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21" r:id="rId1"/>
  </p:sldMasterIdLst>
  <p:notesMasterIdLst>
    <p:notesMasterId r:id="rId15"/>
  </p:notesMasterIdLst>
  <p:handoutMasterIdLst>
    <p:handoutMasterId r:id="rId16"/>
  </p:handoutMasterIdLst>
  <p:sldIdLst>
    <p:sldId id="293" r:id="rId2"/>
    <p:sldId id="273" r:id="rId3"/>
    <p:sldId id="274" r:id="rId4"/>
    <p:sldId id="295" r:id="rId5"/>
    <p:sldId id="288" r:id="rId6"/>
    <p:sldId id="289" r:id="rId7"/>
    <p:sldId id="290" r:id="rId8"/>
    <p:sldId id="296" r:id="rId9"/>
    <p:sldId id="276" r:id="rId10"/>
    <p:sldId id="291" r:id="rId11"/>
    <p:sldId id="277" r:id="rId12"/>
    <p:sldId id="278" r:id="rId13"/>
    <p:sldId id="279" r:id="rId14"/>
  </p:sldIdLst>
  <p:sldSz cx="9144000" cy="6858000" type="screen4x3"/>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FF"/>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0FF31D-5BFD-4BC7-9E75-0F3403092989}" v="1" dt="2021-12-10T20:10:58.8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47" autoAdjust="0"/>
    <p:restoredTop sz="93202" autoAdjust="0"/>
  </p:normalViewPr>
  <p:slideViewPr>
    <p:cSldViewPr>
      <p:cViewPr varScale="1">
        <p:scale>
          <a:sx n="105" d="100"/>
          <a:sy n="105" d="100"/>
        </p:scale>
        <p:origin x="80" y="196"/>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0049177f222f7596" providerId="LiveId" clId="{830FF31D-5BFD-4BC7-9E75-0F3403092989}"/>
    <pc:docChg chg="modSld">
      <pc:chgData name="Tatiana Krivosheev" userId="0049177f222f7596" providerId="LiveId" clId="{830FF31D-5BFD-4BC7-9E75-0F3403092989}" dt="2021-12-10T20:11:05.282" v="1" actId="1076"/>
      <pc:docMkLst>
        <pc:docMk/>
      </pc:docMkLst>
      <pc:sldChg chg="addSp modSp mod">
        <pc:chgData name="Tatiana Krivosheev" userId="0049177f222f7596" providerId="LiveId" clId="{830FF31D-5BFD-4BC7-9E75-0F3403092989}" dt="2021-12-10T20:11:05.282" v="1" actId="1076"/>
        <pc:sldMkLst>
          <pc:docMk/>
          <pc:sldMk cId="76173644" sldId="293"/>
        </pc:sldMkLst>
        <pc:picChg chg="add mod">
          <ac:chgData name="Tatiana Krivosheev" userId="0049177f222f7596" providerId="LiveId" clId="{830FF31D-5BFD-4BC7-9E75-0F3403092989}" dt="2021-12-10T20:11:05.282" v="1" actId="1076"/>
          <ac:picMkLst>
            <pc:docMk/>
            <pc:sldMk cId="76173644" sldId="293"/>
            <ac:picMk id="3" creationId="{C330AD3F-CEE0-4104-9442-9D8F1FB2C72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CFEB4D24-F915-4263-BBD0-AABCF8D67FCA}"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CBBE322A-59B9-4E6C-80E2-43D8679917C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42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62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03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240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445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649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B97B3-67EE-478B-B520-7E85B9DDBB2F}"/>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1FB237B5-218C-4614-9380-EA66D3B7D81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8D941B67-035F-49A9-81DC-FD405C0611A9}"/>
              </a:ext>
            </a:extLst>
          </p:cNvPr>
          <p:cNvSpPr>
            <a:spLocks noGrp="1"/>
          </p:cNvSpPr>
          <p:nvPr>
            <p:ph type="dt" sz="half" idx="10"/>
          </p:nvPr>
        </p:nvSpPr>
        <p:spPr/>
        <p:txBody>
          <a:bodyPr/>
          <a:lstStyle/>
          <a:p>
            <a:fld id="{B61BEF0D-F0BB-DE4B-95CE-6DB70DBA9567}" type="datetimeFigureOut">
              <a:rPr lang="en-US" smtClean="0"/>
              <a:pPr/>
              <a:t>12/10/2021</a:t>
            </a:fld>
            <a:endParaRPr lang="en-US" dirty="0"/>
          </a:p>
        </p:txBody>
      </p:sp>
      <p:sp>
        <p:nvSpPr>
          <p:cNvPr id="5" name="Footer Placeholder 4">
            <a:extLst>
              <a:ext uri="{FF2B5EF4-FFF2-40B4-BE49-F238E27FC236}">
                <a16:creationId xmlns:a16="http://schemas.microsoft.com/office/drawing/2014/main" id="{258623BB-C187-4980-8159-3063D2A092D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FF78B17-F220-486C-8C89-253A07A8BE54}"/>
              </a:ext>
            </a:extLst>
          </p:cNvPr>
          <p:cNvSpPr>
            <a:spLocks noGrp="1"/>
          </p:cNvSpPr>
          <p:nvPr>
            <p:ph type="sldNum" sz="quarter" idx="12"/>
          </p:nvPr>
        </p:nvSpPr>
        <p:spPr/>
        <p:txBody>
          <a:bodyPr/>
          <a:lstStyle/>
          <a:p>
            <a:fld id="{D57F1E4F-1CFF-5643-939E-217C01CDF565}" type="slidenum">
              <a:rPr lang="en-US" smtClean="0"/>
              <a:pPr/>
              <a:t>‹#›</a:t>
            </a:fld>
            <a:endParaRPr lang="en-US" dirty="0"/>
          </a:p>
        </p:txBody>
      </p:sp>
      <p:pic>
        <p:nvPicPr>
          <p:cNvPr id="7" name="Picture 6" descr="\\Ps14\ircd\50694_Young_Freedman_13e_IRDVD\Supplied\67546Young13e_marktg\Links\Calatrava-Bridge_sml.jpg">
            <a:extLst>
              <a:ext uri="{FF2B5EF4-FFF2-40B4-BE49-F238E27FC236}">
                <a16:creationId xmlns:a16="http://schemas.microsoft.com/office/drawing/2014/main" id="{E0009D00-A1D6-46A6-A01F-165CDD83A9D3}"/>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7">
            <a:extLst>
              <a:ext uri="{FF2B5EF4-FFF2-40B4-BE49-F238E27FC236}">
                <a16:creationId xmlns:a16="http://schemas.microsoft.com/office/drawing/2014/main" id="{61BE330D-7E16-49A5-A76A-99B240AA194B}"/>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9" name="Text Box 23">
            <a:extLst>
              <a:ext uri="{FF2B5EF4-FFF2-40B4-BE49-F238E27FC236}">
                <a16:creationId xmlns:a16="http://schemas.microsoft.com/office/drawing/2014/main" id="{437C03AB-E542-42F8-9FE7-2B76B68A7AA6}"/>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2915628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94FAD-FE03-4FA6-AAD1-C04DA0443A2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F12F25A-90F4-410A-8F0D-A64DFBED249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CAC9AE-81C4-4EAA-93F0-88321C9653CB}"/>
              </a:ext>
            </a:extLst>
          </p:cNvPr>
          <p:cNvSpPr>
            <a:spLocks noGrp="1"/>
          </p:cNvSpPr>
          <p:nvPr>
            <p:ph type="dt" sz="half" idx="10"/>
          </p:nvPr>
        </p:nvSpPr>
        <p:spPr/>
        <p:txBody>
          <a:bodyPr/>
          <a:lstStyle/>
          <a:p>
            <a:fld id="{70DDF080-5E8C-48AD-84E5-6C08B304C14E}" type="datetimeFigureOut">
              <a:rPr lang="en-US" smtClean="0"/>
              <a:t>12/10/2021</a:t>
            </a:fld>
            <a:endParaRPr lang="en-US" dirty="0"/>
          </a:p>
        </p:txBody>
      </p:sp>
      <p:sp>
        <p:nvSpPr>
          <p:cNvPr id="5" name="Footer Placeholder 4">
            <a:extLst>
              <a:ext uri="{FF2B5EF4-FFF2-40B4-BE49-F238E27FC236}">
                <a16:creationId xmlns:a16="http://schemas.microsoft.com/office/drawing/2014/main" id="{4E790F51-36EE-4609-979D-C09832F3587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4BF23A7-AE0C-431E-9478-D8463406B25D}"/>
              </a:ext>
            </a:extLst>
          </p:cNvPr>
          <p:cNvSpPr>
            <a:spLocks noGrp="1"/>
          </p:cNvSpPr>
          <p:nvPr>
            <p:ph type="sldNum" sz="quarter" idx="12"/>
          </p:nvPr>
        </p:nvSpPr>
        <p:spPr/>
        <p:txBody>
          <a:bodyPr/>
          <a:lstStyle/>
          <a:p>
            <a:fld id="{47333891-D5E7-4C7B-BF1D-E855E53CB5A8}" type="slidenum">
              <a:rPr lang="en-US" smtClean="0"/>
              <a:t>‹#›</a:t>
            </a:fld>
            <a:endParaRPr lang="en-US" dirty="0"/>
          </a:p>
        </p:txBody>
      </p:sp>
    </p:spTree>
    <p:extLst>
      <p:ext uri="{BB962C8B-B14F-4D97-AF65-F5344CB8AC3E}">
        <p14:creationId xmlns:p14="http://schemas.microsoft.com/office/powerpoint/2010/main" val="3189759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387DDD-FF52-402B-907C-BD218B5070E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C7FD3D5-60DC-4934-9C60-2891B4BA1510}"/>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62373D-0DFD-4D61-ADBA-AD5EE9887E72}"/>
              </a:ext>
            </a:extLst>
          </p:cNvPr>
          <p:cNvSpPr>
            <a:spLocks noGrp="1"/>
          </p:cNvSpPr>
          <p:nvPr>
            <p:ph type="dt" sz="half" idx="10"/>
          </p:nvPr>
        </p:nvSpPr>
        <p:spPr/>
        <p:txBody>
          <a:bodyPr/>
          <a:lstStyle/>
          <a:p>
            <a:fld id="{B61BEF0D-F0BB-DE4B-95CE-6DB70DBA9567}" type="datetimeFigureOut">
              <a:rPr lang="en-US" smtClean="0"/>
              <a:pPr/>
              <a:t>12/10/2021</a:t>
            </a:fld>
            <a:endParaRPr lang="en-US" dirty="0"/>
          </a:p>
        </p:txBody>
      </p:sp>
      <p:sp>
        <p:nvSpPr>
          <p:cNvPr id="5" name="Footer Placeholder 4">
            <a:extLst>
              <a:ext uri="{FF2B5EF4-FFF2-40B4-BE49-F238E27FC236}">
                <a16:creationId xmlns:a16="http://schemas.microsoft.com/office/drawing/2014/main" id="{CAFAA662-E417-4A56-94F2-120849EE431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14F8A9C-022D-487B-A8BD-DC01AD12694E}"/>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93174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3218D-2DBF-4B05-9EDA-A7D3185426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1CF728-7886-41BE-9B6E-D064462A7A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9BE2F3-BFB2-4D50-AEC9-E467BD7470A1}"/>
              </a:ext>
            </a:extLst>
          </p:cNvPr>
          <p:cNvSpPr>
            <a:spLocks noGrp="1"/>
          </p:cNvSpPr>
          <p:nvPr>
            <p:ph type="dt" sz="half" idx="10"/>
          </p:nvPr>
        </p:nvSpPr>
        <p:spPr/>
        <p:txBody>
          <a:bodyPr/>
          <a:lstStyle/>
          <a:p>
            <a:fld id="{70DDF080-5E8C-48AD-84E5-6C08B304C14E}" type="datetimeFigureOut">
              <a:rPr lang="en-US" smtClean="0"/>
              <a:t>12/10/2021</a:t>
            </a:fld>
            <a:endParaRPr lang="en-US" dirty="0"/>
          </a:p>
        </p:txBody>
      </p:sp>
      <p:sp>
        <p:nvSpPr>
          <p:cNvPr id="5" name="Footer Placeholder 4">
            <a:extLst>
              <a:ext uri="{FF2B5EF4-FFF2-40B4-BE49-F238E27FC236}">
                <a16:creationId xmlns:a16="http://schemas.microsoft.com/office/drawing/2014/main" id="{B93EA488-9634-4819-BE27-91A222C6035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EA4E9FB-1105-49D3-B830-E4995EFCC6A5}"/>
              </a:ext>
            </a:extLst>
          </p:cNvPr>
          <p:cNvSpPr>
            <a:spLocks noGrp="1"/>
          </p:cNvSpPr>
          <p:nvPr>
            <p:ph type="sldNum" sz="quarter" idx="12"/>
          </p:nvPr>
        </p:nvSpPr>
        <p:spPr/>
        <p:txBody>
          <a:bodyPr/>
          <a:lstStyle/>
          <a:p>
            <a:fld id="{47333891-D5E7-4C7B-BF1D-E855E53CB5A8}" type="slidenum">
              <a:rPr lang="en-US" smtClean="0"/>
              <a:t>‹#›</a:t>
            </a:fld>
            <a:endParaRPr lang="en-US" dirty="0"/>
          </a:p>
        </p:txBody>
      </p:sp>
    </p:spTree>
    <p:extLst>
      <p:ext uri="{BB962C8B-B14F-4D97-AF65-F5344CB8AC3E}">
        <p14:creationId xmlns:p14="http://schemas.microsoft.com/office/powerpoint/2010/main" val="841866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1D59B-7048-4455-8322-92AA1AD77F9B}"/>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F59184F7-535F-44F4-B137-829571B3CE78}"/>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7941048-4246-4994-B9BE-3B7D86F41CCB}"/>
              </a:ext>
            </a:extLst>
          </p:cNvPr>
          <p:cNvSpPr>
            <a:spLocks noGrp="1"/>
          </p:cNvSpPr>
          <p:nvPr>
            <p:ph type="dt" sz="half" idx="10"/>
          </p:nvPr>
        </p:nvSpPr>
        <p:spPr/>
        <p:txBody>
          <a:bodyPr/>
          <a:lstStyle/>
          <a:p>
            <a:fld id="{B61BEF0D-F0BB-DE4B-95CE-6DB70DBA9567}" type="datetimeFigureOut">
              <a:rPr lang="en-US" smtClean="0"/>
              <a:pPr/>
              <a:t>12/10/2021</a:t>
            </a:fld>
            <a:endParaRPr lang="en-US" dirty="0"/>
          </a:p>
        </p:txBody>
      </p:sp>
      <p:sp>
        <p:nvSpPr>
          <p:cNvPr id="5" name="Footer Placeholder 4">
            <a:extLst>
              <a:ext uri="{FF2B5EF4-FFF2-40B4-BE49-F238E27FC236}">
                <a16:creationId xmlns:a16="http://schemas.microsoft.com/office/drawing/2014/main" id="{BF38988E-B220-4BB0-950F-56BA46F294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1A22A70-05B3-44B5-83DC-5990430138E7}"/>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9843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81EA8-D777-4481-B747-CFEC85FE21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0F237D-36A1-452E-8D54-61055C9B3411}"/>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4E25D22-7CC8-41A7-9F50-5299725EDB43}"/>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BA0FD7-15C6-442A-8476-A771098CC99B}"/>
              </a:ext>
            </a:extLst>
          </p:cNvPr>
          <p:cNvSpPr>
            <a:spLocks noGrp="1"/>
          </p:cNvSpPr>
          <p:nvPr>
            <p:ph type="dt" sz="half" idx="10"/>
          </p:nvPr>
        </p:nvSpPr>
        <p:spPr/>
        <p:txBody>
          <a:bodyPr/>
          <a:lstStyle/>
          <a:p>
            <a:fld id="{B61BEF0D-F0BB-DE4B-95CE-6DB70DBA9567}" type="datetimeFigureOut">
              <a:rPr lang="en-US" smtClean="0"/>
              <a:pPr/>
              <a:t>12/10/2021</a:t>
            </a:fld>
            <a:endParaRPr lang="en-US" dirty="0"/>
          </a:p>
        </p:txBody>
      </p:sp>
      <p:sp>
        <p:nvSpPr>
          <p:cNvPr id="6" name="Footer Placeholder 5">
            <a:extLst>
              <a:ext uri="{FF2B5EF4-FFF2-40B4-BE49-F238E27FC236}">
                <a16:creationId xmlns:a16="http://schemas.microsoft.com/office/drawing/2014/main" id="{D028614D-099F-4BB7-8B1C-0F8E47D9043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EBA9219-E827-46A7-BA14-468679A9119C}"/>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46048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692DD-4C8E-47AF-AAA0-04A7B3D388FC}"/>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9714409-3A25-47BB-A880-D5BFE9CB7C89}"/>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144FF25-7541-43D3-865B-C97D628E36F8}"/>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5F60854-A3BC-4EC2-860D-8BC475169A0E}"/>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27BE1F2A-E23C-4619-ABF6-40B26A99997D}"/>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7D531A3-D619-4402-892E-72F2D1B9D3C2}"/>
              </a:ext>
            </a:extLst>
          </p:cNvPr>
          <p:cNvSpPr>
            <a:spLocks noGrp="1"/>
          </p:cNvSpPr>
          <p:nvPr>
            <p:ph type="dt" sz="half" idx="10"/>
          </p:nvPr>
        </p:nvSpPr>
        <p:spPr/>
        <p:txBody>
          <a:bodyPr/>
          <a:lstStyle/>
          <a:p>
            <a:fld id="{B61BEF0D-F0BB-DE4B-95CE-6DB70DBA9567}" type="datetimeFigureOut">
              <a:rPr lang="en-US" smtClean="0"/>
              <a:pPr/>
              <a:t>12/10/2021</a:t>
            </a:fld>
            <a:endParaRPr lang="en-US" dirty="0"/>
          </a:p>
        </p:txBody>
      </p:sp>
      <p:sp>
        <p:nvSpPr>
          <p:cNvPr id="8" name="Footer Placeholder 7">
            <a:extLst>
              <a:ext uri="{FF2B5EF4-FFF2-40B4-BE49-F238E27FC236}">
                <a16:creationId xmlns:a16="http://schemas.microsoft.com/office/drawing/2014/main" id="{756483D1-4601-4C08-9540-6C17DFE1F79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7FCD1E4C-DBF9-4D38-9874-DE899FCD4E6A}"/>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88690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4A90F-A58B-484C-846F-CCA8380276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AF661D-A159-4004-9EB9-E8A7D4E845A8}"/>
              </a:ext>
            </a:extLst>
          </p:cNvPr>
          <p:cNvSpPr>
            <a:spLocks noGrp="1"/>
          </p:cNvSpPr>
          <p:nvPr>
            <p:ph type="dt" sz="half" idx="10"/>
          </p:nvPr>
        </p:nvSpPr>
        <p:spPr/>
        <p:txBody>
          <a:bodyPr/>
          <a:lstStyle/>
          <a:p>
            <a:fld id="{B61BEF0D-F0BB-DE4B-95CE-6DB70DBA9567}" type="datetimeFigureOut">
              <a:rPr lang="en-US" smtClean="0"/>
              <a:pPr/>
              <a:t>12/10/2021</a:t>
            </a:fld>
            <a:endParaRPr lang="en-US" dirty="0"/>
          </a:p>
        </p:txBody>
      </p:sp>
      <p:sp>
        <p:nvSpPr>
          <p:cNvPr id="4" name="Footer Placeholder 3">
            <a:extLst>
              <a:ext uri="{FF2B5EF4-FFF2-40B4-BE49-F238E27FC236}">
                <a16:creationId xmlns:a16="http://schemas.microsoft.com/office/drawing/2014/main" id="{5EF748DC-36BA-4D1A-98F5-3C91932FEE6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CE09C2BB-A4FF-4ADF-962D-E5A8829A211E}"/>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93207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91B54-FE64-4254-91E9-0063A477176E}"/>
              </a:ext>
            </a:extLst>
          </p:cNvPr>
          <p:cNvSpPr>
            <a:spLocks noGrp="1"/>
          </p:cNvSpPr>
          <p:nvPr>
            <p:ph type="dt" sz="half" idx="10"/>
          </p:nvPr>
        </p:nvSpPr>
        <p:spPr/>
        <p:txBody>
          <a:bodyPr/>
          <a:lstStyle/>
          <a:p>
            <a:fld id="{B61BEF0D-F0BB-DE4B-95CE-6DB70DBA9567}" type="datetimeFigureOut">
              <a:rPr lang="en-US" smtClean="0"/>
              <a:pPr/>
              <a:t>12/10/2021</a:t>
            </a:fld>
            <a:endParaRPr lang="en-US" dirty="0"/>
          </a:p>
        </p:txBody>
      </p:sp>
      <p:sp>
        <p:nvSpPr>
          <p:cNvPr id="3" name="Footer Placeholder 2">
            <a:extLst>
              <a:ext uri="{FF2B5EF4-FFF2-40B4-BE49-F238E27FC236}">
                <a16:creationId xmlns:a16="http://schemas.microsoft.com/office/drawing/2014/main" id="{5D169811-38C7-49EB-A3D5-074179EB68F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C18E5453-57B9-480D-8F5F-D39E1E1EE748}"/>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52408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A36E7-4354-4639-B666-346C62ED6DF2}"/>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A6D9D30A-4BD0-4A19-B74B-F707BD039927}"/>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B2F6FC-E865-4667-90C3-093334422EC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3162D80-9D36-4B5F-84BE-79AAD4AEB210}"/>
              </a:ext>
            </a:extLst>
          </p:cNvPr>
          <p:cNvSpPr>
            <a:spLocks noGrp="1"/>
          </p:cNvSpPr>
          <p:nvPr>
            <p:ph type="dt" sz="half" idx="10"/>
          </p:nvPr>
        </p:nvSpPr>
        <p:spPr/>
        <p:txBody>
          <a:bodyPr/>
          <a:lstStyle/>
          <a:p>
            <a:fld id="{70DDF080-5E8C-48AD-84E5-6C08B304C14E}" type="datetimeFigureOut">
              <a:rPr lang="en-US" smtClean="0"/>
              <a:t>12/10/2021</a:t>
            </a:fld>
            <a:endParaRPr lang="en-US" dirty="0"/>
          </a:p>
        </p:txBody>
      </p:sp>
      <p:sp>
        <p:nvSpPr>
          <p:cNvPr id="6" name="Footer Placeholder 5">
            <a:extLst>
              <a:ext uri="{FF2B5EF4-FFF2-40B4-BE49-F238E27FC236}">
                <a16:creationId xmlns:a16="http://schemas.microsoft.com/office/drawing/2014/main" id="{CACAC40A-486D-41C8-B7CF-8D4D6E77299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B4B03D4-9067-48C3-8FFD-CA4E778A1F37}"/>
              </a:ext>
            </a:extLst>
          </p:cNvPr>
          <p:cNvSpPr>
            <a:spLocks noGrp="1"/>
          </p:cNvSpPr>
          <p:nvPr>
            <p:ph type="sldNum" sz="quarter" idx="12"/>
          </p:nvPr>
        </p:nvSpPr>
        <p:spPr/>
        <p:txBody>
          <a:bodyPr/>
          <a:lstStyle/>
          <a:p>
            <a:fld id="{47333891-D5E7-4C7B-BF1D-E855E53CB5A8}" type="slidenum">
              <a:rPr lang="en-US" smtClean="0"/>
              <a:t>‹#›</a:t>
            </a:fld>
            <a:endParaRPr lang="en-US" dirty="0"/>
          </a:p>
        </p:txBody>
      </p:sp>
    </p:spTree>
    <p:extLst>
      <p:ext uri="{BB962C8B-B14F-4D97-AF65-F5344CB8AC3E}">
        <p14:creationId xmlns:p14="http://schemas.microsoft.com/office/powerpoint/2010/main" val="2040625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76199-2054-4462-81A2-592E45542277}"/>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FFD1B9DE-CAEC-466E-BC41-6E67855FD90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1CF99D7F-F346-4212-BF12-E65B8EDE4A43}"/>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AA218AB5-6FB8-4FF3-81F5-07385A026B28}"/>
              </a:ext>
            </a:extLst>
          </p:cNvPr>
          <p:cNvSpPr>
            <a:spLocks noGrp="1"/>
          </p:cNvSpPr>
          <p:nvPr>
            <p:ph type="dt" sz="half" idx="10"/>
          </p:nvPr>
        </p:nvSpPr>
        <p:spPr/>
        <p:txBody>
          <a:bodyPr/>
          <a:lstStyle/>
          <a:p>
            <a:fld id="{B61BEF0D-F0BB-DE4B-95CE-6DB70DBA9567}" type="datetimeFigureOut">
              <a:rPr lang="en-US" smtClean="0"/>
              <a:pPr/>
              <a:t>12/10/2021</a:t>
            </a:fld>
            <a:endParaRPr lang="en-US" dirty="0"/>
          </a:p>
        </p:txBody>
      </p:sp>
      <p:sp>
        <p:nvSpPr>
          <p:cNvPr id="6" name="Footer Placeholder 5">
            <a:extLst>
              <a:ext uri="{FF2B5EF4-FFF2-40B4-BE49-F238E27FC236}">
                <a16:creationId xmlns:a16="http://schemas.microsoft.com/office/drawing/2014/main" id="{8EC29542-F8DF-4A3E-8A9A-89DA4B9F323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8986912-8198-4614-8643-56437D1339D8}"/>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44099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64FB01-190D-4B37-9047-E678A0331A1E}"/>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1C8C32-5DCB-4788-BADA-105D65C6AB43}"/>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7A9C9D-FB89-4770-B67A-0F0E8A7996D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61BEF0D-F0BB-DE4B-95CE-6DB70DBA9567}" type="datetimeFigureOut">
              <a:rPr lang="en-US" smtClean="0"/>
              <a:pPr/>
              <a:t>12/10/2021</a:t>
            </a:fld>
            <a:endParaRPr lang="en-US" dirty="0"/>
          </a:p>
        </p:txBody>
      </p:sp>
      <p:sp>
        <p:nvSpPr>
          <p:cNvPr id="5" name="Footer Placeholder 4">
            <a:extLst>
              <a:ext uri="{FF2B5EF4-FFF2-40B4-BE49-F238E27FC236}">
                <a16:creationId xmlns:a16="http://schemas.microsoft.com/office/drawing/2014/main" id="{7314F3EF-19FB-46B7-9189-059917C4FE3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147417EE-B406-4884-A43C-6F19D7D2AF30}"/>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06634010"/>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5532437"/>
            <a:ext cx="6858000" cy="1325563"/>
          </a:xfrm>
          <a:solidFill>
            <a:schemeClr val="bg1">
              <a:lumMod val="65000"/>
            </a:schemeClr>
          </a:solidFill>
        </p:spPr>
        <p:txBody>
          <a:bodyPr>
            <a:normAutofit/>
          </a:bodyPr>
          <a:lstStyle/>
          <a:p>
            <a:pPr algn="r"/>
            <a:r>
              <a:rPr lang="en-US" sz="4400" b="1" dirty="0"/>
              <a:t>KIRCHHOFF’S RULES</a:t>
            </a:r>
          </a:p>
        </p:txBody>
      </p:sp>
      <p:pic>
        <p:nvPicPr>
          <p:cNvPr id="4" name="Picture 3"/>
          <p:cNvPicPr>
            <a:picLocks noChangeAspect="1"/>
          </p:cNvPicPr>
          <p:nvPr/>
        </p:nvPicPr>
        <p:blipFill>
          <a:blip r:embed="rId2"/>
          <a:stretch>
            <a:fillRect/>
          </a:stretch>
        </p:blipFill>
        <p:spPr>
          <a:xfrm>
            <a:off x="609600" y="5746391"/>
            <a:ext cx="1371600" cy="927614"/>
          </a:xfrm>
          <a:prstGeom prst="rect">
            <a:avLst/>
          </a:prstGeom>
        </p:spPr>
      </p:pic>
      <p:pic>
        <p:nvPicPr>
          <p:cNvPr id="5" name="Picture 4"/>
          <p:cNvPicPr>
            <a:picLocks noChangeAspect="1"/>
          </p:cNvPicPr>
          <p:nvPr/>
        </p:nvPicPr>
        <p:blipFill>
          <a:blip r:embed="rId3"/>
          <a:stretch>
            <a:fillRect/>
          </a:stretch>
        </p:blipFill>
        <p:spPr>
          <a:xfrm>
            <a:off x="-76200" y="152400"/>
            <a:ext cx="11453730" cy="4969343"/>
          </a:xfrm>
          <a:prstGeom prst="rect">
            <a:avLst/>
          </a:prstGeom>
        </p:spPr>
      </p:pic>
      <p:pic>
        <p:nvPicPr>
          <p:cNvPr id="3" name="Picture 2">
            <a:extLst>
              <a:ext uri="{FF2B5EF4-FFF2-40B4-BE49-F238E27FC236}">
                <a16:creationId xmlns:a16="http://schemas.microsoft.com/office/drawing/2014/main" id="{C330AD3F-CEE0-4104-9442-9D8F1FB2C72C}"/>
              </a:ext>
            </a:extLst>
          </p:cNvPr>
          <p:cNvPicPr>
            <a:picLocks noChangeAspect="1"/>
          </p:cNvPicPr>
          <p:nvPr/>
        </p:nvPicPr>
        <p:blipFill>
          <a:blip r:embed="rId4"/>
          <a:stretch>
            <a:fillRect/>
          </a:stretch>
        </p:blipFill>
        <p:spPr>
          <a:xfrm>
            <a:off x="228600" y="381000"/>
            <a:ext cx="2206943" cy="469433"/>
          </a:xfrm>
          <a:prstGeom prst="rect">
            <a:avLst/>
          </a:prstGeom>
        </p:spPr>
      </p:pic>
    </p:spTree>
    <p:extLst>
      <p:ext uri="{BB962C8B-B14F-4D97-AF65-F5344CB8AC3E}">
        <p14:creationId xmlns:p14="http://schemas.microsoft.com/office/powerpoint/2010/main" val="76173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130" y="256248"/>
            <a:ext cx="6347713" cy="838200"/>
          </a:xfrm>
        </p:spPr>
        <p:txBody>
          <a:bodyPr/>
          <a:lstStyle/>
          <a:p>
            <a:r>
              <a:rPr lang="en-US" b="1" dirty="0"/>
              <a:t>Example, continued</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24839" y="1371600"/>
                <a:ext cx="6347714" cy="5334000"/>
              </a:xfrm>
            </p:spPr>
            <p:txBody>
              <a:bodyPr>
                <a:normAutofit/>
              </a:bodyPr>
              <a:lstStyle/>
              <a:p>
                <a:r>
                  <a:rPr lang="en-US" dirty="0"/>
                  <a:t>Now we add two loop rules (since we need three equations all together). I start with the right loop and will travel in clockwise direction starting at junction </a:t>
                </a:r>
                <a:r>
                  <a:rPr lang="en-US" i="1" dirty="0"/>
                  <a:t>b</a:t>
                </a:r>
                <a:r>
                  <a:rPr lang="en-US" dirty="0"/>
                  <a:t>: </a:t>
                </a:r>
              </a:p>
              <a:p>
                <a:pPr marL="0" indent="0" algn="ctr">
                  <a:buNone/>
                </a:pPr>
                <a14:m>
                  <m:oMath xmlns:m="http://schemas.openxmlformats.org/officeDocument/2006/math">
                    <m:r>
                      <a:rPr lang="en-US" sz="2000" i="1">
                        <a:latin typeface="Cambria Math" panose="02040503050406030204" pitchFamily="18" charset="0"/>
                      </a:rPr>
                      <m:t>−</m:t>
                    </m:r>
                    <m:sSub>
                      <m:sSubPr>
                        <m:ctrlPr>
                          <a:rPr lang="en-US" sz="2000" i="1">
                            <a:latin typeface="Cambria Math" panose="02040503050406030204" pitchFamily="18" charset="0"/>
                          </a:rPr>
                        </m:ctrlPr>
                      </m:sSubPr>
                      <m:e>
                        <m:r>
                          <m:rPr>
                            <m:sty m:val="p"/>
                          </m:rPr>
                          <a:rPr lang="en-US" sz="2000">
                            <a:latin typeface="Cambria Math" panose="02040503050406030204" pitchFamily="18" charset="0"/>
                          </a:rPr>
                          <m:t>I</m:t>
                        </m:r>
                      </m:e>
                      <m:sub>
                        <m:r>
                          <a:rPr lang="en-US" sz="2000">
                            <a:latin typeface="Cambria Math" panose="02040503050406030204" pitchFamily="18" charset="0"/>
                          </a:rPr>
                          <m:t>3</m:t>
                        </m:r>
                      </m:sub>
                    </m:sSub>
                    <m:sSub>
                      <m:sSubPr>
                        <m:ctrlPr>
                          <a:rPr lang="en-US" sz="2000" i="1">
                            <a:latin typeface="Cambria Math" panose="02040503050406030204" pitchFamily="18" charset="0"/>
                          </a:rPr>
                        </m:ctrlPr>
                      </m:sSubPr>
                      <m:e>
                        <m:r>
                          <m:rPr>
                            <m:sty m:val="p"/>
                          </m:rPr>
                          <a:rPr lang="en-US" sz="2000">
                            <a:latin typeface="Cambria Math" panose="02040503050406030204" pitchFamily="18" charset="0"/>
                          </a:rPr>
                          <m:t>R</m:t>
                        </m:r>
                      </m:e>
                      <m:sub>
                        <m:r>
                          <a:rPr lang="en-US" sz="2000">
                            <a:latin typeface="Cambria Math" panose="02040503050406030204" pitchFamily="18" charset="0"/>
                          </a:rPr>
                          <m:t>3</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m:rPr>
                            <m:sty m:val="p"/>
                          </m:rPr>
                          <a:rPr lang="en-US" sz="2000">
                            <a:latin typeface="Cambria Math" panose="02040503050406030204" pitchFamily="18" charset="0"/>
                          </a:rPr>
                          <m:t>I</m:t>
                        </m:r>
                      </m:e>
                      <m:sub>
                        <m:r>
                          <a:rPr lang="en-US" sz="2000" b="0" i="0" smtClean="0">
                            <a:latin typeface="Cambria Math" panose="02040503050406030204" pitchFamily="18" charset="0"/>
                          </a:rPr>
                          <m:t>3</m:t>
                        </m:r>
                      </m:sub>
                    </m:sSub>
                    <m:sSub>
                      <m:sSubPr>
                        <m:ctrlPr>
                          <a:rPr lang="en-US" sz="2000" i="1">
                            <a:latin typeface="Cambria Math" panose="02040503050406030204" pitchFamily="18" charset="0"/>
                          </a:rPr>
                        </m:ctrlPr>
                      </m:sSubPr>
                      <m:e>
                        <m:r>
                          <m:rPr>
                            <m:sty m:val="p"/>
                          </m:rPr>
                          <a:rPr lang="en-US" sz="2000" b="0" i="0" smtClean="0">
                            <a:latin typeface="Cambria Math" panose="02040503050406030204" pitchFamily="18" charset="0"/>
                          </a:rPr>
                          <m:t>R</m:t>
                        </m:r>
                      </m:e>
                      <m:sub>
                        <m:r>
                          <a:rPr lang="en-US" sz="2000" b="0" i="0" smtClean="0">
                            <a:latin typeface="Cambria Math" panose="02040503050406030204" pitchFamily="18" charset="0"/>
                          </a:rPr>
                          <m:t>4</m:t>
                        </m:r>
                      </m:sub>
                    </m:sSub>
                    <m:r>
                      <a:rPr lang="en-US" sz="2000" b="0" i="0" smtClean="0">
                        <a:latin typeface="Cambria Math" panose="02040503050406030204" pitchFamily="18" charset="0"/>
                      </a:rPr>
                      <m:t>−</m:t>
                    </m:r>
                    <m:sSub>
                      <m:sSubPr>
                        <m:ctrlPr>
                          <a:rPr lang="en-US" sz="2000" i="1">
                            <a:latin typeface="Cambria Math" panose="02040503050406030204" pitchFamily="18" charset="0"/>
                          </a:rPr>
                        </m:ctrlPr>
                      </m:sSubPr>
                      <m:e>
                        <m:r>
                          <m:rPr>
                            <m:sty m:val="p"/>
                          </m:rPr>
                          <a:rPr lang="en-US" sz="2000" b="0" i="0" smtClean="0">
                            <a:latin typeface="Cambria Math" panose="02040503050406030204" pitchFamily="18" charset="0"/>
                          </a:rPr>
                          <m:t>V</m:t>
                        </m:r>
                      </m:e>
                      <m:sub>
                        <m:r>
                          <a:rPr lang="en-US" sz="2000" b="0" i="0" smtClean="0">
                            <a:latin typeface="Cambria Math" panose="02040503050406030204" pitchFamily="18" charset="0"/>
                          </a:rPr>
                          <m:t>2</m:t>
                        </m:r>
                      </m:sub>
                    </m:sSub>
                    <m:r>
                      <a:rPr lang="en-US" sz="2000" b="0" i="1" smtClean="0">
                        <a:latin typeface="Cambria Math" panose="02040503050406030204" pitchFamily="18" charset="0"/>
                      </a:rPr>
                      <m:t>+</m:t>
                    </m:r>
                    <m:sSub>
                      <m:sSubPr>
                        <m:ctrlPr>
                          <a:rPr lang="en-US" sz="2000" i="1">
                            <a:latin typeface="Cambria Math" panose="02040503050406030204" pitchFamily="18" charset="0"/>
                          </a:rPr>
                        </m:ctrlPr>
                      </m:sSubPr>
                      <m:e>
                        <m:r>
                          <m:rPr>
                            <m:sty m:val="p"/>
                          </m:rPr>
                          <a:rPr lang="en-US" sz="2000">
                            <a:latin typeface="Cambria Math" panose="02040503050406030204" pitchFamily="18" charset="0"/>
                          </a:rPr>
                          <m:t>I</m:t>
                        </m:r>
                      </m:e>
                      <m:sub>
                        <m:r>
                          <a:rPr lang="en-US" sz="2000" b="0" i="0" smtClean="0">
                            <a:latin typeface="Cambria Math" panose="02040503050406030204" pitchFamily="18" charset="0"/>
                          </a:rPr>
                          <m:t>2</m:t>
                        </m:r>
                      </m:sub>
                    </m:sSub>
                    <m:sSub>
                      <m:sSubPr>
                        <m:ctrlPr>
                          <a:rPr lang="en-US" sz="2000" i="1">
                            <a:latin typeface="Cambria Math" panose="02040503050406030204" pitchFamily="18" charset="0"/>
                          </a:rPr>
                        </m:ctrlPr>
                      </m:sSubPr>
                      <m:e>
                        <m:r>
                          <m:rPr>
                            <m:sty m:val="p"/>
                          </m:rPr>
                          <a:rPr lang="en-US" sz="2000">
                            <a:latin typeface="Cambria Math" panose="02040503050406030204" pitchFamily="18" charset="0"/>
                          </a:rPr>
                          <m:t>R</m:t>
                        </m:r>
                      </m:e>
                      <m:sub>
                        <m:r>
                          <a:rPr lang="en-US" sz="2000" b="0" i="0" smtClean="0">
                            <a:latin typeface="Cambria Math" panose="02040503050406030204" pitchFamily="18" charset="0"/>
                          </a:rPr>
                          <m:t>2</m:t>
                        </m:r>
                      </m:sub>
                    </m:sSub>
                    <m:r>
                      <a:rPr lang="en-US" sz="2000">
                        <a:latin typeface="Cambria Math" panose="02040503050406030204" pitchFamily="18" charset="0"/>
                      </a:rPr>
                      <m:t>=0</m:t>
                    </m:r>
                  </m:oMath>
                </a14:m>
                <a:r>
                  <a:rPr lang="en-US" sz="2000" dirty="0"/>
                  <a:t> </a:t>
                </a:r>
              </a:p>
              <a:p>
                <a:r>
                  <a:rPr lang="en-US" dirty="0"/>
                  <a:t> Now let’s travel clockwise along the left loop starting at junction </a:t>
                </a:r>
                <a:r>
                  <a:rPr lang="en-US" i="1" dirty="0"/>
                  <a:t>b</a:t>
                </a:r>
                <a:r>
                  <a:rPr lang="en-US" dirty="0"/>
                  <a:t>:</a:t>
                </a:r>
              </a:p>
              <a:p>
                <a:pPr marL="0" indent="0">
                  <a:buNone/>
                </a:pPr>
                <a14:m>
                  <m:oMathPara xmlns:m="http://schemas.openxmlformats.org/officeDocument/2006/math">
                    <m:oMathParaPr>
                      <m:jc m:val="centerGroup"/>
                    </m:oMathParaPr>
                    <m:oMath xmlns:m="http://schemas.openxmlformats.org/officeDocument/2006/math">
                      <m:r>
                        <a:rPr lang="en-US" sz="2000" i="1" smtClean="0">
                          <a:latin typeface="Cambria Math" panose="02040503050406030204" pitchFamily="18" charset="0"/>
                        </a:rPr>
                        <m:t>−</m:t>
                      </m:r>
                      <m:sSub>
                        <m:sSubPr>
                          <m:ctrlPr>
                            <a:rPr lang="en-US" sz="2000" i="1">
                              <a:latin typeface="Cambria Math" panose="02040503050406030204" pitchFamily="18" charset="0"/>
                            </a:rPr>
                          </m:ctrlPr>
                        </m:sSubPr>
                        <m:e>
                          <m:r>
                            <m:rPr>
                              <m:sty m:val="p"/>
                            </m:rPr>
                            <a:rPr lang="en-US" sz="2000">
                              <a:latin typeface="Cambria Math" panose="02040503050406030204" pitchFamily="18" charset="0"/>
                            </a:rPr>
                            <m:t>I</m:t>
                          </m:r>
                        </m:e>
                        <m:sub>
                          <m:r>
                            <a:rPr lang="en-US" sz="2000" b="0" i="0" smtClean="0">
                              <a:latin typeface="Cambria Math" panose="02040503050406030204" pitchFamily="18" charset="0"/>
                            </a:rPr>
                            <m:t>2</m:t>
                          </m:r>
                        </m:sub>
                      </m:sSub>
                      <m:sSub>
                        <m:sSubPr>
                          <m:ctrlPr>
                            <a:rPr lang="en-US" sz="2000" i="1">
                              <a:latin typeface="Cambria Math" panose="02040503050406030204" pitchFamily="18" charset="0"/>
                            </a:rPr>
                          </m:ctrlPr>
                        </m:sSubPr>
                        <m:e>
                          <m:r>
                            <m:rPr>
                              <m:sty m:val="p"/>
                            </m:rPr>
                            <a:rPr lang="en-US" sz="2000">
                              <a:latin typeface="Cambria Math" panose="02040503050406030204" pitchFamily="18" charset="0"/>
                            </a:rPr>
                            <m:t>R</m:t>
                          </m:r>
                        </m:e>
                        <m:sub>
                          <m:r>
                            <a:rPr lang="en-US" sz="2000" b="0" i="0" smtClean="0">
                              <a:latin typeface="Cambria Math" panose="02040503050406030204" pitchFamily="18" charset="0"/>
                            </a:rPr>
                            <m:t>2</m:t>
                          </m:r>
                        </m:sub>
                      </m:sSub>
                      <m:r>
                        <a:rPr lang="en-US" sz="2000" b="0" i="1" smtClean="0">
                          <a:latin typeface="Cambria Math" panose="02040503050406030204" pitchFamily="18" charset="0"/>
                        </a:rPr>
                        <m:t>+</m:t>
                      </m:r>
                      <m:sSub>
                        <m:sSubPr>
                          <m:ctrlPr>
                            <a:rPr lang="en-US" sz="2000" i="1">
                              <a:latin typeface="Cambria Math" panose="02040503050406030204" pitchFamily="18" charset="0"/>
                            </a:rPr>
                          </m:ctrlPr>
                        </m:sSubPr>
                        <m:e>
                          <m:r>
                            <m:rPr>
                              <m:sty m:val="p"/>
                            </m:rPr>
                            <a:rPr lang="en-US" sz="2000" b="0" i="0" smtClean="0">
                              <a:latin typeface="Cambria Math" panose="02040503050406030204" pitchFamily="18" charset="0"/>
                            </a:rPr>
                            <m:t>V</m:t>
                          </m:r>
                        </m:e>
                        <m:sub>
                          <m:r>
                            <a:rPr lang="en-US" sz="2000" b="0" i="0" smtClean="0">
                              <a:latin typeface="Cambria Math" panose="02040503050406030204" pitchFamily="18" charset="0"/>
                            </a:rPr>
                            <m:t>1</m:t>
                          </m:r>
                        </m:sub>
                      </m:sSub>
                      <m:r>
                        <a:rPr lang="en-US" sz="2000" b="0" i="1" smtClean="0">
                          <a:latin typeface="Cambria Math" panose="02040503050406030204" pitchFamily="18" charset="0"/>
                        </a:rPr>
                        <m:t>−</m:t>
                      </m:r>
                      <m:sSub>
                        <m:sSubPr>
                          <m:ctrlPr>
                            <a:rPr lang="en-US" sz="2000" i="1" smtClean="0">
                              <a:latin typeface="Cambria Math" panose="02040503050406030204" pitchFamily="18" charset="0"/>
                            </a:rPr>
                          </m:ctrlPr>
                        </m:sSubPr>
                        <m:e>
                          <m:r>
                            <m:rPr>
                              <m:sty m:val="p"/>
                            </m:rPr>
                            <a:rPr lang="en-US" sz="2000">
                              <a:latin typeface="Cambria Math" panose="02040503050406030204" pitchFamily="18" charset="0"/>
                            </a:rPr>
                            <m:t>I</m:t>
                          </m:r>
                        </m:e>
                        <m:sub>
                          <m:r>
                            <a:rPr lang="en-US" sz="2000" b="0" i="0" smtClean="0">
                              <a:latin typeface="Cambria Math" panose="02040503050406030204" pitchFamily="18" charset="0"/>
                            </a:rPr>
                            <m:t>1</m:t>
                          </m:r>
                        </m:sub>
                      </m:sSub>
                      <m:sSub>
                        <m:sSubPr>
                          <m:ctrlPr>
                            <a:rPr lang="en-US" sz="2000" i="1">
                              <a:latin typeface="Cambria Math" panose="02040503050406030204" pitchFamily="18" charset="0"/>
                            </a:rPr>
                          </m:ctrlPr>
                        </m:sSubPr>
                        <m:e>
                          <m:r>
                            <m:rPr>
                              <m:sty m:val="p"/>
                            </m:rPr>
                            <a:rPr lang="en-US" sz="2000">
                              <a:latin typeface="Cambria Math" panose="02040503050406030204" pitchFamily="18" charset="0"/>
                            </a:rPr>
                            <m:t>R</m:t>
                          </m:r>
                        </m:e>
                        <m:sub>
                          <m:r>
                            <a:rPr lang="en-US" sz="2000" b="0" i="0" smtClean="0">
                              <a:latin typeface="Cambria Math" panose="02040503050406030204" pitchFamily="18" charset="0"/>
                            </a:rPr>
                            <m:t>1</m:t>
                          </m:r>
                        </m:sub>
                      </m:sSub>
                      <m:r>
                        <a:rPr lang="en-US" sz="2000">
                          <a:latin typeface="Cambria Math" panose="02040503050406030204" pitchFamily="18" charset="0"/>
                        </a:rPr>
                        <m:t>=0</m:t>
                      </m:r>
                    </m:oMath>
                  </m:oMathPara>
                </a14:m>
                <a:endParaRPr lang="en-US" sz="2000" dirty="0"/>
              </a:p>
              <a:p>
                <a:r>
                  <a:rPr lang="en-US" b="1" dirty="0"/>
                  <a:t>Note</a:t>
                </a:r>
                <a:r>
                  <a:rPr lang="en-US" dirty="0"/>
                  <a:t> that we do not need the </a:t>
                </a:r>
              </a:p>
              <a:p>
                <a:pPr marL="0" indent="0">
                  <a:buNone/>
                </a:pPr>
                <a:r>
                  <a:rPr lang="en-US" dirty="0"/>
                  <a:t>third loop since we already have</a:t>
                </a:r>
              </a:p>
              <a:p>
                <a:pPr marL="0" indent="0">
                  <a:buNone/>
                </a:pPr>
                <a:r>
                  <a:rPr lang="en-US" dirty="0"/>
                  <a:t>the necessary number </a:t>
                </a:r>
              </a:p>
              <a:p>
                <a:pPr marL="0" indent="0">
                  <a:buNone/>
                </a:pPr>
                <a:r>
                  <a:rPr lang="en-US" dirty="0"/>
                  <a:t>of equations. </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24839" y="1371600"/>
                <a:ext cx="6347714" cy="5334000"/>
              </a:xfrm>
              <a:blipFill>
                <a:blip r:embed="rId2"/>
                <a:stretch>
                  <a:fillRect l="-1056" t="-1257"/>
                </a:stretch>
              </a:blipFill>
            </p:spPr>
            <p:txBody>
              <a:bodyPr/>
              <a:lstStyle/>
              <a:p>
                <a:r>
                  <a:rPr lang="en-US">
                    <a:noFill/>
                  </a:rPr>
                  <a:t> </a:t>
                </a:r>
              </a:p>
            </p:txBody>
          </p:sp>
        </mc:Fallback>
      </mc:AlternateContent>
      <p:sp>
        <p:nvSpPr>
          <p:cNvPr id="7" name="Rectangle 6"/>
          <p:cNvSpPr/>
          <p:nvPr/>
        </p:nvSpPr>
        <p:spPr>
          <a:xfrm>
            <a:off x="2057400" y="2301009"/>
            <a:ext cx="3705625" cy="381000"/>
          </a:xfrm>
          <a:prstGeom prst="rect">
            <a:avLst/>
          </a:prstGeom>
          <a:solidFill>
            <a:schemeClr val="bg1">
              <a:lumMod val="50000"/>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362200" y="3238500"/>
            <a:ext cx="3200400" cy="381000"/>
          </a:xfrm>
          <a:prstGeom prst="rect">
            <a:avLst/>
          </a:prstGeom>
          <a:solidFill>
            <a:schemeClr val="bg1">
              <a:lumMod val="50000"/>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stretch>
            <a:fillRect/>
          </a:stretch>
        </p:blipFill>
        <p:spPr>
          <a:xfrm>
            <a:off x="3581400" y="3815834"/>
            <a:ext cx="6521753" cy="2836283"/>
          </a:xfrm>
          <a:prstGeom prst="rect">
            <a:avLst/>
          </a:prstGeom>
        </p:spPr>
      </p:pic>
    </p:spTree>
    <p:extLst>
      <p:ext uri="{BB962C8B-B14F-4D97-AF65-F5344CB8AC3E}">
        <p14:creationId xmlns:p14="http://schemas.microsoft.com/office/powerpoint/2010/main" val="2704168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307109" y="434181"/>
            <a:ext cx="8839200" cy="503238"/>
          </a:xfrm>
        </p:spPr>
        <p:txBody>
          <a:bodyPr>
            <a:normAutofit fontScale="90000"/>
          </a:bodyPr>
          <a:lstStyle/>
          <a:p>
            <a:r>
              <a:rPr lang="en-US" altLang="en-US" sz="3700" b="1" dirty="0"/>
              <a:t>Example, continued</a:t>
            </a:r>
            <a:r>
              <a:rPr lang="en-US" altLang="en-US" dirty="0"/>
              <a:t>	</a:t>
            </a:r>
          </a:p>
        </p:txBody>
      </p:sp>
      <p:sp>
        <p:nvSpPr>
          <p:cNvPr id="101379" name="Rectangle 3"/>
          <p:cNvSpPr>
            <a:spLocks noGrp="1" noChangeArrowheads="1"/>
          </p:cNvSpPr>
          <p:nvPr>
            <p:ph idx="1"/>
          </p:nvPr>
        </p:nvSpPr>
        <p:spPr>
          <a:xfrm>
            <a:off x="307109" y="1219200"/>
            <a:ext cx="8686800" cy="4953000"/>
          </a:xfrm>
        </p:spPr>
        <p:txBody>
          <a:bodyPr>
            <a:normAutofit/>
          </a:bodyPr>
          <a:lstStyle/>
          <a:p>
            <a:pPr lvl="1">
              <a:lnSpc>
                <a:spcPct val="90000"/>
              </a:lnSpc>
            </a:pPr>
            <a:r>
              <a:rPr lang="en-US" altLang="en-US" sz="2400" dirty="0"/>
              <a:t>At this point we have three equations for three unknown currents.</a:t>
            </a:r>
          </a:p>
          <a:p>
            <a:pPr lvl="1">
              <a:lnSpc>
                <a:spcPct val="90000"/>
              </a:lnSpc>
            </a:pPr>
            <a:r>
              <a:rPr lang="en-US" altLang="en-US" sz="2400" dirty="0"/>
              <a:t>Typically, the resistances and </a:t>
            </a:r>
            <a:r>
              <a:rPr lang="en-US" altLang="en-US" sz="2400" i="1" dirty="0" err="1"/>
              <a:t>emf</a:t>
            </a:r>
            <a:r>
              <a:rPr lang="en-US" altLang="en-US" sz="2400" dirty="0" err="1"/>
              <a:t>’s</a:t>
            </a:r>
            <a:r>
              <a:rPr lang="en-US" altLang="en-US" sz="2400" dirty="0"/>
              <a:t> are given.</a:t>
            </a:r>
          </a:p>
          <a:p>
            <a:pPr lvl="1">
              <a:lnSpc>
                <a:spcPct val="90000"/>
              </a:lnSpc>
            </a:pPr>
            <a:r>
              <a:rPr lang="en-US" altLang="en-US" sz="2400" dirty="0"/>
              <a:t> You can use any of the tools you prefer to solve the system of linear equations to produce the solutions for the unknown currents.</a:t>
            </a:r>
          </a:p>
          <a:p>
            <a:pPr lvl="1">
              <a:lnSpc>
                <a:spcPct val="90000"/>
              </a:lnSpc>
            </a:pPr>
            <a:r>
              <a:rPr lang="en-US" altLang="en-US" sz="2400" dirty="0"/>
              <a:t>If the current is negative, the direction of the current is opposite to your original assumption.</a:t>
            </a:r>
          </a:p>
          <a:p>
            <a:pPr lvl="1">
              <a:lnSpc>
                <a:spcPct val="90000"/>
              </a:lnSpc>
            </a:pPr>
            <a:r>
              <a:rPr lang="en-US" altLang="en-US" sz="2400" dirty="0"/>
              <a:t>Once the currents are known, you can use Ohm’s Law to find the potential differences, electrical power, etc.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412479" y="279544"/>
            <a:ext cx="8839200" cy="503238"/>
          </a:xfrm>
        </p:spPr>
        <p:txBody>
          <a:bodyPr>
            <a:noAutofit/>
          </a:bodyPr>
          <a:lstStyle/>
          <a:p>
            <a:r>
              <a:rPr lang="en-US" altLang="en-US" b="1" dirty="0"/>
              <a:t>Try it yourself I</a:t>
            </a:r>
          </a:p>
        </p:txBody>
      </p:sp>
      <p:sp>
        <p:nvSpPr>
          <p:cNvPr id="103427" name="Rectangle 3"/>
          <p:cNvSpPr>
            <a:spLocks noGrp="1" noChangeArrowheads="1"/>
          </p:cNvSpPr>
          <p:nvPr>
            <p:ph idx="1"/>
          </p:nvPr>
        </p:nvSpPr>
        <p:spPr>
          <a:xfrm>
            <a:off x="272473" y="838200"/>
            <a:ext cx="8534400" cy="1717675"/>
          </a:xfrm>
        </p:spPr>
        <p:txBody>
          <a:bodyPr>
            <a:normAutofit/>
          </a:bodyPr>
          <a:lstStyle/>
          <a:p>
            <a:pPr marL="457200" lvl="1" indent="0">
              <a:lnSpc>
                <a:spcPct val="90000"/>
              </a:lnSpc>
              <a:buNone/>
            </a:pPr>
            <a:r>
              <a:rPr lang="en-US" altLang="en-US" sz="2400" dirty="0"/>
              <a:t>Given the circuit below write the number of equations that would allow you to solve for the unknowns. You may go ahead and substitute the given numerical values to get the numerical solution.</a:t>
            </a:r>
          </a:p>
        </p:txBody>
      </p:sp>
      <p:pic>
        <p:nvPicPr>
          <p:cNvPr id="2" name="Picture 1"/>
          <p:cNvPicPr>
            <a:picLocks noChangeAspect="1"/>
          </p:cNvPicPr>
          <p:nvPr/>
        </p:nvPicPr>
        <p:blipFill>
          <a:blip r:embed="rId3"/>
          <a:stretch>
            <a:fillRect/>
          </a:stretch>
        </p:blipFill>
        <p:spPr>
          <a:xfrm>
            <a:off x="-533400" y="2362200"/>
            <a:ext cx="9822024" cy="426140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304800" y="304800"/>
            <a:ext cx="8839200" cy="503238"/>
          </a:xfrm>
        </p:spPr>
        <p:txBody>
          <a:bodyPr>
            <a:noAutofit/>
          </a:bodyPr>
          <a:lstStyle/>
          <a:p>
            <a:r>
              <a:rPr lang="en-US" altLang="en-US" b="1" dirty="0"/>
              <a:t>Try it yourself II</a:t>
            </a:r>
          </a:p>
        </p:txBody>
      </p:sp>
      <p:sp>
        <p:nvSpPr>
          <p:cNvPr id="105475" name="Rectangle 3"/>
          <p:cNvSpPr>
            <a:spLocks noGrp="1" noChangeArrowheads="1"/>
          </p:cNvSpPr>
          <p:nvPr>
            <p:ph idx="1"/>
          </p:nvPr>
        </p:nvSpPr>
        <p:spPr>
          <a:xfrm>
            <a:off x="0" y="1219200"/>
            <a:ext cx="8534400" cy="1608138"/>
          </a:xfrm>
        </p:spPr>
        <p:txBody>
          <a:bodyPr/>
          <a:lstStyle/>
          <a:p>
            <a:pPr marL="457200" lvl="1" indent="0">
              <a:lnSpc>
                <a:spcPct val="90000"/>
              </a:lnSpc>
              <a:buNone/>
            </a:pPr>
            <a:r>
              <a:rPr lang="en-US" altLang="en-US" sz="2800" dirty="0"/>
              <a:t>Repeat with the circuit below.</a:t>
            </a:r>
          </a:p>
        </p:txBody>
      </p:sp>
      <p:pic>
        <p:nvPicPr>
          <p:cNvPr id="2" name="Picture 1"/>
          <p:cNvPicPr>
            <a:picLocks noChangeAspect="1"/>
          </p:cNvPicPr>
          <p:nvPr/>
        </p:nvPicPr>
        <p:blipFill>
          <a:blip r:embed="rId3"/>
          <a:stretch>
            <a:fillRect/>
          </a:stretch>
        </p:blipFill>
        <p:spPr>
          <a:xfrm>
            <a:off x="-457200" y="2317248"/>
            <a:ext cx="8065707" cy="349940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314325" y="205581"/>
            <a:ext cx="8829675" cy="503238"/>
          </a:xfrm>
        </p:spPr>
        <p:txBody>
          <a:bodyPr>
            <a:noAutofit/>
          </a:bodyPr>
          <a:lstStyle/>
          <a:p>
            <a:r>
              <a:rPr lang="en-US" altLang="en-US" sz="4000" dirty="0"/>
              <a:t>Let’s start with some lingo</a:t>
            </a:r>
          </a:p>
        </p:txBody>
      </p:sp>
      <p:sp>
        <p:nvSpPr>
          <p:cNvPr id="93187" name="Rectangle 3"/>
          <p:cNvSpPr>
            <a:spLocks noGrp="1" noChangeArrowheads="1"/>
          </p:cNvSpPr>
          <p:nvPr>
            <p:ph idx="1"/>
          </p:nvPr>
        </p:nvSpPr>
        <p:spPr>
          <a:xfrm>
            <a:off x="152400" y="1066800"/>
            <a:ext cx="7848600" cy="2971800"/>
          </a:xfrm>
        </p:spPr>
        <p:txBody>
          <a:bodyPr>
            <a:normAutofit/>
          </a:bodyPr>
          <a:lstStyle/>
          <a:p>
            <a:pPr lvl="1">
              <a:buFontTx/>
              <a:buChar char="•"/>
            </a:pPr>
            <a:r>
              <a:rPr lang="en-US" altLang="en-US" sz="2800" dirty="0"/>
              <a:t>A </a:t>
            </a:r>
            <a:r>
              <a:rPr lang="en-US" altLang="en-US" sz="2800" i="1" dirty="0"/>
              <a:t>junction</a:t>
            </a:r>
            <a:r>
              <a:rPr lang="en-US" altLang="en-US" sz="2800" dirty="0"/>
              <a:t> is a point where three or more conductors meet.</a:t>
            </a:r>
          </a:p>
          <a:p>
            <a:pPr lvl="1">
              <a:buFontTx/>
              <a:buChar char="•"/>
            </a:pPr>
            <a:r>
              <a:rPr lang="en-US" altLang="en-US" sz="2800" dirty="0"/>
              <a:t>A </a:t>
            </a:r>
            <a:r>
              <a:rPr lang="en-US" altLang="en-US" sz="2800" i="1" dirty="0"/>
              <a:t>branch</a:t>
            </a:r>
            <a:r>
              <a:rPr lang="en-US" altLang="en-US" sz="2800" dirty="0"/>
              <a:t> is the path from one junction point to the other.</a:t>
            </a:r>
          </a:p>
          <a:p>
            <a:pPr lvl="1">
              <a:buFontTx/>
              <a:buChar char="•"/>
            </a:pPr>
            <a:r>
              <a:rPr lang="en-US" altLang="en-US" sz="2800" dirty="0"/>
              <a:t>A </a:t>
            </a:r>
            <a:r>
              <a:rPr lang="en-US" altLang="en-US" sz="2800" i="1" dirty="0"/>
              <a:t>loop</a:t>
            </a:r>
            <a:r>
              <a:rPr lang="en-US" altLang="en-US" sz="2800" dirty="0"/>
              <a:t> is any closed conducting path. </a:t>
            </a:r>
          </a:p>
          <a:p>
            <a:pPr lvl="1">
              <a:buFontTx/>
              <a:buChar char="•"/>
            </a:pPr>
            <a:r>
              <a:rPr lang="en-US" altLang="en-US" sz="2800" dirty="0"/>
              <a:t>Look at the  circuit below, identify and count the </a:t>
            </a:r>
            <a:r>
              <a:rPr lang="en-US" altLang="en-US" sz="2800" i="1" dirty="0"/>
              <a:t>junctions</a:t>
            </a:r>
            <a:r>
              <a:rPr lang="en-US" altLang="en-US" sz="2800" dirty="0"/>
              <a:t>, </a:t>
            </a:r>
            <a:r>
              <a:rPr lang="en-US" altLang="en-US" sz="2800" i="1" dirty="0"/>
              <a:t>branches</a:t>
            </a:r>
            <a:r>
              <a:rPr lang="en-US" altLang="en-US" sz="2800" dirty="0"/>
              <a:t>, and </a:t>
            </a:r>
            <a:r>
              <a:rPr lang="en-US" altLang="en-US" sz="2800" i="1" dirty="0"/>
              <a:t>loops</a:t>
            </a:r>
            <a:r>
              <a:rPr lang="en-US" altLang="en-US" sz="2800" dirty="0"/>
              <a:t>.</a:t>
            </a:r>
          </a:p>
        </p:txBody>
      </p:sp>
      <p:pic>
        <p:nvPicPr>
          <p:cNvPr id="8" name="Picture 7">
            <a:extLst>
              <a:ext uri="{FF2B5EF4-FFF2-40B4-BE49-F238E27FC236}">
                <a16:creationId xmlns:a16="http://schemas.microsoft.com/office/drawing/2014/main" id="{76BA6C78-B6B0-4FFD-916A-5C0AE4FF3390}"/>
              </a:ext>
            </a:extLst>
          </p:cNvPr>
          <p:cNvPicPr>
            <a:picLocks noChangeAspect="1"/>
          </p:cNvPicPr>
          <p:nvPr/>
        </p:nvPicPr>
        <p:blipFill>
          <a:blip r:embed="rId3"/>
          <a:stretch>
            <a:fillRect/>
          </a:stretch>
        </p:blipFill>
        <p:spPr>
          <a:xfrm>
            <a:off x="2133600" y="4038600"/>
            <a:ext cx="4534533" cy="244826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316345" y="381000"/>
            <a:ext cx="8839200" cy="530225"/>
          </a:xfrm>
        </p:spPr>
        <p:txBody>
          <a:bodyPr>
            <a:noAutofit/>
          </a:bodyPr>
          <a:lstStyle/>
          <a:p>
            <a:r>
              <a:rPr lang="en-US" altLang="en-US" sz="4000" dirty="0"/>
              <a:t>Kirchhoff’s rules</a:t>
            </a:r>
          </a:p>
        </p:txBody>
      </p:sp>
      <mc:AlternateContent xmlns:mc="http://schemas.openxmlformats.org/markup-compatibility/2006" xmlns:a14="http://schemas.microsoft.com/office/drawing/2010/main">
        <mc:Choice Requires="a14">
          <p:sp>
            <p:nvSpPr>
              <p:cNvPr id="95235" name="Rectangle 3"/>
              <p:cNvSpPr>
                <a:spLocks noGrp="1" noChangeArrowheads="1"/>
              </p:cNvSpPr>
              <p:nvPr>
                <p:ph idx="1"/>
              </p:nvPr>
            </p:nvSpPr>
            <p:spPr>
              <a:xfrm>
                <a:off x="228600" y="1371600"/>
                <a:ext cx="8686800" cy="3486150"/>
              </a:xfrm>
            </p:spPr>
            <p:txBody>
              <a:bodyPr>
                <a:normAutofit/>
              </a:bodyPr>
              <a:lstStyle/>
              <a:p>
                <a:pPr lvl="1">
                  <a:lnSpc>
                    <a:spcPct val="90000"/>
                  </a:lnSpc>
                  <a:buFontTx/>
                  <a:buChar char="•"/>
                </a:pPr>
                <a:r>
                  <a:rPr lang="en-US" altLang="en-US" sz="2400" dirty="0"/>
                  <a:t>Kirchhoff’s </a:t>
                </a:r>
                <a:r>
                  <a:rPr lang="en-US" altLang="en-US" sz="2400" i="1" dirty="0"/>
                  <a:t>junction rule</a:t>
                </a:r>
                <a:r>
                  <a:rPr lang="en-US" altLang="en-US" sz="2400" dirty="0"/>
                  <a:t>: The algebraic sum of the currents entering any junction must equal the algebraic sum of the currents leaving the junction : </a:t>
                </a:r>
                <a14:m>
                  <m:oMath xmlns:m="http://schemas.openxmlformats.org/officeDocument/2006/math">
                    <m:r>
                      <m:rPr>
                        <m:sty m:val="p"/>
                      </m:rPr>
                      <a:rPr lang="en-US" sz="2600">
                        <a:latin typeface="Cambria Math" panose="02040503050406030204" pitchFamily="18" charset="0"/>
                      </a:rPr>
                      <m:t>Σ</m:t>
                    </m:r>
                    <m:sSub>
                      <m:sSubPr>
                        <m:ctrlPr>
                          <a:rPr lang="en-US" sz="2600" i="1">
                            <a:latin typeface="Cambria Math" panose="02040503050406030204" pitchFamily="18" charset="0"/>
                          </a:rPr>
                        </m:ctrlPr>
                      </m:sSubPr>
                      <m:e>
                        <m:r>
                          <a:rPr lang="en-US" sz="2600" i="1">
                            <a:latin typeface="Cambria Math" panose="02040503050406030204" pitchFamily="18" charset="0"/>
                          </a:rPr>
                          <m:t>𝐼</m:t>
                        </m:r>
                      </m:e>
                      <m:sub>
                        <m:r>
                          <a:rPr lang="en-US" sz="2600" i="1">
                            <a:latin typeface="Cambria Math" panose="02040503050406030204" pitchFamily="18" charset="0"/>
                          </a:rPr>
                          <m:t>𝑖𝑛</m:t>
                        </m:r>
                      </m:sub>
                    </m:sSub>
                    <m:r>
                      <a:rPr lang="en-US" sz="2600" i="1">
                        <a:latin typeface="Cambria Math" panose="02040503050406030204" pitchFamily="18" charset="0"/>
                      </a:rPr>
                      <m:t>= </m:t>
                    </m:r>
                    <m:r>
                      <m:rPr>
                        <m:sty m:val="p"/>
                      </m:rPr>
                      <a:rPr lang="en-US" sz="2600">
                        <a:latin typeface="Cambria Math" panose="02040503050406030204" pitchFamily="18" charset="0"/>
                      </a:rPr>
                      <m:t>Σ</m:t>
                    </m:r>
                    <m:sSub>
                      <m:sSubPr>
                        <m:ctrlPr>
                          <a:rPr lang="en-US" sz="2600" i="1">
                            <a:latin typeface="Cambria Math" panose="02040503050406030204" pitchFamily="18" charset="0"/>
                          </a:rPr>
                        </m:ctrlPr>
                      </m:sSubPr>
                      <m:e>
                        <m:r>
                          <a:rPr lang="en-US" sz="2600" i="1">
                            <a:latin typeface="Cambria Math" panose="02040503050406030204" pitchFamily="18" charset="0"/>
                          </a:rPr>
                          <m:t>𝐼</m:t>
                        </m:r>
                      </m:e>
                      <m:sub>
                        <m:r>
                          <a:rPr lang="en-US" sz="2600" i="1">
                            <a:latin typeface="Cambria Math" panose="02040503050406030204" pitchFamily="18" charset="0"/>
                          </a:rPr>
                          <m:t>𝑜𝑢𝑡</m:t>
                        </m:r>
                      </m:sub>
                    </m:sSub>
                  </m:oMath>
                </a14:m>
                <a:endParaRPr lang="en-US" altLang="en-US" sz="2400" dirty="0"/>
              </a:p>
              <a:p>
                <a:pPr lvl="1">
                  <a:lnSpc>
                    <a:spcPct val="90000"/>
                  </a:lnSpc>
                  <a:buFontTx/>
                  <a:buChar char="•"/>
                </a:pPr>
                <a:r>
                  <a:rPr lang="en-US" altLang="en-US" sz="2400" dirty="0"/>
                  <a:t>Kirchhoff’s </a:t>
                </a:r>
                <a:r>
                  <a:rPr lang="en-US" altLang="en-US" sz="2400" i="1" dirty="0"/>
                  <a:t>loop rule</a:t>
                </a:r>
                <a:r>
                  <a:rPr lang="en-US" altLang="en-US" sz="2400" dirty="0"/>
                  <a:t>: The algebraic sum of the potential differences around any closed loop must equal zero: </a:t>
                </a:r>
                <a:r>
                  <a:rPr lang="en-US" altLang="en-US" sz="2400" dirty="0">
                    <a:sym typeface="Symbol" panose="05050102010706020507" pitchFamily="18" charset="2"/>
                  </a:rPr>
                  <a:t></a:t>
                </a:r>
                <a:r>
                  <a:rPr lang="en-US" altLang="en-US" sz="2400" i="1" dirty="0"/>
                  <a:t>V</a:t>
                </a:r>
                <a:r>
                  <a:rPr lang="en-US" altLang="en-US" sz="2400" dirty="0"/>
                  <a:t> = 0.</a:t>
                </a:r>
              </a:p>
              <a:p>
                <a:pPr lvl="1">
                  <a:lnSpc>
                    <a:spcPct val="90000"/>
                  </a:lnSpc>
                  <a:buFontTx/>
                  <a:buChar char="•"/>
                </a:pPr>
                <a:r>
                  <a:rPr lang="en-US" altLang="en-US" sz="2400" dirty="0"/>
                  <a:t>Note: one of these rules is a conservation of energy and the other one is a conservation of charge. Which one is which? </a:t>
                </a:r>
              </a:p>
            </p:txBody>
          </p:sp>
        </mc:Choice>
        <mc:Fallback xmlns="">
          <p:sp>
            <p:nvSpPr>
              <p:cNvPr id="95235" name="Rectangle 3"/>
              <p:cNvSpPr>
                <a:spLocks noGrp="1" noRot="1" noChangeAspect="1" noMove="1" noResize="1" noEditPoints="1" noAdjustHandles="1" noChangeArrowheads="1" noChangeShapeType="1" noTextEdit="1"/>
              </p:cNvSpPr>
              <p:nvPr>
                <p:ph idx="1"/>
              </p:nvPr>
            </p:nvSpPr>
            <p:spPr>
              <a:xfrm>
                <a:off x="228600" y="1371600"/>
                <a:ext cx="8686800" cy="3486150"/>
              </a:xfrm>
              <a:blipFill>
                <a:blip r:embed="rId3"/>
                <a:stretch>
                  <a:fillRect t="-2622"/>
                </a:stretch>
              </a:blipFill>
            </p:spPr>
            <p:txBody>
              <a:bodyPr/>
              <a:lstStyle/>
              <a:p>
                <a:r>
                  <a:rPr lang="en-US">
                    <a:noFill/>
                  </a:rPr>
                  <a:t> </a:t>
                </a:r>
              </a:p>
            </p:txBody>
          </p:sp>
        </mc:Fallback>
      </mc:AlternateContent>
      <p:pic>
        <p:nvPicPr>
          <p:cNvPr id="2" name="Picture 1"/>
          <p:cNvPicPr>
            <a:picLocks noChangeAspect="1"/>
          </p:cNvPicPr>
          <p:nvPr/>
        </p:nvPicPr>
        <p:blipFill>
          <a:blip r:embed="rId4"/>
          <a:stretch>
            <a:fillRect/>
          </a:stretch>
        </p:blipFill>
        <p:spPr>
          <a:xfrm>
            <a:off x="5819775" y="3886200"/>
            <a:ext cx="2343149" cy="3055665"/>
          </a:xfrm>
          <a:prstGeom prst="rect">
            <a:avLst/>
          </a:prstGeom>
        </p:spPr>
      </p:pic>
      <p:pic>
        <p:nvPicPr>
          <p:cNvPr id="3" name="Picture 2"/>
          <p:cNvPicPr>
            <a:picLocks noChangeAspect="1"/>
          </p:cNvPicPr>
          <p:nvPr/>
        </p:nvPicPr>
        <p:blipFill>
          <a:blip r:embed="rId5"/>
          <a:stretch>
            <a:fillRect/>
          </a:stretch>
        </p:blipFill>
        <p:spPr>
          <a:xfrm>
            <a:off x="551570" y="4163682"/>
            <a:ext cx="4921423" cy="270384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640" y="0"/>
            <a:ext cx="7886700" cy="1325563"/>
          </a:xfrm>
        </p:spPr>
        <p:txBody>
          <a:bodyPr/>
          <a:lstStyle/>
          <a:p>
            <a:r>
              <a:rPr lang="en-US" b="1" dirty="0"/>
              <a:t>Loop rule, close look</a:t>
            </a:r>
          </a:p>
        </p:txBody>
      </p:sp>
      <p:pic>
        <p:nvPicPr>
          <p:cNvPr id="4" name="Content Placeholder 3" descr="The graph shows voltage at different points of a closed loop circuit with a voltage source and three resistances. The points are shown on x-axis and voltages on y-axis."/>
          <p:cNvPicPr>
            <a:picLocks noGrp="1" noChangeAspect="1"/>
          </p:cNvPicPr>
          <p:nvPr>
            <p:ph idx="1"/>
          </p:nvPr>
        </p:nvPicPr>
        <p:blipFill>
          <a:blip r:embed="rId2">
            <a:extLst>
              <a:ext uri="{28A0092B-C50C-407E-A947-70E740481C1C}">
                <a14:useLocalDpi xmlns:a14="http://schemas.microsoft.com/office/drawing/2010/main" val="0"/>
              </a:ext>
            </a:extLst>
          </a:blip>
          <a:srcRect l="-1509" r="-1509"/>
          <a:stretch>
            <a:fillRect/>
          </a:stretch>
        </p:blipFill>
        <p:spPr>
          <a:xfrm>
            <a:off x="838200" y="1943100"/>
            <a:ext cx="6845986" cy="2971800"/>
          </a:xfrm>
          <a:prstGeom prst="rect">
            <a:avLst/>
          </a:prstGeom>
        </p:spPr>
      </p:pic>
      <p:sp>
        <p:nvSpPr>
          <p:cNvPr id="5" name="Rectangle 4"/>
          <p:cNvSpPr/>
          <p:nvPr/>
        </p:nvSpPr>
        <p:spPr>
          <a:xfrm>
            <a:off x="590549" y="5165635"/>
            <a:ext cx="7543800" cy="1200329"/>
          </a:xfrm>
          <a:prstGeom prst="rect">
            <a:avLst/>
          </a:prstGeom>
        </p:spPr>
        <p:txBody>
          <a:bodyPr wrap="square">
            <a:spAutoFit/>
          </a:bodyPr>
          <a:lstStyle/>
          <a:p>
            <a:r>
              <a:rPr lang="en-US" dirty="0"/>
              <a:t>A voltage graph as we travel around the circuit. The voltage increases as we cross the battery and decreases as we cross each resistor. Since the resistance of the wire is quite small, we assume that the voltage remains constant as we cross the wires connecting the components.</a:t>
            </a:r>
          </a:p>
        </p:txBody>
      </p:sp>
    </p:spTree>
    <p:extLst>
      <p:ext uri="{BB962C8B-B14F-4D97-AF65-F5344CB8AC3E}">
        <p14:creationId xmlns:p14="http://schemas.microsoft.com/office/powerpoint/2010/main" val="34934557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914400"/>
          </a:xfrm>
        </p:spPr>
        <p:txBody>
          <a:bodyPr/>
          <a:lstStyle/>
          <a:p>
            <a:r>
              <a:rPr lang="en-US" b="1" dirty="0"/>
              <a:t>How to apply</a:t>
            </a:r>
          </a:p>
        </p:txBody>
      </p:sp>
      <p:sp>
        <p:nvSpPr>
          <p:cNvPr id="3" name="Content Placeholder 2"/>
          <p:cNvSpPr>
            <a:spLocks noGrp="1"/>
          </p:cNvSpPr>
          <p:nvPr>
            <p:ph idx="1"/>
          </p:nvPr>
        </p:nvSpPr>
        <p:spPr>
          <a:xfrm>
            <a:off x="685800" y="1905000"/>
            <a:ext cx="6347714" cy="3880773"/>
          </a:xfrm>
        </p:spPr>
        <p:txBody>
          <a:bodyPr>
            <a:noAutofit/>
          </a:bodyPr>
          <a:lstStyle/>
          <a:p>
            <a:r>
              <a:rPr lang="en-US" sz="2400" dirty="0"/>
              <a:t>Assign and label on a diagram a current for each branch of the circuit. Note: </a:t>
            </a:r>
          </a:p>
          <a:p>
            <a:pPr lvl="1">
              <a:buFont typeface="+mj-lt"/>
              <a:buAutoNum type="arabicPeriod"/>
            </a:pPr>
            <a:r>
              <a:rPr lang="en-US" sz="2400" dirty="0"/>
              <a:t>One brunch = one current.</a:t>
            </a:r>
          </a:p>
          <a:p>
            <a:pPr lvl="1">
              <a:buFont typeface="+mj-lt"/>
              <a:buAutoNum type="arabicPeriod"/>
            </a:pPr>
            <a:r>
              <a:rPr lang="en-US" sz="2400" dirty="0"/>
              <a:t>Do not worry about how you assign the directions of the currents!</a:t>
            </a:r>
          </a:p>
          <a:p>
            <a:r>
              <a:rPr lang="en-US" sz="2400" dirty="0"/>
              <a:t>Apply junction rule:  sum up the currents entering a junction and set it equal to the sum of the currents leaving the junction.</a:t>
            </a:r>
          </a:p>
          <a:p>
            <a:r>
              <a:rPr lang="en-US" sz="2400" dirty="0"/>
              <a:t>The number of junction rule equations = number of junctions - 1</a:t>
            </a:r>
          </a:p>
        </p:txBody>
      </p:sp>
    </p:spTree>
    <p:extLst>
      <p:ext uri="{BB962C8B-B14F-4D97-AF65-F5344CB8AC3E}">
        <p14:creationId xmlns:p14="http://schemas.microsoft.com/office/powerpoint/2010/main" val="1593648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914400"/>
          </a:xfrm>
        </p:spPr>
        <p:txBody>
          <a:bodyPr/>
          <a:lstStyle/>
          <a:p>
            <a:r>
              <a:rPr lang="en-US" b="1" dirty="0"/>
              <a:t>How to apply, continued </a:t>
            </a:r>
          </a:p>
        </p:txBody>
      </p:sp>
      <p:sp>
        <p:nvSpPr>
          <p:cNvPr id="3" name="Content Placeholder 2"/>
          <p:cNvSpPr>
            <a:spLocks noGrp="1"/>
          </p:cNvSpPr>
          <p:nvPr>
            <p:ph idx="1"/>
          </p:nvPr>
        </p:nvSpPr>
        <p:spPr>
          <a:xfrm>
            <a:off x="609598" y="1524000"/>
            <a:ext cx="3352802" cy="4419600"/>
          </a:xfrm>
        </p:spPr>
        <p:txBody>
          <a:bodyPr>
            <a:normAutofit/>
          </a:bodyPr>
          <a:lstStyle/>
          <a:p>
            <a:r>
              <a:rPr lang="en-US" sz="2000" dirty="0"/>
              <a:t>Chose and label a direction of travel along a loop (clockwise or counterclockwise). Assign the potential differences to each element of a loop. Here is how (figure below).</a:t>
            </a:r>
          </a:p>
          <a:p>
            <a:r>
              <a:rPr lang="en-US" sz="2000" dirty="0"/>
              <a:t>There is a logic behind these conventions – think about it as going to a higher or lower potential. That makes it easier to remember, but not necessary – you can simply memorize these. </a:t>
            </a:r>
          </a:p>
          <a:p>
            <a:endParaRPr lang="en-US" dirty="0"/>
          </a:p>
        </p:txBody>
      </p:sp>
      <p:pic>
        <p:nvPicPr>
          <p:cNvPr id="5" name="Picture 4"/>
          <p:cNvPicPr>
            <a:picLocks noChangeAspect="1"/>
          </p:cNvPicPr>
          <p:nvPr/>
        </p:nvPicPr>
        <p:blipFill>
          <a:blip r:embed="rId2"/>
          <a:stretch>
            <a:fillRect/>
          </a:stretch>
        </p:blipFill>
        <p:spPr>
          <a:xfrm>
            <a:off x="4419600" y="1600200"/>
            <a:ext cx="4572000" cy="4090737"/>
          </a:xfrm>
          <a:prstGeom prst="rect">
            <a:avLst/>
          </a:prstGeom>
        </p:spPr>
      </p:pic>
    </p:spTree>
    <p:extLst>
      <p:ext uri="{BB962C8B-B14F-4D97-AF65-F5344CB8AC3E}">
        <p14:creationId xmlns:p14="http://schemas.microsoft.com/office/powerpoint/2010/main" val="2083827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762000"/>
          </a:xfrm>
        </p:spPr>
        <p:txBody>
          <a:bodyPr/>
          <a:lstStyle/>
          <a:p>
            <a:r>
              <a:rPr lang="en-US" b="1" dirty="0"/>
              <a:t>How to apply, continued</a:t>
            </a:r>
          </a:p>
        </p:txBody>
      </p:sp>
      <p:sp>
        <p:nvSpPr>
          <p:cNvPr id="3" name="Content Placeholder 2"/>
          <p:cNvSpPr>
            <a:spLocks noGrp="1"/>
          </p:cNvSpPr>
          <p:nvPr>
            <p:ph idx="1"/>
          </p:nvPr>
        </p:nvSpPr>
        <p:spPr>
          <a:xfrm>
            <a:off x="609599" y="1828800"/>
            <a:ext cx="6347714" cy="5181600"/>
          </a:xfrm>
        </p:spPr>
        <p:txBody>
          <a:bodyPr>
            <a:normAutofit/>
          </a:bodyPr>
          <a:lstStyle/>
          <a:p>
            <a:r>
              <a:rPr lang="en-US" sz="2400" dirty="0"/>
              <a:t>Now is the time to apply that loop rule – sum up all potential differences as you are traveling along a loop and set it equal to zero.</a:t>
            </a:r>
          </a:p>
          <a:p>
            <a:r>
              <a:rPr lang="en-US" sz="2400" dirty="0"/>
              <a:t>How many loop equations do you need? In general, we need the total number of equations which equals to the number of unknown currents which, in turn, equals to the number of branches. So write down the number of equations that you need to get that total.  </a:t>
            </a:r>
          </a:p>
          <a:p>
            <a:r>
              <a:rPr lang="en-US" sz="2400" dirty="0"/>
              <a:t>Rule of thumb – we only add a new loop equation if the loop contains an element you have not used before in other loop equations.</a:t>
            </a:r>
          </a:p>
        </p:txBody>
      </p:sp>
    </p:spTree>
    <p:extLst>
      <p:ext uri="{BB962C8B-B14F-4D97-AF65-F5344CB8AC3E}">
        <p14:creationId xmlns:p14="http://schemas.microsoft.com/office/powerpoint/2010/main" val="10697874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419" y="381000"/>
            <a:ext cx="6347713" cy="762000"/>
          </a:xfrm>
        </p:spPr>
        <p:txBody>
          <a:bodyPr/>
          <a:lstStyle/>
          <a:p>
            <a:r>
              <a:rPr lang="en-US" b="1" dirty="0"/>
              <a:t>How to apply, continued</a:t>
            </a:r>
          </a:p>
        </p:txBody>
      </p:sp>
      <p:pic>
        <p:nvPicPr>
          <p:cNvPr id="4" name="Content Placeholder 3"/>
          <p:cNvPicPr>
            <a:picLocks noGrp="1" noChangeAspect="1"/>
          </p:cNvPicPr>
          <p:nvPr>
            <p:ph idx="1"/>
          </p:nvPr>
        </p:nvPicPr>
        <p:blipFill>
          <a:blip r:embed="rId2"/>
          <a:stretch>
            <a:fillRect/>
          </a:stretch>
        </p:blipFill>
        <p:spPr>
          <a:xfrm>
            <a:off x="-685800" y="1290638"/>
            <a:ext cx="8836153" cy="3833674"/>
          </a:xfrm>
          <a:prstGeom prst="rect">
            <a:avLst/>
          </a:prstGeom>
        </p:spPr>
      </p:pic>
      <p:sp>
        <p:nvSpPr>
          <p:cNvPr id="5" name="Rectangle 4"/>
          <p:cNvSpPr/>
          <p:nvPr/>
        </p:nvSpPr>
        <p:spPr>
          <a:xfrm>
            <a:off x="609600" y="5043349"/>
            <a:ext cx="7315200" cy="1754326"/>
          </a:xfrm>
          <a:prstGeom prst="rect">
            <a:avLst/>
          </a:prstGeom>
        </p:spPr>
        <p:txBody>
          <a:bodyPr wrap="square">
            <a:spAutoFit/>
          </a:bodyPr>
          <a:lstStyle/>
          <a:p>
            <a:r>
              <a:rPr lang="en-US" dirty="0"/>
              <a:t>Panels </a:t>
            </a:r>
            <a:r>
              <a:rPr lang="en-US" dirty="0">
                <a:solidFill>
                  <a:srgbClr val="6CB255"/>
                </a:solidFill>
              </a:rPr>
              <a:t>(a)</a:t>
            </a:r>
            <a:r>
              <a:rPr lang="en-US" dirty="0"/>
              <a:t>–</a:t>
            </a:r>
            <a:r>
              <a:rPr lang="en-US" dirty="0">
                <a:solidFill>
                  <a:srgbClr val="6CB255"/>
                </a:solidFill>
              </a:rPr>
              <a:t>(c) </a:t>
            </a:r>
            <a:r>
              <a:rPr lang="en-US" dirty="0"/>
              <a:t>are sufficient for the analysis of the circuit. In each case, the two loops shown contain all the circuit elements necessary to solve the circuit completely. Panel </a:t>
            </a:r>
            <a:r>
              <a:rPr lang="en-US" dirty="0">
                <a:solidFill>
                  <a:srgbClr val="6CB255"/>
                </a:solidFill>
              </a:rPr>
              <a:t>(d) </a:t>
            </a:r>
            <a:r>
              <a:rPr lang="en-US" dirty="0"/>
              <a:t>shows three loops used, which is more than necessary. Any two loops in the system will contain all information needed to solve the circuit. Adding the third loop </a:t>
            </a:r>
            <a:r>
              <a:rPr lang="fr-FR" dirty="0" err="1"/>
              <a:t>provides</a:t>
            </a:r>
            <a:r>
              <a:rPr lang="fr-FR" dirty="0"/>
              <a:t> </a:t>
            </a:r>
            <a:r>
              <a:rPr lang="fr-FR" dirty="0" err="1"/>
              <a:t>redundant</a:t>
            </a:r>
            <a:r>
              <a:rPr lang="fr-FR" dirty="0"/>
              <a:t> information.</a:t>
            </a:r>
            <a:endParaRPr lang="en-US" dirty="0"/>
          </a:p>
        </p:txBody>
      </p:sp>
    </p:spTree>
    <p:extLst>
      <p:ext uri="{BB962C8B-B14F-4D97-AF65-F5344CB8AC3E}">
        <p14:creationId xmlns:p14="http://schemas.microsoft.com/office/powerpoint/2010/main" val="1426654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304800" y="296069"/>
            <a:ext cx="8839200" cy="476250"/>
          </a:xfrm>
        </p:spPr>
        <p:txBody>
          <a:bodyPr>
            <a:noAutofit/>
          </a:bodyPr>
          <a:lstStyle/>
          <a:p>
            <a:r>
              <a:rPr lang="en-US" altLang="en-US" b="1" dirty="0"/>
              <a:t>Let’s look at the following example</a:t>
            </a:r>
          </a:p>
        </p:txBody>
      </p:sp>
      <p:sp>
        <p:nvSpPr>
          <p:cNvPr id="3" name="TextBox 2"/>
          <p:cNvSpPr txBox="1"/>
          <p:nvPr/>
        </p:nvSpPr>
        <p:spPr>
          <a:xfrm>
            <a:off x="328569" y="1066800"/>
            <a:ext cx="6705600" cy="2585323"/>
          </a:xfrm>
          <a:prstGeom prst="rect">
            <a:avLst/>
          </a:prstGeom>
          <a:noFill/>
        </p:spPr>
        <p:txBody>
          <a:bodyPr wrap="square" rtlCol="0">
            <a:spAutoFit/>
          </a:bodyPr>
          <a:lstStyle/>
          <a:p>
            <a:pPr marL="285750" indent="-285750">
              <a:buFont typeface="Arial" panose="020B0604020202020204" pitchFamily="34" charset="0"/>
              <a:buChar char="•"/>
            </a:pPr>
            <a:r>
              <a:rPr lang="en-US" dirty="0"/>
              <a:t>The circuit below has two junctions, three branches,  and three loops. We need three equations in order to find three unknown currents.</a:t>
            </a:r>
          </a:p>
          <a:p>
            <a:pPr marL="342900" indent="-342900">
              <a:buFont typeface="Arial" panose="020B0604020202020204" pitchFamily="34" charset="0"/>
              <a:buChar char="•"/>
            </a:pPr>
            <a:r>
              <a:rPr lang="en-US" dirty="0"/>
              <a:t>The chosen directions of the currents are absolutely arbitrary – if you make an “incorrect” choice, the current will come out of the equations with a negative sign.</a:t>
            </a:r>
          </a:p>
          <a:p>
            <a:pPr marL="285750" indent="-285750">
              <a:buFont typeface="Arial" panose="020B0604020202020204" pitchFamily="34" charset="0"/>
              <a:buChar char="•"/>
            </a:pPr>
            <a:r>
              <a:rPr lang="en-US" dirty="0"/>
              <a:t>We are ready to apply a junction rule (there will be just one of these here, since the total number of junctions is 2. For the junction labeled </a:t>
            </a:r>
            <a:r>
              <a:rPr lang="en-US" i="1" dirty="0"/>
              <a:t>b</a:t>
            </a:r>
            <a:r>
              <a:rPr lang="en-US" dirty="0"/>
              <a:t>:</a:t>
            </a:r>
          </a:p>
        </p:txBody>
      </p:sp>
      <mc:AlternateContent xmlns:mc="http://schemas.openxmlformats.org/markup-compatibility/2006" xmlns:a14="http://schemas.microsoft.com/office/drawing/2010/main">
        <mc:Choice Requires="a14">
          <p:sp>
            <p:nvSpPr>
              <p:cNvPr id="4" name="Rectangle 3"/>
              <p:cNvSpPr/>
              <p:nvPr/>
            </p:nvSpPr>
            <p:spPr>
              <a:xfrm>
                <a:off x="6400800" y="4876800"/>
                <a:ext cx="2133600" cy="400110"/>
              </a:xfrm>
              <a:prstGeom prst="rect">
                <a:avLst/>
              </a:prstGeom>
              <a:solidFill>
                <a:schemeClr val="bg1">
                  <a:lumMod val="50000"/>
                  <a:alpha val="2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i="1">
                              <a:latin typeface="Cambria Math" panose="02040503050406030204" pitchFamily="18" charset="0"/>
                            </a:rPr>
                            <m:t>𝐼</m:t>
                          </m:r>
                        </m:e>
                        <m:sub>
                          <m:r>
                            <a:rPr lang="en-US" sz="2000" i="1">
                              <a:latin typeface="Cambria Math" panose="02040503050406030204" pitchFamily="18" charset="0"/>
                            </a:rPr>
                            <m:t>1</m:t>
                          </m:r>
                        </m:sub>
                      </m:sSub>
                      <m:r>
                        <a:rPr lang="en-US" sz="2000" b="0" i="1" smtClean="0">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𝐼</m:t>
                          </m:r>
                        </m:e>
                        <m:sub>
                          <m:r>
                            <a:rPr lang="en-US" sz="2000" i="1">
                              <a:latin typeface="Cambria Math" panose="02040503050406030204" pitchFamily="18" charset="0"/>
                            </a:rPr>
                            <m:t>2</m:t>
                          </m:r>
                        </m:sub>
                      </m:sSub>
                      <m:r>
                        <a:rPr lang="en-US" sz="2000" b="0" i="1" smtClean="0">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𝐼</m:t>
                          </m:r>
                        </m:e>
                        <m:sub>
                          <m:r>
                            <a:rPr lang="en-US" sz="2000" i="1">
                              <a:latin typeface="Cambria Math" panose="02040503050406030204" pitchFamily="18" charset="0"/>
                            </a:rPr>
                            <m:t>3</m:t>
                          </m:r>
                        </m:sub>
                      </m:sSub>
                      <m:r>
                        <a:rPr lang="en-US" sz="2000" i="1">
                          <a:latin typeface="Cambria Math" panose="02040503050406030204" pitchFamily="18" charset="0"/>
                        </a:rPr>
                        <m:t>. </m:t>
                      </m:r>
                    </m:oMath>
                  </m:oMathPara>
                </a14:m>
                <a:endParaRPr lang="en-US" sz="2000" dirty="0"/>
              </a:p>
            </p:txBody>
          </p:sp>
        </mc:Choice>
        <mc:Fallback xmlns="">
          <p:sp>
            <p:nvSpPr>
              <p:cNvPr id="4" name="Rectangle 3"/>
              <p:cNvSpPr>
                <a:spLocks noRot="1" noChangeAspect="1" noMove="1" noResize="1" noEditPoints="1" noAdjustHandles="1" noChangeArrowheads="1" noChangeShapeType="1" noTextEdit="1"/>
              </p:cNvSpPr>
              <p:nvPr/>
            </p:nvSpPr>
            <p:spPr>
              <a:xfrm>
                <a:off x="6400800" y="4876800"/>
                <a:ext cx="2133600" cy="400110"/>
              </a:xfrm>
              <a:prstGeom prst="rect">
                <a:avLst/>
              </a:prstGeom>
              <a:blipFill>
                <a:blip r:embed="rId3"/>
                <a:stretch>
                  <a:fillRect/>
                </a:stretch>
              </a:blipFill>
            </p:spPr>
            <p:txBody>
              <a:bodyPr/>
              <a:lstStyle/>
              <a:p>
                <a:r>
                  <a:rPr lang="en-US">
                    <a:noFill/>
                  </a:rPr>
                  <a:t> </a:t>
                </a:r>
              </a:p>
            </p:txBody>
          </p:sp>
        </mc:Fallback>
      </mc:AlternateContent>
      <p:pic>
        <p:nvPicPr>
          <p:cNvPr id="5" name="Picture 4"/>
          <p:cNvPicPr>
            <a:picLocks noChangeAspect="1"/>
          </p:cNvPicPr>
          <p:nvPr/>
        </p:nvPicPr>
        <p:blipFill>
          <a:blip r:embed="rId4"/>
          <a:stretch>
            <a:fillRect/>
          </a:stretch>
        </p:blipFill>
        <p:spPr>
          <a:xfrm>
            <a:off x="9525" y="3732508"/>
            <a:ext cx="7028246" cy="3049292"/>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12268</TotalTime>
  <Words>874</Words>
  <Application>Microsoft Office PowerPoint</Application>
  <PresentationFormat>On-screen Show (4:3)</PresentationFormat>
  <Paragraphs>51</Paragraphs>
  <Slides>13</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Cambria Math</vt:lpstr>
      <vt:lpstr>Times New Roman</vt:lpstr>
      <vt:lpstr>Office Theme</vt:lpstr>
      <vt:lpstr>KIRCHHOFF’S RULES</vt:lpstr>
      <vt:lpstr>Let’s start with some lingo</vt:lpstr>
      <vt:lpstr>Kirchhoff’s rules</vt:lpstr>
      <vt:lpstr>Loop rule, close look</vt:lpstr>
      <vt:lpstr>How to apply</vt:lpstr>
      <vt:lpstr>How to apply, continued </vt:lpstr>
      <vt:lpstr>How to apply, continued</vt:lpstr>
      <vt:lpstr>How to apply, continued</vt:lpstr>
      <vt:lpstr>Let’s look at the following example</vt:lpstr>
      <vt:lpstr>Example, continued</vt:lpstr>
      <vt:lpstr>Example, continued </vt:lpstr>
      <vt:lpstr>Try it yourself I</vt:lpstr>
      <vt:lpstr>Try it yourself II</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440</cp:revision>
  <cp:lastPrinted>2006-11-21T16:50:10Z</cp:lastPrinted>
  <dcterms:created xsi:type="dcterms:W3CDTF">2002-07-11T17:04:39Z</dcterms:created>
  <dcterms:modified xsi:type="dcterms:W3CDTF">2021-12-10T20:11:08Z</dcterms:modified>
</cp:coreProperties>
</file>