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2" r:id="rId1"/>
  </p:sldMasterIdLst>
  <p:notesMasterIdLst>
    <p:notesMasterId r:id="rId24"/>
  </p:notesMasterIdLst>
  <p:sldIdLst>
    <p:sldId id="256" r:id="rId2"/>
    <p:sldId id="296" r:id="rId3"/>
    <p:sldId id="297" r:id="rId4"/>
    <p:sldId id="298" r:id="rId5"/>
    <p:sldId id="299" r:id="rId6"/>
    <p:sldId id="301" r:id="rId7"/>
    <p:sldId id="300" r:id="rId8"/>
    <p:sldId id="303" r:id="rId9"/>
    <p:sldId id="305" r:id="rId10"/>
    <p:sldId id="322" r:id="rId11"/>
    <p:sldId id="307" r:id="rId12"/>
    <p:sldId id="308" r:id="rId13"/>
    <p:sldId id="309" r:id="rId14"/>
    <p:sldId id="310" r:id="rId15"/>
    <p:sldId id="311" r:id="rId16"/>
    <p:sldId id="323" r:id="rId17"/>
    <p:sldId id="313" r:id="rId18"/>
    <p:sldId id="315" r:id="rId19"/>
    <p:sldId id="316" r:id="rId20"/>
    <p:sldId id="318" r:id="rId21"/>
    <p:sldId id="319" r:id="rId22"/>
    <p:sldId id="27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61E"/>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B7FBD7-88CB-4D48-A684-051B498E1A67}" v="1" dt="2021-12-14T14:03:15.2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54" autoAdjust="0"/>
    <p:restoredTop sz="94660"/>
  </p:normalViewPr>
  <p:slideViewPr>
    <p:cSldViewPr snapToGrid="0">
      <p:cViewPr varScale="1">
        <p:scale>
          <a:sx n="94" d="100"/>
          <a:sy n="94" d="100"/>
        </p:scale>
        <p:origin x="68" y="8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c41c6ff2-b9bd-4765-bc53-566538058c37" providerId="ADAL" clId="{3DB7FBD7-88CB-4D48-A684-051B498E1A67}"/>
    <pc:docChg chg="modSld">
      <pc:chgData name="Tatiana Krivosheev" userId="c41c6ff2-b9bd-4765-bc53-566538058c37" providerId="ADAL" clId="{3DB7FBD7-88CB-4D48-A684-051B498E1A67}" dt="2021-12-14T14:03:31.080" v="4" actId="14100"/>
      <pc:docMkLst>
        <pc:docMk/>
      </pc:docMkLst>
      <pc:sldChg chg="addSp modSp mod">
        <pc:chgData name="Tatiana Krivosheev" userId="c41c6ff2-b9bd-4765-bc53-566538058c37" providerId="ADAL" clId="{3DB7FBD7-88CB-4D48-A684-051B498E1A67}" dt="2021-12-14T14:03:31.080" v="4" actId="14100"/>
        <pc:sldMkLst>
          <pc:docMk/>
          <pc:sldMk cId="2464037572" sldId="256"/>
        </pc:sldMkLst>
        <pc:picChg chg="add mod">
          <ac:chgData name="Tatiana Krivosheev" userId="c41c6ff2-b9bd-4765-bc53-566538058c37" providerId="ADAL" clId="{3DB7FBD7-88CB-4D48-A684-051B498E1A67}" dt="2021-12-14T14:03:23.036" v="3" actId="1076"/>
          <ac:picMkLst>
            <pc:docMk/>
            <pc:sldMk cId="2464037572" sldId="256"/>
            <ac:picMk id="3" creationId="{BCD5C86B-5250-4DE4-8994-14A8C2E3D55E}"/>
          </ac:picMkLst>
        </pc:picChg>
        <pc:picChg chg="mod">
          <ac:chgData name="Tatiana Krivosheev" userId="c41c6ff2-b9bd-4765-bc53-566538058c37" providerId="ADAL" clId="{3DB7FBD7-88CB-4D48-A684-051B498E1A67}" dt="2021-12-14T14:03:31.080" v="4" actId="14100"/>
          <ac:picMkLst>
            <pc:docMk/>
            <pc:sldMk cId="2464037572" sldId="256"/>
            <ac:picMk id="7"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A27DD2-65D0-4D66-B43A-3AE3C8D7A849}" type="datetimeFigureOut">
              <a:rPr lang="en-US" smtClean="0"/>
              <a:t>12/14/2021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A24C76-2916-4450-B152-FA81F261A7C7}" type="slidenum">
              <a:rPr lang="en-US" smtClean="0"/>
              <a:t>‹#›</a:t>
            </a:fld>
            <a:endParaRPr lang="en-US"/>
          </a:p>
        </p:txBody>
      </p:sp>
    </p:spTree>
    <p:extLst>
      <p:ext uri="{BB962C8B-B14F-4D97-AF65-F5344CB8AC3E}">
        <p14:creationId xmlns:p14="http://schemas.microsoft.com/office/powerpoint/2010/main" val="323943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24C76-2916-4450-B152-FA81F261A7C7}" type="slidenum">
              <a:rPr lang="en-US" smtClean="0"/>
              <a:t>1</a:t>
            </a:fld>
            <a:endParaRPr lang="en-US"/>
          </a:p>
        </p:txBody>
      </p:sp>
    </p:spTree>
    <p:extLst>
      <p:ext uri="{BB962C8B-B14F-4D97-AF65-F5344CB8AC3E}">
        <p14:creationId xmlns:p14="http://schemas.microsoft.com/office/powerpoint/2010/main" val="899409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272B96B2-14D0-463C-A628-B4BC3B9151C9}" type="slidenum">
              <a:rPr lang="en-US" altLang="en-US" sz="1200">
                <a:latin typeface="Times New Roman" panose="02020603050405020304" pitchFamily="18" charset="0"/>
              </a:rPr>
              <a:pPr/>
              <a:t>11</a:t>
            </a:fld>
            <a:endParaRPr lang="en-US" altLang="en-US" sz="1200">
              <a:latin typeface="Times New Roman" panose="02020603050405020304" pitchFamily="18"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295336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DE88D210-FA20-4850-ABFF-0B5C8752F972}" type="slidenum">
              <a:rPr lang="en-US" altLang="en-US" sz="1200">
                <a:latin typeface="Times New Roman" panose="02020603050405020304" pitchFamily="18" charset="0"/>
              </a:rPr>
              <a:pPr/>
              <a:t>12</a:t>
            </a:fld>
            <a:endParaRPr lang="en-US" altLang="en-US" sz="1200">
              <a:latin typeface="Times New Roman" panose="02020603050405020304"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3942242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A31D871E-7458-4EDE-BB3C-0BFC3010FB39}" type="slidenum">
              <a:rPr lang="en-US" altLang="en-US" sz="1200">
                <a:latin typeface="Times New Roman" panose="02020603050405020304" pitchFamily="18" charset="0"/>
              </a:rPr>
              <a:pPr/>
              <a:t>13</a:t>
            </a:fld>
            <a:endParaRPr lang="en-US" altLang="en-US" sz="1200">
              <a:latin typeface="Times New Roman" panose="02020603050405020304" pitchFamily="18"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321010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45EDC7E3-47F9-469E-A7A2-F60355F67F02}" type="slidenum">
              <a:rPr lang="en-US" altLang="en-US" sz="1200">
                <a:latin typeface="Times New Roman" panose="02020603050405020304" pitchFamily="18" charset="0"/>
              </a:rPr>
              <a:pPr/>
              <a:t>14</a:t>
            </a:fld>
            <a:endParaRPr lang="en-US" altLang="en-US" sz="1200">
              <a:latin typeface="Times New Roman" panose="02020603050405020304"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685023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E084EF44-9629-420D-BE0A-F2DF5F4D4BEE}" type="slidenum">
              <a:rPr lang="en-US" altLang="en-US" sz="1200">
                <a:latin typeface="Times New Roman" panose="02020603050405020304" pitchFamily="18" charset="0"/>
              </a:rPr>
              <a:pPr/>
              <a:t>15</a:t>
            </a:fld>
            <a:endParaRPr lang="en-US" altLang="en-US" sz="1200">
              <a:latin typeface="Times New Roman" panose="02020603050405020304" pitchFamily="18"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3783256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F4EBD6B3-0F1F-43F8-9908-8633C1718B39}" type="slidenum">
              <a:rPr lang="en-US" altLang="en-US" sz="1200">
                <a:latin typeface="Times New Roman" panose="02020603050405020304" pitchFamily="18" charset="0"/>
              </a:rPr>
              <a:pPr/>
              <a:t>17</a:t>
            </a:fld>
            <a:endParaRPr lang="en-US" altLang="en-US"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4156562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F7DD2749-FE7F-42C0-940E-A9EDD3EF6E70}" type="slidenum">
              <a:rPr lang="en-US" altLang="en-US" sz="1200">
                <a:latin typeface="Times New Roman" panose="02020603050405020304" pitchFamily="18" charset="0"/>
              </a:rPr>
              <a:pPr/>
              <a:t>18</a:t>
            </a:fld>
            <a:endParaRPr lang="en-US" altLang="en-US" sz="1200">
              <a:latin typeface="Times New Roman" panose="02020603050405020304"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4022373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1CF4157D-5803-47C7-87C9-1DD4DAF10FBF}" type="slidenum">
              <a:rPr lang="en-US" altLang="en-US" sz="1200">
                <a:latin typeface="Times New Roman" panose="02020603050405020304" pitchFamily="18" charset="0"/>
              </a:rPr>
              <a:pPr/>
              <a:t>19</a:t>
            </a:fld>
            <a:endParaRPr lang="en-US" altLang="en-US" sz="1200">
              <a:latin typeface="Times New Roman" panose="02020603050405020304" pitchFamily="18"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33240555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98403421-F31C-4853-8496-DE1FDBC2B467}" type="slidenum">
              <a:rPr lang="en-US" altLang="en-US" sz="1200">
                <a:latin typeface="Times New Roman" panose="02020603050405020304" pitchFamily="18" charset="0"/>
              </a:rPr>
              <a:pPr/>
              <a:t>20</a:t>
            </a:fld>
            <a:endParaRPr lang="en-US" altLang="en-US" sz="1200">
              <a:latin typeface="Times New Roman" panose="02020603050405020304" pitchFamily="18"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324212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49CD68C1-C573-4AA8-9416-ECA95774B7C4}" type="slidenum">
              <a:rPr lang="en-US" altLang="en-US" sz="1200">
                <a:latin typeface="Times New Roman" panose="02020603050405020304" pitchFamily="18" charset="0"/>
              </a:rPr>
              <a:pPr/>
              <a:t>21</a:t>
            </a:fld>
            <a:endParaRPr lang="en-US" altLang="en-US" sz="1200">
              <a:latin typeface="Times New Roman" panose="02020603050405020304"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4234464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2FD2C609-33D2-4CE4-8FEE-B374EDECDB32}" type="slidenum">
              <a:rPr lang="en-US" altLang="en-US" sz="1200">
                <a:latin typeface="Times New Roman" panose="02020603050405020304" pitchFamily="18" charset="0"/>
              </a:rPr>
              <a:pPr/>
              <a:t>2</a:t>
            </a:fld>
            <a:endParaRPr lang="en-US" altLang="en-US" sz="1200">
              <a:latin typeface="Times New Roman" panose="02020603050405020304" pitchFamily="18"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323344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1B1BDF77-C865-4203-8498-4FCFFE214BA3}" type="slidenum">
              <a:rPr lang="en-US" altLang="en-US" sz="1200">
                <a:latin typeface="Times New Roman" panose="02020603050405020304" pitchFamily="18" charset="0"/>
              </a:rPr>
              <a:pPr/>
              <a:t>3</a:t>
            </a:fld>
            <a:endParaRPr lang="en-US" altLang="en-US" sz="1200">
              <a:latin typeface="Times New Roman" panose="02020603050405020304" pitchFamily="18"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5816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C02C36B9-9161-4D7A-BD36-2B0684E5F60C}" type="slidenum">
              <a:rPr lang="en-US" altLang="en-US" sz="1200">
                <a:latin typeface="Times New Roman" panose="02020603050405020304" pitchFamily="18" charset="0"/>
              </a:rPr>
              <a:pPr/>
              <a:t>4</a:t>
            </a:fld>
            <a:endParaRPr lang="en-US" altLang="en-US" sz="1200">
              <a:latin typeface="Times New Roman" panose="02020603050405020304" pitchFamily="18"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580797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7E06C86E-BA37-48DB-90A5-B13EF66ED0E6}" type="slidenum">
              <a:rPr lang="en-US" altLang="en-US" sz="1200">
                <a:latin typeface="Times New Roman" panose="02020603050405020304" pitchFamily="18" charset="0"/>
              </a:rPr>
              <a:pPr/>
              <a:t>5</a:t>
            </a:fld>
            <a:endParaRPr lang="en-US" altLang="en-US" sz="1200">
              <a:latin typeface="Times New Roman" panose="02020603050405020304" pitchFamily="18" charset="0"/>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756958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97F58206-ABE7-4250-835F-B81D03BCBD0D}" type="slidenum">
              <a:rPr lang="en-US" altLang="en-US" sz="1200">
                <a:latin typeface="Times New Roman" panose="02020603050405020304" pitchFamily="18" charset="0"/>
              </a:rPr>
              <a:pPr/>
              <a:t>6</a:t>
            </a:fld>
            <a:endParaRPr lang="en-US" altLang="en-US" sz="1200">
              <a:latin typeface="Times New Roman" panose="02020603050405020304" pitchFamily="18"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377119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E218F5C3-27D2-4451-BEF9-016723C15CED}" type="slidenum">
              <a:rPr lang="en-US" altLang="en-US" sz="1200">
                <a:latin typeface="Times New Roman" panose="02020603050405020304" pitchFamily="18" charset="0"/>
              </a:rPr>
              <a:pPr/>
              <a:t>7</a:t>
            </a:fld>
            <a:endParaRPr lang="en-US" altLang="en-US" sz="1200">
              <a:latin typeface="Times New Roman" panose="02020603050405020304" pitchFamily="18"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1211602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DA5FABD4-1107-4C1F-A62F-9EDDC8AFB9F7}" type="slidenum">
              <a:rPr lang="en-US" altLang="en-US" sz="1200">
                <a:latin typeface="Times New Roman" panose="02020603050405020304" pitchFamily="18" charset="0"/>
              </a:rPr>
              <a:pPr/>
              <a:t>8</a:t>
            </a:fld>
            <a:endParaRPr lang="en-US" altLang="en-US" sz="1200">
              <a:latin typeface="Times New Roman" panose="02020603050405020304" pitchFamily="18"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320031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fld id="{4A6541C3-2BB5-4D1F-9A6F-DF06EAD52D4C}" type="slidenum">
              <a:rPr lang="en-US" altLang="en-US" sz="1200">
                <a:latin typeface="Times New Roman" panose="02020603050405020304" pitchFamily="18" charset="0"/>
              </a:rPr>
              <a:pPr/>
              <a:t>9</a:t>
            </a:fld>
            <a:endParaRPr lang="en-US" altLang="en-US" sz="1200">
              <a:latin typeface="Times New Roman" panose="02020603050405020304" pitchFamily="18"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4412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D382E00-9C35-4AF0-88DB-478D143718E2}" type="datetimeFigureOut">
              <a:rPr lang="en-US" smtClean="0"/>
              <a:t>12/14/2021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5827935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12/14/2021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85611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12/14/2021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4106732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12/14/2021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832303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382E00-9C35-4AF0-88DB-478D143718E2}" type="datetimeFigureOut">
              <a:rPr lang="en-US" smtClean="0"/>
              <a:t>12/14/2021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644126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D382E00-9C35-4AF0-88DB-478D143718E2}" type="datetimeFigureOut">
              <a:rPr lang="en-US" smtClean="0"/>
              <a:t>12/14/2021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4056299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D382E00-9C35-4AF0-88DB-478D143718E2}" type="datetimeFigureOut">
              <a:rPr lang="en-US" smtClean="0"/>
              <a:t>12/14/2021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332286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D382E00-9C35-4AF0-88DB-478D143718E2}" type="datetimeFigureOut">
              <a:rPr lang="en-US" smtClean="0"/>
              <a:t>12/14/2021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405346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382E00-9C35-4AF0-88DB-478D143718E2}" type="datetimeFigureOut">
              <a:rPr lang="en-US" smtClean="0"/>
              <a:t>12/14/2021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50386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382E00-9C35-4AF0-88DB-478D143718E2}" type="datetimeFigureOut">
              <a:rPr lang="en-US" smtClean="0"/>
              <a:t>12/14/2021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742061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382E00-9C35-4AF0-88DB-478D143718E2}" type="datetimeFigureOut">
              <a:rPr lang="en-US" smtClean="0"/>
              <a:t>12/14/2021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014206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382E00-9C35-4AF0-88DB-478D143718E2}" type="datetimeFigureOut">
              <a:rPr lang="en-US" smtClean="0"/>
              <a:t>12/14/2021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7A3639-6358-4F19-BA78-8C7E28F0A523}" type="slidenum">
              <a:rPr lang="en-US" smtClean="0"/>
              <a:t>‹#›</a:t>
            </a:fld>
            <a:endParaRPr lang="en-US"/>
          </a:p>
        </p:txBody>
      </p:sp>
    </p:spTree>
    <p:extLst>
      <p:ext uri="{BB962C8B-B14F-4D97-AF65-F5344CB8AC3E}">
        <p14:creationId xmlns:p14="http://schemas.microsoft.com/office/powerpoint/2010/main" val="2906550120"/>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g"/></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379" y="5325984"/>
            <a:ext cx="5720766" cy="1646302"/>
          </a:xfrm>
          <a:noFill/>
        </p:spPr>
        <p:txBody>
          <a:bodyPr>
            <a:normAutofit fontScale="90000"/>
          </a:bodyPr>
          <a:lstStyle/>
          <a:p>
            <a:pPr algn="l"/>
            <a:r>
              <a:rPr lang="en-US" dirty="0">
                <a:solidFill>
                  <a:schemeClr val="bg1"/>
                </a:solidFill>
              </a:rPr>
              <a:t>MOTION ALONG A STRAIGHT LINE	</a:t>
            </a:r>
            <a:r>
              <a:rPr lang="en-US" dirty="0"/>
              <a:t>		</a:t>
            </a:r>
            <a:r>
              <a:rPr lang="en-US" cap="all" dirty="0"/>
              <a:t>    </a:t>
            </a:r>
          </a:p>
        </p:txBody>
      </p:sp>
      <p:pic>
        <p:nvPicPr>
          <p:cNvPr id="7" name="Picture 6" descr="Picture shows a moving magnetic levitation train."/>
          <p:cNvPicPr>
            <a:picLocks noGrp="1" noChangeAspect="1"/>
          </p:cNvPicPr>
          <p:nvPr/>
        </p:nvPicPr>
        <p:blipFill>
          <a:blip r:embed="rId3" cstate="email">
            <a:extLst>
              <a:ext uri="{28A0092B-C50C-407E-A947-70E740481C1C}">
                <a14:useLocalDpi xmlns:a14="http://schemas.microsoft.com/office/drawing/2010/main" val="0"/>
              </a:ext>
            </a:extLst>
          </a:blip>
          <a:srcRect l="-3161" r="-3161"/>
          <a:stretch>
            <a:fillRect/>
          </a:stretch>
        </p:blipFill>
        <p:spPr>
          <a:xfrm>
            <a:off x="2512908" y="0"/>
            <a:ext cx="10000582" cy="5043269"/>
          </a:xfrm>
          <a:prstGeom prst="rect">
            <a:avLst/>
          </a:prstGeom>
        </p:spPr>
      </p:pic>
      <p:sp>
        <p:nvSpPr>
          <p:cNvPr id="4" name="TextBox 3"/>
          <p:cNvSpPr txBox="1"/>
          <p:nvPr/>
        </p:nvSpPr>
        <p:spPr>
          <a:xfrm>
            <a:off x="2832100" y="5288340"/>
            <a:ext cx="9359900" cy="1569660"/>
          </a:xfrm>
          <a:prstGeom prst="rect">
            <a:avLst/>
          </a:prstGeom>
          <a:solidFill>
            <a:schemeClr val="bg1">
              <a:lumMod val="65000"/>
            </a:schemeClr>
          </a:solidFill>
        </p:spPr>
        <p:txBody>
          <a:bodyPr wrap="square" rtlCol="0">
            <a:spAutoFit/>
          </a:bodyPr>
          <a:lstStyle/>
          <a:p>
            <a:pPr algn="r"/>
            <a:endParaRPr lang="en-US" sz="4800" dirty="0">
              <a:latin typeface="+mj-lt"/>
            </a:endParaRPr>
          </a:p>
          <a:p>
            <a:pPr algn="r"/>
            <a:r>
              <a:rPr lang="en-US" sz="4800" dirty="0">
                <a:latin typeface="+mj-lt"/>
              </a:rPr>
              <a:t>MOTION ALONG A STRAIGHT LINE</a:t>
            </a:r>
          </a:p>
        </p:txBody>
      </p:sp>
      <p:pic>
        <p:nvPicPr>
          <p:cNvPr id="8" name="Picture 7" descr="L:\Clients\Connexions\01_CNX_ Admin\00_OSC_Project_Resources\14_OSC_Production\PowerPoints\OSX-Stacked-TM-CMYK-300dp1-2016.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03813" y="5537200"/>
            <a:ext cx="1780307" cy="120956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BCD5C86B-5250-4DE4-8994-14A8C2E3D55E}"/>
              </a:ext>
            </a:extLst>
          </p:cNvPr>
          <p:cNvPicPr>
            <a:picLocks noChangeAspect="1"/>
          </p:cNvPicPr>
          <p:nvPr/>
        </p:nvPicPr>
        <p:blipFill>
          <a:blip r:embed="rId5"/>
          <a:stretch>
            <a:fillRect/>
          </a:stretch>
        </p:blipFill>
        <p:spPr>
          <a:xfrm>
            <a:off x="366341" y="403669"/>
            <a:ext cx="2206943" cy="469433"/>
          </a:xfrm>
          <a:prstGeom prst="rect">
            <a:avLst/>
          </a:prstGeom>
        </p:spPr>
      </p:pic>
    </p:spTree>
    <p:extLst>
      <p:ext uri="{BB962C8B-B14F-4D97-AF65-F5344CB8AC3E}">
        <p14:creationId xmlns:p14="http://schemas.microsoft.com/office/powerpoint/2010/main" val="2464037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Another example</a:t>
            </a:r>
          </a:p>
        </p:txBody>
      </p:sp>
      <p:pic>
        <p:nvPicPr>
          <p:cNvPr id="3" name="Picture 2"/>
          <p:cNvPicPr>
            <a:picLocks noChangeAspect="1"/>
          </p:cNvPicPr>
          <p:nvPr/>
        </p:nvPicPr>
        <p:blipFill>
          <a:blip r:embed="rId2"/>
          <a:stretch>
            <a:fillRect/>
          </a:stretch>
        </p:blipFill>
        <p:spPr>
          <a:xfrm>
            <a:off x="677334" y="1270000"/>
            <a:ext cx="8065707" cy="3499407"/>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825910" y="4449715"/>
                <a:ext cx="8448092" cy="1754326"/>
              </a:xfrm>
              <a:prstGeom prst="rect">
                <a:avLst/>
              </a:prstGeom>
            </p:spPr>
            <p:txBody>
              <a:bodyPr wrap="square">
                <a:spAutoFit/>
              </a:bodyPr>
              <a:lstStyle/>
              <a:p>
                <a:pPr marL="342900" indent="-342900">
                  <a:buAutoNum type="alphaLcParenBoth"/>
                </a:pPr>
                <a:r>
                  <a:rPr lang="en-US" dirty="0"/>
                  <a:t>Position: </a:t>
                </a:r>
                <a:r>
                  <a:rPr lang="en-US" i="1" dirty="0"/>
                  <a:t>x</a:t>
                </a:r>
                <a:r>
                  <a:rPr lang="en-US" dirty="0"/>
                  <a:t>(</a:t>
                </a:r>
                <a:r>
                  <a:rPr lang="en-US" i="1" dirty="0"/>
                  <a:t>t</a:t>
                </a:r>
                <a:r>
                  <a:rPr lang="en-US" dirty="0"/>
                  <a:t>) versus time.</a:t>
                </a:r>
              </a:p>
              <a:p>
                <a:pPr marL="342900" indent="-342900">
                  <a:buAutoNum type="alphaLcParenBoth"/>
                </a:pPr>
                <a:r>
                  <a:rPr lang="en-US" dirty="0"/>
                  <a:t>Velocity: </a:t>
                </a:r>
                <a:r>
                  <a:rPr lang="en-US" i="1" dirty="0"/>
                  <a:t>v</a:t>
                </a:r>
                <a:r>
                  <a:rPr lang="en-US" dirty="0"/>
                  <a:t>(</a:t>
                </a:r>
                <a:r>
                  <a:rPr lang="en-US" i="1" dirty="0"/>
                  <a:t>t</a:t>
                </a:r>
                <a:r>
                  <a:rPr lang="en-US" dirty="0"/>
                  <a:t>) versus time. The slope of the position graph is the velocity. A rough comparison of the slopes of the tangent lines in </a:t>
                </a:r>
                <a:r>
                  <a:rPr lang="en-US" dirty="0">
                    <a:solidFill>
                      <a:srgbClr val="6CB255"/>
                    </a:solidFill>
                  </a:rPr>
                  <a:t>(a)</a:t>
                </a:r>
                <a:r>
                  <a:rPr lang="en-US" dirty="0"/>
                  <a:t> at 0.25 s, 0.5 s, and 1.0 s with the values for velocity at the corresponding times indicates they are the same values.</a:t>
                </a:r>
              </a:p>
              <a:p>
                <a:pPr marL="342900" indent="-342900">
                  <a:buAutoNum type="alphaLcParenBoth"/>
                </a:pPr>
                <a:r>
                  <a:rPr lang="en-US" dirty="0"/>
                  <a:t>Speed: </a:t>
                </a:r>
                <a14:m>
                  <m:oMath xmlns:m="http://schemas.openxmlformats.org/officeDocument/2006/math">
                    <m:d>
                      <m:dPr>
                        <m:begChr m:val="|"/>
                        <m:endChr m:val="|"/>
                        <m:ctrlPr>
                          <a:rPr lang="en-US" i="1">
                            <a:latin typeface="Cambria Math" panose="02040503050406030204" pitchFamily="18" charset="0"/>
                          </a:rPr>
                        </m:ctrlPr>
                      </m:dPr>
                      <m:e>
                        <m:r>
                          <a:rPr lang="en-US" i="1">
                            <a:latin typeface="Cambria Math"/>
                          </a:rPr>
                          <m:t>𝑣</m:t>
                        </m:r>
                        <m:r>
                          <a:rPr lang="en-US" i="1">
                            <a:latin typeface="Cambria Math"/>
                          </a:rPr>
                          <m:t>(</m:t>
                        </m:r>
                        <m:r>
                          <a:rPr lang="en-US" i="1">
                            <a:latin typeface="Cambria Math"/>
                          </a:rPr>
                          <m:t>𝑡</m:t>
                        </m:r>
                        <m:r>
                          <a:rPr lang="en-US" i="1">
                            <a:latin typeface="Cambria Math"/>
                          </a:rPr>
                          <m:t>)</m:t>
                        </m:r>
                      </m:e>
                    </m:d>
                  </m:oMath>
                </a14:m>
                <a:r>
                  <a:rPr lang="en-US" dirty="0"/>
                  <a:t> versus time. Speed is always a positive number.</a:t>
                </a:r>
              </a:p>
            </p:txBody>
          </p:sp>
        </mc:Choice>
        <mc:Fallback xmlns="">
          <p:sp>
            <p:nvSpPr>
              <p:cNvPr id="4" name="Rectangle 3"/>
              <p:cNvSpPr>
                <a:spLocks noRot="1" noChangeAspect="1" noMove="1" noResize="1" noEditPoints="1" noAdjustHandles="1" noChangeArrowheads="1" noChangeShapeType="1" noTextEdit="1"/>
              </p:cNvSpPr>
              <p:nvPr/>
            </p:nvSpPr>
            <p:spPr>
              <a:xfrm>
                <a:off x="825910" y="4449715"/>
                <a:ext cx="8448092" cy="1754326"/>
              </a:xfrm>
              <a:prstGeom prst="rect">
                <a:avLst/>
              </a:prstGeom>
              <a:blipFill>
                <a:blip r:embed="rId3"/>
                <a:stretch>
                  <a:fillRect l="-505" t="-2431" b="-4167"/>
                </a:stretch>
              </a:blipFill>
            </p:spPr>
            <p:txBody>
              <a:bodyPr/>
              <a:lstStyle/>
              <a:p>
                <a:r>
                  <a:rPr lang="en-US">
                    <a:noFill/>
                  </a:rPr>
                  <a:t> </a:t>
                </a:r>
              </a:p>
            </p:txBody>
          </p:sp>
        </mc:Fallback>
      </mc:AlternateContent>
    </p:spTree>
    <p:extLst>
      <p:ext uri="{BB962C8B-B14F-4D97-AF65-F5344CB8AC3E}">
        <p14:creationId xmlns:p14="http://schemas.microsoft.com/office/powerpoint/2010/main" val="1084445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a:t>Average acceleration</a:t>
            </a:r>
          </a:p>
        </p:txBody>
      </p:sp>
      <p:sp>
        <p:nvSpPr>
          <p:cNvPr id="16387" name="Rectangle 3"/>
          <p:cNvSpPr>
            <a:spLocks noGrp="1" noChangeArrowheads="1"/>
          </p:cNvSpPr>
          <p:nvPr>
            <p:ph idx="1"/>
          </p:nvPr>
        </p:nvSpPr>
        <p:spPr/>
        <p:txBody>
          <a:bodyPr>
            <a:normAutofit/>
          </a:bodyPr>
          <a:lstStyle/>
          <a:p>
            <a:r>
              <a:rPr lang="en-US" altLang="en-US" sz="2400" dirty="0"/>
              <a:t>Acceleration describes the rate of change of velocity with time.</a:t>
            </a:r>
          </a:p>
          <a:p>
            <a:r>
              <a:rPr lang="en-US" altLang="en-US" sz="2400" dirty="0"/>
              <a:t>The </a:t>
            </a:r>
            <a:r>
              <a:rPr lang="en-US" altLang="en-US" sz="2400" i="1" dirty="0"/>
              <a:t>average</a:t>
            </a:r>
            <a:r>
              <a:rPr lang="en-US" altLang="en-US" sz="2400" dirty="0"/>
              <a:t> </a:t>
            </a:r>
            <a:r>
              <a:rPr lang="en-US" altLang="en-US" sz="2400" i="1" dirty="0"/>
              <a:t>x</a:t>
            </a:r>
            <a:r>
              <a:rPr lang="en-US" altLang="en-US" sz="2400" dirty="0"/>
              <a:t>-acceleration is</a:t>
            </a:r>
            <a:endParaRPr lang="en-US" altLang="en-US" sz="2400" dirty="0">
              <a:sym typeface="Symbol" panose="05050102010706020507" pitchFamily="18" charset="2"/>
            </a:endParaRPr>
          </a:p>
        </p:txBody>
      </p:sp>
      <mc:AlternateContent xmlns:mc="http://schemas.openxmlformats.org/markup-compatibility/2006" xmlns:a14="http://schemas.microsoft.com/office/drawing/2010/main">
        <mc:Choice Requires="a14">
          <p:sp>
            <p:nvSpPr>
              <p:cNvPr id="2" name="TextBox 1"/>
              <p:cNvSpPr txBox="1"/>
              <p:nvPr/>
            </p:nvSpPr>
            <p:spPr>
              <a:xfrm>
                <a:off x="838200" y="3248167"/>
                <a:ext cx="8221717" cy="89030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𝑎</m:t>
                          </m:r>
                        </m:e>
                        <m:sub>
                          <m:r>
                            <a:rPr lang="en-US" sz="2400" b="0" i="1" smtClean="0">
                              <a:latin typeface="Cambria Math" panose="02040503050406030204" pitchFamily="18" charset="0"/>
                            </a:rPr>
                            <m:t>𝑎𝑣</m:t>
                          </m:r>
                          <m:r>
                            <a:rPr lang="en-US" sz="2400" b="0" i="1" smtClean="0">
                              <a:latin typeface="Cambria Math" panose="02040503050406030204" pitchFamily="18" charset="0"/>
                            </a:rPr>
                            <m:t>, </m:t>
                          </m:r>
                          <m:r>
                            <a:rPr lang="en-US" sz="2400" b="0" i="1" smtClean="0">
                              <a:latin typeface="Cambria Math" panose="02040503050406030204" pitchFamily="18" charset="0"/>
                            </a:rPr>
                            <m:t>𝑥</m:t>
                          </m:r>
                        </m:sub>
                      </m:sSub>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𝑣</m:t>
                              </m:r>
                            </m:e>
                            <m:sub>
                              <m:r>
                                <a:rPr lang="en-US" sz="2400" b="0" i="1" smtClean="0">
                                  <a:latin typeface="Cambria Math" panose="02040503050406030204" pitchFamily="18" charset="0"/>
                                  <a:ea typeface="Cambria Math" panose="02040503050406030204" pitchFamily="18" charset="0"/>
                                </a:rPr>
                                <m:t>𝑥</m:t>
                              </m:r>
                            </m:sub>
                          </m:sSub>
                        </m:num>
                        <m:den>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𝑡</m:t>
                          </m:r>
                        </m:den>
                      </m:f>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𝑣</m:t>
                              </m:r>
                            </m:e>
                            <m:sub>
                              <m:r>
                                <a:rPr lang="en-US" sz="2400" b="0" i="1" smtClean="0">
                                  <a:latin typeface="Cambria Math" panose="02040503050406030204" pitchFamily="18" charset="0"/>
                                </a:rPr>
                                <m:t>𝑥𝑓</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𝑣</m:t>
                              </m:r>
                            </m:e>
                            <m:sub>
                              <m:r>
                                <a:rPr lang="en-US" sz="2400" b="0" i="1" smtClean="0">
                                  <a:latin typeface="Cambria Math" panose="02040503050406030204" pitchFamily="18" charset="0"/>
                                </a:rPr>
                                <m:t>𝑥𝑖</m:t>
                              </m:r>
                            </m:sub>
                          </m:sSub>
                        </m:num>
                        <m:den>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𝑡</m:t>
                              </m:r>
                            </m:e>
                            <m:sub>
                              <m:r>
                                <a:rPr lang="en-US" sz="2400" b="0" i="1" smtClean="0">
                                  <a:latin typeface="Cambria Math" panose="02040503050406030204" pitchFamily="18" charset="0"/>
                                </a:rPr>
                                <m:t>𝑓</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𝑡</m:t>
                              </m:r>
                            </m:e>
                            <m:sub>
                              <m:r>
                                <a:rPr lang="en-US" sz="2400" b="0" i="1" smtClean="0">
                                  <a:latin typeface="Cambria Math" panose="02040503050406030204" pitchFamily="18" charset="0"/>
                                </a:rPr>
                                <m:t>𝑖</m:t>
                              </m:r>
                            </m:sub>
                          </m:sSub>
                        </m:den>
                      </m:f>
                    </m:oMath>
                  </m:oMathPara>
                </a14:m>
                <a:endParaRPr lang="en-US" sz="2400" dirty="0"/>
              </a:p>
            </p:txBody>
          </p:sp>
        </mc:Choice>
        <mc:Fallback xmlns="">
          <p:sp>
            <p:nvSpPr>
              <p:cNvPr id="2" name="TextBox 1"/>
              <p:cNvSpPr txBox="1">
                <a:spLocks noRot="1" noChangeAspect="1" noMove="1" noResize="1" noEditPoints="1" noAdjustHandles="1" noChangeArrowheads="1" noChangeShapeType="1" noTextEdit="1"/>
              </p:cNvSpPr>
              <p:nvPr/>
            </p:nvSpPr>
            <p:spPr>
              <a:xfrm>
                <a:off x="838200" y="3248167"/>
                <a:ext cx="8221717" cy="890308"/>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85684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a:t>Instantaneous acceleration</a:t>
            </a:r>
          </a:p>
        </p:txBody>
      </p:sp>
      <p:sp>
        <p:nvSpPr>
          <p:cNvPr id="17411" name="Rectangle 3"/>
          <p:cNvSpPr>
            <a:spLocks noGrp="1" noChangeArrowheads="1"/>
          </p:cNvSpPr>
          <p:nvPr>
            <p:ph idx="1"/>
          </p:nvPr>
        </p:nvSpPr>
        <p:spPr>
          <a:xfrm>
            <a:off x="677334" y="1703390"/>
            <a:ext cx="8596668" cy="3061116"/>
          </a:xfrm>
        </p:spPr>
        <p:txBody>
          <a:bodyPr>
            <a:normAutofit/>
          </a:bodyPr>
          <a:lstStyle/>
          <a:p>
            <a:r>
              <a:rPr lang="en-US" altLang="en-US" sz="2400" dirty="0">
                <a:sym typeface="Symbol" panose="05050102010706020507" pitchFamily="18" charset="2"/>
              </a:rPr>
              <a:t>The </a:t>
            </a:r>
            <a:r>
              <a:rPr lang="en-US" altLang="en-US" sz="2400" i="1" dirty="0">
                <a:sym typeface="Symbol" panose="05050102010706020507" pitchFamily="18" charset="2"/>
              </a:rPr>
              <a:t>instantaneous</a:t>
            </a:r>
            <a:r>
              <a:rPr lang="en-US" altLang="en-US" sz="2400" dirty="0">
                <a:sym typeface="Symbol" panose="05050102010706020507" pitchFamily="18" charset="2"/>
              </a:rPr>
              <a:t> acceleration is</a:t>
            </a:r>
          </a:p>
        </p:txBody>
      </p:sp>
      <p:sp>
        <p:nvSpPr>
          <p:cNvPr id="2" name="TextBox 1"/>
          <p:cNvSpPr txBox="1"/>
          <p:nvPr/>
        </p:nvSpPr>
        <p:spPr>
          <a:xfrm>
            <a:off x="5910021" y="5380672"/>
            <a:ext cx="6281979" cy="1600438"/>
          </a:xfrm>
          <a:prstGeom prst="rect">
            <a:avLst/>
          </a:prstGeom>
          <a:solidFill>
            <a:srgbClr val="FFC000"/>
          </a:solidFill>
        </p:spPr>
        <p:txBody>
          <a:bodyPr wrap="square" rtlCol="0">
            <a:spAutoFit/>
          </a:bodyPr>
          <a:lstStyle/>
          <a:p>
            <a:r>
              <a:rPr lang="en-US" sz="2000" dirty="0"/>
              <a:t>Note: </a:t>
            </a:r>
          </a:p>
          <a:p>
            <a:r>
              <a:rPr lang="en-US" sz="2000" dirty="0"/>
              <a:t>a. Both average and instantaneous accelerations are vector quantities.</a:t>
            </a:r>
          </a:p>
          <a:p>
            <a:r>
              <a:rPr lang="en-US" sz="2000" dirty="0"/>
              <a:t>b. SI units of acceleration are m/s</a:t>
            </a:r>
            <a:r>
              <a:rPr lang="en-US" sz="2000" baseline="30000" dirty="0"/>
              <a:t>2</a:t>
            </a:r>
            <a:r>
              <a:rPr lang="en-US" sz="2000" dirty="0"/>
              <a:t> or m/s/s.</a:t>
            </a:r>
          </a:p>
          <a:p>
            <a:endParaRPr lang="en-US" dirty="0"/>
          </a:p>
        </p:txBody>
      </p:sp>
      <mc:AlternateContent xmlns:mc="http://schemas.openxmlformats.org/markup-compatibility/2006" xmlns:a14="http://schemas.microsoft.com/office/drawing/2010/main">
        <mc:Choice Requires="a14">
          <p:sp>
            <p:nvSpPr>
              <p:cNvPr id="3" name="Rectangle 2"/>
              <p:cNvSpPr/>
              <p:nvPr/>
            </p:nvSpPr>
            <p:spPr>
              <a:xfrm>
                <a:off x="3537769" y="2620370"/>
                <a:ext cx="3302569" cy="81804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𝑎</m:t>
                          </m:r>
                        </m:e>
                        <m:sub>
                          <m:r>
                            <a:rPr lang="en-US" sz="2400" b="0" i="1" smtClean="0">
                              <a:latin typeface="Cambria Math" panose="02040503050406030204" pitchFamily="18" charset="0"/>
                            </a:rPr>
                            <m:t>𝑥</m:t>
                          </m:r>
                        </m:sub>
                      </m:sSub>
                      <m:r>
                        <a:rPr lang="en-US" sz="2400" i="1">
                          <a:latin typeface="Cambria Math" panose="02040503050406030204" pitchFamily="18" charset="0"/>
                        </a:rPr>
                        <m:t>=</m:t>
                      </m:r>
                      <m:func>
                        <m:funcPr>
                          <m:ctrlPr>
                            <a:rPr lang="en-US" sz="2400" i="1">
                              <a:latin typeface="Cambria Math" panose="02040503050406030204" pitchFamily="18" charset="0"/>
                            </a:rPr>
                          </m:ctrlPr>
                        </m:funcPr>
                        <m:fName>
                          <m:limLow>
                            <m:limLowPr>
                              <m:ctrlPr>
                                <a:rPr lang="en-US" sz="2400" i="1">
                                  <a:latin typeface="Cambria Math" panose="02040503050406030204" pitchFamily="18" charset="0"/>
                                </a:rPr>
                              </m:ctrlPr>
                            </m:limLowPr>
                            <m:e>
                              <m:r>
                                <m:rPr>
                                  <m:sty m:val="p"/>
                                </m:rPr>
                                <a:rPr lang="en-US" sz="2400">
                                  <a:latin typeface="Cambria Math" panose="02040503050406030204" pitchFamily="18" charset="0"/>
                                </a:rPr>
                                <m:t>lim</m:t>
                              </m:r>
                            </m:e>
                            <m:lim>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𝑡</m:t>
                              </m:r>
                              <m:r>
                                <a:rPr lang="en-US" sz="2400" i="1">
                                  <a:latin typeface="Cambria Math" panose="02040503050406030204" pitchFamily="18" charset="0"/>
                                  <a:ea typeface="Cambria Math" panose="02040503050406030204" pitchFamily="18" charset="0"/>
                                </a:rPr>
                                <m:t>→0</m:t>
                              </m:r>
                            </m:lim>
                          </m:limLow>
                        </m:fName>
                        <m:e>
                          <m:f>
                            <m:fPr>
                              <m:ctrlPr>
                                <a:rPr lang="en-US" sz="2400" i="1">
                                  <a:latin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𝑥</m:t>
                              </m:r>
                            </m:num>
                            <m:den>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𝑡</m:t>
                              </m:r>
                            </m:den>
                          </m:f>
                        </m:e>
                      </m:func>
                      <m:r>
                        <a:rPr lang="en-US" sz="2400" b="0" i="1" smtClean="0">
                          <a:latin typeface="Cambria Math" panose="02040503050406030204" pitchFamily="18" charset="0"/>
                          <a:ea typeface="Cambria Math" panose="02040503050406030204" pitchFamily="18" charset="0"/>
                        </a:rPr>
                        <m:t>=</m:t>
                      </m:r>
                      <m:f>
                        <m:fPr>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𝑑</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𝑣</m:t>
                              </m:r>
                            </m:e>
                            <m:sub>
                              <m:r>
                                <a:rPr lang="en-US" sz="2400" b="0" i="1" smtClean="0">
                                  <a:latin typeface="Cambria Math" panose="02040503050406030204" pitchFamily="18" charset="0"/>
                                  <a:ea typeface="Cambria Math" panose="02040503050406030204" pitchFamily="18" charset="0"/>
                                </a:rPr>
                                <m:t>𝑥</m:t>
                              </m:r>
                            </m:sub>
                          </m:sSub>
                        </m:num>
                        <m:den>
                          <m:r>
                            <a:rPr lang="en-US" sz="2400" b="0" i="1" smtClean="0">
                              <a:latin typeface="Cambria Math" panose="02040503050406030204" pitchFamily="18" charset="0"/>
                              <a:ea typeface="Cambria Math" panose="02040503050406030204" pitchFamily="18" charset="0"/>
                            </a:rPr>
                            <m:t>𝑑𝑡</m:t>
                          </m:r>
                        </m:den>
                      </m:f>
                    </m:oMath>
                  </m:oMathPara>
                </a14:m>
                <a:endParaRPr lang="en-US" sz="2400" dirty="0"/>
              </a:p>
            </p:txBody>
          </p:sp>
        </mc:Choice>
        <mc:Fallback xmlns="">
          <p:sp>
            <p:nvSpPr>
              <p:cNvPr id="3" name="Rectangle 2"/>
              <p:cNvSpPr>
                <a:spLocks noRot="1" noChangeAspect="1" noMove="1" noResize="1" noEditPoints="1" noAdjustHandles="1" noChangeArrowheads="1" noChangeShapeType="1" noTextEdit="1"/>
              </p:cNvSpPr>
              <p:nvPr/>
            </p:nvSpPr>
            <p:spPr>
              <a:xfrm>
                <a:off x="3537769" y="2620370"/>
                <a:ext cx="3302569" cy="818044"/>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69974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Rules for the sign of </a:t>
            </a:r>
            <a:r>
              <a:rPr lang="en-US" altLang="en-US" i="1" dirty="0"/>
              <a:t>x</a:t>
            </a:r>
            <a:r>
              <a:rPr lang="en-US" altLang="en-US" dirty="0"/>
              <a:t>-acceleration</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0936" b="13306"/>
          <a:stretch/>
        </p:blipFill>
        <p:spPr>
          <a:xfrm>
            <a:off x="972623" y="1517984"/>
            <a:ext cx="4413504" cy="4876800"/>
          </a:xfrm>
          <a:prstGeom prst="rect">
            <a:avLst/>
          </a:prstGeom>
        </p:spPr>
      </p:pic>
      <p:pic>
        <p:nvPicPr>
          <p:cNvPr id="2" name="Picture 1"/>
          <p:cNvPicPr>
            <a:picLocks noChangeAspect="1"/>
          </p:cNvPicPr>
          <p:nvPr/>
        </p:nvPicPr>
        <p:blipFill>
          <a:blip r:embed="rId4"/>
          <a:stretch>
            <a:fillRect/>
          </a:stretch>
        </p:blipFill>
        <p:spPr>
          <a:xfrm>
            <a:off x="5270091" y="1511608"/>
            <a:ext cx="8309886" cy="3605347"/>
          </a:xfrm>
          <a:prstGeom prst="rect">
            <a:avLst/>
          </a:prstGeom>
        </p:spPr>
      </p:pic>
      <p:sp>
        <p:nvSpPr>
          <p:cNvPr id="3" name="Rectangle 2"/>
          <p:cNvSpPr/>
          <p:nvPr/>
        </p:nvSpPr>
        <p:spPr>
          <a:xfrm>
            <a:off x="6636775" y="5116955"/>
            <a:ext cx="6096000" cy="1200329"/>
          </a:xfrm>
          <a:prstGeom prst="rect">
            <a:avLst/>
          </a:prstGeom>
        </p:spPr>
        <p:txBody>
          <a:bodyPr>
            <a:spAutoFit/>
          </a:bodyPr>
          <a:lstStyle/>
          <a:p>
            <a:r>
              <a:rPr lang="en-US" dirty="0"/>
              <a:t>A subway train in Sao Paulo, Brazil, decelerates as it comes into a station. It is accelerating in a direction opposite to its direction of motion. (credit: Yusuke Kawasaki)</a:t>
            </a:r>
          </a:p>
        </p:txBody>
      </p:sp>
    </p:spTree>
    <p:extLst>
      <p:ext uri="{BB962C8B-B14F-4D97-AF65-F5344CB8AC3E}">
        <p14:creationId xmlns:p14="http://schemas.microsoft.com/office/powerpoint/2010/main" val="1626070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Finding acceleration on a </a:t>
            </a:r>
            <a:r>
              <a:rPr lang="en-US" altLang="en-US" i="1" dirty="0" err="1"/>
              <a:t>v</a:t>
            </a:r>
            <a:r>
              <a:rPr lang="en-US" altLang="en-US" i="1" baseline="-25000" dirty="0" err="1"/>
              <a:t>x</a:t>
            </a:r>
            <a:r>
              <a:rPr lang="en-US" altLang="en-US" dirty="0"/>
              <a:t>-</a:t>
            </a:r>
            <a:r>
              <a:rPr lang="en-US" altLang="en-US" i="1" dirty="0"/>
              <a:t>t</a:t>
            </a:r>
            <a:r>
              <a:rPr lang="en-US" altLang="en-US" dirty="0"/>
              <a:t> graph</a:t>
            </a:r>
          </a:p>
        </p:txBody>
      </p:sp>
      <p:pic>
        <p:nvPicPr>
          <p:cNvPr id="3" name="Picture 2"/>
          <p:cNvPicPr>
            <a:picLocks noChangeAspect="1"/>
          </p:cNvPicPr>
          <p:nvPr/>
        </p:nvPicPr>
        <p:blipFill>
          <a:blip r:embed="rId3"/>
          <a:stretch>
            <a:fillRect/>
          </a:stretch>
        </p:blipFill>
        <p:spPr>
          <a:xfrm>
            <a:off x="1091382" y="1299902"/>
            <a:ext cx="7413522" cy="3216449"/>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462116" y="4516351"/>
                <a:ext cx="11179277" cy="2475614"/>
              </a:xfrm>
              <a:prstGeom prst="rect">
                <a:avLst/>
              </a:prstGeom>
            </p:spPr>
            <p:txBody>
              <a:bodyPr wrap="square">
                <a:spAutoFit/>
              </a:bodyPr>
              <a:lstStyle/>
              <a:p>
                <a:r>
                  <a:rPr lang="en-US" dirty="0"/>
                  <a:t>In a graph of velocity versus time, instantaneous acceleration is the slope of the tangent line.</a:t>
                </a:r>
              </a:p>
              <a:p>
                <a:pPr marL="228600" indent="-228600">
                  <a:buAutoNum type="alphaLcParenBoth"/>
                </a:pPr>
                <a:r>
                  <a:rPr lang="en-US" dirty="0"/>
                  <a:t>Shown is average acceleration  </a:t>
                </a:r>
                <a14:m>
                  <m:oMath xmlns:m="http://schemas.openxmlformats.org/officeDocument/2006/math">
                    <m:acc>
                      <m:accPr>
                        <m:chr m:val="̅"/>
                        <m:ctrlPr>
                          <a:rPr lang="en-US" i="1">
                            <a:latin typeface="Cambria Math" panose="02040503050406030204" pitchFamily="18" charset="0"/>
                          </a:rPr>
                        </m:ctrlPr>
                      </m:accPr>
                      <m:e>
                        <m:r>
                          <a:rPr lang="en-US" i="1">
                            <a:latin typeface="Cambria Math"/>
                          </a:rPr>
                          <m:t>𝑎</m:t>
                        </m:r>
                      </m:e>
                    </m:acc>
                    <m:r>
                      <a:rPr lang="en-US" i="1">
                        <a:latin typeface="Cambria Math"/>
                      </a:rPr>
                      <m:t> = </m:t>
                    </m:r>
                    <m:f>
                      <m:fPr>
                        <m:ctrlPr>
                          <a:rPr lang="en-US" i="1">
                            <a:latin typeface="Cambria Math" panose="02040503050406030204" pitchFamily="18" charset="0"/>
                          </a:rPr>
                        </m:ctrlPr>
                      </m:fPr>
                      <m:num>
                        <m:r>
                          <m:rPr>
                            <m:sty m:val="p"/>
                          </m:rPr>
                          <a:rPr lang="el-GR">
                            <a:latin typeface="Cambria Math"/>
                          </a:rPr>
                          <m:t>Δ</m:t>
                        </m:r>
                        <m:r>
                          <a:rPr lang="en-US" i="1">
                            <a:latin typeface="Cambria Math"/>
                          </a:rPr>
                          <m:t>𝑣</m:t>
                        </m:r>
                      </m:num>
                      <m:den>
                        <m:r>
                          <m:rPr>
                            <m:sty m:val="p"/>
                          </m:rPr>
                          <a:rPr lang="el-GR">
                            <a:latin typeface="Cambria Math"/>
                          </a:rPr>
                          <m:t>Δ</m:t>
                        </m:r>
                        <m:r>
                          <a:rPr lang="en-US" i="1">
                            <a:latin typeface="Cambria Math"/>
                          </a:rPr>
                          <m:t>𝑡</m:t>
                        </m:r>
                      </m:den>
                    </m:f>
                    <m:r>
                      <a:rPr lang="en-US" i="1">
                        <a:latin typeface="Cambria Math"/>
                      </a:rPr>
                      <m:t> = </m:t>
                    </m:r>
                    <m:box>
                      <m:boxPr>
                        <m:ctrlPr>
                          <a:rPr lang="en-US" i="1">
                            <a:latin typeface="Cambria Math" panose="02040503050406030204" pitchFamily="18" charset="0"/>
                          </a:rPr>
                        </m:ctrlPr>
                      </m:boxPr>
                      <m:e>
                        <m:argPr>
                          <m:argSz m:val="-1"/>
                        </m:argPr>
                        <m:f>
                          <m:fPr>
                            <m:ctrlPr>
                              <a:rPr lang="en-US" i="1">
                                <a:latin typeface="Cambria Math" panose="02040503050406030204" pitchFamily="18" charset="0"/>
                              </a:rPr>
                            </m:ctrlPr>
                          </m:fPr>
                          <m:num>
                            <m:sSub>
                              <m:sSubPr>
                                <m:ctrlPr>
                                  <a:rPr lang="en-US" i="1" dirty="0">
                                    <a:latin typeface="Cambria Math" panose="02040503050406030204" pitchFamily="18" charset="0"/>
                                  </a:rPr>
                                </m:ctrlPr>
                              </m:sSubPr>
                              <m:e>
                                <m:r>
                                  <a:rPr lang="en-US" i="1" dirty="0">
                                    <a:latin typeface="Cambria Math"/>
                                  </a:rPr>
                                  <m:t>𝑣</m:t>
                                </m:r>
                              </m:e>
                              <m:sub>
                                <m:r>
                                  <a:rPr lang="en-US" i="1" dirty="0">
                                    <a:latin typeface="Cambria Math"/>
                                  </a:rPr>
                                  <m:t>𝑓</m:t>
                                </m:r>
                                <m:r>
                                  <a:rPr lang="en-US" i="1" dirty="0">
                                    <a:latin typeface="Cambria Math"/>
                                  </a:rPr>
                                  <m:t> </m:t>
                                </m:r>
                              </m:sub>
                            </m:sSub>
                            <m:r>
                              <a:rPr lang="en-US" i="1">
                                <a:latin typeface="Cambria Math"/>
                              </a:rPr>
                              <m:t>− </m:t>
                            </m:r>
                            <m:sSub>
                              <m:sSubPr>
                                <m:ctrlPr>
                                  <a:rPr lang="en-US" i="1" dirty="0">
                                    <a:latin typeface="Cambria Math" panose="02040503050406030204" pitchFamily="18" charset="0"/>
                                  </a:rPr>
                                </m:ctrlPr>
                              </m:sSubPr>
                              <m:e>
                                <m:r>
                                  <a:rPr lang="en-US" i="1" dirty="0">
                                    <a:latin typeface="Cambria Math"/>
                                  </a:rPr>
                                  <m:t>𝑣</m:t>
                                </m:r>
                              </m:e>
                              <m:sub>
                                <m:r>
                                  <a:rPr lang="en-US" i="1" dirty="0">
                                    <a:latin typeface="Cambria Math"/>
                                  </a:rPr>
                                  <m:t>𝑖</m:t>
                                </m:r>
                              </m:sub>
                            </m:sSub>
                          </m:num>
                          <m:den>
                            <m:sSub>
                              <m:sSubPr>
                                <m:ctrlPr>
                                  <a:rPr lang="en-US" i="1" dirty="0">
                                    <a:latin typeface="Cambria Math" panose="02040503050406030204" pitchFamily="18" charset="0"/>
                                  </a:rPr>
                                </m:ctrlPr>
                              </m:sSubPr>
                              <m:e>
                                <m:r>
                                  <a:rPr lang="en-US" i="1" dirty="0">
                                    <a:latin typeface="Cambria Math"/>
                                  </a:rPr>
                                  <m:t>𝑡</m:t>
                                </m:r>
                              </m:e>
                              <m:sub>
                                <m:r>
                                  <a:rPr lang="en-US" i="1" dirty="0">
                                    <a:latin typeface="Cambria Math"/>
                                  </a:rPr>
                                  <m:t>𝑓</m:t>
                                </m:r>
                              </m:sub>
                            </m:sSub>
                            <m:r>
                              <a:rPr lang="en-US" i="1">
                                <a:latin typeface="Cambria Math"/>
                              </a:rPr>
                              <m:t>−</m:t>
                            </m:r>
                            <m:sSub>
                              <m:sSubPr>
                                <m:ctrlPr>
                                  <a:rPr lang="en-US" i="1" dirty="0">
                                    <a:latin typeface="Cambria Math" panose="02040503050406030204" pitchFamily="18" charset="0"/>
                                  </a:rPr>
                                </m:ctrlPr>
                              </m:sSubPr>
                              <m:e>
                                <m:r>
                                  <a:rPr lang="en-US" i="1" dirty="0">
                                    <a:latin typeface="Cambria Math"/>
                                  </a:rPr>
                                  <m:t> </m:t>
                                </m:r>
                                <m:r>
                                  <a:rPr lang="en-US" i="1" dirty="0">
                                    <a:latin typeface="Cambria Math"/>
                                  </a:rPr>
                                  <m:t>𝑡</m:t>
                                </m:r>
                              </m:e>
                              <m:sub>
                                <m:r>
                                  <a:rPr lang="en-US" i="1" dirty="0">
                                    <a:latin typeface="Cambria Math"/>
                                  </a:rPr>
                                  <m:t>𝑖</m:t>
                                </m:r>
                              </m:sub>
                            </m:sSub>
                          </m:den>
                        </m:f>
                      </m:e>
                    </m:box>
                  </m:oMath>
                </a14:m>
                <a:r>
                  <a:rPr lang="en-US" dirty="0"/>
                  <a:t>  between times </a:t>
                </a:r>
                <a14:m>
                  <m:oMath xmlns:m="http://schemas.openxmlformats.org/officeDocument/2006/math">
                    <m:r>
                      <a:rPr lang="en-US" i="1" dirty="0">
                        <a:latin typeface="Cambria Math"/>
                        <a:ea typeface="Cambria Math"/>
                      </a:rPr>
                      <m:t>∆</m:t>
                    </m:r>
                    <m:r>
                      <a:rPr lang="en-US" i="1" dirty="0">
                        <a:latin typeface="Cambria Math"/>
                        <a:ea typeface="Cambria Math"/>
                      </a:rPr>
                      <m:t>𝑡</m:t>
                    </m:r>
                    <m:r>
                      <a:rPr lang="en-US" i="1" dirty="0">
                        <a:latin typeface="Cambria Math"/>
                        <a:ea typeface="Cambria Math"/>
                      </a:rPr>
                      <m:t> = </m:t>
                    </m:r>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6</m:t>
                        </m:r>
                      </m:sub>
                    </m:sSub>
                    <m:r>
                      <a:rPr lang="en-US" i="1" dirty="0">
                        <a:latin typeface="Cambria Math"/>
                        <a:ea typeface="Cambria Math"/>
                      </a:rPr>
                      <m:t> − </m:t>
                    </m:r>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1</m:t>
                        </m:r>
                      </m:sub>
                    </m:sSub>
                    <m:r>
                      <a:rPr lang="en-US" i="1" dirty="0">
                        <a:latin typeface="Cambria Math"/>
                        <a:ea typeface="Cambria Math"/>
                      </a:rPr>
                      <m:t>,  ∆</m:t>
                    </m:r>
                    <m:r>
                      <a:rPr lang="en-US" i="1" dirty="0">
                        <a:latin typeface="Cambria Math"/>
                        <a:ea typeface="Cambria Math"/>
                      </a:rPr>
                      <m:t>𝑡</m:t>
                    </m:r>
                    <m:r>
                      <a:rPr lang="en-US" i="1" dirty="0">
                        <a:latin typeface="Cambria Math"/>
                        <a:ea typeface="Cambria Math"/>
                      </a:rPr>
                      <m:t> =</m:t>
                    </m:r>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5</m:t>
                        </m:r>
                      </m:sub>
                    </m:sSub>
                    <m:r>
                      <a:rPr lang="en-US" i="1" dirty="0">
                        <a:latin typeface="Cambria Math"/>
                        <a:ea typeface="Cambria Math"/>
                      </a:rPr>
                      <m:t> − </m:t>
                    </m:r>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2</m:t>
                        </m:r>
                      </m:sub>
                    </m:sSub>
                  </m:oMath>
                </a14:m>
                <a:r>
                  <a:rPr lang="en-US" dirty="0"/>
                  <a:t>, and  </a:t>
                </a:r>
                <a14:m>
                  <m:oMath xmlns:m="http://schemas.openxmlformats.org/officeDocument/2006/math">
                    <m:r>
                      <a:rPr lang="en-US" i="1" dirty="0">
                        <a:latin typeface="Cambria Math"/>
                        <a:ea typeface="Cambria Math"/>
                      </a:rPr>
                      <m:t>∆</m:t>
                    </m:r>
                    <m:r>
                      <a:rPr lang="en-US" i="1" dirty="0">
                        <a:latin typeface="Cambria Math"/>
                        <a:ea typeface="Cambria Math"/>
                      </a:rPr>
                      <m:t>𝑡</m:t>
                    </m:r>
                    <m:r>
                      <a:rPr lang="en-US" i="1" dirty="0">
                        <a:latin typeface="Cambria Math"/>
                        <a:ea typeface="Cambria Math"/>
                      </a:rPr>
                      <m:t> = </m:t>
                    </m:r>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4</m:t>
                        </m:r>
                      </m:sub>
                    </m:sSub>
                    <m:r>
                      <a:rPr lang="en-US" i="1" dirty="0">
                        <a:latin typeface="Cambria Math"/>
                        <a:ea typeface="Cambria Math"/>
                      </a:rPr>
                      <m:t> −</m:t>
                    </m:r>
                    <m:sSub>
                      <m:sSubPr>
                        <m:ctrlPr>
                          <a:rPr lang="en-US" i="1" dirty="0">
                            <a:latin typeface="Cambria Math" panose="02040503050406030204" pitchFamily="18" charset="0"/>
                            <a:ea typeface="Cambria Math"/>
                          </a:rPr>
                        </m:ctrlPr>
                      </m:sSubPr>
                      <m:e>
                        <m:r>
                          <a:rPr lang="en-US" i="1" dirty="0">
                            <a:latin typeface="Cambria Math"/>
                            <a:ea typeface="Cambria Math"/>
                          </a:rPr>
                          <m:t>  </m:t>
                        </m:r>
                        <m:r>
                          <a:rPr lang="en-US" i="1" dirty="0">
                            <a:latin typeface="Cambria Math"/>
                            <a:ea typeface="Cambria Math"/>
                          </a:rPr>
                          <m:t>𝑡</m:t>
                        </m:r>
                      </m:e>
                      <m:sub>
                        <m:r>
                          <a:rPr lang="en-US" i="1" dirty="0">
                            <a:latin typeface="Cambria Math"/>
                            <a:ea typeface="Cambria Math"/>
                          </a:rPr>
                          <m:t>3</m:t>
                        </m:r>
                      </m:sub>
                    </m:sSub>
                  </m:oMath>
                </a14:m>
                <a:r>
                  <a:rPr lang="en-US" dirty="0"/>
                  <a:t>. When </a:t>
                </a:r>
                <a14:m>
                  <m:oMath xmlns:m="http://schemas.openxmlformats.org/officeDocument/2006/math">
                    <m:r>
                      <a:rPr lang="en-US" i="1" dirty="0">
                        <a:latin typeface="Cambria Math"/>
                        <a:ea typeface="Cambria Math"/>
                      </a:rPr>
                      <m:t>∆</m:t>
                    </m:r>
                    <m:r>
                      <a:rPr lang="en-US" i="1" dirty="0">
                        <a:latin typeface="Cambria Math"/>
                        <a:ea typeface="Cambria Math"/>
                      </a:rPr>
                      <m:t>𝑡</m:t>
                    </m:r>
                  </m:oMath>
                </a14:m>
                <a:r>
                  <a:rPr lang="en-US" dirty="0"/>
                  <a:t> </a:t>
                </a:r>
                <a:r>
                  <a:rPr lang="en-US" dirty="0">
                    <a:latin typeface="Cambria Math" panose="02040503050406030204" pitchFamily="18" charset="0"/>
                    <a:ea typeface="Cambria Math" panose="02040503050406030204" pitchFamily="18" charset="0"/>
                  </a:rPr>
                  <a:t>→</a:t>
                </a:r>
                <a:r>
                  <a:rPr lang="en-US" dirty="0"/>
                  <a:t> </a:t>
                </a:r>
                <a:r>
                  <a:rPr lang="en-US" dirty="0">
                    <a:latin typeface="Cambria Math" panose="02040503050406030204" pitchFamily="18" charset="0"/>
                    <a:ea typeface="Cambria Math" panose="02040503050406030204" pitchFamily="18" charset="0"/>
                  </a:rPr>
                  <a:t>0</a:t>
                </a:r>
                <a:r>
                  <a:rPr lang="en-US" dirty="0"/>
                  <a:t>, the average acceleration approaches instantaneous acceleration at time </a:t>
                </a:r>
                <a14:m>
                  <m:oMath xmlns:m="http://schemas.openxmlformats.org/officeDocument/2006/math">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0</m:t>
                        </m:r>
                      </m:sub>
                    </m:sSub>
                    <m:r>
                      <a:rPr lang="en-US" i="1" dirty="0">
                        <a:latin typeface="Cambria Math"/>
                        <a:ea typeface="Cambria Math"/>
                      </a:rPr>
                      <m:t> </m:t>
                    </m:r>
                  </m:oMath>
                </a14:m>
                <a:r>
                  <a:rPr lang="en-US" dirty="0"/>
                  <a:t>. In view </a:t>
                </a:r>
                <a:r>
                  <a:rPr lang="en-US" dirty="0">
                    <a:solidFill>
                      <a:srgbClr val="6CB255"/>
                    </a:solidFill>
                  </a:rPr>
                  <a:t>(a)</a:t>
                </a:r>
                <a:r>
                  <a:rPr lang="en-US" dirty="0"/>
                  <a:t>, instantaneous acceleration is shown for the point on the velocity curve at maximum velocity. At this point, instantaneous acceleration is the slope of the tangent line, which is zero. At any other time, the slope of the tangent line—and  thus instantaneous acceleration—would not be zero.</a:t>
                </a:r>
              </a:p>
              <a:p>
                <a:pPr marL="228600" indent="-228600">
                  <a:buFontTx/>
                  <a:buAutoNum type="alphaLcParenBoth"/>
                </a:pPr>
                <a:r>
                  <a:rPr lang="en-US" dirty="0"/>
                  <a:t> Same as </a:t>
                </a:r>
                <a:r>
                  <a:rPr lang="en-US" dirty="0">
                    <a:solidFill>
                      <a:srgbClr val="6CB255"/>
                    </a:solidFill>
                  </a:rPr>
                  <a:t>(a)</a:t>
                </a:r>
                <a:r>
                  <a:rPr lang="en-US" dirty="0"/>
                  <a:t> but shown for instantaneous acceleration at minimum velocity.</a:t>
                </a:r>
              </a:p>
              <a:p>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462116" y="4516351"/>
                <a:ext cx="11179277" cy="2475614"/>
              </a:xfrm>
              <a:prstGeom prst="rect">
                <a:avLst/>
              </a:prstGeom>
              <a:blipFill>
                <a:blip r:embed="rId4"/>
                <a:stretch>
                  <a:fillRect l="-491" t="-1724"/>
                </a:stretch>
              </a:blipFill>
            </p:spPr>
            <p:txBody>
              <a:bodyPr/>
              <a:lstStyle/>
              <a:p>
                <a:r>
                  <a:rPr lang="en-US">
                    <a:noFill/>
                  </a:rPr>
                  <a:t> </a:t>
                </a:r>
              </a:p>
            </p:txBody>
          </p:sp>
        </mc:Fallback>
      </mc:AlternateContent>
    </p:spTree>
    <p:extLst>
      <p:ext uri="{BB962C8B-B14F-4D97-AF65-F5344CB8AC3E}">
        <p14:creationId xmlns:p14="http://schemas.microsoft.com/office/powerpoint/2010/main" val="31468030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A </a:t>
            </a:r>
            <a:r>
              <a:rPr lang="en-US" altLang="en-US" i="1" dirty="0"/>
              <a:t>v</a:t>
            </a:r>
            <a:r>
              <a:rPr lang="en-US" altLang="en-US" dirty="0"/>
              <a:t>-</a:t>
            </a:r>
            <a:r>
              <a:rPr lang="en-US" altLang="en-US" i="1" dirty="0"/>
              <a:t>t</a:t>
            </a:r>
            <a:r>
              <a:rPr lang="en-US" altLang="en-US" dirty="0"/>
              <a:t> and </a:t>
            </a:r>
            <a:r>
              <a:rPr lang="en-US" altLang="en-US" i="1" dirty="0"/>
              <a:t>a-t</a:t>
            </a:r>
            <a:r>
              <a:rPr lang="en-US" altLang="en-US" dirty="0"/>
              <a:t> graphs</a:t>
            </a:r>
          </a:p>
        </p:txBody>
      </p:sp>
      <p:pic>
        <p:nvPicPr>
          <p:cNvPr id="2" name="Picture 1"/>
          <p:cNvPicPr>
            <a:picLocks noChangeAspect="1"/>
          </p:cNvPicPr>
          <p:nvPr/>
        </p:nvPicPr>
        <p:blipFill>
          <a:blip r:embed="rId3"/>
          <a:stretch>
            <a:fillRect/>
          </a:stretch>
        </p:blipFill>
        <p:spPr>
          <a:xfrm>
            <a:off x="677334" y="1620303"/>
            <a:ext cx="8065707" cy="3499407"/>
          </a:xfrm>
          <a:prstGeom prst="rect">
            <a:avLst/>
          </a:prstGeom>
        </p:spPr>
      </p:pic>
      <p:sp>
        <p:nvSpPr>
          <p:cNvPr id="3" name="Rectangle 2"/>
          <p:cNvSpPr/>
          <p:nvPr/>
        </p:nvSpPr>
        <p:spPr>
          <a:xfrm>
            <a:off x="1229032" y="5366406"/>
            <a:ext cx="7315200" cy="646331"/>
          </a:xfrm>
          <a:prstGeom prst="rect">
            <a:avLst/>
          </a:prstGeom>
        </p:spPr>
        <p:txBody>
          <a:bodyPr wrap="square">
            <a:spAutoFit/>
          </a:bodyPr>
          <a:lstStyle/>
          <a:p>
            <a:r>
              <a:rPr lang="en-US" dirty="0">
                <a:solidFill>
                  <a:srgbClr val="6CB255"/>
                </a:solidFill>
              </a:rPr>
              <a:t>(a, b) </a:t>
            </a:r>
            <a:r>
              <a:rPr lang="en-US" dirty="0"/>
              <a:t>The velocity-versus-time graph is linear and has a negative constant slope </a:t>
            </a:r>
            <a:r>
              <a:rPr lang="en-US" dirty="0">
                <a:solidFill>
                  <a:srgbClr val="6CB255"/>
                </a:solidFill>
              </a:rPr>
              <a:t>(a)</a:t>
            </a:r>
            <a:r>
              <a:rPr lang="en-US" dirty="0"/>
              <a:t> that is equal to acceleration, shown in </a:t>
            </a:r>
            <a:r>
              <a:rPr lang="en-US" dirty="0">
                <a:solidFill>
                  <a:srgbClr val="6CB255"/>
                </a:solidFill>
              </a:rPr>
              <a:t>(b)</a:t>
            </a:r>
            <a:r>
              <a:rPr lang="en-US" dirty="0"/>
              <a:t>.</a:t>
            </a:r>
          </a:p>
        </p:txBody>
      </p:sp>
    </p:spTree>
    <p:extLst>
      <p:ext uri="{BB962C8B-B14F-4D97-AF65-F5344CB8AC3E}">
        <p14:creationId xmlns:p14="http://schemas.microsoft.com/office/powerpoint/2010/main" val="3929814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Another example</a:t>
            </a:r>
          </a:p>
        </p:txBody>
      </p:sp>
      <p:pic>
        <p:nvPicPr>
          <p:cNvPr id="3" name="Picture 2"/>
          <p:cNvPicPr>
            <a:picLocks noChangeAspect="1"/>
          </p:cNvPicPr>
          <p:nvPr/>
        </p:nvPicPr>
        <p:blipFill>
          <a:blip r:embed="rId2"/>
          <a:stretch>
            <a:fillRect/>
          </a:stretch>
        </p:blipFill>
        <p:spPr>
          <a:xfrm>
            <a:off x="364503" y="1479822"/>
            <a:ext cx="4029805" cy="5255207"/>
          </a:xfrm>
          <a:prstGeom prst="rect">
            <a:avLst/>
          </a:prstGeom>
        </p:spPr>
      </p:pic>
      <p:sp>
        <p:nvSpPr>
          <p:cNvPr id="5" name="Rectangle 4"/>
          <p:cNvSpPr/>
          <p:nvPr/>
        </p:nvSpPr>
        <p:spPr>
          <a:xfrm>
            <a:off x="4975668" y="1455309"/>
            <a:ext cx="4060723" cy="4247317"/>
          </a:xfrm>
          <a:prstGeom prst="rect">
            <a:avLst/>
          </a:prstGeom>
        </p:spPr>
        <p:txBody>
          <a:bodyPr wrap="square">
            <a:spAutoFit/>
          </a:bodyPr>
          <a:lstStyle/>
          <a:p>
            <a:pPr marL="342900" indent="-342900">
              <a:buAutoNum type="alphaLcParenBoth"/>
            </a:pPr>
            <a:r>
              <a:rPr lang="en-US" dirty="0"/>
              <a:t>Velocity versus time. Tangent lines are indicated at times 1, 2, and 3 s. The slopes of the tangents lines are the accelerations. At </a:t>
            </a:r>
            <a:r>
              <a:rPr lang="en-US" i="1" dirty="0"/>
              <a:t>t</a:t>
            </a:r>
            <a:r>
              <a:rPr lang="en-US" dirty="0"/>
              <a:t> = 3 s, velocity is positive. At </a:t>
            </a:r>
            <a:r>
              <a:rPr lang="en-US" i="1" dirty="0"/>
              <a:t>t</a:t>
            </a:r>
            <a:r>
              <a:rPr lang="en-US" dirty="0"/>
              <a:t> = 5 s, velocity is negative, indicating the particle has reversed direction. </a:t>
            </a:r>
          </a:p>
          <a:p>
            <a:pPr marL="342900" indent="-342900">
              <a:buAutoNum type="alphaLcParenBoth"/>
            </a:pPr>
            <a:r>
              <a:rPr lang="en-US" dirty="0"/>
              <a:t> Acceleration versus time. Comparing the values of accelerations given by the black dots with the corresponding slopes of the tangent lines (slopes of lines through black dots) in </a:t>
            </a:r>
            <a:r>
              <a:rPr lang="en-US" dirty="0">
                <a:solidFill>
                  <a:srgbClr val="6CB255"/>
                </a:solidFill>
              </a:rPr>
              <a:t>(a)</a:t>
            </a:r>
            <a:r>
              <a:rPr lang="en-US" dirty="0"/>
              <a:t>, we see they are identical.</a:t>
            </a:r>
          </a:p>
        </p:txBody>
      </p:sp>
    </p:spTree>
    <p:extLst>
      <p:ext uri="{BB962C8B-B14F-4D97-AF65-F5344CB8AC3E}">
        <p14:creationId xmlns:p14="http://schemas.microsoft.com/office/powerpoint/2010/main" val="8513432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An </a:t>
            </a:r>
            <a:r>
              <a:rPr lang="en-US" altLang="en-US" i="1" dirty="0"/>
              <a:t>x</a:t>
            </a:r>
            <a:r>
              <a:rPr lang="en-US" altLang="en-US" dirty="0"/>
              <a:t>-</a:t>
            </a:r>
            <a:r>
              <a:rPr lang="en-US" altLang="en-US" i="1" dirty="0"/>
              <a:t>t</a:t>
            </a:r>
            <a:r>
              <a:rPr lang="en-US" altLang="en-US" dirty="0"/>
              <a:t> graph</a:t>
            </a:r>
          </a:p>
        </p:txBody>
      </p:sp>
      <p:grpSp>
        <p:nvGrpSpPr>
          <p:cNvPr id="8" name="Group 7"/>
          <p:cNvGrpSpPr/>
          <p:nvPr/>
        </p:nvGrpSpPr>
        <p:grpSpPr>
          <a:xfrm>
            <a:off x="1327484" y="1505022"/>
            <a:ext cx="5181600" cy="4853338"/>
            <a:chOff x="1850136" y="914400"/>
            <a:chExt cx="4474464" cy="419100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4820" r="17805" b="21249"/>
            <a:stretch/>
          </p:blipFill>
          <p:spPr>
            <a:xfrm>
              <a:off x="1850136" y="914400"/>
              <a:ext cx="4474464" cy="4114800"/>
            </a:xfrm>
            <a:prstGeom prst="rect">
              <a:avLst/>
            </a:prstGeom>
          </p:spPr>
        </p:pic>
        <p:sp>
          <p:nvSpPr>
            <p:cNvPr id="7" name="Rectangle 6"/>
            <p:cNvSpPr/>
            <p:nvPr/>
          </p:nvSpPr>
          <p:spPr bwMode="auto">
            <a:xfrm>
              <a:off x="5486400" y="4648200"/>
              <a:ext cx="381000" cy="457200"/>
            </a:xfrm>
            <a:prstGeom prst="rect">
              <a:avLst/>
            </a:prstGeom>
            <a:solidFill>
              <a:schemeClr val="bg1"/>
            </a:solidFill>
            <a:ln w="34925" cap="flat" cmpd="sng" algn="ctr">
              <a:noFill/>
              <a:prstDash val="solid"/>
              <a:round/>
              <a:headEnd type="none" w="med" len="med"/>
              <a:tailEnd type="none" w="med" len="med"/>
            </a:ln>
            <a:effectLst/>
          </p:spPr>
          <p:txBody>
            <a:bodyPr rot="0" spcFirstLastPara="0" vertOverflow="overflow" horzOverflow="overflow" vert="horz" wrap="none" lIns="92075" tIns="46038" rIns="92075" bIns="46038" numCol="1" spcCol="0" rtlCol="0" fromWordArt="0" anchor="ctr" anchorCtr="0" forceAA="0" compatLnSpc="1">
              <a:prstTxWarp prst="textNoShape">
                <a:avLst/>
              </a:prstTxWarp>
              <a:noAutofit/>
            </a:bodyPr>
            <a:lstStyle/>
            <a:p>
              <a:pPr algn="r" defTabSz="914400" eaLnBrk="0" fontAlgn="base" hangingPunct="0">
                <a:spcBef>
                  <a:spcPct val="0"/>
                </a:spcBef>
                <a:spcAft>
                  <a:spcPct val="0"/>
                </a:spcAft>
              </a:pPr>
              <a:endParaRPr lang="en-US" sz="2400">
                <a:latin typeface="Arial" charset="0"/>
              </a:endParaRPr>
            </a:p>
          </p:txBody>
        </p:sp>
      </p:grpSp>
    </p:spTree>
    <p:extLst>
      <p:ext uri="{BB962C8B-B14F-4D97-AF65-F5344CB8AC3E}">
        <p14:creationId xmlns:p14="http://schemas.microsoft.com/office/powerpoint/2010/main" val="2635514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77334" y="344905"/>
            <a:ext cx="8596668" cy="1320800"/>
          </a:xfrm>
        </p:spPr>
        <p:txBody>
          <a:bodyPr/>
          <a:lstStyle/>
          <a:p>
            <a:r>
              <a:rPr lang="en-US" altLang="en-US"/>
              <a:t>Motion with constant acceleration</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3222" y="1282031"/>
            <a:ext cx="4235388" cy="5299254"/>
          </a:xfrm>
          <a:prstGeom prst="rect">
            <a:avLst/>
          </a:prstGeom>
        </p:spPr>
      </p:pic>
    </p:spTree>
    <p:extLst>
      <p:ext uri="{BB962C8B-B14F-4D97-AF65-F5344CB8AC3E}">
        <p14:creationId xmlns:p14="http://schemas.microsoft.com/office/powerpoint/2010/main" val="974801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a:t>Motion with constant acceleration</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9643" y="1464163"/>
            <a:ext cx="5931408" cy="4218432"/>
          </a:xfrm>
          <a:prstGeom prst="rect">
            <a:avLst/>
          </a:prstGeom>
        </p:spPr>
      </p:pic>
    </p:spTree>
    <p:extLst>
      <p:ext uri="{BB962C8B-B14F-4D97-AF65-F5344CB8AC3E}">
        <p14:creationId xmlns:p14="http://schemas.microsoft.com/office/powerpoint/2010/main" val="2729537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altLang="en-US"/>
              <a:t>Introduction</a:t>
            </a:r>
          </a:p>
        </p:txBody>
      </p:sp>
      <p:sp>
        <p:nvSpPr>
          <p:cNvPr id="5123" name="Rectangle 3"/>
          <p:cNvSpPr>
            <a:spLocks noGrp="1" noChangeArrowheads="1"/>
          </p:cNvSpPr>
          <p:nvPr>
            <p:ph idx="1"/>
          </p:nvPr>
        </p:nvSpPr>
        <p:spPr>
          <a:xfrm>
            <a:off x="485582" y="1761958"/>
            <a:ext cx="8596668" cy="3880773"/>
          </a:xfrm>
        </p:spPr>
        <p:txBody>
          <a:bodyPr>
            <a:normAutofit/>
          </a:bodyPr>
          <a:lstStyle/>
          <a:p>
            <a:r>
              <a:rPr lang="en-US" altLang="en-US" sz="2400" b="1" dirty="0"/>
              <a:t>Kinematics</a:t>
            </a:r>
            <a:r>
              <a:rPr lang="en-US" altLang="en-US" sz="2400" dirty="0"/>
              <a:t> is the study of motion.</a:t>
            </a:r>
          </a:p>
          <a:p>
            <a:r>
              <a:rPr lang="en-US" altLang="en-US" sz="2400" i="1" dirty="0"/>
              <a:t>Velocity</a:t>
            </a:r>
            <a:r>
              <a:rPr lang="en-US" altLang="en-US" sz="2400" dirty="0"/>
              <a:t> and </a:t>
            </a:r>
            <a:r>
              <a:rPr lang="en-US" altLang="en-US" sz="2400" i="1" dirty="0"/>
              <a:t>acceleration</a:t>
            </a:r>
            <a:r>
              <a:rPr lang="en-US" altLang="en-US" sz="2400" dirty="0"/>
              <a:t> are important physical quantities.</a:t>
            </a:r>
          </a:p>
          <a:p>
            <a:r>
              <a:rPr lang="en-CA" altLang="en-US" sz="2400" dirty="0"/>
              <a:t>A typical runner gains speed gradually during the course of a sprinting foot race and then slows down after crossing the finish line.</a:t>
            </a:r>
            <a:endParaRPr lang="en-US" altLang="en-US" sz="2400" dirty="0"/>
          </a:p>
        </p:txBody>
      </p:sp>
    </p:spTree>
    <p:extLst>
      <p:ext uri="{BB962C8B-B14F-4D97-AF65-F5344CB8AC3E}">
        <p14:creationId xmlns:p14="http://schemas.microsoft.com/office/powerpoint/2010/main" val="1570430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The equations of motion with constant acceleration</a:t>
            </a:r>
          </a:p>
        </p:txBody>
      </p:sp>
      <p:sp>
        <p:nvSpPr>
          <p:cNvPr id="27651" name="Rectangle 3"/>
          <p:cNvSpPr>
            <a:spLocks noGrp="1" noChangeArrowheads="1"/>
          </p:cNvSpPr>
          <p:nvPr>
            <p:ph idx="1"/>
          </p:nvPr>
        </p:nvSpPr>
        <p:spPr/>
        <p:txBody>
          <a:bodyPr>
            <a:normAutofit/>
          </a:bodyPr>
          <a:lstStyle/>
          <a:p>
            <a:r>
              <a:rPr lang="en-US" altLang="en-US" sz="2400" dirty="0"/>
              <a:t>The four equations below apply to any straight-line motion with constant acceleration </a:t>
            </a:r>
            <a:r>
              <a:rPr lang="en-US" altLang="en-US" sz="2400" i="1" dirty="0"/>
              <a:t>a</a:t>
            </a:r>
            <a:r>
              <a:rPr lang="en-US" altLang="en-US" sz="2400" i="1" baseline="-25000" dirty="0"/>
              <a:t>x</a:t>
            </a:r>
            <a:r>
              <a:rPr lang="en-US" altLang="en-US" sz="2400" dirty="0"/>
              <a: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3229"/>
          <a:stretch/>
        </p:blipFill>
        <p:spPr>
          <a:xfrm>
            <a:off x="2421876" y="2970437"/>
            <a:ext cx="5711952" cy="2840736"/>
          </a:xfrm>
          <a:prstGeom prst="rect">
            <a:avLst/>
          </a:prstGeom>
        </p:spPr>
      </p:pic>
    </p:spTree>
    <p:extLst>
      <p:ext uri="{BB962C8B-B14F-4D97-AF65-F5344CB8AC3E}">
        <p14:creationId xmlns:p14="http://schemas.microsoft.com/office/powerpoint/2010/main" val="31416844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a:t>Velocity and position by integration</a:t>
            </a:r>
          </a:p>
        </p:txBody>
      </p:sp>
      <p:sp>
        <p:nvSpPr>
          <p:cNvPr id="32771" name="Rectangle 3"/>
          <p:cNvSpPr>
            <a:spLocks noGrp="1" noChangeArrowheads="1"/>
          </p:cNvSpPr>
          <p:nvPr>
            <p:ph idx="1"/>
          </p:nvPr>
        </p:nvSpPr>
        <p:spPr>
          <a:xfrm>
            <a:off x="734028" y="2370137"/>
            <a:ext cx="10515600" cy="4351338"/>
          </a:xfrm>
        </p:spPr>
        <p:txBody>
          <a:bodyPr>
            <a:normAutofit/>
          </a:bodyPr>
          <a:lstStyle/>
          <a:p>
            <a:r>
              <a:rPr lang="en-US" altLang="en-US" sz="2400" dirty="0"/>
              <a:t>The acceleration of a car is not always constant.  </a:t>
            </a:r>
          </a:p>
          <a:p>
            <a:r>
              <a:rPr lang="en-US" altLang="en-US" sz="2400" dirty="0"/>
              <a:t>The motion may be integrated over many small time intervals to give                         and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608480"/>
            <a:ext cx="4580235" cy="307718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1185" y="3096768"/>
            <a:ext cx="3790815" cy="3761232"/>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2706" y="1557614"/>
            <a:ext cx="2166540" cy="596296"/>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74618" y="1557614"/>
            <a:ext cx="2030144" cy="609653"/>
          </a:xfrm>
          <a:prstGeom prst="rect">
            <a:avLst/>
          </a:prstGeom>
        </p:spPr>
      </p:pic>
    </p:spTree>
    <p:extLst>
      <p:ext uri="{BB962C8B-B14F-4D97-AF65-F5344CB8AC3E}">
        <p14:creationId xmlns:p14="http://schemas.microsoft.com/office/powerpoint/2010/main" val="14173441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31333"/>
          </a:xfrm>
        </p:spPr>
        <p:txBody>
          <a:bodyPr/>
          <a:lstStyle/>
          <a:p>
            <a:r>
              <a:rPr lang="en-US" dirty="0"/>
              <a:t>What are the next steps? </a:t>
            </a:r>
          </a:p>
        </p:txBody>
      </p:sp>
      <p:sp>
        <p:nvSpPr>
          <p:cNvPr id="3" name="Content Placeholder 2"/>
          <p:cNvSpPr>
            <a:spLocks noGrp="1"/>
          </p:cNvSpPr>
          <p:nvPr>
            <p:ph idx="1"/>
          </p:nvPr>
        </p:nvSpPr>
        <p:spPr>
          <a:xfrm>
            <a:off x="388576" y="1402600"/>
            <a:ext cx="8596668" cy="3880773"/>
          </a:xfrm>
        </p:spPr>
        <p:txBody>
          <a:bodyPr>
            <a:normAutofit/>
          </a:bodyPr>
          <a:lstStyle/>
          <a:p>
            <a:endParaRPr lang="en-US" sz="2000" dirty="0"/>
          </a:p>
          <a:p>
            <a:r>
              <a:rPr lang="en-US" sz="2400" dirty="0"/>
              <a:t>Practice the Try-It-Yourself Tutorials and Problems that deal with motion along straight line.</a:t>
            </a:r>
          </a:p>
          <a:p>
            <a:r>
              <a:rPr lang="en-US" sz="2400" dirty="0"/>
              <a:t>Move on to the discussion of a specific example of one-dimensional motion with constant acceleration: free fall </a:t>
            </a:r>
          </a:p>
          <a:p>
            <a:pPr marL="0" indent="0">
              <a:buNone/>
            </a:pPr>
            <a:endParaRPr lang="en-US" sz="2000" dirty="0"/>
          </a:p>
          <a:p>
            <a:pPr marL="0" indent="0">
              <a:buNone/>
            </a:pPr>
            <a:endParaRPr lang="en-US" sz="2000" dirty="0"/>
          </a:p>
        </p:txBody>
      </p:sp>
      <p:pic>
        <p:nvPicPr>
          <p:cNvPr id="4" name="Picture 3"/>
          <p:cNvPicPr>
            <a:picLocks noChangeAspect="1"/>
          </p:cNvPicPr>
          <p:nvPr/>
        </p:nvPicPr>
        <p:blipFill>
          <a:blip r:embed="rId2"/>
          <a:stretch>
            <a:fillRect/>
          </a:stretch>
        </p:blipFill>
        <p:spPr>
          <a:xfrm>
            <a:off x="4079237" y="3622144"/>
            <a:ext cx="3101270" cy="3099032"/>
          </a:xfrm>
          <a:prstGeom prst="rect">
            <a:avLst/>
          </a:prstGeom>
        </p:spPr>
      </p:pic>
    </p:spTree>
    <p:extLst>
      <p:ext uri="{BB962C8B-B14F-4D97-AF65-F5344CB8AC3E}">
        <p14:creationId xmlns:p14="http://schemas.microsoft.com/office/powerpoint/2010/main" val="25736665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08000" y="340389"/>
            <a:ext cx="10515600" cy="1325563"/>
          </a:xfrm>
        </p:spPr>
        <p:txBody>
          <a:bodyPr/>
          <a:lstStyle/>
          <a:p>
            <a:r>
              <a:rPr lang="en-US" altLang="en-US" dirty="0"/>
              <a:t>Displacement, time, and average</a:t>
            </a:r>
            <a:br>
              <a:rPr lang="en-US" altLang="en-US" dirty="0"/>
            </a:br>
            <a:r>
              <a:rPr lang="en-US" altLang="en-US" dirty="0"/>
              <a:t> velocity</a:t>
            </a:r>
          </a:p>
        </p:txBody>
      </p:sp>
      <p:sp>
        <p:nvSpPr>
          <p:cNvPr id="6147" name="Rectangle 3"/>
          <p:cNvSpPr>
            <a:spLocks noGrp="1" noChangeArrowheads="1"/>
          </p:cNvSpPr>
          <p:nvPr>
            <p:ph idx="1"/>
          </p:nvPr>
        </p:nvSpPr>
        <p:spPr>
          <a:xfrm>
            <a:off x="838200" y="1825624"/>
            <a:ext cx="10515600" cy="2551609"/>
          </a:xfrm>
        </p:spPr>
        <p:txBody>
          <a:bodyPr>
            <a:normAutofit lnSpcReduction="10000"/>
          </a:bodyPr>
          <a:lstStyle/>
          <a:p>
            <a:r>
              <a:rPr lang="en-US" altLang="en-US" sz="2400" dirty="0"/>
              <a:t>A particle moving along the </a:t>
            </a:r>
            <a:r>
              <a:rPr lang="en-US" altLang="en-US" sz="2400" i="1" dirty="0"/>
              <a:t>x</a:t>
            </a:r>
            <a:r>
              <a:rPr lang="en-US" altLang="en-US" sz="2400" dirty="0"/>
              <a:t>-axis has a coordinate </a:t>
            </a:r>
            <a:r>
              <a:rPr lang="en-US" altLang="en-US" sz="2400" i="1" dirty="0"/>
              <a:t>x</a:t>
            </a:r>
            <a:r>
              <a:rPr lang="en-US" altLang="en-US" sz="2400" dirty="0"/>
              <a:t>.</a:t>
            </a:r>
          </a:p>
          <a:p>
            <a:r>
              <a:rPr lang="en-US" altLang="en-US" sz="2400" dirty="0"/>
              <a:t>The change in the particle’s coordinate is</a:t>
            </a:r>
          </a:p>
          <a:p>
            <a:endParaRPr lang="en-US" altLang="en-US" sz="2400" dirty="0"/>
          </a:p>
          <a:p>
            <a:endParaRPr lang="en-US" altLang="en-US" sz="2400" dirty="0"/>
          </a:p>
          <a:p>
            <a:endParaRPr lang="en-US" altLang="en-US" sz="2400" dirty="0"/>
          </a:p>
          <a:p>
            <a:r>
              <a:rPr lang="en-US" altLang="en-US" sz="2400" dirty="0"/>
              <a:t>The average x-velocity of the particle is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2133" y="3157593"/>
            <a:ext cx="1615580" cy="359695"/>
          </a:xfrm>
          <a:prstGeom prst="rect">
            <a:avLst/>
          </a:prstGeom>
        </p:spPr>
      </p:pic>
      <p:sp>
        <p:nvSpPr>
          <p:cNvPr id="2" name="TextBox 1"/>
          <p:cNvSpPr txBox="1"/>
          <p:nvPr/>
        </p:nvSpPr>
        <p:spPr>
          <a:xfrm>
            <a:off x="8203332" y="4642009"/>
            <a:ext cx="3978631" cy="2215991"/>
          </a:xfrm>
          <a:prstGeom prst="rect">
            <a:avLst/>
          </a:prstGeom>
          <a:solidFill>
            <a:schemeClr val="bg1">
              <a:lumMod val="85000"/>
            </a:schemeClr>
          </a:solidFill>
        </p:spPr>
        <p:txBody>
          <a:bodyPr wrap="square" rtlCol="0">
            <a:spAutoFit/>
          </a:bodyPr>
          <a:lstStyle/>
          <a:p>
            <a:r>
              <a:rPr lang="en-US" sz="2000" dirty="0"/>
              <a:t>Note: </a:t>
            </a:r>
          </a:p>
          <a:p>
            <a:r>
              <a:rPr lang="en-US" sz="2000" dirty="0"/>
              <a:t>a. Both displacement and average velocities are vector quantities.</a:t>
            </a:r>
          </a:p>
          <a:p>
            <a:r>
              <a:rPr lang="en-US" sz="2000" dirty="0"/>
              <a:t>b. SI units of displacement are m.</a:t>
            </a:r>
          </a:p>
          <a:p>
            <a:r>
              <a:rPr lang="en-US" sz="2000" dirty="0"/>
              <a:t>c. SI units of average velocity are m/s.</a:t>
            </a:r>
          </a:p>
          <a:p>
            <a:endParaRPr lang="en-US" dirty="0"/>
          </a:p>
        </p:txBody>
      </p:sp>
      <p:pic>
        <p:nvPicPr>
          <p:cNvPr id="3" name="Picture 2"/>
          <p:cNvPicPr>
            <a:picLocks noChangeAspect="1"/>
          </p:cNvPicPr>
          <p:nvPr/>
        </p:nvPicPr>
        <p:blipFill>
          <a:blip r:embed="rId4"/>
          <a:stretch>
            <a:fillRect/>
          </a:stretch>
        </p:blipFill>
        <p:spPr>
          <a:xfrm>
            <a:off x="7981236" y="277914"/>
            <a:ext cx="4820054" cy="2091240"/>
          </a:xfrm>
          <a:prstGeom prst="rect">
            <a:avLst/>
          </a:prstGeom>
          <a:solidFill>
            <a:schemeClr val="bg1"/>
          </a:solidFill>
        </p:spPr>
      </p:pic>
      <p:sp>
        <p:nvSpPr>
          <p:cNvPr id="4" name="TextBox 3"/>
          <p:cNvSpPr txBox="1"/>
          <p:nvPr/>
        </p:nvSpPr>
        <p:spPr>
          <a:xfrm>
            <a:off x="8590526" y="2912683"/>
            <a:ext cx="3601474" cy="1409983"/>
          </a:xfrm>
          <a:prstGeom prst="rect">
            <a:avLst/>
          </a:prstGeom>
          <a:solidFill>
            <a:schemeClr val="bg1"/>
          </a:solidFill>
        </p:spPr>
        <p:txBody>
          <a:bodyPr wrap="square" rtlCol="0">
            <a:spAutoFit/>
          </a:bodyPr>
          <a:lstStyle/>
          <a:p>
            <a:r>
              <a:rPr lang="en-US" sz="1400" dirty="0"/>
              <a:t>A professor paces left and right while lecturing. Her position relative to Earth is given by </a:t>
            </a:r>
            <a:r>
              <a:rPr lang="en-US" sz="1400" i="1" dirty="0"/>
              <a:t>x</a:t>
            </a:r>
            <a:r>
              <a:rPr lang="en-US" sz="1400" dirty="0"/>
              <a:t>. The +2.0-m displacement of the professor relative to Earth is represented by an arrow pointing to the right.</a:t>
            </a:r>
          </a:p>
        </p:txBody>
      </p:sp>
      <mc:AlternateContent xmlns:mc="http://schemas.openxmlformats.org/markup-compatibility/2006" xmlns:a14="http://schemas.microsoft.com/office/drawing/2010/main">
        <mc:Choice Requires="a14">
          <p:sp>
            <p:nvSpPr>
              <p:cNvPr id="9" name="TextBox 8"/>
              <p:cNvSpPr txBox="1"/>
              <p:nvPr/>
            </p:nvSpPr>
            <p:spPr>
              <a:xfrm>
                <a:off x="508000" y="5333060"/>
                <a:ext cx="6565900" cy="89030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𝑣</m:t>
                          </m:r>
                        </m:e>
                        <m:sub>
                          <m:r>
                            <a:rPr lang="en-US" sz="2400" b="0" i="1" smtClean="0">
                              <a:latin typeface="Cambria Math" panose="02040503050406030204" pitchFamily="18" charset="0"/>
                            </a:rPr>
                            <m:t>𝑎𝑣</m:t>
                          </m:r>
                          <m:r>
                            <a:rPr lang="en-US" sz="2400" b="0" i="1" smtClean="0">
                              <a:latin typeface="Cambria Math" panose="02040503050406030204" pitchFamily="18" charset="0"/>
                            </a:rPr>
                            <m:t>, </m:t>
                          </m:r>
                          <m:r>
                            <a:rPr lang="en-US" sz="2400" b="0" i="1" smtClean="0">
                              <a:latin typeface="Cambria Math" panose="02040503050406030204" pitchFamily="18" charset="0"/>
                            </a:rPr>
                            <m:t>𝑥</m:t>
                          </m:r>
                        </m:sub>
                      </m:sSub>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𝑥</m:t>
                          </m:r>
                        </m:num>
                        <m:den>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𝑡</m:t>
                          </m:r>
                        </m:den>
                      </m:f>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𝑥</m:t>
                              </m:r>
                            </m:e>
                            <m:sub>
                              <m:r>
                                <a:rPr lang="en-US" sz="2400" b="0" i="1" smtClean="0">
                                  <a:latin typeface="Cambria Math" panose="02040503050406030204" pitchFamily="18" charset="0"/>
                                </a:rPr>
                                <m:t>𝑓</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𝑥</m:t>
                              </m:r>
                            </m:e>
                            <m:sub>
                              <m:r>
                                <a:rPr lang="en-US" sz="2400" b="0" i="1" smtClean="0">
                                  <a:latin typeface="Cambria Math" panose="02040503050406030204" pitchFamily="18" charset="0"/>
                                </a:rPr>
                                <m:t>𝑖</m:t>
                              </m:r>
                            </m:sub>
                          </m:sSub>
                        </m:num>
                        <m:den>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𝑡</m:t>
                              </m:r>
                            </m:e>
                            <m:sub>
                              <m:r>
                                <a:rPr lang="en-US" sz="2400" b="0" i="1" smtClean="0">
                                  <a:latin typeface="Cambria Math" panose="02040503050406030204" pitchFamily="18" charset="0"/>
                                </a:rPr>
                                <m:t>𝑓</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𝑡</m:t>
                              </m:r>
                            </m:e>
                            <m:sub>
                              <m:r>
                                <a:rPr lang="en-US" sz="2400" b="0" i="1" smtClean="0">
                                  <a:latin typeface="Cambria Math" panose="02040503050406030204" pitchFamily="18" charset="0"/>
                                </a:rPr>
                                <m:t>𝑖</m:t>
                              </m:r>
                            </m:sub>
                          </m:sSub>
                        </m:den>
                      </m:f>
                    </m:oMath>
                  </m:oMathPara>
                </a14:m>
                <a:endParaRPr lang="en-US" sz="2400" dirty="0"/>
              </a:p>
            </p:txBody>
          </p:sp>
        </mc:Choice>
        <mc:Fallback xmlns="">
          <p:sp>
            <p:nvSpPr>
              <p:cNvPr id="9" name="TextBox 8"/>
              <p:cNvSpPr txBox="1">
                <a:spLocks noRot="1" noChangeAspect="1" noMove="1" noResize="1" noEditPoints="1" noAdjustHandles="1" noChangeArrowheads="1" noChangeShapeType="1" noTextEdit="1"/>
              </p:cNvSpPr>
              <p:nvPr/>
            </p:nvSpPr>
            <p:spPr>
              <a:xfrm>
                <a:off x="508000" y="5333060"/>
                <a:ext cx="6565900" cy="890308"/>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28402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ltLang="en-US" dirty="0"/>
              <a:t>Rules for the sign of </a:t>
            </a:r>
            <a:r>
              <a:rPr lang="en-US" altLang="en-US" i="1" dirty="0"/>
              <a:t>x</a:t>
            </a:r>
            <a:r>
              <a:rPr lang="en-US" altLang="en-US" dirty="0"/>
              <a:t>-velocity</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2121" b="14489"/>
          <a:stretch/>
        </p:blipFill>
        <p:spPr>
          <a:xfrm>
            <a:off x="1074376" y="1439779"/>
            <a:ext cx="5795655" cy="5210711"/>
          </a:xfrm>
          <a:prstGeom prst="rect">
            <a:avLst/>
          </a:prstGeom>
        </p:spPr>
      </p:pic>
    </p:spTree>
    <p:extLst>
      <p:ext uri="{BB962C8B-B14F-4D97-AF65-F5344CB8AC3E}">
        <p14:creationId xmlns:p14="http://schemas.microsoft.com/office/powerpoint/2010/main" val="904805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dirty="0"/>
              <a:t>Average velocity</a:t>
            </a:r>
          </a:p>
        </p:txBody>
      </p:sp>
      <p:sp>
        <p:nvSpPr>
          <p:cNvPr id="8195" name="Rectangle 3"/>
          <p:cNvSpPr>
            <a:spLocks noGrp="1" noChangeArrowheads="1"/>
          </p:cNvSpPr>
          <p:nvPr>
            <p:ph idx="1"/>
          </p:nvPr>
        </p:nvSpPr>
        <p:spPr>
          <a:xfrm>
            <a:off x="677334" y="1534947"/>
            <a:ext cx="8596668" cy="3880773"/>
          </a:xfrm>
        </p:spPr>
        <p:txBody>
          <a:bodyPr>
            <a:normAutofit/>
          </a:bodyPr>
          <a:lstStyle/>
          <a:p>
            <a:r>
              <a:rPr lang="en-CA" altLang="en-US" sz="2400" dirty="0"/>
              <a:t>The winner of a 50-m swimming race is the swimmer whose average velocity has the greatest magnitude.</a:t>
            </a:r>
          </a:p>
          <a:p>
            <a:r>
              <a:rPr lang="en-CA" altLang="en-US" sz="2400" dirty="0"/>
              <a:t>That is, the swimmer who traverses a displacement </a:t>
            </a:r>
            <a:r>
              <a:rPr lang="el-GR" altLang="en-US" sz="2400" dirty="0"/>
              <a:t>Δ</a:t>
            </a:r>
            <a:r>
              <a:rPr lang="en-CA" altLang="en-US" sz="2400" i="1" dirty="0"/>
              <a:t>x</a:t>
            </a:r>
            <a:r>
              <a:rPr lang="en-CA" altLang="en-US" sz="2400" dirty="0"/>
              <a:t> of </a:t>
            </a:r>
            <a:br>
              <a:rPr lang="en-CA" altLang="en-US" sz="2400" dirty="0"/>
            </a:br>
            <a:r>
              <a:rPr lang="en-CA" altLang="en-US" sz="2400" dirty="0"/>
              <a:t>50 m in the shortest elapsed time </a:t>
            </a:r>
            <a:r>
              <a:rPr lang="el-GR" altLang="en-US" sz="2400" dirty="0"/>
              <a:t>Δ</a:t>
            </a:r>
            <a:r>
              <a:rPr lang="en-CA" altLang="en-US" sz="2400" i="1" dirty="0"/>
              <a:t>t</a:t>
            </a:r>
            <a:r>
              <a:rPr lang="en-CA" altLang="en-US" sz="2400" dirty="0"/>
              <a:t>.</a:t>
            </a:r>
            <a:endParaRPr lang="en-US" altLang="en-US" sz="24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0462" y="3016155"/>
            <a:ext cx="6443692" cy="3841845"/>
          </a:xfrm>
          <a:prstGeom prst="rect">
            <a:avLst/>
          </a:prstGeom>
        </p:spPr>
      </p:pic>
    </p:spTree>
    <p:extLst>
      <p:ext uri="{BB962C8B-B14F-4D97-AF65-F5344CB8AC3E}">
        <p14:creationId xmlns:p14="http://schemas.microsoft.com/office/powerpoint/2010/main" val="2247116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en-US"/>
              <a:t>Instantaneous velocity</a:t>
            </a:r>
          </a:p>
        </p:txBody>
      </p:sp>
      <p:sp>
        <p:nvSpPr>
          <p:cNvPr id="10243" name="Rectangle 3"/>
          <p:cNvSpPr>
            <a:spLocks noGrp="1" noChangeArrowheads="1"/>
          </p:cNvSpPr>
          <p:nvPr>
            <p:ph idx="1"/>
          </p:nvPr>
        </p:nvSpPr>
        <p:spPr>
          <a:xfrm>
            <a:off x="609987" y="1684421"/>
            <a:ext cx="8731361" cy="4356941"/>
          </a:xfrm>
        </p:spPr>
        <p:txBody>
          <a:bodyPr>
            <a:normAutofit/>
          </a:bodyPr>
          <a:lstStyle/>
          <a:p>
            <a:r>
              <a:rPr lang="en-US" altLang="en-US" sz="2400" dirty="0"/>
              <a:t>The </a:t>
            </a:r>
            <a:r>
              <a:rPr lang="en-US" altLang="en-US" sz="2400" b="1" dirty="0"/>
              <a:t>instantaneous</a:t>
            </a:r>
            <a:r>
              <a:rPr lang="en-US" altLang="en-US" sz="2400" dirty="0"/>
              <a:t> </a:t>
            </a:r>
            <a:r>
              <a:rPr lang="en-US" altLang="en-US" sz="2400" b="1" dirty="0"/>
              <a:t>velocity</a:t>
            </a:r>
            <a:r>
              <a:rPr lang="en-US" altLang="en-US" sz="2400" dirty="0"/>
              <a:t> is the velocity at a specific instant of time or specific point along the path and is given by </a:t>
            </a:r>
            <a:r>
              <a:rPr lang="en-US" altLang="en-US" sz="2400" i="1" dirty="0" err="1"/>
              <a:t>v</a:t>
            </a:r>
            <a:r>
              <a:rPr lang="en-US" altLang="en-US" sz="2400" i="1" baseline="-25000" dirty="0" err="1"/>
              <a:t>x</a:t>
            </a:r>
            <a:r>
              <a:rPr lang="en-US" altLang="en-US" sz="2400" dirty="0"/>
              <a:t> = </a:t>
            </a:r>
            <a:r>
              <a:rPr lang="en-US" altLang="en-US" sz="2400" i="1" dirty="0"/>
              <a:t>dx</a:t>
            </a:r>
            <a:r>
              <a:rPr lang="en-US" altLang="en-US" sz="2400" dirty="0"/>
              <a:t>/</a:t>
            </a:r>
            <a:r>
              <a:rPr lang="en-US" altLang="en-US" sz="2400" i="1" dirty="0" err="1"/>
              <a:t>dt</a:t>
            </a:r>
            <a:r>
              <a:rPr lang="en-US" altLang="en-US" sz="2400" dirty="0" err="1"/>
              <a:t>.</a:t>
            </a:r>
            <a:endParaRPr lang="en-US" altLang="en-US" sz="2400" dirty="0"/>
          </a:p>
          <a:p>
            <a:r>
              <a:rPr lang="en-US" altLang="en-US" sz="2400" dirty="0"/>
              <a:t>The average speed (distance traveled/time it took) is </a:t>
            </a:r>
            <a:r>
              <a:rPr lang="en-US" altLang="en-US" sz="2400" i="1" dirty="0"/>
              <a:t>not</a:t>
            </a:r>
            <a:r>
              <a:rPr lang="en-US" altLang="en-US" sz="2400" dirty="0"/>
              <a:t> the magnitude of the average velocity!</a:t>
            </a:r>
          </a:p>
        </p:txBody>
      </p:sp>
      <mc:AlternateContent xmlns:mc="http://schemas.openxmlformats.org/markup-compatibility/2006" xmlns:a14="http://schemas.microsoft.com/office/drawing/2010/main">
        <mc:Choice Requires="a14">
          <p:sp>
            <p:nvSpPr>
              <p:cNvPr id="2" name="TextBox 1"/>
              <p:cNvSpPr txBox="1"/>
              <p:nvPr/>
            </p:nvSpPr>
            <p:spPr>
              <a:xfrm>
                <a:off x="562129" y="3814705"/>
                <a:ext cx="6523630"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𝑣</m:t>
                          </m:r>
                        </m:e>
                        <m:sub>
                          <m:r>
                            <a:rPr lang="en-US" sz="2400" b="0" i="1" smtClean="0">
                              <a:latin typeface="Cambria Math" panose="02040503050406030204" pitchFamily="18" charset="0"/>
                            </a:rPr>
                            <m:t>𝑥</m:t>
                          </m:r>
                        </m:sub>
                      </m:sSub>
                      <m:r>
                        <a:rPr lang="en-US" sz="2400" b="0" i="1" smtClean="0">
                          <a:latin typeface="Cambria Math" panose="02040503050406030204" pitchFamily="18" charset="0"/>
                        </a:rPr>
                        <m:t>=</m:t>
                      </m:r>
                      <m:func>
                        <m:funcPr>
                          <m:ctrlPr>
                            <a:rPr lang="en-US" sz="2400" b="0" i="1" smtClean="0">
                              <a:latin typeface="Cambria Math" panose="02040503050406030204" pitchFamily="18" charset="0"/>
                            </a:rPr>
                          </m:ctrlPr>
                        </m:funcPr>
                        <m:fName>
                          <m:limLow>
                            <m:limLowPr>
                              <m:ctrlPr>
                                <a:rPr lang="en-US" sz="2400" b="0" i="1" smtClean="0">
                                  <a:latin typeface="Cambria Math" panose="02040503050406030204" pitchFamily="18" charset="0"/>
                                </a:rPr>
                              </m:ctrlPr>
                            </m:limLowPr>
                            <m:e>
                              <m:r>
                                <m:rPr>
                                  <m:sty m:val="p"/>
                                </m:rPr>
                                <a:rPr lang="en-US" sz="2400" b="0" i="0" smtClean="0">
                                  <a:latin typeface="Cambria Math" panose="02040503050406030204" pitchFamily="18" charset="0"/>
                                </a:rPr>
                                <m:t>lim</m:t>
                              </m:r>
                            </m:e>
                            <m:lim>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𝑡</m:t>
                              </m:r>
                              <m:r>
                                <a:rPr lang="en-US" sz="2400" b="0" i="1" smtClean="0">
                                  <a:latin typeface="Cambria Math" panose="02040503050406030204" pitchFamily="18" charset="0"/>
                                  <a:ea typeface="Cambria Math" panose="02040503050406030204" pitchFamily="18" charset="0"/>
                                </a:rPr>
                                <m:t>→0</m:t>
                              </m:r>
                            </m:lim>
                          </m:limLow>
                        </m:fName>
                        <m:e>
                          <m:f>
                            <m:fPr>
                              <m:ctrlPr>
                                <a:rPr lang="en-US" sz="2400" b="0" i="1" smtClean="0">
                                  <a:latin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𝑥</m:t>
                              </m:r>
                            </m:num>
                            <m:den>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𝑡</m:t>
                              </m:r>
                            </m:den>
                          </m:f>
                        </m:e>
                      </m:func>
                    </m:oMath>
                  </m:oMathPara>
                </a14:m>
                <a:endParaRPr lang="en-US" sz="2400" dirty="0"/>
              </a:p>
            </p:txBody>
          </p:sp>
        </mc:Choice>
        <mc:Fallback xmlns="">
          <p:sp>
            <p:nvSpPr>
              <p:cNvPr id="2" name="TextBox 1"/>
              <p:cNvSpPr txBox="1">
                <a:spLocks noRot="1" noChangeAspect="1" noMove="1" noResize="1" noEditPoints="1" noAdjustHandles="1" noChangeArrowheads="1" noChangeShapeType="1" noTextEdit="1"/>
              </p:cNvSpPr>
              <p:nvPr/>
            </p:nvSpPr>
            <p:spPr>
              <a:xfrm>
                <a:off x="562129" y="3814705"/>
                <a:ext cx="6523630" cy="786177"/>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19022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en-US"/>
              <a:t>A position-time graph</a:t>
            </a:r>
          </a:p>
        </p:txBody>
      </p:sp>
      <p:sp>
        <p:nvSpPr>
          <p:cNvPr id="5" name="Footer Placeholder 4"/>
          <p:cNvSpPr>
            <a:spLocks noGrp="1"/>
          </p:cNvSpPr>
          <p:nvPr>
            <p:ph type="ftr" sz="quarter" idx="11"/>
          </p:nvPr>
        </p:nvSpPr>
        <p:spPr/>
        <p:txBody>
          <a:bodyPr/>
          <a:lstStyle/>
          <a:p>
            <a:r>
              <a:rPr lang="en-US" altLang="en-US"/>
              <a:t>© 2016 Pearson Education Inc.</a:t>
            </a:r>
            <a:endParaRPr lang="en-US" altLang="en-US" dirty="0"/>
          </a:p>
        </p:txBody>
      </p:sp>
      <p:pic>
        <p:nvPicPr>
          <p:cNvPr id="3" name="Picture 2"/>
          <p:cNvPicPr>
            <a:picLocks noChangeAspect="1"/>
          </p:cNvPicPr>
          <p:nvPr/>
        </p:nvPicPr>
        <p:blipFill>
          <a:blip r:embed="rId3"/>
          <a:stretch>
            <a:fillRect/>
          </a:stretch>
        </p:blipFill>
        <p:spPr>
          <a:xfrm>
            <a:off x="145580" y="1525493"/>
            <a:ext cx="8929840" cy="3874322"/>
          </a:xfrm>
          <a:prstGeom prst="rect">
            <a:avLst/>
          </a:prstGeom>
        </p:spPr>
      </p:pic>
      <p:sp>
        <p:nvSpPr>
          <p:cNvPr id="4" name="Rectangle 3"/>
          <p:cNvSpPr/>
          <p:nvPr/>
        </p:nvSpPr>
        <p:spPr>
          <a:xfrm>
            <a:off x="611259" y="5760156"/>
            <a:ext cx="7067735" cy="923330"/>
          </a:xfrm>
          <a:prstGeom prst="rect">
            <a:avLst/>
          </a:prstGeom>
          <a:solidFill>
            <a:schemeClr val="bg1"/>
          </a:solidFill>
        </p:spPr>
        <p:txBody>
          <a:bodyPr wrap="square">
            <a:spAutoFit/>
          </a:bodyPr>
          <a:lstStyle/>
          <a:p>
            <a:r>
              <a:rPr lang="en-US" dirty="0"/>
              <a:t>This graph depicts object’s position versus time. The average velocity is the slope of a line connecting the initial and final points.</a:t>
            </a:r>
          </a:p>
        </p:txBody>
      </p:sp>
    </p:spTree>
    <p:extLst>
      <p:ext uri="{BB962C8B-B14F-4D97-AF65-F5344CB8AC3E}">
        <p14:creationId xmlns:p14="http://schemas.microsoft.com/office/powerpoint/2010/main" val="2473144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en-US" dirty="0"/>
              <a:t>Finding velocity on an </a:t>
            </a:r>
            <a:r>
              <a:rPr lang="en-US" altLang="en-US" i="1" dirty="0"/>
              <a:t>x</a:t>
            </a:r>
            <a:r>
              <a:rPr lang="en-US" altLang="en-US" dirty="0"/>
              <a:t>-</a:t>
            </a:r>
            <a:r>
              <a:rPr lang="en-US" altLang="en-US" i="1" dirty="0"/>
              <a:t>t</a:t>
            </a:r>
            <a:r>
              <a:rPr lang="en-US" altLang="en-US" dirty="0"/>
              <a:t> graph</a:t>
            </a:r>
          </a:p>
        </p:txBody>
      </p:sp>
      <p:pic>
        <p:nvPicPr>
          <p:cNvPr id="2" name="Picture 1"/>
          <p:cNvPicPr>
            <a:picLocks noChangeAspect="1"/>
          </p:cNvPicPr>
          <p:nvPr/>
        </p:nvPicPr>
        <p:blipFill>
          <a:blip r:embed="rId3"/>
          <a:stretch>
            <a:fillRect/>
          </a:stretch>
        </p:blipFill>
        <p:spPr>
          <a:xfrm>
            <a:off x="677334" y="1270000"/>
            <a:ext cx="8065707" cy="3499407"/>
          </a:xfrm>
          <a:prstGeom prst="rect">
            <a:avLst/>
          </a:prstGeom>
        </p:spPr>
      </p:pic>
      <mc:AlternateContent xmlns:mc="http://schemas.openxmlformats.org/markup-compatibility/2006" xmlns:a14="http://schemas.microsoft.com/office/drawing/2010/main">
        <mc:Choice Requires="a14">
          <p:sp>
            <p:nvSpPr>
              <p:cNvPr id="3" name="Rectangle 2"/>
              <p:cNvSpPr/>
              <p:nvPr/>
            </p:nvSpPr>
            <p:spPr>
              <a:xfrm>
                <a:off x="963561" y="4753450"/>
                <a:ext cx="7600336" cy="1799852"/>
              </a:xfrm>
              <a:prstGeom prst="rect">
                <a:avLst/>
              </a:prstGeom>
            </p:spPr>
            <p:txBody>
              <a:bodyPr wrap="square">
                <a:spAutoFit/>
              </a:bodyPr>
              <a:lstStyle/>
              <a:p>
                <a:pPr>
                  <a:lnSpc>
                    <a:spcPct val="110000"/>
                  </a:lnSpc>
                </a:pPr>
                <a:r>
                  <a:rPr lang="en-US" dirty="0"/>
                  <a:t>In a graph of position versus time, the instantaneous velocity is the slope of the tangent line at a given point. The average velocities  </a:t>
                </a:r>
                <a14:m>
                  <m:oMath xmlns:m="http://schemas.openxmlformats.org/officeDocument/2006/math">
                    <m:acc>
                      <m:accPr>
                        <m:chr m:val="̅"/>
                        <m:ctrlPr>
                          <a:rPr lang="en-US" i="1">
                            <a:latin typeface="Cambria Math" panose="02040503050406030204" pitchFamily="18" charset="0"/>
                          </a:rPr>
                        </m:ctrlPr>
                      </m:accPr>
                      <m:e>
                        <m:r>
                          <a:rPr lang="en-US" i="1">
                            <a:latin typeface="Cambria Math"/>
                          </a:rPr>
                          <m:t>𝑣</m:t>
                        </m:r>
                      </m:e>
                    </m:acc>
                    <m:r>
                      <a:rPr lang="en-US" i="1">
                        <a:latin typeface="Cambria Math"/>
                      </a:rPr>
                      <m:t> = </m:t>
                    </m:r>
                    <m:f>
                      <m:fPr>
                        <m:ctrlPr>
                          <a:rPr lang="en-US" i="1">
                            <a:latin typeface="Cambria Math" panose="02040503050406030204" pitchFamily="18" charset="0"/>
                          </a:rPr>
                        </m:ctrlPr>
                      </m:fPr>
                      <m:num>
                        <m:r>
                          <m:rPr>
                            <m:sty m:val="p"/>
                          </m:rPr>
                          <a:rPr lang="el-GR">
                            <a:latin typeface="Cambria Math"/>
                          </a:rPr>
                          <m:t>Δ</m:t>
                        </m:r>
                        <m:r>
                          <a:rPr lang="en-US" i="1">
                            <a:latin typeface="Cambria Math"/>
                          </a:rPr>
                          <m:t>𝑥</m:t>
                        </m:r>
                      </m:num>
                      <m:den>
                        <m:r>
                          <m:rPr>
                            <m:sty m:val="p"/>
                          </m:rPr>
                          <a:rPr lang="el-GR">
                            <a:latin typeface="Cambria Math"/>
                          </a:rPr>
                          <m:t>Δ</m:t>
                        </m:r>
                        <m:r>
                          <a:rPr lang="en-US" i="1">
                            <a:latin typeface="Cambria Math"/>
                          </a:rPr>
                          <m:t>𝑡</m:t>
                        </m:r>
                      </m:den>
                    </m:f>
                    <m:r>
                      <a:rPr lang="en-US" i="1">
                        <a:latin typeface="Cambria Math"/>
                      </a:rPr>
                      <m:t> = </m:t>
                    </m:r>
                    <m:box>
                      <m:boxPr>
                        <m:ctrlPr>
                          <a:rPr lang="en-US" i="1">
                            <a:latin typeface="Cambria Math" panose="02040503050406030204" pitchFamily="18" charset="0"/>
                          </a:rPr>
                        </m:ctrlPr>
                      </m:boxPr>
                      <m:e>
                        <m:argPr>
                          <m:argSz m:val="-1"/>
                        </m:argPr>
                        <m:f>
                          <m:fPr>
                            <m:ctrlPr>
                              <a:rPr lang="en-US" i="1">
                                <a:latin typeface="Cambria Math" panose="02040503050406030204" pitchFamily="18" charset="0"/>
                              </a:rPr>
                            </m:ctrlPr>
                          </m:fPr>
                          <m:num>
                            <m:sSub>
                              <m:sSubPr>
                                <m:ctrlPr>
                                  <a:rPr lang="en-US" i="1" dirty="0">
                                    <a:latin typeface="Cambria Math" panose="02040503050406030204" pitchFamily="18" charset="0"/>
                                  </a:rPr>
                                </m:ctrlPr>
                              </m:sSubPr>
                              <m:e>
                                <m:r>
                                  <a:rPr lang="en-US" i="1" dirty="0">
                                    <a:latin typeface="Cambria Math"/>
                                  </a:rPr>
                                  <m:t>𝑥</m:t>
                                </m:r>
                              </m:e>
                              <m:sub>
                                <m:r>
                                  <a:rPr lang="en-US" i="1" dirty="0">
                                    <a:latin typeface="Cambria Math"/>
                                  </a:rPr>
                                  <m:t>𝑓</m:t>
                                </m:r>
                                <m:r>
                                  <a:rPr lang="en-US" i="1" dirty="0">
                                    <a:latin typeface="Cambria Math"/>
                                  </a:rPr>
                                  <m:t> </m:t>
                                </m:r>
                              </m:sub>
                            </m:sSub>
                            <m:r>
                              <a:rPr lang="en-US" i="1">
                                <a:latin typeface="Cambria Math"/>
                              </a:rPr>
                              <m:t>− </m:t>
                            </m:r>
                            <m:sSub>
                              <m:sSubPr>
                                <m:ctrlPr>
                                  <a:rPr lang="en-US" i="1" dirty="0">
                                    <a:latin typeface="Cambria Math" panose="02040503050406030204" pitchFamily="18" charset="0"/>
                                  </a:rPr>
                                </m:ctrlPr>
                              </m:sSubPr>
                              <m:e>
                                <m:r>
                                  <a:rPr lang="en-US" i="1" dirty="0">
                                    <a:latin typeface="Cambria Math"/>
                                  </a:rPr>
                                  <m:t>𝑥</m:t>
                                </m:r>
                              </m:e>
                              <m:sub>
                                <m:r>
                                  <a:rPr lang="en-US" i="1" dirty="0">
                                    <a:latin typeface="Cambria Math"/>
                                  </a:rPr>
                                  <m:t>𝑖</m:t>
                                </m:r>
                              </m:sub>
                            </m:sSub>
                          </m:num>
                          <m:den>
                            <m:sSub>
                              <m:sSubPr>
                                <m:ctrlPr>
                                  <a:rPr lang="en-US" i="1" dirty="0">
                                    <a:latin typeface="Cambria Math" panose="02040503050406030204" pitchFamily="18" charset="0"/>
                                  </a:rPr>
                                </m:ctrlPr>
                              </m:sSubPr>
                              <m:e>
                                <m:r>
                                  <a:rPr lang="en-US" i="1" dirty="0">
                                    <a:latin typeface="Cambria Math"/>
                                  </a:rPr>
                                  <m:t>𝑡</m:t>
                                </m:r>
                              </m:e>
                              <m:sub>
                                <m:r>
                                  <a:rPr lang="en-US" i="1" dirty="0">
                                    <a:latin typeface="Cambria Math"/>
                                  </a:rPr>
                                  <m:t>𝑓</m:t>
                                </m:r>
                              </m:sub>
                            </m:sSub>
                            <m:r>
                              <a:rPr lang="en-US" i="1">
                                <a:latin typeface="Cambria Math"/>
                              </a:rPr>
                              <m:t>−</m:t>
                            </m:r>
                            <m:sSub>
                              <m:sSubPr>
                                <m:ctrlPr>
                                  <a:rPr lang="en-US" i="1" dirty="0">
                                    <a:latin typeface="Cambria Math" panose="02040503050406030204" pitchFamily="18" charset="0"/>
                                  </a:rPr>
                                </m:ctrlPr>
                              </m:sSubPr>
                              <m:e>
                                <m:r>
                                  <a:rPr lang="en-US" i="1" dirty="0">
                                    <a:latin typeface="Cambria Math"/>
                                  </a:rPr>
                                  <m:t> </m:t>
                                </m:r>
                                <m:r>
                                  <a:rPr lang="en-US" i="1" dirty="0">
                                    <a:latin typeface="Cambria Math"/>
                                  </a:rPr>
                                  <m:t>𝑡</m:t>
                                </m:r>
                              </m:e>
                              <m:sub>
                                <m:r>
                                  <a:rPr lang="en-US" i="1" dirty="0">
                                    <a:latin typeface="Cambria Math"/>
                                  </a:rPr>
                                  <m:t>𝑖</m:t>
                                </m:r>
                              </m:sub>
                            </m:sSub>
                          </m:den>
                        </m:f>
                      </m:e>
                    </m:box>
                  </m:oMath>
                </a14:m>
                <a:r>
                  <a:rPr lang="en-US" dirty="0"/>
                  <a:t>  between times </a:t>
                </a:r>
                <a14:m>
                  <m:oMath xmlns:m="http://schemas.openxmlformats.org/officeDocument/2006/math">
                    <m:r>
                      <a:rPr lang="en-US" i="1" dirty="0">
                        <a:latin typeface="Cambria Math"/>
                        <a:ea typeface="Cambria Math"/>
                      </a:rPr>
                      <m:t>∆</m:t>
                    </m:r>
                    <m:r>
                      <a:rPr lang="en-US" i="1" dirty="0">
                        <a:latin typeface="Cambria Math"/>
                        <a:ea typeface="Cambria Math"/>
                      </a:rPr>
                      <m:t>𝑡</m:t>
                    </m:r>
                    <m:r>
                      <a:rPr lang="en-US" i="1" dirty="0">
                        <a:latin typeface="Cambria Math"/>
                        <a:ea typeface="Cambria Math"/>
                      </a:rPr>
                      <m:t> = </m:t>
                    </m:r>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6</m:t>
                        </m:r>
                      </m:sub>
                    </m:sSub>
                    <m:r>
                      <a:rPr lang="en-US" i="1" dirty="0">
                        <a:latin typeface="Cambria Math"/>
                        <a:ea typeface="Cambria Math"/>
                      </a:rPr>
                      <m:t> − </m:t>
                    </m:r>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1</m:t>
                        </m:r>
                      </m:sub>
                    </m:sSub>
                    <m:r>
                      <a:rPr lang="en-US" i="1" dirty="0">
                        <a:latin typeface="Cambria Math"/>
                        <a:ea typeface="Cambria Math"/>
                      </a:rPr>
                      <m:t>,  ∆</m:t>
                    </m:r>
                    <m:r>
                      <a:rPr lang="en-US" i="1" dirty="0">
                        <a:latin typeface="Cambria Math"/>
                        <a:ea typeface="Cambria Math"/>
                      </a:rPr>
                      <m:t>𝑡</m:t>
                    </m:r>
                    <m:r>
                      <a:rPr lang="en-US" i="1" dirty="0">
                        <a:latin typeface="Cambria Math"/>
                        <a:ea typeface="Cambria Math"/>
                      </a:rPr>
                      <m:t> =</m:t>
                    </m:r>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5</m:t>
                        </m:r>
                      </m:sub>
                    </m:sSub>
                    <m:r>
                      <a:rPr lang="en-US" i="1" dirty="0">
                        <a:latin typeface="Cambria Math"/>
                        <a:ea typeface="Cambria Math"/>
                      </a:rPr>
                      <m:t> − </m:t>
                    </m:r>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2</m:t>
                        </m:r>
                      </m:sub>
                    </m:sSub>
                  </m:oMath>
                </a14:m>
                <a:r>
                  <a:rPr lang="en-US" dirty="0"/>
                  <a:t>, and  </a:t>
                </a:r>
                <a14:m>
                  <m:oMath xmlns:m="http://schemas.openxmlformats.org/officeDocument/2006/math">
                    <m:r>
                      <a:rPr lang="en-US" i="1" dirty="0">
                        <a:latin typeface="Cambria Math"/>
                        <a:ea typeface="Cambria Math"/>
                      </a:rPr>
                      <m:t>∆</m:t>
                    </m:r>
                    <m:r>
                      <a:rPr lang="en-US" i="1" dirty="0">
                        <a:latin typeface="Cambria Math"/>
                        <a:ea typeface="Cambria Math"/>
                      </a:rPr>
                      <m:t>𝑡</m:t>
                    </m:r>
                    <m:r>
                      <a:rPr lang="en-US" i="1" dirty="0">
                        <a:latin typeface="Cambria Math"/>
                        <a:ea typeface="Cambria Math"/>
                      </a:rPr>
                      <m:t> = </m:t>
                    </m:r>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4</m:t>
                        </m:r>
                      </m:sub>
                    </m:sSub>
                    <m:r>
                      <a:rPr lang="en-US" i="1" dirty="0">
                        <a:latin typeface="Cambria Math"/>
                        <a:ea typeface="Cambria Math"/>
                      </a:rPr>
                      <m:t> −</m:t>
                    </m:r>
                    <m:sSub>
                      <m:sSubPr>
                        <m:ctrlPr>
                          <a:rPr lang="en-US" i="1" dirty="0">
                            <a:latin typeface="Cambria Math" panose="02040503050406030204" pitchFamily="18" charset="0"/>
                            <a:ea typeface="Cambria Math"/>
                          </a:rPr>
                        </m:ctrlPr>
                      </m:sSubPr>
                      <m:e>
                        <m:r>
                          <a:rPr lang="en-US" i="1" dirty="0">
                            <a:latin typeface="Cambria Math"/>
                            <a:ea typeface="Cambria Math"/>
                          </a:rPr>
                          <m:t>  </m:t>
                        </m:r>
                        <m:r>
                          <a:rPr lang="en-US" i="1" dirty="0">
                            <a:latin typeface="Cambria Math"/>
                            <a:ea typeface="Cambria Math"/>
                          </a:rPr>
                          <m:t>𝑡</m:t>
                        </m:r>
                      </m:e>
                      <m:sub>
                        <m:r>
                          <a:rPr lang="en-US" i="1" dirty="0">
                            <a:latin typeface="Cambria Math"/>
                            <a:ea typeface="Cambria Math"/>
                          </a:rPr>
                          <m:t>3</m:t>
                        </m:r>
                      </m:sub>
                    </m:sSub>
                  </m:oMath>
                </a14:m>
                <a:r>
                  <a:rPr lang="en-US" dirty="0"/>
                  <a:t>  are shown. When  </a:t>
                </a:r>
                <a14:m>
                  <m:oMath xmlns:m="http://schemas.openxmlformats.org/officeDocument/2006/math">
                    <m:r>
                      <a:rPr lang="en-US" i="1" dirty="0">
                        <a:latin typeface="Cambria Math"/>
                        <a:ea typeface="Cambria Math"/>
                      </a:rPr>
                      <m:t>∆</m:t>
                    </m:r>
                    <m:r>
                      <a:rPr lang="en-US" i="1" dirty="0">
                        <a:latin typeface="Cambria Math"/>
                        <a:ea typeface="Cambria Math"/>
                      </a:rPr>
                      <m:t>𝑡</m:t>
                    </m:r>
                  </m:oMath>
                </a14:m>
                <a:r>
                  <a:rPr lang="en-US" dirty="0"/>
                  <a:t> </a:t>
                </a:r>
                <a:r>
                  <a:rPr lang="en-US" dirty="0">
                    <a:latin typeface="Cambria Math" panose="02040503050406030204" pitchFamily="18" charset="0"/>
                    <a:ea typeface="Cambria Math" panose="02040503050406030204" pitchFamily="18" charset="0"/>
                  </a:rPr>
                  <a:t>→</a:t>
                </a:r>
                <a:r>
                  <a:rPr lang="en-US" dirty="0"/>
                  <a:t> </a:t>
                </a:r>
                <a:r>
                  <a:rPr lang="en-US" dirty="0">
                    <a:latin typeface="Cambria Math" panose="02040503050406030204" pitchFamily="18" charset="0"/>
                    <a:ea typeface="Cambria Math" panose="02040503050406030204" pitchFamily="18" charset="0"/>
                  </a:rPr>
                  <a:t>0</a:t>
                </a:r>
                <a:r>
                  <a:rPr lang="en-US" dirty="0"/>
                  <a:t>, the average velocity approaches the instantaneous velocity at  </a:t>
                </a:r>
                <a14:m>
                  <m:oMath xmlns:m="http://schemas.openxmlformats.org/officeDocument/2006/math">
                    <m:r>
                      <a:rPr lang="en-US" i="1" dirty="0">
                        <a:latin typeface="Cambria Math"/>
                        <a:ea typeface="Cambria Math"/>
                      </a:rPr>
                      <m:t>𝑡</m:t>
                    </m:r>
                    <m:r>
                      <a:rPr lang="en-US" i="1" dirty="0">
                        <a:latin typeface="Cambria Math"/>
                        <a:ea typeface="Cambria Math"/>
                      </a:rPr>
                      <m:t> = </m:t>
                    </m:r>
                    <m:sSub>
                      <m:sSubPr>
                        <m:ctrlPr>
                          <a:rPr lang="en-US" i="1" dirty="0">
                            <a:latin typeface="Cambria Math" panose="02040503050406030204" pitchFamily="18" charset="0"/>
                            <a:ea typeface="Cambria Math"/>
                          </a:rPr>
                        </m:ctrlPr>
                      </m:sSubPr>
                      <m:e>
                        <m:r>
                          <a:rPr lang="en-US" i="1" dirty="0">
                            <a:latin typeface="Cambria Math"/>
                            <a:ea typeface="Cambria Math"/>
                          </a:rPr>
                          <m:t>𝑡</m:t>
                        </m:r>
                      </m:e>
                      <m:sub>
                        <m:r>
                          <a:rPr lang="en-US" i="1" dirty="0">
                            <a:latin typeface="Cambria Math"/>
                            <a:ea typeface="Cambria Math"/>
                          </a:rPr>
                          <m:t>0</m:t>
                        </m:r>
                      </m:sub>
                    </m:sSub>
                  </m:oMath>
                </a14:m>
                <a:r>
                  <a:rPr lang="en-US" dirty="0"/>
                  <a:t> .</a:t>
                </a:r>
              </a:p>
            </p:txBody>
          </p:sp>
        </mc:Choice>
        <mc:Fallback xmlns="">
          <p:sp>
            <p:nvSpPr>
              <p:cNvPr id="3" name="Rectangle 2"/>
              <p:cNvSpPr>
                <a:spLocks noRot="1" noChangeAspect="1" noMove="1" noResize="1" noEditPoints="1" noAdjustHandles="1" noChangeArrowheads="1" noChangeShapeType="1" noTextEdit="1"/>
              </p:cNvSpPr>
              <p:nvPr/>
            </p:nvSpPr>
            <p:spPr>
              <a:xfrm>
                <a:off x="963561" y="4753450"/>
                <a:ext cx="7600336" cy="1799852"/>
              </a:xfrm>
              <a:prstGeom prst="rect">
                <a:avLst/>
              </a:prstGeom>
              <a:blipFill>
                <a:blip r:embed="rId4"/>
                <a:stretch>
                  <a:fillRect l="-642" t="-2034" b="-3051"/>
                </a:stretch>
              </a:blipFill>
            </p:spPr>
            <p:txBody>
              <a:bodyPr/>
              <a:lstStyle/>
              <a:p>
                <a:r>
                  <a:rPr lang="en-US">
                    <a:noFill/>
                  </a:rPr>
                  <a:t> </a:t>
                </a:r>
              </a:p>
            </p:txBody>
          </p:sp>
        </mc:Fallback>
      </mc:AlternateContent>
    </p:spTree>
    <p:extLst>
      <p:ext uri="{BB962C8B-B14F-4D97-AF65-F5344CB8AC3E}">
        <p14:creationId xmlns:p14="http://schemas.microsoft.com/office/powerpoint/2010/main" val="1148520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en-US" i="1" dirty="0"/>
              <a:t>x</a:t>
            </a:r>
            <a:r>
              <a:rPr lang="en-US" altLang="en-US" dirty="0"/>
              <a:t>-</a:t>
            </a:r>
            <a:r>
              <a:rPr lang="en-US" altLang="en-US" i="1" dirty="0"/>
              <a:t>t</a:t>
            </a:r>
            <a:r>
              <a:rPr lang="en-US" altLang="en-US" dirty="0"/>
              <a:t> and </a:t>
            </a:r>
            <a:r>
              <a:rPr lang="en-US" altLang="en-US" i="1" dirty="0"/>
              <a:t>v–t </a:t>
            </a:r>
            <a:r>
              <a:rPr lang="en-US" altLang="en-US" dirty="0"/>
              <a:t>graphs</a:t>
            </a:r>
          </a:p>
        </p:txBody>
      </p:sp>
      <p:pic>
        <p:nvPicPr>
          <p:cNvPr id="2" name="Picture 1"/>
          <p:cNvPicPr>
            <a:picLocks noChangeAspect="1"/>
          </p:cNvPicPr>
          <p:nvPr/>
        </p:nvPicPr>
        <p:blipFill>
          <a:blip r:embed="rId3"/>
          <a:stretch>
            <a:fillRect/>
          </a:stretch>
        </p:blipFill>
        <p:spPr>
          <a:xfrm>
            <a:off x="-1191330" y="1413825"/>
            <a:ext cx="8065707" cy="3499407"/>
          </a:xfrm>
          <a:prstGeom prst="rect">
            <a:avLst/>
          </a:prstGeom>
        </p:spPr>
      </p:pic>
      <p:sp>
        <p:nvSpPr>
          <p:cNvPr id="3" name="Rectangle 2"/>
          <p:cNvSpPr/>
          <p:nvPr/>
        </p:nvSpPr>
        <p:spPr>
          <a:xfrm>
            <a:off x="677334" y="4993617"/>
            <a:ext cx="4278124" cy="1815882"/>
          </a:xfrm>
          <a:prstGeom prst="rect">
            <a:avLst/>
          </a:prstGeom>
        </p:spPr>
        <p:txBody>
          <a:bodyPr wrap="square">
            <a:spAutoFit/>
          </a:bodyPr>
          <a:lstStyle/>
          <a:p>
            <a:r>
              <a:rPr lang="en-US" sz="1600" dirty="0"/>
              <a:t>The object starts out in the positive direction, stops for a short time, and then reverses direction, heading back toward the origin. Notice that the object comes to rest instantaneously, which would require an infinite force. Thus, the graph is an approximation of motion in the real world. </a:t>
            </a:r>
          </a:p>
        </p:txBody>
      </p:sp>
      <p:pic>
        <p:nvPicPr>
          <p:cNvPr id="4" name="Picture 3"/>
          <p:cNvPicPr>
            <a:picLocks noChangeAspect="1"/>
          </p:cNvPicPr>
          <p:nvPr/>
        </p:nvPicPr>
        <p:blipFill>
          <a:blip r:embed="rId4"/>
          <a:stretch>
            <a:fillRect/>
          </a:stretch>
        </p:blipFill>
        <p:spPr>
          <a:xfrm>
            <a:off x="3128666" y="1413825"/>
            <a:ext cx="7845762" cy="3403981"/>
          </a:xfrm>
          <a:prstGeom prst="rect">
            <a:avLst/>
          </a:prstGeom>
        </p:spPr>
      </p:pic>
      <p:sp>
        <p:nvSpPr>
          <p:cNvPr id="5" name="Rectangle 4"/>
          <p:cNvSpPr/>
          <p:nvPr/>
        </p:nvSpPr>
        <p:spPr>
          <a:xfrm>
            <a:off x="5247554" y="4980888"/>
            <a:ext cx="3925253" cy="1077218"/>
          </a:xfrm>
          <a:prstGeom prst="rect">
            <a:avLst/>
          </a:prstGeom>
        </p:spPr>
        <p:txBody>
          <a:bodyPr wrap="square">
            <a:spAutoFit/>
          </a:bodyPr>
          <a:lstStyle/>
          <a:p>
            <a:r>
              <a:rPr lang="en-US" sz="1600" dirty="0"/>
              <a:t>The velocity is positive for the first part of the trip, zero when the object is stopped, and negative when the object reverses direction.</a:t>
            </a:r>
          </a:p>
        </p:txBody>
      </p:sp>
    </p:spTree>
    <p:extLst>
      <p:ext uri="{BB962C8B-B14F-4D97-AF65-F5344CB8AC3E}">
        <p14:creationId xmlns:p14="http://schemas.microsoft.com/office/powerpoint/2010/main" val="9508091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3532</TotalTime>
  <Words>1057</Words>
  <Application>Microsoft Office PowerPoint</Application>
  <PresentationFormat>Widescreen</PresentationFormat>
  <Paragraphs>92</Paragraphs>
  <Slides>22</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Calibri Light</vt:lpstr>
      <vt:lpstr>Cambria Math</vt:lpstr>
      <vt:lpstr>Times New Roman</vt:lpstr>
      <vt:lpstr>Office Theme</vt:lpstr>
      <vt:lpstr>MOTION ALONG A STRAIGHT LINE       </vt:lpstr>
      <vt:lpstr>Introduction</vt:lpstr>
      <vt:lpstr>Displacement, time, and average  velocity</vt:lpstr>
      <vt:lpstr>Rules for the sign of x-velocity</vt:lpstr>
      <vt:lpstr>Average velocity</vt:lpstr>
      <vt:lpstr>Instantaneous velocity</vt:lpstr>
      <vt:lpstr>A position-time graph</vt:lpstr>
      <vt:lpstr>Finding velocity on an x-t graph</vt:lpstr>
      <vt:lpstr>x-t and v–t graphs</vt:lpstr>
      <vt:lpstr>Another example</vt:lpstr>
      <vt:lpstr>Average acceleration</vt:lpstr>
      <vt:lpstr>Instantaneous acceleration</vt:lpstr>
      <vt:lpstr>Rules for the sign of x-acceleration</vt:lpstr>
      <vt:lpstr>Finding acceleration on a vx-t graph</vt:lpstr>
      <vt:lpstr>A v-t and a-t graphs</vt:lpstr>
      <vt:lpstr>Another example</vt:lpstr>
      <vt:lpstr>An x-t graph</vt:lpstr>
      <vt:lpstr>Motion with constant acceleration</vt:lpstr>
      <vt:lpstr>Motion with constant acceleration</vt:lpstr>
      <vt:lpstr>The equations of motion with constant acceleration</vt:lpstr>
      <vt:lpstr>Velocity and position by integration</vt:lpstr>
      <vt:lpstr>What are the next steps?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Tatiana Krivosheev</dc:creator>
  <cp:lastModifiedBy>Tatiana Krivosheev</cp:lastModifiedBy>
  <cp:revision>192</cp:revision>
  <dcterms:created xsi:type="dcterms:W3CDTF">2020-03-17T19:17:10Z</dcterms:created>
  <dcterms:modified xsi:type="dcterms:W3CDTF">2021-12-14T14:03:32Z</dcterms:modified>
</cp:coreProperties>
</file>