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notesMasterIdLst>
    <p:notesMasterId r:id="rId15"/>
  </p:notesMasterIdLst>
  <p:sldIdLst>
    <p:sldId id="256" r:id="rId2"/>
    <p:sldId id="284" r:id="rId3"/>
    <p:sldId id="290" r:id="rId4"/>
    <p:sldId id="285" r:id="rId5"/>
    <p:sldId id="286" r:id="rId6"/>
    <p:sldId id="291" r:id="rId7"/>
    <p:sldId id="295" r:id="rId8"/>
    <p:sldId id="294" r:id="rId9"/>
    <p:sldId id="297" r:id="rId10"/>
    <p:sldId id="287" r:id="rId11"/>
    <p:sldId id="296" r:id="rId12"/>
    <p:sldId id="288" r:id="rId13"/>
    <p:sldId id="28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1E"/>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3D9464-7872-4DA4-8133-347A9AAC1776}" v="2" dt="2021-12-14T14:01:41.4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54" autoAdjust="0"/>
    <p:restoredTop sz="94660"/>
  </p:normalViewPr>
  <p:slideViewPr>
    <p:cSldViewPr snapToGrid="0">
      <p:cViewPr varScale="1">
        <p:scale>
          <a:sx n="75" d="100"/>
          <a:sy n="75" d="100"/>
        </p:scale>
        <p:origin x="36" y="12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tiana Krivosheev" userId="c41c6ff2-b9bd-4765-bc53-566538058c37" providerId="ADAL" clId="{373D9464-7872-4DA4-8133-347A9AAC1776}"/>
    <pc:docChg chg="modSld">
      <pc:chgData name="Tatiana Krivosheev" userId="c41c6ff2-b9bd-4765-bc53-566538058c37" providerId="ADAL" clId="{373D9464-7872-4DA4-8133-347A9AAC1776}" dt="2021-12-14T14:01:46.195" v="7" actId="1076"/>
      <pc:docMkLst>
        <pc:docMk/>
      </pc:docMkLst>
      <pc:sldChg chg="addSp modSp mod">
        <pc:chgData name="Tatiana Krivosheev" userId="c41c6ff2-b9bd-4765-bc53-566538058c37" providerId="ADAL" clId="{373D9464-7872-4DA4-8133-347A9AAC1776}" dt="2021-12-14T14:01:46.195" v="7" actId="1076"/>
        <pc:sldMkLst>
          <pc:docMk/>
          <pc:sldMk cId="2464037572" sldId="256"/>
        </pc:sldMkLst>
        <pc:spChg chg="mod">
          <ac:chgData name="Tatiana Krivosheev" userId="c41c6ff2-b9bd-4765-bc53-566538058c37" providerId="ADAL" clId="{373D9464-7872-4DA4-8133-347A9AAC1776}" dt="2021-12-14T14:01:35.598" v="3" actId="14100"/>
          <ac:spMkLst>
            <pc:docMk/>
            <pc:sldMk cId="2464037572" sldId="256"/>
            <ac:spMk id="2" creationId="{00000000-0000-0000-0000-000000000000}"/>
          </ac:spMkLst>
        </pc:spChg>
        <pc:picChg chg="mod">
          <ac:chgData name="Tatiana Krivosheev" userId="c41c6ff2-b9bd-4765-bc53-566538058c37" providerId="ADAL" clId="{373D9464-7872-4DA4-8133-347A9AAC1776}" dt="2021-12-14T14:01:39.384" v="5" actId="1076"/>
          <ac:picMkLst>
            <pc:docMk/>
            <pc:sldMk cId="2464037572" sldId="256"/>
            <ac:picMk id="3" creationId="{00000000-0000-0000-0000-000000000000}"/>
          </ac:picMkLst>
        </pc:picChg>
        <pc:picChg chg="add mod">
          <ac:chgData name="Tatiana Krivosheev" userId="c41c6ff2-b9bd-4765-bc53-566538058c37" providerId="ADAL" clId="{373D9464-7872-4DA4-8133-347A9AAC1776}" dt="2021-12-14T14:01:26.234" v="1" actId="1076"/>
          <ac:picMkLst>
            <pc:docMk/>
            <pc:sldMk cId="2464037572" sldId="256"/>
            <ac:picMk id="4" creationId="{FFCDF6CA-010C-4BF4-922D-971AF0054796}"/>
          </ac:picMkLst>
        </pc:picChg>
        <pc:picChg chg="add mod">
          <ac:chgData name="Tatiana Krivosheev" userId="c41c6ff2-b9bd-4765-bc53-566538058c37" providerId="ADAL" clId="{373D9464-7872-4DA4-8133-347A9AAC1776}" dt="2021-12-14T14:01:46.195" v="7" actId="1076"/>
          <ac:picMkLst>
            <pc:docMk/>
            <pc:sldMk cId="2464037572" sldId="256"/>
            <ac:picMk id="5" creationId="{19A1C483-B26A-4A4E-958A-EF8ED30B8989}"/>
          </ac:picMkLst>
        </pc:picChg>
        <pc:picChg chg="mod">
          <ac:chgData name="Tatiana Krivosheev" userId="c41c6ff2-b9bd-4765-bc53-566538058c37" providerId="ADAL" clId="{373D9464-7872-4DA4-8133-347A9AAC1776}" dt="2021-12-14T14:01:31.575" v="2" actId="14100"/>
          <ac:picMkLst>
            <pc:docMk/>
            <pc:sldMk cId="2464037572" sldId="256"/>
            <ac:picMk id="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27DD2-65D0-4D66-B43A-3AE3C8D7A849}" type="datetimeFigureOut">
              <a:rPr lang="en-US" smtClean="0"/>
              <a:t>12/14/2021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A24C76-2916-4450-B152-FA81F261A7C7}" type="slidenum">
              <a:rPr lang="en-US" smtClean="0"/>
              <a:t>‹#›</a:t>
            </a:fld>
            <a:endParaRPr lang="en-US"/>
          </a:p>
        </p:txBody>
      </p:sp>
    </p:spTree>
    <p:extLst>
      <p:ext uri="{BB962C8B-B14F-4D97-AF65-F5344CB8AC3E}">
        <p14:creationId xmlns:p14="http://schemas.microsoft.com/office/powerpoint/2010/main" val="323943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A24C76-2916-4450-B152-FA81F261A7C7}" type="slidenum">
              <a:rPr lang="en-US" smtClean="0"/>
              <a:t>1</a:t>
            </a:fld>
            <a:endParaRPr lang="en-US"/>
          </a:p>
        </p:txBody>
      </p:sp>
    </p:spTree>
    <p:extLst>
      <p:ext uri="{BB962C8B-B14F-4D97-AF65-F5344CB8AC3E}">
        <p14:creationId xmlns:p14="http://schemas.microsoft.com/office/powerpoint/2010/main" val="89940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530136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701251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759633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923767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2"/>
            <a:ext cx="10972800" cy="457199"/>
          </a:xfrm>
        </p:spPr>
        <p:txBody>
          <a:bodyPr/>
          <a:lstStyle>
            <a:lvl1pPr>
              <a:buClr>
                <a:srgbClr val="007FA3"/>
              </a:buClr>
              <a:buSzPct val="100000"/>
              <a:defRPr/>
            </a:lvl1pPr>
            <a:lvl2pPr>
              <a:buClr>
                <a:srgbClr val="007FA3"/>
              </a:buClr>
              <a:defRPr/>
            </a:lvl2pPr>
            <a:lvl3pPr>
              <a:buClr>
                <a:srgbClr val="007FA3"/>
              </a:buClr>
              <a:defRPr/>
            </a:lvl3pPr>
            <a:lvl4pPr>
              <a:buClr>
                <a:srgbClr val="007FA3"/>
              </a:buClr>
              <a:defRPr/>
            </a:lvl4pPr>
            <a:lvl5pPr>
              <a:buClr>
                <a:srgbClr val="007FA3"/>
              </a:buClr>
              <a:defRPr/>
            </a:lvl5pPr>
            <a:lvl6pPr>
              <a:buClr>
                <a:srgbClr val="007FA3"/>
              </a:buClr>
              <a:defRPr/>
            </a:lvl6pPr>
            <a:lvl7pPr>
              <a:buClr>
                <a:srgbClr val="007FA3"/>
              </a:buClr>
              <a:defRPr/>
            </a:lvl7pPr>
            <a:lvl8pPr>
              <a:buClr>
                <a:srgbClr val="007FA3"/>
              </a:buClr>
              <a:defRPr/>
            </a:lvl8pPr>
            <a:lvl9pPr>
              <a:buClr>
                <a:srgbClr val="007FA3"/>
              </a:buCl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2" name="Content Placeholder 11"/>
          <p:cNvSpPr>
            <a:spLocks noGrp="1"/>
          </p:cNvSpPr>
          <p:nvPr>
            <p:ph sz="quarter" idx="13"/>
          </p:nvPr>
        </p:nvSpPr>
        <p:spPr>
          <a:xfrm>
            <a:off x="609600" y="2184389"/>
            <a:ext cx="10972800" cy="46567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4"/>
          <p:cNvSpPr>
            <a:spLocks noGrp="1"/>
          </p:cNvSpPr>
          <p:nvPr>
            <p:ph type="ftr" sz="quarter" idx="11"/>
          </p:nvPr>
        </p:nvSpPr>
        <p:spPr>
          <a:xfrm>
            <a:off x="125292" y="6172201"/>
            <a:ext cx="11460480" cy="235463"/>
          </a:xfrm>
        </p:spPr>
        <p:txBody>
          <a:bodyPr/>
          <a:lstStyle/>
          <a:p>
            <a:endParaRPr lang="en-US" dirty="0"/>
          </a:p>
        </p:txBody>
      </p:sp>
      <p:sp>
        <p:nvSpPr>
          <p:cNvPr id="9" name="Date Placeholder 3"/>
          <p:cNvSpPr>
            <a:spLocks noGrp="1"/>
          </p:cNvSpPr>
          <p:nvPr>
            <p:ph type="dt" sz="half" idx="10"/>
          </p:nvPr>
        </p:nvSpPr>
        <p:spPr>
          <a:xfrm>
            <a:off x="8447617" y="113072"/>
            <a:ext cx="2844800" cy="182880"/>
          </a:xfrm>
        </p:spPr>
        <p:txBody>
          <a:bodyPr/>
          <a:lstStyle/>
          <a:p>
            <a:fld id="{A9DF6EFB-3F44-496C-A842-1E0B3D3B975A}" type="datetimeFigureOut">
              <a:rPr lang="en-US" smtClean="0"/>
              <a:pPr/>
              <a:t>12/14/2021</a:t>
            </a:fld>
            <a:endParaRPr lang="en-US" dirty="0"/>
          </a:p>
        </p:txBody>
      </p:sp>
      <p:sp>
        <p:nvSpPr>
          <p:cNvPr id="10" name="Slide Number Placeholder 5"/>
          <p:cNvSpPr>
            <a:spLocks noGrp="1"/>
          </p:cNvSpPr>
          <p:nvPr>
            <p:ph type="sldNum" sz="quarter" idx="12"/>
          </p:nvPr>
        </p:nvSpPr>
        <p:spPr>
          <a:xfrm>
            <a:off x="11292417" y="113072"/>
            <a:ext cx="735711" cy="182880"/>
          </a:xfrm>
        </p:spPr>
        <p:txBody>
          <a:bodyPr/>
          <a:lstStyle/>
          <a:p>
            <a:fld id="{200B2350-5261-4F5C-9DF5-EF0D264FC8D2}" type="slidenum">
              <a:rPr lang="en-US" smtClean="0"/>
              <a:pPr/>
              <a:t>‹#›</a:t>
            </a:fld>
            <a:endParaRPr lang="en-US" dirty="0"/>
          </a:p>
        </p:txBody>
      </p:sp>
      <p:sp>
        <p:nvSpPr>
          <p:cNvPr id="14" name="Content Placeholder 13"/>
          <p:cNvSpPr>
            <a:spLocks noGrp="1"/>
          </p:cNvSpPr>
          <p:nvPr>
            <p:ph sz="quarter" idx="14"/>
          </p:nvPr>
        </p:nvSpPr>
        <p:spPr>
          <a:xfrm>
            <a:off x="609600" y="2785532"/>
            <a:ext cx="10972800" cy="54218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6" name="Content Placeholder 15"/>
          <p:cNvSpPr>
            <a:spLocks noGrp="1"/>
          </p:cNvSpPr>
          <p:nvPr>
            <p:ph sz="quarter" idx="15"/>
          </p:nvPr>
        </p:nvSpPr>
        <p:spPr>
          <a:xfrm>
            <a:off x="609600" y="3513666"/>
            <a:ext cx="10972800" cy="44873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8" name="Content Placeholder 17"/>
          <p:cNvSpPr>
            <a:spLocks noGrp="1"/>
          </p:cNvSpPr>
          <p:nvPr>
            <p:ph sz="quarter" idx="16"/>
          </p:nvPr>
        </p:nvSpPr>
        <p:spPr>
          <a:xfrm>
            <a:off x="609600" y="4114798"/>
            <a:ext cx="10972800" cy="60960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Content Placeholder 17"/>
          <p:cNvSpPr>
            <a:spLocks noGrp="1"/>
          </p:cNvSpPr>
          <p:nvPr>
            <p:ph sz="quarter" idx="17"/>
          </p:nvPr>
        </p:nvSpPr>
        <p:spPr>
          <a:xfrm>
            <a:off x="649404" y="4898793"/>
            <a:ext cx="10972800" cy="60960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620673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Learning Objectives and lin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09600" y="1600201"/>
            <a:ext cx="10972800" cy="1600200"/>
          </a:xfrm>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125292" y="6172201"/>
            <a:ext cx="1146048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12/14/2021</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3"/>
          </p:nvPr>
        </p:nvSpPr>
        <p:spPr>
          <a:xfrm>
            <a:off x="609600" y="3352800"/>
            <a:ext cx="11074400" cy="14478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2733459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11322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382E00-9C35-4AF0-88DB-478D143718E2}" type="datetimeFigureOut">
              <a:rPr lang="en-US" smtClean="0"/>
              <a:t>12/14/2021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147650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1196424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82E00-9C35-4AF0-88DB-478D143718E2}" type="datetimeFigureOut">
              <a:rPr lang="en-US" smtClean="0"/>
              <a:t>12/14/2021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917676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82E00-9C35-4AF0-88DB-478D143718E2}" type="datetimeFigureOut">
              <a:rPr lang="en-US" smtClean="0"/>
              <a:t>12/14/2021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499059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82E00-9C35-4AF0-88DB-478D143718E2}" type="datetimeFigureOut">
              <a:rPr lang="en-US" smtClean="0"/>
              <a:t>12/14/2021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3355881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4291726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382E00-9C35-4AF0-88DB-478D143718E2}" type="datetimeFigureOut">
              <a:rPr lang="en-US" smtClean="0"/>
              <a:t>12/14/2021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A3639-6358-4F19-BA78-8C7E28F0A523}" type="slidenum">
              <a:rPr lang="en-US" smtClean="0"/>
              <a:t>‹#›</a:t>
            </a:fld>
            <a:endParaRPr lang="en-US"/>
          </a:p>
        </p:txBody>
      </p:sp>
    </p:spTree>
    <p:extLst>
      <p:ext uri="{BB962C8B-B14F-4D97-AF65-F5344CB8AC3E}">
        <p14:creationId xmlns:p14="http://schemas.microsoft.com/office/powerpoint/2010/main" val="263072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382E00-9C35-4AF0-88DB-478D143718E2}" type="datetimeFigureOut">
              <a:rPr lang="en-US" smtClean="0"/>
              <a:t>12/14/2021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A3639-6358-4F19-BA78-8C7E28F0A523}" type="slidenum">
              <a:rPr lang="en-US" smtClean="0"/>
              <a:t>‹#›</a:t>
            </a:fld>
            <a:endParaRPr lang="en-US"/>
          </a:p>
        </p:txBody>
      </p:sp>
    </p:spTree>
    <p:extLst>
      <p:ext uri="{BB962C8B-B14F-4D97-AF65-F5344CB8AC3E}">
        <p14:creationId xmlns:p14="http://schemas.microsoft.com/office/powerpoint/2010/main" val="367267710"/>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11.wmf"/><Relationship Id="rId7" Type="http://schemas.openxmlformats.org/officeDocument/2006/relationships/image" Target="../media/image13.wmf"/><Relationship Id="rId2" Type="http://schemas.openxmlformats.org/officeDocument/2006/relationships/oleObject" Target="../embeddings/oleObject1.bin"/><Relationship Id="rId1" Type="http://schemas.openxmlformats.org/officeDocument/2006/relationships/slideLayout" Target="../slideLayouts/slideLayout13.xml"/><Relationship Id="rId6" Type="http://schemas.openxmlformats.org/officeDocument/2006/relationships/oleObject" Target="../embeddings/oleObject3.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4.wmf"/></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6.bin"/><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557514" y="-25121"/>
            <a:ext cx="9634485" cy="5080562"/>
          </a:xfrm>
          <a:prstGeom prst="rect">
            <a:avLst/>
          </a:prstGeom>
        </p:spPr>
      </p:pic>
      <p:sp>
        <p:nvSpPr>
          <p:cNvPr id="2" name="Title 1"/>
          <p:cNvSpPr>
            <a:spLocks noGrp="1"/>
          </p:cNvSpPr>
          <p:nvPr>
            <p:ph type="ctrTitle"/>
          </p:nvPr>
        </p:nvSpPr>
        <p:spPr>
          <a:xfrm>
            <a:off x="2557514" y="5211698"/>
            <a:ext cx="9634486" cy="1646302"/>
          </a:xfrm>
          <a:solidFill>
            <a:schemeClr val="tx1">
              <a:alpha val="44000"/>
            </a:schemeClr>
          </a:solidFill>
        </p:spPr>
        <p:txBody>
          <a:bodyPr>
            <a:normAutofit fontScale="90000"/>
          </a:bodyPr>
          <a:lstStyle/>
          <a:p>
            <a:r>
              <a:rPr lang="en-US" dirty="0"/>
              <a:t>	PHYSICS: THE SCIENCE OF THE UNIVERSE AND EVERYTHING IN IT</a:t>
            </a:r>
            <a:r>
              <a:rPr lang="en-US" cap="all" dirty="0"/>
              <a:t>    </a:t>
            </a:r>
          </a:p>
        </p:txBody>
      </p:sp>
      <p:pic>
        <p:nvPicPr>
          <p:cNvPr id="3" name="Picture 2"/>
          <p:cNvPicPr>
            <a:picLocks noChangeAspect="1"/>
          </p:cNvPicPr>
          <p:nvPr/>
        </p:nvPicPr>
        <p:blipFill>
          <a:blip r:embed="rId4"/>
          <a:stretch>
            <a:fillRect/>
          </a:stretch>
        </p:blipFill>
        <p:spPr>
          <a:xfrm>
            <a:off x="351224" y="5580980"/>
            <a:ext cx="1748509" cy="1189393"/>
          </a:xfrm>
          <a:prstGeom prst="rect">
            <a:avLst/>
          </a:prstGeom>
        </p:spPr>
      </p:pic>
      <p:pic>
        <p:nvPicPr>
          <p:cNvPr id="4" name="Picture 3">
            <a:extLst>
              <a:ext uri="{FF2B5EF4-FFF2-40B4-BE49-F238E27FC236}">
                <a16:creationId xmlns:a16="http://schemas.microsoft.com/office/drawing/2014/main" id="{FFCDF6CA-010C-4BF4-922D-971AF0054796}"/>
              </a:ext>
            </a:extLst>
          </p:cNvPr>
          <p:cNvPicPr>
            <a:picLocks noChangeAspect="1"/>
          </p:cNvPicPr>
          <p:nvPr/>
        </p:nvPicPr>
        <p:blipFill>
          <a:blip r:embed="rId5"/>
          <a:stretch>
            <a:fillRect/>
          </a:stretch>
        </p:blipFill>
        <p:spPr>
          <a:xfrm>
            <a:off x="2557515" y="1516190"/>
            <a:ext cx="2206943" cy="469433"/>
          </a:xfrm>
          <a:prstGeom prst="rect">
            <a:avLst/>
          </a:prstGeom>
        </p:spPr>
      </p:pic>
      <p:pic>
        <p:nvPicPr>
          <p:cNvPr id="5" name="Picture 4">
            <a:extLst>
              <a:ext uri="{FF2B5EF4-FFF2-40B4-BE49-F238E27FC236}">
                <a16:creationId xmlns:a16="http://schemas.microsoft.com/office/drawing/2014/main" id="{19A1C483-B26A-4A4E-958A-EF8ED30B8989}"/>
              </a:ext>
            </a:extLst>
          </p:cNvPr>
          <p:cNvPicPr>
            <a:picLocks noChangeAspect="1"/>
          </p:cNvPicPr>
          <p:nvPr/>
        </p:nvPicPr>
        <p:blipFill>
          <a:blip r:embed="rId5"/>
          <a:stretch>
            <a:fillRect/>
          </a:stretch>
        </p:blipFill>
        <p:spPr>
          <a:xfrm>
            <a:off x="234261" y="544216"/>
            <a:ext cx="2206943" cy="469433"/>
          </a:xfrm>
          <a:prstGeom prst="rect">
            <a:avLst/>
          </a:prstGeom>
        </p:spPr>
      </p:pic>
    </p:spTree>
    <p:extLst>
      <p:ext uri="{BB962C8B-B14F-4D97-AF65-F5344CB8AC3E}">
        <p14:creationId xmlns:p14="http://schemas.microsoft.com/office/powerpoint/2010/main" val="2464037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Unit Prefixes</a:t>
            </a:r>
            <a:endParaRPr lang="en-US" dirty="0"/>
          </a:p>
        </p:txBody>
      </p:sp>
      <p:sp>
        <p:nvSpPr>
          <p:cNvPr id="3" name="Content Placeholder 2"/>
          <p:cNvSpPr>
            <a:spLocks noGrp="1"/>
          </p:cNvSpPr>
          <p:nvPr>
            <p:ph idx="1"/>
          </p:nvPr>
        </p:nvSpPr>
        <p:spPr>
          <a:xfrm>
            <a:off x="677334" y="1602714"/>
            <a:ext cx="8229600" cy="1140730"/>
          </a:xfrm>
        </p:spPr>
        <p:txBody>
          <a:bodyPr>
            <a:normAutofit/>
          </a:bodyPr>
          <a:lstStyle/>
          <a:p>
            <a:pPr marL="0" indent="0">
              <a:buNone/>
            </a:pPr>
            <a:r>
              <a:rPr lang="en-US" altLang="en-US" sz="2600" dirty="0"/>
              <a:t>Prefixes can be used to create larger and smaller units for the fundamental quantities. Some examples are:</a:t>
            </a:r>
          </a:p>
        </p:txBody>
      </p:sp>
      <p:sp>
        <p:nvSpPr>
          <p:cNvPr id="18" name="Content Placeholder 17"/>
          <p:cNvSpPr>
            <a:spLocks noGrp="1"/>
          </p:cNvSpPr>
          <p:nvPr>
            <p:ph sz="quarter" idx="13"/>
          </p:nvPr>
        </p:nvSpPr>
        <p:spPr>
          <a:xfrm>
            <a:off x="4306225" y="3009581"/>
            <a:ext cx="5735445" cy="436803"/>
          </a:xfrm>
        </p:spPr>
        <p:txBody>
          <a:bodyPr>
            <a:normAutofit lnSpcReduction="10000"/>
          </a:bodyPr>
          <a:lstStyle/>
          <a:p>
            <a:pPr marL="0" indent="0">
              <a:buNone/>
            </a:pPr>
            <a:r>
              <a:rPr lang="en-US" altLang="en-US" sz="2600" dirty="0"/>
              <a:t>(size of some bacteria and living cells)</a:t>
            </a:r>
          </a:p>
        </p:txBody>
      </p:sp>
      <p:sp>
        <p:nvSpPr>
          <p:cNvPr id="19" name="Content Placeholder 18"/>
          <p:cNvSpPr>
            <a:spLocks noGrp="1"/>
          </p:cNvSpPr>
          <p:nvPr>
            <p:ph sz="quarter" idx="14"/>
          </p:nvPr>
        </p:nvSpPr>
        <p:spPr>
          <a:xfrm>
            <a:off x="4066335" y="3642517"/>
            <a:ext cx="5059568" cy="403722"/>
          </a:xfrm>
        </p:spPr>
        <p:txBody>
          <a:bodyPr>
            <a:normAutofit fontScale="92500" lnSpcReduction="10000"/>
          </a:bodyPr>
          <a:lstStyle/>
          <a:p>
            <a:pPr>
              <a:buNone/>
            </a:pPr>
            <a:r>
              <a:rPr lang="en-US" altLang="en-US" sz="2600" dirty="0"/>
              <a:t>(a 10-minute walk)</a:t>
            </a:r>
          </a:p>
        </p:txBody>
      </p:sp>
      <p:sp>
        <p:nvSpPr>
          <p:cNvPr id="20" name="Content Placeholder 19"/>
          <p:cNvSpPr>
            <a:spLocks noGrp="1"/>
          </p:cNvSpPr>
          <p:nvPr>
            <p:ph sz="quarter" idx="15"/>
          </p:nvPr>
        </p:nvSpPr>
        <p:spPr>
          <a:xfrm>
            <a:off x="4217017" y="4115833"/>
            <a:ext cx="5257800" cy="448734"/>
          </a:xfrm>
        </p:spPr>
        <p:txBody>
          <a:bodyPr>
            <a:normAutofit/>
          </a:bodyPr>
          <a:lstStyle/>
          <a:p>
            <a:pPr marL="0" indent="0">
              <a:buNone/>
            </a:pPr>
            <a:r>
              <a:rPr lang="en-US" altLang="en-US" sz="2600" dirty="0"/>
              <a:t>(mass of a grain of salt)</a:t>
            </a:r>
          </a:p>
        </p:txBody>
      </p:sp>
      <p:sp>
        <p:nvSpPr>
          <p:cNvPr id="21" name="Content Placeholder 20"/>
          <p:cNvSpPr>
            <a:spLocks noGrp="1"/>
          </p:cNvSpPr>
          <p:nvPr>
            <p:ph sz="quarter" idx="16"/>
          </p:nvPr>
        </p:nvSpPr>
        <p:spPr>
          <a:xfrm>
            <a:off x="3943816" y="4728112"/>
            <a:ext cx="3981450" cy="412641"/>
          </a:xfrm>
        </p:spPr>
        <p:txBody>
          <a:bodyPr>
            <a:normAutofit fontScale="92500" lnSpcReduction="10000"/>
          </a:bodyPr>
          <a:lstStyle/>
          <a:p>
            <a:pPr marL="0" indent="0">
              <a:buNone/>
            </a:pPr>
            <a:r>
              <a:rPr lang="en-US" altLang="en-US" sz="2600" dirty="0"/>
              <a:t>(mass of a paper clip)</a:t>
            </a:r>
          </a:p>
        </p:txBody>
      </p:sp>
      <p:sp>
        <p:nvSpPr>
          <p:cNvPr id="22" name="Content Placeholder 21"/>
          <p:cNvSpPr>
            <a:spLocks noGrp="1"/>
          </p:cNvSpPr>
          <p:nvPr>
            <p:ph sz="quarter" idx="17"/>
          </p:nvPr>
        </p:nvSpPr>
        <p:spPr>
          <a:xfrm>
            <a:off x="4085181" y="5300241"/>
            <a:ext cx="4389747" cy="465863"/>
          </a:xfrm>
        </p:spPr>
        <p:txBody>
          <a:bodyPr>
            <a:normAutofit/>
          </a:bodyPr>
          <a:lstStyle/>
          <a:p>
            <a:pPr marL="0" indent="0">
              <a:buNone/>
            </a:pPr>
            <a:r>
              <a:rPr lang="en-US" altLang="en-US" sz="2600" dirty="0"/>
              <a:t>(time for light to travel 0.3 m)</a:t>
            </a:r>
          </a:p>
        </p:txBody>
      </p:sp>
      <p:graphicFrame>
        <p:nvGraphicFramePr>
          <p:cNvPr id="23" name="Object 22" descr="1 micron = 10 to the negative sixth meters"/>
          <p:cNvGraphicFramePr>
            <a:graphicFrameLocks noChangeAspect="1"/>
          </p:cNvGraphicFramePr>
          <p:nvPr/>
        </p:nvGraphicFramePr>
        <p:xfrm>
          <a:off x="2170273" y="2979784"/>
          <a:ext cx="2097420" cy="496757"/>
        </p:xfrm>
        <a:graphic>
          <a:graphicData uri="http://schemas.openxmlformats.org/presentationml/2006/ole">
            <mc:AlternateContent xmlns:mc="http://schemas.openxmlformats.org/markup-compatibility/2006">
              <mc:Choice xmlns:v="urn:schemas-microsoft-com:vml" Requires="v">
                <p:oleObj name="Equation" r:id="rId2" imgW="965160" imgH="228600" progId="Equation.DSMT4">
                  <p:embed/>
                </p:oleObj>
              </mc:Choice>
              <mc:Fallback>
                <p:oleObj name="Equation" r:id="rId2" imgW="965160" imgH="228600" progId="Equation.DSMT4">
                  <p:embed/>
                  <p:pic>
                    <p:nvPicPr>
                      <p:cNvPr id="23" name="Object 22" descr="1 micron = 10 to the negative sixth meters"/>
                      <p:cNvPicPr/>
                      <p:nvPr/>
                    </p:nvPicPr>
                    <p:blipFill>
                      <a:blip r:embed="rId3"/>
                      <a:stretch>
                        <a:fillRect/>
                      </a:stretch>
                    </p:blipFill>
                    <p:spPr>
                      <a:xfrm>
                        <a:off x="2170273" y="2979784"/>
                        <a:ext cx="2097420" cy="496757"/>
                      </a:xfrm>
                      <a:prstGeom prst="rect">
                        <a:avLst/>
                      </a:prstGeom>
                    </p:spPr>
                  </p:pic>
                </p:oleObj>
              </mc:Fallback>
            </mc:AlternateContent>
          </a:graphicData>
        </a:graphic>
      </p:graphicFrame>
      <p:graphicFrame>
        <p:nvGraphicFramePr>
          <p:cNvPr id="27" name="Object 26" descr="1 kilometer = 10 cubed meters"/>
          <p:cNvGraphicFramePr>
            <a:graphicFrameLocks noChangeAspect="1"/>
          </p:cNvGraphicFramePr>
          <p:nvPr/>
        </p:nvGraphicFramePr>
        <p:xfrm>
          <a:off x="2195514" y="3587751"/>
          <a:ext cx="1800225" cy="398463"/>
        </p:xfrm>
        <a:graphic>
          <a:graphicData uri="http://schemas.openxmlformats.org/presentationml/2006/ole">
            <mc:AlternateContent xmlns:mc="http://schemas.openxmlformats.org/markup-compatibility/2006">
              <mc:Choice xmlns:v="urn:schemas-microsoft-com:vml" Requires="v">
                <p:oleObj name="Equation" r:id="rId4" imgW="914400" imgH="203040" progId="Equation.DSMT4">
                  <p:embed/>
                </p:oleObj>
              </mc:Choice>
              <mc:Fallback>
                <p:oleObj name="Equation" r:id="rId4" imgW="914400" imgH="203040" progId="Equation.DSMT4">
                  <p:embed/>
                  <p:pic>
                    <p:nvPicPr>
                      <p:cNvPr id="27" name="Object 26" descr="1 kilometer = 10 cubed meters"/>
                      <p:cNvPicPr/>
                      <p:nvPr/>
                    </p:nvPicPr>
                    <p:blipFill>
                      <a:blip r:embed="rId5"/>
                      <a:stretch>
                        <a:fillRect/>
                      </a:stretch>
                    </p:blipFill>
                    <p:spPr>
                      <a:xfrm>
                        <a:off x="2195514" y="3587751"/>
                        <a:ext cx="1800225" cy="398463"/>
                      </a:xfrm>
                      <a:prstGeom prst="rect">
                        <a:avLst/>
                      </a:prstGeom>
                    </p:spPr>
                  </p:pic>
                </p:oleObj>
              </mc:Fallback>
            </mc:AlternateContent>
          </a:graphicData>
        </a:graphic>
      </p:graphicFrame>
      <p:graphicFrame>
        <p:nvGraphicFramePr>
          <p:cNvPr id="24" name="Object 23" descr="1 milligram = 10 to the negative sixth kilograms"/>
          <p:cNvGraphicFramePr>
            <a:graphicFrameLocks noChangeAspect="1"/>
          </p:cNvGraphicFramePr>
          <p:nvPr/>
        </p:nvGraphicFramePr>
        <p:xfrm>
          <a:off x="2175123" y="4110545"/>
          <a:ext cx="2013385" cy="458748"/>
        </p:xfrm>
        <a:graphic>
          <a:graphicData uri="http://schemas.openxmlformats.org/presentationml/2006/ole">
            <mc:AlternateContent xmlns:mc="http://schemas.openxmlformats.org/markup-compatibility/2006">
              <mc:Choice xmlns:v="urn:schemas-microsoft-com:vml" Requires="v">
                <p:oleObj name="Equation" r:id="rId6" imgW="1002960" imgH="228600" progId="Equation.DSMT4">
                  <p:embed/>
                </p:oleObj>
              </mc:Choice>
              <mc:Fallback>
                <p:oleObj name="Equation" r:id="rId6" imgW="1002960" imgH="228600" progId="Equation.DSMT4">
                  <p:embed/>
                  <p:pic>
                    <p:nvPicPr>
                      <p:cNvPr id="24" name="Object 23" descr="1 milligram = 10 to the negative sixth kilograms"/>
                      <p:cNvPicPr/>
                      <p:nvPr/>
                    </p:nvPicPr>
                    <p:blipFill>
                      <a:blip r:embed="rId7"/>
                      <a:stretch>
                        <a:fillRect/>
                      </a:stretch>
                    </p:blipFill>
                    <p:spPr>
                      <a:xfrm>
                        <a:off x="2175123" y="4110545"/>
                        <a:ext cx="2013385" cy="458748"/>
                      </a:xfrm>
                      <a:prstGeom prst="rect">
                        <a:avLst/>
                      </a:prstGeom>
                    </p:spPr>
                  </p:pic>
                </p:oleObj>
              </mc:Fallback>
            </mc:AlternateContent>
          </a:graphicData>
        </a:graphic>
      </p:graphicFrame>
      <p:graphicFrame>
        <p:nvGraphicFramePr>
          <p:cNvPr id="25" name="Object 24" descr="1 gram = 10 to the negative third kilograms"/>
          <p:cNvGraphicFramePr>
            <a:graphicFrameLocks noChangeAspect="1"/>
          </p:cNvGraphicFramePr>
          <p:nvPr/>
        </p:nvGraphicFramePr>
        <p:xfrm>
          <a:off x="2182351" y="4703055"/>
          <a:ext cx="1723880" cy="449709"/>
        </p:xfrm>
        <a:graphic>
          <a:graphicData uri="http://schemas.openxmlformats.org/presentationml/2006/ole">
            <mc:AlternateContent xmlns:mc="http://schemas.openxmlformats.org/markup-compatibility/2006">
              <mc:Choice xmlns:v="urn:schemas-microsoft-com:vml" Requires="v">
                <p:oleObj name="Equation" r:id="rId8" imgW="876240" imgH="228600" progId="Equation.DSMT4">
                  <p:embed/>
                </p:oleObj>
              </mc:Choice>
              <mc:Fallback>
                <p:oleObj name="Equation" r:id="rId8" imgW="876240" imgH="228600" progId="Equation.DSMT4">
                  <p:embed/>
                  <p:pic>
                    <p:nvPicPr>
                      <p:cNvPr id="25" name="Object 24" descr="1 gram = 10 to the negative third kilograms"/>
                      <p:cNvPicPr/>
                      <p:nvPr/>
                    </p:nvPicPr>
                    <p:blipFill>
                      <a:blip r:embed="rId9"/>
                      <a:stretch>
                        <a:fillRect/>
                      </a:stretch>
                    </p:blipFill>
                    <p:spPr>
                      <a:xfrm>
                        <a:off x="2182351" y="4703055"/>
                        <a:ext cx="1723880" cy="449709"/>
                      </a:xfrm>
                      <a:prstGeom prst="rect">
                        <a:avLst/>
                      </a:prstGeom>
                    </p:spPr>
                  </p:pic>
                </p:oleObj>
              </mc:Fallback>
            </mc:AlternateContent>
          </a:graphicData>
        </a:graphic>
      </p:graphicFrame>
      <p:graphicFrame>
        <p:nvGraphicFramePr>
          <p:cNvPr id="26" name="Object 25" descr="1 nanosecond = 10 to the negative ninth seconds."/>
          <p:cNvGraphicFramePr>
            <a:graphicFrameLocks noChangeAspect="1"/>
          </p:cNvGraphicFramePr>
          <p:nvPr/>
        </p:nvGraphicFramePr>
        <p:xfrm>
          <a:off x="2170929" y="5269249"/>
          <a:ext cx="1895406" cy="445982"/>
        </p:xfrm>
        <a:graphic>
          <a:graphicData uri="http://schemas.openxmlformats.org/presentationml/2006/ole">
            <mc:AlternateContent xmlns:mc="http://schemas.openxmlformats.org/markup-compatibility/2006">
              <mc:Choice xmlns:v="urn:schemas-microsoft-com:vml" Requires="v">
                <p:oleObj name="Equation" r:id="rId10" imgW="863280" imgH="203040" progId="Equation.DSMT4">
                  <p:embed/>
                </p:oleObj>
              </mc:Choice>
              <mc:Fallback>
                <p:oleObj name="Equation" r:id="rId10" imgW="863280" imgH="203040" progId="Equation.DSMT4">
                  <p:embed/>
                  <p:pic>
                    <p:nvPicPr>
                      <p:cNvPr id="26" name="Object 25" descr="1 nanosecond = 10 to the negative ninth seconds."/>
                      <p:cNvPicPr/>
                      <p:nvPr/>
                    </p:nvPicPr>
                    <p:blipFill>
                      <a:blip r:embed="rId11"/>
                      <a:stretch>
                        <a:fillRect/>
                      </a:stretch>
                    </p:blipFill>
                    <p:spPr>
                      <a:xfrm>
                        <a:off x="2170929" y="5269249"/>
                        <a:ext cx="1895406" cy="445982"/>
                      </a:xfrm>
                      <a:prstGeom prst="rect">
                        <a:avLst/>
                      </a:prstGeom>
                    </p:spPr>
                  </p:pic>
                </p:oleObj>
              </mc:Fallback>
            </mc:AlternateContent>
          </a:graphicData>
        </a:graphic>
      </p:graphicFrame>
    </p:spTree>
    <p:extLst>
      <p:ext uri="{BB962C8B-B14F-4D97-AF65-F5344CB8AC3E}">
        <p14:creationId xmlns:p14="http://schemas.microsoft.com/office/powerpoint/2010/main" val="3424578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British Engineering System</a:t>
            </a:r>
          </a:p>
        </p:txBody>
      </p:sp>
      <p:sp>
        <p:nvSpPr>
          <p:cNvPr id="3" name="Content Placeholder 2"/>
          <p:cNvSpPr>
            <a:spLocks noGrp="1"/>
          </p:cNvSpPr>
          <p:nvPr>
            <p:ph idx="1"/>
          </p:nvPr>
        </p:nvSpPr>
        <p:spPr>
          <a:xfrm>
            <a:off x="677334" y="2160590"/>
            <a:ext cx="4924476" cy="2162836"/>
          </a:xfrm>
        </p:spPr>
        <p:txBody>
          <a:bodyPr/>
          <a:lstStyle/>
          <a:p>
            <a:r>
              <a:rPr lang="en-US" sz="2400" dirty="0"/>
              <a:t>Length: </a:t>
            </a:r>
            <a:r>
              <a:rPr lang="en-US" sz="2400" b="1" dirty="0"/>
              <a:t>foot </a:t>
            </a:r>
            <a:r>
              <a:rPr lang="en-US" sz="2400" dirty="0"/>
              <a:t>(1 foot = 0. 3048 m)</a:t>
            </a:r>
          </a:p>
          <a:p>
            <a:r>
              <a:rPr lang="en-US" sz="2400" dirty="0"/>
              <a:t>Time: </a:t>
            </a:r>
            <a:r>
              <a:rPr lang="en-US" sz="2400" b="1" dirty="0"/>
              <a:t>second</a:t>
            </a:r>
          </a:p>
          <a:p>
            <a:r>
              <a:rPr lang="en-US" sz="2400" dirty="0"/>
              <a:t>Mass: </a:t>
            </a:r>
            <a:r>
              <a:rPr lang="en-US" sz="2400" b="1" dirty="0"/>
              <a:t>slug </a:t>
            </a:r>
            <a:r>
              <a:rPr lang="en-US" sz="2400" dirty="0"/>
              <a:t>(1 slug = 14.59 kg)</a:t>
            </a:r>
          </a:p>
          <a:p>
            <a:endParaRPr lang="en-US" dirty="0"/>
          </a:p>
        </p:txBody>
      </p:sp>
      <p:sp>
        <p:nvSpPr>
          <p:cNvPr id="5" name="TextBox 4"/>
          <p:cNvSpPr txBox="1"/>
          <p:nvPr/>
        </p:nvSpPr>
        <p:spPr>
          <a:xfrm>
            <a:off x="585926" y="6383045"/>
            <a:ext cx="6063449" cy="369332"/>
          </a:xfrm>
          <a:prstGeom prst="rect">
            <a:avLst/>
          </a:prstGeom>
          <a:solidFill>
            <a:srgbClr val="FFC000"/>
          </a:solidFill>
        </p:spPr>
        <p:txBody>
          <a:bodyPr wrap="square" rtlCol="0">
            <a:spAutoFit/>
          </a:bodyPr>
          <a:lstStyle/>
          <a:p>
            <a:r>
              <a:rPr lang="en-US" dirty="0"/>
              <a:t>Note: the </a:t>
            </a:r>
            <a:r>
              <a:rPr lang="en-US" b="1" dirty="0"/>
              <a:t>pound</a:t>
            </a:r>
            <a:r>
              <a:rPr lang="en-US" dirty="0"/>
              <a:t> is a unit of a </a:t>
            </a:r>
            <a:r>
              <a:rPr lang="en-US" b="1" dirty="0"/>
              <a:t>force </a:t>
            </a:r>
            <a:r>
              <a:rPr lang="en-US" dirty="0"/>
              <a:t>(1 pound = 4.448 N)</a:t>
            </a:r>
          </a:p>
        </p:txBody>
      </p:sp>
      <p:pic>
        <p:nvPicPr>
          <p:cNvPr id="6" name="Picture 5"/>
          <p:cNvPicPr>
            <a:picLocks noChangeAspect="1"/>
          </p:cNvPicPr>
          <p:nvPr/>
        </p:nvPicPr>
        <p:blipFill>
          <a:blip r:embed="rId2"/>
          <a:stretch>
            <a:fillRect/>
          </a:stretch>
        </p:blipFill>
        <p:spPr>
          <a:xfrm>
            <a:off x="5660498" y="3522726"/>
            <a:ext cx="3613504" cy="2593990"/>
          </a:xfrm>
          <a:prstGeom prst="rect">
            <a:avLst/>
          </a:prstGeom>
        </p:spPr>
      </p:pic>
    </p:spTree>
    <p:extLst>
      <p:ext uri="{BB962C8B-B14F-4D97-AF65-F5344CB8AC3E}">
        <p14:creationId xmlns:p14="http://schemas.microsoft.com/office/powerpoint/2010/main" val="3835048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ltLang="en-US" dirty="0"/>
              <a:t>Unit Consistency and Conversions</a:t>
            </a:r>
            <a:endParaRPr lang="en-US" dirty="0"/>
          </a:p>
        </p:txBody>
      </p:sp>
      <p:sp>
        <p:nvSpPr>
          <p:cNvPr id="10" name="Content Placeholder 9"/>
          <p:cNvSpPr>
            <a:spLocks noGrp="1"/>
          </p:cNvSpPr>
          <p:nvPr>
            <p:ph idx="1"/>
          </p:nvPr>
        </p:nvSpPr>
        <p:spPr>
          <a:xfrm>
            <a:off x="860868" y="1752602"/>
            <a:ext cx="8229600" cy="3809999"/>
          </a:xfrm>
        </p:spPr>
        <p:txBody>
          <a:bodyPr/>
          <a:lstStyle/>
          <a:p>
            <a:pPr marL="256032" indent="-256032">
              <a:buSzPct val="100000"/>
            </a:pPr>
            <a:r>
              <a:rPr lang="en-US" altLang="en-US" sz="2400" dirty="0"/>
              <a:t>An equation must be </a:t>
            </a:r>
            <a:r>
              <a:rPr lang="en-US" altLang="en-US" sz="2400" b="1" dirty="0"/>
              <a:t>dimensionally consistent</a:t>
            </a:r>
            <a:r>
              <a:rPr lang="en-US" altLang="en-US" sz="2400" dirty="0"/>
              <a:t>. Terms to be added or equated must </a:t>
            </a:r>
            <a:r>
              <a:rPr lang="en-US" altLang="en-US" sz="2400" b="1" dirty="0"/>
              <a:t>always </a:t>
            </a:r>
            <a:r>
              <a:rPr lang="en-US" altLang="en-US" sz="2400" dirty="0"/>
              <a:t>have the same units. (Be sure you’re adding “apples to apples.”)</a:t>
            </a:r>
          </a:p>
          <a:p>
            <a:pPr marL="256032" indent="-256032">
              <a:buSzPct val="100000"/>
            </a:pPr>
            <a:r>
              <a:rPr lang="en-US" altLang="en-US" sz="2400" dirty="0"/>
              <a:t>Always carry units through calculations.</a:t>
            </a:r>
          </a:p>
          <a:p>
            <a:pPr marL="256032" indent="-256032">
              <a:buSzPct val="100000"/>
            </a:pPr>
            <a:r>
              <a:rPr lang="en-US" altLang="en-US" sz="2400" dirty="0"/>
              <a:t>Convert to standard units as necessary, by forming a ratio of the same physical quantity in two different units, and using it as a multiplier.</a:t>
            </a:r>
          </a:p>
          <a:p>
            <a:pPr marL="256032" indent="-256032">
              <a:buSzPct val="100000"/>
            </a:pPr>
            <a:r>
              <a:rPr lang="en-US" altLang="en-US" sz="2400" dirty="0"/>
              <a:t>For example, to find the number of seconds in 3 min, we write:</a:t>
            </a:r>
            <a:endParaRPr lang="en-US" sz="2400" dirty="0"/>
          </a:p>
        </p:txBody>
      </p:sp>
      <p:graphicFrame>
        <p:nvGraphicFramePr>
          <p:cNvPr id="13" name="Object 12" descr="3 minutes = 3 minutes times 60 seconds over 1 minutes, which equals 180 seconds, when minutes are crossed out."/>
          <p:cNvGraphicFramePr>
            <a:graphicFrameLocks noChangeAspect="1"/>
          </p:cNvGraphicFramePr>
          <p:nvPr>
            <p:extLst>
              <p:ext uri="{D42A27DB-BD31-4B8C-83A1-F6EECF244321}">
                <p14:modId xmlns:p14="http://schemas.microsoft.com/office/powerpoint/2010/main" val="1552262462"/>
              </p:ext>
            </p:extLst>
          </p:nvPr>
        </p:nvGraphicFramePr>
        <p:xfrm>
          <a:off x="2344222" y="5562601"/>
          <a:ext cx="4083753" cy="830593"/>
        </p:xfrm>
        <a:graphic>
          <a:graphicData uri="http://schemas.openxmlformats.org/presentationml/2006/ole">
            <mc:AlternateContent xmlns:mc="http://schemas.openxmlformats.org/markup-compatibility/2006">
              <mc:Choice xmlns:v="urn:schemas-microsoft-com:vml" Requires="v">
                <p:oleObj name="Equation" r:id="rId2" imgW="2247840" imgH="457200" progId="Equation.DSMT4">
                  <p:embed/>
                </p:oleObj>
              </mc:Choice>
              <mc:Fallback>
                <p:oleObj name="Equation" r:id="rId2" imgW="2247840" imgH="457200" progId="Equation.DSMT4">
                  <p:embed/>
                  <p:pic>
                    <p:nvPicPr>
                      <p:cNvPr id="13" name="Object 12" descr="3 minutes = 3 minutes times 60 seconds over 1 minutes, which equals 180 seconds, when minutes are crossed out."/>
                      <p:cNvPicPr/>
                      <p:nvPr/>
                    </p:nvPicPr>
                    <p:blipFill>
                      <a:blip r:embed="rId3"/>
                      <a:stretch>
                        <a:fillRect/>
                      </a:stretch>
                    </p:blipFill>
                    <p:spPr>
                      <a:xfrm>
                        <a:off x="2344222" y="5562601"/>
                        <a:ext cx="4083753" cy="830593"/>
                      </a:xfrm>
                      <a:prstGeom prst="rect">
                        <a:avLst/>
                      </a:prstGeom>
                    </p:spPr>
                  </p:pic>
                </p:oleObj>
              </mc:Fallback>
            </mc:AlternateContent>
          </a:graphicData>
        </a:graphic>
      </p:graphicFrame>
    </p:spTree>
    <p:extLst>
      <p:ext uri="{BB962C8B-B14F-4D97-AF65-F5344CB8AC3E}">
        <p14:creationId xmlns:p14="http://schemas.microsoft.com/office/powerpoint/2010/main" val="2584480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Uncertainty and Significant Figures</a:t>
            </a:r>
            <a:endParaRPr lang="en-US" dirty="0"/>
          </a:p>
        </p:txBody>
      </p:sp>
      <p:sp>
        <p:nvSpPr>
          <p:cNvPr id="3" name="Content Placeholder 2"/>
          <p:cNvSpPr>
            <a:spLocks noGrp="1"/>
          </p:cNvSpPr>
          <p:nvPr>
            <p:ph idx="1"/>
          </p:nvPr>
        </p:nvSpPr>
        <p:spPr>
          <a:xfrm>
            <a:off x="505326" y="1600200"/>
            <a:ext cx="5490411" cy="4495799"/>
          </a:xfrm>
        </p:spPr>
        <p:txBody>
          <a:bodyPr>
            <a:noAutofit/>
          </a:bodyPr>
          <a:lstStyle/>
          <a:p>
            <a:pPr marL="256032" indent="-256032">
              <a:buSzPct val="100000"/>
            </a:pPr>
            <a:r>
              <a:rPr lang="en-US" altLang="en-US" sz="2000" dirty="0"/>
              <a:t>The uncertainty of a measured quantity is indicated by its number of </a:t>
            </a:r>
            <a:r>
              <a:rPr lang="en-US" altLang="en-US" sz="2000" b="1" dirty="0"/>
              <a:t>significant figures</a:t>
            </a:r>
            <a:r>
              <a:rPr lang="en-US" altLang="en-US" sz="2000" dirty="0"/>
              <a:t>.</a:t>
            </a:r>
          </a:p>
          <a:p>
            <a:pPr marL="256032" indent="-256032">
              <a:buSzPct val="100000"/>
            </a:pPr>
            <a:r>
              <a:rPr lang="en-US" altLang="en-US" sz="2000" dirty="0"/>
              <a:t>For multiplication and division, the answer can have no more significant figures than the </a:t>
            </a:r>
            <a:r>
              <a:rPr lang="en-US" altLang="en-US" sz="2000" b="1" dirty="0"/>
              <a:t>smallest</a:t>
            </a:r>
            <a:r>
              <a:rPr lang="en-US" altLang="en-US" sz="2000" dirty="0"/>
              <a:t> number of significant figures in the factors.</a:t>
            </a:r>
          </a:p>
          <a:p>
            <a:pPr marL="256032" indent="-256032">
              <a:buSzPct val="100000"/>
            </a:pPr>
            <a:r>
              <a:rPr lang="en-US" altLang="en-US" sz="2000" dirty="0"/>
              <a:t>For addition and subtraction, the number of significant figures is determined by the term having the fewest digits to the right of the decimal point.</a:t>
            </a:r>
          </a:p>
          <a:p>
            <a:pPr marL="256032" indent="-256032">
              <a:buSzPct val="100000"/>
            </a:pPr>
            <a:r>
              <a:rPr lang="en-US" altLang="en-US" sz="2000" dirty="0"/>
              <a:t>As this train mishap illustrates, even a small percent error can have spectacular results!</a:t>
            </a:r>
          </a:p>
        </p:txBody>
      </p:sp>
      <p:pic>
        <p:nvPicPr>
          <p:cNvPr id="4" name="Picture 3" descr="A locomotive crashes through the second-floor window of a train stati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8337" y="1216956"/>
            <a:ext cx="4211051" cy="5478826"/>
          </a:xfrm>
          <a:prstGeom prst="rect">
            <a:avLst/>
          </a:prstGeom>
        </p:spPr>
      </p:pic>
    </p:spTree>
    <p:extLst>
      <p:ext uri="{BB962C8B-B14F-4D97-AF65-F5344CB8AC3E}">
        <p14:creationId xmlns:p14="http://schemas.microsoft.com/office/powerpoint/2010/main" val="2596829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Nature of Physics</a:t>
            </a:r>
            <a:endParaRPr lang="en-US" dirty="0"/>
          </a:p>
        </p:txBody>
      </p:sp>
      <p:sp>
        <p:nvSpPr>
          <p:cNvPr id="3" name="Content Placeholder 2"/>
          <p:cNvSpPr>
            <a:spLocks noGrp="1"/>
          </p:cNvSpPr>
          <p:nvPr>
            <p:ph idx="1"/>
          </p:nvPr>
        </p:nvSpPr>
        <p:spPr>
          <a:xfrm>
            <a:off x="933235" y="1600201"/>
            <a:ext cx="8441583" cy="4760325"/>
          </a:xfrm>
        </p:spPr>
        <p:txBody>
          <a:bodyPr>
            <a:normAutofit/>
          </a:bodyPr>
          <a:lstStyle/>
          <a:p>
            <a:pPr marL="256032" indent="-256032">
              <a:buSzPct val="100000"/>
            </a:pPr>
            <a:r>
              <a:rPr lang="en-US" altLang="en-US" sz="2600" dirty="0"/>
              <a:t>Physics is an </a:t>
            </a:r>
            <a:r>
              <a:rPr lang="en-US" altLang="en-US" sz="2600" b="1" dirty="0"/>
              <a:t>experimental </a:t>
            </a:r>
            <a:r>
              <a:rPr lang="en-US" altLang="en-US" sz="2600" dirty="0"/>
              <a:t>science in which physicists seek patterns that relate the phenomena of nature.</a:t>
            </a:r>
          </a:p>
          <a:p>
            <a:pPr marL="256032" indent="-256032">
              <a:buSzPct val="100000"/>
            </a:pPr>
            <a:r>
              <a:rPr lang="en-US" altLang="en-US" sz="2600" dirty="0"/>
              <a:t>The patterns are called </a:t>
            </a:r>
            <a:r>
              <a:rPr lang="en-US" altLang="en-US" sz="2600" b="1" dirty="0"/>
              <a:t>physical</a:t>
            </a:r>
            <a:r>
              <a:rPr lang="en-US" altLang="en-US" sz="2600" dirty="0"/>
              <a:t> </a:t>
            </a:r>
            <a:r>
              <a:rPr lang="en-US" altLang="en-US" sz="2600" b="1" dirty="0"/>
              <a:t>theories</a:t>
            </a:r>
            <a:r>
              <a:rPr lang="en-US" altLang="en-US" sz="2600" dirty="0"/>
              <a:t>. </a:t>
            </a:r>
          </a:p>
          <a:p>
            <a:pPr marL="256032" indent="-256032">
              <a:buSzPct val="100000"/>
            </a:pPr>
            <a:r>
              <a:rPr lang="en-US" altLang="en-US" sz="2600" dirty="0"/>
              <a:t>A very well established or widely used theory is called a </a:t>
            </a:r>
            <a:r>
              <a:rPr lang="en-US" altLang="en-US" sz="2600" b="1" dirty="0"/>
              <a:t>physical</a:t>
            </a:r>
            <a:r>
              <a:rPr lang="en-US" altLang="en-US" sz="2600" dirty="0"/>
              <a:t> </a:t>
            </a:r>
            <a:r>
              <a:rPr lang="en-US" altLang="en-US" sz="2600" b="1" dirty="0"/>
              <a:t>law</a:t>
            </a:r>
            <a:r>
              <a:rPr lang="en-US" altLang="en-US" sz="2600" dirty="0"/>
              <a:t> or </a:t>
            </a:r>
            <a:r>
              <a:rPr lang="en-US" altLang="en-US" sz="2600" b="1" dirty="0"/>
              <a:t>principle</a:t>
            </a:r>
            <a:r>
              <a:rPr lang="en-US" altLang="en-US" sz="2600" dirty="0"/>
              <a:t>.</a:t>
            </a:r>
          </a:p>
          <a:p>
            <a:pPr marL="256032" indent="-256032">
              <a:buSzPct val="100000"/>
            </a:pPr>
            <a:r>
              <a:rPr lang="en-US" altLang="en-US" sz="2600" dirty="0"/>
              <a:t>Usually expressed in mathematical terms.</a:t>
            </a:r>
          </a:p>
        </p:txBody>
      </p:sp>
    </p:spTree>
    <p:extLst>
      <p:ext uri="{BB962C8B-B14F-4D97-AF65-F5344CB8AC3E}">
        <p14:creationId xmlns:p14="http://schemas.microsoft.com/office/powerpoint/2010/main" val="3590866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Solving Problems in Physics</a:t>
            </a:r>
            <a:endParaRPr lang="en-US" dirty="0"/>
          </a:p>
        </p:txBody>
      </p:sp>
      <p:sp>
        <p:nvSpPr>
          <p:cNvPr id="3" name="Content Placeholder 2"/>
          <p:cNvSpPr>
            <a:spLocks noGrp="1"/>
          </p:cNvSpPr>
          <p:nvPr>
            <p:ph idx="1"/>
          </p:nvPr>
        </p:nvSpPr>
        <p:spPr>
          <a:xfrm>
            <a:off x="898968" y="1792707"/>
            <a:ext cx="8153400" cy="4191000"/>
          </a:xfrm>
        </p:spPr>
        <p:txBody>
          <a:bodyPr>
            <a:normAutofit/>
          </a:bodyPr>
          <a:lstStyle/>
          <a:p>
            <a:pPr marL="256032" indent="-256032">
              <a:buSzPct val="100000"/>
            </a:pPr>
            <a:r>
              <a:rPr lang="en-CA" altLang="en-US" sz="2400" dirty="0"/>
              <a:t>Typically, we will follow these steps:</a:t>
            </a:r>
            <a:endParaRPr lang="en-US" altLang="en-US" sz="2400" dirty="0"/>
          </a:p>
          <a:p>
            <a:pPr marL="0" indent="0">
              <a:buSzPct val="100000"/>
              <a:buNone/>
            </a:pPr>
            <a:r>
              <a:rPr lang="en-CA" altLang="en-US" sz="2400" b="1" dirty="0"/>
              <a:t>   Identify</a:t>
            </a:r>
            <a:r>
              <a:rPr lang="en-CA" altLang="en-US" sz="2400" dirty="0"/>
              <a:t> the relevant concepts, target variables, </a:t>
            </a:r>
          </a:p>
          <a:p>
            <a:pPr marL="0" indent="0">
              <a:buSzPct val="100000"/>
              <a:buNone/>
            </a:pPr>
            <a:r>
              <a:rPr lang="en-CA" altLang="en-US" sz="2400" dirty="0"/>
              <a:t>   and known quantities, as stated or implied in the problem. </a:t>
            </a:r>
          </a:p>
          <a:p>
            <a:pPr marL="0" indent="0">
              <a:buSzPct val="100000"/>
              <a:buNone/>
            </a:pPr>
            <a:r>
              <a:rPr lang="en-CA" altLang="en-US" sz="2400" b="1" dirty="0"/>
              <a:t>   Set</a:t>
            </a:r>
            <a:r>
              <a:rPr lang="en-CA" altLang="en-US" sz="2400" dirty="0"/>
              <a:t> </a:t>
            </a:r>
            <a:r>
              <a:rPr lang="en-CA" altLang="en-US" sz="2400" b="1" dirty="0"/>
              <a:t>Up</a:t>
            </a:r>
            <a:r>
              <a:rPr lang="en-CA" altLang="en-US" sz="2400" dirty="0"/>
              <a:t> the problem: Choose the equations that you’ll use to       solve the problem, and draw a sketch of the situation. </a:t>
            </a:r>
          </a:p>
          <a:p>
            <a:pPr marL="0" indent="0">
              <a:buSzPct val="100000"/>
              <a:buNone/>
            </a:pPr>
            <a:r>
              <a:rPr lang="en-CA" altLang="en-US" sz="2400" b="1" dirty="0"/>
              <a:t>   Execute</a:t>
            </a:r>
            <a:r>
              <a:rPr lang="en-CA" altLang="en-US" sz="2400" dirty="0"/>
              <a:t> the solution: This is where you “do the math.”</a:t>
            </a:r>
          </a:p>
          <a:p>
            <a:pPr marL="0" indent="0">
              <a:buSzPct val="100000"/>
              <a:buNone/>
            </a:pPr>
            <a:r>
              <a:rPr lang="en-CA" altLang="en-US" sz="2400" b="1" dirty="0"/>
              <a:t>   Evaluate</a:t>
            </a:r>
            <a:r>
              <a:rPr lang="en-CA" altLang="en-US" sz="2400" dirty="0"/>
              <a:t> your answer: Compare your answer with your        estimates, and reconsider things if there’s a discrepancy.</a:t>
            </a:r>
            <a:endParaRPr lang="en-US" altLang="en-US" sz="2400" dirty="0"/>
          </a:p>
        </p:txBody>
      </p:sp>
      <p:pic>
        <p:nvPicPr>
          <p:cNvPr id="4" name="Picture 3"/>
          <p:cNvPicPr>
            <a:picLocks noChangeAspect="1"/>
          </p:cNvPicPr>
          <p:nvPr/>
        </p:nvPicPr>
        <p:blipFill>
          <a:blip r:embed="rId2"/>
          <a:stretch>
            <a:fillRect/>
          </a:stretch>
        </p:blipFill>
        <p:spPr>
          <a:xfrm>
            <a:off x="7297444" y="8295"/>
            <a:ext cx="5920326" cy="2568607"/>
          </a:xfrm>
          <a:prstGeom prst="rect">
            <a:avLst/>
          </a:prstGeom>
        </p:spPr>
      </p:pic>
    </p:spTree>
    <p:extLst>
      <p:ext uri="{BB962C8B-B14F-4D97-AF65-F5344CB8AC3E}">
        <p14:creationId xmlns:p14="http://schemas.microsoft.com/office/powerpoint/2010/main" val="512863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Idealized Models</a:t>
            </a:r>
            <a:endParaRPr lang="en-US" dirty="0"/>
          </a:p>
        </p:txBody>
      </p:sp>
      <p:sp>
        <p:nvSpPr>
          <p:cNvPr id="3" name="Content Placeholder 2"/>
          <p:cNvSpPr>
            <a:spLocks noGrp="1"/>
          </p:cNvSpPr>
          <p:nvPr>
            <p:ph idx="1"/>
          </p:nvPr>
        </p:nvSpPr>
        <p:spPr>
          <a:xfrm>
            <a:off x="922961" y="1716088"/>
            <a:ext cx="4758648" cy="4312275"/>
          </a:xfrm>
        </p:spPr>
        <p:txBody>
          <a:bodyPr>
            <a:normAutofit/>
          </a:bodyPr>
          <a:lstStyle/>
          <a:p>
            <a:pPr marL="0" indent="0">
              <a:buNone/>
            </a:pPr>
            <a:r>
              <a:rPr lang="en-CA" altLang="en-US" sz="2600" b="1" dirty="0"/>
              <a:t>Model</a:t>
            </a:r>
            <a:r>
              <a:rPr lang="en-CA" altLang="en-US" sz="2600" dirty="0"/>
              <a:t>: simplified version of a physical system which is otherwise too complicated to analyze in full detail.</a:t>
            </a:r>
          </a:p>
          <a:p>
            <a:pPr marL="0" indent="0">
              <a:buNone/>
            </a:pPr>
            <a:r>
              <a:rPr lang="en-CA" altLang="en-US" sz="2600" dirty="0"/>
              <a:t>For example, </a:t>
            </a:r>
            <a:r>
              <a:rPr lang="en-US" altLang="en-US" sz="2400" dirty="0"/>
              <a:t>t</a:t>
            </a:r>
            <a:r>
              <a:rPr lang="en-US" sz="2400" dirty="0"/>
              <a:t>he Bohr model of a single-electron atom shows the electron orbiting the nucleus in one of several possible circular orbits. Like all models, it captures some, but not all, aspects of the physical system.</a:t>
            </a:r>
          </a:p>
          <a:p>
            <a:pPr marL="740664" indent="-420624">
              <a:spcBef>
                <a:spcPts val="600"/>
              </a:spcBef>
              <a:buClrTx/>
              <a:buSzPct val="100000"/>
              <a:buFont typeface="+mj-lt"/>
              <a:buAutoNum type="alphaLcParenR"/>
            </a:pPr>
            <a:endParaRPr lang="en-US" altLang="en-US" sz="2400" b="1" dirty="0"/>
          </a:p>
          <a:p>
            <a:pPr marL="320040" indent="0">
              <a:spcBef>
                <a:spcPts val="600"/>
              </a:spcBef>
              <a:buClrTx/>
              <a:buSzPct val="100000"/>
              <a:buNone/>
            </a:pPr>
            <a:endParaRPr lang="en-CA" altLang="en-US" sz="2400" dirty="0"/>
          </a:p>
        </p:txBody>
      </p:sp>
      <p:pic>
        <p:nvPicPr>
          <p:cNvPr id="4" name="Picture 3"/>
          <p:cNvPicPr>
            <a:picLocks noChangeAspect="1"/>
          </p:cNvPicPr>
          <p:nvPr/>
        </p:nvPicPr>
        <p:blipFill>
          <a:blip r:embed="rId2"/>
          <a:stretch>
            <a:fillRect/>
          </a:stretch>
        </p:blipFill>
        <p:spPr>
          <a:xfrm>
            <a:off x="3757470" y="1155194"/>
            <a:ext cx="8065707" cy="3499407"/>
          </a:xfrm>
          <a:prstGeom prst="rect">
            <a:avLst/>
          </a:prstGeom>
        </p:spPr>
      </p:pic>
    </p:spTree>
    <p:extLst>
      <p:ext uri="{BB962C8B-B14F-4D97-AF65-F5344CB8AC3E}">
        <p14:creationId xmlns:p14="http://schemas.microsoft.com/office/powerpoint/2010/main" val="1457465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Standards and Units</a:t>
            </a:r>
            <a:endParaRPr lang="en-US" dirty="0"/>
          </a:p>
        </p:txBody>
      </p:sp>
      <p:sp>
        <p:nvSpPr>
          <p:cNvPr id="3" name="Content Placeholder 2"/>
          <p:cNvSpPr>
            <a:spLocks noGrp="1"/>
          </p:cNvSpPr>
          <p:nvPr>
            <p:ph idx="1"/>
          </p:nvPr>
        </p:nvSpPr>
        <p:spPr>
          <a:xfrm>
            <a:off x="784668" y="1601627"/>
            <a:ext cx="8382000" cy="4758076"/>
          </a:xfrm>
        </p:spPr>
        <p:txBody>
          <a:bodyPr>
            <a:normAutofit/>
          </a:bodyPr>
          <a:lstStyle/>
          <a:p>
            <a:pPr marL="256032" indent="-256032">
              <a:buSzPct val="100000"/>
            </a:pPr>
            <a:r>
              <a:rPr lang="en-US" altLang="en-US" sz="2600" dirty="0"/>
              <a:t>Experiments require measurements.</a:t>
            </a:r>
          </a:p>
          <a:p>
            <a:pPr marL="256032" indent="-256032">
              <a:buSzPct val="100000"/>
            </a:pPr>
            <a:r>
              <a:rPr lang="en-US" altLang="en-US" sz="2600" b="1" dirty="0"/>
              <a:t>Physical quantity </a:t>
            </a:r>
            <a:r>
              <a:rPr lang="en-US" altLang="en-US" sz="2600" dirty="0"/>
              <a:t>- any number that describes physical phenomenon quantitatively.</a:t>
            </a:r>
          </a:p>
          <a:p>
            <a:pPr marL="256032" indent="-256032">
              <a:buSzPct val="100000"/>
            </a:pPr>
            <a:r>
              <a:rPr lang="en-US" altLang="en-US" sz="2600" dirty="0"/>
              <a:t>Generally, we separate </a:t>
            </a:r>
            <a:r>
              <a:rPr lang="en-US" altLang="en-US" sz="2600" b="1" dirty="0"/>
              <a:t>fundamental</a:t>
            </a:r>
            <a:r>
              <a:rPr lang="en-US" altLang="en-US" sz="2600" dirty="0"/>
              <a:t> and </a:t>
            </a:r>
            <a:r>
              <a:rPr lang="en-US" altLang="en-US" sz="2600" b="1" dirty="0"/>
              <a:t>derived</a:t>
            </a:r>
            <a:r>
              <a:rPr lang="en-US" altLang="en-US" sz="2600" dirty="0"/>
              <a:t> physical quantities.</a:t>
            </a:r>
          </a:p>
          <a:p>
            <a:pPr marL="256032" indent="-256032">
              <a:buSzPct val="100000"/>
            </a:pPr>
            <a:r>
              <a:rPr lang="en-US" altLang="en-US" sz="2600" dirty="0"/>
              <a:t>Length, time, and mass are three </a:t>
            </a:r>
            <a:r>
              <a:rPr lang="en-US" altLang="en-US" sz="2600" b="1" dirty="0"/>
              <a:t>fundamental </a:t>
            </a:r>
            <a:r>
              <a:rPr lang="en-US" altLang="en-US" sz="2600" dirty="0"/>
              <a:t>quantities of physics.</a:t>
            </a:r>
          </a:p>
          <a:p>
            <a:pPr marL="256032" indent="-256032">
              <a:buSzPct val="100000"/>
            </a:pPr>
            <a:r>
              <a:rPr lang="en-US" altLang="en-US" sz="2600" dirty="0"/>
              <a:t>The </a:t>
            </a:r>
            <a:r>
              <a:rPr lang="en-US" altLang="en-US" sz="2600" b="1" dirty="0"/>
              <a:t>International System </a:t>
            </a:r>
            <a:r>
              <a:rPr lang="en-US" altLang="en-US" sz="2600" dirty="0"/>
              <a:t>(SI for </a:t>
            </a:r>
            <a:r>
              <a:rPr lang="en-US" altLang="en-US" sz="2600" b="1" dirty="0"/>
              <a:t>Syst</a:t>
            </a:r>
            <a:r>
              <a:rPr lang="en-US" altLang="ja-JP" sz="2600" b="1" dirty="0"/>
              <a:t>ème International</a:t>
            </a:r>
            <a:r>
              <a:rPr lang="en-US" altLang="ja-JP" sz="2600" dirty="0"/>
              <a:t>) is the most widely used system of units.</a:t>
            </a:r>
          </a:p>
          <a:p>
            <a:pPr marL="256032" indent="-256032">
              <a:buSzPct val="100000"/>
            </a:pPr>
            <a:r>
              <a:rPr lang="en-US" altLang="ja-JP" sz="2600" dirty="0"/>
              <a:t>In SI units, length is measured in </a:t>
            </a:r>
            <a:r>
              <a:rPr lang="en-US" altLang="ja-JP" sz="2600" b="1" dirty="0"/>
              <a:t>meters</a:t>
            </a:r>
            <a:r>
              <a:rPr lang="en-US" altLang="ja-JP" sz="2600" dirty="0"/>
              <a:t>, time in </a:t>
            </a:r>
            <a:r>
              <a:rPr lang="en-US" altLang="ja-JP" sz="2600" b="1" dirty="0"/>
              <a:t>seconds</a:t>
            </a:r>
            <a:r>
              <a:rPr lang="en-US" altLang="ja-JP" sz="2600" dirty="0"/>
              <a:t>, and mass in </a:t>
            </a:r>
            <a:r>
              <a:rPr lang="en-US" altLang="ja-JP" sz="2600" b="1" dirty="0"/>
              <a:t>kilograms</a:t>
            </a:r>
            <a:r>
              <a:rPr lang="en-US" altLang="ja-JP" sz="2600" dirty="0"/>
              <a:t>.</a:t>
            </a:r>
            <a:endParaRPr lang="en-US" altLang="en-US" sz="2600" dirty="0"/>
          </a:p>
        </p:txBody>
      </p:sp>
      <p:pic>
        <p:nvPicPr>
          <p:cNvPr id="4" name="Picture 3"/>
          <p:cNvPicPr>
            <a:picLocks noChangeAspect="1"/>
          </p:cNvPicPr>
          <p:nvPr/>
        </p:nvPicPr>
        <p:blipFill>
          <a:blip r:embed="rId2"/>
          <a:stretch>
            <a:fillRect/>
          </a:stretch>
        </p:blipFill>
        <p:spPr>
          <a:xfrm>
            <a:off x="7004750" y="0"/>
            <a:ext cx="6924014" cy="3004070"/>
          </a:xfrm>
          <a:prstGeom prst="rect">
            <a:avLst/>
          </a:prstGeom>
        </p:spPr>
      </p:pic>
    </p:spTree>
    <p:extLst>
      <p:ext uri="{BB962C8B-B14F-4D97-AF65-F5344CB8AC3E}">
        <p14:creationId xmlns:p14="http://schemas.microsoft.com/office/powerpoint/2010/main" val="3824907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a:t>
            </a:r>
          </a:p>
        </p:txBody>
      </p:sp>
      <p:sp>
        <p:nvSpPr>
          <p:cNvPr id="3" name="Content Placeholder 2"/>
          <p:cNvSpPr>
            <a:spLocks noGrp="1"/>
          </p:cNvSpPr>
          <p:nvPr>
            <p:ph idx="1"/>
          </p:nvPr>
        </p:nvSpPr>
        <p:spPr>
          <a:xfrm>
            <a:off x="677334" y="1677703"/>
            <a:ext cx="8596668" cy="3880773"/>
          </a:xfrm>
        </p:spPr>
        <p:txBody>
          <a:bodyPr>
            <a:normAutofit/>
          </a:bodyPr>
          <a:lstStyle/>
          <a:p>
            <a:pPr marL="0" indent="0">
              <a:buNone/>
            </a:pPr>
            <a:r>
              <a:rPr lang="en-US" sz="2400" dirty="0"/>
              <a:t>1 second is defined as time required for 9,192,631,770 cycles of the radiation from cesium atom.</a:t>
            </a:r>
          </a:p>
        </p:txBody>
      </p:sp>
      <p:pic>
        <p:nvPicPr>
          <p:cNvPr id="4" name="Picture 3"/>
          <p:cNvPicPr>
            <a:picLocks noChangeAspect="1"/>
          </p:cNvPicPr>
          <p:nvPr/>
        </p:nvPicPr>
        <p:blipFill>
          <a:blip r:embed="rId2"/>
          <a:stretch>
            <a:fillRect/>
          </a:stretch>
        </p:blipFill>
        <p:spPr>
          <a:xfrm>
            <a:off x="-1594454" y="3358593"/>
            <a:ext cx="8065707" cy="3499407"/>
          </a:xfrm>
          <a:prstGeom prst="rect">
            <a:avLst/>
          </a:prstGeom>
        </p:spPr>
      </p:pic>
      <p:sp>
        <p:nvSpPr>
          <p:cNvPr id="6" name="Rectangle 5"/>
          <p:cNvSpPr/>
          <p:nvPr/>
        </p:nvSpPr>
        <p:spPr>
          <a:xfrm>
            <a:off x="4239491" y="3358593"/>
            <a:ext cx="3472873" cy="3139321"/>
          </a:xfrm>
          <a:prstGeom prst="rect">
            <a:avLst/>
          </a:prstGeom>
        </p:spPr>
        <p:txBody>
          <a:bodyPr wrap="square">
            <a:spAutoFit/>
          </a:bodyPr>
          <a:lstStyle/>
          <a:p>
            <a:r>
              <a:rPr lang="en-US" dirty="0"/>
              <a:t>An atomic clock such as this one uses the vibrations of cesium atoms to keep time to a precision of better than a microsecond per year. The fundamental unit of time, the second, is based on such clocks. This image looks down from the top of an atomic fountain nearly 30 feet tall. (credit: Steve </a:t>
            </a:r>
            <a:r>
              <a:rPr lang="en-US" dirty="0" err="1"/>
              <a:t>Jurvetson</a:t>
            </a:r>
            <a:r>
              <a:rPr lang="en-US" dirty="0"/>
              <a:t>)</a:t>
            </a:r>
          </a:p>
        </p:txBody>
      </p:sp>
    </p:spTree>
    <p:extLst>
      <p:ext uri="{BB962C8B-B14F-4D97-AF65-F5344CB8AC3E}">
        <p14:creationId xmlns:p14="http://schemas.microsoft.com/office/powerpoint/2010/main" val="3922272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Length</a:t>
            </a:r>
          </a:p>
        </p:txBody>
      </p:sp>
      <p:sp>
        <p:nvSpPr>
          <p:cNvPr id="3" name="Content Placeholder 2"/>
          <p:cNvSpPr>
            <a:spLocks noGrp="1"/>
          </p:cNvSpPr>
          <p:nvPr>
            <p:ph idx="1"/>
          </p:nvPr>
        </p:nvSpPr>
        <p:spPr>
          <a:xfrm>
            <a:off x="759528" y="1930400"/>
            <a:ext cx="8596668" cy="3880773"/>
          </a:xfrm>
        </p:spPr>
        <p:txBody>
          <a:bodyPr>
            <a:normAutofit/>
          </a:bodyPr>
          <a:lstStyle/>
          <a:p>
            <a:pPr marL="0" indent="0">
              <a:buNone/>
            </a:pPr>
            <a:r>
              <a:rPr lang="en-US" sz="2400" dirty="0"/>
              <a:t>1 meter = the distance light travels in a vacuum in 1/299,792,458 second.</a:t>
            </a:r>
          </a:p>
          <a:p>
            <a:pPr marL="0" indent="0">
              <a:buNone/>
            </a:pPr>
            <a:endParaRPr lang="en-US" sz="2400" dirty="0"/>
          </a:p>
        </p:txBody>
      </p:sp>
      <p:pic>
        <p:nvPicPr>
          <p:cNvPr id="5" name="Picture 4"/>
          <p:cNvPicPr>
            <a:picLocks noChangeAspect="1"/>
          </p:cNvPicPr>
          <p:nvPr/>
        </p:nvPicPr>
        <p:blipFill>
          <a:blip r:embed="rId2"/>
          <a:stretch>
            <a:fillRect/>
          </a:stretch>
        </p:blipFill>
        <p:spPr>
          <a:xfrm>
            <a:off x="677334" y="3870786"/>
            <a:ext cx="8425402" cy="1652159"/>
          </a:xfrm>
          <a:prstGeom prst="rect">
            <a:avLst/>
          </a:prstGeom>
        </p:spPr>
      </p:pic>
    </p:spTree>
    <p:extLst>
      <p:ext uri="{BB962C8B-B14F-4D97-AF65-F5344CB8AC3E}">
        <p14:creationId xmlns:p14="http://schemas.microsoft.com/office/powerpoint/2010/main" val="3378890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9802" y="352746"/>
            <a:ext cx="8596668" cy="1320800"/>
          </a:xfrm>
        </p:spPr>
        <p:txBody>
          <a:bodyPr/>
          <a:lstStyle/>
          <a:p>
            <a:r>
              <a:rPr lang="en-US" dirty="0"/>
              <a:t>Mass</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7500396" y="970268"/>
            <a:ext cx="4536464" cy="5600234"/>
          </a:xfrm>
          <a:prstGeom prst="rect">
            <a:avLst/>
          </a:prstGeom>
        </p:spPr>
      </p:pic>
      <p:sp>
        <p:nvSpPr>
          <p:cNvPr id="6" name="TextBox 5"/>
          <p:cNvSpPr txBox="1"/>
          <p:nvPr/>
        </p:nvSpPr>
        <p:spPr>
          <a:xfrm>
            <a:off x="445620" y="1513920"/>
            <a:ext cx="6965879" cy="3046988"/>
          </a:xfrm>
          <a:prstGeom prst="rect">
            <a:avLst/>
          </a:prstGeom>
          <a:noFill/>
        </p:spPr>
        <p:txBody>
          <a:bodyPr wrap="square" rtlCol="0">
            <a:spAutoFit/>
          </a:bodyPr>
          <a:lstStyle/>
          <a:p>
            <a:r>
              <a:rPr lang="en-US" sz="2400" dirty="0"/>
              <a:t>1 kilogram (old definition) = mass of a particular cylinder of platinum-iridium allow kept at the International Bureau of Weights and Measures at Sevres (France).</a:t>
            </a:r>
          </a:p>
          <a:p>
            <a:endParaRPr lang="en-US" sz="2400" dirty="0"/>
          </a:p>
          <a:p>
            <a:r>
              <a:rPr lang="en-US" dirty="0"/>
              <a:t> </a:t>
            </a:r>
            <a:r>
              <a:rPr lang="en-US" sz="2400" dirty="0"/>
              <a:t>The kilogram is now defined in terms of the Planck constant, </a:t>
            </a:r>
            <a:r>
              <a:rPr lang="en-US" sz="2400" i="1" dirty="0"/>
              <a:t>h. </a:t>
            </a:r>
            <a:r>
              <a:rPr lang="en-US" sz="2400" dirty="0"/>
              <a:t> Its agreed value will be set as 6.626,070,15 × 10</a:t>
            </a:r>
            <a:r>
              <a:rPr lang="en-US" sz="2400" baseline="30000" dirty="0"/>
              <a:t>-34</a:t>
            </a:r>
            <a:r>
              <a:rPr lang="en-US" sz="2400" dirty="0"/>
              <a:t> kg m</a:t>
            </a:r>
            <a:r>
              <a:rPr lang="en-US" sz="2400" baseline="30000" dirty="0"/>
              <a:t>2</a:t>
            </a:r>
            <a:r>
              <a:rPr lang="en-US" sz="2400" dirty="0"/>
              <a:t> s</a:t>
            </a:r>
            <a:r>
              <a:rPr lang="en-US" sz="2400" baseline="30000" dirty="0"/>
              <a:t>–1</a:t>
            </a:r>
            <a:endParaRPr lang="en-US" sz="2400" dirty="0"/>
          </a:p>
        </p:txBody>
      </p:sp>
      <p:sp>
        <p:nvSpPr>
          <p:cNvPr id="7" name="TextBox 6"/>
          <p:cNvSpPr txBox="1"/>
          <p:nvPr/>
        </p:nvSpPr>
        <p:spPr>
          <a:xfrm>
            <a:off x="91687" y="6488668"/>
            <a:ext cx="4767209" cy="369332"/>
          </a:xfrm>
          <a:prstGeom prst="rect">
            <a:avLst/>
          </a:prstGeom>
          <a:solidFill>
            <a:srgbClr val="FFC000"/>
          </a:solidFill>
        </p:spPr>
        <p:txBody>
          <a:bodyPr wrap="square" rtlCol="0">
            <a:spAutoFit/>
          </a:bodyPr>
          <a:lstStyle/>
          <a:p>
            <a:r>
              <a:rPr lang="en-US" dirty="0"/>
              <a:t>Note: the </a:t>
            </a:r>
            <a:r>
              <a:rPr lang="en-US" b="1" dirty="0"/>
              <a:t>gram</a:t>
            </a:r>
            <a:r>
              <a:rPr lang="en-US" dirty="0"/>
              <a:t> is not  a fundamental unit!</a:t>
            </a:r>
          </a:p>
        </p:txBody>
      </p:sp>
    </p:spTree>
    <p:extLst>
      <p:ext uri="{BB962C8B-B14F-4D97-AF65-F5344CB8AC3E}">
        <p14:creationId xmlns:p14="http://schemas.microsoft.com/office/powerpoint/2010/main" val="275855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Length. Mass, and Time, Order of Magnitude</a:t>
            </a:r>
          </a:p>
        </p:txBody>
      </p:sp>
      <p:pic>
        <p:nvPicPr>
          <p:cNvPr id="4" name="Content Placeholder 3"/>
          <p:cNvPicPr>
            <a:picLocks noGrp="1" noChangeAspect="1"/>
          </p:cNvPicPr>
          <p:nvPr>
            <p:ph idx="1"/>
          </p:nvPr>
        </p:nvPicPr>
        <p:blipFill>
          <a:blip r:embed="rId2"/>
          <a:stretch>
            <a:fillRect/>
          </a:stretch>
        </p:blipFill>
        <p:spPr>
          <a:xfrm>
            <a:off x="381965" y="1539433"/>
            <a:ext cx="10687349" cy="4636839"/>
          </a:xfrm>
          <a:prstGeom prst="rect">
            <a:avLst/>
          </a:prstGeom>
        </p:spPr>
      </p:pic>
      <p:sp>
        <p:nvSpPr>
          <p:cNvPr id="5" name="Rectangle 4"/>
          <p:cNvSpPr/>
          <p:nvPr/>
        </p:nvSpPr>
        <p:spPr>
          <a:xfrm>
            <a:off x="838200" y="6277298"/>
            <a:ext cx="9602165" cy="400110"/>
          </a:xfrm>
          <a:prstGeom prst="rect">
            <a:avLst/>
          </a:prstGeom>
        </p:spPr>
        <p:txBody>
          <a:bodyPr wrap="square">
            <a:spAutoFit/>
          </a:bodyPr>
          <a:lstStyle/>
          <a:p>
            <a:r>
              <a:rPr lang="en-US" sz="2000" dirty="0"/>
              <a:t>This table shows the orders of magnitude of length, mass, and time.</a:t>
            </a:r>
          </a:p>
        </p:txBody>
      </p:sp>
    </p:spTree>
    <p:extLst>
      <p:ext uri="{BB962C8B-B14F-4D97-AF65-F5344CB8AC3E}">
        <p14:creationId xmlns:p14="http://schemas.microsoft.com/office/powerpoint/2010/main" val="2921928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2204</TotalTime>
  <Words>764</Words>
  <Application>Microsoft Office PowerPoint</Application>
  <PresentationFormat>Widescreen</PresentationFormat>
  <Paragraphs>58</Paragraphs>
  <Slides>13</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8" baseType="lpstr">
      <vt:lpstr>Arial</vt:lpstr>
      <vt:lpstr>Calibri</vt:lpstr>
      <vt:lpstr>Calibri Light</vt:lpstr>
      <vt:lpstr>Office Theme</vt:lpstr>
      <vt:lpstr>Equation</vt:lpstr>
      <vt:lpstr> PHYSICS: THE SCIENCE OF THE UNIVERSE AND EVERYTHING IN IT    </vt:lpstr>
      <vt:lpstr>The Nature of Physics</vt:lpstr>
      <vt:lpstr>Solving Problems in Physics</vt:lpstr>
      <vt:lpstr>Idealized Models</vt:lpstr>
      <vt:lpstr>Standards and Units</vt:lpstr>
      <vt:lpstr>Time</vt:lpstr>
      <vt:lpstr>Length</vt:lpstr>
      <vt:lpstr>Mass</vt:lpstr>
      <vt:lpstr>Length. Mass, and Time, Order of Magnitude</vt:lpstr>
      <vt:lpstr>Unit Prefixes</vt:lpstr>
      <vt:lpstr>The British Engineering System</vt:lpstr>
      <vt:lpstr>Unit Consistency and Conversions</vt:lpstr>
      <vt:lpstr>Uncertainty and Significant Figures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Tatiana Krivosheev</dc:creator>
  <cp:lastModifiedBy>Tatiana Krivosheev</cp:lastModifiedBy>
  <cp:revision>172</cp:revision>
  <dcterms:created xsi:type="dcterms:W3CDTF">2020-03-17T19:17:10Z</dcterms:created>
  <dcterms:modified xsi:type="dcterms:W3CDTF">2021-12-14T14:01:50Z</dcterms:modified>
</cp:coreProperties>
</file>