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71" r:id="rId6"/>
    <p:sldId id="272" r:id="rId7"/>
    <p:sldId id="273" r:id="rId8"/>
    <p:sldId id="270" r:id="rId9"/>
    <p:sldId id="263" r:id="rId10"/>
    <p:sldId id="274" r:id="rId11"/>
    <p:sldId id="275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84E82-D547-4281-8C2C-952075864162}" type="datetimeFigureOut">
              <a:rPr lang="en-US"/>
              <a:t>6/16/20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74936-27EF-46BA-A01F-6824D0F30208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835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04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821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39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76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39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35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35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351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39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821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39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9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5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LAB QUIZ 10</a:t>
            </a:r>
          </a:p>
          <a:p>
            <a:r>
              <a:rPr lang="en-US" b="1"/>
              <a:t>PART 2</a:t>
            </a:r>
            <a:endParaRPr lang="en-US" b="1" dirty="0"/>
          </a:p>
          <a:p>
            <a:r>
              <a:rPr lang="en-US" b="1" dirty="0"/>
              <a:t>MAMMALIAN ANATOMY I</a:t>
            </a:r>
          </a:p>
        </p:txBody>
      </p:sp>
    </p:spTree>
    <p:extLst>
      <p:ext uri="{BB962C8B-B14F-4D97-AF65-F5344CB8AC3E}">
        <p14:creationId xmlns:p14="http://schemas.microsoft.com/office/powerpoint/2010/main" val="352001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429" y="661346"/>
            <a:ext cx="8494884" cy="5314331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742950" indent="-742950">
              <a:buFont typeface="+mj-lt"/>
              <a:buAutoNum type="arabicPeriod" startAt="17"/>
            </a:pPr>
            <a:r>
              <a:rPr lang="en-US" sz="5800" b="1" dirty="0"/>
              <a:t> WHAT IS THE LOCATIONAL TERM THAT MEANS “IN THE MIDDLE”?</a:t>
            </a:r>
          </a:p>
          <a:p>
            <a:pPr marL="742950" indent="-742950">
              <a:buFont typeface="+mj-lt"/>
              <a:buAutoNum type="arabicPeriod" startAt="17"/>
            </a:pPr>
            <a:r>
              <a:rPr lang="en-US" sz="5800" b="1" dirty="0"/>
              <a:t> WHAT IS THE NAME OF THE MEMBRANOUS SAC (USUALLY GREEN IN COLOR) THAT IS FOUND UNDERNEATH OF THE RIGHT LOBE OF THE LIVER?  [IT STORES BILE]</a:t>
            </a:r>
          </a:p>
          <a:p>
            <a:pPr marL="742950" indent="-742950">
              <a:buFont typeface="+mj-lt"/>
              <a:buAutoNum type="arabicPeriod" startAt="17"/>
            </a:pP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953599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88" y="175514"/>
            <a:ext cx="9015412" cy="710167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 startAt="19"/>
            </a:pPr>
            <a:r>
              <a:rPr lang="en-US" b="1" dirty="0"/>
              <a:t>IDENTIFY INDICATED STRUCTURE.</a:t>
            </a:r>
          </a:p>
          <a:p>
            <a:pPr marL="742950" indent="-742950">
              <a:buFont typeface="+mj-lt"/>
              <a:buAutoNum type="arabicPeriod" startAt="19"/>
            </a:pPr>
            <a:r>
              <a:rPr lang="en-US" b="1" dirty="0"/>
              <a:t>IDENTIFY INDICATED STRUCTURE.</a:t>
            </a:r>
          </a:p>
          <a:p>
            <a:pPr marL="0" indent="0">
              <a:buNone/>
            </a:pPr>
            <a:endParaRPr lang="en-US" sz="3600" b="1" dirty="0">
              <a:latin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519" y="1598238"/>
            <a:ext cx="7382148" cy="4924947"/>
          </a:xfrm>
          <a:prstGeom prst="rect">
            <a:avLst/>
          </a:prstGeom>
        </p:spPr>
      </p:pic>
      <p:sp>
        <p:nvSpPr>
          <p:cNvPr id="9" name="Left Arrow 8"/>
          <p:cNvSpPr/>
          <p:nvPr/>
        </p:nvSpPr>
        <p:spPr>
          <a:xfrm rot="8937913">
            <a:off x="1740328" y="4248715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19714" y="4510632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19.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69043" y="2576656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20.</a:t>
            </a:r>
          </a:p>
        </p:txBody>
      </p:sp>
      <p:sp>
        <p:nvSpPr>
          <p:cNvPr id="16" name="Left Arrow 15"/>
          <p:cNvSpPr/>
          <p:nvPr/>
        </p:nvSpPr>
        <p:spPr>
          <a:xfrm rot="19781103">
            <a:off x="4972478" y="3088782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591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BONUS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3039" b="23039"/>
          <a:stretch>
            <a:fillRect/>
          </a:stretch>
        </p:blipFill>
        <p:spPr>
          <a:xfrm>
            <a:off x="1475160" y="1884911"/>
            <a:ext cx="6143479" cy="3378677"/>
          </a:xfrm>
        </p:spPr>
      </p:pic>
      <p:sp>
        <p:nvSpPr>
          <p:cNvPr id="5" name="Down Arrow 4"/>
          <p:cNvSpPr/>
          <p:nvPr/>
        </p:nvSpPr>
        <p:spPr>
          <a:xfrm>
            <a:off x="5785237" y="2469535"/>
            <a:ext cx="393073" cy="153212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534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363" y="77788"/>
            <a:ext cx="8229600" cy="181158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AutoNum type="arabicPeriod"/>
            </a:pPr>
            <a:r>
              <a:rPr lang="en-US" sz="3600" b="1" dirty="0"/>
              <a:t>IDENTIFY THE INDICATED STRUCTURE.</a:t>
            </a:r>
          </a:p>
          <a:p>
            <a:pPr marL="742950" indent="-742950">
              <a:buAutoNum type="arabicPeriod"/>
            </a:pPr>
            <a:r>
              <a:rPr lang="en-US" sz="3600" b="1" dirty="0"/>
              <a:t>IDENTIFY THE INDICATED STRUCTURE.</a:t>
            </a:r>
          </a:p>
          <a:p>
            <a:pPr marL="0" indent="0">
              <a:buNone/>
            </a:pP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92" y="2653377"/>
            <a:ext cx="4370171" cy="24861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657728" y="1517691"/>
            <a:ext cx="3860207" cy="51451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50153" y="5119365"/>
            <a:ext cx="581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47626" y="2483884"/>
            <a:ext cx="581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2.</a:t>
            </a:r>
          </a:p>
        </p:txBody>
      </p:sp>
      <p:sp>
        <p:nvSpPr>
          <p:cNvPr id="9" name="Left Arrow 8"/>
          <p:cNvSpPr/>
          <p:nvPr/>
        </p:nvSpPr>
        <p:spPr>
          <a:xfrm rot="6497002">
            <a:off x="2329554" y="4545764"/>
            <a:ext cx="856029" cy="275167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193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030" y="175514"/>
            <a:ext cx="8444970" cy="710167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 startAt="3"/>
            </a:pPr>
            <a:r>
              <a:rPr lang="en-US" sz="3600" b="1" dirty="0"/>
              <a:t>IDENTIFY THE INDICATED STRUCTURE.</a:t>
            </a:r>
          </a:p>
          <a:p>
            <a:pPr marL="742950" indent="-742950">
              <a:buFont typeface="+mj-lt"/>
              <a:buAutoNum type="arabicPeriod" startAt="3"/>
            </a:pPr>
            <a:r>
              <a:rPr lang="en-US" sz="3600" b="1" dirty="0"/>
              <a:t>IDENTIFY THE INDICATED STRUCTURE.</a:t>
            </a:r>
          </a:p>
          <a:p>
            <a:pPr marL="0" indent="0">
              <a:buNone/>
            </a:pPr>
            <a:endParaRPr lang="en-US" sz="3600" b="1" dirty="0">
              <a:latin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03865" y="1620936"/>
            <a:ext cx="3860207" cy="51451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0579" y="1591497"/>
            <a:ext cx="3880975" cy="51746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2643" y="3227244"/>
            <a:ext cx="581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3.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00132" y="1793241"/>
            <a:ext cx="581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4.</a:t>
            </a:r>
          </a:p>
        </p:txBody>
      </p:sp>
      <p:sp>
        <p:nvSpPr>
          <p:cNvPr id="8" name="Left Arrow 7"/>
          <p:cNvSpPr/>
          <p:nvPr/>
        </p:nvSpPr>
        <p:spPr>
          <a:xfrm rot="19511415">
            <a:off x="2467655" y="3909790"/>
            <a:ext cx="733069" cy="236519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 rot="13474749">
            <a:off x="5094141" y="2533233"/>
            <a:ext cx="733069" cy="236519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89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63" y="382589"/>
            <a:ext cx="8229600" cy="14138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 startAt="5"/>
            </a:pPr>
            <a:r>
              <a:rPr lang="en-US" sz="3600" b="1" dirty="0"/>
              <a:t>IDENTIFY THE INDICATED ORGAN.</a:t>
            </a:r>
          </a:p>
          <a:p>
            <a:pPr marL="742950" indent="-742950">
              <a:buFont typeface="+mj-lt"/>
              <a:buAutoNum type="arabicPeriod" startAt="5"/>
            </a:pPr>
            <a:r>
              <a:rPr lang="en-US" sz="3600" b="1" dirty="0"/>
              <a:t>IDENTIFY THE INDICATED ORGAN.</a:t>
            </a:r>
          </a:p>
          <a:p>
            <a:pPr marL="742950" indent="-742950">
              <a:buAutoNum type="arabicPeriod" startAt="6"/>
            </a:pPr>
            <a:endParaRPr lang="en-US" sz="40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910" y="1829950"/>
            <a:ext cx="3727259" cy="49696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2060" y="4453683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5.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0540" y="5965541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6.</a:t>
            </a:r>
          </a:p>
        </p:txBody>
      </p:sp>
      <p:sp>
        <p:nvSpPr>
          <p:cNvPr id="11" name="Left Arrow 10"/>
          <p:cNvSpPr/>
          <p:nvPr/>
        </p:nvSpPr>
        <p:spPr>
          <a:xfrm rot="13141971">
            <a:off x="3395700" y="5155636"/>
            <a:ext cx="733069" cy="236519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3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63" y="382589"/>
            <a:ext cx="8229600" cy="14138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 startAt="7"/>
            </a:pPr>
            <a:r>
              <a:rPr lang="en-US" b="1" dirty="0"/>
              <a:t>IDENTIFY THE INDICATED BODY CAVITY.</a:t>
            </a:r>
          </a:p>
          <a:p>
            <a:pPr marL="742950" indent="-742950">
              <a:buFont typeface="+mj-lt"/>
              <a:buAutoNum type="arabicPeriod" startAt="7"/>
            </a:pPr>
            <a:r>
              <a:rPr lang="en-US" b="1" dirty="0"/>
              <a:t>IDENTIFY THE INDICATED STRUCTURE</a:t>
            </a:r>
            <a:r>
              <a:rPr lang="en-US" sz="3600" b="1" dirty="0"/>
              <a:t>.</a:t>
            </a:r>
          </a:p>
          <a:p>
            <a:pPr marL="742950" indent="-742950">
              <a:buAutoNum type="arabicPeriod" startAt="7"/>
            </a:pPr>
            <a:endParaRPr lang="en-US" sz="40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63" y="1712767"/>
            <a:ext cx="3727259" cy="49696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168" y="4178867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7.</a:t>
            </a:r>
          </a:p>
        </p:txBody>
      </p:sp>
      <p:sp>
        <p:nvSpPr>
          <p:cNvPr id="11" name="Left Arrow 10"/>
          <p:cNvSpPr/>
          <p:nvPr/>
        </p:nvSpPr>
        <p:spPr>
          <a:xfrm rot="13068056">
            <a:off x="535871" y="4690002"/>
            <a:ext cx="707976" cy="2763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8808" y="2281698"/>
            <a:ext cx="4079565" cy="36457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96667" y="4817556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8.</a:t>
            </a:r>
          </a:p>
        </p:txBody>
      </p:sp>
      <p:sp>
        <p:nvSpPr>
          <p:cNvPr id="13" name="Left Arrow 12"/>
          <p:cNvSpPr/>
          <p:nvPr/>
        </p:nvSpPr>
        <p:spPr>
          <a:xfrm>
            <a:off x="6340638" y="4995333"/>
            <a:ext cx="856029" cy="275167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491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63" y="178579"/>
            <a:ext cx="8229600" cy="30570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 startAt="9"/>
            </a:pPr>
            <a:r>
              <a:rPr lang="en-US" sz="3600" b="1" dirty="0">
                <a:solidFill>
                  <a:srgbClr val="000000"/>
                </a:solidFill>
              </a:rPr>
              <a:t>WHAT IS THE LOCATIONAL TERM THAT REFERS TO THE “NECK” REGION OF THE BODY?</a:t>
            </a:r>
          </a:p>
          <a:p>
            <a:pPr marL="3086100" lvl="7" indent="0">
              <a:buNone/>
            </a:pPr>
            <a:endParaRPr lang="en-US" sz="2800" b="1" dirty="0"/>
          </a:p>
          <a:p>
            <a:pPr marL="742950" indent="-742950">
              <a:buAutoNum type="arabicPeriod" startAt="9"/>
            </a:pP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74" y="2374660"/>
            <a:ext cx="3344524" cy="3900519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4171146" y="2463472"/>
            <a:ext cx="4972853" cy="279006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+mj-lt"/>
              <a:buAutoNum type="arabicPeriod" startAt="10"/>
            </a:pPr>
            <a:r>
              <a:rPr lang="en-US" sz="4300" b="1" dirty="0"/>
              <a:t>  </a:t>
            </a:r>
            <a:r>
              <a:rPr lang="en-US" sz="3900" b="1" dirty="0"/>
              <a:t>WHAT IS THE LOCATIONAL           TERM MEANING “NEAR” OR “CLOSE TO”</a:t>
            </a:r>
            <a:r>
              <a:rPr lang="en-US" sz="4300" b="1" dirty="0"/>
              <a:t>.</a:t>
            </a:r>
          </a:p>
          <a:p>
            <a:pPr marL="0" indent="0">
              <a:buNone/>
            </a:pPr>
            <a:endParaRPr lang="en-US" sz="4000" b="1" dirty="0"/>
          </a:p>
          <a:p>
            <a:pPr marL="3086100" lvl="7" indent="0">
              <a:buFont typeface="Arial"/>
              <a:buNone/>
            </a:pPr>
            <a:endParaRPr lang="en-US" sz="2800" b="1" dirty="0"/>
          </a:p>
          <a:p>
            <a:pPr marL="742950" indent="-742950">
              <a:buFont typeface="Arial"/>
              <a:buAutoNum type="arabicPeriod" startAt="10"/>
            </a:pPr>
            <a:endParaRPr lang="en-US" sz="4000" b="1" dirty="0"/>
          </a:p>
        </p:txBody>
      </p:sp>
      <p:sp>
        <p:nvSpPr>
          <p:cNvPr id="2" name="Donut 1"/>
          <p:cNvSpPr/>
          <p:nvPr/>
        </p:nvSpPr>
        <p:spPr>
          <a:xfrm>
            <a:off x="987723" y="2076426"/>
            <a:ext cx="2010978" cy="2026026"/>
          </a:xfrm>
          <a:prstGeom prst="donut">
            <a:avLst>
              <a:gd name="adj" fmla="val 5926"/>
            </a:avLst>
          </a:prstGeom>
          <a:solidFill>
            <a:srgbClr val="800000">
              <a:alpha val="33000"/>
            </a:srgb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 rot="19495608">
            <a:off x="2824083" y="2095627"/>
            <a:ext cx="733069" cy="364427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/>
          <p:cNvSpPr/>
          <p:nvPr/>
        </p:nvSpPr>
        <p:spPr>
          <a:xfrm rot="5400000">
            <a:off x="1723477" y="5362419"/>
            <a:ext cx="675280" cy="842202"/>
          </a:xfrm>
          <a:prstGeom prst="rightBrace">
            <a:avLst/>
          </a:prstGeom>
          <a:ln w="85725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45211" y="6270596"/>
            <a:ext cx="61978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THE HEART IS ________ (NEAR) TO THE LUNGS.</a:t>
            </a:r>
          </a:p>
        </p:txBody>
      </p:sp>
    </p:spTree>
    <p:extLst>
      <p:ext uri="{BB962C8B-B14F-4D97-AF65-F5344CB8AC3E}">
        <p14:creationId xmlns:p14="http://schemas.microsoft.com/office/powerpoint/2010/main" val="3242407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5940" y="175514"/>
            <a:ext cx="8248060" cy="710167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 startAt="11"/>
            </a:pPr>
            <a:r>
              <a:rPr lang="en-US" b="1" dirty="0"/>
              <a:t>IDENTIFY THE INDICATED STRUCTURE.</a:t>
            </a:r>
          </a:p>
          <a:p>
            <a:pPr marL="742950" indent="-742950">
              <a:buFont typeface="+mj-lt"/>
              <a:buAutoNum type="arabicPeriod" startAt="11"/>
            </a:pPr>
            <a:r>
              <a:rPr lang="en-US" b="1" dirty="0"/>
              <a:t>IDENTIFY THE INDICATED STRUCTURE.</a:t>
            </a:r>
          </a:p>
          <a:p>
            <a:pPr marL="0" indent="0">
              <a:buNone/>
            </a:pPr>
            <a:endParaRPr lang="en-US" sz="3600" b="1" dirty="0">
              <a:latin typeface="Calibri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56" y="1638376"/>
            <a:ext cx="4343400" cy="4838700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8937913">
            <a:off x="1272727" y="5232964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31740" y="5464104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11.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299345" y="2169766"/>
            <a:ext cx="5028868" cy="396609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976391" y="5617780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12.</a:t>
            </a:r>
          </a:p>
        </p:txBody>
      </p:sp>
    </p:spTree>
    <p:extLst>
      <p:ext uri="{BB962C8B-B14F-4D97-AF65-F5344CB8AC3E}">
        <p14:creationId xmlns:p14="http://schemas.microsoft.com/office/powerpoint/2010/main" val="3562277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5631" y="64961"/>
            <a:ext cx="8061682" cy="1583225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742950" indent="-742950">
              <a:buFont typeface="+mj-lt"/>
              <a:buAutoNum type="arabicPeriod" startAt="13"/>
            </a:pPr>
            <a:r>
              <a:rPr lang="en-US" sz="3600" b="1" dirty="0"/>
              <a:t> IDENTIFY THE INDICATED STRUCTURE.</a:t>
            </a:r>
          </a:p>
          <a:p>
            <a:pPr marL="742950" indent="-742950">
              <a:buFont typeface="+mj-lt"/>
              <a:buAutoNum type="arabicPeriod" startAt="13"/>
            </a:pPr>
            <a:r>
              <a:rPr lang="en-US" sz="3600" b="1" dirty="0"/>
              <a:t>WHAT IS THE TECHNICAL NAME FOR THE JAW OF THE PIG?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609" y="1817438"/>
            <a:ext cx="6299287" cy="4724466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11886162">
            <a:off x="3845327" y="2017903"/>
            <a:ext cx="765711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128097" y="1765473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13.</a:t>
            </a:r>
          </a:p>
        </p:txBody>
      </p:sp>
    </p:spTree>
    <p:extLst>
      <p:ext uri="{BB962C8B-B14F-4D97-AF65-F5344CB8AC3E}">
        <p14:creationId xmlns:p14="http://schemas.microsoft.com/office/powerpoint/2010/main" val="1681790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15. IDENTIFY THE INDICATED STRUCTURE.</a:t>
            </a:r>
          </a:p>
          <a:p>
            <a:pPr marL="0" indent="0">
              <a:buNone/>
            </a:pPr>
            <a:r>
              <a:rPr lang="en-US" b="1" dirty="0"/>
              <a:t>16. IDENTIFY THE BODY CAVITY.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2611" y="2379048"/>
            <a:ext cx="184731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en-US" b="1" dirty="0">
              <a:solidFill>
                <a:srgbClr val="EEECE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393109" y="2264119"/>
            <a:ext cx="4725386" cy="3544040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 rot="18755358">
            <a:off x="1169849" y="4174146"/>
            <a:ext cx="384678" cy="522832"/>
          </a:xfrm>
          <a:prstGeom prst="downArrow">
            <a:avLst/>
          </a:prstGeom>
          <a:solidFill>
            <a:srgbClr val="FFFF00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6466" y="1845255"/>
            <a:ext cx="5052367" cy="3791645"/>
          </a:xfrm>
          <a:prstGeom prst="rect">
            <a:avLst/>
          </a:prstGeom>
        </p:spPr>
      </p:pic>
      <p:sp>
        <p:nvSpPr>
          <p:cNvPr id="14" name="Down Arrow 13"/>
          <p:cNvSpPr/>
          <p:nvPr/>
        </p:nvSpPr>
        <p:spPr>
          <a:xfrm rot="1475623">
            <a:off x="2032819" y="3961465"/>
            <a:ext cx="384678" cy="522832"/>
          </a:xfrm>
          <a:prstGeom prst="downArrow">
            <a:avLst/>
          </a:prstGeom>
          <a:solidFill>
            <a:srgbClr val="FFFF00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7335563">
            <a:off x="847225" y="4585533"/>
            <a:ext cx="384678" cy="522832"/>
          </a:xfrm>
          <a:prstGeom prst="downArrow">
            <a:avLst/>
          </a:prstGeom>
          <a:solidFill>
            <a:srgbClr val="FFFF00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 rot="3138482">
            <a:off x="2470969" y="4273499"/>
            <a:ext cx="384678" cy="522832"/>
          </a:xfrm>
          <a:prstGeom prst="downArrow">
            <a:avLst/>
          </a:prstGeom>
          <a:solidFill>
            <a:srgbClr val="FFFF00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 rot="18958635">
            <a:off x="6359563" y="2486964"/>
            <a:ext cx="384678" cy="522832"/>
          </a:xfrm>
          <a:prstGeom prst="downArrow">
            <a:avLst/>
          </a:prstGeom>
          <a:solidFill>
            <a:srgbClr val="FFFF00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40421" y="1996611"/>
            <a:ext cx="775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16.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987769" y="1673446"/>
            <a:ext cx="775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15.</a:t>
            </a:r>
          </a:p>
        </p:txBody>
      </p:sp>
    </p:spTree>
    <p:extLst>
      <p:ext uri="{BB962C8B-B14F-4D97-AF65-F5344CB8AC3E}">
        <p14:creationId xmlns:p14="http://schemas.microsoft.com/office/powerpoint/2010/main" val="2930918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231</Words>
  <Application>Microsoft Macintosh PowerPoint</Application>
  <PresentationFormat>On-screen Show (4:3)</PresentationFormat>
  <Paragraphs>53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BIOL 1108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BONUS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48</cp:revision>
  <dcterms:created xsi:type="dcterms:W3CDTF">2016-02-08T13:29:36Z</dcterms:created>
  <dcterms:modified xsi:type="dcterms:W3CDTF">2020-06-17T00:08:18Z</dcterms:modified>
</cp:coreProperties>
</file>