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7" r:id="rId4"/>
    <p:sldId id="258" r:id="rId5"/>
    <p:sldId id="268" r:id="rId6"/>
    <p:sldId id="260" r:id="rId7"/>
    <p:sldId id="269" r:id="rId8"/>
    <p:sldId id="259" r:id="rId9"/>
    <p:sldId id="283" r:id="rId10"/>
    <p:sldId id="261" r:id="rId11"/>
    <p:sldId id="271" r:id="rId12"/>
    <p:sldId id="262" r:id="rId13"/>
    <p:sldId id="272" r:id="rId14"/>
    <p:sldId id="278" r:id="rId15"/>
    <p:sldId id="279" r:id="rId16"/>
    <p:sldId id="263" r:id="rId17"/>
    <p:sldId id="273" r:id="rId18"/>
    <p:sldId id="264" r:id="rId19"/>
    <p:sldId id="277" r:id="rId20"/>
    <p:sldId id="265" r:id="rId21"/>
    <p:sldId id="275" r:id="rId22"/>
    <p:sldId id="266" r:id="rId23"/>
    <p:sldId id="276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08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52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179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97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153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65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155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29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87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145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434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32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/>
              <a:t>BIOL 1108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LAB QUIZ 6</a:t>
            </a:r>
          </a:p>
          <a:p>
            <a:r>
              <a:rPr lang="en-US" b="1" dirty="0"/>
              <a:t>SPONGES AND JELLYFISH</a:t>
            </a:r>
          </a:p>
        </p:txBody>
      </p:sp>
    </p:spTree>
    <p:extLst>
      <p:ext uri="{BB962C8B-B14F-4D97-AF65-F5344CB8AC3E}">
        <p14:creationId xmlns:p14="http://schemas.microsoft.com/office/powerpoint/2010/main" val="3520015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09" y="212111"/>
            <a:ext cx="8229600" cy="1825724"/>
          </a:xfrm>
        </p:spPr>
        <p:txBody>
          <a:bodyPr/>
          <a:lstStyle/>
          <a:p>
            <a:pPr marL="0" indent="0">
              <a:buNone/>
            </a:pPr>
            <a:r>
              <a:rPr lang="en-US" sz="3600" b="1" dirty="0"/>
              <a:t>9. CAVITY IS CALLED</a:t>
            </a:r>
            <a:r>
              <a:rPr lang="is-IS" sz="3600" b="1" dirty="0"/>
              <a:t>….</a:t>
            </a:r>
            <a:endParaRPr lang="en-US" sz="3600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510" y="1752340"/>
            <a:ext cx="2996715" cy="500670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211696" y="3632661"/>
            <a:ext cx="7206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9.</a:t>
            </a:r>
          </a:p>
        </p:txBody>
      </p:sp>
      <p:sp>
        <p:nvSpPr>
          <p:cNvPr id="7" name="Rectangle 6"/>
          <p:cNvSpPr/>
          <p:nvPr/>
        </p:nvSpPr>
        <p:spPr>
          <a:xfrm>
            <a:off x="4387187" y="2967335"/>
            <a:ext cx="3696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550307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09" y="212111"/>
            <a:ext cx="8229600" cy="1825724"/>
          </a:xfrm>
        </p:spPr>
        <p:txBody>
          <a:bodyPr/>
          <a:lstStyle/>
          <a:p>
            <a:pPr marL="0" indent="0">
              <a:buNone/>
            </a:pPr>
            <a:r>
              <a:rPr lang="en-US" sz="3600" b="1" dirty="0"/>
              <a:t>10. OPENING IS CALLED</a:t>
            </a:r>
            <a:r>
              <a:rPr lang="is-IS" sz="3600" b="1" dirty="0"/>
              <a:t>….</a:t>
            </a:r>
            <a:endParaRPr lang="en-US" sz="3600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0551" y="1752340"/>
            <a:ext cx="2941892" cy="491511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387187" y="2967335"/>
            <a:ext cx="3696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3851392" y="1753035"/>
            <a:ext cx="1071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10.</a:t>
            </a:r>
          </a:p>
        </p:txBody>
      </p:sp>
    </p:spTree>
    <p:extLst>
      <p:ext uri="{BB962C8B-B14F-4D97-AF65-F5344CB8AC3E}">
        <p14:creationId xmlns:p14="http://schemas.microsoft.com/office/powerpoint/2010/main" val="1395210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655" y="861856"/>
            <a:ext cx="8229600" cy="2326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11. SPONGE LARVAE (JUVENILES) WOULD 	BE EXPECTED TO BE </a:t>
            </a:r>
            <a:r>
              <a:rPr lang="en-US" sz="3600" b="1" dirty="0">
                <a:solidFill>
                  <a:srgbClr val="FF0000"/>
                </a:solidFill>
              </a:rPr>
              <a:t>MOTILE / SESSILE </a:t>
            </a:r>
            <a:r>
              <a:rPr lang="en-US" sz="3600" b="1" dirty="0"/>
              <a:t>	AND </a:t>
            </a:r>
            <a:r>
              <a:rPr lang="en-US" sz="3600" b="1" dirty="0">
                <a:solidFill>
                  <a:srgbClr val="FF0000"/>
                </a:solidFill>
              </a:rPr>
              <a:t>HAPLOID / DIPLOID</a:t>
            </a:r>
            <a:r>
              <a:rPr lang="en-US" sz="3600" b="1" dirty="0"/>
              <a:t>.</a:t>
            </a:r>
          </a:p>
          <a:p>
            <a:pPr marL="0" indent="0">
              <a:buNone/>
            </a:pP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01385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655" y="861856"/>
            <a:ext cx="8229600" cy="21440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12. WHICH CELL TYPE IN A SPONGE IS 	RESPONSIBLE FOR TRANSPORT OF 	NUTRIENTS?</a:t>
            </a:r>
          </a:p>
        </p:txBody>
      </p:sp>
    </p:spTree>
    <p:extLst>
      <p:ext uri="{BB962C8B-B14F-4D97-AF65-F5344CB8AC3E}">
        <p14:creationId xmlns:p14="http://schemas.microsoft.com/office/powerpoint/2010/main" val="1825470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655" y="861856"/>
            <a:ext cx="8229600" cy="16597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13. NAME THE INDICATED EMBRYONIC STAGE OF DEVELOPMENT.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666694"/>
            <a:ext cx="8153400" cy="34798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>
            <a:off x="7063015" y="1900368"/>
            <a:ext cx="1142143" cy="766326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002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655" y="861856"/>
            <a:ext cx="8229600" cy="21440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14. AT WHAT STAGE OF EMBRYONIC DEVELOPMENT DO THE FIRST GERM LAYERS FORM?</a:t>
            </a:r>
          </a:p>
        </p:txBody>
      </p:sp>
    </p:spTree>
    <p:extLst>
      <p:ext uri="{BB962C8B-B14F-4D97-AF65-F5344CB8AC3E}">
        <p14:creationId xmlns:p14="http://schemas.microsoft.com/office/powerpoint/2010/main" val="79032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79"/>
            <a:ext cx="8229600" cy="30661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15. JELLYFISH ARE CLASSIFIED IN THE PHYLUM ____________/ WHAT IS THE OLD-TIMEY NAME FOR THIS GROUP OF ORGANISMS?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449" y="2750074"/>
            <a:ext cx="5618857" cy="373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9188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80"/>
            <a:ext cx="8229600" cy="2445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16. JELLYFISH HAVE TISSUES; THEY ARE PLACED IN THE SUBKINGDOM ____________.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1879" y="2713507"/>
            <a:ext cx="5320700" cy="353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0917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80"/>
            <a:ext cx="8229600" cy="16502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17. JELLYFISH FEATURE TWO POSSIBLE BODY FORMS; WHAT ARE THEY?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348" y="2010006"/>
            <a:ext cx="6474071" cy="387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003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80"/>
            <a:ext cx="8229600" cy="16502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18. IDENTIFY THE TWO GERM LAYERS:</a:t>
            </a:r>
          </a:p>
          <a:p>
            <a:pPr marL="0" indent="0">
              <a:buNone/>
            </a:pPr>
            <a:r>
              <a:rPr lang="en-US" sz="3600" b="1" dirty="0"/>
              <a:t>	</a:t>
            </a:r>
            <a:r>
              <a:rPr lang="en-US" sz="3600" b="1" dirty="0">
                <a:solidFill>
                  <a:srgbClr val="FF0000"/>
                </a:solidFill>
              </a:rPr>
              <a:t>RED</a:t>
            </a:r>
            <a:r>
              <a:rPr lang="en-US" sz="3600" b="1" dirty="0"/>
              <a:t> IS </a:t>
            </a:r>
            <a:r>
              <a:rPr lang="mr-IN" sz="3600" b="1" dirty="0"/>
              <a:t>…</a:t>
            </a:r>
            <a:r>
              <a:rPr lang="en-US" sz="3600" b="1" dirty="0"/>
              <a:t> / </a:t>
            </a:r>
            <a:r>
              <a:rPr lang="en-US" sz="3600" b="1" dirty="0">
                <a:solidFill>
                  <a:srgbClr val="0000FF"/>
                </a:solidFill>
              </a:rPr>
              <a:t>BLUE</a:t>
            </a:r>
            <a:r>
              <a:rPr lang="en-US" sz="3600" b="1" dirty="0"/>
              <a:t> IS </a:t>
            </a:r>
            <a:r>
              <a:rPr lang="mr-IN" sz="3600" b="1" dirty="0"/>
              <a:t>…</a:t>
            </a:r>
            <a:endParaRPr lang="en-US" sz="3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348" y="2010006"/>
            <a:ext cx="6474071" cy="387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48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996" y="238880"/>
            <a:ext cx="8086374" cy="228276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600" b="1" dirty="0"/>
              <a:t>THE KINGDOM ANIMALIA IS CHARACTERIZED BY HAVING A __________ __________LIFE CYCLE.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253" y="2261508"/>
            <a:ext cx="5043779" cy="412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1933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79"/>
            <a:ext cx="8229600" cy="30661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CROSS SECTION THROUGH HYDRA</a:t>
            </a:r>
            <a:r>
              <a:rPr lang="is-IS" sz="3600" b="1" dirty="0"/>
              <a:t>…</a:t>
            </a:r>
            <a:endParaRPr lang="en-US" sz="3600" b="1" dirty="0"/>
          </a:p>
          <a:p>
            <a:pPr marL="0" indent="0">
              <a:buNone/>
            </a:pPr>
            <a:r>
              <a:rPr lang="en-US" sz="3600" b="1" dirty="0"/>
              <a:t>19. NAME THE INDICATED MATURE TISSUE.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846" y="2530779"/>
            <a:ext cx="5495234" cy="365433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510257" y="3918515"/>
            <a:ext cx="1071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53735"/>
                </a:solidFill>
              </a:rPr>
              <a:t>19.</a:t>
            </a:r>
          </a:p>
        </p:txBody>
      </p:sp>
      <p:sp>
        <p:nvSpPr>
          <p:cNvPr id="10" name="Left Arrow 9"/>
          <p:cNvSpPr/>
          <p:nvPr/>
        </p:nvSpPr>
        <p:spPr>
          <a:xfrm rot="9395394">
            <a:off x="4461806" y="3801232"/>
            <a:ext cx="728566" cy="452852"/>
          </a:xfrm>
          <a:prstGeom prst="lef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0866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79"/>
            <a:ext cx="8229600" cy="15314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CROSS SECTION THROUGH HYDRA</a:t>
            </a:r>
            <a:r>
              <a:rPr lang="is-IS" sz="3600" b="1" dirty="0"/>
              <a:t>…</a:t>
            </a:r>
            <a:endParaRPr lang="en-US" sz="3600" b="1" dirty="0"/>
          </a:p>
          <a:p>
            <a:pPr marL="0" indent="0">
              <a:buNone/>
            </a:pPr>
            <a:r>
              <a:rPr lang="en-US" sz="3600" b="1" dirty="0"/>
              <a:t>20. NAME THE INDICATED SPACE.</a:t>
            </a:r>
          </a:p>
          <a:p>
            <a:pPr marL="0" indent="0">
              <a:buNone/>
            </a:pPr>
            <a:endParaRPr lang="en-US" sz="3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518" y="2039157"/>
            <a:ext cx="6086008" cy="404719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754499" y="3587852"/>
            <a:ext cx="1071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53735"/>
                </a:solidFill>
              </a:rPr>
              <a:t>20.</a:t>
            </a:r>
          </a:p>
        </p:txBody>
      </p:sp>
    </p:spTree>
    <p:extLst>
      <p:ext uri="{BB962C8B-B14F-4D97-AF65-F5344CB8AC3E}">
        <p14:creationId xmlns:p14="http://schemas.microsoft.com/office/powerpoint/2010/main" val="428964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80"/>
            <a:ext cx="8229600" cy="11020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21. NAME THE CLASS.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2294" y="1346580"/>
            <a:ext cx="5615390" cy="421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2826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80"/>
            <a:ext cx="8229600" cy="12756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22. STINGING CELLS ARE CALLED...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5393" y="2048089"/>
            <a:ext cx="3267097" cy="34932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94" y="1933195"/>
            <a:ext cx="5412263" cy="360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1517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80"/>
            <a:ext cx="8229600" cy="12756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23. OBELIA.  NAME THE CLASS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479" y="1635413"/>
            <a:ext cx="4025719" cy="40257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5778" y="1635413"/>
            <a:ext cx="3999786" cy="399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0975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80"/>
            <a:ext cx="8229600" cy="12756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24. OBELIA.  NAME THE INDICATED INDIVIDUALS.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479" y="1635413"/>
            <a:ext cx="4025719" cy="40257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5778" y="1635413"/>
            <a:ext cx="3999786" cy="3999786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2386892">
            <a:off x="2220327" y="3645421"/>
            <a:ext cx="612189" cy="904502"/>
          </a:xfrm>
          <a:prstGeom prst="downArrow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 rot="2386892">
            <a:off x="865098" y="1641634"/>
            <a:ext cx="612189" cy="904502"/>
          </a:xfrm>
          <a:prstGeom prst="downArrow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 rot="19321033">
            <a:off x="3264525" y="2893319"/>
            <a:ext cx="612189" cy="904502"/>
          </a:xfrm>
          <a:prstGeom prst="downArrow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920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80"/>
            <a:ext cx="8229600" cy="127563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3600" b="1" dirty="0"/>
              <a:t>25. OBELIA.  WHICH IS THE SEXUALLY REPRODUCING LIFE FORM (MAKES GAMETES)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479" y="1635413"/>
            <a:ext cx="4025719" cy="40257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5778" y="1635413"/>
            <a:ext cx="3999786" cy="39997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61006" y="5661132"/>
            <a:ext cx="6509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/>
              <a:t>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35276" y="5661132"/>
            <a:ext cx="6159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277182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21106"/>
            <a:ext cx="8229600" cy="2218809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 startAt="2"/>
            </a:pPr>
            <a:r>
              <a:rPr lang="en-US" sz="3600" b="1" dirty="0"/>
              <a:t>THE KINGDOM ANIMALIA IS THOUGHT TO HAVE EVOLVED OUT OF THE KINGDOM ___________.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641" y="2357187"/>
            <a:ext cx="6059698" cy="4203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791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991" y="84130"/>
            <a:ext cx="9016009" cy="2987387"/>
          </a:xfrm>
        </p:spPr>
        <p:txBody>
          <a:bodyPr>
            <a:normAutofit/>
          </a:bodyPr>
          <a:lstStyle/>
          <a:p>
            <a:pPr marL="742950" indent="-742950">
              <a:buAutoNum type="arabicPeriod" startAt="3"/>
            </a:pPr>
            <a:r>
              <a:rPr lang="is-IS" sz="3600" b="1" dirty="0"/>
              <a:t>IDENTIFY THE NAME OF THE SUBKINGDOM </a:t>
            </a:r>
            <a:r>
              <a:rPr lang="is-IS" sz="3600" b="1" u="sng" dirty="0"/>
              <a:t>AND</a:t>
            </a:r>
            <a:r>
              <a:rPr lang="is-IS" sz="3600" b="1" dirty="0"/>
              <a:t> WHAT IS THE DISTINGUISHING FEATURE OF THIS SUBKINGDOM?</a:t>
            </a:r>
            <a:endParaRPr lang="en-US" sz="3600" b="1" u="sn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669" y="2539914"/>
            <a:ext cx="5465081" cy="40988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669" y="2539914"/>
            <a:ext cx="2259582" cy="225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489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991" y="84130"/>
            <a:ext cx="9016009" cy="2987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THIS IS A CROSS SECTION THROUGH </a:t>
            </a:r>
            <a:r>
              <a:rPr lang="en-US" sz="3600" b="1" i="1" dirty="0" err="1"/>
              <a:t>Grantia</a:t>
            </a:r>
            <a:r>
              <a:rPr lang="is-IS" sz="3600" b="1" i="1" dirty="0"/>
              <a:t>…</a:t>
            </a:r>
            <a:endParaRPr lang="is-IS" sz="3600" b="1" dirty="0"/>
          </a:p>
          <a:p>
            <a:pPr marL="742950" indent="-742950">
              <a:buFont typeface="+mj-lt"/>
              <a:buAutoNum type="arabicPeriod" startAt="4"/>
            </a:pPr>
            <a:r>
              <a:rPr lang="is-IS" sz="3600" b="1" dirty="0"/>
              <a:t>NAME OF CELL TYPE INDICATED BY ARROW AND ILLUSTRATED AT RIGHT</a:t>
            </a:r>
          </a:p>
          <a:p>
            <a:pPr marL="0" indent="0">
              <a:buNone/>
            </a:pPr>
            <a:endParaRPr lang="en-US" sz="36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44" y="2399526"/>
            <a:ext cx="4308018" cy="3231014"/>
          </a:xfrm>
          <a:prstGeom prst="rect">
            <a:avLst/>
          </a:prstGeom>
        </p:spPr>
      </p:pic>
      <p:sp>
        <p:nvSpPr>
          <p:cNvPr id="6" name="Up Arrow 5"/>
          <p:cNvSpPr/>
          <p:nvPr/>
        </p:nvSpPr>
        <p:spPr>
          <a:xfrm rot="11853273">
            <a:off x="3760978" y="5217643"/>
            <a:ext cx="315056" cy="374095"/>
          </a:xfrm>
          <a:prstGeom prst="up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8133" y="2399526"/>
            <a:ext cx="4145457" cy="306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653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118" y="694497"/>
            <a:ext cx="8229600" cy="913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5. NAME THE PHYLUM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086" y="1608004"/>
            <a:ext cx="7179285" cy="481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835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114" y="694497"/>
            <a:ext cx="8570644" cy="1077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6. NAME THE CLASS / SPICULES MADE OF</a:t>
            </a:r>
            <a:r>
              <a:rPr lang="mr-IN" sz="3600" b="1" dirty="0"/>
              <a:t>…</a:t>
            </a:r>
            <a:endParaRPr lang="en-US" sz="3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910" y="2183596"/>
            <a:ext cx="3466497" cy="33168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8418" y="2183598"/>
            <a:ext cx="4584563" cy="331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030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252" y="645274"/>
            <a:ext cx="8689426" cy="1825724"/>
          </a:xfrm>
        </p:spPr>
        <p:txBody>
          <a:bodyPr/>
          <a:lstStyle/>
          <a:p>
            <a:pPr marL="742950" indent="-742950">
              <a:buAutoNum type="arabicPeriod" startAt="7"/>
            </a:pPr>
            <a:r>
              <a:rPr lang="en-US" sz="3600" b="1" dirty="0"/>
              <a:t>COMMON NAME / SPICULES MADE OF</a:t>
            </a:r>
            <a:r>
              <a:rPr lang="mr-IN" sz="3600" b="1" dirty="0"/>
              <a:t>…</a:t>
            </a:r>
            <a:endParaRPr lang="en-US" sz="3600" b="1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63" y="1757790"/>
            <a:ext cx="3286189" cy="32588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1915" y="1797406"/>
            <a:ext cx="4292250" cy="321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753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252" y="645273"/>
            <a:ext cx="8689426" cy="2260097"/>
          </a:xfrm>
        </p:spPr>
        <p:txBody>
          <a:bodyPr>
            <a:normAutofit lnSpcReduction="10000"/>
          </a:bodyPr>
          <a:lstStyle/>
          <a:p>
            <a:pPr marL="742950" indent="-742950">
              <a:buFont typeface="+mj-lt"/>
              <a:buAutoNum type="arabicPeriod" startAt="8"/>
            </a:pPr>
            <a:r>
              <a:rPr lang="en-US" sz="3600" b="1" dirty="0"/>
              <a:t>THE SIMPLEST SPONGES HAVE SPICULES MADE OF CALCIUM CARBONATE</a:t>
            </a:r>
            <a:r>
              <a:rPr lang="mr-IN" sz="3600" b="1" dirty="0"/>
              <a:t>…</a:t>
            </a:r>
            <a:r>
              <a:rPr lang="en-US" sz="3600" b="1" dirty="0"/>
              <a:t>THESE ANIMALS ARE COMMONLY CALLED THE ______________ SPONGES.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174" y="3007149"/>
            <a:ext cx="6129933" cy="344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74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329</Words>
  <Application>Microsoft Macintosh PowerPoint</Application>
  <PresentationFormat>On-screen Show (4:3)</PresentationFormat>
  <Paragraphs>40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Calibri</vt:lpstr>
      <vt:lpstr>Office Theme</vt:lpstr>
      <vt:lpstr>BIOL 1108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Highlands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2108</dc:title>
  <dc:creator>GHC</dc:creator>
  <cp:lastModifiedBy>Mark Knauss</cp:lastModifiedBy>
  <cp:revision>17</cp:revision>
  <dcterms:created xsi:type="dcterms:W3CDTF">2016-02-08T13:29:36Z</dcterms:created>
  <dcterms:modified xsi:type="dcterms:W3CDTF">2020-06-16T23:54:53Z</dcterms:modified>
</cp:coreProperties>
</file>