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7" r:id="rId4"/>
    <p:sldId id="258" r:id="rId5"/>
    <p:sldId id="268" r:id="rId6"/>
    <p:sldId id="260" r:id="rId7"/>
    <p:sldId id="259" r:id="rId8"/>
    <p:sldId id="269" r:id="rId9"/>
    <p:sldId id="261" r:id="rId10"/>
    <p:sldId id="270" r:id="rId11"/>
    <p:sldId id="272" r:id="rId12"/>
    <p:sldId id="27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QUIZ 1</a:t>
            </a:r>
          </a:p>
          <a:p>
            <a:r>
              <a:rPr lang="en-US" b="1" dirty="0"/>
              <a:t>EVOLUTION / NATURAL SELECTION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754586"/>
            <a:ext cx="8229600" cy="2326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9. THE </a:t>
            </a:r>
            <a:r>
              <a:rPr lang="en-US" b="1" dirty="0">
                <a:solidFill>
                  <a:srgbClr val="FF0000"/>
                </a:solidFill>
              </a:rPr>
              <a:t>EFFECTS OF RANDOM CHANCE EVENTS </a:t>
            </a:r>
            <a:r>
              <a:rPr lang="en-US" b="1" dirty="0"/>
              <a:t>	ON A POPULATION IS CALLED _____.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084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754586"/>
            <a:ext cx="8229600" cy="2326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10. THE EFFECTS OF RANDOM CHANCE EVENTS 		ON A POPULATION ARE MORE SIGNIFICANT 		IF THE POPULATION IS ______.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173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09"/>
            <a:ext cx="8229600" cy="64183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11. IN A POPULATION OF M&amp;Ms 		(SYMBOLIZING THE SPECIES </a:t>
            </a:r>
            <a:r>
              <a:rPr lang="en-US" b="1" i="1" dirty="0" err="1"/>
              <a:t>Plantus</a:t>
            </a:r>
            <a:r>
              <a:rPr lang="en-US" b="1" i="1" dirty="0"/>
              <a:t> 	</a:t>
            </a:r>
            <a:r>
              <a:rPr lang="en-US" b="1" i="1" dirty="0" err="1"/>
              <a:t>ridiculosa</a:t>
            </a:r>
            <a:r>
              <a:rPr lang="en-US" b="1" dirty="0"/>
              <a:t>)</a:t>
            </a:r>
            <a:r>
              <a:rPr lang="is-IS" b="1" i="1" dirty="0"/>
              <a:t>…</a:t>
            </a:r>
            <a:r>
              <a:rPr lang="is-IS" b="1" dirty="0"/>
              <a:t>IF A CATASTROPHIC STORM 	SHOULD WIPE OUT 60% OF THE 	POPULATION, WHAT WOULD BE THE 	EXPECTED RESULT AFTER 4 GENERATIONS?</a:t>
            </a:r>
          </a:p>
          <a:p>
            <a:pPr marL="0" indent="0">
              <a:buNone/>
            </a:pPr>
            <a:r>
              <a:rPr lang="is-IS" sz="2600" b="1" dirty="0">
                <a:solidFill>
                  <a:srgbClr val="FF0000"/>
                </a:solidFill>
              </a:rPr>
              <a:t>	[WRITE THE CORRECT LETTER(S)]</a:t>
            </a:r>
          </a:p>
          <a:p>
            <a:pPr marL="914400" lvl="1" indent="-514350">
              <a:buAutoNum type="alphaUcPeriod"/>
            </a:pPr>
            <a:r>
              <a:rPr lang="is-IS" b="1" dirty="0"/>
              <a:t>BLUE M&amp;Ms WOULD INCREASE IN FREQUENCY IN THE POPULATION.</a:t>
            </a:r>
          </a:p>
          <a:p>
            <a:pPr marL="400050" lvl="1" indent="0">
              <a:buNone/>
            </a:pPr>
            <a:r>
              <a:rPr lang="is-IS" b="1" dirty="0"/>
              <a:t>B.  THE PERCENTAGE OF BLUE M&amp;Ms WOULD   			 REMAIN THE SAME.</a:t>
            </a:r>
          </a:p>
          <a:p>
            <a:pPr marL="914400" lvl="1" indent="-514350">
              <a:buAutoNum type="alphaUcPeriod" startAt="3"/>
            </a:pPr>
            <a:r>
              <a:rPr lang="is-IS" b="1" dirty="0"/>
              <a:t>BLUE M&amp;Ms WOULD DECREASE IN FREQUENCY IN THE POPULATION.</a:t>
            </a:r>
          </a:p>
          <a:p>
            <a:pPr marL="914400" lvl="1" indent="-514350">
              <a:buAutoNum type="alphaUcPeriod" startAt="3"/>
            </a:pPr>
            <a:r>
              <a:rPr lang="is-IS" b="1" dirty="0"/>
              <a:t>THE RESULT CANNOT BE PREDICTED.</a:t>
            </a:r>
          </a:p>
          <a:p>
            <a:pPr marL="0" indent="0">
              <a:buNone/>
            </a:pPr>
            <a:endParaRPr lang="en-US" sz="3600" b="1" i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8807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149470"/>
            <a:ext cx="8229600" cy="27707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12. WHAT TERMINOLOGY IS USED (2 WORDS) 	TO DESCRIBE A MECHANISM OF EVOLUTION 	IN WHICH </a:t>
            </a:r>
            <a:r>
              <a:rPr lang="en-US" b="1" dirty="0">
                <a:solidFill>
                  <a:srgbClr val="FF0000"/>
                </a:solidFill>
              </a:rPr>
              <a:t>MATING INDIVIDUALS IN A 	POPULATION (USUALLY FEMALES) EXERCISE 	CHOICE </a:t>
            </a:r>
            <a:r>
              <a:rPr lang="en-US" b="1" dirty="0"/>
              <a:t>IN WHICH INDIVIDUALS TO MATE 	WITH?</a:t>
            </a:r>
          </a:p>
        </p:txBody>
      </p:sp>
    </p:spTree>
    <p:extLst>
      <p:ext uri="{BB962C8B-B14F-4D97-AF65-F5344CB8AC3E}">
        <p14:creationId xmlns:p14="http://schemas.microsoft.com/office/powerpoint/2010/main" val="2701385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WHO WAS THE SCIENTIST WHO ACTUALLY PUBLISHED THE </a:t>
            </a:r>
            <a:r>
              <a:rPr lang="en-US" b="1" dirty="0">
                <a:solidFill>
                  <a:srgbClr val="FF0000"/>
                </a:solidFill>
              </a:rPr>
              <a:t>THEORY OF EVOLUTION BY NATURAL SELECTION </a:t>
            </a:r>
            <a:r>
              <a:rPr lang="en-US" b="1" dirty="0"/>
              <a:t>IN 1859?</a:t>
            </a:r>
          </a:p>
        </p:txBody>
      </p:sp>
    </p:spTree>
    <p:extLst>
      <p:ext uri="{BB962C8B-B14F-4D97-AF65-F5344CB8AC3E}">
        <p14:creationId xmlns:p14="http://schemas.microsoft.com/office/powerpoint/2010/main" val="110019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2. WHAT SUBDISCIPLINE OF BIOLOGY WAS</a:t>
            </a:r>
            <a:r>
              <a:rPr lang="is-IS" b="1" dirty="0"/>
              <a:t>…          	AND IS... </a:t>
            </a:r>
            <a:r>
              <a:rPr lang="en-US" b="1" dirty="0"/>
              <a:t>A “MECHANISTIC PLATFORM” FOR 	THE THEORY OF EVOLUTION BY NATURAL 	SELECTION?  YET, ITS IMPORTANCE WAS NOT 	RECOGNIZED UNTIL THE EARLY 1900’S 	WHEN THE WORK OF ITS ORIGINAL AUTHOR 	</a:t>
            </a:r>
            <a:r>
              <a:rPr lang="en-US" b="1"/>
              <a:t>WAS REDISCOVERED AFTER HIS DEATH.   </a:t>
            </a:r>
            <a:r>
              <a:rPr lang="en-US" b="1" dirty="0"/>
              <a:t>					</a:t>
            </a:r>
          </a:p>
        </p:txBody>
      </p:sp>
    </p:spTree>
    <p:extLst>
      <p:ext uri="{BB962C8B-B14F-4D97-AF65-F5344CB8AC3E}">
        <p14:creationId xmlns:p14="http://schemas.microsoft.com/office/powerpoint/2010/main" val="1562624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2" y="890065"/>
            <a:ext cx="8762252" cy="5720416"/>
          </a:xfrm>
        </p:spPr>
        <p:txBody>
          <a:bodyPr>
            <a:normAutofit/>
          </a:bodyPr>
          <a:lstStyle/>
          <a:p>
            <a:pPr marL="742950" indent="-742950">
              <a:buAutoNum type="arabicPeriod" startAt="3"/>
            </a:pPr>
            <a:r>
              <a:rPr lang="is-IS" b="1" dirty="0"/>
              <a:t>A CHANGE IN THE SEQUENCE OF A GENE CAN BE A SPONTANEOUS THING, CAN ALTER THE PROTEIN CODED FOR, AND CAN ULTIMATELY INFLUENCE THE GENETIC TRAJECTORY OF A POPULATION...THIS CHANGE IN THE SEQUENCE OF A GENE IS CALLED A/AN ____.</a:t>
            </a:r>
          </a:p>
          <a:p>
            <a:pPr marL="0" indent="0">
              <a:buNone/>
            </a:pPr>
            <a:endParaRPr lang="is-IS" b="1" dirty="0"/>
          </a:p>
          <a:p>
            <a:pPr marL="457200" lvl="1" indent="0">
              <a:buNone/>
            </a:pPr>
            <a:endParaRPr lang="is-IS" b="1" dirty="0"/>
          </a:p>
          <a:p>
            <a:pPr marL="0" indent="0">
              <a:buNone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702489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2" y="130009"/>
            <a:ext cx="8602248" cy="648047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s-IS" sz="5100" b="1" dirty="0"/>
              <a:t>4. IF A PARTICULAR PHENOTYPE IS “SELECTED 	FOR” IN A POPULATION, ONE WOULD 	EXPECT...        	           	                                              </a:t>
            </a:r>
            <a:r>
              <a:rPr lang="is-IS" sz="3800" b="1" dirty="0"/>
              <a:t>	</a:t>
            </a:r>
            <a:r>
              <a:rPr lang="is-IS" sz="3800" b="1" dirty="0">
                <a:solidFill>
                  <a:srgbClr val="FF0000"/>
                </a:solidFill>
              </a:rPr>
              <a:t>[WRITE THE CORRECT LETTER(S)]</a:t>
            </a:r>
          </a:p>
          <a:p>
            <a:pPr marL="400050" lvl="1" indent="0">
              <a:buNone/>
            </a:pPr>
            <a:r>
              <a:rPr lang="is-IS" sz="4500" b="1" dirty="0"/>
              <a:t>A. THE GENOTYPE(S) CODING FOR THAT PHENOTYPE 			                       	      TO INCREASE IN FREQUENCY IN THE POPULATION.</a:t>
            </a:r>
          </a:p>
          <a:p>
            <a:pPr marL="400050" lvl="1" indent="0">
              <a:buNone/>
            </a:pPr>
            <a:r>
              <a:rPr lang="is-IS" sz="4500" b="1" dirty="0"/>
              <a:t>B. THE ALLELES CONTRIBUTING TOWARDS THAT 				 PHENOTYPE TO INCREASE IN FREQUENCY IN THE 		  POPULATION.</a:t>
            </a:r>
          </a:p>
          <a:p>
            <a:pPr marL="400050" lvl="1" indent="0">
              <a:buNone/>
            </a:pPr>
            <a:r>
              <a:rPr lang="is-IS" sz="4500" b="1" dirty="0"/>
              <a:t>C. THE PHENOTYPE SELECTED FOR WOULD 			        	      DEMONSTRATE GREATER FITNESS IN THE         	   		     	 POPULATION.</a:t>
            </a:r>
          </a:p>
          <a:p>
            <a:pPr marL="400050" lvl="1" indent="0">
              <a:buNone/>
            </a:pPr>
            <a:r>
              <a:rPr lang="is-IS" sz="4500" b="1" dirty="0"/>
              <a:t>D. THE PHENOTYPE SELECTED FOR WOULD 			     			 DEMONSTRATE AN INCREASE IN FREQUENCY IN 		       THE POPULATION</a:t>
            </a:r>
            <a:r>
              <a:rPr lang="is-IS" sz="4000" b="1" dirty="0"/>
              <a:t>.</a:t>
            </a:r>
          </a:p>
          <a:p>
            <a:pPr marL="400050" lvl="1" indent="0">
              <a:buNone/>
            </a:pPr>
            <a:endParaRPr lang="is-IS" b="1" dirty="0"/>
          </a:p>
          <a:p>
            <a:pPr marL="0" indent="0">
              <a:buNone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997668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007" y="100008"/>
            <a:ext cx="8740239" cy="28660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5. IN A POPULATION OF M&amp;Ms (SYMBOLIZING 	THE SPECIES </a:t>
            </a:r>
            <a:r>
              <a:rPr lang="en-US" b="1" i="1" dirty="0" err="1"/>
              <a:t>Plantus</a:t>
            </a:r>
            <a:r>
              <a:rPr lang="en-US" b="1" i="1" dirty="0"/>
              <a:t> </a:t>
            </a:r>
            <a:r>
              <a:rPr lang="en-US" b="1" i="1" dirty="0" err="1"/>
              <a:t>ridiculosa</a:t>
            </a:r>
            <a:r>
              <a:rPr lang="en-US" b="1" dirty="0"/>
              <a:t>)</a:t>
            </a:r>
            <a:r>
              <a:rPr lang="is-IS" b="1" i="1" dirty="0"/>
              <a:t>…</a:t>
            </a:r>
            <a:r>
              <a:rPr lang="is-IS" b="1" dirty="0"/>
              <a:t>IF RED M&amp;Ms 	REPRESENTED 18% OF THE POPULATION, AND 	THERE WAS NO 	NATURAL SELECTION ACTING 	ON THE RED PHENOTYPE, WHAT WOULD BE THE 	EXPECTED RESULT AFTER 4 GENERATIONS?</a:t>
            </a:r>
          </a:p>
          <a:p>
            <a:pPr marL="0" indent="0">
              <a:buNone/>
            </a:pPr>
            <a:r>
              <a:rPr lang="is-IS" sz="2400" b="1" dirty="0">
                <a:solidFill>
                  <a:srgbClr val="FF0000"/>
                </a:solidFill>
              </a:rPr>
              <a:t>	[WRITE THE CORRECT LETTER(S)]</a:t>
            </a:r>
            <a:endParaRPr lang="is-IS" sz="2400" b="1" dirty="0"/>
          </a:p>
          <a:p>
            <a:pPr marL="914400" lvl="1" indent="-514350">
              <a:buAutoNum type="alphaUcPeriod"/>
            </a:pPr>
            <a:r>
              <a:rPr lang="is-IS" b="1" dirty="0"/>
              <a:t>RED M&amp;Ms WOULD INCREASE IN FREQUENCY IN THE POPULATION.</a:t>
            </a:r>
          </a:p>
          <a:p>
            <a:pPr marL="400050" lvl="1" indent="0">
              <a:buNone/>
            </a:pPr>
            <a:r>
              <a:rPr lang="is-IS" b="1" dirty="0"/>
              <a:t>B.  THE PERCENTAGE OF RED M&amp;Ms WOULD   					 REMAIN THE SAME.</a:t>
            </a:r>
          </a:p>
          <a:p>
            <a:pPr marL="914400" lvl="1" indent="-514350">
              <a:buAutoNum type="alphaUcPeriod" startAt="3"/>
            </a:pPr>
            <a:r>
              <a:rPr lang="is-IS" b="1" dirty="0"/>
              <a:t>RED M&amp;Ms WOULD DECREASE IN FREQUENCY IN THE POPULATION.</a:t>
            </a:r>
          </a:p>
          <a:p>
            <a:pPr marL="914400" lvl="1" indent="-514350">
              <a:buAutoNum type="alphaUcPeriod" startAt="3"/>
            </a:pPr>
            <a:r>
              <a:rPr lang="is-IS" b="1" dirty="0"/>
              <a:t>THE RESULT CANNOT BE PREDICTED.</a:t>
            </a:r>
          </a:p>
          <a:p>
            <a:pPr marL="0" indent="0">
              <a:buNone/>
            </a:pPr>
            <a:endParaRPr lang="en-US" sz="3600" b="1" i="1" dirty="0"/>
          </a:p>
          <a:p>
            <a:pPr marL="0" indent="0">
              <a:buNone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46835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544571"/>
            <a:ext cx="8229600" cy="2326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6. FLOWER COLOR IN </a:t>
            </a:r>
            <a:r>
              <a:rPr lang="en-US" b="1" i="1" dirty="0" err="1"/>
              <a:t>Plantus</a:t>
            </a:r>
            <a:r>
              <a:rPr lang="en-US" b="1" i="1" dirty="0"/>
              <a:t> </a:t>
            </a:r>
            <a:r>
              <a:rPr lang="en-US" b="1" i="1" dirty="0" err="1"/>
              <a:t>ridiculosa</a:t>
            </a:r>
            <a:r>
              <a:rPr lang="en-US" b="1" i="1" dirty="0"/>
              <a:t> </a:t>
            </a:r>
            <a:r>
              <a:rPr lang="en-US" b="1" dirty="0"/>
              <a:t>IS A 	MODIFICATION OF </a:t>
            </a:r>
            <a:r>
              <a:rPr lang="en-US" b="1" dirty="0">
                <a:solidFill>
                  <a:srgbClr val="FF0000"/>
                </a:solidFill>
              </a:rPr>
              <a:t>FORM OR APPEARANCE</a:t>
            </a:r>
            <a:r>
              <a:rPr lang="is-IS" b="1" dirty="0"/>
              <a:t>…	THIS IS SAID TO BE A/AN ____ ADAPTATION.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753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620045"/>
            <a:ext cx="8229600" cy="2930213"/>
          </a:xfrm>
        </p:spPr>
        <p:txBody>
          <a:bodyPr>
            <a:normAutofit lnSpcReduction="10000"/>
          </a:bodyPr>
          <a:lstStyle/>
          <a:p>
            <a:pPr marL="742950" indent="-742950">
              <a:buAutoNum type="arabicPeriod" startAt="7"/>
            </a:pPr>
            <a:r>
              <a:rPr lang="en-US" b="1" dirty="0"/>
              <a:t>THE ADAPTATION IN #6, WHILE MOST OBVIOUS TO THE SCIENTIST, IS NOT THE ONLY POSSIBLE TYPE OF ADAPTATION.  </a:t>
            </a:r>
            <a:r>
              <a:rPr lang="en-US" b="1" dirty="0">
                <a:solidFill>
                  <a:srgbClr val="FF0000"/>
                </a:solidFill>
              </a:rPr>
              <a:t>ADAPTATIONS OF METABOLISM OR BIOCHEMISTRY</a:t>
            </a:r>
            <a:r>
              <a:rPr lang="en-US" b="1" dirty="0"/>
              <a:t>, ARE SAID TO BE _____ ADAPTATIONS.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56500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09"/>
            <a:ext cx="8229600" cy="64183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b="1" dirty="0"/>
              <a:t>8. IN A POPULATION OF M&amp;Ms (SYMBOLIZING 	THE SPECIES </a:t>
            </a:r>
            <a:r>
              <a:rPr lang="en-US" sz="3500" b="1" i="1" dirty="0" err="1"/>
              <a:t>Plantus</a:t>
            </a:r>
            <a:r>
              <a:rPr lang="en-US" sz="3500" b="1" i="1" dirty="0"/>
              <a:t> </a:t>
            </a:r>
            <a:r>
              <a:rPr lang="en-US" sz="3500" b="1" i="1" dirty="0" err="1"/>
              <a:t>ridiculosa</a:t>
            </a:r>
            <a:r>
              <a:rPr lang="en-US" sz="3500" b="1" dirty="0"/>
              <a:t>)</a:t>
            </a:r>
            <a:r>
              <a:rPr lang="is-IS" sz="3500" b="1" i="1" dirty="0"/>
              <a:t>…</a:t>
            </a:r>
            <a:r>
              <a:rPr lang="is-IS" sz="3500" b="1" dirty="0"/>
              <a:t>IF BLUE 	M&amp;Ms 	REPRESENTED 33% OF THE 	POPULATION, AND BLUE EMIGRATION IS 	TRIGGERED BY A THRESHOLD OF 30% 	FREQUENCY, WHAT WOULD BE THE 	EXPECTED RESULT AFTER 4 GENERATIONS?</a:t>
            </a:r>
          </a:p>
          <a:p>
            <a:pPr marL="0" indent="0">
              <a:buNone/>
            </a:pPr>
            <a:r>
              <a:rPr lang="is-IS" sz="2600" b="1" dirty="0">
                <a:solidFill>
                  <a:srgbClr val="FF0000"/>
                </a:solidFill>
              </a:rPr>
              <a:t>	[WRITE THE CORRECT LETTER(S)]</a:t>
            </a:r>
          </a:p>
          <a:p>
            <a:pPr marL="914400" lvl="1" indent="-514350">
              <a:buAutoNum type="alphaUcPeriod"/>
            </a:pPr>
            <a:r>
              <a:rPr lang="is-IS" b="1" dirty="0"/>
              <a:t>BLUE M&amp;Ms WOULD INCREASE IN FREQUENCY IN THE POPULATION.</a:t>
            </a:r>
          </a:p>
          <a:p>
            <a:pPr marL="400050" lvl="1" indent="0">
              <a:buNone/>
            </a:pPr>
            <a:r>
              <a:rPr lang="is-IS" b="1" dirty="0"/>
              <a:t>B.  THE PERCENTAGE OF BLUE M&amp;Ms WOULD   				 REMAIN THE SAME.</a:t>
            </a:r>
          </a:p>
          <a:p>
            <a:pPr marL="914400" lvl="1" indent="-514350">
              <a:buAutoNum type="alphaUcPeriod" startAt="3"/>
            </a:pPr>
            <a:r>
              <a:rPr lang="is-IS" b="1" dirty="0"/>
              <a:t>BLUE M&amp;Ms WOULD DECREASE IN FREQUENCY IN THE POPULATION.</a:t>
            </a:r>
          </a:p>
          <a:p>
            <a:pPr marL="914400" lvl="1" indent="-514350">
              <a:buAutoNum type="alphaUcPeriod" startAt="3"/>
            </a:pPr>
            <a:r>
              <a:rPr lang="is-IS" b="1" dirty="0"/>
              <a:t>THE RESULT CANNOT BE PREDICTED.</a:t>
            </a:r>
          </a:p>
          <a:p>
            <a:pPr marL="0" indent="0">
              <a:buNone/>
            </a:pPr>
            <a:endParaRPr lang="en-US" sz="3600" b="1" i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5030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748</Words>
  <Application>Microsoft Macintosh PowerPoint</Application>
  <PresentationFormat>On-screen Show (4:3)</PresentationFormat>
  <Paragraphs>37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29</cp:revision>
  <dcterms:created xsi:type="dcterms:W3CDTF">2016-02-08T13:29:36Z</dcterms:created>
  <dcterms:modified xsi:type="dcterms:W3CDTF">2020-06-16T23:46:40Z</dcterms:modified>
</cp:coreProperties>
</file>