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9" r:id="rId3"/>
    <p:sldId id="260" r:id="rId4"/>
    <p:sldId id="279" r:id="rId5"/>
    <p:sldId id="280" r:id="rId6"/>
    <p:sldId id="282" r:id="rId7"/>
    <p:sldId id="283" r:id="rId8"/>
    <p:sldId id="281" r:id="rId9"/>
    <p:sldId id="284" r:id="rId10"/>
    <p:sldId id="285" r:id="rId11"/>
    <p:sldId id="286" r:id="rId12"/>
    <p:sldId id="288" r:id="rId13"/>
    <p:sldId id="289" r:id="rId14"/>
    <p:sldId id="297" r:id="rId15"/>
    <p:sldId id="298" r:id="rId16"/>
    <p:sldId id="299" r:id="rId17"/>
    <p:sldId id="295" r:id="rId18"/>
    <p:sldId id="291" r:id="rId19"/>
    <p:sldId id="292" r:id="rId20"/>
    <p:sldId id="296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348"/>
    <p:restoredTop sz="94668"/>
  </p:normalViewPr>
  <p:slideViewPr>
    <p:cSldViewPr snapToGrid="0" snapToObjects="1">
      <p:cViewPr varScale="1">
        <p:scale>
          <a:sx n="109" d="100"/>
          <a:sy n="109" d="100"/>
        </p:scale>
        <p:origin x="216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11/30/22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875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11/30/22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840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11/30/22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69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11/30/22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342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11/30/22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3339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11/30/22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81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11/30/22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88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11/30/22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614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11/30/22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0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11/30/22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76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45FD7270-6ED3-A94D-9105-A532A2E3A8D6}" type="datetimeFigureOut">
              <a:rPr lang="en-US" smtClean="0"/>
              <a:t>11/30/22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81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45FD7270-6ED3-A94D-9105-A532A2E3A8D6}" type="datetimeFigureOut">
              <a:rPr lang="en-US" smtClean="0"/>
              <a:t>11/30/22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7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B72A8-FEA7-1C4E-B75E-94DD6AF73E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dirty="0"/>
              <a:t>Interpersonal Communication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BEFAE0-B69A-BF4F-953C-702FFADCDE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CMS 4999: CMS Capstone</a:t>
            </a:r>
          </a:p>
          <a:p>
            <a:r>
              <a:rPr lang="en-US" sz="2400" dirty="0"/>
              <a:t>Dr. Jason Lee Guthrie</a:t>
            </a:r>
          </a:p>
        </p:txBody>
      </p:sp>
    </p:spTree>
    <p:extLst>
      <p:ext uri="{BB962C8B-B14F-4D97-AF65-F5344CB8AC3E}">
        <p14:creationId xmlns:p14="http://schemas.microsoft.com/office/powerpoint/2010/main" val="23180855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Expectancy Violations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pPr lvl="1"/>
            <a:r>
              <a:rPr lang="en-US" sz="2400" dirty="0"/>
              <a:t>Edward Hall coined the term </a:t>
            </a:r>
            <a:r>
              <a:rPr lang="en-US" sz="2400" i="1" dirty="0"/>
              <a:t>proxemics</a:t>
            </a:r>
            <a:r>
              <a:rPr lang="en-US" sz="2400" dirty="0"/>
              <a:t> to refer to the study of people’s use of space as a special elaboration of culture</a:t>
            </a:r>
          </a:p>
          <a:p>
            <a:pPr lvl="1"/>
            <a:r>
              <a:rPr lang="en-US" sz="2400" dirty="0"/>
              <a:t>Hall theorized that Americans have four proxemic zones:</a:t>
            </a:r>
          </a:p>
          <a:p>
            <a:pPr lvl="2"/>
            <a:r>
              <a:rPr lang="en-US" sz="2400" dirty="0"/>
              <a:t>1) Intimate distance: 0 to 18 inches</a:t>
            </a:r>
          </a:p>
          <a:p>
            <a:pPr lvl="2"/>
            <a:r>
              <a:rPr lang="en-US" sz="2400" dirty="0"/>
              <a:t>2) Personal distance: 18 inches to 4 feet</a:t>
            </a:r>
          </a:p>
          <a:p>
            <a:pPr lvl="2"/>
            <a:r>
              <a:rPr lang="en-US" sz="2400" dirty="0"/>
              <a:t>3) Social distance: 4 to 12 feet</a:t>
            </a:r>
          </a:p>
          <a:p>
            <a:pPr lvl="2"/>
            <a:r>
              <a:rPr lang="en-US" sz="2400" dirty="0"/>
              <a:t>4) Public distance: 12 to 25 feet to infinity</a:t>
            </a:r>
          </a:p>
          <a:p>
            <a:pPr lvl="1"/>
            <a:r>
              <a:rPr lang="en-US" sz="2400" dirty="0"/>
              <a:t>Burgoon suggests that under some circumstances, violating social norms and personal expectations is a superior strategy to conformity</a:t>
            </a:r>
          </a:p>
          <a:p>
            <a:pPr lvl="1"/>
            <a:endParaRPr lang="en-US" sz="2400" dirty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25401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Expectancy Violations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pPr lvl="1"/>
            <a:r>
              <a:rPr lang="en-US" sz="2400" dirty="0"/>
              <a:t>Core concepts of Expectancy Violations Theory:</a:t>
            </a:r>
          </a:p>
          <a:p>
            <a:pPr lvl="2"/>
            <a:r>
              <a:rPr lang="en-US" sz="2400" dirty="0"/>
              <a:t>Principles rather than laws</a:t>
            </a:r>
          </a:p>
          <a:p>
            <a:pPr lvl="2"/>
            <a:r>
              <a:rPr lang="en-US" sz="2400" dirty="0"/>
              <a:t>Links attraction, credibility, influence, and involvement</a:t>
            </a:r>
          </a:p>
          <a:p>
            <a:pPr lvl="2"/>
            <a:r>
              <a:rPr lang="en-US" sz="2400" dirty="0"/>
              <a:t>Expectancy (what is predicted to occur rather than what is desired)</a:t>
            </a:r>
          </a:p>
          <a:p>
            <a:pPr lvl="2"/>
            <a:r>
              <a:rPr lang="en-US" sz="2400" dirty="0"/>
              <a:t>Violation Valence (the positive or negative value we place on the unexpected behavior)</a:t>
            </a:r>
          </a:p>
          <a:p>
            <a:pPr lvl="2"/>
            <a:r>
              <a:rPr lang="en-US" sz="2400" dirty="0"/>
              <a:t>Communicator Reward Valence (the sum of the positive and negative attributes that the person brings to the encounter plus the potential they have in the future)</a:t>
            </a:r>
          </a:p>
          <a:p>
            <a:pPr lvl="1"/>
            <a:r>
              <a:rPr lang="en-US" sz="2400" dirty="0"/>
              <a:t>Critique: A well-regarded work in progress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92238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Social Judgment </a:t>
            </a:r>
            <a:r>
              <a:rPr lang="en-US" sz="2400" dirty="0" err="1"/>
              <a:t>ThEory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5891045" cy="5214936"/>
          </a:xfrm>
        </p:spPr>
        <p:txBody>
          <a:bodyPr>
            <a:noAutofit/>
          </a:bodyPr>
          <a:lstStyle/>
          <a:p>
            <a:r>
              <a:rPr lang="en-US" sz="2400" dirty="0" err="1"/>
              <a:t>Muzafer</a:t>
            </a:r>
            <a:r>
              <a:rPr lang="en-US" sz="2400" dirty="0"/>
              <a:t> </a:t>
            </a:r>
            <a:r>
              <a:rPr lang="en-US" sz="2400" dirty="0" err="1"/>
              <a:t>Sherif</a:t>
            </a:r>
            <a:endParaRPr lang="en-US" sz="2400" dirty="0"/>
          </a:p>
          <a:p>
            <a:r>
              <a:rPr lang="en-US" sz="2400" dirty="0"/>
              <a:t>Social Judgment Theory says that at the instant of perception, people compare messages to their present point of view</a:t>
            </a:r>
          </a:p>
          <a:p>
            <a:r>
              <a:rPr lang="en-US" sz="2400" dirty="0" err="1"/>
              <a:t>Sherif</a:t>
            </a:r>
            <a:r>
              <a:rPr lang="en-US" sz="2400" dirty="0"/>
              <a:t> established three latitudes:</a:t>
            </a:r>
          </a:p>
          <a:p>
            <a:pPr lvl="1"/>
            <a:r>
              <a:rPr lang="en-US" sz="2400" dirty="0"/>
              <a:t>Acceptance</a:t>
            </a:r>
          </a:p>
          <a:p>
            <a:pPr lvl="1"/>
            <a:r>
              <a:rPr lang="en-US" sz="2400" dirty="0"/>
              <a:t>Rejection</a:t>
            </a:r>
          </a:p>
          <a:p>
            <a:pPr lvl="1"/>
            <a:r>
              <a:rPr lang="en-US" sz="2400" dirty="0"/>
              <a:t>Noncommitment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9610FFB-DE5E-654B-A557-F28FF8CBEE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6820" y="1643064"/>
            <a:ext cx="33782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68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Social Judgment </a:t>
            </a:r>
            <a:r>
              <a:rPr lang="en-US" sz="2400" dirty="0" err="1"/>
              <a:t>ThEory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Ego-involvement: How much do you care?</a:t>
            </a:r>
          </a:p>
          <a:p>
            <a:pPr lvl="1"/>
            <a:r>
              <a:rPr lang="en-US" sz="2400" dirty="0"/>
              <a:t>Ego-involvement refers to how central or important an issue is in our lives</a:t>
            </a:r>
          </a:p>
          <a:p>
            <a:pPr lvl="1"/>
            <a:r>
              <a:rPr lang="en-US" sz="2400" dirty="0"/>
              <a:t>The favored position anchors all other thoughts about the topic</a:t>
            </a:r>
          </a:p>
          <a:p>
            <a:pPr lvl="1"/>
            <a:r>
              <a:rPr lang="en-US" sz="2400" dirty="0"/>
              <a:t>People who hold extreme views care deeply</a:t>
            </a:r>
          </a:p>
          <a:p>
            <a:r>
              <a:rPr lang="en-US" sz="2400" dirty="0"/>
              <a:t>Judging the message</a:t>
            </a:r>
          </a:p>
          <a:p>
            <a:pPr lvl="1"/>
            <a:r>
              <a:rPr lang="en-US" sz="2400" dirty="0"/>
              <a:t>Contrast: When one perceives a message within the latitude of rejection as being more discrepant than it actually is from the anchor point</a:t>
            </a:r>
          </a:p>
          <a:p>
            <a:pPr lvl="1"/>
            <a:r>
              <a:rPr lang="en-US" sz="2400" dirty="0"/>
              <a:t>Assimilation:  The opposite of contrast, it occurs when one perceives a message within the latitude of acceptance as being less discrepant than it actually is from the anchor point</a:t>
            </a:r>
          </a:p>
        </p:txBody>
      </p:sp>
    </p:spTree>
    <p:extLst>
      <p:ext uri="{BB962C8B-B14F-4D97-AF65-F5344CB8AC3E}">
        <p14:creationId xmlns:p14="http://schemas.microsoft.com/office/powerpoint/2010/main" val="77524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Social Judgment </a:t>
            </a:r>
            <a:r>
              <a:rPr lang="en-US" sz="2400" dirty="0" err="1"/>
              <a:t>ThEory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Critiques:</a:t>
            </a:r>
          </a:p>
          <a:p>
            <a:pPr lvl="1"/>
            <a:r>
              <a:rPr lang="en-US" sz="2400" dirty="0"/>
              <a:t>The theory has practical utility for persuaders</a:t>
            </a:r>
          </a:p>
          <a:p>
            <a:pPr lvl="1"/>
            <a:r>
              <a:rPr lang="en-US" sz="2400" dirty="0"/>
              <a:t>The theory offers specific predictions and explanations about what happens in the mind when a message falls within someone’s latitude of acceptance or rejection</a:t>
            </a:r>
          </a:p>
          <a:p>
            <a:pPr lvl="1"/>
            <a:r>
              <a:rPr lang="en-US" sz="2400" dirty="0"/>
              <a:t>Like all cognitive explanations, Social Judgment Theory assumes a mental structure and process that are beyond sensory observation</a:t>
            </a:r>
          </a:p>
          <a:p>
            <a:pPr lvl="1"/>
            <a:r>
              <a:rPr lang="en-US" sz="2400" dirty="0"/>
              <a:t>Although its falsifiable claims have not been widely tested, the empirical research has been conducting validates supports the SJT</a:t>
            </a:r>
          </a:p>
          <a:p>
            <a:pPr lvl="1"/>
            <a:r>
              <a:rPr lang="en-US" sz="2400" dirty="0"/>
              <a:t>Despite the small amount of research it’s fostered, social judgment theory is an elegant, intuitively appealing approach to persuasion</a:t>
            </a:r>
          </a:p>
        </p:txBody>
      </p:sp>
    </p:spTree>
    <p:extLst>
      <p:ext uri="{BB962C8B-B14F-4D97-AF65-F5344CB8AC3E}">
        <p14:creationId xmlns:p14="http://schemas.microsoft.com/office/powerpoint/2010/main" val="194653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Elaboration Likelihood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5891045" cy="5214936"/>
          </a:xfrm>
        </p:spPr>
        <p:txBody>
          <a:bodyPr>
            <a:noAutofit/>
          </a:bodyPr>
          <a:lstStyle/>
          <a:p>
            <a:r>
              <a:rPr lang="en-US" sz="2400" dirty="0"/>
              <a:t>Richard Petty &amp; John Cacioppo</a:t>
            </a:r>
          </a:p>
          <a:p>
            <a:r>
              <a:rPr lang="en-US" sz="2400" dirty="0"/>
              <a:t>Posits two basic mental routes for attitude change: Central or Peripheral</a:t>
            </a:r>
          </a:p>
          <a:p>
            <a:r>
              <a:rPr lang="en-US" sz="2400" dirty="0"/>
              <a:t>Elaboration: The extent to which a person carefully thinks about issue-relevant arguments contained in a persuasive communication</a:t>
            </a:r>
          </a:p>
          <a:p>
            <a:r>
              <a:rPr lang="en-US" sz="2400" dirty="0"/>
              <a:t>The more listeners work to evaluate a message, the less they will be influenced by content-irrelevant factors</a:t>
            </a:r>
          </a:p>
          <a:p>
            <a:r>
              <a:rPr lang="en-US" sz="2400" dirty="0"/>
              <a:t>The greater the effect of content-irrelevant factors, the less impact the message carries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65FCE97-EEED-234D-B8CB-6EF85E3EE4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5167" y="1643064"/>
            <a:ext cx="3571873" cy="32243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0FF51C1-5736-8F43-97FA-54BB7105E9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6" y="1643064"/>
            <a:ext cx="3224339" cy="3224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83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Elaboration Likelihood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Factors affecting Elaboration Likelihood:</a:t>
            </a:r>
          </a:p>
          <a:p>
            <a:pPr lvl="1"/>
            <a:r>
              <a:rPr lang="en-US" sz="2400" dirty="0"/>
              <a:t>Motivation</a:t>
            </a:r>
          </a:p>
          <a:p>
            <a:pPr lvl="1"/>
            <a:r>
              <a:rPr lang="en-US" sz="2400" dirty="0"/>
              <a:t>Ability</a:t>
            </a:r>
          </a:p>
          <a:p>
            <a:pPr lvl="1"/>
            <a:r>
              <a:rPr lang="en-US" sz="2400" dirty="0"/>
              <a:t>Type (Objective vs. Biased Thinking)</a:t>
            </a:r>
          </a:p>
          <a:p>
            <a:pPr lvl="1"/>
            <a:r>
              <a:rPr lang="en-US" sz="2400" dirty="0"/>
              <a:t>Message Strength:</a:t>
            </a:r>
          </a:p>
          <a:p>
            <a:pPr lvl="2"/>
            <a:r>
              <a:rPr lang="en-US" sz="2400" dirty="0"/>
              <a:t>Strong</a:t>
            </a:r>
          </a:p>
          <a:p>
            <a:pPr lvl="2"/>
            <a:r>
              <a:rPr lang="en-US" sz="2400" dirty="0"/>
              <a:t>Weak</a:t>
            </a:r>
          </a:p>
          <a:p>
            <a:pPr lvl="2"/>
            <a:r>
              <a:rPr lang="en-US" sz="2400" dirty="0"/>
              <a:t>Neutral</a:t>
            </a:r>
          </a:p>
        </p:txBody>
      </p:sp>
    </p:spTree>
    <p:extLst>
      <p:ext uri="{BB962C8B-B14F-4D97-AF65-F5344CB8AC3E}">
        <p14:creationId xmlns:p14="http://schemas.microsoft.com/office/powerpoint/2010/main" val="372734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Elaboration Likelihood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Critiques:</a:t>
            </a:r>
          </a:p>
          <a:p>
            <a:pPr lvl="1"/>
            <a:r>
              <a:rPr lang="en-US" sz="2400" dirty="0"/>
              <a:t>Elaboration Likelihood Model has been a leading theory of persuasion and attitude change for the last twenty-five years, and Petty and Cacioppo’s initial model has been very influential</a:t>
            </a:r>
          </a:p>
          <a:p>
            <a:pPr lvl="1"/>
            <a:r>
              <a:rPr lang="en-US" sz="2400" dirty="0"/>
              <a:t>Theorists have elaborated this model to make it more complex, less predictive, and less practical, which makes it problematic as a scientific theory</a:t>
            </a:r>
          </a:p>
          <a:p>
            <a:pPr lvl="1"/>
            <a:r>
              <a:rPr lang="en-US" sz="2400" dirty="0"/>
              <a:t>As Paul </a:t>
            </a:r>
            <a:r>
              <a:rPr lang="en-US" sz="2400" dirty="0" err="1"/>
              <a:t>Mongeau</a:t>
            </a:r>
            <a:r>
              <a:rPr lang="en-US" sz="2400" dirty="0"/>
              <a:t> and James Stiff have charged, the theory cannot be adequately tested and falsified, particularly in terms of what makes a strong or weak argument</a:t>
            </a:r>
          </a:p>
          <a:p>
            <a:pPr lvl="1"/>
            <a:r>
              <a:rPr lang="en-US" sz="2400" dirty="0"/>
              <a:t>Despite these limitations, the theory synthesizes many diverse aspects of persuasion</a:t>
            </a:r>
          </a:p>
          <a:p>
            <a:pPr lvl="1"/>
            <a:endParaRPr lang="en-US" sz="2400" dirty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22345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Cognitive Dissonance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5891045" cy="5214936"/>
          </a:xfrm>
        </p:spPr>
        <p:txBody>
          <a:bodyPr>
            <a:noAutofit/>
          </a:bodyPr>
          <a:lstStyle/>
          <a:p>
            <a:r>
              <a:rPr lang="en-US" sz="2400" dirty="0"/>
              <a:t>Leon Festinger</a:t>
            </a:r>
          </a:p>
          <a:p>
            <a:r>
              <a:rPr lang="en-US" sz="2400" dirty="0"/>
              <a:t>Cognitive Dissonance is the distressing mental state we feel when we do things that don’t fit with what we know</a:t>
            </a:r>
          </a:p>
          <a:p>
            <a:r>
              <a:rPr lang="en-US" sz="2400" dirty="0"/>
              <a:t>Humans have a basic need to avoid dissonance and establish consistency</a:t>
            </a:r>
          </a:p>
          <a:p>
            <a:r>
              <a:rPr lang="en-US" sz="2400" dirty="0"/>
              <a:t>The tension of dissonance motivates us to change either the behavior or the belief</a:t>
            </a:r>
          </a:p>
          <a:p>
            <a:r>
              <a:rPr lang="en-US" sz="2400" dirty="0"/>
              <a:t>The more important the issue, and the greater the discrepancy, the higher the magnitude of dissonance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63E09A-41DB-FC40-841C-1976569AE9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5440" y="1643064"/>
            <a:ext cx="4470400" cy="359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69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Cognitive Dissonance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A classic example: Health-conscious smokers</a:t>
            </a:r>
          </a:p>
          <a:p>
            <a:pPr lvl="1"/>
            <a:r>
              <a:rPr lang="en-US" sz="2400" dirty="0"/>
              <a:t>When Festinger first published his theory, he chose the topic of smoking to illustrate the concept of dissonance</a:t>
            </a:r>
          </a:p>
          <a:p>
            <a:pPr lvl="1"/>
            <a:r>
              <a:rPr lang="en-US" sz="2400" dirty="0"/>
              <a:t>Perhaps the most typical way for the smoker to avoid anguish is to trivialize or simply deny the link between smoking and cancer</a:t>
            </a:r>
          </a:p>
          <a:p>
            <a:pPr lvl="1"/>
            <a:r>
              <a:rPr lang="en-US" sz="2400" dirty="0"/>
              <a:t>Festinger noted that almost all of our actions are more entrenched than the thoughts we have about them</a:t>
            </a:r>
          </a:p>
          <a:p>
            <a:r>
              <a:rPr lang="en-US" sz="2400" dirty="0"/>
              <a:t>A classic experiment: “Would You lie for a dollar?”</a:t>
            </a:r>
          </a:p>
          <a:p>
            <a:pPr lvl="1"/>
            <a:r>
              <a:rPr lang="en-US" sz="2400" dirty="0"/>
              <a:t>Festinger’s minimal justification hypothesis is counterintuitive</a:t>
            </a:r>
          </a:p>
          <a:p>
            <a:pPr lvl="1"/>
            <a:r>
              <a:rPr lang="en-US" sz="2400" dirty="0"/>
              <a:t>The Stanford $1/$20 experiment supported the minimal justification hypothesis because subjects who received a very small reward demonstrated a change in attitude</a:t>
            </a:r>
          </a:p>
        </p:txBody>
      </p:sp>
    </p:spTree>
    <p:extLst>
      <p:ext uri="{BB962C8B-B14F-4D97-AF65-F5344CB8AC3E}">
        <p14:creationId xmlns:p14="http://schemas.microsoft.com/office/powerpoint/2010/main" val="73196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Interpersonal Communication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OVERVIEW</a:t>
            </a:r>
          </a:p>
          <a:p>
            <a:pPr lvl="1"/>
            <a:r>
              <a:rPr lang="en-US" sz="2400" dirty="0"/>
              <a:t>Symbolic Interactionism</a:t>
            </a:r>
          </a:p>
          <a:p>
            <a:pPr lvl="1"/>
            <a:r>
              <a:rPr lang="en-US" sz="2400" dirty="0"/>
              <a:t>Coordinated Management of Meaning</a:t>
            </a:r>
          </a:p>
          <a:p>
            <a:pPr lvl="1"/>
            <a:r>
              <a:rPr lang="en-US" sz="2400" dirty="0"/>
              <a:t>Expectancy Violations Theory</a:t>
            </a:r>
          </a:p>
          <a:p>
            <a:pPr lvl="1"/>
            <a:r>
              <a:rPr lang="en-US" sz="2400" dirty="0"/>
              <a:t>Social Judgment Theory</a:t>
            </a:r>
          </a:p>
          <a:p>
            <a:pPr lvl="1"/>
            <a:r>
              <a:rPr lang="en-US" sz="2400" dirty="0"/>
              <a:t>Elaboration Likelihood Model</a:t>
            </a:r>
          </a:p>
          <a:p>
            <a:pPr lvl="1"/>
            <a:r>
              <a:rPr lang="en-US" sz="2400" dirty="0"/>
              <a:t>Cognitive Dissonance Theory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9336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Cognitive Dissonance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Reducing dissonance between attitudes and actions:</a:t>
            </a:r>
          </a:p>
          <a:p>
            <a:pPr lvl="1"/>
            <a:r>
              <a:rPr lang="en-US" sz="2400" dirty="0"/>
              <a:t>Hypothesis #1: Selective exposure prevents dissonance</a:t>
            </a:r>
          </a:p>
          <a:p>
            <a:pPr lvl="1"/>
            <a:r>
              <a:rPr lang="en-US" sz="2400" dirty="0"/>
              <a:t>Hypothesis #2: Post decision dissonance creates a need for reassurance</a:t>
            </a:r>
          </a:p>
          <a:p>
            <a:pPr lvl="1"/>
            <a:r>
              <a:rPr lang="en-US" sz="2400" dirty="0"/>
              <a:t>Hypothesis #3: Minimal justification for action induces a shift in attitude</a:t>
            </a:r>
          </a:p>
          <a:p>
            <a:r>
              <a:rPr lang="en-US" sz="2400" dirty="0"/>
              <a:t>Critique:  Where the theory falls short is relative simplicity</a:t>
            </a:r>
          </a:p>
        </p:txBody>
      </p:sp>
    </p:spTree>
    <p:extLst>
      <p:ext uri="{BB962C8B-B14F-4D97-AF65-F5344CB8AC3E}">
        <p14:creationId xmlns:p14="http://schemas.microsoft.com/office/powerpoint/2010/main" val="5191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Symbolic Interactionism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5891045" cy="5214936"/>
          </a:xfrm>
        </p:spPr>
        <p:txBody>
          <a:bodyPr>
            <a:noAutofit/>
          </a:bodyPr>
          <a:lstStyle/>
          <a:p>
            <a:r>
              <a:rPr lang="en-US" sz="2400" dirty="0"/>
              <a:t>George Herbert Mead</a:t>
            </a:r>
          </a:p>
          <a:p>
            <a:r>
              <a:rPr lang="en-US" sz="2400" dirty="0"/>
              <a:t>Member of “The Chicago School” along with John Dewey, Robert Park, Charles Cooley, and Herbert Blumer</a:t>
            </a:r>
          </a:p>
          <a:p>
            <a:r>
              <a:rPr lang="en-US" sz="2400" dirty="0"/>
              <a:t>The Chicago School originated:</a:t>
            </a:r>
          </a:p>
          <a:p>
            <a:pPr lvl="1"/>
            <a:r>
              <a:rPr lang="en-US" sz="2400" dirty="0"/>
              <a:t>American Sociology</a:t>
            </a:r>
          </a:p>
          <a:p>
            <a:pPr lvl="1"/>
            <a:r>
              <a:rPr lang="en-US" sz="2400" dirty="0"/>
              <a:t>Social Work</a:t>
            </a:r>
          </a:p>
          <a:p>
            <a:pPr lvl="1"/>
            <a:r>
              <a:rPr lang="en-US" sz="2400" dirty="0"/>
              <a:t>Academic discipline of Journalism</a:t>
            </a:r>
          </a:p>
          <a:p>
            <a:pPr lvl="1"/>
            <a:r>
              <a:rPr lang="en-US" sz="2400" dirty="0"/>
              <a:t>Many aspects of Communication Theory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7265BE-9A36-BE4E-958E-18F4042196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7" y="1643063"/>
            <a:ext cx="4045529" cy="4986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183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Symbolic Interactionism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Symbolic Interaction suggests that our thoughts, self-concept, and the wider community we live in are created through communication</a:t>
            </a:r>
          </a:p>
          <a:p>
            <a:r>
              <a:rPr lang="en-US" sz="2400" dirty="0"/>
              <a:t>Symbolic Interaction refers to the language and gestures a person uses in anticipation of the way others will respond</a:t>
            </a:r>
          </a:p>
          <a:p>
            <a:r>
              <a:rPr lang="en-US" sz="2400" dirty="0"/>
              <a:t>Mead's student, Herbert Blumer, published Mead's teachings in a </a:t>
            </a:r>
            <a:r>
              <a:rPr lang="en-US" sz="2400" i="1" dirty="0"/>
              <a:t>Mind, Self, and Society</a:t>
            </a:r>
            <a:r>
              <a:rPr lang="en-US" sz="2400" dirty="0"/>
              <a:t> and further developed the theory</a:t>
            </a:r>
          </a:p>
          <a:p>
            <a:pPr lvl="1"/>
            <a:r>
              <a:rPr lang="en-US" sz="2400" dirty="0"/>
              <a:t>Blumer actually coined the term “Symbolic Interactionism”</a:t>
            </a:r>
          </a:p>
          <a:p>
            <a:pPr lvl="1"/>
            <a:r>
              <a:rPr lang="en-US" sz="2400" dirty="0"/>
              <a:t>Blumer claimed that the most human and humanizing activity in which people are engaged is communicating.</a:t>
            </a:r>
          </a:p>
        </p:txBody>
      </p:sp>
    </p:spTree>
    <p:extLst>
      <p:ext uri="{BB962C8B-B14F-4D97-AF65-F5344CB8AC3E}">
        <p14:creationId xmlns:p14="http://schemas.microsoft.com/office/powerpoint/2010/main" val="127000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Symbolic Interactionism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pPr lvl="1"/>
            <a:r>
              <a:rPr lang="en-US" sz="2400" dirty="0"/>
              <a:t>Symbolic Interactionism is concerned with three core principles:</a:t>
            </a:r>
          </a:p>
          <a:p>
            <a:pPr lvl="2"/>
            <a:r>
              <a:rPr lang="en-US" sz="2400" dirty="0"/>
              <a:t>Meaning: The construction of social reality</a:t>
            </a:r>
          </a:p>
          <a:p>
            <a:pPr lvl="2"/>
            <a:r>
              <a:rPr lang="en-US" sz="2400" dirty="0"/>
              <a:t>Language: The source of meaning</a:t>
            </a:r>
          </a:p>
          <a:p>
            <a:pPr lvl="2"/>
            <a:r>
              <a:rPr lang="en-US" sz="2400" dirty="0"/>
              <a:t>Thinking: The process of taking the role of the other</a:t>
            </a:r>
          </a:p>
          <a:p>
            <a:pPr lvl="1"/>
            <a:r>
              <a:rPr lang="en-US" sz="2400" dirty="0"/>
              <a:t>These lead to conclusions about the formation of self and socialization into society:</a:t>
            </a:r>
          </a:p>
          <a:p>
            <a:pPr lvl="2"/>
            <a:r>
              <a:rPr lang="en-US" sz="2400" dirty="0"/>
              <a:t>The self is a function of language</a:t>
            </a:r>
          </a:p>
          <a:p>
            <a:pPr lvl="2"/>
            <a:r>
              <a:rPr lang="en-US" sz="2400" dirty="0"/>
              <a:t>Society is the composite socializing effect of others' expectations</a:t>
            </a:r>
          </a:p>
        </p:txBody>
      </p:sp>
    </p:spTree>
    <p:extLst>
      <p:ext uri="{BB962C8B-B14F-4D97-AF65-F5344CB8AC3E}">
        <p14:creationId xmlns:p14="http://schemas.microsoft.com/office/powerpoint/2010/main" val="244944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Coordinated Management of Meaning (CMM)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5891045" cy="5214936"/>
          </a:xfrm>
        </p:spPr>
        <p:txBody>
          <a:bodyPr>
            <a:noAutofit/>
          </a:bodyPr>
          <a:lstStyle/>
          <a:p>
            <a:r>
              <a:rPr lang="en-US" sz="2400" dirty="0"/>
              <a:t>W. Barnett Pearce and Vernon </a:t>
            </a:r>
            <a:r>
              <a:rPr lang="en-US" sz="2400" dirty="0" err="1"/>
              <a:t>Cronen</a:t>
            </a:r>
            <a:endParaRPr lang="en-US" sz="2400" dirty="0"/>
          </a:p>
          <a:p>
            <a:r>
              <a:rPr lang="en-US" sz="2400" dirty="0"/>
              <a:t>Pearce and </a:t>
            </a:r>
            <a:r>
              <a:rPr lang="en-US" sz="2400" dirty="0" err="1"/>
              <a:t>Cronen</a:t>
            </a:r>
            <a:r>
              <a:rPr lang="en-US" sz="2400" dirty="0"/>
              <a:t> rejected a </a:t>
            </a:r>
            <a:r>
              <a:rPr lang="en-US" sz="2400" i="1" dirty="0"/>
              <a:t>transmission model</a:t>
            </a:r>
            <a:r>
              <a:rPr lang="en-US" sz="2400" dirty="0"/>
              <a:t> of communication</a:t>
            </a:r>
          </a:p>
          <a:p>
            <a:pPr marL="0" indent="0">
              <a:buNone/>
            </a:pPr>
            <a:r>
              <a:rPr lang="en-US" sz="2400" dirty="0"/>
              <a:t>	SENDER </a:t>
            </a:r>
            <a:r>
              <a:rPr lang="en-US" sz="2400" dirty="0">
                <a:sym typeface="Wingdings" pitchFamily="2" charset="2"/>
              </a:rPr>
              <a:t> RECEIVER</a:t>
            </a:r>
            <a:endParaRPr lang="en-US" sz="2400" dirty="0"/>
          </a:p>
          <a:p>
            <a:r>
              <a:rPr lang="en-US" sz="2400" dirty="0"/>
              <a:t>They believe that model looks </a:t>
            </a:r>
            <a:r>
              <a:rPr lang="en-US" sz="2400" i="1" dirty="0"/>
              <a:t>through</a:t>
            </a:r>
            <a:r>
              <a:rPr lang="en-US" sz="2400" dirty="0"/>
              <a:t> communication rather than </a:t>
            </a:r>
            <a:r>
              <a:rPr lang="en-US" sz="2400" i="1" dirty="0"/>
              <a:t>at</a:t>
            </a:r>
            <a:r>
              <a:rPr lang="en-US" sz="2400" dirty="0"/>
              <a:t> it</a:t>
            </a:r>
          </a:p>
          <a:p>
            <a:r>
              <a:rPr lang="en-US" sz="2400" dirty="0"/>
              <a:t>See communication as a constitutive force that shapes all of our ideas, our relationships, and whole social environment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395DDEB-4D11-7045-ABA8-8080B3F14B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6" y="2148034"/>
            <a:ext cx="3508469" cy="32745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E543EB1-2255-A446-8E11-41F2EC8F51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4465" y="2132162"/>
            <a:ext cx="2329517" cy="3290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971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Coordinated Management of Meaning (CMM)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pPr lvl="1"/>
            <a:r>
              <a:rPr lang="en-US" sz="2400" dirty="0"/>
              <a:t>Dialogic Ethics (Martin Buber)</a:t>
            </a:r>
          </a:p>
          <a:p>
            <a:pPr lvl="2"/>
            <a:r>
              <a:rPr lang="en-US" sz="2400" dirty="0"/>
              <a:t>Buber’s ethics focused on the relationships between people rather than moral codes</a:t>
            </a:r>
          </a:p>
          <a:p>
            <a:pPr lvl="2"/>
            <a:r>
              <a:rPr lang="en-US" sz="2400" dirty="0"/>
              <a:t>He contrasted two (2) types of relationships:</a:t>
            </a:r>
          </a:p>
          <a:p>
            <a:pPr lvl="3"/>
            <a:r>
              <a:rPr lang="en-US" sz="2400" dirty="0"/>
              <a:t>I-It: treats the other person as an object to be manipulated</a:t>
            </a:r>
          </a:p>
          <a:p>
            <a:pPr lvl="3"/>
            <a:r>
              <a:rPr lang="en-US" sz="2400" dirty="0"/>
              <a:t>I-Thou: treats our partner as the very one we are</a:t>
            </a:r>
          </a:p>
          <a:p>
            <a:pPr lvl="2"/>
            <a:r>
              <a:rPr lang="en-US" sz="2400" dirty="0"/>
              <a:t>For Buber, </a:t>
            </a:r>
            <a:r>
              <a:rPr lang="en-US" sz="2400" i="1" dirty="0"/>
              <a:t>dialogue</a:t>
            </a:r>
            <a:r>
              <a:rPr lang="en-US" sz="2400" dirty="0"/>
              <a:t> is a synonym for ethical communication</a:t>
            </a:r>
          </a:p>
          <a:p>
            <a:pPr lvl="2"/>
            <a:r>
              <a:rPr lang="en-US" sz="2400" dirty="0"/>
              <a:t>CMM develops the philosophy of Dialogic Ethics into a testable theory</a:t>
            </a:r>
          </a:p>
        </p:txBody>
      </p:sp>
    </p:spTree>
    <p:extLst>
      <p:ext uri="{BB962C8B-B14F-4D97-AF65-F5344CB8AC3E}">
        <p14:creationId xmlns:p14="http://schemas.microsoft.com/office/powerpoint/2010/main" val="173178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Coordinated Management of Meaning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pPr lvl="1"/>
            <a:r>
              <a:rPr lang="en-US" sz="2400" dirty="0"/>
              <a:t>Coordinated Management of Meaning makes four (4) key claims:</a:t>
            </a:r>
          </a:p>
          <a:p>
            <a:pPr lvl="2"/>
            <a:r>
              <a:rPr lang="en-US" sz="2400" dirty="0"/>
              <a:t>1) Communication creates our social worlds</a:t>
            </a:r>
          </a:p>
          <a:p>
            <a:pPr lvl="2"/>
            <a:r>
              <a:rPr lang="en-US" sz="2400" dirty="0"/>
              <a:t>2) The stories we tell differ from the stories we live</a:t>
            </a:r>
          </a:p>
          <a:p>
            <a:pPr lvl="2"/>
            <a:r>
              <a:rPr lang="en-US" sz="2400" dirty="0"/>
              <a:t>3) We get what we make</a:t>
            </a:r>
          </a:p>
          <a:p>
            <a:pPr lvl="2"/>
            <a:r>
              <a:rPr lang="en-US" sz="2400" dirty="0"/>
              <a:t>4) If we get the pattern right, we make better social worlds</a:t>
            </a:r>
          </a:p>
          <a:p>
            <a:pPr lvl="1"/>
            <a:r>
              <a:rPr lang="en-US" sz="2400" dirty="0"/>
              <a:t>Critique: CCM is highly practical as it moves from confusion to clarity</a:t>
            </a:r>
          </a:p>
        </p:txBody>
      </p:sp>
    </p:spTree>
    <p:extLst>
      <p:ext uri="{BB962C8B-B14F-4D97-AF65-F5344CB8AC3E}">
        <p14:creationId xmlns:p14="http://schemas.microsoft.com/office/powerpoint/2010/main" val="3515467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Expectancy Violations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5891045" cy="5214936"/>
          </a:xfrm>
        </p:spPr>
        <p:txBody>
          <a:bodyPr>
            <a:noAutofit/>
          </a:bodyPr>
          <a:lstStyle/>
          <a:p>
            <a:r>
              <a:rPr lang="en-US" sz="2400" dirty="0" err="1"/>
              <a:t>Judee</a:t>
            </a:r>
            <a:r>
              <a:rPr lang="en-US" sz="2400" dirty="0"/>
              <a:t> Burgoon</a:t>
            </a:r>
          </a:p>
          <a:p>
            <a:r>
              <a:rPr lang="en-US" sz="2400" dirty="0"/>
              <a:t>Looks at expectations for personal space</a:t>
            </a:r>
          </a:p>
          <a:p>
            <a:pPr lvl="1"/>
            <a:r>
              <a:rPr lang="en-US" sz="2400" dirty="0"/>
              <a:t>Personal space expectations vary based on individual preference and cultural norms</a:t>
            </a:r>
          </a:p>
          <a:p>
            <a:pPr lvl="1"/>
            <a:r>
              <a:rPr lang="en-US" sz="2400" dirty="0"/>
              <a:t>Personal space is a compromise between privacy and affiliation</a:t>
            </a:r>
          </a:p>
          <a:p>
            <a:r>
              <a:rPr lang="en-US" sz="2400" dirty="0"/>
              <a:t>Burgoon’s theory has evolved significantly over time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38D761-67CA-6C48-B72A-E44004D1B4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6" y="1643064"/>
            <a:ext cx="3592745" cy="4794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87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arcel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{E993FB28-9CF7-D548-B95A-E78BA070F8E9}tf10001120</Template>
  <TotalTime>499</TotalTime>
  <Words>1310</Words>
  <Application>Microsoft Macintosh PowerPoint</Application>
  <PresentationFormat>Widescreen</PresentationFormat>
  <Paragraphs>139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Gill Sans MT</vt:lpstr>
      <vt:lpstr>Parcel</vt:lpstr>
      <vt:lpstr>Interpersonal Communication</vt:lpstr>
      <vt:lpstr>Interpersonal Communication</vt:lpstr>
      <vt:lpstr>Symbolic Interactionism</vt:lpstr>
      <vt:lpstr>Symbolic Interactionism</vt:lpstr>
      <vt:lpstr>Symbolic Interactionism</vt:lpstr>
      <vt:lpstr>Coordinated Management of Meaning (CMM)</vt:lpstr>
      <vt:lpstr>Coordinated Management of Meaning (CMM)</vt:lpstr>
      <vt:lpstr>Coordinated Management of Meaning</vt:lpstr>
      <vt:lpstr>Expectancy Violations Theory</vt:lpstr>
      <vt:lpstr>Expectancy Violations Theory</vt:lpstr>
      <vt:lpstr>Expectancy Violations Theory</vt:lpstr>
      <vt:lpstr>Social Judgment ThEory</vt:lpstr>
      <vt:lpstr>Social Judgment ThEory</vt:lpstr>
      <vt:lpstr>Social Judgment ThEory</vt:lpstr>
      <vt:lpstr>Elaboration Likelihood Model</vt:lpstr>
      <vt:lpstr>Elaboration Likelihood Model</vt:lpstr>
      <vt:lpstr>Elaboration Likelihood Model</vt:lpstr>
      <vt:lpstr>Cognitive Dissonance Theory</vt:lpstr>
      <vt:lpstr>Cognitive Dissonance Theory</vt:lpstr>
      <vt:lpstr>Cognitive Dissonance Theory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</dc:title>
  <dc:creator>Jason L Guthrie</dc:creator>
  <cp:lastModifiedBy>Jason Guthrie</cp:lastModifiedBy>
  <cp:revision>51</cp:revision>
  <dcterms:created xsi:type="dcterms:W3CDTF">2019-07-26T00:48:53Z</dcterms:created>
  <dcterms:modified xsi:type="dcterms:W3CDTF">2022-11-30T17:13:19Z</dcterms:modified>
</cp:coreProperties>
</file>