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9" r:id="rId3"/>
    <p:sldId id="279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348"/>
    <p:restoredTop sz="94668"/>
  </p:normalViewPr>
  <p:slideViewPr>
    <p:cSldViewPr snapToGrid="0" snapToObjects="1">
      <p:cViewPr varScale="1">
        <p:scale>
          <a:sx n="109" d="100"/>
          <a:sy n="109" d="100"/>
        </p:scale>
        <p:origin x="216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4/10/23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875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4/10/23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840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4/10/23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69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4/10/23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342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4/10/23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3339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4/10/23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81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4/10/23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88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4/10/23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614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4/10/23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0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4/10/23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76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45FD7270-6ED3-A94D-9105-A532A2E3A8D6}" type="datetimeFigureOut">
              <a:rPr lang="en-US" smtClean="0"/>
              <a:t>4/10/23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81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45FD7270-6ED3-A94D-9105-A532A2E3A8D6}" type="datetimeFigureOut">
              <a:rPr lang="en-US" smtClean="0"/>
              <a:t>4/10/23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7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B72A8-FEA7-1C4E-B75E-94DD6AF73E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dirty="0"/>
              <a:t>Theory Integration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BEFAE0-B69A-BF4F-953C-702FFADCDE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CMS 4999: CMS Capstone</a:t>
            </a:r>
          </a:p>
          <a:p>
            <a:r>
              <a:rPr lang="en-US" sz="2400" dirty="0"/>
              <a:t>Dr. Jason Lee Guthrie</a:t>
            </a:r>
          </a:p>
        </p:txBody>
      </p:sp>
    </p:spTree>
    <p:extLst>
      <p:ext uri="{BB962C8B-B14F-4D97-AF65-F5344CB8AC3E}">
        <p14:creationId xmlns:p14="http://schemas.microsoft.com/office/powerpoint/2010/main" val="23180855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10 Principles of Communication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Shared Meaning</a:t>
            </a:r>
          </a:p>
          <a:p>
            <a:pPr lvl="1"/>
            <a:r>
              <a:rPr lang="en-US" sz="2400" dirty="0"/>
              <a:t>Our communication is successful to the extent that we share a common interpretation of the signs we use</a:t>
            </a:r>
          </a:p>
          <a:p>
            <a:pPr lvl="1"/>
            <a:r>
              <a:rPr lang="en-US" sz="2400" dirty="0"/>
              <a:t>Geertz and </a:t>
            </a:r>
            <a:r>
              <a:rPr lang="en-US" sz="2400" dirty="0" err="1"/>
              <a:t>Pacanowsky’s</a:t>
            </a:r>
            <a:r>
              <a:rPr lang="en-US" sz="2400" dirty="0"/>
              <a:t> Cultural Approach to Organizations describes culture as webs of significance, or systems of shared meaning</a:t>
            </a:r>
          </a:p>
          <a:p>
            <a:pPr lvl="1"/>
            <a:r>
              <a:rPr lang="en-US" sz="2400" dirty="0"/>
              <a:t>Bormann’s Symbolic Convergence Theory says shared group fantasies create symbolic convergence--shared meaning</a:t>
            </a:r>
          </a:p>
          <a:p>
            <a:pPr lvl="1"/>
            <a:r>
              <a:rPr lang="en-US" sz="2400" dirty="0"/>
              <a:t>Barthes’ Semiotics described how the mass media are powerful ideological tools that frame interpretation of events for the benefit of the haves over the have-nots</a:t>
            </a:r>
          </a:p>
          <a:p>
            <a:r>
              <a:rPr lang="en-US" sz="2400" dirty="0"/>
              <a:t>Stop and think: Shared interpretation is an accomplishment of the audience rather than the clarity of the message</a:t>
            </a:r>
          </a:p>
        </p:txBody>
      </p:sp>
    </p:spTree>
    <p:extLst>
      <p:ext uri="{BB962C8B-B14F-4D97-AF65-F5344CB8AC3E}">
        <p14:creationId xmlns:p14="http://schemas.microsoft.com/office/powerpoint/2010/main" val="1758648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10 Principles of Communication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Narrative</a:t>
            </a:r>
          </a:p>
          <a:p>
            <a:pPr lvl="1"/>
            <a:r>
              <a:rPr lang="en-US" sz="2400" dirty="0"/>
              <a:t>We respond favorably to stories and dramatic imagery with which we can identify</a:t>
            </a:r>
          </a:p>
          <a:p>
            <a:pPr lvl="1"/>
            <a:r>
              <a:rPr lang="en-US" sz="2400" dirty="0"/>
              <a:t>According to Fisher’s Narrative Paradigm, almost all communication is story that we judge by its narrative coherence and fidelity</a:t>
            </a:r>
          </a:p>
          <a:p>
            <a:pPr lvl="1"/>
            <a:r>
              <a:rPr lang="en-US" sz="2400" dirty="0"/>
              <a:t>Bormann’s Symbolic Convergence Theory predicts then when group fantasies are shared, the result is symbolic convergence—a group consciousness and greater cohesiveness</a:t>
            </a:r>
          </a:p>
          <a:p>
            <a:pPr lvl="1"/>
            <a:r>
              <a:rPr lang="en-US" sz="2400" dirty="0"/>
              <a:t>Gerbner’s Cultivation Theory says that television is dominant because it tells most of the stories, most of the time</a:t>
            </a:r>
          </a:p>
          <a:p>
            <a:pPr lvl="1"/>
            <a:r>
              <a:rPr lang="en-US" sz="2400" dirty="0"/>
              <a:t>Tannen’s Genderlect Styles theory sees disparity between men and women in how they tell stories</a:t>
            </a:r>
          </a:p>
          <a:p>
            <a:r>
              <a:rPr lang="en-US" sz="2400" dirty="0"/>
              <a:t>Stop and think: There are bad stories that can effectively lead people astray or destroy others; well-told tales are inherently attractive, but they might not all be good</a:t>
            </a:r>
          </a:p>
        </p:txBody>
      </p:sp>
    </p:spTree>
    <p:extLst>
      <p:ext uri="{BB962C8B-B14F-4D97-AF65-F5344CB8AC3E}">
        <p14:creationId xmlns:p14="http://schemas.microsoft.com/office/powerpoint/2010/main" val="170474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10 Principles of Communication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Conflict</a:t>
            </a:r>
          </a:p>
          <a:p>
            <a:pPr lvl="1"/>
            <a:r>
              <a:rPr lang="en-US" sz="2400" dirty="0"/>
              <a:t>Unjust communication stifles needed conflict; healthy communication can make conflict productive</a:t>
            </a:r>
          </a:p>
          <a:p>
            <a:pPr lvl="1"/>
            <a:r>
              <a:rPr lang="en-US" sz="2400" dirty="0"/>
              <a:t>Deetz’s Critical Theory of Communication in Organizations believes that organizations would be well served by more conflict rather than less</a:t>
            </a:r>
          </a:p>
          <a:p>
            <a:pPr lvl="1"/>
            <a:r>
              <a:rPr lang="en-US" sz="2400" dirty="0"/>
              <a:t>A core principle of </a:t>
            </a:r>
            <a:r>
              <a:rPr lang="en-US" sz="2400" dirty="0" err="1"/>
              <a:t>Petronio’s</a:t>
            </a:r>
            <a:r>
              <a:rPr lang="en-US" sz="2400" dirty="0"/>
              <a:t> Communication Privacy Management Theory warns that when co-owners of private information don’t effectively negotiate and follow mutually held privacy rules, boundary turbulence is the likely result</a:t>
            </a:r>
          </a:p>
          <a:p>
            <a:r>
              <a:rPr lang="en-US" sz="2400" dirty="0"/>
              <a:t>Stop and think: Although honest straight talk is an effective way to reduce conflict in an individualistic society, it may be counterproductive in collectivistic cultures</a:t>
            </a:r>
          </a:p>
        </p:txBody>
      </p:sp>
    </p:spTree>
    <p:extLst>
      <p:ext uri="{BB962C8B-B14F-4D97-AF65-F5344CB8AC3E}">
        <p14:creationId xmlns:p14="http://schemas.microsoft.com/office/powerpoint/2010/main" val="293211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10 Principles of Communication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Dialogue</a:t>
            </a:r>
          </a:p>
          <a:p>
            <a:pPr lvl="1"/>
            <a:r>
              <a:rPr lang="en-US" sz="2400" dirty="0"/>
              <a:t>Dialogue is transparent conversation that often creates unanticipated relational outcomes due to parties’ profound respect for disparate voices</a:t>
            </a:r>
          </a:p>
          <a:p>
            <a:pPr lvl="1"/>
            <a:r>
              <a:rPr lang="en-US" sz="2400" dirty="0"/>
              <a:t>Baxter’s Relational Dialectics Theory describes dialogue as an aesthetic accomplishment that produces fleeting moments of unity</a:t>
            </a:r>
          </a:p>
          <a:p>
            <a:pPr lvl="1"/>
            <a:r>
              <a:rPr lang="en-US" sz="2400" dirty="0"/>
              <a:t>Pearce and </a:t>
            </a:r>
            <a:r>
              <a:rPr lang="en-US" sz="2400" dirty="0" err="1"/>
              <a:t>Cronen’s</a:t>
            </a:r>
            <a:r>
              <a:rPr lang="en-US" sz="2400" dirty="0"/>
              <a:t> Coordinated Management of Meaning contends that dialogic communication is learnable, teachable, and contagious</a:t>
            </a:r>
          </a:p>
          <a:p>
            <a:pPr lvl="1"/>
            <a:r>
              <a:rPr lang="en-US" sz="2400" dirty="0"/>
              <a:t>In Muted Group Theory, </a:t>
            </a:r>
            <a:r>
              <a:rPr lang="en-US" sz="2400" dirty="0" err="1"/>
              <a:t>Kramarae</a:t>
            </a:r>
            <a:r>
              <a:rPr lang="en-US" sz="2400" dirty="0"/>
              <a:t> suggests that it’s difficult for women to take part as equal partners in a dialogue while speaking where the rules are controlled by men</a:t>
            </a:r>
          </a:p>
          <a:p>
            <a:pPr lvl="1"/>
            <a:r>
              <a:rPr lang="en-US" sz="2400" dirty="0" err="1"/>
              <a:t>Orbe’s</a:t>
            </a:r>
            <a:r>
              <a:rPr lang="en-US" sz="2400" dirty="0"/>
              <a:t> Co-Cultural Theory extends this idea to all groups of marginalized people</a:t>
            </a:r>
          </a:p>
          <a:p>
            <a:r>
              <a:rPr lang="en-US" sz="2400" dirty="0"/>
              <a:t>Stop and think: Dialogue is hard to describe and even more difficult to achieve</a:t>
            </a:r>
          </a:p>
        </p:txBody>
      </p:sp>
    </p:spTree>
    <p:extLst>
      <p:ext uri="{BB962C8B-B14F-4D97-AF65-F5344CB8AC3E}">
        <p14:creationId xmlns:p14="http://schemas.microsoft.com/office/powerpoint/2010/main" val="263930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Theory Integration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OVERVIEW</a:t>
            </a:r>
          </a:p>
          <a:p>
            <a:pPr lvl="1"/>
            <a:r>
              <a:rPr lang="en-US" sz="2400" dirty="0"/>
              <a:t>10 Principles of Communication Theory</a:t>
            </a:r>
          </a:p>
        </p:txBody>
      </p:sp>
    </p:spTree>
    <p:extLst>
      <p:ext uri="{BB962C8B-B14F-4D97-AF65-F5344CB8AC3E}">
        <p14:creationId xmlns:p14="http://schemas.microsoft.com/office/powerpoint/2010/main" val="3593360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10 Principles of Communication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There are at least 10 recurring principles, or threads, that in one form or another appear in multiple theories</a:t>
            </a:r>
          </a:p>
          <a:p>
            <a:pPr lvl="1"/>
            <a:r>
              <a:rPr lang="en-US" sz="2400" dirty="0"/>
              <a:t>A thread must be a significant feature in at least six different theories</a:t>
            </a:r>
          </a:p>
          <a:p>
            <a:pPr lvl="1"/>
            <a:r>
              <a:rPr lang="en-US" sz="2400" dirty="0"/>
              <a:t>Consistent with the critique sections, each thread ends with a “Stop and think” reflection</a:t>
            </a:r>
          </a:p>
        </p:txBody>
      </p:sp>
    </p:spTree>
    <p:extLst>
      <p:ext uri="{BB962C8B-B14F-4D97-AF65-F5344CB8AC3E}">
        <p14:creationId xmlns:p14="http://schemas.microsoft.com/office/powerpoint/2010/main" val="127000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10 Principles of Communication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Motivation</a:t>
            </a:r>
          </a:p>
          <a:p>
            <a:pPr lvl="1"/>
            <a:r>
              <a:rPr lang="en-US" sz="2400" dirty="0"/>
              <a:t>Communication is motivated by our basic social needs:</a:t>
            </a:r>
          </a:p>
          <a:p>
            <a:pPr lvl="2"/>
            <a:r>
              <a:rPr lang="en-US" sz="2400" dirty="0"/>
              <a:t>Need for Affiliation: Media Multiplexity Theory</a:t>
            </a:r>
          </a:p>
          <a:p>
            <a:pPr lvl="2"/>
            <a:r>
              <a:rPr lang="en-US" sz="2400" dirty="0"/>
              <a:t>Need for Achievement: Functional Perspectives on Group Decision Making</a:t>
            </a:r>
          </a:p>
          <a:p>
            <a:pPr lvl="2"/>
            <a:r>
              <a:rPr lang="en-US" sz="2400" dirty="0"/>
              <a:t>Need for Control: Cultural Studies</a:t>
            </a:r>
          </a:p>
          <a:p>
            <a:pPr lvl="2"/>
            <a:r>
              <a:rPr lang="en-US" sz="2400" dirty="0"/>
              <a:t>Need to Reduce Uncertainty: Uncertainty Reduction Theory</a:t>
            </a:r>
          </a:p>
          <a:p>
            <a:pPr lvl="2"/>
            <a:r>
              <a:rPr lang="en-US" sz="2400" dirty="0"/>
              <a:t>Need to Reduce Anxiety: Dramatism</a:t>
            </a:r>
          </a:p>
          <a:p>
            <a:r>
              <a:rPr lang="en-US" sz="2400" dirty="0"/>
              <a:t>Stop and think: If it’s true that all of my communication is undertaken solely to meet my own personal needs and interests, then I am a totally selfish person?</a:t>
            </a:r>
          </a:p>
        </p:txBody>
      </p:sp>
    </p:spTree>
    <p:extLst>
      <p:ext uri="{BB962C8B-B14F-4D97-AF65-F5344CB8AC3E}">
        <p14:creationId xmlns:p14="http://schemas.microsoft.com/office/powerpoint/2010/main" val="389707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10 Principles of Communication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Self-image</a:t>
            </a:r>
          </a:p>
          <a:p>
            <a:pPr lvl="1"/>
            <a:r>
              <a:rPr lang="en-US" sz="2400" dirty="0"/>
              <a:t>Communication affects and is affected by our sense of identity, which is strongly shaped within the context of our culture</a:t>
            </a:r>
          </a:p>
          <a:p>
            <a:pPr lvl="1"/>
            <a:r>
              <a:rPr lang="en-US" sz="2400" dirty="0"/>
              <a:t>Symbolic Interactionism claims that our concept of self is formed through communication</a:t>
            </a:r>
          </a:p>
          <a:p>
            <a:pPr lvl="1"/>
            <a:r>
              <a:rPr lang="en-US" sz="2400" dirty="0"/>
              <a:t>According to Aronson and Cooper’s revisions of Cognitive Dissonance Theory, dissonance negatively impacts our self-image until we find a way to dissipate this distressing feeling</a:t>
            </a:r>
          </a:p>
          <a:p>
            <a:r>
              <a:rPr lang="en-US" sz="2400" dirty="0"/>
              <a:t>Stop and think: Humans naturally commit a fundamental attribution error by being less stringent on themselves and more judgmental of others. As a corrective to this biased perception, perhaps we should consider giving others the benefit of the doubt while holding ourselves to a more rigorous standard of accountability</a:t>
            </a:r>
          </a:p>
        </p:txBody>
      </p:sp>
    </p:spTree>
    <p:extLst>
      <p:ext uri="{BB962C8B-B14F-4D97-AF65-F5344CB8AC3E}">
        <p14:creationId xmlns:p14="http://schemas.microsoft.com/office/powerpoint/2010/main" val="242063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10 Principles of Communication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Credibility</a:t>
            </a:r>
          </a:p>
          <a:p>
            <a:pPr lvl="1"/>
            <a:r>
              <a:rPr lang="en-US" sz="2400" dirty="0"/>
              <a:t>Our verbal and nonverbal messages are validated or discounted by others’ perception of our competence and character</a:t>
            </a:r>
          </a:p>
          <a:p>
            <a:pPr lvl="1"/>
            <a:r>
              <a:rPr lang="en-US" sz="2400" dirty="0"/>
              <a:t>Aristotle’ </a:t>
            </a:r>
            <a:r>
              <a:rPr lang="en-US" sz="2400" i="1" dirty="0"/>
              <a:t>Rhetoric</a:t>
            </a:r>
            <a:r>
              <a:rPr lang="en-US" sz="2400" dirty="0"/>
              <a:t> used the term source credibility (ethos, or ethical proof) to describe the credibility of a speaker that increases the probability of a speech being persuasive</a:t>
            </a:r>
          </a:p>
          <a:p>
            <a:pPr lvl="1"/>
            <a:r>
              <a:rPr lang="en-US" sz="2400" dirty="0"/>
              <a:t>The second level of Agenda-Setting Theory involves noting the affective tone of references to candidates made in the media</a:t>
            </a:r>
          </a:p>
          <a:p>
            <a:pPr lvl="1"/>
            <a:r>
              <a:rPr lang="en-US" sz="2400" dirty="0"/>
              <a:t>Standpoint Theory suggests that marginalized members may have low credibility but a less false view of social reality</a:t>
            </a:r>
          </a:p>
          <a:p>
            <a:r>
              <a:rPr lang="en-US" sz="2400" dirty="0"/>
              <a:t>Stop and think: Focus on the source of a message may cause us to lose sight of the intrinsic value of what’s being said</a:t>
            </a:r>
          </a:p>
        </p:txBody>
      </p:sp>
    </p:spTree>
    <p:extLst>
      <p:ext uri="{BB962C8B-B14F-4D97-AF65-F5344CB8AC3E}">
        <p14:creationId xmlns:p14="http://schemas.microsoft.com/office/powerpoint/2010/main" val="750733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10 Principles of Communication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Expectation</a:t>
            </a:r>
          </a:p>
          <a:p>
            <a:pPr lvl="1"/>
            <a:r>
              <a:rPr lang="en-US" sz="2400" dirty="0"/>
              <a:t>What we expect to hear or see will affect our perception, interpretation, and response during an interaction</a:t>
            </a:r>
          </a:p>
          <a:p>
            <a:pPr lvl="1"/>
            <a:r>
              <a:rPr lang="en-US" sz="2400" dirty="0"/>
              <a:t>Burgoon’s Expectancy Violations Theory suggests we respond to a violation of our expectations depending on the violation valence and communicator reward valence</a:t>
            </a:r>
          </a:p>
          <a:p>
            <a:pPr lvl="1"/>
            <a:r>
              <a:rPr lang="en-US" sz="2400" dirty="0"/>
              <a:t>Expectation of future interaction heightens the motivation to reduce uncertainty in Berger’s Uncertainty Reduction Theory, and in Walther’s </a:t>
            </a:r>
            <a:r>
              <a:rPr lang="en-US" sz="2400" dirty="0" err="1"/>
              <a:t>Hyperpersonal</a:t>
            </a:r>
            <a:r>
              <a:rPr lang="en-US" sz="2400" dirty="0"/>
              <a:t> Perspective</a:t>
            </a:r>
          </a:p>
          <a:p>
            <a:pPr lvl="1"/>
            <a:r>
              <a:rPr lang="en-US" sz="2400" dirty="0"/>
              <a:t>Cultivation Theory maintains that media creates an expectation of violence and general mistrust of others</a:t>
            </a:r>
          </a:p>
          <a:p>
            <a:r>
              <a:rPr lang="en-US" sz="2400" dirty="0"/>
              <a:t>Stop and think: It is easy to confuse expectations (projections of past perceptions into the future) with perceptions (interpretations of sensory experiences occurring in the present)</a:t>
            </a:r>
          </a:p>
        </p:txBody>
      </p:sp>
    </p:spTree>
    <p:extLst>
      <p:ext uri="{BB962C8B-B14F-4D97-AF65-F5344CB8AC3E}">
        <p14:creationId xmlns:p14="http://schemas.microsoft.com/office/powerpoint/2010/main" val="3108547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10 Principles of Communication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Audience Adaption</a:t>
            </a:r>
          </a:p>
          <a:p>
            <a:pPr lvl="1"/>
            <a:r>
              <a:rPr lang="en-US" sz="2400" dirty="0"/>
              <a:t>By mindfully creating a person-centered message specific to the situation, we increase the possibility of achieving our communication goals</a:t>
            </a:r>
          </a:p>
          <a:p>
            <a:pPr lvl="1"/>
            <a:r>
              <a:rPr lang="en-US" sz="2400" dirty="0"/>
              <a:t>Social Judgment Theory suggests influencers are most effective if they first figure out the other’s latitude of acceptance and craft their message accordingly</a:t>
            </a:r>
          </a:p>
          <a:p>
            <a:pPr lvl="1"/>
            <a:r>
              <a:rPr lang="en-US" sz="2400" dirty="0"/>
              <a:t>Petty and Cacioppo’s Elaboration Likelihood Model suggests that the persuader first assess whether the target audience can think through issue-relevant arguments</a:t>
            </a:r>
          </a:p>
          <a:p>
            <a:pPr lvl="1"/>
            <a:r>
              <a:rPr lang="en-US" sz="2400" dirty="0"/>
              <a:t>Burke’s Dramatism is concerned with the speaker’s ability to successfully identify with the audience; without it, there is no persuasion</a:t>
            </a:r>
          </a:p>
          <a:p>
            <a:pPr lvl="1"/>
            <a:r>
              <a:rPr lang="en-US" sz="2400" dirty="0"/>
              <a:t>Giles’ Communication Accommodation Theory focuses on adjustment of speech styles</a:t>
            </a:r>
          </a:p>
          <a:p>
            <a:r>
              <a:rPr lang="en-US" sz="2400" dirty="0"/>
              <a:t>Stop and think: Too much adaptation may mean we lose the authenticity of our message or the integrity of our own beliefs</a:t>
            </a:r>
          </a:p>
        </p:txBody>
      </p:sp>
    </p:spTree>
    <p:extLst>
      <p:ext uri="{BB962C8B-B14F-4D97-AF65-F5344CB8AC3E}">
        <p14:creationId xmlns:p14="http://schemas.microsoft.com/office/powerpoint/2010/main" val="402010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10 Principles of Communication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Social Construction</a:t>
            </a:r>
          </a:p>
          <a:p>
            <a:pPr lvl="1"/>
            <a:r>
              <a:rPr lang="en-US" sz="2400" dirty="0"/>
              <a:t>Persons-in-conversation co-construct their own social realities and are simultaneously shaped by the worlds they create</a:t>
            </a:r>
          </a:p>
          <a:p>
            <a:pPr lvl="1"/>
            <a:r>
              <a:rPr lang="en-US" sz="2400" dirty="0"/>
              <a:t>Coordinated Management of Meaning directly embodies this thread</a:t>
            </a:r>
          </a:p>
          <a:p>
            <a:pPr lvl="1"/>
            <a:r>
              <a:rPr lang="en-US" sz="2400" dirty="0"/>
              <a:t>McPhee’s Communicative Constitution of Organizations clearly indicates that an organization is what it is because communication has brought it into existence—a particular type of social construction</a:t>
            </a:r>
          </a:p>
          <a:p>
            <a:pPr lvl="1"/>
            <a:r>
              <a:rPr lang="en-US" sz="2400" dirty="0"/>
              <a:t>McLuhan’s Media Ecology describes a more subtle construction process summed up in his statement that we shape the tools and they in turn shape us</a:t>
            </a:r>
          </a:p>
          <a:p>
            <a:r>
              <a:rPr lang="en-US" sz="2400" dirty="0"/>
              <a:t>Stop and think: Is there a foundational reality that language can describe, however poorly?</a:t>
            </a:r>
          </a:p>
        </p:txBody>
      </p:sp>
    </p:spTree>
    <p:extLst>
      <p:ext uri="{BB962C8B-B14F-4D97-AF65-F5344CB8AC3E}">
        <p14:creationId xmlns:p14="http://schemas.microsoft.com/office/powerpoint/2010/main" val="341778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arcel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{E993FB28-9CF7-D548-B95A-E78BA070F8E9}tf10001120</Template>
  <TotalTime>1882</TotalTime>
  <Words>1180</Words>
  <Application>Microsoft Macintosh PowerPoint</Application>
  <PresentationFormat>Widescreen</PresentationFormat>
  <Paragraphs>83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Gill Sans MT</vt:lpstr>
      <vt:lpstr>Parcel</vt:lpstr>
      <vt:lpstr>Theory Integration</vt:lpstr>
      <vt:lpstr>Theory Integration</vt:lpstr>
      <vt:lpstr>10 Principles of Communication Theory</vt:lpstr>
      <vt:lpstr>10 Principles of Communication Theory</vt:lpstr>
      <vt:lpstr>10 Principles of Communication Theory</vt:lpstr>
      <vt:lpstr>10 Principles of Communication Theory</vt:lpstr>
      <vt:lpstr>10 Principles of Communication Theory</vt:lpstr>
      <vt:lpstr>10 Principles of Communication Theory</vt:lpstr>
      <vt:lpstr>10 Principles of Communication Theory</vt:lpstr>
      <vt:lpstr>10 Principles of Communication Theory</vt:lpstr>
      <vt:lpstr>10 Principles of Communication Theory</vt:lpstr>
      <vt:lpstr>10 Principles of Communication Theory</vt:lpstr>
      <vt:lpstr>10 Principles of Communication Theory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</dc:title>
  <dc:creator>Jason L Guthrie</dc:creator>
  <cp:lastModifiedBy>Jason Guthrie</cp:lastModifiedBy>
  <cp:revision>124</cp:revision>
  <dcterms:created xsi:type="dcterms:W3CDTF">2019-07-26T00:48:53Z</dcterms:created>
  <dcterms:modified xsi:type="dcterms:W3CDTF">2023-04-10T14:33:20Z</dcterms:modified>
</cp:coreProperties>
</file>