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media/image5.jpg" ContentType="image/png"/>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Lst>
  <p:sldIdLst>
    <p:sldId id="256" r:id="rId2"/>
    <p:sldId id="259" r:id="rId3"/>
    <p:sldId id="260" r:id="rId4"/>
    <p:sldId id="279" r:id="rId5"/>
    <p:sldId id="299" r:id="rId6"/>
    <p:sldId id="288" r:id="rId7"/>
    <p:sldId id="289" r:id="rId8"/>
    <p:sldId id="295" r:id="rId9"/>
    <p:sldId id="291" r:id="rId10"/>
    <p:sldId id="292" r:id="rId11"/>
    <p:sldId id="298" r:id="rId12"/>
    <p:sldId id="300" r:id="rId13"/>
    <p:sldId id="301" r:id="rId14"/>
    <p:sldId id="302" r:id="rId15"/>
    <p:sldId id="303" r:id="rId16"/>
    <p:sldId id="304" r:id="rId17"/>
    <p:sldId id="305" r:id="rId18"/>
    <p:sldId id="306" r:id="rId19"/>
    <p:sldId id="307" r:id="rId20"/>
    <p:sldId id="308" r:id="rId21"/>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31348"/>
    <p:restoredTop sz="94668"/>
  </p:normalViewPr>
  <p:slideViewPr>
    <p:cSldViewPr snapToGrid="0" snapToObjects="1">
      <p:cViewPr varScale="1">
        <p:scale>
          <a:sx n="109" d="100"/>
          <a:sy n="109" d="100"/>
        </p:scale>
        <p:origin x="216" y="60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bwMode="blackWhite">
          <a:xfrm>
            <a:off x="1600200" y="2386744"/>
            <a:ext cx="8991600" cy="1645920"/>
          </a:xfrm>
          <a:solidFill>
            <a:srgbClr val="FFFFFF"/>
          </a:solidFill>
          <a:ln w="38100">
            <a:solidFill>
              <a:srgbClr val="404040"/>
            </a:solidFill>
          </a:ln>
        </p:spPr>
        <p:txBody>
          <a:bodyPr lIns="274320" rIns="274320" anchor="ctr" anchorCtr="1">
            <a:normAutofit/>
          </a:bodyPr>
          <a:lstStyle>
            <a:lvl1pPr algn="ctr">
              <a:defRPr sz="3800">
                <a:solidFill>
                  <a:srgbClr val="262626"/>
                </a:solidFill>
              </a:defRPr>
            </a:lvl1pPr>
          </a:lstStyle>
          <a:p>
            <a:r>
              <a:rPr lang="en-US"/>
              <a:t>Click to edit Master title style</a:t>
            </a:r>
            <a:endParaRPr lang="en-US" dirty="0"/>
          </a:p>
        </p:txBody>
      </p:sp>
      <p:sp>
        <p:nvSpPr>
          <p:cNvPr id="3" name="Subtitle 2"/>
          <p:cNvSpPr>
            <a:spLocks noGrp="1"/>
          </p:cNvSpPr>
          <p:nvPr>
            <p:ph type="subTitle" idx="1"/>
          </p:nvPr>
        </p:nvSpPr>
        <p:spPr>
          <a:xfrm>
            <a:off x="2695194" y="4352544"/>
            <a:ext cx="6801612" cy="1239894"/>
          </a:xfrm>
          <a:noFill/>
        </p:spPr>
        <p:txBody>
          <a:bodyPr>
            <a:normAutofit/>
          </a:bodyPr>
          <a:lstStyle>
            <a:lvl1pPr marL="0" indent="0" algn="ctr">
              <a:buNone/>
              <a:defRPr sz="2000">
                <a:solidFill>
                  <a:schemeClr val="tx1">
                    <a:lumMod val="75000"/>
                    <a:lumOff val="25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7" name="Date Placeholder 6"/>
          <p:cNvSpPr>
            <a:spLocks noGrp="1"/>
          </p:cNvSpPr>
          <p:nvPr>
            <p:ph type="dt" sz="half" idx="10"/>
          </p:nvPr>
        </p:nvSpPr>
        <p:spPr/>
        <p:txBody>
          <a:bodyPr/>
          <a:lstStyle/>
          <a:p>
            <a:fld id="{45FD7270-6ED3-A94D-9105-A532A2E3A8D6}" type="datetimeFigureOut">
              <a:rPr lang="en-US" smtClean="0"/>
              <a:t>11/11/22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A19AF3AC-E1DD-824E-92B6-7C06DBCBC785}" type="slidenum">
              <a:rPr lang="en-US" smtClean="0"/>
              <a:t>‹#›</a:t>
            </a:fld>
            <a:endParaRPr lang="en-US"/>
          </a:p>
        </p:txBody>
      </p:sp>
    </p:spTree>
    <p:extLst>
      <p:ext uri="{BB962C8B-B14F-4D97-AF65-F5344CB8AC3E}">
        <p14:creationId xmlns:p14="http://schemas.microsoft.com/office/powerpoint/2010/main" val="2878687527"/>
      </p:ext>
    </p:extLst>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5FD7270-6ED3-A94D-9105-A532A2E3A8D6}" type="datetimeFigureOut">
              <a:rPr lang="en-US" smtClean="0"/>
              <a:t>11/11/22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19AF3AC-E1DD-824E-92B6-7C06DBCBC785}" type="slidenum">
              <a:rPr lang="en-US" smtClean="0"/>
              <a:t>‹#›</a:t>
            </a:fld>
            <a:endParaRPr lang="en-US"/>
          </a:p>
        </p:txBody>
      </p:sp>
    </p:spTree>
    <p:extLst>
      <p:ext uri="{BB962C8B-B14F-4D97-AF65-F5344CB8AC3E}">
        <p14:creationId xmlns:p14="http://schemas.microsoft.com/office/powerpoint/2010/main" val="176884021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653112" y="937260"/>
            <a:ext cx="1298608" cy="4983480"/>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2231136" y="937260"/>
            <a:ext cx="6198489" cy="498348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5FD7270-6ED3-A94D-9105-A532A2E3A8D6}" type="datetimeFigureOut">
              <a:rPr lang="en-US" smtClean="0"/>
              <a:t>11/11/22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19AF3AC-E1DD-824E-92B6-7C06DBCBC785}" type="slidenum">
              <a:rPr lang="en-US" smtClean="0"/>
              <a:t>‹#›</a:t>
            </a:fld>
            <a:endParaRPr lang="en-US"/>
          </a:p>
        </p:txBody>
      </p:sp>
    </p:spTree>
    <p:extLst>
      <p:ext uri="{BB962C8B-B14F-4D97-AF65-F5344CB8AC3E}">
        <p14:creationId xmlns:p14="http://schemas.microsoft.com/office/powerpoint/2010/main" val="22746953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45FD7270-6ED3-A94D-9105-A532A2E3A8D6}" type="datetimeFigureOut">
              <a:rPr lang="en-US" smtClean="0"/>
              <a:t>11/11/22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A19AF3AC-E1DD-824E-92B6-7C06DBCBC785}" type="slidenum">
              <a:rPr lang="en-US" smtClean="0"/>
              <a:t>‹#›</a:t>
            </a:fld>
            <a:endParaRPr lang="en-US"/>
          </a:p>
        </p:txBody>
      </p:sp>
    </p:spTree>
    <p:extLst>
      <p:ext uri="{BB962C8B-B14F-4D97-AF65-F5344CB8AC3E}">
        <p14:creationId xmlns:p14="http://schemas.microsoft.com/office/powerpoint/2010/main" val="373134234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blackWhite">
          <a:xfrm>
            <a:off x="1600200" y="2386744"/>
            <a:ext cx="8991600" cy="1645920"/>
          </a:xfrm>
          <a:solidFill>
            <a:srgbClr val="FFFFFF"/>
          </a:solidFill>
          <a:ln w="38100">
            <a:solidFill>
              <a:srgbClr val="404040"/>
            </a:solidFill>
          </a:ln>
        </p:spPr>
        <p:txBody>
          <a:bodyPr lIns="274320" rIns="274320" anchor="ctr" anchorCtr="1">
            <a:normAutofit/>
          </a:bodyPr>
          <a:lstStyle>
            <a:lvl1pPr>
              <a:defRPr sz="3800">
                <a:solidFill>
                  <a:srgbClr val="262626"/>
                </a:solidFill>
              </a:defRPr>
            </a:lvl1pPr>
          </a:lstStyle>
          <a:p>
            <a:r>
              <a:rPr lang="en-US"/>
              <a:t>Click to edit Master title style</a:t>
            </a:r>
            <a:endParaRPr lang="en-US" dirty="0"/>
          </a:p>
        </p:txBody>
      </p:sp>
      <p:sp>
        <p:nvSpPr>
          <p:cNvPr id="3" name="Text Placeholder 2"/>
          <p:cNvSpPr>
            <a:spLocks noGrp="1"/>
          </p:cNvSpPr>
          <p:nvPr>
            <p:ph type="body" idx="1"/>
          </p:nvPr>
        </p:nvSpPr>
        <p:spPr>
          <a:xfrm>
            <a:off x="2695194" y="4352465"/>
            <a:ext cx="6801612" cy="1265082"/>
          </a:xfrm>
        </p:spPr>
        <p:txBody>
          <a:bodyPr anchor="t" anchorCtr="1">
            <a:normAutofit/>
          </a:bodyPr>
          <a:lstStyle>
            <a:lvl1pPr marL="0" indent="0">
              <a:buNone/>
              <a:defRPr sz="20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7" name="Date Placeholder 6"/>
          <p:cNvSpPr>
            <a:spLocks noGrp="1"/>
          </p:cNvSpPr>
          <p:nvPr>
            <p:ph type="dt" sz="half" idx="10"/>
          </p:nvPr>
        </p:nvSpPr>
        <p:spPr/>
        <p:txBody>
          <a:bodyPr/>
          <a:lstStyle/>
          <a:p>
            <a:fld id="{45FD7270-6ED3-A94D-9105-A532A2E3A8D6}" type="datetimeFigureOut">
              <a:rPr lang="en-US" smtClean="0"/>
              <a:t>11/11/22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A19AF3AC-E1DD-824E-92B6-7C06DBCBC785}" type="slidenum">
              <a:rPr lang="en-US" smtClean="0"/>
              <a:t>‹#›</a:t>
            </a:fld>
            <a:endParaRPr lang="en-US"/>
          </a:p>
        </p:txBody>
      </p:sp>
    </p:spTree>
    <p:extLst>
      <p:ext uri="{BB962C8B-B14F-4D97-AF65-F5344CB8AC3E}">
        <p14:creationId xmlns:p14="http://schemas.microsoft.com/office/powerpoint/2010/main" val="3133333984"/>
      </p:ext>
    </p:extLst>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1581912" y="2638044"/>
            <a:ext cx="4271771" cy="310198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338315" y="2638044"/>
            <a:ext cx="4270247" cy="310198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Date Placeholder 7"/>
          <p:cNvSpPr>
            <a:spLocks noGrp="1"/>
          </p:cNvSpPr>
          <p:nvPr>
            <p:ph type="dt" sz="half" idx="10"/>
          </p:nvPr>
        </p:nvSpPr>
        <p:spPr/>
        <p:txBody>
          <a:bodyPr/>
          <a:lstStyle/>
          <a:p>
            <a:fld id="{45FD7270-6ED3-A94D-9105-A532A2E3A8D6}" type="datetimeFigureOut">
              <a:rPr lang="en-US" smtClean="0"/>
              <a:t>11/11/22</a:t>
            </a:fld>
            <a:endParaRPr lang="en-US"/>
          </a:p>
        </p:txBody>
      </p:sp>
      <p:sp>
        <p:nvSpPr>
          <p:cNvPr id="9" name="Footer Placeholder 8"/>
          <p:cNvSpPr>
            <a:spLocks noGrp="1"/>
          </p:cNvSpPr>
          <p:nvPr>
            <p:ph type="ftr" sz="quarter" idx="11"/>
          </p:nvPr>
        </p:nvSpPr>
        <p:spPr/>
        <p:txBody>
          <a:bodyPr/>
          <a:lstStyle/>
          <a:p>
            <a:endParaRPr lang="en-US"/>
          </a:p>
        </p:txBody>
      </p:sp>
      <p:sp>
        <p:nvSpPr>
          <p:cNvPr id="10" name="Slide Number Placeholder 9"/>
          <p:cNvSpPr>
            <a:spLocks noGrp="1"/>
          </p:cNvSpPr>
          <p:nvPr>
            <p:ph type="sldNum" sz="quarter" idx="12"/>
          </p:nvPr>
        </p:nvSpPr>
        <p:spPr/>
        <p:txBody>
          <a:bodyPr/>
          <a:lstStyle/>
          <a:p>
            <a:fld id="{A19AF3AC-E1DD-824E-92B6-7C06DBCBC785}" type="slidenum">
              <a:rPr lang="en-US" smtClean="0"/>
              <a:t>‹#›</a:t>
            </a:fld>
            <a:endParaRPr lang="en-US"/>
          </a:p>
        </p:txBody>
      </p:sp>
    </p:spTree>
    <p:extLst>
      <p:ext uri="{BB962C8B-B14F-4D97-AF65-F5344CB8AC3E}">
        <p14:creationId xmlns:p14="http://schemas.microsoft.com/office/powerpoint/2010/main" val="162248132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583436" y="2313433"/>
            <a:ext cx="4270248" cy="704087"/>
          </a:xfrm>
        </p:spPr>
        <p:txBody>
          <a:bodyPr anchor="b" anchorCtr="1">
            <a:normAutofit/>
          </a:bodyPr>
          <a:lstStyle>
            <a:lvl1pPr marL="0" indent="0" algn="ctr">
              <a:buNone/>
              <a:defRPr sz="1900" b="0" cap="all" spc="100" baseline="0">
                <a:solidFill>
                  <a:schemeClr val="accent2">
                    <a:lumMod val="75000"/>
                  </a:schemeClr>
                </a:solidFill>
              </a:defRPr>
            </a:lvl1pPr>
            <a:lvl2pPr marL="457200" indent="0">
              <a:buNone/>
              <a:defRPr sz="19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583436" y="3143250"/>
            <a:ext cx="4270248" cy="2596776"/>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Content Placeholder 5"/>
          <p:cNvSpPr>
            <a:spLocks noGrp="1"/>
          </p:cNvSpPr>
          <p:nvPr>
            <p:ph sz="quarter" idx="4"/>
          </p:nvPr>
        </p:nvSpPr>
        <p:spPr>
          <a:xfrm>
            <a:off x="6338316" y="3143250"/>
            <a:ext cx="4253484" cy="2596776"/>
          </a:xfrm>
        </p:spPr>
        <p:txBody>
          <a:bodyPr/>
          <a:lstStyle>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Text Placeholder 4"/>
          <p:cNvSpPr>
            <a:spLocks noGrp="1"/>
          </p:cNvSpPr>
          <p:nvPr>
            <p:ph type="body" sz="quarter" idx="13"/>
          </p:nvPr>
        </p:nvSpPr>
        <p:spPr>
          <a:xfrm>
            <a:off x="6338316" y="2313433"/>
            <a:ext cx="4270248" cy="704087"/>
          </a:xfrm>
        </p:spPr>
        <p:txBody>
          <a:bodyPr anchor="b" anchorCtr="1">
            <a:normAutofit/>
          </a:bodyPr>
          <a:lstStyle>
            <a:lvl1pPr marL="0" indent="0" algn="ctr">
              <a:buNone/>
              <a:defRPr sz="1900" b="0" cap="all" spc="100" baseline="0">
                <a:solidFill>
                  <a:schemeClr val="accent2">
                    <a:lumMod val="75000"/>
                  </a:schemeClr>
                </a:solidFill>
              </a:defRPr>
            </a:lvl1pPr>
            <a:lvl2pPr marL="457200" indent="0">
              <a:buNone/>
              <a:defRPr sz="19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7" name="Date Placeholder 6"/>
          <p:cNvSpPr>
            <a:spLocks noGrp="1"/>
          </p:cNvSpPr>
          <p:nvPr>
            <p:ph type="dt" sz="half" idx="10"/>
          </p:nvPr>
        </p:nvSpPr>
        <p:spPr/>
        <p:txBody>
          <a:bodyPr/>
          <a:lstStyle/>
          <a:p>
            <a:fld id="{45FD7270-6ED3-A94D-9105-A532A2E3A8D6}" type="datetimeFigureOut">
              <a:rPr lang="en-US" smtClean="0"/>
              <a:t>11/11/22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A19AF3AC-E1DD-824E-92B6-7C06DBCBC785}" type="slidenum">
              <a:rPr lang="en-US" smtClean="0"/>
              <a:t>‹#›</a:t>
            </a:fld>
            <a:endParaRPr lang="en-US"/>
          </a:p>
        </p:txBody>
      </p:sp>
      <p:sp>
        <p:nvSpPr>
          <p:cNvPr id="10" name="Title 9"/>
          <p:cNvSpPr>
            <a:spLocks noGrp="1"/>
          </p:cNvSpPr>
          <p:nvPr>
            <p:ph type="title"/>
          </p:nvPr>
        </p:nvSpPr>
        <p:spPr/>
        <p:txBody>
          <a:bodyPr/>
          <a:lstStyle/>
          <a:p>
            <a:r>
              <a:rPr lang="en-US"/>
              <a:t>Click to edit Master title style</a:t>
            </a:r>
            <a:endParaRPr lang="en-US" dirty="0"/>
          </a:p>
        </p:txBody>
      </p:sp>
    </p:spTree>
    <p:extLst>
      <p:ext uri="{BB962C8B-B14F-4D97-AF65-F5344CB8AC3E}">
        <p14:creationId xmlns:p14="http://schemas.microsoft.com/office/powerpoint/2010/main" val="327188463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45FD7270-6ED3-A94D-9105-A532A2E3A8D6}" type="datetimeFigureOut">
              <a:rPr lang="en-US" smtClean="0"/>
              <a:t>11/11/22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A19AF3AC-E1DD-824E-92B6-7C06DBCBC785}" type="slidenum">
              <a:rPr lang="en-US" smtClean="0"/>
              <a:t>‹#›</a:t>
            </a:fld>
            <a:endParaRPr lang="en-US"/>
          </a:p>
        </p:txBody>
      </p:sp>
    </p:spTree>
    <p:extLst>
      <p:ext uri="{BB962C8B-B14F-4D97-AF65-F5344CB8AC3E}">
        <p14:creationId xmlns:p14="http://schemas.microsoft.com/office/powerpoint/2010/main" val="224261407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5FD7270-6ED3-A94D-9105-A532A2E3A8D6}" type="datetimeFigureOut">
              <a:rPr lang="en-US" smtClean="0"/>
              <a:t>11/11/22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A19AF3AC-E1DD-824E-92B6-7C06DBCBC785}" type="slidenum">
              <a:rPr lang="en-US" smtClean="0"/>
              <a:t>‹#›</a:t>
            </a:fld>
            <a:endParaRPr lang="en-US"/>
          </a:p>
        </p:txBody>
      </p:sp>
    </p:spTree>
    <p:extLst>
      <p:ext uri="{BB962C8B-B14F-4D97-AF65-F5344CB8AC3E}">
        <p14:creationId xmlns:p14="http://schemas.microsoft.com/office/powerpoint/2010/main" val="15180447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6" name="Rectangle 25"/>
          <p:cNvSpPr/>
          <p:nvPr/>
        </p:nvSpPr>
        <p:spPr>
          <a:xfrm>
            <a:off x="0" y="0"/>
            <a:ext cx="6096000"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bwMode="blackWhite">
          <a:xfrm>
            <a:off x="804672" y="2243828"/>
            <a:ext cx="4486656" cy="1141497"/>
          </a:xfrm>
          <a:solidFill>
            <a:srgbClr val="FFFFFF"/>
          </a:solidFill>
          <a:ln>
            <a:solidFill>
              <a:srgbClr val="404040"/>
            </a:solidFill>
          </a:ln>
        </p:spPr>
        <p:txBody>
          <a:bodyPr anchor="ctr" anchorCtr="1">
            <a:normAutofit/>
          </a:bodyPr>
          <a:lstStyle>
            <a:lvl1pPr>
              <a:defRPr sz="2200">
                <a:solidFill>
                  <a:srgbClr val="262626"/>
                </a:solidFill>
              </a:defRPr>
            </a:lvl1pPr>
          </a:lstStyle>
          <a:p>
            <a:r>
              <a:rPr lang="en-US"/>
              <a:t>Click to edit Master title style</a:t>
            </a:r>
            <a:endParaRPr lang="en-US" dirty="0"/>
          </a:p>
        </p:txBody>
      </p:sp>
      <p:sp>
        <p:nvSpPr>
          <p:cNvPr id="3" name="Content Placeholder 2"/>
          <p:cNvSpPr>
            <a:spLocks noGrp="1"/>
          </p:cNvSpPr>
          <p:nvPr>
            <p:ph idx="1"/>
          </p:nvPr>
        </p:nvSpPr>
        <p:spPr>
          <a:xfrm>
            <a:off x="6736080" y="804672"/>
            <a:ext cx="4815840" cy="5248656"/>
          </a:xfrm>
        </p:spPr>
        <p:txBody>
          <a:bodyPr>
            <a:normAutofit/>
          </a:bodyPr>
          <a:lstStyle>
            <a:lvl1pPr>
              <a:defRPr sz="1900">
                <a:solidFill>
                  <a:schemeClr val="tx1"/>
                </a:solidFill>
              </a:defRPr>
            </a:lvl1pPr>
            <a:lvl2pPr>
              <a:defRPr sz="1600">
                <a:solidFill>
                  <a:schemeClr val="tx1"/>
                </a:solidFill>
              </a:defRPr>
            </a:lvl2pPr>
            <a:lvl3pPr>
              <a:defRPr sz="1600">
                <a:solidFill>
                  <a:schemeClr val="tx1"/>
                </a:solidFill>
              </a:defRPr>
            </a:lvl3pPr>
            <a:lvl4pPr>
              <a:defRPr sz="1600">
                <a:solidFill>
                  <a:schemeClr val="tx1"/>
                </a:solidFill>
              </a:defRPr>
            </a:lvl4pPr>
            <a:lvl5pPr>
              <a:defRPr sz="1600">
                <a:solidFill>
                  <a:schemeClr val="tx1"/>
                </a:solidFill>
              </a:defRPr>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1115568" y="3549918"/>
            <a:ext cx="3794760" cy="2194036"/>
          </a:xfrm>
        </p:spPr>
        <p:txBody>
          <a:bodyPr anchor="t" anchorCtr="1">
            <a:normAutofit/>
          </a:bodyPr>
          <a:lstStyle>
            <a:lvl1pPr marL="0" indent="0" algn="ctr">
              <a:buNone/>
              <a:defRPr sz="1500">
                <a:solidFill>
                  <a:srgbClr val="FFFFFF"/>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9" name="Date Placeholder 8"/>
          <p:cNvSpPr>
            <a:spLocks noGrp="1"/>
          </p:cNvSpPr>
          <p:nvPr>
            <p:ph type="dt" sz="half" idx="10"/>
          </p:nvPr>
        </p:nvSpPr>
        <p:spPr/>
        <p:txBody>
          <a:bodyPr/>
          <a:lstStyle/>
          <a:p>
            <a:fld id="{45FD7270-6ED3-A94D-9105-A532A2E3A8D6}" type="datetimeFigureOut">
              <a:rPr lang="en-US" smtClean="0"/>
              <a:t>11/11/22</a:t>
            </a:fld>
            <a:endParaRPr lang="en-US"/>
          </a:p>
        </p:txBody>
      </p:sp>
      <p:sp>
        <p:nvSpPr>
          <p:cNvPr id="10" name="Footer Placeholder 9"/>
          <p:cNvSpPr>
            <a:spLocks noGrp="1"/>
          </p:cNvSpPr>
          <p:nvPr>
            <p:ph type="ftr" sz="quarter" idx="11"/>
          </p:nvPr>
        </p:nvSpPr>
        <p:spPr>
          <a:xfrm>
            <a:off x="804672" y="6236208"/>
            <a:ext cx="5124797" cy="320040"/>
          </a:xfrm>
        </p:spPr>
        <p:txBody>
          <a:bodyPr/>
          <a:lstStyle>
            <a:lvl1pPr>
              <a:defRPr>
                <a:solidFill>
                  <a:srgbClr val="FFFFFF">
                    <a:alpha val="70000"/>
                  </a:srgbClr>
                </a:solidFill>
              </a:defRPr>
            </a:lvl1pPr>
          </a:lstStyle>
          <a:p>
            <a:endParaRPr lang="en-US"/>
          </a:p>
        </p:txBody>
      </p:sp>
      <p:sp>
        <p:nvSpPr>
          <p:cNvPr id="11" name="Slide Number Placeholder 10"/>
          <p:cNvSpPr>
            <a:spLocks noGrp="1"/>
          </p:cNvSpPr>
          <p:nvPr>
            <p:ph type="sldNum" sz="quarter" idx="12"/>
          </p:nvPr>
        </p:nvSpPr>
        <p:spPr/>
        <p:txBody>
          <a:bodyPr/>
          <a:lstStyle/>
          <a:p>
            <a:fld id="{A19AF3AC-E1DD-824E-92B6-7C06DBCBC785}" type="slidenum">
              <a:rPr lang="en-US" smtClean="0"/>
              <a:t>‹#›</a:t>
            </a:fld>
            <a:endParaRPr lang="en-US"/>
          </a:p>
        </p:txBody>
      </p:sp>
    </p:spTree>
    <p:extLst>
      <p:ext uri="{BB962C8B-B14F-4D97-AF65-F5344CB8AC3E}">
        <p14:creationId xmlns:p14="http://schemas.microsoft.com/office/powerpoint/2010/main" val="41897623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18" name="Rectangle 17"/>
          <p:cNvSpPr/>
          <p:nvPr/>
        </p:nvSpPr>
        <p:spPr>
          <a:xfrm>
            <a:off x="0" y="0"/>
            <a:ext cx="6095999"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bwMode="blackWhite">
          <a:xfrm>
            <a:off x="808523" y="2243828"/>
            <a:ext cx="4494998" cy="1134640"/>
          </a:xfrm>
          <a:solidFill>
            <a:srgbClr val="FFFFFF"/>
          </a:solidFill>
          <a:ln>
            <a:solidFill>
              <a:srgbClr val="404040"/>
            </a:solidFill>
          </a:ln>
        </p:spPr>
        <p:txBody>
          <a:bodyPr anchor="ctr" anchorCtr="1">
            <a:noAutofit/>
          </a:bodyPr>
          <a:lstStyle>
            <a:lvl1pPr>
              <a:defRPr sz="2200">
                <a:solidFill>
                  <a:srgbClr val="262626"/>
                </a:solidFill>
              </a:defRPr>
            </a:lvl1pPr>
          </a:lstStyle>
          <a:p>
            <a:r>
              <a:rPr lang="en-US"/>
              <a:t>Click to edit Master title style</a:t>
            </a:r>
            <a:endParaRPr lang="en-US" dirty="0"/>
          </a:p>
        </p:txBody>
      </p:sp>
      <p:sp>
        <p:nvSpPr>
          <p:cNvPr id="3" name="Picture Placeholder 2"/>
          <p:cNvSpPr>
            <a:spLocks noGrp="1" noChangeAspect="1"/>
          </p:cNvSpPr>
          <p:nvPr>
            <p:ph type="pic" idx="1"/>
          </p:nvPr>
        </p:nvSpPr>
        <p:spPr>
          <a:xfrm>
            <a:off x="6095999" y="0"/>
            <a:ext cx="6102097" cy="6858000"/>
          </a:xfrm>
          <a:solidFill>
            <a:schemeClr val="bg1">
              <a:lumMod val="75000"/>
            </a:schemeClr>
          </a:solidFill>
        </p:spPr>
        <p:txBody>
          <a:bodyPr anchor="t"/>
          <a:lstStyle>
            <a:lvl1pPr marL="0" indent="0">
              <a:buNone/>
              <a:defRPr sz="3200">
                <a:solidFill>
                  <a:schemeClr val="bg1">
                    <a:lumMod val="85000"/>
                    <a:lumOff val="1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1115568" y="3549918"/>
            <a:ext cx="3794760" cy="2194037"/>
          </a:xfrm>
        </p:spPr>
        <p:txBody>
          <a:bodyPr anchor="t" anchorCtr="1">
            <a:normAutofit/>
          </a:bodyPr>
          <a:lstStyle>
            <a:lvl1pPr marL="0" indent="0" algn="ctr">
              <a:buNone/>
              <a:defRPr sz="1500">
                <a:solidFill>
                  <a:srgbClr val="FFFFFF"/>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8" name="Date Placeholder 7"/>
          <p:cNvSpPr>
            <a:spLocks noGrp="1"/>
          </p:cNvSpPr>
          <p:nvPr>
            <p:ph type="dt" sz="half" idx="10"/>
          </p:nvPr>
        </p:nvSpPr>
        <p:spPr/>
        <p:txBody>
          <a:bodyPr/>
          <a:lstStyle>
            <a:lvl1pPr>
              <a:defRPr>
                <a:solidFill>
                  <a:srgbClr val="FFFFFF"/>
                </a:solidFill>
                <a:effectLst>
                  <a:outerShdw blurRad="50800" dist="38100" dir="2700000" algn="tl" rotWithShape="0">
                    <a:prstClr val="black">
                      <a:alpha val="43000"/>
                    </a:prstClr>
                  </a:outerShdw>
                </a:effectLst>
              </a:defRPr>
            </a:lvl1pPr>
          </a:lstStyle>
          <a:p>
            <a:fld id="{45FD7270-6ED3-A94D-9105-A532A2E3A8D6}" type="datetimeFigureOut">
              <a:rPr lang="en-US" smtClean="0"/>
              <a:t>11/11/22</a:t>
            </a:fld>
            <a:endParaRPr lang="en-US"/>
          </a:p>
        </p:txBody>
      </p:sp>
      <p:sp>
        <p:nvSpPr>
          <p:cNvPr id="9" name="Footer Placeholder 8"/>
          <p:cNvSpPr>
            <a:spLocks noGrp="1"/>
          </p:cNvSpPr>
          <p:nvPr>
            <p:ph type="ftr" sz="quarter" idx="11"/>
          </p:nvPr>
        </p:nvSpPr>
        <p:spPr>
          <a:xfrm>
            <a:off x="804672" y="6236208"/>
            <a:ext cx="5124797" cy="320040"/>
          </a:xfrm>
        </p:spPr>
        <p:txBody>
          <a:bodyPr/>
          <a:lstStyle>
            <a:lvl1pPr>
              <a:defRPr>
                <a:solidFill>
                  <a:srgbClr val="FFFFFF">
                    <a:alpha val="70000"/>
                  </a:srgbClr>
                </a:solidFill>
              </a:defRPr>
            </a:lvl1pPr>
          </a:lstStyle>
          <a:p>
            <a:endParaRPr lang="en-US"/>
          </a:p>
        </p:txBody>
      </p:sp>
      <p:sp>
        <p:nvSpPr>
          <p:cNvPr id="10" name="Slide Number Placeholder 9"/>
          <p:cNvSpPr>
            <a:spLocks noGrp="1"/>
          </p:cNvSpPr>
          <p:nvPr>
            <p:ph type="sldNum" sz="quarter" idx="12"/>
          </p:nvPr>
        </p:nvSpPr>
        <p:spPr/>
        <p:txBody>
          <a:bodyPr/>
          <a:lstStyle/>
          <a:p>
            <a:fld id="{A19AF3AC-E1DD-824E-92B6-7C06DBCBC785}" type="slidenum">
              <a:rPr lang="en-US" smtClean="0"/>
              <a:t>‹#›</a:t>
            </a:fld>
            <a:endParaRPr lang="en-US"/>
          </a:p>
        </p:txBody>
      </p:sp>
    </p:spTree>
    <p:extLst>
      <p:ext uri="{BB962C8B-B14F-4D97-AF65-F5344CB8AC3E}">
        <p14:creationId xmlns:p14="http://schemas.microsoft.com/office/powerpoint/2010/main" val="11018165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bwMode="black">
          <a:xfrm>
            <a:off x="2231136" y="964692"/>
            <a:ext cx="7729728" cy="1188720"/>
          </a:xfrm>
          <a:prstGeom prst="rect">
            <a:avLst/>
          </a:prstGeom>
          <a:solidFill>
            <a:srgbClr val="FFFFFF"/>
          </a:solidFill>
          <a:ln w="31750" cap="sq">
            <a:solidFill>
              <a:srgbClr val="404040"/>
            </a:solidFill>
            <a:miter lim="800000"/>
          </a:ln>
        </p:spPr>
        <p:txBody>
          <a:bodyPr vert="horz" lIns="182880" tIns="182880" rIns="182880" bIns="18288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2231136" y="2638044"/>
            <a:ext cx="7729728" cy="310198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821429" y="6238816"/>
            <a:ext cx="2753746" cy="323968"/>
          </a:xfrm>
          <a:prstGeom prst="rect">
            <a:avLst/>
          </a:prstGeom>
        </p:spPr>
        <p:txBody>
          <a:bodyPr vert="horz" lIns="91440" tIns="45720" rIns="91440" bIns="45720" rtlCol="0" anchor="ctr"/>
          <a:lstStyle>
            <a:lvl1pPr algn="r">
              <a:defRPr sz="1050">
                <a:solidFill>
                  <a:schemeClr val="tx1">
                    <a:alpha val="70000"/>
                  </a:schemeClr>
                </a:solidFill>
              </a:defRPr>
            </a:lvl1pPr>
          </a:lstStyle>
          <a:p>
            <a:fld id="{45FD7270-6ED3-A94D-9105-A532A2E3A8D6}" type="datetimeFigureOut">
              <a:rPr lang="en-US" smtClean="0"/>
              <a:t>11/11/22</a:t>
            </a:fld>
            <a:endParaRPr lang="en-US"/>
          </a:p>
        </p:txBody>
      </p:sp>
      <p:sp>
        <p:nvSpPr>
          <p:cNvPr id="5" name="Footer Placeholder 4"/>
          <p:cNvSpPr>
            <a:spLocks noGrp="1"/>
          </p:cNvSpPr>
          <p:nvPr>
            <p:ph type="ftr" sz="quarter" idx="3"/>
          </p:nvPr>
        </p:nvSpPr>
        <p:spPr>
          <a:xfrm>
            <a:off x="1600200" y="6236208"/>
            <a:ext cx="5901189" cy="320040"/>
          </a:xfrm>
          <a:prstGeom prst="rect">
            <a:avLst/>
          </a:prstGeom>
        </p:spPr>
        <p:txBody>
          <a:bodyPr vert="horz" lIns="91440" tIns="45720" rIns="91440" bIns="45720" rtlCol="0" anchor="ctr"/>
          <a:lstStyle>
            <a:lvl1pPr algn="l">
              <a:defRPr sz="1050">
                <a:solidFill>
                  <a:schemeClr val="tx1">
                    <a:alpha val="70000"/>
                  </a:schemeClr>
                </a:solidFill>
              </a:defRPr>
            </a:lvl1pPr>
          </a:lstStyle>
          <a:p>
            <a:endParaRPr lang="en-US"/>
          </a:p>
        </p:txBody>
      </p:sp>
      <p:sp>
        <p:nvSpPr>
          <p:cNvPr id="6" name="Slide Number Placeholder 5"/>
          <p:cNvSpPr>
            <a:spLocks noGrp="1"/>
          </p:cNvSpPr>
          <p:nvPr>
            <p:ph type="sldNum" sz="quarter" idx="4"/>
          </p:nvPr>
        </p:nvSpPr>
        <p:spPr>
          <a:xfrm>
            <a:off x="10758922" y="6217920"/>
            <a:ext cx="365760" cy="365760"/>
          </a:xfrm>
          <a:prstGeom prst="ellipse">
            <a:avLst/>
          </a:prstGeom>
          <a:solidFill>
            <a:srgbClr val="1D1D1D">
              <a:alpha val="70000"/>
            </a:srgbClr>
          </a:solidFill>
        </p:spPr>
        <p:txBody>
          <a:bodyPr vert="horz" lIns="18288" tIns="45720" rIns="18288" bIns="45720" rtlCol="0" anchor="ctr">
            <a:noAutofit/>
          </a:bodyPr>
          <a:lstStyle>
            <a:lvl1pPr algn="ctr">
              <a:defRPr sz="1100" spc="0" baseline="0">
                <a:solidFill>
                  <a:srgbClr val="FFFFFF"/>
                </a:solidFill>
              </a:defRPr>
            </a:lvl1pPr>
          </a:lstStyle>
          <a:p>
            <a:fld id="{A19AF3AC-E1DD-824E-92B6-7C06DBCBC785}" type="slidenum">
              <a:rPr lang="en-US" smtClean="0"/>
              <a:t>‹#›</a:t>
            </a:fld>
            <a:endParaRPr lang="en-US"/>
          </a:p>
        </p:txBody>
      </p:sp>
    </p:spTree>
    <p:extLst>
      <p:ext uri="{BB962C8B-B14F-4D97-AF65-F5344CB8AC3E}">
        <p14:creationId xmlns:p14="http://schemas.microsoft.com/office/powerpoint/2010/main" val="342775004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defTabSz="914400" rtl="0" eaLnBrk="1" latinLnBrk="0" hangingPunct="1">
        <a:lnSpc>
          <a:spcPct val="90000"/>
        </a:lnSpc>
        <a:spcBef>
          <a:spcPct val="0"/>
        </a:spcBef>
        <a:buNone/>
        <a:defRPr sz="2800" kern="1200" cap="all" spc="200" baseline="0">
          <a:solidFill>
            <a:srgbClr val="262626"/>
          </a:solidFill>
          <a:latin typeface="+mj-lt"/>
          <a:ea typeface="+mj-ea"/>
          <a:cs typeface="+mj-cs"/>
        </a:defRPr>
      </a:lvl1pPr>
    </p:titleStyle>
    <p:bodyStyle>
      <a:lvl1pPr marL="228600" indent="-228600" algn="l" defTabSz="914400" rtl="0" eaLnBrk="1" latinLnBrk="0" hangingPunct="1">
        <a:lnSpc>
          <a:spcPct val="100000"/>
        </a:lnSpc>
        <a:spcBef>
          <a:spcPts val="1000"/>
        </a:spcBef>
        <a:buClr>
          <a:schemeClr val="accent2"/>
        </a:buClr>
        <a:buFont typeface="Arial" panose="020B0604020202020204" pitchFamily="34" charset="0"/>
        <a:buChar char="•"/>
        <a:defRPr sz="1800" kern="1200">
          <a:solidFill>
            <a:schemeClr val="tx1">
              <a:lumMod val="85000"/>
              <a:lumOff val="15000"/>
            </a:schemeClr>
          </a:solidFill>
          <a:latin typeface="+mn-lt"/>
          <a:ea typeface="+mn-ea"/>
          <a:cs typeface="+mn-cs"/>
        </a:defRPr>
      </a:lvl1pPr>
      <a:lvl2pPr marL="4572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lumMod val="85000"/>
              <a:lumOff val="15000"/>
            </a:schemeClr>
          </a:solidFill>
          <a:latin typeface="+mn-lt"/>
          <a:ea typeface="+mn-ea"/>
          <a:cs typeface="+mn-cs"/>
        </a:defRPr>
      </a:lvl2pPr>
      <a:lvl3pPr marL="6858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lumMod val="85000"/>
              <a:lumOff val="15000"/>
            </a:schemeClr>
          </a:solidFill>
          <a:latin typeface="+mn-lt"/>
          <a:ea typeface="+mn-ea"/>
          <a:cs typeface="+mn-cs"/>
        </a:defRPr>
      </a:lvl3pPr>
      <a:lvl4pPr marL="9144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lumMod val="85000"/>
              <a:lumOff val="15000"/>
            </a:schemeClr>
          </a:solidFill>
          <a:latin typeface="+mn-lt"/>
          <a:ea typeface="+mn-ea"/>
          <a:cs typeface="+mn-cs"/>
        </a:defRPr>
      </a:lvl4pPr>
      <a:lvl5pPr marL="11430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lumMod val="85000"/>
              <a:lumOff val="15000"/>
            </a:schemeClr>
          </a:solidFill>
          <a:latin typeface="+mn-lt"/>
          <a:ea typeface="+mn-ea"/>
          <a:cs typeface="+mn-cs"/>
        </a:defRPr>
      </a:lvl5pPr>
      <a:lvl6pPr marL="1312863"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solidFill>
          <a:latin typeface="+mn-lt"/>
          <a:ea typeface="+mn-ea"/>
          <a:cs typeface="+mn-cs"/>
        </a:defRPr>
      </a:lvl6pPr>
      <a:lvl7pPr marL="1484313"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solidFill>
          <a:latin typeface="+mn-lt"/>
          <a:ea typeface="+mn-ea"/>
          <a:cs typeface="+mn-cs"/>
        </a:defRPr>
      </a:lvl7pPr>
      <a:lvl8pPr marL="165735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baseline="0">
          <a:solidFill>
            <a:schemeClr val="tx1"/>
          </a:solidFill>
          <a:latin typeface="+mn-lt"/>
          <a:ea typeface="+mn-ea"/>
          <a:cs typeface="+mn-cs"/>
        </a:defRPr>
      </a:lvl8pPr>
      <a:lvl9pPr marL="1882775"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baseline="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image" Target="../media/image7.jp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93B72A8-FEA7-1C4E-B75E-94DD6AF73E33}"/>
              </a:ext>
            </a:extLst>
          </p:cNvPr>
          <p:cNvSpPr>
            <a:spLocks noGrp="1"/>
          </p:cNvSpPr>
          <p:nvPr>
            <p:ph type="ctrTitle"/>
          </p:nvPr>
        </p:nvSpPr>
        <p:spPr/>
        <p:txBody>
          <a:bodyPr>
            <a:normAutofit/>
          </a:bodyPr>
          <a:lstStyle/>
          <a:p>
            <a:r>
              <a:rPr lang="en-US" sz="4800" dirty="0"/>
              <a:t>Mass Communication</a:t>
            </a:r>
          </a:p>
        </p:txBody>
      </p:sp>
      <p:sp>
        <p:nvSpPr>
          <p:cNvPr id="3" name="Subtitle 2">
            <a:extLst>
              <a:ext uri="{FF2B5EF4-FFF2-40B4-BE49-F238E27FC236}">
                <a16:creationId xmlns:a16="http://schemas.microsoft.com/office/drawing/2014/main" id="{2DBEFAE0-B69A-BF4F-953C-702FFADCDE86}"/>
              </a:ext>
            </a:extLst>
          </p:cNvPr>
          <p:cNvSpPr>
            <a:spLocks noGrp="1"/>
          </p:cNvSpPr>
          <p:nvPr>
            <p:ph type="subTitle" idx="1"/>
          </p:nvPr>
        </p:nvSpPr>
        <p:spPr/>
        <p:txBody>
          <a:bodyPr>
            <a:normAutofit/>
          </a:bodyPr>
          <a:lstStyle/>
          <a:p>
            <a:r>
              <a:rPr lang="en-US" sz="2400" dirty="0"/>
              <a:t>CMS 4999: CMS Capstone</a:t>
            </a:r>
          </a:p>
          <a:p>
            <a:r>
              <a:rPr lang="en-US" sz="2400" dirty="0"/>
              <a:t>Dr. Jason Lee Guthrie</a:t>
            </a:r>
          </a:p>
        </p:txBody>
      </p:sp>
    </p:spTree>
    <p:extLst>
      <p:ext uri="{BB962C8B-B14F-4D97-AF65-F5344CB8AC3E}">
        <p14:creationId xmlns:p14="http://schemas.microsoft.com/office/powerpoint/2010/main" val="231808557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729908-CD18-7343-B67C-D142D763C892}"/>
              </a:ext>
            </a:extLst>
          </p:cNvPr>
          <p:cNvSpPr>
            <a:spLocks noGrp="1"/>
          </p:cNvSpPr>
          <p:nvPr>
            <p:ph type="title"/>
          </p:nvPr>
        </p:nvSpPr>
        <p:spPr>
          <a:xfrm>
            <a:off x="204950" y="246541"/>
            <a:ext cx="11782096" cy="1188720"/>
          </a:xfrm>
        </p:spPr>
        <p:txBody>
          <a:bodyPr>
            <a:normAutofit/>
          </a:bodyPr>
          <a:lstStyle/>
          <a:p>
            <a:pPr algn="l"/>
            <a:r>
              <a:rPr lang="en-US" sz="2400" dirty="0"/>
              <a:t>Cultural Studies</a:t>
            </a:r>
          </a:p>
        </p:txBody>
      </p:sp>
      <p:sp>
        <p:nvSpPr>
          <p:cNvPr id="3" name="Content Placeholder 2">
            <a:extLst>
              <a:ext uri="{FF2B5EF4-FFF2-40B4-BE49-F238E27FC236}">
                <a16:creationId xmlns:a16="http://schemas.microsoft.com/office/drawing/2014/main" id="{5908C33B-ACA5-F642-AD8A-C8B4505EACD3}"/>
              </a:ext>
            </a:extLst>
          </p:cNvPr>
          <p:cNvSpPr>
            <a:spLocks noGrp="1"/>
          </p:cNvSpPr>
          <p:nvPr>
            <p:ph idx="1"/>
          </p:nvPr>
        </p:nvSpPr>
        <p:spPr>
          <a:xfrm>
            <a:off x="204951" y="1643064"/>
            <a:ext cx="11782095" cy="5214936"/>
          </a:xfrm>
        </p:spPr>
        <p:txBody>
          <a:bodyPr>
            <a:noAutofit/>
          </a:bodyPr>
          <a:lstStyle/>
          <a:p>
            <a:r>
              <a:rPr lang="en-US" sz="2400" dirty="0"/>
              <a:t>Hall defined ideology as “the mental frameworks–the languages, the concepts, categories, imagery of thought, and the representation–which different classes and social groups deploy in order to make sense of, define, figure out and render intelligible the way society works”</a:t>
            </a:r>
          </a:p>
          <a:p>
            <a:r>
              <a:rPr lang="en-US" sz="2400" dirty="0"/>
              <a:t>Most of us are unaware of our ideologies and the impact they can have on our lives</a:t>
            </a:r>
          </a:p>
          <a:p>
            <a:r>
              <a:rPr lang="en-US" sz="2400" dirty="0"/>
              <a:t>Hall believed that mainstream U.S. mass communication research serves the myth of democratic pluralism and ignores the power struggle that the media mask</a:t>
            </a:r>
          </a:p>
          <a:p>
            <a:r>
              <a:rPr lang="en-US" sz="2400" dirty="0"/>
              <a:t>Since one of Hall’s stated aims was to unmask the power imbalances within society, he said the cultural studies approach is valid if it “deconstructs” the current structure of a media research establishment that fails to deal with ideology</a:t>
            </a:r>
          </a:p>
          <a:p>
            <a:r>
              <a:rPr lang="en-US" sz="2400" dirty="0"/>
              <a:t>Cultural studies is closely related to critical theory, but places more emphasis on resistance than rationality</a:t>
            </a:r>
          </a:p>
          <a:p>
            <a:pPr lvl="1"/>
            <a:endParaRPr lang="en-US" sz="2400" dirty="0"/>
          </a:p>
        </p:txBody>
      </p:sp>
    </p:spTree>
    <p:extLst>
      <p:ext uri="{BB962C8B-B14F-4D97-AF65-F5344CB8AC3E}">
        <p14:creationId xmlns:p14="http://schemas.microsoft.com/office/powerpoint/2010/main" val="7319695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729908-CD18-7343-B67C-D142D763C892}"/>
              </a:ext>
            </a:extLst>
          </p:cNvPr>
          <p:cNvSpPr>
            <a:spLocks noGrp="1"/>
          </p:cNvSpPr>
          <p:nvPr>
            <p:ph type="title"/>
          </p:nvPr>
        </p:nvSpPr>
        <p:spPr>
          <a:xfrm>
            <a:off x="204950" y="246541"/>
            <a:ext cx="11782096" cy="1188720"/>
          </a:xfrm>
        </p:spPr>
        <p:txBody>
          <a:bodyPr>
            <a:normAutofit/>
          </a:bodyPr>
          <a:lstStyle/>
          <a:p>
            <a:pPr algn="l"/>
            <a:r>
              <a:rPr lang="en-US" sz="2400" dirty="0"/>
              <a:t>Cultural Studies</a:t>
            </a:r>
          </a:p>
        </p:txBody>
      </p:sp>
      <p:sp>
        <p:nvSpPr>
          <p:cNvPr id="3" name="Content Placeholder 2">
            <a:extLst>
              <a:ext uri="{FF2B5EF4-FFF2-40B4-BE49-F238E27FC236}">
                <a16:creationId xmlns:a16="http://schemas.microsoft.com/office/drawing/2014/main" id="{5908C33B-ACA5-F642-AD8A-C8B4505EACD3}"/>
              </a:ext>
            </a:extLst>
          </p:cNvPr>
          <p:cNvSpPr>
            <a:spLocks noGrp="1"/>
          </p:cNvSpPr>
          <p:nvPr>
            <p:ph idx="1"/>
          </p:nvPr>
        </p:nvSpPr>
        <p:spPr>
          <a:xfrm>
            <a:off x="204951" y="1643064"/>
            <a:ext cx="11782095" cy="5214936"/>
          </a:xfrm>
        </p:spPr>
        <p:txBody>
          <a:bodyPr>
            <a:noAutofit/>
          </a:bodyPr>
          <a:lstStyle/>
          <a:p>
            <a:r>
              <a:rPr lang="en-US" sz="2400" dirty="0"/>
              <a:t>Hegemony: Marxism without guarantees</a:t>
            </a:r>
          </a:p>
          <a:p>
            <a:pPr lvl="1"/>
            <a:r>
              <a:rPr lang="en-US" sz="2400" dirty="0"/>
              <a:t>Hall is strongly influenced by Marxist thought, though he sees the hard line of economic determinism as an oversimplification</a:t>
            </a:r>
          </a:p>
          <a:p>
            <a:pPr lvl="1"/>
            <a:r>
              <a:rPr lang="en-US" sz="2400" dirty="0"/>
              <a:t>Hall uses the term </a:t>
            </a:r>
            <a:r>
              <a:rPr lang="en-US" sz="2400" i="1" dirty="0"/>
              <a:t>hegemony </a:t>
            </a:r>
            <a:r>
              <a:rPr lang="en-US" sz="2400" dirty="0"/>
              <a:t>to refer to already accepted interpretations of reality that keep society’s haves in power over its have-nots</a:t>
            </a:r>
          </a:p>
          <a:p>
            <a:pPr lvl="1"/>
            <a:r>
              <a:rPr lang="en-US" sz="2400" dirty="0"/>
              <a:t>He emphasizes that media hegemony is not a conscious plot, it’s not overtly coercive, and its effects are not total</a:t>
            </a:r>
          </a:p>
          <a:p>
            <a:pPr lvl="1"/>
            <a:r>
              <a:rPr lang="en-US" sz="2400" dirty="0"/>
              <a:t>The result is that the role of mass media turns out to be production of consent rather than a reflection of consensus that already exists</a:t>
            </a:r>
          </a:p>
          <a:p>
            <a:pPr lvl="1"/>
            <a:r>
              <a:rPr lang="en-US" sz="2400" dirty="0"/>
              <a:t>Hall believed that the consent-making function of the mass media is to convince readers and viewers that they share the same interests as those who hold the reins of power</a:t>
            </a:r>
          </a:p>
        </p:txBody>
      </p:sp>
    </p:spTree>
    <p:extLst>
      <p:ext uri="{BB962C8B-B14F-4D97-AF65-F5344CB8AC3E}">
        <p14:creationId xmlns:p14="http://schemas.microsoft.com/office/powerpoint/2010/main" val="14734236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729908-CD18-7343-B67C-D142D763C892}"/>
              </a:ext>
            </a:extLst>
          </p:cNvPr>
          <p:cNvSpPr>
            <a:spLocks noGrp="1"/>
          </p:cNvSpPr>
          <p:nvPr>
            <p:ph type="title"/>
          </p:nvPr>
        </p:nvSpPr>
        <p:spPr>
          <a:xfrm>
            <a:off x="204950" y="246541"/>
            <a:ext cx="11782096" cy="1188720"/>
          </a:xfrm>
        </p:spPr>
        <p:txBody>
          <a:bodyPr>
            <a:normAutofit/>
          </a:bodyPr>
          <a:lstStyle/>
          <a:p>
            <a:pPr algn="l"/>
            <a:r>
              <a:rPr lang="en-US" sz="2400" dirty="0"/>
              <a:t>Uses and Gratifications</a:t>
            </a:r>
          </a:p>
        </p:txBody>
      </p:sp>
      <p:sp>
        <p:nvSpPr>
          <p:cNvPr id="3" name="Content Placeholder 2">
            <a:extLst>
              <a:ext uri="{FF2B5EF4-FFF2-40B4-BE49-F238E27FC236}">
                <a16:creationId xmlns:a16="http://schemas.microsoft.com/office/drawing/2014/main" id="{5908C33B-ACA5-F642-AD8A-C8B4505EACD3}"/>
              </a:ext>
            </a:extLst>
          </p:cNvPr>
          <p:cNvSpPr>
            <a:spLocks noGrp="1"/>
          </p:cNvSpPr>
          <p:nvPr>
            <p:ph idx="1"/>
          </p:nvPr>
        </p:nvSpPr>
        <p:spPr>
          <a:xfrm>
            <a:off x="204951" y="1643064"/>
            <a:ext cx="5891045" cy="5214936"/>
          </a:xfrm>
        </p:spPr>
        <p:txBody>
          <a:bodyPr>
            <a:noAutofit/>
          </a:bodyPr>
          <a:lstStyle/>
          <a:p>
            <a:r>
              <a:rPr lang="en-US" sz="2400" dirty="0"/>
              <a:t>Elihu Katz</a:t>
            </a:r>
          </a:p>
          <a:p>
            <a:r>
              <a:rPr lang="en-US" sz="2400" dirty="0"/>
              <a:t>Instead of asking, “What do media do to people?” Katz flipped the question around to ask, “What do people do with media?”</a:t>
            </a:r>
          </a:p>
          <a:p>
            <a:r>
              <a:rPr lang="en-US" sz="2400" dirty="0"/>
              <a:t>This theory attempts to make sense of the fact that people consume an array of media messages for all sorts of reasons, and the effect of a given message is unlikely to be the same for everyone</a:t>
            </a:r>
          </a:p>
          <a:p>
            <a:r>
              <a:rPr lang="en-US" sz="2400" dirty="0"/>
              <a:t>Understanding the need(s) helps to explain the reasons and the effects of media usage</a:t>
            </a:r>
          </a:p>
        </p:txBody>
      </p:sp>
      <p:pic>
        <p:nvPicPr>
          <p:cNvPr id="5" name="Picture 4">
            <a:extLst>
              <a:ext uri="{FF2B5EF4-FFF2-40B4-BE49-F238E27FC236}">
                <a16:creationId xmlns:a16="http://schemas.microsoft.com/office/drawing/2014/main" id="{21A365B7-8F82-7D4F-A70B-E0EA39031755}"/>
              </a:ext>
            </a:extLst>
          </p:cNvPr>
          <p:cNvPicPr>
            <a:picLocks noChangeAspect="1"/>
          </p:cNvPicPr>
          <p:nvPr/>
        </p:nvPicPr>
        <p:blipFill>
          <a:blip r:embed="rId2"/>
          <a:stretch>
            <a:fillRect/>
          </a:stretch>
        </p:blipFill>
        <p:spPr>
          <a:xfrm>
            <a:off x="7002966" y="1643064"/>
            <a:ext cx="4061408" cy="4467549"/>
          </a:xfrm>
          <a:prstGeom prst="rect">
            <a:avLst/>
          </a:prstGeom>
        </p:spPr>
      </p:pic>
    </p:spTree>
    <p:extLst>
      <p:ext uri="{BB962C8B-B14F-4D97-AF65-F5344CB8AC3E}">
        <p14:creationId xmlns:p14="http://schemas.microsoft.com/office/powerpoint/2010/main" val="23688264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729908-CD18-7343-B67C-D142D763C892}"/>
              </a:ext>
            </a:extLst>
          </p:cNvPr>
          <p:cNvSpPr>
            <a:spLocks noGrp="1"/>
          </p:cNvSpPr>
          <p:nvPr>
            <p:ph type="title"/>
          </p:nvPr>
        </p:nvSpPr>
        <p:spPr>
          <a:xfrm>
            <a:off x="204950" y="246541"/>
            <a:ext cx="11782096" cy="1188720"/>
          </a:xfrm>
        </p:spPr>
        <p:txBody>
          <a:bodyPr>
            <a:normAutofit/>
          </a:bodyPr>
          <a:lstStyle/>
          <a:p>
            <a:pPr algn="l"/>
            <a:r>
              <a:rPr lang="en-US" sz="2400" dirty="0"/>
              <a:t>Uses and Gratifications</a:t>
            </a:r>
          </a:p>
        </p:txBody>
      </p:sp>
      <p:sp>
        <p:nvSpPr>
          <p:cNvPr id="3" name="Content Placeholder 2">
            <a:extLst>
              <a:ext uri="{FF2B5EF4-FFF2-40B4-BE49-F238E27FC236}">
                <a16:creationId xmlns:a16="http://schemas.microsoft.com/office/drawing/2014/main" id="{5908C33B-ACA5-F642-AD8A-C8B4505EACD3}"/>
              </a:ext>
            </a:extLst>
          </p:cNvPr>
          <p:cNvSpPr>
            <a:spLocks noGrp="1"/>
          </p:cNvSpPr>
          <p:nvPr>
            <p:ph idx="1"/>
          </p:nvPr>
        </p:nvSpPr>
        <p:spPr>
          <a:xfrm>
            <a:off x="204951" y="1643064"/>
            <a:ext cx="11782095" cy="5214936"/>
          </a:xfrm>
        </p:spPr>
        <p:txBody>
          <a:bodyPr>
            <a:noAutofit/>
          </a:bodyPr>
          <a:lstStyle/>
          <a:p>
            <a:r>
              <a:rPr lang="en-US" sz="2400" dirty="0"/>
              <a:t>Five key assumptions underlie the theory of uses and gratifications:</a:t>
            </a:r>
          </a:p>
          <a:p>
            <a:pPr lvl="1"/>
            <a:r>
              <a:rPr lang="en-US" sz="2400" dirty="0"/>
              <a:t>Assumption 1: People use media for their own particular purposes</a:t>
            </a:r>
          </a:p>
          <a:p>
            <a:pPr lvl="1"/>
            <a:r>
              <a:rPr lang="en-US" sz="2400" dirty="0"/>
              <a:t>Assumption 2: People seek to gratify needs</a:t>
            </a:r>
          </a:p>
          <a:p>
            <a:pPr lvl="1"/>
            <a:r>
              <a:rPr lang="en-US" sz="2400" dirty="0"/>
              <a:t>Assumption 3: Media compete for our attention and time</a:t>
            </a:r>
          </a:p>
          <a:p>
            <a:pPr lvl="1"/>
            <a:r>
              <a:rPr lang="en-US" sz="2400" dirty="0"/>
              <a:t>Assumption 4: Media affect different people differently</a:t>
            </a:r>
          </a:p>
          <a:p>
            <a:pPr lvl="1"/>
            <a:r>
              <a:rPr lang="en-US" sz="2400" dirty="0"/>
              <a:t>Assumption 5: People can accurately report their media use and motivation</a:t>
            </a:r>
          </a:p>
        </p:txBody>
      </p:sp>
    </p:spTree>
    <p:extLst>
      <p:ext uri="{BB962C8B-B14F-4D97-AF65-F5344CB8AC3E}">
        <p14:creationId xmlns:p14="http://schemas.microsoft.com/office/powerpoint/2010/main" val="12051832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729908-CD18-7343-B67C-D142D763C892}"/>
              </a:ext>
            </a:extLst>
          </p:cNvPr>
          <p:cNvSpPr>
            <a:spLocks noGrp="1"/>
          </p:cNvSpPr>
          <p:nvPr>
            <p:ph type="title"/>
          </p:nvPr>
        </p:nvSpPr>
        <p:spPr>
          <a:xfrm>
            <a:off x="204950" y="246541"/>
            <a:ext cx="11782096" cy="1188720"/>
          </a:xfrm>
        </p:spPr>
        <p:txBody>
          <a:bodyPr>
            <a:normAutofit/>
          </a:bodyPr>
          <a:lstStyle/>
          <a:p>
            <a:pPr algn="l"/>
            <a:r>
              <a:rPr lang="en-US" sz="2400" dirty="0"/>
              <a:t>Uses and Gratifications</a:t>
            </a:r>
          </a:p>
        </p:txBody>
      </p:sp>
      <p:sp>
        <p:nvSpPr>
          <p:cNvPr id="3" name="Content Placeholder 2">
            <a:extLst>
              <a:ext uri="{FF2B5EF4-FFF2-40B4-BE49-F238E27FC236}">
                <a16:creationId xmlns:a16="http://schemas.microsoft.com/office/drawing/2014/main" id="{5908C33B-ACA5-F642-AD8A-C8B4505EACD3}"/>
              </a:ext>
            </a:extLst>
          </p:cNvPr>
          <p:cNvSpPr>
            <a:spLocks noGrp="1"/>
          </p:cNvSpPr>
          <p:nvPr>
            <p:ph idx="1"/>
          </p:nvPr>
        </p:nvSpPr>
        <p:spPr>
          <a:xfrm>
            <a:off x="204951" y="1643063"/>
            <a:ext cx="11782095" cy="5214937"/>
          </a:xfrm>
        </p:spPr>
        <p:txBody>
          <a:bodyPr>
            <a:noAutofit/>
          </a:bodyPr>
          <a:lstStyle/>
          <a:p>
            <a:r>
              <a:rPr lang="en-US" sz="2400" dirty="0"/>
              <a:t>A typology is a classification scheme that attempts to sort a large number of specific instances into a more manageable set of categories</a:t>
            </a:r>
          </a:p>
          <a:p>
            <a:r>
              <a:rPr lang="en-US" sz="2400" dirty="0"/>
              <a:t>Rubin’s typology of eight motivations for why people watch television:</a:t>
            </a:r>
          </a:p>
          <a:p>
            <a:pPr lvl="1"/>
            <a:r>
              <a:rPr lang="en-US" sz="2400" dirty="0"/>
              <a:t>Passing time</a:t>
            </a:r>
          </a:p>
          <a:p>
            <a:pPr lvl="1"/>
            <a:r>
              <a:rPr lang="en-US" sz="2400" dirty="0"/>
              <a:t>Companionship</a:t>
            </a:r>
          </a:p>
          <a:p>
            <a:pPr lvl="1"/>
            <a:r>
              <a:rPr lang="en-US" sz="2400" dirty="0"/>
              <a:t>Escape</a:t>
            </a:r>
          </a:p>
          <a:p>
            <a:pPr lvl="1"/>
            <a:r>
              <a:rPr lang="en-US" sz="2400" dirty="0"/>
              <a:t>Enjoyment</a:t>
            </a:r>
          </a:p>
          <a:p>
            <a:pPr lvl="1"/>
            <a:r>
              <a:rPr lang="en-US" sz="2400" dirty="0"/>
              <a:t>Social interaction</a:t>
            </a:r>
          </a:p>
          <a:p>
            <a:pPr lvl="1"/>
            <a:r>
              <a:rPr lang="en-US" sz="2400" dirty="0"/>
              <a:t>Relaxation</a:t>
            </a:r>
          </a:p>
          <a:p>
            <a:pPr lvl="1"/>
            <a:r>
              <a:rPr lang="en-US" sz="2400" dirty="0"/>
              <a:t>Information</a:t>
            </a:r>
          </a:p>
          <a:p>
            <a:pPr lvl="1"/>
            <a:r>
              <a:rPr lang="en-US" sz="2400" dirty="0"/>
              <a:t>Excitement</a:t>
            </a:r>
          </a:p>
        </p:txBody>
      </p:sp>
    </p:spTree>
    <p:extLst>
      <p:ext uri="{BB962C8B-B14F-4D97-AF65-F5344CB8AC3E}">
        <p14:creationId xmlns:p14="http://schemas.microsoft.com/office/powerpoint/2010/main" val="9785624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2" end="2"/>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4" end="4"/>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5" end="5"/>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6" end="6"/>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
                                            <p:txEl>
                                              <p:pRg st="7" end="7"/>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
                                            <p:txEl>
                                              <p:pRg st="8" end="8"/>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729908-CD18-7343-B67C-D142D763C892}"/>
              </a:ext>
            </a:extLst>
          </p:cNvPr>
          <p:cNvSpPr>
            <a:spLocks noGrp="1"/>
          </p:cNvSpPr>
          <p:nvPr>
            <p:ph type="title"/>
          </p:nvPr>
        </p:nvSpPr>
        <p:spPr>
          <a:xfrm>
            <a:off x="204950" y="246541"/>
            <a:ext cx="11782096" cy="1188720"/>
          </a:xfrm>
        </p:spPr>
        <p:txBody>
          <a:bodyPr>
            <a:normAutofit/>
          </a:bodyPr>
          <a:lstStyle/>
          <a:p>
            <a:pPr algn="l"/>
            <a:r>
              <a:rPr lang="en-US" sz="2400" dirty="0"/>
              <a:t>Cultivation Theory</a:t>
            </a:r>
          </a:p>
        </p:txBody>
      </p:sp>
      <p:sp>
        <p:nvSpPr>
          <p:cNvPr id="3" name="Content Placeholder 2">
            <a:extLst>
              <a:ext uri="{FF2B5EF4-FFF2-40B4-BE49-F238E27FC236}">
                <a16:creationId xmlns:a16="http://schemas.microsoft.com/office/drawing/2014/main" id="{5908C33B-ACA5-F642-AD8A-C8B4505EACD3}"/>
              </a:ext>
            </a:extLst>
          </p:cNvPr>
          <p:cNvSpPr>
            <a:spLocks noGrp="1"/>
          </p:cNvSpPr>
          <p:nvPr>
            <p:ph idx="1"/>
          </p:nvPr>
        </p:nvSpPr>
        <p:spPr>
          <a:xfrm>
            <a:off x="204951" y="1643064"/>
            <a:ext cx="5891045" cy="5214936"/>
          </a:xfrm>
        </p:spPr>
        <p:txBody>
          <a:bodyPr>
            <a:noAutofit/>
          </a:bodyPr>
          <a:lstStyle/>
          <a:p>
            <a:r>
              <a:rPr lang="en-US" sz="2400" dirty="0"/>
              <a:t>George Gerbner</a:t>
            </a:r>
          </a:p>
          <a:p>
            <a:r>
              <a:rPr lang="en-US" sz="2400" dirty="0"/>
              <a:t>Gerbner argued that heavy television viewing creates an exaggerated belief in a mean and scary world</a:t>
            </a:r>
          </a:p>
          <a:p>
            <a:pPr lvl="1"/>
            <a:r>
              <a:rPr lang="en-US" sz="2400"/>
              <a:t>Called “Mean </a:t>
            </a:r>
            <a:r>
              <a:rPr lang="en-US" sz="2400" dirty="0"/>
              <a:t>World Syndrome”</a:t>
            </a:r>
          </a:p>
          <a:p>
            <a:r>
              <a:rPr lang="en-US" sz="2400" dirty="0"/>
              <a:t>Television has surpassed religion as the key storyteller in our culture</a:t>
            </a:r>
          </a:p>
          <a:p>
            <a:r>
              <a:rPr lang="en-US" sz="2400" dirty="0"/>
              <a:t>Gerbner was concerned that violence affects viewers’ beliefs about the world around them and the feelings connected to those beliefs, more than leading to violent’ behavior</a:t>
            </a:r>
          </a:p>
        </p:txBody>
      </p:sp>
      <p:pic>
        <p:nvPicPr>
          <p:cNvPr id="5" name="Picture 4">
            <a:extLst>
              <a:ext uri="{FF2B5EF4-FFF2-40B4-BE49-F238E27FC236}">
                <a16:creationId xmlns:a16="http://schemas.microsoft.com/office/drawing/2014/main" id="{4D570110-EEC2-8748-8ECF-B7F6671C03F6}"/>
              </a:ext>
            </a:extLst>
          </p:cNvPr>
          <p:cNvPicPr>
            <a:picLocks noChangeAspect="1"/>
          </p:cNvPicPr>
          <p:nvPr/>
        </p:nvPicPr>
        <p:blipFill>
          <a:blip r:embed="rId2"/>
          <a:stretch>
            <a:fillRect/>
          </a:stretch>
        </p:blipFill>
        <p:spPr>
          <a:xfrm>
            <a:off x="7687527" y="1643064"/>
            <a:ext cx="2794000" cy="4076700"/>
          </a:xfrm>
          <a:prstGeom prst="rect">
            <a:avLst/>
          </a:prstGeom>
        </p:spPr>
      </p:pic>
    </p:spTree>
    <p:extLst>
      <p:ext uri="{BB962C8B-B14F-4D97-AF65-F5344CB8AC3E}">
        <p14:creationId xmlns:p14="http://schemas.microsoft.com/office/powerpoint/2010/main" val="36822036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729908-CD18-7343-B67C-D142D763C892}"/>
              </a:ext>
            </a:extLst>
          </p:cNvPr>
          <p:cNvSpPr>
            <a:spLocks noGrp="1"/>
          </p:cNvSpPr>
          <p:nvPr>
            <p:ph type="title"/>
          </p:nvPr>
        </p:nvSpPr>
        <p:spPr>
          <a:xfrm>
            <a:off x="204950" y="246541"/>
            <a:ext cx="11782096" cy="1188720"/>
          </a:xfrm>
        </p:spPr>
        <p:txBody>
          <a:bodyPr>
            <a:normAutofit/>
          </a:bodyPr>
          <a:lstStyle/>
          <a:p>
            <a:pPr algn="l"/>
            <a:r>
              <a:rPr lang="en-US" sz="2400" dirty="0"/>
              <a:t>Cultivation Theory</a:t>
            </a:r>
          </a:p>
        </p:txBody>
      </p:sp>
      <p:sp>
        <p:nvSpPr>
          <p:cNvPr id="3" name="Content Placeholder 2">
            <a:extLst>
              <a:ext uri="{FF2B5EF4-FFF2-40B4-BE49-F238E27FC236}">
                <a16:creationId xmlns:a16="http://schemas.microsoft.com/office/drawing/2014/main" id="{5908C33B-ACA5-F642-AD8A-C8B4505EACD3}"/>
              </a:ext>
            </a:extLst>
          </p:cNvPr>
          <p:cNvSpPr>
            <a:spLocks noGrp="1"/>
          </p:cNvSpPr>
          <p:nvPr>
            <p:ph idx="1"/>
          </p:nvPr>
        </p:nvSpPr>
        <p:spPr>
          <a:xfrm>
            <a:off x="204951" y="1643064"/>
            <a:ext cx="11782095" cy="4757736"/>
          </a:xfrm>
        </p:spPr>
        <p:txBody>
          <a:bodyPr>
            <a:noAutofit/>
          </a:bodyPr>
          <a:lstStyle/>
          <a:p>
            <a:r>
              <a:rPr lang="en-US" sz="2400" dirty="0"/>
              <a:t>Institutional process analysis: The first prong</a:t>
            </a:r>
          </a:p>
          <a:p>
            <a:pPr lvl="1"/>
            <a:r>
              <a:rPr lang="en-US" sz="2400" dirty="0"/>
              <a:t>Institutional process research addresses scholars’ interest in determining the reasons why media companies produce the messages they do</a:t>
            </a:r>
          </a:p>
          <a:p>
            <a:pPr lvl="1"/>
            <a:r>
              <a:rPr lang="en-US" sz="2400" dirty="0"/>
              <a:t>Researchers attempt to understand what policies or practices might be lurking behind the scenes of media organizations</a:t>
            </a:r>
          </a:p>
          <a:p>
            <a:r>
              <a:rPr lang="en-US" sz="2400" dirty="0"/>
              <a:t>Message system analysis: The second prong</a:t>
            </a:r>
          </a:p>
          <a:p>
            <a:pPr lvl="1"/>
            <a:r>
              <a:rPr lang="en-US" sz="2400" dirty="0"/>
              <a:t>Message system analysis uses the method of content analysis to study and classify the specific messages that TV projects</a:t>
            </a:r>
          </a:p>
          <a:p>
            <a:pPr lvl="1"/>
            <a:r>
              <a:rPr lang="en-US" sz="2400" dirty="0"/>
              <a:t>Gerbner studied violence, but this method can be used to focus on any type of TV content</a:t>
            </a:r>
          </a:p>
        </p:txBody>
      </p:sp>
    </p:spTree>
    <p:extLst>
      <p:ext uri="{BB962C8B-B14F-4D97-AF65-F5344CB8AC3E}">
        <p14:creationId xmlns:p14="http://schemas.microsoft.com/office/powerpoint/2010/main" val="39463550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729908-CD18-7343-B67C-D142D763C892}"/>
              </a:ext>
            </a:extLst>
          </p:cNvPr>
          <p:cNvSpPr>
            <a:spLocks noGrp="1"/>
          </p:cNvSpPr>
          <p:nvPr>
            <p:ph type="title"/>
          </p:nvPr>
        </p:nvSpPr>
        <p:spPr>
          <a:xfrm>
            <a:off x="204950" y="246541"/>
            <a:ext cx="11782096" cy="1188720"/>
          </a:xfrm>
        </p:spPr>
        <p:txBody>
          <a:bodyPr>
            <a:normAutofit/>
          </a:bodyPr>
          <a:lstStyle/>
          <a:p>
            <a:pPr algn="l"/>
            <a:r>
              <a:rPr lang="en-US" sz="2400" dirty="0"/>
              <a:t>Cultivation Theory</a:t>
            </a:r>
          </a:p>
        </p:txBody>
      </p:sp>
      <p:sp>
        <p:nvSpPr>
          <p:cNvPr id="3" name="Content Placeholder 2">
            <a:extLst>
              <a:ext uri="{FF2B5EF4-FFF2-40B4-BE49-F238E27FC236}">
                <a16:creationId xmlns:a16="http://schemas.microsoft.com/office/drawing/2014/main" id="{5908C33B-ACA5-F642-AD8A-C8B4505EACD3}"/>
              </a:ext>
            </a:extLst>
          </p:cNvPr>
          <p:cNvSpPr>
            <a:spLocks noGrp="1"/>
          </p:cNvSpPr>
          <p:nvPr>
            <p:ph idx="1"/>
          </p:nvPr>
        </p:nvSpPr>
        <p:spPr>
          <a:xfrm>
            <a:off x="204951" y="1643064"/>
            <a:ext cx="11782095" cy="5214936"/>
          </a:xfrm>
        </p:spPr>
        <p:txBody>
          <a:bodyPr>
            <a:noAutofit/>
          </a:bodyPr>
          <a:lstStyle/>
          <a:p>
            <a:r>
              <a:rPr lang="en-US" sz="2400" dirty="0"/>
              <a:t>Cultivation analysis: The third prong</a:t>
            </a:r>
          </a:p>
          <a:p>
            <a:pPr lvl="1"/>
            <a:r>
              <a:rPr lang="en-US" sz="2400" dirty="0"/>
              <a:t>Message system analysis deals with the content of TV; cultivation analysis deals with how TV’s content might affect viewers—particularly the viewers who spend lots of time glued to the tube</a:t>
            </a:r>
          </a:p>
          <a:p>
            <a:pPr lvl="1"/>
            <a:r>
              <a:rPr lang="en-US" sz="2400" dirty="0"/>
              <a:t>Television viewing cultivates ways of seeing the world, based on the images, values, portrayals, and ideologies shown on TV</a:t>
            </a:r>
          </a:p>
          <a:p>
            <a:r>
              <a:rPr lang="en-US" sz="2400" dirty="0"/>
              <a:t>Mainstreaming: Blurring, blending, and bending of viewer attitudes</a:t>
            </a:r>
          </a:p>
          <a:p>
            <a:pPr lvl="1"/>
            <a:r>
              <a:rPr lang="en-US" sz="2400" dirty="0"/>
              <a:t>Mainstreaming is the process by which heavy viewers develop a commonality of outlook through constant exposure to the same images and labels</a:t>
            </a:r>
          </a:p>
          <a:p>
            <a:r>
              <a:rPr lang="en-US" sz="2400" dirty="0"/>
              <a:t>Critique: How strong is the evidence in favor of the theory?</a:t>
            </a:r>
          </a:p>
        </p:txBody>
      </p:sp>
    </p:spTree>
    <p:extLst>
      <p:ext uri="{BB962C8B-B14F-4D97-AF65-F5344CB8AC3E}">
        <p14:creationId xmlns:p14="http://schemas.microsoft.com/office/powerpoint/2010/main" val="38583142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729908-CD18-7343-B67C-D142D763C892}"/>
              </a:ext>
            </a:extLst>
          </p:cNvPr>
          <p:cNvSpPr>
            <a:spLocks noGrp="1"/>
          </p:cNvSpPr>
          <p:nvPr>
            <p:ph type="title"/>
          </p:nvPr>
        </p:nvSpPr>
        <p:spPr>
          <a:xfrm>
            <a:off x="204950" y="246541"/>
            <a:ext cx="11782096" cy="1188720"/>
          </a:xfrm>
        </p:spPr>
        <p:txBody>
          <a:bodyPr>
            <a:normAutofit/>
          </a:bodyPr>
          <a:lstStyle/>
          <a:p>
            <a:pPr algn="l"/>
            <a:r>
              <a:rPr lang="en-US" sz="2400" dirty="0"/>
              <a:t>Agenda-setting theory</a:t>
            </a:r>
          </a:p>
        </p:txBody>
      </p:sp>
      <p:sp>
        <p:nvSpPr>
          <p:cNvPr id="3" name="Content Placeholder 2">
            <a:extLst>
              <a:ext uri="{FF2B5EF4-FFF2-40B4-BE49-F238E27FC236}">
                <a16:creationId xmlns:a16="http://schemas.microsoft.com/office/drawing/2014/main" id="{5908C33B-ACA5-F642-AD8A-C8B4505EACD3}"/>
              </a:ext>
            </a:extLst>
          </p:cNvPr>
          <p:cNvSpPr>
            <a:spLocks noGrp="1"/>
          </p:cNvSpPr>
          <p:nvPr>
            <p:ph idx="1"/>
          </p:nvPr>
        </p:nvSpPr>
        <p:spPr>
          <a:xfrm>
            <a:off x="204951" y="1643064"/>
            <a:ext cx="5891045" cy="5214936"/>
          </a:xfrm>
        </p:spPr>
        <p:txBody>
          <a:bodyPr>
            <a:noAutofit/>
          </a:bodyPr>
          <a:lstStyle/>
          <a:p>
            <a:r>
              <a:rPr lang="en-US" sz="2400" dirty="0"/>
              <a:t>Maxwell McCombs and Donald Shaw</a:t>
            </a:r>
          </a:p>
          <a:p>
            <a:r>
              <a:rPr lang="en-US" sz="2400" dirty="0"/>
              <a:t>Time and mental energy are scarce resources</a:t>
            </a:r>
          </a:p>
          <a:p>
            <a:pPr lvl="1"/>
            <a:r>
              <a:rPr lang="en-US" sz="2400" dirty="0"/>
              <a:t>The typical person can only focus on about five issues at any one time</a:t>
            </a:r>
          </a:p>
          <a:p>
            <a:pPr lvl="1"/>
            <a:r>
              <a:rPr lang="en-US" sz="2400" dirty="0"/>
              <a:t>The small set of issues that’s most important to you at the moment is your personal agenda</a:t>
            </a:r>
          </a:p>
          <a:p>
            <a:r>
              <a:rPr lang="en-US" sz="2400" dirty="0"/>
              <a:t>The basic hypothesis of the theory is this: over time, the media agenda, esp. the press, shapes the public agenda</a:t>
            </a:r>
          </a:p>
        </p:txBody>
      </p:sp>
      <p:pic>
        <p:nvPicPr>
          <p:cNvPr id="5" name="Picture 4">
            <a:extLst>
              <a:ext uri="{FF2B5EF4-FFF2-40B4-BE49-F238E27FC236}">
                <a16:creationId xmlns:a16="http://schemas.microsoft.com/office/drawing/2014/main" id="{FFAF6CE3-AF5B-3E4B-BECA-54CB326DD1C7}"/>
              </a:ext>
            </a:extLst>
          </p:cNvPr>
          <p:cNvPicPr>
            <a:picLocks noChangeAspect="1"/>
          </p:cNvPicPr>
          <p:nvPr/>
        </p:nvPicPr>
        <p:blipFill>
          <a:blip r:embed="rId2"/>
          <a:stretch>
            <a:fillRect/>
          </a:stretch>
        </p:blipFill>
        <p:spPr>
          <a:xfrm>
            <a:off x="8940350" y="1643064"/>
            <a:ext cx="2621141" cy="3925886"/>
          </a:xfrm>
          <a:prstGeom prst="rect">
            <a:avLst/>
          </a:prstGeom>
        </p:spPr>
      </p:pic>
      <p:pic>
        <p:nvPicPr>
          <p:cNvPr id="8" name="Picture 7">
            <a:extLst>
              <a:ext uri="{FF2B5EF4-FFF2-40B4-BE49-F238E27FC236}">
                <a16:creationId xmlns:a16="http://schemas.microsoft.com/office/drawing/2014/main" id="{87E7AAD8-DEA1-D94C-A139-19E35E67B8C9}"/>
              </a:ext>
            </a:extLst>
          </p:cNvPr>
          <p:cNvPicPr>
            <a:picLocks noChangeAspect="1"/>
          </p:cNvPicPr>
          <p:nvPr/>
        </p:nvPicPr>
        <p:blipFill>
          <a:blip r:embed="rId3"/>
          <a:stretch>
            <a:fillRect/>
          </a:stretch>
        </p:blipFill>
        <p:spPr>
          <a:xfrm>
            <a:off x="6319208" y="1643064"/>
            <a:ext cx="2605858" cy="3925886"/>
          </a:xfrm>
          <a:prstGeom prst="rect">
            <a:avLst/>
          </a:prstGeom>
        </p:spPr>
      </p:pic>
    </p:spTree>
    <p:extLst>
      <p:ext uri="{BB962C8B-B14F-4D97-AF65-F5344CB8AC3E}">
        <p14:creationId xmlns:p14="http://schemas.microsoft.com/office/powerpoint/2010/main" val="35221328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729908-CD18-7343-B67C-D142D763C892}"/>
              </a:ext>
            </a:extLst>
          </p:cNvPr>
          <p:cNvSpPr>
            <a:spLocks noGrp="1"/>
          </p:cNvSpPr>
          <p:nvPr>
            <p:ph type="title"/>
          </p:nvPr>
        </p:nvSpPr>
        <p:spPr>
          <a:xfrm>
            <a:off x="204950" y="246541"/>
            <a:ext cx="11782096" cy="1188720"/>
          </a:xfrm>
        </p:spPr>
        <p:txBody>
          <a:bodyPr>
            <a:normAutofit/>
          </a:bodyPr>
          <a:lstStyle/>
          <a:p>
            <a:pPr algn="l"/>
            <a:r>
              <a:rPr lang="en-US" sz="2400" dirty="0"/>
              <a:t>Agenda-setting theory</a:t>
            </a:r>
          </a:p>
        </p:txBody>
      </p:sp>
      <p:sp>
        <p:nvSpPr>
          <p:cNvPr id="3" name="Content Placeholder 2">
            <a:extLst>
              <a:ext uri="{FF2B5EF4-FFF2-40B4-BE49-F238E27FC236}">
                <a16:creationId xmlns:a16="http://schemas.microsoft.com/office/drawing/2014/main" id="{5908C33B-ACA5-F642-AD8A-C8B4505EACD3}"/>
              </a:ext>
            </a:extLst>
          </p:cNvPr>
          <p:cNvSpPr>
            <a:spLocks noGrp="1"/>
          </p:cNvSpPr>
          <p:nvPr>
            <p:ph idx="1"/>
          </p:nvPr>
        </p:nvSpPr>
        <p:spPr>
          <a:xfrm>
            <a:off x="204951" y="1643064"/>
            <a:ext cx="11782095" cy="5214936"/>
          </a:xfrm>
        </p:spPr>
        <p:txBody>
          <a:bodyPr>
            <a:noAutofit/>
          </a:bodyPr>
          <a:lstStyle/>
          <a:p>
            <a:r>
              <a:rPr lang="en-US" sz="2400" dirty="0"/>
              <a:t>Agenda-setting occurs in three ways, or levels:</a:t>
            </a:r>
          </a:p>
          <a:p>
            <a:pPr lvl="1"/>
            <a:r>
              <a:rPr lang="en-US" sz="2400" dirty="0"/>
              <a:t>Level 1: The media tells us what to think about</a:t>
            </a:r>
          </a:p>
          <a:p>
            <a:pPr lvl="1"/>
            <a:r>
              <a:rPr lang="en-US" sz="2400" dirty="0"/>
              <a:t>Level 2: The media tells us which attributes of issues are most important</a:t>
            </a:r>
          </a:p>
          <a:p>
            <a:pPr lvl="1"/>
            <a:r>
              <a:rPr lang="en-US" sz="2400" dirty="0"/>
              <a:t>Level 3: The media tell us which issues go together</a:t>
            </a:r>
          </a:p>
          <a:p>
            <a:r>
              <a:rPr lang="en-US" sz="2400" dirty="0"/>
              <a:t>McCombs and Shaw’s Agenda-Setting Theory has found an appreciative audience among mass communication researchers because it offers two (2) attractive features:</a:t>
            </a:r>
          </a:p>
          <a:p>
            <a:pPr lvl="1"/>
            <a:r>
              <a:rPr lang="en-US" sz="2400" dirty="0"/>
              <a:t>It reaffirms the power of the press…</a:t>
            </a:r>
          </a:p>
          <a:p>
            <a:pPr lvl="1"/>
            <a:r>
              <a:rPr lang="en-US" sz="2400" dirty="0"/>
              <a:t>While maintaining that individuals are free to choose</a:t>
            </a:r>
          </a:p>
        </p:txBody>
      </p:sp>
    </p:spTree>
    <p:extLst>
      <p:ext uri="{BB962C8B-B14F-4D97-AF65-F5344CB8AC3E}">
        <p14:creationId xmlns:p14="http://schemas.microsoft.com/office/powerpoint/2010/main" val="25390116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729908-CD18-7343-B67C-D142D763C892}"/>
              </a:ext>
            </a:extLst>
          </p:cNvPr>
          <p:cNvSpPr>
            <a:spLocks noGrp="1"/>
          </p:cNvSpPr>
          <p:nvPr>
            <p:ph type="title"/>
          </p:nvPr>
        </p:nvSpPr>
        <p:spPr>
          <a:xfrm>
            <a:off x="204950" y="246541"/>
            <a:ext cx="11782096" cy="1188720"/>
          </a:xfrm>
        </p:spPr>
        <p:txBody>
          <a:bodyPr>
            <a:normAutofit/>
          </a:bodyPr>
          <a:lstStyle/>
          <a:p>
            <a:pPr algn="l"/>
            <a:r>
              <a:rPr lang="en-US" sz="2400" dirty="0"/>
              <a:t>Mass Communication</a:t>
            </a:r>
          </a:p>
        </p:txBody>
      </p:sp>
      <p:sp>
        <p:nvSpPr>
          <p:cNvPr id="3" name="Content Placeholder 2">
            <a:extLst>
              <a:ext uri="{FF2B5EF4-FFF2-40B4-BE49-F238E27FC236}">
                <a16:creationId xmlns:a16="http://schemas.microsoft.com/office/drawing/2014/main" id="{5908C33B-ACA5-F642-AD8A-C8B4505EACD3}"/>
              </a:ext>
            </a:extLst>
          </p:cNvPr>
          <p:cNvSpPr>
            <a:spLocks noGrp="1"/>
          </p:cNvSpPr>
          <p:nvPr>
            <p:ph idx="1"/>
          </p:nvPr>
        </p:nvSpPr>
        <p:spPr>
          <a:xfrm>
            <a:off x="204951" y="1643063"/>
            <a:ext cx="11782095" cy="5214937"/>
          </a:xfrm>
        </p:spPr>
        <p:txBody>
          <a:bodyPr>
            <a:normAutofit/>
          </a:bodyPr>
          <a:lstStyle/>
          <a:p>
            <a:pPr marL="0" indent="0">
              <a:buNone/>
            </a:pPr>
            <a:r>
              <a:rPr lang="en-US" sz="2400" dirty="0"/>
              <a:t>OVERVIEW</a:t>
            </a:r>
          </a:p>
          <a:p>
            <a:pPr lvl="1"/>
            <a:r>
              <a:rPr lang="en-US" sz="2400" dirty="0"/>
              <a:t>Media Ecology</a:t>
            </a:r>
          </a:p>
          <a:p>
            <a:pPr lvl="1"/>
            <a:r>
              <a:rPr lang="en-US" sz="2400" dirty="0"/>
              <a:t>Semiotics</a:t>
            </a:r>
          </a:p>
          <a:p>
            <a:pPr lvl="1"/>
            <a:r>
              <a:rPr lang="en-US" sz="2400" dirty="0"/>
              <a:t>Cultural Studies</a:t>
            </a:r>
          </a:p>
          <a:p>
            <a:pPr lvl="1"/>
            <a:r>
              <a:rPr lang="en-US" sz="2400" dirty="0"/>
              <a:t>Uses and Gratifications</a:t>
            </a:r>
          </a:p>
          <a:p>
            <a:pPr lvl="1"/>
            <a:r>
              <a:rPr lang="en-US" sz="2400" dirty="0"/>
              <a:t>Cultivation Theory</a:t>
            </a:r>
          </a:p>
          <a:p>
            <a:pPr lvl="1"/>
            <a:r>
              <a:rPr lang="en-US" sz="2400" dirty="0"/>
              <a:t>Agenda-Setting Theory</a:t>
            </a:r>
          </a:p>
        </p:txBody>
      </p:sp>
    </p:spTree>
    <p:extLst>
      <p:ext uri="{BB962C8B-B14F-4D97-AF65-F5344CB8AC3E}">
        <p14:creationId xmlns:p14="http://schemas.microsoft.com/office/powerpoint/2010/main" val="35933600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729908-CD18-7343-B67C-D142D763C892}"/>
              </a:ext>
            </a:extLst>
          </p:cNvPr>
          <p:cNvSpPr>
            <a:spLocks noGrp="1"/>
          </p:cNvSpPr>
          <p:nvPr>
            <p:ph type="title"/>
          </p:nvPr>
        </p:nvSpPr>
        <p:spPr>
          <a:xfrm>
            <a:off x="204950" y="246541"/>
            <a:ext cx="11782096" cy="1188720"/>
          </a:xfrm>
        </p:spPr>
        <p:txBody>
          <a:bodyPr>
            <a:normAutofit/>
          </a:bodyPr>
          <a:lstStyle/>
          <a:p>
            <a:pPr algn="l"/>
            <a:r>
              <a:rPr lang="en-US" sz="2400" dirty="0"/>
              <a:t>Agenda-setting theory</a:t>
            </a:r>
          </a:p>
        </p:txBody>
      </p:sp>
      <p:sp>
        <p:nvSpPr>
          <p:cNvPr id="3" name="Content Placeholder 2">
            <a:extLst>
              <a:ext uri="{FF2B5EF4-FFF2-40B4-BE49-F238E27FC236}">
                <a16:creationId xmlns:a16="http://schemas.microsoft.com/office/drawing/2014/main" id="{5908C33B-ACA5-F642-AD8A-C8B4505EACD3}"/>
              </a:ext>
            </a:extLst>
          </p:cNvPr>
          <p:cNvSpPr>
            <a:spLocks noGrp="1"/>
          </p:cNvSpPr>
          <p:nvPr>
            <p:ph idx="1"/>
          </p:nvPr>
        </p:nvSpPr>
        <p:spPr>
          <a:xfrm>
            <a:off x="204951" y="1643064"/>
            <a:ext cx="11782095" cy="5214936"/>
          </a:xfrm>
        </p:spPr>
        <p:txBody>
          <a:bodyPr>
            <a:noAutofit/>
          </a:bodyPr>
          <a:lstStyle/>
          <a:p>
            <a:r>
              <a:rPr lang="en-US" sz="2400" dirty="0"/>
              <a:t>Critique: Who sets the agenda in the digital era?</a:t>
            </a:r>
          </a:p>
          <a:p>
            <a:pPr lvl="1"/>
            <a:r>
              <a:rPr lang="en-US" sz="2400" dirty="0"/>
              <a:t>When compared to the standards for evaluating an objective theory, agenda-setting theory fares well</a:t>
            </a:r>
          </a:p>
          <a:p>
            <a:pPr lvl="1"/>
            <a:r>
              <a:rPr lang="en-US" sz="2400" dirty="0"/>
              <a:t>Study after study has demonstrated the theory’s ability to explain the data about agendas, and not only in the United States, but elsewhere as well</a:t>
            </a:r>
          </a:p>
          <a:p>
            <a:pPr lvl="1"/>
            <a:r>
              <a:rPr lang="en-US" sz="2400" dirty="0"/>
              <a:t>That’s because carefully-constructed quantitative research on the theory’s testable hypotheses, conducted over time and through experiments, has built a strong case for the order of causation</a:t>
            </a:r>
          </a:p>
          <a:p>
            <a:pPr lvl="1"/>
            <a:r>
              <a:rPr lang="en-US" sz="2400" dirty="0"/>
              <a:t>To any company, candidate, or celebrity who cares what the media are saying about them, the theory is practically useful</a:t>
            </a:r>
          </a:p>
          <a:p>
            <a:pPr lvl="1"/>
            <a:r>
              <a:rPr lang="en-US" sz="2400" dirty="0"/>
              <a:t>Agenda-setting theory is a good model for what an objective theory should be</a:t>
            </a:r>
          </a:p>
          <a:p>
            <a:pPr lvl="1"/>
            <a:endParaRPr lang="en-US" sz="2400" dirty="0"/>
          </a:p>
        </p:txBody>
      </p:sp>
    </p:spTree>
    <p:extLst>
      <p:ext uri="{BB962C8B-B14F-4D97-AF65-F5344CB8AC3E}">
        <p14:creationId xmlns:p14="http://schemas.microsoft.com/office/powerpoint/2010/main" val="38031406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729908-CD18-7343-B67C-D142D763C892}"/>
              </a:ext>
            </a:extLst>
          </p:cNvPr>
          <p:cNvSpPr>
            <a:spLocks noGrp="1"/>
          </p:cNvSpPr>
          <p:nvPr>
            <p:ph type="title"/>
          </p:nvPr>
        </p:nvSpPr>
        <p:spPr>
          <a:xfrm>
            <a:off x="204950" y="246541"/>
            <a:ext cx="11782096" cy="1188720"/>
          </a:xfrm>
        </p:spPr>
        <p:txBody>
          <a:bodyPr>
            <a:normAutofit/>
          </a:bodyPr>
          <a:lstStyle/>
          <a:p>
            <a:pPr algn="l"/>
            <a:r>
              <a:rPr lang="en-US" sz="2400"/>
              <a:t>Media </a:t>
            </a:r>
            <a:r>
              <a:rPr lang="en-US" sz="2400" dirty="0"/>
              <a:t>Ecology</a:t>
            </a:r>
          </a:p>
        </p:txBody>
      </p:sp>
      <p:sp>
        <p:nvSpPr>
          <p:cNvPr id="3" name="Content Placeholder 2">
            <a:extLst>
              <a:ext uri="{FF2B5EF4-FFF2-40B4-BE49-F238E27FC236}">
                <a16:creationId xmlns:a16="http://schemas.microsoft.com/office/drawing/2014/main" id="{5908C33B-ACA5-F642-AD8A-C8B4505EACD3}"/>
              </a:ext>
            </a:extLst>
          </p:cNvPr>
          <p:cNvSpPr>
            <a:spLocks noGrp="1"/>
          </p:cNvSpPr>
          <p:nvPr>
            <p:ph idx="1"/>
          </p:nvPr>
        </p:nvSpPr>
        <p:spPr>
          <a:xfrm>
            <a:off x="204951" y="1643064"/>
            <a:ext cx="5891045" cy="5214936"/>
          </a:xfrm>
        </p:spPr>
        <p:txBody>
          <a:bodyPr>
            <a:noAutofit/>
          </a:bodyPr>
          <a:lstStyle/>
          <a:p>
            <a:r>
              <a:rPr lang="en-US" sz="2400" dirty="0"/>
              <a:t>Marshall McLuhan</a:t>
            </a:r>
          </a:p>
          <a:p>
            <a:r>
              <a:rPr lang="en-US" sz="2400" dirty="0"/>
              <a:t>Ecologists study the environment, how people interact with it, and the way these interactions result in change</a:t>
            </a:r>
          </a:p>
          <a:p>
            <a:r>
              <a:rPr lang="en-US" sz="2400" dirty="0"/>
              <a:t>Media ecologists study media environments</a:t>
            </a:r>
          </a:p>
          <a:p>
            <a:r>
              <a:rPr lang="en-US" sz="2400" dirty="0"/>
              <a:t>Changes in technology alter the symbolic environment––the socially constructed, sensory world of meanings that in turn shapes our perceptions, experiences, attitudes, and behavior</a:t>
            </a:r>
          </a:p>
        </p:txBody>
      </p:sp>
      <p:pic>
        <p:nvPicPr>
          <p:cNvPr id="6" name="Picture 5">
            <a:extLst>
              <a:ext uri="{FF2B5EF4-FFF2-40B4-BE49-F238E27FC236}">
                <a16:creationId xmlns:a16="http://schemas.microsoft.com/office/drawing/2014/main" id="{9966B782-627A-8145-9571-DF0C1DA94E4C}"/>
              </a:ext>
            </a:extLst>
          </p:cNvPr>
          <p:cNvPicPr>
            <a:picLocks noChangeAspect="1"/>
          </p:cNvPicPr>
          <p:nvPr/>
        </p:nvPicPr>
        <p:blipFill>
          <a:blip r:embed="rId2"/>
          <a:stretch>
            <a:fillRect/>
          </a:stretch>
        </p:blipFill>
        <p:spPr>
          <a:xfrm>
            <a:off x="6866964" y="1643064"/>
            <a:ext cx="3804796" cy="3695642"/>
          </a:xfrm>
          <a:prstGeom prst="rect">
            <a:avLst/>
          </a:prstGeom>
        </p:spPr>
      </p:pic>
    </p:spTree>
    <p:extLst>
      <p:ext uri="{BB962C8B-B14F-4D97-AF65-F5344CB8AC3E}">
        <p14:creationId xmlns:p14="http://schemas.microsoft.com/office/powerpoint/2010/main" val="28051839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729908-CD18-7343-B67C-D142D763C892}"/>
              </a:ext>
            </a:extLst>
          </p:cNvPr>
          <p:cNvSpPr>
            <a:spLocks noGrp="1"/>
          </p:cNvSpPr>
          <p:nvPr>
            <p:ph type="title"/>
          </p:nvPr>
        </p:nvSpPr>
        <p:spPr>
          <a:xfrm>
            <a:off x="204950" y="246541"/>
            <a:ext cx="11782096" cy="1188720"/>
          </a:xfrm>
        </p:spPr>
        <p:txBody>
          <a:bodyPr>
            <a:normAutofit/>
          </a:bodyPr>
          <a:lstStyle/>
          <a:p>
            <a:pPr algn="l"/>
            <a:r>
              <a:rPr lang="en-US" sz="2400" dirty="0"/>
              <a:t>Media Ecology</a:t>
            </a:r>
          </a:p>
        </p:txBody>
      </p:sp>
      <p:sp>
        <p:nvSpPr>
          <p:cNvPr id="3" name="Content Placeholder 2">
            <a:extLst>
              <a:ext uri="{FF2B5EF4-FFF2-40B4-BE49-F238E27FC236}">
                <a16:creationId xmlns:a16="http://schemas.microsoft.com/office/drawing/2014/main" id="{5908C33B-ACA5-F642-AD8A-C8B4505EACD3}"/>
              </a:ext>
            </a:extLst>
          </p:cNvPr>
          <p:cNvSpPr>
            <a:spLocks noGrp="1"/>
          </p:cNvSpPr>
          <p:nvPr>
            <p:ph idx="1"/>
          </p:nvPr>
        </p:nvSpPr>
        <p:spPr>
          <a:xfrm>
            <a:off x="204951" y="1643064"/>
            <a:ext cx="11782095" cy="5214936"/>
          </a:xfrm>
        </p:spPr>
        <p:txBody>
          <a:bodyPr>
            <a:noAutofit/>
          </a:bodyPr>
          <a:lstStyle/>
          <a:p>
            <a:r>
              <a:rPr lang="en-US" sz="2400" dirty="0"/>
              <a:t>We’re accustomed to thinking that people change because of the messages they consume</a:t>
            </a:r>
          </a:p>
          <a:p>
            <a:r>
              <a:rPr lang="en-US" sz="2400" dirty="0"/>
              <a:t>McLuhan blurred the distinction between the message and the medium</a:t>
            </a:r>
          </a:p>
          <a:p>
            <a:r>
              <a:rPr lang="en-US" sz="2400" dirty="0"/>
              <a:t>When McLuhan said, "the medium is the message," he wanted us to see that media—regardless of content—reshape human experience and exert far more change in our world than the sum total of all the messages they contain</a:t>
            </a:r>
          </a:p>
          <a:p>
            <a:r>
              <a:rPr lang="en-US" sz="2400" dirty="0"/>
              <a:t>We focus on the content and overlook the medium—even though content doesn’t exist outside of the way it’s mediated</a:t>
            </a:r>
            <a:endParaRPr lang="en-US" sz="2400" i="1" dirty="0"/>
          </a:p>
        </p:txBody>
      </p:sp>
    </p:spTree>
    <p:extLst>
      <p:ext uri="{BB962C8B-B14F-4D97-AF65-F5344CB8AC3E}">
        <p14:creationId xmlns:p14="http://schemas.microsoft.com/office/powerpoint/2010/main" val="12700040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729908-CD18-7343-B67C-D142D763C892}"/>
              </a:ext>
            </a:extLst>
          </p:cNvPr>
          <p:cNvSpPr>
            <a:spLocks noGrp="1"/>
          </p:cNvSpPr>
          <p:nvPr>
            <p:ph type="title"/>
          </p:nvPr>
        </p:nvSpPr>
        <p:spPr>
          <a:xfrm>
            <a:off x="204950" y="246541"/>
            <a:ext cx="11782096" cy="1188720"/>
          </a:xfrm>
        </p:spPr>
        <p:txBody>
          <a:bodyPr>
            <a:normAutofit/>
          </a:bodyPr>
          <a:lstStyle/>
          <a:p>
            <a:pPr algn="l"/>
            <a:r>
              <a:rPr lang="en-US" sz="2400" dirty="0"/>
              <a:t>Media Ecology</a:t>
            </a:r>
          </a:p>
        </p:txBody>
      </p:sp>
      <p:sp>
        <p:nvSpPr>
          <p:cNvPr id="3" name="Content Placeholder 2">
            <a:extLst>
              <a:ext uri="{FF2B5EF4-FFF2-40B4-BE49-F238E27FC236}">
                <a16:creationId xmlns:a16="http://schemas.microsoft.com/office/drawing/2014/main" id="{5908C33B-ACA5-F642-AD8A-C8B4505EACD3}"/>
              </a:ext>
            </a:extLst>
          </p:cNvPr>
          <p:cNvSpPr>
            <a:spLocks noGrp="1"/>
          </p:cNvSpPr>
          <p:nvPr>
            <p:ph idx="1"/>
          </p:nvPr>
        </p:nvSpPr>
        <p:spPr>
          <a:xfrm>
            <a:off x="204951" y="1643064"/>
            <a:ext cx="11782095" cy="5214936"/>
          </a:xfrm>
        </p:spPr>
        <p:txBody>
          <a:bodyPr>
            <a:noAutofit/>
          </a:bodyPr>
          <a:lstStyle/>
          <a:p>
            <a:r>
              <a:rPr lang="en-US" sz="2400" dirty="0"/>
              <a:t>McLuhan divided all human history into four periods, or epochs:</a:t>
            </a:r>
          </a:p>
          <a:p>
            <a:pPr lvl="1"/>
            <a:r>
              <a:rPr lang="en-US" sz="2400" dirty="0"/>
              <a:t>The Tribal Age: An acoustic place in history</a:t>
            </a:r>
          </a:p>
          <a:p>
            <a:pPr lvl="1"/>
            <a:r>
              <a:rPr lang="en-US" sz="2400" dirty="0"/>
              <a:t>The Age of Literacy: A visual point of view</a:t>
            </a:r>
          </a:p>
          <a:p>
            <a:pPr lvl="1"/>
            <a:r>
              <a:rPr lang="en-US" sz="2400" dirty="0"/>
              <a:t>The Print Age: Prototype of the Industrial Revolution</a:t>
            </a:r>
          </a:p>
          <a:p>
            <a:pPr lvl="1"/>
            <a:r>
              <a:rPr lang="en-US" sz="2400" dirty="0"/>
              <a:t>The Electronic Age: The rise of the global village</a:t>
            </a:r>
          </a:p>
          <a:p>
            <a:r>
              <a:rPr lang="en-US" sz="2400" dirty="0"/>
              <a:t>Should we add The Digital Age: A wireless Global Village?</a:t>
            </a:r>
          </a:p>
          <a:p>
            <a:r>
              <a:rPr lang="en-US" sz="2400" dirty="0"/>
              <a:t>Critique: McLuhan’s theory suggests objectivity without scientific evidence</a:t>
            </a:r>
          </a:p>
        </p:txBody>
      </p:sp>
    </p:spTree>
    <p:extLst>
      <p:ext uri="{BB962C8B-B14F-4D97-AF65-F5344CB8AC3E}">
        <p14:creationId xmlns:p14="http://schemas.microsoft.com/office/powerpoint/2010/main" val="10600086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729908-CD18-7343-B67C-D142D763C892}"/>
              </a:ext>
            </a:extLst>
          </p:cNvPr>
          <p:cNvSpPr>
            <a:spLocks noGrp="1"/>
          </p:cNvSpPr>
          <p:nvPr>
            <p:ph type="title"/>
          </p:nvPr>
        </p:nvSpPr>
        <p:spPr>
          <a:xfrm>
            <a:off x="204950" y="246541"/>
            <a:ext cx="11782096" cy="1188720"/>
          </a:xfrm>
        </p:spPr>
        <p:txBody>
          <a:bodyPr>
            <a:normAutofit/>
          </a:bodyPr>
          <a:lstStyle/>
          <a:p>
            <a:pPr algn="l"/>
            <a:r>
              <a:rPr lang="en-US" sz="2400" dirty="0"/>
              <a:t>Semiotics</a:t>
            </a:r>
          </a:p>
        </p:txBody>
      </p:sp>
      <p:sp>
        <p:nvSpPr>
          <p:cNvPr id="3" name="Content Placeholder 2">
            <a:extLst>
              <a:ext uri="{FF2B5EF4-FFF2-40B4-BE49-F238E27FC236}">
                <a16:creationId xmlns:a16="http://schemas.microsoft.com/office/drawing/2014/main" id="{5908C33B-ACA5-F642-AD8A-C8B4505EACD3}"/>
              </a:ext>
            </a:extLst>
          </p:cNvPr>
          <p:cNvSpPr>
            <a:spLocks noGrp="1"/>
          </p:cNvSpPr>
          <p:nvPr>
            <p:ph idx="1"/>
          </p:nvPr>
        </p:nvSpPr>
        <p:spPr>
          <a:xfrm>
            <a:off x="204951" y="1643064"/>
            <a:ext cx="5891045" cy="5214936"/>
          </a:xfrm>
        </p:spPr>
        <p:txBody>
          <a:bodyPr>
            <a:noAutofit/>
          </a:bodyPr>
          <a:lstStyle/>
          <a:p>
            <a:r>
              <a:rPr lang="en-US" sz="2400" dirty="0"/>
              <a:t>Roland Barthes</a:t>
            </a:r>
          </a:p>
          <a:p>
            <a:r>
              <a:rPr lang="en-US" sz="2400" dirty="0"/>
              <a:t>The goal of semiotics is interpreting both verbal and nonverbal signs</a:t>
            </a:r>
          </a:p>
          <a:p>
            <a:r>
              <a:rPr lang="en-US" sz="2400" dirty="0"/>
              <a:t>In Barthes’ </a:t>
            </a:r>
            <a:r>
              <a:rPr lang="en-US" sz="2400" i="1" dirty="0"/>
              <a:t>Mythologies</a:t>
            </a:r>
            <a:r>
              <a:rPr lang="en-US" sz="2400" dirty="0"/>
              <a:t> he sought to decipher the cultural meaning of visual signs, particularly those perpetuating dominant social values</a:t>
            </a:r>
          </a:p>
          <a:p>
            <a:r>
              <a:rPr lang="en-US" sz="2400" dirty="0"/>
              <a:t>Barthes is interested in signs that are seemingly straightforward, but subtly communicate ideological or connotative meaning</a:t>
            </a:r>
          </a:p>
        </p:txBody>
      </p:sp>
      <p:pic>
        <p:nvPicPr>
          <p:cNvPr id="6" name="Picture 5">
            <a:extLst>
              <a:ext uri="{FF2B5EF4-FFF2-40B4-BE49-F238E27FC236}">
                <a16:creationId xmlns:a16="http://schemas.microsoft.com/office/drawing/2014/main" id="{1CAB333B-2E2B-2648-A37A-07D51CBE4104}"/>
              </a:ext>
            </a:extLst>
          </p:cNvPr>
          <p:cNvPicPr>
            <a:picLocks noChangeAspect="1"/>
          </p:cNvPicPr>
          <p:nvPr/>
        </p:nvPicPr>
        <p:blipFill>
          <a:blip r:embed="rId2"/>
          <a:stretch>
            <a:fillRect/>
          </a:stretch>
        </p:blipFill>
        <p:spPr>
          <a:xfrm>
            <a:off x="7229680" y="1643064"/>
            <a:ext cx="3014363" cy="4076418"/>
          </a:xfrm>
          <a:prstGeom prst="rect">
            <a:avLst/>
          </a:prstGeom>
        </p:spPr>
      </p:pic>
    </p:spTree>
    <p:extLst>
      <p:ext uri="{BB962C8B-B14F-4D97-AF65-F5344CB8AC3E}">
        <p14:creationId xmlns:p14="http://schemas.microsoft.com/office/powerpoint/2010/main" val="32448320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729908-CD18-7343-B67C-D142D763C892}"/>
              </a:ext>
            </a:extLst>
          </p:cNvPr>
          <p:cNvSpPr>
            <a:spLocks noGrp="1"/>
          </p:cNvSpPr>
          <p:nvPr>
            <p:ph type="title"/>
          </p:nvPr>
        </p:nvSpPr>
        <p:spPr>
          <a:xfrm>
            <a:off x="204950" y="246541"/>
            <a:ext cx="11782096" cy="1188720"/>
          </a:xfrm>
        </p:spPr>
        <p:txBody>
          <a:bodyPr>
            <a:normAutofit/>
          </a:bodyPr>
          <a:lstStyle/>
          <a:p>
            <a:pPr algn="l"/>
            <a:r>
              <a:rPr lang="en-US" sz="2400" dirty="0"/>
              <a:t>Semiotics</a:t>
            </a:r>
          </a:p>
        </p:txBody>
      </p:sp>
      <p:sp>
        <p:nvSpPr>
          <p:cNvPr id="3" name="Content Placeholder 2">
            <a:extLst>
              <a:ext uri="{FF2B5EF4-FFF2-40B4-BE49-F238E27FC236}">
                <a16:creationId xmlns:a16="http://schemas.microsoft.com/office/drawing/2014/main" id="{5908C33B-ACA5-F642-AD8A-C8B4505EACD3}"/>
              </a:ext>
            </a:extLst>
          </p:cNvPr>
          <p:cNvSpPr>
            <a:spLocks noGrp="1"/>
          </p:cNvSpPr>
          <p:nvPr>
            <p:ph idx="1"/>
          </p:nvPr>
        </p:nvSpPr>
        <p:spPr>
          <a:xfrm>
            <a:off x="204951" y="1643064"/>
            <a:ext cx="5891049" cy="4757736"/>
          </a:xfrm>
        </p:spPr>
        <p:txBody>
          <a:bodyPr>
            <a:noAutofit/>
          </a:bodyPr>
          <a:lstStyle/>
          <a:p>
            <a:r>
              <a:rPr lang="en-US" sz="2400" dirty="0"/>
              <a:t>Barthes’ true concern was with connotation—the ideological baggage that signs carry wherever they go</a:t>
            </a:r>
          </a:p>
          <a:p>
            <a:r>
              <a:rPr lang="en-US" sz="2400" dirty="0"/>
              <a:t>Ferdinand de Saussure coined the term semiology to refer to the study of signs:</a:t>
            </a:r>
          </a:p>
          <a:p>
            <a:pPr lvl="1"/>
            <a:r>
              <a:rPr lang="en-US" sz="2400" dirty="0"/>
              <a:t>A sign is the combination of its signifier and what it signified</a:t>
            </a:r>
          </a:p>
          <a:p>
            <a:pPr lvl="1"/>
            <a:r>
              <a:rPr lang="en-US" sz="2400" dirty="0"/>
              <a:t>A sign does not stand on its own: it is part of a system</a:t>
            </a:r>
          </a:p>
          <a:p>
            <a:endParaRPr lang="en-US" sz="2400" dirty="0"/>
          </a:p>
        </p:txBody>
      </p:sp>
      <p:pic>
        <p:nvPicPr>
          <p:cNvPr id="5" name="Picture 4">
            <a:extLst>
              <a:ext uri="{FF2B5EF4-FFF2-40B4-BE49-F238E27FC236}">
                <a16:creationId xmlns:a16="http://schemas.microsoft.com/office/drawing/2014/main" id="{E6EDDD2C-B4C8-D846-8C75-864F5D43A1BA}"/>
              </a:ext>
            </a:extLst>
          </p:cNvPr>
          <p:cNvPicPr>
            <a:picLocks noChangeAspect="1"/>
          </p:cNvPicPr>
          <p:nvPr/>
        </p:nvPicPr>
        <p:blipFill>
          <a:blip r:embed="rId2"/>
          <a:stretch>
            <a:fillRect/>
          </a:stretch>
        </p:blipFill>
        <p:spPr>
          <a:xfrm>
            <a:off x="6095998" y="1855694"/>
            <a:ext cx="5686113" cy="3146612"/>
          </a:xfrm>
          <a:prstGeom prst="rect">
            <a:avLst/>
          </a:prstGeom>
        </p:spPr>
      </p:pic>
    </p:spTree>
    <p:extLst>
      <p:ext uri="{BB962C8B-B14F-4D97-AF65-F5344CB8AC3E}">
        <p14:creationId xmlns:p14="http://schemas.microsoft.com/office/powerpoint/2010/main" val="37273495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729908-CD18-7343-B67C-D142D763C892}"/>
              </a:ext>
            </a:extLst>
          </p:cNvPr>
          <p:cNvSpPr>
            <a:spLocks noGrp="1"/>
          </p:cNvSpPr>
          <p:nvPr>
            <p:ph type="title"/>
          </p:nvPr>
        </p:nvSpPr>
        <p:spPr>
          <a:xfrm>
            <a:off x="204950" y="246541"/>
            <a:ext cx="11782096" cy="1188720"/>
          </a:xfrm>
        </p:spPr>
        <p:txBody>
          <a:bodyPr>
            <a:normAutofit/>
          </a:bodyPr>
          <a:lstStyle/>
          <a:p>
            <a:pPr algn="l"/>
            <a:r>
              <a:rPr lang="en-US" sz="2400" dirty="0"/>
              <a:t>Semiotics</a:t>
            </a:r>
          </a:p>
        </p:txBody>
      </p:sp>
      <p:sp>
        <p:nvSpPr>
          <p:cNvPr id="3" name="Content Placeholder 2">
            <a:extLst>
              <a:ext uri="{FF2B5EF4-FFF2-40B4-BE49-F238E27FC236}">
                <a16:creationId xmlns:a16="http://schemas.microsoft.com/office/drawing/2014/main" id="{5908C33B-ACA5-F642-AD8A-C8B4505EACD3}"/>
              </a:ext>
            </a:extLst>
          </p:cNvPr>
          <p:cNvSpPr>
            <a:spLocks noGrp="1"/>
          </p:cNvSpPr>
          <p:nvPr>
            <p:ph idx="1"/>
          </p:nvPr>
        </p:nvSpPr>
        <p:spPr>
          <a:xfrm>
            <a:off x="204951" y="1643064"/>
            <a:ext cx="11782095" cy="5214936"/>
          </a:xfrm>
        </p:spPr>
        <p:txBody>
          <a:bodyPr>
            <a:noAutofit/>
          </a:bodyPr>
          <a:lstStyle/>
          <a:p>
            <a:r>
              <a:rPr lang="en-US" sz="2400" dirty="0"/>
              <a:t>Critique: Do mythic signs always reaffirm the status quo?</a:t>
            </a:r>
          </a:p>
          <a:p>
            <a:pPr lvl="1"/>
            <a:r>
              <a:rPr lang="en-US" sz="2400" dirty="0"/>
              <a:t>Barthes’ semiotics fulfills five of the criteria of a good interpretive theory exceedingly well: New understanding of people, aesthetic appeal, qualitative analysis, proposal for reforming society, and clarification of values</a:t>
            </a:r>
          </a:p>
          <a:p>
            <a:pPr lvl="1"/>
            <a:r>
              <a:rPr lang="en-US" sz="2400" dirty="0"/>
              <a:t>Yet the majority of communication scholars in the United States ignore semiotics; thus it does not as strongly meet the standard of community of agreement</a:t>
            </a:r>
          </a:p>
          <a:p>
            <a:pPr lvl="1"/>
            <a:r>
              <a:rPr lang="en-US" sz="2400" dirty="0"/>
              <a:t>There are questions about Barthes’ view that all connotative systems uphold the values of the dominant class. Scholars such as Anne Norton and Douglas Kellner expand Barthes’ semiotic approach to argue that signs can subvert the status quo or exemplify a countercultural connotative system</a:t>
            </a:r>
          </a:p>
          <a:p>
            <a:pPr lvl="1"/>
            <a:r>
              <a:rPr lang="en-US" sz="2400" dirty="0"/>
              <a:t>Barthes’ semiotic approach to imagery remains a core theoretical perspective for communication scholars, particularly those who emphasize media and culture</a:t>
            </a:r>
          </a:p>
        </p:txBody>
      </p:sp>
    </p:spTree>
    <p:extLst>
      <p:ext uri="{BB962C8B-B14F-4D97-AF65-F5344CB8AC3E}">
        <p14:creationId xmlns:p14="http://schemas.microsoft.com/office/powerpoint/2010/main" val="21223454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729908-CD18-7343-B67C-D142D763C892}"/>
              </a:ext>
            </a:extLst>
          </p:cNvPr>
          <p:cNvSpPr>
            <a:spLocks noGrp="1"/>
          </p:cNvSpPr>
          <p:nvPr>
            <p:ph type="title"/>
          </p:nvPr>
        </p:nvSpPr>
        <p:spPr>
          <a:xfrm>
            <a:off x="204950" y="246541"/>
            <a:ext cx="11782096" cy="1188720"/>
          </a:xfrm>
        </p:spPr>
        <p:txBody>
          <a:bodyPr>
            <a:normAutofit/>
          </a:bodyPr>
          <a:lstStyle/>
          <a:p>
            <a:pPr algn="l"/>
            <a:r>
              <a:rPr lang="en-US" sz="2400" dirty="0"/>
              <a:t>Cultural Studies</a:t>
            </a:r>
          </a:p>
        </p:txBody>
      </p:sp>
      <p:sp>
        <p:nvSpPr>
          <p:cNvPr id="3" name="Content Placeholder 2">
            <a:extLst>
              <a:ext uri="{FF2B5EF4-FFF2-40B4-BE49-F238E27FC236}">
                <a16:creationId xmlns:a16="http://schemas.microsoft.com/office/drawing/2014/main" id="{5908C33B-ACA5-F642-AD8A-C8B4505EACD3}"/>
              </a:ext>
            </a:extLst>
          </p:cNvPr>
          <p:cNvSpPr>
            <a:spLocks noGrp="1"/>
          </p:cNvSpPr>
          <p:nvPr>
            <p:ph idx="1"/>
          </p:nvPr>
        </p:nvSpPr>
        <p:spPr>
          <a:xfrm>
            <a:off x="204951" y="1643064"/>
            <a:ext cx="5891045" cy="5214936"/>
          </a:xfrm>
        </p:spPr>
        <p:txBody>
          <a:bodyPr>
            <a:noAutofit/>
          </a:bodyPr>
          <a:lstStyle/>
          <a:p>
            <a:r>
              <a:rPr lang="en-US" sz="2400" dirty="0"/>
              <a:t>Stuart Hall</a:t>
            </a:r>
          </a:p>
          <a:p>
            <a:r>
              <a:rPr lang="en-US" sz="2400" dirty="0"/>
              <a:t>Hall believed that the media function to maintain the dominance of the powerful and to exploit the poor and powerless</a:t>
            </a:r>
          </a:p>
          <a:p>
            <a:r>
              <a:rPr lang="en-US" sz="2400" dirty="0"/>
              <a:t>Hall believed the purpose of theory and research is to empower people who are marginalized in order to change the world</a:t>
            </a:r>
          </a:p>
          <a:p>
            <a:r>
              <a:rPr lang="en-US" sz="2400" dirty="0"/>
              <a:t>Critical theorists such as Hall question the narrow, quantitative, and scientific focus of mainstream communication research on media influence</a:t>
            </a:r>
          </a:p>
        </p:txBody>
      </p:sp>
      <p:pic>
        <p:nvPicPr>
          <p:cNvPr id="6" name="Picture 5">
            <a:extLst>
              <a:ext uri="{FF2B5EF4-FFF2-40B4-BE49-F238E27FC236}">
                <a16:creationId xmlns:a16="http://schemas.microsoft.com/office/drawing/2014/main" id="{20F8215B-DA4F-A349-9E19-73EB31E32F4E}"/>
              </a:ext>
            </a:extLst>
          </p:cNvPr>
          <p:cNvPicPr>
            <a:picLocks noChangeAspect="1"/>
          </p:cNvPicPr>
          <p:nvPr/>
        </p:nvPicPr>
        <p:blipFill>
          <a:blip r:embed="rId2"/>
          <a:stretch>
            <a:fillRect/>
          </a:stretch>
        </p:blipFill>
        <p:spPr>
          <a:xfrm>
            <a:off x="6418725" y="1643064"/>
            <a:ext cx="5080000" cy="3810000"/>
          </a:xfrm>
          <a:prstGeom prst="rect">
            <a:avLst/>
          </a:prstGeom>
        </p:spPr>
      </p:pic>
    </p:spTree>
    <p:extLst>
      <p:ext uri="{BB962C8B-B14F-4D97-AF65-F5344CB8AC3E}">
        <p14:creationId xmlns:p14="http://schemas.microsoft.com/office/powerpoint/2010/main" val="12156941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Parcel">
  <a:themeElements>
    <a:clrScheme name="Violet">
      <a:dk1>
        <a:sysClr val="windowText" lastClr="000000"/>
      </a:dk1>
      <a:lt1>
        <a:sysClr val="window" lastClr="FFFFFF"/>
      </a:lt1>
      <a:dk2>
        <a:srgbClr val="373545"/>
      </a:dk2>
      <a:lt2>
        <a:srgbClr val="DCD8DC"/>
      </a:lt2>
      <a:accent1>
        <a:srgbClr val="AD84C6"/>
      </a:accent1>
      <a:accent2>
        <a:srgbClr val="8784C7"/>
      </a:accent2>
      <a:accent3>
        <a:srgbClr val="5D739A"/>
      </a:accent3>
      <a:accent4>
        <a:srgbClr val="6997AF"/>
      </a:accent4>
      <a:accent5>
        <a:srgbClr val="84ACB6"/>
      </a:accent5>
      <a:accent6>
        <a:srgbClr val="6F8183"/>
      </a:accent6>
      <a:hlink>
        <a:srgbClr val="69A020"/>
      </a:hlink>
      <a:folHlink>
        <a:srgbClr val="8C8C8C"/>
      </a:folHlink>
    </a:clrScheme>
    <a:fontScheme name="Parcel">
      <a:majorFont>
        <a:latin typeface="Gill Sans MT" panose="020B0502020104020203"/>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Gill Sans MT" panose="020B0502020104020203"/>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Parcel">
      <a:fillStyleLst>
        <a:solidFill>
          <a:schemeClr val="phClr"/>
        </a:solidFill>
        <a:gradFill rotWithShape="1">
          <a:gsLst>
            <a:gs pos="0">
              <a:schemeClr val="phClr">
                <a:tint val="80000"/>
                <a:satMod val="107000"/>
                <a:lumMod val="103000"/>
              </a:schemeClr>
            </a:gs>
            <a:gs pos="100000">
              <a:schemeClr val="phClr">
                <a:tint val="82000"/>
                <a:satMod val="109000"/>
                <a:lumMod val="103000"/>
              </a:schemeClr>
            </a:gs>
          </a:gsLst>
          <a:lin ang="5400000" scaled="0"/>
        </a:gradFill>
        <a:gradFill rotWithShape="1">
          <a:gsLst>
            <a:gs pos="0">
              <a:schemeClr val="phClr">
                <a:tint val="97000"/>
                <a:satMod val="100000"/>
                <a:lumMod val="102000"/>
              </a:schemeClr>
            </a:gs>
            <a:gs pos="50000">
              <a:schemeClr val="phClr">
                <a:shade val="100000"/>
                <a:satMod val="103000"/>
                <a:lumMod val="100000"/>
              </a:schemeClr>
            </a:gs>
            <a:gs pos="100000">
              <a:schemeClr val="phClr">
                <a:shade val="93000"/>
                <a:satMod val="110000"/>
                <a:lumMod val="99000"/>
              </a:schemeClr>
            </a:gs>
          </a:gsLst>
          <a:lin ang="5400000" scaled="0"/>
        </a:gradFill>
      </a:fillStyleLst>
      <a:lnStyleLst>
        <a:ln w="6350" cap="flat" cmpd="sng" algn="ctr">
          <a:solidFill>
            <a:schemeClr val="phClr"/>
          </a:solidFill>
          <a:prstDash val="solid"/>
        </a:ln>
        <a:ln w="12700" cap="flat" cmpd="sng" algn="ctr">
          <a:solidFill>
            <a:schemeClr val="phClr"/>
          </a:solidFill>
          <a:prstDash val="solid"/>
        </a:ln>
        <a:ln w="31750" cap="flat" cmpd="sng" algn="ctr">
          <a:solidFill>
            <a:schemeClr val="phClr"/>
          </a:solidFill>
          <a:prstDash val="solid"/>
        </a:ln>
      </a:lnStyleLst>
      <a:effectStyleLst>
        <a:effectStyle>
          <a:effectLst/>
        </a:effectStyle>
        <a:effectStyle>
          <a:effectLst/>
        </a:effectStyle>
        <a:effectStyle>
          <a:effectLst>
            <a:outerShdw blurRad="55880" dist="15240" dir="5400000" algn="ctr" rotWithShape="0">
              <a:srgbClr val="000000">
                <a:alpha val="45000"/>
              </a:srgbClr>
            </a:outerShdw>
          </a:effectLst>
          <a:scene3d>
            <a:camera prst="orthographicFront">
              <a:rot lat="0" lon="0" rev="0"/>
            </a:camera>
            <a:lightRig rig="brightRoom" dir="tl"/>
          </a:scene3d>
          <a:sp3d prstMaterial="dkEdge">
            <a:bevelT w="0" h="0"/>
          </a:sp3d>
        </a:effectStyle>
      </a:effectStyleLst>
      <a:bgFillStyleLst>
        <a:solidFill>
          <a:schemeClr val="phClr"/>
        </a:solidFill>
        <a:solidFill>
          <a:schemeClr val="phClr">
            <a:tint val="95000"/>
            <a:satMod val="170000"/>
          </a:schemeClr>
        </a:solidFill>
        <a:gradFill rotWithShape="1">
          <a:gsLst>
            <a:gs pos="0">
              <a:schemeClr val="phClr">
                <a:tint val="97000"/>
                <a:shade val="100000"/>
                <a:satMod val="185000"/>
                <a:lumMod val="120000"/>
              </a:schemeClr>
            </a:gs>
            <a:gs pos="100000">
              <a:schemeClr val="phClr">
                <a:tint val="96000"/>
                <a:shade val="95000"/>
                <a:satMod val="215000"/>
                <a:lumMod val="80000"/>
              </a:schemeClr>
            </a:gs>
          </a:gsLst>
          <a:path path="circle">
            <a:fillToRect l="50000" t="55000" r="125000" b="100000"/>
          </a:path>
        </a:gradFill>
      </a:bgFillStyleLst>
    </a:fmtScheme>
  </a:themeElements>
  <a:objectDefaults/>
  <a:extraClrSchemeLst/>
  <a:extLst>
    <a:ext uri="{05A4C25C-085E-4340-85A3-A5531E510DB2}">
      <thm15:themeFamily xmlns:thm15="http://schemas.microsoft.com/office/thememl/2012/main" name="Parcel" id="{8BEC4385-4EB9-4D53-BFB5-0EA123736B6D}" vid="{4DB32801-28C0-48B0-8C1D-A9A58613615A}"/>
    </a:ext>
  </a:extLst>
</a:theme>
</file>

<file path=docProps/app.xml><?xml version="1.0" encoding="utf-8"?>
<Properties xmlns="http://schemas.openxmlformats.org/officeDocument/2006/extended-properties" xmlns:vt="http://schemas.openxmlformats.org/officeDocument/2006/docPropsVTypes">
  <Template>{E993FB28-9CF7-D548-B95A-E78BA070F8E9}tf10001120</Template>
  <TotalTime>1467</TotalTime>
  <Words>1588</Words>
  <Application>Microsoft Macintosh PowerPoint</Application>
  <PresentationFormat>Widescreen</PresentationFormat>
  <Paragraphs>127</Paragraphs>
  <Slides>20</Slides>
  <Notes>0</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20</vt:i4>
      </vt:variant>
    </vt:vector>
  </HeadingPairs>
  <TitlesOfParts>
    <vt:vector size="23" baseType="lpstr">
      <vt:lpstr>Arial</vt:lpstr>
      <vt:lpstr>Gill Sans MT</vt:lpstr>
      <vt:lpstr>Parcel</vt:lpstr>
      <vt:lpstr>Mass Communication</vt:lpstr>
      <vt:lpstr>Mass Communication</vt:lpstr>
      <vt:lpstr>Media Ecology</vt:lpstr>
      <vt:lpstr>Media Ecology</vt:lpstr>
      <vt:lpstr>Media Ecology</vt:lpstr>
      <vt:lpstr>Semiotics</vt:lpstr>
      <vt:lpstr>Semiotics</vt:lpstr>
      <vt:lpstr>Semiotics</vt:lpstr>
      <vt:lpstr>Cultural Studies</vt:lpstr>
      <vt:lpstr>Cultural Studies</vt:lpstr>
      <vt:lpstr>Cultural Studies</vt:lpstr>
      <vt:lpstr>Uses and Gratifications</vt:lpstr>
      <vt:lpstr>Uses and Gratifications</vt:lpstr>
      <vt:lpstr>Uses and Gratifications</vt:lpstr>
      <vt:lpstr>Cultivation Theory</vt:lpstr>
      <vt:lpstr>Cultivation Theory</vt:lpstr>
      <vt:lpstr>Cultivation Theory</vt:lpstr>
      <vt:lpstr>Agenda-setting theory</vt:lpstr>
      <vt:lpstr>Agenda-setting theory</vt:lpstr>
      <vt:lpstr>Agenda-setting theory</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1: </dc:title>
  <dc:creator>Jason L Guthrie</dc:creator>
  <cp:lastModifiedBy>Jason Guthrie</cp:lastModifiedBy>
  <cp:revision>99</cp:revision>
  <dcterms:created xsi:type="dcterms:W3CDTF">2019-07-26T00:48:53Z</dcterms:created>
  <dcterms:modified xsi:type="dcterms:W3CDTF">2022-11-11T21:23:34Z</dcterms:modified>
</cp:coreProperties>
</file>