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9" r:id="rId3"/>
    <p:sldId id="300" r:id="rId4"/>
    <p:sldId id="301" r:id="rId5"/>
    <p:sldId id="302" r:id="rId6"/>
    <p:sldId id="303" r:id="rId7"/>
    <p:sldId id="304" r:id="rId8"/>
    <p:sldId id="305" r:id="rId9"/>
    <p:sldId id="306" r:id="rId10"/>
    <p:sldId id="307" r:id="rId11"/>
    <p:sldId id="308" r:id="rId12"/>
    <p:sldId id="260" r:id="rId13"/>
    <p:sldId id="279" r:id="rId14"/>
    <p:sldId id="299" r:id="rId15"/>
    <p:sldId id="288" r:id="rId16"/>
    <p:sldId id="289" r:id="rId17"/>
    <p:sldId id="295" r:id="rId18"/>
    <p:sldId id="291" r:id="rId19"/>
    <p:sldId id="292" r:id="rId20"/>
    <p:sldId id="298"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94668"/>
  </p:normalViewPr>
  <p:slideViewPr>
    <p:cSldViewPr snapToGrid="0" snapToObjects="1">
      <p:cViewPr varScale="1">
        <p:scale>
          <a:sx n="109" d="100"/>
          <a:sy n="109" d="100"/>
        </p:scale>
        <p:origin x="216"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45FD7270-6ED3-A94D-9105-A532A2E3A8D6}" type="datetimeFigureOut">
              <a:rPr lang="en-US" smtClean="0"/>
              <a:t>12/12/22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287868752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FD7270-6ED3-A94D-9105-A532A2E3A8D6}" type="datetimeFigureOut">
              <a:rPr lang="en-US" smtClean="0"/>
              <a:t>12/12/22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768840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FD7270-6ED3-A94D-9105-A532A2E3A8D6}" type="datetimeFigureOut">
              <a:rPr lang="en-US" smtClean="0"/>
              <a:t>12/12/22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227469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5FD7270-6ED3-A94D-9105-A532A2E3A8D6}" type="datetimeFigureOut">
              <a:rPr lang="en-US" smtClean="0"/>
              <a:t>12/12/22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3731342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45FD7270-6ED3-A94D-9105-A532A2E3A8D6}" type="datetimeFigureOut">
              <a:rPr lang="en-US" smtClean="0"/>
              <a:t>12/12/22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313333398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45FD7270-6ED3-A94D-9105-A532A2E3A8D6}" type="datetimeFigureOut">
              <a:rPr lang="en-US" smtClean="0"/>
              <a:t>12/12/22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622481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5FD7270-6ED3-A94D-9105-A532A2E3A8D6}" type="datetimeFigureOut">
              <a:rPr lang="en-US" smtClean="0"/>
              <a:t>12/12/22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27188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5FD7270-6ED3-A94D-9105-A532A2E3A8D6}" type="datetimeFigureOut">
              <a:rPr lang="en-US" smtClean="0"/>
              <a:t>12/12/22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2242614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FD7270-6ED3-A94D-9105-A532A2E3A8D6}" type="datetimeFigureOut">
              <a:rPr lang="en-US" smtClean="0"/>
              <a:t>12/12/22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51804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45FD7270-6ED3-A94D-9105-A532A2E3A8D6}" type="datetimeFigureOut">
              <a:rPr lang="en-US" smtClean="0"/>
              <a:t>12/12/22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418976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45FD7270-6ED3-A94D-9105-A532A2E3A8D6}" type="datetimeFigureOut">
              <a:rPr lang="en-US" smtClean="0"/>
              <a:t>12/12/22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10181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45FD7270-6ED3-A94D-9105-A532A2E3A8D6}" type="datetimeFigureOut">
              <a:rPr lang="en-US" smtClean="0"/>
              <a:t>12/12/22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A19AF3AC-E1DD-824E-92B6-7C06DBCBC785}" type="slidenum">
              <a:rPr lang="en-US" smtClean="0"/>
              <a:t>‹#›</a:t>
            </a:fld>
            <a:endParaRPr lang="en-US"/>
          </a:p>
        </p:txBody>
      </p:sp>
    </p:spTree>
    <p:extLst>
      <p:ext uri="{BB962C8B-B14F-4D97-AF65-F5344CB8AC3E}">
        <p14:creationId xmlns:p14="http://schemas.microsoft.com/office/powerpoint/2010/main" val="34277500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B72A8-FEA7-1C4E-B75E-94DD6AF73E33}"/>
              </a:ext>
            </a:extLst>
          </p:cNvPr>
          <p:cNvSpPr>
            <a:spLocks noGrp="1"/>
          </p:cNvSpPr>
          <p:nvPr>
            <p:ph type="ctrTitle"/>
          </p:nvPr>
        </p:nvSpPr>
        <p:spPr/>
        <p:txBody>
          <a:bodyPr>
            <a:noAutofit/>
          </a:bodyPr>
          <a:lstStyle/>
          <a:p>
            <a:r>
              <a:rPr lang="en-US" sz="4800" dirty="0"/>
              <a:t>Intercultural Communication</a:t>
            </a:r>
          </a:p>
        </p:txBody>
      </p:sp>
      <p:sp>
        <p:nvSpPr>
          <p:cNvPr id="3" name="Subtitle 2">
            <a:extLst>
              <a:ext uri="{FF2B5EF4-FFF2-40B4-BE49-F238E27FC236}">
                <a16:creationId xmlns:a16="http://schemas.microsoft.com/office/drawing/2014/main" id="{2DBEFAE0-B69A-BF4F-953C-702FFADCDE86}"/>
              </a:ext>
            </a:extLst>
          </p:cNvPr>
          <p:cNvSpPr>
            <a:spLocks noGrp="1"/>
          </p:cNvSpPr>
          <p:nvPr>
            <p:ph type="subTitle" idx="1"/>
          </p:nvPr>
        </p:nvSpPr>
        <p:spPr/>
        <p:txBody>
          <a:bodyPr>
            <a:normAutofit/>
          </a:bodyPr>
          <a:lstStyle/>
          <a:p>
            <a:r>
              <a:rPr lang="en-US" sz="2400" dirty="0"/>
              <a:t>CMS 4999: CMS Capstone</a:t>
            </a:r>
          </a:p>
          <a:p>
            <a:r>
              <a:rPr lang="en-US" sz="2400" dirty="0"/>
              <a:t>Dr. Jason Lee Guthrie</a:t>
            </a:r>
          </a:p>
        </p:txBody>
      </p:sp>
    </p:spTree>
    <p:extLst>
      <p:ext uri="{BB962C8B-B14F-4D97-AF65-F5344CB8AC3E}">
        <p14:creationId xmlns:p14="http://schemas.microsoft.com/office/powerpoint/2010/main" val="2318085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Co-Cultural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err="1"/>
              <a:t>Orbe</a:t>
            </a:r>
            <a:r>
              <a:rPr lang="en-US" sz="2400" dirty="0"/>
              <a:t> sees Co-Cultural Theory as an extension of both standpoint theory and muted group theory—two other theories concerned with unequal power</a:t>
            </a:r>
          </a:p>
          <a:p>
            <a:r>
              <a:rPr lang="en-US" sz="2400" dirty="0" err="1"/>
              <a:t>Orbe</a:t>
            </a:r>
            <a:r>
              <a:rPr lang="en-US" sz="2400" dirty="0"/>
              <a:t> thinks it’s important to spend time and effort focusing on co-cultural communication:</a:t>
            </a:r>
          </a:p>
          <a:p>
            <a:pPr lvl="1"/>
            <a:r>
              <a:rPr lang="en-US" sz="2400" dirty="0"/>
              <a:t>“Communication between dominant group and co-cultural group members from the perspective of co-cultural group members”</a:t>
            </a:r>
          </a:p>
          <a:p>
            <a:r>
              <a:rPr lang="en-US" sz="2400" dirty="0" err="1"/>
              <a:t>Orbe</a:t>
            </a:r>
            <a:r>
              <a:rPr lang="en-US" sz="2400" dirty="0"/>
              <a:t> has found that, to maneuver within the dominant culture and achieve some degree of success, co-cultural group members will adopt one or more specific communication orientations in their everyday interactions:</a:t>
            </a:r>
          </a:p>
          <a:p>
            <a:pPr lvl="1"/>
            <a:r>
              <a:rPr lang="en-US" sz="2400" dirty="0"/>
              <a:t>Three Goals: Assimilation, Accommodation, and Separation</a:t>
            </a:r>
          </a:p>
          <a:p>
            <a:pPr lvl="1"/>
            <a:r>
              <a:rPr lang="en-US" sz="2400" dirty="0"/>
              <a:t>Three Approaches: Nonassertive, Assertive, and Aggressive</a:t>
            </a:r>
          </a:p>
          <a:p>
            <a:pPr lvl="1"/>
            <a:r>
              <a:rPr lang="en-US" sz="2400" dirty="0"/>
              <a:t>These yield nine possible Communication Orientations</a:t>
            </a:r>
          </a:p>
        </p:txBody>
      </p:sp>
    </p:spTree>
    <p:extLst>
      <p:ext uri="{BB962C8B-B14F-4D97-AF65-F5344CB8AC3E}">
        <p14:creationId xmlns:p14="http://schemas.microsoft.com/office/powerpoint/2010/main" val="334379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Co-Cultural theory</a:t>
            </a:r>
          </a:p>
        </p:txBody>
      </p:sp>
      <p:graphicFrame>
        <p:nvGraphicFramePr>
          <p:cNvPr id="6" name="Content Placeholder 5">
            <a:extLst>
              <a:ext uri="{FF2B5EF4-FFF2-40B4-BE49-F238E27FC236}">
                <a16:creationId xmlns:a16="http://schemas.microsoft.com/office/drawing/2014/main" id="{DD75DA07-8391-0A43-90CE-0023A70C4957}"/>
              </a:ext>
            </a:extLst>
          </p:cNvPr>
          <p:cNvGraphicFramePr>
            <a:graphicFrameLocks noGrp="1"/>
          </p:cNvGraphicFramePr>
          <p:nvPr>
            <p:ph idx="1"/>
          </p:nvPr>
        </p:nvGraphicFramePr>
        <p:xfrm>
          <a:off x="2230437" y="2415156"/>
          <a:ext cx="7731126" cy="3566160"/>
        </p:xfrm>
        <a:graphic>
          <a:graphicData uri="http://schemas.openxmlformats.org/drawingml/2006/table">
            <a:tbl>
              <a:tblPr firstRow="1" bandRow="1">
                <a:tableStyleId>{69CF1AB2-1976-4502-BF36-3FF5EA218861}</a:tableStyleId>
              </a:tblPr>
              <a:tblGrid>
                <a:gridCol w="2577042">
                  <a:extLst>
                    <a:ext uri="{9D8B030D-6E8A-4147-A177-3AD203B41FA5}">
                      <a16:colId xmlns:a16="http://schemas.microsoft.com/office/drawing/2014/main" val="3322355031"/>
                    </a:ext>
                  </a:extLst>
                </a:gridCol>
                <a:gridCol w="2577042">
                  <a:extLst>
                    <a:ext uri="{9D8B030D-6E8A-4147-A177-3AD203B41FA5}">
                      <a16:colId xmlns:a16="http://schemas.microsoft.com/office/drawing/2014/main" val="174574892"/>
                    </a:ext>
                  </a:extLst>
                </a:gridCol>
                <a:gridCol w="2577042">
                  <a:extLst>
                    <a:ext uri="{9D8B030D-6E8A-4147-A177-3AD203B41FA5}">
                      <a16:colId xmlns:a16="http://schemas.microsoft.com/office/drawing/2014/main" val="2262664356"/>
                    </a:ext>
                  </a:extLst>
                </a:gridCol>
              </a:tblGrid>
              <a:tr h="370840">
                <a:tc>
                  <a:txBody>
                    <a:bodyPr/>
                    <a:lstStyle/>
                    <a:p>
                      <a:r>
                        <a:rPr lang="en-US" sz="2400" b="0" dirty="0"/>
                        <a:t>Assimilation – Non-Assertive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Assimilation – Assertive</a:t>
                      </a:r>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Assimilation – Aggressive</a:t>
                      </a:r>
                    </a:p>
                    <a:p>
                      <a:endParaRPr lang="en-US" sz="2400" dirty="0"/>
                    </a:p>
                  </a:txBody>
                  <a:tcPr/>
                </a:tc>
                <a:extLst>
                  <a:ext uri="{0D108BD9-81ED-4DB2-BD59-A6C34878D82A}">
                    <a16:rowId xmlns:a16="http://schemas.microsoft.com/office/drawing/2014/main" val="5253861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Accommodation – Non-Assertive</a:t>
                      </a:r>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Accommodation – Assertive</a:t>
                      </a:r>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Accommodation – Aggressive</a:t>
                      </a:r>
                    </a:p>
                    <a:p>
                      <a:endParaRPr lang="en-US" sz="2400" dirty="0"/>
                    </a:p>
                  </a:txBody>
                  <a:tcPr/>
                </a:tc>
                <a:extLst>
                  <a:ext uri="{0D108BD9-81ED-4DB2-BD59-A6C34878D82A}">
                    <a16:rowId xmlns:a16="http://schemas.microsoft.com/office/drawing/2014/main" val="37141774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Separation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Non-Assertive</a:t>
                      </a:r>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Separation – Assertive</a:t>
                      </a:r>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t>Separation – Aggressive</a:t>
                      </a:r>
                    </a:p>
                    <a:p>
                      <a:endParaRPr lang="en-US" sz="2400" dirty="0"/>
                    </a:p>
                  </a:txBody>
                  <a:tcPr/>
                </a:tc>
                <a:extLst>
                  <a:ext uri="{0D108BD9-81ED-4DB2-BD59-A6C34878D82A}">
                    <a16:rowId xmlns:a16="http://schemas.microsoft.com/office/drawing/2014/main" val="1528376828"/>
                  </a:ext>
                </a:extLst>
              </a:tr>
            </a:tbl>
          </a:graphicData>
        </a:graphic>
      </p:graphicFrame>
      <p:sp>
        <p:nvSpPr>
          <p:cNvPr id="7" name="TextBox 6">
            <a:extLst>
              <a:ext uri="{FF2B5EF4-FFF2-40B4-BE49-F238E27FC236}">
                <a16:creationId xmlns:a16="http://schemas.microsoft.com/office/drawing/2014/main" id="{FB083552-D91C-484A-92C7-083E46FE7975}"/>
              </a:ext>
            </a:extLst>
          </p:cNvPr>
          <p:cNvSpPr txBox="1"/>
          <p:nvPr/>
        </p:nvSpPr>
        <p:spPr>
          <a:xfrm>
            <a:off x="2230434" y="1814946"/>
            <a:ext cx="7731127" cy="461665"/>
          </a:xfrm>
          <a:prstGeom prst="rect">
            <a:avLst/>
          </a:prstGeom>
          <a:noFill/>
        </p:spPr>
        <p:txBody>
          <a:bodyPr wrap="square" rtlCol="0">
            <a:spAutoFit/>
          </a:bodyPr>
          <a:lstStyle/>
          <a:p>
            <a:pPr algn="ctr"/>
            <a:r>
              <a:rPr lang="en-US" sz="2400" dirty="0"/>
              <a:t>The Nine Communication Orientations</a:t>
            </a:r>
          </a:p>
        </p:txBody>
      </p:sp>
    </p:spTree>
    <p:extLst>
      <p:ext uri="{BB962C8B-B14F-4D97-AF65-F5344CB8AC3E}">
        <p14:creationId xmlns:p14="http://schemas.microsoft.com/office/powerpoint/2010/main" val="2110525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a:t>Genderlect </a:t>
            </a:r>
            <a:r>
              <a:rPr lang="en-US" sz="2400" dirty="0"/>
              <a:t>Styles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Deborah Tannen</a:t>
            </a:r>
          </a:p>
          <a:p>
            <a:r>
              <a:rPr lang="en-US" sz="2400" dirty="0"/>
              <a:t>Tannen argues that male-female communication is cross-cultural</a:t>
            </a:r>
          </a:p>
          <a:p>
            <a:r>
              <a:rPr lang="en-US" sz="2400" dirty="0"/>
              <a:t>Miscommunication between men and women is common because they don’t realize their communication is cross-cultural</a:t>
            </a:r>
          </a:p>
          <a:p>
            <a:r>
              <a:rPr lang="en-US" sz="2400" dirty="0"/>
              <a:t>She assumes that male and female conversational styles are equally valid</a:t>
            </a:r>
          </a:p>
          <a:p>
            <a:r>
              <a:rPr lang="en-US" sz="2400" dirty="0"/>
              <a:t>At the risk of reinforcing a reductive biological determinism, Tannen insists that there are gender differences in the ways we speak</a:t>
            </a:r>
          </a:p>
        </p:txBody>
      </p:sp>
      <p:pic>
        <p:nvPicPr>
          <p:cNvPr id="6" name="Picture 5">
            <a:extLst>
              <a:ext uri="{FF2B5EF4-FFF2-40B4-BE49-F238E27FC236}">
                <a16:creationId xmlns:a16="http://schemas.microsoft.com/office/drawing/2014/main" id="{F64F4FAA-31B1-F846-9B8C-FA0FD4A64672}"/>
              </a:ext>
            </a:extLst>
          </p:cNvPr>
          <p:cNvPicPr>
            <a:picLocks noChangeAspect="1"/>
          </p:cNvPicPr>
          <p:nvPr/>
        </p:nvPicPr>
        <p:blipFill>
          <a:blip r:embed="rId2"/>
          <a:stretch>
            <a:fillRect/>
          </a:stretch>
        </p:blipFill>
        <p:spPr>
          <a:xfrm>
            <a:off x="6331970" y="1643064"/>
            <a:ext cx="5423145" cy="4564368"/>
          </a:xfrm>
          <a:prstGeom prst="rect">
            <a:avLst/>
          </a:prstGeom>
        </p:spPr>
      </p:pic>
    </p:spTree>
    <p:extLst>
      <p:ext uri="{BB962C8B-B14F-4D97-AF65-F5344CB8AC3E}">
        <p14:creationId xmlns:p14="http://schemas.microsoft.com/office/powerpoint/2010/main" val="290277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Genderlect Styles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More than anything else, women seek human connection</a:t>
            </a:r>
          </a:p>
          <a:p>
            <a:r>
              <a:rPr lang="en-US" sz="2400" dirty="0"/>
              <a:t>Men are concerned mainly with status</a:t>
            </a:r>
          </a:p>
          <a:p>
            <a:r>
              <a:rPr lang="en-US" sz="2400" dirty="0"/>
              <a:t>Tannen does not believe that men and women seek only status or connection, respectively, but these are their primary goals</a:t>
            </a:r>
          </a:p>
          <a:p>
            <a:r>
              <a:rPr lang="en-US" sz="2400" dirty="0"/>
              <a:t>Tannen agrees that many men and women would like to have intimacy and independence in every situation if they could, but she doesn’t think it’s possible</a:t>
            </a:r>
          </a:p>
        </p:txBody>
      </p:sp>
    </p:spTree>
    <p:extLst>
      <p:ext uri="{BB962C8B-B14F-4D97-AF65-F5344CB8AC3E}">
        <p14:creationId xmlns:p14="http://schemas.microsoft.com/office/powerpoint/2010/main" val="6499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Genderlect Styles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Rapport talk versus Report Talk</a:t>
            </a:r>
          </a:p>
          <a:p>
            <a:pPr lvl="1"/>
            <a:r>
              <a:rPr lang="en-US" sz="2400" dirty="0"/>
              <a:t>Private Speaking versus Public Speaking</a:t>
            </a:r>
          </a:p>
          <a:p>
            <a:pPr lvl="1"/>
            <a:r>
              <a:rPr lang="en-US" sz="2400" dirty="0"/>
              <a:t>Listening versus Telling </a:t>
            </a:r>
            <a:r>
              <a:rPr lang="en-US" sz="2400"/>
              <a:t>a Story</a:t>
            </a:r>
          </a:p>
          <a:p>
            <a:pPr lvl="1"/>
            <a:r>
              <a:rPr lang="en-US" sz="2400" dirty="0"/>
              <a:t>Asking Questions versus Conflict</a:t>
            </a:r>
          </a:p>
          <a:p>
            <a:pPr lvl="1"/>
            <a:r>
              <a:rPr lang="en-US" sz="2400" dirty="0"/>
              <a:t>Nonverbal communication</a:t>
            </a:r>
          </a:p>
          <a:p>
            <a:r>
              <a:rPr lang="en-US" sz="2400" dirty="0"/>
              <a:t>Critique: Does this point-of-view reinforce traditional roles and stereotypes?</a:t>
            </a:r>
          </a:p>
        </p:txBody>
      </p:sp>
    </p:spTree>
    <p:extLst>
      <p:ext uri="{BB962C8B-B14F-4D97-AF65-F5344CB8AC3E}">
        <p14:creationId xmlns:p14="http://schemas.microsoft.com/office/powerpoint/2010/main" val="206736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Standpoint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Sandra Harding and Julia Wood</a:t>
            </a:r>
          </a:p>
          <a:p>
            <a:r>
              <a:rPr lang="en-US" sz="2400" dirty="0"/>
              <a:t>Standpoint theorists suggest our view of the world depends on our social location</a:t>
            </a:r>
          </a:p>
          <a:p>
            <a:r>
              <a:rPr lang="en-US" sz="2400" dirty="0"/>
              <a:t>Social location is shaped by our demographic characteristics, including sex, race, ethnicity, etc.</a:t>
            </a:r>
          </a:p>
          <a:p>
            <a:r>
              <a:rPr lang="en-US" sz="2400" dirty="0"/>
              <a:t>Standpoint theorists believe that knowledge starting from the social location of marginalized people “can provide a more objective view than the perspective from the lives of the more powerful”</a:t>
            </a:r>
          </a:p>
        </p:txBody>
      </p:sp>
      <p:pic>
        <p:nvPicPr>
          <p:cNvPr id="6" name="Picture 5">
            <a:extLst>
              <a:ext uri="{FF2B5EF4-FFF2-40B4-BE49-F238E27FC236}">
                <a16:creationId xmlns:a16="http://schemas.microsoft.com/office/drawing/2014/main" id="{ADF4BFE9-867A-064A-8C81-B1EB4195CA7A}"/>
              </a:ext>
            </a:extLst>
          </p:cNvPr>
          <p:cNvPicPr>
            <a:picLocks noChangeAspect="1"/>
          </p:cNvPicPr>
          <p:nvPr/>
        </p:nvPicPr>
        <p:blipFill>
          <a:blip r:embed="rId2"/>
          <a:stretch>
            <a:fillRect/>
          </a:stretch>
        </p:blipFill>
        <p:spPr>
          <a:xfrm>
            <a:off x="6797040" y="1643064"/>
            <a:ext cx="2438400" cy="3048000"/>
          </a:xfrm>
          <a:prstGeom prst="rect">
            <a:avLst/>
          </a:prstGeom>
        </p:spPr>
      </p:pic>
      <p:pic>
        <p:nvPicPr>
          <p:cNvPr id="8" name="Picture 7">
            <a:extLst>
              <a:ext uri="{FF2B5EF4-FFF2-40B4-BE49-F238E27FC236}">
                <a16:creationId xmlns:a16="http://schemas.microsoft.com/office/drawing/2014/main" id="{36526A9A-BB0F-794C-AB2F-A26BA364F994}"/>
              </a:ext>
            </a:extLst>
          </p:cNvPr>
          <p:cNvPicPr>
            <a:picLocks noChangeAspect="1"/>
          </p:cNvPicPr>
          <p:nvPr/>
        </p:nvPicPr>
        <p:blipFill>
          <a:blip r:embed="rId3"/>
          <a:stretch>
            <a:fillRect/>
          </a:stretch>
        </p:blipFill>
        <p:spPr>
          <a:xfrm>
            <a:off x="9255760" y="1643064"/>
            <a:ext cx="2006600" cy="3048000"/>
          </a:xfrm>
          <a:prstGeom prst="rect">
            <a:avLst/>
          </a:prstGeom>
        </p:spPr>
      </p:pic>
    </p:spTree>
    <p:extLst>
      <p:ext uri="{BB962C8B-B14F-4D97-AF65-F5344CB8AC3E}">
        <p14:creationId xmlns:p14="http://schemas.microsoft.com/office/powerpoint/2010/main" val="87080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Standpoint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A feminist standpoint is “achieved through critical reflection on power relations and their consequences”</a:t>
            </a:r>
          </a:p>
          <a:p>
            <a:r>
              <a:rPr lang="en-US" sz="2400" dirty="0"/>
              <a:t>Feminist Standpoint Theory is rooted in philosophy</a:t>
            </a:r>
          </a:p>
          <a:p>
            <a:pPr lvl="1"/>
            <a:r>
              <a:rPr lang="en-US" sz="2400" dirty="0"/>
              <a:t>Georg Hegel revealed that what people “know” depends upon which group they are in and that the powerful control received knowledge</a:t>
            </a:r>
          </a:p>
          <a:p>
            <a:pPr lvl="1"/>
            <a:r>
              <a:rPr lang="en-US" sz="2400" dirty="0"/>
              <a:t>Early feminist standpoint theorists were influenced by Marx and Engels’ idea that the poor can be society’s “ideal knowers”</a:t>
            </a:r>
          </a:p>
          <a:p>
            <a:pPr lvl="1"/>
            <a:r>
              <a:rPr lang="en-US" sz="2400" dirty="0"/>
              <a:t>Standpoint theory is also influenced by “Symbolic Interactionism,” which suggests that gender roles are socially constructed</a:t>
            </a:r>
          </a:p>
          <a:p>
            <a:pPr lvl="1"/>
            <a:r>
              <a:rPr lang="en-US" sz="2400" dirty="0"/>
              <a:t>Although Harding and Wood draw from these somewhat conflicting influences, their theory is held together by the central tenet that all scholarly inquiry should start from the lives of women and others who are marginalized</a:t>
            </a:r>
          </a:p>
        </p:txBody>
      </p:sp>
    </p:spTree>
    <p:extLst>
      <p:ext uri="{BB962C8B-B14F-4D97-AF65-F5344CB8AC3E}">
        <p14:creationId xmlns:p14="http://schemas.microsoft.com/office/powerpoint/2010/main" val="71989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Standpoint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The standpoint of black feminist thought</a:t>
            </a:r>
          </a:p>
          <a:p>
            <a:pPr lvl="1"/>
            <a:r>
              <a:rPr lang="en-US" sz="2400" dirty="0"/>
              <a:t>Patricia Collins claims that “intersecting oppressions” puts black women in a different marginalized social location than either white women or black men</a:t>
            </a:r>
          </a:p>
          <a:p>
            <a:pPr lvl="1"/>
            <a:r>
              <a:rPr lang="en-US" sz="2400" dirty="0"/>
              <a:t>The different social location means that black women’s way of knowing is different from Harding and Wood’s standpoint epistemology</a:t>
            </a:r>
          </a:p>
          <a:p>
            <a:pPr lvl="1"/>
            <a:r>
              <a:rPr lang="en-US" sz="2400" dirty="0"/>
              <a:t>Collins identifies four ways that black women validate knowledge:</a:t>
            </a:r>
          </a:p>
          <a:p>
            <a:pPr lvl="2"/>
            <a:r>
              <a:rPr lang="en-US" sz="2400" dirty="0"/>
              <a:t>Lived experience as a criterion of meaning</a:t>
            </a:r>
          </a:p>
          <a:p>
            <a:pPr lvl="2"/>
            <a:r>
              <a:rPr lang="en-US" sz="2400" dirty="0"/>
              <a:t>The use of dialogue in assessing knowledge claims</a:t>
            </a:r>
          </a:p>
          <a:p>
            <a:pPr lvl="2"/>
            <a:r>
              <a:rPr lang="en-US" sz="2400" dirty="0"/>
              <a:t>The ethic of caring</a:t>
            </a:r>
          </a:p>
          <a:p>
            <a:pPr lvl="2"/>
            <a:r>
              <a:rPr lang="en-US" sz="2400" dirty="0"/>
              <a:t>The ethic of personal accountability</a:t>
            </a:r>
          </a:p>
          <a:p>
            <a:r>
              <a:rPr lang="en-US" sz="2400" dirty="0"/>
              <a:t>Critique: Do standpoints on the margins give a less false view?</a:t>
            </a:r>
          </a:p>
        </p:txBody>
      </p:sp>
    </p:spTree>
    <p:extLst>
      <p:ext uri="{BB962C8B-B14F-4D97-AF65-F5344CB8AC3E}">
        <p14:creationId xmlns:p14="http://schemas.microsoft.com/office/powerpoint/2010/main" val="1233719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Muted Group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err="1"/>
              <a:t>Cheris</a:t>
            </a:r>
            <a:r>
              <a:rPr lang="en-US" sz="2400" dirty="0"/>
              <a:t> </a:t>
            </a:r>
            <a:r>
              <a:rPr lang="en-US" sz="2400" dirty="0" err="1"/>
              <a:t>Kramarae</a:t>
            </a:r>
            <a:endParaRPr lang="en-US" sz="2400" dirty="0"/>
          </a:p>
          <a:p>
            <a:r>
              <a:rPr lang="en-US" sz="2400" dirty="0"/>
              <a:t>To </a:t>
            </a:r>
            <a:r>
              <a:rPr lang="en-US" sz="2400" dirty="0" err="1"/>
              <a:t>Kramarae</a:t>
            </a:r>
            <a:r>
              <a:rPr lang="en-US" sz="2400" dirty="0"/>
              <a:t>, language is a man-made construction</a:t>
            </a:r>
          </a:p>
          <a:p>
            <a:r>
              <a:rPr lang="en-US" sz="2400" dirty="0"/>
              <a:t>Women’s words and thoughts are discounted in our society</a:t>
            </a:r>
          </a:p>
          <a:p>
            <a:r>
              <a:rPr lang="en-US" sz="2400" dirty="0"/>
              <a:t>When women try to overcome this inequity, the masculine control of communication places them at a disadvantage</a:t>
            </a:r>
          </a:p>
          <a:p>
            <a:r>
              <a:rPr lang="en-US" sz="2400" dirty="0"/>
              <a:t>Women are a muted group because man-made language aids in defining, depreciating, and excluding them</a:t>
            </a:r>
          </a:p>
        </p:txBody>
      </p:sp>
      <p:pic>
        <p:nvPicPr>
          <p:cNvPr id="9" name="Picture 8">
            <a:extLst>
              <a:ext uri="{FF2B5EF4-FFF2-40B4-BE49-F238E27FC236}">
                <a16:creationId xmlns:a16="http://schemas.microsoft.com/office/drawing/2014/main" id="{6CDA07AC-3351-0342-A3A2-624BAF128B7F}"/>
              </a:ext>
            </a:extLst>
          </p:cNvPr>
          <p:cNvPicPr>
            <a:picLocks noChangeAspect="1"/>
          </p:cNvPicPr>
          <p:nvPr/>
        </p:nvPicPr>
        <p:blipFill>
          <a:blip r:embed="rId2"/>
          <a:stretch>
            <a:fillRect/>
          </a:stretch>
        </p:blipFill>
        <p:spPr>
          <a:xfrm>
            <a:off x="7294880" y="1643064"/>
            <a:ext cx="3205480" cy="4414820"/>
          </a:xfrm>
          <a:prstGeom prst="rect">
            <a:avLst/>
          </a:prstGeom>
        </p:spPr>
      </p:pic>
    </p:spTree>
    <p:extLst>
      <p:ext uri="{BB962C8B-B14F-4D97-AF65-F5344CB8AC3E}">
        <p14:creationId xmlns:p14="http://schemas.microsoft.com/office/powerpoint/2010/main" val="293452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Muted Group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Muted groups: Black holes in someone else’s universe</a:t>
            </a:r>
          </a:p>
          <a:p>
            <a:pPr lvl="1"/>
            <a:r>
              <a:rPr lang="en-US" sz="2400" dirty="0"/>
              <a:t>Anthropologist Edwin </a:t>
            </a:r>
            <a:r>
              <a:rPr lang="en-US" sz="2400" dirty="0" err="1"/>
              <a:t>Ardener</a:t>
            </a:r>
            <a:r>
              <a:rPr lang="en-US" sz="2400" dirty="0"/>
              <a:t> first proposed that women are a muted group</a:t>
            </a:r>
          </a:p>
          <a:p>
            <a:pPr lvl="1"/>
            <a:r>
              <a:rPr lang="en-US" sz="2400" dirty="0"/>
              <a:t>He noted that many ethnographers claimed to have “cracked the code” of a culture without referencing female speech</a:t>
            </a:r>
          </a:p>
          <a:p>
            <a:pPr lvl="1"/>
            <a:r>
              <a:rPr lang="en-US" sz="2400" dirty="0"/>
              <a:t>He and Shirley </a:t>
            </a:r>
            <a:r>
              <a:rPr lang="en-US" sz="2400" dirty="0" err="1"/>
              <a:t>Ardener</a:t>
            </a:r>
            <a:r>
              <a:rPr lang="en-US" sz="2400" dirty="0"/>
              <a:t> discovered that </a:t>
            </a:r>
            <a:r>
              <a:rPr lang="en-US" sz="2400" dirty="0" err="1"/>
              <a:t>mutedness</a:t>
            </a:r>
            <a:r>
              <a:rPr lang="en-US" sz="2400" dirty="0"/>
              <a:t> is caused by the lack of power that besets any group of low status</a:t>
            </a:r>
          </a:p>
          <a:p>
            <a:pPr lvl="1"/>
            <a:r>
              <a:rPr lang="en-US" sz="2400" dirty="0" err="1"/>
              <a:t>Mutedness</a:t>
            </a:r>
            <a:r>
              <a:rPr lang="en-US" sz="2400" dirty="0"/>
              <a:t> doesn’t mean that low-power groups are completely silent; the issue is whether people can say what they want to say when and where they want to say it</a:t>
            </a:r>
          </a:p>
          <a:p>
            <a:pPr lvl="1"/>
            <a:r>
              <a:rPr lang="en-US" sz="2400" dirty="0" err="1"/>
              <a:t>Kramarae</a:t>
            </a:r>
            <a:r>
              <a:rPr lang="en-US" sz="2400" dirty="0"/>
              <a:t> argues that the ever-prevalent public/private distinction in language is a convenient way to exaggerate gender differences and pose separate sexual spheres of activity</a:t>
            </a:r>
          </a:p>
        </p:txBody>
      </p:sp>
    </p:spTree>
    <p:extLst>
      <p:ext uri="{BB962C8B-B14F-4D97-AF65-F5344CB8AC3E}">
        <p14:creationId xmlns:p14="http://schemas.microsoft.com/office/powerpoint/2010/main" val="2931607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Intercultural communication</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3"/>
            <a:ext cx="11782095" cy="5214937"/>
          </a:xfrm>
        </p:spPr>
        <p:txBody>
          <a:bodyPr>
            <a:normAutofit/>
          </a:bodyPr>
          <a:lstStyle/>
          <a:p>
            <a:pPr marL="0" indent="0">
              <a:buNone/>
            </a:pPr>
            <a:r>
              <a:rPr lang="en-US" sz="2400" dirty="0"/>
              <a:t>OVERVIEW</a:t>
            </a:r>
          </a:p>
          <a:p>
            <a:pPr lvl="1"/>
            <a:r>
              <a:rPr lang="en-US" sz="2400" dirty="0"/>
              <a:t>Communication Accommodation Theory</a:t>
            </a:r>
          </a:p>
          <a:p>
            <a:pPr lvl="1"/>
            <a:r>
              <a:rPr lang="en-US" sz="2400" dirty="0"/>
              <a:t>Face-Negotiation Theory</a:t>
            </a:r>
          </a:p>
          <a:p>
            <a:pPr lvl="1"/>
            <a:r>
              <a:rPr lang="en-US" sz="2400" dirty="0"/>
              <a:t>Co-Cultural Theory</a:t>
            </a:r>
          </a:p>
          <a:p>
            <a:pPr lvl="1"/>
            <a:r>
              <a:rPr lang="en-US" sz="2400" dirty="0"/>
              <a:t>Genderlect Styles</a:t>
            </a:r>
          </a:p>
          <a:p>
            <a:pPr lvl="1"/>
            <a:r>
              <a:rPr lang="en-US" sz="2400" dirty="0"/>
              <a:t>Standpoint Theory</a:t>
            </a:r>
          </a:p>
          <a:p>
            <a:pPr lvl="1"/>
            <a:r>
              <a:rPr lang="en-US" sz="2400" dirty="0"/>
              <a:t>Muted Group Theory</a:t>
            </a:r>
          </a:p>
        </p:txBody>
      </p:sp>
    </p:spTree>
    <p:extLst>
      <p:ext uri="{BB962C8B-B14F-4D97-AF65-F5344CB8AC3E}">
        <p14:creationId xmlns:p14="http://schemas.microsoft.com/office/powerpoint/2010/main" val="359336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Muted Group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Critique: Do men mean to mute?</a:t>
            </a:r>
          </a:p>
          <a:p>
            <a:pPr lvl="1"/>
            <a:r>
              <a:rPr lang="en-US" sz="2400" dirty="0"/>
              <a:t>Feminist scholars insist that “the key communication activities of women’s experiences—their rituals, vocabularies, metaphors, and stories—are an important part of the data for study”</a:t>
            </a:r>
          </a:p>
          <a:p>
            <a:pPr lvl="1"/>
            <a:r>
              <a:rPr lang="en-US" sz="2400" dirty="0"/>
              <a:t>The theory has inspired many scholars to take the voices of women and other muted groups seriously</a:t>
            </a:r>
          </a:p>
          <a:p>
            <a:pPr lvl="1"/>
            <a:r>
              <a:rPr lang="en-US" sz="2400" dirty="0"/>
              <a:t>Few other </a:t>
            </a:r>
            <a:r>
              <a:rPr lang="en-US" sz="2400"/>
              <a:t>interpretive theories </a:t>
            </a:r>
            <a:r>
              <a:rPr lang="en-US" sz="2400" dirty="0"/>
              <a:t>can claim such wide-ranging support and enthusiasm</a:t>
            </a:r>
          </a:p>
          <a:p>
            <a:pPr lvl="1"/>
            <a:r>
              <a:rPr lang="en-US" sz="2400" dirty="0" err="1"/>
              <a:t>Kramarae</a:t>
            </a:r>
            <a:r>
              <a:rPr lang="en-US" sz="2400" dirty="0"/>
              <a:t> acknowledges that oppression is more complex than identification with any one group</a:t>
            </a:r>
          </a:p>
          <a:p>
            <a:pPr lvl="1"/>
            <a:r>
              <a:rPr lang="en-US" sz="2400" dirty="0"/>
              <a:t>Her perspective on men’s motives is contested by scholars such as Tannen</a:t>
            </a:r>
          </a:p>
          <a:p>
            <a:pPr lvl="1"/>
            <a:r>
              <a:rPr lang="en-US" sz="2400" dirty="0" err="1"/>
              <a:t>Kramarae</a:t>
            </a:r>
            <a:r>
              <a:rPr lang="en-US" sz="2400" dirty="0"/>
              <a:t> thinks Tannen’s apology for men’s abuse of power is too simple</a:t>
            </a:r>
          </a:p>
          <a:p>
            <a:pPr lvl="1"/>
            <a:endParaRPr lang="en-US" sz="2400" dirty="0"/>
          </a:p>
          <a:p>
            <a:pPr lvl="1"/>
            <a:endParaRPr lang="en-US" sz="2400" dirty="0"/>
          </a:p>
        </p:txBody>
      </p:sp>
    </p:spTree>
    <p:extLst>
      <p:ext uri="{BB962C8B-B14F-4D97-AF65-F5344CB8AC3E}">
        <p14:creationId xmlns:p14="http://schemas.microsoft.com/office/powerpoint/2010/main" val="11748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Communication Accommodation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Howard Giles</a:t>
            </a:r>
          </a:p>
          <a:p>
            <a:r>
              <a:rPr lang="en-US" sz="2400" dirty="0"/>
              <a:t>Giles built Communication Accommodation Theory to answer questions regarding changing speech patterns, cultural group membership, and social consequences</a:t>
            </a:r>
          </a:p>
          <a:p>
            <a:r>
              <a:rPr lang="en-US" sz="2400" dirty="0"/>
              <a:t>Speech adjustments are </a:t>
            </a:r>
            <a:r>
              <a:rPr lang="en-US" sz="2400" i="1" dirty="0"/>
              <a:t>accommodations</a:t>
            </a:r>
            <a:r>
              <a:rPr lang="en-US" sz="2400" dirty="0"/>
              <a:t>, or changing communication behavior in a way that reduces social distance</a:t>
            </a:r>
          </a:p>
          <a:p>
            <a:r>
              <a:rPr lang="en-US" sz="2400" dirty="0"/>
              <a:t>The early research of Giles and his colleagues centered on interethnic communication, often between two bilingual groups in the same country</a:t>
            </a:r>
          </a:p>
        </p:txBody>
      </p:sp>
      <p:pic>
        <p:nvPicPr>
          <p:cNvPr id="5" name="Picture 4">
            <a:extLst>
              <a:ext uri="{FF2B5EF4-FFF2-40B4-BE49-F238E27FC236}">
                <a16:creationId xmlns:a16="http://schemas.microsoft.com/office/drawing/2014/main" id="{2A1FE847-CCDF-9042-BF7B-ECD73B3FCDB8}"/>
              </a:ext>
            </a:extLst>
          </p:cNvPr>
          <p:cNvPicPr>
            <a:picLocks noChangeAspect="1"/>
          </p:cNvPicPr>
          <p:nvPr/>
        </p:nvPicPr>
        <p:blipFill>
          <a:blip r:embed="rId2"/>
          <a:stretch>
            <a:fillRect/>
          </a:stretch>
        </p:blipFill>
        <p:spPr>
          <a:xfrm>
            <a:off x="7298459" y="1643064"/>
            <a:ext cx="3136900" cy="4495800"/>
          </a:xfrm>
          <a:prstGeom prst="rect">
            <a:avLst/>
          </a:prstGeom>
        </p:spPr>
      </p:pic>
    </p:spTree>
    <p:extLst>
      <p:ext uri="{BB962C8B-B14F-4D97-AF65-F5344CB8AC3E}">
        <p14:creationId xmlns:p14="http://schemas.microsoft.com/office/powerpoint/2010/main" val="164451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Communication Accommodation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In the last three decades researchers have also shown consistent interest in exploring accommodation in an intergenerational context</a:t>
            </a:r>
          </a:p>
          <a:p>
            <a:r>
              <a:rPr lang="en-US" sz="2400" dirty="0"/>
              <a:t>Whether differences between people are generational, cultural, or from any other source, Giles thinks an understanding of communication accommodation can help members of different groups communicate effectively with each other</a:t>
            </a:r>
          </a:p>
          <a:p>
            <a:r>
              <a:rPr lang="en-US" sz="2400" dirty="0"/>
              <a:t>Giles contrasts two strategic forms of communication used to interact with diverse others:</a:t>
            </a:r>
          </a:p>
          <a:p>
            <a:pPr lvl="1"/>
            <a:r>
              <a:rPr lang="en-US" sz="2400" dirty="0"/>
              <a:t>Convergence</a:t>
            </a:r>
          </a:p>
          <a:p>
            <a:pPr lvl="1"/>
            <a:r>
              <a:rPr lang="en-US" sz="2400" dirty="0"/>
              <a:t>Divergence </a:t>
            </a:r>
          </a:p>
        </p:txBody>
      </p:sp>
    </p:spTree>
    <p:extLst>
      <p:ext uri="{BB962C8B-B14F-4D97-AF65-F5344CB8AC3E}">
        <p14:creationId xmlns:p14="http://schemas.microsoft.com/office/powerpoint/2010/main" val="266256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Communication Accommodation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People converge when they want social approval and diverge when they want to emphasize their distinctiveness</a:t>
            </a:r>
          </a:p>
          <a:p>
            <a:r>
              <a:rPr lang="en-US" sz="2400" dirty="0"/>
              <a:t>Giles and his colleagues believe that listeners regard convergence as positive and divergence as negative</a:t>
            </a:r>
          </a:p>
          <a:p>
            <a:r>
              <a:rPr lang="en-US" sz="2400" dirty="0"/>
              <a:t>Convergent speakers are evaluated as more competent, attractive, warm, and cooperative compared to divergent communicators who are seen as insulting, impolite, and hostile</a:t>
            </a:r>
          </a:p>
          <a:p>
            <a:r>
              <a:rPr lang="en-US" sz="2400" dirty="0"/>
              <a:t>What is ultimately important is how the communicator is perceived</a:t>
            </a:r>
          </a:p>
        </p:txBody>
      </p:sp>
    </p:spTree>
    <p:extLst>
      <p:ext uri="{BB962C8B-B14F-4D97-AF65-F5344CB8AC3E}">
        <p14:creationId xmlns:p14="http://schemas.microsoft.com/office/powerpoint/2010/main" val="321908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Face-negotiation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Stella Ting-Toomey</a:t>
            </a:r>
          </a:p>
          <a:p>
            <a:r>
              <a:rPr lang="en-US" sz="2400" dirty="0"/>
              <a:t>Face-Negotiation Theory helps to explain cultural differences in response to conflict</a:t>
            </a:r>
          </a:p>
          <a:p>
            <a:r>
              <a:rPr lang="en-US" sz="2400" dirty="0"/>
              <a:t>A basic assumption is that all people negotiate “face”</a:t>
            </a:r>
          </a:p>
          <a:p>
            <a:pPr lvl="1"/>
            <a:r>
              <a:rPr lang="en-US" sz="2400" dirty="0"/>
              <a:t>Face is a metaphor for our public self-image – the way we want others to see us and treat us</a:t>
            </a:r>
          </a:p>
          <a:p>
            <a:pPr lvl="1"/>
            <a:r>
              <a:rPr lang="en-US" sz="2400" dirty="0"/>
              <a:t>Facework refers to specific verbal and nonverbal messages that help to maintain and restore face loss, and to uphold and honor face gain</a:t>
            </a:r>
          </a:p>
        </p:txBody>
      </p:sp>
      <p:pic>
        <p:nvPicPr>
          <p:cNvPr id="5" name="Picture 4">
            <a:extLst>
              <a:ext uri="{FF2B5EF4-FFF2-40B4-BE49-F238E27FC236}">
                <a16:creationId xmlns:a16="http://schemas.microsoft.com/office/drawing/2014/main" id="{745304DC-C3B0-5B43-88F0-CD09586FFCB5}"/>
              </a:ext>
            </a:extLst>
          </p:cNvPr>
          <p:cNvPicPr>
            <a:picLocks noChangeAspect="1"/>
          </p:cNvPicPr>
          <p:nvPr/>
        </p:nvPicPr>
        <p:blipFill>
          <a:blip r:embed="rId2"/>
          <a:stretch>
            <a:fillRect/>
          </a:stretch>
        </p:blipFill>
        <p:spPr>
          <a:xfrm>
            <a:off x="7121236" y="1643064"/>
            <a:ext cx="3937551" cy="4746636"/>
          </a:xfrm>
          <a:prstGeom prst="rect">
            <a:avLst/>
          </a:prstGeom>
        </p:spPr>
      </p:pic>
    </p:spTree>
    <p:extLst>
      <p:ext uri="{BB962C8B-B14F-4D97-AF65-F5344CB8AC3E}">
        <p14:creationId xmlns:p14="http://schemas.microsoft.com/office/powerpoint/2010/main" val="374997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Face-negotiation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Our identity can always be called into question, which inevitably leads to conflict and vulnerability</a:t>
            </a:r>
          </a:p>
          <a:p>
            <a:r>
              <a:rPr lang="en-US" sz="2400" dirty="0"/>
              <a:t>Facework and corresponding styles of handling conflict vary from culture to culture</a:t>
            </a:r>
          </a:p>
          <a:p>
            <a:r>
              <a:rPr lang="en-US" sz="2400" dirty="0"/>
              <a:t>Face-Negotiation Theory postulates that the facework of people from individualistic cultures like the United States or Germany will be strikingly different from the facework of people from collectivistic cultures like Japan or China</a:t>
            </a:r>
          </a:p>
          <a:p>
            <a:r>
              <a:rPr lang="en-US" sz="2400" dirty="0"/>
              <a:t>Ting-Toomey suggests that face maintenance is the crucial intervening variable that ties culture to people’s ways of handling conflict</a:t>
            </a:r>
          </a:p>
        </p:txBody>
      </p:sp>
    </p:spTree>
    <p:extLst>
      <p:ext uri="{BB962C8B-B14F-4D97-AF65-F5344CB8AC3E}">
        <p14:creationId xmlns:p14="http://schemas.microsoft.com/office/powerpoint/2010/main" val="9726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Face-negotiation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Collectivistic and Individualistic cultures. </a:t>
            </a:r>
          </a:p>
          <a:p>
            <a:pPr lvl="1"/>
            <a:r>
              <a:rPr lang="en-US" sz="2400" dirty="0"/>
              <a:t>Harry </a:t>
            </a:r>
            <a:r>
              <a:rPr lang="en-US" sz="2400" dirty="0" err="1"/>
              <a:t>Triandis</a:t>
            </a:r>
            <a:r>
              <a:rPr lang="en-US" sz="2400" dirty="0"/>
              <a:t> says that there are three important distinctions between collectivistic and individualistic cultures—the different ways members perceive self, goals, and duty</a:t>
            </a:r>
          </a:p>
          <a:p>
            <a:pPr lvl="1"/>
            <a:r>
              <a:rPr lang="en-US" sz="2400" dirty="0"/>
              <a:t>Japan and the U.S. represent collectivistic and individualistic cultures, respectively</a:t>
            </a:r>
          </a:p>
          <a:p>
            <a:pPr lvl="1"/>
            <a:r>
              <a:rPr lang="en-US" sz="2400" dirty="0"/>
              <a:t>Whereas Japanese tend to value collective needs and goals (a we-identity),  Americans tend to value individualistic needs and goals (an I-identity)</a:t>
            </a:r>
          </a:p>
          <a:p>
            <a:pPr lvl="1"/>
            <a:r>
              <a:rPr lang="en-US" sz="2400" dirty="0"/>
              <a:t>Whereas Japanese tend to perceive others in us/them categories and attach little importance to pursuing outsiders’ attitudes or feelings, Americans assume that every person is unique and reduce uncertainty by asking questions</a:t>
            </a:r>
          </a:p>
          <a:p>
            <a:r>
              <a:rPr lang="en-US" sz="2400" dirty="0"/>
              <a:t>Critique: Too broad or too true?</a:t>
            </a:r>
          </a:p>
        </p:txBody>
      </p:sp>
    </p:spTree>
    <p:extLst>
      <p:ext uri="{BB962C8B-B14F-4D97-AF65-F5344CB8AC3E}">
        <p14:creationId xmlns:p14="http://schemas.microsoft.com/office/powerpoint/2010/main" val="2361453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Co-Cultural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Mark </a:t>
            </a:r>
            <a:r>
              <a:rPr lang="en-US" sz="2400" dirty="0" err="1"/>
              <a:t>Orbe</a:t>
            </a:r>
            <a:endParaRPr lang="en-US" sz="2400" dirty="0"/>
          </a:p>
          <a:p>
            <a:r>
              <a:rPr lang="en-US" sz="2400" dirty="0" err="1"/>
              <a:t>Orbe</a:t>
            </a:r>
            <a:r>
              <a:rPr lang="en-US" sz="2400" dirty="0"/>
              <a:t> uses the term </a:t>
            </a:r>
            <a:r>
              <a:rPr lang="en-US" sz="2400" i="1" dirty="0"/>
              <a:t>co-cultural</a:t>
            </a:r>
            <a:r>
              <a:rPr lang="en-US" sz="2400" dirty="0"/>
              <a:t> to refer to marginalized groups of people who are typically labeled as minority or nondominant</a:t>
            </a:r>
          </a:p>
          <a:p>
            <a:r>
              <a:rPr lang="en-US" sz="2400" dirty="0"/>
              <a:t>It’s a neutral term that designates significant differences from the dominant culture, but with no hint of contempt or condemnation</a:t>
            </a:r>
          </a:p>
          <a:p>
            <a:r>
              <a:rPr lang="en-US" sz="2400" dirty="0"/>
              <a:t>There are many varied co-cultural groups in the U.S., such as women, people of color, the economically disadvantaged, people with disabilities, the LGBTQ community, the very old and very young, and religious minorities</a:t>
            </a:r>
          </a:p>
        </p:txBody>
      </p:sp>
      <p:pic>
        <p:nvPicPr>
          <p:cNvPr id="5" name="Picture 4">
            <a:extLst>
              <a:ext uri="{FF2B5EF4-FFF2-40B4-BE49-F238E27FC236}">
                <a16:creationId xmlns:a16="http://schemas.microsoft.com/office/drawing/2014/main" id="{EE4D5C8A-1CAE-8E49-BFF1-CC6EB51416FA}"/>
              </a:ext>
            </a:extLst>
          </p:cNvPr>
          <p:cNvPicPr>
            <a:picLocks noChangeAspect="1"/>
          </p:cNvPicPr>
          <p:nvPr/>
        </p:nvPicPr>
        <p:blipFill>
          <a:blip r:embed="rId2"/>
          <a:stretch>
            <a:fillRect/>
          </a:stretch>
        </p:blipFill>
        <p:spPr>
          <a:xfrm>
            <a:off x="7952510" y="1643064"/>
            <a:ext cx="2775392" cy="4180220"/>
          </a:xfrm>
          <a:prstGeom prst="rect">
            <a:avLst/>
          </a:prstGeom>
        </p:spPr>
      </p:pic>
    </p:spTree>
    <p:extLst>
      <p:ext uri="{BB962C8B-B14F-4D97-AF65-F5344CB8AC3E}">
        <p14:creationId xmlns:p14="http://schemas.microsoft.com/office/powerpoint/2010/main" val="290941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arcel">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{E993FB28-9CF7-D548-B95A-E78BA070F8E9}tf10001120</Template>
  <TotalTime>1670</TotalTime>
  <Words>1472</Words>
  <Application>Microsoft Macintosh PowerPoint</Application>
  <PresentationFormat>Widescreen</PresentationFormat>
  <Paragraphs>131</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Gill Sans MT</vt:lpstr>
      <vt:lpstr>Parcel</vt:lpstr>
      <vt:lpstr>Intercultural Communication</vt:lpstr>
      <vt:lpstr>Intercultural communication</vt:lpstr>
      <vt:lpstr>Communication Accommodation Theory</vt:lpstr>
      <vt:lpstr>Communication Accommodation Theory</vt:lpstr>
      <vt:lpstr>Communication Accommodation Theory</vt:lpstr>
      <vt:lpstr>Face-negotiation theory</vt:lpstr>
      <vt:lpstr>Face-negotiation theory</vt:lpstr>
      <vt:lpstr>Face-negotiation theory</vt:lpstr>
      <vt:lpstr>Co-Cultural theory</vt:lpstr>
      <vt:lpstr>Co-Cultural theory</vt:lpstr>
      <vt:lpstr>Co-Cultural theory</vt:lpstr>
      <vt:lpstr>Genderlect Styles</vt:lpstr>
      <vt:lpstr>Genderlect Styles</vt:lpstr>
      <vt:lpstr>Genderlect Styles</vt:lpstr>
      <vt:lpstr>Standpoint theory</vt:lpstr>
      <vt:lpstr>Standpoint theory</vt:lpstr>
      <vt:lpstr>Standpoint theory</vt:lpstr>
      <vt:lpstr>Muted Group theory</vt:lpstr>
      <vt:lpstr>Muted Group theory</vt:lpstr>
      <vt:lpstr>Muted Group theory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dc:title>
  <dc:creator>Jason L Guthrie</dc:creator>
  <cp:lastModifiedBy>Jason Guthrie</cp:lastModifiedBy>
  <cp:revision>115</cp:revision>
  <dcterms:created xsi:type="dcterms:W3CDTF">2019-07-26T00:48:53Z</dcterms:created>
  <dcterms:modified xsi:type="dcterms:W3CDTF">2022-12-12T17:35:01Z</dcterms:modified>
</cp:coreProperties>
</file>