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65" r:id="rId4"/>
    <p:sldId id="266" r:id="rId5"/>
    <p:sldId id="261" r:id="rId6"/>
    <p:sldId id="263" r:id="rId7"/>
    <p:sldId id="273" r:id="rId8"/>
    <p:sldId id="260" r:id="rId9"/>
    <p:sldId id="275" r:id="rId10"/>
    <p:sldId id="276" r:id="rId11"/>
    <p:sldId id="277" r:id="rId12"/>
    <p:sldId id="289" r:id="rId13"/>
    <p:sldId id="290" r:id="rId14"/>
    <p:sldId id="291" r:id="rId15"/>
    <p:sldId id="29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4668"/>
  </p:normalViewPr>
  <p:slideViewPr>
    <p:cSldViewPr snapToGrid="0" snapToObjects="1">
      <p:cViewPr varScale="1">
        <p:scale>
          <a:sx n="109" d="100"/>
          <a:sy n="109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Communication theory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/>
              <a:t>CMS </a:t>
            </a:r>
            <a:r>
              <a:rPr lang="en-US" sz="2400" dirty="0"/>
              <a:t>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Research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An objective behavioral scientist stresses the forces that shape human behavior:</a:t>
            </a:r>
          </a:p>
          <a:p>
            <a:pPr lvl="1"/>
            <a:r>
              <a:rPr lang="en-US" sz="2400" dirty="0"/>
              <a:t>Heredity</a:t>
            </a:r>
          </a:p>
          <a:p>
            <a:pPr lvl="1"/>
            <a:r>
              <a:rPr lang="en-US" sz="2400" dirty="0"/>
              <a:t>Environment</a:t>
            </a:r>
          </a:p>
          <a:p>
            <a:r>
              <a:rPr lang="en-US" sz="2400" dirty="0"/>
              <a:t>An interpretative rhetorical scholar stresses the choices humans make:</a:t>
            </a:r>
          </a:p>
          <a:p>
            <a:pPr lvl="1"/>
            <a:r>
              <a:rPr lang="en-US" sz="2400" dirty="0"/>
              <a:t>Options</a:t>
            </a:r>
          </a:p>
          <a:p>
            <a:pPr lvl="1"/>
            <a:r>
              <a:rPr lang="en-US" sz="2400" dirty="0"/>
              <a:t>Values</a:t>
            </a:r>
          </a:p>
          <a:p>
            <a:r>
              <a:rPr lang="en-US" sz="2400" dirty="0"/>
              <a:t>As freedom increases, predictability decreases</a:t>
            </a:r>
          </a:p>
          <a:p>
            <a:r>
              <a:rPr lang="en-US" sz="2400" dirty="0"/>
              <a:t>What is more important:</a:t>
            </a:r>
          </a:p>
          <a:p>
            <a:pPr lvl="1"/>
            <a:r>
              <a:rPr lang="en-US" sz="2400" dirty="0"/>
              <a:t>Effectiveness?</a:t>
            </a:r>
          </a:p>
          <a:p>
            <a:pPr lvl="1"/>
            <a:r>
              <a:rPr lang="en-US" sz="2400" dirty="0"/>
              <a:t>Participation?</a:t>
            </a:r>
          </a:p>
        </p:txBody>
      </p:sp>
    </p:spTree>
    <p:extLst>
      <p:ext uri="{BB962C8B-B14F-4D97-AF65-F5344CB8AC3E}">
        <p14:creationId xmlns:p14="http://schemas.microsoft.com/office/powerpoint/2010/main" val="78748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Research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Objective Approach</a:t>
            </a:r>
          </a:p>
          <a:p>
            <a:pPr lvl="1"/>
            <a:r>
              <a:rPr lang="en-US" sz="2400" dirty="0"/>
              <a:t>Universal Law</a:t>
            </a:r>
          </a:p>
          <a:p>
            <a:pPr lvl="1"/>
            <a:r>
              <a:rPr lang="en-US" sz="2400" dirty="0"/>
              <a:t>Tests</a:t>
            </a:r>
          </a:p>
          <a:p>
            <a:pPr lvl="1"/>
            <a:r>
              <a:rPr lang="en-US" sz="2400" dirty="0"/>
              <a:t>Measurement</a:t>
            </a:r>
          </a:p>
          <a:p>
            <a:pPr lvl="1"/>
            <a:r>
              <a:rPr lang="en-US" sz="2400" dirty="0"/>
              <a:t>Predict</a:t>
            </a:r>
          </a:p>
          <a:p>
            <a:r>
              <a:rPr lang="en-US" sz="2400" dirty="0"/>
              <a:t>Interpretative Approach</a:t>
            </a:r>
          </a:p>
          <a:p>
            <a:pPr lvl="1"/>
            <a:r>
              <a:rPr lang="en-US" sz="2400" dirty="0"/>
              <a:t>Guide</a:t>
            </a:r>
          </a:p>
          <a:p>
            <a:pPr lvl="1"/>
            <a:r>
              <a:rPr lang="en-US" sz="2400" dirty="0"/>
              <a:t>Exploration</a:t>
            </a:r>
          </a:p>
          <a:p>
            <a:pPr lvl="1"/>
            <a:r>
              <a:rPr lang="en-US" sz="2400" dirty="0"/>
              <a:t>Meaning</a:t>
            </a:r>
          </a:p>
          <a:p>
            <a:r>
              <a:rPr lang="en-US" sz="2400" dirty="0"/>
              <a:t>Are objectivity and interpretation mutually exclusive?</a:t>
            </a:r>
          </a:p>
        </p:txBody>
      </p:sp>
    </p:spTree>
    <p:extLst>
      <p:ext uri="{BB962C8B-B14F-4D97-AF65-F5344CB8AC3E}">
        <p14:creationId xmlns:p14="http://schemas.microsoft.com/office/powerpoint/2010/main" val="367167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Evaluating Theories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Not all theories are created equal!</a:t>
            </a:r>
          </a:p>
          <a:p>
            <a:r>
              <a:rPr lang="en-US" sz="2400" dirty="0"/>
              <a:t>A good indicator is how widely a theory is used</a:t>
            </a:r>
          </a:p>
          <a:p>
            <a:r>
              <a:rPr lang="en-US" sz="2400" dirty="0"/>
              <a:t>We are focusing on tested, proven theories</a:t>
            </a:r>
          </a:p>
          <a:p>
            <a:r>
              <a:rPr lang="en-US" sz="2400" dirty="0"/>
              <a:t>There is always room for innovation</a:t>
            </a:r>
          </a:p>
        </p:txBody>
      </p:sp>
    </p:spTree>
    <p:extLst>
      <p:ext uri="{BB962C8B-B14F-4D97-AF65-F5344CB8AC3E}">
        <p14:creationId xmlns:p14="http://schemas.microsoft.com/office/powerpoint/2010/main" val="414346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Evaluating Theories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What makes an Objective Theory </a:t>
            </a:r>
            <a:r>
              <a:rPr lang="en-US" sz="2400" i="1" dirty="0"/>
              <a:t>good</a:t>
            </a:r>
            <a:r>
              <a:rPr lang="en-US" sz="2400" dirty="0"/>
              <a:t>?</a:t>
            </a:r>
          </a:p>
          <a:p>
            <a:pPr lvl="1"/>
            <a:r>
              <a:rPr lang="en-US" sz="2400" dirty="0"/>
              <a:t>Scientific Standard 1: Accuracy of prediction</a:t>
            </a:r>
          </a:p>
          <a:p>
            <a:pPr lvl="1"/>
            <a:r>
              <a:rPr lang="en-US" sz="2400" dirty="0"/>
              <a:t>Scientific Standard 2: Explanation of data</a:t>
            </a:r>
          </a:p>
          <a:p>
            <a:pPr lvl="1"/>
            <a:r>
              <a:rPr lang="en-US" sz="2400" dirty="0"/>
              <a:t>Scientific Standard 3: Relative simplicity</a:t>
            </a:r>
          </a:p>
          <a:p>
            <a:pPr lvl="1"/>
            <a:r>
              <a:rPr lang="en-US" sz="2400" dirty="0"/>
              <a:t>Scientific Standard 4: Hypothesis testing</a:t>
            </a:r>
          </a:p>
          <a:p>
            <a:pPr lvl="1"/>
            <a:r>
              <a:rPr lang="en-US" sz="2400" dirty="0"/>
              <a:t>Scientific Standard 5: Practical Utility</a:t>
            </a:r>
          </a:p>
          <a:p>
            <a:pPr lvl="1"/>
            <a:r>
              <a:rPr lang="en-US" sz="2400" dirty="0"/>
              <a:t>Scientific Standard 6: Quantitative Research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1556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Evaluating Theories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What makes an Interpretive Theory </a:t>
            </a:r>
            <a:r>
              <a:rPr lang="en-US" sz="2400" i="1" dirty="0"/>
              <a:t>good</a:t>
            </a:r>
            <a:r>
              <a:rPr lang="en-US" sz="2400" dirty="0"/>
              <a:t>?</a:t>
            </a:r>
          </a:p>
          <a:p>
            <a:pPr lvl="1"/>
            <a:r>
              <a:rPr lang="en-US" sz="2400" dirty="0"/>
              <a:t>Interpretive Standard 1: Clarification of Values</a:t>
            </a:r>
          </a:p>
          <a:p>
            <a:pPr lvl="1"/>
            <a:r>
              <a:rPr lang="en-US" sz="2400" dirty="0"/>
              <a:t>Interpretive Standard 2: Fresh understanding (esp. of people)</a:t>
            </a:r>
          </a:p>
          <a:p>
            <a:pPr lvl="1"/>
            <a:r>
              <a:rPr lang="en-US" sz="2400" dirty="0"/>
              <a:t>Interpretive Standard 3: Aesthetic appeal</a:t>
            </a:r>
          </a:p>
          <a:p>
            <a:pPr lvl="1"/>
            <a:r>
              <a:rPr lang="en-US" sz="2400" dirty="0"/>
              <a:t>Interpretive Standard 4: Community of agreement</a:t>
            </a:r>
          </a:p>
          <a:p>
            <a:pPr lvl="1"/>
            <a:r>
              <a:rPr lang="en-US" sz="2400" dirty="0"/>
              <a:t>Interpretive Standard 5: Utility for change (esp. social change)</a:t>
            </a:r>
          </a:p>
          <a:p>
            <a:pPr lvl="1"/>
            <a:r>
              <a:rPr lang="en-US" sz="2400" dirty="0"/>
              <a:t>Interpretive Standard 6: Qualitative Research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806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Evaluating Theories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Are there similarities?</a:t>
            </a:r>
          </a:p>
          <a:p>
            <a:r>
              <a:rPr lang="en-US" sz="2400" dirty="0"/>
              <a:t>Both prediction and clarification of values look to the future</a:t>
            </a:r>
          </a:p>
          <a:p>
            <a:r>
              <a:rPr lang="en-US" sz="2400" dirty="0"/>
              <a:t>Data explanation and fresh understanding illuminate the past/present</a:t>
            </a:r>
          </a:p>
          <a:p>
            <a:r>
              <a:rPr lang="en-US" sz="2400" dirty="0"/>
              <a:t>Relative simplicity and aesthetic appeal are similar</a:t>
            </a:r>
          </a:p>
          <a:p>
            <a:r>
              <a:rPr lang="en-US" sz="2400" dirty="0"/>
              <a:t>Hypothesis testing can build a community of agreement</a:t>
            </a:r>
          </a:p>
          <a:p>
            <a:r>
              <a:rPr lang="en-US" sz="2400" dirty="0"/>
              <a:t>Practical theories have practical utility (esp. social utility)</a:t>
            </a:r>
          </a:p>
          <a:p>
            <a:r>
              <a:rPr lang="en-US" sz="2400" dirty="0"/>
              <a:t>Quantitative and Qualitative Research are not mutually exclusive</a:t>
            </a:r>
          </a:p>
          <a:p>
            <a:pPr lvl="1"/>
            <a:r>
              <a:rPr lang="en-US" sz="2400" dirty="0"/>
              <a:t>Mixed Methods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785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What is Communication Theory?</a:t>
            </a:r>
          </a:p>
          <a:p>
            <a:pPr lvl="1"/>
            <a:r>
              <a:rPr lang="en-US" sz="2400" dirty="0"/>
              <a:t>Research Approaches</a:t>
            </a:r>
          </a:p>
          <a:p>
            <a:pPr lvl="1"/>
            <a:r>
              <a:rPr lang="en-US" sz="2400" dirty="0"/>
              <a:t>Evaluating Theories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What is COMMUNICATION THEORY?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4968396"/>
          </a:xfrm>
        </p:spPr>
        <p:txBody>
          <a:bodyPr>
            <a:noAutofit/>
          </a:bodyPr>
          <a:lstStyle/>
          <a:p>
            <a:r>
              <a:rPr lang="en-US" sz="2400" dirty="0"/>
              <a:t>What is Communication?</a:t>
            </a:r>
          </a:p>
          <a:p>
            <a:pPr lvl="1"/>
            <a:r>
              <a:rPr lang="en-US" sz="2400" dirty="0"/>
              <a:t>Can there be a single definition?</a:t>
            </a:r>
          </a:p>
          <a:p>
            <a:pPr lvl="1"/>
            <a:r>
              <a:rPr lang="en-US" sz="2400" dirty="0"/>
              <a:t>One definition is “the relational process of creating and interpreting messages that elicit a response.”</a:t>
            </a:r>
          </a:p>
          <a:p>
            <a:pPr lvl="2"/>
            <a:r>
              <a:rPr lang="en-US" sz="2400" dirty="0"/>
              <a:t>This definition places “messages” at the core of communication.</a:t>
            </a:r>
          </a:p>
          <a:p>
            <a:pPr lvl="2"/>
            <a:r>
              <a:rPr lang="en-US" sz="2400" dirty="0"/>
              <a:t>In the study of communication, a “text” is the record of a message.</a:t>
            </a:r>
          </a:p>
          <a:p>
            <a:pPr lvl="1"/>
            <a:r>
              <a:rPr lang="en-US" sz="2400" dirty="0"/>
              <a:t>What constitutes a “text”?</a:t>
            </a:r>
          </a:p>
          <a:p>
            <a:pPr lvl="2"/>
            <a:r>
              <a:rPr lang="en-US" sz="2400" dirty="0"/>
              <a:t>Book</a:t>
            </a:r>
          </a:p>
          <a:p>
            <a:pPr lvl="2"/>
            <a:r>
              <a:rPr lang="en-US" sz="2400" dirty="0"/>
              <a:t>Voicemail</a:t>
            </a:r>
          </a:p>
          <a:p>
            <a:pPr lvl="2"/>
            <a:r>
              <a:rPr lang="en-US" sz="240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75262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What is COMMUNICATION THEORY?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4968396"/>
          </a:xfrm>
        </p:spPr>
        <p:txBody>
          <a:bodyPr>
            <a:normAutofit/>
          </a:bodyPr>
          <a:lstStyle/>
          <a:p>
            <a:r>
              <a:rPr lang="en-US" sz="2400" dirty="0"/>
              <a:t>All communicated messages are:</a:t>
            </a:r>
          </a:p>
          <a:p>
            <a:pPr lvl="1"/>
            <a:r>
              <a:rPr lang="en-US" sz="2400" dirty="0"/>
              <a:t>Created</a:t>
            </a:r>
          </a:p>
          <a:p>
            <a:pPr lvl="1"/>
            <a:r>
              <a:rPr lang="en-US" sz="2400" dirty="0"/>
              <a:t>Interpreted</a:t>
            </a:r>
          </a:p>
          <a:p>
            <a:pPr lvl="1"/>
            <a:r>
              <a:rPr lang="en-US" sz="2400" dirty="0"/>
              <a:t>Relational</a:t>
            </a:r>
          </a:p>
          <a:p>
            <a:pPr lvl="1"/>
            <a:r>
              <a:rPr lang="en-US" sz="2400" dirty="0"/>
              <a:t>Responsive</a:t>
            </a:r>
          </a:p>
        </p:txBody>
      </p:sp>
    </p:spTree>
    <p:extLst>
      <p:ext uri="{BB962C8B-B14F-4D97-AF65-F5344CB8AC3E}">
        <p14:creationId xmlns:p14="http://schemas.microsoft.com/office/powerpoint/2010/main" val="263697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What is COMMUNICATION Theory?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6024399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Images of Theory</a:t>
            </a:r>
          </a:p>
          <a:p>
            <a:pPr lvl="1"/>
            <a:r>
              <a:rPr lang="en-US" sz="2400" dirty="0"/>
              <a:t>Theory as a lens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42F876-007D-1E42-BF11-FEF3ED7F6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702" y="2005012"/>
            <a:ext cx="6747098" cy="449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87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What is COMMUNICATION Theory?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6024399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Images of Theory</a:t>
            </a:r>
          </a:p>
          <a:p>
            <a:pPr lvl="1"/>
            <a:r>
              <a:rPr lang="en-US" sz="2400" dirty="0"/>
              <a:t>Theory as a lens</a:t>
            </a:r>
          </a:p>
          <a:p>
            <a:pPr lvl="1"/>
            <a:r>
              <a:rPr lang="en-US" sz="2400" dirty="0"/>
              <a:t>Theory as a net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6A0C6C-9A8A-8D4A-8360-80884B342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702" y="2005011"/>
            <a:ext cx="6736556" cy="449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08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What is COMMUNICATION Theory?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6024399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Images of Theory</a:t>
            </a:r>
          </a:p>
          <a:p>
            <a:pPr lvl="1"/>
            <a:r>
              <a:rPr lang="en-US" sz="2400" dirty="0"/>
              <a:t>Theory as a lens</a:t>
            </a:r>
          </a:p>
          <a:p>
            <a:pPr lvl="1"/>
            <a:r>
              <a:rPr lang="en-US" sz="2400" dirty="0"/>
              <a:t>Theory as a net</a:t>
            </a:r>
          </a:p>
          <a:p>
            <a:pPr lvl="1"/>
            <a:r>
              <a:rPr lang="en-US" sz="2400" dirty="0"/>
              <a:t>Theory as a map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02490E-8DC3-2A4F-A0FC-4B4285575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725" y="1947270"/>
            <a:ext cx="6761231" cy="449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61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Research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Objective Approach</a:t>
            </a:r>
          </a:p>
          <a:p>
            <a:pPr lvl="1"/>
            <a:r>
              <a:rPr lang="en-US" sz="2400" dirty="0"/>
              <a:t>Seeks to </a:t>
            </a:r>
            <a:r>
              <a:rPr lang="en-US" sz="2400" i="1" dirty="0"/>
              <a:t>explain</a:t>
            </a:r>
            <a:r>
              <a:rPr lang="en-US" sz="2400" dirty="0"/>
              <a:t> and </a:t>
            </a:r>
            <a:r>
              <a:rPr lang="en-US" sz="2400" i="1" dirty="0"/>
              <a:t>predict</a:t>
            </a:r>
            <a:r>
              <a:rPr lang="en-US" sz="2400" dirty="0"/>
              <a:t> human behavior</a:t>
            </a:r>
          </a:p>
          <a:p>
            <a:pPr lvl="1"/>
            <a:r>
              <a:rPr lang="en-US" sz="2400" dirty="0"/>
              <a:t>Concerned with behavior and attitudes</a:t>
            </a:r>
          </a:p>
          <a:p>
            <a:pPr lvl="1"/>
            <a:r>
              <a:rPr lang="en-US" sz="2400" dirty="0"/>
              <a:t>Theory must be tested experimentally</a:t>
            </a:r>
          </a:p>
          <a:p>
            <a:r>
              <a:rPr lang="en-US" sz="2400" dirty="0"/>
              <a:t>Interpretive Approach</a:t>
            </a:r>
          </a:p>
          <a:p>
            <a:pPr lvl="1"/>
            <a:r>
              <a:rPr lang="en-US" sz="2400" dirty="0"/>
              <a:t>Seeks to understand how symbolic texts </a:t>
            </a:r>
            <a:r>
              <a:rPr lang="en-US" sz="2400" i="1" dirty="0"/>
              <a:t>identify</a:t>
            </a:r>
            <a:r>
              <a:rPr lang="en-US" sz="2400" dirty="0"/>
              <a:t> and </a:t>
            </a:r>
            <a:r>
              <a:rPr lang="en-US" sz="2400" i="1" dirty="0"/>
              <a:t>persuade</a:t>
            </a:r>
          </a:p>
          <a:p>
            <a:pPr lvl="1"/>
            <a:r>
              <a:rPr lang="en-US" sz="2400" dirty="0"/>
              <a:t>Concerned with meaning</a:t>
            </a:r>
          </a:p>
          <a:p>
            <a:pPr lvl="1"/>
            <a:r>
              <a:rPr lang="en-US" sz="2400" dirty="0"/>
              <a:t>Evidence is gathered to create theory</a:t>
            </a:r>
          </a:p>
          <a:p>
            <a:r>
              <a:rPr lang="en-US" sz="2400" dirty="0"/>
              <a:t>Differ in starting point, method, and conclusions</a:t>
            </a:r>
          </a:p>
        </p:txBody>
      </p:sp>
    </p:spTree>
    <p:extLst>
      <p:ext uri="{BB962C8B-B14F-4D97-AF65-F5344CB8AC3E}">
        <p14:creationId xmlns:p14="http://schemas.microsoft.com/office/powerpoint/2010/main" val="28051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Research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Epistemology</a:t>
            </a:r>
          </a:p>
          <a:p>
            <a:pPr lvl="1"/>
            <a:r>
              <a:rPr lang="en-US" sz="2400" dirty="0"/>
              <a:t>Study of the </a:t>
            </a:r>
            <a:r>
              <a:rPr lang="en-US" sz="2400" i="1" dirty="0"/>
              <a:t>nature</a:t>
            </a:r>
            <a:r>
              <a:rPr lang="en-US" sz="2400" dirty="0"/>
              <a:t> of knowledge</a:t>
            </a:r>
          </a:p>
          <a:p>
            <a:r>
              <a:rPr lang="en-US" sz="2400" dirty="0"/>
              <a:t>Objective approach assumes:</a:t>
            </a:r>
          </a:p>
          <a:p>
            <a:pPr lvl="1"/>
            <a:r>
              <a:rPr lang="en-US" sz="2400" dirty="0"/>
              <a:t>Nature is knowable, definable, and predictable</a:t>
            </a:r>
          </a:p>
          <a:p>
            <a:pPr lvl="1"/>
            <a:r>
              <a:rPr lang="en-US" sz="2400" dirty="0"/>
              <a:t>There is such a thing as </a:t>
            </a:r>
            <a:r>
              <a:rPr lang="en-US" sz="2400" i="1" dirty="0"/>
              <a:t>objective</a:t>
            </a:r>
            <a:r>
              <a:rPr lang="en-US" sz="2400" dirty="0"/>
              <a:t> truth</a:t>
            </a:r>
          </a:p>
          <a:p>
            <a:r>
              <a:rPr lang="en-US" sz="2400" dirty="0"/>
              <a:t>Interpretive Approach</a:t>
            </a:r>
          </a:p>
          <a:p>
            <a:pPr lvl="1"/>
            <a:r>
              <a:rPr lang="en-US" sz="2400" dirty="0"/>
              <a:t>Truth is </a:t>
            </a:r>
            <a:r>
              <a:rPr lang="en-US" sz="2400" i="1" dirty="0"/>
              <a:t>subjective</a:t>
            </a:r>
            <a:r>
              <a:rPr lang="en-US" sz="2400" dirty="0"/>
              <a:t> and socially constructed</a:t>
            </a:r>
            <a:endParaRPr lang="en-US" sz="2400" i="1" dirty="0"/>
          </a:p>
          <a:p>
            <a:pPr lvl="1"/>
            <a:r>
              <a:rPr lang="en-US" sz="2400" dirty="0"/>
              <a:t>Texts do not interpret themselves</a:t>
            </a:r>
          </a:p>
          <a:p>
            <a:pPr lvl="1"/>
            <a:r>
              <a:rPr lang="en-US" sz="2400" dirty="0"/>
              <a:t>Successful interpretations convince others</a:t>
            </a:r>
          </a:p>
        </p:txBody>
      </p:sp>
    </p:spTree>
    <p:extLst>
      <p:ext uri="{BB962C8B-B14F-4D97-AF65-F5344CB8AC3E}">
        <p14:creationId xmlns:p14="http://schemas.microsoft.com/office/powerpoint/2010/main" val="325880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140</TotalTime>
  <Words>519</Words>
  <Application>Microsoft Macintosh PowerPoint</Application>
  <PresentationFormat>Widescreen</PresentationFormat>
  <Paragraphs>113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Gill Sans MT</vt:lpstr>
      <vt:lpstr>Parcel</vt:lpstr>
      <vt:lpstr>Communication theory</vt:lpstr>
      <vt:lpstr>Communication Theory</vt:lpstr>
      <vt:lpstr>What is COMMUNICATION THEORY?</vt:lpstr>
      <vt:lpstr>What is COMMUNICATION THEORY?</vt:lpstr>
      <vt:lpstr>What is COMMUNICATION Theory?</vt:lpstr>
      <vt:lpstr>What is COMMUNICATION Theory?</vt:lpstr>
      <vt:lpstr>What is COMMUNICATION Theory?</vt:lpstr>
      <vt:lpstr>Research Approaches</vt:lpstr>
      <vt:lpstr>Research Approaches</vt:lpstr>
      <vt:lpstr>Research Approaches</vt:lpstr>
      <vt:lpstr>Research Approaches</vt:lpstr>
      <vt:lpstr>Evaluating Theories</vt:lpstr>
      <vt:lpstr>Evaluating Theories</vt:lpstr>
      <vt:lpstr>Evaluating Theories</vt:lpstr>
      <vt:lpstr>Evaluating Theories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17</cp:revision>
  <dcterms:created xsi:type="dcterms:W3CDTF">2019-07-26T00:48:53Z</dcterms:created>
  <dcterms:modified xsi:type="dcterms:W3CDTF">2022-11-11T19:32:13Z</dcterms:modified>
</cp:coreProperties>
</file>