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301" r:id="rId4"/>
    <p:sldId id="302" r:id="rId5"/>
    <p:sldId id="303" r:id="rId6"/>
    <p:sldId id="304" r:id="rId7"/>
    <p:sldId id="305" r:id="rId8"/>
    <p:sldId id="306" r:id="rId9"/>
    <p:sldId id="260" r:id="rId10"/>
    <p:sldId id="279" r:id="rId11"/>
    <p:sldId id="297" r:id="rId12"/>
    <p:sldId id="288" r:id="rId13"/>
    <p:sldId id="289" r:id="rId14"/>
    <p:sldId id="295" r:id="rId15"/>
    <p:sldId id="291" r:id="rId16"/>
    <p:sldId id="292" r:id="rId17"/>
    <p:sldId id="296" r:id="rId18"/>
    <p:sldId id="298" r:id="rId19"/>
    <p:sldId id="299" r:id="rId20"/>
    <p:sldId id="30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68"/>
    <p:restoredTop sz="94668"/>
  </p:normalViewPr>
  <p:slideViewPr>
    <p:cSldViewPr snapToGrid="0" snapToObjects="1">
      <p:cViewPr varScale="1">
        <p:scale>
          <a:sx n="78" d="100"/>
          <a:sy n="78" d="100"/>
        </p:scale>
        <p:origin x="19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Group Communication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Cultural Approach to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Culture as a metaphor of organizational life</a:t>
            </a:r>
          </a:p>
          <a:p>
            <a:r>
              <a:rPr lang="en-US" sz="2400" dirty="0"/>
              <a:t>Corporate culture has several meanings:</a:t>
            </a:r>
          </a:p>
          <a:p>
            <a:pPr lvl="1"/>
            <a:r>
              <a:rPr lang="en-US" sz="2400" dirty="0"/>
              <a:t>The surrounding environment that constrains a company’s freedom of action</a:t>
            </a:r>
          </a:p>
          <a:p>
            <a:pPr lvl="1"/>
            <a:r>
              <a:rPr lang="en-US" sz="2400" dirty="0"/>
              <a:t>An image, character, or climate that a corporation has</a:t>
            </a:r>
          </a:p>
          <a:p>
            <a:r>
              <a:rPr lang="en-US" sz="2400" dirty="0" err="1"/>
              <a:t>Pacanowsky</a:t>
            </a:r>
            <a:r>
              <a:rPr lang="en-US" sz="2400" dirty="0"/>
              <a:t> argues that culture is not something an organization </a:t>
            </a:r>
            <a:r>
              <a:rPr lang="en-US" sz="2400" i="1" dirty="0"/>
              <a:t>has</a:t>
            </a:r>
            <a:r>
              <a:rPr lang="en-US" sz="2400" dirty="0"/>
              <a:t>, but is something an organization </a:t>
            </a:r>
            <a:r>
              <a:rPr lang="en-US" sz="2400" i="1" dirty="0"/>
              <a:t>is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Cultural Approach to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Thick description: What ethnographers do</a:t>
            </a:r>
          </a:p>
          <a:p>
            <a:pPr lvl="1"/>
            <a:r>
              <a:rPr lang="en-US" sz="2400" dirty="0"/>
              <a:t>Participant observation, the research methodology of ethnographers, is a time-consuming process</a:t>
            </a:r>
          </a:p>
          <a:p>
            <a:pPr lvl="1"/>
            <a:r>
              <a:rPr lang="en-US" sz="2400" dirty="0"/>
              <a:t>An ethnographer has five tasks:</a:t>
            </a:r>
          </a:p>
          <a:p>
            <a:pPr lvl="2"/>
            <a:r>
              <a:rPr lang="en-US" sz="2400" dirty="0"/>
              <a:t>Accurately describe talk and actions and the context in which they occur</a:t>
            </a:r>
          </a:p>
          <a:p>
            <a:pPr lvl="2"/>
            <a:r>
              <a:rPr lang="en-US" sz="2400" dirty="0"/>
              <a:t>Capture the thoughts, emotions, and the web of social interactions</a:t>
            </a:r>
          </a:p>
          <a:p>
            <a:pPr lvl="2"/>
            <a:r>
              <a:rPr lang="en-US" sz="2400" dirty="0"/>
              <a:t>Assign motivation, intention, or purpose for what people said and did</a:t>
            </a:r>
          </a:p>
          <a:p>
            <a:pPr lvl="2"/>
            <a:r>
              <a:rPr lang="en-US" sz="2400" dirty="0"/>
              <a:t>Artfully write this up so readers feel they’ve experienced the events</a:t>
            </a:r>
          </a:p>
          <a:p>
            <a:pPr lvl="2"/>
            <a:r>
              <a:rPr lang="en-US" sz="2400" dirty="0"/>
              <a:t>Interpret what happened; explain what it means within this culture</a:t>
            </a:r>
          </a:p>
          <a:p>
            <a:r>
              <a:rPr lang="en-US" sz="2400" dirty="0"/>
              <a:t>Critique: Is the cultural approach useful?</a:t>
            </a:r>
          </a:p>
        </p:txBody>
      </p:sp>
    </p:spTree>
    <p:extLst>
      <p:ext uri="{BB962C8B-B14F-4D97-AF65-F5344CB8AC3E}">
        <p14:creationId xmlns:p14="http://schemas.microsoft.com/office/powerpoint/2010/main" val="19465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Communicative Constitutions of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Robert McPhee</a:t>
            </a:r>
          </a:p>
          <a:p>
            <a:r>
              <a:rPr lang="en-US" sz="2400" dirty="0"/>
              <a:t>CCO theorists insist any company is what it is because communication brings the organization into existence</a:t>
            </a:r>
          </a:p>
          <a:p>
            <a:pPr lvl="1"/>
            <a:r>
              <a:rPr lang="en-US" sz="2400" dirty="0"/>
              <a:t>They believe only communication can bind people into an organization</a:t>
            </a:r>
          </a:p>
          <a:p>
            <a:pPr lvl="1"/>
            <a:r>
              <a:rPr lang="en-US" sz="2400" dirty="0"/>
              <a:t>McPhee believes that CCO theory can help us see that any organization’s chaos has an underlying order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8D111B-72DF-7641-AB98-3B92805AB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1662" y="1643064"/>
            <a:ext cx="3185284" cy="316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Communicative Constitutions of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Communication: The essence of organization</a:t>
            </a:r>
          </a:p>
          <a:p>
            <a:pPr lvl="1"/>
            <a:r>
              <a:rPr lang="en-US" sz="2400" dirty="0"/>
              <a:t>Employees are not a set of lifeless parts; people create an organization</a:t>
            </a:r>
          </a:p>
          <a:p>
            <a:pPr lvl="1"/>
            <a:r>
              <a:rPr lang="en-US" sz="2400" dirty="0"/>
              <a:t>Communication calls organization into being</a:t>
            </a:r>
          </a:p>
          <a:p>
            <a:r>
              <a:rPr lang="en-US" sz="2400" dirty="0"/>
              <a:t>The Four Flows of CCO:</a:t>
            </a:r>
          </a:p>
          <a:p>
            <a:pPr lvl="1"/>
            <a:r>
              <a:rPr lang="en-US" sz="2400" dirty="0"/>
              <a:t>Membership Negotiation</a:t>
            </a:r>
          </a:p>
          <a:p>
            <a:pPr lvl="1"/>
            <a:r>
              <a:rPr lang="en-US" sz="2400" dirty="0"/>
              <a:t>Self-structuring</a:t>
            </a:r>
          </a:p>
          <a:p>
            <a:pPr lvl="1"/>
            <a:r>
              <a:rPr lang="en-US" sz="2400" dirty="0"/>
              <a:t>Activity Coordination</a:t>
            </a:r>
          </a:p>
          <a:p>
            <a:pPr lvl="1"/>
            <a:r>
              <a:rPr lang="en-US" sz="2400" dirty="0"/>
              <a:t>Institutional Positioning</a:t>
            </a:r>
          </a:p>
          <a:p>
            <a:r>
              <a:rPr lang="en-US" sz="2400" dirty="0"/>
              <a:t>McPhee thinks each flow literally creates the company as members talk. These flows aren’t something an organization </a:t>
            </a:r>
            <a:r>
              <a:rPr lang="en-US" sz="2400" i="1" dirty="0"/>
              <a:t>does</a:t>
            </a:r>
            <a:r>
              <a:rPr lang="en-US" sz="2400" dirty="0"/>
              <a:t> but rather what an organization </a:t>
            </a:r>
            <a:r>
              <a:rPr lang="en-US" sz="2400" i="1" dirty="0"/>
              <a:t>is</a:t>
            </a:r>
          </a:p>
        </p:txBody>
      </p:sp>
    </p:spTree>
    <p:extLst>
      <p:ext uri="{BB962C8B-B14F-4D97-AF65-F5344CB8AC3E}">
        <p14:creationId xmlns:p14="http://schemas.microsoft.com/office/powerpoint/2010/main" val="372734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Communicative Constitutions of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Diverting the flow: Crafting solutions to organizational problems</a:t>
            </a:r>
          </a:p>
          <a:p>
            <a:pPr lvl="1"/>
            <a:r>
              <a:rPr lang="en-US" sz="2400" dirty="0"/>
              <a:t>Some CCO scholars are pragmatists who try to use such insights to fix organizational problems</a:t>
            </a:r>
          </a:p>
          <a:p>
            <a:pPr lvl="1"/>
            <a:r>
              <a:rPr lang="en-US" sz="2400" dirty="0"/>
              <a:t>They can begin doing this by describing the four flows in an organization</a:t>
            </a:r>
          </a:p>
          <a:p>
            <a:pPr lvl="1"/>
            <a:r>
              <a:rPr lang="en-US" sz="2400" dirty="0"/>
              <a:t>It is likely that improvements to an organization must address more than just one flow</a:t>
            </a:r>
          </a:p>
          <a:p>
            <a:r>
              <a:rPr lang="en-US" sz="2400" dirty="0"/>
              <a:t>Critique: Is constitution really so simple?</a:t>
            </a:r>
          </a:p>
        </p:txBody>
      </p:sp>
    </p:spTree>
    <p:extLst>
      <p:ext uri="{BB962C8B-B14F-4D97-AF65-F5344CB8AC3E}">
        <p14:creationId xmlns:p14="http://schemas.microsoft.com/office/powerpoint/2010/main" val="212234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Critical Theory of Communication in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Stanley Deetz</a:t>
            </a:r>
          </a:p>
          <a:p>
            <a:r>
              <a:rPr lang="en-US" sz="2400" dirty="0"/>
              <a:t>Critical Communication Theory seeks to unmask what he considers unjust and unwise communication practices within organizations</a:t>
            </a:r>
          </a:p>
          <a:p>
            <a:r>
              <a:rPr lang="en-US" sz="2400" dirty="0"/>
              <a:t>Deetz’s theory advocates “stakeholder participation”</a:t>
            </a:r>
          </a:p>
          <a:p>
            <a:r>
              <a:rPr lang="en-US" sz="2400" dirty="0"/>
              <a:t>Deetz believes that everyone who will be significantly affected by a corporate policy should have a meaningful voice in the decision-making process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0202D6-CAF8-8344-945C-7BEDD317C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9875" y="1643064"/>
            <a:ext cx="4011197" cy="28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9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Critical Theory of Communication in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Corporate colonization and control of everyday life</a:t>
            </a:r>
          </a:p>
          <a:p>
            <a:pPr lvl="1"/>
            <a:r>
              <a:rPr lang="en-US" sz="2400" dirty="0"/>
              <a:t>Deetz views multinational corporations as the dominant force in society</a:t>
            </a:r>
          </a:p>
          <a:p>
            <a:pPr lvl="1"/>
            <a:r>
              <a:rPr lang="en-US" sz="2400" dirty="0"/>
              <a:t>That pervasive influence isn't necessarily all bad—they can use their clout for good</a:t>
            </a:r>
          </a:p>
          <a:p>
            <a:pPr lvl="1"/>
            <a:r>
              <a:rPr lang="en-US" sz="2400" dirty="0"/>
              <a:t>But corporate control has sharply diminished the quality of life for most citizens</a:t>
            </a:r>
          </a:p>
          <a:p>
            <a:pPr lvl="1"/>
            <a:r>
              <a:rPr lang="en-US" sz="2400" dirty="0"/>
              <a:t>Deetz wants to examine communication practices in organizations that undermine fully representative decision making and thus reduce the quality, innovation, and fairness of business decisions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196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Critical Theory of Communication in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Public decisions can be formed through:</a:t>
            </a:r>
          </a:p>
          <a:p>
            <a:pPr lvl="1"/>
            <a:r>
              <a:rPr lang="en-US" sz="2400" dirty="0"/>
              <a:t>Strategy</a:t>
            </a:r>
          </a:p>
          <a:p>
            <a:pPr lvl="1"/>
            <a:r>
              <a:rPr lang="en-US" sz="2400" dirty="0"/>
              <a:t>Consent</a:t>
            </a:r>
          </a:p>
          <a:p>
            <a:pPr lvl="1"/>
            <a:r>
              <a:rPr lang="en-US" sz="2400" dirty="0"/>
              <a:t>Involvement</a:t>
            </a:r>
          </a:p>
          <a:p>
            <a:pPr lvl="1"/>
            <a:r>
              <a:rPr lang="en-US" sz="2400" dirty="0"/>
              <a:t>Participation</a:t>
            </a:r>
          </a:p>
          <a:p>
            <a:r>
              <a:rPr lang="en-US" sz="2400" dirty="0"/>
              <a:t>Critique: A quality critical theory, but is workplace democracy just a dream?</a:t>
            </a:r>
          </a:p>
        </p:txBody>
      </p:sp>
    </p:spTree>
    <p:extLst>
      <p:ext uri="{BB962C8B-B14F-4D97-AF65-F5344CB8AC3E}">
        <p14:creationId xmlns:p14="http://schemas.microsoft.com/office/powerpoint/2010/main" val="5191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Narrative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Walter Fisher</a:t>
            </a:r>
          </a:p>
          <a:p>
            <a:r>
              <a:rPr lang="en-US" sz="2400" dirty="0"/>
              <a:t>Storytelling epitomizes human nature</a:t>
            </a:r>
          </a:p>
          <a:p>
            <a:r>
              <a:rPr lang="en-US" sz="2400" dirty="0"/>
              <a:t>Human communication that seeks to affect belief, attitude or action must be fundamentally perceived as stories</a:t>
            </a:r>
          </a:p>
          <a:p>
            <a:r>
              <a:rPr lang="en-US" sz="2400" dirty="0"/>
              <a:t>Being persuasive has more to do with telling a compelling story than it does with piling up evidence or constructing a tight argument</a:t>
            </a:r>
          </a:p>
          <a:p>
            <a:r>
              <a:rPr lang="en-US" sz="2400" dirty="0"/>
              <a:t>Narrative paradigm emphasizes that no communication is purely descriptive or didactic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5537F-501F-C94D-A8BF-CF3E66DE8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024" y="1643064"/>
            <a:ext cx="4104593" cy="410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77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Narrative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Narration: Defining the terms</a:t>
            </a:r>
          </a:p>
          <a:p>
            <a:pPr lvl="1"/>
            <a:r>
              <a:rPr lang="en-US" sz="2400" dirty="0"/>
              <a:t>Fisher defines narration as symbolic actions</a:t>
            </a:r>
          </a:p>
          <a:p>
            <a:pPr lvl="2"/>
            <a:r>
              <a:rPr lang="en-US" sz="2400" dirty="0"/>
              <a:t>Words and/or Deeds</a:t>
            </a:r>
          </a:p>
          <a:p>
            <a:pPr lvl="2"/>
            <a:r>
              <a:rPr lang="en-US" sz="2400" dirty="0"/>
              <a:t>Have sequence and meaning for those who live, create, and interpret them</a:t>
            </a:r>
          </a:p>
          <a:p>
            <a:pPr lvl="1"/>
            <a:r>
              <a:rPr lang="en-US" sz="2400" dirty="0"/>
              <a:t>Fisher’s definition of narration is broad</a:t>
            </a:r>
          </a:p>
          <a:p>
            <a:pPr lvl="2"/>
            <a:r>
              <a:rPr lang="en-US" sz="2400" dirty="0"/>
              <a:t>Narration is rooted in time and space</a:t>
            </a:r>
          </a:p>
          <a:p>
            <a:pPr lvl="2"/>
            <a:r>
              <a:rPr lang="en-US" sz="2400" dirty="0"/>
              <a:t>It covers every aspect of life with regard to character, motive, and action</a:t>
            </a:r>
          </a:p>
          <a:p>
            <a:pPr lvl="2"/>
            <a:r>
              <a:rPr lang="en-US" sz="2400" dirty="0"/>
              <a:t>It refers to verbal and nonverbal messages</a:t>
            </a:r>
          </a:p>
          <a:p>
            <a:pPr lvl="2"/>
            <a:r>
              <a:rPr lang="en-US" sz="2400" dirty="0"/>
              <a:t>Even abstract communication is included</a:t>
            </a:r>
          </a:p>
        </p:txBody>
      </p:sp>
    </p:spTree>
    <p:extLst>
      <p:ext uri="{BB962C8B-B14F-4D97-AF65-F5344CB8AC3E}">
        <p14:creationId xmlns:p14="http://schemas.microsoft.com/office/powerpoint/2010/main" val="102399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Group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Functional Perspectives on Group Decision Making </a:t>
            </a:r>
          </a:p>
          <a:p>
            <a:pPr lvl="1"/>
            <a:r>
              <a:rPr lang="en-US" sz="2400" dirty="0"/>
              <a:t>Symbolic Convergence Theory</a:t>
            </a:r>
          </a:p>
          <a:p>
            <a:pPr lvl="1"/>
            <a:r>
              <a:rPr lang="en-US" sz="2400" dirty="0"/>
              <a:t>Cultural Approach to Organizations</a:t>
            </a:r>
          </a:p>
          <a:p>
            <a:pPr lvl="1"/>
            <a:r>
              <a:rPr lang="en-US" sz="2400" dirty="0"/>
              <a:t>Communicative Constitutions of Organizations</a:t>
            </a:r>
          </a:p>
          <a:p>
            <a:pPr lvl="1"/>
            <a:r>
              <a:rPr lang="en-US" sz="2400" dirty="0"/>
              <a:t>Critical Theory of Communication in Organizations</a:t>
            </a:r>
          </a:p>
          <a:p>
            <a:pPr lvl="1"/>
            <a:r>
              <a:rPr lang="en-US" sz="2400" dirty="0"/>
              <a:t>Narrative Paradigm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Narrative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Paradigm: Defining the terms</a:t>
            </a:r>
          </a:p>
          <a:p>
            <a:pPr lvl="1"/>
            <a:r>
              <a:rPr lang="en-US" sz="2400" dirty="0"/>
              <a:t>A paradigm is a conceptual framework, a widely shared perceptual filter rather than a theory</a:t>
            </a:r>
          </a:p>
          <a:p>
            <a:pPr lvl="1"/>
            <a:r>
              <a:rPr lang="en-US" sz="2400" dirty="0"/>
              <a:t>Fisher’s narrative paradigm is offered as “the foundation on which a complete rhetoric needs to be built”</a:t>
            </a:r>
          </a:p>
          <a:p>
            <a:r>
              <a:rPr lang="en-US" sz="2400" dirty="0"/>
              <a:t>Worldview &gt; Paradigm &gt; Theory</a:t>
            </a:r>
          </a:p>
        </p:txBody>
      </p:sp>
    </p:spTree>
    <p:extLst>
      <p:ext uri="{BB962C8B-B14F-4D97-AF65-F5344CB8AC3E}">
        <p14:creationId xmlns:p14="http://schemas.microsoft.com/office/powerpoint/2010/main" val="147342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300" dirty="0"/>
              <a:t>Functional Perspectives on Group Decision Making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300" dirty="0"/>
              <a:t>Randy Hirokawa and Dennis </a:t>
            </a:r>
            <a:r>
              <a:rPr lang="en-US" sz="2300" dirty="0" err="1"/>
              <a:t>Gouran</a:t>
            </a:r>
            <a:r>
              <a:rPr lang="en-US" sz="2300" dirty="0"/>
              <a:t> </a:t>
            </a:r>
          </a:p>
          <a:p>
            <a:r>
              <a:rPr lang="en-US" sz="2300" dirty="0"/>
              <a:t>Believe that group interaction has a positive effect on decision making</a:t>
            </a:r>
          </a:p>
          <a:p>
            <a:pPr lvl="1"/>
            <a:r>
              <a:rPr lang="en-US" sz="2300" dirty="0"/>
              <a:t>Hirokawa seeks quality solutions</a:t>
            </a:r>
          </a:p>
          <a:p>
            <a:pPr lvl="1"/>
            <a:r>
              <a:rPr lang="en-US" sz="2300" dirty="0" err="1"/>
              <a:t>Gouran</a:t>
            </a:r>
            <a:r>
              <a:rPr lang="en-US" sz="2300" dirty="0"/>
              <a:t> desires appropriate decision</a:t>
            </a:r>
          </a:p>
          <a:p>
            <a:r>
              <a:rPr lang="en-US" sz="2300" dirty="0"/>
              <a:t>The functional perspective specifies what communication must accomplish for jointly made decisions to be wise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13157C-6774-E741-B2FF-80E80DC07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6" y="1643064"/>
            <a:ext cx="2176134" cy="3272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CE0B3E-839A-E146-8C36-D9E2E4DD2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130" y="1643063"/>
            <a:ext cx="2743200" cy="327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2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300" dirty="0"/>
              <a:t>Functional Perspectives on Group 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300" dirty="0"/>
              <a:t>Four functions for effective decision making</a:t>
            </a:r>
          </a:p>
          <a:p>
            <a:pPr lvl="1"/>
            <a:r>
              <a:rPr lang="en-US" sz="2300" dirty="0"/>
              <a:t>Analysis of the problem</a:t>
            </a:r>
          </a:p>
          <a:p>
            <a:pPr lvl="1"/>
            <a:r>
              <a:rPr lang="en-US" sz="2300" dirty="0"/>
              <a:t>Goal Setting</a:t>
            </a:r>
          </a:p>
          <a:p>
            <a:pPr lvl="1"/>
            <a:r>
              <a:rPr lang="en-US" sz="2300" dirty="0"/>
              <a:t>Identification of Alternatives</a:t>
            </a:r>
          </a:p>
          <a:p>
            <a:pPr lvl="1"/>
            <a:r>
              <a:rPr lang="en-US" sz="2300" dirty="0"/>
              <a:t>Evaluation of positive and negative characteristics</a:t>
            </a:r>
          </a:p>
          <a:p>
            <a:r>
              <a:rPr lang="en-US" sz="2300" dirty="0"/>
              <a:t>Thoughtful advice for those who know they are right:</a:t>
            </a:r>
          </a:p>
          <a:p>
            <a:pPr lvl="1"/>
            <a:r>
              <a:rPr lang="en-US" sz="2300" dirty="0"/>
              <a:t>Be skeptical of personal opinions</a:t>
            </a:r>
          </a:p>
          <a:p>
            <a:pPr lvl="1"/>
            <a:r>
              <a:rPr lang="en-US" sz="2300" dirty="0"/>
              <a:t>Groups often abandon the rational path due to persuasive, self-assured group members</a:t>
            </a:r>
          </a:p>
          <a:p>
            <a:pPr lvl="1"/>
            <a:r>
              <a:rPr lang="en-US" sz="2300" dirty="0"/>
              <a:t>Unsupported intuition is untrustworthy</a:t>
            </a:r>
          </a:p>
          <a:p>
            <a:pPr lvl="1"/>
            <a:r>
              <a:rPr lang="en-US" sz="2300" dirty="0"/>
              <a:t>To counteract faulty logic, insist on a careful process</a:t>
            </a:r>
          </a:p>
        </p:txBody>
      </p:sp>
    </p:spTree>
    <p:extLst>
      <p:ext uri="{BB962C8B-B14F-4D97-AF65-F5344CB8AC3E}">
        <p14:creationId xmlns:p14="http://schemas.microsoft.com/office/powerpoint/2010/main" val="213160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300" dirty="0"/>
              <a:t>Functional Perspectives on Group 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300" dirty="0"/>
              <a:t>Ethical reflection: Habermas’ discourse ethics</a:t>
            </a:r>
          </a:p>
          <a:p>
            <a:pPr lvl="1"/>
            <a:r>
              <a:rPr lang="en-US" sz="2300" dirty="0"/>
              <a:t>Jürgen Habermas suggests a rational group process through which people can determine right from wrong</a:t>
            </a:r>
          </a:p>
          <a:p>
            <a:pPr lvl="1"/>
            <a:r>
              <a:rPr lang="en-US" sz="2300" dirty="0"/>
              <a:t>Being ethical means being accountable</a:t>
            </a:r>
          </a:p>
          <a:p>
            <a:pPr lvl="1"/>
            <a:r>
              <a:rPr lang="en-US" sz="2300" dirty="0"/>
              <a:t>People in a given culture or community can agree on the good they want to accomplish and over time build up wisdom on how to achieve it</a:t>
            </a:r>
          </a:p>
          <a:p>
            <a:pPr lvl="1"/>
            <a:r>
              <a:rPr lang="en-US" sz="2300" dirty="0"/>
              <a:t>The person who performed an act must be prepared to discuss what he or she did and why he or she did it in an open forum</a:t>
            </a:r>
          </a:p>
          <a:p>
            <a:pPr lvl="1"/>
            <a:r>
              <a:rPr lang="en-US" sz="2300" dirty="0"/>
              <a:t>He imagined an ideal speech situation where participants were free to listen to reason and speak their minds without fear of constraint or control</a:t>
            </a:r>
          </a:p>
          <a:p>
            <a:r>
              <a:rPr lang="en-US" sz="2300" dirty="0"/>
              <a:t>Critique: Valid only if new functions are added OR the scope is narrowed</a:t>
            </a:r>
          </a:p>
        </p:txBody>
      </p:sp>
    </p:spTree>
    <p:extLst>
      <p:ext uri="{BB962C8B-B14F-4D97-AF65-F5344CB8AC3E}">
        <p14:creationId xmlns:p14="http://schemas.microsoft.com/office/powerpoint/2010/main" val="397419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300" dirty="0"/>
              <a:t>Symbolic Convergence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300" dirty="0"/>
              <a:t>Ernest Bormann</a:t>
            </a:r>
          </a:p>
          <a:p>
            <a:r>
              <a:rPr lang="en-US" sz="2300" dirty="0"/>
              <a:t>Bormann observed that group members often dramatized events happening outside the group:</a:t>
            </a:r>
          </a:p>
          <a:p>
            <a:pPr lvl="1"/>
            <a:r>
              <a:rPr lang="en-US" sz="2300" dirty="0"/>
              <a:t>Things that took place at previous meetings</a:t>
            </a:r>
          </a:p>
          <a:p>
            <a:pPr lvl="1"/>
            <a:r>
              <a:rPr lang="en-US" sz="2300" dirty="0"/>
              <a:t>What might possibly occur among them in the future</a:t>
            </a:r>
          </a:p>
          <a:p>
            <a:r>
              <a:rPr lang="en-US" sz="2300" dirty="0"/>
              <a:t>When the drama was enhanced in this way, members developed a common group consciousness and drew closer together</a:t>
            </a:r>
          </a:p>
          <a:p>
            <a:r>
              <a:rPr lang="en-US" sz="2300" dirty="0"/>
              <a:t>Sharing group fantasies creates symbolic convergence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9DF48A-4FCE-0747-A6F5-0A00D7853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530" y="1643064"/>
            <a:ext cx="3648710" cy="364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9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300" dirty="0"/>
              <a:t>Symbolic Convergence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300" dirty="0"/>
              <a:t>Fantasy themes: Content, motives, cues, types</a:t>
            </a:r>
          </a:p>
          <a:p>
            <a:pPr lvl="1"/>
            <a:r>
              <a:rPr lang="en-US" sz="2300" dirty="0"/>
              <a:t>A fantasy theme is the content of the dramatizing message that sparks a fantasy chain</a:t>
            </a:r>
          </a:p>
          <a:p>
            <a:r>
              <a:rPr lang="en-US" sz="2300" dirty="0"/>
              <a:t>Symbolic convergence results from sharing group fantasies</a:t>
            </a:r>
          </a:p>
          <a:p>
            <a:r>
              <a:rPr lang="en-US" sz="2300" dirty="0"/>
              <a:t>Symbolic convergence usually, but not always, results in heightened group cohesiveness</a:t>
            </a:r>
          </a:p>
        </p:txBody>
      </p:sp>
    </p:spTree>
    <p:extLst>
      <p:ext uri="{BB962C8B-B14F-4D97-AF65-F5344CB8AC3E}">
        <p14:creationId xmlns:p14="http://schemas.microsoft.com/office/powerpoint/2010/main" val="216305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300" dirty="0"/>
              <a:t>Symbolic Convergence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300" dirty="0"/>
              <a:t>Bormann’s advice to improve your college experience with group work:</a:t>
            </a:r>
          </a:p>
          <a:p>
            <a:pPr lvl="1"/>
            <a:r>
              <a:rPr lang="en-US" sz="2300" dirty="0"/>
              <a:t>When the group begins to share a drama that in your opinion would contribute to a healthy culture, you should pick up the drama and feed the chain</a:t>
            </a:r>
          </a:p>
          <a:p>
            <a:pPr lvl="1"/>
            <a:r>
              <a:rPr lang="en-US" sz="2300" dirty="0"/>
              <a:t>If the fantasies are destructive, creating group paranoia or depression, cut the chain off whenever possible</a:t>
            </a:r>
          </a:p>
          <a:p>
            <a:pPr lvl="1"/>
            <a:r>
              <a:rPr lang="en-US" sz="2300" dirty="0"/>
              <a:t>To build cohesiveness, use personification to identify your group</a:t>
            </a:r>
          </a:p>
          <a:p>
            <a:pPr lvl="1"/>
            <a:r>
              <a:rPr lang="en-US" sz="2300" dirty="0"/>
              <a:t>Be sure to encourage the sharing of dramas depicting your group history</a:t>
            </a:r>
          </a:p>
          <a:p>
            <a:pPr lvl="1"/>
            <a:r>
              <a:rPr lang="en-US" sz="2300" dirty="0"/>
              <a:t>Even though a conscious rhetorical effort on your part can succeed in igniting a chain reaction, remember that the fantasy may take an unexpected turn</a:t>
            </a:r>
          </a:p>
          <a:p>
            <a:r>
              <a:rPr lang="en-US" sz="2300" dirty="0"/>
              <a:t>Most rhetorical visions embrace either a righteous vision, a social vision, or a pragmatic vision</a:t>
            </a:r>
          </a:p>
        </p:txBody>
      </p:sp>
    </p:spTree>
    <p:extLst>
      <p:ext uri="{BB962C8B-B14F-4D97-AF65-F5344CB8AC3E}">
        <p14:creationId xmlns:p14="http://schemas.microsoft.com/office/powerpoint/2010/main" val="151614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Cultural Approach to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Clifford Geertz &amp; Michael </a:t>
            </a:r>
            <a:r>
              <a:rPr lang="en-US" sz="2400" dirty="0" err="1"/>
              <a:t>Pacanowsky</a:t>
            </a:r>
            <a:endParaRPr lang="en-US" sz="2400" dirty="0"/>
          </a:p>
          <a:p>
            <a:r>
              <a:rPr lang="en-US" sz="2400" dirty="0"/>
              <a:t>Anthropologist Clifford Geertz views cultures as webs of shared meaning, shared understanding, and shared sensemaking</a:t>
            </a:r>
          </a:p>
          <a:p>
            <a:pPr lvl="1"/>
            <a:r>
              <a:rPr lang="en-US" sz="2400" dirty="0"/>
              <a:t>Geertz’s work focused on Third World cultures, but his ethnographic method has been applied to organizations</a:t>
            </a:r>
          </a:p>
          <a:p>
            <a:r>
              <a:rPr lang="en-US" sz="2400" dirty="0"/>
              <a:t>In the field of speech communication, Michael </a:t>
            </a:r>
            <a:r>
              <a:rPr lang="en-US" sz="2400" dirty="0" err="1"/>
              <a:t>Pacanowsky</a:t>
            </a:r>
            <a:r>
              <a:rPr lang="en-US" sz="2400" dirty="0"/>
              <a:t> applied Geertz's approach in his research of organizations</a:t>
            </a:r>
          </a:p>
          <a:p>
            <a:pPr lvl="1"/>
            <a:r>
              <a:rPr lang="en-US" sz="2400" dirty="0"/>
              <a:t>He asserts that communication creates and constitutes taken-for-granted reality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3E3EC1-31EF-6440-9888-4A4074825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2738" y="1678630"/>
            <a:ext cx="2651760" cy="3314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150EAA-18AF-3E4F-8F10-2524B8512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573" y="1678630"/>
            <a:ext cx="2286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1221</TotalTime>
  <Words>1252</Words>
  <Application>Microsoft Macintosh PowerPoint</Application>
  <PresentationFormat>Widescreen</PresentationFormat>
  <Paragraphs>138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Gill Sans MT</vt:lpstr>
      <vt:lpstr>Parcel</vt:lpstr>
      <vt:lpstr>Group Communication</vt:lpstr>
      <vt:lpstr>Group Communication</vt:lpstr>
      <vt:lpstr>Functional Perspectives on Group Decision Making </vt:lpstr>
      <vt:lpstr>Functional Perspectives on Group Decision Making</vt:lpstr>
      <vt:lpstr>Functional Perspectives on Group Decision Making</vt:lpstr>
      <vt:lpstr>Symbolic Convergence Theory</vt:lpstr>
      <vt:lpstr>Symbolic Convergence Theory</vt:lpstr>
      <vt:lpstr>Symbolic Convergence Theory</vt:lpstr>
      <vt:lpstr>Cultural Approach to Organizations</vt:lpstr>
      <vt:lpstr>Cultural Approach to Organizations</vt:lpstr>
      <vt:lpstr>Cultural Approach to Organizations</vt:lpstr>
      <vt:lpstr>Communicative Constitutions of Organizations</vt:lpstr>
      <vt:lpstr>Communicative Constitutions of Organizations</vt:lpstr>
      <vt:lpstr>Communicative Constitutions of Organizations</vt:lpstr>
      <vt:lpstr>Critical Theory of Communication in Organizations</vt:lpstr>
      <vt:lpstr>Critical Theory of Communication in Organizations</vt:lpstr>
      <vt:lpstr>Critical Theory of Communication in Organizations</vt:lpstr>
      <vt:lpstr>Narrative Paradigm</vt:lpstr>
      <vt:lpstr>Narrative Paradigm</vt:lpstr>
      <vt:lpstr>Narrative Paradigm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87</cp:revision>
  <dcterms:created xsi:type="dcterms:W3CDTF">2019-07-26T00:48:53Z</dcterms:created>
  <dcterms:modified xsi:type="dcterms:W3CDTF">2022-12-12T14:11:30Z</dcterms:modified>
</cp:coreProperties>
</file>