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6" r:id="rId2"/>
    <p:sldId id="259" r:id="rId3"/>
    <p:sldId id="293" r:id="rId4"/>
    <p:sldId id="281" r:id="rId5"/>
    <p:sldId id="279" r:id="rId6"/>
    <p:sldId id="283" r:id="rId7"/>
    <p:sldId id="282" r:id="rId8"/>
    <p:sldId id="280" r:id="rId9"/>
    <p:sldId id="285" r:id="rId10"/>
    <p:sldId id="284" r:id="rId11"/>
    <p:sldId id="286" r:id="rId12"/>
    <p:sldId id="287" r:id="rId13"/>
    <p:sldId id="260" r:id="rId14"/>
    <p:sldId id="294" r:id="rId15"/>
    <p:sldId id="297" r:id="rId16"/>
    <p:sldId id="278" r:id="rId17"/>
    <p:sldId id="288" r:id="rId18"/>
    <p:sldId id="289" r:id="rId19"/>
    <p:sldId id="295" r:id="rId20"/>
    <p:sldId id="298" r:id="rId2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31368"/>
    <p:restoredTop sz="94668"/>
  </p:normalViewPr>
  <p:slideViewPr>
    <p:cSldViewPr snapToGrid="0" snapToObjects="1">
      <p:cViewPr varScale="1">
        <p:scale>
          <a:sx n="78" d="100"/>
          <a:sy n="78" d="100"/>
        </p:scale>
        <p:origin x="192" y="12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 bwMode="blackWhite">
          <a:xfrm>
            <a:off x="1600200" y="2386744"/>
            <a:ext cx="8991600" cy="1645920"/>
          </a:xfrm>
          <a:solidFill>
            <a:srgbClr val="FFFFFF"/>
          </a:solidFill>
          <a:ln w="38100">
            <a:solidFill>
              <a:srgbClr val="404040"/>
            </a:solidFill>
          </a:ln>
        </p:spPr>
        <p:txBody>
          <a:bodyPr lIns="274320" rIns="274320" anchor="ctr" anchorCtr="1">
            <a:normAutofit/>
          </a:bodyPr>
          <a:lstStyle>
            <a:lvl1pPr algn="ctr">
              <a:defRPr sz="3800">
                <a:solidFill>
                  <a:srgbClr val="262626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5194" y="4352544"/>
            <a:ext cx="6801612" cy="1239894"/>
          </a:xfrm>
          <a:noFill/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FD7270-6ED3-A94D-9105-A532A2E3A8D6}" type="datetimeFigureOut">
              <a:rPr lang="en-US" smtClean="0"/>
              <a:t>11/11/22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AF3AC-E1DD-824E-92B6-7C06DBCBC7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868752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FD7270-6ED3-A94D-9105-A532A2E3A8D6}" type="datetimeFigureOut">
              <a:rPr lang="en-US" smtClean="0"/>
              <a:t>11/11/22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AF3AC-E1DD-824E-92B6-7C06DBCBC7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88402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53112" y="937260"/>
            <a:ext cx="1298608" cy="498348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31136" y="937260"/>
            <a:ext cx="6198489" cy="498348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FD7270-6ED3-A94D-9105-A532A2E3A8D6}" type="datetimeFigureOut">
              <a:rPr lang="en-US" smtClean="0"/>
              <a:t>11/11/22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AF3AC-E1DD-824E-92B6-7C06DBCBC7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4695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FD7270-6ED3-A94D-9105-A532A2E3A8D6}" type="datetimeFigureOut">
              <a:rPr lang="en-US" smtClean="0"/>
              <a:t>11/11/22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AF3AC-E1DD-824E-92B6-7C06DBCBC7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13423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blackWhite">
          <a:xfrm>
            <a:off x="1600200" y="2386744"/>
            <a:ext cx="8991600" cy="1645920"/>
          </a:xfrm>
          <a:solidFill>
            <a:srgbClr val="FFFFFF"/>
          </a:solidFill>
          <a:ln w="38100">
            <a:solidFill>
              <a:srgbClr val="404040"/>
            </a:solidFill>
          </a:ln>
        </p:spPr>
        <p:txBody>
          <a:bodyPr lIns="274320" rIns="274320" anchor="ctr" anchorCtr="1">
            <a:normAutofit/>
          </a:bodyPr>
          <a:lstStyle>
            <a:lvl1pPr>
              <a:defRPr sz="3800">
                <a:solidFill>
                  <a:srgbClr val="262626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695194" y="4352465"/>
            <a:ext cx="6801612" cy="1265082"/>
          </a:xfrm>
        </p:spPr>
        <p:txBody>
          <a:bodyPr anchor="t" anchorCtr="1"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FD7270-6ED3-A94D-9105-A532A2E3A8D6}" type="datetimeFigureOut">
              <a:rPr lang="en-US" smtClean="0"/>
              <a:t>11/11/22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AF3AC-E1DD-824E-92B6-7C06DBCBC7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333398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581912" y="2638044"/>
            <a:ext cx="4271771" cy="310198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38315" y="2638044"/>
            <a:ext cx="4270247" cy="310198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FD7270-6ED3-A94D-9105-A532A2E3A8D6}" type="datetimeFigureOut">
              <a:rPr lang="en-US" smtClean="0"/>
              <a:t>11/11/22</a:t>
            </a:fld>
            <a:endParaRPr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AF3AC-E1DD-824E-92B6-7C06DBCBC7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24813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83436" y="2313433"/>
            <a:ext cx="4270248" cy="704087"/>
          </a:xfrm>
        </p:spPr>
        <p:txBody>
          <a:bodyPr anchor="b" anchorCtr="1">
            <a:normAutofit/>
          </a:bodyPr>
          <a:lstStyle>
            <a:lvl1pPr marL="0" indent="0" algn="ctr">
              <a:buNone/>
              <a:defRPr sz="1900" b="0" cap="all" spc="100" baseline="0">
                <a:solidFill>
                  <a:schemeClr val="accent2">
                    <a:lumMod val="75000"/>
                  </a:schemeClr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583436" y="3143250"/>
            <a:ext cx="4270248" cy="259677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38316" y="3143250"/>
            <a:ext cx="4253484" cy="2596776"/>
          </a:xfrm>
        </p:spPr>
        <p:txBody>
          <a:bodyPr/>
          <a:lstStyle>
            <a:lvl5pPr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6338316" y="2313433"/>
            <a:ext cx="4270248" cy="704087"/>
          </a:xfrm>
        </p:spPr>
        <p:txBody>
          <a:bodyPr anchor="b" anchorCtr="1">
            <a:normAutofit/>
          </a:bodyPr>
          <a:lstStyle>
            <a:lvl1pPr marL="0" indent="0" algn="ctr">
              <a:buNone/>
              <a:defRPr sz="1900" b="0" cap="all" spc="100" baseline="0">
                <a:solidFill>
                  <a:schemeClr val="accent2">
                    <a:lumMod val="75000"/>
                  </a:schemeClr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FD7270-6ED3-A94D-9105-A532A2E3A8D6}" type="datetimeFigureOut">
              <a:rPr lang="en-US" smtClean="0"/>
              <a:t>11/11/22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AF3AC-E1DD-824E-92B6-7C06DBCBC785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718846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FD7270-6ED3-A94D-9105-A532A2E3A8D6}" type="datetimeFigureOut">
              <a:rPr lang="en-US" smtClean="0"/>
              <a:t>11/11/22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AF3AC-E1DD-824E-92B6-7C06DBCBC7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26140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FD7270-6ED3-A94D-9105-A532A2E3A8D6}" type="datetimeFigureOut">
              <a:rPr lang="en-US" smtClean="0"/>
              <a:t>11/11/22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AF3AC-E1DD-824E-92B6-7C06DBCBC7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8044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/>
          <p:cNvSpPr/>
          <p:nvPr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 bwMode="blackWhite">
          <a:xfrm>
            <a:off x="804672" y="2243828"/>
            <a:ext cx="4486656" cy="1141497"/>
          </a:xfrm>
          <a:solidFill>
            <a:srgbClr val="FFFFFF"/>
          </a:solidFill>
          <a:ln>
            <a:solidFill>
              <a:srgbClr val="404040"/>
            </a:solidFill>
          </a:ln>
        </p:spPr>
        <p:txBody>
          <a:bodyPr anchor="ctr" anchorCtr="1">
            <a:normAutofit/>
          </a:bodyPr>
          <a:lstStyle>
            <a:lvl1pPr>
              <a:defRPr sz="2200">
                <a:solidFill>
                  <a:srgbClr val="262626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36080" y="804672"/>
            <a:ext cx="4815840" cy="5248656"/>
          </a:xfrm>
        </p:spPr>
        <p:txBody>
          <a:bodyPr>
            <a:normAutofit/>
          </a:bodyPr>
          <a:lstStyle>
            <a:lvl1pPr>
              <a:defRPr sz="1900">
                <a:solidFill>
                  <a:schemeClr val="tx1"/>
                </a:solidFill>
              </a:defRPr>
            </a:lvl1pPr>
            <a:lvl2pPr>
              <a:defRPr sz="1600">
                <a:solidFill>
                  <a:schemeClr val="tx1"/>
                </a:solidFill>
              </a:defRPr>
            </a:lvl2pPr>
            <a:lvl3pPr>
              <a:defRPr sz="1600">
                <a:solidFill>
                  <a:schemeClr val="tx1"/>
                </a:solidFill>
              </a:defRPr>
            </a:lvl3pPr>
            <a:lvl4pPr>
              <a:defRPr sz="1600">
                <a:solidFill>
                  <a:schemeClr val="tx1"/>
                </a:solidFill>
              </a:defRPr>
            </a:lvl4pPr>
            <a:lvl5pPr>
              <a:defRPr sz="1600">
                <a:solidFill>
                  <a:schemeClr val="tx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5568" y="3549918"/>
            <a:ext cx="3794760" cy="2194036"/>
          </a:xfrm>
        </p:spPr>
        <p:txBody>
          <a:bodyPr anchor="t" anchorCtr="1">
            <a:normAutofit/>
          </a:bodyPr>
          <a:lstStyle>
            <a:lvl1pPr marL="0" indent="0" algn="ctr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FD7270-6ED3-A94D-9105-A532A2E3A8D6}" type="datetimeFigureOut">
              <a:rPr lang="en-US" smtClean="0"/>
              <a:t>11/11/22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>
          <a:xfrm>
            <a:off x="804672" y="6236208"/>
            <a:ext cx="5124797" cy="320040"/>
          </a:xfrm>
        </p:spPr>
        <p:txBody>
          <a:bodyPr/>
          <a:lstStyle>
            <a:lvl1pPr>
              <a:defRPr>
                <a:solidFill>
                  <a:srgbClr val="FFFFFF">
                    <a:alpha val="70000"/>
                  </a:srgbClr>
                </a:solidFill>
              </a:defRPr>
            </a:lvl1pPr>
          </a:lstStyle>
          <a:p>
            <a:endParaRPr lang="en-US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AF3AC-E1DD-824E-92B6-7C06DBCBC7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9762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/>
          <p:cNvSpPr/>
          <p:nvPr/>
        </p:nvSpPr>
        <p:spPr>
          <a:xfrm>
            <a:off x="0" y="0"/>
            <a:ext cx="6095999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 bwMode="blackWhite">
          <a:xfrm>
            <a:off x="808523" y="2243828"/>
            <a:ext cx="4494998" cy="1134640"/>
          </a:xfrm>
          <a:solidFill>
            <a:srgbClr val="FFFFFF"/>
          </a:solidFill>
          <a:ln>
            <a:solidFill>
              <a:srgbClr val="404040"/>
            </a:solidFill>
          </a:ln>
        </p:spPr>
        <p:txBody>
          <a:bodyPr anchor="ctr" anchorCtr="1">
            <a:noAutofit/>
          </a:bodyPr>
          <a:lstStyle>
            <a:lvl1pPr>
              <a:defRPr sz="2200">
                <a:solidFill>
                  <a:srgbClr val="262626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095999" y="0"/>
            <a:ext cx="6102097" cy="6858000"/>
          </a:xfrm>
          <a:solidFill>
            <a:schemeClr val="bg1">
              <a:lumMod val="75000"/>
            </a:schemeClr>
          </a:solidFill>
        </p:spPr>
        <p:txBody>
          <a:bodyPr anchor="t"/>
          <a:lstStyle>
            <a:lvl1pPr marL="0" indent="0">
              <a:buNone/>
              <a:defRPr sz="3200">
                <a:solidFill>
                  <a:schemeClr val="bg1">
                    <a:lumMod val="85000"/>
                    <a:lumOff val="1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5568" y="3549918"/>
            <a:ext cx="3794760" cy="2194037"/>
          </a:xfrm>
        </p:spPr>
        <p:txBody>
          <a:bodyPr anchor="t" anchorCtr="1">
            <a:normAutofit/>
          </a:bodyPr>
          <a:lstStyle>
            <a:lvl1pPr marL="0" indent="0" algn="ctr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  <a:effectLst>
                  <a:outerShdw blurRad="50800" dist="38100" dir="2700000" algn="tl" rotWithShape="0">
                    <a:prstClr val="black">
                      <a:alpha val="43000"/>
                    </a:prstClr>
                  </a:outerShdw>
                </a:effectLst>
              </a:defRPr>
            </a:lvl1pPr>
          </a:lstStyle>
          <a:p>
            <a:fld id="{45FD7270-6ED3-A94D-9105-A532A2E3A8D6}" type="datetimeFigureOut">
              <a:rPr lang="en-US" smtClean="0"/>
              <a:t>11/11/22</a:t>
            </a:fld>
            <a:endParaRPr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>
          <a:xfrm>
            <a:off x="804672" y="6236208"/>
            <a:ext cx="5124797" cy="320040"/>
          </a:xfrm>
        </p:spPr>
        <p:txBody>
          <a:bodyPr/>
          <a:lstStyle>
            <a:lvl1pPr>
              <a:defRPr>
                <a:solidFill>
                  <a:srgbClr val="FFFFFF">
                    <a:alpha val="70000"/>
                  </a:srgbClr>
                </a:solidFill>
              </a:defRPr>
            </a:lvl1pPr>
          </a:lstStyle>
          <a:p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AF3AC-E1DD-824E-92B6-7C06DBCBC7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1816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black">
          <a:xfrm>
            <a:off x="2231136" y="964692"/>
            <a:ext cx="7729728" cy="1188720"/>
          </a:xfrm>
          <a:prstGeom prst="rect">
            <a:avLst/>
          </a:prstGeom>
          <a:solidFill>
            <a:srgbClr val="FFFFFF"/>
          </a:solidFill>
          <a:ln w="31750" cap="sq">
            <a:solidFill>
              <a:srgbClr val="404040"/>
            </a:solidFill>
            <a:miter lim="800000"/>
          </a:ln>
        </p:spPr>
        <p:txBody>
          <a:bodyPr vert="horz" lIns="182880" tIns="182880" rIns="182880" bIns="18288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31136" y="2638044"/>
            <a:ext cx="7729728" cy="310198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821429" y="6238816"/>
            <a:ext cx="2753746" cy="3239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alpha val="70000"/>
                  </a:schemeClr>
                </a:solidFill>
              </a:defRPr>
            </a:lvl1pPr>
          </a:lstStyle>
          <a:p>
            <a:fld id="{45FD7270-6ED3-A94D-9105-A532A2E3A8D6}" type="datetimeFigureOut">
              <a:rPr lang="en-US" smtClean="0"/>
              <a:t>11/11/22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600200" y="6236208"/>
            <a:ext cx="5901189" cy="3200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alpha val="7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758922" y="6217920"/>
            <a:ext cx="365760" cy="365760"/>
          </a:xfrm>
          <a:prstGeom prst="ellipse">
            <a:avLst/>
          </a:prstGeom>
          <a:solidFill>
            <a:srgbClr val="1D1D1D">
              <a:alpha val="70000"/>
            </a:srgbClr>
          </a:solidFill>
        </p:spPr>
        <p:txBody>
          <a:bodyPr vert="horz" lIns="18288" tIns="45720" rIns="18288" bIns="45720" rtlCol="0" anchor="ctr">
            <a:noAutofit/>
          </a:bodyPr>
          <a:lstStyle>
            <a:lvl1pPr algn="ctr">
              <a:defRPr sz="1100" spc="0" baseline="0">
                <a:solidFill>
                  <a:srgbClr val="FFFFFF"/>
                </a:solidFill>
              </a:defRPr>
            </a:lvl1pPr>
          </a:lstStyle>
          <a:p>
            <a:fld id="{A19AF3AC-E1DD-824E-92B6-7C06DBCBC7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77500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2800" kern="1200" cap="all" spc="200" baseline="0">
          <a:solidFill>
            <a:srgbClr val="262626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4572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6858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9144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1430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1312863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484313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165735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882775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3B72A8-FEA7-1C4E-B75E-94DD6AF73E3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4800" dirty="0"/>
              <a:t>Theoretical Traditions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DBEFAE0-B69A-BF4F-953C-702FFADCDE8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sz="2400" dirty="0"/>
              <a:t>CMS 4999: CMS Capstone</a:t>
            </a:r>
          </a:p>
          <a:p>
            <a:r>
              <a:rPr lang="en-US" sz="2400" dirty="0"/>
              <a:t>Dr. Jason Lee Guthrie</a:t>
            </a:r>
          </a:p>
        </p:txBody>
      </p:sp>
    </p:spTree>
    <p:extLst>
      <p:ext uri="{BB962C8B-B14F-4D97-AF65-F5344CB8AC3E}">
        <p14:creationId xmlns:p14="http://schemas.microsoft.com/office/powerpoint/2010/main" val="231808557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729908-CD18-7343-B67C-D142D763C8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4950" y="246541"/>
            <a:ext cx="11782096" cy="1188720"/>
          </a:xfrm>
        </p:spPr>
        <p:txBody>
          <a:bodyPr>
            <a:normAutofit/>
          </a:bodyPr>
          <a:lstStyle/>
          <a:p>
            <a:pPr algn="l"/>
            <a:r>
              <a:rPr lang="en-US" sz="2400" dirty="0"/>
              <a:t>Traditions in Communication Theory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908C33B-ACA5-F642-AD8A-C8B4505EACD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4951" y="1643063"/>
            <a:ext cx="11782095" cy="5214937"/>
          </a:xfrm>
        </p:spPr>
        <p:txBody>
          <a:bodyPr>
            <a:normAutofit/>
          </a:bodyPr>
          <a:lstStyle/>
          <a:p>
            <a:r>
              <a:rPr lang="en-US" sz="2400" dirty="0"/>
              <a:t>The Critical Tradition</a:t>
            </a:r>
          </a:p>
          <a:p>
            <a:pPr lvl="1"/>
            <a:r>
              <a:rPr lang="en-US" sz="2400" dirty="0"/>
              <a:t>Views communication as a reflective challenge of unjust discourse</a:t>
            </a:r>
          </a:p>
          <a:p>
            <a:pPr lvl="1"/>
            <a:r>
              <a:rPr lang="en-US" sz="2400" dirty="0"/>
              <a:t>Derives from the German Frankfurt School</a:t>
            </a:r>
            <a:endParaRPr lang="en-US" sz="2400" i="1" dirty="0"/>
          </a:p>
          <a:p>
            <a:pPr lvl="1"/>
            <a:r>
              <a:rPr lang="en-US" sz="2400" dirty="0"/>
              <a:t>Critical theorists challenge three features of contemporary society:</a:t>
            </a:r>
          </a:p>
          <a:p>
            <a:pPr lvl="2"/>
            <a:r>
              <a:rPr lang="en-US" sz="2400" dirty="0"/>
              <a:t>The control of language to perpetuate power imbalances</a:t>
            </a:r>
          </a:p>
          <a:p>
            <a:pPr lvl="2"/>
            <a:r>
              <a:rPr lang="en-US" sz="2400" dirty="0"/>
              <a:t>Are suspicious of empirical work that scientists say is ideologically free, because science is not the value-free pursuit of knowledge that it claims to be</a:t>
            </a:r>
          </a:p>
          <a:p>
            <a:pPr lvl="2"/>
            <a:r>
              <a:rPr lang="en-US" sz="2400" dirty="0"/>
              <a:t>See the “culture industries” of television, film, music, and print media as reproducing the dominant ideology of a culture and distracting people from recognizing the unjust distribution of power within society</a:t>
            </a:r>
          </a:p>
        </p:txBody>
      </p:sp>
    </p:spTree>
    <p:extLst>
      <p:ext uri="{BB962C8B-B14F-4D97-AF65-F5344CB8AC3E}">
        <p14:creationId xmlns:p14="http://schemas.microsoft.com/office/powerpoint/2010/main" val="329282317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729908-CD18-7343-B67C-D142D763C8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4950" y="246541"/>
            <a:ext cx="11782096" cy="1188720"/>
          </a:xfrm>
        </p:spPr>
        <p:txBody>
          <a:bodyPr>
            <a:normAutofit/>
          </a:bodyPr>
          <a:lstStyle/>
          <a:p>
            <a:pPr algn="l"/>
            <a:r>
              <a:rPr lang="en-US" sz="2400" dirty="0"/>
              <a:t>Traditions in Communication Theory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908C33B-ACA5-F642-AD8A-C8B4505EACD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4951" y="1643063"/>
            <a:ext cx="11782095" cy="5214937"/>
          </a:xfrm>
        </p:spPr>
        <p:txBody>
          <a:bodyPr>
            <a:normAutofit/>
          </a:bodyPr>
          <a:lstStyle/>
          <a:p>
            <a:r>
              <a:rPr lang="en-US" sz="2400" dirty="0"/>
              <a:t>The Ethical Tradition</a:t>
            </a:r>
          </a:p>
          <a:p>
            <a:pPr lvl="1"/>
            <a:r>
              <a:rPr lang="en-US" sz="2400" dirty="0"/>
              <a:t>Views communication as people of character interacting in just and beneficial ways</a:t>
            </a:r>
          </a:p>
          <a:p>
            <a:pPr lvl="1"/>
            <a:r>
              <a:rPr lang="en-US" sz="2400" dirty="0"/>
              <a:t>Since ancient Greece, scholars have grappled with the obligations of the communicator</a:t>
            </a:r>
          </a:p>
          <a:p>
            <a:pPr lvl="1"/>
            <a:r>
              <a:rPr lang="en-US" sz="2400" dirty="0"/>
              <a:t>The NCA adopted a “Credo for Communication Ethics,” which tackles difficult questions about communication and ethics:</a:t>
            </a:r>
          </a:p>
          <a:p>
            <a:pPr lvl="2"/>
            <a:r>
              <a:rPr lang="en-US" sz="2400" dirty="0"/>
              <a:t>Is it always our duty to be honest?</a:t>
            </a:r>
          </a:p>
          <a:p>
            <a:pPr lvl="2"/>
            <a:r>
              <a:rPr lang="en-US" sz="2400" dirty="0"/>
              <a:t>What limits, if any, should exist on freedom of expression?</a:t>
            </a:r>
          </a:p>
          <a:p>
            <a:pPr lvl="2"/>
            <a:r>
              <a:rPr lang="en-US" sz="2400" dirty="0"/>
              <a:t>When does persuasion cross the line into intimidation and coercion?</a:t>
            </a:r>
          </a:p>
          <a:p>
            <a:pPr lvl="1"/>
            <a:r>
              <a:rPr lang="en-US" sz="2400" dirty="0"/>
              <a:t>Concern for ethics spreads across the objective-interpretive spectrum</a:t>
            </a:r>
          </a:p>
          <a:p>
            <a:pPr lvl="1"/>
            <a:r>
              <a:rPr lang="en-US" sz="2400" dirty="0"/>
              <a:t>The ethical tradition encourages every other tradition to consider what is right or wrong, what is good or bad, and who is virtuous or evil</a:t>
            </a:r>
          </a:p>
        </p:txBody>
      </p:sp>
    </p:spTree>
    <p:extLst>
      <p:ext uri="{BB962C8B-B14F-4D97-AF65-F5344CB8AC3E}">
        <p14:creationId xmlns:p14="http://schemas.microsoft.com/office/powerpoint/2010/main" val="6908395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729908-CD18-7343-B67C-D142D763C8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4950" y="246541"/>
            <a:ext cx="11782096" cy="1188720"/>
          </a:xfrm>
        </p:spPr>
        <p:txBody>
          <a:bodyPr>
            <a:normAutofit/>
          </a:bodyPr>
          <a:lstStyle/>
          <a:p>
            <a:pPr algn="l"/>
            <a:r>
              <a:rPr lang="en-US" sz="2400" dirty="0"/>
              <a:t>Traditions in Communication Theory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908C33B-ACA5-F642-AD8A-C8B4505EACD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4951" y="1643063"/>
            <a:ext cx="11782095" cy="5214937"/>
          </a:xfrm>
        </p:spPr>
        <p:txBody>
          <a:bodyPr>
            <a:normAutofit/>
          </a:bodyPr>
          <a:lstStyle/>
          <a:p>
            <a:r>
              <a:rPr lang="en-US" sz="2400" dirty="0"/>
              <a:t>These 8 Traditions have deep roots in Communication Theory</a:t>
            </a:r>
          </a:p>
          <a:p>
            <a:r>
              <a:rPr lang="en-US" sz="2400" dirty="0"/>
              <a:t>Many are hybrids with other traditions:</a:t>
            </a:r>
          </a:p>
          <a:p>
            <a:pPr lvl="1"/>
            <a:r>
              <a:rPr lang="en-US" sz="2400" dirty="0"/>
              <a:t>Language Arts</a:t>
            </a:r>
          </a:p>
          <a:p>
            <a:pPr lvl="1"/>
            <a:r>
              <a:rPr lang="en-US" sz="2400" dirty="0"/>
              <a:t>Psychology</a:t>
            </a:r>
          </a:p>
          <a:p>
            <a:pPr lvl="1"/>
            <a:r>
              <a:rPr lang="en-US" sz="2400" dirty="0"/>
              <a:t>Sociology</a:t>
            </a:r>
          </a:p>
          <a:p>
            <a:pPr lvl="1"/>
            <a:r>
              <a:rPr lang="en-US" sz="2400" dirty="0"/>
              <a:t>Anthropology</a:t>
            </a:r>
          </a:p>
          <a:p>
            <a:pPr lvl="1"/>
            <a:r>
              <a:rPr lang="en-US" sz="2400" dirty="0"/>
              <a:t>History</a:t>
            </a:r>
          </a:p>
          <a:p>
            <a:pPr lvl="1"/>
            <a:r>
              <a:rPr lang="en-US" sz="2400" dirty="0"/>
              <a:t>Art</a:t>
            </a:r>
          </a:p>
          <a:p>
            <a:pPr lvl="1"/>
            <a:r>
              <a:rPr lang="en-US" sz="2400" dirty="0"/>
              <a:t>Film Studies</a:t>
            </a:r>
          </a:p>
          <a:p>
            <a:pPr lvl="1"/>
            <a:r>
              <a:rPr lang="en-US" sz="2400" dirty="0"/>
              <a:t>Computer Science</a:t>
            </a:r>
          </a:p>
        </p:txBody>
      </p:sp>
    </p:spTree>
    <p:extLst>
      <p:ext uri="{BB962C8B-B14F-4D97-AF65-F5344CB8AC3E}">
        <p14:creationId xmlns:p14="http://schemas.microsoft.com/office/powerpoint/2010/main" val="30562668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729908-CD18-7343-B67C-D142D763C8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4950" y="246541"/>
            <a:ext cx="11782096" cy="1188720"/>
          </a:xfrm>
        </p:spPr>
        <p:txBody>
          <a:bodyPr>
            <a:normAutofit/>
          </a:bodyPr>
          <a:lstStyle/>
          <a:p>
            <a:pPr algn="l"/>
            <a:r>
              <a:rPr lang="en-US" sz="2400" dirty="0"/>
              <a:t>Example: Rhetoric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908C33B-ACA5-F642-AD8A-C8B4505EACD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4951" y="1643064"/>
            <a:ext cx="5891045" cy="5214936"/>
          </a:xfrm>
        </p:spPr>
        <p:txBody>
          <a:bodyPr>
            <a:noAutofit/>
          </a:bodyPr>
          <a:lstStyle/>
          <a:p>
            <a:r>
              <a:rPr lang="en-US" sz="2400" dirty="0"/>
              <a:t>Aristotle</a:t>
            </a:r>
          </a:p>
          <a:p>
            <a:r>
              <a:rPr lang="en-US" sz="2400" dirty="0"/>
              <a:t>Aristotle was a philosopher in ancient Greece during the 4</a:t>
            </a:r>
            <a:r>
              <a:rPr lang="en-US" sz="2400" baseline="30000" dirty="0"/>
              <a:t>th</a:t>
            </a:r>
            <a:r>
              <a:rPr lang="en-US" sz="2400" dirty="0"/>
              <a:t> Century BCE</a:t>
            </a:r>
          </a:p>
          <a:p>
            <a:pPr lvl="1"/>
            <a:r>
              <a:rPr lang="en-US" sz="2400" dirty="0"/>
              <a:t>Aristotle was a student of Plato</a:t>
            </a:r>
          </a:p>
          <a:p>
            <a:pPr lvl="1"/>
            <a:r>
              <a:rPr lang="en-US" sz="2400" dirty="0"/>
              <a:t>Plato was a student of Socrates</a:t>
            </a:r>
          </a:p>
          <a:p>
            <a:r>
              <a:rPr lang="en-US" sz="2400" dirty="0"/>
              <a:t>Aristotle disagreed with Plato’s teachings on Public Speaking, so Aristotle developed his own</a:t>
            </a:r>
          </a:p>
          <a:p>
            <a:pPr lvl="1"/>
            <a:r>
              <a:rPr lang="en-US" sz="2400" dirty="0"/>
              <a:t>Aristotle’s “Rhetoric” is a collection of his lectures on public speaking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9F006A8-FC4D-FD40-9435-3C85FCE5C5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46850" y="1643064"/>
            <a:ext cx="2777309" cy="37386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51839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729908-CD18-7343-B67C-D142D763C8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4950" y="246541"/>
            <a:ext cx="11782096" cy="1188720"/>
          </a:xfrm>
        </p:spPr>
        <p:txBody>
          <a:bodyPr>
            <a:normAutofit/>
          </a:bodyPr>
          <a:lstStyle/>
          <a:p>
            <a:pPr algn="l"/>
            <a:r>
              <a:rPr lang="en-US" sz="2400" dirty="0"/>
              <a:t>Example: Rhetoric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908C33B-ACA5-F642-AD8A-C8B4505EACD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4951" y="1643064"/>
            <a:ext cx="11782095" cy="5214936"/>
          </a:xfrm>
        </p:spPr>
        <p:txBody>
          <a:bodyPr>
            <a:noAutofit/>
          </a:bodyPr>
          <a:lstStyle/>
          <a:p>
            <a:r>
              <a:rPr lang="en-US" sz="2400" dirty="0"/>
              <a:t>Aristotle saw rhetoric as the discovery of “the available means of persuasion”</a:t>
            </a:r>
          </a:p>
          <a:p>
            <a:r>
              <a:rPr lang="en-US" sz="2400" dirty="0"/>
              <a:t>Focused on civic affairs:</a:t>
            </a:r>
          </a:p>
          <a:p>
            <a:pPr lvl="1"/>
            <a:r>
              <a:rPr lang="en-US" sz="2400" dirty="0"/>
              <a:t>Courtroom (forensic) speaking</a:t>
            </a:r>
          </a:p>
          <a:p>
            <a:pPr lvl="2"/>
            <a:r>
              <a:rPr lang="en-US" sz="2400" dirty="0"/>
              <a:t>Renders just decisions considering actions of the past</a:t>
            </a:r>
          </a:p>
          <a:p>
            <a:pPr lvl="1"/>
            <a:r>
              <a:rPr lang="en-US" sz="2400" dirty="0"/>
              <a:t>Ceremonial (epideictic) speaking</a:t>
            </a:r>
          </a:p>
          <a:p>
            <a:pPr lvl="2"/>
            <a:r>
              <a:rPr lang="en-US" sz="2400" dirty="0"/>
              <a:t>Heaps praise or blame for the benefit of present day audiences</a:t>
            </a:r>
          </a:p>
          <a:p>
            <a:pPr lvl="1"/>
            <a:r>
              <a:rPr lang="en-US" sz="2400" dirty="0"/>
              <a:t>Political (deliberative) speaking</a:t>
            </a:r>
          </a:p>
          <a:p>
            <a:pPr lvl="2"/>
            <a:r>
              <a:rPr lang="en-US" sz="2400" dirty="0"/>
              <a:t>Attempts to influence those who consider future policy</a:t>
            </a:r>
            <a:endParaRPr lang="en-US" sz="2400" i="1" dirty="0"/>
          </a:p>
        </p:txBody>
      </p:sp>
    </p:spTree>
    <p:extLst>
      <p:ext uri="{BB962C8B-B14F-4D97-AF65-F5344CB8AC3E}">
        <p14:creationId xmlns:p14="http://schemas.microsoft.com/office/powerpoint/2010/main" val="12700040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729908-CD18-7343-B67C-D142D763C8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4950" y="246541"/>
            <a:ext cx="11782096" cy="1188720"/>
          </a:xfrm>
        </p:spPr>
        <p:txBody>
          <a:bodyPr>
            <a:normAutofit/>
          </a:bodyPr>
          <a:lstStyle/>
          <a:p>
            <a:pPr algn="l"/>
            <a:r>
              <a:rPr lang="en-US" sz="2400" dirty="0"/>
              <a:t>Example: Rhetoric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908C33B-ACA5-F642-AD8A-C8B4505EACD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4951" y="1643064"/>
            <a:ext cx="5891049" cy="5214936"/>
          </a:xfrm>
        </p:spPr>
        <p:txBody>
          <a:bodyPr>
            <a:noAutofit/>
          </a:bodyPr>
          <a:lstStyle/>
          <a:p>
            <a:pPr lvl="0"/>
            <a:r>
              <a:rPr lang="en-US" sz="2400" dirty="0"/>
              <a:t>The Rhetorical Triangle</a:t>
            </a:r>
          </a:p>
          <a:p>
            <a:pPr lvl="1"/>
            <a:r>
              <a:rPr lang="en-US" sz="2400" dirty="0"/>
              <a:t>Logos: Logical Proof</a:t>
            </a:r>
          </a:p>
          <a:p>
            <a:pPr lvl="2"/>
            <a:r>
              <a:rPr lang="en-US" sz="2400" dirty="0"/>
              <a:t>An appeal to listeners’ rationality</a:t>
            </a:r>
          </a:p>
          <a:p>
            <a:pPr lvl="1"/>
            <a:r>
              <a:rPr lang="en-US" sz="2400" dirty="0"/>
              <a:t>Pathos: Emotional proof</a:t>
            </a:r>
          </a:p>
          <a:p>
            <a:pPr lvl="2"/>
            <a:r>
              <a:rPr lang="en-US" sz="2400" dirty="0"/>
              <a:t>The feeling the speech draws out of the hearers</a:t>
            </a:r>
          </a:p>
          <a:p>
            <a:pPr lvl="1"/>
            <a:r>
              <a:rPr lang="en-US" sz="2400" dirty="0"/>
              <a:t>Ethos: Source Credibility</a:t>
            </a:r>
          </a:p>
          <a:p>
            <a:pPr lvl="2"/>
            <a:r>
              <a:rPr lang="en-US" sz="2400" dirty="0"/>
              <a:t>The way the speaker’s character is revealed through the message</a:t>
            </a:r>
          </a:p>
        </p:txBody>
      </p:sp>
      <p:sp>
        <p:nvSpPr>
          <p:cNvPr id="4" name="Triangle 3">
            <a:extLst>
              <a:ext uri="{FF2B5EF4-FFF2-40B4-BE49-F238E27FC236}">
                <a16:creationId xmlns:a16="http://schemas.microsoft.com/office/drawing/2014/main" id="{88FBDD5C-0B0B-EA46-9452-4CC787D685E1}"/>
              </a:ext>
            </a:extLst>
          </p:cNvPr>
          <p:cNvSpPr/>
          <p:nvPr/>
        </p:nvSpPr>
        <p:spPr>
          <a:xfrm>
            <a:off x="7332211" y="2220199"/>
            <a:ext cx="3576793" cy="3083442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6B2402B-BE21-F04C-AE33-D93618D3D811}"/>
              </a:ext>
            </a:extLst>
          </p:cNvPr>
          <p:cNvSpPr txBox="1"/>
          <p:nvPr/>
        </p:nvSpPr>
        <p:spPr>
          <a:xfrm>
            <a:off x="8053099" y="1758534"/>
            <a:ext cx="21350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/>
              <a:t>Ethos (Speaker)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E6AEF1C-932E-3E40-8B43-CF24AC58A8C6}"/>
              </a:ext>
            </a:extLst>
          </p:cNvPr>
          <p:cNvSpPr txBox="1"/>
          <p:nvPr/>
        </p:nvSpPr>
        <p:spPr>
          <a:xfrm>
            <a:off x="6264702" y="5303641"/>
            <a:ext cx="23476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/>
              <a:t>Logos (Message)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D915E21-73E2-F949-B194-B34F80812735}"/>
              </a:ext>
            </a:extLst>
          </p:cNvPr>
          <p:cNvSpPr txBox="1"/>
          <p:nvPr/>
        </p:nvSpPr>
        <p:spPr>
          <a:xfrm>
            <a:off x="9420447" y="5337077"/>
            <a:ext cx="255606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/>
              <a:t>Pathos (Audience)</a:t>
            </a:r>
          </a:p>
        </p:txBody>
      </p:sp>
    </p:spTree>
    <p:extLst>
      <p:ext uri="{BB962C8B-B14F-4D97-AF65-F5344CB8AC3E}">
        <p14:creationId xmlns:p14="http://schemas.microsoft.com/office/powerpoint/2010/main" val="1946533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729908-CD18-7343-B67C-D142D763C8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4950" y="246541"/>
            <a:ext cx="11782096" cy="1188720"/>
          </a:xfrm>
        </p:spPr>
        <p:txBody>
          <a:bodyPr>
            <a:normAutofit/>
          </a:bodyPr>
          <a:lstStyle/>
          <a:p>
            <a:pPr algn="l"/>
            <a:r>
              <a:rPr lang="en-US" sz="2400" dirty="0"/>
              <a:t>Example: Rhetoric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908C33B-ACA5-F642-AD8A-C8B4505EACD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4951" y="2162874"/>
            <a:ext cx="11782095" cy="2132679"/>
          </a:xfrm>
        </p:spPr>
        <p:txBody>
          <a:bodyPr numCol="2">
            <a:normAutofit/>
          </a:bodyPr>
          <a:lstStyle/>
          <a:p>
            <a:r>
              <a:rPr lang="en-US" sz="2400" dirty="0"/>
              <a:t>Rhetorical</a:t>
            </a:r>
          </a:p>
          <a:p>
            <a:r>
              <a:rPr lang="en-US" sz="2400" dirty="0"/>
              <a:t>Socio-Psychological</a:t>
            </a:r>
          </a:p>
          <a:p>
            <a:r>
              <a:rPr lang="en-US" sz="2400" dirty="0"/>
              <a:t>Socio-Cultural</a:t>
            </a:r>
          </a:p>
          <a:p>
            <a:r>
              <a:rPr lang="en-US" sz="2400" dirty="0"/>
              <a:t>Semiotic</a:t>
            </a:r>
          </a:p>
          <a:p>
            <a:r>
              <a:rPr lang="en-US" sz="2400" dirty="0"/>
              <a:t>Cybernetic</a:t>
            </a:r>
          </a:p>
          <a:p>
            <a:r>
              <a:rPr lang="en-US" sz="2400" dirty="0"/>
              <a:t>Phenomenological</a:t>
            </a:r>
          </a:p>
          <a:p>
            <a:r>
              <a:rPr lang="en-US" sz="2400" dirty="0"/>
              <a:t>Critical</a:t>
            </a:r>
          </a:p>
          <a:p>
            <a:r>
              <a:rPr lang="en-US" sz="2400" dirty="0"/>
              <a:t>Ethical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219C085-98D8-5343-A518-C14BFE63F0BD}"/>
              </a:ext>
            </a:extLst>
          </p:cNvPr>
          <p:cNvSpPr txBox="1"/>
          <p:nvPr/>
        </p:nvSpPr>
        <p:spPr>
          <a:xfrm>
            <a:off x="204950" y="1658679"/>
            <a:ext cx="117820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Which of the traditions covered in this lecture applies to Rhetoric?</a:t>
            </a:r>
          </a:p>
        </p:txBody>
      </p:sp>
    </p:spTree>
    <p:extLst>
      <p:ext uri="{BB962C8B-B14F-4D97-AF65-F5344CB8AC3E}">
        <p14:creationId xmlns:p14="http://schemas.microsoft.com/office/powerpoint/2010/main" val="73629735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729908-CD18-7343-B67C-D142D763C8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4950" y="246541"/>
            <a:ext cx="11782096" cy="1188720"/>
          </a:xfrm>
        </p:spPr>
        <p:txBody>
          <a:bodyPr>
            <a:normAutofit/>
          </a:bodyPr>
          <a:lstStyle/>
          <a:p>
            <a:pPr algn="l"/>
            <a:r>
              <a:rPr lang="en-US" sz="2400" dirty="0"/>
              <a:t>EXAMPLE: Dramatism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908C33B-ACA5-F642-AD8A-C8B4505EACD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4951" y="1643064"/>
            <a:ext cx="5891045" cy="5214936"/>
          </a:xfrm>
        </p:spPr>
        <p:txBody>
          <a:bodyPr>
            <a:noAutofit/>
          </a:bodyPr>
          <a:lstStyle/>
          <a:p>
            <a:r>
              <a:rPr lang="en-US" sz="2400" dirty="0"/>
              <a:t>Kenneth Burke</a:t>
            </a:r>
          </a:p>
          <a:p>
            <a:r>
              <a:rPr lang="en-US" sz="2400" dirty="0"/>
              <a:t>For Burke, words are first and foremost action, esp. symbolic action</a:t>
            </a:r>
          </a:p>
          <a:p>
            <a:r>
              <a:rPr lang="en-US" sz="2400" dirty="0"/>
              <a:t>Rhetorical critics carefully analyze the language that speakers and authors use</a:t>
            </a:r>
          </a:p>
          <a:p>
            <a:r>
              <a:rPr lang="en-US" sz="2400" dirty="0"/>
              <a:t>They try to discern the motivations behind their messages</a:t>
            </a:r>
          </a:p>
          <a:p>
            <a:pPr lvl="1"/>
            <a:r>
              <a:rPr lang="en-US" sz="2400" dirty="0"/>
              <a:t>Often these motivations aren’t obvious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5DFBAB7-B528-F348-8E10-E4A54FD58BB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89966" y="1643064"/>
            <a:ext cx="2780755" cy="35054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48320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729908-CD18-7343-B67C-D142D763C8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4950" y="246541"/>
            <a:ext cx="11782096" cy="1188720"/>
          </a:xfrm>
        </p:spPr>
        <p:txBody>
          <a:bodyPr>
            <a:normAutofit/>
          </a:bodyPr>
          <a:lstStyle/>
          <a:p>
            <a:pPr algn="l"/>
            <a:r>
              <a:rPr lang="en-US" sz="2400" dirty="0"/>
              <a:t>EXAMPLE: Dramatism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908C33B-ACA5-F642-AD8A-C8B4505EACD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4951" y="1643064"/>
            <a:ext cx="11782095" cy="5214936"/>
          </a:xfrm>
        </p:spPr>
        <p:txBody>
          <a:bodyPr>
            <a:noAutofit/>
          </a:bodyPr>
          <a:lstStyle/>
          <a:p>
            <a:r>
              <a:rPr lang="en-US" sz="2400" dirty="0"/>
              <a:t>Language as the genesis of guilt</a:t>
            </a:r>
          </a:p>
          <a:p>
            <a:pPr lvl="1"/>
            <a:r>
              <a:rPr lang="en-US" sz="2400" dirty="0"/>
              <a:t>Language introduced the negative</a:t>
            </a:r>
          </a:p>
          <a:p>
            <a:pPr lvl="1"/>
            <a:r>
              <a:rPr lang="en-US" sz="2400" dirty="0"/>
              <a:t>We couldn’t have laws without the negative</a:t>
            </a:r>
          </a:p>
          <a:p>
            <a:pPr lvl="1"/>
            <a:r>
              <a:rPr lang="en-US" sz="2400" dirty="0"/>
              <a:t>Man-made language gives us the capacity to create rules and standards for behavior</a:t>
            </a:r>
          </a:p>
          <a:p>
            <a:r>
              <a:rPr lang="en-US" sz="2400" dirty="0"/>
              <a:t>Burke uses guilt as his catchall term to cover every form of tension, anxiety, embarrassment, shame, disgust, etc. he believed inherent in human symbol-using activity</a:t>
            </a:r>
          </a:p>
          <a:p>
            <a:pPr lvl="1"/>
            <a:r>
              <a:rPr lang="en-US" sz="2400" dirty="0"/>
              <a:t>It’s only through man-made language that the possibility of choice comes into being</a:t>
            </a:r>
          </a:p>
          <a:p>
            <a:pPr lvl="1"/>
            <a:r>
              <a:rPr lang="en-US" sz="2400" dirty="0"/>
              <a:t>Our inventions, language, and all the tools developed with language cause us grief</a:t>
            </a:r>
          </a:p>
        </p:txBody>
      </p:sp>
    </p:spTree>
    <p:extLst>
      <p:ext uri="{BB962C8B-B14F-4D97-AF65-F5344CB8AC3E}">
        <p14:creationId xmlns:p14="http://schemas.microsoft.com/office/powerpoint/2010/main" val="37273495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729908-CD18-7343-B67C-D142D763C8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4950" y="246541"/>
            <a:ext cx="11782096" cy="1188720"/>
          </a:xfrm>
        </p:spPr>
        <p:txBody>
          <a:bodyPr>
            <a:normAutofit/>
          </a:bodyPr>
          <a:lstStyle/>
          <a:p>
            <a:pPr algn="l"/>
            <a:r>
              <a:rPr lang="en-US" sz="2400" dirty="0"/>
              <a:t>EXAMPLE: Dramatism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908C33B-ACA5-F642-AD8A-C8B4505EACD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4951" y="1643064"/>
            <a:ext cx="11782095" cy="5214936"/>
          </a:xfrm>
        </p:spPr>
        <p:txBody>
          <a:bodyPr>
            <a:noAutofit/>
          </a:bodyPr>
          <a:lstStyle/>
          <a:p>
            <a:r>
              <a:rPr lang="en-US" sz="2400" dirty="0"/>
              <a:t>The guilt-redemption cycle: A universal motive for rhetoric</a:t>
            </a:r>
          </a:p>
          <a:p>
            <a:pPr lvl="1"/>
            <a:r>
              <a:rPr lang="en-US" sz="2400" dirty="0"/>
              <a:t>The ultimate motivation of all public speaking is to purge ourselves of guilt</a:t>
            </a:r>
          </a:p>
          <a:p>
            <a:pPr lvl="1"/>
            <a:r>
              <a:rPr lang="en-US" sz="2400" dirty="0"/>
              <a:t>Rhetoric is the public search for someone or something to blame, the quest for a perfect scapegoat</a:t>
            </a:r>
          </a:p>
          <a:p>
            <a:r>
              <a:rPr lang="en-US" sz="2400" dirty="0"/>
              <a:t>Burke said that the speaker or author has two possible ways of offloading guilt</a:t>
            </a:r>
          </a:p>
          <a:p>
            <a:pPr lvl="1"/>
            <a:r>
              <a:rPr lang="en-US" sz="2400" dirty="0"/>
              <a:t>The first option is to purge guilt through self-blame</a:t>
            </a:r>
          </a:p>
          <a:p>
            <a:pPr lvl="1"/>
            <a:r>
              <a:rPr lang="en-US" sz="2400" dirty="0"/>
              <a:t>Described theologically as mortification, this route requires confession of sin and a request for forgiveness</a:t>
            </a:r>
          </a:p>
          <a:p>
            <a:pPr lvl="1"/>
            <a:r>
              <a:rPr lang="en-US" sz="2400" dirty="0"/>
              <a:t>Since self-blame (or mortification) is difficult to admit publicly, it’s easier to blame someone else</a:t>
            </a:r>
          </a:p>
          <a:p>
            <a:pPr lvl="1"/>
            <a:r>
              <a:rPr lang="en-US" sz="2400" dirty="0" err="1"/>
              <a:t>Victimage</a:t>
            </a:r>
            <a:r>
              <a:rPr lang="en-US" sz="2400" dirty="0"/>
              <a:t> is the process of designating an external enemy as the source of all our ills</a:t>
            </a:r>
          </a:p>
          <a:p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1223454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729908-CD18-7343-B67C-D142D763C8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4950" y="246541"/>
            <a:ext cx="11782096" cy="1188720"/>
          </a:xfrm>
        </p:spPr>
        <p:txBody>
          <a:bodyPr>
            <a:normAutofit/>
          </a:bodyPr>
          <a:lstStyle/>
          <a:p>
            <a:pPr algn="l"/>
            <a:r>
              <a:rPr lang="en-US" sz="2400" dirty="0"/>
              <a:t>Theoretical Traditions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908C33B-ACA5-F642-AD8A-C8B4505EACD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4951" y="1643063"/>
            <a:ext cx="11782095" cy="521493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dirty="0"/>
              <a:t>OVERVIEW</a:t>
            </a:r>
          </a:p>
          <a:p>
            <a:pPr lvl="1"/>
            <a:r>
              <a:rPr lang="en-US" sz="2400" dirty="0"/>
              <a:t>Traditions in Communication Theory </a:t>
            </a:r>
          </a:p>
          <a:p>
            <a:pPr lvl="1"/>
            <a:r>
              <a:rPr lang="en-US" sz="2400" dirty="0"/>
              <a:t>Example: Rhetoric</a:t>
            </a:r>
          </a:p>
          <a:p>
            <a:pPr lvl="1"/>
            <a:r>
              <a:rPr lang="en-US" sz="2400" dirty="0"/>
              <a:t>Example: Dramatism</a:t>
            </a:r>
          </a:p>
        </p:txBody>
      </p:sp>
    </p:spTree>
    <p:extLst>
      <p:ext uri="{BB962C8B-B14F-4D97-AF65-F5344CB8AC3E}">
        <p14:creationId xmlns:p14="http://schemas.microsoft.com/office/powerpoint/2010/main" val="35933600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729908-CD18-7343-B67C-D142D763C8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4950" y="246541"/>
            <a:ext cx="11782096" cy="1188720"/>
          </a:xfrm>
        </p:spPr>
        <p:txBody>
          <a:bodyPr>
            <a:normAutofit/>
          </a:bodyPr>
          <a:lstStyle/>
          <a:p>
            <a:pPr algn="l"/>
            <a:r>
              <a:rPr lang="en-US" sz="2400" dirty="0"/>
              <a:t>EXAMPLE: Dramatism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908C33B-ACA5-F642-AD8A-C8B4505EACD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4951" y="2162874"/>
            <a:ext cx="11782095" cy="2132679"/>
          </a:xfrm>
        </p:spPr>
        <p:txBody>
          <a:bodyPr numCol="2">
            <a:normAutofit/>
          </a:bodyPr>
          <a:lstStyle/>
          <a:p>
            <a:r>
              <a:rPr lang="en-US" sz="2400" dirty="0"/>
              <a:t>Rhetorical</a:t>
            </a:r>
          </a:p>
          <a:p>
            <a:r>
              <a:rPr lang="en-US" sz="2400" dirty="0"/>
              <a:t>Socio-Psychological</a:t>
            </a:r>
          </a:p>
          <a:p>
            <a:r>
              <a:rPr lang="en-US" sz="2400" dirty="0"/>
              <a:t>Socio-Cultural</a:t>
            </a:r>
          </a:p>
          <a:p>
            <a:r>
              <a:rPr lang="en-US" sz="2400" dirty="0"/>
              <a:t>Semiotic</a:t>
            </a:r>
          </a:p>
          <a:p>
            <a:r>
              <a:rPr lang="en-US" sz="2400" dirty="0"/>
              <a:t>Cybernetic</a:t>
            </a:r>
          </a:p>
          <a:p>
            <a:r>
              <a:rPr lang="en-US" sz="2400" dirty="0"/>
              <a:t>Phenomenological</a:t>
            </a:r>
          </a:p>
          <a:p>
            <a:r>
              <a:rPr lang="en-US" sz="2400" dirty="0"/>
              <a:t>Critical</a:t>
            </a:r>
          </a:p>
          <a:p>
            <a:r>
              <a:rPr lang="en-US" sz="2400" dirty="0"/>
              <a:t>Ethical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219C085-98D8-5343-A518-C14BFE63F0BD}"/>
              </a:ext>
            </a:extLst>
          </p:cNvPr>
          <p:cNvSpPr txBox="1"/>
          <p:nvPr/>
        </p:nvSpPr>
        <p:spPr>
          <a:xfrm>
            <a:off x="204950" y="1658679"/>
            <a:ext cx="117820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Which of the traditions covered in this lecture applies </a:t>
            </a:r>
            <a:r>
              <a:rPr lang="en-US" sz="2400">
                <a:solidFill>
                  <a:schemeClr val="tx1">
                    <a:lumMod val="85000"/>
                    <a:lumOff val="15000"/>
                  </a:schemeClr>
                </a:solidFill>
              </a:rPr>
              <a:t>to Dramatism?</a:t>
            </a:r>
            <a:endParaRPr lang="en-US" sz="24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425540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729908-CD18-7343-B67C-D142D763C8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4950" y="246541"/>
            <a:ext cx="11782096" cy="1188720"/>
          </a:xfrm>
        </p:spPr>
        <p:txBody>
          <a:bodyPr>
            <a:normAutofit/>
          </a:bodyPr>
          <a:lstStyle/>
          <a:p>
            <a:pPr algn="l"/>
            <a:r>
              <a:rPr lang="en-US" sz="2400" dirty="0"/>
              <a:t>Traditions in Communication Theory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908C33B-ACA5-F642-AD8A-C8B4505EACD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4951" y="1643063"/>
            <a:ext cx="11782095" cy="5214937"/>
          </a:xfrm>
        </p:spPr>
        <p:txBody>
          <a:bodyPr>
            <a:normAutofit/>
          </a:bodyPr>
          <a:lstStyle/>
          <a:p>
            <a:r>
              <a:rPr lang="en-US" sz="2400" dirty="0"/>
              <a:t>Communication Studies is arguably the most diverse academic discipline</a:t>
            </a:r>
          </a:p>
          <a:p>
            <a:r>
              <a:rPr lang="en-US" sz="2400" dirty="0"/>
              <a:t>“Communication theory is the systematic and thoughtful response of communication scholars to questions posed as humans interact with one another—the best thinking within a practical discipline.”</a:t>
            </a:r>
          </a:p>
          <a:p>
            <a:r>
              <a:rPr lang="en-US" sz="2400" dirty="0"/>
              <a:t>It is important for scholars to understand work that is different than their own</a:t>
            </a:r>
          </a:p>
          <a:p>
            <a:r>
              <a:rPr lang="en-US" sz="2400" dirty="0"/>
              <a:t>Mutual appreciation and respect furthers scientific research</a:t>
            </a:r>
          </a:p>
          <a:p>
            <a:r>
              <a:rPr lang="en-US" sz="2400" dirty="0"/>
              <a:t>We will cover both the strengths </a:t>
            </a:r>
            <a:r>
              <a:rPr lang="en-US" sz="2400" i="1" dirty="0"/>
              <a:t>and</a:t>
            </a:r>
            <a:r>
              <a:rPr lang="en-US" sz="2400" dirty="0"/>
              <a:t> the weaknesses of various theories</a:t>
            </a:r>
          </a:p>
          <a:p>
            <a:r>
              <a:rPr lang="en-US" sz="2400" dirty="0"/>
              <a:t>Robert Craig identified 7 broad traditions in Communication Theory…</a:t>
            </a:r>
          </a:p>
          <a:p>
            <a:endParaRPr lang="en-US" sz="2400" dirty="0"/>
          </a:p>
          <a:p>
            <a:endParaRPr lang="en-US" sz="2400" dirty="0"/>
          </a:p>
          <a:p>
            <a:endParaRPr lang="en-US" sz="2400" dirty="0"/>
          </a:p>
          <a:p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9062164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729908-CD18-7343-B67C-D142D763C8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4950" y="246541"/>
            <a:ext cx="11782096" cy="1188720"/>
          </a:xfrm>
        </p:spPr>
        <p:txBody>
          <a:bodyPr>
            <a:normAutofit/>
          </a:bodyPr>
          <a:lstStyle/>
          <a:p>
            <a:pPr algn="l"/>
            <a:r>
              <a:rPr lang="en-US" sz="2400" dirty="0"/>
              <a:t>Traditions in Communication Theory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908C33B-ACA5-F642-AD8A-C8B4505EACD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4951" y="1643063"/>
            <a:ext cx="11782095" cy="5214937"/>
          </a:xfrm>
        </p:spPr>
        <p:txBody>
          <a:bodyPr>
            <a:normAutofit/>
          </a:bodyPr>
          <a:lstStyle/>
          <a:p>
            <a:r>
              <a:rPr lang="en-US" sz="2400" dirty="0"/>
              <a:t>The Rhetorical Tradition</a:t>
            </a:r>
          </a:p>
          <a:p>
            <a:pPr lvl="1"/>
            <a:r>
              <a:rPr lang="en-US" sz="2400" dirty="0"/>
              <a:t>The primary tradition up until the 20</a:t>
            </a:r>
            <a:r>
              <a:rPr lang="en-US" sz="2400" baseline="30000" dirty="0"/>
              <a:t>th</a:t>
            </a:r>
            <a:r>
              <a:rPr lang="en-US" sz="2400" dirty="0"/>
              <a:t> Century</a:t>
            </a:r>
          </a:p>
          <a:p>
            <a:pPr lvl="1"/>
            <a:r>
              <a:rPr lang="en-US" sz="2400" dirty="0"/>
              <a:t>6 features that characterize the tradition:</a:t>
            </a:r>
          </a:p>
          <a:p>
            <a:pPr lvl="2"/>
            <a:r>
              <a:rPr lang="en-US" sz="2400" dirty="0"/>
              <a:t>Speech distinguishes humans from animals</a:t>
            </a:r>
          </a:p>
          <a:p>
            <a:pPr lvl="2"/>
            <a:r>
              <a:rPr lang="en-US" sz="2400" dirty="0"/>
              <a:t>Confidence in the efficacy and supremacy of public address</a:t>
            </a:r>
          </a:p>
          <a:p>
            <a:pPr lvl="2"/>
            <a:r>
              <a:rPr lang="en-US" sz="2400" dirty="0"/>
              <a:t>One speaker addressing a large audience with the intention to persuade</a:t>
            </a:r>
          </a:p>
          <a:p>
            <a:pPr lvl="2"/>
            <a:r>
              <a:rPr lang="en-US" sz="2400" dirty="0"/>
              <a:t>Oratorical training as the cornerstone of a leader’s education.</a:t>
            </a:r>
          </a:p>
          <a:p>
            <a:pPr lvl="2"/>
            <a:r>
              <a:rPr lang="en-US" sz="2400" dirty="0"/>
              <a:t>Emphasis on the power and beauty of language to move people emotionally and stir them to action.</a:t>
            </a:r>
          </a:p>
          <a:p>
            <a:pPr lvl="2"/>
            <a:r>
              <a:rPr lang="en-US" sz="2400" dirty="0"/>
              <a:t>Rhetoric was the province of males.</a:t>
            </a:r>
          </a:p>
          <a:p>
            <a:pPr lvl="1"/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94659524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729908-CD18-7343-B67C-D142D763C8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4950" y="246541"/>
            <a:ext cx="11782096" cy="1188720"/>
          </a:xfrm>
        </p:spPr>
        <p:txBody>
          <a:bodyPr>
            <a:normAutofit/>
          </a:bodyPr>
          <a:lstStyle/>
          <a:p>
            <a:pPr algn="l"/>
            <a:r>
              <a:rPr lang="en-US" sz="2400" dirty="0"/>
              <a:t>Traditions in Communication Theory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908C33B-ACA5-F642-AD8A-C8B4505EACD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4951" y="1643063"/>
            <a:ext cx="11782095" cy="5214937"/>
          </a:xfrm>
        </p:spPr>
        <p:txBody>
          <a:bodyPr>
            <a:normAutofit/>
          </a:bodyPr>
          <a:lstStyle/>
          <a:p>
            <a:r>
              <a:rPr lang="en-US" sz="2400" dirty="0"/>
              <a:t>The Socio-Psychological Tradition</a:t>
            </a:r>
          </a:p>
          <a:p>
            <a:pPr lvl="1"/>
            <a:r>
              <a:rPr lang="en-US" sz="2400" dirty="0"/>
              <a:t>Views communication as interaction and influence.</a:t>
            </a:r>
          </a:p>
          <a:p>
            <a:pPr lvl="1"/>
            <a:r>
              <a:rPr lang="en-US" sz="2400" dirty="0"/>
              <a:t>Epitomizes the Objective Approach and the Scientific Perspective</a:t>
            </a:r>
          </a:p>
          <a:p>
            <a:pPr lvl="1"/>
            <a:r>
              <a:rPr lang="en-US" sz="2400" dirty="0"/>
              <a:t>Privileges systematic observation that predicts cause-and-effect relationships</a:t>
            </a:r>
          </a:p>
          <a:p>
            <a:pPr lvl="1"/>
            <a:r>
              <a:rPr lang="en-US" sz="2400" dirty="0"/>
              <a:t>Researchers focus on what is without their personal bias of what ought to be</a:t>
            </a:r>
          </a:p>
          <a:p>
            <a:pPr lvl="1"/>
            <a:r>
              <a:rPr lang="en-US" sz="2400" dirty="0"/>
              <a:t>Theorists check data through surveys or controlled experiments</a:t>
            </a:r>
          </a:p>
          <a:p>
            <a:pPr lvl="2"/>
            <a:r>
              <a:rPr lang="en-US" sz="2400" dirty="0"/>
              <a:t>Often calls for longitudinal empirical studies</a:t>
            </a:r>
          </a:p>
          <a:p>
            <a:pPr lvl="1"/>
            <a:endParaRPr lang="en-US" sz="2400" dirty="0"/>
          </a:p>
          <a:p>
            <a:pPr lvl="1"/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63330897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729908-CD18-7343-B67C-D142D763C8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4950" y="246541"/>
            <a:ext cx="11782096" cy="1188720"/>
          </a:xfrm>
        </p:spPr>
        <p:txBody>
          <a:bodyPr>
            <a:normAutofit/>
          </a:bodyPr>
          <a:lstStyle/>
          <a:p>
            <a:pPr algn="l"/>
            <a:r>
              <a:rPr lang="en-US" sz="2400" dirty="0"/>
              <a:t>Traditions in Communication Theory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908C33B-ACA5-F642-AD8A-C8B4505EACD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4951" y="1643063"/>
            <a:ext cx="11782095" cy="5214937"/>
          </a:xfrm>
        </p:spPr>
        <p:txBody>
          <a:bodyPr>
            <a:normAutofit/>
          </a:bodyPr>
          <a:lstStyle/>
          <a:p>
            <a:r>
              <a:rPr lang="en-US" sz="2400" dirty="0"/>
              <a:t>The Socio-Cultural Tradition</a:t>
            </a:r>
          </a:p>
          <a:p>
            <a:pPr lvl="1"/>
            <a:r>
              <a:rPr lang="en-US" sz="2400" dirty="0"/>
              <a:t>Views communication as the creation and enactment of social reality</a:t>
            </a:r>
            <a:endParaRPr lang="en-US" sz="2400" i="1" dirty="0"/>
          </a:p>
          <a:p>
            <a:pPr lvl="1"/>
            <a:r>
              <a:rPr lang="en-US" sz="2400" dirty="0"/>
              <a:t>Believes communication produces and reproduces culture</a:t>
            </a:r>
            <a:endParaRPr lang="en-US" sz="2400" i="1" dirty="0"/>
          </a:p>
          <a:p>
            <a:pPr lvl="1"/>
            <a:r>
              <a:rPr lang="en-US" sz="2400" dirty="0"/>
              <a:t>Meaning does not reside in words or symbols but in people</a:t>
            </a:r>
          </a:p>
          <a:p>
            <a:pPr lvl="1"/>
            <a:r>
              <a:rPr lang="en-US" sz="2400" dirty="0"/>
              <a:t>It is through language that reality is produced, maintained, repaired, and transformed</a:t>
            </a:r>
          </a:p>
          <a:p>
            <a:pPr lvl="1"/>
            <a:r>
              <a:rPr lang="en-US" sz="2400" dirty="0"/>
              <a:t>The Sapir-Whorf hypothesis of linguistic relativity states that the structure of a culture’s language shapes what people think and do (Edward Sapir and Benjamin Lee Whorf)</a:t>
            </a:r>
          </a:p>
          <a:p>
            <a:pPr lvl="2"/>
            <a:r>
              <a:rPr lang="en-US" sz="2400" dirty="0"/>
              <a:t>Their theory counters the notion that languages are neutral conduits of meaning</a:t>
            </a:r>
          </a:p>
        </p:txBody>
      </p:sp>
    </p:spTree>
    <p:extLst>
      <p:ext uri="{BB962C8B-B14F-4D97-AF65-F5344CB8AC3E}">
        <p14:creationId xmlns:p14="http://schemas.microsoft.com/office/powerpoint/2010/main" val="277022683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729908-CD18-7343-B67C-D142D763C8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4950" y="246541"/>
            <a:ext cx="11782096" cy="1188720"/>
          </a:xfrm>
        </p:spPr>
        <p:txBody>
          <a:bodyPr>
            <a:normAutofit/>
          </a:bodyPr>
          <a:lstStyle/>
          <a:p>
            <a:pPr algn="l"/>
            <a:r>
              <a:rPr lang="en-US" sz="2400" dirty="0"/>
              <a:t>Traditions in Communication Theory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908C33B-ACA5-F642-AD8A-C8B4505EACD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4951" y="1643063"/>
            <a:ext cx="11782095" cy="5214937"/>
          </a:xfrm>
        </p:spPr>
        <p:txBody>
          <a:bodyPr>
            <a:normAutofit/>
          </a:bodyPr>
          <a:lstStyle/>
          <a:p>
            <a:r>
              <a:rPr lang="en-US" sz="2400" dirty="0"/>
              <a:t>The Semiotic Tradition</a:t>
            </a:r>
          </a:p>
          <a:p>
            <a:pPr lvl="1"/>
            <a:r>
              <a:rPr lang="en-US" sz="2400" dirty="0"/>
              <a:t>Semiotics is the study of </a:t>
            </a:r>
            <a:r>
              <a:rPr lang="en-US" sz="2400" i="1" dirty="0"/>
              <a:t>signs</a:t>
            </a:r>
          </a:p>
          <a:p>
            <a:pPr lvl="1"/>
            <a:r>
              <a:rPr lang="en-US" sz="2400" dirty="0"/>
              <a:t>Words are a special kind of sign known as a </a:t>
            </a:r>
            <a:r>
              <a:rPr lang="en-US" sz="2400" i="1" dirty="0"/>
              <a:t>symbol</a:t>
            </a:r>
          </a:p>
          <a:p>
            <a:pPr lvl="1"/>
            <a:r>
              <a:rPr lang="en-US" sz="2400" dirty="0"/>
              <a:t>Meaning does not reside in words or symbols but in people</a:t>
            </a:r>
          </a:p>
        </p:txBody>
      </p:sp>
    </p:spTree>
    <p:extLst>
      <p:ext uri="{BB962C8B-B14F-4D97-AF65-F5344CB8AC3E}">
        <p14:creationId xmlns:p14="http://schemas.microsoft.com/office/powerpoint/2010/main" val="43962435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729908-CD18-7343-B67C-D142D763C8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4950" y="246541"/>
            <a:ext cx="11782096" cy="1188720"/>
          </a:xfrm>
        </p:spPr>
        <p:txBody>
          <a:bodyPr>
            <a:normAutofit/>
          </a:bodyPr>
          <a:lstStyle/>
          <a:p>
            <a:pPr algn="l"/>
            <a:r>
              <a:rPr lang="en-US" sz="2400" dirty="0"/>
              <a:t>Traditions in Communication Theory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908C33B-ACA5-F642-AD8A-C8B4505EACD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4951" y="1643063"/>
            <a:ext cx="11782095" cy="5214937"/>
          </a:xfrm>
        </p:spPr>
        <p:txBody>
          <a:bodyPr>
            <a:normAutofit/>
          </a:bodyPr>
          <a:lstStyle/>
          <a:p>
            <a:r>
              <a:rPr lang="en-US" sz="2400" dirty="0"/>
              <a:t>The Cybernetic Tradition</a:t>
            </a:r>
          </a:p>
          <a:p>
            <a:pPr lvl="1"/>
            <a:r>
              <a:rPr lang="en-US" sz="2400" dirty="0"/>
              <a:t>Cybernetics describes the field of artificial intelligence (Norbert Weiner)</a:t>
            </a:r>
          </a:p>
          <a:p>
            <a:pPr lvl="1"/>
            <a:r>
              <a:rPr lang="en-US" sz="2400" dirty="0"/>
              <a:t>Privileges systematic observation that predicts cause-and-effect relationships</a:t>
            </a:r>
          </a:p>
          <a:p>
            <a:pPr lvl="1"/>
            <a:r>
              <a:rPr lang="en-US" sz="2400" dirty="0"/>
              <a:t>Theorists seek to answer the questions:</a:t>
            </a:r>
          </a:p>
          <a:p>
            <a:pPr lvl="2"/>
            <a:r>
              <a:rPr lang="en-US" sz="2400" dirty="0"/>
              <a:t>How does the system work?</a:t>
            </a:r>
          </a:p>
          <a:p>
            <a:pPr lvl="2"/>
            <a:r>
              <a:rPr lang="en-US" sz="2400" dirty="0"/>
              <a:t>What could change it?</a:t>
            </a:r>
          </a:p>
          <a:p>
            <a:pPr lvl="2"/>
            <a:r>
              <a:rPr lang="en-US" sz="2400" dirty="0"/>
              <a:t>How can we get the bugs out?</a:t>
            </a:r>
          </a:p>
          <a:p>
            <a:pPr lvl="1"/>
            <a:r>
              <a:rPr lang="en-US" sz="2400" dirty="0"/>
              <a:t>Useful for studying how information flows through social networks (Malcolm Parks)</a:t>
            </a:r>
          </a:p>
          <a:p>
            <a:pPr lvl="1"/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99579553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729908-CD18-7343-B67C-D142D763C8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4950" y="246541"/>
            <a:ext cx="11782096" cy="1188720"/>
          </a:xfrm>
        </p:spPr>
        <p:txBody>
          <a:bodyPr>
            <a:normAutofit/>
          </a:bodyPr>
          <a:lstStyle/>
          <a:p>
            <a:pPr algn="l"/>
            <a:r>
              <a:rPr lang="en-US" sz="2400" dirty="0"/>
              <a:t>Traditions in Communication Theory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908C33B-ACA5-F642-AD8A-C8B4505EACD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4951" y="1643063"/>
            <a:ext cx="11782095" cy="5214937"/>
          </a:xfrm>
        </p:spPr>
        <p:txBody>
          <a:bodyPr>
            <a:normAutofit/>
          </a:bodyPr>
          <a:lstStyle/>
          <a:p>
            <a:r>
              <a:rPr lang="en-US" sz="2400" dirty="0"/>
              <a:t>The Phenomenological Tradition</a:t>
            </a:r>
          </a:p>
          <a:p>
            <a:pPr lvl="1"/>
            <a:r>
              <a:rPr lang="en-US" sz="2400" dirty="0"/>
              <a:t>Views communication as the experience of self and others through dialogue</a:t>
            </a:r>
          </a:p>
          <a:p>
            <a:pPr lvl="1"/>
            <a:r>
              <a:rPr lang="en-US" sz="2400" dirty="0"/>
              <a:t>Refers to the intentional analysis of everyday life from the standpoint of the person who is living it</a:t>
            </a:r>
          </a:p>
          <a:p>
            <a:pPr lvl="1"/>
            <a:r>
              <a:rPr lang="en-US" sz="2400" dirty="0"/>
              <a:t>Seeks to answer two questions:</a:t>
            </a:r>
          </a:p>
          <a:p>
            <a:pPr lvl="2"/>
            <a:r>
              <a:rPr lang="en-US" sz="2400" dirty="0"/>
              <a:t>Why is it so hard to establish and sustain authentic human relationships?</a:t>
            </a:r>
          </a:p>
          <a:p>
            <a:pPr lvl="2"/>
            <a:r>
              <a:rPr lang="en-US" sz="2400" dirty="0"/>
              <a:t>How can this problem be overcome?</a:t>
            </a:r>
          </a:p>
        </p:txBody>
      </p:sp>
    </p:spTree>
    <p:extLst>
      <p:ext uri="{BB962C8B-B14F-4D97-AF65-F5344CB8AC3E}">
        <p14:creationId xmlns:p14="http://schemas.microsoft.com/office/powerpoint/2010/main" val="2024108801"/>
      </p:ext>
    </p:extLst>
  </p:cSld>
  <p:clrMapOvr>
    <a:masterClrMapping/>
  </p:clrMapOvr>
</p:sld>
</file>

<file path=ppt/theme/theme1.xml><?xml version="1.0" encoding="utf-8"?>
<a:theme xmlns:a="http://schemas.openxmlformats.org/drawingml/2006/main" name="Parcel">
  <a:themeElements>
    <a:clrScheme name="Violet">
      <a:dk1>
        <a:sysClr val="windowText" lastClr="000000"/>
      </a:dk1>
      <a:lt1>
        <a:sysClr val="window" lastClr="FFFFFF"/>
      </a:lt1>
      <a:dk2>
        <a:srgbClr val="373545"/>
      </a:dk2>
      <a:lt2>
        <a:srgbClr val="DCD8DC"/>
      </a:lt2>
      <a:accent1>
        <a:srgbClr val="AD84C6"/>
      </a:accent1>
      <a:accent2>
        <a:srgbClr val="8784C7"/>
      </a:accent2>
      <a:accent3>
        <a:srgbClr val="5D739A"/>
      </a:accent3>
      <a:accent4>
        <a:srgbClr val="6997AF"/>
      </a:accent4>
      <a:accent5>
        <a:srgbClr val="84ACB6"/>
      </a:accent5>
      <a:accent6>
        <a:srgbClr val="6F8183"/>
      </a:accent6>
      <a:hlink>
        <a:srgbClr val="69A020"/>
      </a:hlink>
      <a:folHlink>
        <a:srgbClr val="8C8C8C"/>
      </a:folHlink>
    </a:clrScheme>
    <a:fontScheme name="Parcel">
      <a:maj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Parcel">
      <a: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107000"/>
                <a:lumMod val="103000"/>
              </a:schemeClr>
            </a:gs>
            <a:gs pos="100000">
              <a:schemeClr val="phClr">
                <a:tint val="82000"/>
                <a:satMod val="109000"/>
                <a:lumMod val="103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7000"/>
                <a:satMod val="100000"/>
                <a:lumMod val="102000"/>
              </a:schemeClr>
            </a:gs>
            <a:gs pos="50000">
              <a:schemeClr val="phClr">
                <a:shade val="100000"/>
                <a:satMod val="103000"/>
                <a:lumMod val="100000"/>
              </a:schemeClr>
            </a:gs>
            <a:gs pos="100000">
              <a:schemeClr val="phClr">
                <a:shade val="93000"/>
                <a:satMod val="11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5880" dist="1524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prstMaterial="dkEdge">
            <a:bevelT w="0" h="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7000"/>
                <a:shade val="100000"/>
                <a:satMod val="185000"/>
                <a:lumMod val="120000"/>
              </a:schemeClr>
            </a:gs>
            <a:gs pos="100000">
              <a:schemeClr val="phClr">
                <a:tint val="96000"/>
                <a:shade val="95000"/>
                <a:satMod val="215000"/>
                <a:lumMod val="80000"/>
              </a:schemeClr>
            </a:gs>
          </a:gsLst>
          <a:path path="circle">
            <a:fillToRect l="50000" t="55000" r="125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arcel" id="{8BEC4385-4EB9-4D53-BFB5-0EA123736B6D}" vid="{4DB32801-28C0-48B0-8C1D-A9A58613615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{E993FB28-9CF7-D548-B95A-E78BA070F8E9}tf10001120</Template>
  <TotalTime>427</TotalTime>
  <Words>1223</Words>
  <Application>Microsoft Macintosh PowerPoint</Application>
  <PresentationFormat>Widescreen</PresentationFormat>
  <Paragraphs>163</Paragraphs>
  <Slides>20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3" baseType="lpstr">
      <vt:lpstr>Arial</vt:lpstr>
      <vt:lpstr>Gill Sans MT</vt:lpstr>
      <vt:lpstr>Parcel</vt:lpstr>
      <vt:lpstr>Theoretical Traditions</vt:lpstr>
      <vt:lpstr>Theoretical Traditions</vt:lpstr>
      <vt:lpstr>Traditions in Communication Theory</vt:lpstr>
      <vt:lpstr>Traditions in Communication Theory</vt:lpstr>
      <vt:lpstr>Traditions in Communication Theory</vt:lpstr>
      <vt:lpstr>Traditions in Communication Theory</vt:lpstr>
      <vt:lpstr>Traditions in Communication Theory</vt:lpstr>
      <vt:lpstr>Traditions in Communication Theory</vt:lpstr>
      <vt:lpstr>Traditions in Communication Theory</vt:lpstr>
      <vt:lpstr>Traditions in Communication Theory</vt:lpstr>
      <vt:lpstr>Traditions in Communication Theory</vt:lpstr>
      <vt:lpstr>Traditions in Communication Theory</vt:lpstr>
      <vt:lpstr>Example: Rhetoric</vt:lpstr>
      <vt:lpstr>Example: Rhetoric</vt:lpstr>
      <vt:lpstr>Example: Rhetoric</vt:lpstr>
      <vt:lpstr>Example: Rhetoric</vt:lpstr>
      <vt:lpstr>EXAMPLE: Dramatism</vt:lpstr>
      <vt:lpstr>EXAMPLE: Dramatism</vt:lpstr>
      <vt:lpstr>EXAMPLE: Dramatism</vt:lpstr>
      <vt:lpstr>EXAMPLE: Dramatism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1: </dc:title>
  <dc:creator>Jason L Guthrie</dc:creator>
  <cp:lastModifiedBy>Jason Guthrie</cp:lastModifiedBy>
  <cp:revision>35</cp:revision>
  <dcterms:created xsi:type="dcterms:W3CDTF">2019-07-26T00:48:53Z</dcterms:created>
  <dcterms:modified xsi:type="dcterms:W3CDTF">2022-11-11T21:06:54Z</dcterms:modified>
</cp:coreProperties>
</file>