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60" r:id="rId4"/>
    <p:sldId id="279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4668"/>
  </p:normalViewPr>
  <p:slideViewPr>
    <p:cSldViewPr snapToGrid="0" snapToObjects="1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Interpersonal Relationships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</a:t>
            </a:r>
            <a:r>
              <a:rPr lang="en-US" sz="2400" dirty="0" err="1"/>
              <a:t>Capston</a:t>
            </a:r>
            <a:endParaRPr lang="en-US" sz="2400" dirty="0"/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Information Processing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Walther believes relationships grow based on sharing information</a:t>
            </a:r>
          </a:p>
          <a:p>
            <a:pPr lvl="1"/>
            <a:r>
              <a:rPr lang="en-US" sz="2400" dirty="0"/>
              <a:t>Information &gt; Impressions &gt; Growth</a:t>
            </a:r>
          </a:p>
          <a:p>
            <a:r>
              <a:rPr lang="en-US" sz="2400" dirty="0"/>
              <a:t>Walther doesn’t think the loss of nonverbal cues is necessarily fatal </a:t>
            </a:r>
          </a:p>
          <a:p>
            <a:r>
              <a:rPr lang="en-US" sz="2400" dirty="0"/>
              <a:t>Two features of online communication provide a rationale this theory:</a:t>
            </a:r>
          </a:p>
          <a:p>
            <a:pPr lvl="1"/>
            <a:r>
              <a:rPr lang="en-US" sz="2400" dirty="0"/>
              <a:t>Verbal Cues</a:t>
            </a:r>
          </a:p>
          <a:p>
            <a:pPr lvl="1"/>
            <a:r>
              <a:rPr lang="en-US" sz="2400" dirty="0"/>
              <a:t>Extended Time</a:t>
            </a:r>
          </a:p>
        </p:txBody>
      </p:sp>
    </p:spTree>
    <p:extLst>
      <p:ext uri="{BB962C8B-B14F-4D97-AF65-F5344CB8AC3E}">
        <p14:creationId xmlns:p14="http://schemas.microsoft.com/office/powerpoint/2010/main" val="7319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Information Processing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Four (4) types of online media effects:</a:t>
            </a:r>
          </a:p>
          <a:p>
            <a:pPr lvl="1"/>
            <a:r>
              <a:rPr lang="en-US" sz="2400" dirty="0"/>
              <a:t>Sender has selective self-presentation</a:t>
            </a:r>
          </a:p>
          <a:p>
            <a:pPr lvl="1"/>
            <a:r>
              <a:rPr lang="en-US" sz="2400" dirty="0"/>
              <a:t>Receiver can overattribute similarity</a:t>
            </a:r>
          </a:p>
          <a:p>
            <a:pPr lvl="1"/>
            <a:r>
              <a:rPr lang="en-US" sz="2400" dirty="0"/>
              <a:t>Channel of communication happens in selected times</a:t>
            </a:r>
          </a:p>
          <a:p>
            <a:pPr lvl="1"/>
            <a:r>
              <a:rPr lang="en-US" sz="2400" dirty="0"/>
              <a:t>Feedback creates self-fulfilling prophecies</a:t>
            </a:r>
          </a:p>
          <a:p>
            <a:r>
              <a:rPr lang="en-US" sz="2400" dirty="0"/>
              <a:t>Critique: A good objective theory in need of update </a:t>
            </a:r>
          </a:p>
        </p:txBody>
      </p:sp>
    </p:spTree>
    <p:extLst>
      <p:ext uri="{BB962C8B-B14F-4D97-AF65-F5344CB8AC3E}">
        <p14:creationId xmlns:p14="http://schemas.microsoft.com/office/powerpoint/2010/main" val="421982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Relational Dialectics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Leslie Baxter &amp; Mikhail Bakhtin</a:t>
            </a:r>
          </a:p>
          <a:p>
            <a:r>
              <a:rPr lang="en-US" sz="2400" dirty="0"/>
              <a:t>Baxter’s theory of relational dialectics treats </a:t>
            </a:r>
            <a:r>
              <a:rPr lang="en-US" sz="2400" i="1" dirty="0"/>
              <a:t>discourse</a:t>
            </a:r>
            <a:r>
              <a:rPr lang="en-US" sz="2400" dirty="0"/>
              <a:t> as the essence of close ties</a:t>
            </a:r>
          </a:p>
          <a:p>
            <a:pPr lvl="1"/>
            <a:r>
              <a:rPr lang="en-US" sz="2400" dirty="0"/>
              <a:t>Discourse: “a set of propositions that cohere around a given object of meaning”</a:t>
            </a:r>
          </a:p>
          <a:p>
            <a:r>
              <a:rPr lang="en-US" sz="2400" dirty="0"/>
              <a:t>By focusing on talk, Baxter separates relational dialectics theory from other interpersonal theories </a:t>
            </a:r>
          </a:p>
          <a:p>
            <a:r>
              <a:rPr lang="en-US" sz="2400" dirty="0"/>
              <a:t>Baxter draws heavily on the thinking of 20th century Russian intellectual Mikhail Bakhtin</a:t>
            </a:r>
          </a:p>
          <a:p>
            <a:pPr lvl="1"/>
            <a:r>
              <a:rPr lang="en-US" sz="2400" dirty="0"/>
              <a:t>Bakhtin’s philosophy criticized </a:t>
            </a:r>
            <a:r>
              <a:rPr lang="en-US" sz="2400" i="1" dirty="0"/>
              <a:t>monologue</a:t>
            </a:r>
            <a:r>
              <a:rPr lang="en-US" sz="2400" dirty="0"/>
              <a:t> and embraced </a:t>
            </a:r>
            <a:r>
              <a:rPr lang="en-US" sz="2400" i="1" dirty="0"/>
              <a:t>dialogue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75EA45-C551-A24D-A1DA-72BF94598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317" y="1643062"/>
            <a:ext cx="2889177" cy="40448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4FBDF7-25CA-A147-AE20-631CA1CC3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494" y="1643063"/>
            <a:ext cx="2826882" cy="404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5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Relational Dialectics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Chain of Utterances</a:t>
            </a:r>
          </a:p>
          <a:p>
            <a:pPr lvl="1"/>
            <a:r>
              <a:rPr lang="en-US" sz="2400" dirty="0"/>
              <a:t>Talk reverberates with words spoken before, words yet to come, and words that speakers may never dare to voice</a:t>
            </a:r>
          </a:p>
          <a:p>
            <a:pPr lvl="1"/>
            <a:r>
              <a:rPr lang="en-US" sz="2400" dirty="0"/>
              <a:t>These “utterances” can be visualized as a chain</a:t>
            </a:r>
          </a:p>
          <a:p>
            <a:r>
              <a:rPr lang="en-US" sz="2400" dirty="0"/>
              <a:t>Discourses should be considered in two (2) dimensions:</a:t>
            </a:r>
          </a:p>
          <a:p>
            <a:pPr lvl="1"/>
            <a:r>
              <a:rPr lang="en-US" sz="2400" dirty="0"/>
              <a:t>Who is speaking: (relationship, proximity)</a:t>
            </a:r>
          </a:p>
          <a:p>
            <a:pPr lvl="1"/>
            <a:r>
              <a:rPr lang="en-US" sz="2400" dirty="0"/>
              <a:t>Time: (past, present, or future)</a:t>
            </a:r>
          </a:p>
          <a:p>
            <a:r>
              <a:rPr lang="en-US" sz="2400" dirty="0"/>
              <a:t>Dialectical tension provides an opportunity to mutually embrace conflict and differentiation from each other</a:t>
            </a:r>
          </a:p>
        </p:txBody>
      </p:sp>
    </p:spTree>
    <p:extLst>
      <p:ext uri="{BB962C8B-B14F-4D97-AF65-F5344CB8AC3E}">
        <p14:creationId xmlns:p14="http://schemas.microsoft.com/office/powerpoint/2010/main" val="234224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Relational Dialectics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Three (3) common dialectics that shape relationships:</a:t>
            </a:r>
          </a:p>
          <a:p>
            <a:pPr lvl="1"/>
            <a:r>
              <a:rPr lang="en-US" sz="2400" dirty="0"/>
              <a:t>integration–separation</a:t>
            </a:r>
          </a:p>
          <a:p>
            <a:pPr lvl="1"/>
            <a:r>
              <a:rPr lang="en-US" sz="2400" dirty="0"/>
              <a:t>stability–change</a:t>
            </a:r>
          </a:p>
          <a:p>
            <a:pPr lvl="1"/>
            <a:r>
              <a:rPr lang="en-US" sz="2400" dirty="0"/>
              <a:t>expression–</a:t>
            </a:r>
            <a:r>
              <a:rPr lang="en-US" sz="2400" dirty="0" err="1"/>
              <a:t>nonexpression</a:t>
            </a:r>
            <a:endParaRPr lang="en-US" sz="2400" dirty="0"/>
          </a:p>
          <a:p>
            <a:r>
              <a:rPr lang="en-US" sz="2400" dirty="0"/>
              <a:t>Each of these three (3) dialectics can happen internal to the relationship or external between the couple and their community</a:t>
            </a:r>
          </a:p>
          <a:p>
            <a:r>
              <a:rPr lang="en-US" sz="2400" dirty="0"/>
              <a:t>Dialogue creates our relational worlds</a:t>
            </a:r>
          </a:p>
          <a:p>
            <a:r>
              <a:rPr lang="en-US" sz="2400" dirty="0"/>
              <a:t>Critique: Baxter is critical of other interpersonal theories, particularly the socio-psychological tradition</a:t>
            </a:r>
          </a:p>
        </p:txBody>
      </p:sp>
    </p:spTree>
    <p:extLst>
      <p:ext uri="{BB962C8B-B14F-4D97-AF65-F5344CB8AC3E}">
        <p14:creationId xmlns:p14="http://schemas.microsoft.com/office/powerpoint/2010/main" val="32705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Communication Privacy Management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Sandra </a:t>
            </a:r>
            <a:r>
              <a:rPr lang="en-US" sz="2400" dirty="0" err="1"/>
              <a:t>Petronio</a:t>
            </a:r>
            <a:endParaRPr lang="en-US" sz="2400" dirty="0"/>
          </a:p>
          <a:p>
            <a:r>
              <a:rPr lang="en-US" sz="2400" dirty="0"/>
              <a:t>Sees her theory as a map of the way people navigate privacy</a:t>
            </a:r>
          </a:p>
          <a:p>
            <a:r>
              <a:rPr lang="en-US" sz="2400" dirty="0"/>
              <a:t>Privacy boundaries are barriers that determine how much information one shares with another</a:t>
            </a:r>
          </a:p>
          <a:p>
            <a:r>
              <a:rPr lang="en-US" sz="2400" dirty="0"/>
              <a:t>Contains three (3) main parts:</a:t>
            </a:r>
          </a:p>
          <a:p>
            <a:pPr lvl="1"/>
            <a:r>
              <a:rPr lang="en-US" sz="2400" dirty="0"/>
              <a:t>Privacy Ownership</a:t>
            </a:r>
          </a:p>
          <a:p>
            <a:pPr lvl="1"/>
            <a:r>
              <a:rPr lang="en-US" sz="2400" dirty="0"/>
              <a:t>Privacy Control</a:t>
            </a:r>
          </a:p>
          <a:p>
            <a:pPr lvl="1"/>
            <a:r>
              <a:rPr lang="en-US" sz="2400" dirty="0"/>
              <a:t>Privacy Turbulence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B11291-B97C-924D-AC20-7E41A1936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795" y="1643064"/>
            <a:ext cx="3031675" cy="452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7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Communication Privacy Management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Five (5) Core Principles:</a:t>
            </a:r>
          </a:p>
          <a:p>
            <a:pPr lvl="1"/>
            <a:r>
              <a:rPr lang="en-US" sz="2400" dirty="0"/>
              <a:t>People believe they own and have a right to control their private information</a:t>
            </a:r>
          </a:p>
          <a:p>
            <a:pPr lvl="1"/>
            <a:r>
              <a:rPr lang="en-US" sz="2400" dirty="0"/>
              <a:t>People control their private information through the use of personal privacy rules</a:t>
            </a:r>
          </a:p>
          <a:p>
            <a:pPr lvl="1"/>
            <a:r>
              <a:rPr lang="en-US" sz="2400" dirty="0"/>
              <a:t>When others are told or given access to a person’s private information, they become co-owners of that information</a:t>
            </a:r>
          </a:p>
          <a:p>
            <a:pPr lvl="1"/>
            <a:r>
              <a:rPr lang="en-US" sz="2400" dirty="0"/>
              <a:t>Co-owners of private information need to negotiate mutually agreeable privacy rules about telling others</a:t>
            </a:r>
          </a:p>
          <a:p>
            <a:pPr lvl="1"/>
            <a:r>
              <a:rPr lang="en-US" sz="2400" dirty="0"/>
              <a:t>When co-owners of private information don’t effectively negotiate and follow mutually held privacy rules, boundary turbulence is the likely result</a:t>
            </a:r>
          </a:p>
        </p:txBody>
      </p:sp>
    </p:spTree>
    <p:extLst>
      <p:ext uri="{BB962C8B-B14F-4D97-AF65-F5344CB8AC3E}">
        <p14:creationId xmlns:p14="http://schemas.microsoft.com/office/powerpoint/2010/main" val="404423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Communication Privacy Management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Critiques:</a:t>
            </a:r>
          </a:p>
          <a:p>
            <a:pPr lvl="1"/>
            <a:r>
              <a:rPr lang="en-US" sz="2400" dirty="0"/>
              <a:t>Communication Privacy Management Theory nicely meets five of the six criteria for a good interpretive theory</a:t>
            </a:r>
          </a:p>
          <a:p>
            <a:pPr lvl="1"/>
            <a:r>
              <a:rPr lang="en-US" sz="2400" dirty="0"/>
              <a:t>Scores well on providing a new understanding of people, backing that up by sound qualitative research, the support of a community of agreement, clarifying privacy as a value, and calling for reform (though that is a bit of a stretch)</a:t>
            </a:r>
          </a:p>
          <a:p>
            <a:pPr lvl="1"/>
            <a:r>
              <a:rPr lang="en-US" sz="2400" dirty="0"/>
              <a:t>Lacks aesthetic appeal, in both style and clarity</a:t>
            </a:r>
          </a:p>
          <a:p>
            <a:pPr lvl="1"/>
            <a:r>
              <a:rPr lang="en-US" sz="2400" dirty="0"/>
              <a:t>A gap in the theory is that </a:t>
            </a:r>
            <a:r>
              <a:rPr lang="en-US" sz="2400" dirty="0" err="1"/>
              <a:t>Petronio</a:t>
            </a:r>
            <a:r>
              <a:rPr lang="en-US" sz="2400" dirty="0"/>
              <a:t> does not offer insight on how to conduct negotiations or offer solutions for when boundary turbulence occurs</a:t>
            </a:r>
          </a:p>
          <a:p>
            <a:pPr lvl="1"/>
            <a:r>
              <a:rPr lang="en-US" sz="2400" dirty="0"/>
              <a:t>Over the 35 years in working with the theory, she’s acknowledged the theory’s ambiguities and repackaged things for improved clarity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23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Media Multiplexity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Caroline </a:t>
            </a:r>
            <a:r>
              <a:rPr lang="en-US" sz="2400" dirty="0" err="1"/>
              <a:t>Haythornthwaite</a:t>
            </a:r>
            <a:r>
              <a:rPr lang="en-US" sz="2400" dirty="0"/>
              <a:t> </a:t>
            </a:r>
          </a:p>
          <a:p>
            <a:r>
              <a:rPr lang="en-US" sz="2400" dirty="0"/>
              <a:t>A cybernetic approach to understanding how and why we use different communication channels</a:t>
            </a:r>
          </a:p>
          <a:p>
            <a:r>
              <a:rPr lang="en-US" sz="2400" dirty="0"/>
              <a:t>Claims that our social networks powerfully influence the media we use</a:t>
            </a:r>
          </a:p>
          <a:p>
            <a:r>
              <a:rPr lang="en-US" sz="2400" dirty="0"/>
              <a:t>Calls attention to the number of media we use with an interpersonal partner</a:t>
            </a:r>
          </a:p>
          <a:p>
            <a:pPr lvl="1"/>
            <a:r>
              <a:rPr lang="en-US" sz="2400" dirty="0"/>
              <a:t>The stronger the relational tie we have with a person, the more media we will use with that person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E947D-8A1A-2842-9CB6-206BC7B91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727" y="1643064"/>
            <a:ext cx="3537857" cy="488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8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Media Multiplexity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Mapping Social Networks</a:t>
            </a:r>
          </a:p>
          <a:p>
            <a:pPr lvl="1"/>
            <a:r>
              <a:rPr lang="en-US" sz="2400" dirty="0"/>
              <a:t>Weak Ties:</a:t>
            </a:r>
          </a:p>
          <a:p>
            <a:pPr lvl="2"/>
            <a:r>
              <a:rPr lang="en-US" sz="2400" dirty="0"/>
              <a:t>Don’t consume much time or energy</a:t>
            </a:r>
          </a:p>
          <a:p>
            <a:pPr lvl="2"/>
            <a:r>
              <a:rPr lang="en-US" sz="2400" dirty="0"/>
              <a:t>Acquaintances, Classmates, Distant Relatives, etc.</a:t>
            </a:r>
          </a:p>
          <a:p>
            <a:pPr lvl="1"/>
            <a:r>
              <a:rPr lang="en-US" sz="2400" dirty="0"/>
              <a:t>Strong Ties:</a:t>
            </a:r>
          </a:p>
          <a:p>
            <a:pPr lvl="2"/>
            <a:r>
              <a:rPr lang="en-US" sz="2400" dirty="0"/>
              <a:t>Demand that we make a significant investment in the relationship</a:t>
            </a:r>
          </a:p>
          <a:p>
            <a:pPr lvl="2"/>
            <a:r>
              <a:rPr lang="en-US" sz="2400" dirty="0"/>
              <a:t>Romantic Partners, Immediate Family, BFFs</a:t>
            </a:r>
          </a:p>
          <a:p>
            <a:pPr lvl="1"/>
            <a:r>
              <a:rPr lang="en-US" sz="2400" dirty="0"/>
              <a:t>Tie strength involves the channels we use</a:t>
            </a:r>
          </a:p>
        </p:txBody>
      </p:sp>
    </p:spTree>
    <p:extLst>
      <p:ext uri="{BB962C8B-B14F-4D97-AF65-F5344CB8AC3E}">
        <p14:creationId xmlns:p14="http://schemas.microsoft.com/office/powerpoint/2010/main" val="53139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Interpersonal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Social Penetration Theory </a:t>
            </a:r>
          </a:p>
          <a:p>
            <a:pPr lvl="1"/>
            <a:r>
              <a:rPr lang="en-US" sz="2400" dirty="0"/>
              <a:t>Uncertainty Reduction Theory</a:t>
            </a:r>
          </a:p>
          <a:p>
            <a:pPr lvl="1"/>
            <a:r>
              <a:rPr lang="en-US" sz="2400" dirty="0"/>
              <a:t>Social Information Processing Theory</a:t>
            </a:r>
          </a:p>
          <a:p>
            <a:pPr lvl="1"/>
            <a:r>
              <a:rPr lang="en-US" sz="2400" dirty="0"/>
              <a:t>Relational Dialectics Theory</a:t>
            </a:r>
          </a:p>
          <a:p>
            <a:pPr lvl="1"/>
            <a:r>
              <a:rPr lang="en-US" sz="2400" dirty="0"/>
              <a:t>Communication Privacy Management Theory</a:t>
            </a:r>
          </a:p>
          <a:p>
            <a:pPr lvl="1"/>
            <a:r>
              <a:rPr lang="en-US" sz="2400" dirty="0"/>
              <a:t>Media Multiplexity Theory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Media Multiplexity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Basic Claims:</a:t>
            </a:r>
          </a:p>
          <a:p>
            <a:pPr lvl="1"/>
            <a:r>
              <a:rPr lang="en-US" sz="2400" dirty="0"/>
              <a:t>Tie strength drives use of multiple media</a:t>
            </a:r>
          </a:p>
          <a:p>
            <a:pPr lvl="1"/>
            <a:r>
              <a:rPr lang="en-US" sz="2400" dirty="0"/>
              <a:t>Communication content differs by tie strength, not by medium</a:t>
            </a:r>
          </a:p>
          <a:p>
            <a:pPr lvl="1"/>
            <a:r>
              <a:rPr lang="en-US" sz="2400" dirty="0"/>
              <a:t>The hierarchy of media use depends on group norms</a:t>
            </a:r>
          </a:p>
          <a:p>
            <a:pPr lvl="1"/>
            <a:r>
              <a:rPr lang="en-US" sz="2400" dirty="0"/>
              <a:t>Adding and subtracting media access influences weak ties</a:t>
            </a:r>
          </a:p>
          <a:p>
            <a:r>
              <a:rPr lang="en-US" sz="2400" dirty="0"/>
              <a:t>Critique: Strong on simplicity, weak on explanation and prediction</a:t>
            </a:r>
          </a:p>
        </p:txBody>
      </p:sp>
    </p:spTree>
    <p:extLst>
      <p:ext uri="{BB962C8B-B14F-4D97-AF65-F5344CB8AC3E}">
        <p14:creationId xmlns:p14="http://schemas.microsoft.com/office/powerpoint/2010/main" val="519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Penetration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Irwin Altman &amp; </a:t>
            </a:r>
            <a:r>
              <a:rPr lang="en-US" sz="2400" dirty="0" err="1"/>
              <a:t>Dalmas</a:t>
            </a:r>
            <a:r>
              <a:rPr lang="en-US" sz="2400" dirty="0"/>
              <a:t> Taylor</a:t>
            </a:r>
          </a:p>
          <a:p>
            <a:r>
              <a:rPr lang="en-US" sz="2400" dirty="0"/>
              <a:t>Social Penetration Theory explains how relational closeness develops</a:t>
            </a:r>
          </a:p>
          <a:p>
            <a:pPr lvl="1"/>
            <a:r>
              <a:rPr lang="en-US" sz="2400" dirty="0"/>
              <a:t>ONLY if individuals gradually proceed from superficial to intimate levels</a:t>
            </a:r>
          </a:p>
          <a:p>
            <a:pPr lvl="1"/>
            <a:r>
              <a:rPr lang="en-US" sz="2400" dirty="0"/>
              <a:t>Closeness comes through self-disclosure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D9BE30-DED0-D74E-A108-45058AE1B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6" y="1636759"/>
            <a:ext cx="2921000" cy="2921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402667-DE6D-834A-A2AC-4192694B2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105" y="1636759"/>
            <a:ext cx="3332936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Penetration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Personality structure is a multilayered onion </a:t>
            </a:r>
          </a:p>
          <a:p>
            <a:pPr lvl="1"/>
            <a:r>
              <a:rPr lang="en-US" sz="2400" dirty="0"/>
              <a:t>The outer layer is the public self</a:t>
            </a:r>
          </a:p>
          <a:p>
            <a:pPr lvl="1"/>
            <a:r>
              <a:rPr lang="en-US" sz="2400" dirty="0"/>
              <a:t>The inner core is one’s private domain </a:t>
            </a:r>
          </a:p>
          <a:p>
            <a:r>
              <a:rPr lang="en-US" sz="2400" dirty="0"/>
              <a:t>Closeness is regulated on the basis of rewards and costs</a:t>
            </a:r>
          </a:p>
          <a:p>
            <a:pPr lvl="1"/>
            <a:r>
              <a:rPr lang="en-US" sz="2400" dirty="0"/>
              <a:t>Relational Outcome = Rewards minus Costs</a:t>
            </a:r>
          </a:p>
          <a:p>
            <a:r>
              <a:rPr lang="en-US" sz="2400" dirty="0"/>
              <a:t>The gauge of relational satisfaction is “the comparison level” (CL)</a:t>
            </a:r>
          </a:p>
          <a:p>
            <a:r>
              <a:rPr lang="en-US" sz="2400" dirty="0"/>
              <a:t>A very “individualistic” theory</a:t>
            </a:r>
          </a:p>
          <a:p>
            <a:pPr lvl="1"/>
            <a:r>
              <a:rPr lang="en-US" sz="2200" dirty="0"/>
              <a:t>(Hobbes, Smith, </a:t>
            </a:r>
            <a:r>
              <a:rPr lang="en-US" sz="2200" dirty="0" err="1"/>
              <a:t>Neitzsche</a:t>
            </a:r>
            <a:r>
              <a:rPr lang="en-US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Penetration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Critiques:</a:t>
            </a:r>
          </a:p>
          <a:p>
            <a:pPr lvl="1"/>
            <a:r>
              <a:rPr lang="en-US" sz="2400" dirty="0"/>
              <a:t>Simplistic to equate self-disclosure with relational closeness </a:t>
            </a:r>
          </a:p>
          <a:p>
            <a:pPr lvl="1"/>
            <a:r>
              <a:rPr lang="en-US" sz="2400" dirty="0"/>
              <a:t>Are disclosure boundaries fixed and increasingly less permeable?</a:t>
            </a:r>
          </a:p>
          <a:p>
            <a:pPr lvl="1"/>
            <a:r>
              <a:rPr lang="en-US" sz="2400" dirty="0"/>
              <a:t>Can a complex blend of advantages and disadvantages be reliably reduced to a single index?</a:t>
            </a:r>
          </a:p>
          <a:p>
            <a:pPr lvl="1"/>
            <a:r>
              <a:rPr lang="en-US" sz="2400" dirty="0"/>
              <a:t>Are people so consistently selfish that they always opt to act strictly in their own best interest?</a:t>
            </a:r>
          </a:p>
          <a:p>
            <a:pPr lvl="1"/>
            <a:r>
              <a:rPr lang="en-US" sz="2400" dirty="0"/>
              <a:t>Friendships often reach a point of such closeness that self-centered concerns are no longer salient </a:t>
            </a:r>
          </a:p>
        </p:txBody>
      </p:sp>
    </p:spTree>
    <p:extLst>
      <p:ext uri="{BB962C8B-B14F-4D97-AF65-F5344CB8AC3E}">
        <p14:creationId xmlns:p14="http://schemas.microsoft.com/office/powerpoint/2010/main" val="255267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Uncertainty Reduction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Charles Berger</a:t>
            </a:r>
          </a:p>
          <a:p>
            <a:r>
              <a:rPr lang="en-US" sz="2400" dirty="0"/>
              <a:t>The beginnings of personal relationships are fraught with uncertainties</a:t>
            </a:r>
          </a:p>
          <a:p>
            <a:r>
              <a:rPr lang="en-US" sz="2400" dirty="0"/>
              <a:t>Human communication is used to gain knowledge and create understanding </a:t>
            </a:r>
          </a:p>
          <a:p>
            <a:r>
              <a:rPr lang="en-US" sz="2400" dirty="0"/>
              <a:t>Three prior conditions boost our drive to reduce uncertainty:</a:t>
            </a:r>
          </a:p>
          <a:p>
            <a:pPr lvl="1"/>
            <a:r>
              <a:rPr lang="en-US" sz="2400" dirty="0"/>
              <a:t>Anticipation of Future Interaction</a:t>
            </a:r>
          </a:p>
          <a:p>
            <a:pPr lvl="1"/>
            <a:r>
              <a:rPr lang="en-US" sz="2400" dirty="0"/>
              <a:t>Incentive Value</a:t>
            </a:r>
          </a:p>
          <a:p>
            <a:pPr lvl="1"/>
            <a:r>
              <a:rPr lang="en-US" sz="2400" dirty="0"/>
              <a:t>Deviance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F24E2D-075B-5E4C-816D-7643713A7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6" y="1643064"/>
            <a:ext cx="5891045" cy="441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Uncertainty Reduction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Two (2) types of uncertainty:</a:t>
            </a:r>
          </a:p>
          <a:p>
            <a:pPr lvl="1"/>
            <a:r>
              <a:rPr lang="en-US" sz="2400" dirty="0"/>
              <a:t>Behavioral: reduced by following protocols</a:t>
            </a:r>
          </a:p>
          <a:p>
            <a:pPr lvl="1"/>
            <a:r>
              <a:rPr lang="en-US" sz="2400" dirty="0"/>
              <a:t>Cognitive: reduced by acquiring information</a:t>
            </a:r>
          </a:p>
          <a:p>
            <a:r>
              <a:rPr lang="en-US" sz="2400" dirty="0"/>
              <a:t>Cognitive uncertainty is what interests Berger</a:t>
            </a:r>
          </a:p>
          <a:p>
            <a:r>
              <a:rPr lang="en-US" sz="2400" dirty="0"/>
              <a:t>An “axiomatic” theory: certainty about uncertainty</a:t>
            </a:r>
          </a:p>
          <a:p>
            <a:r>
              <a:rPr lang="en-US" sz="2400" dirty="0"/>
              <a:t>Berger identifies eight (8) “axioms” or self-evident truths:</a:t>
            </a:r>
          </a:p>
          <a:p>
            <a:pPr lvl="1"/>
            <a:r>
              <a:rPr lang="en-US" sz="2400" dirty="0"/>
              <a:t>Verbal Communication, Non-Verbal Warmth, Information Seeking, Self-Disclosure, Reciprocity, Similarity, Liking, and Shared Networks</a:t>
            </a:r>
          </a:p>
          <a:p>
            <a:r>
              <a:rPr lang="en-US" sz="2400" dirty="0"/>
              <a:t>Berger concluded that most social interaction is goal-driven</a:t>
            </a:r>
          </a:p>
          <a:p>
            <a:pPr lvl="1"/>
            <a:r>
              <a:rPr lang="en-US" sz="2400" dirty="0"/>
              <a:t>We have reasons for saying what we say </a:t>
            </a:r>
          </a:p>
        </p:txBody>
      </p:sp>
    </p:spTree>
    <p:extLst>
      <p:ext uri="{BB962C8B-B14F-4D97-AF65-F5344CB8AC3E}">
        <p14:creationId xmlns:p14="http://schemas.microsoft.com/office/powerpoint/2010/main" val="37273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Uncertainty Reduction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Critiques</a:t>
            </a:r>
          </a:p>
          <a:p>
            <a:pPr lvl="1"/>
            <a:r>
              <a:rPr lang="en-US" sz="2400" dirty="0"/>
              <a:t>Certainty is uncertain</a:t>
            </a:r>
          </a:p>
          <a:p>
            <a:pPr lvl="1"/>
            <a:r>
              <a:rPr lang="en-US" sz="2400" dirty="0" err="1"/>
              <a:t>Sunnafrank</a:t>
            </a:r>
            <a:r>
              <a:rPr lang="en-US" sz="2400" dirty="0"/>
              <a:t> believes that predicted outcome value more accurately explains communication in early encounters</a:t>
            </a:r>
          </a:p>
          <a:p>
            <a:pPr lvl="1"/>
            <a:r>
              <a:rPr lang="en-US" sz="2400" dirty="0"/>
              <a:t>Afifi’s Motivated Information Management Theory suggests we’re more motivated to reduce anxiety rather than uncertainty </a:t>
            </a:r>
          </a:p>
        </p:txBody>
      </p:sp>
    </p:spTree>
    <p:extLst>
      <p:ext uri="{BB962C8B-B14F-4D97-AF65-F5344CB8AC3E}">
        <p14:creationId xmlns:p14="http://schemas.microsoft.com/office/powerpoint/2010/main" val="120569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Social Information Processing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5891045" cy="5214936"/>
          </a:xfrm>
        </p:spPr>
        <p:txBody>
          <a:bodyPr>
            <a:noAutofit/>
          </a:bodyPr>
          <a:lstStyle/>
          <a:p>
            <a:r>
              <a:rPr lang="en-US" sz="2400" dirty="0"/>
              <a:t>Joseph Walther</a:t>
            </a:r>
          </a:p>
          <a:p>
            <a:r>
              <a:rPr lang="en-US" sz="2400" dirty="0"/>
              <a:t>How does technology affect interpersonal communication?</a:t>
            </a:r>
          </a:p>
          <a:p>
            <a:r>
              <a:rPr lang="en-US" sz="2400" dirty="0"/>
              <a:t>Walther wanted to understand how online communication shapes the development of interpersonal and group relationships </a:t>
            </a:r>
          </a:p>
          <a:p>
            <a:r>
              <a:rPr lang="en-US" sz="2400" dirty="0"/>
              <a:t>His experiments suggest online relationships can be just as satisfying, or even more, than traditional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45CFFC-D724-9E46-AE1B-123644B9A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5" y="1643063"/>
            <a:ext cx="5891045" cy="368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9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640</TotalTime>
  <Words>1132</Words>
  <Application>Microsoft Macintosh PowerPoint</Application>
  <PresentationFormat>Widescreen</PresentationFormat>
  <Paragraphs>141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Gill Sans MT</vt:lpstr>
      <vt:lpstr>Parcel</vt:lpstr>
      <vt:lpstr>Interpersonal Relationships</vt:lpstr>
      <vt:lpstr>Interpersonal Relationships</vt:lpstr>
      <vt:lpstr>Social Penetration Theory </vt:lpstr>
      <vt:lpstr>Social Penetration Theory </vt:lpstr>
      <vt:lpstr>Social Penetration Theory </vt:lpstr>
      <vt:lpstr>Uncertainty Reduction Theory</vt:lpstr>
      <vt:lpstr>Uncertainty Reduction Theory</vt:lpstr>
      <vt:lpstr>Uncertainty Reduction Theory</vt:lpstr>
      <vt:lpstr>Social Information Processing Theory</vt:lpstr>
      <vt:lpstr>Social Information Processing Theory</vt:lpstr>
      <vt:lpstr>Social Information Processing Theory</vt:lpstr>
      <vt:lpstr>Relational Dialectics Theory </vt:lpstr>
      <vt:lpstr>Relational Dialectics Theory </vt:lpstr>
      <vt:lpstr>Relational Dialectics Theory </vt:lpstr>
      <vt:lpstr>Communication Privacy Management Theory</vt:lpstr>
      <vt:lpstr>Communication Privacy Management Theory</vt:lpstr>
      <vt:lpstr>Communication Privacy Management Theory</vt:lpstr>
      <vt:lpstr>Media Multiplexity Theory</vt:lpstr>
      <vt:lpstr>Media Multiplexity Theory</vt:lpstr>
      <vt:lpstr>Media Multiplexity Theory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61</cp:revision>
  <dcterms:created xsi:type="dcterms:W3CDTF">2019-07-26T00:48:53Z</dcterms:created>
  <dcterms:modified xsi:type="dcterms:W3CDTF">2022-11-11T21:20:01Z</dcterms:modified>
</cp:coreProperties>
</file>