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70" r:id="rId4"/>
    <p:sldId id="271" r:id="rId5"/>
    <p:sldId id="272" r:id="rId6"/>
    <p:sldId id="294" r:id="rId7"/>
    <p:sldId id="295" r:id="rId8"/>
    <p:sldId id="273" r:id="rId9"/>
    <p:sldId id="274" r:id="rId10"/>
    <p:sldId id="275" r:id="rId11"/>
    <p:sldId id="286" r:id="rId12"/>
    <p:sldId id="296" r:id="rId13"/>
    <p:sldId id="298" r:id="rId14"/>
    <p:sldId id="292" r:id="rId15"/>
    <p:sldId id="29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Support Vector Machine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32BD5C-ABCA-49D3-9402-5AA109B9497E}"/>
              </a:ext>
            </a:extLst>
          </p:cNvPr>
          <p:cNvSpPr/>
          <p:nvPr/>
        </p:nvSpPr>
        <p:spPr bwMode="auto">
          <a:xfrm>
            <a:off x="7747520" y="3314299"/>
            <a:ext cx="4349405" cy="35022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AE026E-B108-49D3-B464-7D8FF095D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7312"/>
            <a:ext cx="10964333" cy="917573"/>
          </a:xfrm>
        </p:spPr>
        <p:txBody>
          <a:bodyPr/>
          <a:lstStyle/>
          <a:p>
            <a:r>
              <a:rPr lang="en-US" sz="3200" dirty="0"/>
              <a:t>The Kernel Trick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1CB8AB-5087-4542-B333-AF6E8964B0F0}"/>
              </a:ext>
            </a:extLst>
          </p:cNvPr>
          <p:cNvSpPr txBox="1">
            <a:spLocks/>
          </p:cNvSpPr>
          <p:nvPr/>
        </p:nvSpPr>
        <p:spPr>
          <a:xfrm>
            <a:off x="609600" y="749823"/>
            <a:ext cx="6192851" cy="50266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Very roughly speaking, the kernel trick means to use something called a </a:t>
            </a:r>
            <a:r>
              <a:rPr lang="en-US" sz="2400" b="1" dirty="0"/>
              <a:t>kernel function</a:t>
            </a:r>
            <a:r>
              <a:rPr lang="en-US" sz="2400" dirty="0"/>
              <a:t> to transform/map data to an </a:t>
            </a:r>
            <a:r>
              <a:rPr lang="en-US" sz="2400" b="1" dirty="0"/>
              <a:t>implicit</a:t>
            </a:r>
            <a:r>
              <a:rPr lang="en-US" sz="2400" dirty="0"/>
              <a:t> higher dimensional space where instances of different classes </a:t>
            </a:r>
            <a:r>
              <a:rPr lang="en-US" sz="2400" b="1" dirty="0"/>
              <a:t>suppose to be </a:t>
            </a:r>
            <a:r>
              <a:rPr lang="en-US" sz="2400" dirty="0"/>
              <a:t>more linearly separable</a:t>
            </a:r>
          </a:p>
          <a:p>
            <a:pPr lvl="1"/>
            <a:r>
              <a:rPr lang="en-US" sz="2000" dirty="0"/>
              <a:t>This means, there are </a:t>
            </a:r>
            <a:r>
              <a:rPr lang="en-US" sz="2000" b="1" dirty="0"/>
              <a:t>no guarantees</a:t>
            </a:r>
            <a:r>
              <a:rPr lang="en-US" sz="2000" dirty="0"/>
              <a:t> that the kernel trick will work</a:t>
            </a:r>
          </a:p>
          <a:p>
            <a:pPr lvl="1"/>
            <a:r>
              <a:rPr lang="en-US" sz="2000" dirty="0"/>
              <a:t>And thus, we need to finetune the </a:t>
            </a:r>
            <a:r>
              <a:rPr lang="en-US" sz="2000" b="1" dirty="0"/>
              <a:t>kernel functions</a:t>
            </a:r>
          </a:p>
          <a:p>
            <a:pPr lvl="1"/>
            <a:r>
              <a:rPr lang="en-US" sz="2000" b="1" dirty="0"/>
              <a:t>Implicit</a:t>
            </a:r>
            <a:r>
              <a:rPr lang="en-US" sz="2000" dirty="0"/>
              <a:t> means we don’t actually know that new space to which the kernel function mapped data</a:t>
            </a:r>
          </a:p>
          <a:p>
            <a:pPr lvl="2"/>
            <a:r>
              <a:rPr lang="en-US" sz="1800" dirty="0"/>
              <a:t>Only know the instances’ </a:t>
            </a:r>
            <a:r>
              <a:rPr lang="en-US" sz="1800" b="1" dirty="0"/>
              <a:t>similarity</a:t>
            </a:r>
            <a:r>
              <a:rPr lang="en-US" sz="1800" dirty="0"/>
              <a:t>, represented by the values of the kernel function</a:t>
            </a:r>
          </a:p>
          <a:p>
            <a:r>
              <a:rPr lang="en-US" sz="2600" dirty="0"/>
              <a:t>We will discuss more on kernel SVM in the next module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64EA1DC-5ECB-46B1-BEAD-D39E7FB943F7}"/>
              </a:ext>
            </a:extLst>
          </p:cNvPr>
          <p:cNvSpPr/>
          <p:nvPr/>
        </p:nvSpPr>
        <p:spPr bwMode="auto">
          <a:xfrm>
            <a:off x="7079847" y="122745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50E50357-6CF5-41EC-824E-FDFD883266A6}"/>
              </a:ext>
            </a:extLst>
          </p:cNvPr>
          <p:cNvSpPr/>
          <p:nvPr/>
        </p:nvSpPr>
        <p:spPr bwMode="auto">
          <a:xfrm>
            <a:off x="8910465" y="224899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CAF269AE-C7DB-49B9-A076-D8E33A4E6464}"/>
              </a:ext>
            </a:extLst>
          </p:cNvPr>
          <p:cNvSpPr/>
          <p:nvPr/>
        </p:nvSpPr>
        <p:spPr bwMode="auto">
          <a:xfrm>
            <a:off x="7509403" y="188172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814F140A-8875-4498-A4F1-105E395DEEB4}"/>
              </a:ext>
            </a:extLst>
          </p:cNvPr>
          <p:cNvSpPr/>
          <p:nvPr/>
        </p:nvSpPr>
        <p:spPr bwMode="auto">
          <a:xfrm>
            <a:off x="7627473" y="217862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7C3BB1C7-93A3-4CCC-8FD9-76AAE902D772}"/>
              </a:ext>
            </a:extLst>
          </p:cNvPr>
          <p:cNvSpPr/>
          <p:nvPr/>
        </p:nvSpPr>
        <p:spPr bwMode="auto">
          <a:xfrm>
            <a:off x="7842160" y="180234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B2647809-D0AE-4637-A796-591AE9103113}"/>
              </a:ext>
            </a:extLst>
          </p:cNvPr>
          <p:cNvSpPr/>
          <p:nvPr/>
        </p:nvSpPr>
        <p:spPr bwMode="auto">
          <a:xfrm>
            <a:off x="7302405" y="147614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EB89EFD8-FF7A-4940-A1FD-FEDE839A01D3}"/>
              </a:ext>
            </a:extLst>
          </p:cNvPr>
          <p:cNvSpPr/>
          <p:nvPr/>
        </p:nvSpPr>
        <p:spPr bwMode="auto">
          <a:xfrm>
            <a:off x="8523432" y="187929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FA478123-F097-43D8-8747-2108A5FC71FE}"/>
              </a:ext>
            </a:extLst>
          </p:cNvPr>
          <p:cNvSpPr/>
          <p:nvPr/>
        </p:nvSpPr>
        <p:spPr bwMode="auto">
          <a:xfrm>
            <a:off x="8476798" y="153558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FC01119-0F76-4A72-A0CC-25532EFEFFF5}"/>
              </a:ext>
            </a:extLst>
          </p:cNvPr>
          <p:cNvSpPr/>
          <p:nvPr/>
        </p:nvSpPr>
        <p:spPr bwMode="auto">
          <a:xfrm>
            <a:off x="8188891" y="212864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503F3FB2-E085-4491-B4E5-207C95F102F0}"/>
              </a:ext>
            </a:extLst>
          </p:cNvPr>
          <p:cNvSpPr/>
          <p:nvPr/>
        </p:nvSpPr>
        <p:spPr bwMode="auto">
          <a:xfrm>
            <a:off x="7554512" y="150544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BB11E2D3-D4C0-47D3-9FED-AF00B1D3DFCD}"/>
              </a:ext>
            </a:extLst>
          </p:cNvPr>
          <p:cNvSpPr/>
          <p:nvPr/>
        </p:nvSpPr>
        <p:spPr bwMode="auto">
          <a:xfrm>
            <a:off x="8153096" y="237742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D4618FC-F4A7-4EC0-837E-69A00FDE80FC}"/>
              </a:ext>
            </a:extLst>
          </p:cNvPr>
          <p:cNvSpPr/>
          <p:nvPr/>
        </p:nvSpPr>
        <p:spPr bwMode="auto">
          <a:xfrm>
            <a:off x="7588775" y="111804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8FBB250-FDDE-4A84-AA9D-1B4360F6DE38}"/>
              </a:ext>
            </a:extLst>
          </p:cNvPr>
          <p:cNvSpPr/>
          <p:nvPr/>
        </p:nvSpPr>
        <p:spPr bwMode="auto">
          <a:xfrm>
            <a:off x="7620880" y="171926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C578C05-56BF-43FB-A2A9-A250ECD87FFF}"/>
              </a:ext>
            </a:extLst>
          </p:cNvPr>
          <p:cNvSpPr/>
          <p:nvPr/>
        </p:nvSpPr>
        <p:spPr bwMode="auto">
          <a:xfrm>
            <a:off x="7871396" y="154935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F5BBF50-9465-47FC-8FA3-4B11E58B87C9}"/>
              </a:ext>
            </a:extLst>
          </p:cNvPr>
          <p:cNvSpPr/>
          <p:nvPr/>
        </p:nvSpPr>
        <p:spPr bwMode="auto">
          <a:xfrm>
            <a:off x="8181262" y="156581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5B67FC1-95E0-4F7F-A759-596FED9B645F}"/>
              </a:ext>
            </a:extLst>
          </p:cNvPr>
          <p:cNvSpPr/>
          <p:nvPr/>
        </p:nvSpPr>
        <p:spPr bwMode="auto">
          <a:xfrm>
            <a:off x="8015132" y="119177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A66A8DF-D4E2-4F32-9932-0F03C9B4DA30}"/>
              </a:ext>
            </a:extLst>
          </p:cNvPr>
          <p:cNvSpPr/>
          <p:nvPr/>
        </p:nvSpPr>
        <p:spPr bwMode="auto">
          <a:xfrm>
            <a:off x="7935759" y="61257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F81A6CA-0F59-4D62-A0F5-16A1A1B2FB42}"/>
              </a:ext>
            </a:extLst>
          </p:cNvPr>
          <p:cNvSpPr/>
          <p:nvPr/>
        </p:nvSpPr>
        <p:spPr bwMode="auto">
          <a:xfrm>
            <a:off x="8161174" y="191745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BA82E16-B380-4746-91D8-1FF44D13891A}"/>
              </a:ext>
            </a:extLst>
          </p:cNvPr>
          <p:cNvSpPr/>
          <p:nvPr/>
        </p:nvSpPr>
        <p:spPr bwMode="auto">
          <a:xfrm>
            <a:off x="7302405" y="106940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99B1083-FFA4-4128-A7B9-2183BB1C30D2}"/>
              </a:ext>
            </a:extLst>
          </p:cNvPr>
          <p:cNvSpPr/>
          <p:nvPr/>
        </p:nvSpPr>
        <p:spPr bwMode="auto">
          <a:xfrm>
            <a:off x="8556171" y="222943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3145F28-6021-4D93-A31B-9FDE94405D9B}"/>
              </a:ext>
            </a:extLst>
          </p:cNvPr>
          <p:cNvSpPr/>
          <p:nvPr/>
        </p:nvSpPr>
        <p:spPr bwMode="auto">
          <a:xfrm>
            <a:off x="8263085" y="112888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FEDBF63-E81E-49FB-B4CD-A53CC1DFA538}"/>
              </a:ext>
            </a:extLst>
          </p:cNvPr>
          <p:cNvSpPr/>
          <p:nvPr/>
        </p:nvSpPr>
        <p:spPr bwMode="auto">
          <a:xfrm>
            <a:off x="8836643" y="161971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5B299A6-7B68-4ED4-BF83-DBD50A23DB4D}"/>
              </a:ext>
            </a:extLst>
          </p:cNvPr>
          <p:cNvCxnSpPr/>
          <p:nvPr/>
        </p:nvCxnSpPr>
        <p:spPr bwMode="auto">
          <a:xfrm>
            <a:off x="6985520" y="2577140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5C77D5C-3E7F-4C80-AB92-2AA9832FF22D}"/>
              </a:ext>
            </a:extLst>
          </p:cNvPr>
          <p:cNvCxnSpPr/>
          <p:nvPr/>
        </p:nvCxnSpPr>
        <p:spPr bwMode="auto">
          <a:xfrm flipV="1">
            <a:off x="6985520" y="159712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344182B-CB55-4573-890A-0542C825EC02}"/>
              </a:ext>
            </a:extLst>
          </p:cNvPr>
          <p:cNvGrpSpPr/>
          <p:nvPr/>
        </p:nvGrpSpPr>
        <p:grpSpPr>
          <a:xfrm>
            <a:off x="8061566" y="3598003"/>
            <a:ext cx="3660546" cy="3078997"/>
            <a:chOff x="8061565" y="3026904"/>
            <a:chExt cx="3660546" cy="3078997"/>
          </a:xfrm>
        </p:grpSpPr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8689B77F-E92D-47DE-968C-131998FDF844}"/>
                </a:ext>
              </a:extLst>
            </p:cNvPr>
            <p:cNvSpPr/>
            <p:nvPr/>
          </p:nvSpPr>
          <p:spPr bwMode="auto">
            <a:xfrm>
              <a:off x="8748621" y="50529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B60E932D-576B-4CFB-8937-53B76C0B4325}"/>
                </a:ext>
              </a:extLst>
            </p:cNvPr>
            <p:cNvSpPr/>
            <p:nvPr/>
          </p:nvSpPr>
          <p:spPr bwMode="auto">
            <a:xfrm>
              <a:off x="8901021" y="52053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4" name="Diamond 33">
              <a:extLst>
                <a:ext uri="{FF2B5EF4-FFF2-40B4-BE49-F238E27FC236}">
                  <a16:creationId xmlns:a16="http://schemas.microsoft.com/office/drawing/2014/main" id="{69777B7D-8372-4CA4-B447-E506F443357E}"/>
                </a:ext>
              </a:extLst>
            </p:cNvPr>
            <p:cNvSpPr/>
            <p:nvPr/>
          </p:nvSpPr>
          <p:spPr bwMode="auto">
            <a:xfrm>
              <a:off x="9098491" y="5038658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9D3E4DFF-88C1-413B-A23A-C5C335576EAF}"/>
                </a:ext>
              </a:extLst>
            </p:cNvPr>
            <p:cNvSpPr/>
            <p:nvPr/>
          </p:nvSpPr>
          <p:spPr bwMode="auto">
            <a:xfrm>
              <a:off x="9386178" y="5284768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6" name="Diamond 35">
              <a:extLst>
                <a:ext uri="{FF2B5EF4-FFF2-40B4-BE49-F238E27FC236}">
                  <a16:creationId xmlns:a16="http://schemas.microsoft.com/office/drawing/2014/main" id="{16AB25DC-0F84-49C9-B2FD-6321CDD50746}"/>
                </a:ext>
              </a:extLst>
            </p:cNvPr>
            <p:cNvSpPr/>
            <p:nvPr/>
          </p:nvSpPr>
          <p:spPr bwMode="auto">
            <a:xfrm>
              <a:off x="9431248" y="495928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30058B59-073B-49F6-B90B-03BB546BF3F8}"/>
                </a:ext>
              </a:extLst>
            </p:cNvPr>
            <p:cNvSpPr/>
            <p:nvPr/>
          </p:nvSpPr>
          <p:spPr bwMode="auto">
            <a:xfrm>
              <a:off x="8891493" y="4633083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8" name="Diamond 37">
              <a:extLst>
                <a:ext uri="{FF2B5EF4-FFF2-40B4-BE49-F238E27FC236}">
                  <a16:creationId xmlns:a16="http://schemas.microsoft.com/office/drawing/2014/main" id="{CF20023D-C473-4056-B0BF-1FB199044974}"/>
                </a:ext>
              </a:extLst>
            </p:cNvPr>
            <p:cNvSpPr/>
            <p:nvPr/>
          </p:nvSpPr>
          <p:spPr bwMode="auto">
            <a:xfrm>
              <a:off x="8718765" y="54935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5C825172-22A3-4DC8-8E38-17A036E10016}"/>
                </a:ext>
              </a:extLst>
            </p:cNvPr>
            <p:cNvSpPr/>
            <p:nvPr/>
          </p:nvSpPr>
          <p:spPr bwMode="auto">
            <a:xfrm>
              <a:off x="9143599" y="5446181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0" name="Diamond 39">
              <a:extLst>
                <a:ext uri="{FF2B5EF4-FFF2-40B4-BE49-F238E27FC236}">
                  <a16:creationId xmlns:a16="http://schemas.microsoft.com/office/drawing/2014/main" id="{4C4ED6F3-F9F8-447F-A7C3-BB72B6A87D9F}"/>
                </a:ext>
              </a:extLst>
            </p:cNvPr>
            <p:cNvSpPr/>
            <p:nvPr/>
          </p:nvSpPr>
          <p:spPr bwMode="auto">
            <a:xfrm>
              <a:off x="9777979" y="528558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1" name="Diamond 40">
              <a:extLst>
                <a:ext uri="{FF2B5EF4-FFF2-40B4-BE49-F238E27FC236}">
                  <a16:creationId xmlns:a16="http://schemas.microsoft.com/office/drawing/2014/main" id="{496774FE-FD59-474B-A77E-AC21D3381D59}"/>
                </a:ext>
              </a:extLst>
            </p:cNvPr>
            <p:cNvSpPr/>
            <p:nvPr/>
          </p:nvSpPr>
          <p:spPr bwMode="auto">
            <a:xfrm>
              <a:off x="9143600" y="4662377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2" name="Diamond 41">
              <a:extLst>
                <a:ext uri="{FF2B5EF4-FFF2-40B4-BE49-F238E27FC236}">
                  <a16:creationId xmlns:a16="http://schemas.microsoft.com/office/drawing/2014/main" id="{F69E479D-D900-44F3-BFA0-E98178442B52}"/>
                </a:ext>
              </a:extLst>
            </p:cNvPr>
            <p:cNvSpPr/>
            <p:nvPr/>
          </p:nvSpPr>
          <p:spPr bwMode="auto">
            <a:xfrm>
              <a:off x="9611605" y="5455092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AFCA640-6356-43F6-A3C3-53C8C2689C93}"/>
                </a:ext>
              </a:extLst>
            </p:cNvPr>
            <p:cNvSpPr/>
            <p:nvPr/>
          </p:nvSpPr>
          <p:spPr bwMode="auto">
            <a:xfrm>
              <a:off x="9500803" y="3595507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461BEBF-7783-491B-AD2D-9B3B0EF6A3A8}"/>
                </a:ext>
              </a:extLst>
            </p:cNvPr>
            <p:cNvSpPr/>
            <p:nvPr/>
          </p:nvSpPr>
          <p:spPr bwMode="auto">
            <a:xfrm>
              <a:off x="9770350" y="3850969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E139F123-A20C-491B-9468-5B34BD7F8232}"/>
                </a:ext>
              </a:extLst>
            </p:cNvPr>
            <p:cNvSpPr/>
            <p:nvPr/>
          </p:nvSpPr>
          <p:spPr bwMode="auto">
            <a:xfrm>
              <a:off x="10280286" y="4214758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446A7B-D274-4F14-9AF5-1B1E7641672B}"/>
                </a:ext>
              </a:extLst>
            </p:cNvPr>
            <p:cNvSpPr/>
            <p:nvPr/>
          </p:nvSpPr>
          <p:spPr bwMode="auto">
            <a:xfrm>
              <a:off x="10325356" y="3889276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B70E281-DAF1-49F9-A9C8-354C4D1A3B44}"/>
                </a:ext>
              </a:extLst>
            </p:cNvPr>
            <p:cNvSpPr/>
            <p:nvPr/>
          </p:nvSpPr>
          <p:spPr bwMode="auto">
            <a:xfrm>
              <a:off x="9785601" y="3563073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09A620C-FED6-467C-9675-262EC4C5E944}"/>
                </a:ext>
              </a:extLst>
            </p:cNvPr>
            <p:cNvSpPr/>
            <p:nvPr/>
          </p:nvSpPr>
          <p:spPr bwMode="auto">
            <a:xfrm>
              <a:off x="9211865" y="3656022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8E5108E-CE01-445C-82A9-D984621CD5AC}"/>
                </a:ext>
              </a:extLst>
            </p:cNvPr>
            <p:cNvSpPr/>
            <p:nvPr/>
          </p:nvSpPr>
          <p:spPr bwMode="auto">
            <a:xfrm>
              <a:off x="10865449" y="4581789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421817E-D05C-4910-97D4-5F8FD8DC7525}"/>
                </a:ext>
              </a:extLst>
            </p:cNvPr>
            <p:cNvSpPr/>
            <p:nvPr/>
          </p:nvSpPr>
          <p:spPr bwMode="auto">
            <a:xfrm>
              <a:off x="10037708" y="3592367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622E12F-7859-44B7-AA5B-8D594E2A28FF}"/>
                </a:ext>
              </a:extLst>
            </p:cNvPr>
            <p:cNvSpPr/>
            <p:nvPr/>
          </p:nvSpPr>
          <p:spPr bwMode="auto">
            <a:xfrm>
              <a:off x="10505713" y="4385082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C544D0D5-3981-4C41-B363-00DFEDE6BAC1}"/>
                </a:ext>
              </a:extLst>
            </p:cNvPr>
            <p:cNvCxnSpPr/>
            <p:nvPr/>
          </p:nvCxnSpPr>
          <p:spPr bwMode="auto">
            <a:xfrm>
              <a:off x="9160026" y="5444332"/>
              <a:ext cx="2449586" cy="0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B9A3B09C-571A-4D55-9CEF-0514660D5089}"/>
                </a:ext>
              </a:extLst>
            </p:cNvPr>
            <p:cNvCxnSpPr/>
            <p:nvPr/>
          </p:nvCxnSpPr>
          <p:spPr bwMode="auto">
            <a:xfrm flipV="1">
              <a:off x="9160026" y="3026904"/>
              <a:ext cx="0" cy="2417428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68F61DBF-90E2-480A-883D-79B6A7ADC664}"/>
                </a:ext>
              </a:extLst>
            </p:cNvPr>
            <p:cNvCxnSpPr/>
            <p:nvPr/>
          </p:nvCxnSpPr>
          <p:spPr bwMode="auto">
            <a:xfrm flipH="1">
              <a:off x="8585100" y="5444332"/>
              <a:ext cx="574926" cy="661569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Parallelogram 54">
              <a:extLst>
                <a:ext uri="{FF2B5EF4-FFF2-40B4-BE49-F238E27FC236}">
                  <a16:creationId xmlns:a16="http://schemas.microsoft.com/office/drawing/2014/main" id="{1411D42E-112D-46A4-B43D-F8787CADB5C1}"/>
                </a:ext>
              </a:extLst>
            </p:cNvPr>
            <p:cNvSpPr/>
            <p:nvPr/>
          </p:nvSpPr>
          <p:spPr bwMode="auto">
            <a:xfrm rot="1428450">
              <a:off x="8061565" y="4143113"/>
              <a:ext cx="3660546" cy="868602"/>
            </a:xfrm>
            <a:prstGeom prst="parallelogram">
              <a:avLst>
                <a:gd name="adj" fmla="val 83635"/>
              </a:avLst>
            </a:prstGeom>
            <a:solidFill>
              <a:schemeClr val="accent2">
                <a:lumMod val="20000"/>
                <a:lumOff val="80000"/>
                <a:alpha val="5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20A287E-645A-431C-B011-FEA92B3F82FB}"/>
                </a:ext>
              </a:extLst>
            </p:cNvPr>
            <p:cNvSpPr/>
            <p:nvPr/>
          </p:nvSpPr>
          <p:spPr bwMode="auto">
            <a:xfrm>
              <a:off x="9891840" y="4294130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5FC51A6-F051-4241-A011-E5DC641C851F}"/>
                </a:ext>
              </a:extLst>
            </p:cNvPr>
            <p:cNvSpPr/>
            <p:nvPr/>
          </p:nvSpPr>
          <p:spPr bwMode="auto">
            <a:xfrm>
              <a:off x="10564172" y="4913763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</p:grpSp>
      <p:sp>
        <p:nvSpPr>
          <p:cNvPr id="58" name="Arrow: Down 57">
            <a:extLst>
              <a:ext uri="{FF2B5EF4-FFF2-40B4-BE49-F238E27FC236}">
                <a16:creationId xmlns:a16="http://schemas.microsoft.com/office/drawing/2014/main" id="{E357F8D9-5892-4DF1-8ADA-26132A8F8892}"/>
              </a:ext>
            </a:extLst>
          </p:cNvPr>
          <p:cNvSpPr/>
          <p:nvPr/>
        </p:nvSpPr>
        <p:spPr bwMode="auto">
          <a:xfrm rot="19689196">
            <a:off x="9326671" y="2860879"/>
            <a:ext cx="229701" cy="629568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3C6CDDF-556E-414A-BBDA-F8789D4250E9}"/>
              </a:ext>
            </a:extLst>
          </p:cNvPr>
          <p:cNvSpPr txBox="1"/>
          <p:nvPr/>
        </p:nvSpPr>
        <p:spPr>
          <a:xfrm>
            <a:off x="9544924" y="2905861"/>
            <a:ext cx="143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Kernel Trick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5CAC7CA-61F4-4DE7-A472-28254C3156C7}"/>
              </a:ext>
            </a:extLst>
          </p:cNvPr>
          <p:cNvSpPr txBox="1"/>
          <p:nvPr/>
        </p:nvSpPr>
        <p:spPr>
          <a:xfrm>
            <a:off x="7346352" y="259781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Original Space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A6F2D82-0777-4E37-87F9-80FB9AACFCC8}"/>
              </a:ext>
            </a:extLst>
          </p:cNvPr>
          <p:cNvSpPr txBox="1"/>
          <p:nvPr/>
        </p:nvSpPr>
        <p:spPr>
          <a:xfrm>
            <a:off x="9046821" y="6357784"/>
            <a:ext cx="2917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Higher Dimensional Space</a:t>
            </a:r>
          </a:p>
        </p:txBody>
      </p:sp>
    </p:spTree>
    <p:extLst>
      <p:ext uri="{BB962C8B-B14F-4D97-AF65-F5344CB8AC3E}">
        <p14:creationId xmlns:p14="http://schemas.microsoft.com/office/powerpoint/2010/main" val="1121767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A43E1-06B1-43F3-B2BE-C98D68AA0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Kernel Trick - Student Example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DDB2CB-4784-406E-A58D-6B6F26C433FD}"/>
              </a:ext>
            </a:extLst>
          </p:cNvPr>
          <p:cNvGrpSpPr/>
          <p:nvPr/>
        </p:nvGrpSpPr>
        <p:grpSpPr>
          <a:xfrm>
            <a:off x="7051008" y="2609963"/>
            <a:ext cx="4782478" cy="3562237"/>
            <a:chOff x="7614650" y="3026904"/>
            <a:chExt cx="4782478" cy="3562237"/>
          </a:xfrm>
        </p:grpSpPr>
        <p:sp>
          <p:nvSpPr>
            <p:cNvPr id="6" name="Diamond 5">
              <a:extLst>
                <a:ext uri="{FF2B5EF4-FFF2-40B4-BE49-F238E27FC236}">
                  <a16:creationId xmlns:a16="http://schemas.microsoft.com/office/drawing/2014/main" id="{5FCB533D-75B7-4E74-B013-5956088BD2CC}"/>
                </a:ext>
              </a:extLst>
            </p:cNvPr>
            <p:cNvSpPr/>
            <p:nvPr/>
          </p:nvSpPr>
          <p:spPr bwMode="auto">
            <a:xfrm>
              <a:off x="8748621" y="50529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8" name="Diamond 7">
              <a:extLst>
                <a:ext uri="{FF2B5EF4-FFF2-40B4-BE49-F238E27FC236}">
                  <a16:creationId xmlns:a16="http://schemas.microsoft.com/office/drawing/2014/main" id="{BC1CD9E2-DC7B-4ED4-8922-B4B59D3E5AB8}"/>
                </a:ext>
              </a:extLst>
            </p:cNvPr>
            <p:cNvSpPr/>
            <p:nvPr/>
          </p:nvSpPr>
          <p:spPr bwMode="auto">
            <a:xfrm>
              <a:off x="9098491" y="5038658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9" name="Diamond 8">
              <a:extLst>
                <a:ext uri="{FF2B5EF4-FFF2-40B4-BE49-F238E27FC236}">
                  <a16:creationId xmlns:a16="http://schemas.microsoft.com/office/drawing/2014/main" id="{BBDC0B2E-F857-4F0D-BB15-951D95D59A58}"/>
                </a:ext>
              </a:extLst>
            </p:cNvPr>
            <p:cNvSpPr/>
            <p:nvPr/>
          </p:nvSpPr>
          <p:spPr bwMode="auto">
            <a:xfrm>
              <a:off x="9386178" y="5284768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EA08E005-7089-4780-9FA6-AE45F8B68736}"/>
                </a:ext>
              </a:extLst>
            </p:cNvPr>
            <p:cNvSpPr/>
            <p:nvPr/>
          </p:nvSpPr>
          <p:spPr bwMode="auto">
            <a:xfrm>
              <a:off x="9431248" y="495928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72F41A5E-F77B-46A5-ACA8-EC513CC855B3}"/>
                </a:ext>
              </a:extLst>
            </p:cNvPr>
            <p:cNvSpPr/>
            <p:nvPr/>
          </p:nvSpPr>
          <p:spPr bwMode="auto">
            <a:xfrm>
              <a:off x="8718765" y="54935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D9B476B8-9A50-40CF-BF3C-488A7244690B}"/>
                </a:ext>
              </a:extLst>
            </p:cNvPr>
            <p:cNvSpPr/>
            <p:nvPr/>
          </p:nvSpPr>
          <p:spPr bwMode="auto">
            <a:xfrm>
              <a:off x="9777979" y="528558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31BD605B-8B4C-40FC-A165-49530CB1B745}"/>
                </a:ext>
              </a:extLst>
            </p:cNvPr>
            <p:cNvSpPr/>
            <p:nvPr/>
          </p:nvSpPr>
          <p:spPr bwMode="auto">
            <a:xfrm>
              <a:off x="9143600" y="4662377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6" name="Diamond 15">
              <a:extLst>
                <a:ext uri="{FF2B5EF4-FFF2-40B4-BE49-F238E27FC236}">
                  <a16:creationId xmlns:a16="http://schemas.microsoft.com/office/drawing/2014/main" id="{8E5F31EC-4F1D-43F3-9FF4-48B0056CE1FF}"/>
                </a:ext>
              </a:extLst>
            </p:cNvPr>
            <p:cNvSpPr/>
            <p:nvPr/>
          </p:nvSpPr>
          <p:spPr bwMode="auto">
            <a:xfrm>
              <a:off x="9611605" y="5455092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1446515-B4C0-4386-A8AE-93316C0F4DB6}"/>
                </a:ext>
              </a:extLst>
            </p:cNvPr>
            <p:cNvSpPr/>
            <p:nvPr/>
          </p:nvSpPr>
          <p:spPr bwMode="auto">
            <a:xfrm>
              <a:off x="9785601" y="3563073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6C97212-228E-435B-817F-B79A802C7422}"/>
                </a:ext>
              </a:extLst>
            </p:cNvPr>
            <p:cNvSpPr/>
            <p:nvPr/>
          </p:nvSpPr>
          <p:spPr bwMode="auto">
            <a:xfrm>
              <a:off x="10865449" y="4581789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154FB16-6431-42FE-B426-9EE3CE6C616D}"/>
                </a:ext>
              </a:extLst>
            </p:cNvPr>
            <p:cNvSpPr/>
            <p:nvPr/>
          </p:nvSpPr>
          <p:spPr bwMode="auto">
            <a:xfrm>
              <a:off x="10037708" y="3592367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89FC0DD-EBE8-4D51-81D9-96F2B479B3F4}"/>
                </a:ext>
              </a:extLst>
            </p:cNvPr>
            <p:cNvCxnSpPr/>
            <p:nvPr/>
          </p:nvCxnSpPr>
          <p:spPr bwMode="auto">
            <a:xfrm>
              <a:off x="9160026" y="5444332"/>
              <a:ext cx="689696" cy="1144809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B4A2059-16F3-40A2-8022-8C8195C37363}"/>
                </a:ext>
              </a:extLst>
            </p:cNvPr>
            <p:cNvCxnSpPr/>
            <p:nvPr/>
          </p:nvCxnSpPr>
          <p:spPr bwMode="auto">
            <a:xfrm flipV="1">
              <a:off x="9160026" y="3026904"/>
              <a:ext cx="0" cy="2417428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B9E7B78-E595-4A93-BB9F-2ABE43AF6FA1}"/>
                </a:ext>
              </a:extLst>
            </p:cNvPr>
            <p:cNvCxnSpPr/>
            <p:nvPr/>
          </p:nvCxnSpPr>
          <p:spPr bwMode="auto">
            <a:xfrm flipH="1">
              <a:off x="8105091" y="5444332"/>
              <a:ext cx="1054935" cy="773101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Parallelogram 28">
              <a:extLst>
                <a:ext uri="{FF2B5EF4-FFF2-40B4-BE49-F238E27FC236}">
                  <a16:creationId xmlns:a16="http://schemas.microsoft.com/office/drawing/2014/main" id="{9D575E30-BD2B-4618-94FE-B64392FE7DAA}"/>
                </a:ext>
              </a:extLst>
            </p:cNvPr>
            <p:cNvSpPr/>
            <p:nvPr/>
          </p:nvSpPr>
          <p:spPr bwMode="auto">
            <a:xfrm rot="1428450">
              <a:off x="7614650" y="3903845"/>
              <a:ext cx="4782478" cy="1436775"/>
            </a:xfrm>
            <a:prstGeom prst="parallelogram">
              <a:avLst>
                <a:gd name="adj" fmla="val 83635"/>
              </a:avLst>
            </a:prstGeom>
            <a:solidFill>
              <a:schemeClr val="accent2">
                <a:lumMod val="20000"/>
                <a:lumOff val="80000"/>
                <a:alpha val="52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08BBCED-F037-4033-97A5-DD73B56EE6A3}"/>
                </a:ext>
              </a:extLst>
            </p:cNvPr>
            <p:cNvSpPr/>
            <p:nvPr/>
          </p:nvSpPr>
          <p:spPr bwMode="auto">
            <a:xfrm>
              <a:off x="9891840" y="4294130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60596D8-A5C7-486C-93F0-0AF821836792}"/>
                </a:ext>
              </a:extLst>
            </p:cNvPr>
            <p:cNvSpPr/>
            <p:nvPr/>
          </p:nvSpPr>
          <p:spPr bwMode="auto">
            <a:xfrm>
              <a:off x="10564172" y="4913763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8EF2CCE-DD24-4AA5-9093-F71E9751B196}"/>
                </a:ext>
              </a:extLst>
            </p:cNvPr>
            <p:cNvSpPr/>
            <p:nvPr/>
          </p:nvSpPr>
          <p:spPr bwMode="auto">
            <a:xfrm>
              <a:off x="10280286" y="4214758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106E781-283D-4045-ADF7-B50EAD683AC1}"/>
                </a:ext>
              </a:extLst>
            </p:cNvPr>
            <p:cNvSpPr/>
            <p:nvPr/>
          </p:nvSpPr>
          <p:spPr bwMode="auto">
            <a:xfrm>
              <a:off x="10505713" y="4385082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7" name="Diamond 6">
              <a:extLst>
                <a:ext uri="{FF2B5EF4-FFF2-40B4-BE49-F238E27FC236}">
                  <a16:creationId xmlns:a16="http://schemas.microsoft.com/office/drawing/2014/main" id="{AF436127-360B-4CE1-A553-23F546A9B6C7}"/>
                </a:ext>
              </a:extLst>
            </p:cNvPr>
            <p:cNvSpPr/>
            <p:nvPr/>
          </p:nvSpPr>
          <p:spPr bwMode="auto">
            <a:xfrm>
              <a:off x="8901021" y="5205396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13754605-1794-4068-BC6B-C9553514CBD3}"/>
                </a:ext>
              </a:extLst>
            </p:cNvPr>
            <p:cNvSpPr/>
            <p:nvPr/>
          </p:nvSpPr>
          <p:spPr bwMode="auto">
            <a:xfrm>
              <a:off x="9143599" y="5446181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6A5B6E7D-D834-4F68-A026-6980B777CF71}"/>
                </a:ext>
              </a:extLst>
            </p:cNvPr>
            <p:cNvSpPr/>
            <p:nvPr/>
          </p:nvSpPr>
          <p:spPr bwMode="auto">
            <a:xfrm>
              <a:off x="8834670" y="4329832"/>
              <a:ext cx="158745" cy="158745"/>
            </a:xfrm>
            <a:prstGeom prst="diamond">
              <a:avLst/>
            </a:prstGeom>
            <a:solidFill>
              <a:srgbClr val="00B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A8F18B1-698D-45BB-857E-953AFA2CC6B6}"/>
                </a:ext>
              </a:extLst>
            </p:cNvPr>
            <p:cNvSpPr/>
            <p:nvPr/>
          </p:nvSpPr>
          <p:spPr bwMode="auto">
            <a:xfrm>
              <a:off x="9770350" y="3850969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AB769E7-E113-4873-8E52-8B884DE9B7DB}"/>
                </a:ext>
              </a:extLst>
            </p:cNvPr>
            <p:cNvSpPr/>
            <p:nvPr/>
          </p:nvSpPr>
          <p:spPr bwMode="auto">
            <a:xfrm>
              <a:off x="9211865" y="3656022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ED8BAF6-494C-4E0E-85D2-46EE08E7BE04}"/>
                </a:ext>
              </a:extLst>
            </p:cNvPr>
            <p:cNvSpPr/>
            <p:nvPr/>
          </p:nvSpPr>
          <p:spPr bwMode="auto">
            <a:xfrm>
              <a:off x="9500803" y="3595507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7F03C64-6811-4631-B0CA-5DBDFC72D6D3}"/>
                </a:ext>
              </a:extLst>
            </p:cNvPr>
            <p:cNvSpPr/>
            <p:nvPr/>
          </p:nvSpPr>
          <p:spPr bwMode="auto">
            <a:xfrm>
              <a:off x="10325356" y="3889276"/>
              <a:ext cx="158745" cy="158745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</p:grp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4CD40381-F7E4-4C91-98B0-D21898B61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466981"/>
              </p:ext>
            </p:extLst>
          </p:nvPr>
        </p:nvGraphicFramePr>
        <p:xfrm>
          <a:off x="7225501" y="773489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Result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Failed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Passed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Failed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38" name="Arrow: Right 37">
            <a:extLst>
              <a:ext uri="{FF2B5EF4-FFF2-40B4-BE49-F238E27FC236}">
                <a16:creationId xmlns:a16="http://schemas.microsoft.com/office/drawing/2014/main" id="{27CA52A3-63B4-4D68-AD7C-E06A1C85FA54}"/>
              </a:ext>
            </a:extLst>
          </p:cNvPr>
          <p:cNvSpPr/>
          <p:nvPr/>
        </p:nvSpPr>
        <p:spPr>
          <a:xfrm>
            <a:off x="6800537" y="1675539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D13F5C2-AAD8-4D10-AFE2-EB47C29E205D}"/>
              </a:ext>
            </a:extLst>
          </p:cNvPr>
          <p:cNvCxnSpPr/>
          <p:nvPr/>
        </p:nvCxnSpPr>
        <p:spPr bwMode="auto">
          <a:xfrm flipH="1" flipV="1">
            <a:off x="6829366" y="4052777"/>
            <a:ext cx="1758681" cy="96790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0ACC0B-EA66-7AFB-962A-82385540F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572686"/>
              </p:ext>
            </p:extLst>
          </p:nvPr>
        </p:nvGraphicFramePr>
        <p:xfrm>
          <a:off x="722416" y="776122"/>
          <a:ext cx="581339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7797">
                  <a:extLst>
                    <a:ext uri="{9D8B030D-6E8A-4147-A177-3AD203B41FA5}">
                      <a16:colId xmlns:a16="http://schemas.microsoft.com/office/drawing/2014/main" val="3882829725"/>
                    </a:ext>
                  </a:extLst>
                </a:gridCol>
                <a:gridCol w="1937797">
                  <a:extLst>
                    <a:ext uri="{9D8B030D-6E8A-4147-A177-3AD203B41FA5}">
                      <a16:colId xmlns:a16="http://schemas.microsoft.com/office/drawing/2014/main" val="457939575"/>
                    </a:ext>
                  </a:extLst>
                </a:gridCol>
                <a:gridCol w="1937797">
                  <a:extLst>
                    <a:ext uri="{9D8B030D-6E8A-4147-A177-3AD203B41FA5}">
                      <a16:colId xmlns:a16="http://schemas.microsoft.com/office/drawing/2014/main" val="1527847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Daily Study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Lectures Attended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8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202301235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40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202309131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773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202303943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624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202308654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937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202303453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67827"/>
                  </a:ext>
                </a:extLst>
              </a:tr>
            </a:tbl>
          </a:graphicData>
        </a:graphic>
      </p:graphicFrame>
      <p:sp>
        <p:nvSpPr>
          <p:cNvPr id="32" name="Diamond 31">
            <a:extLst>
              <a:ext uri="{FF2B5EF4-FFF2-40B4-BE49-F238E27FC236}">
                <a16:creationId xmlns:a16="http://schemas.microsoft.com/office/drawing/2014/main" id="{53E78A69-FA6D-30F7-B803-1CE0C2FCA95B}"/>
              </a:ext>
            </a:extLst>
          </p:cNvPr>
          <p:cNvSpPr/>
          <p:nvPr/>
        </p:nvSpPr>
        <p:spPr bwMode="auto">
          <a:xfrm>
            <a:off x="2416184" y="438602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B411ECC1-8024-6E91-6BB7-E8EFEB81E53A}"/>
              </a:ext>
            </a:extLst>
          </p:cNvPr>
          <p:cNvSpPr/>
          <p:nvPr/>
        </p:nvSpPr>
        <p:spPr bwMode="auto">
          <a:xfrm>
            <a:off x="4246802" y="540756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4" name="Diamond 33">
            <a:extLst>
              <a:ext uri="{FF2B5EF4-FFF2-40B4-BE49-F238E27FC236}">
                <a16:creationId xmlns:a16="http://schemas.microsoft.com/office/drawing/2014/main" id="{B0CEAF4E-BEA7-D6CE-BD8B-391644C3676A}"/>
              </a:ext>
            </a:extLst>
          </p:cNvPr>
          <p:cNvSpPr/>
          <p:nvPr/>
        </p:nvSpPr>
        <p:spPr bwMode="auto">
          <a:xfrm>
            <a:off x="2845740" y="504029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98A7AC81-9B60-3656-AF58-E8A45C6784BA}"/>
              </a:ext>
            </a:extLst>
          </p:cNvPr>
          <p:cNvSpPr/>
          <p:nvPr/>
        </p:nvSpPr>
        <p:spPr bwMode="auto">
          <a:xfrm>
            <a:off x="2963810" y="533720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C47EC424-130E-31D3-1546-407E8D9055FC}"/>
              </a:ext>
            </a:extLst>
          </p:cNvPr>
          <p:cNvSpPr/>
          <p:nvPr/>
        </p:nvSpPr>
        <p:spPr bwMode="auto">
          <a:xfrm>
            <a:off x="3178497" y="496092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10AE09A6-3520-5E52-4D8A-15F12DABB776}"/>
              </a:ext>
            </a:extLst>
          </p:cNvPr>
          <p:cNvSpPr/>
          <p:nvPr/>
        </p:nvSpPr>
        <p:spPr bwMode="auto">
          <a:xfrm>
            <a:off x="2620132" y="468306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5" name="Diamond 44">
            <a:extLst>
              <a:ext uri="{FF2B5EF4-FFF2-40B4-BE49-F238E27FC236}">
                <a16:creationId xmlns:a16="http://schemas.microsoft.com/office/drawing/2014/main" id="{938CE9E2-28A5-08F4-AB53-3FDFE94EB6A0}"/>
              </a:ext>
            </a:extLst>
          </p:cNvPr>
          <p:cNvSpPr/>
          <p:nvPr/>
        </p:nvSpPr>
        <p:spPr bwMode="auto">
          <a:xfrm>
            <a:off x="3859769" y="503786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54293ABA-6E58-5B87-A3AC-25820EECA1CE}"/>
              </a:ext>
            </a:extLst>
          </p:cNvPr>
          <p:cNvSpPr/>
          <p:nvPr/>
        </p:nvSpPr>
        <p:spPr bwMode="auto">
          <a:xfrm>
            <a:off x="3813135" y="469415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Diamond 47">
            <a:extLst>
              <a:ext uri="{FF2B5EF4-FFF2-40B4-BE49-F238E27FC236}">
                <a16:creationId xmlns:a16="http://schemas.microsoft.com/office/drawing/2014/main" id="{EC78815F-CD2B-5E51-2199-45145489F616}"/>
              </a:ext>
            </a:extLst>
          </p:cNvPr>
          <p:cNvSpPr/>
          <p:nvPr/>
        </p:nvSpPr>
        <p:spPr bwMode="auto">
          <a:xfrm>
            <a:off x="3525228" y="528722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9" name="Diamond 48">
            <a:extLst>
              <a:ext uri="{FF2B5EF4-FFF2-40B4-BE49-F238E27FC236}">
                <a16:creationId xmlns:a16="http://schemas.microsoft.com/office/drawing/2014/main" id="{9300A7B6-77F4-5EF4-F7CB-72A76F20358F}"/>
              </a:ext>
            </a:extLst>
          </p:cNvPr>
          <p:cNvSpPr/>
          <p:nvPr/>
        </p:nvSpPr>
        <p:spPr bwMode="auto">
          <a:xfrm>
            <a:off x="2890849" y="466401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E83F5C19-C695-C28D-C8C5-507053FCC13E}"/>
              </a:ext>
            </a:extLst>
          </p:cNvPr>
          <p:cNvSpPr/>
          <p:nvPr/>
        </p:nvSpPr>
        <p:spPr bwMode="auto">
          <a:xfrm>
            <a:off x="3489433" y="553599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7BA6FEC4-EE49-B3CE-404E-E7BCE9662A7A}"/>
              </a:ext>
            </a:extLst>
          </p:cNvPr>
          <p:cNvSpPr/>
          <p:nvPr/>
        </p:nvSpPr>
        <p:spPr bwMode="auto">
          <a:xfrm>
            <a:off x="2925112" y="427661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BCEBF940-3A60-DBA2-DA6C-4E0A18652215}"/>
              </a:ext>
            </a:extLst>
          </p:cNvPr>
          <p:cNvSpPr/>
          <p:nvPr/>
        </p:nvSpPr>
        <p:spPr bwMode="auto">
          <a:xfrm>
            <a:off x="2981207" y="484488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F18253E-2676-E3DA-4E3C-8BF15C3C420C}"/>
              </a:ext>
            </a:extLst>
          </p:cNvPr>
          <p:cNvSpPr/>
          <p:nvPr/>
        </p:nvSpPr>
        <p:spPr bwMode="auto">
          <a:xfrm>
            <a:off x="3207733" y="470793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068D21F-7BA8-37FE-833C-1572B5198877}"/>
              </a:ext>
            </a:extLst>
          </p:cNvPr>
          <p:cNvSpPr/>
          <p:nvPr/>
        </p:nvSpPr>
        <p:spPr bwMode="auto">
          <a:xfrm>
            <a:off x="3517599" y="472438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DDD681F-2250-FF4B-A616-AA478321E2B9}"/>
              </a:ext>
            </a:extLst>
          </p:cNvPr>
          <p:cNvSpPr/>
          <p:nvPr/>
        </p:nvSpPr>
        <p:spPr bwMode="auto">
          <a:xfrm>
            <a:off x="3351469" y="435034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CF75198F-2DA9-65C6-9940-6C077D3F9A7D}"/>
              </a:ext>
            </a:extLst>
          </p:cNvPr>
          <p:cNvSpPr/>
          <p:nvPr/>
        </p:nvSpPr>
        <p:spPr bwMode="auto">
          <a:xfrm>
            <a:off x="3272096" y="377114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095A9AC-8954-01FB-3BE8-D9AB80D79424}"/>
              </a:ext>
            </a:extLst>
          </p:cNvPr>
          <p:cNvSpPr/>
          <p:nvPr/>
        </p:nvSpPr>
        <p:spPr bwMode="auto">
          <a:xfrm>
            <a:off x="3497511" y="507603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F826F62-8BF3-3DAC-F921-0C81BEECAD97}"/>
              </a:ext>
            </a:extLst>
          </p:cNvPr>
          <p:cNvSpPr/>
          <p:nvPr/>
        </p:nvSpPr>
        <p:spPr bwMode="auto">
          <a:xfrm>
            <a:off x="2638742" y="422797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D2653318-0145-BBBD-118C-1C9C37A16B8F}"/>
              </a:ext>
            </a:extLst>
          </p:cNvPr>
          <p:cNvSpPr/>
          <p:nvPr/>
        </p:nvSpPr>
        <p:spPr bwMode="auto">
          <a:xfrm>
            <a:off x="3892508" y="538800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67C86D2-7C96-92E3-74F3-229A4B0EC26E}"/>
              </a:ext>
            </a:extLst>
          </p:cNvPr>
          <p:cNvSpPr/>
          <p:nvPr/>
        </p:nvSpPr>
        <p:spPr bwMode="auto">
          <a:xfrm>
            <a:off x="3599422" y="428746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EA51411-DF8C-2867-2029-5D06290F41A9}"/>
              </a:ext>
            </a:extLst>
          </p:cNvPr>
          <p:cNvSpPr/>
          <p:nvPr/>
        </p:nvSpPr>
        <p:spPr bwMode="auto">
          <a:xfrm>
            <a:off x="4172980" y="477828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F44884C-DA94-DE0D-B717-D1F52D6098A9}"/>
              </a:ext>
            </a:extLst>
          </p:cNvPr>
          <p:cNvCxnSpPr/>
          <p:nvPr/>
        </p:nvCxnSpPr>
        <p:spPr bwMode="auto">
          <a:xfrm>
            <a:off x="2321857" y="5735712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8356866-65A8-8FEB-6E7E-4E9C5639273C}"/>
              </a:ext>
            </a:extLst>
          </p:cNvPr>
          <p:cNvCxnSpPr/>
          <p:nvPr/>
        </p:nvCxnSpPr>
        <p:spPr bwMode="auto">
          <a:xfrm flipV="1">
            <a:off x="2321857" y="3318284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6668F20-4E51-94CB-CD84-AD50C198B89D}"/>
                  </a:ext>
                </a:extLst>
              </p:cNvPr>
              <p:cNvSpPr txBox="1"/>
              <p:nvPr/>
            </p:nvSpPr>
            <p:spPr>
              <a:xfrm>
                <a:off x="4083745" y="5686055"/>
                <a:ext cx="818493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6668F20-4E51-94CB-CD84-AD50C198B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3745" y="5686055"/>
                <a:ext cx="818493" cy="391261"/>
              </a:xfrm>
              <a:prstGeom prst="rect">
                <a:avLst/>
              </a:prstGeom>
              <a:blipFill>
                <a:blip r:embed="rId2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C0590D9D-3880-F623-0395-8EA0C4941CB0}"/>
                  </a:ext>
                </a:extLst>
              </p:cNvPr>
              <p:cNvSpPr txBox="1"/>
              <p:nvPr/>
            </p:nvSpPr>
            <p:spPr>
              <a:xfrm rot="16200000">
                <a:off x="1537381" y="3532423"/>
                <a:ext cx="10649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C0590D9D-3880-F623-0395-8EA0C4941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37381" y="3532423"/>
                <a:ext cx="1064907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Diamond 68">
            <a:extLst>
              <a:ext uri="{FF2B5EF4-FFF2-40B4-BE49-F238E27FC236}">
                <a16:creationId xmlns:a16="http://schemas.microsoft.com/office/drawing/2014/main" id="{136252A2-620D-0703-5ACE-183932FF5878}"/>
              </a:ext>
            </a:extLst>
          </p:cNvPr>
          <p:cNvSpPr/>
          <p:nvPr/>
        </p:nvSpPr>
        <p:spPr bwMode="auto">
          <a:xfrm>
            <a:off x="2565786" y="5179188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0" name="Arrow: Down 69">
            <a:extLst>
              <a:ext uri="{FF2B5EF4-FFF2-40B4-BE49-F238E27FC236}">
                <a16:creationId xmlns:a16="http://schemas.microsoft.com/office/drawing/2014/main" id="{F18360AB-94AD-2989-82AC-C09911AEB4DA}"/>
              </a:ext>
            </a:extLst>
          </p:cNvPr>
          <p:cNvSpPr/>
          <p:nvPr/>
        </p:nvSpPr>
        <p:spPr bwMode="auto">
          <a:xfrm rot="16200000">
            <a:off x="5648414" y="4202687"/>
            <a:ext cx="229701" cy="629568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3420AF6-CD3B-CF3A-B50D-3D030D4858AA}"/>
              </a:ext>
            </a:extLst>
          </p:cNvPr>
          <p:cNvSpPr txBox="1"/>
          <p:nvPr/>
        </p:nvSpPr>
        <p:spPr>
          <a:xfrm>
            <a:off x="9262124" y="5587628"/>
            <a:ext cx="2739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Higher Dimensional Space</a:t>
            </a:r>
          </a:p>
          <a:p>
            <a:r>
              <a:rPr lang="en-US" sz="1400" i="1" dirty="0">
                <a:latin typeface="Palatino Linotype" panose="02040502050505030304" pitchFamily="18" charset="0"/>
              </a:rPr>
              <a:t>(Actual dimensions are not known)</a:t>
            </a:r>
            <a:endParaRPr lang="en-US" sz="1400" i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739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85F43-D331-7BF9-BAB0-EDCC91EC3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Kernel SVM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477BC-E4F2-684B-FEB6-7FF7C6AC77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974180" cy="5221539"/>
          </a:xfrm>
        </p:spPr>
        <p:txBody>
          <a:bodyPr/>
          <a:lstStyle/>
          <a:p>
            <a:r>
              <a:rPr lang="en-US" dirty="0"/>
              <a:t>With non-linear data, linear SVM will result in more errors</a:t>
            </a:r>
          </a:p>
          <a:p>
            <a:r>
              <a:rPr lang="en-US" dirty="0"/>
              <a:t>Kernel SVM </a:t>
            </a:r>
            <a:r>
              <a:rPr lang="en-US" b="1" dirty="0"/>
              <a:t>may</a:t>
            </a:r>
            <a:r>
              <a:rPr lang="en-US" dirty="0"/>
              <a:t> improve the accuracy</a:t>
            </a:r>
          </a:p>
          <a:p>
            <a:pPr lvl="1"/>
            <a:r>
              <a:rPr lang="en-US" dirty="0"/>
              <a:t>This is not guaranteed, however</a:t>
            </a:r>
          </a:p>
        </p:txBody>
      </p:sp>
      <p:pic>
        <p:nvPicPr>
          <p:cNvPr id="4098" name="Picture 2" descr="non linearly separable data">
            <a:extLst>
              <a:ext uri="{FF2B5EF4-FFF2-40B4-BE49-F238E27FC236}">
                <a16:creationId xmlns:a16="http://schemas.microsoft.com/office/drawing/2014/main" id="{9BE29AF2-3747-4EB8-31F7-8C515F023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800" y="442626"/>
            <a:ext cx="24765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ecision boundaries from different versions of support vector machine">
            <a:extLst>
              <a:ext uri="{FF2B5EF4-FFF2-40B4-BE49-F238E27FC236}">
                <a16:creationId xmlns:a16="http://schemas.microsoft.com/office/drawing/2014/main" id="{EDF9F66E-CA6E-5E76-30E5-08869149A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837" y="3518862"/>
            <a:ext cx="717232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7197F685-5EAB-1C75-0D20-BD46A403AA68}"/>
              </a:ext>
            </a:extLst>
          </p:cNvPr>
          <p:cNvSpPr/>
          <p:nvPr/>
        </p:nvSpPr>
        <p:spPr>
          <a:xfrm rot="2929157">
            <a:off x="7691366" y="2913963"/>
            <a:ext cx="391026" cy="22258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9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E4DD2-8F09-496A-BC4B-08966D92B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Tuning for Support Vector Machine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7FED7ED-9AFD-4732-9496-AD0E4BBB7FF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10887075" cy="5221539"/>
              </a:xfrm>
            </p:spPr>
            <p:txBody>
              <a:bodyPr/>
              <a:lstStyle/>
              <a:p>
                <a:r>
                  <a:rPr lang="en-US" dirty="0"/>
                  <a:t>When using SVM, we have to tune the </a:t>
                </a:r>
                <a:r>
                  <a:rPr lang="en-US" b="1" dirty="0"/>
                  <a:t>kernel type</a:t>
                </a:r>
                <a:r>
                  <a:rPr lang="en-US" dirty="0"/>
                  <a:t>, hyperparameters for the kernel, and the regularization term</a:t>
                </a:r>
              </a:p>
              <a:p>
                <a:pPr lvl="1"/>
                <a:r>
                  <a:rPr lang="en-US" b="1" dirty="0"/>
                  <a:t>kernel</a:t>
                </a:r>
                <a:r>
                  <a:rPr lang="en-US" dirty="0"/>
                  <a:t> – ‘poly’ for Polynomial, ‘</a:t>
                </a:r>
                <a:r>
                  <a:rPr lang="en-US" dirty="0" err="1"/>
                  <a:t>rbf</a:t>
                </a:r>
                <a:r>
                  <a:rPr lang="en-US" dirty="0"/>
                  <a:t>’ for RBF/Gaussian</a:t>
                </a:r>
              </a:p>
              <a:p>
                <a:pPr lvl="2"/>
                <a:r>
                  <a:rPr lang="en-US" dirty="0"/>
                  <a:t>Polynomial kernel: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𝐾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e>
                              <m:sub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sup>
                    </m:sSup>
                  </m:oMath>
                </a14:m>
                <a:endParaRPr lang="en-US" sz="2000" dirty="0"/>
              </a:p>
              <a:p>
                <a:pPr lvl="2"/>
                <a:r>
                  <a:rPr lang="en-US" dirty="0"/>
                  <a:t>Radial Basis Function (RBF) kernel, or Gaussian kernel: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𝐾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  <m:t>𝜸</m:t>
                            </m:r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begChr m:val="‖"/>
                                    <m:endChr m:val="‖"/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endParaRPr lang="en-US" dirty="0"/>
              </a:p>
              <a:p>
                <a:pPr lvl="1"/>
                <a:r>
                  <a:rPr lang="en-US" b="1" dirty="0"/>
                  <a:t>coef0</a:t>
                </a:r>
                <a:r>
                  <a:rPr lang="en-US" dirty="0"/>
                  <a:t> and </a:t>
                </a:r>
                <a:r>
                  <a:rPr lang="en-US" b="1" dirty="0"/>
                  <a:t>degree</a:t>
                </a:r>
                <a:r>
                  <a:rPr lang="en-US" dirty="0"/>
                  <a:t> for Polynomial kernel</a:t>
                </a:r>
              </a:p>
              <a:p>
                <a:pPr lvl="1"/>
                <a:r>
                  <a:rPr lang="en-US" b="1" dirty="0"/>
                  <a:t>gamma</a:t>
                </a:r>
                <a:r>
                  <a:rPr lang="en-US" dirty="0"/>
                  <a:t> for RBF/Gaussian</a:t>
                </a:r>
              </a:p>
              <a:p>
                <a:pPr lvl="1"/>
                <a:r>
                  <a:rPr lang="en-US" b="1" dirty="0"/>
                  <a:t>C</a:t>
                </a:r>
                <a:r>
                  <a:rPr lang="en-US" dirty="0"/>
                  <a:t> for regularization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7FED7ED-9AFD-4732-9496-AD0E4BBB7F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10887075" cy="5221539"/>
              </a:xfrm>
              <a:blipFill>
                <a:blip r:embed="rId2"/>
                <a:stretch>
                  <a:fillRect l="-1008" t="-1984" r="-1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4349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>
            <a:extLst>
              <a:ext uri="{FF2B5EF4-FFF2-40B4-BE49-F238E27FC236}">
                <a16:creationId xmlns:a16="http://schemas.microsoft.com/office/drawing/2014/main" id="{FA8F459D-5412-4DA7-B394-15CCFE1F8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SVR – SVM for Regression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ED84E749-BAF6-456E-96DE-A11704B6A985}"/>
              </a:ext>
            </a:extLst>
          </p:cNvPr>
          <p:cNvSpPr txBox="1">
            <a:spLocks/>
          </p:cNvSpPr>
          <p:nvPr/>
        </p:nvSpPr>
        <p:spPr>
          <a:xfrm>
            <a:off x="609600" y="1295401"/>
            <a:ext cx="6350667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Also called Support Vector Regression (SVR)</a:t>
            </a:r>
          </a:p>
          <a:p>
            <a:r>
              <a:rPr lang="en-US" dirty="0"/>
              <a:t>SVM can be modified to work on regression problems</a:t>
            </a:r>
          </a:p>
          <a:p>
            <a:r>
              <a:rPr lang="en-US" dirty="0"/>
              <a:t>In regression, SVR find a hyperplane that</a:t>
            </a:r>
          </a:p>
          <a:p>
            <a:pPr lvl="1"/>
            <a:r>
              <a:rPr lang="en-US" dirty="0"/>
              <a:t>Contains the </a:t>
            </a:r>
            <a:r>
              <a:rPr lang="en-US" b="1" dirty="0"/>
              <a:t>most training instances </a:t>
            </a:r>
            <a:r>
              <a:rPr lang="en-US" dirty="0"/>
              <a:t>while having </a:t>
            </a:r>
            <a:r>
              <a:rPr lang="en-US" b="1" dirty="0"/>
              <a:t>minimal flatness</a:t>
            </a:r>
          </a:p>
          <a:p>
            <a:pPr lvl="1"/>
            <a:r>
              <a:rPr lang="en-US" dirty="0"/>
              <a:t>Yields </a:t>
            </a:r>
            <a:r>
              <a:rPr lang="en-US" b="1" dirty="0"/>
              <a:t>minimal prediction errors for the support vectors</a:t>
            </a:r>
            <a:r>
              <a:rPr lang="en-US" dirty="0"/>
              <a:t> which are instances lie outside the margin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82AD06-1E35-4DD1-9A1A-327A72297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884" y="1747243"/>
            <a:ext cx="4531893" cy="336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>
            <a:extLst>
              <a:ext uri="{FF2B5EF4-FFF2-40B4-BE49-F238E27FC236}">
                <a16:creationId xmlns:a16="http://schemas.microsoft.com/office/drawing/2014/main" id="{398D177C-6F27-4BDB-B62F-D8C527A88AF4}"/>
              </a:ext>
            </a:extLst>
          </p:cNvPr>
          <p:cNvSpPr/>
          <p:nvPr/>
        </p:nvSpPr>
        <p:spPr bwMode="auto">
          <a:xfrm rot="2326243">
            <a:off x="6580654" y="3646999"/>
            <a:ext cx="3660546" cy="868602"/>
          </a:xfrm>
          <a:prstGeom prst="parallelogram">
            <a:avLst>
              <a:gd name="adj" fmla="val 83635"/>
            </a:avLst>
          </a:prstGeom>
          <a:solidFill>
            <a:schemeClr val="accent2">
              <a:lumMod val="20000"/>
              <a:lumOff val="80000"/>
              <a:alpha val="5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F4B8AE5-B4C4-4BDC-84BB-41D3C24D3C8D}"/>
              </a:ext>
            </a:extLst>
          </p:cNvPr>
          <p:cNvSpPr/>
          <p:nvPr/>
        </p:nvSpPr>
        <p:spPr bwMode="auto">
          <a:xfrm>
            <a:off x="8754571" y="4368593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F3A6D75-FBA4-44D2-84CC-B816CF61D9C7}"/>
              </a:ext>
            </a:extLst>
          </p:cNvPr>
          <p:cNvSpPr/>
          <p:nvPr/>
        </p:nvSpPr>
        <p:spPr bwMode="auto">
          <a:xfrm>
            <a:off x="7251472" y="2992794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27D023-ACCA-4A68-A71D-D763C4036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Kernel Trick in SVR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E289D69-7723-4E10-A3B6-5E36FD7F8AA6}"/>
              </a:ext>
            </a:extLst>
          </p:cNvPr>
          <p:cNvSpPr txBox="1">
            <a:spLocks/>
          </p:cNvSpPr>
          <p:nvPr/>
        </p:nvSpPr>
        <p:spPr>
          <a:xfrm>
            <a:off x="609600" y="1295401"/>
            <a:ext cx="10964333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Also used to map data to an </a:t>
            </a:r>
            <a:r>
              <a:rPr lang="en-US" b="1"/>
              <a:t>implicit higher dimensional </a:t>
            </a:r>
            <a:r>
              <a:rPr lang="en-US"/>
              <a:t>space where data is better distributed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D7D7BEC-5D0C-43AF-A3D6-344CB2295C31}"/>
              </a:ext>
            </a:extLst>
          </p:cNvPr>
          <p:cNvSpPr/>
          <p:nvPr/>
        </p:nvSpPr>
        <p:spPr bwMode="auto">
          <a:xfrm>
            <a:off x="7361731" y="318774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B06EFB2-FAD3-49E5-B07C-6C8108D80E48}"/>
              </a:ext>
            </a:extLst>
          </p:cNvPr>
          <p:cNvSpPr/>
          <p:nvPr/>
        </p:nvSpPr>
        <p:spPr bwMode="auto">
          <a:xfrm>
            <a:off x="7824736" y="3959396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85FB8C-5D40-41AD-B495-ECC70DC4D911}"/>
              </a:ext>
            </a:extLst>
          </p:cNvPr>
          <p:cNvSpPr/>
          <p:nvPr/>
        </p:nvSpPr>
        <p:spPr bwMode="auto">
          <a:xfrm>
            <a:off x="7631278" y="344320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814BC6-28E5-485B-AFD7-F48DC3E673CB}"/>
              </a:ext>
            </a:extLst>
          </p:cNvPr>
          <p:cNvSpPr/>
          <p:nvPr/>
        </p:nvSpPr>
        <p:spPr bwMode="auto">
          <a:xfrm>
            <a:off x="9015460" y="450247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9DFEE87-069C-4C6C-A487-129BA7847413}"/>
              </a:ext>
            </a:extLst>
          </p:cNvPr>
          <p:cNvSpPr/>
          <p:nvPr/>
        </p:nvSpPr>
        <p:spPr bwMode="auto">
          <a:xfrm>
            <a:off x="7646529" y="315530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DB6C0A-C0EE-4010-BD16-4B1BEFC2110D}"/>
              </a:ext>
            </a:extLst>
          </p:cNvPr>
          <p:cNvSpPr/>
          <p:nvPr/>
        </p:nvSpPr>
        <p:spPr bwMode="auto">
          <a:xfrm>
            <a:off x="7923274" y="343813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C2A73D-8050-4160-873C-F50BDAA02C8B}"/>
              </a:ext>
            </a:extLst>
          </p:cNvPr>
          <p:cNvSpPr/>
          <p:nvPr/>
        </p:nvSpPr>
        <p:spPr bwMode="auto">
          <a:xfrm>
            <a:off x="8366641" y="397731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40D90AA-A8C2-48F5-928B-C70A26ED5554}"/>
              </a:ext>
            </a:extLst>
          </p:cNvPr>
          <p:cNvCxnSpPr/>
          <p:nvPr/>
        </p:nvCxnSpPr>
        <p:spPr bwMode="auto">
          <a:xfrm>
            <a:off x="7559660" y="4779178"/>
            <a:ext cx="418163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8DE3B2D-DBB6-41F9-81C6-7BE86297BDDD}"/>
              </a:ext>
            </a:extLst>
          </p:cNvPr>
          <p:cNvCxnSpPr/>
          <p:nvPr/>
        </p:nvCxnSpPr>
        <p:spPr bwMode="auto">
          <a:xfrm flipV="1">
            <a:off x="7559660" y="2361750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F6BA17-83CD-4C57-AA40-744A936FC7B9}"/>
              </a:ext>
            </a:extLst>
          </p:cNvPr>
          <p:cNvCxnSpPr/>
          <p:nvPr/>
        </p:nvCxnSpPr>
        <p:spPr bwMode="auto">
          <a:xfrm flipV="1">
            <a:off x="8989099" y="4478041"/>
            <a:ext cx="445994" cy="48133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dash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D638C3D9-943E-4D45-ABAD-82D01E681764}"/>
              </a:ext>
            </a:extLst>
          </p:cNvPr>
          <p:cNvSpPr/>
          <p:nvPr/>
        </p:nvSpPr>
        <p:spPr bwMode="auto">
          <a:xfrm>
            <a:off x="7841154" y="365908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9B70506-CC0D-4265-9180-CD8810A485F4}"/>
              </a:ext>
            </a:extLst>
          </p:cNvPr>
          <p:cNvSpPr/>
          <p:nvPr/>
        </p:nvSpPr>
        <p:spPr bwMode="auto">
          <a:xfrm>
            <a:off x="8119598" y="381300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CE89FCC-86F9-4552-8D7B-5D2C9CC71AB5}"/>
              </a:ext>
            </a:extLst>
          </p:cNvPr>
          <p:cNvSpPr/>
          <p:nvPr/>
        </p:nvSpPr>
        <p:spPr bwMode="auto">
          <a:xfrm>
            <a:off x="8413559" y="372852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8D1732F-95F4-4C87-BE12-E81A1F1617B9}"/>
              </a:ext>
            </a:extLst>
          </p:cNvPr>
          <p:cNvSpPr/>
          <p:nvPr/>
        </p:nvSpPr>
        <p:spPr bwMode="auto">
          <a:xfrm>
            <a:off x="8163747" y="414097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6C21CA5-E296-4E57-AEB3-74218C955645}"/>
              </a:ext>
            </a:extLst>
          </p:cNvPr>
          <p:cNvSpPr/>
          <p:nvPr/>
        </p:nvSpPr>
        <p:spPr bwMode="auto">
          <a:xfrm>
            <a:off x="8469693" y="427122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386FEA4-772E-4C98-97D7-EDB06ED00E7B}"/>
              </a:ext>
            </a:extLst>
          </p:cNvPr>
          <p:cNvSpPr/>
          <p:nvPr/>
        </p:nvSpPr>
        <p:spPr bwMode="auto">
          <a:xfrm>
            <a:off x="8116849" y="334093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3A5BD31-FB63-4DCA-8724-4C448A517BDC}"/>
              </a:ext>
            </a:extLst>
          </p:cNvPr>
          <p:cNvSpPr/>
          <p:nvPr/>
        </p:nvSpPr>
        <p:spPr bwMode="auto">
          <a:xfrm>
            <a:off x="8698247" y="408130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84349C-2293-4A44-945C-E653D36D9DBF}"/>
              </a:ext>
            </a:extLst>
          </p:cNvPr>
          <p:cNvSpPr/>
          <p:nvPr/>
        </p:nvSpPr>
        <p:spPr bwMode="auto">
          <a:xfrm>
            <a:off x="8818598" y="464474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185564E-9ACF-493D-A685-1726240AE5EC}"/>
              </a:ext>
            </a:extLst>
          </p:cNvPr>
          <p:cNvCxnSpPr/>
          <p:nvPr/>
        </p:nvCxnSpPr>
        <p:spPr bwMode="auto">
          <a:xfrm flipH="1">
            <a:off x="6862194" y="4779178"/>
            <a:ext cx="697466" cy="93372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6D31666F-E531-4A90-A395-836DCDCB1DCF}"/>
              </a:ext>
            </a:extLst>
          </p:cNvPr>
          <p:cNvSpPr/>
          <p:nvPr/>
        </p:nvSpPr>
        <p:spPr bwMode="auto">
          <a:xfrm rot="2326243">
            <a:off x="6888842" y="3364991"/>
            <a:ext cx="3660546" cy="868602"/>
          </a:xfrm>
          <a:prstGeom prst="parallelogram">
            <a:avLst>
              <a:gd name="adj" fmla="val 83635"/>
            </a:avLst>
          </a:prstGeom>
          <a:solidFill>
            <a:schemeClr val="accent2">
              <a:lumMod val="20000"/>
              <a:lumOff val="80000"/>
              <a:alpha val="5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EDD470E-5924-419C-B82C-00323BF3E037}"/>
              </a:ext>
            </a:extLst>
          </p:cNvPr>
          <p:cNvSpPr/>
          <p:nvPr/>
        </p:nvSpPr>
        <p:spPr bwMode="auto">
          <a:xfrm>
            <a:off x="8288585" y="3557359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6DAB522-25DD-4123-B98B-C988D01E2B38}"/>
              </a:ext>
            </a:extLst>
          </p:cNvPr>
          <p:cNvSpPr/>
          <p:nvPr/>
        </p:nvSpPr>
        <p:spPr bwMode="auto">
          <a:xfrm>
            <a:off x="9587633" y="4209848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883E7D-E201-461F-9D18-64FE2AE49CAE}"/>
              </a:ext>
            </a:extLst>
          </p:cNvPr>
          <p:cNvSpPr/>
          <p:nvPr/>
        </p:nvSpPr>
        <p:spPr bwMode="auto">
          <a:xfrm>
            <a:off x="7979645" y="2913421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6833DB3-D6BE-4C50-9F0C-BB02A711728A}"/>
              </a:ext>
            </a:extLst>
          </p:cNvPr>
          <p:cNvSpPr/>
          <p:nvPr/>
        </p:nvSpPr>
        <p:spPr bwMode="auto">
          <a:xfrm>
            <a:off x="1410284" y="396975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01DE97A-3BD6-4A5C-A029-4604BCDA06DA}"/>
              </a:ext>
            </a:extLst>
          </p:cNvPr>
          <p:cNvSpPr/>
          <p:nvPr/>
        </p:nvSpPr>
        <p:spPr bwMode="auto">
          <a:xfrm>
            <a:off x="2082641" y="3594228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D7B0A08-A15E-4076-9EE9-9C39F8A256E4}"/>
              </a:ext>
            </a:extLst>
          </p:cNvPr>
          <p:cNvSpPr/>
          <p:nvPr/>
        </p:nvSpPr>
        <p:spPr bwMode="auto">
          <a:xfrm>
            <a:off x="1816679" y="315016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052607F-A845-40C2-818B-DAAA70D80663}"/>
              </a:ext>
            </a:extLst>
          </p:cNvPr>
          <p:cNvSpPr/>
          <p:nvPr/>
        </p:nvSpPr>
        <p:spPr bwMode="auto">
          <a:xfrm>
            <a:off x="3226765" y="4057621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620F388-DCC4-4606-AC6B-A8BC8E206F02}"/>
              </a:ext>
            </a:extLst>
          </p:cNvPr>
          <p:cNvSpPr/>
          <p:nvPr/>
        </p:nvSpPr>
        <p:spPr bwMode="auto">
          <a:xfrm>
            <a:off x="3907425" y="368386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14686A2-2A5D-45F0-B1A2-4766B039009B}"/>
              </a:ext>
            </a:extLst>
          </p:cNvPr>
          <p:cNvSpPr/>
          <p:nvPr/>
        </p:nvSpPr>
        <p:spPr bwMode="auto">
          <a:xfrm>
            <a:off x="1117849" y="356881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8F47617-C92E-418A-BD4F-8209547FC326}"/>
              </a:ext>
            </a:extLst>
          </p:cNvPr>
          <p:cNvSpPr/>
          <p:nvPr/>
        </p:nvSpPr>
        <p:spPr bwMode="auto">
          <a:xfrm>
            <a:off x="2975589" y="3878840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34B9147-E001-4A70-8B87-4114799F873C}"/>
              </a:ext>
            </a:extLst>
          </p:cNvPr>
          <p:cNvSpPr/>
          <p:nvPr/>
        </p:nvSpPr>
        <p:spPr bwMode="auto">
          <a:xfrm>
            <a:off x="1496210" y="3421221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40932D6-CF7B-4C0F-BD66-8A580289016A}"/>
              </a:ext>
            </a:extLst>
          </p:cNvPr>
          <p:cNvSpPr/>
          <p:nvPr/>
        </p:nvSpPr>
        <p:spPr bwMode="auto">
          <a:xfrm>
            <a:off x="3314830" y="3698017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50854C00-3308-46F7-940D-E4D58021FC30}"/>
              </a:ext>
            </a:extLst>
          </p:cNvPr>
          <p:cNvSpPr/>
          <p:nvPr/>
        </p:nvSpPr>
        <p:spPr bwMode="auto">
          <a:xfrm>
            <a:off x="917054" y="398337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02E598B-A0F6-40B7-8A7C-6F48B5CDCD4A}"/>
              </a:ext>
            </a:extLst>
          </p:cNvPr>
          <p:cNvSpPr/>
          <p:nvPr/>
        </p:nvSpPr>
        <p:spPr bwMode="auto">
          <a:xfrm>
            <a:off x="2552042" y="368427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B06FBC75-41C9-4CA7-9C7C-150B845CB73B}"/>
              </a:ext>
            </a:extLst>
          </p:cNvPr>
          <p:cNvCxnSpPr/>
          <p:nvPr/>
        </p:nvCxnSpPr>
        <p:spPr bwMode="auto">
          <a:xfrm>
            <a:off x="620937" y="5033268"/>
            <a:ext cx="418163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4784A619-FF7D-48A9-B837-37E9DDC178C2}"/>
              </a:ext>
            </a:extLst>
          </p:cNvPr>
          <p:cNvCxnSpPr/>
          <p:nvPr/>
        </p:nvCxnSpPr>
        <p:spPr bwMode="auto">
          <a:xfrm flipV="1">
            <a:off x="620937" y="2615840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032D9364-65FD-4A6D-80F2-C80197567CA2}"/>
              </a:ext>
            </a:extLst>
          </p:cNvPr>
          <p:cNvSpPr/>
          <p:nvPr/>
        </p:nvSpPr>
        <p:spPr bwMode="auto">
          <a:xfrm>
            <a:off x="2280576" y="318971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72EDF38-3446-4215-892C-D4B74FAE3961}"/>
              </a:ext>
            </a:extLst>
          </p:cNvPr>
          <p:cNvSpPr/>
          <p:nvPr/>
        </p:nvSpPr>
        <p:spPr bwMode="auto">
          <a:xfrm>
            <a:off x="1739147" y="3629511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38F113C-38F1-4E21-AB9F-3874C392FF7A}"/>
              </a:ext>
            </a:extLst>
          </p:cNvPr>
          <p:cNvSpPr/>
          <p:nvPr/>
        </p:nvSpPr>
        <p:spPr bwMode="auto">
          <a:xfrm>
            <a:off x="2304999" y="351996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1CC6712-F22C-4CAA-AE3C-7B922CDC746C}"/>
              </a:ext>
            </a:extLst>
          </p:cNvPr>
          <p:cNvSpPr/>
          <p:nvPr/>
        </p:nvSpPr>
        <p:spPr bwMode="auto">
          <a:xfrm>
            <a:off x="2598960" y="343548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4FFAA05-0DC3-4D4A-AF45-6D2744FD722B}"/>
              </a:ext>
            </a:extLst>
          </p:cNvPr>
          <p:cNvSpPr/>
          <p:nvPr/>
        </p:nvSpPr>
        <p:spPr bwMode="auto">
          <a:xfrm>
            <a:off x="1410284" y="371365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2E9066ED-C578-4E98-B5A5-3B2BA2958D00}"/>
              </a:ext>
            </a:extLst>
          </p:cNvPr>
          <p:cNvSpPr/>
          <p:nvPr/>
        </p:nvSpPr>
        <p:spPr bwMode="auto">
          <a:xfrm>
            <a:off x="3507522" y="392168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BA96EBAC-C2BB-49EC-8C1E-D3EBD7B389A5}"/>
              </a:ext>
            </a:extLst>
          </p:cNvPr>
          <p:cNvSpPr/>
          <p:nvPr/>
        </p:nvSpPr>
        <p:spPr bwMode="auto">
          <a:xfrm>
            <a:off x="4070579" y="313091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25CA7CE-99CB-4022-8D73-2DCB8AA12ACA}"/>
              </a:ext>
            </a:extLst>
          </p:cNvPr>
          <p:cNvSpPr/>
          <p:nvPr/>
        </p:nvSpPr>
        <p:spPr bwMode="auto">
          <a:xfrm>
            <a:off x="3097522" y="347798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AD5EE49-0B28-4CD7-8F75-7DF3C10D20CF}"/>
              </a:ext>
            </a:extLst>
          </p:cNvPr>
          <p:cNvSpPr/>
          <p:nvPr/>
        </p:nvSpPr>
        <p:spPr bwMode="auto">
          <a:xfrm>
            <a:off x="3708675" y="338078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4A3261-1BBC-4D7C-90BB-E50146935C58}"/>
              </a:ext>
            </a:extLst>
          </p:cNvPr>
          <p:cNvSpPr txBox="1"/>
          <p:nvPr/>
        </p:nvSpPr>
        <p:spPr>
          <a:xfrm>
            <a:off x="1687864" y="5087965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Original Space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CE8133C-CDC6-4ABA-9E0C-7A6641E957BE}"/>
              </a:ext>
            </a:extLst>
          </p:cNvPr>
          <p:cNvSpPr txBox="1"/>
          <p:nvPr/>
        </p:nvSpPr>
        <p:spPr>
          <a:xfrm>
            <a:off x="8003180" y="5128383"/>
            <a:ext cx="2792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High-Dimensional Space</a:t>
            </a:r>
          </a:p>
        </p:txBody>
      </p:sp>
      <p:sp>
        <p:nvSpPr>
          <p:cNvPr id="56" name="Arrow: Down 55">
            <a:extLst>
              <a:ext uri="{FF2B5EF4-FFF2-40B4-BE49-F238E27FC236}">
                <a16:creationId xmlns:a16="http://schemas.microsoft.com/office/drawing/2014/main" id="{45BDFEA4-373A-4A90-A30E-9AA8183AC0DB}"/>
              </a:ext>
            </a:extLst>
          </p:cNvPr>
          <p:cNvSpPr/>
          <p:nvPr/>
        </p:nvSpPr>
        <p:spPr bwMode="auto">
          <a:xfrm rot="16200000">
            <a:off x="5609790" y="3080573"/>
            <a:ext cx="229701" cy="106899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4ECFA9D-145B-4F14-A121-2B6357329F75}"/>
              </a:ext>
            </a:extLst>
          </p:cNvPr>
          <p:cNvSpPr txBox="1"/>
          <p:nvPr/>
        </p:nvSpPr>
        <p:spPr>
          <a:xfrm>
            <a:off x="5011109" y="3170199"/>
            <a:ext cx="143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Kernel Trick</a:t>
            </a:r>
          </a:p>
        </p:txBody>
      </p:sp>
    </p:spTree>
    <p:extLst>
      <p:ext uri="{BB962C8B-B14F-4D97-AF65-F5344CB8AC3E}">
        <p14:creationId xmlns:p14="http://schemas.microsoft.com/office/powerpoint/2010/main" val="1759266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F55CF-6478-4DFD-9158-0D472720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Vector Machine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63633-BCD2-4272-9515-33E19377E92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very famous model in Machine Learning, can be applied to both classification and regression </a:t>
            </a:r>
          </a:p>
          <a:p>
            <a:r>
              <a:rPr lang="en-US" dirty="0"/>
              <a:t>We begin with the simplest case of linear SVM binary classification</a:t>
            </a:r>
          </a:p>
          <a:p>
            <a:endParaRPr lang="en-US" dirty="0"/>
          </a:p>
        </p:txBody>
      </p:sp>
      <p:pic>
        <p:nvPicPr>
          <p:cNvPr id="1026" name="Picture 2" descr="an illustration of support vector machine and the kernel trick">
            <a:extLst>
              <a:ext uri="{FF2B5EF4-FFF2-40B4-BE49-F238E27FC236}">
                <a16:creationId xmlns:a16="http://schemas.microsoft.com/office/drawing/2014/main" id="{06A04362-7D2F-0731-45B0-B9182DB7F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60" y="2980310"/>
            <a:ext cx="5516479" cy="227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753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0E244-8DB2-4113-B135-94377A8FC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Linear SVM for Binary Classification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F82D2D-2C2A-4CBB-8EAB-24696FE70326}"/>
              </a:ext>
            </a:extLst>
          </p:cNvPr>
          <p:cNvSpPr txBox="1">
            <a:spLocks/>
          </p:cNvSpPr>
          <p:nvPr/>
        </p:nvSpPr>
        <p:spPr>
          <a:xfrm>
            <a:off x="622300" y="936312"/>
            <a:ext cx="5703801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Let’s start with a very simple dataset</a:t>
            </a:r>
          </a:p>
          <a:p>
            <a:pPr lvl="1"/>
            <a:r>
              <a:rPr lang="en-US" sz="2000" dirty="0"/>
              <a:t>Two input features, study time and number of lecture attended</a:t>
            </a:r>
          </a:p>
          <a:p>
            <a:pPr lvl="1"/>
            <a:r>
              <a:rPr lang="en-US" sz="2000" dirty="0"/>
              <a:t>Target is binary, whether the students passed the course</a:t>
            </a:r>
          </a:p>
          <a:p>
            <a:pPr lvl="1"/>
            <a:r>
              <a:rPr lang="en-US" sz="2000" dirty="0"/>
              <a:t>And assume the instances of the two classes are </a:t>
            </a:r>
            <a:r>
              <a:rPr lang="en-US" sz="2000" b="1" dirty="0"/>
              <a:t>separable</a:t>
            </a:r>
            <a:r>
              <a:rPr lang="en-US" sz="2000" dirty="0"/>
              <a:t> (as in the figures)</a:t>
            </a:r>
          </a:p>
          <a:p>
            <a:pPr lvl="2"/>
            <a:r>
              <a:rPr lang="en-US" sz="1800" dirty="0"/>
              <a:t>The diamonds and circles are instances of the two classes</a:t>
            </a:r>
          </a:p>
          <a:p>
            <a:pPr lvl="3"/>
            <a:r>
              <a:rPr lang="en-US" sz="1600" dirty="0"/>
              <a:t>Diamonds are failed students</a:t>
            </a:r>
          </a:p>
          <a:p>
            <a:pPr lvl="3"/>
            <a:r>
              <a:rPr lang="en-US" sz="1600" dirty="0"/>
              <a:t>Circles are passed students</a:t>
            </a:r>
          </a:p>
          <a:p>
            <a:r>
              <a:rPr lang="en-US" sz="2400" dirty="0"/>
              <a:t>A simple strategy is to find a line that separate the two classes to make decision</a:t>
            </a:r>
          </a:p>
          <a:p>
            <a:pPr lvl="1"/>
            <a:r>
              <a:rPr lang="en-US" sz="2000" dirty="0"/>
              <a:t>But the are an infinite number of lines!</a:t>
            </a:r>
          </a:p>
          <a:p>
            <a:r>
              <a:rPr lang="en-US" sz="2400" dirty="0"/>
              <a:t>Linear SVM will tries to find an </a:t>
            </a:r>
            <a:r>
              <a:rPr lang="en-US" sz="2400" b="1" dirty="0"/>
              <a:t>optimal line</a:t>
            </a:r>
            <a:r>
              <a:rPr lang="en-US" sz="2400" dirty="0"/>
              <a:t> that separate the two classes</a:t>
            </a:r>
          </a:p>
          <a:p>
            <a:pPr lvl="1"/>
            <a:endParaRPr lang="en-US" sz="2000" dirty="0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6256F59F-D2B7-4435-9C96-B96698F2174D}"/>
              </a:ext>
            </a:extLst>
          </p:cNvPr>
          <p:cNvSpPr/>
          <p:nvPr/>
        </p:nvSpPr>
        <p:spPr bwMode="auto">
          <a:xfrm>
            <a:off x="8680450" y="208892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CC6706D5-3702-4538-B77F-8DC85B1CBA7C}"/>
              </a:ext>
            </a:extLst>
          </p:cNvPr>
          <p:cNvSpPr/>
          <p:nvPr/>
        </p:nvSpPr>
        <p:spPr bwMode="auto">
          <a:xfrm>
            <a:off x="8832850" y="224132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FF9DAFFB-C34A-4737-ACA5-14AC6DF4C5F7}"/>
              </a:ext>
            </a:extLst>
          </p:cNvPr>
          <p:cNvSpPr/>
          <p:nvPr/>
        </p:nvSpPr>
        <p:spPr bwMode="auto">
          <a:xfrm>
            <a:off x="9030320" y="207458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BEFB777A-2BCB-4940-8766-AF38FBC56EED}"/>
              </a:ext>
            </a:extLst>
          </p:cNvPr>
          <p:cNvSpPr/>
          <p:nvPr/>
        </p:nvSpPr>
        <p:spPr bwMode="auto">
          <a:xfrm>
            <a:off x="9318007" y="232069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955CF752-9D9C-4128-80FF-DC017AB06F9E}"/>
              </a:ext>
            </a:extLst>
          </p:cNvPr>
          <p:cNvSpPr/>
          <p:nvPr/>
        </p:nvSpPr>
        <p:spPr bwMode="auto">
          <a:xfrm>
            <a:off x="9363077" y="199521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36F2D5AD-D755-4EE2-A363-C50960B5AE5E}"/>
              </a:ext>
            </a:extLst>
          </p:cNvPr>
          <p:cNvSpPr/>
          <p:nvPr/>
        </p:nvSpPr>
        <p:spPr bwMode="auto">
          <a:xfrm>
            <a:off x="8823322" y="166900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F708BC26-8957-4967-BDB2-4DF3C51DA1A1}"/>
              </a:ext>
            </a:extLst>
          </p:cNvPr>
          <p:cNvSpPr/>
          <p:nvPr/>
        </p:nvSpPr>
        <p:spPr bwMode="auto">
          <a:xfrm>
            <a:off x="8650594" y="252952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61C3620F-25D8-4B2C-9809-B488C6A501DD}"/>
              </a:ext>
            </a:extLst>
          </p:cNvPr>
          <p:cNvSpPr/>
          <p:nvPr/>
        </p:nvSpPr>
        <p:spPr bwMode="auto">
          <a:xfrm>
            <a:off x="9075428" y="2482107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6116BE69-EF97-4464-83E1-9290F9520B7B}"/>
              </a:ext>
            </a:extLst>
          </p:cNvPr>
          <p:cNvSpPr/>
          <p:nvPr/>
        </p:nvSpPr>
        <p:spPr bwMode="auto">
          <a:xfrm>
            <a:off x="9709808" y="232151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0A788097-3BB3-43BF-A019-4FCA4275AD48}"/>
              </a:ext>
            </a:extLst>
          </p:cNvPr>
          <p:cNvSpPr/>
          <p:nvPr/>
        </p:nvSpPr>
        <p:spPr bwMode="auto">
          <a:xfrm>
            <a:off x="9075429" y="169830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58A1F37-92A9-43B0-A2CC-1CABECF5C8D2}"/>
              </a:ext>
            </a:extLst>
          </p:cNvPr>
          <p:cNvSpPr/>
          <p:nvPr/>
        </p:nvSpPr>
        <p:spPr bwMode="auto">
          <a:xfrm>
            <a:off x="9543434" y="2491018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9D66A5-AE48-4EED-B33D-C16CD48C42F9}"/>
              </a:ext>
            </a:extLst>
          </p:cNvPr>
          <p:cNvSpPr/>
          <p:nvPr/>
        </p:nvSpPr>
        <p:spPr bwMode="auto">
          <a:xfrm>
            <a:off x="9432632" y="63143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DA24CEA-C982-425F-8D42-AAF7D0B3992E}"/>
              </a:ext>
            </a:extLst>
          </p:cNvPr>
          <p:cNvSpPr/>
          <p:nvPr/>
        </p:nvSpPr>
        <p:spPr bwMode="auto">
          <a:xfrm>
            <a:off x="9823669" y="133005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DA4911A-2D06-4CE9-99F8-5E66AC9442FC}"/>
              </a:ext>
            </a:extLst>
          </p:cNvPr>
          <p:cNvSpPr/>
          <p:nvPr/>
        </p:nvSpPr>
        <p:spPr bwMode="auto">
          <a:xfrm>
            <a:off x="9702179" y="88689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C9F5785-54FB-49D5-A737-5B82D53C03AD}"/>
              </a:ext>
            </a:extLst>
          </p:cNvPr>
          <p:cNvSpPr/>
          <p:nvPr/>
        </p:nvSpPr>
        <p:spPr bwMode="auto">
          <a:xfrm>
            <a:off x="10212115" y="125068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31F6EEA-6C80-4A38-8DE0-E9D9C33EDAFB}"/>
              </a:ext>
            </a:extLst>
          </p:cNvPr>
          <p:cNvSpPr/>
          <p:nvPr/>
        </p:nvSpPr>
        <p:spPr bwMode="auto">
          <a:xfrm>
            <a:off x="10257185" y="92520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F7E018-BFEF-4EE1-887E-6BFB150BF848}"/>
              </a:ext>
            </a:extLst>
          </p:cNvPr>
          <p:cNvSpPr/>
          <p:nvPr/>
        </p:nvSpPr>
        <p:spPr bwMode="auto">
          <a:xfrm>
            <a:off x="9717430" y="59899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2CB31B-B828-49E2-B48F-8E91AFDD7DD7}"/>
              </a:ext>
            </a:extLst>
          </p:cNvPr>
          <p:cNvSpPr/>
          <p:nvPr/>
        </p:nvSpPr>
        <p:spPr bwMode="auto">
          <a:xfrm>
            <a:off x="10496001" y="194968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FF2B00C-0252-4032-8C60-871ACA9AF9A2}"/>
              </a:ext>
            </a:extLst>
          </p:cNvPr>
          <p:cNvSpPr/>
          <p:nvPr/>
        </p:nvSpPr>
        <p:spPr bwMode="auto">
          <a:xfrm>
            <a:off x="9143694" y="69194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ABD70E4-4CC2-4755-BE8E-842A8F210335}"/>
              </a:ext>
            </a:extLst>
          </p:cNvPr>
          <p:cNvSpPr/>
          <p:nvPr/>
        </p:nvSpPr>
        <p:spPr bwMode="auto">
          <a:xfrm>
            <a:off x="10797278" y="161771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44CCC10-6B5D-46C3-9677-7EDBDD451112}"/>
              </a:ext>
            </a:extLst>
          </p:cNvPr>
          <p:cNvSpPr/>
          <p:nvPr/>
        </p:nvSpPr>
        <p:spPr bwMode="auto">
          <a:xfrm>
            <a:off x="9969537" y="62829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60F5F20-5333-49C6-8076-65EF990877FD}"/>
              </a:ext>
            </a:extLst>
          </p:cNvPr>
          <p:cNvSpPr/>
          <p:nvPr/>
        </p:nvSpPr>
        <p:spPr bwMode="auto">
          <a:xfrm>
            <a:off x="10437542" y="142100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4CDA79-286F-4C16-9A24-48B5542B3FC6}"/>
              </a:ext>
            </a:extLst>
          </p:cNvPr>
          <p:cNvCxnSpPr>
            <a:cxnSpLocks/>
          </p:cNvCxnSpPr>
          <p:nvPr/>
        </p:nvCxnSpPr>
        <p:spPr bwMode="auto">
          <a:xfrm>
            <a:off x="8650594" y="757744"/>
            <a:ext cx="2301307" cy="1721695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1AE9F9-0BC3-4D5D-91F9-FAE261880239}"/>
              </a:ext>
            </a:extLst>
          </p:cNvPr>
          <p:cNvCxnSpPr>
            <a:cxnSpLocks/>
          </p:cNvCxnSpPr>
          <p:nvPr/>
        </p:nvCxnSpPr>
        <p:spPr bwMode="auto">
          <a:xfrm>
            <a:off x="8650594" y="1236120"/>
            <a:ext cx="2301307" cy="136963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A0AF47B-1BFD-4F47-9F82-DD0F49D605F4}"/>
              </a:ext>
            </a:extLst>
          </p:cNvPr>
          <p:cNvCxnSpPr>
            <a:cxnSpLocks/>
          </p:cNvCxnSpPr>
          <p:nvPr/>
        </p:nvCxnSpPr>
        <p:spPr bwMode="auto">
          <a:xfrm>
            <a:off x="8650594" y="1526145"/>
            <a:ext cx="2397738" cy="833384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EB9D652-06C1-4126-93FA-AE88FC8177D6}"/>
              </a:ext>
            </a:extLst>
          </p:cNvPr>
          <p:cNvCxnSpPr>
            <a:cxnSpLocks/>
          </p:cNvCxnSpPr>
          <p:nvPr/>
        </p:nvCxnSpPr>
        <p:spPr bwMode="auto">
          <a:xfrm>
            <a:off x="8650594" y="936312"/>
            <a:ext cx="1720266" cy="1751955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8AB27D2-04AE-42D6-93F7-A0FAF699D456}"/>
              </a:ext>
            </a:extLst>
          </p:cNvPr>
          <p:cNvCxnSpPr/>
          <p:nvPr/>
        </p:nvCxnSpPr>
        <p:spPr bwMode="auto">
          <a:xfrm>
            <a:off x="8506437" y="2770003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792C0ED-FBDA-413F-9EDF-EA04D2919780}"/>
              </a:ext>
            </a:extLst>
          </p:cNvPr>
          <p:cNvCxnSpPr/>
          <p:nvPr/>
        </p:nvCxnSpPr>
        <p:spPr bwMode="auto">
          <a:xfrm flipV="1">
            <a:off x="8506437" y="352575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Diamond 32">
            <a:extLst>
              <a:ext uri="{FF2B5EF4-FFF2-40B4-BE49-F238E27FC236}">
                <a16:creationId xmlns:a16="http://schemas.microsoft.com/office/drawing/2014/main" id="{3C0DBA8E-E829-486D-9391-2016329A44D1}"/>
              </a:ext>
            </a:extLst>
          </p:cNvPr>
          <p:cNvSpPr/>
          <p:nvPr/>
        </p:nvSpPr>
        <p:spPr bwMode="auto">
          <a:xfrm>
            <a:off x="8680450" y="485657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4" name="Diamond 33">
            <a:extLst>
              <a:ext uri="{FF2B5EF4-FFF2-40B4-BE49-F238E27FC236}">
                <a16:creationId xmlns:a16="http://schemas.microsoft.com/office/drawing/2014/main" id="{CAF7B494-EBE2-4123-8D10-AA9F5DC86DF6}"/>
              </a:ext>
            </a:extLst>
          </p:cNvPr>
          <p:cNvSpPr/>
          <p:nvPr/>
        </p:nvSpPr>
        <p:spPr bwMode="auto">
          <a:xfrm>
            <a:off x="8832850" y="500897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46A2F647-2005-401A-BDAC-6E9DFBF3CD82}"/>
              </a:ext>
            </a:extLst>
          </p:cNvPr>
          <p:cNvSpPr/>
          <p:nvPr/>
        </p:nvSpPr>
        <p:spPr bwMode="auto">
          <a:xfrm>
            <a:off x="9030320" y="484224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6" name="Diamond 35">
            <a:extLst>
              <a:ext uri="{FF2B5EF4-FFF2-40B4-BE49-F238E27FC236}">
                <a16:creationId xmlns:a16="http://schemas.microsoft.com/office/drawing/2014/main" id="{77709DEB-C4FF-42EB-AFB8-D403B80AACFA}"/>
              </a:ext>
            </a:extLst>
          </p:cNvPr>
          <p:cNvSpPr/>
          <p:nvPr/>
        </p:nvSpPr>
        <p:spPr bwMode="auto">
          <a:xfrm>
            <a:off x="9318007" y="508835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AF92EC8E-A072-4C29-A38D-DEC2366F1DA2}"/>
              </a:ext>
            </a:extLst>
          </p:cNvPr>
          <p:cNvSpPr/>
          <p:nvPr/>
        </p:nvSpPr>
        <p:spPr bwMode="auto">
          <a:xfrm>
            <a:off x="9363077" y="476286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17AAEA2C-69F6-48F5-865E-F89C92A0CAD3}"/>
              </a:ext>
            </a:extLst>
          </p:cNvPr>
          <p:cNvSpPr/>
          <p:nvPr/>
        </p:nvSpPr>
        <p:spPr bwMode="auto">
          <a:xfrm>
            <a:off x="8823322" y="443666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6C760B61-4EAC-4D18-AEE8-2B31D29F38D9}"/>
              </a:ext>
            </a:extLst>
          </p:cNvPr>
          <p:cNvSpPr/>
          <p:nvPr/>
        </p:nvSpPr>
        <p:spPr bwMode="auto">
          <a:xfrm>
            <a:off x="8650594" y="529717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0" name="Diamond 39">
            <a:extLst>
              <a:ext uri="{FF2B5EF4-FFF2-40B4-BE49-F238E27FC236}">
                <a16:creationId xmlns:a16="http://schemas.microsoft.com/office/drawing/2014/main" id="{128E71BC-A16D-4DE5-A85F-D4ADAF9A8C65}"/>
              </a:ext>
            </a:extLst>
          </p:cNvPr>
          <p:cNvSpPr/>
          <p:nvPr/>
        </p:nvSpPr>
        <p:spPr bwMode="auto">
          <a:xfrm>
            <a:off x="9075428" y="524976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1" name="Diamond 40">
            <a:extLst>
              <a:ext uri="{FF2B5EF4-FFF2-40B4-BE49-F238E27FC236}">
                <a16:creationId xmlns:a16="http://schemas.microsoft.com/office/drawing/2014/main" id="{4216EA0D-5CB1-41A0-9484-C00A68D3EBC0}"/>
              </a:ext>
            </a:extLst>
          </p:cNvPr>
          <p:cNvSpPr/>
          <p:nvPr/>
        </p:nvSpPr>
        <p:spPr bwMode="auto">
          <a:xfrm>
            <a:off x="9709808" y="508916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9AAB6124-10E0-4933-B855-F520626DB587}"/>
              </a:ext>
            </a:extLst>
          </p:cNvPr>
          <p:cNvSpPr/>
          <p:nvPr/>
        </p:nvSpPr>
        <p:spPr bwMode="auto">
          <a:xfrm>
            <a:off x="9075429" y="446596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A47EA788-FC4D-4BDB-8298-83DC0557DCE1}"/>
              </a:ext>
            </a:extLst>
          </p:cNvPr>
          <p:cNvSpPr/>
          <p:nvPr/>
        </p:nvSpPr>
        <p:spPr bwMode="auto">
          <a:xfrm>
            <a:off x="9543434" y="525867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A6CA717-7170-4805-A40E-5FC7404E221F}"/>
              </a:ext>
            </a:extLst>
          </p:cNvPr>
          <p:cNvSpPr/>
          <p:nvPr/>
        </p:nvSpPr>
        <p:spPr bwMode="auto">
          <a:xfrm>
            <a:off x="9432632" y="339909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7CA9F20-B0BE-4B6B-8884-025FAE5BD53B}"/>
              </a:ext>
            </a:extLst>
          </p:cNvPr>
          <p:cNvSpPr/>
          <p:nvPr/>
        </p:nvSpPr>
        <p:spPr bwMode="auto">
          <a:xfrm>
            <a:off x="9823669" y="409771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E43AD67-5B46-48E1-95C6-FB9E57A79048}"/>
              </a:ext>
            </a:extLst>
          </p:cNvPr>
          <p:cNvSpPr/>
          <p:nvPr/>
        </p:nvSpPr>
        <p:spPr bwMode="auto">
          <a:xfrm>
            <a:off x="9702179" y="365455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12D0955-5FE9-4B23-A83A-B29AD25801C5}"/>
              </a:ext>
            </a:extLst>
          </p:cNvPr>
          <p:cNvSpPr/>
          <p:nvPr/>
        </p:nvSpPr>
        <p:spPr bwMode="auto">
          <a:xfrm>
            <a:off x="10212115" y="401834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A23E943B-329E-40A4-91B5-0203B60E8DE7}"/>
              </a:ext>
            </a:extLst>
          </p:cNvPr>
          <p:cNvSpPr/>
          <p:nvPr/>
        </p:nvSpPr>
        <p:spPr bwMode="auto">
          <a:xfrm>
            <a:off x="10257185" y="369285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EF34240-EB41-4CDB-8E25-AE5498A37CD9}"/>
              </a:ext>
            </a:extLst>
          </p:cNvPr>
          <p:cNvSpPr/>
          <p:nvPr/>
        </p:nvSpPr>
        <p:spPr bwMode="auto">
          <a:xfrm>
            <a:off x="9717430" y="336665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CD7FA85-9281-49D2-B5E7-7604E92C5EFC}"/>
              </a:ext>
            </a:extLst>
          </p:cNvPr>
          <p:cNvSpPr/>
          <p:nvPr/>
        </p:nvSpPr>
        <p:spPr bwMode="auto">
          <a:xfrm>
            <a:off x="10496001" y="471734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5095349-99E0-4FAD-BC77-733431358257}"/>
              </a:ext>
            </a:extLst>
          </p:cNvPr>
          <p:cNvSpPr/>
          <p:nvPr/>
        </p:nvSpPr>
        <p:spPr bwMode="auto">
          <a:xfrm>
            <a:off x="9143694" y="345960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3DDDF5C1-F577-4336-8FFB-AE4797A42E28}"/>
              </a:ext>
            </a:extLst>
          </p:cNvPr>
          <p:cNvSpPr/>
          <p:nvPr/>
        </p:nvSpPr>
        <p:spPr bwMode="auto">
          <a:xfrm>
            <a:off x="10797278" y="438537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A185288-1E5C-45EE-A3C2-3B482900ACD3}"/>
              </a:ext>
            </a:extLst>
          </p:cNvPr>
          <p:cNvSpPr/>
          <p:nvPr/>
        </p:nvSpPr>
        <p:spPr bwMode="auto">
          <a:xfrm>
            <a:off x="9969537" y="339595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01F809A-E285-4090-9427-4009A9EFA004}"/>
              </a:ext>
            </a:extLst>
          </p:cNvPr>
          <p:cNvSpPr/>
          <p:nvPr/>
        </p:nvSpPr>
        <p:spPr bwMode="auto">
          <a:xfrm>
            <a:off x="10437542" y="418866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55888A7-8692-4E4F-B959-A5AA292F1F35}"/>
              </a:ext>
            </a:extLst>
          </p:cNvPr>
          <p:cNvCxnSpPr>
            <a:cxnSpLocks/>
          </p:cNvCxnSpPr>
          <p:nvPr/>
        </p:nvCxnSpPr>
        <p:spPr bwMode="auto">
          <a:xfrm>
            <a:off x="8649782" y="3556741"/>
            <a:ext cx="2004964" cy="189918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CCBEED1-EF68-44C7-BCDA-4780E7555A5B}"/>
              </a:ext>
            </a:extLst>
          </p:cNvPr>
          <p:cNvCxnSpPr/>
          <p:nvPr/>
        </p:nvCxnSpPr>
        <p:spPr bwMode="auto">
          <a:xfrm>
            <a:off x="8506437" y="5537660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8E8D258C-6AEE-4C0C-8FF1-D67A4DF38387}"/>
              </a:ext>
            </a:extLst>
          </p:cNvPr>
          <p:cNvCxnSpPr/>
          <p:nvPr/>
        </p:nvCxnSpPr>
        <p:spPr bwMode="auto">
          <a:xfrm flipV="1">
            <a:off x="8506437" y="3120232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F01767C-9FFC-4DFF-9FE2-DEAC29670969}"/>
              </a:ext>
            </a:extLst>
          </p:cNvPr>
          <p:cNvCxnSpPr>
            <a:cxnSpLocks/>
          </p:cNvCxnSpPr>
          <p:nvPr/>
        </p:nvCxnSpPr>
        <p:spPr bwMode="auto">
          <a:xfrm flipV="1">
            <a:off x="6442417" y="1995214"/>
            <a:ext cx="1878623" cy="2390158"/>
          </a:xfrm>
          <a:prstGeom prst="straightConnector1">
            <a:avLst/>
          </a:prstGeom>
          <a:ln w="1905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944D739-44E7-4F7A-B949-BD0E11D4A9A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08603" y="4624705"/>
            <a:ext cx="1881518" cy="543019"/>
          </a:xfrm>
          <a:prstGeom prst="straightConnector1">
            <a:avLst/>
          </a:prstGeom>
          <a:ln w="1905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3CFAEC8-5ABA-4E75-89D1-C16F0D714FAA}"/>
                  </a:ext>
                </a:extLst>
              </p:cNvPr>
              <p:cNvSpPr txBox="1"/>
              <p:nvPr/>
            </p:nvSpPr>
            <p:spPr>
              <a:xfrm>
                <a:off x="10951901" y="2701886"/>
                <a:ext cx="818493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3CFAEC8-5ABA-4E75-89D1-C16F0D714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1901" y="2701886"/>
                <a:ext cx="818493" cy="391261"/>
              </a:xfrm>
              <a:prstGeom prst="rect">
                <a:avLst/>
              </a:prstGeom>
              <a:blipFill>
                <a:blip r:embed="rId2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E0283B9-AE86-4740-A02E-AFC1C7C4612E}"/>
                  </a:ext>
                </a:extLst>
              </p:cNvPr>
              <p:cNvSpPr txBox="1"/>
              <p:nvPr/>
            </p:nvSpPr>
            <p:spPr>
              <a:xfrm rot="16200000">
                <a:off x="7742036" y="642530"/>
                <a:ext cx="10649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E0283B9-AE86-4740-A02E-AFC1C7C46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7742036" y="642530"/>
                <a:ext cx="1064907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301CEF7-C757-CD02-992C-2CA98E40D4E5}"/>
                  </a:ext>
                </a:extLst>
              </p:cNvPr>
              <p:cNvSpPr txBox="1"/>
              <p:nvPr/>
            </p:nvSpPr>
            <p:spPr>
              <a:xfrm>
                <a:off x="10951900" y="5490074"/>
                <a:ext cx="818493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301CEF7-C757-CD02-992C-2CA98E40D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1900" y="5490074"/>
                <a:ext cx="818493" cy="391261"/>
              </a:xfrm>
              <a:prstGeom prst="rect">
                <a:avLst/>
              </a:prstGeom>
              <a:blipFill>
                <a:blip r:embed="rId4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900B564-AF5A-CA7E-1AD6-2EDFE3352378}"/>
                  </a:ext>
                </a:extLst>
              </p:cNvPr>
              <p:cNvSpPr txBox="1"/>
              <p:nvPr/>
            </p:nvSpPr>
            <p:spPr>
              <a:xfrm rot="16200000">
                <a:off x="7742035" y="3430718"/>
                <a:ext cx="10649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900B564-AF5A-CA7E-1AD6-2EDFE3352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7742035" y="3430718"/>
                <a:ext cx="106490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17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20932-8205-420D-8A49-9FBE8771D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Optimal Line that Separates the Classes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94EC1B-9EB8-4700-BB86-60DFC9C17F71}"/>
              </a:ext>
            </a:extLst>
          </p:cNvPr>
          <p:cNvSpPr txBox="1">
            <a:spLocks/>
          </p:cNvSpPr>
          <p:nvPr/>
        </p:nvSpPr>
        <p:spPr>
          <a:xfrm>
            <a:off x="609600" y="1011233"/>
            <a:ext cx="5684520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optimal line that linear SVM found must</a:t>
            </a:r>
          </a:p>
          <a:p>
            <a:pPr lvl="1"/>
            <a:r>
              <a:rPr lang="en-US" sz="2000" dirty="0"/>
              <a:t>Separate the two classes</a:t>
            </a:r>
          </a:p>
          <a:p>
            <a:pPr lvl="1"/>
            <a:r>
              <a:rPr lang="en-US" sz="2000" b="1" dirty="0"/>
              <a:t>Maximize</a:t>
            </a:r>
            <a:r>
              <a:rPr lang="en-US" sz="2000" dirty="0"/>
              <a:t> the </a:t>
            </a:r>
            <a:r>
              <a:rPr lang="en-US" sz="2000" b="1" dirty="0"/>
              <a:t>margin</a:t>
            </a:r>
            <a:r>
              <a:rPr lang="en-US" sz="2000" dirty="0"/>
              <a:t> between the two classes</a:t>
            </a:r>
          </a:p>
          <a:p>
            <a:pPr lvl="2"/>
            <a:r>
              <a:rPr lang="en-US" sz="1800" dirty="0"/>
              <a:t>Margin means the distances between the boundaries of the two classes</a:t>
            </a:r>
          </a:p>
          <a:p>
            <a:r>
              <a:rPr lang="en-US" sz="2400" dirty="0"/>
              <a:t>As it turns out, there is only </a:t>
            </a:r>
            <a:r>
              <a:rPr lang="en-US" sz="2400" b="1" dirty="0"/>
              <a:t>one </a:t>
            </a:r>
            <a:r>
              <a:rPr lang="en-US" sz="2400" dirty="0"/>
              <a:t>line that satisfies this condition</a:t>
            </a:r>
          </a:p>
          <a:p>
            <a:pPr lvl="1"/>
            <a:r>
              <a:rPr lang="en-US" sz="2000" dirty="0"/>
              <a:t>So, the solution from SVM is unique</a:t>
            </a:r>
          </a:p>
          <a:p>
            <a:r>
              <a:rPr lang="en-US" sz="2400" dirty="0"/>
              <a:t>The instances that lie on the boundaries are called </a:t>
            </a:r>
            <a:r>
              <a:rPr lang="en-US" sz="2400" b="1" dirty="0"/>
              <a:t>Support Vectors</a:t>
            </a:r>
            <a:r>
              <a:rPr lang="en-US" sz="2400" dirty="0"/>
              <a:t>, hence the name Support Vector Machine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FB1746BE-7748-40D9-BCD1-4F8B4C819413}"/>
              </a:ext>
            </a:extLst>
          </p:cNvPr>
          <p:cNvSpPr/>
          <p:nvPr/>
        </p:nvSpPr>
        <p:spPr bwMode="auto">
          <a:xfrm>
            <a:off x="8080917" y="353603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C4B8114B-CD76-4117-AF0D-D727700E3782}"/>
              </a:ext>
            </a:extLst>
          </p:cNvPr>
          <p:cNvSpPr/>
          <p:nvPr/>
        </p:nvSpPr>
        <p:spPr bwMode="auto">
          <a:xfrm>
            <a:off x="8233317" y="368843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643449D2-1D58-4477-B876-586521758D2F}"/>
              </a:ext>
            </a:extLst>
          </p:cNvPr>
          <p:cNvSpPr/>
          <p:nvPr/>
        </p:nvSpPr>
        <p:spPr bwMode="auto">
          <a:xfrm>
            <a:off x="8430787" y="352169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6609003-3BC5-4604-8F5D-4E2F2CB143D0}"/>
              </a:ext>
            </a:extLst>
          </p:cNvPr>
          <p:cNvSpPr/>
          <p:nvPr/>
        </p:nvSpPr>
        <p:spPr bwMode="auto">
          <a:xfrm>
            <a:off x="8718474" y="376780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2716D161-9D24-4305-B2F9-EC1DFAADB9B5}"/>
              </a:ext>
            </a:extLst>
          </p:cNvPr>
          <p:cNvSpPr/>
          <p:nvPr/>
        </p:nvSpPr>
        <p:spPr bwMode="auto">
          <a:xfrm>
            <a:off x="8763544" y="3442324"/>
            <a:ext cx="158745" cy="158745"/>
          </a:xfrm>
          <a:prstGeom prst="diamond">
            <a:avLst/>
          </a:prstGeom>
          <a:solidFill>
            <a:srgbClr val="00B8FF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00562636-45F7-4827-9AD0-F0D1410E3591}"/>
              </a:ext>
            </a:extLst>
          </p:cNvPr>
          <p:cNvSpPr/>
          <p:nvPr/>
        </p:nvSpPr>
        <p:spPr bwMode="auto">
          <a:xfrm>
            <a:off x="8223789" y="311612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469BB7B9-A703-414D-8366-AC7ADC8F6357}"/>
              </a:ext>
            </a:extLst>
          </p:cNvPr>
          <p:cNvSpPr/>
          <p:nvPr/>
        </p:nvSpPr>
        <p:spPr bwMode="auto">
          <a:xfrm>
            <a:off x="8051061" y="397663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AB8554A2-8A03-4BDA-AA64-49BC7EB2020A}"/>
              </a:ext>
            </a:extLst>
          </p:cNvPr>
          <p:cNvSpPr/>
          <p:nvPr/>
        </p:nvSpPr>
        <p:spPr bwMode="auto">
          <a:xfrm>
            <a:off x="8475895" y="392921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83E48893-2E9C-4CF8-9D15-B7F668471CDE}"/>
              </a:ext>
            </a:extLst>
          </p:cNvPr>
          <p:cNvSpPr/>
          <p:nvPr/>
        </p:nvSpPr>
        <p:spPr bwMode="auto">
          <a:xfrm>
            <a:off x="9110275" y="3768624"/>
            <a:ext cx="158745" cy="158745"/>
          </a:xfrm>
          <a:prstGeom prst="diamond">
            <a:avLst/>
          </a:prstGeom>
          <a:solidFill>
            <a:srgbClr val="00B8FF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BDC9A54A-632A-4281-BA00-B7C94C5015F2}"/>
              </a:ext>
            </a:extLst>
          </p:cNvPr>
          <p:cNvSpPr/>
          <p:nvPr/>
        </p:nvSpPr>
        <p:spPr bwMode="auto">
          <a:xfrm>
            <a:off x="8475896" y="3145415"/>
            <a:ext cx="158745" cy="158745"/>
          </a:xfrm>
          <a:prstGeom prst="diamond">
            <a:avLst/>
          </a:prstGeom>
          <a:solidFill>
            <a:srgbClr val="00B8FF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824C5BCE-9D70-4A5E-A943-E5430771A5CB}"/>
              </a:ext>
            </a:extLst>
          </p:cNvPr>
          <p:cNvSpPr/>
          <p:nvPr/>
        </p:nvSpPr>
        <p:spPr bwMode="auto">
          <a:xfrm>
            <a:off x="8943901" y="393813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2E75C45-5730-41CA-9DB0-02ED46413EDB}"/>
              </a:ext>
            </a:extLst>
          </p:cNvPr>
          <p:cNvSpPr/>
          <p:nvPr/>
        </p:nvSpPr>
        <p:spPr bwMode="auto">
          <a:xfrm>
            <a:off x="8833099" y="207854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3DC5E04-6E2D-4762-BD72-472385BCD544}"/>
              </a:ext>
            </a:extLst>
          </p:cNvPr>
          <p:cNvSpPr/>
          <p:nvPr/>
        </p:nvSpPr>
        <p:spPr bwMode="auto">
          <a:xfrm>
            <a:off x="9224136" y="2777168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76828B5-5F04-4037-B2CF-42BCFEDF2E78}"/>
              </a:ext>
            </a:extLst>
          </p:cNvPr>
          <p:cNvSpPr/>
          <p:nvPr/>
        </p:nvSpPr>
        <p:spPr bwMode="auto">
          <a:xfrm>
            <a:off x="9102646" y="233400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6EA146-3203-4664-84CB-52936F3438B3}"/>
              </a:ext>
            </a:extLst>
          </p:cNvPr>
          <p:cNvSpPr/>
          <p:nvPr/>
        </p:nvSpPr>
        <p:spPr bwMode="auto">
          <a:xfrm>
            <a:off x="9612582" y="269779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35AE0D1-CD93-4BB5-AF6A-640D35C3CF11}"/>
              </a:ext>
            </a:extLst>
          </p:cNvPr>
          <p:cNvSpPr/>
          <p:nvPr/>
        </p:nvSpPr>
        <p:spPr bwMode="auto">
          <a:xfrm>
            <a:off x="9657652" y="237231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E235218-A081-4898-8D10-4B520B671F0F}"/>
              </a:ext>
            </a:extLst>
          </p:cNvPr>
          <p:cNvSpPr/>
          <p:nvPr/>
        </p:nvSpPr>
        <p:spPr bwMode="auto">
          <a:xfrm>
            <a:off x="9117897" y="204611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E79FCDE-4FB5-4FAB-BF85-F7302AA40780}"/>
              </a:ext>
            </a:extLst>
          </p:cNvPr>
          <p:cNvSpPr/>
          <p:nvPr/>
        </p:nvSpPr>
        <p:spPr bwMode="auto">
          <a:xfrm>
            <a:off x="9896468" y="3396801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3C6F8FC-C04C-4EF5-95A0-7AE6C0940A58}"/>
              </a:ext>
            </a:extLst>
          </p:cNvPr>
          <p:cNvSpPr/>
          <p:nvPr/>
        </p:nvSpPr>
        <p:spPr bwMode="auto">
          <a:xfrm>
            <a:off x="8544161" y="2139060"/>
            <a:ext cx="158745" cy="158745"/>
          </a:xfrm>
          <a:prstGeom prst="ellipse">
            <a:avLst/>
          </a:prstGeom>
          <a:solidFill>
            <a:schemeClr val="accent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2DB85B3-2482-4352-A86F-BB9DF029BAE6}"/>
              </a:ext>
            </a:extLst>
          </p:cNvPr>
          <p:cNvSpPr/>
          <p:nvPr/>
        </p:nvSpPr>
        <p:spPr bwMode="auto">
          <a:xfrm>
            <a:off x="10197745" y="306482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3FEDD2F-71C0-4CA2-88CB-6872AE2417EC}"/>
              </a:ext>
            </a:extLst>
          </p:cNvPr>
          <p:cNvSpPr/>
          <p:nvPr/>
        </p:nvSpPr>
        <p:spPr bwMode="auto">
          <a:xfrm>
            <a:off x="9370004" y="207540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C87E0E0-5B4C-4D74-A381-7A8FE4EB2760}"/>
              </a:ext>
            </a:extLst>
          </p:cNvPr>
          <p:cNvSpPr/>
          <p:nvPr/>
        </p:nvSpPr>
        <p:spPr bwMode="auto">
          <a:xfrm>
            <a:off x="9838009" y="286812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3C4E924-A148-4CD9-A0A1-6204F1F40B93}"/>
              </a:ext>
            </a:extLst>
          </p:cNvPr>
          <p:cNvCxnSpPr>
            <a:cxnSpLocks/>
          </p:cNvCxnSpPr>
          <p:nvPr/>
        </p:nvCxnSpPr>
        <p:spPr bwMode="auto">
          <a:xfrm>
            <a:off x="8034762" y="2216906"/>
            <a:ext cx="2004964" cy="189918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4422F06-50DC-44B2-B5D8-2BD1B33ECE77}"/>
              </a:ext>
            </a:extLst>
          </p:cNvPr>
          <p:cNvCxnSpPr/>
          <p:nvPr/>
        </p:nvCxnSpPr>
        <p:spPr bwMode="auto">
          <a:xfrm>
            <a:off x="7906904" y="4217115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BE758A0-C0E4-4870-A172-455683F02A11}"/>
              </a:ext>
            </a:extLst>
          </p:cNvPr>
          <p:cNvCxnSpPr/>
          <p:nvPr/>
        </p:nvCxnSpPr>
        <p:spPr bwMode="auto">
          <a:xfrm flipV="1">
            <a:off x="7906904" y="1799687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761DE37-CEE9-4C5A-8DE0-635826931F41}"/>
              </a:ext>
            </a:extLst>
          </p:cNvPr>
          <p:cNvCxnSpPr>
            <a:cxnSpLocks/>
          </p:cNvCxnSpPr>
          <p:nvPr/>
        </p:nvCxnSpPr>
        <p:spPr bwMode="auto">
          <a:xfrm>
            <a:off x="7795364" y="2460141"/>
            <a:ext cx="2004964" cy="1899182"/>
          </a:xfrm>
          <a:prstGeom prst="line">
            <a:avLst/>
          </a:prstGeom>
          <a:ln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3224A4-15A0-420A-8C6E-26565E019F24}"/>
              </a:ext>
            </a:extLst>
          </p:cNvPr>
          <p:cNvCxnSpPr>
            <a:cxnSpLocks/>
          </p:cNvCxnSpPr>
          <p:nvPr/>
        </p:nvCxnSpPr>
        <p:spPr bwMode="auto">
          <a:xfrm>
            <a:off x="8274160" y="1995035"/>
            <a:ext cx="2004964" cy="1899182"/>
          </a:xfrm>
          <a:prstGeom prst="line">
            <a:avLst/>
          </a:prstGeom>
          <a:ln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DA7CE37-9051-4F42-A4E3-3F879680EC5C}"/>
              </a:ext>
            </a:extLst>
          </p:cNvPr>
          <p:cNvCxnSpPr/>
          <p:nvPr/>
        </p:nvCxnSpPr>
        <p:spPr bwMode="auto">
          <a:xfrm flipV="1">
            <a:off x="9609219" y="3926551"/>
            <a:ext cx="224327" cy="24210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dash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3F17625-EA30-4D9F-B584-0F2FE74CE6B5}"/>
              </a:ext>
            </a:extLst>
          </p:cNvPr>
          <p:cNvCxnSpPr>
            <a:endCxn id="34" idx="0"/>
          </p:cNvCxnSpPr>
          <p:nvPr/>
        </p:nvCxnSpPr>
        <p:spPr bwMode="auto">
          <a:xfrm>
            <a:off x="9969699" y="3857554"/>
            <a:ext cx="1249195" cy="6021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798F428-2A7A-4CD9-9CC4-402841ECD8A2}"/>
              </a:ext>
            </a:extLst>
          </p:cNvPr>
          <p:cNvSpPr txBox="1"/>
          <p:nvPr/>
        </p:nvSpPr>
        <p:spPr>
          <a:xfrm>
            <a:off x="10515817" y="4459748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Maximized!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4DF90A2-6003-4832-AFED-9E18A18BFC65}"/>
              </a:ext>
            </a:extLst>
          </p:cNvPr>
          <p:cNvCxnSpPr>
            <a:endCxn id="36" idx="2"/>
          </p:cNvCxnSpPr>
          <p:nvPr/>
        </p:nvCxnSpPr>
        <p:spPr bwMode="auto">
          <a:xfrm flipH="1" flipV="1">
            <a:off x="7760567" y="1486931"/>
            <a:ext cx="513595" cy="48734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AD8945C-79DD-4D90-8E32-DF44BDBAA8D1}"/>
              </a:ext>
            </a:extLst>
          </p:cNvPr>
          <p:cNvSpPr txBox="1"/>
          <p:nvPr/>
        </p:nvSpPr>
        <p:spPr>
          <a:xfrm>
            <a:off x="6496439" y="1117599"/>
            <a:ext cx="2528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Boundaries of the class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80EE69-60E7-4B7D-B50D-B3CA982390CC}"/>
              </a:ext>
            </a:extLst>
          </p:cNvPr>
          <p:cNvCxnSpPr>
            <a:endCxn id="36" idx="2"/>
          </p:cNvCxnSpPr>
          <p:nvPr/>
        </p:nvCxnSpPr>
        <p:spPr bwMode="auto">
          <a:xfrm flipH="1" flipV="1">
            <a:off x="7760567" y="1486931"/>
            <a:ext cx="24651" cy="96012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526889F-2DDA-EF9D-19A5-C7100FB143EA}"/>
              </a:ext>
            </a:extLst>
          </p:cNvPr>
          <p:cNvCxnSpPr/>
          <p:nvPr/>
        </p:nvCxnSpPr>
        <p:spPr bwMode="auto">
          <a:xfrm flipV="1">
            <a:off x="9838447" y="3694779"/>
            <a:ext cx="224327" cy="24210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dash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440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6623DB-F07F-4159-B746-5BF08CF37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How to Make Decisions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F596305A-CE19-4589-8596-B8C1F11AC5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1" y="1295401"/>
                <a:ext cx="5061358" cy="45196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/>
                  <a:t>After having the line, making decision is simple:</a:t>
                </a:r>
              </a:p>
              <a:p>
                <a:pPr lvl="1"/>
                <a:r>
                  <a:rPr lang="en-US" sz="2000" dirty="0"/>
                  <a:t>Anything under the line belong to one class</a:t>
                </a:r>
              </a:p>
              <a:p>
                <a:pPr lvl="1"/>
                <a:r>
                  <a:rPr lang="en-US" sz="2000" dirty="0"/>
                  <a:t>Anything above the line belong to the other class</a:t>
                </a:r>
              </a:p>
              <a:p>
                <a:r>
                  <a:rPr lang="en-US" sz="2400" dirty="0"/>
                  <a:t>Mathematically, the decision line has a linear equation, for example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=−10+1.2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study</m:t>
                          </m:r>
                        </m:sub>
                      </m:sSub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+0.5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lectures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 lvl="1"/>
                <a:r>
                  <a:rPr lang="en-US" sz="2000" dirty="0"/>
                  <a:t>If a point is below the line, its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value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000" b="1" dirty="0"/>
              </a:p>
              <a:p>
                <a:pPr lvl="1"/>
                <a:r>
                  <a:rPr lang="en-US" sz="2000" dirty="0"/>
                  <a:t>If a point is above the line, its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value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F596305A-CE19-4589-8596-B8C1F11AC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1" y="1295401"/>
                <a:ext cx="5061358" cy="4519612"/>
              </a:xfrm>
              <a:prstGeom prst="rect">
                <a:avLst/>
              </a:prstGeom>
              <a:blipFill>
                <a:blip r:embed="rId2"/>
                <a:stretch>
                  <a:fillRect l="-1566" t="-1889" r="-3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Diamond 5">
            <a:extLst>
              <a:ext uri="{FF2B5EF4-FFF2-40B4-BE49-F238E27FC236}">
                <a16:creationId xmlns:a16="http://schemas.microsoft.com/office/drawing/2014/main" id="{C5EED488-CBC2-4E77-A2F1-00444C34342C}"/>
              </a:ext>
            </a:extLst>
          </p:cNvPr>
          <p:cNvSpPr/>
          <p:nvPr/>
        </p:nvSpPr>
        <p:spPr bwMode="auto">
          <a:xfrm>
            <a:off x="7034309" y="305451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0B7C05F8-380A-4384-ABD6-CF6072CEA2AC}"/>
              </a:ext>
            </a:extLst>
          </p:cNvPr>
          <p:cNvSpPr/>
          <p:nvPr/>
        </p:nvSpPr>
        <p:spPr bwMode="auto">
          <a:xfrm>
            <a:off x="7186709" y="320691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60EE11D2-4504-4345-B184-EB558CA40BEC}"/>
              </a:ext>
            </a:extLst>
          </p:cNvPr>
          <p:cNvSpPr/>
          <p:nvPr/>
        </p:nvSpPr>
        <p:spPr bwMode="auto">
          <a:xfrm>
            <a:off x="7384179" y="304017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2CCA136A-C5F4-4B3D-A4CD-5EC2D7E89707}"/>
              </a:ext>
            </a:extLst>
          </p:cNvPr>
          <p:cNvSpPr/>
          <p:nvPr/>
        </p:nvSpPr>
        <p:spPr bwMode="auto">
          <a:xfrm>
            <a:off x="7671866" y="328628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84D60511-C2F3-4345-8D37-D934FDE5A0F1}"/>
              </a:ext>
            </a:extLst>
          </p:cNvPr>
          <p:cNvSpPr/>
          <p:nvPr/>
        </p:nvSpPr>
        <p:spPr bwMode="auto">
          <a:xfrm>
            <a:off x="7716936" y="296080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16206D25-F167-4221-B8BD-05E5D28E505E}"/>
              </a:ext>
            </a:extLst>
          </p:cNvPr>
          <p:cNvSpPr/>
          <p:nvPr/>
        </p:nvSpPr>
        <p:spPr bwMode="auto">
          <a:xfrm>
            <a:off x="7177181" y="263460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3019A714-BA1E-4AFA-873B-B2636C10B69B}"/>
              </a:ext>
            </a:extLst>
          </p:cNvPr>
          <p:cNvSpPr/>
          <p:nvPr/>
        </p:nvSpPr>
        <p:spPr bwMode="auto">
          <a:xfrm>
            <a:off x="7004453" y="349511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C60338F0-3BE5-43B1-8070-10949DB39908}"/>
              </a:ext>
            </a:extLst>
          </p:cNvPr>
          <p:cNvSpPr/>
          <p:nvPr/>
        </p:nvSpPr>
        <p:spPr bwMode="auto">
          <a:xfrm>
            <a:off x="7429287" y="3447699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BF0775BE-A93E-4AEC-97A9-180DEA12B6A0}"/>
              </a:ext>
            </a:extLst>
          </p:cNvPr>
          <p:cNvSpPr/>
          <p:nvPr/>
        </p:nvSpPr>
        <p:spPr bwMode="auto">
          <a:xfrm>
            <a:off x="8063667" y="328710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503E3FB8-0A9D-4040-8378-CC37DADEDF3B}"/>
              </a:ext>
            </a:extLst>
          </p:cNvPr>
          <p:cNvSpPr/>
          <p:nvPr/>
        </p:nvSpPr>
        <p:spPr bwMode="auto">
          <a:xfrm>
            <a:off x="7429288" y="266389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AC34F893-722F-47DB-96FC-4B84343C7A1D}"/>
              </a:ext>
            </a:extLst>
          </p:cNvPr>
          <p:cNvSpPr/>
          <p:nvPr/>
        </p:nvSpPr>
        <p:spPr bwMode="auto">
          <a:xfrm>
            <a:off x="7897293" y="345661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FC7D314-69E4-4DF8-B6E5-A0C1209B3F7D}"/>
              </a:ext>
            </a:extLst>
          </p:cNvPr>
          <p:cNvSpPr/>
          <p:nvPr/>
        </p:nvSpPr>
        <p:spPr bwMode="auto">
          <a:xfrm>
            <a:off x="7786491" y="159702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CA2A5F1-BEDC-402C-B998-434768D9E0F1}"/>
              </a:ext>
            </a:extLst>
          </p:cNvPr>
          <p:cNvSpPr/>
          <p:nvPr/>
        </p:nvSpPr>
        <p:spPr bwMode="auto">
          <a:xfrm>
            <a:off x="8177528" y="229564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3CCC089-C1B0-4FFA-BB5A-57B651E8B594}"/>
              </a:ext>
            </a:extLst>
          </p:cNvPr>
          <p:cNvSpPr/>
          <p:nvPr/>
        </p:nvSpPr>
        <p:spPr bwMode="auto">
          <a:xfrm>
            <a:off x="8056038" y="185248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04F60ED-CF7B-4EB0-B79E-FA13C1735B16}"/>
              </a:ext>
            </a:extLst>
          </p:cNvPr>
          <p:cNvSpPr/>
          <p:nvPr/>
        </p:nvSpPr>
        <p:spPr bwMode="auto">
          <a:xfrm>
            <a:off x="8565974" y="221627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115C3F-71C0-415B-81B4-A5B5CCEDACC6}"/>
              </a:ext>
            </a:extLst>
          </p:cNvPr>
          <p:cNvSpPr/>
          <p:nvPr/>
        </p:nvSpPr>
        <p:spPr bwMode="auto">
          <a:xfrm>
            <a:off x="8611044" y="1890794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4E517C-02C2-42F7-BDBA-F765FA7A28F9}"/>
              </a:ext>
            </a:extLst>
          </p:cNvPr>
          <p:cNvSpPr/>
          <p:nvPr/>
        </p:nvSpPr>
        <p:spPr bwMode="auto">
          <a:xfrm>
            <a:off x="8071289" y="156459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6A66DED-69BC-47EB-9E34-E66FB3454FF9}"/>
              </a:ext>
            </a:extLst>
          </p:cNvPr>
          <p:cNvSpPr/>
          <p:nvPr/>
        </p:nvSpPr>
        <p:spPr bwMode="auto">
          <a:xfrm>
            <a:off x="8849860" y="291528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3295B5F-8549-4F06-AF0F-D2160E6FDC81}"/>
              </a:ext>
            </a:extLst>
          </p:cNvPr>
          <p:cNvSpPr/>
          <p:nvPr/>
        </p:nvSpPr>
        <p:spPr bwMode="auto">
          <a:xfrm>
            <a:off x="7497553" y="165754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3B515A9-8CBB-4219-9E27-28323BCDE9C2}"/>
              </a:ext>
            </a:extLst>
          </p:cNvPr>
          <p:cNvSpPr/>
          <p:nvPr/>
        </p:nvSpPr>
        <p:spPr bwMode="auto">
          <a:xfrm>
            <a:off x="9151137" y="258330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C4D97C-351D-49D9-824D-618F0433F8A3}"/>
              </a:ext>
            </a:extLst>
          </p:cNvPr>
          <p:cNvSpPr/>
          <p:nvPr/>
        </p:nvSpPr>
        <p:spPr bwMode="auto">
          <a:xfrm>
            <a:off x="8323396" y="159388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6D24CE4-B070-4AB7-881E-0E43DA02379A}"/>
              </a:ext>
            </a:extLst>
          </p:cNvPr>
          <p:cNvSpPr/>
          <p:nvPr/>
        </p:nvSpPr>
        <p:spPr bwMode="auto">
          <a:xfrm>
            <a:off x="8791401" y="238660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454D42-786B-4478-B206-97C8A47EFF60}"/>
              </a:ext>
            </a:extLst>
          </p:cNvPr>
          <p:cNvCxnSpPr>
            <a:cxnSpLocks/>
          </p:cNvCxnSpPr>
          <p:nvPr/>
        </p:nvCxnSpPr>
        <p:spPr bwMode="auto">
          <a:xfrm>
            <a:off x="6988154" y="1735386"/>
            <a:ext cx="2004964" cy="189918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58ACF01-6BDC-4012-8F76-FF5A0EE9BB6A}"/>
              </a:ext>
            </a:extLst>
          </p:cNvPr>
          <p:cNvCxnSpPr/>
          <p:nvPr/>
        </p:nvCxnSpPr>
        <p:spPr bwMode="auto">
          <a:xfrm>
            <a:off x="6860296" y="3735595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9DE7B4B-C28B-415D-958B-B4C251EA2361}"/>
              </a:ext>
            </a:extLst>
          </p:cNvPr>
          <p:cNvCxnSpPr/>
          <p:nvPr/>
        </p:nvCxnSpPr>
        <p:spPr bwMode="auto">
          <a:xfrm flipV="1">
            <a:off x="6860296" y="1318167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4CE2D10-FB11-4522-A41C-8DF1B3AFBA42}"/>
              </a:ext>
            </a:extLst>
          </p:cNvPr>
          <p:cNvCxnSpPr/>
          <p:nvPr/>
        </p:nvCxnSpPr>
        <p:spPr bwMode="auto">
          <a:xfrm flipV="1">
            <a:off x="8849860" y="2295649"/>
            <a:ext cx="1074178" cy="119946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07DC006-0366-4352-B554-EF75AFB390EE}"/>
              </a:ext>
            </a:extLst>
          </p:cNvPr>
          <p:cNvSpPr txBox="1"/>
          <p:nvPr/>
        </p:nvSpPr>
        <p:spPr>
          <a:xfrm>
            <a:off x="7897293" y="4345105"/>
            <a:ext cx="1861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Instances in this region belong to class diamond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3FB9C2B-80E1-4A7D-8681-52B4C9B47CD0}"/>
              </a:ext>
            </a:extLst>
          </p:cNvPr>
          <p:cNvCxnSpPr/>
          <p:nvPr/>
        </p:nvCxnSpPr>
        <p:spPr bwMode="auto">
          <a:xfrm flipH="1">
            <a:off x="7725811" y="3397738"/>
            <a:ext cx="993202" cy="110904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C6352EB-B206-4F49-8E94-2B38B3FCC117}"/>
              </a:ext>
            </a:extLst>
          </p:cNvPr>
          <p:cNvSpPr txBox="1"/>
          <p:nvPr/>
        </p:nvSpPr>
        <p:spPr>
          <a:xfrm>
            <a:off x="9712844" y="2527145"/>
            <a:ext cx="1861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Instances in this region belong to class circle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B4834D9-BE64-2DB4-85F5-ADD64A6BA7D6}"/>
                  </a:ext>
                </a:extLst>
              </p:cNvPr>
              <p:cNvSpPr txBox="1"/>
              <p:nvPr/>
            </p:nvSpPr>
            <p:spPr>
              <a:xfrm>
                <a:off x="9117958" y="3702544"/>
                <a:ext cx="818493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B4834D9-BE64-2DB4-85F5-ADD64A6BA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7958" y="3702544"/>
                <a:ext cx="818493" cy="391261"/>
              </a:xfrm>
              <a:prstGeom prst="rect">
                <a:avLst/>
              </a:prstGeom>
              <a:blipFill>
                <a:blip r:embed="rId3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2486BDD-15F0-89BB-40C5-B56D64B6F306}"/>
                  </a:ext>
                </a:extLst>
              </p:cNvPr>
              <p:cNvSpPr txBox="1"/>
              <p:nvPr/>
            </p:nvSpPr>
            <p:spPr>
              <a:xfrm rot="16200000">
                <a:off x="6059440" y="1631618"/>
                <a:ext cx="10649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𝑙𝑒𝑐𝑡𝑢𝑟𝑒𝑠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2486BDD-15F0-89BB-40C5-B56D64B6F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059440" y="1631618"/>
                <a:ext cx="106490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218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0D581-1AD1-DC95-63F0-7F402563F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Compared to Other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B1A2E5-FD17-6FDD-ABEA-20A3F4A8344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decision boundary of SVM is usually more optimal than other models</a:t>
            </a:r>
          </a:p>
        </p:txBody>
      </p:sp>
      <p:pic>
        <p:nvPicPr>
          <p:cNvPr id="2050" name="Picture 2" descr="comparing decision boundaries of different models">
            <a:extLst>
              <a:ext uri="{FF2B5EF4-FFF2-40B4-BE49-F238E27FC236}">
                <a16:creationId xmlns:a16="http://schemas.microsoft.com/office/drawing/2014/main" id="{32389359-1371-CA8F-ED9E-226FFC415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2" y="3022433"/>
            <a:ext cx="7229475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778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E0A-06E0-CEBF-E6EF-6A5EDF70D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 Boundary/Margins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AA9E5-EC8A-44FC-E9B2-BC8C8CAD91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763628" cy="5221539"/>
          </a:xfrm>
        </p:spPr>
        <p:txBody>
          <a:bodyPr/>
          <a:lstStyle/>
          <a:p>
            <a:r>
              <a:rPr lang="en-US" b="0" i="0" dirty="0">
                <a:solidFill>
                  <a:srgbClr val="30373E"/>
                </a:solidFill>
                <a:effectLst/>
                <a:latin typeface="-apple-system"/>
              </a:rPr>
              <a:t>Data could be a bit messier, there are no straight lines that can separate these two classes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b="0" i="0" dirty="0">
                <a:solidFill>
                  <a:srgbClr val="30373E"/>
                </a:solidFill>
                <a:effectLst/>
                <a:latin typeface="-apple-system"/>
              </a:rPr>
              <a:t>It impossible to find a perfect decision boundary</a:t>
            </a:r>
          </a:p>
          <a:p>
            <a:pPr>
              <a:buFont typeface="Wingdings" panose="05000000000000000000" pitchFamily="2" charset="2"/>
              <a:buChar char="à"/>
            </a:pPr>
            <a:endParaRPr lang="en-US" b="0" i="0" dirty="0">
              <a:solidFill>
                <a:srgbClr val="30373E"/>
              </a:solidFill>
              <a:effectLst/>
              <a:latin typeface="-apple-system"/>
            </a:endParaRPr>
          </a:p>
          <a:p>
            <a:r>
              <a:rPr lang="en-US" dirty="0">
                <a:solidFill>
                  <a:srgbClr val="30373E"/>
                </a:solidFill>
                <a:latin typeface="-apple-system"/>
              </a:rPr>
              <a:t>The solution is a technique called “</a:t>
            </a:r>
            <a:r>
              <a:rPr lang="en-US" b="1" dirty="0">
                <a:solidFill>
                  <a:srgbClr val="30373E"/>
                </a:solidFill>
                <a:latin typeface="-apple-system"/>
              </a:rPr>
              <a:t>soft margin</a:t>
            </a:r>
            <a:r>
              <a:rPr lang="en-US" dirty="0">
                <a:solidFill>
                  <a:srgbClr val="30373E"/>
                </a:solidFill>
                <a:latin typeface="-apple-system"/>
              </a:rPr>
              <a:t>” or “soft boundary”</a:t>
            </a:r>
            <a:endParaRPr lang="en-US" b="0" i="0" dirty="0">
              <a:solidFill>
                <a:srgbClr val="30373E"/>
              </a:solidFill>
              <a:effectLst/>
              <a:latin typeface="-apple-system"/>
            </a:endParaRPr>
          </a:p>
          <a:p>
            <a:pPr lvl="1"/>
            <a:r>
              <a:rPr lang="en-US" b="0" i="0" dirty="0">
                <a:solidFill>
                  <a:srgbClr val="30373E"/>
                </a:solidFill>
                <a:effectLst/>
                <a:latin typeface="-apple-system"/>
              </a:rPr>
              <a:t>Softer boundaries allow more instances to be in the boundary region and become support vectors</a:t>
            </a:r>
          </a:p>
          <a:p>
            <a:pPr lvl="1"/>
            <a:r>
              <a:rPr lang="en-US" b="0" i="0" dirty="0">
                <a:solidFill>
                  <a:srgbClr val="30373E"/>
                </a:solidFill>
                <a:effectLst/>
                <a:latin typeface="-apple-system"/>
              </a:rPr>
              <a:t>The softness of SVM boundaries is controlled by a hyperparameter</a:t>
            </a:r>
          </a:p>
          <a:p>
            <a:endParaRPr lang="en-US" dirty="0"/>
          </a:p>
        </p:txBody>
      </p:sp>
      <p:pic>
        <p:nvPicPr>
          <p:cNvPr id="3074" name="Picture 2" descr="non-separable data">
            <a:extLst>
              <a:ext uri="{FF2B5EF4-FFF2-40B4-BE49-F238E27FC236}">
                <a16:creationId xmlns:a16="http://schemas.microsoft.com/office/drawing/2014/main" id="{458110C6-6007-9442-C528-F8DC132B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434" y="109131"/>
            <a:ext cx="24765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xample of soft and hard boundaries">
            <a:extLst>
              <a:ext uri="{FF2B5EF4-FFF2-40B4-BE49-F238E27FC236}">
                <a16:creationId xmlns:a16="http://schemas.microsoft.com/office/drawing/2014/main" id="{5CA3895D-4DB4-6D1E-9DF9-E9B3D8A52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047" y="3615032"/>
            <a:ext cx="48672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5CA8B5AD-13AF-A549-DD52-0D4AC5E9685B}"/>
              </a:ext>
            </a:extLst>
          </p:cNvPr>
          <p:cNvSpPr/>
          <p:nvPr/>
        </p:nvSpPr>
        <p:spPr>
          <a:xfrm>
            <a:off x="9495171" y="2931889"/>
            <a:ext cx="391026" cy="22258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463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FDE1BD4-ACA9-46FF-8EBB-324C775C4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Into Higher Dimensional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53FF677D-2D46-495B-9B07-21271F0E1B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" y="1295401"/>
                <a:ext cx="7242495" cy="45196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/>
                  <a:t>For higher dimensional data, we generalize the optimal line to the optimal</a:t>
                </a:r>
                <a:r>
                  <a:rPr lang="en-US" sz="2400" b="1" dirty="0"/>
                  <a:t> hyperplane</a:t>
                </a:r>
                <a:r>
                  <a:rPr lang="en-US" sz="2400" dirty="0"/>
                  <a:t>. </a:t>
                </a:r>
              </a:p>
              <a:p>
                <a:pPr lvl="1"/>
                <a:r>
                  <a:rPr lang="en-US" sz="2000" dirty="0"/>
                  <a:t>In 3D data (data with three features and target), we use a 2D plane to separate the two classes (figure on the right)</a:t>
                </a:r>
              </a:p>
              <a:p>
                <a:pPr lvl="1"/>
                <a:r>
                  <a:rPr lang="en-US" sz="2000" dirty="0"/>
                  <a:t>Data of which dimensionality is higher than 3 can’t really be visualized, but we still use the concept of hyperplane</a:t>
                </a:r>
              </a:p>
              <a:p>
                <a:r>
                  <a:rPr lang="en-US" sz="2400" dirty="0"/>
                  <a:t>In general, with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400" dirty="0"/>
                  <a:t> features, the hyperplane equation is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  <a:p>
                <a:pPr lvl="1"/>
                <a:r>
                  <a:rPr lang="en-US" sz="2000" dirty="0"/>
                  <a:t>So, basically, a linear combination of the features</a:t>
                </a:r>
              </a:p>
              <a:p>
                <a:pPr lvl="1"/>
                <a:r>
                  <a:rPr lang="en-US" sz="2000" dirty="0"/>
                  <a:t>Which is why this method is call </a:t>
                </a:r>
                <a:r>
                  <a:rPr lang="en-US" sz="2000" b="1" dirty="0"/>
                  <a:t>Linear Support Vector Machine</a:t>
                </a:r>
              </a:p>
              <a:p>
                <a:pPr lvl="1"/>
                <a:endParaRPr lang="en-US" sz="2000" b="1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53FF677D-2D46-495B-9B07-21271F0E1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295401"/>
                <a:ext cx="7242495" cy="4519612"/>
              </a:xfrm>
              <a:prstGeom prst="rect">
                <a:avLst/>
              </a:prstGeom>
              <a:blipFill>
                <a:blip r:embed="rId2"/>
                <a:stretch>
                  <a:fillRect l="-1094" t="-1889" r="-17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Diamond 5">
            <a:extLst>
              <a:ext uri="{FF2B5EF4-FFF2-40B4-BE49-F238E27FC236}">
                <a16:creationId xmlns:a16="http://schemas.microsoft.com/office/drawing/2014/main" id="{FFCD824D-C561-44CD-A398-3375514A67E6}"/>
              </a:ext>
            </a:extLst>
          </p:cNvPr>
          <p:cNvSpPr/>
          <p:nvPr/>
        </p:nvSpPr>
        <p:spPr bwMode="auto">
          <a:xfrm>
            <a:off x="8712942" y="250141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DD308980-AEFF-4053-975A-92B31902958F}"/>
              </a:ext>
            </a:extLst>
          </p:cNvPr>
          <p:cNvSpPr/>
          <p:nvPr/>
        </p:nvSpPr>
        <p:spPr bwMode="auto">
          <a:xfrm>
            <a:off x="8865342" y="265381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B2A2B857-7B6F-4CE2-AF5C-95C664243C1C}"/>
              </a:ext>
            </a:extLst>
          </p:cNvPr>
          <p:cNvSpPr/>
          <p:nvPr/>
        </p:nvSpPr>
        <p:spPr bwMode="auto">
          <a:xfrm>
            <a:off x="9062812" y="2487078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2C222CCA-84B9-4CE9-AEF6-EDA481D54430}"/>
              </a:ext>
            </a:extLst>
          </p:cNvPr>
          <p:cNvSpPr/>
          <p:nvPr/>
        </p:nvSpPr>
        <p:spPr bwMode="auto">
          <a:xfrm>
            <a:off x="9350499" y="2733188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DE61ED13-FDD1-4A11-87B5-E939C946FDC8}"/>
              </a:ext>
            </a:extLst>
          </p:cNvPr>
          <p:cNvSpPr/>
          <p:nvPr/>
        </p:nvSpPr>
        <p:spPr bwMode="auto">
          <a:xfrm>
            <a:off x="9395569" y="240770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E05B968A-45ED-4073-B2FD-232FBFB15AA4}"/>
              </a:ext>
            </a:extLst>
          </p:cNvPr>
          <p:cNvSpPr/>
          <p:nvPr/>
        </p:nvSpPr>
        <p:spPr bwMode="auto">
          <a:xfrm>
            <a:off x="8855814" y="208150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1C3CFA73-6A62-49D1-B93D-AD016A852935}"/>
              </a:ext>
            </a:extLst>
          </p:cNvPr>
          <p:cNvSpPr/>
          <p:nvPr/>
        </p:nvSpPr>
        <p:spPr bwMode="auto">
          <a:xfrm>
            <a:off x="8683086" y="294201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1D7A028F-F2E0-4AEF-842B-904C325895C4}"/>
              </a:ext>
            </a:extLst>
          </p:cNvPr>
          <p:cNvSpPr/>
          <p:nvPr/>
        </p:nvSpPr>
        <p:spPr bwMode="auto">
          <a:xfrm>
            <a:off x="9107920" y="289460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5B1B8E4F-CCE8-4B1A-BC00-F0A09786E674}"/>
              </a:ext>
            </a:extLst>
          </p:cNvPr>
          <p:cNvSpPr/>
          <p:nvPr/>
        </p:nvSpPr>
        <p:spPr bwMode="auto">
          <a:xfrm>
            <a:off x="9742300" y="2734006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092B1A2D-C580-4C62-8F80-4AF240493142}"/>
              </a:ext>
            </a:extLst>
          </p:cNvPr>
          <p:cNvSpPr/>
          <p:nvPr/>
        </p:nvSpPr>
        <p:spPr bwMode="auto">
          <a:xfrm>
            <a:off x="9107921" y="2110797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A84D3FA8-BDB5-4D76-B0DE-22037054AA15}"/>
              </a:ext>
            </a:extLst>
          </p:cNvPr>
          <p:cNvSpPr/>
          <p:nvPr/>
        </p:nvSpPr>
        <p:spPr bwMode="auto">
          <a:xfrm>
            <a:off x="9575926" y="290351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90B84AD-B72D-4466-BAA6-0D649A0F1463}"/>
              </a:ext>
            </a:extLst>
          </p:cNvPr>
          <p:cNvSpPr/>
          <p:nvPr/>
        </p:nvSpPr>
        <p:spPr bwMode="auto">
          <a:xfrm>
            <a:off x="9465124" y="104392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ABE9557-98B9-4195-BBD5-332B86A03818}"/>
              </a:ext>
            </a:extLst>
          </p:cNvPr>
          <p:cNvSpPr/>
          <p:nvPr/>
        </p:nvSpPr>
        <p:spPr bwMode="auto">
          <a:xfrm>
            <a:off x="9856161" y="174255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D677B18-03AC-4F64-9C8E-AE71CD0A40AC}"/>
              </a:ext>
            </a:extLst>
          </p:cNvPr>
          <p:cNvSpPr/>
          <p:nvPr/>
        </p:nvSpPr>
        <p:spPr bwMode="auto">
          <a:xfrm>
            <a:off x="9734671" y="129938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4BBEF29-3EAA-444B-9B38-B53B7F06B61A}"/>
              </a:ext>
            </a:extLst>
          </p:cNvPr>
          <p:cNvSpPr/>
          <p:nvPr/>
        </p:nvSpPr>
        <p:spPr bwMode="auto">
          <a:xfrm>
            <a:off x="10244607" y="1663178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A8D3E77-FD2F-457B-B8AD-B91790ADE6E8}"/>
              </a:ext>
            </a:extLst>
          </p:cNvPr>
          <p:cNvSpPr/>
          <p:nvPr/>
        </p:nvSpPr>
        <p:spPr bwMode="auto">
          <a:xfrm>
            <a:off x="10289677" y="133769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973A07-751C-4320-BE64-B2CAA17DF877}"/>
              </a:ext>
            </a:extLst>
          </p:cNvPr>
          <p:cNvSpPr/>
          <p:nvPr/>
        </p:nvSpPr>
        <p:spPr bwMode="auto">
          <a:xfrm>
            <a:off x="9749922" y="101149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D986FBD-3A55-49BB-AE17-657BDDECA950}"/>
              </a:ext>
            </a:extLst>
          </p:cNvPr>
          <p:cNvSpPr/>
          <p:nvPr/>
        </p:nvSpPr>
        <p:spPr bwMode="auto">
          <a:xfrm>
            <a:off x="9176186" y="110444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01A4A1D-2432-4EE9-8A2A-3BB7B2B84D91}"/>
              </a:ext>
            </a:extLst>
          </p:cNvPr>
          <p:cNvSpPr/>
          <p:nvPr/>
        </p:nvSpPr>
        <p:spPr bwMode="auto">
          <a:xfrm>
            <a:off x="10829770" y="203020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AAF8889-29CB-4787-A160-523BFA61EC18}"/>
              </a:ext>
            </a:extLst>
          </p:cNvPr>
          <p:cNvSpPr/>
          <p:nvPr/>
        </p:nvSpPr>
        <p:spPr bwMode="auto">
          <a:xfrm>
            <a:off x="10002029" y="104078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2D79091-21B9-40AD-B9B5-D956B97C9716}"/>
              </a:ext>
            </a:extLst>
          </p:cNvPr>
          <p:cNvSpPr/>
          <p:nvPr/>
        </p:nvSpPr>
        <p:spPr bwMode="auto">
          <a:xfrm>
            <a:off x="10470034" y="183350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E482132-9831-4520-B56E-F00715D454B4}"/>
              </a:ext>
            </a:extLst>
          </p:cNvPr>
          <p:cNvCxnSpPr/>
          <p:nvPr/>
        </p:nvCxnSpPr>
        <p:spPr bwMode="auto">
          <a:xfrm>
            <a:off x="9124347" y="2892752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B108DE0-1A5B-48AF-953D-F8BDDFD421B9}"/>
              </a:ext>
            </a:extLst>
          </p:cNvPr>
          <p:cNvCxnSpPr/>
          <p:nvPr/>
        </p:nvCxnSpPr>
        <p:spPr bwMode="auto">
          <a:xfrm flipV="1">
            <a:off x="9124347" y="475324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7467DB7-42D4-4C38-9C34-D3303ADE9098}"/>
              </a:ext>
            </a:extLst>
          </p:cNvPr>
          <p:cNvCxnSpPr/>
          <p:nvPr/>
        </p:nvCxnSpPr>
        <p:spPr bwMode="auto">
          <a:xfrm flipH="1">
            <a:off x="8549421" y="2892752"/>
            <a:ext cx="574926" cy="66156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C0871D74-9A23-40B6-85D3-3CE62C796A64}"/>
              </a:ext>
            </a:extLst>
          </p:cNvPr>
          <p:cNvSpPr/>
          <p:nvPr/>
        </p:nvSpPr>
        <p:spPr bwMode="auto">
          <a:xfrm rot="1428450">
            <a:off x="7919648" y="1925205"/>
            <a:ext cx="3660546" cy="868602"/>
          </a:xfrm>
          <a:prstGeom prst="parallelogram">
            <a:avLst>
              <a:gd name="adj" fmla="val 83635"/>
            </a:avLst>
          </a:prstGeom>
          <a:solidFill>
            <a:schemeClr val="accent2">
              <a:lumMod val="20000"/>
              <a:lumOff val="80000"/>
              <a:alpha val="5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AFDBCDB-CAB5-44AB-9B61-A0FFACB762C4}"/>
              </a:ext>
            </a:extLst>
          </p:cNvPr>
          <p:cNvSpPr/>
          <p:nvPr/>
        </p:nvSpPr>
        <p:spPr bwMode="auto">
          <a:xfrm>
            <a:off x="10528493" y="236218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90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F21A11F3-293D-4B6B-9C00-555B1D4E3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Non-Separable </a:t>
            </a:r>
            <a:r>
              <a:rPr lang="en-US" dirty="0"/>
              <a:t>Data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6B93BABB-224D-4ADF-8F3C-F2B369C31829}"/>
              </a:ext>
            </a:extLst>
          </p:cNvPr>
          <p:cNvSpPr txBox="1">
            <a:spLocks/>
          </p:cNvSpPr>
          <p:nvPr/>
        </p:nvSpPr>
        <p:spPr>
          <a:xfrm>
            <a:off x="609600" y="976165"/>
            <a:ext cx="6136063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data where instances are nicely distributed we used in the example is called </a:t>
            </a:r>
            <a:r>
              <a:rPr lang="en-US" sz="2400" b="1" dirty="0"/>
              <a:t>linearly separable</a:t>
            </a:r>
          </a:p>
          <a:p>
            <a:pPr lvl="1"/>
            <a:r>
              <a:rPr lang="en-US" sz="2000" dirty="0"/>
              <a:t>And you can guess, we rarely, if ever, see them in practice</a:t>
            </a:r>
          </a:p>
          <a:p>
            <a:r>
              <a:rPr lang="en-US" sz="2400" dirty="0"/>
              <a:t>Data from real world are more non-linearly separable – instances of classes are mixed in the same areas</a:t>
            </a:r>
          </a:p>
          <a:p>
            <a:pPr lvl="1"/>
            <a:r>
              <a:rPr lang="en-US" sz="2000" dirty="0"/>
              <a:t>No linear boundary can be found</a:t>
            </a:r>
          </a:p>
          <a:p>
            <a:pPr lvl="1"/>
            <a:r>
              <a:rPr lang="en-US" sz="2000" dirty="0"/>
              <a:t>Linear SVM becomes insufficient</a:t>
            </a:r>
          </a:p>
          <a:p>
            <a:r>
              <a:rPr lang="en-US" sz="2400" dirty="0"/>
              <a:t>In such cases, we the </a:t>
            </a:r>
            <a:r>
              <a:rPr lang="en-US" sz="2400" b="1" dirty="0"/>
              <a:t>kernel trick </a:t>
            </a:r>
            <a:r>
              <a:rPr lang="en-US" sz="2400" dirty="0"/>
              <a:t>to obtain non-linear SVM</a:t>
            </a:r>
          </a:p>
          <a:p>
            <a:pPr lvl="1"/>
            <a:r>
              <a:rPr lang="en-US" sz="2000" dirty="0"/>
              <a:t>The new model is then called </a:t>
            </a:r>
            <a:r>
              <a:rPr lang="en-US" sz="2000" b="1" dirty="0"/>
              <a:t>Kernel SVM</a:t>
            </a:r>
          </a:p>
        </p:txBody>
      </p:sp>
      <p:sp>
        <p:nvSpPr>
          <p:cNvPr id="60" name="Diamond 59">
            <a:extLst>
              <a:ext uri="{FF2B5EF4-FFF2-40B4-BE49-F238E27FC236}">
                <a16:creationId xmlns:a16="http://schemas.microsoft.com/office/drawing/2014/main" id="{3E090331-5F96-40E2-83C7-BBE78DB3CB64}"/>
              </a:ext>
            </a:extLst>
          </p:cNvPr>
          <p:cNvSpPr/>
          <p:nvPr/>
        </p:nvSpPr>
        <p:spPr bwMode="auto">
          <a:xfrm>
            <a:off x="8130980" y="246659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1" name="Diamond 60">
            <a:extLst>
              <a:ext uri="{FF2B5EF4-FFF2-40B4-BE49-F238E27FC236}">
                <a16:creationId xmlns:a16="http://schemas.microsoft.com/office/drawing/2014/main" id="{7DD9D008-303F-4134-9F44-E2C662269B27}"/>
              </a:ext>
            </a:extLst>
          </p:cNvPr>
          <p:cNvSpPr/>
          <p:nvPr/>
        </p:nvSpPr>
        <p:spPr bwMode="auto">
          <a:xfrm>
            <a:off x="9961598" y="3488133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FE4B0FF5-3619-4F48-A295-0C096B1AAA39}"/>
              </a:ext>
            </a:extLst>
          </p:cNvPr>
          <p:cNvSpPr/>
          <p:nvPr/>
        </p:nvSpPr>
        <p:spPr bwMode="auto">
          <a:xfrm>
            <a:off x="8560536" y="3120862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9CCA043A-D1F7-41A1-8189-0BB1613A8570}"/>
              </a:ext>
            </a:extLst>
          </p:cNvPr>
          <p:cNvSpPr/>
          <p:nvPr/>
        </p:nvSpPr>
        <p:spPr bwMode="auto">
          <a:xfrm>
            <a:off x="8678606" y="341777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4" name="Diamond 63">
            <a:extLst>
              <a:ext uri="{FF2B5EF4-FFF2-40B4-BE49-F238E27FC236}">
                <a16:creationId xmlns:a16="http://schemas.microsoft.com/office/drawing/2014/main" id="{F8B585F5-E354-44DC-AEB8-D5F34A383521}"/>
              </a:ext>
            </a:extLst>
          </p:cNvPr>
          <p:cNvSpPr/>
          <p:nvPr/>
        </p:nvSpPr>
        <p:spPr bwMode="auto">
          <a:xfrm>
            <a:off x="8893293" y="304149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5" name="Diamond 64">
            <a:extLst>
              <a:ext uri="{FF2B5EF4-FFF2-40B4-BE49-F238E27FC236}">
                <a16:creationId xmlns:a16="http://schemas.microsoft.com/office/drawing/2014/main" id="{56C5EC80-E799-4DC9-9530-3C1E23F7CDC4}"/>
              </a:ext>
            </a:extLst>
          </p:cNvPr>
          <p:cNvSpPr/>
          <p:nvPr/>
        </p:nvSpPr>
        <p:spPr bwMode="auto">
          <a:xfrm>
            <a:off x="8353538" y="2715287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945BE33D-CAA5-4C7C-9442-6A0E764524FF}"/>
              </a:ext>
            </a:extLst>
          </p:cNvPr>
          <p:cNvSpPr/>
          <p:nvPr/>
        </p:nvSpPr>
        <p:spPr bwMode="auto">
          <a:xfrm>
            <a:off x="9574565" y="3118434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7" name="Diamond 66">
            <a:extLst>
              <a:ext uri="{FF2B5EF4-FFF2-40B4-BE49-F238E27FC236}">
                <a16:creationId xmlns:a16="http://schemas.microsoft.com/office/drawing/2014/main" id="{6916FCD6-4E10-4327-9730-7288C937D636}"/>
              </a:ext>
            </a:extLst>
          </p:cNvPr>
          <p:cNvSpPr/>
          <p:nvPr/>
        </p:nvSpPr>
        <p:spPr bwMode="auto">
          <a:xfrm>
            <a:off x="9527931" y="277472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8" name="Diamond 67">
            <a:extLst>
              <a:ext uri="{FF2B5EF4-FFF2-40B4-BE49-F238E27FC236}">
                <a16:creationId xmlns:a16="http://schemas.microsoft.com/office/drawing/2014/main" id="{AA8849DD-2314-4EB1-9281-B6DB3E8019E9}"/>
              </a:ext>
            </a:extLst>
          </p:cNvPr>
          <p:cNvSpPr/>
          <p:nvPr/>
        </p:nvSpPr>
        <p:spPr bwMode="auto">
          <a:xfrm>
            <a:off x="9240024" y="3367790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9" name="Diamond 68">
            <a:extLst>
              <a:ext uri="{FF2B5EF4-FFF2-40B4-BE49-F238E27FC236}">
                <a16:creationId xmlns:a16="http://schemas.microsoft.com/office/drawing/2014/main" id="{0308FDF3-B7E3-4675-ACC4-61C5C748E8F1}"/>
              </a:ext>
            </a:extLst>
          </p:cNvPr>
          <p:cNvSpPr/>
          <p:nvPr/>
        </p:nvSpPr>
        <p:spPr bwMode="auto">
          <a:xfrm>
            <a:off x="8605645" y="2744581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0" name="Diamond 69">
            <a:extLst>
              <a:ext uri="{FF2B5EF4-FFF2-40B4-BE49-F238E27FC236}">
                <a16:creationId xmlns:a16="http://schemas.microsoft.com/office/drawing/2014/main" id="{844F4B15-B0A7-47B4-BFBA-5B847DD48575}"/>
              </a:ext>
            </a:extLst>
          </p:cNvPr>
          <p:cNvSpPr/>
          <p:nvPr/>
        </p:nvSpPr>
        <p:spPr bwMode="auto">
          <a:xfrm>
            <a:off x="9204229" y="3616565"/>
            <a:ext cx="158745" cy="158745"/>
          </a:xfrm>
          <a:prstGeom prst="diamond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C916B51-E690-4B7A-B1F3-8A6B57F46CAF}"/>
              </a:ext>
            </a:extLst>
          </p:cNvPr>
          <p:cNvSpPr/>
          <p:nvPr/>
        </p:nvSpPr>
        <p:spPr bwMode="auto">
          <a:xfrm>
            <a:off x="8639908" y="2357186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E950BE25-9F3D-4C80-A683-4E24DDD6C984}"/>
              </a:ext>
            </a:extLst>
          </p:cNvPr>
          <p:cNvSpPr/>
          <p:nvPr/>
        </p:nvSpPr>
        <p:spPr bwMode="auto">
          <a:xfrm>
            <a:off x="8673910" y="294181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B33F4D0-58F5-4C1B-928D-BFDC78C16619}"/>
              </a:ext>
            </a:extLst>
          </p:cNvPr>
          <p:cNvSpPr/>
          <p:nvPr/>
        </p:nvSpPr>
        <p:spPr bwMode="auto">
          <a:xfrm>
            <a:off x="8922529" y="278850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C6EB6048-AFDD-4B1F-9A9F-F3228E70297C}"/>
              </a:ext>
            </a:extLst>
          </p:cNvPr>
          <p:cNvSpPr/>
          <p:nvPr/>
        </p:nvSpPr>
        <p:spPr bwMode="auto">
          <a:xfrm>
            <a:off x="9232395" y="2804953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5A8616F-031F-4688-BA9B-804BFA34DE07}"/>
              </a:ext>
            </a:extLst>
          </p:cNvPr>
          <p:cNvSpPr/>
          <p:nvPr/>
        </p:nvSpPr>
        <p:spPr bwMode="auto">
          <a:xfrm>
            <a:off x="9066265" y="2430915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43DA832-D0C5-4BC9-8DF4-665FA5218E5E}"/>
              </a:ext>
            </a:extLst>
          </p:cNvPr>
          <p:cNvSpPr/>
          <p:nvPr/>
        </p:nvSpPr>
        <p:spPr bwMode="auto">
          <a:xfrm>
            <a:off x="8986892" y="1851717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D323874-CDD4-4BC7-A496-DA1BF653C8BA}"/>
              </a:ext>
            </a:extLst>
          </p:cNvPr>
          <p:cNvSpPr/>
          <p:nvPr/>
        </p:nvSpPr>
        <p:spPr bwMode="auto">
          <a:xfrm>
            <a:off x="9212307" y="3156599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605AA2E6-BCF2-4973-A6CF-4E12538B541C}"/>
              </a:ext>
            </a:extLst>
          </p:cNvPr>
          <p:cNvSpPr/>
          <p:nvPr/>
        </p:nvSpPr>
        <p:spPr bwMode="auto">
          <a:xfrm>
            <a:off x="8353538" y="230854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53CCB03-6369-4824-BBB3-C94300A5471B}"/>
              </a:ext>
            </a:extLst>
          </p:cNvPr>
          <p:cNvSpPr/>
          <p:nvPr/>
        </p:nvSpPr>
        <p:spPr bwMode="auto">
          <a:xfrm>
            <a:off x="9607304" y="3468572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D71CEBC-3343-4666-89B8-E040A8A75551}"/>
              </a:ext>
            </a:extLst>
          </p:cNvPr>
          <p:cNvSpPr/>
          <p:nvPr/>
        </p:nvSpPr>
        <p:spPr bwMode="auto">
          <a:xfrm>
            <a:off x="9314218" y="2368030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B194372-78F1-4B39-9CD8-C4DD5823075E}"/>
              </a:ext>
            </a:extLst>
          </p:cNvPr>
          <p:cNvSpPr/>
          <p:nvPr/>
        </p:nvSpPr>
        <p:spPr bwMode="auto">
          <a:xfrm>
            <a:off x="9887776" y="2858851"/>
            <a:ext cx="158745" cy="158745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AF178AB-E66E-4C32-B4D0-8DC6A60F48AE}"/>
              </a:ext>
            </a:extLst>
          </p:cNvPr>
          <p:cNvCxnSpPr/>
          <p:nvPr/>
        </p:nvCxnSpPr>
        <p:spPr bwMode="auto">
          <a:xfrm>
            <a:off x="8036653" y="3816281"/>
            <a:ext cx="244958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AA315FD1-CA3C-42C7-9AF8-E7907BCFDBBD}"/>
              </a:ext>
            </a:extLst>
          </p:cNvPr>
          <p:cNvCxnSpPr/>
          <p:nvPr/>
        </p:nvCxnSpPr>
        <p:spPr bwMode="auto">
          <a:xfrm flipV="1">
            <a:off x="8036653" y="1398853"/>
            <a:ext cx="0" cy="24174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C52D0A89-98C7-433D-AA59-C2558FADA725}"/>
              </a:ext>
            </a:extLst>
          </p:cNvPr>
          <p:cNvSpPr txBox="1"/>
          <p:nvPr/>
        </p:nvSpPr>
        <p:spPr>
          <a:xfrm>
            <a:off x="7913243" y="3981663"/>
            <a:ext cx="3589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Is there any line that can separate the two classes in this case?</a:t>
            </a:r>
          </a:p>
        </p:txBody>
      </p:sp>
    </p:spTree>
    <p:extLst>
      <p:ext uri="{BB962C8B-B14F-4D97-AF65-F5344CB8AC3E}">
        <p14:creationId xmlns:p14="http://schemas.microsoft.com/office/powerpoint/2010/main" val="1850506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</TotalTime>
  <Words>958</Words>
  <Application>Microsoft Office PowerPoint</Application>
  <PresentationFormat>Widescreen</PresentationFormat>
  <Paragraphs>130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-apple-system</vt:lpstr>
      <vt:lpstr>Arial</vt:lpstr>
      <vt:lpstr>Avenir 55 Roman</vt:lpstr>
      <vt:lpstr>Avenir 65 Medium</vt:lpstr>
      <vt:lpstr>Avenir 95 Black</vt:lpstr>
      <vt:lpstr>Calibri</vt:lpstr>
      <vt:lpstr>Cambria Math</vt:lpstr>
      <vt:lpstr>Palatino Linotype</vt:lpstr>
      <vt:lpstr>Times New Roman</vt:lpstr>
      <vt:lpstr>Wingdings</vt:lpstr>
      <vt:lpstr>Office Theme</vt:lpstr>
      <vt:lpstr>Support Vector Machine</vt:lpstr>
      <vt:lpstr>Support Vector Machine</vt:lpstr>
      <vt:lpstr>Linear SVM for Binary Classification</vt:lpstr>
      <vt:lpstr>The Optimal Line that Separates the Classes</vt:lpstr>
      <vt:lpstr>How to Make Decisions</vt:lpstr>
      <vt:lpstr>Compared to Other Models</vt:lpstr>
      <vt:lpstr>Soft Boundary/Margins</vt:lpstr>
      <vt:lpstr>Into Higher Dimensional Data</vt:lpstr>
      <vt:lpstr>Non-Separable Data</vt:lpstr>
      <vt:lpstr>The Kernel Trick</vt:lpstr>
      <vt:lpstr>Kernel Trick - Student Example</vt:lpstr>
      <vt:lpstr>Kernel SVM Examples</vt:lpstr>
      <vt:lpstr>Model Tuning for Support Vector Machine</vt:lpstr>
      <vt:lpstr>SVR – SVM for Regression</vt:lpstr>
      <vt:lpstr>Kernel Trick in SVR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152</cp:revision>
  <dcterms:created xsi:type="dcterms:W3CDTF">2019-08-07T15:31:06Z</dcterms:created>
  <dcterms:modified xsi:type="dcterms:W3CDTF">2023-07-28T19:30:13Z</dcterms:modified>
</cp:coreProperties>
</file>