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302" r:id="rId3"/>
    <p:sldId id="276" r:id="rId4"/>
    <p:sldId id="277" r:id="rId5"/>
    <p:sldId id="295" r:id="rId6"/>
    <p:sldId id="296" r:id="rId7"/>
    <p:sldId id="297" r:id="rId8"/>
    <p:sldId id="298" r:id="rId9"/>
    <p:sldId id="299" r:id="rId10"/>
    <p:sldId id="301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78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7AC7"/>
    <a:srgbClr val="65E537"/>
    <a:srgbClr val="B85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08" autoAdjust="0"/>
    <p:restoredTop sz="89376" autoAdjust="0"/>
  </p:normalViewPr>
  <p:slideViewPr>
    <p:cSldViewPr snapToGrid="0" snapToObjects="1">
      <p:cViewPr varScale="1">
        <p:scale>
          <a:sx n="159" d="100"/>
          <a:sy n="159" d="100"/>
        </p:scale>
        <p:origin x="1062" y="1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7/27/2023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5" y="109131"/>
            <a:ext cx="10515600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355263" cy="522153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7" Type="http://schemas.openxmlformats.org/officeDocument/2006/relationships/image" Target="../media/image200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0.png"/><Relationship Id="rId4" Type="http://schemas.openxmlformats.org/officeDocument/2006/relationships/image" Target="../media/image17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0.png"/><Relationship Id="rId13" Type="http://schemas.openxmlformats.org/officeDocument/2006/relationships/image" Target="../media/image350.png"/><Relationship Id="rId3" Type="http://schemas.openxmlformats.org/officeDocument/2006/relationships/image" Target="../media/image250.png"/><Relationship Id="rId7" Type="http://schemas.openxmlformats.org/officeDocument/2006/relationships/image" Target="../media/image290.png"/><Relationship Id="rId12" Type="http://schemas.openxmlformats.org/officeDocument/2006/relationships/image" Target="../media/image340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0.png"/><Relationship Id="rId11" Type="http://schemas.openxmlformats.org/officeDocument/2006/relationships/image" Target="../media/image330.png"/><Relationship Id="rId5" Type="http://schemas.openxmlformats.org/officeDocument/2006/relationships/image" Target="../media/image270.png"/><Relationship Id="rId10" Type="http://schemas.openxmlformats.org/officeDocument/2006/relationships/image" Target="../media/image320.png"/><Relationship Id="rId4" Type="http://schemas.openxmlformats.org/officeDocument/2006/relationships/image" Target="../media/image260.png"/><Relationship Id="rId9" Type="http://schemas.openxmlformats.org/officeDocument/2006/relationships/image" Target="../media/image310.png"/><Relationship Id="rId1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1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3549" y="2703443"/>
            <a:ext cx="4660900" cy="960173"/>
          </a:xfrm>
        </p:spPr>
        <p:txBody>
          <a:bodyPr/>
          <a:lstStyle/>
          <a:p>
            <a:r>
              <a:rPr lang="en-US" dirty="0"/>
              <a:t>Decision Tree and Random Forest</a:t>
            </a:r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C4C5B-905E-93D8-2AF5-4A90CF434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25" y="3095504"/>
            <a:ext cx="10515600" cy="666991"/>
          </a:xfrm>
        </p:spPr>
        <p:txBody>
          <a:bodyPr/>
          <a:lstStyle/>
          <a:p>
            <a:r>
              <a:rPr lang="en-US" dirty="0"/>
              <a:t>Model Tuning</a:t>
            </a:r>
          </a:p>
        </p:txBody>
      </p:sp>
    </p:spTree>
    <p:extLst>
      <p:ext uri="{BB962C8B-B14F-4D97-AF65-F5344CB8AC3E}">
        <p14:creationId xmlns:p14="http://schemas.microsoft.com/office/powerpoint/2010/main" val="38776923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B3021C0-174E-45B7-8C41-D315A89C7E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116C2-2A35-4C2F-9AC8-16065DA0C2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Different Decision Trees on the same Data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149B0235-616A-4B2B-869C-962C109AE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363" y="849500"/>
            <a:ext cx="3607784" cy="3514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524D881A-FA96-4440-93EB-3F188D4A7E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0226" y="294773"/>
            <a:ext cx="3607784" cy="3514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CA7F50A1-098E-45DA-8CF9-C25C87A571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8573" y="3152065"/>
            <a:ext cx="3970426" cy="3867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97667281-F831-4806-A9C5-D706102344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846" y="782480"/>
            <a:ext cx="3607784" cy="3514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34C18FE-EC29-4F0C-8F49-D2C1FF6A1A6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04036" y="4205037"/>
            <a:ext cx="6172700" cy="2410265"/>
          </a:xfrm>
        </p:spPr>
        <p:txBody>
          <a:bodyPr/>
          <a:lstStyle/>
          <a:p>
            <a:r>
              <a:rPr lang="en-US" sz="2000" dirty="0"/>
              <a:t>Decision trees are </a:t>
            </a:r>
            <a:r>
              <a:rPr lang="en-US" sz="2000" b="1" dirty="0"/>
              <a:t>not</a:t>
            </a:r>
            <a:r>
              <a:rPr lang="en-US" sz="2000" dirty="0"/>
              <a:t> unique – there may be multiple decision trees that yield similar performances on training data</a:t>
            </a:r>
          </a:p>
          <a:p>
            <a:pPr lvl="1"/>
            <a:r>
              <a:rPr lang="en-US" sz="1800" dirty="0"/>
              <a:t>However, their performances on new data might differ</a:t>
            </a:r>
          </a:p>
          <a:p>
            <a:r>
              <a:rPr lang="en-US" sz="2000" dirty="0"/>
              <a:t>Which tree to use?</a:t>
            </a:r>
          </a:p>
          <a:p>
            <a:r>
              <a:rPr lang="en-US" sz="2000" dirty="0"/>
              <a:t>How to choose a best tree for this data?</a:t>
            </a:r>
          </a:p>
        </p:txBody>
      </p:sp>
    </p:spTree>
    <p:extLst>
      <p:ext uri="{BB962C8B-B14F-4D97-AF65-F5344CB8AC3E}">
        <p14:creationId xmlns:p14="http://schemas.microsoft.com/office/powerpoint/2010/main" val="36732433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AF567-D6DB-4695-B542-70AC8A47F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Hyperparameters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507A8E-54A5-443F-9B97-0B25F2DA86B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9163" y="947738"/>
            <a:ext cx="5589170" cy="5221539"/>
          </a:xfrm>
        </p:spPr>
        <p:txBody>
          <a:bodyPr/>
          <a:lstStyle/>
          <a:p>
            <a:r>
              <a:rPr lang="en-US" sz="2400" dirty="0"/>
              <a:t>Are “metadata” of a model</a:t>
            </a:r>
          </a:p>
          <a:p>
            <a:pPr lvl="1"/>
            <a:r>
              <a:rPr lang="en-US" sz="2000" dirty="0"/>
              <a:t>For example: decision tree</a:t>
            </a:r>
          </a:p>
          <a:p>
            <a:pPr lvl="2"/>
            <a:r>
              <a:rPr lang="en-US" sz="1800" b="1" dirty="0"/>
              <a:t>Max depth</a:t>
            </a:r>
            <a:r>
              <a:rPr lang="en-US" sz="1800" dirty="0"/>
              <a:t>: maximum depth (number of branches from the root node to the furthest leaf node) a tree can form</a:t>
            </a:r>
          </a:p>
          <a:p>
            <a:pPr lvl="2"/>
            <a:r>
              <a:rPr lang="en-US" sz="1800" b="1" dirty="0"/>
              <a:t>Minimum samples at split</a:t>
            </a:r>
            <a:r>
              <a:rPr lang="en-US" sz="1800" dirty="0"/>
              <a:t>: minimum number of instances at a node for it to be eligible to form a split (have branches)</a:t>
            </a:r>
          </a:p>
          <a:p>
            <a:pPr lvl="2"/>
            <a:r>
              <a:rPr lang="en-US" sz="1800" b="1" dirty="0"/>
              <a:t>Minimum samples at leaf</a:t>
            </a:r>
            <a:r>
              <a:rPr lang="en-US" sz="1800" dirty="0"/>
              <a:t>: minimum number of instances at a node for it to be eligible to be a leaf node. </a:t>
            </a:r>
          </a:p>
          <a:p>
            <a:r>
              <a:rPr lang="en-US" sz="2400" b="1" dirty="0"/>
              <a:t>Cannot</a:t>
            </a:r>
            <a:r>
              <a:rPr lang="en-US" sz="2400" dirty="0"/>
              <a:t> be learned from data</a:t>
            </a:r>
          </a:p>
          <a:p>
            <a:r>
              <a:rPr lang="en-US" sz="2400" b="1" dirty="0"/>
              <a:t>Heavily</a:t>
            </a:r>
            <a:r>
              <a:rPr lang="en-US" sz="2400" dirty="0"/>
              <a:t> effect a model’s performance. Wrong selection of hyperparameters may lead to </a:t>
            </a:r>
            <a:r>
              <a:rPr lang="en-US" sz="2400" b="1" dirty="0"/>
              <a:t>unusable</a:t>
            </a:r>
            <a:r>
              <a:rPr lang="en-US" sz="2400" dirty="0"/>
              <a:t> models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DB53BF6A-DD95-4309-AEE2-2C60A090B0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113" y="0"/>
            <a:ext cx="3458912" cy="336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F002D917-4E2F-4609-97F3-5E37A51EF78C}"/>
              </a:ext>
            </a:extLst>
          </p:cNvPr>
          <p:cNvCxnSpPr/>
          <p:nvPr/>
        </p:nvCxnSpPr>
        <p:spPr>
          <a:xfrm>
            <a:off x="9439275" y="442626"/>
            <a:ext cx="476250" cy="50511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A25D9F5-3DD6-4266-9D7C-1EC7770F91C1}"/>
              </a:ext>
            </a:extLst>
          </p:cNvPr>
          <p:cNvCxnSpPr>
            <a:cxnSpLocks/>
          </p:cNvCxnSpPr>
          <p:nvPr/>
        </p:nvCxnSpPr>
        <p:spPr>
          <a:xfrm>
            <a:off x="10001250" y="1085850"/>
            <a:ext cx="257175" cy="51435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22C5BEB-3B2A-4A7A-979A-635604A89810}"/>
              </a:ext>
            </a:extLst>
          </p:cNvPr>
          <p:cNvCxnSpPr>
            <a:cxnSpLocks/>
          </p:cNvCxnSpPr>
          <p:nvPr/>
        </p:nvCxnSpPr>
        <p:spPr>
          <a:xfrm>
            <a:off x="10325100" y="1766888"/>
            <a:ext cx="242888" cy="51435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872F6A3-A513-42D1-80B8-04A000EF66D3}"/>
              </a:ext>
            </a:extLst>
          </p:cNvPr>
          <p:cNvCxnSpPr>
            <a:cxnSpLocks/>
          </p:cNvCxnSpPr>
          <p:nvPr/>
        </p:nvCxnSpPr>
        <p:spPr>
          <a:xfrm>
            <a:off x="10639425" y="2424113"/>
            <a:ext cx="247650" cy="52863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11ECDA7-4711-4400-BE1B-EE20E02C7FB4}"/>
              </a:ext>
            </a:extLst>
          </p:cNvPr>
          <p:cNvSpPr txBox="1"/>
          <p:nvPr/>
        </p:nvSpPr>
        <p:spPr>
          <a:xfrm>
            <a:off x="8826019" y="-51768"/>
            <a:ext cx="1159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Root node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714628E-1EA9-43AD-82B8-795338B3C522}"/>
              </a:ext>
            </a:extLst>
          </p:cNvPr>
          <p:cNvSpPr txBox="1"/>
          <p:nvPr/>
        </p:nvSpPr>
        <p:spPr>
          <a:xfrm>
            <a:off x="10639425" y="3059668"/>
            <a:ext cx="1416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Furthest Leaf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0AC5D9A-1DE1-4325-8E27-07A1482CFDEE}"/>
              </a:ext>
            </a:extLst>
          </p:cNvPr>
          <p:cNvSpPr txBox="1"/>
          <p:nvPr/>
        </p:nvSpPr>
        <p:spPr>
          <a:xfrm>
            <a:off x="10902279" y="1084648"/>
            <a:ext cx="1100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Depth = 4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35E248E0-3A6E-4F84-A0A5-26D8926CEA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5711" y="3843136"/>
            <a:ext cx="2503168" cy="241496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B44345C-F4DF-4E1D-8562-D69620B3D0AB}"/>
              </a:ext>
            </a:extLst>
          </p:cNvPr>
          <p:cNvSpPr txBox="1"/>
          <p:nvPr/>
        </p:nvSpPr>
        <p:spPr>
          <a:xfrm>
            <a:off x="7951558" y="3978169"/>
            <a:ext cx="20894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Wrong selections of hyperparameters lead to an oversimplified tree with poorer performance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4FC23AEE-D87D-4740-9490-9B2D6552E75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6710"/>
          <a:stretch/>
        </p:blipFill>
        <p:spPr>
          <a:xfrm>
            <a:off x="10446544" y="4005982"/>
            <a:ext cx="1638990" cy="57812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ECB1D30-DAC4-421D-971D-98DA8ECB4C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8477" y="2629137"/>
            <a:ext cx="2578335" cy="37318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FC8FDDC-6B2B-47DD-B8A9-1DADA0D09C6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3595" b="-1050"/>
          <a:stretch/>
        </p:blipFill>
        <p:spPr>
          <a:xfrm>
            <a:off x="9635491" y="4558438"/>
            <a:ext cx="2503168" cy="356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5975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FFE42-1FC6-4B55-862C-E4EA709828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Tuning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C3541-FEBA-445E-9A07-F65941A3042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734675" cy="5221539"/>
          </a:xfrm>
        </p:spPr>
        <p:txBody>
          <a:bodyPr/>
          <a:lstStyle/>
          <a:p>
            <a:r>
              <a:rPr lang="en-US" sz="2000" dirty="0"/>
              <a:t>The overall idea is to </a:t>
            </a:r>
            <a:r>
              <a:rPr lang="en-US" sz="2000" b="1" dirty="0"/>
              <a:t>train the same model </a:t>
            </a:r>
            <a:r>
              <a:rPr lang="en-US" sz="2000" dirty="0"/>
              <a:t>with </a:t>
            </a:r>
            <a:r>
              <a:rPr lang="en-US" sz="2000" b="1" dirty="0"/>
              <a:t>different values of hyperparameters</a:t>
            </a:r>
            <a:r>
              <a:rPr lang="en-US" sz="2000" dirty="0"/>
              <a:t> and pick one with the </a:t>
            </a:r>
            <a:r>
              <a:rPr lang="en-US" sz="2000" b="1" dirty="0"/>
              <a:t>best</a:t>
            </a:r>
            <a:r>
              <a:rPr lang="en-US" sz="2000" dirty="0"/>
              <a:t> performance</a:t>
            </a:r>
          </a:p>
          <a:p>
            <a:r>
              <a:rPr lang="en-US" sz="2200" dirty="0"/>
              <a:t>Training performances are not enough to indicate if a model is good on new data</a:t>
            </a:r>
          </a:p>
          <a:p>
            <a:r>
              <a:rPr lang="en-US" sz="2200" dirty="0"/>
              <a:t>Testing data still represents totally new data for final evaluations and should not be used before a model is finalized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US" sz="2200" dirty="0">
                <a:sym typeface="Wingdings" panose="05000000000000000000" pitchFamily="2" charset="2"/>
              </a:rPr>
              <a:t>Further split training data into </a:t>
            </a:r>
            <a:r>
              <a:rPr lang="en-US" sz="2200" b="1" dirty="0">
                <a:sym typeface="Wingdings" panose="05000000000000000000" pitchFamily="2" charset="2"/>
              </a:rPr>
              <a:t>validation</a:t>
            </a:r>
            <a:r>
              <a:rPr lang="en-US" sz="2200" dirty="0">
                <a:sym typeface="Wingdings" panose="05000000000000000000" pitchFamily="2" charset="2"/>
              </a:rPr>
              <a:t> data for tuning models’ hyperparameters</a:t>
            </a:r>
          </a:p>
          <a:p>
            <a:pPr lvl="1">
              <a:buFont typeface="Wingdings" panose="05000000000000000000" pitchFamily="2" charset="2"/>
              <a:buChar char="à"/>
            </a:pPr>
            <a:endParaRPr lang="en-US" sz="1800" dirty="0"/>
          </a:p>
        </p:txBody>
      </p:sp>
      <p:graphicFrame>
        <p:nvGraphicFramePr>
          <p:cNvPr id="52" name="Table 5">
            <a:extLst>
              <a:ext uri="{FF2B5EF4-FFF2-40B4-BE49-F238E27FC236}">
                <a16:creationId xmlns:a16="http://schemas.microsoft.com/office/drawing/2014/main" id="{BD032C3B-5879-42CE-AFCA-9842E1879429}"/>
              </a:ext>
            </a:extLst>
          </p:cNvPr>
          <p:cNvGraphicFramePr>
            <a:graphicFrameLocks noGrp="1"/>
          </p:cNvGraphicFramePr>
          <p:nvPr/>
        </p:nvGraphicFramePr>
        <p:xfrm>
          <a:off x="3371335" y="3351188"/>
          <a:ext cx="570229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2298">
                  <a:extLst>
                    <a:ext uri="{9D8B030D-6E8A-4147-A177-3AD203B41FA5}">
                      <a16:colId xmlns:a16="http://schemas.microsoft.com/office/drawing/2014/main" val="12601364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All Data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5181797"/>
                  </a:ext>
                </a:extLst>
              </a:tr>
            </a:tbl>
          </a:graphicData>
        </a:graphic>
      </p:graphicFrame>
      <p:graphicFrame>
        <p:nvGraphicFramePr>
          <p:cNvPr id="53" name="Table 52">
            <a:extLst>
              <a:ext uri="{FF2B5EF4-FFF2-40B4-BE49-F238E27FC236}">
                <a16:creationId xmlns:a16="http://schemas.microsoft.com/office/drawing/2014/main" id="{5536897C-4104-4EC9-A6BB-889262279C6E}"/>
              </a:ext>
            </a:extLst>
          </p:cNvPr>
          <p:cNvGraphicFramePr>
            <a:graphicFrameLocks noGrp="1"/>
          </p:cNvGraphicFramePr>
          <p:nvPr/>
        </p:nvGraphicFramePr>
        <p:xfrm>
          <a:off x="3371335" y="4242963"/>
          <a:ext cx="570229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1532">
                  <a:extLst>
                    <a:ext uri="{9D8B030D-6E8A-4147-A177-3AD203B41FA5}">
                      <a16:colId xmlns:a16="http://schemas.microsoft.com/office/drawing/2014/main" val="1260136486"/>
                    </a:ext>
                  </a:extLst>
                </a:gridCol>
                <a:gridCol w="1900766">
                  <a:extLst>
                    <a:ext uri="{9D8B030D-6E8A-4147-A177-3AD203B41FA5}">
                      <a16:colId xmlns:a16="http://schemas.microsoft.com/office/drawing/2014/main" val="24835042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Training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Testing Data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5181797"/>
                  </a:ext>
                </a:extLst>
              </a:tr>
            </a:tbl>
          </a:graphicData>
        </a:graphic>
      </p:graphicFrame>
      <p:graphicFrame>
        <p:nvGraphicFramePr>
          <p:cNvPr id="54" name="Table 53">
            <a:extLst>
              <a:ext uri="{FF2B5EF4-FFF2-40B4-BE49-F238E27FC236}">
                <a16:creationId xmlns:a16="http://schemas.microsoft.com/office/drawing/2014/main" id="{C306A9F4-971F-4D22-A8B9-2F8B85D9513E}"/>
              </a:ext>
            </a:extLst>
          </p:cNvPr>
          <p:cNvGraphicFramePr>
            <a:graphicFrameLocks noGrp="1"/>
          </p:cNvGraphicFramePr>
          <p:nvPr/>
        </p:nvGraphicFramePr>
        <p:xfrm>
          <a:off x="3369217" y="5132013"/>
          <a:ext cx="380153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0766">
                  <a:extLst>
                    <a:ext uri="{9D8B030D-6E8A-4147-A177-3AD203B41FA5}">
                      <a16:colId xmlns:a16="http://schemas.microsoft.com/office/drawing/2014/main" val="1260136486"/>
                    </a:ext>
                  </a:extLst>
                </a:gridCol>
                <a:gridCol w="1900766">
                  <a:extLst>
                    <a:ext uri="{9D8B030D-6E8A-4147-A177-3AD203B41FA5}">
                      <a16:colId xmlns:a16="http://schemas.microsoft.com/office/drawing/2014/main" val="28694935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Training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Validation Data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5181797"/>
                  </a:ext>
                </a:extLst>
              </a:tr>
            </a:tbl>
          </a:graphicData>
        </a:graphic>
      </p:graphicFrame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B5C5D99D-DB48-42D0-8C41-81E4B1368BC4}"/>
              </a:ext>
            </a:extLst>
          </p:cNvPr>
          <p:cNvCxnSpPr>
            <a:cxnSpLocks/>
            <a:stCxn id="52" idx="2"/>
            <a:endCxn id="53" idx="0"/>
          </p:cNvCxnSpPr>
          <p:nvPr/>
        </p:nvCxnSpPr>
        <p:spPr>
          <a:xfrm>
            <a:off x="6222484" y="3722028"/>
            <a:ext cx="0" cy="5209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79238333-F011-4A5F-BF49-33411D7AAC3A}"/>
              </a:ext>
            </a:extLst>
          </p:cNvPr>
          <p:cNvSpPr txBox="1"/>
          <p:nvPr/>
        </p:nvSpPr>
        <p:spPr>
          <a:xfrm>
            <a:off x="6222484" y="3795435"/>
            <a:ext cx="14103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Train/Test Split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6D1D7C9D-EF78-4DA3-8852-D7343A90E066}"/>
              </a:ext>
            </a:extLst>
          </p:cNvPr>
          <p:cNvCxnSpPr>
            <a:cxnSpLocks/>
            <a:endCxn id="54" idx="0"/>
          </p:cNvCxnSpPr>
          <p:nvPr/>
        </p:nvCxnSpPr>
        <p:spPr>
          <a:xfrm>
            <a:off x="5269983" y="4527359"/>
            <a:ext cx="0" cy="6046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BF36FDA3-1397-4B32-ACEA-8BDC9B2EEADF}"/>
              </a:ext>
            </a:extLst>
          </p:cNvPr>
          <p:cNvSpPr txBox="1"/>
          <p:nvPr/>
        </p:nvSpPr>
        <p:spPr>
          <a:xfrm>
            <a:off x="5269983" y="4688242"/>
            <a:ext cx="1911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Train/Validation Split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A1CD0FF-CABA-40EC-A829-86ACF42A304D}"/>
              </a:ext>
            </a:extLst>
          </p:cNvPr>
          <p:cNvSpPr txBox="1"/>
          <p:nvPr/>
        </p:nvSpPr>
        <p:spPr>
          <a:xfrm>
            <a:off x="3187700" y="5555175"/>
            <a:ext cx="200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For training models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74A13C7-9739-47FF-8FC7-186AD8717F8C}"/>
              </a:ext>
            </a:extLst>
          </p:cNvPr>
          <p:cNvSpPr txBox="1"/>
          <p:nvPr/>
        </p:nvSpPr>
        <p:spPr>
          <a:xfrm>
            <a:off x="5269983" y="5557504"/>
            <a:ext cx="1911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For tuning models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45EC21E-AD32-4DAA-86EB-ED5544B95531}"/>
              </a:ext>
            </a:extLst>
          </p:cNvPr>
          <p:cNvSpPr txBox="1"/>
          <p:nvPr/>
        </p:nvSpPr>
        <p:spPr>
          <a:xfrm>
            <a:off x="9098514" y="4237777"/>
            <a:ext cx="3060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For </a:t>
            </a:r>
            <a:r>
              <a:rPr lang="en-US" b="1" dirty="0"/>
              <a:t>final</a:t>
            </a:r>
            <a:r>
              <a:rPr lang="en-US" dirty="0"/>
              <a:t> evaluations of models</a:t>
            </a:r>
          </a:p>
        </p:txBody>
      </p:sp>
    </p:spTree>
    <p:extLst>
      <p:ext uri="{BB962C8B-B14F-4D97-AF65-F5344CB8AC3E}">
        <p14:creationId xmlns:p14="http://schemas.microsoft.com/office/powerpoint/2010/main" val="26734614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BDFD8BFD-752F-4D42-88DE-437912D58540}"/>
              </a:ext>
            </a:extLst>
          </p:cNvPr>
          <p:cNvCxnSpPr>
            <a:cxnSpLocks/>
            <a:endCxn id="49" idx="0"/>
          </p:cNvCxnSpPr>
          <p:nvPr/>
        </p:nvCxnSpPr>
        <p:spPr>
          <a:xfrm>
            <a:off x="9079983" y="2239372"/>
            <a:ext cx="0" cy="26095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533B03F5-1E49-4F11-9C20-0FFE39410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25" y="109131"/>
            <a:ext cx="5362574" cy="666991"/>
          </a:xfrm>
        </p:spPr>
        <p:txBody>
          <a:bodyPr/>
          <a:lstStyle/>
          <a:p>
            <a:r>
              <a:rPr lang="en-US" sz="2400" dirty="0"/>
              <a:t>Model Tuning with Validation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C5A6E5-1D35-4FA2-BA44-EBF1B9773C1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776123"/>
            <a:ext cx="4728526" cy="5353510"/>
          </a:xfrm>
        </p:spPr>
        <p:txBody>
          <a:bodyPr/>
          <a:lstStyle/>
          <a:p>
            <a:r>
              <a:rPr lang="en-US" sz="2400" dirty="0"/>
              <a:t>In general, the process is to train the same models with different hyperparameters with training data</a:t>
            </a:r>
          </a:p>
          <a:p>
            <a:r>
              <a:rPr lang="en-US" sz="2400" dirty="0"/>
              <a:t>Trained models are then scored in validation data</a:t>
            </a:r>
          </a:p>
          <a:p>
            <a:r>
              <a:rPr lang="en-US" sz="2400" dirty="0"/>
              <a:t>The model with the highest validation score is considered the best model and evaluated with testing data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88E6EAE9-EFE7-4A5E-AC21-DC41CCCE86E5}"/>
              </a:ext>
            </a:extLst>
          </p:cNvPr>
          <p:cNvGraphicFramePr>
            <a:graphicFrameLocks noGrp="1"/>
          </p:cNvGraphicFramePr>
          <p:nvPr/>
        </p:nvGraphicFramePr>
        <p:xfrm>
          <a:off x="6228834" y="109131"/>
          <a:ext cx="570229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2298">
                  <a:extLst>
                    <a:ext uri="{9D8B030D-6E8A-4147-A177-3AD203B41FA5}">
                      <a16:colId xmlns:a16="http://schemas.microsoft.com/office/drawing/2014/main" val="12601364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All Data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518179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54EA084-A04B-4D5B-9859-B4F2983497B0}"/>
              </a:ext>
            </a:extLst>
          </p:cNvPr>
          <p:cNvGraphicFramePr>
            <a:graphicFrameLocks noGrp="1"/>
          </p:cNvGraphicFramePr>
          <p:nvPr/>
        </p:nvGraphicFramePr>
        <p:xfrm>
          <a:off x="6228834" y="1000906"/>
          <a:ext cx="570229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1532">
                  <a:extLst>
                    <a:ext uri="{9D8B030D-6E8A-4147-A177-3AD203B41FA5}">
                      <a16:colId xmlns:a16="http://schemas.microsoft.com/office/drawing/2014/main" val="1260136486"/>
                    </a:ext>
                  </a:extLst>
                </a:gridCol>
                <a:gridCol w="1900766">
                  <a:extLst>
                    <a:ext uri="{9D8B030D-6E8A-4147-A177-3AD203B41FA5}">
                      <a16:colId xmlns:a16="http://schemas.microsoft.com/office/drawing/2014/main" val="24835042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Training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Testing Data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5181797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762CEC1-F70D-4DD7-868A-6B4D34D00F18}"/>
              </a:ext>
            </a:extLst>
          </p:cNvPr>
          <p:cNvGraphicFramePr>
            <a:graphicFrameLocks noGrp="1"/>
          </p:cNvGraphicFramePr>
          <p:nvPr/>
        </p:nvGraphicFramePr>
        <p:xfrm>
          <a:off x="6226716" y="1889956"/>
          <a:ext cx="380153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0766">
                  <a:extLst>
                    <a:ext uri="{9D8B030D-6E8A-4147-A177-3AD203B41FA5}">
                      <a16:colId xmlns:a16="http://schemas.microsoft.com/office/drawing/2014/main" val="1260136486"/>
                    </a:ext>
                  </a:extLst>
                </a:gridCol>
                <a:gridCol w="1900766">
                  <a:extLst>
                    <a:ext uri="{9D8B030D-6E8A-4147-A177-3AD203B41FA5}">
                      <a16:colId xmlns:a16="http://schemas.microsoft.com/office/drawing/2014/main" val="28694935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Training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Validation Data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5181797"/>
                  </a:ext>
                </a:extLst>
              </a:tr>
            </a:tbl>
          </a:graphicData>
        </a:graphic>
      </p:graphicFrame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D02766C-7247-4BD1-A2BA-EE5018C8DCE8}"/>
              </a:ext>
            </a:extLst>
          </p:cNvPr>
          <p:cNvCxnSpPr>
            <a:cxnSpLocks/>
            <a:stCxn id="4" idx="2"/>
            <a:endCxn id="5" idx="0"/>
          </p:cNvCxnSpPr>
          <p:nvPr/>
        </p:nvCxnSpPr>
        <p:spPr>
          <a:xfrm>
            <a:off x="9079983" y="479971"/>
            <a:ext cx="0" cy="5209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3686C03-68A1-4145-A0D5-19575EBC05D4}"/>
              </a:ext>
            </a:extLst>
          </p:cNvPr>
          <p:cNvSpPr txBox="1"/>
          <p:nvPr/>
        </p:nvSpPr>
        <p:spPr>
          <a:xfrm>
            <a:off x="9079983" y="553378"/>
            <a:ext cx="14103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Train/Test Split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6360C8C-2077-4BAA-ABE0-E05CA3AFF4B1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8127482" y="1285302"/>
            <a:ext cx="0" cy="6046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AAF3D16B-F82B-4575-AFAE-139CA57A841D}"/>
              </a:ext>
            </a:extLst>
          </p:cNvPr>
          <p:cNvSpPr txBox="1"/>
          <p:nvPr/>
        </p:nvSpPr>
        <p:spPr>
          <a:xfrm>
            <a:off x="8127482" y="1446185"/>
            <a:ext cx="1911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Train/Validation Split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1308BFE-6A75-4077-9B5B-AE5044E4630F}"/>
              </a:ext>
            </a:extLst>
          </p:cNvPr>
          <p:cNvCxnSpPr>
            <a:cxnSpLocks/>
          </p:cNvCxnSpPr>
          <p:nvPr/>
        </p:nvCxnSpPr>
        <p:spPr>
          <a:xfrm>
            <a:off x="7174984" y="2239372"/>
            <a:ext cx="0" cy="9610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E9A37EB-8E31-4C37-9CB3-B41BF21D32BD}"/>
              </a:ext>
            </a:extLst>
          </p:cNvPr>
          <p:cNvSpPr txBox="1"/>
          <p:nvPr/>
        </p:nvSpPr>
        <p:spPr>
          <a:xfrm>
            <a:off x="5767707" y="2475603"/>
            <a:ext cx="1790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Model training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5AB4029-A993-4BD8-B6E6-9BCD9FED1BFB}"/>
              </a:ext>
            </a:extLst>
          </p:cNvPr>
          <p:cNvSpPr/>
          <p:nvPr/>
        </p:nvSpPr>
        <p:spPr>
          <a:xfrm>
            <a:off x="7005122" y="3310432"/>
            <a:ext cx="342900" cy="20955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332400AC-45B1-477C-A7CF-162F42064BE5}"/>
              </a:ext>
            </a:extLst>
          </p:cNvPr>
          <p:cNvSpPr/>
          <p:nvPr/>
        </p:nvSpPr>
        <p:spPr>
          <a:xfrm>
            <a:off x="6662222" y="3724770"/>
            <a:ext cx="342900" cy="20955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060F1AD-D45F-4B77-BDE5-EB8A617F727D}"/>
              </a:ext>
            </a:extLst>
          </p:cNvPr>
          <p:cNvSpPr/>
          <p:nvPr/>
        </p:nvSpPr>
        <p:spPr>
          <a:xfrm>
            <a:off x="7005122" y="4522505"/>
            <a:ext cx="342900" cy="20955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FA1B193-74D4-4287-9AFC-16041FA524CD}"/>
              </a:ext>
            </a:extLst>
          </p:cNvPr>
          <p:cNvSpPr/>
          <p:nvPr/>
        </p:nvSpPr>
        <p:spPr>
          <a:xfrm>
            <a:off x="6662222" y="4936547"/>
            <a:ext cx="342900" cy="20955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7F67385-C33F-4E70-87DC-A25C90E98244}"/>
              </a:ext>
            </a:extLst>
          </p:cNvPr>
          <p:cNvSpPr/>
          <p:nvPr/>
        </p:nvSpPr>
        <p:spPr>
          <a:xfrm>
            <a:off x="7348022" y="3718742"/>
            <a:ext cx="342900" cy="20955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9C95765-B70E-4770-B310-8B2F93E3BD53}"/>
              </a:ext>
            </a:extLst>
          </p:cNvPr>
          <p:cNvSpPr/>
          <p:nvPr/>
        </p:nvSpPr>
        <p:spPr>
          <a:xfrm>
            <a:off x="7348023" y="4936547"/>
            <a:ext cx="342900" cy="20955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9EE65F4-4DB7-472F-9478-5CAEC62EC6F9}"/>
              </a:ext>
            </a:extLst>
          </p:cNvPr>
          <p:cNvSpPr/>
          <p:nvPr/>
        </p:nvSpPr>
        <p:spPr>
          <a:xfrm>
            <a:off x="7686159" y="5350589"/>
            <a:ext cx="342900" cy="20955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1018353-9EA8-4225-ADFE-ADAF44DA9D40}"/>
              </a:ext>
            </a:extLst>
          </p:cNvPr>
          <p:cNvSpPr/>
          <p:nvPr/>
        </p:nvSpPr>
        <p:spPr>
          <a:xfrm>
            <a:off x="7005123" y="5352231"/>
            <a:ext cx="342900" cy="20955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24F4021-8461-45B4-8C94-A7E4060151A6}"/>
              </a:ext>
            </a:extLst>
          </p:cNvPr>
          <p:cNvCxnSpPr>
            <a:stCxn id="13" idx="2"/>
            <a:endCxn id="14" idx="0"/>
          </p:cNvCxnSpPr>
          <p:nvPr/>
        </p:nvCxnSpPr>
        <p:spPr>
          <a:xfrm flipH="1">
            <a:off x="6833672" y="3519982"/>
            <a:ext cx="342900" cy="2047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9287C0F-5ED2-40BB-86D5-7F9E0E8D6D45}"/>
              </a:ext>
            </a:extLst>
          </p:cNvPr>
          <p:cNvCxnSpPr>
            <a:cxnSpLocks/>
            <a:stCxn id="13" idx="2"/>
            <a:endCxn id="17" idx="0"/>
          </p:cNvCxnSpPr>
          <p:nvPr/>
        </p:nvCxnSpPr>
        <p:spPr>
          <a:xfrm>
            <a:off x="7176572" y="3519982"/>
            <a:ext cx="342900" cy="1987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8E20DF7-211A-4033-A37C-5703875B07E5}"/>
              </a:ext>
            </a:extLst>
          </p:cNvPr>
          <p:cNvCxnSpPr>
            <a:cxnSpLocks/>
            <a:stCxn id="15" idx="2"/>
            <a:endCxn id="18" idx="0"/>
          </p:cNvCxnSpPr>
          <p:nvPr/>
        </p:nvCxnSpPr>
        <p:spPr>
          <a:xfrm>
            <a:off x="7176572" y="4732055"/>
            <a:ext cx="342901" cy="2044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676FC0C-330F-4299-875D-0549E337A95E}"/>
              </a:ext>
            </a:extLst>
          </p:cNvPr>
          <p:cNvCxnSpPr>
            <a:cxnSpLocks/>
            <a:stCxn id="15" idx="2"/>
            <a:endCxn id="16" idx="0"/>
          </p:cNvCxnSpPr>
          <p:nvPr/>
        </p:nvCxnSpPr>
        <p:spPr>
          <a:xfrm flipH="1">
            <a:off x="6833672" y="4732055"/>
            <a:ext cx="342900" cy="2044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8A0B72A-28B2-4A63-9A57-2068F096BDC6}"/>
              </a:ext>
            </a:extLst>
          </p:cNvPr>
          <p:cNvCxnSpPr>
            <a:cxnSpLocks/>
            <a:stCxn id="18" idx="2"/>
            <a:endCxn id="20" idx="0"/>
          </p:cNvCxnSpPr>
          <p:nvPr/>
        </p:nvCxnSpPr>
        <p:spPr>
          <a:xfrm flipH="1">
            <a:off x="7176573" y="5146097"/>
            <a:ext cx="342900" cy="2061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A2EE366-35DC-4FB3-B5CF-63D6391FC7EC}"/>
              </a:ext>
            </a:extLst>
          </p:cNvPr>
          <p:cNvCxnSpPr>
            <a:cxnSpLocks/>
            <a:stCxn id="18" idx="2"/>
            <a:endCxn id="19" idx="0"/>
          </p:cNvCxnSpPr>
          <p:nvPr/>
        </p:nvCxnSpPr>
        <p:spPr>
          <a:xfrm>
            <a:off x="7519473" y="5146097"/>
            <a:ext cx="338136" cy="2044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033E1517-4D9C-4AAA-A4A8-3D96615CACE9}"/>
              </a:ext>
            </a:extLst>
          </p:cNvPr>
          <p:cNvSpPr txBox="1"/>
          <p:nvPr/>
        </p:nvSpPr>
        <p:spPr>
          <a:xfrm>
            <a:off x="6729691" y="3944918"/>
            <a:ext cx="890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Model 1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E7A47F0-9AFF-4FA0-AF76-37B547397945}"/>
              </a:ext>
            </a:extLst>
          </p:cNvPr>
          <p:cNvSpPr txBox="1"/>
          <p:nvPr/>
        </p:nvSpPr>
        <p:spPr>
          <a:xfrm>
            <a:off x="6743463" y="5567038"/>
            <a:ext cx="890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Model 2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83418FA-1E63-4771-8176-5864CD37E644}"/>
              </a:ext>
            </a:extLst>
          </p:cNvPr>
          <p:cNvSpPr txBox="1"/>
          <p:nvPr/>
        </p:nvSpPr>
        <p:spPr>
          <a:xfrm>
            <a:off x="6763309" y="5729456"/>
            <a:ext cx="890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…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F5EE15B0-CC32-4455-A7D7-D05B6384B4FC}"/>
              </a:ext>
            </a:extLst>
          </p:cNvPr>
          <p:cNvCxnSpPr>
            <a:cxnSpLocks/>
            <a:endCxn id="39" idx="0"/>
          </p:cNvCxnSpPr>
          <p:nvPr/>
        </p:nvCxnSpPr>
        <p:spPr>
          <a:xfrm>
            <a:off x="9079983" y="2239372"/>
            <a:ext cx="0" cy="12308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2BA0001-C1B8-4F9E-90E1-9002D1E4A247}"/>
              </a:ext>
            </a:extLst>
          </p:cNvPr>
          <p:cNvCxnSpPr>
            <a:cxnSpLocks/>
            <a:endCxn id="39" idx="1"/>
          </p:cNvCxnSpPr>
          <p:nvPr/>
        </p:nvCxnSpPr>
        <p:spPr>
          <a:xfrm>
            <a:off x="7785931" y="3639512"/>
            <a:ext cx="84875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67D2E4EA-FD17-42B6-9C23-9DFCCFDC55FD}"/>
              </a:ext>
            </a:extLst>
          </p:cNvPr>
          <p:cNvCxnSpPr>
            <a:cxnSpLocks/>
            <a:endCxn id="49" idx="1"/>
          </p:cNvCxnSpPr>
          <p:nvPr/>
        </p:nvCxnSpPr>
        <p:spPr>
          <a:xfrm>
            <a:off x="7785931" y="5018228"/>
            <a:ext cx="84875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8500866F-0A5D-4B8F-9861-38135A698492}"/>
              </a:ext>
            </a:extLst>
          </p:cNvPr>
          <p:cNvCxnSpPr>
            <a:cxnSpLocks/>
          </p:cNvCxnSpPr>
          <p:nvPr/>
        </p:nvCxnSpPr>
        <p:spPr>
          <a:xfrm>
            <a:off x="9079983" y="2127250"/>
            <a:ext cx="0" cy="38385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167F2003-6C24-466B-91E0-5F8F93432E63}"/>
              </a:ext>
            </a:extLst>
          </p:cNvPr>
          <p:cNvSpPr txBox="1"/>
          <p:nvPr/>
        </p:nvSpPr>
        <p:spPr>
          <a:xfrm>
            <a:off x="8634690" y="4848951"/>
            <a:ext cx="89058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Score 2 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C1AE186-D75C-4AF3-A0AB-B8463F352ABD}"/>
              </a:ext>
            </a:extLst>
          </p:cNvPr>
          <p:cNvSpPr txBox="1"/>
          <p:nvPr/>
        </p:nvSpPr>
        <p:spPr>
          <a:xfrm>
            <a:off x="8634690" y="5747356"/>
            <a:ext cx="890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…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7D44B61-F7A2-4722-A3A0-83BA59CB08F6}"/>
              </a:ext>
            </a:extLst>
          </p:cNvPr>
          <p:cNvSpPr txBox="1"/>
          <p:nvPr/>
        </p:nvSpPr>
        <p:spPr>
          <a:xfrm>
            <a:off x="8634690" y="3470235"/>
            <a:ext cx="89058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Score 1 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D22F342A-D063-41D1-8236-93DD51812DEC}"/>
              </a:ext>
            </a:extLst>
          </p:cNvPr>
          <p:cNvCxnSpPr>
            <a:cxnSpLocks/>
            <a:stCxn id="49" idx="3"/>
            <a:endCxn id="60" idx="1"/>
          </p:cNvCxnSpPr>
          <p:nvPr/>
        </p:nvCxnSpPr>
        <p:spPr>
          <a:xfrm>
            <a:off x="9525276" y="5018228"/>
            <a:ext cx="97280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A9F7E840-CD5C-4540-AE57-0BCC07F4527D}"/>
              </a:ext>
            </a:extLst>
          </p:cNvPr>
          <p:cNvSpPr txBox="1"/>
          <p:nvPr/>
        </p:nvSpPr>
        <p:spPr>
          <a:xfrm>
            <a:off x="10498079" y="4725840"/>
            <a:ext cx="108041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Final Evaluation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DFC02B53-743F-4B76-8A83-ABA3AEF349D2}"/>
              </a:ext>
            </a:extLst>
          </p:cNvPr>
          <p:cNvCxnSpPr>
            <a:cxnSpLocks/>
            <a:endCxn id="60" idx="0"/>
          </p:cNvCxnSpPr>
          <p:nvPr/>
        </p:nvCxnSpPr>
        <p:spPr>
          <a:xfrm>
            <a:off x="11026942" y="1382333"/>
            <a:ext cx="11343" cy="33435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69">
            <a:extLst>
              <a:ext uri="{FF2B5EF4-FFF2-40B4-BE49-F238E27FC236}">
                <a16:creationId xmlns:a16="http://schemas.microsoft.com/office/drawing/2014/main" id="{F888F7FA-5780-4353-93F8-44AC6485A628}"/>
              </a:ext>
            </a:extLst>
          </p:cNvPr>
          <p:cNvSpPr/>
          <p:nvPr/>
        </p:nvSpPr>
        <p:spPr>
          <a:xfrm>
            <a:off x="5428692" y="1750613"/>
            <a:ext cx="4728526" cy="450413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sz="1400" dirty="0">
                <a:solidFill>
                  <a:schemeClr val="tx1"/>
                </a:solidFill>
              </a:rPr>
              <a:t>Model Tuning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4C09D01-E3C6-4809-2290-26B8D588603E}"/>
              </a:ext>
            </a:extLst>
          </p:cNvPr>
          <p:cNvSpPr txBox="1"/>
          <p:nvPr/>
        </p:nvSpPr>
        <p:spPr>
          <a:xfrm>
            <a:off x="8990407" y="5139226"/>
            <a:ext cx="890586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/>
              <a:t>best</a:t>
            </a:r>
          </a:p>
        </p:txBody>
      </p:sp>
    </p:spTree>
    <p:extLst>
      <p:ext uri="{BB962C8B-B14F-4D97-AF65-F5344CB8AC3E}">
        <p14:creationId xmlns:p14="http://schemas.microsoft.com/office/powerpoint/2010/main" val="648401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957862-28A2-4926-82C1-1AD6B28D93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275" y="116710"/>
            <a:ext cx="10515600" cy="666991"/>
          </a:xfrm>
        </p:spPr>
        <p:txBody>
          <a:bodyPr/>
          <a:lstStyle/>
          <a:p>
            <a:r>
              <a:rPr lang="en-US" dirty="0"/>
              <a:t>K-Fold Cross-Validation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437D8AA-6A37-4DD4-9FA9-EFB511EC3F72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176213" y="926502"/>
                <a:ext cx="3914775" cy="5221539"/>
              </a:xfrm>
            </p:spPr>
            <p:txBody>
              <a:bodyPr/>
              <a:lstStyle/>
              <a:p>
                <a:r>
                  <a:rPr lang="en-US" sz="2000" dirty="0"/>
                  <a:t>A single train/validation split could be too random which leads to unreliable comparisons and tuning</a:t>
                </a:r>
              </a:p>
              <a:p>
                <a:r>
                  <a:rPr lang="en-US" sz="2000" dirty="0"/>
                  <a:t>A more reliable way is to use </a:t>
                </a:r>
                <a:r>
                  <a:rPr lang="en-US" sz="2000" b="1" dirty="0"/>
                  <a:t>k-fold cross-validation</a:t>
                </a:r>
              </a:p>
              <a:p>
                <a:pPr lvl="1"/>
                <a:r>
                  <a:rPr lang="en-US" sz="1800" dirty="0"/>
                  <a:t>In short, a dataset is randomly split into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sz="1800" dirty="0"/>
                  <a:t> subsets</a:t>
                </a:r>
              </a:p>
              <a:p>
                <a:pPr lvl="1"/>
                <a:r>
                  <a:rPr lang="en-US" sz="1800" dirty="0"/>
                  <a:t>The tuning process is performed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sz="1800" dirty="0"/>
                  <a:t> times, each with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r>
                  <a:rPr lang="en-US" sz="1800" dirty="0"/>
                  <a:t> subsets for training and one subset for validating</a:t>
                </a:r>
              </a:p>
              <a:p>
                <a:pPr lvl="1"/>
                <a:r>
                  <a:rPr lang="en-US" sz="1800" dirty="0"/>
                  <a:t>Each validation round results in one performance value. The overall performance is averaged over all validation rounds </a:t>
                </a:r>
              </a:p>
              <a:p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437D8AA-6A37-4DD4-9FA9-EFB511EC3F7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176213" y="926502"/>
                <a:ext cx="3914775" cy="5221539"/>
              </a:xfrm>
              <a:blipFill>
                <a:blip r:embed="rId2"/>
                <a:stretch>
                  <a:fillRect l="-1402" t="-1284" r="-10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F8E04DFD-E615-4D16-8AC5-A20D589370FC}"/>
              </a:ext>
            </a:extLst>
          </p:cNvPr>
          <p:cNvGraphicFramePr>
            <a:graphicFrameLocks noGrp="1"/>
          </p:cNvGraphicFramePr>
          <p:nvPr/>
        </p:nvGraphicFramePr>
        <p:xfrm>
          <a:off x="5702691" y="2257574"/>
          <a:ext cx="974725" cy="1483360"/>
        </p:xfrm>
        <a:graphic>
          <a:graphicData uri="http://schemas.openxmlformats.org/drawingml/2006/table">
            <a:tbl>
              <a:tblPr bandRow="1">
                <a:tableStyleId>{125E5076-3810-47DD-B79F-674D7AD40C01}</a:tableStyleId>
              </a:tblPr>
              <a:tblGrid>
                <a:gridCol w="974725">
                  <a:extLst>
                    <a:ext uri="{9D8B030D-6E8A-4147-A177-3AD203B41FA5}">
                      <a16:colId xmlns:a16="http://schemas.microsoft.com/office/drawing/2014/main" val="18846209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6380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73313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09801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719602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FDB5BF3-2A8D-42EB-B69F-C200C62BDD99}"/>
              </a:ext>
            </a:extLst>
          </p:cNvPr>
          <p:cNvGraphicFramePr>
            <a:graphicFrameLocks noGrp="1"/>
          </p:cNvGraphicFramePr>
          <p:nvPr/>
        </p:nvGraphicFramePr>
        <p:xfrm>
          <a:off x="4239016" y="2257574"/>
          <a:ext cx="974725" cy="1483360"/>
        </p:xfrm>
        <a:graphic>
          <a:graphicData uri="http://schemas.openxmlformats.org/drawingml/2006/table">
            <a:tbl>
              <a:tblPr bandRow="1">
                <a:tableStyleId>{125E5076-3810-47DD-B79F-674D7AD40C01}</a:tableStyleId>
              </a:tblPr>
              <a:tblGrid>
                <a:gridCol w="974725">
                  <a:extLst>
                    <a:ext uri="{9D8B030D-6E8A-4147-A177-3AD203B41FA5}">
                      <a16:colId xmlns:a16="http://schemas.microsoft.com/office/drawing/2014/main" val="1884620971"/>
                    </a:ext>
                  </a:extLst>
                </a:gridCol>
              </a:tblGrid>
              <a:tr h="148336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All</a:t>
                      </a:r>
                    </a:p>
                    <a:p>
                      <a:pPr algn="ctr"/>
                      <a:r>
                        <a:rPr lang="en-US" dirty="0"/>
                        <a:t>Data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06380565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8E1617F-446A-4C9D-B37A-73189DFF3A1C}"/>
              </a:ext>
            </a:extLst>
          </p:cNvPr>
          <p:cNvGraphicFramePr>
            <a:graphicFrameLocks noGrp="1"/>
          </p:cNvGraphicFramePr>
          <p:nvPr/>
        </p:nvGraphicFramePr>
        <p:xfrm>
          <a:off x="7166366" y="204591"/>
          <a:ext cx="974725" cy="1112520"/>
        </p:xfrm>
        <a:graphic>
          <a:graphicData uri="http://schemas.openxmlformats.org/drawingml/2006/table">
            <a:tbl>
              <a:tblPr bandRow="1">
                <a:tableStyleId>{125E5076-3810-47DD-B79F-674D7AD40C01}</a:tableStyleId>
              </a:tblPr>
              <a:tblGrid>
                <a:gridCol w="974725">
                  <a:extLst>
                    <a:ext uri="{9D8B030D-6E8A-4147-A177-3AD203B41FA5}">
                      <a16:colId xmlns:a16="http://schemas.microsoft.com/office/drawing/2014/main" val="37123101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7172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1708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1685434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80879D8-5767-4027-B5AC-75E97D5E06AB}"/>
              </a:ext>
            </a:extLst>
          </p:cNvPr>
          <p:cNvGraphicFramePr>
            <a:graphicFrameLocks noGrp="1"/>
          </p:cNvGraphicFramePr>
          <p:nvPr/>
        </p:nvGraphicFramePr>
        <p:xfrm>
          <a:off x="8380803" y="575431"/>
          <a:ext cx="974725" cy="370840"/>
        </p:xfrm>
        <a:graphic>
          <a:graphicData uri="http://schemas.openxmlformats.org/drawingml/2006/table">
            <a:tbl>
              <a:tblPr bandRow="1">
                <a:tableStyleId>{125E5076-3810-47DD-B79F-674D7AD40C01}</a:tableStyleId>
              </a:tblPr>
              <a:tblGrid>
                <a:gridCol w="974725">
                  <a:extLst>
                    <a:ext uri="{9D8B030D-6E8A-4147-A177-3AD203B41FA5}">
                      <a16:colId xmlns:a16="http://schemas.microsoft.com/office/drawing/2014/main" val="21339450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6439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EF7095A7-D397-4DBE-BAB6-354E67D48770}"/>
              </a:ext>
            </a:extLst>
          </p:cNvPr>
          <p:cNvGraphicFramePr>
            <a:graphicFrameLocks noGrp="1"/>
          </p:cNvGraphicFramePr>
          <p:nvPr/>
        </p:nvGraphicFramePr>
        <p:xfrm>
          <a:off x="7166366" y="1701314"/>
          <a:ext cx="974725" cy="1112520"/>
        </p:xfrm>
        <a:graphic>
          <a:graphicData uri="http://schemas.openxmlformats.org/drawingml/2006/table">
            <a:tbl>
              <a:tblPr bandRow="1">
                <a:tableStyleId>{125E5076-3810-47DD-B79F-674D7AD40C01}</a:tableStyleId>
              </a:tblPr>
              <a:tblGrid>
                <a:gridCol w="974725">
                  <a:extLst>
                    <a:ext uri="{9D8B030D-6E8A-4147-A177-3AD203B41FA5}">
                      <a16:colId xmlns:a16="http://schemas.microsoft.com/office/drawing/2014/main" val="37123101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7172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1708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1685434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563A3FF2-596A-48C6-AFE0-076F39D1DB89}"/>
              </a:ext>
            </a:extLst>
          </p:cNvPr>
          <p:cNvGraphicFramePr>
            <a:graphicFrameLocks noGrp="1"/>
          </p:cNvGraphicFramePr>
          <p:nvPr/>
        </p:nvGraphicFramePr>
        <p:xfrm>
          <a:off x="8380803" y="2072154"/>
          <a:ext cx="974725" cy="370840"/>
        </p:xfrm>
        <a:graphic>
          <a:graphicData uri="http://schemas.openxmlformats.org/drawingml/2006/table">
            <a:tbl>
              <a:tblPr bandRow="1">
                <a:tableStyleId>{125E5076-3810-47DD-B79F-674D7AD40C01}</a:tableStyleId>
              </a:tblPr>
              <a:tblGrid>
                <a:gridCol w="974725">
                  <a:extLst>
                    <a:ext uri="{9D8B030D-6E8A-4147-A177-3AD203B41FA5}">
                      <a16:colId xmlns:a16="http://schemas.microsoft.com/office/drawing/2014/main" val="21339450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64398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DA7B33F0-48AA-40DC-A593-9DDA88DAF3C3}"/>
              </a:ext>
            </a:extLst>
          </p:cNvPr>
          <p:cNvGraphicFramePr>
            <a:graphicFrameLocks noGrp="1"/>
          </p:cNvGraphicFramePr>
          <p:nvPr/>
        </p:nvGraphicFramePr>
        <p:xfrm>
          <a:off x="7166366" y="3198037"/>
          <a:ext cx="974725" cy="1112520"/>
        </p:xfrm>
        <a:graphic>
          <a:graphicData uri="http://schemas.openxmlformats.org/drawingml/2006/table">
            <a:tbl>
              <a:tblPr bandRow="1">
                <a:tableStyleId>{125E5076-3810-47DD-B79F-674D7AD40C01}</a:tableStyleId>
              </a:tblPr>
              <a:tblGrid>
                <a:gridCol w="974725">
                  <a:extLst>
                    <a:ext uri="{9D8B030D-6E8A-4147-A177-3AD203B41FA5}">
                      <a16:colId xmlns:a16="http://schemas.microsoft.com/office/drawing/2014/main" val="37123101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7172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1708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1685434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5AFB8C60-C01A-49F8-B01C-5C628D509CF2}"/>
              </a:ext>
            </a:extLst>
          </p:cNvPr>
          <p:cNvGraphicFramePr>
            <a:graphicFrameLocks noGrp="1"/>
          </p:cNvGraphicFramePr>
          <p:nvPr/>
        </p:nvGraphicFramePr>
        <p:xfrm>
          <a:off x="8380803" y="3568877"/>
          <a:ext cx="974725" cy="370840"/>
        </p:xfrm>
        <a:graphic>
          <a:graphicData uri="http://schemas.openxmlformats.org/drawingml/2006/table">
            <a:tbl>
              <a:tblPr bandRow="1">
                <a:tableStyleId>{125E5076-3810-47DD-B79F-674D7AD40C01}</a:tableStyleId>
              </a:tblPr>
              <a:tblGrid>
                <a:gridCol w="974725">
                  <a:extLst>
                    <a:ext uri="{9D8B030D-6E8A-4147-A177-3AD203B41FA5}">
                      <a16:colId xmlns:a16="http://schemas.microsoft.com/office/drawing/2014/main" val="21339450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64398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72B59751-3ECD-4317-B0D8-A3632DA4F7D1}"/>
              </a:ext>
            </a:extLst>
          </p:cNvPr>
          <p:cNvGraphicFramePr>
            <a:graphicFrameLocks noGrp="1"/>
          </p:cNvGraphicFramePr>
          <p:nvPr/>
        </p:nvGraphicFramePr>
        <p:xfrm>
          <a:off x="7166366" y="4694760"/>
          <a:ext cx="974725" cy="1112520"/>
        </p:xfrm>
        <a:graphic>
          <a:graphicData uri="http://schemas.openxmlformats.org/drawingml/2006/table">
            <a:tbl>
              <a:tblPr bandRow="1">
                <a:tableStyleId>{125E5076-3810-47DD-B79F-674D7AD40C01}</a:tableStyleId>
              </a:tblPr>
              <a:tblGrid>
                <a:gridCol w="974725">
                  <a:extLst>
                    <a:ext uri="{9D8B030D-6E8A-4147-A177-3AD203B41FA5}">
                      <a16:colId xmlns:a16="http://schemas.microsoft.com/office/drawing/2014/main" val="37123101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7172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1708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1685434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CA868527-0917-41BD-83C9-B6CBAD55B65E}"/>
              </a:ext>
            </a:extLst>
          </p:cNvPr>
          <p:cNvGraphicFramePr>
            <a:graphicFrameLocks noGrp="1"/>
          </p:cNvGraphicFramePr>
          <p:nvPr/>
        </p:nvGraphicFramePr>
        <p:xfrm>
          <a:off x="8380803" y="5065600"/>
          <a:ext cx="974725" cy="370840"/>
        </p:xfrm>
        <a:graphic>
          <a:graphicData uri="http://schemas.openxmlformats.org/drawingml/2006/table">
            <a:tbl>
              <a:tblPr bandRow="1">
                <a:tableStyleId>{125E5076-3810-47DD-B79F-674D7AD40C01}</a:tableStyleId>
              </a:tblPr>
              <a:tblGrid>
                <a:gridCol w="974725">
                  <a:extLst>
                    <a:ext uri="{9D8B030D-6E8A-4147-A177-3AD203B41FA5}">
                      <a16:colId xmlns:a16="http://schemas.microsoft.com/office/drawing/2014/main" val="21339450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subset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64398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03778FE2-8F58-4A26-90C6-786CC09D7BAC}"/>
              </a:ext>
            </a:extLst>
          </p:cNvPr>
          <p:cNvSpPr txBox="1"/>
          <p:nvPr/>
        </p:nvSpPr>
        <p:spPr>
          <a:xfrm>
            <a:off x="5702690" y="3754297"/>
            <a:ext cx="9747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Random split into 4 subsets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1DB4D8B-9EBC-4027-85B5-2BF986FA9A77}"/>
              </a:ext>
            </a:extLst>
          </p:cNvPr>
          <p:cNvSpPr txBox="1"/>
          <p:nvPr/>
        </p:nvSpPr>
        <p:spPr>
          <a:xfrm>
            <a:off x="7166365" y="5807280"/>
            <a:ext cx="974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Training</a:t>
            </a:r>
          </a:p>
          <a:p>
            <a:r>
              <a:rPr lang="en-US" sz="1400" dirty="0"/>
              <a:t>Data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A1B01CE-D37A-47E5-B7B6-F7BCB7B87D43}"/>
              </a:ext>
            </a:extLst>
          </p:cNvPr>
          <p:cNvSpPr txBox="1"/>
          <p:nvPr/>
        </p:nvSpPr>
        <p:spPr>
          <a:xfrm>
            <a:off x="8380803" y="5810232"/>
            <a:ext cx="974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Validation</a:t>
            </a:r>
          </a:p>
          <a:p>
            <a:r>
              <a:rPr lang="en-US" sz="1400" dirty="0"/>
              <a:t>Data</a:t>
            </a: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AF04D9AA-54A8-4F3C-91B3-345F6FB5831F}"/>
              </a:ext>
            </a:extLst>
          </p:cNvPr>
          <p:cNvSpPr/>
          <p:nvPr/>
        </p:nvSpPr>
        <p:spPr>
          <a:xfrm>
            <a:off x="5367728" y="2807152"/>
            <a:ext cx="212725" cy="384203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4CB6B7A-95C9-4FD8-9FCD-C71B45466A17}"/>
              </a:ext>
            </a:extLst>
          </p:cNvPr>
          <p:cNvSpPr/>
          <p:nvPr/>
        </p:nvSpPr>
        <p:spPr>
          <a:xfrm>
            <a:off x="6826643" y="2807152"/>
            <a:ext cx="212725" cy="384203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AB0B1C3-31BC-4EC3-A379-8E95DA0FDE0A}"/>
                  </a:ext>
                </a:extLst>
              </p:cNvPr>
              <p:cNvSpPr txBox="1"/>
              <p:nvPr/>
            </p:nvSpPr>
            <p:spPr>
              <a:xfrm>
                <a:off x="9842292" y="622351"/>
                <a:ext cx="931473" cy="276999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 dirty="0" smtClean="0">
                          <a:latin typeface="Cambria Math" panose="02040503050406030204" pitchFamily="18" charset="0"/>
                        </a:rPr>
                        <m:t>𝐴𝑐𝑐𝑢𝑟𝑎𝑐</m:t>
                      </m:r>
                      <m:sSub>
                        <m:sSubPr>
                          <m:ctrlPr>
                            <a:rPr lang="en-US" sz="12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i="1" dirty="0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sz="120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AB0B1C3-31BC-4EC3-A379-8E95DA0FDE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2292" y="622351"/>
                <a:ext cx="931473" cy="276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3310C638-DB02-4141-A9D3-76019FA20B6B}"/>
                  </a:ext>
                </a:extLst>
              </p:cNvPr>
              <p:cNvSpPr txBox="1"/>
              <p:nvPr/>
            </p:nvSpPr>
            <p:spPr>
              <a:xfrm>
                <a:off x="9842293" y="2119074"/>
                <a:ext cx="931473" cy="276999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 dirty="0" smtClean="0">
                          <a:latin typeface="Cambria Math" panose="02040503050406030204" pitchFamily="18" charset="0"/>
                        </a:rPr>
                        <m:t>𝐴𝑐𝑐𝑢𝑟𝑎𝑐</m:t>
                      </m:r>
                      <m:sSub>
                        <m:sSubPr>
                          <m:ctrlPr>
                            <a:rPr lang="en-US" sz="12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i="1" dirty="0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sz="1200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3310C638-DB02-4141-A9D3-76019FA20B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2293" y="2119074"/>
                <a:ext cx="931473" cy="2769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2B4EE792-985B-4FE8-8B46-BD9C998B0A81}"/>
                  </a:ext>
                </a:extLst>
              </p:cNvPr>
              <p:cNvSpPr txBox="1"/>
              <p:nvPr/>
            </p:nvSpPr>
            <p:spPr>
              <a:xfrm>
                <a:off x="9842291" y="3615797"/>
                <a:ext cx="931473" cy="276999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 dirty="0" smtClean="0">
                          <a:latin typeface="Cambria Math" panose="02040503050406030204" pitchFamily="18" charset="0"/>
                        </a:rPr>
                        <m:t>𝐴𝑐𝑐𝑢𝑟𝑎𝑐</m:t>
                      </m:r>
                      <m:sSub>
                        <m:sSubPr>
                          <m:ctrlPr>
                            <a:rPr lang="en-US" sz="12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i="1" dirty="0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sz="1200" b="0" i="1" dirty="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2B4EE792-985B-4FE8-8B46-BD9C998B0A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2291" y="3615797"/>
                <a:ext cx="931473" cy="27699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E23E0630-3D14-444E-99A7-D51247F9EB80}"/>
                  </a:ext>
                </a:extLst>
              </p:cNvPr>
              <p:cNvSpPr txBox="1"/>
              <p:nvPr/>
            </p:nvSpPr>
            <p:spPr>
              <a:xfrm>
                <a:off x="9842293" y="5112520"/>
                <a:ext cx="931473" cy="276999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 dirty="0" smtClean="0">
                          <a:latin typeface="Cambria Math" panose="02040503050406030204" pitchFamily="18" charset="0"/>
                        </a:rPr>
                        <m:t>𝐴𝑐𝑐𝑢𝑟𝑎𝑐</m:t>
                      </m:r>
                      <m:sSub>
                        <m:sSubPr>
                          <m:ctrlPr>
                            <a:rPr lang="en-US" sz="12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i="1" dirty="0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sz="1200" b="0" i="1" dirty="0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E23E0630-3D14-444E-99A7-D51247F9EB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2293" y="5112520"/>
                <a:ext cx="931473" cy="27699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43C21F3F-D568-4D6E-8711-4A4238A876C8}"/>
                  </a:ext>
                </a:extLst>
              </p:cNvPr>
              <p:cNvSpPr txBox="1"/>
              <p:nvPr/>
            </p:nvSpPr>
            <p:spPr>
              <a:xfrm>
                <a:off x="11260531" y="2860753"/>
                <a:ext cx="814710" cy="276999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200" i="1" dirty="0" smtClean="0">
                        <a:latin typeface="Cambria Math" panose="02040503050406030204" pitchFamily="18" charset="0"/>
                      </a:rPr>
                      <m:t>𝐴𝑐𝑐𝑢𝑟𝑎𝑐</m:t>
                    </m:r>
                  </m:oMath>
                </a14:m>
                <a:r>
                  <a:rPr lang="en-US" sz="1200" dirty="0"/>
                  <a:t>y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43C21F3F-D568-4D6E-8711-4A4238A876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60531" y="2860753"/>
                <a:ext cx="814710" cy="276999"/>
              </a:xfrm>
              <a:prstGeom prst="rect">
                <a:avLst/>
              </a:prstGeom>
              <a:blipFill>
                <a:blip r:embed="rId7"/>
                <a:stretch>
                  <a:fillRect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TextBox 27">
            <a:extLst>
              <a:ext uri="{FF2B5EF4-FFF2-40B4-BE49-F238E27FC236}">
                <a16:creationId xmlns:a16="http://schemas.microsoft.com/office/drawing/2014/main" id="{A331E5EB-09D4-417B-B276-C391DE15D2F6}"/>
              </a:ext>
            </a:extLst>
          </p:cNvPr>
          <p:cNvSpPr txBox="1"/>
          <p:nvPr/>
        </p:nvSpPr>
        <p:spPr>
          <a:xfrm>
            <a:off x="9799039" y="5810232"/>
            <a:ext cx="974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Validation</a:t>
            </a:r>
          </a:p>
          <a:p>
            <a:r>
              <a:rPr lang="en-US" sz="1400" dirty="0"/>
              <a:t>Accuracy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014F9A1-3EDE-4DFA-9BAB-B75726CDF20F}"/>
              </a:ext>
            </a:extLst>
          </p:cNvPr>
          <p:cNvSpPr txBox="1"/>
          <p:nvPr/>
        </p:nvSpPr>
        <p:spPr>
          <a:xfrm>
            <a:off x="11026674" y="1758764"/>
            <a:ext cx="974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Averaging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7A18932F-20A3-44E3-AA75-68CF97EA1960}"/>
              </a:ext>
            </a:extLst>
          </p:cNvPr>
          <p:cNvCxnSpPr>
            <a:cxnSpLocks/>
            <a:stCxn id="11" idx="3"/>
            <a:endCxn id="23" idx="1"/>
          </p:cNvCxnSpPr>
          <p:nvPr/>
        </p:nvCxnSpPr>
        <p:spPr>
          <a:xfrm>
            <a:off x="9355528" y="760851"/>
            <a:ext cx="4867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4701B1FE-85C3-4238-8A75-5A11A5CDAF79}"/>
              </a:ext>
            </a:extLst>
          </p:cNvPr>
          <p:cNvCxnSpPr>
            <a:cxnSpLocks/>
            <a:stCxn id="13" idx="3"/>
            <a:endCxn id="24" idx="1"/>
          </p:cNvCxnSpPr>
          <p:nvPr/>
        </p:nvCxnSpPr>
        <p:spPr>
          <a:xfrm>
            <a:off x="9355528" y="2257574"/>
            <a:ext cx="48676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A8324FB-A0EB-4143-89FE-4555B3A57399}"/>
              </a:ext>
            </a:extLst>
          </p:cNvPr>
          <p:cNvCxnSpPr>
            <a:cxnSpLocks/>
            <a:stCxn id="15" idx="3"/>
            <a:endCxn id="25" idx="1"/>
          </p:cNvCxnSpPr>
          <p:nvPr/>
        </p:nvCxnSpPr>
        <p:spPr>
          <a:xfrm>
            <a:off x="9355528" y="3754297"/>
            <a:ext cx="48676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81A6936F-40A9-40BB-AE1D-F5FC0F2C1633}"/>
              </a:ext>
            </a:extLst>
          </p:cNvPr>
          <p:cNvCxnSpPr>
            <a:cxnSpLocks/>
            <a:stCxn id="17" idx="3"/>
            <a:endCxn id="26" idx="1"/>
          </p:cNvCxnSpPr>
          <p:nvPr/>
        </p:nvCxnSpPr>
        <p:spPr>
          <a:xfrm>
            <a:off x="9355528" y="5251020"/>
            <a:ext cx="48676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0410EFD-C8F3-4CB3-917E-EEEE6A27C91C}"/>
              </a:ext>
            </a:extLst>
          </p:cNvPr>
          <p:cNvCxnSpPr>
            <a:cxnSpLocks/>
            <a:stCxn id="23" idx="3"/>
            <a:endCxn id="27" idx="1"/>
          </p:cNvCxnSpPr>
          <p:nvPr/>
        </p:nvCxnSpPr>
        <p:spPr>
          <a:xfrm>
            <a:off x="10773765" y="760851"/>
            <a:ext cx="486766" cy="22384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C682D825-189F-42A9-A3EE-6B2D08173758}"/>
              </a:ext>
            </a:extLst>
          </p:cNvPr>
          <p:cNvCxnSpPr>
            <a:cxnSpLocks/>
            <a:stCxn id="24" idx="3"/>
            <a:endCxn id="27" idx="1"/>
          </p:cNvCxnSpPr>
          <p:nvPr/>
        </p:nvCxnSpPr>
        <p:spPr>
          <a:xfrm>
            <a:off x="10773766" y="2257574"/>
            <a:ext cx="486765" cy="7416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AA4104CB-6649-4878-9612-726E675AC5C6}"/>
              </a:ext>
            </a:extLst>
          </p:cNvPr>
          <p:cNvCxnSpPr>
            <a:cxnSpLocks/>
            <a:stCxn id="25" idx="3"/>
            <a:endCxn id="27" idx="1"/>
          </p:cNvCxnSpPr>
          <p:nvPr/>
        </p:nvCxnSpPr>
        <p:spPr>
          <a:xfrm flipV="1">
            <a:off x="10773764" y="2999253"/>
            <a:ext cx="486767" cy="7550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279F816A-4133-41D2-8C93-1303DF6FA60F}"/>
              </a:ext>
            </a:extLst>
          </p:cNvPr>
          <p:cNvCxnSpPr>
            <a:cxnSpLocks/>
            <a:stCxn id="26" idx="3"/>
            <a:endCxn id="27" idx="1"/>
          </p:cNvCxnSpPr>
          <p:nvPr/>
        </p:nvCxnSpPr>
        <p:spPr>
          <a:xfrm flipV="1">
            <a:off x="10773766" y="2999253"/>
            <a:ext cx="486765" cy="22517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FACBBA3B-B85E-43C6-ADE4-D437EA8C3B85}"/>
              </a:ext>
            </a:extLst>
          </p:cNvPr>
          <p:cNvSpPr txBox="1"/>
          <p:nvPr/>
        </p:nvSpPr>
        <p:spPr>
          <a:xfrm>
            <a:off x="11217275" y="5810232"/>
            <a:ext cx="974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4-Fold</a:t>
            </a:r>
          </a:p>
          <a:p>
            <a:r>
              <a:rPr lang="en-US" sz="1400" dirty="0"/>
              <a:t>Accuracy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CF31144-5773-4138-86DB-1E63B820934D}"/>
              </a:ext>
            </a:extLst>
          </p:cNvPr>
          <p:cNvSpPr txBox="1"/>
          <p:nvPr/>
        </p:nvSpPr>
        <p:spPr>
          <a:xfrm>
            <a:off x="8953539" y="73188"/>
            <a:ext cx="1290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Model training and validation</a:t>
            </a:r>
          </a:p>
        </p:txBody>
      </p:sp>
    </p:spTree>
    <p:extLst>
      <p:ext uri="{BB962C8B-B14F-4D97-AF65-F5344CB8AC3E}">
        <p14:creationId xmlns:p14="http://schemas.microsoft.com/office/powerpoint/2010/main" val="30555162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B0992-01C9-43FC-B996-4BF400AAB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Grid Search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D68FEE-32DA-4663-A2BC-C214E5B2E39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4765675" cy="5221539"/>
          </a:xfrm>
        </p:spPr>
        <p:txBody>
          <a:bodyPr/>
          <a:lstStyle/>
          <a:p>
            <a:r>
              <a:rPr lang="en-US" sz="2400" dirty="0"/>
              <a:t>Usually, a model has more than one hyperparameter that needs tuning. In a grid search, each hyperparameter is provided with a list of values</a:t>
            </a:r>
          </a:p>
          <a:p>
            <a:r>
              <a:rPr lang="en-US" sz="2400" dirty="0"/>
              <a:t>Each set of hyperparameter values then form a model to be tested and validated</a:t>
            </a:r>
          </a:p>
          <a:p>
            <a:r>
              <a:rPr lang="en-US" sz="2400" dirty="0"/>
              <a:t>The hyperparameter set that yields the highest validation score is considered the best one and is selected to apply on testing data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08D0B964-B598-4811-9A83-2D2F6514EABA}"/>
              </a:ext>
            </a:extLst>
          </p:cNvPr>
          <p:cNvGraphicFramePr>
            <a:graphicFrameLocks noGrp="1"/>
          </p:cNvGraphicFramePr>
          <p:nvPr/>
        </p:nvGraphicFramePr>
        <p:xfrm>
          <a:off x="6149977" y="2849572"/>
          <a:ext cx="2047875" cy="741680"/>
        </p:xfrm>
        <a:graphic>
          <a:graphicData uri="http://schemas.openxmlformats.org/drawingml/2006/table">
            <a:tbl>
              <a:tblPr bandRow="1">
                <a:tableStyleId>{8FD4443E-F989-4FC4-A0C8-D5A2AF1F390B}</a:tableStyleId>
              </a:tblPr>
              <a:tblGrid>
                <a:gridCol w="1501775">
                  <a:extLst>
                    <a:ext uri="{9D8B030D-6E8A-4147-A177-3AD203B41FA5}">
                      <a16:colId xmlns:a16="http://schemas.microsoft.com/office/drawing/2014/main" val="1701468711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10558343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Max Depth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292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Max Features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5, 7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018431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5B43CB3-6B50-4CBB-B409-AB3E550FDB12}"/>
              </a:ext>
            </a:extLst>
          </p:cNvPr>
          <p:cNvGraphicFramePr>
            <a:graphicFrameLocks noGrp="1"/>
          </p:cNvGraphicFramePr>
          <p:nvPr/>
        </p:nvGraphicFramePr>
        <p:xfrm>
          <a:off x="8950327" y="1357322"/>
          <a:ext cx="2047875" cy="741680"/>
        </p:xfrm>
        <a:graphic>
          <a:graphicData uri="http://schemas.openxmlformats.org/drawingml/2006/table">
            <a:tbl>
              <a:tblPr bandRow="1">
                <a:tableStyleId>{8FD4443E-F989-4FC4-A0C8-D5A2AF1F390B}</a:tableStyleId>
              </a:tblPr>
              <a:tblGrid>
                <a:gridCol w="1501775">
                  <a:extLst>
                    <a:ext uri="{9D8B030D-6E8A-4147-A177-3AD203B41FA5}">
                      <a16:colId xmlns:a16="http://schemas.microsoft.com/office/drawing/2014/main" val="1701468711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10558343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Max Depth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292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Max Features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0184310"/>
                  </a:ext>
                </a:extLst>
              </a:tr>
            </a:tbl>
          </a:graphicData>
        </a:graphic>
      </p:graphicFrame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273C12CA-C2B5-4288-94EA-770672C7F22E}"/>
              </a:ext>
            </a:extLst>
          </p:cNvPr>
          <p:cNvGraphicFramePr>
            <a:graphicFrameLocks noGrp="1"/>
          </p:cNvGraphicFramePr>
          <p:nvPr/>
        </p:nvGraphicFramePr>
        <p:xfrm>
          <a:off x="8950326" y="2356504"/>
          <a:ext cx="2047875" cy="741680"/>
        </p:xfrm>
        <a:graphic>
          <a:graphicData uri="http://schemas.openxmlformats.org/drawingml/2006/table">
            <a:tbl>
              <a:tblPr bandRow="1">
                <a:tableStyleId>{8FD4443E-F989-4FC4-A0C8-D5A2AF1F390B}</a:tableStyleId>
              </a:tblPr>
              <a:tblGrid>
                <a:gridCol w="1501775">
                  <a:extLst>
                    <a:ext uri="{9D8B030D-6E8A-4147-A177-3AD203B41FA5}">
                      <a16:colId xmlns:a16="http://schemas.microsoft.com/office/drawing/2014/main" val="1701468711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10558343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Max Depth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292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Max Features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0184310"/>
                  </a:ext>
                </a:extLst>
              </a:tr>
            </a:tbl>
          </a:graphicData>
        </a:graphic>
      </p:graphicFrame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A468C527-0640-4961-8396-1C3AB57C9106}"/>
              </a:ext>
            </a:extLst>
          </p:cNvPr>
          <p:cNvGraphicFramePr>
            <a:graphicFrameLocks noGrp="1"/>
          </p:cNvGraphicFramePr>
          <p:nvPr/>
        </p:nvGraphicFramePr>
        <p:xfrm>
          <a:off x="8950325" y="3361728"/>
          <a:ext cx="2047875" cy="741680"/>
        </p:xfrm>
        <a:graphic>
          <a:graphicData uri="http://schemas.openxmlformats.org/drawingml/2006/table">
            <a:tbl>
              <a:tblPr bandRow="1">
                <a:tableStyleId>{8FD4443E-F989-4FC4-A0C8-D5A2AF1F390B}</a:tableStyleId>
              </a:tblPr>
              <a:tblGrid>
                <a:gridCol w="1501775">
                  <a:extLst>
                    <a:ext uri="{9D8B030D-6E8A-4147-A177-3AD203B41FA5}">
                      <a16:colId xmlns:a16="http://schemas.microsoft.com/office/drawing/2014/main" val="1701468711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10558343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Max Depth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292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Max Features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0184310"/>
                  </a:ext>
                </a:extLst>
              </a:tr>
            </a:tbl>
          </a:graphicData>
        </a:graphic>
      </p:graphicFrame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F7265304-8CFD-4809-92B9-31C4ED28D62F}"/>
              </a:ext>
            </a:extLst>
          </p:cNvPr>
          <p:cNvGraphicFramePr>
            <a:graphicFrameLocks noGrp="1"/>
          </p:cNvGraphicFramePr>
          <p:nvPr/>
        </p:nvGraphicFramePr>
        <p:xfrm>
          <a:off x="8950324" y="4365682"/>
          <a:ext cx="2047875" cy="741680"/>
        </p:xfrm>
        <a:graphic>
          <a:graphicData uri="http://schemas.openxmlformats.org/drawingml/2006/table">
            <a:tbl>
              <a:tblPr bandRow="1">
                <a:tableStyleId>{8FD4443E-F989-4FC4-A0C8-D5A2AF1F390B}</a:tableStyleId>
              </a:tblPr>
              <a:tblGrid>
                <a:gridCol w="1501775">
                  <a:extLst>
                    <a:ext uri="{9D8B030D-6E8A-4147-A177-3AD203B41FA5}">
                      <a16:colId xmlns:a16="http://schemas.microsoft.com/office/drawing/2014/main" val="1701468711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10558343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Max Depth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292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Max Features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0184310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CAEDBA7-E058-4B94-A0F0-44A5346671C8}"/>
              </a:ext>
            </a:extLst>
          </p:cNvPr>
          <p:cNvSpPr txBox="1"/>
          <p:nvPr/>
        </p:nvSpPr>
        <p:spPr>
          <a:xfrm>
            <a:off x="6149977" y="3613534"/>
            <a:ext cx="1790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Hyperparameter</a:t>
            </a:r>
          </a:p>
          <a:p>
            <a:r>
              <a:rPr lang="en-US" sz="1600" dirty="0"/>
              <a:t>Grid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946F81-4504-42FA-8393-B970B3D7EC1C}"/>
              </a:ext>
            </a:extLst>
          </p:cNvPr>
          <p:cNvSpPr txBox="1"/>
          <p:nvPr/>
        </p:nvSpPr>
        <p:spPr>
          <a:xfrm>
            <a:off x="8950327" y="5131724"/>
            <a:ext cx="1790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Model to validate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D7BD2FF7-C3B6-478C-873D-FCA929046C38}"/>
              </a:ext>
            </a:extLst>
          </p:cNvPr>
          <p:cNvSpPr/>
          <p:nvPr/>
        </p:nvSpPr>
        <p:spPr>
          <a:xfrm>
            <a:off x="8467726" y="3028310"/>
            <a:ext cx="212725" cy="384203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2787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D47E7-8B8F-7CB7-436A-0AB9133CD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 for Regression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CFC95-EEFC-35B0-520A-2CF5A7A0C34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Is very similar to decision tree for classification</a:t>
            </a:r>
          </a:p>
          <a:p>
            <a:r>
              <a:rPr lang="en-US" dirty="0"/>
              <a:t>Leaf nodes now output the predicted numeric target instead of categorical class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AC5D732-C25F-096E-5298-2E7CB6BC94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277933"/>
              </p:ext>
            </p:extLst>
          </p:nvPr>
        </p:nvGraphicFramePr>
        <p:xfrm>
          <a:off x="5038677" y="2584242"/>
          <a:ext cx="895482" cy="2225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95482">
                  <a:extLst>
                    <a:ext uri="{9D8B030D-6E8A-4147-A177-3AD203B41FA5}">
                      <a16:colId xmlns:a16="http://schemas.microsoft.com/office/drawing/2014/main" val="30554828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Final grade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0657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4160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72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777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91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9790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99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9958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855023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4CCB0D1-074C-862A-7C63-C5CA2627AD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025920"/>
              </p:ext>
            </p:extLst>
          </p:nvPr>
        </p:nvGraphicFramePr>
        <p:xfrm>
          <a:off x="201967" y="2586875"/>
          <a:ext cx="4403035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4677">
                  <a:extLst>
                    <a:ext uri="{9D8B030D-6E8A-4147-A177-3AD203B41FA5}">
                      <a16:colId xmlns:a16="http://schemas.microsoft.com/office/drawing/2014/main" val="3882829725"/>
                    </a:ext>
                  </a:extLst>
                </a:gridCol>
                <a:gridCol w="1570351">
                  <a:extLst>
                    <a:ext uri="{9D8B030D-6E8A-4147-A177-3AD203B41FA5}">
                      <a16:colId xmlns:a16="http://schemas.microsoft.com/office/drawing/2014/main" val="457939575"/>
                    </a:ext>
                  </a:extLst>
                </a:gridCol>
                <a:gridCol w="1568007">
                  <a:extLst>
                    <a:ext uri="{9D8B030D-6E8A-4147-A177-3AD203B41FA5}">
                      <a16:colId xmlns:a16="http://schemas.microsoft.com/office/drawing/2014/main" val="15278474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Student 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Daily Study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Lectures Attended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5805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202301235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84044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202309131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0773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202303943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06247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202308654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59372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202303453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467827"/>
                  </a:ext>
                </a:extLst>
              </a:tr>
            </a:tbl>
          </a:graphicData>
        </a:graphic>
      </p:graphicFrame>
      <p:sp>
        <p:nvSpPr>
          <p:cNvPr id="6" name="Arrow: Down 5">
            <a:extLst>
              <a:ext uri="{FF2B5EF4-FFF2-40B4-BE49-F238E27FC236}">
                <a16:creationId xmlns:a16="http://schemas.microsoft.com/office/drawing/2014/main" id="{EBAA5E9E-FF11-3316-88FE-81E7775619DB}"/>
              </a:ext>
            </a:extLst>
          </p:cNvPr>
          <p:cNvSpPr/>
          <p:nvPr/>
        </p:nvSpPr>
        <p:spPr bwMode="auto">
          <a:xfrm rot="16200000">
            <a:off x="4706989" y="3572695"/>
            <a:ext cx="229701" cy="248133"/>
          </a:xfrm>
          <a:prstGeom prst="down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C8BD9388-0CEF-BE5B-8CD7-DA935E64C8B8}"/>
                  </a:ext>
                </a:extLst>
              </p:cNvPr>
              <p:cNvSpPr/>
              <p:nvPr/>
            </p:nvSpPr>
            <p:spPr>
              <a:xfrm>
                <a:off x="8608594" y="2111542"/>
                <a:ext cx="1197142" cy="469232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𝑠𝑡𝑢𝑑𝑦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C8BD9388-0CEF-BE5B-8CD7-DA935E64C8B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8594" y="2111542"/>
                <a:ext cx="1197142" cy="469232"/>
              </a:xfrm>
              <a:prstGeom prst="round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64BFFECD-1F36-D8AF-2A0E-6A56B0697A97}"/>
                  </a:ext>
                </a:extLst>
              </p:cNvPr>
              <p:cNvSpPr/>
              <p:nvPr/>
            </p:nvSpPr>
            <p:spPr>
              <a:xfrm>
                <a:off x="7411452" y="3356060"/>
                <a:ext cx="1197142" cy="469232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𝑙𝑒𝑐𝑡𝑢𝑟𝑒𝑠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64BFFECD-1F36-D8AF-2A0E-6A56B0697A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1452" y="3356060"/>
                <a:ext cx="1197142" cy="469232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400FB281-4768-2B34-DEE0-31FA7DF7AAFC}"/>
                  </a:ext>
                </a:extLst>
              </p:cNvPr>
              <p:cNvSpPr/>
              <p:nvPr/>
            </p:nvSpPr>
            <p:spPr>
              <a:xfrm>
                <a:off x="9805736" y="3356435"/>
                <a:ext cx="1197142" cy="469232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𝑙𝑒𝑐𝑡𝑢𝑟𝑒𝑠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400FB281-4768-2B34-DEE0-31FA7DF7AAF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05736" y="3356435"/>
                <a:ext cx="1197142" cy="469232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F8D39A5E-2835-39A5-5911-10332C909B28}"/>
                  </a:ext>
                </a:extLst>
              </p:cNvPr>
              <p:cNvSpPr/>
              <p:nvPr/>
            </p:nvSpPr>
            <p:spPr>
              <a:xfrm>
                <a:off x="6291795" y="4600578"/>
                <a:ext cx="1197142" cy="46923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𝑔𝑟𝑎𝑑𝑒</m:t>
                          </m:r>
                        </m:e>
                      </m:acc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=20</m:t>
                      </m:r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F8D39A5E-2835-39A5-5911-10332C909B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1795" y="4600578"/>
                <a:ext cx="1197142" cy="469232"/>
              </a:xfrm>
              <a:prstGeom prst="rect">
                <a:avLst/>
              </a:prstGeom>
              <a:blipFill>
                <a:blip r:embed="rId5"/>
                <a:stretch>
                  <a:fillRect r="-609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E10F1EB-5B73-C5DA-C4E6-4760F9F36EB3}"/>
              </a:ext>
            </a:extLst>
          </p:cNvPr>
          <p:cNvCxnSpPr>
            <a:stCxn id="7" idx="2"/>
            <a:endCxn id="8" idx="0"/>
          </p:cNvCxnSpPr>
          <p:nvPr/>
        </p:nvCxnSpPr>
        <p:spPr>
          <a:xfrm flipH="1">
            <a:off x="8010023" y="2580774"/>
            <a:ext cx="1197142" cy="77528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468D6D3-011A-89F5-5EAB-AD0AEE21447D}"/>
              </a:ext>
            </a:extLst>
          </p:cNvPr>
          <p:cNvCxnSpPr>
            <a:cxnSpLocks/>
            <a:stCxn id="7" idx="2"/>
            <a:endCxn id="9" idx="0"/>
          </p:cNvCxnSpPr>
          <p:nvPr/>
        </p:nvCxnSpPr>
        <p:spPr>
          <a:xfrm>
            <a:off x="9207165" y="2580774"/>
            <a:ext cx="1197142" cy="77566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4364EDC7-7813-1EFF-5DA6-779C9BED04C5}"/>
                  </a:ext>
                </a:extLst>
              </p:cNvPr>
              <p:cNvSpPr/>
              <p:nvPr/>
            </p:nvSpPr>
            <p:spPr>
              <a:xfrm>
                <a:off x="7846575" y="4600578"/>
                <a:ext cx="1197142" cy="46923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4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𝑔𝑟𝑎𝑑𝑒</m:t>
                          </m:r>
                        </m:e>
                      </m:acc>
                      <m:r>
                        <a:rPr lang="en-US" sz="1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55</m:t>
                      </m:r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4364EDC7-7813-1EFF-5DA6-779C9BED04C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6575" y="4600578"/>
                <a:ext cx="1197142" cy="469232"/>
              </a:xfrm>
              <a:prstGeom prst="rect">
                <a:avLst/>
              </a:prstGeom>
              <a:blipFill>
                <a:blip r:embed="rId6"/>
                <a:stretch>
                  <a:fillRect r="-659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4BE13F9-2C9E-7FD2-89BE-B2C5B2D1EEC0}"/>
                  </a:ext>
                </a:extLst>
              </p:cNvPr>
              <p:cNvSpPr/>
              <p:nvPr/>
            </p:nvSpPr>
            <p:spPr>
              <a:xfrm>
                <a:off x="9401354" y="4600578"/>
                <a:ext cx="1197142" cy="46923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4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𝑔𝑟𝑎𝑑𝑒</m:t>
                          </m:r>
                        </m:e>
                      </m:acc>
                      <m:r>
                        <a:rPr lang="en-US" sz="1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75</m:t>
                      </m:r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4BE13F9-2C9E-7FD2-89BE-B2C5B2D1EE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01354" y="4600578"/>
                <a:ext cx="1197142" cy="469232"/>
              </a:xfrm>
              <a:prstGeom prst="rect">
                <a:avLst/>
              </a:prstGeom>
              <a:blipFill>
                <a:blip r:embed="rId7"/>
                <a:stretch>
                  <a:fillRect r="-659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AB1DF77-4965-C288-BFB2-42BBA2E868A4}"/>
                  </a:ext>
                </a:extLst>
              </p:cNvPr>
              <p:cNvSpPr/>
              <p:nvPr/>
            </p:nvSpPr>
            <p:spPr>
              <a:xfrm>
                <a:off x="10956134" y="4600578"/>
                <a:ext cx="1197142" cy="46923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4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𝑔𝑟𝑎𝑑𝑒</m:t>
                          </m:r>
                        </m:e>
                      </m:acc>
                      <m:r>
                        <a:rPr lang="en-US" sz="1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95</m:t>
                      </m:r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AB1DF77-4965-C288-BFB2-42BBA2E868A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56134" y="4600578"/>
                <a:ext cx="1197142" cy="469232"/>
              </a:xfrm>
              <a:prstGeom prst="rect">
                <a:avLst/>
              </a:prstGeom>
              <a:blipFill>
                <a:blip r:embed="rId8"/>
                <a:stretch>
                  <a:fillRect r="-659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0199270-8BDE-5561-D610-A55E1A6A0829}"/>
              </a:ext>
            </a:extLst>
          </p:cNvPr>
          <p:cNvCxnSpPr>
            <a:cxnSpLocks/>
            <a:stCxn id="8" idx="2"/>
            <a:endCxn id="10" idx="0"/>
          </p:cNvCxnSpPr>
          <p:nvPr/>
        </p:nvCxnSpPr>
        <p:spPr>
          <a:xfrm flipH="1">
            <a:off x="6890366" y="3825292"/>
            <a:ext cx="1119657" cy="77528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136C335-C4D9-7D94-E70C-225B8610DF5B}"/>
              </a:ext>
            </a:extLst>
          </p:cNvPr>
          <p:cNvCxnSpPr>
            <a:cxnSpLocks/>
            <a:stCxn id="8" idx="2"/>
            <a:endCxn id="16" idx="0"/>
          </p:cNvCxnSpPr>
          <p:nvPr/>
        </p:nvCxnSpPr>
        <p:spPr>
          <a:xfrm>
            <a:off x="8010023" y="3825292"/>
            <a:ext cx="435123" cy="77528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F246658-0DD0-6CB3-79C5-5730ABAA0DD2}"/>
              </a:ext>
            </a:extLst>
          </p:cNvPr>
          <p:cNvCxnSpPr>
            <a:cxnSpLocks/>
            <a:stCxn id="9" idx="2"/>
            <a:endCxn id="17" idx="0"/>
          </p:cNvCxnSpPr>
          <p:nvPr/>
        </p:nvCxnSpPr>
        <p:spPr>
          <a:xfrm flipH="1">
            <a:off x="9999925" y="3825667"/>
            <a:ext cx="404382" cy="77491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F014E966-FF23-42A3-2EA1-49A00B063177}"/>
              </a:ext>
            </a:extLst>
          </p:cNvPr>
          <p:cNvCxnSpPr>
            <a:cxnSpLocks/>
            <a:stCxn id="9" idx="2"/>
            <a:endCxn id="18" idx="0"/>
          </p:cNvCxnSpPr>
          <p:nvPr/>
        </p:nvCxnSpPr>
        <p:spPr>
          <a:xfrm>
            <a:off x="10404307" y="3825667"/>
            <a:ext cx="1150398" cy="77491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25C968E1-BB3D-84B9-42E6-C98FBF79F275}"/>
                  </a:ext>
                </a:extLst>
              </p:cNvPr>
              <p:cNvSpPr txBox="1"/>
              <p:nvPr/>
            </p:nvSpPr>
            <p:spPr>
              <a:xfrm>
                <a:off x="9738623" y="2668642"/>
                <a:ext cx="60305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≥5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25C968E1-BB3D-84B9-42E6-C98FBF79F2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38623" y="2668642"/>
                <a:ext cx="603050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189875F-C1BB-0C43-22C7-C37F8D0C6961}"/>
                  </a:ext>
                </a:extLst>
              </p:cNvPr>
              <p:cNvSpPr txBox="1"/>
              <p:nvPr/>
            </p:nvSpPr>
            <p:spPr>
              <a:xfrm>
                <a:off x="8003305" y="2668642"/>
                <a:ext cx="60305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&lt;5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189875F-C1BB-0C43-22C7-C37F8D0C69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03305" y="2668642"/>
                <a:ext cx="603050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8013748-36A5-3853-3A93-15F08090F49E}"/>
                  </a:ext>
                </a:extLst>
              </p:cNvPr>
              <p:cNvSpPr txBox="1"/>
              <p:nvPr/>
            </p:nvSpPr>
            <p:spPr>
              <a:xfrm>
                <a:off x="10944041" y="3959462"/>
                <a:ext cx="73129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≥10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8013748-36A5-3853-3A93-15F08090F4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44041" y="3959462"/>
                <a:ext cx="731290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81A14FF0-14C6-58C7-07ED-44969B02C086}"/>
                  </a:ext>
                </a:extLst>
              </p:cNvPr>
              <p:cNvSpPr txBox="1"/>
              <p:nvPr/>
            </p:nvSpPr>
            <p:spPr>
              <a:xfrm>
                <a:off x="9471560" y="3957638"/>
                <a:ext cx="73129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&lt;10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81A14FF0-14C6-58C7-07ED-44969B02C0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71560" y="3957638"/>
                <a:ext cx="731290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D5D51C7-A785-2360-4A8B-091F3114F2C8}"/>
                  </a:ext>
                </a:extLst>
              </p:cNvPr>
              <p:cNvSpPr txBox="1"/>
              <p:nvPr/>
            </p:nvSpPr>
            <p:spPr>
              <a:xfrm>
                <a:off x="6700092" y="3959462"/>
                <a:ext cx="60305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&lt;5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D5D51C7-A785-2360-4A8B-091F3114F2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0092" y="3959462"/>
                <a:ext cx="603050" cy="3693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A4228999-2F72-8F07-BDE7-6378998D988C}"/>
                  </a:ext>
                </a:extLst>
              </p:cNvPr>
              <p:cNvSpPr txBox="1"/>
              <p:nvPr/>
            </p:nvSpPr>
            <p:spPr>
              <a:xfrm>
                <a:off x="8240716" y="3959462"/>
                <a:ext cx="60305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≥5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A4228999-2F72-8F07-BDE7-6378998D98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40716" y="3959462"/>
                <a:ext cx="603050" cy="36933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3697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1EBE425-25AF-416F-98F0-ED4A10E39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00026"/>
            <a:ext cx="10964333" cy="917573"/>
          </a:xfrm>
        </p:spPr>
        <p:txBody>
          <a:bodyPr/>
          <a:lstStyle/>
          <a:p>
            <a:r>
              <a:rPr lang="en-US" dirty="0"/>
              <a:t>Random Forest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F7E36DE-9482-412B-B0B7-FA05FCB19BDF}"/>
              </a:ext>
            </a:extLst>
          </p:cNvPr>
          <p:cNvSpPr txBox="1">
            <a:spLocks/>
          </p:cNvSpPr>
          <p:nvPr/>
        </p:nvSpPr>
        <p:spPr>
          <a:xfrm>
            <a:off x="609600" y="1295401"/>
            <a:ext cx="10964333" cy="45196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You may have guessed from the name; a Random Forest is an </a:t>
            </a:r>
            <a:r>
              <a:rPr lang="en-US" b="1" dirty="0"/>
              <a:t>ensemble model </a:t>
            </a:r>
            <a:r>
              <a:rPr lang="en-US" dirty="0"/>
              <a:t>that consists of multiple decision trees</a:t>
            </a:r>
          </a:p>
          <a:p>
            <a:pPr lvl="1"/>
            <a:r>
              <a:rPr lang="en-US" dirty="0"/>
              <a:t>Each tree is fit/trained using a random subset of the data (in terms of both instances and features)</a:t>
            </a:r>
          </a:p>
          <a:p>
            <a:pPr lvl="1"/>
            <a:r>
              <a:rPr lang="en-US" dirty="0"/>
              <a:t>When make predictions, each tree generates its own predicted values. The final decision is “voted” among the trees – the value with more tree predicted wins</a:t>
            </a:r>
          </a:p>
          <a:p>
            <a:r>
              <a:rPr lang="en-US" dirty="0"/>
              <a:t>The use of multiple trees </a:t>
            </a:r>
          </a:p>
          <a:p>
            <a:pPr lvl="1"/>
            <a:r>
              <a:rPr lang="en-US" dirty="0"/>
              <a:t>Stabilizes the model</a:t>
            </a:r>
          </a:p>
          <a:p>
            <a:pPr lvl="1"/>
            <a:r>
              <a:rPr lang="en-US" dirty="0"/>
              <a:t>Mitigates overfitting</a:t>
            </a:r>
          </a:p>
          <a:p>
            <a:pPr lvl="1"/>
            <a:r>
              <a:rPr lang="en-US" dirty="0"/>
              <a:t>Improve performances in general</a:t>
            </a:r>
          </a:p>
        </p:txBody>
      </p:sp>
    </p:spTree>
    <p:extLst>
      <p:ext uri="{BB962C8B-B14F-4D97-AF65-F5344CB8AC3E}">
        <p14:creationId xmlns:p14="http://schemas.microsoft.com/office/powerpoint/2010/main" val="3876205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C4C5B-905E-93D8-2AF5-4A90CF434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25" y="3095504"/>
            <a:ext cx="10515600" cy="666991"/>
          </a:xfrm>
        </p:spPr>
        <p:txBody>
          <a:bodyPr/>
          <a:lstStyle/>
          <a:p>
            <a:r>
              <a:rPr lang="en-US" dirty="0"/>
              <a:t>Decision Tree</a:t>
            </a:r>
          </a:p>
        </p:txBody>
      </p:sp>
    </p:spTree>
    <p:extLst>
      <p:ext uri="{BB962C8B-B14F-4D97-AF65-F5344CB8AC3E}">
        <p14:creationId xmlns:p14="http://schemas.microsoft.com/office/powerpoint/2010/main" val="2802059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A1EE882-29F1-4B60-9711-3B3707C89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00026"/>
            <a:ext cx="10964333" cy="917573"/>
          </a:xfrm>
        </p:spPr>
        <p:txBody>
          <a:bodyPr/>
          <a:lstStyle/>
          <a:p>
            <a:r>
              <a:rPr lang="en-US" dirty="0"/>
              <a:t>Decision Tree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A04E466-E9BD-4C42-9722-DD9641204FBF}"/>
              </a:ext>
            </a:extLst>
          </p:cNvPr>
          <p:cNvSpPr txBox="1">
            <a:spLocks/>
          </p:cNvSpPr>
          <p:nvPr/>
        </p:nvSpPr>
        <p:spPr>
          <a:xfrm>
            <a:off x="609600" y="1117599"/>
            <a:ext cx="5833311" cy="45196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Is a model that is similar to the </a:t>
            </a:r>
            <a:r>
              <a:rPr lang="en-US" sz="2400" b="1" dirty="0"/>
              <a:t>tree structure</a:t>
            </a:r>
            <a:r>
              <a:rPr lang="en-US" sz="2400" dirty="0"/>
              <a:t> in computing with root nodes, internal nodes, leaf nodes, and flows</a:t>
            </a:r>
            <a:endParaRPr lang="en-US" sz="2000" dirty="0"/>
          </a:p>
          <a:p>
            <a:pPr lvl="1"/>
            <a:r>
              <a:rPr lang="en-US" sz="2000" dirty="0"/>
              <a:t>All nodes that are not leaves represent a “check” on a column of the input data</a:t>
            </a:r>
          </a:p>
          <a:p>
            <a:pPr lvl="1"/>
            <a:r>
              <a:rPr lang="en-US" sz="2000" dirty="0"/>
              <a:t>The results of the “checks” in the nodes decide the flow of the decision</a:t>
            </a:r>
          </a:p>
          <a:p>
            <a:pPr lvl="2"/>
            <a:r>
              <a:rPr lang="en-US" sz="1800" dirty="0"/>
              <a:t>The decision flow starts from the root node</a:t>
            </a:r>
          </a:p>
          <a:p>
            <a:pPr lvl="1"/>
            <a:r>
              <a:rPr lang="en-US" sz="2000" dirty="0"/>
              <a:t>Terminal/leaf nodes decide the predicted labels of the instances</a:t>
            </a:r>
          </a:p>
        </p:txBody>
      </p:sp>
      <p:pic>
        <p:nvPicPr>
          <p:cNvPr id="1028" name="Picture 4" descr="the sample data set">
            <a:extLst>
              <a:ext uri="{FF2B5EF4-FFF2-40B4-BE49-F238E27FC236}">
                <a16:creationId xmlns:a16="http://schemas.microsoft.com/office/drawing/2014/main" id="{1C673C20-7688-2C64-9F9C-95E5CDF325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2382" y="733425"/>
            <a:ext cx="2464719" cy="172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C4D9D7B-829A-4BF6-BC02-6CC64D9D353C}"/>
              </a:ext>
            </a:extLst>
          </p:cNvPr>
          <p:cNvSpPr txBox="1"/>
          <p:nvPr/>
        </p:nvSpPr>
        <p:spPr>
          <a:xfrm>
            <a:off x="9131049" y="2455257"/>
            <a:ext cx="1447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Training Data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FAB36A-822D-E69F-A06C-19F5469E31C5}"/>
              </a:ext>
            </a:extLst>
          </p:cNvPr>
          <p:cNvSpPr txBox="1"/>
          <p:nvPr/>
        </p:nvSpPr>
        <p:spPr>
          <a:xfrm>
            <a:off x="8744148" y="5832234"/>
            <a:ext cx="2221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Trained Decision Tree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46151CE7-2F19-3398-5B11-80C51007C42C}"/>
              </a:ext>
            </a:extLst>
          </p:cNvPr>
          <p:cNvSpPr/>
          <p:nvPr/>
        </p:nvSpPr>
        <p:spPr>
          <a:xfrm>
            <a:off x="9673389" y="2929689"/>
            <a:ext cx="354932" cy="180474"/>
          </a:xfrm>
          <a:prstGeom prst="downArrow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2" name="Picture 8" descr="an illustration of different node types ">
            <a:extLst>
              <a:ext uri="{FF2B5EF4-FFF2-40B4-BE49-F238E27FC236}">
                <a16:creationId xmlns:a16="http://schemas.microsoft.com/office/drawing/2014/main" id="{8A85DC56-C064-DD16-76C6-1B27D7544A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037" y="3468724"/>
            <a:ext cx="4445668" cy="2270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692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FFCF643-9DE3-42C4-8E90-F6BAA9FE0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00026"/>
            <a:ext cx="10964333" cy="917573"/>
          </a:xfrm>
        </p:spPr>
        <p:txBody>
          <a:bodyPr/>
          <a:lstStyle/>
          <a:p>
            <a:r>
              <a:rPr lang="en-US" sz="2800" dirty="0"/>
              <a:t>Example of Using Decision Trees</a:t>
            </a:r>
          </a:p>
        </p:txBody>
      </p:sp>
      <p:pic>
        <p:nvPicPr>
          <p:cNvPr id="2050" name="Picture 2" descr="an illustration of making prediction for an instance">
            <a:extLst>
              <a:ext uri="{FF2B5EF4-FFF2-40B4-BE49-F238E27FC236}">
                <a16:creationId xmlns:a16="http://schemas.microsoft.com/office/drawing/2014/main" id="{E496AE90-8688-70A3-A69F-7D73A6CFD3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489" y="1432160"/>
            <a:ext cx="3683205" cy="3027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ED532A53-0CEF-D4E0-5240-CC5F020F6B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6382" y="1432160"/>
            <a:ext cx="3702129" cy="3027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5335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17990-39AD-D29C-793A-E71B61350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Splits in Decision Trees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E9247ED-5A1F-C3F3-FA1E-F20CC8C37663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5" y="908093"/>
                <a:ext cx="4307807" cy="5221539"/>
              </a:xfrm>
            </p:spPr>
            <p:txBody>
              <a:bodyPr/>
              <a:lstStyle/>
              <a:p>
                <a:r>
                  <a:rPr lang="en-US" sz="2000" dirty="0"/>
                  <a:t>In practice, trees work on the given data set as a whole</a:t>
                </a:r>
              </a:p>
              <a:p>
                <a:r>
                  <a:rPr lang="en-US" sz="2000" dirty="0"/>
                  <a:t>Each internal node splits its input data into smaller portions. </a:t>
                </a:r>
              </a:p>
              <a:p>
                <a:r>
                  <a:rPr lang="en-US" sz="2000" dirty="0"/>
                  <a:t>On the right is an example </a:t>
                </a:r>
              </a:p>
              <a:p>
                <a:pPr lvl="1"/>
                <a:r>
                  <a:rPr lang="en-US" sz="1600" dirty="0"/>
                  <a:t>The root node takes the complete data set and divides it into a portion with </a:t>
                </a:r>
                <a14:m>
                  <m:oMath xmlns:m="http://schemas.openxmlformats.org/officeDocument/2006/math">
                    <m:r>
                      <a:rPr lang="en-US" sz="1600" i="1" dirty="0" smtClean="0">
                        <a:latin typeface="Cambria Math" panose="02040503050406030204" pitchFamily="18" charset="0"/>
                      </a:rPr>
                      <m:t>𝐼𝑛𝑐𝑜𝑚𝑒</m:t>
                    </m:r>
                    <m:r>
                      <a:rPr lang="en-US" sz="1600" i="1" dirty="0" smtClean="0">
                        <a:latin typeface="Cambria Math" panose="02040503050406030204" pitchFamily="18" charset="0"/>
                      </a:rPr>
                      <m:t> &lt; 70000</m:t>
                    </m:r>
                  </m:oMath>
                </a14:m>
                <a:r>
                  <a:rPr lang="en-US" sz="1600" dirty="0"/>
                  <a:t> and one with </a:t>
                </a:r>
                <a14:m>
                  <m:oMath xmlns:m="http://schemas.openxmlformats.org/officeDocument/2006/math">
                    <m:r>
                      <a:rPr lang="en-US" sz="1600" i="1" dirty="0" smtClean="0">
                        <a:latin typeface="Cambria Math" panose="02040503050406030204" pitchFamily="18" charset="0"/>
                      </a:rPr>
                      <m:t>𝐼𝑛𝑐𝑜𝑚𝑒</m:t>
                    </m:r>
                    <m:r>
                      <a:rPr lang="en-US" sz="1600" i="1" dirty="0" smtClean="0">
                        <a:latin typeface="Cambria Math" panose="02040503050406030204" pitchFamily="18" charset="0"/>
                      </a:rPr>
                      <m:t> ≥ 70000</m:t>
                    </m:r>
                  </m:oMath>
                </a14:m>
                <a:r>
                  <a:rPr lang="en-US" sz="1600" dirty="0"/>
                  <a:t> </a:t>
                </a:r>
              </a:p>
              <a:p>
                <a:pPr lvl="1"/>
                <a:r>
                  <a:rPr lang="en-US" sz="1600" dirty="0"/>
                  <a:t>The portion with income below 70k then goes through the next split on </a:t>
                </a:r>
                <a14:m>
                  <m:oMath xmlns:m="http://schemas.openxmlformats.org/officeDocument/2006/math">
                    <m:r>
                      <a:rPr lang="en-US" sz="1600" i="1" dirty="0" smtClean="0">
                        <a:latin typeface="Cambria Math" panose="02040503050406030204" pitchFamily="18" charset="0"/>
                      </a:rPr>
                      <m:t>𝑆𝑖𝑧𝑒</m:t>
                    </m:r>
                    <m:r>
                      <a:rPr lang="en-US" sz="1600" i="1" dirty="0" smtClean="0">
                        <a:latin typeface="Cambria Math" panose="02040503050406030204" pitchFamily="18" charset="0"/>
                      </a:rPr>
                      <m:t> &lt; 2</m:t>
                    </m:r>
                  </m:oMath>
                </a14:m>
                <a:endParaRPr lang="en-US" sz="1600" dirty="0"/>
              </a:p>
              <a:p>
                <a:pPr lvl="1"/>
                <a:r>
                  <a:rPr lang="en-US" sz="1600" dirty="0"/>
                  <a:t>Similarly, data with income above 70k reaches the split on </a:t>
                </a:r>
                <a14:m>
                  <m:oMath xmlns:m="http://schemas.openxmlformats.org/officeDocument/2006/math">
                    <m:r>
                      <a:rPr lang="en-US" sz="1600" i="1" dirty="0" smtClean="0">
                        <a:latin typeface="Cambria Math" panose="02040503050406030204" pitchFamily="18" charset="0"/>
                      </a:rPr>
                      <m:t>𝑆𝑖𝑧𝑒</m:t>
                    </m:r>
                    <m:r>
                      <a:rPr lang="en-US" sz="1600" i="1" dirty="0" smtClean="0">
                        <a:latin typeface="Cambria Math" panose="02040503050406030204" pitchFamily="18" charset="0"/>
                      </a:rPr>
                      <m:t> &lt; 4</m:t>
                    </m:r>
                  </m:oMath>
                </a14:m>
                <a:endParaRPr lang="en-US" sz="1600" dirty="0"/>
              </a:p>
              <a:p>
                <a:pPr lvl="1"/>
                <a:r>
                  <a:rPr lang="en-US" sz="1600" dirty="0"/>
                  <a:t>Data portion that labels are “pure” form leaf nodes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E9247ED-5A1F-C3F3-FA1E-F20CC8C3766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5" y="908093"/>
                <a:ext cx="4307807" cy="5221539"/>
              </a:xfrm>
              <a:blipFill>
                <a:blip r:embed="rId2"/>
                <a:stretch>
                  <a:fillRect l="-1273" t="-1284" r="-1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>
            <a:extLst>
              <a:ext uri="{FF2B5EF4-FFF2-40B4-BE49-F238E27FC236}">
                <a16:creationId xmlns:a16="http://schemas.microsoft.com/office/drawing/2014/main" id="{3F3D7BD7-2ACD-0D5D-FCC1-2D27320FB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 bwMode="auto">
          <a:xfrm>
            <a:off x="5447308" y="2584024"/>
            <a:ext cx="6011267" cy="3122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the sample data set">
            <a:extLst>
              <a:ext uri="{FF2B5EF4-FFF2-40B4-BE49-F238E27FC236}">
                <a16:creationId xmlns:a16="http://schemas.microsoft.com/office/drawing/2014/main" id="{272C3BD9-3CF4-DABB-4908-C4FD6CC1DC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5119" y="360446"/>
            <a:ext cx="2061782" cy="1440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rrow: Down 5">
            <a:extLst>
              <a:ext uri="{FF2B5EF4-FFF2-40B4-BE49-F238E27FC236}">
                <a16:creationId xmlns:a16="http://schemas.microsoft.com/office/drawing/2014/main" id="{075C0859-FDF8-3C47-7EED-9E670808FBCA}"/>
              </a:ext>
            </a:extLst>
          </p:cNvPr>
          <p:cNvSpPr/>
          <p:nvPr/>
        </p:nvSpPr>
        <p:spPr>
          <a:xfrm>
            <a:off x="8275475" y="2085881"/>
            <a:ext cx="354932" cy="180474"/>
          </a:xfrm>
          <a:prstGeom prst="downArrow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17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1800AA-EA03-4D2C-350A-C1FDACCC7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Trees and Uniqueness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5A8D7C-7946-7693-A5EB-E1BF73F66BA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5547058" cy="5221539"/>
          </a:xfrm>
        </p:spPr>
        <p:txBody>
          <a:bodyPr/>
          <a:lstStyle/>
          <a:p>
            <a:r>
              <a:rPr lang="en-US" dirty="0"/>
              <a:t>Decision trees are </a:t>
            </a:r>
            <a:r>
              <a:rPr lang="en-US" b="1" dirty="0"/>
              <a:t>not</a:t>
            </a:r>
            <a:r>
              <a:rPr lang="en-US" dirty="0"/>
              <a:t> unique – there may be multiple decision trees that yield the same performance on a given data set</a:t>
            </a:r>
          </a:p>
          <a:p>
            <a:r>
              <a:rPr lang="en-US" dirty="0"/>
              <a:t>Another decision tree for the previous data is on the right</a:t>
            </a:r>
          </a:p>
        </p:txBody>
      </p:sp>
      <p:pic>
        <p:nvPicPr>
          <p:cNvPr id="4" name="Picture 3" descr="the sample data set">
            <a:extLst>
              <a:ext uri="{FF2B5EF4-FFF2-40B4-BE49-F238E27FC236}">
                <a16:creationId xmlns:a16="http://schemas.microsoft.com/office/drawing/2014/main" id="{45D5D40D-3ED8-8D38-717B-B41016369F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6722" y="360445"/>
            <a:ext cx="2360381" cy="1648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rrow: Down 4">
            <a:extLst>
              <a:ext uri="{FF2B5EF4-FFF2-40B4-BE49-F238E27FC236}">
                <a16:creationId xmlns:a16="http://schemas.microsoft.com/office/drawing/2014/main" id="{BF48FE46-7704-22D1-E6D5-3D5B86511E32}"/>
              </a:ext>
            </a:extLst>
          </p:cNvPr>
          <p:cNvSpPr/>
          <p:nvPr/>
        </p:nvSpPr>
        <p:spPr>
          <a:xfrm>
            <a:off x="9659446" y="2266355"/>
            <a:ext cx="354932" cy="180474"/>
          </a:xfrm>
          <a:prstGeom prst="downArrow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4D6536B1-C87E-172F-87E1-35EFF5FF5B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 bwMode="auto">
          <a:xfrm>
            <a:off x="7712996" y="2593492"/>
            <a:ext cx="3304107" cy="2656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336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B0ABE-F7EC-38D7-CD73-880CDC803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Gini Index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8D33705-D637-B8A5-5F9E-F9B92DB920BF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6" y="908093"/>
                <a:ext cx="3754353" cy="5221539"/>
              </a:xfrm>
            </p:spPr>
            <p:txBody>
              <a:bodyPr/>
              <a:lstStyle/>
              <a:p>
                <a:r>
                  <a:rPr lang="en-US" sz="1600" dirty="0"/>
                  <a:t>How is a decision tree trained?</a:t>
                </a:r>
              </a:p>
              <a:p>
                <a:pPr lvl="1"/>
                <a:r>
                  <a:rPr lang="en-US" sz="1400" dirty="0"/>
                  <a:t>There are multiple approaches, one among the simpler ones is to </a:t>
                </a:r>
                <a:r>
                  <a:rPr lang="en-US" sz="1400" b="1" dirty="0"/>
                  <a:t>minimize the Gini index measurement</a:t>
                </a:r>
              </a:p>
              <a:p>
                <a:r>
                  <a:rPr lang="en-US" sz="1600" dirty="0"/>
                  <a:t>Gini index is computed for each node to measure how “pure” the node is</a:t>
                </a:r>
              </a:p>
              <a:p>
                <a:pPr lvl="1"/>
                <a:r>
                  <a:rPr lang="en-US" sz="1400" dirty="0"/>
                  <a:t>“Purer” means the node outputs more instances from the same class</a:t>
                </a:r>
              </a:p>
              <a:p>
                <a:pPr lvl="1"/>
                <a:r>
                  <a:rPr lang="en-US" sz="1400" dirty="0"/>
                  <a:t>“Less pure” means the node outputs instances from more classes with similar frequencies</a:t>
                </a:r>
              </a:p>
              <a:p>
                <a:r>
                  <a:rPr lang="en-US" sz="1600" dirty="0"/>
                  <a:t>Mathematically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=1−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𝐴𝐿𝐿</m:t>
                          </m:r>
                          <m:r>
                            <m:rPr>
                              <m:lit/>
                            </m:rP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_</m:t>
                          </m:r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𝐶𝐿𝐴𝑆𝑆𝐸𝑆</m:t>
                          </m:r>
                        </m:sub>
                        <m:sup/>
                        <m:e>
                          <m:sSubSup>
                            <m:sSubSup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  <m:sup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nary>
                    </m:oMath>
                  </m:oMathPara>
                </a14:m>
                <a:endParaRPr lang="en-US" sz="14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1400" dirty="0"/>
                  <a:t> is the rate of instances in class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sz="1400" dirty="0"/>
                  <a:t> that presented in the node</a:t>
                </a:r>
              </a:p>
              <a:p>
                <a:r>
                  <a:rPr lang="en-US" sz="1600" dirty="0"/>
                  <a:t>Examples are on the right</a:t>
                </a:r>
              </a:p>
              <a:p>
                <a:r>
                  <a:rPr lang="en-US" sz="1600" dirty="0"/>
                  <a:t>As can be seen, the “purer” a node, the lower Gini Index it has</a:t>
                </a:r>
              </a:p>
              <a:p>
                <a:pPr lvl="1"/>
                <a:r>
                  <a:rPr lang="en-US" sz="1400" dirty="0"/>
                  <a:t>At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1400" dirty="0"/>
                  <a:t>, the nodes only have instances from one class</a:t>
                </a:r>
              </a:p>
              <a:p>
                <a:endParaRPr lang="en-US" sz="16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8D33705-D637-B8A5-5F9E-F9B92DB920B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6" y="908093"/>
                <a:ext cx="3754353" cy="5221539"/>
              </a:xfrm>
              <a:blipFill>
                <a:blip r:embed="rId2"/>
                <a:stretch>
                  <a:fillRect l="-649" t="-817" r="-812" b="-14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A431D34-D75B-1F84-8242-FA84B47B7092}"/>
                  </a:ext>
                </a:extLst>
              </p:cNvPr>
              <p:cNvSpPr txBox="1"/>
              <p:nvPr/>
            </p:nvSpPr>
            <p:spPr>
              <a:xfrm>
                <a:off x="7255043" y="-11271"/>
                <a:ext cx="3839516" cy="6594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400" b="0" dirty="0"/>
                  <a:t>	</a:t>
                </a:r>
                <a14:m>
                  <m:oMath xmlns:m="http://schemas.openxmlformats.org/officeDocument/2006/math">
                    <m:r>
                      <a:rPr lang="en-US" sz="1400" b="0" i="0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𝑔𝑜𝑜𝑑</m:t>
                        </m:r>
                      </m:sub>
                    </m:sSub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=0.5</m:t>
                    </m:r>
                  </m:oMath>
                </a14:m>
                <a:r>
                  <a:rPr lang="en-US" sz="1400" dirty="0"/>
                  <a:t>,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𝑏𝑎𝑑</m:t>
                        </m:r>
                      </m:sub>
                    </m:sSub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=0.5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400" i="1" dirty="0">
                  <a:latin typeface="Cambria Math" panose="02040503050406030204" pitchFamily="18" charset="0"/>
                </a:endParaRPr>
              </a:p>
              <a:p>
                <a:pPr algn="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𝑰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−</m:t>
                      </m:r>
                      <m:sSubSup>
                        <m:sSubSup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𝒑</m:t>
                          </m:r>
                        </m:e>
                        <m:sub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𝒈𝒐𝒐𝒅</m:t>
                          </m:r>
                        </m:sub>
                        <m:sup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bSup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−</m:t>
                      </m:r>
                      <m:sSubSup>
                        <m:sSubSup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𝒑</m:t>
                          </m:r>
                        </m:e>
                        <m:sub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𝒃𝒂𝒅</m:t>
                          </m:r>
                        </m:sub>
                        <m:sup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bSup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𝟓</m:t>
                          </m:r>
                        </m:e>
                        <m:sup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𝟓</m:t>
                          </m:r>
                        </m:e>
                        <m:sup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𝟓</m:t>
                      </m:r>
                    </m:oMath>
                  </m:oMathPara>
                </a14:m>
                <a:endParaRPr lang="en-US" sz="1400" b="1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A431D34-D75B-1F84-8242-FA84B47B70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5043" y="-11271"/>
                <a:ext cx="3839516" cy="659476"/>
              </a:xfrm>
              <a:prstGeom prst="rect">
                <a:avLst/>
              </a:prstGeom>
              <a:blipFill>
                <a:blip r:embed="rId3"/>
                <a:stretch>
                  <a:fillRect b="-18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Connector: Curved 7">
            <a:extLst>
              <a:ext uri="{FF2B5EF4-FFF2-40B4-BE49-F238E27FC236}">
                <a16:creationId xmlns:a16="http://schemas.microsoft.com/office/drawing/2014/main" id="{8967A670-ECFA-928F-374B-912E1A204275}"/>
              </a:ext>
            </a:extLst>
          </p:cNvPr>
          <p:cNvCxnSpPr>
            <a:cxnSpLocks/>
            <a:stCxn id="33" idx="0"/>
            <a:endCxn id="6" idx="2"/>
          </p:cNvCxnSpPr>
          <p:nvPr/>
        </p:nvCxnSpPr>
        <p:spPr>
          <a:xfrm rot="16200000" flipV="1">
            <a:off x="8979937" y="843070"/>
            <a:ext cx="572897" cy="183168"/>
          </a:xfrm>
          <a:prstGeom prst="curved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>
            <a:extLst>
              <a:ext uri="{FF2B5EF4-FFF2-40B4-BE49-F238E27FC236}">
                <a16:creationId xmlns:a16="http://schemas.microsoft.com/office/drawing/2014/main" id="{CFD59C9A-CF67-186E-95F6-7053E33085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101546" y="2873931"/>
            <a:ext cx="3548836" cy="2853216"/>
          </a:xfrm>
          <a:prstGeom prst="rect">
            <a:avLst/>
          </a:prstGeom>
        </p:spPr>
      </p:pic>
      <p:pic>
        <p:nvPicPr>
          <p:cNvPr id="33" name="Picture 32" descr="the sample data set">
            <a:extLst>
              <a:ext uri="{FF2B5EF4-FFF2-40B4-BE49-F238E27FC236}">
                <a16:creationId xmlns:a16="http://schemas.microsoft.com/office/drawing/2014/main" id="{7F47CD9E-D220-1BE3-54EB-93E5712CE9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778" y="1221102"/>
            <a:ext cx="2360381" cy="1648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0" name="Table 7">
            <a:extLst>
              <a:ext uri="{FF2B5EF4-FFF2-40B4-BE49-F238E27FC236}">
                <a16:creationId xmlns:a16="http://schemas.microsoft.com/office/drawing/2014/main" id="{F7C1ED66-3909-67C7-1A51-F0696BA1D3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6347865"/>
              </p:ext>
            </p:extLst>
          </p:nvPr>
        </p:nvGraphicFramePr>
        <p:xfrm>
          <a:off x="5118937" y="2544592"/>
          <a:ext cx="2360382" cy="149765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86794">
                  <a:extLst>
                    <a:ext uri="{9D8B030D-6E8A-4147-A177-3AD203B41FA5}">
                      <a16:colId xmlns:a16="http://schemas.microsoft.com/office/drawing/2014/main" val="3340426466"/>
                    </a:ext>
                  </a:extLst>
                </a:gridCol>
                <a:gridCol w="786794">
                  <a:extLst>
                    <a:ext uri="{9D8B030D-6E8A-4147-A177-3AD203B41FA5}">
                      <a16:colId xmlns:a16="http://schemas.microsoft.com/office/drawing/2014/main" val="3609493268"/>
                    </a:ext>
                  </a:extLst>
                </a:gridCol>
                <a:gridCol w="786794">
                  <a:extLst>
                    <a:ext uri="{9D8B030D-6E8A-4147-A177-3AD203B41FA5}">
                      <a16:colId xmlns:a16="http://schemas.microsoft.com/office/drawing/2014/main" val="1441542436"/>
                    </a:ext>
                  </a:extLst>
                </a:gridCol>
              </a:tblGrid>
              <a:tr h="446669"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Consolas" panose="020B0609020204030204" pitchFamily="49" charset="0"/>
                        </a:rPr>
                        <a:t>Family Income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Consolas" panose="020B0609020204030204" pitchFamily="49" charset="0"/>
                        </a:rPr>
                        <a:t>Family Size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Consolas" panose="020B0609020204030204" pitchFamily="49" charset="0"/>
                        </a:rPr>
                        <a:t>Financial Standing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7342055"/>
                  </a:ext>
                </a:extLst>
              </a:tr>
              <a:tr h="262746"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Consolas" panose="020B0609020204030204" pitchFamily="49" charset="0"/>
                        </a:rPr>
                        <a:t>100,000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1" dirty="0">
                          <a:latin typeface="Consolas" panose="020B0609020204030204" pitchFamily="49" charset="0"/>
                        </a:rPr>
                        <a:t>Good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78715954"/>
                  </a:ext>
                </a:extLst>
              </a:tr>
              <a:tr h="262746"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Consolas" panose="020B0609020204030204" pitchFamily="49" charset="0"/>
                        </a:rPr>
                        <a:t>120,000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Consolas" panose="020B0609020204030204" pitchFamily="49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1" dirty="0">
                          <a:latin typeface="Consolas" panose="020B0609020204030204" pitchFamily="49" charset="0"/>
                        </a:rPr>
                        <a:t>Good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8313224"/>
                  </a:ext>
                </a:extLst>
              </a:tr>
              <a:tr h="262746"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Consolas" panose="020B0609020204030204" pitchFamily="49" charset="0"/>
                        </a:rPr>
                        <a:t>60,000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1" dirty="0">
                          <a:latin typeface="Consolas" panose="020B0609020204030204" pitchFamily="49" charset="0"/>
                        </a:rPr>
                        <a:t>Good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77995820"/>
                  </a:ext>
                </a:extLst>
              </a:tr>
              <a:tr h="262746"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Consolas" panose="020B0609020204030204" pitchFamily="49" charset="0"/>
                        </a:rPr>
                        <a:t>60,000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Consolas" panose="020B0609020204030204" pitchFamily="49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1" dirty="0">
                          <a:latin typeface="Consolas" panose="020B0609020204030204" pitchFamily="49" charset="0"/>
                        </a:rPr>
                        <a:t>Bad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56404844"/>
                  </a:ext>
                </a:extLst>
              </a:tr>
            </a:tbl>
          </a:graphicData>
        </a:graphic>
      </p:graphicFrame>
      <p:cxnSp>
        <p:nvCxnSpPr>
          <p:cNvPr id="41" name="Connector: Curved 40">
            <a:extLst>
              <a:ext uri="{FF2B5EF4-FFF2-40B4-BE49-F238E27FC236}">
                <a16:creationId xmlns:a16="http://schemas.microsoft.com/office/drawing/2014/main" id="{216FB3E0-45B2-9F21-771F-766BA793DD2D}"/>
              </a:ext>
            </a:extLst>
          </p:cNvPr>
          <p:cNvCxnSpPr>
            <a:cxnSpLocks/>
            <a:endCxn id="40" idx="3"/>
          </p:cNvCxnSpPr>
          <p:nvPr/>
        </p:nvCxnSpPr>
        <p:spPr>
          <a:xfrm rot="10800000">
            <a:off x="7479319" y="3293418"/>
            <a:ext cx="746586" cy="385012"/>
          </a:xfrm>
          <a:prstGeom prst="curved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64F4C335-D8F9-37C7-4A2A-FC9101116B47}"/>
                  </a:ext>
                </a:extLst>
              </p:cNvPr>
              <p:cNvSpPr txBox="1"/>
              <p:nvPr/>
            </p:nvSpPr>
            <p:spPr>
              <a:xfrm>
                <a:off x="3639803" y="1877601"/>
                <a:ext cx="3839516" cy="617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14:m>
                  <m:oMath xmlns:m="http://schemas.openxmlformats.org/officeDocument/2006/math">
                    <m:r>
                      <a:rPr lang="en-US" sz="1400" b="0" i="0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𝑔𝑜𝑜𝑑</m:t>
                        </m:r>
                      </m:sub>
                    </m:sSub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=0.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7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en-US" sz="1400" dirty="0"/>
                  <a:t>,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𝑏𝑎𝑑</m:t>
                        </m:r>
                      </m:sub>
                    </m:sSub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=0.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400" i="1" dirty="0">
                  <a:latin typeface="Cambria Math" panose="02040503050406030204" pitchFamily="18" charset="0"/>
                </a:endParaRPr>
              </a:p>
              <a:p>
                <a:pPr algn="r"/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𝑰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𝟕𝟓</m:t>
                          </m:r>
                        </m:e>
                        <m:sup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𝟐𝟓</m:t>
                          </m:r>
                        </m:e>
                        <m:sup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𝟑𝟕𝟓</m:t>
                      </m:r>
                    </m:oMath>
                  </m:oMathPara>
                </a14:m>
                <a:endParaRPr lang="en-US" sz="1400" b="1" dirty="0"/>
              </a:p>
            </p:txBody>
          </p:sp>
        </mc:Choice>
        <mc:Fallback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64F4C335-D8F9-37C7-4A2A-FC9101116B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9803" y="1877601"/>
                <a:ext cx="3839516" cy="617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6" name="Table 7">
            <a:extLst>
              <a:ext uri="{FF2B5EF4-FFF2-40B4-BE49-F238E27FC236}">
                <a16:creationId xmlns:a16="http://schemas.microsoft.com/office/drawing/2014/main" id="{362765BC-BD28-7C78-27A7-114568C9AB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803588"/>
              </p:ext>
            </p:extLst>
          </p:nvPr>
        </p:nvGraphicFramePr>
        <p:xfrm>
          <a:off x="9644816" y="4754986"/>
          <a:ext cx="2360382" cy="97216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86794">
                  <a:extLst>
                    <a:ext uri="{9D8B030D-6E8A-4147-A177-3AD203B41FA5}">
                      <a16:colId xmlns:a16="http://schemas.microsoft.com/office/drawing/2014/main" val="3340426466"/>
                    </a:ext>
                  </a:extLst>
                </a:gridCol>
                <a:gridCol w="786794">
                  <a:extLst>
                    <a:ext uri="{9D8B030D-6E8A-4147-A177-3AD203B41FA5}">
                      <a16:colId xmlns:a16="http://schemas.microsoft.com/office/drawing/2014/main" val="3609493268"/>
                    </a:ext>
                  </a:extLst>
                </a:gridCol>
                <a:gridCol w="786794">
                  <a:extLst>
                    <a:ext uri="{9D8B030D-6E8A-4147-A177-3AD203B41FA5}">
                      <a16:colId xmlns:a16="http://schemas.microsoft.com/office/drawing/2014/main" val="1441542436"/>
                    </a:ext>
                  </a:extLst>
                </a:gridCol>
              </a:tblGrid>
              <a:tr h="446669"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Consolas" panose="020B0609020204030204" pitchFamily="49" charset="0"/>
                        </a:rPr>
                        <a:t>Family Income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Consolas" panose="020B0609020204030204" pitchFamily="49" charset="0"/>
                        </a:rPr>
                        <a:t>Family Size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Consolas" panose="020B0609020204030204" pitchFamily="49" charset="0"/>
                        </a:rPr>
                        <a:t>Financial Standing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7342055"/>
                  </a:ext>
                </a:extLst>
              </a:tr>
              <a:tr h="262746"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Consolas" panose="020B0609020204030204" pitchFamily="49" charset="0"/>
                        </a:rPr>
                        <a:t>100,000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1" dirty="0">
                          <a:latin typeface="Consolas" panose="020B0609020204030204" pitchFamily="49" charset="0"/>
                        </a:rPr>
                        <a:t>Good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78715954"/>
                  </a:ext>
                </a:extLst>
              </a:tr>
              <a:tr h="262746"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Consolas" panose="020B0609020204030204" pitchFamily="49" charset="0"/>
                        </a:rPr>
                        <a:t>120,000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Consolas" panose="020B0609020204030204" pitchFamily="49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1" dirty="0">
                          <a:latin typeface="Consolas" panose="020B0609020204030204" pitchFamily="49" charset="0"/>
                        </a:rPr>
                        <a:t>Good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8313224"/>
                  </a:ext>
                </a:extLst>
              </a:tr>
            </a:tbl>
          </a:graphicData>
        </a:graphic>
      </p:graphicFrame>
      <p:cxnSp>
        <p:nvCxnSpPr>
          <p:cNvPr id="47" name="Connector: Curved 46">
            <a:extLst>
              <a:ext uri="{FF2B5EF4-FFF2-40B4-BE49-F238E27FC236}">
                <a16:creationId xmlns:a16="http://schemas.microsoft.com/office/drawing/2014/main" id="{73D39A93-A78C-718C-2741-F2302AE833E7}"/>
              </a:ext>
            </a:extLst>
          </p:cNvPr>
          <p:cNvCxnSpPr>
            <a:cxnSpLocks/>
            <a:endCxn id="46" idx="0"/>
          </p:cNvCxnSpPr>
          <p:nvPr/>
        </p:nvCxnSpPr>
        <p:spPr>
          <a:xfrm>
            <a:off x="9065795" y="4421605"/>
            <a:ext cx="1759212" cy="333381"/>
          </a:xfrm>
          <a:prstGeom prst="curved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16730855-FF9B-2FAA-9D50-A8830097AB66}"/>
                  </a:ext>
                </a:extLst>
              </p:cNvPr>
              <p:cNvSpPr txBox="1"/>
              <p:nvPr/>
            </p:nvSpPr>
            <p:spPr>
              <a:xfrm>
                <a:off x="8245645" y="5685440"/>
                <a:ext cx="3839516" cy="617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14:m>
                  <m:oMath xmlns:m="http://schemas.openxmlformats.org/officeDocument/2006/math">
                    <m:r>
                      <a:rPr lang="en-US" sz="1400" b="0" i="0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𝑔𝑜𝑜𝑑</m:t>
                        </m:r>
                      </m:sub>
                    </m:sSub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1400" dirty="0"/>
                  <a:t>,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𝑏𝑎𝑑</m:t>
                        </m:r>
                      </m:sub>
                    </m:sSub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num>
                      <m:den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=0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400" i="1" dirty="0">
                  <a:latin typeface="Cambria Math" panose="02040503050406030204" pitchFamily="18" charset="0"/>
                </a:endParaRPr>
              </a:p>
              <a:p>
                <a:pPr algn="r"/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𝑰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e>
                        <m:sup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e>
                        <m:sup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1400" b="1" dirty="0"/>
              </a:p>
            </p:txBody>
          </p:sp>
        </mc:Choice>
        <mc:Fallback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16730855-FF9B-2FAA-9D50-A8830097AB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45645" y="5685440"/>
                <a:ext cx="3839516" cy="617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4710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927282-7540-4843-08A5-D106EEE4B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Gini Index of Splits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05F57C8-654C-8F0A-B1CA-C88026545A1C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5" y="908093"/>
                <a:ext cx="4650707" cy="5221539"/>
              </a:xfrm>
            </p:spPr>
            <p:txBody>
              <a:bodyPr/>
              <a:lstStyle/>
              <a:p>
                <a:r>
                  <a:rPr lang="en-US" sz="2000" dirty="0"/>
                  <a:t>Gini index measures the purity of a single node</a:t>
                </a:r>
              </a:p>
              <a:p>
                <a:r>
                  <a:rPr lang="en-US" sz="2000" dirty="0"/>
                  <a:t>However, a tree split usually results in multiple nodes</a:t>
                </a:r>
              </a:p>
              <a:p>
                <a:pPr>
                  <a:buFont typeface="Wingdings" panose="05000000000000000000" pitchFamily="2" charset="2"/>
                  <a:buChar char="à"/>
                </a:pPr>
                <a:r>
                  <a:rPr lang="en-US" sz="2000" dirty="0">
                    <a:sym typeface="Wingdings" panose="05000000000000000000" pitchFamily="2" charset="2"/>
                  </a:rPr>
                  <a:t>We can aggregate Gini indexes of all nodes belonging to a split to have an overall idea of the current tree’s performance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𝑠𝑝𝑙𝑖𝑡</m:t>
                          </m:r>
                        </m:sub>
                      </m:sSub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𝑛𝑜𝑑𝑒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𝑛𝑜𝑑𝑒</m:t>
                              </m:r>
                            </m:sub>
                          </m:s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𝑛𝑜𝑑𝑒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sz="2000" b="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𝑛𝑜𝑑𝑒</m:t>
                        </m:r>
                      </m:sub>
                    </m:sSub>
                  </m:oMath>
                </a14:m>
                <a:r>
                  <a:rPr lang="en-US" sz="1600" dirty="0"/>
                  <a:t> is the proportion of samples in the split node with respect to the parent node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𝑛𝑜𝑑𝑒</m:t>
                        </m:r>
                      </m:sub>
                    </m:sSub>
                  </m:oMath>
                </a14:m>
                <a:r>
                  <a:rPr lang="en-US" sz="1600" dirty="0"/>
                  <a:t> is the Gini of the split node</a:t>
                </a:r>
              </a:p>
              <a:p>
                <a:r>
                  <a:rPr lang="en-US" sz="2000" dirty="0"/>
                  <a:t>Example is on the right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05F57C8-654C-8F0A-B1CA-C88026545A1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5" y="908093"/>
                <a:ext cx="4650707" cy="5221539"/>
              </a:xfrm>
              <a:blipFill>
                <a:blip r:embed="rId2"/>
                <a:stretch>
                  <a:fillRect l="-1180" t="-1284" r="-14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 descr="the sample data set">
            <a:extLst>
              <a:ext uri="{FF2B5EF4-FFF2-40B4-BE49-F238E27FC236}">
                <a16:creationId xmlns:a16="http://schemas.microsoft.com/office/drawing/2014/main" id="{17B6E881-4630-4585-D5BF-670B9F2029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0551" y="125705"/>
            <a:ext cx="2360381" cy="1648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A194522A-8200-A4A7-D8C6-9C7378B1B08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592"/>
          <a:stretch/>
        </p:blipFill>
        <p:spPr>
          <a:xfrm>
            <a:off x="7031443" y="1832090"/>
            <a:ext cx="3526269" cy="1404566"/>
          </a:xfrm>
          <a:prstGeom prst="rect">
            <a:avLst/>
          </a:prstGeom>
        </p:spPr>
      </p:pic>
      <p:graphicFrame>
        <p:nvGraphicFramePr>
          <p:cNvPr id="17" name="Table 7">
            <a:extLst>
              <a:ext uri="{FF2B5EF4-FFF2-40B4-BE49-F238E27FC236}">
                <a16:creationId xmlns:a16="http://schemas.microsoft.com/office/drawing/2014/main" id="{4E5E5881-095B-6B29-2882-B5A498BB8E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485482"/>
              </p:ext>
            </p:extLst>
          </p:nvPr>
        </p:nvGraphicFramePr>
        <p:xfrm>
          <a:off x="6580021" y="2956019"/>
          <a:ext cx="2360382" cy="149765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86794">
                  <a:extLst>
                    <a:ext uri="{9D8B030D-6E8A-4147-A177-3AD203B41FA5}">
                      <a16:colId xmlns:a16="http://schemas.microsoft.com/office/drawing/2014/main" val="3340426466"/>
                    </a:ext>
                  </a:extLst>
                </a:gridCol>
                <a:gridCol w="786794">
                  <a:extLst>
                    <a:ext uri="{9D8B030D-6E8A-4147-A177-3AD203B41FA5}">
                      <a16:colId xmlns:a16="http://schemas.microsoft.com/office/drawing/2014/main" val="3609493268"/>
                    </a:ext>
                  </a:extLst>
                </a:gridCol>
                <a:gridCol w="786794">
                  <a:extLst>
                    <a:ext uri="{9D8B030D-6E8A-4147-A177-3AD203B41FA5}">
                      <a16:colId xmlns:a16="http://schemas.microsoft.com/office/drawing/2014/main" val="1441542436"/>
                    </a:ext>
                  </a:extLst>
                </a:gridCol>
              </a:tblGrid>
              <a:tr h="446669"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Consolas" panose="020B0609020204030204" pitchFamily="49" charset="0"/>
                        </a:rPr>
                        <a:t>Family Income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Consolas" panose="020B0609020204030204" pitchFamily="49" charset="0"/>
                        </a:rPr>
                        <a:t>Family Size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Consolas" panose="020B0609020204030204" pitchFamily="49" charset="0"/>
                        </a:rPr>
                        <a:t>Financial Standing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7342055"/>
                  </a:ext>
                </a:extLst>
              </a:tr>
              <a:tr h="262746"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Consolas" panose="020B0609020204030204" pitchFamily="49" charset="0"/>
                        </a:rPr>
                        <a:t>100,000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1" dirty="0">
                          <a:latin typeface="Consolas" panose="020B0609020204030204" pitchFamily="49" charset="0"/>
                        </a:rPr>
                        <a:t>Good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78715954"/>
                  </a:ext>
                </a:extLst>
              </a:tr>
              <a:tr h="262746"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Consolas" panose="020B0609020204030204" pitchFamily="49" charset="0"/>
                        </a:rPr>
                        <a:t>120,000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Consolas" panose="020B0609020204030204" pitchFamily="49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1" dirty="0">
                          <a:latin typeface="Consolas" panose="020B0609020204030204" pitchFamily="49" charset="0"/>
                        </a:rPr>
                        <a:t>Good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8313224"/>
                  </a:ext>
                </a:extLst>
              </a:tr>
              <a:tr h="262746"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Consolas" panose="020B0609020204030204" pitchFamily="49" charset="0"/>
                        </a:rPr>
                        <a:t>60,000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1" dirty="0">
                          <a:latin typeface="Consolas" panose="020B0609020204030204" pitchFamily="49" charset="0"/>
                        </a:rPr>
                        <a:t>Good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77995820"/>
                  </a:ext>
                </a:extLst>
              </a:tr>
              <a:tr h="262746"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Consolas" panose="020B0609020204030204" pitchFamily="49" charset="0"/>
                        </a:rPr>
                        <a:t>60,000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Consolas" panose="020B0609020204030204" pitchFamily="49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1" dirty="0">
                          <a:latin typeface="Consolas" panose="020B0609020204030204" pitchFamily="49" charset="0"/>
                        </a:rPr>
                        <a:t>Bad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56404844"/>
                  </a:ext>
                </a:extLst>
              </a:tr>
            </a:tbl>
          </a:graphicData>
        </a:graphic>
      </p:graphicFrame>
      <p:graphicFrame>
        <p:nvGraphicFramePr>
          <p:cNvPr id="19" name="Table 7">
            <a:extLst>
              <a:ext uri="{FF2B5EF4-FFF2-40B4-BE49-F238E27FC236}">
                <a16:creationId xmlns:a16="http://schemas.microsoft.com/office/drawing/2014/main" id="{BD522EEA-3CF9-F05A-2718-D8BD96B1A0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254717"/>
              </p:ext>
            </p:extLst>
          </p:nvPr>
        </p:nvGraphicFramePr>
        <p:xfrm>
          <a:off x="9694759" y="2960967"/>
          <a:ext cx="2360382" cy="97216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86794">
                  <a:extLst>
                    <a:ext uri="{9D8B030D-6E8A-4147-A177-3AD203B41FA5}">
                      <a16:colId xmlns:a16="http://schemas.microsoft.com/office/drawing/2014/main" val="3340426466"/>
                    </a:ext>
                  </a:extLst>
                </a:gridCol>
                <a:gridCol w="786794">
                  <a:extLst>
                    <a:ext uri="{9D8B030D-6E8A-4147-A177-3AD203B41FA5}">
                      <a16:colId xmlns:a16="http://schemas.microsoft.com/office/drawing/2014/main" val="3609493268"/>
                    </a:ext>
                  </a:extLst>
                </a:gridCol>
                <a:gridCol w="786794">
                  <a:extLst>
                    <a:ext uri="{9D8B030D-6E8A-4147-A177-3AD203B41FA5}">
                      <a16:colId xmlns:a16="http://schemas.microsoft.com/office/drawing/2014/main" val="1441542436"/>
                    </a:ext>
                  </a:extLst>
                </a:gridCol>
              </a:tblGrid>
              <a:tr h="446669"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Consolas" panose="020B0609020204030204" pitchFamily="49" charset="0"/>
                        </a:rPr>
                        <a:t>Family Income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Consolas" panose="020B0609020204030204" pitchFamily="49" charset="0"/>
                        </a:rPr>
                        <a:t>Family Size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Consolas" panose="020B0609020204030204" pitchFamily="49" charset="0"/>
                        </a:rPr>
                        <a:t>Financial Standing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7342055"/>
                  </a:ext>
                </a:extLst>
              </a:tr>
              <a:tr h="262746"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Consolas" panose="020B0609020204030204" pitchFamily="49" charset="0"/>
                        </a:rPr>
                        <a:t>130,000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Consolas" panose="020B0609020204030204" pitchFamily="49" charset="0"/>
                        </a:rPr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1" dirty="0">
                          <a:latin typeface="Consolas" panose="020B0609020204030204" pitchFamily="49" charset="0"/>
                        </a:rPr>
                        <a:t>Bad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78715954"/>
                  </a:ext>
                </a:extLst>
              </a:tr>
              <a:tr h="262746"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Consolas" panose="020B0609020204030204" pitchFamily="49" charset="0"/>
                        </a:rPr>
                        <a:t>80,000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Consolas" panose="020B0609020204030204" pitchFamily="49" charset="0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1" dirty="0">
                          <a:latin typeface="Consolas" panose="020B0609020204030204" pitchFamily="49" charset="0"/>
                        </a:rPr>
                        <a:t>Bad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8313224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23D87047-32AF-7D4E-AAAA-34E153118FB8}"/>
                  </a:ext>
                </a:extLst>
              </p:cNvPr>
              <p:cNvSpPr txBox="1"/>
              <p:nvPr/>
            </p:nvSpPr>
            <p:spPr>
              <a:xfrm>
                <a:off x="8215625" y="3933128"/>
                <a:ext cx="3839516" cy="617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14:m>
                  <m:oMath xmlns:m="http://schemas.openxmlformats.org/officeDocument/2006/math">
                    <m:r>
                      <a:rPr lang="en-US" sz="1400" b="0" i="0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𝑔𝑜𝑜𝑑</m:t>
                        </m:r>
                      </m:sub>
                    </m:sSub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num>
                      <m:den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1400" dirty="0"/>
                  <a:t>,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𝑏𝑎𝑑</m:t>
                        </m:r>
                      </m:sub>
                    </m:sSub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1)</m:t>
                    </m:r>
                  </m:oMath>
                </a14:m>
                <a:endParaRPr lang="en-US" sz="1400" i="1" dirty="0">
                  <a:latin typeface="Cambria Math" panose="02040503050406030204" pitchFamily="18" charset="0"/>
                </a:endParaRPr>
              </a:p>
              <a:p>
                <a:pPr algn="r"/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𝑰</m:t>
                          </m:r>
                        </m:e>
                        <m:sub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𝑭𝒂𝒍𝒔𝒆</m:t>
                          </m:r>
                        </m:sub>
                      </m:sSub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e>
                        <m:sup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e>
                        <m:sup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1400" b="1" dirty="0"/>
              </a:p>
            </p:txBody>
          </p:sp>
        </mc:Choice>
        <mc:Fallback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23D87047-32AF-7D4E-AAAA-34E153118F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15625" y="3933128"/>
                <a:ext cx="3839516" cy="617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E36F1D2F-72D0-B6A1-6427-D9084B3464CC}"/>
                  </a:ext>
                </a:extLst>
              </p:cNvPr>
              <p:cNvSpPr txBox="1"/>
              <p:nvPr/>
            </p:nvSpPr>
            <p:spPr>
              <a:xfrm>
                <a:off x="5220642" y="4355661"/>
                <a:ext cx="3839516" cy="617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14:m>
                  <m:oMath xmlns:m="http://schemas.openxmlformats.org/officeDocument/2006/math">
                    <m:r>
                      <a:rPr lang="en-US" sz="1400" b="0" i="0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𝑔𝑜𝑜𝑑</m:t>
                        </m:r>
                      </m:sub>
                    </m:sSub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=0.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7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en-US" sz="1400" dirty="0"/>
                  <a:t>,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𝑏𝑎𝑑</m:t>
                        </m:r>
                      </m:sub>
                    </m:sSub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=0.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400" i="1" dirty="0">
                  <a:latin typeface="Cambria Math" panose="02040503050406030204" pitchFamily="18" charset="0"/>
                </a:endParaRPr>
              </a:p>
              <a:p>
                <a:pPr algn="r"/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𝑰</m:t>
                          </m:r>
                        </m:e>
                        <m:sub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𝑻𝒓𝒖𝒆</m:t>
                          </m:r>
                        </m:sub>
                      </m:sSub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𝟕𝟓</m:t>
                          </m:r>
                        </m:e>
                        <m:sup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𝟐𝟓</m:t>
                          </m:r>
                        </m:e>
                        <m:sup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𝟑𝟕𝟓</m:t>
                      </m:r>
                    </m:oMath>
                  </m:oMathPara>
                </a14:m>
                <a:endParaRPr lang="en-US" sz="1400" b="1" dirty="0"/>
              </a:p>
            </p:txBody>
          </p:sp>
        </mc:Choice>
        <mc:Fallback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E36F1D2F-72D0-B6A1-6427-D9084B3464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642" y="4355661"/>
                <a:ext cx="3839516" cy="617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315FA81F-F85E-FF85-6796-5D8C241BA5F7}"/>
                  </a:ext>
                </a:extLst>
              </p:cNvPr>
              <p:cNvSpPr txBox="1"/>
              <p:nvPr/>
            </p:nvSpPr>
            <p:spPr>
              <a:xfrm>
                <a:off x="6262878" y="5425351"/>
                <a:ext cx="5929122" cy="497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𝑰</m:t>
                          </m:r>
                        </m:e>
                        <m:sub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𝒔𝒑𝒍𝒊𝒕</m:t>
                          </m:r>
                        </m:sub>
                      </m:sSub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𝒑</m:t>
                          </m:r>
                        </m:e>
                        <m:sub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𝑻𝒓𝒖𝒆</m:t>
                          </m:r>
                        </m:sub>
                      </m:sSub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𝑰</m:t>
                          </m:r>
                        </m:e>
                        <m:sub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𝑻𝒓𝒖𝒆</m:t>
                          </m:r>
                        </m:sub>
                      </m:sSub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𝒑</m:t>
                          </m:r>
                        </m:e>
                        <m:sub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𝑭𝒂𝒍𝒔𝒆</m:t>
                          </m:r>
                        </m:sub>
                      </m:sSub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𝑰</m:t>
                          </m:r>
                        </m:e>
                        <m:sub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𝑭𝒂𝒍𝒔𝒆</m:t>
                          </m:r>
                        </m:sub>
                      </m:sSub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𝟔</m:t>
                          </m:r>
                        </m:den>
                      </m:f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𝟑𝟕𝟓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𝟔</m:t>
                          </m:r>
                        </m:den>
                      </m:f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𝟐𝟓</m:t>
                      </m:r>
                    </m:oMath>
                  </m:oMathPara>
                </a14:m>
                <a:endParaRPr lang="en-US" sz="1400" b="1" dirty="0"/>
              </a:p>
            </p:txBody>
          </p:sp>
        </mc:Choice>
        <mc:Fallback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315FA81F-F85E-FF85-6796-5D8C241BA5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2878" y="5425351"/>
                <a:ext cx="5929122" cy="49705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2" name="Connector: Curved 61">
            <a:extLst>
              <a:ext uri="{FF2B5EF4-FFF2-40B4-BE49-F238E27FC236}">
                <a16:creationId xmlns:a16="http://schemas.microsoft.com/office/drawing/2014/main" id="{249AD7D3-AA3C-3B75-02FC-77A5F85B1812}"/>
              </a:ext>
            </a:extLst>
          </p:cNvPr>
          <p:cNvCxnSpPr>
            <a:cxnSpLocks/>
            <a:endCxn id="61" idx="0"/>
          </p:cNvCxnSpPr>
          <p:nvPr/>
        </p:nvCxnSpPr>
        <p:spPr>
          <a:xfrm rot="16200000" flipH="1">
            <a:off x="7966708" y="4164620"/>
            <a:ext cx="434422" cy="2087039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or: Curved 64">
            <a:extLst>
              <a:ext uri="{FF2B5EF4-FFF2-40B4-BE49-F238E27FC236}">
                <a16:creationId xmlns:a16="http://schemas.microsoft.com/office/drawing/2014/main" id="{5C1FF5AD-2827-C526-8ED9-CE964EB83163}"/>
              </a:ext>
            </a:extLst>
          </p:cNvPr>
          <p:cNvCxnSpPr>
            <a:cxnSpLocks/>
            <a:stCxn id="21" idx="2"/>
            <a:endCxn id="61" idx="0"/>
          </p:cNvCxnSpPr>
          <p:nvPr/>
        </p:nvCxnSpPr>
        <p:spPr>
          <a:xfrm rot="5400000">
            <a:off x="9243910" y="4533877"/>
            <a:ext cx="875003" cy="907944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1604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CFDCF0-888B-9FFF-AC8E-827493C67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a Tree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AD415B-1CE3-694A-6931-8373FA63694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7203" y="956674"/>
            <a:ext cx="4090290" cy="5221539"/>
          </a:xfrm>
        </p:spPr>
        <p:txBody>
          <a:bodyPr/>
          <a:lstStyle/>
          <a:p>
            <a:r>
              <a:rPr lang="en-US" sz="1800" dirty="0"/>
              <a:t>Decision trees are trained by </a:t>
            </a:r>
            <a:r>
              <a:rPr lang="en-US" sz="1800" b="1" dirty="0"/>
              <a:t>continuously (iteratively) seeking splits (nodes) that yield the minimum Gini Indexes. </a:t>
            </a:r>
          </a:p>
          <a:p>
            <a:r>
              <a:rPr lang="en-US" sz="1800" dirty="0"/>
              <a:t>Pseudo code:</a:t>
            </a:r>
          </a:p>
          <a:p>
            <a:pPr marL="457200" lvl="1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Start from an empty tree</a:t>
            </a:r>
          </a:p>
          <a:p>
            <a:pPr marL="457200" lvl="1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Until reach desirable Gini, loop </a:t>
            </a:r>
          </a:p>
          <a:p>
            <a:pPr marL="914400" lvl="2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For each column</a:t>
            </a:r>
          </a:p>
          <a:p>
            <a:pPr marL="1371600" lvl="3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For each possible split</a:t>
            </a:r>
          </a:p>
          <a:p>
            <a:pPr marL="1828800" lvl="4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Compute Gini for split</a:t>
            </a:r>
          </a:p>
          <a:p>
            <a:pPr marL="914400" lvl="2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Add best split to current tree</a:t>
            </a:r>
          </a:p>
          <a:p>
            <a:r>
              <a:rPr lang="en-US" sz="1800" dirty="0"/>
              <a:t>Example of one iteration is on the right</a:t>
            </a:r>
          </a:p>
          <a:p>
            <a:pPr lvl="1"/>
            <a:r>
              <a:rPr lang="en-US" sz="1600" dirty="0"/>
              <a:t>After that, repeat the process for the newly split data</a:t>
            </a:r>
            <a:endParaRPr lang="en-US" dirty="0"/>
          </a:p>
          <a:p>
            <a:endParaRPr lang="en-US" sz="2200" dirty="0">
              <a:latin typeface="Consolas" panose="020B0609020204030204" pitchFamily="49" charset="0"/>
            </a:endParaRPr>
          </a:p>
        </p:txBody>
      </p:sp>
      <p:pic>
        <p:nvPicPr>
          <p:cNvPr id="4" name="Picture 3" descr="the sample data set">
            <a:extLst>
              <a:ext uri="{FF2B5EF4-FFF2-40B4-BE49-F238E27FC236}">
                <a16:creationId xmlns:a16="http://schemas.microsoft.com/office/drawing/2014/main" id="{7348FDD0-89BF-88C4-46FA-6DAFDABDDB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2166" y="97538"/>
            <a:ext cx="2360381" cy="1648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0D6DF2EA-2D3C-E616-0CBA-5167D50A249E}"/>
              </a:ext>
            </a:extLst>
          </p:cNvPr>
          <p:cNvGrpSpPr/>
          <p:nvPr/>
        </p:nvGrpSpPr>
        <p:grpSpPr>
          <a:xfrm>
            <a:off x="4361448" y="2087891"/>
            <a:ext cx="2130664" cy="981008"/>
            <a:chOff x="5099223" y="1924618"/>
            <a:chExt cx="3994845" cy="1839321"/>
          </a:xfrm>
        </p:grpSpPr>
        <p:cxnSp>
          <p:nvCxnSpPr>
            <p:cNvPr id="5" name="Connector: Elbow 4">
              <a:extLst>
                <a:ext uri="{FF2B5EF4-FFF2-40B4-BE49-F238E27FC236}">
                  <a16:creationId xmlns:a16="http://schemas.microsoft.com/office/drawing/2014/main" id="{776ECB55-7B12-8D9E-2AD7-2B98F036B328}"/>
                </a:ext>
              </a:extLst>
            </p:cNvPr>
            <p:cNvCxnSpPr>
              <a:stCxn id="7" idx="2"/>
            </p:cNvCxnSpPr>
            <p:nvPr/>
          </p:nvCxnSpPr>
          <p:spPr>
            <a:xfrm rot="5400000">
              <a:off x="5893023" y="2586063"/>
              <a:ext cx="767582" cy="1588169"/>
            </a:xfrm>
            <a:prstGeom prst="bentConnector3">
              <a:avLst/>
            </a:prstGeom>
            <a:ln w="38100"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Connector: Elbow 5">
              <a:extLst>
                <a:ext uri="{FF2B5EF4-FFF2-40B4-BE49-F238E27FC236}">
                  <a16:creationId xmlns:a16="http://schemas.microsoft.com/office/drawing/2014/main" id="{6EA97AEE-1A33-DDA9-3894-AF01DCD82936}"/>
                </a:ext>
              </a:extLst>
            </p:cNvPr>
            <p:cNvCxnSpPr>
              <a:cxnSpLocks/>
              <a:stCxn id="7" idx="2"/>
            </p:cNvCxnSpPr>
            <p:nvPr/>
          </p:nvCxnSpPr>
          <p:spPr>
            <a:xfrm rot="16200000" flipH="1">
              <a:off x="7480642" y="2586611"/>
              <a:ext cx="767582" cy="1587071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2226FDF-9405-0E74-FC4C-4D9D28B442BF}"/>
                </a:ext>
              </a:extLst>
            </p:cNvPr>
            <p:cNvSpPr/>
            <p:nvPr/>
          </p:nvSpPr>
          <p:spPr>
            <a:xfrm>
              <a:off x="6276813" y="2595303"/>
              <a:ext cx="1588169" cy="401053"/>
            </a:xfrm>
            <a:prstGeom prst="rect">
              <a:avLst/>
            </a:prstGeom>
            <a:solidFill>
              <a:srgbClr val="009900"/>
            </a:solidFill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b="1" dirty="0">
                  <a:latin typeface="Consolas" panose="020B0609020204030204" pitchFamily="49" charset="0"/>
                </a:rPr>
                <a:t>Size ≤ 3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CB68227-AFC1-45AE-232A-E8062ABD7C3D}"/>
                </a:ext>
              </a:extLst>
            </p:cNvPr>
            <p:cNvSpPr txBox="1"/>
            <p:nvPr/>
          </p:nvSpPr>
          <p:spPr>
            <a:xfrm>
              <a:off x="5099223" y="2982133"/>
              <a:ext cx="767007" cy="403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latin typeface="Consolas" panose="020B0609020204030204" pitchFamily="49" charset="0"/>
                </a:rPr>
                <a:t>True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B8CCCD4-5CD9-16F2-B0CE-516C8074E628}"/>
                </a:ext>
              </a:extLst>
            </p:cNvPr>
            <p:cNvSpPr txBox="1"/>
            <p:nvPr/>
          </p:nvSpPr>
          <p:spPr>
            <a:xfrm>
              <a:off x="8221866" y="2982131"/>
              <a:ext cx="872202" cy="403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latin typeface="Consolas" panose="020B0609020204030204" pitchFamily="49" charset="0"/>
                </a:rPr>
                <a:t>False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262C569-4052-4993-0904-1325E4E8C3E0}"/>
                </a:ext>
              </a:extLst>
            </p:cNvPr>
            <p:cNvSpPr txBox="1"/>
            <p:nvPr/>
          </p:nvSpPr>
          <p:spPr>
            <a:xfrm>
              <a:off x="6303892" y="1924618"/>
              <a:ext cx="767007" cy="6347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b="1" dirty="0">
                  <a:latin typeface="Consolas" panose="020B0609020204030204" pitchFamily="49" charset="0"/>
                </a:rPr>
                <a:t>Data</a:t>
              </a:r>
            </a:p>
            <a:p>
              <a:pPr algn="r"/>
              <a:r>
                <a:rPr lang="en-US" sz="800" b="1" dirty="0">
                  <a:latin typeface="Consolas" panose="020B0609020204030204" pitchFamily="49" charset="0"/>
                </a:rPr>
                <a:t>in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608774C-03EF-2D32-F296-78A7CA3159EF}"/>
              </a:ext>
            </a:extLst>
          </p:cNvPr>
          <p:cNvGrpSpPr/>
          <p:nvPr/>
        </p:nvGrpSpPr>
        <p:grpSpPr>
          <a:xfrm>
            <a:off x="6812318" y="2088341"/>
            <a:ext cx="2130664" cy="981008"/>
            <a:chOff x="5099223" y="1924618"/>
            <a:chExt cx="3994845" cy="1839321"/>
          </a:xfrm>
        </p:grpSpPr>
        <p:cxnSp>
          <p:nvCxnSpPr>
            <p:cNvPr id="20" name="Connector: Elbow 19">
              <a:extLst>
                <a:ext uri="{FF2B5EF4-FFF2-40B4-BE49-F238E27FC236}">
                  <a16:creationId xmlns:a16="http://schemas.microsoft.com/office/drawing/2014/main" id="{0244B945-E983-EA2F-8677-AFEB779807AB}"/>
                </a:ext>
              </a:extLst>
            </p:cNvPr>
            <p:cNvCxnSpPr>
              <a:stCxn id="22" idx="2"/>
            </p:cNvCxnSpPr>
            <p:nvPr/>
          </p:nvCxnSpPr>
          <p:spPr>
            <a:xfrm rot="5400000">
              <a:off x="5893023" y="2586063"/>
              <a:ext cx="767582" cy="1588169"/>
            </a:xfrm>
            <a:prstGeom prst="bentConnector3">
              <a:avLst/>
            </a:prstGeom>
            <a:ln w="38100"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or: Elbow 20">
              <a:extLst>
                <a:ext uri="{FF2B5EF4-FFF2-40B4-BE49-F238E27FC236}">
                  <a16:creationId xmlns:a16="http://schemas.microsoft.com/office/drawing/2014/main" id="{FF33FEE5-6A2C-6603-5643-E1334C6232B3}"/>
                </a:ext>
              </a:extLst>
            </p:cNvPr>
            <p:cNvCxnSpPr>
              <a:cxnSpLocks/>
              <a:stCxn id="22" idx="2"/>
            </p:cNvCxnSpPr>
            <p:nvPr/>
          </p:nvCxnSpPr>
          <p:spPr>
            <a:xfrm rot="16200000" flipH="1">
              <a:off x="7480642" y="2586611"/>
              <a:ext cx="767582" cy="1587071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4F83BAC-8A4C-6FCA-A88C-91D24CEFAD89}"/>
                </a:ext>
              </a:extLst>
            </p:cNvPr>
            <p:cNvSpPr/>
            <p:nvPr/>
          </p:nvSpPr>
          <p:spPr>
            <a:xfrm>
              <a:off x="6276813" y="2595303"/>
              <a:ext cx="1588169" cy="401053"/>
            </a:xfrm>
            <a:prstGeom prst="rect">
              <a:avLst/>
            </a:prstGeom>
            <a:solidFill>
              <a:srgbClr val="009900"/>
            </a:solidFill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b="1" dirty="0">
                  <a:latin typeface="Consolas" panose="020B0609020204030204" pitchFamily="49" charset="0"/>
                </a:rPr>
                <a:t>Size ≤ 5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D29F2DB-E4A7-45B3-231E-9E79C52D6452}"/>
                </a:ext>
              </a:extLst>
            </p:cNvPr>
            <p:cNvSpPr txBox="1"/>
            <p:nvPr/>
          </p:nvSpPr>
          <p:spPr>
            <a:xfrm>
              <a:off x="5099223" y="2982133"/>
              <a:ext cx="767007" cy="403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latin typeface="Consolas" panose="020B0609020204030204" pitchFamily="49" charset="0"/>
                </a:rPr>
                <a:t>True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1D46811-1DD4-6AD7-ACF4-0F268765B280}"/>
                </a:ext>
              </a:extLst>
            </p:cNvPr>
            <p:cNvSpPr txBox="1"/>
            <p:nvPr/>
          </p:nvSpPr>
          <p:spPr>
            <a:xfrm>
              <a:off x="8221866" y="2982131"/>
              <a:ext cx="872202" cy="403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latin typeface="Consolas" panose="020B0609020204030204" pitchFamily="49" charset="0"/>
                </a:rPr>
                <a:t>False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A5E4D75-E680-120C-5B06-84B69D034E22}"/>
                </a:ext>
              </a:extLst>
            </p:cNvPr>
            <p:cNvSpPr txBox="1"/>
            <p:nvPr/>
          </p:nvSpPr>
          <p:spPr>
            <a:xfrm>
              <a:off x="6303892" y="1924618"/>
              <a:ext cx="767007" cy="6347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b="1" dirty="0">
                  <a:latin typeface="Consolas" panose="020B0609020204030204" pitchFamily="49" charset="0"/>
                </a:rPr>
                <a:t>Data</a:t>
              </a:r>
            </a:p>
            <a:p>
              <a:pPr algn="r"/>
              <a:r>
                <a:rPr lang="en-US" sz="800" b="1" dirty="0">
                  <a:latin typeface="Consolas" panose="020B0609020204030204" pitchFamily="49" charset="0"/>
                </a:rPr>
                <a:t>in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18BE58A-2E10-3FB1-8E80-0BEB75CE944A}"/>
              </a:ext>
            </a:extLst>
          </p:cNvPr>
          <p:cNvGrpSpPr/>
          <p:nvPr/>
        </p:nvGrpSpPr>
        <p:grpSpPr>
          <a:xfrm>
            <a:off x="9915928" y="2088341"/>
            <a:ext cx="2130664" cy="981008"/>
            <a:chOff x="5099223" y="1924618"/>
            <a:chExt cx="3994845" cy="1839321"/>
          </a:xfrm>
        </p:grpSpPr>
        <p:cxnSp>
          <p:nvCxnSpPr>
            <p:cNvPr id="27" name="Connector: Elbow 26">
              <a:extLst>
                <a:ext uri="{FF2B5EF4-FFF2-40B4-BE49-F238E27FC236}">
                  <a16:creationId xmlns:a16="http://schemas.microsoft.com/office/drawing/2014/main" id="{826CDE45-D8B7-FFCE-8493-2796510EED72}"/>
                </a:ext>
              </a:extLst>
            </p:cNvPr>
            <p:cNvCxnSpPr>
              <a:stCxn id="29" idx="2"/>
            </p:cNvCxnSpPr>
            <p:nvPr/>
          </p:nvCxnSpPr>
          <p:spPr>
            <a:xfrm rot="5400000">
              <a:off x="5893023" y="2586063"/>
              <a:ext cx="767582" cy="1588169"/>
            </a:xfrm>
            <a:prstGeom prst="bentConnector3">
              <a:avLst/>
            </a:prstGeom>
            <a:ln w="38100"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or: Elbow 27">
              <a:extLst>
                <a:ext uri="{FF2B5EF4-FFF2-40B4-BE49-F238E27FC236}">
                  <a16:creationId xmlns:a16="http://schemas.microsoft.com/office/drawing/2014/main" id="{21ADEB03-A069-4F5E-55A7-1792A279FBCE}"/>
                </a:ext>
              </a:extLst>
            </p:cNvPr>
            <p:cNvCxnSpPr>
              <a:cxnSpLocks/>
              <a:stCxn id="29" idx="2"/>
            </p:cNvCxnSpPr>
            <p:nvPr/>
          </p:nvCxnSpPr>
          <p:spPr>
            <a:xfrm rot="16200000" flipH="1">
              <a:off x="7480642" y="2586611"/>
              <a:ext cx="767582" cy="1587071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9A3F689-1B1F-D484-F671-2DBCA16C3861}"/>
                </a:ext>
              </a:extLst>
            </p:cNvPr>
            <p:cNvSpPr/>
            <p:nvPr/>
          </p:nvSpPr>
          <p:spPr>
            <a:xfrm>
              <a:off x="6276813" y="2595303"/>
              <a:ext cx="1588169" cy="401053"/>
            </a:xfrm>
            <a:prstGeom prst="rect">
              <a:avLst/>
            </a:prstGeom>
            <a:solidFill>
              <a:srgbClr val="009900"/>
            </a:solidFill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b="1" dirty="0">
                  <a:latin typeface="Consolas" panose="020B0609020204030204" pitchFamily="49" charset="0"/>
                </a:rPr>
                <a:t>Inc ≤ 120k 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1D08111-0085-AF9B-61CA-CC1363D0BF88}"/>
                </a:ext>
              </a:extLst>
            </p:cNvPr>
            <p:cNvSpPr txBox="1"/>
            <p:nvPr/>
          </p:nvSpPr>
          <p:spPr>
            <a:xfrm>
              <a:off x="5099223" y="2982133"/>
              <a:ext cx="767007" cy="403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latin typeface="Consolas" panose="020B0609020204030204" pitchFamily="49" charset="0"/>
                </a:rPr>
                <a:t>True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02EB8FD-132A-BBCA-C904-50EA106032BC}"/>
                </a:ext>
              </a:extLst>
            </p:cNvPr>
            <p:cNvSpPr txBox="1"/>
            <p:nvPr/>
          </p:nvSpPr>
          <p:spPr>
            <a:xfrm>
              <a:off x="8221866" y="2982131"/>
              <a:ext cx="872202" cy="403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b="1" dirty="0">
                  <a:latin typeface="Consolas" panose="020B0609020204030204" pitchFamily="49" charset="0"/>
                </a:rPr>
                <a:t>False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ECD1057-8D98-9E8C-2AF8-D675ADD99CD4}"/>
                </a:ext>
              </a:extLst>
            </p:cNvPr>
            <p:cNvSpPr txBox="1"/>
            <p:nvPr/>
          </p:nvSpPr>
          <p:spPr>
            <a:xfrm>
              <a:off x="6303892" y="1924618"/>
              <a:ext cx="767007" cy="6347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b="1" dirty="0">
                  <a:latin typeface="Consolas" panose="020B0609020204030204" pitchFamily="49" charset="0"/>
                </a:rPr>
                <a:t>Data</a:t>
              </a:r>
            </a:p>
            <a:p>
              <a:pPr algn="r"/>
              <a:r>
                <a:rPr lang="en-US" sz="800" b="1" dirty="0">
                  <a:latin typeface="Consolas" panose="020B0609020204030204" pitchFamily="49" charset="0"/>
                </a:rPr>
                <a:t>in</a:t>
              </a: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691A74DC-0E30-5FD7-073B-3D685E3FF6EF}"/>
              </a:ext>
            </a:extLst>
          </p:cNvPr>
          <p:cNvSpPr txBox="1"/>
          <p:nvPr/>
        </p:nvSpPr>
        <p:spPr>
          <a:xfrm>
            <a:off x="9193273" y="2257168"/>
            <a:ext cx="4395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…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4405975-F28E-AED2-6527-F3599086E0C2}"/>
              </a:ext>
            </a:extLst>
          </p:cNvPr>
          <p:cNvSpPr txBox="1"/>
          <p:nvPr/>
        </p:nvSpPr>
        <p:spPr>
          <a:xfrm>
            <a:off x="6628130" y="1746942"/>
            <a:ext cx="14688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Attempted splits</a:t>
            </a:r>
          </a:p>
        </p:txBody>
      </p:sp>
      <p:sp>
        <p:nvSpPr>
          <p:cNvPr id="35" name="Arrow: Down 34">
            <a:extLst>
              <a:ext uri="{FF2B5EF4-FFF2-40B4-BE49-F238E27FC236}">
                <a16:creationId xmlns:a16="http://schemas.microsoft.com/office/drawing/2014/main" id="{C7E78AFC-15DF-6BD3-F74E-F0A9BE43E654}"/>
              </a:ext>
            </a:extLst>
          </p:cNvPr>
          <p:cNvSpPr/>
          <p:nvPr/>
        </p:nvSpPr>
        <p:spPr>
          <a:xfrm>
            <a:off x="8184890" y="1808842"/>
            <a:ext cx="354932" cy="180474"/>
          </a:xfrm>
          <a:prstGeom prst="downArrow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318D2F7-E157-3BBE-4A1F-A26D27109483}"/>
              </a:ext>
            </a:extLst>
          </p:cNvPr>
          <p:cNvSpPr txBox="1"/>
          <p:nvPr/>
        </p:nvSpPr>
        <p:spPr>
          <a:xfrm>
            <a:off x="4266070" y="3076485"/>
            <a:ext cx="59984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3 Good</a:t>
            </a:r>
          </a:p>
          <a:p>
            <a:r>
              <a:rPr lang="en-US" sz="1100" b="1" dirty="0"/>
              <a:t>1 Bad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05DAA50-BA78-926F-062C-E2125DB8D4A9}"/>
              </a:ext>
            </a:extLst>
          </p:cNvPr>
          <p:cNvSpPr txBox="1"/>
          <p:nvPr/>
        </p:nvSpPr>
        <p:spPr>
          <a:xfrm>
            <a:off x="5959594" y="3064207"/>
            <a:ext cx="59984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0 Good</a:t>
            </a:r>
          </a:p>
          <a:p>
            <a:r>
              <a:rPr lang="en-US" sz="1100" b="1" dirty="0"/>
              <a:t>2 Bad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7ECDCAB-3A93-7217-B5BF-79AADC4C2D4A}"/>
              </a:ext>
            </a:extLst>
          </p:cNvPr>
          <p:cNvSpPr txBox="1"/>
          <p:nvPr/>
        </p:nvSpPr>
        <p:spPr>
          <a:xfrm>
            <a:off x="6716941" y="3080085"/>
            <a:ext cx="59984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3 Good</a:t>
            </a:r>
          </a:p>
          <a:p>
            <a:r>
              <a:rPr lang="en-US" sz="1100" b="1" dirty="0"/>
              <a:t>2 Bad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32EA0CA-E8D7-96DA-4ACC-F57BE061D5FD}"/>
              </a:ext>
            </a:extLst>
          </p:cNvPr>
          <p:cNvSpPr txBox="1"/>
          <p:nvPr/>
        </p:nvSpPr>
        <p:spPr>
          <a:xfrm>
            <a:off x="8410465" y="3067807"/>
            <a:ext cx="59984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0 Good</a:t>
            </a:r>
          </a:p>
          <a:p>
            <a:r>
              <a:rPr lang="en-US" sz="1100" b="1" dirty="0"/>
              <a:t>1 Bad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DABD7B2-9780-24FF-143E-93A6467098E7}"/>
              </a:ext>
            </a:extLst>
          </p:cNvPr>
          <p:cNvSpPr txBox="1"/>
          <p:nvPr/>
        </p:nvSpPr>
        <p:spPr>
          <a:xfrm>
            <a:off x="9831429" y="3077810"/>
            <a:ext cx="59984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3 Good</a:t>
            </a:r>
          </a:p>
          <a:p>
            <a:r>
              <a:rPr lang="en-US" sz="1100" b="1" dirty="0"/>
              <a:t>2 Bad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3589673-56E8-5C8C-4ADC-D4D7C01DDC34}"/>
              </a:ext>
            </a:extLst>
          </p:cNvPr>
          <p:cNvSpPr txBox="1"/>
          <p:nvPr/>
        </p:nvSpPr>
        <p:spPr>
          <a:xfrm>
            <a:off x="11524953" y="3065532"/>
            <a:ext cx="59984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0 Good</a:t>
            </a:r>
          </a:p>
          <a:p>
            <a:r>
              <a:rPr lang="en-US" sz="1100" b="1" dirty="0"/>
              <a:t>1 Bad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48699CFC-F920-E0F3-791C-BB23A1057DC6}"/>
                  </a:ext>
                </a:extLst>
              </p:cNvPr>
              <p:cNvSpPr txBox="1"/>
              <p:nvPr/>
            </p:nvSpPr>
            <p:spPr>
              <a:xfrm>
                <a:off x="4770534" y="3609923"/>
                <a:ext cx="1344677" cy="3270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𝑰</m:t>
                          </m:r>
                        </m:e>
                        <m:sub>
                          <m:r>
                            <a:rPr lang="en-US" sz="1400" b="1" i="1" smtClean="0">
                              <a:latin typeface="Cambria Math" panose="02040503050406030204" pitchFamily="18" charset="0"/>
                            </a:rPr>
                            <m:t>𝒔𝒑𝒍𝒊𝒕</m:t>
                          </m:r>
                        </m:sub>
                      </m:sSub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𝟐𝟓</m:t>
                      </m:r>
                    </m:oMath>
                  </m:oMathPara>
                </a14:m>
                <a:endParaRPr lang="en-US" sz="1400" b="1" dirty="0"/>
              </a:p>
            </p:txBody>
          </p:sp>
        </mc:Choice>
        <mc:Fallback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48699CFC-F920-E0F3-791C-BB23A1057D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0534" y="3609923"/>
                <a:ext cx="1344677" cy="327077"/>
              </a:xfrm>
              <a:prstGeom prst="rect">
                <a:avLst/>
              </a:prstGeom>
              <a:blipFill>
                <a:blip r:embed="rId3"/>
                <a:stretch>
                  <a:fillRect b="-3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98C8EADF-8E05-01D5-339A-7C087B79EBFE}"/>
                  </a:ext>
                </a:extLst>
              </p:cNvPr>
              <p:cNvSpPr txBox="1"/>
              <p:nvPr/>
            </p:nvSpPr>
            <p:spPr>
              <a:xfrm>
                <a:off x="7235441" y="3609922"/>
                <a:ext cx="1344677" cy="3270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𝑠𝑝𝑙𝑖𝑡</m:t>
                          </m:r>
                        </m:sub>
                      </m:sSub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=0.4</m:t>
                      </m:r>
                    </m:oMath>
                  </m:oMathPara>
                </a14:m>
                <a:endParaRPr lang="en-US" sz="1400" dirty="0"/>
              </a:p>
            </p:txBody>
          </p:sp>
        </mc:Choice>
        <mc:Fallback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98C8EADF-8E05-01D5-339A-7C087B79EB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5441" y="3609922"/>
                <a:ext cx="1344677" cy="327077"/>
              </a:xfrm>
              <a:prstGeom prst="rect">
                <a:avLst/>
              </a:prstGeom>
              <a:blipFill>
                <a:blip r:embed="rId4"/>
                <a:stretch>
                  <a:fillRect b="-18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C1F202E2-D32A-CE4C-276F-80A383D63877}"/>
                  </a:ext>
                </a:extLst>
              </p:cNvPr>
              <p:cNvSpPr txBox="1"/>
              <p:nvPr/>
            </p:nvSpPr>
            <p:spPr>
              <a:xfrm>
                <a:off x="10325014" y="3609921"/>
                <a:ext cx="1344677" cy="3270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𝑠𝑝𝑙𝑖𝑡</m:t>
                          </m:r>
                        </m:sub>
                      </m:sSub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=0.4</m:t>
                      </m:r>
                    </m:oMath>
                  </m:oMathPara>
                </a14:m>
                <a:endParaRPr lang="en-US" sz="1400" dirty="0"/>
              </a:p>
            </p:txBody>
          </p:sp>
        </mc:Choice>
        <mc:Fallback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C1F202E2-D32A-CE4C-276F-80A383D638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25014" y="3609921"/>
                <a:ext cx="1344677" cy="327077"/>
              </a:xfrm>
              <a:prstGeom prst="rect">
                <a:avLst/>
              </a:prstGeom>
              <a:blipFill>
                <a:blip r:embed="rId4"/>
                <a:stretch>
                  <a:fillRect b="-18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7" name="Group 46">
            <a:extLst>
              <a:ext uri="{FF2B5EF4-FFF2-40B4-BE49-F238E27FC236}">
                <a16:creationId xmlns:a16="http://schemas.microsoft.com/office/drawing/2014/main" id="{2684D253-09F6-0B32-5AD9-BC6F256B0F26}"/>
              </a:ext>
            </a:extLst>
          </p:cNvPr>
          <p:cNvGrpSpPr/>
          <p:nvPr/>
        </p:nvGrpSpPr>
        <p:grpSpPr>
          <a:xfrm>
            <a:off x="7118637" y="4403595"/>
            <a:ext cx="2583656" cy="1205805"/>
            <a:chOff x="5126704" y="1924618"/>
            <a:chExt cx="3941078" cy="1839321"/>
          </a:xfrm>
        </p:grpSpPr>
        <p:cxnSp>
          <p:nvCxnSpPr>
            <p:cNvPr id="48" name="Connector: Elbow 47">
              <a:extLst>
                <a:ext uri="{FF2B5EF4-FFF2-40B4-BE49-F238E27FC236}">
                  <a16:creationId xmlns:a16="http://schemas.microsoft.com/office/drawing/2014/main" id="{0EA89DB8-D286-1520-C3FE-47E0FDF91865}"/>
                </a:ext>
              </a:extLst>
            </p:cNvPr>
            <p:cNvCxnSpPr>
              <a:stCxn id="50" idx="2"/>
            </p:cNvCxnSpPr>
            <p:nvPr/>
          </p:nvCxnSpPr>
          <p:spPr>
            <a:xfrm rot="5400000">
              <a:off x="5893023" y="2586063"/>
              <a:ext cx="767582" cy="1588169"/>
            </a:xfrm>
            <a:prstGeom prst="bentConnector3">
              <a:avLst/>
            </a:prstGeom>
            <a:ln w="38100"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or: Elbow 48">
              <a:extLst>
                <a:ext uri="{FF2B5EF4-FFF2-40B4-BE49-F238E27FC236}">
                  <a16:creationId xmlns:a16="http://schemas.microsoft.com/office/drawing/2014/main" id="{DE7DC5BE-5BF1-0678-98BD-97583578FAC6}"/>
                </a:ext>
              </a:extLst>
            </p:cNvPr>
            <p:cNvCxnSpPr>
              <a:cxnSpLocks/>
              <a:stCxn id="50" idx="2"/>
            </p:cNvCxnSpPr>
            <p:nvPr/>
          </p:nvCxnSpPr>
          <p:spPr>
            <a:xfrm rot="16200000" flipH="1">
              <a:off x="7480642" y="2586611"/>
              <a:ext cx="767582" cy="1587071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FF29EA74-58B4-24FF-536E-94E9739CBA7F}"/>
                </a:ext>
              </a:extLst>
            </p:cNvPr>
            <p:cNvSpPr/>
            <p:nvPr/>
          </p:nvSpPr>
          <p:spPr>
            <a:xfrm>
              <a:off x="6276813" y="2595303"/>
              <a:ext cx="1588169" cy="401053"/>
            </a:xfrm>
            <a:prstGeom prst="rect">
              <a:avLst/>
            </a:prstGeom>
            <a:solidFill>
              <a:srgbClr val="009900"/>
            </a:solidFill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latin typeface="Consolas" panose="020B0609020204030204" pitchFamily="49" charset="0"/>
                </a:rPr>
                <a:t>Size ≤ 3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9F8F50D-B519-FAE8-C804-0501A9B1C4B6}"/>
                </a:ext>
              </a:extLst>
            </p:cNvPr>
            <p:cNvSpPr txBox="1"/>
            <p:nvPr/>
          </p:nvSpPr>
          <p:spPr>
            <a:xfrm>
              <a:off x="5126704" y="2982133"/>
              <a:ext cx="712043" cy="375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b="1" dirty="0">
                  <a:latin typeface="Consolas" panose="020B0609020204030204" pitchFamily="49" charset="0"/>
                </a:rPr>
                <a:t>True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EFF578F9-DCBD-9FB0-CDB2-8985C2C0A736}"/>
                </a:ext>
              </a:extLst>
            </p:cNvPr>
            <p:cNvSpPr txBox="1"/>
            <p:nvPr/>
          </p:nvSpPr>
          <p:spPr>
            <a:xfrm>
              <a:off x="8248150" y="2982132"/>
              <a:ext cx="819632" cy="3755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b="1" dirty="0">
                  <a:latin typeface="Consolas" panose="020B0609020204030204" pitchFamily="49" charset="0"/>
                </a:rPr>
                <a:t>False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3E6091D4-F41B-496C-31F4-22B50A798A57}"/>
                </a:ext>
              </a:extLst>
            </p:cNvPr>
            <p:cNvSpPr txBox="1"/>
            <p:nvPr/>
          </p:nvSpPr>
          <p:spPr>
            <a:xfrm>
              <a:off x="6358858" y="1924618"/>
              <a:ext cx="712042" cy="6103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000" b="1" dirty="0">
                  <a:latin typeface="Consolas" panose="020B0609020204030204" pitchFamily="49" charset="0"/>
                </a:rPr>
                <a:t>Data</a:t>
              </a:r>
            </a:p>
            <a:p>
              <a:pPr algn="r"/>
              <a:r>
                <a:rPr lang="en-US" sz="1000" b="1" dirty="0">
                  <a:latin typeface="Consolas" panose="020B0609020204030204" pitchFamily="49" charset="0"/>
                </a:rPr>
                <a:t>in</a:t>
              </a:r>
            </a:p>
          </p:txBody>
        </p:sp>
      </p:grpSp>
      <p:sp>
        <p:nvSpPr>
          <p:cNvPr id="54" name="Arrow: Down 53">
            <a:extLst>
              <a:ext uri="{FF2B5EF4-FFF2-40B4-BE49-F238E27FC236}">
                <a16:creationId xmlns:a16="http://schemas.microsoft.com/office/drawing/2014/main" id="{4A5B9B8C-4754-B3CF-3B3D-60FAEAFDE80E}"/>
              </a:ext>
            </a:extLst>
          </p:cNvPr>
          <p:cNvSpPr/>
          <p:nvPr/>
        </p:nvSpPr>
        <p:spPr>
          <a:xfrm>
            <a:off x="8184890" y="4189139"/>
            <a:ext cx="354932" cy="180474"/>
          </a:xfrm>
          <a:prstGeom prst="downArrow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Connector: Curved 54">
            <a:extLst>
              <a:ext uri="{FF2B5EF4-FFF2-40B4-BE49-F238E27FC236}">
                <a16:creationId xmlns:a16="http://schemas.microsoft.com/office/drawing/2014/main" id="{C2969B92-425A-1FFF-7F26-4D314A032102}"/>
              </a:ext>
            </a:extLst>
          </p:cNvPr>
          <p:cNvCxnSpPr>
            <a:cxnSpLocks/>
            <a:stCxn id="42" idx="2"/>
            <a:endCxn id="51" idx="1"/>
          </p:cNvCxnSpPr>
          <p:nvPr/>
        </p:nvCxnSpPr>
        <p:spPr>
          <a:xfrm rot="16200000" flipH="1">
            <a:off x="5639264" y="3740609"/>
            <a:ext cx="1282982" cy="1675764"/>
          </a:xfrm>
          <a:prstGeom prst="curved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61F0C2D3-EA7A-6D9C-44E7-47212153CDD7}"/>
              </a:ext>
            </a:extLst>
          </p:cNvPr>
          <p:cNvSpPr txBox="1"/>
          <p:nvPr/>
        </p:nvSpPr>
        <p:spPr>
          <a:xfrm>
            <a:off x="4536166" y="4744811"/>
            <a:ext cx="13446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Best split </a:t>
            </a:r>
            <a:r>
              <a:rPr lang="en-US" sz="1400" dirty="0">
                <a:sym typeface="Wingdings" panose="05000000000000000000" pitchFamily="2" charset="2"/>
              </a:rPr>
              <a:t> selected as current tree</a:t>
            </a:r>
            <a:endParaRPr lang="en-US" sz="14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1F84D78-2DB1-1AF2-E450-FAF3D0D01062}"/>
              </a:ext>
            </a:extLst>
          </p:cNvPr>
          <p:cNvSpPr txBox="1"/>
          <p:nvPr/>
        </p:nvSpPr>
        <p:spPr>
          <a:xfrm>
            <a:off x="7097013" y="5854499"/>
            <a:ext cx="4395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…</a:t>
            </a:r>
          </a:p>
        </p:txBody>
      </p:sp>
      <p:sp>
        <p:nvSpPr>
          <p:cNvPr id="62" name="Arrow: Down 61">
            <a:extLst>
              <a:ext uri="{FF2B5EF4-FFF2-40B4-BE49-F238E27FC236}">
                <a16:creationId xmlns:a16="http://schemas.microsoft.com/office/drawing/2014/main" id="{AE6BDEAF-2B57-C1D4-8429-69D61BAE003F}"/>
              </a:ext>
            </a:extLst>
          </p:cNvPr>
          <p:cNvSpPr/>
          <p:nvPr/>
        </p:nvSpPr>
        <p:spPr>
          <a:xfrm>
            <a:off x="7186575" y="5764262"/>
            <a:ext cx="354932" cy="180474"/>
          </a:xfrm>
          <a:prstGeom prst="downArrow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FA33A64-DBB2-6596-029F-074B14C9C9DD}"/>
              </a:ext>
            </a:extLst>
          </p:cNvPr>
          <p:cNvSpPr txBox="1"/>
          <p:nvPr/>
        </p:nvSpPr>
        <p:spPr>
          <a:xfrm>
            <a:off x="9193273" y="5854499"/>
            <a:ext cx="4395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…</a:t>
            </a:r>
          </a:p>
        </p:txBody>
      </p:sp>
      <p:sp>
        <p:nvSpPr>
          <p:cNvPr id="64" name="Arrow: Down 63">
            <a:extLst>
              <a:ext uri="{FF2B5EF4-FFF2-40B4-BE49-F238E27FC236}">
                <a16:creationId xmlns:a16="http://schemas.microsoft.com/office/drawing/2014/main" id="{643BFA5B-BA24-FC3E-D8CA-2513CBB7AAEB}"/>
              </a:ext>
            </a:extLst>
          </p:cNvPr>
          <p:cNvSpPr/>
          <p:nvPr/>
        </p:nvSpPr>
        <p:spPr>
          <a:xfrm>
            <a:off x="9282835" y="5764262"/>
            <a:ext cx="354932" cy="180474"/>
          </a:xfrm>
          <a:prstGeom prst="downArrow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6396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3863</TotalTime>
  <Words>1565</Words>
  <Application>Microsoft Office PowerPoint</Application>
  <PresentationFormat>Widescreen</PresentationFormat>
  <Paragraphs>326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Arial</vt:lpstr>
      <vt:lpstr>Avenir 55 Roman</vt:lpstr>
      <vt:lpstr>Avenir 65 Medium</vt:lpstr>
      <vt:lpstr>Avenir 95 Black</vt:lpstr>
      <vt:lpstr>Calibri</vt:lpstr>
      <vt:lpstr>Cambria Math</vt:lpstr>
      <vt:lpstr>Consolas</vt:lpstr>
      <vt:lpstr>Times New Roman</vt:lpstr>
      <vt:lpstr>Wingdings</vt:lpstr>
      <vt:lpstr>Office Theme</vt:lpstr>
      <vt:lpstr>Decision Tree and Random Forest</vt:lpstr>
      <vt:lpstr>Decision Tree</vt:lpstr>
      <vt:lpstr>Decision Tree</vt:lpstr>
      <vt:lpstr>Example of Using Decision Trees</vt:lpstr>
      <vt:lpstr>Splits in Decision Trees</vt:lpstr>
      <vt:lpstr>Trees and Uniqueness</vt:lpstr>
      <vt:lpstr>Gini Index</vt:lpstr>
      <vt:lpstr>Gini Index of Splits</vt:lpstr>
      <vt:lpstr>Training a Tree</vt:lpstr>
      <vt:lpstr>Model Tuning</vt:lpstr>
      <vt:lpstr>Different Decision Trees on the same Data</vt:lpstr>
      <vt:lpstr>Hyperparameters</vt:lpstr>
      <vt:lpstr>Model Tuning</vt:lpstr>
      <vt:lpstr>Model Tuning with Validation Data</vt:lpstr>
      <vt:lpstr>K-Fold Cross-Validation</vt:lpstr>
      <vt:lpstr>Grid Search</vt:lpstr>
      <vt:lpstr>Decision Tree for Regression</vt:lpstr>
      <vt:lpstr>Random Forest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172</cp:revision>
  <dcterms:created xsi:type="dcterms:W3CDTF">2019-08-07T15:31:06Z</dcterms:created>
  <dcterms:modified xsi:type="dcterms:W3CDTF">2023-07-28T03:34:13Z</dcterms:modified>
</cp:coreProperties>
</file>