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7AC7"/>
    <a:srgbClr val="65E537"/>
    <a:srgbClr val="B8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212" autoAdjust="0"/>
    <p:restoredTop sz="89376" autoAdjust="0"/>
  </p:normalViewPr>
  <p:slideViewPr>
    <p:cSldViewPr snapToGrid="0" snapToObjects="1">
      <p:cViewPr varScale="1">
        <p:scale>
          <a:sx n="152" d="100"/>
          <a:sy n="152" d="100"/>
        </p:scale>
        <p:origin x="186" y="29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7/30/2023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212913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healthcare.ai/" TargetMode="External"/><Relationship Id="rId2" Type="http://schemas.openxmlformats.org/officeDocument/2006/relationships/hyperlink" Target="https://www.microsoft.com/en-us/research/project/medical-image-analysis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rsna.org/doi/full/10.1148/rg.2021200210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insightsimaging.springeropen.com/articles/10.1186/s13244-019-0832-5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nvidia.com/en-us/glossary/data-science/recommendation-system/" TargetMode="Externa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9173" y="2703443"/>
            <a:ext cx="4811636" cy="677395"/>
          </a:xfrm>
        </p:spPr>
        <p:txBody>
          <a:bodyPr/>
          <a:lstStyle/>
          <a:p>
            <a:r>
              <a:rPr lang="en-US" dirty="0"/>
              <a:t>Enterprise Applications of Machine Learning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9189A-4C9A-112E-2B44-6E37916AE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 in Finance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D8A196-3EE1-CC89-1F73-44955CE049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9280832" cy="5221539"/>
          </a:xfrm>
        </p:spPr>
        <p:txBody>
          <a:bodyPr/>
          <a:lstStyle/>
          <a:p>
            <a:r>
              <a:rPr lang="en-US" dirty="0"/>
              <a:t>Predicting movements in markets such as stocks for automation of trading</a:t>
            </a:r>
          </a:p>
          <a:p>
            <a:r>
              <a:rPr lang="en-US" dirty="0"/>
              <a:t>Fraud detections in credit and debit transactions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3230BA-FF3E-F6BD-B4F0-89B7E6EE77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641384"/>
            <a:ext cx="4332247" cy="2993092"/>
          </a:xfrm>
          <a:prstGeom prst="rect">
            <a:avLst/>
          </a:prstGeom>
        </p:spPr>
      </p:pic>
      <p:pic>
        <p:nvPicPr>
          <p:cNvPr id="5122" name="Picture 2" descr="Graph Database Fraud Detection: A Powerful Weapon for Financial Services">
            <a:extLst>
              <a:ext uri="{FF2B5EF4-FFF2-40B4-BE49-F238E27FC236}">
                <a16:creationId xmlns:a16="http://schemas.microsoft.com/office/drawing/2014/main" id="{5005272C-4A31-3DA7-E422-0A0B27C044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21" y="2641384"/>
            <a:ext cx="3533511" cy="2993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9138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5D65F-D96A-0169-83FB-7C2DA6254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Initiatives in Healthcare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AC31D6-FD3A-BEF6-E9ED-AA3EC43D1B8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Project </a:t>
            </a:r>
            <a:r>
              <a:rPr lang="en-US" b="1" dirty="0" err="1"/>
              <a:t>InnerEye</a:t>
            </a:r>
            <a:r>
              <a:rPr lang="en-US" dirty="0"/>
              <a:t> </a:t>
            </a:r>
            <a:r>
              <a:rPr lang="en-US" dirty="0">
                <a:solidFill>
                  <a:srgbClr val="000000"/>
                </a:solidFill>
                <a:latin typeface="Segoe UI" panose="020B0502040204020203" pitchFamily="34" charset="0"/>
              </a:rPr>
              <a:t>– “</a:t>
            </a:r>
            <a:r>
              <a:rPr lang="en-US" b="0" i="1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utilizes state of the art machine learning technology to build innovative tools for the automatic, quantitative analysis of three-dimensional medical images</a:t>
            </a:r>
            <a:r>
              <a:rPr lang="en-US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”</a:t>
            </a:r>
          </a:p>
          <a:p>
            <a:pPr lvl="1"/>
            <a:r>
              <a:rPr lang="en-US" sz="2000" dirty="0">
                <a:hlinkClick r:id="rId2"/>
              </a:rPr>
              <a:t>https://www.microsoft.com/en-us/research/project/medical-image-analysis/</a:t>
            </a:r>
            <a:endParaRPr lang="en-US" sz="2000" dirty="0"/>
          </a:p>
          <a:p>
            <a:r>
              <a:rPr lang="en-US" b="1" dirty="0"/>
              <a:t>Healthcare.AI</a:t>
            </a:r>
            <a:r>
              <a:rPr lang="en-US" dirty="0"/>
              <a:t> – broadens the use and use cases of effective AI in healthcare operations</a:t>
            </a:r>
          </a:p>
          <a:p>
            <a:pPr lvl="1"/>
            <a:r>
              <a:rPr lang="en-US" sz="2000" dirty="0">
                <a:hlinkClick r:id="rId3"/>
              </a:rPr>
              <a:t>https://healthcare.ai/</a:t>
            </a:r>
            <a:r>
              <a:rPr lang="en-U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74798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600FD-93F6-0C0E-41C6-F044F226B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in Healthcare – Diagnostic Radiology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EB8B8A4-7AF9-C297-FE75-535B1C19EF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3" r="25391" b="15164"/>
          <a:stretch/>
        </p:blipFill>
        <p:spPr bwMode="auto">
          <a:xfrm>
            <a:off x="3839295" y="2252123"/>
            <a:ext cx="4513409" cy="2353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F199432-004D-4906-B93B-1DF31D393A49}"/>
              </a:ext>
            </a:extLst>
          </p:cNvPr>
          <p:cNvSpPr txBox="1"/>
          <p:nvPr/>
        </p:nvSpPr>
        <p:spPr>
          <a:xfrm>
            <a:off x="469726" y="1102290"/>
            <a:ext cx="33695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Task</a:t>
            </a:r>
            <a:r>
              <a:rPr lang="en-US" sz="1600" dirty="0"/>
              <a:t>: predict categorical labels of images</a:t>
            </a:r>
          </a:p>
          <a:p>
            <a:r>
              <a:rPr lang="en-US" sz="1600" b="1" dirty="0"/>
              <a:t>Applications</a:t>
            </a:r>
            <a:r>
              <a:rPr lang="en-US" sz="1600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Classification of normal vs. diseased organ radiographs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Classification of benign vs. malignant tumors in radiographs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Etc.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80A9DC-4BF3-672C-F028-FB2F38734E8A}"/>
              </a:ext>
            </a:extLst>
          </p:cNvPr>
          <p:cNvSpPr txBox="1"/>
          <p:nvPr/>
        </p:nvSpPr>
        <p:spPr>
          <a:xfrm>
            <a:off x="3839295" y="4605877"/>
            <a:ext cx="451340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https://pubs.rsna.org/doi/full/10.1148/rg.2021200210</a:t>
            </a:r>
            <a:endParaRPr lang="en-US" sz="1400" dirty="0"/>
          </a:p>
          <a:p>
            <a:r>
              <a:rPr lang="en-US" sz="1400" dirty="0">
                <a:hlinkClick r:id="rId4"/>
              </a:rPr>
              <a:t>https://insightsimaging.springeropen.com/articles/10.1186/s13244-019-0832-5</a:t>
            </a:r>
            <a:r>
              <a:rPr lang="en-US" sz="1400" dirty="0"/>
              <a:t>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B972E0-7E5D-02B7-8AA6-0C1FFF178FC1}"/>
              </a:ext>
            </a:extLst>
          </p:cNvPr>
          <p:cNvSpPr txBox="1"/>
          <p:nvPr/>
        </p:nvSpPr>
        <p:spPr>
          <a:xfrm>
            <a:off x="469726" y="4005713"/>
            <a:ext cx="336956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Task</a:t>
            </a:r>
            <a:r>
              <a:rPr lang="en-US" sz="1600" dirty="0"/>
              <a:t>: determine the occurrences of specific entities in images</a:t>
            </a:r>
          </a:p>
          <a:p>
            <a:r>
              <a:rPr lang="en-US" sz="1600" b="1" dirty="0"/>
              <a:t>Applications</a:t>
            </a:r>
            <a:r>
              <a:rPr lang="en-US" sz="1600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Detect lesions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Detect tumors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Detect abnormalities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Etc.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AF7BBA-1645-8F29-4914-110018BE44C1}"/>
              </a:ext>
            </a:extLst>
          </p:cNvPr>
          <p:cNvSpPr txBox="1"/>
          <p:nvPr/>
        </p:nvSpPr>
        <p:spPr>
          <a:xfrm>
            <a:off x="8352704" y="1103468"/>
            <a:ext cx="33695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Task</a:t>
            </a:r>
            <a:r>
              <a:rPr lang="en-US" sz="1600" dirty="0"/>
              <a:t>: determine which regions belong to which entities in images</a:t>
            </a:r>
          </a:p>
          <a:p>
            <a:r>
              <a:rPr lang="en-US" sz="1600" b="1" dirty="0"/>
              <a:t>Applications</a:t>
            </a:r>
            <a:r>
              <a:rPr lang="en-US" sz="1600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Locate tumors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Locate lesions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Etc.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B86C29-285E-4A56-9A4A-DEB7D2A2C3B6}"/>
              </a:ext>
            </a:extLst>
          </p:cNvPr>
          <p:cNvSpPr txBox="1"/>
          <p:nvPr/>
        </p:nvSpPr>
        <p:spPr>
          <a:xfrm>
            <a:off x="8352704" y="4006622"/>
            <a:ext cx="33695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Task</a:t>
            </a:r>
            <a:r>
              <a:rPr lang="en-US" sz="1600" dirty="0"/>
              <a:t>: detect and locate instances of the same class in an image</a:t>
            </a:r>
          </a:p>
          <a:p>
            <a:r>
              <a:rPr lang="en-US" sz="1600" b="1" dirty="0"/>
              <a:t>Applications</a:t>
            </a:r>
            <a:r>
              <a:rPr lang="en-US" sz="1600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Identify lung nodules in chest radiographs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Etc.</a:t>
            </a:r>
          </a:p>
        </p:txBody>
      </p:sp>
    </p:spTree>
    <p:extLst>
      <p:ext uri="{BB962C8B-B14F-4D97-AF65-F5344CB8AC3E}">
        <p14:creationId xmlns:p14="http://schemas.microsoft.com/office/powerpoint/2010/main" val="41345099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B4566-909F-59C3-4FDD-644364B2A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in Healthcare – Predicting Outcomes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9045EE-0429-83E7-F834-C6393391305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9356506" cy="5221539"/>
          </a:xfrm>
        </p:spPr>
        <p:txBody>
          <a:bodyPr/>
          <a:lstStyle/>
          <a:p>
            <a:r>
              <a:rPr lang="en-US" dirty="0"/>
              <a:t>Different types of data can also be utilized to predict outcomes for patients</a:t>
            </a:r>
          </a:p>
          <a:p>
            <a:pPr lvl="1"/>
            <a:r>
              <a:rPr lang="en-US" dirty="0"/>
              <a:t>Demographic information + test results </a:t>
            </a:r>
            <a:r>
              <a:rPr lang="en-US" dirty="0">
                <a:sym typeface="Wingdings" panose="05000000000000000000" pitchFamily="2" charset="2"/>
              </a:rPr>
              <a:t> predict diagnostic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Diagnostic measurements  predict length of stay in hospitals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905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79A1F-E10D-C739-F4CD-73151CC1A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in Retails – Association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D943BD-1427-46A0-032F-F7E1C74C423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515600" cy="3108961"/>
          </a:xfrm>
        </p:spPr>
        <p:txBody>
          <a:bodyPr/>
          <a:lstStyle/>
          <a:p>
            <a:r>
              <a:rPr lang="en-US" dirty="0"/>
              <a:t>Use purchasing data of customers (e.g., orders, carts, etc.) to derive associations among products</a:t>
            </a:r>
          </a:p>
          <a:p>
            <a:pPr lvl="1"/>
            <a:r>
              <a:rPr lang="en-US" dirty="0"/>
              <a:t>Which items lead to which other item being purchased</a:t>
            </a:r>
          </a:p>
          <a:p>
            <a:pPr lvl="1"/>
            <a:r>
              <a:rPr lang="en-US" dirty="0"/>
              <a:t>Which items never got purchased together</a:t>
            </a:r>
          </a:p>
          <a:p>
            <a:pPr lvl="1"/>
            <a:r>
              <a:rPr lang="en-US" dirty="0"/>
              <a:t>Etc.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en-US" dirty="0">
                <a:sym typeface="Wingdings" panose="05000000000000000000" pitchFamily="2" charset="2"/>
              </a:rPr>
              <a:t> The results can be used to optimize products’ locations in stores, or build promotional programs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50" name="Picture 2" descr="an illustration of association learning in data">
            <a:extLst>
              <a:ext uri="{FF2B5EF4-FFF2-40B4-BE49-F238E27FC236}">
                <a16:creationId xmlns:a16="http://schemas.microsoft.com/office/drawing/2014/main" id="{08ADCA50-5C96-5BD8-B1C4-874273AC5E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062" y="4144819"/>
            <a:ext cx="6569876" cy="1625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1583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6CE97-12CA-6021-5B0E-022497130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in Retails – Recommendation Engine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F6D140-41E3-084D-25EF-98125823D0A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Use purchase history of customers to learn patterns of which products/services can lead to others as well</a:t>
            </a:r>
          </a:p>
          <a:p>
            <a:pPr lvl="1"/>
            <a:r>
              <a:rPr lang="en-US"/>
              <a:t>Examples: the suggestion features like “you may also like this …” in Amazon, Netflix, etc.</a:t>
            </a:r>
          </a:p>
          <a:p>
            <a:r>
              <a:rPr lang="en-US"/>
              <a:t>Some ways of learning:</a:t>
            </a:r>
            <a:endParaRPr lang="en-US" dirty="0"/>
          </a:p>
        </p:txBody>
      </p:sp>
      <p:pic>
        <p:nvPicPr>
          <p:cNvPr id="3078" name="Picture 6" descr="Contextual sequence data.">
            <a:extLst>
              <a:ext uri="{FF2B5EF4-FFF2-40B4-BE49-F238E27FC236}">
                <a16:creationId xmlns:a16="http://schemas.microsoft.com/office/drawing/2014/main" id="{D2CE6BB3-95A5-A212-7DE6-70BA224197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350" y="3192165"/>
            <a:ext cx="3949171" cy="2639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9D363A91-7567-F76D-8F77-6D03C8EA0050}"/>
              </a:ext>
            </a:extLst>
          </p:cNvPr>
          <p:cNvGrpSpPr/>
          <p:nvPr/>
        </p:nvGrpSpPr>
        <p:grpSpPr>
          <a:xfrm>
            <a:off x="733425" y="3192166"/>
            <a:ext cx="2634254" cy="2639753"/>
            <a:chOff x="733425" y="3192166"/>
            <a:chExt cx="2634254" cy="2639753"/>
          </a:xfrm>
        </p:grpSpPr>
        <p:pic>
          <p:nvPicPr>
            <p:cNvPr id="3074" name="Picture 2" descr="Collaborative filtering.">
              <a:extLst>
                <a:ext uri="{FF2B5EF4-FFF2-40B4-BE49-F238E27FC236}">
                  <a16:creationId xmlns:a16="http://schemas.microsoft.com/office/drawing/2014/main" id="{24EEF2A7-683A-DAA8-8841-581891C41D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425" y="3192166"/>
              <a:ext cx="2634254" cy="26397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FC58837-2E9E-F9E3-6963-B94112ED36FC}"/>
                </a:ext>
              </a:extLst>
            </p:cNvPr>
            <p:cNvSpPr/>
            <p:nvPr/>
          </p:nvSpPr>
          <p:spPr>
            <a:xfrm>
              <a:off x="822251" y="5202865"/>
              <a:ext cx="559982" cy="2764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598F3E1-FC74-BA94-5661-F303C128D237}"/>
                </a:ext>
              </a:extLst>
            </p:cNvPr>
            <p:cNvSpPr/>
            <p:nvPr/>
          </p:nvSpPr>
          <p:spPr>
            <a:xfrm>
              <a:off x="2443996" y="5202864"/>
              <a:ext cx="784781" cy="2764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1A74002-0166-2C91-AF90-AE8B658C5E4F}"/>
              </a:ext>
            </a:extLst>
          </p:cNvPr>
          <p:cNvGrpSpPr/>
          <p:nvPr/>
        </p:nvGrpSpPr>
        <p:grpSpPr>
          <a:xfrm>
            <a:off x="4383285" y="3192164"/>
            <a:ext cx="2225459" cy="2639754"/>
            <a:chOff x="4383285" y="3192164"/>
            <a:chExt cx="2225459" cy="2639754"/>
          </a:xfrm>
        </p:grpSpPr>
        <p:pic>
          <p:nvPicPr>
            <p:cNvPr id="3076" name="Picture 4" descr="Content-based filtering.">
              <a:extLst>
                <a:ext uri="{FF2B5EF4-FFF2-40B4-BE49-F238E27FC236}">
                  <a16:creationId xmlns:a16="http://schemas.microsoft.com/office/drawing/2014/main" id="{8B2BE618-DAF6-9226-A6DD-70FCE572F2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3285" y="3192164"/>
              <a:ext cx="2225459" cy="2639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7B5A96F-4AD1-5ADE-BE13-24696487A725}"/>
                </a:ext>
              </a:extLst>
            </p:cNvPr>
            <p:cNvSpPr/>
            <p:nvPr/>
          </p:nvSpPr>
          <p:spPr>
            <a:xfrm>
              <a:off x="5703609" y="5164246"/>
              <a:ext cx="784781" cy="2764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37CC478C-CF79-440A-5353-71362160F7BC}"/>
              </a:ext>
            </a:extLst>
          </p:cNvPr>
          <p:cNvSpPr txBox="1"/>
          <p:nvPr/>
        </p:nvSpPr>
        <p:spPr>
          <a:xfrm>
            <a:off x="1945619" y="5948110"/>
            <a:ext cx="710078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hlinkClick r:id="rId5"/>
              </a:rPr>
              <a:t>https://www.nvidia.com/en-us/glossary/data-science/recommendation-system/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05342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D694D-CC64-675E-5A23-D932629DB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 in Retails – Sentiment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ACCDB2-338E-2CD0-22D7-6059DA97EAB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5263778" cy="5221539"/>
          </a:xfrm>
        </p:spPr>
        <p:txBody>
          <a:bodyPr/>
          <a:lstStyle/>
          <a:p>
            <a:r>
              <a:rPr lang="en-US" dirty="0"/>
              <a:t>Determine the positivity or negativity in customers’ reviews on products or services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en-US" dirty="0">
                <a:sym typeface="Wingdings" panose="05000000000000000000" pitchFamily="2" charset="2"/>
              </a:rPr>
              <a:t> Companies can improve weaknesses and/or extend strengths of offers</a:t>
            </a:r>
          </a:p>
          <a:p>
            <a:pPr>
              <a:buFont typeface="Wingdings" panose="05000000000000000000" pitchFamily="2" charset="2"/>
              <a:buChar char="è"/>
            </a:pPr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9784F720-6D1F-A450-5EDE-48EAEEFBB8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212968"/>
              </p:ext>
            </p:extLst>
          </p:nvPr>
        </p:nvGraphicFramePr>
        <p:xfrm>
          <a:off x="6769014" y="908093"/>
          <a:ext cx="2319282" cy="407250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319282">
                  <a:extLst>
                    <a:ext uri="{9D8B030D-6E8A-4147-A177-3AD203B41FA5}">
                      <a16:colId xmlns:a16="http://schemas.microsoft.com/office/drawing/2014/main" val="1519493360"/>
                    </a:ext>
                  </a:extLst>
                </a:gridCol>
              </a:tblGrid>
              <a:tr h="32792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Comment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2634008"/>
                  </a:ext>
                </a:extLst>
              </a:tr>
              <a:tr h="1235582">
                <a:tc>
                  <a:txBody>
                    <a:bodyPr/>
                    <a:lstStyle/>
                    <a:p>
                      <a:r>
                        <a:rPr lang="en-US" dirty="0"/>
                        <a:t>Love the product, will buy again, A++++++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3554272"/>
                  </a:ext>
                </a:extLst>
              </a:tr>
              <a:tr h="1235582">
                <a:tc>
                  <a:txBody>
                    <a:bodyPr/>
                    <a:lstStyle/>
                    <a:p>
                      <a:r>
                        <a:rPr lang="en-US" dirty="0"/>
                        <a:t>Didn’t work. Returned. Not coming back.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80730"/>
                  </a:ext>
                </a:extLst>
              </a:tr>
              <a:tr h="1235582">
                <a:tc>
                  <a:txBody>
                    <a:bodyPr/>
                    <a:lstStyle/>
                    <a:p>
                      <a:r>
                        <a:rPr lang="en-US" dirty="0"/>
                        <a:t>The product is mediocre. Can temporarily use, but will replace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208816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8E92716-CAB1-B996-3F2B-9B9AB795BA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953304"/>
              </p:ext>
            </p:extLst>
          </p:nvPr>
        </p:nvGraphicFramePr>
        <p:xfrm>
          <a:off x="9682976" y="908093"/>
          <a:ext cx="2319282" cy="407250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19282">
                  <a:extLst>
                    <a:ext uri="{9D8B030D-6E8A-4147-A177-3AD203B41FA5}">
                      <a16:colId xmlns:a16="http://schemas.microsoft.com/office/drawing/2014/main" val="1519493360"/>
                    </a:ext>
                  </a:extLst>
                </a:gridCol>
              </a:tblGrid>
              <a:tr h="32792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2634008"/>
                  </a:ext>
                </a:extLst>
              </a:tr>
              <a:tr h="1235582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3554272"/>
                  </a:ext>
                </a:extLst>
              </a:tr>
              <a:tr h="1235582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480730"/>
                  </a:ext>
                </a:extLst>
              </a:tr>
              <a:tr h="1235582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82088165"/>
                  </a:ext>
                </a:extLst>
              </a:tr>
            </a:tbl>
          </a:graphicData>
        </a:graphic>
      </p:graphicFrame>
      <p:sp>
        <p:nvSpPr>
          <p:cNvPr id="6" name="Arrow: Right 5">
            <a:extLst>
              <a:ext uri="{FF2B5EF4-FFF2-40B4-BE49-F238E27FC236}">
                <a16:creationId xmlns:a16="http://schemas.microsoft.com/office/drawing/2014/main" id="{1383909B-43DB-689F-6893-7FF9C86B0E14}"/>
              </a:ext>
            </a:extLst>
          </p:cNvPr>
          <p:cNvSpPr/>
          <p:nvPr/>
        </p:nvSpPr>
        <p:spPr>
          <a:xfrm>
            <a:off x="9303655" y="2914801"/>
            <a:ext cx="163961" cy="42094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88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5B312B-B80C-8FAE-89C0-089B110FA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in Retails – Forecast Sales/Demands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BCCFAA-1916-379A-5A6F-18771E7B7E1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4"/>
            <a:ext cx="10806934" cy="2730588"/>
          </a:xfrm>
        </p:spPr>
        <p:txBody>
          <a:bodyPr/>
          <a:lstStyle/>
          <a:p>
            <a:r>
              <a:rPr lang="en-US" dirty="0"/>
              <a:t>Utilize historical data to forecast sales or demands of products or services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en-US" dirty="0">
                <a:sym typeface="Wingdings" panose="05000000000000000000" pitchFamily="2" charset="2"/>
              </a:rPr>
              <a:t> Can optimize pricing and/or promotions to maximize potential profits</a:t>
            </a:r>
          </a:p>
          <a:p>
            <a:pPr>
              <a:buFont typeface="Wingdings" panose="05000000000000000000" pitchFamily="2" charset="2"/>
              <a:buChar char="è"/>
            </a:pPr>
            <a:endParaRPr lang="en-US" dirty="0"/>
          </a:p>
        </p:txBody>
      </p:sp>
      <p:pic>
        <p:nvPicPr>
          <p:cNvPr id="4098" name="Picture 2" descr="an illustration of forecasting future using historical data in predictive analysis ">
            <a:extLst>
              <a:ext uri="{FF2B5EF4-FFF2-40B4-BE49-F238E27FC236}">
                <a16:creationId xmlns:a16="http://schemas.microsoft.com/office/drawing/2014/main" id="{ED087CDC-BF63-6553-1785-5068478691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199586"/>
            <a:ext cx="73152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73734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32C60-4371-4ADF-B18D-D239BE3EC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 in Manufacturing – Anomaly Detection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2C75B9-CD4E-4B69-814D-1D94A2AB392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4" y="908093"/>
            <a:ext cx="5597945" cy="5221539"/>
          </a:xfrm>
        </p:spPr>
        <p:txBody>
          <a:bodyPr/>
          <a:lstStyle/>
          <a:p>
            <a:r>
              <a:rPr lang="en-US" sz="2400" dirty="0"/>
              <a:t>Detecting faults in a product line during operation from sensor data</a:t>
            </a:r>
          </a:p>
          <a:p>
            <a:r>
              <a:rPr lang="en-US" sz="2400" dirty="0"/>
              <a:t>Helps early detection of any issues in manufacturing systems to</a:t>
            </a:r>
          </a:p>
          <a:p>
            <a:pPr lvl="1"/>
            <a:r>
              <a:rPr lang="en-US" sz="2000" dirty="0"/>
              <a:t>Schedule better maintenance and extend system life while minimizing downtime</a:t>
            </a:r>
          </a:p>
          <a:p>
            <a:pPr lvl="1"/>
            <a:r>
              <a:rPr lang="en-US" sz="2000" dirty="0"/>
              <a:t>Predict remaining useful life of systems</a:t>
            </a:r>
          </a:p>
          <a:p>
            <a:pPr lvl="1"/>
            <a:r>
              <a:rPr lang="en-US" sz="2000" dirty="0"/>
              <a:t>Improve quality control</a:t>
            </a:r>
          </a:p>
          <a:p>
            <a:pPr lvl="1"/>
            <a:r>
              <a:rPr lang="en-US" sz="2000" dirty="0"/>
              <a:t>Etc.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B2629E-EFE9-4877-A878-6714D8CF20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02" t="-1" r="-1" b="-11556"/>
          <a:stretch/>
        </p:blipFill>
        <p:spPr>
          <a:xfrm>
            <a:off x="6282246" y="879904"/>
            <a:ext cx="5597946" cy="162488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2299B2D5-EF3B-4520-9151-C57F3E25AF28}"/>
              </a:ext>
            </a:extLst>
          </p:cNvPr>
          <p:cNvSpPr/>
          <p:nvPr/>
        </p:nvSpPr>
        <p:spPr>
          <a:xfrm>
            <a:off x="9112751" y="893386"/>
            <a:ext cx="230114" cy="1403315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0B9AF8C-EF44-45E7-B477-90D821B38A77}"/>
              </a:ext>
            </a:extLst>
          </p:cNvPr>
          <p:cNvSpPr/>
          <p:nvPr/>
        </p:nvSpPr>
        <p:spPr>
          <a:xfrm>
            <a:off x="7175688" y="1435811"/>
            <a:ext cx="438219" cy="513073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38C21DB4-9933-4330-A3D5-9A82C016A6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450873"/>
              </p:ext>
            </p:extLst>
          </p:nvPr>
        </p:nvGraphicFramePr>
        <p:xfrm>
          <a:off x="7026942" y="2834570"/>
          <a:ext cx="2200866" cy="33375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22808">
                  <a:extLst>
                    <a:ext uri="{9D8B030D-6E8A-4147-A177-3AD203B41FA5}">
                      <a16:colId xmlns:a16="http://schemas.microsoft.com/office/drawing/2014/main" val="1847807242"/>
                    </a:ext>
                  </a:extLst>
                </a:gridCol>
                <a:gridCol w="1278058">
                  <a:extLst>
                    <a:ext uri="{9D8B030D-6E8A-4147-A177-3AD203B41FA5}">
                      <a16:colId xmlns:a16="http://schemas.microsoft.com/office/drawing/2014/main" val="42779683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Time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Temperature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8257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555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105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0914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556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103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1227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557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138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7075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558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186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3713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559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145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8290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101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361840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102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4912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/>
                        <a:t>103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9200037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CBFBD03-39C8-4366-95CB-9F9D05B107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447256"/>
              </p:ext>
            </p:extLst>
          </p:nvPr>
        </p:nvGraphicFramePr>
        <p:xfrm>
          <a:off x="10032669" y="2843079"/>
          <a:ext cx="895482" cy="33375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5482">
                  <a:extLst>
                    <a:ext uri="{9D8B030D-6E8A-4147-A177-3AD203B41FA5}">
                      <a16:colId xmlns:a16="http://schemas.microsoft.com/office/drawing/2014/main" val="30554828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Anomaly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0657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416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7776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979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9958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8855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741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1137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06182856"/>
                  </a:ext>
                </a:extLst>
              </a:tr>
            </a:tbl>
          </a:graphicData>
        </a:graphic>
      </p:graphicFrame>
      <p:sp>
        <p:nvSpPr>
          <p:cNvPr id="9" name="Arrow: Right 8">
            <a:extLst>
              <a:ext uri="{FF2B5EF4-FFF2-40B4-BE49-F238E27FC236}">
                <a16:creationId xmlns:a16="http://schemas.microsoft.com/office/drawing/2014/main" id="{890E032B-BE38-4337-A5E8-7BBFCA541B68}"/>
              </a:ext>
            </a:extLst>
          </p:cNvPr>
          <p:cNvSpPr/>
          <p:nvPr/>
        </p:nvSpPr>
        <p:spPr>
          <a:xfrm>
            <a:off x="9548258" y="4403417"/>
            <a:ext cx="163961" cy="42094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9374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3045</TotalTime>
  <Words>559</Words>
  <Application>Microsoft Office PowerPoint</Application>
  <PresentationFormat>Widescreen</PresentationFormat>
  <Paragraphs>96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Avenir 55 Roman</vt:lpstr>
      <vt:lpstr>Avenir 65 Medium</vt:lpstr>
      <vt:lpstr>Avenir 95 Black</vt:lpstr>
      <vt:lpstr>Calibri</vt:lpstr>
      <vt:lpstr>Segoe UI</vt:lpstr>
      <vt:lpstr>Wingdings</vt:lpstr>
      <vt:lpstr>Office Theme</vt:lpstr>
      <vt:lpstr>Enterprise Applications of Machine Learning</vt:lpstr>
      <vt:lpstr>Initiatives in Healthcare</vt:lpstr>
      <vt:lpstr>Application in Healthcare – Diagnostic Radiology</vt:lpstr>
      <vt:lpstr>Application in Healthcare – Predicting Outcomes</vt:lpstr>
      <vt:lpstr>Application in Retails – Association Learning</vt:lpstr>
      <vt:lpstr>Application in Retails – Recommendation Engine</vt:lpstr>
      <vt:lpstr>Applications in Retails – Sentiment Analysis</vt:lpstr>
      <vt:lpstr>Application in Retails – Forecast Sales/Demands</vt:lpstr>
      <vt:lpstr>Applications in Manufacturing – Anomaly Detection</vt:lpstr>
      <vt:lpstr>Applications in Finance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156</cp:revision>
  <dcterms:created xsi:type="dcterms:W3CDTF">2019-08-07T15:31:06Z</dcterms:created>
  <dcterms:modified xsi:type="dcterms:W3CDTF">2023-07-31T18:00:32Z</dcterms:modified>
</cp:coreProperties>
</file>