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13"/>
  </p:notesMasterIdLst>
  <p:sldIdLst>
    <p:sldId id="256" r:id="rId2"/>
    <p:sldId id="259" r:id="rId3"/>
    <p:sldId id="279" r:id="rId4"/>
    <p:sldId id="260" r:id="rId5"/>
    <p:sldId id="262" r:id="rId6"/>
    <p:sldId id="264" r:id="rId7"/>
    <p:sldId id="266" r:id="rId8"/>
    <p:sldId id="276" r:id="rId9"/>
    <p:sldId id="268" r:id="rId10"/>
    <p:sldId id="278" r:id="rId11"/>
    <p:sldId id="280"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7AC7"/>
    <a:srgbClr val="65E537"/>
    <a:srgbClr val="B85C5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359"/>
    <p:restoredTop sz="89376" autoAdjust="0"/>
  </p:normalViewPr>
  <p:slideViewPr>
    <p:cSldViewPr snapToGrid="0" snapToObjects="1">
      <p:cViewPr varScale="1">
        <p:scale>
          <a:sx n="152" d="100"/>
          <a:sy n="152" d="100"/>
        </p:scale>
        <p:origin x="174" y="29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linhl\Downloads\MSFT.csv" TargetMode="External"/><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dirty="0"/>
              <a:t>Grade by Study</a:t>
            </a:r>
            <a:r>
              <a:rPr lang="en-US" baseline="0" dirty="0"/>
              <a:t> Time</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scatterChart>
        <c:scatterStyle val="lineMarker"/>
        <c:varyColors val="0"/>
        <c:ser>
          <c:idx val="0"/>
          <c:order val="0"/>
          <c:tx>
            <c:strRef>
              <c:f>Sheet1!$D$1</c:f>
              <c:strCache>
                <c:ptCount val="1"/>
                <c:pt idx="0">
                  <c:v>Grade</c:v>
                </c:pt>
              </c:strCache>
            </c:strRef>
          </c:tx>
          <c:spPr>
            <a:ln w="19050" cap="rnd">
              <a:noFill/>
              <a:round/>
            </a:ln>
            <a:effectLst/>
          </c:spPr>
          <c:marker>
            <c:symbol val="circle"/>
            <c:size val="5"/>
            <c:spPr>
              <a:solidFill>
                <a:schemeClr val="accent1"/>
              </a:solidFill>
              <a:ln w="9525">
                <a:solidFill>
                  <a:schemeClr val="accent1"/>
                </a:solidFill>
              </a:ln>
              <a:effectLst/>
            </c:spPr>
          </c:marker>
          <c:xVal>
            <c:numRef>
              <c:f>Sheet1!$B$2:$B$8</c:f>
              <c:numCache>
                <c:formatCode>General</c:formatCode>
                <c:ptCount val="7"/>
                <c:pt idx="0">
                  <c:v>5</c:v>
                </c:pt>
                <c:pt idx="1">
                  <c:v>8</c:v>
                </c:pt>
                <c:pt idx="2">
                  <c:v>3</c:v>
                </c:pt>
                <c:pt idx="3">
                  <c:v>4</c:v>
                </c:pt>
                <c:pt idx="4">
                  <c:v>1</c:v>
                </c:pt>
                <c:pt idx="5">
                  <c:v>7</c:v>
                </c:pt>
                <c:pt idx="6">
                  <c:v>6</c:v>
                </c:pt>
              </c:numCache>
            </c:numRef>
          </c:xVal>
          <c:yVal>
            <c:numRef>
              <c:f>Sheet1!$D$2:$D$8</c:f>
              <c:numCache>
                <c:formatCode>General</c:formatCode>
                <c:ptCount val="7"/>
                <c:pt idx="0">
                  <c:v>3</c:v>
                </c:pt>
                <c:pt idx="1">
                  <c:v>3.6</c:v>
                </c:pt>
                <c:pt idx="2">
                  <c:v>2.2000000000000002</c:v>
                </c:pt>
                <c:pt idx="3">
                  <c:v>2.4</c:v>
                </c:pt>
                <c:pt idx="4">
                  <c:v>1.2</c:v>
                </c:pt>
                <c:pt idx="5">
                  <c:v>3.75</c:v>
                </c:pt>
                <c:pt idx="6">
                  <c:v>3.1</c:v>
                </c:pt>
              </c:numCache>
            </c:numRef>
          </c:yVal>
          <c:smooth val="0"/>
          <c:extLst>
            <c:ext xmlns:c16="http://schemas.microsoft.com/office/drawing/2014/chart" uri="{C3380CC4-5D6E-409C-BE32-E72D297353CC}">
              <c16:uniqueId val="{00000000-1F30-4582-885E-8F303F3682B5}"/>
            </c:ext>
          </c:extLst>
        </c:ser>
        <c:dLbls>
          <c:showLegendKey val="0"/>
          <c:showVal val="0"/>
          <c:showCatName val="0"/>
          <c:showSerName val="0"/>
          <c:showPercent val="0"/>
          <c:showBubbleSize val="0"/>
        </c:dLbls>
        <c:axId val="1213000192"/>
        <c:axId val="1212998112"/>
      </c:scatterChart>
      <c:valAx>
        <c:axId val="1213000192"/>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Study</a:t>
                </a:r>
                <a:r>
                  <a:rPr lang="en-US" baseline="0"/>
                  <a:t> Time</a:t>
                </a:r>
                <a:endParaRPr lang="en-US"/>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212998112"/>
        <c:crosses val="autoZero"/>
        <c:crossBetween val="midCat"/>
      </c:valAx>
      <c:valAx>
        <c:axId val="1212998112"/>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Grade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213000192"/>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dirty="0"/>
              <a:t>Grade by</a:t>
            </a:r>
            <a:r>
              <a:rPr lang="en-US" baseline="0" dirty="0"/>
              <a:t> Sleep Time</a:t>
            </a:r>
            <a:endParaRPr lang="en-US" dirty="0"/>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scatterChart>
        <c:scatterStyle val="lineMarker"/>
        <c:varyColors val="0"/>
        <c:ser>
          <c:idx val="0"/>
          <c:order val="0"/>
          <c:tx>
            <c:strRef>
              <c:f>Sheet1!$D$1</c:f>
              <c:strCache>
                <c:ptCount val="1"/>
                <c:pt idx="0">
                  <c:v>Grade</c:v>
                </c:pt>
              </c:strCache>
            </c:strRef>
          </c:tx>
          <c:spPr>
            <a:ln w="19050" cap="rnd">
              <a:noFill/>
              <a:round/>
            </a:ln>
            <a:effectLst/>
          </c:spPr>
          <c:marker>
            <c:symbol val="circle"/>
            <c:size val="5"/>
            <c:spPr>
              <a:solidFill>
                <a:schemeClr val="accent1"/>
              </a:solidFill>
              <a:ln w="9525">
                <a:solidFill>
                  <a:schemeClr val="accent1"/>
                </a:solidFill>
              </a:ln>
              <a:effectLst/>
            </c:spPr>
          </c:marker>
          <c:xVal>
            <c:numRef>
              <c:f>Sheet1!$C$2:$C$8</c:f>
              <c:numCache>
                <c:formatCode>General</c:formatCode>
                <c:ptCount val="7"/>
                <c:pt idx="0">
                  <c:v>8</c:v>
                </c:pt>
                <c:pt idx="1">
                  <c:v>5</c:v>
                </c:pt>
                <c:pt idx="2">
                  <c:v>11</c:v>
                </c:pt>
                <c:pt idx="3">
                  <c:v>8</c:v>
                </c:pt>
                <c:pt idx="4">
                  <c:v>6</c:v>
                </c:pt>
                <c:pt idx="5">
                  <c:v>8</c:v>
                </c:pt>
                <c:pt idx="6">
                  <c:v>7</c:v>
                </c:pt>
              </c:numCache>
            </c:numRef>
          </c:xVal>
          <c:yVal>
            <c:numRef>
              <c:f>Sheet1!$D$2:$D$8</c:f>
              <c:numCache>
                <c:formatCode>General</c:formatCode>
                <c:ptCount val="7"/>
                <c:pt idx="0">
                  <c:v>3</c:v>
                </c:pt>
                <c:pt idx="1">
                  <c:v>3.6</c:v>
                </c:pt>
                <c:pt idx="2">
                  <c:v>2.2000000000000002</c:v>
                </c:pt>
                <c:pt idx="3">
                  <c:v>2.4</c:v>
                </c:pt>
                <c:pt idx="4">
                  <c:v>1.2</c:v>
                </c:pt>
                <c:pt idx="5">
                  <c:v>3.75</c:v>
                </c:pt>
                <c:pt idx="6">
                  <c:v>3.1</c:v>
                </c:pt>
              </c:numCache>
            </c:numRef>
          </c:yVal>
          <c:smooth val="0"/>
          <c:extLst>
            <c:ext xmlns:c16="http://schemas.microsoft.com/office/drawing/2014/chart" uri="{C3380CC4-5D6E-409C-BE32-E72D297353CC}">
              <c16:uniqueId val="{00000000-839D-47FA-B880-EE1D35DCBD21}"/>
            </c:ext>
          </c:extLst>
        </c:ser>
        <c:dLbls>
          <c:showLegendKey val="0"/>
          <c:showVal val="0"/>
          <c:showCatName val="0"/>
          <c:showSerName val="0"/>
          <c:showPercent val="0"/>
          <c:showBubbleSize val="0"/>
        </c:dLbls>
        <c:axId val="1438243744"/>
        <c:axId val="1438241248"/>
      </c:scatterChart>
      <c:valAx>
        <c:axId val="1438243744"/>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Sleep Time</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438241248"/>
        <c:crosses val="autoZero"/>
        <c:crossBetween val="midCat"/>
      </c:valAx>
      <c:valAx>
        <c:axId val="143824124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Grade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438243744"/>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MSFT Price</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MSFT!$E$1</c:f>
              <c:strCache>
                <c:ptCount val="1"/>
                <c:pt idx="0">
                  <c:v>Close</c:v>
                </c:pt>
              </c:strCache>
            </c:strRef>
          </c:tx>
          <c:spPr>
            <a:ln w="28575" cap="rnd">
              <a:solidFill>
                <a:schemeClr val="accent1"/>
              </a:solidFill>
              <a:round/>
            </a:ln>
            <a:effectLst/>
          </c:spPr>
          <c:marker>
            <c:symbol val="none"/>
          </c:marker>
          <c:trendline>
            <c:spPr>
              <a:ln w="34925" cap="rnd">
                <a:solidFill>
                  <a:srgbClr val="FF0000"/>
                </a:solidFill>
                <a:prstDash val="dash"/>
              </a:ln>
              <a:effectLst/>
            </c:spPr>
            <c:trendlineType val="poly"/>
            <c:order val="3"/>
            <c:forward val="20"/>
            <c:dispRSqr val="0"/>
            <c:dispEq val="0"/>
          </c:trendline>
          <c:cat>
            <c:numRef>
              <c:f>MSFT!$A$2:$A$130</c:f>
              <c:numCache>
                <c:formatCode>m/d/yyyy</c:formatCode>
                <c:ptCount val="129"/>
                <c:pt idx="0">
                  <c:v>44389</c:v>
                </c:pt>
                <c:pt idx="1">
                  <c:v>44390</c:v>
                </c:pt>
                <c:pt idx="2">
                  <c:v>44391</c:v>
                </c:pt>
                <c:pt idx="3">
                  <c:v>44392</c:v>
                </c:pt>
                <c:pt idx="4">
                  <c:v>44393</c:v>
                </c:pt>
                <c:pt idx="5">
                  <c:v>44396</c:v>
                </c:pt>
                <c:pt idx="6">
                  <c:v>44397</c:v>
                </c:pt>
                <c:pt idx="7">
                  <c:v>44398</c:v>
                </c:pt>
                <c:pt idx="8">
                  <c:v>44399</c:v>
                </c:pt>
                <c:pt idx="9">
                  <c:v>44400</c:v>
                </c:pt>
                <c:pt idx="10">
                  <c:v>44403</c:v>
                </c:pt>
                <c:pt idx="11">
                  <c:v>44404</c:v>
                </c:pt>
                <c:pt idx="12">
                  <c:v>44405</c:v>
                </c:pt>
                <c:pt idx="13">
                  <c:v>44406</c:v>
                </c:pt>
                <c:pt idx="14">
                  <c:v>44407</c:v>
                </c:pt>
                <c:pt idx="15">
                  <c:v>44410</c:v>
                </c:pt>
                <c:pt idx="16">
                  <c:v>44411</c:v>
                </c:pt>
                <c:pt idx="17">
                  <c:v>44412</c:v>
                </c:pt>
                <c:pt idx="18">
                  <c:v>44413</c:v>
                </c:pt>
                <c:pt idx="19">
                  <c:v>44414</c:v>
                </c:pt>
                <c:pt idx="20">
                  <c:v>44417</c:v>
                </c:pt>
                <c:pt idx="21">
                  <c:v>44418</c:v>
                </c:pt>
                <c:pt idx="22">
                  <c:v>44419</c:v>
                </c:pt>
                <c:pt idx="23">
                  <c:v>44420</c:v>
                </c:pt>
                <c:pt idx="24">
                  <c:v>44421</c:v>
                </c:pt>
                <c:pt idx="25">
                  <c:v>44424</c:v>
                </c:pt>
                <c:pt idx="26">
                  <c:v>44425</c:v>
                </c:pt>
                <c:pt idx="27">
                  <c:v>44426</c:v>
                </c:pt>
                <c:pt idx="28">
                  <c:v>44427</c:v>
                </c:pt>
                <c:pt idx="29">
                  <c:v>44428</c:v>
                </c:pt>
                <c:pt idx="30">
                  <c:v>44431</c:v>
                </c:pt>
                <c:pt idx="31">
                  <c:v>44432</c:v>
                </c:pt>
                <c:pt idx="32">
                  <c:v>44433</c:v>
                </c:pt>
                <c:pt idx="33">
                  <c:v>44434</c:v>
                </c:pt>
                <c:pt idx="34">
                  <c:v>44435</c:v>
                </c:pt>
                <c:pt idx="35">
                  <c:v>44438</c:v>
                </c:pt>
                <c:pt idx="36">
                  <c:v>44439</c:v>
                </c:pt>
                <c:pt idx="37">
                  <c:v>44440</c:v>
                </c:pt>
                <c:pt idx="38">
                  <c:v>44441</c:v>
                </c:pt>
                <c:pt idx="39">
                  <c:v>44442</c:v>
                </c:pt>
                <c:pt idx="40">
                  <c:v>44446</c:v>
                </c:pt>
                <c:pt idx="41">
                  <c:v>44447</c:v>
                </c:pt>
                <c:pt idx="42">
                  <c:v>44448</c:v>
                </c:pt>
                <c:pt idx="43">
                  <c:v>44449</c:v>
                </c:pt>
                <c:pt idx="44">
                  <c:v>44452</c:v>
                </c:pt>
                <c:pt idx="45">
                  <c:v>44453</c:v>
                </c:pt>
                <c:pt idx="46">
                  <c:v>44454</c:v>
                </c:pt>
                <c:pt idx="47">
                  <c:v>44455</c:v>
                </c:pt>
                <c:pt idx="48">
                  <c:v>44456</c:v>
                </c:pt>
                <c:pt idx="49">
                  <c:v>44459</c:v>
                </c:pt>
                <c:pt idx="50">
                  <c:v>44460</c:v>
                </c:pt>
                <c:pt idx="51">
                  <c:v>44461</c:v>
                </c:pt>
                <c:pt idx="52">
                  <c:v>44462</c:v>
                </c:pt>
                <c:pt idx="53">
                  <c:v>44463</c:v>
                </c:pt>
                <c:pt idx="54">
                  <c:v>44466</c:v>
                </c:pt>
                <c:pt idx="55">
                  <c:v>44467</c:v>
                </c:pt>
                <c:pt idx="56">
                  <c:v>44468</c:v>
                </c:pt>
                <c:pt idx="57">
                  <c:v>44469</c:v>
                </c:pt>
                <c:pt idx="58">
                  <c:v>44470</c:v>
                </c:pt>
                <c:pt idx="59">
                  <c:v>44473</c:v>
                </c:pt>
                <c:pt idx="60">
                  <c:v>44474</c:v>
                </c:pt>
                <c:pt idx="61">
                  <c:v>44475</c:v>
                </c:pt>
                <c:pt idx="62">
                  <c:v>44476</c:v>
                </c:pt>
                <c:pt idx="63">
                  <c:v>44477</c:v>
                </c:pt>
                <c:pt idx="64">
                  <c:v>44480</c:v>
                </c:pt>
                <c:pt idx="65">
                  <c:v>44481</c:v>
                </c:pt>
                <c:pt idx="66">
                  <c:v>44482</c:v>
                </c:pt>
                <c:pt idx="67">
                  <c:v>44483</c:v>
                </c:pt>
                <c:pt idx="68">
                  <c:v>44484</c:v>
                </c:pt>
                <c:pt idx="69">
                  <c:v>44487</c:v>
                </c:pt>
                <c:pt idx="70">
                  <c:v>44488</c:v>
                </c:pt>
                <c:pt idx="71">
                  <c:v>44489</c:v>
                </c:pt>
                <c:pt idx="72">
                  <c:v>44490</c:v>
                </c:pt>
                <c:pt idx="73">
                  <c:v>44491</c:v>
                </c:pt>
                <c:pt idx="74">
                  <c:v>44494</c:v>
                </c:pt>
                <c:pt idx="75">
                  <c:v>44495</c:v>
                </c:pt>
                <c:pt idx="76">
                  <c:v>44496</c:v>
                </c:pt>
                <c:pt idx="77">
                  <c:v>44497</c:v>
                </c:pt>
                <c:pt idx="78">
                  <c:v>44498</c:v>
                </c:pt>
                <c:pt idx="79">
                  <c:v>44501</c:v>
                </c:pt>
                <c:pt idx="80">
                  <c:v>44502</c:v>
                </c:pt>
                <c:pt idx="81">
                  <c:v>44503</c:v>
                </c:pt>
                <c:pt idx="82">
                  <c:v>44504</c:v>
                </c:pt>
                <c:pt idx="83">
                  <c:v>44505</c:v>
                </c:pt>
                <c:pt idx="84">
                  <c:v>44508</c:v>
                </c:pt>
                <c:pt idx="85">
                  <c:v>44509</c:v>
                </c:pt>
                <c:pt idx="86">
                  <c:v>44510</c:v>
                </c:pt>
                <c:pt idx="87">
                  <c:v>44511</c:v>
                </c:pt>
                <c:pt idx="88">
                  <c:v>44512</c:v>
                </c:pt>
                <c:pt idx="89">
                  <c:v>44515</c:v>
                </c:pt>
                <c:pt idx="90">
                  <c:v>44516</c:v>
                </c:pt>
                <c:pt idx="91">
                  <c:v>44517</c:v>
                </c:pt>
                <c:pt idx="92">
                  <c:v>44518</c:v>
                </c:pt>
                <c:pt idx="93">
                  <c:v>44519</c:v>
                </c:pt>
                <c:pt idx="94">
                  <c:v>44522</c:v>
                </c:pt>
                <c:pt idx="95">
                  <c:v>44523</c:v>
                </c:pt>
                <c:pt idx="96">
                  <c:v>44524</c:v>
                </c:pt>
                <c:pt idx="97">
                  <c:v>44526</c:v>
                </c:pt>
                <c:pt idx="98">
                  <c:v>44529</c:v>
                </c:pt>
                <c:pt idx="99">
                  <c:v>44530</c:v>
                </c:pt>
                <c:pt idx="100">
                  <c:v>44531</c:v>
                </c:pt>
                <c:pt idx="101">
                  <c:v>44532</c:v>
                </c:pt>
                <c:pt idx="102">
                  <c:v>44533</c:v>
                </c:pt>
                <c:pt idx="103">
                  <c:v>44536</c:v>
                </c:pt>
                <c:pt idx="104">
                  <c:v>44537</c:v>
                </c:pt>
                <c:pt idx="105">
                  <c:v>44538</c:v>
                </c:pt>
                <c:pt idx="106">
                  <c:v>44539</c:v>
                </c:pt>
                <c:pt idx="107">
                  <c:v>44540</c:v>
                </c:pt>
                <c:pt idx="108">
                  <c:v>44543</c:v>
                </c:pt>
                <c:pt idx="109">
                  <c:v>44544</c:v>
                </c:pt>
                <c:pt idx="110">
                  <c:v>44545</c:v>
                </c:pt>
                <c:pt idx="111">
                  <c:v>44546</c:v>
                </c:pt>
                <c:pt idx="112">
                  <c:v>44547</c:v>
                </c:pt>
                <c:pt idx="113">
                  <c:v>44550</c:v>
                </c:pt>
                <c:pt idx="114">
                  <c:v>44551</c:v>
                </c:pt>
                <c:pt idx="115">
                  <c:v>44552</c:v>
                </c:pt>
                <c:pt idx="116">
                  <c:v>44553</c:v>
                </c:pt>
                <c:pt idx="117">
                  <c:v>44557</c:v>
                </c:pt>
                <c:pt idx="118">
                  <c:v>44558</c:v>
                </c:pt>
                <c:pt idx="119">
                  <c:v>44559</c:v>
                </c:pt>
                <c:pt idx="120">
                  <c:v>44560</c:v>
                </c:pt>
                <c:pt idx="121">
                  <c:v>44561</c:v>
                </c:pt>
                <c:pt idx="122">
                  <c:v>44564</c:v>
                </c:pt>
                <c:pt idx="123">
                  <c:v>44565</c:v>
                </c:pt>
                <c:pt idx="124">
                  <c:v>44566</c:v>
                </c:pt>
                <c:pt idx="125">
                  <c:v>44567</c:v>
                </c:pt>
                <c:pt idx="126">
                  <c:v>44568</c:v>
                </c:pt>
                <c:pt idx="127">
                  <c:v>44571</c:v>
                </c:pt>
                <c:pt idx="128">
                  <c:v>44572</c:v>
                </c:pt>
              </c:numCache>
            </c:numRef>
          </c:cat>
          <c:val>
            <c:numRef>
              <c:f>MSFT!$E$2:$E$130</c:f>
              <c:numCache>
                <c:formatCode>General</c:formatCode>
                <c:ptCount val="129"/>
                <c:pt idx="0">
                  <c:v>277.32000699999998</c:v>
                </c:pt>
                <c:pt idx="1">
                  <c:v>280.98001099999999</c:v>
                </c:pt>
                <c:pt idx="2">
                  <c:v>282.51001000000002</c:v>
                </c:pt>
                <c:pt idx="3">
                  <c:v>281.02999899999998</c:v>
                </c:pt>
                <c:pt idx="4">
                  <c:v>280.75</c:v>
                </c:pt>
                <c:pt idx="5">
                  <c:v>277.01001000000002</c:v>
                </c:pt>
                <c:pt idx="6">
                  <c:v>279.32000699999998</c:v>
                </c:pt>
                <c:pt idx="7">
                  <c:v>281.39999399999999</c:v>
                </c:pt>
                <c:pt idx="8">
                  <c:v>286.14001500000001</c:v>
                </c:pt>
                <c:pt idx="9">
                  <c:v>289.67001299999998</c:v>
                </c:pt>
                <c:pt idx="10">
                  <c:v>289.04998799999998</c:v>
                </c:pt>
                <c:pt idx="11">
                  <c:v>286.540009</c:v>
                </c:pt>
                <c:pt idx="12">
                  <c:v>286.22000100000002</c:v>
                </c:pt>
                <c:pt idx="13">
                  <c:v>286.5</c:v>
                </c:pt>
                <c:pt idx="14">
                  <c:v>284.91000400000001</c:v>
                </c:pt>
                <c:pt idx="15">
                  <c:v>284.82000699999998</c:v>
                </c:pt>
                <c:pt idx="16">
                  <c:v>287.11999500000002</c:v>
                </c:pt>
                <c:pt idx="17">
                  <c:v>286.51001000000002</c:v>
                </c:pt>
                <c:pt idx="18">
                  <c:v>289.51998900000001</c:v>
                </c:pt>
                <c:pt idx="19">
                  <c:v>289.459991</c:v>
                </c:pt>
                <c:pt idx="20">
                  <c:v>288.32998700000002</c:v>
                </c:pt>
                <c:pt idx="21">
                  <c:v>286.44000199999999</c:v>
                </c:pt>
                <c:pt idx="22">
                  <c:v>286.95001200000002</c:v>
                </c:pt>
                <c:pt idx="23">
                  <c:v>289.80999800000001</c:v>
                </c:pt>
                <c:pt idx="24">
                  <c:v>292.85000600000001</c:v>
                </c:pt>
                <c:pt idx="25">
                  <c:v>294.60000600000001</c:v>
                </c:pt>
                <c:pt idx="26">
                  <c:v>293.07998700000002</c:v>
                </c:pt>
                <c:pt idx="27">
                  <c:v>290.73001099999999</c:v>
                </c:pt>
                <c:pt idx="28">
                  <c:v>296.76998900000001</c:v>
                </c:pt>
                <c:pt idx="29">
                  <c:v>304.35998499999999</c:v>
                </c:pt>
                <c:pt idx="30">
                  <c:v>304.64999399999999</c:v>
                </c:pt>
                <c:pt idx="31">
                  <c:v>302.61999500000002</c:v>
                </c:pt>
                <c:pt idx="32">
                  <c:v>302.01001000000002</c:v>
                </c:pt>
                <c:pt idx="33">
                  <c:v>299.08999599999999</c:v>
                </c:pt>
                <c:pt idx="34">
                  <c:v>299.72000100000002</c:v>
                </c:pt>
                <c:pt idx="35">
                  <c:v>303.58999599999999</c:v>
                </c:pt>
                <c:pt idx="36">
                  <c:v>301.88000499999998</c:v>
                </c:pt>
                <c:pt idx="37">
                  <c:v>301.82998700000002</c:v>
                </c:pt>
                <c:pt idx="38">
                  <c:v>301.14999399999999</c:v>
                </c:pt>
                <c:pt idx="39">
                  <c:v>301.14001500000001</c:v>
                </c:pt>
                <c:pt idx="40">
                  <c:v>300.17999300000002</c:v>
                </c:pt>
                <c:pt idx="41">
                  <c:v>300.209991</c:v>
                </c:pt>
                <c:pt idx="42">
                  <c:v>297.25</c:v>
                </c:pt>
                <c:pt idx="43">
                  <c:v>295.709991</c:v>
                </c:pt>
                <c:pt idx="44">
                  <c:v>296.98998999999998</c:v>
                </c:pt>
                <c:pt idx="45">
                  <c:v>299.790009</c:v>
                </c:pt>
                <c:pt idx="46">
                  <c:v>304.82000699999998</c:v>
                </c:pt>
                <c:pt idx="47">
                  <c:v>305.22000100000002</c:v>
                </c:pt>
                <c:pt idx="48">
                  <c:v>299.86999500000002</c:v>
                </c:pt>
                <c:pt idx="49">
                  <c:v>294.29998799999998</c:v>
                </c:pt>
                <c:pt idx="50">
                  <c:v>294.79998799999998</c:v>
                </c:pt>
                <c:pt idx="51">
                  <c:v>298.57998700000002</c:v>
                </c:pt>
                <c:pt idx="52">
                  <c:v>299.55999800000001</c:v>
                </c:pt>
                <c:pt idx="53">
                  <c:v>299.35000600000001</c:v>
                </c:pt>
                <c:pt idx="54">
                  <c:v>294.17001299999998</c:v>
                </c:pt>
                <c:pt idx="55">
                  <c:v>283.51998900000001</c:v>
                </c:pt>
                <c:pt idx="56">
                  <c:v>284</c:v>
                </c:pt>
                <c:pt idx="57">
                  <c:v>281.92001299999998</c:v>
                </c:pt>
                <c:pt idx="58">
                  <c:v>289.10000600000001</c:v>
                </c:pt>
                <c:pt idx="59">
                  <c:v>283.10998499999999</c:v>
                </c:pt>
                <c:pt idx="60">
                  <c:v>288.76001000000002</c:v>
                </c:pt>
                <c:pt idx="61">
                  <c:v>293.10998499999999</c:v>
                </c:pt>
                <c:pt idx="62">
                  <c:v>294.85000600000001</c:v>
                </c:pt>
                <c:pt idx="63">
                  <c:v>294.85000600000001</c:v>
                </c:pt>
                <c:pt idx="64">
                  <c:v>294.23001099999999</c:v>
                </c:pt>
                <c:pt idx="65">
                  <c:v>292.88000499999998</c:v>
                </c:pt>
                <c:pt idx="66">
                  <c:v>296.30999800000001</c:v>
                </c:pt>
                <c:pt idx="67">
                  <c:v>302.75</c:v>
                </c:pt>
                <c:pt idx="68">
                  <c:v>304.209991</c:v>
                </c:pt>
                <c:pt idx="69">
                  <c:v>307.290009</c:v>
                </c:pt>
                <c:pt idx="70">
                  <c:v>308.23001099999999</c:v>
                </c:pt>
                <c:pt idx="71">
                  <c:v>307.41000400000001</c:v>
                </c:pt>
                <c:pt idx="72">
                  <c:v>310.76001000000002</c:v>
                </c:pt>
                <c:pt idx="73">
                  <c:v>309.16000400000001</c:v>
                </c:pt>
                <c:pt idx="74">
                  <c:v>308.13000499999998</c:v>
                </c:pt>
                <c:pt idx="75">
                  <c:v>310.10998499999999</c:v>
                </c:pt>
                <c:pt idx="76">
                  <c:v>323.17001299999998</c:v>
                </c:pt>
                <c:pt idx="77">
                  <c:v>324.35000600000001</c:v>
                </c:pt>
                <c:pt idx="78">
                  <c:v>331.61999500000002</c:v>
                </c:pt>
                <c:pt idx="79">
                  <c:v>329.36999500000002</c:v>
                </c:pt>
                <c:pt idx="80">
                  <c:v>333.13000499999998</c:v>
                </c:pt>
                <c:pt idx="81">
                  <c:v>334</c:v>
                </c:pt>
                <c:pt idx="82">
                  <c:v>336.44000199999999</c:v>
                </c:pt>
                <c:pt idx="83">
                  <c:v>336.05999800000001</c:v>
                </c:pt>
                <c:pt idx="84">
                  <c:v>336.98998999999998</c:v>
                </c:pt>
                <c:pt idx="85">
                  <c:v>335.95001200000002</c:v>
                </c:pt>
                <c:pt idx="86">
                  <c:v>330.79998799999998</c:v>
                </c:pt>
                <c:pt idx="87">
                  <c:v>332.42999300000002</c:v>
                </c:pt>
                <c:pt idx="88">
                  <c:v>336.72000100000002</c:v>
                </c:pt>
                <c:pt idx="89">
                  <c:v>336.07000699999998</c:v>
                </c:pt>
                <c:pt idx="90">
                  <c:v>339.51001000000002</c:v>
                </c:pt>
                <c:pt idx="91">
                  <c:v>339.11999500000002</c:v>
                </c:pt>
                <c:pt idx="92">
                  <c:v>341.26998900000001</c:v>
                </c:pt>
                <c:pt idx="93">
                  <c:v>343.10998499999999</c:v>
                </c:pt>
                <c:pt idx="94">
                  <c:v>339.82998700000002</c:v>
                </c:pt>
                <c:pt idx="95">
                  <c:v>337.67999300000002</c:v>
                </c:pt>
                <c:pt idx="96">
                  <c:v>337.91000400000001</c:v>
                </c:pt>
                <c:pt idx="97">
                  <c:v>329.67999300000002</c:v>
                </c:pt>
                <c:pt idx="98">
                  <c:v>336.63000499999998</c:v>
                </c:pt>
                <c:pt idx="99">
                  <c:v>330.58999599999999</c:v>
                </c:pt>
                <c:pt idx="100">
                  <c:v>330.07998700000002</c:v>
                </c:pt>
                <c:pt idx="101">
                  <c:v>329.48998999999998</c:v>
                </c:pt>
                <c:pt idx="102">
                  <c:v>323.01001000000002</c:v>
                </c:pt>
                <c:pt idx="103">
                  <c:v>326.19000199999999</c:v>
                </c:pt>
                <c:pt idx="104">
                  <c:v>334.92001299999998</c:v>
                </c:pt>
                <c:pt idx="105">
                  <c:v>334.97000100000002</c:v>
                </c:pt>
                <c:pt idx="106">
                  <c:v>333.10000600000001</c:v>
                </c:pt>
                <c:pt idx="107">
                  <c:v>342.540009</c:v>
                </c:pt>
                <c:pt idx="108">
                  <c:v>339.39999399999999</c:v>
                </c:pt>
                <c:pt idx="109">
                  <c:v>328.33999599999999</c:v>
                </c:pt>
                <c:pt idx="110">
                  <c:v>334.64999399999999</c:v>
                </c:pt>
                <c:pt idx="111">
                  <c:v>324.89999399999999</c:v>
                </c:pt>
                <c:pt idx="112">
                  <c:v>323.79998799999998</c:v>
                </c:pt>
                <c:pt idx="113">
                  <c:v>319.91000400000001</c:v>
                </c:pt>
                <c:pt idx="114">
                  <c:v>327.290009</c:v>
                </c:pt>
                <c:pt idx="115">
                  <c:v>333.20001200000002</c:v>
                </c:pt>
                <c:pt idx="116">
                  <c:v>334.69000199999999</c:v>
                </c:pt>
                <c:pt idx="117">
                  <c:v>342.45001200000002</c:v>
                </c:pt>
                <c:pt idx="118">
                  <c:v>341.25</c:v>
                </c:pt>
                <c:pt idx="119">
                  <c:v>341.95001200000002</c:v>
                </c:pt>
                <c:pt idx="120">
                  <c:v>339.32000699999998</c:v>
                </c:pt>
                <c:pt idx="121">
                  <c:v>336.32000699999998</c:v>
                </c:pt>
                <c:pt idx="122">
                  <c:v>334.75</c:v>
                </c:pt>
                <c:pt idx="123">
                  <c:v>329.01001000000002</c:v>
                </c:pt>
                <c:pt idx="124">
                  <c:v>316.38000499999998</c:v>
                </c:pt>
                <c:pt idx="125">
                  <c:v>313.88000499999998</c:v>
                </c:pt>
                <c:pt idx="126">
                  <c:v>314.040009</c:v>
                </c:pt>
                <c:pt idx="127">
                  <c:v>314.26998900000001</c:v>
                </c:pt>
                <c:pt idx="128">
                  <c:v>314.98001099999999</c:v>
                </c:pt>
              </c:numCache>
            </c:numRef>
          </c:val>
          <c:smooth val="0"/>
          <c:extLst>
            <c:ext xmlns:c16="http://schemas.microsoft.com/office/drawing/2014/chart" uri="{C3380CC4-5D6E-409C-BE32-E72D297353CC}">
              <c16:uniqueId val="{00000001-0148-4F1C-A34A-455AC6018C57}"/>
            </c:ext>
          </c:extLst>
        </c:ser>
        <c:dLbls>
          <c:showLegendKey val="0"/>
          <c:showVal val="0"/>
          <c:showCatName val="0"/>
          <c:showSerName val="0"/>
          <c:showPercent val="0"/>
          <c:showBubbleSize val="0"/>
        </c:dLbls>
        <c:smooth val="0"/>
        <c:axId val="1436874672"/>
        <c:axId val="1436871344"/>
      </c:lineChart>
      <c:dateAx>
        <c:axId val="1436874672"/>
        <c:scaling>
          <c:orientation val="minMax"/>
        </c:scaling>
        <c:delete val="0"/>
        <c:axPos val="b"/>
        <c:numFmt formatCode="m/d/yy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436871344"/>
        <c:crosses val="autoZero"/>
        <c:auto val="1"/>
        <c:lblOffset val="100"/>
        <c:baseTimeUnit val="days"/>
      </c:dateAx>
      <c:valAx>
        <c:axId val="1436871344"/>
        <c:scaling>
          <c:orientation val="minMax"/>
          <c:min val="25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43687467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57D78D4-8830-4043-9064-E6BE46C06313}" type="datetimeFigureOut">
              <a:rPr lang="en-US" smtClean="0"/>
              <a:t>7/25/2023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62FDDA2-D307-7D41-8A9B-9D02DEE488BF}" type="slidenum">
              <a:rPr lang="en-US" smtClean="0"/>
              <a:t>‹#›</a:t>
            </a:fld>
            <a:endParaRPr lang="en-US"/>
          </a:p>
        </p:txBody>
      </p:sp>
    </p:spTree>
    <p:extLst>
      <p:ext uri="{BB962C8B-B14F-4D97-AF65-F5344CB8AC3E}">
        <p14:creationId xmlns:p14="http://schemas.microsoft.com/office/powerpoint/2010/main" val="11340890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2FDDA2-D307-7D41-8A9B-9D02DEE488BF}" type="slidenum">
              <a:rPr lang="en-US" smtClean="0"/>
              <a:t>1</a:t>
            </a:fld>
            <a:endParaRPr lang="en-US"/>
          </a:p>
        </p:txBody>
      </p:sp>
    </p:spTree>
    <p:extLst>
      <p:ext uri="{BB962C8B-B14F-4D97-AF65-F5344CB8AC3E}">
        <p14:creationId xmlns:p14="http://schemas.microsoft.com/office/powerpoint/2010/main" val="102593525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Option 1">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C5C32C3-0E38-EF40-8753-699E473F0219}"/>
              </a:ext>
            </a:extLst>
          </p:cNvPr>
          <p:cNvPicPr>
            <a:picLocks noChangeAspect="1"/>
          </p:cNvPicPr>
          <p:nvPr/>
        </p:nvPicPr>
        <p:blipFill rotWithShape="1">
          <a:blip r:embed="rId2"/>
          <a:srcRect r="50000"/>
          <a:stretch/>
        </p:blipFill>
        <p:spPr>
          <a:xfrm>
            <a:off x="6096000" y="0"/>
            <a:ext cx="6096000" cy="6858000"/>
          </a:xfrm>
          <a:prstGeom prst="rect">
            <a:avLst/>
          </a:prstGeom>
        </p:spPr>
      </p:pic>
      <p:sp>
        <p:nvSpPr>
          <p:cNvPr id="5" name="Title 4">
            <a:extLst>
              <a:ext uri="{FF2B5EF4-FFF2-40B4-BE49-F238E27FC236}">
                <a16:creationId xmlns:a16="http://schemas.microsoft.com/office/drawing/2014/main" id="{B27BE0D8-E95C-3C4B-A373-FA77AFB95C44}"/>
              </a:ext>
            </a:extLst>
          </p:cNvPr>
          <p:cNvSpPr>
            <a:spLocks noGrp="1"/>
          </p:cNvSpPr>
          <p:nvPr>
            <p:ph type="title" hasCustomPrompt="1"/>
          </p:nvPr>
        </p:nvSpPr>
        <p:spPr>
          <a:xfrm>
            <a:off x="6813549" y="2703443"/>
            <a:ext cx="4660900" cy="677395"/>
          </a:xfrm>
          <a:prstGeom prst="rect">
            <a:avLst/>
          </a:prstGeom>
        </p:spPr>
        <p:txBody>
          <a:bodyPr/>
          <a:lstStyle>
            <a:lvl1pPr algn="ctr">
              <a:defRPr sz="3200" b="1">
                <a:latin typeface="Arial" panose="020B0604020202020204" pitchFamily="34" charset="0"/>
                <a:cs typeface="Arial" panose="020B0604020202020204" pitchFamily="34" charset="0"/>
              </a:defRPr>
            </a:lvl1pPr>
          </a:lstStyle>
          <a:p>
            <a:r>
              <a:rPr lang="en-US" dirty="0"/>
              <a:t>Title</a:t>
            </a:r>
          </a:p>
        </p:txBody>
      </p:sp>
      <p:sp>
        <p:nvSpPr>
          <p:cNvPr id="10" name="Text Placeholder 2">
            <a:extLst>
              <a:ext uri="{FF2B5EF4-FFF2-40B4-BE49-F238E27FC236}">
                <a16:creationId xmlns:a16="http://schemas.microsoft.com/office/drawing/2014/main" id="{C1DA1688-B217-4843-B0D0-29E1D2028150}"/>
              </a:ext>
            </a:extLst>
          </p:cNvPr>
          <p:cNvSpPr>
            <a:spLocks noGrp="1"/>
          </p:cNvSpPr>
          <p:nvPr>
            <p:ph type="body" sz="quarter" idx="13" hasCustomPrompt="1"/>
          </p:nvPr>
        </p:nvSpPr>
        <p:spPr>
          <a:xfrm>
            <a:off x="6813549" y="3546735"/>
            <a:ext cx="4660900" cy="512762"/>
          </a:xfrm>
          <a:prstGeom prst="rect">
            <a:avLst/>
          </a:prstGeom>
        </p:spPr>
        <p:txBody>
          <a:bodyPr/>
          <a:lstStyle>
            <a:lvl1pPr marL="0" indent="0" algn="ctr">
              <a:buNone/>
              <a:defRPr sz="2000" b="1">
                <a:latin typeface="Arial" panose="020B0604020202020204" pitchFamily="34" charset="0"/>
                <a:cs typeface="Arial" panose="020B0604020202020204" pitchFamily="34" charset="0"/>
              </a:defRPr>
            </a:lvl1pPr>
            <a:lvl2pPr>
              <a:defRPr b="1">
                <a:latin typeface="Arial" panose="020B0604020202020204" pitchFamily="34" charset="0"/>
                <a:cs typeface="Arial" panose="020B0604020202020204" pitchFamily="34" charset="0"/>
              </a:defRPr>
            </a:lvl2pPr>
            <a:lvl3pPr>
              <a:defRPr b="1">
                <a:latin typeface="Arial" panose="020B0604020202020204" pitchFamily="34" charset="0"/>
                <a:cs typeface="Arial" panose="020B0604020202020204" pitchFamily="34" charset="0"/>
              </a:defRPr>
            </a:lvl3pPr>
            <a:lvl4pPr>
              <a:defRPr b="1">
                <a:latin typeface="Arial" panose="020B0604020202020204" pitchFamily="34" charset="0"/>
                <a:cs typeface="Arial" panose="020B0604020202020204" pitchFamily="34" charset="0"/>
              </a:defRPr>
            </a:lvl4pPr>
            <a:lvl5pPr>
              <a:defRPr b="1">
                <a:latin typeface="Arial" panose="020B0604020202020204" pitchFamily="34" charset="0"/>
                <a:cs typeface="Arial" panose="020B0604020202020204" pitchFamily="34" charset="0"/>
              </a:defRPr>
            </a:lvl5pPr>
          </a:lstStyle>
          <a:p>
            <a:pPr lvl="0"/>
            <a:r>
              <a:rPr lang="en-US" dirty="0"/>
              <a:t>Date</a:t>
            </a:r>
          </a:p>
        </p:txBody>
      </p:sp>
      <p:pic>
        <p:nvPicPr>
          <p:cNvPr id="11" name="Picture 10">
            <a:extLst>
              <a:ext uri="{FF2B5EF4-FFF2-40B4-BE49-F238E27FC236}">
                <a16:creationId xmlns:a16="http://schemas.microsoft.com/office/drawing/2014/main" id="{64356227-D7D4-F943-AFB2-F20F8B424051}"/>
              </a:ext>
            </a:extLst>
          </p:cNvPr>
          <p:cNvPicPr>
            <a:picLocks noChangeAspect="1"/>
          </p:cNvPicPr>
          <p:nvPr/>
        </p:nvPicPr>
        <p:blipFill>
          <a:blip r:embed="rId3"/>
          <a:stretch>
            <a:fillRect/>
          </a:stretch>
        </p:blipFill>
        <p:spPr>
          <a:xfrm>
            <a:off x="1598817" y="1983144"/>
            <a:ext cx="2853911" cy="2891711"/>
          </a:xfrm>
          <a:prstGeom prst="rect">
            <a:avLst/>
          </a:prstGeom>
        </p:spPr>
      </p:pic>
    </p:spTree>
    <p:extLst>
      <p:ext uri="{BB962C8B-B14F-4D97-AF65-F5344CB8AC3E}">
        <p14:creationId xmlns:p14="http://schemas.microsoft.com/office/powerpoint/2010/main" val="28190938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Quote Slide Option 1">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32D5093F-A64D-6A42-8920-D62D4FA40C4E}"/>
              </a:ext>
            </a:extLst>
          </p:cNvPr>
          <p:cNvGrpSpPr/>
          <p:nvPr userDrawn="1"/>
        </p:nvGrpSpPr>
        <p:grpSpPr>
          <a:xfrm>
            <a:off x="-1" y="0"/>
            <a:ext cx="12192002" cy="6858000"/>
            <a:chOff x="-1" y="0"/>
            <a:chExt cx="12192002" cy="6858000"/>
          </a:xfrm>
        </p:grpSpPr>
        <p:pic>
          <p:nvPicPr>
            <p:cNvPr id="8" name="Picture 7">
              <a:extLst>
                <a:ext uri="{FF2B5EF4-FFF2-40B4-BE49-F238E27FC236}">
                  <a16:creationId xmlns:a16="http://schemas.microsoft.com/office/drawing/2014/main" id="{0A42E0DC-41C4-5D4E-9365-D4101A18F8FD}"/>
                </a:ext>
              </a:extLst>
            </p:cNvPr>
            <p:cNvPicPr>
              <a:picLocks noChangeAspect="1"/>
            </p:cNvPicPr>
            <p:nvPr/>
          </p:nvPicPr>
          <p:blipFill rotWithShape="1">
            <a:blip r:embed="rId2"/>
            <a:srcRect t="20272"/>
            <a:stretch/>
          </p:blipFill>
          <p:spPr>
            <a:xfrm>
              <a:off x="1" y="0"/>
              <a:ext cx="12192000" cy="6858000"/>
            </a:xfrm>
            <a:prstGeom prst="rect">
              <a:avLst/>
            </a:prstGeom>
          </p:spPr>
        </p:pic>
        <p:cxnSp>
          <p:nvCxnSpPr>
            <p:cNvPr id="9" name="Straight Connector 8">
              <a:extLst>
                <a:ext uri="{FF2B5EF4-FFF2-40B4-BE49-F238E27FC236}">
                  <a16:creationId xmlns:a16="http://schemas.microsoft.com/office/drawing/2014/main" id="{5FC13913-2F32-2343-B64C-251CB51EA2C7}"/>
                </a:ext>
              </a:extLst>
            </p:cNvPr>
            <p:cNvCxnSpPr>
              <a:cxnSpLocks/>
            </p:cNvCxnSpPr>
            <p:nvPr/>
          </p:nvCxnSpPr>
          <p:spPr>
            <a:xfrm>
              <a:off x="1826811" y="1497477"/>
              <a:ext cx="8538377" cy="0"/>
            </a:xfrm>
            <a:prstGeom prst="line">
              <a:avLst/>
            </a:prstGeom>
            <a:ln w="28575">
              <a:solidFill>
                <a:srgbClr val="FFC629"/>
              </a:solidFill>
            </a:ln>
          </p:spPr>
          <p:style>
            <a:lnRef idx="1">
              <a:schemeClr val="accent1"/>
            </a:lnRef>
            <a:fillRef idx="0">
              <a:schemeClr val="accent1"/>
            </a:fillRef>
            <a:effectRef idx="0">
              <a:schemeClr val="accent1"/>
            </a:effectRef>
            <a:fontRef idx="minor">
              <a:schemeClr val="tx1"/>
            </a:fontRef>
          </p:style>
        </p:cxnSp>
        <p:sp>
          <p:nvSpPr>
            <p:cNvPr id="10" name="Oval 9">
              <a:extLst>
                <a:ext uri="{FF2B5EF4-FFF2-40B4-BE49-F238E27FC236}">
                  <a16:creationId xmlns:a16="http://schemas.microsoft.com/office/drawing/2014/main" id="{4EDDACB2-B58B-F64A-B55E-70FEB45037B1}"/>
                </a:ext>
              </a:extLst>
            </p:cNvPr>
            <p:cNvSpPr/>
            <p:nvPr/>
          </p:nvSpPr>
          <p:spPr>
            <a:xfrm>
              <a:off x="5589104" y="990581"/>
              <a:ext cx="1013791" cy="1013791"/>
            </a:xfrm>
            <a:prstGeom prst="ellipse">
              <a:avLst/>
            </a:prstGeom>
            <a:solidFill>
              <a:schemeClr val="bg1"/>
            </a:solidFill>
            <a:ln>
              <a:solidFill>
                <a:srgbClr val="FFC6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84A6396A-6CC8-EE41-8B23-9407CDA8FD3F}"/>
                </a:ext>
              </a:extLst>
            </p:cNvPr>
            <p:cNvCxnSpPr>
              <a:cxnSpLocks/>
            </p:cNvCxnSpPr>
            <p:nvPr/>
          </p:nvCxnSpPr>
          <p:spPr>
            <a:xfrm>
              <a:off x="1826811" y="5360525"/>
              <a:ext cx="8538377" cy="0"/>
            </a:xfrm>
            <a:prstGeom prst="line">
              <a:avLst/>
            </a:prstGeom>
            <a:ln w="28575">
              <a:solidFill>
                <a:srgbClr val="FFC629"/>
              </a:solidFill>
            </a:ln>
          </p:spPr>
          <p:style>
            <a:lnRef idx="1">
              <a:schemeClr val="accent1"/>
            </a:lnRef>
            <a:fillRef idx="0">
              <a:schemeClr val="accent1"/>
            </a:fillRef>
            <a:effectRef idx="0">
              <a:schemeClr val="accent1"/>
            </a:effectRef>
            <a:fontRef idx="minor">
              <a:schemeClr val="tx1"/>
            </a:fontRef>
          </p:style>
        </p:cxnSp>
        <p:sp>
          <p:nvSpPr>
            <p:cNvPr id="12" name="Oval 11">
              <a:extLst>
                <a:ext uri="{FF2B5EF4-FFF2-40B4-BE49-F238E27FC236}">
                  <a16:creationId xmlns:a16="http://schemas.microsoft.com/office/drawing/2014/main" id="{524DCAAE-06D4-1C42-A8CE-0E38F73143D0}"/>
                </a:ext>
              </a:extLst>
            </p:cNvPr>
            <p:cNvSpPr/>
            <p:nvPr/>
          </p:nvSpPr>
          <p:spPr>
            <a:xfrm>
              <a:off x="5589104" y="4853629"/>
              <a:ext cx="1013791" cy="1013791"/>
            </a:xfrm>
            <a:prstGeom prst="ellipse">
              <a:avLst/>
            </a:prstGeom>
            <a:solidFill>
              <a:schemeClr val="bg1"/>
            </a:solidFill>
            <a:ln>
              <a:solidFill>
                <a:srgbClr val="FFC6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42F89AB1-B31C-E448-B85A-7845F94BB1BB}"/>
                </a:ext>
              </a:extLst>
            </p:cNvPr>
            <p:cNvSpPr/>
            <p:nvPr/>
          </p:nvSpPr>
          <p:spPr>
            <a:xfrm>
              <a:off x="-1" y="2494755"/>
              <a:ext cx="12192001" cy="1866622"/>
            </a:xfrm>
            <a:prstGeom prst="rect">
              <a:avLst/>
            </a:prstGeom>
            <a:solidFill>
              <a:srgbClr val="FFC6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15F5AD75-B71E-D94B-A05C-66D485089CE9}"/>
                </a:ext>
              </a:extLst>
            </p:cNvPr>
            <p:cNvPicPr>
              <a:picLocks noChangeAspect="1"/>
            </p:cNvPicPr>
            <p:nvPr/>
          </p:nvPicPr>
          <p:blipFill>
            <a:blip r:embed="rId3"/>
            <a:stretch>
              <a:fillRect/>
            </a:stretch>
          </p:blipFill>
          <p:spPr>
            <a:xfrm>
              <a:off x="5770916" y="1320514"/>
              <a:ext cx="650162" cy="433441"/>
            </a:xfrm>
            <a:prstGeom prst="rect">
              <a:avLst/>
            </a:prstGeom>
          </p:spPr>
        </p:pic>
        <p:pic>
          <p:nvPicPr>
            <p:cNvPr id="16" name="Picture 15">
              <a:extLst>
                <a:ext uri="{FF2B5EF4-FFF2-40B4-BE49-F238E27FC236}">
                  <a16:creationId xmlns:a16="http://schemas.microsoft.com/office/drawing/2014/main" id="{27CDAB06-B996-2747-B5EA-CA07085E551D}"/>
                </a:ext>
              </a:extLst>
            </p:cNvPr>
            <p:cNvPicPr>
              <a:picLocks noChangeAspect="1"/>
            </p:cNvPicPr>
            <p:nvPr/>
          </p:nvPicPr>
          <p:blipFill>
            <a:blip r:embed="rId3"/>
            <a:stretch>
              <a:fillRect/>
            </a:stretch>
          </p:blipFill>
          <p:spPr>
            <a:xfrm rot="10800000">
              <a:off x="5770916" y="5143800"/>
              <a:ext cx="650162" cy="433441"/>
            </a:xfrm>
            <a:prstGeom prst="rect">
              <a:avLst/>
            </a:prstGeom>
          </p:spPr>
        </p:pic>
      </p:grpSp>
      <p:sp>
        <p:nvSpPr>
          <p:cNvPr id="17" name="Text Placeholder 12">
            <a:extLst>
              <a:ext uri="{FF2B5EF4-FFF2-40B4-BE49-F238E27FC236}">
                <a16:creationId xmlns:a16="http://schemas.microsoft.com/office/drawing/2014/main" id="{4E663CB2-1E13-F842-839B-5A8CD0A85A60}"/>
              </a:ext>
            </a:extLst>
          </p:cNvPr>
          <p:cNvSpPr>
            <a:spLocks noGrp="1"/>
          </p:cNvSpPr>
          <p:nvPr>
            <p:ph type="body" sz="quarter" idx="12" hasCustomPrompt="1"/>
          </p:nvPr>
        </p:nvSpPr>
        <p:spPr>
          <a:xfrm>
            <a:off x="888571" y="2937860"/>
            <a:ext cx="10414849" cy="980411"/>
          </a:xfrm>
          <a:prstGeom prst="rect">
            <a:avLst/>
          </a:prstGeom>
        </p:spPr>
        <p:txBody>
          <a:bodyPr/>
          <a:lstStyle>
            <a:lvl1pPr marL="0" indent="0" algn="ctr">
              <a:buNone/>
              <a:defRPr sz="3200" b="1" i="0">
                <a:solidFill>
                  <a:schemeClr val="tx1"/>
                </a:solidFill>
                <a:latin typeface="Arial" panose="020B0604020202020204" pitchFamily="34" charset="0"/>
                <a:cs typeface="Arial" panose="020B0604020202020204" pitchFamily="34" charset="0"/>
              </a:defRPr>
            </a:lvl1pPr>
          </a:lstStyle>
          <a:p>
            <a:pPr lvl="0"/>
            <a:r>
              <a:rPr lang="en-US" dirty="0"/>
              <a:t>We don’t yet know what our best self can be…together, we all need to find it.</a:t>
            </a:r>
          </a:p>
        </p:txBody>
      </p:sp>
    </p:spTree>
    <p:extLst>
      <p:ext uri="{BB962C8B-B14F-4D97-AF65-F5344CB8AC3E}">
        <p14:creationId xmlns:p14="http://schemas.microsoft.com/office/powerpoint/2010/main" val="456981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Quote Slide Option 2">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533246C5-2D29-F946-B2F7-3B9C84905703}"/>
              </a:ext>
            </a:extLst>
          </p:cNvPr>
          <p:cNvGrpSpPr/>
          <p:nvPr userDrawn="1"/>
        </p:nvGrpSpPr>
        <p:grpSpPr>
          <a:xfrm>
            <a:off x="-1" y="0"/>
            <a:ext cx="12192001" cy="6858000"/>
            <a:chOff x="-1" y="0"/>
            <a:chExt cx="12192001" cy="6858000"/>
          </a:xfrm>
        </p:grpSpPr>
        <p:pic>
          <p:nvPicPr>
            <p:cNvPr id="8" name="Picture 7">
              <a:extLst>
                <a:ext uri="{FF2B5EF4-FFF2-40B4-BE49-F238E27FC236}">
                  <a16:creationId xmlns:a16="http://schemas.microsoft.com/office/drawing/2014/main" id="{44CE2E98-8D1A-CD4B-B1A9-88632EBA646B}"/>
                </a:ext>
              </a:extLst>
            </p:cNvPr>
            <p:cNvPicPr>
              <a:picLocks noChangeAspect="1"/>
            </p:cNvPicPr>
            <p:nvPr/>
          </p:nvPicPr>
          <p:blipFill>
            <a:blip r:embed="rId2"/>
            <a:stretch>
              <a:fillRect/>
            </a:stretch>
          </p:blipFill>
          <p:spPr>
            <a:xfrm>
              <a:off x="0" y="0"/>
              <a:ext cx="12192000" cy="6858000"/>
            </a:xfrm>
            <a:prstGeom prst="rect">
              <a:avLst/>
            </a:prstGeom>
          </p:spPr>
        </p:pic>
        <p:cxnSp>
          <p:nvCxnSpPr>
            <p:cNvPr id="9" name="Straight Connector 8">
              <a:extLst>
                <a:ext uri="{FF2B5EF4-FFF2-40B4-BE49-F238E27FC236}">
                  <a16:creationId xmlns:a16="http://schemas.microsoft.com/office/drawing/2014/main" id="{CFBB83C3-3C45-0841-A413-09852839C40C}"/>
                </a:ext>
              </a:extLst>
            </p:cNvPr>
            <p:cNvCxnSpPr>
              <a:cxnSpLocks/>
            </p:cNvCxnSpPr>
            <p:nvPr/>
          </p:nvCxnSpPr>
          <p:spPr>
            <a:xfrm>
              <a:off x="1826811" y="1497477"/>
              <a:ext cx="853837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Oval 9">
              <a:extLst>
                <a:ext uri="{FF2B5EF4-FFF2-40B4-BE49-F238E27FC236}">
                  <a16:creationId xmlns:a16="http://schemas.microsoft.com/office/drawing/2014/main" id="{57FDDB52-74F4-BD45-9465-8A1053479EC4}"/>
                </a:ext>
              </a:extLst>
            </p:cNvPr>
            <p:cNvSpPr/>
            <p:nvPr/>
          </p:nvSpPr>
          <p:spPr>
            <a:xfrm>
              <a:off x="5589104" y="990581"/>
              <a:ext cx="1013791" cy="1013791"/>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7DFCEBF5-ADAA-7B46-9038-529B9CAD1C0A}"/>
                </a:ext>
              </a:extLst>
            </p:cNvPr>
            <p:cNvCxnSpPr>
              <a:cxnSpLocks/>
            </p:cNvCxnSpPr>
            <p:nvPr/>
          </p:nvCxnSpPr>
          <p:spPr>
            <a:xfrm>
              <a:off x="1826811" y="5360525"/>
              <a:ext cx="853837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Oval 11">
              <a:extLst>
                <a:ext uri="{FF2B5EF4-FFF2-40B4-BE49-F238E27FC236}">
                  <a16:creationId xmlns:a16="http://schemas.microsoft.com/office/drawing/2014/main" id="{AC772748-8129-DF4A-8381-C7C56673891E}"/>
                </a:ext>
              </a:extLst>
            </p:cNvPr>
            <p:cNvSpPr/>
            <p:nvPr/>
          </p:nvSpPr>
          <p:spPr>
            <a:xfrm>
              <a:off x="5589104" y="4853629"/>
              <a:ext cx="1013791" cy="1013791"/>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A87E82D3-A127-8949-B1E6-B259F329C874}"/>
                </a:ext>
              </a:extLst>
            </p:cNvPr>
            <p:cNvSpPr/>
            <p:nvPr/>
          </p:nvSpPr>
          <p:spPr>
            <a:xfrm>
              <a:off x="-1" y="2494755"/>
              <a:ext cx="12192001" cy="186662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6EB4B2D7-120C-C34A-B84F-EA07D8F4AE44}"/>
                </a:ext>
              </a:extLst>
            </p:cNvPr>
            <p:cNvPicPr>
              <a:picLocks noChangeAspect="1"/>
            </p:cNvPicPr>
            <p:nvPr/>
          </p:nvPicPr>
          <p:blipFill>
            <a:blip r:embed="rId3"/>
            <a:stretch>
              <a:fillRect/>
            </a:stretch>
          </p:blipFill>
          <p:spPr>
            <a:xfrm>
              <a:off x="5750855" y="1305854"/>
              <a:ext cx="690281" cy="460187"/>
            </a:xfrm>
            <a:prstGeom prst="rect">
              <a:avLst/>
            </a:prstGeom>
          </p:spPr>
        </p:pic>
        <p:pic>
          <p:nvPicPr>
            <p:cNvPr id="16" name="Picture 15">
              <a:extLst>
                <a:ext uri="{FF2B5EF4-FFF2-40B4-BE49-F238E27FC236}">
                  <a16:creationId xmlns:a16="http://schemas.microsoft.com/office/drawing/2014/main" id="{7F279F7D-5F09-5A4A-BBE3-A178B7A30770}"/>
                </a:ext>
              </a:extLst>
            </p:cNvPr>
            <p:cNvPicPr>
              <a:picLocks noChangeAspect="1"/>
            </p:cNvPicPr>
            <p:nvPr/>
          </p:nvPicPr>
          <p:blipFill>
            <a:blip r:embed="rId3"/>
            <a:stretch>
              <a:fillRect/>
            </a:stretch>
          </p:blipFill>
          <p:spPr>
            <a:xfrm rot="10800000">
              <a:off x="5750855" y="5128560"/>
              <a:ext cx="690281" cy="460187"/>
            </a:xfrm>
            <a:prstGeom prst="rect">
              <a:avLst/>
            </a:prstGeom>
          </p:spPr>
        </p:pic>
      </p:grpSp>
      <p:sp>
        <p:nvSpPr>
          <p:cNvPr id="14" name="Text Placeholder 12">
            <a:extLst>
              <a:ext uri="{FF2B5EF4-FFF2-40B4-BE49-F238E27FC236}">
                <a16:creationId xmlns:a16="http://schemas.microsoft.com/office/drawing/2014/main" id="{D4F3A9B5-49EA-D54B-89B9-093CE6BD84CE}"/>
              </a:ext>
            </a:extLst>
          </p:cNvPr>
          <p:cNvSpPr>
            <a:spLocks noGrp="1"/>
          </p:cNvSpPr>
          <p:nvPr>
            <p:ph type="body" sz="quarter" idx="12" hasCustomPrompt="1"/>
          </p:nvPr>
        </p:nvSpPr>
        <p:spPr>
          <a:xfrm>
            <a:off x="888571" y="2937860"/>
            <a:ext cx="10414849" cy="980411"/>
          </a:xfrm>
          <a:prstGeom prst="rect">
            <a:avLst/>
          </a:prstGeom>
        </p:spPr>
        <p:txBody>
          <a:bodyPr/>
          <a:lstStyle>
            <a:lvl1pPr marL="0" indent="0" algn="ctr">
              <a:buNone/>
              <a:defRPr sz="3200" b="1" i="0">
                <a:solidFill>
                  <a:schemeClr val="bg1"/>
                </a:solidFill>
                <a:latin typeface="Arial" panose="020B0604020202020204" pitchFamily="34" charset="0"/>
                <a:cs typeface="Arial" panose="020B0604020202020204" pitchFamily="34" charset="0"/>
              </a:defRPr>
            </a:lvl1pPr>
          </a:lstStyle>
          <a:p>
            <a:pPr lvl="0"/>
            <a:r>
              <a:rPr lang="en-US" dirty="0"/>
              <a:t>We don’t yet know what our best self can be…together, we all need to find it.</a:t>
            </a:r>
          </a:p>
        </p:txBody>
      </p:sp>
    </p:spTree>
    <p:extLst>
      <p:ext uri="{BB962C8B-B14F-4D97-AF65-F5344CB8AC3E}">
        <p14:creationId xmlns:p14="http://schemas.microsoft.com/office/powerpoint/2010/main" val="21818728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F25A00D-820B-394B-BB34-47EBF2ABECF4}"/>
              </a:ext>
            </a:extLst>
          </p:cNvPr>
          <p:cNvPicPr>
            <a:picLocks noChangeAspect="1"/>
          </p:cNvPicPr>
          <p:nvPr/>
        </p:nvPicPr>
        <p:blipFill>
          <a:blip r:embed="rId2"/>
          <a:stretch>
            <a:fillRect/>
          </a:stretch>
        </p:blipFill>
        <p:spPr>
          <a:xfrm>
            <a:off x="0" y="0"/>
            <a:ext cx="12192000" cy="6858000"/>
          </a:xfrm>
          <a:prstGeom prst="rect">
            <a:avLst/>
          </a:prstGeom>
        </p:spPr>
      </p:pic>
      <p:sp>
        <p:nvSpPr>
          <p:cNvPr id="5" name="Rectangle 4">
            <a:extLst>
              <a:ext uri="{FF2B5EF4-FFF2-40B4-BE49-F238E27FC236}">
                <a16:creationId xmlns:a16="http://schemas.microsoft.com/office/drawing/2014/main" id="{D071227B-224F-8845-985A-7D474CAE570C}"/>
              </a:ext>
            </a:extLst>
          </p:cNvPr>
          <p:cNvSpPr/>
          <p:nvPr/>
        </p:nvSpPr>
        <p:spPr>
          <a:xfrm>
            <a:off x="-1" y="2958419"/>
            <a:ext cx="12192001" cy="94116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733FC234-CE84-CE4A-AEC5-3D8F75B4E49C}"/>
              </a:ext>
            </a:extLst>
          </p:cNvPr>
          <p:cNvSpPr txBox="1"/>
          <p:nvPr/>
        </p:nvSpPr>
        <p:spPr>
          <a:xfrm>
            <a:off x="1822703" y="3210350"/>
            <a:ext cx="8546592" cy="477054"/>
          </a:xfrm>
          <a:prstGeom prst="rect">
            <a:avLst/>
          </a:prstGeom>
          <a:noFill/>
        </p:spPr>
        <p:txBody>
          <a:bodyPr wrap="square" rtlCol="0">
            <a:spAutoFit/>
          </a:bodyPr>
          <a:lstStyle/>
          <a:p>
            <a:pPr algn="ctr"/>
            <a:r>
              <a:rPr lang="en-US" sz="2500" b="1" dirty="0">
                <a:solidFill>
                  <a:schemeClr val="bg1"/>
                </a:solidFill>
                <a:latin typeface="Arial" panose="020B0604020202020204" pitchFamily="34" charset="0"/>
                <a:cs typeface="Arial" panose="020B0604020202020204" pitchFamily="34" charset="0"/>
              </a:rPr>
              <a:t>Thank You!</a:t>
            </a:r>
          </a:p>
        </p:txBody>
      </p:sp>
    </p:spTree>
    <p:extLst>
      <p:ext uri="{BB962C8B-B14F-4D97-AF65-F5344CB8AC3E}">
        <p14:creationId xmlns:p14="http://schemas.microsoft.com/office/powerpoint/2010/main" val="39347580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Option 2">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57E3552-DEBB-C944-A554-82AFCB8419BA}"/>
              </a:ext>
            </a:extLst>
          </p:cNvPr>
          <p:cNvSpPr/>
          <p:nvPr/>
        </p:nvSpPr>
        <p:spPr>
          <a:xfrm>
            <a:off x="0" y="4872178"/>
            <a:ext cx="12192000" cy="12180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C89982E9-2715-D941-B379-71A97DB17011}"/>
              </a:ext>
            </a:extLst>
          </p:cNvPr>
          <p:cNvPicPr>
            <a:picLocks noChangeAspect="1"/>
          </p:cNvPicPr>
          <p:nvPr/>
        </p:nvPicPr>
        <p:blipFill rotWithShape="1">
          <a:blip r:embed="rId2"/>
          <a:srcRect t="50000" r="1168" b="21932"/>
          <a:stretch/>
        </p:blipFill>
        <p:spPr>
          <a:xfrm>
            <a:off x="-1" y="4933072"/>
            <a:ext cx="12192001" cy="1924928"/>
          </a:xfrm>
          <a:prstGeom prst="rect">
            <a:avLst/>
          </a:prstGeom>
        </p:spPr>
      </p:pic>
      <p:pic>
        <p:nvPicPr>
          <p:cNvPr id="7" name="Picture 6">
            <a:extLst>
              <a:ext uri="{FF2B5EF4-FFF2-40B4-BE49-F238E27FC236}">
                <a16:creationId xmlns:a16="http://schemas.microsoft.com/office/drawing/2014/main" id="{558D1FCC-C828-5245-A412-3708798581AD}"/>
              </a:ext>
            </a:extLst>
          </p:cNvPr>
          <p:cNvPicPr>
            <a:picLocks noChangeAspect="1"/>
          </p:cNvPicPr>
          <p:nvPr/>
        </p:nvPicPr>
        <p:blipFill>
          <a:blip r:embed="rId3"/>
          <a:stretch>
            <a:fillRect/>
          </a:stretch>
        </p:blipFill>
        <p:spPr>
          <a:xfrm>
            <a:off x="4652335" y="963303"/>
            <a:ext cx="2887330" cy="2925572"/>
          </a:xfrm>
          <a:prstGeom prst="rect">
            <a:avLst/>
          </a:prstGeom>
        </p:spPr>
      </p:pic>
      <p:sp>
        <p:nvSpPr>
          <p:cNvPr id="10" name="Text Placeholder 2">
            <a:extLst>
              <a:ext uri="{FF2B5EF4-FFF2-40B4-BE49-F238E27FC236}">
                <a16:creationId xmlns:a16="http://schemas.microsoft.com/office/drawing/2014/main" id="{4754ED87-0658-414E-9715-03B964241252}"/>
              </a:ext>
            </a:extLst>
          </p:cNvPr>
          <p:cNvSpPr>
            <a:spLocks noGrp="1"/>
          </p:cNvSpPr>
          <p:nvPr>
            <p:ph type="body" sz="quarter" idx="12" hasCustomPrompt="1"/>
          </p:nvPr>
        </p:nvSpPr>
        <p:spPr>
          <a:xfrm>
            <a:off x="3765550" y="5448601"/>
            <a:ext cx="4660900" cy="446096"/>
          </a:xfrm>
          <a:prstGeom prst="rect">
            <a:avLst/>
          </a:prstGeom>
        </p:spPr>
        <p:txBody>
          <a:bodyPr/>
          <a:lstStyle>
            <a:lvl1pPr marL="0" indent="0" algn="ctr">
              <a:buNone/>
              <a:defRPr b="1">
                <a:latin typeface="Arial" panose="020B0604020202020204" pitchFamily="34" charset="0"/>
                <a:cs typeface="Arial" panose="020B0604020202020204" pitchFamily="34" charset="0"/>
              </a:defRPr>
            </a:lvl1pPr>
            <a:lvl2pPr>
              <a:defRPr b="1">
                <a:latin typeface="Arial" panose="020B0604020202020204" pitchFamily="34" charset="0"/>
                <a:cs typeface="Arial" panose="020B0604020202020204" pitchFamily="34" charset="0"/>
              </a:defRPr>
            </a:lvl2pPr>
            <a:lvl3pPr>
              <a:defRPr b="1">
                <a:latin typeface="Arial" panose="020B0604020202020204" pitchFamily="34" charset="0"/>
                <a:cs typeface="Arial" panose="020B0604020202020204" pitchFamily="34" charset="0"/>
              </a:defRPr>
            </a:lvl3pPr>
            <a:lvl4pPr>
              <a:defRPr b="1">
                <a:latin typeface="Arial" panose="020B0604020202020204" pitchFamily="34" charset="0"/>
                <a:cs typeface="Arial" panose="020B0604020202020204" pitchFamily="34" charset="0"/>
              </a:defRPr>
            </a:lvl4pPr>
            <a:lvl5pPr>
              <a:defRPr b="1">
                <a:latin typeface="Arial" panose="020B0604020202020204" pitchFamily="34" charset="0"/>
                <a:cs typeface="Arial" panose="020B0604020202020204" pitchFamily="34" charset="0"/>
              </a:defRPr>
            </a:lvl5pPr>
          </a:lstStyle>
          <a:p>
            <a:pPr lvl="0"/>
            <a:r>
              <a:rPr lang="en-US" dirty="0"/>
              <a:t>Title2</a:t>
            </a:r>
          </a:p>
        </p:txBody>
      </p:sp>
      <p:sp>
        <p:nvSpPr>
          <p:cNvPr id="11" name="Text Placeholder 2">
            <a:extLst>
              <a:ext uri="{FF2B5EF4-FFF2-40B4-BE49-F238E27FC236}">
                <a16:creationId xmlns:a16="http://schemas.microsoft.com/office/drawing/2014/main" id="{DEA2028A-6C2D-9540-910F-711B608C5FD8}"/>
              </a:ext>
            </a:extLst>
          </p:cNvPr>
          <p:cNvSpPr>
            <a:spLocks noGrp="1"/>
          </p:cNvSpPr>
          <p:nvPr>
            <p:ph type="body" sz="quarter" idx="13" hasCustomPrompt="1"/>
          </p:nvPr>
        </p:nvSpPr>
        <p:spPr>
          <a:xfrm>
            <a:off x="3765550" y="5961363"/>
            <a:ext cx="4660900" cy="350227"/>
          </a:xfrm>
          <a:prstGeom prst="rect">
            <a:avLst/>
          </a:prstGeom>
        </p:spPr>
        <p:txBody>
          <a:bodyPr/>
          <a:lstStyle>
            <a:lvl1pPr marL="0" indent="0" algn="ctr">
              <a:buNone/>
              <a:defRPr sz="2000" b="1">
                <a:latin typeface="Arial" panose="020B0604020202020204" pitchFamily="34" charset="0"/>
                <a:cs typeface="Arial" panose="020B0604020202020204" pitchFamily="34" charset="0"/>
              </a:defRPr>
            </a:lvl1pPr>
            <a:lvl2pPr>
              <a:defRPr b="1">
                <a:latin typeface="Arial" panose="020B0604020202020204" pitchFamily="34" charset="0"/>
                <a:cs typeface="Arial" panose="020B0604020202020204" pitchFamily="34" charset="0"/>
              </a:defRPr>
            </a:lvl2pPr>
            <a:lvl3pPr>
              <a:defRPr b="1">
                <a:latin typeface="Arial" panose="020B0604020202020204" pitchFamily="34" charset="0"/>
                <a:cs typeface="Arial" panose="020B0604020202020204" pitchFamily="34" charset="0"/>
              </a:defRPr>
            </a:lvl3pPr>
            <a:lvl4pPr>
              <a:defRPr b="1">
                <a:latin typeface="Arial" panose="020B0604020202020204" pitchFamily="34" charset="0"/>
                <a:cs typeface="Arial" panose="020B0604020202020204" pitchFamily="34" charset="0"/>
              </a:defRPr>
            </a:lvl4pPr>
            <a:lvl5pPr>
              <a:defRPr b="1">
                <a:latin typeface="Arial" panose="020B0604020202020204" pitchFamily="34" charset="0"/>
                <a:cs typeface="Arial" panose="020B0604020202020204" pitchFamily="34" charset="0"/>
              </a:defRPr>
            </a:lvl5pPr>
          </a:lstStyle>
          <a:p>
            <a:pPr lvl="0"/>
            <a:r>
              <a:rPr lang="en-US" dirty="0"/>
              <a:t>Date2</a:t>
            </a:r>
          </a:p>
        </p:txBody>
      </p:sp>
    </p:spTree>
    <p:extLst>
      <p:ext uri="{BB962C8B-B14F-4D97-AF65-F5344CB8AC3E}">
        <p14:creationId xmlns:p14="http://schemas.microsoft.com/office/powerpoint/2010/main" val="30313242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89982E9-2715-D941-B379-71A97DB17011}"/>
              </a:ext>
            </a:extLst>
          </p:cNvPr>
          <p:cNvPicPr>
            <a:picLocks noChangeAspect="1"/>
          </p:cNvPicPr>
          <p:nvPr/>
        </p:nvPicPr>
        <p:blipFill rotWithShape="1">
          <a:blip r:embed="rId2"/>
          <a:srcRect t="69902" r="1168" b="21932"/>
          <a:stretch/>
        </p:blipFill>
        <p:spPr>
          <a:xfrm>
            <a:off x="-1" y="6311590"/>
            <a:ext cx="12192001" cy="565634"/>
          </a:xfrm>
          <a:prstGeom prst="rect">
            <a:avLst/>
          </a:prstGeom>
        </p:spPr>
      </p:pic>
      <p:cxnSp>
        <p:nvCxnSpPr>
          <p:cNvPr id="3" name="Straight Connector 2">
            <a:extLst>
              <a:ext uri="{FF2B5EF4-FFF2-40B4-BE49-F238E27FC236}">
                <a16:creationId xmlns:a16="http://schemas.microsoft.com/office/drawing/2014/main" id="{D0C39C82-22A6-0A45-B0AE-051068866D21}"/>
              </a:ext>
            </a:extLst>
          </p:cNvPr>
          <p:cNvCxnSpPr>
            <a:cxnSpLocks/>
          </p:cNvCxnSpPr>
          <p:nvPr userDrawn="1"/>
        </p:nvCxnSpPr>
        <p:spPr>
          <a:xfrm>
            <a:off x="-1" y="6311590"/>
            <a:ext cx="12192001"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itle 11">
            <a:extLst>
              <a:ext uri="{FF2B5EF4-FFF2-40B4-BE49-F238E27FC236}">
                <a16:creationId xmlns:a16="http://schemas.microsoft.com/office/drawing/2014/main" id="{FA6151DA-0E50-3747-B88F-29F646B3148B}"/>
              </a:ext>
            </a:extLst>
          </p:cNvPr>
          <p:cNvSpPr>
            <a:spLocks noGrp="1"/>
          </p:cNvSpPr>
          <p:nvPr>
            <p:ph type="title" hasCustomPrompt="1"/>
          </p:nvPr>
        </p:nvSpPr>
        <p:spPr>
          <a:xfrm>
            <a:off x="733425" y="109131"/>
            <a:ext cx="10515600" cy="666991"/>
          </a:xfrm>
          <a:prstGeom prst="rect">
            <a:avLst/>
          </a:prstGeom>
        </p:spPr>
        <p:txBody>
          <a:bodyPr/>
          <a:lstStyle>
            <a:lvl1pPr>
              <a:defRPr sz="3200" b="1" i="0">
                <a:latin typeface="Arial" panose="020B0604020202020204" pitchFamily="34" charset="0"/>
                <a:cs typeface="Arial" panose="020B0604020202020204" pitchFamily="34" charset="0"/>
              </a:defRPr>
            </a:lvl1pPr>
          </a:lstStyle>
          <a:p>
            <a:r>
              <a:rPr lang="en-US" dirty="0"/>
              <a:t>Title3</a:t>
            </a:r>
          </a:p>
        </p:txBody>
      </p:sp>
      <p:sp>
        <p:nvSpPr>
          <p:cNvPr id="15" name="Content Placeholder 14">
            <a:extLst>
              <a:ext uri="{FF2B5EF4-FFF2-40B4-BE49-F238E27FC236}">
                <a16:creationId xmlns:a16="http://schemas.microsoft.com/office/drawing/2014/main" id="{48378D0F-E7EF-4A4B-83B1-DE987880935F}"/>
              </a:ext>
            </a:extLst>
          </p:cNvPr>
          <p:cNvSpPr>
            <a:spLocks noGrp="1"/>
          </p:cNvSpPr>
          <p:nvPr>
            <p:ph sz="quarter" idx="10"/>
          </p:nvPr>
        </p:nvSpPr>
        <p:spPr>
          <a:xfrm>
            <a:off x="733425" y="908093"/>
            <a:ext cx="10355263" cy="5221539"/>
          </a:xfrm>
          <a:prstGeom prst="rect">
            <a:avLst/>
          </a:prstGeom>
        </p:spPr>
        <p:txBody>
          <a:bodyPr/>
          <a:lstStyle>
            <a:lvl1pPr>
              <a:buClr>
                <a:srgbClr val="F7BF32"/>
              </a:buClr>
              <a:defRPr b="0" i="0">
                <a:latin typeface="Avenir 65 Medium" panose="02000503020000020003" pitchFamily="2" charset="0"/>
              </a:defRPr>
            </a:lvl1pPr>
            <a:lvl2pPr>
              <a:buClr>
                <a:srgbClr val="F7BF32"/>
              </a:buClr>
              <a:defRPr b="0" i="0">
                <a:latin typeface="Avenir 55 Roman" panose="02000503020000020003" pitchFamily="2" charset="0"/>
              </a:defRPr>
            </a:lvl2pPr>
            <a:lvl3pPr>
              <a:buClr>
                <a:srgbClr val="F7BF32"/>
              </a:buClr>
              <a:defRPr b="0" i="0">
                <a:latin typeface="Avenir 55 Roman" panose="02000503020000020003" pitchFamily="2" charset="0"/>
              </a:defRPr>
            </a:lvl3pPr>
            <a:lvl4pPr>
              <a:buClr>
                <a:srgbClr val="F7BF32"/>
              </a:buClr>
              <a:defRPr b="0" i="0">
                <a:latin typeface="Avenir 55 Roman" panose="02000503020000020003" pitchFamily="2" charset="0"/>
              </a:defRPr>
            </a:lvl4pPr>
            <a:lvl5pPr>
              <a:buClr>
                <a:srgbClr val="F7BF32"/>
              </a:buClr>
              <a:defRPr b="0" i="0">
                <a:latin typeface="Avenir 55 Roman" panose="02000503020000020003"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02006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89982E9-2715-D941-B379-71A97DB17011}"/>
              </a:ext>
            </a:extLst>
          </p:cNvPr>
          <p:cNvPicPr>
            <a:picLocks noChangeAspect="1"/>
          </p:cNvPicPr>
          <p:nvPr/>
        </p:nvPicPr>
        <p:blipFill rotWithShape="1">
          <a:blip r:embed="rId2"/>
          <a:srcRect t="69902" r="1168" b="21932"/>
          <a:stretch/>
        </p:blipFill>
        <p:spPr>
          <a:xfrm>
            <a:off x="-1" y="6311590"/>
            <a:ext cx="12192001" cy="565634"/>
          </a:xfrm>
          <a:prstGeom prst="rect">
            <a:avLst/>
          </a:prstGeom>
        </p:spPr>
      </p:pic>
      <p:cxnSp>
        <p:nvCxnSpPr>
          <p:cNvPr id="3" name="Straight Connector 2">
            <a:extLst>
              <a:ext uri="{FF2B5EF4-FFF2-40B4-BE49-F238E27FC236}">
                <a16:creationId xmlns:a16="http://schemas.microsoft.com/office/drawing/2014/main" id="{D0C39C82-22A6-0A45-B0AE-051068866D21}"/>
              </a:ext>
            </a:extLst>
          </p:cNvPr>
          <p:cNvCxnSpPr>
            <a:cxnSpLocks/>
          </p:cNvCxnSpPr>
          <p:nvPr userDrawn="1"/>
        </p:nvCxnSpPr>
        <p:spPr>
          <a:xfrm>
            <a:off x="-1" y="6311590"/>
            <a:ext cx="12192001"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F39A8CB0-9A70-A144-93B6-FBAF6A78F3A2}"/>
              </a:ext>
            </a:extLst>
          </p:cNvPr>
          <p:cNvSpPr>
            <a:spLocks noGrp="1"/>
          </p:cNvSpPr>
          <p:nvPr>
            <p:ph type="title"/>
          </p:nvPr>
        </p:nvSpPr>
        <p:spPr>
          <a:xfrm>
            <a:off x="838199" y="3054452"/>
            <a:ext cx="10515600" cy="1139861"/>
          </a:xfrm>
          <a:prstGeom prst="rect">
            <a:avLst/>
          </a:prstGeom>
        </p:spPr>
        <p:txBody>
          <a:bodyPr/>
          <a:lstStyle>
            <a:lvl1pPr algn="ctr">
              <a:defRPr sz="3000" b="1">
                <a:latin typeface="Arial" panose="020B0604020202020204" pitchFamily="34" charset="0"/>
                <a:cs typeface="Arial" panose="020B0604020202020204" pitchFamily="34" charset="0"/>
              </a:defRPr>
            </a:lvl1pPr>
          </a:lstStyle>
          <a:p>
            <a:r>
              <a:rPr lang="en-US" dirty="0"/>
              <a:t>Click to edit Master title style</a:t>
            </a:r>
          </a:p>
        </p:txBody>
      </p:sp>
    </p:spTree>
    <p:extLst>
      <p:ext uri="{BB962C8B-B14F-4D97-AF65-F5344CB8AC3E}">
        <p14:creationId xmlns:p14="http://schemas.microsoft.com/office/powerpoint/2010/main" val="13211946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2">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57E3552-DEBB-C944-A554-82AFCB8419BA}"/>
              </a:ext>
            </a:extLst>
          </p:cNvPr>
          <p:cNvSpPr/>
          <p:nvPr/>
        </p:nvSpPr>
        <p:spPr>
          <a:xfrm>
            <a:off x="0" y="4872178"/>
            <a:ext cx="12192000" cy="12180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C89982E9-2715-D941-B379-71A97DB17011}"/>
              </a:ext>
            </a:extLst>
          </p:cNvPr>
          <p:cNvPicPr>
            <a:picLocks noChangeAspect="1"/>
          </p:cNvPicPr>
          <p:nvPr/>
        </p:nvPicPr>
        <p:blipFill rotWithShape="1">
          <a:blip r:embed="rId2"/>
          <a:srcRect t="50000" r="1168" b="21932"/>
          <a:stretch/>
        </p:blipFill>
        <p:spPr>
          <a:xfrm>
            <a:off x="-1" y="4933072"/>
            <a:ext cx="12192001" cy="1924928"/>
          </a:xfrm>
          <a:prstGeom prst="rect">
            <a:avLst/>
          </a:prstGeom>
        </p:spPr>
      </p:pic>
      <p:sp>
        <p:nvSpPr>
          <p:cNvPr id="6" name="Title 1">
            <a:extLst>
              <a:ext uri="{FF2B5EF4-FFF2-40B4-BE49-F238E27FC236}">
                <a16:creationId xmlns:a16="http://schemas.microsoft.com/office/drawing/2014/main" id="{0159C787-850A-E94C-BE82-DEF54263AD14}"/>
              </a:ext>
            </a:extLst>
          </p:cNvPr>
          <p:cNvSpPr>
            <a:spLocks noGrp="1"/>
          </p:cNvSpPr>
          <p:nvPr>
            <p:ph type="title"/>
          </p:nvPr>
        </p:nvSpPr>
        <p:spPr>
          <a:xfrm>
            <a:off x="838199" y="3054452"/>
            <a:ext cx="10515600" cy="1139861"/>
          </a:xfrm>
          <a:prstGeom prst="rect">
            <a:avLst/>
          </a:prstGeom>
        </p:spPr>
        <p:txBody>
          <a:bodyPr/>
          <a:lstStyle>
            <a:lvl1pPr algn="ctr">
              <a:defRPr sz="3000" b="1">
                <a:latin typeface="Arial" panose="020B0604020202020204" pitchFamily="34" charset="0"/>
                <a:cs typeface="Arial" panose="020B0604020202020204" pitchFamily="34" charset="0"/>
              </a:defRPr>
            </a:lvl1pPr>
          </a:lstStyle>
          <a:p>
            <a:r>
              <a:rPr lang="en-US" dirty="0"/>
              <a:t>Click to edit Master title style</a:t>
            </a:r>
          </a:p>
        </p:txBody>
      </p:sp>
    </p:spTree>
    <p:extLst>
      <p:ext uri="{BB962C8B-B14F-4D97-AF65-F5344CB8AC3E}">
        <p14:creationId xmlns:p14="http://schemas.microsoft.com/office/powerpoint/2010/main" val="3760592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verview Slid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FD4AF910-3B45-C642-BA40-7F26C292CBB7}"/>
              </a:ext>
            </a:extLst>
          </p:cNvPr>
          <p:cNvGrpSpPr/>
          <p:nvPr userDrawn="1"/>
        </p:nvGrpSpPr>
        <p:grpSpPr>
          <a:xfrm>
            <a:off x="0" y="0"/>
            <a:ext cx="6143872" cy="6858000"/>
            <a:chOff x="0" y="0"/>
            <a:chExt cx="6143872" cy="6858000"/>
          </a:xfrm>
        </p:grpSpPr>
        <p:sp>
          <p:nvSpPr>
            <p:cNvPr id="8" name="Rectangle 7">
              <a:extLst>
                <a:ext uri="{FF2B5EF4-FFF2-40B4-BE49-F238E27FC236}">
                  <a16:creationId xmlns:a16="http://schemas.microsoft.com/office/drawing/2014/main" id="{CC89D864-D3E3-854A-9727-A7FA3A3C3175}"/>
                </a:ext>
              </a:extLst>
            </p:cNvPr>
            <p:cNvSpPr/>
            <p:nvPr/>
          </p:nvSpPr>
          <p:spPr>
            <a:xfrm>
              <a:off x="5617345" y="0"/>
              <a:ext cx="526527"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3D8ED27C-6546-2A4D-8DF8-81E2F1D5CA75}"/>
                </a:ext>
              </a:extLst>
            </p:cNvPr>
            <p:cNvPicPr>
              <a:picLocks noChangeAspect="1"/>
            </p:cNvPicPr>
            <p:nvPr/>
          </p:nvPicPr>
          <p:blipFill rotWithShape="1">
            <a:blip r:embed="rId2"/>
            <a:srcRect r="50000"/>
            <a:stretch/>
          </p:blipFill>
          <p:spPr>
            <a:xfrm>
              <a:off x="0" y="0"/>
              <a:ext cx="6096000" cy="6858000"/>
            </a:xfrm>
            <a:prstGeom prst="rect">
              <a:avLst/>
            </a:prstGeom>
          </p:spPr>
        </p:pic>
      </p:grpSp>
      <p:sp>
        <p:nvSpPr>
          <p:cNvPr id="13" name="Text Placeholder 12">
            <a:extLst>
              <a:ext uri="{FF2B5EF4-FFF2-40B4-BE49-F238E27FC236}">
                <a16:creationId xmlns:a16="http://schemas.microsoft.com/office/drawing/2014/main" id="{B1061A9F-A15E-C64A-9549-79374FACE173}"/>
              </a:ext>
            </a:extLst>
          </p:cNvPr>
          <p:cNvSpPr>
            <a:spLocks noGrp="1"/>
          </p:cNvSpPr>
          <p:nvPr>
            <p:ph type="body" sz="quarter" idx="10" hasCustomPrompt="1"/>
          </p:nvPr>
        </p:nvSpPr>
        <p:spPr>
          <a:xfrm>
            <a:off x="695833" y="3229691"/>
            <a:ext cx="4702175" cy="398616"/>
          </a:xfrm>
          <a:prstGeom prst="rect">
            <a:avLst/>
          </a:prstGeom>
        </p:spPr>
        <p:txBody>
          <a:bodyPr/>
          <a:lstStyle>
            <a:lvl1pPr marL="0" indent="0" algn="ctr">
              <a:buNone/>
              <a:defRPr sz="3000" b="1" i="0">
                <a:latin typeface="Arial" panose="020B0604020202020204" pitchFamily="34" charset="0"/>
                <a:cs typeface="Arial" panose="020B0604020202020204" pitchFamily="34" charset="0"/>
              </a:defRPr>
            </a:lvl1pPr>
          </a:lstStyle>
          <a:p>
            <a:pPr lvl="0"/>
            <a:r>
              <a:rPr lang="en-US" dirty="0"/>
              <a:t>What We’ll Cover</a:t>
            </a:r>
          </a:p>
        </p:txBody>
      </p:sp>
      <p:sp>
        <p:nvSpPr>
          <p:cNvPr id="19" name="Text Placeholder 18">
            <a:extLst>
              <a:ext uri="{FF2B5EF4-FFF2-40B4-BE49-F238E27FC236}">
                <a16:creationId xmlns:a16="http://schemas.microsoft.com/office/drawing/2014/main" id="{1FA52A49-6633-E54F-9E51-57323147E959}"/>
              </a:ext>
            </a:extLst>
          </p:cNvPr>
          <p:cNvSpPr>
            <a:spLocks noGrp="1"/>
          </p:cNvSpPr>
          <p:nvPr>
            <p:ph type="body" sz="quarter" idx="12" hasCustomPrompt="1"/>
          </p:nvPr>
        </p:nvSpPr>
        <p:spPr>
          <a:xfrm>
            <a:off x="6791833" y="1128199"/>
            <a:ext cx="4704334" cy="4564678"/>
          </a:xfrm>
          <a:prstGeom prst="rect">
            <a:avLst/>
          </a:prstGeom>
        </p:spPr>
        <p:txBody>
          <a:bodyPr/>
          <a:lstStyle>
            <a:lvl1pPr marL="0" indent="0">
              <a:buNone/>
              <a:defRPr sz="1800" b="0" i="0">
                <a:latin typeface="Arial" panose="020B0604020202020204" pitchFamily="34" charset="0"/>
                <a:cs typeface="Arial" panose="020B0604020202020204" pitchFamily="34" charset="0"/>
              </a:defRPr>
            </a:lvl1pPr>
            <a:lvl2pPr marL="742950" indent="-285750">
              <a:lnSpc>
                <a:spcPct val="200000"/>
              </a:lnSpc>
              <a:buClr>
                <a:srgbClr val="FFC629"/>
              </a:buClr>
              <a:buFont typeface="Arial" panose="020B0604020202020204" pitchFamily="34" charset="0"/>
              <a:buChar char="•"/>
              <a:defRPr sz="1800" b="0" i="0"/>
            </a:lvl2pPr>
          </a:lstStyle>
          <a:p>
            <a:pPr>
              <a:lnSpc>
                <a:spcPct val="200000"/>
              </a:lnSpc>
            </a:pPr>
            <a:r>
              <a:rPr lang="en-US" dirty="0">
                <a:latin typeface="Avenir 65 Medium" panose="02000503020000020003" pitchFamily="2" charset="0"/>
              </a:rPr>
              <a:t>Content</a:t>
            </a:r>
          </a:p>
          <a:p>
            <a:pPr>
              <a:lnSpc>
                <a:spcPct val="200000"/>
              </a:lnSpc>
            </a:pPr>
            <a:r>
              <a:rPr lang="en-US" dirty="0">
                <a:latin typeface="Avenir 65 Medium" panose="02000503020000020003" pitchFamily="2" charset="0"/>
              </a:rPr>
              <a:t>Content</a:t>
            </a:r>
          </a:p>
          <a:p>
            <a:pPr marL="742950" lvl="1" indent="-285750">
              <a:lnSpc>
                <a:spcPct val="200000"/>
              </a:lnSpc>
              <a:buClr>
                <a:srgbClr val="FFC629"/>
              </a:buClr>
              <a:buFont typeface="Arial" panose="020B0604020202020204" pitchFamily="34" charset="0"/>
              <a:buChar char="•"/>
            </a:pPr>
            <a:r>
              <a:rPr lang="en-US" dirty="0">
                <a:latin typeface="Avenir 65 Medium" panose="02000503020000020003" pitchFamily="2" charset="0"/>
              </a:rPr>
              <a:t>Content</a:t>
            </a:r>
          </a:p>
          <a:p>
            <a:pPr marL="742950" lvl="1" indent="-285750">
              <a:lnSpc>
                <a:spcPct val="200000"/>
              </a:lnSpc>
              <a:buClr>
                <a:srgbClr val="FFC629"/>
              </a:buClr>
              <a:buFont typeface="Arial" panose="020B0604020202020204" pitchFamily="34" charset="0"/>
              <a:buChar char="•"/>
            </a:pPr>
            <a:r>
              <a:rPr lang="en-US" dirty="0">
                <a:latin typeface="Avenir 65 Medium" panose="02000503020000020003" pitchFamily="2" charset="0"/>
              </a:rPr>
              <a:t>Content</a:t>
            </a:r>
          </a:p>
          <a:p>
            <a:pPr marL="742950" lvl="1" indent="-285750">
              <a:lnSpc>
                <a:spcPct val="200000"/>
              </a:lnSpc>
              <a:buClr>
                <a:srgbClr val="FFC629"/>
              </a:buClr>
              <a:buFont typeface="Arial" panose="020B0604020202020204" pitchFamily="34" charset="0"/>
              <a:buChar char="•"/>
            </a:pPr>
            <a:r>
              <a:rPr lang="en-US" dirty="0">
                <a:latin typeface="Avenir 65 Medium" panose="02000503020000020003" pitchFamily="2" charset="0"/>
              </a:rPr>
              <a:t>Content</a:t>
            </a:r>
          </a:p>
          <a:p>
            <a:pPr>
              <a:lnSpc>
                <a:spcPct val="200000"/>
              </a:lnSpc>
            </a:pPr>
            <a:r>
              <a:rPr lang="en-US" dirty="0">
                <a:latin typeface="Avenir 65 Medium" panose="02000503020000020003" pitchFamily="2" charset="0"/>
              </a:rPr>
              <a:t>Content</a:t>
            </a:r>
          </a:p>
          <a:p>
            <a:pPr>
              <a:lnSpc>
                <a:spcPct val="200000"/>
              </a:lnSpc>
            </a:pPr>
            <a:r>
              <a:rPr lang="en-US" dirty="0">
                <a:latin typeface="Avenir 65 Medium" panose="02000503020000020003" pitchFamily="2" charset="0"/>
              </a:rPr>
              <a:t>Content</a:t>
            </a:r>
          </a:p>
        </p:txBody>
      </p:sp>
    </p:spTree>
    <p:extLst>
      <p:ext uri="{BB962C8B-B14F-4D97-AF65-F5344CB8AC3E}">
        <p14:creationId xmlns:p14="http://schemas.microsoft.com/office/powerpoint/2010/main" val="28620761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06B76FD-EBC2-924F-90F9-5FBB8B224E6C}"/>
              </a:ext>
            </a:extLst>
          </p:cNvPr>
          <p:cNvSpPr/>
          <p:nvPr/>
        </p:nvSpPr>
        <p:spPr>
          <a:xfrm>
            <a:off x="-1" y="6224584"/>
            <a:ext cx="12192001" cy="26077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A0204431-1C59-AA44-82EC-D02845A982FA}"/>
              </a:ext>
            </a:extLst>
          </p:cNvPr>
          <p:cNvPicPr>
            <a:picLocks noChangeAspect="1"/>
          </p:cNvPicPr>
          <p:nvPr/>
        </p:nvPicPr>
        <p:blipFill rotWithShape="1">
          <a:blip r:embed="rId2"/>
          <a:srcRect t="91324" r="1434" b="242"/>
          <a:stretch/>
        </p:blipFill>
        <p:spPr>
          <a:xfrm>
            <a:off x="0" y="6279639"/>
            <a:ext cx="12192000" cy="578361"/>
          </a:xfrm>
          <a:prstGeom prst="rect">
            <a:avLst/>
          </a:prstGeom>
        </p:spPr>
      </p:pic>
      <p:cxnSp>
        <p:nvCxnSpPr>
          <p:cNvPr id="9" name="Straight Connector 8">
            <a:extLst>
              <a:ext uri="{FF2B5EF4-FFF2-40B4-BE49-F238E27FC236}">
                <a16:creationId xmlns:a16="http://schemas.microsoft.com/office/drawing/2014/main" id="{9E6176D2-EEF6-1043-9E18-99A5E6FB1DED}"/>
              </a:ext>
            </a:extLst>
          </p:cNvPr>
          <p:cNvCxnSpPr>
            <a:cxnSpLocks/>
          </p:cNvCxnSpPr>
          <p:nvPr/>
        </p:nvCxnSpPr>
        <p:spPr>
          <a:xfrm>
            <a:off x="-13856" y="1260574"/>
            <a:ext cx="6096001" cy="0"/>
          </a:xfrm>
          <a:prstGeom prst="line">
            <a:avLst/>
          </a:prstGeom>
          <a:ln w="28575">
            <a:solidFill>
              <a:srgbClr val="FFC629"/>
            </a:solidFill>
          </a:ln>
        </p:spPr>
        <p:style>
          <a:lnRef idx="1">
            <a:schemeClr val="accent1"/>
          </a:lnRef>
          <a:fillRef idx="0">
            <a:schemeClr val="accent1"/>
          </a:fillRef>
          <a:effectRef idx="0">
            <a:schemeClr val="accent1"/>
          </a:effectRef>
          <a:fontRef idx="minor">
            <a:schemeClr val="tx1"/>
          </a:fontRef>
        </p:style>
      </p:cxnSp>
      <p:sp>
        <p:nvSpPr>
          <p:cNvPr id="13" name="Text Placeholder 12">
            <a:extLst>
              <a:ext uri="{FF2B5EF4-FFF2-40B4-BE49-F238E27FC236}">
                <a16:creationId xmlns:a16="http://schemas.microsoft.com/office/drawing/2014/main" id="{3B75B1AC-CF2D-704D-8913-3B88C08C39B0}"/>
              </a:ext>
            </a:extLst>
          </p:cNvPr>
          <p:cNvSpPr>
            <a:spLocks noGrp="1"/>
          </p:cNvSpPr>
          <p:nvPr>
            <p:ph type="body" sz="quarter" idx="10" hasCustomPrompt="1"/>
          </p:nvPr>
        </p:nvSpPr>
        <p:spPr>
          <a:xfrm>
            <a:off x="598083" y="600075"/>
            <a:ext cx="5680075" cy="660400"/>
          </a:xfrm>
          <a:prstGeom prst="rect">
            <a:avLst/>
          </a:prstGeom>
        </p:spPr>
        <p:txBody>
          <a:bodyPr/>
          <a:lstStyle>
            <a:lvl1pPr marL="0" indent="0">
              <a:buNone/>
              <a:defRPr sz="3000" b="1" i="0">
                <a:latin typeface="Arial" panose="020B0604020202020204" pitchFamily="34" charset="0"/>
                <a:cs typeface="Arial" panose="020B0604020202020204" pitchFamily="34" charset="0"/>
              </a:defRPr>
            </a:lvl1pPr>
          </a:lstStyle>
          <a:p>
            <a:pPr lvl="0"/>
            <a:r>
              <a:rPr lang="en-US" dirty="0"/>
              <a:t>Title7</a:t>
            </a:r>
          </a:p>
        </p:txBody>
      </p:sp>
      <p:sp>
        <p:nvSpPr>
          <p:cNvPr id="20" name="Text Placeholder 19">
            <a:extLst>
              <a:ext uri="{FF2B5EF4-FFF2-40B4-BE49-F238E27FC236}">
                <a16:creationId xmlns:a16="http://schemas.microsoft.com/office/drawing/2014/main" id="{D8360B5A-D265-7849-A437-ACE53640BBA6}"/>
              </a:ext>
            </a:extLst>
          </p:cNvPr>
          <p:cNvSpPr>
            <a:spLocks noGrp="1"/>
          </p:cNvSpPr>
          <p:nvPr>
            <p:ph type="body" sz="quarter" idx="11" hasCustomPrompt="1"/>
          </p:nvPr>
        </p:nvSpPr>
        <p:spPr>
          <a:xfrm>
            <a:off x="598083" y="1752600"/>
            <a:ext cx="4257675" cy="3352800"/>
          </a:xfrm>
          <a:prstGeom prst="rect">
            <a:avLst/>
          </a:prstGeom>
        </p:spPr>
        <p:txBody>
          <a:bodyPr/>
          <a:lstStyle>
            <a:lvl1pPr marL="0" indent="0">
              <a:buClr>
                <a:srgbClr val="FFC629"/>
              </a:buClr>
              <a:buFont typeface="Arial" panose="020B0604020202020204" pitchFamily="34" charset="0"/>
              <a:buNone/>
              <a:defRPr sz="1500">
                <a:latin typeface="Arial" panose="020B0604020202020204" pitchFamily="34" charset="0"/>
                <a:cs typeface="Arial" panose="020B0604020202020204" pitchFamily="34" charset="0"/>
              </a:defRPr>
            </a:lvl1pPr>
            <a:lvl2pPr>
              <a:defRPr sz="1500"/>
            </a:lvl2pPr>
            <a:lvl3pPr>
              <a:defRPr sz="1500"/>
            </a:lvl3pPr>
            <a:lvl4pPr>
              <a:defRPr sz="1500"/>
            </a:lvl4pPr>
            <a:lvl5pPr>
              <a:defRPr sz="1500"/>
            </a:lvl5pPr>
          </a:lstStyle>
          <a:p>
            <a:r>
              <a:rPr lang="en-US" sz="1500" b="1" dirty="0">
                <a:latin typeface="Avenir 95 Black" panose="02000503020000020003" pitchFamily="2" charset="0"/>
              </a:rPr>
              <a:t>Points:</a:t>
            </a:r>
          </a:p>
          <a:p>
            <a:endParaRPr lang="en-US" sz="1500" dirty="0">
              <a:latin typeface="Avenir 65 Medium" panose="02000503020000020003" pitchFamily="2" charset="0"/>
            </a:endParaRPr>
          </a:p>
          <a:p>
            <a:pPr marL="285750" indent="-285750">
              <a:buClr>
                <a:srgbClr val="FFC629"/>
              </a:buClr>
              <a:buFont typeface="Arial" panose="020B0604020202020204" pitchFamily="34" charset="0"/>
              <a:buChar char="•"/>
            </a:pPr>
            <a:r>
              <a:rPr lang="en-US" sz="1500" dirty="0">
                <a:latin typeface="Avenir 65 Medium" panose="02000503020000020003" pitchFamily="2" charset="0"/>
              </a:rPr>
              <a:t>Point 1</a:t>
            </a:r>
          </a:p>
          <a:p>
            <a:pPr marL="285750" indent="-285750">
              <a:buClr>
                <a:srgbClr val="FFC629"/>
              </a:buClr>
              <a:buFont typeface="Arial" panose="020B0604020202020204" pitchFamily="34" charset="0"/>
              <a:buChar char="•"/>
            </a:pPr>
            <a:r>
              <a:rPr lang="en-US" sz="1500" dirty="0">
                <a:latin typeface="Avenir 65 Medium" panose="02000503020000020003" pitchFamily="2" charset="0"/>
              </a:rPr>
              <a:t>Point 2</a:t>
            </a:r>
          </a:p>
          <a:p>
            <a:pPr marL="285750" indent="-285750">
              <a:buClr>
                <a:srgbClr val="FFC629"/>
              </a:buClr>
              <a:buFont typeface="Arial" panose="020B0604020202020204" pitchFamily="34" charset="0"/>
              <a:buChar char="•"/>
            </a:pPr>
            <a:r>
              <a:rPr lang="en-US" sz="1500" dirty="0">
                <a:latin typeface="Avenir 65 Medium" panose="02000503020000020003" pitchFamily="2" charset="0"/>
              </a:rPr>
              <a:t>Point 3</a:t>
            </a:r>
          </a:p>
          <a:p>
            <a:pPr marL="285750" indent="-285750">
              <a:buFont typeface="Arial" panose="020B0604020202020204" pitchFamily="34" charset="0"/>
              <a:buChar char="•"/>
            </a:pPr>
            <a:endParaRPr lang="en-US" sz="1500" dirty="0">
              <a:latin typeface="Avenir 65 Medium" panose="02000503020000020003" pitchFamily="2" charset="0"/>
            </a:endParaRPr>
          </a:p>
          <a:p>
            <a:r>
              <a:rPr lang="en-US" sz="1500" dirty="0">
                <a:latin typeface="Avenir 65 Medium" panose="02000503020000020003" pitchFamily="2" charset="0"/>
              </a:rPr>
              <a:t>Reinforce main points/message here with copy to explain to the consumer.</a:t>
            </a:r>
          </a:p>
        </p:txBody>
      </p:sp>
      <p:sp>
        <p:nvSpPr>
          <p:cNvPr id="22" name="Picture Placeholder 21">
            <a:extLst>
              <a:ext uri="{FF2B5EF4-FFF2-40B4-BE49-F238E27FC236}">
                <a16:creationId xmlns:a16="http://schemas.microsoft.com/office/drawing/2014/main" id="{DF874033-E928-1743-85FB-DC29CB426C56}"/>
              </a:ext>
            </a:extLst>
          </p:cNvPr>
          <p:cNvSpPr>
            <a:spLocks noGrp="1"/>
          </p:cNvSpPr>
          <p:nvPr>
            <p:ph type="pic" sz="quarter" idx="12"/>
          </p:nvPr>
        </p:nvSpPr>
        <p:spPr>
          <a:xfrm>
            <a:off x="6799667" y="1593184"/>
            <a:ext cx="4794250" cy="3892550"/>
          </a:xfrm>
          <a:prstGeom prst="rect">
            <a:avLst/>
          </a:prstGeom>
        </p:spPr>
        <p:txBody>
          <a:bodyPr/>
          <a:lstStyle>
            <a:lvl1pPr marL="0" indent="0">
              <a:buNone/>
              <a:defRPr/>
            </a:lvl1pPr>
          </a:lstStyle>
          <a:p>
            <a:endParaRPr lang="en-US" dirty="0"/>
          </a:p>
        </p:txBody>
      </p:sp>
    </p:spTree>
    <p:extLst>
      <p:ext uri="{BB962C8B-B14F-4D97-AF65-F5344CB8AC3E}">
        <p14:creationId xmlns:p14="http://schemas.microsoft.com/office/powerpoint/2010/main" val="9851059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vider Slide Option 1">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3475F388-1957-4E42-8C71-14A16B93040E}"/>
              </a:ext>
            </a:extLst>
          </p:cNvPr>
          <p:cNvGrpSpPr/>
          <p:nvPr userDrawn="1"/>
        </p:nvGrpSpPr>
        <p:grpSpPr>
          <a:xfrm>
            <a:off x="0" y="0"/>
            <a:ext cx="12192000" cy="6858000"/>
            <a:chOff x="0" y="0"/>
            <a:chExt cx="12192000" cy="6858000"/>
          </a:xfrm>
        </p:grpSpPr>
        <p:pic>
          <p:nvPicPr>
            <p:cNvPr id="8" name="Picture 7">
              <a:extLst>
                <a:ext uri="{FF2B5EF4-FFF2-40B4-BE49-F238E27FC236}">
                  <a16:creationId xmlns:a16="http://schemas.microsoft.com/office/drawing/2014/main" id="{560DCAAC-46AE-3343-8F9A-CD4DDA203A09}"/>
                </a:ext>
              </a:extLst>
            </p:cNvPr>
            <p:cNvPicPr>
              <a:picLocks noChangeAspect="1"/>
            </p:cNvPicPr>
            <p:nvPr/>
          </p:nvPicPr>
          <p:blipFill rotWithShape="1">
            <a:blip r:embed="rId2"/>
            <a:srcRect t="20272"/>
            <a:stretch/>
          </p:blipFill>
          <p:spPr>
            <a:xfrm>
              <a:off x="0" y="0"/>
              <a:ext cx="12192000" cy="6858000"/>
            </a:xfrm>
            <a:prstGeom prst="rect">
              <a:avLst/>
            </a:prstGeom>
          </p:spPr>
        </p:pic>
        <p:cxnSp>
          <p:nvCxnSpPr>
            <p:cNvPr id="10" name="Straight Connector 9">
              <a:extLst>
                <a:ext uri="{FF2B5EF4-FFF2-40B4-BE49-F238E27FC236}">
                  <a16:creationId xmlns:a16="http://schemas.microsoft.com/office/drawing/2014/main" id="{D7FE7ACE-CBBD-CE4F-9899-20F39A6A454D}"/>
                </a:ext>
              </a:extLst>
            </p:cNvPr>
            <p:cNvCxnSpPr/>
            <p:nvPr/>
          </p:nvCxnSpPr>
          <p:spPr>
            <a:xfrm>
              <a:off x="3169919" y="3857735"/>
              <a:ext cx="5852160" cy="0"/>
            </a:xfrm>
            <a:prstGeom prst="line">
              <a:avLst/>
            </a:prstGeom>
            <a:ln w="28575">
              <a:solidFill>
                <a:srgbClr val="FFC629"/>
              </a:solidFill>
            </a:ln>
          </p:spPr>
          <p:style>
            <a:lnRef idx="1">
              <a:schemeClr val="accent1"/>
            </a:lnRef>
            <a:fillRef idx="0">
              <a:schemeClr val="accent1"/>
            </a:fillRef>
            <a:effectRef idx="0">
              <a:schemeClr val="accent1"/>
            </a:effectRef>
            <a:fontRef idx="minor">
              <a:schemeClr val="tx1"/>
            </a:fontRef>
          </p:style>
        </p:cxnSp>
      </p:grpSp>
      <p:sp>
        <p:nvSpPr>
          <p:cNvPr id="6" name="Text Placeholder 12">
            <a:extLst>
              <a:ext uri="{FF2B5EF4-FFF2-40B4-BE49-F238E27FC236}">
                <a16:creationId xmlns:a16="http://schemas.microsoft.com/office/drawing/2014/main" id="{1210CA93-A5F0-FC40-A24C-216D908FFEEC}"/>
              </a:ext>
            </a:extLst>
          </p:cNvPr>
          <p:cNvSpPr>
            <a:spLocks noGrp="1"/>
          </p:cNvSpPr>
          <p:nvPr>
            <p:ph type="body" sz="quarter" idx="11" hasCustomPrompt="1"/>
          </p:nvPr>
        </p:nvSpPr>
        <p:spPr>
          <a:xfrm>
            <a:off x="2808325" y="3247982"/>
            <a:ext cx="6575347" cy="553998"/>
          </a:xfrm>
          <a:prstGeom prst="rect">
            <a:avLst/>
          </a:prstGeom>
        </p:spPr>
        <p:txBody>
          <a:bodyPr/>
          <a:lstStyle>
            <a:lvl1pPr marL="0" indent="0" algn="ctr">
              <a:buNone/>
              <a:defRPr sz="3000" b="1" i="0">
                <a:solidFill>
                  <a:schemeClr val="bg1"/>
                </a:solidFill>
                <a:latin typeface="Arial" panose="020B0604020202020204" pitchFamily="34" charset="0"/>
                <a:cs typeface="Arial" panose="020B0604020202020204" pitchFamily="34" charset="0"/>
              </a:defRPr>
            </a:lvl1pPr>
          </a:lstStyle>
          <a:p>
            <a:pPr lvl="0"/>
            <a:r>
              <a:rPr lang="en-US" dirty="0"/>
              <a:t>Divider Title1</a:t>
            </a:r>
          </a:p>
        </p:txBody>
      </p:sp>
    </p:spTree>
    <p:extLst>
      <p:ext uri="{BB962C8B-B14F-4D97-AF65-F5344CB8AC3E}">
        <p14:creationId xmlns:p14="http://schemas.microsoft.com/office/powerpoint/2010/main" val="23017432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Slide Option 2">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2C8967C-5DE1-8542-B6F8-DE583745C775}"/>
              </a:ext>
            </a:extLst>
          </p:cNvPr>
          <p:cNvGrpSpPr/>
          <p:nvPr userDrawn="1"/>
        </p:nvGrpSpPr>
        <p:grpSpPr>
          <a:xfrm>
            <a:off x="0" y="-1"/>
            <a:ext cx="12192000" cy="6858001"/>
            <a:chOff x="0" y="-1"/>
            <a:chExt cx="12192000" cy="6858001"/>
          </a:xfrm>
        </p:grpSpPr>
        <p:pic>
          <p:nvPicPr>
            <p:cNvPr id="8" name="Picture 7">
              <a:extLst>
                <a:ext uri="{FF2B5EF4-FFF2-40B4-BE49-F238E27FC236}">
                  <a16:creationId xmlns:a16="http://schemas.microsoft.com/office/drawing/2014/main" id="{E3F91AB2-125E-C949-8DAC-F0922653571D}"/>
                </a:ext>
              </a:extLst>
            </p:cNvPr>
            <p:cNvPicPr>
              <a:picLocks noChangeAspect="1"/>
            </p:cNvPicPr>
            <p:nvPr/>
          </p:nvPicPr>
          <p:blipFill rotWithShape="1">
            <a:blip r:embed="rId2">
              <a:alphaModFix amt="50000"/>
            </a:blip>
            <a:srcRect t="19272"/>
            <a:stretch/>
          </p:blipFill>
          <p:spPr>
            <a:xfrm>
              <a:off x="0" y="-1"/>
              <a:ext cx="12192000" cy="6858001"/>
            </a:xfrm>
            <a:prstGeom prst="rect">
              <a:avLst/>
            </a:prstGeom>
          </p:spPr>
        </p:pic>
        <p:cxnSp>
          <p:nvCxnSpPr>
            <p:cNvPr id="10" name="Straight Connector 9">
              <a:extLst>
                <a:ext uri="{FF2B5EF4-FFF2-40B4-BE49-F238E27FC236}">
                  <a16:creationId xmlns:a16="http://schemas.microsoft.com/office/drawing/2014/main" id="{DF6F952A-A865-544A-B2DA-A32AF5762272}"/>
                </a:ext>
              </a:extLst>
            </p:cNvPr>
            <p:cNvCxnSpPr/>
            <p:nvPr/>
          </p:nvCxnSpPr>
          <p:spPr>
            <a:xfrm>
              <a:off x="3672840" y="3857735"/>
              <a:ext cx="4846320" cy="0"/>
            </a:xfrm>
            <a:prstGeom prst="line">
              <a:avLst/>
            </a:prstGeom>
            <a:ln w="28575">
              <a:solidFill>
                <a:srgbClr val="FFC629"/>
              </a:solidFill>
            </a:ln>
          </p:spPr>
          <p:style>
            <a:lnRef idx="1">
              <a:schemeClr val="accent1"/>
            </a:lnRef>
            <a:fillRef idx="0">
              <a:schemeClr val="accent1"/>
            </a:fillRef>
            <a:effectRef idx="0">
              <a:schemeClr val="accent1"/>
            </a:effectRef>
            <a:fontRef idx="minor">
              <a:schemeClr val="tx1"/>
            </a:fontRef>
          </p:style>
        </p:cxnSp>
      </p:grpSp>
      <p:sp>
        <p:nvSpPr>
          <p:cNvPr id="6" name="Text Placeholder 12">
            <a:extLst>
              <a:ext uri="{FF2B5EF4-FFF2-40B4-BE49-F238E27FC236}">
                <a16:creationId xmlns:a16="http://schemas.microsoft.com/office/drawing/2014/main" id="{BDF5D72F-CC3C-2B4E-B192-FF761F67C873}"/>
              </a:ext>
            </a:extLst>
          </p:cNvPr>
          <p:cNvSpPr>
            <a:spLocks noGrp="1"/>
          </p:cNvSpPr>
          <p:nvPr>
            <p:ph type="body" sz="quarter" idx="11" hasCustomPrompt="1"/>
          </p:nvPr>
        </p:nvSpPr>
        <p:spPr>
          <a:xfrm>
            <a:off x="2808325" y="3247982"/>
            <a:ext cx="6575347" cy="553998"/>
          </a:xfrm>
          <a:prstGeom prst="rect">
            <a:avLst/>
          </a:prstGeom>
        </p:spPr>
        <p:txBody>
          <a:bodyPr/>
          <a:lstStyle>
            <a:lvl1pPr marL="0" indent="0" algn="ctr">
              <a:buNone/>
              <a:defRPr sz="3000" b="1" i="0">
                <a:solidFill>
                  <a:schemeClr val="tx1"/>
                </a:solidFill>
                <a:latin typeface="Arial" panose="020B0604020202020204" pitchFamily="34" charset="0"/>
                <a:cs typeface="Arial" panose="020B0604020202020204" pitchFamily="34" charset="0"/>
              </a:defRPr>
            </a:lvl1pPr>
          </a:lstStyle>
          <a:p>
            <a:pPr lvl="0"/>
            <a:r>
              <a:rPr lang="en-US" dirty="0"/>
              <a:t>Divider Title2</a:t>
            </a:r>
          </a:p>
        </p:txBody>
      </p:sp>
    </p:spTree>
    <p:extLst>
      <p:ext uri="{BB962C8B-B14F-4D97-AF65-F5344CB8AC3E}">
        <p14:creationId xmlns:p14="http://schemas.microsoft.com/office/powerpoint/2010/main" val="30890166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8656306"/>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67" r:id="rId3"/>
    <p:sldLayoutId id="2147483668" r:id="rId4"/>
    <p:sldLayoutId id="2147483669" r:id="rId5"/>
    <p:sldLayoutId id="2147483658" r:id="rId6"/>
    <p:sldLayoutId id="2147483665" r:id="rId7"/>
    <p:sldLayoutId id="2147483660" r:id="rId8"/>
    <p:sldLayoutId id="2147483661" r:id="rId9"/>
    <p:sldLayoutId id="2147483663" r:id="rId10"/>
    <p:sldLayoutId id="2147483664" r:id="rId11"/>
    <p:sldLayoutId id="2147483666" r:id="rId12"/>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png"/><Relationship Id="rId1" Type="http://schemas.openxmlformats.org/officeDocument/2006/relationships/slideLayout" Target="../slideLayouts/slideLayout3.xml"/><Relationship Id="rId5" Type="http://schemas.openxmlformats.org/officeDocument/2006/relationships/image" Target="../media/image30.svg"/><Relationship Id="rId4" Type="http://schemas.openxmlformats.org/officeDocument/2006/relationships/image" Target="../media/image2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3.xml"/><Relationship Id="rId6" Type="http://schemas.openxmlformats.org/officeDocument/2006/relationships/image" Target="../media/image14.emf"/><Relationship Id="rId5" Type="http://schemas.openxmlformats.org/officeDocument/2006/relationships/image" Target="../media/image13.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140.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image" Target="../media/image17.png"/><Relationship Id="rId7" Type="http://schemas.openxmlformats.org/officeDocument/2006/relationships/image" Target="../media/image21.png"/><Relationship Id="rId12" Type="http://schemas.openxmlformats.org/officeDocument/2006/relationships/image" Target="../media/image26.svg"/><Relationship Id="rId2" Type="http://schemas.openxmlformats.org/officeDocument/2006/relationships/image" Target="../media/image16.png"/><Relationship Id="rId1" Type="http://schemas.openxmlformats.org/officeDocument/2006/relationships/slideLayout" Target="../slideLayouts/slideLayout3.xml"/><Relationship Id="rId6" Type="http://schemas.openxmlformats.org/officeDocument/2006/relationships/image" Target="../media/image20.svg"/><Relationship Id="rId11" Type="http://schemas.openxmlformats.org/officeDocument/2006/relationships/image" Target="../media/image25.png"/><Relationship Id="rId5" Type="http://schemas.openxmlformats.org/officeDocument/2006/relationships/image" Target="../media/image19.png"/><Relationship Id="rId10" Type="http://schemas.openxmlformats.org/officeDocument/2006/relationships/image" Target="../media/image24.svg"/><Relationship Id="rId4" Type="http://schemas.openxmlformats.org/officeDocument/2006/relationships/image" Target="../media/image18.svg"/><Relationship Id="rId9" Type="http://schemas.openxmlformats.org/officeDocument/2006/relationships/image" Target="../media/image23.png"/></Relationships>
</file>

<file path=ppt/slides/_rels/slide9.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1D62DE74-A72F-FA43-9FDB-0477AE57CAB9}"/>
              </a:ext>
            </a:extLst>
          </p:cNvPr>
          <p:cNvSpPr>
            <a:spLocks noGrp="1"/>
          </p:cNvSpPr>
          <p:nvPr>
            <p:ph type="title"/>
          </p:nvPr>
        </p:nvSpPr>
        <p:spPr/>
        <p:txBody>
          <a:bodyPr/>
          <a:lstStyle/>
          <a:p>
            <a:r>
              <a:rPr lang="en-US" dirty="0"/>
              <a:t>Introduction to Machine Learning</a:t>
            </a:r>
            <a:br>
              <a:rPr lang="en-US" dirty="0"/>
            </a:br>
            <a:endParaRPr lang="en-US" dirty="0"/>
          </a:p>
        </p:txBody>
      </p:sp>
    </p:spTree>
    <p:extLst>
      <p:ext uri="{BB962C8B-B14F-4D97-AF65-F5344CB8AC3E}">
        <p14:creationId xmlns:p14="http://schemas.microsoft.com/office/powerpoint/2010/main" val="18717258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Trapezoid 66">
            <a:extLst>
              <a:ext uri="{FF2B5EF4-FFF2-40B4-BE49-F238E27FC236}">
                <a16:creationId xmlns:a16="http://schemas.microsoft.com/office/drawing/2014/main" id="{9AE1B223-E1B8-B3ED-966F-7023F26A743F}"/>
              </a:ext>
            </a:extLst>
          </p:cNvPr>
          <p:cNvSpPr/>
          <p:nvPr/>
        </p:nvSpPr>
        <p:spPr>
          <a:xfrm>
            <a:off x="7979333" y="3547499"/>
            <a:ext cx="3981443" cy="296165"/>
          </a:xfrm>
          <a:prstGeom prst="trapezoid">
            <a:avLst>
              <a:gd name="adj" fmla="val 546737"/>
            </a:avLst>
          </a:prstGeom>
          <a:gradFill flip="none" rotWithShape="1">
            <a:gsLst>
              <a:gs pos="0">
                <a:schemeClr val="bg1">
                  <a:lumMod val="95000"/>
                  <a:shade val="30000"/>
                  <a:satMod val="115000"/>
                </a:schemeClr>
              </a:gs>
              <a:gs pos="50000">
                <a:schemeClr val="bg1">
                  <a:lumMod val="95000"/>
                  <a:shade val="67500"/>
                  <a:satMod val="115000"/>
                </a:schemeClr>
              </a:gs>
              <a:gs pos="100000">
                <a:schemeClr val="bg1">
                  <a:lumMod val="95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Oval 58">
            <a:extLst>
              <a:ext uri="{FF2B5EF4-FFF2-40B4-BE49-F238E27FC236}">
                <a16:creationId xmlns:a16="http://schemas.microsoft.com/office/drawing/2014/main" id="{0715D1CC-7AFE-F94F-D7E4-6A87375BE315}"/>
              </a:ext>
            </a:extLst>
          </p:cNvPr>
          <p:cNvSpPr/>
          <p:nvPr/>
        </p:nvSpPr>
        <p:spPr>
          <a:xfrm rot="21052247">
            <a:off x="10492303" y="3858067"/>
            <a:ext cx="1457325" cy="935223"/>
          </a:xfrm>
          <a:prstGeom prst="ellipse">
            <a:avLst/>
          </a:prstGeom>
          <a:noFill/>
          <a:ln w="38100">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rapezoid 62">
            <a:extLst>
              <a:ext uri="{FF2B5EF4-FFF2-40B4-BE49-F238E27FC236}">
                <a16:creationId xmlns:a16="http://schemas.microsoft.com/office/drawing/2014/main" id="{6AAA1F68-D302-A7DC-24B3-2F30A81749E4}"/>
              </a:ext>
            </a:extLst>
          </p:cNvPr>
          <p:cNvSpPr/>
          <p:nvPr/>
        </p:nvSpPr>
        <p:spPr>
          <a:xfrm flipV="1">
            <a:off x="7953374" y="2305825"/>
            <a:ext cx="3981443" cy="508049"/>
          </a:xfrm>
          <a:prstGeom prst="trapezoid">
            <a:avLst>
              <a:gd name="adj" fmla="val 343091"/>
            </a:avLst>
          </a:prstGeom>
          <a:gradFill flip="none" rotWithShape="1">
            <a:gsLst>
              <a:gs pos="0">
                <a:schemeClr val="bg1">
                  <a:lumMod val="95000"/>
                  <a:shade val="30000"/>
                  <a:satMod val="115000"/>
                </a:schemeClr>
              </a:gs>
              <a:gs pos="50000">
                <a:schemeClr val="bg1">
                  <a:lumMod val="95000"/>
                  <a:shade val="67500"/>
                  <a:satMod val="115000"/>
                </a:schemeClr>
              </a:gs>
              <a:gs pos="100000">
                <a:schemeClr val="bg1">
                  <a:lumMod val="95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0B7B615-B296-14EA-6CF5-EA5DC26BEE06}"/>
              </a:ext>
            </a:extLst>
          </p:cNvPr>
          <p:cNvSpPr>
            <a:spLocks noGrp="1"/>
          </p:cNvSpPr>
          <p:nvPr>
            <p:ph type="title"/>
          </p:nvPr>
        </p:nvSpPr>
        <p:spPr/>
        <p:txBody>
          <a:bodyPr/>
          <a:lstStyle/>
          <a:p>
            <a:r>
              <a:rPr lang="en-US" dirty="0"/>
              <a:t>Unsupervised Learning</a:t>
            </a:r>
          </a:p>
        </p:txBody>
      </p:sp>
      <p:sp>
        <p:nvSpPr>
          <p:cNvPr id="3" name="Content Placeholder 2">
            <a:extLst>
              <a:ext uri="{FF2B5EF4-FFF2-40B4-BE49-F238E27FC236}">
                <a16:creationId xmlns:a16="http://schemas.microsoft.com/office/drawing/2014/main" id="{018F85D8-6747-F320-98AC-B7CC808E1024}"/>
              </a:ext>
            </a:extLst>
          </p:cNvPr>
          <p:cNvSpPr>
            <a:spLocks noGrp="1"/>
          </p:cNvSpPr>
          <p:nvPr>
            <p:ph sz="quarter" idx="10"/>
          </p:nvPr>
        </p:nvSpPr>
        <p:spPr>
          <a:xfrm>
            <a:off x="733426" y="908093"/>
            <a:ext cx="6425922" cy="5221539"/>
          </a:xfrm>
        </p:spPr>
        <p:txBody>
          <a:bodyPr/>
          <a:lstStyle/>
          <a:p>
            <a:r>
              <a:rPr lang="en-US" sz="2400" dirty="0"/>
              <a:t>Finds patterns in data </a:t>
            </a:r>
            <a:r>
              <a:rPr lang="en-US" sz="2400" b="1" dirty="0"/>
              <a:t>without</a:t>
            </a:r>
            <a:r>
              <a:rPr lang="en-US" sz="2400" dirty="0"/>
              <a:t> predefined labels</a:t>
            </a:r>
          </a:p>
          <a:p>
            <a:pPr lvl="1"/>
            <a:r>
              <a:rPr lang="en-US" sz="2000" dirty="0"/>
              <a:t>This means patterns are determined solely based on input features</a:t>
            </a:r>
          </a:p>
          <a:p>
            <a:r>
              <a:rPr lang="en-US" sz="2400" dirty="0"/>
              <a:t>Example: based on grades of students on subjects like math, physics, chemistry, literature, history… we can divide them into different groupings</a:t>
            </a:r>
          </a:p>
          <a:p>
            <a:pPr lvl="1"/>
            <a:r>
              <a:rPr lang="en-US" sz="2000" dirty="0"/>
              <a:t>Good at science subjects</a:t>
            </a:r>
          </a:p>
          <a:p>
            <a:pPr lvl="1"/>
            <a:r>
              <a:rPr lang="en-US" sz="2000" dirty="0"/>
              <a:t>Good at social subjects</a:t>
            </a:r>
          </a:p>
          <a:p>
            <a:pPr lvl="1"/>
            <a:r>
              <a:rPr lang="en-US" sz="2000" dirty="0"/>
              <a:t>Good/Average/Bad at both</a:t>
            </a:r>
          </a:p>
          <a:p>
            <a:pPr lvl="1">
              <a:buFont typeface="Wingdings" panose="05000000000000000000" pitchFamily="2" charset="2"/>
              <a:buChar char="à"/>
            </a:pPr>
            <a:r>
              <a:rPr lang="en-US" sz="2000" dirty="0">
                <a:sym typeface="Wingdings" panose="05000000000000000000" pitchFamily="2" charset="2"/>
              </a:rPr>
              <a:t>These output </a:t>
            </a:r>
            <a:r>
              <a:rPr lang="en-US" sz="2000" b="1" dirty="0">
                <a:sym typeface="Wingdings" panose="05000000000000000000" pitchFamily="2" charset="2"/>
              </a:rPr>
              <a:t>are not defined in the data </a:t>
            </a:r>
            <a:r>
              <a:rPr lang="en-US" sz="2000" dirty="0">
                <a:sym typeface="Wingdings" panose="05000000000000000000" pitchFamily="2" charset="2"/>
              </a:rPr>
              <a:t>we collected but </a:t>
            </a:r>
            <a:r>
              <a:rPr lang="en-US" sz="2000" b="1" dirty="0">
                <a:sym typeface="Wingdings" panose="05000000000000000000" pitchFamily="2" charset="2"/>
              </a:rPr>
              <a:t>derived from the features by the model</a:t>
            </a:r>
            <a:r>
              <a:rPr lang="en-US" sz="2000" dirty="0">
                <a:sym typeface="Wingdings" panose="05000000000000000000" pitchFamily="2" charset="2"/>
              </a:rPr>
              <a:t>. Tasks of grouping like this example are also called </a:t>
            </a:r>
            <a:r>
              <a:rPr lang="en-US" sz="2000" b="1" dirty="0">
                <a:sym typeface="Wingdings" panose="05000000000000000000" pitchFamily="2" charset="2"/>
              </a:rPr>
              <a:t>clustering</a:t>
            </a:r>
          </a:p>
          <a:p>
            <a:endParaRPr lang="en-US" dirty="0"/>
          </a:p>
        </p:txBody>
      </p:sp>
      <p:cxnSp>
        <p:nvCxnSpPr>
          <p:cNvPr id="5" name="Straight Arrow Connector 4">
            <a:extLst>
              <a:ext uri="{FF2B5EF4-FFF2-40B4-BE49-F238E27FC236}">
                <a16:creationId xmlns:a16="http://schemas.microsoft.com/office/drawing/2014/main" id="{2CCE2E0F-E245-0CD2-6BE6-35FB8A1DFA96}"/>
              </a:ext>
            </a:extLst>
          </p:cNvPr>
          <p:cNvCxnSpPr>
            <a:cxnSpLocks/>
          </p:cNvCxnSpPr>
          <p:nvPr/>
        </p:nvCxnSpPr>
        <p:spPr>
          <a:xfrm flipV="1">
            <a:off x="7953375" y="58919"/>
            <a:ext cx="0" cy="222885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AEC4DE40-F593-CF91-7CD4-9BCB5DA6E8AB}"/>
              </a:ext>
            </a:extLst>
          </p:cNvPr>
          <p:cNvCxnSpPr>
            <a:cxnSpLocks/>
          </p:cNvCxnSpPr>
          <p:nvPr/>
        </p:nvCxnSpPr>
        <p:spPr>
          <a:xfrm>
            <a:off x="7953375" y="2287769"/>
            <a:ext cx="3981450"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4CB20B38-6E84-B5F8-5C56-80E6EB2A0AAD}"/>
              </a:ext>
            </a:extLst>
          </p:cNvPr>
          <p:cNvSpPr txBox="1"/>
          <p:nvPr/>
        </p:nvSpPr>
        <p:spPr>
          <a:xfrm rot="16200000">
            <a:off x="7508663" y="358472"/>
            <a:ext cx="606256" cy="307777"/>
          </a:xfrm>
          <a:prstGeom prst="rect">
            <a:avLst/>
          </a:prstGeom>
          <a:noFill/>
        </p:spPr>
        <p:txBody>
          <a:bodyPr wrap="none" rtlCol="0">
            <a:spAutoFit/>
          </a:bodyPr>
          <a:lstStyle/>
          <a:p>
            <a:r>
              <a:rPr lang="en-US" sz="1400" dirty="0"/>
              <a:t>Social</a:t>
            </a:r>
          </a:p>
        </p:txBody>
      </p:sp>
      <p:sp>
        <p:nvSpPr>
          <p:cNvPr id="12" name="TextBox 11">
            <a:extLst>
              <a:ext uri="{FF2B5EF4-FFF2-40B4-BE49-F238E27FC236}">
                <a16:creationId xmlns:a16="http://schemas.microsoft.com/office/drawing/2014/main" id="{1D4C9931-B51C-2B2E-36CD-0379F71480DE}"/>
              </a:ext>
            </a:extLst>
          </p:cNvPr>
          <p:cNvSpPr txBox="1"/>
          <p:nvPr/>
        </p:nvSpPr>
        <p:spPr>
          <a:xfrm>
            <a:off x="11012778" y="2254908"/>
            <a:ext cx="732893" cy="307777"/>
          </a:xfrm>
          <a:prstGeom prst="rect">
            <a:avLst/>
          </a:prstGeom>
          <a:noFill/>
        </p:spPr>
        <p:txBody>
          <a:bodyPr wrap="none" rtlCol="0">
            <a:spAutoFit/>
          </a:bodyPr>
          <a:lstStyle/>
          <a:p>
            <a:r>
              <a:rPr lang="en-US" sz="1400" dirty="0"/>
              <a:t>Science</a:t>
            </a:r>
          </a:p>
        </p:txBody>
      </p:sp>
      <p:pic>
        <p:nvPicPr>
          <p:cNvPr id="14" name="Graphic 13" descr="User with solid fill">
            <a:extLst>
              <a:ext uri="{FF2B5EF4-FFF2-40B4-BE49-F238E27FC236}">
                <a16:creationId xmlns:a16="http://schemas.microsoft.com/office/drawing/2014/main" id="{2639133A-8D35-0223-67CB-D9AA337B185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138041" y="245254"/>
            <a:ext cx="369333" cy="369333"/>
          </a:xfrm>
          <a:prstGeom prst="rect">
            <a:avLst/>
          </a:prstGeom>
        </p:spPr>
      </p:pic>
      <p:pic>
        <p:nvPicPr>
          <p:cNvPr id="15" name="Graphic 14" descr="User with solid fill">
            <a:extLst>
              <a:ext uri="{FF2B5EF4-FFF2-40B4-BE49-F238E27FC236}">
                <a16:creationId xmlns:a16="http://schemas.microsoft.com/office/drawing/2014/main" id="{703B0F16-BEB4-99AD-6D60-41FEDBAB5D5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950483" y="410975"/>
            <a:ext cx="369333" cy="369333"/>
          </a:xfrm>
          <a:prstGeom prst="rect">
            <a:avLst/>
          </a:prstGeom>
        </p:spPr>
      </p:pic>
      <p:pic>
        <p:nvPicPr>
          <p:cNvPr id="16" name="Graphic 15" descr="User with solid fill">
            <a:extLst>
              <a:ext uri="{FF2B5EF4-FFF2-40B4-BE49-F238E27FC236}">
                <a16:creationId xmlns:a16="http://schemas.microsoft.com/office/drawing/2014/main" id="{049A045D-D480-BC97-B1B0-787A9622B0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21711" y="212987"/>
            <a:ext cx="369333" cy="369333"/>
          </a:xfrm>
          <a:prstGeom prst="rect">
            <a:avLst/>
          </a:prstGeom>
        </p:spPr>
      </p:pic>
      <p:pic>
        <p:nvPicPr>
          <p:cNvPr id="17" name="Graphic 16" descr="User with solid fill">
            <a:extLst>
              <a:ext uri="{FF2B5EF4-FFF2-40B4-BE49-F238E27FC236}">
                <a16:creationId xmlns:a16="http://schemas.microsoft.com/office/drawing/2014/main" id="{75329E50-588E-E509-4694-91D85ED8767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873729" y="1563564"/>
            <a:ext cx="369333" cy="369333"/>
          </a:xfrm>
          <a:prstGeom prst="rect">
            <a:avLst/>
          </a:prstGeom>
        </p:spPr>
      </p:pic>
      <p:pic>
        <p:nvPicPr>
          <p:cNvPr id="18" name="Graphic 17" descr="User with solid fill">
            <a:extLst>
              <a:ext uri="{FF2B5EF4-FFF2-40B4-BE49-F238E27FC236}">
                <a16:creationId xmlns:a16="http://schemas.microsoft.com/office/drawing/2014/main" id="{554A787F-B4B8-749F-BAF8-A2862393542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622252" y="1181002"/>
            <a:ext cx="369333" cy="369333"/>
          </a:xfrm>
          <a:prstGeom prst="rect">
            <a:avLst/>
          </a:prstGeom>
        </p:spPr>
      </p:pic>
      <p:pic>
        <p:nvPicPr>
          <p:cNvPr id="19" name="Graphic 18" descr="User with solid fill">
            <a:extLst>
              <a:ext uri="{FF2B5EF4-FFF2-40B4-BE49-F238E27FC236}">
                <a16:creationId xmlns:a16="http://schemas.microsoft.com/office/drawing/2014/main" id="{DA677E56-22E4-67E3-67F1-262215113E2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485148" y="1563564"/>
            <a:ext cx="369333" cy="369333"/>
          </a:xfrm>
          <a:prstGeom prst="rect">
            <a:avLst/>
          </a:prstGeom>
        </p:spPr>
      </p:pic>
      <p:pic>
        <p:nvPicPr>
          <p:cNvPr id="20" name="Graphic 19" descr="User with solid fill">
            <a:extLst>
              <a:ext uri="{FF2B5EF4-FFF2-40B4-BE49-F238E27FC236}">
                <a16:creationId xmlns:a16="http://schemas.microsoft.com/office/drawing/2014/main" id="{71DAC8F1-E969-8654-A949-8DE1C9D5209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022051" y="1221094"/>
            <a:ext cx="369333" cy="369333"/>
          </a:xfrm>
          <a:prstGeom prst="rect">
            <a:avLst/>
          </a:prstGeom>
        </p:spPr>
      </p:pic>
      <p:pic>
        <p:nvPicPr>
          <p:cNvPr id="21" name="Graphic 20" descr="User with solid fill">
            <a:extLst>
              <a:ext uri="{FF2B5EF4-FFF2-40B4-BE49-F238E27FC236}">
                <a16:creationId xmlns:a16="http://schemas.microsoft.com/office/drawing/2014/main" id="{B54FFEF2-47FE-2F41-42F4-1183F407F9C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016920" y="1721859"/>
            <a:ext cx="369333" cy="369333"/>
          </a:xfrm>
          <a:prstGeom prst="rect">
            <a:avLst/>
          </a:prstGeom>
        </p:spPr>
      </p:pic>
      <p:pic>
        <p:nvPicPr>
          <p:cNvPr id="22" name="Graphic 21" descr="User with solid fill">
            <a:extLst>
              <a:ext uri="{FF2B5EF4-FFF2-40B4-BE49-F238E27FC236}">
                <a16:creationId xmlns:a16="http://schemas.microsoft.com/office/drawing/2014/main" id="{DD8DD525-7EA4-34CC-EF40-BBD6160DDDC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507397" y="806402"/>
            <a:ext cx="369333" cy="369333"/>
          </a:xfrm>
          <a:prstGeom prst="rect">
            <a:avLst/>
          </a:prstGeom>
        </p:spPr>
      </p:pic>
      <p:pic>
        <p:nvPicPr>
          <p:cNvPr id="23" name="Graphic 22" descr="User with solid fill">
            <a:extLst>
              <a:ext uri="{FF2B5EF4-FFF2-40B4-BE49-F238E27FC236}">
                <a16:creationId xmlns:a16="http://schemas.microsoft.com/office/drawing/2014/main" id="{4C8138E8-F71D-334D-4791-3F4DFA6639E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391345" y="265282"/>
            <a:ext cx="369333" cy="369333"/>
          </a:xfrm>
          <a:prstGeom prst="rect">
            <a:avLst/>
          </a:prstGeom>
        </p:spPr>
      </p:pic>
      <p:pic>
        <p:nvPicPr>
          <p:cNvPr id="24" name="Graphic 23" descr="User with solid fill">
            <a:extLst>
              <a:ext uri="{FF2B5EF4-FFF2-40B4-BE49-F238E27FC236}">
                <a16:creationId xmlns:a16="http://schemas.microsoft.com/office/drawing/2014/main" id="{FCEEA1ED-F59C-34B8-1860-D82B5EDAC28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243062" y="1721858"/>
            <a:ext cx="369333" cy="369333"/>
          </a:xfrm>
          <a:prstGeom prst="rect">
            <a:avLst/>
          </a:prstGeom>
        </p:spPr>
      </p:pic>
      <p:pic>
        <p:nvPicPr>
          <p:cNvPr id="25" name="Graphic 24" descr="User with solid fill">
            <a:extLst>
              <a:ext uri="{FF2B5EF4-FFF2-40B4-BE49-F238E27FC236}">
                <a16:creationId xmlns:a16="http://schemas.microsoft.com/office/drawing/2014/main" id="{0287A41F-E378-AA32-1121-CE5794F0F14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509990" y="523752"/>
            <a:ext cx="369333" cy="369333"/>
          </a:xfrm>
          <a:prstGeom prst="rect">
            <a:avLst/>
          </a:prstGeom>
        </p:spPr>
      </p:pic>
      <p:pic>
        <p:nvPicPr>
          <p:cNvPr id="26" name="Graphic 25" descr="User with solid fill">
            <a:extLst>
              <a:ext uri="{FF2B5EF4-FFF2-40B4-BE49-F238E27FC236}">
                <a16:creationId xmlns:a16="http://schemas.microsoft.com/office/drawing/2014/main" id="{D84AE2CD-7406-9346-B2EE-87468432ABA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581150" y="130641"/>
            <a:ext cx="369333" cy="369333"/>
          </a:xfrm>
          <a:prstGeom prst="rect">
            <a:avLst/>
          </a:prstGeom>
        </p:spPr>
      </p:pic>
      <p:pic>
        <p:nvPicPr>
          <p:cNvPr id="27" name="Graphic 26" descr="User with solid fill">
            <a:extLst>
              <a:ext uri="{FF2B5EF4-FFF2-40B4-BE49-F238E27FC236}">
                <a16:creationId xmlns:a16="http://schemas.microsoft.com/office/drawing/2014/main" id="{F399C312-F694-4B5A-61FF-6B31EEC598D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073252" y="598090"/>
            <a:ext cx="369333" cy="369333"/>
          </a:xfrm>
          <a:prstGeom prst="rect">
            <a:avLst/>
          </a:prstGeom>
        </p:spPr>
      </p:pic>
      <p:pic>
        <p:nvPicPr>
          <p:cNvPr id="28" name="Graphic 27" descr="User with solid fill">
            <a:extLst>
              <a:ext uri="{FF2B5EF4-FFF2-40B4-BE49-F238E27FC236}">
                <a16:creationId xmlns:a16="http://schemas.microsoft.com/office/drawing/2014/main" id="{87893937-BA97-31AF-D8A7-AFD6F52F89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115815" y="723936"/>
            <a:ext cx="369333" cy="369333"/>
          </a:xfrm>
          <a:prstGeom prst="rect">
            <a:avLst/>
          </a:prstGeom>
        </p:spPr>
      </p:pic>
      <p:pic>
        <p:nvPicPr>
          <p:cNvPr id="29" name="Graphic 28" descr="User with solid fill">
            <a:extLst>
              <a:ext uri="{FF2B5EF4-FFF2-40B4-BE49-F238E27FC236}">
                <a16:creationId xmlns:a16="http://schemas.microsoft.com/office/drawing/2014/main" id="{701E4D4A-48EC-38A5-24CF-9A48A3AA733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526623" y="1676111"/>
            <a:ext cx="369333" cy="369333"/>
          </a:xfrm>
          <a:prstGeom prst="rect">
            <a:avLst/>
          </a:prstGeom>
        </p:spPr>
      </p:pic>
      <p:pic>
        <p:nvPicPr>
          <p:cNvPr id="30" name="Graphic 29" descr="User with solid fill">
            <a:extLst>
              <a:ext uri="{FF2B5EF4-FFF2-40B4-BE49-F238E27FC236}">
                <a16:creationId xmlns:a16="http://schemas.microsoft.com/office/drawing/2014/main" id="{4B3825AD-482C-3C54-84A8-91A6B5C4705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716016" y="1352525"/>
            <a:ext cx="369333" cy="369333"/>
          </a:xfrm>
          <a:prstGeom prst="rect">
            <a:avLst/>
          </a:prstGeom>
        </p:spPr>
      </p:pic>
      <p:pic>
        <p:nvPicPr>
          <p:cNvPr id="31" name="Graphic 30" descr="User with solid fill">
            <a:extLst>
              <a:ext uri="{FF2B5EF4-FFF2-40B4-BE49-F238E27FC236}">
                <a16:creationId xmlns:a16="http://schemas.microsoft.com/office/drawing/2014/main" id="{515793BF-0229-6231-F419-FDC88B6B83D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075845" y="873735"/>
            <a:ext cx="369333" cy="369333"/>
          </a:xfrm>
          <a:prstGeom prst="rect">
            <a:avLst/>
          </a:prstGeom>
        </p:spPr>
      </p:pic>
      <p:pic>
        <p:nvPicPr>
          <p:cNvPr id="32" name="Graphic 31" descr="User with solid fill">
            <a:extLst>
              <a:ext uri="{FF2B5EF4-FFF2-40B4-BE49-F238E27FC236}">
                <a16:creationId xmlns:a16="http://schemas.microsoft.com/office/drawing/2014/main" id="{81B37581-7DBF-58A6-6F8D-B0669DCD316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857142" y="397654"/>
            <a:ext cx="369333" cy="369333"/>
          </a:xfrm>
          <a:prstGeom prst="rect">
            <a:avLst/>
          </a:prstGeom>
        </p:spPr>
      </p:pic>
      <p:cxnSp>
        <p:nvCxnSpPr>
          <p:cNvPr id="33" name="Straight Arrow Connector 32">
            <a:extLst>
              <a:ext uri="{FF2B5EF4-FFF2-40B4-BE49-F238E27FC236}">
                <a16:creationId xmlns:a16="http://schemas.microsoft.com/office/drawing/2014/main" id="{DA1EF9FD-0329-6190-04D6-DBE34F977253}"/>
              </a:ext>
            </a:extLst>
          </p:cNvPr>
          <p:cNvCxnSpPr>
            <a:cxnSpLocks/>
          </p:cNvCxnSpPr>
          <p:nvPr/>
        </p:nvCxnSpPr>
        <p:spPr>
          <a:xfrm flipV="1">
            <a:off x="7953375" y="3844848"/>
            <a:ext cx="0" cy="222885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A1676B95-FCE4-2BD8-02D5-28BB532057E4}"/>
              </a:ext>
            </a:extLst>
          </p:cNvPr>
          <p:cNvCxnSpPr>
            <a:cxnSpLocks/>
          </p:cNvCxnSpPr>
          <p:nvPr/>
        </p:nvCxnSpPr>
        <p:spPr>
          <a:xfrm>
            <a:off x="7953375" y="6073698"/>
            <a:ext cx="3981450"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642D7A71-0578-EC2B-DE2A-F92DDC5B29E4}"/>
              </a:ext>
            </a:extLst>
          </p:cNvPr>
          <p:cNvSpPr txBox="1"/>
          <p:nvPr/>
        </p:nvSpPr>
        <p:spPr>
          <a:xfrm rot="16200000">
            <a:off x="7508663" y="4144401"/>
            <a:ext cx="606256" cy="307777"/>
          </a:xfrm>
          <a:prstGeom prst="rect">
            <a:avLst/>
          </a:prstGeom>
          <a:noFill/>
        </p:spPr>
        <p:txBody>
          <a:bodyPr wrap="none" rtlCol="0">
            <a:spAutoFit/>
          </a:bodyPr>
          <a:lstStyle/>
          <a:p>
            <a:r>
              <a:rPr lang="en-US" sz="1400" dirty="0"/>
              <a:t>Social</a:t>
            </a:r>
          </a:p>
        </p:txBody>
      </p:sp>
      <p:sp>
        <p:nvSpPr>
          <p:cNvPr id="36" name="TextBox 35">
            <a:extLst>
              <a:ext uri="{FF2B5EF4-FFF2-40B4-BE49-F238E27FC236}">
                <a16:creationId xmlns:a16="http://schemas.microsoft.com/office/drawing/2014/main" id="{0E932A9F-CF43-48EA-FC60-29EDDC0A23E9}"/>
              </a:ext>
            </a:extLst>
          </p:cNvPr>
          <p:cNvSpPr txBox="1"/>
          <p:nvPr/>
        </p:nvSpPr>
        <p:spPr>
          <a:xfrm>
            <a:off x="11012778" y="6040837"/>
            <a:ext cx="732893" cy="307777"/>
          </a:xfrm>
          <a:prstGeom prst="rect">
            <a:avLst/>
          </a:prstGeom>
          <a:noFill/>
        </p:spPr>
        <p:txBody>
          <a:bodyPr wrap="none" rtlCol="0">
            <a:spAutoFit/>
          </a:bodyPr>
          <a:lstStyle/>
          <a:p>
            <a:r>
              <a:rPr lang="en-US" sz="1400" dirty="0"/>
              <a:t>Science</a:t>
            </a:r>
          </a:p>
        </p:txBody>
      </p:sp>
      <p:pic>
        <p:nvPicPr>
          <p:cNvPr id="38" name="Graphic 37" descr="User with solid fill">
            <a:extLst>
              <a:ext uri="{FF2B5EF4-FFF2-40B4-BE49-F238E27FC236}">
                <a16:creationId xmlns:a16="http://schemas.microsoft.com/office/drawing/2014/main" id="{87969B13-35C3-95E5-E334-44838BFE028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950483" y="4196904"/>
            <a:ext cx="369333" cy="369333"/>
          </a:xfrm>
          <a:prstGeom prst="rect">
            <a:avLst/>
          </a:prstGeom>
        </p:spPr>
      </p:pic>
      <p:pic>
        <p:nvPicPr>
          <p:cNvPr id="39" name="Graphic 38" descr="User with solid fill">
            <a:extLst>
              <a:ext uri="{FF2B5EF4-FFF2-40B4-BE49-F238E27FC236}">
                <a16:creationId xmlns:a16="http://schemas.microsoft.com/office/drawing/2014/main" id="{8E5E32C9-123C-BD3B-D024-48C61916E70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21711" y="3998916"/>
            <a:ext cx="369333" cy="369333"/>
          </a:xfrm>
          <a:prstGeom prst="rect">
            <a:avLst/>
          </a:prstGeom>
        </p:spPr>
      </p:pic>
      <p:pic>
        <p:nvPicPr>
          <p:cNvPr id="40" name="Graphic 39" descr="User with solid fill">
            <a:extLst>
              <a:ext uri="{FF2B5EF4-FFF2-40B4-BE49-F238E27FC236}">
                <a16:creationId xmlns:a16="http://schemas.microsoft.com/office/drawing/2014/main" id="{8FBB9E03-EC4A-AC46-0AE0-6137A9153CF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873729" y="5349493"/>
            <a:ext cx="369333" cy="369333"/>
          </a:xfrm>
          <a:prstGeom prst="rect">
            <a:avLst/>
          </a:prstGeom>
        </p:spPr>
      </p:pic>
      <p:pic>
        <p:nvPicPr>
          <p:cNvPr id="41" name="Graphic 40" descr="User with solid fill">
            <a:extLst>
              <a:ext uri="{FF2B5EF4-FFF2-40B4-BE49-F238E27FC236}">
                <a16:creationId xmlns:a16="http://schemas.microsoft.com/office/drawing/2014/main" id="{DDEC3F52-677E-1E0E-ED98-55191D3D52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622252" y="4966931"/>
            <a:ext cx="369333" cy="369333"/>
          </a:xfrm>
          <a:prstGeom prst="rect">
            <a:avLst/>
          </a:prstGeom>
        </p:spPr>
      </p:pic>
      <p:pic>
        <p:nvPicPr>
          <p:cNvPr id="42" name="Graphic 41" descr="User with solid fill">
            <a:extLst>
              <a:ext uri="{FF2B5EF4-FFF2-40B4-BE49-F238E27FC236}">
                <a16:creationId xmlns:a16="http://schemas.microsoft.com/office/drawing/2014/main" id="{AB2CE11E-4D78-0E47-8498-5C468EBB0CA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485148" y="5349493"/>
            <a:ext cx="369333" cy="369333"/>
          </a:xfrm>
          <a:prstGeom prst="rect">
            <a:avLst/>
          </a:prstGeom>
        </p:spPr>
      </p:pic>
      <p:pic>
        <p:nvPicPr>
          <p:cNvPr id="43" name="Graphic 42" descr="User with solid fill">
            <a:extLst>
              <a:ext uri="{FF2B5EF4-FFF2-40B4-BE49-F238E27FC236}">
                <a16:creationId xmlns:a16="http://schemas.microsoft.com/office/drawing/2014/main" id="{BB46EBEA-119A-ECAD-A4CB-D96E698B83F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022051" y="5007023"/>
            <a:ext cx="369333" cy="369333"/>
          </a:xfrm>
          <a:prstGeom prst="rect">
            <a:avLst/>
          </a:prstGeom>
        </p:spPr>
      </p:pic>
      <p:pic>
        <p:nvPicPr>
          <p:cNvPr id="44" name="Graphic 43" descr="User with solid fill">
            <a:extLst>
              <a:ext uri="{FF2B5EF4-FFF2-40B4-BE49-F238E27FC236}">
                <a16:creationId xmlns:a16="http://schemas.microsoft.com/office/drawing/2014/main" id="{BE92DD66-28C5-E706-6945-8B7E0086278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016920" y="5507788"/>
            <a:ext cx="369333" cy="369333"/>
          </a:xfrm>
          <a:prstGeom prst="rect">
            <a:avLst/>
          </a:prstGeom>
        </p:spPr>
      </p:pic>
      <p:pic>
        <p:nvPicPr>
          <p:cNvPr id="45" name="Graphic 44" descr="User with solid fill">
            <a:extLst>
              <a:ext uri="{FF2B5EF4-FFF2-40B4-BE49-F238E27FC236}">
                <a16:creationId xmlns:a16="http://schemas.microsoft.com/office/drawing/2014/main" id="{42872DDF-85DD-295C-A7A6-9D0CC8C3C4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507397" y="4592331"/>
            <a:ext cx="369333" cy="369333"/>
          </a:xfrm>
          <a:prstGeom prst="rect">
            <a:avLst/>
          </a:prstGeom>
        </p:spPr>
      </p:pic>
      <p:pic>
        <p:nvPicPr>
          <p:cNvPr id="46" name="Graphic 45" descr="User with solid fill">
            <a:extLst>
              <a:ext uri="{FF2B5EF4-FFF2-40B4-BE49-F238E27FC236}">
                <a16:creationId xmlns:a16="http://schemas.microsoft.com/office/drawing/2014/main" id="{CC923F85-3718-1170-F666-08213D16062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391345" y="4051211"/>
            <a:ext cx="369333" cy="369333"/>
          </a:xfrm>
          <a:prstGeom prst="rect">
            <a:avLst/>
          </a:prstGeom>
        </p:spPr>
      </p:pic>
      <p:pic>
        <p:nvPicPr>
          <p:cNvPr id="47" name="Graphic 46" descr="User with solid fill">
            <a:extLst>
              <a:ext uri="{FF2B5EF4-FFF2-40B4-BE49-F238E27FC236}">
                <a16:creationId xmlns:a16="http://schemas.microsoft.com/office/drawing/2014/main" id="{54E0B2A7-4D2F-F4EA-A37A-B8F09689C36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243062" y="5507787"/>
            <a:ext cx="369333" cy="369333"/>
          </a:xfrm>
          <a:prstGeom prst="rect">
            <a:avLst/>
          </a:prstGeom>
        </p:spPr>
      </p:pic>
      <p:pic>
        <p:nvPicPr>
          <p:cNvPr id="48" name="Graphic 47" descr="User with solid fill">
            <a:extLst>
              <a:ext uri="{FF2B5EF4-FFF2-40B4-BE49-F238E27FC236}">
                <a16:creationId xmlns:a16="http://schemas.microsoft.com/office/drawing/2014/main" id="{3723406A-C010-E0C9-7263-6F285A26EAE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509990" y="4309681"/>
            <a:ext cx="369333" cy="369333"/>
          </a:xfrm>
          <a:prstGeom prst="rect">
            <a:avLst/>
          </a:prstGeom>
        </p:spPr>
      </p:pic>
      <p:pic>
        <p:nvPicPr>
          <p:cNvPr id="49" name="Graphic 48" descr="User with solid fill">
            <a:extLst>
              <a:ext uri="{FF2B5EF4-FFF2-40B4-BE49-F238E27FC236}">
                <a16:creationId xmlns:a16="http://schemas.microsoft.com/office/drawing/2014/main" id="{EFA0F147-51AA-148B-36B9-10B987D867E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581150" y="3916570"/>
            <a:ext cx="369333" cy="369333"/>
          </a:xfrm>
          <a:prstGeom prst="rect">
            <a:avLst/>
          </a:prstGeom>
        </p:spPr>
      </p:pic>
      <p:pic>
        <p:nvPicPr>
          <p:cNvPr id="50" name="Graphic 49" descr="User with solid fill">
            <a:extLst>
              <a:ext uri="{FF2B5EF4-FFF2-40B4-BE49-F238E27FC236}">
                <a16:creationId xmlns:a16="http://schemas.microsoft.com/office/drawing/2014/main" id="{E805F756-5C12-202D-667F-1B56BB1B357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073252" y="4384019"/>
            <a:ext cx="369333" cy="369333"/>
          </a:xfrm>
          <a:prstGeom prst="rect">
            <a:avLst/>
          </a:prstGeom>
        </p:spPr>
      </p:pic>
      <p:pic>
        <p:nvPicPr>
          <p:cNvPr id="51" name="Graphic 50" descr="User with solid fill">
            <a:extLst>
              <a:ext uri="{FF2B5EF4-FFF2-40B4-BE49-F238E27FC236}">
                <a16:creationId xmlns:a16="http://schemas.microsoft.com/office/drawing/2014/main" id="{41C79701-B951-1793-DA94-84F3BF57CF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115815" y="4509865"/>
            <a:ext cx="369333" cy="369333"/>
          </a:xfrm>
          <a:prstGeom prst="rect">
            <a:avLst/>
          </a:prstGeom>
        </p:spPr>
      </p:pic>
      <p:pic>
        <p:nvPicPr>
          <p:cNvPr id="52" name="Graphic 51" descr="User with solid fill">
            <a:extLst>
              <a:ext uri="{FF2B5EF4-FFF2-40B4-BE49-F238E27FC236}">
                <a16:creationId xmlns:a16="http://schemas.microsoft.com/office/drawing/2014/main" id="{04ADA704-A4C9-1203-A1F5-51362F27D47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526623" y="5462040"/>
            <a:ext cx="369333" cy="369333"/>
          </a:xfrm>
          <a:prstGeom prst="rect">
            <a:avLst/>
          </a:prstGeom>
        </p:spPr>
      </p:pic>
      <p:pic>
        <p:nvPicPr>
          <p:cNvPr id="53" name="Graphic 52" descr="User with solid fill">
            <a:extLst>
              <a:ext uri="{FF2B5EF4-FFF2-40B4-BE49-F238E27FC236}">
                <a16:creationId xmlns:a16="http://schemas.microsoft.com/office/drawing/2014/main" id="{BC06A458-3E35-C878-4F3A-59230C8684A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716016" y="5138454"/>
            <a:ext cx="369333" cy="369333"/>
          </a:xfrm>
          <a:prstGeom prst="rect">
            <a:avLst/>
          </a:prstGeom>
        </p:spPr>
      </p:pic>
      <p:pic>
        <p:nvPicPr>
          <p:cNvPr id="54" name="Graphic 53" descr="User with solid fill">
            <a:extLst>
              <a:ext uri="{FF2B5EF4-FFF2-40B4-BE49-F238E27FC236}">
                <a16:creationId xmlns:a16="http://schemas.microsoft.com/office/drawing/2014/main" id="{D017AADC-61A2-EB50-A855-1D20BBE27B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075845" y="4659664"/>
            <a:ext cx="369333" cy="369333"/>
          </a:xfrm>
          <a:prstGeom prst="rect">
            <a:avLst/>
          </a:prstGeom>
        </p:spPr>
      </p:pic>
      <p:pic>
        <p:nvPicPr>
          <p:cNvPr id="55" name="Graphic 54" descr="User with solid fill">
            <a:extLst>
              <a:ext uri="{FF2B5EF4-FFF2-40B4-BE49-F238E27FC236}">
                <a16:creationId xmlns:a16="http://schemas.microsoft.com/office/drawing/2014/main" id="{DB4D0F87-C25C-952E-3C3E-8F3942809EC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857142" y="4183583"/>
            <a:ext cx="369333" cy="369333"/>
          </a:xfrm>
          <a:prstGeom prst="rect">
            <a:avLst/>
          </a:prstGeom>
        </p:spPr>
      </p:pic>
      <p:sp>
        <p:nvSpPr>
          <p:cNvPr id="56" name="Oval 55">
            <a:extLst>
              <a:ext uri="{FF2B5EF4-FFF2-40B4-BE49-F238E27FC236}">
                <a16:creationId xmlns:a16="http://schemas.microsoft.com/office/drawing/2014/main" id="{C94F6E16-4189-3C57-F501-9F93B87BCCC0}"/>
              </a:ext>
            </a:extLst>
          </p:cNvPr>
          <p:cNvSpPr/>
          <p:nvPr/>
        </p:nvSpPr>
        <p:spPr>
          <a:xfrm rot="21052247">
            <a:off x="8058148" y="3914475"/>
            <a:ext cx="1457325" cy="1061975"/>
          </a:xfrm>
          <a:prstGeom prst="ellipse">
            <a:avLst/>
          </a:prstGeom>
          <a:noFill/>
          <a:ln w="38100">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a:extLst>
              <a:ext uri="{FF2B5EF4-FFF2-40B4-BE49-F238E27FC236}">
                <a16:creationId xmlns:a16="http://schemas.microsoft.com/office/drawing/2014/main" id="{CB02A60C-62EC-2B57-1156-EB9D21AB4B64}"/>
              </a:ext>
            </a:extLst>
          </p:cNvPr>
          <p:cNvSpPr/>
          <p:nvPr/>
        </p:nvSpPr>
        <p:spPr>
          <a:xfrm rot="1176484">
            <a:off x="8288547" y="5039179"/>
            <a:ext cx="1457325" cy="994413"/>
          </a:xfrm>
          <a:prstGeom prst="ellipse">
            <a:avLst/>
          </a:prstGeom>
          <a:noFill/>
          <a:ln w="38100">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8ACC4B09-4D96-9DF1-4334-6A84988195E6}"/>
              </a:ext>
            </a:extLst>
          </p:cNvPr>
          <p:cNvSpPr/>
          <p:nvPr/>
        </p:nvSpPr>
        <p:spPr>
          <a:xfrm rot="16404336">
            <a:off x="9278620" y="4345782"/>
            <a:ext cx="1457325" cy="1002080"/>
          </a:xfrm>
          <a:prstGeom prst="ellipse">
            <a:avLst/>
          </a:prstGeom>
          <a:noFill/>
          <a:ln w="38100">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a:extLst>
              <a:ext uri="{FF2B5EF4-FFF2-40B4-BE49-F238E27FC236}">
                <a16:creationId xmlns:a16="http://schemas.microsoft.com/office/drawing/2014/main" id="{D3433AFC-170A-F67D-E461-3578FE501D95}"/>
              </a:ext>
            </a:extLst>
          </p:cNvPr>
          <p:cNvSpPr/>
          <p:nvPr/>
        </p:nvSpPr>
        <p:spPr>
          <a:xfrm rot="1121356">
            <a:off x="10391049" y="4949057"/>
            <a:ext cx="1457325" cy="1061975"/>
          </a:xfrm>
          <a:prstGeom prst="ellipse">
            <a:avLst/>
          </a:prstGeom>
          <a:noFill/>
          <a:ln w="38100">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2" name="Graphic 61" descr="Network diagram with solid fill">
            <a:extLst>
              <a:ext uri="{FF2B5EF4-FFF2-40B4-BE49-F238E27FC236}">
                <a16:creationId xmlns:a16="http://schemas.microsoft.com/office/drawing/2014/main" id="{67663364-22F7-653F-9D14-6F858BD5497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584608" y="2752474"/>
            <a:ext cx="914400" cy="914400"/>
          </a:xfrm>
          <a:prstGeom prst="rect">
            <a:avLst/>
          </a:prstGeom>
        </p:spPr>
      </p:pic>
      <p:sp>
        <p:nvSpPr>
          <p:cNvPr id="64" name="TextBox 63">
            <a:extLst>
              <a:ext uri="{FF2B5EF4-FFF2-40B4-BE49-F238E27FC236}">
                <a16:creationId xmlns:a16="http://schemas.microsoft.com/office/drawing/2014/main" id="{9B83AF03-7E82-7191-A2E9-87CCDF4F9821}"/>
              </a:ext>
            </a:extLst>
          </p:cNvPr>
          <p:cNvSpPr txBox="1"/>
          <p:nvPr/>
        </p:nvSpPr>
        <p:spPr>
          <a:xfrm>
            <a:off x="9633287" y="2517948"/>
            <a:ext cx="641521" cy="338554"/>
          </a:xfrm>
          <a:prstGeom prst="rect">
            <a:avLst/>
          </a:prstGeom>
          <a:noFill/>
        </p:spPr>
        <p:txBody>
          <a:bodyPr wrap="none" rtlCol="0">
            <a:spAutoFit/>
          </a:bodyPr>
          <a:lstStyle/>
          <a:p>
            <a:pPr algn="ctr"/>
            <a:r>
              <a:rPr lang="en-US" sz="1600" b="1" dirty="0"/>
              <a:t>Input</a:t>
            </a:r>
          </a:p>
        </p:txBody>
      </p:sp>
      <p:sp>
        <p:nvSpPr>
          <p:cNvPr id="66" name="TextBox 65">
            <a:extLst>
              <a:ext uri="{FF2B5EF4-FFF2-40B4-BE49-F238E27FC236}">
                <a16:creationId xmlns:a16="http://schemas.microsoft.com/office/drawing/2014/main" id="{2149213D-A59D-7FD8-2C75-607383893BDE}"/>
              </a:ext>
            </a:extLst>
          </p:cNvPr>
          <p:cNvSpPr txBox="1"/>
          <p:nvPr/>
        </p:nvSpPr>
        <p:spPr>
          <a:xfrm>
            <a:off x="9633287" y="3438839"/>
            <a:ext cx="797013" cy="338554"/>
          </a:xfrm>
          <a:prstGeom prst="rect">
            <a:avLst/>
          </a:prstGeom>
          <a:noFill/>
        </p:spPr>
        <p:txBody>
          <a:bodyPr wrap="none" rtlCol="0">
            <a:spAutoFit/>
          </a:bodyPr>
          <a:lstStyle/>
          <a:p>
            <a:pPr algn="ctr"/>
            <a:r>
              <a:rPr lang="en-US" sz="1600" b="1" dirty="0"/>
              <a:t>Output</a:t>
            </a:r>
          </a:p>
        </p:txBody>
      </p:sp>
      <p:pic>
        <p:nvPicPr>
          <p:cNvPr id="37" name="Graphic 36" descr="User with solid fill">
            <a:extLst>
              <a:ext uri="{FF2B5EF4-FFF2-40B4-BE49-F238E27FC236}">
                <a16:creationId xmlns:a16="http://schemas.microsoft.com/office/drawing/2014/main" id="{3831F7E8-D93F-E45F-4D94-95BBDDB986F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138041" y="4031183"/>
            <a:ext cx="369333" cy="369333"/>
          </a:xfrm>
          <a:prstGeom prst="rect">
            <a:avLst/>
          </a:prstGeom>
        </p:spPr>
      </p:pic>
      <p:sp>
        <p:nvSpPr>
          <p:cNvPr id="68" name="Arrow: Down 67">
            <a:extLst>
              <a:ext uri="{FF2B5EF4-FFF2-40B4-BE49-F238E27FC236}">
                <a16:creationId xmlns:a16="http://schemas.microsoft.com/office/drawing/2014/main" id="{BBF74237-C5D6-37FE-B848-A21FC611153A}"/>
              </a:ext>
            </a:extLst>
          </p:cNvPr>
          <p:cNvSpPr/>
          <p:nvPr/>
        </p:nvSpPr>
        <p:spPr>
          <a:xfrm>
            <a:off x="10609227" y="2965912"/>
            <a:ext cx="313178" cy="429372"/>
          </a:xfrm>
          <a:prstGeom prst="down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TextBox 68">
            <a:extLst>
              <a:ext uri="{FF2B5EF4-FFF2-40B4-BE49-F238E27FC236}">
                <a16:creationId xmlns:a16="http://schemas.microsoft.com/office/drawing/2014/main" id="{AC9F4346-1149-955E-961E-22AC278F8989}"/>
              </a:ext>
            </a:extLst>
          </p:cNvPr>
          <p:cNvSpPr txBox="1"/>
          <p:nvPr/>
        </p:nvSpPr>
        <p:spPr>
          <a:xfrm>
            <a:off x="8051271" y="2856502"/>
            <a:ext cx="1529538" cy="646331"/>
          </a:xfrm>
          <a:prstGeom prst="rect">
            <a:avLst/>
          </a:prstGeom>
          <a:noFill/>
        </p:spPr>
        <p:txBody>
          <a:bodyPr wrap="square" rtlCol="0">
            <a:spAutoFit/>
          </a:bodyPr>
          <a:lstStyle/>
          <a:p>
            <a:pPr algn="r"/>
            <a:r>
              <a:rPr lang="en-US" b="1" dirty="0"/>
              <a:t>Unsupervised model</a:t>
            </a:r>
          </a:p>
        </p:txBody>
      </p:sp>
    </p:spTree>
    <p:extLst>
      <p:ext uri="{BB962C8B-B14F-4D97-AF65-F5344CB8AC3E}">
        <p14:creationId xmlns:p14="http://schemas.microsoft.com/office/powerpoint/2010/main" val="2067444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884B43-7CFD-5B72-816D-BEC1B286273E}"/>
              </a:ext>
            </a:extLst>
          </p:cNvPr>
          <p:cNvSpPr>
            <a:spLocks noGrp="1"/>
          </p:cNvSpPr>
          <p:nvPr>
            <p:ph type="title"/>
          </p:nvPr>
        </p:nvSpPr>
        <p:spPr/>
        <p:txBody>
          <a:bodyPr/>
          <a:lstStyle/>
          <a:p>
            <a:r>
              <a:rPr lang="en-US" dirty="0"/>
              <a:t>This Course</a:t>
            </a:r>
          </a:p>
        </p:txBody>
      </p:sp>
      <p:sp>
        <p:nvSpPr>
          <p:cNvPr id="3" name="Content Placeholder 2">
            <a:extLst>
              <a:ext uri="{FF2B5EF4-FFF2-40B4-BE49-F238E27FC236}">
                <a16:creationId xmlns:a16="http://schemas.microsoft.com/office/drawing/2014/main" id="{76F11D80-9EDF-7B74-403D-BA68D5FEFE3F}"/>
              </a:ext>
            </a:extLst>
          </p:cNvPr>
          <p:cNvSpPr>
            <a:spLocks noGrp="1"/>
          </p:cNvSpPr>
          <p:nvPr>
            <p:ph sz="quarter" idx="10"/>
          </p:nvPr>
        </p:nvSpPr>
        <p:spPr/>
        <p:txBody>
          <a:bodyPr/>
          <a:lstStyle/>
          <a:p>
            <a:r>
              <a:rPr lang="en-US" dirty="0"/>
              <a:t>Discusses machine learning models for classification, regression, forecasting, and clustering</a:t>
            </a:r>
          </a:p>
          <a:p>
            <a:r>
              <a:rPr lang="en-US" dirty="0"/>
              <a:t>Enterprise applications of machine learning such as</a:t>
            </a:r>
          </a:p>
          <a:p>
            <a:pPr lvl="1"/>
            <a:r>
              <a:rPr lang="en-US" dirty="0"/>
              <a:t>Predicting sales</a:t>
            </a:r>
          </a:p>
          <a:p>
            <a:pPr lvl="1"/>
            <a:r>
              <a:rPr lang="en-US" dirty="0"/>
              <a:t>Disease diagnosis</a:t>
            </a:r>
          </a:p>
          <a:p>
            <a:pPr lvl="1"/>
            <a:r>
              <a:rPr lang="en-US" dirty="0"/>
              <a:t>Predictive maintenance</a:t>
            </a:r>
          </a:p>
          <a:p>
            <a:pPr lvl="1"/>
            <a:r>
              <a:rPr lang="en-US" dirty="0"/>
              <a:t>Etc.</a:t>
            </a:r>
          </a:p>
          <a:p>
            <a:r>
              <a:rPr lang="en-US" dirty="0"/>
              <a:t>Main tools</a:t>
            </a:r>
          </a:p>
          <a:p>
            <a:pPr lvl="1"/>
            <a:r>
              <a:rPr lang="en-US" dirty="0"/>
              <a:t>Python and libraries such as Pandas and </a:t>
            </a:r>
            <a:r>
              <a:rPr lang="en-US" dirty="0" err="1"/>
              <a:t>SKLearn</a:t>
            </a:r>
            <a:endParaRPr lang="en-US" dirty="0"/>
          </a:p>
          <a:p>
            <a:pPr lvl="1"/>
            <a:r>
              <a:rPr lang="en-US" dirty="0"/>
              <a:t>Google </a:t>
            </a:r>
            <a:r>
              <a:rPr lang="en-US" dirty="0" err="1"/>
              <a:t>Colaboratory</a:t>
            </a:r>
            <a:r>
              <a:rPr lang="en-US" dirty="0"/>
              <a:t> (</a:t>
            </a:r>
            <a:r>
              <a:rPr lang="en-US" dirty="0" err="1"/>
              <a:t>Colab</a:t>
            </a:r>
            <a:r>
              <a:rPr lang="en-US" dirty="0"/>
              <a:t>)</a:t>
            </a:r>
          </a:p>
          <a:p>
            <a:pPr lvl="1"/>
            <a:r>
              <a:rPr lang="en-US" dirty="0"/>
              <a:t>Prebuilt tools </a:t>
            </a:r>
            <a:r>
              <a:rPr lang="en-US"/>
              <a:t>from GitHub</a:t>
            </a:r>
            <a:endParaRPr lang="en-US" dirty="0"/>
          </a:p>
        </p:txBody>
      </p:sp>
    </p:spTree>
    <p:extLst>
      <p:ext uri="{BB962C8B-B14F-4D97-AF65-F5344CB8AC3E}">
        <p14:creationId xmlns:p14="http://schemas.microsoft.com/office/powerpoint/2010/main" val="38185623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1C911A-3BB5-4459-8AF3-AF411490A894}"/>
              </a:ext>
            </a:extLst>
          </p:cNvPr>
          <p:cNvSpPr>
            <a:spLocks noGrp="1"/>
          </p:cNvSpPr>
          <p:nvPr>
            <p:ph type="title"/>
          </p:nvPr>
        </p:nvSpPr>
        <p:spPr/>
        <p:txBody>
          <a:bodyPr/>
          <a:lstStyle/>
          <a:p>
            <a:r>
              <a:rPr lang="en-US" dirty="0"/>
              <a:t>Data Analytics</a:t>
            </a:r>
          </a:p>
        </p:txBody>
      </p:sp>
      <p:sp>
        <p:nvSpPr>
          <p:cNvPr id="3" name="Content Placeholder 2">
            <a:extLst>
              <a:ext uri="{FF2B5EF4-FFF2-40B4-BE49-F238E27FC236}">
                <a16:creationId xmlns:a16="http://schemas.microsoft.com/office/drawing/2014/main" id="{F3F98559-9815-4642-8017-FA3FE52F571E}"/>
              </a:ext>
            </a:extLst>
          </p:cNvPr>
          <p:cNvSpPr>
            <a:spLocks noGrp="1"/>
          </p:cNvSpPr>
          <p:nvPr>
            <p:ph sz="quarter" idx="10"/>
          </p:nvPr>
        </p:nvSpPr>
        <p:spPr/>
        <p:txBody>
          <a:bodyPr/>
          <a:lstStyle/>
          <a:p>
            <a:r>
              <a:rPr lang="en-US" sz="2400" dirty="0"/>
              <a:t>The process of discover meaningful patterns in data</a:t>
            </a:r>
          </a:p>
          <a:p>
            <a:pPr lvl="1"/>
            <a:r>
              <a:rPr lang="en-US" sz="2000" dirty="0"/>
              <a:t>Raw data by themselves may not be too useful nor interesting</a:t>
            </a:r>
          </a:p>
          <a:p>
            <a:pPr lvl="1"/>
            <a:r>
              <a:rPr lang="en-US" sz="2000" dirty="0"/>
              <a:t>It is our task to make sense of the data and discover meaningful patterns</a:t>
            </a:r>
          </a:p>
          <a:p>
            <a:endParaRPr lang="en-US" dirty="0"/>
          </a:p>
        </p:txBody>
      </p:sp>
      <p:graphicFrame>
        <p:nvGraphicFramePr>
          <p:cNvPr id="6" name="Table 4">
            <a:extLst>
              <a:ext uri="{FF2B5EF4-FFF2-40B4-BE49-F238E27FC236}">
                <a16:creationId xmlns:a16="http://schemas.microsoft.com/office/drawing/2014/main" id="{2B21BD1F-BB77-4480-925F-B1F20B247842}"/>
              </a:ext>
            </a:extLst>
          </p:cNvPr>
          <p:cNvGraphicFramePr>
            <a:graphicFrameLocks noGrp="1"/>
          </p:cNvGraphicFramePr>
          <p:nvPr>
            <p:extLst>
              <p:ext uri="{D42A27DB-BD31-4B8C-83A1-F6EECF244321}">
                <p14:modId xmlns:p14="http://schemas.microsoft.com/office/powerpoint/2010/main" val="2707651445"/>
              </p:ext>
            </p:extLst>
          </p:nvPr>
        </p:nvGraphicFramePr>
        <p:xfrm>
          <a:off x="395706" y="2538144"/>
          <a:ext cx="4627480" cy="2966720"/>
        </p:xfrm>
        <a:graphic>
          <a:graphicData uri="http://schemas.openxmlformats.org/drawingml/2006/table">
            <a:tbl>
              <a:tblPr firstRow="1" bandRow="1">
                <a:tableStyleId>{00A15C55-8517-42AA-B614-E9B94910E393}</a:tableStyleId>
              </a:tblPr>
              <a:tblGrid>
                <a:gridCol w="1141515">
                  <a:extLst>
                    <a:ext uri="{9D8B030D-6E8A-4147-A177-3AD203B41FA5}">
                      <a16:colId xmlns:a16="http://schemas.microsoft.com/office/drawing/2014/main" val="2385928695"/>
                    </a:ext>
                  </a:extLst>
                </a:gridCol>
                <a:gridCol w="1172225">
                  <a:extLst>
                    <a:ext uri="{9D8B030D-6E8A-4147-A177-3AD203B41FA5}">
                      <a16:colId xmlns:a16="http://schemas.microsoft.com/office/drawing/2014/main" val="302706152"/>
                    </a:ext>
                  </a:extLst>
                </a:gridCol>
                <a:gridCol w="1156870">
                  <a:extLst>
                    <a:ext uri="{9D8B030D-6E8A-4147-A177-3AD203B41FA5}">
                      <a16:colId xmlns:a16="http://schemas.microsoft.com/office/drawing/2014/main" val="2123779599"/>
                    </a:ext>
                  </a:extLst>
                </a:gridCol>
                <a:gridCol w="1156870">
                  <a:extLst>
                    <a:ext uri="{9D8B030D-6E8A-4147-A177-3AD203B41FA5}">
                      <a16:colId xmlns:a16="http://schemas.microsoft.com/office/drawing/2014/main" val="873021026"/>
                    </a:ext>
                  </a:extLst>
                </a:gridCol>
              </a:tblGrid>
              <a:tr h="370840">
                <a:tc>
                  <a:txBody>
                    <a:bodyPr/>
                    <a:lstStyle/>
                    <a:p>
                      <a:pPr algn="ctr" fontAlgn="b"/>
                      <a:r>
                        <a:rPr lang="en-US" sz="1600" b="1" u="none" strike="noStrike" dirty="0">
                          <a:solidFill>
                            <a:srgbClr val="000000"/>
                          </a:solidFill>
                          <a:effectLst/>
                        </a:rPr>
                        <a:t>Student ID</a:t>
                      </a:r>
                      <a:endParaRPr lang="en-US" sz="16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600" b="1" u="none" strike="noStrike" dirty="0">
                          <a:solidFill>
                            <a:srgbClr val="000000"/>
                          </a:solidFill>
                          <a:effectLst/>
                        </a:rPr>
                        <a:t>Study Time</a:t>
                      </a:r>
                      <a:endParaRPr lang="en-US" sz="16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600" b="1" u="none" strike="noStrike" dirty="0">
                          <a:solidFill>
                            <a:srgbClr val="000000"/>
                          </a:solidFill>
                          <a:effectLst/>
                        </a:rPr>
                        <a:t>Sleep Time</a:t>
                      </a:r>
                      <a:endParaRPr lang="en-US" sz="16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600" b="1" u="none" strike="noStrike" dirty="0">
                          <a:solidFill>
                            <a:srgbClr val="000000"/>
                          </a:solidFill>
                          <a:effectLst/>
                        </a:rPr>
                        <a:t>Grade</a:t>
                      </a:r>
                      <a:endParaRPr lang="en-US" sz="1600" b="1"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363224489"/>
                  </a:ext>
                </a:extLst>
              </a:tr>
              <a:tr h="370840">
                <a:tc>
                  <a:txBody>
                    <a:bodyPr/>
                    <a:lstStyle/>
                    <a:p>
                      <a:pPr algn="l" fontAlgn="b"/>
                      <a:r>
                        <a:rPr lang="en-US" sz="1800" b="0" u="none" strike="noStrike" dirty="0">
                          <a:solidFill>
                            <a:srgbClr val="000000"/>
                          </a:solidFill>
                          <a:effectLst/>
                        </a:rPr>
                        <a:t>001</a:t>
                      </a:r>
                      <a:endParaRPr lang="en-US"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800" b="0" u="none" strike="noStrike" dirty="0">
                          <a:solidFill>
                            <a:srgbClr val="000000"/>
                          </a:solidFill>
                          <a:effectLst/>
                        </a:rPr>
                        <a:t>5</a:t>
                      </a:r>
                      <a:endParaRPr lang="en-US"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800" b="0" u="none" strike="noStrike">
                          <a:solidFill>
                            <a:srgbClr val="000000"/>
                          </a:solidFill>
                          <a:effectLst/>
                        </a:rPr>
                        <a:t>8</a:t>
                      </a:r>
                      <a:endParaRPr lang="en-US" sz="18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800" b="0" u="none" strike="noStrike" dirty="0">
                          <a:solidFill>
                            <a:srgbClr val="000000"/>
                          </a:solidFill>
                          <a:effectLst/>
                        </a:rPr>
                        <a:t>3</a:t>
                      </a:r>
                      <a:endParaRPr lang="en-US" sz="18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029971332"/>
                  </a:ext>
                </a:extLst>
              </a:tr>
              <a:tr h="370840">
                <a:tc>
                  <a:txBody>
                    <a:bodyPr/>
                    <a:lstStyle/>
                    <a:p>
                      <a:pPr algn="l" fontAlgn="b"/>
                      <a:r>
                        <a:rPr lang="en-US" sz="1800" b="0" u="none" strike="noStrike" dirty="0">
                          <a:solidFill>
                            <a:srgbClr val="000000"/>
                          </a:solidFill>
                          <a:effectLst/>
                        </a:rPr>
                        <a:t>002</a:t>
                      </a:r>
                      <a:endParaRPr lang="en-US"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800" b="0" u="none" strike="noStrike" dirty="0">
                          <a:solidFill>
                            <a:srgbClr val="000000"/>
                          </a:solidFill>
                          <a:effectLst/>
                        </a:rPr>
                        <a:t>8</a:t>
                      </a:r>
                      <a:endParaRPr lang="en-US"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800" b="0" u="none" strike="noStrike" dirty="0">
                          <a:solidFill>
                            <a:srgbClr val="000000"/>
                          </a:solidFill>
                          <a:effectLst/>
                        </a:rPr>
                        <a:t>5</a:t>
                      </a:r>
                      <a:endParaRPr lang="en-US"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800" b="0" u="none" strike="noStrike" dirty="0">
                          <a:solidFill>
                            <a:srgbClr val="000000"/>
                          </a:solidFill>
                          <a:effectLst/>
                        </a:rPr>
                        <a:t>3.6</a:t>
                      </a:r>
                      <a:endParaRPr lang="en-US" sz="18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321766696"/>
                  </a:ext>
                </a:extLst>
              </a:tr>
              <a:tr h="370840">
                <a:tc>
                  <a:txBody>
                    <a:bodyPr/>
                    <a:lstStyle/>
                    <a:p>
                      <a:pPr algn="l" fontAlgn="b"/>
                      <a:r>
                        <a:rPr lang="en-US" sz="1800" b="0" u="none" strike="noStrike" dirty="0">
                          <a:solidFill>
                            <a:srgbClr val="000000"/>
                          </a:solidFill>
                          <a:effectLst/>
                        </a:rPr>
                        <a:t>003</a:t>
                      </a:r>
                      <a:endParaRPr lang="en-US"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800" b="0" u="none" strike="noStrike" dirty="0">
                          <a:solidFill>
                            <a:srgbClr val="000000"/>
                          </a:solidFill>
                          <a:effectLst/>
                        </a:rPr>
                        <a:t>3</a:t>
                      </a:r>
                      <a:endParaRPr lang="en-US"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800" b="0" u="none" strike="noStrike">
                          <a:solidFill>
                            <a:srgbClr val="000000"/>
                          </a:solidFill>
                          <a:effectLst/>
                        </a:rPr>
                        <a:t>11</a:t>
                      </a:r>
                      <a:endParaRPr lang="en-US" sz="18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800" b="0" u="none" strike="noStrike" dirty="0">
                          <a:solidFill>
                            <a:srgbClr val="000000"/>
                          </a:solidFill>
                          <a:effectLst/>
                        </a:rPr>
                        <a:t>2.2</a:t>
                      </a:r>
                      <a:endParaRPr lang="en-US" sz="18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545172768"/>
                  </a:ext>
                </a:extLst>
              </a:tr>
              <a:tr h="370840">
                <a:tc>
                  <a:txBody>
                    <a:bodyPr/>
                    <a:lstStyle/>
                    <a:p>
                      <a:pPr algn="l" fontAlgn="b"/>
                      <a:r>
                        <a:rPr lang="en-US" sz="1800" b="0" u="none" strike="noStrike" dirty="0">
                          <a:solidFill>
                            <a:srgbClr val="000000"/>
                          </a:solidFill>
                          <a:effectLst/>
                        </a:rPr>
                        <a:t>004</a:t>
                      </a:r>
                      <a:endParaRPr lang="en-US"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800" b="0" u="none" strike="noStrike" dirty="0">
                          <a:solidFill>
                            <a:srgbClr val="000000"/>
                          </a:solidFill>
                          <a:effectLst/>
                        </a:rPr>
                        <a:t>4</a:t>
                      </a:r>
                      <a:endParaRPr lang="en-US"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800" b="0" u="none" strike="noStrike" dirty="0">
                          <a:solidFill>
                            <a:srgbClr val="000000"/>
                          </a:solidFill>
                          <a:effectLst/>
                        </a:rPr>
                        <a:t>8</a:t>
                      </a:r>
                      <a:endParaRPr lang="en-US"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800" b="0" u="none" strike="noStrike" dirty="0">
                          <a:solidFill>
                            <a:srgbClr val="000000"/>
                          </a:solidFill>
                          <a:effectLst/>
                        </a:rPr>
                        <a:t>2.4</a:t>
                      </a:r>
                      <a:endParaRPr lang="en-US" sz="18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257067384"/>
                  </a:ext>
                </a:extLst>
              </a:tr>
              <a:tr h="370840">
                <a:tc>
                  <a:txBody>
                    <a:bodyPr/>
                    <a:lstStyle/>
                    <a:p>
                      <a:pPr algn="l" fontAlgn="b"/>
                      <a:r>
                        <a:rPr lang="en-US" sz="1800" b="0" u="none" strike="noStrike">
                          <a:solidFill>
                            <a:srgbClr val="000000"/>
                          </a:solidFill>
                          <a:effectLst/>
                        </a:rPr>
                        <a:t>005</a:t>
                      </a:r>
                      <a:endParaRPr lang="en-US" sz="18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800" b="0" u="none" strike="noStrike">
                          <a:solidFill>
                            <a:srgbClr val="000000"/>
                          </a:solidFill>
                          <a:effectLst/>
                        </a:rPr>
                        <a:t>1</a:t>
                      </a:r>
                      <a:endParaRPr lang="en-US" sz="18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800" b="0" u="none" strike="noStrike" dirty="0">
                          <a:solidFill>
                            <a:srgbClr val="000000"/>
                          </a:solidFill>
                          <a:effectLst/>
                        </a:rPr>
                        <a:t>6</a:t>
                      </a:r>
                      <a:endParaRPr lang="en-US"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800" b="0" u="none" strike="noStrike">
                          <a:solidFill>
                            <a:srgbClr val="000000"/>
                          </a:solidFill>
                          <a:effectLst/>
                        </a:rPr>
                        <a:t>1.2</a:t>
                      </a:r>
                      <a:endParaRPr lang="en-US" sz="18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4081238611"/>
                  </a:ext>
                </a:extLst>
              </a:tr>
              <a:tr h="370840">
                <a:tc>
                  <a:txBody>
                    <a:bodyPr/>
                    <a:lstStyle/>
                    <a:p>
                      <a:pPr algn="l" fontAlgn="b"/>
                      <a:r>
                        <a:rPr lang="en-US" sz="1800" b="0" u="none" strike="noStrike" dirty="0">
                          <a:solidFill>
                            <a:srgbClr val="000000"/>
                          </a:solidFill>
                          <a:effectLst/>
                        </a:rPr>
                        <a:t>006</a:t>
                      </a:r>
                      <a:endParaRPr lang="en-US"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800" b="0" u="none" strike="noStrike">
                          <a:solidFill>
                            <a:srgbClr val="000000"/>
                          </a:solidFill>
                          <a:effectLst/>
                        </a:rPr>
                        <a:t>7</a:t>
                      </a:r>
                      <a:endParaRPr lang="en-US" sz="18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800" b="0" u="none" strike="noStrike">
                          <a:solidFill>
                            <a:srgbClr val="000000"/>
                          </a:solidFill>
                          <a:effectLst/>
                        </a:rPr>
                        <a:t>8</a:t>
                      </a:r>
                      <a:endParaRPr lang="en-US" sz="18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800" b="0" u="none" strike="noStrike" dirty="0">
                          <a:solidFill>
                            <a:srgbClr val="000000"/>
                          </a:solidFill>
                          <a:effectLst/>
                        </a:rPr>
                        <a:t>3.75</a:t>
                      </a:r>
                      <a:endParaRPr lang="en-US" sz="18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730271804"/>
                  </a:ext>
                </a:extLst>
              </a:tr>
              <a:tr h="370840">
                <a:tc>
                  <a:txBody>
                    <a:bodyPr/>
                    <a:lstStyle/>
                    <a:p>
                      <a:pPr algn="l" fontAlgn="b"/>
                      <a:r>
                        <a:rPr lang="en-US" sz="1800" b="0" u="none" strike="noStrike" dirty="0">
                          <a:solidFill>
                            <a:srgbClr val="000000"/>
                          </a:solidFill>
                          <a:effectLst/>
                        </a:rPr>
                        <a:t>007</a:t>
                      </a:r>
                      <a:endParaRPr lang="en-US"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800" b="0" u="none" strike="noStrike">
                          <a:solidFill>
                            <a:srgbClr val="000000"/>
                          </a:solidFill>
                          <a:effectLst/>
                        </a:rPr>
                        <a:t>6</a:t>
                      </a:r>
                      <a:endParaRPr lang="en-US" sz="18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800" b="0" u="none" strike="noStrike">
                          <a:solidFill>
                            <a:srgbClr val="000000"/>
                          </a:solidFill>
                          <a:effectLst/>
                        </a:rPr>
                        <a:t>7</a:t>
                      </a:r>
                      <a:endParaRPr lang="en-US" sz="18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800" b="0" u="none" strike="noStrike" dirty="0">
                          <a:solidFill>
                            <a:srgbClr val="000000"/>
                          </a:solidFill>
                          <a:effectLst/>
                        </a:rPr>
                        <a:t>3.1</a:t>
                      </a:r>
                      <a:endParaRPr lang="en-US" sz="18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168651413"/>
                  </a:ext>
                </a:extLst>
              </a:tr>
            </a:tbl>
          </a:graphicData>
        </a:graphic>
      </p:graphicFrame>
      <p:graphicFrame>
        <p:nvGraphicFramePr>
          <p:cNvPr id="7" name="Chart 6">
            <a:extLst>
              <a:ext uri="{FF2B5EF4-FFF2-40B4-BE49-F238E27FC236}">
                <a16:creationId xmlns:a16="http://schemas.microsoft.com/office/drawing/2014/main" id="{7B93005A-6433-4768-A1BB-7FD2C5582D67}"/>
              </a:ext>
            </a:extLst>
          </p:cNvPr>
          <p:cNvGraphicFramePr>
            <a:graphicFrameLocks/>
          </p:cNvGraphicFramePr>
          <p:nvPr>
            <p:extLst>
              <p:ext uri="{D42A27DB-BD31-4B8C-83A1-F6EECF244321}">
                <p14:modId xmlns:p14="http://schemas.microsoft.com/office/powerpoint/2010/main" val="3721271562"/>
              </p:ext>
            </p:extLst>
          </p:nvPr>
        </p:nvGraphicFramePr>
        <p:xfrm>
          <a:off x="5634589" y="2367157"/>
          <a:ext cx="2934511" cy="242786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Chart 7">
            <a:extLst>
              <a:ext uri="{FF2B5EF4-FFF2-40B4-BE49-F238E27FC236}">
                <a16:creationId xmlns:a16="http://schemas.microsoft.com/office/drawing/2014/main" id="{38F6E511-1EFA-4802-B357-5FC6468585F0}"/>
              </a:ext>
            </a:extLst>
          </p:cNvPr>
          <p:cNvGraphicFramePr>
            <a:graphicFrameLocks/>
          </p:cNvGraphicFramePr>
          <p:nvPr>
            <p:extLst>
              <p:ext uri="{D42A27DB-BD31-4B8C-83A1-F6EECF244321}">
                <p14:modId xmlns:p14="http://schemas.microsoft.com/office/powerpoint/2010/main" val="717652132"/>
              </p:ext>
            </p:extLst>
          </p:nvPr>
        </p:nvGraphicFramePr>
        <p:xfrm>
          <a:off x="8727182" y="2371617"/>
          <a:ext cx="2934511" cy="2423403"/>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a:extLst>
              <a:ext uri="{FF2B5EF4-FFF2-40B4-BE49-F238E27FC236}">
                <a16:creationId xmlns:a16="http://schemas.microsoft.com/office/drawing/2014/main" id="{A2957342-8ADE-436D-AB75-3C42BA917EA7}"/>
              </a:ext>
            </a:extLst>
          </p:cNvPr>
          <p:cNvSpPr txBox="1"/>
          <p:nvPr/>
        </p:nvSpPr>
        <p:spPr>
          <a:xfrm>
            <a:off x="395705" y="5504864"/>
            <a:ext cx="3592763" cy="461665"/>
          </a:xfrm>
          <a:prstGeom prst="rect">
            <a:avLst/>
          </a:prstGeom>
          <a:noFill/>
        </p:spPr>
        <p:txBody>
          <a:bodyPr wrap="square" rtlCol="0">
            <a:spAutoFit/>
          </a:bodyPr>
          <a:lstStyle/>
          <a:p>
            <a:r>
              <a:rPr lang="en-US" sz="1200" i="1" dirty="0">
                <a:solidFill>
                  <a:schemeClr val="tx1"/>
                </a:solidFill>
              </a:rPr>
              <a:t>***This is a toy example and neither the data nor the result are from actual studies</a:t>
            </a:r>
          </a:p>
        </p:txBody>
      </p: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A4013C5B-3C56-4C07-97E3-B4609887D136}"/>
                  </a:ext>
                </a:extLst>
              </p:cNvPr>
              <p:cNvSpPr txBox="1"/>
              <p:nvPr/>
            </p:nvSpPr>
            <p:spPr>
              <a:xfrm>
                <a:off x="6550431" y="5264932"/>
                <a:ext cx="4698594" cy="394788"/>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b="1" i="1" smtClean="0">
                          <a:solidFill>
                            <a:schemeClr val="tx1"/>
                          </a:solidFill>
                          <a:latin typeface="Cambria Math" panose="02040503050406030204" pitchFamily="18" charset="0"/>
                        </a:rPr>
                        <m:t>𝒈𝒓𝒂𝒅𝒆</m:t>
                      </m:r>
                      <m:r>
                        <a:rPr lang="en-US" b="1" i="1" smtClean="0">
                          <a:solidFill>
                            <a:schemeClr val="tx1"/>
                          </a:solidFill>
                          <a:latin typeface="Cambria Math" panose="02040503050406030204" pitchFamily="18" charset="0"/>
                        </a:rPr>
                        <m:t>=</m:t>
                      </m:r>
                      <m:r>
                        <a:rPr lang="en-US" b="1" i="1" smtClean="0">
                          <a:solidFill>
                            <a:schemeClr val="tx1"/>
                          </a:solidFill>
                          <a:latin typeface="Cambria Math" panose="02040503050406030204" pitchFamily="18" charset="0"/>
                        </a:rPr>
                        <m:t>𝟎</m:t>
                      </m:r>
                      <m:r>
                        <a:rPr lang="en-US" b="1" i="1" smtClean="0">
                          <a:solidFill>
                            <a:schemeClr val="tx1"/>
                          </a:solidFill>
                          <a:latin typeface="Cambria Math" panose="02040503050406030204" pitchFamily="18" charset="0"/>
                        </a:rPr>
                        <m:t>.</m:t>
                      </m:r>
                      <m:r>
                        <a:rPr lang="en-US" b="1" i="1" smtClean="0">
                          <a:solidFill>
                            <a:schemeClr val="tx1"/>
                          </a:solidFill>
                          <a:latin typeface="Cambria Math" panose="02040503050406030204" pitchFamily="18" charset="0"/>
                        </a:rPr>
                        <m:t>𝟐𝟗𝟕</m:t>
                      </m:r>
                      <m:r>
                        <a:rPr lang="en-US" b="1" i="1" smtClean="0">
                          <a:solidFill>
                            <a:schemeClr val="tx1"/>
                          </a:solidFill>
                          <a:latin typeface="Cambria Math" panose="02040503050406030204" pitchFamily="18" charset="0"/>
                        </a:rPr>
                        <m:t>+</m:t>
                      </m:r>
                      <m:r>
                        <a:rPr lang="en-US" b="1" i="1" smtClean="0">
                          <a:solidFill>
                            <a:schemeClr val="tx1"/>
                          </a:solidFill>
                          <a:latin typeface="Cambria Math" panose="02040503050406030204" pitchFamily="18" charset="0"/>
                        </a:rPr>
                        <m:t>𝟎</m:t>
                      </m:r>
                      <m:r>
                        <a:rPr lang="en-US" b="1" i="1" smtClean="0">
                          <a:solidFill>
                            <a:schemeClr val="tx1"/>
                          </a:solidFill>
                          <a:latin typeface="Cambria Math" panose="02040503050406030204" pitchFamily="18" charset="0"/>
                        </a:rPr>
                        <m:t>.</m:t>
                      </m:r>
                      <m:r>
                        <a:rPr lang="en-US" b="1" i="1" smtClean="0">
                          <a:solidFill>
                            <a:schemeClr val="tx1"/>
                          </a:solidFill>
                          <a:latin typeface="Cambria Math" panose="02040503050406030204" pitchFamily="18" charset="0"/>
                        </a:rPr>
                        <m:t>𝟑𝟖</m:t>
                      </m:r>
                      <m:sSub>
                        <m:sSubPr>
                          <m:ctrlPr>
                            <a:rPr lang="en-US" b="1" i="1" smtClean="0">
                              <a:solidFill>
                                <a:schemeClr val="tx1"/>
                              </a:solidFill>
                              <a:latin typeface="Cambria Math" panose="02040503050406030204" pitchFamily="18" charset="0"/>
                            </a:rPr>
                          </m:ctrlPr>
                        </m:sSubPr>
                        <m:e>
                          <m:r>
                            <a:rPr lang="en-US" b="1" i="1" smtClean="0">
                              <a:solidFill>
                                <a:schemeClr val="tx1"/>
                              </a:solidFill>
                              <a:latin typeface="Cambria Math" panose="02040503050406030204" pitchFamily="18" charset="0"/>
                            </a:rPr>
                            <m:t>𝒕</m:t>
                          </m:r>
                        </m:e>
                        <m:sub>
                          <m:r>
                            <a:rPr lang="en-US" b="1" i="1" smtClean="0">
                              <a:solidFill>
                                <a:schemeClr val="tx1"/>
                              </a:solidFill>
                              <a:latin typeface="Cambria Math" panose="02040503050406030204" pitchFamily="18" charset="0"/>
                            </a:rPr>
                            <m:t>𝒔𝒕𝒖𝒅𝒚</m:t>
                          </m:r>
                        </m:sub>
                      </m:sSub>
                      <m:r>
                        <a:rPr lang="en-US" b="1" i="1" smtClean="0">
                          <a:solidFill>
                            <a:schemeClr val="tx1"/>
                          </a:solidFill>
                          <a:latin typeface="Cambria Math" panose="02040503050406030204" pitchFamily="18" charset="0"/>
                        </a:rPr>
                        <m:t>+</m:t>
                      </m:r>
                      <m:r>
                        <a:rPr lang="en-US" b="1" i="1" smtClean="0">
                          <a:solidFill>
                            <a:schemeClr val="tx1"/>
                          </a:solidFill>
                          <a:latin typeface="Cambria Math" panose="02040503050406030204" pitchFamily="18" charset="0"/>
                        </a:rPr>
                        <m:t>𝟎</m:t>
                      </m:r>
                      <m:r>
                        <a:rPr lang="en-US" b="1" i="1" smtClean="0">
                          <a:solidFill>
                            <a:schemeClr val="tx1"/>
                          </a:solidFill>
                          <a:latin typeface="Cambria Math" panose="02040503050406030204" pitchFamily="18" charset="0"/>
                        </a:rPr>
                        <m:t>.</m:t>
                      </m:r>
                      <m:r>
                        <a:rPr lang="en-US" b="1" i="1" smtClean="0">
                          <a:solidFill>
                            <a:schemeClr val="tx1"/>
                          </a:solidFill>
                          <a:latin typeface="Cambria Math" panose="02040503050406030204" pitchFamily="18" charset="0"/>
                        </a:rPr>
                        <m:t>𝟎𝟖𝟏</m:t>
                      </m:r>
                      <m:sSub>
                        <m:sSubPr>
                          <m:ctrlPr>
                            <a:rPr lang="en-US" b="1" i="1" smtClean="0">
                              <a:solidFill>
                                <a:schemeClr val="tx1"/>
                              </a:solidFill>
                              <a:latin typeface="Cambria Math" panose="02040503050406030204" pitchFamily="18" charset="0"/>
                            </a:rPr>
                          </m:ctrlPr>
                        </m:sSubPr>
                        <m:e>
                          <m:r>
                            <a:rPr lang="en-US" b="1" i="1" smtClean="0">
                              <a:solidFill>
                                <a:schemeClr val="tx1"/>
                              </a:solidFill>
                              <a:latin typeface="Cambria Math" panose="02040503050406030204" pitchFamily="18" charset="0"/>
                            </a:rPr>
                            <m:t>𝒕</m:t>
                          </m:r>
                        </m:e>
                        <m:sub>
                          <m:r>
                            <a:rPr lang="en-US" b="1" i="1" smtClean="0">
                              <a:solidFill>
                                <a:schemeClr val="tx1"/>
                              </a:solidFill>
                              <a:latin typeface="Cambria Math" panose="02040503050406030204" pitchFamily="18" charset="0"/>
                            </a:rPr>
                            <m:t>𝒔𝒍𝒆𝒆𝒑</m:t>
                          </m:r>
                        </m:sub>
                      </m:sSub>
                    </m:oMath>
                  </m:oMathPara>
                </a14:m>
                <a:endParaRPr lang="en-US" b="1" dirty="0">
                  <a:solidFill>
                    <a:schemeClr val="tx1"/>
                  </a:solidFill>
                </a:endParaRPr>
              </a:p>
            </p:txBody>
          </p:sp>
        </mc:Choice>
        <mc:Fallback xmlns="">
          <p:sp>
            <p:nvSpPr>
              <p:cNvPr id="10" name="TextBox 9">
                <a:extLst>
                  <a:ext uri="{FF2B5EF4-FFF2-40B4-BE49-F238E27FC236}">
                    <a16:creationId xmlns:a16="http://schemas.microsoft.com/office/drawing/2014/main" id="{A4013C5B-3C56-4C07-97E3-B4609887D136}"/>
                  </a:ext>
                </a:extLst>
              </p:cNvPr>
              <p:cNvSpPr txBox="1">
                <a:spLocks noRot="1" noChangeAspect="1" noMove="1" noResize="1" noEditPoints="1" noAdjustHandles="1" noChangeArrowheads="1" noChangeShapeType="1" noTextEdit="1"/>
              </p:cNvSpPr>
              <p:nvPr/>
            </p:nvSpPr>
            <p:spPr>
              <a:xfrm>
                <a:off x="6550431" y="5264932"/>
                <a:ext cx="4698594" cy="394788"/>
              </a:xfrm>
              <a:prstGeom prst="rect">
                <a:avLst/>
              </a:prstGeom>
              <a:blipFill>
                <a:blip r:embed="rId4"/>
                <a:stretch>
                  <a:fillRect b="-10938"/>
                </a:stretch>
              </a:blipFill>
            </p:spPr>
            <p:txBody>
              <a:bodyPr/>
              <a:lstStyle/>
              <a:p>
                <a:r>
                  <a:rPr lang="en-US">
                    <a:noFill/>
                  </a:rPr>
                  <a:t> </a:t>
                </a:r>
              </a:p>
            </p:txBody>
          </p:sp>
        </mc:Fallback>
      </mc:AlternateContent>
    </p:spTree>
    <p:extLst>
      <p:ext uri="{BB962C8B-B14F-4D97-AF65-F5344CB8AC3E}">
        <p14:creationId xmlns:p14="http://schemas.microsoft.com/office/powerpoint/2010/main" val="41183827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Graphic spid="8" grpId="0">
        <p:bldAsOne/>
      </p:bldGraphic>
      <p:bldP spid="9"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BD000C-3C74-BEE0-BE52-B7F8C4A546AA}"/>
              </a:ext>
            </a:extLst>
          </p:cNvPr>
          <p:cNvSpPr>
            <a:spLocks noGrp="1"/>
          </p:cNvSpPr>
          <p:nvPr>
            <p:ph type="title"/>
          </p:nvPr>
        </p:nvSpPr>
        <p:spPr/>
        <p:txBody>
          <a:bodyPr/>
          <a:lstStyle/>
          <a:p>
            <a:r>
              <a:rPr lang="en-US" dirty="0"/>
              <a:t>Analytical Models</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8C5D089D-24E3-3287-DFE4-A8BC48A1C711}"/>
                  </a:ext>
                </a:extLst>
              </p:cNvPr>
              <p:cNvSpPr>
                <a:spLocks noGrp="1"/>
              </p:cNvSpPr>
              <p:nvPr>
                <p:ph sz="quarter" idx="10"/>
              </p:nvPr>
            </p:nvSpPr>
            <p:spPr>
              <a:xfrm>
                <a:off x="733426" y="908093"/>
                <a:ext cx="6714204" cy="5221539"/>
              </a:xfrm>
            </p:spPr>
            <p:txBody>
              <a:bodyPr/>
              <a:lstStyle/>
              <a:p>
                <a:r>
                  <a:rPr lang="en-US" sz="2000" b="0" i="0" dirty="0">
                    <a:solidFill>
                      <a:srgbClr val="30373E"/>
                    </a:solidFill>
                    <a:effectLst/>
                    <a:latin typeface="-apple-system"/>
                  </a:rPr>
                  <a:t>Analytical models, in short, </a:t>
                </a:r>
                <a:r>
                  <a:rPr lang="en-US" sz="2000" b="1" i="0" dirty="0">
                    <a:solidFill>
                      <a:srgbClr val="30373E"/>
                    </a:solidFill>
                    <a:effectLst/>
                    <a:latin typeface="-apple-system"/>
                  </a:rPr>
                  <a:t>models</a:t>
                </a:r>
                <a:r>
                  <a:rPr lang="en-US" sz="2000" b="0" i="0" dirty="0">
                    <a:solidFill>
                      <a:srgbClr val="30373E"/>
                    </a:solidFill>
                    <a:effectLst/>
                    <a:latin typeface="-apple-system"/>
                  </a:rPr>
                  <a:t>, are algorithms that take input as data to generate outputs for a given task</a:t>
                </a:r>
              </a:p>
              <a:p>
                <a:r>
                  <a:rPr lang="en-US" sz="2000" dirty="0">
                    <a:solidFill>
                      <a:srgbClr val="30373E"/>
                    </a:solidFill>
                    <a:latin typeface="-apple-system"/>
                  </a:rPr>
                  <a:t>In the previous example of predicting Grade based on Study Time and Sleep Time, a model is</a:t>
                </a:r>
              </a:p>
              <a:p>
                <a:pPr marL="0" indent="0">
                  <a:buNone/>
                </a:pPr>
                <a14:m>
                  <m:oMathPara xmlns:m="http://schemas.openxmlformats.org/officeDocument/2006/math">
                    <m:oMathParaPr>
                      <m:jc m:val="centerGroup"/>
                    </m:oMathParaPr>
                    <m:oMath xmlns:m="http://schemas.openxmlformats.org/officeDocument/2006/math">
                      <m:r>
                        <a:rPr lang="en-US" sz="2000" b="1" i="1" smtClean="0">
                          <a:solidFill>
                            <a:schemeClr val="tx1"/>
                          </a:solidFill>
                          <a:latin typeface="Cambria Math" panose="02040503050406030204" pitchFamily="18" charset="0"/>
                        </a:rPr>
                        <m:t>𝒈𝒓𝒂𝒅𝒆</m:t>
                      </m:r>
                      <m:r>
                        <a:rPr lang="en-US" sz="2000" b="1" i="1" smtClean="0">
                          <a:solidFill>
                            <a:schemeClr val="tx1"/>
                          </a:solidFill>
                          <a:latin typeface="Cambria Math" panose="02040503050406030204" pitchFamily="18" charset="0"/>
                        </a:rPr>
                        <m:t>=</m:t>
                      </m:r>
                      <m:r>
                        <a:rPr lang="en-US" sz="2000" b="1" i="1" smtClean="0">
                          <a:solidFill>
                            <a:schemeClr val="tx1"/>
                          </a:solidFill>
                          <a:latin typeface="Cambria Math" panose="02040503050406030204" pitchFamily="18" charset="0"/>
                        </a:rPr>
                        <m:t>𝟎</m:t>
                      </m:r>
                      <m:r>
                        <a:rPr lang="en-US" sz="2000" b="1" i="1" smtClean="0">
                          <a:solidFill>
                            <a:schemeClr val="tx1"/>
                          </a:solidFill>
                          <a:latin typeface="Cambria Math" panose="02040503050406030204" pitchFamily="18" charset="0"/>
                        </a:rPr>
                        <m:t>.</m:t>
                      </m:r>
                      <m:r>
                        <a:rPr lang="en-US" sz="2000" b="1" i="1" smtClean="0">
                          <a:solidFill>
                            <a:schemeClr val="tx1"/>
                          </a:solidFill>
                          <a:latin typeface="Cambria Math" panose="02040503050406030204" pitchFamily="18" charset="0"/>
                        </a:rPr>
                        <m:t>𝟐𝟗𝟕</m:t>
                      </m:r>
                      <m:r>
                        <a:rPr lang="en-US" sz="2000" b="1" i="1" smtClean="0">
                          <a:solidFill>
                            <a:schemeClr val="tx1"/>
                          </a:solidFill>
                          <a:latin typeface="Cambria Math" panose="02040503050406030204" pitchFamily="18" charset="0"/>
                        </a:rPr>
                        <m:t>+</m:t>
                      </m:r>
                      <m:r>
                        <a:rPr lang="en-US" sz="2000" b="1" i="1" smtClean="0">
                          <a:solidFill>
                            <a:schemeClr val="tx1"/>
                          </a:solidFill>
                          <a:latin typeface="Cambria Math" panose="02040503050406030204" pitchFamily="18" charset="0"/>
                        </a:rPr>
                        <m:t>𝟎</m:t>
                      </m:r>
                      <m:r>
                        <a:rPr lang="en-US" sz="2000" b="1" i="1" smtClean="0">
                          <a:solidFill>
                            <a:schemeClr val="tx1"/>
                          </a:solidFill>
                          <a:latin typeface="Cambria Math" panose="02040503050406030204" pitchFamily="18" charset="0"/>
                        </a:rPr>
                        <m:t>.</m:t>
                      </m:r>
                      <m:r>
                        <a:rPr lang="en-US" sz="2000" b="1" i="1" smtClean="0">
                          <a:solidFill>
                            <a:schemeClr val="tx1"/>
                          </a:solidFill>
                          <a:latin typeface="Cambria Math" panose="02040503050406030204" pitchFamily="18" charset="0"/>
                        </a:rPr>
                        <m:t>𝟑𝟖</m:t>
                      </m:r>
                      <m:sSub>
                        <m:sSubPr>
                          <m:ctrlPr>
                            <a:rPr lang="en-US" sz="2000" b="1" i="1" smtClean="0">
                              <a:solidFill>
                                <a:schemeClr val="tx1"/>
                              </a:solidFill>
                              <a:latin typeface="Cambria Math" panose="02040503050406030204" pitchFamily="18" charset="0"/>
                            </a:rPr>
                          </m:ctrlPr>
                        </m:sSubPr>
                        <m:e>
                          <m:r>
                            <a:rPr lang="en-US" sz="2000" b="1" i="1" smtClean="0">
                              <a:solidFill>
                                <a:schemeClr val="tx1"/>
                              </a:solidFill>
                              <a:latin typeface="Cambria Math" panose="02040503050406030204" pitchFamily="18" charset="0"/>
                            </a:rPr>
                            <m:t>𝒕</m:t>
                          </m:r>
                        </m:e>
                        <m:sub>
                          <m:r>
                            <a:rPr lang="en-US" sz="2000" b="1" i="1" smtClean="0">
                              <a:solidFill>
                                <a:schemeClr val="tx1"/>
                              </a:solidFill>
                              <a:latin typeface="Cambria Math" panose="02040503050406030204" pitchFamily="18" charset="0"/>
                            </a:rPr>
                            <m:t>𝒔𝒕𝒖𝒅𝒚</m:t>
                          </m:r>
                        </m:sub>
                      </m:sSub>
                      <m:r>
                        <a:rPr lang="en-US" sz="2000" b="1" i="1" smtClean="0">
                          <a:solidFill>
                            <a:schemeClr val="tx1"/>
                          </a:solidFill>
                          <a:latin typeface="Cambria Math" panose="02040503050406030204" pitchFamily="18" charset="0"/>
                        </a:rPr>
                        <m:t>+</m:t>
                      </m:r>
                      <m:r>
                        <a:rPr lang="en-US" sz="2000" b="1" i="1" smtClean="0">
                          <a:solidFill>
                            <a:schemeClr val="tx1"/>
                          </a:solidFill>
                          <a:latin typeface="Cambria Math" panose="02040503050406030204" pitchFamily="18" charset="0"/>
                        </a:rPr>
                        <m:t>𝟎</m:t>
                      </m:r>
                      <m:r>
                        <a:rPr lang="en-US" sz="2000" b="1" i="1" smtClean="0">
                          <a:solidFill>
                            <a:schemeClr val="tx1"/>
                          </a:solidFill>
                          <a:latin typeface="Cambria Math" panose="02040503050406030204" pitchFamily="18" charset="0"/>
                        </a:rPr>
                        <m:t>.</m:t>
                      </m:r>
                      <m:r>
                        <a:rPr lang="en-US" sz="2000" b="1" i="1" smtClean="0">
                          <a:solidFill>
                            <a:schemeClr val="tx1"/>
                          </a:solidFill>
                          <a:latin typeface="Cambria Math" panose="02040503050406030204" pitchFamily="18" charset="0"/>
                        </a:rPr>
                        <m:t>𝟎𝟖𝟏</m:t>
                      </m:r>
                      <m:sSub>
                        <m:sSubPr>
                          <m:ctrlPr>
                            <a:rPr lang="en-US" sz="2000" b="1" i="1" smtClean="0">
                              <a:solidFill>
                                <a:schemeClr val="tx1"/>
                              </a:solidFill>
                              <a:latin typeface="Cambria Math" panose="02040503050406030204" pitchFamily="18" charset="0"/>
                            </a:rPr>
                          </m:ctrlPr>
                        </m:sSubPr>
                        <m:e>
                          <m:r>
                            <a:rPr lang="en-US" sz="2000" b="1" i="1" smtClean="0">
                              <a:solidFill>
                                <a:schemeClr val="tx1"/>
                              </a:solidFill>
                              <a:latin typeface="Cambria Math" panose="02040503050406030204" pitchFamily="18" charset="0"/>
                            </a:rPr>
                            <m:t>𝒕</m:t>
                          </m:r>
                        </m:e>
                        <m:sub>
                          <m:r>
                            <a:rPr lang="en-US" sz="2000" b="1" i="1" smtClean="0">
                              <a:solidFill>
                                <a:schemeClr val="tx1"/>
                              </a:solidFill>
                              <a:latin typeface="Cambria Math" panose="02040503050406030204" pitchFamily="18" charset="0"/>
                            </a:rPr>
                            <m:t>𝒔𝒍𝒆𝒆𝒑</m:t>
                          </m:r>
                        </m:sub>
                      </m:sSub>
                    </m:oMath>
                  </m:oMathPara>
                </a14:m>
                <a:endParaRPr lang="en-US" sz="2000" b="1" dirty="0">
                  <a:solidFill>
                    <a:schemeClr val="tx1"/>
                  </a:solidFill>
                </a:endParaRPr>
              </a:p>
              <a:p>
                <a:pPr lvl="1"/>
                <a:r>
                  <a:rPr lang="en-US" sz="2000" dirty="0">
                    <a:solidFill>
                      <a:schemeClr val="tx1"/>
                    </a:solidFill>
                  </a:rPr>
                  <a:t>The </a:t>
                </a:r>
                <a:r>
                  <a:rPr lang="en-US" sz="2000" dirty="0"/>
                  <a:t>study time and sleep time of any students can be “plugged” in the equation to obtain the predicted grade</a:t>
                </a:r>
              </a:p>
              <a:p>
                <a:pPr lvl="1">
                  <a:buFont typeface="Wingdings" panose="05000000000000000000" pitchFamily="2" charset="2"/>
                  <a:buChar char="à"/>
                </a:pPr>
                <a:r>
                  <a:rPr lang="en-US" sz="2000" dirty="0">
                    <a:solidFill>
                      <a:schemeClr val="tx1"/>
                    </a:solidFill>
                    <a:sym typeface="Wingdings" panose="05000000000000000000" pitchFamily="2" charset="2"/>
                  </a:rPr>
                  <a:t> Inputs: study time and sleep time of a student</a:t>
                </a:r>
              </a:p>
              <a:p>
                <a:pPr lvl="1">
                  <a:buFont typeface="Wingdings" panose="05000000000000000000" pitchFamily="2" charset="2"/>
                  <a:buChar char="à"/>
                </a:pPr>
                <a:r>
                  <a:rPr lang="en-US" sz="2000" dirty="0">
                    <a:sym typeface="Wingdings" panose="05000000000000000000" pitchFamily="2" charset="2"/>
                  </a:rPr>
                  <a:t> Output: a prediction for grade of the student</a:t>
                </a:r>
              </a:p>
              <a:p>
                <a:pPr lvl="1"/>
                <a:r>
                  <a:rPr lang="en-US" sz="2000" dirty="0">
                    <a:solidFill>
                      <a:schemeClr val="tx1"/>
                    </a:solidFill>
                  </a:rPr>
                  <a:t>Note: the predictions </a:t>
                </a:r>
                <a:r>
                  <a:rPr lang="en-US" sz="2000" i="1" dirty="0">
                    <a:solidFill>
                      <a:schemeClr val="tx1"/>
                    </a:solidFill>
                  </a:rPr>
                  <a:t>may or may not be correct</a:t>
                </a:r>
              </a:p>
              <a:p>
                <a:r>
                  <a:rPr lang="en-US" sz="2000" b="0" i="0" dirty="0">
                    <a:solidFill>
                      <a:srgbClr val="30373E"/>
                    </a:solidFill>
                    <a:effectLst/>
                    <a:latin typeface="-apple-system"/>
                  </a:rPr>
                  <a:t>Most, if not all, predictive models must be </a:t>
                </a:r>
                <a:r>
                  <a:rPr lang="en-US" sz="2000" b="1" i="0" dirty="0">
                    <a:solidFill>
                      <a:srgbClr val="30373E"/>
                    </a:solidFill>
                    <a:effectLst/>
                    <a:latin typeface="-apple-system"/>
                  </a:rPr>
                  <a:t>trained</a:t>
                </a:r>
                <a:r>
                  <a:rPr lang="en-US" sz="2000" b="0" i="0" dirty="0">
                    <a:solidFill>
                      <a:srgbClr val="30373E"/>
                    </a:solidFill>
                    <a:effectLst/>
                    <a:latin typeface="-apple-system"/>
                  </a:rPr>
                  <a:t>, or </a:t>
                </a:r>
                <a:r>
                  <a:rPr lang="en-US" sz="2000" b="1" i="0" dirty="0">
                    <a:solidFill>
                      <a:srgbClr val="30373E"/>
                    </a:solidFill>
                    <a:effectLst/>
                    <a:latin typeface="-apple-system"/>
                  </a:rPr>
                  <a:t>fitted</a:t>
                </a:r>
                <a:r>
                  <a:rPr lang="en-US" sz="2000" b="0" i="0" dirty="0">
                    <a:solidFill>
                      <a:srgbClr val="30373E"/>
                    </a:solidFill>
                    <a:effectLst/>
                    <a:latin typeface="-apple-system"/>
                  </a:rPr>
                  <a:t>, before you can use them to make </a:t>
                </a:r>
                <a:r>
                  <a:rPr lang="en-US" sz="2000" b="1" i="0" dirty="0">
                    <a:solidFill>
                      <a:srgbClr val="30373E"/>
                    </a:solidFill>
                    <a:effectLst/>
                    <a:latin typeface="-apple-system"/>
                  </a:rPr>
                  <a:t>predictions</a:t>
                </a:r>
                <a:r>
                  <a:rPr lang="en-US" sz="2000" b="0" i="0" dirty="0">
                    <a:solidFill>
                      <a:srgbClr val="30373E"/>
                    </a:solidFill>
                    <a:effectLst/>
                    <a:latin typeface="-apple-system"/>
                  </a:rPr>
                  <a:t> or </a:t>
                </a:r>
                <a:r>
                  <a:rPr lang="en-US" sz="2000" b="1" i="0" dirty="0">
                    <a:solidFill>
                      <a:srgbClr val="30373E"/>
                    </a:solidFill>
                    <a:effectLst/>
                    <a:latin typeface="-apple-system"/>
                  </a:rPr>
                  <a:t>inferences </a:t>
                </a:r>
                <a:r>
                  <a:rPr lang="en-US" sz="2000" b="0" i="0" dirty="0">
                    <a:solidFill>
                      <a:srgbClr val="30373E"/>
                    </a:solidFill>
                    <a:effectLst/>
                    <a:latin typeface="-apple-system"/>
                  </a:rPr>
                  <a:t>on data</a:t>
                </a:r>
              </a:p>
              <a:p>
                <a:pPr lvl="1"/>
                <a:r>
                  <a:rPr lang="en-US" sz="1800" b="0" i="0" dirty="0">
                    <a:solidFill>
                      <a:srgbClr val="30373E"/>
                    </a:solidFill>
                    <a:effectLst/>
                    <a:latin typeface="-apple-system"/>
                  </a:rPr>
                  <a:t>Training or fitting a model means to give it a set of sample data so that the model can </a:t>
                </a:r>
                <a:r>
                  <a:rPr lang="en-US" sz="1800" b="1" i="0" dirty="0">
                    <a:solidFill>
                      <a:srgbClr val="30373E"/>
                    </a:solidFill>
                    <a:effectLst/>
                    <a:latin typeface="-apple-system"/>
                  </a:rPr>
                  <a:t>learn </a:t>
                </a:r>
                <a:r>
                  <a:rPr lang="en-US" sz="1800" b="0" i="0" dirty="0">
                    <a:solidFill>
                      <a:srgbClr val="30373E"/>
                    </a:solidFill>
                    <a:effectLst/>
                    <a:latin typeface="-apple-system"/>
                  </a:rPr>
                  <a:t>how to solve the received task</a:t>
                </a:r>
              </a:p>
            </p:txBody>
          </p:sp>
        </mc:Choice>
        <mc:Fallback>
          <p:sp>
            <p:nvSpPr>
              <p:cNvPr id="3" name="Content Placeholder 2">
                <a:extLst>
                  <a:ext uri="{FF2B5EF4-FFF2-40B4-BE49-F238E27FC236}">
                    <a16:creationId xmlns:a16="http://schemas.microsoft.com/office/drawing/2014/main" id="{8C5D089D-24E3-3287-DFE4-A8BC48A1C711}"/>
                  </a:ext>
                </a:extLst>
              </p:cNvPr>
              <p:cNvSpPr>
                <a:spLocks noGrp="1" noRot="1" noChangeAspect="1" noMove="1" noResize="1" noEditPoints="1" noAdjustHandles="1" noChangeArrowheads="1" noChangeShapeType="1" noTextEdit="1"/>
              </p:cNvSpPr>
              <p:nvPr>
                <p:ph sz="quarter" idx="10"/>
              </p:nvPr>
            </p:nvSpPr>
            <p:spPr>
              <a:xfrm>
                <a:off x="733426" y="908093"/>
                <a:ext cx="6714204" cy="5221539"/>
              </a:xfrm>
              <a:blipFill>
                <a:blip r:embed="rId2"/>
                <a:stretch>
                  <a:fillRect l="-817" t="-1284" r="-1361"/>
                </a:stretch>
              </a:blipFill>
            </p:spPr>
            <p:txBody>
              <a:bodyPr/>
              <a:lstStyle/>
              <a:p>
                <a:r>
                  <a:rPr lang="en-US">
                    <a:noFill/>
                  </a:rPr>
                  <a:t> </a:t>
                </a:r>
              </a:p>
            </p:txBody>
          </p:sp>
        </mc:Fallback>
      </mc:AlternateContent>
      <p:graphicFrame>
        <p:nvGraphicFramePr>
          <p:cNvPr id="4" name="Table 3">
            <a:extLst>
              <a:ext uri="{FF2B5EF4-FFF2-40B4-BE49-F238E27FC236}">
                <a16:creationId xmlns:a16="http://schemas.microsoft.com/office/drawing/2014/main" id="{A2B9439D-1A5D-BA94-25BE-E5FD09038456}"/>
              </a:ext>
            </a:extLst>
          </p:cNvPr>
          <p:cNvGraphicFramePr>
            <a:graphicFrameLocks noGrp="1"/>
          </p:cNvGraphicFramePr>
          <p:nvPr>
            <p:extLst>
              <p:ext uri="{D42A27DB-BD31-4B8C-83A1-F6EECF244321}">
                <p14:modId xmlns:p14="http://schemas.microsoft.com/office/powerpoint/2010/main" val="2253508029"/>
              </p:ext>
            </p:extLst>
          </p:nvPr>
        </p:nvGraphicFramePr>
        <p:xfrm>
          <a:off x="8332630" y="249074"/>
          <a:ext cx="3470610" cy="1854200"/>
        </p:xfrm>
        <a:graphic>
          <a:graphicData uri="http://schemas.openxmlformats.org/drawingml/2006/table">
            <a:tbl>
              <a:tblPr firstRow="1" bandRow="1">
                <a:tableStyleId>{00A15C55-8517-42AA-B614-E9B94910E393}</a:tableStyleId>
              </a:tblPr>
              <a:tblGrid>
                <a:gridCol w="1141515">
                  <a:extLst>
                    <a:ext uri="{9D8B030D-6E8A-4147-A177-3AD203B41FA5}">
                      <a16:colId xmlns:a16="http://schemas.microsoft.com/office/drawing/2014/main" val="2922905859"/>
                    </a:ext>
                  </a:extLst>
                </a:gridCol>
                <a:gridCol w="1172225">
                  <a:extLst>
                    <a:ext uri="{9D8B030D-6E8A-4147-A177-3AD203B41FA5}">
                      <a16:colId xmlns:a16="http://schemas.microsoft.com/office/drawing/2014/main" val="1543393751"/>
                    </a:ext>
                  </a:extLst>
                </a:gridCol>
                <a:gridCol w="1156870">
                  <a:extLst>
                    <a:ext uri="{9D8B030D-6E8A-4147-A177-3AD203B41FA5}">
                      <a16:colId xmlns:a16="http://schemas.microsoft.com/office/drawing/2014/main" val="3083505998"/>
                    </a:ext>
                  </a:extLst>
                </a:gridCol>
              </a:tblGrid>
              <a:tr h="370840">
                <a:tc>
                  <a:txBody>
                    <a:bodyPr/>
                    <a:lstStyle/>
                    <a:p>
                      <a:pPr algn="ctr" fontAlgn="b"/>
                      <a:r>
                        <a:rPr lang="en-US" sz="1600" b="1" u="none" strike="noStrike" dirty="0">
                          <a:solidFill>
                            <a:srgbClr val="000000"/>
                          </a:solidFill>
                          <a:effectLst/>
                        </a:rPr>
                        <a:t>Student ID</a:t>
                      </a:r>
                      <a:endParaRPr lang="en-US" sz="16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600" b="1" u="none" strike="noStrike" dirty="0">
                          <a:solidFill>
                            <a:srgbClr val="000000"/>
                          </a:solidFill>
                          <a:effectLst/>
                        </a:rPr>
                        <a:t>Study Time</a:t>
                      </a:r>
                      <a:endParaRPr lang="en-US" sz="16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600" b="1" u="none" strike="noStrike" dirty="0">
                          <a:solidFill>
                            <a:srgbClr val="000000"/>
                          </a:solidFill>
                          <a:effectLst/>
                        </a:rPr>
                        <a:t>Sleep Time</a:t>
                      </a:r>
                      <a:endParaRPr lang="en-US" sz="1600" b="1"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816250686"/>
                  </a:ext>
                </a:extLst>
              </a:tr>
              <a:tr h="370840">
                <a:tc>
                  <a:txBody>
                    <a:bodyPr/>
                    <a:lstStyle/>
                    <a:p>
                      <a:pPr algn="l" fontAlgn="b"/>
                      <a:r>
                        <a:rPr lang="en-US" sz="1800" b="0" u="none" strike="noStrike" dirty="0">
                          <a:solidFill>
                            <a:srgbClr val="000000"/>
                          </a:solidFill>
                          <a:effectLst/>
                        </a:rPr>
                        <a:t>001</a:t>
                      </a:r>
                      <a:endParaRPr lang="en-US"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800" b="0" u="none" strike="noStrike" dirty="0">
                          <a:solidFill>
                            <a:srgbClr val="000000"/>
                          </a:solidFill>
                          <a:effectLst/>
                        </a:rPr>
                        <a:t>5</a:t>
                      </a:r>
                      <a:endParaRPr lang="en-US"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800" b="0" u="none" strike="noStrike">
                          <a:solidFill>
                            <a:srgbClr val="000000"/>
                          </a:solidFill>
                          <a:effectLst/>
                        </a:rPr>
                        <a:t>8</a:t>
                      </a:r>
                      <a:endParaRPr lang="en-US" sz="18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586915789"/>
                  </a:ext>
                </a:extLst>
              </a:tr>
              <a:tr h="370840">
                <a:tc>
                  <a:txBody>
                    <a:bodyPr/>
                    <a:lstStyle/>
                    <a:p>
                      <a:pPr algn="l" fontAlgn="b"/>
                      <a:r>
                        <a:rPr lang="en-US" sz="1800" b="0" u="none" strike="noStrike" dirty="0">
                          <a:solidFill>
                            <a:srgbClr val="000000"/>
                          </a:solidFill>
                          <a:effectLst/>
                        </a:rPr>
                        <a:t>002</a:t>
                      </a:r>
                      <a:endParaRPr lang="en-US"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800" b="0" u="none" strike="noStrike" dirty="0">
                          <a:solidFill>
                            <a:srgbClr val="000000"/>
                          </a:solidFill>
                          <a:effectLst/>
                        </a:rPr>
                        <a:t>8</a:t>
                      </a:r>
                      <a:endParaRPr lang="en-US"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800" b="0" u="none" strike="noStrike" dirty="0">
                          <a:solidFill>
                            <a:srgbClr val="000000"/>
                          </a:solidFill>
                          <a:effectLst/>
                        </a:rPr>
                        <a:t>5</a:t>
                      </a:r>
                      <a:endParaRPr lang="en-US" sz="18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950854124"/>
                  </a:ext>
                </a:extLst>
              </a:tr>
              <a:tr h="370840">
                <a:tc>
                  <a:txBody>
                    <a:bodyPr/>
                    <a:lstStyle/>
                    <a:p>
                      <a:pPr algn="l" fontAlgn="b"/>
                      <a:r>
                        <a:rPr lang="en-US" sz="1800" b="0" u="none" strike="noStrike" dirty="0">
                          <a:solidFill>
                            <a:srgbClr val="000000"/>
                          </a:solidFill>
                          <a:effectLst/>
                        </a:rPr>
                        <a:t>003</a:t>
                      </a:r>
                      <a:endParaRPr lang="en-US"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800" b="0" u="none" strike="noStrike" dirty="0">
                          <a:solidFill>
                            <a:srgbClr val="000000"/>
                          </a:solidFill>
                          <a:effectLst/>
                        </a:rPr>
                        <a:t>3</a:t>
                      </a:r>
                      <a:endParaRPr lang="en-US"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800" b="0" u="none" strike="noStrike">
                          <a:solidFill>
                            <a:srgbClr val="000000"/>
                          </a:solidFill>
                          <a:effectLst/>
                        </a:rPr>
                        <a:t>11</a:t>
                      </a:r>
                      <a:endParaRPr lang="en-US" sz="18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633852174"/>
                  </a:ext>
                </a:extLst>
              </a:tr>
              <a:tr h="370840">
                <a:tc>
                  <a:txBody>
                    <a:bodyPr/>
                    <a:lstStyle/>
                    <a:p>
                      <a:pPr algn="l" fontAlgn="b"/>
                      <a:r>
                        <a:rPr lang="en-US" sz="1800" b="0" u="none" strike="noStrike" dirty="0">
                          <a:solidFill>
                            <a:srgbClr val="000000"/>
                          </a:solidFill>
                          <a:effectLst/>
                        </a:rPr>
                        <a:t>004</a:t>
                      </a:r>
                      <a:endParaRPr lang="en-US"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800" b="0" u="none" strike="noStrike" dirty="0">
                          <a:solidFill>
                            <a:srgbClr val="000000"/>
                          </a:solidFill>
                          <a:effectLst/>
                        </a:rPr>
                        <a:t>4</a:t>
                      </a:r>
                      <a:endParaRPr lang="en-US"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800" b="0" u="none" strike="noStrike" dirty="0">
                          <a:solidFill>
                            <a:srgbClr val="000000"/>
                          </a:solidFill>
                          <a:effectLst/>
                        </a:rPr>
                        <a:t>8</a:t>
                      </a:r>
                      <a:endParaRPr lang="en-US" sz="18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528582497"/>
                  </a:ext>
                </a:extLst>
              </a:tr>
            </a:tbl>
          </a:graphicData>
        </a:graphic>
      </p:graphicFrame>
      <mc:AlternateContent xmlns:mc="http://schemas.openxmlformats.org/markup-compatibility/2006">
        <mc:Choice xmlns:a14="http://schemas.microsoft.com/office/drawing/2010/main" Requires="a14">
          <p:graphicFrame>
            <p:nvGraphicFramePr>
              <p:cNvPr id="5" name="Table 4">
                <a:extLst>
                  <a:ext uri="{FF2B5EF4-FFF2-40B4-BE49-F238E27FC236}">
                    <a16:creationId xmlns:a16="http://schemas.microsoft.com/office/drawing/2014/main" id="{C39F174E-19EA-08A1-5F6C-F65CFE4ECF55}"/>
                  </a:ext>
                </a:extLst>
              </p:cNvPr>
              <p:cNvGraphicFramePr>
                <a:graphicFrameLocks noGrp="1"/>
              </p:cNvGraphicFramePr>
              <p:nvPr>
                <p:extLst>
                  <p:ext uri="{D42A27DB-BD31-4B8C-83A1-F6EECF244321}">
                    <p14:modId xmlns:p14="http://schemas.microsoft.com/office/powerpoint/2010/main" val="996658707"/>
                  </p:ext>
                </p:extLst>
              </p:nvPr>
            </p:nvGraphicFramePr>
            <p:xfrm>
              <a:off x="8332630" y="2326969"/>
              <a:ext cx="3470610" cy="1854200"/>
            </p:xfrm>
            <a:graphic>
              <a:graphicData uri="http://schemas.openxmlformats.org/drawingml/2006/table">
                <a:tbl>
                  <a:tblPr firstRow="1" bandRow="1">
                    <a:tableStyleId>{00A15C55-8517-42AA-B614-E9B94910E393}</a:tableStyleId>
                  </a:tblPr>
                  <a:tblGrid>
                    <a:gridCol w="3470610">
                      <a:extLst>
                        <a:ext uri="{9D8B030D-6E8A-4147-A177-3AD203B41FA5}">
                          <a16:colId xmlns:a16="http://schemas.microsoft.com/office/drawing/2014/main" val="1543393751"/>
                        </a:ext>
                      </a:extLst>
                    </a:gridCol>
                  </a:tblGrid>
                  <a:tr h="370840">
                    <a:tc>
                      <a:txBody>
                        <a:bodyPr/>
                        <a:lstStyle/>
                        <a:p>
                          <a:pPr algn="ctr" fontAlgn="b"/>
                          <a:r>
                            <a:rPr lang="en-US" sz="1600" b="1" u="none" strike="noStrike" dirty="0">
                              <a:solidFill>
                                <a:srgbClr val="000000"/>
                              </a:solidFill>
                              <a:effectLst/>
                            </a:rPr>
                            <a:t>Prediction equation</a:t>
                          </a:r>
                          <a:endParaRPr lang="en-US" sz="1600" b="1"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816250686"/>
                      </a:ext>
                    </a:extLst>
                  </a:tr>
                  <a:tr h="370840">
                    <a:tc>
                      <a:txBody>
                        <a:bodyPr/>
                        <a:lstStyle/>
                        <a:p>
                          <a:pPr algn="l" fontAlgn="b"/>
                          <a14:m>
                            <m:oMathPara xmlns:m="http://schemas.openxmlformats.org/officeDocument/2006/math">
                              <m:oMathParaPr>
                                <m:jc m:val="centerGroup"/>
                              </m:oMathParaPr>
                              <m:oMath xmlns:m="http://schemas.openxmlformats.org/officeDocument/2006/math">
                                <m:r>
                                  <a:rPr lang="en-US" sz="1800" b="0" i="1" u="none" strike="noStrike" smtClean="0">
                                    <a:solidFill>
                                      <a:srgbClr val="000000"/>
                                    </a:solidFill>
                                    <a:effectLst/>
                                    <a:latin typeface="Cambria Math" panose="02040503050406030204" pitchFamily="18" charset="0"/>
                                  </a:rPr>
                                  <m:t>0.297+0.38∗5+0.081∗8</m:t>
                                </m:r>
                              </m:oMath>
                            </m:oMathPara>
                          </a14:m>
                          <a:endParaRPr lang="en-US" sz="18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586915789"/>
                      </a:ext>
                    </a:extLst>
                  </a:tr>
                  <a:tr h="370840">
                    <a:tc>
                      <a:txBody>
                        <a:bodyPr/>
                        <a:lstStyle/>
                        <a:p>
                          <a:pPr algn="l" fontAlgn="b"/>
                          <a14:m>
                            <m:oMathPara xmlns:m="http://schemas.openxmlformats.org/officeDocument/2006/math">
                              <m:oMathParaPr>
                                <m:jc m:val="centerGroup"/>
                              </m:oMathParaPr>
                              <m:oMath xmlns:m="http://schemas.openxmlformats.org/officeDocument/2006/math">
                                <m:r>
                                  <a:rPr lang="en-US" sz="1800" b="0" i="1" u="none" strike="noStrike" smtClean="0">
                                    <a:solidFill>
                                      <a:srgbClr val="000000"/>
                                    </a:solidFill>
                                    <a:effectLst/>
                                    <a:latin typeface="Cambria Math" panose="02040503050406030204" pitchFamily="18" charset="0"/>
                                  </a:rPr>
                                  <m:t>0.297+0.38∗8+0.081∗5</m:t>
                                </m:r>
                              </m:oMath>
                            </m:oMathPara>
                          </a14:m>
                          <a:endParaRPr lang="en-US" sz="18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950854124"/>
                      </a:ext>
                    </a:extLst>
                  </a:tr>
                  <a:tr h="37084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sz="1800" b="0" i="1" u="none" strike="noStrike" smtClean="0">
                                    <a:solidFill>
                                      <a:srgbClr val="000000"/>
                                    </a:solidFill>
                                    <a:effectLst/>
                                    <a:latin typeface="Cambria Math" panose="02040503050406030204" pitchFamily="18" charset="0"/>
                                  </a:rPr>
                                  <m:t>0.297+0.38∗3+0.081∗11</m:t>
                                </m:r>
                              </m:oMath>
                            </m:oMathPara>
                          </a14:m>
                          <a:endParaRPr lang="en-US" sz="18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633852174"/>
                      </a:ext>
                    </a:extLst>
                  </a:tr>
                  <a:tr h="370840">
                    <a:tc>
                      <a:txBody>
                        <a:bodyPr/>
                        <a:lstStyle/>
                        <a:p>
                          <a:pPr algn="l" fontAlgn="b"/>
                          <a14:m>
                            <m:oMathPara xmlns:m="http://schemas.openxmlformats.org/officeDocument/2006/math">
                              <m:oMathParaPr>
                                <m:jc m:val="centerGroup"/>
                              </m:oMathParaPr>
                              <m:oMath xmlns:m="http://schemas.openxmlformats.org/officeDocument/2006/math">
                                <m:r>
                                  <a:rPr lang="en-US" sz="1800" b="0" i="1" u="none" strike="noStrike" smtClean="0">
                                    <a:solidFill>
                                      <a:srgbClr val="000000"/>
                                    </a:solidFill>
                                    <a:effectLst/>
                                    <a:latin typeface="Cambria Math" panose="02040503050406030204" pitchFamily="18" charset="0"/>
                                  </a:rPr>
                                  <m:t>0.297+0.38∗4+0.081∗8</m:t>
                                </m:r>
                              </m:oMath>
                            </m:oMathPara>
                          </a14:m>
                          <a:endParaRPr lang="en-US" sz="18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528582497"/>
                      </a:ext>
                    </a:extLst>
                  </a:tr>
                </a:tbl>
              </a:graphicData>
            </a:graphic>
          </p:graphicFrame>
        </mc:Choice>
        <mc:Fallback>
          <p:graphicFrame>
            <p:nvGraphicFramePr>
              <p:cNvPr id="5" name="Table 4">
                <a:extLst>
                  <a:ext uri="{FF2B5EF4-FFF2-40B4-BE49-F238E27FC236}">
                    <a16:creationId xmlns:a16="http://schemas.microsoft.com/office/drawing/2014/main" id="{C39F174E-19EA-08A1-5F6C-F65CFE4ECF55}"/>
                  </a:ext>
                </a:extLst>
              </p:cNvPr>
              <p:cNvGraphicFramePr>
                <a:graphicFrameLocks noGrp="1"/>
              </p:cNvGraphicFramePr>
              <p:nvPr>
                <p:extLst>
                  <p:ext uri="{D42A27DB-BD31-4B8C-83A1-F6EECF244321}">
                    <p14:modId xmlns:p14="http://schemas.microsoft.com/office/powerpoint/2010/main" val="996658707"/>
                  </p:ext>
                </p:extLst>
              </p:nvPr>
            </p:nvGraphicFramePr>
            <p:xfrm>
              <a:off x="8332630" y="2326969"/>
              <a:ext cx="3470610" cy="1854200"/>
            </p:xfrm>
            <a:graphic>
              <a:graphicData uri="http://schemas.openxmlformats.org/drawingml/2006/table">
                <a:tbl>
                  <a:tblPr firstRow="1" bandRow="1">
                    <a:tableStyleId>{00A15C55-8517-42AA-B614-E9B94910E393}</a:tableStyleId>
                  </a:tblPr>
                  <a:tblGrid>
                    <a:gridCol w="3470610">
                      <a:extLst>
                        <a:ext uri="{9D8B030D-6E8A-4147-A177-3AD203B41FA5}">
                          <a16:colId xmlns:a16="http://schemas.microsoft.com/office/drawing/2014/main" val="1543393751"/>
                        </a:ext>
                      </a:extLst>
                    </a:gridCol>
                  </a:tblGrid>
                  <a:tr h="370840">
                    <a:tc>
                      <a:txBody>
                        <a:bodyPr/>
                        <a:lstStyle/>
                        <a:p>
                          <a:pPr algn="ctr" fontAlgn="b"/>
                          <a:r>
                            <a:rPr lang="en-US" sz="1600" b="1" u="none" strike="noStrike" dirty="0">
                              <a:solidFill>
                                <a:srgbClr val="000000"/>
                              </a:solidFill>
                              <a:effectLst/>
                            </a:rPr>
                            <a:t>Prediction equation</a:t>
                          </a:r>
                          <a:endParaRPr lang="en-US" sz="1600" b="1"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816250686"/>
                      </a:ext>
                    </a:extLst>
                  </a:tr>
                  <a:tr h="370840">
                    <a:tc>
                      <a:txBody>
                        <a:bodyPr/>
                        <a:lstStyle/>
                        <a:p>
                          <a:endParaRPr lang="en-US"/>
                        </a:p>
                      </a:txBody>
                      <a:tcPr marL="9525" marR="9525" marT="9525" marB="0" anchor="b">
                        <a:blipFill>
                          <a:blip r:embed="rId3"/>
                          <a:stretch>
                            <a:fillRect l="-175" t="-101639" r="-701" b="-306557"/>
                          </a:stretch>
                        </a:blipFill>
                      </a:tcPr>
                    </a:tc>
                    <a:extLst>
                      <a:ext uri="{0D108BD9-81ED-4DB2-BD59-A6C34878D82A}">
                        <a16:rowId xmlns:a16="http://schemas.microsoft.com/office/drawing/2014/main" val="1586915789"/>
                      </a:ext>
                    </a:extLst>
                  </a:tr>
                  <a:tr h="370840">
                    <a:tc>
                      <a:txBody>
                        <a:bodyPr/>
                        <a:lstStyle/>
                        <a:p>
                          <a:endParaRPr lang="en-US"/>
                        </a:p>
                      </a:txBody>
                      <a:tcPr marL="9525" marR="9525" marT="9525" marB="0" anchor="b">
                        <a:blipFill>
                          <a:blip r:embed="rId3"/>
                          <a:stretch>
                            <a:fillRect l="-175" t="-201639" r="-701" b="-206557"/>
                          </a:stretch>
                        </a:blipFill>
                      </a:tcPr>
                    </a:tc>
                    <a:extLst>
                      <a:ext uri="{0D108BD9-81ED-4DB2-BD59-A6C34878D82A}">
                        <a16:rowId xmlns:a16="http://schemas.microsoft.com/office/drawing/2014/main" val="2950854124"/>
                      </a:ext>
                    </a:extLst>
                  </a:tr>
                  <a:tr h="370840">
                    <a:tc>
                      <a:txBody>
                        <a:bodyPr/>
                        <a:lstStyle/>
                        <a:p>
                          <a:endParaRPr lang="en-US"/>
                        </a:p>
                      </a:txBody>
                      <a:tcPr marL="9525" marR="9525" marT="9525" marB="0" anchor="b">
                        <a:blipFill>
                          <a:blip r:embed="rId3"/>
                          <a:stretch>
                            <a:fillRect l="-175" t="-301639" r="-701" b="-106557"/>
                          </a:stretch>
                        </a:blipFill>
                      </a:tcPr>
                    </a:tc>
                    <a:extLst>
                      <a:ext uri="{0D108BD9-81ED-4DB2-BD59-A6C34878D82A}">
                        <a16:rowId xmlns:a16="http://schemas.microsoft.com/office/drawing/2014/main" val="633852174"/>
                      </a:ext>
                    </a:extLst>
                  </a:tr>
                  <a:tr h="370840">
                    <a:tc>
                      <a:txBody>
                        <a:bodyPr/>
                        <a:lstStyle/>
                        <a:p>
                          <a:endParaRPr lang="en-US"/>
                        </a:p>
                      </a:txBody>
                      <a:tcPr marL="9525" marR="9525" marT="9525" marB="0" anchor="b">
                        <a:blipFill>
                          <a:blip r:embed="rId3"/>
                          <a:stretch>
                            <a:fillRect l="-175" t="-401639" r="-701" b="-6557"/>
                          </a:stretch>
                        </a:blipFill>
                      </a:tcPr>
                    </a:tc>
                    <a:extLst>
                      <a:ext uri="{0D108BD9-81ED-4DB2-BD59-A6C34878D82A}">
                        <a16:rowId xmlns:a16="http://schemas.microsoft.com/office/drawing/2014/main" val="528582497"/>
                      </a:ext>
                    </a:extLst>
                  </a:tr>
                </a:tbl>
              </a:graphicData>
            </a:graphic>
          </p:graphicFrame>
        </mc:Fallback>
      </mc:AlternateContent>
      <p:graphicFrame>
        <p:nvGraphicFramePr>
          <p:cNvPr id="6" name="Table 5">
            <a:extLst>
              <a:ext uri="{FF2B5EF4-FFF2-40B4-BE49-F238E27FC236}">
                <a16:creationId xmlns:a16="http://schemas.microsoft.com/office/drawing/2014/main" id="{94836F64-A835-09F7-AE86-AA775AC55F75}"/>
              </a:ext>
            </a:extLst>
          </p:cNvPr>
          <p:cNvGraphicFramePr>
            <a:graphicFrameLocks noGrp="1"/>
          </p:cNvGraphicFramePr>
          <p:nvPr>
            <p:extLst>
              <p:ext uri="{D42A27DB-BD31-4B8C-83A1-F6EECF244321}">
                <p14:modId xmlns:p14="http://schemas.microsoft.com/office/powerpoint/2010/main" val="2395479852"/>
              </p:ext>
            </p:extLst>
          </p:nvPr>
        </p:nvGraphicFramePr>
        <p:xfrm>
          <a:off x="8332630" y="4404864"/>
          <a:ext cx="3470610" cy="1854200"/>
        </p:xfrm>
        <a:graphic>
          <a:graphicData uri="http://schemas.openxmlformats.org/drawingml/2006/table">
            <a:tbl>
              <a:tblPr firstRow="1" bandRow="1">
                <a:tableStyleId>{00A15C55-8517-42AA-B614-E9B94910E393}</a:tableStyleId>
              </a:tblPr>
              <a:tblGrid>
                <a:gridCol w="3470610">
                  <a:extLst>
                    <a:ext uri="{9D8B030D-6E8A-4147-A177-3AD203B41FA5}">
                      <a16:colId xmlns:a16="http://schemas.microsoft.com/office/drawing/2014/main" val="4074764068"/>
                    </a:ext>
                  </a:extLst>
                </a:gridCol>
              </a:tblGrid>
              <a:tr h="370840">
                <a:tc>
                  <a:txBody>
                    <a:bodyPr/>
                    <a:lstStyle/>
                    <a:p>
                      <a:pPr algn="ctr" fontAlgn="b"/>
                      <a:r>
                        <a:rPr lang="en-US" sz="1600" b="1" u="none" strike="noStrike" dirty="0">
                          <a:solidFill>
                            <a:srgbClr val="000000"/>
                          </a:solidFill>
                          <a:effectLst/>
                        </a:rPr>
                        <a:t>Predicted Grade</a:t>
                      </a:r>
                      <a:endParaRPr lang="en-US" sz="1600" b="1"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3580343321"/>
                  </a:ext>
                </a:extLst>
              </a:tr>
              <a:tr h="370840">
                <a:tc>
                  <a:txBody>
                    <a:bodyPr/>
                    <a:lstStyle/>
                    <a:p>
                      <a:pPr algn="ctr" fontAlgn="b"/>
                      <a:r>
                        <a:rPr lang="en-US" sz="1800" b="1" u="none" strike="noStrike" dirty="0">
                          <a:solidFill>
                            <a:srgbClr val="000000"/>
                          </a:solidFill>
                          <a:effectLst/>
                        </a:rPr>
                        <a:t>2.845</a:t>
                      </a:r>
                      <a:endParaRPr lang="en-US" sz="1800" b="1"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457323844"/>
                  </a:ext>
                </a:extLst>
              </a:tr>
              <a:tr h="370840">
                <a:tc>
                  <a:txBody>
                    <a:bodyPr/>
                    <a:lstStyle/>
                    <a:p>
                      <a:pPr algn="ctr" fontAlgn="b"/>
                      <a:r>
                        <a:rPr lang="en-US" sz="1800" b="1" u="none" strike="noStrike" dirty="0">
                          <a:solidFill>
                            <a:srgbClr val="000000"/>
                          </a:solidFill>
                          <a:effectLst/>
                        </a:rPr>
                        <a:t>3.742</a:t>
                      </a:r>
                      <a:endParaRPr lang="en-US" sz="1800" b="1"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116368870"/>
                  </a:ext>
                </a:extLst>
              </a:tr>
              <a:tr h="370840">
                <a:tc>
                  <a:txBody>
                    <a:bodyPr/>
                    <a:lstStyle/>
                    <a:p>
                      <a:pPr algn="ctr" fontAlgn="b"/>
                      <a:r>
                        <a:rPr lang="en-US" sz="1800" b="1" u="none" strike="noStrike" dirty="0">
                          <a:solidFill>
                            <a:srgbClr val="000000"/>
                          </a:solidFill>
                          <a:effectLst/>
                        </a:rPr>
                        <a:t>2.328</a:t>
                      </a:r>
                      <a:endParaRPr lang="en-US" sz="1800" b="1"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474812682"/>
                  </a:ext>
                </a:extLst>
              </a:tr>
              <a:tr h="370840">
                <a:tc>
                  <a:txBody>
                    <a:bodyPr/>
                    <a:lstStyle/>
                    <a:p>
                      <a:pPr algn="ctr" fontAlgn="b"/>
                      <a:r>
                        <a:rPr lang="en-US" sz="1800" b="1" u="none" strike="noStrike" dirty="0">
                          <a:solidFill>
                            <a:srgbClr val="000000"/>
                          </a:solidFill>
                          <a:effectLst/>
                        </a:rPr>
                        <a:t>2.465</a:t>
                      </a:r>
                      <a:endParaRPr lang="en-US" sz="1800" b="1"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127168923"/>
                  </a:ext>
                </a:extLst>
              </a:tr>
            </a:tbl>
          </a:graphicData>
        </a:graphic>
      </p:graphicFrame>
    </p:spTree>
    <p:extLst>
      <p:ext uri="{BB962C8B-B14F-4D97-AF65-F5344CB8AC3E}">
        <p14:creationId xmlns:p14="http://schemas.microsoft.com/office/powerpoint/2010/main" val="330882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C8B259-12DB-4A12-9ECC-7653AD1CF672}"/>
              </a:ext>
            </a:extLst>
          </p:cNvPr>
          <p:cNvSpPr>
            <a:spLocks noGrp="1"/>
          </p:cNvSpPr>
          <p:nvPr>
            <p:ph type="title"/>
          </p:nvPr>
        </p:nvSpPr>
        <p:spPr/>
        <p:txBody>
          <a:bodyPr/>
          <a:lstStyle/>
          <a:p>
            <a:r>
              <a:rPr lang="en-US" sz="3200" dirty="0"/>
              <a:t>Machine Learning</a:t>
            </a:r>
            <a:endParaRPr lang="en-US" dirty="0"/>
          </a:p>
        </p:txBody>
      </p:sp>
      <p:sp>
        <p:nvSpPr>
          <p:cNvPr id="3" name="Content Placeholder 2">
            <a:extLst>
              <a:ext uri="{FF2B5EF4-FFF2-40B4-BE49-F238E27FC236}">
                <a16:creationId xmlns:a16="http://schemas.microsoft.com/office/drawing/2014/main" id="{08BF10E2-1DB0-493D-9DC7-CA8E04B1F62E}"/>
              </a:ext>
            </a:extLst>
          </p:cNvPr>
          <p:cNvSpPr>
            <a:spLocks noGrp="1"/>
          </p:cNvSpPr>
          <p:nvPr>
            <p:ph sz="quarter" idx="10"/>
          </p:nvPr>
        </p:nvSpPr>
        <p:spPr>
          <a:xfrm>
            <a:off x="361360" y="920705"/>
            <a:ext cx="4271344" cy="5221539"/>
          </a:xfrm>
        </p:spPr>
        <p:txBody>
          <a:bodyPr/>
          <a:lstStyle/>
          <a:p>
            <a:r>
              <a:rPr lang="en-US" sz="1800" dirty="0"/>
              <a:t>Traditional analytical methods like statistical models typically requires a lot of monitoring and controls from the analysts</a:t>
            </a:r>
          </a:p>
          <a:p>
            <a:r>
              <a:rPr lang="en-US" sz="1800" dirty="0"/>
              <a:t>Machine learning analytics refers to the use of algorithms that can automatically </a:t>
            </a:r>
            <a:r>
              <a:rPr lang="en-US" sz="1800" b="1" dirty="0"/>
              <a:t>learn</a:t>
            </a:r>
            <a:r>
              <a:rPr lang="en-US" sz="1800" dirty="0"/>
              <a:t> from data to solve a given task</a:t>
            </a:r>
          </a:p>
          <a:p>
            <a:pPr lvl="1"/>
            <a:r>
              <a:rPr lang="en-US" sz="1400" dirty="0"/>
              <a:t>That is not to say they are 100% automated. We as the analysts still need to involve in the process</a:t>
            </a:r>
          </a:p>
          <a:p>
            <a:pPr lvl="1"/>
            <a:r>
              <a:rPr lang="en-US" sz="1400" dirty="0"/>
              <a:t>That is also not to say that traditional methods are irrelevant at this moment. They do have their roles in data analytics. They just aren’t the focus of this course</a:t>
            </a:r>
          </a:p>
          <a:p>
            <a:r>
              <a:rPr lang="en-US" sz="1800" dirty="0"/>
              <a:t>Machine learning models can continue learning to adapt to new data</a:t>
            </a:r>
          </a:p>
          <a:p>
            <a:endParaRPr lang="en-US" dirty="0"/>
          </a:p>
        </p:txBody>
      </p:sp>
      <p:graphicFrame>
        <p:nvGraphicFramePr>
          <p:cNvPr id="4" name="Table 3">
            <a:extLst>
              <a:ext uri="{FF2B5EF4-FFF2-40B4-BE49-F238E27FC236}">
                <a16:creationId xmlns:a16="http://schemas.microsoft.com/office/drawing/2014/main" id="{CB2896AF-BC96-44A6-9516-64A3602BE742}"/>
              </a:ext>
            </a:extLst>
          </p:cNvPr>
          <p:cNvGraphicFramePr>
            <a:graphicFrameLocks noGrp="1"/>
          </p:cNvGraphicFramePr>
          <p:nvPr>
            <p:extLst>
              <p:ext uri="{D42A27DB-BD31-4B8C-83A1-F6EECF244321}">
                <p14:modId xmlns:p14="http://schemas.microsoft.com/office/powerpoint/2010/main" val="2128434493"/>
              </p:ext>
            </p:extLst>
          </p:nvPr>
        </p:nvGraphicFramePr>
        <p:xfrm>
          <a:off x="6980951" y="540126"/>
          <a:ext cx="2756568" cy="1414678"/>
        </p:xfrm>
        <a:graphic>
          <a:graphicData uri="http://schemas.openxmlformats.org/drawingml/2006/table">
            <a:tbl>
              <a:tblPr firstRow="1" bandRow="1">
                <a:tableStyleId>{00A15C55-8517-42AA-B614-E9B94910E393}</a:tableStyleId>
              </a:tblPr>
              <a:tblGrid>
                <a:gridCol w="679995">
                  <a:extLst>
                    <a:ext uri="{9D8B030D-6E8A-4147-A177-3AD203B41FA5}">
                      <a16:colId xmlns:a16="http://schemas.microsoft.com/office/drawing/2014/main" val="2385928695"/>
                    </a:ext>
                  </a:extLst>
                </a:gridCol>
                <a:gridCol w="698289">
                  <a:extLst>
                    <a:ext uri="{9D8B030D-6E8A-4147-A177-3AD203B41FA5}">
                      <a16:colId xmlns:a16="http://schemas.microsoft.com/office/drawing/2014/main" val="302706152"/>
                    </a:ext>
                  </a:extLst>
                </a:gridCol>
                <a:gridCol w="689142">
                  <a:extLst>
                    <a:ext uri="{9D8B030D-6E8A-4147-A177-3AD203B41FA5}">
                      <a16:colId xmlns:a16="http://schemas.microsoft.com/office/drawing/2014/main" val="2123779599"/>
                    </a:ext>
                  </a:extLst>
                </a:gridCol>
                <a:gridCol w="689142">
                  <a:extLst>
                    <a:ext uri="{9D8B030D-6E8A-4147-A177-3AD203B41FA5}">
                      <a16:colId xmlns:a16="http://schemas.microsoft.com/office/drawing/2014/main" val="873021026"/>
                    </a:ext>
                  </a:extLst>
                </a:gridCol>
              </a:tblGrid>
              <a:tr h="174523">
                <a:tc>
                  <a:txBody>
                    <a:bodyPr/>
                    <a:lstStyle/>
                    <a:p>
                      <a:pPr algn="ctr" fontAlgn="b"/>
                      <a:r>
                        <a:rPr lang="en-US" sz="1050" b="1" u="none" strike="noStrike" dirty="0">
                          <a:solidFill>
                            <a:srgbClr val="000000"/>
                          </a:solidFill>
                          <a:effectLst/>
                        </a:rPr>
                        <a:t>Student ID</a:t>
                      </a:r>
                      <a:endParaRPr lang="en-US" sz="105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050" b="1" u="none" strike="noStrike" dirty="0">
                          <a:solidFill>
                            <a:srgbClr val="000000"/>
                          </a:solidFill>
                          <a:effectLst/>
                        </a:rPr>
                        <a:t>Study Time</a:t>
                      </a:r>
                      <a:endParaRPr lang="en-US" sz="105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050" b="1" u="none" strike="noStrike" dirty="0">
                          <a:solidFill>
                            <a:srgbClr val="000000"/>
                          </a:solidFill>
                          <a:effectLst/>
                        </a:rPr>
                        <a:t>Sleep Time</a:t>
                      </a:r>
                      <a:endParaRPr lang="en-US" sz="105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050" b="1" u="none" strike="noStrike" dirty="0">
                          <a:solidFill>
                            <a:srgbClr val="000000"/>
                          </a:solidFill>
                          <a:effectLst/>
                        </a:rPr>
                        <a:t>Grade</a:t>
                      </a:r>
                      <a:endParaRPr lang="en-US" sz="1050" b="1"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363224489"/>
                  </a:ext>
                </a:extLst>
              </a:tr>
              <a:tr h="174523">
                <a:tc>
                  <a:txBody>
                    <a:bodyPr/>
                    <a:lstStyle/>
                    <a:p>
                      <a:pPr algn="l" fontAlgn="b"/>
                      <a:r>
                        <a:rPr lang="en-US" sz="1100" b="0" u="none" strike="noStrike" dirty="0">
                          <a:solidFill>
                            <a:srgbClr val="000000"/>
                          </a:solidFill>
                          <a:effectLst/>
                        </a:rPr>
                        <a:t>001</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dirty="0">
                          <a:solidFill>
                            <a:srgbClr val="000000"/>
                          </a:solidFill>
                          <a:effectLst/>
                        </a:rPr>
                        <a:t>5</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a:solidFill>
                            <a:srgbClr val="000000"/>
                          </a:solidFill>
                          <a:effectLst/>
                        </a:rPr>
                        <a:t>8</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a:solidFill>
                            <a:srgbClr val="000000"/>
                          </a:solidFill>
                          <a:effectLst/>
                        </a:rPr>
                        <a:t>3</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029971332"/>
                  </a:ext>
                </a:extLst>
              </a:tr>
              <a:tr h="174523">
                <a:tc>
                  <a:txBody>
                    <a:bodyPr/>
                    <a:lstStyle/>
                    <a:p>
                      <a:pPr algn="l" fontAlgn="b"/>
                      <a:r>
                        <a:rPr lang="en-US" sz="1100" b="0" u="none" strike="noStrike" dirty="0">
                          <a:solidFill>
                            <a:srgbClr val="000000"/>
                          </a:solidFill>
                          <a:effectLst/>
                        </a:rPr>
                        <a:t>002</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a:solidFill>
                            <a:srgbClr val="000000"/>
                          </a:solidFill>
                          <a:effectLst/>
                        </a:rPr>
                        <a:t>8</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a:solidFill>
                            <a:srgbClr val="000000"/>
                          </a:solidFill>
                          <a:effectLst/>
                        </a:rPr>
                        <a:t>5</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a:solidFill>
                            <a:srgbClr val="000000"/>
                          </a:solidFill>
                          <a:effectLst/>
                        </a:rPr>
                        <a:t>3.6</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321766696"/>
                  </a:ext>
                </a:extLst>
              </a:tr>
              <a:tr h="174523">
                <a:tc>
                  <a:txBody>
                    <a:bodyPr/>
                    <a:lstStyle/>
                    <a:p>
                      <a:pPr algn="l" fontAlgn="b"/>
                      <a:r>
                        <a:rPr lang="en-US" sz="1100" b="0" u="none" strike="noStrike" dirty="0">
                          <a:solidFill>
                            <a:srgbClr val="000000"/>
                          </a:solidFill>
                          <a:effectLst/>
                        </a:rPr>
                        <a:t>003</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dirty="0">
                          <a:solidFill>
                            <a:srgbClr val="000000"/>
                          </a:solidFill>
                          <a:effectLst/>
                        </a:rPr>
                        <a:t>3</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dirty="0">
                          <a:solidFill>
                            <a:srgbClr val="000000"/>
                          </a:solidFill>
                          <a:effectLst/>
                        </a:rPr>
                        <a:t>11</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dirty="0">
                          <a:solidFill>
                            <a:srgbClr val="000000"/>
                          </a:solidFill>
                          <a:effectLst/>
                        </a:rPr>
                        <a:t>2.2</a:t>
                      </a:r>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545172768"/>
                  </a:ext>
                </a:extLst>
              </a:tr>
              <a:tr h="174523">
                <a:tc>
                  <a:txBody>
                    <a:bodyPr/>
                    <a:lstStyle/>
                    <a:p>
                      <a:pPr algn="l" fontAlgn="b"/>
                      <a:r>
                        <a:rPr lang="en-US" sz="1100" b="0" u="none" strike="noStrike" dirty="0">
                          <a:solidFill>
                            <a:srgbClr val="000000"/>
                          </a:solidFill>
                          <a:effectLst/>
                        </a:rPr>
                        <a:t>004</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a:solidFill>
                            <a:srgbClr val="000000"/>
                          </a:solidFill>
                          <a:effectLst/>
                        </a:rPr>
                        <a:t>4</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a:solidFill>
                            <a:srgbClr val="000000"/>
                          </a:solidFill>
                          <a:effectLst/>
                        </a:rPr>
                        <a:t>8</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a:solidFill>
                            <a:srgbClr val="000000"/>
                          </a:solidFill>
                          <a:effectLst/>
                        </a:rPr>
                        <a:t>2.4</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257067384"/>
                  </a:ext>
                </a:extLst>
              </a:tr>
              <a:tr h="174523">
                <a:tc>
                  <a:txBody>
                    <a:bodyPr/>
                    <a:lstStyle/>
                    <a:p>
                      <a:pPr algn="l" fontAlgn="b"/>
                      <a:r>
                        <a:rPr lang="en-US" sz="1100" b="0" u="none" strike="noStrike">
                          <a:solidFill>
                            <a:srgbClr val="000000"/>
                          </a:solidFill>
                          <a:effectLst/>
                        </a:rPr>
                        <a:t>005</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a:solidFill>
                            <a:srgbClr val="000000"/>
                          </a:solidFill>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a:solidFill>
                            <a:srgbClr val="000000"/>
                          </a:solidFill>
                          <a:effectLst/>
                        </a:rPr>
                        <a:t>6</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a:solidFill>
                            <a:srgbClr val="000000"/>
                          </a:solidFill>
                          <a:effectLst/>
                        </a:rPr>
                        <a:t>1.2</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4081238611"/>
                  </a:ext>
                </a:extLst>
              </a:tr>
              <a:tr h="174523">
                <a:tc>
                  <a:txBody>
                    <a:bodyPr/>
                    <a:lstStyle/>
                    <a:p>
                      <a:pPr algn="l" fontAlgn="b"/>
                      <a:r>
                        <a:rPr lang="en-US" sz="1100" b="0" u="none" strike="noStrike" dirty="0">
                          <a:solidFill>
                            <a:srgbClr val="000000"/>
                          </a:solidFill>
                          <a:effectLst/>
                        </a:rPr>
                        <a:t>006</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a:solidFill>
                            <a:srgbClr val="000000"/>
                          </a:solidFill>
                          <a:effectLst/>
                        </a:rPr>
                        <a:t>7</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a:solidFill>
                            <a:srgbClr val="000000"/>
                          </a:solidFill>
                          <a:effectLst/>
                        </a:rPr>
                        <a:t>8</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dirty="0">
                          <a:solidFill>
                            <a:srgbClr val="000000"/>
                          </a:solidFill>
                          <a:effectLst/>
                        </a:rPr>
                        <a:t>3.75</a:t>
                      </a:r>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730271804"/>
                  </a:ext>
                </a:extLst>
              </a:tr>
              <a:tr h="174523">
                <a:tc>
                  <a:txBody>
                    <a:bodyPr/>
                    <a:lstStyle/>
                    <a:p>
                      <a:pPr algn="l" fontAlgn="b"/>
                      <a:r>
                        <a:rPr lang="en-US" sz="1100" b="0" u="none" strike="noStrike" dirty="0">
                          <a:solidFill>
                            <a:srgbClr val="000000"/>
                          </a:solidFill>
                          <a:effectLst/>
                        </a:rPr>
                        <a:t>007</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dirty="0">
                          <a:solidFill>
                            <a:srgbClr val="000000"/>
                          </a:solidFill>
                          <a:effectLst/>
                        </a:rPr>
                        <a:t>6</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dirty="0">
                          <a:solidFill>
                            <a:srgbClr val="000000"/>
                          </a:solidFill>
                          <a:effectLst/>
                        </a:rPr>
                        <a:t>7</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dirty="0">
                          <a:solidFill>
                            <a:srgbClr val="000000"/>
                          </a:solidFill>
                          <a:effectLst/>
                        </a:rPr>
                        <a:t>3.1</a:t>
                      </a:r>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168651413"/>
                  </a:ext>
                </a:extLst>
              </a:tr>
            </a:tbl>
          </a:graphicData>
        </a:graphic>
      </p:graphicFrame>
      <mc:AlternateContent xmlns:mc="http://schemas.openxmlformats.org/markup-compatibility/2006">
        <mc:Choice xmlns:a14="http://schemas.microsoft.com/office/drawing/2010/main" Requires="a14">
          <p:sp>
            <p:nvSpPr>
              <p:cNvPr id="5" name="TextBox 4">
                <a:extLst>
                  <a:ext uri="{FF2B5EF4-FFF2-40B4-BE49-F238E27FC236}">
                    <a16:creationId xmlns:a16="http://schemas.microsoft.com/office/drawing/2014/main" id="{C350D629-8019-4DA6-8C5B-E29D325E7D3B}"/>
                  </a:ext>
                </a:extLst>
              </p:cNvPr>
              <p:cNvSpPr txBox="1"/>
              <p:nvPr/>
            </p:nvSpPr>
            <p:spPr>
              <a:xfrm>
                <a:off x="4961061" y="2367415"/>
                <a:ext cx="2850717" cy="438005"/>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n-US" sz="1100" dirty="0">
                    <a:solidFill>
                      <a:schemeClr val="tx1"/>
                    </a:solidFill>
                    <a:latin typeface="Cambria Math" panose="02040503050406030204" pitchFamily="18" charset="0"/>
                  </a:rPr>
                  <a:t>Fit a regression model:</a:t>
                </a:r>
              </a:p>
              <a:p>
                <a:pPr/>
                <a14:m>
                  <m:oMathPara xmlns:m="http://schemas.openxmlformats.org/officeDocument/2006/math">
                    <m:oMathParaPr>
                      <m:jc m:val="centerGroup"/>
                    </m:oMathParaPr>
                    <m:oMath xmlns:m="http://schemas.openxmlformats.org/officeDocument/2006/math">
                      <m:r>
                        <a:rPr lang="en-US" sz="1050" b="1" i="1" smtClean="0">
                          <a:solidFill>
                            <a:schemeClr val="tx1"/>
                          </a:solidFill>
                          <a:latin typeface="Cambria Math" panose="02040503050406030204" pitchFamily="18" charset="0"/>
                        </a:rPr>
                        <m:t>𝒈𝒓𝒂𝒅𝒆</m:t>
                      </m:r>
                      <m:r>
                        <a:rPr lang="en-US" sz="1050" b="1" i="1" smtClean="0">
                          <a:solidFill>
                            <a:schemeClr val="tx1"/>
                          </a:solidFill>
                          <a:latin typeface="Cambria Math" panose="02040503050406030204" pitchFamily="18" charset="0"/>
                        </a:rPr>
                        <m:t>=</m:t>
                      </m:r>
                      <m:r>
                        <a:rPr lang="en-US" sz="1050" b="1" i="1" smtClean="0">
                          <a:solidFill>
                            <a:schemeClr val="tx1"/>
                          </a:solidFill>
                          <a:latin typeface="Cambria Math" panose="02040503050406030204" pitchFamily="18" charset="0"/>
                        </a:rPr>
                        <m:t>𝟎</m:t>
                      </m:r>
                      <m:r>
                        <a:rPr lang="en-US" sz="1050" b="1" i="1" smtClean="0">
                          <a:solidFill>
                            <a:schemeClr val="tx1"/>
                          </a:solidFill>
                          <a:latin typeface="Cambria Math" panose="02040503050406030204" pitchFamily="18" charset="0"/>
                        </a:rPr>
                        <m:t>.</m:t>
                      </m:r>
                      <m:r>
                        <a:rPr lang="en-US" sz="1050" b="1" i="1" smtClean="0">
                          <a:solidFill>
                            <a:schemeClr val="tx1"/>
                          </a:solidFill>
                          <a:latin typeface="Cambria Math" panose="02040503050406030204" pitchFamily="18" charset="0"/>
                        </a:rPr>
                        <m:t>𝟐𝟗𝟕</m:t>
                      </m:r>
                      <m:r>
                        <a:rPr lang="en-US" sz="1050" b="1" i="1" smtClean="0">
                          <a:solidFill>
                            <a:schemeClr val="tx1"/>
                          </a:solidFill>
                          <a:latin typeface="Cambria Math" panose="02040503050406030204" pitchFamily="18" charset="0"/>
                        </a:rPr>
                        <m:t>+</m:t>
                      </m:r>
                      <m:r>
                        <a:rPr lang="en-US" sz="1050" b="1" i="1" smtClean="0">
                          <a:solidFill>
                            <a:schemeClr val="tx1"/>
                          </a:solidFill>
                          <a:latin typeface="Cambria Math" panose="02040503050406030204" pitchFamily="18" charset="0"/>
                        </a:rPr>
                        <m:t>𝟎</m:t>
                      </m:r>
                      <m:r>
                        <a:rPr lang="en-US" sz="1050" b="1" i="1" smtClean="0">
                          <a:solidFill>
                            <a:schemeClr val="tx1"/>
                          </a:solidFill>
                          <a:latin typeface="Cambria Math" panose="02040503050406030204" pitchFamily="18" charset="0"/>
                        </a:rPr>
                        <m:t>.</m:t>
                      </m:r>
                      <m:r>
                        <a:rPr lang="en-US" sz="1050" b="1" i="1" smtClean="0">
                          <a:solidFill>
                            <a:schemeClr val="tx1"/>
                          </a:solidFill>
                          <a:latin typeface="Cambria Math" panose="02040503050406030204" pitchFamily="18" charset="0"/>
                        </a:rPr>
                        <m:t>𝟑𝟖</m:t>
                      </m:r>
                      <m:sSub>
                        <m:sSubPr>
                          <m:ctrlPr>
                            <a:rPr lang="en-US" sz="1050" b="1" i="1" smtClean="0">
                              <a:solidFill>
                                <a:schemeClr val="tx1"/>
                              </a:solidFill>
                              <a:latin typeface="Cambria Math" panose="02040503050406030204" pitchFamily="18" charset="0"/>
                            </a:rPr>
                          </m:ctrlPr>
                        </m:sSubPr>
                        <m:e>
                          <m:r>
                            <a:rPr lang="en-US" sz="1050" b="1" i="1" smtClean="0">
                              <a:solidFill>
                                <a:schemeClr val="tx1"/>
                              </a:solidFill>
                              <a:latin typeface="Cambria Math" panose="02040503050406030204" pitchFamily="18" charset="0"/>
                            </a:rPr>
                            <m:t>𝒕</m:t>
                          </m:r>
                        </m:e>
                        <m:sub>
                          <m:r>
                            <a:rPr lang="en-US" sz="1050" b="1" i="1" smtClean="0">
                              <a:solidFill>
                                <a:schemeClr val="tx1"/>
                              </a:solidFill>
                              <a:latin typeface="Cambria Math" panose="02040503050406030204" pitchFamily="18" charset="0"/>
                            </a:rPr>
                            <m:t>𝒔𝒕𝒖𝒅𝒚</m:t>
                          </m:r>
                        </m:sub>
                      </m:sSub>
                      <m:r>
                        <a:rPr lang="en-US" sz="1050" b="1" i="1" smtClean="0">
                          <a:solidFill>
                            <a:schemeClr val="tx1"/>
                          </a:solidFill>
                          <a:latin typeface="Cambria Math" panose="02040503050406030204" pitchFamily="18" charset="0"/>
                        </a:rPr>
                        <m:t>+</m:t>
                      </m:r>
                      <m:r>
                        <a:rPr lang="en-US" sz="1050" b="1" i="1" smtClean="0">
                          <a:solidFill>
                            <a:schemeClr val="tx1"/>
                          </a:solidFill>
                          <a:latin typeface="Cambria Math" panose="02040503050406030204" pitchFamily="18" charset="0"/>
                        </a:rPr>
                        <m:t>𝟎</m:t>
                      </m:r>
                      <m:r>
                        <a:rPr lang="en-US" sz="1050" b="1" i="1" smtClean="0">
                          <a:solidFill>
                            <a:schemeClr val="tx1"/>
                          </a:solidFill>
                          <a:latin typeface="Cambria Math" panose="02040503050406030204" pitchFamily="18" charset="0"/>
                        </a:rPr>
                        <m:t>.</m:t>
                      </m:r>
                      <m:r>
                        <a:rPr lang="en-US" sz="1050" b="1" i="1" smtClean="0">
                          <a:solidFill>
                            <a:schemeClr val="tx1"/>
                          </a:solidFill>
                          <a:latin typeface="Cambria Math" panose="02040503050406030204" pitchFamily="18" charset="0"/>
                        </a:rPr>
                        <m:t>𝟎𝟖𝟏</m:t>
                      </m:r>
                      <m:sSub>
                        <m:sSubPr>
                          <m:ctrlPr>
                            <a:rPr lang="en-US" sz="1050" b="1" i="1" smtClean="0">
                              <a:solidFill>
                                <a:schemeClr val="tx1"/>
                              </a:solidFill>
                              <a:latin typeface="Cambria Math" panose="02040503050406030204" pitchFamily="18" charset="0"/>
                            </a:rPr>
                          </m:ctrlPr>
                        </m:sSubPr>
                        <m:e>
                          <m:r>
                            <a:rPr lang="en-US" sz="1050" b="1" i="1" smtClean="0">
                              <a:solidFill>
                                <a:schemeClr val="tx1"/>
                              </a:solidFill>
                              <a:latin typeface="Cambria Math" panose="02040503050406030204" pitchFamily="18" charset="0"/>
                            </a:rPr>
                            <m:t>𝒕</m:t>
                          </m:r>
                        </m:e>
                        <m:sub>
                          <m:r>
                            <a:rPr lang="en-US" sz="1050" b="1" i="1" smtClean="0">
                              <a:solidFill>
                                <a:schemeClr val="tx1"/>
                              </a:solidFill>
                              <a:latin typeface="Cambria Math" panose="02040503050406030204" pitchFamily="18" charset="0"/>
                            </a:rPr>
                            <m:t>𝒔𝒍𝒆𝒆𝒑</m:t>
                          </m:r>
                        </m:sub>
                      </m:sSub>
                    </m:oMath>
                  </m:oMathPara>
                </a14:m>
                <a:endParaRPr lang="en-US" sz="1050" b="1" dirty="0">
                  <a:solidFill>
                    <a:schemeClr val="tx1"/>
                  </a:solidFill>
                </a:endParaRPr>
              </a:p>
            </p:txBody>
          </p:sp>
        </mc:Choice>
        <mc:Fallback>
          <p:sp>
            <p:nvSpPr>
              <p:cNvPr id="5" name="TextBox 4">
                <a:extLst>
                  <a:ext uri="{FF2B5EF4-FFF2-40B4-BE49-F238E27FC236}">
                    <a16:creationId xmlns:a16="http://schemas.microsoft.com/office/drawing/2014/main" id="{C350D629-8019-4DA6-8C5B-E29D325E7D3B}"/>
                  </a:ext>
                </a:extLst>
              </p:cNvPr>
              <p:cNvSpPr txBox="1">
                <a:spLocks noRot="1" noChangeAspect="1" noMove="1" noResize="1" noEditPoints="1" noAdjustHandles="1" noChangeArrowheads="1" noChangeShapeType="1" noTextEdit="1"/>
              </p:cNvSpPr>
              <p:nvPr/>
            </p:nvSpPr>
            <p:spPr>
              <a:xfrm>
                <a:off x="4961061" y="2367415"/>
                <a:ext cx="2850717" cy="438005"/>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7" name="TextBox 6">
                <a:extLst>
                  <a:ext uri="{FF2B5EF4-FFF2-40B4-BE49-F238E27FC236}">
                    <a16:creationId xmlns:a16="http://schemas.microsoft.com/office/drawing/2014/main" id="{1E40BBC3-3D52-4D98-8A9C-0A2381C52C8A}"/>
                  </a:ext>
                </a:extLst>
              </p:cNvPr>
              <p:cNvSpPr txBox="1"/>
              <p:nvPr/>
            </p:nvSpPr>
            <p:spPr>
              <a:xfrm>
                <a:off x="4784487" y="3047728"/>
                <a:ext cx="3225819" cy="1113318"/>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n-US" sz="1100" dirty="0">
                    <a:solidFill>
                      <a:schemeClr val="tx1"/>
                    </a:solidFill>
                    <a:latin typeface="Cambria Math" panose="02040503050406030204" pitchFamily="18" charset="0"/>
                  </a:rPr>
                  <a:t>Statistical tests suggest that </a:t>
                </a:r>
                <a14:m>
                  <m:oMath xmlns:m="http://schemas.openxmlformats.org/officeDocument/2006/math">
                    <m:sSub>
                      <m:sSubPr>
                        <m:ctrlPr>
                          <a:rPr lang="en-US" sz="1100" b="0" i="1" smtClean="0">
                            <a:solidFill>
                              <a:schemeClr val="tx1"/>
                            </a:solidFill>
                            <a:latin typeface="Cambria Math" panose="02040503050406030204" pitchFamily="18" charset="0"/>
                          </a:rPr>
                        </m:ctrlPr>
                      </m:sSubPr>
                      <m:e>
                        <m:r>
                          <a:rPr lang="en-US" sz="1100" b="0" i="1" smtClean="0">
                            <a:solidFill>
                              <a:schemeClr val="tx1"/>
                            </a:solidFill>
                            <a:latin typeface="Cambria Math" panose="02040503050406030204" pitchFamily="18" charset="0"/>
                          </a:rPr>
                          <m:t>𝑡</m:t>
                        </m:r>
                      </m:e>
                      <m:sub>
                        <m:r>
                          <a:rPr lang="en-US" sz="1100" b="0" i="1" smtClean="0">
                            <a:solidFill>
                              <a:schemeClr val="tx1"/>
                            </a:solidFill>
                            <a:latin typeface="Cambria Math" panose="02040503050406030204" pitchFamily="18" charset="0"/>
                          </a:rPr>
                          <m:t>𝑠𝑙𝑒𝑒𝑝</m:t>
                        </m:r>
                      </m:sub>
                    </m:sSub>
                  </m:oMath>
                </a14:m>
                <a:r>
                  <a:rPr lang="en-US" sz="1100" dirty="0">
                    <a:solidFill>
                      <a:schemeClr val="tx1"/>
                    </a:solidFill>
                    <a:latin typeface="Cambria Math" panose="02040503050406030204" pitchFamily="18" charset="0"/>
                  </a:rPr>
                  <a:t> is not significant</a:t>
                </a:r>
                <a:endParaRPr lang="en-US" sz="1050" b="1" dirty="0">
                  <a:solidFill>
                    <a:schemeClr val="tx1"/>
                  </a:solidFill>
                  <a:latin typeface="Cambria Math" panose="02040503050406030204" pitchFamily="18" charset="0"/>
                </a:endParaRPr>
              </a:p>
              <a:p>
                <a:endParaRPr lang="en-US" sz="1050" b="1" dirty="0">
                  <a:solidFill>
                    <a:schemeClr val="tx1"/>
                  </a:solidFill>
                  <a:latin typeface="Cambria Math" panose="02040503050406030204" pitchFamily="18" charset="0"/>
                </a:endParaRPr>
              </a:p>
              <a:p>
                <a:endParaRPr lang="en-US" sz="1100" dirty="0">
                  <a:solidFill>
                    <a:schemeClr val="tx1"/>
                  </a:solidFill>
                  <a:latin typeface="Cambria Math" panose="02040503050406030204" pitchFamily="18" charset="0"/>
                </a:endParaRPr>
              </a:p>
              <a:p>
                <a:endParaRPr lang="en-US" sz="1100" dirty="0">
                  <a:solidFill>
                    <a:schemeClr val="tx1"/>
                  </a:solidFill>
                  <a:latin typeface="Cambria Math" panose="02040503050406030204" pitchFamily="18" charset="0"/>
                </a:endParaRPr>
              </a:p>
              <a:p>
                <a:endParaRPr lang="en-US" sz="1100" dirty="0">
                  <a:solidFill>
                    <a:schemeClr val="tx1"/>
                  </a:solidFill>
                  <a:latin typeface="Cambria Math" panose="02040503050406030204" pitchFamily="18" charset="0"/>
                </a:endParaRPr>
              </a:p>
              <a:p>
                <a:endParaRPr lang="en-US" sz="1100" dirty="0">
                  <a:solidFill>
                    <a:schemeClr val="tx1"/>
                  </a:solidFill>
                  <a:latin typeface="Cambria Math" panose="02040503050406030204" pitchFamily="18" charset="0"/>
                </a:endParaRPr>
              </a:p>
            </p:txBody>
          </p:sp>
        </mc:Choice>
        <mc:Fallback>
          <p:sp>
            <p:nvSpPr>
              <p:cNvPr id="7" name="TextBox 6">
                <a:extLst>
                  <a:ext uri="{FF2B5EF4-FFF2-40B4-BE49-F238E27FC236}">
                    <a16:creationId xmlns:a16="http://schemas.microsoft.com/office/drawing/2014/main" id="{1E40BBC3-3D52-4D98-8A9C-0A2381C52C8A}"/>
                  </a:ext>
                </a:extLst>
              </p:cNvPr>
              <p:cNvSpPr txBox="1">
                <a:spLocks noRot="1" noChangeAspect="1" noMove="1" noResize="1" noEditPoints="1" noAdjustHandles="1" noChangeArrowheads="1" noChangeShapeType="1" noTextEdit="1"/>
              </p:cNvSpPr>
              <p:nvPr/>
            </p:nvSpPr>
            <p:spPr>
              <a:xfrm>
                <a:off x="4784487" y="3047728"/>
                <a:ext cx="3225819" cy="1113318"/>
              </a:xfrm>
              <a:prstGeom prst="rect">
                <a:avLst/>
              </a:prstGeom>
              <a:blipFill>
                <a:blip r:embed="rId3"/>
                <a:stretch>
                  <a:fillRect/>
                </a:stretch>
              </a:blipFill>
            </p:spPr>
            <p:txBody>
              <a:bodyPr/>
              <a:lstStyle/>
              <a:p>
                <a:r>
                  <a:rPr lang="en-US">
                    <a:noFill/>
                  </a:rPr>
                  <a:t> </a:t>
                </a:r>
              </a:p>
            </p:txBody>
          </p:sp>
        </mc:Fallback>
      </mc:AlternateContent>
      <p:pic>
        <p:nvPicPr>
          <p:cNvPr id="9" name="Picture 8">
            <a:extLst>
              <a:ext uri="{FF2B5EF4-FFF2-40B4-BE49-F238E27FC236}">
                <a16:creationId xmlns:a16="http://schemas.microsoft.com/office/drawing/2014/main" id="{34F3C3F5-9978-4464-9AB5-944102BB5BD1}"/>
              </a:ext>
            </a:extLst>
          </p:cNvPr>
          <p:cNvPicPr>
            <a:picLocks noChangeAspect="1"/>
          </p:cNvPicPr>
          <p:nvPr/>
        </p:nvPicPr>
        <p:blipFill>
          <a:blip r:embed="rId4"/>
          <a:stretch>
            <a:fillRect/>
          </a:stretch>
        </p:blipFill>
        <p:spPr>
          <a:xfrm>
            <a:off x="5369101" y="3341876"/>
            <a:ext cx="2056589" cy="755564"/>
          </a:xfrm>
          <a:prstGeom prst="rect">
            <a:avLst/>
          </a:prstGeom>
        </p:spPr>
      </p:pic>
      <mc:AlternateContent xmlns:mc="http://schemas.openxmlformats.org/markup-compatibility/2006">
        <mc:Choice xmlns:a14="http://schemas.microsoft.com/office/drawing/2010/main" Requires="a14">
          <p:sp>
            <p:nvSpPr>
              <p:cNvPr id="10" name="TextBox 9">
                <a:extLst>
                  <a:ext uri="{FF2B5EF4-FFF2-40B4-BE49-F238E27FC236}">
                    <a16:creationId xmlns:a16="http://schemas.microsoft.com/office/drawing/2014/main" id="{4A8A929B-B6B3-4419-96A1-349CA68FBF28}"/>
                  </a:ext>
                </a:extLst>
              </p:cNvPr>
              <p:cNvSpPr txBox="1"/>
              <p:nvPr/>
            </p:nvSpPr>
            <p:spPr>
              <a:xfrm>
                <a:off x="5358958" y="4403354"/>
                <a:ext cx="2054922" cy="451021"/>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n-US" sz="1100" dirty="0">
                    <a:solidFill>
                      <a:schemeClr val="tx1"/>
                    </a:solidFill>
                    <a:latin typeface="Cambria Math" panose="02040503050406030204" pitchFamily="18" charset="0"/>
                  </a:rPr>
                  <a:t>Fit new model without </a:t>
                </a:r>
                <a14:m>
                  <m:oMath xmlns:m="http://schemas.openxmlformats.org/officeDocument/2006/math">
                    <m:sSub>
                      <m:sSubPr>
                        <m:ctrlPr>
                          <a:rPr lang="en-US" sz="1100" b="0" i="1" smtClean="0">
                            <a:solidFill>
                              <a:schemeClr val="tx1"/>
                            </a:solidFill>
                            <a:latin typeface="Cambria Math" panose="02040503050406030204" pitchFamily="18" charset="0"/>
                          </a:rPr>
                        </m:ctrlPr>
                      </m:sSubPr>
                      <m:e>
                        <m:r>
                          <a:rPr lang="en-US" sz="1100" b="0" i="1" smtClean="0">
                            <a:solidFill>
                              <a:schemeClr val="tx1"/>
                            </a:solidFill>
                            <a:latin typeface="Cambria Math" panose="02040503050406030204" pitchFamily="18" charset="0"/>
                          </a:rPr>
                          <m:t>𝑡</m:t>
                        </m:r>
                      </m:e>
                      <m:sub>
                        <m:r>
                          <a:rPr lang="en-US" sz="1100" b="0" i="1" smtClean="0">
                            <a:solidFill>
                              <a:schemeClr val="tx1"/>
                            </a:solidFill>
                            <a:latin typeface="Cambria Math" panose="02040503050406030204" pitchFamily="18" charset="0"/>
                          </a:rPr>
                          <m:t>𝑠𝑙𝑒𝑒𝑝</m:t>
                        </m:r>
                      </m:sub>
                    </m:sSub>
                  </m:oMath>
                </a14:m>
                <a:r>
                  <a:rPr lang="en-US" sz="1100" dirty="0">
                    <a:solidFill>
                      <a:schemeClr val="tx1"/>
                    </a:solidFill>
                    <a:latin typeface="Cambria Math" panose="02040503050406030204" pitchFamily="18" charset="0"/>
                  </a:rPr>
                  <a:t>:</a:t>
                </a:r>
              </a:p>
              <a:p>
                <a:pPr/>
                <a14:m>
                  <m:oMathPara xmlns:m="http://schemas.openxmlformats.org/officeDocument/2006/math">
                    <m:oMathParaPr>
                      <m:jc m:val="centerGroup"/>
                    </m:oMathParaPr>
                    <m:oMath xmlns:m="http://schemas.openxmlformats.org/officeDocument/2006/math">
                      <m:r>
                        <a:rPr lang="en-US" sz="1050" b="1" i="1" smtClean="0">
                          <a:solidFill>
                            <a:schemeClr val="tx1"/>
                          </a:solidFill>
                          <a:latin typeface="Cambria Math" panose="02040503050406030204" pitchFamily="18" charset="0"/>
                        </a:rPr>
                        <m:t>𝒈𝒓𝒂𝒅𝒆</m:t>
                      </m:r>
                      <m:r>
                        <a:rPr lang="en-US" sz="1050" b="1" i="1" smtClean="0">
                          <a:solidFill>
                            <a:schemeClr val="tx1"/>
                          </a:solidFill>
                          <a:latin typeface="Cambria Math" panose="02040503050406030204" pitchFamily="18" charset="0"/>
                        </a:rPr>
                        <m:t>=</m:t>
                      </m:r>
                      <m:r>
                        <a:rPr lang="en-US" sz="1050" b="1" i="1" smtClean="0">
                          <a:solidFill>
                            <a:schemeClr val="tx1"/>
                          </a:solidFill>
                          <a:latin typeface="Cambria Math" panose="02040503050406030204" pitchFamily="18" charset="0"/>
                        </a:rPr>
                        <m:t>𝟏</m:t>
                      </m:r>
                      <m:r>
                        <a:rPr lang="en-US" sz="1050" b="1" i="1" smtClean="0">
                          <a:solidFill>
                            <a:schemeClr val="tx1"/>
                          </a:solidFill>
                          <a:latin typeface="Cambria Math" panose="02040503050406030204" pitchFamily="18" charset="0"/>
                        </a:rPr>
                        <m:t>.</m:t>
                      </m:r>
                      <m:r>
                        <a:rPr lang="en-US" sz="1050" b="1" i="1" smtClean="0">
                          <a:solidFill>
                            <a:schemeClr val="tx1"/>
                          </a:solidFill>
                          <a:latin typeface="Cambria Math" panose="02040503050406030204" pitchFamily="18" charset="0"/>
                        </a:rPr>
                        <m:t>𝟎𝟎𝟏</m:t>
                      </m:r>
                      <m:r>
                        <a:rPr lang="en-US" sz="1050" b="1" i="1" smtClean="0">
                          <a:solidFill>
                            <a:schemeClr val="tx1"/>
                          </a:solidFill>
                          <a:latin typeface="Cambria Math" panose="02040503050406030204" pitchFamily="18" charset="0"/>
                        </a:rPr>
                        <m:t>+</m:t>
                      </m:r>
                      <m:r>
                        <a:rPr lang="en-US" sz="1050" b="1" i="1" smtClean="0">
                          <a:solidFill>
                            <a:schemeClr val="tx1"/>
                          </a:solidFill>
                          <a:latin typeface="Cambria Math" panose="02040503050406030204" pitchFamily="18" charset="0"/>
                        </a:rPr>
                        <m:t>𝟎</m:t>
                      </m:r>
                      <m:r>
                        <a:rPr lang="en-US" sz="1050" b="1" i="1" smtClean="0">
                          <a:solidFill>
                            <a:schemeClr val="tx1"/>
                          </a:solidFill>
                          <a:latin typeface="Cambria Math" panose="02040503050406030204" pitchFamily="18" charset="0"/>
                        </a:rPr>
                        <m:t>.</m:t>
                      </m:r>
                      <m:r>
                        <a:rPr lang="en-US" sz="1050" b="1" i="1" smtClean="0">
                          <a:solidFill>
                            <a:schemeClr val="tx1"/>
                          </a:solidFill>
                          <a:latin typeface="Cambria Math" panose="02040503050406030204" pitchFamily="18" charset="0"/>
                        </a:rPr>
                        <m:t>𝟑𝟔</m:t>
                      </m:r>
                      <m:sSub>
                        <m:sSubPr>
                          <m:ctrlPr>
                            <a:rPr lang="en-US" sz="1050" b="1" i="1" smtClean="0">
                              <a:solidFill>
                                <a:schemeClr val="tx1"/>
                              </a:solidFill>
                              <a:latin typeface="Cambria Math" panose="02040503050406030204" pitchFamily="18" charset="0"/>
                            </a:rPr>
                          </m:ctrlPr>
                        </m:sSubPr>
                        <m:e>
                          <m:r>
                            <a:rPr lang="en-US" sz="1050" b="1" i="1" smtClean="0">
                              <a:solidFill>
                                <a:schemeClr val="tx1"/>
                              </a:solidFill>
                              <a:latin typeface="Cambria Math" panose="02040503050406030204" pitchFamily="18" charset="0"/>
                            </a:rPr>
                            <m:t>𝒕</m:t>
                          </m:r>
                        </m:e>
                        <m:sub>
                          <m:r>
                            <a:rPr lang="en-US" sz="1050" b="1" i="1" smtClean="0">
                              <a:solidFill>
                                <a:schemeClr val="tx1"/>
                              </a:solidFill>
                              <a:latin typeface="Cambria Math" panose="02040503050406030204" pitchFamily="18" charset="0"/>
                            </a:rPr>
                            <m:t>𝒔𝒕𝒖𝒅𝒚</m:t>
                          </m:r>
                        </m:sub>
                      </m:sSub>
                    </m:oMath>
                  </m:oMathPara>
                </a14:m>
                <a:endParaRPr lang="en-US" sz="1050" b="1" dirty="0">
                  <a:solidFill>
                    <a:schemeClr val="tx1"/>
                  </a:solidFill>
                </a:endParaRPr>
              </a:p>
            </p:txBody>
          </p:sp>
        </mc:Choice>
        <mc:Fallback>
          <p:sp>
            <p:nvSpPr>
              <p:cNvPr id="10" name="TextBox 9">
                <a:extLst>
                  <a:ext uri="{FF2B5EF4-FFF2-40B4-BE49-F238E27FC236}">
                    <a16:creationId xmlns:a16="http://schemas.microsoft.com/office/drawing/2014/main" id="{4A8A929B-B6B3-4419-96A1-349CA68FBF28}"/>
                  </a:ext>
                </a:extLst>
              </p:cNvPr>
              <p:cNvSpPr txBox="1">
                <a:spLocks noRot="1" noChangeAspect="1" noMove="1" noResize="1" noEditPoints="1" noAdjustHandles="1" noChangeArrowheads="1" noChangeShapeType="1" noTextEdit="1"/>
              </p:cNvSpPr>
              <p:nvPr/>
            </p:nvSpPr>
            <p:spPr>
              <a:xfrm>
                <a:off x="5358958" y="4403354"/>
                <a:ext cx="2054922" cy="451021"/>
              </a:xfrm>
              <a:prstGeom prst="rect">
                <a:avLst/>
              </a:prstGeom>
              <a:blipFill>
                <a:blip r:embed="rId5"/>
                <a:stretch>
                  <a:fillRect/>
                </a:stretch>
              </a:blipFill>
            </p:spPr>
            <p:txBody>
              <a:bodyPr/>
              <a:lstStyle/>
              <a:p>
                <a:r>
                  <a:rPr lang="en-US">
                    <a:noFill/>
                  </a:rPr>
                  <a:t> </a:t>
                </a:r>
              </a:p>
            </p:txBody>
          </p:sp>
        </mc:Fallback>
      </mc:AlternateContent>
      <p:sp>
        <p:nvSpPr>
          <p:cNvPr id="11" name="TextBox 10">
            <a:extLst>
              <a:ext uri="{FF2B5EF4-FFF2-40B4-BE49-F238E27FC236}">
                <a16:creationId xmlns:a16="http://schemas.microsoft.com/office/drawing/2014/main" id="{53181D7F-5D16-4D3D-8499-CAFC084C553A}"/>
              </a:ext>
            </a:extLst>
          </p:cNvPr>
          <p:cNvSpPr txBox="1"/>
          <p:nvPr/>
        </p:nvSpPr>
        <p:spPr>
          <a:xfrm>
            <a:off x="5104413" y="5090490"/>
            <a:ext cx="2585964" cy="938719"/>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n-US" sz="1100" dirty="0">
                <a:solidFill>
                  <a:schemeClr val="tx1"/>
                </a:solidFill>
                <a:latin typeface="Cambria Math" panose="02040503050406030204" pitchFamily="18" charset="0"/>
              </a:rPr>
              <a:t>New data comes  </a:t>
            </a:r>
          </a:p>
          <a:p>
            <a:endParaRPr lang="en-US" sz="1100" dirty="0">
              <a:solidFill>
                <a:schemeClr val="tx1"/>
              </a:solidFill>
              <a:latin typeface="Cambria Math" panose="02040503050406030204" pitchFamily="18" charset="0"/>
            </a:endParaRPr>
          </a:p>
          <a:p>
            <a:endParaRPr lang="en-US" sz="1100" dirty="0">
              <a:solidFill>
                <a:schemeClr val="tx1"/>
              </a:solidFill>
              <a:latin typeface="Cambria Math" panose="02040503050406030204" pitchFamily="18" charset="0"/>
            </a:endParaRPr>
          </a:p>
          <a:p>
            <a:endParaRPr lang="en-US" sz="1100" dirty="0">
              <a:solidFill>
                <a:schemeClr val="tx1"/>
              </a:solidFill>
              <a:latin typeface="Cambria Math" panose="02040503050406030204" pitchFamily="18" charset="0"/>
            </a:endParaRPr>
          </a:p>
          <a:p>
            <a:r>
              <a:rPr lang="en-US" sz="1100" dirty="0">
                <a:solidFill>
                  <a:schemeClr val="tx1"/>
                </a:solidFill>
                <a:latin typeface="Cambria Math" panose="02040503050406030204" pitchFamily="18" charset="0"/>
                <a:sym typeface="Wingdings" panose="05000000000000000000" pitchFamily="2" charset="2"/>
              </a:rPr>
              <a:t> </a:t>
            </a:r>
            <a:r>
              <a:rPr lang="en-US" sz="1100" b="1" dirty="0">
                <a:solidFill>
                  <a:schemeClr val="tx1"/>
                </a:solidFill>
                <a:latin typeface="Cambria Math" panose="02040503050406030204" pitchFamily="18" charset="0"/>
              </a:rPr>
              <a:t>repeat</a:t>
            </a:r>
            <a:r>
              <a:rPr lang="en-US" sz="1100" dirty="0">
                <a:solidFill>
                  <a:schemeClr val="tx1"/>
                </a:solidFill>
                <a:latin typeface="Cambria Math" panose="02040503050406030204" pitchFamily="18" charset="0"/>
              </a:rPr>
              <a:t> </a:t>
            </a:r>
            <a:r>
              <a:rPr lang="en-US" sz="1100" b="1" dirty="0">
                <a:solidFill>
                  <a:schemeClr val="tx1"/>
                </a:solidFill>
                <a:latin typeface="Cambria Math" panose="02040503050406030204" pitchFamily="18" charset="0"/>
              </a:rPr>
              <a:t>most (if not all) of the process</a:t>
            </a:r>
            <a:endParaRPr lang="en-US" sz="1050" b="1" dirty="0">
              <a:solidFill>
                <a:schemeClr val="tx1"/>
              </a:solidFill>
            </a:endParaRPr>
          </a:p>
        </p:txBody>
      </p:sp>
      <p:graphicFrame>
        <p:nvGraphicFramePr>
          <p:cNvPr id="12" name="Table 11">
            <a:extLst>
              <a:ext uri="{FF2B5EF4-FFF2-40B4-BE49-F238E27FC236}">
                <a16:creationId xmlns:a16="http://schemas.microsoft.com/office/drawing/2014/main" id="{BF867E65-E722-4E9E-863A-378ADD409615}"/>
              </a:ext>
            </a:extLst>
          </p:cNvPr>
          <p:cNvGraphicFramePr>
            <a:graphicFrameLocks noGrp="1"/>
          </p:cNvGraphicFramePr>
          <p:nvPr>
            <p:extLst>
              <p:ext uri="{D42A27DB-BD31-4B8C-83A1-F6EECF244321}">
                <p14:modId xmlns:p14="http://schemas.microsoft.com/office/powerpoint/2010/main" val="442021629"/>
              </p:ext>
            </p:extLst>
          </p:nvPr>
        </p:nvGraphicFramePr>
        <p:xfrm>
          <a:off x="5270010" y="5385919"/>
          <a:ext cx="2272159" cy="354330"/>
        </p:xfrm>
        <a:graphic>
          <a:graphicData uri="http://schemas.openxmlformats.org/drawingml/2006/table">
            <a:tbl>
              <a:tblPr bandRow="1">
                <a:tableStyleId>{00A15C55-8517-42AA-B614-E9B94910E393}</a:tableStyleId>
              </a:tblPr>
              <a:tblGrid>
                <a:gridCol w="560500">
                  <a:extLst>
                    <a:ext uri="{9D8B030D-6E8A-4147-A177-3AD203B41FA5}">
                      <a16:colId xmlns:a16="http://schemas.microsoft.com/office/drawing/2014/main" val="3674462006"/>
                    </a:ext>
                  </a:extLst>
                </a:gridCol>
                <a:gridCol w="575579">
                  <a:extLst>
                    <a:ext uri="{9D8B030D-6E8A-4147-A177-3AD203B41FA5}">
                      <a16:colId xmlns:a16="http://schemas.microsoft.com/office/drawing/2014/main" val="3236150332"/>
                    </a:ext>
                  </a:extLst>
                </a:gridCol>
                <a:gridCol w="568040">
                  <a:extLst>
                    <a:ext uri="{9D8B030D-6E8A-4147-A177-3AD203B41FA5}">
                      <a16:colId xmlns:a16="http://schemas.microsoft.com/office/drawing/2014/main" val="3470664244"/>
                    </a:ext>
                  </a:extLst>
                </a:gridCol>
                <a:gridCol w="568040">
                  <a:extLst>
                    <a:ext uri="{9D8B030D-6E8A-4147-A177-3AD203B41FA5}">
                      <a16:colId xmlns:a16="http://schemas.microsoft.com/office/drawing/2014/main" val="145280366"/>
                    </a:ext>
                  </a:extLst>
                </a:gridCol>
              </a:tblGrid>
              <a:tr h="174523">
                <a:tc>
                  <a:txBody>
                    <a:bodyPr/>
                    <a:lstStyle/>
                    <a:p>
                      <a:pPr algn="l" fontAlgn="b"/>
                      <a:r>
                        <a:rPr lang="en-US" sz="1100" b="0" u="none" strike="noStrike" dirty="0">
                          <a:solidFill>
                            <a:srgbClr val="000000"/>
                          </a:solidFill>
                          <a:effectLst/>
                        </a:rPr>
                        <a:t>008</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dirty="0">
                          <a:solidFill>
                            <a:srgbClr val="000000"/>
                          </a:solidFill>
                          <a:effectLst/>
                        </a:rPr>
                        <a:t>2</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dirty="0">
                          <a:solidFill>
                            <a:srgbClr val="000000"/>
                          </a:solidFill>
                          <a:effectLst/>
                        </a:rPr>
                        <a:t>4</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dirty="0">
                          <a:solidFill>
                            <a:srgbClr val="000000"/>
                          </a:solidFill>
                          <a:effectLst/>
                        </a:rPr>
                        <a:t>3.1</a:t>
                      </a:r>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423993239"/>
                  </a:ext>
                </a:extLst>
              </a:tr>
              <a:tr h="174523">
                <a:tc>
                  <a:txBody>
                    <a:bodyPr/>
                    <a:lstStyle/>
                    <a:p>
                      <a:pPr algn="l" fontAlgn="b"/>
                      <a:r>
                        <a:rPr lang="en-US" sz="1100" b="0" u="none" strike="noStrike" dirty="0">
                          <a:solidFill>
                            <a:srgbClr val="000000"/>
                          </a:solidFill>
                          <a:effectLst/>
                        </a:rPr>
                        <a:t>009</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i="0" u="none" strike="noStrike" dirty="0">
                          <a:solidFill>
                            <a:srgbClr val="000000"/>
                          </a:solidFill>
                          <a:effectLst/>
                          <a:latin typeface="Calibri" panose="020F0502020204030204" pitchFamily="34" charset="0"/>
                        </a:rPr>
                        <a:t>9</a:t>
                      </a:r>
                    </a:p>
                  </a:txBody>
                  <a:tcPr marL="9525" marR="9525" marT="9525" marB="0" anchor="b"/>
                </a:tc>
                <a:tc>
                  <a:txBody>
                    <a:bodyPr/>
                    <a:lstStyle/>
                    <a:p>
                      <a:pPr algn="r" fontAlgn="b"/>
                      <a:r>
                        <a:rPr lang="en-US" sz="1100" b="0" u="none" strike="noStrike" dirty="0">
                          <a:solidFill>
                            <a:srgbClr val="000000"/>
                          </a:solidFill>
                          <a:effectLst/>
                        </a:rPr>
                        <a:t>4</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dirty="0">
                          <a:solidFill>
                            <a:srgbClr val="000000"/>
                          </a:solidFill>
                          <a:effectLst/>
                        </a:rPr>
                        <a:t>3.2</a:t>
                      </a:r>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607179134"/>
                  </a:ext>
                </a:extLst>
              </a:tr>
            </a:tbl>
          </a:graphicData>
        </a:graphic>
      </p:graphicFrame>
      <p:sp>
        <p:nvSpPr>
          <p:cNvPr id="13" name="TextBox 12">
            <a:extLst>
              <a:ext uri="{FF2B5EF4-FFF2-40B4-BE49-F238E27FC236}">
                <a16:creationId xmlns:a16="http://schemas.microsoft.com/office/drawing/2014/main" id="{0D5F2FA4-EE01-4FA0-831A-AC5AD00F5935}"/>
              </a:ext>
            </a:extLst>
          </p:cNvPr>
          <p:cNvSpPr txBox="1"/>
          <p:nvPr/>
        </p:nvSpPr>
        <p:spPr>
          <a:xfrm>
            <a:off x="8922988" y="2378373"/>
            <a:ext cx="3004349" cy="430887"/>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n-US" sz="1100" dirty="0">
                <a:solidFill>
                  <a:schemeClr val="tx1"/>
                </a:solidFill>
                <a:latin typeface="Cambria Math" panose="02040503050406030204" pitchFamily="18" charset="0"/>
              </a:rPr>
              <a:t>Determine a suitable ML algorithm for the data</a:t>
            </a:r>
          </a:p>
          <a:p>
            <a:r>
              <a:rPr lang="en-US" sz="1100" dirty="0">
                <a:solidFill>
                  <a:schemeClr val="tx1"/>
                </a:solidFill>
                <a:latin typeface="Cambria Math" panose="02040503050406030204" pitchFamily="18" charset="0"/>
              </a:rPr>
              <a:t>For example, neural network</a:t>
            </a:r>
            <a:endParaRPr lang="en-US" sz="1050" dirty="0">
              <a:solidFill>
                <a:schemeClr val="tx1"/>
              </a:solidFill>
            </a:endParaRPr>
          </a:p>
        </p:txBody>
      </p:sp>
      <p:sp>
        <p:nvSpPr>
          <p:cNvPr id="14" name="TextBox 13">
            <a:extLst>
              <a:ext uri="{FF2B5EF4-FFF2-40B4-BE49-F238E27FC236}">
                <a16:creationId xmlns:a16="http://schemas.microsoft.com/office/drawing/2014/main" id="{A35CD6BE-C180-4A83-943F-F62D377D7197}"/>
              </a:ext>
            </a:extLst>
          </p:cNvPr>
          <p:cNvSpPr txBox="1"/>
          <p:nvPr/>
        </p:nvSpPr>
        <p:spPr>
          <a:xfrm>
            <a:off x="8924236" y="3038387"/>
            <a:ext cx="3004349" cy="1100301"/>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n-US" sz="1100" dirty="0">
                <a:solidFill>
                  <a:schemeClr val="tx1"/>
                </a:solidFill>
                <a:latin typeface="Cambria Math" panose="02040503050406030204" pitchFamily="18" charset="0"/>
              </a:rPr>
              <a:t>Determine a suitable ML algorithm for the data</a:t>
            </a:r>
          </a:p>
          <a:p>
            <a:r>
              <a:rPr lang="en-US" sz="1100" dirty="0">
                <a:solidFill>
                  <a:schemeClr val="tx1"/>
                </a:solidFill>
                <a:latin typeface="Cambria Math" panose="02040503050406030204" pitchFamily="18" charset="0"/>
              </a:rPr>
              <a:t>For example, neural network</a:t>
            </a:r>
          </a:p>
          <a:p>
            <a:endParaRPr lang="en-US" sz="1100" dirty="0">
              <a:solidFill>
                <a:schemeClr val="tx1"/>
              </a:solidFill>
              <a:latin typeface="Cambria Math" panose="02040503050406030204" pitchFamily="18" charset="0"/>
            </a:endParaRPr>
          </a:p>
          <a:p>
            <a:endParaRPr lang="en-US" sz="1100" dirty="0">
              <a:solidFill>
                <a:schemeClr val="tx1"/>
              </a:solidFill>
              <a:latin typeface="Cambria Math" panose="02040503050406030204" pitchFamily="18" charset="0"/>
            </a:endParaRPr>
          </a:p>
          <a:p>
            <a:endParaRPr lang="en-US" sz="1100" dirty="0">
              <a:solidFill>
                <a:schemeClr val="tx1"/>
              </a:solidFill>
              <a:latin typeface="Cambria Math" panose="02040503050406030204" pitchFamily="18" charset="0"/>
            </a:endParaRPr>
          </a:p>
          <a:p>
            <a:endParaRPr lang="en-US" sz="1050" dirty="0">
              <a:solidFill>
                <a:schemeClr val="tx1"/>
              </a:solidFill>
            </a:endParaRPr>
          </a:p>
        </p:txBody>
      </p:sp>
      <p:pic>
        <p:nvPicPr>
          <p:cNvPr id="15" name="Picture 14">
            <a:extLst>
              <a:ext uri="{FF2B5EF4-FFF2-40B4-BE49-F238E27FC236}">
                <a16:creationId xmlns:a16="http://schemas.microsoft.com/office/drawing/2014/main" id="{75D340E5-DB9E-48D6-9371-5ED81852C570}"/>
              </a:ext>
            </a:extLst>
          </p:cNvPr>
          <p:cNvPicPr>
            <a:picLocks noChangeAspect="1"/>
          </p:cNvPicPr>
          <p:nvPr/>
        </p:nvPicPr>
        <p:blipFill rotWithShape="1">
          <a:blip r:embed="rId6"/>
          <a:srcRect t="17570" b="20421"/>
          <a:stretch/>
        </p:blipFill>
        <p:spPr>
          <a:xfrm>
            <a:off x="9986211" y="3448951"/>
            <a:ext cx="989590" cy="648489"/>
          </a:xfrm>
          <a:prstGeom prst="rect">
            <a:avLst/>
          </a:prstGeom>
        </p:spPr>
      </p:pic>
      <p:sp>
        <p:nvSpPr>
          <p:cNvPr id="16" name="TextBox 15">
            <a:extLst>
              <a:ext uri="{FF2B5EF4-FFF2-40B4-BE49-F238E27FC236}">
                <a16:creationId xmlns:a16="http://schemas.microsoft.com/office/drawing/2014/main" id="{F91EAB98-AD10-421A-8A19-47CD6EDCF224}"/>
              </a:ext>
            </a:extLst>
          </p:cNvPr>
          <p:cNvSpPr txBox="1"/>
          <p:nvPr/>
        </p:nvSpPr>
        <p:spPr>
          <a:xfrm>
            <a:off x="9153467" y="4413420"/>
            <a:ext cx="2545890" cy="430887"/>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n-US" sz="1100" dirty="0">
                <a:solidFill>
                  <a:schemeClr val="tx1"/>
                </a:solidFill>
                <a:latin typeface="Cambria Math" panose="02040503050406030204" pitchFamily="18" charset="0"/>
              </a:rPr>
              <a:t>Finetuning and Training are automated</a:t>
            </a:r>
          </a:p>
          <a:p>
            <a:r>
              <a:rPr lang="en-US" sz="1100" dirty="0">
                <a:solidFill>
                  <a:schemeClr val="tx1"/>
                </a:solidFill>
                <a:latin typeface="Cambria Math" panose="02040503050406030204" pitchFamily="18" charset="0"/>
                <a:sym typeface="Wingdings" panose="05000000000000000000" pitchFamily="2" charset="2"/>
              </a:rPr>
              <a:t> </a:t>
            </a:r>
            <a:r>
              <a:rPr lang="en-US" sz="1100" dirty="0">
                <a:solidFill>
                  <a:schemeClr val="tx1"/>
                </a:solidFill>
                <a:latin typeface="Cambria Math" panose="02040503050406030204" pitchFamily="18" charset="0"/>
              </a:rPr>
              <a:t>Obtain and deploy trained model</a:t>
            </a:r>
            <a:endParaRPr lang="en-US" sz="1050" dirty="0">
              <a:solidFill>
                <a:schemeClr val="tx1"/>
              </a:solidFill>
            </a:endParaRPr>
          </a:p>
        </p:txBody>
      </p:sp>
      <p:sp>
        <p:nvSpPr>
          <p:cNvPr id="17" name="TextBox 16">
            <a:extLst>
              <a:ext uri="{FF2B5EF4-FFF2-40B4-BE49-F238E27FC236}">
                <a16:creationId xmlns:a16="http://schemas.microsoft.com/office/drawing/2014/main" id="{2B1D66B0-DA07-4F67-9C05-2A6533A2698D}"/>
              </a:ext>
            </a:extLst>
          </p:cNvPr>
          <p:cNvSpPr txBox="1"/>
          <p:nvPr/>
        </p:nvSpPr>
        <p:spPr>
          <a:xfrm>
            <a:off x="8859317" y="5092180"/>
            <a:ext cx="3134191" cy="938719"/>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n-US" sz="1100" dirty="0">
                <a:solidFill>
                  <a:schemeClr val="tx1"/>
                </a:solidFill>
                <a:latin typeface="Cambria Math" panose="02040503050406030204" pitchFamily="18" charset="0"/>
              </a:rPr>
              <a:t>New data comes  </a:t>
            </a:r>
          </a:p>
          <a:p>
            <a:endParaRPr lang="en-US" sz="1100" dirty="0">
              <a:solidFill>
                <a:schemeClr val="tx1"/>
              </a:solidFill>
              <a:latin typeface="Cambria Math" panose="02040503050406030204" pitchFamily="18" charset="0"/>
            </a:endParaRPr>
          </a:p>
          <a:p>
            <a:endParaRPr lang="en-US" sz="1100" dirty="0">
              <a:solidFill>
                <a:schemeClr val="tx1"/>
              </a:solidFill>
              <a:latin typeface="Cambria Math" panose="02040503050406030204" pitchFamily="18" charset="0"/>
            </a:endParaRPr>
          </a:p>
          <a:p>
            <a:endParaRPr lang="en-US" sz="1100" dirty="0">
              <a:solidFill>
                <a:schemeClr val="tx1"/>
              </a:solidFill>
              <a:latin typeface="Cambria Math" panose="02040503050406030204" pitchFamily="18" charset="0"/>
            </a:endParaRPr>
          </a:p>
          <a:p>
            <a:r>
              <a:rPr lang="en-US" sz="1100" dirty="0">
                <a:solidFill>
                  <a:schemeClr val="tx1"/>
                </a:solidFill>
                <a:latin typeface="Cambria Math" panose="02040503050406030204" pitchFamily="18" charset="0"/>
                <a:sym typeface="Wingdings" panose="05000000000000000000" pitchFamily="2" charset="2"/>
              </a:rPr>
              <a:t> </a:t>
            </a:r>
            <a:r>
              <a:rPr lang="en-US" sz="1100" b="1" dirty="0">
                <a:solidFill>
                  <a:schemeClr val="tx1"/>
                </a:solidFill>
                <a:latin typeface="Cambria Math" panose="02040503050406030204" pitchFamily="18" charset="0"/>
              </a:rPr>
              <a:t>Continue training the deployed neural network</a:t>
            </a:r>
            <a:endParaRPr lang="en-US" sz="1050" b="1" dirty="0">
              <a:solidFill>
                <a:schemeClr val="tx1"/>
              </a:solidFill>
            </a:endParaRPr>
          </a:p>
        </p:txBody>
      </p:sp>
      <p:graphicFrame>
        <p:nvGraphicFramePr>
          <p:cNvPr id="18" name="Table 17">
            <a:extLst>
              <a:ext uri="{FF2B5EF4-FFF2-40B4-BE49-F238E27FC236}">
                <a16:creationId xmlns:a16="http://schemas.microsoft.com/office/drawing/2014/main" id="{B15551BB-2F60-44DA-9034-BD6685A1F987}"/>
              </a:ext>
            </a:extLst>
          </p:cNvPr>
          <p:cNvGraphicFramePr>
            <a:graphicFrameLocks noGrp="1"/>
          </p:cNvGraphicFramePr>
          <p:nvPr>
            <p:extLst>
              <p:ext uri="{D42A27DB-BD31-4B8C-83A1-F6EECF244321}">
                <p14:modId xmlns:p14="http://schemas.microsoft.com/office/powerpoint/2010/main" val="2860443497"/>
              </p:ext>
            </p:extLst>
          </p:nvPr>
        </p:nvGraphicFramePr>
        <p:xfrm>
          <a:off x="9290332" y="5384374"/>
          <a:ext cx="2272159" cy="354330"/>
        </p:xfrm>
        <a:graphic>
          <a:graphicData uri="http://schemas.openxmlformats.org/drawingml/2006/table">
            <a:tbl>
              <a:tblPr bandRow="1">
                <a:tableStyleId>{00A15C55-8517-42AA-B614-E9B94910E393}</a:tableStyleId>
              </a:tblPr>
              <a:tblGrid>
                <a:gridCol w="560500">
                  <a:extLst>
                    <a:ext uri="{9D8B030D-6E8A-4147-A177-3AD203B41FA5}">
                      <a16:colId xmlns:a16="http://schemas.microsoft.com/office/drawing/2014/main" val="3674462006"/>
                    </a:ext>
                  </a:extLst>
                </a:gridCol>
                <a:gridCol w="575579">
                  <a:extLst>
                    <a:ext uri="{9D8B030D-6E8A-4147-A177-3AD203B41FA5}">
                      <a16:colId xmlns:a16="http://schemas.microsoft.com/office/drawing/2014/main" val="3236150332"/>
                    </a:ext>
                  </a:extLst>
                </a:gridCol>
                <a:gridCol w="568040">
                  <a:extLst>
                    <a:ext uri="{9D8B030D-6E8A-4147-A177-3AD203B41FA5}">
                      <a16:colId xmlns:a16="http://schemas.microsoft.com/office/drawing/2014/main" val="3470664244"/>
                    </a:ext>
                  </a:extLst>
                </a:gridCol>
                <a:gridCol w="568040">
                  <a:extLst>
                    <a:ext uri="{9D8B030D-6E8A-4147-A177-3AD203B41FA5}">
                      <a16:colId xmlns:a16="http://schemas.microsoft.com/office/drawing/2014/main" val="145280366"/>
                    </a:ext>
                  </a:extLst>
                </a:gridCol>
              </a:tblGrid>
              <a:tr h="174523">
                <a:tc>
                  <a:txBody>
                    <a:bodyPr/>
                    <a:lstStyle/>
                    <a:p>
                      <a:pPr algn="l" fontAlgn="b"/>
                      <a:r>
                        <a:rPr lang="en-US" sz="1100" b="0" u="none" strike="noStrike" dirty="0">
                          <a:solidFill>
                            <a:srgbClr val="000000"/>
                          </a:solidFill>
                          <a:effectLst/>
                        </a:rPr>
                        <a:t>008</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dirty="0">
                          <a:solidFill>
                            <a:srgbClr val="000000"/>
                          </a:solidFill>
                          <a:effectLst/>
                        </a:rPr>
                        <a:t>2</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dirty="0">
                          <a:solidFill>
                            <a:srgbClr val="000000"/>
                          </a:solidFill>
                          <a:effectLst/>
                        </a:rPr>
                        <a:t>4</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dirty="0">
                          <a:solidFill>
                            <a:srgbClr val="000000"/>
                          </a:solidFill>
                          <a:effectLst/>
                        </a:rPr>
                        <a:t>3.1</a:t>
                      </a:r>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423993239"/>
                  </a:ext>
                </a:extLst>
              </a:tr>
              <a:tr h="174523">
                <a:tc>
                  <a:txBody>
                    <a:bodyPr/>
                    <a:lstStyle/>
                    <a:p>
                      <a:pPr algn="l" fontAlgn="b"/>
                      <a:r>
                        <a:rPr lang="en-US" sz="1100" b="0" u="none" strike="noStrike" dirty="0">
                          <a:solidFill>
                            <a:srgbClr val="000000"/>
                          </a:solidFill>
                          <a:effectLst/>
                        </a:rPr>
                        <a:t>009</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i="0" u="none" strike="noStrike" dirty="0">
                          <a:solidFill>
                            <a:srgbClr val="000000"/>
                          </a:solidFill>
                          <a:effectLst/>
                          <a:latin typeface="Calibri" panose="020F0502020204030204" pitchFamily="34" charset="0"/>
                        </a:rPr>
                        <a:t>9</a:t>
                      </a:r>
                    </a:p>
                  </a:txBody>
                  <a:tcPr marL="9525" marR="9525" marT="9525" marB="0" anchor="b"/>
                </a:tc>
                <a:tc>
                  <a:txBody>
                    <a:bodyPr/>
                    <a:lstStyle/>
                    <a:p>
                      <a:pPr algn="r" fontAlgn="b"/>
                      <a:r>
                        <a:rPr lang="en-US" sz="1100" b="0" u="none" strike="noStrike" dirty="0">
                          <a:solidFill>
                            <a:srgbClr val="000000"/>
                          </a:solidFill>
                          <a:effectLst/>
                        </a:rPr>
                        <a:t>4</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dirty="0">
                          <a:solidFill>
                            <a:srgbClr val="000000"/>
                          </a:solidFill>
                          <a:effectLst/>
                        </a:rPr>
                        <a:t>3.2</a:t>
                      </a:r>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607179134"/>
                  </a:ext>
                </a:extLst>
              </a:tr>
            </a:tbl>
          </a:graphicData>
        </a:graphic>
      </p:graphicFrame>
      <p:sp>
        <p:nvSpPr>
          <p:cNvPr id="19" name="Arrow: Bent 18">
            <a:extLst>
              <a:ext uri="{FF2B5EF4-FFF2-40B4-BE49-F238E27FC236}">
                <a16:creationId xmlns:a16="http://schemas.microsoft.com/office/drawing/2014/main" id="{02493C55-C7F1-407A-992C-2CCADDAF12EC}"/>
              </a:ext>
            </a:extLst>
          </p:cNvPr>
          <p:cNvSpPr/>
          <p:nvPr/>
        </p:nvSpPr>
        <p:spPr>
          <a:xfrm rot="5400000">
            <a:off x="9868362" y="1354571"/>
            <a:ext cx="835031" cy="365439"/>
          </a:xfrm>
          <a:prstGeom prst="bentArrow">
            <a:avLst/>
          </a:prstGeom>
          <a:ln>
            <a:noFill/>
          </a:ln>
        </p:spPr>
        <p:style>
          <a:lnRef idx="3">
            <a:schemeClr val="lt1"/>
          </a:lnRef>
          <a:fillRef idx="1">
            <a:schemeClr val="accent4"/>
          </a:fillRef>
          <a:effectRef idx="1">
            <a:schemeClr val="accent4"/>
          </a:effectRef>
          <a:fontRef idx="minor">
            <a:schemeClr val="lt1"/>
          </a:fontRef>
        </p:style>
        <p:txBody>
          <a:bodyPr rtlCol="0" anchor="ctr"/>
          <a:lstStyle/>
          <a:p>
            <a:pPr algn="ctr"/>
            <a:endParaRPr lang="en-US">
              <a:solidFill>
                <a:schemeClr val="tx1"/>
              </a:solidFill>
            </a:endParaRPr>
          </a:p>
        </p:txBody>
      </p:sp>
      <p:sp>
        <p:nvSpPr>
          <p:cNvPr id="20" name="Arrow: Bent 19">
            <a:extLst>
              <a:ext uri="{FF2B5EF4-FFF2-40B4-BE49-F238E27FC236}">
                <a16:creationId xmlns:a16="http://schemas.microsoft.com/office/drawing/2014/main" id="{184256B3-B038-4720-B7BF-C88A04E5D52E}"/>
              </a:ext>
            </a:extLst>
          </p:cNvPr>
          <p:cNvSpPr/>
          <p:nvPr/>
        </p:nvSpPr>
        <p:spPr>
          <a:xfrm rot="5400000" flipV="1">
            <a:off x="6015079" y="1354570"/>
            <a:ext cx="835029" cy="365439"/>
          </a:xfrm>
          <a:prstGeom prst="bentArrow">
            <a:avLst/>
          </a:prstGeom>
          <a:ln>
            <a:noFill/>
          </a:ln>
        </p:spPr>
        <p:style>
          <a:lnRef idx="3">
            <a:schemeClr val="lt1"/>
          </a:lnRef>
          <a:fillRef idx="1">
            <a:schemeClr val="accent4"/>
          </a:fillRef>
          <a:effectRef idx="1">
            <a:schemeClr val="accent4"/>
          </a:effectRef>
          <a:fontRef idx="minor">
            <a:schemeClr val="lt1"/>
          </a:fontRef>
        </p:style>
        <p:txBody>
          <a:bodyPr rtlCol="0" anchor="ctr"/>
          <a:lstStyle/>
          <a:p>
            <a:pPr algn="ctr"/>
            <a:endParaRPr lang="en-US">
              <a:solidFill>
                <a:schemeClr val="tx1"/>
              </a:solidFill>
            </a:endParaRPr>
          </a:p>
        </p:txBody>
      </p:sp>
      <p:sp>
        <p:nvSpPr>
          <p:cNvPr id="21" name="Arrow: Down 20">
            <a:extLst>
              <a:ext uri="{FF2B5EF4-FFF2-40B4-BE49-F238E27FC236}">
                <a16:creationId xmlns:a16="http://schemas.microsoft.com/office/drawing/2014/main" id="{101C22B4-AF71-47F3-BFD7-201470AB1E84}"/>
              </a:ext>
            </a:extLst>
          </p:cNvPr>
          <p:cNvSpPr/>
          <p:nvPr/>
        </p:nvSpPr>
        <p:spPr>
          <a:xfrm>
            <a:off x="6241027" y="2855093"/>
            <a:ext cx="273089" cy="145043"/>
          </a:xfrm>
          <a:prstGeom prst="downArrow">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22" name="Arrow: Down 21">
            <a:extLst>
              <a:ext uri="{FF2B5EF4-FFF2-40B4-BE49-F238E27FC236}">
                <a16:creationId xmlns:a16="http://schemas.microsoft.com/office/drawing/2014/main" id="{231BE473-EC9F-4AFE-BE33-BB53008F91B9}"/>
              </a:ext>
            </a:extLst>
          </p:cNvPr>
          <p:cNvSpPr/>
          <p:nvPr/>
        </p:nvSpPr>
        <p:spPr>
          <a:xfrm>
            <a:off x="6249874" y="4206582"/>
            <a:ext cx="273089" cy="145043"/>
          </a:xfrm>
          <a:prstGeom prst="downArrow">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23" name="Arrow: Down 22">
            <a:extLst>
              <a:ext uri="{FF2B5EF4-FFF2-40B4-BE49-F238E27FC236}">
                <a16:creationId xmlns:a16="http://schemas.microsoft.com/office/drawing/2014/main" id="{D957FA22-45DA-4463-89C6-EC4A13BAE6CE}"/>
              </a:ext>
            </a:extLst>
          </p:cNvPr>
          <p:cNvSpPr/>
          <p:nvPr/>
        </p:nvSpPr>
        <p:spPr>
          <a:xfrm>
            <a:off x="6241026" y="4908958"/>
            <a:ext cx="273089" cy="145043"/>
          </a:xfrm>
          <a:prstGeom prst="downArrow">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24" name="Arrow: Down 23">
            <a:extLst>
              <a:ext uri="{FF2B5EF4-FFF2-40B4-BE49-F238E27FC236}">
                <a16:creationId xmlns:a16="http://schemas.microsoft.com/office/drawing/2014/main" id="{15F76593-B1F0-47D2-84E3-2EE026E37AE2}"/>
              </a:ext>
            </a:extLst>
          </p:cNvPr>
          <p:cNvSpPr/>
          <p:nvPr/>
        </p:nvSpPr>
        <p:spPr>
          <a:xfrm>
            <a:off x="10332054" y="2855093"/>
            <a:ext cx="273089" cy="145043"/>
          </a:xfrm>
          <a:prstGeom prst="downArrow">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25" name="Arrow: Down 24">
            <a:extLst>
              <a:ext uri="{FF2B5EF4-FFF2-40B4-BE49-F238E27FC236}">
                <a16:creationId xmlns:a16="http://schemas.microsoft.com/office/drawing/2014/main" id="{CB3FD659-3104-4EF3-81FD-B630968102AF}"/>
              </a:ext>
            </a:extLst>
          </p:cNvPr>
          <p:cNvSpPr/>
          <p:nvPr/>
        </p:nvSpPr>
        <p:spPr>
          <a:xfrm>
            <a:off x="10340901" y="4206582"/>
            <a:ext cx="273089" cy="145043"/>
          </a:xfrm>
          <a:prstGeom prst="downArrow">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26" name="Arrow: Down 25">
            <a:extLst>
              <a:ext uri="{FF2B5EF4-FFF2-40B4-BE49-F238E27FC236}">
                <a16:creationId xmlns:a16="http://schemas.microsoft.com/office/drawing/2014/main" id="{B6F1AFA3-82C3-41FA-83DB-EEF1B6B685D7}"/>
              </a:ext>
            </a:extLst>
          </p:cNvPr>
          <p:cNvSpPr/>
          <p:nvPr/>
        </p:nvSpPr>
        <p:spPr>
          <a:xfrm>
            <a:off x="10332053" y="4908958"/>
            <a:ext cx="273089" cy="145043"/>
          </a:xfrm>
          <a:prstGeom prst="downArrow">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766E65D0-E4D7-4D20-877D-4EAAC2898AE1}"/>
              </a:ext>
            </a:extLst>
          </p:cNvPr>
          <p:cNvSpPr txBox="1"/>
          <p:nvPr/>
        </p:nvSpPr>
        <p:spPr>
          <a:xfrm>
            <a:off x="5270010" y="1297733"/>
            <a:ext cx="963341" cy="523220"/>
          </a:xfrm>
          <a:prstGeom prst="rect">
            <a:avLst/>
          </a:prstGeom>
          <a:noFill/>
        </p:spPr>
        <p:txBody>
          <a:bodyPr wrap="none" rtlCol="0">
            <a:spAutoFit/>
          </a:bodyPr>
          <a:lstStyle/>
          <a:p>
            <a:r>
              <a:rPr lang="en-US" sz="1400" dirty="0"/>
              <a:t>Traditional</a:t>
            </a:r>
          </a:p>
          <a:p>
            <a:r>
              <a:rPr lang="en-US" sz="1400" dirty="0"/>
              <a:t>Analytics</a:t>
            </a:r>
          </a:p>
        </p:txBody>
      </p:sp>
      <p:sp>
        <p:nvSpPr>
          <p:cNvPr id="28" name="TextBox 27">
            <a:extLst>
              <a:ext uri="{FF2B5EF4-FFF2-40B4-BE49-F238E27FC236}">
                <a16:creationId xmlns:a16="http://schemas.microsoft.com/office/drawing/2014/main" id="{3FA7C042-6CB4-4424-A114-A888CA32323D}"/>
              </a:ext>
            </a:extLst>
          </p:cNvPr>
          <p:cNvSpPr txBox="1"/>
          <p:nvPr/>
        </p:nvSpPr>
        <p:spPr>
          <a:xfrm>
            <a:off x="10459907" y="1291904"/>
            <a:ext cx="1491114" cy="523220"/>
          </a:xfrm>
          <a:prstGeom prst="rect">
            <a:avLst/>
          </a:prstGeom>
          <a:noFill/>
        </p:spPr>
        <p:txBody>
          <a:bodyPr wrap="none" rtlCol="0">
            <a:spAutoFit/>
          </a:bodyPr>
          <a:lstStyle/>
          <a:p>
            <a:r>
              <a:rPr lang="en-US" sz="1400" dirty="0"/>
              <a:t>Machine Learning</a:t>
            </a:r>
          </a:p>
          <a:p>
            <a:r>
              <a:rPr lang="en-US" sz="1400" dirty="0"/>
              <a:t>Analytics</a:t>
            </a:r>
          </a:p>
        </p:txBody>
      </p:sp>
    </p:spTree>
    <p:extLst>
      <p:ext uri="{BB962C8B-B14F-4D97-AF65-F5344CB8AC3E}">
        <p14:creationId xmlns:p14="http://schemas.microsoft.com/office/powerpoint/2010/main" val="3524695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2"/>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3"/>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9"/>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8"/>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13"/>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24"/>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15"/>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25"/>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16"/>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6"/>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17"/>
                                        </p:tgtEl>
                                        <p:attrNameLst>
                                          <p:attrName>style.visibility</p:attrName>
                                        </p:attrNameLst>
                                      </p:cBhvr>
                                      <p:to>
                                        <p:strVal val="visible"/>
                                      </p:to>
                                    </p:set>
                                  </p:childTnLst>
                                </p:cTn>
                              </p:par>
                              <p:par>
                                <p:cTn id="77" presetID="1" presetClass="entr" presetSubtype="0" fill="hold" nodeType="withEffect">
                                  <p:stCondLst>
                                    <p:cond delay="0"/>
                                  </p:stCondLst>
                                  <p:childTnLst>
                                    <p:set>
                                      <p:cBhvr>
                                        <p:cTn id="78" dur="1" fill="hold">
                                          <p:stCondLst>
                                            <p:cond delay="0"/>
                                          </p:stCondLst>
                                        </p:cTn>
                                        <p:tgtEl>
                                          <p:spTgt spid="18"/>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0"/>
                                  </p:stCondLst>
                                  <p:childTnLst>
                                    <p:set>
                                      <p:cBhvr>
                                        <p:cTn id="9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10" grpId="0" animBg="1"/>
      <p:bldP spid="11" grpId="0" animBg="1"/>
      <p:bldP spid="13" grpId="0" animBg="1"/>
      <p:bldP spid="14" grpId="0" animBg="1"/>
      <p:bldP spid="16" grpId="0" animBg="1"/>
      <p:bldP spid="17" grpId="0" animBg="1"/>
      <p:bldP spid="19" grpId="0" animBg="1"/>
      <p:bldP spid="20" grpId="0" animBg="1"/>
      <p:bldP spid="21" grpId="0" animBg="1"/>
      <p:bldP spid="22" grpId="0" animBg="1"/>
      <p:bldP spid="23" grpId="0" animBg="1"/>
      <p:bldP spid="24" grpId="0" animBg="1"/>
      <p:bldP spid="25" grpId="0" animBg="1"/>
      <p:bldP spid="26" grpId="0" animBg="1"/>
      <p:bldP spid="27" grpId="0"/>
      <p:bldP spid="2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24AB4-A4F6-488C-BFED-7186997C4D19}"/>
              </a:ext>
            </a:extLst>
          </p:cNvPr>
          <p:cNvSpPr>
            <a:spLocks noGrp="1"/>
          </p:cNvSpPr>
          <p:nvPr>
            <p:ph sz="quarter" idx="10"/>
          </p:nvPr>
        </p:nvSpPr>
        <p:spPr>
          <a:xfrm>
            <a:off x="722777" y="536027"/>
            <a:ext cx="4683607" cy="5221539"/>
          </a:xfrm>
        </p:spPr>
        <p:txBody>
          <a:bodyPr/>
          <a:lstStyle/>
          <a:p>
            <a:r>
              <a:rPr lang="en-US" sz="2000" dirty="0"/>
              <a:t>Tabular data</a:t>
            </a:r>
          </a:p>
          <a:p>
            <a:pPr lvl="1"/>
            <a:r>
              <a:rPr lang="en-US" sz="1800" dirty="0"/>
              <a:t>Usually in the form of a 2-Dimensional table (e.g., in Excel or regular DBMS)</a:t>
            </a:r>
          </a:p>
          <a:p>
            <a:pPr lvl="1"/>
            <a:r>
              <a:rPr lang="en-US" sz="1800" dirty="0"/>
              <a:t>Rows represent individual </a:t>
            </a:r>
            <a:r>
              <a:rPr lang="en-US" sz="1800" b="1" dirty="0"/>
              <a:t>instances</a:t>
            </a:r>
            <a:r>
              <a:rPr lang="en-US" sz="1800" dirty="0"/>
              <a:t> or </a:t>
            </a:r>
            <a:r>
              <a:rPr lang="en-US" sz="1800" b="1" dirty="0"/>
              <a:t>data points</a:t>
            </a:r>
          </a:p>
          <a:p>
            <a:pPr lvl="1"/>
            <a:r>
              <a:rPr lang="en-US" sz="1800" dirty="0"/>
              <a:t>Columns represent </a:t>
            </a:r>
            <a:r>
              <a:rPr lang="en-US" sz="1800" b="1" dirty="0"/>
              <a:t>features</a:t>
            </a:r>
          </a:p>
          <a:p>
            <a:r>
              <a:rPr lang="en-US" sz="2200" dirty="0"/>
              <a:t>Image data – are 3D tensors</a:t>
            </a:r>
          </a:p>
          <a:p>
            <a:pPr lvl="1"/>
            <a:r>
              <a:rPr lang="en-US" sz="1800" dirty="0"/>
              <a:t>One image instance is one 3D tensor</a:t>
            </a:r>
          </a:p>
          <a:p>
            <a:pPr lvl="1"/>
            <a:r>
              <a:rPr lang="en-US" sz="1800" dirty="0"/>
              <a:t>Each element in the tensor represents the magnitude of the corresponding pixel at the width/height location and color channel</a:t>
            </a:r>
          </a:p>
          <a:p>
            <a:r>
              <a:rPr lang="en-US" sz="2200" dirty="0"/>
              <a:t>Text data – are …texts </a:t>
            </a:r>
          </a:p>
          <a:p>
            <a:pPr lvl="1"/>
            <a:r>
              <a:rPr lang="en-US" sz="1800" dirty="0"/>
              <a:t>Usually referred to as unstructured data</a:t>
            </a:r>
          </a:p>
          <a:p>
            <a:pPr lvl="1"/>
            <a:r>
              <a:rPr lang="en-US" sz="1800" dirty="0"/>
              <a:t>One instance can be one sentence, one paragraph, or one document</a:t>
            </a:r>
          </a:p>
          <a:p>
            <a:pPr lvl="1"/>
            <a:r>
              <a:rPr lang="en-US" sz="1800" dirty="0"/>
              <a:t>Need to be transformed into numeric before modeling</a:t>
            </a:r>
          </a:p>
        </p:txBody>
      </p:sp>
      <p:sp>
        <p:nvSpPr>
          <p:cNvPr id="5" name="Title 4">
            <a:extLst>
              <a:ext uri="{FF2B5EF4-FFF2-40B4-BE49-F238E27FC236}">
                <a16:creationId xmlns:a16="http://schemas.microsoft.com/office/drawing/2014/main" id="{742F95C7-1517-490F-BA16-FEAF68A4E4BB}"/>
              </a:ext>
            </a:extLst>
          </p:cNvPr>
          <p:cNvSpPr>
            <a:spLocks noGrp="1"/>
          </p:cNvSpPr>
          <p:nvPr>
            <p:ph type="title"/>
          </p:nvPr>
        </p:nvSpPr>
        <p:spPr>
          <a:xfrm>
            <a:off x="757566" y="0"/>
            <a:ext cx="10515600" cy="536027"/>
          </a:xfrm>
        </p:spPr>
        <p:txBody>
          <a:bodyPr/>
          <a:lstStyle/>
          <a:p>
            <a:r>
              <a:rPr lang="en-US" sz="2400" dirty="0"/>
              <a:t>Common Types of Data</a:t>
            </a:r>
          </a:p>
        </p:txBody>
      </p:sp>
      <p:graphicFrame>
        <p:nvGraphicFramePr>
          <p:cNvPr id="6" name="Table 5">
            <a:extLst>
              <a:ext uri="{FF2B5EF4-FFF2-40B4-BE49-F238E27FC236}">
                <a16:creationId xmlns:a16="http://schemas.microsoft.com/office/drawing/2014/main" id="{4B398D09-9CFE-47CD-97E9-FDEFBCB25CD1}"/>
              </a:ext>
            </a:extLst>
          </p:cNvPr>
          <p:cNvGraphicFramePr>
            <a:graphicFrameLocks noGrp="1"/>
          </p:cNvGraphicFramePr>
          <p:nvPr>
            <p:extLst>
              <p:ext uri="{D42A27DB-BD31-4B8C-83A1-F6EECF244321}">
                <p14:modId xmlns:p14="http://schemas.microsoft.com/office/powerpoint/2010/main" val="991977170"/>
              </p:ext>
            </p:extLst>
          </p:nvPr>
        </p:nvGraphicFramePr>
        <p:xfrm>
          <a:off x="6015366" y="68322"/>
          <a:ext cx="2756568" cy="1414678"/>
        </p:xfrm>
        <a:graphic>
          <a:graphicData uri="http://schemas.openxmlformats.org/drawingml/2006/table">
            <a:tbl>
              <a:tblPr firstRow="1" bandRow="1">
                <a:tableStyleId>{00A15C55-8517-42AA-B614-E9B94910E393}</a:tableStyleId>
              </a:tblPr>
              <a:tblGrid>
                <a:gridCol w="679995">
                  <a:extLst>
                    <a:ext uri="{9D8B030D-6E8A-4147-A177-3AD203B41FA5}">
                      <a16:colId xmlns:a16="http://schemas.microsoft.com/office/drawing/2014/main" val="2385928695"/>
                    </a:ext>
                  </a:extLst>
                </a:gridCol>
                <a:gridCol w="698289">
                  <a:extLst>
                    <a:ext uri="{9D8B030D-6E8A-4147-A177-3AD203B41FA5}">
                      <a16:colId xmlns:a16="http://schemas.microsoft.com/office/drawing/2014/main" val="302706152"/>
                    </a:ext>
                  </a:extLst>
                </a:gridCol>
                <a:gridCol w="689142">
                  <a:extLst>
                    <a:ext uri="{9D8B030D-6E8A-4147-A177-3AD203B41FA5}">
                      <a16:colId xmlns:a16="http://schemas.microsoft.com/office/drawing/2014/main" val="2123779599"/>
                    </a:ext>
                  </a:extLst>
                </a:gridCol>
                <a:gridCol w="689142">
                  <a:extLst>
                    <a:ext uri="{9D8B030D-6E8A-4147-A177-3AD203B41FA5}">
                      <a16:colId xmlns:a16="http://schemas.microsoft.com/office/drawing/2014/main" val="873021026"/>
                    </a:ext>
                  </a:extLst>
                </a:gridCol>
              </a:tblGrid>
              <a:tr h="174523">
                <a:tc>
                  <a:txBody>
                    <a:bodyPr/>
                    <a:lstStyle/>
                    <a:p>
                      <a:pPr algn="ctr" fontAlgn="b"/>
                      <a:r>
                        <a:rPr lang="en-US" sz="1050" b="1" u="none" strike="noStrike" dirty="0">
                          <a:solidFill>
                            <a:srgbClr val="000000"/>
                          </a:solidFill>
                          <a:effectLst/>
                        </a:rPr>
                        <a:t>Student ID</a:t>
                      </a:r>
                      <a:endParaRPr lang="en-US" sz="105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050" b="1" u="none" strike="noStrike" dirty="0">
                          <a:solidFill>
                            <a:srgbClr val="000000"/>
                          </a:solidFill>
                          <a:effectLst/>
                        </a:rPr>
                        <a:t>Study Time</a:t>
                      </a:r>
                      <a:endParaRPr lang="en-US" sz="105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050" b="1" u="none" strike="noStrike" dirty="0">
                          <a:solidFill>
                            <a:srgbClr val="000000"/>
                          </a:solidFill>
                          <a:effectLst/>
                        </a:rPr>
                        <a:t>Sleep Time</a:t>
                      </a:r>
                      <a:endParaRPr lang="en-US" sz="105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050" b="1" u="none" strike="noStrike" dirty="0">
                          <a:solidFill>
                            <a:srgbClr val="000000"/>
                          </a:solidFill>
                          <a:effectLst/>
                        </a:rPr>
                        <a:t>Grade</a:t>
                      </a:r>
                      <a:endParaRPr lang="en-US" sz="1050" b="1"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363224489"/>
                  </a:ext>
                </a:extLst>
              </a:tr>
              <a:tr h="174523">
                <a:tc>
                  <a:txBody>
                    <a:bodyPr/>
                    <a:lstStyle/>
                    <a:p>
                      <a:pPr algn="l" fontAlgn="b"/>
                      <a:r>
                        <a:rPr lang="en-US" sz="1100" b="0" u="none" strike="noStrike" dirty="0">
                          <a:solidFill>
                            <a:srgbClr val="000000"/>
                          </a:solidFill>
                          <a:effectLst/>
                        </a:rPr>
                        <a:t>001</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dirty="0">
                          <a:solidFill>
                            <a:srgbClr val="000000"/>
                          </a:solidFill>
                          <a:effectLst/>
                        </a:rPr>
                        <a:t>5</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a:solidFill>
                            <a:srgbClr val="000000"/>
                          </a:solidFill>
                          <a:effectLst/>
                        </a:rPr>
                        <a:t>8</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a:solidFill>
                            <a:srgbClr val="000000"/>
                          </a:solidFill>
                          <a:effectLst/>
                        </a:rPr>
                        <a:t>3</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029971332"/>
                  </a:ext>
                </a:extLst>
              </a:tr>
              <a:tr h="174523">
                <a:tc>
                  <a:txBody>
                    <a:bodyPr/>
                    <a:lstStyle/>
                    <a:p>
                      <a:pPr algn="l" fontAlgn="b"/>
                      <a:r>
                        <a:rPr lang="en-US" sz="1100" b="0" u="none" strike="noStrike" dirty="0">
                          <a:solidFill>
                            <a:srgbClr val="000000"/>
                          </a:solidFill>
                          <a:effectLst/>
                        </a:rPr>
                        <a:t>002</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a:solidFill>
                            <a:srgbClr val="000000"/>
                          </a:solidFill>
                          <a:effectLst/>
                        </a:rPr>
                        <a:t>8</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a:solidFill>
                            <a:srgbClr val="000000"/>
                          </a:solidFill>
                          <a:effectLst/>
                        </a:rPr>
                        <a:t>5</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a:solidFill>
                            <a:srgbClr val="000000"/>
                          </a:solidFill>
                          <a:effectLst/>
                        </a:rPr>
                        <a:t>3.6</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321766696"/>
                  </a:ext>
                </a:extLst>
              </a:tr>
              <a:tr h="174523">
                <a:tc>
                  <a:txBody>
                    <a:bodyPr/>
                    <a:lstStyle/>
                    <a:p>
                      <a:pPr algn="l" fontAlgn="b"/>
                      <a:r>
                        <a:rPr lang="en-US" sz="1100" b="0" u="none" strike="noStrike" dirty="0">
                          <a:solidFill>
                            <a:srgbClr val="000000"/>
                          </a:solidFill>
                          <a:effectLst/>
                        </a:rPr>
                        <a:t>003</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dirty="0">
                          <a:solidFill>
                            <a:srgbClr val="000000"/>
                          </a:solidFill>
                          <a:effectLst/>
                        </a:rPr>
                        <a:t>3</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dirty="0">
                          <a:solidFill>
                            <a:srgbClr val="000000"/>
                          </a:solidFill>
                          <a:effectLst/>
                        </a:rPr>
                        <a:t>11</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dirty="0">
                          <a:solidFill>
                            <a:srgbClr val="000000"/>
                          </a:solidFill>
                          <a:effectLst/>
                        </a:rPr>
                        <a:t>2.2</a:t>
                      </a:r>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545172768"/>
                  </a:ext>
                </a:extLst>
              </a:tr>
              <a:tr h="174523">
                <a:tc>
                  <a:txBody>
                    <a:bodyPr/>
                    <a:lstStyle/>
                    <a:p>
                      <a:pPr algn="l" fontAlgn="b"/>
                      <a:r>
                        <a:rPr lang="en-US" sz="1100" b="0" u="none" strike="noStrike" dirty="0">
                          <a:solidFill>
                            <a:srgbClr val="000000"/>
                          </a:solidFill>
                          <a:effectLst/>
                        </a:rPr>
                        <a:t>004</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a:solidFill>
                            <a:srgbClr val="000000"/>
                          </a:solidFill>
                          <a:effectLst/>
                        </a:rPr>
                        <a:t>4</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a:solidFill>
                            <a:srgbClr val="000000"/>
                          </a:solidFill>
                          <a:effectLst/>
                        </a:rPr>
                        <a:t>8</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a:solidFill>
                            <a:srgbClr val="000000"/>
                          </a:solidFill>
                          <a:effectLst/>
                        </a:rPr>
                        <a:t>2.4</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257067384"/>
                  </a:ext>
                </a:extLst>
              </a:tr>
              <a:tr h="174523">
                <a:tc>
                  <a:txBody>
                    <a:bodyPr/>
                    <a:lstStyle/>
                    <a:p>
                      <a:pPr algn="l" fontAlgn="b"/>
                      <a:r>
                        <a:rPr lang="en-US" sz="1100" b="0" u="none" strike="noStrike">
                          <a:solidFill>
                            <a:srgbClr val="000000"/>
                          </a:solidFill>
                          <a:effectLst/>
                        </a:rPr>
                        <a:t>005</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a:solidFill>
                            <a:srgbClr val="000000"/>
                          </a:solidFill>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a:solidFill>
                            <a:srgbClr val="000000"/>
                          </a:solidFill>
                          <a:effectLst/>
                        </a:rPr>
                        <a:t>6</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a:solidFill>
                            <a:srgbClr val="000000"/>
                          </a:solidFill>
                          <a:effectLst/>
                        </a:rPr>
                        <a:t>1.2</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4081238611"/>
                  </a:ext>
                </a:extLst>
              </a:tr>
              <a:tr h="174523">
                <a:tc>
                  <a:txBody>
                    <a:bodyPr/>
                    <a:lstStyle/>
                    <a:p>
                      <a:pPr algn="l" fontAlgn="b"/>
                      <a:r>
                        <a:rPr lang="en-US" sz="1100" b="0" u="none" strike="noStrike" dirty="0">
                          <a:solidFill>
                            <a:srgbClr val="000000"/>
                          </a:solidFill>
                          <a:effectLst/>
                        </a:rPr>
                        <a:t>006</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a:solidFill>
                            <a:srgbClr val="000000"/>
                          </a:solidFill>
                          <a:effectLst/>
                        </a:rPr>
                        <a:t>7</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a:solidFill>
                            <a:srgbClr val="000000"/>
                          </a:solidFill>
                          <a:effectLst/>
                        </a:rPr>
                        <a:t>8</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dirty="0">
                          <a:solidFill>
                            <a:srgbClr val="000000"/>
                          </a:solidFill>
                          <a:effectLst/>
                        </a:rPr>
                        <a:t>3.75</a:t>
                      </a:r>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730271804"/>
                  </a:ext>
                </a:extLst>
              </a:tr>
              <a:tr h="174523">
                <a:tc>
                  <a:txBody>
                    <a:bodyPr/>
                    <a:lstStyle/>
                    <a:p>
                      <a:pPr algn="l" fontAlgn="b"/>
                      <a:r>
                        <a:rPr lang="en-US" sz="1100" b="0" u="none" strike="noStrike" dirty="0">
                          <a:solidFill>
                            <a:srgbClr val="000000"/>
                          </a:solidFill>
                          <a:effectLst/>
                        </a:rPr>
                        <a:t>007</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dirty="0">
                          <a:solidFill>
                            <a:srgbClr val="000000"/>
                          </a:solidFill>
                          <a:effectLst/>
                        </a:rPr>
                        <a:t>6</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dirty="0">
                          <a:solidFill>
                            <a:srgbClr val="000000"/>
                          </a:solidFill>
                          <a:effectLst/>
                        </a:rPr>
                        <a:t>7</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dirty="0">
                          <a:solidFill>
                            <a:srgbClr val="000000"/>
                          </a:solidFill>
                          <a:effectLst/>
                        </a:rPr>
                        <a:t>3.1</a:t>
                      </a:r>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168651413"/>
                  </a:ext>
                </a:extLst>
              </a:tr>
            </a:tbl>
          </a:graphicData>
        </a:graphic>
      </p:graphicFrame>
      <p:sp>
        <p:nvSpPr>
          <p:cNvPr id="7" name="TextBox 6">
            <a:extLst>
              <a:ext uri="{FF2B5EF4-FFF2-40B4-BE49-F238E27FC236}">
                <a16:creationId xmlns:a16="http://schemas.microsoft.com/office/drawing/2014/main" id="{C77BDC20-8DD3-4CC7-B63B-FAD9CF0F17E3}"/>
              </a:ext>
            </a:extLst>
          </p:cNvPr>
          <p:cNvSpPr txBox="1"/>
          <p:nvPr/>
        </p:nvSpPr>
        <p:spPr>
          <a:xfrm>
            <a:off x="9036059" y="452495"/>
            <a:ext cx="2604463" cy="646331"/>
          </a:xfrm>
          <a:prstGeom prst="rect">
            <a:avLst/>
          </a:prstGeom>
          <a:noFill/>
        </p:spPr>
        <p:txBody>
          <a:bodyPr wrap="square" rtlCol="0">
            <a:spAutoFit/>
          </a:bodyPr>
          <a:lstStyle/>
          <a:p>
            <a:r>
              <a:rPr lang="en-US" dirty="0"/>
              <a:t>Each row represent one individual student</a:t>
            </a:r>
          </a:p>
        </p:txBody>
      </p:sp>
      <p:sp>
        <p:nvSpPr>
          <p:cNvPr id="8" name="TextBox 7">
            <a:extLst>
              <a:ext uri="{FF2B5EF4-FFF2-40B4-BE49-F238E27FC236}">
                <a16:creationId xmlns:a16="http://schemas.microsoft.com/office/drawing/2014/main" id="{FADAB009-0BFC-415F-8AE8-A1C05387336D}"/>
              </a:ext>
            </a:extLst>
          </p:cNvPr>
          <p:cNvSpPr txBox="1"/>
          <p:nvPr/>
        </p:nvSpPr>
        <p:spPr>
          <a:xfrm>
            <a:off x="6167471" y="1591909"/>
            <a:ext cx="2604463" cy="646331"/>
          </a:xfrm>
          <a:prstGeom prst="rect">
            <a:avLst/>
          </a:prstGeom>
          <a:noFill/>
        </p:spPr>
        <p:txBody>
          <a:bodyPr wrap="square" rtlCol="0">
            <a:spAutoFit/>
          </a:bodyPr>
          <a:lstStyle/>
          <a:p>
            <a:r>
              <a:rPr lang="en-US" dirty="0"/>
              <a:t>Each column represent one type of information</a:t>
            </a:r>
          </a:p>
        </p:txBody>
      </p:sp>
      <p:pic>
        <p:nvPicPr>
          <p:cNvPr id="26" name="Picture 25">
            <a:extLst>
              <a:ext uri="{FF2B5EF4-FFF2-40B4-BE49-F238E27FC236}">
                <a16:creationId xmlns:a16="http://schemas.microsoft.com/office/drawing/2014/main" id="{A8D33D01-3D46-4066-97E6-87C572832190}"/>
              </a:ext>
            </a:extLst>
          </p:cNvPr>
          <p:cNvPicPr>
            <a:picLocks noChangeAspect="1"/>
          </p:cNvPicPr>
          <p:nvPr/>
        </p:nvPicPr>
        <p:blipFill>
          <a:blip r:embed="rId2"/>
          <a:stretch>
            <a:fillRect/>
          </a:stretch>
        </p:blipFill>
        <p:spPr>
          <a:xfrm>
            <a:off x="6015366" y="2404375"/>
            <a:ext cx="2865428" cy="2485358"/>
          </a:xfrm>
          <a:prstGeom prst="rect">
            <a:avLst/>
          </a:prstGeom>
        </p:spPr>
      </p:pic>
      <p:graphicFrame>
        <p:nvGraphicFramePr>
          <p:cNvPr id="27" name="Table 27">
            <a:extLst>
              <a:ext uri="{FF2B5EF4-FFF2-40B4-BE49-F238E27FC236}">
                <a16:creationId xmlns:a16="http://schemas.microsoft.com/office/drawing/2014/main" id="{91A8324D-DF09-4785-A5E0-6B750DBF40F0}"/>
              </a:ext>
            </a:extLst>
          </p:cNvPr>
          <p:cNvGraphicFramePr>
            <a:graphicFrameLocks noGrp="1"/>
          </p:cNvGraphicFramePr>
          <p:nvPr>
            <p:extLst>
              <p:ext uri="{D42A27DB-BD31-4B8C-83A1-F6EECF244321}">
                <p14:modId xmlns:p14="http://schemas.microsoft.com/office/powerpoint/2010/main" val="970159098"/>
              </p:ext>
            </p:extLst>
          </p:nvPr>
        </p:nvGraphicFramePr>
        <p:xfrm>
          <a:off x="9160055" y="2404375"/>
          <a:ext cx="1041400" cy="792480"/>
        </p:xfrm>
        <a:graphic>
          <a:graphicData uri="http://schemas.openxmlformats.org/drawingml/2006/table">
            <a:tbl>
              <a:tblPr bandRow="1">
                <a:tableStyleId>{5C22544A-7EE6-4342-B048-85BDC9FD1C3A}</a:tableStyleId>
              </a:tblPr>
              <a:tblGrid>
                <a:gridCol w="208280">
                  <a:extLst>
                    <a:ext uri="{9D8B030D-6E8A-4147-A177-3AD203B41FA5}">
                      <a16:colId xmlns:a16="http://schemas.microsoft.com/office/drawing/2014/main" val="598582651"/>
                    </a:ext>
                  </a:extLst>
                </a:gridCol>
                <a:gridCol w="208280">
                  <a:extLst>
                    <a:ext uri="{9D8B030D-6E8A-4147-A177-3AD203B41FA5}">
                      <a16:colId xmlns:a16="http://schemas.microsoft.com/office/drawing/2014/main" val="3436101014"/>
                    </a:ext>
                  </a:extLst>
                </a:gridCol>
                <a:gridCol w="208280">
                  <a:extLst>
                    <a:ext uri="{9D8B030D-6E8A-4147-A177-3AD203B41FA5}">
                      <a16:colId xmlns:a16="http://schemas.microsoft.com/office/drawing/2014/main" val="1642512668"/>
                    </a:ext>
                  </a:extLst>
                </a:gridCol>
                <a:gridCol w="208280">
                  <a:extLst>
                    <a:ext uri="{9D8B030D-6E8A-4147-A177-3AD203B41FA5}">
                      <a16:colId xmlns:a16="http://schemas.microsoft.com/office/drawing/2014/main" val="2113946935"/>
                    </a:ext>
                  </a:extLst>
                </a:gridCol>
                <a:gridCol w="208280">
                  <a:extLst>
                    <a:ext uri="{9D8B030D-6E8A-4147-A177-3AD203B41FA5}">
                      <a16:colId xmlns:a16="http://schemas.microsoft.com/office/drawing/2014/main" val="838888554"/>
                    </a:ext>
                  </a:extLst>
                </a:gridCol>
              </a:tblGrid>
              <a:tr h="129889">
                <a:tc>
                  <a:txBody>
                    <a:bodyPr/>
                    <a:lstStyle/>
                    <a:p>
                      <a:r>
                        <a:rPr lang="en-US" sz="700" dirty="0"/>
                        <a:t>5</a:t>
                      </a:r>
                    </a:p>
                  </a:txBody>
                  <a:tcPr>
                    <a:solidFill>
                      <a:srgbClr val="B85C5C"/>
                    </a:solidFill>
                  </a:tcPr>
                </a:tc>
                <a:tc>
                  <a:txBody>
                    <a:bodyPr/>
                    <a:lstStyle/>
                    <a:p>
                      <a:r>
                        <a:rPr lang="en-US" sz="700" dirty="0"/>
                        <a:t>1</a:t>
                      </a:r>
                    </a:p>
                  </a:txBody>
                  <a:tcPr>
                    <a:solidFill>
                      <a:srgbClr val="B85C5C"/>
                    </a:solidFill>
                  </a:tcPr>
                </a:tc>
                <a:tc>
                  <a:txBody>
                    <a:bodyPr/>
                    <a:lstStyle/>
                    <a:p>
                      <a:r>
                        <a:rPr lang="en-US" sz="700" dirty="0"/>
                        <a:t>3</a:t>
                      </a:r>
                    </a:p>
                  </a:txBody>
                  <a:tcPr>
                    <a:solidFill>
                      <a:srgbClr val="B85C5C"/>
                    </a:solidFill>
                  </a:tcPr>
                </a:tc>
                <a:tc>
                  <a:txBody>
                    <a:bodyPr/>
                    <a:lstStyle/>
                    <a:p>
                      <a:r>
                        <a:rPr lang="en-US" sz="700" dirty="0"/>
                        <a:t>8</a:t>
                      </a:r>
                    </a:p>
                  </a:txBody>
                  <a:tcPr>
                    <a:solidFill>
                      <a:srgbClr val="B85C5C"/>
                    </a:solidFill>
                  </a:tcPr>
                </a:tc>
                <a:tc>
                  <a:txBody>
                    <a:bodyPr/>
                    <a:lstStyle/>
                    <a:p>
                      <a:r>
                        <a:rPr lang="en-US" sz="700" dirty="0"/>
                        <a:t>9</a:t>
                      </a:r>
                    </a:p>
                  </a:txBody>
                  <a:tcPr>
                    <a:solidFill>
                      <a:srgbClr val="B85C5C"/>
                    </a:solidFill>
                  </a:tcPr>
                </a:tc>
                <a:extLst>
                  <a:ext uri="{0D108BD9-81ED-4DB2-BD59-A6C34878D82A}">
                    <a16:rowId xmlns:a16="http://schemas.microsoft.com/office/drawing/2014/main" val="2214698756"/>
                  </a:ext>
                </a:extLst>
              </a:tr>
              <a:tr h="129889">
                <a:tc>
                  <a:txBody>
                    <a:bodyPr/>
                    <a:lstStyle/>
                    <a:p>
                      <a:r>
                        <a:rPr lang="en-US" sz="700" dirty="0"/>
                        <a:t>1</a:t>
                      </a:r>
                    </a:p>
                  </a:txBody>
                  <a:tcPr>
                    <a:solidFill>
                      <a:srgbClr val="B85C5C"/>
                    </a:solidFill>
                  </a:tcPr>
                </a:tc>
                <a:tc>
                  <a:txBody>
                    <a:bodyPr/>
                    <a:lstStyle/>
                    <a:p>
                      <a:r>
                        <a:rPr lang="en-US" sz="700" dirty="0"/>
                        <a:t>0</a:t>
                      </a:r>
                    </a:p>
                  </a:txBody>
                  <a:tcPr>
                    <a:solidFill>
                      <a:srgbClr val="B85C5C"/>
                    </a:solidFill>
                  </a:tcPr>
                </a:tc>
                <a:tc>
                  <a:txBody>
                    <a:bodyPr/>
                    <a:lstStyle/>
                    <a:p>
                      <a:r>
                        <a:rPr lang="en-US" sz="700" dirty="0"/>
                        <a:t>0</a:t>
                      </a:r>
                    </a:p>
                  </a:txBody>
                  <a:tcPr>
                    <a:solidFill>
                      <a:srgbClr val="B85C5C"/>
                    </a:solidFill>
                  </a:tcPr>
                </a:tc>
                <a:tc>
                  <a:txBody>
                    <a:bodyPr/>
                    <a:lstStyle/>
                    <a:p>
                      <a:r>
                        <a:rPr lang="en-US" sz="700" dirty="0"/>
                        <a:t>8</a:t>
                      </a:r>
                    </a:p>
                  </a:txBody>
                  <a:tcPr>
                    <a:solidFill>
                      <a:srgbClr val="B85C5C"/>
                    </a:solidFill>
                  </a:tcPr>
                </a:tc>
                <a:tc>
                  <a:txBody>
                    <a:bodyPr/>
                    <a:lstStyle/>
                    <a:p>
                      <a:r>
                        <a:rPr lang="en-US" sz="700" dirty="0"/>
                        <a:t>1</a:t>
                      </a:r>
                    </a:p>
                  </a:txBody>
                  <a:tcPr>
                    <a:solidFill>
                      <a:srgbClr val="B85C5C"/>
                    </a:solidFill>
                  </a:tcPr>
                </a:tc>
                <a:extLst>
                  <a:ext uri="{0D108BD9-81ED-4DB2-BD59-A6C34878D82A}">
                    <a16:rowId xmlns:a16="http://schemas.microsoft.com/office/drawing/2014/main" val="3366010203"/>
                  </a:ext>
                </a:extLst>
              </a:tr>
              <a:tr h="129889">
                <a:tc>
                  <a:txBody>
                    <a:bodyPr/>
                    <a:lstStyle/>
                    <a:p>
                      <a:r>
                        <a:rPr lang="en-US" sz="700" dirty="0"/>
                        <a:t>0</a:t>
                      </a:r>
                    </a:p>
                  </a:txBody>
                  <a:tcPr>
                    <a:solidFill>
                      <a:srgbClr val="B85C5C"/>
                    </a:solidFill>
                  </a:tcPr>
                </a:tc>
                <a:tc>
                  <a:txBody>
                    <a:bodyPr/>
                    <a:lstStyle/>
                    <a:p>
                      <a:r>
                        <a:rPr lang="en-US" sz="700" dirty="0"/>
                        <a:t>7</a:t>
                      </a:r>
                    </a:p>
                  </a:txBody>
                  <a:tcPr>
                    <a:solidFill>
                      <a:srgbClr val="B85C5C"/>
                    </a:solidFill>
                  </a:tcPr>
                </a:tc>
                <a:tc>
                  <a:txBody>
                    <a:bodyPr/>
                    <a:lstStyle/>
                    <a:p>
                      <a:r>
                        <a:rPr lang="en-US" sz="700" dirty="0"/>
                        <a:t>5</a:t>
                      </a:r>
                    </a:p>
                  </a:txBody>
                  <a:tcPr>
                    <a:solidFill>
                      <a:srgbClr val="B85C5C"/>
                    </a:solidFill>
                  </a:tcPr>
                </a:tc>
                <a:tc>
                  <a:txBody>
                    <a:bodyPr/>
                    <a:lstStyle/>
                    <a:p>
                      <a:r>
                        <a:rPr lang="en-US" sz="700" dirty="0"/>
                        <a:t>3</a:t>
                      </a:r>
                    </a:p>
                  </a:txBody>
                  <a:tcPr>
                    <a:solidFill>
                      <a:srgbClr val="B85C5C"/>
                    </a:solidFill>
                  </a:tcPr>
                </a:tc>
                <a:tc>
                  <a:txBody>
                    <a:bodyPr/>
                    <a:lstStyle/>
                    <a:p>
                      <a:r>
                        <a:rPr lang="en-US" sz="700" dirty="0"/>
                        <a:t>1</a:t>
                      </a:r>
                    </a:p>
                  </a:txBody>
                  <a:tcPr>
                    <a:solidFill>
                      <a:srgbClr val="B85C5C"/>
                    </a:solidFill>
                  </a:tcPr>
                </a:tc>
                <a:extLst>
                  <a:ext uri="{0D108BD9-81ED-4DB2-BD59-A6C34878D82A}">
                    <a16:rowId xmlns:a16="http://schemas.microsoft.com/office/drawing/2014/main" val="3382687161"/>
                  </a:ext>
                </a:extLst>
              </a:tr>
              <a:tr h="129889">
                <a:tc>
                  <a:txBody>
                    <a:bodyPr/>
                    <a:lstStyle/>
                    <a:p>
                      <a:r>
                        <a:rPr lang="en-US" sz="700" dirty="0"/>
                        <a:t>8</a:t>
                      </a:r>
                    </a:p>
                  </a:txBody>
                  <a:tcPr>
                    <a:solidFill>
                      <a:srgbClr val="B85C5C"/>
                    </a:solidFill>
                  </a:tcPr>
                </a:tc>
                <a:tc>
                  <a:txBody>
                    <a:bodyPr/>
                    <a:lstStyle/>
                    <a:p>
                      <a:r>
                        <a:rPr lang="en-US" sz="700" dirty="0"/>
                        <a:t>2</a:t>
                      </a:r>
                    </a:p>
                  </a:txBody>
                  <a:tcPr>
                    <a:solidFill>
                      <a:srgbClr val="B85C5C"/>
                    </a:solidFill>
                  </a:tcPr>
                </a:tc>
                <a:tc>
                  <a:txBody>
                    <a:bodyPr/>
                    <a:lstStyle/>
                    <a:p>
                      <a:r>
                        <a:rPr lang="en-US" sz="700" dirty="0"/>
                        <a:t>5</a:t>
                      </a:r>
                    </a:p>
                  </a:txBody>
                  <a:tcPr>
                    <a:solidFill>
                      <a:srgbClr val="B85C5C"/>
                    </a:solidFill>
                  </a:tcPr>
                </a:tc>
                <a:tc>
                  <a:txBody>
                    <a:bodyPr/>
                    <a:lstStyle/>
                    <a:p>
                      <a:r>
                        <a:rPr lang="en-US" sz="700" dirty="0"/>
                        <a:t>9</a:t>
                      </a:r>
                    </a:p>
                  </a:txBody>
                  <a:tcPr>
                    <a:solidFill>
                      <a:srgbClr val="B85C5C"/>
                    </a:solidFill>
                  </a:tcPr>
                </a:tc>
                <a:tc>
                  <a:txBody>
                    <a:bodyPr/>
                    <a:lstStyle/>
                    <a:p>
                      <a:r>
                        <a:rPr lang="en-US" sz="700" dirty="0"/>
                        <a:t>8</a:t>
                      </a:r>
                    </a:p>
                  </a:txBody>
                  <a:tcPr>
                    <a:solidFill>
                      <a:srgbClr val="B85C5C"/>
                    </a:solidFill>
                  </a:tcPr>
                </a:tc>
                <a:extLst>
                  <a:ext uri="{0D108BD9-81ED-4DB2-BD59-A6C34878D82A}">
                    <a16:rowId xmlns:a16="http://schemas.microsoft.com/office/drawing/2014/main" val="3877380769"/>
                  </a:ext>
                </a:extLst>
              </a:tr>
            </a:tbl>
          </a:graphicData>
        </a:graphic>
      </p:graphicFrame>
      <p:graphicFrame>
        <p:nvGraphicFramePr>
          <p:cNvPr id="29" name="Table 27">
            <a:extLst>
              <a:ext uri="{FF2B5EF4-FFF2-40B4-BE49-F238E27FC236}">
                <a16:creationId xmlns:a16="http://schemas.microsoft.com/office/drawing/2014/main" id="{47741D70-AECD-4DFA-B671-438D51802391}"/>
              </a:ext>
            </a:extLst>
          </p:cNvPr>
          <p:cNvGraphicFramePr>
            <a:graphicFrameLocks noGrp="1"/>
          </p:cNvGraphicFramePr>
          <p:nvPr>
            <p:extLst>
              <p:ext uri="{D42A27DB-BD31-4B8C-83A1-F6EECF244321}">
                <p14:modId xmlns:p14="http://schemas.microsoft.com/office/powerpoint/2010/main" val="2925538319"/>
              </p:ext>
            </p:extLst>
          </p:nvPr>
        </p:nvGraphicFramePr>
        <p:xfrm>
          <a:off x="9160055" y="3250814"/>
          <a:ext cx="1041400" cy="792480"/>
        </p:xfrm>
        <a:graphic>
          <a:graphicData uri="http://schemas.openxmlformats.org/drawingml/2006/table">
            <a:tbl>
              <a:tblPr bandRow="1">
                <a:tableStyleId>{5C22544A-7EE6-4342-B048-85BDC9FD1C3A}</a:tableStyleId>
              </a:tblPr>
              <a:tblGrid>
                <a:gridCol w="208280">
                  <a:extLst>
                    <a:ext uri="{9D8B030D-6E8A-4147-A177-3AD203B41FA5}">
                      <a16:colId xmlns:a16="http://schemas.microsoft.com/office/drawing/2014/main" val="598582651"/>
                    </a:ext>
                  </a:extLst>
                </a:gridCol>
                <a:gridCol w="208280">
                  <a:extLst>
                    <a:ext uri="{9D8B030D-6E8A-4147-A177-3AD203B41FA5}">
                      <a16:colId xmlns:a16="http://schemas.microsoft.com/office/drawing/2014/main" val="3436101014"/>
                    </a:ext>
                  </a:extLst>
                </a:gridCol>
                <a:gridCol w="208280">
                  <a:extLst>
                    <a:ext uri="{9D8B030D-6E8A-4147-A177-3AD203B41FA5}">
                      <a16:colId xmlns:a16="http://schemas.microsoft.com/office/drawing/2014/main" val="1642512668"/>
                    </a:ext>
                  </a:extLst>
                </a:gridCol>
                <a:gridCol w="208280">
                  <a:extLst>
                    <a:ext uri="{9D8B030D-6E8A-4147-A177-3AD203B41FA5}">
                      <a16:colId xmlns:a16="http://schemas.microsoft.com/office/drawing/2014/main" val="2113946935"/>
                    </a:ext>
                  </a:extLst>
                </a:gridCol>
                <a:gridCol w="208280">
                  <a:extLst>
                    <a:ext uri="{9D8B030D-6E8A-4147-A177-3AD203B41FA5}">
                      <a16:colId xmlns:a16="http://schemas.microsoft.com/office/drawing/2014/main" val="838888554"/>
                    </a:ext>
                  </a:extLst>
                </a:gridCol>
              </a:tblGrid>
              <a:tr h="129889">
                <a:tc>
                  <a:txBody>
                    <a:bodyPr/>
                    <a:lstStyle/>
                    <a:p>
                      <a:r>
                        <a:rPr lang="en-US" sz="700" dirty="0"/>
                        <a:t>5</a:t>
                      </a:r>
                    </a:p>
                  </a:txBody>
                  <a:tcPr>
                    <a:solidFill>
                      <a:srgbClr val="65E537"/>
                    </a:solidFill>
                  </a:tcPr>
                </a:tc>
                <a:tc>
                  <a:txBody>
                    <a:bodyPr/>
                    <a:lstStyle/>
                    <a:p>
                      <a:r>
                        <a:rPr lang="en-US" sz="700" dirty="0"/>
                        <a:t>1</a:t>
                      </a:r>
                    </a:p>
                  </a:txBody>
                  <a:tcPr>
                    <a:solidFill>
                      <a:srgbClr val="65E537"/>
                    </a:solidFill>
                  </a:tcPr>
                </a:tc>
                <a:tc>
                  <a:txBody>
                    <a:bodyPr/>
                    <a:lstStyle/>
                    <a:p>
                      <a:r>
                        <a:rPr lang="en-US" sz="700" dirty="0"/>
                        <a:t>3</a:t>
                      </a:r>
                    </a:p>
                  </a:txBody>
                  <a:tcPr>
                    <a:solidFill>
                      <a:srgbClr val="65E537"/>
                    </a:solidFill>
                  </a:tcPr>
                </a:tc>
                <a:tc>
                  <a:txBody>
                    <a:bodyPr/>
                    <a:lstStyle/>
                    <a:p>
                      <a:r>
                        <a:rPr lang="en-US" sz="700" dirty="0"/>
                        <a:t>8</a:t>
                      </a:r>
                    </a:p>
                  </a:txBody>
                  <a:tcPr>
                    <a:solidFill>
                      <a:srgbClr val="65E537"/>
                    </a:solidFill>
                  </a:tcPr>
                </a:tc>
                <a:tc>
                  <a:txBody>
                    <a:bodyPr/>
                    <a:lstStyle/>
                    <a:p>
                      <a:r>
                        <a:rPr lang="en-US" sz="700" dirty="0"/>
                        <a:t>9</a:t>
                      </a:r>
                    </a:p>
                  </a:txBody>
                  <a:tcPr>
                    <a:solidFill>
                      <a:srgbClr val="65E537"/>
                    </a:solidFill>
                  </a:tcPr>
                </a:tc>
                <a:extLst>
                  <a:ext uri="{0D108BD9-81ED-4DB2-BD59-A6C34878D82A}">
                    <a16:rowId xmlns:a16="http://schemas.microsoft.com/office/drawing/2014/main" val="2214698756"/>
                  </a:ext>
                </a:extLst>
              </a:tr>
              <a:tr h="129889">
                <a:tc>
                  <a:txBody>
                    <a:bodyPr/>
                    <a:lstStyle/>
                    <a:p>
                      <a:r>
                        <a:rPr lang="en-US" sz="700" dirty="0"/>
                        <a:t>1</a:t>
                      </a:r>
                    </a:p>
                  </a:txBody>
                  <a:tcPr>
                    <a:solidFill>
                      <a:srgbClr val="65E537"/>
                    </a:solidFill>
                  </a:tcPr>
                </a:tc>
                <a:tc>
                  <a:txBody>
                    <a:bodyPr/>
                    <a:lstStyle/>
                    <a:p>
                      <a:r>
                        <a:rPr lang="en-US" sz="700" dirty="0"/>
                        <a:t>0</a:t>
                      </a:r>
                    </a:p>
                  </a:txBody>
                  <a:tcPr>
                    <a:solidFill>
                      <a:srgbClr val="65E537"/>
                    </a:solidFill>
                  </a:tcPr>
                </a:tc>
                <a:tc>
                  <a:txBody>
                    <a:bodyPr/>
                    <a:lstStyle/>
                    <a:p>
                      <a:r>
                        <a:rPr lang="en-US" sz="700" dirty="0"/>
                        <a:t>0</a:t>
                      </a:r>
                    </a:p>
                  </a:txBody>
                  <a:tcPr>
                    <a:solidFill>
                      <a:srgbClr val="65E537"/>
                    </a:solidFill>
                  </a:tcPr>
                </a:tc>
                <a:tc>
                  <a:txBody>
                    <a:bodyPr/>
                    <a:lstStyle/>
                    <a:p>
                      <a:r>
                        <a:rPr lang="en-US" sz="700" dirty="0"/>
                        <a:t>8</a:t>
                      </a:r>
                    </a:p>
                  </a:txBody>
                  <a:tcPr>
                    <a:solidFill>
                      <a:srgbClr val="65E537"/>
                    </a:solidFill>
                  </a:tcPr>
                </a:tc>
                <a:tc>
                  <a:txBody>
                    <a:bodyPr/>
                    <a:lstStyle/>
                    <a:p>
                      <a:r>
                        <a:rPr lang="en-US" sz="700" dirty="0"/>
                        <a:t>1</a:t>
                      </a:r>
                    </a:p>
                  </a:txBody>
                  <a:tcPr>
                    <a:solidFill>
                      <a:srgbClr val="65E537"/>
                    </a:solidFill>
                  </a:tcPr>
                </a:tc>
                <a:extLst>
                  <a:ext uri="{0D108BD9-81ED-4DB2-BD59-A6C34878D82A}">
                    <a16:rowId xmlns:a16="http://schemas.microsoft.com/office/drawing/2014/main" val="3366010203"/>
                  </a:ext>
                </a:extLst>
              </a:tr>
              <a:tr h="129889">
                <a:tc>
                  <a:txBody>
                    <a:bodyPr/>
                    <a:lstStyle/>
                    <a:p>
                      <a:r>
                        <a:rPr lang="en-US" sz="700" dirty="0"/>
                        <a:t>0</a:t>
                      </a:r>
                    </a:p>
                  </a:txBody>
                  <a:tcPr>
                    <a:solidFill>
                      <a:srgbClr val="65E537"/>
                    </a:solidFill>
                  </a:tcPr>
                </a:tc>
                <a:tc>
                  <a:txBody>
                    <a:bodyPr/>
                    <a:lstStyle/>
                    <a:p>
                      <a:r>
                        <a:rPr lang="en-US" sz="700" dirty="0"/>
                        <a:t>7</a:t>
                      </a:r>
                    </a:p>
                  </a:txBody>
                  <a:tcPr>
                    <a:solidFill>
                      <a:srgbClr val="65E537"/>
                    </a:solidFill>
                  </a:tcPr>
                </a:tc>
                <a:tc>
                  <a:txBody>
                    <a:bodyPr/>
                    <a:lstStyle/>
                    <a:p>
                      <a:r>
                        <a:rPr lang="en-US" sz="700" dirty="0"/>
                        <a:t>5</a:t>
                      </a:r>
                    </a:p>
                  </a:txBody>
                  <a:tcPr>
                    <a:solidFill>
                      <a:srgbClr val="65E537"/>
                    </a:solidFill>
                  </a:tcPr>
                </a:tc>
                <a:tc>
                  <a:txBody>
                    <a:bodyPr/>
                    <a:lstStyle/>
                    <a:p>
                      <a:r>
                        <a:rPr lang="en-US" sz="700" dirty="0"/>
                        <a:t>3</a:t>
                      </a:r>
                    </a:p>
                  </a:txBody>
                  <a:tcPr>
                    <a:solidFill>
                      <a:srgbClr val="65E537"/>
                    </a:solidFill>
                  </a:tcPr>
                </a:tc>
                <a:tc>
                  <a:txBody>
                    <a:bodyPr/>
                    <a:lstStyle/>
                    <a:p>
                      <a:r>
                        <a:rPr lang="en-US" sz="700" dirty="0"/>
                        <a:t>1</a:t>
                      </a:r>
                    </a:p>
                  </a:txBody>
                  <a:tcPr>
                    <a:solidFill>
                      <a:srgbClr val="65E537"/>
                    </a:solidFill>
                  </a:tcPr>
                </a:tc>
                <a:extLst>
                  <a:ext uri="{0D108BD9-81ED-4DB2-BD59-A6C34878D82A}">
                    <a16:rowId xmlns:a16="http://schemas.microsoft.com/office/drawing/2014/main" val="3382687161"/>
                  </a:ext>
                </a:extLst>
              </a:tr>
              <a:tr h="129889">
                <a:tc>
                  <a:txBody>
                    <a:bodyPr/>
                    <a:lstStyle/>
                    <a:p>
                      <a:r>
                        <a:rPr lang="en-US" sz="700" dirty="0"/>
                        <a:t>8</a:t>
                      </a:r>
                    </a:p>
                  </a:txBody>
                  <a:tcPr>
                    <a:solidFill>
                      <a:srgbClr val="65E537"/>
                    </a:solidFill>
                  </a:tcPr>
                </a:tc>
                <a:tc>
                  <a:txBody>
                    <a:bodyPr/>
                    <a:lstStyle/>
                    <a:p>
                      <a:r>
                        <a:rPr lang="en-US" sz="700" dirty="0"/>
                        <a:t>2</a:t>
                      </a:r>
                    </a:p>
                  </a:txBody>
                  <a:tcPr>
                    <a:solidFill>
                      <a:srgbClr val="65E537"/>
                    </a:solidFill>
                  </a:tcPr>
                </a:tc>
                <a:tc>
                  <a:txBody>
                    <a:bodyPr/>
                    <a:lstStyle/>
                    <a:p>
                      <a:r>
                        <a:rPr lang="en-US" sz="700" dirty="0"/>
                        <a:t>5</a:t>
                      </a:r>
                    </a:p>
                  </a:txBody>
                  <a:tcPr>
                    <a:solidFill>
                      <a:srgbClr val="65E537"/>
                    </a:solidFill>
                  </a:tcPr>
                </a:tc>
                <a:tc>
                  <a:txBody>
                    <a:bodyPr/>
                    <a:lstStyle/>
                    <a:p>
                      <a:r>
                        <a:rPr lang="en-US" sz="700" dirty="0"/>
                        <a:t>9</a:t>
                      </a:r>
                    </a:p>
                  </a:txBody>
                  <a:tcPr>
                    <a:solidFill>
                      <a:srgbClr val="65E537"/>
                    </a:solidFill>
                  </a:tcPr>
                </a:tc>
                <a:tc>
                  <a:txBody>
                    <a:bodyPr/>
                    <a:lstStyle/>
                    <a:p>
                      <a:r>
                        <a:rPr lang="en-US" sz="700" dirty="0"/>
                        <a:t>8</a:t>
                      </a:r>
                    </a:p>
                  </a:txBody>
                  <a:tcPr>
                    <a:solidFill>
                      <a:srgbClr val="65E537"/>
                    </a:solidFill>
                  </a:tcPr>
                </a:tc>
                <a:extLst>
                  <a:ext uri="{0D108BD9-81ED-4DB2-BD59-A6C34878D82A}">
                    <a16:rowId xmlns:a16="http://schemas.microsoft.com/office/drawing/2014/main" val="3877380769"/>
                  </a:ext>
                </a:extLst>
              </a:tr>
            </a:tbl>
          </a:graphicData>
        </a:graphic>
      </p:graphicFrame>
      <p:graphicFrame>
        <p:nvGraphicFramePr>
          <p:cNvPr id="30" name="Table 27">
            <a:extLst>
              <a:ext uri="{FF2B5EF4-FFF2-40B4-BE49-F238E27FC236}">
                <a16:creationId xmlns:a16="http://schemas.microsoft.com/office/drawing/2014/main" id="{86A719EF-5F87-4AAA-ACBB-A25D52A267C0}"/>
              </a:ext>
            </a:extLst>
          </p:cNvPr>
          <p:cNvGraphicFramePr>
            <a:graphicFrameLocks noGrp="1"/>
          </p:cNvGraphicFramePr>
          <p:nvPr>
            <p:extLst>
              <p:ext uri="{D42A27DB-BD31-4B8C-83A1-F6EECF244321}">
                <p14:modId xmlns:p14="http://schemas.microsoft.com/office/powerpoint/2010/main" val="3052128274"/>
              </p:ext>
            </p:extLst>
          </p:nvPr>
        </p:nvGraphicFramePr>
        <p:xfrm>
          <a:off x="9160055" y="4097253"/>
          <a:ext cx="1041400" cy="792480"/>
        </p:xfrm>
        <a:graphic>
          <a:graphicData uri="http://schemas.openxmlformats.org/drawingml/2006/table">
            <a:tbl>
              <a:tblPr bandRow="1">
                <a:tableStyleId>{5C22544A-7EE6-4342-B048-85BDC9FD1C3A}</a:tableStyleId>
              </a:tblPr>
              <a:tblGrid>
                <a:gridCol w="208280">
                  <a:extLst>
                    <a:ext uri="{9D8B030D-6E8A-4147-A177-3AD203B41FA5}">
                      <a16:colId xmlns:a16="http://schemas.microsoft.com/office/drawing/2014/main" val="598582651"/>
                    </a:ext>
                  </a:extLst>
                </a:gridCol>
                <a:gridCol w="208280">
                  <a:extLst>
                    <a:ext uri="{9D8B030D-6E8A-4147-A177-3AD203B41FA5}">
                      <a16:colId xmlns:a16="http://schemas.microsoft.com/office/drawing/2014/main" val="3436101014"/>
                    </a:ext>
                  </a:extLst>
                </a:gridCol>
                <a:gridCol w="208280">
                  <a:extLst>
                    <a:ext uri="{9D8B030D-6E8A-4147-A177-3AD203B41FA5}">
                      <a16:colId xmlns:a16="http://schemas.microsoft.com/office/drawing/2014/main" val="1642512668"/>
                    </a:ext>
                  </a:extLst>
                </a:gridCol>
                <a:gridCol w="208280">
                  <a:extLst>
                    <a:ext uri="{9D8B030D-6E8A-4147-A177-3AD203B41FA5}">
                      <a16:colId xmlns:a16="http://schemas.microsoft.com/office/drawing/2014/main" val="2113946935"/>
                    </a:ext>
                  </a:extLst>
                </a:gridCol>
                <a:gridCol w="208280">
                  <a:extLst>
                    <a:ext uri="{9D8B030D-6E8A-4147-A177-3AD203B41FA5}">
                      <a16:colId xmlns:a16="http://schemas.microsoft.com/office/drawing/2014/main" val="838888554"/>
                    </a:ext>
                  </a:extLst>
                </a:gridCol>
              </a:tblGrid>
              <a:tr h="129889">
                <a:tc>
                  <a:txBody>
                    <a:bodyPr/>
                    <a:lstStyle/>
                    <a:p>
                      <a:r>
                        <a:rPr lang="en-US" sz="700" dirty="0"/>
                        <a:t>5</a:t>
                      </a:r>
                    </a:p>
                  </a:txBody>
                  <a:tcPr>
                    <a:solidFill>
                      <a:srgbClr val="457AC7"/>
                    </a:solidFill>
                  </a:tcPr>
                </a:tc>
                <a:tc>
                  <a:txBody>
                    <a:bodyPr/>
                    <a:lstStyle/>
                    <a:p>
                      <a:r>
                        <a:rPr lang="en-US" sz="700" dirty="0"/>
                        <a:t>1</a:t>
                      </a:r>
                    </a:p>
                  </a:txBody>
                  <a:tcPr>
                    <a:solidFill>
                      <a:srgbClr val="457AC7"/>
                    </a:solidFill>
                  </a:tcPr>
                </a:tc>
                <a:tc>
                  <a:txBody>
                    <a:bodyPr/>
                    <a:lstStyle/>
                    <a:p>
                      <a:r>
                        <a:rPr lang="en-US" sz="700" dirty="0"/>
                        <a:t>3</a:t>
                      </a:r>
                    </a:p>
                  </a:txBody>
                  <a:tcPr>
                    <a:solidFill>
                      <a:srgbClr val="457AC7"/>
                    </a:solidFill>
                  </a:tcPr>
                </a:tc>
                <a:tc>
                  <a:txBody>
                    <a:bodyPr/>
                    <a:lstStyle/>
                    <a:p>
                      <a:r>
                        <a:rPr lang="en-US" sz="700" dirty="0"/>
                        <a:t>8</a:t>
                      </a:r>
                    </a:p>
                  </a:txBody>
                  <a:tcPr>
                    <a:solidFill>
                      <a:srgbClr val="457AC7"/>
                    </a:solidFill>
                  </a:tcPr>
                </a:tc>
                <a:tc>
                  <a:txBody>
                    <a:bodyPr/>
                    <a:lstStyle/>
                    <a:p>
                      <a:r>
                        <a:rPr lang="en-US" sz="700" dirty="0"/>
                        <a:t>9</a:t>
                      </a:r>
                    </a:p>
                  </a:txBody>
                  <a:tcPr>
                    <a:solidFill>
                      <a:srgbClr val="457AC7"/>
                    </a:solidFill>
                  </a:tcPr>
                </a:tc>
                <a:extLst>
                  <a:ext uri="{0D108BD9-81ED-4DB2-BD59-A6C34878D82A}">
                    <a16:rowId xmlns:a16="http://schemas.microsoft.com/office/drawing/2014/main" val="2214698756"/>
                  </a:ext>
                </a:extLst>
              </a:tr>
              <a:tr h="129889">
                <a:tc>
                  <a:txBody>
                    <a:bodyPr/>
                    <a:lstStyle/>
                    <a:p>
                      <a:r>
                        <a:rPr lang="en-US" sz="700" dirty="0"/>
                        <a:t>1</a:t>
                      </a:r>
                    </a:p>
                  </a:txBody>
                  <a:tcPr>
                    <a:solidFill>
                      <a:srgbClr val="457AC7"/>
                    </a:solidFill>
                  </a:tcPr>
                </a:tc>
                <a:tc>
                  <a:txBody>
                    <a:bodyPr/>
                    <a:lstStyle/>
                    <a:p>
                      <a:r>
                        <a:rPr lang="en-US" sz="700" dirty="0"/>
                        <a:t>0</a:t>
                      </a:r>
                    </a:p>
                  </a:txBody>
                  <a:tcPr>
                    <a:solidFill>
                      <a:srgbClr val="457AC7"/>
                    </a:solidFill>
                  </a:tcPr>
                </a:tc>
                <a:tc>
                  <a:txBody>
                    <a:bodyPr/>
                    <a:lstStyle/>
                    <a:p>
                      <a:r>
                        <a:rPr lang="en-US" sz="700" dirty="0"/>
                        <a:t>0</a:t>
                      </a:r>
                    </a:p>
                  </a:txBody>
                  <a:tcPr>
                    <a:solidFill>
                      <a:srgbClr val="457AC7"/>
                    </a:solidFill>
                  </a:tcPr>
                </a:tc>
                <a:tc>
                  <a:txBody>
                    <a:bodyPr/>
                    <a:lstStyle/>
                    <a:p>
                      <a:r>
                        <a:rPr lang="en-US" sz="700" dirty="0"/>
                        <a:t>8</a:t>
                      </a:r>
                    </a:p>
                  </a:txBody>
                  <a:tcPr>
                    <a:solidFill>
                      <a:srgbClr val="457AC7"/>
                    </a:solidFill>
                  </a:tcPr>
                </a:tc>
                <a:tc>
                  <a:txBody>
                    <a:bodyPr/>
                    <a:lstStyle/>
                    <a:p>
                      <a:r>
                        <a:rPr lang="en-US" sz="700" dirty="0"/>
                        <a:t>1</a:t>
                      </a:r>
                    </a:p>
                  </a:txBody>
                  <a:tcPr>
                    <a:solidFill>
                      <a:srgbClr val="457AC7"/>
                    </a:solidFill>
                  </a:tcPr>
                </a:tc>
                <a:extLst>
                  <a:ext uri="{0D108BD9-81ED-4DB2-BD59-A6C34878D82A}">
                    <a16:rowId xmlns:a16="http://schemas.microsoft.com/office/drawing/2014/main" val="3366010203"/>
                  </a:ext>
                </a:extLst>
              </a:tr>
              <a:tr h="129889">
                <a:tc>
                  <a:txBody>
                    <a:bodyPr/>
                    <a:lstStyle/>
                    <a:p>
                      <a:r>
                        <a:rPr lang="en-US" sz="700" dirty="0"/>
                        <a:t>0</a:t>
                      </a:r>
                    </a:p>
                  </a:txBody>
                  <a:tcPr>
                    <a:solidFill>
                      <a:srgbClr val="457AC7"/>
                    </a:solidFill>
                  </a:tcPr>
                </a:tc>
                <a:tc>
                  <a:txBody>
                    <a:bodyPr/>
                    <a:lstStyle/>
                    <a:p>
                      <a:r>
                        <a:rPr lang="en-US" sz="700" dirty="0"/>
                        <a:t>7</a:t>
                      </a:r>
                    </a:p>
                  </a:txBody>
                  <a:tcPr>
                    <a:solidFill>
                      <a:srgbClr val="457AC7"/>
                    </a:solidFill>
                  </a:tcPr>
                </a:tc>
                <a:tc>
                  <a:txBody>
                    <a:bodyPr/>
                    <a:lstStyle/>
                    <a:p>
                      <a:r>
                        <a:rPr lang="en-US" sz="700" dirty="0"/>
                        <a:t>5</a:t>
                      </a:r>
                    </a:p>
                  </a:txBody>
                  <a:tcPr>
                    <a:solidFill>
                      <a:srgbClr val="457AC7"/>
                    </a:solidFill>
                  </a:tcPr>
                </a:tc>
                <a:tc>
                  <a:txBody>
                    <a:bodyPr/>
                    <a:lstStyle/>
                    <a:p>
                      <a:r>
                        <a:rPr lang="en-US" sz="700" dirty="0"/>
                        <a:t>3</a:t>
                      </a:r>
                    </a:p>
                  </a:txBody>
                  <a:tcPr>
                    <a:solidFill>
                      <a:srgbClr val="457AC7"/>
                    </a:solidFill>
                  </a:tcPr>
                </a:tc>
                <a:tc>
                  <a:txBody>
                    <a:bodyPr/>
                    <a:lstStyle/>
                    <a:p>
                      <a:r>
                        <a:rPr lang="en-US" sz="700" dirty="0"/>
                        <a:t>1</a:t>
                      </a:r>
                    </a:p>
                  </a:txBody>
                  <a:tcPr>
                    <a:solidFill>
                      <a:srgbClr val="457AC7"/>
                    </a:solidFill>
                  </a:tcPr>
                </a:tc>
                <a:extLst>
                  <a:ext uri="{0D108BD9-81ED-4DB2-BD59-A6C34878D82A}">
                    <a16:rowId xmlns:a16="http://schemas.microsoft.com/office/drawing/2014/main" val="3382687161"/>
                  </a:ext>
                </a:extLst>
              </a:tr>
              <a:tr h="129889">
                <a:tc>
                  <a:txBody>
                    <a:bodyPr/>
                    <a:lstStyle/>
                    <a:p>
                      <a:r>
                        <a:rPr lang="en-US" sz="700" dirty="0"/>
                        <a:t>8</a:t>
                      </a:r>
                    </a:p>
                  </a:txBody>
                  <a:tcPr>
                    <a:solidFill>
                      <a:srgbClr val="457AC7"/>
                    </a:solidFill>
                  </a:tcPr>
                </a:tc>
                <a:tc>
                  <a:txBody>
                    <a:bodyPr/>
                    <a:lstStyle/>
                    <a:p>
                      <a:r>
                        <a:rPr lang="en-US" sz="700" dirty="0"/>
                        <a:t>2</a:t>
                      </a:r>
                    </a:p>
                  </a:txBody>
                  <a:tcPr>
                    <a:solidFill>
                      <a:srgbClr val="457AC7"/>
                    </a:solidFill>
                  </a:tcPr>
                </a:tc>
                <a:tc>
                  <a:txBody>
                    <a:bodyPr/>
                    <a:lstStyle/>
                    <a:p>
                      <a:r>
                        <a:rPr lang="en-US" sz="700" dirty="0"/>
                        <a:t>5</a:t>
                      </a:r>
                    </a:p>
                  </a:txBody>
                  <a:tcPr>
                    <a:solidFill>
                      <a:srgbClr val="457AC7"/>
                    </a:solidFill>
                  </a:tcPr>
                </a:tc>
                <a:tc>
                  <a:txBody>
                    <a:bodyPr/>
                    <a:lstStyle/>
                    <a:p>
                      <a:r>
                        <a:rPr lang="en-US" sz="700" dirty="0"/>
                        <a:t>9</a:t>
                      </a:r>
                    </a:p>
                  </a:txBody>
                  <a:tcPr>
                    <a:solidFill>
                      <a:srgbClr val="457AC7"/>
                    </a:solidFill>
                  </a:tcPr>
                </a:tc>
                <a:tc>
                  <a:txBody>
                    <a:bodyPr/>
                    <a:lstStyle/>
                    <a:p>
                      <a:r>
                        <a:rPr lang="en-US" sz="700" dirty="0"/>
                        <a:t>8</a:t>
                      </a:r>
                    </a:p>
                  </a:txBody>
                  <a:tcPr>
                    <a:solidFill>
                      <a:srgbClr val="457AC7"/>
                    </a:solidFill>
                  </a:tcPr>
                </a:tc>
                <a:extLst>
                  <a:ext uri="{0D108BD9-81ED-4DB2-BD59-A6C34878D82A}">
                    <a16:rowId xmlns:a16="http://schemas.microsoft.com/office/drawing/2014/main" val="3877380769"/>
                  </a:ext>
                </a:extLst>
              </a:tr>
            </a:tbl>
          </a:graphicData>
        </a:graphic>
      </p:graphicFrame>
      <p:sp>
        <p:nvSpPr>
          <p:cNvPr id="32" name="TextBox 31">
            <a:extLst>
              <a:ext uri="{FF2B5EF4-FFF2-40B4-BE49-F238E27FC236}">
                <a16:creationId xmlns:a16="http://schemas.microsoft.com/office/drawing/2014/main" id="{91070DB1-4ECB-4244-A6B7-54B4B83E6129}"/>
              </a:ext>
            </a:extLst>
          </p:cNvPr>
          <p:cNvSpPr txBox="1"/>
          <p:nvPr/>
        </p:nvSpPr>
        <p:spPr>
          <a:xfrm>
            <a:off x="6015366" y="5210052"/>
            <a:ext cx="4174710" cy="954107"/>
          </a:xfrm>
          <a:prstGeom prst="rect">
            <a:avLst/>
          </a:prstGeom>
          <a:noFill/>
          <a:ln>
            <a:solidFill>
              <a:schemeClr val="tx1"/>
            </a:solidFill>
          </a:ln>
        </p:spPr>
        <p:txBody>
          <a:bodyPr wrap="square">
            <a:spAutoFit/>
          </a:bodyPr>
          <a:lstStyle/>
          <a:p>
            <a:r>
              <a:rPr lang="en-US" sz="800" b="0" i="0" dirty="0">
                <a:solidFill>
                  <a:srgbClr val="202122"/>
                </a:solidFill>
                <a:effectLst/>
                <a:latin typeface="Arial" panose="020B0604020202020204" pitchFamily="34" charset="0"/>
              </a:rPr>
              <a:t>It was the best of times, it was the worst of times, it was the age of wisdom, it was the age of foolishness, it was the epoch of belief, it was the epoch of incredulity, it was the season of Light, it was the season of Darkness, it was the spring of hope, it was the winter of despair, we had everything before us, we had nothing before us, we were all going direct to Heaven, we were all going direct the other way—in short, the period was so far like the present period, that some of its noisiest authorities insisted on its being received, for good or for evil, in the superlative degree of comparison only.</a:t>
            </a:r>
            <a:endParaRPr lang="en-US" sz="800" dirty="0"/>
          </a:p>
        </p:txBody>
      </p:sp>
    </p:spTree>
    <p:extLst>
      <p:ext uri="{BB962C8B-B14F-4D97-AF65-F5344CB8AC3E}">
        <p14:creationId xmlns:p14="http://schemas.microsoft.com/office/powerpoint/2010/main" val="1943534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6"/>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9"/>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
                                            <p:txEl>
                                              <p:pRg st="8" end="8"/>
                                            </p:txEl>
                                          </p:spTgt>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3">
                                            <p:txEl>
                                              <p:pRg st="9" end="9"/>
                                            </p:txEl>
                                          </p:spTgt>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3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935C04-F0A7-4FE3-9CF1-5F0903A6F7F8}"/>
              </a:ext>
            </a:extLst>
          </p:cNvPr>
          <p:cNvSpPr>
            <a:spLocks noGrp="1"/>
          </p:cNvSpPr>
          <p:nvPr>
            <p:ph type="title"/>
          </p:nvPr>
        </p:nvSpPr>
        <p:spPr/>
        <p:txBody>
          <a:bodyPr/>
          <a:lstStyle/>
          <a:p>
            <a:r>
              <a:rPr lang="en-US" dirty="0"/>
              <a:t>Classification</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68356034-8C67-4777-ADCD-AD3AB78599DC}"/>
                  </a:ext>
                </a:extLst>
              </p:cNvPr>
              <p:cNvSpPr>
                <a:spLocks noGrp="1"/>
              </p:cNvSpPr>
              <p:nvPr>
                <p:ph sz="quarter" idx="10"/>
              </p:nvPr>
            </p:nvSpPr>
            <p:spPr>
              <a:xfrm>
                <a:off x="172173" y="914398"/>
                <a:ext cx="5244859" cy="5221539"/>
              </a:xfrm>
            </p:spPr>
            <p:txBody>
              <a:bodyPr/>
              <a:lstStyle/>
              <a:p>
                <a:r>
                  <a:rPr lang="en-US" sz="2000" dirty="0"/>
                  <a:t>Assign/predict </a:t>
                </a:r>
                <a:r>
                  <a:rPr lang="en-US" sz="2000" b="1" dirty="0"/>
                  <a:t>categories of each instance </a:t>
                </a:r>
                <a:r>
                  <a:rPr lang="en-US" sz="2000" dirty="0"/>
                  <a:t>in data based on their given attributes</a:t>
                </a:r>
              </a:p>
              <a:p>
                <a:r>
                  <a:rPr lang="en-US" sz="2000" dirty="0"/>
                  <a:t>Example: credit rating</a:t>
                </a:r>
              </a:p>
              <a:p>
                <a:pPr lvl="1"/>
                <a:r>
                  <a:rPr lang="en-US" sz="1800" dirty="0"/>
                  <a:t>Based on account information, determine if a customer will default (“bad” category) or not (“good” category) in the near future</a:t>
                </a:r>
              </a:p>
              <a:p>
                <a:pPr lvl="2"/>
                <a:r>
                  <a:rPr lang="en-US" sz="1600" dirty="0"/>
                  <a:t>Account information may be number of accounts, balance, average account age, past-due accounts, etc.</a:t>
                </a:r>
              </a:p>
              <a:p>
                <a:pPr lvl="2"/>
                <a:r>
                  <a:rPr lang="en-US" sz="1600" dirty="0"/>
                  <a:t>Roughly speaking, your credit score computed by companies like Equifax is actually the chance of you belonging to the “good” category (</a:t>
                </a:r>
                <a14:m>
                  <m:oMath xmlns:m="http://schemas.openxmlformats.org/officeDocument/2006/math">
                    <m:r>
                      <a:rPr lang="en-US" sz="1600" b="0" i="1" smtClean="0">
                        <a:latin typeface="Cambria Math" panose="02040503050406030204" pitchFamily="18" charset="0"/>
                      </a:rPr>
                      <m:t>×1000</m:t>
                    </m:r>
                  </m:oMath>
                </a14:m>
                <a:r>
                  <a:rPr lang="en-US" sz="1600" dirty="0"/>
                  <a:t>)</a:t>
                </a:r>
              </a:p>
              <a:p>
                <a:pPr lvl="1"/>
                <a:r>
                  <a:rPr lang="en-US" sz="1600" dirty="0"/>
                  <a:t>Diagnosing medical conditions (positive/negative), etc.</a:t>
                </a:r>
              </a:p>
              <a:p>
                <a:r>
                  <a:rPr lang="en-US" sz="2000" dirty="0"/>
                  <a:t>To train an analytical model, the training data </a:t>
                </a:r>
                <a:r>
                  <a:rPr lang="en-US" sz="2000" b="1" dirty="0"/>
                  <a:t>must include both the features and the labels</a:t>
                </a:r>
              </a:p>
              <a:p>
                <a:pPr lvl="1"/>
                <a:r>
                  <a:rPr lang="en-US" sz="1600" dirty="0"/>
                  <a:t>A trained model can then be used to predict data without labels</a:t>
                </a:r>
              </a:p>
            </p:txBody>
          </p:sp>
        </mc:Choice>
        <mc:Fallback xmlns="">
          <p:sp>
            <p:nvSpPr>
              <p:cNvPr id="3" name="Content Placeholder 2">
                <a:extLst>
                  <a:ext uri="{FF2B5EF4-FFF2-40B4-BE49-F238E27FC236}">
                    <a16:creationId xmlns:a16="http://schemas.microsoft.com/office/drawing/2014/main" id="{68356034-8C67-4777-ADCD-AD3AB78599DC}"/>
                  </a:ext>
                </a:extLst>
              </p:cNvPr>
              <p:cNvSpPr>
                <a:spLocks noGrp="1" noRot="1" noChangeAspect="1" noMove="1" noResize="1" noEditPoints="1" noAdjustHandles="1" noChangeArrowheads="1" noChangeShapeType="1" noTextEdit="1"/>
              </p:cNvSpPr>
              <p:nvPr>
                <p:ph sz="quarter" idx="10"/>
              </p:nvPr>
            </p:nvSpPr>
            <p:spPr>
              <a:xfrm>
                <a:off x="172173" y="914398"/>
                <a:ext cx="5244859" cy="5221539"/>
              </a:xfrm>
              <a:blipFill>
                <a:blip r:embed="rId2"/>
                <a:stretch>
                  <a:fillRect l="-1045" t="-1167" r="-1394" b="-817"/>
                </a:stretch>
              </a:blipFill>
            </p:spPr>
            <p:txBody>
              <a:bodyPr/>
              <a:lstStyle/>
              <a:p>
                <a:r>
                  <a:rPr lang="en-US">
                    <a:noFill/>
                  </a:rPr>
                  <a:t> </a:t>
                </a:r>
              </a:p>
            </p:txBody>
          </p:sp>
        </mc:Fallback>
      </mc:AlternateContent>
      <p:graphicFrame>
        <p:nvGraphicFramePr>
          <p:cNvPr id="4" name="Table 4">
            <a:extLst>
              <a:ext uri="{FF2B5EF4-FFF2-40B4-BE49-F238E27FC236}">
                <a16:creationId xmlns:a16="http://schemas.microsoft.com/office/drawing/2014/main" id="{23D05762-45C8-4CF7-A52D-50E512EAA597}"/>
              </a:ext>
            </a:extLst>
          </p:cNvPr>
          <p:cNvGraphicFramePr>
            <a:graphicFrameLocks noGrp="1"/>
          </p:cNvGraphicFramePr>
          <p:nvPr>
            <p:extLst>
              <p:ext uri="{D42A27DB-BD31-4B8C-83A1-F6EECF244321}">
                <p14:modId xmlns:p14="http://schemas.microsoft.com/office/powerpoint/2010/main" val="1931289466"/>
              </p:ext>
            </p:extLst>
          </p:nvPr>
        </p:nvGraphicFramePr>
        <p:xfrm>
          <a:off x="5496910" y="487290"/>
          <a:ext cx="5150770" cy="2225040"/>
        </p:xfrm>
        <a:graphic>
          <a:graphicData uri="http://schemas.openxmlformats.org/drawingml/2006/table">
            <a:tbl>
              <a:tblPr firstRow="1" bandRow="1">
                <a:tableStyleId>{00A15C55-8517-42AA-B614-E9B94910E393}</a:tableStyleId>
              </a:tblPr>
              <a:tblGrid>
                <a:gridCol w="1190472">
                  <a:extLst>
                    <a:ext uri="{9D8B030D-6E8A-4147-A177-3AD203B41FA5}">
                      <a16:colId xmlns:a16="http://schemas.microsoft.com/office/drawing/2014/main" val="743330414"/>
                    </a:ext>
                  </a:extLst>
                </a:gridCol>
                <a:gridCol w="895482">
                  <a:extLst>
                    <a:ext uri="{9D8B030D-6E8A-4147-A177-3AD203B41FA5}">
                      <a16:colId xmlns:a16="http://schemas.microsoft.com/office/drawing/2014/main" val="315540010"/>
                    </a:ext>
                  </a:extLst>
                </a:gridCol>
                <a:gridCol w="863950">
                  <a:extLst>
                    <a:ext uri="{9D8B030D-6E8A-4147-A177-3AD203B41FA5}">
                      <a16:colId xmlns:a16="http://schemas.microsoft.com/office/drawing/2014/main" val="2984437135"/>
                    </a:ext>
                  </a:extLst>
                </a:gridCol>
                <a:gridCol w="1109893">
                  <a:extLst>
                    <a:ext uri="{9D8B030D-6E8A-4147-A177-3AD203B41FA5}">
                      <a16:colId xmlns:a16="http://schemas.microsoft.com/office/drawing/2014/main" val="1847807242"/>
                    </a:ext>
                  </a:extLst>
                </a:gridCol>
                <a:gridCol w="1090973">
                  <a:extLst>
                    <a:ext uri="{9D8B030D-6E8A-4147-A177-3AD203B41FA5}">
                      <a16:colId xmlns:a16="http://schemas.microsoft.com/office/drawing/2014/main" val="4277968307"/>
                    </a:ext>
                  </a:extLst>
                </a:gridCol>
              </a:tblGrid>
              <a:tr h="370840">
                <a:tc>
                  <a:txBody>
                    <a:bodyPr/>
                    <a:lstStyle/>
                    <a:p>
                      <a:r>
                        <a:rPr lang="en-US" sz="1400" dirty="0" err="1"/>
                        <a:t>Enc_SSN</a:t>
                      </a:r>
                      <a:endParaRPr lang="en-US" sz="1400" dirty="0"/>
                    </a:p>
                  </a:txBody>
                  <a:tcPr/>
                </a:tc>
                <a:tc>
                  <a:txBody>
                    <a:bodyPr/>
                    <a:lstStyle/>
                    <a:p>
                      <a:r>
                        <a:rPr lang="en-US" sz="1400" dirty="0" err="1"/>
                        <a:t>NoOfAcc</a:t>
                      </a:r>
                      <a:endParaRPr lang="en-US" sz="1400" dirty="0"/>
                    </a:p>
                  </a:txBody>
                  <a:tcPr/>
                </a:tc>
                <a:tc>
                  <a:txBody>
                    <a:bodyPr/>
                    <a:lstStyle/>
                    <a:p>
                      <a:r>
                        <a:rPr lang="en-US" sz="1400" dirty="0"/>
                        <a:t>Balance</a:t>
                      </a:r>
                    </a:p>
                  </a:txBody>
                  <a:tcPr/>
                </a:tc>
                <a:tc>
                  <a:txBody>
                    <a:bodyPr/>
                    <a:lstStyle/>
                    <a:p>
                      <a:r>
                        <a:rPr lang="en-US" sz="1400" dirty="0"/>
                        <a:t>3MnPstDue</a:t>
                      </a:r>
                    </a:p>
                  </a:txBody>
                  <a:tcPr/>
                </a:tc>
                <a:tc>
                  <a:txBody>
                    <a:bodyPr/>
                    <a:lstStyle/>
                    <a:p>
                      <a:r>
                        <a:rPr lang="en-US" sz="1400" dirty="0"/>
                        <a:t>6MnPstDue</a:t>
                      </a:r>
                    </a:p>
                  </a:txBody>
                  <a:tcPr/>
                </a:tc>
                <a:extLst>
                  <a:ext uri="{0D108BD9-81ED-4DB2-BD59-A6C34878D82A}">
                    <a16:rowId xmlns:a16="http://schemas.microsoft.com/office/drawing/2014/main" val="2138257583"/>
                  </a:ext>
                </a:extLst>
              </a:tr>
              <a:tr h="370840">
                <a:tc>
                  <a:txBody>
                    <a:bodyPr/>
                    <a:lstStyle/>
                    <a:p>
                      <a:r>
                        <a:rPr lang="en-US" sz="1400" dirty="0"/>
                        <a:t>Ad9asgvjabl</a:t>
                      </a:r>
                    </a:p>
                  </a:txBody>
                  <a:tcPr/>
                </a:tc>
                <a:tc>
                  <a:txBody>
                    <a:bodyPr/>
                    <a:lstStyle/>
                    <a:p>
                      <a:r>
                        <a:rPr lang="en-US" sz="1400" dirty="0"/>
                        <a:t>3</a:t>
                      </a:r>
                    </a:p>
                  </a:txBody>
                  <a:tcPr/>
                </a:tc>
                <a:tc>
                  <a:txBody>
                    <a:bodyPr/>
                    <a:lstStyle/>
                    <a:p>
                      <a:r>
                        <a:rPr lang="en-US" sz="1400" dirty="0"/>
                        <a:t>100</a:t>
                      </a:r>
                    </a:p>
                  </a:txBody>
                  <a:tcPr/>
                </a:tc>
                <a:tc>
                  <a:txBody>
                    <a:bodyPr/>
                    <a:lstStyle/>
                    <a:p>
                      <a:r>
                        <a:rPr lang="en-US" sz="1400" dirty="0"/>
                        <a:t>0</a:t>
                      </a:r>
                    </a:p>
                  </a:txBody>
                  <a:tcPr/>
                </a:tc>
                <a:tc>
                  <a:txBody>
                    <a:bodyPr/>
                    <a:lstStyle/>
                    <a:p>
                      <a:r>
                        <a:rPr lang="en-US" sz="1400" dirty="0"/>
                        <a:t>0</a:t>
                      </a:r>
                    </a:p>
                  </a:txBody>
                  <a:tcPr/>
                </a:tc>
                <a:extLst>
                  <a:ext uri="{0D108BD9-81ED-4DB2-BD59-A6C34878D82A}">
                    <a16:rowId xmlns:a16="http://schemas.microsoft.com/office/drawing/2014/main" val="4250914417"/>
                  </a:ext>
                </a:extLst>
              </a:tr>
              <a:tr h="370840">
                <a:tc>
                  <a:txBody>
                    <a:bodyPr/>
                    <a:lstStyle/>
                    <a:p>
                      <a:r>
                        <a:rPr lang="en-US" sz="1400" dirty="0"/>
                        <a:t>CLvb0das9b</a:t>
                      </a:r>
                    </a:p>
                  </a:txBody>
                  <a:tcPr/>
                </a:tc>
                <a:tc>
                  <a:txBody>
                    <a:bodyPr/>
                    <a:lstStyle/>
                    <a:p>
                      <a:r>
                        <a:rPr lang="en-US" sz="1400" dirty="0"/>
                        <a:t>1</a:t>
                      </a:r>
                    </a:p>
                  </a:txBody>
                  <a:tcPr/>
                </a:tc>
                <a:tc>
                  <a:txBody>
                    <a:bodyPr/>
                    <a:lstStyle/>
                    <a:p>
                      <a:r>
                        <a:rPr lang="en-US" sz="1400" dirty="0"/>
                        <a:t>2500</a:t>
                      </a:r>
                    </a:p>
                  </a:txBody>
                  <a:tcPr/>
                </a:tc>
                <a:tc>
                  <a:txBody>
                    <a:bodyPr/>
                    <a:lstStyle/>
                    <a:p>
                      <a:r>
                        <a:rPr lang="en-US" sz="1400" dirty="0"/>
                        <a:t>1000</a:t>
                      </a:r>
                    </a:p>
                  </a:txBody>
                  <a:tcPr/>
                </a:tc>
                <a:tc>
                  <a:txBody>
                    <a:bodyPr/>
                    <a:lstStyle/>
                    <a:p>
                      <a:r>
                        <a:rPr lang="en-US" sz="1400" dirty="0"/>
                        <a:t>500</a:t>
                      </a:r>
                    </a:p>
                  </a:txBody>
                  <a:tcPr/>
                </a:tc>
                <a:extLst>
                  <a:ext uri="{0D108BD9-81ED-4DB2-BD59-A6C34878D82A}">
                    <a16:rowId xmlns:a16="http://schemas.microsoft.com/office/drawing/2014/main" val="1551227789"/>
                  </a:ext>
                </a:extLst>
              </a:tr>
              <a:tr h="370840">
                <a:tc>
                  <a:txBody>
                    <a:bodyPr/>
                    <a:lstStyle/>
                    <a:p>
                      <a:r>
                        <a:rPr lang="en-US" sz="1400" dirty="0"/>
                        <a:t>MCdfasd924</a:t>
                      </a:r>
                    </a:p>
                  </a:txBody>
                  <a:tcPr/>
                </a:tc>
                <a:tc>
                  <a:txBody>
                    <a:bodyPr/>
                    <a:lstStyle/>
                    <a:p>
                      <a:r>
                        <a:rPr lang="en-US" sz="1400" dirty="0"/>
                        <a:t>4</a:t>
                      </a:r>
                    </a:p>
                  </a:txBody>
                  <a:tcPr/>
                </a:tc>
                <a:tc>
                  <a:txBody>
                    <a:bodyPr/>
                    <a:lstStyle/>
                    <a:p>
                      <a:r>
                        <a:rPr lang="en-US" sz="1400" dirty="0"/>
                        <a:t>50</a:t>
                      </a:r>
                    </a:p>
                  </a:txBody>
                  <a:tcPr/>
                </a:tc>
                <a:tc>
                  <a:txBody>
                    <a:bodyPr/>
                    <a:lstStyle/>
                    <a:p>
                      <a:r>
                        <a:rPr lang="en-US" sz="1400" dirty="0"/>
                        <a:t>0</a:t>
                      </a:r>
                    </a:p>
                  </a:txBody>
                  <a:tcPr/>
                </a:tc>
                <a:tc>
                  <a:txBody>
                    <a:bodyPr/>
                    <a:lstStyle/>
                    <a:p>
                      <a:r>
                        <a:rPr lang="en-US" sz="1400" dirty="0"/>
                        <a:t>0</a:t>
                      </a:r>
                    </a:p>
                  </a:txBody>
                  <a:tcPr/>
                </a:tc>
                <a:extLst>
                  <a:ext uri="{0D108BD9-81ED-4DB2-BD59-A6C34878D82A}">
                    <a16:rowId xmlns:a16="http://schemas.microsoft.com/office/drawing/2014/main" val="2927075177"/>
                  </a:ext>
                </a:extLst>
              </a:tr>
              <a:tr h="370840">
                <a:tc>
                  <a:txBody>
                    <a:bodyPr/>
                    <a:lstStyle/>
                    <a:p>
                      <a:r>
                        <a:rPr lang="en-US" sz="1400" dirty="0"/>
                        <a:t>Mx9ta9fgak4</a:t>
                      </a:r>
                    </a:p>
                  </a:txBody>
                  <a:tcPr/>
                </a:tc>
                <a:tc>
                  <a:txBody>
                    <a:bodyPr/>
                    <a:lstStyle/>
                    <a:p>
                      <a:r>
                        <a:rPr lang="en-US" sz="1400" dirty="0"/>
                        <a:t>2</a:t>
                      </a:r>
                    </a:p>
                  </a:txBody>
                  <a:tcPr/>
                </a:tc>
                <a:tc>
                  <a:txBody>
                    <a:bodyPr/>
                    <a:lstStyle/>
                    <a:p>
                      <a:r>
                        <a:rPr lang="en-US" sz="1400" dirty="0"/>
                        <a:t>1200</a:t>
                      </a:r>
                    </a:p>
                  </a:txBody>
                  <a:tcPr/>
                </a:tc>
                <a:tc>
                  <a:txBody>
                    <a:bodyPr/>
                    <a:lstStyle/>
                    <a:p>
                      <a:r>
                        <a:rPr lang="en-US" sz="1400" dirty="0"/>
                        <a:t>200</a:t>
                      </a:r>
                    </a:p>
                  </a:txBody>
                  <a:tcPr/>
                </a:tc>
                <a:tc>
                  <a:txBody>
                    <a:bodyPr/>
                    <a:lstStyle/>
                    <a:p>
                      <a:r>
                        <a:rPr lang="en-US" sz="1400" dirty="0"/>
                        <a:t>0</a:t>
                      </a:r>
                    </a:p>
                  </a:txBody>
                  <a:tcPr/>
                </a:tc>
                <a:extLst>
                  <a:ext uri="{0D108BD9-81ED-4DB2-BD59-A6C34878D82A}">
                    <a16:rowId xmlns:a16="http://schemas.microsoft.com/office/drawing/2014/main" val="3873713489"/>
                  </a:ext>
                </a:extLst>
              </a:tr>
              <a:tr h="370840">
                <a:tc>
                  <a:txBody>
                    <a:bodyPr/>
                    <a:lstStyle/>
                    <a:p>
                      <a:r>
                        <a:rPr lang="en-US" sz="1400" dirty="0"/>
                        <a:t>Ro04ik2lv90</a:t>
                      </a:r>
                    </a:p>
                  </a:txBody>
                  <a:tcPr/>
                </a:tc>
                <a:tc>
                  <a:txBody>
                    <a:bodyPr/>
                    <a:lstStyle/>
                    <a:p>
                      <a:r>
                        <a:rPr lang="en-US" sz="1400" dirty="0"/>
                        <a:t>4</a:t>
                      </a:r>
                    </a:p>
                  </a:txBody>
                  <a:tcPr/>
                </a:tc>
                <a:tc>
                  <a:txBody>
                    <a:bodyPr/>
                    <a:lstStyle/>
                    <a:p>
                      <a:r>
                        <a:rPr lang="en-US" sz="1400" dirty="0"/>
                        <a:t>200</a:t>
                      </a:r>
                    </a:p>
                  </a:txBody>
                  <a:tcPr/>
                </a:tc>
                <a:tc>
                  <a:txBody>
                    <a:bodyPr/>
                    <a:lstStyle/>
                    <a:p>
                      <a:r>
                        <a:rPr lang="en-US" sz="1400" dirty="0"/>
                        <a:t>50</a:t>
                      </a:r>
                    </a:p>
                  </a:txBody>
                  <a:tcPr/>
                </a:tc>
                <a:tc>
                  <a:txBody>
                    <a:bodyPr/>
                    <a:lstStyle/>
                    <a:p>
                      <a:r>
                        <a:rPr lang="en-US" sz="1400" dirty="0"/>
                        <a:t>0</a:t>
                      </a:r>
                    </a:p>
                  </a:txBody>
                  <a:tcPr/>
                </a:tc>
                <a:extLst>
                  <a:ext uri="{0D108BD9-81ED-4DB2-BD59-A6C34878D82A}">
                    <a16:rowId xmlns:a16="http://schemas.microsoft.com/office/drawing/2014/main" val="1958290747"/>
                  </a:ext>
                </a:extLst>
              </a:tr>
            </a:tbl>
          </a:graphicData>
        </a:graphic>
      </p:graphicFrame>
      <p:graphicFrame>
        <p:nvGraphicFramePr>
          <p:cNvPr id="5" name="Table 4">
            <a:extLst>
              <a:ext uri="{FF2B5EF4-FFF2-40B4-BE49-F238E27FC236}">
                <a16:creationId xmlns:a16="http://schemas.microsoft.com/office/drawing/2014/main" id="{AE1953CB-B365-4371-9746-ECA3F7121BFA}"/>
              </a:ext>
            </a:extLst>
          </p:cNvPr>
          <p:cNvGraphicFramePr>
            <a:graphicFrameLocks noGrp="1"/>
          </p:cNvGraphicFramePr>
          <p:nvPr>
            <p:extLst>
              <p:ext uri="{D42A27DB-BD31-4B8C-83A1-F6EECF244321}">
                <p14:modId xmlns:p14="http://schemas.microsoft.com/office/powerpoint/2010/main" val="2339459709"/>
              </p:ext>
            </p:extLst>
          </p:nvPr>
        </p:nvGraphicFramePr>
        <p:xfrm>
          <a:off x="11124345" y="487290"/>
          <a:ext cx="895482" cy="2225040"/>
        </p:xfrm>
        <a:graphic>
          <a:graphicData uri="http://schemas.openxmlformats.org/drawingml/2006/table">
            <a:tbl>
              <a:tblPr firstRow="1" bandRow="1">
                <a:tableStyleId>{21E4AEA4-8DFA-4A89-87EB-49C32662AFE0}</a:tableStyleId>
              </a:tblPr>
              <a:tblGrid>
                <a:gridCol w="895482">
                  <a:extLst>
                    <a:ext uri="{9D8B030D-6E8A-4147-A177-3AD203B41FA5}">
                      <a16:colId xmlns:a16="http://schemas.microsoft.com/office/drawing/2014/main" val="3055482815"/>
                    </a:ext>
                  </a:extLst>
                </a:gridCol>
              </a:tblGrid>
              <a:tr h="370840">
                <a:tc>
                  <a:txBody>
                    <a:bodyPr/>
                    <a:lstStyle/>
                    <a:p>
                      <a:r>
                        <a:rPr lang="en-US" sz="1400" dirty="0"/>
                        <a:t>Class</a:t>
                      </a:r>
                    </a:p>
                  </a:txBody>
                  <a:tcPr/>
                </a:tc>
                <a:extLst>
                  <a:ext uri="{0D108BD9-81ED-4DB2-BD59-A6C34878D82A}">
                    <a16:rowId xmlns:a16="http://schemas.microsoft.com/office/drawing/2014/main" val="770657337"/>
                  </a:ext>
                </a:extLst>
              </a:tr>
              <a:tr h="370840">
                <a:tc>
                  <a:txBody>
                    <a:bodyPr/>
                    <a:lstStyle/>
                    <a:p>
                      <a:r>
                        <a:rPr lang="en-US" sz="1400" dirty="0"/>
                        <a:t>Good</a:t>
                      </a:r>
                    </a:p>
                  </a:txBody>
                  <a:tcPr/>
                </a:tc>
                <a:extLst>
                  <a:ext uri="{0D108BD9-81ED-4DB2-BD59-A6C34878D82A}">
                    <a16:rowId xmlns:a16="http://schemas.microsoft.com/office/drawing/2014/main" val="1794160944"/>
                  </a:ext>
                </a:extLst>
              </a:tr>
              <a:tr h="370840">
                <a:tc>
                  <a:txBody>
                    <a:bodyPr/>
                    <a:lstStyle/>
                    <a:p>
                      <a:r>
                        <a:rPr lang="en-US" sz="1400" dirty="0"/>
                        <a:t>Bad</a:t>
                      </a:r>
                    </a:p>
                  </a:txBody>
                  <a:tcPr/>
                </a:tc>
                <a:extLst>
                  <a:ext uri="{0D108BD9-81ED-4DB2-BD59-A6C34878D82A}">
                    <a16:rowId xmlns:a16="http://schemas.microsoft.com/office/drawing/2014/main" val="2037776680"/>
                  </a:ext>
                </a:extLst>
              </a:tr>
              <a:tr h="370840">
                <a:tc>
                  <a:txBody>
                    <a:bodyPr/>
                    <a:lstStyle/>
                    <a:p>
                      <a:r>
                        <a:rPr lang="en-US" sz="1400" dirty="0"/>
                        <a:t>Good</a:t>
                      </a:r>
                    </a:p>
                  </a:txBody>
                  <a:tcPr/>
                </a:tc>
                <a:extLst>
                  <a:ext uri="{0D108BD9-81ED-4DB2-BD59-A6C34878D82A}">
                    <a16:rowId xmlns:a16="http://schemas.microsoft.com/office/drawing/2014/main" val="1979790178"/>
                  </a:ext>
                </a:extLst>
              </a:tr>
              <a:tr h="370840">
                <a:tc>
                  <a:txBody>
                    <a:bodyPr/>
                    <a:lstStyle/>
                    <a:p>
                      <a:r>
                        <a:rPr lang="en-US" sz="1400" dirty="0"/>
                        <a:t>Good</a:t>
                      </a:r>
                    </a:p>
                  </a:txBody>
                  <a:tcPr/>
                </a:tc>
                <a:extLst>
                  <a:ext uri="{0D108BD9-81ED-4DB2-BD59-A6C34878D82A}">
                    <a16:rowId xmlns:a16="http://schemas.microsoft.com/office/drawing/2014/main" val="2079958673"/>
                  </a:ext>
                </a:extLst>
              </a:tr>
              <a:tr h="370840">
                <a:tc>
                  <a:txBody>
                    <a:bodyPr/>
                    <a:lstStyle/>
                    <a:p>
                      <a:r>
                        <a:rPr lang="en-US" sz="1400" dirty="0"/>
                        <a:t>Good</a:t>
                      </a:r>
                    </a:p>
                  </a:txBody>
                  <a:tcPr/>
                </a:tc>
                <a:extLst>
                  <a:ext uri="{0D108BD9-81ED-4DB2-BD59-A6C34878D82A}">
                    <a16:rowId xmlns:a16="http://schemas.microsoft.com/office/drawing/2014/main" val="1318855023"/>
                  </a:ext>
                </a:extLst>
              </a:tr>
            </a:tbl>
          </a:graphicData>
        </a:graphic>
      </p:graphicFrame>
      <p:sp>
        <p:nvSpPr>
          <p:cNvPr id="6" name="Arrow: Right 5">
            <a:extLst>
              <a:ext uri="{FF2B5EF4-FFF2-40B4-BE49-F238E27FC236}">
                <a16:creationId xmlns:a16="http://schemas.microsoft.com/office/drawing/2014/main" id="{E73426E4-18DF-42F5-A972-6761B817D2D9}"/>
              </a:ext>
            </a:extLst>
          </p:cNvPr>
          <p:cNvSpPr/>
          <p:nvPr/>
        </p:nvSpPr>
        <p:spPr>
          <a:xfrm>
            <a:off x="10804032" y="1389340"/>
            <a:ext cx="163961" cy="420940"/>
          </a:xfrm>
          <a:prstGeom prst="rightArrow">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7" name="Right Brace 6">
            <a:extLst>
              <a:ext uri="{FF2B5EF4-FFF2-40B4-BE49-F238E27FC236}">
                <a16:creationId xmlns:a16="http://schemas.microsoft.com/office/drawing/2014/main" id="{882D6321-ADDD-40A6-B5BD-E9E398D9F02C}"/>
              </a:ext>
            </a:extLst>
          </p:cNvPr>
          <p:cNvSpPr/>
          <p:nvPr/>
        </p:nvSpPr>
        <p:spPr>
          <a:xfrm rot="5400000">
            <a:off x="9450441" y="1013987"/>
            <a:ext cx="327134" cy="3916155"/>
          </a:xfrm>
          <a:prstGeom prst="rightBrace">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TextBox 7">
            <a:extLst>
              <a:ext uri="{FF2B5EF4-FFF2-40B4-BE49-F238E27FC236}">
                <a16:creationId xmlns:a16="http://schemas.microsoft.com/office/drawing/2014/main" id="{BCE015D6-721B-4C87-9FAD-3FF62B874760}"/>
              </a:ext>
            </a:extLst>
          </p:cNvPr>
          <p:cNvSpPr txBox="1"/>
          <p:nvPr/>
        </p:nvSpPr>
        <p:spPr>
          <a:xfrm>
            <a:off x="7909791" y="3227114"/>
            <a:ext cx="3408434" cy="369332"/>
          </a:xfrm>
          <a:prstGeom prst="rect">
            <a:avLst/>
          </a:prstGeom>
          <a:noFill/>
        </p:spPr>
        <p:txBody>
          <a:bodyPr wrap="none" rtlCol="0">
            <a:spAutoFit/>
          </a:bodyPr>
          <a:lstStyle/>
          <a:p>
            <a:r>
              <a:rPr lang="en-US" dirty="0"/>
              <a:t>Must provide both to train models</a:t>
            </a:r>
          </a:p>
        </p:txBody>
      </p:sp>
      <p:graphicFrame>
        <p:nvGraphicFramePr>
          <p:cNvPr id="9" name="Table 8">
            <a:extLst>
              <a:ext uri="{FF2B5EF4-FFF2-40B4-BE49-F238E27FC236}">
                <a16:creationId xmlns:a16="http://schemas.microsoft.com/office/drawing/2014/main" id="{E14126AD-9285-42B2-A2C7-8E41BF205A89}"/>
              </a:ext>
            </a:extLst>
          </p:cNvPr>
          <p:cNvGraphicFramePr>
            <a:graphicFrameLocks noGrp="1"/>
          </p:cNvGraphicFramePr>
          <p:nvPr>
            <p:extLst>
              <p:ext uri="{D42A27DB-BD31-4B8C-83A1-F6EECF244321}">
                <p14:modId xmlns:p14="http://schemas.microsoft.com/office/powerpoint/2010/main" val="884099883"/>
              </p:ext>
            </p:extLst>
          </p:nvPr>
        </p:nvGraphicFramePr>
        <p:xfrm>
          <a:off x="5496910" y="3941663"/>
          <a:ext cx="5150770" cy="1112520"/>
        </p:xfrm>
        <a:graphic>
          <a:graphicData uri="http://schemas.openxmlformats.org/drawingml/2006/table">
            <a:tbl>
              <a:tblPr firstRow="1" bandRow="1">
                <a:tableStyleId>{00A15C55-8517-42AA-B614-E9B94910E393}</a:tableStyleId>
              </a:tblPr>
              <a:tblGrid>
                <a:gridCol w="1190472">
                  <a:extLst>
                    <a:ext uri="{9D8B030D-6E8A-4147-A177-3AD203B41FA5}">
                      <a16:colId xmlns:a16="http://schemas.microsoft.com/office/drawing/2014/main" val="3868212953"/>
                    </a:ext>
                  </a:extLst>
                </a:gridCol>
                <a:gridCol w="895482">
                  <a:extLst>
                    <a:ext uri="{9D8B030D-6E8A-4147-A177-3AD203B41FA5}">
                      <a16:colId xmlns:a16="http://schemas.microsoft.com/office/drawing/2014/main" val="324594643"/>
                    </a:ext>
                  </a:extLst>
                </a:gridCol>
                <a:gridCol w="863950">
                  <a:extLst>
                    <a:ext uri="{9D8B030D-6E8A-4147-A177-3AD203B41FA5}">
                      <a16:colId xmlns:a16="http://schemas.microsoft.com/office/drawing/2014/main" val="2297402252"/>
                    </a:ext>
                  </a:extLst>
                </a:gridCol>
                <a:gridCol w="1109893">
                  <a:extLst>
                    <a:ext uri="{9D8B030D-6E8A-4147-A177-3AD203B41FA5}">
                      <a16:colId xmlns:a16="http://schemas.microsoft.com/office/drawing/2014/main" val="2290169818"/>
                    </a:ext>
                  </a:extLst>
                </a:gridCol>
                <a:gridCol w="1090973">
                  <a:extLst>
                    <a:ext uri="{9D8B030D-6E8A-4147-A177-3AD203B41FA5}">
                      <a16:colId xmlns:a16="http://schemas.microsoft.com/office/drawing/2014/main" val="2250981012"/>
                    </a:ext>
                  </a:extLst>
                </a:gridCol>
              </a:tblGrid>
              <a:tr h="370840">
                <a:tc>
                  <a:txBody>
                    <a:bodyPr/>
                    <a:lstStyle/>
                    <a:p>
                      <a:r>
                        <a:rPr lang="en-US" sz="1400" dirty="0" err="1"/>
                        <a:t>Enc_SSN</a:t>
                      </a:r>
                      <a:endParaRPr lang="en-US" sz="1400" dirty="0"/>
                    </a:p>
                  </a:txBody>
                  <a:tcPr/>
                </a:tc>
                <a:tc>
                  <a:txBody>
                    <a:bodyPr/>
                    <a:lstStyle/>
                    <a:p>
                      <a:r>
                        <a:rPr lang="en-US" sz="1400" dirty="0" err="1"/>
                        <a:t>NoOfAcc</a:t>
                      </a:r>
                      <a:endParaRPr lang="en-US" sz="1400" dirty="0"/>
                    </a:p>
                  </a:txBody>
                  <a:tcPr/>
                </a:tc>
                <a:tc>
                  <a:txBody>
                    <a:bodyPr/>
                    <a:lstStyle/>
                    <a:p>
                      <a:r>
                        <a:rPr lang="en-US" sz="1400" dirty="0"/>
                        <a:t>Balance</a:t>
                      </a:r>
                    </a:p>
                  </a:txBody>
                  <a:tcPr/>
                </a:tc>
                <a:tc>
                  <a:txBody>
                    <a:bodyPr/>
                    <a:lstStyle/>
                    <a:p>
                      <a:r>
                        <a:rPr lang="en-US" sz="1400" dirty="0"/>
                        <a:t>3MnPstDue</a:t>
                      </a:r>
                    </a:p>
                  </a:txBody>
                  <a:tcPr/>
                </a:tc>
                <a:tc>
                  <a:txBody>
                    <a:bodyPr/>
                    <a:lstStyle/>
                    <a:p>
                      <a:r>
                        <a:rPr lang="en-US" sz="1400" dirty="0"/>
                        <a:t>6MnPstDue</a:t>
                      </a:r>
                    </a:p>
                  </a:txBody>
                  <a:tcPr/>
                </a:tc>
                <a:extLst>
                  <a:ext uri="{0D108BD9-81ED-4DB2-BD59-A6C34878D82A}">
                    <a16:rowId xmlns:a16="http://schemas.microsoft.com/office/drawing/2014/main" val="2163849554"/>
                  </a:ext>
                </a:extLst>
              </a:tr>
              <a:tr h="370840">
                <a:tc>
                  <a:txBody>
                    <a:bodyPr/>
                    <a:lstStyle/>
                    <a:p>
                      <a:r>
                        <a:rPr lang="en-US" sz="1400" dirty="0"/>
                        <a:t>Ad9asgvjabl</a:t>
                      </a:r>
                    </a:p>
                  </a:txBody>
                  <a:tcPr/>
                </a:tc>
                <a:tc>
                  <a:txBody>
                    <a:bodyPr/>
                    <a:lstStyle/>
                    <a:p>
                      <a:r>
                        <a:rPr lang="en-US" sz="1400" dirty="0"/>
                        <a:t>4</a:t>
                      </a:r>
                    </a:p>
                  </a:txBody>
                  <a:tcPr/>
                </a:tc>
                <a:tc>
                  <a:txBody>
                    <a:bodyPr/>
                    <a:lstStyle/>
                    <a:p>
                      <a:r>
                        <a:rPr lang="en-US" sz="1400" dirty="0"/>
                        <a:t>150</a:t>
                      </a:r>
                    </a:p>
                  </a:txBody>
                  <a:tcPr/>
                </a:tc>
                <a:tc>
                  <a:txBody>
                    <a:bodyPr/>
                    <a:lstStyle/>
                    <a:p>
                      <a:r>
                        <a:rPr lang="en-US" sz="1400" dirty="0"/>
                        <a:t>0</a:t>
                      </a:r>
                    </a:p>
                  </a:txBody>
                  <a:tcPr/>
                </a:tc>
                <a:tc>
                  <a:txBody>
                    <a:bodyPr/>
                    <a:lstStyle/>
                    <a:p>
                      <a:r>
                        <a:rPr lang="en-US" sz="1400" dirty="0"/>
                        <a:t>0</a:t>
                      </a:r>
                    </a:p>
                  </a:txBody>
                  <a:tcPr/>
                </a:tc>
                <a:extLst>
                  <a:ext uri="{0D108BD9-81ED-4DB2-BD59-A6C34878D82A}">
                    <a16:rowId xmlns:a16="http://schemas.microsoft.com/office/drawing/2014/main" val="56045575"/>
                  </a:ext>
                </a:extLst>
              </a:tr>
              <a:tr h="370840">
                <a:tc>
                  <a:txBody>
                    <a:bodyPr/>
                    <a:lstStyle/>
                    <a:p>
                      <a:r>
                        <a:rPr lang="en-US" sz="1400" dirty="0"/>
                        <a:t>CLvb0das9b</a:t>
                      </a:r>
                    </a:p>
                  </a:txBody>
                  <a:tcPr/>
                </a:tc>
                <a:tc>
                  <a:txBody>
                    <a:bodyPr/>
                    <a:lstStyle/>
                    <a:p>
                      <a:r>
                        <a:rPr lang="en-US" sz="1400" dirty="0"/>
                        <a:t>1</a:t>
                      </a:r>
                    </a:p>
                  </a:txBody>
                  <a:tcPr/>
                </a:tc>
                <a:tc>
                  <a:txBody>
                    <a:bodyPr/>
                    <a:lstStyle/>
                    <a:p>
                      <a:r>
                        <a:rPr lang="en-US" sz="1400" dirty="0"/>
                        <a:t>5000</a:t>
                      </a:r>
                    </a:p>
                  </a:txBody>
                  <a:tcPr/>
                </a:tc>
                <a:tc>
                  <a:txBody>
                    <a:bodyPr/>
                    <a:lstStyle/>
                    <a:p>
                      <a:r>
                        <a:rPr lang="en-US" sz="1400" dirty="0"/>
                        <a:t>3000</a:t>
                      </a:r>
                    </a:p>
                  </a:txBody>
                  <a:tcPr/>
                </a:tc>
                <a:tc>
                  <a:txBody>
                    <a:bodyPr/>
                    <a:lstStyle/>
                    <a:p>
                      <a:r>
                        <a:rPr lang="en-US" sz="1400" dirty="0"/>
                        <a:t>1000</a:t>
                      </a:r>
                    </a:p>
                  </a:txBody>
                  <a:tcPr/>
                </a:tc>
                <a:extLst>
                  <a:ext uri="{0D108BD9-81ED-4DB2-BD59-A6C34878D82A}">
                    <a16:rowId xmlns:a16="http://schemas.microsoft.com/office/drawing/2014/main" val="3617813183"/>
                  </a:ext>
                </a:extLst>
              </a:tr>
            </a:tbl>
          </a:graphicData>
        </a:graphic>
      </p:graphicFrame>
      <p:graphicFrame>
        <p:nvGraphicFramePr>
          <p:cNvPr id="10" name="Table 9">
            <a:extLst>
              <a:ext uri="{FF2B5EF4-FFF2-40B4-BE49-F238E27FC236}">
                <a16:creationId xmlns:a16="http://schemas.microsoft.com/office/drawing/2014/main" id="{06A85A89-9C78-47FB-B7A5-37DFD4820022}"/>
              </a:ext>
            </a:extLst>
          </p:cNvPr>
          <p:cNvGraphicFramePr>
            <a:graphicFrameLocks noGrp="1"/>
          </p:cNvGraphicFramePr>
          <p:nvPr>
            <p:extLst>
              <p:ext uri="{D42A27DB-BD31-4B8C-83A1-F6EECF244321}">
                <p14:modId xmlns:p14="http://schemas.microsoft.com/office/powerpoint/2010/main" val="1234757240"/>
              </p:ext>
            </p:extLst>
          </p:nvPr>
        </p:nvGraphicFramePr>
        <p:xfrm>
          <a:off x="11124345" y="3941663"/>
          <a:ext cx="895482" cy="1112520"/>
        </p:xfrm>
        <a:graphic>
          <a:graphicData uri="http://schemas.openxmlformats.org/drawingml/2006/table">
            <a:tbl>
              <a:tblPr firstRow="1" bandRow="1">
                <a:tableStyleId>{21E4AEA4-8DFA-4A89-87EB-49C32662AFE0}</a:tableStyleId>
              </a:tblPr>
              <a:tblGrid>
                <a:gridCol w="895482">
                  <a:extLst>
                    <a:ext uri="{9D8B030D-6E8A-4147-A177-3AD203B41FA5}">
                      <a16:colId xmlns:a16="http://schemas.microsoft.com/office/drawing/2014/main" val="808470523"/>
                    </a:ext>
                  </a:extLst>
                </a:gridCol>
              </a:tblGrid>
              <a:tr h="370840">
                <a:tc>
                  <a:txBody>
                    <a:bodyPr/>
                    <a:lstStyle/>
                    <a:p>
                      <a:r>
                        <a:rPr lang="en-US" sz="1400" dirty="0"/>
                        <a:t>Predict</a:t>
                      </a:r>
                    </a:p>
                  </a:txBody>
                  <a:tcPr/>
                </a:tc>
                <a:extLst>
                  <a:ext uri="{0D108BD9-81ED-4DB2-BD59-A6C34878D82A}">
                    <a16:rowId xmlns:a16="http://schemas.microsoft.com/office/drawing/2014/main" val="1130599323"/>
                  </a:ext>
                </a:extLst>
              </a:tr>
              <a:tr h="370840">
                <a:tc>
                  <a:txBody>
                    <a:bodyPr/>
                    <a:lstStyle/>
                    <a:p>
                      <a:r>
                        <a:rPr lang="en-US" sz="1400" dirty="0"/>
                        <a:t>Good</a:t>
                      </a:r>
                    </a:p>
                  </a:txBody>
                  <a:tcPr/>
                </a:tc>
                <a:extLst>
                  <a:ext uri="{0D108BD9-81ED-4DB2-BD59-A6C34878D82A}">
                    <a16:rowId xmlns:a16="http://schemas.microsoft.com/office/drawing/2014/main" val="673806020"/>
                  </a:ext>
                </a:extLst>
              </a:tr>
              <a:tr h="370840">
                <a:tc>
                  <a:txBody>
                    <a:bodyPr/>
                    <a:lstStyle/>
                    <a:p>
                      <a:r>
                        <a:rPr lang="en-US" sz="1400" dirty="0"/>
                        <a:t>Bad</a:t>
                      </a:r>
                    </a:p>
                  </a:txBody>
                  <a:tcPr/>
                </a:tc>
                <a:extLst>
                  <a:ext uri="{0D108BD9-81ED-4DB2-BD59-A6C34878D82A}">
                    <a16:rowId xmlns:a16="http://schemas.microsoft.com/office/drawing/2014/main" val="3739738183"/>
                  </a:ext>
                </a:extLst>
              </a:tr>
            </a:tbl>
          </a:graphicData>
        </a:graphic>
      </p:graphicFrame>
      <p:sp>
        <p:nvSpPr>
          <p:cNvPr id="11" name="Arrow: Right 10">
            <a:extLst>
              <a:ext uri="{FF2B5EF4-FFF2-40B4-BE49-F238E27FC236}">
                <a16:creationId xmlns:a16="http://schemas.microsoft.com/office/drawing/2014/main" id="{6F61344B-0A32-4C78-B2F8-157B0FC23745}"/>
              </a:ext>
            </a:extLst>
          </p:cNvPr>
          <p:cNvSpPr/>
          <p:nvPr/>
        </p:nvSpPr>
        <p:spPr>
          <a:xfrm>
            <a:off x="10804031" y="4287453"/>
            <a:ext cx="163961" cy="420940"/>
          </a:xfrm>
          <a:prstGeom prst="rightArrow">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12" name="Right Brace 11">
            <a:extLst>
              <a:ext uri="{FF2B5EF4-FFF2-40B4-BE49-F238E27FC236}">
                <a16:creationId xmlns:a16="http://schemas.microsoft.com/office/drawing/2014/main" id="{583FC88D-7E78-4FA7-8BB7-174CD6F87F4F}"/>
              </a:ext>
            </a:extLst>
          </p:cNvPr>
          <p:cNvSpPr/>
          <p:nvPr/>
        </p:nvSpPr>
        <p:spPr>
          <a:xfrm rot="5400000">
            <a:off x="8311135" y="3319600"/>
            <a:ext cx="327134" cy="3916155"/>
          </a:xfrm>
          <a:prstGeom prst="rightBrace">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TextBox 12">
            <a:extLst>
              <a:ext uri="{FF2B5EF4-FFF2-40B4-BE49-F238E27FC236}">
                <a16:creationId xmlns:a16="http://schemas.microsoft.com/office/drawing/2014/main" id="{71E55923-3073-4448-A01F-3FC4756E783E}"/>
              </a:ext>
            </a:extLst>
          </p:cNvPr>
          <p:cNvSpPr txBox="1"/>
          <p:nvPr/>
        </p:nvSpPr>
        <p:spPr>
          <a:xfrm>
            <a:off x="6301510" y="5473753"/>
            <a:ext cx="4346383" cy="369332"/>
          </a:xfrm>
          <a:prstGeom prst="rect">
            <a:avLst/>
          </a:prstGeom>
          <a:noFill/>
        </p:spPr>
        <p:txBody>
          <a:bodyPr wrap="none" rtlCol="0">
            <a:spAutoFit/>
          </a:bodyPr>
          <a:lstStyle/>
          <a:p>
            <a:r>
              <a:rPr lang="en-US" dirty="0"/>
              <a:t>Only needs feature data to make predictions</a:t>
            </a:r>
          </a:p>
        </p:txBody>
      </p:sp>
    </p:spTree>
    <p:extLst>
      <p:ext uri="{BB962C8B-B14F-4D97-AF65-F5344CB8AC3E}">
        <p14:creationId xmlns:p14="http://schemas.microsoft.com/office/powerpoint/2010/main" val="1860236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9"/>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10"/>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11" grpId="0" animBg="1"/>
      <p:bldP spid="12" grpId="0" animBg="1"/>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3C81FB-3E61-4D96-A645-919B86BE863B}"/>
              </a:ext>
            </a:extLst>
          </p:cNvPr>
          <p:cNvSpPr>
            <a:spLocks noGrp="1"/>
          </p:cNvSpPr>
          <p:nvPr>
            <p:ph type="title"/>
          </p:nvPr>
        </p:nvSpPr>
        <p:spPr/>
        <p:txBody>
          <a:bodyPr/>
          <a:lstStyle/>
          <a:p>
            <a:r>
              <a:rPr lang="en-US" dirty="0"/>
              <a:t>Regression</a:t>
            </a:r>
          </a:p>
        </p:txBody>
      </p:sp>
      <p:sp>
        <p:nvSpPr>
          <p:cNvPr id="6" name="Content Placeholder 2">
            <a:extLst>
              <a:ext uri="{FF2B5EF4-FFF2-40B4-BE49-F238E27FC236}">
                <a16:creationId xmlns:a16="http://schemas.microsoft.com/office/drawing/2014/main" id="{9079C017-45E6-4CB5-863E-55DA021D5922}"/>
              </a:ext>
            </a:extLst>
          </p:cNvPr>
          <p:cNvSpPr txBox="1">
            <a:spLocks/>
          </p:cNvSpPr>
          <p:nvPr/>
        </p:nvSpPr>
        <p:spPr>
          <a:xfrm>
            <a:off x="172173" y="914398"/>
            <a:ext cx="5244859" cy="5221539"/>
          </a:xfrm>
          <a:prstGeom prst="rect">
            <a:avLst/>
          </a:prstGeom>
        </p:spPr>
        <p:txBody>
          <a:bodyPr/>
          <a:lstStyle>
            <a:lvl1pPr marL="228600" indent="-228600" algn="l" defTabSz="914400" rtl="0" eaLnBrk="1" latinLnBrk="0" hangingPunct="1">
              <a:lnSpc>
                <a:spcPct val="90000"/>
              </a:lnSpc>
              <a:spcBef>
                <a:spcPts val="1000"/>
              </a:spcBef>
              <a:buClr>
                <a:srgbClr val="F7BF32"/>
              </a:buClr>
              <a:buFont typeface="Arial" panose="020B0604020202020204" pitchFamily="34" charset="0"/>
              <a:buChar char="•"/>
              <a:defRPr sz="2800" b="0" i="0" kern="1200">
                <a:solidFill>
                  <a:schemeClr val="tx1"/>
                </a:solidFill>
                <a:latin typeface="Avenir 65 Medium" panose="02000503020000020003" pitchFamily="2" charset="0"/>
                <a:ea typeface="+mn-ea"/>
                <a:cs typeface="+mn-cs"/>
              </a:defRPr>
            </a:lvl1pPr>
            <a:lvl2pPr marL="685800" indent="-228600" algn="l" defTabSz="914400" rtl="0" eaLnBrk="1" latinLnBrk="0" hangingPunct="1">
              <a:lnSpc>
                <a:spcPct val="90000"/>
              </a:lnSpc>
              <a:spcBef>
                <a:spcPts val="500"/>
              </a:spcBef>
              <a:buClr>
                <a:srgbClr val="F7BF32"/>
              </a:buClr>
              <a:buFont typeface="Arial" panose="020B0604020202020204" pitchFamily="34" charset="0"/>
              <a:buChar char="•"/>
              <a:defRPr sz="2400" b="0" i="0" kern="1200">
                <a:solidFill>
                  <a:schemeClr val="tx1"/>
                </a:solidFill>
                <a:latin typeface="Avenir 55 Roman" panose="02000503020000020003" pitchFamily="2" charset="0"/>
                <a:ea typeface="+mn-ea"/>
                <a:cs typeface="+mn-cs"/>
              </a:defRPr>
            </a:lvl2pPr>
            <a:lvl3pPr marL="1143000" indent="-228600" algn="l" defTabSz="914400" rtl="0" eaLnBrk="1" latinLnBrk="0" hangingPunct="1">
              <a:lnSpc>
                <a:spcPct val="90000"/>
              </a:lnSpc>
              <a:spcBef>
                <a:spcPts val="500"/>
              </a:spcBef>
              <a:buClr>
                <a:srgbClr val="F7BF32"/>
              </a:buClr>
              <a:buFont typeface="Arial" panose="020B0604020202020204" pitchFamily="34" charset="0"/>
              <a:buChar char="•"/>
              <a:defRPr sz="2000" b="0" i="0" kern="1200">
                <a:solidFill>
                  <a:schemeClr val="tx1"/>
                </a:solidFill>
                <a:latin typeface="Avenir 55 Roman" panose="02000503020000020003" pitchFamily="2" charset="0"/>
                <a:ea typeface="+mn-ea"/>
                <a:cs typeface="+mn-cs"/>
              </a:defRPr>
            </a:lvl3pPr>
            <a:lvl4pPr marL="1600200" indent="-228600" algn="l" defTabSz="914400" rtl="0" eaLnBrk="1" latinLnBrk="0" hangingPunct="1">
              <a:lnSpc>
                <a:spcPct val="90000"/>
              </a:lnSpc>
              <a:spcBef>
                <a:spcPts val="500"/>
              </a:spcBef>
              <a:buClr>
                <a:srgbClr val="F7BF32"/>
              </a:buClr>
              <a:buFont typeface="Arial" panose="020B0604020202020204" pitchFamily="34" charset="0"/>
              <a:buChar char="•"/>
              <a:defRPr sz="1800" b="0" i="0" kern="1200">
                <a:solidFill>
                  <a:schemeClr val="tx1"/>
                </a:solidFill>
                <a:latin typeface="Avenir 55 Roman" panose="02000503020000020003" pitchFamily="2" charset="0"/>
                <a:ea typeface="+mn-ea"/>
                <a:cs typeface="+mn-cs"/>
              </a:defRPr>
            </a:lvl4pPr>
            <a:lvl5pPr marL="2057400" indent="-228600" algn="l" defTabSz="914400" rtl="0" eaLnBrk="1" latinLnBrk="0" hangingPunct="1">
              <a:lnSpc>
                <a:spcPct val="90000"/>
              </a:lnSpc>
              <a:spcBef>
                <a:spcPts val="500"/>
              </a:spcBef>
              <a:buClr>
                <a:srgbClr val="F7BF32"/>
              </a:buClr>
              <a:buFont typeface="Arial" panose="020B0604020202020204" pitchFamily="34" charset="0"/>
              <a:buChar char="•"/>
              <a:defRPr sz="1800" b="0" i="0" kern="1200">
                <a:solidFill>
                  <a:schemeClr val="tx1"/>
                </a:solidFill>
                <a:latin typeface="Avenir 55 Roman" panose="02000503020000020003"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t>Fairly similar to classification, however, the target to predict is of numeric types</a:t>
            </a:r>
          </a:p>
          <a:p>
            <a:r>
              <a:rPr lang="en-US" sz="2000" dirty="0"/>
              <a:t>Example: </a:t>
            </a:r>
          </a:p>
          <a:p>
            <a:pPr lvl="1"/>
            <a:r>
              <a:rPr lang="en-US" sz="1600" dirty="0"/>
              <a:t>Predict monthly product sales based on product types, categories, advertising spends, etc.</a:t>
            </a:r>
          </a:p>
          <a:p>
            <a:pPr lvl="1"/>
            <a:r>
              <a:rPr lang="en-US" sz="1600" dirty="0"/>
              <a:t>Predict first year GPA based on students’ majors and high school grades in different classes</a:t>
            </a:r>
          </a:p>
          <a:p>
            <a:pPr lvl="1"/>
            <a:r>
              <a:rPr lang="en-US" sz="1600" dirty="0"/>
              <a:t>Predict wildfire area based on location and weather</a:t>
            </a:r>
          </a:p>
          <a:p>
            <a:pPr lvl="1"/>
            <a:r>
              <a:rPr lang="en-US" sz="1600" dirty="0"/>
              <a:t>Etc.</a:t>
            </a:r>
          </a:p>
          <a:p>
            <a:r>
              <a:rPr lang="en-US" sz="1800" dirty="0"/>
              <a:t>Similar to classification, to train a regression model, the training data </a:t>
            </a:r>
            <a:r>
              <a:rPr lang="en-US" sz="1800" b="1" dirty="0"/>
              <a:t>must include both the features and the labels</a:t>
            </a:r>
          </a:p>
          <a:p>
            <a:pPr lvl="1"/>
            <a:r>
              <a:rPr lang="en-US" sz="1800" dirty="0"/>
              <a:t>This is referred to as </a:t>
            </a:r>
            <a:r>
              <a:rPr lang="en-US" sz="1800" b="1" dirty="0"/>
              <a:t>Supervised Learning </a:t>
            </a:r>
            <a:r>
              <a:rPr lang="en-US" sz="1800" dirty="0"/>
              <a:t>– a branch of machine learning in which </a:t>
            </a:r>
            <a:r>
              <a:rPr lang="en-US" sz="1800" b="1" dirty="0"/>
              <a:t>models need both features and labels to learn</a:t>
            </a:r>
          </a:p>
          <a:p>
            <a:endParaRPr lang="en-US" sz="2000" dirty="0"/>
          </a:p>
          <a:p>
            <a:pPr lvl="1"/>
            <a:endParaRPr lang="en-US" sz="1600" dirty="0"/>
          </a:p>
        </p:txBody>
      </p:sp>
      <p:graphicFrame>
        <p:nvGraphicFramePr>
          <p:cNvPr id="7" name="Table 4">
            <a:extLst>
              <a:ext uri="{FF2B5EF4-FFF2-40B4-BE49-F238E27FC236}">
                <a16:creationId xmlns:a16="http://schemas.microsoft.com/office/drawing/2014/main" id="{0D641038-CE86-4BA3-B5D9-376AA3EDA17D}"/>
              </a:ext>
            </a:extLst>
          </p:cNvPr>
          <p:cNvGraphicFramePr>
            <a:graphicFrameLocks noGrp="1"/>
          </p:cNvGraphicFramePr>
          <p:nvPr>
            <p:extLst>
              <p:ext uri="{D42A27DB-BD31-4B8C-83A1-F6EECF244321}">
                <p14:modId xmlns:p14="http://schemas.microsoft.com/office/powerpoint/2010/main" val="392785470"/>
              </p:ext>
            </p:extLst>
          </p:nvPr>
        </p:nvGraphicFramePr>
        <p:xfrm>
          <a:off x="5496910" y="2316480"/>
          <a:ext cx="5150770" cy="2225040"/>
        </p:xfrm>
        <a:graphic>
          <a:graphicData uri="http://schemas.openxmlformats.org/drawingml/2006/table">
            <a:tbl>
              <a:tblPr firstRow="1" bandRow="1">
                <a:tableStyleId>{00A15C55-8517-42AA-B614-E9B94910E393}</a:tableStyleId>
              </a:tblPr>
              <a:tblGrid>
                <a:gridCol w="1190472">
                  <a:extLst>
                    <a:ext uri="{9D8B030D-6E8A-4147-A177-3AD203B41FA5}">
                      <a16:colId xmlns:a16="http://schemas.microsoft.com/office/drawing/2014/main" val="743330414"/>
                    </a:ext>
                  </a:extLst>
                </a:gridCol>
                <a:gridCol w="895482">
                  <a:extLst>
                    <a:ext uri="{9D8B030D-6E8A-4147-A177-3AD203B41FA5}">
                      <a16:colId xmlns:a16="http://schemas.microsoft.com/office/drawing/2014/main" val="315540010"/>
                    </a:ext>
                  </a:extLst>
                </a:gridCol>
                <a:gridCol w="863950">
                  <a:extLst>
                    <a:ext uri="{9D8B030D-6E8A-4147-A177-3AD203B41FA5}">
                      <a16:colId xmlns:a16="http://schemas.microsoft.com/office/drawing/2014/main" val="2984437135"/>
                    </a:ext>
                  </a:extLst>
                </a:gridCol>
                <a:gridCol w="1109893">
                  <a:extLst>
                    <a:ext uri="{9D8B030D-6E8A-4147-A177-3AD203B41FA5}">
                      <a16:colId xmlns:a16="http://schemas.microsoft.com/office/drawing/2014/main" val="1847807242"/>
                    </a:ext>
                  </a:extLst>
                </a:gridCol>
                <a:gridCol w="1090973">
                  <a:extLst>
                    <a:ext uri="{9D8B030D-6E8A-4147-A177-3AD203B41FA5}">
                      <a16:colId xmlns:a16="http://schemas.microsoft.com/office/drawing/2014/main" val="4277968307"/>
                    </a:ext>
                  </a:extLst>
                </a:gridCol>
              </a:tblGrid>
              <a:tr h="370840">
                <a:tc>
                  <a:txBody>
                    <a:bodyPr/>
                    <a:lstStyle/>
                    <a:p>
                      <a:pPr algn="ctr" fontAlgn="b"/>
                      <a:r>
                        <a:rPr lang="en-US" sz="1400" b="1" u="none" strike="noStrike" dirty="0" err="1">
                          <a:solidFill>
                            <a:schemeClr val="bg1"/>
                          </a:solidFill>
                          <a:effectLst/>
                        </a:rPr>
                        <a:t>StudentID</a:t>
                      </a:r>
                      <a:endParaRPr lang="en-US" sz="1400" b="1" i="0" u="none" strike="noStrike" dirty="0">
                        <a:solidFill>
                          <a:schemeClr val="bg1"/>
                        </a:solidFill>
                        <a:effectLst/>
                        <a:latin typeface="Calibri" panose="020F0502020204030204" pitchFamily="34" charset="0"/>
                      </a:endParaRPr>
                    </a:p>
                  </a:txBody>
                  <a:tcPr marL="9525" marR="9525" marT="9525" marB="0" anchor="ctr"/>
                </a:tc>
                <a:tc>
                  <a:txBody>
                    <a:bodyPr/>
                    <a:lstStyle/>
                    <a:p>
                      <a:pPr algn="ctr" fontAlgn="b"/>
                      <a:r>
                        <a:rPr lang="en-US" sz="1400" b="1" u="none" strike="noStrike" dirty="0">
                          <a:solidFill>
                            <a:schemeClr val="bg1"/>
                          </a:solidFill>
                          <a:effectLst/>
                        </a:rPr>
                        <a:t>Major</a:t>
                      </a:r>
                      <a:endParaRPr lang="en-US" sz="1400" b="1" i="0" u="none" strike="noStrike" dirty="0">
                        <a:solidFill>
                          <a:schemeClr val="bg1"/>
                        </a:solidFill>
                        <a:effectLst/>
                        <a:latin typeface="Calibri" panose="020F0502020204030204" pitchFamily="34" charset="0"/>
                      </a:endParaRPr>
                    </a:p>
                  </a:txBody>
                  <a:tcPr marL="9525" marR="9525" marT="9525" marB="0" anchor="ctr"/>
                </a:tc>
                <a:tc>
                  <a:txBody>
                    <a:bodyPr/>
                    <a:lstStyle/>
                    <a:p>
                      <a:pPr algn="ctr" fontAlgn="b"/>
                      <a:r>
                        <a:rPr lang="en-US" sz="1400" b="1" u="none" strike="noStrike" dirty="0" err="1">
                          <a:solidFill>
                            <a:schemeClr val="bg1"/>
                          </a:solidFill>
                          <a:effectLst/>
                        </a:rPr>
                        <a:t>HSMath</a:t>
                      </a:r>
                      <a:endParaRPr lang="en-US" sz="1400" b="1" i="0" u="none" strike="noStrike" dirty="0">
                        <a:solidFill>
                          <a:schemeClr val="bg1"/>
                        </a:solidFill>
                        <a:effectLst/>
                        <a:latin typeface="Calibri" panose="020F0502020204030204" pitchFamily="34" charset="0"/>
                      </a:endParaRPr>
                    </a:p>
                  </a:txBody>
                  <a:tcPr marL="9525" marR="9525" marT="9525" marB="0" anchor="ctr"/>
                </a:tc>
                <a:tc>
                  <a:txBody>
                    <a:bodyPr/>
                    <a:lstStyle/>
                    <a:p>
                      <a:pPr algn="ctr" fontAlgn="b"/>
                      <a:r>
                        <a:rPr lang="en-US" sz="1400" b="1" u="none" strike="noStrike" dirty="0" err="1">
                          <a:solidFill>
                            <a:schemeClr val="bg1"/>
                          </a:solidFill>
                          <a:effectLst/>
                        </a:rPr>
                        <a:t>HSEnglish</a:t>
                      </a:r>
                      <a:endParaRPr lang="en-US" sz="1400" b="1" i="0" u="none" strike="noStrike" dirty="0">
                        <a:solidFill>
                          <a:schemeClr val="bg1"/>
                        </a:solidFill>
                        <a:effectLst/>
                        <a:latin typeface="Calibri" panose="020F0502020204030204" pitchFamily="34" charset="0"/>
                      </a:endParaRPr>
                    </a:p>
                  </a:txBody>
                  <a:tcPr marL="9525" marR="9525" marT="9525" marB="0" anchor="ctr"/>
                </a:tc>
                <a:tc>
                  <a:txBody>
                    <a:bodyPr/>
                    <a:lstStyle/>
                    <a:p>
                      <a:r>
                        <a:rPr lang="en-US" sz="1400" dirty="0" err="1"/>
                        <a:t>HSScience</a:t>
                      </a:r>
                      <a:endParaRPr lang="en-US" sz="1400" dirty="0"/>
                    </a:p>
                  </a:txBody>
                  <a:tcPr anchor="ctr"/>
                </a:tc>
                <a:extLst>
                  <a:ext uri="{0D108BD9-81ED-4DB2-BD59-A6C34878D82A}">
                    <a16:rowId xmlns:a16="http://schemas.microsoft.com/office/drawing/2014/main" val="2138257583"/>
                  </a:ext>
                </a:extLst>
              </a:tr>
              <a:tr h="370840">
                <a:tc>
                  <a:txBody>
                    <a:bodyPr/>
                    <a:lstStyle/>
                    <a:p>
                      <a:pPr algn="ctr" fontAlgn="b"/>
                      <a:r>
                        <a:rPr lang="en-US" sz="1600" b="0" u="none" strike="noStrike" dirty="0">
                          <a:solidFill>
                            <a:srgbClr val="000000"/>
                          </a:solidFill>
                          <a:effectLst/>
                        </a:rPr>
                        <a:t>001</a:t>
                      </a:r>
                      <a:endParaRPr lang="en-US" sz="16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b"/>
                      <a:r>
                        <a:rPr lang="en-US" sz="1600" b="0" u="none" strike="noStrike" dirty="0">
                          <a:solidFill>
                            <a:srgbClr val="000000"/>
                          </a:solidFill>
                          <a:effectLst/>
                        </a:rPr>
                        <a:t>IT</a:t>
                      </a:r>
                      <a:endParaRPr lang="en-US" sz="16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b"/>
                      <a:r>
                        <a:rPr lang="en-US" sz="1600" b="0" u="none" strike="noStrike" dirty="0">
                          <a:solidFill>
                            <a:srgbClr val="000000"/>
                          </a:solidFill>
                          <a:effectLst/>
                        </a:rPr>
                        <a:t>3.5</a:t>
                      </a:r>
                      <a:endParaRPr lang="en-US" sz="16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b"/>
                      <a:r>
                        <a:rPr lang="en-US" sz="1600" b="0" u="none" strike="noStrike" dirty="0">
                          <a:solidFill>
                            <a:srgbClr val="000000"/>
                          </a:solidFill>
                          <a:effectLst/>
                        </a:rPr>
                        <a:t>3</a:t>
                      </a:r>
                      <a:endParaRPr lang="en-US" sz="16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a:r>
                        <a:rPr lang="en-US" sz="1400" dirty="0"/>
                        <a:t>3.4</a:t>
                      </a:r>
                    </a:p>
                  </a:txBody>
                  <a:tcPr anchor="ctr"/>
                </a:tc>
                <a:extLst>
                  <a:ext uri="{0D108BD9-81ED-4DB2-BD59-A6C34878D82A}">
                    <a16:rowId xmlns:a16="http://schemas.microsoft.com/office/drawing/2014/main" val="4250914417"/>
                  </a:ext>
                </a:extLst>
              </a:tr>
              <a:tr h="370840">
                <a:tc>
                  <a:txBody>
                    <a:bodyPr/>
                    <a:lstStyle/>
                    <a:p>
                      <a:pPr algn="ctr" fontAlgn="b"/>
                      <a:r>
                        <a:rPr lang="en-US" sz="1600" b="0" u="none" strike="noStrike" dirty="0">
                          <a:solidFill>
                            <a:srgbClr val="000000"/>
                          </a:solidFill>
                          <a:effectLst/>
                        </a:rPr>
                        <a:t>002</a:t>
                      </a:r>
                      <a:endParaRPr lang="en-US" sz="16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b"/>
                      <a:r>
                        <a:rPr lang="en-US" sz="1600" b="0" i="0" u="none" strike="noStrike" dirty="0">
                          <a:solidFill>
                            <a:srgbClr val="000000"/>
                          </a:solidFill>
                          <a:effectLst/>
                          <a:latin typeface="Calibri" panose="020F0502020204030204" pitchFamily="34" charset="0"/>
                        </a:rPr>
                        <a:t>CS</a:t>
                      </a:r>
                    </a:p>
                  </a:txBody>
                  <a:tcPr marL="9525" marR="9525" marT="9525" marB="0" anchor="ctr"/>
                </a:tc>
                <a:tc>
                  <a:txBody>
                    <a:bodyPr/>
                    <a:lstStyle/>
                    <a:p>
                      <a:pPr algn="r" fontAlgn="b"/>
                      <a:r>
                        <a:rPr lang="en-US" sz="1600" b="0" u="none" strike="noStrike" dirty="0">
                          <a:solidFill>
                            <a:srgbClr val="000000"/>
                          </a:solidFill>
                          <a:effectLst/>
                        </a:rPr>
                        <a:t>3.5</a:t>
                      </a:r>
                      <a:endParaRPr lang="en-US" sz="16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b"/>
                      <a:r>
                        <a:rPr lang="en-US" sz="1600" b="0" u="none" strike="noStrike" dirty="0">
                          <a:solidFill>
                            <a:srgbClr val="000000"/>
                          </a:solidFill>
                          <a:effectLst/>
                        </a:rPr>
                        <a:t>3.6</a:t>
                      </a:r>
                      <a:endParaRPr lang="en-US" sz="16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a:r>
                        <a:rPr lang="en-US" sz="1400" dirty="0"/>
                        <a:t>3.6</a:t>
                      </a:r>
                    </a:p>
                  </a:txBody>
                  <a:tcPr anchor="ctr"/>
                </a:tc>
                <a:extLst>
                  <a:ext uri="{0D108BD9-81ED-4DB2-BD59-A6C34878D82A}">
                    <a16:rowId xmlns:a16="http://schemas.microsoft.com/office/drawing/2014/main" val="1551227789"/>
                  </a:ext>
                </a:extLst>
              </a:tr>
              <a:tr h="370840">
                <a:tc>
                  <a:txBody>
                    <a:bodyPr/>
                    <a:lstStyle/>
                    <a:p>
                      <a:pPr algn="ctr" fontAlgn="b"/>
                      <a:r>
                        <a:rPr lang="en-US" sz="1600" b="0" u="none" strike="noStrike" dirty="0">
                          <a:solidFill>
                            <a:srgbClr val="000000"/>
                          </a:solidFill>
                          <a:effectLst/>
                        </a:rPr>
                        <a:t>003</a:t>
                      </a:r>
                      <a:endParaRPr lang="en-US" sz="16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b"/>
                      <a:r>
                        <a:rPr lang="en-US" sz="1600" b="0" i="0" u="none" strike="noStrike" dirty="0">
                          <a:solidFill>
                            <a:srgbClr val="000000"/>
                          </a:solidFill>
                          <a:effectLst/>
                          <a:latin typeface="Calibri" panose="020F0502020204030204" pitchFamily="34" charset="0"/>
                        </a:rPr>
                        <a:t>IT</a:t>
                      </a:r>
                    </a:p>
                  </a:txBody>
                  <a:tcPr marL="9525" marR="9525" marT="9525" marB="0" anchor="ctr"/>
                </a:tc>
                <a:tc>
                  <a:txBody>
                    <a:bodyPr/>
                    <a:lstStyle/>
                    <a:p>
                      <a:pPr algn="r" fontAlgn="b"/>
                      <a:r>
                        <a:rPr lang="en-US" sz="1600" b="0" u="none" strike="noStrike" dirty="0">
                          <a:solidFill>
                            <a:srgbClr val="000000"/>
                          </a:solidFill>
                          <a:effectLst/>
                        </a:rPr>
                        <a:t>3.0</a:t>
                      </a:r>
                      <a:endParaRPr lang="en-US" sz="16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b"/>
                      <a:r>
                        <a:rPr lang="en-US" sz="1600" b="0" u="none" strike="noStrike" dirty="0">
                          <a:solidFill>
                            <a:srgbClr val="000000"/>
                          </a:solidFill>
                          <a:effectLst/>
                        </a:rPr>
                        <a:t>3.1</a:t>
                      </a:r>
                      <a:endParaRPr lang="en-US" sz="16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a:r>
                        <a:rPr lang="en-US" sz="1400" dirty="0"/>
                        <a:t>2.8</a:t>
                      </a:r>
                    </a:p>
                  </a:txBody>
                  <a:tcPr anchor="ctr"/>
                </a:tc>
                <a:extLst>
                  <a:ext uri="{0D108BD9-81ED-4DB2-BD59-A6C34878D82A}">
                    <a16:rowId xmlns:a16="http://schemas.microsoft.com/office/drawing/2014/main" val="2927075177"/>
                  </a:ext>
                </a:extLst>
              </a:tr>
              <a:tr h="370840">
                <a:tc>
                  <a:txBody>
                    <a:bodyPr/>
                    <a:lstStyle/>
                    <a:p>
                      <a:pPr algn="ctr" fontAlgn="b"/>
                      <a:r>
                        <a:rPr lang="en-US" sz="1600" b="0" u="none" strike="noStrike" dirty="0">
                          <a:solidFill>
                            <a:srgbClr val="000000"/>
                          </a:solidFill>
                          <a:effectLst/>
                        </a:rPr>
                        <a:t>004</a:t>
                      </a:r>
                      <a:endParaRPr lang="en-US" sz="16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b"/>
                      <a:r>
                        <a:rPr lang="en-US" sz="1600" b="0" i="0" u="none" strike="noStrike" dirty="0">
                          <a:solidFill>
                            <a:srgbClr val="000000"/>
                          </a:solidFill>
                          <a:effectLst/>
                          <a:latin typeface="Calibri" panose="020F0502020204030204" pitchFamily="34" charset="0"/>
                        </a:rPr>
                        <a:t>SWE</a:t>
                      </a:r>
                    </a:p>
                  </a:txBody>
                  <a:tcPr marL="9525" marR="9525" marT="9525" marB="0" anchor="ctr"/>
                </a:tc>
                <a:tc>
                  <a:txBody>
                    <a:bodyPr/>
                    <a:lstStyle/>
                    <a:p>
                      <a:pPr algn="r" fontAlgn="b"/>
                      <a:r>
                        <a:rPr lang="en-US" sz="1600" b="0" u="none" strike="noStrike" dirty="0">
                          <a:solidFill>
                            <a:srgbClr val="000000"/>
                          </a:solidFill>
                          <a:effectLst/>
                        </a:rPr>
                        <a:t>2.9</a:t>
                      </a:r>
                      <a:endParaRPr lang="en-US" sz="16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b"/>
                      <a:r>
                        <a:rPr lang="en-US" sz="1600" b="0" u="none" strike="noStrike" dirty="0">
                          <a:solidFill>
                            <a:srgbClr val="000000"/>
                          </a:solidFill>
                          <a:effectLst/>
                        </a:rPr>
                        <a:t>2.8</a:t>
                      </a:r>
                      <a:endParaRPr lang="en-US" sz="16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a:r>
                        <a:rPr lang="en-US" sz="1400" dirty="0"/>
                        <a:t>2.9</a:t>
                      </a:r>
                    </a:p>
                  </a:txBody>
                  <a:tcPr anchor="ctr"/>
                </a:tc>
                <a:extLst>
                  <a:ext uri="{0D108BD9-81ED-4DB2-BD59-A6C34878D82A}">
                    <a16:rowId xmlns:a16="http://schemas.microsoft.com/office/drawing/2014/main" val="3873713489"/>
                  </a:ext>
                </a:extLst>
              </a:tr>
              <a:tr h="370840">
                <a:tc>
                  <a:txBody>
                    <a:bodyPr/>
                    <a:lstStyle/>
                    <a:p>
                      <a:pPr algn="ctr" fontAlgn="b"/>
                      <a:r>
                        <a:rPr lang="en-US" sz="1600" b="0" u="none" strike="noStrike" dirty="0">
                          <a:solidFill>
                            <a:srgbClr val="000000"/>
                          </a:solidFill>
                          <a:effectLst/>
                        </a:rPr>
                        <a:t>005</a:t>
                      </a:r>
                      <a:endParaRPr lang="en-US" sz="16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b"/>
                      <a:r>
                        <a:rPr lang="en-US" sz="1600" b="0" i="0" u="none" strike="noStrike" dirty="0">
                          <a:solidFill>
                            <a:srgbClr val="000000"/>
                          </a:solidFill>
                          <a:effectLst/>
                          <a:latin typeface="Calibri" panose="020F0502020204030204" pitchFamily="34" charset="0"/>
                        </a:rPr>
                        <a:t>BIO</a:t>
                      </a:r>
                    </a:p>
                  </a:txBody>
                  <a:tcPr marL="9525" marR="9525" marT="9525" marB="0" anchor="ctr"/>
                </a:tc>
                <a:tc>
                  <a:txBody>
                    <a:bodyPr/>
                    <a:lstStyle/>
                    <a:p>
                      <a:pPr algn="r" fontAlgn="b"/>
                      <a:r>
                        <a:rPr lang="en-US" sz="1600" b="0" u="none" strike="noStrike" dirty="0">
                          <a:solidFill>
                            <a:srgbClr val="000000"/>
                          </a:solidFill>
                          <a:effectLst/>
                        </a:rPr>
                        <a:t>3.1</a:t>
                      </a:r>
                      <a:endParaRPr lang="en-US" sz="16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b"/>
                      <a:r>
                        <a:rPr lang="en-US" sz="1600" b="0" u="none" strike="noStrike" dirty="0">
                          <a:solidFill>
                            <a:srgbClr val="000000"/>
                          </a:solidFill>
                          <a:effectLst/>
                        </a:rPr>
                        <a:t>3.2</a:t>
                      </a:r>
                      <a:endParaRPr lang="en-US" sz="16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a:r>
                        <a:rPr lang="en-US" sz="1400" dirty="0"/>
                        <a:t>3.1</a:t>
                      </a:r>
                    </a:p>
                  </a:txBody>
                  <a:tcPr anchor="ctr"/>
                </a:tc>
                <a:extLst>
                  <a:ext uri="{0D108BD9-81ED-4DB2-BD59-A6C34878D82A}">
                    <a16:rowId xmlns:a16="http://schemas.microsoft.com/office/drawing/2014/main" val="1958290747"/>
                  </a:ext>
                </a:extLst>
              </a:tr>
            </a:tbl>
          </a:graphicData>
        </a:graphic>
      </p:graphicFrame>
      <p:graphicFrame>
        <p:nvGraphicFramePr>
          <p:cNvPr id="8" name="Table 7">
            <a:extLst>
              <a:ext uri="{FF2B5EF4-FFF2-40B4-BE49-F238E27FC236}">
                <a16:creationId xmlns:a16="http://schemas.microsoft.com/office/drawing/2014/main" id="{F595E620-2DFA-44B6-9EB9-D770E3E41E88}"/>
              </a:ext>
            </a:extLst>
          </p:cNvPr>
          <p:cNvGraphicFramePr>
            <a:graphicFrameLocks noGrp="1"/>
          </p:cNvGraphicFramePr>
          <p:nvPr>
            <p:extLst>
              <p:ext uri="{D42A27DB-BD31-4B8C-83A1-F6EECF244321}">
                <p14:modId xmlns:p14="http://schemas.microsoft.com/office/powerpoint/2010/main" val="4030023982"/>
              </p:ext>
            </p:extLst>
          </p:nvPr>
        </p:nvGraphicFramePr>
        <p:xfrm>
          <a:off x="11124345" y="2316480"/>
          <a:ext cx="895482" cy="2225040"/>
        </p:xfrm>
        <a:graphic>
          <a:graphicData uri="http://schemas.openxmlformats.org/drawingml/2006/table">
            <a:tbl>
              <a:tblPr firstRow="1" bandRow="1">
                <a:tableStyleId>{21E4AEA4-8DFA-4A89-87EB-49C32662AFE0}</a:tableStyleId>
              </a:tblPr>
              <a:tblGrid>
                <a:gridCol w="895482">
                  <a:extLst>
                    <a:ext uri="{9D8B030D-6E8A-4147-A177-3AD203B41FA5}">
                      <a16:colId xmlns:a16="http://schemas.microsoft.com/office/drawing/2014/main" val="3055482815"/>
                    </a:ext>
                  </a:extLst>
                </a:gridCol>
              </a:tblGrid>
              <a:tr h="370840">
                <a:tc>
                  <a:txBody>
                    <a:bodyPr/>
                    <a:lstStyle/>
                    <a:p>
                      <a:pPr algn="ctr"/>
                      <a:r>
                        <a:rPr lang="en-US" sz="1400" dirty="0"/>
                        <a:t>FYGPA</a:t>
                      </a:r>
                    </a:p>
                  </a:txBody>
                  <a:tcPr anchor="ctr"/>
                </a:tc>
                <a:extLst>
                  <a:ext uri="{0D108BD9-81ED-4DB2-BD59-A6C34878D82A}">
                    <a16:rowId xmlns:a16="http://schemas.microsoft.com/office/drawing/2014/main" val="770657337"/>
                  </a:ext>
                </a:extLst>
              </a:tr>
              <a:tr h="370840">
                <a:tc>
                  <a:txBody>
                    <a:bodyPr/>
                    <a:lstStyle/>
                    <a:p>
                      <a:pPr algn="ctr"/>
                      <a:r>
                        <a:rPr lang="en-US" sz="1400" dirty="0"/>
                        <a:t>3.2</a:t>
                      </a:r>
                    </a:p>
                  </a:txBody>
                  <a:tcPr anchor="ctr"/>
                </a:tc>
                <a:extLst>
                  <a:ext uri="{0D108BD9-81ED-4DB2-BD59-A6C34878D82A}">
                    <a16:rowId xmlns:a16="http://schemas.microsoft.com/office/drawing/2014/main" val="1794160944"/>
                  </a:ext>
                </a:extLst>
              </a:tr>
              <a:tr h="370840">
                <a:tc>
                  <a:txBody>
                    <a:bodyPr/>
                    <a:lstStyle/>
                    <a:p>
                      <a:pPr algn="ctr"/>
                      <a:r>
                        <a:rPr lang="en-US" sz="1400" dirty="0"/>
                        <a:t>3.7</a:t>
                      </a:r>
                    </a:p>
                  </a:txBody>
                  <a:tcPr anchor="ctr"/>
                </a:tc>
                <a:extLst>
                  <a:ext uri="{0D108BD9-81ED-4DB2-BD59-A6C34878D82A}">
                    <a16:rowId xmlns:a16="http://schemas.microsoft.com/office/drawing/2014/main" val="2037776680"/>
                  </a:ext>
                </a:extLst>
              </a:tr>
              <a:tr h="370840">
                <a:tc>
                  <a:txBody>
                    <a:bodyPr/>
                    <a:lstStyle/>
                    <a:p>
                      <a:pPr algn="ctr"/>
                      <a:r>
                        <a:rPr lang="en-US" sz="1400" dirty="0"/>
                        <a:t>2.9</a:t>
                      </a:r>
                    </a:p>
                  </a:txBody>
                  <a:tcPr anchor="ctr"/>
                </a:tc>
                <a:extLst>
                  <a:ext uri="{0D108BD9-81ED-4DB2-BD59-A6C34878D82A}">
                    <a16:rowId xmlns:a16="http://schemas.microsoft.com/office/drawing/2014/main" val="1979790178"/>
                  </a:ext>
                </a:extLst>
              </a:tr>
              <a:tr h="370840">
                <a:tc>
                  <a:txBody>
                    <a:bodyPr/>
                    <a:lstStyle/>
                    <a:p>
                      <a:pPr algn="ctr"/>
                      <a:r>
                        <a:rPr lang="en-US" sz="1400" dirty="0"/>
                        <a:t>2.9</a:t>
                      </a:r>
                    </a:p>
                  </a:txBody>
                  <a:tcPr anchor="ctr"/>
                </a:tc>
                <a:extLst>
                  <a:ext uri="{0D108BD9-81ED-4DB2-BD59-A6C34878D82A}">
                    <a16:rowId xmlns:a16="http://schemas.microsoft.com/office/drawing/2014/main" val="2079958673"/>
                  </a:ext>
                </a:extLst>
              </a:tr>
              <a:tr h="370840">
                <a:tc>
                  <a:txBody>
                    <a:bodyPr/>
                    <a:lstStyle/>
                    <a:p>
                      <a:pPr algn="ctr"/>
                      <a:r>
                        <a:rPr lang="en-US" sz="1400" dirty="0"/>
                        <a:t>3.2</a:t>
                      </a:r>
                    </a:p>
                  </a:txBody>
                  <a:tcPr anchor="ctr"/>
                </a:tc>
                <a:extLst>
                  <a:ext uri="{0D108BD9-81ED-4DB2-BD59-A6C34878D82A}">
                    <a16:rowId xmlns:a16="http://schemas.microsoft.com/office/drawing/2014/main" val="1318855023"/>
                  </a:ext>
                </a:extLst>
              </a:tr>
            </a:tbl>
          </a:graphicData>
        </a:graphic>
      </p:graphicFrame>
      <p:sp>
        <p:nvSpPr>
          <p:cNvPr id="9" name="Arrow: Right 8">
            <a:extLst>
              <a:ext uri="{FF2B5EF4-FFF2-40B4-BE49-F238E27FC236}">
                <a16:creationId xmlns:a16="http://schemas.microsoft.com/office/drawing/2014/main" id="{94792ECC-5074-4E28-B24F-1E4803FA8677}"/>
              </a:ext>
            </a:extLst>
          </p:cNvPr>
          <p:cNvSpPr/>
          <p:nvPr/>
        </p:nvSpPr>
        <p:spPr>
          <a:xfrm>
            <a:off x="10804032" y="3218530"/>
            <a:ext cx="163961" cy="420940"/>
          </a:xfrm>
          <a:prstGeom prst="rightArrow">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93983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Rectangle 80">
            <a:extLst>
              <a:ext uri="{FF2B5EF4-FFF2-40B4-BE49-F238E27FC236}">
                <a16:creationId xmlns:a16="http://schemas.microsoft.com/office/drawing/2014/main" id="{439B38ED-7689-6206-98FF-4A5E3F638135}"/>
              </a:ext>
            </a:extLst>
          </p:cNvPr>
          <p:cNvSpPr/>
          <p:nvPr/>
        </p:nvSpPr>
        <p:spPr>
          <a:xfrm>
            <a:off x="7426621" y="3960816"/>
            <a:ext cx="4765380" cy="232568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400" b="1" dirty="0">
                <a:solidFill>
                  <a:schemeClr val="tx1"/>
                </a:solidFill>
              </a:rPr>
              <a:t>What is being learned</a:t>
            </a:r>
          </a:p>
        </p:txBody>
      </p:sp>
      <p:sp>
        <p:nvSpPr>
          <p:cNvPr id="2" name="Title 1">
            <a:extLst>
              <a:ext uri="{FF2B5EF4-FFF2-40B4-BE49-F238E27FC236}">
                <a16:creationId xmlns:a16="http://schemas.microsoft.com/office/drawing/2014/main" id="{6DB79D48-D08C-8A25-B900-D6D308393D27}"/>
              </a:ext>
            </a:extLst>
          </p:cNvPr>
          <p:cNvSpPr>
            <a:spLocks noGrp="1"/>
          </p:cNvSpPr>
          <p:nvPr>
            <p:ph type="title"/>
          </p:nvPr>
        </p:nvSpPr>
        <p:spPr>
          <a:xfrm>
            <a:off x="733425" y="109131"/>
            <a:ext cx="10515600" cy="400111"/>
          </a:xfrm>
        </p:spPr>
        <p:txBody>
          <a:bodyPr/>
          <a:lstStyle/>
          <a:p>
            <a:r>
              <a:rPr lang="en-US" sz="2400" dirty="0"/>
              <a:t>Supervised Learning</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EBDBA337-649D-80C5-8749-16D980E3C0AC}"/>
                  </a:ext>
                </a:extLst>
              </p:cNvPr>
              <p:cNvSpPr>
                <a:spLocks noGrp="1"/>
              </p:cNvSpPr>
              <p:nvPr>
                <p:ph sz="quarter" idx="10"/>
              </p:nvPr>
            </p:nvSpPr>
            <p:spPr>
              <a:xfrm>
                <a:off x="733425" y="528603"/>
                <a:ext cx="4286863" cy="2398709"/>
              </a:xfrm>
            </p:spPr>
            <p:txBody>
              <a:bodyPr/>
              <a:lstStyle/>
              <a:p>
                <a:r>
                  <a:rPr lang="en-US" sz="1800" dirty="0"/>
                  <a:t>Data need to be in the format of </a:t>
                </a:r>
                <a14:m>
                  <m:oMath xmlns:m="http://schemas.openxmlformats.org/officeDocument/2006/math">
                    <m:r>
                      <a:rPr lang="en-US" sz="1800" b="0" i="1" smtClean="0">
                        <a:latin typeface="Cambria Math" panose="02040503050406030204" pitchFamily="18" charset="0"/>
                      </a:rPr>
                      <m:t>𝑓𝑒𝑎𝑡𝑢𝑟𝑒𝑠</m:t>
                    </m:r>
                    <m:r>
                      <a:rPr lang="en-US" sz="1800" b="0" i="1" smtClean="0">
                        <a:latin typeface="Cambria Math" panose="02040503050406030204" pitchFamily="18" charset="0"/>
                      </a:rPr>
                      <m:t>−</m:t>
                    </m:r>
                    <m:r>
                      <a:rPr lang="en-US" sz="1800" b="0" i="1" smtClean="0">
                        <a:latin typeface="Cambria Math" panose="02040503050406030204" pitchFamily="18" charset="0"/>
                      </a:rPr>
                      <m:t>𝑙𝑎𝑏𝑒𝑙</m:t>
                    </m:r>
                  </m:oMath>
                </a14:m>
                <a:r>
                  <a:rPr lang="en-US" sz="1800" dirty="0"/>
                  <a:t> pairs</a:t>
                </a:r>
              </a:p>
              <a:p>
                <a:pPr lvl="1"/>
                <a:r>
                  <a:rPr lang="en-US" sz="1600" dirty="0"/>
                  <a:t>Models need to be trained using both features and labels</a:t>
                </a:r>
              </a:p>
              <a:p>
                <a:pPr lvl="1"/>
                <a:r>
                  <a:rPr lang="en-US" sz="1600" dirty="0"/>
                  <a:t>Trained models can be used to predict labels of new data using only features</a:t>
                </a:r>
              </a:p>
              <a:p>
                <a:r>
                  <a:rPr lang="en-US" sz="1800" dirty="0"/>
                  <a:t>Supervised learning techniques try to learn the most accurate features-label mapping from data</a:t>
                </a:r>
              </a:p>
              <a:p>
                <a:endParaRPr lang="en-US" sz="1800" dirty="0"/>
              </a:p>
            </p:txBody>
          </p:sp>
        </mc:Choice>
        <mc:Fallback>
          <p:sp>
            <p:nvSpPr>
              <p:cNvPr id="3" name="Content Placeholder 2">
                <a:extLst>
                  <a:ext uri="{FF2B5EF4-FFF2-40B4-BE49-F238E27FC236}">
                    <a16:creationId xmlns:a16="http://schemas.microsoft.com/office/drawing/2014/main" id="{EBDBA337-649D-80C5-8749-16D980E3C0AC}"/>
                  </a:ext>
                </a:extLst>
              </p:cNvPr>
              <p:cNvSpPr>
                <a:spLocks noGrp="1" noRot="1" noChangeAspect="1" noMove="1" noResize="1" noEditPoints="1" noAdjustHandles="1" noChangeArrowheads="1" noChangeShapeType="1" noTextEdit="1"/>
              </p:cNvSpPr>
              <p:nvPr>
                <p:ph sz="quarter" idx="10"/>
              </p:nvPr>
            </p:nvSpPr>
            <p:spPr>
              <a:xfrm>
                <a:off x="733425" y="528603"/>
                <a:ext cx="4286863" cy="2398709"/>
              </a:xfrm>
              <a:blipFill>
                <a:blip r:embed="rId2"/>
                <a:stretch>
                  <a:fillRect l="-852" t="-2545" b="-6616"/>
                </a:stretch>
              </a:blipFill>
            </p:spPr>
            <p:txBody>
              <a:bodyPr/>
              <a:lstStyle/>
              <a:p>
                <a:r>
                  <a:rPr lang="en-US">
                    <a:noFill/>
                  </a:rPr>
                  <a:t> </a:t>
                </a:r>
              </a:p>
            </p:txBody>
          </p:sp>
        </mc:Fallback>
      </mc:AlternateContent>
      <p:sp>
        <p:nvSpPr>
          <p:cNvPr id="19" name="Rectangle 18">
            <a:extLst>
              <a:ext uri="{FF2B5EF4-FFF2-40B4-BE49-F238E27FC236}">
                <a16:creationId xmlns:a16="http://schemas.microsoft.com/office/drawing/2014/main" id="{526776D7-86F4-8F18-BC07-0C5DD1C98D3F}"/>
              </a:ext>
            </a:extLst>
          </p:cNvPr>
          <p:cNvSpPr/>
          <p:nvPr/>
        </p:nvSpPr>
        <p:spPr>
          <a:xfrm>
            <a:off x="245942" y="3062388"/>
            <a:ext cx="5382671" cy="3155362"/>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20DC38DD-48F8-A134-E8B4-59C93889EB33}"/>
              </a:ext>
            </a:extLst>
          </p:cNvPr>
          <p:cNvSpPr txBox="1"/>
          <p:nvPr/>
        </p:nvSpPr>
        <p:spPr>
          <a:xfrm>
            <a:off x="1098359" y="3062388"/>
            <a:ext cx="1098955" cy="400110"/>
          </a:xfrm>
          <a:prstGeom prst="rect">
            <a:avLst/>
          </a:prstGeom>
          <a:noFill/>
        </p:spPr>
        <p:txBody>
          <a:bodyPr wrap="none" rtlCol="0">
            <a:spAutoFit/>
          </a:bodyPr>
          <a:lstStyle/>
          <a:p>
            <a:r>
              <a:rPr lang="en-US" sz="2000" b="1" dirty="0"/>
              <a:t>Features</a:t>
            </a:r>
          </a:p>
        </p:txBody>
      </p:sp>
      <p:sp>
        <p:nvSpPr>
          <p:cNvPr id="18" name="TextBox 17">
            <a:extLst>
              <a:ext uri="{FF2B5EF4-FFF2-40B4-BE49-F238E27FC236}">
                <a16:creationId xmlns:a16="http://schemas.microsoft.com/office/drawing/2014/main" id="{995D1A8C-9D24-2E3A-FD8F-8C3A4689423C}"/>
              </a:ext>
            </a:extLst>
          </p:cNvPr>
          <p:cNvSpPr txBox="1"/>
          <p:nvPr/>
        </p:nvSpPr>
        <p:spPr>
          <a:xfrm>
            <a:off x="4775494" y="3062388"/>
            <a:ext cx="853119" cy="400110"/>
          </a:xfrm>
          <a:prstGeom prst="rect">
            <a:avLst/>
          </a:prstGeom>
          <a:noFill/>
        </p:spPr>
        <p:txBody>
          <a:bodyPr wrap="none" rtlCol="0">
            <a:spAutoFit/>
          </a:bodyPr>
          <a:lstStyle/>
          <a:p>
            <a:r>
              <a:rPr lang="en-US" sz="2000" b="1" dirty="0"/>
              <a:t>Labels</a:t>
            </a:r>
          </a:p>
        </p:txBody>
      </p:sp>
      <p:grpSp>
        <p:nvGrpSpPr>
          <p:cNvPr id="25" name="Group 24">
            <a:extLst>
              <a:ext uri="{FF2B5EF4-FFF2-40B4-BE49-F238E27FC236}">
                <a16:creationId xmlns:a16="http://schemas.microsoft.com/office/drawing/2014/main" id="{7F81A0B6-66BB-CDC1-B3D0-D50FF04285CE}"/>
              </a:ext>
            </a:extLst>
          </p:cNvPr>
          <p:cNvGrpSpPr/>
          <p:nvPr/>
        </p:nvGrpSpPr>
        <p:grpSpPr>
          <a:xfrm>
            <a:off x="8652000" y="2087103"/>
            <a:ext cx="1589871" cy="1578519"/>
            <a:chOff x="9478965" y="4288118"/>
            <a:chExt cx="1589871" cy="1578519"/>
          </a:xfrm>
        </p:grpSpPr>
        <p:grpSp>
          <p:nvGrpSpPr>
            <p:cNvPr id="26" name="Group 25">
              <a:extLst>
                <a:ext uri="{FF2B5EF4-FFF2-40B4-BE49-F238E27FC236}">
                  <a16:creationId xmlns:a16="http://schemas.microsoft.com/office/drawing/2014/main" id="{7281CFD7-1B69-D24E-7F3E-E62454023037}"/>
                </a:ext>
              </a:extLst>
            </p:cNvPr>
            <p:cNvGrpSpPr/>
            <p:nvPr/>
          </p:nvGrpSpPr>
          <p:grpSpPr>
            <a:xfrm>
              <a:off x="9478965" y="4288118"/>
              <a:ext cx="1429017" cy="1428756"/>
              <a:chOff x="7100131" y="4313489"/>
              <a:chExt cx="1429017" cy="1428756"/>
            </a:xfrm>
          </p:grpSpPr>
          <p:pic>
            <p:nvPicPr>
              <p:cNvPr id="28" name="Graphic 27" descr="Network diagram with solid fill">
                <a:extLst>
                  <a:ext uri="{FF2B5EF4-FFF2-40B4-BE49-F238E27FC236}">
                    <a16:creationId xmlns:a16="http://schemas.microsoft.com/office/drawing/2014/main" id="{827828E6-23C4-C365-55A5-16DA70E8DEC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100131" y="4313489"/>
                <a:ext cx="914400" cy="914400"/>
              </a:xfrm>
              <a:prstGeom prst="rect">
                <a:avLst/>
              </a:prstGeom>
            </p:spPr>
          </p:pic>
          <p:pic>
            <p:nvPicPr>
              <p:cNvPr id="29" name="Graphic 28" descr="Network diagram with solid fill">
                <a:extLst>
                  <a:ext uri="{FF2B5EF4-FFF2-40B4-BE49-F238E27FC236}">
                    <a16:creationId xmlns:a16="http://schemas.microsoft.com/office/drawing/2014/main" id="{3D515357-152D-562E-106B-CE236CC78A2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100131" y="4827845"/>
                <a:ext cx="914400" cy="914400"/>
              </a:xfrm>
              <a:prstGeom prst="rect">
                <a:avLst/>
              </a:prstGeom>
            </p:spPr>
          </p:pic>
          <p:pic>
            <p:nvPicPr>
              <p:cNvPr id="30" name="Graphic 29" descr="Network diagram with solid fill">
                <a:extLst>
                  <a:ext uri="{FF2B5EF4-FFF2-40B4-BE49-F238E27FC236}">
                    <a16:creationId xmlns:a16="http://schemas.microsoft.com/office/drawing/2014/main" id="{F91C41E6-FEB1-F27C-220F-FFB5AA5FED3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614748" y="4574311"/>
                <a:ext cx="914400" cy="914400"/>
              </a:xfrm>
              <a:prstGeom prst="rect">
                <a:avLst/>
              </a:prstGeom>
            </p:spPr>
          </p:pic>
          <p:cxnSp>
            <p:nvCxnSpPr>
              <p:cNvPr id="31" name="Straight Connector 30">
                <a:extLst>
                  <a:ext uri="{FF2B5EF4-FFF2-40B4-BE49-F238E27FC236}">
                    <a16:creationId xmlns:a16="http://schemas.microsoft.com/office/drawing/2014/main" id="{5A785D96-D62E-020A-3450-34BA522BF2C1}"/>
                  </a:ext>
                </a:extLst>
              </p:cNvPr>
              <p:cNvCxnSpPr/>
              <p:nvPr/>
            </p:nvCxnSpPr>
            <p:spPr>
              <a:xfrm>
                <a:off x="7505210" y="5019677"/>
                <a:ext cx="209550" cy="0"/>
              </a:xfrm>
              <a:prstGeom prst="lin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pic>
          <p:nvPicPr>
            <p:cNvPr id="27" name="Graphic 26" descr="Research with solid fill">
              <a:extLst>
                <a:ext uri="{FF2B5EF4-FFF2-40B4-BE49-F238E27FC236}">
                  <a16:creationId xmlns:a16="http://schemas.microsoft.com/office/drawing/2014/main" id="{39281176-91AB-DB65-FD3E-776E45B4B07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450782" y="5248583"/>
              <a:ext cx="618054" cy="618054"/>
            </a:xfrm>
            <a:prstGeom prst="rect">
              <a:avLst/>
            </a:prstGeom>
          </p:spPr>
        </p:pic>
      </p:grpSp>
      <p:cxnSp>
        <p:nvCxnSpPr>
          <p:cNvPr id="34" name="Connector: Curved 33">
            <a:extLst>
              <a:ext uri="{FF2B5EF4-FFF2-40B4-BE49-F238E27FC236}">
                <a16:creationId xmlns:a16="http://schemas.microsoft.com/office/drawing/2014/main" id="{62CCC449-406C-37F9-08F3-9A0A9D3DD2D3}"/>
              </a:ext>
            </a:extLst>
          </p:cNvPr>
          <p:cNvCxnSpPr>
            <a:cxnSpLocks/>
            <a:stCxn id="19" idx="3"/>
            <a:endCxn id="29" idx="1"/>
          </p:cNvCxnSpPr>
          <p:nvPr/>
        </p:nvCxnSpPr>
        <p:spPr>
          <a:xfrm flipV="1">
            <a:off x="5628613" y="3058659"/>
            <a:ext cx="3023387" cy="1581410"/>
          </a:xfrm>
          <a:prstGeom prst="curvedConnector3">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41" name="Graphic 40" descr="Tag outline">
            <a:extLst>
              <a:ext uri="{FF2B5EF4-FFF2-40B4-BE49-F238E27FC236}">
                <a16:creationId xmlns:a16="http://schemas.microsoft.com/office/drawing/2014/main" id="{28F55C49-BADB-5345-D605-052D7A8B6A9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18842672">
            <a:off x="11277200" y="4061634"/>
            <a:ext cx="914400" cy="914400"/>
          </a:xfrm>
          <a:prstGeom prst="rect">
            <a:avLst/>
          </a:prstGeom>
        </p:spPr>
      </p:pic>
      <p:sp>
        <p:nvSpPr>
          <p:cNvPr id="42" name="TextBox 41">
            <a:extLst>
              <a:ext uri="{FF2B5EF4-FFF2-40B4-BE49-F238E27FC236}">
                <a16:creationId xmlns:a16="http://schemas.microsoft.com/office/drawing/2014/main" id="{B99467F1-8547-7F7A-9990-2DF3C6A818A6}"/>
              </a:ext>
            </a:extLst>
          </p:cNvPr>
          <p:cNvSpPr txBox="1"/>
          <p:nvPr/>
        </p:nvSpPr>
        <p:spPr>
          <a:xfrm>
            <a:off x="11545111" y="4371430"/>
            <a:ext cx="499432" cy="276999"/>
          </a:xfrm>
          <a:prstGeom prst="rect">
            <a:avLst/>
          </a:prstGeom>
          <a:noFill/>
        </p:spPr>
        <p:txBody>
          <a:bodyPr wrap="none" rtlCol="0">
            <a:spAutoFit/>
          </a:bodyPr>
          <a:lstStyle/>
          <a:p>
            <a:r>
              <a:rPr lang="en-US" sz="1200" dirty="0"/>
              <a:t>good</a:t>
            </a:r>
          </a:p>
        </p:txBody>
      </p:sp>
      <p:pic>
        <p:nvPicPr>
          <p:cNvPr id="43" name="Graphic 42" descr="Tag outline">
            <a:extLst>
              <a:ext uri="{FF2B5EF4-FFF2-40B4-BE49-F238E27FC236}">
                <a16:creationId xmlns:a16="http://schemas.microsoft.com/office/drawing/2014/main" id="{3F01660E-035A-F1E7-762B-4B4157D9590C}"/>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rot="18842672">
            <a:off x="11277198" y="4543537"/>
            <a:ext cx="914400" cy="914400"/>
          </a:xfrm>
          <a:prstGeom prst="rect">
            <a:avLst/>
          </a:prstGeom>
        </p:spPr>
      </p:pic>
      <p:sp>
        <p:nvSpPr>
          <p:cNvPr id="44" name="TextBox 43">
            <a:extLst>
              <a:ext uri="{FF2B5EF4-FFF2-40B4-BE49-F238E27FC236}">
                <a16:creationId xmlns:a16="http://schemas.microsoft.com/office/drawing/2014/main" id="{2178535C-A8C2-B935-CF34-5677CB2D1999}"/>
              </a:ext>
            </a:extLst>
          </p:cNvPr>
          <p:cNvSpPr txBox="1"/>
          <p:nvPr/>
        </p:nvSpPr>
        <p:spPr>
          <a:xfrm>
            <a:off x="11545109" y="4853333"/>
            <a:ext cx="418704" cy="276999"/>
          </a:xfrm>
          <a:prstGeom prst="rect">
            <a:avLst/>
          </a:prstGeom>
          <a:noFill/>
        </p:spPr>
        <p:txBody>
          <a:bodyPr wrap="none" rtlCol="0">
            <a:spAutoFit/>
          </a:bodyPr>
          <a:lstStyle/>
          <a:p>
            <a:r>
              <a:rPr lang="en-US" sz="1200" dirty="0"/>
              <a:t>bad</a:t>
            </a:r>
          </a:p>
        </p:txBody>
      </p:sp>
      <p:pic>
        <p:nvPicPr>
          <p:cNvPr id="45" name="Graphic 44" descr="Tag outline">
            <a:extLst>
              <a:ext uri="{FF2B5EF4-FFF2-40B4-BE49-F238E27FC236}">
                <a16:creationId xmlns:a16="http://schemas.microsoft.com/office/drawing/2014/main" id="{020C7142-EC59-6C46-7D18-FAA386D0E26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18842672">
            <a:off x="11277196" y="5043211"/>
            <a:ext cx="914400" cy="914400"/>
          </a:xfrm>
          <a:prstGeom prst="rect">
            <a:avLst/>
          </a:prstGeom>
        </p:spPr>
      </p:pic>
      <p:sp>
        <p:nvSpPr>
          <p:cNvPr id="46" name="TextBox 45">
            <a:extLst>
              <a:ext uri="{FF2B5EF4-FFF2-40B4-BE49-F238E27FC236}">
                <a16:creationId xmlns:a16="http://schemas.microsoft.com/office/drawing/2014/main" id="{F02FCB00-C950-ED9A-32BD-57F881C34B81}"/>
              </a:ext>
            </a:extLst>
          </p:cNvPr>
          <p:cNvSpPr txBox="1"/>
          <p:nvPr/>
        </p:nvSpPr>
        <p:spPr>
          <a:xfrm>
            <a:off x="11545107" y="5353007"/>
            <a:ext cx="499432" cy="276999"/>
          </a:xfrm>
          <a:prstGeom prst="rect">
            <a:avLst/>
          </a:prstGeom>
          <a:noFill/>
        </p:spPr>
        <p:txBody>
          <a:bodyPr wrap="none" rtlCol="0">
            <a:spAutoFit/>
          </a:bodyPr>
          <a:lstStyle/>
          <a:p>
            <a:r>
              <a:rPr lang="en-US" sz="1200" dirty="0"/>
              <a:t>good</a:t>
            </a:r>
          </a:p>
        </p:txBody>
      </p:sp>
      <p:pic>
        <p:nvPicPr>
          <p:cNvPr id="47" name="Graphic 46" descr="Tag outline">
            <a:extLst>
              <a:ext uri="{FF2B5EF4-FFF2-40B4-BE49-F238E27FC236}">
                <a16:creationId xmlns:a16="http://schemas.microsoft.com/office/drawing/2014/main" id="{3420E31D-0879-D460-E6D0-6DDBEA49926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18842672">
            <a:off x="11277193" y="5542295"/>
            <a:ext cx="914400" cy="914400"/>
          </a:xfrm>
          <a:prstGeom prst="rect">
            <a:avLst/>
          </a:prstGeom>
        </p:spPr>
      </p:pic>
      <p:sp>
        <p:nvSpPr>
          <p:cNvPr id="48" name="TextBox 47">
            <a:extLst>
              <a:ext uri="{FF2B5EF4-FFF2-40B4-BE49-F238E27FC236}">
                <a16:creationId xmlns:a16="http://schemas.microsoft.com/office/drawing/2014/main" id="{0EF5BCD1-C5FB-E85F-390D-EA02B959E653}"/>
              </a:ext>
            </a:extLst>
          </p:cNvPr>
          <p:cNvSpPr txBox="1"/>
          <p:nvPr/>
        </p:nvSpPr>
        <p:spPr>
          <a:xfrm>
            <a:off x="11545104" y="5852091"/>
            <a:ext cx="499432" cy="276999"/>
          </a:xfrm>
          <a:prstGeom prst="rect">
            <a:avLst/>
          </a:prstGeom>
          <a:noFill/>
        </p:spPr>
        <p:txBody>
          <a:bodyPr wrap="none" rtlCol="0">
            <a:spAutoFit/>
          </a:bodyPr>
          <a:lstStyle/>
          <a:p>
            <a:r>
              <a:rPr lang="en-US" sz="1200" dirty="0"/>
              <a:t>good</a:t>
            </a:r>
          </a:p>
        </p:txBody>
      </p:sp>
      <p:cxnSp>
        <p:nvCxnSpPr>
          <p:cNvPr id="50" name="Connector: Curved 49">
            <a:extLst>
              <a:ext uri="{FF2B5EF4-FFF2-40B4-BE49-F238E27FC236}">
                <a16:creationId xmlns:a16="http://schemas.microsoft.com/office/drawing/2014/main" id="{CAD62E50-1F5B-C262-E19D-8BEFF4E725C2}"/>
              </a:ext>
            </a:extLst>
          </p:cNvPr>
          <p:cNvCxnSpPr>
            <a:cxnSpLocks/>
          </p:cNvCxnSpPr>
          <p:nvPr/>
        </p:nvCxnSpPr>
        <p:spPr>
          <a:xfrm flipV="1">
            <a:off x="10433091" y="4474878"/>
            <a:ext cx="815934" cy="299292"/>
          </a:xfrm>
          <a:prstGeom prst="curvedConnector3">
            <a:avLst/>
          </a:prstGeom>
          <a:ln w="28575">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1" name="Connector: Curved 50">
            <a:extLst>
              <a:ext uri="{FF2B5EF4-FFF2-40B4-BE49-F238E27FC236}">
                <a16:creationId xmlns:a16="http://schemas.microsoft.com/office/drawing/2014/main" id="{37EFE5E2-B7E6-244D-DC0B-C2C456E1FD7B}"/>
              </a:ext>
            </a:extLst>
          </p:cNvPr>
          <p:cNvCxnSpPr>
            <a:cxnSpLocks/>
          </p:cNvCxnSpPr>
          <p:nvPr/>
        </p:nvCxnSpPr>
        <p:spPr>
          <a:xfrm flipV="1">
            <a:off x="10526302" y="4956360"/>
            <a:ext cx="722723" cy="163791"/>
          </a:xfrm>
          <a:prstGeom prst="curvedConnector3">
            <a:avLst/>
          </a:prstGeom>
          <a:ln w="28575">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4" name="Connector: Curved 53">
            <a:extLst>
              <a:ext uri="{FF2B5EF4-FFF2-40B4-BE49-F238E27FC236}">
                <a16:creationId xmlns:a16="http://schemas.microsoft.com/office/drawing/2014/main" id="{A439FF92-D0B6-31EA-514D-058DFCA35F29}"/>
              </a:ext>
            </a:extLst>
          </p:cNvPr>
          <p:cNvCxnSpPr>
            <a:cxnSpLocks/>
          </p:cNvCxnSpPr>
          <p:nvPr/>
        </p:nvCxnSpPr>
        <p:spPr>
          <a:xfrm flipV="1">
            <a:off x="10409754" y="5479636"/>
            <a:ext cx="839271" cy="69058"/>
          </a:xfrm>
          <a:prstGeom prst="curvedConnector3">
            <a:avLst/>
          </a:prstGeom>
          <a:ln w="28575">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7" name="Connector: Curved 56">
            <a:extLst>
              <a:ext uri="{FF2B5EF4-FFF2-40B4-BE49-F238E27FC236}">
                <a16:creationId xmlns:a16="http://schemas.microsoft.com/office/drawing/2014/main" id="{CC079065-5869-11AB-D042-CDC4AEB0C4EE}"/>
              </a:ext>
            </a:extLst>
          </p:cNvPr>
          <p:cNvCxnSpPr>
            <a:cxnSpLocks/>
          </p:cNvCxnSpPr>
          <p:nvPr/>
        </p:nvCxnSpPr>
        <p:spPr>
          <a:xfrm>
            <a:off x="10433091" y="5906110"/>
            <a:ext cx="815934" cy="55429"/>
          </a:xfrm>
          <a:prstGeom prst="curvedConnector3">
            <a:avLst/>
          </a:prstGeom>
          <a:ln w="28575">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5BDD0B30-084A-C06A-7C79-034F82F2DE6A}"/>
              </a:ext>
            </a:extLst>
          </p:cNvPr>
          <p:cNvSpPr txBox="1"/>
          <p:nvPr/>
        </p:nvSpPr>
        <p:spPr>
          <a:xfrm>
            <a:off x="10769025" y="4321470"/>
            <a:ext cx="372218" cy="461665"/>
          </a:xfrm>
          <a:prstGeom prst="rect">
            <a:avLst/>
          </a:prstGeom>
          <a:noFill/>
        </p:spPr>
        <p:txBody>
          <a:bodyPr wrap="none" rtlCol="0">
            <a:spAutoFit/>
          </a:bodyPr>
          <a:lstStyle/>
          <a:p>
            <a:r>
              <a:rPr lang="en-US" sz="2400" b="1" dirty="0">
                <a:latin typeface="Arial Black" panose="020B0A04020102020204" pitchFamily="34" charset="0"/>
              </a:rPr>
              <a:t>?</a:t>
            </a:r>
          </a:p>
        </p:txBody>
      </p:sp>
      <p:sp>
        <p:nvSpPr>
          <p:cNvPr id="61" name="TextBox 60">
            <a:extLst>
              <a:ext uri="{FF2B5EF4-FFF2-40B4-BE49-F238E27FC236}">
                <a16:creationId xmlns:a16="http://schemas.microsoft.com/office/drawing/2014/main" id="{FC560201-07CC-9664-47F0-9527FE820676}"/>
              </a:ext>
            </a:extLst>
          </p:cNvPr>
          <p:cNvSpPr txBox="1"/>
          <p:nvPr/>
        </p:nvSpPr>
        <p:spPr>
          <a:xfrm>
            <a:off x="10776646" y="4815336"/>
            <a:ext cx="372218" cy="461665"/>
          </a:xfrm>
          <a:prstGeom prst="rect">
            <a:avLst/>
          </a:prstGeom>
          <a:noFill/>
        </p:spPr>
        <p:txBody>
          <a:bodyPr wrap="none" rtlCol="0">
            <a:spAutoFit/>
          </a:bodyPr>
          <a:lstStyle/>
          <a:p>
            <a:r>
              <a:rPr lang="en-US" sz="2400" b="1" dirty="0">
                <a:latin typeface="Arial Black" panose="020B0A04020102020204" pitchFamily="34" charset="0"/>
              </a:rPr>
              <a:t>?</a:t>
            </a:r>
          </a:p>
        </p:txBody>
      </p:sp>
      <p:sp>
        <p:nvSpPr>
          <p:cNvPr id="62" name="TextBox 61">
            <a:extLst>
              <a:ext uri="{FF2B5EF4-FFF2-40B4-BE49-F238E27FC236}">
                <a16:creationId xmlns:a16="http://schemas.microsoft.com/office/drawing/2014/main" id="{43BA5AD6-017A-1E3C-396A-6E1B9B8EBE30}"/>
              </a:ext>
            </a:extLst>
          </p:cNvPr>
          <p:cNvSpPr txBox="1"/>
          <p:nvPr/>
        </p:nvSpPr>
        <p:spPr>
          <a:xfrm>
            <a:off x="10776646" y="5288896"/>
            <a:ext cx="372218" cy="461665"/>
          </a:xfrm>
          <a:prstGeom prst="rect">
            <a:avLst/>
          </a:prstGeom>
          <a:noFill/>
        </p:spPr>
        <p:txBody>
          <a:bodyPr wrap="none" rtlCol="0">
            <a:spAutoFit/>
          </a:bodyPr>
          <a:lstStyle/>
          <a:p>
            <a:r>
              <a:rPr lang="en-US" sz="2400" b="1" dirty="0">
                <a:latin typeface="Arial Black" panose="020B0A04020102020204" pitchFamily="34" charset="0"/>
              </a:rPr>
              <a:t>?</a:t>
            </a:r>
          </a:p>
        </p:txBody>
      </p:sp>
      <p:sp>
        <p:nvSpPr>
          <p:cNvPr id="63" name="TextBox 62">
            <a:extLst>
              <a:ext uri="{FF2B5EF4-FFF2-40B4-BE49-F238E27FC236}">
                <a16:creationId xmlns:a16="http://schemas.microsoft.com/office/drawing/2014/main" id="{605E6E18-9D04-B353-C666-AC764F5FBDA5}"/>
              </a:ext>
            </a:extLst>
          </p:cNvPr>
          <p:cNvSpPr txBox="1"/>
          <p:nvPr/>
        </p:nvSpPr>
        <p:spPr>
          <a:xfrm>
            <a:off x="10776507" y="5756085"/>
            <a:ext cx="372218" cy="461665"/>
          </a:xfrm>
          <a:prstGeom prst="rect">
            <a:avLst/>
          </a:prstGeom>
          <a:noFill/>
        </p:spPr>
        <p:txBody>
          <a:bodyPr wrap="none" rtlCol="0">
            <a:spAutoFit/>
          </a:bodyPr>
          <a:lstStyle/>
          <a:p>
            <a:r>
              <a:rPr lang="en-US" sz="2400" b="1" dirty="0">
                <a:latin typeface="Arial Black" panose="020B0A04020102020204" pitchFamily="34" charset="0"/>
              </a:rPr>
              <a:t>?</a:t>
            </a:r>
          </a:p>
        </p:txBody>
      </p:sp>
      <p:sp>
        <p:nvSpPr>
          <p:cNvPr id="82" name="Trapezoid 81">
            <a:extLst>
              <a:ext uri="{FF2B5EF4-FFF2-40B4-BE49-F238E27FC236}">
                <a16:creationId xmlns:a16="http://schemas.microsoft.com/office/drawing/2014/main" id="{DE3A6A81-BC20-8C3F-5079-909D9E8E0C5A}"/>
              </a:ext>
            </a:extLst>
          </p:cNvPr>
          <p:cNvSpPr/>
          <p:nvPr/>
        </p:nvSpPr>
        <p:spPr>
          <a:xfrm>
            <a:off x="7426621" y="3666148"/>
            <a:ext cx="4765379" cy="297580"/>
          </a:xfrm>
          <a:prstGeom prst="trapezoid">
            <a:avLst>
              <a:gd name="adj" fmla="val 675012"/>
            </a:avLst>
          </a:prstGeom>
          <a:gradFill flip="none" rotWithShape="1">
            <a:gsLst>
              <a:gs pos="0">
                <a:schemeClr val="bg1">
                  <a:lumMod val="65000"/>
                  <a:tint val="66000"/>
                  <a:satMod val="160000"/>
                </a:schemeClr>
              </a:gs>
              <a:gs pos="50000">
                <a:schemeClr val="bg1">
                  <a:lumMod val="65000"/>
                  <a:tint val="44500"/>
                  <a:satMod val="160000"/>
                </a:schemeClr>
              </a:gs>
              <a:gs pos="100000">
                <a:schemeClr val="bg1">
                  <a:lumMod val="65000"/>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TextBox 82">
            <a:extLst>
              <a:ext uri="{FF2B5EF4-FFF2-40B4-BE49-F238E27FC236}">
                <a16:creationId xmlns:a16="http://schemas.microsoft.com/office/drawing/2014/main" id="{2F062F7E-E956-0516-E4E8-F00BE64702FF}"/>
              </a:ext>
            </a:extLst>
          </p:cNvPr>
          <p:cNvSpPr txBox="1"/>
          <p:nvPr/>
        </p:nvSpPr>
        <p:spPr>
          <a:xfrm>
            <a:off x="6099554" y="4157836"/>
            <a:ext cx="736374" cy="523220"/>
          </a:xfrm>
          <a:prstGeom prst="rect">
            <a:avLst/>
          </a:prstGeom>
          <a:solidFill>
            <a:schemeClr val="bg1"/>
          </a:solidFill>
        </p:spPr>
        <p:txBody>
          <a:bodyPr wrap="square" rtlCol="0">
            <a:spAutoFit/>
          </a:bodyPr>
          <a:lstStyle/>
          <a:p>
            <a:r>
              <a:rPr lang="en-US" sz="1400" b="1" dirty="0"/>
              <a:t>Feed to model</a:t>
            </a:r>
          </a:p>
        </p:txBody>
      </p:sp>
      <p:grpSp>
        <p:nvGrpSpPr>
          <p:cNvPr id="84" name="Group 83">
            <a:extLst>
              <a:ext uri="{FF2B5EF4-FFF2-40B4-BE49-F238E27FC236}">
                <a16:creationId xmlns:a16="http://schemas.microsoft.com/office/drawing/2014/main" id="{8430A4D0-DA44-F740-5F8E-8ABECDF9987D}"/>
              </a:ext>
            </a:extLst>
          </p:cNvPr>
          <p:cNvGrpSpPr/>
          <p:nvPr/>
        </p:nvGrpSpPr>
        <p:grpSpPr>
          <a:xfrm>
            <a:off x="9352113" y="196620"/>
            <a:ext cx="1429017" cy="1428756"/>
            <a:chOff x="7100131" y="4313489"/>
            <a:chExt cx="1429017" cy="1428756"/>
          </a:xfrm>
        </p:grpSpPr>
        <p:pic>
          <p:nvPicPr>
            <p:cNvPr id="85" name="Graphic 84" descr="Network diagram with solid fill">
              <a:extLst>
                <a:ext uri="{FF2B5EF4-FFF2-40B4-BE49-F238E27FC236}">
                  <a16:creationId xmlns:a16="http://schemas.microsoft.com/office/drawing/2014/main" id="{8C8B0B4B-325E-0BD5-6CE7-79C870DAB037}"/>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7100131" y="4313489"/>
              <a:ext cx="914400" cy="914400"/>
            </a:xfrm>
            <a:prstGeom prst="rect">
              <a:avLst/>
            </a:prstGeom>
          </p:spPr>
        </p:pic>
        <p:pic>
          <p:nvPicPr>
            <p:cNvPr id="86" name="Graphic 85" descr="Network diagram with solid fill">
              <a:extLst>
                <a:ext uri="{FF2B5EF4-FFF2-40B4-BE49-F238E27FC236}">
                  <a16:creationId xmlns:a16="http://schemas.microsoft.com/office/drawing/2014/main" id="{AC424D4C-16B2-8698-0FAE-7F978DFC2DCA}"/>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7100131" y="4827845"/>
              <a:ext cx="914400" cy="914400"/>
            </a:xfrm>
            <a:prstGeom prst="rect">
              <a:avLst/>
            </a:prstGeom>
          </p:spPr>
        </p:pic>
        <p:pic>
          <p:nvPicPr>
            <p:cNvPr id="87" name="Graphic 86" descr="Network diagram with solid fill">
              <a:extLst>
                <a:ext uri="{FF2B5EF4-FFF2-40B4-BE49-F238E27FC236}">
                  <a16:creationId xmlns:a16="http://schemas.microsoft.com/office/drawing/2014/main" id="{EDE5865D-BAB0-16DD-DE31-41151BB8F60C}"/>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7614748" y="4574311"/>
              <a:ext cx="914400" cy="914400"/>
            </a:xfrm>
            <a:prstGeom prst="rect">
              <a:avLst/>
            </a:prstGeom>
          </p:spPr>
        </p:pic>
        <p:cxnSp>
          <p:nvCxnSpPr>
            <p:cNvPr id="88" name="Straight Connector 87">
              <a:extLst>
                <a:ext uri="{FF2B5EF4-FFF2-40B4-BE49-F238E27FC236}">
                  <a16:creationId xmlns:a16="http://schemas.microsoft.com/office/drawing/2014/main" id="{E3816AD9-2BA3-808E-4D4E-1BEAAC213849}"/>
                </a:ext>
              </a:extLst>
            </p:cNvPr>
            <p:cNvCxnSpPr/>
            <p:nvPr/>
          </p:nvCxnSpPr>
          <p:spPr>
            <a:xfrm>
              <a:off x="7505210" y="5019677"/>
              <a:ext cx="209550" cy="0"/>
            </a:xfrm>
            <a:prstGeom prst="line">
              <a:avLst/>
            </a:prstGeom>
            <a:ln w="381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9" name="TextBox 88">
            <a:extLst>
              <a:ext uri="{FF2B5EF4-FFF2-40B4-BE49-F238E27FC236}">
                <a16:creationId xmlns:a16="http://schemas.microsoft.com/office/drawing/2014/main" id="{800FB8E2-4075-B3A6-F4A5-330092583B74}"/>
              </a:ext>
            </a:extLst>
          </p:cNvPr>
          <p:cNvSpPr txBox="1"/>
          <p:nvPr/>
        </p:nvSpPr>
        <p:spPr>
          <a:xfrm>
            <a:off x="9266036" y="36358"/>
            <a:ext cx="1401411" cy="307777"/>
          </a:xfrm>
          <a:prstGeom prst="rect">
            <a:avLst/>
          </a:prstGeom>
          <a:noFill/>
        </p:spPr>
        <p:txBody>
          <a:bodyPr wrap="square" rtlCol="0">
            <a:spAutoFit/>
          </a:bodyPr>
          <a:lstStyle/>
          <a:p>
            <a:pPr algn="ctr"/>
            <a:r>
              <a:rPr lang="en-US" sz="1400" b="1" dirty="0"/>
              <a:t>Trained model</a:t>
            </a:r>
          </a:p>
        </p:txBody>
      </p:sp>
      <p:sp>
        <p:nvSpPr>
          <p:cNvPr id="90" name="Arrow: Down 89">
            <a:extLst>
              <a:ext uri="{FF2B5EF4-FFF2-40B4-BE49-F238E27FC236}">
                <a16:creationId xmlns:a16="http://schemas.microsoft.com/office/drawing/2014/main" id="{2F1BEEAF-F5C0-3DAF-4E04-59E96468344A}"/>
              </a:ext>
            </a:extLst>
          </p:cNvPr>
          <p:cNvSpPr/>
          <p:nvPr/>
        </p:nvSpPr>
        <p:spPr>
          <a:xfrm flipV="1">
            <a:off x="9029174" y="1710028"/>
            <a:ext cx="474909" cy="265411"/>
          </a:xfrm>
          <a:prstGeom prst="down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3" name="Graphic 92" descr="Tag outline">
            <a:extLst>
              <a:ext uri="{FF2B5EF4-FFF2-40B4-BE49-F238E27FC236}">
                <a16:creationId xmlns:a16="http://schemas.microsoft.com/office/drawing/2014/main" id="{C76AB808-EE4F-26E2-331C-A08EC05FACC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18540785">
            <a:off x="11052445" y="230093"/>
            <a:ext cx="1222784" cy="1222784"/>
          </a:xfrm>
          <a:prstGeom prst="rect">
            <a:avLst/>
          </a:prstGeom>
        </p:spPr>
      </p:pic>
      <p:sp>
        <p:nvSpPr>
          <p:cNvPr id="94" name="TextBox 93">
            <a:extLst>
              <a:ext uri="{FF2B5EF4-FFF2-40B4-BE49-F238E27FC236}">
                <a16:creationId xmlns:a16="http://schemas.microsoft.com/office/drawing/2014/main" id="{82B2FCA6-0426-5A2B-6620-127EEC369E4E}"/>
              </a:ext>
            </a:extLst>
          </p:cNvPr>
          <p:cNvSpPr txBox="1"/>
          <p:nvPr/>
        </p:nvSpPr>
        <p:spPr>
          <a:xfrm rot="21279864">
            <a:off x="11453423" y="641974"/>
            <a:ext cx="661720" cy="369332"/>
          </a:xfrm>
          <a:prstGeom prst="rect">
            <a:avLst/>
          </a:prstGeom>
          <a:noFill/>
        </p:spPr>
        <p:txBody>
          <a:bodyPr wrap="none" rtlCol="0">
            <a:spAutoFit/>
          </a:bodyPr>
          <a:lstStyle/>
          <a:p>
            <a:r>
              <a:rPr lang="en-US" b="1" dirty="0"/>
              <a:t>good</a:t>
            </a:r>
          </a:p>
        </p:txBody>
      </p:sp>
      <p:sp>
        <p:nvSpPr>
          <p:cNvPr id="95" name="TextBox 94">
            <a:extLst>
              <a:ext uri="{FF2B5EF4-FFF2-40B4-BE49-F238E27FC236}">
                <a16:creationId xmlns:a16="http://schemas.microsoft.com/office/drawing/2014/main" id="{82B20CB5-9F8C-6E2A-FAFA-E69AAD491D56}"/>
              </a:ext>
            </a:extLst>
          </p:cNvPr>
          <p:cNvSpPr txBox="1"/>
          <p:nvPr/>
        </p:nvSpPr>
        <p:spPr>
          <a:xfrm>
            <a:off x="5701485" y="5610658"/>
            <a:ext cx="998094" cy="646331"/>
          </a:xfrm>
          <a:prstGeom prst="rect">
            <a:avLst/>
          </a:prstGeom>
          <a:solidFill>
            <a:schemeClr val="bg1"/>
          </a:solidFill>
        </p:spPr>
        <p:txBody>
          <a:bodyPr wrap="none" rtlCol="0">
            <a:spAutoFit/>
          </a:bodyPr>
          <a:lstStyle/>
          <a:p>
            <a:r>
              <a:rPr lang="en-US" b="1" dirty="0"/>
              <a:t>Training </a:t>
            </a:r>
          </a:p>
          <a:p>
            <a:r>
              <a:rPr lang="en-US" b="1" dirty="0"/>
              <a:t>Process</a:t>
            </a:r>
          </a:p>
        </p:txBody>
      </p:sp>
      <p:sp>
        <p:nvSpPr>
          <p:cNvPr id="96" name="Arrow: Right 95">
            <a:extLst>
              <a:ext uri="{FF2B5EF4-FFF2-40B4-BE49-F238E27FC236}">
                <a16:creationId xmlns:a16="http://schemas.microsoft.com/office/drawing/2014/main" id="{2E94E981-5A5E-AB46-AF0B-0A3A7D21C8DE}"/>
              </a:ext>
            </a:extLst>
          </p:cNvPr>
          <p:cNvSpPr/>
          <p:nvPr/>
        </p:nvSpPr>
        <p:spPr>
          <a:xfrm>
            <a:off x="9120456" y="786202"/>
            <a:ext cx="166026" cy="250034"/>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Arrow: Right 96">
            <a:extLst>
              <a:ext uri="{FF2B5EF4-FFF2-40B4-BE49-F238E27FC236}">
                <a16:creationId xmlns:a16="http://schemas.microsoft.com/office/drawing/2014/main" id="{C42B4E8F-7D0A-E5EE-01DC-690589AEFC97}"/>
              </a:ext>
            </a:extLst>
          </p:cNvPr>
          <p:cNvSpPr/>
          <p:nvPr/>
        </p:nvSpPr>
        <p:spPr>
          <a:xfrm>
            <a:off x="10764761" y="786202"/>
            <a:ext cx="166026" cy="250034"/>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TextBox 99">
            <a:extLst>
              <a:ext uri="{FF2B5EF4-FFF2-40B4-BE49-F238E27FC236}">
                <a16:creationId xmlns:a16="http://schemas.microsoft.com/office/drawing/2014/main" id="{B531F312-471D-E8BA-50A1-DACC10FFDE21}"/>
              </a:ext>
            </a:extLst>
          </p:cNvPr>
          <p:cNvSpPr txBox="1"/>
          <p:nvPr/>
        </p:nvSpPr>
        <p:spPr>
          <a:xfrm>
            <a:off x="6337144" y="285117"/>
            <a:ext cx="1401411" cy="307777"/>
          </a:xfrm>
          <a:prstGeom prst="rect">
            <a:avLst/>
          </a:prstGeom>
          <a:noFill/>
        </p:spPr>
        <p:txBody>
          <a:bodyPr wrap="square" rtlCol="0">
            <a:spAutoFit/>
          </a:bodyPr>
          <a:lstStyle/>
          <a:p>
            <a:pPr algn="ctr"/>
            <a:r>
              <a:rPr lang="en-US" sz="1400" b="1" dirty="0"/>
              <a:t>New data</a:t>
            </a:r>
          </a:p>
        </p:txBody>
      </p:sp>
      <p:sp>
        <p:nvSpPr>
          <p:cNvPr id="101" name="TextBox 100">
            <a:extLst>
              <a:ext uri="{FF2B5EF4-FFF2-40B4-BE49-F238E27FC236}">
                <a16:creationId xmlns:a16="http://schemas.microsoft.com/office/drawing/2014/main" id="{6B4C7EC9-53B9-F3A0-0B4D-3A745224C3C1}"/>
              </a:ext>
            </a:extLst>
          </p:cNvPr>
          <p:cNvSpPr txBox="1"/>
          <p:nvPr/>
        </p:nvSpPr>
        <p:spPr>
          <a:xfrm>
            <a:off x="10930242" y="316701"/>
            <a:ext cx="1401411" cy="307777"/>
          </a:xfrm>
          <a:prstGeom prst="rect">
            <a:avLst/>
          </a:prstGeom>
          <a:noFill/>
        </p:spPr>
        <p:txBody>
          <a:bodyPr wrap="square" rtlCol="0">
            <a:spAutoFit/>
          </a:bodyPr>
          <a:lstStyle/>
          <a:p>
            <a:r>
              <a:rPr lang="en-US" sz="1400" b="1" dirty="0"/>
              <a:t>Predicted label</a:t>
            </a:r>
          </a:p>
        </p:txBody>
      </p:sp>
      <p:graphicFrame>
        <p:nvGraphicFramePr>
          <p:cNvPr id="8" name="Table 4">
            <a:extLst>
              <a:ext uri="{FF2B5EF4-FFF2-40B4-BE49-F238E27FC236}">
                <a16:creationId xmlns:a16="http://schemas.microsoft.com/office/drawing/2014/main" id="{8AD3B53F-40DB-65BE-6433-7A4F224E72C5}"/>
              </a:ext>
            </a:extLst>
          </p:cNvPr>
          <p:cNvGraphicFramePr>
            <a:graphicFrameLocks noGrp="1"/>
          </p:cNvGraphicFramePr>
          <p:nvPr>
            <p:extLst>
              <p:ext uri="{D42A27DB-BD31-4B8C-83A1-F6EECF244321}">
                <p14:modId xmlns:p14="http://schemas.microsoft.com/office/powerpoint/2010/main" val="3154303328"/>
              </p:ext>
            </p:extLst>
          </p:nvPr>
        </p:nvGraphicFramePr>
        <p:xfrm>
          <a:off x="378923" y="3732106"/>
          <a:ext cx="4126999" cy="1897900"/>
        </p:xfrm>
        <a:graphic>
          <a:graphicData uri="http://schemas.openxmlformats.org/drawingml/2006/table">
            <a:tbl>
              <a:tblPr firstRow="1" bandRow="1">
                <a:tableStyleId>{93296810-A885-4BE3-A3E7-6D5BEEA58F35}</a:tableStyleId>
              </a:tblPr>
              <a:tblGrid>
                <a:gridCol w="953853">
                  <a:extLst>
                    <a:ext uri="{9D8B030D-6E8A-4147-A177-3AD203B41FA5}">
                      <a16:colId xmlns:a16="http://schemas.microsoft.com/office/drawing/2014/main" val="743330414"/>
                    </a:ext>
                  </a:extLst>
                </a:gridCol>
                <a:gridCol w="717496">
                  <a:extLst>
                    <a:ext uri="{9D8B030D-6E8A-4147-A177-3AD203B41FA5}">
                      <a16:colId xmlns:a16="http://schemas.microsoft.com/office/drawing/2014/main" val="315540010"/>
                    </a:ext>
                  </a:extLst>
                </a:gridCol>
                <a:gridCol w="692231">
                  <a:extLst>
                    <a:ext uri="{9D8B030D-6E8A-4147-A177-3AD203B41FA5}">
                      <a16:colId xmlns:a16="http://schemas.microsoft.com/office/drawing/2014/main" val="2984437135"/>
                    </a:ext>
                  </a:extLst>
                </a:gridCol>
                <a:gridCol w="889290">
                  <a:extLst>
                    <a:ext uri="{9D8B030D-6E8A-4147-A177-3AD203B41FA5}">
                      <a16:colId xmlns:a16="http://schemas.microsoft.com/office/drawing/2014/main" val="1847807242"/>
                    </a:ext>
                  </a:extLst>
                </a:gridCol>
                <a:gridCol w="874129">
                  <a:extLst>
                    <a:ext uri="{9D8B030D-6E8A-4147-A177-3AD203B41FA5}">
                      <a16:colId xmlns:a16="http://schemas.microsoft.com/office/drawing/2014/main" val="4277968307"/>
                    </a:ext>
                  </a:extLst>
                </a:gridCol>
              </a:tblGrid>
              <a:tr h="379580">
                <a:tc>
                  <a:txBody>
                    <a:bodyPr/>
                    <a:lstStyle/>
                    <a:p>
                      <a:pPr algn="ctr"/>
                      <a:r>
                        <a:rPr lang="en-US" sz="1100" dirty="0" err="1"/>
                        <a:t>Enc_SSN</a:t>
                      </a:r>
                      <a:endParaRPr lang="en-US" sz="1100" dirty="0"/>
                    </a:p>
                  </a:txBody>
                  <a:tcPr anchor="ctr"/>
                </a:tc>
                <a:tc>
                  <a:txBody>
                    <a:bodyPr/>
                    <a:lstStyle/>
                    <a:p>
                      <a:pPr algn="ctr"/>
                      <a:r>
                        <a:rPr lang="en-US" sz="1100" dirty="0" err="1"/>
                        <a:t>NoOfAcc</a:t>
                      </a:r>
                      <a:endParaRPr lang="en-US" sz="1100" dirty="0"/>
                    </a:p>
                  </a:txBody>
                  <a:tcPr anchor="ctr"/>
                </a:tc>
                <a:tc>
                  <a:txBody>
                    <a:bodyPr/>
                    <a:lstStyle/>
                    <a:p>
                      <a:pPr algn="ctr"/>
                      <a:r>
                        <a:rPr lang="en-US" sz="1100" dirty="0"/>
                        <a:t>Balance</a:t>
                      </a:r>
                    </a:p>
                  </a:txBody>
                  <a:tcPr anchor="ctr"/>
                </a:tc>
                <a:tc>
                  <a:txBody>
                    <a:bodyPr/>
                    <a:lstStyle/>
                    <a:p>
                      <a:pPr algn="ctr"/>
                      <a:r>
                        <a:rPr lang="en-US" sz="1100" dirty="0"/>
                        <a:t>3MnPstDue</a:t>
                      </a:r>
                    </a:p>
                  </a:txBody>
                  <a:tcPr anchor="ctr"/>
                </a:tc>
                <a:tc>
                  <a:txBody>
                    <a:bodyPr/>
                    <a:lstStyle/>
                    <a:p>
                      <a:pPr algn="ctr"/>
                      <a:r>
                        <a:rPr lang="en-US" sz="1100" dirty="0"/>
                        <a:t>6MnPstDue</a:t>
                      </a:r>
                    </a:p>
                  </a:txBody>
                  <a:tcPr anchor="ctr"/>
                </a:tc>
                <a:extLst>
                  <a:ext uri="{0D108BD9-81ED-4DB2-BD59-A6C34878D82A}">
                    <a16:rowId xmlns:a16="http://schemas.microsoft.com/office/drawing/2014/main" val="2138257583"/>
                  </a:ext>
                </a:extLst>
              </a:tr>
              <a:tr h="379580">
                <a:tc>
                  <a:txBody>
                    <a:bodyPr/>
                    <a:lstStyle/>
                    <a:p>
                      <a:r>
                        <a:rPr lang="en-US" sz="1100" dirty="0"/>
                        <a:t>Ad9asgvjabl</a:t>
                      </a:r>
                    </a:p>
                  </a:txBody>
                  <a:tcPr/>
                </a:tc>
                <a:tc>
                  <a:txBody>
                    <a:bodyPr/>
                    <a:lstStyle/>
                    <a:p>
                      <a:r>
                        <a:rPr lang="en-US" sz="1100" dirty="0"/>
                        <a:t>3</a:t>
                      </a:r>
                    </a:p>
                  </a:txBody>
                  <a:tcPr/>
                </a:tc>
                <a:tc>
                  <a:txBody>
                    <a:bodyPr/>
                    <a:lstStyle/>
                    <a:p>
                      <a:r>
                        <a:rPr lang="en-US" sz="1100" dirty="0"/>
                        <a:t>100</a:t>
                      </a:r>
                    </a:p>
                  </a:txBody>
                  <a:tcPr/>
                </a:tc>
                <a:tc>
                  <a:txBody>
                    <a:bodyPr/>
                    <a:lstStyle/>
                    <a:p>
                      <a:r>
                        <a:rPr lang="en-US" sz="1100" dirty="0"/>
                        <a:t>0</a:t>
                      </a:r>
                    </a:p>
                  </a:txBody>
                  <a:tcPr/>
                </a:tc>
                <a:tc>
                  <a:txBody>
                    <a:bodyPr/>
                    <a:lstStyle/>
                    <a:p>
                      <a:r>
                        <a:rPr lang="en-US" sz="1100" dirty="0"/>
                        <a:t>0</a:t>
                      </a:r>
                    </a:p>
                  </a:txBody>
                  <a:tcPr/>
                </a:tc>
                <a:extLst>
                  <a:ext uri="{0D108BD9-81ED-4DB2-BD59-A6C34878D82A}">
                    <a16:rowId xmlns:a16="http://schemas.microsoft.com/office/drawing/2014/main" val="4250914417"/>
                  </a:ext>
                </a:extLst>
              </a:tr>
              <a:tr h="379580">
                <a:tc>
                  <a:txBody>
                    <a:bodyPr/>
                    <a:lstStyle/>
                    <a:p>
                      <a:r>
                        <a:rPr lang="en-US" sz="1100" dirty="0"/>
                        <a:t>CLvb0das9b</a:t>
                      </a:r>
                    </a:p>
                  </a:txBody>
                  <a:tcPr/>
                </a:tc>
                <a:tc>
                  <a:txBody>
                    <a:bodyPr/>
                    <a:lstStyle/>
                    <a:p>
                      <a:r>
                        <a:rPr lang="en-US" sz="1100" dirty="0"/>
                        <a:t>1</a:t>
                      </a:r>
                    </a:p>
                  </a:txBody>
                  <a:tcPr/>
                </a:tc>
                <a:tc>
                  <a:txBody>
                    <a:bodyPr/>
                    <a:lstStyle/>
                    <a:p>
                      <a:r>
                        <a:rPr lang="en-US" sz="1100" dirty="0"/>
                        <a:t>2500</a:t>
                      </a:r>
                    </a:p>
                  </a:txBody>
                  <a:tcPr/>
                </a:tc>
                <a:tc>
                  <a:txBody>
                    <a:bodyPr/>
                    <a:lstStyle/>
                    <a:p>
                      <a:r>
                        <a:rPr lang="en-US" sz="1100" dirty="0"/>
                        <a:t>1000</a:t>
                      </a:r>
                    </a:p>
                  </a:txBody>
                  <a:tcPr/>
                </a:tc>
                <a:tc>
                  <a:txBody>
                    <a:bodyPr/>
                    <a:lstStyle/>
                    <a:p>
                      <a:r>
                        <a:rPr lang="en-US" sz="1100" dirty="0"/>
                        <a:t>500</a:t>
                      </a:r>
                    </a:p>
                  </a:txBody>
                  <a:tcPr/>
                </a:tc>
                <a:extLst>
                  <a:ext uri="{0D108BD9-81ED-4DB2-BD59-A6C34878D82A}">
                    <a16:rowId xmlns:a16="http://schemas.microsoft.com/office/drawing/2014/main" val="1551227789"/>
                  </a:ext>
                </a:extLst>
              </a:tr>
              <a:tr h="379580">
                <a:tc>
                  <a:txBody>
                    <a:bodyPr/>
                    <a:lstStyle/>
                    <a:p>
                      <a:r>
                        <a:rPr lang="en-US" sz="1100" dirty="0"/>
                        <a:t>MCdfasd924</a:t>
                      </a:r>
                    </a:p>
                  </a:txBody>
                  <a:tcPr/>
                </a:tc>
                <a:tc>
                  <a:txBody>
                    <a:bodyPr/>
                    <a:lstStyle/>
                    <a:p>
                      <a:r>
                        <a:rPr lang="en-US" sz="1100" dirty="0"/>
                        <a:t>4</a:t>
                      </a:r>
                    </a:p>
                  </a:txBody>
                  <a:tcPr/>
                </a:tc>
                <a:tc>
                  <a:txBody>
                    <a:bodyPr/>
                    <a:lstStyle/>
                    <a:p>
                      <a:r>
                        <a:rPr lang="en-US" sz="1100" dirty="0"/>
                        <a:t>50</a:t>
                      </a:r>
                    </a:p>
                  </a:txBody>
                  <a:tcPr/>
                </a:tc>
                <a:tc>
                  <a:txBody>
                    <a:bodyPr/>
                    <a:lstStyle/>
                    <a:p>
                      <a:r>
                        <a:rPr lang="en-US" sz="1100" dirty="0"/>
                        <a:t>0</a:t>
                      </a:r>
                    </a:p>
                  </a:txBody>
                  <a:tcPr/>
                </a:tc>
                <a:tc>
                  <a:txBody>
                    <a:bodyPr/>
                    <a:lstStyle/>
                    <a:p>
                      <a:r>
                        <a:rPr lang="en-US" sz="1100" dirty="0"/>
                        <a:t>0</a:t>
                      </a:r>
                    </a:p>
                  </a:txBody>
                  <a:tcPr/>
                </a:tc>
                <a:extLst>
                  <a:ext uri="{0D108BD9-81ED-4DB2-BD59-A6C34878D82A}">
                    <a16:rowId xmlns:a16="http://schemas.microsoft.com/office/drawing/2014/main" val="2927075177"/>
                  </a:ext>
                </a:extLst>
              </a:tr>
              <a:tr h="379580">
                <a:tc>
                  <a:txBody>
                    <a:bodyPr/>
                    <a:lstStyle/>
                    <a:p>
                      <a:r>
                        <a:rPr lang="en-US" sz="1100" dirty="0"/>
                        <a:t>Mx9ta9fgak4</a:t>
                      </a:r>
                    </a:p>
                  </a:txBody>
                  <a:tcPr/>
                </a:tc>
                <a:tc>
                  <a:txBody>
                    <a:bodyPr/>
                    <a:lstStyle/>
                    <a:p>
                      <a:r>
                        <a:rPr lang="en-US" sz="1100" dirty="0"/>
                        <a:t>2</a:t>
                      </a:r>
                    </a:p>
                  </a:txBody>
                  <a:tcPr/>
                </a:tc>
                <a:tc>
                  <a:txBody>
                    <a:bodyPr/>
                    <a:lstStyle/>
                    <a:p>
                      <a:r>
                        <a:rPr lang="en-US" sz="1100" dirty="0"/>
                        <a:t>1200</a:t>
                      </a:r>
                    </a:p>
                  </a:txBody>
                  <a:tcPr/>
                </a:tc>
                <a:tc>
                  <a:txBody>
                    <a:bodyPr/>
                    <a:lstStyle/>
                    <a:p>
                      <a:r>
                        <a:rPr lang="en-US" sz="1100" dirty="0"/>
                        <a:t>200</a:t>
                      </a:r>
                    </a:p>
                  </a:txBody>
                  <a:tcPr/>
                </a:tc>
                <a:tc>
                  <a:txBody>
                    <a:bodyPr/>
                    <a:lstStyle/>
                    <a:p>
                      <a:r>
                        <a:rPr lang="en-US" sz="1100" dirty="0"/>
                        <a:t>0</a:t>
                      </a:r>
                    </a:p>
                  </a:txBody>
                  <a:tcPr/>
                </a:tc>
                <a:extLst>
                  <a:ext uri="{0D108BD9-81ED-4DB2-BD59-A6C34878D82A}">
                    <a16:rowId xmlns:a16="http://schemas.microsoft.com/office/drawing/2014/main" val="3873713489"/>
                  </a:ext>
                </a:extLst>
              </a:tr>
            </a:tbl>
          </a:graphicData>
        </a:graphic>
      </p:graphicFrame>
      <p:grpSp>
        <p:nvGrpSpPr>
          <p:cNvPr id="20" name="Group 19">
            <a:extLst>
              <a:ext uri="{FF2B5EF4-FFF2-40B4-BE49-F238E27FC236}">
                <a16:creationId xmlns:a16="http://schemas.microsoft.com/office/drawing/2014/main" id="{B9614352-D43B-ED24-9528-C1BAD64FD0C2}"/>
              </a:ext>
            </a:extLst>
          </p:cNvPr>
          <p:cNvGrpSpPr/>
          <p:nvPr/>
        </p:nvGrpSpPr>
        <p:grpSpPr>
          <a:xfrm rot="19553693">
            <a:off x="4415996" y="3431410"/>
            <a:ext cx="1075926" cy="1075926"/>
            <a:chOff x="10898220" y="3265047"/>
            <a:chExt cx="1075926" cy="1075926"/>
          </a:xfrm>
        </p:grpSpPr>
        <p:pic>
          <p:nvPicPr>
            <p:cNvPr id="21" name="Graphic 20" descr="Tag outline">
              <a:extLst>
                <a:ext uri="{FF2B5EF4-FFF2-40B4-BE49-F238E27FC236}">
                  <a16:creationId xmlns:a16="http://schemas.microsoft.com/office/drawing/2014/main" id="{EC98AB08-1BD0-AEE6-7FA1-7FCEE3E67F8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18540785">
              <a:off x="10898220" y="3265047"/>
              <a:ext cx="1075926" cy="1075926"/>
            </a:xfrm>
            <a:prstGeom prst="rect">
              <a:avLst/>
            </a:prstGeom>
          </p:spPr>
        </p:pic>
        <p:sp>
          <p:nvSpPr>
            <p:cNvPr id="22" name="TextBox 21">
              <a:extLst>
                <a:ext uri="{FF2B5EF4-FFF2-40B4-BE49-F238E27FC236}">
                  <a16:creationId xmlns:a16="http://schemas.microsoft.com/office/drawing/2014/main" id="{5DB5A6F6-04B8-7253-4B7F-2439F5E34B3E}"/>
                </a:ext>
              </a:extLst>
            </p:cNvPr>
            <p:cNvSpPr txBox="1"/>
            <p:nvPr/>
          </p:nvSpPr>
          <p:spPr>
            <a:xfrm rot="21213981">
              <a:off x="11247946" y="3606678"/>
              <a:ext cx="612284" cy="338554"/>
            </a:xfrm>
            <a:prstGeom prst="rect">
              <a:avLst/>
            </a:prstGeom>
            <a:noFill/>
          </p:spPr>
          <p:txBody>
            <a:bodyPr wrap="none" rtlCol="0">
              <a:spAutoFit/>
            </a:bodyPr>
            <a:lstStyle/>
            <a:p>
              <a:r>
                <a:rPr lang="en-US" sz="1600" b="1" dirty="0"/>
                <a:t>good</a:t>
              </a:r>
            </a:p>
          </p:txBody>
        </p:sp>
      </p:grpSp>
      <p:grpSp>
        <p:nvGrpSpPr>
          <p:cNvPr id="23" name="Group 22">
            <a:extLst>
              <a:ext uri="{FF2B5EF4-FFF2-40B4-BE49-F238E27FC236}">
                <a16:creationId xmlns:a16="http://schemas.microsoft.com/office/drawing/2014/main" id="{80E99E4A-F029-DA52-2FA7-627958C0D435}"/>
              </a:ext>
            </a:extLst>
          </p:cNvPr>
          <p:cNvGrpSpPr/>
          <p:nvPr/>
        </p:nvGrpSpPr>
        <p:grpSpPr>
          <a:xfrm rot="21108652">
            <a:off x="4512920" y="3992326"/>
            <a:ext cx="1075926" cy="1075926"/>
            <a:chOff x="10898220" y="3265047"/>
            <a:chExt cx="1075926" cy="1075926"/>
          </a:xfrm>
        </p:grpSpPr>
        <p:pic>
          <p:nvPicPr>
            <p:cNvPr id="24" name="Graphic 23" descr="Tag outline">
              <a:extLst>
                <a:ext uri="{FF2B5EF4-FFF2-40B4-BE49-F238E27FC236}">
                  <a16:creationId xmlns:a16="http://schemas.microsoft.com/office/drawing/2014/main" id="{8AE8A31C-716B-D1DF-7F3D-77BA14E49425}"/>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rot="18540785">
              <a:off x="10898220" y="3265047"/>
              <a:ext cx="1075926" cy="1075926"/>
            </a:xfrm>
            <a:prstGeom prst="rect">
              <a:avLst/>
            </a:prstGeom>
          </p:spPr>
        </p:pic>
        <p:sp>
          <p:nvSpPr>
            <p:cNvPr id="33" name="TextBox 32">
              <a:extLst>
                <a:ext uri="{FF2B5EF4-FFF2-40B4-BE49-F238E27FC236}">
                  <a16:creationId xmlns:a16="http://schemas.microsoft.com/office/drawing/2014/main" id="{5C7AB268-55BD-F748-B08C-913C0D5ADB62}"/>
                </a:ext>
              </a:extLst>
            </p:cNvPr>
            <p:cNvSpPr txBox="1"/>
            <p:nvPr/>
          </p:nvSpPr>
          <p:spPr>
            <a:xfrm rot="21213981">
              <a:off x="11262513" y="3623716"/>
              <a:ext cx="506870" cy="338554"/>
            </a:xfrm>
            <a:prstGeom prst="rect">
              <a:avLst/>
            </a:prstGeom>
            <a:noFill/>
          </p:spPr>
          <p:txBody>
            <a:bodyPr wrap="none" rtlCol="0">
              <a:spAutoFit/>
            </a:bodyPr>
            <a:lstStyle/>
            <a:p>
              <a:r>
                <a:rPr lang="en-US" sz="1600" b="1" dirty="0"/>
                <a:t>bad</a:t>
              </a:r>
            </a:p>
          </p:txBody>
        </p:sp>
      </p:grpSp>
      <p:grpSp>
        <p:nvGrpSpPr>
          <p:cNvPr id="35" name="Group 34">
            <a:extLst>
              <a:ext uri="{FF2B5EF4-FFF2-40B4-BE49-F238E27FC236}">
                <a16:creationId xmlns:a16="http://schemas.microsoft.com/office/drawing/2014/main" id="{BFD78ADC-3A64-D8E1-35B8-C07ADBEC3742}"/>
              </a:ext>
            </a:extLst>
          </p:cNvPr>
          <p:cNvGrpSpPr/>
          <p:nvPr/>
        </p:nvGrpSpPr>
        <p:grpSpPr>
          <a:xfrm rot="593164">
            <a:off x="4531875" y="4611877"/>
            <a:ext cx="1075926" cy="1075926"/>
            <a:chOff x="10898220" y="3265047"/>
            <a:chExt cx="1075926" cy="1075926"/>
          </a:xfrm>
        </p:grpSpPr>
        <p:pic>
          <p:nvPicPr>
            <p:cNvPr id="40" name="Graphic 39" descr="Tag outline">
              <a:extLst>
                <a:ext uri="{FF2B5EF4-FFF2-40B4-BE49-F238E27FC236}">
                  <a16:creationId xmlns:a16="http://schemas.microsoft.com/office/drawing/2014/main" id="{D1EC3E80-F54E-5B28-7E1D-6E96EF34F9B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18540785">
              <a:off x="10898220" y="3265047"/>
              <a:ext cx="1075926" cy="1075926"/>
            </a:xfrm>
            <a:prstGeom prst="rect">
              <a:avLst/>
            </a:prstGeom>
          </p:spPr>
        </p:pic>
        <p:sp>
          <p:nvSpPr>
            <p:cNvPr id="49" name="TextBox 48">
              <a:extLst>
                <a:ext uri="{FF2B5EF4-FFF2-40B4-BE49-F238E27FC236}">
                  <a16:creationId xmlns:a16="http://schemas.microsoft.com/office/drawing/2014/main" id="{83395124-5D97-6CBC-3DDE-4201B2DA2222}"/>
                </a:ext>
              </a:extLst>
            </p:cNvPr>
            <p:cNvSpPr txBox="1"/>
            <p:nvPr/>
          </p:nvSpPr>
          <p:spPr>
            <a:xfrm rot="21213981">
              <a:off x="11247946" y="3606678"/>
              <a:ext cx="612284" cy="338554"/>
            </a:xfrm>
            <a:prstGeom prst="rect">
              <a:avLst/>
            </a:prstGeom>
            <a:noFill/>
          </p:spPr>
          <p:txBody>
            <a:bodyPr wrap="none" rtlCol="0">
              <a:spAutoFit/>
            </a:bodyPr>
            <a:lstStyle/>
            <a:p>
              <a:r>
                <a:rPr lang="en-US" sz="1600" b="1" dirty="0"/>
                <a:t>good</a:t>
              </a:r>
            </a:p>
          </p:txBody>
        </p:sp>
      </p:grpSp>
      <p:grpSp>
        <p:nvGrpSpPr>
          <p:cNvPr id="52" name="Group 51">
            <a:extLst>
              <a:ext uri="{FF2B5EF4-FFF2-40B4-BE49-F238E27FC236}">
                <a16:creationId xmlns:a16="http://schemas.microsoft.com/office/drawing/2014/main" id="{7182B904-73E2-0873-9469-8AB4176769F6}"/>
              </a:ext>
            </a:extLst>
          </p:cNvPr>
          <p:cNvGrpSpPr/>
          <p:nvPr/>
        </p:nvGrpSpPr>
        <p:grpSpPr>
          <a:xfrm rot="1755657">
            <a:off x="4479954" y="5159097"/>
            <a:ext cx="1075926" cy="1075926"/>
            <a:chOff x="10999961" y="3425595"/>
            <a:chExt cx="1075926" cy="1075926"/>
          </a:xfrm>
        </p:grpSpPr>
        <p:pic>
          <p:nvPicPr>
            <p:cNvPr id="53" name="Graphic 52" descr="Tag outline">
              <a:extLst>
                <a:ext uri="{FF2B5EF4-FFF2-40B4-BE49-F238E27FC236}">
                  <a16:creationId xmlns:a16="http://schemas.microsoft.com/office/drawing/2014/main" id="{25F4C1E5-1350-03BF-08BD-9840BF7318DE}"/>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18540785">
              <a:off x="10999961" y="3425595"/>
              <a:ext cx="1075926" cy="1075926"/>
            </a:xfrm>
            <a:prstGeom prst="rect">
              <a:avLst/>
            </a:prstGeom>
          </p:spPr>
        </p:pic>
        <p:sp>
          <p:nvSpPr>
            <p:cNvPr id="55" name="TextBox 54">
              <a:extLst>
                <a:ext uri="{FF2B5EF4-FFF2-40B4-BE49-F238E27FC236}">
                  <a16:creationId xmlns:a16="http://schemas.microsoft.com/office/drawing/2014/main" id="{AA355C08-0862-E503-7FF6-E06E4A0B6E31}"/>
                </a:ext>
              </a:extLst>
            </p:cNvPr>
            <p:cNvSpPr txBox="1"/>
            <p:nvPr/>
          </p:nvSpPr>
          <p:spPr>
            <a:xfrm rot="21213981">
              <a:off x="11382054" y="3787908"/>
              <a:ext cx="506870" cy="338554"/>
            </a:xfrm>
            <a:prstGeom prst="rect">
              <a:avLst/>
            </a:prstGeom>
            <a:noFill/>
          </p:spPr>
          <p:txBody>
            <a:bodyPr wrap="none" rtlCol="0">
              <a:spAutoFit/>
            </a:bodyPr>
            <a:lstStyle/>
            <a:p>
              <a:r>
                <a:rPr lang="en-US" sz="1600" b="1" dirty="0"/>
                <a:t>bad</a:t>
              </a:r>
            </a:p>
          </p:txBody>
        </p:sp>
      </p:grpSp>
      <p:graphicFrame>
        <p:nvGraphicFramePr>
          <p:cNvPr id="58" name="Table 4">
            <a:extLst>
              <a:ext uri="{FF2B5EF4-FFF2-40B4-BE49-F238E27FC236}">
                <a16:creationId xmlns:a16="http://schemas.microsoft.com/office/drawing/2014/main" id="{B173B55D-30F5-F77F-F2AB-83746D528B2C}"/>
              </a:ext>
            </a:extLst>
          </p:cNvPr>
          <p:cNvGraphicFramePr>
            <a:graphicFrameLocks noGrp="1"/>
          </p:cNvGraphicFramePr>
          <p:nvPr>
            <p:extLst>
              <p:ext uri="{D42A27DB-BD31-4B8C-83A1-F6EECF244321}">
                <p14:modId xmlns:p14="http://schemas.microsoft.com/office/powerpoint/2010/main" val="1766203686"/>
              </p:ext>
            </p:extLst>
          </p:nvPr>
        </p:nvGraphicFramePr>
        <p:xfrm>
          <a:off x="7526164" y="4221246"/>
          <a:ext cx="3173146" cy="1897900"/>
        </p:xfrm>
        <a:graphic>
          <a:graphicData uri="http://schemas.openxmlformats.org/drawingml/2006/table">
            <a:tbl>
              <a:tblPr firstRow="1" bandRow="1">
                <a:tableStyleId>{93296810-A885-4BE3-A3E7-6D5BEEA58F35}</a:tableStyleId>
              </a:tblPr>
              <a:tblGrid>
                <a:gridCol w="717496">
                  <a:extLst>
                    <a:ext uri="{9D8B030D-6E8A-4147-A177-3AD203B41FA5}">
                      <a16:colId xmlns:a16="http://schemas.microsoft.com/office/drawing/2014/main" val="315540010"/>
                    </a:ext>
                  </a:extLst>
                </a:gridCol>
                <a:gridCol w="692231">
                  <a:extLst>
                    <a:ext uri="{9D8B030D-6E8A-4147-A177-3AD203B41FA5}">
                      <a16:colId xmlns:a16="http://schemas.microsoft.com/office/drawing/2014/main" val="2984437135"/>
                    </a:ext>
                  </a:extLst>
                </a:gridCol>
                <a:gridCol w="889290">
                  <a:extLst>
                    <a:ext uri="{9D8B030D-6E8A-4147-A177-3AD203B41FA5}">
                      <a16:colId xmlns:a16="http://schemas.microsoft.com/office/drawing/2014/main" val="1847807242"/>
                    </a:ext>
                  </a:extLst>
                </a:gridCol>
                <a:gridCol w="874129">
                  <a:extLst>
                    <a:ext uri="{9D8B030D-6E8A-4147-A177-3AD203B41FA5}">
                      <a16:colId xmlns:a16="http://schemas.microsoft.com/office/drawing/2014/main" val="4277968307"/>
                    </a:ext>
                  </a:extLst>
                </a:gridCol>
              </a:tblGrid>
              <a:tr h="379580">
                <a:tc>
                  <a:txBody>
                    <a:bodyPr/>
                    <a:lstStyle/>
                    <a:p>
                      <a:pPr algn="ctr"/>
                      <a:r>
                        <a:rPr lang="en-US" sz="1100" dirty="0" err="1"/>
                        <a:t>NoOfAcc</a:t>
                      </a:r>
                      <a:endParaRPr lang="en-US" sz="1100" dirty="0"/>
                    </a:p>
                  </a:txBody>
                  <a:tcPr anchor="ctr"/>
                </a:tc>
                <a:tc>
                  <a:txBody>
                    <a:bodyPr/>
                    <a:lstStyle/>
                    <a:p>
                      <a:pPr algn="ctr"/>
                      <a:r>
                        <a:rPr lang="en-US" sz="1100" dirty="0"/>
                        <a:t>Balance</a:t>
                      </a:r>
                    </a:p>
                  </a:txBody>
                  <a:tcPr anchor="ctr"/>
                </a:tc>
                <a:tc>
                  <a:txBody>
                    <a:bodyPr/>
                    <a:lstStyle/>
                    <a:p>
                      <a:pPr algn="ctr"/>
                      <a:r>
                        <a:rPr lang="en-US" sz="1100" dirty="0"/>
                        <a:t>3MnPstDue</a:t>
                      </a:r>
                    </a:p>
                  </a:txBody>
                  <a:tcPr anchor="ctr"/>
                </a:tc>
                <a:tc>
                  <a:txBody>
                    <a:bodyPr/>
                    <a:lstStyle/>
                    <a:p>
                      <a:pPr algn="ctr"/>
                      <a:r>
                        <a:rPr lang="en-US" sz="1100" dirty="0"/>
                        <a:t>6MnPstDue</a:t>
                      </a:r>
                    </a:p>
                  </a:txBody>
                  <a:tcPr anchor="ctr"/>
                </a:tc>
                <a:extLst>
                  <a:ext uri="{0D108BD9-81ED-4DB2-BD59-A6C34878D82A}">
                    <a16:rowId xmlns:a16="http://schemas.microsoft.com/office/drawing/2014/main" val="2138257583"/>
                  </a:ext>
                </a:extLst>
              </a:tr>
              <a:tr h="379580">
                <a:tc>
                  <a:txBody>
                    <a:bodyPr/>
                    <a:lstStyle/>
                    <a:p>
                      <a:r>
                        <a:rPr lang="en-US" sz="1100" dirty="0"/>
                        <a:t>3</a:t>
                      </a:r>
                    </a:p>
                  </a:txBody>
                  <a:tcPr/>
                </a:tc>
                <a:tc>
                  <a:txBody>
                    <a:bodyPr/>
                    <a:lstStyle/>
                    <a:p>
                      <a:r>
                        <a:rPr lang="en-US" sz="1100" dirty="0"/>
                        <a:t>100</a:t>
                      </a:r>
                    </a:p>
                  </a:txBody>
                  <a:tcPr/>
                </a:tc>
                <a:tc>
                  <a:txBody>
                    <a:bodyPr/>
                    <a:lstStyle/>
                    <a:p>
                      <a:r>
                        <a:rPr lang="en-US" sz="1100" dirty="0"/>
                        <a:t>0</a:t>
                      </a:r>
                    </a:p>
                  </a:txBody>
                  <a:tcPr/>
                </a:tc>
                <a:tc>
                  <a:txBody>
                    <a:bodyPr/>
                    <a:lstStyle/>
                    <a:p>
                      <a:r>
                        <a:rPr lang="en-US" sz="1100" dirty="0"/>
                        <a:t>0</a:t>
                      </a:r>
                    </a:p>
                  </a:txBody>
                  <a:tcPr/>
                </a:tc>
                <a:extLst>
                  <a:ext uri="{0D108BD9-81ED-4DB2-BD59-A6C34878D82A}">
                    <a16:rowId xmlns:a16="http://schemas.microsoft.com/office/drawing/2014/main" val="4250914417"/>
                  </a:ext>
                </a:extLst>
              </a:tr>
              <a:tr h="379580">
                <a:tc>
                  <a:txBody>
                    <a:bodyPr/>
                    <a:lstStyle/>
                    <a:p>
                      <a:r>
                        <a:rPr lang="en-US" sz="1100" dirty="0"/>
                        <a:t>1</a:t>
                      </a:r>
                    </a:p>
                  </a:txBody>
                  <a:tcPr/>
                </a:tc>
                <a:tc>
                  <a:txBody>
                    <a:bodyPr/>
                    <a:lstStyle/>
                    <a:p>
                      <a:r>
                        <a:rPr lang="en-US" sz="1100" dirty="0"/>
                        <a:t>2500</a:t>
                      </a:r>
                    </a:p>
                  </a:txBody>
                  <a:tcPr/>
                </a:tc>
                <a:tc>
                  <a:txBody>
                    <a:bodyPr/>
                    <a:lstStyle/>
                    <a:p>
                      <a:r>
                        <a:rPr lang="en-US" sz="1100" dirty="0"/>
                        <a:t>1000</a:t>
                      </a:r>
                    </a:p>
                  </a:txBody>
                  <a:tcPr/>
                </a:tc>
                <a:tc>
                  <a:txBody>
                    <a:bodyPr/>
                    <a:lstStyle/>
                    <a:p>
                      <a:r>
                        <a:rPr lang="en-US" sz="1100" dirty="0"/>
                        <a:t>500</a:t>
                      </a:r>
                    </a:p>
                  </a:txBody>
                  <a:tcPr/>
                </a:tc>
                <a:extLst>
                  <a:ext uri="{0D108BD9-81ED-4DB2-BD59-A6C34878D82A}">
                    <a16:rowId xmlns:a16="http://schemas.microsoft.com/office/drawing/2014/main" val="1551227789"/>
                  </a:ext>
                </a:extLst>
              </a:tr>
              <a:tr h="379580">
                <a:tc>
                  <a:txBody>
                    <a:bodyPr/>
                    <a:lstStyle/>
                    <a:p>
                      <a:r>
                        <a:rPr lang="en-US" sz="1100" dirty="0"/>
                        <a:t>4</a:t>
                      </a:r>
                    </a:p>
                  </a:txBody>
                  <a:tcPr/>
                </a:tc>
                <a:tc>
                  <a:txBody>
                    <a:bodyPr/>
                    <a:lstStyle/>
                    <a:p>
                      <a:r>
                        <a:rPr lang="en-US" sz="1100" dirty="0"/>
                        <a:t>50</a:t>
                      </a:r>
                    </a:p>
                  </a:txBody>
                  <a:tcPr/>
                </a:tc>
                <a:tc>
                  <a:txBody>
                    <a:bodyPr/>
                    <a:lstStyle/>
                    <a:p>
                      <a:r>
                        <a:rPr lang="en-US" sz="1100" dirty="0"/>
                        <a:t>0</a:t>
                      </a:r>
                    </a:p>
                  </a:txBody>
                  <a:tcPr/>
                </a:tc>
                <a:tc>
                  <a:txBody>
                    <a:bodyPr/>
                    <a:lstStyle/>
                    <a:p>
                      <a:r>
                        <a:rPr lang="en-US" sz="1100" dirty="0"/>
                        <a:t>0</a:t>
                      </a:r>
                    </a:p>
                  </a:txBody>
                  <a:tcPr/>
                </a:tc>
                <a:extLst>
                  <a:ext uri="{0D108BD9-81ED-4DB2-BD59-A6C34878D82A}">
                    <a16:rowId xmlns:a16="http://schemas.microsoft.com/office/drawing/2014/main" val="2927075177"/>
                  </a:ext>
                </a:extLst>
              </a:tr>
              <a:tr h="379580">
                <a:tc>
                  <a:txBody>
                    <a:bodyPr/>
                    <a:lstStyle/>
                    <a:p>
                      <a:r>
                        <a:rPr lang="en-US" sz="1100" dirty="0"/>
                        <a:t>2</a:t>
                      </a:r>
                    </a:p>
                  </a:txBody>
                  <a:tcPr/>
                </a:tc>
                <a:tc>
                  <a:txBody>
                    <a:bodyPr/>
                    <a:lstStyle/>
                    <a:p>
                      <a:r>
                        <a:rPr lang="en-US" sz="1100" dirty="0"/>
                        <a:t>1200</a:t>
                      </a:r>
                    </a:p>
                  </a:txBody>
                  <a:tcPr/>
                </a:tc>
                <a:tc>
                  <a:txBody>
                    <a:bodyPr/>
                    <a:lstStyle/>
                    <a:p>
                      <a:r>
                        <a:rPr lang="en-US" sz="1100" dirty="0"/>
                        <a:t>200</a:t>
                      </a:r>
                    </a:p>
                  </a:txBody>
                  <a:tcPr/>
                </a:tc>
                <a:tc>
                  <a:txBody>
                    <a:bodyPr/>
                    <a:lstStyle/>
                    <a:p>
                      <a:r>
                        <a:rPr lang="en-US" sz="1100" dirty="0"/>
                        <a:t>0</a:t>
                      </a:r>
                    </a:p>
                  </a:txBody>
                  <a:tcPr/>
                </a:tc>
                <a:extLst>
                  <a:ext uri="{0D108BD9-81ED-4DB2-BD59-A6C34878D82A}">
                    <a16:rowId xmlns:a16="http://schemas.microsoft.com/office/drawing/2014/main" val="3873713489"/>
                  </a:ext>
                </a:extLst>
              </a:tr>
            </a:tbl>
          </a:graphicData>
        </a:graphic>
      </p:graphicFrame>
      <p:graphicFrame>
        <p:nvGraphicFramePr>
          <p:cNvPr id="67" name="Table 66">
            <a:extLst>
              <a:ext uri="{FF2B5EF4-FFF2-40B4-BE49-F238E27FC236}">
                <a16:creationId xmlns:a16="http://schemas.microsoft.com/office/drawing/2014/main" id="{7B89F1B7-8051-1C42-0817-C590B4C3BB20}"/>
              </a:ext>
            </a:extLst>
          </p:cNvPr>
          <p:cNvGraphicFramePr>
            <a:graphicFrameLocks noGrp="1"/>
          </p:cNvGraphicFramePr>
          <p:nvPr>
            <p:extLst>
              <p:ext uri="{D42A27DB-BD31-4B8C-83A1-F6EECF244321}">
                <p14:modId xmlns:p14="http://schemas.microsoft.com/office/powerpoint/2010/main" val="3480243401"/>
              </p:ext>
            </p:extLst>
          </p:nvPr>
        </p:nvGraphicFramePr>
        <p:xfrm>
          <a:off x="4895656" y="540232"/>
          <a:ext cx="4133518" cy="741680"/>
        </p:xfrm>
        <a:graphic>
          <a:graphicData uri="http://schemas.openxmlformats.org/drawingml/2006/table">
            <a:tbl>
              <a:tblPr firstRow="1" bandRow="1">
                <a:tableStyleId>{00A15C55-8517-42AA-B614-E9B94910E393}</a:tableStyleId>
              </a:tblPr>
              <a:tblGrid>
                <a:gridCol w="955359">
                  <a:extLst>
                    <a:ext uri="{9D8B030D-6E8A-4147-A177-3AD203B41FA5}">
                      <a16:colId xmlns:a16="http://schemas.microsoft.com/office/drawing/2014/main" val="463132990"/>
                    </a:ext>
                  </a:extLst>
                </a:gridCol>
                <a:gridCol w="718628">
                  <a:extLst>
                    <a:ext uri="{9D8B030D-6E8A-4147-A177-3AD203B41FA5}">
                      <a16:colId xmlns:a16="http://schemas.microsoft.com/office/drawing/2014/main" val="2410490922"/>
                    </a:ext>
                  </a:extLst>
                </a:gridCol>
                <a:gridCol w="693324">
                  <a:extLst>
                    <a:ext uri="{9D8B030D-6E8A-4147-A177-3AD203B41FA5}">
                      <a16:colId xmlns:a16="http://schemas.microsoft.com/office/drawing/2014/main" val="2493011221"/>
                    </a:ext>
                  </a:extLst>
                </a:gridCol>
                <a:gridCol w="890694">
                  <a:extLst>
                    <a:ext uri="{9D8B030D-6E8A-4147-A177-3AD203B41FA5}">
                      <a16:colId xmlns:a16="http://schemas.microsoft.com/office/drawing/2014/main" val="1162705271"/>
                    </a:ext>
                  </a:extLst>
                </a:gridCol>
                <a:gridCol w="875513">
                  <a:extLst>
                    <a:ext uri="{9D8B030D-6E8A-4147-A177-3AD203B41FA5}">
                      <a16:colId xmlns:a16="http://schemas.microsoft.com/office/drawing/2014/main" val="4280317812"/>
                    </a:ext>
                  </a:extLst>
                </a:gridCol>
              </a:tblGrid>
              <a:tr h="370840">
                <a:tc>
                  <a:txBody>
                    <a:bodyPr/>
                    <a:lstStyle/>
                    <a:p>
                      <a:r>
                        <a:rPr lang="en-US" sz="1100" dirty="0" err="1"/>
                        <a:t>Enc_SSN</a:t>
                      </a:r>
                      <a:endParaRPr lang="en-US" sz="1100" dirty="0"/>
                    </a:p>
                  </a:txBody>
                  <a:tcPr/>
                </a:tc>
                <a:tc>
                  <a:txBody>
                    <a:bodyPr/>
                    <a:lstStyle/>
                    <a:p>
                      <a:r>
                        <a:rPr lang="en-US" sz="1100" dirty="0" err="1"/>
                        <a:t>NoOfAcc</a:t>
                      </a:r>
                      <a:endParaRPr lang="en-US" sz="1100" dirty="0"/>
                    </a:p>
                  </a:txBody>
                  <a:tcPr/>
                </a:tc>
                <a:tc>
                  <a:txBody>
                    <a:bodyPr/>
                    <a:lstStyle/>
                    <a:p>
                      <a:r>
                        <a:rPr lang="en-US" sz="1100" dirty="0"/>
                        <a:t>Balance</a:t>
                      </a:r>
                    </a:p>
                  </a:txBody>
                  <a:tcPr/>
                </a:tc>
                <a:tc>
                  <a:txBody>
                    <a:bodyPr/>
                    <a:lstStyle/>
                    <a:p>
                      <a:r>
                        <a:rPr lang="en-US" sz="1100" dirty="0"/>
                        <a:t>3MnPstDue</a:t>
                      </a:r>
                    </a:p>
                  </a:txBody>
                  <a:tcPr/>
                </a:tc>
                <a:tc>
                  <a:txBody>
                    <a:bodyPr/>
                    <a:lstStyle/>
                    <a:p>
                      <a:r>
                        <a:rPr lang="en-US" sz="1100" dirty="0"/>
                        <a:t>6MnPstDue</a:t>
                      </a:r>
                    </a:p>
                  </a:txBody>
                  <a:tcPr/>
                </a:tc>
                <a:extLst>
                  <a:ext uri="{0D108BD9-81ED-4DB2-BD59-A6C34878D82A}">
                    <a16:rowId xmlns:a16="http://schemas.microsoft.com/office/drawing/2014/main" val="3648393761"/>
                  </a:ext>
                </a:extLst>
              </a:tr>
              <a:tr h="370840">
                <a:tc>
                  <a:txBody>
                    <a:bodyPr/>
                    <a:lstStyle/>
                    <a:p>
                      <a:r>
                        <a:rPr lang="en-US" sz="1100" dirty="0"/>
                        <a:t>Ad9asgvjabl</a:t>
                      </a:r>
                    </a:p>
                  </a:txBody>
                  <a:tcPr/>
                </a:tc>
                <a:tc>
                  <a:txBody>
                    <a:bodyPr/>
                    <a:lstStyle/>
                    <a:p>
                      <a:r>
                        <a:rPr lang="en-US" sz="1100" dirty="0"/>
                        <a:t>4</a:t>
                      </a:r>
                    </a:p>
                  </a:txBody>
                  <a:tcPr/>
                </a:tc>
                <a:tc>
                  <a:txBody>
                    <a:bodyPr/>
                    <a:lstStyle/>
                    <a:p>
                      <a:r>
                        <a:rPr lang="en-US" sz="1100" dirty="0"/>
                        <a:t>150</a:t>
                      </a:r>
                    </a:p>
                  </a:txBody>
                  <a:tcPr/>
                </a:tc>
                <a:tc>
                  <a:txBody>
                    <a:bodyPr/>
                    <a:lstStyle/>
                    <a:p>
                      <a:r>
                        <a:rPr lang="en-US" sz="1100" dirty="0"/>
                        <a:t>0</a:t>
                      </a:r>
                    </a:p>
                  </a:txBody>
                  <a:tcPr/>
                </a:tc>
                <a:tc>
                  <a:txBody>
                    <a:bodyPr/>
                    <a:lstStyle/>
                    <a:p>
                      <a:r>
                        <a:rPr lang="en-US" sz="1100" dirty="0"/>
                        <a:t>0</a:t>
                      </a:r>
                    </a:p>
                  </a:txBody>
                  <a:tcPr/>
                </a:tc>
                <a:extLst>
                  <a:ext uri="{0D108BD9-81ED-4DB2-BD59-A6C34878D82A}">
                    <a16:rowId xmlns:a16="http://schemas.microsoft.com/office/drawing/2014/main" val="1139157598"/>
                  </a:ext>
                </a:extLst>
              </a:tr>
            </a:tbl>
          </a:graphicData>
        </a:graphic>
      </p:graphicFrame>
    </p:spTree>
    <p:extLst>
      <p:ext uri="{BB962C8B-B14F-4D97-AF65-F5344CB8AC3E}">
        <p14:creationId xmlns:p14="http://schemas.microsoft.com/office/powerpoint/2010/main" val="130403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1498A2-A498-4891-BED9-366F5F63056F}"/>
              </a:ext>
            </a:extLst>
          </p:cNvPr>
          <p:cNvSpPr>
            <a:spLocks noGrp="1"/>
          </p:cNvSpPr>
          <p:nvPr>
            <p:ph type="title"/>
          </p:nvPr>
        </p:nvSpPr>
        <p:spPr/>
        <p:txBody>
          <a:bodyPr/>
          <a:lstStyle/>
          <a:p>
            <a:r>
              <a:rPr lang="en-US" dirty="0"/>
              <a:t>Forecasting</a:t>
            </a:r>
          </a:p>
        </p:txBody>
      </p:sp>
      <p:sp>
        <p:nvSpPr>
          <p:cNvPr id="3" name="Content Placeholder 2">
            <a:extLst>
              <a:ext uri="{FF2B5EF4-FFF2-40B4-BE49-F238E27FC236}">
                <a16:creationId xmlns:a16="http://schemas.microsoft.com/office/drawing/2014/main" id="{C4F67844-09FD-47C8-B739-A49290125FF6}"/>
              </a:ext>
            </a:extLst>
          </p:cNvPr>
          <p:cNvSpPr>
            <a:spLocks noGrp="1"/>
          </p:cNvSpPr>
          <p:nvPr>
            <p:ph sz="quarter" idx="10"/>
          </p:nvPr>
        </p:nvSpPr>
        <p:spPr>
          <a:xfrm>
            <a:off x="733426" y="908093"/>
            <a:ext cx="4797117" cy="5221539"/>
          </a:xfrm>
        </p:spPr>
        <p:txBody>
          <a:bodyPr/>
          <a:lstStyle/>
          <a:p>
            <a:r>
              <a:rPr lang="en-US" sz="2800" dirty="0"/>
              <a:t>Similar to regression, predict a target that has numeric types</a:t>
            </a:r>
          </a:p>
          <a:p>
            <a:r>
              <a:rPr lang="en-US" dirty="0"/>
              <a:t>However, usually involving a time dimension in the data – future values are predicted based on current and historical data</a:t>
            </a:r>
          </a:p>
          <a:p>
            <a:r>
              <a:rPr lang="en-US" dirty="0"/>
              <a:t>Examples: </a:t>
            </a:r>
          </a:p>
          <a:p>
            <a:pPr lvl="1"/>
            <a:r>
              <a:rPr lang="en-US" dirty="0"/>
              <a:t>Predict future stock prices</a:t>
            </a:r>
          </a:p>
          <a:p>
            <a:pPr lvl="1"/>
            <a:r>
              <a:rPr lang="en-US" dirty="0"/>
              <a:t>Predict future product sales</a:t>
            </a:r>
          </a:p>
          <a:p>
            <a:r>
              <a:rPr lang="en-US" dirty="0"/>
              <a:t>Like regression, this is a </a:t>
            </a:r>
            <a:r>
              <a:rPr lang="en-US" b="1" dirty="0"/>
              <a:t>supervised learning </a:t>
            </a:r>
            <a:r>
              <a:rPr lang="en-US" dirty="0"/>
              <a:t>task</a:t>
            </a:r>
          </a:p>
        </p:txBody>
      </p:sp>
      <p:graphicFrame>
        <p:nvGraphicFramePr>
          <p:cNvPr id="4" name="Chart 3">
            <a:extLst>
              <a:ext uri="{FF2B5EF4-FFF2-40B4-BE49-F238E27FC236}">
                <a16:creationId xmlns:a16="http://schemas.microsoft.com/office/drawing/2014/main" id="{9ED63E02-534F-479F-BAAD-1C1ACDBD68EB}"/>
              </a:ext>
            </a:extLst>
          </p:cNvPr>
          <p:cNvGraphicFramePr>
            <a:graphicFrameLocks/>
          </p:cNvGraphicFramePr>
          <p:nvPr>
            <p:extLst>
              <p:ext uri="{D42A27DB-BD31-4B8C-83A1-F6EECF244321}">
                <p14:modId xmlns:p14="http://schemas.microsoft.com/office/powerpoint/2010/main" val="856600281"/>
              </p:ext>
            </p:extLst>
          </p:nvPr>
        </p:nvGraphicFramePr>
        <p:xfrm>
          <a:off x="6905624" y="556522"/>
          <a:ext cx="4552950" cy="2743200"/>
        </p:xfrm>
        <a:graphic>
          <a:graphicData uri="http://schemas.openxmlformats.org/drawingml/2006/chart">
            <c:chart xmlns:c="http://schemas.openxmlformats.org/drawingml/2006/chart" xmlns:r="http://schemas.openxmlformats.org/officeDocument/2006/relationships" r:id="rId2"/>
          </a:graphicData>
        </a:graphic>
      </p:graphicFrame>
      <p:cxnSp>
        <p:nvCxnSpPr>
          <p:cNvPr id="6" name="Straight Connector 5">
            <a:extLst>
              <a:ext uri="{FF2B5EF4-FFF2-40B4-BE49-F238E27FC236}">
                <a16:creationId xmlns:a16="http://schemas.microsoft.com/office/drawing/2014/main" id="{14FBA5E1-6A5D-4A76-AB22-B88977EE64CE}"/>
              </a:ext>
            </a:extLst>
          </p:cNvPr>
          <p:cNvCxnSpPr>
            <a:cxnSpLocks/>
          </p:cNvCxnSpPr>
          <p:nvPr/>
        </p:nvCxnSpPr>
        <p:spPr>
          <a:xfrm>
            <a:off x="10871901" y="832419"/>
            <a:ext cx="0" cy="1846142"/>
          </a:xfrm>
          <a:prstGeom prst="line">
            <a:avLst/>
          </a:prstGeom>
          <a:ln w="38100">
            <a:prstDash val="dash"/>
          </a:ln>
        </p:spPr>
        <p:style>
          <a:lnRef idx="1">
            <a:schemeClr val="accent4"/>
          </a:lnRef>
          <a:fillRef idx="0">
            <a:schemeClr val="accent4"/>
          </a:fillRef>
          <a:effectRef idx="0">
            <a:schemeClr val="accent4"/>
          </a:effectRef>
          <a:fontRef idx="minor">
            <a:schemeClr val="tx1"/>
          </a:fontRef>
        </p:style>
      </p:cxnSp>
      <p:graphicFrame>
        <p:nvGraphicFramePr>
          <p:cNvPr id="10" name="Table 10">
            <a:extLst>
              <a:ext uri="{FF2B5EF4-FFF2-40B4-BE49-F238E27FC236}">
                <a16:creationId xmlns:a16="http://schemas.microsoft.com/office/drawing/2014/main" id="{3FF4AA17-2D53-47F7-9446-FFD6AD866FE2}"/>
              </a:ext>
            </a:extLst>
          </p:cNvPr>
          <p:cNvGraphicFramePr>
            <a:graphicFrameLocks noGrp="1"/>
          </p:cNvGraphicFramePr>
          <p:nvPr>
            <p:extLst>
              <p:ext uri="{D42A27DB-BD31-4B8C-83A1-F6EECF244321}">
                <p14:modId xmlns:p14="http://schemas.microsoft.com/office/powerpoint/2010/main" val="3712489282"/>
              </p:ext>
            </p:extLst>
          </p:nvPr>
        </p:nvGraphicFramePr>
        <p:xfrm>
          <a:off x="5406195" y="3738230"/>
          <a:ext cx="4998850" cy="1915809"/>
        </p:xfrm>
        <a:graphic>
          <a:graphicData uri="http://schemas.openxmlformats.org/drawingml/2006/table">
            <a:tbl>
              <a:tblPr firstRow="1" bandRow="1">
                <a:tableStyleId>{00A15C55-8517-42AA-B614-E9B94910E393}</a:tableStyleId>
              </a:tblPr>
              <a:tblGrid>
                <a:gridCol w="999770">
                  <a:extLst>
                    <a:ext uri="{9D8B030D-6E8A-4147-A177-3AD203B41FA5}">
                      <a16:colId xmlns:a16="http://schemas.microsoft.com/office/drawing/2014/main" val="3038520021"/>
                    </a:ext>
                  </a:extLst>
                </a:gridCol>
                <a:gridCol w="999770">
                  <a:extLst>
                    <a:ext uri="{9D8B030D-6E8A-4147-A177-3AD203B41FA5}">
                      <a16:colId xmlns:a16="http://schemas.microsoft.com/office/drawing/2014/main" val="4071887601"/>
                    </a:ext>
                  </a:extLst>
                </a:gridCol>
                <a:gridCol w="999770">
                  <a:extLst>
                    <a:ext uri="{9D8B030D-6E8A-4147-A177-3AD203B41FA5}">
                      <a16:colId xmlns:a16="http://schemas.microsoft.com/office/drawing/2014/main" val="231863993"/>
                    </a:ext>
                  </a:extLst>
                </a:gridCol>
                <a:gridCol w="999770">
                  <a:extLst>
                    <a:ext uri="{9D8B030D-6E8A-4147-A177-3AD203B41FA5}">
                      <a16:colId xmlns:a16="http://schemas.microsoft.com/office/drawing/2014/main" val="3207002300"/>
                    </a:ext>
                  </a:extLst>
                </a:gridCol>
                <a:gridCol w="999770">
                  <a:extLst>
                    <a:ext uri="{9D8B030D-6E8A-4147-A177-3AD203B41FA5}">
                      <a16:colId xmlns:a16="http://schemas.microsoft.com/office/drawing/2014/main" val="2415679210"/>
                    </a:ext>
                  </a:extLst>
                </a:gridCol>
              </a:tblGrid>
              <a:tr h="273687">
                <a:tc>
                  <a:txBody>
                    <a:bodyPr/>
                    <a:lstStyle/>
                    <a:p>
                      <a:pPr algn="ctr" fontAlgn="b"/>
                      <a:r>
                        <a:rPr lang="en-US" sz="1200" b="1" u="none" strike="noStrike" dirty="0">
                          <a:solidFill>
                            <a:schemeClr val="bg1"/>
                          </a:solidFill>
                          <a:effectLst/>
                        </a:rPr>
                        <a:t>Date</a:t>
                      </a:r>
                      <a:endParaRPr lang="en-US" sz="1200" b="1" i="0" u="none" strike="noStrike" dirty="0">
                        <a:solidFill>
                          <a:schemeClr val="bg1"/>
                        </a:solidFill>
                        <a:effectLst/>
                        <a:latin typeface="Calibri" panose="020F0502020204030204" pitchFamily="34" charset="0"/>
                      </a:endParaRPr>
                    </a:p>
                  </a:txBody>
                  <a:tcPr marL="7030" marR="7030" marT="7030" marB="0" anchor="ctr"/>
                </a:tc>
                <a:tc>
                  <a:txBody>
                    <a:bodyPr/>
                    <a:lstStyle/>
                    <a:p>
                      <a:pPr algn="ctr" fontAlgn="b"/>
                      <a:r>
                        <a:rPr lang="en-US" sz="1200" b="1" u="none" strike="noStrike" dirty="0">
                          <a:solidFill>
                            <a:schemeClr val="bg1"/>
                          </a:solidFill>
                          <a:effectLst/>
                        </a:rPr>
                        <a:t>Open</a:t>
                      </a:r>
                      <a:endParaRPr lang="en-US" sz="1200" b="1" i="0" u="none" strike="noStrike" dirty="0">
                        <a:solidFill>
                          <a:schemeClr val="bg1"/>
                        </a:solidFill>
                        <a:effectLst/>
                        <a:latin typeface="Calibri" panose="020F0502020204030204" pitchFamily="34" charset="0"/>
                      </a:endParaRPr>
                    </a:p>
                  </a:txBody>
                  <a:tcPr marL="7030" marR="7030" marT="7030" marB="0" anchor="ctr"/>
                </a:tc>
                <a:tc>
                  <a:txBody>
                    <a:bodyPr/>
                    <a:lstStyle/>
                    <a:p>
                      <a:pPr algn="ctr" fontAlgn="b"/>
                      <a:r>
                        <a:rPr lang="en-US" sz="1200" b="1" u="none" strike="noStrike" dirty="0">
                          <a:solidFill>
                            <a:schemeClr val="bg1"/>
                          </a:solidFill>
                          <a:effectLst/>
                        </a:rPr>
                        <a:t>High</a:t>
                      </a:r>
                      <a:endParaRPr lang="en-US" sz="1200" b="1" i="0" u="none" strike="noStrike" dirty="0">
                        <a:solidFill>
                          <a:schemeClr val="bg1"/>
                        </a:solidFill>
                        <a:effectLst/>
                        <a:latin typeface="Calibri" panose="020F0502020204030204" pitchFamily="34" charset="0"/>
                      </a:endParaRPr>
                    </a:p>
                  </a:txBody>
                  <a:tcPr marL="7030" marR="7030" marT="7030" marB="0" anchor="ctr"/>
                </a:tc>
                <a:tc>
                  <a:txBody>
                    <a:bodyPr/>
                    <a:lstStyle/>
                    <a:p>
                      <a:pPr algn="ctr" fontAlgn="b"/>
                      <a:r>
                        <a:rPr lang="en-US" sz="1200" b="1" u="none" strike="noStrike" dirty="0">
                          <a:solidFill>
                            <a:schemeClr val="bg1"/>
                          </a:solidFill>
                          <a:effectLst/>
                        </a:rPr>
                        <a:t>Low</a:t>
                      </a:r>
                      <a:endParaRPr lang="en-US" sz="1200" b="1" i="0" u="none" strike="noStrike" dirty="0">
                        <a:solidFill>
                          <a:schemeClr val="bg1"/>
                        </a:solidFill>
                        <a:effectLst/>
                        <a:latin typeface="Calibri" panose="020F0502020204030204" pitchFamily="34" charset="0"/>
                      </a:endParaRPr>
                    </a:p>
                  </a:txBody>
                  <a:tcPr marL="7030" marR="7030" marT="7030" marB="0" anchor="ctr"/>
                </a:tc>
                <a:tc>
                  <a:txBody>
                    <a:bodyPr/>
                    <a:lstStyle/>
                    <a:p>
                      <a:pPr algn="ctr" fontAlgn="b"/>
                      <a:r>
                        <a:rPr lang="en-US" sz="1200" b="1" u="none" strike="noStrike" dirty="0">
                          <a:solidFill>
                            <a:schemeClr val="bg1"/>
                          </a:solidFill>
                          <a:effectLst/>
                        </a:rPr>
                        <a:t>Close</a:t>
                      </a:r>
                      <a:endParaRPr lang="en-US" sz="1200" b="1" i="0" u="none" strike="noStrike" dirty="0">
                        <a:solidFill>
                          <a:schemeClr val="bg1"/>
                        </a:solidFill>
                        <a:effectLst/>
                        <a:latin typeface="Calibri" panose="020F0502020204030204" pitchFamily="34" charset="0"/>
                      </a:endParaRPr>
                    </a:p>
                  </a:txBody>
                  <a:tcPr marL="7030" marR="7030" marT="7030" marB="0" anchor="ctr"/>
                </a:tc>
                <a:extLst>
                  <a:ext uri="{0D108BD9-81ED-4DB2-BD59-A6C34878D82A}">
                    <a16:rowId xmlns:a16="http://schemas.microsoft.com/office/drawing/2014/main" val="2609230565"/>
                  </a:ext>
                </a:extLst>
              </a:tr>
              <a:tr h="273687">
                <a:tc>
                  <a:txBody>
                    <a:bodyPr/>
                    <a:lstStyle/>
                    <a:p>
                      <a:pPr algn="r" fontAlgn="b"/>
                      <a:r>
                        <a:rPr lang="en-US" sz="1200" b="0" i="0" u="none" strike="noStrike">
                          <a:solidFill>
                            <a:srgbClr val="000000"/>
                          </a:solidFill>
                          <a:effectLst/>
                          <a:latin typeface="Calibri" panose="020F0502020204030204" pitchFamily="34" charset="0"/>
                        </a:rPr>
                        <a:t>1/4/2022</a:t>
                      </a:r>
                    </a:p>
                  </a:txBody>
                  <a:tcPr marL="9525" marR="9525" marT="9525" marB="0" anchor="b"/>
                </a:tc>
                <a:tc>
                  <a:txBody>
                    <a:bodyPr/>
                    <a:lstStyle/>
                    <a:p>
                      <a:pPr algn="r" fontAlgn="b"/>
                      <a:r>
                        <a:rPr lang="en-US" sz="1200" b="0" i="0" u="none" strike="noStrike">
                          <a:solidFill>
                            <a:srgbClr val="000000"/>
                          </a:solidFill>
                          <a:effectLst/>
                          <a:latin typeface="Calibri" panose="020F0502020204030204" pitchFamily="34" charset="0"/>
                        </a:rPr>
                        <a:t>334.83</a:t>
                      </a:r>
                    </a:p>
                  </a:txBody>
                  <a:tcPr marL="9525" marR="9525" marT="9525" marB="0" anchor="b"/>
                </a:tc>
                <a:tc>
                  <a:txBody>
                    <a:bodyPr/>
                    <a:lstStyle/>
                    <a:p>
                      <a:pPr algn="r" fontAlgn="b"/>
                      <a:r>
                        <a:rPr lang="en-US" sz="1200" b="0" i="0" u="none" strike="noStrike">
                          <a:solidFill>
                            <a:srgbClr val="000000"/>
                          </a:solidFill>
                          <a:effectLst/>
                          <a:latin typeface="Calibri" panose="020F0502020204030204" pitchFamily="34" charset="0"/>
                        </a:rPr>
                        <a:t>335.2</a:t>
                      </a:r>
                    </a:p>
                  </a:txBody>
                  <a:tcPr marL="9525" marR="9525" marT="9525" marB="0" anchor="b"/>
                </a:tc>
                <a:tc>
                  <a:txBody>
                    <a:bodyPr/>
                    <a:lstStyle/>
                    <a:p>
                      <a:pPr algn="r" fontAlgn="b"/>
                      <a:r>
                        <a:rPr lang="en-US" sz="1200" b="0" i="0" u="none" strike="noStrike">
                          <a:solidFill>
                            <a:srgbClr val="000000"/>
                          </a:solidFill>
                          <a:effectLst/>
                          <a:latin typeface="Calibri" panose="020F0502020204030204" pitchFamily="34" charset="0"/>
                        </a:rPr>
                        <a:t>326.12</a:t>
                      </a:r>
                    </a:p>
                  </a:txBody>
                  <a:tcPr marL="9525" marR="9525" marT="9525" marB="0" anchor="b"/>
                </a:tc>
                <a:tc>
                  <a:txBody>
                    <a:bodyPr/>
                    <a:lstStyle/>
                    <a:p>
                      <a:pPr algn="r" fontAlgn="b"/>
                      <a:r>
                        <a:rPr lang="en-US" sz="1200" b="0" i="0" u="none" strike="noStrike" dirty="0">
                          <a:solidFill>
                            <a:srgbClr val="000000"/>
                          </a:solidFill>
                          <a:effectLst/>
                          <a:latin typeface="Calibri" panose="020F0502020204030204" pitchFamily="34" charset="0"/>
                        </a:rPr>
                        <a:t>329.01</a:t>
                      </a:r>
                    </a:p>
                  </a:txBody>
                  <a:tcPr marL="9525" marR="9525" marT="9525" marB="0" anchor="b"/>
                </a:tc>
                <a:extLst>
                  <a:ext uri="{0D108BD9-81ED-4DB2-BD59-A6C34878D82A}">
                    <a16:rowId xmlns:a16="http://schemas.microsoft.com/office/drawing/2014/main" val="2505722423"/>
                  </a:ext>
                </a:extLst>
              </a:tr>
              <a:tr h="273687">
                <a:tc>
                  <a:txBody>
                    <a:bodyPr/>
                    <a:lstStyle/>
                    <a:p>
                      <a:pPr algn="r" fontAlgn="b"/>
                      <a:r>
                        <a:rPr lang="en-US" sz="1200" b="0" i="0" u="none" strike="noStrike">
                          <a:solidFill>
                            <a:srgbClr val="000000"/>
                          </a:solidFill>
                          <a:effectLst/>
                          <a:latin typeface="Calibri" panose="020F0502020204030204" pitchFamily="34" charset="0"/>
                        </a:rPr>
                        <a:t>1/5/2022</a:t>
                      </a:r>
                    </a:p>
                  </a:txBody>
                  <a:tcPr marL="9525" marR="9525" marT="9525" marB="0" anchor="b"/>
                </a:tc>
                <a:tc>
                  <a:txBody>
                    <a:bodyPr/>
                    <a:lstStyle/>
                    <a:p>
                      <a:pPr algn="r" fontAlgn="b"/>
                      <a:r>
                        <a:rPr lang="en-US" sz="1200" b="0" i="0" u="none" strike="noStrike">
                          <a:solidFill>
                            <a:srgbClr val="000000"/>
                          </a:solidFill>
                          <a:effectLst/>
                          <a:latin typeface="Calibri" panose="020F0502020204030204" pitchFamily="34" charset="0"/>
                        </a:rPr>
                        <a:t>325.86</a:t>
                      </a:r>
                    </a:p>
                  </a:txBody>
                  <a:tcPr marL="9525" marR="9525" marT="9525" marB="0" anchor="b"/>
                </a:tc>
                <a:tc>
                  <a:txBody>
                    <a:bodyPr/>
                    <a:lstStyle/>
                    <a:p>
                      <a:pPr algn="r" fontAlgn="b"/>
                      <a:r>
                        <a:rPr lang="en-US" sz="1200" b="0" i="0" u="none" strike="noStrike">
                          <a:solidFill>
                            <a:srgbClr val="000000"/>
                          </a:solidFill>
                          <a:effectLst/>
                          <a:latin typeface="Calibri" panose="020F0502020204030204" pitchFamily="34" charset="0"/>
                        </a:rPr>
                        <a:t>326.07</a:t>
                      </a:r>
                    </a:p>
                  </a:txBody>
                  <a:tcPr marL="9525" marR="9525" marT="9525" marB="0" anchor="b"/>
                </a:tc>
                <a:tc>
                  <a:txBody>
                    <a:bodyPr/>
                    <a:lstStyle/>
                    <a:p>
                      <a:pPr algn="r" fontAlgn="b"/>
                      <a:r>
                        <a:rPr lang="en-US" sz="1200" b="0" i="0" u="none" strike="noStrike">
                          <a:solidFill>
                            <a:srgbClr val="000000"/>
                          </a:solidFill>
                          <a:effectLst/>
                          <a:latin typeface="Calibri" panose="020F0502020204030204" pitchFamily="34" charset="0"/>
                        </a:rPr>
                        <a:t>315.98</a:t>
                      </a:r>
                    </a:p>
                  </a:txBody>
                  <a:tcPr marL="9525" marR="9525" marT="9525" marB="0" anchor="b"/>
                </a:tc>
                <a:tc>
                  <a:txBody>
                    <a:bodyPr/>
                    <a:lstStyle/>
                    <a:p>
                      <a:pPr algn="r" fontAlgn="b"/>
                      <a:r>
                        <a:rPr lang="en-US" sz="1200" b="0" i="0" u="none" strike="noStrike" dirty="0">
                          <a:solidFill>
                            <a:srgbClr val="000000"/>
                          </a:solidFill>
                          <a:effectLst/>
                          <a:latin typeface="Calibri" panose="020F0502020204030204" pitchFamily="34" charset="0"/>
                        </a:rPr>
                        <a:t>316.38</a:t>
                      </a:r>
                    </a:p>
                  </a:txBody>
                  <a:tcPr marL="9525" marR="9525" marT="9525" marB="0" anchor="b"/>
                </a:tc>
                <a:extLst>
                  <a:ext uri="{0D108BD9-81ED-4DB2-BD59-A6C34878D82A}">
                    <a16:rowId xmlns:a16="http://schemas.microsoft.com/office/drawing/2014/main" val="4129834630"/>
                  </a:ext>
                </a:extLst>
              </a:tr>
              <a:tr h="273687">
                <a:tc>
                  <a:txBody>
                    <a:bodyPr/>
                    <a:lstStyle/>
                    <a:p>
                      <a:pPr algn="r" fontAlgn="b"/>
                      <a:r>
                        <a:rPr lang="en-US" sz="1200" b="0" i="0" u="none" strike="noStrike">
                          <a:solidFill>
                            <a:srgbClr val="000000"/>
                          </a:solidFill>
                          <a:effectLst/>
                          <a:latin typeface="Calibri" panose="020F0502020204030204" pitchFamily="34" charset="0"/>
                        </a:rPr>
                        <a:t>1/6/2022</a:t>
                      </a:r>
                    </a:p>
                  </a:txBody>
                  <a:tcPr marL="9525" marR="9525" marT="9525" marB="0" anchor="b"/>
                </a:tc>
                <a:tc>
                  <a:txBody>
                    <a:bodyPr/>
                    <a:lstStyle/>
                    <a:p>
                      <a:pPr algn="r" fontAlgn="b"/>
                      <a:r>
                        <a:rPr lang="en-US" sz="1200" b="0" i="0" u="none" strike="noStrike">
                          <a:solidFill>
                            <a:srgbClr val="000000"/>
                          </a:solidFill>
                          <a:effectLst/>
                          <a:latin typeface="Calibri" panose="020F0502020204030204" pitchFamily="34" charset="0"/>
                        </a:rPr>
                        <a:t>313.15</a:t>
                      </a:r>
                    </a:p>
                  </a:txBody>
                  <a:tcPr marL="9525" marR="9525" marT="9525" marB="0" anchor="b"/>
                </a:tc>
                <a:tc>
                  <a:txBody>
                    <a:bodyPr/>
                    <a:lstStyle/>
                    <a:p>
                      <a:pPr algn="r" fontAlgn="b"/>
                      <a:r>
                        <a:rPr lang="en-US" sz="1200" b="0" i="0" u="none" strike="noStrike">
                          <a:solidFill>
                            <a:srgbClr val="000000"/>
                          </a:solidFill>
                          <a:effectLst/>
                          <a:latin typeface="Calibri" panose="020F0502020204030204" pitchFamily="34" charset="0"/>
                        </a:rPr>
                        <a:t>318.7</a:t>
                      </a:r>
                    </a:p>
                  </a:txBody>
                  <a:tcPr marL="9525" marR="9525" marT="9525" marB="0" anchor="b"/>
                </a:tc>
                <a:tc>
                  <a:txBody>
                    <a:bodyPr/>
                    <a:lstStyle/>
                    <a:p>
                      <a:pPr algn="r" fontAlgn="b"/>
                      <a:r>
                        <a:rPr lang="en-US" sz="1200" b="0" i="0" u="none" strike="noStrike">
                          <a:solidFill>
                            <a:srgbClr val="000000"/>
                          </a:solidFill>
                          <a:effectLst/>
                          <a:latin typeface="Calibri" panose="020F0502020204030204" pitchFamily="34" charset="0"/>
                        </a:rPr>
                        <a:t>311.49</a:t>
                      </a:r>
                    </a:p>
                  </a:txBody>
                  <a:tcPr marL="9525" marR="9525" marT="9525" marB="0" anchor="b"/>
                </a:tc>
                <a:tc>
                  <a:txBody>
                    <a:bodyPr/>
                    <a:lstStyle/>
                    <a:p>
                      <a:pPr algn="r" fontAlgn="b"/>
                      <a:r>
                        <a:rPr lang="en-US" sz="1200" b="0" i="0" u="none" strike="noStrike" dirty="0">
                          <a:solidFill>
                            <a:srgbClr val="000000"/>
                          </a:solidFill>
                          <a:effectLst/>
                          <a:latin typeface="Calibri" panose="020F0502020204030204" pitchFamily="34" charset="0"/>
                        </a:rPr>
                        <a:t>313.88</a:t>
                      </a:r>
                    </a:p>
                  </a:txBody>
                  <a:tcPr marL="9525" marR="9525" marT="9525" marB="0" anchor="b"/>
                </a:tc>
                <a:extLst>
                  <a:ext uri="{0D108BD9-81ED-4DB2-BD59-A6C34878D82A}">
                    <a16:rowId xmlns:a16="http://schemas.microsoft.com/office/drawing/2014/main" val="1649881455"/>
                  </a:ext>
                </a:extLst>
              </a:tr>
              <a:tr h="273687">
                <a:tc>
                  <a:txBody>
                    <a:bodyPr/>
                    <a:lstStyle/>
                    <a:p>
                      <a:pPr algn="r" fontAlgn="b"/>
                      <a:r>
                        <a:rPr lang="en-US" sz="1200" b="0" i="0" u="none" strike="noStrike">
                          <a:solidFill>
                            <a:srgbClr val="000000"/>
                          </a:solidFill>
                          <a:effectLst/>
                          <a:latin typeface="Calibri" panose="020F0502020204030204" pitchFamily="34" charset="0"/>
                        </a:rPr>
                        <a:t>1/7/2022</a:t>
                      </a:r>
                    </a:p>
                  </a:txBody>
                  <a:tcPr marL="9525" marR="9525" marT="9525" marB="0" anchor="b"/>
                </a:tc>
                <a:tc>
                  <a:txBody>
                    <a:bodyPr/>
                    <a:lstStyle/>
                    <a:p>
                      <a:pPr algn="r" fontAlgn="b"/>
                      <a:r>
                        <a:rPr lang="en-US" sz="1200" b="0" i="0" u="none" strike="noStrike">
                          <a:solidFill>
                            <a:srgbClr val="000000"/>
                          </a:solidFill>
                          <a:effectLst/>
                          <a:latin typeface="Calibri" panose="020F0502020204030204" pitchFamily="34" charset="0"/>
                        </a:rPr>
                        <a:t>314.15</a:t>
                      </a:r>
                    </a:p>
                  </a:txBody>
                  <a:tcPr marL="9525" marR="9525" marT="9525" marB="0" anchor="b"/>
                </a:tc>
                <a:tc>
                  <a:txBody>
                    <a:bodyPr/>
                    <a:lstStyle/>
                    <a:p>
                      <a:pPr algn="r" fontAlgn="b"/>
                      <a:r>
                        <a:rPr lang="en-US" sz="1200" b="0" i="0" u="none" strike="noStrike">
                          <a:solidFill>
                            <a:srgbClr val="000000"/>
                          </a:solidFill>
                          <a:effectLst/>
                          <a:latin typeface="Calibri" panose="020F0502020204030204" pitchFamily="34" charset="0"/>
                        </a:rPr>
                        <a:t>316.5</a:t>
                      </a:r>
                    </a:p>
                  </a:txBody>
                  <a:tcPr marL="9525" marR="9525" marT="9525" marB="0" anchor="b"/>
                </a:tc>
                <a:tc>
                  <a:txBody>
                    <a:bodyPr/>
                    <a:lstStyle/>
                    <a:p>
                      <a:pPr algn="r" fontAlgn="b"/>
                      <a:r>
                        <a:rPr lang="en-US" sz="1200" b="0" i="0" u="none" strike="noStrike">
                          <a:solidFill>
                            <a:srgbClr val="000000"/>
                          </a:solidFill>
                          <a:effectLst/>
                          <a:latin typeface="Calibri" panose="020F0502020204030204" pitchFamily="34" charset="0"/>
                        </a:rPr>
                        <a:t>310.09</a:t>
                      </a:r>
                    </a:p>
                  </a:txBody>
                  <a:tcPr marL="9525" marR="9525" marT="9525" marB="0" anchor="b"/>
                </a:tc>
                <a:tc>
                  <a:txBody>
                    <a:bodyPr/>
                    <a:lstStyle/>
                    <a:p>
                      <a:pPr algn="r" fontAlgn="b"/>
                      <a:r>
                        <a:rPr lang="en-US" sz="1200" b="0" i="0" u="none" strike="noStrike">
                          <a:solidFill>
                            <a:srgbClr val="000000"/>
                          </a:solidFill>
                          <a:effectLst/>
                          <a:latin typeface="Calibri" panose="020F0502020204030204" pitchFamily="34" charset="0"/>
                        </a:rPr>
                        <a:t>314.04</a:t>
                      </a:r>
                    </a:p>
                  </a:txBody>
                  <a:tcPr marL="9525" marR="9525" marT="9525" marB="0" anchor="b"/>
                </a:tc>
                <a:extLst>
                  <a:ext uri="{0D108BD9-81ED-4DB2-BD59-A6C34878D82A}">
                    <a16:rowId xmlns:a16="http://schemas.microsoft.com/office/drawing/2014/main" val="1341088570"/>
                  </a:ext>
                </a:extLst>
              </a:tr>
              <a:tr h="273687">
                <a:tc>
                  <a:txBody>
                    <a:bodyPr/>
                    <a:lstStyle/>
                    <a:p>
                      <a:pPr algn="r" fontAlgn="b"/>
                      <a:r>
                        <a:rPr lang="en-US" sz="1200" b="0" i="0" u="none" strike="noStrike">
                          <a:solidFill>
                            <a:srgbClr val="000000"/>
                          </a:solidFill>
                          <a:effectLst/>
                          <a:latin typeface="Calibri" panose="020F0502020204030204" pitchFamily="34" charset="0"/>
                        </a:rPr>
                        <a:t>1/10/2022</a:t>
                      </a:r>
                    </a:p>
                  </a:txBody>
                  <a:tcPr marL="9525" marR="9525" marT="9525" marB="0" anchor="b"/>
                </a:tc>
                <a:tc>
                  <a:txBody>
                    <a:bodyPr/>
                    <a:lstStyle/>
                    <a:p>
                      <a:pPr algn="r" fontAlgn="b"/>
                      <a:r>
                        <a:rPr lang="en-US" sz="1200" b="0" i="0" u="none" strike="noStrike">
                          <a:solidFill>
                            <a:srgbClr val="000000"/>
                          </a:solidFill>
                          <a:effectLst/>
                          <a:latin typeface="Calibri" panose="020F0502020204030204" pitchFamily="34" charset="0"/>
                        </a:rPr>
                        <a:t>309.49</a:t>
                      </a:r>
                    </a:p>
                  </a:txBody>
                  <a:tcPr marL="9525" marR="9525" marT="9525" marB="0" anchor="b"/>
                </a:tc>
                <a:tc>
                  <a:txBody>
                    <a:bodyPr/>
                    <a:lstStyle/>
                    <a:p>
                      <a:pPr algn="r" fontAlgn="b"/>
                      <a:r>
                        <a:rPr lang="en-US" sz="1200" b="0" i="0" u="none" strike="noStrike">
                          <a:solidFill>
                            <a:srgbClr val="000000"/>
                          </a:solidFill>
                          <a:effectLst/>
                          <a:latin typeface="Calibri" panose="020F0502020204030204" pitchFamily="34" charset="0"/>
                        </a:rPr>
                        <a:t>314.72</a:t>
                      </a:r>
                    </a:p>
                  </a:txBody>
                  <a:tcPr marL="9525" marR="9525" marT="9525" marB="0" anchor="b"/>
                </a:tc>
                <a:tc>
                  <a:txBody>
                    <a:bodyPr/>
                    <a:lstStyle/>
                    <a:p>
                      <a:pPr algn="r" fontAlgn="b"/>
                      <a:r>
                        <a:rPr lang="en-US" sz="1200" b="0" i="0" u="none" strike="noStrike">
                          <a:solidFill>
                            <a:srgbClr val="000000"/>
                          </a:solidFill>
                          <a:effectLst/>
                          <a:latin typeface="Calibri" panose="020F0502020204030204" pitchFamily="34" charset="0"/>
                        </a:rPr>
                        <a:t>304.69</a:t>
                      </a:r>
                    </a:p>
                  </a:txBody>
                  <a:tcPr marL="9525" marR="9525" marT="9525" marB="0" anchor="b"/>
                </a:tc>
                <a:tc>
                  <a:txBody>
                    <a:bodyPr/>
                    <a:lstStyle/>
                    <a:p>
                      <a:pPr algn="r" fontAlgn="b"/>
                      <a:r>
                        <a:rPr lang="en-US" sz="1200" b="0" i="0" u="none" strike="noStrike" dirty="0">
                          <a:solidFill>
                            <a:srgbClr val="000000"/>
                          </a:solidFill>
                          <a:effectLst/>
                          <a:latin typeface="Calibri" panose="020F0502020204030204" pitchFamily="34" charset="0"/>
                        </a:rPr>
                        <a:t>314.27</a:t>
                      </a:r>
                    </a:p>
                  </a:txBody>
                  <a:tcPr marL="9525" marR="9525" marT="9525" marB="0" anchor="b"/>
                </a:tc>
                <a:extLst>
                  <a:ext uri="{0D108BD9-81ED-4DB2-BD59-A6C34878D82A}">
                    <a16:rowId xmlns:a16="http://schemas.microsoft.com/office/drawing/2014/main" val="2620169070"/>
                  </a:ext>
                </a:extLst>
              </a:tr>
              <a:tr h="273687">
                <a:tc>
                  <a:txBody>
                    <a:bodyPr/>
                    <a:lstStyle/>
                    <a:p>
                      <a:pPr algn="r" fontAlgn="b"/>
                      <a:r>
                        <a:rPr lang="en-US" sz="1200" b="0" i="0" u="none" strike="noStrike">
                          <a:solidFill>
                            <a:srgbClr val="000000"/>
                          </a:solidFill>
                          <a:effectLst/>
                          <a:latin typeface="Calibri" panose="020F0502020204030204" pitchFamily="34" charset="0"/>
                        </a:rPr>
                        <a:t>1/11/2022</a:t>
                      </a:r>
                    </a:p>
                  </a:txBody>
                  <a:tcPr marL="9525" marR="9525" marT="9525" marB="0" anchor="b"/>
                </a:tc>
                <a:tc>
                  <a:txBody>
                    <a:bodyPr/>
                    <a:lstStyle/>
                    <a:p>
                      <a:pPr algn="r" fontAlgn="b"/>
                      <a:r>
                        <a:rPr lang="en-US" sz="1200" b="0" i="0" u="none" strike="noStrike">
                          <a:solidFill>
                            <a:srgbClr val="000000"/>
                          </a:solidFill>
                          <a:effectLst/>
                          <a:latin typeface="Calibri" panose="020F0502020204030204" pitchFamily="34" charset="0"/>
                        </a:rPr>
                        <a:t>313.38</a:t>
                      </a:r>
                    </a:p>
                  </a:txBody>
                  <a:tcPr marL="9525" marR="9525" marT="9525" marB="0" anchor="b"/>
                </a:tc>
                <a:tc>
                  <a:txBody>
                    <a:bodyPr/>
                    <a:lstStyle/>
                    <a:p>
                      <a:pPr algn="r" fontAlgn="b"/>
                      <a:r>
                        <a:rPr lang="en-US" sz="1200" b="0" i="0" u="none" strike="noStrike">
                          <a:solidFill>
                            <a:srgbClr val="000000"/>
                          </a:solidFill>
                          <a:effectLst/>
                          <a:latin typeface="Calibri" panose="020F0502020204030204" pitchFamily="34" charset="0"/>
                        </a:rPr>
                        <a:t>316.61</a:t>
                      </a:r>
                    </a:p>
                  </a:txBody>
                  <a:tcPr marL="9525" marR="9525" marT="9525" marB="0" anchor="b"/>
                </a:tc>
                <a:tc>
                  <a:txBody>
                    <a:bodyPr/>
                    <a:lstStyle/>
                    <a:p>
                      <a:pPr algn="r" fontAlgn="b"/>
                      <a:r>
                        <a:rPr lang="en-US" sz="1200" b="0" i="0" u="none" strike="noStrike">
                          <a:solidFill>
                            <a:srgbClr val="000000"/>
                          </a:solidFill>
                          <a:effectLst/>
                          <a:latin typeface="Calibri" panose="020F0502020204030204" pitchFamily="34" charset="0"/>
                        </a:rPr>
                        <a:t>309.89</a:t>
                      </a:r>
                    </a:p>
                  </a:txBody>
                  <a:tcPr marL="9525" marR="9525" marT="9525" marB="0" anchor="b"/>
                </a:tc>
                <a:tc>
                  <a:txBody>
                    <a:bodyPr/>
                    <a:lstStyle/>
                    <a:p>
                      <a:pPr algn="r" fontAlgn="b"/>
                      <a:r>
                        <a:rPr lang="en-US" sz="1200" b="0" i="0" u="none" strike="noStrike" dirty="0">
                          <a:solidFill>
                            <a:srgbClr val="000000"/>
                          </a:solidFill>
                          <a:effectLst/>
                          <a:latin typeface="Calibri" panose="020F0502020204030204" pitchFamily="34" charset="0"/>
                        </a:rPr>
                        <a:t>314.98</a:t>
                      </a:r>
                    </a:p>
                  </a:txBody>
                  <a:tcPr marL="9525" marR="9525" marT="9525" marB="0" anchor="b"/>
                </a:tc>
                <a:extLst>
                  <a:ext uri="{0D108BD9-81ED-4DB2-BD59-A6C34878D82A}">
                    <a16:rowId xmlns:a16="http://schemas.microsoft.com/office/drawing/2014/main" val="697867635"/>
                  </a:ext>
                </a:extLst>
              </a:tr>
            </a:tbl>
          </a:graphicData>
        </a:graphic>
      </p:graphicFrame>
      <p:graphicFrame>
        <p:nvGraphicFramePr>
          <p:cNvPr id="11" name="Table 10">
            <a:extLst>
              <a:ext uri="{FF2B5EF4-FFF2-40B4-BE49-F238E27FC236}">
                <a16:creationId xmlns:a16="http://schemas.microsoft.com/office/drawing/2014/main" id="{06019928-51F3-4FC4-8CBA-CA26C273A365}"/>
              </a:ext>
            </a:extLst>
          </p:cNvPr>
          <p:cNvGraphicFramePr>
            <a:graphicFrameLocks noGrp="1"/>
          </p:cNvGraphicFramePr>
          <p:nvPr>
            <p:extLst>
              <p:ext uri="{D42A27DB-BD31-4B8C-83A1-F6EECF244321}">
                <p14:modId xmlns:p14="http://schemas.microsoft.com/office/powerpoint/2010/main" val="1308065071"/>
              </p:ext>
            </p:extLst>
          </p:nvPr>
        </p:nvGraphicFramePr>
        <p:xfrm>
          <a:off x="11078181" y="3728749"/>
          <a:ext cx="999770" cy="1915809"/>
        </p:xfrm>
        <a:graphic>
          <a:graphicData uri="http://schemas.openxmlformats.org/drawingml/2006/table">
            <a:tbl>
              <a:tblPr firstRow="1" bandRow="1">
                <a:tableStyleId>{93296810-A885-4BE3-A3E7-6D5BEEA58F35}</a:tableStyleId>
              </a:tblPr>
              <a:tblGrid>
                <a:gridCol w="999770">
                  <a:extLst>
                    <a:ext uri="{9D8B030D-6E8A-4147-A177-3AD203B41FA5}">
                      <a16:colId xmlns:a16="http://schemas.microsoft.com/office/drawing/2014/main" val="1441278130"/>
                    </a:ext>
                  </a:extLst>
                </a:gridCol>
              </a:tblGrid>
              <a:tr h="273687">
                <a:tc>
                  <a:txBody>
                    <a:bodyPr/>
                    <a:lstStyle/>
                    <a:p>
                      <a:pPr algn="ctr" fontAlgn="b"/>
                      <a:r>
                        <a:rPr lang="en-US" sz="1200" b="1" u="none" strike="noStrike" dirty="0" err="1">
                          <a:solidFill>
                            <a:schemeClr val="bg1"/>
                          </a:solidFill>
                          <a:effectLst/>
                        </a:rPr>
                        <a:t>NextClose</a:t>
                      </a:r>
                      <a:endParaRPr lang="en-US" sz="1200" b="1" i="0" u="none" strike="noStrike" dirty="0">
                        <a:solidFill>
                          <a:schemeClr val="bg1"/>
                        </a:solidFill>
                        <a:effectLst/>
                        <a:latin typeface="Calibri" panose="020F0502020204030204" pitchFamily="34" charset="0"/>
                      </a:endParaRPr>
                    </a:p>
                  </a:txBody>
                  <a:tcPr marL="7030" marR="7030" marT="7030" marB="0" anchor="ctr"/>
                </a:tc>
                <a:extLst>
                  <a:ext uri="{0D108BD9-81ED-4DB2-BD59-A6C34878D82A}">
                    <a16:rowId xmlns:a16="http://schemas.microsoft.com/office/drawing/2014/main" val="684285565"/>
                  </a:ext>
                </a:extLst>
              </a:tr>
              <a:tr h="273687">
                <a:tc>
                  <a:txBody>
                    <a:bodyPr/>
                    <a:lstStyle/>
                    <a:p>
                      <a:pPr algn="r" fontAlgn="b"/>
                      <a:r>
                        <a:rPr lang="en-US" sz="1200" b="0" i="0" u="none" strike="noStrike" dirty="0">
                          <a:solidFill>
                            <a:srgbClr val="000000"/>
                          </a:solidFill>
                          <a:effectLst/>
                          <a:latin typeface="Calibri" panose="020F0502020204030204" pitchFamily="34" charset="0"/>
                        </a:rPr>
                        <a:t>316.38</a:t>
                      </a:r>
                    </a:p>
                  </a:txBody>
                  <a:tcPr marL="9525" marR="9525" marT="9525" marB="0" anchor="b"/>
                </a:tc>
                <a:extLst>
                  <a:ext uri="{0D108BD9-81ED-4DB2-BD59-A6C34878D82A}">
                    <a16:rowId xmlns:a16="http://schemas.microsoft.com/office/drawing/2014/main" val="2928412088"/>
                  </a:ext>
                </a:extLst>
              </a:tr>
              <a:tr h="273687">
                <a:tc>
                  <a:txBody>
                    <a:bodyPr/>
                    <a:lstStyle/>
                    <a:p>
                      <a:pPr algn="r" fontAlgn="b"/>
                      <a:r>
                        <a:rPr lang="en-US" sz="1200" b="0" i="0" u="none" strike="noStrike" dirty="0">
                          <a:solidFill>
                            <a:srgbClr val="000000"/>
                          </a:solidFill>
                          <a:effectLst/>
                          <a:latin typeface="Calibri" panose="020F0502020204030204" pitchFamily="34" charset="0"/>
                        </a:rPr>
                        <a:t>313.88</a:t>
                      </a:r>
                    </a:p>
                  </a:txBody>
                  <a:tcPr marL="9525" marR="9525" marT="9525" marB="0" anchor="b"/>
                </a:tc>
                <a:extLst>
                  <a:ext uri="{0D108BD9-81ED-4DB2-BD59-A6C34878D82A}">
                    <a16:rowId xmlns:a16="http://schemas.microsoft.com/office/drawing/2014/main" val="2065551603"/>
                  </a:ext>
                </a:extLst>
              </a:tr>
              <a:tr h="273687">
                <a:tc>
                  <a:txBody>
                    <a:bodyPr/>
                    <a:lstStyle/>
                    <a:p>
                      <a:pPr algn="r" fontAlgn="b"/>
                      <a:r>
                        <a:rPr lang="en-US" sz="1200" b="0" i="0" u="none" strike="noStrike" dirty="0">
                          <a:solidFill>
                            <a:srgbClr val="000000"/>
                          </a:solidFill>
                          <a:effectLst/>
                          <a:latin typeface="Calibri" panose="020F0502020204030204" pitchFamily="34" charset="0"/>
                        </a:rPr>
                        <a:t>314.04</a:t>
                      </a:r>
                    </a:p>
                  </a:txBody>
                  <a:tcPr marL="9525" marR="9525" marT="9525" marB="0" anchor="b"/>
                </a:tc>
                <a:extLst>
                  <a:ext uri="{0D108BD9-81ED-4DB2-BD59-A6C34878D82A}">
                    <a16:rowId xmlns:a16="http://schemas.microsoft.com/office/drawing/2014/main" val="2297655550"/>
                  </a:ext>
                </a:extLst>
              </a:tr>
              <a:tr h="273687">
                <a:tc>
                  <a:txBody>
                    <a:bodyPr/>
                    <a:lstStyle/>
                    <a:p>
                      <a:pPr algn="r" fontAlgn="b"/>
                      <a:r>
                        <a:rPr lang="en-US" sz="1200" b="0" i="0" u="none" strike="noStrike" dirty="0">
                          <a:solidFill>
                            <a:srgbClr val="000000"/>
                          </a:solidFill>
                          <a:effectLst/>
                          <a:latin typeface="Calibri" panose="020F0502020204030204" pitchFamily="34" charset="0"/>
                        </a:rPr>
                        <a:t>314.27</a:t>
                      </a:r>
                    </a:p>
                  </a:txBody>
                  <a:tcPr marL="9525" marR="9525" marT="9525" marB="0" anchor="b"/>
                </a:tc>
                <a:extLst>
                  <a:ext uri="{0D108BD9-81ED-4DB2-BD59-A6C34878D82A}">
                    <a16:rowId xmlns:a16="http://schemas.microsoft.com/office/drawing/2014/main" val="2320953050"/>
                  </a:ext>
                </a:extLst>
              </a:tr>
              <a:tr h="273687">
                <a:tc>
                  <a:txBody>
                    <a:bodyPr/>
                    <a:lstStyle/>
                    <a:p>
                      <a:pPr algn="r" fontAlgn="b"/>
                      <a:r>
                        <a:rPr lang="en-US" sz="1200" b="0" i="0" u="none" strike="noStrike" dirty="0">
                          <a:solidFill>
                            <a:srgbClr val="000000"/>
                          </a:solidFill>
                          <a:effectLst/>
                          <a:latin typeface="Calibri" panose="020F0502020204030204" pitchFamily="34" charset="0"/>
                        </a:rPr>
                        <a:t>314.98</a:t>
                      </a:r>
                    </a:p>
                  </a:txBody>
                  <a:tcPr marL="9525" marR="9525" marT="9525" marB="0" anchor="b"/>
                </a:tc>
                <a:extLst>
                  <a:ext uri="{0D108BD9-81ED-4DB2-BD59-A6C34878D82A}">
                    <a16:rowId xmlns:a16="http://schemas.microsoft.com/office/drawing/2014/main" val="3229786951"/>
                  </a:ext>
                </a:extLst>
              </a:tr>
              <a:tr h="273687">
                <a:tc>
                  <a:txBody>
                    <a:bodyPr/>
                    <a:lstStyle/>
                    <a:p>
                      <a:pPr algn="r" fontAlgn="b"/>
                      <a:r>
                        <a:rPr lang="en-US" sz="1200" b="1" u="none" strike="noStrike" dirty="0">
                          <a:solidFill>
                            <a:srgbClr val="000000"/>
                          </a:solidFill>
                          <a:effectLst/>
                        </a:rPr>
                        <a:t>???</a:t>
                      </a:r>
                      <a:endParaRPr lang="en-US" sz="1200" b="1" i="0" u="none" strike="noStrike" dirty="0">
                        <a:solidFill>
                          <a:srgbClr val="000000"/>
                        </a:solidFill>
                        <a:effectLst/>
                        <a:latin typeface="Calibri" panose="020F0502020204030204" pitchFamily="34" charset="0"/>
                      </a:endParaRPr>
                    </a:p>
                  </a:txBody>
                  <a:tcPr marL="7030" marR="7030" marT="7030" marB="0" anchor="b"/>
                </a:tc>
                <a:extLst>
                  <a:ext uri="{0D108BD9-81ED-4DB2-BD59-A6C34878D82A}">
                    <a16:rowId xmlns:a16="http://schemas.microsoft.com/office/drawing/2014/main" val="4287252481"/>
                  </a:ext>
                </a:extLst>
              </a:tr>
            </a:tbl>
          </a:graphicData>
        </a:graphic>
      </p:graphicFrame>
      <p:sp>
        <p:nvSpPr>
          <p:cNvPr id="12" name="Arrow: Right 11">
            <a:extLst>
              <a:ext uri="{FF2B5EF4-FFF2-40B4-BE49-F238E27FC236}">
                <a16:creationId xmlns:a16="http://schemas.microsoft.com/office/drawing/2014/main" id="{4D599CE1-9E71-44B2-B009-A1B4587684F3}"/>
              </a:ext>
            </a:extLst>
          </p:cNvPr>
          <p:cNvSpPr/>
          <p:nvPr/>
        </p:nvSpPr>
        <p:spPr>
          <a:xfrm>
            <a:off x="10659632" y="4485664"/>
            <a:ext cx="163961" cy="420940"/>
          </a:xfrm>
          <a:prstGeom prst="rightArrow">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613483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12"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1126</TotalTime>
  <Words>1669</Words>
  <Application>Microsoft Office PowerPoint</Application>
  <PresentationFormat>Widescreen</PresentationFormat>
  <Paragraphs>540</Paragraphs>
  <Slides>11</Slides>
  <Notes>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11</vt:i4>
      </vt:variant>
    </vt:vector>
  </HeadingPairs>
  <TitlesOfParts>
    <vt:vector size="21" baseType="lpstr">
      <vt:lpstr>-apple-system</vt:lpstr>
      <vt:lpstr>Arial</vt:lpstr>
      <vt:lpstr>Arial Black</vt:lpstr>
      <vt:lpstr>Avenir 55 Roman</vt:lpstr>
      <vt:lpstr>Avenir 65 Medium</vt:lpstr>
      <vt:lpstr>Avenir 95 Black</vt:lpstr>
      <vt:lpstr>Calibri</vt:lpstr>
      <vt:lpstr>Cambria Math</vt:lpstr>
      <vt:lpstr>Wingdings</vt:lpstr>
      <vt:lpstr>Office Theme</vt:lpstr>
      <vt:lpstr>Introduction to Machine Learning </vt:lpstr>
      <vt:lpstr>Data Analytics</vt:lpstr>
      <vt:lpstr>Analytical Models</vt:lpstr>
      <vt:lpstr>Machine Learning</vt:lpstr>
      <vt:lpstr>Common Types of Data</vt:lpstr>
      <vt:lpstr>Classification</vt:lpstr>
      <vt:lpstr>Regression</vt:lpstr>
      <vt:lpstr>Supervised Learning</vt:lpstr>
      <vt:lpstr>Forecasting</vt:lpstr>
      <vt:lpstr>Unsupervised Learning</vt:lpstr>
      <vt:lpstr>This Course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Lindy Taylor</dc:creator>
  <cp:lastModifiedBy>Linh Le</cp:lastModifiedBy>
  <cp:revision>104</cp:revision>
  <dcterms:created xsi:type="dcterms:W3CDTF">2019-08-07T15:31:06Z</dcterms:created>
  <dcterms:modified xsi:type="dcterms:W3CDTF">2023-07-25T20:16:18Z</dcterms:modified>
</cp:coreProperties>
</file>