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92" r:id="rId3"/>
    <p:sldId id="264" r:id="rId4"/>
    <p:sldId id="266" r:id="rId5"/>
    <p:sldId id="281" r:id="rId6"/>
    <p:sldId id="287" r:id="rId7"/>
    <p:sldId id="288" r:id="rId8"/>
    <p:sldId id="289" r:id="rId9"/>
    <p:sldId id="291" r:id="rId10"/>
    <p:sldId id="294" r:id="rId11"/>
    <p:sldId id="302" r:id="rId12"/>
    <p:sldId id="295" r:id="rId13"/>
    <p:sldId id="298" r:id="rId14"/>
    <p:sldId id="297" r:id="rId15"/>
    <p:sldId id="299" r:id="rId16"/>
    <p:sldId id="300" r:id="rId17"/>
    <p:sldId id="286" r:id="rId18"/>
    <p:sldId id="296" r:id="rId19"/>
    <p:sldId id="303" r:id="rId20"/>
    <p:sldId id="304" r:id="rId21"/>
    <p:sldId id="290" r:id="rId22"/>
    <p:sldId id="305" r:id="rId23"/>
    <p:sldId id="306" r:id="rId24"/>
    <p:sldId id="30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8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0.png"/><Relationship Id="rId10" Type="http://schemas.openxmlformats.org/officeDocument/2006/relationships/image" Target="../media/image26.png"/><Relationship Id="rId4" Type="http://schemas.openxmlformats.org/officeDocument/2006/relationships/image" Target="../media/image19.pn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0.png"/><Relationship Id="rId7" Type="http://schemas.openxmlformats.org/officeDocument/2006/relationships/image" Target="../media/image29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0.png"/><Relationship Id="rId5" Type="http://schemas.openxmlformats.org/officeDocument/2006/relationships/image" Target="../media/image270.png"/><Relationship Id="rId10" Type="http://schemas.openxmlformats.org/officeDocument/2006/relationships/image" Target="../media/image32.png"/><Relationship Id="rId4" Type="http://schemas.openxmlformats.org/officeDocument/2006/relationships/image" Target="../media/image260.png"/><Relationship Id="rId9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12" Type="http://schemas.openxmlformats.org/officeDocument/2006/relationships/image" Target="../media/image10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7.png"/><Relationship Id="rId11" Type="http://schemas.openxmlformats.org/officeDocument/2006/relationships/image" Target="../media/image122.png"/><Relationship Id="rId5" Type="http://schemas.openxmlformats.org/officeDocument/2006/relationships/image" Target="../media/image116.png"/><Relationship Id="rId10" Type="http://schemas.openxmlformats.org/officeDocument/2006/relationships/image" Target="../media/image121.png"/><Relationship Id="rId4" Type="http://schemas.openxmlformats.org/officeDocument/2006/relationships/image" Target="../media/image115.png"/><Relationship Id="rId9" Type="http://schemas.openxmlformats.org/officeDocument/2006/relationships/image" Target="../media/image1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Linear Models and Neural Networks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EF371-05D6-4FDB-8E14-7901536C9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4FF2BE-A286-4D39-BFBB-3B3A41C0D7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188041" cy="5221539"/>
          </a:xfrm>
        </p:spPr>
        <p:txBody>
          <a:bodyPr/>
          <a:lstStyle/>
          <a:p>
            <a:r>
              <a:rPr lang="en-US" sz="2400" dirty="0"/>
              <a:t>More complicated models usually can learn more patterns in training data</a:t>
            </a:r>
          </a:p>
          <a:p>
            <a:r>
              <a:rPr lang="en-US" sz="2400" dirty="0"/>
              <a:t>That also means they are more </a:t>
            </a:r>
            <a:r>
              <a:rPr lang="en-US" sz="2400" b="1" dirty="0"/>
              <a:t>vulnerable to overfitting</a:t>
            </a:r>
          </a:p>
          <a:p>
            <a:r>
              <a:rPr lang="en-US" sz="2400" dirty="0"/>
              <a:t>Regularization is one method to prevent a model from becoming too complicated</a:t>
            </a:r>
          </a:p>
          <a:p>
            <a:r>
              <a:rPr lang="en-US" sz="2400" dirty="0"/>
              <a:t>It prevents the coefficients of a model from becoming too extreme</a:t>
            </a:r>
          </a:p>
          <a:p>
            <a:r>
              <a:rPr lang="en-US" sz="2400" dirty="0"/>
              <a:t>Most models in scikit-learn has a hyperparameter for </a:t>
            </a:r>
            <a:r>
              <a:rPr lang="en-US" sz="2400" b="1" dirty="0"/>
              <a:t>regularization</a:t>
            </a:r>
            <a:r>
              <a:rPr lang="en-US" sz="2400" dirty="0"/>
              <a:t> and needs finetuning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AD891AF-1944-4D2E-BACF-74324B6E9BC8}"/>
              </a:ext>
            </a:extLst>
          </p:cNvPr>
          <p:cNvCxnSpPr>
            <a:cxnSpLocks/>
          </p:cNvCxnSpPr>
          <p:nvPr/>
        </p:nvCxnSpPr>
        <p:spPr>
          <a:xfrm flipV="1">
            <a:off x="7074342" y="506513"/>
            <a:ext cx="0" cy="240584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3CAEC82-6650-4435-B95F-73A749B8DE9D}"/>
              </a:ext>
            </a:extLst>
          </p:cNvPr>
          <p:cNvCxnSpPr>
            <a:cxnSpLocks/>
          </p:cNvCxnSpPr>
          <p:nvPr/>
        </p:nvCxnSpPr>
        <p:spPr>
          <a:xfrm>
            <a:off x="7074342" y="2912361"/>
            <a:ext cx="463561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153C2997-F817-49B3-A968-78D05FC30E58}"/>
              </a:ext>
            </a:extLst>
          </p:cNvPr>
          <p:cNvSpPr/>
          <p:nvPr/>
        </p:nvSpPr>
        <p:spPr>
          <a:xfrm>
            <a:off x="7553736" y="1811530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2F77366-3AF4-44A1-A31A-96014091EEE8}"/>
              </a:ext>
            </a:extLst>
          </p:cNvPr>
          <p:cNvSpPr/>
          <p:nvPr/>
        </p:nvSpPr>
        <p:spPr>
          <a:xfrm>
            <a:off x="7553736" y="2202131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073F61D-E398-45F5-808D-9EE9DEB5D10C}"/>
              </a:ext>
            </a:extLst>
          </p:cNvPr>
          <p:cNvSpPr/>
          <p:nvPr/>
        </p:nvSpPr>
        <p:spPr>
          <a:xfrm>
            <a:off x="8050143" y="2035702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4869231-5ADA-4069-B073-E7C71A984A00}"/>
              </a:ext>
            </a:extLst>
          </p:cNvPr>
          <p:cNvSpPr/>
          <p:nvPr/>
        </p:nvSpPr>
        <p:spPr>
          <a:xfrm>
            <a:off x="8151503" y="1690906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A744EC2-F72B-4AE6-BBEA-DEAC1522CF30}"/>
              </a:ext>
            </a:extLst>
          </p:cNvPr>
          <p:cNvSpPr/>
          <p:nvPr/>
        </p:nvSpPr>
        <p:spPr>
          <a:xfrm>
            <a:off x="8373439" y="1389841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D7639D8-F92B-4A9F-A170-CA9AAFC5DA26}"/>
              </a:ext>
            </a:extLst>
          </p:cNvPr>
          <p:cNvSpPr/>
          <p:nvPr/>
        </p:nvSpPr>
        <p:spPr>
          <a:xfrm>
            <a:off x="8598345" y="1829303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6C02DEA-6A5A-479E-9B1F-97C3C4A711BE}"/>
              </a:ext>
            </a:extLst>
          </p:cNvPr>
          <p:cNvSpPr/>
          <p:nvPr/>
        </p:nvSpPr>
        <p:spPr>
          <a:xfrm>
            <a:off x="8895739" y="1274442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B7E0306-94CE-4CC5-AF4E-87F1076A9DEB}"/>
              </a:ext>
            </a:extLst>
          </p:cNvPr>
          <p:cNvSpPr/>
          <p:nvPr/>
        </p:nvSpPr>
        <p:spPr>
          <a:xfrm>
            <a:off x="8721148" y="1599950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A923A4B-32DD-4D49-A1D4-D3FEA28B22D4}"/>
              </a:ext>
            </a:extLst>
          </p:cNvPr>
          <p:cNvSpPr/>
          <p:nvPr/>
        </p:nvSpPr>
        <p:spPr>
          <a:xfrm>
            <a:off x="9299651" y="1112421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A36F817-62BB-4CDD-A51F-68EB13151619}"/>
              </a:ext>
            </a:extLst>
          </p:cNvPr>
          <p:cNvSpPr/>
          <p:nvPr/>
        </p:nvSpPr>
        <p:spPr>
          <a:xfrm>
            <a:off x="9241948" y="1869229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BE34BE2-7598-4093-954D-5B718ABF4343}"/>
              </a:ext>
            </a:extLst>
          </p:cNvPr>
          <p:cNvSpPr/>
          <p:nvPr/>
        </p:nvSpPr>
        <p:spPr>
          <a:xfrm>
            <a:off x="9459478" y="1477840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257F3BA-47EE-4DB5-A1A3-370449775CA6}"/>
              </a:ext>
            </a:extLst>
          </p:cNvPr>
          <p:cNvSpPr/>
          <p:nvPr/>
        </p:nvSpPr>
        <p:spPr>
          <a:xfrm>
            <a:off x="9574885" y="841613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7CA91F9-C562-4053-8359-444E0CEF7F8F}"/>
              </a:ext>
            </a:extLst>
          </p:cNvPr>
          <p:cNvSpPr/>
          <p:nvPr/>
        </p:nvSpPr>
        <p:spPr>
          <a:xfrm>
            <a:off x="9826415" y="1172387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F0C5DB1-E18C-45C0-9795-07A30C18769C}"/>
              </a:ext>
            </a:extLst>
          </p:cNvPr>
          <p:cNvSpPr/>
          <p:nvPr/>
        </p:nvSpPr>
        <p:spPr>
          <a:xfrm>
            <a:off x="10020244" y="1498545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5BDAD46-5BA3-4730-BA86-4C94181D0D80}"/>
              </a:ext>
            </a:extLst>
          </p:cNvPr>
          <p:cNvSpPr/>
          <p:nvPr/>
        </p:nvSpPr>
        <p:spPr>
          <a:xfrm>
            <a:off x="10242191" y="899312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3BE0BAD-C2FC-45C4-BB2E-12DFA32D2124}"/>
              </a:ext>
            </a:extLst>
          </p:cNvPr>
          <p:cNvSpPr/>
          <p:nvPr/>
        </p:nvSpPr>
        <p:spPr>
          <a:xfrm>
            <a:off x="9962540" y="691417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C87720-3CCE-4E12-8BFB-92C50720054D}"/>
              </a:ext>
            </a:extLst>
          </p:cNvPr>
          <p:cNvCxnSpPr>
            <a:cxnSpLocks/>
          </p:cNvCxnSpPr>
          <p:nvPr/>
        </p:nvCxnSpPr>
        <p:spPr>
          <a:xfrm flipV="1">
            <a:off x="7481236" y="613046"/>
            <a:ext cx="4058156" cy="1538056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E05A888-52FD-4E6B-B5C6-2836C4A3AAA4}"/>
              </a:ext>
            </a:extLst>
          </p:cNvPr>
          <p:cNvSpPr txBox="1"/>
          <p:nvPr/>
        </p:nvSpPr>
        <p:spPr>
          <a:xfrm>
            <a:off x="11685578" y="2655136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x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E698C5-AE41-4244-B716-B2A21B82A25E}"/>
              </a:ext>
            </a:extLst>
          </p:cNvPr>
          <p:cNvSpPr txBox="1"/>
          <p:nvPr/>
        </p:nvSpPr>
        <p:spPr>
          <a:xfrm>
            <a:off x="6716296" y="3610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y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7896DA8-7B33-4877-B74A-B2FB673F83F8}"/>
              </a:ext>
            </a:extLst>
          </p:cNvPr>
          <p:cNvSpPr/>
          <p:nvPr/>
        </p:nvSpPr>
        <p:spPr>
          <a:xfrm>
            <a:off x="10693480" y="884385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A0A0BF1-1D62-4F7E-9BA6-6A2F69A40505}"/>
              </a:ext>
            </a:extLst>
          </p:cNvPr>
          <p:cNvSpPr/>
          <p:nvPr/>
        </p:nvSpPr>
        <p:spPr>
          <a:xfrm>
            <a:off x="10665366" y="615213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E5BB777-DBE5-4F5C-8CA5-0C6D8E1FCC97}"/>
              </a:ext>
            </a:extLst>
          </p:cNvPr>
          <p:cNvSpPr/>
          <p:nvPr/>
        </p:nvSpPr>
        <p:spPr>
          <a:xfrm>
            <a:off x="11179153" y="883445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5424A3A-88C9-4D5E-B1A9-EF436DA0C597}"/>
              </a:ext>
            </a:extLst>
          </p:cNvPr>
          <p:cNvSpPr/>
          <p:nvPr/>
        </p:nvSpPr>
        <p:spPr>
          <a:xfrm>
            <a:off x="11236856" y="472329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A97DB07-49C0-43C5-A94B-6AAC1E6220A5}"/>
              </a:ext>
            </a:extLst>
          </p:cNvPr>
          <p:cNvSpPr/>
          <p:nvPr/>
        </p:nvSpPr>
        <p:spPr>
          <a:xfrm>
            <a:off x="10918373" y="1287786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45978E8-BC02-459C-A75C-449160FD74B8}"/>
              </a:ext>
            </a:extLst>
          </p:cNvPr>
          <p:cNvCxnSpPr/>
          <p:nvPr/>
        </p:nvCxnSpPr>
        <p:spPr bwMode="auto">
          <a:xfrm flipV="1">
            <a:off x="10135651" y="368030"/>
            <a:ext cx="0" cy="2535481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accent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67D94ABA-1E7D-4D2C-87CA-E7916EA81F7B}"/>
              </a:ext>
            </a:extLst>
          </p:cNvPr>
          <p:cNvSpPr txBox="1"/>
          <p:nvPr/>
        </p:nvSpPr>
        <p:spPr>
          <a:xfrm>
            <a:off x="7828603" y="-37704"/>
            <a:ext cx="1597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Training Data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41761-7DAC-4759-BB1B-FABCA0E6C813}"/>
              </a:ext>
            </a:extLst>
          </p:cNvPr>
          <p:cNvSpPr txBox="1"/>
          <p:nvPr/>
        </p:nvSpPr>
        <p:spPr>
          <a:xfrm>
            <a:off x="10112744" y="-37682"/>
            <a:ext cx="1597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Testing Data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7C251984-893A-4C14-838E-557D3A80CA4C}"/>
              </a:ext>
            </a:extLst>
          </p:cNvPr>
          <p:cNvCxnSpPr>
            <a:cxnSpLocks/>
          </p:cNvCxnSpPr>
          <p:nvPr/>
        </p:nvCxnSpPr>
        <p:spPr>
          <a:xfrm flipV="1">
            <a:off x="7074342" y="3726931"/>
            <a:ext cx="0" cy="240584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63560AE7-5827-4B8E-B0EC-280E3A7D2726}"/>
              </a:ext>
            </a:extLst>
          </p:cNvPr>
          <p:cNvCxnSpPr>
            <a:cxnSpLocks/>
          </p:cNvCxnSpPr>
          <p:nvPr/>
        </p:nvCxnSpPr>
        <p:spPr>
          <a:xfrm>
            <a:off x="7074342" y="6132779"/>
            <a:ext cx="463561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>
            <a:extLst>
              <a:ext uri="{FF2B5EF4-FFF2-40B4-BE49-F238E27FC236}">
                <a16:creationId xmlns:a16="http://schemas.microsoft.com/office/drawing/2014/main" id="{F41BF9B8-FC2D-44EF-A66B-6EA1E93BB123}"/>
              </a:ext>
            </a:extLst>
          </p:cNvPr>
          <p:cNvSpPr/>
          <p:nvPr/>
        </p:nvSpPr>
        <p:spPr>
          <a:xfrm>
            <a:off x="7553736" y="5031948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936A264A-214F-4367-B24C-67EC9BA4A2FD}"/>
              </a:ext>
            </a:extLst>
          </p:cNvPr>
          <p:cNvSpPr/>
          <p:nvPr/>
        </p:nvSpPr>
        <p:spPr>
          <a:xfrm>
            <a:off x="7553736" y="5422549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3EAA7619-ADD3-4C7B-97CE-50448AA0B3F2}"/>
              </a:ext>
            </a:extLst>
          </p:cNvPr>
          <p:cNvSpPr/>
          <p:nvPr/>
        </p:nvSpPr>
        <p:spPr>
          <a:xfrm>
            <a:off x="8050143" y="5256120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B5064084-66D7-4739-8D93-41FE16CEAF05}"/>
              </a:ext>
            </a:extLst>
          </p:cNvPr>
          <p:cNvSpPr/>
          <p:nvPr/>
        </p:nvSpPr>
        <p:spPr>
          <a:xfrm>
            <a:off x="8151503" y="4911324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EECF63C5-1343-4265-8211-D240EAF55B1E}"/>
              </a:ext>
            </a:extLst>
          </p:cNvPr>
          <p:cNvSpPr/>
          <p:nvPr/>
        </p:nvSpPr>
        <p:spPr>
          <a:xfrm>
            <a:off x="8373439" y="4610259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A5971AB-08C7-4013-89E1-AC03E7E06403}"/>
              </a:ext>
            </a:extLst>
          </p:cNvPr>
          <p:cNvSpPr/>
          <p:nvPr/>
        </p:nvSpPr>
        <p:spPr>
          <a:xfrm>
            <a:off x="8598345" y="5049721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F7BF1FDC-7853-4F9D-9E1D-C98CFF30A5C5}"/>
              </a:ext>
            </a:extLst>
          </p:cNvPr>
          <p:cNvSpPr/>
          <p:nvPr/>
        </p:nvSpPr>
        <p:spPr>
          <a:xfrm>
            <a:off x="8895739" y="4494860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099F2C2F-7721-485F-B797-E729456C0380}"/>
              </a:ext>
            </a:extLst>
          </p:cNvPr>
          <p:cNvSpPr/>
          <p:nvPr/>
        </p:nvSpPr>
        <p:spPr>
          <a:xfrm>
            <a:off x="8721148" y="4820368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36F3D2D9-D864-407B-ADA0-62FBF0FBAC36}"/>
              </a:ext>
            </a:extLst>
          </p:cNvPr>
          <p:cNvSpPr/>
          <p:nvPr/>
        </p:nvSpPr>
        <p:spPr>
          <a:xfrm>
            <a:off x="9299651" y="4332839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3D695BFC-72FE-43A6-BAD0-89C040DE0DBC}"/>
              </a:ext>
            </a:extLst>
          </p:cNvPr>
          <p:cNvSpPr/>
          <p:nvPr/>
        </p:nvSpPr>
        <p:spPr>
          <a:xfrm>
            <a:off x="9241948" y="5089647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84D4288-302B-43BD-99CD-6B90EB868D9A}"/>
              </a:ext>
            </a:extLst>
          </p:cNvPr>
          <p:cNvSpPr/>
          <p:nvPr/>
        </p:nvSpPr>
        <p:spPr>
          <a:xfrm>
            <a:off x="9459478" y="4698258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D591F27A-C727-419E-9304-8B9211C44DC9}"/>
              </a:ext>
            </a:extLst>
          </p:cNvPr>
          <p:cNvSpPr/>
          <p:nvPr/>
        </p:nvSpPr>
        <p:spPr>
          <a:xfrm>
            <a:off x="9574885" y="4062031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32EECD82-A3E4-4BE9-A8A1-F8FC4CE58808}"/>
              </a:ext>
            </a:extLst>
          </p:cNvPr>
          <p:cNvSpPr/>
          <p:nvPr/>
        </p:nvSpPr>
        <p:spPr>
          <a:xfrm>
            <a:off x="9826415" y="4392805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33AADCAE-C1E4-4FAC-A45F-506B6F043B1E}"/>
              </a:ext>
            </a:extLst>
          </p:cNvPr>
          <p:cNvSpPr/>
          <p:nvPr/>
        </p:nvSpPr>
        <p:spPr>
          <a:xfrm>
            <a:off x="10020244" y="4718963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E8E35F8A-4631-493C-BEF6-F3920E1B83F8}"/>
              </a:ext>
            </a:extLst>
          </p:cNvPr>
          <p:cNvSpPr/>
          <p:nvPr/>
        </p:nvSpPr>
        <p:spPr>
          <a:xfrm>
            <a:off x="10242191" y="4119730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9EC7F586-0476-427D-905C-D1756512DD65}"/>
              </a:ext>
            </a:extLst>
          </p:cNvPr>
          <p:cNvSpPr/>
          <p:nvPr/>
        </p:nvSpPr>
        <p:spPr>
          <a:xfrm>
            <a:off x="9962540" y="3911835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F343637-ED66-4B4E-8CCB-0BEAD94C5699}"/>
              </a:ext>
            </a:extLst>
          </p:cNvPr>
          <p:cNvSpPr txBox="1"/>
          <p:nvPr/>
        </p:nvSpPr>
        <p:spPr>
          <a:xfrm>
            <a:off x="11651914" y="576700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x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2043C8BD-D4A0-4290-AF50-B77AF52434A9}"/>
              </a:ext>
            </a:extLst>
          </p:cNvPr>
          <p:cNvSpPr/>
          <p:nvPr/>
        </p:nvSpPr>
        <p:spPr>
          <a:xfrm>
            <a:off x="10693480" y="4104803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F09CBF44-5D1C-4989-9093-16C089938DE6}"/>
              </a:ext>
            </a:extLst>
          </p:cNvPr>
          <p:cNvSpPr/>
          <p:nvPr/>
        </p:nvSpPr>
        <p:spPr>
          <a:xfrm>
            <a:off x="10665366" y="3835631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E6678743-6E45-4D6D-A4CB-DE2D7C2BCEB9}"/>
              </a:ext>
            </a:extLst>
          </p:cNvPr>
          <p:cNvSpPr/>
          <p:nvPr/>
        </p:nvSpPr>
        <p:spPr>
          <a:xfrm>
            <a:off x="11179153" y="4103863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1CEF5D46-3F6F-4A4F-922F-D8FE7472B107}"/>
              </a:ext>
            </a:extLst>
          </p:cNvPr>
          <p:cNvSpPr/>
          <p:nvPr/>
        </p:nvSpPr>
        <p:spPr>
          <a:xfrm>
            <a:off x="11236856" y="3692747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DD7D77B3-FE0B-4498-B42E-F05240E786C3}"/>
              </a:ext>
            </a:extLst>
          </p:cNvPr>
          <p:cNvSpPr/>
          <p:nvPr/>
        </p:nvSpPr>
        <p:spPr>
          <a:xfrm>
            <a:off x="10918373" y="4508204"/>
            <a:ext cx="115407" cy="115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C29F1B8A-4DE9-436E-BAF6-60E787CA69AD}"/>
              </a:ext>
            </a:extLst>
          </p:cNvPr>
          <p:cNvCxnSpPr/>
          <p:nvPr/>
        </p:nvCxnSpPr>
        <p:spPr bwMode="auto">
          <a:xfrm flipV="1">
            <a:off x="10135651" y="3588448"/>
            <a:ext cx="0" cy="2535481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accent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C29FE023-4FB4-441F-B166-618D8E68D13F}"/>
              </a:ext>
            </a:extLst>
          </p:cNvPr>
          <p:cNvSpPr/>
          <p:nvPr/>
        </p:nvSpPr>
        <p:spPr bwMode="auto">
          <a:xfrm>
            <a:off x="7452969" y="2997883"/>
            <a:ext cx="3206847" cy="2561639"/>
          </a:xfrm>
          <a:custGeom>
            <a:avLst/>
            <a:gdLst>
              <a:gd name="connsiteX0" fmla="*/ 0 w 3454400"/>
              <a:gd name="connsiteY0" fmla="*/ 2937164 h 2937164"/>
              <a:gd name="connsiteX1" fmla="*/ 249382 w 3454400"/>
              <a:gd name="connsiteY1" fmla="*/ 2438400 h 2937164"/>
              <a:gd name="connsiteX2" fmla="*/ 600363 w 3454400"/>
              <a:gd name="connsiteY2" fmla="*/ 2687782 h 2937164"/>
              <a:gd name="connsiteX3" fmla="*/ 1440872 w 3454400"/>
              <a:gd name="connsiteY3" fmla="*/ 1939637 h 2937164"/>
              <a:gd name="connsiteX4" fmla="*/ 1893454 w 3454400"/>
              <a:gd name="connsiteY4" fmla="*/ 2336800 h 2937164"/>
              <a:gd name="connsiteX5" fmla="*/ 2318327 w 3454400"/>
              <a:gd name="connsiteY5" fmla="*/ 1533237 h 2937164"/>
              <a:gd name="connsiteX6" fmla="*/ 2687782 w 3454400"/>
              <a:gd name="connsiteY6" fmla="*/ 1939637 h 2937164"/>
              <a:gd name="connsiteX7" fmla="*/ 3454400 w 3454400"/>
              <a:gd name="connsiteY7" fmla="*/ 0 h 293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4400" h="2937164">
                <a:moveTo>
                  <a:pt x="0" y="2937164"/>
                </a:moveTo>
                <a:cubicBezTo>
                  <a:pt x="74661" y="2708564"/>
                  <a:pt x="149322" y="2479964"/>
                  <a:pt x="249382" y="2438400"/>
                </a:cubicBezTo>
                <a:cubicBezTo>
                  <a:pt x="349442" y="2396836"/>
                  <a:pt x="401781" y="2770909"/>
                  <a:pt x="600363" y="2687782"/>
                </a:cubicBezTo>
                <a:cubicBezTo>
                  <a:pt x="798945" y="2604655"/>
                  <a:pt x="1225357" y="1998134"/>
                  <a:pt x="1440872" y="1939637"/>
                </a:cubicBezTo>
                <a:cubicBezTo>
                  <a:pt x="1656387" y="1881140"/>
                  <a:pt x="1747212" y="2404533"/>
                  <a:pt x="1893454" y="2336800"/>
                </a:cubicBezTo>
                <a:cubicBezTo>
                  <a:pt x="2039696" y="2269067"/>
                  <a:pt x="2185939" y="1599431"/>
                  <a:pt x="2318327" y="1533237"/>
                </a:cubicBezTo>
                <a:cubicBezTo>
                  <a:pt x="2450715" y="1467043"/>
                  <a:pt x="2498437" y="2195176"/>
                  <a:pt x="2687782" y="1939637"/>
                </a:cubicBezTo>
                <a:cubicBezTo>
                  <a:pt x="2877128" y="1684097"/>
                  <a:pt x="3318933" y="330970"/>
                  <a:pt x="3454400" y="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7436AB3-3A7C-44AD-ADEB-986F071CD8DC}"/>
              </a:ext>
            </a:extLst>
          </p:cNvPr>
          <p:cNvSpPr txBox="1"/>
          <p:nvPr/>
        </p:nvSpPr>
        <p:spPr>
          <a:xfrm>
            <a:off x="6716296" y="352156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y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5EF7A86C-2BE4-45D7-814F-2DAB17A7D592}"/>
              </a:ext>
            </a:extLst>
          </p:cNvPr>
          <p:cNvSpPr txBox="1"/>
          <p:nvPr/>
        </p:nvSpPr>
        <p:spPr>
          <a:xfrm>
            <a:off x="6228933" y="1525016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Simple</a:t>
            </a:r>
          </a:p>
          <a:p>
            <a:r>
              <a:rPr lang="en-US" sz="1400" dirty="0"/>
              <a:t>Model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536110C0-FC1E-448B-A4E4-DA35D25AC709}"/>
              </a:ext>
            </a:extLst>
          </p:cNvPr>
          <p:cNvSpPr txBox="1"/>
          <p:nvPr/>
        </p:nvSpPr>
        <p:spPr>
          <a:xfrm>
            <a:off x="6223684" y="4786990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Complex</a:t>
            </a:r>
          </a:p>
          <a:p>
            <a:r>
              <a:rPr lang="en-US" sz="1400" dirty="0"/>
              <a:t>Model</a:t>
            </a:r>
          </a:p>
        </p:txBody>
      </p:sp>
    </p:spTree>
    <p:extLst>
      <p:ext uri="{BB962C8B-B14F-4D97-AF65-F5344CB8AC3E}">
        <p14:creationId xmlns:p14="http://schemas.microsoft.com/office/powerpoint/2010/main" val="129637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EDF3C-B22F-8C55-E29D-349A89414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Tuning Linear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644CC3-0F0E-1406-6C66-3225BB5ED02B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The linear regression model in </a:t>
                </a:r>
                <a:r>
                  <a:rPr lang="en-US" dirty="0" err="1"/>
                  <a:t>sklearn</a:t>
                </a:r>
                <a:r>
                  <a:rPr lang="en-US" dirty="0"/>
                  <a:t> by itself does not have option for tuning</a:t>
                </a:r>
              </a:p>
              <a:p>
                <a:r>
                  <a:rPr lang="en-US" dirty="0"/>
                  <a:t>Instead, we used its regularized version </a:t>
                </a:r>
                <a:r>
                  <a:rPr lang="en-US" b="1" dirty="0"/>
                  <a:t>Ridge Regression </a:t>
                </a:r>
                <a:r>
                  <a:rPr lang="en-US" dirty="0"/>
                  <a:t>with a hyperparameter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𝜶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b="1" dirty="0"/>
                  <a:t> </a:t>
                </a:r>
              </a:p>
              <a:p>
                <a:pPr lvl="1"/>
                <a:r>
                  <a:rPr lang="en-US" dirty="0"/>
                  <a:t>Higher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n-US" dirty="0"/>
                  <a:t> means more strictly controlled models</a:t>
                </a:r>
              </a:p>
              <a:p>
                <a:pPr lvl="1"/>
                <a:r>
                  <a:rPr lang="en-US" dirty="0"/>
                  <a:t>Lower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n-US" dirty="0"/>
                  <a:t> means less strictly controlled models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n-US" dirty="0"/>
                  <a:t> is usually tuned from 0.001 then increment by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×10</m:t>
                    </m:r>
                  </m:oMath>
                </a14:m>
                <a:r>
                  <a:rPr lang="en-US" dirty="0"/>
                  <a:t> until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1000</m:t>
                    </m:r>
                  </m:oMath>
                </a14:m>
                <a:endParaRPr lang="en-US" dirty="0"/>
              </a:p>
              <a:p>
                <a:r>
                  <a:rPr lang="en-US" dirty="0"/>
                  <a:t>View notebook for example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644CC3-0F0E-1406-6C66-3225BB5ED02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059" t="-1984" r="-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4431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919A8-7660-42E1-80F5-E8A6786A7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Tuning Logistic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FD3D0A5-8B94-4E49-B257-5DD444ED2998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Very similar to Linear Regression, we need to finetune the hyperparameter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𝑪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 that controls how strict the regularization is</a:t>
                </a:r>
              </a:p>
              <a:p>
                <a:pPr lvl="1"/>
                <a:r>
                  <a:rPr lang="en-US" dirty="0"/>
                  <a:t>Higher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𝑪</m:t>
                    </m:r>
                  </m:oMath>
                </a14:m>
                <a:r>
                  <a:rPr lang="en-US" dirty="0"/>
                  <a:t> means more strictly controlled models</a:t>
                </a:r>
              </a:p>
              <a:p>
                <a:pPr lvl="1"/>
                <a:r>
                  <a:rPr lang="en-US" dirty="0"/>
                  <a:t>Lower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𝑪</m:t>
                    </m:r>
                  </m:oMath>
                </a14:m>
                <a:r>
                  <a:rPr lang="en-US" dirty="0"/>
                  <a:t> means less strictly controlled models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𝑪</m:t>
                    </m:r>
                  </m:oMath>
                </a14:m>
                <a:r>
                  <a:rPr lang="en-US" dirty="0"/>
                  <a:t> is usually tuned from 0.001 then increment by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×10</m:t>
                    </m:r>
                  </m:oMath>
                </a14:m>
                <a:r>
                  <a:rPr lang="en-US" dirty="0"/>
                  <a:t> until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1000</m:t>
                    </m:r>
                  </m:oMath>
                </a14:m>
                <a:endParaRPr lang="en-US" dirty="0"/>
              </a:p>
              <a:p>
                <a:r>
                  <a:rPr lang="en-US" dirty="0"/>
                  <a:t>View notebook for example</a:t>
                </a:r>
              </a:p>
              <a:p>
                <a:pPr lvl="1"/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FD3D0A5-8B94-4E49-B257-5DD444ED299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059" t="-19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97801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12921-FE41-4EDB-9083-12C8D018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3095504"/>
            <a:ext cx="10515600" cy="666991"/>
          </a:xfrm>
        </p:spPr>
        <p:txBody>
          <a:bodyPr/>
          <a:lstStyle/>
          <a:p>
            <a:r>
              <a:rPr lang="en-US" dirty="0"/>
              <a:t>Neural Network</a:t>
            </a:r>
          </a:p>
        </p:txBody>
      </p:sp>
    </p:spTree>
    <p:extLst>
      <p:ext uri="{BB962C8B-B14F-4D97-AF65-F5344CB8AC3E}">
        <p14:creationId xmlns:p14="http://schemas.microsoft.com/office/powerpoint/2010/main" val="3959515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15CD5F7-F574-4966-B93A-C4CCBF562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Review on Logistic Regression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4496FDD4-DDE1-43CE-B7A2-CDFB48428DB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" y="1295401"/>
                <a:ext cx="10964333" cy="451961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dirty="0"/>
                  <a:t>Recall, the equation of Logistic Regression is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+…+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d>
                            </m:sup>
                          </m:sSup>
                        </m:den>
                      </m:f>
                    </m:oMath>
                  </m:oMathPara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  <a:p>
                <a:pPr lvl="1"/>
                <a:r>
                  <a:rPr lang="en-US" sz="2000" dirty="0"/>
                  <a:t>I’m just changing all the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sz="2000" dirty="0"/>
                  <a:t> to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sz="2000" dirty="0"/>
                  <a:t>, but they are essentially the same</a:t>
                </a:r>
              </a:p>
              <a:p>
                <a:pPr lvl="1"/>
                <a:r>
                  <a:rPr lang="en-US" sz="2000" dirty="0"/>
                  <a:t>And we call the function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1+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d>
                              <m:d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sup>
                        </m:sSup>
                      </m:den>
                    </m:f>
                  </m:oMath>
                </a14:m>
                <a:r>
                  <a:rPr lang="en-US" sz="2000" dirty="0"/>
                  <a:t> the </a:t>
                </a:r>
                <a:r>
                  <a:rPr lang="en-US" sz="2000" b="1" dirty="0"/>
                  <a:t>sigmoid </a:t>
                </a:r>
                <a:r>
                  <a:rPr lang="en-US" sz="2000" dirty="0"/>
                  <a:t>function</a:t>
                </a:r>
                <a:endParaRPr lang="en-US" sz="2000" b="1" dirty="0"/>
              </a:p>
              <a:p>
                <a:r>
                  <a:rPr lang="en-US" sz="2400" dirty="0"/>
                  <a:t>So basically, the output (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=1</m:t>
                        </m:r>
                      </m:e>
                    </m:d>
                  </m:oMath>
                </a14:m>
                <a:r>
                  <a:rPr lang="en-US" sz="2400" dirty="0"/>
                  <a:t> in this case) is a non-linear transformation of the inputs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 smtClean="0">
                        <a:latin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2400" dirty="0"/>
                  <a:t>)</a:t>
                </a:r>
              </a:p>
              <a:p>
                <a:r>
                  <a:rPr lang="en-US" sz="2400" dirty="0"/>
                  <a:t>We can visualize this equation as</a:t>
                </a:r>
                <a:r>
                  <a:rPr lang="vi-VN" sz="2400" dirty="0"/>
                  <a:t> below</a:t>
                </a:r>
                <a:endParaRPr lang="en-US" sz="2400" dirty="0"/>
              </a:p>
            </p:txBody>
          </p:sp>
        </mc:Choice>
        <mc:Fallback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4496FDD4-DDE1-43CE-B7A2-CDFB48428D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295401"/>
                <a:ext cx="10964333" cy="4519612"/>
              </a:xfrm>
              <a:prstGeom prst="rect">
                <a:avLst/>
              </a:prstGeom>
              <a:blipFill>
                <a:blip r:embed="rId2"/>
                <a:stretch>
                  <a:fillRect l="-723" t="-1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3C6C6263-F76B-4E40-9040-E14EAF2D11CA}"/>
              </a:ext>
            </a:extLst>
          </p:cNvPr>
          <p:cNvSpPr/>
          <p:nvPr/>
        </p:nvSpPr>
        <p:spPr bwMode="auto">
          <a:xfrm>
            <a:off x="3379115" y="5845394"/>
            <a:ext cx="377505" cy="377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603C2A83-2DF3-4EF1-9F28-44616ADDCDB2}"/>
                  </a:ext>
                </a:extLst>
              </p:cNvPr>
              <p:cNvSpPr/>
              <p:nvPr/>
            </p:nvSpPr>
            <p:spPr bwMode="auto">
              <a:xfrm>
                <a:off x="4647250" y="5840499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603C2A83-2DF3-4EF1-9F28-44616ADDCD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47250" y="5840499"/>
                <a:ext cx="377505" cy="377505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19C064DB-02E0-44B1-8AFC-7D6492A0CC41}"/>
                  </a:ext>
                </a:extLst>
              </p:cNvPr>
              <p:cNvSpPr/>
              <p:nvPr/>
            </p:nvSpPr>
            <p:spPr bwMode="auto">
              <a:xfrm>
                <a:off x="5915385" y="5840498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19C064DB-02E0-44B1-8AFC-7D6492A0CC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15385" y="5840498"/>
                <a:ext cx="377505" cy="377505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BD2AA5B3-B6A6-483F-AAEB-59B76E9092E2}"/>
                  </a:ext>
                </a:extLst>
              </p:cNvPr>
              <p:cNvSpPr/>
              <p:nvPr/>
            </p:nvSpPr>
            <p:spPr bwMode="auto">
              <a:xfrm>
                <a:off x="8445328" y="5840498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BD2AA5B3-B6A6-483F-AAEB-59B76E9092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45328" y="5840498"/>
                <a:ext cx="377505" cy="377505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B96C961-5CC4-4823-8F7E-738D502A596A}"/>
                  </a:ext>
                </a:extLst>
              </p:cNvPr>
              <p:cNvSpPr/>
              <p:nvPr/>
            </p:nvSpPr>
            <p:spPr bwMode="auto">
              <a:xfrm>
                <a:off x="7183520" y="5840498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B96C961-5CC4-4823-8F7E-738D502A59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83520" y="5840498"/>
                <a:ext cx="377505" cy="377505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FCB36B3A-CCCE-4A2C-86D7-3662ABAD7913}"/>
                  </a:ext>
                </a:extLst>
              </p:cNvPr>
              <p:cNvSpPr/>
              <p:nvPr/>
            </p:nvSpPr>
            <p:spPr bwMode="auto">
              <a:xfrm>
                <a:off x="5911191" y="4898836"/>
                <a:ext cx="377505" cy="37750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SimSun" charset="-122"/>
                        </a:rPr>
                        <m:t>𝑃</m:t>
                      </m:r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FCB36B3A-CCCE-4A2C-86D7-3662ABAD7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11191" y="4898836"/>
                <a:ext cx="377505" cy="377505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C708224-01E7-4A24-B7DF-6E793CFA59F9}"/>
              </a:ext>
            </a:extLst>
          </p:cNvPr>
          <p:cNvCxnSpPr>
            <a:stCxn id="8" idx="7"/>
            <a:endCxn id="13" idx="4"/>
          </p:cNvCxnSpPr>
          <p:nvPr/>
        </p:nvCxnSpPr>
        <p:spPr bwMode="auto">
          <a:xfrm flipV="1">
            <a:off x="3701336" y="5276341"/>
            <a:ext cx="2398608" cy="62433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524498-01BD-469C-9CE8-AE569A64DBCC}"/>
              </a:ext>
            </a:extLst>
          </p:cNvPr>
          <p:cNvCxnSpPr>
            <a:stCxn id="9" idx="7"/>
            <a:endCxn id="13" idx="4"/>
          </p:cNvCxnSpPr>
          <p:nvPr/>
        </p:nvCxnSpPr>
        <p:spPr bwMode="auto">
          <a:xfrm flipV="1">
            <a:off x="4969471" y="5276341"/>
            <a:ext cx="1130473" cy="61944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141B9D4-CFBA-4260-93B6-618F8D21E4A2}"/>
              </a:ext>
            </a:extLst>
          </p:cNvPr>
          <p:cNvCxnSpPr>
            <a:stCxn id="10" idx="0"/>
            <a:endCxn id="13" idx="4"/>
          </p:cNvCxnSpPr>
          <p:nvPr/>
        </p:nvCxnSpPr>
        <p:spPr bwMode="auto">
          <a:xfrm flipH="1" flipV="1">
            <a:off x="6099944" y="5276341"/>
            <a:ext cx="4194" cy="56415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523DD84-D2F7-4A6B-9E6F-AA241BD8834E}"/>
              </a:ext>
            </a:extLst>
          </p:cNvPr>
          <p:cNvCxnSpPr>
            <a:stCxn id="12" idx="1"/>
            <a:endCxn id="13" idx="4"/>
          </p:cNvCxnSpPr>
          <p:nvPr/>
        </p:nvCxnSpPr>
        <p:spPr bwMode="auto">
          <a:xfrm flipH="1" flipV="1">
            <a:off x="6099944" y="5276341"/>
            <a:ext cx="1138860" cy="61944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3D15AEE-B274-497D-A09A-D208FFED433B}"/>
              </a:ext>
            </a:extLst>
          </p:cNvPr>
          <p:cNvCxnSpPr>
            <a:stCxn id="11" idx="1"/>
            <a:endCxn id="13" idx="4"/>
          </p:cNvCxnSpPr>
          <p:nvPr/>
        </p:nvCxnSpPr>
        <p:spPr bwMode="auto">
          <a:xfrm flipH="1" flipV="1">
            <a:off x="6099944" y="5276341"/>
            <a:ext cx="2400668" cy="61944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8CCB67B-D045-44FF-A2B4-DEBE54489F54}"/>
                  </a:ext>
                </a:extLst>
              </p:cNvPr>
              <p:cNvSpPr txBox="1"/>
              <p:nvPr/>
            </p:nvSpPr>
            <p:spPr>
              <a:xfrm>
                <a:off x="4440445" y="5373754"/>
                <a:ext cx="5183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8CCB67B-D045-44FF-A2B4-DEBE54489F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445" y="5373754"/>
                <a:ext cx="518347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B2E6F76-C88B-41DF-A485-224A6BC90D65}"/>
                  </a:ext>
                </a:extLst>
              </p:cNvPr>
              <p:cNvSpPr txBox="1"/>
              <p:nvPr/>
            </p:nvSpPr>
            <p:spPr>
              <a:xfrm>
                <a:off x="5866853" y="5366564"/>
                <a:ext cx="5183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B2E6F76-C88B-41DF-A485-224A6BC90D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6853" y="5366564"/>
                <a:ext cx="518347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0217289-0ABE-46B8-BE2D-334596CB9EEE}"/>
                  </a:ext>
                </a:extLst>
              </p:cNvPr>
              <p:cNvSpPr txBox="1"/>
              <p:nvPr/>
            </p:nvSpPr>
            <p:spPr>
              <a:xfrm>
                <a:off x="5263592" y="5367704"/>
                <a:ext cx="5183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0217289-0ABE-46B8-BE2D-334596CB9E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3592" y="5367704"/>
                <a:ext cx="518347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7AD9274-235A-41FB-B152-B931F0E0CFF4}"/>
                  </a:ext>
                </a:extLst>
              </p:cNvPr>
              <p:cNvSpPr txBox="1"/>
              <p:nvPr/>
            </p:nvSpPr>
            <p:spPr>
              <a:xfrm>
                <a:off x="6497756" y="5378383"/>
                <a:ext cx="5183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7AD9274-235A-41FB-B152-B931F0E0CF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7756" y="5378383"/>
                <a:ext cx="518347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718ECC6-7860-462E-BE2B-2E012EC85ADA}"/>
                  </a:ext>
                </a:extLst>
              </p:cNvPr>
              <p:cNvSpPr txBox="1"/>
              <p:nvPr/>
            </p:nvSpPr>
            <p:spPr>
              <a:xfrm>
                <a:off x="7256499" y="5368017"/>
                <a:ext cx="5280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718ECC6-7860-462E-BE2B-2E012EC85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6499" y="5368017"/>
                <a:ext cx="528093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4294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B1E1AF-A97F-4E13-9725-1CE274932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477" y="219798"/>
            <a:ext cx="10964333" cy="329028"/>
          </a:xfrm>
        </p:spPr>
        <p:txBody>
          <a:bodyPr/>
          <a:lstStyle/>
          <a:p>
            <a:r>
              <a:rPr lang="en-US" sz="1800" b="1" dirty="0"/>
              <a:t>Adding a Layer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020A35C9-1DF8-4EE0-8D7C-1A079438820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739" y="604109"/>
                <a:ext cx="5405306" cy="451961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600" dirty="0"/>
                  <a:t>Now, instead of directly compute the 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sz="1600" i="1" smtClean="0">
                        <a:latin typeface="Cambria Math" panose="02040503050406030204" pitchFamily="18" charset="0"/>
                      </a:rPr>
                      <m:t>=1)</m:t>
                    </m:r>
                  </m:oMath>
                </a14:m>
                <a:r>
                  <a:rPr lang="en-US" sz="1600" dirty="0"/>
                  <a:t> from the features, we have a few Logistic Regression models </a:t>
                </a:r>
              </a:p>
              <a:p>
                <a:pPr lvl="1"/>
                <a:r>
                  <a:rPr lang="en-US" sz="1400" dirty="0"/>
                  <a:t>(let’s not discuss what they actually represent for now)</a:t>
                </a:r>
              </a:p>
              <a:p>
                <a:r>
                  <a:rPr lang="en-US" sz="1600" dirty="0"/>
                  <a:t>Then, the outputs of those models are used to compute the target 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sz="1600" i="1" smtClean="0">
                        <a:latin typeface="Cambria Math" panose="02040503050406030204" pitchFamily="18" charset="0"/>
                      </a:rPr>
                      <m:t>=1)</m:t>
                    </m:r>
                  </m:oMath>
                </a14:m>
                <a:r>
                  <a:rPr lang="en-US" sz="1600" dirty="0"/>
                  <a:t>. We can visualize the model as on the right</a:t>
                </a:r>
              </a:p>
              <a:p>
                <a:r>
                  <a:rPr lang="en-US" sz="1600" dirty="0"/>
                  <a:t>The equations are as: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sz="140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e>
                      </m:d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US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400" dirty="0"/>
              </a:p>
              <a:p>
                <a:pPr lvl="1"/>
                <a:r>
                  <a:rPr lang="en-US" sz="1400" dirty="0"/>
                  <a:t>Note that the subscript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sz="1400" dirty="0"/>
                  <a:t> represents the </a:t>
                </a:r>
                <a14:m>
                  <m:oMath xmlns:m="http://schemas.openxmlformats.org/officeDocument/2006/math">
                    <m:r>
                      <a:rPr lang="en-US" sz="140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1400" dirty="0"/>
                  <a:t> layer and the </a:t>
                </a:r>
                <a14:m>
                  <m:oMath xmlns:m="http://schemas.openxmlformats.org/officeDocument/2006/math">
                    <m:r>
                      <a:rPr lang="en-US" sz="140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sz="1400" dirty="0"/>
                  <a:t> input</a:t>
                </a:r>
              </a:p>
              <a:p>
                <a:r>
                  <a:rPr lang="en-US" sz="1400" dirty="0"/>
                  <a:t>You now have a </a:t>
                </a:r>
                <a:r>
                  <a:rPr lang="en-US" sz="1400" b="1" dirty="0"/>
                  <a:t>Neural Network </a:t>
                </a:r>
                <a:r>
                  <a:rPr lang="en-US" sz="1400" dirty="0"/>
                  <a:t>with one </a:t>
                </a:r>
                <a:r>
                  <a:rPr lang="en-US" sz="1400" b="1" i="1" dirty="0"/>
                  <a:t>hidden layer</a:t>
                </a:r>
                <a:endParaRPr lang="en-US" sz="1400" b="1" dirty="0"/>
              </a:p>
              <a:p>
                <a:pPr lvl="1"/>
                <a:r>
                  <a:rPr lang="en-US" sz="1400" dirty="0"/>
                  <a:t>The first layer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400" i="1" smtClean="0">
                        <a:latin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400" dirty="0"/>
                  <a:t> is called the </a:t>
                </a:r>
                <a:r>
                  <a:rPr lang="en-US" sz="1400" b="1" dirty="0"/>
                  <a:t>input layer</a:t>
                </a:r>
              </a:p>
              <a:p>
                <a:pPr lvl="1"/>
                <a:r>
                  <a:rPr lang="en-US" sz="1400" dirty="0"/>
                  <a:t>All </a:t>
                </a:r>
                <a14:m>
                  <m:oMath xmlns:m="http://schemas.openxmlformats.org/officeDocument/2006/math">
                    <m:r>
                      <a:rPr lang="en-US" sz="140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sz="1400" dirty="0"/>
                  <a:t>’s are called </a:t>
                </a:r>
                <a:r>
                  <a:rPr lang="en-US" sz="1400" b="1" dirty="0"/>
                  <a:t>weights </a:t>
                </a:r>
                <a:r>
                  <a:rPr lang="en-US" sz="1400" dirty="0"/>
                  <a:t>in the model</a:t>
                </a:r>
                <a:endParaRPr lang="en-US" sz="1400" b="1" dirty="0"/>
              </a:p>
              <a:p>
                <a:pPr lvl="1"/>
                <a:r>
                  <a:rPr lang="en-US" sz="1400" dirty="0"/>
                  <a:t>The layer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400" i="1" smtClean="0">
                        <a:latin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400" dirty="0"/>
                  <a:t> is called the </a:t>
                </a:r>
                <a:r>
                  <a:rPr lang="en-US" sz="1400" b="1" dirty="0"/>
                  <a:t>hidden layer</a:t>
                </a:r>
              </a:p>
              <a:p>
                <a:pPr lvl="2"/>
                <a:r>
                  <a:rPr lang="en-US" sz="1400" dirty="0"/>
                  <a:t>Each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400" i="1" smtClean="0">
                        <a:latin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400" dirty="0"/>
                  <a:t> is called a </a:t>
                </a:r>
                <a:r>
                  <a:rPr lang="en-US" sz="1400" b="1" dirty="0"/>
                  <a:t>hidden neuron</a:t>
                </a:r>
              </a:p>
              <a:p>
                <a:pPr lvl="1"/>
                <a:r>
                  <a:rPr lang="en-US" sz="1400" dirty="0"/>
                  <a:t>The sigmoid function in this case is called the </a:t>
                </a:r>
                <a:r>
                  <a:rPr lang="en-US" sz="1400" b="1" dirty="0"/>
                  <a:t>activation function</a:t>
                </a:r>
                <a:r>
                  <a:rPr lang="en-US" sz="1400" dirty="0"/>
                  <a:t>. However, currently, we rarely use sigmoid as activation function in NN. The most common activation function currently is the Rectified Linear Unit (ReLU):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4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400" smtClean="0">
                        <a:latin typeface="Cambria Math" panose="02040503050406030204" pitchFamily="18" charset="0"/>
                      </a:rPr>
                      <m:t>max</m:t>
                    </m:r>
                    <m:r>
                      <a:rPr lang="en-US" sz="1400" i="1" smtClean="0">
                        <a:latin typeface="Cambria Math" panose="02040503050406030204" pitchFamily="18" charset="0"/>
                      </a:rPr>
                      <m:t>⁡(0,</m:t>
                    </m:r>
                    <m:r>
                      <a:rPr lang="en-US" sz="14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40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400" dirty="0"/>
              </a:p>
              <a:p>
                <a:pPr lvl="1"/>
                <a:r>
                  <a:rPr lang="en-US" sz="1400" dirty="0"/>
                  <a:t>The layer with </a:t>
                </a:r>
                <a14:m>
                  <m:oMath xmlns:m="http://schemas.openxmlformats.org/officeDocument/2006/math">
                    <m:r>
                      <a:rPr lang="en-US" sz="14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1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  <m:r>
                          <a:rPr lang="en-US" sz="1400" i="1" smtClean="0">
                            <a:latin typeface="Cambria Math" panose="02040503050406030204" pitchFamily="18" charset="0"/>
                          </a:rPr>
                          <m:t>=1</m:t>
                        </m:r>
                      </m:e>
                    </m:d>
                  </m:oMath>
                </a14:m>
                <a:r>
                  <a:rPr lang="en-US" sz="1400" dirty="0"/>
                  <a:t> is called the </a:t>
                </a:r>
                <a:r>
                  <a:rPr lang="en-US" sz="1400" b="1" dirty="0"/>
                  <a:t>output layer</a:t>
                </a:r>
                <a:r>
                  <a:rPr lang="en-US" sz="1400" dirty="0"/>
                  <a:t>  </a:t>
                </a:r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020A35C9-1DF8-4EE0-8D7C-1A07943882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39" y="604109"/>
                <a:ext cx="5405306" cy="4519612"/>
              </a:xfrm>
              <a:prstGeom prst="rect">
                <a:avLst/>
              </a:prstGeom>
              <a:blipFill>
                <a:blip r:embed="rId2"/>
                <a:stretch>
                  <a:fillRect l="-451" t="-943" r="-339" b="-171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>
            <a:extLst>
              <a:ext uri="{FF2B5EF4-FFF2-40B4-BE49-F238E27FC236}">
                <a16:creationId xmlns:a16="http://schemas.microsoft.com/office/drawing/2014/main" id="{CC1645B7-7944-4389-A745-D48817944732}"/>
              </a:ext>
            </a:extLst>
          </p:cNvPr>
          <p:cNvSpPr/>
          <p:nvPr/>
        </p:nvSpPr>
        <p:spPr bwMode="auto">
          <a:xfrm>
            <a:off x="6310737" y="4595355"/>
            <a:ext cx="377505" cy="377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9EC8F749-B3E0-491D-AA63-151312F67246}"/>
                  </a:ext>
                </a:extLst>
              </p:cNvPr>
              <p:cNvSpPr/>
              <p:nvPr/>
            </p:nvSpPr>
            <p:spPr bwMode="auto">
              <a:xfrm>
                <a:off x="7578872" y="4590460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9EC8F749-B3E0-491D-AA63-151312F672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78872" y="4590460"/>
                <a:ext cx="377505" cy="377505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87C89BA9-B596-45A5-B681-3B7F0F3DBB09}"/>
                  </a:ext>
                </a:extLst>
              </p:cNvPr>
              <p:cNvSpPr/>
              <p:nvPr/>
            </p:nvSpPr>
            <p:spPr bwMode="auto">
              <a:xfrm>
                <a:off x="8847007" y="4590459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87C89BA9-B596-45A5-B681-3B7F0F3DBB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47007" y="4590459"/>
                <a:ext cx="377505" cy="377505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FB877BE-C852-463E-A891-2BD56D6CDB0B}"/>
                  </a:ext>
                </a:extLst>
              </p:cNvPr>
              <p:cNvSpPr/>
              <p:nvPr/>
            </p:nvSpPr>
            <p:spPr bwMode="auto">
              <a:xfrm>
                <a:off x="11376950" y="4590459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FB877BE-C852-463E-A891-2BD56D6CDB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376950" y="4590459"/>
                <a:ext cx="377505" cy="377505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E95A643-8BDE-4B4E-BF19-CEE235795321}"/>
                  </a:ext>
                </a:extLst>
              </p:cNvPr>
              <p:cNvSpPr/>
              <p:nvPr/>
            </p:nvSpPr>
            <p:spPr bwMode="auto">
              <a:xfrm>
                <a:off x="10115142" y="4590459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E95A643-8BDE-4B4E-BF19-CEE2357953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115142" y="4590459"/>
                <a:ext cx="377505" cy="377505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BD38D897-26E4-4247-AFB0-7DAB3C366274}"/>
                  </a:ext>
                </a:extLst>
              </p:cNvPr>
              <p:cNvSpPr/>
              <p:nvPr/>
            </p:nvSpPr>
            <p:spPr bwMode="auto">
              <a:xfrm>
                <a:off x="8842813" y="3181069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BD38D897-26E4-4247-AFB0-7DAB3C3662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42813" y="3181069"/>
                <a:ext cx="377505" cy="377505"/>
              </a:xfrm>
              <a:prstGeom prst="ellipse">
                <a:avLst/>
              </a:prstGeom>
              <a:blipFill>
                <a:blip r:embed="rId7"/>
                <a:stretch>
                  <a:fillRect l="-3226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D047F48-7CBF-4B7A-B711-16F002430BF0}"/>
              </a:ext>
            </a:extLst>
          </p:cNvPr>
          <p:cNvCxnSpPr>
            <a:stCxn id="6" idx="7"/>
            <a:endCxn id="11" idx="4"/>
          </p:cNvCxnSpPr>
          <p:nvPr/>
        </p:nvCxnSpPr>
        <p:spPr bwMode="auto">
          <a:xfrm flipV="1">
            <a:off x="6632958" y="3558574"/>
            <a:ext cx="2398608" cy="109206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C49F4B-360F-40E2-B051-1304995FB096}"/>
              </a:ext>
            </a:extLst>
          </p:cNvPr>
          <p:cNvCxnSpPr>
            <a:stCxn id="7" idx="7"/>
            <a:endCxn id="11" idx="4"/>
          </p:cNvCxnSpPr>
          <p:nvPr/>
        </p:nvCxnSpPr>
        <p:spPr bwMode="auto">
          <a:xfrm flipV="1">
            <a:off x="7901093" y="3558574"/>
            <a:ext cx="1130473" cy="10871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CFCE0D-4965-45FF-9D60-5318CA06FDF3}"/>
              </a:ext>
            </a:extLst>
          </p:cNvPr>
          <p:cNvCxnSpPr>
            <a:stCxn id="8" idx="0"/>
            <a:endCxn id="11" idx="4"/>
          </p:cNvCxnSpPr>
          <p:nvPr/>
        </p:nvCxnSpPr>
        <p:spPr bwMode="auto">
          <a:xfrm flipH="1" flipV="1">
            <a:off x="9031566" y="3558574"/>
            <a:ext cx="4194" cy="103188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4BD5B4-4081-4E4B-9D29-C46C867ADF5C}"/>
              </a:ext>
            </a:extLst>
          </p:cNvPr>
          <p:cNvCxnSpPr>
            <a:stCxn id="10" idx="1"/>
            <a:endCxn id="11" idx="4"/>
          </p:cNvCxnSpPr>
          <p:nvPr/>
        </p:nvCxnSpPr>
        <p:spPr bwMode="auto">
          <a:xfrm flipH="1" flipV="1">
            <a:off x="9031566" y="3558574"/>
            <a:ext cx="1138860" cy="108716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E7F8BCD-24C7-43C8-B258-3EFF6C561B2F}"/>
              </a:ext>
            </a:extLst>
          </p:cNvPr>
          <p:cNvCxnSpPr>
            <a:stCxn id="9" idx="1"/>
            <a:endCxn id="11" idx="4"/>
          </p:cNvCxnSpPr>
          <p:nvPr/>
        </p:nvCxnSpPr>
        <p:spPr bwMode="auto">
          <a:xfrm flipH="1" flipV="1">
            <a:off x="9031566" y="3558574"/>
            <a:ext cx="2400668" cy="108716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6417EC1-5EF0-4202-8DAE-CDB6634F9C34}"/>
                  </a:ext>
                </a:extLst>
              </p:cNvPr>
              <p:cNvSpPr/>
              <p:nvPr/>
            </p:nvSpPr>
            <p:spPr bwMode="auto">
              <a:xfrm>
                <a:off x="7574678" y="3176174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6417EC1-5EF0-4202-8DAE-CDB6634F9C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74678" y="3176174"/>
                <a:ext cx="377505" cy="377505"/>
              </a:xfrm>
              <a:prstGeom prst="ellipse">
                <a:avLst/>
              </a:prstGeom>
              <a:blipFill>
                <a:blip r:embed="rId8"/>
                <a:stretch>
                  <a:fillRect l="-327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7CE5E308-A62A-421E-816F-A8DD03939E28}"/>
                  </a:ext>
                </a:extLst>
              </p:cNvPr>
              <p:cNvSpPr/>
              <p:nvPr/>
            </p:nvSpPr>
            <p:spPr bwMode="auto">
              <a:xfrm>
                <a:off x="10110625" y="3176173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7CE5E308-A62A-421E-816F-A8DD03939E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110625" y="3176173"/>
                <a:ext cx="377505" cy="377505"/>
              </a:xfrm>
              <a:prstGeom prst="ellipse">
                <a:avLst/>
              </a:prstGeom>
              <a:blipFill>
                <a:blip r:embed="rId9"/>
                <a:stretch>
                  <a:fillRect l="-4918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D21A833-A720-41D6-9ED1-32A07FB0AA8D}"/>
                  </a:ext>
                </a:extLst>
              </p:cNvPr>
              <p:cNvSpPr/>
              <p:nvPr/>
            </p:nvSpPr>
            <p:spPr bwMode="auto">
              <a:xfrm>
                <a:off x="8847006" y="1766783"/>
                <a:ext cx="377505" cy="37750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SimSun" charset="-122"/>
                        </a:rPr>
                        <m:t>𝑃</m:t>
                      </m:r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D21A833-A720-41D6-9ED1-32A07FB0AA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47006" y="1766783"/>
                <a:ext cx="377505" cy="377505"/>
              </a:xfrm>
              <a:prstGeom prst="ellipse">
                <a:avLst/>
              </a:prstGeom>
              <a:blipFill>
                <a:blip r:embed="rId10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1F93EDF-0ABA-4AC4-824F-C1EDD37597B8}"/>
              </a:ext>
            </a:extLst>
          </p:cNvPr>
          <p:cNvCxnSpPr>
            <a:cxnSpLocks/>
            <a:stCxn id="11" idx="0"/>
            <a:endCxn id="19" idx="4"/>
          </p:cNvCxnSpPr>
          <p:nvPr/>
        </p:nvCxnSpPr>
        <p:spPr bwMode="auto">
          <a:xfrm flipV="1">
            <a:off x="9031566" y="2144288"/>
            <a:ext cx="4193" cy="103678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C5E75FD-725B-4A09-91A8-8821BADC3978}"/>
              </a:ext>
            </a:extLst>
          </p:cNvPr>
          <p:cNvCxnSpPr>
            <a:cxnSpLocks/>
            <a:stCxn id="18" idx="1"/>
            <a:endCxn id="19" idx="4"/>
          </p:cNvCxnSpPr>
          <p:nvPr/>
        </p:nvCxnSpPr>
        <p:spPr bwMode="auto">
          <a:xfrm flipH="1" flipV="1">
            <a:off x="9035759" y="2144288"/>
            <a:ext cx="1130150" cy="108716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70E2194-99F8-42D8-AF8C-95FE658A8B6C}"/>
              </a:ext>
            </a:extLst>
          </p:cNvPr>
          <p:cNvCxnSpPr>
            <a:cxnSpLocks/>
            <a:stCxn id="17" idx="7"/>
            <a:endCxn id="19" idx="4"/>
          </p:cNvCxnSpPr>
          <p:nvPr/>
        </p:nvCxnSpPr>
        <p:spPr bwMode="auto">
          <a:xfrm flipV="1">
            <a:off x="7896899" y="2144288"/>
            <a:ext cx="1138860" cy="10871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41D640-F640-4C21-A8EA-EAC8F0F97324}"/>
              </a:ext>
            </a:extLst>
          </p:cNvPr>
          <p:cNvCxnSpPr>
            <a:cxnSpLocks/>
            <a:stCxn id="6" idx="7"/>
            <a:endCxn id="17" idx="4"/>
          </p:cNvCxnSpPr>
          <p:nvPr/>
        </p:nvCxnSpPr>
        <p:spPr bwMode="auto">
          <a:xfrm flipV="1">
            <a:off x="6632958" y="3553679"/>
            <a:ext cx="1130473" cy="109696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6649B5-0332-406F-9E8F-9A43A2BBA2D9}"/>
              </a:ext>
            </a:extLst>
          </p:cNvPr>
          <p:cNvCxnSpPr>
            <a:cxnSpLocks/>
            <a:stCxn id="7" idx="0"/>
            <a:endCxn id="17" idx="4"/>
          </p:cNvCxnSpPr>
          <p:nvPr/>
        </p:nvCxnSpPr>
        <p:spPr bwMode="auto">
          <a:xfrm flipH="1" flipV="1">
            <a:off x="7763431" y="3553679"/>
            <a:ext cx="4194" cy="103678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411CF85-F0B6-478E-B4E9-6445E234591A}"/>
              </a:ext>
            </a:extLst>
          </p:cNvPr>
          <p:cNvCxnSpPr>
            <a:cxnSpLocks/>
            <a:stCxn id="8" idx="1"/>
            <a:endCxn id="17" idx="4"/>
          </p:cNvCxnSpPr>
          <p:nvPr/>
        </p:nvCxnSpPr>
        <p:spPr bwMode="auto">
          <a:xfrm flipH="1" flipV="1">
            <a:off x="7763431" y="3553679"/>
            <a:ext cx="1138860" cy="109206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3C4D60F-6151-46EA-886A-2D6E1BC0BB2D}"/>
              </a:ext>
            </a:extLst>
          </p:cNvPr>
          <p:cNvCxnSpPr>
            <a:cxnSpLocks/>
            <a:stCxn id="10" idx="1"/>
            <a:endCxn id="17" idx="4"/>
          </p:cNvCxnSpPr>
          <p:nvPr/>
        </p:nvCxnSpPr>
        <p:spPr bwMode="auto">
          <a:xfrm flipH="1" flipV="1">
            <a:off x="7763431" y="3553679"/>
            <a:ext cx="2406995" cy="109206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71B9A0-C67C-4D70-A0BE-B8306CAA023E}"/>
              </a:ext>
            </a:extLst>
          </p:cNvPr>
          <p:cNvCxnSpPr>
            <a:cxnSpLocks/>
            <a:stCxn id="9" idx="1"/>
            <a:endCxn id="17" idx="4"/>
          </p:cNvCxnSpPr>
          <p:nvPr/>
        </p:nvCxnSpPr>
        <p:spPr bwMode="auto">
          <a:xfrm flipH="1" flipV="1">
            <a:off x="7763431" y="3553679"/>
            <a:ext cx="3668803" cy="109206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47592D-BC3C-4393-B199-D307188F7CF5}"/>
              </a:ext>
            </a:extLst>
          </p:cNvPr>
          <p:cNvCxnSpPr>
            <a:cxnSpLocks/>
            <a:stCxn id="9" idx="1"/>
            <a:endCxn id="18" idx="4"/>
          </p:cNvCxnSpPr>
          <p:nvPr/>
        </p:nvCxnSpPr>
        <p:spPr bwMode="auto">
          <a:xfrm flipH="1" flipV="1">
            <a:off x="10299378" y="3553678"/>
            <a:ext cx="1132856" cy="109206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C1D3EA2-114B-4EBD-B41F-4069467A5B6A}"/>
              </a:ext>
            </a:extLst>
          </p:cNvPr>
          <p:cNvCxnSpPr>
            <a:cxnSpLocks/>
            <a:stCxn id="10" idx="0"/>
            <a:endCxn id="18" idx="4"/>
          </p:cNvCxnSpPr>
          <p:nvPr/>
        </p:nvCxnSpPr>
        <p:spPr bwMode="auto">
          <a:xfrm flipH="1" flipV="1">
            <a:off x="10299378" y="3553678"/>
            <a:ext cx="4517" cy="103678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3C78A9A-820E-4CB1-9DDA-7B8EABE017EE}"/>
              </a:ext>
            </a:extLst>
          </p:cNvPr>
          <p:cNvCxnSpPr>
            <a:cxnSpLocks/>
            <a:stCxn id="8" idx="7"/>
            <a:endCxn id="18" idx="4"/>
          </p:cNvCxnSpPr>
          <p:nvPr/>
        </p:nvCxnSpPr>
        <p:spPr bwMode="auto">
          <a:xfrm flipV="1">
            <a:off x="9169228" y="3553678"/>
            <a:ext cx="1130150" cy="109206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907878D-2967-4189-A28E-997C21726B40}"/>
              </a:ext>
            </a:extLst>
          </p:cNvPr>
          <p:cNvCxnSpPr>
            <a:cxnSpLocks/>
            <a:stCxn id="7" idx="7"/>
            <a:endCxn id="18" idx="4"/>
          </p:cNvCxnSpPr>
          <p:nvPr/>
        </p:nvCxnSpPr>
        <p:spPr bwMode="auto">
          <a:xfrm flipV="1">
            <a:off x="7901093" y="3553678"/>
            <a:ext cx="2398285" cy="10920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C45E9A2-DF40-44FA-BA6B-88D4EA4828FF}"/>
              </a:ext>
            </a:extLst>
          </p:cNvPr>
          <p:cNvCxnSpPr>
            <a:cxnSpLocks/>
            <a:stCxn id="6" idx="7"/>
            <a:endCxn id="18" idx="4"/>
          </p:cNvCxnSpPr>
          <p:nvPr/>
        </p:nvCxnSpPr>
        <p:spPr bwMode="auto">
          <a:xfrm flipV="1">
            <a:off x="6632958" y="3553678"/>
            <a:ext cx="3666420" cy="109696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F9AC4CD4-2FFC-4D72-881B-804BCABF65EF}"/>
              </a:ext>
            </a:extLst>
          </p:cNvPr>
          <p:cNvSpPr/>
          <p:nvPr/>
        </p:nvSpPr>
        <p:spPr bwMode="auto">
          <a:xfrm>
            <a:off x="6304392" y="3173725"/>
            <a:ext cx="377505" cy="377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B90EE3E-EB44-4812-86EF-5618D3472687}"/>
              </a:ext>
            </a:extLst>
          </p:cNvPr>
          <p:cNvCxnSpPr>
            <a:cxnSpLocks/>
            <a:stCxn id="33" idx="7"/>
            <a:endCxn id="19" idx="4"/>
          </p:cNvCxnSpPr>
          <p:nvPr/>
        </p:nvCxnSpPr>
        <p:spPr bwMode="auto">
          <a:xfrm flipV="1">
            <a:off x="6626613" y="2144288"/>
            <a:ext cx="2409146" cy="108472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0038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2F47B96-3D7A-460E-8EC7-1BF04D8F6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33" y="0"/>
            <a:ext cx="10964333" cy="917573"/>
          </a:xfrm>
        </p:spPr>
        <p:txBody>
          <a:bodyPr/>
          <a:lstStyle/>
          <a:p>
            <a:r>
              <a:rPr lang="en-US" sz="2800" dirty="0"/>
              <a:t>Neural Network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97CAABF-384A-4F1D-BF83-71F192BB3BC5}"/>
              </a:ext>
            </a:extLst>
          </p:cNvPr>
          <p:cNvSpPr txBox="1">
            <a:spLocks/>
          </p:cNvSpPr>
          <p:nvPr/>
        </p:nvSpPr>
        <p:spPr>
          <a:xfrm>
            <a:off x="613833" y="808839"/>
            <a:ext cx="4788346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From the previous example, we can generalize a Neural Network as a multi-layer model</a:t>
            </a:r>
          </a:p>
          <a:p>
            <a:pPr lvl="1"/>
            <a:r>
              <a:rPr lang="en-US" sz="1600" dirty="0"/>
              <a:t>Each layer is computed as a non-linear transformation of the previous layer</a:t>
            </a:r>
          </a:p>
          <a:p>
            <a:pPr lvl="1"/>
            <a:r>
              <a:rPr lang="en-US" sz="1600" dirty="0"/>
              <a:t>The number of hidden layers and the number of hidden neurons per layer are hyper-parameters to be finetuned</a:t>
            </a:r>
          </a:p>
          <a:p>
            <a:pPr lvl="1"/>
            <a:r>
              <a:rPr lang="en-US" sz="1600" dirty="0"/>
              <a:t>The model in the output layer depends on the task, most commonly</a:t>
            </a:r>
          </a:p>
          <a:p>
            <a:pPr lvl="2"/>
            <a:r>
              <a:rPr lang="en-US" sz="1400" dirty="0"/>
              <a:t>Logistic regression for Binary Classification</a:t>
            </a:r>
          </a:p>
          <a:p>
            <a:pPr lvl="2"/>
            <a:r>
              <a:rPr lang="en-US" sz="1400" dirty="0"/>
              <a:t>SoftMax regression for Multi-label Classification</a:t>
            </a:r>
          </a:p>
          <a:p>
            <a:pPr lvl="2"/>
            <a:r>
              <a:rPr lang="en-US" sz="1400" dirty="0"/>
              <a:t>Linear regression for regression</a:t>
            </a:r>
          </a:p>
          <a:p>
            <a:pPr lvl="1"/>
            <a:r>
              <a:rPr lang="en-US" sz="1800" dirty="0"/>
              <a:t>A NN is also called a </a:t>
            </a:r>
            <a:r>
              <a:rPr lang="en-US" sz="1800" b="1" dirty="0"/>
              <a:t>Multi-Layer Perceptron (MLP)</a:t>
            </a:r>
          </a:p>
          <a:p>
            <a:r>
              <a:rPr lang="en-US" sz="1800" dirty="0"/>
              <a:t>Similar to other machine learning models, MLP is trained to minimize a training objective, and would need regularization to prevents the weights from getting extreme values</a:t>
            </a:r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61F26AFC-7FFE-0F4D-BBE2-64721A881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114" y="1529549"/>
            <a:ext cx="5924886" cy="300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0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7F72C-EFC4-AD66-7CE2-DC055632A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526E8BB-C460-7D49-6E22-5457FD074F6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5430940" cy="5221539"/>
              </a:xfrm>
            </p:spPr>
            <p:txBody>
              <a:bodyPr/>
              <a:lstStyle/>
              <a:p>
                <a:r>
                  <a:rPr lang="en-US" sz="2400" dirty="0"/>
                  <a:t>Suppose we want to build a neural network that predicts students’ exam scores based on their average sleep time, study time, and grade at week 12</a:t>
                </a:r>
              </a:p>
              <a:p>
                <a:r>
                  <a:rPr lang="en-US" sz="2400" dirty="0"/>
                  <a:t>We collected some data from previous semesters as training data. This data include the students’ exam score</a:t>
                </a:r>
              </a:p>
              <a:p>
                <a:r>
                  <a:rPr lang="en-US" sz="2400" dirty="0"/>
                  <a:t>Using a linear regression, the model could be</a:t>
                </a:r>
              </a:p>
              <a:p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𝑠𝑐𝑜𝑟𝑒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𝑠𝑙𝑒𝑒𝑝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526E8BB-C460-7D49-6E22-5457FD074F6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5430940" cy="5221539"/>
              </a:xfrm>
              <a:blipFill>
                <a:blip r:embed="rId2"/>
                <a:stretch>
                  <a:fillRect l="-1459" t="-1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BFE2069-3363-6173-B963-14EA6F6E750B}"/>
              </a:ext>
            </a:extLst>
          </p:cNvPr>
          <p:cNvGraphicFramePr>
            <a:graphicFrameLocks noGrp="1"/>
          </p:cNvGraphicFramePr>
          <p:nvPr/>
        </p:nvGraphicFramePr>
        <p:xfrm>
          <a:off x="6164366" y="228390"/>
          <a:ext cx="56915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8300">
                  <a:extLst>
                    <a:ext uri="{9D8B030D-6E8A-4147-A177-3AD203B41FA5}">
                      <a16:colId xmlns:a16="http://schemas.microsoft.com/office/drawing/2014/main" val="3880550432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440976612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3090461181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2323003401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134555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Student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Sleep (hours)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Study (hours)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W12 Grade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Exam Score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847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000132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0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000631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516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120265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374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106889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914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236815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0346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0332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7F72C-EFC4-AD66-7CE2-DC055632A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Neural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6E8BB-C460-7D49-6E22-5457FD074F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825524" cy="5221539"/>
          </a:xfrm>
        </p:spPr>
        <p:txBody>
          <a:bodyPr/>
          <a:lstStyle/>
          <a:p>
            <a:r>
              <a:rPr lang="en-US" sz="2400" dirty="0"/>
              <a:t>The neural network could be as in the figure</a:t>
            </a:r>
          </a:p>
          <a:p>
            <a:r>
              <a:rPr lang="en-US" sz="2400" dirty="0"/>
              <a:t>Each node in a layer (except the input layer) is calculated using all nodes from its direct previous layer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BFE2069-3363-6173-B963-14EA6F6E750B}"/>
              </a:ext>
            </a:extLst>
          </p:cNvPr>
          <p:cNvGraphicFramePr>
            <a:graphicFrameLocks noGrp="1"/>
          </p:cNvGraphicFramePr>
          <p:nvPr/>
        </p:nvGraphicFramePr>
        <p:xfrm>
          <a:off x="6164366" y="228390"/>
          <a:ext cx="56915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8300">
                  <a:extLst>
                    <a:ext uri="{9D8B030D-6E8A-4147-A177-3AD203B41FA5}">
                      <a16:colId xmlns:a16="http://schemas.microsoft.com/office/drawing/2014/main" val="3880550432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440976612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3090461181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2323003401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134555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Student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Sleep (hours)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Study (hours)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W12 Grade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Exam Score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847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000132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0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000631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516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120265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374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106889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914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236815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0346997"/>
                  </a:ext>
                </a:extLst>
              </a:tr>
            </a:tbl>
          </a:graphicData>
        </a:graphic>
      </p:graphicFrame>
      <p:sp>
        <p:nvSpPr>
          <p:cNvPr id="146" name="Oval 145">
            <a:extLst>
              <a:ext uri="{FF2B5EF4-FFF2-40B4-BE49-F238E27FC236}">
                <a16:creationId xmlns:a16="http://schemas.microsoft.com/office/drawing/2014/main" id="{1BBB02D9-6EFF-E5C7-7756-3D314D69E589}"/>
              </a:ext>
            </a:extLst>
          </p:cNvPr>
          <p:cNvSpPr/>
          <p:nvPr/>
        </p:nvSpPr>
        <p:spPr>
          <a:xfrm>
            <a:off x="7758247" y="5501516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6FB4875F-407B-8B8C-9AE0-50596BD9D048}"/>
              </a:ext>
            </a:extLst>
          </p:cNvPr>
          <p:cNvSpPr/>
          <p:nvPr/>
        </p:nvSpPr>
        <p:spPr>
          <a:xfrm>
            <a:off x="10008639" y="5492970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7199BBE3-2763-4448-C108-B2076ABD11D5}"/>
              </a:ext>
            </a:extLst>
          </p:cNvPr>
          <p:cNvSpPr/>
          <p:nvPr/>
        </p:nvSpPr>
        <p:spPr>
          <a:xfrm>
            <a:off x="8883443" y="5501516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0F106F74-EA41-7A06-EBCD-47CA8ACD955A}"/>
              </a:ext>
            </a:extLst>
          </p:cNvPr>
          <p:cNvSpPr/>
          <p:nvPr/>
        </p:nvSpPr>
        <p:spPr>
          <a:xfrm>
            <a:off x="7762093" y="466629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A8EA5365-910B-F846-061E-3DCB332CD2B7}"/>
              </a:ext>
            </a:extLst>
          </p:cNvPr>
          <p:cNvSpPr/>
          <p:nvPr/>
        </p:nvSpPr>
        <p:spPr>
          <a:xfrm>
            <a:off x="8883443" y="466629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05B524F3-B917-3432-A975-3546429EEC78}"/>
              </a:ext>
            </a:extLst>
          </p:cNvPr>
          <p:cNvSpPr/>
          <p:nvPr/>
        </p:nvSpPr>
        <p:spPr>
          <a:xfrm>
            <a:off x="10008639" y="466629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5519CA69-83C1-3520-4343-F88CB09CAC3C}"/>
              </a:ext>
            </a:extLst>
          </p:cNvPr>
          <p:cNvSpPr/>
          <p:nvPr/>
        </p:nvSpPr>
        <p:spPr>
          <a:xfrm>
            <a:off x="11133835" y="466629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BA33BE07-FCAD-D31F-8B31-9D15AD7593B9}"/>
              </a:ext>
            </a:extLst>
          </p:cNvPr>
          <p:cNvSpPr/>
          <p:nvPr/>
        </p:nvSpPr>
        <p:spPr>
          <a:xfrm>
            <a:off x="6633051" y="466629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4F5A07C0-FAAD-56C2-443D-294979BF9478}"/>
              </a:ext>
            </a:extLst>
          </p:cNvPr>
          <p:cNvCxnSpPr>
            <a:cxnSpLocks/>
            <a:stCxn id="149" idx="4"/>
            <a:endCxn id="146" idx="0"/>
          </p:cNvCxnSpPr>
          <p:nvPr/>
        </p:nvCxnSpPr>
        <p:spPr>
          <a:xfrm flipH="1">
            <a:off x="7967619" y="5085040"/>
            <a:ext cx="384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76A46957-A203-104A-78F0-F46293C89A22}"/>
              </a:ext>
            </a:extLst>
          </p:cNvPr>
          <p:cNvCxnSpPr>
            <a:cxnSpLocks/>
            <a:stCxn id="153" idx="4"/>
            <a:endCxn id="146" idx="0"/>
          </p:cNvCxnSpPr>
          <p:nvPr/>
        </p:nvCxnSpPr>
        <p:spPr>
          <a:xfrm>
            <a:off x="6842423" y="5085040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5806E3F8-EEB4-5AF2-D67A-D7CB15D04EF9}"/>
              </a:ext>
            </a:extLst>
          </p:cNvPr>
          <p:cNvCxnSpPr>
            <a:cxnSpLocks/>
            <a:stCxn id="150" idx="4"/>
            <a:endCxn id="146" idx="0"/>
          </p:cNvCxnSpPr>
          <p:nvPr/>
        </p:nvCxnSpPr>
        <p:spPr>
          <a:xfrm flipH="1">
            <a:off x="7967619" y="5085040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AB12FFD9-1417-8A6B-63C0-A1FCBF3382CF}"/>
              </a:ext>
            </a:extLst>
          </p:cNvPr>
          <p:cNvCxnSpPr>
            <a:cxnSpLocks/>
            <a:stCxn id="151" idx="4"/>
            <a:endCxn id="146" idx="0"/>
          </p:cNvCxnSpPr>
          <p:nvPr/>
        </p:nvCxnSpPr>
        <p:spPr>
          <a:xfrm flipH="1">
            <a:off x="7967619" y="5085040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2445AA77-DEAB-7649-F26D-1D2B8929A79B}"/>
              </a:ext>
            </a:extLst>
          </p:cNvPr>
          <p:cNvCxnSpPr>
            <a:cxnSpLocks/>
            <a:stCxn id="152" idx="4"/>
            <a:endCxn id="146" idx="0"/>
          </p:cNvCxnSpPr>
          <p:nvPr/>
        </p:nvCxnSpPr>
        <p:spPr>
          <a:xfrm flipH="1">
            <a:off x="7967619" y="5085040"/>
            <a:ext cx="3375588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167832B3-BF6A-517A-20E8-EBE4F2061359}"/>
              </a:ext>
            </a:extLst>
          </p:cNvPr>
          <p:cNvCxnSpPr>
            <a:cxnSpLocks/>
            <a:stCxn id="152" idx="4"/>
            <a:endCxn id="147" idx="0"/>
          </p:cNvCxnSpPr>
          <p:nvPr/>
        </p:nvCxnSpPr>
        <p:spPr>
          <a:xfrm flipH="1">
            <a:off x="10218011" y="5085040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C3F05C32-623C-092C-2859-5DE002287C76}"/>
              </a:ext>
            </a:extLst>
          </p:cNvPr>
          <p:cNvCxnSpPr>
            <a:cxnSpLocks/>
            <a:stCxn id="151" idx="4"/>
            <a:endCxn id="147" idx="0"/>
          </p:cNvCxnSpPr>
          <p:nvPr/>
        </p:nvCxnSpPr>
        <p:spPr>
          <a:xfrm>
            <a:off x="10218011" y="5085040"/>
            <a:ext cx="0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191A63A5-3B59-79B6-9247-63BBA2EC5E4C}"/>
              </a:ext>
            </a:extLst>
          </p:cNvPr>
          <p:cNvCxnSpPr>
            <a:cxnSpLocks/>
            <a:stCxn id="150" idx="4"/>
            <a:endCxn id="147" idx="0"/>
          </p:cNvCxnSpPr>
          <p:nvPr/>
        </p:nvCxnSpPr>
        <p:spPr>
          <a:xfrm>
            <a:off x="9092815" y="5085040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A958F985-2726-3367-1899-BF767280C567}"/>
              </a:ext>
            </a:extLst>
          </p:cNvPr>
          <p:cNvCxnSpPr>
            <a:cxnSpLocks/>
            <a:stCxn id="149" idx="4"/>
            <a:endCxn id="147" idx="0"/>
          </p:cNvCxnSpPr>
          <p:nvPr/>
        </p:nvCxnSpPr>
        <p:spPr>
          <a:xfrm>
            <a:off x="7971465" y="5085040"/>
            <a:ext cx="224654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95CABF99-8015-DC60-A0FA-A886EE9C20FA}"/>
              </a:ext>
            </a:extLst>
          </p:cNvPr>
          <p:cNvCxnSpPr>
            <a:cxnSpLocks/>
            <a:stCxn id="153" idx="4"/>
            <a:endCxn id="147" idx="0"/>
          </p:cNvCxnSpPr>
          <p:nvPr/>
        </p:nvCxnSpPr>
        <p:spPr>
          <a:xfrm>
            <a:off x="6842423" y="5085040"/>
            <a:ext cx="3375588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F6A7CE4A-3484-D0D0-808B-5775743EFBF0}"/>
              </a:ext>
            </a:extLst>
          </p:cNvPr>
          <p:cNvCxnSpPr>
            <a:cxnSpLocks/>
            <a:stCxn id="150" idx="4"/>
            <a:endCxn id="148" idx="0"/>
          </p:cNvCxnSpPr>
          <p:nvPr/>
        </p:nvCxnSpPr>
        <p:spPr>
          <a:xfrm>
            <a:off x="9092815" y="5085040"/>
            <a:ext cx="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FD6A44CD-C54B-C765-8226-869C47B08957}"/>
              </a:ext>
            </a:extLst>
          </p:cNvPr>
          <p:cNvCxnSpPr>
            <a:cxnSpLocks/>
            <a:stCxn id="151" idx="4"/>
            <a:endCxn id="148" idx="0"/>
          </p:cNvCxnSpPr>
          <p:nvPr/>
        </p:nvCxnSpPr>
        <p:spPr>
          <a:xfrm flipH="1">
            <a:off x="9092815" y="5085040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11EF3BDF-717D-55D1-56CF-5FC9C835E361}"/>
              </a:ext>
            </a:extLst>
          </p:cNvPr>
          <p:cNvCxnSpPr>
            <a:cxnSpLocks/>
            <a:stCxn id="149" idx="4"/>
            <a:endCxn id="148" idx="0"/>
          </p:cNvCxnSpPr>
          <p:nvPr/>
        </p:nvCxnSpPr>
        <p:spPr>
          <a:xfrm>
            <a:off x="7971465" y="5085040"/>
            <a:ext cx="112135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02C492EC-C10B-8B95-0D85-07B0A52DD435}"/>
              </a:ext>
            </a:extLst>
          </p:cNvPr>
          <p:cNvCxnSpPr>
            <a:cxnSpLocks/>
            <a:stCxn id="153" idx="4"/>
            <a:endCxn id="148" idx="0"/>
          </p:cNvCxnSpPr>
          <p:nvPr/>
        </p:nvCxnSpPr>
        <p:spPr>
          <a:xfrm>
            <a:off x="6842423" y="5085040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CB03A8AE-1E4C-10A5-EE4D-5AD20DE2DDA2}"/>
              </a:ext>
            </a:extLst>
          </p:cNvPr>
          <p:cNvCxnSpPr>
            <a:cxnSpLocks/>
            <a:stCxn id="152" idx="4"/>
            <a:endCxn id="148" idx="0"/>
          </p:cNvCxnSpPr>
          <p:nvPr/>
        </p:nvCxnSpPr>
        <p:spPr>
          <a:xfrm flipH="1">
            <a:off x="9092815" y="5085040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Oval 168">
            <a:extLst>
              <a:ext uri="{FF2B5EF4-FFF2-40B4-BE49-F238E27FC236}">
                <a16:creationId xmlns:a16="http://schemas.microsoft.com/office/drawing/2014/main" id="{AE93273A-18D1-FDD5-4BD9-8236722FDF46}"/>
              </a:ext>
            </a:extLst>
          </p:cNvPr>
          <p:cNvSpPr/>
          <p:nvPr/>
        </p:nvSpPr>
        <p:spPr>
          <a:xfrm>
            <a:off x="7762093" y="383735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E7F7FD4B-6B90-6286-B115-3894BEB85FB9}"/>
              </a:ext>
            </a:extLst>
          </p:cNvPr>
          <p:cNvSpPr/>
          <p:nvPr/>
        </p:nvSpPr>
        <p:spPr>
          <a:xfrm>
            <a:off x="10008638" y="3833081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88F01D2D-54F4-190B-5FD6-C3E09B03F028}"/>
              </a:ext>
            </a:extLst>
          </p:cNvPr>
          <p:cNvSpPr/>
          <p:nvPr/>
        </p:nvSpPr>
        <p:spPr>
          <a:xfrm>
            <a:off x="8887289" y="383735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3DD4E550-AA6E-2D9C-3967-D59D14FD77D6}"/>
              </a:ext>
            </a:extLst>
          </p:cNvPr>
          <p:cNvSpPr/>
          <p:nvPr/>
        </p:nvSpPr>
        <p:spPr>
          <a:xfrm>
            <a:off x="8887289" y="3130600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69706BDD-1D75-1A8A-B17C-632338212729}"/>
              </a:ext>
            </a:extLst>
          </p:cNvPr>
          <p:cNvCxnSpPr>
            <a:cxnSpLocks/>
            <a:stCxn id="173" idx="4"/>
            <a:endCxn id="169" idx="0"/>
          </p:cNvCxnSpPr>
          <p:nvPr/>
        </p:nvCxnSpPr>
        <p:spPr>
          <a:xfrm flipH="1">
            <a:off x="7971465" y="3549344"/>
            <a:ext cx="1125196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FE97DA68-C8BB-BDB8-85F5-10580231B3BE}"/>
              </a:ext>
            </a:extLst>
          </p:cNvPr>
          <p:cNvCxnSpPr>
            <a:cxnSpLocks/>
            <a:stCxn id="173" idx="4"/>
            <a:endCxn id="170" idx="0"/>
          </p:cNvCxnSpPr>
          <p:nvPr/>
        </p:nvCxnSpPr>
        <p:spPr>
          <a:xfrm>
            <a:off x="9096661" y="3549344"/>
            <a:ext cx="1121349" cy="283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BA8FECC1-6D60-27FE-6C45-7391E5A02032}"/>
              </a:ext>
            </a:extLst>
          </p:cNvPr>
          <p:cNvCxnSpPr>
            <a:cxnSpLocks/>
            <a:stCxn id="173" idx="4"/>
            <a:endCxn id="171" idx="0"/>
          </p:cNvCxnSpPr>
          <p:nvPr/>
        </p:nvCxnSpPr>
        <p:spPr>
          <a:xfrm>
            <a:off x="9096661" y="3549344"/>
            <a:ext cx="0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Oval 183">
            <a:extLst>
              <a:ext uri="{FF2B5EF4-FFF2-40B4-BE49-F238E27FC236}">
                <a16:creationId xmlns:a16="http://schemas.microsoft.com/office/drawing/2014/main" id="{A253DF0E-07AD-6907-D09C-18380D2B55FF}"/>
              </a:ext>
            </a:extLst>
          </p:cNvPr>
          <p:cNvSpPr/>
          <p:nvPr/>
        </p:nvSpPr>
        <p:spPr>
          <a:xfrm>
            <a:off x="6633051" y="3828808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C4B5C412-B745-46C7-C19B-B2E4792A434E}"/>
              </a:ext>
            </a:extLst>
          </p:cNvPr>
          <p:cNvSpPr/>
          <p:nvPr/>
        </p:nvSpPr>
        <p:spPr>
          <a:xfrm>
            <a:off x="11133835" y="3828808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21839D18-3640-0E91-B3E3-AD2AAA8BC0C8}"/>
              </a:ext>
            </a:extLst>
          </p:cNvPr>
          <p:cNvCxnSpPr>
            <a:cxnSpLocks/>
            <a:stCxn id="173" idx="4"/>
            <a:endCxn id="184" idx="0"/>
          </p:cNvCxnSpPr>
          <p:nvPr/>
        </p:nvCxnSpPr>
        <p:spPr>
          <a:xfrm flipH="1">
            <a:off x="6842423" y="3549344"/>
            <a:ext cx="2254238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05EB5A7B-DFB4-B680-8D7A-E2157DA7496E}"/>
              </a:ext>
            </a:extLst>
          </p:cNvPr>
          <p:cNvCxnSpPr>
            <a:cxnSpLocks/>
            <a:stCxn id="173" idx="4"/>
            <a:endCxn id="185" idx="0"/>
          </p:cNvCxnSpPr>
          <p:nvPr/>
        </p:nvCxnSpPr>
        <p:spPr>
          <a:xfrm>
            <a:off x="9096661" y="3549344"/>
            <a:ext cx="2246546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82A25E6F-E225-227D-7044-8C0D77031F37}"/>
              </a:ext>
            </a:extLst>
          </p:cNvPr>
          <p:cNvCxnSpPr>
            <a:cxnSpLocks/>
            <a:stCxn id="152" idx="0"/>
            <a:endCxn id="185" idx="4"/>
          </p:cNvCxnSpPr>
          <p:nvPr/>
        </p:nvCxnSpPr>
        <p:spPr>
          <a:xfrm flipV="1">
            <a:off x="11343207" y="4247552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8E66FE15-127E-27FB-5BF7-CBD7D7546D54}"/>
              </a:ext>
            </a:extLst>
          </p:cNvPr>
          <p:cNvCxnSpPr>
            <a:cxnSpLocks/>
            <a:stCxn id="152" idx="0"/>
            <a:endCxn id="170" idx="4"/>
          </p:cNvCxnSpPr>
          <p:nvPr/>
        </p:nvCxnSpPr>
        <p:spPr>
          <a:xfrm flipH="1" flipV="1">
            <a:off x="10218010" y="4251825"/>
            <a:ext cx="112519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B1375405-B0F1-9221-6150-90082D536D39}"/>
              </a:ext>
            </a:extLst>
          </p:cNvPr>
          <p:cNvCxnSpPr>
            <a:cxnSpLocks/>
            <a:stCxn id="152" idx="0"/>
            <a:endCxn id="171" idx="4"/>
          </p:cNvCxnSpPr>
          <p:nvPr/>
        </p:nvCxnSpPr>
        <p:spPr>
          <a:xfrm flipH="1" flipV="1">
            <a:off x="9096661" y="4256098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0049CC85-2AA6-77A1-E103-6BEB6F3753C9}"/>
              </a:ext>
            </a:extLst>
          </p:cNvPr>
          <p:cNvCxnSpPr>
            <a:cxnSpLocks/>
            <a:stCxn id="152" idx="0"/>
            <a:endCxn id="169" idx="4"/>
          </p:cNvCxnSpPr>
          <p:nvPr/>
        </p:nvCxnSpPr>
        <p:spPr>
          <a:xfrm flipH="1" flipV="1">
            <a:off x="7971465" y="4256098"/>
            <a:ext cx="33717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39DDAA25-CBF5-664C-CEC1-0B5E3FB9F0CB}"/>
              </a:ext>
            </a:extLst>
          </p:cNvPr>
          <p:cNvCxnSpPr>
            <a:cxnSpLocks/>
            <a:stCxn id="152" idx="0"/>
            <a:endCxn id="184" idx="4"/>
          </p:cNvCxnSpPr>
          <p:nvPr/>
        </p:nvCxnSpPr>
        <p:spPr>
          <a:xfrm flipH="1" flipV="1">
            <a:off x="6842423" y="4247552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3674C04C-ADFB-F9E8-8BEF-0F3047ED30BC}"/>
              </a:ext>
            </a:extLst>
          </p:cNvPr>
          <p:cNvCxnSpPr>
            <a:cxnSpLocks/>
            <a:stCxn id="153" idx="0"/>
            <a:endCxn id="184" idx="4"/>
          </p:cNvCxnSpPr>
          <p:nvPr/>
        </p:nvCxnSpPr>
        <p:spPr>
          <a:xfrm flipV="1">
            <a:off x="6842423" y="4247552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88E4BFAE-94E4-E7C6-E90C-A766DE8B955A}"/>
              </a:ext>
            </a:extLst>
          </p:cNvPr>
          <p:cNvCxnSpPr>
            <a:cxnSpLocks/>
            <a:stCxn id="151" idx="0"/>
            <a:endCxn id="169" idx="4"/>
          </p:cNvCxnSpPr>
          <p:nvPr/>
        </p:nvCxnSpPr>
        <p:spPr>
          <a:xfrm flipH="1" flipV="1">
            <a:off x="7971465" y="4256098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1C3A32B6-1513-7B9F-B89C-AFDBAF942DDA}"/>
              </a:ext>
            </a:extLst>
          </p:cNvPr>
          <p:cNvCxnSpPr>
            <a:cxnSpLocks/>
            <a:stCxn id="151" idx="0"/>
            <a:endCxn id="171" idx="4"/>
          </p:cNvCxnSpPr>
          <p:nvPr/>
        </p:nvCxnSpPr>
        <p:spPr>
          <a:xfrm flipH="1" flipV="1">
            <a:off x="9096661" y="4256098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>
            <a:extLst>
              <a:ext uri="{FF2B5EF4-FFF2-40B4-BE49-F238E27FC236}">
                <a16:creationId xmlns:a16="http://schemas.microsoft.com/office/drawing/2014/main" id="{C2A4CBEB-1C7A-DEA5-9050-7C11A36A5995}"/>
              </a:ext>
            </a:extLst>
          </p:cNvPr>
          <p:cNvCxnSpPr>
            <a:cxnSpLocks/>
            <a:stCxn id="151" idx="0"/>
            <a:endCxn id="170" idx="4"/>
          </p:cNvCxnSpPr>
          <p:nvPr/>
        </p:nvCxnSpPr>
        <p:spPr>
          <a:xfrm flipH="1" flipV="1">
            <a:off x="10218010" y="4251825"/>
            <a:ext cx="1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06C118A3-EFBD-9459-36E6-48EA53829D82}"/>
              </a:ext>
            </a:extLst>
          </p:cNvPr>
          <p:cNvCxnSpPr>
            <a:cxnSpLocks/>
            <a:stCxn id="151" idx="0"/>
            <a:endCxn id="185" idx="4"/>
          </p:cNvCxnSpPr>
          <p:nvPr/>
        </p:nvCxnSpPr>
        <p:spPr>
          <a:xfrm flipV="1">
            <a:off x="10218011" y="4247552"/>
            <a:ext cx="1125196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46547717-2CC5-9EF9-2CD0-D5B5513C4272}"/>
              </a:ext>
            </a:extLst>
          </p:cNvPr>
          <p:cNvCxnSpPr>
            <a:cxnSpLocks/>
            <a:stCxn id="150" idx="0"/>
            <a:endCxn id="171" idx="4"/>
          </p:cNvCxnSpPr>
          <p:nvPr/>
        </p:nvCxnSpPr>
        <p:spPr>
          <a:xfrm flipV="1">
            <a:off x="9092815" y="4256098"/>
            <a:ext cx="38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>
            <a:extLst>
              <a:ext uri="{FF2B5EF4-FFF2-40B4-BE49-F238E27FC236}">
                <a16:creationId xmlns:a16="http://schemas.microsoft.com/office/drawing/2014/main" id="{A88D1AA3-3FC3-3338-03A1-8958A9252DC3}"/>
              </a:ext>
            </a:extLst>
          </p:cNvPr>
          <p:cNvCxnSpPr>
            <a:cxnSpLocks/>
            <a:stCxn id="150" idx="0"/>
            <a:endCxn id="170" idx="4"/>
          </p:cNvCxnSpPr>
          <p:nvPr/>
        </p:nvCxnSpPr>
        <p:spPr>
          <a:xfrm flipV="1">
            <a:off x="9092815" y="4251825"/>
            <a:ext cx="112519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FA3A0059-C20B-F6CD-05D0-402057366C48}"/>
              </a:ext>
            </a:extLst>
          </p:cNvPr>
          <p:cNvCxnSpPr>
            <a:cxnSpLocks/>
            <a:stCxn id="150" idx="0"/>
            <a:endCxn id="185" idx="4"/>
          </p:cNvCxnSpPr>
          <p:nvPr/>
        </p:nvCxnSpPr>
        <p:spPr>
          <a:xfrm flipV="1">
            <a:off x="9092815" y="4247552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C4235DE2-7386-AECB-1206-A1F085E4B590}"/>
              </a:ext>
            </a:extLst>
          </p:cNvPr>
          <p:cNvCxnSpPr>
            <a:cxnSpLocks/>
            <a:stCxn id="150" idx="0"/>
            <a:endCxn id="169" idx="4"/>
          </p:cNvCxnSpPr>
          <p:nvPr/>
        </p:nvCxnSpPr>
        <p:spPr>
          <a:xfrm flipH="1" flipV="1">
            <a:off x="7971465" y="4256098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E05DED17-0317-341E-99A6-1E9E5F4314A0}"/>
              </a:ext>
            </a:extLst>
          </p:cNvPr>
          <p:cNvCxnSpPr>
            <a:cxnSpLocks/>
            <a:stCxn id="150" idx="0"/>
            <a:endCxn id="184" idx="4"/>
          </p:cNvCxnSpPr>
          <p:nvPr/>
        </p:nvCxnSpPr>
        <p:spPr>
          <a:xfrm flipH="1" flipV="1">
            <a:off x="6842423" y="4247552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E465302C-4484-1297-DF8D-51FA6E2E260C}"/>
              </a:ext>
            </a:extLst>
          </p:cNvPr>
          <p:cNvCxnSpPr>
            <a:cxnSpLocks/>
            <a:stCxn id="149" idx="0"/>
            <a:endCxn id="185" idx="4"/>
          </p:cNvCxnSpPr>
          <p:nvPr/>
        </p:nvCxnSpPr>
        <p:spPr>
          <a:xfrm flipV="1">
            <a:off x="7971465" y="4247552"/>
            <a:ext cx="337174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B5C1C05C-5608-9EF1-0FE0-0B9DA811CB18}"/>
              </a:ext>
            </a:extLst>
          </p:cNvPr>
          <p:cNvCxnSpPr>
            <a:cxnSpLocks/>
            <a:stCxn id="149" idx="0"/>
            <a:endCxn id="170" idx="4"/>
          </p:cNvCxnSpPr>
          <p:nvPr/>
        </p:nvCxnSpPr>
        <p:spPr>
          <a:xfrm flipV="1">
            <a:off x="7971465" y="4251825"/>
            <a:ext cx="224654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58B4DC09-B018-533B-C4EF-B92A781EB617}"/>
              </a:ext>
            </a:extLst>
          </p:cNvPr>
          <p:cNvCxnSpPr>
            <a:cxnSpLocks/>
            <a:stCxn id="149" idx="0"/>
            <a:endCxn id="171" idx="4"/>
          </p:cNvCxnSpPr>
          <p:nvPr/>
        </p:nvCxnSpPr>
        <p:spPr>
          <a:xfrm flipV="1">
            <a:off x="7971465" y="4256098"/>
            <a:ext cx="112519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105C250D-06C3-328E-10A8-9BB0559ECA65}"/>
              </a:ext>
            </a:extLst>
          </p:cNvPr>
          <p:cNvCxnSpPr>
            <a:cxnSpLocks/>
            <a:stCxn id="149" idx="0"/>
            <a:endCxn id="169" idx="4"/>
          </p:cNvCxnSpPr>
          <p:nvPr/>
        </p:nvCxnSpPr>
        <p:spPr>
          <a:xfrm flipV="1">
            <a:off x="7971465" y="4256098"/>
            <a:ext cx="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A9119732-0A05-24CB-49A0-D49EB2544994}"/>
              </a:ext>
            </a:extLst>
          </p:cNvPr>
          <p:cNvCxnSpPr>
            <a:cxnSpLocks/>
            <a:stCxn id="153" idx="0"/>
            <a:endCxn id="185" idx="4"/>
          </p:cNvCxnSpPr>
          <p:nvPr/>
        </p:nvCxnSpPr>
        <p:spPr>
          <a:xfrm flipV="1">
            <a:off x="6842423" y="4247552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577B0A6E-A948-06A9-9069-A583E2753BF9}"/>
              </a:ext>
            </a:extLst>
          </p:cNvPr>
          <p:cNvCxnSpPr>
            <a:cxnSpLocks/>
            <a:stCxn id="153" idx="0"/>
            <a:endCxn id="170" idx="4"/>
          </p:cNvCxnSpPr>
          <p:nvPr/>
        </p:nvCxnSpPr>
        <p:spPr>
          <a:xfrm flipV="1">
            <a:off x="6842423" y="4251825"/>
            <a:ext cx="337558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BE0549B4-2812-EDB7-8950-4479C40A31BA}"/>
              </a:ext>
            </a:extLst>
          </p:cNvPr>
          <p:cNvCxnSpPr>
            <a:cxnSpLocks/>
            <a:stCxn id="153" idx="0"/>
            <a:endCxn id="171" idx="4"/>
          </p:cNvCxnSpPr>
          <p:nvPr/>
        </p:nvCxnSpPr>
        <p:spPr>
          <a:xfrm flipV="1">
            <a:off x="6842423" y="4256098"/>
            <a:ext cx="2254238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28B878A6-BDFD-8AFF-4AC1-A9968C8DA86A}"/>
              </a:ext>
            </a:extLst>
          </p:cNvPr>
          <p:cNvCxnSpPr>
            <a:cxnSpLocks/>
            <a:stCxn id="153" idx="0"/>
            <a:endCxn id="169" idx="4"/>
          </p:cNvCxnSpPr>
          <p:nvPr/>
        </p:nvCxnSpPr>
        <p:spPr>
          <a:xfrm flipV="1">
            <a:off x="6842423" y="4256098"/>
            <a:ext cx="11290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1" name="TextBox 320">
                <a:extLst>
                  <a:ext uri="{FF2B5EF4-FFF2-40B4-BE49-F238E27FC236}">
                    <a16:creationId xmlns:a16="http://schemas.microsoft.com/office/drawing/2014/main" id="{15B4F6D7-2947-15C7-F15C-EE65D7E2B206}"/>
                  </a:ext>
                </a:extLst>
              </p:cNvPr>
              <p:cNvSpPr txBox="1"/>
              <p:nvPr/>
            </p:nvSpPr>
            <p:spPr>
              <a:xfrm>
                <a:off x="7588091" y="5945897"/>
                <a:ext cx="766748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𝑠𝑙𝑒𝑒𝑝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1" name="TextBox 320">
                <a:extLst>
                  <a:ext uri="{FF2B5EF4-FFF2-40B4-BE49-F238E27FC236}">
                    <a16:creationId xmlns:a16="http://schemas.microsoft.com/office/drawing/2014/main" id="{15B4F6D7-2947-15C7-F15C-EE65D7E2B2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8091" y="5945897"/>
                <a:ext cx="766748" cy="390748"/>
              </a:xfrm>
              <a:prstGeom prst="rect">
                <a:avLst/>
              </a:prstGeom>
              <a:blipFill>
                <a:blip r:embed="rId2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2" name="TextBox 321">
                <a:extLst>
                  <a:ext uri="{FF2B5EF4-FFF2-40B4-BE49-F238E27FC236}">
                    <a16:creationId xmlns:a16="http://schemas.microsoft.com/office/drawing/2014/main" id="{9E665233-6D69-B988-E6F7-B2854C8167B6}"/>
                  </a:ext>
                </a:extLst>
              </p:cNvPr>
              <p:cNvSpPr txBox="1"/>
              <p:nvPr/>
            </p:nvSpPr>
            <p:spPr>
              <a:xfrm>
                <a:off x="8713287" y="5945897"/>
                <a:ext cx="818494" cy="391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2" name="TextBox 321">
                <a:extLst>
                  <a:ext uri="{FF2B5EF4-FFF2-40B4-BE49-F238E27FC236}">
                    <a16:creationId xmlns:a16="http://schemas.microsoft.com/office/drawing/2014/main" id="{9E665233-6D69-B988-E6F7-B2854C8167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3287" y="5945897"/>
                <a:ext cx="818494" cy="391261"/>
              </a:xfrm>
              <a:prstGeom prst="rect">
                <a:avLst/>
              </a:prstGeom>
              <a:blipFill>
                <a:blip r:embed="rId3"/>
                <a:stretch>
                  <a:fillRect b="-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3" name="TextBox 322">
                <a:extLst>
                  <a:ext uri="{FF2B5EF4-FFF2-40B4-BE49-F238E27FC236}">
                    <a16:creationId xmlns:a16="http://schemas.microsoft.com/office/drawing/2014/main" id="{5DAD757E-6AAC-342F-208C-58F607755E48}"/>
                  </a:ext>
                </a:extLst>
              </p:cNvPr>
              <p:cNvSpPr txBox="1"/>
              <p:nvPr/>
            </p:nvSpPr>
            <p:spPr>
              <a:xfrm>
                <a:off x="9890229" y="5945897"/>
                <a:ext cx="7137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3" name="TextBox 322">
                <a:extLst>
                  <a:ext uri="{FF2B5EF4-FFF2-40B4-BE49-F238E27FC236}">
                    <a16:creationId xmlns:a16="http://schemas.microsoft.com/office/drawing/2014/main" id="{5DAD757E-6AAC-342F-208C-58F607755E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0229" y="5945897"/>
                <a:ext cx="713722" cy="369332"/>
              </a:xfrm>
              <a:prstGeom prst="rect">
                <a:avLst/>
              </a:prstGeom>
              <a:blipFill>
                <a:blip r:embed="rId4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4" name="TextBox 323">
                <a:extLst>
                  <a:ext uri="{FF2B5EF4-FFF2-40B4-BE49-F238E27FC236}">
                    <a16:creationId xmlns:a16="http://schemas.microsoft.com/office/drawing/2014/main" id="{756BF32A-6E49-7FD5-AE76-C40BBA406AAF}"/>
                  </a:ext>
                </a:extLst>
              </p:cNvPr>
              <p:cNvSpPr txBox="1"/>
              <p:nvPr/>
            </p:nvSpPr>
            <p:spPr>
              <a:xfrm>
                <a:off x="9227020" y="2785974"/>
                <a:ext cx="8020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𝑠𝑐𝑜𝑟𝑒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4" name="TextBox 323">
                <a:extLst>
                  <a:ext uri="{FF2B5EF4-FFF2-40B4-BE49-F238E27FC236}">
                    <a16:creationId xmlns:a16="http://schemas.microsoft.com/office/drawing/2014/main" id="{756BF32A-6E49-7FD5-AE76-C40BBA406A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7020" y="2785974"/>
                <a:ext cx="80207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8080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A100C-F998-EC62-7A4A-D2EB1FE1A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First Hidden Layer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184A6A8-B8BC-3177-EBA0-FE31644B967D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1184" y="908093"/>
                <a:ext cx="6071533" cy="5221539"/>
              </a:xfrm>
            </p:spPr>
            <p:txBody>
              <a:bodyPr/>
              <a:lstStyle/>
              <a:p>
                <a:r>
                  <a:rPr lang="en-US" sz="2400" dirty="0"/>
                  <a:t>Denote each hidden neuron in the first hidden layer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400" dirty="0"/>
                  <a:t>, etc.</a:t>
                </a:r>
              </a:p>
              <a:p>
                <a:r>
                  <a:rPr lang="en-US" sz="2400" dirty="0"/>
                  <a:t>The output at each hidden neuron is calculated using the previous layer, in this case,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𝑠𝑙𝑒𝑒𝑝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𝑠𝑡𝑢𝑑𝑦</m:t>
                        </m:r>
                      </m:sub>
                    </m:sSub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400" dirty="0"/>
                  <a:t>, for example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0.5+1.4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𝑠𝑙𝑒𝑒𝑝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+1.2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𝑠𝑡𝑢𝑑𝑦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+0.3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</m:e>
                    </m:d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1.3−0.6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𝑠𝑙𝑒𝑒𝑝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+0.2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𝑠𝑡𝑢𝑑𝑦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+1.1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</m:e>
                    </m:d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0.7−0.1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𝑠𝑙𝑒𝑒𝑝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−0.2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𝑠𝑡𝑢𝑑𝑦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−0.5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</m:e>
                    </m:d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1.1+0.3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𝑠𝑙𝑒𝑒𝑝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−1.1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𝑠𝑡𝑢𝑑𝑦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+0.6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</m:e>
                    </m:d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0.1−0.4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𝑠𝑙𝑒𝑒𝑝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+0.8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𝑠𝑡𝑢𝑑𝑦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−0.3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184A6A8-B8BC-3177-EBA0-FE31644B96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1184" y="908093"/>
                <a:ext cx="6071533" cy="5221539"/>
              </a:xfrm>
              <a:blipFill>
                <a:blip r:embed="rId2"/>
                <a:stretch>
                  <a:fillRect l="-1305" t="-1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FD1FB21D-02A6-8487-6A03-70FDB023BD36}"/>
              </a:ext>
            </a:extLst>
          </p:cNvPr>
          <p:cNvSpPr/>
          <p:nvPr/>
        </p:nvSpPr>
        <p:spPr>
          <a:xfrm>
            <a:off x="7717402" y="3208862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122D08D-C12E-4354-C3A1-8DCD0A1194FC}"/>
              </a:ext>
            </a:extLst>
          </p:cNvPr>
          <p:cNvSpPr/>
          <p:nvPr/>
        </p:nvSpPr>
        <p:spPr>
          <a:xfrm>
            <a:off x="9967794" y="3200316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F5C0C7C-59A8-8289-A264-556B4F9D1E9C}"/>
              </a:ext>
            </a:extLst>
          </p:cNvPr>
          <p:cNvSpPr/>
          <p:nvPr/>
        </p:nvSpPr>
        <p:spPr>
          <a:xfrm>
            <a:off x="8842598" y="3208862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D2C34582-70DB-A747-4A2C-C3B5DAEE4CF2}"/>
                  </a:ext>
                </a:extLst>
              </p:cNvPr>
              <p:cNvSpPr/>
              <p:nvPr/>
            </p:nvSpPr>
            <p:spPr>
              <a:xfrm>
                <a:off x="7721248" y="23736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D2C34582-70DB-A747-4A2C-C3B5DAEE4C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1248" y="2373642"/>
                <a:ext cx="418744" cy="41874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DA758515-44C7-82FB-824A-F523A2D4120D}"/>
                  </a:ext>
                </a:extLst>
              </p:cNvPr>
              <p:cNvSpPr/>
              <p:nvPr/>
            </p:nvSpPr>
            <p:spPr>
              <a:xfrm>
                <a:off x="8842598" y="23736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DA758515-44C7-82FB-824A-F523A2D412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2598" y="2373642"/>
                <a:ext cx="418744" cy="41874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5C60803A-3A3B-38D4-71A6-9B7624997309}"/>
                  </a:ext>
                </a:extLst>
              </p:cNvPr>
              <p:cNvSpPr/>
              <p:nvPr/>
            </p:nvSpPr>
            <p:spPr>
              <a:xfrm>
                <a:off x="9967794" y="23736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5C60803A-3A3B-38D4-71A6-9B76249973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7794" y="2373642"/>
                <a:ext cx="418744" cy="41874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92672356-9D42-731D-021E-2A50CC1F3B9A}"/>
                  </a:ext>
                </a:extLst>
              </p:cNvPr>
              <p:cNvSpPr/>
              <p:nvPr/>
            </p:nvSpPr>
            <p:spPr>
              <a:xfrm>
                <a:off x="11092990" y="23736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92672356-9D42-731D-021E-2A50CC1F3B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92990" y="2373642"/>
                <a:ext cx="418744" cy="418744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4DC4A6C-174C-3C8F-17D8-C887872FD721}"/>
                  </a:ext>
                </a:extLst>
              </p:cNvPr>
              <p:cNvSpPr/>
              <p:nvPr/>
            </p:nvSpPr>
            <p:spPr>
              <a:xfrm>
                <a:off x="6592206" y="23736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4DC4A6C-174C-3C8F-17D8-C887872FD7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2206" y="2373642"/>
                <a:ext cx="418744" cy="418744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503BFC9-2FB5-A3AC-F159-21C524F5A2EB}"/>
              </a:ext>
            </a:extLst>
          </p:cNvPr>
          <p:cNvCxnSpPr>
            <a:cxnSpLocks/>
            <a:stCxn id="8" idx="4"/>
            <a:endCxn id="5" idx="0"/>
          </p:cNvCxnSpPr>
          <p:nvPr/>
        </p:nvCxnSpPr>
        <p:spPr>
          <a:xfrm flipH="1">
            <a:off x="7926774" y="2792386"/>
            <a:ext cx="384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D9453E2-FBF7-82F2-6363-9803F83E7185}"/>
              </a:ext>
            </a:extLst>
          </p:cNvPr>
          <p:cNvCxnSpPr>
            <a:cxnSpLocks/>
            <a:stCxn id="12" idx="4"/>
            <a:endCxn id="5" idx="0"/>
          </p:cNvCxnSpPr>
          <p:nvPr/>
        </p:nvCxnSpPr>
        <p:spPr>
          <a:xfrm>
            <a:off x="6801578" y="2792386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CF9CD62-9C5B-DDFE-AB9A-55AFCE0397BF}"/>
              </a:ext>
            </a:extLst>
          </p:cNvPr>
          <p:cNvCxnSpPr>
            <a:cxnSpLocks/>
            <a:stCxn id="9" idx="4"/>
            <a:endCxn id="5" idx="0"/>
          </p:cNvCxnSpPr>
          <p:nvPr/>
        </p:nvCxnSpPr>
        <p:spPr>
          <a:xfrm flipH="1">
            <a:off x="7926774" y="2792386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FC839F-A2F5-E6A0-627E-6DCFD93F75AB}"/>
              </a:ext>
            </a:extLst>
          </p:cNvPr>
          <p:cNvCxnSpPr>
            <a:cxnSpLocks/>
            <a:stCxn id="10" idx="4"/>
            <a:endCxn id="5" idx="0"/>
          </p:cNvCxnSpPr>
          <p:nvPr/>
        </p:nvCxnSpPr>
        <p:spPr>
          <a:xfrm flipH="1">
            <a:off x="7926774" y="2792386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2725F45-3861-5128-7613-C7767BC3DA91}"/>
              </a:ext>
            </a:extLst>
          </p:cNvPr>
          <p:cNvCxnSpPr>
            <a:cxnSpLocks/>
            <a:stCxn id="11" idx="4"/>
            <a:endCxn id="5" idx="0"/>
          </p:cNvCxnSpPr>
          <p:nvPr/>
        </p:nvCxnSpPr>
        <p:spPr>
          <a:xfrm flipH="1">
            <a:off x="7926774" y="2792386"/>
            <a:ext cx="3375588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260215-E3C3-5DDD-B299-89706716AA35}"/>
              </a:ext>
            </a:extLst>
          </p:cNvPr>
          <p:cNvCxnSpPr>
            <a:cxnSpLocks/>
            <a:stCxn id="11" idx="4"/>
            <a:endCxn id="6" idx="0"/>
          </p:cNvCxnSpPr>
          <p:nvPr/>
        </p:nvCxnSpPr>
        <p:spPr>
          <a:xfrm flipH="1">
            <a:off x="10177166" y="2792386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45872A6-837C-79F7-2E08-8C042EAAF331}"/>
              </a:ext>
            </a:extLst>
          </p:cNvPr>
          <p:cNvCxnSpPr>
            <a:cxnSpLocks/>
            <a:stCxn id="10" idx="4"/>
            <a:endCxn id="6" idx="0"/>
          </p:cNvCxnSpPr>
          <p:nvPr/>
        </p:nvCxnSpPr>
        <p:spPr>
          <a:xfrm>
            <a:off x="10177166" y="2792386"/>
            <a:ext cx="0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914FB9C-C353-C1A9-3A00-5CB1A524D5A5}"/>
              </a:ext>
            </a:extLst>
          </p:cNvPr>
          <p:cNvCxnSpPr>
            <a:cxnSpLocks/>
            <a:stCxn id="9" idx="4"/>
            <a:endCxn id="6" idx="0"/>
          </p:cNvCxnSpPr>
          <p:nvPr/>
        </p:nvCxnSpPr>
        <p:spPr>
          <a:xfrm>
            <a:off x="9051970" y="2792386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05FB378-C9D3-3CF2-B198-6E40E14F4FAA}"/>
              </a:ext>
            </a:extLst>
          </p:cNvPr>
          <p:cNvCxnSpPr>
            <a:cxnSpLocks/>
            <a:stCxn id="8" idx="4"/>
            <a:endCxn id="6" idx="0"/>
          </p:cNvCxnSpPr>
          <p:nvPr/>
        </p:nvCxnSpPr>
        <p:spPr>
          <a:xfrm>
            <a:off x="7930620" y="2792386"/>
            <a:ext cx="224654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7544452-4A72-9D8C-4377-88A76396D518}"/>
              </a:ext>
            </a:extLst>
          </p:cNvPr>
          <p:cNvCxnSpPr>
            <a:cxnSpLocks/>
            <a:stCxn id="12" idx="4"/>
            <a:endCxn id="6" idx="0"/>
          </p:cNvCxnSpPr>
          <p:nvPr/>
        </p:nvCxnSpPr>
        <p:spPr>
          <a:xfrm>
            <a:off x="6801578" y="2792386"/>
            <a:ext cx="3375588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3B15BB-7ECC-69FC-9E59-2AD57C29E07B}"/>
              </a:ext>
            </a:extLst>
          </p:cNvPr>
          <p:cNvCxnSpPr>
            <a:cxnSpLocks/>
            <a:stCxn id="9" idx="4"/>
            <a:endCxn id="7" idx="0"/>
          </p:cNvCxnSpPr>
          <p:nvPr/>
        </p:nvCxnSpPr>
        <p:spPr>
          <a:xfrm>
            <a:off x="9051970" y="2792386"/>
            <a:ext cx="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A502905-C624-F39A-B3A1-1E4A4A6071FD}"/>
              </a:ext>
            </a:extLst>
          </p:cNvPr>
          <p:cNvCxnSpPr>
            <a:cxnSpLocks/>
            <a:stCxn id="10" idx="4"/>
            <a:endCxn id="7" idx="0"/>
          </p:cNvCxnSpPr>
          <p:nvPr/>
        </p:nvCxnSpPr>
        <p:spPr>
          <a:xfrm flipH="1">
            <a:off x="9051970" y="2792386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5EF3324-856D-7B86-A377-2A507A729813}"/>
              </a:ext>
            </a:extLst>
          </p:cNvPr>
          <p:cNvCxnSpPr>
            <a:cxnSpLocks/>
            <a:stCxn id="8" idx="4"/>
            <a:endCxn id="7" idx="0"/>
          </p:cNvCxnSpPr>
          <p:nvPr/>
        </p:nvCxnSpPr>
        <p:spPr>
          <a:xfrm>
            <a:off x="7930620" y="2792386"/>
            <a:ext cx="112135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EC75E45-E22E-4CB2-D361-6BEDD8C84FC8}"/>
              </a:ext>
            </a:extLst>
          </p:cNvPr>
          <p:cNvCxnSpPr>
            <a:cxnSpLocks/>
            <a:stCxn id="12" idx="4"/>
            <a:endCxn id="7" idx="0"/>
          </p:cNvCxnSpPr>
          <p:nvPr/>
        </p:nvCxnSpPr>
        <p:spPr>
          <a:xfrm>
            <a:off x="6801578" y="2792386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4D4CAB-296F-91A8-98D0-AFCE7C47ACD0}"/>
              </a:ext>
            </a:extLst>
          </p:cNvPr>
          <p:cNvCxnSpPr>
            <a:cxnSpLocks/>
            <a:stCxn id="11" idx="4"/>
            <a:endCxn id="7" idx="0"/>
          </p:cNvCxnSpPr>
          <p:nvPr/>
        </p:nvCxnSpPr>
        <p:spPr>
          <a:xfrm flipH="1">
            <a:off x="9051970" y="2792386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9107D51-2849-E923-99DF-D4FCF120732E}"/>
                  </a:ext>
                </a:extLst>
              </p:cNvPr>
              <p:cNvSpPr txBox="1"/>
              <p:nvPr/>
            </p:nvSpPr>
            <p:spPr>
              <a:xfrm>
                <a:off x="7547246" y="3653243"/>
                <a:ext cx="766748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𝑠𝑙𝑒𝑒𝑝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9107D51-2849-E923-99DF-D4FCF1207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246" y="3653243"/>
                <a:ext cx="766748" cy="390748"/>
              </a:xfrm>
              <a:prstGeom prst="rect">
                <a:avLst/>
              </a:prstGeom>
              <a:blipFill>
                <a:blip r:embed="rId8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0BF4A45-57FE-21D9-5B10-7262014A03F8}"/>
                  </a:ext>
                </a:extLst>
              </p:cNvPr>
              <p:cNvSpPr txBox="1"/>
              <p:nvPr/>
            </p:nvSpPr>
            <p:spPr>
              <a:xfrm>
                <a:off x="8672442" y="3653243"/>
                <a:ext cx="818494" cy="391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0BF4A45-57FE-21D9-5B10-7262014A03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2442" y="3653243"/>
                <a:ext cx="818494" cy="391261"/>
              </a:xfrm>
              <a:prstGeom prst="rect">
                <a:avLst/>
              </a:prstGeom>
              <a:blipFill>
                <a:blip r:embed="rId9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EB69CEF-E896-89E5-9C04-02B49188FD07}"/>
                  </a:ext>
                </a:extLst>
              </p:cNvPr>
              <p:cNvSpPr txBox="1"/>
              <p:nvPr/>
            </p:nvSpPr>
            <p:spPr>
              <a:xfrm>
                <a:off x="9849384" y="3653243"/>
                <a:ext cx="7137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EB69CEF-E896-89E5-9C04-02B49188F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9384" y="3653243"/>
                <a:ext cx="713722" cy="369332"/>
              </a:xfrm>
              <a:prstGeom prst="rect">
                <a:avLst/>
              </a:prstGeom>
              <a:blipFill>
                <a:blip r:embed="rId10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Arrow: Down 30">
            <a:extLst>
              <a:ext uri="{FF2B5EF4-FFF2-40B4-BE49-F238E27FC236}">
                <a16:creationId xmlns:a16="http://schemas.microsoft.com/office/drawing/2014/main" id="{3AE7D0F0-14FE-2B11-A78D-F66EC9AE284D}"/>
              </a:ext>
            </a:extLst>
          </p:cNvPr>
          <p:cNvSpPr/>
          <p:nvPr/>
        </p:nvSpPr>
        <p:spPr>
          <a:xfrm flipV="1">
            <a:off x="11581224" y="1485527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DFA3B6-1726-7EA9-101D-19568FE93F36}"/>
              </a:ext>
            </a:extLst>
          </p:cNvPr>
          <p:cNvSpPr txBox="1"/>
          <p:nvPr/>
        </p:nvSpPr>
        <p:spPr>
          <a:xfrm rot="16200000">
            <a:off x="10981659" y="2631090"/>
            <a:ext cx="207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Computational flow</a:t>
            </a:r>
          </a:p>
        </p:txBody>
      </p:sp>
    </p:spTree>
    <p:extLst>
      <p:ext uri="{BB962C8B-B14F-4D97-AF65-F5344CB8AC3E}">
        <p14:creationId xmlns:p14="http://schemas.microsoft.com/office/powerpoint/2010/main" val="2230513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12921-FE41-4EDB-9083-12C8D018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3095504"/>
            <a:ext cx="10515600" cy="666991"/>
          </a:xfrm>
        </p:spPr>
        <p:txBody>
          <a:bodyPr/>
          <a:lstStyle/>
          <a:p>
            <a:r>
              <a:rPr lang="en-US" dirty="0"/>
              <a:t>Supervised Learning Review</a:t>
            </a:r>
          </a:p>
        </p:txBody>
      </p:sp>
    </p:spTree>
    <p:extLst>
      <p:ext uri="{BB962C8B-B14F-4D97-AF65-F5344CB8AC3E}">
        <p14:creationId xmlns:p14="http://schemas.microsoft.com/office/powerpoint/2010/main" val="10172940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391B5-73F4-3E8F-6601-E7EA92858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Second Hidden Layer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86A228C-4B91-617B-9B9B-1162CFA8376B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9461708" cy="5221539"/>
              </a:xfrm>
            </p:spPr>
            <p:txBody>
              <a:bodyPr/>
              <a:lstStyle/>
              <a:p>
                <a:r>
                  <a:rPr lang="en-US" sz="2400" dirty="0"/>
                  <a:t>Denote each hidden neuron in the second hidden layer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</m:oMath>
                </a14:m>
                <a:r>
                  <a:rPr lang="en-US" sz="2400" dirty="0"/>
                  <a:t>, etc.</a:t>
                </a:r>
              </a:p>
              <a:p>
                <a:r>
                  <a:rPr lang="en-US" sz="2400" dirty="0"/>
                  <a:t>Similarly, the output at each hidden neuron is calculated using the previous layer, in this case,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sub>
                    </m:sSub>
                  </m:oMath>
                </a14:m>
                <a:r>
                  <a:rPr lang="en-US" sz="2400" dirty="0"/>
                  <a:t>, for example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0.1+0.2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−0.3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−0.2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13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+0.7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14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+0.9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15</m:t>
                            </m:r>
                          </m:sub>
                        </m:sSub>
                      </m:e>
                    </m:d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13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14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0.9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15</m:t>
                            </m:r>
                          </m:sub>
                        </m:sSub>
                      </m:e>
                    </m:d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7−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0.2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13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14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15</m:t>
                            </m:r>
                          </m:sub>
                        </m:sSub>
                      </m:e>
                    </m:d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13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14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15</m:t>
                            </m:r>
                          </m:sub>
                        </m:sSub>
                      </m:e>
                    </m:d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13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14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−0.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15</m:t>
                            </m:r>
                          </m:sub>
                        </m:sSub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86A228C-4B91-617B-9B9B-1162CFA837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9461708" cy="5221539"/>
              </a:xfrm>
              <a:blipFill>
                <a:blip r:embed="rId2"/>
                <a:stretch>
                  <a:fillRect l="-838" t="-1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1499AFB1-31F8-5064-78B6-390FC08C61E3}"/>
                  </a:ext>
                </a:extLst>
              </p:cNvPr>
              <p:cNvSpPr/>
              <p:nvPr/>
            </p:nvSpPr>
            <p:spPr>
              <a:xfrm>
                <a:off x="4968059" y="530042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1499AFB1-31F8-5064-78B6-390FC08C61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059" y="5300426"/>
                <a:ext cx="418744" cy="418744"/>
              </a:xfrm>
              <a:prstGeom prst="ellipse">
                <a:avLst/>
              </a:prstGeom>
              <a:blipFill>
                <a:blip r:embed="rId3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9DEC7826-BB7E-E65A-48F6-ACA9899AB3FD}"/>
                  </a:ext>
                </a:extLst>
              </p:cNvPr>
              <p:cNvSpPr/>
              <p:nvPr/>
            </p:nvSpPr>
            <p:spPr>
              <a:xfrm>
                <a:off x="6089409" y="530042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9DEC7826-BB7E-E65A-48F6-ACA9899AB3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9409" y="5300426"/>
                <a:ext cx="418744" cy="418744"/>
              </a:xfrm>
              <a:prstGeom prst="ellipse">
                <a:avLst/>
              </a:prstGeom>
              <a:blipFill>
                <a:blip r:embed="rId4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AE5AC27-709F-5D82-39AB-E58E5DBF9F0D}"/>
                  </a:ext>
                </a:extLst>
              </p:cNvPr>
              <p:cNvSpPr/>
              <p:nvPr/>
            </p:nvSpPr>
            <p:spPr>
              <a:xfrm>
                <a:off x="7214605" y="530042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AE5AC27-709F-5D82-39AB-E58E5DBF9F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4605" y="5300426"/>
                <a:ext cx="418744" cy="418744"/>
              </a:xfrm>
              <a:prstGeom prst="ellipse">
                <a:avLst/>
              </a:prstGeom>
              <a:blipFill>
                <a:blip r:embed="rId5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06E4CF66-A115-392E-F2C1-F327AAFCD356}"/>
                  </a:ext>
                </a:extLst>
              </p:cNvPr>
              <p:cNvSpPr/>
              <p:nvPr/>
            </p:nvSpPr>
            <p:spPr>
              <a:xfrm>
                <a:off x="8339801" y="530042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06E4CF66-A115-392E-F2C1-F327AAFCD35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9801" y="5300426"/>
                <a:ext cx="418744" cy="418744"/>
              </a:xfrm>
              <a:prstGeom prst="ellipse">
                <a:avLst/>
              </a:prstGeom>
              <a:blipFill>
                <a:blip r:embed="rId6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C385691-BAFB-D111-22F7-53D60EE8DAA7}"/>
                  </a:ext>
                </a:extLst>
              </p:cNvPr>
              <p:cNvSpPr/>
              <p:nvPr/>
            </p:nvSpPr>
            <p:spPr>
              <a:xfrm>
                <a:off x="3839017" y="530042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C385691-BAFB-D111-22F7-53D60EE8DA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9017" y="5300426"/>
                <a:ext cx="418744" cy="418744"/>
              </a:xfrm>
              <a:prstGeom prst="ellipse">
                <a:avLst/>
              </a:prstGeom>
              <a:blipFill>
                <a:blip r:embed="rId7"/>
                <a:stretch>
                  <a:fillRect l="-735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30C8F90-DB8B-E12D-85F6-7DE404E0BF76}"/>
                  </a:ext>
                </a:extLst>
              </p:cNvPr>
              <p:cNvSpPr/>
              <p:nvPr/>
            </p:nvSpPr>
            <p:spPr>
              <a:xfrm>
                <a:off x="4968059" y="4264380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30C8F90-DB8B-E12D-85F6-7DE404E0BF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059" y="4264380"/>
                <a:ext cx="418744" cy="418744"/>
              </a:xfrm>
              <a:prstGeom prst="ellipse">
                <a:avLst/>
              </a:prstGeom>
              <a:blipFill>
                <a:blip r:embed="rId8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7CD17BD1-120E-7ED4-32CB-87DFB78C0910}"/>
                  </a:ext>
                </a:extLst>
              </p:cNvPr>
              <p:cNvSpPr/>
              <p:nvPr/>
            </p:nvSpPr>
            <p:spPr>
              <a:xfrm>
                <a:off x="7214604" y="4260107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7CD17BD1-120E-7ED4-32CB-87DFB78C09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4604" y="4260107"/>
                <a:ext cx="418744" cy="418744"/>
              </a:xfrm>
              <a:prstGeom prst="ellipse">
                <a:avLst/>
              </a:prstGeom>
              <a:blipFill>
                <a:blip r:embed="rId9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384BB127-16DE-7172-2B96-314F87D57094}"/>
                  </a:ext>
                </a:extLst>
              </p:cNvPr>
              <p:cNvSpPr/>
              <p:nvPr/>
            </p:nvSpPr>
            <p:spPr>
              <a:xfrm>
                <a:off x="6093255" y="4264380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384BB127-16DE-7172-2B96-314F87D570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3255" y="4264380"/>
                <a:ext cx="418744" cy="418744"/>
              </a:xfrm>
              <a:prstGeom prst="ellipse">
                <a:avLst/>
              </a:prstGeom>
              <a:blipFill>
                <a:blip r:embed="rId10"/>
                <a:stretch>
                  <a:fillRect l="-882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A1F0E18-FDB4-9355-1117-6E063AE09D62}"/>
                  </a:ext>
                </a:extLst>
              </p:cNvPr>
              <p:cNvSpPr/>
              <p:nvPr/>
            </p:nvSpPr>
            <p:spPr>
              <a:xfrm>
                <a:off x="3839017" y="4255834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A1F0E18-FDB4-9355-1117-6E063AE09D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9017" y="4255834"/>
                <a:ext cx="418744" cy="418744"/>
              </a:xfrm>
              <a:prstGeom prst="ellipse">
                <a:avLst/>
              </a:prstGeom>
              <a:blipFill>
                <a:blip r:embed="rId11"/>
                <a:stretch>
                  <a:fillRect l="-882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C2CE6149-2C60-804F-988C-556FB6C543E4}"/>
                  </a:ext>
                </a:extLst>
              </p:cNvPr>
              <p:cNvSpPr/>
              <p:nvPr/>
            </p:nvSpPr>
            <p:spPr>
              <a:xfrm>
                <a:off x="8339801" y="4255834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C2CE6149-2C60-804F-988C-556FB6C543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9801" y="4255834"/>
                <a:ext cx="418744" cy="418744"/>
              </a:xfrm>
              <a:prstGeom prst="ellipse">
                <a:avLst/>
              </a:prstGeom>
              <a:blipFill>
                <a:blip r:embed="rId12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6B65F61-FF9C-2CE2-176A-BBACCA52D39A}"/>
              </a:ext>
            </a:extLst>
          </p:cNvPr>
          <p:cNvCxnSpPr>
            <a:cxnSpLocks/>
            <a:stCxn id="7" idx="0"/>
            <a:endCxn id="13" idx="4"/>
          </p:cNvCxnSpPr>
          <p:nvPr/>
        </p:nvCxnSpPr>
        <p:spPr>
          <a:xfrm flipV="1">
            <a:off x="8549173" y="4674578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698DF35-C833-7572-AE59-8E108F0B5D74}"/>
              </a:ext>
            </a:extLst>
          </p:cNvPr>
          <p:cNvCxnSpPr>
            <a:cxnSpLocks/>
            <a:stCxn id="7" idx="0"/>
            <a:endCxn id="10" idx="4"/>
          </p:cNvCxnSpPr>
          <p:nvPr/>
        </p:nvCxnSpPr>
        <p:spPr>
          <a:xfrm flipH="1" flipV="1">
            <a:off x="7423976" y="4678851"/>
            <a:ext cx="1125197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8A77779-AB16-EE16-8207-773D1450B292}"/>
              </a:ext>
            </a:extLst>
          </p:cNvPr>
          <p:cNvCxnSpPr>
            <a:cxnSpLocks/>
            <a:stCxn id="7" idx="0"/>
            <a:endCxn id="11" idx="4"/>
          </p:cNvCxnSpPr>
          <p:nvPr/>
        </p:nvCxnSpPr>
        <p:spPr>
          <a:xfrm flipH="1" flipV="1">
            <a:off x="6302627" y="4683124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B7BFF2-DB12-6DEC-27E9-FE826B2A5A9D}"/>
              </a:ext>
            </a:extLst>
          </p:cNvPr>
          <p:cNvCxnSpPr>
            <a:cxnSpLocks/>
            <a:stCxn id="7" idx="0"/>
            <a:endCxn id="9" idx="4"/>
          </p:cNvCxnSpPr>
          <p:nvPr/>
        </p:nvCxnSpPr>
        <p:spPr>
          <a:xfrm flipH="1" flipV="1">
            <a:off x="5177431" y="4683124"/>
            <a:ext cx="33717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6270561-A038-F657-0175-03EF4093F0C2}"/>
              </a:ext>
            </a:extLst>
          </p:cNvPr>
          <p:cNvCxnSpPr>
            <a:cxnSpLocks/>
            <a:stCxn id="7" idx="0"/>
            <a:endCxn id="12" idx="4"/>
          </p:cNvCxnSpPr>
          <p:nvPr/>
        </p:nvCxnSpPr>
        <p:spPr>
          <a:xfrm flipH="1" flipV="1">
            <a:off x="4048389" y="4674578"/>
            <a:ext cx="4500784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C20A4BD-9BC0-668B-858D-E3F4837F4558}"/>
              </a:ext>
            </a:extLst>
          </p:cNvPr>
          <p:cNvCxnSpPr>
            <a:cxnSpLocks/>
            <a:stCxn id="8" idx="0"/>
            <a:endCxn id="12" idx="4"/>
          </p:cNvCxnSpPr>
          <p:nvPr/>
        </p:nvCxnSpPr>
        <p:spPr>
          <a:xfrm flipV="1">
            <a:off x="4048389" y="4674578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483D46-404F-45AD-667C-885003C83311}"/>
              </a:ext>
            </a:extLst>
          </p:cNvPr>
          <p:cNvCxnSpPr>
            <a:cxnSpLocks/>
            <a:stCxn id="6" idx="0"/>
            <a:endCxn id="9" idx="4"/>
          </p:cNvCxnSpPr>
          <p:nvPr/>
        </p:nvCxnSpPr>
        <p:spPr>
          <a:xfrm flipH="1" flipV="1">
            <a:off x="5177431" y="4683124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0F5B91C-D5AE-883A-FF9B-8940ABD72E95}"/>
              </a:ext>
            </a:extLst>
          </p:cNvPr>
          <p:cNvCxnSpPr>
            <a:cxnSpLocks/>
            <a:stCxn id="6" idx="0"/>
            <a:endCxn id="11" idx="4"/>
          </p:cNvCxnSpPr>
          <p:nvPr/>
        </p:nvCxnSpPr>
        <p:spPr>
          <a:xfrm flipH="1" flipV="1">
            <a:off x="6302627" y="4683124"/>
            <a:ext cx="112135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A1D8AAE-AF66-78DA-48F6-7872A8742D99}"/>
              </a:ext>
            </a:extLst>
          </p:cNvPr>
          <p:cNvCxnSpPr>
            <a:cxnSpLocks/>
            <a:stCxn id="6" idx="0"/>
            <a:endCxn id="10" idx="4"/>
          </p:cNvCxnSpPr>
          <p:nvPr/>
        </p:nvCxnSpPr>
        <p:spPr>
          <a:xfrm flipH="1" flipV="1">
            <a:off x="7423976" y="4678851"/>
            <a:ext cx="1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240030-AAEF-BDFF-F895-9263E48E4E5A}"/>
              </a:ext>
            </a:extLst>
          </p:cNvPr>
          <p:cNvCxnSpPr>
            <a:cxnSpLocks/>
            <a:stCxn id="6" idx="0"/>
            <a:endCxn id="13" idx="4"/>
          </p:cNvCxnSpPr>
          <p:nvPr/>
        </p:nvCxnSpPr>
        <p:spPr>
          <a:xfrm flipV="1">
            <a:off x="7423977" y="4674578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091879-8C96-3353-03C9-56F250F8A2EC}"/>
              </a:ext>
            </a:extLst>
          </p:cNvPr>
          <p:cNvCxnSpPr>
            <a:cxnSpLocks/>
            <a:stCxn id="5" idx="0"/>
            <a:endCxn id="11" idx="4"/>
          </p:cNvCxnSpPr>
          <p:nvPr/>
        </p:nvCxnSpPr>
        <p:spPr>
          <a:xfrm flipV="1">
            <a:off x="6298781" y="4683124"/>
            <a:ext cx="38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36552FD-047D-AA52-5373-B15F4A3CF692}"/>
              </a:ext>
            </a:extLst>
          </p:cNvPr>
          <p:cNvCxnSpPr>
            <a:cxnSpLocks/>
            <a:stCxn id="5" idx="0"/>
            <a:endCxn id="10" idx="4"/>
          </p:cNvCxnSpPr>
          <p:nvPr/>
        </p:nvCxnSpPr>
        <p:spPr>
          <a:xfrm flipV="1">
            <a:off x="6298781" y="4678851"/>
            <a:ext cx="1125195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08515BA-DD5E-8882-CD89-755497C01DCC}"/>
              </a:ext>
            </a:extLst>
          </p:cNvPr>
          <p:cNvCxnSpPr>
            <a:cxnSpLocks/>
            <a:stCxn id="5" idx="0"/>
            <a:endCxn id="13" idx="4"/>
          </p:cNvCxnSpPr>
          <p:nvPr/>
        </p:nvCxnSpPr>
        <p:spPr>
          <a:xfrm flipV="1">
            <a:off x="6298781" y="4674578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F538834-DFBC-49A4-41D1-D9F62BF88604}"/>
              </a:ext>
            </a:extLst>
          </p:cNvPr>
          <p:cNvCxnSpPr>
            <a:cxnSpLocks/>
            <a:stCxn id="5" idx="0"/>
            <a:endCxn id="9" idx="4"/>
          </p:cNvCxnSpPr>
          <p:nvPr/>
        </p:nvCxnSpPr>
        <p:spPr>
          <a:xfrm flipH="1" flipV="1">
            <a:off x="5177431" y="4683124"/>
            <a:ext cx="112135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B357EC9-4A39-598A-38AD-02542869834B}"/>
              </a:ext>
            </a:extLst>
          </p:cNvPr>
          <p:cNvCxnSpPr>
            <a:cxnSpLocks/>
            <a:stCxn id="5" idx="0"/>
            <a:endCxn id="12" idx="4"/>
          </p:cNvCxnSpPr>
          <p:nvPr/>
        </p:nvCxnSpPr>
        <p:spPr>
          <a:xfrm flipH="1" flipV="1">
            <a:off x="4048389" y="4674578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087E402-6C21-2F14-3673-5CB5B1107B1F}"/>
              </a:ext>
            </a:extLst>
          </p:cNvPr>
          <p:cNvCxnSpPr>
            <a:cxnSpLocks/>
            <a:stCxn id="4" idx="0"/>
            <a:endCxn id="13" idx="4"/>
          </p:cNvCxnSpPr>
          <p:nvPr/>
        </p:nvCxnSpPr>
        <p:spPr>
          <a:xfrm flipV="1">
            <a:off x="5177431" y="4674578"/>
            <a:ext cx="337174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1B05C56-E423-BD97-DBA5-2359C0E8C128}"/>
              </a:ext>
            </a:extLst>
          </p:cNvPr>
          <p:cNvCxnSpPr>
            <a:cxnSpLocks/>
            <a:stCxn id="4" idx="0"/>
            <a:endCxn id="10" idx="4"/>
          </p:cNvCxnSpPr>
          <p:nvPr/>
        </p:nvCxnSpPr>
        <p:spPr>
          <a:xfrm flipV="1">
            <a:off x="5177431" y="4678851"/>
            <a:ext cx="2246545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19733A7-F635-7210-754D-DC004503D760}"/>
              </a:ext>
            </a:extLst>
          </p:cNvPr>
          <p:cNvCxnSpPr>
            <a:cxnSpLocks/>
            <a:stCxn id="4" idx="0"/>
            <a:endCxn id="11" idx="4"/>
          </p:cNvCxnSpPr>
          <p:nvPr/>
        </p:nvCxnSpPr>
        <p:spPr>
          <a:xfrm flipV="1">
            <a:off x="5177431" y="4683124"/>
            <a:ext cx="112519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2CF90F6-7F86-21C8-C2FA-1B03716C1DB6}"/>
              </a:ext>
            </a:extLst>
          </p:cNvPr>
          <p:cNvCxnSpPr>
            <a:cxnSpLocks/>
            <a:stCxn id="4" idx="0"/>
            <a:endCxn id="9" idx="4"/>
          </p:cNvCxnSpPr>
          <p:nvPr/>
        </p:nvCxnSpPr>
        <p:spPr>
          <a:xfrm flipV="1">
            <a:off x="5177431" y="4683124"/>
            <a:ext cx="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8FF4878-D7E0-AB8D-2BFA-452115AF34E2}"/>
              </a:ext>
            </a:extLst>
          </p:cNvPr>
          <p:cNvCxnSpPr>
            <a:cxnSpLocks/>
            <a:stCxn id="8" idx="0"/>
            <a:endCxn id="13" idx="4"/>
          </p:cNvCxnSpPr>
          <p:nvPr/>
        </p:nvCxnSpPr>
        <p:spPr>
          <a:xfrm flipV="1">
            <a:off x="4048389" y="4674578"/>
            <a:ext cx="4500784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2BB151-627F-1F8B-11E7-13C938C471A9}"/>
              </a:ext>
            </a:extLst>
          </p:cNvPr>
          <p:cNvCxnSpPr>
            <a:cxnSpLocks/>
            <a:stCxn id="8" idx="0"/>
            <a:endCxn id="10" idx="4"/>
          </p:cNvCxnSpPr>
          <p:nvPr/>
        </p:nvCxnSpPr>
        <p:spPr>
          <a:xfrm flipV="1">
            <a:off x="4048389" y="4678851"/>
            <a:ext cx="3375587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7912463-E6E5-7FF3-6272-3DB5FFA97C8E}"/>
              </a:ext>
            </a:extLst>
          </p:cNvPr>
          <p:cNvCxnSpPr>
            <a:cxnSpLocks/>
            <a:stCxn id="8" idx="0"/>
            <a:endCxn id="11" idx="4"/>
          </p:cNvCxnSpPr>
          <p:nvPr/>
        </p:nvCxnSpPr>
        <p:spPr>
          <a:xfrm flipV="1">
            <a:off x="4048389" y="4683124"/>
            <a:ext cx="2254238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21F8C9A-3F2E-7BB0-4779-329156A5A47C}"/>
              </a:ext>
            </a:extLst>
          </p:cNvPr>
          <p:cNvCxnSpPr>
            <a:cxnSpLocks/>
            <a:stCxn id="8" idx="0"/>
            <a:endCxn id="9" idx="4"/>
          </p:cNvCxnSpPr>
          <p:nvPr/>
        </p:nvCxnSpPr>
        <p:spPr>
          <a:xfrm flipV="1">
            <a:off x="4048389" y="4683124"/>
            <a:ext cx="11290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rrow: Down 36">
            <a:extLst>
              <a:ext uri="{FF2B5EF4-FFF2-40B4-BE49-F238E27FC236}">
                <a16:creationId xmlns:a16="http://schemas.microsoft.com/office/drawing/2014/main" id="{B312F4D2-1E4E-65E3-43C1-7E626E7E2CA1}"/>
              </a:ext>
            </a:extLst>
          </p:cNvPr>
          <p:cNvSpPr/>
          <p:nvPr/>
        </p:nvSpPr>
        <p:spPr>
          <a:xfrm flipV="1">
            <a:off x="9094815" y="3732271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7BF8C94-4DEC-D5F3-BC7D-6A39610975AF}"/>
              </a:ext>
            </a:extLst>
          </p:cNvPr>
          <p:cNvSpPr txBox="1"/>
          <p:nvPr/>
        </p:nvSpPr>
        <p:spPr>
          <a:xfrm rot="16200000">
            <a:off x="8495250" y="4877834"/>
            <a:ext cx="207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Computational flow</a:t>
            </a:r>
          </a:p>
        </p:txBody>
      </p:sp>
    </p:spTree>
    <p:extLst>
      <p:ext uri="{BB962C8B-B14F-4D97-AF65-F5344CB8AC3E}">
        <p14:creationId xmlns:p14="http://schemas.microsoft.com/office/powerpoint/2010/main" val="32961204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4C9D0-1351-30A9-1EF2-20FD3C93B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Output Layer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CD10F93-7DFC-EBDA-ECA3-153ECD4D3DB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Lastly, the output neuron (in this case, only one neuron -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𝑠𝑐𝑜𝑟𝑒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𝑠𝑐𝑜𝑟𝑒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2.0+0.5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+0.7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−0.1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+0.6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+0.3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CD10F93-7DFC-EBDA-ECA3-153ECD4D3DB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059" t="-19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C4B019B4-7A6D-A9E1-288A-7C0CFD4C6DEF}"/>
                  </a:ext>
                </a:extLst>
              </p:cNvPr>
              <p:cNvSpPr/>
              <p:nvPr/>
            </p:nvSpPr>
            <p:spPr>
              <a:xfrm>
                <a:off x="4642115" y="32479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𝟐𝟐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C4B019B4-7A6D-A9E1-288A-7C0CFD4C6D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115" y="3247942"/>
                <a:ext cx="418744" cy="418744"/>
              </a:xfrm>
              <a:prstGeom prst="ellipse">
                <a:avLst/>
              </a:prstGeom>
              <a:blipFill>
                <a:blip r:embed="rId3"/>
                <a:stretch>
                  <a:fillRect l="-1176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091A4833-C678-0FC6-0B8A-00B05E17A9EE}"/>
                  </a:ext>
                </a:extLst>
              </p:cNvPr>
              <p:cNvSpPr/>
              <p:nvPr/>
            </p:nvSpPr>
            <p:spPr>
              <a:xfrm>
                <a:off x="6888660" y="3243669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𝟐𝟒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091A4833-C678-0FC6-0B8A-00B05E17A9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8660" y="3243669"/>
                <a:ext cx="418744" cy="418744"/>
              </a:xfrm>
              <a:prstGeom prst="ellipse">
                <a:avLst/>
              </a:prstGeom>
              <a:blipFill>
                <a:blip r:embed="rId4"/>
                <a:stretch>
                  <a:fillRect l="-1159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69D55EF-3EF4-BF55-943E-5A5628C306AA}"/>
                  </a:ext>
                </a:extLst>
              </p:cNvPr>
              <p:cNvSpPr/>
              <p:nvPr/>
            </p:nvSpPr>
            <p:spPr>
              <a:xfrm>
                <a:off x="5767311" y="32479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𝟐𝟑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69D55EF-3EF4-BF55-943E-5A5628C306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7311" y="3247942"/>
                <a:ext cx="418744" cy="418744"/>
              </a:xfrm>
              <a:prstGeom prst="ellipse">
                <a:avLst/>
              </a:prstGeom>
              <a:blipFill>
                <a:blip r:embed="rId5"/>
                <a:stretch>
                  <a:fillRect l="-1159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val 6">
            <a:extLst>
              <a:ext uri="{FF2B5EF4-FFF2-40B4-BE49-F238E27FC236}">
                <a16:creationId xmlns:a16="http://schemas.microsoft.com/office/drawing/2014/main" id="{B804C4B4-1E68-46CA-473D-B0A2C7A71AA1}"/>
              </a:ext>
            </a:extLst>
          </p:cNvPr>
          <p:cNvSpPr/>
          <p:nvPr/>
        </p:nvSpPr>
        <p:spPr>
          <a:xfrm>
            <a:off x="5767311" y="2541188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B76F769-5CF9-D47F-D671-D091ADBD27DE}"/>
              </a:ext>
            </a:extLst>
          </p:cNvPr>
          <p:cNvCxnSpPr>
            <a:cxnSpLocks/>
            <a:stCxn id="7" idx="4"/>
            <a:endCxn id="4" idx="0"/>
          </p:cNvCxnSpPr>
          <p:nvPr/>
        </p:nvCxnSpPr>
        <p:spPr>
          <a:xfrm flipH="1">
            <a:off x="4851487" y="2959932"/>
            <a:ext cx="1125196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D5CC57F-D833-950E-95B6-688E07350F9B}"/>
              </a:ext>
            </a:extLst>
          </p:cNvPr>
          <p:cNvCxnSpPr>
            <a:cxnSpLocks/>
            <a:stCxn id="7" idx="4"/>
            <a:endCxn id="5" idx="0"/>
          </p:cNvCxnSpPr>
          <p:nvPr/>
        </p:nvCxnSpPr>
        <p:spPr>
          <a:xfrm>
            <a:off x="5976683" y="2959932"/>
            <a:ext cx="1121349" cy="283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037A16F-1593-4D85-1738-12E6ECDFD042}"/>
              </a:ext>
            </a:extLst>
          </p:cNvPr>
          <p:cNvCxnSpPr>
            <a:cxnSpLocks/>
            <a:stCxn id="7" idx="4"/>
            <a:endCxn id="6" idx="0"/>
          </p:cNvCxnSpPr>
          <p:nvPr/>
        </p:nvCxnSpPr>
        <p:spPr>
          <a:xfrm>
            <a:off x="5976683" y="2959932"/>
            <a:ext cx="0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EB4404E-5E59-9D36-8BDD-C2BD4758E73D}"/>
                  </a:ext>
                </a:extLst>
              </p:cNvPr>
              <p:cNvSpPr/>
              <p:nvPr/>
            </p:nvSpPr>
            <p:spPr>
              <a:xfrm>
                <a:off x="3513073" y="323939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𝟐𝟏</m:t>
                          </m:r>
                        </m:sub>
                      </m:sSub>
                    </m:oMath>
                  </m:oMathPara>
                </a14:m>
                <a:endParaRPr lang="en-US" sz="1600" b="1" dirty="0"/>
              </a:p>
            </p:txBody>
          </p:sp>
        </mc:Choice>
        <mc:Fallback xmlns="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EB4404E-5E59-9D36-8BDD-C2BD4758E7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3073" y="3239396"/>
                <a:ext cx="418744" cy="418744"/>
              </a:xfrm>
              <a:prstGeom prst="ellipse">
                <a:avLst/>
              </a:prstGeom>
              <a:blipFill>
                <a:blip r:embed="rId6"/>
                <a:stretch>
                  <a:fillRect l="-1014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A111DAB7-88E7-161A-504C-E61BF32100D5}"/>
                  </a:ext>
                </a:extLst>
              </p:cNvPr>
              <p:cNvSpPr/>
              <p:nvPr/>
            </p:nvSpPr>
            <p:spPr>
              <a:xfrm>
                <a:off x="8013857" y="323939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𝟐𝟓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A111DAB7-88E7-161A-504C-E61BF32100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3857" y="3239396"/>
                <a:ext cx="418744" cy="418744"/>
              </a:xfrm>
              <a:prstGeom prst="ellipse">
                <a:avLst/>
              </a:prstGeom>
              <a:blipFill>
                <a:blip r:embed="rId7"/>
                <a:stretch>
                  <a:fillRect l="-1176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3CC915D-08BF-CC83-0730-521B7AA23057}"/>
              </a:ext>
            </a:extLst>
          </p:cNvPr>
          <p:cNvCxnSpPr>
            <a:cxnSpLocks/>
            <a:stCxn id="7" idx="4"/>
            <a:endCxn id="11" idx="0"/>
          </p:cNvCxnSpPr>
          <p:nvPr/>
        </p:nvCxnSpPr>
        <p:spPr>
          <a:xfrm flipH="1">
            <a:off x="3722445" y="2959932"/>
            <a:ext cx="2254238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D74497-B0E3-49E1-3831-9E72D7B607CC}"/>
              </a:ext>
            </a:extLst>
          </p:cNvPr>
          <p:cNvCxnSpPr>
            <a:cxnSpLocks/>
            <a:stCxn id="7" idx="4"/>
            <a:endCxn id="12" idx="0"/>
          </p:cNvCxnSpPr>
          <p:nvPr/>
        </p:nvCxnSpPr>
        <p:spPr>
          <a:xfrm>
            <a:off x="5976683" y="2959932"/>
            <a:ext cx="2246546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07BE968-9ADB-DE20-8D20-4ED2A843CACF}"/>
                  </a:ext>
                </a:extLst>
              </p:cNvPr>
              <p:cNvSpPr txBox="1"/>
              <p:nvPr/>
            </p:nvSpPr>
            <p:spPr>
              <a:xfrm>
                <a:off x="6107042" y="2196562"/>
                <a:ext cx="8020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𝑠𝑐𝑜𝑟𝑒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07BE968-9ADB-DE20-8D20-4ED2A843C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7042" y="2196562"/>
                <a:ext cx="802079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Arrow: Down 27">
            <a:extLst>
              <a:ext uri="{FF2B5EF4-FFF2-40B4-BE49-F238E27FC236}">
                <a16:creationId xmlns:a16="http://schemas.microsoft.com/office/drawing/2014/main" id="{840D5EEB-CAA0-0939-B821-14C0ED8B6879}"/>
              </a:ext>
            </a:extLst>
          </p:cNvPr>
          <p:cNvSpPr/>
          <p:nvPr/>
        </p:nvSpPr>
        <p:spPr>
          <a:xfrm flipV="1">
            <a:off x="9301097" y="1970872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4E8417-97DD-B5AB-3260-2F917D4A52B9}"/>
              </a:ext>
            </a:extLst>
          </p:cNvPr>
          <p:cNvSpPr txBox="1"/>
          <p:nvPr/>
        </p:nvSpPr>
        <p:spPr>
          <a:xfrm rot="16200000">
            <a:off x="8701532" y="3116435"/>
            <a:ext cx="207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Computational flow</a:t>
            </a:r>
          </a:p>
        </p:txBody>
      </p:sp>
    </p:spTree>
    <p:extLst>
      <p:ext uri="{BB962C8B-B14F-4D97-AF65-F5344CB8AC3E}">
        <p14:creationId xmlns:p14="http://schemas.microsoft.com/office/powerpoint/2010/main" val="32031117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762EA-2666-06F7-A61B-5DDEF8EC8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47" y="155853"/>
            <a:ext cx="10515600" cy="666991"/>
          </a:xfrm>
        </p:spPr>
        <p:txBody>
          <a:bodyPr/>
          <a:lstStyle/>
          <a:p>
            <a:r>
              <a:rPr lang="en-US" sz="2400" dirty="0"/>
              <a:t>How Neural Network Learns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446084B-D9C9-A4DB-D655-F3004A003C96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75354" y="739822"/>
                <a:ext cx="11435599" cy="5221539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sz="1800" dirty="0"/>
                  <a:t>The process to obtain the output from a set of input we described previously is call a “feedforward” phase</a:t>
                </a:r>
              </a:p>
              <a:p>
                <a:pPr>
                  <a:spcBef>
                    <a:spcPts val="0"/>
                  </a:spcBef>
                </a:pPr>
                <a:r>
                  <a:rPr lang="en-US" sz="1800" dirty="0"/>
                  <a:t>The result is a predicted value of score for the input student which would not perfectly equal to their true score</a:t>
                </a:r>
              </a:p>
              <a:p>
                <a:pPr>
                  <a:spcBef>
                    <a:spcPts val="0"/>
                  </a:spcBef>
                </a:pPr>
                <a:r>
                  <a:rPr lang="en-US" sz="1800" dirty="0"/>
                  <a:t>The difference between the true score and the predicted score is then used to update the weights in all the equations (the </a:t>
                </a:r>
                <a14:m>
                  <m:oMath xmlns:m="http://schemas.openxmlformats.org/officeDocument/2006/math">
                    <m:r>
                      <a:rPr lang="en-US" sz="1800" b="0" i="0" dirty="0" smtClean="0"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800" dirty="0"/>
                  <a:t> numbers in my previous examples). This phase is called backpropagation</a:t>
                </a:r>
              </a:p>
              <a:p>
                <a:pPr>
                  <a:spcBef>
                    <a:spcPts val="0"/>
                  </a:spcBef>
                </a:pPr>
                <a:r>
                  <a:rPr lang="en-US" sz="1800" dirty="0"/>
                  <a:t>One pass of feedforward and backpropagation makes up one training epoch. The neural network repeat the two steps until the difference between true values and predicted values is acceptable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446084B-D9C9-A4DB-D655-F3004A003C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75354" y="739822"/>
                <a:ext cx="11435599" cy="5221539"/>
              </a:xfrm>
              <a:blipFill>
                <a:blip r:embed="rId2"/>
                <a:stretch>
                  <a:fillRect l="-373" t="-1050" r="-2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3DB6CA8C-F20F-24DE-09C0-E5F2FDCC10B7}"/>
              </a:ext>
            </a:extLst>
          </p:cNvPr>
          <p:cNvSpPr/>
          <p:nvPr/>
        </p:nvSpPr>
        <p:spPr>
          <a:xfrm>
            <a:off x="1196900" y="517452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328FA7E-F7A6-9E0B-D8B9-35784F61E47A}"/>
              </a:ext>
            </a:extLst>
          </p:cNvPr>
          <p:cNvSpPr/>
          <p:nvPr/>
        </p:nvSpPr>
        <p:spPr>
          <a:xfrm>
            <a:off x="3447292" y="5165978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02D76C8-4364-61ED-CBA9-34F4EB986686}"/>
              </a:ext>
            </a:extLst>
          </p:cNvPr>
          <p:cNvSpPr/>
          <p:nvPr/>
        </p:nvSpPr>
        <p:spPr>
          <a:xfrm>
            <a:off x="2322096" y="517452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23D8486-5287-E058-EA90-157E845FAACD}"/>
              </a:ext>
            </a:extLst>
          </p:cNvPr>
          <p:cNvSpPr/>
          <p:nvPr/>
        </p:nvSpPr>
        <p:spPr>
          <a:xfrm>
            <a:off x="1200746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AEB214B-6BCB-A82A-05F6-A5D52382A024}"/>
              </a:ext>
            </a:extLst>
          </p:cNvPr>
          <p:cNvSpPr/>
          <p:nvPr/>
        </p:nvSpPr>
        <p:spPr>
          <a:xfrm>
            <a:off x="2322096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E467A9-25C3-D64A-AEAE-C04175961E26}"/>
              </a:ext>
            </a:extLst>
          </p:cNvPr>
          <p:cNvSpPr/>
          <p:nvPr/>
        </p:nvSpPr>
        <p:spPr>
          <a:xfrm>
            <a:off x="3447292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04F1652-1F20-CB8E-E30E-CE9DD53E2D84}"/>
              </a:ext>
            </a:extLst>
          </p:cNvPr>
          <p:cNvSpPr/>
          <p:nvPr/>
        </p:nvSpPr>
        <p:spPr>
          <a:xfrm>
            <a:off x="4572488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6D2B8A7-9DE0-6529-9FD6-F6B97F669B4C}"/>
              </a:ext>
            </a:extLst>
          </p:cNvPr>
          <p:cNvSpPr/>
          <p:nvPr/>
        </p:nvSpPr>
        <p:spPr>
          <a:xfrm>
            <a:off x="71704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53BB9DC-3869-D672-5DBA-D48F1A0332F7}"/>
              </a:ext>
            </a:extLst>
          </p:cNvPr>
          <p:cNvCxnSpPr>
            <a:cxnSpLocks/>
            <a:stCxn id="7" idx="4"/>
            <a:endCxn id="4" idx="0"/>
          </p:cNvCxnSpPr>
          <p:nvPr/>
        </p:nvCxnSpPr>
        <p:spPr>
          <a:xfrm flipH="1">
            <a:off x="1406272" y="4758048"/>
            <a:ext cx="384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964E652-3AAA-E650-36E9-9E04CBB4D13E}"/>
              </a:ext>
            </a:extLst>
          </p:cNvPr>
          <p:cNvCxnSpPr>
            <a:cxnSpLocks/>
            <a:stCxn id="11" idx="4"/>
            <a:endCxn id="4" idx="0"/>
          </p:cNvCxnSpPr>
          <p:nvPr/>
        </p:nvCxnSpPr>
        <p:spPr>
          <a:xfrm>
            <a:off x="281076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DCF873-EC45-3F5D-CA10-3E0F563EC3E5}"/>
              </a:ext>
            </a:extLst>
          </p:cNvPr>
          <p:cNvCxnSpPr>
            <a:cxnSpLocks/>
            <a:stCxn id="8" idx="4"/>
            <a:endCxn id="4" idx="0"/>
          </p:cNvCxnSpPr>
          <p:nvPr/>
        </p:nvCxnSpPr>
        <p:spPr>
          <a:xfrm flipH="1">
            <a:off x="1406272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4055F2E-B763-8084-2C34-589A47E62D1F}"/>
              </a:ext>
            </a:extLst>
          </p:cNvPr>
          <p:cNvCxnSpPr>
            <a:cxnSpLocks/>
            <a:stCxn id="9" idx="4"/>
            <a:endCxn id="4" idx="0"/>
          </p:cNvCxnSpPr>
          <p:nvPr/>
        </p:nvCxnSpPr>
        <p:spPr>
          <a:xfrm flipH="1">
            <a:off x="1406272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E5B44D5-35B9-8BAC-F499-EA8595839C76}"/>
              </a:ext>
            </a:extLst>
          </p:cNvPr>
          <p:cNvCxnSpPr>
            <a:cxnSpLocks/>
            <a:stCxn id="10" idx="4"/>
            <a:endCxn id="4" idx="0"/>
          </p:cNvCxnSpPr>
          <p:nvPr/>
        </p:nvCxnSpPr>
        <p:spPr>
          <a:xfrm flipH="1">
            <a:off x="1406272" y="4758048"/>
            <a:ext cx="3375588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BFA34A-63C1-EB32-CADB-ACD5B5CFBAB7}"/>
              </a:ext>
            </a:extLst>
          </p:cNvPr>
          <p:cNvCxnSpPr>
            <a:cxnSpLocks/>
            <a:stCxn id="10" idx="4"/>
            <a:endCxn id="5" idx="0"/>
          </p:cNvCxnSpPr>
          <p:nvPr/>
        </p:nvCxnSpPr>
        <p:spPr>
          <a:xfrm flipH="1">
            <a:off x="3656664" y="4758048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2F1D5A2-A13C-D4A5-6AE6-3932EF15945C}"/>
              </a:ext>
            </a:extLst>
          </p:cNvPr>
          <p:cNvCxnSpPr>
            <a:cxnSpLocks/>
            <a:stCxn id="9" idx="4"/>
            <a:endCxn id="5" idx="0"/>
          </p:cNvCxnSpPr>
          <p:nvPr/>
        </p:nvCxnSpPr>
        <p:spPr>
          <a:xfrm>
            <a:off x="3656664" y="4758048"/>
            <a:ext cx="0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A59300E-635F-0148-D73E-6B0686D65C98}"/>
              </a:ext>
            </a:extLst>
          </p:cNvPr>
          <p:cNvCxnSpPr>
            <a:cxnSpLocks/>
            <a:stCxn id="8" idx="4"/>
            <a:endCxn id="5" idx="0"/>
          </p:cNvCxnSpPr>
          <p:nvPr/>
        </p:nvCxnSpPr>
        <p:spPr>
          <a:xfrm>
            <a:off x="2531468" y="4758048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118097-2368-EF3C-B3A4-A56B409BDEFA}"/>
              </a:ext>
            </a:extLst>
          </p:cNvPr>
          <p:cNvCxnSpPr>
            <a:cxnSpLocks/>
            <a:stCxn id="7" idx="4"/>
            <a:endCxn id="5" idx="0"/>
          </p:cNvCxnSpPr>
          <p:nvPr/>
        </p:nvCxnSpPr>
        <p:spPr>
          <a:xfrm>
            <a:off x="1410118" y="4758048"/>
            <a:ext cx="224654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803B62B-599A-9B93-E303-C2B914C97B8D}"/>
              </a:ext>
            </a:extLst>
          </p:cNvPr>
          <p:cNvCxnSpPr>
            <a:cxnSpLocks/>
            <a:stCxn id="11" idx="4"/>
            <a:endCxn id="5" idx="0"/>
          </p:cNvCxnSpPr>
          <p:nvPr/>
        </p:nvCxnSpPr>
        <p:spPr>
          <a:xfrm>
            <a:off x="281076" y="4758048"/>
            <a:ext cx="3375588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AAF39E5-ABFE-9AEB-6348-71A2A8018282}"/>
              </a:ext>
            </a:extLst>
          </p:cNvPr>
          <p:cNvCxnSpPr>
            <a:cxnSpLocks/>
            <a:stCxn id="8" idx="4"/>
            <a:endCxn id="6" idx="0"/>
          </p:cNvCxnSpPr>
          <p:nvPr/>
        </p:nvCxnSpPr>
        <p:spPr>
          <a:xfrm>
            <a:off x="2531468" y="4758048"/>
            <a:ext cx="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2F412B6-505D-FC1F-0CFE-891E0BD6EC3D}"/>
              </a:ext>
            </a:extLst>
          </p:cNvPr>
          <p:cNvCxnSpPr>
            <a:cxnSpLocks/>
            <a:stCxn id="9" idx="4"/>
            <a:endCxn id="6" idx="0"/>
          </p:cNvCxnSpPr>
          <p:nvPr/>
        </p:nvCxnSpPr>
        <p:spPr>
          <a:xfrm flipH="1">
            <a:off x="2531468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7363D08-8607-0572-2A69-3C244C26A24C}"/>
              </a:ext>
            </a:extLst>
          </p:cNvPr>
          <p:cNvCxnSpPr>
            <a:cxnSpLocks/>
            <a:stCxn id="7" idx="4"/>
            <a:endCxn id="6" idx="0"/>
          </p:cNvCxnSpPr>
          <p:nvPr/>
        </p:nvCxnSpPr>
        <p:spPr>
          <a:xfrm>
            <a:off x="1410118" y="4758048"/>
            <a:ext cx="112135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3777E0B-22F8-A779-758A-24F937CE152F}"/>
              </a:ext>
            </a:extLst>
          </p:cNvPr>
          <p:cNvCxnSpPr>
            <a:cxnSpLocks/>
            <a:stCxn id="11" idx="4"/>
            <a:endCxn id="6" idx="0"/>
          </p:cNvCxnSpPr>
          <p:nvPr/>
        </p:nvCxnSpPr>
        <p:spPr>
          <a:xfrm>
            <a:off x="281076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B59844D-6579-065E-090C-AF378F218AB5}"/>
              </a:ext>
            </a:extLst>
          </p:cNvPr>
          <p:cNvCxnSpPr>
            <a:cxnSpLocks/>
            <a:stCxn id="10" idx="4"/>
            <a:endCxn id="6" idx="0"/>
          </p:cNvCxnSpPr>
          <p:nvPr/>
        </p:nvCxnSpPr>
        <p:spPr>
          <a:xfrm flipH="1">
            <a:off x="2531468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FE98C2F4-FADF-4834-45FA-312016988275}"/>
              </a:ext>
            </a:extLst>
          </p:cNvPr>
          <p:cNvSpPr/>
          <p:nvPr/>
        </p:nvSpPr>
        <p:spPr>
          <a:xfrm>
            <a:off x="1200746" y="351036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4AE55D2-7B8A-C9F9-887F-D63CCA085F8C}"/>
              </a:ext>
            </a:extLst>
          </p:cNvPr>
          <p:cNvSpPr/>
          <p:nvPr/>
        </p:nvSpPr>
        <p:spPr>
          <a:xfrm>
            <a:off x="3447291" y="3506089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91BA4FB-E48B-3AE5-31B1-842F6AF90557}"/>
              </a:ext>
            </a:extLst>
          </p:cNvPr>
          <p:cNvSpPr/>
          <p:nvPr/>
        </p:nvSpPr>
        <p:spPr>
          <a:xfrm>
            <a:off x="2325942" y="351036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1CEF415-502A-71A1-9CCB-D05FE0FE3372}"/>
              </a:ext>
            </a:extLst>
          </p:cNvPr>
          <p:cNvSpPr/>
          <p:nvPr/>
        </p:nvSpPr>
        <p:spPr>
          <a:xfrm>
            <a:off x="2325942" y="2803608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62E398C-CB4F-462B-DFDE-E20D6D85724A}"/>
              </a:ext>
            </a:extLst>
          </p:cNvPr>
          <p:cNvCxnSpPr>
            <a:cxnSpLocks/>
            <a:stCxn id="30" idx="4"/>
            <a:endCxn id="27" idx="0"/>
          </p:cNvCxnSpPr>
          <p:nvPr/>
        </p:nvCxnSpPr>
        <p:spPr>
          <a:xfrm flipH="1">
            <a:off x="1410118" y="3222352"/>
            <a:ext cx="1125196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D00D66F-40FE-A731-6B1F-61A7A0D9007A}"/>
              </a:ext>
            </a:extLst>
          </p:cNvPr>
          <p:cNvCxnSpPr>
            <a:cxnSpLocks/>
            <a:stCxn id="30" idx="4"/>
            <a:endCxn id="28" idx="0"/>
          </p:cNvCxnSpPr>
          <p:nvPr/>
        </p:nvCxnSpPr>
        <p:spPr>
          <a:xfrm>
            <a:off x="2535314" y="3222352"/>
            <a:ext cx="1121349" cy="283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73232D-4D4C-CD50-8808-0041C1094C4E}"/>
              </a:ext>
            </a:extLst>
          </p:cNvPr>
          <p:cNvCxnSpPr>
            <a:cxnSpLocks/>
            <a:stCxn id="30" idx="4"/>
            <a:endCxn id="29" idx="0"/>
          </p:cNvCxnSpPr>
          <p:nvPr/>
        </p:nvCxnSpPr>
        <p:spPr>
          <a:xfrm>
            <a:off x="2535314" y="3222352"/>
            <a:ext cx="0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8B5D156D-1BEC-25A7-BABE-8C4969122CB3}"/>
              </a:ext>
            </a:extLst>
          </p:cNvPr>
          <p:cNvSpPr/>
          <p:nvPr/>
        </p:nvSpPr>
        <p:spPr>
          <a:xfrm>
            <a:off x="71704" y="350181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6C7023A-A1AF-1E6D-A003-FC31BDD40237}"/>
              </a:ext>
            </a:extLst>
          </p:cNvPr>
          <p:cNvSpPr/>
          <p:nvPr/>
        </p:nvSpPr>
        <p:spPr>
          <a:xfrm>
            <a:off x="4572488" y="350181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A222A86-A2ED-9216-E1A1-D9BE090C09FE}"/>
              </a:ext>
            </a:extLst>
          </p:cNvPr>
          <p:cNvCxnSpPr>
            <a:cxnSpLocks/>
            <a:stCxn id="30" idx="4"/>
            <a:endCxn id="34" idx="0"/>
          </p:cNvCxnSpPr>
          <p:nvPr/>
        </p:nvCxnSpPr>
        <p:spPr>
          <a:xfrm flipH="1">
            <a:off x="281076" y="3222352"/>
            <a:ext cx="2254238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503CE1F-95E1-4745-E50E-19997365A54E}"/>
              </a:ext>
            </a:extLst>
          </p:cNvPr>
          <p:cNvCxnSpPr>
            <a:cxnSpLocks/>
            <a:stCxn id="30" idx="4"/>
            <a:endCxn id="35" idx="0"/>
          </p:cNvCxnSpPr>
          <p:nvPr/>
        </p:nvCxnSpPr>
        <p:spPr>
          <a:xfrm>
            <a:off x="2535314" y="3222352"/>
            <a:ext cx="2246546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4F3F6AF-4708-58C5-04DA-79387050766D}"/>
              </a:ext>
            </a:extLst>
          </p:cNvPr>
          <p:cNvCxnSpPr>
            <a:cxnSpLocks/>
            <a:stCxn id="10" idx="0"/>
            <a:endCxn id="35" idx="4"/>
          </p:cNvCxnSpPr>
          <p:nvPr/>
        </p:nvCxnSpPr>
        <p:spPr>
          <a:xfrm flipV="1">
            <a:off x="4781860" y="3920560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BE6356E-AD49-FB32-41A1-0390C6126D01}"/>
              </a:ext>
            </a:extLst>
          </p:cNvPr>
          <p:cNvCxnSpPr>
            <a:cxnSpLocks/>
            <a:stCxn id="10" idx="0"/>
            <a:endCxn id="28" idx="4"/>
          </p:cNvCxnSpPr>
          <p:nvPr/>
        </p:nvCxnSpPr>
        <p:spPr>
          <a:xfrm flipH="1" flipV="1">
            <a:off x="3656663" y="3924833"/>
            <a:ext cx="112519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4AC30DB-3AF1-5368-F041-27DC136747E3}"/>
              </a:ext>
            </a:extLst>
          </p:cNvPr>
          <p:cNvCxnSpPr>
            <a:cxnSpLocks/>
            <a:stCxn id="10" idx="0"/>
            <a:endCxn id="29" idx="4"/>
          </p:cNvCxnSpPr>
          <p:nvPr/>
        </p:nvCxnSpPr>
        <p:spPr>
          <a:xfrm flipH="1" flipV="1">
            <a:off x="2535314" y="3929106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778D9F0-41A0-74DD-573D-A66FA9A35D9D}"/>
              </a:ext>
            </a:extLst>
          </p:cNvPr>
          <p:cNvCxnSpPr>
            <a:cxnSpLocks/>
            <a:stCxn id="10" idx="0"/>
            <a:endCxn id="27" idx="4"/>
          </p:cNvCxnSpPr>
          <p:nvPr/>
        </p:nvCxnSpPr>
        <p:spPr>
          <a:xfrm flipH="1" flipV="1">
            <a:off x="1410118" y="3929106"/>
            <a:ext cx="33717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029E812-8EBC-89A8-0A9A-DE2DCAF25EE0}"/>
              </a:ext>
            </a:extLst>
          </p:cNvPr>
          <p:cNvCxnSpPr>
            <a:cxnSpLocks/>
            <a:stCxn id="10" idx="0"/>
            <a:endCxn id="34" idx="4"/>
          </p:cNvCxnSpPr>
          <p:nvPr/>
        </p:nvCxnSpPr>
        <p:spPr>
          <a:xfrm flipH="1" flipV="1">
            <a:off x="281076" y="3920560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2A044C3-E7B0-3A09-6BAC-265257FE622D}"/>
              </a:ext>
            </a:extLst>
          </p:cNvPr>
          <p:cNvCxnSpPr>
            <a:cxnSpLocks/>
            <a:stCxn id="11" idx="0"/>
            <a:endCxn id="34" idx="4"/>
          </p:cNvCxnSpPr>
          <p:nvPr/>
        </p:nvCxnSpPr>
        <p:spPr>
          <a:xfrm flipV="1">
            <a:off x="281076" y="3920560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E0D2406-713F-A738-51FB-CC3CA1053009}"/>
              </a:ext>
            </a:extLst>
          </p:cNvPr>
          <p:cNvCxnSpPr>
            <a:cxnSpLocks/>
            <a:stCxn id="9" idx="0"/>
            <a:endCxn id="27" idx="4"/>
          </p:cNvCxnSpPr>
          <p:nvPr/>
        </p:nvCxnSpPr>
        <p:spPr>
          <a:xfrm flipH="1" flipV="1">
            <a:off x="1410118" y="3929106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CD9CD68-CE1F-9C0A-3826-9E35252C850B}"/>
              </a:ext>
            </a:extLst>
          </p:cNvPr>
          <p:cNvCxnSpPr>
            <a:cxnSpLocks/>
            <a:stCxn id="9" idx="0"/>
            <a:endCxn id="29" idx="4"/>
          </p:cNvCxnSpPr>
          <p:nvPr/>
        </p:nvCxnSpPr>
        <p:spPr>
          <a:xfrm flipH="1" flipV="1">
            <a:off x="2535314" y="3929106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1023E7A-5E5E-8CC1-C0A5-6E90E33ACDB1}"/>
              </a:ext>
            </a:extLst>
          </p:cNvPr>
          <p:cNvCxnSpPr>
            <a:cxnSpLocks/>
            <a:stCxn id="9" idx="0"/>
            <a:endCxn id="28" idx="4"/>
          </p:cNvCxnSpPr>
          <p:nvPr/>
        </p:nvCxnSpPr>
        <p:spPr>
          <a:xfrm flipH="1" flipV="1">
            <a:off x="3656663" y="3924833"/>
            <a:ext cx="1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A8C96F5-F110-FD4D-8A3E-A2D813110D7B}"/>
              </a:ext>
            </a:extLst>
          </p:cNvPr>
          <p:cNvCxnSpPr>
            <a:cxnSpLocks/>
            <a:stCxn id="9" idx="0"/>
            <a:endCxn id="35" idx="4"/>
          </p:cNvCxnSpPr>
          <p:nvPr/>
        </p:nvCxnSpPr>
        <p:spPr>
          <a:xfrm flipV="1">
            <a:off x="3656664" y="3920560"/>
            <a:ext cx="1125196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D046BC0-BAFC-663D-FB75-5ECC8A005C62}"/>
              </a:ext>
            </a:extLst>
          </p:cNvPr>
          <p:cNvCxnSpPr>
            <a:cxnSpLocks/>
            <a:stCxn id="8" idx="0"/>
            <a:endCxn id="29" idx="4"/>
          </p:cNvCxnSpPr>
          <p:nvPr/>
        </p:nvCxnSpPr>
        <p:spPr>
          <a:xfrm flipV="1">
            <a:off x="2531468" y="3929106"/>
            <a:ext cx="38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9B22A5D-1443-45FF-35FF-15A3F792103A}"/>
              </a:ext>
            </a:extLst>
          </p:cNvPr>
          <p:cNvCxnSpPr>
            <a:cxnSpLocks/>
            <a:stCxn id="8" idx="0"/>
            <a:endCxn id="28" idx="4"/>
          </p:cNvCxnSpPr>
          <p:nvPr/>
        </p:nvCxnSpPr>
        <p:spPr>
          <a:xfrm flipV="1">
            <a:off x="2531468" y="3924833"/>
            <a:ext cx="112519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8B27CE2-6D28-A8B9-369A-5D7A595E912E}"/>
              </a:ext>
            </a:extLst>
          </p:cNvPr>
          <p:cNvCxnSpPr>
            <a:cxnSpLocks/>
            <a:stCxn id="8" idx="0"/>
            <a:endCxn id="35" idx="4"/>
          </p:cNvCxnSpPr>
          <p:nvPr/>
        </p:nvCxnSpPr>
        <p:spPr>
          <a:xfrm flipV="1">
            <a:off x="2531468" y="3920560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F5C1D25-F89A-CAFA-E7F0-BE03815D29D1}"/>
              </a:ext>
            </a:extLst>
          </p:cNvPr>
          <p:cNvCxnSpPr>
            <a:cxnSpLocks/>
            <a:stCxn id="8" idx="0"/>
            <a:endCxn id="27" idx="4"/>
          </p:cNvCxnSpPr>
          <p:nvPr/>
        </p:nvCxnSpPr>
        <p:spPr>
          <a:xfrm flipH="1" flipV="1">
            <a:off x="1410118" y="3929106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86BD39F-9372-8C34-8DE4-168A7306ED31}"/>
              </a:ext>
            </a:extLst>
          </p:cNvPr>
          <p:cNvCxnSpPr>
            <a:cxnSpLocks/>
            <a:stCxn id="8" idx="0"/>
            <a:endCxn id="34" idx="4"/>
          </p:cNvCxnSpPr>
          <p:nvPr/>
        </p:nvCxnSpPr>
        <p:spPr>
          <a:xfrm flipH="1" flipV="1">
            <a:off x="281076" y="3920560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005DCA-F6B6-5556-2FC8-06811BE2E05E}"/>
              </a:ext>
            </a:extLst>
          </p:cNvPr>
          <p:cNvCxnSpPr>
            <a:cxnSpLocks/>
            <a:stCxn id="7" idx="0"/>
            <a:endCxn id="35" idx="4"/>
          </p:cNvCxnSpPr>
          <p:nvPr/>
        </p:nvCxnSpPr>
        <p:spPr>
          <a:xfrm flipV="1">
            <a:off x="1410118" y="3920560"/>
            <a:ext cx="337174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D0FAD63-1A59-9E18-B47D-6AC5A03A0AB5}"/>
              </a:ext>
            </a:extLst>
          </p:cNvPr>
          <p:cNvCxnSpPr>
            <a:cxnSpLocks/>
            <a:stCxn id="7" idx="0"/>
            <a:endCxn id="28" idx="4"/>
          </p:cNvCxnSpPr>
          <p:nvPr/>
        </p:nvCxnSpPr>
        <p:spPr>
          <a:xfrm flipV="1">
            <a:off x="1410118" y="3924833"/>
            <a:ext cx="224654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95996A2-D026-1474-7646-A62A2B87BB72}"/>
              </a:ext>
            </a:extLst>
          </p:cNvPr>
          <p:cNvCxnSpPr>
            <a:cxnSpLocks/>
            <a:stCxn id="7" idx="0"/>
            <a:endCxn id="29" idx="4"/>
          </p:cNvCxnSpPr>
          <p:nvPr/>
        </p:nvCxnSpPr>
        <p:spPr>
          <a:xfrm flipV="1">
            <a:off x="1410118" y="3929106"/>
            <a:ext cx="112519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D20E8F0-A625-B580-FC19-8880129C578E}"/>
              </a:ext>
            </a:extLst>
          </p:cNvPr>
          <p:cNvCxnSpPr>
            <a:cxnSpLocks/>
            <a:stCxn id="7" idx="0"/>
            <a:endCxn id="27" idx="4"/>
          </p:cNvCxnSpPr>
          <p:nvPr/>
        </p:nvCxnSpPr>
        <p:spPr>
          <a:xfrm flipV="1">
            <a:off x="1410118" y="3929106"/>
            <a:ext cx="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D2CE01A-7A5C-17BB-C376-886326F94B5A}"/>
              </a:ext>
            </a:extLst>
          </p:cNvPr>
          <p:cNvCxnSpPr>
            <a:cxnSpLocks/>
            <a:stCxn id="11" idx="0"/>
            <a:endCxn id="35" idx="4"/>
          </p:cNvCxnSpPr>
          <p:nvPr/>
        </p:nvCxnSpPr>
        <p:spPr>
          <a:xfrm flipV="1">
            <a:off x="281076" y="3920560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232E6FA-F2FD-4127-43A1-4A3C94258602}"/>
              </a:ext>
            </a:extLst>
          </p:cNvPr>
          <p:cNvCxnSpPr>
            <a:cxnSpLocks/>
            <a:stCxn id="11" idx="0"/>
            <a:endCxn id="28" idx="4"/>
          </p:cNvCxnSpPr>
          <p:nvPr/>
        </p:nvCxnSpPr>
        <p:spPr>
          <a:xfrm flipV="1">
            <a:off x="281076" y="3924833"/>
            <a:ext cx="337558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EC8FFB0-CAAC-F7E3-FE3A-615570F95793}"/>
              </a:ext>
            </a:extLst>
          </p:cNvPr>
          <p:cNvCxnSpPr>
            <a:cxnSpLocks/>
            <a:stCxn id="11" idx="0"/>
            <a:endCxn id="29" idx="4"/>
          </p:cNvCxnSpPr>
          <p:nvPr/>
        </p:nvCxnSpPr>
        <p:spPr>
          <a:xfrm flipV="1">
            <a:off x="281076" y="3929106"/>
            <a:ext cx="2254238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6139EF7-288E-A889-BF19-38D8C267D8C6}"/>
              </a:ext>
            </a:extLst>
          </p:cNvPr>
          <p:cNvCxnSpPr>
            <a:cxnSpLocks/>
            <a:stCxn id="11" idx="0"/>
            <a:endCxn id="27" idx="4"/>
          </p:cNvCxnSpPr>
          <p:nvPr/>
        </p:nvCxnSpPr>
        <p:spPr>
          <a:xfrm flipV="1">
            <a:off x="281076" y="3929106"/>
            <a:ext cx="11290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9714B85-7A6F-CB0F-D8B4-E6814BA7852E}"/>
                  </a:ext>
                </a:extLst>
              </p:cNvPr>
              <p:cNvSpPr txBox="1"/>
              <p:nvPr/>
            </p:nvSpPr>
            <p:spPr>
              <a:xfrm>
                <a:off x="650678" y="5625263"/>
                <a:ext cx="1085041" cy="35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𝑠𝑙𝑒𝑒𝑝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9714B85-7A6F-CB0F-D8B4-E6814BA785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678" y="5625263"/>
                <a:ext cx="1085041" cy="357534"/>
              </a:xfrm>
              <a:prstGeom prst="rect">
                <a:avLst/>
              </a:prstGeom>
              <a:blipFill>
                <a:blip r:embed="rId3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92E1E707-8121-9046-A24A-CA75C9ABB06A}"/>
                  </a:ext>
                </a:extLst>
              </p:cNvPr>
              <p:cNvSpPr txBox="1"/>
              <p:nvPr/>
            </p:nvSpPr>
            <p:spPr>
              <a:xfrm>
                <a:off x="1911265" y="5627400"/>
                <a:ext cx="1130181" cy="3579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92E1E707-8121-9046-A24A-CA75C9ABB0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1265" y="5627400"/>
                <a:ext cx="1130181" cy="357983"/>
              </a:xfrm>
              <a:prstGeom prst="rect">
                <a:avLst/>
              </a:prstGeom>
              <a:blipFill>
                <a:blip r:embed="rId4"/>
                <a:stretch>
                  <a:fillRect b="-67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589F88A1-8BFE-2093-BBCC-B6C616287FA3}"/>
                  </a:ext>
                </a:extLst>
              </p:cNvPr>
              <p:cNvSpPr txBox="1"/>
              <p:nvPr/>
            </p:nvSpPr>
            <p:spPr>
              <a:xfrm>
                <a:off x="3328882" y="5618905"/>
                <a:ext cx="114819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=98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589F88A1-8BFE-2093-BBCC-B6C616287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8882" y="5618905"/>
                <a:ext cx="1148198" cy="338554"/>
              </a:xfrm>
              <a:prstGeom prst="rect">
                <a:avLst/>
              </a:prstGeom>
              <a:blipFill>
                <a:blip r:embed="rId5"/>
                <a:stretch>
                  <a:fillRect b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224517F-C24A-A3FE-A366-CF6D13EB57E3}"/>
                  </a:ext>
                </a:extLst>
              </p:cNvPr>
              <p:cNvSpPr txBox="1"/>
              <p:nvPr/>
            </p:nvSpPr>
            <p:spPr>
              <a:xfrm>
                <a:off x="2004472" y="2397629"/>
                <a:ext cx="1959896" cy="35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𝑠𝑐𝑜𝑟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𝑝𝑟𝑒𝑑𝑖𝑐𝑡𝑒𝑑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=99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224517F-C24A-A3FE-A366-CF6D13EB57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472" y="2397629"/>
                <a:ext cx="1959896" cy="357534"/>
              </a:xfrm>
              <a:prstGeom prst="rect">
                <a:avLst/>
              </a:prstGeom>
              <a:blipFill>
                <a:blip r:embed="rId6"/>
                <a:stretch>
                  <a:fillRect b="-67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Arrow: Down 64">
            <a:extLst>
              <a:ext uri="{FF2B5EF4-FFF2-40B4-BE49-F238E27FC236}">
                <a16:creationId xmlns:a16="http://schemas.microsoft.com/office/drawing/2014/main" id="{193CA3B8-2C2B-0120-68E1-CA06B6BBE5DD}"/>
              </a:ext>
            </a:extLst>
          </p:cNvPr>
          <p:cNvSpPr/>
          <p:nvPr/>
        </p:nvSpPr>
        <p:spPr>
          <a:xfrm flipV="1">
            <a:off x="5209015" y="2838302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8FDEEE2-B8B4-D390-80C2-693147E622E7}"/>
              </a:ext>
            </a:extLst>
          </p:cNvPr>
          <p:cNvSpPr txBox="1"/>
          <p:nvPr/>
        </p:nvSpPr>
        <p:spPr>
          <a:xfrm rot="16200000">
            <a:off x="4609450" y="3625812"/>
            <a:ext cx="2079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Feedforward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3152B67-C13C-5E45-8E98-7C9C0DD685A3}"/>
              </a:ext>
            </a:extLst>
          </p:cNvPr>
          <p:cNvSpPr txBox="1"/>
          <p:nvPr/>
        </p:nvSpPr>
        <p:spPr>
          <a:xfrm>
            <a:off x="509264" y="6035461"/>
            <a:ext cx="3614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(the input and output of the first student)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2CE3CF13-7926-F6EB-1815-7CD08D61BC6B}"/>
              </a:ext>
            </a:extLst>
          </p:cNvPr>
          <p:cNvSpPr/>
          <p:nvPr/>
        </p:nvSpPr>
        <p:spPr>
          <a:xfrm>
            <a:off x="7567777" y="517452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006054BE-DEA4-75AC-7114-80634D90C10D}"/>
              </a:ext>
            </a:extLst>
          </p:cNvPr>
          <p:cNvSpPr/>
          <p:nvPr/>
        </p:nvSpPr>
        <p:spPr>
          <a:xfrm>
            <a:off x="9818169" y="5165978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1EBD53B0-1D21-B33D-0494-1BBF2EBDF1E7}"/>
              </a:ext>
            </a:extLst>
          </p:cNvPr>
          <p:cNvSpPr/>
          <p:nvPr/>
        </p:nvSpPr>
        <p:spPr>
          <a:xfrm>
            <a:off x="8692973" y="517452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14223B4-7964-C326-DCC6-421F7DF088F4}"/>
              </a:ext>
            </a:extLst>
          </p:cNvPr>
          <p:cNvSpPr/>
          <p:nvPr/>
        </p:nvSpPr>
        <p:spPr>
          <a:xfrm>
            <a:off x="7571623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BE450C8-242E-86EB-4C52-DD678386EBEF}"/>
              </a:ext>
            </a:extLst>
          </p:cNvPr>
          <p:cNvSpPr/>
          <p:nvPr/>
        </p:nvSpPr>
        <p:spPr>
          <a:xfrm>
            <a:off x="8692973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9E6DD887-4D5B-A940-7DFF-3467CFFF5880}"/>
              </a:ext>
            </a:extLst>
          </p:cNvPr>
          <p:cNvSpPr/>
          <p:nvPr/>
        </p:nvSpPr>
        <p:spPr>
          <a:xfrm>
            <a:off x="9818169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156C28D1-0E50-3D8F-4F7B-DEDDE0E8D35D}"/>
              </a:ext>
            </a:extLst>
          </p:cNvPr>
          <p:cNvSpPr/>
          <p:nvPr/>
        </p:nvSpPr>
        <p:spPr>
          <a:xfrm>
            <a:off x="10943365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947B0FA-6941-E570-6632-9E7F4A024D58}"/>
              </a:ext>
            </a:extLst>
          </p:cNvPr>
          <p:cNvSpPr/>
          <p:nvPr/>
        </p:nvSpPr>
        <p:spPr>
          <a:xfrm>
            <a:off x="6442581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14B08DC-8735-4D5A-1D5C-C8B7E7CCAA01}"/>
              </a:ext>
            </a:extLst>
          </p:cNvPr>
          <p:cNvCxnSpPr>
            <a:cxnSpLocks/>
            <a:stCxn id="71" idx="4"/>
            <a:endCxn id="68" idx="0"/>
          </p:cNvCxnSpPr>
          <p:nvPr/>
        </p:nvCxnSpPr>
        <p:spPr>
          <a:xfrm flipH="1">
            <a:off x="7777149" y="4758048"/>
            <a:ext cx="384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0F6EDFB6-7B78-5FD1-2798-DC8583711818}"/>
              </a:ext>
            </a:extLst>
          </p:cNvPr>
          <p:cNvCxnSpPr>
            <a:cxnSpLocks/>
            <a:stCxn id="75" idx="4"/>
            <a:endCxn id="68" idx="0"/>
          </p:cNvCxnSpPr>
          <p:nvPr/>
        </p:nvCxnSpPr>
        <p:spPr>
          <a:xfrm>
            <a:off x="6651953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25897E99-BADC-CCAD-70A2-9A1B532164FF}"/>
              </a:ext>
            </a:extLst>
          </p:cNvPr>
          <p:cNvCxnSpPr>
            <a:cxnSpLocks/>
            <a:stCxn id="72" idx="4"/>
            <a:endCxn id="68" idx="0"/>
          </p:cNvCxnSpPr>
          <p:nvPr/>
        </p:nvCxnSpPr>
        <p:spPr>
          <a:xfrm flipH="1">
            <a:off x="7777149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C1B3D20-B31C-7AC5-F73B-7EB242331D5D}"/>
              </a:ext>
            </a:extLst>
          </p:cNvPr>
          <p:cNvCxnSpPr>
            <a:cxnSpLocks/>
            <a:stCxn id="73" idx="4"/>
            <a:endCxn id="68" idx="0"/>
          </p:cNvCxnSpPr>
          <p:nvPr/>
        </p:nvCxnSpPr>
        <p:spPr>
          <a:xfrm flipH="1">
            <a:off x="7777149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F9B8A86C-4DE9-0B9F-646A-8071453ED857}"/>
              </a:ext>
            </a:extLst>
          </p:cNvPr>
          <p:cNvCxnSpPr>
            <a:cxnSpLocks/>
            <a:stCxn id="74" idx="4"/>
            <a:endCxn id="68" idx="0"/>
          </p:cNvCxnSpPr>
          <p:nvPr/>
        </p:nvCxnSpPr>
        <p:spPr>
          <a:xfrm flipH="1">
            <a:off x="7777149" y="4758048"/>
            <a:ext cx="3375588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480E339-1675-49F8-E87A-603C7D5AB469}"/>
              </a:ext>
            </a:extLst>
          </p:cNvPr>
          <p:cNvCxnSpPr>
            <a:cxnSpLocks/>
            <a:stCxn id="74" idx="4"/>
            <a:endCxn id="69" idx="0"/>
          </p:cNvCxnSpPr>
          <p:nvPr/>
        </p:nvCxnSpPr>
        <p:spPr>
          <a:xfrm flipH="1">
            <a:off x="10027541" y="4758048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6D992832-7A03-6365-9698-1E0E248532C8}"/>
              </a:ext>
            </a:extLst>
          </p:cNvPr>
          <p:cNvCxnSpPr>
            <a:cxnSpLocks/>
            <a:stCxn id="73" idx="4"/>
            <a:endCxn id="69" idx="0"/>
          </p:cNvCxnSpPr>
          <p:nvPr/>
        </p:nvCxnSpPr>
        <p:spPr>
          <a:xfrm>
            <a:off x="10027541" y="4758048"/>
            <a:ext cx="0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467242B8-0EB5-570D-B551-39F735BFE0BD}"/>
              </a:ext>
            </a:extLst>
          </p:cNvPr>
          <p:cNvCxnSpPr>
            <a:cxnSpLocks/>
            <a:stCxn id="72" idx="4"/>
            <a:endCxn id="69" idx="0"/>
          </p:cNvCxnSpPr>
          <p:nvPr/>
        </p:nvCxnSpPr>
        <p:spPr>
          <a:xfrm>
            <a:off x="8902345" y="4758048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F0873264-864D-ED47-B082-353DE146C9EF}"/>
              </a:ext>
            </a:extLst>
          </p:cNvPr>
          <p:cNvCxnSpPr>
            <a:cxnSpLocks/>
            <a:stCxn id="71" idx="4"/>
            <a:endCxn id="69" idx="0"/>
          </p:cNvCxnSpPr>
          <p:nvPr/>
        </p:nvCxnSpPr>
        <p:spPr>
          <a:xfrm>
            <a:off x="7780995" y="4758048"/>
            <a:ext cx="224654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CCAA793-5CEF-F7B8-FC3C-4DE7334468D2}"/>
              </a:ext>
            </a:extLst>
          </p:cNvPr>
          <p:cNvCxnSpPr>
            <a:cxnSpLocks/>
            <a:stCxn id="75" idx="4"/>
            <a:endCxn id="69" idx="0"/>
          </p:cNvCxnSpPr>
          <p:nvPr/>
        </p:nvCxnSpPr>
        <p:spPr>
          <a:xfrm>
            <a:off x="6651953" y="4758048"/>
            <a:ext cx="3375588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D6853BE-83C7-2BAD-23ED-8079A1A7EB2F}"/>
              </a:ext>
            </a:extLst>
          </p:cNvPr>
          <p:cNvCxnSpPr>
            <a:cxnSpLocks/>
            <a:stCxn id="72" idx="4"/>
            <a:endCxn id="70" idx="0"/>
          </p:cNvCxnSpPr>
          <p:nvPr/>
        </p:nvCxnSpPr>
        <p:spPr>
          <a:xfrm>
            <a:off x="8902345" y="4758048"/>
            <a:ext cx="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684DD7FD-185D-8E24-8C36-F333B601443B}"/>
              </a:ext>
            </a:extLst>
          </p:cNvPr>
          <p:cNvCxnSpPr>
            <a:cxnSpLocks/>
            <a:stCxn id="73" idx="4"/>
            <a:endCxn id="70" idx="0"/>
          </p:cNvCxnSpPr>
          <p:nvPr/>
        </p:nvCxnSpPr>
        <p:spPr>
          <a:xfrm flipH="1">
            <a:off x="8902345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EDDF5750-97B8-6850-4F7E-0C32FA5711A4}"/>
              </a:ext>
            </a:extLst>
          </p:cNvPr>
          <p:cNvCxnSpPr>
            <a:cxnSpLocks/>
            <a:stCxn id="71" idx="4"/>
            <a:endCxn id="70" idx="0"/>
          </p:cNvCxnSpPr>
          <p:nvPr/>
        </p:nvCxnSpPr>
        <p:spPr>
          <a:xfrm>
            <a:off x="7780995" y="4758048"/>
            <a:ext cx="112135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AD0B771-15D8-BEED-A26C-EA5EB163B29E}"/>
              </a:ext>
            </a:extLst>
          </p:cNvPr>
          <p:cNvCxnSpPr>
            <a:cxnSpLocks/>
            <a:stCxn id="75" idx="4"/>
            <a:endCxn id="70" idx="0"/>
          </p:cNvCxnSpPr>
          <p:nvPr/>
        </p:nvCxnSpPr>
        <p:spPr>
          <a:xfrm>
            <a:off x="6651953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0695E2B3-6B8A-7028-DE98-39E59F6BD4E0}"/>
              </a:ext>
            </a:extLst>
          </p:cNvPr>
          <p:cNvCxnSpPr>
            <a:cxnSpLocks/>
            <a:stCxn id="74" idx="4"/>
            <a:endCxn id="70" idx="0"/>
          </p:cNvCxnSpPr>
          <p:nvPr/>
        </p:nvCxnSpPr>
        <p:spPr>
          <a:xfrm flipH="1">
            <a:off x="8902345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>
            <a:extLst>
              <a:ext uri="{FF2B5EF4-FFF2-40B4-BE49-F238E27FC236}">
                <a16:creationId xmlns:a16="http://schemas.microsoft.com/office/drawing/2014/main" id="{D05A77DA-CEB9-AAFF-08C1-6C68F3F3B490}"/>
              </a:ext>
            </a:extLst>
          </p:cNvPr>
          <p:cNvSpPr/>
          <p:nvPr/>
        </p:nvSpPr>
        <p:spPr>
          <a:xfrm>
            <a:off x="7571623" y="351036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EF0F3F17-6F28-F55D-001B-0BD7214AA7AD}"/>
              </a:ext>
            </a:extLst>
          </p:cNvPr>
          <p:cNvSpPr/>
          <p:nvPr/>
        </p:nvSpPr>
        <p:spPr>
          <a:xfrm>
            <a:off x="9818168" y="3506089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30EE6FA6-6C7B-E724-538C-BD3C21C2865A}"/>
              </a:ext>
            </a:extLst>
          </p:cNvPr>
          <p:cNvSpPr/>
          <p:nvPr/>
        </p:nvSpPr>
        <p:spPr>
          <a:xfrm>
            <a:off x="8696819" y="351036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054A0DBA-F395-80E4-641F-8B14A73258D0}"/>
              </a:ext>
            </a:extLst>
          </p:cNvPr>
          <p:cNvSpPr/>
          <p:nvPr/>
        </p:nvSpPr>
        <p:spPr>
          <a:xfrm>
            <a:off x="8696819" y="2803608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321BD253-4643-6A8A-6323-22AC902A7319}"/>
              </a:ext>
            </a:extLst>
          </p:cNvPr>
          <p:cNvCxnSpPr>
            <a:cxnSpLocks/>
            <a:stCxn id="94" idx="4"/>
            <a:endCxn id="91" idx="0"/>
          </p:cNvCxnSpPr>
          <p:nvPr/>
        </p:nvCxnSpPr>
        <p:spPr>
          <a:xfrm flipH="1">
            <a:off x="7780995" y="3222352"/>
            <a:ext cx="1125196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C7803BC-2BDF-CF7C-210E-34B5F38546A5}"/>
              </a:ext>
            </a:extLst>
          </p:cNvPr>
          <p:cNvCxnSpPr>
            <a:cxnSpLocks/>
            <a:stCxn id="94" idx="4"/>
            <a:endCxn id="92" idx="0"/>
          </p:cNvCxnSpPr>
          <p:nvPr/>
        </p:nvCxnSpPr>
        <p:spPr>
          <a:xfrm>
            <a:off x="8906191" y="3222352"/>
            <a:ext cx="1121349" cy="283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C6AE7056-868D-A6F5-5FE1-F7D4CF7AD1E3}"/>
              </a:ext>
            </a:extLst>
          </p:cNvPr>
          <p:cNvCxnSpPr>
            <a:cxnSpLocks/>
            <a:stCxn id="94" idx="4"/>
            <a:endCxn id="93" idx="0"/>
          </p:cNvCxnSpPr>
          <p:nvPr/>
        </p:nvCxnSpPr>
        <p:spPr>
          <a:xfrm>
            <a:off x="8906191" y="3222352"/>
            <a:ext cx="0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>
            <a:extLst>
              <a:ext uri="{FF2B5EF4-FFF2-40B4-BE49-F238E27FC236}">
                <a16:creationId xmlns:a16="http://schemas.microsoft.com/office/drawing/2014/main" id="{57DFF62E-7574-7850-B85C-96952AFB4D29}"/>
              </a:ext>
            </a:extLst>
          </p:cNvPr>
          <p:cNvSpPr/>
          <p:nvPr/>
        </p:nvSpPr>
        <p:spPr>
          <a:xfrm>
            <a:off x="6442581" y="350181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CCD697D7-B458-A5EA-2344-28D64835E266}"/>
              </a:ext>
            </a:extLst>
          </p:cNvPr>
          <p:cNvSpPr/>
          <p:nvPr/>
        </p:nvSpPr>
        <p:spPr>
          <a:xfrm>
            <a:off x="10943365" y="350181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D3E0B3AC-1ADC-DBD6-708C-28C9D32BC191}"/>
              </a:ext>
            </a:extLst>
          </p:cNvPr>
          <p:cNvCxnSpPr>
            <a:cxnSpLocks/>
            <a:stCxn id="94" idx="4"/>
            <a:endCxn id="98" idx="0"/>
          </p:cNvCxnSpPr>
          <p:nvPr/>
        </p:nvCxnSpPr>
        <p:spPr>
          <a:xfrm flipH="1">
            <a:off x="6651953" y="3222352"/>
            <a:ext cx="2254238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444B6A52-FB11-2029-6DB4-B87C890BC3A4}"/>
              </a:ext>
            </a:extLst>
          </p:cNvPr>
          <p:cNvCxnSpPr>
            <a:cxnSpLocks/>
            <a:stCxn id="94" idx="4"/>
            <a:endCxn id="99" idx="0"/>
          </p:cNvCxnSpPr>
          <p:nvPr/>
        </p:nvCxnSpPr>
        <p:spPr>
          <a:xfrm>
            <a:off x="8906191" y="3222352"/>
            <a:ext cx="2246546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18973CB2-F46C-06EB-DCB9-BA5BCD76E99D}"/>
              </a:ext>
            </a:extLst>
          </p:cNvPr>
          <p:cNvCxnSpPr>
            <a:cxnSpLocks/>
            <a:stCxn id="74" idx="0"/>
            <a:endCxn id="99" idx="4"/>
          </p:cNvCxnSpPr>
          <p:nvPr/>
        </p:nvCxnSpPr>
        <p:spPr>
          <a:xfrm flipV="1">
            <a:off x="11152737" y="3920560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23CD59D2-4769-CC04-4EDE-BF06AD54D02F}"/>
              </a:ext>
            </a:extLst>
          </p:cNvPr>
          <p:cNvCxnSpPr>
            <a:cxnSpLocks/>
            <a:stCxn id="74" idx="0"/>
            <a:endCxn id="92" idx="4"/>
          </p:cNvCxnSpPr>
          <p:nvPr/>
        </p:nvCxnSpPr>
        <p:spPr>
          <a:xfrm flipH="1" flipV="1">
            <a:off x="10027540" y="3924833"/>
            <a:ext cx="112519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21929EB9-8E2B-6CDB-4F01-0A065A988D37}"/>
              </a:ext>
            </a:extLst>
          </p:cNvPr>
          <p:cNvCxnSpPr>
            <a:cxnSpLocks/>
            <a:stCxn id="74" idx="0"/>
            <a:endCxn id="93" idx="4"/>
          </p:cNvCxnSpPr>
          <p:nvPr/>
        </p:nvCxnSpPr>
        <p:spPr>
          <a:xfrm flipH="1" flipV="1">
            <a:off x="8906191" y="3929106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19B6F4B8-B384-5A19-19F7-F368A9174B5B}"/>
              </a:ext>
            </a:extLst>
          </p:cNvPr>
          <p:cNvCxnSpPr>
            <a:cxnSpLocks/>
            <a:stCxn id="74" idx="0"/>
            <a:endCxn id="91" idx="4"/>
          </p:cNvCxnSpPr>
          <p:nvPr/>
        </p:nvCxnSpPr>
        <p:spPr>
          <a:xfrm flipH="1" flipV="1">
            <a:off x="7780995" y="3929106"/>
            <a:ext cx="33717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F5525D1F-77C5-D9D4-A416-EFF75AD8156B}"/>
              </a:ext>
            </a:extLst>
          </p:cNvPr>
          <p:cNvCxnSpPr>
            <a:cxnSpLocks/>
            <a:stCxn id="74" idx="0"/>
            <a:endCxn id="98" idx="4"/>
          </p:cNvCxnSpPr>
          <p:nvPr/>
        </p:nvCxnSpPr>
        <p:spPr>
          <a:xfrm flipH="1" flipV="1">
            <a:off x="6651953" y="3920560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938A97BB-B44D-555A-2DB0-49C5F70F9E15}"/>
              </a:ext>
            </a:extLst>
          </p:cNvPr>
          <p:cNvCxnSpPr>
            <a:cxnSpLocks/>
            <a:stCxn id="75" idx="0"/>
            <a:endCxn id="98" idx="4"/>
          </p:cNvCxnSpPr>
          <p:nvPr/>
        </p:nvCxnSpPr>
        <p:spPr>
          <a:xfrm flipV="1">
            <a:off x="6651953" y="3920560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0E7F31CC-D43A-A3A2-FCA0-89A350F01FE5}"/>
              </a:ext>
            </a:extLst>
          </p:cNvPr>
          <p:cNvCxnSpPr>
            <a:cxnSpLocks/>
            <a:stCxn id="73" idx="0"/>
            <a:endCxn id="91" idx="4"/>
          </p:cNvCxnSpPr>
          <p:nvPr/>
        </p:nvCxnSpPr>
        <p:spPr>
          <a:xfrm flipH="1" flipV="1">
            <a:off x="7780995" y="3929106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3FC67E8-F537-6ACC-7F62-BEDDA54029D8}"/>
              </a:ext>
            </a:extLst>
          </p:cNvPr>
          <p:cNvCxnSpPr>
            <a:cxnSpLocks/>
            <a:stCxn id="73" idx="0"/>
            <a:endCxn id="93" idx="4"/>
          </p:cNvCxnSpPr>
          <p:nvPr/>
        </p:nvCxnSpPr>
        <p:spPr>
          <a:xfrm flipH="1" flipV="1">
            <a:off x="8906191" y="3929106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A116567F-C2AB-8CBD-8659-A8FA4589CAF3}"/>
              </a:ext>
            </a:extLst>
          </p:cNvPr>
          <p:cNvCxnSpPr>
            <a:cxnSpLocks/>
            <a:stCxn id="73" idx="0"/>
            <a:endCxn id="92" idx="4"/>
          </p:cNvCxnSpPr>
          <p:nvPr/>
        </p:nvCxnSpPr>
        <p:spPr>
          <a:xfrm flipH="1" flipV="1">
            <a:off x="10027540" y="3924833"/>
            <a:ext cx="1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C0830DFF-06A7-1A4C-A0AC-5B35484DAE30}"/>
              </a:ext>
            </a:extLst>
          </p:cNvPr>
          <p:cNvCxnSpPr>
            <a:cxnSpLocks/>
            <a:stCxn id="73" idx="0"/>
            <a:endCxn id="99" idx="4"/>
          </p:cNvCxnSpPr>
          <p:nvPr/>
        </p:nvCxnSpPr>
        <p:spPr>
          <a:xfrm flipV="1">
            <a:off x="10027541" y="3920560"/>
            <a:ext cx="1125196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D7DE50F5-5C5A-CAC0-0524-785C03BCC3EE}"/>
              </a:ext>
            </a:extLst>
          </p:cNvPr>
          <p:cNvCxnSpPr>
            <a:cxnSpLocks/>
            <a:stCxn id="72" idx="0"/>
            <a:endCxn id="93" idx="4"/>
          </p:cNvCxnSpPr>
          <p:nvPr/>
        </p:nvCxnSpPr>
        <p:spPr>
          <a:xfrm flipV="1">
            <a:off x="8902345" y="3929106"/>
            <a:ext cx="38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38270312-8F76-C8D1-3A5F-61E09E84C857}"/>
              </a:ext>
            </a:extLst>
          </p:cNvPr>
          <p:cNvCxnSpPr>
            <a:cxnSpLocks/>
            <a:stCxn id="72" idx="0"/>
            <a:endCxn id="92" idx="4"/>
          </p:cNvCxnSpPr>
          <p:nvPr/>
        </p:nvCxnSpPr>
        <p:spPr>
          <a:xfrm flipV="1">
            <a:off x="8902345" y="3924833"/>
            <a:ext cx="112519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BE04C0F6-4549-3019-BBBD-17F047F383D6}"/>
              </a:ext>
            </a:extLst>
          </p:cNvPr>
          <p:cNvCxnSpPr>
            <a:cxnSpLocks/>
            <a:stCxn id="72" idx="0"/>
            <a:endCxn id="99" idx="4"/>
          </p:cNvCxnSpPr>
          <p:nvPr/>
        </p:nvCxnSpPr>
        <p:spPr>
          <a:xfrm flipV="1">
            <a:off x="8902345" y="3920560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4075DD17-FA12-A489-BC50-4D0CFB528BEF}"/>
              </a:ext>
            </a:extLst>
          </p:cNvPr>
          <p:cNvCxnSpPr>
            <a:cxnSpLocks/>
            <a:stCxn id="72" idx="0"/>
            <a:endCxn id="91" idx="4"/>
          </p:cNvCxnSpPr>
          <p:nvPr/>
        </p:nvCxnSpPr>
        <p:spPr>
          <a:xfrm flipH="1" flipV="1">
            <a:off x="7780995" y="3929106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C426D206-C2C9-5279-924D-5809EBD76C04}"/>
              </a:ext>
            </a:extLst>
          </p:cNvPr>
          <p:cNvCxnSpPr>
            <a:cxnSpLocks/>
            <a:stCxn id="72" idx="0"/>
            <a:endCxn id="98" idx="4"/>
          </p:cNvCxnSpPr>
          <p:nvPr/>
        </p:nvCxnSpPr>
        <p:spPr>
          <a:xfrm flipH="1" flipV="1">
            <a:off x="6651953" y="3920560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BC9E1942-E5B2-60C4-6CF7-64D12BDD68E7}"/>
              </a:ext>
            </a:extLst>
          </p:cNvPr>
          <p:cNvCxnSpPr>
            <a:cxnSpLocks/>
            <a:stCxn id="71" idx="0"/>
            <a:endCxn id="99" idx="4"/>
          </p:cNvCxnSpPr>
          <p:nvPr/>
        </p:nvCxnSpPr>
        <p:spPr>
          <a:xfrm flipV="1">
            <a:off x="7780995" y="3920560"/>
            <a:ext cx="337174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6939358-BFD9-D861-B422-B6C3D9BFCF5E}"/>
              </a:ext>
            </a:extLst>
          </p:cNvPr>
          <p:cNvCxnSpPr>
            <a:cxnSpLocks/>
            <a:stCxn id="71" idx="0"/>
            <a:endCxn id="92" idx="4"/>
          </p:cNvCxnSpPr>
          <p:nvPr/>
        </p:nvCxnSpPr>
        <p:spPr>
          <a:xfrm flipV="1">
            <a:off x="7780995" y="3924833"/>
            <a:ext cx="224654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E65218E6-2916-B0E8-B505-D016069A5AF4}"/>
              </a:ext>
            </a:extLst>
          </p:cNvPr>
          <p:cNvCxnSpPr>
            <a:cxnSpLocks/>
            <a:stCxn id="71" idx="0"/>
            <a:endCxn id="93" idx="4"/>
          </p:cNvCxnSpPr>
          <p:nvPr/>
        </p:nvCxnSpPr>
        <p:spPr>
          <a:xfrm flipV="1">
            <a:off x="7780995" y="3929106"/>
            <a:ext cx="112519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C00516EA-0681-2952-F208-9F07F877F1BA}"/>
              </a:ext>
            </a:extLst>
          </p:cNvPr>
          <p:cNvCxnSpPr>
            <a:cxnSpLocks/>
            <a:stCxn id="71" idx="0"/>
            <a:endCxn id="91" idx="4"/>
          </p:cNvCxnSpPr>
          <p:nvPr/>
        </p:nvCxnSpPr>
        <p:spPr>
          <a:xfrm flipV="1">
            <a:off x="7780995" y="3929106"/>
            <a:ext cx="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A6EF5DF4-4E0F-6C27-770A-BE107F31CF88}"/>
              </a:ext>
            </a:extLst>
          </p:cNvPr>
          <p:cNvCxnSpPr>
            <a:cxnSpLocks/>
            <a:stCxn id="75" idx="0"/>
            <a:endCxn id="99" idx="4"/>
          </p:cNvCxnSpPr>
          <p:nvPr/>
        </p:nvCxnSpPr>
        <p:spPr>
          <a:xfrm flipV="1">
            <a:off x="6651953" y="3920560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BC167631-C1B7-031D-A984-64711E9668D1}"/>
              </a:ext>
            </a:extLst>
          </p:cNvPr>
          <p:cNvCxnSpPr>
            <a:cxnSpLocks/>
            <a:stCxn id="75" idx="0"/>
            <a:endCxn id="92" idx="4"/>
          </p:cNvCxnSpPr>
          <p:nvPr/>
        </p:nvCxnSpPr>
        <p:spPr>
          <a:xfrm flipV="1">
            <a:off x="6651953" y="3924833"/>
            <a:ext cx="337558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DFDEDB9F-C42C-6640-E8CA-B84BD57284CD}"/>
              </a:ext>
            </a:extLst>
          </p:cNvPr>
          <p:cNvCxnSpPr>
            <a:cxnSpLocks/>
            <a:stCxn id="75" idx="0"/>
            <a:endCxn id="93" idx="4"/>
          </p:cNvCxnSpPr>
          <p:nvPr/>
        </p:nvCxnSpPr>
        <p:spPr>
          <a:xfrm flipV="1">
            <a:off x="6651953" y="3929106"/>
            <a:ext cx="2254238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3D6847C3-0270-3FE6-B9DA-3F42E2F77F55}"/>
              </a:ext>
            </a:extLst>
          </p:cNvPr>
          <p:cNvCxnSpPr>
            <a:cxnSpLocks/>
            <a:stCxn id="75" idx="0"/>
            <a:endCxn id="91" idx="4"/>
          </p:cNvCxnSpPr>
          <p:nvPr/>
        </p:nvCxnSpPr>
        <p:spPr>
          <a:xfrm flipV="1">
            <a:off x="6651953" y="3929106"/>
            <a:ext cx="11290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2C2A5202-D19E-BCDD-8D73-49A2EDE2E9FE}"/>
                  </a:ext>
                </a:extLst>
              </p:cNvPr>
              <p:cNvSpPr txBox="1"/>
              <p:nvPr/>
            </p:nvSpPr>
            <p:spPr>
              <a:xfrm>
                <a:off x="7021555" y="5625263"/>
                <a:ext cx="1085041" cy="35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𝑠𝑙𝑒𝑒𝑝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2C2A5202-D19E-BCDD-8D73-49A2EDE2E9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1555" y="5625263"/>
                <a:ext cx="1085041" cy="357534"/>
              </a:xfrm>
              <a:prstGeom prst="rect">
                <a:avLst/>
              </a:prstGeom>
              <a:blipFill>
                <a:blip r:embed="rId7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A5AAE9A9-61D7-11DC-8943-C4F72A6A12A7}"/>
                  </a:ext>
                </a:extLst>
              </p:cNvPr>
              <p:cNvSpPr txBox="1"/>
              <p:nvPr/>
            </p:nvSpPr>
            <p:spPr>
              <a:xfrm>
                <a:off x="8282142" y="5627400"/>
                <a:ext cx="1130181" cy="3579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A5AAE9A9-61D7-11DC-8943-C4F72A6A12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142" y="5627400"/>
                <a:ext cx="1130181" cy="357983"/>
              </a:xfrm>
              <a:prstGeom prst="rect">
                <a:avLst/>
              </a:prstGeom>
              <a:blipFill>
                <a:blip r:embed="rId8"/>
                <a:stretch>
                  <a:fillRect b="-67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56BD8C0-DD68-AF88-C551-CF30114A2CBF}"/>
                  </a:ext>
                </a:extLst>
              </p:cNvPr>
              <p:cNvSpPr txBox="1"/>
              <p:nvPr/>
            </p:nvSpPr>
            <p:spPr>
              <a:xfrm>
                <a:off x="9699759" y="5618905"/>
                <a:ext cx="114819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=98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56BD8C0-DD68-AF88-C551-CF30114A2C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9759" y="5618905"/>
                <a:ext cx="1148198" cy="338554"/>
              </a:xfrm>
              <a:prstGeom prst="rect">
                <a:avLst/>
              </a:prstGeom>
              <a:blipFill>
                <a:blip r:embed="rId9"/>
                <a:stretch>
                  <a:fillRect b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07F9849A-28B6-02D0-6B86-2B6FF742B4C3}"/>
                  </a:ext>
                </a:extLst>
              </p:cNvPr>
              <p:cNvSpPr txBox="1"/>
              <p:nvPr/>
            </p:nvSpPr>
            <p:spPr>
              <a:xfrm>
                <a:off x="7597788" y="2380954"/>
                <a:ext cx="336111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𝑠𝑐𝑜𝑟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𝑡𝑟𝑢𝑒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=95→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𝒅𝒊𝒇𝒇𝒆𝒓𝒆𝒏𝒄𝒆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en-US" sz="1600" b="1" dirty="0"/>
              </a:p>
            </p:txBody>
          </p:sp>
        </mc:Choice>
        <mc:Fallback xmlns=""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07F9849A-28B6-02D0-6B86-2B6FF742B4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7788" y="2380954"/>
                <a:ext cx="3361113" cy="338554"/>
              </a:xfrm>
              <a:prstGeom prst="rect">
                <a:avLst/>
              </a:prstGeom>
              <a:blipFill>
                <a:blip r:embed="rId10"/>
                <a:stretch>
                  <a:fillRect b="-1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" name="Arrow: Down 128">
            <a:extLst>
              <a:ext uri="{FF2B5EF4-FFF2-40B4-BE49-F238E27FC236}">
                <a16:creationId xmlns:a16="http://schemas.microsoft.com/office/drawing/2014/main" id="{FC1A025A-B865-400E-7E5D-7BBD6EEE7501}"/>
              </a:ext>
            </a:extLst>
          </p:cNvPr>
          <p:cNvSpPr/>
          <p:nvPr/>
        </p:nvSpPr>
        <p:spPr>
          <a:xfrm>
            <a:off x="11579892" y="2838302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AAF2900B-BFE7-5DEF-C55A-E771BABF7180}"/>
              </a:ext>
            </a:extLst>
          </p:cNvPr>
          <p:cNvSpPr txBox="1"/>
          <p:nvPr/>
        </p:nvSpPr>
        <p:spPr>
          <a:xfrm rot="16200000">
            <a:off x="10980327" y="3719631"/>
            <a:ext cx="2079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Backpropagation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512803DF-AC51-DEA8-264A-408E07567330}"/>
              </a:ext>
            </a:extLst>
          </p:cNvPr>
          <p:cNvSpPr txBox="1"/>
          <p:nvPr/>
        </p:nvSpPr>
        <p:spPr>
          <a:xfrm>
            <a:off x="6880141" y="6035461"/>
            <a:ext cx="3614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(the input and output of the first student)</a:t>
            </a:r>
          </a:p>
        </p:txBody>
      </p:sp>
      <p:cxnSp>
        <p:nvCxnSpPr>
          <p:cNvPr id="133" name="Connector: Curved 132">
            <a:extLst>
              <a:ext uri="{FF2B5EF4-FFF2-40B4-BE49-F238E27FC236}">
                <a16:creationId xmlns:a16="http://schemas.microsoft.com/office/drawing/2014/main" id="{F6468C8C-824A-58F3-9EC1-9B9ED5C30D54}"/>
              </a:ext>
            </a:extLst>
          </p:cNvPr>
          <p:cNvCxnSpPr>
            <a:cxnSpLocks/>
            <a:stCxn id="144" idx="2"/>
          </p:cNvCxnSpPr>
          <p:nvPr/>
        </p:nvCxnSpPr>
        <p:spPr>
          <a:xfrm rot="5400000">
            <a:off x="9570920" y="2776716"/>
            <a:ext cx="576604" cy="454366"/>
          </a:xfrm>
          <a:prstGeom prst="curvedConnector3">
            <a:avLst/>
          </a:prstGeom>
          <a:ln w="28575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or: Curved 134">
            <a:extLst>
              <a:ext uri="{FF2B5EF4-FFF2-40B4-BE49-F238E27FC236}">
                <a16:creationId xmlns:a16="http://schemas.microsoft.com/office/drawing/2014/main" id="{DEC6D8AA-25F0-E866-2ECA-3D7A8D5A376E}"/>
              </a:ext>
            </a:extLst>
          </p:cNvPr>
          <p:cNvCxnSpPr>
            <a:cxnSpLocks/>
            <a:stCxn id="144" idx="2"/>
          </p:cNvCxnSpPr>
          <p:nvPr/>
        </p:nvCxnSpPr>
        <p:spPr>
          <a:xfrm rot="16200000" flipH="1">
            <a:off x="9766858" y="3035144"/>
            <a:ext cx="1226034" cy="586940"/>
          </a:xfrm>
          <a:prstGeom prst="curvedConnector3">
            <a:avLst/>
          </a:prstGeom>
          <a:ln w="28575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ctor: Curved 137">
            <a:extLst>
              <a:ext uri="{FF2B5EF4-FFF2-40B4-BE49-F238E27FC236}">
                <a16:creationId xmlns:a16="http://schemas.microsoft.com/office/drawing/2014/main" id="{526DAC2D-46B8-9EA1-3FDE-552222989BBF}"/>
              </a:ext>
            </a:extLst>
          </p:cNvPr>
          <p:cNvCxnSpPr>
            <a:cxnSpLocks/>
            <a:stCxn id="144" idx="2"/>
          </p:cNvCxnSpPr>
          <p:nvPr/>
        </p:nvCxnSpPr>
        <p:spPr>
          <a:xfrm rot="5400000">
            <a:off x="8601796" y="3389972"/>
            <a:ext cx="2158984" cy="810235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:a16="http://schemas.microsoft.com/office/drawing/2014/main" id="{18A6F0D9-5C08-A7B6-3EEB-E50A966247B8}"/>
              </a:ext>
            </a:extLst>
          </p:cNvPr>
          <p:cNvSpPr/>
          <p:nvPr/>
        </p:nvSpPr>
        <p:spPr>
          <a:xfrm>
            <a:off x="9276162" y="2397629"/>
            <a:ext cx="1620485" cy="317968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A7531649-C658-2C32-A178-A8983E1E5DF1}"/>
                  </a:ext>
                </a:extLst>
              </p:cNvPr>
              <p:cNvSpPr txBox="1"/>
              <p:nvPr/>
            </p:nvSpPr>
            <p:spPr>
              <a:xfrm>
                <a:off x="3268997" y="2831080"/>
                <a:ext cx="156055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𝑠𝑐𝑜𝑟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𝑡𝑟𝑢𝑒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=95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A7531649-C658-2C32-A178-A8983E1E5D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8997" y="2831080"/>
                <a:ext cx="1560555" cy="33855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0" name="Not Equal 159">
            <a:extLst>
              <a:ext uri="{FF2B5EF4-FFF2-40B4-BE49-F238E27FC236}">
                <a16:creationId xmlns:a16="http://schemas.microsoft.com/office/drawing/2014/main" id="{47CB6BC6-7C79-AF59-B593-E09245EE2489}"/>
              </a:ext>
            </a:extLst>
          </p:cNvPr>
          <p:cNvSpPr/>
          <p:nvPr/>
        </p:nvSpPr>
        <p:spPr>
          <a:xfrm rot="1634013">
            <a:off x="3884939" y="2647018"/>
            <a:ext cx="428877" cy="261906"/>
          </a:xfrm>
          <a:prstGeom prst="mathNotEqual">
            <a:avLst>
              <a:gd name="adj1" fmla="val 8765"/>
              <a:gd name="adj2" fmla="val 6600000"/>
              <a:gd name="adj3" fmla="val 1667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 animBg="1"/>
      <p:bldP spid="66" grpId="0"/>
      <p:bldP spid="67" grpId="0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91" grpId="0" animBg="1"/>
      <p:bldP spid="92" grpId="0" animBg="1"/>
      <p:bldP spid="93" grpId="0" animBg="1"/>
      <p:bldP spid="94" grpId="0" animBg="1"/>
      <p:bldP spid="98" grpId="0" animBg="1"/>
      <p:bldP spid="99" grpId="0" animBg="1"/>
      <p:bldP spid="125" grpId="0"/>
      <p:bldP spid="126" grpId="0"/>
      <p:bldP spid="127" grpId="0"/>
      <p:bldP spid="128" grpId="0"/>
      <p:bldP spid="129" grpId="0" animBg="1"/>
      <p:bldP spid="130" grpId="0"/>
      <p:bldP spid="131" grpId="0"/>
      <p:bldP spid="144" grpId="0" animBg="1"/>
      <p:bldP spid="159" grpId="0"/>
      <p:bldP spid="16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F7B8B-30A1-DBFC-0B87-FB8ACF24E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Neural Networks are Good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DA46B-0392-5B84-6EE8-B283B5A30F9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200" dirty="0"/>
              <a:t>The stacked-neuron structures allow neural networks to model very complicated relationships between input and outputs</a:t>
            </a:r>
          </a:p>
          <a:p>
            <a:pPr lvl="1"/>
            <a:r>
              <a:rPr lang="en-US" sz="2800" dirty="0"/>
              <a:t>Equivalently, neural networks can model very high-level non-linearity in data</a:t>
            </a:r>
          </a:p>
          <a:p>
            <a:pPr lvl="1"/>
            <a:r>
              <a:rPr lang="en-US" sz="2800" dirty="0"/>
              <a:t>Furthermore, the feedforward-backpropagation training process of neural networks allow them to learn features and correlations among data by themselves</a:t>
            </a:r>
          </a:p>
          <a:p>
            <a:pPr lvl="1"/>
            <a:r>
              <a:rPr lang="en-US" sz="2800" dirty="0"/>
              <a:t>Neural networks that are trained in one dataset can be adapt to solve problems in a similar dataset without the needs of retraining them from the beginning</a:t>
            </a:r>
          </a:p>
        </p:txBody>
      </p:sp>
    </p:spTree>
    <p:extLst>
      <p:ext uri="{BB962C8B-B14F-4D97-AF65-F5344CB8AC3E}">
        <p14:creationId xmlns:p14="http://schemas.microsoft.com/office/powerpoint/2010/main" val="41554977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7F059AD-7428-47B5-BF67-AF0514A15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0"/>
            <a:ext cx="10964333" cy="917573"/>
          </a:xfrm>
        </p:spPr>
        <p:txBody>
          <a:bodyPr/>
          <a:lstStyle/>
          <a:p>
            <a:r>
              <a:rPr lang="en-US" sz="3200" dirty="0"/>
              <a:t>Finetuning a NN/MLP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AA8BD0-3386-45B1-8374-E288F6589295}"/>
              </a:ext>
            </a:extLst>
          </p:cNvPr>
          <p:cNvSpPr txBox="1">
            <a:spLocks/>
          </p:cNvSpPr>
          <p:nvPr/>
        </p:nvSpPr>
        <p:spPr>
          <a:xfrm>
            <a:off x="609600" y="783672"/>
            <a:ext cx="10964333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As you can see, NN models have two important hyper-parameters</a:t>
            </a:r>
          </a:p>
          <a:p>
            <a:pPr lvl="1"/>
            <a:r>
              <a:rPr lang="en-US" sz="1800" dirty="0"/>
              <a:t>Number of hidden layers</a:t>
            </a:r>
          </a:p>
          <a:p>
            <a:pPr lvl="1"/>
            <a:r>
              <a:rPr lang="en-US" sz="1800" dirty="0"/>
              <a:t>Number of neurons in each layers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1800" dirty="0">
                <a:sym typeface="Wingdings" panose="05000000000000000000" pitchFamily="2" charset="2"/>
              </a:rPr>
              <a:t>This makes NNs a bit trickier to train – there are two many possibilities for these hyperparameters</a:t>
            </a:r>
          </a:p>
          <a:p>
            <a:r>
              <a:rPr lang="en-US" sz="2000" dirty="0">
                <a:sym typeface="Wingdings" panose="05000000000000000000" pitchFamily="2" charset="2"/>
              </a:rPr>
              <a:t>Some of my personal experiences with DNN: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Deeper models are more prone to overfitting, but also are more difficult to train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Wider models (i.e. more neurons per layers) are easier to train but also easier to overfit the data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In general, we usually train networks with three to five hidden layers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The numbers of neurons in each layer are not necessarily equal to each other, however I usually use equal numbers, and also equal to a factor of number of input features</a:t>
            </a:r>
          </a:p>
          <a:p>
            <a:pPr lvl="2"/>
            <a:r>
              <a:rPr lang="en-US" sz="1800" dirty="0">
                <a:sym typeface="Wingdings" panose="05000000000000000000" pitchFamily="2" charset="2"/>
              </a:rPr>
              <a:t>For example, if we have 5 input features, then each layer may have 5, 10, 15, or 20 neurons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In </a:t>
            </a:r>
            <a:r>
              <a:rPr lang="en-US" sz="1800" dirty="0" err="1">
                <a:sym typeface="Wingdings" panose="05000000000000000000" pitchFamily="2" charset="2"/>
              </a:rPr>
              <a:t>sklearn</a:t>
            </a:r>
            <a:r>
              <a:rPr lang="en-US" sz="1800" dirty="0">
                <a:sym typeface="Wingdings" panose="05000000000000000000" pitchFamily="2" charset="2"/>
              </a:rPr>
              <a:t>, NNs are quite a bit slower to train than other models. So, you should limit the number of architectures to try, especially when the data is large</a:t>
            </a:r>
          </a:p>
          <a:p>
            <a:pPr lvl="2"/>
            <a:r>
              <a:rPr lang="en-US" sz="1600" dirty="0">
                <a:sym typeface="Wingdings" panose="05000000000000000000" pitchFamily="2" charset="2"/>
              </a:rPr>
              <a:t>In </a:t>
            </a:r>
            <a:r>
              <a:rPr lang="en-US" sz="1600" dirty="0" err="1">
                <a:sym typeface="Wingdings" panose="05000000000000000000" pitchFamily="2" charset="2"/>
              </a:rPr>
              <a:t>sklearn</a:t>
            </a:r>
            <a:r>
              <a:rPr lang="en-US" sz="1600" dirty="0">
                <a:sym typeface="Wingdings" panose="05000000000000000000" pitchFamily="2" charset="2"/>
              </a:rPr>
              <a:t>, we use </a:t>
            </a:r>
            <a:r>
              <a:rPr lang="en-US" sz="1600" dirty="0" err="1">
                <a:sym typeface="Wingdings" panose="05000000000000000000" pitchFamily="2" charset="2"/>
              </a:rPr>
              <a:t>MLPClassifier</a:t>
            </a:r>
            <a:r>
              <a:rPr lang="en-US" sz="1600" dirty="0">
                <a:sym typeface="Wingdings" panose="05000000000000000000" pitchFamily="2" charset="2"/>
              </a:rPr>
              <a:t> for classification, and </a:t>
            </a:r>
            <a:r>
              <a:rPr lang="en-US" sz="1600" dirty="0" err="1">
                <a:sym typeface="Wingdings" panose="05000000000000000000" pitchFamily="2" charset="2"/>
              </a:rPr>
              <a:t>MLPRegressor</a:t>
            </a:r>
            <a:r>
              <a:rPr lang="en-US" sz="1600" dirty="0">
                <a:sym typeface="Wingdings" panose="05000000000000000000" pitchFamily="2" charset="2"/>
              </a:rPr>
              <a:t> for regression</a:t>
            </a:r>
          </a:p>
        </p:txBody>
      </p:sp>
    </p:spTree>
    <p:extLst>
      <p:ext uri="{BB962C8B-B14F-4D97-AF65-F5344CB8AC3E}">
        <p14:creationId xmlns:p14="http://schemas.microsoft.com/office/powerpoint/2010/main" val="498117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35C04-F0A7-4FE3-9CF1-5F0903A6F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8356034-8C67-4777-ADCD-AD3AB78599D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172173" y="914398"/>
                <a:ext cx="5244859" cy="5221539"/>
              </a:xfrm>
            </p:spPr>
            <p:txBody>
              <a:bodyPr/>
              <a:lstStyle/>
              <a:p>
                <a:r>
                  <a:rPr lang="en-US" sz="2000" dirty="0"/>
                  <a:t>Assign/predict </a:t>
                </a:r>
                <a:r>
                  <a:rPr lang="en-US" sz="2000" b="1" dirty="0"/>
                  <a:t>categories of each instance </a:t>
                </a:r>
                <a:r>
                  <a:rPr lang="en-US" sz="2000" dirty="0"/>
                  <a:t>in data based on their given attributes</a:t>
                </a:r>
              </a:p>
              <a:p>
                <a:r>
                  <a:rPr lang="en-US" sz="2000" dirty="0"/>
                  <a:t>Example: credit rating</a:t>
                </a:r>
              </a:p>
              <a:p>
                <a:pPr lvl="1"/>
                <a:r>
                  <a:rPr lang="en-US" sz="1800" dirty="0"/>
                  <a:t>Based on account information, determine if a customer will default (“bad” category) or not (“good” category) in the near future</a:t>
                </a:r>
              </a:p>
              <a:p>
                <a:pPr lvl="2"/>
                <a:r>
                  <a:rPr lang="en-US" sz="1600" dirty="0"/>
                  <a:t>Account information may be number of accounts, balance, average account age, past-due accounts, etc.</a:t>
                </a:r>
              </a:p>
              <a:p>
                <a:pPr lvl="2"/>
                <a:r>
                  <a:rPr lang="en-US" sz="1600" dirty="0"/>
                  <a:t>Roughly speaking, your credit score computed by companies like Equifax is actually the chance of you belonging to the “good” category (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×1000</m:t>
                    </m:r>
                  </m:oMath>
                </a14:m>
                <a:r>
                  <a:rPr lang="en-US" sz="1600" dirty="0"/>
                  <a:t>)</a:t>
                </a:r>
              </a:p>
              <a:p>
                <a:pPr lvl="1"/>
                <a:r>
                  <a:rPr lang="en-US" sz="1600" dirty="0"/>
                  <a:t>Diagnosing medical conditions (positive/negative), etc.</a:t>
                </a:r>
              </a:p>
              <a:p>
                <a:r>
                  <a:rPr lang="en-US" sz="2000" dirty="0"/>
                  <a:t>To train an analytical model, the training data </a:t>
                </a:r>
                <a:r>
                  <a:rPr lang="en-US" sz="2000" b="1" dirty="0"/>
                  <a:t>must include both the features and the labels</a:t>
                </a:r>
              </a:p>
              <a:p>
                <a:pPr lvl="1"/>
                <a:r>
                  <a:rPr lang="en-US" sz="1600" dirty="0"/>
                  <a:t>A trained model can then be used to predict data without labels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8356034-8C67-4777-ADCD-AD3AB78599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172173" y="914398"/>
                <a:ext cx="5244859" cy="5221539"/>
              </a:xfrm>
              <a:blipFill>
                <a:blip r:embed="rId2"/>
                <a:stretch>
                  <a:fillRect l="-1045" t="-1167" r="-1394" b="-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3D05762-45C8-4CF7-A52D-50E512EAA597}"/>
              </a:ext>
            </a:extLst>
          </p:cNvPr>
          <p:cNvGraphicFramePr>
            <a:graphicFrameLocks noGrp="1"/>
          </p:cNvGraphicFramePr>
          <p:nvPr/>
        </p:nvGraphicFramePr>
        <p:xfrm>
          <a:off x="5496910" y="487290"/>
          <a:ext cx="515077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743330414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15540010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984437135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Enc_SSN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NoOfAcc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3MnPstDue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6MnPstDue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Ad9asgvjabl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CLvb0das9b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MCdfasd924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Mx9ta9fgak4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Ro04ik2lv90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29074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E1953CB-B365-4371-9746-ECA3F7121BFA}"/>
              </a:ext>
            </a:extLst>
          </p:cNvPr>
          <p:cNvGraphicFramePr>
            <a:graphicFrameLocks noGrp="1"/>
          </p:cNvGraphicFramePr>
          <p:nvPr/>
        </p:nvGraphicFramePr>
        <p:xfrm>
          <a:off x="11124345" y="487290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Class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E73426E4-18DF-42F5-A972-6761B817D2D9}"/>
              </a:ext>
            </a:extLst>
          </p:cNvPr>
          <p:cNvSpPr/>
          <p:nvPr/>
        </p:nvSpPr>
        <p:spPr>
          <a:xfrm>
            <a:off x="10804032" y="1389340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882D6321-ADDD-40A6-B5BD-E9E398D9F02C}"/>
              </a:ext>
            </a:extLst>
          </p:cNvPr>
          <p:cNvSpPr/>
          <p:nvPr/>
        </p:nvSpPr>
        <p:spPr>
          <a:xfrm rot="5400000">
            <a:off x="9450441" y="1013987"/>
            <a:ext cx="327134" cy="391615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E015D6-721B-4C87-9FAD-3FF62B874760}"/>
              </a:ext>
            </a:extLst>
          </p:cNvPr>
          <p:cNvSpPr txBox="1"/>
          <p:nvPr/>
        </p:nvSpPr>
        <p:spPr>
          <a:xfrm>
            <a:off x="7909791" y="3227114"/>
            <a:ext cx="3408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Must provide both to train models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14126AD-9285-42B2-A2C7-8E41BF205A89}"/>
              </a:ext>
            </a:extLst>
          </p:cNvPr>
          <p:cNvGraphicFramePr>
            <a:graphicFrameLocks noGrp="1"/>
          </p:cNvGraphicFramePr>
          <p:nvPr/>
        </p:nvGraphicFramePr>
        <p:xfrm>
          <a:off x="5496910" y="3941663"/>
          <a:ext cx="5150770" cy="1112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3868212953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24594643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297402252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2290169818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2250981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Enc_SSN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NoOfAcc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3MnPstDue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6MnPstDue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849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Ad9asgvjabl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45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CLvb0das9b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781318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6A85A89-9C78-47FB-B7A5-37DFD4820022}"/>
              </a:ext>
            </a:extLst>
          </p:cNvPr>
          <p:cNvGraphicFramePr>
            <a:graphicFrameLocks noGrp="1"/>
          </p:cNvGraphicFramePr>
          <p:nvPr/>
        </p:nvGraphicFramePr>
        <p:xfrm>
          <a:off x="11124345" y="3941663"/>
          <a:ext cx="895482" cy="1112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80847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Predict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599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806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Bad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738183"/>
                  </a:ext>
                </a:extLst>
              </a:tr>
            </a:tbl>
          </a:graphicData>
        </a:graphic>
      </p:graphicFrame>
      <p:sp>
        <p:nvSpPr>
          <p:cNvPr id="11" name="Arrow: Right 10">
            <a:extLst>
              <a:ext uri="{FF2B5EF4-FFF2-40B4-BE49-F238E27FC236}">
                <a16:creationId xmlns:a16="http://schemas.microsoft.com/office/drawing/2014/main" id="{6F61344B-0A32-4C78-B2F8-157B0FC23745}"/>
              </a:ext>
            </a:extLst>
          </p:cNvPr>
          <p:cNvSpPr/>
          <p:nvPr/>
        </p:nvSpPr>
        <p:spPr>
          <a:xfrm>
            <a:off x="10804031" y="4287453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583FC88D-7E78-4FA7-8BB7-174CD6F87F4F}"/>
              </a:ext>
            </a:extLst>
          </p:cNvPr>
          <p:cNvSpPr/>
          <p:nvPr/>
        </p:nvSpPr>
        <p:spPr>
          <a:xfrm rot="5400000">
            <a:off x="8311135" y="3319600"/>
            <a:ext cx="327134" cy="391615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E55923-3073-4448-A01F-3FC4756E783E}"/>
              </a:ext>
            </a:extLst>
          </p:cNvPr>
          <p:cNvSpPr txBox="1"/>
          <p:nvPr/>
        </p:nvSpPr>
        <p:spPr>
          <a:xfrm>
            <a:off x="6301510" y="5473753"/>
            <a:ext cx="434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Only needs feature data to make predictions</a:t>
            </a:r>
          </a:p>
        </p:txBody>
      </p:sp>
    </p:spTree>
    <p:extLst>
      <p:ext uri="{BB962C8B-B14F-4D97-AF65-F5344CB8AC3E}">
        <p14:creationId xmlns:p14="http://schemas.microsoft.com/office/powerpoint/2010/main" val="186023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1" grpId="0" animBg="1"/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C81FB-3E61-4D96-A645-919B86BE8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79C017-45E6-4CB5-863E-55DA021D5922}"/>
              </a:ext>
            </a:extLst>
          </p:cNvPr>
          <p:cNvSpPr txBox="1">
            <a:spLocks/>
          </p:cNvSpPr>
          <p:nvPr/>
        </p:nvSpPr>
        <p:spPr>
          <a:xfrm>
            <a:off x="172173" y="914398"/>
            <a:ext cx="5244859" cy="52215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venir 65 Medium" panose="02000503020000020003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7BF3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venir 55 Roman" panose="02000503020000020003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Fairly similar to classification, however, the target to predict is of numeric types</a:t>
            </a:r>
          </a:p>
          <a:p>
            <a:r>
              <a:rPr lang="en-US" sz="2000" dirty="0"/>
              <a:t>Example: </a:t>
            </a:r>
          </a:p>
          <a:p>
            <a:pPr lvl="1"/>
            <a:r>
              <a:rPr lang="en-US" sz="1600" dirty="0"/>
              <a:t>Predict monthly product sales based on product types, categories, advertising spends, etc.</a:t>
            </a:r>
          </a:p>
          <a:p>
            <a:pPr lvl="1"/>
            <a:r>
              <a:rPr lang="en-US" sz="1600" dirty="0"/>
              <a:t>Predict first year GPA based on students’ majors and high school grades in different classes</a:t>
            </a:r>
          </a:p>
          <a:p>
            <a:pPr lvl="1"/>
            <a:r>
              <a:rPr lang="en-US" sz="1600" dirty="0"/>
              <a:t>Predict wildfire area based on location and weather</a:t>
            </a:r>
          </a:p>
          <a:p>
            <a:pPr lvl="1"/>
            <a:r>
              <a:rPr lang="en-US" sz="1600" dirty="0"/>
              <a:t>Etc.</a:t>
            </a:r>
          </a:p>
          <a:p>
            <a:r>
              <a:rPr lang="en-US" sz="1800" dirty="0"/>
              <a:t>Similar to classification, to train a regression model, the training data </a:t>
            </a:r>
            <a:r>
              <a:rPr lang="en-US" sz="1800" b="1" dirty="0"/>
              <a:t>must include both the features and the labels</a:t>
            </a:r>
          </a:p>
          <a:p>
            <a:pPr lvl="1"/>
            <a:r>
              <a:rPr lang="en-US" sz="1800" dirty="0"/>
              <a:t>This is referred to as </a:t>
            </a:r>
            <a:r>
              <a:rPr lang="en-US" sz="1800" b="1" dirty="0"/>
              <a:t>Supervised Learning </a:t>
            </a:r>
            <a:r>
              <a:rPr lang="en-US" sz="1800" dirty="0"/>
              <a:t>– a branch of machine learning in which </a:t>
            </a:r>
            <a:r>
              <a:rPr lang="en-US" sz="1800" b="1" dirty="0"/>
              <a:t>models need both features and labels to learn</a:t>
            </a:r>
          </a:p>
          <a:p>
            <a:endParaRPr lang="en-US" sz="2000" dirty="0"/>
          </a:p>
          <a:p>
            <a:pPr lvl="1"/>
            <a:endParaRPr lang="en-US" sz="160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0D641038-CE86-4BA3-B5D9-376AA3EDA17D}"/>
              </a:ext>
            </a:extLst>
          </p:cNvPr>
          <p:cNvGraphicFramePr>
            <a:graphicFrameLocks noGrp="1"/>
          </p:cNvGraphicFramePr>
          <p:nvPr/>
        </p:nvGraphicFramePr>
        <p:xfrm>
          <a:off x="5496910" y="2316480"/>
          <a:ext cx="5150770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90472">
                  <a:extLst>
                    <a:ext uri="{9D8B030D-6E8A-4147-A177-3AD203B41FA5}">
                      <a16:colId xmlns:a16="http://schemas.microsoft.com/office/drawing/2014/main" val="743330414"/>
                    </a:ext>
                  </a:extLst>
                </a:gridCol>
                <a:gridCol w="895482">
                  <a:extLst>
                    <a:ext uri="{9D8B030D-6E8A-4147-A177-3AD203B41FA5}">
                      <a16:colId xmlns:a16="http://schemas.microsoft.com/office/drawing/2014/main" val="315540010"/>
                    </a:ext>
                  </a:extLst>
                </a:gridCol>
                <a:gridCol w="863950">
                  <a:extLst>
                    <a:ext uri="{9D8B030D-6E8A-4147-A177-3AD203B41FA5}">
                      <a16:colId xmlns:a16="http://schemas.microsoft.com/office/drawing/2014/main" val="2984437135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1090973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StudentID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Major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HSMath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HSEnglish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HSScience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IT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3.2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3.1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829074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595E620-2DFA-44B6-9EB9-D770E3E41E88}"/>
              </a:ext>
            </a:extLst>
          </p:cNvPr>
          <p:cNvGraphicFramePr>
            <a:graphicFrameLocks noGrp="1"/>
          </p:cNvGraphicFramePr>
          <p:nvPr/>
        </p:nvGraphicFramePr>
        <p:xfrm>
          <a:off x="11124345" y="2316480"/>
          <a:ext cx="895482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FYGPA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</a:tbl>
          </a:graphicData>
        </a:graphic>
      </p:graphicFrame>
      <p:sp>
        <p:nvSpPr>
          <p:cNvPr id="9" name="Arrow: Right 8">
            <a:extLst>
              <a:ext uri="{FF2B5EF4-FFF2-40B4-BE49-F238E27FC236}">
                <a16:creationId xmlns:a16="http://schemas.microsoft.com/office/drawing/2014/main" id="{94792ECC-5074-4E28-B24F-1E4803FA8677}"/>
              </a:ext>
            </a:extLst>
          </p:cNvPr>
          <p:cNvSpPr/>
          <p:nvPr/>
        </p:nvSpPr>
        <p:spPr>
          <a:xfrm>
            <a:off x="10804032" y="3218530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8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12921-FE41-4EDB-9083-12C8D018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3095504"/>
            <a:ext cx="10515600" cy="666991"/>
          </a:xfrm>
        </p:spPr>
        <p:txBody>
          <a:bodyPr/>
          <a:lstStyle/>
          <a:p>
            <a:r>
              <a:rPr lang="en-US" dirty="0"/>
              <a:t>Linear Models</a:t>
            </a:r>
          </a:p>
        </p:txBody>
      </p:sp>
    </p:spTree>
    <p:extLst>
      <p:ext uri="{BB962C8B-B14F-4D97-AF65-F5344CB8AC3E}">
        <p14:creationId xmlns:p14="http://schemas.microsoft.com/office/powerpoint/2010/main" val="3136093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959CB-AE20-23FB-02DC-FBC10521E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BB746-FCC7-2F79-D06D-071E8B7E74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08363"/>
            <a:ext cx="10355263" cy="5650326"/>
          </a:xfrm>
        </p:spPr>
        <p:txBody>
          <a:bodyPr/>
          <a:lstStyle/>
          <a:p>
            <a:r>
              <a:rPr lang="en-US" sz="2000" dirty="0"/>
              <a:t>The most basic type of models in analytics</a:t>
            </a:r>
          </a:p>
          <a:p>
            <a:r>
              <a:rPr lang="en-US" sz="2000" dirty="0"/>
              <a:t>“Linear” means the relationship between the input features and the output target is modeled as being linear</a:t>
            </a:r>
          </a:p>
          <a:p>
            <a:pPr lvl="1"/>
            <a:r>
              <a:rPr lang="en-US" sz="1800" dirty="0"/>
              <a:t>In Regression, this means the prediction of the target being a straight line in terms of the single input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r>
              <a:rPr lang="en-US" sz="2000" dirty="0"/>
              <a:t>The linear model in regression is called </a:t>
            </a:r>
            <a:r>
              <a:rPr lang="en-US" sz="2000" b="1" dirty="0"/>
              <a:t>Linear Regression </a:t>
            </a:r>
            <a:r>
              <a:rPr lang="en-US" sz="2000" dirty="0"/>
              <a:t>and classification </a:t>
            </a:r>
            <a:r>
              <a:rPr lang="en-US" sz="2000" b="1" dirty="0"/>
              <a:t>Logistic Regression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DDBC1BE-5432-958F-3FBE-809B8D75BF1F}"/>
              </a:ext>
            </a:extLst>
          </p:cNvPr>
          <p:cNvCxnSpPr>
            <a:cxnSpLocks/>
          </p:cNvCxnSpPr>
          <p:nvPr/>
        </p:nvCxnSpPr>
        <p:spPr>
          <a:xfrm>
            <a:off x="1146111" y="4704649"/>
            <a:ext cx="362441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2ADACD2-0FAB-92F4-EB89-638FBDB6C4B4}"/>
              </a:ext>
            </a:extLst>
          </p:cNvPr>
          <p:cNvCxnSpPr>
            <a:cxnSpLocks/>
          </p:cNvCxnSpPr>
          <p:nvPr/>
        </p:nvCxnSpPr>
        <p:spPr>
          <a:xfrm flipV="1">
            <a:off x="1146111" y="2786924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75624A0-93C1-0233-81C6-2251E7216C47}"/>
              </a:ext>
            </a:extLst>
          </p:cNvPr>
          <p:cNvSpPr txBox="1"/>
          <p:nvPr/>
        </p:nvSpPr>
        <p:spPr>
          <a:xfrm>
            <a:off x="3898438" y="4836621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Study Time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7F78E1-7BF7-029E-70F7-83FBDF4CCB28}"/>
              </a:ext>
            </a:extLst>
          </p:cNvPr>
          <p:cNvSpPr txBox="1"/>
          <p:nvPr/>
        </p:nvSpPr>
        <p:spPr>
          <a:xfrm rot="16200000">
            <a:off x="561680" y="3088383"/>
            <a:ext cx="565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GPA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62B2D5B-46A7-3CB8-712E-69DD38909F58}"/>
              </a:ext>
            </a:extLst>
          </p:cNvPr>
          <p:cNvSpPr/>
          <p:nvPr/>
        </p:nvSpPr>
        <p:spPr>
          <a:xfrm>
            <a:off x="1717611" y="388011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1C5879F-9E7E-9007-FA87-983B41580C0B}"/>
              </a:ext>
            </a:extLst>
          </p:cNvPr>
          <p:cNvSpPr/>
          <p:nvPr/>
        </p:nvSpPr>
        <p:spPr>
          <a:xfrm>
            <a:off x="2286649" y="399741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C68B3A4-CE13-32C2-2765-96C09841A542}"/>
              </a:ext>
            </a:extLst>
          </p:cNvPr>
          <p:cNvSpPr/>
          <p:nvPr/>
        </p:nvSpPr>
        <p:spPr>
          <a:xfrm>
            <a:off x="2361457" y="349434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BAADDA8-D21C-9BA3-A4DE-7EC526A29B54}"/>
              </a:ext>
            </a:extLst>
          </p:cNvPr>
          <p:cNvSpPr/>
          <p:nvPr/>
        </p:nvSpPr>
        <p:spPr>
          <a:xfrm>
            <a:off x="3163406" y="379789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E1B53BA-3480-4A66-ADCA-94B1B8B68ECE}"/>
              </a:ext>
            </a:extLst>
          </p:cNvPr>
          <p:cNvSpPr/>
          <p:nvPr/>
        </p:nvSpPr>
        <p:spPr>
          <a:xfrm>
            <a:off x="3280712" y="296376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7EA4CD-0A65-8DDC-B8F0-6300BF462BF7}"/>
              </a:ext>
            </a:extLst>
          </p:cNvPr>
          <p:cNvSpPr/>
          <p:nvPr/>
        </p:nvSpPr>
        <p:spPr>
          <a:xfrm>
            <a:off x="1431941" y="428674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6AC47C0-3439-F94A-51F0-50A74216130E}"/>
              </a:ext>
            </a:extLst>
          </p:cNvPr>
          <p:cNvSpPr/>
          <p:nvPr/>
        </p:nvSpPr>
        <p:spPr>
          <a:xfrm>
            <a:off x="2928793" y="345261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324D803-C4F9-3CAA-45F6-2F4BEFC44003}"/>
              </a:ext>
            </a:extLst>
          </p:cNvPr>
          <p:cNvSpPr/>
          <p:nvPr/>
        </p:nvSpPr>
        <p:spPr>
          <a:xfrm>
            <a:off x="4320882" y="303843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BFD989D-6458-FF33-B1D9-0E388750C852}"/>
              </a:ext>
            </a:extLst>
          </p:cNvPr>
          <p:cNvSpPr/>
          <p:nvPr/>
        </p:nvSpPr>
        <p:spPr>
          <a:xfrm>
            <a:off x="3734350" y="331723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3E2FB71-3F86-258A-E8DB-ACC87041B0AC}"/>
              </a:ext>
            </a:extLst>
          </p:cNvPr>
          <p:cNvCxnSpPr/>
          <p:nvPr/>
        </p:nvCxnSpPr>
        <p:spPr>
          <a:xfrm flipV="1">
            <a:off x="1263316" y="2910434"/>
            <a:ext cx="3164305" cy="1662244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AFEE9FD-D874-E916-7243-2CCC8FA40626}"/>
              </a:ext>
            </a:extLst>
          </p:cNvPr>
          <p:cNvCxnSpPr>
            <a:cxnSpLocks/>
          </p:cNvCxnSpPr>
          <p:nvPr/>
        </p:nvCxnSpPr>
        <p:spPr>
          <a:xfrm>
            <a:off x="7389701" y="4704649"/>
            <a:ext cx="362441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7BA8204-7F38-AC4B-178F-9019C586A77D}"/>
              </a:ext>
            </a:extLst>
          </p:cNvPr>
          <p:cNvCxnSpPr>
            <a:cxnSpLocks/>
          </p:cNvCxnSpPr>
          <p:nvPr/>
        </p:nvCxnSpPr>
        <p:spPr>
          <a:xfrm flipV="1">
            <a:off x="7389701" y="2786924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6800426-4DD2-A662-677D-F4D2E5692E57}"/>
              </a:ext>
            </a:extLst>
          </p:cNvPr>
          <p:cNvSpPr txBox="1"/>
          <p:nvPr/>
        </p:nvSpPr>
        <p:spPr>
          <a:xfrm>
            <a:off x="10142028" y="4836621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Study Time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BA3682-799F-5458-1EC9-0A67C4D60236}"/>
              </a:ext>
            </a:extLst>
          </p:cNvPr>
          <p:cNvSpPr txBox="1"/>
          <p:nvPr/>
        </p:nvSpPr>
        <p:spPr>
          <a:xfrm rot="16200000">
            <a:off x="6805270" y="3088383"/>
            <a:ext cx="565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GPA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2BAFC54-3803-9B9F-D51C-203C703F33DC}"/>
              </a:ext>
            </a:extLst>
          </p:cNvPr>
          <p:cNvSpPr/>
          <p:nvPr/>
        </p:nvSpPr>
        <p:spPr>
          <a:xfrm>
            <a:off x="7600143" y="368722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60ED21C-9A99-7C94-1E99-5A94E31A6DB6}"/>
              </a:ext>
            </a:extLst>
          </p:cNvPr>
          <p:cNvSpPr/>
          <p:nvPr/>
        </p:nvSpPr>
        <p:spPr>
          <a:xfrm>
            <a:off x="8074273" y="349897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1597B6A-561C-F81E-C5DC-CEE0E3C780C8}"/>
              </a:ext>
            </a:extLst>
          </p:cNvPr>
          <p:cNvSpPr/>
          <p:nvPr/>
        </p:nvSpPr>
        <p:spPr>
          <a:xfrm>
            <a:off x="8457877" y="306373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EEFB964-AA9A-67D2-D0F0-2A83AE9B3242}"/>
              </a:ext>
            </a:extLst>
          </p:cNvPr>
          <p:cNvSpPr/>
          <p:nvPr/>
        </p:nvSpPr>
        <p:spPr>
          <a:xfrm>
            <a:off x="8993458" y="287313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EEA7C8B-F0E5-8E1B-8EB1-BF30881CA792}"/>
              </a:ext>
            </a:extLst>
          </p:cNvPr>
          <p:cNvSpPr/>
          <p:nvPr/>
        </p:nvSpPr>
        <p:spPr>
          <a:xfrm>
            <a:off x="8967293" y="331625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8109D49-E6CF-3DC9-9FA4-13D39426C428}"/>
              </a:ext>
            </a:extLst>
          </p:cNvPr>
          <p:cNvSpPr/>
          <p:nvPr/>
        </p:nvSpPr>
        <p:spPr>
          <a:xfrm>
            <a:off x="7888278" y="424760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4F8013D-0089-9271-263B-058953E09737}"/>
              </a:ext>
            </a:extLst>
          </p:cNvPr>
          <p:cNvSpPr/>
          <p:nvPr/>
        </p:nvSpPr>
        <p:spPr>
          <a:xfrm>
            <a:off x="9616509" y="298302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ECD8C52-D549-ECA8-AB93-1644DBC277F4}"/>
              </a:ext>
            </a:extLst>
          </p:cNvPr>
          <p:cNvSpPr/>
          <p:nvPr/>
        </p:nvSpPr>
        <p:spPr>
          <a:xfrm>
            <a:off x="10523930" y="315574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445B907-D807-BC53-EA16-77A865150FFC}"/>
              </a:ext>
            </a:extLst>
          </p:cNvPr>
          <p:cNvSpPr/>
          <p:nvPr/>
        </p:nvSpPr>
        <p:spPr>
          <a:xfrm>
            <a:off x="10076478" y="303843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B89692F0-19DF-3F2E-1E74-45F7E31D0100}"/>
              </a:ext>
            </a:extLst>
          </p:cNvPr>
          <p:cNvSpPr/>
          <p:nvPr/>
        </p:nvSpPr>
        <p:spPr>
          <a:xfrm>
            <a:off x="7591926" y="3084546"/>
            <a:ext cx="3314700" cy="1361653"/>
          </a:xfrm>
          <a:custGeom>
            <a:avLst/>
            <a:gdLst>
              <a:gd name="connsiteX0" fmla="*/ 0 w 3314700"/>
              <a:gd name="connsiteY0" fmla="*/ 1361653 h 1361653"/>
              <a:gd name="connsiteX1" fmla="*/ 1335506 w 3314700"/>
              <a:gd name="connsiteY1" fmla="*/ 86306 h 1361653"/>
              <a:gd name="connsiteX2" fmla="*/ 3314700 w 3314700"/>
              <a:gd name="connsiteY2" fmla="*/ 218653 h 13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14700" h="1361653">
                <a:moveTo>
                  <a:pt x="0" y="1361653"/>
                </a:moveTo>
                <a:cubicBezTo>
                  <a:pt x="391528" y="819229"/>
                  <a:pt x="783056" y="276806"/>
                  <a:pt x="1335506" y="86306"/>
                </a:cubicBezTo>
                <a:cubicBezTo>
                  <a:pt x="1887956" y="-104194"/>
                  <a:pt x="2601328" y="57229"/>
                  <a:pt x="3314700" y="218653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E1942CB-522D-0A26-D35E-6DE90EFE578F}"/>
              </a:ext>
            </a:extLst>
          </p:cNvPr>
          <p:cNvSpPr txBox="1"/>
          <p:nvPr/>
        </p:nvSpPr>
        <p:spPr>
          <a:xfrm>
            <a:off x="2059162" y="5214528"/>
            <a:ext cx="1973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Linear Relationship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CB67E76-ADD4-CC7F-10AA-E08400FA6838}"/>
              </a:ext>
            </a:extLst>
          </p:cNvPr>
          <p:cNvSpPr txBox="1"/>
          <p:nvPr/>
        </p:nvSpPr>
        <p:spPr>
          <a:xfrm>
            <a:off x="8088413" y="5220835"/>
            <a:ext cx="2321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Nonlinear Relationship</a:t>
            </a:r>
          </a:p>
        </p:txBody>
      </p:sp>
    </p:spTree>
    <p:extLst>
      <p:ext uri="{BB962C8B-B14F-4D97-AF65-F5344CB8AC3E}">
        <p14:creationId xmlns:p14="http://schemas.microsoft.com/office/powerpoint/2010/main" val="147542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54159-1787-64A6-ED00-FF8B54AC1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and Logistic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9B3E314A-C737-9894-3E81-2B6E1200B51B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2795981699"/>
                  </p:ext>
                </p:extLst>
              </p:nvPr>
            </p:nvGraphicFramePr>
            <p:xfrm>
              <a:off x="399047" y="865607"/>
              <a:ext cx="11393905" cy="533006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09274">
                      <a:extLst>
                        <a:ext uri="{9D8B030D-6E8A-4147-A177-3AD203B41FA5}">
                          <a16:colId xmlns:a16="http://schemas.microsoft.com/office/drawing/2014/main" val="4088261247"/>
                        </a:ext>
                      </a:extLst>
                    </a:gridCol>
                    <a:gridCol w="4662237">
                      <a:extLst>
                        <a:ext uri="{9D8B030D-6E8A-4147-A177-3AD203B41FA5}">
                          <a16:colId xmlns:a16="http://schemas.microsoft.com/office/drawing/2014/main" val="4066210252"/>
                        </a:ext>
                      </a:extLst>
                    </a:gridCol>
                    <a:gridCol w="4722394">
                      <a:extLst>
                        <a:ext uri="{9D8B030D-6E8A-4147-A177-3AD203B41FA5}">
                          <a16:colId xmlns:a16="http://schemas.microsoft.com/office/drawing/2014/main" val="25172725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Linear Regression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Logistic Regression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570896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Supervised Task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Regression – targets are numeric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Classification – targets are categorical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934156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Model Output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Direct numerical prediction </a:t>
                          </a:r>
                          <a:r>
                            <a:rPr lang="en-US" dirty="0"/>
                            <a:t>of targets, for example, predicted GPA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Probability</a:t>
                          </a:r>
                          <a:r>
                            <a:rPr lang="en-US" dirty="0"/>
                            <a:t> of an instance belonging to a class, for example, probability of a student being GRA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552772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Model Equation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̂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acc>
                                <m: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+…+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e>
                                </m:d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800" b="0" i="0" smtClean="0">
                                            <a:latin typeface="Cambria Math" panose="02040503050406030204" pitchFamily="18" charset="0"/>
                                          </a:rPr>
                                          <m:t>e</m:t>
                                        </m:r>
                                      </m:e>
                                      <m:sup>
                                        <m:r>
                                          <a:rPr lang="en-US" sz="1800" b="0" i="0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𝛽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</a:rPr>
                                              <m:t>+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𝛽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1</m:t>
                                                </m:r>
                                              </m:sub>
                                            </m:sSub>
                                            <m:sSub>
                                              <m:sSubPr>
                                                <m:ctrlP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1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</a:rPr>
                                              <m:t>+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𝛽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2</m:t>
                                                </m:r>
                                              </m:sub>
                                            </m:sSub>
                                            <m:sSub>
                                              <m:sSubPr>
                                                <m:ctrlP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2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</a:rPr>
                                              <m:t>+…+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𝛽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sub>
                                            </m:sSub>
                                            <m:sSub>
                                              <m:sSubPr>
                                                <m:ctrlP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18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043093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Example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̂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𝐺𝑃𝐴</m:t>
                                    </m:r>
                                  </m:e>
                                </m:acc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=1.2+0.3×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𝑠𝑡𝑢𝑑𝑦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𝑖𝑠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𝐺𝑅𝐴</m:t>
                                        </m:r>
                                      </m:e>
                                    </m:acc>
                                  </m:e>
                                </m:d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1800" b="0" i="0" smtClean="0">
                                            <a:latin typeface="Cambria Math" panose="02040503050406030204" pitchFamily="18" charset="0"/>
                                          </a:rPr>
                                          <m:t>e</m:t>
                                        </m:r>
                                      </m:e>
                                      <m:sup>
                                        <m:r>
                                          <a:rPr lang="en-US" sz="1800" b="0" i="0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2.3+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0.25</m:t>
                                            </m:r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</a:rPr>
                                              <m:t>×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𝑡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𝑠𝑡𝑢𝑑𝑦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18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438989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  <a:p>
                          <a:endParaRPr lang="en-US" dirty="0"/>
                        </a:p>
                        <a:p>
                          <a:endParaRPr lang="en-US" dirty="0"/>
                        </a:p>
                        <a:p>
                          <a:r>
                            <a:rPr lang="en-US" dirty="0"/>
                            <a:t>Prediction shape</a:t>
                          </a:r>
                        </a:p>
                        <a:p>
                          <a:endParaRPr lang="en-US" dirty="0"/>
                        </a:p>
                        <a:p>
                          <a:endParaRPr lang="en-US" dirty="0"/>
                        </a:p>
                        <a:p>
                          <a:endParaRPr lang="en-US" dirty="0"/>
                        </a:p>
                        <a:p>
                          <a:endParaRPr lang="en-US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8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469626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Scikit-learn model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err="1"/>
                            <a:t>sklearn.linear_model.LinearRegression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0" dirty="0" err="1"/>
                            <a:t>sklearn.linear_model.LogisticRegression</a:t>
                          </a:r>
                          <a:endParaRPr lang="en-US" sz="18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8414062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9B3E314A-C737-9894-3E81-2B6E1200B51B}"/>
                  </a:ext>
                </a:extLst>
              </p:cNvPr>
              <p:cNvGraphicFramePr>
                <a:graphicFrameLocks noGrp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2795981699"/>
                  </p:ext>
                </p:extLst>
              </p:nvPr>
            </p:nvGraphicFramePr>
            <p:xfrm>
              <a:off x="399047" y="865607"/>
              <a:ext cx="11393905" cy="533006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09274">
                      <a:extLst>
                        <a:ext uri="{9D8B030D-6E8A-4147-A177-3AD203B41FA5}">
                          <a16:colId xmlns:a16="http://schemas.microsoft.com/office/drawing/2014/main" val="4088261247"/>
                        </a:ext>
                      </a:extLst>
                    </a:gridCol>
                    <a:gridCol w="4662237">
                      <a:extLst>
                        <a:ext uri="{9D8B030D-6E8A-4147-A177-3AD203B41FA5}">
                          <a16:colId xmlns:a16="http://schemas.microsoft.com/office/drawing/2014/main" val="4066210252"/>
                        </a:ext>
                      </a:extLst>
                    </a:gridCol>
                    <a:gridCol w="4722394">
                      <a:extLst>
                        <a:ext uri="{9D8B030D-6E8A-4147-A177-3AD203B41FA5}">
                          <a16:colId xmlns:a16="http://schemas.microsoft.com/office/drawing/2014/main" val="25172725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Linear Regression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Logistic Regression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570896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Supervised Task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Regression – targets are numeric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Classification – targets are categorical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93415679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Model Output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Direct numerical prediction </a:t>
                          </a:r>
                          <a:r>
                            <a:rPr lang="en-US" dirty="0"/>
                            <a:t>of targets, for example, predicted GPA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Probability</a:t>
                          </a:r>
                          <a:r>
                            <a:rPr lang="en-US" dirty="0"/>
                            <a:t> of an instance belonging to a class, for example, probability of a student being GRA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55277295"/>
                      </a:ext>
                    </a:extLst>
                  </a:tr>
                  <a:tr h="623062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Model Equation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3268" t="-227451" r="-101830" b="-5509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41419" t="-227451" r="-516" b="-55098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04309335"/>
                      </a:ext>
                    </a:extLst>
                  </a:tr>
                  <a:tr h="668401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Example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3268" t="-303636" r="-101830" b="-41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41419" t="-303636" r="-516" b="-4109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43898937"/>
                      </a:ext>
                    </a:extLst>
                  </a:tr>
                  <a:tr h="228600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  <a:p>
                          <a:endParaRPr lang="en-US" dirty="0"/>
                        </a:p>
                        <a:p>
                          <a:endParaRPr lang="en-US" dirty="0"/>
                        </a:p>
                        <a:p>
                          <a:r>
                            <a:rPr lang="en-US" dirty="0"/>
                            <a:t>Prediction shape</a:t>
                          </a:r>
                        </a:p>
                        <a:p>
                          <a:endParaRPr lang="en-US" dirty="0"/>
                        </a:p>
                        <a:p>
                          <a:endParaRPr lang="en-US" dirty="0"/>
                        </a:p>
                        <a:p>
                          <a:endParaRPr lang="en-US" dirty="0"/>
                        </a:p>
                        <a:p>
                          <a:endParaRPr lang="en-US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8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469626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Scikit-learn model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err="1"/>
                            <a:t>sklearn.linear_model.LinearRegression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0" dirty="0" err="1"/>
                            <a:t>sklearn.linear_model.LogisticRegression</a:t>
                          </a:r>
                          <a:endParaRPr lang="en-US" sz="18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84140626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EAEFE31-0BCD-DFF7-19F2-249CDAF85CF0}"/>
              </a:ext>
            </a:extLst>
          </p:cNvPr>
          <p:cNvCxnSpPr>
            <a:cxnSpLocks/>
          </p:cNvCxnSpPr>
          <p:nvPr/>
        </p:nvCxnSpPr>
        <p:spPr>
          <a:xfrm>
            <a:off x="2958316" y="5481139"/>
            <a:ext cx="362441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30A9C3C-0AE8-6A51-C0B6-CE28CE9767D6}"/>
              </a:ext>
            </a:extLst>
          </p:cNvPr>
          <p:cNvCxnSpPr>
            <a:cxnSpLocks/>
          </p:cNvCxnSpPr>
          <p:nvPr/>
        </p:nvCxnSpPr>
        <p:spPr>
          <a:xfrm flipV="1">
            <a:off x="2958316" y="3563414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256CD74-192E-202D-84F7-EF45F122E4E3}"/>
                  </a:ext>
                </a:extLst>
              </p:cNvPr>
              <p:cNvSpPr txBox="1"/>
              <p:nvPr/>
            </p:nvSpPr>
            <p:spPr>
              <a:xfrm>
                <a:off x="5721236" y="5485060"/>
                <a:ext cx="14264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𝑆𝑡𝑢𝑑𝑦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𝑇𝑖𝑚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256CD74-192E-202D-84F7-EF45F122E4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1236" y="5485060"/>
                <a:ext cx="1426416" cy="369332"/>
              </a:xfrm>
              <a:prstGeom prst="rect">
                <a:avLst/>
              </a:prstGeom>
              <a:blipFill>
                <a:blip r:embed="rId3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4FC98F7-8B2A-748E-52F9-9ED0B02E896F}"/>
                  </a:ext>
                </a:extLst>
              </p:cNvPr>
              <p:cNvSpPr txBox="1"/>
              <p:nvPr/>
            </p:nvSpPr>
            <p:spPr>
              <a:xfrm rot="16200000">
                <a:off x="2379902" y="3803555"/>
                <a:ext cx="6742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𝐺𝑃𝐴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4FC98F7-8B2A-748E-52F9-9ED0B02E89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79902" y="3803555"/>
                <a:ext cx="674224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l 8">
            <a:extLst>
              <a:ext uri="{FF2B5EF4-FFF2-40B4-BE49-F238E27FC236}">
                <a16:creationId xmlns:a16="http://schemas.microsoft.com/office/drawing/2014/main" id="{16B95573-0657-596C-EDBB-D18F3CE626B5}"/>
              </a:ext>
            </a:extLst>
          </p:cNvPr>
          <p:cNvSpPr/>
          <p:nvPr/>
        </p:nvSpPr>
        <p:spPr>
          <a:xfrm>
            <a:off x="3529816" y="465660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622B450-BC93-B33B-B98E-3B9E23F28331}"/>
              </a:ext>
            </a:extLst>
          </p:cNvPr>
          <p:cNvSpPr/>
          <p:nvPr/>
        </p:nvSpPr>
        <p:spPr>
          <a:xfrm>
            <a:off x="4098854" y="477390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13FC1E6-03AA-EAE8-2ACB-3DAB9FDCC53A}"/>
              </a:ext>
            </a:extLst>
          </p:cNvPr>
          <p:cNvSpPr/>
          <p:nvPr/>
        </p:nvSpPr>
        <p:spPr>
          <a:xfrm>
            <a:off x="4173662" y="427083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0F01312-0885-E2D5-CD46-EE2894ED76A6}"/>
              </a:ext>
            </a:extLst>
          </p:cNvPr>
          <p:cNvSpPr/>
          <p:nvPr/>
        </p:nvSpPr>
        <p:spPr>
          <a:xfrm>
            <a:off x="4975611" y="457438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365F32A-4C18-5759-857C-3C985922A051}"/>
              </a:ext>
            </a:extLst>
          </p:cNvPr>
          <p:cNvSpPr/>
          <p:nvPr/>
        </p:nvSpPr>
        <p:spPr>
          <a:xfrm>
            <a:off x="5092917" y="374025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67F4B5D-79E7-00D3-259F-5BE64A8A37C2}"/>
              </a:ext>
            </a:extLst>
          </p:cNvPr>
          <p:cNvSpPr/>
          <p:nvPr/>
        </p:nvSpPr>
        <p:spPr>
          <a:xfrm>
            <a:off x="3244146" y="506323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B84D4B3-A8C5-A197-F2F9-26759FB01B2F}"/>
              </a:ext>
            </a:extLst>
          </p:cNvPr>
          <p:cNvSpPr/>
          <p:nvPr/>
        </p:nvSpPr>
        <p:spPr>
          <a:xfrm>
            <a:off x="4740998" y="422910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8B14D2F-C098-0A76-B92E-34B337FBF52F}"/>
              </a:ext>
            </a:extLst>
          </p:cNvPr>
          <p:cNvSpPr/>
          <p:nvPr/>
        </p:nvSpPr>
        <p:spPr>
          <a:xfrm>
            <a:off x="6133087" y="381492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02B1F86-115B-3496-56A4-95BE17D05758}"/>
              </a:ext>
            </a:extLst>
          </p:cNvPr>
          <p:cNvSpPr/>
          <p:nvPr/>
        </p:nvSpPr>
        <p:spPr>
          <a:xfrm>
            <a:off x="5546555" y="409372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409D34-D8AF-B802-9443-1C7083EC3F03}"/>
              </a:ext>
            </a:extLst>
          </p:cNvPr>
          <p:cNvCxnSpPr/>
          <p:nvPr/>
        </p:nvCxnSpPr>
        <p:spPr>
          <a:xfrm flipV="1">
            <a:off x="3075521" y="3686924"/>
            <a:ext cx="3164305" cy="1662244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CEB04C5-9841-D2B9-E92D-776DF6979C39}"/>
              </a:ext>
            </a:extLst>
          </p:cNvPr>
          <p:cNvCxnSpPr>
            <a:cxnSpLocks/>
          </p:cNvCxnSpPr>
          <p:nvPr/>
        </p:nvCxnSpPr>
        <p:spPr>
          <a:xfrm>
            <a:off x="7573619" y="5499774"/>
            <a:ext cx="362441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833734B-762C-D081-5EC2-25FE46579640}"/>
              </a:ext>
            </a:extLst>
          </p:cNvPr>
          <p:cNvCxnSpPr>
            <a:cxnSpLocks/>
          </p:cNvCxnSpPr>
          <p:nvPr/>
        </p:nvCxnSpPr>
        <p:spPr>
          <a:xfrm flipV="1">
            <a:off x="7573619" y="3582049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8DE7D5E-7638-C574-2888-E320BB132833}"/>
                  </a:ext>
                </a:extLst>
              </p:cNvPr>
              <p:cNvSpPr txBox="1"/>
              <p:nvPr/>
            </p:nvSpPr>
            <p:spPr>
              <a:xfrm>
                <a:off x="10392298" y="5503695"/>
                <a:ext cx="14264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𝑆𝑡𝑢𝑑𝑦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𝑇𝑖𝑚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8DE7D5E-7638-C574-2888-E320BB1328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2298" y="5503695"/>
                <a:ext cx="1426416" cy="369332"/>
              </a:xfrm>
              <a:prstGeom prst="rect">
                <a:avLst/>
              </a:prstGeom>
              <a:blipFill>
                <a:blip r:embed="rId5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3E647D8-8FC8-699A-6E5F-5E0E6BD8B1EC}"/>
                  </a:ext>
                </a:extLst>
              </p:cNvPr>
              <p:cNvSpPr txBox="1"/>
              <p:nvPr/>
            </p:nvSpPr>
            <p:spPr>
              <a:xfrm rot="16200000">
                <a:off x="6731897" y="3871514"/>
                <a:ext cx="12008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 dirty="0" err="1" smtClean="0">
                          <a:latin typeface="Cambria Math" panose="02040503050406030204" pitchFamily="18" charset="0"/>
                        </a:rPr>
                        <m:t>𝑖𝑠𝐺𝑅𝐴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3E647D8-8FC8-699A-6E5F-5E0E6BD8B1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731897" y="3871514"/>
                <a:ext cx="1200842" cy="369332"/>
              </a:xfrm>
              <a:prstGeom prst="rect">
                <a:avLst/>
              </a:prstGeom>
              <a:blipFill>
                <a:blip r:embed="rId6"/>
                <a:stretch>
                  <a:fillRect r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 22">
            <a:extLst>
              <a:ext uri="{FF2B5EF4-FFF2-40B4-BE49-F238E27FC236}">
                <a16:creationId xmlns:a16="http://schemas.microsoft.com/office/drawing/2014/main" id="{96E13E11-F0E7-C00F-E204-23C88E5B06A0}"/>
              </a:ext>
            </a:extLst>
          </p:cNvPr>
          <p:cNvSpPr/>
          <p:nvPr/>
        </p:nvSpPr>
        <p:spPr>
          <a:xfrm>
            <a:off x="8180294" y="507766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0E5EE7E-E3FA-D3E4-0EE2-FF0DBEDA0CB5}"/>
              </a:ext>
            </a:extLst>
          </p:cNvPr>
          <p:cNvSpPr/>
          <p:nvPr/>
        </p:nvSpPr>
        <p:spPr>
          <a:xfrm>
            <a:off x="8474805" y="506939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7481582-0F43-FFEF-FF30-0FE39D9943B9}"/>
              </a:ext>
            </a:extLst>
          </p:cNvPr>
          <p:cNvSpPr/>
          <p:nvPr/>
        </p:nvSpPr>
        <p:spPr>
          <a:xfrm>
            <a:off x="9590762" y="376145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6B1F850-C852-BA92-6254-6413EC630103}"/>
              </a:ext>
            </a:extLst>
          </p:cNvPr>
          <p:cNvSpPr/>
          <p:nvPr/>
        </p:nvSpPr>
        <p:spPr>
          <a:xfrm>
            <a:off x="8863357" y="506323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532805B-9BDC-1A47-115C-C6039260F103}"/>
              </a:ext>
            </a:extLst>
          </p:cNvPr>
          <p:cNvSpPr/>
          <p:nvPr/>
        </p:nvSpPr>
        <p:spPr>
          <a:xfrm>
            <a:off x="9945098" y="375889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EE3BD62-76D9-707B-BBE4-AD04163D09DC}"/>
              </a:ext>
            </a:extLst>
          </p:cNvPr>
          <p:cNvSpPr/>
          <p:nvPr/>
        </p:nvSpPr>
        <p:spPr>
          <a:xfrm>
            <a:off x="7859449" y="508186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AA0A96C-BDF5-36E7-619B-DF4CA114E97A}"/>
              </a:ext>
            </a:extLst>
          </p:cNvPr>
          <p:cNvSpPr/>
          <p:nvPr/>
        </p:nvSpPr>
        <p:spPr>
          <a:xfrm>
            <a:off x="10759039" y="375360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3D8AC4E-C17A-F0DF-C0D3-09E2ADD82098}"/>
              </a:ext>
            </a:extLst>
          </p:cNvPr>
          <p:cNvSpPr/>
          <p:nvPr/>
        </p:nvSpPr>
        <p:spPr>
          <a:xfrm>
            <a:off x="10477872" y="375889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FBA2490-99C2-572A-A04E-BEE5D2E14D73}"/>
              </a:ext>
            </a:extLst>
          </p:cNvPr>
          <p:cNvSpPr/>
          <p:nvPr/>
        </p:nvSpPr>
        <p:spPr>
          <a:xfrm>
            <a:off x="10238425" y="375889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09688A5-507D-18C6-D162-E18A98C98E09}"/>
              </a:ext>
            </a:extLst>
          </p:cNvPr>
          <p:cNvSpPr/>
          <p:nvPr/>
        </p:nvSpPr>
        <p:spPr>
          <a:xfrm>
            <a:off x="9111115" y="375728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C5AF9A1-CC21-07ED-4289-C5AA036AD581}"/>
              </a:ext>
            </a:extLst>
          </p:cNvPr>
          <p:cNvSpPr/>
          <p:nvPr/>
        </p:nvSpPr>
        <p:spPr>
          <a:xfrm>
            <a:off x="9354750" y="506323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EF80552-F98E-9FFC-11CB-E79DDCE91C0D}"/>
              </a:ext>
            </a:extLst>
          </p:cNvPr>
          <p:cNvSpPr/>
          <p:nvPr/>
        </p:nvSpPr>
        <p:spPr>
          <a:xfrm>
            <a:off x="7838575" y="3855263"/>
            <a:ext cx="3080084" cy="1347537"/>
          </a:xfrm>
          <a:custGeom>
            <a:avLst/>
            <a:gdLst>
              <a:gd name="connsiteX0" fmla="*/ 0 w 3164305"/>
              <a:gd name="connsiteY0" fmla="*/ 1347537 h 1347537"/>
              <a:gd name="connsiteX1" fmla="*/ 1118937 w 3164305"/>
              <a:gd name="connsiteY1" fmla="*/ 1118937 h 1347537"/>
              <a:gd name="connsiteX2" fmla="*/ 1672389 w 3164305"/>
              <a:gd name="connsiteY2" fmla="*/ 156411 h 1347537"/>
              <a:gd name="connsiteX3" fmla="*/ 3164305 w 3164305"/>
              <a:gd name="connsiteY3" fmla="*/ 0 h 13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4305" h="1347537">
                <a:moveTo>
                  <a:pt x="0" y="1347537"/>
                </a:moveTo>
                <a:cubicBezTo>
                  <a:pt x="420103" y="1332497"/>
                  <a:pt x="840206" y="1317458"/>
                  <a:pt x="1118937" y="1118937"/>
                </a:cubicBezTo>
                <a:cubicBezTo>
                  <a:pt x="1397668" y="920416"/>
                  <a:pt x="1331494" y="342900"/>
                  <a:pt x="1672389" y="156411"/>
                </a:cubicBezTo>
                <a:cubicBezTo>
                  <a:pt x="2013284" y="-30078"/>
                  <a:pt x="2897605" y="22058"/>
                  <a:pt x="3164305" y="0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511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BFCC8-B6AB-7F04-6C92-95DDBE3BF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Example Explained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FCAB44-B97E-53C1-AD9C-A80856DD0208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b="0" dirty="0"/>
                  <a:t>Equation: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𝐺𝑃𝐴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=1.2+0.3×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𝑠𝑡𝑢𝑑𝑦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To make prediction for a single row, replace each feature in the equation with the actual value of that feature in the row</a:t>
                </a:r>
              </a:p>
              <a:p>
                <a:r>
                  <a:rPr lang="en-US" dirty="0"/>
                  <a:t>The end result is the predicted value of the target of the row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FCAB44-B97E-53C1-AD9C-A80856DD02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059" t="-1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171C4724-967B-CAB8-71B9-7439EAFD96E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1359007"/>
                  </p:ext>
                </p:extLst>
              </p:nvPr>
            </p:nvGraphicFramePr>
            <p:xfrm>
              <a:off x="798765" y="3254542"/>
              <a:ext cx="10450260" cy="18542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90052">
                      <a:extLst>
                        <a:ext uri="{9D8B030D-6E8A-4147-A177-3AD203B41FA5}">
                          <a16:colId xmlns:a16="http://schemas.microsoft.com/office/drawing/2014/main" val="816941117"/>
                        </a:ext>
                      </a:extLst>
                    </a:gridCol>
                    <a:gridCol w="2090052">
                      <a:extLst>
                        <a:ext uri="{9D8B030D-6E8A-4147-A177-3AD203B41FA5}">
                          <a16:colId xmlns:a16="http://schemas.microsoft.com/office/drawing/2014/main" val="1228050801"/>
                        </a:ext>
                      </a:extLst>
                    </a:gridCol>
                    <a:gridCol w="2090052">
                      <a:extLst>
                        <a:ext uri="{9D8B030D-6E8A-4147-A177-3AD203B41FA5}">
                          <a16:colId xmlns:a16="http://schemas.microsoft.com/office/drawing/2014/main" val="2117676256"/>
                        </a:ext>
                      </a:extLst>
                    </a:gridCol>
                    <a:gridCol w="2090052">
                      <a:extLst>
                        <a:ext uri="{9D8B030D-6E8A-4147-A177-3AD203B41FA5}">
                          <a16:colId xmlns:a16="http://schemas.microsoft.com/office/drawing/2014/main" val="811589012"/>
                        </a:ext>
                      </a:extLst>
                    </a:gridCol>
                    <a:gridCol w="2090052">
                      <a:extLst>
                        <a:ext uri="{9D8B030D-6E8A-4147-A177-3AD203B41FA5}">
                          <a16:colId xmlns:a16="http://schemas.microsoft.com/office/drawing/2014/main" val="40915429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Student ID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Daily Study Time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Actual GPA</a:t>
                          </a:r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Prediction Equation</a:t>
                          </a: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Predicted GPA</a:t>
                          </a:r>
                        </a:p>
                      </a:txBody>
                      <a:tcPr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96620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202301235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1.8</a:t>
                          </a:r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1.2+0.3×3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2.1</a:t>
                          </a:r>
                        </a:p>
                      </a:txBody>
                      <a:tcPr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06797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202309131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2.7</a:t>
                          </a:r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1.2+0.3×5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2.7</a:t>
                          </a:r>
                        </a:p>
                      </a:txBody>
                      <a:tcPr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21061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202303943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3.2</a:t>
                          </a:r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1.2+0.3×8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3.6</a:t>
                          </a:r>
                        </a:p>
                      </a:txBody>
                      <a:tcPr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079395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202308654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3.9</a:t>
                          </a:r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1.2+0.3×10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4.2</a:t>
                          </a:r>
                        </a:p>
                      </a:txBody>
                      <a:tcPr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69325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171C4724-967B-CAB8-71B9-7439EAFD96E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1359007"/>
                  </p:ext>
                </p:extLst>
              </p:nvPr>
            </p:nvGraphicFramePr>
            <p:xfrm>
              <a:off x="798765" y="3254542"/>
              <a:ext cx="10450260" cy="18542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90052">
                      <a:extLst>
                        <a:ext uri="{9D8B030D-6E8A-4147-A177-3AD203B41FA5}">
                          <a16:colId xmlns:a16="http://schemas.microsoft.com/office/drawing/2014/main" val="816941117"/>
                        </a:ext>
                      </a:extLst>
                    </a:gridCol>
                    <a:gridCol w="2090052">
                      <a:extLst>
                        <a:ext uri="{9D8B030D-6E8A-4147-A177-3AD203B41FA5}">
                          <a16:colId xmlns:a16="http://schemas.microsoft.com/office/drawing/2014/main" val="1228050801"/>
                        </a:ext>
                      </a:extLst>
                    </a:gridCol>
                    <a:gridCol w="2090052">
                      <a:extLst>
                        <a:ext uri="{9D8B030D-6E8A-4147-A177-3AD203B41FA5}">
                          <a16:colId xmlns:a16="http://schemas.microsoft.com/office/drawing/2014/main" val="2117676256"/>
                        </a:ext>
                      </a:extLst>
                    </a:gridCol>
                    <a:gridCol w="2090052">
                      <a:extLst>
                        <a:ext uri="{9D8B030D-6E8A-4147-A177-3AD203B41FA5}">
                          <a16:colId xmlns:a16="http://schemas.microsoft.com/office/drawing/2014/main" val="811589012"/>
                        </a:ext>
                      </a:extLst>
                    </a:gridCol>
                    <a:gridCol w="2090052">
                      <a:extLst>
                        <a:ext uri="{9D8B030D-6E8A-4147-A177-3AD203B41FA5}">
                          <a16:colId xmlns:a16="http://schemas.microsoft.com/office/drawing/2014/main" val="40915429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Student ID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Daily Study Time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Actual GPA</a:t>
                          </a:r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Prediction Equation</a:t>
                          </a: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Predicted GPA</a:t>
                          </a:r>
                        </a:p>
                      </a:txBody>
                      <a:tcPr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96620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202301235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1.8</a:t>
                          </a:r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583" t="-108197" r="-101166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2.1</a:t>
                          </a:r>
                        </a:p>
                      </a:txBody>
                      <a:tcPr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06797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202309131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2.7</a:t>
                          </a:r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583" t="-204839" r="-101166" b="-2193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2.7</a:t>
                          </a:r>
                        </a:p>
                      </a:txBody>
                      <a:tcPr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21061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202303943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3.2</a:t>
                          </a:r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583" t="-309836" r="-101166" b="-1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3.6</a:t>
                          </a:r>
                        </a:p>
                      </a:txBody>
                      <a:tcPr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079395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202308654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3.9</a:t>
                          </a:r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0583" t="-409836" r="-101166" b="-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4.2</a:t>
                          </a:r>
                        </a:p>
                      </a:txBody>
                      <a:tcPr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69325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68186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BFCC8-B6AB-7F04-6C92-95DDBE3BF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Regression Example Explained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FCAB44-B97E-53C1-AD9C-A80856DD0208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sz="1800" b="0" dirty="0"/>
                  <a:t>Equation: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𝑖𝑠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𝐺𝑅𝐴</m:t>
                            </m:r>
                          </m:e>
                        </m:acc>
                      </m:e>
                    </m:d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1+</m:t>
                        </m:r>
                        <m:sSup>
                          <m:s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1800"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p>
                            <m:r>
                              <a:rPr lang="en-US" sz="18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d>
                              <m:d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−2.3+0.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25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𝑠𝑡𝑢𝑑𝑦</m:t>
                                    </m:r>
                                  </m:sub>
                                </m:sSub>
                              </m:e>
                            </m:d>
                          </m:sup>
                        </m:sSup>
                      </m:den>
                    </m:f>
                  </m:oMath>
                </a14:m>
                <a:endParaRPr lang="en-US" sz="1800" dirty="0"/>
              </a:p>
              <a:p>
                <a:r>
                  <a:rPr lang="en-US" sz="1800" dirty="0"/>
                  <a:t>Similar like before, replace the actual value of each feature in a row to the equation to get the probability of the row belonging to the target class</a:t>
                </a:r>
              </a:p>
              <a:p>
                <a:r>
                  <a:rPr lang="en-US" sz="1800" dirty="0"/>
                  <a:t>Probability can then be transformed to actual class by comparing to a threshold, for example, 0.5</a:t>
                </a:r>
              </a:p>
              <a:p>
                <a:pPr lvl="1"/>
                <a:r>
                  <a:rPr lang="en-US" sz="1600" dirty="0"/>
                  <a:t>If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=1</m:t>
                        </m:r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≥0.5</m:t>
                    </m:r>
                  </m:oMath>
                </a14:m>
                <a:r>
                  <a:rPr lang="en-US" sz="1600" dirty="0"/>
                  <a:t>  then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sz="1600" b="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1600" dirty="0"/>
              </a:p>
              <a:p>
                <a:pPr lvl="1"/>
                <a:r>
                  <a:rPr lang="en-US" sz="1600" dirty="0"/>
                  <a:t>If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0.5</m:t>
                    </m:r>
                  </m:oMath>
                </a14:m>
                <a:r>
                  <a:rPr lang="en-US" sz="1600" dirty="0"/>
                  <a:t>  then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sz="1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1600" dirty="0"/>
                  <a:t> </a:t>
                </a:r>
              </a:p>
              <a:p>
                <a:pPr lvl="1"/>
                <a:r>
                  <a:rPr lang="en-US" sz="1600" dirty="0"/>
                  <a:t>Depends on the problem, we may want to choose a different probability threshold</a:t>
                </a:r>
              </a:p>
              <a:p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FCAB44-B97E-53C1-AD9C-A80856DD02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353" t="-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171C4724-967B-CAB8-71B9-7439EAFD96E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2403643"/>
                  </p:ext>
                </p:extLst>
              </p:nvPr>
            </p:nvGraphicFramePr>
            <p:xfrm>
              <a:off x="281739" y="3339828"/>
              <a:ext cx="11628521" cy="28630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00990">
                      <a:extLst>
                        <a:ext uri="{9D8B030D-6E8A-4147-A177-3AD203B41FA5}">
                          <a16:colId xmlns:a16="http://schemas.microsoft.com/office/drawing/2014/main" val="816941117"/>
                        </a:ext>
                      </a:extLst>
                    </a:gridCol>
                    <a:gridCol w="1900990">
                      <a:extLst>
                        <a:ext uri="{9D8B030D-6E8A-4147-A177-3AD203B41FA5}">
                          <a16:colId xmlns:a16="http://schemas.microsoft.com/office/drawing/2014/main" val="1228050801"/>
                        </a:ext>
                      </a:extLst>
                    </a:gridCol>
                    <a:gridCol w="1900990">
                      <a:extLst>
                        <a:ext uri="{9D8B030D-6E8A-4147-A177-3AD203B41FA5}">
                          <a16:colId xmlns:a16="http://schemas.microsoft.com/office/drawing/2014/main" val="2117676256"/>
                        </a:ext>
                      </a:extLst>
                    </a:gridCol>
                    <a:gridCol w="2087478">
                      <a:extLst>
                        <a:ext uri="{9D8B030D-6E8A-4147-A177-3AD203B41FA5}">
                          <a16:colId xmlns:a16="http://schemas.microsoft.com/office/drawing/2014/main" val="811589012"/>
                        </a:ext>
                      </a:extLst>
                    </a:gridCol>
                    <a:gridCol w="2051384">
                      <a:extLst>
                        <a:ext uri="{9D8B030D-6E8A-4147-A177-3AD203B41FA5}">
                          <a16:colId xmlns:a16="http://schemas.microsoft.com/office/drawing/2014/main" val="4091542913"/>
                        </a:ext>
                      </a:extLst>
                    </a:gridCol>
                    <a:gridCol w="1786689">
                      <a:extLst>
                        <a:ext uri="{9D8B030D-6E8A-4147-A177-3AD203B41FA5}">
                          <a16:colId xmlns:a16="http://schemas.microsoft.com/office/drawing/2014/main" val="3476379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Student ID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Daily Study Time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Is GRA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Prediction Equation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Predicted P(is GRA)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Predicted is GRA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96620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202301235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False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e</m:t>
                                        </m:r>
                                      </m:e>
                                      <m:sup>
                                        <m: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d>
                                          <m:d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2.3+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0.25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×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0.16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False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06797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202309131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False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e</m:t>
                                        </m:r>
                                      </m:e>
                                      <m:sup>
                                        <m: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d>
                                          <m:d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2.3+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0.25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×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5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0.26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False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21061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202303943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8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True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e</m:t>
                                        </m:r>
                                      </m:e>
                                      <m:sup>
                                        <m: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d>
                                          <m:d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2.3+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0.25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×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8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0.43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False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079395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202308654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True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e</m:t>
                                        </m:r>
                                      </m:e>
                                      <m:sup>
                                        <m: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d>
                                          <m:d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2.3+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0.25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×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10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0.55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True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69325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171C4724-967B-CAB8-71B9-7439EAFD96E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2403643"/>
                  </p:ext>
                </p:extLst>
              </p:nvPr>
            </p:nvGraphicFramePr>
            <p:xfrm>
              <a:off x="281739" y="3339828"/>
              <a:ext cx="11628521" cy="28630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00990">
                      <a:extLst>
                        <a:ext uri="{9D8B030D-6E8A-4147-A177-3AD203B41FA5}">
                          <a16:colId xmlns:a16="http://schemas.microsoft.com/office/drawing/2014/main" val="816941117"/>
                        </a:ext>
                      </a:extLst>
                    </a:gridCol>
                    <a:gridCol w="1900990">
                      <a:extLst>
                        <a:ext uri="{9D8B030D-6E8A-4147-A177-3AD203B41FA5}">
                          <a16:colId xmlns:a16="http://schemas.microsoft.com/office/drawing/2014/main" val="1228050801"/>
                        </a:ext>
                      </a:extLst>
                    </a:gridCol>
                    <a:gridCol w="1900990">
                      <a:extLst>
                        <a:ext uri="{9D8B030D-6E8A-4147-A177-3AD203B41FA5}">
                          <a16:colId xmlns:a16="http://schemas.microsoft.com/office/drawing/2014/main" val="2117676256"/>
                        </a:ext>
                      </a:extLst>
                    </a:gridCol>
                    <a:gridCol w="2087478">
                      <a:extLst>
                        <a:ext uri="{9D8B030D-6E8A-4147-A177-3AD203B41FA5}">
                          <a16:colId xmlns:a16="http://schemas.microsoft.com/office/drawing/2014/main" val="811589012"/>
                        </a:ext>
                      </a:extLst>
                    </a:gridCol>
                    <a:gridCol w="2051384">
                      <a:extLst>
                        <a:ext uri="{9D8B030D-6E8A-4147-A177-3AD203B41FA5}">
                          <a16:colId xmlns:a16="http://schemas.microsoft.com/office/drawing/2014/main" val="4091542913"/>
                        </a:ext>
                      </a:extLst>
                    </a:gridCol>
                    <a:gridCol w="1786689">
                      <a:extLst>
                        <a:ext uri="{9D8B030D-6E8A-4147-A177-3AD203B41FA5}">
                          <a16:colId xmlns:a16="http://schemas.microsoft.com/office/drawing/2014/main" val="3476379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Student ID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Daily Study Time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Is GRA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Prediction Equation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Predicted P(is GRA)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Predicted is GRA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9662086"/>
                      </a:ext>
                    </a:extLst>
                  </a:tr>
                  <a:tr h="623062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202301235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False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73977" t="-63107" r="-18538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0.16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False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0679701"/>
                      </a:ext>
                    </a:extLst>
                  </a:tr>
                  <a:tr h="623062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202309131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False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73977" t="-164706" r="-185380" b="-20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0.26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False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2106117"/>
                      </a:ext>
                    </a:extLst>
                  </a:tr>
                  <a:tr h="623062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202303943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8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True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73977" t="-262136" r="-185380" b="-100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0.43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False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07939551"/>
                      </a:ext>
                    </a:extLst>
                  </a:tr>
                  <a:tr h="623062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202308654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True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73977" t="-365686" r="-185380" b="-1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0.55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bg1"/>
                              </a:solidFill>
                            </a:rPr>
                            <a:t>True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369325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9946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3574</TotalTime>
  <Words>2224</Words>
  <Application>Microsoft Office PowerPoint</Application>
  <PresentationFormat>Widescreen</PresentationFormat>
  <Paragraphs>471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Arial</vt:lpstr>
      <vt:lpstr>Avenir 55 Roman</vt:lpstr>
      <vt:lpstr>Avenir 65 Medium</vt:lpstr>
      <vt:lpstr>Avenir 95 Black</vt:lpstr>
      <vt:lpstr>Calibri</vt:lpstr>
      <vt:lpstr>Cambria Math</vt:lpstr>
      <vt:lpstr>Palatino Linotype</vt:lpstr>
      <vt:lpstr>Times New Roman</vt:lpstr>
      <vt:lpstr>Wingdings</vt:lpstr>
      <vt:lpstr>Office Theme</vt:lpstr>
      <vt:lpstr>Linear Models and Neural Networks</vt:lpstr>
      <vt:lpstr>Supervised Learning Review</vt:lpstr>
      <vt:lpstr>Classification</vt:lpstr>
      <vt:lpstr>Regression</vt:lpstr>
      <vt:lpstr>Linear Models</vt:lpstr>
      <vt:lpstr>Linear Models</vt:lpstr>
      <vt:lpstr>Linear Regression and Logistic Regression</vt:lpstr>
      <vt:lpstr>Linear Regression Example Explained</vt:lpstr>
      <vt:lpstr>Logistic Regression Example Explained</vt:lpstr>
      <vt:lpstr>Regularization</vt:lpstr>
      <vt:lpstr>Tuning Linear Regression</vt:lpstr>
      <vt:lpstr>Tuning Logistic Regression</vt:lpstr>
      <vt:lpstr>Neural Network</vt:lpstr>
      <vt:lpstr>Review on Logistic Regression</vt:lpstr>
      <vt:lpstr>Adding a Layer</vt:lpstr>
      <vt:lpstr>Neural Network</vt:lpstr>
      <vt:lpstr>A Simple Example</vt:lpstr>
      <vt:lpstr>The Neural Network</vt:lpstr>
      <vt:lpstr>The First Hidden Layer</vt:lpstr>
      <vt:lpstr>The Second Hidden Layer</vt:lpstr>
      <vt:lpstr>The Output Layer</vt:lpstr>
      <vt:lpstr>How Neural Network Learns</vt:lpstr>
      <vt:lpstr>Why Neural Networks are Good</vt:lpstr>
      <vt:lpstr>Finetuning a NN/MLP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151</cp:revision>
  <dcterms:created xsi:type="dcterms:W3CDTF">2019-08-07T15:31:06Z</dcterms:created>
  <dcterms:modified xsi:type="dcterms:W3CDTF">2023-07-28T05:40:32Z</dcterms:modified>
</cp:coreProperties>
</file>