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sldIdLst>
    <p:sldId id="256" r:id="rId2"/>
    <p:sldId id="276" r:id="rId3"/>
    <p:sldId id="317" r:id="rId4"/>
    <p:sldId id="267" r:id="rId5"/>
    <p:sldId id="318" r:id="rId6"/>
    <p:sldId id="280" r:id="rId7"/>
    <p:sldId id="307" r:id="rId8"/>
    <p:sldId id="308" r:id="rId9"/>
    <p:sldId id="309" r:id="rId10"/>
    <p:sldId id="31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AC7"/>
    <a:srgbClr val="65E537"/>
    <a:srgbClr val="B85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89376" autoAdjust="0"/>
  </p:normalViewPr>
  <p:slideViewPr>
    <p:cSldViewPr snapToGrid="0" snapToObjects="1">
      <p:cViewPr varScale="1">
        <p:scale>
          <a:sx n="111" d="100"/>
          <a:sy n="111" d="100"/>
        </p:scale>
        <p:origin x="53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8/1/2023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109131"/>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4.svg"/><Relationship Id="rId7" Type="http://schemas.openxmlformats.org/officeDocument/2006/relationships/image" Target="../media/image18.gif"/><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gif"/><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One-class_classification" TargetMode="External"/><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a:xfrm>
            <a:off x="6813549" y="2703443"/>
            <a:ext cx="4660900" cy="960173"/>
          </a:xfrm>
        </p:spPr>
        <p:txBody>
          <a:bodyPr/>
          <a:lstStyle/>
          <a:p>
            <a:r>
              <a:rPr lang="en-US" dirty="0"/>
              <a:t>Anomaly Detection in Manufacturing Lines</a:t>
            </a:r>
          </a:p>
        </p:txBody>
      </p:sp>
    </p:spTree>
    <p:extLst>
      <p:ext uri="{BB962C8B-B14F-4D97-AF65-F5344CB8AC3E}">
        <p14:creationId xmlns:p14="http://schemas.microsoft.com/office/powerpoint/2010/main" val="1871725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FE1F8-779C-4731-B990-7CD2D42F4AE8}"/>
              </a:ext>
            </a:extLst>
          </p:cNvPr>
          <p:cNvSpPr>
            <a:spLocks noGrp="1"/>
          </p:cNvSpPr>
          <p:nvPr>
            <p:ph type="title"/>
          </p:nvPr>
        </p:nvSpPr>
        <p:spPr/>
        <p:txBody>
          <a:bodyPr/>
          <a:lstStyle/>
          <a:p>
            <a:r>
              <a:rPr lang="en-US" dirty="0"/>
              <a:t>Tuning Anomaly Detection Model</a:t>
            </a:r>
          </a:p>
        </p:txBody>
      </p:sp>
      <p:sp>
        <p:nvSpPr>
          <p:cNvPr id="3" name="Content Placeholder 2">
            <a:extLst>
              <a:ext uri="{FF2B5EF4-FFF2-40B4-BE49-F238E27FC236}">
                <a16:creationId xmlns:a16="http://schemas.microsoft.com/office/drawing/2014/main" id="{CF9095AD-FAAB-4A82-B95C-1E943B647205}"/>
              </a:ext>
            </a:extLst>
          </p:cNvPr>
          <p:cNvSpPr>
            <a:spLocks noGrp="1"/>
          </p:cNvSpPr>
          <p:nvPr>
            <p:ph sz="quarter" idx="10"/>
          </p:nvPr>
        </p:nvSpPr>
        <p:spPr/>
        <p:txBody>
          <a:bodyPr/>
          <a:lstStyle/>
          <a:p>
            <a:r>
              <a:rPr lang="en-US" sz="2400" dirty="0"/>
              <a:t>Anomaly detection models are more challenged to tune because of the lack of labels (targets)</a:t>
            </a:r>
          </a:p>
          <a:p>
            <a:r>
              <a:rPr lang="en-US" sz="2400" dirty="0"/>
              <a:t>Depends on the data, we have to decide a suitable evaluation measurement that, sometimes, is not a common one. In other words, it is customized to the given data</a:t>
            </a:r>
          </a:p>
          <a:p>
            <a:r>
              <a:rPr lang="en-US" sz="2400" dirty="0"/>
              <a:t>This also means anomaly detection models are difficult to compare, since there are no ground truths. Which one among the three below is the best?</a:t>
            </a:r>
          </a:p>
        </p:txBody>
      </p:sp>
      <p:pic>
        <p:nvPicPr>
          <p:cNvPr id="4098" name="Picture 2">
            <a:extLst>
              <a:ext uri="{FF2B5EF4-FFF2-40B4-BE49-F238E27FC236}">
                <a16:creationId xmlns:a16="http://schemas.microsoft.com/office/drawing/2014/main" id="{588A8F51-A5ED-4854-B512-7BD036DEF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463" y="3785807"/>
            <a:ext cx="3301058" cy="247579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EB60B76D-E36F-49A9-9D7C-DF2B3E373E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6261" y="3785809"/>
            <a:ext cx="3301058" cy="247579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F2081500-1E4D-404F-B828-DCE51BC0D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4059" y="3785808"/>
            <a:ext cx="3301058" cy="24757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9362FF1-1DAC-431F-9B64-E5AC62A2EC93}"/>
              </a:ext>
            </a:extLst>
          </p:cNvPr>
          <p:cNvSpPr txBox="1"/>
          <p:nvPr/>
        </p:nvSpPr>
        <p:spPr>
          <a:xfrm>
            <a:off x="2107130" y="3785807"/>
            <a:ext cx="963725" cy="369332"/>
          </a:xfrm>
          <a:prstGeom prst="rect">
            <a:avLst/>
          </a:prstGeom>
          <a:noFill/>
        </p:spPr>
        <p:txBody>
          <a:bodyPr wrap="none" rtlCol="0">
            <a:spAutoFit/>
          </a:bodyPr>
          <a:lstStyle/>
          <a:p>
            <a:r>
              <a:rPr lang="en-US" dirty="0"/>
              <a:t>OC-SVM</a:t>
            </a:r>
          </a:p>
        </p:txBody>
      </p:sp>
      <p:sp>
        <p:nvSpPr>
          <p:cNvPr id="8" name="TextBox 7">
            <a:extLst>
              <a:ext uri="{FF2B5EF4-FFF2-40B4-BE49-F238E27FC236}">
                <a16:creationId xmlns:a16="http://schemas.microsoft.com/office/drawing/2014/main" id="{B174020B-D25B-4A6A-9E92-59F6E6DFFDE5}"/>
              </a:ext>
            </a:extLst>
          </p:cNvPr>
          <p:cNvSpPr txBox="1"/>
          <p:nvPr/>
        </p:nvSpPr>
        <p:spPr>
          <a:xfrm>
            <a:off x="6242704" y="3785807"/>
            <a:ext cx="348172" cy="369332"/>
          </a:xfrm>
          <a:prstGeom prst="rect">
            <a:avLst/>
          </a:prstGeom>
          <a:noFill/>
        </p:spPr>
        <p:txBody>
          <a:bodyPr wrap="none" rtlCol="0">
            <a:spAutoFit/>
          </a:bodyPr>
          <a:lstStyle/>
          <a:p>
            <a:r>
              <a:rPr lang="en-US" dirty="0"/>
              <a:t>IF</a:t>
            </a:r>
          </a:p>
        </p:txBody>
      </p:sp>
      <p:sp>
        <p:nvSpPr>
          <p:cNvPr id="9" name="TextBox 8">
            <a:extLst>
              <a:ext uri="{FF2B5EF4-FFF2-40B4-BE49-F238E27FC236}">
                <a16:creationId xmlns:a16="http://schemas.microsoft.com/office/drawing/2014/main" id="{F92D4D0A-9170-4EF0-AD18-B22F519C2124}"/>
              </a:ext>
            </a:extLst>
          </p:cNvPr>
          <p:cNvSpPr txBox="1"/>
          <p:nvPr/>
        </p:nvSpPr>
        <p:spPr>
          <a:xfrm>
            <a:off x="10084870" y="3785807"/>
            <a:ext cx="535468" cy="369332"/>
          </a:xfrm>
          <a:prstGeom prst="rect">
            <a:avLst/>
          </a:prstGeom>
          <a:noFill/>
        </p:spPr>
        <p:txBody>
          <a:bodyPr wrap="none" rtlCol="0">
            <a:spAutoFit/>
          </a:bodyPr>
          <a:lstStyle/>
          <a:p>
            <a:r>
              <a:rPr lang="en-US" dirty="0"/>
              <a:t>LOF</a:t>
            </a:r>
          </a:p>
        </p:txBody>
      </p:sp>
    </p:spTree>
    <p:extLst>
      <p:ext uri="{BB962C8B-B14F-4D97-AF65-F5344CB8AC3E}">
        <p14:creationId xmlns:p14="http://schemas.microsoft.com/office/powerpoint/2010/main" val="983767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72492-E62E-401F-7DDD-06613E6602AA}"/>
              </a:ext>
            </a:extLst>
          </p:cNvPr>
          <p:cNvSpPr>
            <a:spLocks noGrp="1"/>
          </p:cNvSpPr>
          <p:nvPr>
            <p:ph type="title"/>
          </p:nvPr>
        </p:nvSpPr>
        <p:spPr/>
        <p:txBody>
          <a:bodyPr anchor="ctr"/>
          <a:lstStyle/>
          <a:p>
            <a:r>
              <a:rPr lang="en-US" sz="3200" b="1" dirty="0">
                <a:latin typeface="Montserrat" panose="00000500000000000000" pitchFamily="2" charset="0"/>
                <a:ea typeface="Aleo" panose="020F0502020204030203" pitchFamily="34" charset="0"/>
                <a:cs typeface="Aleo" panose="020F0502020204030203" pitchFamily="34" charset="0"/>
                <a:sym typeface="Aleo" panose="020F0502020204030203" pitchFamily="34" charset="0"/>
              </a:rPr>
              <a:t>Motivation</a:t>
            </a:r>
            <a:endParaRPr lang="en-US" dirty="0"/>
          </a:p>
        </p:txBody>
      </p:sp>
      <p:sp>
        <p:nvSpPr>
          <p:cNvPr id="4" name="Rectangle 8">
            <a:extLst>
              <a:ext uri="{FF2B5EF4-FFF2-40B4-BE49-F238E27FC236}">
                <a16:creationId xmlns:a16="http://schemas.microsoft.com/office/drawing/2014/main" id="{778F9997-8952-03BE-B037-D06A163BDEAE}"/>
              </a:ext>
            </a:extLst>
          </p:cNvPr>
          <p:cNvSpPr>
            <a:spLocks/>
          </p:cNvSpPr>
          <p:nvPr/>
        </p:nvSpPr>
        <p:spPr bwMode="auto">
          <a:xfrm>
            <a:off x="2111373" y="4676476"/>
            <a:ext cx="534219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Detecting signs of errors in the manufacturing system as soon as possible is critical</a:t>
            </a:r>
          </a:p>
        </p:txBody>
      </p:sp>
      <p:grpSp>
        <p:nvGrpSpPr>
          <p:cNvPr id="5" name="Grupa 2">
            <a:extLst>
              <a:ext uri="{FF2B5EF4-FFF2-40B4-BE49-F238E27FC236}">
                <a16:creationId xmlns:a16="http://schemas.microsoft.com/office/drawing/2014/main" id="{B2380DD3-F21D-8A3C-9CED-216AEA1E23DF}"/>
              </a:ext>
            </a:extLst>
          </p:cNvPr>
          <p:cNvGrpSpPr/>
          <p:nvPr/>
        </p:nvGrpSpPr>
        <p:grpSpPr>
          <a:xfrm>
            <a:off x="478270" y="2792438"/>
            <a:ext cx="1377950" cy="1377950"/>
            <a:chOff x="2984500" y="6642100"/>
            <a:chExt cx="2755900" cy="2755900"/>
          </a:xfrm>
        </p:grpSpPr>
        <p:sp>
          <p:nvSpPr>
            <p:cNvPr id="6" name="AutoShape 10">
              <a:extLst>
                <a:ext uri="{FF2B5EF4-FFF2-40B4-BE49-F238E27FC236}">
                  <a16:creationId xmlns:a16="http://schemas.microsoft.com/office/drawing/2014/main" id="{02F55C5B-EB0F-D402-9453-A1BB5E19B03A}"/>
                </a:ext>
              </a:extLst>
            </p:cNvPr>
            <p:cNvSpPr>
              <a:spLocks/>
            </p:cNvSpPr>
            <p:nvPr/>
          </p:nvSpPr>
          <p:spPr bwMode="auto">
            <a:xfrm>
              <a:off x="2984500" y="6642100"/>
              <a:ext cx="2755900" cy="2755900"/>
            </a:xfrm>
            <a:custGeom>
              <a:avLst/>
              <a:gdLst>
                <a:gd name="T0" fmla="*/ 12471 w 24942"/>
                <a:gd name="T1" fmla="*/ 0 h 21600"/>
                <a:gd name="T2" fmla="*/ 23271 w 24942"/>
                <a:gd name="T3" fmla="*/ 5400 h 21600"/>
                <a:gd name="T4" fmla="*/ 23271 w 24942"/>
                <a:gd name="T5" fmla="*/ 16200 h 21600"/>
                <a:gd name="T6" fmla="*/ 12471 w 24942"/>
                <a:gd name="T7" fmla="*/ 21600 h 21600"/>
                <a:gd name="T8" fmla="*/ 1671 w 24942"/>
                <a:gd name="T9" fmla="*/ 16200 h 21600"/>
                <a:gd name="T10" fmla="*/ 1671 w 24942"/>
                <a:gd name="T11" fmla="*/ 5400 h 21600"/>
                <a:gd name="T12" fmla="*/ 12471 w 24942"/>
                <a:gd name="T13" fmla="*/ 0 h 21600"/>
                <a:gd name="T14" fmla="*/ 12471 w 24942"/>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42" h="21600">
                  <a:moveTo>
                    <a:pt x="12471" y="0"/>
                  </a:moveTo>
                  <a:lnTo>
                    <a:pt x="23271" y="5400"/>
                  </a:lnTo>
                  <a:lnTo>
                    <a:pt x="23271" y="16200"/>
                  </a:lnTo>
                  <a:lnTo>
                    <a:pt x="12471" y="21600"/>
                  </a:lnTo>
                  <a:lnTo>
                    <a:pt x="1671" y="16200"/>
                  </a:lnTo>
                  <a:lnTo>
                    <a:pt x="1671" y="5400"/>
                  </a:lnTo>
                  <a:lnTo>
                    <a:pt x="12471" y="0"/>
                  </a:lnTo>
                  <a:close/>
                  <a:moveTo>
                    <a:pt x="12471" y="0"/>
                  </a:moveTo>
                </a:path>
              </a:pathLst>
            </a:custGeom>
            <a:solidFill>
              <a:srgbClr val="E48A20"/>
            </a:solidFill>
            <a:ln>
              <a:noFill/>
            </a:ln>
            <a:extLst>
              <a:ext uri="{91240B29-F687-4F45-9708-019B960494DF}">
                <a14:hiddenLine xmlns:a14="http://schemas.microsoft.com/office/drawing/2010/main" w="25400" cap="flat">
                  <a:solidFill>
                    <a:srgbClr val="00BAFB"/>
                  </a:solidFill>
                  <a:miter lim="800000"/>
                  <a:headEnd type="none" w="med" len="med"/>
                  <a:tailEnd type="none" w="med" len="med"/>
                </a14:hiddenLine>
              </a:ext>
            </a:extLst>
          </p:spPr>
          <p:txBody>
            <a:bodyPr lIns="0" tIns="0" rIns="0" bIns="0"/>
            <a:lstStyle/>
            <a:p>
              <a:endParaRPr lang="en-US" sz="700" dirty="0">
                <a:latin typeface="Montserrat" panose="00000500000000000000" pitchFamily="2" charset="0"/>
              </a:endParaRPr>
            </a:p>
          </p:txBody>
        </p:sp>
        <p:sp>
          <p:nvSpPr>
            <p:cNvPr id="7" name="Freeform 11">
              <a:extLst>
                <a:ext uri="{FF2B5EF4-FFF2-40B4-BE49-F238E27FC236}">
                  <a16:creationId xmlns:a16="http://schemas.microsoft.com/office/drawing/2014/main" id="{34662076-C9BF-8DA6-AA0C-CD714593A13C}"/>
                </a:ext>
              </a:extLst>
            </p:cNvPr>
            <p:cNvSpPr>
              <a:spLocks/>
            </p:cNvSpPr>
            <p:nvPr/>
          </p:nvSpPr>
          <p:spPr bwMode="auto">
            <a:xfrm>
              <a:off x="3771900" y="7721600"/>
              <a:ext cx="1784350" cy="1582738"/>
            </a:xfrm>
            <a:custGeom>
              <a:avLst/>
              <a:gdLst>
                <a:gd name="T0" fmla="*/ 740836 w 21600"/>
                <a:gd name="T1" fmla="*/ 1582738 h 21600"/>
                <a:gd name="T2" fmla="*/ 1784350 w 21600"/>
                <a:gd name="T3" fmla="*/ 990237 h 21600"/>
                <a:gd name="T4" fmla="*/ 1777989 w 21600"/>
                <a:gd name="T5" fmla="*/ 304677 h 21600"/>
                <a:gd name="T6" fmla="*/ 1416080 w 21600"/>
                <a:gd name="T7" fmla="*/ 0 h 21600"/>
                <a:gd name="T8" fmla="*/ 0 w 21600"/>
                <a:gd name="T9" fmla="*/ 952207 h 21600"/>
                <a:gd name="T10" fmla="*/ 740836 w 21600"/>
                <a:gd name="T11" fmla="*/ 1582738 h 21600"/>
                <a:gd name="T12" fmla="*/ 740836 w 21600"/>
                <a:gd name="T13" fmla="*/ 1582738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8968" y="21600"/>
                  </a:moveTo>
                  <a:lnTo>
                    <a:pt x="21600" y="13514"/>
                  </a:lnTo>
                  <a:lnTo>
                    <a:pt x="21523" y="4158"/>
                  </a:lnTo>
                  <a:lnTo>
                    <a:pt x="17142" y="0"/>
                  </a:lnTo>
                  <a:lnTo>
                    <a:pt x="0" y="12995"/>
                  </a:lnTo>
                  <a:lnTo>
                    <a:pt x="8968" y="21600"/>
                  </a:lnTo>
                  <a:close/>
                  <a:moveTo>
                    <a:pt x="8968" y="21600"/>
                  </a:moveTo>
                </a:path>
              </a:pathLst>
            </a:custGeom>
            <a:solidFill>
              <a:srgbClr val="DA730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700" dirty="0">
                <a:latin typeface="Montserrat" panose="00000500000000000000" pitchFamily="2" charset="0"/>
              </a:endParaRPr>
            </a:p>
          </p:txBody>
        </p:sp>
        <p:sp>
          <p:nvSpPr>
            <p:cNvPr id="8" name="AutoShape 12">
              <a:extLst>
                <a:ext uri="{FF2B5EF4-FFF2-40B4-BE49-F238E27FC236}">
                  <a16:creationId xmlns:a16="http://schemas.microsoft.com/office/drawing/2014/main" id="{771A07D8-FA23-289D-7318-60E026C16652}"/>
                </a:ext>
              </a:extLst>
            </p:cNvPr>
            <p:cNvSpPr>
              <a:spLocks/>
            </p:cNvSpPr>
            <p:nvPr/>
          </p:nvSpPr>
          <p:spPr bwMode="auto">
            <a:xfrm>
              <a:off x="3378200" y="7035800"/>
              <a:ext cx="1981200" cy="1981200"/>
            </a:xfrm>
            <a:custGeom>
              <a:avLst/>
              <a:gdLst>
                <a:gd name="T0" fmla="*/ 12471 w 24942"/>
                <a:gd name="T1" fmla="*/ 0 h 21600"/>
                <a:gd name="T2" fmla="*/ 23271 w 24942"/>
                <a:gd name="T3" fmla="*/ 5400 h 21600"/>
                <a:gd name="T4" fmla="*/ 23271 w 24942"/>
                <a:gd name="T5" fmla="*/ 16200 h 21600"/>
                <a:gd name="T6" fmla="*/ 12471 w 24942"/>
                <a:gd name="T7" fmla="*/ 21600 h 21600"/>
                <a:gd name="T8" fmla="*/ 1671 w 24942"/>
                <a:gd name="T9" fmla="*/ 16200 h 21600"/>
                <a:gd name="T10" fmla="*/ 1671 w 24942"/>
                <a:gd name="T11" fmla="*/ 5400 h 21600"/>
                <a:gd name="T12" fmla="*/ 12471 w 24942"/>
                <a:gd name="T13" fmla="*/ 0 h 21600"/>
                <a:gd name="T14" fmla="*/ 12471 w 24942"/>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42" h="21600">
                  <a:moveTo>
                    <a:pt x="12471" y="0"/>
                  </a:moveTo>
                  <a:lnTo>
                    <a:pt x="23271" y="5400"/>
                  </a:lnTo>
                  <a:lnTo>
                    <a:pt x="23271" y="16200"/>
                  </a:lnTo>
                  <a:lnTo>
                    <a:pt x="12471" y="21600"/>
                  </a:lnTo>
                  <a:lnTo>
                    <a:pt x="1671" y="16200"/>
                  </a:lnTo>
                  <a:lnTo>
                    <a:pt x="1671" y="5400"/>
                  </a:lnTo>
                  <a:lnTo>
                    <a:pt x="12471" y="0"/>
                  </a:lnTo>
                  <a:close/>
                  <a:moveTo>
                    <a:pt x="12471" y="0"/>
                  </a:moveTo>
                </a:path>
              </a:pathLst>
            </a:custGeom>
            <a:solidFill>
              <a:srgbClr val="E89D45"/>
            </a:solidFill>
            <a:ln w="25400" cap="flat">
              <a:solidFill>
                <a:schemeClr val="tx1">
                  <a:alpha val="0"/>
                </a:schemeClr>
              </a:solidFill>
              <a:prstDash val="solid"/>
              <a:miter lim="800000"/>
              <a:headEnd type="none" w="med" len="med"/>
              <a:tailEnd type="none" w="med" len="med"/>
            </a:ln>
          </p:spPr>
          <p:txBody>
            <a:bodyPr lIns="0" tIns="0" rIns="0" bIns="0"/>
            <a:lstStyle/>
            <a:p>
              <a:endParaRPr lang="en-US" sz="700" dirty="0">
                <a:latin typeface="Montserrat" panose="00000500000000000000" pitchFamily="2" charset="0"/>
              </a:endParaRPr>
            </a:p>
          </p:txBody>
        </p:sp>
        <p:pic>
          <p:nvPicPr>
            <p:cNvPr id="9" name="Picture 13">
              <a:extLst>
                <a:ext uri="{FF2B5EF4-FFF2-40B4-BE49-F238E27FC236}">
                  <a16:creationId xmlns:a16="http://schemas.microsoft.com/office/drawing/2014/main" id="{89EC1893-B58B-EB4D-13AF-09D39122FC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7302500"/>
              <a:ext cx="15748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sp>
        <p:nvSpPr>
          <p:cNvPr id="10" name="Rectangle 5">
            <a:extLst>
              <a:ext uri="{FF2B5EF4-FFF2-40B4-BE49-F238E27FC236}">
                <a16:creationId xmlns:a16="http://schemas.microsoft.com/office/drawing/2014/main" id="{11A9110F-ED4E-8E20-8C04-A23BFEA5DF96}"/>
              </a:ext>
            </a:extLst>
          </p:cNvPr>
          <p:cNvSpPr>
            <a:spLocks/>
          </p:cNvSpPr>
          <p:nvPr/>
        </p:nvSpPr>
        <p:spPr bwMode="auto">
          <a:xfrm>
            <a:off x="2111373" y="2721001"/>
            <a:ext cx="4454527"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Timely maintenance can provide</a:t>
            </a:r>
          </a:p>
          <a:p>
            <a:pPr marL="285750" indent="-285750" algn="l">
              <a:buFont typeface="Wingdings" panose="05000000000000000000" pitchFamily="2" charset="2"/>
              <a:buChar char="Ø"/>
            </a:pP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25-30% drop </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in maintenance cost</a:t>
            </a:r>
          </a:p>
          <a:p>
            <a:pPr marL="285750" indent="-285750" algn="l">
              <a:buFont typeface="Wingdings" panose="05000000000000000000" pitchFamily="2" charset="2"/>
              <a:buChar char="Ø"/>
            </a:pP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70-75%</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a:t>
            </a: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elimination</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of interruption in manufacturing lines</a:t>
            </a:r>
          </a:p>
        </p:txBody>
      </p:sp>
      <p:grpSp>
        <p:nvGrpSpPr>
          <p:cNvPr id="20" name="Group 19">
            <a:extLst>
              <a:ext uri="{FF2B5EF4-FFF2-40B4-BE49-F238E27FC236}">
                <a16:creationId xmlns:a16="http://schemas.microsoft.com/office/drawing/2014/main" id="{F3B22538-2463-EABF-D839-6AF7062FB855}"/>
              </a:ext>
            </a:extLst>
          </p:cNvPr>
          <p:cNvGrpSpPr/>
          <p:nvPr/>
        </p:nvGrpSpPr>
        <p:grpSpPr>
          <a:xfrm>
            <a:off x="478272" y="1027138"/>
            <a:ext cx="1377951" cy="1377950"/>
            <a:chOff x="733425" y="1027138"/>
            <a:chExt cx="1377951" cy="1377950"/>
          </a:xfrm>
        </p:grpSpPr>
        <p:sp>
          <p:nvSpPr>
            <p:cNvPr id="12" name="AutoShape 1">
              <a:extLst>
                <a:ext uri="{FF2B5EF4-FFF2-40B4-BE49-F238E27FC236}">
                  <a16:creationId xmlns:a16="http://schemas.microsoft.com/office/drawing/2014/main" id="{4AB35FF3-93CA-88EE-28E6-85A69B5E6C66}"/>
                </a:ext>
              </a:extLst>
            </p:cNvPr>
            <p:cNvSpPr>
              <a:spLocks/>
            </p:cNvSpPr>
            <p:nvPr/>
          </p:nvSpPr>
          <p:spPr bwMode="auto">
            <a:xfrm>
              <a:off x="733425" y="1027138"/>
              <a:ext cx="1377951" cy="1377950"/>
            </a:xfrm>
            <a:custGeom>
              <a:avLst/>
              <a:gdLst>
                <a:gd name="T0" fmla="*/ 12471 w 24942"/>
                <a:gd name="T1" fmla="*/ 0 h 21600"/>
                <a:gd name="T2" fmla="*/ 23271 w 24942"/>
                <a:gd name="T3" fmla="*/ 5400 h 21600"/>
                <a:gd name="T4" fmla="*/ 23271 w 24942"/>
                <a:gd name="T5" fmla="*/ 16200 h 21600"/>
                <a:gd name="T6" fmla="*/ 12471 w 24942"/>
                <a:gd name="T7" fmla="*/ 21600 h 21600"/>
                <a:gd name="T8" fmla="*/ 1671 w 24942"/>
                <a:gd name="T9" fmla="*/ 16200 h 21600"/>
                <a:gd name="T10" fmla="*/ 1671 w 24942"/>
                <a:gd name="T11" fmla="*/ 5400 h 21600"/>
                <a:gd name="T12" fmla="*/ 12471 w 24942"/>
                <a:gd name="T13" fmla="*/ 0 h 21600"/>
                <a:gd name="T14" fmla="*/ 12471 w 24942"/>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42" h="21600">
                  <a:moveTo>
                    <a:pt x="12471" y="0"/>
                  </a:moveTo>
                  <a:lnTo>
                    <a:pt x="23271" y="5400"/>
                  </a:lnTo>
                  <a:lnTo>
                    <a:pt x="23271" y="16200"/>
                  </a:lnTo>
                  <a:lnTo>
                    <a:pt x="12471" y="21600"/>
                  </a:lnTo>
                  <a:lnTo>
                    <a:pt x="1671" y="16200"/>
                  </a:lnTo>
                  <a:lnTo>
                    <a:pt x="1671" y="5400"/>
                  </a:lnTo>
                  <a:lnTo>
                    <a:pt x="12471" y="0"/>
                  </a:lnTo>
                  <a:close/>
                  <a:moveTo>
                    <a:pt x="12471" y="0"/>
                  </a:moveTo>
                </a:path>
              </a:pathLst>
            </a:custGeom>
            <a:solidFill>
              <a:srgbClr val="672952"/>
            </a:solidFill>
            <a:ln w="25400" cap="flat">
              <a:solidFill>
                <a:srgbClr val="672952"/>
              </a:solidFill>
              <a:miter lim="800000"/>
              <a:headEnd type="none" w="med" len="med"/>
              <a:tailEnd type="none" w="med" len="med"/>
            </a:ln>
          </p:spPr>
          <p:txBody>
            <a:bodyPr lIns="0" tIns="0" rIns="0" bIns="0"/>
            <a:lstStyle/>
            <a:p>
              <a:endParaRPr lang="en-US" sz="700" dirty="0">
                <a:latin typeface="Montserrat" panose="00000500000000000000" pitchFamily="2" charset="0"/>
              </a:endParaRPr>
            </a:p>
          </p:txBody>
        </p:sp>
        <p:sp>
          <p:nvSpPr>
            <p:cNvPr id="13" name="Freeform 2">
              <a:extLst>
                <a:ext uri="{FF2B5EF4-FFF2-40B4-BE49-F238E27FC236}">
                  <a16:creationId xmlns:a16="http://schemas.microsoft.com/office/drawing/2014/main" id="{BEE7CC8B-74A7-0ED4-D50E-0864C7E673D7}"/>
                </a:ext>
              </a:extLst>
            </p:cNvPr>
            <p:cNvSpPr>
              <a:spLocks/>
            </p:cNvSpPr>
            <p:nvPr/>
          </p:nvSpPr>
          <p:spPr bwMode="auto">
            <a:xfrm>
              <a:off x="1127127" y="1566890"/>
              <a:ext cx="892175" cy="791369"/>
            </a:xfrm>
            <a:custGeom>
              <a:avLst/>
              <a:gdLst>
                <a:gd name="T0" fmla="*/ 740836 w 21600"/>
                <a:gd name="T1" fmla="*/ 1582738 h 21600"/>
                <a:gd name="T2" fmla="*/ 1784350 w 21600"/>
                <a:gd name="T3" fmla="*/ 990237 h 21600"/>
                <a:gd name="T4" fmla="*/ 1777989 w 21600"/>
                <a:gd name="T5" fmla="*/ 304677 h 21600"/>
                <a:gd name="T6" fmla="*/ 1416080 w 21600"/>
                <a:gd name="T7" fmla="*/ 0 h 21600"/>
                <a:gd name="T8" fmla="*/ 0 w 21600"/>
                <a:gd name="T9" fmla="*/ 952207 h 21600"/>
                <a:gd name="T10" fmla="*/ 740836 w 21600"/>
                <a:gd name="T11" fmla="*/ 1582738 h 21600"/>
                <a:gd name="T12" fmla="*/ 740836 w 21600"/>
                <a:gd name="T13" fmla="*/ 1582738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8968" y="21600"/>
                  </a:moveTo>
                  <a:lnTo>
                    <a:pt x="21600" y="13514"/>
                  </a:lnTo>
                  <a:lnTo>
                    <a:pt x="21523" y="4158"/>
                  </a:lnTo>
                  <a:lnTo>
                    <a:pt x="17142" y="0"/>
                  </a:lnTo>
                  <a:lnTo>
                    <a:pt x="0" y="12995"/>
                  </a:lnTo>
                  <a:lnTo>
                    <a:pt x="8968" y="21600"/>
                  </a:lnTo>
                  <a:close/>
                  <a:moveTo>
                    <a:pt x="8968" y="21600"/>
                  </a:moveTo>
                </a:path>
              </a:pathLst>
            </a:custGeom>
            <a:solidFill>
              <a:srgbClr val="421A3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700" dirty="0">
                <a:latin typeface="Montserrat" panose="00000500000000000000" pitchFamily="2" charset="0"/>
              </a:endParaRPr>
            </a:p>
          </p:txBody>
        </p:sp>
        <p:sp>
          <p:nvSpPr>
            <p:cNvPr id="14" name="AutoShape 9">
              <a:extLst>
                <a:ext uri="{FF2B5EF4-FFF2-40B4-BE49-F238E27FC236}">
                  <a16:creationId xmlns:a16="http://schemas.microsoft.com/office/drawing/2014/main" id="{688EDA37-C4CC-3D2A-F5B8-3CE7EC600D1D}"/>
                </a:ext>
              </a:extLst>
            </p:cNvPr>
            <p:cNvSpPr>
              <a:spLocks/>
            </p:cNvSpPr>
            <p:nvPr/>
          </p:nvSpPr>
          <p:spPr bwMode="auto">
            <a:xfrm>
              <a:off x="930274" y="1223988"/>
              <a:ext cx="990600" cy="990600"/>
            </a:xfrm>
            <a:custGeom>
              <a:avLst/>
              <a:gdLst>
                <a:gd name="T0" fmla="*/ 12471 w 24942"/>
                <a:gd name="T1" fmla="*/ 0 h 21600"/>
                <a:gd name="T2" fmla="*/ 23271 w 24942"/>
                <a:gd name="T3" fmla="*/ 5400 h 21600"/>
                <a:gd name="T4" fmla="*/ 23271 w 24942"/>
                <a:gd name="T5" fmla="*/ 16200 h 21600"/>
                <a:gd name="T6" fmla="*/ 12471 w 24942"/>
                <a:gd name="T7" fmla="*/ 21600 h 21600"/>
                <a:gd name="T8" fmla="*/ 1671 w 24942"/>
                <a:gd name="T9" fmla="*/ 16200 h 21600"/>
                <a:gd name="T10" fmla="*/ 1671 w 24942"/>
                <a:gd name="T11" fmla="*/ 5400 h 21600"/>
                <a:gd name="T12" fmla="*/ 12471 w 24942"/>
                <a:gd name="T13" fmla="*/ 0 h 21600"/>
                <a:gd name="T14" fmla="*/ 12471 w 24942"/>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42" h="21600">
                  <a:moveTo>
                    <a:pt x="12471" y="0"/>
                  </a:moveTo>
                  <a:lnTo>
                    <a:pt x="23271" y="5400"/>
                  </a:lnTo>
                  <a:lnTo>
                    <a:pt x="23271" y="16200"/>
                  </a:lnTo>
                  <a:lnTo>
                    <a:pt x="12471" y="21600"/>
                  </a:lnTo>
                  <a:lnTo>
                    <a:pt x="1671" y="16200"/>
                  </a:lnTo>
                  <a:lnTo>
                    <a:pt x="1671" y="5400"/>
                  </a:lnTo>
                  <a:lnTo>
                    <a:pt x="12471" y="0"/>
                  </a:lnTo>
                  <a:close/>
                  <a:moveTo>
                    <a:pt x="12471" y="0"/>
                  </a:moveTo>
                </a:path>
              </a:pathLst>
            </a:custGeom>
            <a:solidFill>
              <a:srgbClr val="772F63"/>
            </a:solidFill>
            <a:ln w="25400" cap="flat">
              <a:solidFill>
                <a:schemeClr val="tx1">
                  <a:alpha val="0"/>
                </a:schemeClr>
              </a:solidFill>
              <a:prstDash val="solid"/>
              <a:miter lim="800000"/>
              <a:headEnd type="none" w="med" len="med"/>
              <a:tailEnd type="none" w="med" len="med"/>
            </a:ln>
          </p:spPr>
          <p:txBody>
            <a:bodyPr lIns="0" tIns="0" rIns="0" bIns="0"/>
            <a:lstStyle/>
            <a:p>
              <a:endParaRPr lang="en-US" sz="700" dirty="0">
                <a:latin typeface="Montserrat" panose="00000500000000000000" pitchFamily="2" charset="0"/>
              </a:endParaRPr>
            </a:p>
          </p:txBody>
        </p:sp>
        <p:pic>
          <p:nvPicPr>
            <p:cNvPr id="15" name="Graphic 14" descr="Factory with solid fill">
              <a:extLst>
                <a:ext uri="{FF2B5EF4-FFF2-40B4-BE49-F238E27FC236}">
                  <a16:creationId xmlns:a16="http://schemas.microsoft.com/office/drawing/2014/main" id="{99A1B373-DB24-0500-69E7-6A6C0B7D4B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423" y="1414463"/>
              <a:ext cx="609651" cy="609651"/>
            </a:xfrm>
            <a:prstGeom prst="rect">
              <a:avLst/>
            </a:prstGeom>
          </p:spPr>
        </p:pic>
      </p:grpSp>
      <p:sp>
        <p:nvSpPr>
          <p:cNvPr id="16" name="Rectangle 5">
            <a:extLst>
              <a:ext uri="{FF2B5EF4-FFF2-40B4-BE49-F238E27FC236}">
                <a16:creationId xmlns:a16="http://schemas.microsoft.com/office/drawing/2014/main" id="{F0BBBDF4-5C22-ABEE-A360-5FA931BDFD62}"/>
              </a:ext>
            </a:extLst>
          </p:cNvPr>
          <p:cNvSpPr>
            <a:spLocks/>
          </p:cNvSpPr>
          <p:nvPr/>
        </p:nvSpPr>
        <p:spPr bwMode="auto">
          <a:xfrm>
            <a:off x="2111373" y="1031901"/>
            <a:ext cx="4626311"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Faults in manufacturing lines are costly</a:t>
            </a:r>
          </a:p>
          <a:p>
            <a:pPr marL="285750" indent="-285750" algn="l">
              <a:buFont typeface="Wingdings" panose="05000000000000000000" pitchFamily="2" charset="2"/>
              <a:buChar char="Ø"/>
            </a:pP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Factories </a:t>
            </a: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lose</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a:t>
            </a: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5-20% productivity </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due to downtime</a:t>
            </a:r>
          </a:p>
          <a:p>
            <a:pPr marL="285750" indent="-285750" algn="l">
              <a:buFont typeface="Wingdings" panose="05000000000000000000" pitchFamily="2" charset="2"/>
              <a:buChar char="Ø"/>
            </a:pP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It </a:t>
            </a: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costs</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a:t>
            </a:r>
            <a:r>
              <a:rPr lang="en-US" sz="18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$22,000 to $50,000 </a:t>
            </a:r>
            <a:r>
              <a:rPr lang="en-US" sz="18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per minute of downtime</a:t>
            </a:r>
          </a:p>
        </p:txBody>
      </p:sp>
      <p:pic>
        <p:nvPicPr>
          <p:cNvPr id="17" name="Graphic 16" descr="Arrow: Slight curve with solid fill">
            <a:extLst>
              <a:ext uri="{FF2B5EF4-FFF2-40B4-BE49-F238E27FC236}">
                <a16:creationId xmlns:a16="http://schemas.microsoft.com/office/drawing/2014/main" id="{2D96C920-861E-02C9-DE97-162DBD16E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8005" y="4573337"/>
            <a:ext cx="815878" cy="815878"/>
          </a:xfrm>
          <a:prstGeom prst="rect">
            <a:avLst/>
          </a:prstGeom>
        </p:spPr>
      </p:pic>
      <p:pic>
        <p:nvPicPr>
          <p:cNvPr id="6146" name="Picture 2" descr="Is your business ready for predictive maintenance? - Neal Analytics">
            <a:extLst>
              <a:ext uri="{FF2B5EF4-FFF2-40B4-BE49-F238E27FC236}">
                <a16:creationId xmlns:a16="http://schemas.microsoft.com/office/drawing/2014/main" id="{A11944D2-51AB-BFED-33FD-87302BE1BD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54353" y="1716113"/>
            <a:ext cx="4278463" cy="320884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21" name="Arrow: Down 20">
            <a:extLst>
              <a:ext uri="{FF2B5EF4-FFF2-40B4-BE49-F238E27FC236}">
                <a16:creationId xmlns:a16="http://schemas.microsoft.com/office/drawing/2014/main" id="{1E061E26-B817-3206-1230-2F943C7A10C9}"/>
              </a:ext>
            </a:extLst>
          </p:cNvPr>
          <p:cNvSpPr/>
          <p:nvPr/>
        </p:nvSpPr>
        <p:spPr>
          <a:xfrm>
            <a:off x="9559706" y="2918867"/>
            <a:ext cx="667755" cy="1020265"/>
          </a:xfrm>
          <a:prstGeom prst="downArrow">
            <a:avLst/>
          </a:prstGeom>
          <a:solidFill>
            <a:srgbClr val="FF5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918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1A1CE-20D8-6E15-9372-48DDE8C75D40}"/>
              </a:ext>
            </a:extLst>
          </p:cNvPr>
          <p:cNvSpPr>
            <a:spLocks noGrp="1"/>
          </p:cNvSpPr>
          <p:nvPr>
            <p:ph type="title"/>
          </p:nvPr>
        </p:nvSpPr>
        <p:spPr/>
        <p:txBody>
          <a:bodyPr/>
          <a:lstStyle/>
          <a:p>
            <a:r>
              <a:rPr lang="en-US" dirty="0"/>
              <a:t>Problem Definition</a:t>
            </a:r>
          </a:p>
        </p:txBody>
      </p:sp>
      <p:sp>
        <p:nvSpPr>
          <p:cNvPr id="61" name="Rectangle 6">
            <a:extLst>
              <a:ext uri="{FF2B5EF4-FFF2-40B4-BE49-F238E27FC236}">
                <a16:creationId xmlns:a16="http://schemas.microsoft.com/office/drawing/2014/main" id="{1456AF77-108D-143E-6F99-FA34C279667C}"/>
              </a:ext>
            </a:extLst>
          </p:cNvPr>
          <p:cNvSpPr>
            <a:spLocks/>
          </p:cNvSpPr>
          <p:nvPr/>
        </p:nvSpPr>
        <p:spPr bwMode="auto">
          <a:xfrm>
            <a:off x="1698209" y="1017801"/>
            <a:ext cx="4798844" cy="341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0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Manufacturing system</a:t>
            </a:r>
          </a:p>
          <a:p>
            <a:pPr marL="342900" indent="-342900" algn="l" eaLnBrk="1" hangingPunct="1">
              <a:buFont typeface="Wingdings" panose="05000000000000000000" pitchFamily="2" charset="2"/>
              <a:buChar char="Ø"/>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Operates </a:t>
            </a:r>
            <a:r>
              <a:rPr lang="en-US" sz="20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cyclically –</a:t>
            </a: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components’ actions </a:t>
            </a:r>
            <a:r>
              <a:rPr lang="en-US" sz="2000" i="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repeat</a:t>
            </a:r>
          </a:p>
          <a:p>
            <a:pPr marL="342900" indent="-342900" algn="l" eaLnBrk="1" hangingPunct="1">
              <a:buFont typeface="Wingdings" panose="05000000000000000000" pitchFamily="2" charset="2"/>
              <a:buChar char="Ø"/>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Various sensors recording data</a:t>
            </a:r>
          </a:p>
          <a:p>
            <a:pPr marL="1085850" lvl="1"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Temperatures</a:t>
            </a:r>
          </a:p>
          <a:p>
            <a:pPr marL="1085850" lvl="1"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Air pressures</a:t>
            </a:r>
          </a:p>
          <a:p>
            <a:pPr marL="1085850" lvl="1"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Water pressures</a:t>
            </a:r>
          </a:p>
          <a:p>
            <a:pPr marL="1085850" lvl="1"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Robot arm’s positions </a:t>
            </a:r>
          </a:p>
          <a:p>
            <a:pPr marL="1085850" lvl="1"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Robot arm’s torques</a:t>
            </a:r>
          </a:p>
          <a:p>
            <a:pPr marL="342900" indent="-342900" algn="l">
              <a:buFont typeface="Wingdings" panose="05000000000000000000" pitchFamily="2" charset="2"/>
              <a:buChar char="ü"/>
            </a:pP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Sensor output data in short intervals, e.g., every 5ms</a:t>
            </a:r>
          </a:p>
        </p:txBody>
      </p:sp>
      <p:grpSp>
        <p:nvGrpSpPr>
          <p:cNvPr id="62" name="Grupa 1">
            <a:extLst>
              <a:ext uri="{FF2B5EF4-FFF2-40B4-BE49-F238E27FC236}">
                <a16:creationId xmlns:a16="http://schemas.microsoft.com/office/drawing/2014/main" id="{61230BB0-FADE-7EFC-A1BB-A63506915351}"/>
              </a:ext>
            </a:extLst>
          </p:cNvPr>
          <p:cNvGrpSpPr/>
          <p:nvPr/>
        </p:nvGrpSpPr>
        <p:grpSpPr>
          <a:xfrm>
            <a:off x="433984" y="1019666"/>
            <a:ext cx="897192" cy="897192"/>
            <a:chOff x="1422400" y="6489700"/>
            <a:chExt cx="1676400" cy="1676400"/>
          </a:xfrm>
        </p:grpSpPr>
        <p:sp>
          <p:nvSpPr>
            <p:cNvPr id="63" name="Oval 2">
              <a:extLst>
                <a:ext uri="{FF2B5EF4-FFF2-40B4-BE49-F238E27FC236}">
                  <a16:creationId xmlns:a16="http://schemas.microsoft.com/office/drawing/2014/main" id="{62312677-7E0C-9528-5B57-884A951692D5}"/>
                </a:ext>
              </a:extLst>
            </p:cNvPr>
            <p:cNvSpPr>
              <a:spLocks/>
            </p:cNvSpPr>
            <p:nvPr/>
          </p:nvSpPr>
          <p:spPr bwMode="auto">
            <a:xfrm>
              <a:off x="1422400" y="6489700"/>
              <a:ext cx="1676400" cy="1676400"/>
            </a:xfrm>
            <a:prstGeom prst="ellipse">
              <a:avLst/>
            </a:prstGeom>
            <a:solidFill>
              <a:srgbClr val="E08A29"/>
            </a:solidFill>
            <a:ln>
              <a:noFill/>
            </a:ln>
            <a:extLst>
              <a:ext uri="{91240B29-F687-4F45-9708-019B960494DF}">
                <a14:hiddenLine xmlns:a14="http://schemas.microsoft.com/office/drawing/2010/main" w="3175">
                  <a:solidFill>
                    <a:schemeClr val="tx1"/>
                  </a:solidFill>
                  <a:miter lim="800000"/>
                  <a:headEnd/>
                  <a:tailEnd/>
                </a14:hiddenLine>
              </a:ext>
            </a:extLst>
          </p:spPr>
          <p:txBody>
            <a:bodyPr lIns="0" tIns="0" rIns="0" bIns="0"/>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endParaRPr lang="en-US" sz="3200" dirty="0">
                <a:latin typeface="Montserrat" panose="00000500000000000000" pitchFamily="2" charset="0"/>
              </a:endParaRPr>
            </a:p>
          </p:txBody>
        </p:sp>
        <p:sp>
          <p:nvSpPr>
            <p:cNvPr id="64" name="Freeform 3">
              <a:extLst>
                <a:ext uri="{FF2B5EF4-FFF2-40B4-BE49-F238E27FC236}">
                  <a16:creationId xmlns:a16="http://schemas.microsoft.com/office/drawing/2014/main" id="{BA4EDCB3-EB34-DDF8-86FD-7CD362F4AF0B}"/>
                </a:ext>
              </a:extLst>
            </p:cNvPr>
            <p:cNvSpPr>
              <a:spLocks/>
            </p:cNvSpPr>
            <p:nvPr/>
          </p:nvSpPr>
          <p:spPr bwMode="auto">
            <a:xfrm>
              <a:off x="2082800" y="6937375"/>
              <a:ext cx="1009650" cy="1192213"/>
            </a:xfrm>
            <a:custGeom>
              <a:avLst/>
              <a:gdLst>
                <a:gd name="T0" fmla="*/ 0 w 20511"/>
                <a:gd name="T1" fmla="*/ 939420 h 21600"/>
                <a:gd name="T2" fmla="*/ 409452 w 20511"/>
                <a:gd name="T3" fmla="*/ 1192213 h 21600"/>
                <a:gd name="T4" fmla="*/ 1006106 w 20511"/>
                <a:gd name="T5" fmla="*/ 287732 h 21600"/>
                <a:gd name="T6" fmla="*/ 600936 w 20511"/>
                <a:gd name="T7" fmla="*/ 0 h 21600"/>
                <a:gd name="T8" fmla="*/ 0 w 20511"/>
                <a:gd name="T9" fmla="*/ 939420 h 21600"/>
                <a:gd name="T10" fmla="*/ 0 w 20511"/>
                <a:gd name="T11" fmla="*/ 93942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511" h="21600">
                  <a:moveTo>
                    <a:pt x="0" y="17020"/>
                  </a:moveTo>
                  <a:lnTo>
                    <a:pt x="8318" y="21600"/>
                  </a:lnTo>
                  <a:cubicBezTo>
                    <a:pt x="8318" y="21600"/>
                    <a:pt x="21600" y="18553"/>
                    <a:pt x="20439" y="5213"/>
                  </a:cubicBezTo>
                  <a:lnTo>
                    <a:pt x="12208" y="0"/>
                  </a:lnTo>
                  <a:lnTo>
                    <a:pt x="0" y="17020"/>
                  </a:lnTo>
                  <a:close/>
                  <a:moveTo>
                    <a:pt x="0" y="17020"/>
                  </a:moveTo>
                </a:path>
              </a:pathLst>
            </a:custGeom>
            <a:solidFill>
              <a:srgbClr val="D6731B"/>
            </a:solidFill>
            <a:ln>
              <a:noFill/>
            </a:ln>
            <a:extLst>
              <a:ext uri="{91240B29-F687-4F45-9708-019B960494DF}">
                <a14:hiddenLine xmlns:a14="http://schemas.microsoft.com/office/drawing/2010/main" w="3175" cap="flat">
                  <a:solidFill>
                    <a:schemeClr val="tx1"/>
                  </a:solidFill>
                  <a:miter lim="800000"/>
                  <a:headEnd type="none" w="med" len="med"/>
                  <a:tailEnd type="none" w="med" len="med"/>
                </a14:hiddenLine>
              </a:ext>
            </a:extLst>
          </p:spPr>
          <p:txBody>
            <a:bodyPr lIns="0" tIns="0" rIns="0" bIns="0"/>
            <a:lstStyle/>
            <a:p>
              <a:endParaRPr lang="en-US" sz="1000" dirty="0">
                <a:latin typeface="Montserrat" panose="00000500000000000000" pitchFamily="2" charset="0"/>
              </a:endParaRPr>
            </a:p>
          </p:txBody>
        </p:sp>
        <p:sp>
          <p:nvSpPr>
            <p:cNvPr id="65" name="Oval 9">
              <a:extLst>
                <a:ext uri="{FF2B5EF4-FFF2-40B4-BE49-F238E27FC236}">
                  <a16:creationId xmlns:a16="http://schemas.microsoft.com/office/drawing/2014/main" id="{0A3664F4-3440-13B8-D988-FB83B5D12D73}"/>
                </a:ext>
              </a:extLst>
            </p:cNvPr>
            <p:cNvSpPr>
              <a:spLocks/>
            </p:cNvSpPr>
            <p:nvPr/>
          </p:nvSpPr>
          <p:spPr bwMode="auto">
            <a:xfrm>
              <a:off x="1676400" y="6743700"/>
              <a:ext cx="1155700" cy="1155700"/>
            </a:xfrm>
            <a:prstGeom prst="ellipse">
              <a:avLst/>
            </a:prstGeom>
            <a:solidFill>
              <a:srgbClr val="E39D4A"/>
            </a:solidFill>
            <a:ln>
              <a:noFill/>
            </a:ln>
            <a:extLst>
              <a:ext uri="{91240B29-F687-4F45-9708-019B960494DF}">
                <a14:hiddenLine xmlns:a14="http://schemas.microsoft.com/office/drawing/2010/main" w="3175">
                  <a:solidFill>
                    <a:schemeClr val="tx1"/>
                  </a:solidFill>
                  <a:miter lim="800000"/>
                  <a:headEnd/>
                  <a:tailEnd/>
                </a14:hiddenLine>
              </a:ext>
            </a:extLst>
          </p:spPr>
          <p:txBody>
            <a:bodyPr lIns="0" tIns="0" rIns="0" bIns="0"/>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endParaRPr lang="en-US" sz="3200" dirty="0">
                <a:latin typeface="Montserrat" panose="00000500000000000000" pitchFamily="2" charset="0"/>
              </a:endParaRPr>
            </a:p>
          </p:txBody>
        </p:sp>
        <p:pic>
          <p:nvPicPr>
            <p:cNvPr id="66" name="Picture 16" descr="Gears with solid fill">
              <a:extLst>
                <a:ext uri="{FF2B5EF4-FFF2-40B4-BE49-F238E27FC236}">
                  <a16:creationId xmlns:a16="http://schemas.microsoft.com/office/drawing/2014/main" id="{6A087C2F-44D1-6789-F43B-DB3D4CF0E2B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1676400" y="6743700"/>
              <a:ext cx="1155701" cy="1155701"/>
            </a:xfrm>
            <a:prstGeom prst="rect">
              <a:avLst/>
            </a:prstGeom>
            <a:noFill/>
            <a:ln>
              <a:noFill/>
            </a:ln>
            <a:extLst>
              <a:ext uri="{91240B29-F687-4F45-9708-019B960494DF}">
                <a14:hiddenLine xmlns:a14="http://schemas.microsoft.com/office/drawing/2010/main" w="12700">
                  <a:solidFill>
                    <a:schemeClr val="tx1"/>
                  </a:solidFill>
                  <a:miter lim="800000"/>
                  <a:headEnd/>
                  <a:tailEnd/>
                </a14:hiddenLine>
              </a:ext>
            </a:extLst>
          </p:spPr>
        </p:pic>
      </p:grpSp>
      <p:grpSp>
        <p:nvGrpSpPr>
          <p:cNvPr id="13" name="Group 12">
            <a:extLst>
              <a:ext uri="{FF2B5EF4-FFF2-40B4-BE49-F238E27FC236}">
                <a16:creationId xmlns:a16="http://schemas.microsoft.com/office/drawing/2014/main" id="{B7D63CBA-1F30-7B21-4810-D24CFBEE9A7F}"/>
              </a:ext>
            </a:extLst>
          </p:cNvPr>
          <p:cNvGrpSpPr/>
          <p:nvPr/>
        </p:nvGrpSpPr>
        <p:grpSpPr>
          <a:xfrm>
            <a:off x="433983" y="4670827"/>
            <a:ext cx="5984863" cy="897192"/>
            <a:chOff x="433984" y="1355674"/>
            <a:chExt cx="5537690" cy="897192"/>
          </a:xfrm>
        </p:grpSpPr>
        <p:grpSp>
          <p:nvGrpSpPr>
            <p:cNvPr id="54" name="Grupa 4">
              <a:extLst>
                <a:ext uri="{FF2B5EF4-FFF2-40B4-BE49-F238E27FC236}">
                  <a16:creationId xmlns:a16="http://schemas.microsoft.com/office/drawing/2014/main" id="{693A3F28-DBB6-3045-AD83-4D203C1A1C97}"/>
                </a:ext>
              </a:extLst>
            </p:cNvPr>
            <p:cNvGrpSpPr/>
            <p:nvPr/>
          </p:nvGrpSpPr>
          <p:grpSpPr>
            <a:xfrm>
              <a:off x="433984" y="1355674"/>
              <a:ext cx="5537690" cy="897192"/>
              <a:chOff x="1422400" y="6489700"/>
              <a:chExt cx="10347150" cy="1676400"/>
            </a:xfrm>
          </p:grpSpPr>
          <p:sp>
            <p:nvSpPr>
              <p:cNvPr id="55" name="Rectangle 6">
                <a:extLst>
                  <a:ext uri="{FF2B5EF4-FFF2-40B4-BE49-F238E27FC236}">
                    <a16:creationId xmlns:a16="http://schemas.microsoft.com/office/drawing/2014/main" id="{01F78298-9DF1-4F9C-CF76-0DCEEEF90AFD}"/>
                  </a:ext>
                </a:extLst>
              </p:cNvPr>
              <p:cNvSpPr>
                <a:spLocks/>
              </p:cNvSpPr>
              <p:nvPr/>
            </p:nvSpPr>
            <p:spPr bwMode="auto">
              <a:xfrm>
                <a:off x="3784601" y="6597647"/>
                <a:ext cx="7984949"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000" b="1"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Objective</a:t>
                </a: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Detection of </a:t>
                </a:r>
                <a:r>
                  <a:rPr lang="en-US" sz="2000" u="sng"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anomalous cycles</a:t>
                </a:r>
                <a:r>
                  <a:rPr lang="en-US" sz="2000" dirty="0">
                    <a:solidFill>
                      <a:schemeClr val="tx1"/>
                    </a:solidFill>
                    <a:latin typeface="Montserrat" panose="00000500000000000000" pitchFamily="2" charset="0"/>
                    <a:ea typeface="Lato" panose="020F0502020204030203" pitchFamily="34" charset="0"/>
                    <a:cs typeface="Lato" panose="020F0502020204030203" pitchFamily="34" charset="0"/>
                    <a:sym typeface="Lato" panose="020F0502020204030203" pitchFamily="34" charset="0"/>
                  </a:rPr>
                  <a:t> in a manufacturing line during operations</a:t>
                </a:r>
              </a:p>
            </p:txBody>
          </p:sp>
          <p:grpSp>
            <p:nvGrpSpPr>
              <p:cNvPr id="56" name="Grupa 1">
                <a:extLst>
                  <a:ext uri="{FF2B5EF4-FFF2-40B4-BE49-F238E27FC236}">
                    <a16:creationId xmlns:a16="http://schemas.microsoft.com/office/drawing/2014/main" id="{D90ABE59-C06C-3071-418B-D996F00A344C}"/>
                  </a:ext>
                </a:extLst>
              </p:cNvPr>
              <p:cNvGrpSpPr/>
              <p:nvPr/>
            </p:nvGrpSpPr>
            <p:grpSpPr>
              <a:xfrm>
                <a:off x="1422400" y="6489700"/>
                <a:ext cx="1676400" cy="1676400"/>
                <a:chOff x="1422400" y="6489700"/>
                <a:chExt cx="1676400" cy="1676400"/>
              </a:xfrm>
            </p:grpSpPr>
            <p:sp>
              <p:nvSpPr>
                <p:cNvPr id="57" name="Oval 2">
                  <a:extLst>
                    <a:ext uri="{FF2B5EF4-FFF2-40B4-BE49-F238E27FC236}">
                      <a16:creationId xmlns:a16="http://schemas.microsoft.com/office/drawing/2014/main" id="{1F1433DF-940D-8942-FE56-70693B220618}"/>
                    </a:ext>
                  </a:extLst>
                </p:cNvPr>
                <p:cNvSpPr>
                  <a:spLocks/>
                </p:cNvSpPr>
                <p:nvPr/>
              </p:nvSpPr>
              <p:spPr bwMode="auto">
                <a:xfrm>
                  <a:off x="1422400" y="6489700"/>
                  <a:ext cx="1676400" cy="1676400"/>
                </a:xfrm>
                <a:prstGeom prst="ellipse">
                  <a:avLst/>
                </a:prstGeom>
                <a:solidFill>
                  <a:srgbClr val="E08A29"/>
                </a:solidFill>
                <a:ln>
                  <a:noFill/>
                </a:ln>
                <a:extLst>
                  <a:ext uri="{91240B29-F687-4F45-9708-019B960494DF}">
                    <a14:hiddenLine xmlns:a14="http://schemas.microsoft.com/office/drawing/2010/main" w="3175">
                      <a:solidFill>
                        <a:schemeClr val="tx1"/>
                      </a:solidFill>
                      <a:miter lim="800000"/>
                      <a:headEnd/>
                      <a:tailEnd/>
                    </a14:hiddenLine>
                  </a:ext>
                </a:extLst>
              </p:spPr>
              <p:txBody>
                <a:bodyPr lIns="0" tIns="0" rIns="0" bIns="0"/>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endParaRPr lang="en-US" sz="3200" dirty="0">
                    <a:latin typeface="Montserrat" panose="00000500000000000000" pitchFamily="2" charset="0"/>
                  </a:endParaRPr>
                </a:p>
              </p:txBody>
            </p:sp>
            <p:sp>
              <p:nvSpPr>
                <p:cNvPr id="58" name="Freeform 3">
                  <a:extLst>
                    <a:ext uri="{FF2B5EF4-FFF2-40B4-BE49-F238E27FC236}">
                      <a16:creationId xmlns:a16="http://schemas.microsoft.com/office/drawing/2014/main" id="{9D334EF6-130C-CD7C-8BE6-CC165C72C645}"/>
                    </a:ext>
                  </a:extLst>
                </p:cNvPr>
                <p:cNvSpPr>
                  <a:spLocks/>
                </p:cNvSpPr>
                <p:nvPr/>
              </p:nvSpPr>
              <p:spPr bwMode="auto">
                <a:xfrm>
                  <a:off x="2082800" y="6937375"/>
                  <a:ext cx="1009650" cy="1192213"/>
                </a:xfrm>
                <a:custGeom>
                  <a:avLst/>
                  <a:gdLst>
                    <a:gd name="T0" fmla="*/ 0 w 20511"/>
                    <a:gd name="T1" fmla="*/ 939420 h 21600"/>
                    <a:gd name="T2" fmla="*/ 409452 w 20511"/>
                    <a:gd name="T3" fmla="*/ 1192213 h 21600"/>
                    <a:gd name="T4" fmla="*/ 1006106 w 20511"/>
                    <a:gd name="T5" fmla="*/ 287732 h 21600"/>
                    <a:gd name="T6" fmla="*/ 600936 w 20511"/>
                    <a:gd name="T7" fmla="*/ 0 h 21600"/>
                    <a:gd name="T8" fmla="*/ 0 w 20511"/>
                    <a:gd name="T9" fmla="*/ 939420 h 21600"/>
                    <a:gd name="T10" fmla="*/ 0 w 20511"/>
                    <a:gd name="T11" fmla="*/ 93942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511" h="21600">
                      <a:moveTo>
                        <a:pt x="0" y="17020"/>
                      </a:moveTo>
                      <a:lnTo>
                        <a:pt x="8318" y="21600"/>
                      </a:lnTo>
                      <a:cubicBezTo>
                        <a:pt x="8318" y="21600"/>
                        <a:pt x="21600" y="18553"/>
                        <a:pt x="20439" y="5213"/>
                      </a:cubicBezTo>
                      <a:lnTo>
                        <a:pt x="12208" y="0"/>
                      </a:lnTo>
                      <a:lnTo>
                        <a:pt x="0" y="17020"/>
                      </a:lnTo>
                      <a:close/>
                      <a:moveTo>
                        <a:pt x="0" y="17020"/>
                      </a:moveTo>
                    </a:path>
                  </a:pathLst>
                </a:custGeom>
                <a:solidFill>
                  <a:srgbClr val="D6731B"/>
                </a:solidFill>
                <a:ln>
                  <a:noFill/>
                </a:ln>
                <a:extLst>
                  <a:ext uri="{91240B29-F687-4F45-9708-019B960494DF}">
                    <a14:hiddenLine xmlns:a14="http://schemas.microsoft.com/office/drawing/2010/main" w="3175" cap="flat">
                      <a:solidFill>
                        <a:schemeClr val="tx1"/>
                      </a:solidFill>
                      <a:miter lim="800000"/>
                      <a:headEnd type="none" w="med" len="med"/>
                      <a:tailEnd type="none" w="med" len="med"/>
                    </a14:hiddenLine>
                  </a:ext>
                </a:extLst>
              </p:spPr>
              <p:txBody>
                <a:bodyPr lIns="0" tIns="0" rIns="0" bIns="0"/>
                <a:lstStyle/>
                <a:p>
                  <a:endParaRPr lang="en-US" sz="1000" dirty="0">
                    <a:latin typeface="Montserrat" panose="00000500000000000000" pitchFamily="2" charset="0"/>
                  </a:endParaRPr>
                </a:p>
              </p:txBody>
            </p:sp>
            <p:sp>
              <p:nvSpPr>
                <p:cNvPr id="59" name="Oval 9">
                  <a:extLst>
                    <a:ext uri="{FF2B5EF4-FFF2-40B4-BE49-F238E27FC236}">
                      <a16:creationId xmlns:a16="http://schemas.microsoft.com/office/drawing/2014/main" id="{2BA607E2-EE3F-EB92-C78E-728F7A57CDCD}"/>
                    </a:ext>
                  </a:extLst>
                </p:cNvPr>
                <p:cNvSpPr>
                  <a:spLocks/>
                </p:cNvSpPr>
                <p:nvPr/>
              </p:nvSpPr>
              <p:spPr bwMode="auto">
                <a:xfrm>
                  <a:off x="1676400" y="6743700"/>
                  <a:ext cx="1155700" cy="1155700"/>
                </a:xfrm>
                <a:prstGeom prst="ellipse">
                  <a:avLst/>
                </a:prstGeom>
                <a:solidFill>
                  <a:srgbClr val="E39D4A"/>
                </a:solidFill>
                <a:ln>
                  <a:noFill/>
                </a:ln>
                <a:extLst>
                  <a:ext uri="{91240B29-F687-4F45-9708-019B960494DF}">
                    <a14:hiddenLine xmlns:a14="http://schemas.microsoft.com/office/drawing/2010/main" w="3175">
                      <a:solidFill>
                        <a:schemeClr val="tx1"/>
                      </a:solidFill>
                      <a:miter lim="800000"/>
                      <a:headEnd/>
                      <a:tailEnd/>
                    </a14:hiddenLine>
                  </a:ext>
                </a:extLst>
              </p:spPr>
              <p:txBody>
                <a:bodyPr lIns="0" tIns="0" rIns="0" bIns="0"/>
                <a:lstStyle>
                  <a:lvl1pPr algn="ctr">
                    <a:defRPr sz="5600">
                      <a:solidFill>
                        <a:srgbClr val="000000"/>
                      </a:solidFill>
                      <a:latin typeface="Gill Sans" charset="0"/>
                      <a:ea typeface="ヒラギノ角ゴ ProN W3" charset="0"/>
                      <a:cs typeface="ヒラギノ角ゴ ProN W3" charset="0"/>
                      <a:sym typeface="Gill Sans" charset="0"/>
                    </a:defRPr>
                  </a:lvl1pPr>
                  <a:lvl2pPr marL="742950" indent="-285750" algn="ctr">
                    <a:defRPr sz="5600">
                      <a:solidFill>
                        <a:srgbClr val="000000"/>
                      </a:solidFill>
                      <a:latin typeface="Gill Sans" charset="0"/>
                      <a:ea typeface="ヒラギノ角ゴ ProN W3" charset="0"/>
                      <a:cs typeface="ヒラギノ角ゴ ProN W3" charset="0"/>
                      <a:sym typeface="Gill Sans" charset="0"/>
                    </a:defRPr>
                  </a:lvl2pPr>
                  <a:lvl3pPr marL="1143000" indent="-228600" algn="ctr">
                    <a:defRPr sz="5600">
                      <a:solidFill>
                        <a:srgbClr val="000000"/>
                      </a:solidFill>
                      <a:latin typeface="Gill Sans" charset="0"/>
                      <a:ea typeface="ヒラギノ角ゴ ProN W3" charset="0"/>
                      <a:cs typeface="ヒラギノ角ゴ ProN W3" charset="0"/>
                      <a:sym typeface="Gill Sans" charset="0"/>
                    </a:defRPr>
                  </a:lvl3pPr>
                  <a:lvl4pPr marL="1600200" indent="-228600" algn="ctr">
                    <a:defRPr sz="5600">
                      <a:solidFill>
                        <a:srgbClr val="000000"/>
                      </a:solidFill>
                      <a:latin typeface="Gill Sans" charset="0"/>
                      <a:ea typeface="ヒラギノ角ゴ ProN W3" charset="0"/>
                      <a:cs typeface="ヒラギノ角ゴ ProN W3" charset="0"/>
                      <a:sym typeface="Gill Sans" charset="0"/>
                    </a:defRPr>
                  </a:lvl4pPr>
                  <a:lvl5pPr marL="2057400" indent="-228600" algn="ctr">
                    <a:defRPr sz="56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600">
                      <a:solidFill>
                        <a:srgbClr val="000000"/>
                      </a:solidFill>
                      <a:latin typeface="Gill Sans" charset="0"/>
                      <a:ea typeface="ヒラギノ角ゴ ProN W3" charset="0"/>
                      <a:cs typeface="ヒラギノ角ゴ ProN W3" charset="0"/>
                      <a:sym typeface="Gill Sans" charset="0"/>
                    </a:defRPr>
                  </a:lvl9pPr>
                </a:lstStyle>
                <a:p>
                  <a:pPr eaLnBrk="1" hangingPunct="1"/>
                  <a:endParaRPr lang="en-US" sz="3200" dirty="0">
                    <a:latin typeface="Montserrat" panose="00000500000000000000" pitchFamily="2" charset="0"/>
                  </a:endParaRPr>
                </a:p>
              </p:txBody>
            </p:sp>
          </p:grpSp>
        </p:grpSp>
        <p:pic>
          <p:nvPicPr>
            <p:cNvPr id="67" name="Graphic 66" descr="Target with solid fill">
              <a:extLst>
                <a:ext uri="{FF2B5EF4-FFF2-40B4-BE49-F238E27FC236}">
                  <a16:creationId xmlns:a16="http://schemas.microsoft.com/office/drawing/2014/main" id="{9C04B58D-5C22-ABA4-4BE5-12B990B770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5685" y="1504581"/>
              <a:ext cx="592579" cy="592579"/>
            </a:xfrm>
            <a:prstGeom prst="rect">
              <a:avLst/>
            </a:prstGeom>
          </p:spPr>
        </p:pic>
      </p:grpSp>
      <p:pic>
        <p:nvPicPr>
          <p:cNvPr id="2050" name="Picture 2" descr="Quipt — ATONATON">
            <a:extLst>
              <a:ext uri="{FF2B5EF4-FFF2-40B4-BE49-F238E27FC236}">
                <a16:creationId xmlns:a16="http://schemas.microsoft.com/office/drawing/2014/main" id="{78F357F4-1A70-7120-1799-BD99085FF1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0817" y="288865"/>
            <a:ext cx="4638105" cy="261279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2" descr="A picture containing sketch, white, black and white, black&#10;&#10;Description automatically generated">
            <a:extLst>
              <a:ext uri="{FF2B5EF4-FFF2-40B4-BE49-F238E27FC236}">
                <a16:creationId xmlns:a16="http://schemas.microsoft.com/office/drawing/2014/main" id="{9FBEFB8C-BB95-39CD-B87A-EEF6C792434C}"/>
              </a:ext>
            </a:extLst>
          </p:cNvPr>
          <p:cNvPicPr>
            <a:picLocks noChangeAspect="1"/>
          </p:cNvPicPr>
          <p:nvPr/>
        </p:nvPicPr>
        <p:blipFill rotWithShape="1">
          <a:blip r:embed="rId7"/>
          <a:srcRect l="8751" t="8363" r="7083"/>
          <a:stretch/>
        </p:blipFill>
        <p:spPr>
          <a:xfrm>
            <a:off x="7320817" y="3211914"/>
            <a:ext cx="4823558" cy="1312922"/>
          </a:xfrm>
          <a:prstGeom prst="rect">
            <a:avLst/>
          </a:prstGeom>
        </p:spPr>
      </p:pic>
      <p:pic>
        <p:nvPicPr>
          <p:cNvPr id="75" name="Picture 74" descr="A picture containing sketch, black and white, white&#10;&#10;Description automatically generated">
            <a:extLst>
              <a:ext uri="{FF2B5EF4-FFF2-40B4-BE49-F238E27FC236}">
                <a16:creationId xmlns:a16="http://schemas.microsoft.com/office/drawing/2014/main" id="{8D38F610-7420-9ED2-4F36-7973E20C25D2}"/>
              </a:ext>
            </a:extLst>
          </p:cNvPr>
          <p:cNvPicPr>
            <a:picLocks noChangeAspect="1"/>
          </p:cNvPicPr>
          <p:nvPr/>
        </p:nvPicPr>
        <p:blipFill rotWithShape="1">
          <a:blip r:embed="rId8"/>
          <a:srcRect l="8570" t="8555" r="7262" b="5723"/>
          <a:stretch/>
        </p:blipFill>
        <p:spPr>
          <a:xfrm>
            <a:off x="7320817" y="4835086"/>
            <a:ext cx="4823558" cy="1228179"/>
          </a:xfrm>
          <a:prstGeom prst="rect">
            <a:avLst/>
          </a:prstGeom>
        </p:spPr>
      </p:pic>
      <p:cxnSp>
        <p:nvCxnSpPr>
          <p:cNvPr id="4" name="Connector: Elbow 3">
            <a:extLst>
              <a:ext uri="{FF2B5EF4-FFF2-40B4-BE49-F238E27FC236}">
                <a16:creationId xmlns:a16="http://schemas.microsoft.com/office/drawing/2014/main" id="{6AB5766A-9898-70AA-12FA-F6AB340AC64D}"/>
              </a:ext>
            </a:extLst>
          </p:cNvPr>
          <p:cNvCxnSpPr>
            <a:stCxn id="2050" idx="1"/>
            <a:endCxn id="73" idx="1"/>
          </p:cNvCxnSpPr>
          <p:nvPr/>
        </p:nvCxnSpPr>
        <p:spPr>
          <a:xfrm rot="10800000" flipV="1">
            <a:off x="7320817" y="1595265"/>
            <a:ext cx="12700" cy="2273110"/>
          </a:xfrm>
          <a:prstGeom prst="bentConnector3">
            <a:avLst>
              <a:gd name="adj1" fmla="val 3457898"/>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Connector: Elbow 5">
            <a:extLst>
              <a:ext uri="{FF2B5EF4-FFF2-40B4-BE49-F238E27FC236}">
                <a16:creationId xmlns:a16="http://schemas.microsoft.com/office/drawing/2014/main" id="{019CDF32-B979-65B5-D909-C1B30F1208D6}"/>
              </a:ext>
            </a:extLst>
          </p:cNvPr>
          <p:cNvCxnSpPr>
            <a:cxnSpLocks/>
            <a:stCxn id="2050" idx="1"/>
            <a:endCxn id="75" idx="1"/>
          </p:cNvCxnSpPr>
          <p:nvPr/>
        </p:nvCxnSpPr>
        <p:spPr>
          <a:xfrm rot="10800000" flipV="1">
            <a:off x="7320817" y="1595264"/>
            <a:ext cx="12700" cy="3853911"/>
          </a:xfrm>
          <a:prstGeom prst="bentConnector3">
            <a:avLst>
              <a:gd name="adj1" fmla="val 3457898"/>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5D5A6A8-BEA0-B325-57EE-1F391E76B3C3}"/>
              </a:ext>
            </a:extLst>
          </p:cNvPr>
          <p:cNvSpPr txBox="1"/>
          <p:nvPr/>
        </p:nvSpPr>
        <p:spPr>
          <a:xfrm>
            <a:off x="8768167" y="4439084"/>
            <a:ext cx="1941557" cy="276999"/>
          </a:xfrm>
          <a:prstGeom prst="rect">
            <a:avLst/>
          </a:prstGeom>
          <a:noFill/>
        </p:spPr>
        <p:txBody>
          <a:bodyPr wrap="none" rtlCol="0">
            <a:spAutoFit/>
          </a:bodyPr>
          <a:lstStyle/>
          <a:p>
            <a:r>
              <a:rPr lang="en-US" sz="1200" b="1" dirty="0">
                <a:latin typeface="Montserrat" panose="00000500000000000000" pitchFamily="2" charset="0"/>
              </a:rPr>
              <a:t>Robot arm’s positions</a:t>
            </a:r>
          </a:p>
        </p:txBody>
      </p:sp>
      <p:sp>
        <p:nvSpPr>
          <p:cNvPr id="19" name="TextBox 18">
            <a:extLst>
              <a:ext uri="{FF2B5EF4-FFF2-40B4-BE49-F238E27FC236}">
                <a16:creationId xmlns:a16="http://schemas.microsoft.com/office/drawing/2014/main" id="{EEE834E9-0F1A-0F54-63E7-FEC28A7C14D6}"/>
              </a:ext>
            </a:extLst>
          </p:cNvPr>
          <p:cNvSpPr txBox="1"/>
          <p:nvPr/>
        </p:nvSpPr>
        <p:spPr>
          <a:xfrm>
            <a:off x="9111272" y="6043768"/>
            <a:ext cx="1242648" cy="276999"/>
          </a:xfrm>
          <a:prstGeom prst="rect">
            <a:avLst/>
          </a:prstGeom>
          <a:noFill/>
        </p:spPr>
        <p:txBody>
          <a:bodyPr wrap="none" rtlCol="0">
            <a:spAutoFit/>
          </a:bodyPr>
          <a:lstStyle/>
          <a:p>
            <a:r>
              <a:rPr lang="en-US" sz="1200" b="1" dirty="0">
                <a:latin typeface="Montserrat" panose="00000500000000000000" pitchFamily="2" charset="0"/>
              </a:rPr>
              <a:t>Air pressures</a:t>
            </a:r>
          </a:p>
        </p:txBody>
      </p:sp>
      <p:sp>
        <p:nvSpPr>
          <p:cNvPr id="20" name="TextBox 19">
            <a:extLst>
              <a:ext uri="{FF2B5EF4-FFF2-40B4-BE49-F238E27FC236}">
                <a16:creationId xmlns:a16="http://schemas.microsoft.com/office/drawing/2014/main" id="{5F8F3F83-D055-37AA-5FDB-43AD7F2A2F07}"/>
              </a:ext>
            </a:extLst>
          </p:cNvPr>
          <p:cNvSpPr txBox="1"/>
          <p:nvPr/>
        </p:nvSpPr>
        <p:spPr>
          <a:xfrm>
            <a:off x="8735305" y="2875413"/>
            <a:ext cx="2007281" cy="276999"/>
          </a:xfrm>
          <a:prstGeom prst="rect">
            <a:avLst/>
          </a:prstGeom>
          <a:noFill/>
        </p:spPr>
        <p:txBody>
          <a:bodyPr wrap="none" rtlCol="0">
            <a:spAutoFit/>
          </a:bodyPr>
          <a:lstStyle/>
          <a:p>
            <a:r>
              <a:rPr lang="en-US" sz="1200" b="1" dirty="0">
                <a:latin typeface="Montserrat" panose="00000500000000000000" pitchFamily="2" charset="0"/>
              </a:rPr>
              <a:t>Manufacturing system</a:t>
            </a:r>
          </a:p>
        </p:txBody>
      </p:sp>
    </p:spTree>
    <p:extLst>
      <p:ext uri="{BB962C8B-B14F-4D97-AF65-F5344CB8AC3E}">
        <p14:creationId xmlns:p14="http://schemas.microsoft.com/office/powerpoint/2010/main" val="363481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1">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32C60-4371-4ADF-B18D-D239BE3ECB25}"/>
              </a:ext>
            </a:extLst>
          </p:cNvPr>
          <p:cNvSpPr>
            <a:spLocks noGrp="1"/>
          </p:cNvSpPr>
          <p:nvPr>
            <p:ph type="title"/>
          </p:nvPr>
        </p:nvSpPr>
        <p:spPr/>
        <p:txBody>
          <a:bodyPr/>
          <a:lstStyle/>
          <a:p>
            <a:r>
              <a:rPr lang="en-US" dirty="0"/>
              <a:t>Review - Anomaly Detection</a:t>
            </a:r>
          </a:p>
        </p:txBody>
      </p:sp>
      <p:sp>
        <p:nvSpPr>
          <p:cNvPr id="3" name="Content Placeholder 2">
            <a:extLst>
              <a:ext uri="{FF2B5EF4-FFF2-40B4-BE49-F238E27FC236}">
                <a16:creationId xmlns:a16="http://schemas.microsoft.com/office/drawing/2014/main" id="{262C75B9-CD4E-4B69-814D-1D94A2AB3925}"/>
              </a:ext>
            </a:extLst>
          </p:cNvPr>
          <p:cNvSpPr>
            <a:spLocks noGrp="1"/>
          </p:cNvSpPr>
          <p:nvPr>
            <p:ph sz="quarter" idx="10"/>
          </p:nvPr>
        </p:nvSpPr>
        <p:spPr>
          <a:xfrm>
            <a:off x="733425" y="908093"/>
            <a:ext cx="5213328" cy="5221539"/>
          </a:xfrm>
        </p:spPr>
        <p:txBody>
          <a:bodyPr/>
          <a:lstStyle/>
          <a:p>
            <a:r>
              <a:rPr lang="en-US" sz="2400" dirty="0"/>
              <a:t>Determines “rare” entities in data</a:t>
            </a:r>
          </a:p>
          <a:p>
            <a:r>
              <a:rPr lang="en-US" sz="2400" dirty="0"/>
              <a:t>Example: detecting faults in a product line during operation</a:t>
            </a:r>
          </a:p>
          <a:p>
            <a:r>
              <a:rPr lang="en-US" sz="2400" dirty="0"/>
              <a:t>Unlike classification or regression, anomaly detection models do </a:t>
            </a:r>
            <a:r>
              <a:rPr lang="en-US" sz="2400" b="1" dirty="0"/>
              <a:t>not</a:t>
            </a:r>
            <a:r>
              <a:rPr lang="en-US" sz="2400" dirty="0"/>
              <a:t> need labels to train – they only need the feature data</a:t>
            </a:r>
          </a:p>
          <a:p>
            <a:pPr lvl="1"/>
            <a:r>
              <a:rPr lang="en-US" dirty="0"/>
              <a:t>This task belongs to the </a:t>
            </a:r>
            <a:r>
              <a:rPr lang="en-US" b="1" dirty="0"/>
              <a:t>Unsupervised Learning </a:t>
            </a:r>
            <a:r>
              <a:rPr lang="en-US" dirty="0"/>
              <a:t>branch of Machine Learning</a:t>
            </a:r>
          </a:p>
          <a:p>
            <a:endParaRPr lang="en-US" sz="2400" dirty="0"/>
          </a:p>
        </p:txBody>
      </p:sp>
      <p:pic>
        <p:nvPicPr>
          <p:cNvPr id="4" name="Picture 3">
            <a:extLst>
              <a:ext uri="{FF2B5EF4-FFF2-40B4-BE49-F238E27FC236}">
                <a16:creationId xmlns:a16="http://schemas.microsoft.com/office/drawing/2014/main" id="{EDB2629E-EFE9-4877-A878-6714D8CF2094}"/>
              </a:ext>
            </a:extLst>
          </p:cNvPr>
          <p:cNvPicPr>
            <a:picLocks noChangeAspect="1"/>
          </p:cNvPicPr>
          <p:nvPr/>
        </p:nvPicPr>
        <p:blipFill rotWithShape="1">
          <a:blip r:embed="rId2">
            <a:extLst>
              <a:ext uri="{28A0092B-C50C-407E-A947-70E740481C1C}">
                <a14:useLocalDpi xmlns:a14="http://schemas.microsoft.com/office/drawing/2010/main" val="0"/>
              </a:ext>
            </a:extLst>
          </a:blip>
          <a:srcRect l="-3302" t="-1" r="-1" b="-11556"/>
          <a:stretch/>
        </p:blipFill>
        <p:spPr>
          <a:xfrm>
            <a:off x="6282246" y="95648"/>
            <a:ext cx="5597946" cy="1624889"/>
          </a:xfrm>
          <a:prstGeom prst="rect">
            <a:avLst/>
          </a:prstGeom>
          <a:solidFill>
            <a:schemeClr val="bg1"/>
          </a:solidFill>
        </p:spPr>
      </p:pic>
      <p:sp>
        <p:nvSpPr>
          <p:cNvPr id="5" name="Oval 4">
            <a:extLst>
              <a:ext uri="{FF2B5EF4-FFF2-40B4-BE49-F238E27FC236}">
                <a16:creationId xmlns:a16="http://schemas.microsoft.com/office/drawing/2014/main" id="{2299B2D5-EF3B-4520-9151-C57F3E25AF28}"/>
              </a:ext>
            </a:extLst>
          </p:cNvPr>
          <p:cNvSpPr/>
          <p:nvPr/>
        </p:nvSpPr>
        <p:spPr>
          <a:xfrm>
            <a:off x="9112751" y="109130"/>
            <a:ext cx="230114" cy="1403315"/>
          </a:xfrm>
          <a:prstGeom prst="ellipse">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0B9AF8C-EF44-45E7-B477-90D821B38A77}"/>
              </a:ext>
            </a:extLst>
          </p:cNvPr>
          <p:cNvSpPr/>
          <p:nvPr/>
        </p:nvSpPr>
        <p:spPr>
          <a:xfrm>
            <a:off x="7175688" y="651555"/>
            <a:ext cx="438219" cy="513073"/>
          </a:xfrm>
          <a:prstGeom prst="ellipse">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4">
            <a:extLst>
              <a:ext uri="{FF2B5EF4-FFF2-40B4-BE49-F238E27FC236}">
                <a16:creationId xmlns:a16="http://schemas.microsoft.com/office/drawing/2014/main" id="{38C21DB4-9933-4330-A3D5-9A82C016A6FC}"/>
              </a:ext>
            </a:extLst>
          </p:cNvPr>
          <p:cNvGraphicFramePr>
            <a:graphicFrameLocks noGrp="1"/>
          </p:cNvGraphicFramePr>
          <p:nvPr/>
        </p:nvGraphicFramePr>
        <p:xfrm>
          <a:off x="7026942" y="2050314"/>
          <a:ext cx="2200866" cy="3337560"/>
        </p:xfrm>
        <a:graphic>
          <a:graphicData uri="http://schemas.openxmlformats.org/drawingml/2006/table">
            <a:tbl>
              <a:tblPr firstRow="1" bandRow="1">
                <a:tableStyleId>{00A15C55-8517-42AA-B614-E9B94910E393}</a:tableStyleId>
              </a:tblPr>
              <a:tblGrid>
                <a:gridCol w="922808">
                  <a:extLst>
                    <a:ext uri="{9D8B030D-6E8A-4147-A177-3AD203B41FA5}">
                      <a16:colId xmlns:a16="http://schemas.microsoft.com/office/drawing/2014/main" val="1847807242"/>
                    </a:ext>
                  </a:extLst>
                </a:gridCol>
                <a:gridCol w="1278058">
                  <a:extLst>
                    <a:ext uri="{9D8B030D-6E8A-4147-A177-3AD203B41FA5}">
                      <a16:colId xmlns:a16="http://schemas.microsoft.com/office/drawing/2014/main" val="4277968307"/>
                    </a:ext>
                  </a:extLst>
                </a:gridCol>
              </a:tblGrid>
              <a:tr h="370840">
                <a:tc>
                  <a:txBody>
                    <a:bodyPr/>
                    <a:lstStyle/>
                    <a:p>
                      <a:pPr algn="ctr" fontAlgn="b"/>
                      <a:r>
                        <a:rPr lang="en-US" sz="1400" b="1" u="none" strike="noStrike" dirty="0">
                          <a:solidFill>
                            <a:schemeClr val="bg1"/>
                          </a:solidFill>
                          <a:effectLst/>
                        </a:rPr>
                        <a:t>Time</a:t>
                      </a:r>
                      <a:endParaRPr lang="en-US" sz="1400" b="1" i="0" u="none" strike="noStrike" dirty="0">
                        <a:solidFill>
                          <a:schemeClr val="bg1"/>
                        </a:solidFill>
                        <a:effectLst/>
                        <a:latin typeface="Calibri" panose="020F0502020204030204" pitchFamily="34" charset="0"/>
                      </a:endParaRPr>
                    </a:p>
                  </a:txBody>
                  <a:tcPr marL="9525" marR="9525" marT="9525" marB="0" anchor="ctr"/>
                </a:tc>
                <a:tc>
                  <a:txBody>
                    <a:bodyPr/>
                    <a:lstStyle/>
                    <a:p>
                      <a:r>
                        <a:rPr lang="en-US" sz="1400" dirty="0"/>
                        <a:t>Temperature</a:t>
                      </a:r>
                    </a:p>
                  </a:txBody>
                  <a:tcPr anchor="ctr"/>
                </a:tc>
                <a:extLst>
                  <a:ext uri="{0D108BD9-81ED-4DB2-BD59-A6C34878D82A}">
                    <a16:rowId xmlns:a16="http://schemas.microsoft.com/office/drawing/2014/main" val="2138257583"/>
                  </a:ext>
                </a:extLst>
              </a:tr>
              <a:tr h="370840">
                <a:tc>
                  <a:txBody>
                    <a:bodyPr/>
                    <a:lstStyle/>
                    <a:p>
                      <a:pPr algn="r" fontAlgn="b"/>
                      <a:r>
                        <a:rPr lang="en-US" sz="1600" b="0" u="none" strike="noStrike" dirty="0">
                          <a:solidFill>
                            <a:srgbClr val="000000"/>
                          </a:solidFill>
                          <a:effectLst/>
                        </a:rPr>
                        <a:t>555</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105</a:t>
                      </a:r>
                    </a:p>
                  </a:txBody>
                  <a:tcPr anchor="ctr"/>
                </a:tc>
                <a:extLst>
                  <a:ext uri="{0D108BD9-81ED-4DB2-BD59-A6C34878D82A}">
                    <a16:rowId xmlns:a16="http://schemas.microsoft.com/office/drawing/2014/main" val="4250914417"/>
                  </a:ext>
                </a:extLst>
              </a:tr>
              <a:tr h="370840">
                <a:tc>
                  <a:txBody>
                    <a:bodyPr/>
                    <a:lstStyle/>
                    <a:p>
                      <a:pPr algn="r" fontAlgn="b"/>
                      <a:r>
                        <a:rPr lang="en-US" sz="1600" b="0" u="none" strike="noStrike" dirty="0">
                          <a:solidFill>
                            <a:srgbClr val="000000"/>
                          </a:solidFill>
                          <a:effectLst/>
                        </a:rPr>
                        <a:t>556</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103</a:t>
                      </a:r>
                    </a:p>
                  </a:txBody>
                  <a:tcPr anchor="ctr"/>
                </a:tc>
                <a:extLst>
                  <a:ext uri="{0D108BD9-81ED-4DB2-BD59-A6C34878D82A}">
                    <a16:rowId xmlns:a16="http://schemas.microsoft.com/office/drawing/2014/main" val="1551227789"/>
                  </a:ext>
                </a:extLst>
              </a:tr>
              <a:tr h="370840">
                <a:tc>
                  <a:txBody>
                    <a:bodyPr/>
                    <a:lstStyle/>
                    <a:p>
                      <a:pPr algn="r" fontAlgn="b"/>
                      <a:r>
                        <a:rPr lang="en-US" sz="1600" b="0" u="none" strike="noStrike" dirty="0">
                          <a:solidFill>
                            <a:srgbClr val="000000"/>
                          </a:solidFill>
                          <a:effectLst/>
                        </a:rPr>
                        <a:t>557</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138</a:t>
                      </a:r>
                    </a:p>
                  </a:txBody>
                  <a:tcPr anchor="ctr"/>
                </a:tc>
                <a:extLst>
                  <a:ext uri="{0D108BD9-81ED-4DB2-BD59-A6C34878D82A}">
                    <a16:rowId xmlns:a16="http://schemas.microsoft.com/office/drawing/2014/main" val="2927075177"/>
                  </a:ext>
                </a:extLst>
              </a:tr>
              <a:tr h="370840">
                <a:tc>
                  <a:txBody>
                    <a:bodyPr/>
                    <a:lstStyle/>
                    <a:p>
                      <a:pPr algn="r" fontAlgn="b"/>
                      <a:r>
                        <a:rPr lang="en-US" sz="1600" b="0" u="none" strike="noStrike" dirty="0">
                          <a:solidFill>
                            <a:srgbClr val="000000"/>
                          </a:solidFill>
                          <a:effectLst/>
                        </a:rPr>
                        <a:t>558</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186</a:t>
                      </a:r>
                    </a:p>
                  </a:txBody>
                  <a:tcPr anchor="ctr"/>
                </a:tc>
                <a:extLst>
                  <a:ext uri="{0D108BD9-81ED-4DB2-BD59-A6C34878D82A}">
                    <a16:rowId xmlns:a16="http://schemas.microsoft.com/office/drawing/2014/main" val="3873713489"/>
                  </a:ext>
                </a:extLst>
              </a:tr>
              <a:tr h="370840">
                <a:tc>
                  <a:txBody>
                    <a:bodyPr/>
                    <a:lstStyle/>
                    <a:p>
                      <a:pPr algn="r" fontAlgn="b"/>
                      <a:r>
                        <a:rPr lang="en-US" sz="1600" b="0" u="none" strike="noStrike" dirty="0">
                          <a:solidFill>
                            <a:srgbClr val="000000"/>
                          </a:solidFill>
                          <a:effectLst/>
                        </a:rPr>
                        <a:t>559</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145</a:t>
                      </a:r>
                    </a:p>
                  </a:txBody>
                  <a:tcPr anchor="ctr"/>
                </a:tc>
                <a:extLst>
                  <a:ext uri="{0D108BD9-81ED-4DB2-BD59-A6C34878D82A}">
                    <a16:rowId xmlns:a16="http://schemas.microsoft.com/office/drawing/2014/main" val="1958290747"/>
                  </a:ext>
                </a:extLst>
              </a:tr>
              <a:tr h="370840">
                <a:tc>
                  <a:txBody>
                    <a:bodyPr/>
                    <a:lstStyle/>
                    <a:p>
                      <a:pPr algn="r" fontAlgn="b"/>
                      <a:r>
                        <a:rPr lang="en-US" sz="1600" b="0" i="0" u="none" strike="noStrike" dirty="0">
                          <a:solidFill>
                            <a:srgbClr val="000000"/>
                          </a:solidFill>
                          <a:effectLst/>
                          <a:latin typeface="Calibri" panose="020F0502020204030204" pitchFamily="34" charset="0"/>
                        </a:rPr>
                        <a:t>560</a:t>
                      </a:r>
                    </a:p>
                  </a:txBody>
                  <a:tcPr marL="9525" marR="9525" marT="9525" marB="0" anchor="ctr"/>
                </a:tc>
                <a:tc>
                  <a:txBody>
                    <a:bodyPr/>
                    <a:lstStyle/>
                    <a:p>
                      <a:pPr algn="r"/>
                      <a:r>
                        <a:rPr lang="en-US" sz="1400" dirty="0"/>
                        <a:t>101</a:t>
                      </a:r>
                    </a:p>
                  </a:txBody>
                  <a:tcPr anchor="ctr"/>
                </a:tc>
                <a:extLst>
                  <a:ext uri="{0D108BD9-81ED-4DB2-BD59-A6C34878D82A}">
                    <a16:rowId xmlns:a16="http://schemas.microsoft.com/office/drawing/2014/main" val="2836184016"/>
                  </a:ext>
                </a:extLst>
              </a:tr>
              <a:tr h="370840">
                <a:tc>
                  <a:txBody>
                    <a:bodyPr/>
                    <a:lstStyle/>
                    <a:p>
                      <a:pPr algn="r" fontAlgn="b"/>
                      <a:r>
                        <a:rPr lang="en-US" sz="1600" b="0" i="0" u="none" strike="noStrike" dirty="0">
                          <a:solidFill>
                            <a:srgbClr val="000000"/>
                          </a:solidFill>
                          <a:effectLst/>
                          <a:latin typeface="Calibri" panose="020F0502020204030204" pitchFamily="34" charset="0"/>
                        </a:rPr>
                        <a:t>561</a:t>
                      </a:r>
                    </a:p>
                  </a:txBody>
                  <a:tcPr marL="9525" marR="9525" marT="9525" marB="0" anchor="ctr"/>
                </a:tc>
                <a:tc>
                  <a:txBody>
                    <a:bodyPr/>
                    <a:lstStyle/>
                    <a:p>
                      <a:pPr algn="r"/>
                      <a:r>
                        <a:rPr lang="en-US" sz="1400" dirty="0"/>
                        <a:t>102</a:t>
                      </a:r>
                    </a:p>
                  </a:txBody>
                  <a:tcPr anchor="ctr"/>
                </a:tc>
                <a:extLst>
                  <a:ext uri="{0D108BD9-81ED-4DB2-BD59-A6C34878D82A}">
                    <a16:rowId xmlns:a16="http://schemas.microsoft.com/office/drawing/2014/main" val="1524912372"/>
                  </a:ext>
                </a:extLst>
              </a:tr>
              <a:tr h="370840">
                <a:tc>
                  <a:txBody>
                    <a:bodyPr/>
                    <a:lstStyle/>
                    <a:p>
                      <a:pPr algn="r" fontAlgn="b"/>
                      <a:r>
                        <a:rPr lang="en-US" sz="1600" b="0" i="0" u="none" strike="noStrike" dirty="0">
                          <a:solidFill>
                            <a:srgbClr val="000000"/>
                          </a:solidFill>
                          <a:effectLst/>
                          <a:latin typeface="Calibri" panose="020F0502020204030204" pitchFamily="34" charset="0"/>
                        </a:rPr>
                        <a:t>563</a:t>
                      </a:r>
                    </a:p>
                  </a:txBody>
                  <a:tcPr marL="9525" marR="9525" marT="9525" marB="0" anchor="ctr"/>
                </a:tc>
                <a:tc>
                  <a:txBody>
                    <a:bodyPr/>
                    <a:lstStyle/>
                    <a:p>
                      <a:pPr algn="r"/>
                      <a:r>
                        <a:rPr lang="en-US" sz="1400" dirty="0"/>
                        <a:t>103</a:t>
                      </a:r>
                    </a:p>
                  </a:txBody>
                  <a:tcPr anchor="ctr"/>
                </a:tc>
                <a:extLst>
                  <a:ext uri="{0D108BD9-81ED-4DB2-BD59-A6C34878D82A}">
                    <a16:rowId xmlns:a16="http://schemas.microsoft.com/office/drawing/2014/main" val="3439200037"/>
                  </a:ext>
                </a:extLst>
              </a:tr>
            </a:tbl>
          </a:graphicData>
        </a:graphic>
      </p:graphicFrame>
      <p:graphicFrame>
        <p:nvGraphicFramePr>
          <p:cNvPr id="8" name="Table 7">
            <a:extLst>
              <a:ext uri="{FF2B5EF4-FFF2-40B4-BE49-F238E27FC236}">
                <a16:creationId xmlns:a16="http://schemas.microsoft.com/office/drawing/2014/main" id="{2CBFBD03-39C8-4366-95CB-9F9D05B1072B}"/>
              </a:ext>
            </a:extLst>
          </p:cNvPr>
          <p:cNvGraphicFramePr>
            <a:graphicFrameLocks noGrp="1"/>
          </p:cNvGraphicFramePr>
          <p:nvPr/>
        </p:nvGraphicFramePr>
        <p:xfrm>
          <a:off x="10032669" y="2058823"/>
          <a:ext cx="895482" cy="3337560"/>
        </p:xfrm>
        <a:graphic>
          <a:graphicData uri="http://schemas.openxmlformats.org/drawingml/2006/table">
            <a:tbl>
              <a:tblPr firstRow="1" bandRow="1">
                <a:tableStyleId>{21E4AEA4-8DFA-4A89-87EB-49C32662AFE0}</a:tableStyleId>
              </a:tblPr>
              <a:tblGrid>
                <a:gridCol w="895482">
                  <a:extLst>
                    <a:ext uri="{9D8B030D-6E8A-4147-A177-3AD203B41FA5}">
                      <a16:colId xmlns:a16="http://schemas.microsoft.com/office/drawing/2014/main" val="3055482815"/>
                    </a:ext>
                  </a:extLst>
                </a:gridCol>
              </a:tblGrid>
              <a:tr h="370840">
                <a:tc>
                  <a:txBody>
                    <a:bodyPr/>
                    <a:lstStyle/>
                    <a:p>
                      <a:pPr algn="ctr"/>
                      <a:r>
                        <a:rPr lang="en-US" sz="1400" dirty="0"/>
                        <a:t>Anomaly</a:t>
                      </a:r>
                    </a:p>
                  </a:txBody>
                  <a:tcPr anchor="ctr"/>
                </a:tc>
                <a:extLst>
                  <a:ext uri="{0D108BD9-81ED-4DB2-BD59-A6C34878D82A}">
                    <a16:rowId xmlns:a16="http://schemas.microsoft.com/office/drawing/2014/main" val="770657337"/>
                  </a:ext>
                </a:extLst>
              </a:tr>
              <a:tr h="370840">
                <a:tc>
                  <a:txBody>
                    <a:bodyPr/>
                    <a:lstStyle/>
                    <a:p>
                      <a:pPr algn="ctr"/>
                      <a:r>
                        <a:rPr lang="en-US" sz="1400" dirty="0"/>
                        <a:t>No</a:t>
                      </a:r>
                    </a:p>
                  </a:txBody>
                  <a:tcPr anchor="ctr"/>
                </a:tc>
                <a:extLst>
                  <a:ext uri="{0D108BD9-81ED-4DB2-BD59-A6C34878D82A}">
                    <a16:rowId xmlns:a16="http://schemas.microsoft.com/office/drawing/2014/main" val="1794160944"/>
                  </a:ext>
                </a:extLst>
              </a:tr>
              <a:tr h="370840">
                <a:tc>
                  <a:txBody>
                    <a:bodyPr/>
                    <a:lstStyle/>
                    <a:p>
                      <a:pPr algn="ctr"/>
                      <a:r>
                        <a:rPr lang="en-US" sz="1400" dirty="0"/>
                        <a:t>No</a:t>
                      </a:r>
                    </a:p>
                  </a:txBody>
                  <a:tcPr anchor="ctr"/>
                </a:tc>
                <a:extLst>
                  <a:ext uri="{0D108BD9-81ED-4DB2-BD59-A6C34878D82A}">
                    <a16:rowId xmlns:a16="http://schemas.microsoft.com/office/drawing/2014/main" val="2037776680"/>
                  </a:ext>
                </a:extLst>
              </a:tr>
              <a:tr h="370840">
                <a:tc>
                  <a:txBody>
                    <a:bodyPr/>
                    <a:lstStyle/>
                    <a:p>
                      <a:pPr algn="ctr"/>
                      <a:r>
                        <a:rPr lang="en-US" sz="1400" dirty="0"/>
                        <a:t>Yes</a:t>
                      </a:r>
                    </a:p>
                  </a:txBody>
                  <a:tcPr anchor="ctr"/>
                </a:tc>
                <a:extLst>
                  <a:ext uri="{0D108BD9-81ED-4DB2-BD59-A6C34878D82A}">
                    <a16:rowId xmlns:a16="http://schemas.microsoft.com/office/drawing/2014/main" val="1979790178"/>
                  </a:ext>
                </a:extLst>
              </a:tr>
              <a:tr h="370840">
                <a:tc>
                  <a:txBody>
                    <a:bodyPr/>
                    <a:lstStyle/>
                    <a:p>
                      <a:pPr algn="ctr"/>
                      <a:r>
                        <a:rPr lang="en-US" sz="1400" dirty="0"/>
                        <a:t>Yes</a:t>
                      </a:r>
                    </a:p>
                  </a:txBody>
                  <a:tcPr anchor="ctr"/>
                </a:tc>
                <a:extLst>
                  <a:ext uri="{0D108BD9-81ED-4DB2-BD59-A6C34878D82A}">
                    <a16:rowId xmlns:a16="http://schemas.microsoft.com/office/drawing/2014/main" val="2079958673"/>
                  </a:ext>
                </a:extLst>
              </a:tr>
              <a:tr h="370840">
                <a:tc>
                  <a:txBody>
                    <a:bodyPr/>
                    <a:lstStyle/>
                    <a:p>
                      <a:pPr algn="ctr"/>
                      <a:r>
                        <a:rPr lang="en-US" sz="1400" dirty="0"/>
                        <a:t>Yes</a:t>
                      </a:r>
                    </a:p>
                  </a:txBody>
                  <a:tcPr anchor="ctr"/>
                </a:tc>
                <a:extLst>
                  <a:ext uri="{0D108BD9-81ED-4DB2-BD59-A6C34878D82A}">
                    <a16:rowId xmlns:a16="http://schemas.microsoft.com/office/drawing/2014/main" val="1318855023"/>
                  </a:ext>
                </a:extLst>
              </a:tr>
              <a:tr h="370840">
                <a:tc>
                  <a:txBody>
                    <a:bodyPr/>
                    <a:lstStyle/>
                    <a:p>
                      <a:pPr algn="ctr"/>
                      <a:r>
                        <a:rPr lang="en-US" sz="1400" dirty="0"/>
                        <a:t>No</a:t>
                      </a:r>
                    </a:p>
                  </a:txBody>
                  <a:tcPr anchor="ctr"/>
                </a:tc>
                <a:extLst>
                  <a:ext uri="{0D108BD9-81ED-4DB2-BD59-A6C34878D82A}">
                    <a16:rowId xmlns:a16="http://schemas.microsoft.com/office/drawing/2014/main" val="388741540"/>
                  </a:ext>
                </a:extLst>
              </a:tr>
              <a:tr h="370840">
                <a:tc>
                  <a:txBody>
                    <a:bodyPr/>
                    <a:lstStyle/>
                    <a:p>
                      <a:pPr algn="ctr"/>
                      <a:r>
                        <a:rPr lang="en-US" sz="1400" dirty="0"/>
                        <a:t>No</a:t>
                      </a:r>
                    </a:p>
                  </a:txBody>
                  <a:tcPr anchor="ctr"/>
                </a:tc>
                <a:extLst>
                  <a:ext uri="{0D108BD9-81ED-4DB2-BD59-A6C34878D82A}">
                    <a16:rowId xmlns:a16="http://schemas.microsoft.com/office/drawing/2014/main" val="3871137258"/>
                  </a:ext>
                </a:extLst>
              </a:tr>
              <a:tr h="370840">
                <a:tc>
                  <a:txBody>
                    <a:bodyPr/>
                    <a:lstStyle/>
                    <a:p>
                      <a:pPr algn="ctr"/>
                      <a:r>
                        <a:rPr lang="en-US" sz="1400" dirty="0"/>
                        <a:t>No</a:t>
                      </a:r>
                    </a:p>
                  </a:txBody>
                  <a:tcPr anchor="ctr"/>
                </a:tc>
                <a:extLst>
                  <a:ext uri="{0D108BD9-81ED-4DB2-BD59-A6C34878D82A}">
                    <a16:rowId xmlns:a16="http://schemas.microsoft.com/office/drawing/2014/main" val="3706182856"/>
                  </a:ext>
                </a:extLst>
              </a:tr>
            </a:tbl>
          </a:graphicData>
        </a:graphic>
      </p:graphicFrame>
      <p:sp>
        <p:nvSpPr>
          <p:cNvPr id="9" name="Arrow: Right 8">
            <a:extLst>
              <a:ext uri="{FF2B5EF4-FFF2-40B4-BE49-F238E27FC236}">
                <a16:creationId xmlns:a16="http://schemas.microsoft.com/office/drawing/2014/main" id="{890E032B-BE38-4337-A5E8-7BBFCA541B68}"/>
              </a:ext>
            </a:extLst>
          </p:cNvPr>
          <p:cNvSpPr/>
          <p:nvPr/>
        </p:nvSpPr>
        <p:spPr>
          <a:xfrm>
            <a:off x="9548258" y="3619161"/>
            <a:ext cx="163961" cy="42094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ight Brace 9">
            <a:extLst>
              <a:ext uri="{FF2B5EF4-FFF2-40B4-BE49-F238E27FC236}">
                <a16:creationId xmlns:a16="http://schemas.microsoft.com/office/drawing/2014/main" id="{117285E5-F5C6-46EE-AED7-D7F82A1523F1}"/>
              </a:ext>
            </a:extLst>
          </p:cNvPr>
          <p:cNvSpPr/>
          <p:nvPr/>
        </p:nvSpPr>
        <p:spPr>
          <a:xfrm rot="5400000">
            <a:off x="7963806" y="4384196"/>
            <a:ext cx="327135" cy="235151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E69CDD04-AE49-48DA-AAAE-183B972F89C8}"/>
              </a:ext>
            </a:extLst>
          </p:cNvPr>
          <p:cNvSpPr txBox="1"/>
          <p:nvPr/>
        </p:nvSpPr>
        <p:spPr>
          <a:xfrm>
            <a:off x="7208986" y="5723519"/>
            <a:ext cx="2018822" cy="646331"/>
          </a:xfrm>
          <a:prstGeom prst="rect">
            <a:avLst/>
          </a:prstGeom>
          <a:noFill/>
        </p:spPr>
        <p:txBody>
          <a:bodyPr wrap="none" rtlCol="0">
            <a:spAutoFit/>
          </a:bodyPr>
          <a:lstStyle/>
          <a:p>
            <a:r>
              <a:rPr lang="en-US" dirty="0"/>
              <a:t>Only needs feature </a:t>
            </a:r>
          </a:p>
          <a:p>
            <a:r>
              <a:rPr lang="en-US" dirty="0"/>
              <a:t>data to learn</a:t>
            </a:r>
          </a:p>
        </p:txBody>
      </p:sp>
      <p:sp>
        <p:nvSpPr>
          <p:cNvPr id="12" name="Right Brace 11">
            <a:extLst>
              <a:ext uri="{FF2B5EF4-FFF2-40B4-BE49-F238E27FC236}">
                <a16:creationId xmlns:a16="http://schemas.microsoft.com/office/drawing/2014/main" id="{4F557757-2343-4068-A649-755342A626A4}"/>
              </a:ext>
            </a:extLst>
          </p:cNvPr>
          <p:cNvSpPr/>
          <p:nvPr/>
        </p:nvSpPr>
        <p:spPr>
          <a:xfrm rot="5400000">
            <a:off x="10312305" y="5010578"/>
            <a:ext cx="327135" cy="1034218"/>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9305D136-9BB3-449A-B61F-3A37D5AA8A78}"/>
              </a:ext>
            </a:extLst>
          </p:cNvPr>
          <p:cNvSpPr txBox="1"/>
          <p:nvPr/>
        </p:nvSpPr>
        <p:spPr>
          <a:xfrm>
            <a:off x="9809433" y="5723518"/>
            <a:ext cx="1509452" cy="646331"/>
          </a:xfrm>
          <a:prstGeom prst="rect">
            <a:avLst/>
          </a:prstGeom>
          <a:noFill/>
        </p:spPr>
        <p:txBody>
          <a:bodyPr wrap="none" rtlCol="0">
            <a:spAutoFit/>
          </a:bodyPr>
          <a:lstStyle/>
          <a:p>
            <a:r>
              <a:rPr lang="en-US" dirty="0"/>
              <a:t>Generated by </a:t>
            </a:r>
          </a:p>
          <a:p>
            <a:r>
              <a:rPr lang="en-US" dirty="0"/>
              <a:t>trained model</a:t>
            </a:r>
          </a:p>
        </p:txBody>
      </p:sp>
    </p:spTree>
    <p:extLst>
      <p:ext uri="{BB962C8B-B14F-4D97-AF65-F5344CB8AC3E}">
        <p14:creationId xmlns:p14="http://schemas.microsoft.com/office/powerpoint/2010/main" val="382593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86175-495F-3762-C197-4B3C3925B544}"/>
              </a:ext>
            </a:extLst>
          </p:cNvPr>
          <p:cNvSpPr>
            <a:spLocks noGrp="1"/>
          </p:cNvSpPr>
          <p:nvPr>
            <p:ph type="title"/>
          </p:nvPr>
        </p:nvSpPr>
        <p:spPr/>
        <p:txBody>
          <a:bodyPr/>
          <a:lstStyle/>
          <a:p>
            <a:r>
              <a:rPr lang="en-US" dirty="0"/>
              <a:t>Anomalous Cycles in Manufacturing Operations</a:t>
            </a:r>
          </a:p>
        </p:txBody>
      </p:sp>
      <p:sp>
        <p:nvSpPr>
          <p:cNvPr id="3" name="Content Placeholder 2">
            <a:extLst>
              <a:ext uri="{FF2B5EF4-FFF2-40B4-BE49-F238E27FC236}">
                <a16:creationId xmlns:a16="http://schemas.microsoft.com/office/drawing/2014/main" id="{EC4F57F8-B908-F7F1-A683-4EAB01089BDA}"/>
              </a:ext>
            </a:extLst>
          </p:cNvPr>
          <p:cNvSpPr>
            <a:spLocks noGrp="1"/>
          </p:cNvSpPr>
          <p:nvPr>
            <p:ph sz="quarter" idx="10"/>
          </p:nvPr>
        </p:nvSpPr>
        <p:spPr>
          <a:xfrm>
            <a:off x="733426" y="908093"/>
            <a:ext cx="4727096" cy="5221539"/>
          </a:xfrm>
        </p:spPr>
        <p:txBody>
          <a:bodyPr/>
          <a:lstStyle/>
          <a:p>
            <a:r>
              <a:rPr lang="en-US" dirty="0"/>
              <a:t>In manufacturing operations, systems are usually cyclic which repeat patterns after each cycle</a:t>
            </a:r>
          </a:p>
          <a:p>
            <a:r>
              <a:rPr lang="en-US" dirty="0"/>
              <a:t>Anomalies are cycles that are very different from the rest</a:t>
            </a:r>
          </a:p>
          <a:p>
            <a:r>
              <a:rPr lang="en-US" dirty="0"/>
              <a:t>We need to build models to detect such cycles</a:t>
            </a:r>
          </a:p>
        </p:txBody>
      </p:sp>
      <p:pic>
        <p:nvPicPr>
          <p:cNvPr id="4" name="Picture 6">
            <a:extLst>
              <a:ext uri="{FF2B5EF4-FFF2-40B4-BE49-F238E27FC236}">
                <a16:creationId xmlns:a16="http://schemas.microsoft.com/office/drawing/2014/main" id="{452C8925-2A90-F5DA-9748-EB8C2B4F4D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4333" y="908092"/>
            <a:ext cx="5970640" cy="16366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C3430ED4-2998-8B28-B264-C74D11AB6E83}"/>
              </a:ext>
            </a:extLst>
          </p:cNvPr>
          <p:cNvPicPr>
            <a:picLocks noChangeAspect="1" noChangeArrowheads="1"/>
          </p:cNvPicPr>
          <p:nvPr/>
        </p:nvPicPr>
        <p:blipFill>
          <a:blip r:embed="rId3"/>
          <a:srcRect/>
          <a:stretch/>
        </p:blipFill>
        <p:spPr bwMode="auto">
          <a:xfrm>
            <a:off x="5834339" y="3041676"/>
            <a:ext cx="5970634" cy="16409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9AC6C28-5622-C333-05C1-04F403E176AC}"/>
              </a:ext>
            </a:extLst>
          </p:cNvPr>
          <p:cNvSpPr txBox="1"/>
          <p:nvPr/>
        </p:nvSpPr>
        <p:spPr>
          <a:xfrm>
            <a:off x="6096000" y="5179463"/>
            <a:ext cx="5699765" cy="400110"/>
          </a:xfrm>
          <a:prstGeom prst="rect">
            <a:avLst/>
          </a:prstGeom>
          <a:noFill/>
        </p:spPr>
        <p:txBody>
          <a:bodyPr wrap="none" rtlCol="0">
            <a:spAutoFit/>
          </a:bodyPr>
          <a:lstStyle/>
          <a:p>
            <a:r>
              <a:rPr lang="en-US" sz="2000" b="1" dirty="0"/>
              <a:t>Examples of cyclic data from sensors and anomalies</a:t>
            </a:r>
          </a:p>
        </p:txBody>
      </p:sp>
      <p:sp>
        <p:nvSpPr>
          <p:cNvPr id="7" name="Rectangle 6">
            <a:extLst>
              <a:ext uri="{FF2B5EF4-FFF2-40B4-BE49-F238E27FC236}">
                <a16:creationId xmlns:a16="http://schemas.microsoft.com/office/drawing/2014/main" id="{10E71733-D381-B35F-EBF7-9EC30380FC75}"/>
              </a:ext>
            </a:extLst>
          </p:cNvPr>
          <p:cNvSpPr/>
          <p:nvPr/>
        </p:nvSpPr>
        <p:spPr>
          <a:xfrm>
            <a:off x="9230264" y="1273007"/>
            <a:ext cx="715993" cy="793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59734D6-1985-4BE2-A902-032005B24A60}"/>
              </a:ext>
            </a:extLst>
          </p:cNvPr>
          <p:cNvSpPr/>
          <p:nvPr/>
        </p:nvSpPr>
        <p:spPr>
          <a:xfrm>
            <a:off x="7804030" y="3422423"/>
            <a:ext cx="715993" cy="793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476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rapezoid 13">
            <a:extLst>
              <a:ext uri="{FF2B5EF4-FFF2-40B4-BE49-F238E27FC236}">
                <a16:creationId xmlns:a16="http://schemas.microsoft.com/office/drawing/2014/main" id="{A95F1928-855B-1E16-7ECA-C88895B9A641}"/>
              </a:ext>
            </a:extLst>
          </p:cNvPr>
          <p:cNvSpPr/>
          <p:nvPr/>
        </p:nvSpPr>
        <p:spPr>
          <a:xfrm>
            <a:off x="4679475" y="4218262"/>
            <a:ext cx="2833050" cy="712907"/>
          </a:xfrm>
          <a:prstGeom prst="trapezoid">
            <a:avLst>
              <a:gd name="adj" fmla="val 39521"/>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5D8183-EE56-8D74-1AAB-8C395E40B2EA}"/>
              </a:ext>
            </a:extLst>
          </p:cNvPr>
          <p:cNvSpPr>
            <a:spLocks noGrp="1"/>
          </p:cNvSpPr>
          <p:nvPr>
            <p:ph type="title"/>
          </p:nvPr>
        </p:nvSpPr>
        <p:spPr>
          <a:xfrm>
            <a:off x="440489" y="109131"/>
            <a:ext cx="3223461" cy="666991"/>
          </a:xfrm>
        </p:spPr>
        <p:txBody>
          <a:bodyPr/>
          <a:lstStyle/>
          <a:p>
            <a:r>
              <a:rPr lang="en-US" sz="2400" dirty="0"/>
              <a:t>Data processing</a:t>
            </a:r>
          </a:p>
        </p:txBody>
      </p:sp>
      <p:sp>
        <p:nvSpPr>
          <p:cNvPr id="3" name="Content Placeholder 2">
            <a:extLst>
              <a:ext uri="{FF2B5EF4-FFF2-40B4-BE49-F238E27FC236}">
                <a16:creationId xmlns:a16="http://schemas.microsoft.com/office/drawing/2014/main" id="{CD240973-4E5F-3D76-2786-55CF807D4073}"/>
              </a:ext>
            </a:extLst>
          </p:cNvPr>
          <p:cNvSpPr>
            <a:spLocks noGrp="1"/>
          </p:cNvSpPr>
          <p:nvPr>
            <p:ph sz="quarter" idx="10"/>
          </p:nvPr>
        </p:nvSpPr>
        <p:spPr>
          <a:xfrm>
            <a:off x="440489" y="908093"/>
            <a:ext cx="3660775" cy="5221539"/>
          </a:xfrm>
        </p:spPr>
        <p:txBody>
          <a:bodyPr/>
          <a:lstStyle/>
          <a:p>
            <a:r>
              <a:rPr lang="en-US" sz="2000" dirty="0"/>
              <a:t>Data processing in this problem is different from previous projects we did</a:t>
            </a:r>
          </a:p>
          <a:p>
            <a:r>
              <a:rPr lang="en-US" sz="2000" dirty="0"/>
              <a:t>Sensor data comes as a single and very long time series</a:t>
            </a:r>
          </a:p>
          <a:p>
            <a:r>
              <a:rPr lang="en-US" sz="2000" dirty="0"/>
              <a:t>We need to split the data into the regular tabular format where each row is one cycle</a:t>
            </a:r>
          </a:p>
          <a:p>
            <a:pPr lvl="1"/>
            <a:r>
              <a:rPr lang="en-US" sz="2000" dirty="0"/>
              <a:t>Each feature is then data for one time point</a:t>
            </a:r>
            <a:endParaRPr lang="en-US" dirty="0"/>
          </a:p>
          <a:p>
            <a:r>
              <a:rPr lang="en-US" sz="2000" dirty="0"/>
              <a:t>Detection models can only operate on the tabular data</a:t>
            </a:r>
          </a:p>
        </p:txBody>
      </p:sp>
      <p:pic>
        <p:nvPicPr>
          <p:cNvPr id="4100" name="Picture 4">
            <a:extLst>
              <a:ext uri="{FF2B5EF4-FFF2-40B4-BE49-F238E27FC236}">
                <a16:creationId xmlns:a16="http://schemas.microsoft.com/office/drawing/2014/main" id="{B44B2BCE-9F30-81B1-31A8-E7CAC4F2A537}"/>
              </a:ext>
            </a:extLst>
          </p:cNvPr>
          <p:cNvPicPr>
            <a:picLocks noChangeAspect="1" noChangeArrowheads="1"/>
          </p:cNvPicPr>
          <p:nvPr/>
        </p:nvPicPr>
        <p:blipFill>
          <a:blip r:embed="rId2"/>
          <a:srcRect/>
          <a:stretch/>
        </p:blipFill>
        <p:spPr bwMode="auto">
          <a:xfrm>
            <a:off x="4580111" y="215114"/>
            <a:ext cx="7380113" cy="115565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866A7A7F-E0EC-62D9-C570-29698A746F69}"/>
              </a:ext>
            </a:extLst>
          </p:cNvPr>
          <p:cNvPicPr>
            <a:picLocks noChangeAspect="1" noChangeArrowheads="1"/>
          </p:cNvPicPr>
          <p:nvPr/>
        </p:nvPicPr>
        <p:blipFill rotWithShape="1">
          <a:blip r:embed="rId3"/>
          <a:srcRect t="42007"/>
          <a:stretch/>
        </p:blipFill>
        <p:spPr bwMode="auto">
          <a:xfrm>
            <a:off x="4892786" y="1901127"/>
            <a:ext cx="2406428" cy="2317133"/>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a:extLst>
              <a:ext uri="{FF2B5EF4-FFF2-40B4-BE49-F238E27FC236}">
                <a16:creationId xmlns:a16="http://schemas.microsoft.com/office/drawing/2014/main" id="{DC93B209-C014-FC98-1CF0-DDCC9F0BAF00}"/>
              </a:ext>
            </a:extLst>
          </p:cNvPr>
          <p:cNvSpPr txBox="1"/>
          <p:nvPr/>
        </p:nvSpPr>
        <p:spPr>
          <a:xfrm>
            <a:off x="7422080" y="17253"/>
            <a:ext cx="1661943" cy="307777"/>
          </a:xfrm>
          <a:prstGeom prst="rect">
            <a:avLst/>
          </a:prstGeom>
          <a:noFill/>
        </p:spPr>
        <p:txBody>
          <a:bodyPr wrap="square" rtlCol="0">
            <a:spAutoFit/>
          </a:bodyPr>
          <a:lstStyle/>
          <a:p>
            <a:pPr algn="ctr"/>
            <a:r>
              <a:rPr lang="en-US" sz="1400" b="1" dirty="0">
                <a:latin typeface="Montserrat" panose="00000500000000000000" pitchFamily="2" charset="0"/>
              </a:rPr>
              <a:t>Raw data</a:t>
            </a:r>
            <a:endParaRPr lang="en-US" sz="1400" dirty="0">
              <a:latin typeface="Montserrat" panose="00000500000000000000" pitchFamily="2" charset="0"/>
            </a:endParaRPr>
          </a:p>
        </p:txBody>
      </p:sp>
      <p:sp>
        <p:nvSpPr>
          <p:cNvPr id="56" name="TextBox 55">
            <a:extLst>
              <a:ext uri="{FF2B5EF4-FFF2-40B4-BE49-F238E27FC236}">
                <a16:creationId xmlns:a16="http://schemas.microsoft.com/office/drawing/2014/main" id="{858BD5C4-D9FA-254F-DB19-8AAB037F7BD9}"/>
              </a:ext>
            </a:extLst>
          </p:cNvPr>
          <p:cNvSpPr txBox="1"/>
          <p:nvPr/>
        </p:nvSpPr>
        <p:spPr>
          <a:xfrm>
            <a:off x="5265028" y="4401506"/>
            <a:ext cx="1661943" cy="307777"/>
          </a:xfrm>
          <a:prstGeom prst="rect">
            <a:avLst/>
          </a:prstGeom>
          <a:noFill/>
        </p:spPr>
        <p:txBody>
          <a:bodyPr wrap="square" rtlCol="0">
            <a:spAutoFit/>
          </a:bodyPr>
          <a:lstStyle/>
          <a:p>
            <a:pPr algn="ctr"/>
            <a:r>
              <a:rPr lang="en-US" sz="1400" b="1" dirty="0">
                <a:latin typeface="Montserrat" panose="00000500000000000000" pitchFamily="2" charset="0"/>
              </a:rPr>
              <a:t>Cycle data</a:t>
            </a:r>
            <a:endParaRPr lang="en-US" sz="1400" dirty="0">
              <a:latin typeface="Montserrat" panose="00000500000000000000" pitchFamily="2" charset="0"/>
            </a:endParaRPr>
          </a:p>
        </p:txBody>
      </p:sp>
      <p:pic>
        <p:nvPicPr>
          <p:cNvPr id="7" name="Graphic 6" descr="Robot with solid fill">
            <a:extLst>
              <a:ext uri="{FF2B5EF4-FFF2-40B4-BE49-F238E27FC236}">
                <a16:creationId xmlns:a16="http://schemas.microsoft.com/office/drawing/2014/main" id="{3EDEFDAC-8DD1-B531-56D5-5317A22770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33964" y="2502869"/>
            <a:ext cx="1113649" cy="1113649"/>
          </a:xfrm>
          <a:prstGeom prst="rect">
            <a:avLst/>
          </a:prstGeom>
        </p:spPr>
      </p:pic>
      <p:sp>
        <p:nvSpPr>
          <p:cNvPr id="8" name="Arrow: Down 7">
            <a:extLst>
              <a:ext uri="{FF2B5EF4-FFF2-40B4-BE49-F238E27FC236}">
                <a16:creationId xmlns:a16="http://schemas.microsoft.com/office/drawing/2014/main" id="{CFDB21EC-1749-0523-8838-0C25AABA847D}"/>
              </a:ext>
            </a:extLst>
          </p:cNvPr>
          <p:cNvSpPr/>
          <p:nvPr/>
        </p:nvSpPr>
        <p:spPr>
          <a:xfrm>
            <a:off x="5966430" y="1449305"/>
            <a:ext cx="329568" cy="222579"/>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C76B497E-548B-891F-FF03-3E4EEBE6A156}"/>
              </a:ext>
            </a:extLst>
          </p:cNvPr>
          <p:cNvSpPr/>
          <p:nvPr/>
        </p:nvSpPr>
        <p:spPr>
          <a:xfrm rot="16200000">
            <a:off x="7401805" y="2948403"/>
            <a:ext cx="329568" cy="222579"/>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16A8827E-1A70-4B09-4CB1-B3288990E061}"/>
              </a:ext>
            </a:extLst>
          </p:cNvPr>
          <p:cNvSpPr/>
          <p:nvPr/>
        </p:nvSpPr>
        <p:spPr>
          <a:xfrm rot="16200000">
            <a:off x="9050204" y="2948403"/>
            <a:ext cx="329568" cy="222579"/>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61360787-42B9-8FE0-61AC-C226897D382E}"/>
              </a:ext>
            </a:extLst>
          </p:cNvPr>
          <p:cNvGraphicFramePr>
            <a:graphicFrameLocks noGrp="1"/>
          </p:cNvGraphicFramePr>
          <p:nvPr>
            <p:extLst>
              <p:ext uri="{D42A27DB-BD31-4B8C-83A1-F6EECF244321}">
                <p14:modId xmlns:p14="http://schemas.microsoft.com/office/powerpoint/2010/main" val="1201792985"/>
              </p:ext>
            </p:extLst>
          </p:nvPr>
        </p:nvGraphicFramePr>
        <p:xfrm>
          <a:off x="9654396" y="1901126"/>
          <a:ext cx="895482" cy="2317136"/>
        </p:xfrm>
        <a:graphic>
          <a:graphicData uri="http://schemas.openxmlformats.org/drawingml/2006/table">
            <a:tbl>
              <a:tblPr bandRow="1">
                <a:tableStyleId>{21E4AEA4-8DFA-4A89-87EB-49C32662AFE0}</a:tableStyleId>
              </a:tblPr>
              <a:tblGrid>
                <a:gridCol w="895482">
                  <a:extLst>
                    <a:ext uri="{9D8B030D-6E8A-4147-A177-3AD203B41FA5}">
                      <a16:colId xmlns:a16="http://schemas.microsoft.com/office/drawing/2014/main" val="2242289136"/>
                    </a:ext>
                  </a:extLst>
                </a:gridCol>
              </a:tblGrid>
              <a:tr h="579284">
                <a:tc>
                  <a:txBody>
                    <a:bodyPr/>
                    <a:lstStyle/>
                    <a:p>
                      <a:pPr algn="ctr"/>
                      <a:r>
                        <a:rPr lang="en-US" sz="1400" dirty="0"/>
                        <a:t>Regular</a:t>
                      </a:r>
                    </a:p>
                  </a:txBody>
                  <a:tcPr anchor="ctr"/>
                </a:tc>
                <a:extLst>
                  <a:ext uri="{0D108BD9-81ED-4DB2-BD59-A6C34878D82A}">
                    <a16:rowId xmlns:a16="http://schemas.microsoft.com/office/drawing/2014/main" val="3504500960"/>
                  </a:ext>
                </a:extLst>
              </a:tr>
              <a:tr h="579284">
                <a:tc>
                  <a:txBody>
                    <a:bodyPr/>
                    <a:lstStyle/>
                    <a:p>
                      <a:pPr algn="ctr"/>
                      <a:r>
                        <a:rPr lang="en-US" sz="1400" dirty="0"/>
                        <a:t>Regular</a:t>
                      </a:r>
                    </a:p>
                  </a:txBody>
                  <a:tcPr anchor="ctr"/>
                </a:tc>
                <a:extLst>
                  <a:ext uri="{0D108BD9-81ED-4DB2-BD59-A6C34878D82A}">
                    <a16:rowId xmlns:a16="http://schemas.microsoft.com/office/drawing/2014/main" val="2055966471"/>
                  </a:ext>
                </a:extLst>
              </a:tr>
              <a:tr h="579284">
                <a:tc>
                  <a:txBody>
                    <a:bodyPr/>
                    <a:lstStyle/>
                    <a:p>
                      <a:pPr algn="ctr"/>
                      <a:r>
                        <a:rPr lang="en-US" sz="1400" dirty="0"/>
                        <a:t>Anomaly</a:t>
                      </a:r>
                    </a:p>
                  </a:txBody>
                  <a:tcPr anchor="ctr"/>
                </a:tc>
                <a:extLst>
                  <a:ext uri="{0D108BD9-81ED-4DB2-BD59-A6C34878D82A}">
                    <a16:rowId xmlns:a16="http://schemas.microsoft.com/office/drawing/2014/main" val="159029358"/>
                  </a:ext>
                </a:extLst>
              </a:tr>
              <a:tr h="579284">
                <a:tc>
                  <a:txBody>
                    <a:bodyPr/>
                    <a:lstStyle/>
                    <a:p>
                      <a:pPr algn="ctr"/>
                      <a:r>
                        <a:rPr lang="en-US" sz="1400" dirty="0"/>
                        <a:t>Regular</a:t>
                      </a:r>
                    </a:p>
                  </a:txBody>
                  <a:tcPr anchor="ctr"/>
                </a:tc>
                <a:extLst>
                  <a:ext uri="{0D108BD9-81ED-4DB2-BD59-A6C34878D82A}">
                    <a16:rowId xmlns:a16="http://schemas.microsoft.com/office/drawing/2014/main" val="2190370590"/>
                  </a:ext>
                </a:extLst>
              </a:tr>
            </a:tbl>
          </a:graphicData>
        </a:graphic>
      </p:graphicFrame>
      <mc:AlternateContent xmlns:mc="http://schemas.openxmlformats.org/markup-compatibility/2006">
        <mc:Choice xmlns:a14="http://schemas.microsoft.com/office/drawing/2010/main" Requires="a14">
          <p:graphicFrame>
            <p:nvGraphicFramePr>
              <p:cNvPr id="13" name="Table 13">
                <a:extLst>
                  <a:ext uri="{FF2B5EF4-FFF2-40B4-BE49-F238E27FC236}">
                    <a16:creationId xmlns:a16="http://schemas.microsoft.com/office/drawing/2014/main" id="{35FE7765-1BAD-6A30-2619-D1FBC997FA9B}"/>
                  </a:ext>
                </a:extLst>
              </p:cNvPr>
              <p:cNvGraphicFramePr>
                <a:graphicFrameLocks noGrp="1"/>
              </p:cNvGraphicFramePr>
              <p:nvPr>
                <p:extLst>
                  <p:ext uri="{D42A27DB-BD31-4B8C-83A1-F6EECF244321}">
                    <p14:modId xmlns:p14="http://schemas.microsoft.com/office/powerpoint/2010/main" val="3819276127"/>
                  </p:ext>
                </p:extLst>
              </p:nvPr>
            </p:nvGraphicFramePr>
            <p:xfrm>
              <a:off x="4679475" y="4931169"/>
              <a:ext cx="2833050" cy="1295400"/>
            </p:xfrm>
            <a:graphic>
              <a:graphicData uri="http://schemas.openxmlformats.org/drawingml/2006/table">
                <a:tbl>
                  <a:tblPr firstRow="1" bandRow="1">
                    <a:tableStyleId>{5C22544A-7EE6-4342-B048-85BDC9FD1C3A}</a:tableStyleId>
                  </a:tblPr>
                  <a:tblGrid>
                    <a:gridCol w="566610">
                      <a:extLst>
                        <a:ext uri="{9D8B030D-6E8A-4147-A177-3AD203B41FA5}">
                          <a16:colId xmlns:a16="http://schemas.microsoft.com/office/drawing/2014/main" val="2582617493"/>
                        </a:ext>
                      </a:extLst>
                    </a:gridCol>
                    <a:gridCol w="566610">
                      <a:extLst>
                        <a:ext uri="{9D8B030D-6E8A-4147-A177-3AD203B41FA5}">
                          <a16:colId xmlns:a16="http://schemas.microsoft.com/office/drawing/2014/main" val="1593039607"/>
                        </a:ext>
                      </a:extLst>
                    </a:gridCol>
                    <a:gridCol w="566610">
                      <a:extLst>
                        <a:ext uri="{9D8B030D-6E8A-4147-A177-3AD203B41FA5}">
                          <a16:colId xmlns:a16="http://schemas.microsoft.com/office/drawing/2014/main" val="3933429802"/>
                        </a:ext>
                      </a:extLst>
                    </a:gridCol>
                    <a:gridCol w="566610">
                      <a:extLst>
                        <a:ext uri="{9D8B030D-6E8A-4147-A177-3AD203B41FA5}">
                          <a16:colId xmlns:a16="http://schemas.microsoft.com/office/drawing/2014/main" val="1280039706"/>
                        </a:ext>
                      </a:extLst>
                    </a:gridCol>
                    <a:gridCol w="566610">
                      <a:extLst>
                        <a:ext uri="{9D8B030D-6E8A-4147-A177-3AD203B41FA5}">
                          <a16:colId xmlns:a16="http://schemas.microsoft.com/office/drawing/2014/main" val="2320969484"/>
                        </a:ext>
                      </a:extLst>
                    </a:gridCol>
                  </a:tblGrid>
                  <a:tr h="244789">
                    <a:tc>
                      <a:txBody>
                        <a:bodyPr/>
                        <a:lstStyle/>
                        <a:p>
                          <a:r>
                            <a:rPr lang="en-US" sz="1100" dirty="0"/>
                            <a:t>Cycle</a:t>
                          </a:r>
                        </a:p>
                      </a:txBody>
                      <a:tcPr/>
                    </a:tc>
                    <a:tc>
                      <a:txBody>
                        <a:bodyPr/>
                        <a:lstStyle/>
                        <a:p>
                          <a14:m>
                            <m:oMathPara xmlns:m="http://schemas.openxmlformats.org/officeDocument/2006/math">
                              <m:oMathParaPr>
                                <m:jc m:val="centerGroup"/>
                              </m:oMathParaPr>
                              <m:oMath xmlns:m="http://schemas.openxmlformats.org/officeDocument/2006/math">
                                <m:sSub>
                                  <m:sSubPr>
                                    <m:ctrlPr>
                                      <a:rPr lang="en-US" sz="1100" b="1" i="1" dirty="0" smtClean="0">
                                        <a:latin typeface="Cambria Math" panose="02040503050406030204" pitchFamily="18" charset="0"/>
                                      </a:rPr>
                                    </m:ctrlPr>
                                  </m:sSubPr>
                                  <m:e>
                                    <m:r>
                                      <a:rPr lang="en-US" sz="1100" i="1" dirty="0" smtClean="0">
                                        <a:latin typeface="Cambria Math" panose="02040503050406030204" pitchFamily="18" charset="0"/>
                                      </a:rPr>
                                      <m:t>𝑇</m:t>
                                    </m:r>
                                  </m:e>
                                  <m:sub>
                                    <m:r>
                                      <a:rPr lang="en-US" sz="1100" i="1" dirty="0" smtClean="0">
                                        <a:latin typeface="Cambria Math" panose="02040503050406030204" pitchFamily="18" charset="0"/>
                                      </a:rPr>
                                      <m:t>0</m:t>
                                    </m:r>
                                  </m:sub>
                                </m:sSub>
                              </m:oMath>
                            </m:oMathPara>
                          </a14:m>
                          <a:endParaRPr lang="en-US" sz="1100" dirty="0"/>
                        </a:p>
                      </a:txBody>
                      <a:tcPr/>
                    </a:tc>
                    <a:tc>
                      <a:txBody>
                        <a:bodyPr/>
                        <a:lstStyle/>
                        <a:p>
                          <a14:m>
                            <m:oMathPara xmlns:m="http://schemas.openxmlformats.org/officeDocument/2006/math">
                              <m:oMathParaPr>
                                <m:jc m:val="centerGroup"/>
                              </m:oMathParaPr>
                              <m:oMath xmlns:m="http://schemas.openxmlformats.org/officeDocument/2006/math">
                                <m:sSub>
                                  <m:sSubPr>
                                    <m:ctrlPr>
                                      <a:rPr lang="en-US" sz="1100" b="1" i="1" dirty="0" smtClean="0">
                                        <a:latin typeface="Cambria Math" panose="02040503050406030204" pitchFamily="18" charset="0"/>
                                      </a:rPr>
                                    </m:ctrlPr>
                                  </m:sSubPr>
                                  <m:e>
                                    <m:r>
                                      <a:rPr lang="en-US" sz="1100" i="1" dirty="0" smtClean="0">
                                        <a:latin typeface="Cambria Math" panose="02040503050406030204" pitchFamily="18" charset="0"/>
                                      </a:rPr>
                                      <m:t>𝑇</m:t>
                                    </m:r>
                                  </m:e>
                                  <m:sub>
                                    <m:r>
                                      <a:rPr lang="en-US" sz="1100" i="1" dirty="0" smtClean="0">
                                        <a:latin typeface="Cambria Math" panose="02040503050406030204" pitchFamily="18" charset="0"/>
                                      </a:rPr>
                                      <m:t>1</m:t>
                                    </m:r>
                                  </m:sub>
                                </m:sSub>
                              </m:oMath>
                            </m:oMathPara>
                          </a14:m>
                          <a:endParaRPr lang="en-US" sz="1100" dirty="0"/>
                        </a:p>
                      </a:txBody>
                      <a:tcPr/>
                    </a:tc>
                    <a:tc>
                      <a:txBody>
                        <a:bodyPr/>
                        <a:lstStyle/>
                        <a:p>
                          <a14:m>
                            <m:oMathPara xmlns:m="http://schemas.openxmlformats.org/officeDocument/2006/math">
                              <m:oMathParaPr>
                                <m:jc m:val="centerGroup"/>
                              </m:oMathParaPr>
                              <m:oMath xmlns:m="http://schemas.openxmlformats.org/officeDocument/2006/math">
                                <m:sSub>
                                  <m:sSubPr>
                                    <m:ctrlPr>
                                      <a:rPr lang="en-US" sz="1100" b="1" i="1" dirty="0" smtClean="0">
                                        <a:latin typeface="Cambria Math" panose="02040503050406030204" pitchFamily="18" charset="0"/>
                                      </a:rPr>
                                    </m:ctrlPr>
                                  </m:sSubPr>
                                  <m:e>
                                    <m:r>
                                      <a:rPr lang="en-US" sz="1100" i="1" dirty="0" smtClean="0">
                                        <a:latin typeface="Cambria Math" panose="02040503050406030204" pitchFamily="18" charset="0"/>
                                      </a:rPr>
                                      <m:t>𝑇</m:t>
                                    </m:r>
                                  </m:e>
                                  <m:sub>
                                    <m:r>
                                      <a:rPr lang="en-US" sz="1100" i="1" dirty="0" smtClean="0">
                                        <a:latin typeface="Cambria Math" panose="02040503050406030204" pitchFamily="18" charset="0"/>
                                      </a:rPr>
                                      <m:t>2</m:t>
                                    </m:r>
                                  </m:sub>
                                </m:sSub>
                              </m:oMath>
                            </m:oMathPara>
                          </a14:m>
                          <a:endParaRPr lang="en-US" sz="1100" dirty="0"/>
                        </a:p>
                      </a:txBody>
                      <a:tcPr/>
                    </a:tc>
                    <a:tc>
                      <a:txBody>
                        <a:bodyPr/>
                        <a:lstStyle/>
                        <a:p>
                          <a:pPr algn="ctr"/>
                          <a:r>
                            <a:rPr lang="en-US" sz="1100" dirty="0"/>
                            <a:t>…</a:t>
                          </a:r>
                        </a:p>
                      </a:txBody>
                      <a:tcPr/>
                    </a:tc>
                    <a:extLst>
                      <a:ext uri="{0D108BD9-81ED-4DB2-BD59-A6C34878D82A}">
                        <a16:rowId xmlns:a16="http://schemas.microsoft.com/office/drawing/2014/main" val="3483665977"/>
                      </a:ext>
                    </a:extLst>
                  </a:tr>
                  <a:tr h="244789">
                    <a:tc>
                      <a:txBody>
                        <a:bodyPr/>
                        <a:lstStyle/>
                        <a:p>
                          <a:r>
                            <a:rPr lang="en-US" sz="1100" dirty="0"/>
                            <a:t>1</a:t>
                          </a:r>
                        </a:p>
                      </a:txBody>
                      <a:tcPr/>
                    </a:tc>
                    <a:tc>
                      <a:txBody>
                        <a:bodyPr/>
                        <a:lstStyle/>
                        <a:p>
                          <a:r>
                            <a:rPr lang="en-US" sz="1100" dirty="0"/>
                            <a:t>1.5</a:t>
                          </a:r>
                        </a:p>
                      </a:txBody>
                      <a:tcPr/>
                    </a:tc>
                    <a:tc>
                      <a:txBody>
                        <a:bodyPr/>
                        <a:lstStyle/>
                        <a:p>
                          <a:r>
                            <a:rPr lang="en-US" sz="1100" dirty="0"/>
                            <a:t>1.53</a:t>
                          </a:r>
                        </a:p>
                      </a:txBody>
                      <a:tcPr/>
                    </a:tc>
                    <a:tc>
                      <a:txBody>
                        <a:bodyPr/>
                        <a:lstStyle/>
                        <a:p>
                          <a:r>
                            <a:rPr lang="en-US" sz="1100" dirty="0"/>
                            <a:t>1.55</a:t>
                          </a:r>
                        </a:p>
                      </a:txBody>
                      <a:tcPr/>
                    </a:tc>
                    <a:tc>
                      <a:txBody>
                        <a:bodyPr/>
                        <a:lstStyle/>
                        <a:p>
                          <a:pPr algn="ctr"/>
                          <a:r>
                            <a:rPr lang="en-US" sz="1100" dirty="0"/>
                            <a:t>…</a:t>
                          </a:r>
                        </a:p>
                      </a:txBody>
                      <a:tcPr/>
                    </a:tc>
                    <a:extLst>
                      <a:ext uri="{0D108BD9-81ED-4DB2-BD59-A6C34878D82A}">
                        <a16:rowId xmlns:a16="http://schemas.microsoft.com/office/drawing/2014/main" val="1745745529"/>
                      </a:ext>
                    </a:extLst>
                  </a:tr>
                  <a:tr h="244789">
                    <a:tc>
                      <a:txBody>
                        <a:bodyPr/>
                        <a:lstStyle/>
                        <a:p>
                          <a:r>
                            <a:rPr lang="en-US" sz="1100" dirty="0"/>
                            <a:t>2</a:t>
                          </a:r>
                        </a:p>
                      </a:txBody>
                      <a:tcPr/>
                    </a:tc>
                    <a:tc>
                      <a:txBody>
                        <a:bodyPr/>
                        <a:lstStyle/>
                        <a:p>
                          <a:r>
                            <a:rPr lang="en-US" sz="1100" dirty="0"/>
                            <a:t>1.52</a:t>
                          </a:r>
                        </a:p>
                      </a:txBody>
                      <a:tcPr/>
                    </a:tc>
                    <a:tc>
                      <a:txBody>
                        <a:bodyPr/>
                        <a:lstStyle/>
                        <a:p>
                          <a:r>
                            <a:rPr lang="en-US" sz="1100" dirty="0"/>
                            <a:t>1.51</a:t>
                          </a:r>
                        </a:p>
                      </a:txBody>
                      <a:tcPr/>
                    </a:tc>
                    <a:tc>
                      <a:txBody>
                        <a:bodyPr/>
                        <a:lstStyle/>
                        <a:p>
                          <a:r>
                            <a:rPr lang="en-US" sz="1100" dirty="0"/>
                            <a:t>1.54</a:t>
                          </a:r>
                        </a:p>
                      </a:txBody>
                      <a:tcPr/>
                    </a:tc>
                    <a:tc>
                      <a:txBody>
                        <a:bodyPr/>
                        <a:lstStyle/>
                        <a:p>
                          <a:pPr algn="ctr"/>
                          <a:r>
                            <a:rPr lang="en-US" sz="1100" dirty="0"/>
                            <a:t>…</a:t>
                          </a:r>
                        </a:p>
                      </a:txBody>
                      <a:tcPr/>
                    </a:tc>
                    <a:extLst>
                      <a:ext uri="{0D108BD9-81ED-4DB2-BD59-A6C34878D82A}">
                        <a16:rowId xmlns:a16="http://schemas.microsoft.com/office/drawing/2014/main" val="536426418"/>
                      </a:ext>
                    </a:extLst>
                  </a:tr>
                  <a:tr h="244789">
                    <a:tc>
                      <a:txBody>
                        <a:bodyPr/>
                        <a:lstStyle/>
                        <a:p>
                          <a:r>
                            <a:rPr lang="en-US" sz="1100" dirty="0"/>
                            <a:t>3</a:t>
                          </a:r>
                        </a:p>
                      </a:txBody>
                      <a:tcPr/>
                    </a:tc>
                    <a:tc>
                      <a:txBody>
                        <a:bodyPr/>
                        <a:lstStyle/>
                        <a:p>
                          <a:r>
                            <a:rPr lang="en-US" sz="1100" dirty="0"/>
                            <a:t>1.55</a:t>
                          </a:r>
                        </a:p>
                      </a:txBody>
                      <a:tcPr/>
                    </a:tc>
                    <a:tc>
                      <a:txBody>
                        <a:bodyPr/>
                        <a:lstStyle/>
                        <a:p>
                          <a:r>
                            <a:rPr lang="en-US" sz="1100" dirty="0"/>
                            <a:t>1.57</a:t>
                          </a:r>
                        </a:p>
                      </a:txBody>
                      <a:tcPr/>
                    </a:tc>
                    <a:tc>
                      <a:txBody>
                        <a:bodyPr/>
                        <a:lstStyle/>
                        <a:p>
                          <a:r>
                            <a:rPr lang="en-US" sz="1100" dirty="0"/>
                            <a:t>1.56</a:t>
                          </a:r>
                        </a:p>
                      </a:txBody>
                      <a:tcPr/>
                    </a:tc>
                    <a:tc>
                      <a:txBody>
                        <a:bodyPr/>
                        <a:lstStyle/>
                        <a:p>
                          <a:pPr algn="ctr"/>
                          <a:r>
                            <a:rPr lang="en-US" sz="1100" dirty="0"/>
                            <a:t>…</a:t>
                          </a:r>
                        </a:p>
                      </a:txBody>
                      <a:tcPr/>
                    </a:tc>
                    <a:extLst>
                      <a:ext uri="{0D108BD9-81ED-4DB2-BD59-A6C34878D82A}">
                        <a16:rowId xmlns:a16="http://schemas.microsoft.com/office/drawing/2014/main" val="1076445994"/>
                      </a:ext>
                    </a:extLst>
                  </a:tr>
                  <a:tr h="244789">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extLst>
                      <a:ext uri="{0D108BD9-81ED-4DB2-BD59-A6C34878D82A}">
                        <a16:rowId xmlns:a16="http://schemas.microsoft.com/office/drawing/2014/main" val="2175081246"/>
                      </a:ext>
                    </a:extLst>
                  </a:tr>
                </a:tbl>
              </a:graphicData>
            </a:graphic>
          </p:graphicFrame>
        </mc:Choice>
        <mc:Fallback>
          <p:graphicFrame>
            <p:nvGraphicFramePr>
              <p:cNvPr id="13" name="Table 13">
                <a:extLst>
                  <a:ext uri="{FF2B5EF4-FFF2-40B4-BE49-F238E27FC236}">
                    <a16:creationId xmlns:a16="http://schemas.microsoft.com/office/drawing/2014/main" id="{35FE7765-1BAD-6A30-2619-D1FBC997FA9B}"/>
                  </a:ext>
                </a:extLst>
              </p:cNvPr>
              <p:cNvGraphicFramePr>
                <a:graphicFrameLocks noGrp="1"/>
              </p:cNvGraphicFramePr>
              <p:nvPr>
                <p:extLst>
                  <p:ext uri="{D42A27DB-BD31-4B8C-83A1-F6EECF244321}">
                    <p14:modId xmlns:p14="http://schemas.microsoft.com/office/powerpoint/2010/main" val="3819276127"/>
                  </p:ext>
                </p:extLst>
              </p:nvPr>
            </p:nvGraphicFramePr>
            <p:xfrm>
              <a:off x="4679475" y="4931169"/>
              <a:ext cx="2833050" cy="1295400"/>
            </p:xfrm>
            <a:graphic>
              <a:graphicData uri="http://schemas.openxmlformats.org/drawingml/2006/table">
                <a:tbl>
                  <a:tblPr firstRow="1" bandRow="1">
                    <a:tableStyleId>{5C22544A-7EE6-4342-B048-85BDC9FD1C3A}</a:tableStyleId>
                  </a:tblPr>
                  <a:tblGrid>
                    <a:gridCol w="566610">
                      <a:extLst>
                        <a:ext uri="{9D8B030D-6E8A-4147-A177-3AD203B41FA5}">
                          <a16:colId xmlns:a16="http://schemas.microsoft.com/office/drawing/2014/main" val="2582617493"/>
                        </a:ext>
                      </a:extLst>
                    </a:gridCol>
                    <a:gridCol w="566610">
                      <a:extLst>
                        <a:ext uri="{9D8B030D-6E8A-4147-A177-3AD203B41FA5}">
                          <a16:colId xmlns:a16="http://schemas.microsoft.com/office/drawing/2014/main" val="1593039607"/>
                        </a:ext>
                      </a:extLst>
                    </a:gridCol>
                    <a:gridCol w="566610">
                      <a:extLst>
                        <a:ext uri="{9D8B030D-6E8A-4147-A177-3AD203B41FA5}">
                          <a16:colId xmlns:a16="http://schemas.microsoft.com/office/drawing/2014/main" val="3933429802"/>
                        </a:ext>
                      </a:extLst>
                    </a:gridCol>
                    <a:gridCol w="566610">
                      <a:extLst>
                        <a:ext uri="{9D8B030D-6E8A-4147-A177-3AD203B41FA5}">
                          <a16:colId xmlns:a16="http://schemas.microsoft.com/office/drawing/2014/main" val="1280039706"/>
                        </a:ext>
                      </a:extLst>
                    </a:gridCol>
                    <a:gridCol w="566610">
                      <a:extLst>
                        <a:ext uri="{9D8B030D-6E8A-4147-A177-3AD203B41FA5}">
                          <a16:colId xmlns:a16="http://schemas.microsoft.com/office/drawing/2014/main" val="2320969484"/>
                        </a:ext>
                      </a:extLst>
                    </a:gridCol>
                  </a:tblGrid>
                  <a:tr h="259080">
                    <a:tc>
                      <a:txBody>
                        <a:bodyPr/>
                        <a:lstStyle/>
                        <a:p>
                          <a:r>
                            <a:rPr lang="en-US" sz="1100" dirty="0"/>
                            <a:t>Cycle</a:t>
                          </a:r>
                        </a:p>
                      </a:txBody>
                      <a:tcPr/>
                    </a:tc>
                    <a:tc>
                      <a:txBody>
                        <a:bodyPr/>
                        <a:lstStyle/>
                        <a:p>
                          <a:endParaRPr lang="en-US"/>
                        </a:p>
                      </a:txBody>
                      <a:tcPr>
                        <a:blipFill>
                          <a:blip r:embed="rId6"/>
                          <a:stretch>
                            <a:fillRect l="-101075" t="-2326" r="-305376" b="-411628"/>
                          </a:stretch>
                        </a:blipFill>
                      </a:tcPr>
                    </a:tc>
                    <a:tc>
                      <a:txBody>
                        <a:bodyPr/>
                        <a:lstStyle/>
                        <a:p>
                          <a:endParaRPr lang="en-US"/>
                        </a:p>
                      </a:txBody>
                      <a:tcPr>
                        <a:blipFill>
                          <a:blip r:embed="rId6"/>
                          <a:stretch>
                            <a:fillRect l="-198936" t="-2326" r="-202128" b="-411628"/>
                          </a:stretch>
                        </a:blipFill>
                      </a:tcPr>
                    </a:tc>
                    <a:tc>
                      <a:txBody>
                        <a:bodyPr/>
                        <a:lstStyle/>
                        <a:p>
                          <a:endParaRPr lang="en-US"/>
                        </a:p>
                      </a:txBody>
                      <a:tcPr>
                        <a:blipFill>
                          <a:blip r:embed="rId6"/>
                          <a:stretch>
                            <a:fillRect l="-302151" t="-2326" r="-104301" b="-411628"/>
                          </a:stretch>
                        </a:blipFill>
                      </a:tcPr>
                    </a:tc>
                    <a:tc>
                      <a:txBody>
                        <a:bodyPr/>
                        <a:lstStyle/>
                        <a:p>
                          <a:pPr algn="ctr"/>
                          <a:r>
                            <a:rPr lang="en-US" sz="1100" dirty="0"/>
                            <a:t>…</a:t>
                          </a:r>
                        </a:p>
                      </a:txBody>
                      <a:tcPr/>
                    </a:tc>
                    <a:extLst>
                      <a:ext uri="{0D108BD9-81ED-4DB2-BD59-A6C34878D82A}">
                        <a16:rowId xmlns:a16="http://schemas.microsoft.com/office/drawing/2014/main" val="3483665977"/>
                      </a:ext>
                    </a:extLst>
                  </a:tr>
                  <a:tr h="259080">
                    <a:tc>
                      <a:txBody>
                        <a:bodyPr/>
                        <a:lstStyle/>
                        <a:p>
                          <a:r>
                            <a:rPr lang="en-US" sz="1100" dirty="0"/>
                            <a:t>1</a:t>
                          </a:r>
                        </a:p>
                      </a:txBody>
                      <a:tcPr/>
                    </a:tc>
                    <a:tc>
                      <a:txBody>
                        <a:bodyPr/>
                        <a:lstStyle/>
                        <a:p>
                          <a:r>
                            <a:rPr lang="en-US" sz="1100" dirty="0"/>
                            <a:t>1.5</a:t>
                          </a:r>
                        </a:p>
                      </a:txBody>
                      <a:tcPr/>
                    </a:tc>
                    <a:tc>
                      <a:txBody>
                        <a:bodyPr/>
                        <a:lstStyle/>
                        <a:p>
                          <a:r>
                            <a:rPr lang="en-US" sz="1100" dirty="0"/>
                            <a:t>1.53</a:t>
                          </a:r>
                        </a:p>
                      </a:txBody>
                      <a:tcPr/>
                    </a:tc>
                    <a:tc>
                      <a:txBody>
                        <a:bodyPr/>
                        <a:lstStyle/>
                        <a:p>
                          <a:r>
                            <a:rPr lang="en-US" sz="1100" dirty="0"/>
                            <a:t>1.55</a:t>
                          </a:r>
                        </a:p>
                      </a:txBody>
                      <a:tcPr/>
                    </a:tc>
                    <a:tc>
                      <a:txBody>
                        <a:bodyPr/>
                        <a:lstStyle/>
                        <a:p>
                          <a:pPr algn="ctr"/>
                          <a:r>
                            <a:rPr lang="en-US" sz="1100" dirty="0"/>
                            <a:t>…</a:t>
                          </a:r>
                        </a:p>
                      </a:txBody>
                      <a:tcPr/>
                    </a:tc>
                    <a:extLst>
                      <a:ext uri="{0D108BD9-81ED-4DB2-BD59-A6C34878D82A}">
                        <a16:rowId xmlns:a16="http://schemas.microsoft.com/office/drawing/2014/main" val="1745745529"/>
                      </a:ext>
                    </a:extLst>
                  </a:tr>
                  <a:tr h="259080">
                    <a:tc>
                      <a:txBody>
                        <a:bodyPr/>
                        <a:lstStyle/>
                        <a:p>
                          <a:r>
                            <a:rPr lang="en-US" sz="1100" dirty="0"/>
                            <a:t>2</a:t>
                          </a:r>
                        </a:p>
                      </a:txBody>
                      <a:tcPr/>
                    </a:tc>
                    <a:tc>
                      <a:txBody>
                        <a:bodyPr/>
                        <a:lstStyle/>
                        <a:p>
                          <a:r>
                            <a:rPr lang="en-US" sz="1100" dirty="0"/>
                            <a:t>1.52</a:t>
                          </a:r>
                        </a:p>
                      </a:txBody>
                      <a:tcPr/>
                    </a:tc>
                    <a:tc>
                      <a:txBody>
                        <a:bodyPr/>
                        <a:lstStyle/>
                        <a:p>
                          <a:r>
                            <a:rPr lang="en-US" sz="1100" dirty="0"/>
                            <a:t>1.51</a:t>
                          </a:r>
                        </a:p>
                      </a:txBody>
                      <a:tcPr/>
                    </a:tc>
                    <a:tc>
                      <a:txBody>
                        <a:bodyPr/>
                        <a:lstStyle/>
                        <a:p>
                          <a:r>
                            <a:rPr lang="en-US" sz="1100" dirty="0"/>
                            <a:t>1.54</a:t>
                          </a:r>
                        </a:p>
                      </a:txBody>
                      <a:tcPr/>
                    </a:tc>
                    <a:tc>
                      <a:txBody>
                        <a:bodyPr/>
                        <a:lstStyle/>
                        <a:p>
                          <a:pPr algn="ctr"/>
                          <a:r>
                            <a:rPr lang="en-US" sz="1100" dirty="0"/>
                            <a:t>…</a:t>
                          </a:r>
                        </a:p>
                      </a:txBody>
                      <a:tcPr/>
                    </a:tc>
                    <a:extLst>
                      <a:ext uri="{0D108BD9-81ED-4DB2-BD59-A6C34878D82A}">
                        <a16:rowId xmlns:a16="http://schemas.microsoft.com/office/drawing/2014/main" val="536426418"/>
                      </a:ext>
                    </a:extLst>
                  </a:tr>
                  <a:tr h="259080">
                    <a:tc>
                      <a:txBody>
                        <a:bodyPr/>
                        <a:lstStyle/>
                        <a:p>
                          <a:r>
                            <a:rPr lang="en-US" sz="1100" dirty="0"/>
                            <a:t>3</a:t>
                          </a:r>
                        </a:p>
                      </a:txBody>
                      <a:tcPr/>
                    </a:tc>
                    <a:tc>
                      <a:txBody>
                        <a:bodyPr/>
                        <a:lstStyle/>
                        <a:p>
                          <a:r>
                            <a:rPr lang="en-US" sz="1100" dirty="0"/>
                            <a:t>1.55</a:t>
                          </a:r>
                        </a:p>
                      </a:txBody>
                      <a:tcPr/>
                    </a:tc>
                    <a:tc>
                      <a:txBody>
                        <a:bodyPr/>
                        <a:lstStyle/>
                        <a:p>
                          <a:r>
                            <a:rPr lang="en-US" sz="1100" dirty="0"/>
                            <a:t>1.57</a:t>
                          </a:r>
                        </a:p>
                      </a:txBody>
                      <a:tcPr/>
                    </a:tc>
                    <a:tc>
                      <a:txBody>
                        <a:bodyPr/>
                        <a:lstStyle/>
                        <a:p>
                          <a:r>
                            <a:rPr lang="en-US" sz="1100" dirty="0"/>
                            <a:t>1.56</a:t>
                          </a:r>
                        </a:p>
                      </a:txBody>
                      <a:tcPr/>
                    </a:tc>
                    <a:tc>
                      <a:txBody>
                        <a:bodyPr/>
                        <a:lstStyle/>
                        <a:p>
                          <a:pPr algn="ctr"/>
                          <a:r>
                            <a:rPr lang="en-US" sz="1100" dirty="0"/>
                            <a:t>…</a:t>
                          </a:r>
                        </a:p>
                      </a:txBody>
                      <a:tcPr/>
                    </a:tc>
                    <a:extLst>
                      <a:ext uri="{0D108BD9-81ED-4DB2-BD59-A6C34878D82A}">
                        <a16:rowId xmlns:a16="http://schemas.microsoft.com/office/drawing/2014/main" val="1076445994"/>
                      </a:ext>
                    </a:extLst>
                  </a:tr>
                  <a:tr h="259080">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tc>
                      <a:txBody>
                        <a:bodyPr/>
                        <a:lstStyle/>
                        <a:p>
                          <a:pPr algn="ctr"/>
                          <a:r>
                            <a:rPr lang="en-US" sz="1100" dirty="0"/>
                            <a:t>…</a:t>
                          </a:r>
                        </a:p>
                      </a:txBody>
                      <a:tcPr/>
                    </a:tc>
                    <a:extLst>
                      <a:ext uri="{0D108BD9-81ED-4DB2-BD59-A6C34878D82A}">
                        <a16:rowId xmlns:a16="http://schemas.microsoft.com/office/drawing/2014/main" val="2175081246"/>
                      </a:ext>
                    </a:extLst>
                  </a:tr>
                </a:tbl>
              </a:graphicData>
            </a:graphic>
          </p:graphicFrame>
        </mc:Fallback>
      </mc:AlternateContent>
    </p:spTree>
    <p:extLst>
      <p:ext uri="{BB962C8B-B14F-4D97-AF65-F5344CB8AC3E}">
        <p14:creationId xmlns:p14="http://schemas.microsoft.com/office/powerpoint/2010/main" val="241517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0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6DFD5-48B7-4996-99BE-25B19AF57CE3}"/>
              </a:ext>
            </a:extLst>
          </p:cNvPr>
          <p:cNvSpPr>
            <a:spLocks noGrp="1"/>
          </p:cNvSpPr>
          <p:nvPr>
            <p:ph type="title"/>
          </p:nvPr>
        </p:nvSpPr>
        <p:spPr/>
        <p:txBody>
          <a:bodyPr/>
          <a:lstStyle/>
          <a:p>
            <a:r>
              <a:rPr lang="en-US" dirty="0"/>
              <a:t>One-Class Support Vector Machine</a:t>
            </a:r>
          </a:p>
        </p:txBody>
      </p:sp>
      <p:sp>
        <p:nvSpPr>
          <p:cNvPr id="3" name="Content Placeholder 2">
            <a:extLst>
              <a:ext uri="{FF2B5EF4-FFF2-40B4-BE49-F238E27FC236}">
                <a16:creationId xmlns:a16="http://schemas.microsoft.com/office/drawing/2014/main" id="{DA817C5D-0766-4A86-BF28-FF50AF3644CE}"/>
              </a:ext>
            </a:extLst>
          </p:cNvPr>
          <p:cNvSpPr>
            <a:spLocks noGrp="1"/>
          </p:cNvSpPr>
          <p:nvPr>
            <p:ph sz="quarter" idx="10"/>
          </p:nvPr>
        </p:nvSpPr>
        <p:spPr>
          <a:xfrm>
            <a:off x="733426" y="908093"/>
            <a:ext cx="6419348" cy="5221539"/>
          </a:xfrm>
        </p:spPr>
        <p:txBody>
          <a:bodyPr/>
          <a:lstStyle/>
          <a:p>
            <a:r>
              <a:rPr lang="en-US" sz="2400" dirty="0"/>
              <a:t>Fairly similar to the classification and regression SVM, one class SVM fits a boundary on the data to detect anomalies</a:t>
            </a:r>
          </a:p>
          <a:p>
            <a:pPr lvl="1"/>
            <a:r>
              <a:rPr lang="en-US" sz="2000" dirty="0"/>
              <a:t>In this case, the boundary is a </a:t>
            </a:r>
            <a:r>
              <a:rPr lang="en-US" sz="2000" b="1" dirty="0"/>
              <a:t>hypersphere</a:t>
            </a:r>
          </a:p>
          <a:p>
            <a:pPr lvl="1"/>
            <a:r>
              <a:rPr lang="en-US" sz="2000" dirty="0"/>
              <a:t>Instances inside the hypersphere are “normal”</a:t>
            </a:r>
          </a:p>
          <a:p>
            <a:pPr lvl="1"/>
            <a:r>
              <a:rPr lang="en-US" sz="2000" dirty="0"/>
              <a:t>Instances outside the hypersphere are “anomalous”</a:t>
            </a:r>
          </a:p>
          <a:p>
            <a:pPr lvl="1"/>
            <a:r>
              <a:rPr lang="en-US" sz="2000" dirty="0"/>
              <a:t>The hypersphere is fit such that it has the minimum radius</a:t>
            </a:r>
          </a:p>
          <a:p>
            <a:r>
              <a:rPr lang="en-US" sz="2400" dirty="0"/>
              <a:t>Tuning one-class SVM is similar to the other SVMs </a:t>
            </a:r>
          </a:p>
          <a:p>
            <a:pPr lvl="1"/>
            <a:r>
              <a:rPr lang="en-US" sz="2000" dirty="0"/>
              <a:t>We still have to select the kernel function and tune its hyperparameters</a:t>
            </a:r>
          </a:p>
          <a:p>
            <a:pPr lvl="1"/>
            <a:r>
              <a:rPr lang="en-US" sz="2000" dirty="0"/>
              <a:t>The </a:t>
            </a:r>
            <a:r>
              <a:rPr lang="en-US" sz="2000" b="1" dirty="0"/>
              <a:t>C</a:t>
            </a:r>
            <a:r>
              <a:rPr lang="en-US" sz="2000" dirty="0"/>
              <a:t> parameter is replaced with the </a:t>
            </a:r>
            <a:r>
              <a:rPr lang="en-US" sz="2000" b="1" dirty="0"/>
              <a:t>nu</a:t>
            </a:r>
            <a:r>
              <a:rPr lang="en-US" sz="2000" dirty="0"/>
              <a:t> parameter</a:t>
            </a:r>
          </a:p>
        </p:txBody>
      </p:sp>
      <p:pic>
        <p:nvPicPr>
          <p:cNvPr id="5" name="Picture 4">
            <a:extLst>
              <a:ext uri="{FF2B5EF4-FFF2-40B4-BE49-F238E27FC236}">
                <a16:creationId xmlns:a16="http://schemas.microsoft.com/office/drawing/2014/main" id="{3E0D27FD-D7E8-42A4-A95C-6A72A2A6F3FA}"/>
              </a:ext>
            </a:extLst>
          </p:cNvPr>
          <p:cNvPicPr>
            <a:picLocks noChangeAspect="1"/>
          </p:cNvPicPr>
          <p:nvPr/>
        </p:nvPicPr>
        <p:blipFill>
          <a:blip r:embed="rId2"/>
          <a:stretch>
            <a:fillRect/>
          </a:stretch>
        </p:blipFill>
        <p:spPr>
          <a:xfrm>
            <a:off x="8215517" y="908093"/>
            <a:ext cx="2887885" cy="3904539"/>
          </a:xfrm>
          <a:prstGeom prst="rect">
            <a:avLst/>
          </a:prstGeom>
        </p:spPr>
      </p:pic>
      <p:sp>
        <p:nvSpPr>
          <p:cNvPr id="6" name="TextBox 5">
            <a:extLst>
              <a:ext uri="{FF2B5EF4-FFF2-40B4-BE49-F238E27FC236}">
                <a16:creationId xmlns:a16="http://schemas.microsoft.com/office/drawing/2014/main" id="{89A2CF55-29F5-4A60-8DB9-0B50564D4799}"/>
              </a:ext>
            </a:extLst>
          </p:cNvPr>
          <p:cNvSpPr txBox="1"/>
          <p:nvPr/>
        </p:nvSpPr>
        <p:spPr>
          <a:xfrm>
            <a:off x="8169307" y="4844575"/>
            <a:ext cx="2980303" cy="200055"/>
          </a:xfrm>
          <a:prstGeom prst="rect">
            <a:avLst/>
          </a:prstGeom>
          <a:noFill/>
        </p:spPr>
        <p:txBody>
          <a:bodyPr wrap="none" rtlCol="0">
            <a:spAutoFit/>
          </a:bodyPr>
          <a:lstStyle/>
          <a:p>
            <a:r>
              <a:rPr lang="en-US" sz="700" dirty="0"/>
              <a:t>Image retrieved from </a:t>
            </a:r>
            <a:r>
              <a:rPr lang="en-US" sz="700" dirty="0">
                <a:hlinkClick r:id="rId3"/>
              </a:rPr>
              <a:t>https://en.wikipedia.org/wiki/One-class_classification</a:t>
            </a:r>
            <a:r>
              <a:rPr lang="en-US" sz="700" dirty="0"/>
              <a:t> </a:t>
            </a:r>
          </a:p>
        </p:txBody>
      </p:sp>
    </p:spTree>
    <p:extLst>
      <p:ext uri="{BB962C8B-B14F-4D97-AF65-F5344CB8AC3E}">
        <p14:creationId xmlns:p14="http://schemas.microsoft.com/office/powerpoint/2010/main" val="3552537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DE474-CD19-45C1-9E11-91A817D0C00F}"/>
              </a:ext>
            </a:extLst>
          </p:cNvPr>
          <p:cNvSpPr>
            <a:spLocks noGrp="1"/>
          </p:cNvSpPr>
          <p:nvPr>
            <p:ph type="title"/>
          </p:nvPr>
        </p:nvSpPr>
        <p:spPr/>
        <p:txBody>
          <a:bodyPr/>
          <a:lstStyle/>
          <a:p>
            <a:r>
              <a:rPr lang="en-US" dirty="0"/>
              <a:t>Isolation Forest</a:t>
            </a:r>
          </a:p>
        </p:txBody>
      </p:sp>
      <p:sp>
        <p:nvSpPr>
          <p:cNvPr id="3" name="Content Placeholder 2">
            <a:extLst>
              <a:ext uri="{FF2B5EF4-FFF2-40B4-BE49-F238E27FC236}">
                <a16:creationId xmlns:a16="http://schemas.microsoft.com/office/drawing/2014/main" id="{C983462E-2440-423C-A396-EB029C8A88A4}"/>
              </a:ext>
            </a:extLst>
          </p:cNvPr>
          <p:cNvSpPr>
            <a:spLocks noGrp="1"/>
          </p:cNvSpPr>
          <p:nvPr>
            <p:ph sz="quarter" idx="10"/>
          </p:nvPr>
        </p:nvSpPr>
        <p:spPr>
          <a:xfrm>
            <a:off x="733426" y="908093"/>
            <a:ext cx="5023686" cy="5221539"/>
          </a:xfrm>
        </p:spPr>
        <p:txBody>
          <a:bodyPr/>
          <a:lstStyle/>
          <a:p>
            <a:r>
              <a:rPr lang="en-US" dirty="0"/>
              <a:t>Randomly split a feature in the data to separate normal instances and anomalous instances</a:t>
            </a:r>
          </a:p>
          <a:p>
            <a:r>
              <a:rPr lang="en-US" dirty="0"/>
              <a:t>The idea is that an anomaly is more difficult to isolate (i.e., takes more splits), so, the number of splits for an instance to be totally isolated is used to predict whether it is anomalous</a:t>
            </a:r>
          </a:p>
        </p:txBody>
      </p:sp>
      <p:pic>
        <p:nvPicPr>
          <p:cNvPr id="2050" name="Picture 2" descr="How to use Isolation Forests for anomaly detection | Towards Data Science">
            <a:extLst>
              <a:ext uri="{FF2B5EF4-FFF2-40B4-BE49-F238E27FC236}">
                <a16:creationId xmlns:a16="http://schemas.microsoft.com/office/drawing/2014/main" id="{DE897636-50C1-491B-9A45-22E1B20F0C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8741" y="109131"/>
            <a:ext cx="6217085" cy="277987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nomaly Detection With Isolation Forest | by Eugenia Anello | Better  Programming">
            <a:extLst>
              <a:ext uri="{FF2B5EF4-FFF2-40B4-BE49-F238E27FC236}">
                <a16:creationId xmlns:a16="http://schemas.microsoft.com/office/drawing/2014/main" id="{8BADE872-CF87-454E-A419-DDDB33CD1C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4890" y="3236078"/>
            <a:ext cx="5232934" cy="2696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14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EEFDD-C089-4528-B106-2690E438CDB1}"/>
              </a:ext>
            </a:extLst>
          </p:cNvPr>
          <p:cNvSpPr>
            <a:spLocks noGrp="1"/>
          </p:cNvSpPr>
          <p:nvPr>
            <p:ph type="title"/>
          </p:nvPr>
        </p:nvSpPr>
        <p:spPr/>
        <p:txBody>
          <a:bodyPr/>
          <a:lstStyle/>
          <a:p>
            <a:r>
              <a:rPr lang="en-US" dirty="0"/>
              <a:t>Local Outlier Factor</a:t>
            </a:r>
          </a:p>
        </p:txBody>
      </p:sp>
      <p:sp>
        <p:nvSpPr>
          <p:cNvPr id="3" name="Content Placeholder 2">
            <a:extLst>
              <a:ext uri="{FF2B5EF4-FFF2-40B4-BE49-F238E27FC236}">
                <a16:creationId xmlns:a16="http://schemas.microsoft.com/office/drawing/2014/main" id="{D71158A2-4F6A-4473-8E7C-6D9EF237A493}"/>
              </a:ext>
            </a:extLst>
          </p:cNvPr>
          <p:cNvSpPr>
            <a:spLocks noGrp="1"/>
          </p:cNvSpPr>
          <p:nvPr>
            <p:ph sz="quarter" idx="10"/>
          </p:nvPr>
        </p:nvSpPr>
        <p:spPr>
          <a:xfrm>
            <a:off x="733426" y="908093"/>
            <a:ext cx="5643312" cy="5221539"/>
          </a:xfrm>
        </p:spPr>
        <p:txBody>
          <a:bodyPr/>
          <a:lstStyle/>
          <a:p>
            <a:r>
              <a:rPr lang="en-US" sz="2400" dirty="0"/>
              <a:t>LOF calculates the </a:t>
            </a:r>
            <a:r>
              <a:rPr lang="en-US" sz="2400" b="1" i="1" dirty="0"/>
              <a:t>local density deviation</a:t>
            </a:r>
            <a:r>
              <a:rPr lang="en-US" sz="2400" dirty="0"/>
              <a:t> of each instance with respect to its neighbors (i.e., instances that are close enough to the given one) to evaluate whether that instance is an outliers</a:t>
            </a:r>
          </a:p>
          <a:p>
            <a:r>
              <a:rPr lang="en-US" sz="2400" dirty="0"/>
              <a:t>Roughly speaking, this means if an instances have more neighbors that are close, it is less likely to be an anomaly</a:t>
            </a:r>
          </a:p>
          <a:p>
            <a:r>
              <a:rPr lang="en-US" sz="2400" dirty="0"/>
              <a:t>And if an instance only have very far neighbors, </a:t>
            </a:r>
            <a:r>
              <a:rPr lang="en-US" sz="2400"/>
              <a:t>it tends to </a:t>
            </a:r>
            <a:r>
              <a:rPr lang="en-US" sz="2400" dirty="0"/>
              <a:t>be an anomaly</a:t>
            </a:r>
          </a:p>
        </p:txBody>
      </p:sp>
      <p:pic>
        <p:nvPicPr>
          <p:cNvPr id="3074" name="Picture 2" descr="Local Outlier Factor (LOF)">
            <a:extLst>
              <a:ext uri="{FF2B5EF4-FFF2-40B4-BE49-F238E27FC236}">
                <a16:creationId xmlns:a16="http://schemas.microsoft.com/office/drawing/2014/main" id="{1E1E6662-A325-47BF-892E-F12D4D2DE2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1773" y="908093"/>
            <a:ext cx="5258302" cy="394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715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6232</TotalTime>
  <Words>680</Words>
  <Application>Microsoft Office PowerPoint</Application>
  <PresentationFormat>Widescreen</PresentationFormat>
  <Paragraphs>126</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Avenir 55 Roman</vt:lpstr>
      <vt:lpstr>Avenir 65 Medium</vt:lpstr>
      <vt:lpstr>Avenir 95 Black</vt:lpstr>
      <vt:lpstr>Calibri</vt:lpstr>
      <vt:lpstr>Cambria Math</vt:lpstr>
      <vt:lpstr>Montserrat</vt:lpstr>
      <vt:lpstr>Wingdings</vt:lpstr>
      <vt:lpstr>Office Theme</vt:lpstr>
      <vt:lpstr>Anomaly Detection in Manufacturing Lines</vt:lpstr>
      <vt:lpstr>Motivation</vt:lpstr>
      <vt:lpstr>Problem Definition</vt:lpstr>
      <vt:lpstr>Review - Anomaly Detection</vt:lpstr>
      <vt:lpstr>Anomalous Cycles in Manufacturing Operations</vt:lpstr>
      <vt:lpstr>Data processing</vt:lpstr>
      <vt:lpstr>One-Class Support Vector Machine</vt:lpstr>
      <vt:lpstr>Isolation Forest</vt:lpstr>
      <vt:lpstr>Local Outlier Factor</vt:lpstr>
      <vt:lpstr>Tuning Anomaly Detection Model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172</cp:revision>
  <dcterms:created xsi:type="dcterms:W3CDTF">2019-08-07T15:31:06Z</dcterms:created>
  <dcterms:modified xsi:type="dcterms:W3CDTF">2023-08-02T02:07:45Z</dcterms:modified>
</cp:coreProperties>
</file>