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65" r:id="rId3"/>
    <p:sldId id="317" r:id="rId4"/>
    <p:sldId id="31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89376" autoAdjust="0"/>
  </p:normalViewPr>
  <p:slideViewPr>
    <p:cSldViewPr snapToGrid="0" snapToObjects="1">
      <p:cViewPr varScale="1">
        <p:scale>
          <a:sx n="111" d="100"/>
          <a:sy n="111" d="100"/>
        </p:scale>
        <p:origin x="53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7/31/2023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118" y="2703443"/>
            <a:ext cx="5237553" cy="960173"/>
          </a:xfrm>
        </p:spPr>
        <p:txBody>
          <a:bodyPr/>
          <a:lstStyle/>
          <a:p>
            <a:r>
              <a:rPr lang="en-US" dirty="0"/>
              <a:t>Recurrent Neural Network in TensorFlow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43027-2AA2-46BD-8730-BEAE41C7A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Recurrent Neural Network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FA5CBE-0708-4AFC-BD98-A72A842953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6375599" cy="5221539"/>
          </a:xfrm>
        </p:spPr>
        <p:txBody>
          <a:bodyPr/>
          <a:lstStyle/>
          <a:p>
            <a:r>
              <a:rPr lang="en-US" sz="2000"/>
              <a:t>The </a:t>
            </a:r>
            <a:r>
              <a:rPr lang="en-US" sz="2000" dirty="0"/>
              <a:t>most effective way to model sequential data is to use </a:t>
            </a:r>
            <a:r>
              <a:rPr lang="en-US" sz="2000" b="1" dirty="0"/>
              <a:t>Recurrent Neural Network (RNN).</a:t>
            </a:r>
            <a:r>
              <a:rPr lang="en-US" sz="2000" dirty="0"/>
              <a:t> This is a special type of neural networks that are designed to handle temporal correlations in sequential data</a:t>
            </a:r>
          </a:p>
          <a:p>
            <a:r>
              <a:rPr lang="en-US" sz="2000" dirty="0"/>
              <a:t>The idea of RNN is that, at each time point, we calculate the current hidden state using the </a:t>
            </a:r>
            <a:r>
              <a:rPr lang="en-US" sz="2000" b="1" dirty="0"/>
              <a:t>current input</a:t>
            </a:r>
            <a:r>
              <a:rPr lang="en-US" sz="2000" dirty="0"/>
              <a:t> and the </a:t>
            </a:r>
            <a:r>
              <a:rPr lang="en-US" sz="2000" b="1" dirty="0"/>
              <a:t>previous hidden state</a:t>
            </a:r>
          </a:p>
          <a:p>
            <a:r>
              <a:rPr lang="en-US" sz="2000" dirty="0"/>
              <a:t>In this module, we use Gated Recurrent Unit (GRU) which is a type of RNN. This can be implemented in </a:t>
            </a:r>
            <a:r>
              <a:rPr lang="en-US" sz="2000" b="1" dirty="0" err="1"/>
              <a:t>tensorflow</a:t>
            </a:r>
            <a:endParaRPr lang="en-US" sz="2000" dirty="0"/>
          </a:p>
        </p:txBody>
      </p:sp>
      <p:pic>
        <p:nvPicPr>
          <p:cNvPr id="2050" name="Picture 2" descr="Recurrent Neural Networks - Remembering what's important - gotensor">
            <a:extLst>
              <a:ext uri="{FF2B5EF4-FFF2-40B4-BE49-F238E27FC236}">
                <a16:creationId xmlns:a16="http://schemas.microsoft.com/office/drawing/2014/main" id="{CE0D013D-00F8-4619-B604-B998084BB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025" y="1738737"/>
            <a:ext cx="5082975" cy="267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875FF4A-B5C9-402E-991A-1766DAF9A142}"/>
                  </a:ext>
                </a:extLst>
              </p:cNvPr>
              <p:cNvSpPr txBox="1"/>
              <p:nvPr/>
            </p:nvSpPr>
            <p:spPr>
              <a:xfrm>
                <a:off x="8080391" y="4482936"/>
                <a:ext cx="3668446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dirty="0"/>
                  <a:t>: Input at each time step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dirty="0"/>
                  <a:t>: Hidden state at each time step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dirty="0"/>
                  <a:t>: Output at each time step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875FF4A-B5C9-402E-991A-1766DAF9A1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0391" y="4482936"/>
                <a:ext cx="3668446" cy="923330"/>
              </a:xfrm>
              <a:prstGeom prst="rect">
                <a:avLst/>
              </a:prstGeom>
              <a:blipFill>
                <a:blip r:embed="rId3"/>
                <a:stretch>
                  <a:fillRect t="-3289"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0944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DF63D-3C77-E4A0-8E0F-FFA046483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Tensorflow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8B250B-3382-D722-1E22-A7B30ADB2D3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For advance deep learning models like RNNs, we need to use the </a:t>
            </a:r>
            <a:r>
              <a:rPr lang="en-US" dirty="0" err="1"/>
              <a:t>Tensorflow</a:t>
            </a:r>
            <a:r>
              <a:rPr lang="en-US" dirty="0"/>
              <a:t> library.</a:t>
            </a:r>
          </a:p>
          <a:p>
            <a:r>
              <a:rPr lang="en-US" dirty="0"/>
              <a:t>The model building step is also a bit more complicated</a:t>
            </a:r>
          </a:p>
          <a:p>
            <a:pPr lvl="1"/>
            <a:r>
              <a:rPr lang="en-US" dirty="0"/>
              <a:t>First, we need to import all the necessary modules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5EEFAC-0915-DC1F-2D71-9832F604D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430" y="2862183"/>
            <a:ext cx="5458587" cy="113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611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25386-6541-2D75-EDE5-4126DEAAA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a deep network with </a:t>
            </a:r>
            <a:r>
              <a:rPr lang="en-US" dirty="0" err="1"/>
              <a:t>tensorflow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391FF2-1575-9C94-21E0-D20AE5AA6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579" y="1747929"/>
            <a:ext cx="7232841" cy="33621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D56BA3-4E25-FD25-5871-4EABD0E40E88}"/>
              </a:ext>
            </a:extLst>
          </p:cNvPr>
          <p:cNvSpPr txBox="1"/>
          <p:nvPr/>
        </p:nvSpPr>
        <p:spPr>
          <a:xfrm>
            <a:off x="902369" y="1237429"/>
            <a:ext cx="1646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Create a new 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ED3770-0753-1C2C-6112-3E78C4AE0E01}"/>
              </a:ext>
            </a:extLst>
          </p:cNvPr>
          <p:cNvSpPr txBox="1"/>
          <p:nvPr/>
        </p:nvSpPr>
        <p:spPr>
          <a:xfrm>
            <a:off x="337086" y="1744902"/>
            <a:ext cx="1598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Add layers to the network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0482AE-868B-6671-317A-5EC8ED7437E9}"/>
              </a:ext>
            </a:extLst>
          </p:cNvPr>
          <p:cNvSpPr txBox="1"/>
          <p:nvPr/>
        </p:nvSpPr>
        <p:spPr>
          <a:xfrm>
            <a:off x="5578803" y="776122"/>
            <a:ext cx="32969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Always start with an Input layer.</a:t>
            </a:r>
          </a:p>
          <a:p>
            <a:r>
              <a:rPr lang="en-US" sz="1400" dirty="0"/>
              <a:t>For sequential data, the input is always like this (if your training feature is </a:t>
            </a:r>
            <a:r>
              <a:rPr lang="en-US" sz="1400" b="1" dirty="0" err="1"/>
              <a:t>trainX</a:t>
            </a:r>
            <a:r>
              <a:rPr lang="en-US" sz="1400" dirty="0"/>
              <a:t>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46929B-18F8-0381-C378-71762BB1190C}"/>
              </a:ext>
            </a:extLst>
          </p:cNvPr>
          <p:cNvSpPr txBox="1"/>
          <p:nvPr/>
        </p:nvSpPr>
        <p:spPr>
          <a:xfrm>
            <a:off x="9766655" y="883127"/>
            <a:ext cx="24253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Add a RNN layer type GRU. 256 is the size and can be changed. If you want to use multiple RNN layers, intermediate layers must have </a:t>
            </a:r>
            <a:r>
              <a:rPr lang="en-US" sz="1400" dirty="0" err="1"/>
              <a:t>return_sequences</a:t>
            </a:r>
            <a:r>
              <a:rPr lang="en-US" sz="1400" dirty="0"/>
              <a:t>=True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67D271D-5BAD-E338-6A83-AA5374FEF9A0}"/>
              </a:ext>
            </a:extLst>
          </p:cNvPr>
          <p:cNvSpPr txBox="1"/>
          <p:nvPr/>
        </p:nvSpPr>
        <p:spPr>
          <a:xfrm>
            <a:off x="9766655" y="2602933"/>
            <a:ext cx="21945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Last RNN layer only has size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A2FC9A-AA53-1C0E-656F-41CB9598E0DB}"/>
              </a:ext>
            </a:extLst>
          </p:cNvPr>
          <p:cNvSpPr txBox="1"/>
          <p:nvPr/>
        </p:nvSpPr>
        <p:spPr>
          <a:xfrm>
            <a:off x="9766655" y="3058471"/>
            <a:ext cx="18591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These are regular MLP layers, size is changeable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BD866A-467E-1C30-477F-199C71BB5E5C}"/>
              </a:ext>
            </a:extLst>
          </p:cNvPr>
          <p:cNvSpPr txBox="1"/>
          <p:nvPr/>
        </p:nvSpPr>
        <p:spPr>
          <a:xfrm>
            <a:off x="206623" y="2541378"/>
            <a:ext cx="185911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Dropout regularization for each layer. Value is between 0 and 1, higher is more strictly regularizing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A237E5-DA9F-A0F5-916A-C90B86FA80FD}"/>
              </a:ext>
            </a:extLst>
          </p:cNvPr>
          <p:cNvSpPr txBox="1"/>
          <p:nvPr/>
        </p:nvSpPr>
        <p:spPr>
          <a:xfrm>
            <a:off x="9881777" y="3947288"/>
            <a:ext cx="1859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Output layer. This is for regression task.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FFBE3B-EC2A-E905-7AEE-5A534B1C6ACA}"/>
              </a:ext>
            </a:extLst>
          </p:cNvPr>
          <p:cNvSpPr txBox="1"/>
          <p:nvPr/>
        </p:nvSpPr>
        <p:spPr>
          <a:xfrm>
            <a:off x="10049767" y="4954277"/>
            <a:ext cx="1859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Call function to train the model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9E7981E-5684-4AE4-023F-5A70811672BD}"/>
              </a:ext>
            </a:extLst>
          </p:cNvPr>
          <p:cNvCxnSpPr>
            <a:cxnSpLocks/>
            <a:stCxn id="21" idx="1"/>
            <a:endCxn id="8" idx="2"/>
          </p:cNvCxnSpPr>
          <p:nvPr/>
        </p:nvCxnSpPr>
        <p:spPr>
          <a:xfrm flipH="1" flipV="1">
            <a:off x="1725447" y="1545206"/>
            <a:ext cx="754132" cy="3162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950C4EFA-BA22-2A82-3EFA-B52B0908E14C}"/>
              </a:ext>
            </a:extLst>
          </p:cNvPr>
          <p:cNvSpPr/>
          <p:nvPr/>
        </p:nvSpPr>
        <p:spPr>
          <a:xfrm>
            <a:off x="2479579" y="1744902"/>
            <a:ext cx="2580101" cy="2331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8855212-46A0-1416-64D2-9E3F333A1C5F}"/>
              </a:ext>
            </a:extLst>
          </p:cNvPr>
          <p:cNvCxnSpPr>
            <a:cxnSpLocks/>
          </p:cNvCxnSpPr>
          <p:nvPr/>
        </p:nvCxnSpPr>
        <p:spPr>
          <a:xfrm flipH="1" flipV="1">
            <a:off x="1725447" y="1947539"/>
            <a:ext cx="754132" cy="3205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17BDC261-B829-2766-3C51-18B9D2662695}"/>
              </a:ext>
            </a:extLst>
          </p:cNvPr>
          <p:cNvSpPr/>
          <p:nvPr/>
        </p:nvSpPr>
        <p:spPr>
          <a:xfrm>
            <a:off x="2479579" y="2147235"/>
            <a:ext cx="897605" cy="2331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6335477-225E-2AC7-DFF5-302A1E74D993}"/>
              </a:ext>
            </a:extLst>
          </p:cNvPr>
          <p:cNvCxnSpPr>
            <a:cxnSpLocks/>
            <a:stCxn id="29" idx="1"/>
            <a:endCxn id="15" idx="3"/>
          </p:cNvCxnSpPr>
          <p:nvPr/>
        </p:nvCxnSpPr>
        <p:spPr>
          <a:xfrm flipH="1">
            <a:off x="2065742" y="2699587"/>
            <a:ext cx="413837" cy="4265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628ECEBE-3169-5FE8-BBD4-E5494D5CD6A9}"/>
              </a:ext>
            </a:extLst>
          </p:cNvPr>
          <p:cNvSpPr/>
          <p:nvPr/>
        </p:nvSpPr>
        <p:spPr>
          <a:xfrm>
            <a:off x="2479579" y="2583015"/>
            <a:ext cx="2903189" cy="2331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4B8BF22-0B77-0F01-7B01-B48B45BFFD70}"/>
              </a:ext>
            </a:extLst>
          </p:cNvPr>
          <p:cNvCxnSpPr>
            <a:cxnSpLocks/>
            <a:stCxn id="34" idx="3"/>
            <a:endCxn id="11" idx="1"/>
          </p:cNvCxnSpPr>
          <p:nvPr/>
        </p:nvCxnSpPr>
        <p:spPr>
          <a:xfrm flipV="1">
            <a:off x="7083552" y="1575625"/>
            <a:ext cx="2683103" cy="8983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993605B0-1E63-D69C-702C-4EAAA2E28134}"/>
              </a:ext>
            </a:extLst>
          </p:cNvPr>
          <p:cNvSpPr/>
          <p:nvPr/>
        </p:nvSpPr>
        <p:spPr>
          <a:xfrm>
            <a:off x="3480678" y="2357411"/>
            <a:ext cx="3602874" cy="2331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390015A2-7FC4-B43B-CB51-7554844840E7}"/>
              </a:ext>
            </a:extLst>
          </p:cNvPr>
          <p:cNvCxnSpPr>
            <a:cxnSpLocks/>
            <a:stCxn id="38" idx="3"/>
            <a:endCxn id="13" idx="1"/>
          </p:cNvCxnSpPr>
          <p:nvPr/>
        </p:nvCxnSpPr>
        <p:spPr>
          <a:xfrm flipV="1">
            <a:off x="4919472" y="2756822"/>
            <a:ext cx="4847183" cy="1748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104BBCCF-68A3-73CA-6056-E029BFAE29D4}"/>
              </a:ext>
            </a:extLst>
          </p:cNvPr>
          <p:cNvSpPr/>
          <p:nvPr/>
        </p:nvSpPr>
        <p:spPr>
          <a:xfrm>
            <a:off x="3452452" y="2815114"/>
            <a:ext cx="1467020" cy="2331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F2B7D484-F300-58D8-AD87-65475AC92658}"/>
              </a:ext>
            </a:extLst>
          </p:cNvPr>
          <p:cNvCxnSpPr>
            <a:cxnSpLocks/>
            <a:stCxn id="42" idx="3"/>
            <a:endCxn id="14" idx="1"/>
          </p:cNvCxnSpPr>
          <p:nvPr/>
        </p:nvCxnSpPr>
        <p:spPr>
          <a:xfrm>
            <a:off x="6894576" y="3317267"/>
            <a:ext cx="2872079" cy="1105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B702C813-B87D-58F1-6087-4F4169FB6836}"/>
              </a:ext>
            </a:extLst>
          </p:cNvPr>
          <p:cNvSpPr/>
          <p:nvPr/>
        </p:nvSpPr>
        <p:spPr>
          <a:xfrm>
            <a:off x="3432541" y="3200695"/>
            <a:ext cx="3462035" cy="2331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5F3142E3-A67A-CC94-AB2C-0D62D4E1B9B7}"/>
              </a:ext>
            </a:extLst>
          </p:cNvPr>
          <p:cNvCxnSpPr>
            <a:cxnSpLocks/>
            <a:stCxn id="46" idx="3"/>
            <a:endCxn id="16" idx="1"/>
          </p:cNvCxnSpPr>
          <p:nvPr/>
        </p:nvCxnSpPr>
        <p:spPr>
          <a:xfrm flipV="1">
            <a:off x="7083551" y="4208898"/>
            <a:ext cx="2798226" cy="1845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A121042C-C1D5-F9A8-1EE7-EFE273946759}"/>
              </a:ext>
            </a:extLst>
          </p:cNvPr>
          <p:cNvSpPr/>
          <p:nvPr/>
        </p:nvSpPr>
        <p:spPr>
          <a:xfrm>
            <a:off x="2479578" y="4050278"/>
            <a:ext cx="4603973" cy="6863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18A75F0F-B148-3A67-9AAB-ADADF7AB0D02}"/>
              </a:ext>
            </a:extLst>
          </p:cNvPr>
          <p:cNvCxnSpPr>
            <a:cxnSpLocks/>
            <a:stCxn id="49" idx="3"/>
            <a:endCxn id="17" idx="1"/>
          </p:cNvCxnSpPr>
          <p:nvPr/>
        </p:nvCxnSpPr>
        <p:spPr>
          <a:xfrm>
            <a:off x="9712420" y="4999349"/>
            <a:ext cx="337347" cy="2165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AB1B84E9-5622-CDCC-276B-C1338702619B}"/>
              </a:ext>
            </a:extLst>
          </p:cNvPr>
          <p:cNvSpPr/>
          <p:nvPr/>
        </p:nvSpPr>
        <p:spPr>
          <a:xfrm>
            <a:off x="2493126" y="4882777"/>
            <a:ext cx="7219294" cy="2331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279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5855</TotalTime>
  <Words>277</Words>
  <Application>Microsoft Office PowerPoint</Application>
  <PresentationFormat>Widescreen</PresentationFormat>
  <Paragraphs>24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Avenir 55 Roman</vt:lpstr>
      <vt:lpstr>Avenir 65 Medium</vt:lpstr>
      <vt:lpstr>Avenir 95 Black</vt:lpstr>
      <vt:lpstr>Calibri</vt:lpstr>
      <vt:lpstr>Cambria Math</vt:lpstr>
      <vt:lpstr>Office Theme</vt:lpstr>
      <vt:lpstr>Recurrent Neural Network in TensorFlow</vt:lpstr>
      <vt:lpstr>Recurrent Neural Network</vt:lpstr>
      <vt:lpstr>Tensorflow</vt:lpstr>
      <vt:lpstr>Building a deep network with tensorflow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176</cp:revision>
  <dcterms:created xsi:type="dcterms:W3CDTF">2019-08-07T15:31:06Z</dcterms:created>
  <dcterms:modified xsi:type="dcterms:W3CDTF">2023-07-31T20:48:13Z</dcterms:modified>
</cp:coreProperties>
</file>