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Machine Learning Pipeline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5810A-EFE7-73DE-E061-31E36661C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Processing</a:t>
            </a:r>
          </a:p>
        </p:txBody>
      </p:sp>
    </p:spTree>
    <p:extLst>
      <p:ext uri="{BB962C8B-B14F-4D97-AF65-F5344CB8AC3E}">
        <p14:creationId xmlns:p14="http://schemas.microsoft.com/office/powerpoint/2010/main" val="3107305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2B4CC-2FA4-6407-47CC-3BFBBA232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Processing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AF458-54B2-FAA7-C63A-71EF255BA1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have seen examples of processing class data into numeric</a:t>
            </a:r>
          </a:p>
          <a:p>
            <a:pPr lvl="1"/>
            <a:r>
              <a:rPr lang="en-US" dirty="0"/>
              <a:t>This is the bare minimum in data processing</a:t>
            </a:r>
          </a:p>
          <a:p>
            <a:r>
              <a:rPr lang="en-US" dirty="0"/>
              <a:t>There are many other processing steps to address different issues in data</a:t>
            </a:r>
          </a:p>
          <a:p>
            <a:r>
              <a:rPr lang="en-US" dirty="0"/>
              <a:t>Most common to discuss:</a:t>
            </a:r>
          </a:p>
          <a:p>
            <a:pPr lvl="1"/>
            <a:r>
              <a:rPr lang="en-US" dirty="0"/>
              <a:t>Scaling numeric data</a:t>
            </a:r>
          </a:p>
          <a:p>
            <a:pPr lvl="1"/>
            <a:r>
              <a:rPr lang="en-US" dirty="0"/>
              <a:t>Encoding categorical data</a:t>
            </a:r>
          </a:p>
          <a:p>
            <a:pPr lvl="1"/>
            <a:r>
              <a:rPr lang="en-US" dirty="0"/>
              <a:t>Imputing missing values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At least try to have these three steps on any data you are working with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201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32D71-FED5-DC1E-3E2E-10FDF6001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Scaling Numeric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259B4-7837-C79B-6793-BF0AE0103C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698833" cy="5221539"/>
          </a:xfrm>
        </p:spPr>
        <p:txBody>
          <a:bodyPr/>
          <a:lstStyle/>
          <a:p>
            <a:r>
              <a:rPr lang="en-US" sz="2000" dirty="0"/>
              <a:t>It is often that numeric columns have with very different scales in the same data set. </a:t>
            </a:r>
          </a:p>
          <a:p>
            <a:pPr lvl="1"/>
            <a:r>
              <a:rPr lang="en-US" sz="1600" dirty="0"/>
              <a:t>For example, </a:t>
            </a:r>
            <a:r>
              <a:rPr lang="en-US" sz="1600" b="1" dirty="0"/>
              <a:t>incomes</a:t>
            </a:r>
            <a:r>
              <a:rPr lang="en-US" sz="1600" dirty="0"/>
              <a:t> go up to hundred of thousands to millions while </a:t>
            </a:r>
            <a:r>
              <a:rPr lang="en-US" sz="1600" b="1" dirty="0"/>
              <a:t>ages</a:t>
            </a:r>
            <a:r>
              <a:rPr lang="en-US" sz="1600" dirty="0"/>
              <a:t> are generally below 100.</a:t>
            </a:r>
          </a:p>
          <a:p>
            <a:r>
              <a:rPr lang="en-US" sz="2000" dirty="0"/>
              <a:t>Some machine learning models handle these differences very poorly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 One important </a:t>
            </a:r>
            <a:r>
              <a:rPr lang="en-US" sz="2000" dirty="0"/>
              <a:t>preprocessing step is to </a:t>
            </a:r>
            <a:r>
              <a:rPr lang="en-US" sz="2000" b="1" dirty="0"/>
              <a:t>scale numeric data</a:t>
            </a:r>
            <a:r>
              <a:rPr lang="en-US" sz="2000" dirty="0"/>
              <a:t> 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1600" dirty="0"/>
              <a:t>Scaling means to transform numeric columns into the </a:t>
            </a:r>
            <a:r>
              <a:rPr lang="en-US" sz="1600" b="1" dirty="0"/>
              <a:t>same</a:t>
            </a:r>
            <a:r>
              <a:rPr lang="en-US" sz="1600" dirty="0"/>
              <a:t> </a:t>
            </a:r>
            <a:r>
              <a:rPr lang="en-US" sz="1600" b="1" dirty="0"/>
              <a:t>ranges</a:t>
            </a:r>
            <a:endParaRPr lang="en-US" sz="1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444CCE6-E585-0775-3952-E384A4029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050" y="109131"/>
            <a:ext cx="3851725" cy="275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9C8AE3E-3630-B95F-863D-3A3DA7449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050" y="3518862"/>
            <a:ext cx="3851725" cy="275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Down 3">
            <a:extLst>
              <a:ext uri="{FF2B5EF4-FFF2-40B4-BE49-F238E27FC236}">
                <a16:creationId xmlns:a16="http://schemas.microsoft.com/office/drawing/2014/main" id="{105CD5FC-E0C1-5306-95A5-4BA4148BB644}"/>
              </a:ext>
            </a:extLst>
          </p:cNvPr>
          <p:cNvSpPr/>
          <p:nvPr/>
        </p:nvSpPr>
        <p:spPr>
          <a:xfrm>
            <a:off x="8732612" y="3071657"/>
            <a:ext cx="228600" cy="23499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6F006F-107A-AF00-88BD-ADCC1CF55D18}"/>
              </a:ext>
            </a:extLst>
          </p:cNvPr>
          <p:cNvSpPr txBox="1"/>
          <p:nvPr/>
        </p:nvSpPr>
        <p:spPr>
          <a:xfrm>
            <a:off x="9035716" y="3035264"/>
            <a:ext cx="703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Scaling</a:t>
            </a:r>
          </a:p>
        </p:txBody>
      </p:sp>
    </p:spTree>
    <p:extLst>
      <p:ext uri="{BB962C8B-B14F-4D97-AF65-F5344CB8AC3E}">
        <p14:creationId xmlns:p14="http://schemas.microsoft.com/office/powerpoint/2010/main" val="1072295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47489-A2C0-55D4-0CF7-80116ED3F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Encoding Categorical Data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D93F97-7273-12CF-2EF7-0E50228B738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4692817" cy="5221539"/>
              </a:xfrm>
            </p:spPr>
            <p:txBody>
              <a:bodyPr/>
              <a:lstStyle/>
              <a:p>
                <a:r>
                  <a:rPr lang="en-US" sz="2000" dirty="0"/>
                  <a:t>We have been using this transformation in examples</a:t>
                </a:r>
              </a:p>
              <a:p>
                <a:r>
                  <a:rPr lang="en-US" sz="2000" dirty="0"/>
                  <a:t>The encoder creates a new </a:t>
                </a:r>
                <a:r>
                  <a:rPr lang="en-US" sz="2000" b="1" dirty="0"/>
                  <a:t>binary column for each distinct value </a:t>
                </a:r>
                <a:r>
                  <a:rPr lang="en-US" sz="2000" dirty="0"/>
                  <a:t>in the original categorical column</a:t>
                </a:r>
              </a:p>
              <a:p>
                <a:pPr lvl="1"/>
                <a:r>
                  <a:rPr lang="en-US" sz="1800" dirty="0"/>
                  <a:t>For each row, the corresponding binary column of the original class value is set to 1, the rest are 0</a:t>
                </a:r>
              </a:p>
              <a:p>
                <a:r>
                  <a:rPr lang="en-US" sz="2000" dirty="0"/>
                  <a:t>Example: </a:t>
                </a:r>
                <a:r>
                  <a:rPr lang="en-US" sz="2000" b="1" dirty="0"/>
                  <a:t>State</a:t>
                </a:r>
                <a:r>
                  <a:rPr lang="en-US" sz="2000" dirty="0"/>
                  <a:t> has three unique values, NY, MA, and NH</a:t>
                </a:r>
              </a:p>
              <a:p>
                <a:pPr lvl="1"/>
                <a:r>
                  <a:rPr lang="en-US" sz="1800" dirty="0"/>
                  <a:t>First, three binary columns,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𝑖𝑠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𝑁𝑌</m:t>
                    </m:r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𝑖𝑠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𝑀𝐴</m:t>
                    </m:r>
                  </m:oMath>
                </a14:m>
                <a:r>
                  <a:rPr lang="en-US" sz="1800" dirty="0"/>
                  <a:t>, and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𝑖𝑠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𝑁𝐻</m:t>
                    </m:r>
                  </m:oMath>
                </a14:m>
                <a:r>
                  <a:rPr lang="en-US" sz="1800" dirty="0"/>
                  <a:t> are created</a:t>
                </a:r>
              </a:p>
              <a:p>
                <a:pPr lvl="1"/>
                <a:r>
                  <a:rPr lang="en-US" sz="1800" dirty="0"/>
                  <a:t>For each row, the column corresponding to the state is set to 1</a:t>
                </a:r>
              </a:p>
              <a:p>
                <a:pPr lvl="2"/>
                <a:r>
                  <a:rPr lang="en-US" sz="1400" dirty="0"/>
                  <a:t>Rows with State=NY get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𝑖𝑠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𝑁𝑌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400" dirty="0"/>
              </a:p>
              <a:p>
                <a:pPr lvl="2"/>
                <a:r>
                  <a:rPr lang="en-US" sz="1400" dirty="0"/>
                  <a:t>Rows with State=MA get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𝑖𝑠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400" b="0" i="1" dirty="0" smtClean="0">
                        <a:latin typeface="Cambria Math" panose="02040503050406030204" pitchFamily="18" charset="0"/>
                      </a:rPr>
                      <m:t>𝑀𝐴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400" dirty="0"/>
              </a:p>
              <a:p>
                <a:pPr lvl="2"/>
                <a:r>
                  <a:rPr lang="en-US" sz="1400" dirty="0"/>
                  <a:t>Rows with State=NH get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𝑖𝑠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400" b="0" i="1" dirty="0" smtClean="0">
                        <a:latin typeface="Cambria Math" panose="02040503050406030204" pitchFamily="18" charset="0"/>
                      </a:rPr>
                      <m:t>𝑁𝐻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400" dirty="0"/>
              </a:p>
              <a:p>
                <a:pPr lvl="2"/>
                <a:r>
                  <a:rPr lang="en-US" sz="1400" dirty="0"/>
                  <a:t>The rest values are 0</a:t>
                </a:r>
              </a:p>
              <a:p>
                <a:pPr lvl="1"/>
                <a:endParaRPr lang="en-US" sz="1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D93F97-7273-12CF-2EF7-0E50228B73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4692817" cy="5221539"/>
              </a:xfrm>
              <a:blipFill>
                <a:blip r:embed="rId2"/>
                <a:stretch>
                  <a:fillRect l="-1169" t="-1284" b="-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3C94E2-C470-7271-4C93-20337849A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48789"/>
              </p:ext>
            </p:extLst>
          </p:nvPr>
        </p:nvGraphicFramePr>
        <p:xfrm>
          <a:off x="6096000" y="1784668"/>
          <a:ext cx="1724526" cy="2788920"/>
        </p:xfrm>
        <a:graphic>
          <a:graphicData uri="http://schemas.openxmlformats.org/drawingml/2006/table">
            <a:tbl>
              <a:tblPr/>
              <a:tblGrid>
                <a:gridCol w="1724526">
                  <a:extLst>
                    <a:ext uri="{9D8B030D-6E8A-4147-A177-3AD203B41FA5}">
                      <a16:colId xmlns:a16="http://schemas.microsoft.com/office/drawing/2014/main" val="38003861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>
                          <a:effectLst/>
                        </a:rPr>
                        <a:t>State</a:t>
                      </a:r>
                      <a:endParaRPr lang="en-US" dirty="0">
                        <a:effectLst/>
                      </a:endParaRP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0205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latinLnBrk="0"/>
                      <a:r>
                        <a:rPr lang="en-US" dirty="0">
                          <a:effectLst/>
                        </a:rPr>
                        <a:t>New York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1215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latinLnBrk="0"/>
                      <a:r>
                        <a:rPr lang="en-US" dirty="0">
                          <a:effectLst/>
                        </a:rPr>
                        <a:t>New York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197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latinLnBrk="0"/>
                      <a:r>
                        <a:rPr lang="en-US">
                          <a:effectLst/>
                        </a:rPr>
                        <a:t>Massachusetts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244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latinLnBrk="0"/>
                      <a:r>
                        <a:rPr lang="en-US">
                          <a:effectLst/>
                        </a:rPr>
                        <a:t>New Hampshire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42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latinLnBrk="0"/>
                      <a:r>
                        <a:rPr lang="en-US" dirty="0">
                          <a:effectLst/>
                        </a:rPr>
                        <a:t>Massachusetts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59891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AAA95D4-B6AE-6678-A188-AAF81C483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37726"/>
              </p:ext>
            </p:extLst>
          </p:nvPr>
        </p:nvGraphicFramePr>
        <p:xfrm>
          <a:off x="8819147" y="1782671"/>
          <a:ext cx="3050355" cy="2788920"/>
        </p:xfrm>
        <a:graphic>
          <a:graphicData uri="http://schemas.openxmlformats.org/drawingml/2006/table">
            <a:tbl>
              <a:tblPr/>
              <a:tblGrid>
                <a:gridCol w="1016785">
                  <a:extLst>
                    <a:ext uri="{9D8B030D-6E8A-4147-A177-3AD203B41FA5}">
                      <a16:colId xmlns:a16="http://schemas.microsoft.com/office/drawing/2014/main" val="2992751006"/>
                    </a:ext>
                  </a:extLst>
                </a:gridCol>
                <a:gridCol w="1016785">
                  <a:extLst>
                    <a:ext uri="{9D8B030D-6E8A-4147-A177-3AD203B41FA5}">
                      <a16:colId xmlns:a16="http://schemas.microsoft.com/office/drawing/2014/main" val="1664058916"/>
                    </a:ext>
                  </a:extLst>
                </a:gridCol>
                <a:gridCol w="1016785">
                  <a:extLst>
                    <a:ext uri="{9D8B030D-6E8A-4147-A177-3AD203B41FA5}">
                      <a16:colId xmlns:a16="http://schemas.microsoft.com/office/drawing/2014/main" val="40465347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 err="1">
                          <a:effectLst/>
                        </a:rPr>
                        <a:t>is_NY</a:t>
                      </a:r>
                      <a:endParaRPr lang="en-US" dirty="0">
                        <a:effectLst/>
                      </a:endParaRP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 err="1">
                          <a:effectLst/>
                        </a:rPr>
                        <a:t>is_MA</a:t>
                      </a:r>
                      <a:endParaRPr lang="en-US" dirty="0">
                        <a:effectLst/>
                      </a:endParaRP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 err="1">
                          <a:effectLst/>
                        </a:rPr>
                        <a:t>is_NH</a:t>
                      </a:r>
                      <a:endParaRPr lang="en-US" dirty="0">
                        <a:effectLst/>
                      </a:endParaRP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94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>
                          <a:effectLst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dirty="0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dirty="0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78125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>
                          <a:effectLst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dirty="0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208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>
                          <a:effectLst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27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dirty="0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>
                          <a:effectLst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88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0"/>
                      <a:r>
                        <a:rPr lang="en-US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b="1" dirty="0">
                          <a:effectLst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dirty="0">
                          <a:effectLst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031630"/>
                  </a:ext>
                </a:extLst>
              </a:tr>
            </a:tbl>
          </a:graphicData>
        </a:graphic>
      </p:graphicFrame>
      <p:sp>
        <p:nvSpPr>
          <p:cNvPr id="7" name="Arrow: Down 6">
            <a:extLst>
              <a:ext uri="{FF2B5EF4-FFF2-40B4-BE49-F238E27FC236}">
                <a16:creationId xmlns:a16="http://schemas.microsoft.com/office/drawing/2014/main" id="{7E8454DB-5A8E-47A3-A1DF-0F460F48C4D1}"/>
              </a:ext>
            </a:extLst>
          </p:cNvPr>
          <p:cNvSpPr/>
          <p:nvPr/>
        </p:nvSpPr>
        <p:spPr>
          <a:xfrm rot="16200000">
            <a:off x="8205537" y="3059635"/>
            <a:ext cx="228600" cy="23499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9B51E0-C6EF-E2BE-AB4A-E2212C6DB623}"/>
              </a:ext>
            </a:extLst>
          </p:cNvPr>
          <p:cNvSpPr txBox="1"/>
          <p:nvPr/>
        </p:nvSpPr>
        <p:spPr>
          <a:xfrm>
            <a:off x="6365376" y="4635464"/>
            <a:ext cx="1185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Categories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BB1326-4403-27B5-52AB-908E98609343}"/>
              </a:ext>
            </a:extLst>
          </p:cNvPr>
          <p:cNvSpPr txBox="1"/>
          <p:nvPr/>
        </p:nvSpPr>
        <p:spPr>
          <a:xfrm>
            <a:off x="9564078" y="4635464"/>
            <a:ext cx="1560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One hot codes</a:t>
            </a:r>
          </a:p>
        </p:txBody>
      </p:sp>
    </p:spTree>
    <p:extLst>
      <p:ext uri="{BB962C8B-B14F-4D97-AF65-F5344CB8AC3E}">
        <p14:creationId xmlns:p14="http://schemas.microsoft.com/office/powerpoint/2010/main" val="275406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5A21D-A615-CDB0-2578-49AB898CF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Imputing Missing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7D8AA-43B8-7BC8-ECA4-738DFF81E3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927432" cy="5221539"/>
          </a:xfrm>
        </p:spPr>
        <p:txBody>
          <a:bodyPr/>
          <a:lstStyle/>
          <a:p>
            <a:r>
              <a:rPr lang="en-US" sz="2000" dirty="0"/>
              <a:t>Missing values are fields in your data without a valid value</a:t>
            </a:r>
          </a:p>
          <a:p>
            <a:r>
              <a:rPr lang="en-US" sz="2000" dirty="0"/>
              <a:t>Most analytical models would omit rows that have missing values during training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 Needs to be addressed with </a:t>
            </a:r>
            <a:r>
              <a:rPr lang="en-US" sz="2000" b="1" dirty="0">
                <a:sym typeface="Wingdings" panose="05000000000000000000" pitchFamily="2" charset="2"/>
              </a:rPr>
              <a:t>imputation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 This means to replace the missing values with a “guessed” value, 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 A common strategy is to use the column </a:t>
            </a:r>
            <a:r>
              <a:rPr lang="en-US" sz="2000" b="1" dirty="0">
                <a:sym typeface="Wingdings" panose="05000000000000000000" pitchFamily="2" charset="2"/>
              </a:rPr>
              <a:t>median </a:t>
            </a:r>
            <a:r>
              <a:rPr lang="en-US" sz="2000" dirty="0">
                <a:sym typeface="Wingdings" panose="05000000000000000000" pitchFamily="2" charset="2"/>
              </a:rPr>
              <a:t>for numeric columns</a:t>
            </a:r>
            <a:endParaRPr lang="en-US" sz="2000" b="1" dirty="0">
              <a:sym typeface="Wingdings" panose="05000000000000000000" pitchFamily="2" charset="2"/>
            </a:endParaRP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Median is the </a:t>
            </a:r>
            <a:r>
              <a:rPr lang="en-US" sz="2000" b="1" dirty="0">
                <a:sym typeface="Wingdings" panose="05000000000000000000" pitchFamily="2" charset="2"/>
              </a:rPr>
              <a:t>middle point of values </a:t>
            </a:r>
            <a:r>
              <a:rPr lang="en-US" sz="2000" dirty="0">
                <a:sym typeface="Wingdings" panose="05000000000000000000" pitchFamily="2" charset="2"/>
              </a:rPr>
              <a:t>in the column</a:t>
            </a:r>
          </a:p>
          <a:p>
            <a:pPr lvl="2"/>
            <a:r>
              <a:rPr lang="en-US" sz="1800" dirty="0">
                <a:sym typeface="Wingdings" panose="05000000000000000000" pitchFamily="2" charset="2"/>
              </a:rPr>
              <a:t>In other words, sort the values in a column in increasing/decreasing order</a:t>
            </a:r>
          </a:p>
          <a:p>
            <a:pPr lvl="2"/>
            <a:r>
              <a:rPr lang="en-US" sz="1800" dirty="0">
                <a:sym typeface="Wingdings" panose="05000000000000000000" pitchFamily="2" charset="2"/>
              </a:rPr>
              <a:t>The value at the exact middle is the median</a:t>
            </a:r>
          </a:p>
          <a:p>
            <a:r>
              <a:rPr lang="en-US" sz="2000" dirty="0">
                <a:sym typeface="Wingdings" panose="05000000000000000000" pitchFamily="2" charset="2"/>
              </a:rPr>
              <a:t>Missing values in categorical data can be handled by one hot encoder</a:t>
            </a:r>
          </a:p>
          <a:p>
            <a:pPr>
              <a:buFont typeface="Wingdings" panose="05000000000000000000" pitchFamily="2" charset="2"/>
              <a:buChar char="à"/>
            </a:pPr>
            <a:endParaRPr lang="en-US" sz="2000" b="1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48EBFE0-BF3D-6CA3-300C-543631C65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146287"/>
              </p:ext>
            </p:extLst>
          </p:nvPr>
        </p:nvGraphicFramePr>
        <p:xfrm>
          <a:off x="5991225" y="1008424"/>
          <a:ext cx="143710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105">
                  <a:extLst>
                    <a:ext uri="{9D8B030D-6E8A-4147-A177-3AD203B41FA5}">
                      <a16:colId xmlns:a16="http://schemas.microsoft.com/office/drawing/2014/main" val="4223859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576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758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08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083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047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826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311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766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4823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595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91626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179548-1E6E-0280-0436-BF0C8E3A2F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01857"/>
              </p:ext>
            </p:extLst>
          </p:nvPr>
        </p:nvGraphicFramePr>
        <p:xfrm>
          <a:off x="10415337" y="1014216"/>
          <a:ext cx="143710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105">
                  <a:extLst>
                    <a:ext uri="{9D8B030D-6E8A-4147-A177-3AD203B41FA5}">
                      <a16:colId xmlns:a16="http://schemas.microsoft.com/office/drawing/2014/main" val="4223859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576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758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12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08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083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047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826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311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766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4823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595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1916261"/>
                  </a:ext>
                </a:extLst>
              </a:tr>
            </a:tbl>
          </a:graphicData>
        </a:graphic>
      </p:graphicFrame>
      <p:sp>
        <p:nvSpPr>
          <p:cNvPr id="6" name="Arrow: Down 5">
            <a:extLst>
              <a:ext uri="{FF2B5EF4-FFF2-40B4-BE49-F238E27FC236}">
                <a16:creationId xmlns:a16="http://schemas.microsoft.com/office/drawing/2014/main" id="{F45F60DC-7646-2D3E-0A56-FB665B14EE30}"/>
              </a:ext>
            </a:extLst>
          </p:cNvPr>
          <p:cNvSpPr/>
          <p:nvPr/>
        </p:nvSpPr>
        <p:spPr>
          <a:xfrm rot="16200000">
            <a:off x="7717258" y="3115968"/>
            <a:ext cx="228600" cy="23499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E376ED-DD74-55F4-4DE6-3EFF3801A83F}"/>
              </a:ext>
            </a:extLst>
          </p:cNvPr>
          <p:cNvSpPr txBox="1"/>
          <p:nvPr/>
        </p:nvSpPr>
        <p:spPr>
          <a:xfrm>
            <a:off x="8234786" y="3048797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Median = 31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A1821C5-7FE1-A3DE-E1F0-784CADF01BB8}"/>
              </a:ext>
            </a:extLst>
          </p:cNvPr>
          <p:cNvSpPr/>
          <p:nvPr/>
        </p:nvSpPr>
        <p:spPr>
          <a:xfrm rot="16200000">
            <a:off x="9897809" y="3115968"/>
            <a:ext cx="228600" cy="23499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810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7F641-890D-FA05-F05D-3CA781880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595A3-85FD-7370-1027-76C6FC084B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have been using pipelines but not discussed them too much</a:t>
            </a:r>
          </a:p>
          <a:p>
            <a:r>
              <a:rPr lang="en-US" dirty="0"/>
              <a:t>A pipeline is a series of transformation applied on data</a:t>
            </a:r>
          </a:p>
          <a:p>
            <a:r>
              <a:rPr lang="en-US" dirty="0"/>
              <a:t>Writing transformation as pipeline </a:t>
            </a:r>
            <a:r>
              <a:rPr lang="en-US" b="1" dirty="0"/>
              <a:t>simplifies the codes </a:t>
            </a:r>
            <a:r>
              <a:rPr lang="en-US" dirty="0"/>
              <a:t>by </a:t>
            </a:r>
            <a:r>
              <a:rPr lang="en-US" b="1" dirty="0"/>
              <a:t>a lot</a:t>
            </a:r>
          </a:p>
          <a:p>
            <a:r>
              <a:rPr lang="en-US" dirty="0"/>
              <a:t>For the steps we have learned, a simple pipeline can be as below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7A164F-0DA6-BA36-8F64-E0D29A7A4D01}"/>
              </a:ext>
            </a:extLst>
          </p:cNvPr>
          <p:cNvSpPr/>
          <p:nvPr/>
        </p:nvSpPr>
        <p:spPr>
          <a:xfrm>
            <a:off x="733425" y="4270834"/>
            <a:ext cx="1576638" cy="902368"/>
          </a:xfrm>
          <a:prstGeom prst="rect">
            <a:avLst/>
          </a:prstGeom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Raw Data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B5017F-70FB-0AF3-735A-7F6B358ECF5A}"/>
              </a:ext>
            </a:extLst>
          </p:cNvPr>
          <p:cNvSpPr/>
          <p:nvPr/>
        </p:nvSpPr>
        <p:spPr>
          <a:xfrm>
            <a:off x="3394409" y="3368466"/>
            <a:ext cx="1576638" cy="90236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Imputation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787B02-A36C-4E27-0283-33F67B297D52}"/>
              </a:ext>
            </a:extLst>
          </p:cNvPr>
          <p:cNvSpPr/>
          <p:nvPr/>
        </p:nvSpPr>
        <p:spPr>
          <a:xfrm>
            <a:off x="6055393" y="3368466"/>
            <a:ext cx="1576638" cy="90236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Scaling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DA7FC2-D2E6-FCD0-3F7B-63243DA02862}"/>
              </a:ext>
            </a:extLst>
          </p:cNvPr>
          <p:cNvSpPr/>
          <p:nvPr/>
        </p:nvSpPr>
        <p:spPr>
          <a:xfrm>
            <a:off x="4707396" y="5173202"/>
            <a:ext cx="1576638" cy="90236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One hot coding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BDCEBF-B3C0-11C4-F635-CEA066A55AA7}"/>
              </a:ext>
            </a:extLst>
          </p:cNvPr>
          <p:cNvSpPr/>
          <p:nvPr/>
        </p:nvSpPr>
        <p:spPr>
          <a:xfrm>
            <a:off x="8716377" y="4272462"/>
            <a:ext cx="1576638" cy="9023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Processed data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8F20A0E6-8DCE-F879-B3FE-5C8F945416E7}"/>
              </a:ext>
            </a:extLst>
          </p:cNvPr>
          <p:cNvCxnSpPr>
            <a:stCxn id="4" idx="3"/>
            <a:endCxn id="5" idx="1"/>
          </p:cNvCxnSpPr>
          <p:nvPr/>
        </p:nvCxnSpPr>
        <p:spPr>
          <a:xfrm flipV="1">
            <a:off x="2310063" y="3819650"/>
            <a:ext cx="1084346" cy="902368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169D481-264C-8BF1-4A34-AB3709975867}"/>
              </a:ext>
            </a:extLst>
          </p:cNvPr>
          <p:cNvCxnSpPr>
            <a:cxnSpLocks/>
          </p:cNvCxnSpPr>
          <p:nvPr/>
        </p:nvCxnSpPr>
        <p:spPr>
          <a:xfrm>
            <a:off x="2345073" y="4722018"/>
            <a:ext cx="2397333" cy="902368"/>
          </a:xfrm>
          <a:prstGeom prst="bentConnector3">
            <a:avLst>
              <a:gd name="adj1" fmla="val 21142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E98AD336-B75F-80F2-6D8B-C867B0AA3839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7632031" y="3819650"/>
            <a:ext cx="1084346" cy="903996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F2D74671-1FD1-D1A8-5F91-720B85AC57EE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6284034" y="4723646"/>
            <a:ext cx="2432343" cy="900740"/>
          </a:xfrm>
          <a:prstGeom prst="bentConnector3">
            <a:avLst>
              <a:gd name="adj1" fmla="val 777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0B45BA5-F3A2-D1F6-FA65-97DCA022FC3A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4971047" y="3819650"/>
            <a:ext cx="108434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EF29403-CDF2-A507-E88C-157C2E8C3CCE}"/>
              </a:ext>
            </a:extLst>
          </p:cNvPr>
          <p:cNvSpPr txBox="1"/>
          <p:nvPr/>
        </p:nvSpPr>
        <p:spPr>
          <a:xfrm>
            <a:off x="2320904" y="3171257"/>
            <a:ext cx="99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Numeric</a:t>
            </a:r>
          </a:p>
          <a:p>
            <a:pPr algn="r"/>
            <a:r>
              <a:rPr lang="en-US" b="1" dirty="0"/>
              <a:t>columns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8737434-7DEE-D554-7100-6F83AC25286C}"/>
              </a:ext>
            </a:extLst>
          </p:cNvPr>
          <p:cNvSpPr txBox="1"/>
          <p:nvPr/>
        </p:nvSpPr>
        <p:spPr>
          <a:xfrm>
            <a:off x="2327092" y="5594058"/>
            <a:ext cx="985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Class</a:t>
            </a:r>
          </a:p>
          <a:p>
            <a:pPr algn="r"/>
            <a:r>
              <a:rPr lang="en-US" b="1" dirty="0"/>
              <a:t>columns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518733-159B-21FB-183D-767ECFF483B2}"/>
              </a:ext>
            </a:extLst>
          </p:cNvPr>
          <p:cNvSpPr txBox="1"/>
          <p:nvPr/>
        </p:nvSpPr>
        <p:spPr>
          <a:xfrm>
            <a:off x="7356722" y="4538980"/>
            <a:ext cx="803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Merge</a:t>
            </a:r>
          </a:p>
        </p:txBody>
      </p:sp>
    </p:spTree>
    <p:extLst>
      <p:ext uri="{BB962C8B-B14F-4D97-AF65-F5344CB8AC3E}">
        <p14:creationId xmlns:p14="http://schemas.microsoft.com/office/powerpoint/2010/main" val="1926653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841BC-53EF-CF29-2655-D2BEDEEE1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A84CE-980E-4DC0-3D56-550C00DFF3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732669" cy="5221539"/>
          </a:xfrm>
        </p:spPr>
        <p:txBody>
          <a:bodyPr/>
          <a:lstStyle/>
          <a:p>
            <a:r>
              <a:rPr lang="en-US" dirty="0"/>
              <a:t>So far, we have learned multiple models for supervised learning</a:t>
            </a:r>
          </a:p>
          <a:p>
            <a:pPr lvl="1"/>
            <a:r>
              <a:rPr lang="en-US" dirty="0"/>
              <a:t>Linear models including linear regression, Ridge regression, Logistic regression</a:t>
            </a:r>
          </a:p>
          <a:p>
            <a:pPr lvl="1"/>
            <a:r>
              <a:rPr lang="en-US" dirty="0"/>
              <a:t>Decision Tree</a:t>
            </a:r>
          </a:p>
          <a:p>
            <a:pPr lvl="1"/>
            <a:r>
              <a:rPr lang="en-US" dirty="0"/>
              <a:t>Random Forest</a:t>
            </a:r>
          </a:p>
          <a:p>
            <a:pPr lvl="1"/>
            <a:r>
              <a:rPr lang="en-US" dirty="0"/>
              <a:t>Support Vector Machine</a:t>
            </a:r>
          </a:p>
          <a:p>
            <a:pPr lvl="1"/>
            <a:r>
              <a:rPr lang="en-US" dirty="0"/>
              <a:t>Neural Network</a:t>
            </a:r>
          </a:p>
          <a:p>
            <a:r>
              <a:rPr lang="en-US" dirty="0"/>
              <a:t>While there are cases where some models are better than others, </a:t>
            </a:r>
            <a:r>
              <a:rPr lang="en-US" b="1" dirty="0"/>
              <a:t>no model is the best universally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dirty="0"/>
              <a:t> It is important to try and tune some models then pick the one with best validation or testing performance to deploy</a:t>
            </a:r>
          </a:p>
          <a:p>
            <a:pPr>
              <a:buFont typeface="Wingdings" panose="05000000000000000000" pitchFamily="2" charset="2"/>
              <a:buChar char="à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424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3739</TotalTime>
  <Words>577</Words>
  <Application>Microsoft Office PowerPoint</Application>
  <PresentationFormat>Widescreen</PresentationFormat>
  <Paragraphs>113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Avenir 55 Roman</vt:lpstr>
      <vt:lpstr>Avenir 65 Medium</vt:lpstr>
      <vt:lpstr>Avenir 95 Black</vt:lpstr>
      <vt:lpstr>Calibri</vt:lpstr>
      <vt:lpstr>Cambria Math</vt:lpstr>
      <vt:lpstr>Wingdings</vt:lpstr>
      <vt:lpstr>Office Theme</vt:lpstr>
      <vt:lpstr>Machine Learning Pipeline</vt:lpstr>
      <vt:lpstr>Basic Data Processing</vt:lpstr>
      <vt:lpstr>Basic Data Processing Steps</vt:lpstr>
      <vt:lpstr>Scaling Numeric Data</vt:lpstr>
      <vt:lpstr>Encoding Categorical Data</vt:lpstr>
      <vt:lpstr>Imputing Missing Data</vt:lpstr>
      <vt:lpstr>Processing Pipeline</vt:lpstr>
      <vt:lpstr>Model Selection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170</cp:revision>
  <dcterms:created xsi:type="dcterms:W3CDTF">2019-08-07T15:31:06Z</dcterms:created>
  <dcterms:modified xsi:type="dcterms:W3CDTF">2023-07-28T21:06:22Z</dcterms:modified>
</cp:coreProperties>
</file>