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78" r:id="rId3"/>
    <p:sldId id="279" r:id="rId4"/>
    <p:sldId id="280" r:id="rId5"/>
    <p:sldId id="282" r:id="rId6"/>
    <p:sldId id="283" r:id="rId7"/>
    <p:sldId id="284" r:id="rId8"/>
    <p:sldId id="286" r:id="rId9"/>
    <p:sldId id="285" r:id="rId10"/>
    <p:sldId id="28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D18E"/>
    <a:srgbClr val="548235"/>
    <a:srgbClr val="CBA530"/>
    <a:srgbClr val="172C51"/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59"/>
    <p:restoredTop sz="89376" autoAdjust="0"/>
  </p:normalViewPr>
  <p:slideViewPr>
    <p:cSldViewPr snapToGrid="0" snapToObjects="1">
      <p:cViewPr varScale="1">
        <p:scale>
          <a:sx n="152" d="100"/>
          <a:sy n="152" d="100"/>
        </p:scale>
        <p:origin x="174" y="29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7/29/2023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Clustering in </a:t>
            </a:r>
            <a:br>
              <a:rPr lang="en-US" dirty="0"/>
            </a:br>
            <a:r>
              <a:rPr lang="en-US" dirty="0"/>
              <a:t>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0C2EF-692C-200E-5A83-9538222C1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DBSCAN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6FD654-670A-7AB4-FE6D-83F7D22B4F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4196637" cy="5221539"/>
          </a:xfrm>
        </p:spPr>
        <p:txBody>
          <a:bodyPr/>
          <a:lstStyle/>
          <a:p>
            <a:r>
              <a:rPr lang="en-US" sz="2400" dirty="0"/>
              <a:t>K-Means clustering forms clusters by distances and cannot fit flexibly to complex shapes of clusters </a:t>
            </a:r>
          </a:p>
          <a:p>
            <a:r>
              <a:rPr lang="en-US" sz="2400" dirty="0"/>
              <a:t>In such situation, </a:t>
            </a:r>
            <a:r>
              <a:rPr lang="en-US" sz="2400" b="1" dirty="0"/>
              <a:t>DBSCAN</a:t>
            </a:r>
            <a:r>
              <a:rPr lang="en-US" sz="2400" dirty="0"/>
              <a:t> is a better choice</a:t>
            </a:r>
          </a:p>
          <a:p>
            <a:r>
              <a:rPr lang="en-US" sz="2400" dirty="0"/>
              <a:t>DBSCAN detects clusters by densities of instances in each group and can fit any shapes of regions</a:t>
            </a:r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FB5A82B7-D02F-52BF-CADE-0CD370401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055" y="160855"/>
            <a:ext cx="2824793" cy="268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40DB1027-2D17-8012-4B61-DD058C434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582" y="160854"/>
            <a:ext cx="2824793" cy="268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6A224149-70BB-25C8-3505-498D95557FAE}"/>
              </a:ext>
            </a:extLst>
          </p:cNvPr>
          <p:cNvSpPr/>
          <p:nvPr/>
        </p:nvSpPr>
        <p:spPr>
          <a:xfrm rot="19300027">
            <a:off x="9000324" y="269112"/>
            <a:ext cx="2221134" cy="1446216"/>
          </a:xfrm>
          <a:prstGeom prst="ellipse">
            <a:avLst/>
          </a:prstGeom>
          <a:noFill/>
          <a:ln w="28575">
            <a:solidFill>
              <a:srgbClr val="172C5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5243132-6DA2-6C92-3A40-54E09D060981}"/>
              </a:ext>
            </a:extLst>
          </p:cNvPr>
          <p:cNvSpPr/>
          <p:nvPr/>
        </p:nvSpPr>
        <p:spPr>
          <a:xfrm rot="19300027">
            <a:off x="10019613" y="1164103"/>
            <a:ext cx="2221134" cy="1418944"/>
          </a:xfrm>
          <a:prstGeom prst="ellipse">
            <a:avLst/>
          </a:prstGeom>
          <a:noFill/>
          <a:ln w="28575">
            <a:solidFill>
              <a:srgbClr val="A9D18E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E62F9A-F10D-990C-6C28-562440E19655}"/>
              </a:ext>
            </a:extLst>
          </p:cNvPr>
          <p:cNvSpPr/>
          <p:nvPr/>
        </p:nvSpPr>
        <p:spPr>
          <a:xfrm>
            <a:off x="8566717" y="1354852"/>
            <a:ext cx="237995" cy="29966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E7E66E-753C-0147-1C2F-B145801874C8}"/>
              </a:ext>
            </a:extLst>
          </p:cNvPr>
          <p:cNvSpPr txBox="1"/>
          <p:nvPr/>
        </p:nvSpPr>
        <p:spPr>
          <a:xfrm>
            <a:off x="9319136" y="2819932"/>
            <a:ext cx="2265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 Clusters by K-Means</a:t>
            </a:r>
          </a:p>
        </p:txBody>
      </p:sp>
      <p:pic>
        <p:nvPicPr>
          <p:cNvPr id="11" name="Picture 8">
            <a:extLst>
              <a:ext uri="{FF2B5EF4-FFF2-40B4-BE49-F238E27FC236}">
                <a16:creationId xmlns:a16="http://schemas.microsoft.com/office/drawing/2014/main" id="{21E5F545-BF33-B615-DFBE-3C90D235B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055" y="3354759"/>
            <a:ext cx="2824793" cy="268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BA91177-4FFA-5CEE-7FC6-8FB0A4E1F8A3}"/>
              </a:ext>
            </a:extLst>
          </p:cNvPr>
          <p:cNvSpPr/>
          <p:nvPr/>
        </p:nvSpPr>
        <p:spPr>
          <a:xfrm>
            <a:off x="5854213" y="3315303"/>
            <a:ext cx="1746319" cy="1798230"/>
          </a:xfrm>
          <a:custGeom>
            <a:avLst/>
            <a:gdLst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89040 w 1746319"/>
              <a:gd name="connsiteY15" fmla="*/ 1442209 h 1798230"/>
              <a:gd name="connsiteX16" fmla="*/ 48277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89040 w 1746319"/>
              <a:gd name="connsiteY15" fmla="*/ 1442209 h 1798230"/>
              <a:gd name="connsiteX16" fmla="*/ 445198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89040 w 1746319"/>
              <a:gd name="connsiteY15" fmla="*/ 1442209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01357 w 1746319"/>
              <a:gd name="connsiteY15" fmla="*/ 1423420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20355 w 1746319"/>
              <a:gd name="connsiteY14" fmla="*/ 1185426 h 1798230"/>
              <a:gd name="connsiteX15" fmla="*/ 401357 w 1746319"/>
              <a:gd name="connsiteY15" fmla="*/ 1423420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20355 w 1746319"/>
              <a:gd name="connsiteY14" fmla="*/ 1185426 h 1798230"/>
              <a:gd name="connsiteX15" fmla="*/ 432672 w 1746319"/>
              <a:gd name="connsiteY15" fmla="*/ 1448472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46319" h="1798230">
                <a:moveTo>
                  <a:pt x="81944" y="1680204"/>
                </a:moveTo>
                <a:cubicBezTo>
                  <a:pt x="42278" y="1595653"/>
                  <a:pt x="4700" y="1416113"/>
                  <a:pt x="525" y="1285634"/>
                </a:cubicBezTo>
                <a:cubicBezTo>
                  <a:pt x="-3650" y="1155155"/>
                  <a:pt x="17226" y="1040333"/>
                  <a:pt x="56892" y="897327"/>
                </a:cubicBezTo>
                <a:cubicBezTo>
                  <a:pt x="96558" y="754321"/>
                  <a:pt x="153968" y="559124"/>
                  <a:pt x="238519" y="427601"/>
                </a:cubicBezTo>
                <a:cubicBezTo>
                  <a:pt x="323070" y="296078"/>
                  <a:pt x="425366" y="176036"/>
                  <a:pt x="564196" y="108187"/>
                </a:cubicBezTo>
                <a:cubicBezTo>
                  <a:pt x="703026" y="40338"/>
                  <a:pt x="906574" y="-37950"/>
                  <a:pt x="1071500" y="20505"/>
                </a:cubicBezTo>
                <a:cubicBezTo>
                  <a:pt x="1236426" y="78960"/>
                  <a:pt x="1443106" y="267894"/>
                  <a:pt x="1553752" y="458916"/>
                </a:cubicBezTo>
                <a:cubicBezTo>
                  <a:pt x="1664398" y="649938"/>
                  <a:pt x="1712415" y="952651"/>
                  <a:pt x="1735379" y="1166637"/>
                </a:cubicBezTo>
                <a:cubicBezTo>
                  <a:pt x="1758343" y="1380623"/>
                  <a:pt x="1745817" y="1652020"/>
                  <a:pt x="1691538" y="1742834"/>
                </a:cubicBezTo>
                <a:cubicBezTo>
                  <a:pt x="1637259" y="1833648"/>
                  <a:pt x="1483815" y="1805464"/>
                  <a:pt x="1409703" y="1711519"/>
                </a:cubicBezTo>
                <a:cubicBezTo>
                  <a:pt x="1335591" y="1617574"/>
                  <a:pt x="1296968" y="1320081"/>
                  <a:pt x="1246864" y="1179163"/>
                </a:cubicBezTo>
                <a:cubicBezTo>
                  <a:pt x="1196760" y="1038245"/>
                  <a:pt x="1163357" y="945343"/>
                  <a:pt x="1109078" y="866012"/>
                </a:cubicBezTo>
                <a:cubicBezTo>
                  <a:pt x="1054799" y="786681"/>
                  <a:pt x="990081" y="715700"/>
                  <a:pt x="921188" y="703174"/>
                </a:cubicBezTo>
                <a:cubicBezTo>
                  <a:pt x="852295" y="690648"/>
                  <a:pt x="762524" y="710481"/>
                  <a:pt x="695719" y="790856"/>
                </a:cubicBezTo>
                <a:cubicBezTo>
                  <a:pt x="628914" y="871231"/>
                  <a:pt x="564196" y="1075823"/>
                  <a:pt x="520355" y="1185426"/>
                </a:cubicBezTo>
                <a:cubicBezTo>
                  <a:pt x="476514" y="1295029"/>
                  <a:pt x="455637" y="1357658"/>
                  <a:pt x="432672" y="1448472"/>
                </a:cubicBezTo>
                <a:cubicBezTo>
                  <a:pt x="409707" y="1539286"/>
                  <a:pt x="424320" y="1671853"/>
                  <a:pt x="382567" y="1730308"/>
                </a:cubicBezTo>
                <a:cubicBezTo>
                  <a:pt x="340814" y="1788763"/>
                  <a:pt x="288623" y="1801289"/>
                  <a:pt x="238519" y="1792938"/>
                </a:cubicBezTo>
                <a:cubicBezTo>
                  <a:pt x="188415" y="1784587"/>
                  <a:pt x="121610" y="1764755"/>
                  <a:pt x="81944" y="1680204"/>
                </a:cubicBezTo>
                <a:close/>
              </a:path>
            </a:pathLst>
          </a:custGeom>
          <a:noFill/>
          <a:ln w="28575"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3DA3552-F263-4727-4087-7FCE499A5073}"/>
              </a:ext>
            </a:extLst>
          </p:cNvPr>
          <p:cNvSpPr/>
          <p:nvPr/>
        </p:nvSpPr>
        <p:spPr>
          <a:xfrm rot="10800000">
            <a:off x="6526443" y="4170577"/>
            <a:ext cx="1746319" cy="1798230"/>
          </a:xfrm>
          <a:custGeom>
            <a:avLst/>
            <a:gdLst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89040 w 1746319"/>
              <a:gd name="connsiteY15" fmla="*/ 1442209 h 1798230"/>
              <a:gd name="connsiteX16" fmla="*/ 48277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89040 w 1746319"/>
              <a:gd name="connsiteY15" fmla="*/ 1442209 h 1798230"/>
              <a:gd name="connsiteX16" fmla="*/ 445198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89040 w 1746319"/>
              <a:gd name="connsiteY15" fmla="*/ 1442209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01357 w 1746319"/>
              <a:gd name="connsiteY15" fmla="*/ 1423420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20355 w 1746319"/>
              <a:gd name="connsiteY14" fmla="*/ 1185426 h 1798230"/>
              <a:gd name="connsiteX15" fmla="*/ 401357 w 1746319"/>
              <a:gd name="connsiteY15" fmla="*/ 1423420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20355 w 1746319"/>
              <a:gd name="connsiteY14" fmla="*/ 1185426 h 1798230"/>
              <a:gd name="connsiteX15" fmla="*/ 432672 w 1746319"/>
              <a:gd name="connsiteY15" fmla="*/ 1448472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46319" h="1798230">
                <a:moveTo>
                  <a:pt x="81944" y="1680204"/>
                </a:moveTo>
                <a:cubicBezTo>
                  <a:pt x="42278" y="1595653"/>
                  <a:pt x="4700" y="1416113"/>
                  <a:pt x="525" y="1285634"/>
                </a:cubicBezTo>
                <a:cubicBezTo>
                  <a:pt x="-3650" y="1155155"/>
                  <a:pt x="17226" y="1040333"/>
                  <a:pt x="56892" y="897327"/>
                </a:cubicBezTo>
                <a:cubicBezTo>
                  <a:pt x="96558" y="754321"/>
                  <a:pt x="153968" y="559124"/>
                  <a:pt x="238519" y="427601"/>
                </a:cubicBezTo>
                <a:cubicBezTo>
                  <a:pt x="323070" y="296078"/>
                  <a:pt x="425366" y="176036"/>
                  <a:pt x="564196" y="108187"/>
                </a:cubicBezTo>
                <a:cubicBezTo>
                  <a:pt x="703026" y="40338"/>
                  <a:pt x="906574" y="-37950"/>
                  <a:pt x="1071500" y="20505"/>
                </a:cubicBezTo>
                <a:cubicBezTo>
                  <a:pt x="1236426" y="78960"/>
                  <a:pt x="1443106" y="267894"/>
                  <a:pt x="1553752" y="458916"/>
                </a:cubicBezTo>
                <a:cubicBezTo>
                  <a:pt x="1664398" y="649938"/>
                  <a:pt x="1712415" y="952651"/>
                  <a:pt x="1735379" y="1166637"/>
                </a:cubicBezTo>
                <a:cubicBezTo>
                  <a:pt x="1758343" y="1380623"/>
                  <a:pt x="1745817" y="1652020"/>
                  <a:pt x="1691538" y="1742834"/>
                </a:cubicBezTo>
                <a:cubicBezTo>
                  <a:pt x="1637259" y="1833648"/>
                  <a:pt x="1483815" y="1805464"/>
                  <a:pt x="1409703" y="1711519"/>
                </a:cubicBezTo>
                <a:cubicBezTo>
                  <a:pt x="1335591" y="1617574"/>
                  <a:pt x="1296968" y="1320081"/>
                  <a:pt x="1246864" y="1179163"/>
                </a:cubicBezTo>
                <a:cubicBezTo>
                  <a:pt x="1196760" y="1038245"/>
                  <a:pt x="1163357" y="945343"/>
                  <a:pt x="1109078" y="866012"/>
                </a:cubicBezTo>
                <a:cubicBezTo>
                  <a:pt x="1054799" y="786681"/>
                  <a:pt x="990081" y="715700"/>
                  <a:pt x="921188" y="703174"/>
                </a:cubicBezTo>
                <a:cubicBezTo>
                  <a:pt x="852295" y="690648"/>
                  <a:pt x="762524" y="710481"/>
                  <a:pt x="695719" y="790856"/>
                </a:cubicBezTo>
                <a:cubicBezTo>
                  <a:pt x="628914" y="871231"/>
                  <a:pt x="564196" y="1075823"/>
                  <a:pt x="520355" y="1185426"/>
                </a:cubicBezTo>
                <a:cubicBezTo>
                  <a:pt x="476514" y="1295029"/>
                  <a:pt x="455637" y="1357658"/>
                  <a:pt x="432672" y="1448472"/>
                </a:cubicBezTo>
                <a:cubicBezTo>
                  <a:pt x="409707" y="1539286"/>
                  <a:pt x="424320" y="1671853"/>
                  <a:pt x="382567" y="1730308"/>
                </a:cubicBezTo>
                <a:cubicBezTo>
                  <a:pt x="340814" y="1788763"/>
                  <a:pt x="288623" y="1801289"/>
                  <a:pt x="238519" y="1792938"/>
                </a:cubicBezTo>
                <a:cubicBezTo>
                  <a:pt x="188415" y="1784587"/>
                  <a:pt x="121610" y="1764755"/>
                  <a:pt x="81944" y="1680204"/>
                </a:cubicBezTo>
                <a:close/>
              </a:path>
            </a:pathLst>
          </a:custGeom>
          <a:noFill/>
          <a:ln w="28575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E9D83F1-4B47-710D-A926-CFB8966E0164}"/>
              </a:ext>
            </a:extLst>
          </p:cNvPr>
          <p:cNvSpPr/>
          <p:nvPr/>
        </p:nvSpPr>
        <p:spPr>
          <a:xfrm rot="5400000">
            <a:off x="6800453" y="2947202"/>
            <a:ext cx="237995" cy="29966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6B2471-D567-9641-20C5-3348864C54FB}"/>
              </a:ext>
            </a:extLst>
          </p:cNvPr>
          <p:cNvSpPr txBox="1"/>
          <p:nvPr/>
        </p:nvSpPr>
        <p:spPr>
          <a:xfrm>
            <a:off x="5936443" y="5968808"/>
            <a:ext cx="2265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 Clusters by DBSCAN</a:t>
            </a:r>
          </a:p>
        </p:txBody>
      </p:sp>
    </p:spTree>
    <p:extLst>
      <p:ext uri="{BB962C8B-B14F-4D97-AF65-F5344CB8AC3E}">
        <p14:creationId xmlns:p14="http://schemas.microsoft.com/office/powerpoint/2010/main" val="442690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rapezoid 66">
            <a:extLst>
              <a:ext uri="{FF2B5EF4-FFF2-40B4-BE49-F238E27FC236}">
                <a16:creationId xmlns:a16="http://schemas.microsoft.com/office/drawing/2014/main" id="{9AE1B223-E1B8-B3ED-966F-7023F26A743F}"/>
              </a:ext>
            </a:extLst>
          </p:cNvPr>
          <p:cNvSpPr/>
          <p:nvPr/>
        </p:nvSpPr>
        <p:spPr>
          <a:xfrm>
            <a:off x="7979333" y="3547499"/>
            <a:ext cx="3981443" cy="296165"/>
          </a:xfrm>
          <a:prstGeom prst="trapezoid">
            <a:avLst>
              <a:gd name="adj" fmla="val 546737"/>
            </a:avLst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715D1CC-7AFE-F94F-D7E4-6A87375BE315}"/>
              </a:ext>
            </a:extLst>
          </p:cNvPr>
          <p:cNvSpPr/>
          <p:nvPr/>
        </p:nvSpPr>
        <p:spPr>
          <a:xfrm rot="21052247">
            <a:off x="10492303" y="3858067"/>
            <a:ext cx="1457325" cy="935223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rapezoid 62">
            <a:extLst>
              <a:ext uri="{FF2B5EF4-FFF2-40B4-BE49-F238E27FC236}">
                <a16:creationId xmlns:a16="http://schemas.microsoft.com/office/drawing/2014/main" id="{6AAA1F68-D302-A7DC-24B3-2F30A81749E4}"/>
              </a:ext>
            </a:extLst>
          </p:cNvPr>
          <p:cNvSpPr/>
          <p:nvPr/>
        </p:nvSpPr>
        <p:spPr>
          <a:xfrm flipV="1">
            <a:off x="7953374" y="2305825"/>
            <a:ext cx="3981443" cy="508049"/>
          </a:xfrm>
          <a:prstGeom prst="trapezoid">
            <a:avLst>
              <a:gd name="adj" fmla="val 343091"/>
            </a:avLst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B7B615-B296-14EA-6CF5-EA5DC26BE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Unsupervised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F85D8-6747-F320-98AC-B7CC808E10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6425922" cy="5221539"/>
          </a:xfrm>
        </p:spPr>
        <p:txBody>
          <a:bodyPr/>
          <a:lstStyle/>
          <a:p>
            <a:r>
              <a:rPr lang="en-US" sz="2400" dirty="0"/>
              <a:t>Finds patterns in data </a:t>
            </a:r>
            <a:r>
              <a:rPr lang="en-US" sz="2400" b="1" dirty="0"/>
              <a:t>without</a:t>
            </a:r>
            <a:r>
              <a:rPr lang="en-US" sz="2400" dirty="0"/>
              <a:t> predefined labels</a:t>
            </a:r>
          </a:p>
          <a:p>
            <a:pPr lvl="1"/>
            <a:r>
              <a:rPr lang="en-US" sz="2000" dirty="0"/>
              <a:t>This means patterns are determined solely based on input features</a:t>
            </a:r>
          </a:p>
          <a:p>
            <a:r>
              <a:rPr lang="en-US" sz="2400" dirty="0"/>
              <a:t>Example: based on grades of students on subjects like math, physics, chemistry, literature, history… we can divide them into different groupings</a:t>
            </a:r>
          </a:p>
          <a:p>
            <a:pPr lvl="1"/>
            <a:r>
              <a:rPr lang="en-US" sz="2000" dirty="0"/>
              <a:t>Good at science subjects</a:t>
            </a:r>
          </a:p>
          <a:p>
            <a:pPr lvl="1"/>
            <a:r>
              <a:rPr lang="en-US" sz="2000" dirty="0"/>
              <a:t>Good at social subjects</a:t>
            </a:r>
          </a:p>
          <a:p>
            <a:pPr lvl="1"/>
            <a:r>
              <a:rPr lang="en-US" sz="2000" dirty="0"/>
              <a:t>Good/Average/Bad at both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000" dirty="0">
                <a:sym typeface="Wingdings" panose="05000000000000000000" pitchFamily="2" charset="2"/>
              </a:rPr>
              <a:t>These output </a:t>
            </a:r>
            <a:r>
              <a:rPr lang="en-US" sz="2000" b="1" dirty="0">
                <a:sym typeface="Wingdings" panose="05000000000000000000" pitchFamily="2" charset="2"/>
              </a:rPr>
              <a:t>are not defined in the data </a:t>
            </a:r>
            <a:r>
              <a:rPr lang="en-US" sz="2000" dirty="0">
                <a:sym typeface="Wingdings" panose="05000000000000000000" pitchFamily="2" charset="2"/>
              </a:rPr>
              <a:t>we collected but </a:t>
            </a:r>
            <a:r>
              <a:rPr lang="en-US" sz="2000" b="1" dirty="0">
                <a:sym typeface="Wingdings" panose="05000000000000000000" pitchFamily="2" charset="2"/>
              </a:rPr>
              <a:t>derived from the features by the model</a:t>
            </a:r>
            <a:r>
              <a:rPr lang="en-US" sz="2000" dirty="0">
                <a:sym typeface="Wingdings" panose="05000000000000000000" pitchFamily="2" charset="2"/>
              </a:rPr>
              <a:t>. Tasks of grouping like this example are also called </a:t>
            </a:r>
            <a:r>
              <a:rPr lang="en-US" sz="2000" b="1" dirty="0">
                <a:sym typeface="Wingdings" panose="05000000000000000000" pitchFamily="2" charset="2"/>
              </a:rPr>
              <a:t>clustering</a:t>
            </a:r>
          </a:p>
          <a:p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CCE2E0F-E245-0CD2-6BE6-35FB8A1DFA96}"/>
              </a:ext>
            </a:extLst>
          </p:cNvPr>
          <p:cNvCxnSpPr>
            <a:cxnSpLocks/>
          </p:cNvCxnSpPr>
          <p:nvPr/>
        </p:nvCxnSpPr>
        <p:spPr>
          <a:xfrm flipV="1">
            <a:off x="7953375" y="58919"/>
            <a:ext cx="0" cy="22288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EC4DE40-F593-CF91-7CD4-9BCB5DA6E8AB}"/>
              </a:ext>
            </a:extLst>
          </p:cNvPr>
          <p:cNvCxnSpPr>
            <a:cxnSpLocks/>
          </p:cNvCxnSpPr>
          <p:nvPr/>
        </p:nvCxnSpPr>
        <p:spPr>
          <a:xfrm>
            <a:off x="7953375" y="2287769"/>
            <a:ext cx="39814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CB20B38-6E84-B5F8-5C56-80E6EB2A0AAD}"/>
              </a:ext>
            </a:extLst>
          </p:cNvPr>
          <p:cNvSpPr txBox="1"/>
          <p:nvPr/>
        </p:nvSpPr>
        <p:spPr>
          <a:xfrm rot="16200000">
            <a:off x="7508663" y="358472"/>
            <a:ext cx="606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Social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4C9931-B51C-2B2E-36CD-0379F71480DE}"/>
              </a:ext>
            </a:extLst>
          </p:cNvPr>
          <p:cNvSpPr txBox="1"/>
          <p:nvPr/>
        </p:nvSpPr>
        <p:spPr>
          <a:xfrm>
            <a:off x="11012778" y="2254908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Science</a:t>
            </a:r>
          </a:p>
        </p:txBody>
      </p:sp>
      <p:pic>
        <p:nvPicPr>
          <p:cNvPr id="14" name="Graphic 13" descr="User with solid fill">
            <a:extLst>
              <a:ext uri="{FF2B5EF4-FFF2-40B4-BE49-F238E27FC236}">
                <a16:creationId xmlns:a16="http://schemas.microsoft.com/office/drawing/2014/main" id="{2639133A-8D35-0223-67CB-D9AA337B1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38041" y="245254"/>
            <a:ext cx="369333" cy="369333"/>
          </a:xfrm>
          <a:prstGeom prst="rect">
            <a:avLst/>
          </a:prstGeom>
        </p:spPr>
      </p:pic>
      <p:pic>
        <p:nvPicPr>
          <p:cNvPr id="15" name="Graphic 14" descr="User with solid fill">
            <a:extLst>
              <a:ext uri="{FF2B5EF4-FFF2-40B4-BE49-F238E27FC236}">
                <a16:creationId xmlns:a16="http://schemas.microsoft.com/office/drawing/2014/main" id="{703B0F16-BEB4-99AD-6D60-41FEDBAB5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50483" y="410975"/>
            <a:ext cx="369333" cy="369333"/>
          </a:xfrm>
          <a:prstGeom prst="rect">
            <a:avLst/>
          </a:prstGeom>
        </p:spPr>
      </p:pic>
      <p:pic>
        <p:nvPicPr>
          <p:cNvPr id="16" name="Graphic 15" descr="User with solid fill">
            <a:extLst>
              <a:ext uri="{FF2B5EF4-FFF2-40B4-BE49-F238E27FC236}">
                <a16:creationId xmlns:a16="http://schemas.microsoft.com/office/drawing/2014/main" id="{049A045D-D480-BC97-B1B0-787A9622B0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21711" y="212987"/>
            <a:ext cx="369333" cy="369333"/>
          </a:xfrm>
          <a:prstGeom prst="rect">
            <a:avLst/>
          </a:prstGeom>
        </p:spPr>
      </p:pic>
      <p:pic>
        <p:nvPicPr>
          <p:cNvPr id="17" name="Graphic 16" descr="User with solid fill">
            <a:extLst>
              <a:ext uri="{FF2B5EF4-FFF2-40B4-BE49-F238E27FC236}">
                <a16:creationId xmlns:a16="http://schemas.microsoft.com/office/drawing/2014/main" id="{75329E50-588E-E509-4694-91D85ED87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3729" y="1563564"/>
            <a:ext cx="369333" cy="369333"/>
          </a:xfrm>
          <a:prstGeom prst="rect">
            <a:avLst/>
          </a:prstGeom>
        </p:spPr>
      </p:pic>
      <p:pic>
        <p:nvPicPr>
          <p:cNvPr id="18" name="Graphic 17" descr="User with solid fill">
            <a:extLst>
              <a:ext uri="{FF2B5EF4-FFF2-40B4-BE49-F238E27FC236}">
                <a16:creationId xmlns:a16="http://schemas.microsoft.com/office/drawing/2014/main" id="{554A787F-B4B8-749F-BAF8-A28623935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22252" y="1181002"/>
            <a:ext cx="369333" cy="369333"/>
          </a:xfrm>
          <a:prstGeom prst="rect">
            <a:avLst/>
          </a:prstGeom>
        </p:spPr>
      </p:pic>
      <p:pic>
        <p:nvPicPr>
          <p:cNvPr id="19" name="Graphic 18" descr="User with solid fill">
            <a:extLst>
              <a:ext uri="{FF2B5EF4-FFF2-40B4-BE49-F238E27FC236}">
                <a16:creationId xmlns:a16="http://schemas.microsoft.com/office/drawing/2014/main" id="{DA677E56-22E4-67E3-67F1-262215113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5148" y="1563564"/>
            <a:ext cx="369333" cy="369333"/>
          </a:xfrm>
          <a:prstGeom prst="rect">
            <a:avLst/>
          </a:prstGeom>
        </p:spPr>
      </p:pic>
      <p:pic>
        <p:nvPicPr>
          <p:cNvPr id="20" name="Graphic 19" descr="User with solid fill">
            <a:extLst>
              <a:ext uri="{FF2B5EF4-FFF2-40B4-BE49-F238E27FC236}">
                <a16:creationId xmlns:a16="http://schemas.microsoft.com/office/drawing/2014/main" id="{71DAC8F1-E969-8654-A949-8DE1C9D520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22051" y="1221094"/>
            <a:ext cx="369333" cy="369333"/>
          </a:xfrm>
          <a:prstGeom prst="rect">
            <a:avLst/>
          </a:prstGeom>
        </p:spPr>
      </p:pic>
      <p:pic>
        <p:nvPicPr>
          <p:cNvPr id="21" name="Graphic 20" descr="User with solid fill">
            <a:extLst>
              <a:ext uri="{FF2B5EF4-FFF2-40B4-BE49-F238E27FC236}">
                <a16:creationId xmlns:a16="http://schemas.microsoft.com/office/drawing/2014/main" id="{B54FFEF2-47FE-2F41-42F4-1183F407F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16920" y="1721859"/>
            <a:ext cx="369333" cy="369333"/>
          </a:xfrm>
          <a:prstGeom prst="rect">
            <a:avLst/>
          </a:prstGeom>
        </p:spPr>
      </p:pic>
      <p:pic>
        <p:nvPicPr>
          <p:cNvPr id="22" name="Graphic 21" descr="User with solid fill">
            <a:extLst>
              <a:ext uri="{FF2B5EF4-FFF2-40B4-BE49-F238E27FC236}">
                <a16:creationId xmlns:a16="http://schemas.microsoft.com/office/drawing/2014/main" id="{DD8DD525-7EA4-34CC-EF40-BBD6160DD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07397" y="806402"/>
            <a:ext cx="369333" cy="369333"/>
          </a:xfrm>
          <a:prstGeom prst="rect">
            <a:avLst/>
          </a:prstGeom>
        </p:spPr>
      </p:pic>
      <p:pic>
        <p:nvPicPr>
          <p:cNvPr id="23" name="Graphic 22" descr="User with solid fill">
            <a:extLst>
              <a:ext uri="{FF2B5EF4-FFF2-40B4-BE49-F238E27FC236}">
                <a16:creationId xmlns:a16="http://schemas.microsoft.com/office/drawing/2014/main" id="{4C8138E8-F71D-334D-4791-3F4DFA663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91345" y="265282"/>
            <a:ext cx="369333" cy="369333"/>
          </a:xfrm>
          <a:prstGeom prst="rect">
            <a:avLst/>
          </a:prstGeom>
        </p:spPr>
      </p:pic>
      <p:pic>
        <p:nvPicPr>
          <p:cNvPr id="24" name="Graphic 23" descr="User with solid fill">
            <a:extLst>
              <a:ext uri="{FF2B5EF4-FFF2-40B4-BE49-F238E27FC236}">
                <a16:creationId xmlns:a16="http://schemas.microsoft.com/office/drawing/2014/main" id="{FCEEA1ED-F59C-34B8-1860-D82B5EDAC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43062" y="1721858"/>
            <a:ext cx="369333" cy="369333"/>
          </a:xfrm>
          <a:prstGeom prst="rect">
            <a:avLst/>
          </a:prstGeom>
        </p:spPr>
      </p:pic>
      <p:pic>
        <p:nvPicPr>
          <p:cNvPr id="25" name="Graphic 24" descr="User with solid fill">
            <a:extLst>
              <a:ext uri="{FF2B5EF4-FFF2-40B4-BE49-F238E27FC236}">
                <a16:creationId xmlns:a16="http://schemas.microsoft.com/office/drawing/2014/main" id="{0287A41F-E378-AA32-1121-CE5794F0F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9990" y="523752"/>
            <a:ext cx="369333" cy="369333"/>
          </a:xfrm>
          <a:prstGeom prst="rect">
            <a:avLst/>
          </a:prstGeom>
        </p:spPr>
      </p:pic>
      <p:pic>
        <p:nvPicPr>
          <p:cNvPr id="26" name="Graphic 25" descr="User with solid fill">
            <a:extLst>
              <a:ext uri="{FF2B5EF4-FFF2-40B4-BE49-F238E27FC236}">
                <a16:creationId xmlns:a16="http://schemas.microsoft.com/office/drawing/2014/main" id="{D84AE2CD-7406-9346-B2EE-87468432A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81150" y="130641"/>
            <a:ext cx="369333" cy="369333"/>
          </a:xfrm>
          <a:prstGeom prst="rect">
            <a:avLst/>
          </a:prstGeom>
        </p:spPr>
      </p:pic>
      <p:pic>
        <p:nvPicPr>
          <p:cNvPr id="27" name="Graphic 26" descr="User with solid fill">
            <a:extLst>
              <a:ext uri="{FF2B5EF4-FFF2-40B4-BE49-F238E27FC236}">
                <a16:creationId xmlns:a16="http://schemas.microsoft.com/office/drawing/2014/main" id="{F399C312-F694-4B5A-61FF-6B31EEC59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73252" y="598090"/>
            <a:ext cx="369333" cy="369333"/>
          </a:xfrm>
          <a:prstGeom prst="rect">
            <a:avLst/>
          </a:prstGeom>
        </p:spPr>
      </p:pic>
      <p:pic>
        <p:nvPicPr>
          <p:cNvPr id="28" name="Graphic 27" descr="User with solid fill">
            <a:extLst>
              <a:ext uri="{FF2B5EF4-FFF2-40B4-BE49-F238E27FC236}">
                <a16:creationId xmlns:a16="http://schemas.microsoft.com/office/drawing/2014/main" id="{87893937-BA97-31AF-D8A7-AFD6F52F8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15815" y="723936"/>
            <a:ext cx="369333" cy="369333"/>
          </a:xfrm>
          <a:prstGeom prst="rect">
            <a:avLst/>
          </a:prstGeom>
        </p:spPr>
      </p:pic>
      <p:pic>
        <p:nvPicPr>
          <p:cNvPr id="29" name="Graphic 28" descr="User with solid fill">
            <a:extLst>
              <a:ext uri="{FF2B5EF4-FFF2-40B4-BE49-F238E27FC236}">
                <a16:creationId xmlns:a16="http://schemas.microsoft.com/office/drawing/2014/main" id="{701E4D4A-48EC-38A5-24CF-9A48A3AA7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26623" y="1676111"/>
            <a:ext cx="369333" cy="369333"/>
          </a:xfrm>
          <a:prstGeom prst="rect">
            <a:avLst/>
          </a:prstGeom>
        </p:spPr>
      </p:pic>
      <p:pic>
        <p:nvPicPr>
          <p:cNvPr id="30" name="Graphic 29" descr="User with solid fill">
            <a:extLst>
              <a:ext uri="{FF2B5EF4-FFF2-40B4-BE49-F238E27FC236}">
                <a16:creationId xmlns:a16="http://schemas.microsoft.com/office/drawing/2014/main" id="{4B3825AD-482C-3C54-84A8-91A6B5C470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16016" y="1352525"/>
            <a:ext cx="369333" cy="369333"/>
          </a:xfrm>
          <a:prstGeom prst="rect">
            <a:avLst/>
          </a:prstGeom>
        </p:spPr>
      </p:pic>
      <p:pic>
        <p:nvPicPr>
          <p:cNvPr id="31" name="Graphic 30" descr="User with solid fill">
            <a:extLst>
              <a:ext uri="{FF2B5EF4-FFF2-40B4-BE49-F238E27FC236}">
                <a16:creationId xmlns:a16="http://schemas.microsoft.com/office/drawing/2014/main" id="{515793BF-0229-6231-F419-FDC88B6B8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75845" y="873735"/>
            <a:ext cx="369333" cy="369333"/>
          </a:xfrm>
          <a:prstGeom prst="rect">
            <a:avLst/>
          </a:prstGeom>
        </p:spPr>
      </p:pic>
      <p:pic>
        <p:nvPicPr>
          <p:cNvPr id="32" name="Graphic 31" descr="User with solid fill">
            <a:extLst>
              <a:ext uri="{FF2B5EF4-FFF2-40B4-BE49-F238E27FC236}">
                <a16:creationId xmlns:a16="http://schemas.microsoft.com/office/drawing/2014/main" id="{81B37581-7DBF-58A6-6F8D-B0669DCD31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57142" y="397654"/>
            <a:ext cx="369333" cy="369333"/>
          </a:xfrm>
          <a:prstGeom prst="rect">
            <a:avLst/>
          </a:prstGeom>
        </p:spPr>
      </p:pic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A1EF9FD-0329-6190-04D6-DBE34F977253}"/>
              </a:ext>
            </a:extLst>
          </p:cNvPr>
          <p:cNvCxnSpPr>
            <a:cxnSpLocks/>
          </p:cNvCxnSpPr>
          <p:nvPr/>
        </p:nvCxnSpPr>
        <p:spPr>
          <a:xfrm flipV="1">
            <a:off x="7953375" y="3844848"/>
            <a:ext cx="0" cy="22288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1676B95-FCE4-2BD8-02D5-28BB532057E4}"/>
              </a:ext>
            </a:extLst>
          </p:cNvPr>
          <p:cNvCxnSpPr>
            <a:cxnSpLocks/>
          </p:cNvCxnSpPr>
          <p:nvPr/>
        </p:nvCxnSpPr>
        <p:spPr>
          <a:xfrm>
            <a:off x="7953375" y="6073698"/>
            <a:ext cx="39814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642D7A71-0578-EC2B-DE2A-F92DDC5B29E4}"/>
              </a:ext>
            </a:extLst>
          </p:cNvPr>
          <p:cNvSpPr txBox="1"/>
          <p:nvPr/>
        </p:nvSpPr>
        <p:spPr>
          <a:xfrm rot="16200000">
            <a:off x="7508663" y="4144401"/>
            <a:ext cx="606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Social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E932A9F-CF43-48EA-FC60-29EDDC0A23E9}"/>
              </a:ext>
            </a:extLst>
          </p:cNvPr>
          <p:cNvSpPr txBox="1"/>
          <p:nvPr/>
        </p:nvSpPr>
        <p:spPr>
          <a:xfrm>
            <a:off x="11012778" y="6040837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Science</a:t>
            </a:r>
          </a:p>
        </p:txBody>
      </p:sp>
      <p:pic>
        <p:nvPicPr>
          <p:cNvPr id="38" name="Graphic 37" descr="User with solid fill">
            <a:extLst>
              <a:ext uri="{FF2B5EF4-FFF2-40B4-BE49-F238E27FC236}">
                <a16:creationId xmlns:a16="http://schemas.microsoft.com/office/drawing/2014/main" id="{87969B13-35C3-95E5-E334-44838BFE0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50483" y="4196904"/>
            <a:ext cx="369333" cy="369333"/>
          </a:xfrm>
          <a:prstGeom prst="rect">
            <a:avLst/>
          </a:prstGeom>
        </p:spPr>
      </p:pic>
      <p:pic>
        <p:nvPicPr>
          <p:cNvPr id="39" name="Graphic 38" descr="User with solid fill">
            <a:extLst>
              <a:ext uri="{FF2B5EF4-FFF2-40B4-BE49-F238E27FC236}">
                <a16:creationId xmlns:a16="http://schemas.microsoft.com/office/drawing/2014/main" id="{8E5E32C9-123C-BD3B-D024-48C61916E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21711" y="3998916"/>
            <a:ext cx="369333" cy="369333"/>
          </a:xfrm>
          <a:prstGeom prst="rect">
            <a:avLst/>
          </a:prstGeom>
        </p:spPr>
      </p:pic>
      <p:pic>
        <p:nvPicPr>
          <p:cNvPr id="40" name="Graphic 39" descr="User with solid fill">
            <a:extLst>
              <a:ext uri="{FF2B5EF4-FFF2-40B4-BE49-F238E27FC236}">
                <a16:creationId xmlns:a16="http://schemas.microsoft.com/office/drawing/2014/main" id="{8FBB9E03-EC4A-AC46-0AE0-6137A9153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3729" y="5349493"/>
            <a:ext cx="369333" cy="369333"/>
          </a:xfrm>
          <a:prstGeom prst="rect">
            <a:avLst/>
          </a:prstGeom>
        </p:spPr>
      </p:pic>
      <p:pic>
        <p:nvPicPr>
          <p:cNvPr id="41" name="Graphic 40" descr="User with solid fill">
            <a:extLst>
              <a:ext uri="{FF2B5EF4-FFF2-40B4-BE49-F238E27FC236}">
                <a16:creationId xmlns:a16="http://schemas.microsoft.com/office/drawing/2014/main" id="{DDEC3F52-677E-1E0E-ED98-55191D3D5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22252" y="4966931"/>
            <a:ext cx="369333" cy="369333"/>
          </a:xfrm>
          <a:prstGeom prst="rect">
            <a:avLst/>
          </a:prstGeom>
        </p:spPr>
      </p:pic>
      <p:pic>
        <p:nvPicPr>
          <p:cNvPr id="42" name="Graphic 41" descr="User with solid fill">
            <a:extLst>
              <a:ext uri="{FF2B5EF4-FFF2-40B4-BE49-F238E27FC236}">
                <a16:creationId xmlns:a16="http://schemas.microsoft.com/office/drawing/2014/main" id="{AB2CE11E-4D78-0E47-8498-5C468EBB0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5148" y="5349493"/>
            <a:ext cx="369333" cy="369333"/>
          </a:xfrm>
          <a:prstGeom prst="rect">
            <a:avLst/>
          </a:prstGeom>
        </p:spPr>
      </p:pic>
      <p:pic>
        <p:nvPicPr>
          <p:cNvPr id="43" name="Graphic 42" descr="User with solid fill">
            <a:extLst>
              <a:ext uri="{FF2B5EF4-FFF2-40B4-BE49-F238E27FC236}">
                <a16:creationId xmlns:a16="http://schemas.microsoft.com/office/drawing/2014/main" id="{BB46EBEA-119A-ECAD-A4CB-D96E698B8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22051" y="5007023"/>
            <a:ext cx="369333" cy="369333"/>
          </a:xfrm>
          <a:prstGeom prst="rect">
            <a:avLst/>
          </a:prstGeom>
        </p:spPr>
      </p:pic>
      <p:pic>
        <p:nvPicPr>
          <p:cNvPr id="44" name="Graphic 43" descr="User with solid fill">
            <a:extLst>
              <a:ext uri="{FF2B5EF4-FFF2-40B4-BE49-F238E27FC236}">
                <a16:creationId xmlns:a16="http://schemas.microsoft.com/office/drawing/2014/main" id="{BE92DD66-28C5-E706-6945-8B7E00862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16920" y="5507788"/>
            <a:ext cx="369333" cy="369333"/>
          </a:xfrm>
          <a:prstGeom prst="rect">
            <a:avLst/>
          </a:prstGeom>
        </p:spPr>
      </p:pic>
      <p:pic>
        <p:nvPicPr>
          <p:cNvPr id="45" name="Graphic 44" descr="User with solid fill">
            <a:extLst>
              <a:ext uri="{FF2B5EF4-FFF2-40B4-BE49-F238E27FC236}">
                <a16:creationId xmlns:a16="http://schemas.microsoft.com/office/drawing/2014/main" id="{42872DDF-85DD-295C-A7A6-9D0CC8C3C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07397" y="4592331"/>
            <a:ext cx="369333" cy="369333"/>
          </a:xfrm>
          <a:prstGeom prst="rect">
            <a:avLst/>
          </a:prstGeom>
        </p:spPr>
      </p:pic>
      <p:pic>
        <p:nvPicPr>
          <p:cNvPr id="46" name="Graphic 45" descr="User with solid fill">
            <a:extLst>
              <a:ext uri="{FF2B5EF4-FFF2-40B4-BE49-F238E27FC236}">
                <a16:creationId xmlns:a16="http://schemas.microsoft.com/office/drawing/2014/main" id="{CC923F85-3718-1170-F666-08213D160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91345" y="4051211"/>
            <a:ext cx="369333" cy="369333"/>
          </a:xfrm>
          <a:prstGeom prst="rect">
            <a:avLst/>
          </a:prstGeom>
        </p:spPr>
      </p:pic>
      <p:pic>
        <p:nvPicPr>
          <p:cNvPr id="47" name="Graphic 46" descr="User with solid fill">
            <a:extLst>
              <a:ext uri="{FF2B5EF4-FFF2-40B4-BE49-F238E27FC236}">
                <a16:creationId xmlns:a16="http://schemas.microsoft.com/office/drawing/2014/main" id="{54E0B2A7-4D2F-F4EA-A37A-B8F09689C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43062" y="5507787"/>
            <a:ext cx="369333" cy="369333"/>
          </a:xfrm>
          <a:prstGeom prst="rect">
            <a:avLst/>
          </a:prstGeom>
        </p:spPr>
      </p:pic>
      <p:pic>
        <p:nvPicPr>
          <p:cNvPr id="48" name="Graphic 47" descr="User with solid fill">
            <a:extLst>
              <a:ext uri="{FF2B5EF4-FFF2-40B4-BE49-F238E27FC236}">
                <a16:creationId xmlns:a16="http://schemas.microsoft.com/office/drawing/2014/main" id="{3723406A-C010-E0C9-7263-6F285A26E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9990" y="4309681"/>
            <a:ext cx="369333" cy="369333"/>
          </a:xfrm>
          <a:prstGeom prst="rect">
            <a:avLst/>
          </a:prstGeom>
        </p:spPr>
      </p:pic>
      <p:pic>
        <p:nvPicPr>
          <p:cNvPr id="49" name="Graphic 48" descr="User with solid fill">
            <a:extLst>
              <a:ext uri="{FF2B5EF4-FFF2-40B4-BE49-F238E27FC236}">
                <a16:creationId xmlns:a16="http://schemas.microsoft.com/office/drawing/2014/main" id="{EFA0F147-51AA-148B-36B9-10B987D867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81150" y="3916570"/>
            <a:ext cx="369333" cy="369333"/>
          </a:xfrm>
          <a:prstGeom prst="rect">
            <a:avLst/>
          </a:prstGeom>
        </p:spPr>
      </p:pic>
      <p:pic>
        <p:nvPicPr>
          <p:cNvPr id="50" name="Graphic 49" descr="User with solid fill">
            <a:extLst>
              <a:ext uri="{FF2B5EF4-FFF2-40B4-BE49-F238E27FC236}">
                <a16:creationId xmlns:a16="http://schemas.microsoft.com/office/drawing/2014/main" id="{E805F756-5C12-202D-667F-1B56BB1B3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73252" y="4384019"/>
            <a:ext cx="369333" cy="369333"/>
          </a:xfrm>
          <a:prstGeom prst="rect">
            <a:avLst/>
          </a:prstGeom>
        </p:spPr>
      </p:pic>
      <p:pic>
        <p:nvPicPr>
          <p:cNvPr id="51" name="Graphic 50" descr="User with solid fill">
            <a:extLst>
              <a:ext uri="{FF2B5EF4-FFF2-40B4-BE49-F238E27FC236}">
                <a16:creationId xmlns:a16="http://schemas.microsoft.com/office/drawing/2014/main" id="{41C79701-B951-1793-DA94-84F3BF57CF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15815" y="4509865"/>
            <a:ext cx="369333" cy="369333"/>
          </a:xfrm>
          <a:prstGeom prst="rect">
            <a:avLst/>
          </a:prstGeom>
        </p:spPr>
      </p:pic>
      <p:pic>
        <p:nvPicPr>
          <p:cNvPr id="52" name="Graphic 51" descr="User with solid fill">
            <a:extLst>
              <a:ext uri="{FF2B5EF4-FFF2-40B4-BE49-F238E27FC236}">
                <a16:creationId xmlns:a16="http://schemas.microsoft.com/office/drawing/2014/main" id="{04ADA704-A4C9-1203-A1F5-51362F27D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26623" y="5462040"/>
            <a:ext cx="369333" cy="369333"/>
          </a:xfrm>
          <a:prstGeom prst="rect">
            <a:avLst/>
          </a:prstGeom>
        </p:spPr>
      </p:pic>
      <p:pic>
        <p:nvPicPr>
          <p:cNvPr id="53" name="Graphic 52" descr="User with solid fill">
            <a:extLst>
              <a:ext uri="{FF2B5EF4-FFF2-40B4-BE49-F238E27FC236}">
                <a16:creationId xmlns:a16="http://schemas.microsoft.com/office/drawing/2014/main" id="{BC06A458-3E35-C878-4F3A-59230C868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16016" y="5138454"/>
            <a:ext cx="369333" cy="369333"/>
          </a:xfrm>
          <a:prstGeom prst="rect">
            <a:avLst/>
          </a:prstGeom>
        </p:spPr>
      </p:pic>
      <p:pic>
        <p:nvPicPr>
          <p:cNvPr id="54" name="Graphic 53" descr="User with solid fill">
            <a:extLst>
              <a:ext uri="{FF2B5EF4-FFF2-40B4-BE49-F238E27FC236}">
                <a16:creationId xmlns:a16="http://schemas.microsoft.com/office/drawing/2014/main" id="{D017AADC-61A2-EB50-A855-1D20BBE27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75845" y="4659664"/>
            <a:ext cx="369333" cy="369333"/>
          </a:xfrm>
          <a:prstGeom prst="rect">
            <a:avLst/>
          </a:prstGeom>
        </p:spPr>
      </p:pic>
      <p:pic>
        <p:nvPicPr>
          <p:cNvPr id="55" name="Graphic 54" descr="User with solid fill">
            <a:extLst>
              <a:ext uri="{FF2B5EF4-FFF2-40B4-BE49-F238E27FC236}">
                <a16:creationId xmlns:a16="http://schemas.microsoft.com/office/drawing/2014/main" id="{DB4D0F87-C25C-952E-3C3E-8F3942809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57142" y="4183583"/>
            <a:ext cx="369333" cy="369333"/>
          </a:xfrm>
          <a:prstGeom prst="rect">
            <a:avLst/>
          </a:prstGeom>
        </p:spPr>
      </p:pic>
      <p:sp>
        <p:nvSpPr>
          <p:cNvPr id="56" name="Oval 55">
            <a:extLst>
              <a:ext uri="{FF2B5EF4-FFF2-40B4-BE49-F238E27FC236}">
                <a16:creationId xmlns:a16="http://schemas.microsoft.com/office/drawing/2014/main" id="{C94F6E16-4189-3C57-F501-9F93B87BCCC0}"/>
              </a:ext>
            </a:extLst>
          </p:cNvPr>
          <p:cNvSpPr/>
          <p:nvPr/>
        </p:nvSpPr>
        <p:spPr>
          <a:xfrm rot="21052247">
            <a:off x="8058148" y="3914475"/>
            <a:ext cx="1457325" cy="1061975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B02A60C-62EC-2B57-1156-EB9D21AB4B64}"/>
              </a:ext>
            </a:extLst>
          </p:cNvPr>
          <p:cNvSpPr/>
          <p:nvPr/>
        </p:nvSpPr>
        <p:spPr>
          <a:xfrm rot="1176484">
            <a:off x="8288547" y="5039179"/>
            <a:ext cx="1457325" cy="994413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8ACC4B09-4D96-9DF1-4334-6A84988195E6}"/>
              </a:ext>
            </a:extLst>
          </p:cNvPr>
          <p:cNvSpPr/>
          <p:nvPr/>
        </p:nvSpPr>
        <p:spPr>
          <a:xfrm rot="16404336">
            <a:off x="9278620" y="4345782"/>
            <a:ext cx="1457325" cy="1002080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D3433AFC-170A-F67D-E461-3578FE501D95}"/>
              </a:ext>
            </a:extLst>
          </p:cNvPr>
          <p:cNvSpPr/>
          <p:nvPr/>
        </p:nvSpPr>
        <p:spPr>
          <a:xfrm rot="1121356">
            <a:off x="10391049" y="4949057"/>
            <a:ext cx="1457325" cy="1061975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Graphic 61" descr="Network diagram with solid fill">
            <a:extLst>
              <a:ext uri="{FF2B5EF4-FFF2-40B4-BE49-F238E27FC236}">
                <a16:creationId xmlns:a16="http://schemas.microsoft.com/office/drawing/2014/main" id="{67663364-22F7-653F-9D14-6F858BD549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84608" y="2752474"/>
            <a:ext cx="914400" cy="914400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9B83AF03-7E82-7191-A2E9-87CCDF4F9821}"/>
              </a:ext>
            </a:extLst>
          </p:cNvPr>
          <p:cNvSpPr txBox="1"/>
          <p:nvPr/>
        </p:nvSpPr>
        <p:spPr>
          <a:xfrm>
            <a:off x="9633287" y="2517948"/>
            <a:ext cx="6415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Input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149213D-A59D-7FD8-2C75-607383893BDE}"/>
              </a:ext>
            </a:extLst>
          </p:cNvPr>
          <p:cNvSpPr txBox="1"/>
          <p:nvPr/>
        </p:nvSpPr>
        <p:spPr>
          <a:xfrm>
            <a:off x="9633287" y="3438839"/>
            <a:ext cx="7970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Output</a:t>
            </a:r>
          </a:p>
        </p:txBody>
      </p:sp>
      <p:pic>
        <p:nvPicPr>
          <p:cNvPr id="37" name="Graphic 36" descr="User with solid fill">
            <a:extLst>
              <a:ext uri="{FF2B5EF4-FFF2-40B4-BE49-F238E27FC236}">
                <a16:creationId xmlns:a16="http://schemas.microsoft.com/office/drawing/2014/main" id="{3831F7E8-D93F-E45F-4D94-95BBDDB98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38041" y="4031183"/>
            <a:ext cx="369333" cy="369333"/>
          </a:xfrm>
          <a:prstGeom prst="rect">
            <a:avLst/>
          </a:prstGeom>
        </p:spPr>
      </p:pic>
      <p:sp>
        <p:nvSpPr>
          <p:cNvPr id="68" name="Arrow: Down 67">
            <a:extLst>
              <a:ext uri="{FF2B5EF4-FFF2-40B4-BE49-F238E27FC236}">
                <a16:creationId xmlns:a16="http://schemas.microsoft.com/office/drawing/2014/main" id="{BBF74237-C5D6-37FE-B848-A21FC611153A}"/>
              </a:ext>
            </a:extLst>
          </p:cNvPr>
          <p:cNvSpPr/>
          <p:nvPr/>
        </p:nvSpPr>
        <p:spPr>
          <a:xfrm>
            <a:off x="10609227" y="2965912"/>
            <a:ext cx="313178" cy="42937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C9F4346-1149-955E-961E-22AC278F8989}"/>
              </a:ext>
            </a:extLst>
          </p:cNvPr>
          <p:cNvSpPr txBox="1"/>
          <p:nvPr/>
        </p:nvSpPr>
        <p:spPr>
          <a:xfrm>
            <a:off x="8051271" y="2856502"/>
            <a:ext cx="1529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Unsupervised model</a:t>
            </a:r>
          </a:p>
        </p:txBody>
      </p:sp>
    </p:spTree>
    <p:extLst>
      <p:ext uri="{BB962C8B-B14F-4D97-AF65-F5344CB8AC3E}">
        <p14:creationId xmlns:p14="http://schemas.microsoft.com/office/powerpoint/2010/main" val="206744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2169-F79D-BC83-DC96-A0B9B0225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DCF16-741B-30E3-6174-521F75EEE2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4671555" cy="5221539"/>
          </a:xfrm>
        </p:spPr>
        <p:txBody>
          <a:bodyPr/>
          <a:lstStyle/>
          <a:p>
            <a:r>
              <a:rPr lang="en-US" sz="2400" dirty="0"/>
              <a:t>Clustering means to find </a:t>
            </a:r>
            <a:r>
              <a:rPr lang="en-US" sz="2400" b="1" dirty="0"/>
              <a:t>natural groupings</a:t>
            </a:r>
            <a:r>
              <a:rPr lang="en-US" sz="2400" dirty="0"/>
              <a:t> of instances in data</a:t>
            </a:r>
          </a:p>
          <a:p>
            <a:r>
              <a:rPr lang="en-US" sz="2400" dirty="0"/>
              <a:t>The groupings can be based on  different criteria such as distances, density of groups, etc.</a:t>
            </a:r>
          </a:p>
          <a:p>
            <a:r>
              <a:rPr lang="en-US" sz="2400" dirty="0"/>
              <a:t>Depending on the data, some clustering methods make senses while other do not</a:t>
            </a:r>
          </a:p>
          <a:p>
            <a:endParaRPr lang="en-US" sz="24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3FE54AB-8B2C-DC35-63C6-CAD06AB1B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624" y="109131"/>
            <a:ext cx="2824793" cy="268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7C69E2BA-2658-6F65-1B1D-FD436B752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942" y="109131"/>
            <a:ext cx="2824793" cy="268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5F0A1E6C-351C-254E-FECC-8FCCD49CD8D9}"/>
              </a:ext>
            </a:extLst>
          </p:cNvPr>
          <p:cNvSpPr/>
          <p:nvPr/>
        </p:nvSpPr>
        <p:spPr>
          <a:xfrm>
            <a:off x="9332195" y="109131"/>
            <a:ext cx="1427967" cy="949545"/>
          </a:xfrm>
          <a:prstGeom prst="ellipse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4480DD9-CAF4-7CDF-8E7F-37788C7310B3}"/>
              </a:ext>
            </a:extLst>
          </p:cNvPr>
          <p:cNvSpPr/>
          <p:nvPr/>
        </p:nvSpPr>
        <p:spPr>
          <a:xfrm rot="16026809">
            <a:off x="9347518" y="1387457"/>
            <a:ext cx="1427967" cy="1074279"/>
          </a:xfrm>
          <a:prstGeom prst="ellipse">
            <a:avLst/>
          </a:prstGeom>
          <a:noFill/>
          <a:ln w="28575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978476A-8694-EDDD-A987-19B45623CAAF}"/>
              </a:ext>
            </a:extLst>
          </p:cNvPr>
          <p:cNvSpPr/>
          <p:nvPr/>
        </p:nvSpPr>
        <p:spPr>
          <a:xfrm rot="16026809">
            <a:off x="10746161" y="1165239"/>
            <a:ext cx="1005728" cy="1074279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9779FAB-EDD9-4F69-B442-A59415F89904}"/>
              </a:ext>
            </a:extLst>
          </p:cNvPr>
          <p:cNvSpPr/>
          <p:nvPr/>
        </p:nvSpPr>
        <p:spPr>
          <a:xfrm rot="14313438">
            <a:off x="10916117" y="-16425"/>
            <a:ext cx="913300" cy="1173614"/>
          </a:xfrm>
          <a:prstGeom prst="ellipse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16B98CD-98CD-A440-A7B7-E9E032241DDB}"/>
              </a:ext>
            </a:extLst>
          </p:cNvPr>
          <p:cNvSpPr/>
          <p:nvPr/>
        </p:nvSpPr>
        <p:spPr>
          <a:xfrm>
            <a:off x="8528139" y="1303129"/>
            <a:ext cx="237995" cy="29966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59E78EC7-F33D-6D2F-201B-D124B5930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624" y="3262240"/>
            <a:ext cx="2824793" cy="268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E20DDADF-CCF2-84E0-BD4D-0925418CB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942" y="3262240"/>
            <a:ext cx="2824793" cy="268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E2E8BA9D-9E48-6594-E17B-B1F767FFBE6C}"/>
              </a:ext>
            </a:extLst>
          </p:cNvPr>
          <p:cNvSpPr/>
          <p:nvPr/>
        </p:nvSpPr>
        <p:spPr>
          <a:xfrm>
            <a:off x="8528139" y="4456238"/>
            <a:ext cx="237995" cy="29966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B71F573-3FE9-7A24-6C8F-2D2EC32EE5F2}"/>
              </a:ext>
            </a:extLst>
          </p:cNvPr>
          <p:cNvSpPr/>
          <p:nvPr/>
        </p:nvSpPr>
        <p:spPr>
          <a:xfrm>
            <a:off x="9444100" y="3222784"/>
            <a:ext cx="1746319" cy="1798230"/>
          </a:xfrm>
          <a:custGeom>
            <a:avLst/>
            <a:gdLst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89040 w 1746319"/>
              <a:gd name="connsiteY15" fmla="*/ 1442209 h 1798230"/>
              <a:gd name="connsiteX16" fmla="*/ 48277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89040 w 1746319"/>
              <a:gd name="connsiteY15" fmla="*/ 1442209 h 1798230"/>
              <a:gd name="connsiteX16" fmla="*/ 445198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89040 w 1746319"/>
              <a:gd name="connsiteY15" fmla="*/ 1442209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01357 w 1746319"/>
              <a:gd name="connsiteY15" fmla="*/ 1423420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20355 w 1746319"/>
              <a:gd name="connsiteY14" fmla="*/ 1185426 h 1798230"/>
              <a:gd name="connsiteX15" fmla="*/ 401357 w 1746319"/>
              <a:gd name="connsiteY15" fmla="*/ 1423420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20355 w 1746319"/>
              <a:gd name="connsiteY14" fmla="*/ 1185426 h 1798230"/>
              <a:gd name="connsiteX15" fmla="*/ 432672 w 1746319"/>
              <a:gd name="connsiteY15" fmla="*/ 1448472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46319" h="1798230">
                <a:moveTo>
                  <a:pt x="81944" y="1680204"/>
                </a:moveTo>
                <a:cubicBezTo>
                  <a:pt x="42278" y="1595653"/>
                  <a:pt x="4700" y="1416113"/>
                  <a:pt x="525" y="1285634"/>
                </a:cubicBezTo>
                <a:cubicBezTo>
                  <a:pt x="-3650" y="1155155"/>
                  <a:pt x="17226" y="1040333"/>
                  <a:pt x="56892" y="897327"/>
                </a:cubicBezTo>
                <a:cubicBezTo>
                  <a:pt x="96558" y="754321"/>
                  <a:pt x="153968" y="559124"/>
                  <a:pt x="238519" y="427601"/>
                </a:cubicBezTo>
                <a:cubicBezTo>
                  <a:pt x="323070" y="296078"/>
                  <a:pt x="425366" y="176036"/>
                  <a:pt x="564196" y="108187"/>
                </a:cubicBezTo>
                <a:cubicBezTo>
                  <a:pt x="703026" y="40338"/>
                  <a:pt x="906574" y="-37950"/>
                  <a:pt x="1071500" y="20505"/>
                </a:cubicBezTo>
                <a:cubicBezTo>
                  <a:pt x="1236426" y="78960"/>
                  <a:pt x="1443106" y="267894"/>
                  <a:pt x="1553752" y="458916"/>
                </a:cubicBezTo>
                <a:cubicBezTo>
                  <a:pt x="1664398" y="649938"/>
                  <a:pt x="1712415" y="952651"/>
                  <a:pt x="1735379" y="1166637"/>
                </a:cubicBezTo>
                <a:cubicBezTo>
                  <a:pt x="1758343" y="1380623"/>
                  <a:pt x="1745817" y="1652020"/>
                  <a:pt x="1691538" y="1742834"/>
                </a:cubicBezTo>
                <a:cubicBezTo>
                  <a:pt x="1637259" y="1833648"/>
                  <a:pt x="1483815" y="1805464"/>
                  <a:pt x="1409703" y="1711519"/>
                </a:cubicBezTo>
                <a:cubicBezTo>
                  <a:pt x="1335591" y="1617574"/>
                  <a:pt x="1296968" y="1320081"/>
                  <a:pt x="1246864" y="1179163"/>
                </a:cubicBezTo>
                <a:cubicBezTo>
                  <a:pt x="1196760" y="1038245"/>
                  <a:pt x="1163357" y="945343"/>
                  <a:pt x="1109078" y="866012"/>
                </a:cubicBezTo>
                <a:cubicBezTo>
                  <a:pt x="1054799" y="786681"/>
                  <a:pt x="990081" y="715700"/>
                  <a:pt x="921188" y="703174"/>
                </a:cubicBezTo>
                <a:cubicBezTo>
                  <a:pt x="852295" y="690648"/>
                  <a:pt x="762524" y="710481"/>
                  <a:pt x="695719" y="790856"/>
                </a:cubicBezTo>
                <a:cubicBezTo>
                  <a:pt x="628914" y="871231"/>
                  <a:pt x="564196" y="1075823"/>
                  <a:pt x="520355" y="1185426"/>
                </a:cubicBezTo>
                <a:cubicBezTo>
                  <a:pt x="476514" y="1295029"/>
                  <a:pt x="455637" y="1357658"/>
                  <a:pt x="432672" y="1448472"/>
                </a:cubicBezTo>
                <a:cubicBezTo>
                  <a:pt x="409707" y="1539286"/>
                  <a:pt x="424320" y="1671853"/>
                  <a:pt x="382567" y="1730308"/>
                </a:cubicBezTo>
                <a:cubicBezTo>
                  <a:pt x="340814" y="1788763"/>
                  <a:pt x="288623" y="1801289"/>
                  <a:pt x="238519" y="1792938"/>
                </a:cubicBezTo>
                <a:cubicBezTo>
                  <a:pt x="188415" y="1784587"/>
                  <a:pt x="121610" y="1764755"/>
                  <a:pt x="81944" y="1680204"/>
                </a:cubicBezTo>
                <a:close/>
              </a:path>
            </a:pathLst>
          </a:custGeom>
          <a:noFill/>
          <a:ln w="28575"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CFBC61D-FBA4-7D84-60E2-34834B1D6ACF}"/>
              </a:ext>
            </a:extLst>
          </p:cNvPr>
          <p:cNvSpPr/>
          <p:nvPr/>
        </p:nvSpPr>
        <p:spPr>
          <a:xfrm rot="10800000">
            <a:off x="10116330" y="4078058"/>
            <a:ext cx="1746319" cy="1798230"/>
          </a:xfrm>
          <a:custGeom>
            <a:avLst/>
            <a:gdLst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89040 w 1746319"/>
              <a:gd name="connsiteY15" fmla="*/ 1442209 h 1798230"/>
              <a:gd name="connsiteX16" fmla="*/ 48277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89040 w 1746319"/>
              <a:gd name="connsiteY15" fmla="*/ 1442209 h 1798230"/>
              <a:gd name="connsiteX16" fmla="*/ 445198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89040 w 1746319"/>
              <a:gd name="connsiteY15" fmla="*/ 1442209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39144 w 1746319"/>
              <a:gd name="connsiteY14" fmla="*/ 1197952 h 1798230"/>
              <a:gd name="connsiteX15" fmla="*/ 401357 w 1746319"/>
              <a:gd name="connsiteY15" fmla="*/ 1423420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20355 w 1746319"/>
              <a:gd name="connsiteY14" fmla="*/ 1185426 h 1798230"/>
              <a:gd name="connsiteX15" fmla="*/ 401357 w 1746319"/>
              <a:gd name="connsiteY15" fmla="*/ 1423420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  <a:gd name="connsiteX0" fmla="*/ 81944 w 1746319"/>
              <a:gd name="connsiteY0" fmla="*/ 1680204 h 1798230"/>
              <a:gd name="connsiteX1" fmla="*/ 525 w 1746319"/>
              <a:gd name="connsiteY1" fmla="*/ 1285634 h 1798230"/>
              <a:gd name="connsiteX2" fmla="*/ 56892 w 1746319"/>
              <a:gd name="connsiteY2" fmla="*/ 897327 h 1798230"/>
              <a:gd name="connsiteX3" fmla="*/ 238519 w 1746319"/>
              <a:gd name="connsiteY3" fmla="*/ 427601 h 1798230"/>
              <a:gd name="connsiteX4" fmla="*/ 564196 w 1746319"/>
              <a:gd name="connsiteY4" fmla="*/ 108187 h 1798230"/>
              <a:gd name="connsiteX5" fmla="*/ 1071500 w 1746319"/>
              <a:gd name="connsiteY5" fmla="*/ 20505 h 1798230"/>
              <a:gd name="connsiteX6" fmla="*/ 1553752 w 1746319"/>
              <a:gd name="connsiteY6" fmla="*/ 458916 h 1798230"/>
              <a:gd name="connsiteX7" fmla="*/ 1735379 w 1746319"/>
              <a:gd name="connsiteY7" fmla="*/ 1166637 h 1798230"/>
              <a:gd name="connsiteX8" fmla="*/ 1691538 w 1746319"/>
              <a:gd name="connsiteY8" fmla="*/ 1742834 h 1798230"/>
              <a:gd name="connsiteX9" fmla="*/ 1409703 w 1746319"/>
              <a:gd name="connsiteY9" fmla="*/ 1711519 h 1798230"/>
              <a:gd name="connsiteX10" fmla="*/ 1246864 w 1746319"/>
              <a:gd name="connsiteY10" fmla="*/ 1179163 h 1798230"/>
              <a:gd name="connsiteX11" fmla="*/ 1109078 w 1746319"/>
              <a:gd name="connsiteY11" fmla="*/ 866012 h 1798230"/>
              <a:gd name="connsiteX12" fmla="*/ 921188 w 1746319"/>
              <a:gd name="connsiteY12" fmla="*/ 703174 h 1798230"/>
              <a:gd name="connsiteX13" fmla="*/ 695719 w 1746319"/>
              <a:gd name="connsiteY13" fmla="*/ 790856 h 1798230"/>
              <a:gd name="connsiteX14" fmla="*/ 520355 w 1746319"/>
              <a:gd name="connsiteY14" fmla="*/ 1185426 h 1798230"/>
              <a:gd name="connsiteX15" fmla="*/ 432672 w 1746319"/>
              <a:gd name="connsiteY15" fmla="*/ 1448472 h 1798230"/>
              <a:gd name="connsiteX16" fmla="*/ 382567 w 1746319"/>
              <a:gd name="connsiteY16" fmla="*/ 1730308 h 1798230"/>
              <a:gd name="connsiteX17" fmla="*/ 238519 w 1746319"/>
              <a:gd name="connsiteY17" fmla="*/ 1792938 h 1798230"/>
              <a:gd name="connsiteX18" fmla="*/ 81944 w 1746319"/>
              <a:gd name="connsiteY18" fmla="*/ 1680204 h 1798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46319" h="1798230">
                <a:moveTo>
                  <a:pt x="81944" y="1680204"/>
                </a:moveTo>
                <a:cubicBezTo>
                  <a:pt x="42278" y="1595653"/>
                  <a:pt x="4700" y="1416113"/>
                  <a:pt x="525" y="1285634"/>
                </a:cubicBezTo>
                <a:cubicBezTo>
                  <a:pt x="-3650" y="1155155"/>
                  <a:pt x="17226" y="1040333"/>
                  <a:pt x="56892" y="897327"/>
                </a:cubicBezTo>
                <a:cubicBezTo>
                  <a:pt x="96558" y="754321"/>
                  <a:pt x="153968" y="559124"/>
                  <a:pt x="238519" y="427601"/>
                </a:cubicBezTo>
                <a:cubicBezTo>
                  <a:pt x="323070" y="296078"/>
                  <a:pt x="425366" y="176036"/>
                  <a:pt x="564196" y="108187"/>
                </a:cubicBezTo>
                <a:cubicBezTo>
                  <a:pt x="703026" y="40338"/>
                  <a:pt x="906574" y="-37950"/>
                  <a:pt x="1071500" y="20505"/>
                </a:cubicBezTo>
                <a:cubicBezTo>
                  <a:pt x="1236426" y="78960"/>
                  <a:pt x="1443106" y="267894"/>
                  <a:pt x="1553752" y="458916"/>
                </a:cubicBezTo>
                <a:cubicBezTo>
                  <a:pt x="1664398" y="649938"/>
                  <a:pt x="1712415" y="952651"/>
                  <a:pt x="1735379" y="1166637"/>
                </a:cubicBezTo>
                <a:cubicBezTo>
                  <a:pt x="1758343" y="1380623"/>
                  <a:pt x="1745817" y="1652020"/>
                  <a:pt x="1691538" y="1742834"/>
                </a:cubicBezTo>
                <a:cubicBezTo>
                  <a:pt x="1637259" y="1833648"/>
                  <a:pt x="1483815" y="1805464"/>
                  <a:pt x="1409703" y="1711519"/>
                </a:cubicBezTo>
                <a:cubicBezTo>
                  <a:pt x="1335591" y="1617574"/>
                  <a:pt x="1296968" y="1320081"/>
                  <a:pt x="1246864" y="1179163"/>
                </a:cubicBezTo>
                <a:cubicBezTo>
                  <a:pt x="1196760" y="1038245"/>
                  <a:pt x="1163357" y="945343"/>
                  <a:pt x="1109078" y="866012"/>
                </a:cubicBezTo>
                <a:cubicBezTo>
                  <a:pt x="1054799" y="786681"/>
                  <a:pt x="990081" y="715700"/>
                  <a:pt x="921188" y="703174"/>
                </a:cubicBezTo>
                <a:cubicBezTo>
                  <a:pt x="852295" y="690648"/>
                  <a:pt x="762524" y="710481"/>
                  <a:pt x="695719" y="790856"/>
                </a:cubicBezTo>
                <a:cubicBezTo>
                  <a:pt x="628914" y="871231"/>
                  <a:pt x="564196" y="1075823"/>
                  <a:pt x="520355" y="1185426"/>
                </a:cubicBezTo>
                <a:cubicBezTo>
                  <a:pt x="476514" y="1295029"/>
                  <a:pt x="455637" y="1357658"/>
                  <a:pt x="432672" y="1448472"/>
                </a:cubicBezTo>
                <a:cubicBezTo>
                  <a:pt x="409707" y="1539286"/>
                  <a:pt x="424320" y="1671853"/>
                  <a:pt x="382567" y="1730308"/>
                </a:cubicBezTo>
                <a:cubicBezTo>
                  <a:pt x="340814" y="1788763"/>
                  <a:pt x="288623" y="1801289"/>
                  <a:pt x="238519" y="1792938"/>
                </a:cubicBezTo>
                <a:cubicBezTo>
                  <a:pt x="188415" y="1784587"/>
                  <a:pt x="121610" y="1764755"/>
                  <a:pt x="81944" y="1680204"/>
                </a:cubicBezTo>
                <a:close/>
              </a:path>
            </a:pathLst>
          </a:custGeom>
          <a:noFill/>
          <a:ln w="28575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697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902EE-D756-DCCD-CBE4-54D136117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K-Mean Clustering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E0F9528-9A5A-47C6-9748-437E363C219C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908093"/>
                <a:ext cx="3703858" cy="5221539"/>
              </a:xfrm>
            </p:spPr>
            <p:txBody>
              <a:bodyPr/>
              <a:lstStyle/>
              <a:p>
                <a:r>
                  <a:rPr lang="en-US" sz="2400" dirty="0"/>
                  <a:t>Is a simple yet powerful clustering algorithm</a:t>
                </a:r>
              </a:p>
              <a:p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𝒌</m:t>
                    </m:r>
                  </m:oMath>
                </a14:m>
                <a:r>
                  <a:rPr lang="en-US" sz="2400" dirty="0"/>
                  <a:t> clusters are formed based on </a:t>
                </a:r>
                <a:r>
                  <a:rPr lang="en-US" sz="2400" b="1" dirty="0"/>
                  <a:t>distances of each instances to the cluster centers</a:t>
                </a:r>
              </a:p>
              <a:p>
                <a:r>
                  <a:rPr lang="en-US" sz="2400" dirty="0"/>
                  <a:t>Starts by randomly create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2400" dirty="0"/>
                  <a:t> centers</a:t>
                </a:r>
              </a:p>
              <a:p>
                <a:r>
                  <a:rPr lang="en-US" sz="2400" dirty="0"/>
                  <a:t>Iteratively refines the center locations to form better clusters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E0F9528-9A5A-47C6-9748-437E363C21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908093"/>
                <a:ext cx="3703858" cy="5221539"/>
              </a:xfrm>
              <a:blipFill>
                <a:blip r:embed="rId2"/>
                <a:stretch>
                  <a:fillRect l="-2138" t="-1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>
            <a:extLst>
              <a:ext uri="{FF2B5EF4-FFF2-40B4-BE49-F238E27FC236}">
                <a16:creationId xmlns:a16="http://schemas.microsoft.com/office/drawing/2014/main" id="{977D03F9-AC23-9715-787E-C8E34B442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1115" y="136762"/>
            <a:ext cx="2824793" cy="268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AAA7554-AECC-A0BA-29F7-1F6477382B51}"/>
              </a:ext>
            </a:extLst>
          </p:cNvPr>
          <p:cNvSpPr/>
          <p:nvPr/>
        </p:nvSpPr>
        <p:spPr>
          <a:xfrm>
            <a:off x="10003338" y="816726"/>
            <a:ext cx="175364" cy="175364"/>
          </a:xfrm>
          <a:prstGeom prst="rect">
            <a:avLst/>
          </a:prstGeom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3E74E0F1-E0D8-DEAC-6225-BF3443CA370A}"/>
              </a:ext>
            </a:extLst>
          </p:cNvPr>
          <p:cNvSpPr/>
          <p:nvPr/>
        </p:nvSpPr>
        <p:spPr>
          <a:xfrm>
            <a:off x="11045547" y="879128"/>
            <a:ext cx="203422" cy="175364"/>
          </a:xfrm>
          <a:prstGeom prst="triangle">
            <a:avLst/>
          </a:prstGeom>
          <a:ln w="28575"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706C9BDA-D24F-B439-C5A6-0D14A6EB001E}"/>
              </a:ext>
            </a:extLst>
          </p:cNvPr>
          <p:cNvSpPr/>
          <p:nvPr/>
        </p:nvSpPr>
        <p:spPr>
          <a:xfrm>
            <a:off x="10548286" y="2263418"/>
            <a:ext cx="175365" cy="175365"/>
          </a:xfrm>
          <a:prstGeom prst="star5">
            <a:avLst/>
          </a:prstGeom>
          <a:solidFill>
            <a:schemeClr val="accent4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entagon 7">
            <a:extLst>
              <a:ext uri="{FF2B5EF4-FFF2-40B4-BE49-F238E27FC236}">
                <a16:creationId xmlns:a16="http://schemas.microsoft.com/office/drawing/2014/main" id="{3177886C-9A63-9CCC-118F-F457AB12EA38}"/>
              </a:ext>
            </a:extLst>
          </p:cNvPr>
          <p:cNvSpPr/>
          <p:nvPr/>
        </p:nvSpPr>
        <p:spPr>
          <a:xfrm>
            <a:off x="10109249" y="1445903"/>
            <a:ext cx="184132" cy="175364"/>
          </a:xfrm>
          <a:prstGeom prst="pentagon">
            <a:avLst/>
          </a:prstGeom>
          <a:solidFill>
            <a:schemeClr val="accent2">
              <a:lumMod val="75000"/>
            </a:schemeClr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0DF160D-943D-61CB-8476-91EB31AB3AEF}"/>
              </a:ext>
            </a:extLst>
          </p:cNvPr>
          <p:cNvSpPr/>
          <p:nvPr/>
        </p:nvSpPr>
        <p:spPr>
          <a:xfrm>
            <a:off x="9350680" y="253099"/>
            <a:ext cx="1215024" cy="945716"/>
          </a:xfrm>
          <a:custGeom>
            <a:avLst/>
            <a:gdLst>
              <a:gd name="connsiteX0" fmla="*/ 0 w 1215024"/>
              <a:gd name="connsiteY0" fmla="*/ 945716 h 945716"/>
              <a:gd name="connsiteX1" fmla="*/ 970767 w 1215024"/>
              <a:gd name="connsiteY1" fmla="*/ 757825 h 945716"/>
              <a:gd name="connsiteX2" fmla="*/ 1215024 w 1215024"/>
              <a:gd name="connsiteY2" fmla="*/ 0 h 945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5024" h="945716">
                <a:moveTo>
                  <a:pt x="0" y="945716"/>
                </a:moveTo>
                <a:cubicBezTo>
                  <a:pt x="384131" y="930580"/>
                  <a:pt x="768263" y="915444"/>
                  <a:pt x="970767" y="757825"/>
                </a:cubicBezTo>
                <a:cubicBezTo>
                  <a:pt x="1173271" y="600206"/>
                  <a:pt x="1194147" y="300103"/>
                  <a:pt x="1215024" y="0"/>
                </a:cubicBezTo>
              </a:path>
            </a:pathLst>
          </a:cu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4E99028-475F-2147-6AB6-449896814FDB}"/>
              </a:ext>
            </a:extLst>
          </p:cNvPr>
          <p:cNvSpPr/>
          <p:nvPr/>
        </p:nvSpPr>
        <p:spPr>
          <a:xfrm>
            <a:off x="10585478" y="231134"/>
            <a:ext cx="1085707" cy="1459282"/>
          </a:xfrm>
          <a:custGeom>
            <a:avLst/>
            <a:gdLst>
              <a:gd name="connsiteX0" fmla="*/ 133729 w 1085707"/>
              <a:gd name="connsiteY0" fmla="*/ 0 h 1459282"/>
              <a:gd name="connsiteX1" fmla="*/ 33520 w 1085707"/>
              <a:gd name="connsiteY1" fmla="*/ 488515 h 1459282"/>
              <a:gd name="connsiteX2" fmla="*/ 46046 w 1085707"/>
              <a:gd name="connsiteY2" fmla="*/ 1058449 h 1459282"/>
              <a:gd name="connsiteX3" fmla="*/ 553350 w 1085707"/>
              <a:gd name="connsiteY3" fmla="*/ 1327759 h 1459282"/>
              <a:gd name="connsiteX4" fmla="*/ 1085707 w 1085707"/>
              <a:gd name="connsiteY4" fmla="*/ 1459282 h 145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5707" h="1459282">
                <a:moveTo>
                  <a:pt x="133729" y="0"/>
                </a:moveTo>
                <a:cubicBezTo>
                  <a:pt x="90931" y="156053"/>
                  <a:pt x="48134" y="312107"/>
                  <a:pt x="33520" y="488515"/>
                </a:cubicBezTo>
                <a:cubicBezTo>
                  <a:pt x="18906" y="664923"/>
                  <a:pt x="-40592" y="918575"/>
                  <a:pt x="46046" y="1058449"/>
                </a:cubicBezTo>
                <a:cubicBezTo>
                  <a:pt x="132684" y="1198323"/>
                  <a:pt x="380073" y="1260954"/>
                  <a:pt x="553350" y="1327759"/>
                </a:cubicBezTo>
                <a:cubicBezTo>
                  <a:pt x="726627" y="1394564"/>
                  <a:pt x="1010551" y="1450931"/>
                  <a:pt x="1085707" y="1459282"/>
                </a:cubicBezTo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749824E-0141-675C-1D30-52A56F6DAEED}"/>
              </a:ext>
            </a:extLst>
          </p:cNvPr>
          <p:cNvSpPr/>
          <p:nvPr/>
        </p:nvSpPr>
        <p:spPr>
          <a:xfrm rot="20542952">
            <a:off x="9149516" y="1225405"/>
            <a:ext cx="1604456" cy="774714"/>
          </a:xfrm>
          <a:prstGeom prst="ellipse">
            <a:avLst/>
          </a:prstGeom>
          <a:noFill/>
          <a:ln w="28575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44DED50-6BEE-75A8-2C9D-77E1A9AC5EE8}"/>
              </a:ext>
            </a:extLst>
          </p:cNvPr>
          <p:cNvSpPr/>
          <p:nvPr/>
        </p:nvSpPr>
        <p:spPr>
          <a:xfrm rot="15244671">
            <a:off x="10105231" y="1344824"/>
            <a:ext cx="921408" cy="1848957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20C21EA6-29F3-54CD-015E-7128959F0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635" y="136762"/>
            <a:ext cx="2824793" cy="268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327F6382-B441-F060-119E-25B915F9B05D}"/>
              </a:ext>
            </a:extLst>
          </p:cNvPr>
          <p:cNvSpPr/>
          <p:nvPr/>
        </p:nvSpPr>
        <p:spPr>
          <a:xfrm>
            <a:off x="8342304" y="1330760"/>
            <a:ext cx="237995" cy="29966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1BF2DDF9-3E24-79E5-6C75-7B14C12AF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1115" y="3417517"/>
            <a:ext cx="2824793" cy="268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577F3E3-0AD8-CFAE-25D8-365F5D44025C}"/>
              </a:ext>
            </a:extLst>
          </p:cNvPr>
          <p:cNvSpPr/>
          <p:nvPr/>
        </p:nvSpPr>
        <p:spPr>
          <a:xfrm>
            <a:off x="9782828" y="3960709"/>
            <a:ext cx="175364" cy="175364"/>
          </a:xfrm>
          <a:prstGeom prst="rect">
            <a:avLst/>
          </a:prstGeom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2A468AAB-8FB9-30A0-E9C6-F82B239CF9B4}"/>
              </a:ext>
            </a:extLst>
          </p:cNvPr>
          <p:cNvSpPr/>
          <p:nvPr/>
        </p:nvSpPr>
        <p:spPr>
          <a:xfrm>
            <a:off x="11063348" y="4048391"/>
            <a:ext cx="203422" cy="175364"/>
          </a:xfrm>
          <a:prstGeom prst="triangle">
            <a:avLst/>
          </a:prstGeom>
          <a:ln w="28575"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5B979449-8811-77F7-A7D2-5FF77BEB92E4}"/>
              </a:ext>
            </a:extLst>
          </p:cNvPr>
          <p:cNvSpPr/>
          <p:nvPr/>
        </p:nvSpPr>
        <p:spPr>
          <a:xfrm>
            <a:off x="10957864" y="5389003"/>
            <a:ext cx="175365" cy="175365"/>
          </a:xfrm>
          <a:prstGeom prst="star5">
            <a:avLst/>
          </a:prstGeom>
          <a:solidFill>
            <a:schemeClr val="accent4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entagon 19">
            <a:extLst>
              <a:ext uri="{FF2B5EF4-FFF2-40B4-BE49-F238E27FC236}">
                <a16:creationId xmlns:a16="http://schemas.microsoft.com/office/drawing/2014/main" id="{67F29EE7-2E2E-E3B2-241A-22244FC1D05E}"/>
              </a:ext>
            </a:extLst>
          </p:cNvPr>
          <p:cNvSpPr/>
          <p:nvPr/>
        </p:nvSpPr>
        <p:spPr>
          <a:xfrm>
            <a:off x="9962681" y="4857582"/>
            <a:ext cx="184132" cy="175364"/>
          </a:xfrm>
          <a:prstGeom prst="pentagon">
            <a:avLst/>
          </a:prstGeom>
          <a:solidFill>
            <a:schemeClr val="accent2">
              <a:lumMod val="75000"/>
            </a:schemeClr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715AB4F2-43DE-57B5-9D1C-8909D7CBA463}"/>
              </a:ext>
            </a:extLst>
          </p:cNvPr>
          <p:cNvSpPr/>
          <p:nvPr/>
        </p:nvSpPr>
        <p:spPr>
          <a:xfrm>
            <a:off x="9244208" y="3457184"/>
            <a:ext cx="1209089" cy="1015473"/>
          </a:xfrm>
          <a:custGeom>
            <a:avLst/>
            <a:gdLst>
              <a:gd name="connsiteX0" fmla="*/ 0 w 1209089"/>
              <a:gd name="connsiteY0" fmla="*/ 883084 h 1015473"/>
              <a:gd name="connsiteX1" fmla="*/ 557408 w 1209089"/>
              <a:gd name="connsiteY1" fmla="*/ 995819 h 1015473"/>
              <a:gd name="connsiteX2" fmla="*/ 1008345 w 1209089"/>
              <a:gd name="connsiteY2" fmla="*/ 977030 h 1015473"/>
              <a:gd name="connsiteX3" fmla="*/ 1208762 w 1209089"/>
              <a:gd name="connsiteY3" fmla="*/ 626301 h 1015473"/>
              <a:gd name="connsiteX4" fmla="*/ 1045924 w 1209089"/>
              <a:gd name="connsiteY4" fmla="*/ 0 h 101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9089" h="1015473">
                <a:moveTo>
                  <a:pt x="0" y="883084"/>
                </a:moveTo>
                <a:cubicBezTo>
                  <a:pt x="194675" y="931622"/>
                  <a:pt x="389351" y="980161"/>
                  <a:pt x="557408" y="995819"/>
                </a:cubicBezTo>
                <a:cubicBezTo>
                  <a:pt x="725465" y="1011477"/>
                  <a:pt x="899786" y="1038616"/>
                  <a:pt x="1008345" y="977030"/>
                </a:cubicBezTo>
                <a:cubicBezTo>
                  <a:pt x="1116904" y="915444"/>
                  <a:pt x="1202499" y="789139"/>
                  <a:pt x="1208762" y="626301"/>
                </a:cubicBezTo>
                <a:cubicBezTo>
                  <a:pt x="1215025" y="463463"/>
                  <a:pt x="1130474" y="231731"/>
                  <a:pt x="1045924" y="0"/>
                </a:cubicBezTo>
              </a:path>
            </a:pathLst>
          </a:cu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E3A6C4FC-DCB9-C885-0F15-FFC01C708274}"/>
              </a:ext>
            </a:extLst>
          </p:cNvPr>
          <p:cNvSpPr/>
          <p:nvPr/>
        </p:nvSpPr>
        <p:spPr>
          <a:xfrm>
            <a:off x="10497169" y="3507288"/>
            <a:ext cx="1138067" cy="1300951"/>
          </a:xfrm>
          <a:custGeom>
            <a:avLst/>
            <a:gdLst>
              <a:gd name="connsiteX0" fmla="*/ 131165 w 1138067"/>
              <a:gd name="connsiteY0" fmla="*/ 0 h 1300951"/>
              <a:gd name="connsiteX1" fmla="*/ 18431 w 1138067"/>
              <a:gd name="connsiteY1" fmla="*/ 532356 h 1300951"/>
              <a:gd name="connsiteX2" fmla="*/ 37220 w 1138067"/>
              <a:gd name="connsiteY2" fmla="*/ 977030 h 1300951"/>
              <a:gd name="connsiteX3" fmla="*/ 369160 w 1138067"/>
              <a:gd name="connsiteY3" fmla="*/ 1158657 h 1300951"/>
              <a:gd name="connsiteX4" fmla="*/ 1045565 w 1138067"/>
              <a:gd name="connsiteY4" fmla="*/ 1290180 h 1300951"/>
              <a:gd name="connsiteX5" fmla="*/ 1114458 w 1138067"/>
              <a:gd name="connsiteY5" fmla="*/ 1283917 h 130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8067" h="1300951">
                <a:moveTo>
                  <a:pt x="131165" y="0"/>
                </a:moveTo>
                <a:cubicBezTo>
                  <a:pt x="82627" y="184759"/>
                  <a:pt x="34089" y="369518"/>
                  <a:pt x="18431" y="532356"/>
                </a:cubicBezTo>
                <a:cubicBezTo>
                  <a:pt x="2773" y="695194"/>
                  <a:pt x="-21235" y="872647"/>
                  <a:pt x="37220" y="977030"/>
                </a:cubicBezTo>
                <a:cubicBezTo>
                  <a:pt x="95675" y="1081413"/>
                  <a:pt x="201103" y="1106465"/>
                  <a:pt x="369160" y="1158657"/>
                </a:cubicBezTo>
                <a:cubicBezTo>
                  <a:pt x="537217" y="1210849"/>
                  <a:pt x="921349" y="1269303"/>
                  <a:pt x="1045565" y="1290180"/>
                </a:cubicBezTo>
                <a:cubicBezTo>
                  <a:pt x="1169781" y="1311057"/>
                  <a:pt x="1142119" y="1297487"/>
                  <a:pt x="1114458" y="1283917"/>
                </a:cubicBezTo>
              </a:path>
            </a:pathLst>
          </a:custGeom>
          <a:noFill/>
          <a:ln w="28575">
            <a:solidFill>
              <a:srgbClr val="548235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BAFAEA1-73E1-CB3D-05BB-078B7DD6D79D}"/>
              </a:ext>
            </a:extLst>
          </p:cNvPr>
          <p:cNvSpPr/>
          <p:nvPr/>
        </p:nvSpPr>
        <p:spPr>
          <a:xfrm>
            <a:off x="9331890" y="4528159"/>
            <a:ext cx="1240077" cy="1252603"/>
          </a:xfrm>
          <a:custGeom>
            <a:avLst/>
            <a:gdLst>
              <a:gd name="connsiteX0" fmla="*/ 0 w 1240077"/>
              <a:gd name="connsiteY0" fmla="*/ 0 h 1252603"/>
              <a:gd name="connsiteX1" fmla="*/ 594987 w 1240077"/>
              <a:gd name="connsiteY1" fmla="*/ 56367 h 1252603"/>
              <a:gd name="connsiteX2" fmla="*/ 926926 w 1240077"/>
              <a:gd name="connsiteY2" fmla="*/ 231731 h 1252603"/>
              <a:gd name="connsiteX3" fmla="*/ 1127343 w 1240077"/>
              <a:gd name="connsiteY3" fmla="*/ 751562 h 1252603"/>
              <a:gd name="connsiteX4" fmla="*/ 1240077 w 1240077"/>
              <a:gd name="connsiteY4" fmla="*/ 1252603 h 1252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0077" h="1252603">
                <a:moveTo>
                  <a:pt x="0" y="0"/>
                </a:moveTo>
                <a:cubicBezTo>
                  <a:pt x="220249" y="8872"/>
                  <a:pt x="440499" y="17745"/>
                  <a:pt x="594987" y="56367"/>
                </a:cubicBezTo>
                <a:cubicBezTo>
                  <a:pt x="749475" y="94989"/>
                  <a:pt x="838200" y="115865"/>
                  <a:pt x="926926" y="231731"/>
                </a:cubicBezTo>
                <a:cubicBezTo>
                  <a:pt x="1015652" y="347597"/>
                  <a:pt x="1075151" y="581417"/>
                  <a:pt x="1127343" y="751562"/>
                </a:cubicBezTo>
                <a:cubicBezTo>
                  <a:pt x="1179535" y="921707"/>
                  <a:pt x="1209806" y="1087155"/>
                  <a:pt x="1240077" y="1252603"/>
                </a:cubicBezTo>
              </a:path>
            </a:pathLst>
          </a:custGeom>
          <a:noFill/>
          <a:ln w="28575">
            <a:solidFill>
              <a:srgbClr val="CBA53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036349A-E1A0-634A-8EBD-BF35BD714572}"/>
              </a:ext>
            </a:extLst>
          </p:cNvPr>
          <p:cNvSpPr/>
          <p:nvPr/>
        </p:nvSpPr>
        <p:spPr>
          <a:xfrm>
            <a:off x="10435928" y="4647742"/>
            <a:ext cx="1199308" cy="1095442"/>
          </a:xfrm>
          <a:custGeom>
            <a:avLst/>
            <a:gdLst>
              <a:gd name="connsiteX0" fmla="*/ 392822 w 1244592"/>
              <a:gd name="connsiteY0" fmla="*/ 1095442 h 1095442"/>
              <a:gd name="connsiteX1" fmla="*/ 173617 w 1244592"/>
              <a:gd name="connsiteY1" fmla="*/ 588137 h 1095442"/>
              <a:gd name="connsiteX2" fmla="*/ 17042 w 1244592"/>
              <a:gd name="connsiteY2" fmla="*/ 36992 h 1095442"/>
              <a:gd name="connsiteX3" fmla="*/ 593239 w 1244592"/>
              <a:gd name="connsiteY3" fmla="*/ 74570 h 1095442"/>
              <a:gd name="connsiteX4" fmla="*/ 1244592 w 1244592"/>
              <a:gd name="connsiteY4" fmla="*/ 268724 h 109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592" h="1095442">
                <a:moveTo>
                  <a:pt x="392822" y="1095442"/>
                </a:moveTo>
                <a:cubicBezTo>
                  <a:pt x="314534" y="929993"/>
                  <a:pt x="236247" y="764545"/>
                  <a:pt x="173617" y="588137"/>
                </a:cubicBezTo>
                <a:cubicBezTo>
                  <a:pt x="110987" y="411729"/>
                  <a:pt x="-52895" y="122586"/>
                  <a:pt x="17042" y="36992"/>
                </a:cubicBezTo>
                <a:cubicBezTo>
                  <a:pt x="86979" y="-48603"/>
                  <a:pt x="388647" y="35948"/>
                  <a:pt x="593239" y="74570"/>
                </a:cubicBezTo>
                <a:cubicBezTo>
                  <a:pt x="797831" y="113192"/>
                  <a:pt x="1244592" y="268724"/>
                  <a:pt x="1244592" y="268724"/>
                </a:cubicBezTo>
              </a:path>
            </a:pathLst>
          </a:custGeom>
          <a:noFill/>
          <a:ln w="28575">
            <a:solidFill>
              <a:srgbClr val="A9D18E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">
            <a:extLst>
              <a:ext uri="{FF2B5EF4-FFF2-40B4-BE49-F238E27FC236}">
                <a16:creationId xmlns:a16="http://schemas.microsoft.com/office/drawing/2014/main" id="{8924D066-67A9-BDFC-44BE-73F471C38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749" y="3417517"/>
            <a:ext cx="2824793" cy="268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59398745-58D5-D0FC-CAAB-879AF829F906}"/>
              </a:ext>
            </a:extLst>
          </p:cNvPr>
          <p:cNvSpPr/>
          <p:nvPr/>
        </p:nvSpPr>
        <p:spPr>
          <a:xfrm>
            <a:off x="5493002" y="3417517"/>
            <a:ext cx="1427967" cy="949545"/>
          </a:xfrm>
          <a:prstGeom prst="ellipse">
            <a:avLst/>
          </a:prstGeom>
          <a:noFill/>
          <a:ln w="28575">
            <a:solidFill>
              <a:srgbClr val="172C5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6304B22-ED16-37E5-E149-1E75B9C4D8BD}"/>
              </a:ext>
            </a:extLst>
          </p:cNvPr>
          <p:cNvSpPr/>
          <p:nvPr/>
        </p:nvSpPr>
        <p:spPr>
          <a:xfrm rot="16026809">
            <a:off x="5508325" y="4695843"/>
            <a:ext cx="1427967" cy="1074279"/>
          </a:xfrm>
          <a:prstGeom prst="ellipse">
            <a:avLst/>
          </a:prstGeom>
          <a:noFill/>
          <a:ln w="28575">
            <a:solidFill>
              <a:srgbClr val="CBA53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1F3BB70D-125A-802C-656F-B0F888C95FA8}"/>
              </a:ext>
            </a:extLst>
          </p:cNvPr>
          <p:cNvSpPr/>
          <p:nvPr/>
        </p:nvSpPr>
        <p:spPr>
          <a:xfrm rot="16026809">
            <a:off x="6906968" y="4473625"/>
            <a:ext cx="1005728" cy="1074279"/>
          </a:xfrm>
          <a:prstGeom prst="ellipse">
            <a:avLst/>
          </a:prstGeom>
          <a:noFill/>
          <a:ln w="28575">
            <a:solidFill>
              <a:srgbClr val="A9D18E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9B12B727-260B-3127-B957-7055796B5BA5}"/>
              </a:ext>
            </a:extLst>
          </p:cNvPr>
          <p:cNvSpPr/>
          <p:nvPr/>
        </p:nvSpPr>
        <p:spPr>
          <a:xfrm rot="14313438">
            <a:off x="7076924" y="3291961"/>
            <a:ext cx="913300" cy="1173614"/>
          </a:xfrm>
          <a:prstGeom prst="ellipse">
            <a:avLst/>
          </a:prstGeom>
          <a:noFill/>
          <a:ln w="28575">
            <a:solidFill>
              <a:srgbClr val="548235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2B5803C-33FB-1C21-28AD-EB56098EE45D}"/>
              </a:ext>
            </a:extLst>
          </p:cNvPr>
          <p:cNvSpPr/>
          <p:nvPr/>
        </p:nvSpPr>
        <p:spPr>
          <a:xfrm>
            <a:off x="6129127" y="3804607"/>
            <a:ext cx="175364" cy="175364"/>
          </a:xfrm>
          <a:prstGeom prst="rect">
            <a:avLst/>
          </a:prstGeom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87409601-6984-473E-8746-DDD205E7A94C}"/>
              </a:ext>
            </a:extLst>
          </p:cNvPr>
          <p:cNvSpPr/>
          <p:nvPr/>
        </p:nvSpPr>
        <p:spPr>
          <a:xfrm>
            <a:off x="7431863" y="3774139"/>
            <a:ext cx="203422" cy="175364"/>
          </a:xfrm>
          <a:prstGeom prst="triangle">
            <a:avLst/>
          </a:prstGeom>
          <a:ln w="28575"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tar: 5 Points 33">
            <a:extLst>
              <a:ext uri="{FF2B5EF4-FFF2-40B4-BE49-F238E27FC236}">
                <a16:creationId xmlns:a16="http://schemas.microsoft.com/office/drawing/2014/main" id="{C6CA2DD1-A471-55C5-AC67-CB3DA76741C4}"/>
              </a:ext>
            </a:extLst>
          </p:cNvPr>
          <p:cNvSpPr/>
          <p:nvPr/>
        </p:nvSpPr>
        <p:spPr>
          <a:xfrm>
            <a:off x="7322149" y="4923081"/>
            <a:ext cx="175365" cy="175365"/>
          </a:xfrm>
          <a:prstGeom prst="star5">
            <a:avLst/>
          </a:prstGeom>
          <a:solidFill>
            <a:schemeClr val="accent4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entagon 34">
            <a:extLst>
              <a:ext uri="{FF2B5EF4-FFF2-40B4-BE49-F238E27FC236}">
                <a16:creationId xmlns:a16="http://schemas.microsoft.com/office/drawing/2014/main" id="{D8672DC0-46FF-F3FB-185F-9F0EC1B3FBD3}"/>
              </a:ext>
            </a:extLst>
          </p:cNvPr>
          <p:cNvSpPr/>
          <p:nvPr/>
        </p:nvSpPr>
        <p:spPr>
          <a:xfrm>
            <a:off x="6129127" y="5107781"/>
            <a:ext cx="184132" cy="175364"/>
          </a:xfrm>
          <a:prstGeom prst="pentagon">
            <a:avLst/>
          </a:prstGeom>
          <a:solidFill>
            <a:schemeClr val="accent2">
              <a:lumMod val="75000"/>
            </a:schemeClr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A35312FF-47C6-BE25-B16E-4E695BB989C6}"/>
              </a:ext>
            </a:extLst>
          </p:cNvPr>
          <p:cNvSpPr/>
          <p:nvPr/>
        </p:nvSpPr>
        <p:spPr>
          <a:xfrm rot="5400000">
            <a:off x="10279454" y="2895249"/>
            <a:ext cx="237995" cy="29966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B18D8DA9-A41C-17AC-34CD-3714DD58A329}"/>
              </a:ext>
            </a:extLst>
          </p:cNvPr>
          <p:cNvSpPr/>
          <p:nvPr/>
        </p:nvSpPr>
        <p:spPr>
          <a:xfrm flipH="1">
            <a:off x="8344273" y="4611515"/>
            <a:ext cx="237995" cy="29966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008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60281-DF38-6957-3BEF-A10A51DED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Many Clusters?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1DF8F6E-0106-B0B9-EF79-708B0F889BC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3542183" cy="5221539"/>
              </a:xfrm>
            </p:spPr>
            <p:txBody>
              <a:bodyPr/>
              <a:lstStyle/>
              <a:p>
                <a:r>
                  <a:rPr lang="en-US" sz="2400" dirty="0"/>
                  <a:t>K-means will work with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2400" dirty="0"/>
                  <a:t> from 1 to the number of instances in the data</a:t>
                </a:r>
              </a:p>
              <a:p>
                <a:r>
                  <a:rPr lang="en-US" sz="2400" dirty="0"/>
                  <a:t>So how many is the correct number of clusters?</a:t>
                </a:r>
              </a:p>
              <a:p>
                <a:r>
                  <a:rPr lang="en-US" sz="2400" dirty="0"/>
                  <a:t>In the example on the right, node colors represent their clusters</a:t>
                </a:r>
              </a:p>
              <a:p>
                <a:pPr lvl="1"/>
                <a:r>
                  <a:rPr lang="en-US" sz="2000" dirty="0"/>
                  <a:t>We can see, as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2000" dirty="0"/>
                  <a:t> increases, K-means will just form smaller clusters</a:t>
                </a:r>
              </a:p>
              <a:p>
                <a:pPr lvl="1"/>
                <a:r>
                  <a:rPr lang="en-US" sz="2000" dirty="0"/>
                  <a:t>This stops when every instance is in a single cluster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1DF8F6E-0106-B0B9-EF79-708B0F889B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3542183" cy="5221539"/>
              </a:xfrm>
              <a:blipFill>
                <a:blip r:embed="rId2"/>
                <a:stretch>
                  <a:fillRect l="-2238" t="-1634" r="-1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>
            <a:extLst>
              <a:ext uri="{FF2B5EF4-FFF2-40B4-BE49-F238E27FC236}">
                <a16:creationId xmlns:a16="http://schemas.microsoft.com/office/drawing/2014/main" id="{777F2F90-5021-9518-5FCA-005F7BBBF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303396" y="689744"/>
            <a:ext cx="2544544" cy="251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5D82BFA4-6726-DC6D-7799-4570B8549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6910883" y="689744"/>
            <a:ext cx="2544544" cy="251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332A01FF-72F3-07C1-61E8-D8EE2A39C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9518370" y="689744"/>
            <a:ext cx="2544544" cy="251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6FBE9C93-212D-5E41-B2A1-3DF8AAD905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/>
        </p:blipFill>
        <p:spPr bwMode="auto">
          <a:xfrm>
            <a:off x="4303395" y="3429000"/>
            <a:ext cx="2544544" cy="251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876C3ABE-849B-6422-0A37-59D584BDB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6910883" y="3429000"/>
            <a:ext cx="2544544" cy="251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DE1EBB43-F999-79BC-D101-287429A32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/>
        </p:blipFill>
        <p:spPr bwMode="auto">
          <a:xfrm>
            <a:off x="9518369" y="3429000"/>
            <a:ext cx="2544544" cy="251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333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0141F-99ED-8BA6-2B45-44DF8F25F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Elbow Method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57213D0-04AE-D9C1-21AC-9103274078A9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908093"/>
                <a:ext cx="4425051" cy="5221539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2000" dirty="0"/>
                  <a:t> is considered a hyperparameter for K-means</a:t>
                </a:r>
              </a:p>
              <a:p>
                <a:r>
                  <a:rPr lang="en-US" sz="2000" dirty="0"/>
                  <a:t>There are no labels to tune unsupervised learning models</a:t>
                </a:r>
              </a:p>
              <a:p>
                <a:r>
                  <a:rPr lang="en-US" sz="2000" dirty="0"/>
                  <a:t>For K-means, one method to select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2000" dirty="0"/>
                  <a:t> is the </a:t>
                </a:r>
                <a:r>
                  <a:rPr lang="en-US" sz="2000" b="1" dirty="0"/>
                  <a:t>elbow method</a:t>
                </a:r>
                <a:endParaRPr lang="en-US" sz="2000" dirty="0"/>
              </a:p>
              <a:p>
                <a:pPr lvl="1"/>
                <a:r>
                  <a:rPr lang="en-US" sz="1800" dirty="0"/>
                  <a:t>Fit multiple K-means model with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1800" dirty="0"/>
                  <a:t> varying in a range, e.g., 2 to 10</a:t>
                </a:r>
              </a:p>
              <a:p>
                <a:pPr lvl="1"/>
                <a:r>
                  <a:rPr lang="en-US" sz="1800" dirty="0"/>
                  <a:t>For each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1800" dirty="0"/>
                  <a:t> value, calculate a measurement called </a:t>
                </a:r>
                <a:r>
                  <a:rPr lang="en-US" sz="1800" b="1" dirty="0"/>
                  <a:t>inertia </a:t>
                </a:r>
                <a:r>
                  <a:rPr lang="en-US" sz="1800" dirty="0"/>
                  <a:t>– the sum of squared distances from each instance to its cluster’s center</a:t>
                </a:r>
              </a:p>
              <a:p>
                <a:pPr lvl="1"/>
                <a:r>
                  <a:rPr lang="en-US" sz="1800" dirty="0"/>
                  <a:t>Draw the curve of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1800" dirty="0"/>
                  <a:t> and inertia </a:t>
                </a:r>
              </a:p>
              <a:p>
                <a:pPr lvl="2"/>
                <a:r>
                  <a:rPr lang="en-US" sz="1400" dirty="0"/>
                  <a:t>The curve will always go from top-left to bottom-right</a:t>
                </a:r>
              </a:p>
              <a:p>
                <a:pPr lvl="1"/>
                <a:r>
                  <a:rPr lang="en-US" sz="1800" b="1" dirty="0"/>
                  <a:t>Select </a:t>
                </a:r>
                <a14:m>
                  <m:oMath xmlns:m="http://schemas.openxmlformats.org/officeDocument/2006/math"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𝒌</m:t>
                    </m:r>
                  </m:oMath>
                </a14:m>
                <a:r>
                  <a:rPr lang="en-US" sz="1800" b="1" dirty="0"/>
                  <a:t> where the curve starts to turn flat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57213D0-04AE-D9C1-21AC-9103274078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908093"/>
                <a:ext cx="4425051" cy="5221539"/>
              </a:xfrm>
              <a:blipFill>
                <a:blip r:embed="rId2"/>
                <a:stretch>
                  <a:fillRect l="-1240" t="-1284" r="-22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>
            <a:extLst>
              <a:ext uri="{FF2B5EF4-FFF2-40B4-BE49-F238E27FC236}">
                <a16:creationId xmlns:a16="http://schemas.microsoft.com/office/drawing/2014/main" id="{580BBD09-A794-3523-0BEA-71AC9E574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10254" y="3240908"/>
            <a:ext cx="5860857" cy="2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1A6A6191-582A-B5C5-4C9A-1BAFDF236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686" y="290437"/>
            <a:ext cx="2544544" cy="2421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F9AEF139-AE25-41E0-3EAE-973FD2E21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9482110" y="198511"/>
            <a:ext cx="2544544" cy="251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D4BC778D-F3E9-367B-9708-E9B8DD32B75B}"/>
              </a:ext>
            </a:extLst>
          </p:cNvPr>
          <p:cNvSpPr/>
          <p:nvPr/>
        </p:nvSpPr>
        <p:spPr>
          <a:xfrm>
            <a:off x="8059333" y="5026047"/>
            <a:ext cx="384678" cy="378372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72503DEE-ED06-94E5-EAEE-FE61BD04E388}"/>
              </a:ext>
            </a:extLst>
          </p:cNvPr>
          <p:cNvSpPr/>
          <p:nvPr/>
        </p:nvSpPr>
        <p:spPr>
          <a:xfrm rot="5400000">
            <a:off x="7467795" y="2826349"/>
            <a:ext cx="237995" cy="29966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615329-10BA-5489-BDB3-58D2A3EE35EB}"/>
              </a:ext>
            </a:extLst>
          </p:cNvPr>
          <p:cNvSpPr/>
          <p:nvPr/>
        </p:nvSpPr>
        <p:spPr>
          <a:xfrm rot="16200000" flipV="1">
            <a:off x="10785219" y="2826349"/>
            <a:ext cx="237995" cy="29966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166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D42B-5EF9-3910-54D9-6B4A3D894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 on K-Means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7268B6-05BC-B0EE-7359-C0E7C20E490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4305234" cy="5221539"/>
          </a:xfrm>
        </p:spPr>
        <p:txBody>
          <a:bodyPr/>
          <a:lstStyle/>
          <a:p>
            <a:r>
              <a:rPr lang="en-US" sz="2400" dirty="0"/>
              <a:t>The scatter visualization is only available in data with two features</a:t>
            </a:r>
          </a:p>
          <a:p>
            <a:pPr lvl="1"/>
            <a:r>
              <a:rPr lang="en-US" sz="2000" dirty="0"/>
              <a:t>For higher data, we can only rely on analysis like the elbow method to determine if K-means work well or not</a:t>
            </a:r>
          </a:p>
          <a:p>
            <a:pPr lvl="1"/>
            <a:r>
              <a:rPr lang="en-US" sz="2000" dirty="0"/>
              <a:t>Furthermore, if the elbow is not clear, there are probably no cluster structures in data</a:t>
            </a:r>
          </a:p>
          <a:p>
            <a:pPr lvl="2"/>
            <a:r>
              <a:rPr lang="en-US" dirty="0"/>
              <a:t>Example on the right, compare to the previous elbow plot, this one is not as apparent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2C2300F-43AD-194F-150E-65DCC01FC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302" y="2289197"/>
            <a:ext cx="1829398" cy="184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8B4CFB7-4089-8C08-E211-9E4E0295A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923" y="2293142"/>
            <a:ext cx="1829398" cy="184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EEB811E6-803B-9F1B-D9D4-8ABBEE2E4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418" y="2289197"/>
            <a:ext cx="1829398" cy="184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2D3AF578-378C-62D1-9891-797802C17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872" y="4204307"/>
            <a:ext cx="1829398" cy="184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51DC19AC-7962-A73C-18F7-11DA1E3DE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922" y="4204308"/>
            <a:ext cx="1829398" cy="184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A9E10CB9-012C-73A8-BDAB-FBF4F223A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418" y="4204309"/>
            <a:ext cx="1829398" cy="184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90C79B56-DA9F-5D7A-DBF2-6B702254A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923" y="372525"/>
            <a:ext cx="3828190" cy="184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7805DED1-571A-4609-8A6E-44BE07E7B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302" y="372525"/>
            <a:ext cx="1829398" cy="184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872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2EA6B-1A00-E39E-7D2A-62A8575E2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Boxplot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5EA9C-866B-2A86-D308-3498C89DC06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Visualize the distribution of a feature</a:t>
            </a:r>
          </a:p>
          <a:p>
            <a:pPr lvl="1"/>
            <a:r>
              <a:rPr lang="en-US" dirty="0"/>
              <a:t>Percentiles are similar to the median in the way they are calculated, their number represent their locations in the ascending sorted data</a:t>
            </a:r>
          </a:p>
          <a:p>
            <a:pPr lvl="2"/>
            <a:r>
              <a:rPr lang="en-US" dirty="0"/>
              <a:t>25</a:t>
            </a:r>
            <a:r>
              <a:rPr lang="en-US" baseline="30000" dirty="0"/>
              <a:t>th</a:t>
            </a:r>
            <a:r>
              <a:rPr lang="en-US" dirty="0"/>
              <a:t> percentile means the 25% smallest value in data</a:t>
            </a:r>
          </a:p>
          <a:p>
            <a:pPr lvl="2"/>
            <a:r>
              <a:rPr lang="en-US" dirty="0"/>
              <a:t>50</a:t>
            </a:r>
            <a:r>
              <a:rPr lang="en-US" baseline="30000" dirty="0"/>
              <a:t>th</a:t>
            </a:r>
            <a:r>
              <a:rPr lang="en-US" dirty="0"/>
              <a:t> percentile means the 50% smallest value in data, equivalent to the median</a:t>
            </a:r>
          </a:p>
          <a:p>
            <a:pPr lvl="2"/>
            <a:r>
              <a:rPr lang="en-US" dirty="0"/>
              <a:t>75</a:t>
            </a:r>
            <a:r>
              <a:rPr lang="en-US" baseline="30000" dirty="0"/>
              <a:t>th</a:t>
            </a:r>
            <a:r>
              <a:rPr lang="en-US" dirty="0"/>
              <a:t> percentile means the 75% smallest value in data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4F440CA-A6AE-F550-F365-674E2FF23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3129257"/>
            <a:ext cx="11801475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487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62B8B-CD97-9A70-D57E-90657CE77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Analyze K-Means Result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40D01-683C-AD10-4062-9BCA84CFC2A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4"/>
            <a:ext cx="11109632" cy="2591852"/>
          </a:xfrm>
        </p:spPr>
        <p:txBody>
          <a:bodyPr/>
          <a:lstStyle/>
          <a:p>
            <a:r>
              <a:rPr lang="en-US" dirty="0"/>
              <a:t>Intuitively, we can analyze the distributions of data across the clusters to see if the model picks up anything interesting</a:t>
            </a:r>
          </a:p>
          <a:p>
            <a:pPr lvl="1"/>
            <a:r>
              <a:rPr lang="en-US" dirty="0"/>
              <a:t>Draw bar charts for the clusters’ number of instances</a:t>
            </a:r>
          </a:p>
          <a:p>
            <a:pPr lvl="1"/>
            <a:r>
              <a:rPr lang="en-US" dirty="0"/>
              <a:t>Draw stratified </a:t>
            </a:r>
            <a:r>
              <a:rPr lang="en-US" b="1" dirty="0"/>
              <a:t>box plots </a:t>
            </a:r>
            <a:r>
              <a:rPr lang="en-US" dirty="0"/>
              <a:t>for each feature by cluster</a:t>
            </a:r>
          </a:p>
          <a:p>
            <a:r>
              <a:rPr lang="en-US" dirty="0"/>
              <a:t>Clusters with too few instances can be omitted from the box plot analysis since they are likely noises</a:t>
            </a:r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F0A9BB0E-4E30-E76B-087F-E84FDC009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0" y="3429000"/>
            <a:ext cx="2544544" cy="251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2579AB20-5C4E-E2EF-4B09-9394DEC085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865069" y="3537791"/>
            <a:ext cx="2895268" cy="1962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510844CF-6C66-068C-1548-2AA1DBAEC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862" y="3429001"/>
            <a:ext cx="2858527" cy="193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BEA8CA56-9D48-5DD1-BBCC-401650E40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9914" y="3429000"/>
            <a:ext cx="2858527" cy="193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872113-BE53-83E4-D7B8-FD2130D5FA96}"/>
              </a:ext>
            </a:extLst>
          </p:cNvPr>
          <p:cNvSpPr txBox="1"/>
          <p:nvPr/>
        </p:nvSpPr>
        <p:spPr>
          <a:xfrm>
            <a:off x="6381881" y="5448563"/>
            <a:ext cx="5810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Cluster 0 includes students with high grades in both English and Math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Cluster 1 includes students with low grades in both English and Math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Cluster 2 includes students with high grades in English but low in Math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Cluster 3 includes students with high grades in Math but low in English</a:t>
            </a:r>
          </a:p>
        </p:txBody>
      </p:sp>
    </p:spTree>
    <p:extLst>
      <p:ext uri="{BB962C8B-B14F-4D97-AF65-F5344CB8AC3E}">
        <p14:creationId xmlns:p14="http://schemas.microsoft.com/office/powerpoint/2010/main" val="1200663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</TotalTime>
  <Words>644</Words>
  <Application>Microsoft Office PowerPoint</Application>
  <PresentationFormat>Widescreen</PresentationFormat>
  <Paragraphs>67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Avenir 55 Roman</vt:lpstr>
      <vt:lpstr>Avenir 65 Medium</vt:lpstr>
      <vt:lpstr>Avenir 95 Black</vt:lpstr>
      <vt:lpstr>Calibri</vt:lpstr>
      <vt:lpstr>Cambria Math</vt:lpstr>
      <vt:lpstr>Wingdings</vt:lpstr>
      <vt:lpstr>Office Theme</vt:lpstr>
      <vt:lpstr>Clustering in  Machine Learning</vt:lpstr>
      <vt:lpstr>Unsupervised Learning</vt:lpstr>
      <vt:lpstr>Clustering</vt:lpstr>
      <vt:lpstr>K-Mean Clustering</vt:lpstr>
      <vt:lpstr>How Many Clusters?</vt:lpstr>
      <vt:lpstr>The Elbow Method</vt:lpstr>
      <vt:lpstr>Notes on K-Means</vt:lpstr>
      <vt:lpstr>Boxplot</vt:lpstr>
      <vt:lpstr>Analyze K-Means Result</vt:lpstr>
      <vt:lpstr>DBSCAN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121</cp:revision>
  <dcterms:created xsi:type="dcterms:W3CDTF">2019-08-07T15:31:06Z</dcterms:created>
  <dcterms:modified xsi:type="dcterms:W3CDTF">2023-07-29T14:45:58Z</dcterms:modified>
</cp:coreProperties>
</file>