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entation.xml" ContentType="application/vnd.openxmlformats-officedocument.presentationml.presentation.main+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7.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Masters/slideMaster1.xml" ContentType="application/vnd.openxmlformats-officedocument.presentationml.slideMaster+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theme/themeOverride10.xml" ContentType="application/vnd.openxmlformats-officedocument.themeOverride+xml"/>
  <Override PartName="/ppt/notesMasters/notesMaster1.xml" ContentType="application/vnd.openxmlformats-officedocument.presentationml.notesMaster+xml"/>
  <Override PartName="/ppt/theme/themeOverride9.xml" ContentType="application/vnd.openxmlformats-officedocument.themeOverride+xml"/>
  <Override PartName="/ppt/theme/themeOverride8.xml" ContentType="application/vnd.openxmlformats-officedocument.themeOverride+xml"/>
  <Override PartName="/ppt/theme/themeOverride7.xml" ContentType="application/vnd.openxmlformats-officedocument.themeOverride+xml"/>
  <Override PartName="/ppt/theme/themeOverride6.xml" ContentType="application/vnd.openxmlformats-officedocument.themeOverride+xml"/>
  <Override PartName="/ppt/theme/themeOverride5.xml" ContentType="application/vnd.openxmlformats-officedocument.themeOverride+xml"/>
  <Override PartName="/ppt/theme/themeOverride4.xml" ContentType="application/vnd.openxmlformats-officedocument.themeOverride+xml"/>
  <Override PartName="/ppt/theme/themeOverride3.xml" ContentType="application/vnd.openxmlformats-officedocument.themeOverride+xml"/>
  <Override PartName="/ppt/theme/themeOverride2.xml" ContentType="application/vnd.openxmlformats-officedocument.themeOverride+xml"/>
  <Override PartName="/ppt/theme/themeOverride1.xml" ContentType="application/vnd.openxmlformats-officedocument.themeOverrid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6" r:id="rId2"/>
    <p:sldId id="264" r:id="rId3"/>
    <p:sldId id="263" r:id="rId4"/>
    <p:sldId id="269" r:id="rId5"/>
    <p:sldId id="270" r:id="rId6"/>
    <p:sldId id="271" r:id="rId7"/>
    <p:sldId id="258" r:id="rId8"/>
    <p:sldId id="261" r:id="rId9"/>
    <p:sldId id="259" r:id="rId10"/>
    <p:sldId id="260"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78571"/>
  </p:normalViewPr>
  <p:slideViewPr>
    <p:cSldViewPr>
      <p:cViewPr varScale="1">
        <p:scale>
          <a:sx n="99" d="100"/>
          <a:sy n="99" d="100"/>
        </p:scale>
        <p:origin x="2544" y="176"/>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C33D254F-7218-9800-378C-A7CE7E6DD643}"/>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10243" name="Rectangle 3">
            <a:extLst>
              <a:ext uri="{FF2B5EF4-FFF2-40B4-BE49-F238E27FC236}">
                <a16:creationId xmlns:a16="http://schemas.microsoft.com/office/drawing/2014/main" id="{292C5A4C-00AB-2FB7-2305-87C49A784050}"/>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10244" name="Rectangle 4">
            <a:extLst>
              <a:ext uri="{FF2B5EF4-FFF2-40B4-BE49-F238E27FC236}">
                <a16:creationId xmlns:a16="http://schemas.microsoft.com/office/drawing/2014/main" id="{FB31A909-6DB9-AED0-A580-0C7FEF44C6AA}"/>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a:extLst>
              <a:ext uri="{FF2B5EF4-FFF2-40B4-BE49-F238E27FC236}">
                <a16:creationId xmlns:a16="http://schemas.microsoft.com/office/drawing/2014/main" id="{6AA12EC9-0A2B-A847-5962-5D8A6BCEDEC1}"/>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46" name="Rectangle 6">
            <a:extLst>
              <a:ext uri="{FF2B5EF4-FFF2-40B4-BE49-F238E27FC236}">
                <a16:creationId xmlns:a16="http://schemas.microsoft.com/office/drawing/2014/main" id="{1E5F7834-EDE2-96A6-DFE9-C1F84B005F9F}"/>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10247" name="Rectangle 7">
            <a:extLst>
              <a:ext uri="{FF2B5EF4-FFF2-40B4-BE49-F238E27FC236}">
                <a16:creationId xmlns:a16="http://schemas.microsoft.com/office/drawing/2014/main" id="{01201973-D3D7-8A91-5FBD-6D5AADF2EF59}"/>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7CBFD87-F4BC-924F-A302-7E9C434C1BDA}"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A428BFBF-2778-4B5F-3507-1FFAEE8DF9F5}"/>
              </a:ext>
            </a:extLst>
          </p:cNvPr>
          <p:cNvSpPr>
            <a:spLocks noGrp="1" noChangeArrowheads="1"/>
          </p:cNvSpPr>
          <p:nvPr>
            <p:ph type="sldNum" sz="quarter" idx="5"/>
          </p:nvPr>
        </p:nvSpPr>
        <p:spPr>
          <a:ln/>
        </p:spPr>
        <p:txBody>
          <a:bodyPr/>
          <a:lstStyle/>
          <a:p>
            <a:fld id="{F6EEE0F8-A4F0-0C47-819C-AF54C5414C89}" type="slidenum">
              <a:rPr lang="en-US" altLang="en-US"/>
              <a:pPr/>
              <a:t>1</a:t>
            </a:fld>
            <a:endParaRPr lang="en-US" altLang="en-US"/>
          </a:p>
        </p:txBody>
      </p:sp>
      <p:sp>
        <p:nvSpPr>
          <p:cNvPr id="11266" name="Rectangle 2">
            <a:extLst>
              <a:ext uri="{FF2B5EF4-FFF2-40B4-BE49-F238E27FC236}">
                <a16:creationId xmlns:a16="http://schemas.microsoft.com/office/drawing/2014/main" id="{01248280-0FED-24F3-A93E-BF3A2250C11B}"/>
              </a:ext>
            </a:extLst>
          </p:cNvPr>
          <p:cNvSpPr>
            <a:spLocks noGrp="1" noRot="1" noChangeAspect="1" noChangeArrowheads="1" noTextEdit="1"/>
          </p:cNvSpPr>
          <p:nvPr>
            <p:ph type="sldImg"/>
          </p:nvPr>
        </p:nvSpPr>
        <p:spPr>
          <a:ln/>
        </p:spPr>
      </p:sp>
      <p:sp>
        <p:nvSpPr>
          <p:cNvPr id="11267" name="Rectangle 3">
            <a:extLst>
              <a:ext uri="{FF2B5EF4-FFF2-40B4-BE49-F238E27FC236}">
                <a16:creationId xmlns:a16="http://schemas.microsoft.com/office/drawing/2014/main" id="{A232032A-2C24-2B7F-096F-EE3A592676AD}"/>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D0F07A3D-2303-C3B5-22B5-FDE742950183}"/>
              </a:ext>
            </a:extLst>
          </p:cNvPr>
          <p:cNvSpPr>
            <a:spLocks noGrp="1" noChangeArrowheads="1"/>
          </p:cNvSpPr>
          <p:nvPr>
            <p:ph type="sldNum" sz="quarter" idx="5"/>
          </p:nvPr>
        </p:nvSpPr>
        <p:spPr>
          <a:ln/>
        </p:spPr>
        <p:txBody>
          <a:bodyPr/>
          <a:lstStyle/>
          <a:p>
            <a:fld id="{6605668A-6047-E34B-BDB7-227D3FD042D3}" type="slidenum">
              <a:rPr lang="en-US" altLang="en-US"/>
              <a:pPr/>
              <a:t>10</a:t>
            </a:fld>
            <a:endParaRPr lang="en-US" altLang="en-US"/>
          </a:p>
        </p:txBody>
      </p:sp>
      <p:sp>
        <p:nvSpPr>
          <p:cNvPr id="17410" name="Rectangle 2">
            <a:extLst>
              <a:ext uri="{FF2B5EF4-FFF2-40B4-BE49-F238E27FC236}">
                <a16:creationId xmlns:a16="http://schemas.microsoft.com/office/drawing/2014/main" id="{4111531F-7479-B7D1-6C0D-E3CEBF78FA40}"/>
              </a:ext>
            </a:extLst>
          </p:cNvPr>
          <p:cNvSpPr>
            <a:spLocks noGrp="1" noRot="1" noChangeAspect="1" noChangeArrowheads="1" noTextEdit="1"/>
          </p:cNvSpPr>
          <p:nvPr>
            <p:ph type="sldImg"/>
          </p:nvPr>
        </p:nvSpPr>
        <p:spPr>
          <a:ln/>
        </p:spPr>
      </p:sp>
      <p:sp>
        <p:nvSpPr>
          <p:cNvPr id="17411" name="Rectangle 3">
            <a:extLst>
              <a:ext uri="{FF2B5EF4-FFF2-40B4-BE49-F238E27FC236}">
                <a16:creationId xmlns:a16="http://schemas.microsoft.com/office/drawing/2014/main" id="{8CA2B144-9635-FC11-FB2D-768EFE32C92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0D10B381-EAB2-5FE6-865C-3B3B8E284E21}"/>
              </a:ext>
            </a:extLst>
          </p:cNvPr>
          <p:cNvSpPr>
            <a:spLocks noGrp="1" noChangeArrowheads="1"/>
          </p:cNvSpPr>
          <p:nvPr>
            <p:ph type="sldNum" sz="quarter" idx="5"/>
          </p:nvPr>
        </p:nvSpPr>
        <p:spPr>
          <a:ln/>
        </p:spPr>
        <p:txBody>
          <a:bodyPr/>
          <a:lstStyle/>
          <a:p>
            <a:fld id="{D7F7061E-FB40-0042-8C0F-27D4BA1C37E6}" type="slidenum">
              <a:rPr lang="en-US" altLang="en-US"/>
              <a:pPr/>
              <a:t>2</a:t>
            </a:fld>
            <a:endParaRPr lang="en-US" altLang="en-US"/>
          </a:p>
        </p:txBody>
      </p:sp>
      <p:sp>
        <p:nvSpPr>
          <p:cNvPr id="25602" name="Rectangle 2">
            <a:extLst>
              <a:ext uri="{FF2B5EF4-FFF2-40B4-BE49-F238E27FC236}">
                <a16:creationId xmlns:a16="http://schemas.microsoft.com/office/drawing/2014/main" id="{1C69CB42-A2AB-873A-4E5C-B9007DC45DBB}"/>
              </a:ext>
            </a:extLst>
          </p:cNvPr>
          <p:cNvSpPr>
            <a:spLocks noGrp="1" noRot="1" noChangeAspect="1" noChangeArrowheads="1" noTextEdit="1"/>
          </p:cNvSpPr>
          <p:nvPr>
            <p:ph type="sldImg"/>
          </p:nvPr>
        </p:nvSpPr>
        <p:spPr>
          <a:ln/>
        </p:spPr>
      </p:sp>
      <p:sp>
        <p:nvSpPr>
          <p:cNvPr id="25603" name="Rectangle 3">
            <a:extLst>
              <a:ext uri="{FF2B5EF4-FFF2-40B4-BE49-F238E27FC236}">
                <a16:creationId xmlns:a16="http://schemas.microsoft.com/office/drawing/2014/main" id="{218991FE-699D-F3D4-11D6-85924F5F059A}"/>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B38BA16-C99F-7CDC-503A-51D32B87FC27}"/>
              </a:ext>
            </a:extLst>
          </p:cNvPr>
          <p:cNvSpPr>
            <a:spLocks noGrp="1" noChangeArrowheads="1"/>
          </p:cNvSpPr>
          <p:nvPr>
            <p:ph type="sldNum" sz="quarter" idx="5"/>
          </p:nvPr>
        </p:nvSpPr>
        <p:spPr>
          <a:ln/>
        </p:spPr>
        <p:txBody>
          <a:bodyPr/>
          <a:lstStyle/>
          <a:p>
            <a:fld id="{7128BEF7-5829-BB40-B064-7C3B58295CEE}" type="slidenum">
              <a:rPr lang="en-US" altLang="en-US"/>
              <a:pPr/>
              <a:t>3</a:t>
            </a:fld>
            <a:endParaRPr lang="en-US" altLang="en-US"/>
          </a:p>
        </p:txBody>
      </p:sp>
      <p:sp>
        <p:nvSpPr>
          <p:cNvPr id="26626" name="Rectangle 2">
            <a:extLst>
              <a:ext uri="{FF2B5EF4-FFF2-40B4-BE49-F238E27FC236}">
                <a16:creationId xmlns:a16="http://schemas.microsoft.com/office/drawing/2014/main" id="{F93ADF37-5A48-8BFB-47CF-58C8BBF6BB7D}"/>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id="{E210B6CF-423C-63CD-48B6-26AFF355EDF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2B38BA16-C99F-7CDC-503A-51D32B87FC27}"/>
              </a:ext>
            </a:extLst>
          </p:cNvPr>
          <p:cNvSpPr>
            <a:spLocks noGrp="1" noChangeArrowheads="1"/>
          </p:cNvSpPr>
          <p:nvPr>
            <p:ph type="sldNum" sz="quarter" idx="5"/>
          </p:nvPr>
        </p:nvSpPr>
        <p:spPr>
          <a:ln/>
        </p:spPr>
        <p:txBody>
          <a:bodyPr/>
          <a:lstStyle/>
          <a:p>
            <a:fld id="{7128BEF7-5829-BB40-B064-7C3B58295CEE}" type="slidenum">
              <a:rPr lang="en-US" altLang="en-US"/>
              <a:pPr/>
              <a:t>4</a:t>
            </a:fld>
            <a:endParaRPr lang="en-US" altLang="en-US"/>
          </a:p>
        </p:txBody>
      </p:sp>
      <p:sp>
        <p:nvSpPr>
          <p:cNvPr id="26626" name="Rectangle 2">
            <a:extLst>
              <a:ext uri="{FF2B5EF4-FFF2-40B4-BE49-F238E27FC236}">
                <a16:creationId xmlns:a16="http://schemas.microsoft.com/office/drawing/2014/main" id="{F93ADF37-5A48-8BFB-47CF-58C8BBF6BB7D}"/>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id="{E210B6CF-423C-63CD-48B6-26AFF355EDF9}"/>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328832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A428BFBF-2778-4B5F-3507-1FFAEE8DF9F5}"/>
              </a:ext>
            </a:extLst>
          </p:cNvPr>
          <p:cNvSpPr>
            <a:spLocks noGrp="1" noChangeArrowheads="1"/>
          </p:cNvSpPr>
          <p:nvPr>
            <p:ph type="sldNum" sz="quarter" idx="5"/>
          </p:nvPr>
        </p:nvSpPr>
        <p:spPr>
          <a:ln/>
        </p:spPr>
        <p:txBody>
          <a:bodyPr/>
          <a:lstStyle/>
          <a:p>
            <a:fld id="{F6EEE0F8-A4F0-0C47-819C-AF54C5414C89}" type="slidenum">
              <a:rPr lang="en-US" altLang="en-US"/>
              <a:pPr/>
              <a:t>5</a:t>
            </a:fld>
            <a:endParaRPr lang="en-US" altLang="en-US"/>
          </a:p>
        </p:txBody>
      </p:sp>
      <p:sp>
        <p:nvSpPr>
          <p:cNvPr id="11266" name="Rectangle 2">
            <a:extLst>
              <a:ext uri="{FF2B5EF4-FFF2-40B4-BE49-F238E27FC236}">
                <a16:creationId xmlns:a16="http://schemas.microsoft.com/office/drawing/2014/main" id="{01248280-0FED-24F3-A93E-BF3A2250C11B}"/>
              </a:ext>
            </a:extLst>
          </p:cNvPr>
          <p:cNvSpPr>
            <a:spLocks noGrp="1" noRot="1" noChangeAspect="1" noChangeArrowheads="1" noTextEdit="1"/>
          </p:cNvSpPr>
          <p:nvPr>
            <p:ph type="sldImg"/>
          </p:nvPr>
        </p:nvSpPr>
        <p:spPr>
          <a:ln/>
        </p:spPr>
      </p:sp>
      <p:sp>
        <p:nvSpPr>
          <p:cNvPr id="11267" name="Rectangle 3">
            <a:extLst>
              <a:ext uri="{FF2B5EF4-FFF2-40B4-BE49-F238E27FC236}">
                <a16:creationId xmlns:a16="http://schemas.microsoft.com/office/drawing/2014/main" id="{A232032A-2C24-2B7F-096F-EE3A592676AD}"/>
              </a:ext>
            </a:extLst>
          </p:cNvPr>
          <p:cNvSpPr>
            <a:spLocks noGrp="1" noChangeArrowheads="1"/>
          </p:cNvSpPr>
          <p:nvPr>
            <p:ph type="body" idx="1"/>
          </p:nvPr>
        </p:nvSpPr>
        <p:spPr/>
        <p:txBody>
          <a:bodyPr/>
          <a:lstStyle/>
          <a:p>
            <a:r>
              <a:rPr lang="en-US" altLang="en-US" dirty="0"/>
              <a:t>https://</a:t>
            </a:r>
            <a:r>
              <a:rPr lang="en-US" altLang="en-US" dirty="0" err="1"/>
              <a:t>www.tandfonline.com</a:t>
            </a:r>
            <a:r>
              <a:rPr lang="en-US" altLang="en-US" dirty="0"/>
              <a:t>/</a:t>
            </a:r>
            <a:r>
              <a:rPr lang="en-US" altLang="en-US" dirty="0" err="1"/>
              <a:t>doi</a:t>
            </a:r>
            <a:r>
              <a:rPr lang="en-US" altLang="en-US" dirty="0"/>
              <a:t>/pdf/10.1080/14672715.1995.10413058</a:t>
            </a:r>
          </a:p>
          <a:p>
            <a:r>
              <a:rPr lang="en-US" sz="1800" i="1" dirty="0">
                <a:effectLst/>
                <a:latin typeface="Times" pitchFamily="2" charset="0"/>
              </a:rPr>
              <a:t>Defenders of patriotic ortho­ doxy who criticized the </a:t>
            </a:r>
            <a:r>
              <a:rPr lang="en-US" sz="1800" dirty="0">
                <a:effectLst/>
                <a:latin typeface="Times" pitchFamily="2" charset="0"/>
              </a:rPr>
              <a:t>Enola Gay </a:t>
            </a:r>
            <a:r>
              <a:rPr lang="en-US" sz="1800" i="1" dirty="0">
                <a:effectLst/>
                <a:latin typeface="Times" pitchFamily="2" charset="0"/>
              </a:rPr>
              <a:t>exhibit were mainly con­ </a:t>
            </a:r>
            <a:r>
              <a:rPr lang="en-US" sz="1800" i="1" dirty="0" err="1">
                <a:effectLst/>
                <a:latin typeface="Times" pitchFamily="2" charset="0"/>
              </a:rPr>
              <a:t>cerned</a:t>
            </a:r>
            <a:r>
              <a:rPr lang="en-US" sz="1800" i="1" dirty="0">
                <a:effectLst/>
                <a:latin typeface="Times" pitchFamily="2" charset="0"/>
              </a:rPr>
              <a:t> with winning a </a:t>
            </a:r>
            <a:r>
              <a:rPr lang="en-US" sz="1800" i="1" dirty="0" err="1">
                <a:effectLst/>
                <a:latin typeface="Times" pitchFamily="2" charset="0"/>
              </a:rPr>
              <a:t>cul</a:t>
            </a:r>
            <a:r>
              <a:rPr lang="en-US" sz="1800" i="1" dirty="0">
                <a:effectLst/>
                <a:latin typeface="Times" pitchFamily="2" charset="0"/>
              </a:rPr>
              <a:t>­ </a:t>
            </a:r>
            <a:r>
              <a:rPr lang="en-US" sz="1800" i="1" dirty="0" err="1">
                <a:effectLst/>
                <a:latin typeface="Times" pitchFamily="2" charset="0"/>
              </a:rPr>
              <a:t>tural</a:t>
            </a:r>
            <a:r>
              <a:rPr lang="en-US" sz="1800" i="1" dirty="0">
                <a:effectLst/>
                <a:latin typeface="Times" pitchFamily="2" charset="0"/>
              </a:rPr>
              <a:t> and political victory over foes at home. "Don't ask" about the decision to drop the bomb: that it was well-known in 1945 that the decision was far from </a:t>
            </a:r>
            <a:r>
              <a:rPr lang="en-US" sz="1800" i="1" dirty="0" err="1">
                <a:effectLst/>
                <a:latin typeface="Times" pitchFamily="2" charset="0"/>
              </a:rPr>
              <a:t>unani­</a:t>
            </a:r>
            <a:r>
              <a:rPr lang="en-US" sz="1800" i="1" dirty="0">
                <a:effectLst/>
                <a:latin typeface="Times" pitchFamily="2" charset="0"/>
              </a:rPr>
              <a:t> </a:t>
            </a:r>
            <a:r>
              <a:rPr lang="en-US" sz="1800" i="1" dirty="0" err="1">
                <a:effectLst/>
                <a:latin typeface="Times" pitchFamily="2" charset="0"/>
              </a:rPr>
              <a:t>mous</a:t>
            </a:r>
            <a:r>
              <a:rPr lang="en-US" sz="1800" i="1" dirty="0">
                <a:effectLst/>
                <a:latin typeface="Times" pitchFamily="2" charset="0"/>
              </a:rPr>
              <a:t> among U.S. military leaders: whether with better diplomacy Japan might have surrendered without being in­ </a:t>
            </a:r>
            <a:r>
              <a:rPr lang="en-US" sz="1800" i="1" dirty="0" err="1">
                <a:effectLst/>
                <a:latin typeface="Times" pitchFamily="2" charset="0"/>
              </a:rPr>
              <a:t>vaded</a:t>
            </a:r>
            <a:r>
              <a:rPr lang="en-US" sz="1800" i="1" dirty="0">
                <a:effectLst/>
                <a:latin typeface="Times" pitchFamily="2" charset="0"/>
              </a:rPr>
              <a:t> and further losses of lives; or about the role that might have been played by financial, "scientific," and Cold War considerations. The phrase ' 'Don '</a:t>
            </a:r>
            <a:r>
              <a:rPr lang="en-US" sz="1800" i="1" dirty="0" err="1">
                <a:effectLst/>
                <a:latin typeface="Times" pitchFamily="2" charset="0"/>
              </a:rPr>
              <a:t>tAsk</a:t>
            </a:r>
            <a:r>
              <a:rPr lang="en-US" sz="1800" i="1" dirty="0">
                <a:effectLst/>
                <a:latin typeface="Times" pitchFamily="2" charset="0"/>
              </a:rPr>
              <a:t>" also slyly refers to the gays-in-the-</a:t>
            </a:r>
            <a:r>
              <a:rPr lang="en-US" sz="1800" i="1" dirty="0" err="1">
                <a:effectLst/>
                <a:latin typeface="Times" pitchFamily="2" charset="0"/>
              </a:rPr>
              <a:t>mili</a:t>
            </a:r>
            <a:r>
              <a:rPr lang="en-US" sz="1800" i="1" dirty="0">
                <a:effectLst/>
                <a:latin typeface="Times" pitchFamily="2" charset="0"/>
              </a:rPr>
              <a:t>- </a:t>
            </a:r>
            <a:endParaRPr lang="en-US" dirty="0"/>
          </a:p>
          <a:p>
            <a:r>
              <a:rPr lang="en-US" sz="1800" i="1" dirty="0" err="1">
                <a:effectLst/>
                <a:latin typeface="Times" pitchFamily="2" charset="0"/>
              </a:rPr>
              <a:t>tary</a:t>
            </a:r>
            <a:r>
              <a:rPr lang="en-US" sz="1800" i="1" dirty="0">
                <a:effectLst/>
                <a:latin typeface="Times" pitchFamily="2" charset="0"/>
              </a:rPr>
              <a:t> debate, which resulted in a "don't ask don't </a:t>
            </a:r>
            <a:r>
              <a:rPr lang="en-US" sz="1800" i="1" dirty="0" err="1">
                <a:effectLst/>
                <a:latin typeface="Times" pitchFamily="2" charset="0"/>
              </a:rPr>
              <a:t>tell"pol</a:t>
            </a:r>
            <a:r>
              <a:rPr lang="en-US" sz="1800" i="1" dirty="0">
                <a:effectLst/>
                <a:latin typeface="Times" pitchFamily="2" charset="0"/>
              </a:rPr>
              <a:t>­ icy. This cartoon is by Ben Sargent, ©1995 </a:t>
            </a:r>
            <a:r>
              <a:rPr lang="en-US" sz="1800" dirty="0">
                <a:effectLst/>
                <a:latin typeface="Times" pitchFamily="2" charset="0"/>
              </a:rPr>
              <a:t>A </a:t>
            </a:r>
            <a:r>
              <a:rPr lang="en-US" sz="1800" dirty="0" err="1">
                <a:effectLst/>
                <a:latin typeface="Times" pitchFamily="2" charset="0"/>
              </a:rPr>
              <a:t>ustin</a:t>
            </a:r>
            <a:r>
              <a:rPr lang="en-US" sz="1800" dirty="0">
                <a:effectLst/>
                <a:latin typeface="Times" pitchFamily="2" charset="0"/>
              </a:rPr>
              <a:t> American-Statesman, </a:t>
            </a:r>
            <a:r>
              <a:rPr lang="en-US" sz="1800" i="1" dirty="0">
                <a:effectLst/>
                <a:latin typeface="Times" pitchFamily="2" charset="0"/>
              </a:rPr>
              <a:t>and re­ printed here with the </a:t>
            </a:r>
            <a:r>
              <a:rPr lang="en-US" sz="1800" i="1" dirty="0" err="1">
                <a:effectLst/>
                <a:latin typeface="Times" pitchFamily="2" charset="0"/>
              </a:rPr>
              <a:t>permis</a:t>
            </a:r>
            <a:r>
              <a:rPr lang="en-US" sz="1800" i="1" dirty="0">
                <a:effectLst/>
                <a:latin typeface="Times" pitchFamily="2" charset="0"/>
              </a:rPr>
              <a:t>­ </a:t>
            </a:r>
            <a:r>
              <a:rPr lang="en-US" sz="1800" i="1" dirty="0" err="1">
                <a:effectLst/>
                <a:latin typeface="Times" pitchFamily="2" charset="0"/>
              </a:rPr>
              <a:t>sion</a:t>
            </a:r>
            <a:r>
              <a:rPr lang="en-US" sz="1800" i="1" dirty="0">
                <a:effectLst/>
                <a:latin typeface="Times" pitchFamily="2" charset="0"/>
              </a:rPr>
              <a:t> of the United Press Syndicate, all rights reserved. </a:t>
            </a:r>
            <a:endParaRPr lang="en-US" dirty="0"/>
          </a:p>
          <a:p>
            <a:endParaRPr lang="en-US" altLang="en-US" dirty="0"/>
          </a:p>
        </p:txBody>
      </p:sp>
    </p:spTree>
    <p:extLst>
      <p:ext uri="{BB962C8B-B14F-4D97-AF65-F5344CB8AC3E}">
        <p14:creationId xmlns:p14="http://schemas.microsoft.com/office/powerpoint/2010/main" val="1535965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A428BFBF-2778-4B5F-3507-1FFAEE8DF9F5}"/>
              </a:ext>
            </a:extLst>
          </p:cNvPr>
          <p:cNvSpPr>
            <a:spLocks noGrp="1" noChangeArrowheads="1"/>
          </p:cNvSpPr>
          <p:nvPr>
            <p:ph type="sldNum" sz="quarter" idx="5"/>
          </p:nvPr>
        </p:nvSpPr>
        <p:spPr>
          <a:ln/>
        </p:spPr>
        <p:txBody>
          <a:bodyPr/>
          <a:lstStyle/>
          <a:p>
            <a:fld id="{F6EEE0F8-A4F0-0C47-819C-AF54C5414C89}" type="slidenum">
              <a:rPr lang="en-US" altLang="en-US"/>
              <a:pPr/>
              <a:t>6</a:t>
            </a:fld>
            <a:endParaRPr lang="en-US" altLang="en-US"/>
          </a:p>
        </p:txBody>
      </p:sp>
      <p:sp>
        <p:nvSpPr>
          <p:cNvPr id="11266" name="Rectangle 2">
            <a:extLst>
              <a:ext uri="{FF2B5EF4-FFF2-40B4-BE49-F238E27FC236}">
                <a16:creationId xmlns:a16="http://schemas.microsoft.com/office/drawing/2014/main" id="{01248280-0FED-24F3-A93E-BF3A2250C11B}"/>
              </a:ext>
            </a:extLst>
          </p:cNvPr>
          <p:cNvSpPr>
            <a:spLocks noGrp="1" noRot="1" noChangeAspect="1" noChangeArrowheads="1" noTextEdit="1"/>
          </p:cNvSpPr>
          <p:nvPr>
            <p:ph type="sldImg"/>
          </p:nvPr>
        </p:nvSpPr>
        <p:spPr>
          <a:ln/>
        </p:spPr>
      </p:sp>
      <p:sp>
        <p:nvSpPr>
          <p:cNvPr id="11267" name="Rectangle 3">
            <a:extLst>
              <a:ext uri="{FF2B5EF4-FFF2-40B4-BE49-F238E27FC236}">
                <a16:creationId xmlns:a16="http://schemas.microsoft.com/office/drawing/2014/main" id="{A232032A-2C24-2B7F-096F-EE3A592676AD}"/>
              </a:ext>
            </a:extLst>
          </p:cNvPr>
          <p:cNvSpPr>
            <a:spLocks noGrp="1" noChangeArrowheads="1"/>
          </p:cNvSpPr>
          <p:nvPr>
            <p:ph type="body" idx="1"/>
          </p:nvPr>
        </p:nvSpPr>
        <p:spPr/>
        <p:txBody>
          <a:bodyPr/>
          <a:lstStyle/>
          <a:p>
            <a:r>
              <a:rPr lang="en-US" altLang="en-US" dirty="0"/>
              <a:t>https://</a:t>
            </a:r>
            <a:r>
              <a:rPr lang="en-US" altLang="en-US" dirty="0" err="1"/>
              <a:t>www.tandfonline.com</a:t>
            </a:r>
            <a:r>
              <a:rPr lang="en-US" altLang="en-US" dirty="0"/>
              <a:t>/</a:t>
            </a:r>
            <a:r>
              <a:rPr lang="en-US" altLang="en-US" dirty="0" err="1"/>
              <a:t>doi</a:t>
            </a:r>
            <a:r>
              <a:rPr lang="en-US" altLang="en-US" dirty="0"/>
              <a:t>/pdf/10.1080/14672715.1995.10413058</a:t>
            </a:r>
          </a:p>
          <a:p>
            <a:r>
              <a:rPr lang="en-US" sz="1800" i="1" dirty="0">
                <a:effectLst/>
                <a:latin typeface="Times" pitchFamily="2" charset="0"/>
              </a:rPr>
              <a:t>By not presenting the effects on the ground of the atomic bombing, the </a:t>
            </a:r>
            <a:r>
              <a:rPr lang="en-US" sz="1800" dirty="0">
                <a:effectLst/>
                <a:latin typeface="Times" pitchFamily="2" charset="0"/>
              </a:rPr>
              <a:t>Enola Gay </a:t>
            </a:r>
            <a:r>
              <a:rPr lang="en-US" sz="1800" i="1" dirty="0">
                <a:effectLst/>
                <a:latin typeface="Times" pitchFamily="2" charset="0"/>
              </a:rPr>
              <a:t>exhibit could focus on the happy results of the bombs' use—the U.S. lives presumed saved by bringing the war to a rapid end, and also the power and </a:t>
            </a:r>
            <a:r>
              <a:rPr lang="en-US" sz="1800" i="1" dirty="0" err="1">
                <a:effectLst/>
                <a:latin typeface="Times" pitchFamily="2" charset="0"/>
              </a:rPr>
              <a:t>technologi</a:t>
            </a:r>
            <a:r>
              <a:rPr lang="en-US" sz="1800" i="1" dirty="0">
                <a:effectLst/>
                <a:latin typeface="Times" pitchFamily="2" charset="0"/>
              </a:rPr>
              <a:t>­ </a:t>
            </a:r>
            <a:r>
              <a:rPr lang="en-US" sz="1800" i="1" dirty="0" err="1">
                <a:effectLst/>
                <a:latin typeface="Times" pitchFamily="2" charset="0"/>
              </a:rPr>
              <a:t>cal</a:t>
            </a:r>
            <a:r>
              <a:rPr lang="en-US" sz="1800" i="1" dirty="0">
                <a:effectLst/>
                <a:latin typeface="Times" pitchFamily="2" charset="0"/>
              </a:rPr>
              <a:t> supremacy the bombs gave the </a:t>
            </a:r>
            <a:endParaRPr lang="en-US" dirty="0"/>
          </a:p>
          <a:p>
            <a:r>
              <a:rPr lang="en-US" sz="1800" i="1" dirty="0">
                <a:effectLst/>
                <a:latin typeface="Times" pitchFamily="2" charset="0"/>
              </a:rPr>
              <a:t>United States. However, since </a:t>
            </a:r>
            <a:r>
              <a:rPr lang="en-US" sz="1800" i="1" dirty="0" err="1">
                <a:effectLst/>
                <a:latin typeface="Times" pitchFamily="2" charset="0"/>
              </a:rPr>
              <a:t>peo­</a:t>
            </a:r>
            <a:r>
              <a:rPr lang="en-US" sz="1800" i="1" dirty="0">
                <a:effectLst/>
                <a:latin typeface="Times" pitchFamily="2" charset="0"/>
              </a:rPr>
              <a:t> </a:t>
            </a:r>
            <a:r>
              <a:rPr lang="en-US" sz="1800" i="1" dirty="0" err="1">
                <a:effectLst/>
                <a:latin typeface="Times" pitchFamily="2" charset="0"/>
              </a:rPr>
              <a:t>ple</a:t>
            </a:r>
            <a:r>
              <a:rPr lang="en-US" sz="1800" i="1" dirty="0">
                <a:effectLst/>
                <a:latin typeface="Times" pitchFamily="2" charset="0"/>
              </a:rPr>
              <a:t> would become more aware of that power by actually witnessing the bombs' destructiveness, the American Legion and other self- proclaimed patriots who opposed the original exhibit may not have benefited as much as they hoped from the removal of the pictures of destruction and carnage. This January 1995 cartoon is by Signe Wilkinson, Cartoonists and Writers Syndicate, reprinted here with per­mission. </a:t>
            </a:r>
            <a:endParaRPr lang="en-US" dirty="0"/>
          </a:p>
          <a:p>
            <a:endParaRPr lang="en-US" altLang="en-US" dirty="0"/>
          </a:p>
          <a:p>
            <a:r>
              <a:rPr lang="en-US" sz="1800" i="1" dirty="0">
                <a:effectLst/>
                <a:latin typeface="Times" pitchFamily="2" charset="0"/>
              </a:rPr>
              <a:t>Above, an enlarged version of the stamp proposed by the U.S. Postal Service for commemorating the end of </a:t>
            </a:r>
            <a:r>
              <a:rPr lang="en-US" sz="1800" i="1" dirty="0" err="1">
                <a:effectLst/>
                <a:latin typeface="Times" pitchFamily="2" charset="0"/>
              </a:rPr>
              <a:t>WorldWarII</a:t>
            </a:r>
            <a:r>
              <a:rPr lang="en-US" sz="1800" i="1" dirty="0">
                <a:effectLst/>
                <a:latin typeface="Times" pitchFamily="2" charset="0"/>
              </a:rPr>
              <a:t>. </a:t>
            </a:r>
            <a:endParaRPr lang="en-US" dirty="0"/>
          </a:p>
          <a:p>
            <a:r>
              <a:rPr lang="en-US" sz="1800" i="1" dirty="0">
                <a:effectLst/>
                <a:latin typeface="Times" pitchFamily="2" charset="0"/>
              </a:rPr>
              <a:t>This stamp was to be part of a historical series issued since 1991 covering the im­portant events of the war, including the Japanese bombing of Pearl Harbor. After pressure from Japan and President Bill Clinton this A-bomb design was replaced with one showing Harry S Truman, the president who approved the dropping of the bomb. This was a substantial defeat for the advocates of patriotic orthodoxy, who felt that both history and the right to celebrate it were being denied when the A-bomb stamp was withdrawn. Some even felt so outraged that they have created—and gone into business selling—their own A-bomb postage labels that can be used on letters although they have no postal value. There are at least four of these available, all showing the mushroom cloud, but one has the added words 'A Proud Reminder " and the changed wording 'Atomic bomb ends war, saves many lives 1945 "; another includes the </a:t>
            </a:r>
            <a:r>
              <a:rPr lang="en-US" sz="1800" dirty="0">
                <a:effectLst/>
                <a:latin typeface="Times" pitchFamily="2" charset="0"/>
              </a:rPr>
              <a:t>Enola Gay </a:t>
            </a:r>
            <a:r>
              <a:rPr lang="en-US" sz="1800" i="1" dirty="0">
                <a:effectLst/>
                <a:latin typeface="Times" pitchFamily="2" charset="0"/>
              </a:rPr>
              <a:t>airplane as it flies away; another has added "Remember Pearl Harbor''; and still another label— the most telling—refers explicitly to the postal service capitulation with ' 'Japan surrenders 1945'' across the top and ' 'U.S. surrenders 1994'' across the bottom. This picture of the proposed stamp was provided by Robin Wright </a:t>
            </a:r>
            <a:r>
              <a:rPr lang="en-US" sz="1800" i="1" dirty="0" err="1">
                <a:effectLst/>
                <a:latin typeface="Times" pitchFamily="2" charset="0"/>
              </a:rPr>
              <a:t>ofthe</a:t>
            </a:r>
            <a:r>
              <a:rPr lang="en-US" sz="1800" i="1" dirty="0">
                <a:effectLst/>
                <a:latin typeface="Times" pitchFamily="2" charset="0"/>
              </a:rPr>
              <a:t> U.S. Postal Service, and the caption information about the alternative labels was provided by Michael Schreiber from </a:t>
            </a:r>
            <a:r>
              <a:rPr lang="en-US" sz="1800" dirty="0">
                <a:effectLst/>
                <a:latin typeface="Times" pitchFamily="2" charset="0"/>
              </a:rPr>
              <a:t>Linn's Stamp News, </a:t>
            </a:r>
            <a:r>
              <a:rPr lang="en-US" sz="1800" i="1" dirty="0">
                <a:effectLst/>
                <a:latin typeface="Times" pitchFamily="2" charset="0"/>
              </a:rPr>
              <a:t>9 Jan., Mar., 3 Apr., and 15 May 1995. The cartoon is by Bruce Beattie, © /994 </a:t>
            </a:r>
            <a:r>
              <a:rPr lang="en-US" sz="1800" dirty="0">
                <a:effectLst/>
                <a:latin typeface="Times" pitchFamily="2" charset="0"/>
              </a:rPr>
              <a:t>Daytona Beach News Journal, </a:t>
            </a:r>
            <a:r>
              <a:rPr lang="en-US" sz="1800" i="1" dirty="0">
                <a:effectLst/>
                <a:latin typeface="Times" pitchFamily="2" charset="0"/>
              </a:rPr>
              <a:t>reprinted here with the permission </a:t>
            </a:r>
            <a:r>
              <a:rPr lang="en-US" sz="1800" i="1" dirty="0" err="1">
                <a:effectLst/>
                <a:latin typeface="Times" pitchFamily="2" charset="0"/>
              </a:rPr>
              <a:t>ofthe</a:t>
            </a:r>
            <a:r>
              <a:rPr lang="en-US" sz="1800" i="1" dirty="0">
                <a:effectLst/>
                <a:latin typeface="Times" pitchFamily="2" charset="0"/>
              </a:rPr>
              <a:t> Copley News Service. </a:t>
            </a:r>
            <a:endParaRPr lang="en-US" dirty="0"/>
          </a:p>
          <a:p>
            <a:endParaRPr lang="en-US" altLang="en-US" dirty="0"/>
          </a:p>
        </p:txBody>
      </p:sp>
    </p:spTree>
    <p:extLst>
      <p:ext uri="{BB962C8B-B14F-4D97-AF65-F5344CB8AC3E}">
        <p14:creationId xmlns:p14="http://schemas.microsoft.com/office/powerpoint/2010/main" val="528713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87E5EEF4-B2DE-27F9-948D-8A8DD3EAFFC3}"/>
              </a:ext>
            </a:extLst>
          </p:cNvPr>
          <p:cNvSpPr>
            <a:spLocks noGrp="1" noChangeArrowheads="1"/>
          </p:cNvSpPr>
          <p:nvPr>
            <p:ph type="sldNum" sz="quarter" idx="5"/>
          </p:nvPr>
        </p:nvSpPr>
        <p:spPr>
          <a:ln/>
        </p:spPr>
        <p:txBody>
          <a:bodyPr/>
          <a:lstStyle/>
          <a:p>
            <a:fld id="{92C3F266-9446-3F49-A3C8-AF4C1DB25EAD}" type="slidenum">
              <a:rPr lang="en-US" altLang="en-US"/>
              <a:pPr/>
              <a:t>7</a:t>
            </a:fld>
            <a:endParaRPr lang="en-US" altLang="en-US"/>
          </a:p>
        </p:txBody>
      </p:sp>
      <p:sp>
        <p:nvSpPr>
          <p:cNvPr id="13314" name="Rectangle 2">
            <a:extLst>
              <a:ext uri="{FF2B5EF4-FFF2-40B4-BE49-F238E27FC236}">
                <a16:creationId xmlns:a16="http://schemas.microsoft.com/office/drawing/2014/main" id="{1D199C2B-6851-1059-C2BF-C915369519C5}"/>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C0CB520C-AC54-B84B-ADFB-00165A7E6FB6}"/>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CC84B452-F357-0698-06B5-BAE0E2672506}"/>
              </a:ext>
            </a:extLst>
          </p:cNvPr>
          <p:cNvSpPr>
            <a:spLocks noGrp="1" noChangeArrowheads="1"/>
          </p:cNvSpPr>
          <p:nvPr>
            <p:ph type="sldNum" sz="quarter" idx="5"/>
          </p:nvPr>
        </p:nvSpPr>
        <p:spPr>
          <a:ln/>
        </p:spPr>
        <p:txBody>
          <a:bodyPr/>
          <a:lstStyle/>
          <a:p>
            <a:fld id="{2C1648F2-5956-7142-989D-BC967403A019}" type="slidenum">
              <a:rPr lang="en-US" altLang="en-US"/>
              <a:pPr/>
              <a:t>8</a:t>
            </a:fld>
            <a:endParaRPr lang="en-US" altLang="en-US"/>
          </a:p>
        </p:txBody>
      </p:sp>
      <p:sp>
        <p:nvSpPr>
          <p:cNvPr id="27650" name="Rectangle 2">
            <a:extLst>
              <a:ext uri="{FF2B5EF4-FFF2-40B4-BE49-F238E27FC236}">
                <a16:creationId xmlns:a16="http://schemas.microsoft.com/office/drawing/2014/main" id="{98FD53AD-6286-3227-0273-A952901588D2}"/>
              </a:ext>
            </a:extLst>
          </p:cNvPr>
          <p:cNvSpPr>
            <a:spLocks noGrp="1" noRot="1" noChangeAspect="1" noChangeArrowheads="1" noTextEdit="1"/>
          </p:cNvSpPr>
          <p:nvPr>
            <p:ph type="sldImg"/>
          </p:nvPr>
        </p:nvSpPr>
        <p:spPr>
          <a:ln/>
        </p:spPr>
      </p:sp>
      <p:sp>
        <p:nvSpPr>
          <p:cNvPr id="27651" name="Rectangle 3">
            <a:extLst>
              <a:ext uri="{FF2B5EF4-FFF2-40B4-BE49-F238E27FC236}">
                <a16:creationId xmlns:a16="http://schemas.microsoft.com/office/drawing/2014/main" id="{7A43F20F-6A90-2022-6DFC-2C6D7436338C}"/>
              </a:ext>
            </a:extLst>
          </p:cNvPr>
          <p:cNvSpPr>
            <a:spLocks noGrp="1" noChangeArrowheads="1"/>
          </p:cNvSpPr>
          <p:nvPr>
            <p:ph type="body" idx="1"/>
          </p:nvPr>
        </p:nvSpPr>
        <p:spPr/>
        <p:txBody>
          <a:bodyPr/>
          <a:lstStyle/>
          <a:p>
            <a:r>
              <a:rPr lang="en-US" altLang="en-US"/>
              <a:t>Boeing's B-29 Superfortress was the most sophisticated, propeller-driven, bomber to fly during World War II, and the first bomber to house its crew in pressurized compartments. Boeing installed very advanced armament, propulsion, and avionics systems into the Superfortress. During the war in the Pacific Theater, the B-29 delivered the first nuclear weapons used in combat. On August 6, 1945, Colonel Paul W. Tibbets, Jr., in command of the Superfortress "Enola Gay," dropped an atomic bomb on Hiroshima, Japan. Three days later, Major Charles W. Sweeney piloted another B-29 named "Bockscar" and dropped a second atomic bomb on Nagasaki, Japan. On August 14, 1945, the Japanese accepted Allied terms for unconditional surrender.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59541B00-3F6C-5712-AC8E-D04B77E89C4F}"/>
              </a:ext>
            </a:extLst>
          </p:cNvPr>
          <p:cNvSpPr>
            <a:spLocks noGrp="1" noChangeArrowheads="1"/>
          </p:cNvSpPr>
          <p:nvPr>
            <p:ph type="sldNum" sz="quarter" idx="5"/>
          </p:nvPr>
        </p:nvSpPr>
        <p:spPr>
          <a:ln/>
        </p:spPr>
        <p:txBody>
          <a:bodyPr/>
          <a:lstStyle/>
          <a:p>
            <a:fld id="{D7DD5E8E-A20D-D14D-967D-83DBCDC3099A}" type="slidenum">
              <a:rPr lang="en-US" altLang="en-US"/>
              <a:pPr/>
              <a:t>9</a:t>
            </a:fld>
            <a:endParaRPr lang="en-US" altLang="en-US"/>
          </a:p>
        </p:txBody>
      </p:sp>
      <p:sp>
        <p:nvSpPr>
          <p:cNvPr id="14338" name="Rectangle 2">
            <a:extLst>
              <a:ext uri="{FF2B5EF4-FFF2-40B4-BE49-F238E27FC236}">
                <a16:creationId xmlns:a16="http://schemas.microsoft.com/office/drawing/2014/main" id="{7416451D-3AED-A4A2-479E-25EB8EF384B5}"/>
              </a:ext>
            </a:extLst>
          </p:cNvPr>
          <p:cNvSpPr>
            <a:spLocks noGrp="1" noRot="1" noChangeAspect="1" noChangeArrowheads="1" noTextEdit="1"/>
          </p:cNvSpPr>
          <p:nvPr>
            <p:ph type="sldImg"/>
          </p:nvPr>
        </p:nvSpPr>
        <p:spPr>
          <a:ln/>
        </p:spPr>
      </p:sp>
      <p:sp>
        <p:nvSpPr>
          <p:cNvPr id="14339" name="Rectangle 3">
            <a:extLst>
              <a:ext uri="{FF2B5EF4-FFF2-40B4-BE49-F238E27FC236}">
                <a16:creationId xmlns:a16="http://schemas.microsoft.com/office/drawing/2014/main" id="{96CB155B-92CE-B770-D7EA-D361BC535F8E}"/>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1780B-B045-6FED-0B47-445DD8422F66}"/>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4594D8-84C0-F1C2-8F37-51E17E14E41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628FD2E-D704-3393-0C9F-8EFC4197CCA4}"/>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E9C8FA56-C663-B2CD-456E-1115AD3D9E8E}"/>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067E18F7-6A5C-CC75-07CF-54E07C3D49DD}"/>
              </a:ext>
            </a:extLst>
          </p:cNvPr>
          <p:cNvSpPr>
            <a:spLocks noGrp="1"/>
          </p:cNvSpPr>
          <p:nvPr>
            <p:ph type="sldNum" sz="quarter" idx="12"/>
          </p:nvPr>
        </p:nvSpPr>
        <p:spPr/>
        <p:txBody>
          <a:bodyPr/>
          <a:lstStyle>
            <a:lvl1pPr>
              <a:defRPr/>
            </a:lvl1pPr>
          </a:lstStyle>
          <a:p>
            <a:fld id="{6A3E259B-8CD0-DB40-82B8-C783D22C2D88}" type="slidenum">
              <a:rPr lang="en-US" altLang="en-US"/>
              <a:pPr/>
              <a:t>‹#›</a:t>
            </a:fld>
            <a:endParaRPr lang="en-US" altLang="en-US"/>
          </a:p>
        </p:txBody>
      </p:sp>
    </p:spTree>
    <p:extLst>
      <p:ext uri="{BB962C8B-B14F-4D97-AF65-F5344CB8AC3E}">
        <p14:creationId xmlns:p14="http://schemas.microsoft.com/office/powerpoint/2010/main" val="332263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E30E7-60D7-87B4-8BF5-A5E15A6F2D9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000F388-FE9A-6206-2E2F-87F8664CEA5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D4AFAA-6A3A-4099-C72B-E03A7AA0B5F2}"/>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8A38D12C-2B41-1AE0-07B2-0B7525E9CA43}"/>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BDB73303-6B62-E2F0-C61A-8210667471C0}"/>
              </a:ext>
            </a:extLst>
          </p:cNvPr>
          <p:cNvSpPr>
            <a:spLocks noGrp="1"/>
          </p:cNvSpPr>
          <p:nvPr>
            <p:ph type="sldNum" sz="quarter" idx="12"/>
          </p:nvPr>
        </p:nvSpPr>
        <p:spPr/>
        <p:txBody>
          <a:bodyPr/>
          <a:lstStyle>
            <a:lvl1pPr>
              <a:defRPr/>
            </a:lvl1pPr>
          </a:lstStyle>
          <a:p>
            <a:fld id="{FDF8C7E1-56B3-4349-B5AD-36E0E1F78E3B}" type="slidenum">
              <a:rPr lang="en-US" altLang="en-US"/>
              <a:pPr/>
              <a:t>‹#›</a:t>
            </a:fld>
            <a:endParaRPr lang="en-US" altLang="en-US"/>
          </a:p>
        </p:txBody>
      </p:sp>
    </p:spTree>
    <p:extLst>
      <p:ext uri="{BB962C8B-B14F-4D97-AF65-F5344CB8AC3E}">
        <p14:creationId xmlns:p14="http://schemas.microsoft.com/office/powerpoint/2010/main" val="9789040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FC0545-AD31-C028-9599-CBD3CC575714}"/>
              </a:ext>
            </a:extLst>
          </p:cNvPr>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BEB74B6-19C1-D5B7-C7A5-62BD29103CB2}"/>
              </a:ext>
            </a:extLst>
          </p:cNvPr>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1AF9D6-5286-E1DF-2F99-CDA1803A04F8}"/>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07BD26D3-7F31-675B-7B67-F0445892F80C}"/>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C7C48782-25D2-7A23-BFDE-81F547D905D6}"/>
              </a:ext>
            </a:extLst>
          </p:cNvPr>
          <p:cNvSpPr>
            <a:spLocks noGrp="1"/>
          </p:cNvSpPr>
          <p:nvPr>
            <p:ph type="sldNum" sz="quarter" idx="12"/>
          </p:nvPr>
        </p:nvSpPr>
        <p:spPr/>
        <p:txBody>
          <a:bodyPr/>
          <a:lstStyle>
            <a:lvl1pPr>
              <a:defRPr/>
            </a:lvl1pPr>
          </a:lstStyle>
          <a:p>
            <a:fld id="{5BC38BAD-78A0-3046-B74E-ADC6CE65048D}" type="slidenum">
              <a:rPr lang="en-US" altLang="en-US"/>
              <a:pPr/>
              <a:t>‹#›</a:t>
            </a:fld>
            <a:endParaRPr lang="en-US" altLang="en-US"/>
          </a:p>
        </p:txBody>
      </p:sp>
    </p:spTree>
    <p:extLst>
      <p:ext uri="{BB962C8B-B14F-4D97-AF65-F5344CB8AC3E}">
        <p14:creationId xmlns:p14="http://schemas.microsoft.com/office/powerpoint/2010/main" val="2200689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D3141-987F-051F-CBDC-9974B0B3D3E7}"/>
              </a:ext>
            </a:extLst>
          </p:cNvPr>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97436DB1-F4FB-9225-8678-F2E1C44D5554}"/>
              </a:ext>
            </a:extLst>
          </p:cNvPr>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9A717AA-C2BD-E381-DDF5-5DD3633086CE}"/>
              </a:ext>
            </a:extLst>
          </p:cNvPr>
          <p:cNvSpPr>
            <a:spLocks noGrp="1"/>
          </p:cNvSpPr>
          <p:nvPr>
            <p:ph type="body"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9DC7DE1-30BE-1117-296E-9595BE1CC14D}"/>
              </a:ext>
            </a:extLst>
          </p:cNvPr>
          <p:cNvSpPr>
            <a:spLocks noGrp="1"/>
          </p:cNvSpPr>
          <p:nvPr>
            <p:ph type="dt" sz="half" idx="10"/>
          </p:nvPr>
        </p:nvSpPr>
        <p:spPr>
          <a:xfrm>
            <a:off x="457200" y="6245225"/>
            <a:ext cx="2133600" cy="476250"/>
          </a:xfrm>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6329780E-6C66-B3F5-98D2-EC4EBE835CE5}"/>
              </a:ext>
            </a:extLst>
          </p:cNvPr>
          <p:cNvSpPr>
            <a:spLocks noGrp="1"/>
          </p:cNvSpPr>
          <p:nvPr>
            <p:ph type="ftr" sz="quarter" idx="11"/>
          </p:nvPr>
        </p:nvSpPr>
        <p:spPr>
          <a:xfrm>
            <a:off x="3124200" y="6245225"/>
            <a:ext cx="2895600" cy="476250"/>
          </a:xfrm>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E7A7F221-FB7A-C48C-ED7E-AFCEC5F39413}"/>
              </a:ext>
            </a:extLst>
          </p:cNvPr>
          <p:cNvSpPr>
            <a:spLocks noGrp="1"/>
          </p:cNvSpPr>
          <p:nvPr>
            <p:ph type="sldNum" sz="quarter" idx="12"/>
          </p:nvPr>
        </p:nvSpPr>
        <p:spPr>
          <a:xfrm>
            <a:off x="6553200" y="6245225"/>
            <a:ext cx="2133600" cy="476250"/>
          </a:xfrm>
        </p:spPr>
        <p:txBody>
          <a:bodyPr/>
          <a:lstStyle>
            <a:lvl1pPr>
              <a:defRPr/>
            </a:lvl1pPr>
          </a:lstStyle>
          <a:p>
            <a:fld id="{F9266450-44E9-174D-B239-6C883C359781}" type="slidenum">
              <a:rPr lang="en-US" altLang="en-US"/>
              <a:pPr/>
              <a:t>‹#›</a:t>
            </a:fld>
            <a:endParaRPr lang="en-US" altLang="en-US"/>
          </a:p>
        </p:txBody>
      </p:sp>
    </p:spTree>
    <p:extLst>
      <p:ext uri="{BB962C8B-B14F-4D97-AF65-F5344CB8AC3E}">
        <p14:creationId xmlns:p14="http://schemas.microsoft.com/office/powerpoint/2010/main" val="3219754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C6C1B-12E3-C955-7BDC-7173F8323812}"/>
              </a:ext>
            </a:extLst>
          </p:cNvPr>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EBA5E04B-9535-1DE8-71AD-C10EF728F1CC}"/>
              </a:ext>
            </a:extLst>
          </p:cNvPr>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03B2C4-5A84-1423-EA91-5B1185F43E87}"/>
              </a:ext>
            </a:extLst>
          </p:cNvPr>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55DB304-421F-7816-A3E7-A26EDC5C7C17}"/>
              </a:ext>
            </a:extLst>
          </p:cNvPr>
          <p:cNvSpPr>
            <a:spLocks noGrp="1"/>
          </p:cNvSpPr>
          <p:nvPr>
            <p:ph type="dt" sz="half" idx="10"/>
          </p:nvPr>
        </p:nvSpPr>
        <p:spPr>
          <a:xfrm>
            <a:off x="457200" y="6245225"/>
            <a:ext cx="2133600" cy="476250"/>
          </a:xfrm>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75A459F6-CA39-E2D7-F279-7CB08BD993B3}"/>
              </a:ext>
            </a:extLst>
          </p:cNvPr>
          <p:cNvSpPr>
            <a:spLocks noGrp="1"/>
          </p:cNvSpPr>
          <p:nvPr>
            <p:ph type="ftr" sz="quarter" idx="11"/>
          </p:nvPr>
        </p:nvSpPr>
        <p:spPr>
          <a:xfrm>
            <a:off x="3124200" y="6245225"/>
            <a:ext cx="2895600" cy="476250"/>
          </a:xfrm>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384C6DDB-6E9C-9E7A-E44B-FC9E0F386CA6}"/>
              </a:ext>
            </a:extLst>
          </p:cNvPr>
          <p:cNvSpPr>
            <a:spLocks noGrp="1"/>
          </p:cNvSpPr>
          <p:nvPr>
            <p:ph type="sldNum" sz="quarter" idx="12"/>
          </p:nvPr>
        </p:nvSpPr>
        <p:spPr>
          <a:xfrm>
            <a:off x="6553200" y="6245225"/>
            <a:ext cx="2133600" cy="476250"/>
          </a:xfrm>
        </p:spPr>
        <p:txBody>
          <a:bodyPr/>
          <a:lstStyle>
            <a:lvl1pPr>
              <a:defRPr/>
            </a:lvl1pPr>
          </a:lstStyle>
          <a:p>
            <a:fld id="{A9F23CB1-F4EF-FB49-A0B2-28B04D2B2443}" type="slidenum">
              <a:rPr lang="en-US" altLang="en-US"/>
              <a:pPr/>
              <a:t>‹#›</a:t>
            </a:fld>
            <a:endParaRPr lang="en-US" altLang="en-US"/>
          </a:p>
        </p:txBody>
      </p:sp>
    </p:spTree>
    <p:extLst>
      <p:ext uri="{BB962C8B-B14F-4D97-AF65-F5344CB8AC3E}">
        <p14:creationId xmlns:p14="http://schemas.microsoft.com/office/powerpoint/2010/main" val="4064657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3B2C0-235A-F9AA-6BDD-B5550B578A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3A669BD-FFD8-9483-AA59-83A3F65CDE5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025F6C-DBEC-E4EE-ED79-F82E32E738C0}"/>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5E8C8434-6E6A-9443-B53C-35284EAEA64A}"/>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82824F21-83D7-028D-5D75-DDDE52673F9E}"/>
              </a:ext>
            </a:extLst>
          </p:cNvPr>
          <p:cNvSpPr>
            <a:spLocks noGrp="1"/>
          </p:cNvSpPr>
          <p:nvPr>
            <p:ph type="sldNum" sz="quarter" idx="12"/>
          </p:nvPr>
        </p:nvSpPr>
        <p:spPr/>
        <p:txBody>
          <a:bodyPr/>
          <a:lstStyle>
            <a:lvl1pPr>
              <a:defRPr/>
            </a:lvl1pPr>
          </a:lstStyle>
          <a:p>
            <a:fld id="{AF23F3F0-98EF-904F-83AB-620BE86A70E7}" type="slidenum">
              <a:rPr lang="en-US" altLang="en-US"/>
              <a:pPr/>
              <a:t>‹#›</a:t>
            </a:fld>
            <a:endParaRPr lang="en-US" altLang="en-US"/>
          </a:p>
        </p:txBody>
      </p:sp>
    </p:spTree>
    <p:extLst>
      <p:ext uri="{BB962C8B-B14F-4D97-AF65-F5344CB8AC3E}">
        <p14:creationId xmlns:p14="http://schemas.microsoft.com/office/powerpoint/2010/main" val="2642544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D588EC-AA72-8FEA-1CFE-5F6332CE61D6}"/>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E50B6CC-7A97-7504-91C4-1696A763EE6F}"/>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0DC2B65D-4CB8-84BB-E660-1479C9567B5D}"/>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55D96C61-6B26-C1C1-7225-4C8C44CB19EE}"/>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306FBE54-03F5-5413-E812-3B3ADD802397}"/>
              </a:ext>
            </a:extLst>
          </p:cNvPr>
          <p:cNvSpPr>
            <a:spLocks noGrp="1"/>
          </p:cNvSpPr>
          <p:nvPr>
            <p:ph type="sldNum" sz="quarter" idx="12"/>
          </p:nvPr>
        </p:nvSpPr>
        <p:spPr/>
        <p:txBody>
          <a:bodyPr/>
          <a:lstStyle>
            <a:lvl1pPr>
              <a:defRPr/>
            </a:lvl1pPr>
          </a:lstStyle>
          <a:p>
            <a:fld id="{9EDF3DC2-CC70-5B48-B260-167298191630}" type="slidenum">
              <a:rPr lang="en-US" altLang="en-US"/>
              <a:pPr/>
              <a:t>‹#›</a:t>
            </a:fld>
            <a:endParaRPr lang="en-US" altLang="en-US"/>
          </a:p>
        </p:txBody>
      </p:sp>
    </p:spTree>
    <p:extLst>
      <p:ext uri="{BB962C8B-B14F-4D97-AF65-F5344CB8AC3E}">
        <p14:creationId xmlns:p14="http://schemas.microsoft.com/office/powerpoint/2010/main" val="2935921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D44C5-1EA4-45D9-5FDC-13DB8DAB6E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88C99E4-81D3-DA7D-D517-BC7F6FD5A989}"/>
              </a:ext>
            </a:extLst>
          </p:cNvPr>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6F9B6A-D0A1-0DAF-6621-AED4519DC8BD}"/>
              </a:ext>
            </a:extLst>
          </p:cNvPr>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F424C6E-2B5B-E09E-2702-98441FA12D02}"/>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F46B7BDE-2EE6-AA9D-0906-BA168420359B}"/>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4FE4C00F-CF45-C3C1-6CE7-9A04F841AC46}"/>
              </a:ext>
            </a:extLst>
          </p:cNvPr>
          <p:cNvSpPr>
            <a:spLocks noGrp="1"/>
          </p:cNvSpPr>
          <p:nvPr>
            <p:ph type="sldNum" sz="quarter" idx="12"/>
          </p:nvPr>
        </p:nvSpPr>
        <p:spPr/>
        <p:txBody>
          <a:bodyPr/>
          <a:lstStyle>
            <a:lvl1pPr>
              <a:defRPr/>
            </a:lvl1pPr>
          </a:lstStyle>
          <a:p>
            <a:fld id="{01219CEE-530E-E44C-9D99-7E9050A6B79F}" type="slidenum">
              <a:rPr lang="en-US" altLang="en-US"/>
              <a:pPr/>
              <a:t>‹#›</a:t>
            </a:fld>
            <a:endParaRPr lang="en-US" altLang="en-US"/>
          </a:p>
        </p:txBody>
      </p:sp>
    </p:spTree>
    <p:extLst>
      <p:ext uri="{BB962C8B-B14F-4D97-AF65-F5344CB8AC3E}">
        <p14:creationId xmlns:p14="http://schemas.microsoft.com/office/powerpoint/2010/main" val="36626355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D9EF9-5DE1-3EB6-C0E1-A8191CC3451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9B010F3-A9EF-6F79-3521-998E32AD386A}"/>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239947F-20D4-245A-1C18-391ACD00E91F}"/>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86786C1-50BC-96E7-CA77-8F30B2A3220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6C51C-FB07-965A-3F13-AE33FDBDD28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A052F44-F688-4042-A36D-DEF59D800F9B}"/>
              </a:ext>
            </a:extLst>
          </p:cNvPr>
          <p:cNvSpPr>
            <a:spLocks noGrp="1"/>
          </p:cNvSpPr>
          <p:nvPr>
            <p:ph type="dt" sz="half" idx="10"/>
          </p:nvPr>
        </p:nvSpPr>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id="{5C76A616-0BCB-F31A-F044-A675DD0EC8DB}"/>
              </a:ext>
            </a:extLst>
          </p:cNvPr>
          <p:cNvSpPr>
            <a:spLocks noGrp="1"/>
          </p:cNvSpPr>
          <p:nvPr>
            <p:ph type="ftr" sz="quarter" idx="11"/>
          </p:nvPr>
        </p:nvSpPr>
        <p:spPr/>
        <p:txBody>
          <a:bodyPr/>
          <a:lstStyle>
            <a:lvl1pPr>
              <a:defRPr/>
            </a:lvl1pPr>
          </a:lstStyle>
          <a:p>
            <a:endParaRPr lang="en-US" altLang="en-US"/>
          </a:p>
        </p:txBody>
      </p:sp>
      <p:sp>
        <p:nvSpPr>
          <p:cNvPr id="9" name="Slide Number Placeholder 8">
            <a:extLst>
              <a:ext uri="{FF2B5EF4-FFF2-40B4-BE49-F238E27FC236}">
                <a16:creationId xmlns:a16="http://schemas.microsoft.com/office/drawing/2014/main" id="{EFF11921-74C5-E2E8-039B-F1CA05C0F163}"/>
              </a:ext>
            </a:extLst>
          </p:cNvPr>
          <p:cNvSpPr>
            <a:spLocks noGrp="1"/>
          </p:cNvSpPr>
          <p:nvPr>
            <p:ph type="sldNum" sz="quarter" idx="12"/>
          </p:nvPr>
        </p:nvSpPr>
        <p:spPr/>
        <p:txBody>
          <a:bodyPr/>
          <a:lstStyle>
            <a:lvl1pPr>
              <a:defRPr/>
            </a:lvl1pPr>
          </a:lstStyle>
          <a:p>
            <a:fld id="{8B454C9D-F1BC-614D-A07F-7A07D79EF136}" type="slidenum">
              <a:rPr lang="en-US" altLang="en-US"/>
              <a:pPr/>
              <a:t>‹#›</a:t>
            </a:fld>
            <a:endParaRPr lang="en-US" altLang="en-US"/>
          </a:p>
        </p:txBody>
      </p:sp>
    </p:spTree>
    <p:extLst>
      <p:ext uri="{BB962C8B-B14F-4D97-AF65-F5344CB8AC3E}">
        <p14:creationId xmlns:p14="http://schemas.microsoft.com/office/powerpoint/2010/main" val="3997187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1732B-746F-04C3-2771-D58426B8BEF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CDFAD4-9EBE-9FE4-6D4F-0CBA4D97DC03}"/>
              </a:ext>
            </a:extLst>
          </p:cNvPr>
          <p:cNvSpPr>
            <a:spLocks noGrp="1"/>
          </p:cNvSpPr>
          <p:nvPr>
            <p:ph type="dt" sz="half" idx="10"/>
          </p:nvPr>
        </p:nvSpPr>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75545597-1D06-31B6-3F17-09F2E86D6D1C}"/>
              </a:ext>
            </a:extLst>
          </p:cNvPr>
          <p:cNvSpPr>
            <a:spLocks noGrp="1"/>
          </p:cNvSpPr>
          <p:nvPr>
            <p:ph type="ftr" sz="quarter" idx="11"/>
          </p:nvPr>
        </p:nvSpPr>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506802A8-EFC1-3DF4-B746-E059FD577A65}"/>
              </a:ext>
            </a:extLst>
          </p:cNvPr>
          <p:cNvSpPr>
            <a:spLocks noGrp="1"/>
          </p:cNvSpPr>
          <p:nvPr>
            <p:ph type="sldNum" sz="quarter" idx="12"/>
          </p:nvPr>
        </p:nvSpPr>
        <p:spPr/>
        <p:txBody>
          <a:bodyPr/>
          <a:lstStyle>
            <a:lvl1pPr>
              <a:defRPr/>
            </a:lvl1pPr>
          </a:lstStyle>
          <a:p>
            <a:fld id="{F7A5798E-574F-D94D-99BD-39ED4A22F195}" type="slidenum">
              <a:rPr lang="en-US" altLang="en-US"/>
              <a:pPr/>
              <a:t>‹#›</a:t>
            </a:fld>
            <a:endParaRPr lang="en-US" altLang="en-US"/>
          </a:p>
        </p:txBody>
      </p:sp>
    </p:spTree>
    <p:extLst>
      <p:ext uri="{BB962C8B-B14F-4D97-AF65-F5344CB8AC3E}">
        <p14:creationId xmlns:p14="http://schemas.microsoft.com/office/powerpoint/2010/main" val="2078809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CA97EF1-9995-1199-E202-7BFEECC4EF18}"/>
              </a:ext>
            </a:extLst>
          </p:cNvPr>
          <p:cNvSpPr>
            <a:spLocks noGrp="1"/>
          </p:cNvSpPr>
          <p:nvPr>
            <p:ph type="dt" sz="half" idx="10"/>
          </p:nvPr>
        </p:nvSpPr>
        <p:spPr/>
        <p:txBody>
          <a:bodyPr/>
          <a:lstStyle>
            <a:lvl1pPr>
              <a:defRPr/>
            </a:lvl1pPr>
          </a:lstStyle>
          <a:p>
            <a:endParaRPr lang="en-US" altLang="en-US"/>
          </a:p>
        </p:txBody>
      </p:sp>
      <p:sp>
        <p:nvSpPr>
          <p:cNvPr id="3" name="Footer Placeholder 2">
            <a:extLst>
              <a:ext uri="{FF2B5EF4-FFF2-40B4-BE49-F238E27FC236}">
                <a16:creationId xmlns:a16="http://schemas.microsoft.com/office/drawing/2014/main" id="{C7B2B57A-C80D-09B5-C65D-FD519CE511F2}"/>
              </a:ext>
            </a:extLst>
          </p:cNvPr>
          <p:cNvSpPr>
            <a:spLocks noGrp="1"/>
          </p:cNvSpPr>
          <p:nvPr>
            <p:ph type="ftr" sz="quarter" idx="11"/>
          </p:nvPr>
        </p:nvSpPr>
        <p:spPr/>
        <p:txBody>
          <a:bodyPr/>
          <a:lstStyle>
            <a:lvl1pPr>
              <a:defRPr/>
            </a:lvl1pPr>
          </a:lstStyle>
          <a:p>
            <a:endParaRPr lang="en-US" altLang="en-US"/>
          </a:p>
        </p:txBody>
      </p:sp>
      <p:sp>
        <p:nvSpPr>
          <p:cNvPr id="4" name="Slide Number Placeholder 3">
            <a:extLst>
              <a:ext uri="{FF2B5EF4-FFF2-40B4-BE49-F238E27FC236}">
                <a16:creationId xmlns:a16="http://schemas.microsoft.com/office/drawing/2014/main" id="{EE978693-A418-C138-5035-D1A6A128A160}"/>
              </a:ext>
            </a:extLst>
          </p:cNvPr>
          <p:cNvSpPr>
            <a:spLocks noGrp="1"/>
          </p:cNvSpPr>
          <p:nvPr>
            <p:ph type="sldNum" sz="quarter" idx="12"/>
          </p:nvPr>
        </p:nvSpPr>
        <p:spPr/>
        <p:txBody>
          <a:bodyPr/>
          <a:lstStyle>
            <a:lvl1pPr>
              <a:defRPr/>
            </a:lvl1pPr>
          </a:lstStyle>
          <a:p>
            <a:fld id="{EDE7EA91-46B8-7F4B-A3EA-ED3458331595}" type="slidenum">
              <a:rPr lang="en-US" altLang="en-US"/>
              <a:pPr/>
              <a:t>‹#›</a:t>
            </a:fld>
            <a:endParaRPr lang="en-US" altLang="en-US"/>
          </a:p>
        </p:txBody>
      </p:sp>
    </p:spTree>
    <p:extLst>
      <p:ext uri="{BB962C8B-B14F-4D97-AF65-F5344CB8AC3E}">
        <p14:creationId xmlns:p14="http://schemas.microsoft.com/office/powerpoint/2010/main" val="3117278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5679E-4B73-855D-3499-E329F5D8D6C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6148145-7ABE-FCAA-CDCC-EA024260FB4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1FD4945-E05A-5DCB-61F1-F44EE32CC38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70A6A7-BC9E-FC6F-BE25-803798E4D7B3}"/>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9B1F8153-64B6-3717-F076-CD1DF8CDDE04}"/>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25DA879E-5D43-0C75-0B90-9623536EC7EF}"/>
              </a:ext>
            </a:extLst>
          </p:cNvPr>
          <p:cNvSpPr>
            <a:spLocks noGrp="1"/>
          </p:cNvSpPr>
          <p:nvPr>
            <p:ph type="sldNum" sz="quarter" idx="12"/>
          </p:nvPr>
        </p:nvSpPr>
        <p:spPr/>
        <p:txBody>
          <a:bodyPr/>
          <a:lstStyle>
            <a:lvl1pPr>
              <a:defRPr/>
            </a:lvl1pPr>
          </a:lstStyle>
          <a:p>
            <a:fld id="{35034D60-3B1F-2640-82E0-BF4B80D9A817}" type="slidenum">
              <a:rPr lang="en-US" altLang="en-US"/>
              <a:pPr/>
              <a:t>‹#›</a:t>
            </a:fld>
            <a:endParaRPr lang="en-US" altLang="en-US"/>
          </a:p>
        </p:txBody>
      </p:sp>
    </p:spTree>
    <p:extLst>
      <p:ext uri="{BB962C8B-B14F-4D97-AF65-F5344CB8AC3E}">
        <p14:creationId xmlns:p14="http://schemas.microsoft.com/office/powerpoint/2010/main" val="151059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EF307-A872-3F3A-DDE1-B87C2543E245}"/>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7BDA267-EA4F-2317-39FD-3A6D695111A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E934FF-3A4D-5D26-65C8-D8AC399AC24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2675B2-9D1C-B56F-5122-8F1083C1D877}"/>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49CECD8F-375D-A7F6-6C09-E5752589A445}"/>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3F74C28B-D74A-E812-0D13-4B8E6EC904B9}"/>
              </a:ext>
            </a:extLst>
          </p:cNvPr>
          <p:cNvSpPr>
            <a:spLocks noGrp="1"/>
          </p:cNvSpPr>
          <p:nvPr>
            <p:ph type="sldNum" sz="quarter" idx="12"/>
          </p:nvPr>
        </p:nvSpPr>
        <p:spPr/>
        <p:txBody>
          <a:bodyPr/>
          <a:lstStyle>
            <a:lvl1pPr>
              <a:defRPr/>
            </a:lvl1pPr>
          </a:lstStyle>
          <a:p>
            <a:fld id="{A2767306-DADB-2940-AC59-56A57DD76843}" type="slidenum">
              <a:rPr lang="en-US" altLang="en-US"/>
              <a:pPr/>
              <a:t>‹#›</a:t>
            </a:fld>
            <a:endParaRPr lang="en-US" altLang="en-US"/>
          </a:p>
        </p:txBody>
      </p:sp>
    </p:spTree>
    <p:extLst>
      <p:ext uri="{BB962C8B-B14F-4D97-AF65-F5344CB8AC3E}">
        <p14:creationId xmlns:p14="http://schemas.microsoft.com/office/powerpoint/2010/main" val="385762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BBB1518-ED1C-0299-5338-1E8AA7172DAF}"/>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DA450047-6B8B-DF3C-CBEC-C5280EFCB084}"/>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82171DFD-BBFD-4F37-7306-537BE0E1A764}"/>
              </a:ext>
            </a:extLst>
          </p:cNvPr>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en-US"/>
          </a:p>
        </p:txBody>
      </p:sp>
      <p:sp>
        <p:nvSpPr>
          <p:cNvPr id="1029" name="Rectangle 5">
            <a:extLst>
              <a:ext uri="{FF2B5EF4-FFF2-40B4-BE49-F238E27FC236}">
                <a16:creationId xmlns:a16="http://schemas.microsoft.com/office/drawing/2014/main" id="{7D1224A0-BFB6-7382-615F-3ED00356D0DB}"/>
              </a:ext>
            </a:extLst>
          </p:cNvPr>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en-US"/>
          </a:p>
        </p:txBody>
      </p:sp>
      <p:sp>
        <p:nvSpPr>
          <p:cNvPr id="1030" name="Rectangle 6">
            <a:extLst>
              <a:ext uri="{FF2B5EF4-FFF2-40B4-BE49-F238E27FC236}">
                <a16:creationId xmlns:a16="http://schemas.microsoft.com/office/drawing/2014/main" id="{7C0372B5-0A31-CFDD-BF1C-9A50375D0752}"/>
              </a:ext>
            </a:extLst>
          </p:cNvPr>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4357D08F-027D-1D46-93BC-B5AEF694FF5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hemeOverride" Target="../theme/themeOverride10.xml"/><Relationship Id="rId5" Type="http://schemas.openxmlformats.org/officeDocument/2006/relationships/image" Target="../media/image13.jpe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hemeOverride" Target="../theme/themeOverride2.xml"/><Relationship Id="rId5" Type="http://schemas.openxmlformats.org/officeDocument/2006/relationships/hyperlink" Target="http://www.nasm.si.edu/exhibitions/gal103/gal103_former.html" TargetMode="Externa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hemeOverride" Target="../theme/themeOverride3.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hemeOverride" Target="../theme/themeOverride4.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hemeOverride" Target="../theme/themeOverride6.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hemeOverride" Target="../theme/themeOverride7.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hemeOverride" Target="../theme/themeOverride9.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FF3541DF-204B-9AAC-4CFC-52BE26AF90DC}"/>
              </a:ext>
            </a:extLst>
          </p:cNvPr>
          <p:cNvSpPr>
            <a:spLocks noGrp="1" noChangeArrowheads="1"/>
          </p:cNvSpPr>
          <p:nvPr>
            <p:ph type="title"/>
          </p:nvPr>
        </p:nvSpPr>
        <p:spPr/>
        <p:txBody>
          <a:bodyPr/>
          <a:lstStyle/>
          <a:p>
            <a:r>
              <a:rPr lang="en-US" altLang="en-US"/>
              <a:t>Enola Gay/Smithsonian</a:t>
            </a:r>
          </a:p>
        </p:txBody>
      </p:sp>
      <p:pic>
        <p:nvPicPr>
          <p:cNvPr id="2054" name="Picture 6" descr="B-29 Enola Gay at Steven F. Udvar-Hazy Center">
            <a:extLst>
              <a:ext uri="{FF2B5EF4-FFF2-40B4-BE49-F238E27FC236}">
                <a16:creationId xmlns:a16="http://schemas.microsoft.com/office/drawing/2014/main" id="{4F8FF52C-EECB-BD61-1045-6CBF0BE98B1E}"/>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1592263" y="1600200"/>
            <a:ext cx="5959475" cy="4525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overrideClrMapping bg1="dk2" tx1="lt1" bg2="dk1"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a:extLst>
              <a:ext uri="{FF2B5EF4-FFF2-40B4-BE49-F238E27FC236}">
                <a16:creationId xmlns:a16="http://schemas.microsoft.com/office/drawing/2014/main" id="{F46716C1-8B4F-A605-630A-91E9DACBA19A}"/>
              </a:ext>
            </a:extLst>
          </p:cNvPr>
          <p:cNvSpPr>
            <a:spLocks noGrp="1" noChangeArrowheads="1"/>
          </p:cNvSpPr>
          <p:nvPr>
            <p:ph type="title"/>
          </p:nvPr>
        </p:nvSpPr>
        <p:spPr>
          <a:xfrm>
            <a:off x="457200" y="274638"/>
            <a:ext cx="7924800" cy="487362"/>
          </a:xfrm>
        </p:spPr>
        <p:txBody>
          <a:bodyPr/>
          <a:lstStyle/>
          <a:p>
            <a:r>
              <a:rPr lang="en-US" altLang="en-US" sz="2800"/>
              <a:t>Explanation at Smithsonian Udvar-Hazy Center</a:t>
            </a:r>
          </a:p>
        </p:txBody>
      </p:sp>
      <p:pic>
        <p:nvPicPr>
          <p:cNvPr id="15367" name="Picture 7">
            <a:extLst>
              <a:ext uri="{FF2B5EF4-FFF2-40B4-BE49-F238E27FC236}">
                <a16:creationId xmlns:a16="http://schemas.microsoft.com/office/drawing/2014/main" id="{0C8BEDA5-E1A6-8FB3-A0A0-D65A7B953D37}"/>
              </a:ext>
            </a:extLst>
          </p:cNvPr>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304800" y="1295400"/>
            <a:ext cx="3965575" cy="5287963"/>
          </a:xfrm>
          <a:extLst>
            <a:ext uri="{909E8E84-426E-40DD-AFC4-6F175D3DCCD1}">
              <a14:hiddenFill xmlns:a14="http://schemas.microsoft.com/office/drawing/2010/main">
                <a:solidFill>
                  <a:srgbClr val="FFFFFF"/>
                </a:solidFill>
              </a14:hiddenFill>
            </a:ext>
          </a:extLst>
        </p:spPr>
      </p:pic>
      <p:pic>
        <p:nvPicPr>
          <p:cNvPr id="15368" name="Picture 8">
            <a:extLst>
              <a:ext uri="{FF2B5EF4-FFF2-40B4-BE49-F238E27FC236}">
                <a16:creationId xmlns:a16="http://schemas.microsoft.com/office/drawing/2014/main" id="{FDA1CD1A-1ADD-EBC1-CBD4-C1CF00C7AAEF}"/>
              </a:ext>
            </a:extLst>
          </p:cNvPr>
          <p:cNvPicPr>
            <a:picLocks noGrp="1" noChangeAspect="1" noChangeArrowheads="1"/>
          </p:cNvPicPr>
          <p:nvPr>
            <p:ph sz="half" idx="2"/>
          </p:nvPr>
        </p:nvPicPr>
        <p:blipFill>
          <a:blip r:embed="rId5">
            <a:extLst>
              <a:ext uri="{28A0092B-C50C-407E-A947-70E740481C1C}">
                <a14:useLocalDpi xmlns:a14="http://schemas.microsoft.com/office/drawing/2010/main" val="0"/>
              </a:ext>
            </a:extLst>
          </a:blip>
          <a:srcRect/>
          <a:stretch>
            <a:fillRect/>
          </a:stretch>
        </p:blipFill>
        <p:spPr>
          <a:xfrm>
            <a:off x="3733800" y="990600"/>
            <a:ext cx="5029200" cy="3771900"/>
          </a:xfrm>
          <a:extLst>
            <a:ext uri="{909E8E84-426E-40DD-AFC4-6F175D3DCCD1}">
              <a14:hiddenFill xmlns:a14="http://schemas.microsoft.com/office/drawing/2010/main">
                <a:solidFill>
                  <a:srgbClr val="FFFFFF"/>
                </a:solidFill>
              </a14:hiddenFill>
            </a:ext>
          </a:extLst>
        </p:spPr>
      </p:pic>
    </p:spTree>
  </p:cSld>
  <p:clrMapOvr>
    <a:overrideClrMapping bg1="dk2" tx1="lt1" bg2="dk1"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4">
            <a:extLst>
              <a:ext uri="{FF2B5EF4-FFF2-40B4-BE49-F238E27FC236}">
                <a16:creationId xmlns:a16="http://schemas.microsoft.com/office/drawing/2014/main" id="{38CBCCB6-8B2E-A93C-D94B-9BB68235F407}"/>
              </a:ext>
            </a:extLst>
          </p:cNvPr>
          <p:cNvSpPr>
            <a:spLocks noGrp="1" noChangeArrowheads="1"/>
          </p:cNvSpPr>
          <p:nvPr>
            <p:ph type="title"/>
          </p:nvPr>
        </p:nvSpPr>
        <p:spPr>
          <a:xfrm>
            <a:off x="457200" y="274638"/>
            <a:ext cx="3962400" cy="1143000"/>
          </a:xfrm>
        </p:spPr>
        <p:txBody>
          <a:bodyPr/>
          <a:lstStyle/>
          <a:p>
            <a:r>
              <a:rPr lang="en-US" altLang="en-US" sz="2800"/>
              <a:t>1995 Exhibit</a:t>
            </a:r>
            <a:br>
              <a:rPr lang="en-US" altLang="en-US" sz="2800"/>
            </a:br>
            <a:r>
              <a:rPr lang="en-US" altLang="en-US" sz="2800"/>
              <a:t>Smithsonian</a:t>
            </a:r>
            <a:br>
              <a:rPr lang="en-US" altLang="en-US" sz="2800"/>
            </a:br>
            <a:r>
              <a:rPr lang="en-US" altLang="en-US" sz="2800"/>
              <a:t>Air &amp; Space Museum</a:t>
            </a:r>
          </a:p>
        </p:txBody>
      </p:sp>
      <p:sp>
        <p:nvSpPr>
          <p:cNvPr id="23558" name="Rectangle 6">
            <a:extLst>
              <a:ext uri="{FF2B5EF4-FFF2-40B4-BE49-F238E27FC236}">
                <a16:creationId xmlns:a16="http://schemas.microsoft.com/office/drawing/2014/main" id="{39192419-AB1E-5E92-C9D8-01FEE5D84916}"/>
              </a:ext>
            </a:extLst>
          </p:cNvPr>
          <p:cNvSpPr>
            <a:spLocks noGrp="1" noChangeArrowheads="1"/>
          </p:cNvSpPr>
          <p:nvPr>
            <p:ph type="body" sz="half" idx="2"/>
          </p:nvPr>
        </p:nvSpPr>
        <p:spPr>
          <a:xfrm>
            <a:off x="4953000" y="228600"/>
            <a:ext cx="4038600" cy="5821363"/>
          </a:xfrm>
        </p:spPr>
        <p:txBody>
          <a:bodyPr/>
          <a:lstStyle/>
          <a:p>
            <a:pPr>
              <a:lnSpc>
                <a:spcPct val="80000"/>
              </a:lnSpc>
              <a:buFontTx/>
              <a:buNone/>
            </a:pPr>
            <a:r>
              <a:rPr lang="en-US" altLang="en-US" sz="1800"/>
              <a:t>The wall text about the mission reads: "Tibbets piloted the aircraft on its mission to drop an atomic bomb on Hiroshima on Aug. 6, 1945. That bomb and the one dropped on Nagasaki three days later destroyed much of the two cities and caused tens of thousands of deaths. </a:t>
            </a:r>
          </a:p>
          <a:p>
            <a:pPr>
              <a:lnSpc>
                <a:spcPct val="80000"/>
              </a:lnSpc>
              <a:buFontTx/>
              <a:buNone/>
            </a:pPr>
            <a:r>
              <a:rPr lang="en-US" altLang="en-US" sz="1800"/>
              <a:t>"However," the text continues, "the use of the bombs led to the immediate surrender of Japan and made unnecessary the planned invasion of the Japanese home islands. Such an invasion, especially if undertaken for both main islands, would have led to very heavy casualties among American and Allied troops and Japanese civilians and military. It was thought highly unlikely that Japan, while in a very weakened military condition, would have surrendered unconditionally without such an invasion."</a:t>
            </a:r>
          </a:p>
        </p:txBody>
      </p:sp>
      <p:pic>
        <p:nvPicPr>
          <p:cNvPr id="23559" name="Picture 7">
            <a:extLst>
              <a:ext uri="{FF2B5EF4-FFF2-40B4-BE49-F238E27FC236}">
                <a16:creationId xmlns:a16="http://schemas.microsoft.com/office/drawing/2014/main" id="{09925FBD-FA0C-544C-CB56-E887B3DCB11F}"/>
              </a:ext>
            </a:extLst>
          </p:cNvPr>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228600" y="2057400"/>
            <a:ext cx="4648200" cy="30718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60" name="Text Box 8">
            <a:extLst>
              <a:ext uri="{FF2B5EF4-FFF2-40B4-BE49-F238E27FC236}">
                <a16:creationId xmlns:a16="http://schemas.microsoft.com/office/drawing/2014/main" id="{36A1982B-FCEE-D741-165C-A78AD064F672}"/>
              </a:ext>
            </a:extLst>
          </p:cNvPr>
          <p:cNvSpPr txBox="1">
            <a:spLocks noChangeArrowheads="1"/>
          </p:cNvSpPr>
          <p:nvPr/>
        </p:nvSpPr>
        <p:spPr bwMode="auto">
          <a:xfrm>
            <a:off x="228600" y="5943600"/>
            <a:ext cx="64706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t>From Smithsonian website:</a:t>
            </a:r>
          </a:p>
          <a:p>
            <a:r>
              <a:rPr lang="en-US" altLang="en-US">
                <a:hlinkClick r:id="rId5"/>
              </a:rPr>
              <a:t>http://www.nasm.si.edu/exhibitions/gal103/gal103_former.html</a:t>
            </a:r>
            <a:endParaRPr lang="en-US" altLang="en-US"/>
          </a:p>
        </p:txBody>
      </p:sp>
    </p:spTree>
  </p:cSld>
  <p:clrMapOvr>
    <a:overrideClrMapping bg1="dk2" tx1="lt1" bg2="dk1"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
            <a:extLst>
              <a:ext uri="{FF2B5EF4-FFF2-40B4-BE49-F238E27FC236}">
                <a16:creationId xmlns:a16="http://schemas.microsoft.com/office/drawing/2014/main" id="{5B7B13F0-70BD-C11D-F240-C7C0A4866202}"/>
              </a:ext>
            </a:extLst>
          </p:cNvPr>
          <p:cNvSpPr>
            <a:spLocks noGrp="1" noChangeArrowheads="1"/>
          </p:cNvSpPr>
          <p:nvPr>
            <p:ph type="title"/>
          </p:nvPr>
        </p:nvSpPr>
        <p:spPr>
          <a:xfrm>
            <a:off x="152400" y="274638"/>
            <a:ext cx="1600200" cy="3611562"/>
          </a:xfrm>
        </p:spPr>
        <p:txBody>
          <a:bodyPr/>
          <a:lstStyle/>
          <a:p>
            <a:r>
              <a:rPr lang="en-US" altLang="en-US" sz="2800"/>
              <a:t>1995 Exhibit</a:t>
            </a:r>
          </a:p>
        </p:txBody>
      </p:sp>
      <p:sp>
        <p:nvSpPr>
          <p:cNvPr id="21509" name="Rectangle 5">
            <a:extLst>
              <a:ext uri="{FF2B5EF4-FFF2-40B4-BE49-F238E27FC236}">
                <a16:creationId xmlns:a16="http://schemas.microsoft.com/office/drawing/2014/main" id="{F57D43DA-3C8C-0D4C-B128-151D5331944D}"/>
              </a:ext>
            </a:extLst>
          </p:cNvPr>
          <p:cNvSpPr>
            <a:spLocks noGrp="1" noChangeArrowheads="1"/>
          </p:cNvSpPr>
          <p:nvPr>
            <p:ph type="body" sz="half" idx="1"/>
          </p:nvPr>
        </p:nvSpPr>
        <p:spPr>
          <a:xfrm>
            <a:off x="304800" y="4495800"/>
            <a:ext cx="8229600" cy="2087563"/>
          </a:xfrm>
        </p:spPr>
        <p:txBody>
          <a:bodyPr/>
          <a:lstStyle/>
          <a:p>
            <a:pPr>
              <a:buFontTx/>
              <a:buNone/>
            </a:pPr>
            <a:endParaRPr lang="en-US" altLang="en-US" sz="2400"/>
          </a:p>
          <a:p>
            <a:pPr>
              <a:buFontTx/>
              <a:buNone/>
            </a:pPr>
            <a:r>
              <a:rPr lang="en-US" altLang="en-US" sz="2000"/>
              <a:t>“There also is a sampling of original-size newspaper front pages with stories on the bombing, provided by UMI Company of Ann Arbor, Mich., and an area near the exhibit's exit where visitors can record their thoughts and offer their comments.”</a:t>
            </a:r>
          </a:p>
        </p:txBody>
      </p:sp>
      <p:pic>
        <p:nvPicPr>
          <p:cNvPr id="21511" name="Picture 7">
            <a:extLst>
              <a:ext uri="{FF2B5EF4-FFF2-40B4-BE49-F238E27FC236}">
                <a16:creationId xmlns:a16="http://schemas.microsoft.com/office/drawing/2014/main" id="{1A394EDA-8D4A-0F5E-2476-26B22A2A86CA}"/>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1905000" y="457200"/>
            <a:ext cx="6553200" cy="40655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overrideClrMapping bg1="dk2" tx1="lt1" bg2="dk1"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
            <a:extLst>
              <a:ext uri="{FF2B5EF4-FFF2-40B4-BE49-F238E27FC236}">
                <a16:creationId xmlns:a16="http://schemas.microsoft.com/office/drawing/2014/main" id="{5B7B13F0-70BD-C11D-F240-C7C0A4866202}"/>
              </a:ext>
            </a:extLst>
          </p:cNvPr>
          <p:cNvSpPr>
            <a:spLocks noGrp="1" noChangeArrowheads="1"/>
          </p:cNvSpPr>
          <p:nvPr>
            <p:ph type="title"/>
          </p:nvPr>
        </p:nvSpPr>
        <p:spPr>
          <a:xfrm>
            <a:off x="152400" y="274638"/>
            <a:ext cx="1600200" cy="3611562"/>
          </a:xfrm>
        </p:spPr>
        <p:txBody>
          <a:bodyPr/>
          <a:lstStyle/>
          <a:p>
            <a:r>
              <a:rPr lang="en-US" altLang="en-US" sz="2800"/>
              <a:t>1995 Exhibit</a:t>
            </a:r>
          </a:p>
        </p:txBody>
      </p:sp>
      <p:sp>
        <p:nvSpPr>
          <p:cNvPr id="21509" name="Rectangle 5">
            <a:extLst>
              <a:ext uri="{FF2B5EF4-FFF2-40B4-BE49-F238E27FC236}">
                <a16:creationId xmlns:a16="http://schemas.microsoft.com/office/drawing/2014/main" id="{F57D43DA-3C8C-0D4C-B128-151D5331944D}"/>
              </a:ext>
            </a:extLst>
          </p:cNvPr>
          <p:cNvSpPr>
            <a:spLocks noGrp="1" noChangeArrowheads="1"/>
          </p:cNvSpPr>
          <p:nvPr>
            <p:ph type="body" sz="half" idx="1"/>
          </p:nvPr>
        </p:nvSpPr>
        <p:spPr>
          <a:xfrm>
            <a:off x="304800" y="4495800"/>
            <a:ext cx="8229600" cy="2087563"/>
          </a:xfrm>
        </p:spPr>
        <p:txBody>
          <a:bodyPr/>
          <a:lstStyle/>
          <a:p>
            <a:pPr>
              <a:buFontTx/>
              <a:buNone/>
            </a:pPr>
            <a:endParaRPr lang="en-US" altLang="en-US" sz="2400"/>
          </a:p>
          <a:p>
            <a:pPr>
              <a:buFontTx/>
              <a:buNone/>
            </a:pPr>
            <a:r>
              <a:rPr lang="en-US" altLang="en-US" sz="2000"/>
              <a:t>“There also is a sampling of original-size newspaper front pages with stories on the bombing, provided by UMI Company of Ann Arbor, Mich., and an area near the exhibit's exit where visitors can record their thoughts and offer their comments.”</a:t>
            </a:r>
          </a:p>
        </p:txBody>
      </p:sp>
      <p:pic>
        <p:nvPicPr>
          <p:cNvPr id="21511" name="Picture 7">
            <a:extLst>
              <a:ext uri="{FF2B5EF4-FFF2-40B4-BE49-F238E27FC236}">
                <a16:creationId xmlns:a16="http://schemas.microsoft.com/office/drawing/2014/main" id="{1A394EDA-8D4A-0F5E-2476-26B22A2A86CA}"/>
              </a:ext>
            </a:extLst>
          </p:cNvPr>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1905000" y="457200"/>
            <a:ext cx="6553200" cy="40655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942687807"/>
      </p:ext>
    </p:extLst>
  </p:cSld>
  <p:clrMapOvr>
    <a:overrideClrMapping bg1="dk2" tx1="lt1" bg2="dk1"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FF3541DF-204B-9AAC-4CFC-52BE26AF90DC}"/>
              </a:ext>
            </a:extLst>
          </p:cNvPr>
          <p:cNvSpPr>
            <a:spLocks noGrp="1" noChangeArrowheads="1"/>
          </p:cNvSpPr>
          <p:nvPr>
            <p:ph type="title"/>
          </p:nvPr>
        </p:nvSpPr>
        <p:spPr/>
        <p:txBody>
          <a:bodyPr/>
          <a:lstStyle/>
          <a:p>
            <a:r>
              <a:rPr lang="en-US" altLang="en-US" dirty="0"/>
              <a:t>Public Opinion re: Exhibit</a:t>
            </a:r>
          </a:p>
        </p:txBody>
      </p:sp>
      <p:pic>
        <p:nvPicPr>
          <p:cNvPr id="4" name="Content Placeholder 3" descr="A picture containing text, sign&#10;&#10;Description automatically generated">
            <a:extLst>
              <a:ext uri="{FF2B5EF4-FFF2-40B4-BE49-F238E27FC236}">
                <a16:creationId xmlns:a16="http://schemas.microsoft.com/office/drawing/2014/main" id="{E1A91366-4DE2-79D8-4A23-48A5010BC540}"/>
              </a:ext>
            </a:extLst>
          </p:cNvPr>
          <p:cNvPicPr>
            <a:picLocks noGrp="1" noChangeAspect="1"/>
          </p:cNvPicPr>
          <p:nvPr>
            <p:ph idx="1"/>
          </p:nvPr>
        </p:nvPicPr>
        <p:blipFill>
          <a:blip r:embed="rId4"/>
          <a:stretch>
            <a:fillRect/>
          </a:stretch>
        </p:blipFill>
        <p:spPr>
          <a:xfrm>
            <a:off x="1646036" y="1600200"/>
            <a:ext cx="5851928" cy="4525963"/>
          </a:xfrm>
        </p:spPr>
      </p:pic>
      <p:sp>
        <p:nvSpPr>
          <p:cNvPr id="5" name="TextBox 4">
            <a:extLst>
              <a:ext uri="{FF2B5EF4-FFF2-40B4-BE49-F238E27FC236}">
                <a16:creationId xmlns:a16="http://schemas.microsoft.com/office/drawing/2014/main" id="{90EA75D4-6FBF-328D-F201-1A090216C075}"/>
              </a:ext>
            </a:extLst>
          </p:cNvPr>
          <p:cNvSpPr txBox="1"/>
          <p:nvPr/>
        </p:nvSpPr>
        <p:spPr>
          <a:xfrm>
            <a:off x="2030246" y="6398696"/>
            <a:ext cx="5083508" cy="369332"/>
          </a:xfrm>
          <a:prstGeom prst="rect">
            <a:avLst/>
          </a:prstGeom>
          <a:noFill/>
        </p:spPr>
        <p:txBody>
          <a:bodyPr wrap="none" rtlCol="0">
            <a:spAutoFit/>
          </a:bodyPr>
          <a:lstStyle/>
          <a:p>
            <a:r>
              <a:rPr lang="en-US" dirty="0"/>
              <a:t>Ben Sargent, </a:t>
            </a:r>
            <a:r>
              <a:rPr lang="en-US" i="1" dirty="0"/>
              <a:t>Austin-American Statesman</a:t>
            </a:r>
            <a:r>
              <a:rPr lang="en-US" dirty="0"/>
              <a:t>, 1995</a:t>
            </a:r>
          </a:p>
        </p:txBody>
      </p:sp>
    </p:spTree>
    <p:extLst>
      <p:ext uri="{BB962C8B-B14F-4D97-AF65-F5344CB8AC3E}">
        <p14:creationId xmlns:p14="http://schemas.microsoft.com/office/powerpoint/2010/main" val="2660802963"/>
      </p:ext>
    </p:extLst>
  </p:cSld>
  <p:clrMapOvr>
    <a:overrideClrMapping bg1="dk2" tx1="lt1" bg2="dk1"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FF3541DF-204B-9AAC-4CFC-52BE26AF90DC}"/>
              </a:ext>
            </a:extLst>
          </p:cNvPr>
          <p:cNvSpPr>
            <a:spLocks noGrp="1" noChangeArrowheads="1"/>
          </p:cNvSpPr>
          <p:nvPr>
            <p:ph type="title"/>
          </p:nvPr>
        </p:nvSpPr>
        <p:spPr/>
        <p:txBody>
          <a:bodyPr/>
          <a:lstStyle/>
          <a:p>
            <a:r>
              <a:rPr lang="en-US" altLang="en-US" dirty="0"/>
              <a:t>Public Opinion re: Hiroshima</a:t>
            </a:r>
          </a:p>
        </p:txBody>
      </p:sp>
      <p:pic>
        <p:nvPicPr>
          <p:cNvPr id="5" name="Content Placeholder 4" descr="A picture containing text&#10;&#10;Description automatically generated">
            <a:extLst>
              <a:ext uri="{FF2B5EF4-FFF2-40B4-BE49-F238E27FC236}">
                <a16:creationId xmlns:a16="http://schemas.microsoft.com/office/drawing/2014/main" id="{93CD4C14-95E4-CDA7-401A-70383F7E8C3D}"/>
              </a:ext>
            </a:extLst>
          </p:cNvPr>
          <p:cNvPicPr>
            <a:picLocks noGrp="1" noChangeAspect="1"/>
          </p:cNvPicPr>
          <p:nvPr>
            <p:ph sz="half" idx="1"/>
          </p:nvPr>
        </p:nvPicPr>
        <p:blipFill>
          <a:blip r:embed="rId4"/>
          <a:stretch>
            <a:fillRect/>
          </a:stretch>
        </p:blipFill>
        <p:spPr>
          <a:xfrm>
            <a:off x="457200" y="2513439"/>
            <a:ext cx="4038600" cy="2699485"/>
          </a:xfrm>
        </p:spPr>
      </p:pic>
      <p:pic>
        <p:nvPicPr>
          <p:cNvPr id="10" name="Content Placeholder 9" descr="A picture containing text, sign&#10;&#10;Description automatically generated">
            <a:extLst>
              <a:ext uri="{FF2B5EF4-FFF2-40B4-BE49-F238E27FC236}">
                <a16:creationId xmlns:a16="http://schemas.microsoft.com/office/drawing/2014/main" id="{69A8C434-0BF7-28B9-DD21-2EFD00D1781F}"/>
              </a:ext>
            </a:extLst>
          </p:cNvPr>
          <p:cNvPicPr>
            <a:picLocks noGrp="1" noChangeAspect="1"/>
          </p:cNvPicPr>
          <p:nvPr>
            <p:ph sz="half" idx="2"/>
          </p:nvPr>
        </p:nvPicPr>
        <p:blipFill>
          <a:blip r:embed="rId5"/>
          <a:stretch>
            <a:fillRect/>
          </a:stretch>
        </p:blipFill>
        <p:spPr>
          <a:xfrm>
            <a:off x="4648200" y="2504854"/>
            <a:ext cx="4038600" cy="2716655"/>
          </a:xfrm>
        </p:spPr>
      </p:pic>
      <p:sp>
        <p:nvSpPr>
          <p:cNvPr id="7" name="TextBox 6">
            <a:extLst>
              <a:ext uri="{FF2B5EF4-FFF2-40B4-BE49-F238E27FC236}">
                <a16:creationId xmlns:a16="http://schemas.microsoft.com/office/drawing/2014/main" id="{67594448-89DB-08EA-607B-E59853755F5C}"/>
              </a:ext>
            </a:extLst>
          </p:cNvPr>
          <p:cNvSpPr txBox="1"/>
          <p:nvPr/>
        </p:nvSpPr>
        <p:spPr>
          <a:xfrm>
            <a:off x="1242829" y="5486400"/>
            <a:ext cx="2467342" cy="369332"/>
          </a:xfrm>
          <a:prstGeom prst="rect">
            <a:avLst/>
          </a:prstGeom>
          <a:noFill/>
        </p:spPr>
        <p:txBody>
          <a:bodyPr wrap="none" rtlCol="0">
            <a:spAutoFit/>
          </a:bodyPr>
          <a:lstStyle/>
          <a:p>
            <a:r>
              <a:rPr lang="en-US" dirty="0"/>
              <a:t>Signe Wilkinson, 1995</a:t>
            </a:r>
          </a:p>
        </p:txBody>
      </p:sp>
      <p:sp>
        <p:nvSpPr>
          <p:cNvPr id="11" name="TextBox 10">
            <a:extLst>
              <a:ext uri="{FF2B5EF4-FFF2-40B4-BE49-F238E27FC236}">
                <a16:creationId xmlns:a16="http://schemas.microsoft.com/office/drawing/2014/main" id="{F928B328-9E7F-8749-E0D2-298D0473726A}"/>
              </a:ext>
            </a:extLst>
          </p:cNvPr>
          <p:cNvSpPr txBox="1"/>
          <p:nvPr/>
        </p:nvSpPr>
        <p:spPr>
          <a:xfrm>
            <a:off x="4667751" y="5347900"/>
            <a:ext cx="4019049" cy="646331"/>
          </a:xfrm>
          <a:prstGeom prst="rect">
            <a:avLst/>
          </a:prstGeom>
          <a:noFill/>
        </p:spPr>
        <p:txBody>
          <a:bodyPr wrap="none" rtlCol="0">
            <a:spAutoFit/>
          </a:bodyPr>
          <a:lstStyle/>
          <a:p>
            <a:r>
              <a:rPr lang="en-US" dirty="0"/>
              <a:t>Stamp design proposed by US Postal</a:t>
            </a:r>
          </a:p>
          <a:p>
            <a:r>
              <a:rPr lang="en-US" dirty="0"/>
              <a:t>Service - withdrawn, 1994</a:t>
            </a:r>
          </a:p>
        </p:txBody>
      </p:sp>
    </p:spTree>
    <p:extLst>
      <p:ext uri="{BB962C8B-B14F-4D97-AF65-F5344CB8AC3E}">
        <p14:creationId xmlns:p14="http://schemas.microsoft.com/office/powerpoint/2010/main" val="2925944538"/>
      </p:ext>
    </p:extLst>
  </p:cSld>
  <p:clrMapOvr>
    <a:overrideClrMapping bg1="dk2" tx1="lt1" bg2="dk1"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a:extLst>
              <a:ext uri="{FF2B5EF4-FFF2-40B4-BE49-F238E27FC236}">
                <a16:creationId xmlns:a16="http://schemas.microsoft.com/office/drawing/2014/main" id="{2094617C-19BE-000C-F8E1-72BF79EE06C2}"/>
              </a:ext>
            </a:extLst>
          </p:cNvPr>
          <p:cNvSpPr>
            <a:spLocks noGrp="1" noChangeArrowheads="1"/>
          </p:cNvSpPr>
          <p:nvPr>
            <p:ph type="title"/>
          </p:nvPr>
        </p:nvSpPr>
        <p:spPr/>
        <p:txBody>
          <a:bodyPr/>
          <a:lstStyle/>
          <a:p>
            <a:r>
              <a:rPr lang="en-US" altLang="en-US" sz="4000"/>
              <a:t>2005 display at </a:t>
            </a:r>
            <a:br>
              <a:rPr lang="en-US" altLang="en-US" sz="4000"/>
            </a:br>
            <a:r>
              <a:rPr lang="en-US" altLang="en-US" sz="4000"/>
              <a:t>Steven F. Udvar-Hazy Center </a:t>
            </a:r>
          </a:p>
        </p:txBody>
      </p:sp>
      <p:pic>
        <p:nvPicPr>
          <p:cNvPr id="6151" name="Picture 7">
            <a:extLst>
              <a:ext uri="{FF2B5EF4-FFF2-40B4-BE49-F238E27FC236}">
                <a16:creationId xmlns:a16="http://schemas.microsoft.com/office/drawing/2014/main" id="{B3E9B7EE-90B2-57D2-8EBA-A36D059BD053}"/>
              </a:ext>
            </a:extLst>
          </p:cNvPr>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457200" y="2347913"/>
            <a:ext cx="4038600" cy="3028950"/>
          </a:xfrm>
          <a:extLst>
            <a:ext uri="{909E8E84-426E-40DD-AFC4-6F175D3DCCD1}">
              <a14:hiddenFill xmlns:a14="http://schemas.microsoft.com/office/drawing/2010/main">
                <a:solidFill>
                  <a:srgbClr val="FFFFFF"/>
                </a:solidFill>
              </a14:hiddenFill>
            </a:ext>
          </a:extLst>
        </p:spPr>
      </p:pic>
      <p:pic>
        <p:nvPicPr>
          <p:cNvPr id="6152" name="Picture 8">
            <a:extLst>
              <a:ext uri="{FF2B5EF4-FFF2-40B4-BE49-F238E27FC236}">
                <a16:creationId xmlns:a16="http://schemas.microsoft.com/office/drawing/2014/main" id="{CCF7CF7A-6168-E888-E70B-D4676C1ADB99}"/>
              </a:ext>
            </a:extLst>
          </p:cNvPr>
          <p:cNvPicPr>
            <a:picLocks noGrp="1" noChangeAspect="1" noChangeArrowheads="1"/>
          </p:cNvPicPr>
          <p:nvPr>
            <p:ph sz="half" idx="2"/>
          </p:nvPr>
        </p:nvPicPr>
        <p:blipFill>
          <a:blip r:embed="rId5">
            <a:extLst>
              <a:ext uri="{28A0092B-C50C-407E-A947-70E740481C1C}">
                <a14:useLocalDpi xmlns:a14="http://schemas.microsoft.com/office/drawing/2010/main" val="0"/>
              </a:ext>
            </a:extLst>
          </a:blip>
          <a:srcRect/>
          <a:stretch>
            <a:fillRect/>
          </a:stretch>
        </p:blipFill>
        <p:spPr>
          <a:xfrm>
            <a:off x="4648200" y="2347913"/>
            <a:ext cx="4038600" cy="3028950"/>
          </a:xfrm>
          <a:extLst>
            <a:ext uri="{909E8E84-426E-40DD-AFC4-6F175D3DCCD1}">
              <a14:hiddenFill xmlns:a14="http://schemas.microsoft.com/office/drawing/2010/main">
                <a:solidFill>
                  <a:srgbClr val="FFFFFF"/>
                </a:solidFill>
              </a14:hiddenFill>
            </a:ext>
          </a:extLst>
        </p:spPr>
      </p:pic>
    </p:spTree>
  </p:cSld>
  <p:clrMapOvr>
    <a:overrideClrMapping bg1="dk2" tx1="lt1" bg2="dk1"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a:extLst>
              <a:ext uri="{FF2B5EF4-FFF2-40B4-BE49-F238E27FC236}">
                <a16:creationId xmlns:a16="http://schemas.microsoft.com/office/drawing/2014/main" id="{8887D793-53B5-C24F-477B-AA7BE77A2174}"/>
              </a:ext>
            </a:extLst>
          </p:cNvPr>
          <p:cNvSpPr>
            <a:spLocks noGrp="1" noChangeArrowheads="1"/>
          </p:cNvSpPr>
          <p:nvPr>
            <p:ph type="title"/>
          </p:nvPr>
        </p:nvSpPr>
        <p:spPr/>
        <p:txBody>
          <a:bodyPr/>
          <a:lstStyle/>
          <a:p>
            <a:r>
              <a:rPr lang="en-US" altLang="en-US"/>
              <a:t>“Enola Gay” display</a:t>
            </a:r>
          </a:p>
        </p:txBody>
      </p:sp>
      <p:pic>
        <p:nvPicPr>
          <p:cNvPr id="18438" name="Picture 6">
            <a:extLst>
              <a:ext uri="{FF2B5EF4-FFF2-40B4-BE49-F238E27FC236}">
                <a16:creationId xmlns:a16="http://schemas.microsoft.com/office/drawing/2014/main" id="{7CF16D54-EAFC-C01D-2732-A2094718053F}"/>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1554163" y="1600200"/>
            <a:ext cx="6034087" cy="4525963"/>
          </a:xfrm>
          <a:extLst>
            <a:ext uri="{909E8E84-426E-40DD-AFC4-6F175D3DCCD1}">
              <a14:hiddenFill xmlns:a14="http://schemas.microsoft.com/office/drawing/2010/main">
                <a:solidFill>
                  <a:srgbClr val="FFFFFF"/>
                </a:solidFill>
              </a14:hiddenFill>
            </a:ext>
          </a:extLst>
        </p:spPr>
      </p:pic>
    </p:spTree>
  </p:cSld>
  <p:clrMapOvr>
    <a:overrideClrMapping bg1="dk2" tx1="lt1" bg2="dk1"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4">
            <a:extLst>
              <a:ext uri="{FF2B5EF4-FFF2-40B4-BE49-F238E27FC236}">
                <a16:creationId xmlns:a16="http://schemas.microsoft.com/office/drawing/2014/main" id="{3F4DE132-7C15-F43D-E5CA-AF0A8DE6B1E6}"/>
              </a:ext>
            </a:extLst>
          </p:cNvPr>
          <p:cNvSpPr>
            <a:spLocks noGrp="1" noChangeArrowheads="1"/>
          </p:cNvSpPr>
          <p:nvPr>
            <p:ph type="title"/>
          </p:nvPr>
        </p:nvSpPr>
        <p:spPr/>
        <p:txBody>
          <a:bodyPr/>
          <a:lstStyle/>
          <a:p>
            <a:r>
              <a:rPr lang="en-US" altLang="en-US" sz="2800"/>
              <a:t>Smithsonian’s Steven F. Udvar-Hazy Center </a:t>
            </a:r>
            <a:br>
              <a:rPr lang="en-US" altLang="en-US" sz="2800"/>
            </a:br>
            <a:r>
              <a:rPr lang="en-US" altLang="en-US" sz="2800"/>
              <a:t>near Dulles Airport (2005)</a:t>
            </a:r>
          </a:p>
        </p:txBody>
      </p:sp>
      <p:pic>
        <p:nvPicPr>
          <p:cNvPr id="8199" name="Picture 7">
            <a:extLst>
              <a:ext uri="{FF2B5EF4-FFF2-40B4-BE49-F238E27FC236}">
                <a16:creationId xmlns:a16="http://schemas.microsoft.com/office/drawing/2014/main" id="{8FEFDE1F-647A-16EA-AC42-5461992CE194}"/>
              </a:ext>
            </a:extLst>
          </p:cNvPr>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779463" y="1600200"/>
            <a:ext cx="3394075" cy="4525963"/>
          </a:xfrm>
          <a:extLst>
            <a:ext uri="{909E8E84-426E-40DD-AFC4-6F175D3DCCD1}">
              <a14:hiddenFill xmlns:a14="http://schemas.microsoft.com/office/drawing/2010/main">
                <a:solidFill>
                  <a:srgbClr val="FFFFFF"/>
                </a:solidFill>
              </a14:hiddenFill>
            </a:ext>
          </a:extLst>
        </p:spPr>
      </p:pic>
      <p:pic>
        <p:nvPicPr>
          <p:cNvPr id="8202" name="Picture 10">
            <a:extLst>
              <a:ext uri="{FF2B5EF4-FFF2-40B4-BE49-F238E27FC236}">
                <a16:creationId xmlns:a16="http://schemas.microsoft.com/office/drawing/2014/main" id="{4E3FD756-F0BE-2E48-59C8-3B8DBCD985C4}"/>
              </a:ext>
            </a:extLst>
          </p:cNvPr>
          <p:cNvPicPr>
            <a:picLocks noGrp="1" noChangeAspect="1" noChangeArrowheads="1"/>
          </p:cNvPicPr>
          <p:nvPr>
            <p:ph sz="half" idx="2"/>
          </p:nvPr>
        </p:nvPicPr>
        <p:blipFill>
          <a:blip r:embed="rId5">
            <a:extLst>
              <a:ext uri="{28A0092B-C50C-407E-A947-70E740481C1C}">
                <a14:useLocalDpi xmlns:a14="http://schemas.microsoft.com/office/drawing/2010/main" val="0"/>
              </a:ext>
            </a:extLst>
          </a:blip>
          <a:srcRect/>
          <a:stretch>
            <a:fillRect/>
          </a:stretch>
        </p:blipFill>
        <p:spPr>
          <a:xfrm>
            <a:off x="4970463" y="1600200"/>
            <a:ext cx="3394075" cy="4525963"/>
          </a:xfrm>
          <a:extLst>
            <a:ext uri="{909E8E84-426E-40DD-AFC4-6F175D3DCCD1}">
              <a14:hiddenFill xmlns:a14="http://schemas.microsoft.com/office/drawing/2010/main">
                <a:solidFill>
                  <a:srgbClr val="FFFFFF"/>
                </a:solidFill>
              </a14:hiddenFill>
            </a:ext>
          </a:extLst>
        </p:spPr>
      </p:pic>
      <p:sp>
        <p:nvSpPr>
          <p:cNvPr id="8203" name="Text Box 11">
            <a:extLst>
              <a:ext uri="{FF2B5EF4-FFF2-40B4-BE49-F238E27FC236}">
                <a16:creationId xmlns:a16="http://schemas.microsoft.com/office/drawing/2014/main" id="{917B13D0-9BA3-E8EA-665B-1235526AB833}"/>
              </a:ext>
            </a:extLst>
          </p:cNvPr>
          <p:cNvSpPr txBox="1">
            <a:spLocks noChangeArrowheads="1"/>
          </p:cNvSpPr>
          <p:nvPr/>
        </p:nvSpPr>
        <p:spPr bwMode="auto">
          <a:xfrm>
            <a:off x="2286000" y="6324600"/>
            <a:ext cx="4667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a:t>http://www.nasm.si.edu/museum/udvarhazy/</a:t>
            </a:r>
          </a:p>
        </p:txBody>
      </p:sp>
    </p:spTree>
  </p:cSld>
  <p:clrMapOvr>
    <a:overrideClrMapping bg1="dk2" tx1="lt1" bg2="dk1" tx2="lt2" accent1="accent1" accent2="accent2" accent3="accent3" accent4="accent4" accent5="accent5" accent6="accent6" hlink="hlink" folHlink="folHlink"/>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themeOverride>
</file>

<file path=ppt/theme/themeOverride10.xml><?xml version="1.0" encoding="utf-8"?>
<a:themeOverride xmlns:a="http://schemas.openxmlformats.org/drawingml/2006/main">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themeOverride>
</file>

<file path=ppt/theme/themeOverride2.xml><?xml version="1.0" encoding="utf-8"?>
<a:themeOverride xmlns:a="http://schemas.openxmlformats.org/drawingml/2006/main">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themeOverride>
</file>

<file path=ppt/theme/themeOverride3.xml><?xml version="1.0" encoding="utf-8"?>
<a:themeOverride xmlns:a="http://schemas.openxmlformats.org/drawingml/2006/main">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themeOverride>
</file>

<file path=ppt/theme/themeOverride4.xml><?xml version="1.0" encoding="utf-8"?>
<a:themeOverride xmlns:a="http://schemas.openxmlformats.org/drawingml/2006/main">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themeOverride>
</file>

<file path=ppt/theme/themeOverride5.xml><?xml version="1.0" encoding="utf-8"?>
<a:themeOverride xmlns:a="http://schemas.openxmlformats.org/drawingml/2006/main">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themeOverride>
</file>

<file path=ppt/theme/themeOverride6.xml><?xml version="1.0" encoding="utf-8"?>
<a:themeOverride xmlns:a="http://schemas.openxmlformats.org/drawingml/2006/main">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themeOverride>
</file>

<file path=ppt/theme/themeOverride7.xml><?xml version="1.0" encoding="utf-8"?>
<a:themeOverride xmlns:a="http://schemas.openxmlformats.org/drawingml/2006/main">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themeOverride>
</file>

<file path=ppt/theme/themeOverride8.xml><?xml version="1.0" encoding="utf-8"?>
<a:themeOverride xmlns:a="http://schemas.openxmlformats.org/drawingml/2006/main">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themeOverride>
</file>

<file path=ppt/theme/themeOverride9.xml><?xml version="1.0" encoding="utf-8"?>
<a:themeOverride xmlns:a="http://schemas.openxmlformats.org/drawingml/2006/main">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871FFE-B816-4EF7-AC89-61578FD03D85}"/>
</file>

<file path=customXml/itemProps2.xml><?xml version="1.0" encoding="utf-8"?>
<ds:datastoreItem xmlns:ds="http://schemas.openxmlformats.org/officeDocument/2006/customXml" ds:itemID="{74D2649D-6ADE-4BF6-B048-8DD8811D21B7}"/>
</file>

<file path=docProps/app.xml><?xml version="1.0" encoding="utf-8"?>
<Properties xmlns="http://schemas.openxmlformats.org/officeDocument/2006/extended-properties" xmlns:vt="http://schemas.openxmlformats.org/officeDocument/2006/docPropsVTypes">
  <TotalTime>140</TotalTime>
  <Words>1151</Words>
  <Application>Microsoft Macintosh PowerPoint</Application>
  <PresentationFormat>On-screen Show (4:3)</PresentationFormat>
  <Paragraphs>43</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Times</vt:lpstr>
      <vt:lpstr>Default Design</vt:lpstr>
      <vt:lpstr>Enola Gay/Smithsonian</vt:lpstr>
      <vt:lpstr>1995 Exhibit Smithsonian Air &amp; Space Museum</vt:lpstr>
      <vt:lpstr>1995 Exhibit</vt:lpstr>
      <vt:lpstr>1995 Exhibit</vt:lpstr>
      <vt:lpstr>Public Opinion re: Exhibit</vt:lpstr>
      <vt:lpstr>Public Opinion re: Hiroshima</vt:lpstr>
      <vt:lpstr>2005 display at  Steven F. Udvar-Hazy Center </vt:lpstr>
      <vt:lpstr>“Enola Gay” display</vt:lpstr>
      <vt:lpstr>Smithsonian’s Steven F. Udvar-Hazy Center  near Dulles Airport (2005)</vt:lpstr>
      <vt:lpstr>Explanation at Smithsonian Udvar-Hazy Center</vt:lpstr>
    </vt:vector>
  </TitlesOfParts>
  <Company>Hunter Maclean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Enola Gay/Smithsonian</dc:title>
  <dc:creator>Nathan C. Belzer</dc:creator>
  <cp:lastModifiedBy>Allison Belzer</cp:lastModifiedBy>
  <cp:revision>10</cp:revision>
  <dcterms:created xsi:type="dcterms:W3CDTF">2007-02-21T23:40:39Z</dcterms:created>
  <dcterms:modified xsi:type="dcterms:W3CDTF">2022-11-07T18:35:30Z</dcterms:modified>
</cp:coreProperties>
</file>