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4"/>
  </p:notesMasterIdLst>
  <p:sldIdLst>
    <p:sldId id="258" r:id="rId5"/>
    <p:sldId id="257" r:id="rId6"/>
    <p:sldId id="260" r:id="rId7"/>
    <p:sldId id="262" r:id="rId8"/>
    <p:sldId id="261" r:id="rId9"/>
    <p:sldId id="259" r:id="rId10"/>
    <p:sldId id="263" r:id="rId11"/>
    <p:sldId id="264" r:id="rId12"/>
    <p:sldId id="265" r:id="rId1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66"/>
    <p:restoredTop sz="74397" autoAdjust="0"/>
  </p:normalViewPr>
  <p:slideViewPr>
    <p:cSldViewPr snapToGrid="0" snapToObjects="1" showGuides="1">
      <p:cViewPr varScale="1">
        <p:scale>
          <a:sx n="80" d="100"/>
          <a:sy n="80" d="100"/>
        </p:scale>
        <p:origin x="446" y="53"/>
      </p:cViewPr>
      <p:guideLst>
        <p:guide orient="horz" pos="1620"/>
        <p:guide pos="2880"/>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85385D-73D1-4C56-A0D4-934BFB325D7D}" type="datetimeFigureOut">
              <a:rPr lang="en-US" smtClean="0"/>
              <a:t>5/15/2020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E53669-7FBD-447E-B280-0CD2835CFD85}" type="slidenum">
              <a:rPr lang="en-US" smtClean="0"/>
              <a:t>‹#›</a:t>
            </a:fld>
            <a:endParaRPr lang="en-US"/>
          </a:p>
        </p:txBody>
      </p:sp>
    </p:spTree>
    <p:extLst>
      <p:ext uri="{BB962C8B-B14F-4D97-AF65-F5344CB8AC3E}">
        <p14:creationId xmlns:p14="http://schemas.microsoft.com/office/powerpoint/2010/main" val="1500781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TCOM 2010, an introduction to technical writing.  I will be your instructor for this course.</a:t>
            </a:r>
          </a:p>
        </p:txBody>
      </p:sp>
      <p:sp>
        <p:nvSpPr>
          <p:cNvPr id="4" name="Slide Number Placeholder 3"/>
          <p:cNvSpPr>
            <a:spLocks noGrp="1"/>
          </p:cNvSpPr>
          <p:nvPr>
            <p:ph type="sldNum" sz="quarter" idx="5"/>
          </p:nvPr>
        </p:nvSpPr>
        <p:spPr/>
        <p:txBody>
          <a:bodyPr/>
          <a:lstStyle/>
          <a:p>
            <a:fld id="{562FDDA2-D307-7D41-8A9B-9D02DEE488BF}" type="slidenum">
              <a:rPr lang="en-US" smtClean="0"/>
              <a:t>1</a:t>
            </a:fld>
            <a:endParaRPr lang="en-US"/>
          </a:p>
        </p:txBody>
      </p:sp>
    </p:spTree>
    <p:extLst>
      <p:ext uri="{BB962C8B-B14F-4D97-AF65-F5344CB8AC3E}">
        <p14:creationId xmlns:p14="http://schemas.microsoft.com/office/powerpoint/2010/main" val="654210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technical writing?  Read the definition aloud.  Ask the class what this means to them.  Get several students’ input on the definition.</a:t>
            </a:r>
          </a:p>
          <a:p>
            <a:r>
              <a:rPr lang="en-US" dirty="0"/>
              <a:t>What is </a:t>
            </a:r>
            <a:r>
              <a:rPr lang="en-US" b="1" dirty="0"/>
              <a:t>Audience-Specific communication</a:t>
            </a:r>
            <a:r>
              <a:rPr lang="en-US" dirty="0"/>
              <a:t>?  </a:t>
            </a:r>
          </a:p>
          <a:p>
            <a:r>
              <a:rPr lang="en-US" dirty="0"/>
              <a:t>You will learn to </a:t>
            </a:r>
            <a:r>
              <a:rPr lang="en-US" b="1" dirty="0"/>
              <a:t>write for a specific audience in a clear and concise manner</a:t>
            </a:r>
            <a:r>
              <a:rPr lang="en-US" dirty="0"/>
              <a:t>.  That is the </a:t>
            </a:r>
            <a:r>
              <a:rPr lang="en-US" b="1" dirty="0"/>
              <a:t>essence</a:t>
            </a:r>
            <a:r>
              <a:rPr lang="en-US" dirty="0"/>
              <a:t> of technical writing.</a:t>
            </a:r>
          </a:p>
          <a:p>
            <a:r>
              <a:rPr lang="en-US" dirty="0"/>
              <a:t>How does this differ from composition, or literature, etc.?  Technical writing is audience-specific.  You must learn your audience in order to communicate effectively.  </a:t>
            </a:r>
          </a:p>
          <a:p>
            <a:r>
              <a:rPr lang="en-US" dirty="0"/>
              <a:t>You will have to retrain yourselves to avoid unnecessary phrases, such as “With that being said” – for if you have already said it, why say it again?</a:t>
            </a:r>
          </a:p>
          <a:p>
            <a:r>
              <a:rPr lang="en-US" dirty="0"/>
              <a:t>You will have to avoid filler phrases, learn to vary your word choices, and be brief.  </a:t>
            </a:r>
          </a:p>
          <a:p>
            <a:r>
              <a:rPr lang="en-US" dirty="0"/>
              <a:t>Words are expensive.  Be cheap!</a:t>
            </a:r>
          </a:p>
          <a:p>
            <a:r>
              <a:rPr lang="en-US" b="1" dirty="0"/>
              <a:t>Keeping in mind that in the business world, time = money.  If an email, memo, or letter is not well-constructed, then it will not be read, and you will have missed an opportunity.</a:t>
            </a:r>
          </a:p>
        </p:txBody>
      </p:sp>
      <p:sp>
        <p:nvSpPr>
          <p:cNvPr id="4" name="Slide Number Placeholder 3"/>
          <p:cNvSpPr>
            <a:spLocks noGrp="1"/>
          </p:cNvSpPr>
          <p:nvPr>
            <p:ph type="sldNum" sz="quarter" idx="5"/>
          </p:nvPr>
        </p:nvSpPr>
        <p:spPr/>
        <p:txBody>
          <a:bodyPr/>
          <a:lstStyle/>
          <a:p>
            <a:fld id="{54E53669-7FBD-447E-B280-0CD2835CFD85}" type="slidenum">
              <a:rPr lang="en-US" smtClean="0"/>
              <a:t>2</a:t>
            </a:fld>
            <a:endParaRPr lang="en-US"/>
          </a:p>
        </p:txBody>
      </p:sp>
    </p:spTree>
    <p:extLst>
      <p:ext uri="{BB962C8B-B14F-4D97-AF65-F5344CB8AC3E}">
        <p14:creationId xmlns:p14="http://schemas.microsoft.com/office/powerpoint/2010/main" val="2233696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course is broken down in several basic categories:</a:t>
            </a:r>
          </a:p>
          <a:p>
            <a:pPr marL="228600" indent="-228600">
              <a:buAutoNum type="arabicParenR"/>
            </a:pPr>
            <a:r>
              <a:rPr lang="en-US" dirty="0"/>
              <a:t>Basic concerns, such as Ethics &amp; Plagiarism – see next slide</a:t>
            </a:r>
          </a:p>
          <a:p>
            <a:pPr marL="228600" indent="-228600">
              <a:buAutoNum type="arabicParenR"/>
            </a:pPr>
            <a:r>
              <a:rPr lang="en-US" dirty="0"/>
              <a:t>How to write (grammar, revisions, document design, graphics, writing with clarity, etc.)</a:t>
            </a:r>
          </a:p>
          <a:p>
            <a:pPr marL="228600" indent="-228600">
              <a:buAutoNum type="arabicParenR"/>
            </a:pPr>
            <a:r>
              <a:rPr lang="en-US" dirty="0"/>
              <a:t>What to write (emails, memos, letters, instructions, usability testing, proposals, reports, etc.)</a:t>
            </a:r>
          </a:p>
          <a:p>
            <a:pPr marL="228600" indent="-228600">
              <a:buAutoNum type="arabicParenR"/>
            </a:pPr>
            <a:r>
              <a:rPr lang="en-US" dirty="0"/>
              <a:t>Oral presentations</a:t>
            </a:r>
          </a:p>
        </p:txBody>
      </p:sp>
      <p:sp>
        <p:nvSpPr>
          <p:cNvPr id="4" name="Slide Number Placeholder 3"/>
          <p:cNvSpPr>
            <a:spLocks noGrp="1"/>
          </p:cNvSpPr>
          <p:nvPr>
            <p:ph type="sldNum" sz="quarter" idx="5"/>
          </p:nvPr>
        </p:nvSpPr>
        <p:spPr/>
        <p:txBody>
          <a:bodyPr/>
          <a:lstStyle/>
          <a:p>
            <a:fld id="{54E53669-7FBD-447E-B280-0CD2835CFD85}" type="slidenum">
              <a:rPr lang="en-US" smtClean="0"/>
              <a:t>3</a:t>
            </a:fld>
            <a:endParaRPr lang="en-US"/>
          </a:p>
        </p:txBody>
      </p:sp>
    </p:spTree>
    <p:extLst>
      <p:ext uri="{BB962C8B-B14F-4D97-AF65-F5344CB8AC3E}">
        <p14:creationId xmlns:p14="http://schemas.microsoft.com/office/powerpoint/2010/main" val="683331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students to give a brief definition of </a:t>
            </a:r>
            <a:r>
              <a:rPr lang="en-US" b="1" dirty="0"/>
              <a:t>Ethics</a:t>
            </a:r>
            <a:r>
              <a:rPr lang="en-US" dirty="0"/>
              <a:t> (according to the Merriam-Webster dictionary, ethics are: </a:t>
            </a:r>
            <a:r>
              <a:rPr lang="en-US" sz="1200" b="0" i="0" kern="1200" dirty="0">
                <a:solidFill>
                  <a:schemeClr val="tx1"/>
                </a:solidFill>
                <a:effectLst/>
                <a:latin typeface="+mn-lt"/>
                <a:ea typeface="+mn-ea"/>
                <a:cs typeface="+mn-cs"/>
              </a:rPr>
              <a:t>moral principles that govern a person's behavior or the conducting of an activity)</a:t>
            </a:r>
          </a:p>
          <a:p>
            <a:r>
              <a:rPr lang="en-US" sz="1200" b="0" i="0" kern="1200" dirty="0">
                <a:solidFill>
                  <a:schemeClr val="tx1"/>
                </a:solidFill>
                <a:effectLst/>
                <a:latin typeface="+mn-lt"/>
                <a:ea typeface="+mn-ea"/>
                <a:cs typeface="+mn-cs"/>
              </a:rPr>
              <a:t>Ask students to give a brief definition of </a:t>
            </a:r>
            <a:r>
              <a:rPr lang="en-US" sz="1200" b="1" i="0" kern="1200" dirty="0">
                <a:solidFill>
                  <a:schemeClr val="tx1"/>
                </a:solidFill>
                <a:effectLst/>
                <a:latin typeface="+mn-lt"/>
                <a:ea typeface="+mn-ea"/>
                <a:cs typeface="+mn-cs"/>
              </a:rPr>
              <a:t>Plagiarism</a:t>
            </a:r>
            <a:r>
              <a:rPr lang="en-US" sz="1200" b="0" i="0" kern="1200" dirty="0">
                <a:solidFill>
                  <a:schemeClr val="tx1"/>
                </a:solidFill>
                <a:effectLst/>
                <a:latin typeface="+mn-lt"/>
                <a:ea typeface="+mn-ea"/>
                <a:cs typeface="+mn-cs"/>
              </a:rPr>
              <a:t> (according to the Merriam-Webster dictionary, plagiarism is: the practice of taking someone else's work or ideas and passing them off as one's own)</a:t>
            </a:r>
          </a:p>
          <a:p>
            <a:r>
              <a:rPr lang="en-US" sz="1200" b="1" i="0" kern="1200" dirty="0">
                <a:solidFill>
                  <a:schemeClr val="tx1"/>
                </a:solidFill>
                <a:effectLst/>
                <a:latin typeface="+mn-lt"/>
                <a:ea typeface="+mn-ea"/>
                <a:cs typeface="+mn-cs"/>
              </a:rPr>
              <a:t>Are these two ideas in opposition to each other?  Why?  </a:t>
            </a:r>
            <a:r>
              <a:rPr lang="en-US" sz="1200" b="0" i="0" kern="1200" dirty="0">
                <a:solidFill>
                  <a:schemeClr val="tx1"/>
                </a:solidFill>
                <a:effectLst/>
                <a:latin typeface="+mn-lt"/>
                <a:ea typeface="+mn-ea"/>
                <a:cs typeface="+mn-cs"/>
              </a:rPr>
              <a:t>Ask them to discuss briefly.</a:t>
            </a:r>
            <a:endParaRPr lang="en-US" dirty="0"/>
          </a:p>
        </p:txBody>
      </p:sp>
      <p:sp>
        <p:nvSpPr>
          <p:cNvPr id="4" name="Slide Number Placeholder 3"/>
          <p:cNvSpPr>
            <a:spLocks noGrp="1"/>
          </p:cNvSpPr>
          <p:nvPr>
            <p:ph type="sldNum" sz="quarter" idx="5"/>
          </p:nvPr>
        </p:nvSpPr>
        <p:spPr/>
        <p:txBody>
          <a:bodyPr/>
          <a:lstStyle/>
          <a:p>
            <a:fld id="{54E53669-7FBD-447E-B280-0CD2835CFD85}" type="slidenum">
              <a:rPr lang="en-US" smtClean="0"/>
              <a:t>4</a:t>
            </a:fld>
            <a:endParaRPr lang="en-US"/>
          </a:p>
        </p:txBody>
      </p:sp>
    </p:spTree>
    <p:extLst>
      <p:ext uri="{BB962C8B-B14F-4D97-AF65-F5344CB8AC3E}">
        <p14:creationId xmlns:p14="http://schemas.microsoft.com/office/powerpoint/2010/main" val="19553457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course, we will be discussing how to write in the workplace.  </a:t>
            </a:r>
          </a:p>
          <a:p>
            <a:r>
              <a:rPr lang="en-US" dirty="0"/>
              <a:t>This includes organizing your documents, creating white space, formatting headings and body text, inserting graphics, proofreading and revising, writing with clarity, etc.</a:t>
            </a:r>
          </a:p>
          <a:p>
            <a:r>
              <a:rPr lang="en-US" dirty="0"/>
              <a:t>Feel free to give examples of writing with clarity, maybe inserting a graphic, briefly mentioning grammar, etc.</a:t>
            </a:r>
          </a:p>
        </p:txBody>
      </p:sp>
      <p:sp>
        <p:nvSpPr>
          <p:cNvPr id="4" name="Slide Number Placeholder 3"/>
          <p:cNvSpPr>
            <a:spLocks noGrp="1"/>
          </p:cNvSpPr>
          <p:nvPr>
            <p:ph type="sldNum" sz="quarter" idx="5"/>
          </p:nvPr>
        </p:nvSpPr>
        <p:spPr/>
        <p:txBody>
          <a:bodyPr/>
          <a:lstStyle/>
          <a:p>
            <a:fld id="{54E53669-7FBD-447E-B280-0CD2835CFD85}" type="slidenum">
              <a:rPr lang="en-US" smtClean="0"/>
              <a:t>5</a:t>
            </a:fld>
            <a:endParaRPr lang="en-US"/>
          </a:p>
        </p:txBody>
      </p:sp>
    </p:spTree>
    <p:extLst>
      <p:ext uri="{BB962C8B-B14F-4D97-AF65-F5344CB8AC3E}">
        <p14:creationId xmlns:p14="http://schemas.microsoft.com/office/powerpoint/2010/main" val="8896629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 students what kind of writing they think they will be doing in the workplace.</a:t>
            </a:r>
          </a:p>
          <a:p>
            <a:r>
              <a:rPr lang="en-US" dirty="0"/>
              <a:t>Briefly discuss emails, memos, letters.</a:t>
            </a:r>
          </a:p>
          <a:p>
            <a:r>
              <a:rPr lang="en-US" b="1" dirty="0"/>
              <a:t>Definitions &amp; descriptions</a:t>
            </a:r>
            <a:r>
              <a:rPr lang="en-US" dirty="0"/>
              <a:t> are for defining and describing the items they work with as engineers.</a:t>
            </a:r>
          </a:p>
          <a:p>
            <a:r>
              <a:rPr lang="en-US" b="1" dirty="0"/>
              <a:t>Instructions</a:t>
            </a:r>
            <a:r>
              <a:rPr lang="en-US" dirty="0"/>
              <a:t> are directions that tell the reader how to do something, such as computer programming, etc.  In this class, we will only write simple instructions, such as how to change the battery in a mouse.</a:t>
            </a:r>
          </a:p>
          <a:p>
            <a:r>
              <a:rPr lang="en-US" b="1" dirty="0"/>
              <a:t>Usability testing</a:t>
            </a:r>
            <a:r>
              <a:rPr lang="en-US" dirty="0"/>
              <a:t> is how we test our instructions to see if the directions we created actually work.</a:t>
            </a:r>
          </a:p>
          <a:p>
            <a:r>
              <a:rPr lang="en-US" b="1" dirty="0"/>
              <a:t>Proposals</a:t>
            </a:r>
            <a:r>
              <a:rPr lang="en-US" dirty="0"/>
              <a:t> (according to Merriam-Webster: </a:t>
            </a:r>
            <a:r>
              <a:rPr lang="en-US" sz="1200" b="0" i="0" kern="1200" dirty="0">
                <a:solidFill>
                  <a:schemeClr val="tx1"/>
                </a:solidFill>
                <a:effectLst/>
                <a:latin typeface="+mn-lt"/>
                <a:ea typeface="+mn-ea"/>
                <a:cs typeface="+mn-cs"/>
              </a:rPr>
              <a:t>a plan or suggestion, especially a formal or written one, put forward for consideration or discussion by others. – in other words, the action of suggesting a plan in the workplace, such as creating a new application, which requires research to find out what the client needs and wants in the application)</a:t>
            </a:r>
          </a:p>
          <a:p>
            <a:r>
              <a:rPr lang="en-US" sz="1200" b="1" i="0" kern="1200" dirty="0">
                <a:solidFill>
                  <a:schemeClr val="tx1"/>
                </a:solidFill>
                <a:effectLst/>
                <a:latin typeface="+mn-lt"/>
                <a:ea typeface="+mn-ea"/>
                <a:cs typeface="+mn-cs"/>
              </a:rPr>
              <a:t>Conducting Research </a:t>
            </a:r>
            <a:r>
              <a:rPr lang="en-US" sz="1200" b="0" i="0" kern="1200" dirty="0">
                <a:solidFill>
                  <a:schemeClr val="tx1"/>
                </a:solidFill>
                <a:effectLst/>
                <a:latin typeface="+mn-lt"/>
                <a:ea typeface="+mn-ea"/>
                <a:cs typeface="+mn-cs"/>
              </a:rPr>
              <a:t>– necessary for proposals and written reports</a:t>
            </a:r>
          </a:p>
          <a:p>
            <a:r>
              <a:rPr lang="en-US" sz="1200" b="1" i="0" kern="1200" dirty="0">
                <a:solidFill>
                  <a:schemeClr val="tx1"/>
                </a:solidFill>
                <a:effectLst/>
                <a:latin typeface="+mn-lt"/>
                <a:ea typeface="+mn-ea"/>
                <a:cs typeface="+mn-cs"/>
              </a:rPr>
              <a:t>Written Reports</a:t>
            </a:r>
            <a:r>
              <a:rPr lang="en-US" sz="1200" b="0" i="0" kern="1200" dirty="0">
                <a:solidFill>
                  <a:schemeClr val="tx1"/>
                </a:solidFill>
                <a:effectLst/>
                <a:latin typeface="+mn-lt"/>
                <a:ea typeface="+mn-ea"/>
                <a:cs typeface="+mn-cs"/>
              </a:rPr>
              <a:t>: answering the question put forth in a proposal of whether or not a plan of action is needed or required</a:t>
            </a:r>
          </a:p>
          <a:p>
            <a:r>
              <a:rPr lang="en-US" sz="1400" b="1" i="1" u="sng" kern="1200" dirty="0">
                <a:solidFill>
                  <a:schemeClr val="tx1"/>
                </a:solidFill>
                <a:effectLst/>
                <a:highlight>
                  <a:srgbClr val="FFFF00"/>
                </a:highlight>
                <a:latin typeface="+mn-lt"/>
                <a:ea typeface="+mn-ea"/>
                <a:cs typeface="+mn-cs"/>
              </a:rPr>
              <a:t>Consider mentioning Syllabus for Course (including major assignments, different units, course breakdown, and calendar), Course Textbook, Course Policies (including deadlines and what happens when class is cancelled), Grading Rubric (including what classifies as an A, B, C, D, F)</a:t>
            </a:r>
          </a:p>
        </p:txBody>
      </p:sp>
      <p:sp>
        <p:nvSpPr>
          <p:cNvPr id="4" name="Slide Number Placeholder 3"/>
          <p:cNvSpPr>
            <a:spLocks noGrp="1"/>
          </p:cNvSpPr>
          <p:nvPr>
            <p:ph type="sldNum" sz="quarter" idx="5"/>
          </p:nvPr>
        </p:nvSpPr>
        <p:spPr/>
        <p:txBody>
          <a:bodyPr/>
          <a:lstStyle/>
          <a:p>
            <a:fld id="{54E53669-7FBD-447E-B280-0CD2835CFD85}" type="slidenum">
              <a:rPr lang="en-US" smtClean="0"/>
              <a:t>6</a:t>
            </a:fld>
            <a:endParaRPr lang="en-US"/>
          </a:p>
        </p:txBody>
      </p:sp>
    </p:spTree>
    <p:extLst>
      <p:ext uri="{BB962C8B-B14F-4D97-AF65-F5344CB8AC3E}">
        <p14:creationId xmlns:p14="http://schemas.microsoft.com/office/powerpoint/2010/main" val="22442653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working world, you will be required to give </a:t>
            </a:r>
            <a:r>
              <a:rPr lang="en-US" b="1" dirty="0"/>
              <a:t>presentations</a:t>
            </a:r>
            <a:r>
              <a:rPr lang="en-US" dirty="0"/>
              <a:t>.  Some of these presentations will be as an individual, and some will be as part of a group.  In this class, you will have at least one individual and one group presentation.  This is to prepare you for the working world. </a:t>
            </a:r>
          </a:p>
          <a:p>
            <a:r>
              <a:rPr lang="en-US" b="1" dirty="0"/>
              <a:t>Why both</a:t>
            </a:r>
            <a:r>
              <a:rPr lang="en-US" dirty="0"/>
              <a:t>?  Brief class discussion.</a:t>
            </a:r>
          </a:p>
          <a:p>
            <a:r>
              <a:rPr lang="en-US" b="1" dirty="0"/>
              <a:t>Individual example</a:t>
            </a:r>
            <a:r>
              <a:rPr lang="en-US" dirty="0"/>
              <a:t>: You will need to be able to give an elevator speech to your boss/manager to propose an idea</a:t>
            </a:r>
          </a:p>
          <a:p>
            <a:r>
              <a:rPr lang="en-US" b="1" dirty="0"/>
              <a:t>Group example</a:t>
            </a:r>
            <a:r>
              <a:rPr lang="en-US" dirty="0"/>
              <a:t>: You will be required to work in a group and give presentations to clients or other managers about your projects/ideas.</a:t>
            </a:r>
          </a:p>
        </p:txBody>
      </p:sp>
      <p:sp>
        <p:nvSpPr>
          <p:cNvPr id="4" name="Slide Number Placeholder 3"/>
          <p:cNvSpPr>
            <a:spLocks noGrp="1"/>
          </p:cNvSpPr>
          <p:nvPr>
            <p:ph type="sldNum" sz="quarter" idx="5"/>
          </p:nvPr>
        </p:nvSpPr>
        <p:spPr/>
        <p:txBody>
          <a:bodyPr/>
          <a:lstStyle/>
          <a:p>
            <a:fld id="{54E53669-7FBD-447E-B280-0CD2835CFD85}" type="slidenum">
              <a:rPr lang="en-US" smtClean="0"/>
              <a:t>7</a:t>
            </a:fld>
            <a:endParaRPr lang="en-US"/>
          </a:p>
        </p:txBody>
      </p:sp>
    </p:spTree>
    <p:extLst>
      <p:ext uri="{BB962C8B-B14F-4D97-AF65-F5344CB8AC3E}">
        <p14:creationId xmlns:p14="http://schemas.microsoft.com/office/powerpoint/2010/main" val="29018902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Ask the class why networking is important? </a:t>
            </a:r>
            <a:r>
              <a:rPr lang="en-US" dirty="0"/>
              <a:t>Brief discussion.</a:t>
            </a:r>
          </a:p>
          <a:p>
            <a:r>
              <a:rPr lang="en-US" dirty="0"/>
              <a:t>Then, </a:t>
            </a:r>
            <a:r>
              <a:rPr lang="en-US" b="1" dirty="0"/>
              <a:t>take a break for 5 minutes to allow the students to network amongst themselves</a:t>
            </a:r>
            <a:r>
              <a:rPr lang="en-US" b="1" u="none" dirty="0"/>
              <a:t>.  </a:t>
            </a:r>
            <a:r>
              <a:rPr lang="en-US" b="1" u="sng" dirty="0"/>
              <a:t>Each student will be required to introduce another student </a:t>
            </a:r>
            <a:r>
              <a:rPr lang="en-US" b="1" dirty="0"/>
              <a:t>in class and state the following information about the other student (Name, Hobby, Major, Career choice after college).</a:t>
            </a:r>
          </a:p>
          <a:p>
            <a:r>
              <a:rPr lang="en-US" dirty="0"/>
              <a:t>Why is this information important?</a:t>
            </a:r>
          </a:p>
          <a:p>
            <a:r>
              <a:rPr lang="en-US" dirty="0"/>
              <a:t>For example, knowing others in the class with the same major as you are can help give you information, such as if s/he is taking a course you want to take, etc.</a:t>
            </a:r>
          </a:p>
          <a:p>
            <a:r>
              <a:rPr lang="en-US" b="1" dirty="0"/>
              <a:t>Common ground is the basis for a connection</a:t>
            </a:r>
            <a:r>
              <a:rPr lang="en-US" dirty="0"/>
              <a:t>.  This connection will help to forge bonds, which may last longer than your college career and help you in the working world.  As is said “it isn’t what you know, it’s who you know” – which is actually incorrect, as </a:t>
            </a:r>
            <a:r>
              <a:rPr lang="en-US" b="1" dirty="0"/>
              <a:t>you need both: knowledge and contacts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While the students are taking their break: make a note of who is seated where in class on a piece of paper.  This will help you to learn their names.</a:t>
            </a:r>
          </a:p>
          <a:p>
            <a:endParaRPr lang="en-US" b="1" dirty="0"/>
          </a:p>
        </p:txBody>
      </p:sp>
      <p:sp>
        <p:nvSpPr>
          <p:cNvPr id="4" name="Slide Number Placeholder 3"/>
          <p:cNvSpPr>
            <a:spLocks noGrp="1"/>
          </p:cNvSpPr>
          <p:nvPr>
            <p:ph type="sldNum" sz="quarter" idx="5"/>
          </p:nvPr>
        </p:nvSpPr>
        <p:spPr/>
        <p:txBody>
          <a:bodyPr/>
          <a:lstStyle/>
          <a:p>
            <a:fld id="{54E53669-7FBD-447E-B280-0CD2835CFD85}" type="slidenum">
              <a:rPr lang="en-US" smtClean="0"/>
              <a:t>8</a:t>
            </a:fld>
            <a:endParaRPr lang="en-US"/>
          </a:p>
        </p:txBody>
      </p:sp>
    </p:spTree>
    <p:extLst>
      <p:ext uri="{BB962C8B-B14F-4D97-AF65-F5344CB8AC3E}">
        <p14:creationId xmlns:p14="http://schemas.microsoft.com/office/powerpoint/2010/main" val="2030227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your students for coming to class.  Tell them you look forward to working with them this semester.  </a:t>
            </a:r>
          </a:p>
          <a:p>
            <a:r>
              <a:rPr lang="en-US" dirty="0"/>
              <a:t>Make sure your students have your contact information and office hours: xxxxx@Kennesaw.edu</a:t>
            </a:r>
          </a:p>
          <a:p>
            <a:r>
              <a:rPr lang="en-US" dirty="0"/>
              <a:t>Remind them of any assignments that are due.  </a:t>
            </a:r>
            <a:r>
              <a:rPr lang="en-US" i="1" dirty="0"/>
              <a:t>Have them repeat the due date &amp; assignment name back to you. </a:t>
            </a:r>
          </a:p>
          <a:p>
            <a:r>
              <a:rPr lang="en-US" i="1" dirty="0"/>
              <a:t>Consider having a file naming convention for each assignment in the course for consistency: </a:t>
            </a:r>
            <a:r>
              <a:rPr lang="en-US" i="1" dirty="0" err="1"/>
              <a:t>Lastname_section</a:t>
            </a:r>
            <a:r>
              <a:rPr lang="en-US" i="1" dirty="0"/>
              <a:t> </a:t>
            </a:r>
            <a:r>
              <a:rPr lang="en-US" i="1" dirty="0" err="1"/>
              <a:t>number_name</a:t>
            </a:r>
            <a:r>
              <a:rPr lang="en-US" i="1" dirty="0"/>
              <a:t> of assignment: Smith_5_Instructions</a:t>
            </a:r>
          </a:p>
          <a:p>
            <a:r>
              <a:rPr lang="en-US" i="1" dirty="0"/>
              <a:t>Consider having a specific font for all the assignments in the class, such as Tahoma or Times New Roman.</a:t>
            </a:r>
          </a:p>
          <a:p>
            <a:r>
              <a:rPr lang="en-US" i="1" dirty="0"/>
              <a:t>The KSU font for this presentation is Source Sans Pro.</a:t>
            </a:r>
          </a:p>
        </p:txBody>
      </p:sp>
      <p:sp>
        <p:nvSpPr>
          <p:cNvPr id="4" name="Slide Number Placeholder 3"/>
          <p:cNvSpPr>
            <a:spLocks noGrp="1"/>
          </p:cNvSpPr>
          <p:nvPr>
            <p:ph type="sldNum" sz="quarter" idx="5"/>
          </p:nvPr>
        </p:nvSpPr>
        <p:spPr/>
        <p:txBody>
          <a:bodyPr/>
          <a:lstStyle/>
          <a:p>
            <a:fld id="{54E53669-7FBD-447E-B280-0CD2835CFD85}" type="slidenum">
              <a:rPr lang="en-US" smtClean="0"/>
              <a:t>9</a:t>
            </a:fld>
            <a:endParaRPr lang="en-US"/>
          </a:p>
        </p:txBody>
      </p:sp>
    </p:spTree>
    <p:extLst>
      <p:ext uri="{BB962C8B-B14F-4D97-AF65-F5344CB8AC3E}">
        <p14:creationId xmlns:p14="http://schemas.microsoft.com/office/powerpoint/2010/main" val="3868366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104201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94630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7651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3468979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lide Option 1">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E29F9D3-1631-574E-B794-15810466C68F}"/>
              </a:ext>
            </a:extLst>
          </p:cNvPr>
          <p:cNvSpPr/>
          <p:nvPr/>
        </p:nvSpPr>
        <p:spPr>
          <a:xfrm>
            <a:off x="4529760" y="0"/>
            <a:ext cx="394895"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Picture 8">
            <a:extLst>
              <a:ext uri="{FF2B5EF4-FFF2-40B4-BE49-F238E27FC236}">
                <a16:creationId xmlns:a16="http://schemas.microsoft.com/office/drawing/2014/main" id="{2C5C32C3-0E38-EF40-8753-699E473F0219}"/>
              </a:ext>
            </a:extLst>
          </p:cNvPr>
          <p:cNvPicPr>
            <a:picLocks noChangeAspect="1"/>
          </p:cNvPicPr>
          <p:nvPr/>
        </p:nvPicPr>
        <p:blipFill rotWithShape="1">
          <a:blip r:embed="rId2"/>
          <a:srcRect r="50000"/>
          <a:stretch/>
        </p:blipFill>
        <p:spPr>
          <a:xfrm>
            <a:off x="4572000" y="0"/>
            <a:ext cx="4572000" cy="5143500"/>
          </a:xfrm>
          <a:prstGeom prst="rect">
            <a:avLst/>
          </a:prstGeom>
        </p:spPr>
      </p:pic>
      <p:pic>
        <p:nvPicPr>
          <p:cNvPr id="11" name="Picture 10">
            <a:extLst>
              <a:ext uri="{FF2B5EF4-FFF2-40B4-BE49-F238E27FC236}">
                <a16:creationId xmlns:a16="http://schemas.microsoft.com/office/drawing/2014/main" id="{64356227-D7D4-F943-AFB2-F20F8B424051}"/>
              </a:ext>
            </a:extLst>
          </p:cNvPr>
          <p:cNvPicPr>
            <a:picLocks noChangeAspect="1"/>
          </p:cNvPicPr>
          <p:nvPr/>
        </p:nvPicPr>
        <p:blipFill>
          <a:blip r:embed="rId3"/>
          <a:stretch>
            <a:fillRect/>
          </a:stretch>
        </p:blipFill>
        <p:spPr>
          <a:xfrm>
            <a:off x="1199113" y="1487359"/>
            <a:ext cx="2140433" cy="2168783"/>
          </a:xfrm>
          <a:prstGeom prst="rect">
            <a:avLst/>
          </a:prstGeom>
        </p:spPr>
      </p:pic>
      <p:sp>
        <p:nvSpPr>
          <p:cNvPr id="3" name="Text Placeholder 2">
            <a:extLst>
              <a:ext uri="{FF2B5EF4-FFF2-40B4-BE49-F238E27FC236}">
                <a16:creationId xmlns:a16="http://schemas.microsoft.com/office/drawing/2014/main" id="{21C0DF3D-F69D-9941-B6AB-0FDADE794EF9}"/>
              </a:ext>
            </a:extLst>
          </p:cNvPr>
          <p:cNvSpPr>
            <a:spLocks noGrp="1"/>
          </p:cNvSpPr>
          <p:nvPr>
            <p:ph type="body" sz="quarter" idx="12" hasCustomPrompt="1"/>
          </p:nvPr>
        </p:nvSpPr>
        <p:spPr>
          <a:xfrm>
            <a:off x="5110162" y="2223300"/>
            <a:ext cx="3495675" cy="384572"/>
          </a:xfrm>
          <a:prstGeom prst="rect">
            <a:avLst/>
          </a:prstGeom>
        </p:spPr>
        <p:txBody>
          <a:bodyPr/>
          <a:lstStyle>
            <a:lvl1pPr marL="0" indent="0" algn="ctr">
              <a:buNone/>
              <a:defRPr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Title</a:t>
            </a:r>
          </a:p>
        </p:txBody>
      </p:sp>
      <p:sp>
        <p:nvSpPr>
          <p:cNvPr id="10" name="Text Placeholder 2">
            <a:extLst>
              <a:ext uri="{FF2B5EF4-FFF2-40B4-BE49-F238E27FC236}">
                <a16:creationId xmlns:a16="http://schemas.microsoft.com/office/drawing/2014/main" id="{C1DA1688-B217-4843-B0D0-29E1D2028150}"/>
              </a:ext>
            </a:extLst>
          </p:cNvPr>
          <p:cNvSpPr>
            <a:spLocks noGrp="1"/>
          </p:cNvSpPr>
          <p:nvPr>
            <p:ph type="body" sz="quarter" idx="13" hasCustomPrompt="1"/>
          </p:nvPr>
        </p:nvSpPr>
        <p:spPr>
          <a:xfrm>
            <a:off x="5110162" y="2607871"/>
            <a:ext cx="3495675" cy="384572"/>
          </a:xfrm>
          <a:prstGeom prst="rect">
            <a:avLst/>
          </a:prstGeom>
        </p:spPr>
        <p:txBody>
          <a:bodyPr/>
          <a:lstStyle>
            <a:lvl1pPr marL="0" indent="0" algn="ctr">
              <a:buNone/>
              <a:defRPr sz="1500"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Date</a:t>
            </a:r>
          </a:p>
        </p:txBody>
      </p:sp>
    </p:spTree>
    <p:extLst>
      <p:ext uri="{BB962C8B-B14F-4D97-AF65-F5344CB8AC3E}">
        <p14:creationId xmlns:p14="http://schemas.microsoft.com/office/powerpoint/2010/main" val="66207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285043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A0D36-D9E4-E943-8D3F-D74CAF1FA28F}" type="datetimeFigureOut">
              <a:rPr lang="en-US" smtClean="0"/>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34637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34A0D36-D9E4-E943-8D3F-D74CAF1FA28F}" type="datetimeFigureOut">
              <a:rPr lang="en-US" smtClean="0"/>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08830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34A0D36-D9E4-E943-8D3F-D74CAF1FA28F}" type="datetimeFigureOut">
              <a:rPr lang="en-US" smtClean="0"/>
              <a:t>5/15/2020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653998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34A0D36-D9E4-E943-8D3F-D74CAF1FA28F}" type="datetimeFigureOut">
              <a:rPr lang="en-US" smtClean="0"/>
              <a:t>5/15/2020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832212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5/15/2020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41744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5/15/2020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780642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270327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936311"/>
            <a:ext cx="2057400" cy="142835"/>
          </a:xfrm>
          <a:prstGeom prst="rect">
            <a:avLst/>
          </a:prstGeom>
        </p:spPr>
        <p:txBody>
          <a:bodyPr vert="horz" lIns="91440" tIns="45720" rIns="91440" bIns="45720" rtlCol="0" anchor="ctr"/>
          <a:lstStyle>
            <a:lvl1pPr algn="l">
              <a:defRPr sz="800">
                <a:solidFill>
                  <a:schemeClr val="tx1">
                    <a:tint val="75000"/>
                  </a:schemeClr>
                </a:solidFill>
              </a:defRPr>
            </a:lvl1pPr>
          </a:lstStyle>
          <a:p>
            <a:fld id="{F34A0D36-D9E4-E943-8D3F-D74CAF1FA28F}" type="datetimeFigureOut">
              <a:rPr lang="en-US" smtClean="0"/>
              <a:pPr/>
              <a:t>5/15/2020</a:t>
            </a:fld>
            <a:endParaRPr lang="en-US"/>
          </a:p>
        </p:txBody>
      </p:sp>
      <p:sp>
        <p:nvSpPr>
          <p:cNvPr id="5" name="Footer Placeholder 4"/>
          <p:cNvSpPr>
            <a:spLocks noGrp="1"/>
          </p:cNvSpPr>
          <p:nvPr>
            <p:ph type="ftr" sz="quarter" idx="3"/>
          </p:nvPr>
        </p:nvSpPr>
        <p:spPr>
          <a:xfrm>
            <a:off x="3028950" y="4936311"/>
            <a:ext cx="3086100" cy="142835"/>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936311"/>
            <a:ext cx="2057400" cy="142835"/>
          </a:xfrm>
          <a:prstGeom prst="rect">
            <a:avLst/>
          </a:prstGeom>
        </p:spPr>
        <p:txBody>
          <a:bodyPr vert="horz" lIns="91440" tIns="45720" rIns="91440" bIns="45720" rtlCol="0" anchor="ctr"/>
          <a:lstStyle>
            <a:lvl1pPr algn="r">
              <a:defRPr sz="800">
                <a:solidFill>
                  <a:schemeClr val="tx1">
                    <a:tint val="75000"/>
                  </a:schemeClr>
                </a:solidFill>
              </a:defRPr>
            </a:lvl1pPr>
          </a:lstStyle>
          <a:p>
            <a:fld id="{9BF0AC56-E01A-F74D-9010-B0A5DC26A503}" type="slidenum">
              <a:rPr lang="en-US" smtClean="0"/>
              <a:pPr/>
              <a:t>‹#›</a:t>
            </a:fld>
            <a:endParaRPr lang="en-US"/>
          </a:p>
        </p:txBody>
      </p:sp>
    </p:spTree>
    <p:extLst>
      <p:ext uri="{BB962C8B-B14F-4D97-AF65-F5344CB8AC3E}">
        <p14:creationId xmlns:p14="http://schemas.microsoft.com/office/powerpoint/2010/main" val="18486545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68" r:id="rId9"/>
    <p:sldLayoutId id="2147483669" r:id="rId10"/>
    <p:sldLayoutId id="2147483670" r:id="rId11"/>
    <p:sldLayoutId id="2147483671" r:id="rId12"/>
    <p:sldLayoutId id="2147483673"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37171B0-B649-7145-AD15-573647914E46}"/>
              </a:ext>
            </a:extLst>
          </p:cNvPr>
          <p:cNvSpPr>
            <a:spLocks noGrp="1"/>
          </p:cNvSpPr>
          <p:nvPr>
            <p:ph type="body" sz="quarter" idx="12"/>
          </p:nvPr>
        </p:nvSpPr>
        <p:spPr>
          <a:xfrm>
            <a:off x="4642339" y="2569756"/>
            <a:ext cx="4250452" cy="1017505"/>
          </a:xfrm>
        </p:spPr>
        <p:txBody>
          <a:bodyPr>
            <a:normAutofit/>
          </a:bodyPr>
          <a:lstStyle/>
          <a:p>
            <a:r>
              <a:rPr lang="en-US" sz="3200" dirty="0">
                <a:latin typeface="Source Sans Pro" panose="020B0503030403020204" pitchFamily="34" charset="0"/>
                <a:ea typeface="Source Sans Pro" panose="020B0503030403020204" pitchFamily="34" charset="0"/>
              </a:rPr>
              <a:t>Introduction to Technical Writing</a:t>
            </a:r>
          </a:p>
        </p:txBody>
      </p:sp>
      <p:sp>
        <p:nvSpPr>
          <p:cNvPr id="3" name="Text Placeholder 2">
            <a:extLst>
              <a:ext uri="{FF2B5EF4-FFF2-40B4-BE49-F238E27FC236}">
                <a16:creationId xmlns:a16="http://schemas.microsoft.com/office/drawing/2014/main" id="{C620C477-1C02-2D4A-8EE3-754FD6D05478}"/>
              </a:ext>
            </a:extLst>
          </p:cNvPr>
          <p:cNvSpPr>
            <a:spLocks noGrp="1"/>
          </p:cNvSpPr>
          <p:nvPr>
            <p:ph type="body" sz="quarter" idx="13"/>
          </p:nvPr>
        </p:nvSpPr>
        <p:spPr>
          <a:xfrm>
            <a:off x="4973935" y="1663325"/>
            <a:ext cx="3631902" cy="718133"/>
          </a:xfrm>
        </p:spPr>
        <p:txBody>
          <a:bodyPr>
            <a:normAutofit/>
          </a:bodyPr>
          <a:lstStyle/>
          <a:p>
            <a:r>
              <a:rPr lang="en-US" sz="4000" dirty="0">
                <a:latin typeface="Source Sans Pro" panose="020B0503030403020204" pitchFamily="34" charset="0"/>
                <a:ea typeface="Source Sans Pro" panose="020B0503030403020204" pitchFamily="34" charset="0"/>
              </a:rPr>
              <a:t>TCOM 2010</a:t>
            </a:r>
          </a:p>
        </p:txBody>
      </p:sp>
      <p:grpSp>
        <p:nvGrpSpPr>
          <p:cNvPr id="6" name="Group 5">
            <a:extLst>
              <a:ext uri="{FF2B5EF4-FFF2-40B4-BE49-F238E27FC236}">
                <a16:creationId xmlns:a16="http://schemas.microsoft.com/office/drawing/2014/main" id="{BEAA5CF5-A617-4BF8-9FDC-6813017B08B4}"/>
              </a:ext>
            </a:extLst>
          </p:cNvPr>
          <p:cNvGrpSpPr/>
          <p:nvPr/>
        </p:nvGrpSpPr>
        <p:grpSpPr>
          <a:xfrm>
            <a:off x="476250" y="4386263"/>
            <a:ext cx="1959020" cy="295275"/>
            <a:chOff x="476250" y="4386263"/>
            <a:chExt cx="1959020" cy="295275"/>
          </a:xfrm>
        </p:grpSpPr>
        <p:pic>
          <p:nvPicPr>
            <p:cNvPr id="1026" name="Picture 2" descr="Creative Commons License">
              <a:extLst>
                <a:ext uri="{FF2B5EF4-FFF2-40B4-BE49-F238E27FC236}">
                  <a16:creationId xmlns:a16="http://schemas.microsoft.com/office/drawing/2014/main" id="{334337B2-5794-48E1-9C44-031BC51F5E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FAB6446-9514-4FA2-9A75-A7E9E87E6693}"/>
                </a:ext>
              </a:extLst>
            </p:cNvPr>
            <p:cNvSpPr txBox="1"/>
            <p:nvPr/>
          </p:nvSpPr>
          <p:spPr>
            <a:xfrm>
              <a:off x="1314450" y="4395400"/>
              <a:ext cx="1120820" cy="276999"/>
            </a:xfrm>
            <a:prstGeom prst="rect">
              <a:avLst/>
            </a:prstGeom>
            <a:noFill/>
          </p:spPr>
          <p:txBody>
            <a:bodyPr wrap="none" rtlCol="0">
              <a:spAutoFit/>
            </a:bodyPr>
            <a:lstStyle/>
            <a:p>
              <a:r>
                <a:rPr lang="en-US" sz="1200" dirty="0"/>
                <a:t>Lisa Diamond</a:t>
              </a:r>
            </a:p>
          </p:txBody>
        </p:sp>
      </p:grpSp>
    </p:spTree>
    <p:extLst>
      <p:ext uri="{BB962C8B-B14F-4D97-AF65-F5344CB8AC3E}">
        <p14:creationId xmlns:p14="http://schemas.microsoft.com/office/powerpoint/2010/main" val="40950786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14958B-529F-4595-80D2-FCA5BBBE5976}"/>
              </a:ext>
            </a:extLst>
          </p:cNvPr>
          <p:cNvSpPr>
            <a:spLocks noGrp="1"/>
          </p:cNvSpPr>
          <p:nvPr>
            <p:ph type="title"/>
          </p:nvPr>
        </p:nvSpPr>
        <p:spPr>
          <a:xfrm>
            <a:off x="373156" y="273844"/>
            <a:ext cx="7886700" cy="994172"/>
          </a:xfrm>
        </p:spPr>
        <p:txBody>
          <a:bodyPr/>
          <a:lstStyle/>
          <a:p>
            <a:r>
              <a:rPr lang="en-US" dirty="0">
                <a:latin typeface="Source Sans Pro" panose="020B0503030403020204" pitchFamily="34" charset="0"/>
                <a:ea typeface="Source Sans Pro" panose="020B0503030403020204" pitchFamily="34" charset="0"/>
              </a:rPr>
              <a:t>Introduction to Technical Writing</a:t>
            </a:r>
          </a:p>
        </p:txBody>
      </p:sp>
      <p:sp>
        <p:nvSpPr>
          <p:cNvPr id="3" name="Content Placeholder 2">
            <a:extLst>
              <a:ext uri="{FF2B5EF4-FFF2-40B4-BE49-F238E27FC236}">
                <a16:creationId xmlns:a16="http://schemas.microsoft.com/office/drawing/2014/main" id="{96D18F02-70E4-46F2-90AB-25986B34AA70}"/>
              </a:ext>
            </a:extLst>
          </p:cNvPr>
          <p:cNvSpPr>
            <a:spLocks noGrp="1"/>
          </p:cNvSpPr>
          <p:nvPr>
            <p:ph idx="1"/>
          </p:nvPr>
        </p:nvSpPr>
        <p:spPr/>
        <p:txBody>
          <a:bodyPr>
            <a:normAutofit/>
          </a:bodyPr>
          <a:lstStyle/>
          <a:p>
            <a:pPr marL="0" indent="0">
              <a:buNone/>
            </a:pPr>
            <a:r>
              <a:rPr lang="en-US" sz="2400" i="1" dirty="0">
                <a:latin typeface="Source Sans Pro" panose="020B0503030403020204" pitchFamily="34" charset="0"/>
                <a:ea typeface="Source Sans Pro" panose="020B0503030403020204" pitchFamily="34" charset="0"/>
              </a:rPr>
              <a:t>Technical writing is an audience-specific means of communication.  This form of communication saves the reader time by giving easy access to well-defined information.  In the business world, time equals money and growth.</a:t>
            </a:r>
          </a:p>
        </p:txBody>
      </p:sp>
      <p:grpSp>
        <p:nvGrpSpPr>
          <p:cNvPr id="4" name="Group 3">
            <a:extLst>
              <a:ext uri="{FF2B5EF4-FFF2-40B4-BE49-F238E27FC236}">
                <a16:creationId xmlns:a16="http://schemas.microsoft.com/office/drawing/2014/main" id="{9ABBC22A-590E-490A-8612-A761F311A286}"/>
              </a:ext>
            </a:extLst>
          </p:cNvPr>
          <p:cNvGrpSpPr/>
          <p:nvPr/>
        </p:nvGrpSpPr>
        <p:grpSpPr>
          <a:xfrm>
            <a:off x="476250" y="4386263"/>
            <a:ext cx="1959020" cy="295275"/>
            <a:chOff x="476250" y="4386263"/>
            <a:chExt cx="1959020" cy="295275"/>
          </a:xfrm>
        </p:grpSpPr>
        <p:pic>
          <p:nvPicPr>
            <p:cNvPr id="5" name="Picture 2" descr="Creative Commons License">
              <a:extLst>
                <a:ext uri="{FF2B5EF4-FFF2-40B4-BE49-F238E27FC236}">
                  <a16:creationId xmlns:a16="http://schemas.microsoft.com/office/drawing/2014/main" id="{168ADFF2-4C99-4185-A14C-8A7F06205D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CF98120-A99C-46BD-AB0D-F0DB819DC6E6}"/>
                </a:ext>
              </a:extLst>
            </p:cNvPr>
            <p:cNvSpPr txBox="1"/>
            <p:nvPr/>
          </p:nvSpPr>
          <p:spPr>
            <a:xfrm>
              <a:off x="1314450" y="4395400"/>
              <a:ext cx="1120820" cy="276999"/>
            </a:xfrm>
            <a:prstGeom prst="rect">
              <a:avLst/>
            </a:prstGeom>
            <a:noFill/>
          </p:spPr>
          <p:txBody>
            <a:bodyPr wrap="none" rtlCol="0">
              <a:spAutoFit/>
            </a:bodyPr>
            <a:lstStyle/>
            <a:p>
              <a:r>
                <a:rPr lang="en-US" sz="1200" dirty="0"/>
                <a:t>Lisa Diamond</a:t>
              </a:r>
            </a:p>
          </p:txBody>
        </p:sp>
      </p:grpSp>
    </p:spTree>
    <p:extLst>
      <p:ext uri="{BB962C8B-B14F-4D97-AF65-F5344CB8AC3E}">
        <p14:creationId xmlns:p14="http://schemas.microsoft.com/office/powerpoint/2010/main" val="1070530549"/>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14145-AFFE-484E-A94C-FB485DB905A2}"/>
              </a:ext>
            </a:extLst>
          </p:cNvPr>
          <p:cNvSpPr>
            <a:spLocks noGrp="1"/>
          </p:cNvSpPr>
          <p:nvPr>
            <p:ph type="title"/>
          </p:nvPr>
        </p:nvSpPr>
        <p:spPr>
          <a:xfrm>
            <a:off x="373156" y="273844"/>
            <a:ext cx="7886700" cy="994172"/>
          </a:xfrm>
        </p:spPr>
        <p:txBody>
          <a:bodyPr/>
          <a:lstStyle/>
          <a:p>
            <a:r>
              <a:rPr lang="en-US" dirty="0">
                <a:latin typeface="Source Sans Pro" panose="020B0503030403020204" pitchFamily="34" charset="0"/>
                <a:ea typeface="Source Sans Pro" panose="020B0503030403020204" pitchFamily="34" charset="0"/>
              </a:rPr>
              <a:t>Technical Writing Categories</a:t>
            </a:r>
          </a:p>
        </p:txBody>
      </p:sp>
      <p:sp>
        <p:nvSpPr>
          <p:cNvPr id="3" name="Content Placeholder 2">
            <a:extLst>
              <a:ext uri="{FF2B5EF4-FFF2-40B4-BE49-F238E27FC236}">
                <a16:creationId xmlns:a16="http://schemas.microsoft.com/office/drawing/2014/main" id="{E7DE304E-4542-4B62-9619-4E650E849B5F}"/>
              </a:ext>
            </a:extLst>
          </p:cNvPr>
          <p:cNvSpPr>
            <a:spLocks noGrp="1"/>
          </p:cNvSpPr>
          <p:nvPr>
            <p:ph idx="1"/>
          </p:nvPr>
        </p:nvSpPr>
        <p:spPr/>
        <p:txBody>
          <a:bodyPr/>
          <a:lstStyle/>
          <a:p>
            <a:r>
              <a:rPr lang="en-US" sz="2400" dirty="0">
                <a:latin typeface="Source Sans Pro" panose="020B0503030403020204" pitchFamily="34" charset="0"/>
                <a:ea typeface="Source Sans Pro" panose="020B0503030403020204" pitchFamily="34" charset="0"/>
              </a:rPr>
              <a:t>Basic concerns</a:t>
            </a:r>
          </a:p>
          <a:p>
            <a:r>
              <a:rPr lang="en-US" sz="2400" dirty="0">
                <a:latin typeface="Source Sans Pro" panose="020B0503030403020204" pitchFamily="34" charset="0"/>
                <a:ea typeface="Source Sans Pro" panose="020B0503030403020204" pitchFamily="34" charset="0"/>
              </a:rPr>
              <a:t>How to write </a:t>
            </a:r>
          </a:p>
          <a:p>
            <a:r>
              <a:rPr lang="en-US" sz="2400" dirty="0">
                <a:latin typeface="Source Sans Pro" panose="020B0503030403020204" pitchFamily="34" charset="0"/>
                <a:ea typeface="Source Sans Pro" panose="020B0503030403020204" pitchFamily="34" charset="0"/>
              </a:rPr>
              <a:t>What to write</a:t>
            </a:r>
          </a:p>
          <a:p>
            <a:r>
              <a:rPr lang="en-US" sz="2400" dirty="0">
                <a:latin typeface="Source Sans Pro" panose="020B0503030403020204" pitchFamily="34" charset="0"/>
                <a:ea typeface="Source Sans Pro" panose="020B0503030403020204" pitchFamily="34" charset="0"/>
              </a:rPr>
              <a:t>Oral Presentations </a:t>
            </a:r>
            <a:endParaRPr lang="en-US" dirty="0">
              <a:latin typeface="Source Sans Pro" panose="020B0503030403020204" pitchFamily="34" charset="0"/>
              <a:ea typeface="Source Sans Pro" panose="020B0503030403020204" pitchFamily="34" charset="0"/>
            </a:endParaRPr>
          </a:p>
        </p:txBody>
      </p:sp>
      <p:pic>
        <p:nvPicPr>
          <p:cNvPr id="5" name="Picture 4" descr="A picture containing indoor, sitting, laptop, table&#10;&#10;Description automatically generated">
            <a:extLst>
              <a:ext uri="{FF2B5EF4-FFF2-40B4-BE49-F238E27FC236}">
                <a16:creationId xmlns:a16="http://schemas.microsoft.com/office/drawing/2014/main" id="{76B4600D-55B8-4A71-84C3-1804D557270B}"/>
              </a:ext>
            </a:extLst>
          </p:cNvPr>
          <p:cNvPicPr>
            <a:picLocks noChangeAspect="1"/>
          </p:cNvPicPr>
          <p:nvPr/>
        </p:nvPicPr>
        <p:blipFill>
          <a:blip r:embed="rId3"/>
          <a:stretch>
            <a:fillRect/>
          </a:stretch>
        </p:blipFill>
        <p:spPr>
          <a:xfrm>
            <a:off x="6224953" y="646244"/>
            <a:ext cx="2290397" cy="343559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grpSp>
        <p:nvGrpSpPr>
          <p:cNvPr id="6" name="Group 5">
            <a:extLst>
              <a:ext uri="{FF2B5EF4-FFF2-40B4-BE49-F238E27FC236}">
                <a16:creationId xmlns:a16="http://schemas.microsoft.com/office/drawing/2014/main" id="{EB69150E-0905-46D6-84D1-2F9851D80FC5}"/>
              </a:ext>
            </a:extLst>
          </p:cNvPr>
          <p:cNvGrpSpPr/>
          <p:nvPr/>
        </p:nvGrpSpPr>
        <p:grpSpPr>
          <a:xfrm>
            <a:off x="476250" y="4386263"/>
            <a:ext cx="1959020" cy="295275"/>
            <a:chOff x="476250" y="4386263"/>
            <a:chExt cx="1959020" cy="295275"/>
          </a:xfrm>
        </p:grpSpPr>
        <p:pic>
          <p:nvPicPr>
            <p:cNvPr id="7" name="Picture 2" descr="Creative Commons License">
              <a:extLst>
                <a:ext uri="{FF2B5EF4-FFF2-40B4-BE49-F238E27FC236}">
                  <a16:creationId xmlns:a16="http://schemas.microsoft.com/office/drawing/2014/main" id="{1FF06AB3-7975-4772-A7CE-A91D50192E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85093F0B-9C32-4292-99B9-736B37AA04DC}"/>
                </a:ext>
              </a:extLst>
            </p:cNvPr>
            <p:cNvSpPr txBox="1"/>
            <p:nvPr/>
          </p:nvSpPr>
          <p:spPr>
            <a:xfrm>
              <a:off x="1314450" y="4395400"/>
              <a:ext cx="1120820" cy="276999"/>
            </a:xfrm>
            <a:prstGeom prst="rect">
              <a:avLst/>
            </a:prstGeom>
            <a:noFill/>
          </p:spPr>
          <p:txBody>
            <a:bodyPr wrap="none" rtlCol="0">
              <a:spAutoFit/>
            </a:bodyPr>
            <a:lstStyle/>
            <a:p>
              <a:r>
                <a:rPr lang="en-US" sz="1200" dirty="0"/>
                <a:t>Lisa Diamond</a:t>
              </a:r>
            </a:p>
          </p:txBody>
        </p:sp>
      </p:grpSp>
    </p:spTree>
    <p:extLst>
      <p:ext uri="{BB962C8B-B14F-4D97-AF65-F5344CB8AC3E}">
        <p14:creationId xmlns:p14="http://schemas.microsoft.com/office/powerpoint/2010/main" val="15156424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07E17-09B8-4F46-81AD-3ABDF26E84E2}"/>
              </a:ext>
            </a:extLst>
          </p:cNvPr>
          <p:cNvSpPr>
            <a:spLocks noGrp="1"/>
          </p:cNvSpPr>
          <p:nvPr>
            <p:ph type="title"/>
          </p:nvPr>
        </p:nvSpPr>
        <p:spPr>
          <a:xfrm>
            <a:off x="400050" y="389965"/>
            <a:ext cx="7886700" cy="850550"/>
          </a:xfrm>
        </p:spPr>
        <p:txBody>
          <a:bodyPr/>
          <a:lstStyle/>
          <a:p>
            <a:r>
              <a:rPr lang="en-US" dirty="0">
                <a:latin typeface="Source Sans Pro" panose="020B0503030403020204" pitchFamily="34" charset="0"/>
                <a:ea typeface="Source Sans Pro" panose="020B0503030403020204" pitchFamily="34" charset="0"/>
              </a:rPr>
              <a:t>Basic Concerns</a:t>
            </a:r>
          </a:p>
        </p:txBody>
      </p:sp>
      <p:sp>
        <p:nvSpPr>
          <p:cNvPr id="8" name="Content Placeholder 7">
            <a:extLst>
              <a:ext uri="{FF2B5EF4-FFF2-40B4-BE49-F238E27FC236}">
                <a16:creationId xmlns:a16="http://schemas.microsoft.com/office/drawing/2014/main" id="{39B2202C-2A6F-4860-AA30-FBD664157373}"/>
              </a:ext>
            </a:extLst>
          </p:cNvPr>
          <p:cNvSpPr>
            <a:spLocks noGrp="1"/>
          </p:cNvSpPr>
          <p:nvPr>
            <p:ph sz="half" idx="1"/>
          </p:nvPr>
        </p:nvSpPr>
        <p:spPr/>
        <p:txBody>
          <a:bodyPr/>
          <a:lstStyle/>
          <a:p>
            <a:r>
              <a:rPr lang="en-US" sz="2400" dirty="0"/>
              <a:t>Ethics</a:t>
            </a:r>
            <a:endParaRPr lang="en-US" dirty="0"/>
          </a:p>
        </p:txBody>
      </p:sp>
      <p:sp>
        <p:nvSpPr>
          <p:cNvPr id="9" name="Content Placeholder 8">
            <a:extLst>
              <a:ext uri="{FF2B5EF4-FFF2-40B4-BE49-F238E27FC236}">
                <a16:creationId xmlns:a16="http://schemas.microsoft.com/office/drawing/2014/main" id="{5386C7B6-4623-4AB1-954E-9411816E3BA0}"/>
              </a:ext>
            </a:extLst>
          </p:cNvPr>
          <p:cNvSpPr>
            <a:spLocks noGrp="1"/>
          </p:cNvSpPr>
          <p:nvPr>
            <p:ph sz="half" idx="2"/>
          </p:nvPr>
        </p:nvSpPr>
        <p:spPr/>
        <p:txBody>
          <a:bodyPr/>
          <a:lstStyle/>
          <a:p>
            <a:r>
              <a:rPr lang="en-US" sz="2400" dirty="0"/>
              <a:t>Plagiarism</a:t>
            </a:r>
            <a:endParaRPr lang="en-US" dirty="0"/>
          </a:p>
        </p:txBody>
      </p:sp>
      <p:sp>
        <p:nvSpPr>
          <p:cNvPr id="4" name="Oval 3">
            <a:extLst>
              <a:ext uri="{FF2B5EF4-FFF2-40B4-BE49-F238E27FC236}">
                <a16:creationId xmlns:a16="http://schemas.microsoft.com/office/drawing/2014/main" id="{E49F257F-19B3-4FE5-833C-DA30A796D24A}"/>
              </a:ext>
            </a:extLst>
          </p:cNvPr>
          <p:cNvSpPr/>
          <p:nvPr/>
        </p:nvSpPr>
        <p:spPr>
          <a:xfrm>
            <a:off x="1238222" y="2042867"/>
            <a:ext cx="1921500" cy="1921500"/>
          </a:xfrm>
          <a:prstGeom prst="ellipse">
            <a:avLst/>
          </a:prstGeom>
        </p:spPr>
        <p:style>
          <a:lnRef idx="0">
            <a:schemeClr val="lt1">
              <a:alpha val="0"/>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p:style>
      </p:sp>
      <p:sp>
        <p:nvSpPr>
          <p:cNvPr id="5" name="Rectangle 4" descr="Scales of Justice">
            <a:extLst>
              <a:ext uri="{FF2B5EF4-FFF2-40B4-BE49-F238E27FC236}">
                <a16:creationId xmlns:a16="http://schemas.microsoft.com/office/drawing/2014/main" id="{42D1787A-4872-4AEE-AA57-BB466D59AB47}"/>
              </a:ext>
            </a:extLst>
          </p:cNvPr>
          <p:cNvSpPr/>
          <p:nvPr/>
        </p:nvSpPr>
        <p:spPr>
          <a:xfrm>
            <a:off x="1647722" y="2302511"/>
            <a:ext cx="1102500" cy="1102500"/>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6" name="Oval 5">
            <a:extLst>
              <a:ext uri="{FF2B5EF4-FFF2-40B4-BE49-F238E27FC236}">
                <a16:creationId xmlns:a16="http://schemas.microsoft.com/office/drawing/2014/main" id="{0A788028-A72E-461B-AB87-68200736D9BF}"/>
              </a:ext>
            </a:extLst>
          </p:cNvPr>
          <p:cNvSpPr/>
          <p:nvPr/>
        </p:nvSpPr>
        <p:spPr>
          <a:xfrm>
            <a:off x="5226756" y="2015495"/>
            <a:ext cx="1921500" cy="1921500"/>
          </a:xfrm>
          <a:prstGeom prst="ellipse">
            <a:avLst/>
          </a:prstGeom>
        </p:spPr>
        <p:style>
          <a:lnRef idx="0">
            <a:schemeClr val="lt1">
              <a:alpha val="0"/>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p:style>
      </p:sp>
      <p:sp>
        <p:nvSpPr>
          <p:cNvPr id="7" name="Rectangle 6" descr="Books">
            <a:extLst>
              <a:ext uri="{FF2B5EF4-FFF2-40B4-BE49-F238E27FC236}">
                <a16:creationId xmlns:a16="http://schemas.microsoft.com/office/drawing/2014/main" id="{2D8E11C8-C3E7-469D-BB43-AF47D58449FA}"/>
              </a:ext>
            </a:extLst>
          </p:cNvPr>
          <p:cNvSpPr/>
          <p:nvPr/>
        </p:nvSpPr>
        <p:spPr>
          <a:xfrm>
            <a:off x="5636256" y="2424995"/>
            <a:ext cx="1102500" cy="1102500"/>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grpSp>
        <p:nvGrpSpPr>
          <p:cNvPr id="10" name="Group 9">
            <a:extLst>
              <a:ext uri="{FF2B5EF4-FFF2-40B4-BE49-F238E27FC236}">
                <a16:creationId xmlns:a16="http://schemas.microsoft.com/office/drawing/2014/main" id="{D33A1CD0-91B7-4D48-B3EF-89D76113E728}"/>
              </a:ext>
            </a:extLst>
          </p:cNvPr>
          <p:cNvGrpSpPr/>
          <p:nvPr/>
        </p:nvGrpSpPr>
        <p:grpSpPr>
          <a:xfrm>
            <a:off x="476250" y="4386263"/>
            <a:ext cx="1959020" cy="295275"/>
            <a:chOff x="476250" y="4386263"/>
            <a:chExt cx="1959020" cy="295275"/>
          </a:xfrm>
        </p:grpSpPr>
        <p:pic>
          <p:nvPicPr>
            <p:cNvPr id="11" name="Picture 2" descr="Creative Commons License">
              <a:extLst>
                <a:ext uri="{FF2B5EF4-FFF2-40B4-BE49-F238E27FC236}">
                  <a16:creationId xmlns:a16="http://schemas.microsoft.com/office/drawing/2014/main" id="{85EE6BF3-1797-4DD2-A040-7DA275E0EAF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D2524683-E3F4-4B9E-8E94-0AAB3E06AB3D}"/>
                </a:ext>
              </a:extLst>
            </p:cNvPr>
            <p:cNvSpPr txBox="1"/>
            <p:nvPr/>
          </p:nvSpPr>
          <p:spPr>
            <a:xfrm>
              <a:off x="1314450" y="4395400"/>
              <a:ext cx="1120820" cy="276999"/>
            </a:xfrm>
            <a:prstGeom prst="rect">
              <a:avLst/>
            </a:prstGeom>
            <a:noFill/>
          </p:spPr>
          <p:txBody>
            <a:bodyPr wrap="none" rtlCol="0">
              <a:spAutoFit/>
            </a:bodyPr>
            <a:lstStyle/>
            <a:p>
              <a:r>
                <a:rPr lang="en-US" sz="1200" dirty="0"/>
                <a:t>Lisa Diamond</a:t>
              </a:r>
            </a:p>
          </p:txBody>
        </p:sp>
      </p:grpSp>
    </p:spTree>
    <p:extLst>
      <p:ext uri="{BB962C8B-B14F-4D97-AF65-F5344CB8AC3E}">
        <p14:creationId xmlns:p14="http://schemas.microsoft.com/office/powerpoint/2010/main" val="167905567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2AC6D2-C31D-4ECF-801C-E062904DDC43}"/>
              </a:ext>
            </a:extLst>
          </p:cNvPr>
          <p:cNvSpPr>
            <a:spLocks noGrp="1"/>
          </p:cNvSpPr>
          <p:nvPr>
            <p:ph type="title"/>
          </p:nvPr>
        </p:nvSpPr>
        <p:spPr>
          <a:xfrm>
            <a:off x="368583" y="417655"/>
            <a:ext cx="7656203" cy="648208"/>
          </a:xfrm>
        </p:spPr>
        <p:txBody>
          <a:bodyPr>
            <a:normAutofit/>
          </a:bodyPr>
          <a:lstStyle/>
          <a:p>
            <a:r>
              <a:rPr lang="en-US" sz="3300" dirty="0">
                <a:latin typeface="Source Sans Pro" panose="020B0503030403020204" pitchFamily="34" charset="0"/>
                <a:ea typeface="Source Sans Pro" panose="020B0503030403020204" pitchFamily="34" charset="0"/>
              </a:rPr>
              <a:t>How to Write in the Workplace</a:t>
            </a:r>
          </a:p>
        </p:txBody>
      </p:sp>
      <p:sp>
        <p:nvSpPr>
          <p:cNvPr id="3" name="Content Placeholder 2">
            <a:extLst>
              <a:ext uri="{FF2B5EF4-FFF2-40B4-BE49-F238E27FC236}">
                <a16:creationId xmlns:a16="http://schemas.microsoft.com/office/drawing/2014/main" id="{5B82E1DA-21AA-4572-A149-B578CF1000E9}"/>
              </a:ext>
            </a:extLst>
          </p:cNvPr>
          <p:cNvSpPr>
            <a:spLocks noGrp="1"/>
          </p:cNvSpPr>
          <p:nvPr>
            <p:ph idx="1"/>
          </p:nvPr>
        </p:nvSpPr>
        <p:spPr>
          <a:xfrm>
            <a:off x="3295720" y="1543050"/>
            <a:ext cx="4827631" cy="2758899"/>
          </a:xfrm>
        </p:spPr>
        <p:txBody>
          <a:bodyPr/>
          <a:lstStyle/>
          <a:p>
            <a:r>
              <a:rPr lang="en-US" dirty="0">
                <a:latin typeface="Source Sans Pro" panose="020B0503030403020204" pitchFamily="34" charset="0"/>
                <a:ea typeface="Source Sans Pro" panose="020B0503030403020204" pitchFamily="34" charset="0"/>
              </a:rPr>
              <a:t>Organization</a:t>
            </a:r>
          </a:p>
          <a:p>
            <a:r>
              <a:rPr lang="en-US" dirty="0">
                <a:latin typeface="Source Sans Pro" panose="020B0503030403020204" pitchFamily="34" charset="0"/>
                <a:ea typeface="Source Sans Pro" panose="020B0503030403020204" pitchFamily="34" charset="0"/>
              </a:rPr>
              <a:t>Document Design</a:t>
            </a:r>
          </a:p>
          <a:p>
            <a:r>
              <a:rPr lang="en-US" dirty="0">
                <a:latin typeface="Source Sans Pro" panose="020B0503030403020204" pitchFamily="34" charset="0"/>
                <a:ea typeface="Source Sans Pro" panose="020B0503030403020204" pitchFamily="34" charset="0"/>
              </a:rPr>
              <a:t>Graphics</a:t>
            </a:r>
          </a:p>
          <a:p>
            <a:r>
              <a:rPr lang="en-US" dirty="0">
                <a:latin typeface="Source Sans Pro" panose="020B0503030403020204" pitchFamily="34" charset="0"/>
                <a:ea typeface="Source Sans Pro" panose="020B0503030403020204" pitchFamily="34" charset="0"/>
              </a:rPr>
              <a:t>Grammar &amp; Revisions</a:t>
            </a:r>
          </a:p>
          <a:p>
            <a:r>
              <a:rPr lang="en-US" dirty="0">
                <a:latin typeface="Source Sans Pro" panose="020B0503030403020204" pitchFamily="34" charset="0"/>
                <a:ea typeface="Source Sans Pro" panose="020B0503030403020204" pitchFamily="34" charset="0"/>
              </a:rPr>
              <a:t>Writing with Clarity</a:t>
            </a:r>
          </a:p>
          <a:p>
            <a:endParaRPr lang="en-US" dirty="0"/>
          </a:p>
        </p:txBody>
      </p:sp>
      <p:sp>
        <p:nvSpPr>
          <p:cNvPr id="10" name="Text Placeholder 9">
            <a:extLst>
              <a:ext uri="{FF2B5EF4-FFF2-40B4-BE49-F238E27FC236}">
                <a16:creationId xmlns:a16="http://schemas.microsoft.com/office/drawing/2014/main" id="{C218D817-980B-471A-B3E3-E79C7277D73C}"/>
              </a:ext>
            </a:extLst>
          </p:cNvPr>
          <p:cNvSpPr>
            <a:spLocks noGrp="1"/>
          </p:cNvSpPr>
          <p:nvPr>
            <p:ph type="body" sz="half" idx="2"/>
          </p:nvPr>
        </p:nvSpPr>
        <p:spPr>
          <a:xfrm>
            <a:off x="629841" y="1543050"/>
            <a:ext cx="2570559" cy="2858691"/>
          </a:xfrm>
        </p:spPr>
        <p:txBody>
          <a:bodyPr/>
          <a:lstStyle/>
          <a:p>
            <a:endParaRPr lang="en-US" dirty="0"/>
          </a:p>
        </p:txBody>
      </p:sp>
      <p:pic>
        <p:nvPicPr>
          <p:cNvPr id="7" name="Picture 6" descr="A picture containing knife&#10;&#10;Description automatically generated">
            <a:extLst>
              <a:ext uri="{FF2B5EF4-FFF2-40B4-BE49-F238E27FC236}">
                <a16:creationId xmlns:a16="http://schemas.microsoft.com/office/drawing/2014/main" id="{9E114911-26DA-4BE4-B53D-2E99FABD976A}"/>
              </a:ext>
            </a:extLst>
          </p:cNvPr>
          <p:cNvPicPr>
            <a:picLocks noChangeAspect="1"/>
          </p:cNvPicPr>
          <p:nvPr/>
        </p:nvPicPr>
        <p:blipFill rotWithShape="1">
          <a:blip r:embed="rId3"/>
          <a:srcRect t="17558" r="9503" b="5324"/>
          <a:stretch/>
        </p:blipFill>
        <p:spPr>
          <a:xfrm>
            <a:off x="629841" y="1543050"/>
            <a:ext cx="2413992" cy="3085902"/>
          </a:xfrm>
          <a:prstGeom prst="rect">
            <a:avLst/>
          </a:prstGeom>
        </p:spPr>
      </p:pic>
      <p:grpSp>
        <p:nvGrpSpPr>
          <p:cNvPr id="6" name="Group 5">
            <a:extLst>
              <a:ext uri="{FF2B5EF4-FFF2-40B4-BE49-F238E27FC236}">
                <a16:creationId xmlns:a16="http://schemas.microsoft.com/office/drawing/2014/main" id="{2D98060B-182F-444B-8609-0E1B53AF77BF}"/>
              </a:ext>
            </a:extLst>
          </p:cNvPr>
          <p:cNvGrpSpPr/>
          <p:nvPr/>
        </p:nvGrpSpPr>
        <p:grpSpPr>
          <a:xfrm>
            <a:off x="6816397" y="446484"/>
            <a:ext cx="1959020" cy="295275"/>
            <a:chOff x="476250" y="4386263"/>
            <a:chExt cx="1959020" cy="295275"/>
          </a:xfrm>
        </p:grpSpPr>
        <p:pic>
          <p:nvPicPr>
            <p:cNvPr id="8" name="Picture 2" descr="Creative Commons License">
              <a:extLst>
                <a:ext uri="{FF2B5EF4-FFF2-40B4-BE49-F238E27FC236}">
                  <a16:creationId xmlns:a16="http://schemas.microsoft.com/office/drawing/2014/main" id="{51A18BAF-937A-4990-8F1A-7B151E6EAF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76CE8F18-1626-4CFA-9C45-B0CA33BCF4F0}"/>
                </a:ext>
              </a:extLst>
            </p:cNvPr>
            <p:cNvSpPr txBox="1"/>
            <p:nvPr/>
          </p:nvSpPr>
          <p:spPr>
            <a:xfrm>
              <a:off x="1314450" y="4395400"/>
              <a:ext cx="1120820" cy="276999"/>
            </a:xfrm>
            <a:prstGeom prst="rect">
              <a:avLst/>
            </a:prstGeom>
            <a:noFill/>
          </p:spPr>
          <p:txBody>
            <a:bodyPr wrap="none" rtlCol="0">
              <a:spAutoFit/>
            </a:bodyPr>
            <a:lstStyle/>
            <a:p>
              <a:r>
                <a:rPr lang="en-US" sz="1200" dirty="0"/>
                <a:t>Lisa Diamond</a:t>
              </a:r>
            </a:p>
          </p:txBody>
        </p:sp>
      </p:grpSp>
    </p:spTree>
    <p:extLst>
      <p:ext uri="{BB962C8B-B14F-4D97-AF65-F5344CB8AC3E}">
        <p14:creationId xmlns:p14="http://schemas.microsoft.com/office/powerpoint/2010/main" val="1375534840"/>
      </p:ext>
    </p:extLst>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F1C5D-4C7A-4198-A790-CD2F1F09FEAC}"/>
              </a:ext>
            </a:extLst>
          </p:cNvPr>
          <p:cNvSpPr>
            <a:spLocks noGrp="1"/>
          </p:cNvSpPr>
          <p:nvPr>
            <p:ph type="title"/>
          </p:nvPr>
        </p:nvSpPr>
        <p:spPr>
          <a:xfrm>
            <a:off x="351385" y="356905"/>
            <a:ext cx="7886701" cy="686559"/>
          </a:xfrm>
        </p:spPr>
        <p:txBody>
          <a:bodyPr>
            <a:noAutofit/>
          </a:bodyPr>
          <a:lstStyle/>
          <a:p>
            <a:r>
              <a:rPr lang="en-US" sz="3300" dirty="0">
                <a:latin typeface="Source Sans Pro" panose="020B0503030403020204" pitchFamily="34" charset="0"/>
                <a:ea typeface="Source Sans Pro" panose="020B0503030403020204" pitchFamily="34" charset="0"/>
              </a:rPr>
              <a:t>What to Write in the Workplace</a:t>
            </a:r>
          </a:p>
        </p:txBody>
      </p:sp>
      <p:sp>
        <p:nvSpPr>
          <p:cNvPr id="3" name="Content Placeholder 2">
            <a:extLst>
              <a:ext uri="{FF2B5EF4-FFF2-40B4-BE49-F238E27FC236}">
                <a16:creationId xmlns:a16="http://schemas.microsoft.com/office/drawing/2014/main" id="{0BCD39FF-E0A6-4B85-B1A3-C6441F4F8BDF}"/>
              </a:ext>
            </a:extLst>
          </p:cNvPr>
          <p:cNvSpPr>
            <a:spLocks noGrp="1"/>
          </p:cNvSpPr>
          <p:nvPr>
            <p:ph idx="1"/>
          </p:nvPr>
        </p:nvSpPr>
        <p:spPr>
          <a:xfrm>
            <a:off x="481372" y="1235938"/>
            <a:ext cx="4405608" cy="3441326"/>
          </a:xfrm>
        </p:spPr>
        <p:txBody>
          <a:bodyPr>
            <a:normAutofit/>
          </a:bodyPr>
          <a:lstStyle/>
          <a:p>
            <a:r>
              <a:rPr lang="en-US" dirty="0">
                <a:latin typeface="Source Sans Pro" panose="020B0503030403020204" pitchFamily="34" charset="0"/>
                <a:ea typeface="Source Sans Pro" panose="020B0503030403020204" pitchFamily="34" charset="0"/>
              </a:rPr>
              <a:t>Professional Correspondence (Emails, Memos, Letters)</a:t>
            </a:r>
          </a:p>
          <a:p>
            <a:r>
              <a:rPr lang="en-US" dirty="0">
                <a:latin typeface="Source Sans Pro" panose="020B0503030403020204" pitchFamily="34" charset="0"/>
                <a:ea typeface="Source Sans Pro" panose="020B0503030403020204" pitchFamily="34" charset="0"/>
              </a:rPr>
              <a:t>Definitions &amp; Descriptions</a:t>
            </a:r>
          </a:p>
          <a:p>
            <a:r>
              <a:rPr lang="en-US" dirty="0">
                <a:latin typeface="Source Sans Pro" panose="020B0503030403020204" pitchFamily="34" charset="0"/>
                <a:ea typeface="Source Sans Pro" panose="020B0503030403020204" pitchFamily="34" charset="0"/>
              </a:rPr>
              <a:t>Instructions</a:t>
            </a:r>
          </a:p>
          <a:p>
            <a:r>
              <a:rPr lang="en-US" dirty="0">
                <a:latin typeface="Source Sans Pro" panose="020B0503030403020204" pitchFamily="34" charset="0"/>
                <a:ea typeface="Source Sans Pro" panose="020B0503030403020204" pitchFamily="34" charset="0"/>
              </a:rPr>
              <a:t>Usability Testing</a:t>
            </a:r>
          </a:p>
          <a:p>
            <a:r>
              <a:rPr lang="en-US" dirty="0">
                <a:latin typeface="Source Sans Pro" panose="020B0503030403020204" pitchFamily="34" charset="0"/>
                <a:ea typeface="Source Sans Pro" panose="020B0503030403020204" pitchFamily="34" charset="0"/>
              </a:rPr>
              <a:t>Proposals</a:t>
            </a:r>
          </a:p>
          <a:p>
            <a:r>
              <a:rPr lang="en-US" dirty="0">
                <a:latin typeface="Source Sans Pro" panose="020B0503030403020204" pitchFamily="34" charset="0"/>
                <a:ea typeface="Source Sans Pro" panose="020B0503030403020204" pitchFamily="34" charset="0"/>
              </a:rPr>
              <a:t>Conducting Research</a:t>
            </a:r>
          </a:p>
          <a:p>
            <a:r>
              <a:rPr lang="en-US" dirty="0">
                <a:latin typeface="Source Sans Pro" panose="020B0503030403020204" pitchFamily="34" charset="0"/>
                <a:ea typeface="Source Sans Pro" panose="020B0503030403020204" pitchFamily="34" charset="0"/>
              </a:rPr>
              <a:t>Written Reports</a:t>
            </a:r>
          </a:p>
        </p:txBody>
      </p:sp>
      <p:sp>
        <p:nvSpPr>
          <p:cNvPr id="6" name="Text Placeholder 5">
            <a:extLst>
              <a:ext uri="{FF2B5EF4-FFF2-40B4-BE49-F238E27FC236}">
                <a16:creationId xmlns:a16="http://schemas.microsoft.com/office/drawing/2014/main" id="{A840A442-4A5B-4F6C-B207-4CC890BDC192}"/>
              </a:ext>
            </a:extLst>
          </p:cNvPr>
          <p:cNvSpPr>
            <a:spLocks noGrp="1"/>
          </p:cNvSpPr>
          <p:nvPr>
            <p:ph type="body" sz="half" idx="2"/>
          </p:nvPr>
        </p:nvSpPr>
        <p:spPr>
          <a:xfrm>
            <a:off x="5732932" y="1241345"/>
            <a:ext cx="2949178" cy="2660810"/>
          </a:xfrm>
        </p:spPr>
        <p:txBody>
          <a:bodyPr/>
          <a:lstStyle/>
          <a:p>
            <a:endParaRPr lang="en-US" dirty="0"/>
          </a:p>
        </p:txBody>
      </p:sp>
      <p:pic>
        <p:nvPicPr>
          <p:cNvPr id="5" name="Picture 4" descr="A picture containing indoor, holding, man, white&#10;&#10;Description automatically generated">
            <a:extLst>
              <a:ext uri="{FF2B5EF4-FFF2-40B4-BE49-F238E27FC236}">
                <a16:creationId xmlns:a16="http://schemas.microsoft.com/office/drawing/2014/main" id="{FFE24ACD-E1EF-4DC3-9C92-D66B3268F365}"/>
              </a:ext>
            </a:extLst>
          </p:cNvPr>
          <p:cNvPicPr>
            <a:picLocks noChangeAspect="1"/>
          </p:cNvPicPr>
          <p:nvPr/>
        </p:nvPicPr>
        <p:blipFill rotWithShape="1">
          <a:blip r:embed="rId3"/>
          <a:srcRect l="26402" t="18216" r="27456" b="11260"/>
          <a:stretch/>
        </p:blipFill>
        <p:spPr>
          <a:xfrm>
            <a:off x="6043860" y="1241345"/>
            <a:ext cx="2627731" cy="2412438"/>
          </a:xfrm>
          <a:prstGeom prst="rect">
            <a:avLst/>
          </a:prstGeom>
        </p:spPr>
      </p:pic>
      <p:grpSp>
        <p:nvGrpSpPr>
          <p:cNvPr id="7" name="Group 6">
            <a:extLst>
              <a:ext uri="{FF2B5EF4-FFF2-40B4-BE49-F238E27FC236}">
                <a16:creationId xmlns:a16="http://schemas.microsoft.com/office/drawing/2014/main" id="{B26E0269-6BDA-4D71-B75E-4B6133BED173}"/>
              </a:ext>
            </a:extLst>
          </p:cNvPr>
          <p:cNvGrpSpPr/>
          <p:nvPr/>
        </p:nvGrpSpPr>
        <p:grpSpPr>
          <a:xfrm>
            <a:off x="6833595" y="439115"/>
            <a:ext cx="1959020" cy="295275"/>
            <a:chOff x="476250" y="4386263"/>
            <a:chExt cx="1959020" cy="295275"/>
          </a:xfrm>
        </p:grpSpPr>
        <p:pic>
          <p:nvPicPr>
            <p:cNvPr id="8" name="Picture 2" descr="Creative Commons License">
              <a:extLst>
                <a:ext uri="{FF2B5EF4-FFF2-40B4-BE49-F238E27FC236}">
                  <a16:creationId xmlns:a16="http://schemas.microsoft.com/office/drawing/2014/main" id="{78F28EF4-E48C-4646-A937-FC6C5EA02A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CF1B15C7-1E40-4499-98A6-6D3C10574E01}"/>
                </a:ext>
              </a:extLst>
            </p:cNvPr>
            <p:cNvSpPr txBox="1"/>
            <p:nvPr/>
          </p:nvSpPr>
          <p:spPr>
            <a:xfrm>
              <a:off x="1314450" y="4395400"/>
              <a:ext cx="1120820" cy="276999"/>
            </a:xfrm>
            <a:prstGeom prst="rect">
              <a:avLst/>
            </a:prstGeom>
            <a:noFill/>
          </p:spPr>
          <p:txBody>
            <a:bodyPr wrap="none" rtlCol="0">
              <a:spAutoFit/>
            </a:bodyPr>
            <a:lstStyle/>
            <a:p>
              <a:r>
                <a:rPr lang="en-US" sz="1200" dirty="0"/>
                <a:t>Lisa Diamond</a:t>
              </a:r>
            </a:p>
          </p:txBody>
        </p:sp>
      </p:grpSp>
    </p:spTree>
    <p:extLst>
      <p:ext uri="{BB962C8B-B14F-4D97-AF65-F5344CB8AC3E}">
        <p14:creationId xmlns:p14="http://schemas.microsoft.com/office/powerpoint/2010/main" val="8538358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821B7-E83A-43F8-804D-70890C56BDE3}"/>
              </a:ext>
            </a:extLst>
          </p:cNvPr>
          <p:cNvSpPr>
            <a:spLocks noGrp="1"/>
          </p:cNvSpPr>
          <p:nvPr>
            <p:ph type="title"/>
          </p:nvPr>
        </p:nvSpPr>
        <p:spPr>
          <a:xfrm>
            <a:off x="360900" y="435838"/>
            <a:ext cx="7884318" cy="611841"/>
          </a:xfrm>
        </p:spPr>
        <p:txBody>
          <a:bodyPr>
            <a:normAutofit/>
          </a:bodyPr>
          <a:lstStyle/>
          <a:p>
            <a:r>
              <a:rPr lang="en-US" sz="3300" dirty="0">
                <a:latin typeface="Source Sans Pro" panose="020B0503030403020204" pitchFamily="34" charset="0"/>
                <a:ea typeface="Source Sans Pro" panose="020B0503030403020204" pitchFamily="34" charset="0"/>
              </a:rPr>
              <a:t>Oral Presentations</a:t>
            </a:r>
          </a:p>
        </p:txBody>
      </p:sp>
      <p:sp>
        <p:nvSpPr>
          <p:cNvPr id="3" name="Content Placeholder 2">
            <a:extLst>
              <a:ext uri="{FF2B5EF4-FFF2-40B4-BE49-F238E27FC236}">
                <a16:creationId xmlns:a16="http://schemas.microsoft.com/office/drawing/2014/main" id="{057DF981-075F-4AF8-8FC1-80C80051FE49}"/>
              </a:ext>
            </a:extLst>
          </p:cNvPr>
          <p:cNvSpPr>
            <a:spLocks noGrp="1"/>
          </p:cNvSpPr>
          <p:nvPr>
            <p:ph idx="1"/>
          </p:nvPr>
        </p:nvSpPr>
        <p:spPr>
          <a:xfrm>
            <a:off x="3092824" y="1526240"/>
            <a:ext cx="4629150" cy="2858691"/>
          </a:xfrm>
        </p:spPr>
        <p:txBody>
          <a:bodyPr/>
          <a:lstStyle/>
          <a:p>
            <a:r>
              <a:rPr lang="en-US" dirty="0">
                <a:latin typeface="Source Sans Pro" panose="020B0503030403020204" pitchFamily="34" charset="0"/>
                <a:ea typeface="Source Sans Pro" panose="020B0503030403020204" pitchFamily="34" charset="0"/>
              </a:rPr>
              <a:t>Individual presentations</a:t>
            </a:r>
          </a:p>
          <a:p>
            <a:r>
              <a:rPr lang="en-US" dirty="0">
                <a:latin typeface="Source Sans Pro" panose="020B0503030403020204" pitchFamily="34" charset="0"/>
                <a:ea typeface="Source Sans Pro" panose="020B0503030403020204" pitchFamily="34" charset="0"/>
              </a:rPr>
              <a:t>Group presentations</a:t>
            </a:r>
          </a:p>
          <a:p>
            <a:r>
              <a:rPr lang="en-US" dirty="0">
                <a:latin typeface="Source Sans Pro" panose="020B0503030403020204" pitchFamily="34" charset="0"/>
                <a:ea typeface="Source Sans Pro" panose="020B0503030403020204" pitchFamily="34" charset="0"/>
              </a:rPr>
              <a:t>Why both?</a:t>
            </a:r>
          </a:p>
        </p:txBody>
      </p:sp>
      <p:sp>
        <p:nvSpPr>
          <p:cNvPr id="6" name="Text Placeholder 5">
            <a:extLst>
              <a:ext uri="{FF2B5EF4-FFF2-40B4-BE49-F238E27FC236}">
                <a16:creationId xmlns:a16="http://schemas.microsoft.com/office/drawing/2014/main" id="{EF9D95B4-2DCE-43D5-9BED-2203C5C771DD}"/>
              </a:ext>
            </a:extLst>
          </p:cNvPr>
          <p:cNvSpPr>
            <a:spLocks noGrp="1"/>
          </p:cNvSpPr>
          <p:nvPr>
            <p:ph type="body" sz="half" idx="2"/>
          </p:nvPr>
        </p:nvSpPr>
        <p:spPr>
          <a:xfrm>
            <a:off x="629841" y="1543050"/>
            <a:ext cx="2462983" cy="2858691"/>
          </a:xfrm>
        </p:spPr>
        <p:txBody>
          <a:bodyPr/>
          <a:lstStyle/>
          <a:p>
            <a:endParaRPr lang="en-US" dirty="0"/>
          </a:p>
        </p:txBody>
      </p:sp>
      <p:pic>
        <p:nvPicPr>
          <p:cNvPr id="5" name="Picture 4" descr="A person wearing a suit and tie&#10;&#10;Description automatically generated">
            <a:extLst>
              <a:ext uri="{FF2B5EF4-FFF2-40B4-BE49-F238E27FC236}">
                <a16:creationId xmlns:a16="http://schemas.microsoft.com/office/drawing/2014/main" id="{53FA6072-B06B-4885-B4DB-E012AD729D2C}"/>
              </a:ext>
            </a:extLst>
          </p:cNvPr>
          <p:cNvPicPr>
            <a:picLocks noChangeAspect="1"/>
          </p:cNvPicPr>
          <p:nvPr/>
        </p:nvPicPr>
        <p:blipFill rotWithShape="1">
          <a:blip r:embed="rId3"/>
          <a:srcRect t="18155" r="54417"/>
          <a:stretch/>
        </p:blipFill>
        <p:spPr>
          <a:xfrm>
            <a:off x="629841" y="1543050"/>
            <a:ext cx="2125839" cy="2528138"/>
          </a:xfrm>
          <a:prstGeom prst="rect">
            <a:avLst/>
          </a:prstGeom>
        </p:spPr>
      </p:pic>
      <p:grpSp>
        <p:nvGrpSpPr>
          <p:cNvPr id="7" name="Group 6">
            <a:extLst>
              <a:ext uri="{FF2B5EF4-FFF2-40B4-BE49-F238E27FC236}">
                <a16:creationId xmlns:a16="http://schemas.microsoft.com/office/drawing/2014/main" id="{232DA054-F722-479C-A95C-B5530E918158}"/>
              </a:ext>
            </a:extLst>
          </p:cNvPr>
          <p:cNvGrpSpPr/>
          <p:nvPr/>
        </p:nvGrpSpPr>
        <p:grpSpPr>
          <a:xfrm>
            <a:off x="6824080" y="446483"/>
            <a:ext cx="1959020" cy="295275"/>
            <a:chOff x="476250" y="4386263"/>
            <a:chExt cx="1959020" cy="295275"/>
          </a:xfrm>
        </p:grpSpPr>
        <p:pic>
          <p:nvPicPr>
            <p:cNvPr id="8" name="Picture 2" descr="Creative Commons License">
              <a:extLst>
                <a:ext uri="{FF2B5EF4-FFF2-40B4-BE49-F238E27FC236}">
                  <a16:creationId xmlns:a16="http://schemas.microsoft.com/office/drawing/2014/main" id="{A087BCA3-6ED0-4576-9FAB-9E4A3C0DCA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53CF0CA5-8138-4834-BDFD-DEDB4FAFC8D6}"/>
                </a:ext>
              </a:extLst>
            </p:cNvPr>
            <p:cNvSpPr txBox="1"/>
            <p:nvPr/>
          </p:nvSpPr>
          <p:spPr>
            <a:xfrm>
              <a:off x="1314450" y="4395400"/>
              <a:ext cx="1120820" cy="276999"/>
            </a:xfrm>
            <a:prstGeom prst="rect">
              <a:avLst/>
            </a:prstGeom>
            <a:noFill/>
          </p:spPr>
          <p:txBody>
            <a:bodyPr wrap="none" rtlCol="0">
              <a:spAutoFit/>
            </a:bodyPr>
            <a:lstStyle/>
            <a:p>
              <a:r>
                <a:rPr lang="en-US" sz="1200" dirty="0"/>
                <a:t>Lisa Diamond</a:t>
              </a:r>
            </a:p>
          </p:txBody>
        </p:sp>
      </p:grpSp>
    </p:spTree>
    <p:extLst>
      <p:ext uri="{BB962C8B-B14F-4D97-AF65-F5344CB8AC3E}">
        <p14:creationId xmlns:p14="http://schemas.microsoft.com/office/powerpoint/2010/main" val="3995841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DCF6E3-72A2-4F91-8FA4-40D838F7C85E}"/>
              </a:ext>
            </a:extLst>
          </p:cNvPr>
          <p:cNvSpPr>
            <a:spLocks noGrp="1"/>
          </p:cNvSpPr>
          <p:nvPr>
            <p:ph type="title"/>
          </p:nvPr>
        </p:nvSpPr>
        <p:spPr>
          <a:xfrm>
            <a:off x="360900" y="322729"/>
            <a:ext cx="7618420" cy="728701"/>
          </a:xfrm>
        </p:spPr>
        <p:txBody>
          <a:bodyPr>
            <a:normAutofit/>
          </a:bodyPr>
          <a:lstStyle/>
          <a:p>
            <a:r>
              <a:rPr lang="en-US" sz="3300" dirty="0">
                <a:latin typeface="Source Sans Pro" panose="020B0503030403020204" pitchFamily="34" charset="0"/>
                <a:ea typeface="Source Sans Pro" panose="020B0503030403020204" pitchFamily="34" charset="0"/>
              </a:rPr>
              <a:t>Class Activity: Networking</a:t>
            </a:r>
          </a:p>
        </p:txBody>
      </p:sp>
      <p:sp>
        <p:nvSpPr>
          <p:cNvPr id="3" name="Content Placeholder 2">
            <a:extLst>
              <a:ext uri="{FF2B5EF4-FFF2-40B4-BE49-F238E27FC236}">
                <a16:creationId xmlns:a16="http://schemas.microsoft.com/office/drawing/2014/main" id="{06891620-3391-41BA-BACB-9A53FD15658B}"/>
              </a:ext>
            </a:extLst>
          </p:cNvPr>
          <p:cNvSpPr>
            <a:spLocks noGrp="1"/>
          </p:cNvSpPr>
          <p:nvPr>
            <p:ph idx="1"/>
          </p:nvPr>
        </p:nvSpPr>
        <p:spPr>
          <a:xfrm>
            <a:off x="556957" y="1239599"/>
            <a:ext cx="5211122" cy="3393962"/>
          </a:xfrm>
        </p:spPr>
        <p:txBody>
          <a:bodyPr>
            <a:normAutofit/>
          </a:bodyPr>
          <a:lstStyle/>
          <a:p>
            <a:r>
              <a:rPr lang="en-US" dirty="0">
                <a:latin typeface="Source Sans Pro" panose="020B0503030403020204" pitchFamily="34" charset="0"/>
                <a:ea typeface="Source Sans Pro" panose="020B0503030403020204" pitchFamily="34" charset="0"/>
              </a:rPr>
              <a:t>Why is networking important?</a:t>
            </a:r>
          </a:p>
          <a:p>
            <a:r>
              <a:rPr lang="en-US" dirty="0">
                <a:latin typeface="Source Sans Pro" panose="020B0503030403020204" pitchFamily="34" charset="0"/>
                <a:ea typeface="Source Sans Pro" panose="020B0503030403020204" pitchFamily="34" charset="0"/>
              </a:rPr>
              <a:t>5-minute break in which to network and discover the following about at least one (1) person:</a:t>
            </a:r>
          </a:p>
          <a:p>
            <a:pPr lvl="1"/>
            <a:r>
              <a:rPr lang="en-US" dirty="0">
                <a:latin typeface="Source Sans Pro" panose="020B0503030403020204" pitchFamily="34" charset="0"/>
                <a:ea typeface="Source Sans Pro" panose="020B0503030403020204" pitchFamily="34" charset="0"/>
              </a:rPr>
              <a:t>Name </a:t>
            </a:r>
          </a:p>
          <a:p>
            <a:pPr lvl="1"/>
            <a:r>
              <a:rPr lang="en-US" dirty="0">
                <a:latin typeface="Source Sans Pro" panose="020B0503030403020204" pitchFamily="34" charset="0"/>
                <a:ea typeface="Source Sans Pro" panose="020B0503030403020204" pitchFamily="34" charset="0"/>
              </a:rPr>
              <a:t>Hobby</a:t>
            </a:r>
          </a:p>
          <a:p>
            <a:pPr lvl="1"/>
            <a:r>
              <a:rPr lang="en-US" dirty="0">
                <a:latin typeface="Source Sans Pro" panose="020B0503030403020204" pitchFamily="34" charset="0"/>
                <a:ea typeface="Source Sans Pro" panose="020B0503030403020204" pitchFamily="34" charset="0"/>
              </a:rPr>
              <a:t>Major</a:t>
            </a:r>
          </a:p>
          <a:p>
            <a:pPr lvl="1"/>
            <a:r>
              <a:rPr lang="en-US" dirty="0">
                <a:latin typeface="Source Sans Pro" panose="020B0503030403020204" pitchFamily="34" charset="0"/>
                <a:ea typeface="Source Sans Pro" panose="020B0503030403020204" pitchFamily="34" charset="0"/>
              </a:rPr>
              <a:t>Career choices</a:t>
            </a:r>
          </a:p>
          <a:p>
            <a:r>
              <a:rPr lang="en-US" dirty="0">
                <a:latin typeface="Source Sans Pro" panose="020B0503030403020204" pitchFamily="34" charset="0"/>
                <a:ea typeface="Source Sans Pro" panose="020B0503030403020204" pitchFamily="34" charset="0"/>
              </a:rPr>
              <a:t>Introductions</a:t>
            </a:r>
          </a:p>
        </p:txBody>
      </p:sp>
      <p:sp>
        <p:nvSpPr>
          <p:cNvPr id="6" name="Text Placeholder 5">
            <a:extLst>
              <a:ext uri="{FF2B5EF4-FFF2-40B4-BE49-F238E27FC236}">
                <a16:creationId xmlns:a16="http://schemas.microsoft.com/office/drawing/2014/main" id="{DAF7A36F-03B3-4A9E-AB21-F918AF5D2D8E}"/>
              </a:ext>
            </a:extLst>
          </p:cNvPr>
          <p:cNvSpPr>
            <a:spLocks noGrp="1"/>
          </p:cNvSpPr>
          <p:nvPr>
            <p:ph type="body" sz="half" idx="2"/>
          </p:nvPr>
        </p:nvSpPr>
        <p:spPr>
          <a:xfrm>
            <a:off x="5981483" y="1233379"/>
            <a:ext cx="2673196" cy="2343539"/>
          </a:xfrm>
        </p:spPr>
        <p:txBody>
          <a:bodyPr/>
          <a:lstStyle/>
          <a:p>
            <a:endParaRPr lang="en-US" dirty="0"/>
          </a:p>
        </p:txBody>
      </p:sp>
      <p:pic>
        <p:nvPicPr>
          <p:cNvPr id="5" name="Picture 4" descr="A person standing in a kitchen&#10;&#10;Description automatically generated">
            <a:extLst>
              <a:ext uri="{FF2B5EF4-FFF2-40B4-BE49-F238E27FC236}">
                <a16:creationId xmlns:a16="http://schemas.microsoft.com/office/drawing/2014/main" id="{A96D82F9-0CA0-4BBA-AF51-FD69EABC18E5}"/>
              </a:ext>
            </a:extLst>
          </p:cNvPr>
          <p:cNvPicPr>
            <a:picLocks noChangeAspect="1"/>
          </p:cNvPicPr>
          <p:nvPr/>
        </p:nvPicPr>
        <p:blipFill rotWithShape="1">
          <a:blip r:embed="rId3"/>
          <a:srcRect t="19277" r="27326"/>
          <a:stretch/>
        </p:blipFill>
        <p:spPr>
          <a:xfrm>
            <a:off x="5981483" y="1233379"/>
            <a:ext cx="2532678" cy="1875453"/>
          </a:xfrm>
          <a:prstGeom prst="rect">
            <a:avLst/>
          </a:prstGeom>
        </p:spPr>
      </p:pic>
      <p:grpSp>
        <p:nvGrpSpPr>
          <p:cNvPr id="7" name="Group 6">
            <a:extLst>
              <a:ext uri="{FF2B5EF4-FFF2-40B4-BE49-F238E27FC236}">
                <a16:creationId xmlns:a16="http://schemas.microsoft.com/office/drawing/2014/main" id="{CA088437-C2B0-44BE-B60A-9C46B7134E74}"/>
              </a:ext>
            </a:extLst>
          </p:cNvPr>
          <p:cNvGrpSpPr/>
          <p:nvPr/>
        </p:nvGrpSpPr>
        <p:grpSpPr>
          <a:xfrm>
            <a:off x="6824080" y="483954"/>
            <a:ext cx="1959020" cy="295275"/>
            <a:chOff x="476250" y="4386263"/>
            <a:chExt cx="1959020" cy="295275"/>
          </a:xfrm>
        </p:grpSpPr>
        <p:pic>
          <p:nvPicPr>
            <p:cNvPr id="8" name="Picture 2" descr="Creative Commons License">
              <a:extLst>
                <a:ext uri="{FF2B5EF4-FFF2-40B4-BE49-F238E27FC236}">
                  <a16:creationId xmlns:a16="http://schemas.microsoft.com/office/drawing/2014/main" id="{D32118D3-D78B-4A90-94F7-88632A56E4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2D57C3F4-B289-46C6-A057-C156B92CD60A}"/>
                </a:ext>
              </a:extLst>
            </p:cNvPr>
            <p:cNvSpPr txBox="1"/>
            <p:nvPr/>
          </p:nvSpPr>
          <p:spPr>
            <a:xfrm>
              <a:off x="1314450" y="4395400"/>
              <a:ext cx="1120820" cy="276999"/>
            </a:xfrm>
            <a:prstGeom prst="rect">
              <a:avLst/>
            </a:prstGeom>
            <a:noFill/>
          </p:spPr>
          <p:txBody>
            <a:bodyPr wrap="none" rtlCol="0">
              <a:spAutoFit/>
            </a:bodyPr>
            <a:lstStyle/>
            <a:p>
              <a:r>
                <a:rPr lang="en-US" sz="1200" dirty="0"/>
                <a:t>Lisa Diamond</a:t>
              </a:r>
            </a:p>
          </p:txBody>
        </p:sp>
      </p:grpSp>
    </p:spTree>
    <p:extLst>
      <p:ext uri="{BB962C8B-B14F-4D97-AF65-F5344CB8AC3E}">
        <p14:creationId xmlns:p14="http://schemas.microsoft.com/office/powerpoint/2010/main" val="3723561669"/>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EED5D-4B76-4AB1-B8D1-128105A759E4}"/>
              </a:ext>
            </a:extLst>
          </p:cNvPr>
          <p:cNvSpPr>
            <a:spLocks noGrp="1"/>
          </p:cNvSpPr>
          <p:nvPr>
            <p:ph type="title"/>
          </p:nvPr>
        </p:nvSpPr>
        <p:spPr>
          <a:xfrm>
            <a:off x="376346" y="328687"/>
            <a:ext cx="7886700" cy="820829"/>
          </a:xfrm>
        </p:spPr>
        <p:txBody>
          <a:bodyPr/>
          <a:lstStyle/>
          <a:p>
            <a:r>
              <a:rPr lang="en-US" dirty="0">
                <a:latin typeface="Source Sans Pro" panose="020B0503030403020204" pitchFamily="34" charset="0"/>
                <a:ea typeface="Source Sans Pro" panose="020B0503030403020204" pitchFamily="34" charset="0"/>
              </a:rPr>
              <a:t>Closing</a:t>
            </a:r>
          </a:p>
        </p:txBody>
      </p:sp>
      <p:pic>
        <p:nvPicPr>
          <p:cNvPr id="5" name="Content Placeholder 4" descr="A person standing in a kitchen&#10;&#10;Description automatically generated">
            <a:extLst>
              <a:ext uri="{FF2B5EF4-FFF2-40B4-BE49-F238E27FC236}">
                <a16:creationId xmlns:a16="http://schemas.microsoft.com/office/drawing/2014/main" id="{782897FD-D2B6-44E9-B669-1318FF09DB67}"/>
              </a:ext>
            </a:extLst>
          </p:cNvPr>
          <p:cNvPicPr>
            <a:picLocks noGrp="1" noChangeAspect="1"/>
          </p:cNvPicPr>
          <p:nvPr>
            <p:ph idx="1"/>
          </p:nvPr>
        </p:nvPicPr>
        <p:blipFill rotWithShape="1">
          <a:blip r:embed="rId3"/>
          <a:srcRect l="20636"/>
          <a:stretch/>
        </p:blipFill>
        <p:spPr>
          <a:xfrm>
            <a:off x="2353236" y="1190416"/>
            <a:ext cx="3664152" cy="3082430"/>
          </a:xfrm>
          <a:prstGeom prst="rect">
            <a:avLst/>
          </a:prstGeom>
          <a:ln>
            <a:noFill/>
          </a:ln>
          <a:effectLst>
            <a:outerShdw blurRad="292100" dist="139700" dir="2700000" algn="tl" rotWithShape="0">
              <a:srgbClr val="333333">
                <a:alpha val="65000"/>
              </a:srgbClr>
            </a:outerShdw>
          </a:effectLst>
        </p:spPr>
      </p:pic>
      <p:grpSp>
        <p:nvGrpSpPr>
          <p:cNvPr id="4" name="Group 3">
            <a:extLst>
              <a:ext uri="{FF2B5EF4-FFF2-40B4-BE49-F238E27FC236}">
                <a16:creationId xmlns:a16="http://schemas.microsoft.com/office/drawing/2014/main" id="{AFFFDC75-043F-4D88-B2E7-39DD7C63607F}"/>
              </a:ext>
            </a:extLst>
          </p:cNvPr>
          <p:cNvGrpSpPr/>
          <p:nvPr/>
        </p:nvGrpSpPr>
        <p:grpSpPr>
          <a:xfrm>
            <a:off x="476250" y="4386263"/>
            <a:ext cx="1959020" cy="295275"/>
            <a:chOff x="476250" y="4386263"/>
            <a:chExt cx="1959020" cy="295275"/>
          </a:xfrm>
        </p:grpSpPr>
        <p:pic>
          <p:nvPicPr>
            <p:cNvPr id="6" name="Picture 2" descr="Creative Commons License">
              <a:extLst>
                <a:ext uri="{FF2B5EF4-FFF2-40B4-BE49-F238E27FC236}">
                  <a16:creationId xmlns:a16="http://schemas.microsoft.com/office/drawing/2014/main" id="{123A4425-8313-4FFE-B953-EFBD8D7F95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695D4380-45EE-4170-B9F6-15237488084A}"/>
                </a:ext>
              </a:extLst>
            </p:cNvPr>
            <p:cNvSpPr txBox="1"/>
            <p:nvPr/>
          </p:nvSpPr>
          <p:spPr>
            <a:xfrm>
              <a:off x="1314450" y="4395400"/>
              <a:ext cx="1120820" cy="276999"/>
            </a:xfrm>
            <a:prstGeom prst="rect">
              <a:avLst/>
            </a:prstGeom>
            <a:noFill/>
          </p:spPr>
          <p:txBody>
            <a:bodyPr wrap="none" rtlCol="0">
              <a:spAutoFit/>
            </a:bodyPr>
            <a:lstStyle/>
            <a:p>
              <a:r>
                <a:rPr lang="en-US" sz="1200" dirty="0"/>
                <a:t>Lisa Diamond</a:t>
              </a:r>
            </a:p>
          </p:txBody>
        </p:sp>
      </p:grpSp>
    </p:spTree>
    <p:extLst>
      <p:ext uri="{BB962C8B-B14F-4D97-AF65-F5344CB8AC3E}">
        <p14:creationId xmlns:p14="http://schemas.microsoft.com/office/powerpoint/2010/main" val="3576018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FB214E07ADECB4989BA088926DA1C0C" ma:contentTypeVersion="2" ma:contentTypeDescription="Create a new document." ma:contentTypeScope="" ma:versionID="e7e98b79769c41149b6951bb18d79eef">
  <xsd:schema xmlns:xsd="http://www.w3.org/2001/XMLSchema" xmlns:xs="http://www.w3.org/2001/XMLSchema" xmlns:p="http://schemas.microsoft.com/office/2006/metadata/properties" xmlns:ns3="dc6ace94-17bf-4994-afd5-24ec079e881e" targetNamespace="http://schemas.microsoft.com/office/2006/metadata/properties" ma:root="true" ma:fieldsID="cb0ecd7e98027409fd1b215d222e1c6c" ns3:_="">
    <xsd:import namespace="dc6ace94-17bf-4994-afd5-24ec079e881e"/>
    <xsd:element name="properties">
      <xsd:complexType>
        <xsd:sequence>
          <xsd:element name="documentManagement">
            <xsd:complexType>
              <xsd:all>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6ace94-17bf-4994-afd5-24ec079e881e"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B4A09B1-4B80-4310-9369-675EA70BA532}">
  <ds:schemaRefs>
    <ds:schemaRef ds:uri="http://schemas.microsoft.com/sharepoint/v3/contenttype/forms"/>
  </ds:schemaRefs>
</ds:datastoreItem>
</file>

<file path=customXml/itemProps2.xml><?xml version="1.0" encoding="utf-8"?>
<ds:datastoreItem xmlns:ds="http://schemas.openxmlformats.org/officeDocument/2006/customXml" ds:itemID="{34B70867-0CBB-4762-B9D5-4D06C471F645}">
  <ds:schemaRefs>
    <ds:schemaRef ds:uri="http://schemas.microsoft.com/office/2006/metadata/contentType"/>
    <ds:schemaRef ds:uri="http://schemas.microsoft.com/office/2006/metadata/properties/metaAttributes"/>
    <ds:schemaRef ds:uri="http://www.w3.org/2000/xmlns/"/>
    <ds:schemaRef ds:uri="http://www.w3.org/2001/XMLSchema"/>
    <ds:schemaRef ds:uri="dc6ace94-17bf-4994-afd5-24ec079e881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8A39FDF-EA95-49C7-AF1E-B9EA28862CCB}">
  <ds:schemaRefs>
    <ds:schemaRef ds:uri="http://schemas.microsoft.com/office/2006/metadata/properties"/>
    <ds:schemaRef ds:uri="http://www.w3.org/2000/xmln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202</TotalTime>
  <Words>1280</Words>
  <Application>Microsoft Office PowerPoint</Application>
  <PresentationFormat>On-screen Show (16:9)</PresentationFormat>
  <Paragraphs>102</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Source Sans Pro</vt:lpstr>
      <vt:lpstr>Office Theme</vt:lpstr>
      <vt:lpstr>PowerPoint Presentation</vt:lpstr>
      <vt:lpstr>Introduction to Technical Writing</vt:lpstr>
      <vt:lpstr>Technical Writing Categories</vt:lpstr>
      <vt:lpstr>Basic Concerns</vt:lpstr>
      <vt:lpstr>How to Write in the Workplace</vt:lpstr>
      <vt:lpstr>What to Write in the Workplace</vt:lpstr>
      <vt:lpstr>Oral Presentations</vt:lpstr>
      <vt:lpstr>Class Activity: Networking</vt:lpstr>
      <vt:lpstr>Closing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Tiffani Reardon</cp:lastModifiedBy>
  <cp:revision>5</cp:revision>
  <dcterms:created xsi:type="dcterms:W3CDTF">2019-08-16T16:55:48Z</dcterms:created>
  <dcterms:modified xsi:type="dcterms:W3CDTF">2020-05-16T01:48:14Z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0x010100DFB214E07ADECB4989BA088926DA1C0C</vt:lpwstr>
  </property>
</Properties>
</file>