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78"/>
  </p:handout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 id="328" r:id="rId74"/>
    <p:sldId id="329" r:id="rId75"/>
    <p:sldId id="330" r:id="rId76"/>
    <p:sldId id="331" r:id="rId77"/>
  </p:sldIdLst>
  <p:sldSz cx="12192000" cy="6858000"/>
  <p:notesSz cx="6858000" cy="9144000"/>
  <p:custDataLst>
    <p:tags r:id="rId79"/>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DBB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F31CAB3-5176-4162-8DCB-1CBC996E2A23}" v="9" dt="2020-05-16T05:26:02.63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horzBarState="maximized">
    <p:restoredLeft sz="19002" autoAdjust="0"/>
    <p:restoredTop sz="94660"/>
  </p:normalViewPr>
  <p:slideViewPr>
    <p:cSldViewPr snapToGrid="0">
      <p:cViewPr varScale="1">
        <p:scale>
          <a:sx n="66" d="100"/>
          <a:sy n="66" d="100"/>
        </p:scale>
        <p:origin x="-283" y="-19"/>
      </p:cViewPr>
      <p:guideLst/>
    </p:cSldViewPr>
  </p:slideViewPr>
  <p:notesTextViewPr>
    <p:cViewPr>
      <p:scale>
        <a:sx n="1" d="1"/>
        <a:sy n="1" d="1"/>
      </p:scale>
      <p:origin x="0" y="0"/>
    </p:cViewPr>
  </p:notesTextViewPr>
  <p:notesViewPr>
    <p:cSldViewPr snapToGrid="0">
      <p:cViewPr varScale="1">
        <p:scale>
          <a:sx n="71" d="100"/>
          <a:sy n="71" d="100"/>
        </p:scale>
        <p:origin x="2226" y="72"/>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microsoft.com/office/2016/11/relationships/changesInfo" Target="changesInfos/changesInfo1.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tags" Target="tags/tag1.xml"/><Relationship Id="rId5" Type="http://schemas.openxmlformats.org/officeDocument/2006/relationships/slide" Target="slides/slide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presProps" Target="presProps.xml"/><Relationship Id="rId85" Type="http://schemas.microsoft.com/office/2015/10/relationships/revisionInfo" Target="revisionInfo.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handoutMaster" Target="handoutMasters/handoutMaster1.xml"/><Relationship Id="rId8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61" Type="http://schemas.openxmlformats.org/officeDocument/2006/relationships/slide" Target="slides/slide60.xml"/><Relationship Id="rId8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iffani Reardon" userId="7e1c9a0cabc2164b" providerId="LiveId" clId="{AF31CAB3-5176-4162-8DCB-1CBC996E2A23}"/>
    <pc:docChg chg="modMainMaster">
      <pc:chgData name="Tiffani Reardon" userId="7e1c9a0cabc2164b" providerId="LiveId" clId="{AF31CAB3-5176-4162-8DCB-1CBC996E2A23}" dt="2020-05-16T05:26:10.415" v="47" actId="1076"/>
      <pc:docMkLst>
        <pc:docMk/>
      </pc:docMkLst>
      <pc:sldMasterChg chg="modSldLayout">
        <pc:chgData name="Tiffani Reardon" userId="7e1c9a0cabc2164b" providerId="LiveId" clId="{AF31CAB3-5176-4162-8DCB-1CBC996E2A23}" dt="2020-05-16T05:26:10.415" v="47" actId="1076"/>
        <pc:sldMasterMkLst>
          <pc:docMk/>
          <pc:sldMasterMk cId="3309675187" sldId="2147483648"/>
        </pc:sldMasterMkLst>
        <pc:sldLayoutChg chg="addSp modSp">
          <pc:chgData name="Tiffani Reardon" userId="7e1c9a0cabc2164b" providerId="LiveId" clId="{AF31CAB3-5176-4162-8DCB-1CBC996E2A23}" dt="2020-05-16T05:25:52.748" v="44" actId="1076"/>
          <pc:sldLayoutMkLst>
            <pc:docMk/>
            <pc:sldMasterMk cId="3309675187" sldId="2147483648"/>
            <pc:sldLayoutMk cId="1835415799" sldId="2147483649"/>
          </pc:sldLayoutMkLst>
          <pc:spChg chg="add mod">
            <ac:chgData name="Tiffani Reardon" userId="7e1c9a0cabc2164b" providerId="LiveId" clId="{AF31CAB3-5176-4162-8DCB-1CBC996E2A23}" dt="2020-05-16T05:25:52.748" v="44" actId="1076"/>
            <ac:spMkLst>
              <pc:docMk/>
              <pc:sldMasterMk cId="3309675187" sldId="2147483648"/>
              <pc:sldLayoutMk cId="1835415799" sldId="2147483649"/>
              <ac:spMk id="9" creationId="{89B70311-8F2F-42A0-A467-14A6DC1DAF17}"/>
            </ac:spMkLst>
          </pc:spChg>
          <pc:picChg chg="add mod">
            <ac:chgData name="Tiffani Reardon" userId="7e1c9a0cabc2164b" providerId="LiveId" clId="{AF31CAB3-5176-4162-8DCB-1CBC996E2A23}" dt="2020-05-16T05:25:52.748" v="44" actId="1076"/>
            <ac:picMkLst>
              <pc:docMk/>
              <pc:sldMasterMk cId="3309675187" sldId="2147483648"/>
              <pc:sldLayoutMk cId="1835415799" sldId="2147483649"/>
              <ac:picMk id="1026" creationId="{74AE85D2-4976-47F3-9FAF-EB3136CDAFD5}"/>
            </ac:picMkLst>
          </pc:picChg>
        </pc:sldLayoutChg>
        <pc:sldLayoutChg chg="addSp modSp">
          <pc:chgData name="Tiffani Reardon" userId="7e1c9a0cabc2164b" providerId="LiveId" clId="{AF31CAB3-5176-4162-8DCB-1CBC996E2A23}" dt="2020-05-16T05:26:10.415" v="47" actId="1076"/>
          <pc:sldLayoutMkLst>
            <pc:docMk/>
            <pc:sldMasterMk cId="3309675187" sldId="2147483648"/>
            <pc:sldLayoutMk cId="2675690237" sldId="2147483650"/>
          </pc:sldLayoutMkLst>
          <pc:spChg chg="add mod">
            <ac:chgData name="Tiffani Reardon" userId="7e1c9a0cabc2164b" providerId="LiveId" clId="{AF31CAB3-5176-4162-8DCB-1CBC996E2A23}" dt="2020-05-16T05:26:10.415" v="47" actId="1076"/>
            <ac:spMkLst>
              <pc:docMk/>
              <pc:sldMasterMk cId="3309675187" sldId="2147483648"/>
              <pc:sldLayoutMk cId="2675690237" sldId="2147483650"/>
              <ac:spMk id="10" creationId="{13497045-0BB3-45CD-814A-AB1CB46F38B2}"/>
            </ac:spMkLst>
          </pc:spChg>
          <pc:picChg chg="add mod">
            <ac:chgData name="Tiffani Reardon" userId="7e1c9a0cabc2164b" providerId="LiveId" clId="{AF31CAB3-5176-4162-8DCB-1CBC996E2A23}" dt="2020-05-16T05:26:02.639" v="46" actId="1076"/>
            <ac:picMkLst>
              <pc:docMk/>
              <pc:sldMasterMk cId="3309675187" sldId="2147483648"/>
              <pc:sldLayoutMk cId="2675690237" sldId="2147483650"/>
              <ac:picMk id="9" creationId="{6D1CD180-DF7C-429B-8157-117552B2622D}"/>
            </ac:picMkLst>
          </pc:pic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9E361E5-0BB7-47D3-9134-EAA2A6D24A14}" type="datetimeFigureOut">
              <a:rPr lang="en-US" smtClean="0"/>
              <a:t>5/16/2020</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F510DE2-3B56-4B64-8627-87F15FD39443}" type="slidenum">
              <a:rPr lang="en-US" smtClean="0"/>
              <a:t>‹#›</a:t>
            </a:fld>
            <a:endParaRPr lang="en-US"/>
          </a:p>
        </p:txBody>
      </p:sp>
    </p:spTree>
    <p:extLst>
      <p:ext uri="{BB962C8B-B14F-4D97-AF65-F5344CB8AC3E}">
        <p14:creationId xmlns:p14="http://schemas.microsoft.com/office/powerpoint/2010/main" val="1965544500"/>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A6E22CEE-0408-4BDE-A7BD-0051F4195DAE}" type="datetimeFigureOut">
              <a:rPr lang="en-US" smtClean="0"/>
              <a:t>5/16/2020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B2331CE-9062-4854-B8B6-BF233B31C6DA}" type="slidenum">
              <a:rPr lang="en-US" smtClean="0"/>
              <a:t>‹#›</a:t>
            </a:fld>
            <a:endParaRPr lang="en-US"/>
          </a:p>
        </p:txBody>
      </p:sp>
      <p:sp>
        <p:nvSpPr>
          <p:cNvPr id="8" name="Rectangle 7"/>
          <p:cNvSpPr/>
          <p:nvPr userDrawn="1"/>
        </p:nvSpPr>
        <p:spPr>
          <a:xfrm rot="7268965">
            <a:off x="6756342" y="1577748"/>
            <a:ext cx="11105402" cy="547975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userDrawn="1"/>
        </p:nvSpPr>
        <p:spPr>
          <a:xfrm rot="3623873">
            <a:off x="6505314" y="-879214"/>
            <a:ext cx="11105402" cy="5651915"/>
          </a:xfrm>
          <a:prstGeom prst="rect">
            <a:avLst/>
          </a:prstGeom>
          <a:solidFill>
            <a:srgbClr val="FDBB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1524000" y="1122363"/>
            <a:ext cx="7379368"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7379368" cy="1655762"/>
          </a:xfrm>
        </p:spPr>
        <p:txBody>
          <a:bodyPr>
            <a:normAutofit/>
          </a:bodyPr>
          <a:lstStyle>
            <a:lvl1pPr marL="0" indent="0" algn="ctr">
              <a:buNone/>
              <a:defRPr sz="4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pic>
        <p:nvPicPr>
          <p:cNvPr id="1026" name="Picture 2" descr="Creative Commons License">
            <a:extLst>
              <a:ext uri="{FF2B5EF4-FFF2-40B4-BE49-F238E27FC236}">
                <a16:creationId xmlns:a16="http://schemas.microsoft.com/office/drawing/2014/main" id="{74AE85D2-4976-47F3-9FAF-EB3136CDAFD5}"/>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077220" y="6279764"/>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89B70311-8F2F-42A0-A467-14A6DC1DAF17}"/>
              </a:ext>
            </a:extLst>
          </p:cNvPr>
          <p:cNvSpPr txBox="1"/>
          <p:nvPr userDrawn="1"/>
        </p:nvSpPr>
        <p:spPr>
          <a:xfrm>
            <a:off x="8915420" y="6165791"/>
            <a:ext cx="1598964" cy="523220"/>
          </a:xfrm>
          <a:prstGeom prst="rect">
            <a:avLst/>
          </a:prstGeom>
          <a:noFill/>
        </p:spPr>
        <p:txBody>
          <a:bodyPr wrap="none" rtlCol="0">
            <a:spAutoFit/>
          </a:bodyPr>
          <a:lstStyle/>
          <a:p>
            <a:r>
              <a:rPr lang="en-US" sz="1400" dirty="0">
                <a:solidFill>
                  <a:schemeClr val="bg1"/>
                </a:solidFill>
              </a:rPr>
              <a:t>Tamara Powell and </a:t>
            </a:r>
          </a:p>
          <a:p>
            <a:r>
              <a:rPr lang="en-US" sz="1400" dirty="0">
                <a:solidFill>
                  <a:schemeClr val="bg1"/>
                </a:solidFill>
              </a:rPr>
              <a:t>Tiffani Reardon</a:t>
            </a:r>
          </a:p>
        </p:txBody>
      </p:sp>
    </p:spTree>
    <p:extLst>
      <p:ext uri="{BB962C8B-B14F-4D97-AF65-F5344CB8AC3E}">
        <p14:creationId xmlns:p14="http://schemas.microsoft.com/office/powerpoint/2010/main" val="18354157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6E22CEE-0408-4BDE-A7BD-0051F4195DAE}" type="datetimeFigureOut">
              <a:rPr lang="en-US" smtClean="0"/>
              <a:t>5/16/2020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B2331CE-9062-4854-B8B6-BF233B31C6DA}" type="slidenum">
              <a:rPr lang="en-US" smtClean="0"/>
              <a:t>‹#›</a:t>
            </a:fld>
            <a:endParaRPr lang="en-US"/>
          </a:p>
        </p:txBody>
      </p:sp>
    </p:spTree>
    <p:extLst>
      <p:ext uri="{BB962C8B-B14F-4D97-AF65-F5344CB8AC3E}">
        <p14:creationId xmlns:p14="http://schemas.microsoft.com/office/powerpoint/2010/main" val="8797787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6E22CEE-0408-4BDE-A7BD-0051F4195DAE}" type="datetimeFigureOut">
              <a:rPr lang="en-US" smtClean="0"/>
              <a:t>5/16/2020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B2331CE-9062-4854-B8B6-BF233B31C6DA}" type="slidenum">
              <a:rPr lang="en-US" smtClean="0"/>
              <a:t>‹#›</a:t>
            </a:fld>
            <a:endParaRPr lang="en-US"/>
          </a:p>
        </p:txBody>
      </p:sp>
    </p:spTree>
    <p:extLst>
      <p:ext uri="{BB962C8B-B14F-4D97-AF65-F5344CB8AC3E}">
        <p14:creationId xmlns:p14="http://schemas.microsoft.com/office/powerpoint/2010/main" val="2960623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A6E22CEE-0408-4BDE-A7BD-0051F4195DAE}" type="datetimeFigureOut">
              <a:rPr lang="en-US" smtClean="0"/>
              <a:t>5/16/2020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B2331CE-9062-4854-B8B6-BF233B31C6DA}" type="slidenum">
              <a:rPr lang="en-US" smtClean="0"/>
              <a:t>‹#›</a:t>
            </a:fld>
            <a:endParaRPr lang="en-US"/>
          </a:p>
        </p:txBody>
      </p:sp>
      <p:sp>
        <p:nvSpPr>
          <p:cNvPr id="7" name="Rectangle 6"/>
          <p:cNvSpPr/>
          <p:nvPr userDrawn="1"/>
        </p:nvSpPr>
        <p:spPr>
          <a:xfrm rot="6476033">
            <a:off x="7335734" y="2476731"/>
            <a:ext cx="11105402" cy="304912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userDrawn="1"/>
        </p:nvSpPr>
        <p:spPr>
          <a:xfrm rot="4339776">
            <a:off x="7273136" y="1803673"/>
            <a:ext cx="11285717" cy="3096062"/>
          </a:xfrm>
          <a:prstGeom prst="rect">
            <a:avLst/>
          </a:prstGeom>
          <a:solidFill>
            <a:srgbClr val="FDBB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365125"/>
            <a:ext cx="9669379" cy="1325563"/>
          </a:xfrm>
        </p:spPr>
        <p:txBody>
          <a:bodyPr/>
          <a:lstStyle/>
          <a:p>
            <a:r>
              <a:rPr lang="en-US"/>
              <a:t>Click to edit Master title style</a:t>
            </a:r>
          </a:p>
        </p:txBody>
      </p:sp>
      <p:sp>
        <p:nvSpPr>
          <p:cNvPr id="3" name="Content Placeholder 2"/>
          <p:cNvSpPr>
            <a:spLocks noGrp="1"/>
          </p:cNvSpPr>
          <p:nvPr>
            <p:ph idx="1"/>
          </p:nvPr>
        </p:nvSpPr>
        <p:spPr>
          <a:xfrm>
            <a:off x="838200" y="1825625"/>
            <a:ext cx="9990221"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9" name="Picture 2" descr="Creative Commons License">
            <a:extLst>
              <a:ext uri="{FF2B5EF4-FFF2-40B4-BE49-F238E27FC236}">
                <a16:creationId xmlns:a16="http://schemas.microsoft.com/office/drawing/2014/main" id="{6D1CD180-DF7C-429B-8157-117552B2622D}"/>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934700" y="5769565"/>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13497045-0BB3-45CD-814A-AB1CB46F38B2}"/>
              </a:ext>
            </a:extLst>
          </p:cNvPr>
          <p:cNvSpPr txBox="1"/>
          <p:nvPr userDrawn="1"/>
        </p:nvSpPr>
        <p:spPr>
          <a:xfrm>
            <a:off x="10593036" y="6198255"/>
            <a:ext cx="1598964" cy="523220"/>
          </a:xfrm>
          <a:prstGeom prst="rect">
            <a:avLst/>
          </a:prstGeom>
          <a:noFill/>
        </p:spPr>
        <p:txBody>
          <a:bodyPr wrap="none" rtlCol="0">
            <a:spAutoFit/>
          </a:bodyPr>
          <a:lstStyle/>
          <a:p>
            <a:r>
              <a:rPr lang="en-US" sz="1400" dirty="0">
                <a:solidFill>
                  <a:schemeClr val="bg1"/>
                </a:solidFill>
              </a:rPr>
              <a:t>Tamara Powell and </a:t>
            </a:r>
          </a:p>
          <a:p>
            <a:r>
              <a:rPr lang="en-US" sz="1400" dirty="0">
                <a:solidFill>
                  <a:schemeClr val="bg1"/>
                </a:solidFill>
              </a:rPr>
              <a:t>Tiffani Reardon</a:t>
            </a:r>
          </a:p>
        </p:txBody>
      </p:sp>
    </p:spTree>
    <p:extLst>
      <p:ext uri="{BB962C8B-B14F-4D97-AF65-F5344CB8AC3E}">
        <p14:creationId xmlns:p14="http://schemas.microsoft.com/office/powerpoint/2010/main" val="26756902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A6E22CEE-0408-4BDE-A7BD-0051F4195DAE}" type="datetimeFigureOut">
              <a:rPr lang="en-US" smtClean="0"/>
              <a:t>5/16/2020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B2331CE-9062-4854-B8B6-BF233B31C6DA}" type="slidenum">
              <a:rPr lang="en-US" smtClean="0"/>
              <a:t>‹#›</a:t>
            </a:fld>
            <a:endParaRPr lang="en-US"/>
          </a:p>
        </p:txBody>
      </p:sp>
    </p:spTree>
    <p:extLst>
      <p:ext uri="{BB962C8B-B14F-4D97-AF65-F5344CB8AC3E}">
        <p14:creationId xmlns:p14="http://schemas.microsoft.com/office/powerpoint/2010/main" val="19813549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6E22CEE-0408-4BDE-A7BD-0051F4195DAE}" type="datetimeFigureOut">
              <a:rPr lang="en-US" smtClean="0"/>
              <a:t>5/16/2020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B2331CE-9062-4854-B8B6-BF233B31C6DA}" type="slidenum">
              <a:rPr lang="en-US" smtClean="0"/>
              <a:t>‹#›</a:t>
            </a:fld>
            <a:endParaRPr lang="en-US"/>
          </a:p>
        </p:txBody>
      </p:sp>
    </p:spTree>
    <p:extLst>
      <p:ext uri="{BB962C8B-B14F-4D97-AF65-F5344CB8AC3E}">
        <p14:creationId xmlns:p14="http://schemas.microsoft.com/office/powerpoint/2010/main" val="3482981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A6E22CEE-0408-4BDE-A7BD-0051F4195DAE}" type="datetimeFigureOut">
              <a:rPr lang="en-US" smtClean="0"/>
              <a:t>5/16/2020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B2331CE-9062-4854-B8B6-BF233B31C6DA}" type="slidenum">
              <a:rPr lang="en-US" smtClean="0"/>
              <a:t>‹#›</a:t>
            </a:fld>
            <a:endParaRPr lang="en-US"/>
          </a:p>
        </p:txBody>
      </p:sp>
    </p:spTree>
    <p:extLst>
      <p:ext uri="{BB962C8B-B14F-4D97-AF65-F5344CB8AC3E}">
        <p14:creationId xmlns:p14="http://schemas.microsoft.com/office/powerpoint/2010/main" val="37757734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6E22CEE-0408-4BDE-A7BD-0051F4195DAE}" type="datetimeFigureOut">
              <a:rPr lang="en-US" smtClean="0"/>
              <a:t>5/16/2020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B2331CE-9062-4854-B8B6-BF233B31C6DA}" type="slidenum">
              <a:rPr lang="en-US" smtClean="0"/>
              <a:t>‹#›</a:t>
            </a:fld>
            <a:endParaRPr lang="en-US"/>
          </a:p>
        </p:txBody>
      </p:sp>
    </p:spTree>
    <p:extLst>
      <p:ext uri="{BB962C8B-B14F-4D97-AF65-F5344CB8AC3E}">
        <p14:creationId xmlns:p14="http://schemas.microsoft.com/office/powerpoint/2010/main" val="23403835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6E22CEE-0408-4BDE-A7BD-0051F4195DAE}" type="datetimeFigureOut">
              <a:rPr lang="en-US" smtClean="0"/>
              <a:t>5/16/2020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B2331CE-9062-4854-B8B6-BF233B31C6DA}" type="slidenum">
              <a:rPr lang="en-US" smtClean="0"/>
              <a:t>‹#›</a:t>
            </a:fld>
            <a:endParaRPr lang="en-US"/>
          </a:p>
        </p:txBody>
      </p:sp>
    </p:spTree>
    <p:extLst>
      <p:ext uri="{BB962C8B-B14F-4D97-AF65-F5344CB8AC3E}">
        <p14:creationId xmlns:p14="http://schemas.microsoft.com/office/powerpoint/2010/main" val="25818013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A6E22CEE-0408-4BDE-A7BD-0051F4195DAE}" type="datetimeFigureOut">
              <a:rPr lang="en-US" smtClean="0"/>
              <a:t>5/16/2020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B2331CE-9062-4854-B8B6-BF233B31C6DA}" type="slidenum">
              <a:rPr lang="en-US" smtClean="0"/>
              <a:t>‹#›</a:t>
            </a:fld>
            <a:endParaRPr lang="en-US"/>
          </a:p>
        </p:txBody>
      </p:sp>
    </p:spTree>
    <p:extLst>
      <p:ext uri="{BB962C8B-B14F-4D97-AF65-F5344CB8AC3E}">
        <p14:creationId xmlns:p14="http://schemas.microsoft.com/office/powerpoint/2010/main" val="31772850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A6E22CEE-0408-4BDE-A7BD-0051F4195DAE}" type="datetimeFigureOut">
              <a:rPr lang="en-US" smtClean="0"/>
              <a:t>5/16/2020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B2331CE-9062-4854-B8B6-BF233B31C6DA}" type="slidenum">
              <a:rPr lang="en-US" smtClean="0"/>
              <a:t>‹#›</a:t>
            </a:fld>
            <a:endParaRPr lang="en-US"/>
          </a:p>
        </p:txBody>
      </p:sp>
    </p:spTree>
    <p:extLst>
      <p:ext uri="{BB962C8B-B14F-4D97-AF65-F5344CB8AC3E}">
        <p14:creationId xmlns:p14="http://schemas.microsoft.com/office/powerpoint/2010/main" val="3140927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6E22CEE-0408-4BDE-A7BD-0051F4195DAE}" type="datetimeFigureOut">
              <a:rPr lang="en-US" smtClean="0"/>
              <a:t>5/16/2020</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B2331CE-9062-4854-B8B6-BF233B31C6DA}" type="slidenum">
              <a:rPr lang="en-US" smtClean="0"/>
              <a:t>‹#›</a:t>
            </a:fld>
            <a:endParaRPr lang="en-US"/>
          </a:p>
        </p:txBody>
      </p:sp>
    </p:spTree>
    <p:extLst>
      <p:ext uri="{BB962C8B-B14F-4D97-AF65-F5344CB8AC3E}">
        <p14:creationId xmlns:p14="http://schemas.microsoft.com/office/powerpoint/2010/main" val="330967518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4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3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32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tags" Target="../tags/tag10.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tags" Target="../tags/tag11.xml"/></Relationships>
</file>

<file path=ppt/slides/_rels/slide1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1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slideLayout" Target="../slideLayouts/slideLayout2.xml"/><Relationship Id="rId1" Type="http://schemas.openxmlformats.org/officeDocument/2006/relationships/tags" Target="../tags/tag13.xml"/></Relationships>
</file>

<file path=ppt/slides/_rels/slide2.xml.rels><?xml version="1.0" encoding="UTF-8" standalone="yes"?>
<Relationships xmlns="http://schemas.openxmlformats.org/package/2006/relationships"><Relationship Id="rId3" Type="http://schemas.openxmlformats.org/officeDocument/2006/relationships/hyperlink" Target="http://scai.kennesaw.edu/codes.php" TargetMode="Externa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slideLayout" Target="../slideLayouts/slideLayout2.xml"/><Relationship Id="rId1" Type="http://schemas.openxmlformats.org/officeDocument/2006/relationships/tags" Target="../tags/tag14.xml"/></Relationships>
</file>

<file path=ppt/slides/_rels/slide21.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slideLayout" Target="../slideLayouts/slideLayout2.xml"/><Relationship Id="rId1" Type="http://schemas.openxmlformats.org/officeDocument/2006/relationships/tags" Target="../tags/tag1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cai.kennesaw.edu/codes.php" TargetMode="Externa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hyperlink" Target="https://owl.english.purdue.edu/owl/resource/560/01/" TargetMode="Externa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scai.kennesaw.edu/codes.php" TargetMode="External"/><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cai.kennesaw.edu/codes.php" TargetMode="External"/><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scai.kennesaw.edu/codes.php" TargetMode="External"/><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scai.kennesaw.edu/codes.php" TargetMode="External"/><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scai.kennesaw.edu/codes.php" TargetMode="External"/><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Understanding and Avoiding Plagiarism</a:t>
            </a:r>
          </a:p>
        </p:txBody>
      </p:sp>
      <p:sp>
        <p:nvSpPr>
          <p:cNvPr id="3" name="Subtitle 2"/>
          <p:cNvSpPr>
            <a:spLocks noGrp="1"/>
          </p:cNvSpPr>
          <p:nvPr>
            <p:ph type="subTitle" idx="1"/>
          </p:nvPr>
        </p:nvSpPr>
        <p:spPr/>
        <p:txBody>
          <a:bodyPr>
            <a:normAutofit/>
          </a:bodyPr>
          <a:lstStyle/>
          <a:p>
            <a:r>
              <a:rPr lang="en-US" sz="4000" dirty="0"/>
              <a:t>A KSU Student’s Guide</a:t>
            </a:r>
          </a:p>
        </p:txBody>
      </p:sp>
    </p:spTree>
    <p:custDataLst>
      <p:tags r:id="rId1"/>
    </p:custDataLst>
    <p:extLst>
      <p:ext uri="{BB962C8B-B14F-4D97-AF65-F5344CB8AC3E}">
        <p14:creationId xmlns:p14="http://schemas.microsoft.com/office/powerpoint/2010/main" val="279593846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Plagiarism: A Misunderstood Subject</a:t>
            </a:r>
          </a:p>
        </p:txBody>
      </p:sp>
      <p:sp>
        <p:nvSpPr>
          <p:cNvPr id="3" name="Content Placeholder 2"/>
          <p:cNvSpPr>
            <a:spLocks noGrp="1"/>
          </p:cNvSpPr>
          <p:nvPr>
            <p:ph idx="1"/>
          </p:nvPr>
        </p:nvSpPr>
        <p:spPr/>
        <p:txBody>
          <a:bodyPr/>
          <a:lstStyle/>
          <a:p>
            <a:pPr marL="0" indent="0">
              <a:buNone/>
            </a:pPr>
            <a:r>
              <a:rPr lang="en-US" dirty="0"/>
              <a:t>Plagiarism is a complex issue. There are a lot of ways to plagiarize. What you think may be just using sources correctly can get you suspended.</a:t>
            </a:r>
          </a:p>
          <a:p>
            <a:pPr marL="0" indent="0">
              <a:buNone/>
            </a:pPr>
            <a:endParaRPr lang="en-US" dirty="0"/>
          </a:p>
          <a:p>
            <a:pPr marL="0" indent="0">
              <a:buNone/>
            </a:pPr>
            <a:r>
              <a:rPr lang="en-US" dirty="0"/>
              <a:t>“I didn’t mean to” is never accepted as an excuse at KSU.</a:t>
            </a:r>
          </a:p>
        </p:txBody>
      </p:sp>
    </p:spTree>
    <p:extLst>
      <p:ext uri="{BB962C8B-B14F-4D97-AF65-F5344CB8AC3E}">
        <p14:creationId xmlns:p14="http://schemas.microsoft.com/office/powerpoint/2010/main" val="8931225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Another Misconception</a:t>
            </a:r>
          </a:p>
        </p:txBody>
      </p:sp>
      <p:sp>
        <p:nvSpPr>
          <p:cNvPr id="3" name="Content Placeholder 2"/>
          <p:cNvSpPr>
            <a:spLocks noGrp="1"/>
          </p:cNvSpPr>
          <p:nvPr>
            <p:ph idx="1"/>
          </p:nvPr>
        </p:nvSpPr>
        <p:spPr/>
        <p:txBody>
          <a:bodyPr/>
          <a:lstStyle/>
          <a:p>
            <a:pPr marL="0" indent="0">
              <a:buNone/>
            </a:pPr>
            <a:r>
              <a:rPr lang="en-US" dirty="0"/>
              <a:t>Some students mistakenly believe that every teacher is different when it comes to plagiarism. Some believe that writing professors don’t agree on what plagiarism is, and that there probably isn’t any set of rules.</a:t>
            </a:r>
          </a:p>
        </p:txBody>
      </p:sp>
    </p:spTree>
    <p:extLst>
      <p:ext uri="{BB962C8B-B14F-4D97-AF65-F5344CB8AC3E}">
        <p14:creationId xmlns:p14="http://schemas.microsoft.com/office/powerpoint/2010/main" val="31617934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You Have Received the Rules</a:t>
            </a:r>
          </a:p>
        </p:txBody>
      </p:sp>
      <p:sp>
        <p:nvSpPr>
          <p:cNvPr id="3" name="Content Placeholder 2"/>
          <p:cNvSpPr>
            <a:spLocks noGrp="1"/>
          </p:cNvSpPr>
          <p:nvPr>
            <p:ph idx="1"/>
          </p:nvPr>
        </p:nvSpPr>
        <p:spPr/>
        <p:txBody>
          <a:bodyPr/>
          <a:lstStyle/>
          <a:p>
            <a:pPr marL="0" indent="0">
              <a:buNone/>
            </a:pPr>
            <a:r>
              <a:rPr lang="en-US" dirty="0"/>
              <a:t>There most definitely </a:t>
            </a:r>
            <a:r>
              <a:rPr lang="en-US" u="sng" dirty="0"/>
              <a:t>is</a:t>
            </a:r>
            <a:r>
              <a:rPr lang="en-US" dirty="0"/>
              <a:t> a set of rules.</a:t>
            </a:r>
          </a:p>
          <a:p>
            <a:pPr marL="0" indent="0">
              <a:buNone/>
            </a:pPr>
            <a:endParaRPr lang="en-US" dirty="0"/>
          </a:p>
          <a:p>
            <a:pPr marL="0" indent="0">
              <a:buNone/>
            </a:pPr>
            <a:r>
              <a:rPr lang="en-US" dirty="0"/>
              <a:t>You have probably been taught them before.</a:t>
            </a:r>
          </a:p>
        </p:txBody>
      </p:sp>
    </p:spTree>
    <p:extLst>
      <p:ext uri="{BB962C8B-B14F-4D97-AF65-F5344CB8AC3E}">
        <p14:creationId xmlns:p14="http://schemas.microsoft.com/office/powerpoint/2010/main" val="86077121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You Have Received the Rules</a:t>
            </a:r>
          </a:p>
        </p:txBody>
      </p:sp>
      <p:sp>
        <p:nvSpPr>
          <p:cNvPr id="3" name="Content Placeholder 2"/>
          <p:cNvSpPr>
            <a:spLocks noGrp="1"/>
          </p:cNvSpPr>
          <p:nvPr>
            <p:ph idx="1"/>
          </p:nvPr>
        </p:nvSpPr>
        <p:spPr/>
        <p:txBody>
          <a:bodyPr/>
          <a:lstStyle/>
          <a:p>
            <a:pPr marL="0" indent="0">
              <a:buNone/>
            </a:pPr>
            <a:r>
              <a:rPr lang="en-US" dirty="0"/>
              <a:t>In every English handbook (required for ENGL 1101 and 1102), there is a section on plagiarism with rules and examples. You are expected to have read the plagiarism sections and understood the rules, even if you’ve never, ever had a teacher say the word “plagiarism” to you.</a:t>
            </a:r>
          </a:p>
        </p:txBody>
      </p:sp>
    </p:spTree>
    <p:extLst>
      <p:ext uri="{BB962C8B-B14F-4D97-AF65-F5344CB8AC3E}">
        <p14:creationId xmlns:p14="http://schemas.microsoft.com/office/powerpoint/2010/main" val="13892138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You are Responsible for Avoiding Plagiarism</a:t>
            </a:r>
          </a:p>
        </p:txBody>
      </p:sp>
      <p:sp>
        <p:nvSpPr>
          <p:cNvPr id="3" name="Content Placeholder 2"/>
          <p:cNvSpPr>
            <a:spLocks noGrp="1"/>
          </p:cNvSpPr>
          <p:nvPr>
            <p:ph idx="1"/>
          </p:nvPr>
        </p:nvSpPr>
        <p:spPr/>
        <p:txBody>
          <a:bodyPr/>
          <a:lstStyle/>
          <a:p>
            <a:pPr marL="0" indent="0">
              <a:buNone/>
            </a:pPr>
            <a:r>
              <a:rPr lang="en-US" dirty="0"/>
              <a:t>D2L has an automatic plagiarism checker called </a:t>
            </a:r>
            <a:r>
              <a:rPr lang="en-US" dirty="0" err="1"/>
              <a:t>Turnitin</a:t>
            </a:r>
            <a:r>
              <a:rPr lang="en-US" dirty="0"/>
              <a:t>. You might not see it, but it is turned on for all assignments in this course. It automatically scans your assignment submissions.</a:t>
            </a:r>
          </a:p>
        </p:txBody>
      </p:sp>
    </p:spTree>
    <p:extLst>
      <p:ext uri="{BB962C8B-B14F-4D97-AF65-F5344CB8AC3E}">
        <p14:creationId xmlns:p14="http://schemas.microsoft.com/office/powerpoint/2010/main" val="31086180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You are Responsible for Avoiding Plagiarism</a:t>
            </a:r>
          </a:p>
        </p:txBody>
      </p:sp>
      <p:sp>
        <p:nvSpPr>
          <p:cNvPr id="3" name="Content Placeholder 2"/>
          <p:cNvSpPr>
            <a:spLocks noGrp="1"/>
          </p:cNvSpPr>
          <p:nvPr>
            <p:ph idx="1"/>
          </p:nvPr>
        </p:nvSpPr>
        <p:spPr/>
        <p:txBody>
          <a:bodyPr/>
          <a:lstStyle/>
          <a:p>
            <a:pPr marL="0" indent="0">
              <a:buNone/>
            </a:pPr>
            <a:r>
              <a:rPr lang="en-US" dirty="0"/>
              <a:t>When you view your assignment, even before it has been graded, you can see if you have any text that matches other text either on the Internet, in journals, in other papers that have been turned in, or even on bought paper sites.</a:t>
            </a:r>
          </a:p>
        </p:txBody>
      </p:sp>
    </p:spTree>
    <p:extLst>
      <p:ext uri="{BB962C8B-B14F-4D97-AF65-F5344CB8AC3E}">
        <p14:creationId xmlns:p14="http://schemas.microsoft.com/office/powerpoint/2010/main" val="320122164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You are Responsible for Avoiding Plagiarism</a:t>
            </a:r>
          </a:p>
        </p:txBody>
      </p:sp>
      <p:sp>
        <p:nvSpPr>
          <p:cNvPr id="3" name="Content Placeholder 2"/>
          <p:cNvSpPr>
            <a:spLocks noGrp="1"/>
          </p:cNvSpPr>
          <p:nvPr>
            <p:ph idx="1"/>
          </p:nvPr>
        </p:nvSpPr>
        <p:spPr/>
        <p:txBody>
          <a:bodyPr/>
          <a:lstStyle/>
          <a:p>
            <a:pPr marL="0" indent="0">
              <a:buNone/>
            </a:pPr>
            <a:r>
              <a:rPr lang="en-US" dirty="0"/>
              <a:t>You will see a colored box beside your submission about half an hour after you turn it in.</a:t>
            </a:r>
          </a:p>
        </p:txBody>
      </p:sp>
      <p:pic>
        <p:nvPicPr>
          <p:cNvPr id="5" name="Picture 4" descr="When submitting a file to D2L, a colored box will appear in the Turnitin column."/>
          <p:cNvPicPr>
            <a:picLocks noChangeAspect="1"/>
          </p:cNvPicPr>
          <p:nvPr/>
        </p:nvPicPr>
        <p:blipFill>
          <a:blip r:embed="rId3"/>
          <a:stretch>
            <a:fillRect/>
          </a:stretch>
        </p:blipFill>
        <p:spPr>
          <a:xfrm>
            <a:off x="0" y="5018084"/>
            <a:ext cx="10572546" cy="1158879"/>
          </a:xfrm>
          <a:prstGeom prst="rect">
            <a:avLst/>
          </a:prstGeom>
        </p:spPr>
      </p:pic>
    </p:spTree>
    <p:custDataLst>
      <p:tags r:id="rId1"/>
    </p:custDataLst>
    <p:extLst>
      <p:ext uri="{BB962C8B-B14F-4D97-AF65-F5344CB8AC3E}">
        <p14:creationId xmlns:p14="http://schemas.microsoft.com/office/powerpoint/2010/main" val="112101919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You are Responsible for Avoiding Plagiarism</a:t>
            </a:r>
          </a:p>
        </p:txBody>
      </p:sp>
      <p:sp>
        <p:nvSpPr>
          <p:cNvPr id="3" name="Content Placeholder 2"/>
          <p:cNvSpPr>
            <a:spLocks noGrp="1"/>
          </p:cNvSpPr>
          <p:nvPr>
            <p:ph idx="1"/>
          </p:nvPr>
        </p:nvSpPr>
        <p:spPr/>
        <p:txBody>
          <a:bodyPr/>
          <a:lstStyle/>
          <a:p>
            <a:pPr marL="0" indent="0">
              <a:buNone/>
            </a:pPr>
            <a:r>
              <a:rPr lang="en-US" dirty="0"/>
              <a:t>The percent sign tells you how much of your text matched another document. </a:t>
            </a:r>
          </a:p>
          <a:p>
            <a:pPr marL="0" indent="0">
              <a:buNone/>
            </a:pPr>
            <a:endParaRPr lang="en-US" dirty="0"/>
          </a:p>
          <a:p>
            <a:pPr marL="0" indent="0">
              <a:buNone/>
            </a:pPr>
            <a:r>
              <a:rPr lang="en-US" dirty="0"/>
              <a:t>You can click the colored box to see your paper with comments.</a:t>
            </a:r>
          </a:p>
        </p:txBody>
      </p:sp>
      <p:pic>
        <p:nvPicPr>
          <p:cNvPr id="5" name="Picture 4" descr="When submitting a file to D2L, a colored box will appear in the Turnitin column. Click it to see your paper with comments. "/>
          <p:cNvPicPr>
            <a:picLocks noChangeAspect="1"/>
          </p:cNvPicPr>
          <p:nvPr/>
        </p:nvPicPr>
        <p:blipFill>
          <a:blip r:embed="rId3"/>
          <a:stretch>
            <a:fillRect/>
          </a:stretch>
        </p:blipFill>
        <p:spPr>
          <a:xfrm>
            <a:off x="0" y="5018084"/>
            <a:ext cx="10572546" cy="1158879"/>
          </a:xfrm>
          <a:prstGeom prst="rect">
            <a:avLst/>
          </a:prstGeom>
        </p:spPr>
      </p:pic>
    </p:spTree>
    <p:custDataLst>
      <p:tags r:id="rId1"/>
    </p:custDataLst>
    <p:extLst>
      <p:ext uri="{BB962C8B-B14F-4D97-AF65-F5344CB8AC3E}">
        <p14:creationId xmlns:p14="http://schemas.microsoft.com/office/powerpoint/2010/main" val="276263747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Interpreting Originality Reports</a:t>
            </a:r>
          </a:p>
        </p:txBody>
      </p:sp>
      <p:sp>
        <p:nvSpPr>
          <p:cNvPr id="3" name="Content Placeholder 2"/>
          <p:cNvSpPr>
            <a:spLocks noGrp="1"/>
          </p:cNvSpPr>
          <p:nvPr>
            <p:ph idx="1"/>
          </p:nvPr>
        </p:nvSpPr>
        <p:spPr>
          <a:xfrm>
            <a:off x="838201" y="1825625"/>
            <a:ext cx="5931568" cy="4351338"/>
          </a:xfrm>
        </p:spPr>
        <p:txBody>
          <a:bodyPr/>
          <a:lstStyle/>
          <a:p>
            <a:pPr marL="0" indent="0">
              <a:buNone/>
            </a:pPr>
            <a:r>
              <a:rPr lang="en-US" dirty="0"/>
              <a:t>When writing a research paper, you are expected to use sources. So as you see here, a normal originality report is not zero.</a:t>
            </a:r>
          </a:p>
        </p:txBody>
      </p:sp>
      <p:pic>
        <p:nvPicPr>
          <p:cNvPr id="4" name="Picture 3" descr="The color and percent on an originality report does not tell you whether it is good or not. In this image, two submissions have green 26% reports and one has a blue 13% report. It is what is actually in the report that determines plagiarism."/>
          <p:cNvPicPr>
            <a:picLocks noChangeAspect="1"/>
          </p:cNvPicPr>
          <p:nvPr/>
        </p:nvPicPr>
        <p:blipFill>
          <a:blip r:embed="rId3"/>
          <a:stretch>
            <a:fillRect/>
          </a:stretch>
        </p:blipFill>
        <p:spPr>
          <a:xfrm>
            <a:off x="6983164" y="1825625"/>
            <a:ext cx="3524415" cy="3494320"/>
          </a:xfrm>
          <a:prstGeom prst="rect">
            <a:avLst/>
          </a:prstGeom>
        </p:spPr>
      </p:pic>
    </p:spTree>
    <p:custDataLst>
      <p:tags r:id="rId1"/>
    </p:custDataLst>
    <p:extLst>
      <p:ext uri="{BB962C8B-B14F-4D97-AF65-F5344CB8AC3E}">
        <p14:creationId xmlns:p14="http://schemas.microsoft.com/office/powerpoint/2010/main" val="169038362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Interpreting Originality Reports</a:t>
            </a:r>
          </a:p>
        </p:txBody>
      </p:sp>
      <p:sp>
        <p:nvSpPr>
          <p:cNvPr id="3" name="Content Placeholder 2"/>
          <p:cNvSpPr>
            <a:spLocks noGrp="1"/>
          </p:cNvSpPr>
          <p:nvPr>
            <p:ph idx="1"/>
          </p:nvPr>
        </p:nvSpPr>
        <p:spPr>
          <a:xfrm>
            <a:off x="838201" y="1825625"/>
            <a:ext cx="5931568" cy="4351338"/>
          </a:xfrm>
        </p:spPr>
        <p:txBody>
          <a:bodyPr/>
          <a:lstStyle/>
          <a:p>
            <a:pPr marL="0" indent="0">
              <a:buNone/>
            </a:pPr>
            <a:r>
              <a:rPr lang="en-US" dirty="0"/>
              <a:t>And the number and color in itself tells you nothing.</a:t>
            </a:r>
          </a:p>
        </p:txBody>
      </p:sp>
      <p:pic>
        <p:nvPicPr>
          <p:cNvPr id="4" name="Picture 3" descr="The color and percent on an originality report does not tell you whether it is good or not. In this image, two submissions have green 26% reports and one has a blue 13% report. It is what is actually in the report that determines plagiarism."/>
          <p:cNvPicPr>
            <a:picLocks noChangeAspect="1"/>
          </p:cNvPicPr>
          <p:nvPr/>
        </p:nvPicPr>
        <p:blipFill>
          <a:blip r:embed="rId3"/>
          <a:stretch>
            <a:fillRect/>
          </a:stretch>
        </p:blipFill>
        <p:spPr>
          <a:xfrm>
            <a:off x="6983164" y="1825625"/>
            <a:ext cx="3524415" cy="3494320"/>
          </a:xfrm>
          <a:prstGeom prst="rect">
            <a:avLst/>
          </a:prstGeom>
        </p:spPr>
      </p:pic>
    </p:spTree>
    <p:custDataLst>
      <p:tags r:id="rId1"/>
    </p:custDataLst>
    <p:extLst>
      <p:ext uri="{BB962C8B-B14F-4D97-AF65-F5344CB8AC3E}">
        <p14:creationId xmlns:p14="http://schemas.microsoft.com/office/powerpoint/2010/main" val="35361647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Code of Academic Integrity</a:t>
            </a:r>
          </a:p>
        </p:txBody>
      </p:sp>
      <p:sp>
        <p:nvSpPr>
          <p:cNvPr id="3" name="Content Placeholder 2"/>
          <p:cNvSpPr>
            <a:spLocks noGrp="1"/>
          </p:cNvSpPr>
          <p:nvPr>
            <p:ph idx="1"/>
          </p:nvPr>
        </p:nvSpPr>
        <p:spPr/>
        <p:txBody>
          <a:bodyPr>
            <a:normAutofit fontScale="55000" lnSpcReduction="20000"/>
          </a:bodyPr>
          <a:lstStyle/>
          <a:p>
            <a:pPr marL="0" indent="0">
              <a:buNone/>
            </a:pPr>
            <a:r>
              <a:rPr lang="en-US" dirty="0"/>
              <a:t>Kennesaw State University students accept the pledge below by virtue of their acceptance into the institution and enrollment in courses. The declaration of principles and obligations within this pledge form the core mission statement of the Code of Academic Integrity. All subsequent prohibitions and rules of the Kennesaw State University Code of Academic Integrity concretely apply the precepts of this pledge by delineating behaviors that constitute academic misconduct. Should the investigation and/or resolution of alleged academic misconduct reveal that the actual misconduct which occurred is different than the initial allegations (e.g. alleged plagiarism which turns out to have been cheating), the final charge(s) will be modified accordingly. Ultimately, all possible forms of academic misconduct are simply variations upon the common problem of breaching university academic integrity standards. Assignments submitted toward completion of a course are subject to academic misconduct policies, even if the assignments in question do not receive individual grades (like early drafts of papers) or are not required (such as work submitted for extra credit).</a:t>
            </a:r>
          </a:p>
        </p:txBody>
      </p:sp>
      <p:sp>
        <p:nvSpPr>
          <p:cNvPr id="4" name="TextBox 3"/>
          <p:cNvSpPr txBox="1"/>
          <p:nvPr/>
        </p:nvSpPr>
        <p:spPr>
          <a:xfrm>
            <a:off x="838200" y="6311900"/>
            <a:ext cx="3485826" cy="369332"/>
          </a:xfrm>
          <a:prstGeom prst="rect">
            <a:avLst/>
          </a:prstGeom>
          <a:noFill/>
        </p:spPr>
        <p:txBody>
          <a:bodyPr wrap="none" rtlCol="0">
            <a:spAutoFit/>
          </a:bodyPr>
          <a:lstStyle/>
          <a:p>
            <a:r>
              <a:rPr lang="en-US" dirty="0">
                <a:hlinkClick r:id="rId3"/>
              </a:rPr>
              <a:t>From The Student Code of Conduct</a:t>
            </a:r>
            <a:endParaRPr lang="en-US" dirty="0"/>
          </a:p>
        </p:txBody>
      </p:sp>
    </p:spTree>
    <p:custDataLst>
      <p:tags r:id="rId1"/>
    </p:custDataLst>
    <p:extLst>
      <p:ext uri="{BB962C8B-B14F-4D97-AF65-F5344CB8AC3E}">
        <p14:creationId xmlns:p14="http://schemas.microsoft.com/office/powerpoint/2010/main" val="236661642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Interpreting Originality Reports</a:t>
            </a:r>
          </a:p>
        </p:txBody>
      </p:sp>
      <p:sp>
        <p:nvSpPr>
          <p:cNvPr id="3" name="Content Placeholder 2"/>
          <p:cNvSpPr>
            <a:spLocks noGrp="1"/>
          </p:cNvSpPr>
          <p:nvPr>
            <p:ph idx="1"/>
          </p:nvPr>
        </p:nvSpPr>
        <p:spPr>
          <a:xfrm>
            <a:off x="838200" y="1825625"/>
            <a:ext cx="9990221" cy="3853280"/>
          </a:xfrm>
        </p:spPr>
        <p:txBody>
          <a:bodyPr>
            <a:normAutofit fontScale="92500"/>
          </a:bodyPr>
          <a:lstStyle/>
          <a:p>
            <a:pPr marL="0" indent="0">
              <a:buNone/>
            </a:pPr>
            <a:r>
              <a:rPr lang="en-US" dirty="0"/>
              <a:t>When you click the colored box and look at the originality report (which you can do—turn the assignment in a day early and look at your report, then fix it and resubmit if needed), you will see a number that refers to where the information came from. In the example here, this information is quoted correctly. This student did a great job!</a:t>
            </a:r>
          </a:p>
        </p:txBody>
      </p:sp>
      <p:pic>
        <p:nvPicPr>
          <p:cNvPr id="4" name="Picture 3" descr="Often, correctly quoted materials will be highlighted in the originality report. That is okay!"/>
          <p:cNvPicPr>
            <a:picLocks noChangeAspect="1"/>
          </p:cNvPicPr>
          <p:nvPr/>
        </p:nvPicPr>
        <p:blipFill>
          <a:blip r:embed="rId3"/>
          <a:stretch>
            <a:fillRect/>
          </a:stretch>
        </p:blipFill>
        <p:spPr>
          <a:xfrm>
            <a:off x="1395663" y="5439811"/>
            <a:ext cx="8176661" cy="1103910"/>
          </a:xfrm>
          <a:prstGeom prst="rect">
            <a:avLst/>
          </a:prstGeom>
        </p:spPr>
      </p:pic>
    </p:spTree>
    <p:custDataLst>
      <p:tags r:id="rId1"/>
    </p:custDataLst>
    <p:extLst>
      <p:ext uri="{BB962C8B-B14F-4D97-AF65-F5344CB8AC3E}">
        <p14:creationId xmlns:p14="http://schemas.microsoft.com/office/powerpoint/2010/main" val="101187724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Interpreting Originality Reports</a:t>
            </a:r>
          </a:p>
        </p:txBody>
      </p:sp>
      <p:sp>
        <p:nvSpPr>
          <p:cNvPr id="3" name="Content Placeholder 2"/>
          <p:cNvSpPr>
            <a:spLocks noGrp="1"/>
          </p:cNvSpPr>
          <p:nvPr>
            <p:ph idx="1"/>
          </p:nvPr>
        </p:nvSpPr>
        <p:spPr/>
        <p:txBody>
          <a:bodyPr/>
          <a:lstStyle/>
          <a:p>
            <a:pPr marL="0" indent="0">
              <a:buNone/>
            </a:pPr>
            <a:r>
              <a:rPr lang="en-US" dirty="0"/>
              <a:t>Sadly, this student put quotations in a paper but did not use quotation marks. The example here shows plagiarism. Quotations must be in quotation marks.</a:t>
            </a:r>
          </a:p>
        </p:txBody>
      </p:sp>
      <p:pic>
        <p:nvPicPr>
          <p:cNvPr id="4" name="Picture 3" descr="It is when the highlighted information is not correctly cited that it becomes plagiarism."/>
          <p:cNvPicPr>
            <a:picLocks noChangeAspect="1"/>
          </p:cNvPicPr>
          <p:nvPr/>
        </p:nvPicPr>
        <p:blipFill>
          <a:blip r:embed="rId3"/>
          <a:stretch>
            <a:fillRect/>
          </a:stretch>
        </p:blipFill>
        <p:spPr>
          <a:xfrm>
            <a:off x="1305783" y="4183729"/>
            <a:ext cx="8734212" cy="1993234"/>
          </a:xfrm>
          <a:prstGeom prst="rect">
            <a:avLst/>
          </a:prstGeom>
        </p:spPr>
      </p:pic>
    </p:spTree>
    <p:custDataLst>
      <p:tags r:id="rId1"/>
    </p:custDataLst>
    <p:extLst>
      <p:ext uri="{BB962C8B-B14F-4D97-AF65-F5344CB8AC3E}">
        <p14:creationId xmlns:p14="http://schemas.microsoft.com/office/powerpoint/2010/main" val="69223735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Using Tools Available to You</a:t>
            </a:r>
          </a:p>
        </p:txBody>
      </p:sp>
      <p:sp>
        <p:nvSpPr>
          <p:cNvPr id="3" name="Content Placeholder 2"/>
          <p:cNvSpPr>
            <a:spLocks noGrp="1"/>
          </p:cNvSpPr>
          <p:nvPr>
            <p:ph idx="1"/>
          </p:nvPr>
        </p:nvSpPr>
        <p:spPr/>
        <p:txBody>
          <a:bodyPr/>
          <a:lstStyle/>
          <a:p>
            <a:pPr marL="0" indent="0">
              <a:buNone/>
            </a:pPr>
            <a:r>
              <a:rPr lang="en-US" dirty="0"/>
              <a:t>Finish viewing this presentation to learn all about plagiarism. Then, just to make sure, use the plagiarism checker in D2L to catch any mistakes you might have made. In this class, your instructor will always grade your last submitted paper—no questions asked.</a:t>
            </a:r>
          </a:p>
        </p:txBody>
      </p:sp>
    </p:spTree>
    <p:extLst>
      <p:ext uri="{BB962C8B-B14F-4D97-AF65-F5344CB8AC3E}">
        <p14:creationId xmlns:p14="http://schemas.microsoft.com/office/powerpoint/2010/main" val="136665428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Use One Documentation Style, and Use it Correctly</a:t>
            </a:r>
          </a:p>
        </p:txBody>
      </p:sp>
      <p:sp>
        <p:nvSpPr>
          <p:cNvPr id="3" name="Content Placeholder 2"/>
          <p:cNvSpPr>
            <a:spLocks noGrp="1"/>
          </p:cNvSpPr>
          <p:nvPr>
            <p:ph idx="1"/>
          </p:nvPr>
        </p:nvSpPr>
        <p:spPr/>
        <p:txBody>
          <a:bodyPr/>
          <a:lstStyle/>
          <a:p>
            <a:pPr marL="0" indent="0">
              <a:buNone/>
            </a:pPr>
            <a:r>
              <a:rPr lang="en-US" dirty="0"/>
              <a:t>DO NOT mix and match documentation styles. </a:t>
            </a:r>
          </a:p>
          <a:p>
            <a:pPr marL="0" indent="0">
              <a:buNone/>
            </a:pPr>
            <a:endParaRPr lang="en-US" dirty="0"/>
          </a:p>
          <a:p>
            <a:pPr marL="0" indent="0">
              <a:buNone/>
            </a:pPr>
            <a:r>
              <a:rPr lang="en-US" dirty="0"/>
              <a:t>In this class, use APA and use it correctly.</a:t>
            </a:r>
          </a:p>
        </p:txBody>
      </p:sp>
    </p:spTree>
    <p:extLst>
      <p:ext uri="{BB962C8B-B14F-4D97-AF65-F5344CB8AC3E}">
        <p14:creationId xmlns:p14="http://schemas.microsoft.com/office/powerpoint/2010/main" val="46661901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Arm Yourself with Knowledge</a:t>
            </a:r>
          </a:p>
        </p:txBody>
      </p:sp>
      <p:sp>
        <p:nvSpPr>
          <p:cNvPr id="3" name="Content Placeholder 2"/>
          <p:cNvSpPr>
            <a:spLocks noGrp="1"/>
          </p:cNvSpPr>
          <p:nvPr>
            <p:ph idx="1"/>
          </p:nvPr>
        </p:nvSpPr>
        <p:spPr/>
        <p:txBody>
          <a:bodyPr/>
          <a:lstStyle/>
          <a:p>
            <a:pPr marL="0" indent="0">
              <a:buNone/>
            </a:pPr>
            <a:r>
              <a:rPr lang="en-US" dirty="0"/>
              <a:t>Now that you know you can 1) be careful and 2) double check, let’s continue with what plagiarism is and isn’t.</a:t>
            </a:r>
          </a:p>
        </p:txBody>
      </p:sp>
    </p:spTree>
    <p:extLst>
      <p:ext uri="{BB962C8B-B14F-4D97-AF65-F5344CB8AC3E}">
        <p14:creationId xmlns:p14="http://schemas.microsoft.com/office/powerpoint/2010/main" val="23998800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Plagiarism is Pretending Another’s Information is Your Own</a:t>
            </a:r>
          </a:p>
        </p:txBody>
      </p:sp>
      <p:sp>
        <p:nvSpPr>
          <p:cNvPr id="3" name="Content Placeholder 2"/>
          <p:cNvSpPr>
            <a:spLocks noGrp="1"/>
          </p:cNvSpPr>
          <p:nvPr>
            <p:ph idx="1"/>
          </p:nvPr>
        </p:nvSpPr>
        <p:spPr/>
        <p:txBody>
          <a:bodyPr/>
          <a:lstStyle/>
          <a:p>
            <a:pPr>
              <a:buFont typeface="Wingdings" panose="05000000000000000000" pitchFamily="2" charset="2"/>
              <a:buChar char="ü"/>
            </a:pPr>
            <a:r>
              <a:rPr lang="en-US" dirty="0"/>
              <a:t>Copying another’s entire paper and claiming it as one’s own</a:t>
            </a:r>
          </a:p>
          <a:p>
            <a:pPr>
              <a:buFont typeface="Wingdings" panose="05000000000000000000" pitchFamily="2" charset="2"/>
              <a:buChar char="ü"/>
            </a:pPr>
            <a:r>
              <a:rPr lang="en-US" dirty="0"/>
              <a:t>Copying a part of another’s paper and claiming it as one’s own</a:t>
            </a:r>
          </a:p>
          <a:p>
            <a:pPr>
              <a:buFont typeface="Wingdings" panose="05000000000000000000" pitchFamily="2" charset="2"/>
              <a:buChar char="ü"/>
            </a:pPr>
            <a:r>
              <a:rPr lang="en-US" dirty="0"/>
              <a:t>Copying information from a source and pretending that information is one’s own</a:t>
            </a:r>
          </a:p>
        </p:txBody>
      </p:sp>
    </p:spTree>
    <p:extLst>
      <p:ext uri="{BB962C8B-B14F-4D97-AF65-F5344CB8AC3E}">
        <p14:creationId xmlns:p14="http://schemas.microsoft.com/office/powerpoint/2010/main" val="211088116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Plagiarism is Using Quotation Marks Incorrectly</a:t>
            </a:r>
          </a:p>
        </p:txBody>
      </p:sp>
      <p:sp>
        <p:nvSpPr>
          <p:cNvPr id="3" name="Content Placeholder 2"/>
          <p:cNvSpPr>
            <a:spLocks noGrp="1"/>
          </p:cNvSpPr>
          <p:nvPr>
            <p:ph idx="1"/>
          </p:nvPr>
        </p:nvSpPr>
        <p:spPr/>
        <p:txBody>
          <a:bodyPr/>
          <a:lstStyle/>
          <a:p>
            <a:pPr>
              <a:buFont typeface="Wingdings" panose="05000000000000000000" pitchFamily="2" charset="2"/>
              <a:buChar char="ü"/>
            </a:pPr>
            <a:r>
              <a:rPr lang="en-US" dirty="0"/>
              <a:t>Copying information from a source word for word without putting quotes around those words—whether or not the source is cited there in the paper or on the references page</a:t>
            </a:r>
          </a:p>
        </p:txBody>
      </p:sp>
    </p:spTree>
    <p:extLst>
      <p:ext uri="{BB962C8B-B14F-4D97-AF65-F5344CB8AC3E}">
        <p14:creationId xmlns:p14="http://schemas.microsoft.com/office/powerpoint/2010/main" val="122277566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Plagiarism is Improper Citation</a:t>
            </a:r>
          </a:p>
        </p:txBody>
      </p:sp>
      <p:sp>
        <p:nvSpPr>
          <p:cNvPr id="3" name="Content Placeholder 2"/>
          <p:cNvSpPr>
            <a:spLocks noGrp="1"/>
          </p:cNvSpPr>
          <p:nvPr>
            <p:ph idx="1"/>
          </p:nvPr>
        </p:nvSpPr>
        <p:spPr/>
        <p:txBody>
          <a:bodyPr/>
          <a:lstStyle/>
          <a:p>
            <a:pPr>
              <a:buFont typeface="Wingdings" panose="05000000000000000000" pitchFamily="2" charset="2"/>
              <a:buChar char="ü"/>
            </a:pPr>
            <a:r>
              <a:rPr lang="en-US" dirty="0"/>
              <a:t>Copying information from a source but changing words around without providing an in-text citation—whether or not the source is cited on the references page</a:t>
            </a:r>
          </a:p>
        </p:txBody>
      </p:sp>
    </p:spTree>
    <p:extLst>
      <p:ext uri="{BB962C8B-B14F-4D97-AF65-F5344CB8AC3E}">
        <p14:creationId xmlns:p14="http://schemas.microsoft.com/office/powerpoint/2010/main" val="344416560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Plagiarism is Sloppy Documentation</a:t>
            </a:r>
          </a:p>
        </p:txBody>
      </p:sp>
      <p:sp>
        <p:nvSpPr>
          <p:cNvPr id="3" name="Content Placeholder 2"/>
          <p:cNvSpPr>
            <a:spLocks noGrp="1"/>
          </p:cNvSpPr>
          <p:nvPr>
            <p:ph idx="1"/>
          </p:nvPr>
        </p:nvSpPr>
        <p:spPr/>
        <p:txBody>
          <a:bodyPr/>
          <a:lstStyle/>
          <a:p>
            <a:pPr>
              <a:buFont typeface="Wingdings" panose="05000000000000000000" pitchFamily="2" charset="2"/>
              <a:buChar char="ü"/>
            </a:pPr>
            <a:r>
              <a:rPr lang="en-US" dirty="0"/>
              <a:t>Copying information </a:t>
            </a:r>
            <a:r>
              <a:rPr lang="en-US" u="sng" dirty="0"/>
              <a:t>in</a:t>
            </a:r>
            <a:r>
              <a:rPr lang="en-US" dirty="0"/>
              <a:t>correctly, putting quotation marks around it, including a proper in-text citation, citing it properly on the references page</a:t>
            </a:r>
          </a:p>
          <a:p>
            <a:pPr>
              <a:buFont typeface="Wingdings" panose="05000000000000000000" pitchFamily="2" charset="2"/>
              <a:buChar char="ü"/>
            </a:pPr>
            <a:r>
              <a:rPr lang="en-US" dirty="0"/>
              <a:t>Copying information correctly with quotation marks, including a proper in-text citation, but no citation on the references page</a:t>
            </a:r>
          </a:p>
        </p:txBody>
      </p:sp>
    </p:spTree>
    <p:extLst>
      <p:ext uri="{BB962C8B-B14F-4D97-AF65-F5344CB8AC3E}">
        <p14:creationId xmlns:p14="http://schemas.microsoft.com/office/powerpoint/2010/main" val="229371218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Plagiarism is Inaccurate Quotations</a:t>
            </a:r>
          </a:p>
        </p:txBody>
      </p:sp>
      <p:sp>
        <p:nvSpPr>
          <p:cNvPr id="3" name="Content Placeholder 2"/>
          <p:cNvSpPr>
            <a:spLocks noGrp="1"/>
          </p:cNvSpPr>
          <p:nvPr>
            <p:ph idx="1"/>
          </p:nvPr>
        </p:nvSpPr>
        <p:spPr/>
        <p:txBody>
          <a:bodyPr/>
          <a:lstStyle/>
          <a:p>
            <a:pPr>
              <a:buFont typeface="Wingdings" panose="05000000000000000000" pitchFamily="2" charset="2"/>
              <a:buChar char="ü"/>
            </a:pPr>
            <a:r>
              <a:rPr lang="en-US" dirty="0"/>
              <a:t>Changing the spelling of a word, changing a letter from upper to lower case, or changing the verb tense in an exact quotation without indicating it as such with brackets or ellipses</a:t>
            </a:r>
          </a:p>
        </p:txBody>
      </p:sp>
    </p:spTree>
    <p:extLst>
      <p:ext uri="{BB962C8B-B14F-4D97-AF65-F5344CB8AC3E}">
        <p14:creationId xmlns:p14="http://schemas.microsoft.com/office/powerpoint/2010/main" val="4582894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Code of Academic Integrity</a:t>
            </a:r>
          </a:p>
        </p:txBody>
      </p:sp>
      <p:sp>
        <p:nvSpPr>
          <p:cNvPr id="3" name="Content Placeholder 2"/>
          <p:cNvSpPr>
            <a:spLocks noGrp="1"/>
          </p:cNvSpPr>
          <p:nvPr>
            <p:ph idx="1"/>
          </p:nvPr>
        </p:nvSpPr>
        <p:spPr/>
        <p:txBody>
          <a:bodyPr>
            <a:normAutofit fontScale="70000" lnSpcReduction="20000"/>
          </a:bodyPr>
          <a:lstStyle/>
          <a:p>
            <a:pPr marL="0" indent="0">
              <a:buNone/>
            </a:pPr>
            <a:r>
              <a:rPr lang="en-US" dirty="0"/>
              <a:t>Because academic misconduct directly opposes the central academic mission of Kennesaw State University, all such offenses are considered extremely serious. Accordingly, the minimum penalty for such a breach is a one-semester suspension from the university unless the student persuades the deciding body or hearing officer that the circumstances of his or her behavior substantially mitigate the gravity of the violation. If the incident constitutes the student’s first academic misconduct offense and the student takes responsibility for the misconduct, the professor and student may agree to an informal resolution and academic sanction(s) in lieu of a formal hearing (and attendant risk of suspension). However, even in such cases, the professor may still pursue formal adjudication if he or she deems the alleged violation is of such an egregious nature as to warrant seeking suspension.</a:t>
            </a:r>
          </a:p>
        </p:txBody>
      </p:sp>
      <p:sp>
        <p:nvSpPr>
          <p:cNvPr id="4" name="TextBox 3"/>
          <p:cNvSpPr txBox="1"/>
          <p:nvPr/>
        </p:nvSpPr>
        <p:spPr>
          <a:xfrm>
            <a:off x="838200" y="6311900"/>
            <a:ext cx="3485826" cy="369332"/>
          </a:xfrm>
          <a:prstGeom prst="rect">
            <a:avLst/>
          </a:prstGeom>
          <a:noFill/>
        </p:spPr>
        <p:txBody>
          <a:bodyPr wrap="none" rtlCol="0">
            <a:spAutoFit/>
          </a:bodyPr>
          <a:lstStyle/>
          <a:p>
            <a:r>
              <a:rPr lang="en-US" dirty="0">
                <a:hlinkClick r:id="rId3"/>
              </a:rPr>
              <a:t>From The Student Code of Conduct</a:t>
            </a:r>
            <a:endParaRPr lang="en-US" dirty="0"/>
          </a:p>
        </p:txBody>
      </p:sp>
    </p:spTree>
    <p:custDataLst>
      <p:tags r:id="rId1"/>
    </p:custDataLst>
    <p:extLst>
      <p:ext uri="{BB962C8B-B14F-4D97-AF65-F5344CB8AC3E}">
        <p14:creationId xmlns:p14="http://schemas.microsoft.com/office/powerpoint/2010/main" val="284319049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You Might Be Asking Yourself,</a:t>
            </a:r>
          </a:p>
        </p:txBody>
      </p:sp>
      <p:sp>
        <p:nvSpPr>
          <p:cNvPr id="3" name="Content Placeholder 2"/>
          <p:cNvSpPr>
            <a:spLocks noGrp="1"/>
          </p:cNvSpPr>
          <p:nvPr>
            <p:ph idx="1"/>
          </p:nvPr>
        </p:nvSpPr>
        <p:spPr/>
        <p:txBody>
          <a:bodyPr/>
          <a:lstStyle/>
          <a:p>
            <a:pPr marL="0" indent="0">
              <a:buNone/>
            </a:pPr>
            <a:r>
              <a:rPr lang="en-US" dirty="0"/>
              <a:t>How do I know what an in-text citation is?</a:t>
            </a:r>
          </a:p>
          <a:p>
            <a:pPr marL="0" indent="0">
              <a:buNone/>
            </a:pPr>
            <a:r>
              <a:rPr lang="en-US" dirty="0"/>
              <a:t>Or a references page?</a:t>
            </a:r>
          </a:p>
          <a:p>
            <a:pPr marL="0" indent="0">
              <a:buNone/>
            </a:pPr>
            <a:r>
              <a:rPr lang="en-US" dirty="0"/>
              <a:t>A direct quote? What other kind is there?</a:t>
            </a:r>
          </a:p>
          <a:p>
            <a:pPr marL="0" indent="0">
              <a:buNone/>
            </a:pPr>
            <a:r>
              <a:rPr lang="en-US" dirty="0"/>
              <a:t>How do I use quotation marks?</a:t>
            </a:r>
          </a:p>
          <a:p>
            <a:pPr marL="0" indent="0">
              <a:buNone/>
            </a:pPr>
            <a:r>
              <a:rPr lang="en-US" dirty="0"/>
              <a:t>And what are brackets and ellipses?</a:t>
            </a:r>
          </a:p>
        </p:txBody>
      </p:sp>
    </p:spTree>
    <p:extLst>
      <p:ext uri="{BB962C8B-B14F-4D97-AF65-F5344CB8AC3E}">
        <p14:creationId xmlns:p14="http://schemas.microsoft.com/office/powerpoint/2010/main" val="157330161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Documentation Styles</a:t>
            </a:r>
          </a:p>
        </p:txBody>
      </p:sp>
      <p:sp>
        <p:nvSpPr>
          <p:cNvPr id="3" name="Content Placeholder 2"/>
          <p:cNvSpPr>
            <a:spLocks noGrp="1"/>
          </p:cNvSpPr>
          <p:nvPr>
            <p:ph idx="1"/>
          </p:nvPr>
        </p:nvSpPr>
        <p:spPr/>
        <p:txBody>
          <a:bodyPr/>
          <a:lstStyle/>
          <a:p>
            <a:pPr marL="0" indent="0">
              <a:buNone/>
            </a:pPr>
            <a:r>
              <a:rPr lang="en-US" dirty="0"/>
              <a:t>There are several documentation styles you can use. </a:t>
            </a:r>
          </a:p>
          <a:p>
            <a:pPr marL="0" indent="0">
              <a:buNone/>
            </a:pPr>
            <a:endParaRPr lang="en-US" dirty="0"/>
          </a:p>
          <a:p>
            <a:pPr marL="0" indent="0">
              <a:buNone/>
            </a:pPr>
            <a:r>
              <a:rPr lang="en-US" dirty="0"/>
              <a:t>In this class, we will use APA.</a:t>
            </a:r>
          </a:p>
        </p:txBody>
      </p:sp>
    </p:spTree>
    <p:extLst>
      <p:ext uri="{BB962C8B-B14F-4D97-AF65-F5344CB8AC3E}">
        <p14:creationId xmlns:p14="http://schemas.microsoft.com/office/powerpoint/2010/main" val="362387376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APA Documentation Style</a:t>
            </a:r>
          </a:p>
        </p:txBody>
      </p:sp>
      <p:sp>
        <p:nvSpPr>
          <p:cNvPr id="3" name="Content Placeholder 2"/>
          <p:cNvSpPr>
            <a:spLocks noGrp="1"/>
          </p:cNvSpPr>
          <p:nvPr>
            <p:ph idx="1"/>
          </p:nvPr>
        </p:nvSpPr>
        <p:spPr/>
        <p:txBody>
          <a:bodyPr/>
          <a:lstStyle/>
          <a:p>
            <a:pPr marL="0" indent="0">
              <a:buNone/>
            </a:pPr>
            <a:r>
              <a:rPr lang="en-US" dirty="0"/>
              <a:t>Look in your APA handbook or on the </a:t>
            </a:r>
            <a:r>
              <a:rPr lang="en-US" dirty="0">
                <a:hlinkClick r:id="rId2"/>
              </a:rPr>
              <a:t>Purdue OWL website</a:t>
            </a:r>
            <a:r>
              <a:rPr lang="en-US" dirty="0"/>
              <a:t>. You will see headings offering to explain to you in-text citations” and “references” formats.</a:t>
            </a:r>
          </a:p>
        </p:txBody>
      </p:sp>
    </p:spTree>
    <p:extLst>
      <p:ext uri="{BB962C8B-B14F-4D97-AF65-F5344CB8AC3E}">
        <p14:creationId xmlns:p14="http://schemas.microsoft.com/office/powerpoint/2010/main" val="295439120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are In-Text Citations?</a:t>
            </a:r>
          </a:p>
        </p:txBody>
      </p:sp>
      <p:sp>
        <p:nvSpPr>
          <p:cNvPr id="3" name="Content Placeholder 2"/>
          <p:cNvSpPr>
            <a:spLocks noGrp="1"/>
          </p:cNvSpPr>
          <p:nvPr>
            <p:ph idx="1"/>
          </p:nvPr>
        </p:nvSpPr>
        <p:spPr/>
        <p:txBody>
          <a:bodyPr/>
          <a:lstStyle/>
          <a:p>
            <a:pPr marL="0" indent="0">
              <a:buNone/>
            </a:pPr>
            <a:r>
              <a:rPr lang="en-US" dirty="0"/>
              <a:t>In-text citations are used in APA whether you quote directly (word for word, verbatim) from the source, or paraphrase (put it completely in your own words)</a:t>
            </a:r>
          </a:p>
          <a:p>
            <a:pPr marL="0" indent="0">
              <a:buNone/>
            </a:pPr>
            <a:endParaRPr lang="en-US" dirty="0"/>
          </a:p>
          <a:p>
            <a:pPr marL="0" indent="0">
              <a:buNone/>
            </a:pPr>
            <a:r>
              <a:rPr lang="en-US" dirty="0"/>
              <a:t>They include the year during which the information was published.</a:t>
            </a:r>
          </a:p>
        </p:txBody>
      </p:sp>
    </p:spTree>
    <p:extLst>
      <p:ext uri="{BB962C8B-B14F-4D97-AF65-F5344CB8AC3E}">
        <p14:creationId xmlns:p14="http://schemas.microsoft.com/office/powerpoint/2010/main" val="347598798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Paraphrasing</a:t>
            </a:r>
          </a:p>
        </p:txBody>
      </p:sp>
      <p:sp>
        <p:nvSpPr>
          <p:cNvPr id="3" name="Content Placeholder 2"/>
          <p:cNvSpPr>
            <a:spLocks noGrp="1"/>
          </p:cNvSpPr>
          <p:nvPr>
            <p:ph idx="1"/>
          </p:nvPr>
        </p:nvSpPr>
        <p:spPr/>
        <p:txBody>
          <a:bodyPr>
            <a:normAutofit fontScale="92500"/>
          </a:bodyPr>
          <a:lstStyle/>
          <a:p>
            <a:pPr marL="0" indent="0">
              <a:buNone/>
            </a:pPr>
            <a:r>
              <a:rPr lang="en-US" dirty="0"/>
              <a:t>Paraphrasing isn’t just changing the words around. </a:t>
            </a:r>
          </a:p>
          <a:p>
            <a:pPr marL="0" indent="0">
              <a:buNone/>
            </a:pPr>
            <a:endParaRPr lang="en-US" dirty="0"/>
          </a:p>
          <a:p>
            <a:pPr marL="0" indent="0">
              <a:buNone/>
            </a:pPr>
            <a:r>
              <a:rPr lang="en-US" dirty="0"/>
              <a:t>Consult a handbook—when you paraphrase, you cannot use any of the same nouns or verbs and you cannot use the same sentence structure. Failure to observe the rules of paraphrasing will result in the penalties of plagiarism.</a:t>
            </a:r>
          </a:p>
        </p:txBody>
      </p:sp>
    </p:spTree>
    <p:extLst>
      <p:ext uri="{BB962C8B-B14F-4D97-AF65-F5344CB8AC3E}">
        <p14:creationId xmlns:p14="http://schemas.microsoft.com/office/powerpoint/2010/main" val="246213305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In-Text Citations</a:t>
            </a:r>
          </a:p>
        </p:txBody>
      </p:sp>
      <p:sp>
        <p:nvSpPr>
          <p:cNvPr id="3" name="Content Placeholder 2"/>
          <p:cNvSpPr>
            <a:spLocks noGrp="1"/>
          </p:cNvSpPr>
          <p:nvPr>
            <p:ph idx="1"/>
          </p:nvPr>
        </p:nvSpPr>
        <p:spPr/>
        <p:txBody>
          <a:bodyPr>
            <a:normAutofit fontScale="77500" lnSpcReduction="20000"/>
          </a:bodyPr>
          <a:lstStyle/>
          <a:p>
            <a:pPr marL="0" indent="0">
              <a:buNone/>
            </a:pPr>
            <a:r>
              <a:rPr lang="en-US" dirty="0"/>
              <a:t>In APA, always include the author, year of publication, and page number in the in-text citation.</a:t>
            </a:r>
          </a:p>
          <a:p>
            <a:pPr marL="0" indent="0">
              <a:buNone/>
            </a:pPr>
            <a:endParaRPr lang="en-US" dirty="0"/>
          </a:p>
          <a:p>
            <a:pPr marL="0" indent="0">
              <a:buNone/>
            </a:pPr>
            <a:r>
              <a:rPr lang="en-US" dirty="0"/>
              <a:t>According to Smith (2013), “Lancelot was always the hearo” (p. 98).</a:t>
            </a:r>
          </a:p>
          <a:p>
            <a:pPr marL="0" indent="0">
              <a:buNone/>
            </a:pPr>
            <a:endParaRPr lang="en-US" dirty="0"/>
          </a:p>
          <a:p>
            <a:pPr marL="0" indent="0">
              <a:buNone/>
            </a:pPr>
            <a:r>
              <a:rPr lang="en-US" dirty="0"/>
              <a:t>If the author is not named in the paraphrase, cite with the author, year of publication, and page number</a:t>
            </a:r>
          </a:p>
          <a:p>
            <a:pPr marL="0" indent="0">
              <a:buNone/>
            </a:pPr>
            <a:endParaRPr lang="en-US" dirty="0"/>
          </a:p>
          <a:p>
            <a:pPr marL="0" indent="0">
              <a:buNone/>
            </a:pPr>
            <a:r>
              <a:rPr lang="en-US" dirty="0"/>
              <a:t>“Lancelot was always the hero” (Smith, 2013, p. 98).</a:t>
            </a:r>
          </a:p>
        </p:txBody>
      </p:sp>
    </p:spTree>
    <p:extLst>
      <p:ext uri="{BB962C8B-B14F-4D97-AF65-F5344CB8AC3E}">
        <p14:creationId xmlns:p14="http://schemas.microsoft.com/office/powerpoint/2010/main" val="10260329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Analyzing Examples</a:t>
            </a:r>
          </a:p>
        </p:txBody>
      </p:sp>
      <p:sp>
        <p:nvSpPr>
          <p:cNvPr id="3" name="Content Placeholder 2"/>
          <p:cNvSpPr>
            <a:spLocks noGrp="1"/>
          </p:cNvSpPr>
          <p:nvPr>
            <p:ph idx="1"/>
          </p:nvPr>
        </p:nvSpPr>
        <p:spPr/>
        <p:txBody>
          <a:bodyPr>
            <a:normAutofit fontScale="92500" lnSpcReduction="10000"/>
          </a:bodyPr>
          <a:lstStyle/>
          <a:p>
            <a:pPr marL="0" indent="0">
              <a:buNone/>
            </a:pPr>
            <a:r>
              <a:rPr lang="en-US" dirty="0"/>
              <a:t>Our example involves a paper on horses using Alice Walker’s book, </a:t>
            </a:r>
            <a:r>
              <a:rPr lang="en-US" i="1" dirty="0"/>
              <a:t>Anything We Love Can Be Saved</a:t>
            </a:r>
            <a:r>
              <a:rPr lang="en-US" dirty="0"/>
              <a:t> as a source.</a:t>
            </a:r>
          </a:p>
          <a:p>
            <a:pPr marL="0" indent="0">
              <a:buNone/>
            </a:pPr>
            <a:endParaRPr lang="en-US" dirty="0"/>
          </a:p>
          <a:p>
            <a:pPr marL="0" indent="0">
              <a:buNone/>
            </a:pPr>
            <a:r>
              <a:rPr lang="en-US" dirty="0"/>
              <a:t>We read page 169, where Walker writes, “Horses are some of the most beautiful creatures Nature has devised. They are a symbol to us of all that is graceful, fluid, and free. Our Souls need them.”</a:t>
            </a:r>
          </a:p>
        </p:txBody>
      </p:sp>
    </p:spTree>
    <p:extLst>
      <p:ext uri="{BB962C8B-B14F-4D97-AF65-F5344CB8AC3E}">
        <p14:creationId xmlns:p14="http://schemas.microsoft.com/office/powerpoint/2010/main" val="324833747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Analyzing Examples</a:t>
            </a:r>
          </a:p>
        </p:txBody>
      </p:sp>
      <p:sp>
        <p:nvSpPr>
          <p:cNvPr id="3" name="Content Placeholder 2"/>
          <p:cNvSpPr>
            <a:spLocks noGrp="1"/>
          </p:cNvSpPr>
          <p:nvPr>
            <p:ph idx="1"/>
          </p:nvPr>
        </p:nvSpPr>
        <p:spPr/>
        <p:txBody>
          <a:bodyPr>
            <a:normAutofit fontScale="85000" lnSpcReduction="20000"/>
          </a:bodyPr>
          <a:lstStyle/>
          <a:p>
            <a:pPr marL="0" indent="0">
              <a:buNone/>
            </a:pPr>
            <a:r>
              <a:rPr lang="en-US" dirty="0"/>
              <a:t>We begin our paper by writing, </a:t>
            </a:r>
          </a:p>
          <a:p>
            <a:pPr marL="0" indent="0">
              <a:buNone/>
            </a:pPr>
            <a:endParaRPr lang="en-US" dirty="0"/>
          </a:p>
          <a:p>
            <a:pPr marL="0" indent="0">
              <a:buNone/>
            </a:pPr>
            <a:r>
              <a:rPr lang="en-US" b="1" dirty="0"/>
              <a:t>Horses are beautiful.</a:t>
            </a:r>
          </a:p>
          <a:p>
            <a:pPr marL="0" indent="0">
              <a:buNone/>
            </a:pPr>
            <a:endParaRPr lang="en-US" dirty="0"/>
          </a:p>
          <a:p>
            <a:pPr marL="0" indent="0">
              <a:buNone/>
            </a:pPr>
            <a:r>
              <a:rPr lang="en-US" dirty="0"/>
              <a:t>Is this plagiarism?</a:t>
            </a:r>
          </a:p>
          <a:p>
            <a:pPr marL="0" indent="0">
              <a:buNone/>
            </a:pPr>
            <a:endParaRPr lang="en-US" dirty="0"/>
          </a:p>
          <a:p>
            <a:pPr marL="0" indent="0">
              <a:buNone/>
            </a:pPr>
            <a:r>
              <a:rPr lang="en-US" dirty="0"/>
              <a:t>No. Many people see horses as beautiful. This is common knowledge. As you have read in your handbook, you don’t cite common knowledge.</a:t>
            </a:r>
          </a:p>
        </p:txBody>
      </p:sp>
    </p:spTree>
    <p:extLst>
      <p:ext uri="{BB962C8B-B14F-4D97-AF65-F5344CB8AC3E}">
        <p14:creationId xmlns:p14="http://schemas.microsoft.com/office/powerpoint/2010/main" val="25114926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Analyzing Examples</a:t>
            </a:r>
          </a:p>
        </p:txBody>
      </p:sp>
      <p:sp>
        <p:nvSpPr>
          <p:cNvPr id="3" name="Content Placeholder 2"/>
          <p:cNvSpPr>
            <a:spLocks noGrp="1"/>
          </p:cNvSpPr>
          <p:nvPr>
            <p:ph idx="1"/>
          </p:nvPr>
        </p:nvSpPr>
        <p:spPr/>
        <p:txBody>
          <a:bodyPr>
            <a:normAutofit fontScale="85000" lnSpcReduction="20000"/>
          </a:bodyPr>
          <a:lstStyle/>
          <a:p>
            <a:pPr marL="0" indent="0">
              <a:buNone/>
            </a:pPr>
            <a:r>
              <a:rPr lang="en-US" dirty="0"/>
              <a:t>We continue writing</a:t>
            </a:r>
          </a:p>
          <a:p>
            <a:pPr marL="0" indent="0">
              <a:buNone/>
            </a:pPr>
            <a:endParaRPr lang="en-US" dirty="0"/>
          </a:p>
          <a:p>
            <a:pPr marL="0" indent="0">
              <a:buNone/>
            </a:pPr>
            <a:r>
              <a:rPr lang="en-US" b="1" dirty="0"/>
              <a:t>Horses are symbols to us of grace and freedom.</a:t>
            </a:r>
          </a:p>
          <a:p>
            <a:pPr marL="0" indent="0">
              <a:buNone/>
            </a:pPr>
            <a:endParaRPr lang="en-US" dirty="0"/>
          </a:p>
          <a:p>
            <a:pPr marL="0" indent="0">
              <a:buNone/>
            </a:pPr>
            <a:r>
              <a:rPr lang="en-US" dirty="0"/>
              <a:t>We know that we have taken this idea from Walker, but we changed the words around quite a bit. Is this plagiarism? </a:t>
            </a:r>
          </a:p>
          <a:p>
            <a:pPr marL="0" indent="0">
              <a:buNone/>
            </a:pPr>
            <a:endParaRPr lang="en-US" dirty="0"/>
          </a:p>
          <a:p>
            <a:pPr marL="0" indent="0">
              <a:buNone/>
            </a:pPr>
            <a:r>
              <a:rPr lang="en-US" dirty="0"/>
              <a:t>Yes.</a:t>
            </a:r>
          </a:p>
        </p:txBody>
      </p:sp>
    </p:spTree>
    <p:extLst>
      <p:ext uri="{BB962C8B-B14F-4D97-AF65-F5344CB8AC3E}">
        <p14:creationId xmlns:p14="http://schemas.microsoft.com/office/powerpoint/2010/main" val="378873840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Analyzing Examples</a:t>
            </a:r>
          </a:p>
        </p:txBody>
      </p:sp>
      <p:sp>
        <p:nvSpPr>
          <p:cNvPr id="3" name="Content Placeholder 2"/>
          <p:cNvSpPr>
            <a:spLocks noGrp="1"/>
          </p:cNvSpPr>
          <p:nvPr>
            <p:ph idx="1"/>
          </p:nvPr>
        </p:nvSpPr>
        <p:spPr/>
        <p:txBody>
          <a:bodyPr>
            <a:normAutofit/>
          </a:bodyPr>
          <a:lstStyle/>
          <a:p>
            <a:pPr marL="0" indent="0">
              <a:buNone/>
            </a:pPr>
            <a:r>
              <a:rPr lang="en-US" dirty="0"/>
              <a:t>This idea is not common knowledge. People do not walk around thinking, “Oh horse, symbol of grace and freedom!”</a:t>
            </a:r>
          </a:p>
          <a:p>
            <a:pPr marL="0" indent="0">
              <a:buNone/>
            </a:pPr>
            <a:endParaRPr lang="en-US" dirty="0"/>
          </a:p>
          <a:p>
            <a:pPr marL="0" indent="0">
              <a:buNone/>
            </a:pPr>
            <a:r>
              <a:rPr lang="en-US" dirty="0"/>
              <a:t>So, the idea must be credited to Walker. How do we do that? First, make sure there is no word for word quotation here.</a:t>
            </a:r>
          </a:p>
        </p:txBody>
      </p:sp>
    </p:spTree>
    <p:extLst>
      <p:ext uri="{BB962C8B-B14F-4D97-AF65-F5344CB8AC3E}">
        <p14:creationId xmlns:p14="http://schemas.microsoft.com/office/powerpoint/2010/main" val="29512765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Code of Academic Integrity</a:t>
            </a:r>
          </a:p>
        </p:txBody>
      </p:sp>
      <p:sp>
        <p:nvSpPr>
          <p:cNvPr id="3" name="Content Placeholder 2"/>
          <p:cNvSpPr>
            <a:spLocks noGrp="1"/>
          </p:cNvSpPr>
          <p:nvPr>
            <p:ph idx="1"/>
          </p:nvPr>
        </p:nvSpPr>
        <p:spPr/>
        <p:txBody>
          <a:bodyPr>
            <a:normAutofit fontScale="70000" lnSpcReduction="20000"/>
          </a:bodyPr>
          <a:lstStyle/>
          <a:p>
            <a:pPr marL="0" indent="0">
              <a:buNone/>
            </a:pPr>
            <a:r>
              <a:rPr lang="en-US" i="1" dirty="0"/>
              <a:t>As a member of the Kennesaw State University community of scholars, I understand that my actions are not only a reflection on myself, but also a reflection on the University and the larger body of scholars of which it is a part. Acting unethically, no matter how minor the offense, will be detrimental to my academic progress and self-image. It will also adversely affect all students, faculty, staff, the reputation of this University, and the value of the degrees it awards. Whether on campus or online, I understand that it is not only my personal responsibility, but also a duty to the entire KSU community that I act in a manner consistent with the highest level of academic integrity. Therefore, I promise that as a member of the Kennesaw State University community, I will not participate in any form of academic misconduct.</a:t>
            </a:r>
          </a:p>
        </p:txBody>
      </p:sp>
      <p:sp>
        <p:nvSpPr>
          <p:cNvPr id="4" name="TextBox 3"/>
          <p:cNvSpPr txBox="1"/>
          <p:nvPr/>
        </p:nvSpPr>
        <p:spPr>
          <a:xfrm>
            <a:off x="838200" y="6311900"/>
            <a:ext cx="3485826" cy="369332"/>
          </a:xfrm>
          <a:prstGeom prst="rect">
            <a:avLst/>
          </a:prstGeom>
          <a:noFill/>
        </p:spPr>
        <p:txBody>
          <a:bodyPr wrap="none" rtlCol="0">
            <a:spAutoFit/>
          </a:bodyPr>
          <a:lstStyle/>
          <a:p>
            <a:r>
              <a:rPr lang="en-US" dirty="0">
                <a:hlinkClick r:id="rId3"/>
              </a:rPr>
              <a:t>From The Student Code of Conduct</a:t>
            </a:r>
            <a:endParaRPr lang="en-US" dirty="0"/>
          </a:p>
        </p:txBody>
      </p:sp>
    </p:spTree>
    <p:custDataLst>
      <p:tags r:id="rId1"/>
    </p:custDataLst>
    <p:extLst>
      <p:ext uri="{BB962C8B-B14F-4D97-AF65-F5344CB8AC3E}">
        <p14:creationId xmlns:p14="http://schemas.microsoft.com/office/powerpoint/2010/main" val="227486436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Analyzing Examples</a:t>
            </a:r>
          </a:p>
        </p:txBody>
      </p:sp>
      <p:sp>
        <p:nvSpPr>
          <p:cNvPr id="3" name="Content Placeholder 2"/>
          <p:cNvSpPr>
            <a:spLocks noGrp="1"/>
          </p:cNvSpPr>
          <p:nvPr>
            <p:ph idx="1"/>
          </p:nvPr>
        </p:nvSpPr>
        <p:spPr/>
        <p:txBody>
          <a:bodyPr>
            <a:normAutofit fontScale="92500" lnSpcReduction="10000"/>
          </a:bodyPr>
          <a:lstStyle/>
          <a:p>
            <a:pPr marL="0" indent="0">
              <a:buNone/>
            </a:pPr>
            <a:r>
              <a:rPr lang="en-US" dirty="0"/>
              <a:t>Our words:</a:t>
            </a:r>
          </a:p>
          <a:p>
            <a:pPr marL="0" indent="0">
              <a:buNone/>
            </a:pPr>
            <a:endParaRPr lang="en-US" dirty="0"/>
          </a:p>
          <a:p>
            <a:pPr marL="0" indent="0">
              <a:buNone/>
            </a:pPr>
            <a:r>
              <a:rPr lang="en-US" b="1" u="sng" dirty="0"/>
              <a:t>Horses are </a:t>
            </a:r>
            <a:r>
              <a:rPr lang="en-US" b="1" dirty="0"/>
              <a:t>symbols </a:t>
            </a:r>
            <a:r>
              <a:rPr lang="en-US" b="1" u="sng" dirty="0"/>
              <a:t>to us </a:t>
            </a:r>
            <a:r>
              <a:rPr lang="en-US" b="1" dirty="0"/>
              <a:t>of grace and freedom.</a:t>
            </a:r>
          </a:p>
          <a:p>
            <a:pPr marL="0" indent="0">
              <a:buNone/>
            </a:pPr>
            <a:endParaRPr lang="en-US" dirty="0"/>
          </a:p>
          <a:p>
            <a:pPr marL="0" indent="0">
              <a:buNone/>
            </a:pPr>
            <a:r>
              <a:rPr lang="en-US" dirty="0"/>
              <a:t>Walker’s words: “</a:t>
            </a:r>
            <a:r>
              <a:rPr lang="en-US" u="sng" dirty="0"/>
              <a:t>Horses are </a:t>
            </a:r>
            <a:r>
              <a:rPr lang="en-US" dirty="0"/>
              <a:t>some of the most beautiful creatures Nature has devised. They are a symbol </a:t>
            </a:r>
            <a:r>
              <a:rPr lang="en-US" u="sng" dirty="0"/>
              <a:t>to us </a:t>
            </a:r>
            <a:r>
              <a:rPr lang="en-US" dirty="0"/>
              <a:t>of all that is graceful, fluid, and free. Our Souls need them.</a:t>
            </a:r>
          </a:p>
        </p:txBody>
      </p:sp>
    </p:spTree>
    <p:extLst>
      <p:ext uri="{BB962C8B-B14F-4D97-AF65-F5344CB8AC3E}">
        <p14:creationId xmlns:p14="http://schemas.microsoft.com/office/powerpoint/2010/main" val="65510350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Analyzing Examples</a:t>
            </a:r>
          </a:p>
        </p:txBody>
      </p:sp>
      <p:sp>
        <p:nvSpPr>
          <p:cNvPr id="3" name="Content Placeholder 2"/>
          <p:cNvSpPr>
            <a:spLocks noGrp="1"/>
          </p:cNvSpPr>
          <p:nvPr>
            <p:ph idx="1"/>
          </p:nvPr>
        </p:nvSpPr>
        <p:spPr/>
        <p:txBody>
          <a:bodyPr>
            <a:normAutofit fontScale="77500" lnSpcReduction="20000"/>
          </a:bodyPr>
          <a:lstStyle/>
          <a:p>
            <a:pPr marL="0" indent="0">
              <a:buNone/>
            </a:pPr>
            <a:r>
              <a:rPr lang="en-US" dirty="0"/>
              <a:t>Our words:</a:t>
            </a:r>
          </a:p>
          <a:p>
            <a:pPr marL="0" indent="0">
              <a:buNone/>
            </a:pPr>
            <a:endParaRPr lang="en-US" dirty="0"/>
          </a:p>
          <a:p>
            <a:pPr marL="0" indent="0">
              <a:buNone/>
            </a:pPr>
            <a:r>
              <a:rPr lang="en-US" b="1" u="sng" dirty="0"/>
              <a:t>Horses are </a:t>
            </a:r>
            <a:r>
              <a:rPr lang="en-US" b="1" dirty="0"/>
              <a:t>symbols </a:t>
            </a:r>
            <a:r>
              <a:rPr lang="en-US" b="1" u="sng" dirty="0"/>
              <a:t>to us </a:t>
            </a:r>
            <a:r>
              <a:rPr lang="en-US" b="1" dirty="0"/>
              <a:t>of grace and freedom.</a:t>
            </a:r>
          </a:p>
          <a:p>
            <a:pPr marL="0" indent="0">
              <a:buNone/>
            </a:pPr>
            <a:endParaRPr lang="en-US" dirty="0"/>
          </a:p>
          <a:p>
            <a:pPr marL="0" indent="0">
              <a:buNone/>
            </a:pPr>
            <a:r>
              <a:rPr lang="en-US" dirty="0"/>
              <a:t>Walker’s words: “</a:t>
            </a:r>
            <a:r>
              <a:rPr lang="en-US" u="sng" dirty="0"/>
              <a:t>Horses are </a:t>
            </a:r>
            <a:r>
              <a:rPr lang="en-US" dirty="0"/>
              <a:t>some of the most beautiful creatures Nature has devised. They are a symbol </a:t>
            </a:r>
            <a:r>
              <a:rPr lang="en-US" u="sng" dirty="0"/>
              <a:t>to us </a:t>
            </a:r>
            <a:r>
              <a:rPr lang="en-US" dirty="0"/>
              <a:t>of all that is graceful, fluid, and free. Our Souls need them.</a:t>
            </a:r>
          </a:p>
          <a:p>
            <a:pPr marL="0" indent="0">
              <a:buNone/>
            </a:pPr>
            <a:endParaRPr lang="en-US" dirty="0"/>
          </a:p>
          <a:p>
            <a:pPr marL="0" indent="0">
              <a:buNone/>
            </a:pPr>
            <a:r>
              <a:rPr lang="en-US" dirty="0"/>
              <a:t>Also, the words “symbol,” “grace,” and “free” are altered in form, but not changed.</a:t>
            </a:r>
          </a:p>
        </p:txBody>
      </p:sp>
    </p:spTree>
    <p:extLst>
      <p:ext uri="{BB962C8B-B14F-4D97-AF65-F5344CB8AC3E}">
        <p14:creationId xmlns:p14="http://schemas.microsoft.com/office/powerpoint/2010/main" val="411964014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Analyzing Examples</a:t>
            </a:r>
          </a:p>
        </p:txBody>
      </p:sp>
      <p:sp>
        <p:nvSpPr>
          <p:cNvPr id="3" name="Content Placeholder 2"/>
          <p:cNvSpPr>
            <a:spLocks noGrp="1"/>
          </p:cNvSpPr>
          <p:nvPr>
            <p:ph idx="1"/>
          </p:nvPr>
        </p:nvSpPr>
        <p:spPr/>
        <p:txBody>
          <a:bodyPr>
            <a:normAutofit lnSpcReduction="10000"/>
          </a:bodyPr>
          <a:lstStyle/>
          <a:p>
            <a:pPr marL="0" indent="0">
              <a:buNone/>
            </a:pPr>
            <a:r>
              <a:rPr lang="en-US" dirty="0"/>
              <a:t>The underlined portions show us where we have quoted word for word. We need to put quotation marks around those two sections of words, or put those two sections in our own words, or quote the whole thing directly from Walker. We also need to change the sentence structure. Right now, our “paraphrase” is plagiarism.</a:t>
            </a:r>
          </a:p>
        </p:txBody>
      </p:sp>
    </p:spTree>
    <p:extLst>
      <p:ext uri="{BB962C8B-B14F-4D97-AF65-F5344CB8AC3E}">
        <p14:creationId xmlns:p14="http://schemas.microsoft.com/office/powerpoint/2010/main" val="399597242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Analyzing Examples</a:t>
            </a:r>
          </a:p>
        </p:txBody>
      </p:sp>
      <p:sp>
        <p:nvSpPr>
          <p:cNvPr id="3" name="Content Placeholder 2"/>
          <p:cNvSpPr>
            <a:spLocks noGrp="1"/>
          </p:cNvSpPr>
          <p:nvPr>
            <p:ph idx="1"/>
          </p:nvPr>
        </p:nvSpPr>
        <p:spPr/>
        <p:txBody>
          <a:bodyPr>
            <a:normAutofit fontScale="92500" lnSpcReduction="20000"/>
          </a:bodyPr>
          <a:lstStyle/>
          <a:p>
            <a:pPr marL="0" indent="0">
              <a:buNone/>
            </a:pPr>
            <a:r>
              <a:rPr lang="en-US" b="1" u="sng" dirty="0"/>
              <a:t>Horses are </a:t>
            </a:r>
            <a:r>
              <a:rPr lang="en-US" b="1" dirty="0"/>
              <a:t>symbols </a:t>
            </a:r>
            <a:r>
              <a:rPr lang="en-US" b="1" u="sng" dirty="0"/>
              <a:t>to us </a:t>
            </a:r>
            <a:r>
              <a:rPr lang="en-US" b="1" dirty="0"/>
              <a:t>of grace and freedom.</a:t>
            </a:r>
          </a:p>
          <a:p>
            <a:pPr marL="0" indent="0">
              <a:buNone/>
            </a:pPr>
            <a:endParaRPr lang="en-US" dirty="0"/>
          </a:p>
          <a:p>
            <a:pPr marL="0" indent="0">
              <a:buNone/>
            </a:pPr>
            <a:r>
              <a:rPr lang="en-US" dirty="0"/>
              <a:t>Becomes</a:t>
            </a:r>
          </a:p>
          <a:p>
            <a:pPr marL="0" indent="0">
              <a:buNone/>
            </a:pPr>
            <a:endParaRPr lang="en-US" dirty="0"/>
          </a:p>
          <a:p>
            <a:pPr marL="0" indent="0">
              <a:buNone/>
            </a:pPr>
            <a:r>
              <a:rPr lang="en-US" b="1" dirty="0"/>
              <a:t>The iconography of elegance and liberty are well represented by the horse.</a:t>
            </a:r>
          </a:p>
          <a:p>
            <a:pPr marL="0" indent="0">
              <a:buNone/>
            </a:pPr>
            <a:endParaRPr lang="en-US" dirty="0"/>
          </a:p>
          <a:p>
            <a:pPr marL="0" indent="0">
              <a:buNone/>
            </a:pPr>
            <a:r>
              <a:rPr lang="en-US" dirty="0"/>
              <a:t>So what now?</a:t>
            </a:r>
          </a:p>
        </p:txBody>
      </p:sp>
    </p:spTree>
    <p:extLst>
      <p:ext uri="{BB962C8B-B14F-4D97-AF65-F5344CB8AC3E}">
        <p14:creationId xmlns:p14="http://schemas.microsoft.com/office/powerpoint/2010/main" val="74151586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Analyzing Examples</a:t>
            </a:r>
          </a:p>
        </p:txBody>
      </p:sp>
      <p:sp>
        <p:nvSpPr>
          <p:cNvPr id="3" name="Content Placeholder 2"/>
          <p:cNvSpPr>
            <a:spLocks noGrp="1"/>
          </p:cNvSpPr>
          <p:nvPr>
            <p:ph idx="1"/>
          </p:nvPr>
        </p:nvSpPr>
        <p:spPr/>
        <p:txBody>
          <a:bodyPr>
            <a:normAutofit/>
          </a:bodyPr>
          <a:lstStyle/>
          <a:p>
            <a:pPr marL="0" indent="0">
              <a:buNone/>
            </a:pPr>
            <a:r>
              <a:rPr lang="en-US" dirty="0"/>
              <a:t>We can credit Walker before the information is presented and put the page number at the end:</a:t>
            </a:r>
          </a:p>
          <a:p>
            <a:pPr marL="0" indent="0">
              <a:buNone/>
            </a:pPr>
            <a:endParaRPr lang="en-US" dirty="0"/>
          </a:p>
          <a:p>
            <a:pPr marL="0" indent="0">
              <a:buNone/>
            </a:pPr>
            <a:r>
              <a:rPr lang="en-US" b="1" dirty="0"/>
              <a:t>According to Walker (1997), the iconography of elegance and liberty are well represented by the horse (p. 168).</a:t>
            </a:r>
          </a:p>
        </p:txBody>
      </p:sp>
    </p:spTree>
    <p:extLst>
      <p:ext uri="{BB962C8B-B14F-4D97-AF65-F5344CB8AC3E}">
        <p14:creationId xmlns:p14="http://schemas.microsoft.com/office/powerpoint/2010/main" val="187097831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Analyzing Examples</a:t>
            </a:r>
          </a:p>
        </p:txBody>
      </p:sp>
      <p:sp>
        <p:nvSpPr>
          <p:cNvPr id="3" name="Content Placeholder 2"/>
          <p:cNvSpPr>
            <a:spLocks noGrp="1"/>
          </p:cNvSpPr>
          <p:nvPr>
            <p:ph idx="1"/>
          </p:nvPr>
        </p:nvSpPr>
        <p:spPr/>
        <p:txBody>
          <a:bodyPr>
            <a:normAutofit/>
          </a:bodyPr>
          <a:lstStyle/>
          <a:p>
            <a:pPr marL="0" indent="0">
              <a:buNone/>
            </a:pPr>
            <a:r>
              <a:rPr lang="en-US" dirty="0"/>
              <a:t>If we don’t indicate that Walker is the author before the quotation, we cite it thus:</a:t>
            </a:r>
          </a:p>
          <a:p>
            <a:pPr marL="0" indent="0">
              <a:buNone/>
            </a:pPr>
            <a:endParaRPr lang="en-US" dirty="0"/>
          </a:p>
          <a:p>
            <a:pPr marL="0" indent="0">
              <a:buNone/>
            </a:pPr>
            <a:r>
              <a:rPr lang="en-US" b="1" dirty="0"/>
              <a:t>The iconography of elegance and liberty are well represented by the horse (Walker, 1997, p. 168).</a:t>
            </a:r>
          </a:p>
          <a:p>
            <a:pPr marL="0" indent="0">
              <a:buNone/>
            </a:pPr>
            <a:endParaRPr lang="en-US" b="1" dirty="0"/>
          </a:p>
        </p:txBody>
      </p:sp>
    </p:spTree>
    <p:extLst>
      <p:ext uri="{BB962C8B-B14F-4D97-AF65-F5344CB8AC3E}">
        <p14:creationId xmlns:p14="http://schemas.microsoft.com/office/powerpoint/2010/main" val="369408781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Analyzing Examples</a:t>
            </a:r>
          </a:p>
        </p:txBody>
      </p:sp>
      <p:sp>
        <p:nvSpPr>
          <p:cNvPr id="3" name="Content Placeholder 2"/>
          <p:cNvSpPr>
            <a:spLocks noGrp="1"/>
          </p:cNvSpPr>
          <p:nvPr>
            <p:ph idx="1"/>
          </p:nvPr>
        </p:nvSpPr>
        <p:spPr/>
        <p:txBody>
          <a:bodyPr>
            <a:normAutofit/>
          </a:bodyPr>
          <a:lstStyle/>
          <a:p>
            <a:pPr marL="0" indent="0">
              <a:buNone/>
            </a:pPr>
            <a:r>
              <a:rPr lang="en-US" dirty="0"/>
              <a:t>We decide to use Walker’s phrase “Our Souls need them”:</a:t>
            </a:r>
          </a:p>
          <a:p>
            <a:pPr marL="0" indent="0">
              <a:buNone/>
            </a:pPr>
            <a:endParaRPr lang="en-US" b="1" dirty="0"/>
          </a:p>
          <a:p>
            <a:pPr marL="0" indent="0">
              <a:buNone/>
            </a:pPr>
            <a:r>
              <a:rPr lang="en-US" dirty="0"/>
              <a:t>“Horses are some of the most beautiful creatures Nature has devised. They are a symbol to us of all that is graceful, fluid, and free. Our Souls need them.”</a:t>
            </a:r>
          </a:p>
        </p:txBody>
      </p:sp>
    </p:spTree>
    <p:extLst>
      <p:ext uri="{BB962C8B-B14F-4D97-AF65-F5344CB8AC3E}">
        <p14:creationId xmlns:p14="http://schemas.microsoft.com/office/powerpoint/2010/main" val="24163334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Analyzing Examples</a:t>
            </a:r>
          </a:p>
        </p:txBody>
      </p:sp>
      <p:sp>
        <p:nvSpPr>
          <p:cNvPr id="3" name="Content Placeholder 2"/>
          <p:cNvSpPr>
            <a:spLocks noGrp="1"/>
          </p:cNvSpPr>
          <p:nvPr>
            <p:ph idx="1"/>
          </p:nvPr>
        </p:nvSpPr>
        <p:spPr/>
        <p:txBody>
          <a:bodyPr>
            <a:normAutofit/>
          </a:bodyPr>
          <a:lstStyle/>
          <a:p>
            <a:pPr marL="0" indent="0">
              <a:buNone/>
            </a:pPr>
            <a:r>
              <a:rPr lang="en-US" dirty="0"/>
              <a:t>There’s no real way to paraphrase that. </a:t>
            </a:r>
          </a:p>
          <a:p>
            <a:pPr marL="0" indent="0">
              <a:buNone/>
            </a:pPr>
            <a:endParaRPr lang="en-US" dirty="0"/>
          </a:p>
          <a:p>
            <a:pPr marL="0" indent="0">
              <a:buNone/>
            </a:pPr>
            <a:r>
              <a:rPr lang="en-US" dirty="0"/>
              <a:t>This is definitely a job for a direct quote.</a:t>
            </a:r>
          </a:p>
        </p:txBody>
      </p:sp>
    </p:spTree>
    <p:extLst>
      <p:ext uri="{BB962C8B-B14F-4D97-AF65-F5344CB8AC3E}">
        <p14:creationId xmlns:p14="http://schemas.microsoft.com/office/powerpoint/2010/main" val="407718644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Analyzing Examples</a:t>
            </a:r>
          </a:p>
        </p:txBody>
      </p:sp>
      <p:sp>
        <p:nvSpPr>
          <p:cNvPr id="3" name="Content Placeholder 2"/>
          <p:cNvSpPr>
            <a:spLocks noGrp="1"/>
          </p:cNvSpPr>
          <p:nvPr>
            <p:ph idx="1"/>
          </p:nvPr>
        </p:nvSpPr>
        <p:spPr/>
        <p:txBody>
          <a:bodyPr>
            <a:normAutofit/>
          </a:bodyPr>
          <a:lstStyle/>
          <a:p>
            <a:pPr marL="0" indent="0">
              <a:buNone/>
            </a:pPr>
            <a:r>
              <a:rPr lang="en-US" dirty="0"/>
              <a:t>We write,</a:t>
            </a:r>
          </a:p>
          <a:p>
            <a:pPr marL="0" indent="0">
              <a:buNone/>
            </a:pPr>
            <a:endParaRPr lang="en-US" dirty="0"/>
          </a:p>
          <a:p>
            <a:pPr marL="0" indent="0">
              <a:buNone/>
            </a:pPr>
            <a:r>
              <a:rPr lang="en-US" b="1" dirty="0"/>
              <a:t>Horses bring many hearts in motion; they fulfill some of our deepest fantasies and desires. They have moved the most eloquent of writers to say of horses, “Our Souls need them” (Walker, 1997, p. 168).</a:t>
            </a:r>
          </a:p>
        </p:txBody>
      </p:sp>
    </p:spTree>
    <p:extLst>
      <p:ext uri="{BB962C8B-B14F-4D97-AF65-F5344CB8AC3E}">
        <p14:creationId xmlns:p14="http://schemas.microsoft.com/office/powerpoint/2010/main" val="239377174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Analyzing Examples</a:t>
            </a:r>
          </a:p>
        </p:txBody>
      </p:sp>
      <p:sp>
        <p:nvSpPr>
          <p:cNvPr id="3" name="Content Placeholder 2"/>
          <p:cNvSpPr>
            <a:spLocks noGrp="1"/>
          </p:cNvSpPr>
          <p:nvPr>
            <p:ph idx="1"/>
          </p:nvPr>
        </p:nvSpPr>
        <p:spPr/>
        <p:txBody>
          <a:bodyPr>
            <a:normAutofit fontScale="77500" lnSpcReduction="20000"/>
          </a:bodyPr>
          <a:lstStyle/>
          <a:p>
            <a:pPr marL="0" indent="0">
              <a:buNone/>
            </a:pPr>
            <a:r>
              <a:rPr lang="en-US" dirty="0"/>
              <a:t>Let’s look at what we have done.</a:t>
            </a:r>
          </a:p>
          <a:p>
            <a:pPr marL="0" indent="0">
              <a:buNone/>
            </a:pPr>
            <a:endParaRPr lang="en-US" b="1" dirty="0"/>
          </a:p>
          <a:p>
            <a:pPr marL="0" indent="0">
              <a:buNone/>
            </a:pPr>
            <a:r>
              <a:rPr lang="en-US" b="1" dirty="0"/>
              <a:t>Horses bring many hearts in motion; they fulfill some of our deepest fantasies and desires. They have moved the most eloquent of writers to say of horses, “Our Souls need them” (Walker, 1997, p. 168).</a:t>
            </a:r>
          </a:p>
          <a:p>
            <a:pPr marL="0" indent="0">
              <a:buNone/>
            </a:pPr>
            <a:endParaRPr lang="en-US" b="1" dirty="0"/>
          </a:p>
          <a:p>
            <a:pPr marL="0" indent="0">
              <a:buNone/>
            </a:pPr>
            <a:r>
              <a:rPr lang="en-US" dirty="0"/>
              <a:t>If your reader wanted to know who this “most eloquent” writer was, all he or she would have to do would be to consult the works cited page of the essay to find out it’s Alice Walker.</a:t>
            </a:r>
          </a:p>
          <a:p>
            <a:pPr marL="0" indent="0">
              <a:buNone/>
            </a:pPr>
            <a:endParaRPr lang="en-US" b="1" dirty="0"/>
          </a:p>
        </p:txBody>
      </p:sp>
    </p:spTree>
    <p:extLst>
      <p:ext uri="{BB962C8B-B14F-4D97-AF65-F5344CB8AC3E}">
        <p14:creationId xmlns:p14="http://schemas.microsoft.com/office/powerpoint/2010/main" val="2690615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Cheating and Plagiarism</a:t>
            </a:r>
          </a:p>
        </p:txBody>
      </p:sp>
      <p:sp>
        <p:nvSpPr>
          <p:cNvPr id="3" name="Content Placeholder 2"/>
          <p:cNvSpPr>
            <a:spLocks noGrp="1"/>
          </p:cNvSpPr>
          <p:nvPr>
            <p:ph idx="1"/>
          </p:nvPr>
        </p:nvSpPr>
        <p:spPr/>
        <p:txBody>
          <a:bodyPr>
            <a:normAutofit fontScale="77500" lnSpcReduction="20000"/>
          </a:bodyPr>
          <a:lstStyle/>
          <a:p>
            <a:pPr marL="742950" indent="-742950">
              <a:buFont typeface="+mj-lt"/>
              <a:buAutoNum type="arabicPeriod"/>
            </a:pPr>
            <a:r>
              <a:rPr lang="en-US" dirty="0"/>
              <a:t>Cheating</a:t>
            </a:r>
          </a:p>
          <a:p>
            <a:pPr marL="0" indent="0">
              <a:buNone/>
            </a:pPr>
            <a:r>
              <a:rPr lang="en-US" dirty="0"/>
              <a:t>Receiving, attempting to receive, knowingly giving or attempting to give unauthorized assistance in the preparation of any work required to be submitted for credit (including examinations, laboratory reports, essays, themes, term papers, etc.) is considered cheating, as is engaging in any behavior that a professor prohibits as academic misconduct in the syllabus or class discussion. Unless specifically authorized, using and/or having access to electronic devices during an examination, quiz, test or other assessment is automatically considered cheating, regardless of the student’s reason for using/accessing the device.</a:t>
            </a:r>
          </a:p>
        </p:txBody>
      </p:sp>
      <p:sp>
        <p:nvSpPr>
          <p:cNvPr id="4" name="TextBox 3"/>
          <p:cNvSpPr txBox="1"/>
          <p:nvPr/>
        </p:nvSpPr>
        <p:spPr>
          <a:xfrm>
            <a:off x="838200" y="6311900"/>
            <a:ext cx="3485826" cy="369332"/>
          </a:xfrm>
          <a:prstGeom prst="rect">
            <a:avLst/>
          </a:prstGeom>
          <a:noFill/>
        </p:spPr>
        <p:txBody>
          <a:bodyPr wrap="none" rtlCol="0">
            <a:spAutoFit/>
          </a:bodyPr>
          <a:lstStyle/>
          <a:p>
            <a:r>
              <a:rPr lang="en-US" dirty="0">
                <a:hlinkClick r:id="rId3"/>
              </a:rPr>
              <a:t>From The Student Code of Conduct</a:t>
            </a:r>
            <a:endParaRPr lang="en-US" dirty="0"/>
          </a:p>
        </p:txBody>
      </p:sp>
    </p:spTree>
    <p:custDataLst>
      <p:tags r:id="rId1"/>
    </p:custDataLst>
    <p:extLst>
      <p:ext uri="{BB962C8B-B14F-4D97-AF65-F5344CB8AC3E}">
        <p14:creationId xmlns:p14="http://schemas.microsoft.com/office/powerpoint/2010/main" val="199613529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Analyzing Examples</a:t>
            </a:r>
          </a:p>
        </p:txBody>
      </p:sp>
      <p:sp>
        <p:nvSpPr>
          <p:cNvPr id="3" name="Content Placeholder 2"/>
          <p:cNvSpPr>
            <a:spLocks noGrp="1"/>
          </p:cNvSpPr>
          <p:nvPr>
            <p:ph idx="1"/>
          </p:nvPr>
        </p:nvSpPr>
        <p:spPr/>
        <p:txBody>
          <a:bodyPr>
            <a:normAutofit fontScale="77500" lnSpcReduction="20000"/>
          </a:bodyPr>
          <a:lstStyle/>
          <a:p>
            <a:pPr marL="0" indent="0">
              <a:buNone/>
            </a:pPr>
            <a:r>
              <a:rPr lang="en-US" dirty="0"/>
              <a:t>Remember what we quoted:</a:t>
            </a:r>
          </a:p>
          <a:p>
            <a:pPr marL="0" indent="0">
              <a:buNone/>
            </a:pPr>
            <a:endParaRPr lang="en-US" b="1" dirty="0"/>
          </a:p>
          <a:p>
            <a:pPr marL="0" indent="0">
              <a:buNone/>
            </a:pPr>
            <a:r>
              <a:rPr lang="en-US" b="1" dirty="0"/>
              <a:t>“Our Souls need them” (Walker, 1997, p. 168).</a:t>
            </a:r>
          </a:p>
          <a:p>
            <a:pPr marL="0" indent="0">
              <a:buNone/>
            </a:pPr>
            <a:endParaRPr lang="en-US" b="1" dirty="0"/>
          </a:p>
          <a:p>
            <a:pPr marL="0" indent="0">
              <a:buNone/>
            </a:pPr>
            <a:r>
              <a:rPr lang="en-US" dirty="0"/>
              <a:t>What is, while proofreading, we think “I want to be less assertive-sounding for stylistic reasons” and change the quote to,</a:t>
            </a:r>
          </a:p>
          <a:p>
            <a:pPr marL="0" indent="0">
              <a:buNone/>
            </a:pPr>
            <a:endParaRPr lang="en-US" dirty="0"/>
          </a:p>
          <a:p>
            <a:pPr marL="0" indent="0">
              <a:buNone/>
            </a:pPr>
            <a:r>
              <a:rPr lang="en-US" b="1" dirty="0"/>
              <a:t>“Our Souls may, sometimes, on rainy days, need them” (Walker, 1997, p. 168).</a:t>
            </a:r>
          </a:p>
        </p:txBody>
      </p:sp>
    </p:spTree>
    <p:extLst>
      <p:ext uri="{BB962C8B-B14F-4D97-AF65-F5344CB8AC3E}">
        <p14:creationId xmlns:p14="http://schemas.microsoft.com/office/powerpoint/2010/main" val="202827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Analyzing Examples</a:t>
            </a:r>
          </a:p>
        </p:txBody>
      </p:sp>
      <p:sp>
        <p:nvSpPr>
          <p:cNvPr id="3" name="Content Placeholder 2"/>
          <p:cNvSpPr>
            <a:spLocks noGrp="1"/>
          </p:cNvSpPr>
          <p:nvPr>
            <p:ph idx="1"/>
          </p:nvPr>
        </p:nvSpPr>
        <p:spPr/>
        <p:txBody>
          <a:bodyPr>
            <a:normAutofit fontScale="77500" lnSpcReduction="20000"/>
          </a:bodyPr>
          <a:lstStyle/>
          <a:p>
            <a:pPr marL="0" indent="0">
              <a:buNone/>
            </a:pPr>
            <a:r>
              <a:rPr lang="en-US" dirty="0"/>
              <a:t>Is this an improvement? That’s not the point. The point is, the quote is now incorrect. We have changed Walker’s words. No one has permission to do that to Alice Walker, or any writer used as a source.</a:t>
            </a:r>
          </a:p>
          <a:p>
            <a:pPr marL="0" indent="0">
              <a:buNone/>
            </a:pPr>
            <a:endParaRPr lang="en-US" b="1" dirty="0"/>
          </a:p>
          <a:p>
            <a:pPr marL="0" indent="0">
              <a:buNone/>
            </a:pPr>
            <a:r>
              <a:rPr lang="en-US" dirty="0"/>
              <a:t>Now the quotation is plagiarized. </a:t>
            </a:r>
          </a:p>
          <a:p>
            <a:pPr marL="0" indent="0">
              <a:buNone/>
            </a:pPr>
            <a:endParaRPr lang="en-US" dirty="0"/>
          </a:p>
          <a:p>
            <a:pPr marL="0" indent="0">
              <a:buNone/>
            </a:pPr>
            <a:r>
              <a:rPr lang="en-US" dirty="0"/>
              <a:t>Quotations must be quoted EXACTLY.</a:t>
            </a:r>
          </a:p>
          <a:p>
            <a:pPr marL="0" indent="0">
              <a:buNone/>
            </a:pPr>
            <a:endParaRPr lang="en-US" dirty="0"/>
          </a:p>
          <a:p>
            <a:pPr marL="0" indent="0">
              <a:buNone/>
            </a:pPr>
            <a:r>
              <a:rPr lang="en-US" dirty="0"/>
              <a:t>If changes are made, they must be indicated as such.</a:t>
            </a:r>
          </a:p>
        </p:txBody>
      </p:sp>
    </p:spTree>
    <p:extLst>
      <p:ext uri="{BB962C8B-B14F-4D97-AF65-F5344CB8AC3E}">
        <p14:creationId xmlns:p14="http://schemas.microsoft.com/office/powerpoint/2010/main" val="102004586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Analyzing Examples</a:t>
            </a:r>
          </a:p>
        </p:txBody>
      </p:sp>
      <p:sp>
        <p:nvSpPr>
          <p:cNvPr id="3" name="Content Placeholder 2"/>
          <p:cNvSpPr>
            <a:spLocks noGrp="1"/>
          </p:cNvSpPr>
          <p:nvPr>
            <p:ph idx="1"/>
          </p:nvPr>
        </p:nvSpPr>
        <p:spPr/>
        <p:txBody>
          <a:bodyPr>
            <a:normAutofit fontScale="85000" lnSpcReduction="10000"/>
          </a:bodyPr>
          <a:lstStyle/>
          <a:p>
            <a:pPr marL="0" indent="0">
              <a:buNone/>
            </a:pPr>
            <a:r>
              <a:rPr lang="en-US" dirty="0"/>
              <a:t>It may be tempting to clean up Benjamin Franklin’s grammar or to give Emily Dickinson some real punctuation, but such changes are plagiarism.</a:t>
            </a:r>
          </a:p>
          <a:p>
            <a:pPr marL="0" indent="0">
              <a:buNone/>
            </a:pPr>
            <a:endParaRPr lang="en-US" dirty="0"/>
          </a:p>
          <a:p>
            <a:pPr marL="0" indent="0">
              <a:buNone/>
            </a:pPr>
            <a:r>
              <a:rPr lang="en-US" dirty="0"/>
              <a:t>Don’t let your spell check make such changes, either. </a:t>
            </a:r>
          </a:p>
          <a:p>
            <a:pPr marL="0" indent="0">
              <a:buNone/>
            </a:pPr>
            <a:endParaRPr lang="en-US" dirty="0"/>
          </a:p>
          <a:p>
            <a:pPr marL="0" indent="0">
              <a:buNone/>
            </a:pPr>
            <a:r>
              <a:rPr lang="en-US" dirty="0"/>
              <a:t>Consult your handbook for special rules about quoting poetry or four or more lines of prose (non-poetry).</a:t>
            </a:r>
          </a:p>
        </p:txBody>
      </p:sp>
    </p:spTree>
    <p:extLst>
      <p:ext uri="{BB962C8B-B14F-4D97-AF65-F5344CB8AC3E}">
        <p14:creationId xmlns:p14="http://schemas.microsoft.com/office/powerpoint/2010/main" val="360275372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Brackets and Ellipses</a:t>
            </a:r>
          </a:p>
        </p:txBody>
      </p:sp>
      <p:sp>
        <p:nvSpPr>
          <p:cNvPr id="3" name="Content Placeholder 2"/>
          <p:cNvSpPr>
            <a:spLocks noGrp="1"/>
          </p:cNvSpPr>
          <p:nvPr>
            <p:ph idx="1"/>
          </p:nvPr>
        </p:nvSpPr>
        <p:spPr/>
        <p:txBody>
          <a:bodyPr>
            <a:normAutofit fontScale="92500"/>
          </a:bodyPr>
          <a:lstStyle/>
          <a:p>
            <a:pPr marL="0" indent="0">
              <a:buNone/>
            </a:pPr>
            <a:r>
              <a:rPr lang="en-US" dirty="0"/>
              <a:t>Changing the spelling of a word, changing a letter from upper to lower case, or changing the verb tense in an exact quotation without indicating it as such with brackets or ellipses is plagiarism. </a:t>
            </a:r>
          </a:p>
          <a:p>
            <a:pPr marL="0" indent="0">
              <a:buNone/>
            </a:pPr>
            <a:endParaRPr lang="en-US" dirty="0"/>
          </a:p>
          <a:p>
            <a:pPr marL="0" indent="0">
              <a:buNone/>
            </a:pPr>
            <a:r>
              <a:rPr lang="en-US" dirty="0"/>
              <a:t>Brackets [ ]</a:t>
            </a:r>
          </a:p>
          <a:p>
            <a:pPr marL="0" indent="0">
              <a:buNone/>
            </a:pPr>
            <a:r>
              <a:rPr lang="en-US" dirty="0"/>
              <a:t>Ellipses …</a:t>
            </a:r>
          </a:p>
        </p:txBody>
      </p:sp>
    </p:spTree>
    <p:extLst>
      <p:ext uri="{BB962C8B-B14F-4D97-AF65-F5344CB8AC3E}">
        <p14:creationId xmlns:p14="http://schemas.microsoft.com/office/powerpoint/2010/main" val="365575638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Analyzing Examples</a:t>
            </a:r>
          </a:p>
        </p:txBody>
      </p:sp>
      <p:sp>
        <p:nvSpPr>
          <p:cNvPr id="3" name="Content Placeholder 2"/>
          <p:cNvSpPr>
            <a:spLocks noGrp="1"/>
          </p:cNvSpPr>
          <p:nvPr>
            <p:ph idx="1"/>
          </p:nvPr>
        </p:nvSpPr>
        <p:spPr/>
        <p:txBody>
          <a:bodyPr>
            <a:normAutofit fontScale="85000" lnSpcReduction="10000"/>
          </a:bodyPr>
          <a:lstStyle/>
          <a:p>
            <a:pPr marL="0" indent="0">
              <a:buNone/>
            </a:pPr>
            <a:r>
              <a:rPr lang="en-US" dirty="0"/>
              <a:t>Brackets are used in direct quotation to indicate that a word has been altered in some way or added.</a:t>
            </a:r>
          </a:p>
          <a:p>
            <a:pPr marL="0" indent="0">
              <a:buNone/>
            </a:pPr>
            <a:endParaRPr lang="en-US" dirty="0"/>
          </a:p>
          <a:p>
            <a:pPr marL="0" indent="0">
              <a:buNone/>
            </a:pPr>
            <a:r>
              <a:rPr lang="en-US" dirty="0"/>
              <a:t>Original:</a:t>
            </a:r>
          </a:p>
          <a:p>
            <a:pPr marL="0" indent="0">
              <a:buNone/>
            </a:pPr>
            <a:r>
              <a:rPr lang="en-US" b="1" dirty="0"/>
              <a:t>“Our Souls need them” (Walker, 1997, p. 168).</a:t>
            </a:r>
          </a:p>
          <a:p>
            <a:pPr marL="0" indent="0">
              <a:buNone/>
            </a:pPr>
            <a:endParaRPr lang="en-US" dirty="0"/>
          </a:p>
          <a:p>
            <a:pPr marL="0" indent="0">
              <a:buNone/>
            </a:pPr>
            <a:r>
              <a:rPr lang="en-US" dirty="0"/>
              <a:t>Changed and Properly Bracketed:</a:t>
            </a:r>
          </a:p>
          <a:p>
            <a:pPr marL="0" indent="0">
              <a:buNone/>
            </a:pPr>
            <a:r>
              <a:rPr lang="en-US" b="1" dirty="0"/>
              <a:t>“Our [s]</a:t>
            </a:r>
            <a:r>
              <a:rPr lang="en-US" b="1" dirty="0" err="1"/>
              <a:t>ouls</a:t>
            </a:r>
            <a:r>
              <a:rPr lang="en-US" b="1" dirty="0"/>
              <a:t> need[</a:t>
            </a:r>
            <a:r>
              <a:rPr lang="en-US" b="1" dirty="0" err="1"/>
              <a:t>ed</a:t>
            </a:r>
            <a:r>
              <a:rPr lang="en-US" b="1" dirty="0"/>
              <a:t>] them” (Walker, 1997, p. 168).</a:t>
            </a:r>
          </a:p>
        </p:txBody>
      </p:sp>
    </p:spTree>
    <p:extLst>
      <p:ext uri="{BB962C8B-B14F-4D97-AF65-F5344CB8AC3E}">
        <p14:creationId xmlns:p14="http://schemas.microsoft.com/office/powerpoint/2010/main" val="171791503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Analyzing Examples</a:t>
            </a:r>
          </a:p>
        </p:txBody>
      </p:sp>
      <p:sp>
        <p:nvSpPr>
          <p:cNvPr id="3" name="Content Placeholder 2"/>
          <p:cNvSpPr>
            <a:spLocks noGrp="1"/>
          </p:cNvSpPr>
          <p:nvPr>
            <p:ph idx="1"/>
          </p:nvPr>
        </p:nvSpPr>
        <p:spPr/>
        <p:txBody>
          <a:bodyPr>
            <a:normAutofit fontScale="55000" lnSpcReduction="20000"/>
          </a:bodyPr>
          <a:lstStyle/>
          <a:p>
            <a:pPr marL="0" indent="0">
              <a:buNone/>
            </a:pPr>
            <a:r>
              <a:rPr lang="en-US" dirty="0"/>
              <a:t>Ellipses are used in a direct quotation to indicate that a word has been taken out.</a:t>
            </a:r>
          </a:p>
          <a:p>
            <a:pPr marL="0" indent="0">
              <a:buNone/>
            </a:pPr>
            <a:endParaRPr lang="en-US" b="1" dirty="0"/>
          </a:p>
          <a:p>
            <a:pPr marL="0" indent="0">
              <a:buNone/>
            </a:pPr>
            <a:r>
              <a:rPr lang="en-US" dirty="0"/>
              <a:t>Original:</a:t>
            </a:r>
          </a:p>
          <a:p>
            <a:pPr marL="0" indent="0">
              <a:buNone/>
            </a:pPr>
            <a:r>
              <a:rPr lang="en-US" b="1" dirty="0"/>
              <a:t>“Horses are some of the most beautiful creatures Nature has devised. They are a symbol to us of all that is graceful, fluid, and free. Our Souls need them” (Walker, 1997, p. 168).</a:t>
            </a:r>
          </a:p>
          <a:p>
            <a:pPr marL="0" indent="0">
              <a:buNone/>
            </a:pPr>
            <a:endParaRPr lang="en-US" dirty="0"/>
          </a:p>
          <a:p>
            <a:pPr marL="0" indent="0">
              <a:buNone/>
            </a:pPr>
            <a:r>
              <a:rPr lang="en-US" dirty="0"/>
              <a:t>Changed:</a:t>
            </a:r>
          </a:p>
          <a:p>
            <a:pPr marL="0" indent="0">
              <a:buNone/>
            </a:pPr>
            <a:r>
              <a:rPr lang="en-US" b="1" dirty="0"/>
              <a:t>According to Alice Walker (1997), “Horses are…beautiful…” (p. 168).</a:t>
            </a:r>
          </a:p>
          <a:p>
            <a:pPr marL="0" indent="0">
              <a:buNone/>
            </a:pPr>
            <a:endParaRPr lang="en-US" dirty="0"/>
          </a:p>
          <a:p>
            <a:pPr marL="0" indent="0">
              <a:buNone/>
            </a:pPr>
            <a:r>
              <a:rPr lang="en-US" dirty="0"/>
              <a:t>These ellipses show that there are words in the sentence that are missing in the direct quote.</a:t>
            </a:r>
          </a:p>
        </p:txBody>
      </p:sp>
    </p:spTree>
    <p:extLst>
      <p:ext uri="{BB962C8B-B14F-4D97-AF65-F5344CB8AC3E}">
        <p14:creationId xmlns:p14="http://schemas.microsoft.com/office/powerpoint/2010/main" val="142417690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Analyzing Examples</a:t>
            </a:r>
          </a:p>
        </p:txBody>
      </p:sp>
      <p:sp>
        <p:nvSpPr>
          <p:cNvPr id="3" name="Content Placeholder 2"/>
          <p:cNvSpPr>
            <a:spLocks noGrp="1"/>
          </p:cNvSpPr>
          <p:nvPr>
            <p:ph idx="1"/>
          </p:nvPr>
        </p:nvSpPr>
        <p:spPr/>
        <p:txBody>
          <a:bodyPr>
            <a:normAutofit fontScale="55000" lnSpcReduction="20000"/>
          </a:bodyPr>
          <a:lstStyle/>
          <a:p>
            <a:pPr marL="0" indent="0">
              <a:buNone/>
            </a:pPr>
            <a:r>
              <a:rPr lang="en-US" dirty="0"/>
              <a:t>Ellipses are used in a direct quotation to indicate that a word has been taken out.</a:t>
            </a:r>
          </a:p>
          <a:p>
            <a:pPr marL="0" indent="0">
              <a:buNone/>
            </a:pPr>
            <a:endParaRPr lang="en-US" b="1" dirty="0"/>
          </a:p>
          <a:p>
            <a:pPr marL="0" indent="0">
              <a:buNone/>
            </a:pPr>
            <a:r>
              <a:rPr lang="en-US" dirty="0"/>
              <a:t>Original:</a:t>
            </a:r>
          </a:p>
          <a:p>
            <a:pPr marL="0" indent="0">
              <a:buNone/>
            </a:pPr>
            <a:r>
              <a:rPr lang="en-US" b="1" dirty="0"/>
              <a:t>“Horses are some of the most beautiful creatures Nature has devised. They are a symbol to us of all that is graceful, fluid, and free. Our Souls need them” (Walker, 1997, p. 168).</a:t>
            </a:r>
          </a:p>
          <a:p>
            <a:pPr marL="0" indent="0">
              <a:buNone/>
            </a:pPr>
            <a:endParaRPr lang="en-US" dirty="0"/>
          </a:p>
          <a:p>
            <a:pPr marL="0" indent="0">
              <a:buNone/>
            </a:pPr>
            <a:r>
              <a:rPr lang="en-US" dirty="0"/>
              <a:t>Changed:</a:t>
            </a:r>
          </a:p>
          <a:p>
            <a:pPr marL="0" indent="0">
              <a:buNone/>
            </a:pPr>
            <a:r>
              <a:rPr lang="en-US" b="1" dirty="0"/>
              <a:t>According to Alice Walker (1997), “Horses are….symbol[s]…of…free[</a:t>
            </a:r>
            <a:r>
              <a:rPr lang="en-US" b="1" dirty="0" err="1"/>
              <a:t>dom</a:t>
            </a:r>
            <a:r>
              <a:rPr lang="en-US" b="1" dirty="0"/>
              <a:t>]” (p. 168).</a:t>
            </a:r>
          </a:p>
          <a:p>
            <a:pPr marL="0" indent="0">
              <a:buNone/>
            </a:pPr>
            <a:endParaRPr lang="en-US" dirty="0"/>
          </a:p>
          <a:p>
            <a:pPr marL="0" indent="0">
              <a:buNone/>
            </a:pPr>
            <a:r>
              <a:rPr lang="en-US" dirty="0"/>
              <a:t>These ellipses and brackets indicate changes.</a:t>
            </a:r>
          </a:p>
        </p:txBody>
      </p:sp>
    </p:spTree>
    <p:extLst>
      <p:ext uri="{BB962C8B-B14F-4D97-AF65-F5344CB8AC3E}">
        <p14:creationId xmlns:p14="http://schemas.microsoft.com/office/powerpoint/2010/main" val="161553613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Analyzing Examples</a:t>
            </a:r>
          </a:p>
        </p:txBody>
      </p:sp>
      <p:sp>
        <p:nvSpPr>
          <p:cNvPr id="3" name="Content Placeholder 2"/>
          <p:cNvSpPr>
            <a:spLocks noGrp="1"/>
          </p:cNvSpPr>
          <p:nvPr>
            <p:ph idx="1"/>
          </p:nvPr>
        </p:nvSpPr>
        <p:spPr/>
        <p:txBody>
          <a:bodyPr>
            <a:normAutofit fontScale="70000" lnSpcReduction="20000"/>
          </a:bodyPr>
          <a:lstStyle/>
          <a:p>
            <a:pPr marL="0" indent="0">
              <a:buNone/>
            </a:pPr>
            <a:r>
              <a:rPr lang="en-US" dirty="0"/>
              <a:t>… or ….?</a:t>
            </a:r>
          </a:p>
          <a:p>
            <a:pPr marL="0" indent="0">
              <a:buNone/>
            </a:pPr>
            <a:endParaRPr lang="en-US" dirty="0"/>
          </a:p>
          <a:p>
            <a:pPr marL="0" indent="0">
              <a:buNone/>
            </a:pPr>
            <a:r>
              <a:rPr lang="en-US" dirty="0"/>
              <a:t>Ellipses are also used when you need some information from a quote, but not all of it. You put ellipses—three dots—in to show that a portion of a sentence has been taken out.</a:t>
            </a:r>
          </a:p>
          <a:p>
            <a:pPr marL="0" indent="0">
              <a:buNone/>
            </a:pPr>
            <a:endParaRPr lang="en-US" dirty="0"/>
          </a:p>
          <a:p>
            <a:pPr marL="0" indent="0">
              <a:buNone/>
            </a:pPr>
            <a:r>
              <a:rPr lang="en-US" dirty="0"/>
              <a:t>Ellipses to show that more than one sentence has been taken out are also used. Then they are four dots.</a:t>
            </a:r>
          </a:p>
          <a:p>
            <a:pPr marL="0" indent="0">
              <a:buNone/>
            </a:pPr>
            <a:endParaRPr lang="en-US" dirty="0"/>
          </a:p>
          <a:p>
            <a:pPr marL="0" indent="0">
              <a:buNone/>
            </a:pPr>
            <a:r>
              <a:rPr lang="en-US" dirty="0"/>
              <a:t>Even if you take out three sentences, you still use just four dots.</a:t>
            </a:r>
          </a:p>
        </p:txBody>
      </p:sp>
    </p:spTree>
    <p:extLst>
      <p:ext uri="{BB962C8B-B14F-4D97-AF65-F5344CB8AC3E}">
        <p14:creationId xmlns:p14="http://schemas.microsoft.com/office/powerpoint/2010/main" val="233896464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Analyzing Examples</a:t>
            </a:r>
          </a:p>
        </p:txBody>
      </p:sp>
      <p:sp>
        <p:nvSpPr>
          <p:cNvPr id="3" name="Content Placeholder 2"/>
          <p:cNvSpPr>
            <a:spLocks noGrp="1"/>
          </p:cNvSpPr>
          <p:nvPr>
            <p:ph idx="1"/>
          </p:nvPr>
        </p:nvSpPr>
        <p:spPr/>
        <p:txBody>
          <a:bodyPr>
            <a:normAutofit fontScale="55000" lnSpcReduction="20000"/>
          </a:bodyPr>
          <a:lstStyle/>
          <a:p>
            <a:pPr marL="0" indent="0">
              <a:buNone/>
            </a:pPr>
            <a:r>
              <a:rPr lang="en-US" dirty="0"/>
              <a:t>Brackets have other uses. What if you wanted to change the verb tense because the rest of your paper is in the past tense?</a:t>
            </a:r>
          </a:p>
          <a:p>
            <a:pPr marL="0" indent="0">
              <a:buNone/>
            </a:pPr>
            <a:endParaRPr lang="en-US" dirty="0"/>
          </a:p>
          <a:p>
            <a:pPr marL="0" indent="0">
              <a:buNone/>
            </a:pPr>
            <a:r>
              <a:rPr lang="en-US" dirty="0"/>
              <a:t>Original:</a:t>
            </a:r>
          </a:p>
          <a:p>
            <a:pPr marL="0" indent="0">
              <a:buNone/>
            </a:pPr>
            <a:r>
              <a:rPr lang="en-US" b="1" dirty="0"/>
              <a:t>“Our Souls need them” (Walker, 1997, p. 168).</a:t>
            </a:r>
          </a:p>
          <a:p>
            <a:pPr marL="0" indent="0">
              <a:buNone/>
            </a:pPr>
            <a:endParaRPr lang="en-US" dirty="0"/>
          </a:p>
          <a:p>
            <a:pPr marL="0" indent="0">
              <a:buNone/>
            </a:pPr>
            <a:r>
              <a:rPr lang="en-US" dirty="0"/>
              <a:t>Past tense:</a:t>
            </a:r>
          </a:p>
          <a:p>
            <a:pPr marL="0" indent="0">
              <a:buNone/>
            </a:pPr>
            <a:r>
              <a:rPr lang="en-US" b="1" dirty="0"/>
              <a:t>“Our Souls need[</a:t>
            </a:r>
            <a:r>
              <a:rPr lang="en-US" b="1" dirty="0" err="1"/>
              <a:t>ed</a:t>
            </a:r>
            <a:r>
              <a:rPr lang="en-US" b="1" dirty="0"/>
              <a:t>] them” (Walker, 1997, p. 168).</a:t>
            </a:r>
          </a:p>
          <a:p>
            <a:pPr marL="0" indent="0">
              <a:buNone/>
            </a:pPr>
            <a:endParaRPr lang="en-US" dirty="0"/>
          </a:p>
          <a:p>
            <a:pPr marL="0" indent="0">
              <a:buNone/>
            </a:pPr>
            <a:r>
              <a:rPr lang="en-US" dirty="0"/>
              <a:t>OR </a:t>
            </a:r>
          </a:p>
          <a:p>
            <a:pPr marL="0" indent="0">
              <a:buNone/>
            </a:pPr>
            <a:endParaRPr lang="en-US" dirty="0"/>
          </a:p>
          <a:p>
            <a:pPr marL="0" indent="0">
              <a:buNone/>
            </a:pPr>
            <a:r>
              <a:rPr lang="en-US" b="1" dirty="0"/>
              <a:t>“Our Souls [needed] them” (Walker, 1997, p. 168).</a:t>
            </a:r>
          </a:p>
        </p:txBody>
      </p:sp>
    </p:spTree>
    <p:extLst>
      <p:ext uri="{BB962C8B-B14F-4D97-AF65-F5344CB8AC3E}">
        <p14:creationId xmlns:p14="http://schemas.microsoft.com/office/powerpoint/2010/main" val="81033977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Analyzing Examples</a:t>
            </a:r>
          </a:p>
        </p:txBody>
      </p:sp>
      <p:sp>
        <p:nvSpPr>
          <p:cNvPr id="3" name="Content Placeholder 2"/>
          <p:cNvSpPr>
            <a:spLocks noGrp="1"/>
          </p:cNvSpPr>
          <p:nvPr>
            <p:ph idx="1"/>
          </p:nvPr>
        </p:nvSpPr>
        <p:spPr/>
        <p:txBody>
          <a:bodyPr>
            <a:normAutofit fontScale="62500" lnSpcReduction="20000"/>
          </a:bodyPr>
          <a:lstStyle/>
          <a:p>
            <a:pPr marL="0" indent="0">
              <a:buNone/>
            </a:pPr>
            <a:r>
              <a:rPr lang="en-US" dirty="0"/>
              <a:t>What about that capital letter ‘S’ in “Souls”? What if we just correct it?</a:t>
            </a:r>
          </a:p>
          <a:p>
            <a:pPr marL="0" indent="0">
              <a:buNone/>
            </a:pPr>
            <a:endParaRPr lang="en-US" b="1" dirty="0"/>
          </a:p>
          <a:p>
            <a:pPr marL="0" indent="0">
              <a:buNone/>
            </a:pPr>
            <a:r>
              <a:rPr lang="en-US" dirty="0"/>
              <a:t>Original:</a:t>
            </a:r>
          </a:p>
          <a:p>
            <a:pPr marL="0" indent="0">
              <a:buNone/>
            </a:pPr>
            <a:r>
              <a:rPr lang="en-US" b="1" dirty="0"/>
              <a:t>“Our Souls need them” (Walker, 1997, p. 168).</a:t>
            </a:r>
          </a:p>
          <a:p>
            <a:pPr marL="0" indent="0">
              <a:buNone/>
            </a:pPr>
            <a:endParaRPr lang="en-US" dirty="0"/>
          </a:p>
          <a:p>
            <a:pPr marL="0" indent="0">
              <a:buNone/>
            </a:pPr>
            <a:r>
              <a:rPr lang="en-US" dirty="0"/>
              <a:t>Changed</a:t>
            </a:r>
          </a:p>
          <a:p>
            <a:pPr marL="0" indent="0">
              <a:buNone/>
            </a:pPr>
            <a:r>
              <a:rPr lang="en-US" b="1" dirty="0"/>
              <a:t>“Our souls need them” (Walker, 1997, p. 168).</a:t>
            </a:r>
          </a:p>
          <a:p>
            <a:pPr marL="0" indent="0">
              <a:buNone/>
            </a:pPr>
            <a:endParaRPr lang="en-US" dirty="0"/>
          </a:p>
          <a:p>
            <a:pPr marL="0" indent="0">
              <a:buNone/>
            </a:pPr>
            <a:r>
              <a:rPr lang="en-US" dirty="0"/>
              <a:t>THIS IS PLAGIARISM!</a:t>
            </a:r>
          </a:p>
          <a:p>
            <a:pPr marL="0" indent="0">
              <a:buNone/>
            </a:pPr>
            <a:r>
              <a:rPr lang="en-US" dirty="0"/>
              <a:t>DO NOT CHANGE THE ORIGINAL!</a:t>
            </a:r>
          </a:p>
        </p:txBody>
      </p:sp>
    </p:spTree>
    <p:extLst>
      <p:ext uri="{BB962C8B-B14F-4D97-AF65-F5344CB8AC3E}">
        <p14:creationId xmlns:p14="http://schemas.microsoft.com/office/powerpoint/2010/main" val="18479918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Cheating and Plagiarism</a:t>
            </a:r>
          </a:p>
        </p:txBody>
      </p:sp>
      <p:sp>
        <p:nvSpPr>
          <p:cNvPr id="3" name="Content Placeholder 2"/>
          <p:cNvSpPr>
            <a:spLocks noGrp="1"/>
          </p:cNvSpPr>
          <p:nvPr>
            <p:ph idx="1"/>
          </p:nvPr>
        </p:nvSpPr>
        <p:spPr/>
        <p:txBody>
          <a:bodyPr>
            <a:normAutofit fontScale="92500" lnSpcReduction="20000"/>
          </a:bodyPr>
          <a:lstStyle/>
          <a:p>
            <a:pPr marL="742950" indent="-742950">
              <a:buFont typeface="+mj-lt"/>
              <a:buAutoNum type="arabicPeriod" startAt="2"/>
            </a:pPr>
            <a:r>
              <a:rPr lang="en-US" dirty="0"/>
              <a:t>Plagiarism</a:t>
            </a:r>
          </a:p>
          <a:p>
            <a:pPr marL="0" indent="0">
              <a:buNone/>
            </a:pPr>
            <a:r>
              <a:rPr lang="en-US" dirty="0"/>
              <a:t>Including direct quotations from other sources into work required to be submitted for credit without indicating them as such by quotation marks, block quotes or other appropriate formatting. Incorporating the work of someone (e.g. ideas, theories, data, figures, graphs, programs, electronic based information, illustrations, etc.) into a paper or project without due acknowledgement.</a:t>
            </a:r>
          </a:p>
        </p:txBody>
      </p:sp>
      <p:sp>
        <p:nvSpPr>
          <p:cNvPr id="4" name="TextBox 3"/>
          <p:cNvSpPr txBox="1"/>
          <p:nvPr/>
        </p:nvSpPr>
        <p:spPr>
          <a:xfrm>
            <a:off x="838200" y="6311900"/>
            <a:ext cx="3485826" cy="369332"/>
          </a:xfrm>
          <a:prstGeom prst="rect">
            <a:avLst/>
          </a:prstGeom>
          <a:noFill/>
        </p:spPr>
        <p:txBody>
          <a:bodyPr wrap="none" rtlCol="0">
            <a:spAutoFit/>
          </a:bodyPr>
          <a:lstStyle/>
          <a:p>
            <a:r>
              <a:rPr lang="en-US" dirty="0">
                <a:hlinkClick r:id="rId3"/>
              </a:rPr>
              <a:t>From The Student Code of Conduct</a:t>
            </a:r>
            <a:endParaRPr lang="en-US" dirty="0"/>
          </a:p>
        </p:txBody>
      </p:sp>
    </p:spTree>
    <p:custDataLst>
      <p:tags r:id="rId1"/>
    </p:custDataLst>
    <p:extLst>
      <p:ext uri="{BB962C8B-B14F-4D97-AF65-F5344CB8AC3E}">
        <p14:creationId xmlns:p14="http://schemas.microsoft.com/office/powerpoint/2010/main" val="196409566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Analyzing Examples</a:t>
            </a:r>
          </a:p>
        </p:txBody>
      </p:sp>
      <p:sp>
        <p:nvSpPr>
          <p:cNvPr id="3" name="Content Placeholder 2"/>
          <p:cNvSpPr>
            <a:spLocks noGrp="1"/>
          </p:cNvSpPr>
          <p:nvPr>
            <p:ph idx="1"/>
          </p:nvPr>
        </p:nvSpPr>
        <p:spPr/>
        <p:txBody>
          <a:bodyPr>
            <a:normAutofit fontScale="70000" lnSpcReduction="20000"/>
          </a:bodyPr>
          <a:lstStyle/>
          <a:p>
            <a:pPr marL="0" indent="0">
              <a:buNone/>
            </a:pPr>
            <a:r>
              <a:rPr lang="en-US" dirty="0"/>
              <a:t>If a grammar error is bothering you, use [</a:t>
            </a:r>
            <a:r>
              <a:rPr lang="en-US" i="1" dirty="0"/>
              <a:t>sic</a:t>
            </a:r>
            <a:r>
              <a:rPr lang="en-US" dirty="0"/>
              <a:t>] to show that it is not your grammar error, or use brackets to indicate change.</a:t>
            </a:r>
          </a:p>
          <a:p>
            <a:pPr marL="0" indent="0">
              <a:buNone/>
            </a:pPr>
            <a:endParaRPr lang="en-US" dirty="0"/>
          </a:p>
          <a:p>
            <a:pPr marL="0" indent="0">
              <a:buNone/>
            </a:pPr>
            <a:r>
              <a:rPr lang="en-US" b="1" dirty="0"/>
              <a:t>“Our Souls [</a:t>
            </a:r>
            <a:r>
              <a:rPr lang="en-US" b="1" i="1" dirty="0"/>
              <a:t>sic</a:t>
            </a:r>
            <a:r>
              <a:rPr lang="en-US" b="1" dirty="0"/>
              <a:t>] need them” (Walker, 1997, p. 168).</a:t>
            </a:r>
          </a:p>
          <a:p>
            <a:pPr marL="0" indent="0">
              <a:buNone/>
            </a:pPr>
            <a:endParaRPr lang="en-US" b="1" dirty="0"/>
          </a:p>
          <a:p>
            <a:pPr marL="0" indent="0">
              <a:buNone/>
            </a:pPr>
            <a:r>
              <a:rPr lang="en-US" b="1" dirty="0"/>
              <a:t>“Our [s]</a:t>
            </a:r>
            <a:r>
              <a:rPr lang="en-US" b="1" dirty="0" err="1"/>
              <a:t>ouls</a:t>
            </a:r>
            <a:r>
              <a:rPr lang="en-US" b="1" dirty="0"/>
              <a:t> need them” (Walker, 1997, p. 168).</a:t>
            </a:r>
          </a:p>
          <a:p>
            <a:pPr marL="0" indent="0">
              <a:buNone/>
            </a:pPr>
            <a:endParaRPr lang="en-US" dirty="0"/>
          </a:p>
          <a:p>
            <a:pPr marL="0" indent="0">
              <a:buNone/>
            </a:pPr>
            <a:r>
              <a:rPr lang="en-US" dirty="0"/>
              <a:t>If you have more questions about ellipses and brackets, consult your handbook under “quotations” or “brackets” or “ellipses.”</a:t>
            </a:r>
          </a:p>
        </p:txBody>
      </p:sp>
    </p:spTree>
    <p:extLst>
      <p:ext uri="{BB962C8B-B14F-4D97-AF65-F5344CB8AC3E}">
        <p14:creationId xmlns:p14="http://schemas.microsoft.com/office/powerpoint/2010/main" val="43147748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You Might Wonder…</a:t>
            </a:r>
          </a:p>
        </p:txBody>
      </p:sp>
      <p:sp>
        <p:nvSpPr>
          <p:cNvPr id="3" name="Content Placeholder 2"/>
          <p:cNvSpPr>
            <a:spLocks noGrp="1"/>
          </p:cNvSpPr>
          <p:nvPr>
            <p:ph idx="1"/>
          </p:nvPr>
        </p:nvSpPr>
        <p:spPr/>
        <p:txBody>
          <a:bodyPr>
            <a:normAutofit fontScale="92500" lnSpcReduction="20000"/>
          </a:bodyPr>
          <a:lstStyle/>
          <a:p>
            <a:pPr marL="0" indent="0">
              <a:buNone/>
            </a:pPr>
            <a:r>
              <a:rPr lang="en-US" dirty="0"/>
              <a:t>How in the world will a professor know what I’ve copied or what I’ve changed?</a:t>
            </a:r>
          </a:p>
          <a:p>
            <a:pPr marL="0" indent="0">
              <a:buNone/>
            </a:pPr>
            <a:endParaRPr lang="en-US" dirty="0"/>
          </a:p>
          <a:p>
            <a:pPr marL="0" indent="0">
              <a:buNone/>
            </a:pPr>
            <a:r>
              <a:rPr lang="en-US" dirty="0"/>
              <a:t>Actually, that’s how students get busted—they don’t follow the rules and they leave a sloppy plagiarism trail behind them.</a:t>
            </a:r>
          </a:p>
          <a:p>
            <a:pPr marL="0" indent="0">
              <a:buNone/>
            </a:pPr>
            <a:endParaRPr lang="en-US" dirty="0"/>
          </a:p>
          <a:p>
            <a:pPr marL="0" indent="0">
              <a:buNone/>
            </a:pPr>
            <a:r>
              <a:rPr lang="en-US" dirty="0"/>
              <a:t>Let’s view a few excerpts from student papers, shall we?</a:t>
            </a:r>
          </a:p>
        </p:txBody>
      </p:sp>
    </p:spTree>
    <p:extLst>
      <p:ext uri="{BB962C8B-B14F-4D97-AF65-F5344CB8AC3E}">
        <p14:creationId xmlns:p14="http://schemas.microsoft.com/office/powerpoint/2010/main" val="298256743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Halifax’ paper on getting rich in America</a:t>
            </a:r>
          </a:p>
        </p:txBody>
      </p:sp>
      <p:sp>
        <p:nvSpPr>
          <p:cNvPr id="3" name="Content Placeholder 2"/>
          <p:cNvSpPr>
            <a:spLocks noGrp="1"/>
          </p:cNvSpPr>
          <p:nvPr>
            <p:ph idx="1"/>
          </p:nvPr>
        </p:nvSpPr>
        <p:spPr/>
        <p:txBody>
          <a:bodyPr>
            <a:normAutofit/>
          </a:bodyPr>
          <a:lstStyle/>
          <a:p>
            <a:pPr marL="0" indent="0">
              <a:buNone/>
            </a:pPr>
            <a:r>
              <a:rPr lang="en-US" b="1" dirty="0"/>
              <a:t>It is really hard to get ahead in this country, and many people don’t realize it, but hegemony here designates participative moral-intellectual leadership, not the reified mechanical consensus that legitimizes bourgeois authority. And that’s what needs to be done.</a:t>
            </a:r>
          </a:p>
        </p:txBody>
      </p:sp>
    </p:spTree>
    <p:extLst>
      <p:ext uri="{BB962C8B-B14F-4D97-AF65-F5344CB8AC3E}">
        <p14:creationId xmlns:p14="http://schemas.microsoft.com/office/powerpoint/2010/main" val="375202476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Halifax’ paper on getting rich in America</a:t>
            </a:r>
          </a:p>
        </p:txBody>
      </p:sp>
      <p:sp>
        <p:nvSpPr>
          <p:cNvPr id="3" name="Content Placeholder 2"/>
          <p:cNvSpPr>
            <a:spLocks noGrp="1"/>
          </p:cNvSpPr>
          <p:nvPr>
            <p:ph idx="1"/>
          </p:nvPr>
        </p:nvSpPr>
        <p:spPr/>
        <p:txBody>
          <a:bodyPr>
            <a:normAutofit fontScale="92500" lnSpcReduction="10000"/>
          </a:bodyPr>
          <a:lstStyle/>
          <a:p>
            <a:pPr marL="0" indent="0">
              <a:buNone/>
            </a:pPr>
            <a:r>
              <a:rPr lang="en-US" dirty="0"/>
              <a:t>What do you think Halifax would say if the professor called her in and asked her, what is “the reified mechanical consensus that legitimizes bourgeois authority”?</a:t>
            </a:r>
          </a:p>
          <a:p>
            <a:pPr marL="0" indent="0">
              <a:buNone/>
            </a:pPr>
            <a:endParaRPr lang="en-US" dirty="0"/>
          </a:p>
          <a:p>
            <a:pPr marL="0" indent="0">
              <a:buNone/>
            </a:pPr>
            <a:r>
              <a:rPr lang="en-US" dirty="0"/>
              <a:t>What are you talking about?</a:t>
            </a:r>
          </a:p>
          <a:p>
            <a:pPr marL="0" indent="0">
              <a:buNone/>
            </a:pPr>
            <a:endParaRPr lang="en-US" dirty="0"/>
          </a:p>
          <a:p>
            <a:pPr marL="0" indent="0">
              <a:buNone/>
            </a:pPr>
            <a:r>
              <a:rPr lang="en-US" dirty="0"/>
              <a:t>Busted.</a:t>
            </a:r>
          </a:p>
        </p:txBody>
      </p:sp>
    </p:spTree>
    <p:extLst>
      <p:ext uri="{BB962C8B-B14F-4D97-AF65-F5344CB8AC3E}">
        <p14:creationId xmlns:p14="http://schemas.microsoft.com/office/powerpoint/2010/main" val="307666940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But I didn’t know! I didn’t mean to!</a:t>
            </a:r>
          </a:p>
        </p:txBody>
      </p:sp>
      <p:sp>
        <p:nvSpPr>
          <p:cNvPr id="3" name="Content Placeholder 2"/>
          <p:cNvSpPr>
            <a:spLocks noGrp="1"/>
          </p:cNvSpPr>
          <p:nvPr>
            <p:ph idx="1"/>
          </p:nvPr>
        </p:nvSpPr>
        <p:spPr/>
        <p:txBody>
          <a:bodyPr>
            <a:normAutofit fontScale="92500" lnSpcReduction="10000"/>
          </a:bodyPr>
          <a:lstStyle/>
          <a:p>
            <a:pPr marL="0" indent="0">
              <a:buNone/>
            </a:pPr>
            <a:r>
              <a:rPr lang="en-US" dirty="0"/>
              <a:t>You see, whether Halifax means to or not, she is saying these are her own ideas.</a:t>
            </a:r>
          </a:p>
          <a:p>
            <a:pPr marL="0" indent="0">
              <a:buNone/>
            </a:pPr>
            <a:endParaRPr lang="en-US" dirty="0"/>
          </a:p>
          <a:p>
            <a:pPr marL="0" indent="0">
              <a:buNone/>
            </a:pPr>
            <a:r>
              <a:rPr lang="en-US" dirty="0"/>
              <a:t>They are actually E. San Juan Jr.’s ideas in his book </a:t>
            </a:r>
            <a:r>
              <a:rPr lang="en-US" i="1" dirty="0"/>
              <a:t>Racial Formations/Critical Transformations</a:t>
            </a:r>
            <a:r>
              <a:rPr lang="en-US" dirty="0"/>
              <a:t>.</a:t>
            </a:r>
          </a:p>
          <a:p>
            <a:pPr marL="0" indent="0">
              <a:buNone/>
            </a:pPr>
            <a:endParaRPr lang="en-US" dirty="0"/>
          </a:p>
          <a:p>
            <a:pPr marL="0" indent="0">
              <a:buNone/>
            </a:pPr>
            <a:r>
              <a:rPr lang="en-US" dirty="0"/>
              <a:t>It’s not too hard to figure out: Halifax is plagiarizing. She will get an F on her paper.</a:t>
            </a:r>
          </a:p>
        </p:txBody>
      </p:sp>
    </p:spTree>
    <p:extLst>
      <p:ext uri="{BB962C8B-B14F-4D97-AF65-F5344CB8AC3E}">
        <p14:creationId xmlns:p14="http://schemas.microsoft.com/office/powerpoint/2010/main" val="252340809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Check Your Quotes!</a:t>
            </a:r>
          </a:p>
        </p:txBody>
      </p:sp>
      <p:sp>
        <p:nvSpPr>
          <p:cNvPr id="3" name="Content Placeholder 2"/>
          <p:cNvSpPr>
            <a:spLocks noGrp="1"/>
          </p:cNvSpPr>
          <p:nvPr>
            <p:ph idx="1"/>
          </p:nvPr>
        </p:nvSpPr>
        <p:spPr/>
        <p:txBody>
          <a:bodyPr>
            <a:normAutofit/>
          </a:bodyPr>
          <a:lstStyle/>
          <a:p>
            <a:pPr marL="0" indent="0">
              <a:buNone/>
            </a:pPr>
            <a:r>
              <a:rPr lang="en-US" dirty="0"/>
              <a:t>If your author is British and spells “color” as “</a:t>
            </a:r>
            <a:r>
              <a:rPr lang="en-US" dirty="0" err="1"/>
              <a:t>colour</a:t>
            </a:r>
            <a:r>
              <a:rPr lang="en-US" dirty="0"/>
              <a:t>,” then you must, too. Don’t let spell check change it for you.</a:t>
            </a:r>
          </a:p>
          <a:p>
            <a:pPr marL="0" indent="0">
              <a:buNone/>
            </a:pPr>
            <a:endParaRPr lang="en-US" dirty="0"/>
          </a:p>
          <a:p>
            <a:pPr marL="0" indent="0">
              <a:buNone/>
            </a:pPr>
            <a:r>
              <a:rPr lang="en-US" dirty="0"/>
              <a:t>If your author uses a lot of poetic license, spelling words strangely, then you must, too, when you quote directly from him or her.</a:t>
            </a:r>
          </a:p>
        </p:txBody>
      </p:sp>
    </p:spTree>
    <p:extLst>
      <p:ext uri="{BB962C8B-B14F-4D97-AF65-F5344CB8AC3E}">
        <p14:creationId xmlns:p14="http://schemas.microsoft.com/office/powerpoint/2010/main" val="126029936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Check Your Quotes!</a:t>
            </a:r>
          </a:p>
        </p:txBody>
      </p:sp>
      <p:sp>
        <p:nvSpPr>
          <p:cNvPr id="3" name="Content Placeholder 2"/>
          <p:cNvSpPr>
            <a:spLocks noGrp="1"/>
          </p:cNvSpPr>
          <p:nvPr>
            <p:ph idx="1"/>
          </p:nvPr>
        </p:nvSpPr>
        <p:spPr/>
        <p:txBody>
          <a:bodyPr>
            <a:normAutofit/>
          </a:bodyPr>
          <a:lstStyle/>
          <a:p>
            <a:pPr marL="0" indent="0">
              <a:buNone/>
            </a:pPr>
            <a:r>
              <a:rPr lang="en-US" dirty="0"/>
              <a:t>Direct quotes must be EXACT, or can lose points. You cannot add to direct quotes (without brackets or ellipses), and you cannot subtract from them.</a:t>
            </a:r>
          </a:p>
        </p:txBody>
      </p:sp>
    </p:spTree>
    <p:extLst>
      <p:ext uri="{BB962C8B-B14F-4D97-AF65-F5344CB8AC3E}">
        <p14:creationId xmlns:p14="http://schemas.microsoft.com/office/powerpoint/2010/main" val="70769030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 Quotes are Free!</a:t>
            </a:r>
          </a:p>
        </p:txBody>
      </p:sp>
      <p:sp>
        <p:nvSpPr>
          <p:cNvPr id="3" name="Content Placeholder 2"/>
          <p:cNvSpPr>
            <a:spLocks noGrp="1"/>
          </p:cNvSpPr>
          <p:nvPr>
            <p:ph idx="1"/>
          </p:nvPr>
        </p:nvSpPr>
        <p:spPr/>
        <p:txBody>
          <a:bodyPr>
            <a:normAutofit lnSpcReduction="10000"/>
          </a:bodyPr>
          <a:lstStyle/>
          <a:p>
            <a:pPr marL="0" indent="0">
              <a:buNone/>
            </a:pPr>
            <a:r>
              <a:rPr lang="en-US" dirty="0"/>
              <a:t>There is NEVER a time that you can take information from a source and not quote it, unless it is common knowledge. When in doubt, quote.</a:t>
            </a:r>
          </a:p>
          <a:p>
            <a:pPr marL="0" indent="0">
              <a:buNone/>
            </a:pPr>
            <a:endParaRPr lang="en-US" dirty="0"/>
          </a:p>
          <a:p>
            <a:pPr marL="0" indent="0">
              <a:buNone/>
            </a:pPr>
            <a:r>
              <a:rPr lang="en-US" dirty="0"/>
              <a:t>There is never a time when you can take anything word for word, even common knowledge, and not cite it. NEVER.</a:t>
            </a:r>
          </a:p>
        </p:txBody>
      </p:sp>
    </p:spTree>
    <p:extLst>
      <p:ext uri="{BB962C8B-B14F-4D97-AF65-F5344CB8AC3E}">
        <p14:creationId xmlns:p14="http://schemas.microsoft.com/office/powerpoint/2010/main" val="416578046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References Page: Another Potential Area for Plagiarism</a:t>
            </a:r>
          </a:p>
        </p:txBody>
      </p:sp>
      <p:sp>
        <p:nvSpPr>
          <p:cNvPr id="3" name="Content Placeholder 2"/>
          <p:cNvSpPr>
            <a:spLocks noGrp="1"/>
          </p:cNvSpPr>
          <p:nvPr>
            <p:ph idx="1"/>
          </p:nvPr>
        </p:nvSpPr>
        <p:spPr/>
        <p:txBody>
          <a:bodyPr>
            <a:normAutofit lnSpcReduction="10000"/>
          </a:bodyPr>
          <a:lstStyle/>
          <a:p>
            <a:pPr marL="0" indent="0">
              <a:buNone/>
            </a:pPr>
            <a:r>
              <a:rPr lang="en-US" dirty="0"/>
              <a:t>In our paper, the word “Walker” in the in-text citation corresponds to the word “Walker” in the references page. </a:t>
            </a:r>
          </a:p>
          <a:p>
            <a:pPr marL="0" indent="0">
              <a:buNone/>
            </a:pPr>
            <a:endParaRPr lang="en-US" dirty="0"/>
          </a:p>
          <a:p>
            <a:pPr marL="0" indent="0">
              <a:buNone/>
            </a:pPr>
            <a:r>
              <a:rPr lang="en-US" dirty="0"/>
              <a:t>That way, if the reader wants to find out where we got our information, the reader simply looks to the last page, sees the word “Walker” and finds out about our sources.</a:t>
            </a:r>
          </a:p>
        </p:txBody>
      </p:sp>
    </p:spTree>
    <p:extLst>
      <p:ext uri="{BB962C8B-B14F-4D97-AF65-F5344CB8AC3E}">
        <p14:creationId xmlns:p14="http://schemas.microsoft.com/office/powerpoint/2010/main" val="104018346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References Page</a:t>
            </a:r>
          </a:p>
        </p:txBody>
      </p:sp>
      <p:sp>
        <p:nvSpPr>
          <p:cNvPr id="3" name="Content Placeholder 2"/>
          <p:cNvSpPr>
            <a:spLocks noGrp="1"/>
          </p:cNvSpPr>
          <p:nvPr>
            <p:ph idx="1"/>
          </p:nvPr>
        </p:nvSpPr>
        <p:spPr/>
        <p:txBody>
          <a:bodyPr>
            <a:normAutofit fontScale="92500" lnSpcReduction="10000"/>
          </a:bodyPr>
          <a:lstStyle/>
          <a:p>
            <a:pPr marL="0" indent="0">
              <a:buNone/>
            </a:pPr>
            <a:r>
              <a:rPr lang="en-US" dirty="0"/>
              <a:t>This won’t work, however, if we put Walker’s book under “A” for </a:t>
            </a:r>
            <a:r>
              <a:rPr lang="en-US" i="1" dirty="0"/>
              <a:t>Anything We Love Can Be Saved</a:t>
            </a:r>
            <a:r>
              <a:rPr lang="en-US" dirty="0"/>
              <a:t>.</a:t>
            </a:r>
          </a:p>
          <a:p>
            <a:pPr marL="0" indent="0">
              <a:buNone/>
            </a:pPr>
            <a:endParaRPr lang="en-US" dirty="0"/>
          </a:p>
          <a:p>
            <a:pPr marL="0" indent="0">
              <a:buNone/>
            </a:pPr>
            <a:r>
              <a:rPr lang="en-US" dirty="0"/>
              <a:t>Always list a book under the author’s last name. To do anything else is plagiarism.</a:t>
            </a:r>
          </a:p>
          <a:p>
            <a:pPr marL="0" indent="0">
              <a:buNone/>
            </a:pPr>
            <a:endParaRPr lang="en-US" dirty="0"/>
          </a:p>
          <a:p>
            <a:pPr marL="0" indent="0">
              <a:buNone/>
            </a:pPr>
            <a:r>
              <a:rPr lang="en-US" dirty="0"/>
              <a:t>Books go under author’s last names—that is the rule.</a:t>
            </a:r>
          </a:p>
        </p:txBody>
      </p:sp>
    </p:spTree>
    <p:extLst>
      <p:ext uri="{BB962C8B-B14F-4D97-AF65-F5344CB8AC3E}">
        <p14:creationId xmlns:p14="http://schemas.microsoft.com/office/powerpoint/2010/main" val="11281173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Cheating and Plagiarism</a:t>
            </a:r>
          </a:p>
        </p:txBody>
      </p:sp>
      <p:sp>
        <p:nvSpPr>
          <p:cNvPr id="3" name="Content Placeholder 2"/>
          <p:cNvSpPr>
            <a:spLocks noGrp="1"/>
          </p:cNvSpPr>
          <p:nvPr>
            <p:ph idx="1"/>
          </p:nvPr>
        </p:nvSpPr>
        <p:spPr/>
        <p:txBody>
          <a:bodyPr>
            <a:normAutofit fontScale="92500" lnSpcReduction="10000"/>
          </a:bodyPr>
          <a:lstStyle/>
          <a:p>
            <a:pPr marL="742950" indent="-742950">
              <a:buFont typeface="+mj-lt"/>
              <a:buAutoNum type="arabicPeriod" startAt="3"/>
            </a:pPr>
            <a:r>
              <a:rPr lang="en-US" dirty="0"/>
              <a:t>Self-Plagiarism</a:t>
            </a:r>
          </a:p>
          <a:p>
            <a:pPr marL="0" indent="0">
              <a:buNone/>
            </a:pPr>
            <a:r>
              <a:rPr lang="en-US" dirty="0"/>
              <a:t>Submitting any work for credit which was not authored specifically and originally for the assignment in question without the prior permission of the professor receiving that assignment. Most commonly, this means submitting the same, or substantially the same, paper or other assignment for credit in more than one class.</a:t>
            </a:r>
          </a:p>
        </p:txBody>
      </p:sp>
      <p:sp>
        <p:nvSpPr>
          <p:cNvPr id="4" name="TextBox 3"/>
          <p:cNvSpPr txBox="1"/>
          <p:nvPr/>
        </p:nvSpPr>
        <p:spPr>
          <a:xfrm>
            <a:off x="838200" y="6311900"/>
            <a:ext cx="3485826" cy="369332"/>
          </a:xfrm>
          <a:prstGeom prst="rect">
            <a:avLst/>
          </a:prstGeom>
          <a:noFill/>
        </p:spPr>
        <p:txBody>
          <a:bodyPr wrap="none" rtlCol="0">
            <a:spAutoFit/>
          </a:bodyPr>
          <a:lstStyle/>
          <a:p>
            <a:r>
              <a:rPr lang="en-US" dirty="0">
                <a:hlinkClick r:id="rId3"/>
              </a:rPr>
              <a:t>From The Student Code of Conduct</a:t>
            </a:r>
            <a:endParaRPr lang="en-US" dirty="0"/>
          </a:p>
        </p:txBody>
      </p:sp>
    </p:spTree>
    <p:custDataLst>
      <p:tags r:id="rId1"/>
    </p:custDataLst>
    <p:extLst>
      <p:ext uri="{BB962C8B-B14F-4D97-AF65-F5344CB8AC3E}">
        <p14:creationId xmlns:p14="http://schemas.microsoft.com/office/powerpoint/2010/main" val="230489285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Look under APA and “References List” in your handbook.</a:t>
            </a:r>
          </a:p>
        </p:txBody>
      </p:sp>
      <p:sp>
        <p:nvSpPr>
          <p:cNvPr id="3" name="Content Placeholder 2"/>
          <p:cNvSpPr>
            <a:spLocks noGrp="1"/>
          </p:cNvSpPr>
          <p:nvPr>
            <p:ph idx="1"/>
          </p:nvPr>
        </p:nvSpPr>
        <p:spPr/>
        <p:txBody>
          <a:bodyPr>
            <a:normAutofit fontScale="70000" lnSpcReduction="20000"/>
          </a:bodyPr>
          <a:lstStyle/>
          <a:p>
            <a:pPr marL="0" indent="0">
              <a:buNone/>
            </a:pPr>
            <a:r>
              <a:rPr lang="en-US" dirty="0"/>
              <a:t>You’ll see that there is a standard format.</a:t>
            </a:r>
          </a:p>
          <a:p>
            <a:pPr marL="0" indent="0">
              <a:buNone/>
            </a:pPr>
            <a:endParaRPr lang="en-US" dirty="0"/>
          </a:p>
          <a:p>
            <a:pPr marL="0" indent="0">
              <a:buNone/>
            </a:pPr>
            <a:r>
              <a:rPr lang="en-US" dirty="0"/>
              <a:t>References is centered at the top of the page. Then there are directions for each kind of work you are citing—books, journals, magazines, even web pages and telephone interviews.</a:t>
            </a:r>
          </a:p>
          <a:p>
            <a:pPr marL="0" indent="0">
              <a:buNone/>
            </a:pPr>
            <a:endParaRPr lang="en-US" dirty="0"/>
          </a:p>
          <a:p>
            <a:pPr marL="0" indent="0">
              <a:buNone/>
            </a:pPr>
            <a:r>
              <a:rPr lang="en-US" dirty="0"/>
              <a:t>All of these go in alphabetical order on the references page.</a:t>
            </a:r>
          </a:p>
          <a:p>
            <a:pPr marL="0" indent="0">
              <a:buNone/>
            </a:pPr>
            <a:endParaRPr lang="en-US" dirty="0"/>
          </a:p>
          <a:p>
            <a:pPr marL="0" indent="0">
              <a:buNone/>
            </a:pPr>
            <a:r>
              <a:rPr lang="en-US" dirty="0"/>
              <a:t>The next slide shows you an example of books on a references page. </a:t>
            </a:r>
          </a:p>
        </p:txBody>
      </p:sp>
    </p:spTree>
    <p:extLst>
      <p:ext uri="{BB962C8B-B14F-4D97-AF65-F5344CB8AC3E}">
        <p14:creationId xmlns:p14="http://schemas.microsoft.com/office/powerpoint/2010/main" val="377169245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References</a:t>
            </a:r>
          </a:p>
        </p:txBody>
      </p:sp>
      <p:sp>
        <p:nvSpPr>
          <p:cNvPr id="3" name="Content Placeholder 2"/>
          <p:cNvSpPr>
            <a:spLocks noGrp="1"/>
          </p:cNvSpPr>
          <p:nvPr>
            <p:ph idx="1"/>
          </p:nvPr>
        </p:nvSpPr>
        <p:spPr/>
        <p:txBody>
          <a:bodyPr>
            <a:normAutofit fontScale="92500"/>
          </a:bodyPr>
          <a:lstStyle/>
          <a:p>
            <a:pPr marL="0" indent="-457200">
              <a:lnSpc>
                <a:spcPct val="100000"/>
              </a:lnSpc>
              <a:spcBef>
                <a:spcPts val="0"/>
              </a:spcBef>
              <a:buNone/>
            </a:pPr>
            <a:r>
              <a:rPr lang="en-US" dirty="0"/>
              <a:t>Malone, B. (1997). </a:t>
            </a:r>
            <a:r>
              <a:rPr lang="en-US" i="1" dirty="0"/>
              <a:t>Rabbi Max Heller</a:t>
            </a:r>
            <a:r>
              <a:rPr lang="en-US" dirty="0"/>
              <a:t>.</a:t>
            </a:r>
          </a:p>
          <a:p>
            <a:pPr marL="0" indent="-457200">
              <a:lnSpc>
                <a:spcPct val="100000"/>
              </a:lnSpc>
              <a:spcBef>
                <a:spcPts val="0"/>
              </a:spcBef>
              <a:buNone/>
            </a:pPr>
            <a:r>
              <a:rPr lang="en-US" dirty="0"/>
              <a:t>	Tuscaloosa, AL: University of Alabama 	Press.</a:t>
            </a:r>
          </a:p>
          <a:p>
            <a:pPr marL="0" indent="-457200">
              <a:lnSpc>
                <a:spcPct val="100000"/>
              </a:lnSpc>
              <a:spcBef>
                <a:spcPts val="0"/>
              </a:spcBef>
              <a:buNone/>
            </a:pPr>
            <a:r>
              <a:rPr lang="en-US" dirty="0"/>
              <a:t>San Juan, E., </a:t>
            </a:r>
            <a:r>
              <a:rPr lang="en-US" dirty="0" err="1"/>
              <a:t>jr.</a:t>
            </a:r>
            <a:r>
              <a:rPr lang="en-US" dirty="0"/>
              <a:t> (1992). </a:t>
            </a:r>
            <a:r>
              <a:rPr lang="en-US" i="1" dirty="0"/>
              <a:t>Racial formations/ </a:t>
            </a:r>
          </a:p>
          <a:p>
            <a:pPr marL="0" indent="-457200">
              <a:lnSpc>
                <a:spcPct val="100000"/>
              </a:lnSpc>
              <a:spcBef>
                <a:spcPts val="0"/>
              </a:spcBef>
              <a:buNone/>
            </a:pPr>
            <a:r>
              <a:rPr lang="en-US" i="1" dirty="0"/>
              <a:t>	critical transformations</a:t>
            </a:r>
            <a:r>
              <a:rPr lang="en-US" dirty="0"/>
              <a:t>. Atlantic Highlands, 	NJ: New Humanities Press.</a:t>
            </a:r>
          </a:p>
          <a:p>
            <a:pPr marL="0" indent="-457200">
              <a:lnSpc>
                <a:spcPct val="100000"/>
              </a:lnSpc>
              <a:spcBef>
                <a:spcPts val="0"/>
              </a:spcBef>
              <a:buNone/>
            </a:pPr>
            <a:r>
              <a:rPr lang="en-US" dirty="0"/>
              <a:t>Walker, A. (1997). </a:t>
            </a:r>
            <a:r>
              <a:rPr lang="en-US" i="1" dirty="0"/>
              <a:t>Anything we love can be saved</a:t>
            </a:r>
            <a:r>
              <a:rPr lang="en-US" dirty="0"/>
              <a:t>. </a:t>
            </a:r>
          </a:p>
          <a:p>
            <a:pPr marL="0" indent="-457200">
              <a:lnSpc>
                <a:spcPct val="100000"/>
              </a:lnSpc>
              <a:spcBef>
                <a:spcPts val="0"/>
              </a:spcBef>
              <a:buNone/>
            </a:pPr>
            <a:r>
              <a:rPr lang="en-US" dirty="0"/>
              <a:t>	New York, NY: Random House.</a:t>
            </a:r>
          </a:p>
        </p:txBody>
      </p:sp>
    </p:spTree>
    <p:extLst>
      <p:ext uri="{BB962C8B-B14F-4D97-AF65-F5344CB8AC3E}">
        <p14:creationId xmlns:p14="http://schemas.microsoft.com/office/powerpoint/2010/main" val="517198914"/>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Look at the samples in your handbook</a:t>
            </a:r>
          </a:p>
        </p:txBody>
      </p:sp>
      <p:sp>
        <p:nvSpPr>
          <p:cNvPr id="3" name="Content Placeholder 2"/>
          <p:cNvSpPr>
            <a:spLocks noGrp="1"/>
          </p:cNvSpPr>
          <p:nvPr>
            <p:ph idx="1"/>
          </p:nvPr>
        </p:nvSpPr>
        <p:spPr/>
        <p:txBody>
          <a:bodyPr>
            <a:normAutofit/>
          </a:bodyPr>
          <a:lstStyle/>
          <a:p>
            <a:pPr marL="0" indent="-457200">
              <a:lnSpc>
                <a:spcPct val="100000"/>
              </a:lnSpc>
              <a:spcBef>
                <a:spcPts val="0"/>
              </a:spcBef>
              <a:buNone/>
            </a:pPr>
            <a:r>
              <a:rPr lang="en-US" dirty="0"/>
              <a:t>Every period, every comma, every capital letter has to be in its proper place.</a:t>
            </a:r>
          </a:p>
          <a:p>
            <a:pPr marL="0" indent="-457200">
              <a:lnSpc>
                <a:spcPct val="100000"/>
              </a:lnSpc>
              <a:spcBef>
                <a:spcPts val="0"/>
              </a:spcBef>
              <a:buNone/>
            </a:pPr>
            <a:endParaRPr lang="en-US" dirty="0"/>
          </a:p>
          <a:p>
            <a:pPr marL="0" indent="-457200">
              <a:lnSpc>
                <a:spcPct val="100000"/>
              </a:lnSpc>
              <a:spcBef>
                <a:spcPts val="0"/>
              </a:spcBef>
              <a:buNone/>
            </a:pPr>
            <a:r>
              <a:rPr lang="en-US" dirty="0"/>
              <a:t>“References” is centered.</a:t>
            </a:r>
          </a:p>
        </p:txBody>
      </p:sp>
    </p:spTree>
    <p:extLst>
      <p:ext uri="{BB962C8B-B14F-4D97-AF65-F5344CB8AC3E}">
        <p14:creationId xmlns:p14="http://schemas.microsoft.com/office/powerpoint/2010/main" val="163250394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Look at the samples in your handbook</a:t>
            </a:r>
          </a:p>
        </p:txBody>
      </p:sp>
      <p:sp>
        <p:nvSpPr>
          <p:cNvPr id="3" name="Content Placeholder 2"/>
          <p:cNvSpPr>
            <a:spLocks noGrp="1"/>
          </p:cNvSpPr>
          <p:nvPr>
            <p:ph idx="1"/>
          </p:nvPr>
        </p:nvSpPr>
        <p:spPr/>
        <p:txBody>
          <a:bodyPr>
            <a:normAutofit fontScale="92500" lnSpcReduction="10000"/>
          </a:bodyPr>
          <a:lstStyle/>
          <a:p>
            <a:pPr marL="0" indent="-457200">
              <a:lnSpc>
                <a:spcPct val="100000"/>
              </a:lnSpc>
              <a:spcBef>
                <a:spcPts val="0"/>
              </a:spcBef>
              <a:buNone/>
            </a:pPr>
            <a:r>
              <a:rPr lang="en-US" dirty="0"/>
              <a:t>Works are listed alphabetically, left justified—all works, magazines, journals, etc.</a:t>
            </a:r>
          </a:p>
          <a:p>
            <a:pPr marL="0" indent="-457200">
              <a:lnSpc>
                <a:spcPct val="100000"/>
              </a:lnSpc>
              <a:spcBef>
                <a:spcPts val="0"/>
              </a:spcBef>
              <a:buNone/>
            </a:pPr>
            <a:endParaRPr lang="en-US" dirty="0"/>
          </a:p>
          <a:p>
            <a:pPr marL="0" indent="-457200">
              <a:lnSpc>
                <a:spcPct val="100000"/>
              </a:lnSpc>
              <a:spcBef>
                <a:spcPts val="0"/>
              </a:spcBef>
              <a:buNone/>
            </a:pPr>
            <a:r>
              <a:rPr lang="en-US" dirty="0"/>
              <a:t>Everything is double spaced.</a:t>
            </a:r>
          </a:p>
          <a:p>
            <a:pPr marL="0" indent="-457200">
              <a:lnSpc>
                <a:spcPct val="100000"/>
              </a:lnSpc>
              <a:spcBef>
                <a:spcPts val="0"/>
              </a:spcBef>
              <a:buNone/>
            </a:pPr>
            <a:endParaRPr lang="en-US" dirty="0"/>
          </a:p>
          <a:p>
            <a:pPr marL="0" indent="-457200">
              <a:lnSpc>
                <a:spcPct val="100000"/>
              </a:lnSpc>
              <a:spcBef>
                <a:spcPts val="0"/>
              </a:spcBef>
              <a:buNone/>
            </a:pPr>
            <a:r>
              <a:rPr lang="en-US" dirty="0"/>
              <a:t>Hanging indent is used—first lines of entries are not indented, all other lines of an entry are indented five spaces.</a:t>
            </a:r>
          </a:p>
        </p:txBody>
      </p:sp>
    </p:spTree>
    <p:extLst>
      <p:ext uri="{BB962C8B-B14F-4D97-AF65-F5344CB8AC3E}">
        <p14:creationId xmlns:p14="http://schemas.microsoft.com/office/powerpoint/2010/main" val="3062688925"/>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Things to Remember</a:t>
            </a:r>
          </a:p>
        </p:txBody>
      </p:sp>
      <p:sp>
        <p:nvSpPr>
          <p:cNvPr id="3" name="Content Placeholder 2"/>
          <p:cNvSpPr>
            <a:spLocks noGrp="1"/>
          </p:cNvSpPr>
          <p:nvPr>
            <p:ph idx="1"/>
          </p:nvPr>
        </p:nvSpPr>
        <p:spPr/>
        <p:txBody>
          <a:bodyPr>
            <a:normAutofit fontScale="92500" lnSpcReduction="20000"/>
          </a:bodyPr>
          <a:lstStyle/>
          <a:p>
            <a:pPr marL="0" indent="-457200">
              <a:lnSpc>
                <a:spcPct val="100000"/>
              </a:lnSpc>
              <a:spcBef>
                <a:spcPts val="0"/>
              </a:spcBef>
              <a:buNone/>
            </a:pPr>
            <a:r>
              <a:rPr lang="en-US" dirty="0"/>
              <a:t>When you collect data for your paper, write down all the information you need: title, author, date, page number, and other information.</a:t>
            </a:r>
          </a:p>
          <a:p>
            <a:pPr marL="0" indent="-457200">
              <a:lnSpc>
                <a:spcPct val="100000"/>
              </a:lnSpc>
              <a:spcBef>
                <a:spcPts val="0"/>
              </a:spcBef>
              <a:buNone/>
            </a:pPr>
            <a:endParaRPr lang="en-US" dirty="0"/>
          </a:p>
          <a:p>
            <a:pPr marL="0" indent="-457200">
              <a:lnSpc>
                <a:spcPct val="100000"/>
              </a:lnSpc>
              <a:spcBef>
                <a:spcPts val="0"/>
              </a:spcBef>
              <a:buNone/>
            </a:pPr>
            <a:r>
              <a:rPr lang="en-US" dirty="0"/>
              <a:t>Be very careful when writing quotations down and proofread to make sure quotations are all correct.</a:t>
            </a:r>
          </a:p>
          <a:p>
            <a:pPr marL="0" indent="-457200">
              <a:lnSpc>
                <a:spcPct val="100000"/>
              </a:lnSpc>
              <a:spcBef>
                <a:spcPts val="0"/>
              </a:spcBef>
              <a:buNone/>
            </a:pPr>
            <a:endParaRPr lang="en-US" dirty="0"/>
          </a:p>
          <a:p>
            <a:pPr marL="0" indent="-457200">
              <a:lnSpc>
                <a:spcPct val="100000"/>
              </a:lnSpc>
              <a:spcBef>
                <a:spcPts val="0"/>
              </a:spcBef>
              <a:buNone/>
            </a:pPr>
            <a:r>
              <a:rPr lang="en-US" dirty="0"/>
              <a:t>It is never your professor’s job to catch your plagiarism before you turn in your essay.</a:t>
            </a:r>
          </a:p>
        </p:txBody>
      </p:sp>
    </p:spTree>
    <p:extLst>
      <p:ext uri="{BB962C8B-B14F-4D97-AF65-F5344CB8AC3E}">
        <p14:creationId xmlns:p14="http://schemas.microsoft.com/office/powerpoint/2010/main" val="1501676983"/>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Things to Remember</a:t>
            </a:r>
          </a:p>
        </p:txBody>
      </p:sp>
      <p:sp>
        <p:nvSpPr>
          <p:cNvPr id="3" name="Content Placeholder 2"/>
          <p:cNvSpPr>
            <a:spLocks noGrp="1"/>
          </p:cNvSpPr>
          <p:nvPr>
            <p:ph idx="1"/>
          </p:nvPr>
        </p:nvSpPr>
        <p:spPr/>
        <p:txBody>
          <a:bodyPr>
            <a:normAutofit fontScale="70000" lnSpcReduction="20000"/>
          </a:bodyPr>
          <a:lstStyle/>
          <a:p>
            <a:pPr marL="0" indent="-457200">
              <a:lnSpc>
                <a:spcPct val="100000"/>
              </a:lnSpc>
              <a:spcBef>
                <a:spcPts val="0"/>
              </a:spcBef>
              <a:buNone/>
            </a:pPr>
            <a:r>
              <a:rPr lang="en-US" dirty="0"/>
              <a:t>If your professor asks you, “Where did you get this information? Be sure to check your quotes,” you will know that something looks strange—you’d better make sure everything is just right.</a:t>
            </a:r>
          </a:p>
          <a:p>
            <a:pPr marL="0" indent="-457200">
              <a:lnSpc>
                <a:spcPct val="100000"/>
              </a:lnSpc>
              <a:spcBef>
                <a:spcPts val="0"/>
              </a:spcBef>
              <a:buNone/>
            </a:pPr>
            <a:endParaRPr lang="en-US" dirty="0"/>
          </a:p>
          <a:p>
            <a:pPr marL="0" indent="-457200">
              <a:lnSpc>
                <a:spcPct val="100000"/>
              </a:lnSpc>
              <a:spcBef>
                <a:spcPts val="0"/>
              </a:spcBef>
              <a:buNone/>
            </a:pPr>
            <a:r>
              <a:rPr lang="en-US" dirty="0"/>
              <a:t>Sloppy quotes in the business world can lead to lawsuits.</a:t>
            </a:r>
          </a:p>
          <a:p>
            <a:pPr marL="0" indent="-457200">
              <a:lnSpc>
                <a:spcPct val="100000"/>
              </a:lnSpc>
              <a:spcBef>
                <a:spcPts val="0"/>
              </a:spcBef>
              <a:buNone/>
            </a:pPr>
            <a:endParaRPr lang="en-US" dirty="0"/>
          </a:p>
          <a:p>
            <a:pPr marL="0" indent="-457200">
              <a:lnSpc>
                <a:spcPct val="100000"/>
              </a:lnSpc>
              <a:spcBef>
                <a:spcPts val="0"/>
              </a:spcBef>
              <a:buNone/>
            </a:pPr>
            <a:r>
              <a:rPr lang="en-US" dirty="0"/>
              <a:t>Sloppy quotes in the medical world can lead to incorrect dosages and death.</a:t>
            </a:r>
          </a:p>
          <a:p>
            <a:pPr marL="0" indent="-457200">
              <a:lnSpc>
                <a:spcPct val="100000"/>
              </a:lnSpc>
              <a:spcBef>
                <a:spcPts val="0"/>
              </a:spcBef>
              <a:buNone/>
            </a:pPr>
            <a:endParaRPr lang="en-US" dirty="0"/>
          </a:p>
          <a:p>
            <a:pPr marL="0" indent="-457200">
              <a:lnSpc>
                <a:spcPct val="100000"/>
              </a:lnSpc>
              <a:spcBef>
                <a:spcPts val="0"/>
              </a:spcBef>
              <a:buNone/>
            </a:pPr>
            <a:r>
              <a:rPr lang="en-US" dirty="0"/>
              <a:t>Sloppy quotes in the architectural world can lead to collapsed buildings and loss of property and life.</a:t>
            </a:r>
          </a:p>
        </p:txBody>
      </p:sp>
    </p:spTree>
    <p:extLst>
      <p:ext uri="{BB962C8B-B14F-4D97-AF65-F5344CB8AC3E}">
        <p14:creationId xmlns:p14="http://schemas.microsoft.com/office/powerpoint/2010/main" val="1429884357"/>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Questions?</a:t>
            </a:r>
          </a:p>
        </p:txBody>
      </p:sp>
      <p:sp>
        <p:nvSpPr>
          <p:cNvPr id="3" name="Content Placeholder 2"/>
          <p:cNvSpPr>
            <a:spLocks noGrp="1"/>
          </p:cNvSpPr>
          <p:nvPr>
            <p:ph idx="1"/>
          </p:nvPr>
        </p:nvSpPr>
        <p:spPr/>
        <p:txBody>
          <a:bodyPr>
            <a:normAutofit/>
          </a:bodyPr>
          <a:lstStyle/>
          <a:p>
            <a:pPr marL="0" indent="-457200">
              <a:lnSpc>
                <a:spcPct val="100000"/>
              </a:lnSpc>
              <a:spcBef>
                <a:spcPts val="0"/>
              </a:spcBef>
              <a:buNone/>
            </a:pPr>
            <a:r>
              <a:rPr lang="en-US" dirty="0"/>
              <a:t>If you have questions, please do not hesitate to ask your professor.</a:t>
            </a:r>
          </a:p>
        </p:txBody>
      </p:sp>
    </p:spTree>
    <p:extLst>
      <p:ext uri="{BB962C8B-B14F-4D97-AF65-F5344CB8AC3E}">
        <p14:creationId xmlns:p14="http://schemas.microsoft.com/office/powerpoint/2010/main" val="11355366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Rights and Expectations of Accused Students</a:t>
            </a:r>
          </a:p>
        </p:txBody>
      </p:sp>
      <p:sp>
        <p:nvSpPr>
          <p:cNvPr id="3" name="Content Placeholder 2"/>
          <p:cNvSpPr>
            <a:spLocks noGrp="1"/>
          </p:cNvSpPr>
          <p:nvPr>
            <p:ph idx="1"/>
          </p:nvPr>
        </p:nvSpPr>
        <p:spPr/>
        <p:txBody>
          <a:bodyPr>
            <a:normAutofit fontScale="62500" lnSpcReduction="20000"/>
          </a:bodyPr>
          <a:lstStyle/>
          <a:p>
            <a:pPr marL="0" indent="0">
              <a:buNone/>
            </a:pPr>
            <a:r>
              <a:rPr lang="en-US" dirty="0"/>
              <a:t>Students of Kennesaw State University are guaranteed all of the due process rights and privileges associated with their matriculation in a higher education institution in the university system of Georgia. Additionally, students accused of a Code of Academic Integrity violation will have an opportunity to be heard before a decision is made about their responsibility for a violation. Nevertheless, when a student fails to appear for a hearing/disciplinary meeting after notice of the hearing has been sent to that student’s KSU email address, the hearing officer or panel may make a decision without that student’s input or explanation. The hearing officer or panel will base its decision on all other information and evidence presented, and may find the student responsible if a preponderance of the evidence indicates responsibility for the violation(s). Students found responsible for violating academic integrity regulations will be subject to sanctions that can include academic penalties, suspension or permanent dismissal from the institution, or revocation of course credits/degrees.</a:t>
            </a:r>
          </a:p>
        </p:txBody>
      </p:sp>
      <p:sp>
        <p:nvSpPr>
          <p:cNvPr id="4" name="TextBox 3"/>
          <p:cNvSpPr txBox="1"/>
          <p:nvPr/>
        </p:nvSpPr>
        <p:spPr>
          <a:xfrm>
            <a:off x="838200" y="6311900"/>
            <a:ext cx="3485826" cy="369332"/>
          </a:xfrm>
          <a:prstGeom prst="rect">
            <a:avLst/>
          </a:prstGeom>
          <a:noFill/>
        </p:spPr>
        <p:txBody>
          <a:bodyPr wrap="none" rtlCol="0">
            <a:spAutoFit/>
          </a:bodyPr>
          <a:lstStyle/>
          <a:p>
            <a:r>
              <a:rPr lang="en-US" dirty="0">
                <a:hlinkClick r:id="rId3"/>
              </a:rPr>
              <a:t>From The Student Code of Conduct</a:t>
            </a:r>
            <a:endParaRPr lang="en-US" dirty="0"/>
          </a:p>
        </p:txBody>
      </p:sp>
    </p:spTree>
    <p:custDataLst>
      <p:tags r:id="rId1"/>
    </p:custDataLst>
    <p:extLst>
      <p:ext uri="{BB962C8B-B14F-4D97-AF65-F5344CB8AC3E}">
        <p14:creationId xmlns:p14="http://schemas.microsoft.com/office/powerpoint/2010/main" val="14273499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Plagiarism: A Misunderstood Subject</a:t>
            </a:r>
          </a:p>
        </p:txBody>
      </p:sp>
      <p:sp>
        <p:nvSpPr>
          <p:cNvPr id="3" name="Content Placeholder 2"/>
          <p:cNvSpPr>
            <a:spLocks noGrp="1"/>
          </p:cNvSpPr>
          <p:nvPr>
            <p:ph idx="1"/>
          </p:nvPr>
        </p:nvSpPr>
        <p:spPr/>
        <p:txBody>
          <a:bodyPr/>
          <a:lstStyle/>
          <a:p>
            <a:pPr marL="0" indent="0">
              <a:buNone/>
            </a:pPr>
            <a:r>
              <a:rPr lang="en-US" dirty="0"/>
              <a:t>Many students do not understand plagiarism, believing that plagiarism is simply copying another’s paper. How could one accidentally copy another’s paper?</a:t>
            </a:r>
          </a:p>
        </p:txBody>
      </p:sp>
    </p:spTree>
    <p:extLst>
      <p:ext uri="{BB962C8B-B14F-4D97-AF65-F5344CB8AC3E}">
        <p14:creationId xmlns:p14="http://schemas.microsoft.com/office/powerpoint/2010/main" val="175831274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 name="ARTICULATE_SLIDE_COUNT" val="76"/>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TotalTime>
  <Words>4479</Words>
  <Application>Microsoft Office PowerPoint</Application>
  <PresentationFormat>Widescreen</PresentationFormat>
  <Paragraphs>356</Paragraphs>
  <Slides>76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76</vt:i4>
      </vt:variant>
    </vt:vector>
  </HeadingPairs>
  <TitlesOfParts>
    <vt:vector size="81" baseType="lpstr">
      <vt:lpstr>Arial</vt:lpstr>
      <vt:lpstr>Calibri</vt:lpstr>
      <vt:lpstr>Calibri Light</vt:lpstr>
      <vt:lpstr>Wingdings</vt:lpstr>
      <vt:lpstr>Office Theme</vt:lpstr>
      <vt:lpstr>Understanding and Avoiding Plagiarism</vt:lpstr>
      <vt:lpstr>Code of Academic Integrity</vt:lpstr>
      <vt:lpstr>Code of Academic Integrity</vt:lpstr>
      <vt:lpstr>Code of Academic Integrity</vt:lpstr>
      <vt:lpstr>Cheating and Plagiarism</vt:lpstr>
      <vt:lpstr>Cheating and Plagiarism</vt:lpstr>
      <vt:lpstr>Cheating and Plagiarism</vt:lpstr>
      <vt:lpstr>Rights and Expectations of Accused Students</vt:lpstr>
      <vt:lpstr>Plagiarism: A Misunderstood Subject</vt:lpstr>
      <vt:lpstr>Plagiarism: A Misunderstood Subject</vt:lpstr>
      <vt:lpstr>Another Misconception</vt:lpstr>
      <vt:lpstr>You Have Received the Rules</vt:lpstr>
      <vt:lpstr>You Have Received the Rules</vt:lpstr>
      <vt:lpstr>You are Responsible for Avoiding Plagiarism</vt:lpstr>
      <vt:lpstr>You are Responsible for Avoiding Plagiarism</vt:lpstr>
      <vt:lpstr>You are Responsible for Avoiding Plagiarism</vt:lpstr>
      <vt:lpstr>You are Responsible for Avoiding Plagiarism</vt:lpstr>
      <vt:lpstr>Interpreting Originality Reports</vt:lpstr>
      <vt:lpstr>Interpreting Originality Reports</vt:lpstr>
      <vt:lpstr>Interpreting Originality Reports</vt:lpstr>
      <vt:lpstr>Interpreting Originality Reports</vt:lpstr>
      <vt:lpstr>Using Tools Available to You</vt:lpstr>
      <vt:lpstr>Use One Documentation Style, and Use it Correctly</vt:lpstr>
      <vt:lpstr>Arm Yourself with Knowledge</vt:lpstr>
      <vt:lpstr>Plagiarism is Pretending Another’s Information is Your Own</vt:lpstr>
      <vt:lpstr>Plagiarism is Using Quotation Marks Incorrectly</vt:lpstr>
      <vt:lpstr>Plagiarism is Improper Citation</vt:lpstr>
      <vt:lpstr>Plagiarism is Sloppy Documentation</vt:lpstr>
      <vt:lpstr>Plagiarism is Inaccurate Quotations</vt:lpstr>
      <vt:lpstr>You Might Be Asking Yourself,</vt:lpstr>
      <vt:lpstr>Documentation Styles</vt:lpstr>
      <vt:lpstr>APA Documentation Style</vt:lpstr>
      <vt:lpstr>What are In-Text Citations?</vt:lpstr>
      <vt:lpstr>Paraphrasing</vt:lpstr>
      <vt:lpstr>In-Text Citations</vt:lpstr>
      <vt:lpstr>Analyzing Examples</vt:lpstr>
      <vt:lpstr>Analyzing Examples</vt:lpstr>
      <vt:lpstr>Analyzing Examples</vt:lpstr>
      <vt:lpstr>Analyzing Examples</vt:lpstr>
      <vt:lpstr>Analyzing Examples</vt:lpstr>
      <vt:lpstr>Analyzing Examples</vt:lpstr>
      <vt:lpstr>Analyzing Examples</vt:lpstr>
      <vt:lpstr>Analyzing Examples</vt:lpstr>
      <vt:lpstr>Analyzing Examples</vt:lpstr>
      <vt:lpstr>Analyzing Examples</vt:lpstr>
      <vt:lpstr>Analyzing Examples</vt:lpstr>
      <vt:lpstr>Analyzing Examples</vt:lpstr>
      <vt:lpstr>Analyzing Examples</vt:lpstr>
      <vt:lpstr>Analyzing Examples</vt:lpstr>
      <vt:lpstr>Analyzing Examples</vt:lpstr>
      <vt:lpstr>Analyzing Examples</vt:lpstr>
      <vt:lpstr>Analyzing Examples</vt:lpstr>
      <vt:lpstr>Brackets and Ellipses</vt:lpstr>
      <vt:lpstr>Analyzing Examples</vt:lpstr>
      <vt:lpstr>Analyzing Examples</vt:lpstr>
      <vt:lpstr>Analyzing Examples</vt:lpstr>
      <vt:lpstr>Analyzing Examples</vt:lpstr>
      <vt:lpstr>Analyzing Examples</vt:lpstr>
      <vt:lpstr>Analyzing Examples</vt:lpstr>
      <vt:lpstr>Analyzing Examples</vt:lpstr>
      <vt:lpstr>You Might Wonder…</vt:lpstr>
      <vt:lpstr>Halifax’ paper on getting rich in America</vt:lpstr>
      <vt:lpstr>Halifax’ paper on getting rich in America</vt:lpstr>
      <vt:lpstr>But I didn’t know! I didn’t mean to!</vt:lpstr>
      <vt:lpstr>Check Your Quotes!</vt:lpstr>
      <vt:lpstr>Check Your Quotes!</vt:lpstr>
      <vt:lpstr>No Quotes are Free!</vt:lpstr>
      <vt:lpstr>The References Page: Another Potential Area for Plagiarism</vt:lpstr>
      <vt:lpstr>The References Page</vt:lpstr>
      <vt:lpstr>Look under APA and “References List” in your handbook.</vt:lpstr>
      <vt:lpstr>References</vt:lpstr>
      <vt:lpstr>Look at the samples in your handbook</vt:lpstr>
      <vt:lpstr>Look at the samples in your handbook</vt:lpstr>
      <vt:lpstr>Things to Remember</vt:lpstr>
      <vt:lpstr>Things to Remember</vt:lpstr>
      <vt:lpstr>Questions?</vt:lpstr>
    </vt:vector>
  </TitlesOfParts>
  <Company>Kennesaw State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Understanding and Avoiding Plagiarism</dc:title>
  <dc:creator>Tiffani Reardon</dc:creator>
  <cp:lastModifiedBy>Tiffani Reardon</cp:lastModifiedBy>
  <cp:revision>15</cp:revision>
  <dcterms:created xsi:type="dcterms:W3CDTF">2018-07-18T12:59:11Z</dcterms:created>
  <dcterms:modified xsi:type="dcterms:W3CDTF">2020-05-16T05:26:11Z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2CBF40EE-CC28-4035-B96B-3E3DFE4BC5C0</vt:lpwstr>
  </property>
  <property fmtid="{D5CDD505-2E9C-101B-9397-08002B2CF9AE}" pid="3" name="ArticulatePath">
    <vt:lpwstr>Presentation3</vt:lpwstr>
  </property>
</Properties>
</file>