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0" r:id="rId2"/>
  </p:sldMasterIdLst>
  <p:notesMasterIdLst>
    <p:notesMasterId r:id="rId39"/>
  </p:notesMasterIdLst>
  <p:sldIdLst>
    <p:sldId id="256" r:id="rId3"/>
    <p:sldId id="257" r:id="rId4"/>
    <p:sldId id="390" r:id="rId5"/>
    <p:sldId id="259" r:id="rId6"/>
    <p:sldId id="258" r:id="rId7"/>
    <p:sldId id="260" r:id="rId8"/>
    <p:sldId id="391" r:id="rId9"/>
    <p:sldId id="389" r:id="rId10"/>
    <p:sldId id="480" r:id="rId11"/>
    <p:sldId id="481" r:id="rId12"/>
    <p:sldId id="479" r:id="rId13"/>
    <p:sldId id="478" r:id="rId14"/>
    <p:sldId id="477" r:id="rId15"/>
    <p:sldId id="459" r:id="rId16"/>
    <p:sldId id="407" r:id="rId17"/>
    <p:sldId id="357" r:id="rId18"/>
    <p:sldId id="358" r:id="rId19"/>
    <p:sldId id="359" r:id="rId20"/>
    <p:sldId id="361" r:id="rId21"/>
    <p:sldId id="362" r:id="rId22"/>
    <p:sldId id="409" r:id="rId23"/>
    <p:sldId id="483" r:id="rId24"/>
    <p:sldId id="484" r:id="rId25"/>
    <p:sldId id="492" r:id="rId26"/>
    <p:sldId id="500" r:id="rId27"/>
    <p:sldId id="496" r:id="rId28"/>
    <p:sldId id="497" r:id="rId29"/>
    <p:sldId id="498" r:id="rId30"/>
    <p:sldId id="501" r:id="rId31"/>
    <p:sldId id="502" r:id="rId32"/>
    <p:sldId id="503" r:id="rId33"/>
    <p:sldId id="504" r:id="rId34"/>
    <p:sldId id="495" r:id="rId35"/>
    <p:sldId id="494" r:id="rId36"/>
    <p:sldId id="499" r:id="rId37"/>
    <p:sldId id="493"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68021" autoAdjust="0"/>
  </p:normalViewPr>
  <p:slideViewPr>
    <p:cSldViewPr snapToGrid="0">
      <p:cViewPr varScale="1">
        <p:scale>
          <a:sx n="80" d="100"/>
          <a:sy n="80" d="100"/>
        </p:scale>
        <p:origin x="1768" y="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723C97-B153-45A5-8CE8-DC9B179D1AD2}" type="datetimeFigureOut">
              <a:rPr lang="en-US" smtClean="0"/>
              <a:t>1/15/2020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DDBA7E-6756-4928-9BA3-2C9B98076F30}" type="slidenum">
              <a:rPr lang="en-US" smtClean="0"/>
              <a:t>‹#›</a:t>
            </a:fld>
            <a:endParaRPr lang="en-US"/>
          </a:p>
        </p:txBody>
      </p:sp>
    </p:spTree>
    <p:extLst>
      <p:ext uri="{BB962C8B-B14F-4D97-AF65-F5344CB8AC3E}">
        <p14:creationId xmlns:p14="http://schemas.microsoft.com/office/powerpoint/2010/main" val="13681159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These are questions that students can think about and answer</a:t>
            </a:r>
            <a:r>
              <a:rPr lang="en-US" baseline="0" dirty="0" smtClean="0"/>
              <a:t> in class. Below are some possible responses.</a:t>
            </a:r>
            <a:endParaRPr lang="en-US" dirty="0" smtClean="0"/>
          </a:p>
          <a:p>
            <a:endParaRPr lang="en-US" dirty="0" smtClean="0"/>
          </a:p>
          <a:p>
            <a:r>
              <a:rPr lang="en-US" dirty="0" smtClean="0"/>
              <a:t>For many people information security</a:t>
            </a:r>
            <a:r>
              <a:rPr lang="en-US" baseline="0" dirty="0" smtClean="0"/>
              <a:t> is about hiding the message or encryption/decryption. But this is only one aspect of information security which is confidentiality.</a:t>
            </a:r>
          </a:p>
          <a:p>
            <a:endParaRPr lang="en-US" dirty="0" smtClean="0"/>
          </a:p>
          <a:p>
            <a:r>
              <a:rPr lang="en-US" dirty="0" smtClean="0"/>
              <a:t>There is more than</a:t>
            </a:r>
            <a:r>
              <a:rPr lang="en-US" baseline="0" dirty="0" smtClean="0"/>
              <a:t> confidentiality to securing information. For example, you store a program on your computer.  Next day you run it and it doesn’t run as it did the day before. The program changed and you are not the one who changed it! The problem is someone (who wasn’t authorized) modified the program. How can you be sure that it was modified? Especially if it is a long program? What if only one letter in the program was changed?  This is about the integrity of the information. </a:t>
            </a:r>
          </a:p>
          <a:p>
            <a:endParaRPr lang="en-US" baseline="0" dirty="0" smtClean="0"/>
          </a:p>
          <a:p>
            <a:r>
              <a:rPr lang="en-US" dirty="0" smtClean="0"/>
              <a:t>Another scenario is say you see</a:t>
            </a:r>
            <a:r>
              <a:rPr lang="en-US" baseline="0" dirty="0" smtClean="0"/>
              <a:t> these amazing shoes online and click on a link to buy it. You enter all necessary information to make the purchase but you never get the shoes. Moreover, you see many charges on your credit card that you didn’t authorize. Even though the site looked like a legitimate website, it was indeed rouge. This is about authenticity of information. How can you make sure that you are connecting to a reputable site? </a:t>
            </a:r>
          </a:p>
          <a:p>
            <a:endParaRPr lang="en-US" baseline="0" dirty="0" smtClean="0"/>
          </a:p>
          <a:p>
            <a:r>
              <a:rPr lang="en-US" baseline="0" dirty="0" smtClean="0"/>
              <a:t>Yet another concern is say somebody promises to pay you for a work you have done but then denies promising to do so. How can you make sure that the person cannot repudiate that they agreed to something? (non-repudiation of information)</a:t>
            </a:r>
          </a:p>
          <a:p>
            <a:endParaRPr lang="en-US" baseline="0" dirty="0" smtClean="0"/>
          </a:p>
          <a:p>
            <a:r>
              <a:rPr lang="en-US" baseline="0" dirty="0" smtClean="0"/>
              <a:t>Depending on the information it may need to be confidential (sensitive, top secret, SSN, credit card number, </a:t>
            </a:r>
            <a:r>
              <a:rPr lang="en-US" baseline="0" dirty="0" err="1" smtClean="0"/>
              <a:t>etc</a:t>
            </a:r>
            <a:r>
              <a:rPr lang="en-US" baseline="0" dirty="0" smtClean="0"/>
              <a:t>); patient data in doctor’s office need to be intact and available for the doctor to see (not necessarily encrypted); the prize winners from a lottery need to come from an authenticated body.</a:t>
            </a:r>
          </a:p>
          <a:p>
            <a:endParaRPr lang="en-US" baseline="0" dirty="0" smtClean="0"/>
          </a:p>
          <a:p>
            <a:r>
              <a:rPr lang="en-US" baseline="0" dirty="0" smtClean="0"/>
              <a:t>We use many security measures –physical (locks, surveillance cameras), logical (anti-virus, passwords, firewall, ) administrative (policies, laws, awareness training)</a:t>
            </a:r>
          </a:p>
          <a:p>
            <a:endParaRPr lang="en-US" baseline="0" dirty="0" smtClean="0"/>
          </a:p>
          <a:p>
            <a:r>
              <a:rPr lang="en-US" baseline="0" dirty="0" smtClean="0"/>
              <a:t>It is impossible to be 100% secure but knowing where your weaknesses are and preparing accordingly is essential. (security risk assessment and management)</a:t>
            </a:r>
          </a:p>
          <a:p>
            <a:pPr eaLnBrk="1" hangingPunct="1"/>
            <a:endParaRPr lang="en-US" altLang="en-US" dirty="0" smtClean="0"/>
          </a:p>
          <a:p>
            <a:pPr eaLnBrk="1" hangingPunct="1"/>
            <a:r>
              <a:rPr lang="en-US" dirty="0" smtClean="0"/>
              <a:t>Types of Attack Payloads</a:t>
            </a:r>
            <a:endParaRPr lang="en-US" altLang="en-US" dirty="0" smtClean="0"/>
          </a:p>
          <a:p>
            <a:pPr eaLnBrk="1" hangingPunct="1"/>
            <a:r>
              <a:rPr lang="en-US" altLang="en-US" dirty="0" smtClean="0"/>
              <a:t>Interception: </a:t>
            </a:r>
          </a:p>
          <a:p>
            <a:pPr lvl="1" eaLnBrk="1" hangingPunct="1"/>
            <a:r>
              <a:rPr lang="en-US" altLang="en-US" dirty="0" smtClean="0"/>
              <a:t>Unauthorized access to data</a:t>
            </a:r>
          </a:p>
          <a:p>
            <a:pPr eaLnBrk="1" hangingPunct="1"/>
            <a:r>
              <a:rPr lang="en-US" altLang="en-US" dirty="0" smtClean="0"/>
              <a:t>Interruption:</a:t>
            </a:r>
          </a:p>
          <a:p>
            <a:pPr lvl="1" eaLnBrk="1" hangingPunct="1"/>
            <a:r>
              <a:rPr lang="en-US" altLang="en-US" dirty="0" smtClean="0"/>
              <a:t>Causing the data/resource to become unusable</a:t>
            </a:r>
          </a:p>
          <a:p>
            <a:pPr eaLnBrk="1" hangingPunct="1"/>
            <a:r>
              <a:rPr lang="en-US" altLang="en-US" dirty="0" smtClean="0"/>
              <a:t>Modification:</a:t>
            </a:r>
          </a:p>
          <a:p>
            <a:pPr lvl="1" eaLnBrk="1" hangingPunct="1"/>
            <a:r>
              <a:rPr lang="en-US" altLang="en-US" dirty="0" smtClean="0"/>
              <a:t>Tampering with data</a:t>
            </a:r>
          </a:p>
          <a:p>
            <a:pPr eaLnBrk="1" hangingPunct="1"/>
            <a:r>
              <a:rPr lang="en-US" altLang="en-US" dirty="0" smtClean="0"/>
              <a:t>Fabrication</a:t>
            </a:r>
          </a:p>
          <a:p>
            <a:pPr lvl="1" eaLnBrk="1" hangingPunct="1"/>
            <a:r>
              <a:rPr lang="en-US" altLang="en-US" dirty="0" smtClean="0"/>
              <a:t>Generating  unwanted  data/service</a:t>
            </a:r>
          </a:p>
          <a:p>
            <a:endParaRPr lang="en-US" baseline="0" dirty="0" smtClean="0"/>
          </a:p>
          <a:p>
            <a:endParaRPr lang="en-US" baseline="0" dirty="0" smtClean="0"/>
          </a:p>
          <a:p>
            <a:endParaRPr lang="en-US" baseline="0" dirty="0" smtClean="0"/>
          </a:p>
          <a:p>
            <a:endParaRPr lang="en-US" baseline="0" dirty="0" smtClean="0"/>
          </a:p>
          <a:p>
            <a:endParaRPr lang="en-US" baseline="0" dirty="0" smtClean="0"/>
          </a:p>
        </p:txBody>
      </p:sp>
    </p:spTree>
    <p:extLst>
      <p:ext uri="{BB962C8B-B14F-4D97-AF65-F5344CB8AC3E}">
        <p14:creationId xmlns:p14="http://schemas.microsoft.com/office/powerpoint/2010/main" val="470848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r>
              <a:rPr lang="en-US" dirty="0"/>
              <a:t>Economy of Mechanism </a:t>
            </a:r>
            <a:r>
              <a:rPr lang="en-US" dirty="0" err="1"/>
              <a:t>Saltzer</a:t>
            </a:r>
            <a:r>
              <a:rPr lang="en-US" baseline="0" dirty="0"/>
              <a:t> and Schroder</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Simplicity is another important principle of design. (Simplicity in design and Simplicity in implementation)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Answer</a:t>
            </a:r>
            <a:r>
              <a:rPr lang="en-US" b="1" baseline="0" dirty="0"/>
              <a:t> to the last question:</a:t>
            </a:r>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Simple design is easier to understand.</a:t>
            </a:r>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Simple design is easier to debug.</a:t>
            </a:r>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Simple design is easier to maintain.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a:xfrm>
            <a:off x="3884613" y="8829967"/>
            <a:ext cx="2971800" cy="464820"/>
          </a:xfrm>
          <a:prstGeom prst="rect">
            <a:avLst/>
          </a:prstGeom>
        </p:spPr>
        <p:txBody>
          <a:bodyPr/>
          <a:lstStyle/>
          <a:p>
            <a:fld id="{8C84480B-0AB3-428A-BA63-A7C1FDDA1857}" type="slidenum">
              <a:rPr lang="en-US" smtClean="0"/>
              <a:t>25</a:t>
            </a:fld>
            <a:endParaRPr lang="en-US"/>
          </a:p>
        </p:txBody>
      </p:sp>
    </p:spTree>
    <p:extLst>
      <p:ext uri="{BB962C8B-B14F-4D97-AF65-F5344CB8AC3E}">
        <p14:creationId xmlns:p14="http://schemas.microsoft.com/office/powerpoint/2010/main" val="927103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a:p>
          <a:p>
            <a:r>
              <a:rPr lang="en-US" dirty="0"/>
              <a:t>Good discussion and examples at   https://www.us-cert.gov/bsi/articles/knowledge/principles/least-privilege</a:t>
            </a:r>
          </a:p>
        </p:txBody>
      </p:sp>
    </p:spTree>
    <p:extLst>
      <p:ext uri="{BB962C8B-B14F-4D97-AF65-F5344CB8AC3E}">
        <p14:creationId xmlns:p14="http://schemas.microsoft.com/office/powerpoint/2010/main" val="38856425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What do</a:t>
            </a:r>
            <a:r>
              <a:rPr lang="en-US" baseline="0" dirty="0"/>
              <a:t> different groups of users need to do their tasks?</a:t>
            </a:r>
            <a:endParaRPr lang="en-US" dirty="0"/>
          </a:p>
        </p:txBody>
      </p:sp>
    </p:spTree>
    <p:extLst>
      <p:ext uri="{BB962C8B-B14F-4D97-AF65-F5344CB8AC3E}">
        <p14:creationId xmlns:p14="http://schemas.microsoft.com/office/powerpoint/2010/main" val="19641873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Students will discuss questions such as: Can a doctor delete</a:t>
            </a:r>
            <a:r>
              <a:rPr lang="en-US" baseline="0" dirty="0"/>
              <a:t> prescriptions? Is it necessary for him to do his job?</a:t>
            </a:r>
          </a:p>
          <a:p>
            <a:r>
              <a:rPr lang="en-US" baseline="0" dirty="0"/>
              <a:t>Can a doctor delete identification information? How about a nurse or a receptionist?</a:t>
            </a:r>
          </a:p>
          <a:p>
            <a:endParaRPr lang="en-US" dirty="0"/>
          </a:p>
        </p:txBody>
      </p:sp>
    </p:spTree>
    <p:extLst>
      <p:ext uri="{BB962C8B-B14F-4D97-AF65-F5344CB8AC3E}">
        <p14:creationId xmlns:p14="http://schemas.microsoft.com/office/powerpoint/2010/main" val="31946063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dirty="0"/>
              <a:t>Th</a:t>
            </a:r>
            <a:r>
              <a:rPr lang="en-US" sz="1100" b="0" baseline="0" dirty="0"/>
              <a:t>e link for the first quote is </a:t>
            </a:r>
            <a:r>
              <a:rPr lang="en-US" sz="1100" b="0" dirty="0"/>
              <a:t>https://ww2.isa.org/standards-publications/isa-publications/intech-magazine/2012/december/automation-it-defense-depth/</a:t>
            </a:r>
          </a:p>
          <a:p>
            <a:endParaRPr lang="en-US" dirty="0"/>
          </a:p>
          <a:p>
            <a:r>
              <a:rPr lang="en-US" dirty="0"/>
              <a:t>Other sites with good explanations</a:t>
            </a:r>
            <a:r>
              <a:rPr lang="en-US" baseline="0" dirty="0"/>
              <a:t> and examples of Defense in Depth:</a:t>
            </a:r>
            <a:endParaRPr lang="en-US" dirty="0"/>
          </a:p>
          <a:p>
            <a:endParaRPr lang="en-US" dirty="0"/>
          </a:p>
          <a:p>
            <a:r>
              <a:rPr lang="en-US" sz="1100" dirty="0"/>
              <a:t>https://www.us-cert.gov/bsi/articles/knowledge/principles/defense-in-depth</a:t>
            </a:r>
          </a:p>
          <a:p>
            <a:r>
              <a:rPr lang="en-US" sz="1100" dirty="0"/>
              <a:t>https://www.tofinosecurity.com/blog/defense-depth-part-2-layering-multiple-defenses</a:t>
            </a:r>
          </a:p>
          <a:p>
            <a:endParaRPr lang="en-US" dirty="0"/>
          </a:p>
        </p:txBody>
      </p:sp>
    </p:spTree>
    <p:extLst>
      <p:ext uri="{BB962C8B-B14F-4D97-AF65-F5344CB8AC3E}">
        <p14:creationId xmlns:p14="http://schemas.microsoft.com/office/powerpoint/2010/main" val="19563990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900" dirty="0"/>
              <a:t>To the point of the last bullet on the previous</a:t>
            </a:r>
            <a:r>
              <a:rPr lang="en-US" sz="1900" baseline="0" dirty="0"/>
              <a:t> slide “Context and threat specific layers of defense”,  </a:t>
            </a:r>
            <a:r>
              <a:rPr lang="en-US" sz="1900" dirty="0"/>
              <a:t>note that according</a:t>
            </a:r>
            <a:r>
              <a:rPr lang="en-US" sz="1900" baseline="0" dirty="0"/>
              <a:t> to this example </a:t>
            </a:r>
            <a:r>
              <a:rPr lang="en-US" sz="1900" dirty="0"/>
              <a:t>banks do not simply have additional security guards at every level. Banks understand that threats come in different flavors, ranging from the desperate drug addict with a gun, to the sophisticated fraud artist. Thus for the banks, each defensive layer is optimized to deal with a specific class of threats.</a:t>
            </a:r>
          </a:p>
          <a:p>
            <a:endParaRPr lang="en-US" dirty="0" smtClean="0"/>
          </a:p>
          <a:p>
            <a:r>
              <a:rPr lang="en-US" dirty="0" smtClean="0"/>
              <a:t>Bank</a:t>
            </a:r>
            <a:r>
              <a:rPr lang="en-US" baseline="0" dirty="0" smtClean="0"/>
              <a:t> example: </a:t>
            </a:r>
          </a:p>
          <a:p>
            <a:r>
              <a:rPr lang="en-US" baseline="0" dirty="0" smtClean="0"/>
              <a:t>1. </a:t>
            </a:r>
            <a:r>
              <a:rPr lang="en-US" dirty="0" smtClean="0"/>
              <a:t>There is often a guard at the bank's entrance.</a:t>
            </a:r>
          </a:p>
          <a:p>
            <a:r>
              <a:rPr lang="en-US" dirty="0" smtClean="0"/>
              <a:t>2. Some banks have time-release doors. As you enter the bank, you walk into a bulletproof glass capsule. The door you entered closes, and after a few seconds the glass door to the bank opens. This means you cannot rush in and rush out. In fact, a teller can lock the doors remotely, trapping a thief as he attempts to exit.</a:t>
            </a:r>
          </a:p>
          <a:p>
            <a:r>
              <a:rPr lang="en-US" dirty="0" smtClean="0"/>
              <a:t>3. There are guards inside the bank.</a:t>
            </a:r>
          </a:p>
          <a:p>
            <a:r>
              <a:rPr lang="en-US" dirty="0" smtClean="0"/>
              <a:t>4. Numerous closed-circuit cameras monitor the movements of every one in every corner of the bank.</a:t>
            </a:r>
          </a:p>
          <a:p>
            <a:r>
              <a:rPr lang="en-US" dirty="0" smtClean="0"/>
              <a:t>5. Tellers do not have access to the vault. (This is an example of least privilege, which is covered next.)</a:t>
            </a:r>
          </a:p>
          <a:p>
            <a:r>
              <a:rPr lang="en-US" dirty="0" smtClean="0"/>
              <a:t>6. The vault itself has multiple layers of defense, such as:</a:t>
            </a:r>
          </a:p>
          <a:p>
            <a:pPr lvl="1"/>
            <a:r>
              <a:rPr lang="en-US" dirty="0" smtClean="0"/>
              <a:t>It opens only at certain controlled times.</a:t>
            </a:r>
          </a:p>
          <a:p>
            <a:pPr lvl="1"/>
            <a:r>
              <a:rPr lang="en-US" dirty="0" smtClean="0"/>
              <a:t>It's made of very thick metal.</a:t>
            </a:r>
          </a:p>
          <a:p>
            <a:r>
              <a:rPr lang="en-US" dirty="0" smtClean="0"/>
              <a:t>Us-cert.gov</a:t>
            </a:r>
          </a:p>
          <a:p>
            <a:endParaRPr lang="en-US" dirty="0" smtClean="0"/>
          </a:p>
          <a:p>
            <a:endParaRPr lang="en-US" dirty="0"/>
          </a:p>
        </p:txBody>
      </p:sp>
    </p:spTree>
    <p:extLst>
      <p:ext uri="{BB962C8B-B14F-4D97-AF65-F5344CB8AC3E}">
        <p14:creationId xmlns:p14="http://schemas.microsoft.com/office/powerpoint/2010/main" val="30934482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Data.</a:t>
            </a:r>
            <a:r>
              <a:rPr lang="en-US" sz="1100" dirty="0"/>
              <a:t> An attacker’s ultimate target, including your databases, Active Directory service information, documents, and so on.</a:t>
            </a:r>
          </a:p>
          <a:p>
            <a:r>
              <a:rPr lang="en-US" sz="1100" b="1" dirty="0"/>
              <a:t>Application.</a:t>
            </a:r>
            <a:r>
              <a:rPr lang="en-US" sz="1100" dirty="0"/>
              <a:t> The software that manipulates the data that is the ultimate target of attack.</a:t>
            </a:r>
          </a:p>
          <a:p>
            <a:r>
              <a:rPr lang="en-US" sz="1100" b="1" dirty="0"/>
              <a:t>Host.</a:t>
            </a:r>
            <a:r>
              <a:rPr lang="en-US" sz="1100" dirty="0"/>
              <a:t> The computers that are running the applications.</a:t>
            </a:r>
          </a:p>
          <a:p>
            <a:r>
              <a:rPr lang="en-US" sz="1100" b="1" dirty="0"/>
              <a:t>Internal Network.</a:t>
            </a:r>
            <a:r>
              <a:rPr lang="en-US" sz="1100" dirty="0"/>
              <a:t> The network in the corporate IT infrastructure.</a:t>
            </a:r>
          </a:p>
          <a:p>
            <a:r>
              <a:rPr lang="en-US" sz="1100" b="1" dirty="0"/>
              <a:t>Perimeter.</a:t>
            </a:r>
            <a:r>
              <a:rPr lang="en-US" sz="1100" dirty="0"/>
              <a:t> The network that connects the corporate IT infrastructure to another network, such as to external users, partners, or the Internet.</a:t>
            </a:r>
          </a:p>
          <a:p>
            <a:r>
              <a:rPr lang="en-US" sz="1100" b="1" dirty="0"/>
              <a:t>Physical.</a:t>
            </a:r>
            <a:r>
              <a:rPr lang="en-US" sz="1100" dirty="0"/>
              <a:t> The tangible aspects in computing: the server computers, hard disks, network switches, power, and so on.</a:t>
            </a:r>
          </a:p>
          <a:p>
            <a:r>
              <a:rPr lang="en-US" sz="1100" b="1" dirty="0"/>
              <a:t>Policies, Procedures, Awareness.</a:t>
            </a:r>
            <a:r>
              <a:rPr lang="en-US" sz="1100" dirty="0"/>
              <a:t> The overall governing principles of the security strategy of any organization. Without this layer, the entire strategy fails.</a:t>
            </a:r>
          </a:p>
          <a:p>
            <a:endParaRPr lang="en-US" dirty="0"/>
          </a:p>
        </p:txBody>
      </p:sp>
    </p:spTree>
    <p:extLst>
      <p:ext uri="{BB962C8B-B14F-4D97-AF65-F5344CB8AC3E}">
        <p14:creationId xmlns:p14="http://schemas.microsoft.com/office/powerpoint/2010/main" val="11602438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Document is encrypted or password protected (see the key</a:t>
            </a:r>
            <a:r>
              <a:rPr lang="en-US" baseline="0" dirty="0"/>
              <a:t> on document)</a:t>
            </a:r>
          </a:p>
          <a:p>
            <a:r>
              <a:rPr lang="en-US" baseline="0" dirty="0"/>
              <a:t>The computer has anti-virus running (hopefully updated!)</a:t>
            </a:r>
          </a:p>
          <a:p>
            <a:r>
              <a:rPr lang="en-US" baseline="0" dirty="0"/>
              <a:t>A firewall is in place to filter network traffic</a:t>
            </a:r>
          </a:p>
          <a:p>
            <a:r>
              <a:rPr lang="en-US" baseline="0" dirty="0"/>
              <a:t>Surveillance camera</a:t>
            </a:r>
          </a:p>
          <a:p>
            <a:r>
              <a:rPr lang="en-US" baseline="0" dirty="0"/>
              <a:t>Lock on the door</a:t>
            </a:r>
          </a:p>
          <a:p>
            <a:endParaRPr lang="en-US" baseline="0" dirty="0"/>
          </a:p>
          <a:p>
            <a:r>
              <a:rPr lang="en-US" baseline="0" dirty="0"/>
              <a:t>Other layers:</a:t>
            </a:r>
          </a:p>
          <a:p>
            <a:r>
              <a:rPr lang="en-US" baseline="0" dirty="0"/>
              <a:t>The software (Word) is up to date</a:t>
            </a:r>
          </a:p>
          <a:p>
            <a:r>
              <a:rPr lang="en-US" baseline="0" dirty="0"/>
              <a:t>The computer has the latest patches</a:t>
            </a:r>
          </a:p>
          <a:p>
            <a:r>
              <a:rPr lang="en-US" baseline="0" dirty="0"/>
              <a:t>The computer requires a password and screen lock is enabled</a:t>
            </a:r>
          </a:p>
          <a:p>
            <a:endParaRPr lang="en-US" dirty="0"/>
          </a:p>
        </p:txBody>
      </p:sp>
    </p:spTree>
    <p:extLst>
      <p:ext uri="{BB962C8B-B14F-4D97-AF65-F5344CB8AC3E}">
        <p14:creationId xmlns:p14="http://schemas.microsoft.com/office/powerpoint/2010/main" val="15421248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100" b="0" i="0" kern="1200" dirty="0">
              <a:solidFill>
                <a:schemeClr val="tx1"/>
              </a:solidFill>
              <a:effectLst/>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Answer to first question: No! The security of the lock should depend on its mechanism and you keeping the key safe not on you keeping the lock a secret!</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It</a:t>
            </a:r>
            <a:r>
              <a:rPr lang="en-US" baseline="0" dirty="0"/>
              <a:t> is essential that cryptographic algorithms are open to public in particular to researchers. After all a cryptographic algorithms security is as reliable as the research on it proves.</a:t>
            </a:r>
            <a:endParaRPr lang="en-US" dirty="0"/>
          </a:p>
          <a:p>
            <a:endParaRPr lang="en-US" sz="11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i="0" kern="1200" dirty="0">
                <a:solidFill>
                  <a:schemeClr val="tx1"/>
                </a:solidFill>
                <a:effectLst/>
                <a:latin typeface="+mn-lt"/>
                <a:ea typeface="+mn-ea"/>
                <a:cs typeface="+mn-cs"/>
              </a:rPr>
              <a:t>From Wikipedia: </a:t>
            </a:r>
            <a:r>
              <a:rPr lang="en-US" sz="1100" b="1" dirty="0"/>
              <a:t>https://en.wikipedia.org/wiki/</a:t>
            </a:r>
            <a:r>
              <a:rPr lang="en-US" sz="1100" b="1" dirty="0" err="1"/>
              <a:t>Kerckhoff’s_principle</a:t>
            </a:r>
            <a:endParaRPr lang="en-US" sz="1100" b="1" dirty="0"/>
          </a:p>
          <a:p>
            <a:endParaRPr lang="en-US" sz="1100" b="0" i="0" kern="1200" dirty="0">
              <a:solidFill>
                <a:schemeClr val="tx1"/>
              </a:solidFill>
              <a:effectLst/>
              <a:latin typeface="+mn-lt"/>
              <a:ea typeface="+mn-ea"/>
              <a:cs typeface="+mn-cs"/>
            </a:endParaRPr>
          </a:p>
          <a:p>
            <a:r>
              <a:rPr lang="en-US" dirty="0" err="1"/>
              <a:t>Auguste</a:t>
            </a:r>
            <a:r>
              <a:rPr lang="en-US" dirty="0"/>
              <a:t> </a:t>
            </a:r>
            <a:r>
              <a:rPr lang="en-US" dirty="0" err="1"/>
              <a:t>Kerckhoffs</a:t>
            </a:r>
            <a:r>
              <a:rPr lang="en-US" dirty="0"/>
              <a:t> was a Dutch linguist and cryptographer who was professor of languages at the </a:t>
            </a:r>
            <a:r>
              <a:rPr lang="en-US" dirty="0" err="1"/>
              <a:t>École</a:t>
            </a:r>
            <a:r>
              <a:rPr lang="en-US" dirty="0"/>
              <a:t> des </a:t>
            </a:r>
            <a:r>
              <a:rPr lang="en-US" dirty="0" err="1"/>
              <a:t>Hautes</a:t>
            </a:r>
            <a:r>
              <a:rPr lang="en-US" dirty="0"/>
              <a:t> </a:t>
            </a:r>
            <a:r>
              <a:rPr lang="en-US" dirty="0" err="1"/>
              <a:t>Études</a:t>
            </a:r>
            <a:r>
              <a:rPr lang="en-US" dirty="0"/>
              <a:t> </a:t>
            </a:r>
            <a:r>
              <a:rPr lang="en-US" dirty="0" err="1"/>
              <a:t>Commerciales</a:t>
            </a:r>
            <a:r>
              <a:rPr lang="en-US" dirty="0"/>
              <a:t> in Paris in the late 19th century.</a:t>
            </a:r>
          </a:p>
          <a:p>
            <a:r>
              <a:rPr lang="en-US" dirty="0"/>
              <a:t>In 1883 he wrote two journal articles on </a:t>
            </a:r>
            <a:r>
              <a:rPr lang="en-US" i="1" dirty="0"/>
              <a:t>La </a:t>
            </a:r>
            <a:r>
              <a:rPr lang="en-US" i="1" dirty="0" err="1"/>
              <a:t>Cryptographie</a:t>
            </a:r>
            <a:r>
              <a:rPr lang="en-US" i="1" dirty="0"/>
              <a:t> </a:t>
            </a:r>
            <a:r>
              <a:rPr lang="en-US" i="1" dirty="0" err="1"/>
              <a:t>Militaire</a:t>
            </a:r>
            <a:r>
              <a:rPr lang="en-US" dirty="0"/>
              <a:t>, in which he stated six design principles for military ciphers. Translated from French, they are:</a:t>
            </a:r>
          </a:p>
          <a:p>
            <a:pPr marL="685800" lvl="1" indent="-342900">
              <a:buFont typeface="+mj-lt"/>
              <a:buAutoNum type="arabicPeriod"/>
            </a:pPr>
            <a:r>
              <a:rPr lang="en-US" dirty="0"/>
              <a:t>The system must be practically, if not mathematically, indecipherable;</a:t>
            </a:r>
          </a:p>
          <a:p>
            <a:pPr marL="685800" lvl="1" indent="-342900">
              <a:buFont typeface="+mj-lt"/>
              <a:buAutoNum type="arabicPeriod"/>
            </a:pPr>
            <a:r>
              <a:rPr lang="en-US" dirty="0"/>
              <a:t>It should not require secrecy, and it should not be a problem if it falls into enemy hands;</a:t>
            </a:r>
          </a:p>
          <a:p>
            <a:pPr marL="685800" lvl="1" indent="-342900">
              <a:buFont typeface="+mj-lt"/>
              <a:buAutoNum type="arabicPeriod"/>
            </a:pPr>
            <a:r>
              <a:rPr lang="en-US" dirty="0"/>
              <a:t>It must be possible to communicate and remember the key without using written notes, and correspondents must be able to change or modify it at will;</a:t>
            </a:r>
          </a:p>
          <a:p>
            <a:pPr marL="685800" lvl="1" indent="-342900">
              <a:buFont typeface="+mj-lt"/>
              <a:buAutoNum type="arabicPeriod"/>
            </a:pPr>
            <a:r>
              <a:rPr lang="en-US" dirty="0"/>
              <a:t>It must be applicable to telegraph communications;</a:t>
            </a:r>
          </a:p>
          <a:p>
            <a:pPr marL="685800" lvl="1" indent="-342900">
              <a:buFont typeface="+mj-lt"/>
              <a:buAutoNum type="arabicPeriod"/>
            </a:pPr>
            <a:r>
              <a:rPr lang="en-US" dirty="0"/>
              <a:t>It must be portable, and should not require several persons to handle or operate;</a:t>
            </a:r>
          </a:p>
          <a:p>
            <a:pPr marL="685800" lvl="1" indent="-342900">
              <a:buFont typeface="+mj-lt"/>
              <a:buAutoNum type="arabicPeriod"/>
            </a:pPr>
            <a:r>
              <a:rPr lang="en-US" dirty="0"/>
              <a:t>Lastly, given the circumstances in which it is to be used, the system must be easy to use and should not be stressful to use or require its users to know and comply with a long list of rules.</a:t>
            </a:r>
          </a:p>
          <a:p>
            <a:endParaRPr lang="en-US" dirty="0"/>
          </a:p>
          <a:p>
            <a:endParaRPr lang="en-US" sz="1100" b="0" i="0" kern="1200" dirty="0">
              <a:solidFill>
                <a:schemeClr val="tx1"/>
              </a:solidFill>
              <a:effectLst/>
              <a:latin typeface="+mn-lt"/>
              <a:ea typeface="+mn-ea"/>
              <a:cs typeface="+mn-cs"/>
            </a:endParaRPr>
          </a:p>
          <a:p>
            <a:r>
              <a:rPr lang="en-US" sz="1100" b="0" i="0" kern="1200" baseline="0" dirty="0">
                <a:solidFill>
                  <a:schemeClr val="tx1"/>
                </a:solidFill>
                <a:effectLst/>
                <a:latin typeface="+mn-lt"/>
                <a:ea typeface="+mn-ea"/>
                <a:cs typeface="+mn-cs"/>
              </a:rPr>
              <a:t>                 </a:t>
            </a:r>
          </a:p>
          <a:p>
            <a:endParaRPr lang="en-US" sz="1100" b="0" i="0" kern="1200" baseline="0" dirty="0">
              <a:solidFill>
                <a:schemeClr val="tx1"/>
              </a:solidFill>
              <a:effectLst/>
              <a:latin typeface="+mn-lt"/>
              <a:ea typeface="+mn-ea"/>
              <a:cs typeface="+mn-cs"/>
            </a:endParaRPr>
          </a:p>
          <a:p>
            <a:endParaRPr lang="en-US" dirty="0"/>
          </a:p>
        </p:txBody>
      </p:sp>
    </p:spTree>
    <p:extLst>
      <p:ext uri="{BB962C8B-B14F-4D97-AF65-F5344CB8AC3E}">
        <p14:creationId xmlns:p14="http://schemas.microsoft.com/office/powerpoint/2010/main" val="8577716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Not</a:t>
            </a:r>
            <a:r>
              <a:rPr lang="en-US" baseline="0" dirty="0"/>
              <a:t>e that one should not deduce from this that all details need to be published. Obscurity can still be maintained. The main point is that it should not be the security mechanism you rely on to protect your data or system.</a:t>
            </a:r>
          </a:p>
          <a:p>
            <a:r>
              <a:rPr lang="en-US" baseline="0" dirty="0"/>
              <a:t>For cryptographic algorithms though, the stronger the security is if the algorithm is subjected to the scrutiny of the researchers and attackers. Along similar lines, it is best to deploy a proven strong algorithm than one developed in house with limited expertise.</a:t>
            </a:r>
            <a:endParaRPr lang="en-US" dirty="0"/>
          </a:p>
        </p:txBody>
      </p:sp>
    </p:spTree>
    <p:extLst>
      <p:ext uri="{BB962C8B-B14F-4D97-AF65-F5344CB8AC3E}">
        <p14:creationId xmlns:p14="http://schemas.microsoft.com/office/powerpoint/2010/main" val="21801450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system or a solution to a problem is designed</a:t>
            </a:r>
            <a:r>
              <a:rPr lang="en-US" baseline="0" dirty="0"/>
              <a:t> the pillars of information security need to be taken into consideration. </a:t>
            </a:r>
            <a:r>
              <a:rPr lang="en-US" dirty="0"/>
              <a:t>The ultimate goal of a</a:t>
            </a:r>
            <a:r>
              <a:rPr lang="en-US" baseline="0" dirty="0"/>
              <a:t> security mechanism is to protect the information; in other words, to make sure that the five pillars are assured.</a:t>
            </a:r>
          </a:p>
          <a:p>
            <a:endParaRPr lang="en-US" baseline="0" dirty="0"/>
          </a:p>
          <a:p>
            <a:r>
              <a:rPr lang="en-US" baseline="0" dirty="0"/>
              <a:t>Sensitive data should not be published/transmitted/stored in plaintext. </a:t>
            </a:r>
          </a:p>
          <a:p>
            <a:r>
              <a:rPr lang="en-US" baseline="0" dirty="0"/>
              <a:t>The integrity of data must be assured. </a:t>
            </a:r>
          </a:p>
          <a:p>
            <a:r>
              <a:rPr lang="en-US" baseline="0" dirty="0"/>
              <a:t>Users accessing data/resource should be authenticated and assured that is authorized to access. </a:t>
            </a:r>
          </a:p>
          <a:p>
            <a:r>
              <a:rPr lang="en-US" baseline="0" dirty="0"/>
              <a:t>A user should not be able to deny accessing the resource/data</a:t>
            </a:r>
          </a:p>
          <a:p>
            <a:r>
              <a:rPr lang="en-US" baseline="0" dirty="0"/>
              <a:t>Resources should be available to authorized users.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8641527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can discuss which of these components</a:t>
            </a:r>
            <a:r>
              <a:rPr lang="en-US" baseline="0" dirty="0"/>
              <a:t> are also important for security and why?</a:t>
            </a:r>
            <a:endParaRPr lang="en-US" dirty="0"/>
          </a:p>
        </p:txBody>
      </p:sp>
    </p:spTree>
    <p:extLst>
      <p:ext uri="{BB962C8B-B14F-4D97-AF65-F5344CB8AC3E}">
        <p14:creationId xmlns:p14="http://schemas.microsoft.com/office/powerpoint/2010/main" val="3091638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system or a solution to a problem is designed</a:t>
            </a:r>
            <a:r>
              <a:rPr lang="en-US" baseline="0" dirty="0"/>
              <a:t> the pillars of information security need to be taken into consideration. </a:t>
            </a:r>
            <a:r>
              <a:rPr lang="en-US" dirty="0"/>
              <a:t>The ultimate goal of a</a:t>
            </a:r>
            <a:r>
              <a:rPr lang="en-US" baseline="0" dirty="0"/>
              <a:t> security mechanism is to protect the information; in other words, to make sure that the five pillars are assured.</a:t>
            </a:r>
          </a:p>
          <a:p>
            <a:endParaRPr lang="en-US" baseline="0" dirty="0"/>
          </a:p>
          <a:p>
            <a:r>
              <a:rPr lang="en-US" baseline="0" dirty="0"/>
              <a:t>Sensitive data should not be published/transmitted/stored in plaintext. </a:t>
            </a:r>
          </a:p>
          <a:p>
            <a:r>
              <a:rPr lang="en-US" baseline="0" dirty="0"/>
              <a:t>The integrity of data must be assured. </a:t>
            </a:r>
          </a:p>
          <a:p>
            <a:r>
              <a:rPr lang="en-US" baseline="0" dirty="0"/>
              <a:t>Users accessing data/resource should be authenticated and assured that is authorized to access. </a:t>
            </a:r>
          </a:p>
          <a:p>
            <a:r>
              <a:rPr lang="en-US" baseline="0" dirty="0"/>
              <a:t>A user should not be able to deny accessing the resource/data</a:t>
            </a:r>
          </a:p>
          <a:p>
            <a:r>
              <a:rPr lang="en-US" baseline="0" dirty="0"/>
              <a:t>Resources should be available to authorized users.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3651153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We say that data is confidential with respect to that set of people, or it is</a:t>
            </a:r>
            <a:r>
              <a:rPr lang="en-US" baseline="0" dirty="0" smtClean="0"/>
              <a:t> secret from everyone else</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In the examples:</a:t>
            </a:r>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Military: CONFIDENTIAL data can be read by folks with SECRET or TOP-SECRET(or higher) clearance, but no-one else</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Industry: Proprietary data known to people in company only</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Academia: FERPA protects confidentiality of grades, student data</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03784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Privacy has many definitions, and all seem to focus on control of the data in some way. The one given here is probably the most common.</a:t>
            </a:r>
          </a:p>
          <a:p>
            <a:endParaRPr lang="en-US" dirty="0" smtClean="0"/>
          </a:p>
          <a:p>
            <a:r>
              <a:rPr lang="en-US" dirty="0" smtClean="0"/>
              <a:t>Privacy can be formulated in many ways;</a:t>
            </a:r>
            <a:r>
              <a:rPr lang="en-US" baseline="0" dirty="0" smtClean="0"/>
              <a:t> for example, </a:t>
            </a:r>
            <a:r>
              <a:rPr lang="en-US" i="1" baseline="0" dirty="0" smtClean="0"/>
              <a:t>differential privacy</a:t>
            </a:r>
            <a:r>
              <a:rPr lang="en-US" i="0" baseline="0" dirty="0" smtClean="0"/>
              <a:t> says that if you have a database with a record and a second database without, and you cannot learn anything more about that record from the first database than the second, that record is private.</a:t>
            </a:r>
          </a:p>
          <a:p>
            <a:endParaRPr lang="en-US" i="0" baseline="0" dirty="0" smtClean="0"/>
          </a:p>
          <a:p>
            <a:r>
              <a:rPr lang="en-US" i="0" baseline="0" dirty="0" smtClean="0"/>
              <a:t>You have to be careful, though – sometimes people can infer information that you want to keep private from what you make public. So be careful!</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449970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the two parts of this definition:</a:t>
            </a:r>
          </a:p>
          <a:p>
            <a:endParaRPr lang="en-US" dirty="0" smtClean="0"/>
          </a:p>
          <a:p>
            <a:pPr marL="171450" indent="-171450">
              <a:buFontTx/>
              <a:buChar char="•"/>
            </a:pPr>
            <a:r>
              <a:rPr lang="en-US" dirty="0" smtClean="0"/>
              <a:t>The changes that are made are authorized</a:t>
            </a:r>
            <a:r>
              <a:rPr lang="en-US" baseline="0" dirty="0" smtClean="0"/>
              <a:t> (allowed) by the security policy; *and*</a:t>
            </a:r>
          </a:p>
          <a:p>
            <a:pPr marL="171450" indent="-171450">
              <a:buFontTx/>
              <a:buChar char="•"/>
            </a:pPr>
            <a:r>
              <a:rPr lang="en-US" baseline="0" dirty="0" smtClean="0"/>
              <a:t>The entity making the changes is authorized (allowed) to make those specific changes</a:t>
            </a:r>
          </a:p>
          <a:p>
            <a:pPr marL="171450" indent="-171450">
              <a:buFontTx/>
              <a:buChar char="•"/>
            </a:pPr>
            <a:endParaRPr lang="en-US" baseline="0" dirty="0" smtClean="0"/>
          </a:p>
          <a:p>
            <a:pPr marL="0" indent="0">
              <a:buFontTx/>
              <a:buNone/>
            </a:pPr>
            <a:r>
              <a:rPr lang="en-US" baseline="0" dirty="0" smtClean="0"/>
              <a:t>If Beth is a bank teller, she will be authorized to change an account’s balance up to a certain amount (say, $600)</a:t>
            </a:r>
          </a:p>
          <a:p>
            <a:pPr marL="0" indent="0">
              <a:buFontTx/>
              <a:buNone/>
            </a:pPr>
            <a:endParaRPr lang="en-US" baseline="0" dirty="0" smtClean="0"/>
          </a:p>
          <a:p>
            <a:pPr marL="171450" indent="-171450">
              <a:buFontTx/>
              <a:buChar char="•"/>
            </a:pPr>
            <a:r>
              <a:rPr lang="en-US" baseline="0" dirty="0" smtClean="0"/>
              <a:t>If she tries to add $500 due to Tom depositing a $500 check, the deposit is allowed without further ado; *but*</a:t>
            </a:r>
          </a:p>
          <a:p>
            <a:pPr marL="171450" indent="-171450">
              <a:buFontTx/>
              <a:buChar char="•"/>
            </a:pPr>
            <a:r>
              <a:rPr lang="en-US" dirty="0" smtClean="0"/>
              <a:t>If she tries to add $1,000 due to Tom depositing a $1,000 check, the deposit</a:t>
            </a:r>
            <a:r>
              <a:rPr lang="en-US" baseline="0" dirty="0" smtClean="0"/>
              <a:t> is blocked (in practice, Beth has a supervisor come over and approve the transaction)</a:t>
            </a:r>
          </a:p>
          <a:p>
            <a:pPr marL="171450" indent="-171450">
              <a:buFontTx/>
              <a:buChar char="•"/>
            </a:pPr>
            <a:endParaRPr lang="en-US" baseline="0" dirty="0" smtClean="0"/>
          </a:p>
          <a:p>
            <a:pPr marL="0" indent="0">
              <a:buFontTx/>
              <a:buNone/>
            </a:pPr>
            <a:r>
              <a:rPr lang="en-US" baseline="0" dirty="0" smtClean="0"/>
              <a:t>In both cases, Beth is authorized to add money to an account. But in the first case, the action is allowed; in the second case, it is not.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182012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a good example for class:</a:t>
            </a:r>
          </a:p>
          <a:p>
            <a:endParaRPr lang="en-US" dirty="0" smtClean="0"/>
          </a:p>
          <a:p>
            <a:r>
              <a:rPr lang="en-US" dirty="0" smtClean="0"/>
              <a:t>Consider two different scenarios</a:t>
            </a:r>
            <a:r>
              <a:rPr lang="en-US" baseline="0" dirty="0" smtClean="0"/>
              <a:t> for Amazon.</a:t>
            </a:r>
          </a:p>
          <a:p>
            <a:pPr marL="171450" indent="-171450">
              <a:buFontTx/>
              <a:buChar char="•"/>
            </a:pPr>
            <a:r>
              <a:rPr lang="en-US" baseline="0" dirty="0" smtClean="0"/>
              <a:t>I can connect to it, and my browser gets 1 bit per second. It’s clearly unusable and hence unavailable for buying books</a:t>
            </a:r>
          </a:p>
          <a:p>
            <a:pPr marL="171450" indent="-171450">
              <a:buFontTx/>
              <a:buChar char="•"/>
            </a:pPr>
            <a:r>
              <a:rPr lang="en-US" baseline="0" dirty="0" smtClean="0"/>
              <a:t>I can connect to it, and my browser gets 1,000,000 bits per second. Now it’s available in both senses.</a:t>
            </a:r>
          </a:p>
          <a:p>
            <a:pPr marL="171450" indent="-171450">
              <a:buFontTx/>
              <a:buChar char="•"/>
            </a:pPr>
            <a:endParaRPr lang="en-US" baseline="0" dirty="0" smtClean="0"/>
          </a:p>
          <a:p>
            <a:pPr marL="0" indent="0">
              <a:buFontTx/>
              <a:buNone/>
            </a:pPr>
            <a:r>
              <a:rPr lang="en-US" baseline="0" dirty="0" smtClean="0"/>
              <a:t>Note in the first case, it’s available in the sense I can connect to it. But the quality of service is too poor to be useful. That</a:t>
            </a:r>
            <a:r>
              <a:rPr lang="mr-IN" baseline="0" dirty="0" smtClean="0"/>
              <a:t>’</a:t>
            </a:r>
            <a:r>
              <a:rPr lang="en-US" baseline="0" dirty="0" smtClean="0"/>
              <a:t>s why availability is defined in terms of quality of service.</a:t>
            </a:r>
          </a:p>
          <a:p>
            <a:pPr marL="0" indent="0">
              <a:buFontTx/>
              <a:buNone/>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3494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a picture of how availability can be compromised. This is called</a:t>
            </a:r>
            <a:r>
              <a:rPr lang="en-US" baseline="0" dirty="0" smtClean="0"/>
              <a:t> a “Distributed Denial of Service” (</a:t>
            </a:r>
            <a:r>
              <a:rPr lang="en-US" baseline="0" dirty="0" err="1" smtClean="0"/>
              <a:t>DDoS</a:t>
            </a:r>
            <a:r>
              <a:rPr lang="en-US" baseline="0" dirty="0" smtClean="0"/>
              <a:t>) attack. This one uses “zombies”, or programs that are controlled remotely.</a:t>
            </a:r>
          </a:p>
          <a:p>
            <a:endParaRPr lang="en-US" baseline="0" dirty="0" smtClean="0"/>
          </a:p>
          <a:p>
            <a:r>
              <a:rPr lang="en-US" baseline="0" dirty="0" smtClean="0"/>
              <a:t>Here’s how it works. The attacker puts small client programs, called “zombies”, onto a bunch of other systems. Usually this is done by tricking the users of those systems into installing malware by sending them infected attachments or putting it on a web page so that visitors will be infected. This is called a “botnet”. Then, at a given time, the attacker sends a command from her computer to all the zombies, which in turn send messages as fast as they can to the victim. The victim can’t handle all these messages quickly enough, so it becomes inaccessible to anyone else </a:t>
            </a:r>
            <a:r>
              <a:rPr lang="mr-IN" baseline="0" dirty="0" smtClean="0"/>
              <a:t>–</a:t>
            </a:r>
            <a:r>
              <a:rPr lang="en-US" baseline="0" dirty="0" smtClean="0"/>
              <a:t> hence, it cannot service them, so it’s a denial of service attack. As the messages causing this come from a number of sources, it’s also a distributed denial of service attack.</a:t>
            </a:r>
          </a:p>
          <a:p>
            <a:endParaRPr lang="en-US" baseline="0" dirty="0" smtClean="0"/>
          </a:p>
          <a:p>
            <a:r>
              <a:rPr lang="en-US" baseline="0" dirty="0" smtClean="0"/>
              <a:t>This image is from Wikimedia Commons:</a:t>
            </a:r>
          </a:p>
          <a:p>
            <a:r>
              <a:rPr lang="en-US" baseline="0" dirty="0" smtClean="0"/>
              <a:t>https://</a:t>
            </a:r>
            <a:r>
              <a:rPr lang="en-US" baseline="0" dirty="0" err="1" smtClean="0"/>
              <a:t>commons.wikimedia.org</a:t>
            </a:r>
            <a:r>
              <a:rPr lang="en-US" baseline="0" dirty="0" smtClean="0"/>
              <a:t>/wiki/</a:t>
            </a:r>
            <a:r>
              <a:rPr lang="en-US" baseline="0" dirty="0" err="1" smtClean="0"/>
              <a:t>File:Ddos-attack-ex.png</a:t>
            </a:r>
            <a:endParaRPr lang="en-US" baseline="0" dirty="0" smtClean="0"/>
          </a:p>
          <a:p>
            <a:r>
              <a:rPr lang="en-US" baseline="0" dirty="0" smtClean="0"/>
              <a:t>Used under the </a:t>
            </a:r>
            <a:r>
              <a:rPr lang="en-US" dirty="0" smtClean="0"/>
              <a:t>under Creative Commons</a:t>
            </a:r>
            <a:r>
              <a:rPr lang="en-US" baseline="0" dirty="0" smtClean="0"/>
              <a:t> </a:t>
            </a:r>
            <a:r>
              <a:rPr lang="en-US" dirty="0" smtClean="0"/>
              <a:t>Attribution Share-Alike 4.0</a:t>
            </a:r>
            <a:r>
              <a:rPr lang="en-US" baseline="0" dirty="0" smtClean="0"/>
              <a:t> </a:t>
            </a:r>
            <a:r>
              <a:rPr lang="en-US" dirty="0" smtClean="0"/>
              <a:t>International license (see Wikimedia page)</a:t>
            </a:r>
          </a:p>
          <a:p>
            <a:endParaRPr lang="en-US"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086605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the</a:t>
            </a:r>
            <a:r>
              <a:rPr lang="en-US" baseline="0" dirty="0"/>
              <a:t> public </a:t>
            </a:r>
            <a:r>
              <a:rPr lang="en-US" dirty="0"/>
              <a:t>website</a:t>
            </a:r>
            <a:r>
              <a:rPr lang="en-US" baseline="0" dirty="0"/>
              <a:t> for a company. </a:t>
            </a:r>
          </a:p>
          <a:p>
            <a:r>
              <a:rPr lang="en-US" baseline="0" dirty="0"/>
              <a:t>The company website is meant to be public; the company wants everyone in particular potential customers to see it. So it is not encrypted. </a:t>
            </a:r>
          </a:p>
          <a:p>
            <a:r>
              <a:rPr lang="en-US" baseline="0" dirty="0"/>
              <a:t>But the integrity is crucial; that is, the company would want everything on the website to be authorized by the company and not tampered with in any way.</a:t>
            </a:r>
          </a:p>
        </p:txBody>
      </p:sp>
    </p:spTree>
    <p:extLst>
      <p:ext uri="{BB962C8B-B14F-4D97-AF65-F5344CB8AC3E}">
        <p14:creationId xmlns:p14="http://schemas.microsoft.com/office/powerpoint/2010/main" val="41286655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870E2A4-94D7-43A9-8162-D048839BC33D}" type="datetimeFigureOut">
              <a:rPr lang="en-US" smtClean="0"/>
              <a:t>1/15/2020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611475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70E2A4-94D7-43A9-8162-D048839BC33D}" type="datetimeFigureOut">
              <a:rPr lang="en-US" smtClean="0"/>
              <a:t>1/15/2020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2629205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70E2A4-94D7-43A9-8162-D048839BC33D}" type="datetimeFigureOut">
              <a:rPr lang="en-US" smtClean="0"/>
              <a:t>1/15/2020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26886119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8026FE3C-7E70-4420-AA12-392E0D4EE99D}" type="slidenum">
              <a:rPr lang="en-US" smtClean="0"/>
              <a:t>‹#›</a:t>
            </a:fld>
            <a:endParaRPr lang="en-US"/>
          </a:p>
        </p:txBody>
      </p:sp>
      <p:pic>
        <p:nvPicPr>
          <p:cNvPr id="7" name="Picture 6"/>
          <p:cNvPicPr>
            <a:picLocks noChangeAspect="1"/>
          </p:cNvPicPr>
          <p:nvPr userDrawn="1"/>
        </p:nvPicPr>
        <p:blipFill>
          <a:blip r:embed="rId2"/>
          <a:stretch>
            <a:fillRect/>
          </a:stretch>
        </p:blipFill>
        <p:spPr>
          <a:xfrm>
            <a:off x="356507" y="404910"/>
            <a:ext cx="2857500" cy="2838450"/>
          </a:xfrm>
          <a:prstGeom prst="rect">
            <a:avLst/>
          </a:prstGeom>
        </p:spPr>
      </p:pic>
      <p:grpSp>
        <p:nvGrpSpPr>
          <p:cNvPr id="10" name="Group 9"/>
          <p:cNvGrpSpPr/>
          <p:nvPr userDrawn="1"/>
        </p:nvGrpSpPr>
        <p:grpSpPr>
          <a:xfrm>
            <a:off x="2999403" y="3401980"/>
            <a:ext cx="7162800" cy="2059641"/>
            <a:chOff x="914400" y="3657600"/>
            <a:chExt cx="7162800" cy="2059641"/>
          </a:xfrm>
        </p:grpSpPr>
        <p:sp>
          <p:nvSpPr>
            <p:cNvPr id="11" name="Rectangle 10"/>
            <p:cNvSpPr/>
            <p:nvPr/>
          </p:nvSpPr>
          <p:spPr>
            <a:xfrm>
              <a:off x="914400" y="3657600"/>
              <a:ext cx="7162800" cy="1295400"/>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14400" y="5069541"/>
              <a:ext cx="7162800" cy="647700"/>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914400" y="3657600"/>
              <a:ext cx="228600" cy="1295400"/>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914400" y="5069541"/>
              <a:ext cx="228600" cy="647700"/>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Title 1"/>
          <p:cNvSpPr>
            <a:spLocks noGrp="1"/>
          </p:cNvSpPr>
          <p:nvPr>
            <p:ph type="ctrTitle" hasCustomPrompt="1"/>
          </p:nvPr>
        </p:nvSpPr>
        <p:spPr>
          <a:xfrm>
            <a:off x="3506366" y="3616586"/>
            <a:ext cx="6148873" cy="803564"/>
          </a:xfrm>
          <a:prstGeom prst="rect">
            <a:avLst/>
          </a:prstGeom>
        </p:spPr>
        <p:txBody>
          <a:bodyPr anchor="b">
            <a:noAutofit/>
          </a:bodyPr>
          <a:lstStyle>
            <a:lvl1pPr algn="l">
              <a:defRPr lang="en-US" sz="4000" b="1" kern="1200" baseline="0" dirty="0" smtClean="0">
                <a:solidFill>
                  <a:srgbClr val="2955A6"/>
                </a:solidFill>
                <a:latin typeface="+mj-lt"/>
                <a:ea typeface="+mj-ea"/>
                <a:cs typeface="+mj-cs"/>
              </a:defRPr>
            </a:lvl1pPr>
          </a:lstStyle>
          <a:p>
            <a:r>
              <a:rPr lang="en-US" dirty="0" smtClean="0"/>
              <a:t>Module Name</a:t>
            </a:r>
            <a:endParaRPr lang="en-US"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915705" y="619895"/>
            <a:ext cx="1438095" cy="1438095"/>
          </a:xfrm>
          <a:prstGeom prst="rect">
            <a:avLst/>
          </a:prstGeom>
        </p:spPr>
      </p:pic>
      <p:sp>
        <p:nvSpPr>
          <p:cNvPr id="20" name="Text Placeholder 19"/>
          <p:cNvSpPr>
            <a:spLocks noGrp="1"/>
          </p:cNvSpPr>
          <p:nvPr>
            <p:ph type="body" sz="quarter" idx="13"/>
          </p:nvPr>
        </p:nvSpPr>
        <p:spPr>
          <a:xfrm>
            <a:off x="3506366" y="4998325"/>
            <a:ext cx="5627239" cy="278892"/>
          </a:xfrm>
          <a:prstGeom prst="rect">
            <a:avLst/>
          </a:prstGeom>
        </p:spPr>
        <p:txBody>
          <a:bodyPr anchor="ctr"/>
          <a:lstStyle>
            <a:lvl1pPr marL="0" indent="0">
              <a:buNone/>
              <a:defRPr/>
            </a:lvl1pPr>
            <a:lvl3pPr marL="914400" indent="0">
              <a:buNone/>
              <a:defRPr/>
            </a:lvl3pPr>
            <a:lvl5pPr marL="1828800" indent="0" algn="l">
              <a:buNone/>
              <a:defRPr/>
            </a:lvl5pPr>
          </a:lstStyle>
          <a:p>
            <a:pPr lvl="0"/>
            <a:r>
              <a:rPr lang="en-US" smtClean="0"/>
              <a:t>Click to edit Master text styles</a:t>
            </a:r>
          </a:p>
        </p:txBody>
      </p:sp>
    </p:spTree>
    <p:extLst>
      <p:ext uri="{BB962C8B-B14F-4D97-AF65-F5344CB8AC3E}">
        <p14:creationId xmlns:p14="http://schemas.microsoft.com/office/powerpoint/2010/main" val="22617121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365125"/>
            <a:ext cx="10515600" cy="1325563"/>
          </a:xfrm>
          <a:prstGeom prst="rect">
            <a:avLst/>
          </a:prstGeom>
        </p:spPr>
        <p:txBody>
          <a:bodyPr/>
          <a:lstStyle>
            <a:lvl1pPr>
              <a:defRPr/>
            </a:lvl1pPr>
          </a:lstStyle>
          <a:p>
            <a:r>
              <a:rPr lang="en-US" dirty="0" smtClean="0"/>
              <a:t>Slide Title</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34434580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39370601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5663991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17985550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22483291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37722342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104897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70E2A4-94D7-43A9-8162-D048839BC33D}" type="datetimeFigureOut">
              <a:rPr lang="en-US" smtClean="0"/>
              <a:t>1/15/2020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11061641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271546" y="187779"/>
            <a:ext cx="6145267" cy="6670221"/>
          </a:xfrm>
          <a:prstGeom prst="rect">
            <a:avLst/>
          </a:prstGeom>
        </p:spPr>
      </p:pic>
    </p:spTree>
    <p:extLst>
      <p:ext uri="{BB962C8B-B14F-4D97-AF65-F5344CB8AC3E}">
        <p14:creationId xmlns:p14="http://schemas.microsoft.com/office/powerpoint/2010/main" val="1079899748"/>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870E2A4-94D7-43A9-8162-D048839BC33D}" type="datetimeFigureOut">
              <a:rPr lang="en-US" smtClean="0"/>
              <a:t>1/15/2020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4219615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870E2A4-94D7-43A9-8162-D048839BC33D}" type="datetimeFigureOut">
              <a:rPr lang="en-US" smtClean="0"/>
              <a:t>1/15/2020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42640879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870E2A4-94D7-43A9-8162-D048839BC33D}" type="datetimeFigureOut">
              <a:rPr lang="en-US" smtClean="0"/>
              <a:t>1/15/2020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1517484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70E2A4-94D7-43A9-8162-D048839BC33D}" type="datetimeFigureOut">
              <a:rPr lang="en-US" smtClean="0"/>
              <a:t>1/15/2020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23300405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70E2A4-94D7-43A9-8162-D048839BC33D}" type="datetimeFigureOut">
              <a:rPr lang="en-US" smtClean="0"/>
              <a:t>1/15/2020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1135428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870E2A4-94D7-43A9-8162-D048839BC33D}" type="datetimeFigureOut">
              <a:rPr lang="en-US" smtClean="0"/>
              <a:t>1/15/2020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14095088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870E2A4-94D7-43A9-8162-D048839BC33D}" type="datetimeFigureOut">
              <a:rPr lang="en-US" smtClean="0"/>
              <a:t>1/15/2020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2594989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hyperlink" Target="http://www.c5colleges.org/" TargetMode="Externa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hyperlink" Target="https://creativecommons.org/licenses/by/4.0/" TargetMode="Externa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1.png"/><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70E2A4-94D7-43A9-8162-D048839BC33D}" type="datetimeFigureOut">
              <a:rPr lang="en-US" smtClean="0"/>
              <a:t>1/15/2020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4F384E-28DC-4309-AF4B-7D9AB4C8823F}" type="slidenum">
              <a:rPr lang="en-US" smtClean="0"/>
              <a:t>‹#›</a:t>
            </a:fld>
            <a:endParaRPr lang="en-US"/>
          </a:p>
        </p:txBody>
      </p:sp>
    </p:spTree>
    <p:extLst>
      <p:ext uri="{BB962C8B-B14F-4D97-AF65-F5344CB8AC3E}">
        <p14:creationId xmlns:p14="http://schemas.microsoft.com/office/powerpoint/2010/main" val="1305756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title="Page Number"/>
          <p:cNvSpPr>
            <a:spLocks noGrp="1"/>
          </p:cNvSpPr>
          <p:nvPr>
            <p:ph type="sldNum" sz="quarter" idx="4"/>
          </p:nvPr>
        </p:nvSpPr>
        <p:spPr>
          <a:xfrm>
            <a:off x="10692882" y="6329897"/>
            <a:ext cx="660918"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26FE3C-7E70-4420-AA12-392E0D4EE99D}" type="slidenum">
              <a:rPr lang="en-US" smtClean="0"/>
              <a:t>‹#›</a:t>
            </a:fld>
            <a:endParaRPr lang="en-US" dirty="0"/>
          </a:p>
        </p:txBody>
      </p:sp>
      <p:sp>
        <p:nvSpPr>
          <p:cNvPr id="7" name="Title Placeholder 6"/>
          <p:cNvSpPr>
            <a:spLocks noGrp="1"/>
          </p:cNvSpPr>
          <p:nvPr>
            <p:ph type="title"/>
          </p:nvPr>
        </p:nvSpPr>
        <p:spPr>
          <a:xfrm>
            <a:off x="838200" y="457200"/>
            <a:ext cx="7581326" cy="1101133"/>
          </a:xfrm>
          <a:prstGeom prst="rect">
            <a:avLst/>
          </a:prstGeom>
        </p:spPr>
        <p:txBody>
          <a:bodyPr vert="horz" lIns="91440" tIns="45720" rIns="91440" bIns="45720" rtlCol="0" anchor="ctr">
            <a:normAutofit/>
          </a:bodyPr>
          <a:lstStyle/>
          <a:p>
            <a:r>
              <a:rPr lang="en-US" smtClean="0"/>
              <a:t>Click to edit Master title style</a:t>
            </a:r>
            <a:endParaRPr lang="en-US" dirty="0"/>
          </a:p>
        </p:txBody>
      </p:sp>
      <p:pic>
        <p:nvPicPr>
          <p:cNvPr id="12" name="Picture 11" title="Creative Commons Logo"/>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10126" y="6444255"/>
            <a:ext cx="838200" cy="295275"/>
          </a:xfrm>
          <a:prstGeom prst="rect">
            <a:avLst/>
          </a:prstGeom>
        </p:spPr>
      </p:pic>
      <p:sp>
        <p:nvSpPr>
          <p:cNvPr id="4" name="Text Placeholder 3"/>
          <p:cNvSpPr>
            <a:spLocks noGrp="1"/>
          </p:cNvSpPr>
          <p:nvPr>
            <p:ph type="body" idx="1"/>
          </p:nvPr>
        </p:nvSpPr>
        <p:spPr>
          <a:xfrm>
            <a:off x="838200" y="1825625"/>
            <a:ext cx="10515600" cy="4482632"/>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smtClean="0"/>
              <a:t>Click to edit M</a:t>
            </a:r>
          </a:p>
          <a:p>
            <a:pPr lvl="0"/>
            <a:r>
              <a:rPr lang="en-US" dirty="0" smtClean="0"/>
              <a:t>aster text styles</a:t>
            </a:r>
          </a:p>
          <a:p>
            <a:pPr lvl="1"/>
            <a:r>
              <a:rPr lang="en-US" dirty="0" smtClean="0"/>
              <a:t>Second </a:t>
            </a:r>
            <a:r>
              <a:rPr lang="en-US" dirty="0" err="1" smtClean="0"/>
              <a:t>levelThird</a:t>
            </a:r>
            <a:r>
              <a:rPr lang="en-US" dirty="0" smtClean="0"/>
              <a:t> level</a:t>
            </a:r>
          </a:p>
          <a:p>
            <a:pPr lvl="3"/>
            <a:r>
              <a:rPr lang="en-US" dirty="0" smtClean="0"/>
              <a:t>Fourth level</a:t>
            </a:r>
          </a:p>
          <a:p>
            <a:pPr lvl="4"/>
            <a:r>
              <a:rPr lang="en-US" dirty="0" smtClean="0"/>
              <a:t>Fifth level</a:t>
            </a:r>
            <a:endParaRPr lang="en-US" dirty="0"/>
          </a:p>
        </p:txBody>
      </p:sp>
      <p:sp>
        <p:nvSpPr>
          <p:cNvPr id="13"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3"/>
          <p:cNvSpPr>
            <a:spLocks noChangeArrowheads="1"/>
          </p:cNvSpPr>
          <p:nvPr/>
        </p:nvSpPr>
        <p:spPr bwMode="auto">
          <a:xfrm rot="10800000" flipV="1">
            <a:off x="1648326" y="6422615"/>
            <a:ext cx="552994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1pPr>
            <a:lvl2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2pPr>
            <a:lvl3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3pPr>
            <a:lvl4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4pPr>
            <a:lvl5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5pPr>
            <a:lvl6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6pPr>
            <a:lvl7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7pPr>
            <a:lvl8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8pPr>
            <a:lvl9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971800" algn="ctr"/>
                <a:tab pos="5943600" algn="r"/>
              </a:tabLst>
            </a:pPr>
            <a:r>
              <a:rPr kumimoji="0" lang="en-US" altLang="en-US" sz="7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This document is licensed with a </a:t>
            </a:r>
            <a:r>
              <a:rPr kumimoji="0" lang="en-US" altLang="en-US" sz="7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12"/>
              </a:rPr>
              <a:t>Creative Commons Attribution 4.0 International License</a:t>
            </a:r>
            <a:r>
              <a:rPr kumimoji="0" lang="en-US" altLang="en-US" sz="700" b="0" i="0" u="none" strike="noStrike" cap="none" normalizeH="0" baseline="0" dirty="0" smtClean="0">
                <a:ln>
                  <a:noFill/>
                </a:ln>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7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©2017  </a:t>
            </a:r>
            <a:r>
              <a:rPr kumimoji="0" lang="en-US" altLang="en-US" sz="16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13"/>
              </a:rPr>
              <a:t>www.C5colleges.org</a:t>
            </a:r>
            <a:endParaRPr kumimoji="0" lang="en-US" altLang="en-US" sz="1800" b="1"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338748852"/>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iamcybersafe.org/wp-content/uploads/2017/06/Europe-GISWS-Report.pdf" TargetMode="External"/><Relationship Id="rId7" Type="http://schemas.openxmlformats.org/officeDocument/2006/relationships/image" Target="../media/image17.png"/><Relationship Id="rId2" Type="http://schemas.openxmlformats.org/officeDocument/2006/relationships/hyperlink" Target="https://www.csoonline.com/article/3200024/security/cybersecurity-labor-crunch-to-hit-35-million-unfilled-jobs-by-2021.html" TargetMode="Externa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hyperlink" Target="https://iamcybersafe.org/wp-content/uploads/2017/03/WomensReport.pdf" TargetMode="External"/><Relationship Id="rId4" Type="http://schemas.openxmlformats.org/officeDocument/2006/relationships/hyperlink" Target="https://iamcybersafe.org/women_in_cybersecurity/" TargetMode="External"/></Relationships>
</file>

<file path=ppt/slides/_rels/slide12.xml.rels><?xml version="1.0" encoding="UTF-8" standalone="yes"?>
<Relationships xmlns="http://schemas.openxmlformats.org/package/2006/relationships"><Relationship Id="rId2" Type="http://schemas.openxmlformats.org/officeDocument/2006/relationships/hyperlink" Target="https://www.glassdoor.com/Job/cyber-security-jobs-SRCH_KO0,14.htm?srs=TAB_OVER_SALARY_SEARCH"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hyperlink" Target="https://commons.wikimedia.org/wiki/File:Nurses_in_a_nurses'_station,_USA_1987.jpg" TargetMode="External"/><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hyperlink" Target="https://ww2.isa.org/standards-publications/isa-publications/intech-magazine/2012/december/automation-it-defense-depth/" TargetMode="External"/><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hyperlink" Target="https://www.us-cert.gov/bsi/articles/knowledge/principles/defense-in-depth" TargetMode="External"/><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hyperlink" Target="https://technet.microsoft.com/en-us/library/cc512681.aspx"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hyperlink" Target="https://creativecommons.org/licenses/by/4.0/"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nvlpubs.nist.gov/nistpubs/FIPS/NIST.FIPS.197.pdf" TargetMode="External"/><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hyperlink" Target="https://www.nngroup.com/articles/usability-101-introduction-to-usability/" TargetMode="External"/><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hyperlink" Target="http://searchsecurity.techtarget.com/opinion/Thirteen-principles-to-ensure-enterprise-system-security" TargetMode="External"/><Relationship Id="rId2" Type="http://schemas.openxmlformats.org/officeDocument/2006/relationships/hyperlink" Target="http://www.techtarget.com/contributor/Gary-McGraw" TargetMode="Externa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merriam-webster.com/dictionary/noun"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Introduction to Information Security</a:t>
            </a:r>
            <a:endParaRPr lang="en-US" dirty="0"/>
          </a:p>
        </p:txBody>
      </p:sp>
      <p:sp>
        <p:nvSpPr>
          <p:cNvPr id="3" name="Subtitle 2"/>
          <p:cNvSpPr>
            <a:spLocks noGrp="1"/>
          </p:cNvSpPr>
          <p:nvPr>
            <p:ph type="subTitle" idx="1"/>
          </p:nvPr>
        </p:nvSpPr>
        <p:spPr/>
        <p:txBody>
          <a:bodyPr/>
          <a:lstStyle/>
          <a:p>
            <a:r>
              <a:rPr lang="en-US" dirty="0" smtClean="0"/>
              <a:t>CIA</a:t>
            </a:r>
            <a:endParaRPr lang="en-US" dirty="0"/>
          </a:p>
        </p:txBody>
      </p:sp>
      <p:sp>
        <p:nvSpPr>
          <p:cNvPr id="4" name="TextBox 3"/>
          <p:cNvSpPr txBox="1"/>
          <p:nvPr/>
        </p:nvSpPr>
        <p:spPr>
          <a:xfrm>
            <a:off x="491837" y="5153890"/>
            <a:ext cx="11090563" cy="307777"/>
          </a:xfrm>
          <a:prstGeom prst="rect">
            <a:avLst/>
          </a:prstGeom>
          <a:noFill/>
        </p:spPr>
        <p:txBody>
          <a:bodyPr wrap="square" rtlCol="0">
            <a:spAutoFit/>
          </a:bodyPr>
          <a:lstStyle/>
          <a:p>
            <a:r>
              <a:rPr lang="en-US" sz="1400" dirty="0" smtClean="0"/>
              <a:t>This presentation is prepared by </a:t>
            </a:r>
            <a:r>
              <a:rPr lang="en-US" sz="1400" smtClean="0"/>
              <a:t>Yeṣem</a:t>
            </a:r>
            <a:r>
              <a:rPr lang="en-US" sz="1400" dirty="0" smtClean="0"/>
              <a:t> </a:t>
            </a:r>
            <a:r>
              <a:rPr lang="en-US" sz="1400" dirty="0"/>
              <a:t>K</a:t>
            </a:r>
            <a:r>
              <a:rPr lang="en-US" sz="1400" dirty="0" smtClean="0"/>
              <a:t>urt Peker and includes material  from C5Colleges.org as indicated on the individual slides.</a:t>
            </a:r>
            <a:endParaRPr lang="en-US" sz="1400" dirty="0"/>
          </a:p>
        </p:txBody>
      </p:sp>
    </p:spTree>
    <p:extLst>
      <p:ext uri="{BB962C8B-B14F-4D97-AF65-F5344CB8AC3E}">
        <p14:creationId xmlns:p14="http://schemas.microsoft.com/office/powerpoint/2010/main" val="39821378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CSEC2017 Joint Task Force on Cybersecurity Education (JTF)</a:t>
            </a:r>
            <a:endParaRPr lang="en-US" i="1" dirty="0"/>
          </a:p>
        </p:txBody>
      </p:sp>
      <p:sp>
        <p:nvSpPr>
          <p:cNvPr id="3" name="Content Placeholder 2"/>
          <p:cNvSpPr>
            <a:spLocks noGrp="1"/>
          </p:cNvSpPr>
          <p:nvPr>
            <p:ph idx="1"/>
          </p:nvPr>
        </p:nvSpPr>
        <p:spPr>
          <a:xfrm>
            <a:off x="1204822" y="1690689"/>
            <a:ext cx="8229600" cy="4587648"/>
          </a:xfrm>
        </p:spPr>
        <p:txBody>
          <a:bodyPr>
            <a:normAutofit/>
          </a:bodyPr>
          <a:lstStyle/>
          <a:p>
            <a:r>
              <a:rPr lang="en-US" sz="2400" i="1" dirty="0"/>
              <a:t>[C]</a:t>
            </a:r>
            <a:r>
              <a:rPr lang="en-US" sz="2400" i="1" dirty="0" err="1"/>
              <a:t>ybersecurity</a:t>
            </a:r>
            <a:r>
              <a:rPr lang="en-US" sz="2400" i="1" dirty="0"/>
              <a:t> [</a:t>
            </a:r>
            <a:r>
              <a:rPr lang="en-US" sz="2400" i="1" dirty="0" err="1"/>
              <a:t>i</a:t>
            </a:r>
            <a:r>
              <a:rPr lang="en-US" sz="2400" i="1" dirty="0"/>
              <a:t>]s a “computing-based discipline involving technology, people, information, and processes to enable assured operations in the context of adversaries.  It involves the creation, operation, analysis, and testing of secure computer systems</a:t>
            </a:r>
            <a:r>
              <a:rPr lang="en-US" sz="2400" i="1" dirty="0">
                <a:solidFill>
                  <a:srgbClr val="FF0000"/>
                </a:solidFill>
              </a:rPr>
              <a:t>. It is an interdisciplinary course of study, including aspects of law, policy, human factors, ethics, and risk management</a:t>
            </a:r>
            <a:r>
              <a:rPr lang="en-US" sz="2400" i="1" dirty="0" smtClean="0"/>
              <a:t>.”</a:t>
            </a:r>
          </a:p>
          <a:p>
            <a:endParaRPr lang="en-US" dirty="0" smtClean="0"/>
          </a:p>
          <a:p>
            <a:pPr lvl="1"/>
            <a:r>
              <a:rPr lang="en-US" sz="2000" dirty="0" smtClean="0"/>
              <a:t>There is a need for interactions among hardware, software, data and people.</a:t>
            </a:r>
          </a:p>
          <a:p>
            <a:pPr lvl="1"/>
            <a:r>
              <a:rPr lang="en-US" sz="2000" dirty="0" smtClean="0"/>
              <a:t>Security </a:t>
            </a:r>
            <a:r>
              <a:rPr lang="en-US" sz="2000" dirty="0"/>
              <a:t>issues must be considered while developing, deploying and maintaining systems.</a:t>
            </a:r>
          </a:p>
          <a:p>
            <a:endParaRPr lang="en-US" sz="2400" dirty="0"/>
          </a:p>
        </p:txBody>
      </p:sp>
    </p:spTree>
    <p:extLst>
      <p:ext uri="{BB962C8B-B14F-4D97-AF65-F5344CB8AC3E}">
        <p14:creationId xmlns:p14="http://schemas.microsoft.com/office/powerpoint/2010/main" val="32777336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Need for Cybersecurity Professionals</a:t>
            </a:r>
            <a:endParaRPr lang="en-US" dirty="0"/>
          </a:p>
        </p:txBody>
      </p:sp>
      <p:sp>
        <p:nvSpPr>
          <p:cNvPr id="3" name="Content Placeholder 2"/>
          <p:cNvSpPr>
            <a:spLocks noGrp="1"/>
          </p:cNvSpPr>
          <p:nvPr>
            <p:ph idx="1"/>
          </p:nvPr>
        </p:nvSpPr>
        <p:spPr/>
        <p:txBody>
          <a:bodyPr>
            <a:normAutofit lnSpcReduction="10000"/>
          </a:bodyPr>
          <a:lstStyle/>
          <a:p>
            <a:endParaRPr lang="en-US" dirty="0" smtClean="0">
              <a:hlinkClick r:id="rId2"/>
            </a:endParaRPr>
          </a:p>
          <a:p>
            <a:endParaRPr lang="en-US" dirty="0">
              <a:hlinkClick r:id="rId2"/>
            </a:endParaRPr>
          </a:p>
          <a:p>
            <a:endParaRPr lang="en-US" dirty="0" smtClean="0">
              <a:hlinkClick r:id="rId2"/>
            </a:endParaRPr>
          </a:p>
          <a:p>
            <a:endParaRPr lang="en-US" dirty="0" smtClean="0"/>
          </a:p>
          <a:p>
            <a:endParaRPr lang="en-US" sz="1800" dirty="0" smtClean="0">
              <a:hlinkClick r:id="rId3"/>
            </a:endParaRPr>
          </a:p>
          <a:p>
            <a:r>
              <a:rPr lang="en-US" sz="1800" dirty="0" smtClean="0">
                <a:hlinkClick r:id="rId3"/>
              </a:rPr>
              <a:t>https</a:t>
            </a:r>
            <a:r>
              <a:rPr lang="en-US" sz="1800" dirty="0">
                <a:hlinkClick r:id="rId3"/>
              </a:rPr>
              <a:t>://</a:t>
            </a:r>
            <a:r>
              <a:rPr lang="en-US" sz="1800" dirty="0" smtClean="0">
                <a:hlinkClick r:id="rId3"/>
              </a:rPr>
              <a:t>iamcybersafe.org/wp-content/uploads/2017/06/Europe-GISWS-Report.pdf</a:t>
            </a:r>
            <a:endParaRPr lang="en-US" sz="1800" dirty="0" smtClean="0"/>
          </a:p>
          <a:p>
            <a:r>
              <a:rPr lang="en-US" sz="1800" dirty="0">
                <a:hlinkClick r:id="rId4"/>
              </a:rPr>
              <a:t>https://iamcybersafe.org/women_in_cybersecurity</a:t>
            </a:r>
            <a:r>
              <a:rPr lang="en-US" sz="1800" dirty="0" smtClean="0">
                <a:hlinkClick r:id="rId4"/>
              </a:rPr>
              <a:t>/</a:t>
            </a:r>
            <a:endParaRPr lang="en-US" sz="1800" dirty="0" smtClean="0"/>
          </a:p>
          <a:p>
            <a:r>
              <a:rPr lang="en-US" sz="1800" dirty="0">
                <a:hlinkClick r:id="rId5"/>
              </a:rPr>
              <a:t>https://</a:t>
            </a:r>
            <a:r>
              <a:rPr lang="en-US" sz="1800" dirty="0" smtClean="0">
                <a:hlinkClick r:id="rId5"/>
              </a:rPr>
              <a:t>iamcybersafe.org/wp-content/uploads/2017/03/WomensReport.pdf</a:t>
            </a:r>
            <a:endParaRPr lang="en-US" sz="1800" dirty="0" smtClean="0"/>
          </a:p>
          <a:p>
            <a:endParaRPr lang="en-US" sz="1800" dirty="0"/>
          </a:p>
          <a:p>
            <a:r>
              <a:rPr lang="en-US" sz="1800" dirty="0">
                <a:hlinkClick r:id="rId2"/>
              </a:rPr>
              <a:t>https://www.csoonline.com/article/3200024/security/cybersecurity-labor-crunch-to-hit-35-million-unfilled-jobs-by-2021.html</a:t>
            </a:r>
            <a:endParaRPr lang="en-US" sz="1800" dirty="0"/>
          </a:p>
          <a:p>
            <a:endParaRPr lang="en-US" sz="1800" dirty="0" smtClean="0"/>
          </a:p>
          <a:p>
            <a:endParaRPr lang="en-US" sz="1800" dirty="0" smtClean="0"/>
          </a:p>
          <a:p>
            <a:endParaRPr lang="en-US" dirty="0"/>
          </a:p>
        </p:txBody>
      </p:sp>
      <p:pic>
        <p:nvPicPr>
          <p:cNvPr id="7" name="Picture 6"/>
          <p:cNvPicPr>
            <a:picLocks noChangeAspect="1"/>
          </p:cNvPicPr>
          <p:nvPr/>
        </p:nvPicPr>
        <p:blipFill>
          <a:blip r:embed="rId6"/>
          <a:stretch>
            <a:fillRect/>
          </a:stretch>
        </p:blipFill>
        <p:spPr>
          <a:xfrm>
            <a:off x="2828925" y="2890837"/>
            <a:ext cx="6534150" cy="1076325"/>
          </a:xfrm>
          <a:prstGeom prst="rect">
            <a:avLst/>
          </a:prstGeom>
        </p:spPr>
      </p:pic>
      <p:pic>
        <p:nvPicPr>
          <p:cNvPr id="8" name="Picture 7"/>
          <p:cNvPicPr>
            <a:picLocks noChangeAspect="1"/>
          </p:cNvPicPr>
          <p:nvPr/>
        </p:nvPicPr>
        <p:blipFill>
          <a:blip r:embed="rId7"/>
          <a:stretch>
            <a:fillRect/>
          </a:stretch>
        </p:blipFill>
        <p:spPr>
          <a:xfrm>
            <a:off x="2828925" y="1696584"/>
            <a:ext cx="4943475" cy="1059316"/>
          </a:xfrm>
          <a:prstGeom prst="rect">
            <a:avLst/>
          </a:prstGeom>
        </p:spPr>
      </p:pic>
    </p:spTree>
    <p:extLst>
      <p:ext uri="{BB962C8B-B14F-4D97-AF65-F5344CB8AC3E}">
        <p14:creationId xmlns:p14="http://schemas.microsoft.com/office/powerpoint/2010/main" val="40732113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Cybersecurity Positions</a:t>
            </a:r>
            <a:br>
              <a:rPr lang="en-US" dirty="0" smtClean="0"/>
            </a:br>
            <a:endParaRPr lang="en-US" dirty="0"/>
          </a:p>
        </p:txBody>
      </p:sp>
      <p:sp>
        <p:nvSpPr>
          <p:cNvPr id="3" name="Content Placeholder 2"/>
          <p:cNvSpPr>
            <a:spLocks noGrp="1"/>
          </p:cNvSpPr>
          <p:nvPr>
            <p:ph idx="1"/>
          </p:nvPr>
        </p:nvSpPr>
        <p:spPr/>
        <p:txBody>
          <a:bodyPr/>
          <a:lstStyle/>
          <a:p>
            <a:r>
              <a:rPr lang="en-US" dirty="0">
                <a:hlinkClick r:id="rId2"/>
              </a:rPr>
              <a:t>https://</a:t>
            </a:r>
            <a:r>
              <a:rPr lang="en-US" dirty="0" smtClean="0">
                <a:hlinkClick r:id="rId2"/>
              </a:rPr>
              <a:t>www.glassdoor.com/Job/cyber-security-jobs-SRCH_KO0,14.htm?srs=TAB_OVER_SALARY_SEARCH</a:t>
            </a:r>
            <a:endParaRPr lang="en-US" dirty="0" smtClean="0"/>
          </a:p>
          <a:p>
            <a:endParaRPr lang="en-US" dirty="0"/>
          </a:p>
        </p:txBody>
      </p:sp>
    </p:spTree>
    <p:extLst>
      <p:ext uri="{BB962C8B-B14F-4D97-AF65-F5344CB8AC3E}">
        <p14:creationId xmlns:p14="http://schemas.microsoft.com/office/powerpoint/2010/main" val="38098327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i="1" dirty="0" smtClean="0"/>
              <a:t>Questions</a:t>
            </a:r>
            <a:r>
              <a:rPr lang="is-IS" i="1" dirty="0" smtClean="0"/>
              <a:t>…</a:t>
            </a:r>
            <a:endParaRPr lang="en-US" dirty="0"/>
          </a:p>
        </p:txBody>
      </p:sp>
      <p:sp>
        <p:nvSpPr>
          <p:cNvPr id="3" name="Content Placeholder 2"/>
          <p:cNvSpPr>
            <a:spLocks noGrp="1"/>
          </p:cNvSpPr>
          <p:nvPr>
            <p:ph idx="1"/>
          </p:nvPr>
        </p:nvSpPr>
        <p:spPr>
          <a:xfrm>
            <a:off x="443315" y="2090864"/>
            <a:ext cx="10910485" cy="4419600"/>
          </a:xfrm>
        </p:spPr>
        <p:txBody>
          <a:bodyPr/>
          <a:lstStyle/>
          <a:p>
            <a:pPr eaLnBrk="1" hangingPunct="1"/>
            <a:endParaRPr lang="en-US" altLang="en-US" dirty="0" smtClean="0"/>
          </a:p>
          <a:p>
            <a:r>
              <a:rPr lang="en-US" altLang="en-US" dirty="0" smtClean="0"/>
              <a:t>What do we mean by </a:t>
            </a:r>
            <a:r>
              <a:rPr lang="en-US" altLang="en-US" b="1" dirty="0" smtClean="0"/>
              <a:t>security of information/data/system/resource</a:t>
            </a:r>
            <a:r>
              <a:rPr lang="en-US" altLang="en-US" dirty="0" smtClean="0"/>
              <a:t>?</a:t>
            </a:r>
          </a:p>
          <a:p>
            <a:r>
              <a:rPr lang="en-US" altLang="en-US" dirty="0" smtClean="0"/>
              <a:t>What are some attacks to security?</a:t>
            </a:r>
          </a:p>
          <a:p>
            <a:pPr eaLnBrk="1" hangingPunct="1"/>
            <a:r>
              <a:rPr lang="en-US" altLang="en-US" dirty="0" smtClean="0"/>
              <a:t>What kind of information/data/resource needs to be secured?</a:t>
            </a:r>
          </a:p>
          <a:p>
            <a:pPr eaLnBrk="1" hangingPunct="1"/>
            <a:r>
              <a:rPr lang="en-US" altLang="en-US" dirty="0" smtClean="0"/>
              <a:t>What are some security mechanisms?</a:t>
            </a:r>
          </a:p>
          <a:p>
            <a:pPr eaLnBrk="1" hangingPunct="1"/>
            <a:r>
              <a:rPr lang="en-US" altLang="en-US" dirty="0" smtClean="0"/>
              <a:t>When are we secure? </a:t>
            </a:r>
          </a:p>
          <a:p>
            <a:pPr marL="0" indent="0" eaLnBrk="1" hangingPunct="1">
              <a:buNone/>
            </a:pPr>
            <a:endParaRPr lang="en-US" altLang="en-US" dirty="0" smtClean="0"/>
          </a:p>
        </p:txBody>
      </p:sp>
    </p:spTree>
    <p:extLst>
      <p:ext uri="{BB962C8B-B14F-4D97-AF65-F5344CB8AC3E}">
        <p14:creationId xmlns:p14="http://schemas.microsoft.com/office/powerpoint/2010/main" val="2831998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CIA </a:t>
            </a:r>
            <a:r>
              <a:rPr lang="en-US" dirty="0" smtClean="0"/>
              <a:t>Triad in Information </a:t>
            </a:r>
            <a:r>
              <a:rPr lang="en-US" dirty="0"/>
              <a:t>Security</a:t>
            </a:r>
          </a:p>
        </p:txBody>
      </p:sp>
      <p:sp>
        <p:nvSpPr>
          <p:cNvPr id="6" name="Text Placeholder 5"/>
          <p:cNvSpPr>
            <a:spLocks noGrp="1"/>
          </p:cNvSpPr>
          <p:nvPr>
            <p:ph idx="1"/>
          </p:nvPr>
        </p:nvSpPr>
        <p:spPr>
          <a:xfrm>
            <a:off x="1077951" y="1600199"/>
            <a:ext cx="8210550" cy="4744845"/>
          </a:xfrm>
        </p:spPr>
        <p:txBody>
          <a:bodyPr>
            <a:noAutofit/>
          </a:bodyPr>
          <a:lstStyle/>
          <a:p>
            <a:r>
              <a:rPr lang="en-US" sz="3200" dirty="0" smtClean="0"/>
              <a:t>Confidentiality </a:t>
            </a:r>
            <a:endParaRPr lang="en-US" sz="3200" dirty="0"/>
          </a:p>
          <a:p>
            <a:pPr lvl="1"/>
            <a:r>
              <a:rPr lang="en-US" dirty="0"/>
              <a:t> The data can be viewed by only authorized  </a:t>
            </a:r>
            <a:r>
              <a:rPr lang="en-US" dirty="0" smtClean="0"/>
              <a:t>users</a:t>
            </a:r>
            <a:endParaRPr lang="en-US" dirty="0"/>
          </a:p>
          <a:p>
            <a:r>
              <a:rPr lang="en-US" sz="3200" dirty="0" smtClean="0"/>
              <a:t>Integrity</a:t>
            </a:r>
            <a:endParaRPr lang="en-US" sz="3200" dirty="0"/>
          </a:p>
          <a:p>
            <a:pPr lvl="1"/>
            <a:r>
              <a:rPr lang="en-US" dirty="0"/>
              <a:t>Only authorized changes can be made by authorized </a:t>
            </a:r>
            <a:r>
              <a:rPr lang="en-US" dirty="0" smtClean="0"/>
              <a:t>users</a:t>
            </a:r>
          </a:p>
          <a:p>
            <a:pPr lvl="1"/>
            <a:r>
              <a:rPr lang="en-US" i="1" dirty="0"/>
              <a:t>Data integrity</a:t>
            </a:r>
            <a:r>
              <a:rPr lang="en-US" dirty="0"/>
              <a:t> means only authorized changes are made only by authorized people;</a:t>
            </a:r>
          </a:p>
          <a:p>
            <a:pPr lvl="1"/>
            <a:r>
              <a:rPr lang="en-US" i="1" dirty="0"/>
              <a:t>Origin integrity</a:t>
            </a:r>
            <a:r>
              <a:rPr lang="en-US" dirty="0"/>
              <a:t> means the original data is trustworthy, and its source is trusted to produce trustworthy data</a:t>
            </a:r>
            <a:r>
              <a:rPr lang="en-US" dirty="0" smtClean="0"/>
              <a:t>;</a:t>
            </a:r>
          </a:p>
          <a:p>
            <a:r>
              <a:rPr lang="en-US" sz="3200" dirty="0" smtClean="0"/>
              <a:t>Availability </a:t>
            </a:r>
            <a:endParaRPr lang="en-US" sz="3200" dirty="0"/>
          </a:p>
          <a:p>
            <a:pPr lvl="1"/>
            <a:r>
              <a:rPr lang="en-US" dirty="0"/>
              <a:t>The data is available to authorized users at authorized times</a:t>
            </a:r>
            <a:br>
              <a:rPr lang="en-US" dirty="0"/>
            </a:br>
            <a:endParaRPr lang="en-US" dirty="0"/>
          </a:p>
        </p:txBody>
      </p:sp>
    </p:spTree>
    <p:extLst>
      <p:ext uri="{BB962C8B-B14F-4D97-AF65-F5344CB8AC3E}">
        <p14:creationId xmlns:p14="http://schemas.microsoft.com/office/powerpoint/2010/main" val="5546846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Five Pillars of Information Security</a:t>
            </a:r>
          </a:p>
        </p:txBody>
      </p:sp>
      <p:sp>
        <p:nvSpPr>
          <p:cNvPr id="6" name="Text Placeholder 5"/>
          <p:cNvSpPr>
            <a:spLocks noGrp="1"/>
          </p:cNvSpPr>
          <p:nvPr>
            <p:ph idx="1"/>
          </p:nvPr>
        </p:nvSpPr>
        <p:spPr>
          <a:xfrm>
            <a:off x="1033346" y="1377174"/>
            <a:ext cx="8210550" cy="4744845"/>
          </a:xfrm>
        </p:spPr>
        <p:txBody>
          <a:bodyPr>
            <a:noAutofit/>
          </a:bodyPr>
          <a:lstStyle/>
          <a:p>
            <a:r>
              <a:rPr lang="en-US" sz="3200" dirty="0" smtClean="0"/>
              <a:t>Confidentiality </a:t>
            </a:r>
            <a:endParaRPr lang="en-US" sz="3200" dirty="0"/>
          </a:p>
          <a:p>
            <a:pPr lvl="1"/>
            <a:r>
              <a:rPr lang="en-US" dirty="0"/>
              <a:t> </a:t>
            </a:r>
            <a:r>
              <a:rPr lang="en-US" dirty="0" smtClean="0"/>
              <a:t>The data can be viewed by only authorized  users</a:t>
            </a:r>
          </a:p>
          <a:p>
            <a:r>
              <a:rPr lang="en-US" sz="3200" dirty="0" smtClean="0"/>
              <a:t>Integrity</a:t>
            </a:r>
          </a:p>
          <a:p>
            <a:pPr lvl="1"/>
            <a:r>
              <a:rPr lang="en-US" dirty="0" smtClean="0"/>
              <a:t>Only </a:t>
            </a:r>
            <a:r>
              <a:rPr lang="en-US" dirty="0"/>
              <a:t>authorized changes can be made by authorized </a:t>
            </a:r>
            <a:r>
              <a:rPr lang="en-US" dirty="0" smtClean="0"/>
              <a:t>users</a:t>
            </a:r>
          </a:p>
          <a:p>
            <a:pPr lvl="1"/>
            <a:r>
              <a:rPr lang="en-US" b="1" dirty="0" smtClean="0"/>
              <a:t>Authenticity</a:t>
            </a:r>
          </a:p>
          <a:p>
            <a:pPr lvl="2"/>
            <a:r>
              <a:rPr lang="en-US" dirty="0" smtClean="0"/>
              <a:t>The </a:t>
            </a:r>
            <a:r>
              <a:rPr lang="en-US" dirty="0"/>
              <a:t>data originates from the claimed </a:t>
            </a:r>
            <a:r>
              <a:rPr lang="en-US" dirty="0" smtClean="0"/>
              <a:t>user</a:t>
            </a:r>
            <a:endParaRPr lang="en-US" sz="3200" dirty="0"/>
          </a:p>
          <a:p>
            <a:pPr lvl="1"/>
            <a:r>
              <a:rPr lang="en-US" b="1" dirty="0"/>
              <a:t>Nonrepudiation</a:t>
            </a:r>
          </a:p>
          <a:p>
            <a:pPr lvl="2"/>
            <a:r>
              <a:rPr lang="en-US" dirty="0"/>
              <a:t> The  action cannot be </a:t>
            </a:r>
            <a:r>
              <a:rPr lang="en-US" dirty="0" smtClean="0"/>
              <a:t>denied</a:t>
            </a:r>
            <a:endParaRPr lang="en-US" sz="3200" dirty="0"/>
          </a:p>
          <a:p>
            <a:r>
              <a:rPr lang="en-US" sz="3200" dirty="0"/>
              <a:t>Availability </a:t>
            </a:r>
          </a:p>
          <a:p>
            <a:pPr lvl="1"/>
            <a:r>
              <a:rPr lang="en-US" dirty="0"/>
              <a:t>The data is available to authorized users at authorized times</a:t>
            </a:r>
            <a:br>
              <a:rPr lang="en-US" dirty="0"/>
            </a:br>
            <a:endParaRPr lang="en-US" dirty="0"/>
          </a:p>
        </p:txBody>
      </p:sp>
    </p:spTree>
    <p:extLst>
      <p:ext uri="{BB962C8B-B14F-4D97-AF65-F5344CB8AC3E}">
        <p14:creationId xmlns:p14="http://schemas.microsoft.com/office/powerpoint/2010/main" val="17819255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Confidentiality</a:t>
            </a:r>
            <a:endParaRPr lang="en-US" dirty="0"/>
          </a:p>
        </p:txBody>
      </p:sp>
      <p:sp>
        <p:nvSpPr>
          <p:cNvPr id="3" name="Content Placeholder 2"/>
          <p:cNvSpPr>
            <a:spLocks noGrp="1"/>
          </p:cNvSpPr>
          <p:nvPr>
            <p:ph idx="1"/>
          </p:nvPr>
        </p:nvSpPr>
        <p:spPr>
          <a:xfrm>
            <a:off x="838200" y="1690688"/>
            <a:ext cx="10515600" cy="4351338"/>
          </a:xfrm>
        </p:spPr>
        <p:txBody>
          <a:bodyPr/>
          <a:lstStyle/>
          <a:p>
            <a:pPr marL="0" indent="0">
              <a:buNone/>
            </a:pPr>
            <a:r>
              <a:rPr lang="en-US" dirty="0" smtClean="0"/>
              <a:t>Confidentiality means keeping data to a group of people</a:t>
            </a:r>
          </a:p>
          <a:p>
            <a:pPr marL="0" indent="0">
              <a:buNone/>
            </a:pPr>
            <a:r>
              <a:rPr lang="en-US" dirty="0" smtClean="0"/>
              <a:t>Some examples:</a:t>
            </a:r>
          </a:p>
          <a:p>
            <a:r>
              <a:rPr lang="en-US" dirty="0" smtClean="0"/>
              <a:t>Military classifications and clearances</a:t>
            </a:r>
          </a:p>
          <a:p>
            <a:pPr lvl="1"/>
            <a:r>
              <a:rPr lang="en-US" dirty="0" smtClean="0"/>
              <a:t>CONFIDENTIAL, SECRET, TOP-SECRET, </a:t>
            </a:r>
            <a:r>
              <a:rPr lang="mr-IN" dirty="0" smtClean="0"/>
              <a:t>…</a:t>
            </a:r>
            <a:endParaRPr lang="en-US" dirty="0"/>
          </a:p>
          <a:p>
            <a:r>
              <a:rPr lang="en-US" dirty="0" smtClean="0"/>
              <a:t>Industry</a:t>
            </a:r>
          </a:p>
          <a:p>
            <a:pPr lvl="1"/>
            <a:r>
              <a:rPr lang="en-US" dirty="0" smtClean="0"/>
              <a:t>Proprietary data, trade secrets</a:t>
            </a:r>
          </a:p>
          <a:p>
            <a:r>
              <a:rPr lang="en-US" dirty="0" smtClean="0"/>
              <a:t>Academia</a:t>
            </a:r>
          </a:p>
          <a:p>
            <a:pPr lvl="1"/>
            <a:r>
              <a:rPr lang="en-US" dirty="0" smtClean="0"/>
              <a:t>Perhaps grades, financial aid, personal information</a:t>
            </a:r>
          </a:p>
        </p:txBody>
      </p:sp>
    </p:spTree>
    <p:extLst>
      <p:ext uri="{BB962C8B-B14F-4D97-AF65-F5344CB8AC3E}">
        <p14:creationId xmlns:p14="http://schemas.microsoft.com/office/powerpoint/2010/main" val="10972467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Privacy</a:t>
            </a:r>
            <a:endParaRPr lang="en-US" dirty="0"/>
          </a:p>
        </p:txBody>
      </p:sp>
      <p:sp>
        <p:nvSpPr>
          <p:cNvPr id="3" name="Content Placeholder 2"/>
          <p:cNvSpPr>
            <a:spLocks noGrp="1"/>
          </p:cNvSpPr>
          <p:nvPr>
            <p:ph idx="1"/>
          </p:nvPr>
        </p:nvSpPr>
        <p:spPr/>
        <p:txBody>
          <a:bodyPr/>
          <a:lstStyle/>
          <a:p>
            <a:pPr marL="0" indent="0">
              <a:buNone/>
            </a:pPr>
            <a:r>
              <a:rPr lang="en-US" dirty="0" smtClean="0"/>
              <a:t>Like confidentiality but focuses on </a:t>
            </a:r>
            <a:r>
              <a:rPr lang="en-US" i="1" dirty="0" smtClean="0"/>
              <a:t>control</a:t>
            </a:r>
            <a:r>
              <a:rPr lang="en-US" dirty="0" smtClean="0"/>
              <a:t> of information</a:t>
            </a:r>
          </a:p>
          <a:p>
            <a:pPr marL="0" indent="0">
              <a:buNone/>
            </a:pPr>
            <a:endParaRPr lang="en-US" dirty="0" smtClean="0"/>
          </a:p>
          <a:p>
            <a:pPr marL="0" indent="0">
              <a:buNone/>
            </a:pPr>
            <a:r>
              <a:rPr lang="en-US" dirty="0" smtClean="0"/>
              <a:t>Doctor can see patient’s medical record</a:t>
            </a:r>
            <a:endParaRPr lang="en-US" dirty="0"/>
          </a:p>
          <a:p>
            <a:r>
              <a:rPr lang="en-US" dirty="0" smtClean="0"/>
              <a:t>If patient controls to whom the doctor can show it, and what the doctor can do with it, the medical record is private</a:t>
            </a:r>
          </a:p>
          <a:p>
            <a:r>
              <a:rPr lang="en-US" dirty="0" smtClean="0"/>
              <a:t>If the doctor can show it to anyone, or can use it for her own purposes without the patient’s consent, it</a:t>
            </a:r>
            <a:r>
              <a:rPr lang="mr-IN" dirty="0" smtClean="0"/>
              <a:t>’</a:t>
            </a:r>
            <a:r>
              <a:rPr lang="en-US" dirty="0" smtClean="0"/>
              <a:t>s not private</a:t>
            </a:r>
          </a:p>
        </p:txBody>
      </p:sp>
    </p:spTree>
    <p:extLst>
      <p:ext uri="{BB962C8B-B14F-4D97-AF65-F5344CB8AC3E}">
        <p14:creationId xmlns:p14="http://schemas.microsoft.com/office/powerpoint/2010/main" val="24790586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Integrity</a:t>
            </a:r>
            <a:endParaRPr lang="en-US" dirty="0"/>
          </a:p>
        </p:txBody>
      </p:sp>
      <p:sp>
        <p:nvSpPr>
          <p:cNvPr id="3" name="Content Placeholder 2"/>
          <p:cNvSpPr>
            <a:spLocks noGrp="1"/>
          </p:cNvSpPr>
          <p:nvPr>
            <p:ph idx="1"/>
          </p:nvPr>
        </p:nvSpPr>
        <p:spPr/>
        <p:txBody>
          <a:bodyPr>
            <a:normAutofit/>
          </a:bodyPr>
          <a:lstStyle/>
          <a:p>
            <a:pPr marL="0" indent="0">
              <a:buNone/>
            </a:pPr>
            <a:r>
              <a:rPr lang="en-US" dirty="0"/>
              <a:t>Data integrity means only authorized changes are made only by authorized </a:t>
            </a:r>
            <a:r>
              <a:rPr lang="en-US" dirty="0" smtClean="0"/>
              <a:t>people</a:t>
            </a:r>
          </a:p>
          <a:p>
            <a:endParaRPr lang="en-US" dirty="0"/>
          </a:p>
          <a:p>
            <a:pPr marL="0" indent="0">
              <a:buNone/>
            </a:pPr>
            <a:r>
              <a:rPr lang="en-US" dirty="0" smtClean="0"/>
              <a:t>Alice works in the registrar’s office at a university, and is authorized to change addresses but nothing else in the record</a:t>
            </a:r>
          </a:p>
          <a:p>
            <a:r>
              <a:rPr lang="en-US" dirty="0" smtClean="0"/>
              <a:t>She updates the address of a student; that’s fine</a:t>
            </a:r>
          </a:p>
          <a:p>
            <a:r>
              <a:rPr lang="en-US" dirty="0" smtClean="0"/>
              <a:t>She changes a grade in a student’s record without faculty approval; that violates data integrity</a:t>
            </a:r>
            <a:endParaRPr lang="en-US" dirty="0"/>
          </a:p>
        </p:txBody>
      </p:sp>
    </p:spTree>
    <p:extLst>
      <p:ext uri="{BB962C8B-B14F-4D97-AF65-F5344CB8AC3E}">
        <p14:creationId xmlns:p14="http://schemas.microsoft.com/office/powerpoint/2010/main" val="6300592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Availability</a:t>
            </a:r>
            <a:endParaRPr lang="en-US" dirty="0"/>
          </a:p>
        </p:txBody>
      </p:sp>
      <p:sp>
        <p:nvSpPr>
          <p:cNvPr id="3" name="Content Placeholder 2"/>
          <p:cNvSpPr>
            <a:spLocks noGrp="1"/>
          </p:cNvSpPr>
          <p:nvPr>
            <p:ph idx="1"/>
          </p:nvPr>
        </p:nvSpPr>
        <p:spPr/>
        <p:txBody>
          <a:bodyPr/>
          <a:lstStyle/>
          <a:p>
            <a:pPr marL="0" indent="0">
              <a:buNone/>
            </a:pPr>
            <a:r>
              <a:rPr lang="en-US" dirty="0" smtClean="0"/>
              <a:t>A contract or notice defines what level of service will be provided</a:t>
            </a:r>
          </a:p>
          <a:p>
            <a:r>
              <a:rPr lang="en-US" dirty="0" smtClean="0"/>
              <a:t>Called “quality of service” (abbreviated as “</a:t>
            </a:r>
            <a:r>
              <a:rPr lang="en-US" dirty="0" err="1" smtClean="0"/>
              <a:t>QoS</a:t>
            </a:r>
            <a:r>
              <a:rPr lang="en-US" dirty="0" smtClean="0"/>
              <a:t>”)</a:t>
            </a:r>
          </a:p>
          <a:p>
            <a:pPr marL="0" indent="0">
              <a:buNone/>
            </a:pPr>
            <a:r>
              <a:rPr lang="en-US" dirty="0" smtClean="0"/>
              <a:t>Resource is available if the user can get the </a:t>
            </a:r>
            <a:r>
              <a:rPr lang="en-US" dirty="0" err="1" smtClean="0"/>
              <a:t>QoS</a:t>
            </a:r>
            <a:r>
              <a:rPr lang="en-US" dirty="0" smtClean="0"/>
              <a:t> expected</a:t>
            </a:r>
          </a:p>
          <a:p>
            <a:pPr marL="0" indent="0">
              <a:buNone/>
            </a:pPr>
            <a:endParaRPr lang="en-US" dirty="0"/>
          </a:p>
          <a:p>
            <a:pPr marL="0" indent="0">
              <a:buNone/>
            </a:pPr>
            <a:r>
              <a:rPr lang="en-US" dirty="0" smtClean="0"/>
              <a:t>In the past it meant one of two things:</a:t>
            </a:r>
          </a:p>
          <a:p>
            <a:r>
              <a:rPr lang="en-US" dirty="0" smtClean="0"/>
              <a:t>An entity could access the resource</a:t>
            </a:r>
          </a:p>
          <a:p>
            <a:pPr lvl="1"/>
            <a:r>
              <a:rPr lang="en-US" dirty="0" smtClean="0"/>
              <a:t>Quality of service here is ability to make contact</a:t>
            </a:r>
            <a:endParaRPr lang="en-US" dirty="0"/>
          </a:p>
          <a:p>
            <a:r>
              <a:rPr lang="en-US" dirty="0" smtClean="0"/>
              <a:t>The resource is distributed “fairly” among the entities</a:t>
            </a:r>
          </a:p>
          <a:p>
            <a:pPr lvl="1"/>
            <a:r>
              <a:rPr lang="en-US" dirty="0" smtClean="0"/>
              <a:t>Quality of service is that each entity gets as such service as any other entity</a:t>
            </a:r>
          </a:p>
          <a:p>
            <a:pPr marL="0" indent="0">
              <a:buNone/>
            </a:pPr>
            <a:endParaRPr lang="en-US" dirty="0"/>
          </a:p>
        </p:txBody>
      </p:sp>
    </p:spTree>
    <p:extLst>
      <p:ext uri="{BB962C8B-B14F-4D97-AF65-F5344CB8AC3E}">
        <p14:creationId xmlns:p14="http://schemas.microsoft.com/office/powerpoint/2010/main" val="17271920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SamSam</a:t>
            </a:r>
            <a:r>
              <a:rPr lang="en-US" dirty="0" smtClean="0"/>
              <a:t> (March 2018)</a:t>
            </a:r>
            <a:endParaRPr lang="en-US" dirty="0"/>
          </a:p>
        </p:txBody>
      </p:sp>
      <p:pic>
        <p:nvPicPr>
          <p:cNvPr id="7" name="Content Placeholder 6"/>
          <p:cNvPicPr>
            <a:picLocks noGrp="1" noChangeAspect="1"/>
          </p:cNvPicPr>
          <p:nvPr>
            <p:ph sz="half" idx="1"/>
          </p:nvPr>
        </p:nvPicPr>
        <p:blipFill>
          <a:blip r:embed="rId2"/>
          <a:stretch>
            <a:fillRect/>
          </a:stretch>
        </p:blipFill>
        <p:spPr>
          <a:xfrm>
            <a:off x="1224820" y="1690688"/>
            <a:ext cx="4450489" cy="3584808"/>
          </a:xfrm>
          <a:prstGeom prst="rect">
            <a:avLst/>
          </a:prstGeom>
        </p:spPr>
      </p:pic>
      <p:pic>
        <p:nvPicPr>
          <p:cNvPr id="8" name="Content Placeholder 7"/>
          <p:cNvPicPr>
            <a:picLocks noGrp="1" noChangeAspect="1"/>
          </p:cNvPicPr>
          <p:nvPr>
            <p:ph sz="half" idx="2"/>
          </p:nvPr>
        </p:nvPicPr>
        <p:blipFill>
          <a:blip r:embed="rId3"/>
          <a:stretch>
            <a:fillRect/>
          </a:stretch>
        </p:blipFill>
        <p:spPr>
          <a:xfrm>
            <a:off x="6855174" y="1372763"/>
            <a:ext cx="2752453" cy="4655745"/>
          </a:xfrm>
          <a:prstGeom prst="rect">
            <a:avLst/>
          </a:prstGeom>
        </p:spPr>
      </p:pic>
      <p:sp>
        <p:nvSpPr>
          <p:cNvPr id="9" name="TextBox 8"/>
          <p:cNvSpPr txBox="1"/>
          <p:nvPr/>
        </p:nvSpPr>
        <p:spPr>
          <a:xfrm>
            <a:off x="1383658" y="5839097"/>
            <a:ext cx="5006884" cy="378823"/>
          </a:xfrm>
          <a:prstGeom prst="rect">
            <a:avLst/>
          </a:prstGeom>
          <a:noFill/>
        </p:spPr>
        <p:txBody>
          <a:bodyPr wrap="square" rtlCol="0">
            <a:spAutoFit/>
          </a:bodyPr>
          <a:lstStyle/>
          <a:p>
            <a:r>
              <a:rPr lang="en-US" dirty="0" smtClean="0"/>
              <a:t>https://www.wired.com/tag/ransomware/</a:t>
            </a:r>
            <a:endParaRPr lang="en-US" dirty="0"/>
          </a:p>
        </p:txBody>
      </p:sp>
    </p:spTree>
    <p:extLst>
      <p:ext uri="{BB962C8B-B14F-4D97-AF65-F5344CB8AC3E}">
        <p14:creationId xmlns:p14="http://schemas.microsoft.com/office/powerpoint/2010/main" val="33082603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Denial of Service Attack</a:t>
            </a:r>
            <a:endParaRPr lang="en-US" dirty="0"/>
          </a:p>
        </p:txBody>
      </p:sp>
      <p:pic>
        <p:nvPicPr>
          <p:cNvPr id="9" name="Picture 8" descr="Ddos-attack-e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6257" y="1509379"/>
            <a:ext cx="6916571" cy="4684239"/>
          </a:xfrm>
          <a:prstGeom prst="rect">
            <a:avLst/>
          </a:prstGeom>
        </p:spPr>
      </p:pic>
      <p:sp>
        <p:nvSpPr>
          <p:cNvPr id="10" name="TextBox 9"/>
          <p:cNvSpPr txBox="1"/>
          <p:nvPr/>
        </p:nvSpPr>
        <p:spPr>
          <a:xfrm>
            <a:off x="8846430" y="4412876"/>
            <a:ext cx="3098474" cy="147732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Image by </a:t>
            </a:r>
            <a:r>
              <a:rPr kumimoji="0" lang="en-US" sz="1800" b="0" i="0" u="none" strike="noStrike" kern="1200" cap="none" spc="0" normalizeH="0" baseline="0" noProof="0" dirty="0" err="1" smtClean="0">
                <a:ln>
                  <a:noFill/>
                </a:ln>
                <a:solidFill>
                  <a:prstClr val="black"/>
                </a:solidFill>
                <a:effectLst/>
                <a:uLnTx/>
                <a:uFillTx/>
                <a:latin typeface="Calibri"/>
                <a:ea typeface="+mn-ea"/>
                <a:cs typeface="+mn-cs"/>
              </a:rPr>
              <a:t>Nasanbuyn</a:t>
            </a:r>
            <a:endParaRPr kumimoji="0" lang="en-US" sz="1800" b="0" i="0" u="none" strike="noStrike" kern="1200" cap="none" spc="0" normalizeH="0" baseline="0" noProof="0" dirty="0" smtClean="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From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Used under Creative Commons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Attribution Share-Alike 4.0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International license</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640193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Active Thinking</a:t>
            </a:r>
          </a:p>
        </p:txBody>
      </p:sp>
      <p:sp>
        <p:nvSpPr>
          <p:cNvPr id="3" name="Content Placeholder 2"/>
          <p:cNvSpPr>
            <a:spLocks noGrp="1"/>
          </p:cNvSpPr>
          <p:nvPr>
            <p:ph idx="1"/>
          </p:nvPr>
        </p:nvSpPr>
        <p:spPr/>
        <p:txBody>
          <a:bodyPr/>
          <a:lstStyle/>
          <a:p>
            <a:r>
              <a:rPr lang="en-US" altLang="en-US" dirty="0"/>
              <a:t>Can you think of a scenario where the integrity of data is crucial but confidentiality is not?</a:t>
            </a:r>
            <a:endParaRPr lang="en-US" dirty="0"/>
          </a:p>
        </p:txBody>
      </p:sp>
    </p:spTree>
    <p:extLst>
      <p:ext uri="{BB962C8B-B14F-4D97-AF65-F5344CB8AC3E}">
        <p14:creationId xmlns:p14="http://schemas.microsoft.com/office/powerpoint/2010/main" val="264584839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Types of Attack Payloads</a:t>
            </a:r>
            <a:endParaRPr lang="en-US" dirty="0"/>
          </a:p>
        </p:txBody>
      </p:sp>
      <p:sp>
        <p:nvSpPr>
          <p:cNvPr id="3" name="Content Placeholder 2"/>
          <p:cNvSpPr>
            <a:spLocks noGrp="1"/>
          </p:cNvSpPr>
          <p:nvPr>
            <p:ph sz="quarter" idx="1"/>
          </p:nvPr>
        </p:nvSpPr>
        <p:spPr>
          <a:xfrm>
            <a:off x="1981200" y="1600201"/>
            <a:ext cx="7467600" cy="4873625"/>
          </a:xfrm>
        </p:spPr>
        <p:txBody>
          <a:bodyPr/>
          <a:lstStyle/>
          <a:p>
            <a:pPr eaLnBrk="1" hangingPunct="1"/>
            <a:r>
              <a:rPr lang="en-US" altLang="en-US" smtClean="0"/>
              <a:t>Interception: </a:t>
            </a:r>
          </a:p>
          <a:p>
            <a:pPr lvl="1" eaLnBrk="1" hangingPunct="1"/>
            <a:r>
              <a:rPr lang="en-US" altLang="en-US" smtClean="0"/>
              <a:t>Unauthorized access to our assets (data, applications, or environments)</a:t>
            </a:r>
          </a:p>
          <a:p>
            <a:pPr eaLnBrk="1" hangingPunct="1"/>
            <a:r>
              <a:rPr lang="en-US" altLang="en-US" smtClean="0"/>
              <a:t>Interruption:</a:t>
            </a:r>
          </a:p>
          <a:p>
            <a:pPr lvl="1" eaLnBrk="1" hangingPunct="1"/>
            <a:r>
              <a:rPr lang="en-US" altLang="en-US" smtClean="0"/>
              <a:t>Causing our asset to become unusable</a:t>
            </a:r>
          </a:p>
          <a:p>
            <a:pPr eaLnBrk="1" hangingPunct="1"/>
            <a:r>
              <a:rPr lang="en-US" altLang="en-US" smtClean="0"/>
              <a:t>Modification:</a:t>
            </a:r>
          </a:p>
          <a:p>
            <a:pPr lvl="1" eaLnBrk="1" hangingPunct="1"/>
            <a:r>
              <a:rPr lang="en-US" altLang="en-US" smtClean="0"/>
              <a:t>Tampering with our assets</a:t>
            </a:r>
          </a:p>
          <a:p>
            <a:pPr eaLnBrk="1" hangingPunct="1"/>
            <a:r>
              <a:rPr lang="en-US" altLang="en-US" smtClean="0"/>
              <a:t>Fabrication</a:t>
            </a:r>
          </a:p>
          <a:p>
            <a:pPr lvl="1" eaLnBrk="1" hangingPunct="1"/>
            <a:r>
              <a:rPr lang="en-US" altLang="en-US" smtClean="0"/>
              <a:t>Generating  unwanted  data, processes, communications with a system</a:t>
            </a:r>
          </a:p>
        </p:txBody>
      </p:sp>
    </p:spTree>
    <p:extLst>
      <p:ext uri="{BB962C8B-B14F-4D97-AF65-F5344CB8AC3E}">
        <p14:creationId xmlns:p14="http://schemas.microsoft.com/office/powerpoint/2010/main" val="32976881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Attack Payloads and CIA </a:t>
            </a:r>
            <a:endParaRPr lang="en-US" dirty="0"/>
          </a:p>
        </p:txBody>
      </p:sp>
      <p:pic>
        <p:nvPicPr>
          <p:cNvPr id="13316" name="Picture 3" descr="f01-03-97815974965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4323" y="1754982"/>
            <a:ext cx="6048375" cy="465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81532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Cybersecurity Principles</a:t>
            </a:r>
            <a:endParaRPr lang="en-US" dirty="0"/>
          </a:p>
        </p:txBody>
      </p:sp>
      <p:sp>
        <p:nvSpPr>
          <p:cNvPr id="3" name="Content Placeholder 2"/>
          <p:cNvSpPr>
            <a:spLocks noGrp="1"/>
          </p:cNvSpPr>
          <p:nvPr>
            <p:ph idx="1"/>
          </p:nvPr>
        </p:nvSpPr>
        <p:spPr/>
        <p:txBody>
          <a:bodyPr/>
          <a:lstStyle/>
          <a:p>
            <a:pPr marL="0" indent="0">
              <a:buNone/>
            </a:pPr>
            <a:r>
              <a:rPr lang="en-US" dirty="0" smtClean="0"/>
              <a:t>Achieving absolute security is not possible. However,  we can have a pretty strong security posture if we start with security in mind. Here are basic security principles that we follow when we design our systems</a:t>
            </a:r>
          </a:p>
          <a:p>
            <a:r>
              <a:rPr lang="en-US" dirty="0"/>
              <a:t>Simplicity</a:t>
            </a:r>
          </a:p>
          <a:p>
            <a:r>
              <a:rPr lang="en-US" dirty="0" smtClean="0"/>
              <a:t>Principle of Least Privilege</a:t>
            </a:r>
          </a:p>
          <a:p>
            <a:r>
              <a:rPr lang="en-US" dirty="0" smtClean="0"/>
              <a:t>Defense in depth (Layered Defense)</a:t>
            </a:r>
          </a:p>
          <a:p>
            <a:r>
              <a:rPr lang="en-US" dirty="0" smtClean="0"/>
              <a:t>Open Design</a:t>
            </a:r>
          </a:p>
          <a:p>
            <a:r>
              <a:rPr lang="en-US" dirty="0" smtClean="0"/>
              <a:t>Usability</a:t>
            </a:r>
          </a:p>
          <a:p>
            <a:endParaRPr lang="en-US" dirty="0"/>
          </a:p>
        </p:txBody>
      </p:sp>
    </p:spTree>
    <p:extLst>
      <p:ext uri="{BB962C8B-B14F-4D97-AF65-F5344CB8AC3E}">
        <p14:creationId xmlns:p14="http://schemas.microsoft.com/office/powerpoint/2010/main" val="2572775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Simplicity</a:t>
            </a:r>
          </a:p>
        </p:txBody>
      </p:sp>
      <p:sp>
        <p:nvSpPr>
          <p:cNvPr id="3" name="Content Placeholder 2"/>
          <p:cNvSpPr>
            <a:spLocks noGrp="1"/>
          </p:cNvSpPr>
          <p:nvPr>
            <p:ph idx="1"/>
          </p:nvPr>
        </p:nvSpPr>
        <p:spPr>
          <a:xfrm>
            <a:off x="2133600" y="1600200"/>
            <a:ext cx="7886700" cy="4351338"/>
          </a:xfrm>
        </p:spPr>
        <p:txBody>
          <a:bodyPr>
            <a:normAutofit fontScale="70000" lnSpcReduction="20000"/>
          </a:bodyPr>
          <a:lstStyle/>
          <a:p>
            <a:r>
              <a:rPr lang="en-US" dirty="0"/>
              <a:t>Keep the design as simple and small as possible</a:t>
            </a:r>
          </a:p>
          <a:p>
            <a:endParaRPr lang="en-US" dirty="0"/>
          </a:p>
          <a:p>
            <a:r>
              <a:rPr lang="en-US" dirty="0"/>
              <a:t>Goal: Reduce complexity</a:t>
            </a:r>
          </a:p>
          <a:p>
            <a:pPr marL="342900" lvl="1" indent="0">
              <a:buNone/>
            </a:pPr>
            <a:endParaRPr lang="en-US" dirty="0"/>
          </a:p>
          <a:p>
            <a:r>
              <a:rPr lang="en-US" dirty="0"/>
              <a:t>Also  referred to as “Economy of Mechanism”, simplicity is the fundamental principle that almost all principles discussed lead to:</a:t>
            </a:r>
          </a:p>
          <a:p>
            <a:pPr lvl="1"/>
            <a:r>
              <a:rPr lang="en-US" b="1" dirty="0"/>
              <a:t>Abstraction</a:t>
            </a:r>
            <a:r>
              <a:rPr lang="en-US" dirty="0"/>
              <a:t> helps simplify a design as careful analysis of what is needed helps tremendously in creating a simple design. </a:t>
            </a:r>
          </a:p>
          <a:p>
            <a:pPr lvl="1"/>
            <a:r>
              <a:rPr lang="en-US" dirty="0"/>
              <a:t>As the previous example of degree confirmation  illustrates </a:t>
            </a:r>
            <a:r>
              <a:rPr lang="en-US" b="1" dirty="0"/>
              <a:t>modularity </a:t>
            </a:r>
            <a:r>
              <a:rPr lang="en-US" dirty="0"/>
              <a:t>helps with simplifying as </a:t>
            </a:r>
            <a:r>
              <a:rPr lang="en-US" dirty="0" smtClean="0"/>
              <a:t>well.</a:t>
            </a:r>
            <a:endParaRPr lang="en-US" dirty="0"/>
          </a:p>
          <a:p>
            <a:pPr lvl="1"/>
            <a:r>
              <a:rPr lang="en-US" dirty="0"/>
              <a:t>Another way of simplifying a process or a program is to use simple logic instead of complicated </a:t>
            </a:r>
            <a:r>
              <a:rPr lang="en-US" dirty="0" smtClean="0"/>
              <a:t>ones.</a:t>
            </a:r>
            <a:endParaRPr lang="en-US" dirty="0"/>
          </a:p>
          <a:p>
            <a:pPr lvl="1"/>
            <a:endParaRPr lang="en-US" dirty="0"/>
          </a:p>
          <a:p>
            <a:r>
              <a:rPr lang="en-US" dirty="0"/>
              <a:t>KISS – Keep It Simple, Stupid</a:t>
            </a:r>
          </a:p>
          <a:p>
            <a:pPr marL="0" indent="0">
              <a:buNone/>
            </a:pPr>
            <a:endParaRPr lang="en-US" dirty="0"/>
          </a:p>
          <a:p>
            <a:r>
              <a:rPr lang="en-US" dirty="0"/>
              <a:t>What are the advantages of simplicity?</a:t>
            </a:r>
          </a:p>
          <a:p>
            <a:endParaRPr lang="en-US" dirty="0"/>
          </a:p>
        </p:txBody>
      </p:sp>
    </p:spTree>
    <p:extLst>
      <p:ext uri="{BB962C8B-B14F-4D97-AF65-F5344CB8AC3E}">
        <p14:creationId xmlns:p14="http://schemas.microsoft.com/office/powerpoint/2010/main" val="27212234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Principle of Least Privilege</a:t>
            </a:r>
          </a:p>
        </p:txBody>
      </p:sp>
      <p:sp>
        <p:nvSpPr>
          <p:cNvPr id="3" name="Content Placeholder 2"/>
          <p:cNvSpPr>
            <a:spLocks noGrp="1"/>
          </p:cNvSpPr>
          <p:nvPr>
            <p:ph idx="1"/>
          </p:nvPr>
        </p:nvSpPr>
        <p:spPr/>
        <p:txBody>
          <a:bodyPr/>
          <a:lstStyle/>
          <a:p>
            <a:pPr lvl="0"/>
            <a:r>
              <a:rPr lang="en-US" sz="2400" dirty="0">
                <a:solidFill>
                  <a:schemeClr val="dk1"/>
                </a:solidFill>
                <a:ea typeface="Calibri"/>
                <a:cs typeface="Calibri"/>
                <a:sym typeface="Calibri"/>
              </a:rPr>
              <a:t>A user or a program should have </a:t>
            </a:r>
            <a:r>
              <a:rPr lang="en-US" sz="2400" i="1" dirty="0">
                <a:solidFill>
                  <a:schemeClr val="dk1"/>
                </a:solidFill>
                <a:ea typeface="Calibri"/>
                <a:cs typeface="Calibri"/>
                <a:sym typeface="Calibri"/>
              </a:rPr>
              <a:t>exactly</a:t>
            </a:r>
            <a:r>
              <a:rPr lang="en-US" sz="2400" dirty="0">
                <a:solidFill>
                  <a:schemeClr val="dk1"/>
                </a:solidFill>
                <a:ea typeface="Calibri"/>
                <a:cs typeface="Calibri"/>
                <a:sym typeface="Calibri"/>
              </a:rPr>
              <a:t> those rights needed to perform its job, and no more</a:t>
            </a:r>
          </a:p>
          <a:p>
            <a:endParaRPr lang="en-US" sz="2400" dirty="0">
              <a:solidFill>
                <a:schemeClr val="dk1"/>
              </a:solidFill>
              <a:ea typeface="Calibri"/>
              <a:cs typeface="Calibri"/>
              <a:sym typeface="Calibri"/>
            </a:endParaRPr>
          </a:p>
          <a:p>
            <a:r>
              <a:rPr lang="en-US" sz="2400" dirty="0">
                <a:solidFill>
                  <a:schemeClr val="dk1"/>
                </a:solidFill>
                <a:ea typeface="Calibri"/>
                <a:cs typeface="Calibri"/>
                <a:sym typeface="Calibri"/>
              </a:rPr>
              <a:t>NTKBO -Need to Know Basis  Only</a:t>
            </a:r>
          </a:p>
          <a:p>
            <a:endParaRPr lang="en-US" sz="2400" dirty="0">
              <a:solidFill>
                <a:schemeClr val="dk1"/>
              </a:solidFill>
              <a:ea typeface="Calibri"/>
              <a:cs typeface="Calibri"/>
              <a:sym typeface="Calibri"/>
            </a:endParaRPr>
          </a:p>
          <a:p>
            <a:r>
              <a:rPr lang="en-US" sz="2400" dirty="0"/>
              <a:t>Implications  in specific scenarios</a:t>
            </a:r>
          </a:p>
          <a:p>
            <a:pPr lvl="1"/>
            <a:r>
              <a:rPr lang="en-US" dirty="0"/>
              <a:t>An administrative account on a computer has elevated privileges </a:t>
            </a:r>
          </a:p>
          <a:p>
            <a:pPr lvl="2"/>
            <a:r>
              <a:rPr lang="en-US" dirty="0"/>
              <a:t>You don’t use this account for day to day activities</a:t>
            </a:r>
          </a:p>
          <a:p>
            <a:pPr lvl="1"/>
            <a:r>
              <a:rPr lang="en-US" dirty="0"/>
              <a:t>In coding </a:t>
            </a:r>
          </a:p>
          <a:p>
            <a:pPr lvl="2"/>
            <a:r>
              <a:rPr lang="en-US" dirty="0"/>
              <a:t>Limit global variables, use local data and arguments  </a:t>
            </a:r>
          </a:p>
          <a:p>
            <a:pPr lvl="1"/>
            <a:endParaRPr lang="en-US" dirty="0"/>
          </a:p>
          <a:p>
            <a:endParaRPr lang="en-US" sz="2400" dirty="0">
              <a:solidFill>
                <a:schemeClr val="dk1"/>
              </a:solidFill>
              <a:ea typeface="Calibri"/>
              <a:cs typeface="Calibri"/>
              <a:sym typeface="Calibri"/>
            </a:endParaRPr>
          </a:p>
        </p:txBody>
      </p:sp>
    </p:spTree>
    <p:extLst>
      <p:ext uri="{BB962C8B-B14F-4D97-AF65-F5344CB8AC3E}">
        <p14:creationId xmlns:p14="http://schemas.microsoft.com/office/powerpoint/2010/main" val="7918270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365127"/>
            <a:ext cx="8134350" cy="1325563"/>
          </a:xfrm>
        </p:spPr>
        <p:txBody>
          <a:bodyPr>
            <a:normAutofit/>
          </a:bodyPr>
          <a:lstStyle/>
          <a:p>
            <a:r>
              <a:rPr lang="en-US" dirty="0"/>
              <a:t>Least Privilege in Hospital Scenario</a:t>
            </a:r>
          </a:p>
        </p:txBody>
      </p:sp>
      <p:sp>
        <p:nvSpPr>
          <p:cNvPr id="3" name="Content Placeholder 2"/>
          <p:cNvSpPr>
            <a:spLocks noGrp="1"/>
          </p:cNvSpPr>
          <p:nvPr>
            <p:ph idx="1"/>
          </p:nvPr>
        </p:nvSpPr>
        <p:spPr>
          <a:xfrm>
            <a:off x="1905000" y="1447800"/>
            <a:ext cx="7772400" cy="2209800"/>
          </a:xfrm>
        </p:spPr>
        <p:txBody>
          <a:bodyPr>
            <a:normAutofit fontScale="77500" lnSpcReduction="20000"/>
          </a:bodyPr>
          <a:lstStyle/>
          <a:p>
            <a:r>
              <a:rPr lang="en-US" dirty="0"/>
              <a:t>Consider a hospital. There are  doctors, nurses, receptionist, administrators, patients, janitors, etc. in a hospital</a:t>
            </a:r>
          </a:p>
          <a:p>
            <a:r>
              <a:rPr lang="en-US" dirty="0"/>
              <a:t>They are all in the hospital’s computer system</a:t>
            </a:r>
          </a:p>
          <a:p>
            <a:r>
              <a:rPr lang="en-US" dirty="0"/>
              <a:t>There are also various types of data in the system: patient data, employee data, etc.</a:t>
            </a:r>
          </a:p>
          <a:p>
            <a:r>
              <a:rPr lang="en-US" dirty="0"/>
              <a:t>How should access to data be controlled?</a:t>
            </a:r>
          </a:p>
          <a:p>
            <a:pPr lvl="1"/>
            <a:endParaRPr lang="en-US" dirty="0"/>
          </a:p>
          <a:p>
            <a:pPr lvl="1"/>
            <a:endParaRPr lang="en-US" dirty="0"/>
          </a:p>
          <a:p>
            <a:endParaRPr lang="en-US" dirty="0"/>
          </a:p>
        </p:txBody>
      </p:sp>
      <p:sp>
        <p:nvSpPr>
          <p:cNvPr id="4" name="TextBox 3"/>
          <p:cNvSpPr txBox="1"/>
          <p:nvPr/>
        </p:nvSpPr>
        <p:spPr>
          <a:xfrm>
            <a:off x="2895600" y="6112994"/>
            <a:ext cx="6324600" cy="230832"/>
          </a:xfrm>
          <a:prstGeom prst="rect">
            <a:avLst/>
          </a:prstGeom>
          <a:noFill/>
        </p:spPr>
        <p:txBody>
          <a:bodyPr wrap="square" rtlCol="0">
            <a:spAutoFit/>
          </a:bodyPr>
          <a:lstStyle/>
          <a:p>
            <a:r>
              <a:rPr lang="en-US" sz="900" dirty="0"/>
              <a:t>“</a:t>
            </a:r>
            <a:r>
              <a:rPr lang="en-US" sz="900" dirty="0">
                <a:hlinkClick r:id="rId3"/>
              </a:rPr>
              <a:t>File:Nurses in a nurses' station, USA 1987.jpg</a:t>
            </a:r>
            <a:r>
              <a:rPr lang="en-US" sz="900" dirty="0"/>
              <a:t>” By Bill Branson, National Cancer Institute. Public domain, via Wikimedia Commons.</a:t>
            </a:r>
          </a:p>
        </p:txBody>
      </p:sp>
      <p:pic>
        <p:nvPicPr>
          <p:cNvPr id="5" name="Picture 2" descr="Hospital&#10;&#10;Picture of nurses in a nurse's station. In the foreground are two nurses one pointing to a computer screen the other looking. At the back two other nurses talk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18625" y="3712723"/>
            <a:ext cx="3499282" cy="23313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985076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Data</a:t>
            </a:r>
          </a:p>
        </p:txBody>
      </p:sp>
      <p:sp>
        <p:nvSpPr>
          <p:cNvPr id="3" name="Content Placeholder 2"/>
          <p:cNvSpPr>
            <a:spLocks noGrp="1"/>
          </p:cNvSpPr>
          <p:nvPr>
            <p:ph idx="1"/>
          </p:nvPr>
        </p:nvSpPr>
        <p:spPr>
          <a:xfrm>
            <a:off x="1981200" y="1676400"/>
            <a:ext cx="7886700" cy="4351338"/>
          </a:xfrm>
        </p:spPr>
        <p:txBody>
          <a:bodyPr>
            <a:normAutofit fontScale="85000" lnSpcReduction="20000"/>
          </a:bodyPr>
          <a:lstStyle/>
          <a:p>
            <a:r>
              <a:rPr lang="en-US" dirty="0"/>
              <a:t>Take a specific example: Patient records</a:t>
            </a:r>
          </a:p>
          <a:p>
            <a:pPr lvl="1"/>
            <a:r>
              <a:rPr lang="en-US" dirty="0"/>
              <a:t>Identification</a:t>
            </a:r>
          </a:p>
          <a:p>
            <a:pPr lvl="1"/>
            <a:r>
              <a:rPr lang="en-US" dirty="0"/>
              <a:t>Insurance</a:t>
            </a:r>
          </a:p>
          <a:p>
            <a:pPr lvl="1"/>
            <a:r>
              <a:rPr lang="en-US" dirty="0"/>
              <a:t>Medical data</a:t>
            </a:r>
          </a:p>
          <a:p>
            <a:pPr lvl="2"/>
            <a:r>
              <a:rPr lang="en-US" dirty="0"/>
              <a:t>Diagnosis</a:t>
            </a:r>
          </a:p>
          <a:p>
            <a:pPr lvl="2"/>
            <a:r>
              <a:rPr lang="en-US" dirty="0"/>
              <a:t>Prescriptions</a:t>
            </a:r>
          </a:p>
          <a:p>
            <a:pPr marL="685800" lvl="2" indent="0">
              <a:buNone/>
            </a:pPr>
            <a:endParaRPr lang="en-US" dirty="0"/>
          </a:p>
          <a:p>
            <a:pPr lvl="1"/>
            <a:r>
              <a:rPr lang="en-US" dirty="0"/>
              <a:t>What can be done to data?</a:t>
            </a:r>
          </a:p>
          <a:p>
            <a:pPr lvl="2"/>
            <a:r>
              <a:rPr lang="en-US" dirty="0"/>
              <a:t>Deleted</a:t>
            </a:r>
          </a:p>
          <a:p>
            <a:pPr lvl="2"/>
            <a:r>
              <a:rPr lang="en-US" dirty="0"/>
              <a:t>Modified</a:t>
            </a:r>
          </a:p>
          <a:p>
            <a:pPr lvl="2"/>
            <a:r>
              <a:rPr lang="en-US" dirty="0"/>
              <a:t>Appended</a:t>
            </a:r>
          </a:p>
          <a:p>
            <a:pPr lvl="2"/>
            <a:r>
              <a:rPr lang="en-US" dirty="0"/>
              <a:t>Viewed</a:t>
            </a:r>
          </a:p>
          <a:p>
            <a:pPr lvl="2"/>
            <a:r>
              <a:rPr lang="en-US" dirty="0"/>
              <a:t>Executed</a:t>
            </a:r>
          </a:p>
          <a:p>
            <a:pPr lvl="2"/>
            <a:r>
              <a:rPr lang="en-US" dirty="0"/>
              <a:t>Share?</a:t>
            </a:r>
          </a:p>
          <a:p>
            <a:pPr marL="685800" lvl="2" indent="0">
              <a:buNone/>
            </a:pPr>
            <a:endParaRPr lang="en-US" dirty="0"/>
          </a:p>
          <a:p>
            <a:pPr lvl="1"/>
            <a:r>
              <a:rPr lang="en-US" sz="2100" dirty="0"/>
              <a:t>Who should be allowed to do what on which data? </a:t>
            </a:r>
          </a:p>
        </p:txBody>
      </p:sp>
    </p:spTree>
    <p:extLst>
      <p:ext uri="{BB962C8B-B14F-4D97-AF65-F5344CB8AC3E}">
        <p14:creationId xmlns:p14="http://schemas.microsoft.com/office/powerpoint/2010/main" val="42408119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Defense in Depth</a:t>
            </a:r>
          </a:p>
        </p:txBody>
      </p:sp>
      <p:sp>
        <p:nvSpPr>
          <p:cNvPr id="3" name="Content Placeholder 2"/>
          <p:cNvSpPr>
            <a:spLocks noGrp="1"/>
          </p:cNvSpPr>
          <p:nvPr>
            <p:ph idx="1"/>
          </p:nvPr>
        </p:nvSpPr>
        <p:spPr>
          <a:xfrm>
            <a:off x="2057400" y="1676400"/>
            <a:ext cx="7886700" cy="4351338"/>
          </a:xfrm>
        </p:spPr>
        <p:txBody>
          <a:bodyPr>
            <a:normAutofit fontScale="77500" lnSpcReduction="20000"/>
          </a:bodyPr>
          <a:lstStyle/>
          <a:p>
            <a:endParaRPr lang="en-US" dirty="0"/>
          </a:p>
          <a:p>
            <a:r>
              <a:rPr lang="en-US" sz="2300" b="1" dirty="0"/>
              <a:t>“A single cyber defense is the weakest form of cyber protection”  </a:t>
            </a:r>
            <a:endParaRPr lang="en-US" sz="2300" dirty="0"/>
          </a:p>
          <a:p>
            <a:pPr marL="0" indent="0">
              <a:buNone/>
            </a:pPr>
            <a:r>
              <a:rPr lang="en-US" sz="1600" dirty="0"/>
              <a:t>                                                                               </a:t>
            </a:r>
            <a:r>
              <a:rPr lang="en-US" sz="1600" dirty="0">
                <a:hlinkClick r:id="rId3"/>
              </a:rPr>
              <a:t>(The International Society of Automation)</a:t>
            </a:r>
            <a:endParaRPr lang="en-US" sz="1600" dirty="0"/>
          </a:p>
          <a:p>
            <a:pPr marL="0" indent="0">
              <a:buNone/>
            </a:pPr>
            <a:endParaRPr lang="en-US" sz="2300" b="1" dirty="0"/>
          </a:p>
          <a:p>
            <a:r>
              <a:rPr lang="en-US" sz="2500" dirty="0"/>
              <a:t>Defense in depth is the concept of protecting with a series of security mechanisms such that if one fails, another will be in place to thwart an attack. Important aspects of defense in depth are:</a:t>
            </a:r>
          </a:p>
          <a:p>
            <a:endParaRPr lang="en-US" sz="2500" dirty="0"/>
          </a:p>
          <a:p>
            <a:pPr lvl="1"/>
            <a:r>
              <a:rPr lang="en-US" sz="2200" b="1" dirty="0"/>
              <a:t>Multiple layers of defense: </a:t>
            </a:r>
            <a:r>
              <a:rPr lang="en-US" sz="2200" dirty="0"/>
              <a:t>Do not rely completely on a single point of security, no matter how good it is. </a:t>
            </a:r>
            <a:r>
              <a:rPr lang="en-US" sz="2000" dirty="0"/>
              <a:t>Layered security mechanisms increase security of the system as a whole.  If an attack causes one security mechanism to fail, other mechanisms may still provide the necessary security to protect the system.</a:t>
            </a:r>
            <a:endParaRPr lang="en-US" sz="2200" dirty="0"/>
          </a:p>
          <a:p>
            <a:pPr lvl="1"/>
            <a:r>
              <a:rPr lang="en-US" sz="2200" b="1" dirty="0"/>
              <a:t>Differentiated layers of defense: </a:t>
            </a:r>
            <a:r>
              <a:rPr lang="en-US" sz="2200" dirty="0"/>
              <a:t> Make sure that each of the security layers is slightly different. This ensures that just because an attacker finds a way past the first layer, they don’t have the magic key for getting past all the subsequent defenses.</a:t>
            </a:r>
          </a:p>
          <a:p>
            <a:pPr lvl="1"/>
            <a:r>
              <a:rPr lang="en-US" sz="2200" b="1" dirty="0"/>
              <a:t>Context and threat specific layers of defense</a:t>
            </a:r>
            <a:r>
              <a:rPr lang="en-US" sz="2200" dirty="0"/>
              <a:t>: Each of the defenses should be designed to defend against the specific threat in the specific context</a:t>
            </a:r>
          </a:p>
          <a:p>
            <a:endParaRPr lang="en-US" sz="2300" dirty="0"/>
          </a:p>
        </p:txBody>
      </p:sp>
    </p:spTree>
    <p:extLst>
      <p:ext uri="{BB962C8B-B14F-4D97-AF65-F5344CB8AC3E}">
        <p14:creationId xmlns:p14="http://schemas.microsoft.com/office/powerpoint/2010/main" val="40976742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943519" y="656409"/>
            <a:ext cx="10801350" cy="5257800"/>
          </a:xfrm>
          <a:prstGeom prst="rect">
            <a:avLst/>
          </a:prstGeom>
        </p:spPr>
      </p:pic>
      <p:pic>
        <p:nvPicPr>
          <p:cNvPr id="8" name="Picture 7"/>
          <p:cNvPicPr>
            <a:picLocks noChangeAspect="1"/>
          </p:cNvPicPr>
          <p:nvPr/>
        </p:nvPicPr>
        <p:blipFill>
          <a:blip r:embed="rId3"/>
          <a:stretch>
            <a:fillRect/>
          </a:stretch>
        </p:blipFill>
        <p:spPr>
          <a:xfrm>
            <a:off x="6734175" y="1027906"/>
            <a:ext cx="5457825" cy="5305425"/>
          </a:xfrm>
          <a:prstGeom prst="rect">
            <a:avLst/>
          </a:prstGeom>
        </p:spPr>
      </p:pic>
      <p:sp>
        <p:nvSpPr>
          <p:cNvPr id="9" name="TextBox 8"/>
          <p:cNvSpPr txBox="1"/>
          <p:nvPr/>
        </p:nvSpPr>
        <p:spPr>
          <a:xfrm>
            <a:off x="943519" y="6061166"/>
            <a:ext cx="6188801" cy="338554"/>
          </a:xfrm>
          <a:prstGeom prst="rect">
            <a:avLst/>
          </a:prstGeom>
          <a:noFill/>
        </p:spPr>
        <p:txBody>
          <a:bodyPr wrap="square" rtlCol="0">
            <a:spAutoFit/>
          </a:bodyPr>
          <a:lstStyle/>
          <a:p>
            <a:r>
              <a:rPr lang="en-US" sz="1600" dirty="0"/>
              <a:t>https://blog.barkly.com/atlanta-ransomware-attack-2018-samsam</a:t>
            </a:r>
          </a:p>
        </p:txBody>
      </p:sp>
    </p:spTree>
    <p:extLst>
      <p:ext uri="{BB962C8B-B14F-4D97-AF65-F5344CB8AC3E}">
        <p14:creationId xmlns:p14="http://schemas.microsoft.com/office/powerpoint/2010/main" val="211814201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457201"/>
            <a:ext cx="7886700" cy="1325563"/>
          </a:xfrm>
        </p:spPr>
        <p:txBody>
          <a:bodyPr/>
          <a:lstStyle/>
          <a:p>
            <a:r>
              <a:rPr lang="en-US" dirty="0"/>
              <a:t>Example: Accessing a vault in a bank</a:t>
            </a:r>
          </a:p>
        </p:txBody>
      </p:sp>
      <p:sp>
        <p:nvSpPr>
          <p:cNvPr id="3" name="Content Placeholder 2"/>
          <p:cNvSpPr>
            <a:spLocks noGrp="1"/>
          </p:cNvSpPr>
          <p:nvPr>
            <p:ph idx="1"/>
          </p:nvPr>
        </p:nvSpPr>
        <p:spPr>
          <a:xfrm>
            <a:off x="1981200" y="1524001"/>
            <a:ext cx="8058150" cy="4652963"/>
          </a:xfrm>
        </p:spPr>
        <p:txBody>
          <a:bodyPr>
            <a:normAutofit fontScale="62500" lnSpcReduction="20000"/>
          </a:bodyPr>
          <a:lstStyle/>
          <a:p>
            <a:pPr fontAlgn="ctr"/>
            <a:r>
              <a:rPr lang="en-US" dirty="0"/>
              <a:t>Ever wonder what it is that makes a typical bank so much more secure than a home or convenience store? It’s not because banks have stronger steel doors or armed guards.</a:t>
            </a:r>
          </a:p>
          <a:p>
            <a:pPr fontAlgn="ctr"/>
            <a:r>
              <a:rPr lang="en-US" dirty="0"/>
              <a:t>Those help a bit, but are quickly offset by the fact that a bank’s adversaries (i.e. professional bank robbers) are also better armed and more determined than the typical house burglar.   </a:t>
            </a:r>
          </a:p>
          <a:p>
            <a:pPr fontAlgn="ctr"/>
            <a:endParaRPr lang="en-US" dirty="0"/>
          </a:p>
          <a:p>
            <a:pPr fontAlgn="ctr"/>
            <a:r>
              <a:rPr lang="en-US" dirty="0"/>
              <a:t>Better answer is that a bank employs multiple security measures to maximize its security:</a:t>
            </a:r>
          </a:p>
          <a:p>
            <a:pPr marL="0" indent="0" fontAlgn="base">
              <a:buNone/>
            </a:pPr>
            <a:endParaRPr lang="en-US" dirty="0"/>
          </a:p>
          <a:p>
            <a:pPr lvl="1" fontAlgn="base">
              <a:buFont typeface="Wingdings" panose="05000000000000000000" pitchFamily="2" charset="2"/>
              <a:buChar char="ü"/>
            </a:pPr>
            <a:r>
              <a:rPr lang="en-US" sz="2100" dirty="0"/>
              <a:t>There is often a guard at the bank's entrance.</a:t>
            </a:r>
          </a:p>
          <a:p>
            <a:pPr lvl="1" fontAlgn="base">
              <a:buFont typeface="Wingdings" panose="05000000000000000000" pitchFamily="2" charset="2"/>
              <a:buChar char="ü"/>
            </a:pPr>
            <a:r>
              <a:rPr lang="en-US" sz="2100" dirty="0"/>
              <a:t>Some banks have time-release doors. As you enter the bank, you walk into a bulletproof glass capsule. The door you entered closes, and after a few seconds the glass door to the bank opens. This means you cannot rush in and rush out. In fact, a teller can lock the doors remotely, trapping a thief as he attempts to exit.</a:t>
            </a:r>
          </a:p>
          <a:p>
            <a:pPr lvl="1" fontAlgn="base">
              <a:buFont typeface="Wingdings" panose="05000000000000000000" pitchFamily="2" charset="2"/>
              <a:buChar char="ü"/>
            </a:pPr>
            <a:r>
              <a:rPr lang="en-US" sz="2100" dirty="0"/>
              <a:t>There are guards inside the bank.</a:t>
            </a:r>
          </a:p>
          <a:p>
            <a:pPr lvl="1" fontAlgn="base">
              <a:buFont typeface="Wingdings" panose="05000000000000000000" pitchFamily="2" charset="2"/>
              <a:buChar char="ü"/>
            </a:pPr>
            <a:r>
              <a:rPr lang="en-US" sz="2100" dirty="0"/>
              <a:t>Numerous closed-circuit cameras monitor the movements of every one in every corner of the bank.</a:t>
            </a:r>
          </a:p>
          <a:p>
            <a:pPr lvl="1" fontAlgn="base">
              <a:buFont typeface="Wingdings" panose="05000000000000000000" pitchFamily="2" charset="2"/>
              <a:buChar char="ü"/>
            </a:pPr>
            <a:r>
              <a:rPr lang="en-US" sz="2100" dirty="0"/>
              <a:t>Tellers do not have access to the vault. (This is an example of least privilege, which is covered next.)</a:t>
            </a:r>
          </a:p>
          <a:p>
            <a:pPr lvl="1" fontAlgn="base">
              <a:buFont typeface="Wingdings" panose="05000000000000000000" pitchFamily="2" charset="2"/>
              <a:buChar char="ü"/>
            </a:pPr>
            <a:r>
              <a:rPr lang="en-US" sz="2100" dirty="0"/>
              <a:t>The vault itself has multiple layers of defense, such as:</a:t>
            </a:r>
          </a:p>
          <a:p>
            <a:pPr lvl="2" fontAlgn="base">
              <a:buFont typeface="Wingdings" panose="05000000000000000000" pitchFamily="2" charset="2"/>
              <a:buChar char="ü"/>
            </a:pPr>
            <a:r>
              <a:rPr lang="en-US" sz="1800" dirty="0"/>
              <a:t>It opens only at certain controlled times.</a:t>
            </a:r>
          </a:p>
          <a:p>
            <a:pPr lvl="2" fontAlgn="base">
              <a:buFont typeface="Wingdings" panose="05000000000000000000" pitchFamily="2" charset="2"/>
              <a:buChar char="ü"/>
            </a:pPr>
            <a:r>
              <a:rPr lang="en-US" sz="1800" dirty="0"/>
              <a:t>It's made of very thick metal.</a:t>
            </a:r>
          </a:p>
          <a:p>
            <a:pPr lvl="2" fontAlgn="base">
              <a:buFont typeface="Wingdings" panose="05000000000000000000" pitchFamily="2" charset="2"/>
              <a:buChar char="ü"/>
            </a:pPr>
            <a:r>
              <a:rPr lang="en-US" sz="1800" dirty="0"/>
              <a:t>Multiple compartments in the vault require other access means.</a:t>
            </a:r>
          </a:p>
          <a:p>
            <a:pPr marL="171450" lvl="1">
              <a:spcBef>
                <a:spcPts val="750"/>
              </a:spcBef>
            </a:pPr>
            <a:endParaRPr lang="en-US" sz="1900" dirty="0"/>
          </a:p>
          <a:p>
            <a:pPr marL="171450" lvl="1">
              <a:spcBef>
                <a:spcPts val="750"/>
              </a:spcBef>
            </a:pPr>
            <a:endParaRPr lang="en-US" sz="1900" dirty="0"/>
          </a:p>
          <a:p>
            <a:pPr marL="171450" lvl="1">
              <a:spcBef>
                <a:spcPts val="750"/>
              </a:spcBef>
            </a:pPr>
            <a:endParaRPr lang="en-US" sz="1900" dirty="0"/>
          </a:p>
          <a:p>
            <a:pPr marL="171450" lvl="1">
              <a:spcBef>
                <a:spcPts val="750"/>
              </a:spcBef>
            </a:pPr>
            <a:endParaRPr lang="en-US" sz="1900" dirty="0"/>
          </a:p>
          <a:p>
            <a:pPr marL="171450" lvl="1">
              <a:spcBef>
                <a:spcPts val="750"/>
              </a:spcBef>
            </a:pPr>
            <a:endParaRPr lang="en-US" sz="1900" dirty="0"/>
          </a:p>
          <a:p>
            <a:endParaRPr lang="en-US" dirty="0"/>
          </a:p>
        </p:txBody>
      </p:sp>
      <p:sp>
        <p:nvSpPr>
          <p:cNvPr id="5" name="TextBox 4"/>
          <p:cNvSpPr txBox="1"/>
          <p:nvPr/>
        </p:nvSpPr>
        <p:spPr>
          <a:xfrm>
            <a:off x="3810000" y="6083090"/>
            <a:ext cx="5105400" cy="253916"/>
          </a:xfrm>
          <a:prstGeom prst="rect">
            <a:avLst/>
          </a:prstGeom>
          <a:noFill/>
        </p:spPr>
        <p:txBody>
          <a:bodyPr wrap="square" rtlCol="0">
            <a:spAutoFit/>
          </a:bodyPr>
          <a:lstStyle/>
          <a:p>
            <a:r>
              <a:rPr lang="en-US" sz="1050" dirty="0">
                <a:hlinkClick r:id="rId3"/>
              </a:rPr>
              <a:t>https://www.us-cert.gov/bsi/articles/knowledge/principles/defense-in-depth</a:t>
            </a:r>
            <a:endParaRPr lang="en-US" sz="1050" dirty="0"/>
          </a:p>
        </p:txBody>
      </p:sp>
    </p:spTree>
    <p:extLst>
      <p:ext uri="{BB962C8B-B14F-4D97-AF65-F5344CB8AC3E}">
        <p14:creationId xmlns:p14="http://schemas.microsoft.com/office/powerpoint/2010/main" val="36790206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Defense in Depth </a:t>
            </a:r>
            <a:r>
              <a:rPr lang="en-US" dirty="0" err="1"/>
              <a:t>Con’t</a:t>
            </a:r>
            <a:r>
              <a:rPr lang="en-US" dirty="0"/>
              <a:t>. </a:t>
            </a:r>
          </a:p>
        </p:txBody>
      </p:sp>
      <p:pic>
        <p:nvPicPr>
          <p:cNvPr id="18435" name="Picture 2" descr="Six concentric circles in a square  representing layers of defense. At the center is &quot;Data&quot; followed by &quot;Application&quot;, &quot;Host&quot;, &quot;Internal Network&quot;, &quot;Perimeter&quot;, &quot;Physical&quot;  within circular strips from innermost to outermost respectively. The surrounding square has &quot;Policies, Procedures, Awareness&quot;." title="Defense in Depth Layers"/>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3429000" y="1694334"/>
            <a:ext cx="4133850" cy="306705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352800" y="4876800"/>
            <a:ext cx="6019800" cy="369332"/>
          </a:xfrm>
          <a:prstGeom prst="rect">
            <a:avLst/>
          </a:prstGeom>
          <a:noFill/>
        </p:spPr>
        <p:txBody>
          <a:bodyPr wrap="square" rtlCol="0">
            <a:spAutoFit/>
          </a:bodyPr>
          <a:lstStyle/>
          <a:p>
            <a:r>
              <a:rPr lang="en-US" sz="900" dirty="0"/>
              <a:t>Paloma, Jay. "</a:t>
            </a:r>
            <a:r>
              <a:rPr lang="en-US" sz="900" dirty="0">
                <a:hlinkClick r:id="rId4"/>
              </a:rPr>
              <a:t>Figure 1: The Defense in Depth Layers</a:t>
            </a:r>
            <a:r>
              <a:rPr lang="en-US" sz="900" dirty="0"/>
              <a:t>". </a:t>
            </a:r>
            <a:r>
              <a:rPr lang="en-US" sz="900" i="1" dirty="0"/>
              <a:t>Windows Server 2008 in an Organization's Defense in Depth Strategy </a:t>
            </a:r>
            <a:r>
              <a:rPr lang="en-US" sz="900" dirty="0"/>
              <a:t>. December 12, 2007.  © 2017 Microsoft. </a:t>
            </a:r>
          </a:p>
        </p:txBody>
      </p:sp>
    </p:spTree>
    <p:extLst>
      <p:ext uri="{BB962C8B-B14F-4D97-AF65-F5344CB8AC3E}">
        <p14:creationId xmlns:p14="http://schemas.microsoft.com/office/powerpoint/2010/main" val="28860386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 drawing of a house with a file on computer open in Word, with a syringe on computer (indicating anti virus) with a fire wall on the side, a surveillance camera on the ceiling of the house, and a lock at the house door." title="House picture"/>
          <p:cNvPicPr>
            <a:picLocks noGrp="1" noChangeAspect="1"/>
          </p:cNvPicPr>
          <p:nvPr>
            <p:ph idx="1"/>
          </p:nvPr>
        </p:nvPicPr>
        <p:blipFill>
          <a:blip r:embed="rId3"/>
          <a:stretch>
            <a:fillRect/>
          </a:stretch>
        </p:blipFill>
        <p:spPr>
          <a:xfrm>
            <a:off x="4191000" y="2090440"/>
            <a:ext cx="4038600" cy="4384148"/>
          </a:xfrm>
          <a:prstGeom prst="rect">
            <a:avLst/>
          </a:prstGeom>
        </p:spPr>
      </p:pic>
      <p:sp>
        <p:nvSpPr>
          <p:cNvPr id="2" name="Title 1"/>
          <p:cNvSpPr>
            <a:spLocks noGrp="1"/>
          </p:cNvSpPr>
          <p:nvPr>
            <p:ph type="title"/>
          </p:nvPr>
        </p:nvSpPr>
        <p:spPr/>
        <p:txBody>
          <a:bodyPr/>
          <a:lstStyle/>
          <a:p>
            <a:r>
              <a:rPr lang="en-US" dirty="0"/>
              <a:t>List the defense layers in the picture</a:t>
            </a:r>
          </a:p>
        </p:txBody>
      </p:sp>
      <p:sp>
        <p:nvSpPr>
          <p:cNvPr id="3" name="TextBox 2"/>
          <p:cNvSpPr txBox="1"/>
          <p:nvPr/>
        </p:nvSpPr>
        <p:spPr>
          <a:xfrm>
            <a:off x="2286000" y="1600200"/>
            <a:ext cx="7315200" cy="923330"/>
          </a:xfrm>
          <a:prstGeom prst="rect">
            <a:avLst/>
          </a:prstGeom>
          <a:noFill/>
        </p:spPr>
        <p:txBody>
          <a:bodyPr wrap="square" rtlCol="0">
            <a:spAutoFit/>
          </a:bodyPr>
          <a:lstStyle/>
          <a:p>
            <a:r>
              <a:rPr lang="en-US" dirty="0"/>
              <a:t>A Word document is stored on a computer in this building. What defense mechanisms do you see implemented in the picture?</a:t>
            </a:r>
          </a:p>
          <a:p>
            <a:r>
              <a:rPr lang="en-US" dirty="0"/>
              <a:t>What other layers could be added?</a:t>
            </a:r>
          </a:p>
        </p:txBody>
      </p:sp>
      <p:sp>
        <p:nvSpPr>
          <p:cNvPr id="5" name="TextBox 4"/>
          <p:cNvSpPr txBox="1"/>
          <p:nvPr/>
        </p:nvSpPr>
        <p:spPr>
          <a:xfrm>
            <a:off x="3962400" y="6067640"/>
            <a:ext cx="4343400" cy="230832"/>
          </a:xfrm>
          <a:prstGeom prst="rect">
            <a:avLst/>
          </a:prstGeom>
          <a:noFill/>
        </p:spPr>
        <p:txBody>
          <a:bodyPr wrap="square" rtlCol="0">
            <a:spAutoFit/>
          </a:bodyPr>
          <a:lstStyle/>
          <a:p>
            <a:r>
              <a:rPr lang="en-US" sz="900" dirty="0"/>
              <a:t>“Defense Layers" by Yesem Kurt-</a:t>
            </a:r>
            <a:r>
              <a:rPr lang="en-US" sz="900" dirty="0" err="1"/>
              <a:t>Peker</a:t>
            </a:r>
            <a:r>
              <a:rPr lang="en-US" sz="900" dirty="0"/>
              <a:t> licensed under </a:t>
            </a:r>
            <a:r>
              <a:rPr lang="en-US" sz="900" dirty="0">
                <a:hlinkClick r:id="rId4"/>
              </a:rPr>
              <a:t>CC BY 4.0 </a:t>
            </a:r>
            <a:endParaRPr lang="en-US" sz="900" dirty="0"/>
          </a:p>
        </p:txBody>
      </p:sp>
    </p:spTree>
    <p:extLst>
      <p:ext uri="{BB962C8B-B14F-4D97-AF65-F5344CB8AC3E}">
        <p14:creationId xmlns:p14="http://schemas.microsoft.com/office/powerpoint/2010/main" val="25172070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304801"/>
            <a:ext cx="7886700" cy="1325563"/>
          </a:xfrm>
        </p:spPr>
        <p:txBody>
          <a:bodyPr/>
          <a:lstStyle/>
          <a:p>
            <a:r>
              <a:rPr lang="en-US" dirty="0"/>
              <a:t>Principle of Open Design</a:t>
            </a:r>
          </a:p>
        </p:txBody>
      </p:sp>
      <p:sp>
        <p:nvSpPr>
          <p:cNvPr id="3" name="Content Placeholder 2"/>
          <p:cNvSpPr>
            <a:spLocks noGrp="1"/>
          </p:cNvSpPr>
          <p:nvPr>
            <p:ph idx="1"/>
          </p:nvPr>
        </p:nvSpPr>
        <p:spPr>
          <a:xfrm>
            <a:off x="2133600" y="1524000"/>
            <a:ext cx="7886700" cy="4351338"/>
          </a:xfrm>
        </p:spPr>
        <p:txBody>
          <a:bodyPr>
            <a:normAutofit fontScale="77500" lnSpcReduction="20000"/>
          </a:bodyPr>
          <a:lstStyle/>
          <a:p>
            <a:r>
              <a:rPr lang="en-US" dirty="0"/>
              <a:t>The </a:t>
            </a:r>
            <a:r>
              <a:rPr lang="en-US" i="1" dirty="0"/>
              <a:t>principle of open design</a:t>
            </a:r>
            <a:r>
              <a:rPr lang="en-US" dirty="0"/>
              <a:t> states that the security of a mechanism should not depend on the secrecy of the details of its design or implementation.</a:t>
            </a:r>
          </a:p>
          <a:p>
            <a:pPr marL="342900" lvl="1" indent="0">
              <a:buNone/>
            </a:pPr>
            <a:r>
              <a:rPr lang="en-US" b="1" dirty="0"/>
              <a:t>Example </a:t>
            </a:r>
            <a:r>
              <a:rPr lang="en-US" dirty="0"/>
              <a:t>Suppose you buy a lock that states that it must be hidden from view so that no one knew what type of lock you had installed.  Does this provide enough assurance for your security? </a:t>
            </a:r>
          </a:p>
          <a:p>
            <a:r>
              <a:rPr lang="en-US" dirty="0" err="1"/>
              <a:t>Kerckhoff’s</a:t>
            </a:r>
            <a:r>
              <a:rPr lang="en-US" dirty="0"/>
              <a:t> Principle “a cryptosystem should be secure even if everything about the system, except the key, is public knowledge” follows this principle.</a:t>
            </a:r>
          </a:p>
          <a:p>
            <a:pPr lvl="1"/>
            <a:r>
              <a:rPr lang="en-US" dirty="0"/>
              <a:t>National Institute of Standards and Technology (NIST)  which sets the federal information processing standards publishes all the details of the algorithms used in federal processing  such as the ciphers </a:t>
            </a:r>
            <a:r>
              <a:rPr lang="en-US" dirty="0">
                <a:hlinkClick r:id="rId3"/>
              </a:rPr>
              <a:t>AES</a:t>
            </a:r>
            <a:r>
              <a:rPr lang="en-US" dirty="0"/>
              <a:t>, DES, public key systems of RSA, elliptic curve cryptography, digital signature standard, and others.</a:t>
            </a:r>
          </a:p>
          <a:p>
            <a:r>
              <a:rPr lang="en-US" dirty="0"/>
              <a:t>Claude Shannon’s stated the same principle as "the enemy knows the system“ (known as Shannon’s Maxim</a:t>
            </a:r>
            <a:r>
              <a:rPr lang="en-US" dirty="0" smtClean="0"/>
              <a:t>). </a:t>
            </a:r>
            <a:endParaRPr lang="en-US" dirty="0"/>
          </a:p>
          <a:p>
            <a:r>
              <a:rPr lang="en-US" dirty="0"/>
              <a:t>Contrast with </a:t>
            </a:r>
            <a:r>
              <a:rPr lang="en-US" sz="2000" dirty="0"/>
              <a:t>"security through obscurity" </a:t>
            </a:r>
            <a:endParaRPr lang="en-US" dirty="0"/>
          </a:p>
        </p:txBody>
      </p:sp>
    </p:spTree>
    <p:extLst>
      <p:ext uri="{BB962C8B-B14F-4D97-AF65-F5344CB8AC3E}">
        <p14:creationId xmlns:p14="http://schemas.microsoft.com/office/powerpoint/2010/main" val="41009565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365127"/>
            <a:ext cx="8134350" cy="1006474"/>
          </a:xfrm>
        </p:spPr>
        <p:txBody>
          <a:bodyPr>
            <a:normAutofit fontScale="90000"/>
          </a:bodyPr>
          <a:lstStyle/>
          <a:p>
            <a:r>
              <a:rPr lang="en-US" dirty="0"/>
              <a:t>Security is not Obscurity! – An Example</a:t>
            </a:r>
          </a:p>
        </p:txBody>
      </p:sp>
      <p:sp>
        <p:nvSpPr>
          <p:cNvPr id="3" name="Content Placeholder 2"/>
          <p:cNvSpPr>
            <a:spLocks noGrp="1"/>
          </p:cNvSpPr>
          <p:nvPr>
            <p:ph idx="1"/>
          </p:nvPr>
        </p:nvSpPr>
        <p:spPr>
          <a:xfrm>
            <a:off x="2057400" y="1447801"/>
            <a:ext cx="7886700" cy="4576763"/>
          </a:xfrm>
        </p:spPr>
        <p:txBody>
          <a:bodyPr>
            <a:normAutofit fontScale="70000" lnSpcReduction="20000"/>
          </a:bodyPr>
          <a:lstStyle/>
          <a:p>
            <a:r>
              <a:rPr lang="en-US" dirty="0"/>
              <a:t>Security through obscurity is the reliance on the secrecy of the design or implementation as the main method of providing security for a </a:t>
            </a:r>
            <a:r>
              <a:rPr lang="en-US" dirty="0" smtClean="0"/>
              <a:t>system.</a:t>
            </a:r>
            <a:endParaRPr lang="en-US" dirty="0"/>
          </a:p>
          <a:p>
            <a:r>
              <a:rPr lang="en-US" dirty="0"/>
              <a:t> A system or component relying on obscurity may have theoretical or actual security vulnerabilities, but its owners or designers believe that if the flaws are not known, that will be sufficient to prevent a successful attack. </a:t>
            </a:r>
          </a:p>
          <a:p>
            <a:r>
              <a:rPr lang="en-US" dirty="0"/>
              <a:t>Security experts reject this view and advise that obscurity should never be the only security mechanism.</a:t>
            </a:r>
          </a:p>
          <a:p>
            <a:r>
              <a:rPr lang="en-US" dirty="0"/>
              <a:t>Example:</a:t>
            </a:r>
          </a:p>
          <a:p>
            <a:pPr lvl="1"/>
            <a:r>
              <a:rPr lang="en-US" dirty="0"/>
              <a:t>Content Scrambling System (CSS) is a data encryption and authentication method used to protect DVD movies from being illegally copied, distributed, and viewed from other devices, such as computer hard drives. </a:t>
            </a:r>
          </a:p>
          <a:p>
            <a:pPr lvl="1"/>
            <a:r>
              <a:rPr lang="en-US" dirty="0"/>
              <a:t>Presented in 1996. Details of the algorithm not published. (Obscurity!)</a:t>
            </a:r>
          </a:p>
          <a:p>
            <a:pPr lvl="1"/>
            <a:r>
              <a:rPr lang="en-US" dirty="0"/>
              <a:t>In 1999, a group in Norway derived an algorithm completely compatible with the CSS algorithm from the software. This enabled them to decipher any DVD movie file.</a:t>
            </a:r>
          </a:p>
          <a:p>
            <a:endParaRPr lang="en-US" dirty="0"/>
          </a:p>
        </p:txBody>
      </p:sp>
    </p:spTree>
    <p:extLst>
      <p:ext uri="{BB962C8B-B14F-4D97-AF65-F5344CB8AC3E}">
        <p14:creationId xmlns:p14="http://schemas.microsoft.com/office/powerpoint/2010/main" val="28779133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Usability</a:t>
            </a:r>
          </a:p>
        </p:txBody>
      </p:sp>
      <p:sp>
        <p:nvSpPr>
          <p:cNvPr id="3" name="Content Placeholder 2"/>
          <p:cNvSpPr>
            <a:spLocks noGrp="1"/>
          </p:cNvSpPr>
          <p:nvPr>
            <p:ph idx="1"/>
          </p:nvPr>
        </p:nvSpPr>
        <p:spPr>
          <a:xfrm>
            <a:off x="2152650" y="1524001"/>
            <a:ext cx="7886700" cy="4652963"/>
          </a:xfrm>
        </p:spPr>
        <p:txBody>
          <a:bodyPr>
            <a:normAutofit/>
          </a:bodyPr>
          <a:lstStyle/>
          <a:p>
            <a:r>
              <a:rPr lang="en-US" sz="2400" dirty="0"/>
              <a:t>Usability is the ease of use and learnability of a tool, device, or software. </a:t>
            </a:r>
          </a:p>
          <a:p>
            <a:r>
              <a:rPr lang="en-US" sz="2400" dirty="0">
                <a:hlinkClick r:id="rId3"/>
              </a:rPr>
              <a:t>The Nielsen Normal Group</a:t>
            </a:r>
            <a:r>
              <a:rPr lang="en-US" sz="2400" dirty="0"/>
              <a:t>  for evidence-based user experience research, training, and consulting discusses five components for usability:</a:t>
            </a:r>
          </a:p>
          <a:p>
            <a:pPr lvl="1"/>
            <a:r>
              <a:rPr lang="en-US" sz="2000" b="1" dirty="0"/>
              <a:t>Learnability</a:t>
            </a:r>
            <a:r>
              <a:rPr lang="en-US" sz="2000" dirty="0"/>
              <a:t>: How easy is it for users to accomplish basic tasks the first time they encounter the design?</a:t>
            </a:r>
          </a:p>
          <a:p>
            <a:pPr lvl="1"/>
            <a:r>
              <a:rPr lang="en-US" sz="2000" b="1" dirty="0"/>
              <a:t>Efficiency</a:t>
            </a:r>
            <a:r>
              <a:rPr lang="en-US" sz="2000" dirty="0"/>
              <a:t>: Once users have learned the design, how quickly can they perform tasks?</a:t>
            </a:r>
          </a:p>
          <a:p>
            <a:pPr lvl="1"/>
            <a:r>
              <a:rPr lang="en-US" sz="2000" b="1" dirty="0"/>
              <a:t>Memorability</a:t>
            </a:r>
            <a:r>
              <a:rPr lang="en-US" sz="2000" dirty="0"/>
              <a:t>: When users return to the design after a period of not using it, how easily can they reestablish proficiency?</a:t>
            </a:r>
          </a:p>
          <a:p>
            <a:pPr lvl="1"/>
            <a:r>
              <a:rPr lang="en-US" sz="2000" b="1" dirty="0"/>
              <a:t>Errors</a:t>
            </a:r>
            <a:r>
              <a:rPr lang="en-US" sz="2000" dirty="0"/>
              <a:t>: How many errors do users make, how severe are these errors, and how easily can they recover from the errors?</a:t>
            </a:r>
          </a:p>
          <a:p>
            <a:pPr lvl="1"/>
            <a:r>
              <a:rPr lang="en-US" sz="2000" b="1" dirty="0"/>
              <a:t>Satisfaction</a:t>
            </a:r>
            <a:r>
              <a:rPr lang="en-US" sz="2000" dirty="0"/>
              <a:t>: How pleasant is it to use the design?</a:t>
            </a:r>
          </a:p>
          <a:p>
            <a:endParaRPr lang="en-US" sz="2000" dirty="0"/>
          </a:p>
        </p:txBody>
      </p:sp>
    </p:spTree>
    <p:extLst>
      <p:ext uri="{BB962C8B-B14F-4D97-AF65-F5344CB8AC3E}">
        <p14:creationId xmlns:p14="http://schemas.microsoft.com/office/powerpoint/2010/main" val="38226446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Make security usable!</a:t>
            </a:r>
          </a:p>
        </p:txBody>
      </p:sp>
      <p:sp>
        <p:nvSpPr>
          <p:cNvPr id="3" name="Content Placeholder 2"/>
          <p:cNvSpPr>
            <a:spLocks noGrp="1"/>
          </p:cNvSpPr>
          <p:nvPr>
            <p:ph idx="1"/>
          </p:nvPr>
        </p:nvSpPr>
        <p:spPr>
          <a:xfrm>
            <a:off x="2152650" y="1825626"/>
            <a:ext cx="7753350" cy="3584575"/>
          </a:xfrm>
        </p:spPr>
        <p:txBody>
          <a:bodyPr>
            <a:normAutofit fontScale="92500" lnSpcReduction="20000"/>
          </a:bodyPr>
          <a:lstStyle/>
          <a:p>
            <a:r>
              <a:rPr lang="en-US" dirty="0"/>
              <a:t>If your security mechanisms are too tedious, your users will go to great length to circumvent or avoid them. Make sure that your security system is as secure as it needs to be, but no more. If you affect usability too deeply, nobody will use your stuff, no matter how secure it is. Then it will be very secure, and very near useless. </a:t>
            </a:r>
          </a:p>
          <a:p>
            <a:r>
              <a:rPr lang="en-US" dirty="0"/>
              <a:t>Think about: </a:t>
            </a:r>
          </a:p>
          <a:p>
            <a:pPr marL="1028700" lvl="3" indent="0">
              <a:buNone/>
            </a:pPr>
            <a:r>
              <a:rPr lang="en-US" dirty="0"/>
              <a:t>“The most secure system in the world is one with its hard drive demagnetized that is buried in a 30 foot hole filled with concrete poured around a Faraday grid.” </a:t>
            </a:r>
            <a:r>
              <a:rPr lang="en-US" sz="1200" dirty="0"/>
              <a:t>[</a:t>
            </a:r>
            <a:r>
              <a:rPr lang="en-US" sz="1200" dirty="0">
                <a:hlinkClick r:id="rId2"/>
              </a:rPr>
              <a:t>McGraw</a:t>
            </a:r>
            <a:r>
              <a:rPr lang="en-US" sz="1200" dirty="0"/>
              <a:t>, G. (January 2013) “</a:t>
            </a:r>
            <a:r>
              <a:rPr lang="en-US" sz="1200" dirty="0">
                <a:hlinkClick r:id="rId3"/>
              </a:rPr>
              <a:t>Thirteen principles to ensure enterprise system security</a:t>
            </a:r>
            <a:r>
              <a:rPr lang="en-US" sz="1200" dirty="0"/>
              <a:t>”. TechTarget.com]</a:t>
            </a:r>
            <a:endParaRPr lang="en-US" sz="1050" dirty="0"/>
          </a:p>
          <a:p>
            <a:r>
              <a:rPr lang="en-US" dirty="0"/>
              <a:t>Such a system is difficult to use.</a:t>
            </a:r>
          </a:p>
          <a:p>
            <a:endParaRPr lang="en-US" dirty="0"/>
          </a:p>
          <a:p>
            <a:endParaRPr lang="en-US" dirty="0"/>
          </a:p>
          <a:p>
            <a:endParaRPr lang="en-US" dirty="0"/>
          </a:p>
        </p:txBody>
      </p:sp>
    </p:spTree>
    <p:extLst>
      <p:ext uri="{BB962C8B-B14F-4D97-AF65-F5344CB8AC3E}">
        <p14:creationId xmlns:p14="http://schemas.microsoft.com/office/powerpoint/2010/main" val="30852673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WannaCry</a:t>
            </a:r>
            <a:r>
              <a:rPr lang="en-US" dirty="0" smtClean="0"/>
              <a:t>   (May 2017)</a:t>
            </a:r>
            <a:endParaRPr lang="en-US" dirty="0"/>
          </a:p>
        </p:txBody>
      </p:sp>
      <p:pic>
        <p:nvPicPr>
          <p:cNvPr id="5" name="Content Placeholder 4"/>
          <p:cNvPicPr>
            <a:picLocks noGrp="1" noChangeAspect="1"/>
          </p:cNvPicPr>
          <p:nvPr>
            <p:ph sz="half" idx="1"/>
          </p:nvPr>
        </p:nvPicPr>
        <p:blipFill>
          <a:blip r:embed="rId2"/>
          <a:stretch>
            <a:fillRect/>
          </a:stretch>
        </p:blipFill>
        <p:spPr>
          <a:xfrm>
            <a:off x="912949" y="1524134"/>
            <a:ext cx="6289862" cy="4717397"/>
          </a:xfrm>
          <a:prstGeom prst="rect">
            <a:avLst/>
          </a:prstGeom>
        </p:spPr>
      </p:pic>
      <p:sp>
        <p:nvSpPr>
          <p:cNvPr id="6" name="TextBox 5"/>
          <p:cNvSpPr txBox="1"/>
          <p:nvPr/>
        </p:nvSpPr>
        <p:spPr>
          <a:xfrm>
            <a:off x="2474500" y="6488668"/>
            <a:ext cx="6163235" cy="369332"/>
          </a:xfrm>
          <a:prstGeom prst="rect">
            <a:avLst/>
          </a:prstGeom>
          <a:noFill/>
        </p:spPr>
        <p:txBody>
          <a:bodyPr wrap="square" rtlCol="0">
            <a:spAutoFit/>
          </a:bodyPr>
          <a:lstStyle/>
          <a:p>
            <a:r>
              <a:rPr lang="en-US" dirty="0" smtClean="0"/>
              <a:t>https://en.wikipedia.org/wiki/WannaCry_ransomware_attack</a:t>
            </a:r>
            <a:endParaRPr lang="en-US" dirty="0"/>
          </a:p>
        </p:txBody>
      </p:sp>
    </p:spTree>
    <p:extLst>
      <p:ext uri="{BB962C8B-B14F-4D97-AF65-F5344CB8AC3E}">
        <p14:creationId xmlns:p14="http://schemas.microsoft.com/office/powerpoint/2010/main" val="11260883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 Cyber Attack (October 2016)</a:t>
            </a:r>
            <a:endParaRPr lang="en-US" dirty="0"/>
          </a:p>
        </p:txBody>
      </p:sp>
      <p:pic>
        <p:nvPicPr>
          <p:cNvPr id="5" name="Content Placeholder 4"/>
          <p:cNvPicPr>
            <a:picLocks noGrp="1" noChangeAspect="1"/>
          </p:cNvPicPr>
          <p:nvPr>
            <p:ph sz="half" idx="1"/>
          </p:nvPr>
        </p:nvPicPr>
        <p:blipFill>
          <a:blip r:embed="rId2"/>
          <a:stretch>
            <a:fillRect/>
          </a:stretch>
        </p:blipFill>
        <p:spPr>
          <a:xfrm>
            <a:off x="173049" y="1505821"/>
            <a:ext cx="3549595" cy="5811838"/>
          </a:xfrm>
          <a:prstGeom prst="rect">
            <a:avLst/>
          </a:prstGeom>
        </p:spPr>
      </p:pic>
      <p:pic>
        <p:nvPicPr>
          <p:cNvPr id="6" name="Content Placeholder 5"/>
          <p:cNvPicPr>
            <a:picLocks noGrp="1" noChangeAspect="1"/>
          </p:cNvPicPr>
          <p:nvPr>
            <p:ph sz="half" idx="2"/>
          </p:nvPr>
        </p:nvPicPr>
        <p:blipFill>
          <a:blip r:embed="rId3"/>
          <a:stretch>
            <a:fillRect/>
          </a:stretch>
        </p:blipFill>
        <p:spPr>
          <a:xfrm>
            <a:off x="3547917" y="2088213"/>
            <a:ext cx="9755716" cy="3420501"/>
          </a:xfrm>
          <a:prstGeom prst="rect">
            <a:avLst/>
          </a:prstGeom>
        </p:spPr>
      </p:pic>
    </p:spTree>
    <p:extLst>
      <p:ext uri="{BB962C8B-B14F-4D97-AF65-F5344CB8AC3E}">
        <p14:creationId xmlns:p14="http://schemas.microsoft.com/office/powerpoint/2010/main" val="36091813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Equifax </a:t>
            </a:r>
            <a:r>
              <a:rPr lang="en-US" sz="3600" dirty="0" smtClean="0"/>
              <a:t>(September 2017)</a:t>
            </a:r>
            <a:endParaRPr lang="en-US" sz="3600" dirty="0"/>
          </a:p>
        </p:txBody>
      </p:sp>
      <p:pic>
        <p:nvPicPr>
          <p:cNvPr id="2050" name="Picture 2" descr="https://cdn.arstechnica.net/wp-content/uploads/2017/10/GettyImages-846159228-800x600.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960119" y="1795885"/>
            <a:ext cx="4533871" cy="340040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92332" y="5771017"/>
            <a:ext cx="8386354" cy="646331"/>
          </a:xfrm>
          <a:prstGeom prst="rect">
            <a:avLst/>
          </a:prstGeom>
          <a:noFill/>
        </p:spPr>
        <p:txBody>
          <a:bodyPr wrap="square" rtlCol="0">
            <a:spAutoFit/>
          </a:bodyPr>
          <a:lstStyle/>
          <a:p>
            <a:r>
              <a:rPr lang="en-US" dirty="0"/>
              <a:t>https://arstechnica.com/information-technology/2018/05/equifax-breach-exposed-millions-of-drivers-licenses-phone-numbers-emails/</a:t>
            </a:r>
          </a:p>
        </p:txBody>
      </p:sp>
      <p:sp>
        <p:nvSpPr>
          <p:cNvPr id="7" name="Rectangle 6"/>
          <p:cNvSpPr/>
          <p:nvPr/>
        </p:nvSpPr>
        <p:spPr>
          <a:xfrm>
            <a:off x="6252753" y="416741"/>
            <a:ext cx="6096000" cy="5355312"/>
          </a:xfrm>
          <a:prstGeom prst="rect">
            <a:avLst/>
          </a:prstGeom>
        </p:spPr>
        <p:txBody>
          <a:bodyPr>
            <a:spAutoFit/>
          </a:bodyPr>
          <a:lstStyle/>
          <a:p>
            <a:r>
              <a:rPr lang="en-US" dirty="0">
                <a:solidFill>
                  <a:srgbClr val="000000"/>
                </a:solidFill>
                <a:latin typeface="opensans"/>
              </a:rPr>
              <a:t>Of the </a:t>
            </a:r>
            <a:r>
              <a:rPr lang="en-US" b="1" dirty="0">
                <a:solidFill>
                  <a:srgbClr val="000000"/>
                </a:solidFill>
                <a:latin typeface="opensans"/>
              </a:rPr>
              <a:t>146.6 million </a:t>
            </a:r>
            <a:r>
              <a:rPr lang="en-US" dirty="0">
                <a:solidFill>
                  <a:srgbClr val="000000"/>
                </a:solidFill>
                <a:latin typeface="opensans"/>
              </a:rPr>
              <a:t>individuals affected by the breach:</a:t>
            </a:r>
          </a:p>
          <a:p>
            <a:pPr>
              <a:buFont typeface="Arial" panose="020B0604020202020204" pitchFamily="34" charset="0"/>
              <a:buChar char="•"/>
            </a:pPr>
            <a:r>
              <a:rPr lang="en-US" dirty="0">
                <a:solidFill>
                  <a:srgbClr val="000000"/>
                </a:solidFill>
                <a:latin typeface="opensans"/>
              </a:rPr>
              <a:t>145.5 million had Social Security numbers exposed.</a:t>
            </a:r>
          </a:p>
          <a:p>
            <a:pPr>
              <a:buFont typeface="Arial" panose="020B0604020202020204" pitchFamily="34" charset="0"/>
              <a:buChar char="•"/>
            </a:pPr>
            <a:r>
              <a:rPr lang="en-US" dirty="0">
                <a:solidFill>
                  <a:srgbClr val="000000"/>
                </a:solidFill>
                <a:latin typeface="opensans"/>
              </a:rPr>
              <a:t>99 million had address information exposed.</a:t>
            </a:r>
          </a:p>
          <a:p>
            <a:pPr>
              <a:buFont typeface="Arial" panose="020B0604020202020204" pitchFamily="34" charset="0"/>
              <a:buChar char="•"/>
            </a:pPr>
            <a:r>
              <a:rPr lang="en-US" dirty="0">
                <a:solidFill>
                  <a:srgbClr val="000000"/>
                </a:solidFill>
                <a:latin typeface="opensans"/>
              </a:rPr>
              <a:t>27.3 million had gender information exposed.</a:t>
            </a:r>
          </a:p>
          <a:p>
            <a:pPr>
              <a:buFont typeface="Arial" panose="020B0604020202020204" pitchFamily="34" charset="0"/>
              <a:buChar char="•"/>
            </a:pPr>
            <a:r>
              <a:rPr lang="en-US" dirty="0">
                <a:solidFill>
                  <a:srgbClr val="000000"/>
                </a:solidFill>
                <a:latin typeface="opensans"/>
              </a:rPr>
              <a:t>20.3 million had phone numbers exposed.</a:t>
            </a:r>
          </a:p>
          <a:p>
            <a:pPr>
              <a:buFont typeface="Arial" panose="020B0604020202020204" pitchFamily="34" charset="0"/>
              <a:buChar char="•"/>
            </a:pPr>
            <a:r>
              <a:rPr lang="en-US" dirty="0">
                <a:solidFill>
                  <a:srgbClr val="000000"/>
                </a:solidFill>
                <a:latin typeface="opensans"/>
              </a:rPr>
              <a:t>17.6 million had driver's license numbers exposed.</a:t>
            </a:r>
          </a:p>
          <a:p>
            <a:pPr>
              <a:buFont typeface="Arial" panose="020B0604020202020204" pitchFamily="34" charset="0"/>
              <a:buChar char="•"/>
            </a:pPr>
            <a:r>
              <a:rPr lang="en-US" dirty="0">
                <a:solidFill>
                  <a:srgbClr val="000000"/>
                </a:solidFill>
                <a:latin typeface="opensans"/>
              </a:rPr>
              <a:t>1.8 million had email addresses exposed.</a:t>
            </a:r>
          </a:p>
          <a:p>
            <a:pPr>
              <a:buFont typeface="Arial" panose="020B0604020202020204" pitchFamily="34" charset="0"/>
              <a:buChar char="•"/>
            </a:pPr>
            <a:r>
              <a:rPr lang="en-US" dirty="0">
                <a:solidFill>
                  <a:srgbClr val="000000"/>
                </a:solidFill>
                <a:latin typeface="opensans"/>
              </a:rPr>
              <a:t>209,000 had credit card numbers exposed.</a:t>
            </a:r>
          </a:p>
          <a:p>
            <a:pPr>
              <a:buFont typeface="Arial" panose="020B0604020202020204" pitchFamily="34" charset="0"/>
              <a:buChar char="•"/>
            </a:pPr>
            <a:r>
              <a:rPr lang="en-US" dirty="0">
                <a:solidFill>
                  <a:srgbClr val="000000"/>
                </a:solidFill>
                <a:latin typeface="opensans"/>
              </a:rPr>
              <a:t>97,500 had Tax Identification numbers exposed.</a:t>
            </a:r>
          </a:p>
          <a:p>
            <a:pPr>
              <a:buFont typeface="Arial" panose="020B0604020202020204" pitchFamily="34" charset="0"/>
              <a:buChar char="•"/>
            </a:pPr>
            <a:r>
              <a:rPr lang="en-US" dirty="0">
                <a:solidFill>
                  <a:srgbClr val="000000"/>
                </a:solidFill>
                <a:latin typeface="opensans"/>
              </a:rPr>
              <a:t>27,000 had the state of their driver's license exposed.</a:t>
            </a:r>
          </a:p>
          <a:p>
            <a:r>
              <a:rPr lang="en-US" dirty="0">
                <a:solidFill>
                  <a:srgbClr val="000000"/>
                </a:solidFill>
                <a:latin typeface="opensans"/>
              </a:rPr>
              <a:t>In addition, Equifax provided more detail about the "dispute documents" that were stolen in the breach. These were personal identity documents uploaded as images to Equifax:</a:t>
            </a:r>
          </a:p>
          <a:p>
            <a:pPr>
              <a:buFont typeface="Arial" panose="020B0604020202020204" pitchFamily="34" charset="0"/>
              <a:buChar char="•"/>
            </a:pPr>
            <a:r>
              <a:rPr lang="en-US" dirty="0">
                <a:solidFill>
                  <a:srgbClr val="000000"/>
                </a:solidFill>
                <a:latin typeface="opensans"/>
              </a:rPr>
              <a:t>38,000 driver's licenses</a:t>
            </a:r>
          </a:p>
          <a:p>
            <a:pPr>
              <a:buFont typeface="Arial" panose="020B0604020202020204" pitchFamily="34" charset="0"/>
              <a:buChar char="•"/>
            </a:pPr>
            <a:r>
              <a:rPr lang="en-US" dirty="0">
                <a:solidFill>
                  <a:srgbClr val="000000"/>
                </a:solidFill>
                <a:latin typeface="opensans"/>
              </a:rPr>
              <a:t>12,000 Social Security and Taxpayer ID cards</a:t>
            </a:r>
          </a:p>
          <a:p>
            <a:pPr>
              <a:buFont typeface="Arial" panose="020B0604020202020204" pitchFamily="34" charset="0"/>
              <a:buChar char="•"/>
            </a:pPr>
            <a:r>
              <a:rPr lang="en-US" dirty="0">
                <a:solidFill>
                  <a:srgbClr val="000000"/>
                </a:solidFill>
                <a:latin typeface="opensans"/>
              </a:rPr>
              <a:t>3,200 passports and passport cards</a:t>
            </a:r>
          </a:p>
          <a:p>
            <a:pPr>
              <a:buFont typeface="Arial" panose="020B0604020202020204" pitchFamily="34" charset="0"/>
              <a:buChar char="•"/>
            </a:pPr>
            <a:r>
              <a:rPr lang="en-US" dirty="0">
                <a:solidFill>
                  <a:srgbClr val="000000"/>
                </a:solidFill>
                <a:latin typeface="opensans"/>
              </a:rPr>
              <a:t>3,000 other documents, including military and state IDs and resident alien cards.</a:t>
            </a:r>
            <a:endParaRPr lang="en-US" b="0" i="0" dirty="0">
              <a:solidFill>
                <a:srgbClr val="000000"/>
              </a:solidFill>
              <a:effectLst/>
              <a:latin typeface="opensans"/>
            </a:endParaRPr>
          </a:p>
        </p:txBody>
      </p:sp>
    </p:spTree>
    <p:extLst>
      <p:ext uri="{BB962C8B-B14F-4D97-AF65-F5344CB8AC3E}">
        <p14:creationId xmlns:p14="http://schemas.microsoft.com/office/powerpoint/2010/main" val="36421589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smtClean="0"/>
              <a:t>Stuxnet</a:t>
            </a:r>
            <a:r>
              <a:rPr lang="en-US" dirty="0" smtClean="0"/>
              <a:t> (2010)</a:t>
            </a:r>
            <a:endParaRPr lang="en-US" dirty="0"/>
          </a:p>
        </p:txBody>
      </p:sp>
      <p:pic>
        <p:nvPicPr>
          <p:cNvPr id="3074" name="Picture 2" descr="https://upload.wikimedia.org/wikipedia/commons/thumb/1/1f/S7300.JPG/220px-S73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6620" y="2021066"/>
            <a:ext cx="5553838" cy="34585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96439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lllustration &quot;How Stuxnet Worked&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5374" y="0"/>
            <a:ext cx="8960478" cy="672035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518437" y="6466367"/>
            <a:ext cx="7554351" cy="369332"/>
          </a:xfrm>
          <a:prstGeom prst="rect">
            <a:avLst/>
          </a:prstGeom>
          <a:noFill/>
        </p:spPr>
        <p:txBody>
          <a:bodyPr wrap="square" rtlCol="0">
            <a:spAutoFit/>
          </a:bodyPr>
          <a:lstStyle/>
          <a:p>
            <a:r>
              <a:rPr lang="en-US" sz="1600" dirty="0" smtClean="0"/>
              <a:t>https://spectrum.ieee.org/telecom/security/the-real-</a:t>
            </a:r>
            <a:r>
              <a:rPr lang="en-US" dirty="0" smtClean="0"/>
              <a:t>story-of-stuxnet</a:t>
            </a:r>
            <a:endParaRPr lang="en-US" dirty="0"/>
          </a:p>
        </p:txBody>
      </p:sp>
    </p:spTree>
    <p:extLst>
      <p:ext uri="{BB962C8B-B14F-4D97-AF65-F5344CB8AC3E}">
        <p14:creationId xmlns:p14="http://schemas.microsoft.com/office/powerpoint/2010/main" val="23666666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cybersecurity?</a:t>
            </a:r>
            <a:endParaRPr lang="en-US" dirty="0"/>
          </a:p>
        </p:txBody>
      </p:sp>
      <p:sp>
        <p:nvSpPr>
          <p:cNvPr id="3" name="Content Placeholder 2"/>
          <p:cNvSpPr>
            <a:spLocks noGrp="1"/>
          </p:cNvSpPr>
          <p:nvPr>
            <p:ph idx="1"/>
          </p:nvPr>
        </p:nvSpPr>
        <p:spPr>
          <a:xfrm>
            <a:off x="1090246" y="1964170"/>
            <a:ext cx="10515600" cy="4351338"/>
          </a:xfrm>
        </p:spPr>
        <p:txBody>
          <a:bodyPr>
            <a:normAutofit fontScale="92500" lnSpcReduction="10000"/>
          </a:bodyPr>
          <a:lstStyle/>
          <a:p>
            <a:pPr marL="0" indent="0">
              <a:buNone/>
            </a:pPr>
            <a:endParaRPr lang="en-US" dirty="0"/>
          </a:p>
          <a:p>
            <a:pPr fontAlgn="ctr"/>
            <a:r>
              <a:rPr lang="en-US" dirty="0" smtClean="0"/>
              <a:t>cybersecurity</a:t>
            </a:r>
            <a:endParaRPr lang="en-US" dirty="0"/>
          </a:p>
          <a:p>
            <a:pPr marL="0" indent="0" fontAlgn="t">
              <a:buNone/>
            </a:pPr>
            <a:r>
              <a:rPr lang="en-US" i="1" u="sng" dirty="0">
                <a:hlinkClick r:id="rId2"/>
              </a:rPr>
              <a:t>noun</a:t>
            </a:r>
            <a:r>
              <a:rPr lang="en-US" dirty="0"/>
              <a:t>  </a:t>
            </a:r>
            <a:r>
              <a:rPr lang="en-US" dirty="0" err="1"/>
              <a:t>cy·ber·se·cu·ri·ty</a:t>
            </a:r>
            <a:r>
              <a:rPr lang="en-US" dirty="0"/>
              <a:t>  \ ˈ</a:t>
            </a:r>
            <a:r>
              <a:rPr lang="en-US" dirty="0" err="1"/>
              <a:t>sī-bər-si</a:t>
            </a:r>
            <a:r>
              <a:rPr lang="en-US" dirty="0"/>
              <a:t>-ˈ</a:t>
            </a:r>
            <a:r>
              <a:rPr lang="en-US" dirty="0" err="1"/>
              <a:t>kyu̇r-ə-tē</a:t>
            </a:r>
            <a:r>
              <a:rPr lang="en-US" dirty="0"/>
              <a:t> \</a:t>
            </a:r>
          </a:p>
          <a:p>
            <a:pPr marL="0" indent="0">
              <a:buNone/>
            </a:pPr>
            <a:r>
              <a:rPr lang="en-US" b="1" dirty="0"/>
              <a:t>Legal Definition of </a:t>
            </a:r>
            <a:r>
              <a:rPr lang="en-US" b="1" cap="small" dirty="0"/>
              <a:t>cybersecurity</a:t>
            </a:r>
            <a:endParaRPr lang="en-US" b="1" dirty="0"/>
          </a:p>
          <a:p>
            <a:pPr marL="0" indent="0">
              <a:buNone/>
            </a:pPr>
            <a:r>
              <a:rPr lang="en-US" dirty="0"/>
              <a:t>: measures taken to protect a computer or computer system (as on the </a:t>
            </a:r>
            <a:r>
              <a:rPr lang="en-US" dirty="0" smtClean="0"/>
              <a:t>Internet) </a:t>
            </a:r>
            <a:r>
              <a:rPr lang="en-US" dirty="0"/>
              <a:t>against unauthorized access or attack</a:t>
            </a:r>
          </a:p>
          <a:p>
            <a:pPr marL="0" indent="0">
              <a:buNone/>
            </a:pPr>
            <a:r>
              <a:rPr lang="en-US" b="1" dirty="0" smtClean="0"/>
              <a:t>Google:</a:t>
            </a:r>
            <a:r>
              <a:rPr lang="en-US" dirty="0" smtClean="0"/>
              <a:t> the </a:t>
            </a:r>
            <a:r>
              <a:rPr lang="en-US" dirty="0"/>
              <a:t>state of being protected against the criminal or unauthorized use of electronic data, or the measures taken to achieve </a:t>
            </a:r>
            <a:r>
              <a:rPr lang="en-US" dirty="0" smtClean="0"/>
              <a:t>this.</a:t>
            </a:r>
          </a:p>
          <a:p>
            <a:pPr marL="0" indent="0">
              <a:buNone/>
            </a:pPr>
            <a:r>
              <a:rPr lang="en-US" b="1" dirty="0" err="1" smtClean="0"/>
              <a:t>TechTarget</a:t>
            </a:r>
            <a:r>
              <a:rPr lang="en-US" b="1" dirty="0" smtClean="0"/>
              <a:t>: </a:t>
            </a:r>
            <a:r>
              <a:rPr lang="en-US" dirty="0" smtClean="0"/>
              <a:t>protection </a:t>
            </a:r>
            <a:r>
              <a:rPr lang="en-US" dirty="0"/>
              <a:t>of internet-connected systems, including hardware, software and data, from cyberattacks. </a:t>
            </a:r>
          </a:p>
        </p:txBody>
      </p:sp>
      <p:pic>
        <p:nvPicPr>
          <p:cNvPr id="4" name="Picture 3"/>
          <p:cNvPicPr>
            <a:picLocks noChangeAspect="1"/>
          </p:cNvPicPr>
          <p:nvPr/>
        </p:nvPicPr>
        <p:blipFill>
          <a:blip r:embed="rId3"/>
          <a:stretch>
            <a:fillRect/>
          </a:stretch>
        </p:blipFill>
        <p:spPr>
          <a:xfrm>
            <a:off x="8527121" y="2173190"/>
            <a:ext cx="1209675" cy="1152525"/>
          </a:xfrm>
          <a:prstGeom prst="rect">
            <a:avLst/>
          </a:prstGeom>
        </p:spPr>
      </p:pic>
      <p:sp>
        <p:nvSpPr>
          <p:cNvPr id="6" name="TextBox 5"/>
          <p:cNvSpPr txBox="1"/>
          <p:nvPr/>
        </p:nvSpPr>
        <p:spPr>
          <a:xfrm>
            <a:off x="7690338" y="3460652"/>
            <a:ext cx="3915508" cy="261610"/>
          </a:xfrm>
          <a:prstGeom prst="rect">
            <a:avLst/>
          </a:prstGeom>
          <a:noFill/>
        </p:spPr>
        <p:txBody>
          <a:bodyPr wrap="square" rtlCol="0">
            <a:spAutoFit/>
          </a:bodyPr>
          <a:lstStyle/>
          <a:p>
            <a:r>
              <a:rPr lang="en-US" sz="1100" dirty="0"/>
              <a:t>https://www.merriam-webster.com/dictionary/cybersecurity</a:t>
            </a:r>
          </a:p>
        </p:txBody>
      </p:sp>
    </p:spTree>
    <p:extLst>
      <p:ext uri="{BB962C8B-B14F-4D97-AF65-F5344CB8AC3E}">
        <p14:creationId xmlns:p14="http://schemas.microsoft.com/office/powerpoint/2010/main" val="46902038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5 ppt template accessibl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000CEDAB-E29F-4A23-9517-54899E07533B}" vid="{1A296487-C81B-47B5-87B1-F78A0BD4BC2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1984</TotalTime>
  <Words>3996</Words>
  <Application>Microsoft Office PowerPoint</Application>
  <PresentationFormat>Widescreen</PresentationFormat>
  <Paragraphs>411</Paragraphs>
  <Slides>36</Slides>
  <Notes>20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36</vt:i4>
      </vt:variant>
    </vt:vector>
  </HeadingPairs>
  <TitlesOfParts>
    <vt:vector size="45" baseType="lpstr">
      <vt:lpstr>Arial</vt:lpstr>
      <vt:lpstr>Calibri</vt:lpstr>
      <vt:lpstr>Calibri Light</vt:lpstr>
      <vt:lpstr>Mangal</vt:lpstr>
      <vt:lpstr>opensans</vt:lpstr>
      <vt:lpstr>Times New Roman</vt:lpstr>
      <vt:lpstr>Wingdings</vt:lpstr>
      <vt:lpstr>Office Theme</vt:lpstr>
      <vt:lpstr>C5 ppt template accessible</vt:lpstr>
      <vt:lpstr>Introduction to Information Security</vt:lpstr>
      <vt:lpstr>SamSam (March 2018)</vt:lpstr>
      <vt:lpstr>PowerPoint Presentation</vt:lpstr>
      <vt:lpstr>WannaCry   (May 2017)</vt:lpstr>
      <vt:lpstr>DYN Cyber Attack (October 2016)</vt:lpstr>
      <vt:lpstr>Equifax (September 2017)</vt:lpstr>
      <vt:lpstr>Stuxnet (2010)</vt:lpstr>
      <vt:lpstr>PowerPoint Presentation</vt:lpstr>
      <vt:lpstr>What is cybersecurity?</vt:lpstr>
      <vt:lpstr>The CSEC2017 Joint Task Force on Cybersecurity Education (JTF)</vt:lpstr>
      <vt:lpstr>Need for Cybersecurity Professionals</vt:lpstr>
      <vt:lpstr>Cybersecurity Positions </vt:lpstr>
      <vt:lpstr>Questions…</vt:lpstr>
      <vt:lpstr>CIA Triad in Information Security</vt:lpstr>
      <vt:lpstr>Five Pillars of Information Security</vt:lpstr>
      <vt:lpstr>Confidentiality</vt:lpstr>
      <vt:lpstr>Privacy</vt:lpstr>
      <vt:lpstr>Integrity</vt:lpstr>
      <vt:lpstr>Availability</vt:lpstr>
      <vt:lpstr>Denial of Service Attack</vt:lpstr>
      <vt:lpstr>Active Thinking</vt:lpstr>
      <vt:lpstr>Types of Attack Payloads</vt:lpstr>
      <vt:lpstr>Attack Payloads and CIA </vt:lpstr>
      <vt:lpstr>Cybersecurity Principles</vt:lpstr>
      <vt:lpstr>Simplicity</vt:lpstr>
      <vt:lpstr>Principle of Least Privilege</vt:lpstr>
      <vt:lpstr>Least Privilege in Hospital Scenario</vt:lpstr>
      <vt:lpstr>Patient Data</vt:lpstr>
      <vt:lpstr>Defense in Depth</vt:lpstr>
      <vt:lpstr>Example: Accessing a vault in a bank</vt:lpstr>
      <vt:lpstr>Defense in Depth Con’t. </vt:lpstr>
      <vt:lpstr>List the defense layers in the picture</vt:lpstr>
      <vt:lpstr>Principle of Open Design</vt:lpstr>
      <vt:lpstr>Security is not Obscurity! – An Example</vt:lpstr>
      <vt:lpstr>Usability</vt:lpstr>
      <vt:lpstr>Make security usable!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Peker, Yesem</dc:creator>
  <cp:lastModifiedBy>Peker, Yesem</cp:lastModifiedBy>
  <cp:revision>73</cp:revision>
  <dcterms:created xsi:type="dcterms:W3CDTF">2018-05-31T02:01:31Z</dcterms:created>
  <dcterms:modified xsi:type="dcterms:W3CDTF">2020-01-15T22:15:36Z</dcterms:modified>
</cp:coreProperties>
</file>