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25"/>
  </p:notesMasterIdLst>
  <p:handoutMasterIdLst>
    <p:handoutMasterId r:id="rId26"/>
  </p:handoutMasterIdLst>
  <p:sldIdLst>
    <p:sldId id="256" r:id="rId2"/>
    <p:sldId id="288" r:id="rId3"/>
    <p:sldId id="303" r:id="rId4"/>
    <p:sldId id="262" r:id="rId5"/>
    <p:sldId id="292" r:id="rId6"/>
    <p:sldId id="309" r:id="rId7"/>
    <p:sldId id="308" r:id="rId8"/>
    <p:sldId id="304" r:id="rId9"/>
    <p:sldId id="263" r:id="rId10"/>
    <p:sldId id="264" r:id="rId11"/>
    <p:sldId id="305" r:id="rId12"/>
    <p:sldId id="266" r:id="rId13"/>
    <p:sldId id="265" r:id="rId14"/>
    <p:sldId id="315" r:id="rId15"/>
    <p:sldId id="316" r:id="rId16"/>
    <p:sldId id="310" r:id="rId17"/>
    <p:sldId id="312" r:id="rId18"/>
    <p:sldId id="313" r:id="rId19"/>
    <p:sldId id="306" r:id="rId20"/>
    <p:sldId id="268" r:id="rId21"/>
    <p:sldId id="307" r:id="rId22"/>
    <p:sldId id="291" r:id="rId23"/>
    <p:sldId id="318" r:id="rId24"/>
  </p:sldIdLst>
  <p:sldSz cx="12192000" cy="6858000"/>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184" autoAdjust="0"/>
  </p:normalViewPr>
  <p:slideViewPr>
    <p:cSldViewPr snapToGrid="0">
      <p:cViewPr varScale="1">
        <p:scale>
          <a:sx n="149" d="100"/>
          <a:sy n="149" d="100"/>
        </p:scale>
        <p:origin x="712"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99F36346-61E8-4026-BF01-C8EAFB5614A5}" type="datetimeFigureOut">
              <a:rPr lang="en-US" smtClean="0"/>
              <a:t>4/15/2019</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567F5A6B-4AB3-46E2-B9BF-FFC98627AD03}" type="slidenum">
              <a:rPr lang="en-US" smtClean="0"/>
              <a:t>‹#›</a:t>
            </a:fld>
            <a:endParaRPr lang="en-US"/>
          </a:p>
        </p:txBody>
      </p:sp>
    </p:spTree>
    <p:extLst>
      <p:ext uri="{BB962C8B-B14F-4D97-AF65-F5344CB8AC3E}">
        <p14:creationId xmlns:p14="http://schemas.microsoft.com/office/powerpoint/2010/main" val="4924558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6434"/>
          </a:xfrm>
          <a:prstGeom prst="rect">
            <a:avLst/>
          </a:prstGeom>
        </p:spPr>
        <p:txBody>
          <a:bodyPr vert="horz" lIns="91440" tIns="45720" rIns="91440" bIns="45720" rtlCol="0"/>
          <a:lstStyle>
            <a:lvl1pPr algn="r">
              <a:defRPr sz="1200"/>
            </a:lvl1pPr>
          </a:lstStyle>
          <a:p>
            <a:fld id="{BBF00FB6-2957-4F7D-9A7C-E2384B26E36E}" type="datetimeFigureOut">
              <a:rPr lang="en-US" smtClean="0"/>
              <a:t>4/15/2019</a:t>
            </a:fld>
            <a:endParaRPr lang="en-US"/>
          </a:p>
        </p:txBody>
      </p:sp>
      <p:sp>
        <p:nvSpPr>
          <p:cNvPr id="4" name="Slide Image Placeholder 3"/>
          <p:cNvSpPr>
            <a:spLocks noGrp="1" noRot="1" noChangeAspect="1"/>
          </p:cNvSpPr>
          <p:nvPr>
            <p:ph type="sldImg" idx="2"/>
          </p:nvPr>
        </p:nvSpPr>
        <p:spPr>
          <a:xfrm>
            <a:off x="6413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73892"/>
            <a:ext cx="5486400" cy="366045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643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6433"/>
          </a:xfrm>
          <a:prstGeom prst="rect">
            <a:avLst/>
          </a:prstGeom>
        </p:spPr>
        <p:txBody>
          <a:bodyPr vert="horz" lIns="91440" tIns="45720" rIns="91440" bIns="45720" rtlCol="0" anchor="b"/>
          <a:lstStyle>
            <a:lvl1pPr algn="r">
              <a:defRPr sz="1200"/>
            </a:lvl1pPr>
          </a:lstStyle>
          <a:p>
            <a:fld id="{8A2A4184-4FE7-440E-B15C-45F35F3218BE}" type="slidenum">
              <a:rPr lang="en-US" smtClean="0"/>
              <a:t>‹#›</a:t>
            </a:fld>
            <a:endParaRPr lang="en-US"/>
          </a:p>
        </p:txBody>
      </p:sp>
    </p:spTree>
    <p:extLst>
      <p:ext uri="{BB962C8B-B14F-4D97-AF65-F5344CB8AC3E}">
        <p14:creationId xmlns:p14="http://schemas.microsoft.com/office/powerpoint/2010/main" val="4128859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Shape 36"/>
          <p:cNvSpPr txBox="1">
            <a:spLocks noGrp="1"/>
          </p:cNvSpPr>
          <p:nvPr>
            <p:ph type="body" idx="1"/>
          </p:nvPr>
        </p:nvSpPr>
        <p:spPr>
          <a:xfrm>
            <a:off x="685801" y="4415790"/>
            <a:ext cx="5486399" cy="4183380"/>
          </a:xfrm>
          <a:prstGeom prst="rect">
            <a:avLst/>
          </a:prstGeom>
        </p:spPr>
        <p:txBody>
          <a:bodyPr lIns="91425" tIns="91425" rIns="91425" bIns="91425" anchor="ctr" anchorCtr="0">
            <a:noAutofit/>
          </a:bodyPr>
          <a:lstStyle/>
          <a:p>
            <a:pPr>
              <a:spcBef>
                <a:spcPts val="0"/>
              </a:spcBef>
              <a:buNone/>
            </a:pPr>
            <a:endParaRPr dirty="0"/>
          </a:p>
        </p:txBody>
      </p:sp>
      <p:sp>
        <p:nvSpPr>
          <p:cNvPr id="37" name="Shape 37"/>
          <p:cNvSpPr>
            <a:spLocks noGrp="1" noRot="1" noChangeAspect="1"/>
          </p:cNvSpPr>
          <p:nvPr>
            <p:ph type="sldImg" idx="2"/>
          </p:nvPr>
        </p:nvSpPr>
        <p:spPr>
          <a:xfrm>
            <a:off x="3302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079923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Text on the right is an example of a ‘</a:t>
            </a:r>
            <a:r>
              <a:rPr lang="en-US" altLang="en-US" dirty="0" err="1" smtClean="0"/>
              <a:t>whois</a:t>
            </a:r>
            <a:r>
              <a:rPr lang="en-US" altLang="en-US" dirty="0" smtClean="0"/>
              <a:t>’ query.  It is not a good idea to name the administrative contact.</a:t>
            </a:r>
          </a:p>
          <a:p>
            <a:endParaRPr lang="en-US" altLang="en-US" dirty="0" smtClean="0"/>
          </a:p>
          <a:p>
            <a:r>
              <a:rPr lang="en-US" altLang="en-US" dirty="0" smtClean="0"/>
              <a:t>News/web sites are useful for learning about different subsidiaries, staff names or positions, new merges (potentially with less security).  Dumpster diving can sometimes produce internal documentation – use a shredder.</a:t>
            </a:r>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fld id="{808DE5A7-B603-460A-945D-376DC9568511}" type="slidenum">
              <a:rPr lang="en-US" altLang="en-US" i="0"/>
              <a:pPr/>
              <a:t>4</a:t>
            </a:fld>
            <a:endParaRPr lang="en-US" altLang="en-US" i="0"/>
          </a:p>
        </p:txBody>
      </p:sp>
    </p:spTree>
    <p:extLst>
      <p:ext uri="{BB962C8B-B14F-4D97-AF65-F5344CB8AC3E}">
        <p14:creationId xmlns:p14="http://schemas.microsoft.com/office/powerpoint/2010/main" val="3940543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After the cracker knows something about the company, often the second stage would be to learn the network and computer configurations.</a:t>
            </a:r>
          </a:p>
          <a:p>
            <a:r>
              <a:rPr lang="en-US" altLang="en-US" smtClean="0"/>
              <a:t>War Driving:  Listening with a high-powered receiver for wireless LAN signals.  Tools indicate the power level, encryption type, and protocol details.</a:t>
            </a:r>
          </a:p>
          <a:p>
            <a:r>
              <a:rPr lang="en-US" altLang="en-US" smtClean="0"/>
              <a:t>War Dialing:  Dials numbers within a range looking for a modem to answer.</a:t>
            </a:r>
          </a:p>
          <a:p>
            <a:r>
              <a:rPr lang="en-US" altLang="en-US" smtClean="0"/>
              <a:t>Network Mapping:  Polls computers for which services they support</a:t>
            </a:r>
          </a:p>
          <a:p>
            <a:r>
              <a:rPr lang="en-US" altLang="en-US" smtClean="0"/>
              <a:t>Vulnerability Scanning Tools:  Polls computers to learn services, service versions, configurations</a:t>
            </a: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fld id="{EAC189E1-9E62-4E46-BAF6-10CB69C759ED}" type="slidenum">
              <a:rPr lang="en-US" altLang="en-US" i="0"/>
              <a:pPr/>
              <a:t>9</a:t>
            </a:fld>
            <a:endParaRPr lang="en-US" altLang="en-US" i="0"/>
          </a:p>
        </p:txBody>
      </p:sp>
    </p:spTree>
    <p:extLst>
      <p:ext uri="{BB962C8B-B14F-4D97-AF65-F5344CB8AC3E}">
        <p14:creationId xmlns:p14="http://schemas.microsoft.com/office/powerpoint/2010/main" val="614744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Network Mapping = Footprinting, same as on previous page.</a:t>
            </a:r>
          </a:p>
          <a:p>
            <a:r>
              <a:rPr lang="en-US" altLang="en-US" smtClean="0"/>
              <a:t>Traffic Analysis:  Does a lot of traffic go between Point A and Point B, or Point C?  Is it encrypted?  This might be a concern if you are the military.</a:t>
            </a:r>
          </a:p>
          <a:p>
            <a:endParaRPr lang="en-US" altLang="en-US" smtClean="0"/>
          </a:p>
        </p:txBody>
      </p:sp>
    </p:spTree>
    <p:extLst>
      <p:ext uri="{BB962C8B-B14F-4D97-AF65-F5344CB8AC3E}">
        <p14:creationId xmlns:p14="http://schemas.microsoft.com/office/powerpoint/2010/main" val="2204314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Denial of service (DOS): Prevent service.  E.g. flood a network with traffic so legitimate traffic can’t get through</a:t>
            </a:r>
          </a:p>
          <a:p>
            <a:r>
              <a:rPr lang="en-US" altLang="en-US" dirty="0" smtClean="0"/>
              <a:t>Spoofing: cracker alters the ‘from’ address in the packet header to look like a trusted entity</a:t>
            </a:r>
          </a:p>
          <a:p>
            <a:r>
              <a:rPr lang="en-US" altLang="en-US" dirty="0" smtClean="0"/>
              <a:t>Packet replay: common method of gaining unauthorized access – e.g. sniffer observes a remote logon, repeats it</a:t>
            </a:r>
          </a:p>
          <a:p>
            <a:r>
              <a:rPr lang="en-US" altLang="en-US" dirty="0" smtClean="0"/>
              <a:t>Message Modification: Bill changes Joe’s original message, which was intended for Ann.</a:t>
            </a:r>
          </a:p>
          <a:p>
            <a:endParaRPr lang="en-US" altLang="en-US" dirty="0" smtClean="0"/>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fld id="{1AADC26A-0959-4B34-8075-47420B5CCA94}" type="slidenum">
              <a:rPr lang="en-US" altLang="en-US" i="0"/>
              <a:pPr/>
              <a:t>12</a:t>
            </a:fld>
            <a:endParaRPr lang="en-US" altLang="en-US" i="0"/>
          </a:p>
        </p:txBody>
      </p:sp>
    </p:spTree>
    <p:extLst>
      <p:ext uri="{BB962C8B-B14F-4D97-AF65-F5344CB8AC3E}">
        <p14:creationId xmlns:p14="http://schemas.microsoft.com/office/powerpoint/2010/main" val="2162727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Once a cracker knows the configuration of the network, it is possible to launch an attack to get in.</a:t>
            </a:r>
          </a:p>
          <a:p>
            <a:r>
              <a:rPr lang="en-US" altLang="en-US" smtClean="0"/>
              <a:t>The dog is ‘sniffing’ the login and password identification.</a:t>
            </a:r>
          </a:p>
          <a:p>
            <a:r>
              <a:rPr lang="en-US" altLang="en-US" smtClean="0"/>
              <a:t>These attacks will be defined on further slides.  Note that they are of two varieties: attacks to the network, and attacks to the system.</a:t>
            </a:r>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fld id="{44E2BC79-F2C2-4FD6-9A02-D46CF1C1F7A5}" type="slidenum">
              <a:rPr lang="en-US" altLang="en-US" i="0"/>
              <a:pPr/>
              <a:t>13</a:t>
            </a:fld>
            <a:endParaRPr lang="en-US" altLang="en-US" i="0"/>
          </a:p>
        </p:txBody>
      </p:sp>
    </p:spTree>
    <p:extLst>
      <p:ext uri="{BB962C8B-B14F-4D97-AF65-F5344CB8AC3E}">
        <p14:creationId xmlns:p14="http://schemas.microsoft.com/office/powerpoint/2010/main" val="198575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Once the cracker has entered, they can expand their access and hide their break-in.</a:t>
            </a:r>
          </a:p>
          <a:p>
            <a:r>
              <a:rPr lang="en-US" altLang="en-US" dirty="0" smtClean="0"/>
              <a:t>A </a:t>
            </a:r>
            <a:r>
              <a:rPr lang="en-US" altLang="en-US" dirty="0" err="1" smtClean="0"/>
              <a:t>RootKit</a:t>
            </a:r>
            <a:r>
              <a:rPr lang="en-US" altLang="en-US" dirty="0" smtClean="0"/>
              <a:t> hides itself in the OS.  For example, when you list processes, the malware is not listed.  The </a:t>
            </a:r>
            <a:r>
              <a:rPr lang="en-US" altLang="en-US" dirty="0" err="1" smtClean="0"/>
              <a:t>RootKit</a:t>
            </a:r>
            <a:r>
              <a:rPr lang="en-US" altLang="en-US" dirty="0" smtClean="0"/>
              <a:t> may delete specific logs, or open a backdoor, to enable the attacker to enter easily.</a:t>
            </a:r>
          </a:p>
          <a:p>
            <a:r>
              <a:rPr lang="en-US" altLang="en-US" dirty="0" smtClean="0"/>
              <a:t>A Trojan Horse is software that is useful, but hides its malware intentions.  For example, a game may be passed all around the internet, but may include spyware or adware (or other malware) within it.</a:t>
            </a:r>
          </a:p>
          <a:p>
            <a:r>
              <a:rPr lang="en-US" altLang="en-US" dirty="0" smtClean="0"/>
              <a:t>Bots are computers that have been taken over, and are now being used by the attacker for whatever purpose they would like.</a:t>
            </a:r>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fld id="{1831FD04-1444-4205-9B9E-99161025841B}" type="slidenum">
              <a:rPr lang="en-US" altLang="en-US" i="0"/>
              <a:pPr/>
              <a:t>20</a:t>
            </a:fld>
            <a:endParaRPr lang="en-US" altLang="en-US" i="0"/>
          </a:p>
        </p:txBody>
      </p:sp>
    </p:spTree>
    <p:extLst>
      <p:ext uri="{BB962C8B-B14F-4D97-AF65-F5344CB8AC3E}">
        <p14:creationId xmlns:p14="http://schemas.microsoft.com/office/powerpoint/2010/main" val="1823557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Once the cracker has entered, they can expand their access and hide their break-in.</a:t>
            </a:r>
          </a:p>
          <a:p>
            <a:r>
              <a:rPr lang="en-US" altLang="en-US" dirty="0" smtClean="0"/>
              <a:t>A </a:t>
            </a:r>
            <a:r>
              <a:rPr lang="en-US" altLang="en-US" dirty="0" err="1" smtClean="0"/>
              <a:t>RootKit</a:t>
            </a:r>
            <a:r>
              <a:rPr lang="en-US" altLang="en-US" dirty="0" smtClean="0"/>
              <a:t> hides itself in the OS.  For example, when you list processes, the malware is not listed.  The </a:t>
            </a:r>
            <a:r>
              <a:rPr lang="en-US" altLang="en-US" dirty="0" err="1" smtClean="0"/>
              <a:t>RootKit</a:t>
            </a:r>
            <a:r>
              <a:rPr lang="en-US" altLang="en-US" dirty="0" smtClean="0"/>
              <a:t> may delete specific logs, or open a backdoor, to enable the attacker to enter easily.</a:t>
            </a:r>
          </a:p>
          <a:p>
            <a:r>
              <a:rPr lang="en-US" altLang="en-US" dirty="0" smtClean="0"/>
              <a:t>A Trojan Horse is software that is useful, but hides its malware intentions.  For example, a game may be passed all around the internet, but may include spyware or adware (or other malware) within it.</a:t>
            </a:r>
          </a:p>
          <a:p>
            <a:r>
              <a:rPr lang="en-US" altLang="en-US" dirty="0" smtClean="0"/>
              <a:t>Bots are computers that have been taken over, and are now being used by the attacker for whatever purpose they would like.</a:t>
            </a:r>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fld id="{1831FD04-1444-4205-9B9E-99161025841B}" type="slidenum">
              <a:rPr lang="en-US" altLang="en-US" i="0"/>
              <a:pPr/>
              <a:t>22</a:t>
            </a:fld>
            <a:endParaRPr lang="en-US" altLang="en-US" i="0"/>
          </a:p>
        </p:txBody>
      </p:sp>
    </p:spTree>
    <p:extLst>
      <p:ext uri="{BB962C8B-B14F-4D97-AF65-F5344CB8AC3E}">
        <p14:creationId xmlns:p14="http://schemas.microsoft.com/office/powerpoint/2010/main" val="1823557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3048000" y="3124200"/>
            <a:ext cx="82296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10733828" y="1110597"/>
            <a:ext cx="2286000" cy="508000"/>
          </a:xfrm>
        </p:spPr>
        <p:txBody>
          <a:bodyPr/>
          <a:lstStyle/>
          <a:p>
            <a:fld id="{B612ECF8-A45A-404B-A46A-CDF24746626E}" type="datetimeFigureOut">
              <a:rPr lang="en-US" smtClean="0"/>
              <a:t>4/15/2019</a:t>
            </a:fld>
            <a:endParaRPr lang="en-US"/>
          </a:p>
        </p:txBody>
      </p:sp>
      <p:sp>
        <p:nvSpPr>
          <p:cNvPr id="17" name="Footer Placeholder 16"/>
          <p:cNvSpPr>
            <a:spLocks noGrp="1"/>
          </p:cNvSpPr>
          <p:nvPr>
            <p:ph type="ftr" sz="quarter" idx="11"/>
          </p:nvPr>
        </p:nvSpPr>
        <p:spPr bwMode="auto">
          <a:xfrm rot="5400000">
            <a:off x="10045959" y="4117661"/>
            <a:ext cx="3657600" cy="512064"/>
          </a:xfrm>
        </p:spPr>
        <p:txBody>
          <a:bodyPr/>
          <a:lstStyle/>
          <a:p>
            <a:endParaRPr lang="en-US"/>
          </a:p>
        </p:txBody>
      </p:sp>
      <p:sp>
        <p:nvSpPr>
          <p:cNvPr id="10" name="Rectangle 9"/>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767392" y="4928702"/>
            <a:ext cx="812800" cy="517524"/>
          </a:xfrm>
        </p:spPr>
        <p:txBody>
          <a:bodyPr/>
          <a:lstStyle/>
          <a:p>
            <a:fld id="{7D34FDBB-9C4C-4D67-9428-25781F931C6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12ECF8-A45A-404B-A46A-CDF24746626E}" type="datetimeFigureOut">
              <a:rPr lang="en-US" smtClean="0"/>
              <a:t>4/15/2019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34FDBB-9C4C-4D67-9428-25781F931C6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2352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12ECF8-A45A-404B-A46A-CDF24746626E}" type="datetimeFigureOut">
              <a:rPr lang="en-US" smtClean="0"/>
              <a:t>4/15/2019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34FDBB-9C4C-4D67-9428-25781F931C62}"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fld id="{5FF0E6D8-4E7F-4F7A-A975-B66012B4531A}" type="slidenum">
              <a:rPr lang="en-US" altLang="en-US"/>
              <a:pPr/>
              <a:t>‹#›</a:t>
            </a:fld>
            <a:endParaRPr lang="en-US" altLang="en-US"/>
          </a:p>
        </p:txBody>
      </p:sp>
      <p:sp>
        <p:nvSpPr>
          <p:cNvPr id="7" name="Rectangle 16"/>
          <p:cNvSpPr>
            <a:spLocks noGrp="1" noChangeArrowheads="1"/>
          </p:cNvSpPr>
          <p:nvPr>
            <p:ph type="dt" sz="half" idx="12"/>
          </p:nvPr>
        </p:nvSpPr>
        <p:spPr>
          <a:ln/>
        </p:spPr>
        <p:txBody>
          <a:bodyPr/>
          <a:lstStyle>
            <a:lvl1pPr>
              <a:defRPr/>
            </a:lvl1pPr>
          </a:lstStyle>
          <a:p>
            <a:pPr>
              <a:defRPr/>
            </a:pPr>
            <a:fld id="{AC0E88A4-27AB-4BEE-8E91-E12EEF46A033}" type="datetimeFigureOut">
              <a:rPr lang="en-US"/>
              <a:pPr>
                <a:defRPr/>
              </a:pPr>
              <a:t>4/15/2019</a:t>
            </a:fld>
            <a:endParaRPr lang="en-US"/>
          </a:p>
        </p:txBody>
      </p:sp>
    </p:spTree>
    <p:extLst>
      <p:ext uri="{BB962C8B-B14F-4D97-AF65-F5344CB8AC3E}">
        <p14:creationId xmlns:p14="http://schemas.microsoft.com/office/powerpoint/2010/main" val="876037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609600" y="1600200"/>
            <a:ext cx="99568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B612ECF8-A45A-404B-A46A-CDF24746626E}" type="datetimeFigureOut">
              <a:rPr lang="en-US" smtClean="0"/>
              <a:t>4/15/2019</a:t>
            </a:fld>
            <a:endParaRPr lang="en-US"/>
          </a:p>
        </p:txBody>
      </p:sp>
      <p:sp>
        <p:nvSpPr>
          <p:cNvPr id="9" name="Slide Number Placeholder 8"/>
          <p:cNvSpPr>
            <a:spLocks noGrp="1"/>
          </p:cNvSpPr>
          <p:nvPr>
            <p:ph type="sldNum" sz="quarter" idx="15"/>
          </p:nvPr>
        </p:nvSpPr>
        <p:spPr/>
        <p:txBody>
          <a:bodyPr rtlCol="0"/>
          <a:lstStyle/>
          <a:p>
            <a:fld id="{7D34FDBB-9C4C-4D67-9428-25781F931C62}" type="slidenum">
              <a:rPr lang="en-US" smtClean="0"/>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48000" y="2895600"/>
            <a:ext cx="82296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10732008" y="1106932"/>
            <a:ext cx="2286000" cy="508000"/>
          </a:xfrm>
        </p:spPr>
        <p:txBody>
          <a:bodyPr/>
          <a:lstStyle/>
          <a:p>
            <a:fld id="{B612ECF8-A45A-404B-A46A-CDF24746626E}" type="datetimeFigureOut">
              <a:rPr lang="en-US" smtClean="0"/>
              <a:t>4/15/2019</a:t>
            </a:fld>
            <a:endParaRPr lang="en-US"/>
          </a:p>
        </p:txBody>
      </p:sp>
      <p:sp>
        <p:nvSpPr>
          <p:cNvPr id="5" name="Footer Placeholder 4"/>
          <p:cNvSpPr>
            <a:spLocks noGrp="1"/>
          </p:cNvSpPr>
          <p:nvPr>
            <p:ph type="ftr" sz="quarter" idx="11"/>
          </p:nvPr>
        </p:nvSpPr>
        <p:spPr bwMode="auto">
          <a:xfrm rot="5400000">
            <a:off x="10046208" y="4114800"/>
            <a:ext cx="3657600" cy="512064"/>
          </a:xfrm>
        </p:spPr>
        <p:txBody>
          <a:bodyPr/>
          <a:lstStyle/>
          <a:p>
            <a:endParaRPr lang="en-US"/>
          </a:p>
        </p:txBody>
      </p:sp>
      <p:sp>
        <p:nvSpPr>
          <p:cNvPr id="9" name="Rectangle 8"/>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787488" y="4928702"/>
            <a:ext cx="812800" cy="517524"/>
          </a:xfrm>
        </p:spPr>
        <p:txBody>
          <a:bodyPr/>
          <a:lstStyle/>
          <a:p>
            <a:fld id="{7D34FDBB-9C4C-4D67-9428-25781F931C6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612ECF8-A45A-404B-A46A-CDF24746626E}" type="datetimeFigureOut">
              <a:rPr lang="en-US" smtClean="0"/>
              <a:t>4/15/2019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34FDBB-9C4C-4D67-9428-25781F931C62}" type="slidenum">
              <a:rPr lang="en-US" smtClean="0"/>
              <a:t>‹#›</a:t>
            </a:fld>
            <a:endParaRPr lang="en-US"/>
          </a:p>
        </p:txBody>
      </p:sp>
      <p:sp>
        <p:nvSpPr>
          <p:cNvPr id="9" name="Content Placeholder 8"/>
          <p:cNvSpPr>
            <a:spLocks noGrp="1"/>
          </p:cNvSpPr>
          <p:nvPr>
            <p:ph sz="quarter" idx="1"/>
          </p:nvPr>
        </p:nvSpPr>
        <p:spPr>
          <a:xfrm>
            <a:off x="609600" y="1600200"/>
            <a:ext cx="48768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5693664" y="1600200"/>
            <a:ext cx="48768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0584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612ECF8-A45A-404B-A46A-CDF24746626E}" type="datetimeFigureOut">
              <a:rPr lang="en-US" smtClean="0"/>
              <a:t>4/15/2019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D34FDBB-9C4C-4D67-9428-25781F931C62}" type="slidenum">
              <a:rPr lang="en-US" smtClean="0"/>
              <a:t>‹#›</a:t>
            </a:fld>
            <a:endParaRPr lang="en-US"/>
          </a:p>
        </p:txBody>
      </p:sp>
      <p:sp>
        <p:nvSpPr>
          <p:cNvPr id="11" name="Content Placeholder 10"/>
          <p:cNvSpPr>
            <a:spLocks noGrp="1"/>
          </p:cNvSpPr>
          <p:nvPr>
            <p:ph sz="quarter" idx="2"/>
          </p:nvPr>
        </p:nvSpPr>
        <p:spPr>
          <a:xfrm>
            <a:off x="609600" y="2362200"/>
            <a:ext cx="48768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5829300" y="2362200"/>
            <a:ext cx="48768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B612ECF8-A45A-404B-A46A-CDF24746626E}" type="datetimeFigureOut">
              <a:rPr lang="en-US" smtClean="0"/>
              <a:t>4/15/2019</a:t>
            </a:fld>
            <a:endParaRPr lang="en-US"/>
          </a:p>
        </p:txBody>
      </p:sp>
      <p:sp>
        <p:nvSpPr>
          <p:cNvPr id="7" name="Slide Number Placeholder 6"/>
          <p:cNvSpPr>
            <a:spLocks noGrp="1"/>
          </p:cNvSpPr>
          <p:nvPr>
            <p:ph type="sldNum" sz="quarter" idx="11"/>
          </p:nvPr>
        </p:nvSpPr>
        <p:spPr/>
        <p:txBody>
          <a:bodyPr rtlCol="0"/>
          <a:lstStyle/>
          <a:p>
            <a:fld id="{7D34FDBB-9C4C-4D67-9428-25781F931C62}" type="slidenum">
              <a:rPr lang="en-US" smtClean="0"/>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2ECF8-A45A-404B-A46A-CDF24746626E}" type="datetimeFigureOut">
              <a:rPr lang="en-US" smtClean="0"/>
              <a:t>4/15/2019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D34FDBB-9C4C-4D67-9428-25781F931C6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5547360" y="3124200"/>
            <a:ext cx="6309360" cy="6096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406400" y="274320"/>
            <a:ext cx="75184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B612ECF8-A45A-404B-A46A-CDF24746626E}" type="datetimeFigureOut">
              <a:rPr lang="en-US" smtClean="0"/>
              <a:t>4/15/2019</a:t>
            </a:fld>
            <a:endParaRPr lang="en-US"/>
          </a:p>
        </p:txBody>
      </p:sp>
      <p:sp>
        <p:nvSpPr>
          <p:cNvPr id="22" name="Slide Number Placeholder 21"/>
          <p:cNvSpPr>
            <a:spLocks noGrp="1"/>
          </p:cNvSpPr>
          <p:nvPr>
            <p:ph type="sldNum" sz="quarter" idx="15"/>
          </p:nvPr>
        </p:nvSpPr>
        <p:spPr/>
        <p:txBody>
          <a:bodyPr rtlCol="0"/>
          <a:lstStyle/>
          <a:p>
            <a:fld id="{7D34FDBB-9C4C-4D67-9428-25781F931C62}" type="slidenum">
              <a:rPr lang="en-US" smtClean="0"/>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5518404" y="3124200"/>
            <a:ext cx="6309360" cy="6096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B612ECF8-A45A-404B-A46A-CDF24746626E}" type="datetimeFigureOut">
              <a:rPr lang="en-US" smtClean="0"/>
              <a:t>4/15/2019</a:t>
            </a:fld>
            <a:endParaRPr lang="en-US"/>
          </a:p>
        </p:txBody>
      </p:sp>
      <p:sp>
        <p:nvSpPr>
          <p:cNvPr id="18" name="Slide Number Placeholder 17"/>
          <p:cNvSpPr>
            <a:spLocks noGrp="1"/>
          </p:cNvSpPr>
          <p:nvPr>
            <p:ph type="sldNum" sz="quarter" idx="11"/>
          </p:nvPr>
        </p:nvSpPr>
        <p:spPr/>
        <p:txBody>
          <a:bodyPr rtlCol="0"/>
          <a:lstStyle/>
          <a:p>
            <a:fld id="{7D34FDBB-9C4C-4D67-9428-25781F931C62}" type="slidenum">
              <a:rPr lang="en-US" smtClean="0"/>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609600" y="274638"/>
            <a:ext cx="99568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1600200"/>
            <a:ext cx="99568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10454640" y="1017843"/>
            <a:ext cx="2011680" cy="512064"/>
          </a:xfrm>
          <a:prstGeom prst="rect">
            <a:avLst/>
          </a:prstGeom>
        </p:spPr>
        <p:txBody>
          <a:bodyPr vert="horz" anchor="ctr" anchorCtr="0"/>
          <a:lstStyle>
            <a:lvl1pPr algn="r" eaLnBrk="1" latinLnBrk="0" hangingPunct="1">
              <a:defRPr kumimoji="0" sz="1200">
                <a:solidFill>
                  <a:schemeClr val="tx2"/>
                </a:solidFill>
              </a:defRPr>
            </a:lvl1pPr>
          </a:lstStyle>
          <a:p>
            <a:fld id="{B612ECF8-A45A-404B-A46A-CDF24746626E}" type="datetimeFigureOut">
              <a:rPr lang="en-US" smtClean="0"/>
              <a:t>4/15/2019</a:t>
            </a:fld>
            <a:endParaRPr lang="en-US"/>
          </a:p>
        </p:txBody>
      </p:sp>
      <p:sp>
        <p:nvSpPr>
          <p:cNvPr id="3" name="Footer Placeholder 2"/>
          <p:cNvSpPr>
            <a:spLocks noGrp="1"/>
          </p:cNvSpPr>
          <p:nvPr>
            <p:ph type="ftr" sz="quarter" idx="3"/>
          </p:nvPr>
        </p:nvSpPr>
        <p:spPr>
          <a:xfrm rot="5400000">
            <a:off x="9853648" y="3676280"/>
            <a:ext cx="3200400" cy="48768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10838688" y="5734050"/>
            <a:ext cx="812800" cy="521208"/>
          </a:xfrm>
          <a:prstGeom prst="rect">
            <a:avLst/>
          </a:prstGeom>
        </p:spPr>
        <p:txBody>
          <a:bodyPr vert="horz" anchor="ctr"/>
          <a:lstStyle>
            <a:lvl1pPr algn="ctr" eaLnBrk="1" latinLnBrk="0" hangingPunct="1">
              <a:defRPr kumimoji="0" sz="1400" b="1">
                <a:solidFill>
                  <a:srgbClr val="FFFFFF"/>
                </a:solidFill>
              </a:defRPr>
            </a:lvl1pPr>
          </a:lstStyle>
          <a:p>
            <a:fld id="{7D34FDBB-9C4C-4D67-9428-25781F931C6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youtube.com/watch?v=OhA9PAfkJ10"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www.whois.net/" TargetMode="External"/><Relationship Id="rId7" Type="http://schemas.openxmlformats.org/officeDocument/2006/relationships/image" Target="../media/image2.wmf"/><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hyperlink" Target="http://arin.net/" TargetMode="External"/><Relationship Id="rId5" Type="http://schemas.openxmlformats.org/officeDocument/2006/relationships/hyperlink" Target="http://whois.icann.org/en" TargetMode="External"/><Relationship Id="rId4" Type="http://schemas.openxmlformats.org/officeDocument/2006/relationships/hyperlink" Target="https://www.internic.net/whois.html"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opRMrEfAIiI" TargetMode="External"/><Relationship Id="rId2" Type="http://schemas.openxmlformats.org/officeDocument/2006/relationships/hyperlink" Target="https://www.youtube.com/watch?v=F78UdORll-Q"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Shape 33"/>
          <p:cNvSpPr txBox="1">
            <a:spLocks noGrp="1"/>
          </p:cNvSpPr>
          <p:nvPr>
            <p:ph type="ctrTitle"/>
          </p:nvPr>
        </p:nvSpPr>
        <p:spPr>
          <a:xfrm>
            <a:off x="3810001" y="3124201"/>
            <a:ext cx="6172199" cy="1893887"/>
          </a:xfrm>
          <a:prstGeom prst="rect">
            <a:avLst/>
          </a:prstGeom>
          <a:noFill/>
          <a:ln>
            <a:noFill/>
          </a:ln>
        </p:spPr>
        <p:txBody>
          <a:bodyPr vert="horz" lIns="91425" tIns="45700" rIns="91425" bIns="45700" rtlCol="0" anchor="b" anchorCtr="0">
            <a:noAutofit/>
          </a:bodyPr>
          <a:lstStyle/>
          <a:p>
            <a:pPr algn="l">
              <a:lnSpc>
                <a:spcPct val="100000"/>
              </a:lnSpc>
              <a:spcBef>
                <a:spcPts val="0"/>
              </a:spcBef>
              <a:buClr>
                <a:schemeClr val="dk2"/>
              </a:buClr>
              <a:buSzPct val="25000"/>
            </a:pPr>
            <a:r>
              <a:rPr lang="en-US" sz="3000" b="1" cap="small">
                <a:solidFill>
                  <a:schemeClr val="dk2"/>
                </a:solidFill>
                <a:latin typeface="Libre Baskerville"/>
                <a:ea typeface="Libre Baskerville"/>
                <a:cs typeface="Libre Baskerville"/>
                <a:sym typeface="Libre Baskerville"/>
              </a:rPr>
              <a:t>INFORMATION SECURITY</a:t>
            </a:r>
          </a:p>
        </p:txBody>
      </p:sp>
      <p:sp>
        <p:nvSpPr>
          <p:cNvPr id="34" name="Shape 34"/>
          <p:cNvSpPr txBox="1">
            <a:spLocks noGrp="1"/>
          </p:cNvSpPr>
          <p:nvPr>
            <p:ph type="subTitle" idx="1"/>
          </p:nvPr>
        </p:nvSpPr>
        <p:spPr>
          <a:xfrm>
            <a:off x="3810001" y="5003801"/>
            <a:ext cx="6622972" cy="1371599"/>
          </a:xfrm>
          <a:prstGeom prst="rect">
            <a:avLst/>
          </a:prstGeom>
          <a:noFill/>
          <a:ln>
            <a:noFill/>
          </a:ln>
        </p:spPr>
        <p:txBody>
          <a:bodyPr vert="horz" lIns="91425" tIns="45700" rIns="91425" bIns="45700" rtlCol="0" anchor="t" anchorCtr="0">
            <a:noAutofit/>
          </a:bodyPr>
          <a:lstStyle/>
          <a:p>
            <a:pPr algn="l">
              <a:lnSpc>
                <a:spcPct val="100000"/>
              </a:lnSpc>
              <a:spcBef>
                <a:spcPts val="0"/>
              </a:spcBef>
              <a:buClr>
                <a:schemeClr val="accent1"/>
              </a:buClr>
              <a:buSzPct val="25000"/>
            </a:pPr>
            <a:r>
              <a:rPr lang="en-US" sz="1800" b="1" dirty="0" smtClean="0">
                <a:solidFill>
                  <a:schemeClr val="dk2"/>
                </a:solidFill>
                <a:latin typeface="Libre Baskerville"/>
                <a:ea typeface="Libre Baskerville"/>
                <a:cs typeface="Libre Baskerville"/>
                <a:sym typeface="Libre Baskerville"/>
              </a:rPr>
              <a:t>Phases of an Attack</a:t>
            </a:r>
          </a:p>
          <a:p>
            <a:pPr algn="l">
              <a:lnSpc>
                <a:spcPct val="100000"/>
              </a:lnSpc>
              <a:spcBef>
                <a:spcPts val="0"/>
              </a:spcBef>
              <a:buClr>
                <a:schemeClr val="accent1"/>
              </a:buClr>
              <a:buSzPct val="25000"/>
            </a:pPr>
            <a:endParaRPr lang="en-US" sz="1800" b="1" dirty="0" smtClean="0">
              <a:solidFill>
                <a:schemeClr val="dk2"/>
              </a:solidFill>
              <a:latin typeface="Libre Baskerville"/>
              <a:ea typeface="Libre Baskerville"/>
              <a:cs typeface="Libre Baskerville"/>
              <a:sym typeface="Libre Baskerville"/>
            </a:endParaRPr>
          </a:p>
          <a:p>
            <a:pPr algn="l">
              <a:lnSpc>
                <a:spcPct val="100000"/>
              </a:lnSpc>
              <a:spcBef>
                <a:spcPts val="0"/>
              </a:spcBef>
              <a:buClr>
                <a:schemeClr val="accent1"/>
              </a:buClr>
              <a:buSzPct val="25000"/>
            </a:pPr>
            <a:endParaRPr lang="en-US" sz="1800" b="1" dirty="0">
              <a:solidFill>
                <a:schemeClr val="dk2"/>
              </a:solidFill>
              <a:latin typeface="Libre Baskerville"/>
              <a:ea typeface="Libre Baskerville"/>
              <a:cs typeface="Libre Baskerville"/>
              <a:sym typeface="Libre Baskerville"/>
            </a:endParaRPr>
          </a:p>
        </p:txBody>
      </p:sp>
    </p:spTree>
    <p:extLst>
      <p:ext uri="{BB962C8B-B14F-4D97-AF65-F5344CB8AC3E}">
        <p14:creationId xmlns:p14="http://schemas.microsoft.com/office/powerpoint/2010/main" val="3681792902"/>
      </p:ext>
    </p:extLst>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pPr eaLnBrk="1" hangingPunct="1"/>
            <a:r>
              <a:rPr lang="en-US" altLang="en-US" dirty="0" smtClean="0"/>
              <a:t>Passive Attacks</a:t>
            </a:r>
          </a:p>
        </p:txBody>
      </p:sp>
      <p:sp>
        <p:nvSpPr>
          <p:cNvPr id="9219" name="Rectangle 5"/>
          <p:cNvSpPr>
            <a:spLocks noGrp="1" noChangeArrowheads="1"/>
          </p:cNvSpPr>
          <p:nvPr>
            <p:ph type="body" sz="half" idx="1"/>
          </p:nvPr>
        </p:nvSpPr>
        <p:spPr>
          <a:xfrm>
            <a:off x="592508" y="1984375"/>
            <a:ext cx="5384800" cy="3886200"/>
          </a:xfrm>
        </p:spPr>
        <p:txBody>
          <a:bodyPr/>
          <a:lstStyle/>
          <a:p>
            <a:pPr eaLnBrk="1" hangingPunct="1">
              <a:lnSpc>
                <a:spcPct val="90000"/>
              </a:lnSpc>
              <a:buFont typeface="Wingdings" panose="05000000000000000000" pitchFamily="2" charset="2"/>
              <a:buNone/>
            </a:pPr>
            <a:r>
              <a:rPr lang="en-US" altLang="en-US" sz="2400" b="1" dirty="0"/>
              <a:t>Eavesdropping</a:t>
            </a:r>
            <a:r>
              <a:rPr lang="en-US" altLang="en-US" sz="2400" dirty="0"/>
              <a:t>: Listen to packets from other parties = </a:t>
            </a:r>
            <a:r>
              <a:rPr lang="en-US" altLang="en-US" sz="2400" b="1" dirty="0"/>
              <a:t>Sniffing</a:t>
            </a:r>
          </a:p>
          <a:p>
            <a:pPr eaLnBrk="1" hangingPunct="1">
              <a:lnSpc>
                <a:spcPct val="90000"/>
              </a:lnSpc>
              <a:buFont typeface="Wingdings" panose="05000000000000000000" pitchFamily="2" charset="2"/>
              <a:buNone/>
            </a:pPr>
            <a:r>
              <a:rPr lang="en-US" altLang="en-US" sz="2400" b="1" dirty="0"/>
              <a:t>Traffic Analysis</a:t>
            </a:r>
            <a:r>
              <a:rPr lang="en-US" altLang="en-US" sz="2400" dirty="0"/>
              <a:t>: Learn about network from observing traffic patterns</a:t>
            </a:r>
          </a:p>
          <a:p>
            <a:pPr eaLnBrk="1" hangingPunct="1">
              <a:lnSpc>
                <a:spcPct val="90000"/>
              </a:lnSpc>
              <a:buFont typeface="Wingdings" panose="05000000000000000000" pitchFamily="2" charset="2"/>
              <a:buNone/>
            </a:pPr>
            <a:r>
              <a:rPr lang="en-US" altLang="en-US" sz="2400" b="1" dirty="0" err="1"/>
              <a:t>Footprinting</a:t>
            </a:r>
            <a:r>
              <a:rPr lang="en-US" altLang="en-US" sz="2400" dirty="0"/>
              <a:t>: Test to determine software installed on system = </a:t>
            </a:r>
            <a:r>
              <a:rPr lang="en-US" altLang="en-US" sz="2400" b="1" dirty="0"/>
              <a:t>Network Mapping</a:t>
            </a:r>
          </a:p>
        </p:txBody>
      </p:sp>
      <p:sp>
        <p:nvSpPr>
          <p:cNvPr id="9220" name="Rectangle 8"/>
          <p:cNvSpPr>
            <a:spLocks noChangeArrowheads="1"/>
          </p:cNvSpPr>
          <p:nvPr/>
        </p:nvSpPr>
        <p:spPr bwMode="auto">
          <a:xfrm rot="2508586">
            <a:off x="8153400" y="4267200"/>
            <a:ext cx="304800" cy="685800"/>
          </a:xfrm>
          <a:prstGeom prst="rect">
            <a:avLst/>
          </a:prstGeom>
          <a:solidFill>
            <a:schemeClr val="accent1"/>
          </a:solidFill>
          <a:ln w="9525">
            <a:solidFill>
              <a:schemeClr val="tx1"/>
            </a:solidFill>
            <a:miter lim="800000"/>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a:t>B</a:t>
            </a:r>
          </a:p>
        </p:txBody>
      </p:sp>
      <p:sp>
        <p:nvSpPr>
          <p:cNvPr id="9221" name="Rectangle 9"/>
          <p:cNvSpPr>
            <a:spLocks noChangeArrowheads="1"/>
          </p:cNvSpPr>
          <p:nvPr/>
        </p:nvSpPr>
        <p:spPr bwMode="auto">
          <a:xfrm rot="2960595">
            <a:off x="8839200" y="3276600"/>
            <a:ext cx="304800" cy="1066800"/>
          </a:xfrm>
          <a:prstGeom prst="rect">
            <a:avLst/>
          </a:prstGeom>
          <a:solidFill>
            <a:schemeClr val="accent1"/>
          </a:solidFill>
          <a:ln w="9525">
            <a:solidFill>
              <a:schemeClr val="tx1"/>
            </a:solidFill>
            <a:miter lim="800000"/>
            <a:headEnd/>
            <a:tailEnd/>
          </a:ln>
        </p:spPr>
        <p:txBody>
          <a:bodyPr rot="10800000" vert="eaVert"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a:t>Packet A</a:t>
            </a:r>
          </a:p>
        </p:txBody>
      </p:sp>
      <p:sp>
        <p:nvSpPr>
          <p:cNvPr id="9222" name="Rectangle 11"/>
          <p:cNvSpPr>
            <a:spLocks noChangeArrowheads="1"/>
          </p:cNvSpPr>
          <p:nvPr/>
        </p:nvSpPr>
        <p:spPr bwMode="auto">
          <a:xfrm rot="2361844">
            <a:off x="7620000" y="4953000"/>
            <a:ext cx="304800" cy="685800"/>
          </a:xfrm>
          <a:prstGeom prst="rect">
            <a:avLst/>
          </a:prstGeom>
          <a:solidFill>
            <a:schemeClr val="accent1"/>
          </a:solidFill>
          <a:ln w="9525">
            <a:solidFill>
              <a:schemeClr val="tx1"/>
            </a:solidFill>
            <a:miter lim="800000"/>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a:t>C</a:t>
            </a:r>
          </a:p>
        </p:txBody>
      </p:sp>
      <p:sp>
        <p:nvSpPr>
          <p:cNvPr id="9223" name="Rectangle 12"/>
          <p:cNvSpPr>
            <a:spLocks noChangeArrowheads="1"/>
          </p:cNvSpPr>
          <p:nvPr/>
        </p:nvSpPr>
        <p:spPr bwMode="auto">
          <a:xfrm>
            <a:off x="6324600" y="6019800"/>
            <a:ext cx="1066800" cy="457200"/>
          </a:xfrm>
          <a:prstGeom prst="rect">
            <a:avLst/>
          </a:prstGeom>
          <a:solidFill>
            <a:srgbClr val="66FF66"/>
          </a:solidFill>
          <a:ln w="9525">
            <a:solidFill>
              <a:schemeClr val="tx1"/>
            </a:solidFill>
            <a:miter lim="800000"/>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a:t>Bob</a:t>
            </a:r>
          </a:p>
        </p:txBody>
      </p:sp>
      <p:sp>
        <p:nvSpPr>
          <p:cNvPr id="9224" name="Rectangle 13"/>
          <p:cNvSpPr>
            <a:spLocks noChangeArrowheads="1"/>
          </p:cNvSpPr>
          <p:nvPr/>
        </p:nvSpPr>
        <p:spPr bwMode="auto">
          <a:xfrm>
            <a:off x="9372600" y="2667000"/>
            <a:ext cx="1066800" cy="533400"/>
          </a:xfrm>
          <a:prstGeom prst="rect">
            <a:avLst/>
          </a:prstGeom>
          <a:solidFill>
            <a:srgbClr val="66FF66"/>
          </a:solidFill>
          <a:ln w="9525">
            <a:solidFill>
              <a:schemeClr val="tx1"/>
            </a:solidFill>
            <a:miter lim="800000"/>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dirty="0" smtClean="0"/>
              <a:t>Alice</a:t>
            </a:r>
            <a:endParaRPr lang="en-US" altLang="en-US" i="0" dirty="0"/>
          </a:p>
        </p:txBody>
      </p:sp>
      <p:sp>
        <p:nvSpPr>
          <p:cNvPr id="9225" name="Arc 14"/>
          <p:cNvSpPr>
            <a:spLocks/>
          </p:cNvSpPr>
          <p:nvPr/>
        </p:nvSpPr>
        <p:spPr bwMode="auto">
          <a:xfrm>
            <a:off x="7010400" y="5791200"/>
            <a:ext cx="609600" cy="4572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9226" name="Arc 15"/>
          <p:cNvSpPr>
            <a:spLocks/>
          </p:cNvSpPr>
          <p:nvPr/>
        </p:nvSpPr>
        <p:spPr bwMode="auto">
          <a:xfrm>
            <a:off x="6934200" y="5638800"/>
            <a:ext cx="838200" cy="6096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9227" name="Arc 16"/>
          <p:cNvSpPr>
            <a:spLocks/>
          </p:cNvSpPr>
          <p:nvPr/>
        </p:nvSpPr>
        <p:spPr bwMode="auto">
          <a:xfrm>
            <a:off x="6934200" y="5489575"/>
            <a:ext cx="914400" cy="7620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9228" name="Rectangle 17"/>
          <p:cNvSpPr>
            <a:spLocks noChangeArrowheads="1"/>
          </p:cNvSpPr>
          <p:nvPr/>
        </p:nvSpPr>
        <p:spPr bwMode="auto">
          <a:xfrm>
            <a:off x="7086600" y="2667000"/>
            <a:ext cx="990600" cy="609600"/>
          </a:xfrm>
          <a:prstGeom prst="rect">
            <a:avLst/>
          </a:prstGeom>
          <a:solidFill>
            <a:srgbClr val="FF0066"/>
          </a:solidFill>
          <a:ln w="9525">
            <a:solidFill>
              <a:schemeClr val="tx1"/>
            </a:solidFill>
            <a:miter lim="800000"/>
            <a:headEnd/>
            <a:tailEnd/>
          </a:ln>
        </p:spPr>
        <p:txBody>
          <a:bodyPr wrap="none" anchor="ct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algn="ctr"/>
            <a:r>
              <a:rPr lang="en-US" altLang="en-US" i="0" dirty="0" smtClean="0">
                <a:solidFill>
                  <a:schemeClr val="bg1"/>
                </a:solidFill>
              </a:rPr>
              <a:t>Eve</a:t>
            </a:r>
            <a:endParaRPr lang="en-US" altLang="en-US" i="0" dirty="0">
              <a:solidFill>
                <a:schemeClr val="bg1"/>
              </a:solidFill>
            </a:endParaRPr>
          </a:p>
        </p:txBody>
      </p:sp>
      <p:sp>
        <p:nvSpPr>
          <p:cNvPr id="9229" name="Line 18"/>
          <p:cNvSpPr>
            <a:spLocks noChangeShapeType="1"/>
          </p:cNvSpPr>
          <p:nvPr/>
        </p:nvSpPr>
        <p:spPr bwMode="auto">
          <a:xfrm flipV="1">
            <a:off x="9372600" y="3276600"/>
            <a:ext cx="2286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8237" y="5083210"/>
            <a:ext cx="2907194" cy="1574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2462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Hacking Phase 2: </a:t>
            </a:r>
            <a:r>
              <a:rPr lang="en-US" altLang="en-US" sz="3200" dirty="0" smtClean="0"/>
              <a:t>Gaining Access/Exploitation</a:t>
            </a:r>
            <a:endParaRPr lang="en-US" dirty="0"/>
          </a:p>
        </p:txBody>
      </p:sp>
      <p:sp>
        <p:nvSpPr>
          <p:cNvPr id="3" name="Content Placeholder 2"/>
          <p:cNvSpPr>
            <a:spLocks noGrp="1"/>
          </p:cNvSpPr>
          <p:nvPr>
            <p:ph sz="quarter" idx="1"/>
          </p:nvPr>
        </p:nvSpPr>
        <p:spPr/>
        <p:txBody>
          <a:bodyPr/>
          <a:lstStyle/>
          <a:p>
            <a:pPr marL="0" indent="0">
              <a:buNone/>
            </a:pPr>
            <a:endParaRPr lang="en-US" sz="2800" b="1" dirty="0" smtClean="0"/>
          </a:p>
          <a:p>
            <a:pPr marL="0" indent="0">
              <a:buNone/>
            </a:pPr>
            <a:r>
              <a:rPr lang="en-US" sz="2800" b="1" dirty="0" smtClean="0"/>
              <a:t>Gaining </a:t>
            </a:r>
            <a:r>
              <a:rPr lang="en-US" sz="2800" b="1" dirty="0"/>
              <a:t>access </a:t>
            </a:r>
            <a:r>
              <a:rPr lang="en-US" sz="2800" dirty="0"/>
              <a:t>requires taking control of one or more network devices in order to either extract data from the target, or to use that device to then launch attacks on other targets.</a:t>
            </a:r>
          </a:p>
        </p:txBody>
      </p:sp>
    </p:spTree>
    <p:extLst>
      <p:ext uri="{BB962C8B-B14F-4D97-AF65-F5344CB8AC3E}">
        <p14:creationId xmlns:p14="http://schemas.microsoft.com/office/powerpoint/2010/main" val="119432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dirty="0" smtClean="0"/>
              <a:t>Active Attacks</a:t>
            </a:r>
          </a:p>
        </p:txBody>
      </p:sp>
      <p:sp>
        <p:nvSpPr>
          <p:cNvPr id="11267" name="Rectangle 3"/>
          <p:cNvSpPr>
            <a:spLocks noGrp="1" noChangeArrowheads="1"/>
          </p:cNvSpPr>
          <p:nvPr>
            <p:ph sz="quarter" idx="1"/>
          </p:nvPr>
        </p:nvSpPr>
        <p:spPr>
          <a:xfrm>
            <a:off x="818971" y="1675607"/>
            <a:ext cx="5436549" cy="4419600"/>
          </a:xfrm>
        </p:spPr>
        <p:txBody>
          <a:bodyPr>
            <a:normAutofit lnSpcReduction="10000"/>
          </a:bodyPr>
          <a:lstStyle/>
          <a:p>
            <a:pPr eaLnBrk="1" hangingPunct="1">
              <a:lnSpc>
                <a:spcPct val="80000"/>
              </a:lnSpc>
              <a:buFont typeface="Wingdings" panose="05000000000000000000" pitchFamily="2" charset="2"/>
              <a:buNone/>
            </a:pPr>
            <a:r>
              <a:rPr lang="en-US" altLang="en-US" sz="2400" b="1" dirty="0" smtClean="0"/>
              <a:t>Denial of Service: </a:t>
            </a:r>
            <a:r>
              <a:rPr lang="en-US" altLang="en-US" sz="2400" dirty="0" smtClean="0"/>
              <a:t>Message did not make it; or service could not run</a:t>
            </a:r>
          </a:p>
          <a:p>
            <a:pPr eaLnBrk="1" hangingPunct="1">
              <a:lnSpc>
                <a:spcPct val="80000"/>
              </a:lnSpc>
              <a:buFont typeface="Wingdings" panose="05000000000000000000" pitchFamily="2" charset="2"/>
              <a:buNone/>
            </a:pPr>
            <a:endParaRPr lang="en-US" altLang="en-US" sz="2400" dirty="0" smtClean="0"/>
          </a:p>
          <a:p>
            <a:pPr eaLnBrk="1" hangingPunct="1">
              <a:lnSpc>
                <a:spcPct val="80000"/>
              </a:lnSpc>
              <a:buFont typeface="Wingdings" panose="05000000000000000000" pitchFamily="2" charset="2"/>
              <a:buNone/>
            </a:pPr>
            <a:r>
              <a:rPr lang="en-US" altLang="en-US" sz="2400" b="1" dirty="0" smtClean="0"/>
              <a:t>Masquerading </a:t>
            </a:r>
            <a:r>
              <a:rPr lang="en-US" altLang="en-US" sz="2400" b="1" dirty="0"/>
              <a:t>or Spoofing</a:t>
            </a:r>
            <a:r>
              <a:rPr lang="en-US" altLang="en-US" sz="2400" dirty="0"/>
              <a:t>: The actual sender is not the claimed </a:t>
            </a:r>
            <a:r>
              <a:rPr lang="en-US" altLang="en-US" sz="2400" dirty="0" smtClean="0"/>
              <a:t>sender</a:t>
            </a:r>
            <a:br>
              <a:rPr lang="en-US" altLang="en-US" sz="2400" dirty="0" smtClean="0"/>
            </a:br>
            <a:endParaRPr lang="en-US" altLang="en-US" sz="2400" dirty="0"/>
          </a:p>
          <a:p>
            <a:pPr eaLnBrk="1" hangingPunct="1">
              <a:lnSpc>
                <a:spcPct val="80000"/>
              </a:lnSpc>
              <a:buFont typeface="Wingdings" panose="05000000000000000000" pitchFamily="2" charset="2"/>
              <a:buNone/>
            </a:pPr>
            <a:r>
              <a:rPr lang="en-US" altLang="en-US" sz="2400" b="1" dirty="0"/>
              <a:t>Message </a:t>
            </a:r>
            <a:r>
              <a:rPr lang="en-US" altLang="en-US" sz="2400" b="1" dirty="0" smtClean="0"/>
              <a:t>Modification (Man in the Middle)</a:t>
            </a:r>
            <a:r>
              <a:rPr lang="en-US" altLang="en-US" sz="2400" dirty="0" smtClean="0"/>
              <a:t>: </a:t>
            </a:r>
            <a:r>
              <a:rPr lang="en-US" altLang="en-US" sz="2400" dirty="0"/>
              <a:t>The message was modified in </a:t>
            </a:r>
            <a:r>
              <a:rPr lang="en-US" altLang="en-US" sz="2400" dirty="0" smtClean="0"/>
              <a:t>transmission</a:t>
            </a:r>
          </a:p>
          <a:p>
            <a:pPr eaLnBrk="1" hangingPunct="1">
              <a:lnSpc>
                <a:spcPct val="80000"/>
              </a:lnSpc>
              <a:buFont typeface="Wingdings" panose="05000000000000000000" pitchFamily="2" charset="2"/>
              <a:buNone/>
            </a:pPr>
            <a:endParaRPr lang="en-US" altLang="en-US" sz="2400" b="1" dirty="0"/>
          </a:p>
          <a:p>
            <a:pPr eaLnBrk="1" hangingPunct="1">
              <a:lnSpc>
                <a:spcPct val="80000"/>
              </a:lnSpc>
              <a:buFont typeface="Wingdings" panose="05000000000000000000" pitchFamily="2" charset="2"/>
              <a:buNone/>
            </a:pPr>
            <a:r>
              <a:rPr lang="en-US" altLang="en-US" sz="2400" b="1" dirty="0"/>
              <a:t>Packet Replay</a:t>
            </a:r>
            <a:r>
              <a:rPr lang="en-US" altLang="en-US" sz="2400" dirty="0"/>
              <a:t>: A past packet is transmitted again in order to gain access or otherwise cause damage</a:t>
            </a:r>
          </a:p>
        </p:txBody>
      </p:sp>
      <p:sp>
        <p:nvSpPr>
          <p:cNvPr id="11268" name="Line 4"/>
          <p:cNvSpPr>
            <a:spLocks noChangeShapeType="1"/>
          </p:cNvSpPr>
          <p:nvPr/>
        </p:nvSpPr>
        <p:spPr bwMode="auto">
          <a:xfrm>
            <a:off x="7284172" y="2575718"/>
            <a:ext cx="0" cy="228600"/>
          </a:xfrm>
          <a:prstGeom prst="line">
            <a:avLst/>
          </a:prstGeom>
          <a:noFill/>
          <a:ln w="9525">
            <a:solidFill>
              <a:schemeClr val="tx1"/>
            </a:solidFill>
            <a:round/>
            <a:headEnd/>
            <a:tailEnd type="diamond" w="med" len="med"/>
          </a:ln>
          <a:extLst>
            <a:ext uri="{909E8E84-426E-40DD-AFC4-6F175D3DCCD1}">
              <a14:hiddenFill xmlns:a14="http://schemas.microsoft.com/office/drawing/2010/main">
                <a:noFill/>
              </a14:hiddenFill>
            </a:ext>
          </a:extLst>
        </p:spPr>
        <p:txBody>
          <a:bodyPr/>
          <a:lstStyle/>
          <a:p>
            <a:endParaRPr lang="en-US"/>
          </a:p>
        </p:txBody>
      </p:sp>
      <p:sp>
        <p:nvSpPr>
          <p:cNvPr id="11269" name="Text Box 5"/>
          <p:cNvSpPr txBox="1">
            <a:spLocks noChangeArrowheads="1"/>
          </p:cNvSpPr>
          <p:nvPr/>
        </p:nvSpPr>
        <p:spPr bwMode="auto">
          <a:xfrm>
            <a:off x="6811097" y="1926431"/>
            <a:ext cx="20256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rgbClr val="FF0066"/>
                </a:solidFill>
              </a:rPr>
              <a:t>Denial of Service</a:t>
            </a:r>
          </a:p>
          <a:p>
            <a:r>
              <a:rPr lang="en-US" altLang="en-US" i="0" dirty="0"/>
              <a:t>   </a:t>
            </a:r>
            <a:r>
              <a:rPr lang="en-US" altLang="en-US" i="0" dirty="0" smtClean="0"/>
              <a:t>Bob</a:t>
            </a:r>
            <a:endParaRPr lang="en-US" altLang="en-US" i="0" dirty="0"/>
          </a:p>
        </p:txBody>
      </p:sp>
      <p:sp>
        <p:nvSpPr>
          <p:cNvPr id="11270" name="Text Box 7"/>
          <p:cNvSpPr txBox="1">
            <a:spLocks noChangeArrowheads="1"/>
          </p:cNvSpPr>
          <p:nvPr/>
        </p:nvSpPr>
        <p:spPr bwMode="auto">
          <a:xfrm>
            <a:off x="6903172" y="3261519"/>
            <a:ext cx="8002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a:t>  </a:t>
            </a:r>
            <a:r>
              <a:rPr lang="en-US" altLang="en-US" i="0" dirty="0" smtClean="0"/>
              <a:t>Alice</a:t>
            </a:r>
            <a:endParaRPr lang="en-US" altLang="en-US" i="0" dirty="0"/>
          </a:p>
        </p:txBody>
      </p:sp>
      <p:sp>
        <p:nvSpPr>
          <p:cNvPr id="11271" name="Text Box 8"/>
          <p:cNvSpPr txBox="1">
            <a:spLocks noChangeArrowheads="1"/>
          </p:cNvSpPr>
          <p:nvPr/>
        </p:nvSpPr>
        <p:spPr bwMode="auto">
          <a:xfrm>
            <a:off x="7512772" y="2651919"/>
            <a:ext cx="5822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smtClean="0"/>
              <a:t>Eve</a:t>
            </a:r>
            <a:endParaRPr lang="en-US" altLang="en-US" i="0" dirty="0"/>
          </a:p>
        </p:txBody>
      </p:sp>
      <p:sp>
        <p:nvSpPr>
          <p:cNvPr id="11272" name="Text Box 9"/>
          <p:cNvSpPr txBox="1">
            <a:spLocks noChangeArrowheads="1"/>
          </p:cNvSpPr>
          <p:nvPr/>
        </p:nvSpPr>
        <p:spPr bwMode="auto">
          <a:xfrm>
            <a:off x="9335222" y="1926431"/>
            <a:ext cx="1174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rgbClr val="FF0066"/>
                </a:solidFill>
              </a:rPr>
              <a:t>Spoofing</a:t>
            </a:r>
          </a:p>
        </p:txBody>
      </p:sp>
      <p:sp>
        <p:nvSpPr>
          <p:cNvPr id="11273" name="Line 10"/>
          <p:cNvSpPr>
            <a:spLocks noChangeShapeType="1"/>
          </p:cNvSpPr>
          <p:nvPr/>
        </p:nvSpPr>
        <p:spPr bwMode="auto">
          <a:xfrm>
            <a:off x="9808297" y="2651919"/>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74" name="Text Box 11"/>
          <p:cNvSpPr txBox="1">
            <a:spLocks noChangeArrowheads="1"/>
          </p:cNvSpPr>
          <p:nvPr/>
        </p:nvSpPr>
        <p:spPr bwMode="auto">
          <a:xfrm>
            <a:off x="9335222" y="2271284"/>
            <a:ext cx="20826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smtClean="0"/>
              <a:t>Bob </a:t>
            </a:r>
            <a:r>
              <a:rPr lang="en-US" altLang="en-US" i="0" dirty="0"/>
              <a:t>(Actually </a:t>
            </a:r>
            <a:r>
              <a:rPr lang="en-US" altLang="en-US" i="0" dirty="0" smtClean="0"/>
              <a:t>Eve)</a:t>
            </a:r>
            <a:endParaRPr lang="en-US" altLang="en-US" i="0" dirty="0"/>
          </a:p>
        </p:txBody>
      </p:sp>
      <p:sp>
        <p:nvSpPr>
          <p:cNvPr id="11275" name="Text Box 12"/>
          <p:cNvSpPr txBox="1">
            <a:spLocks noChangeArrowheads="1"/>
          </p:cNvSpPr>
          <p:nvPr/>
        </p:nvSpPr>
        <p:spPr bwMode="auto">
          <a:xfrm>
            <a:off x="9503497" y="3185319"/>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smtClean="0"/>
              <a:t>Alice</a:t>
            </a:r>
            <a:endParaRPr lang="en-US" altLang="en-US" i="0" dirty="0"/>
          </a:p>
        </p:txBody>
      </p:sp>
      <p:sp>
        <p:nvSpPr>
          <p:cNvPr id="11276" name="Line 13"/>
          <p:cNvSpPr>
            <a:spLocks noChangeShapeType="1"/>
          </p:cNvSpPr>
          <p:nvPr/>
        </p:nvSpPr>
        <p:spPr bwMode="auto">
          <a:xfrm flipH="1">
            <a:off x="7284173" y="4818750"/>
            <a:ext cx="15875" cy="3413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77" name="Text Box 14"/>
          <p:cNvSpPr txBox="1">
            <a:spLocks noChangeArrowheads="1"/>
          </p:cNvSpPr>
          <p:nvPr/>
        </p:nvSpPr>
        <p:spPr bwMode="auto">
          <a:xfrm>
            <a:off x="7131772" y="5083863"/>
            <a:ext cx="8386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a:t>    </a:t>
            </a:r>
            <a:r>
              <a:rPr lang="en-US" altLang="en-US" i="0" dirty="0" smtClean="0"/>
              <a:t>Eve</a:t>
            </a:r>
            <a:endParaRPr lang="en-US" altLang="en-US" i="0" dirty="0"/>
          </a:p>
        </p:txBody>
      </p:sp>
      <p:sp>
        <p:nvSpPr>
          <p:cNvPr id="11278" name="Text Box 15"/>
          <p:cNvSpPr txBox="1">
            <a:spLocks noChangeArrowheads="1"/>
          </p:cNvSpPr>
          <p:nvPr/>
        </p:nvSpPr>
        <p:spPr bwMode="auto">
          <a:xfrm>
            <a:off x="6794500" y="3782516"/>
            <a:ext cx="23519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rgbClr val="FF0066"/>
                </a:solidFill>
              </a:rPr>
              <a:t>Message</a:t>
            </a:r>
          </a:p>
          <a:p>
            <a:r>
              <a:rPr lang="en-US" altLang="en-US" b="1" i="0" dirty="0" smtClean="0">
                <a:solidFill>
                  <a:srgbClr val="FF0066"/>
                </a:solidFill>
              </a:rPr>
              <a:t>Modification (</a:t>
            </a:r>
            <a:r>
              <a:rPr lang="en-US" altLang="en-US" b="1" i="0" dirty="0" err="1" smtClean="0">
                <a:solidFill>
                  <a:srgbClr val="FF0066"/>
                </a:solidFill>
              </a:rPr>
              <a:t>MiTM</a:t>
            </a:r>
            <a:r>
              <a:rPr lang="en-US" altLang="en-US" b="1" i="0" dirty="0" smtClean="0">
                <a:solidFill>
                  <a:srgbClr val="FF0066"/>
                </a:solidFill>
              </a:rPr>
              <a:t>)</a:t>
            </a:r>
            <a:endParaRPr lang="en-US" altLang="en-US" b="1" i="0" dirty="0">
              <a:solidFill>
                <a:srgbClr val="FF0066"/>
              </a:solidFill>
            </a:endParaRPr>
          </a:p>
        </p:txBody>
      </p:sp>
      <p:sp>
        <p:nvSpPr>
          <p:cNvPr id="11279" name="Text Box 16"/>
          <p:cNvSpPr txBox="1">
            <a:spLocks noChangeArrowheads="1"/>
          </p:cNvSpPr>
          <p:nvPr/>
        </p:nvSpPr>
        <p:spPr bwMode="auto">
          <a:xfrm>
            <a:off x="7037716" y="5861148"/>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smtClean="0"/>
              <a:t>Alice</a:t>
            </a:r>
            <a:endParaRPr lang="en-US" altLang="en-US" i="0" dirty="0"/>
          </a:p>
        </p:txBody>
      </p:sp>
      <p:sp>
        <p:nvSpPr>
          <p:cNvPr id="11280" name="Text Box 17"/>
          <p:cNvSpPr txBox="1">
            <a:spLocks noChangeArrowheads="1"/>
          </p:cNvSpPr>
          <p:nvPr/>
        </p:nvSpPr>
        <p:spPr bwMode="auto">
          <a:xfrm>
            <a:off x="9394825" y="4060825"/>
            <a:ext cx="17335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rgbClr val="FF0066"/>
                </a:solidFill>
              </a:rPr>
              <a:t>Packet Replay</a:t>
            </a:r>
          </a:p>
          <a:p>
            <a:r>
              <a:rPr lang="en-US" altLang="en-US" i="0" dirty="0"/>
              <a:t>   </a:t>
            </a:r>
            <a:r>
              <a:rPr lang="en-US" altLang="en-US" i="0" dirty="0" smtClean="0"/>
              <a:t>Bob</a:t>
            </a:r>
            <a:endParaRPr lang="en-US" altLang="en-US" i="0" dirty="0"/>
          </a:p>
        </p:txBody>
      </p:sp>
      <p:sp>
        <p:nvSpPr>
          <p:cNvPr id="11281" name="Text Box 19"/>
          <p:cNvSpPr txBox="1">
            <a:spLocks noChangeArrowheads="1"/>
          </p:cNvSpPr>
          <p:nvPr/>
        </p:nvSpPr>
        <p:spPr bwMode="auto">
          <a:xfrm>
            <a:off x="9503496" y="5564952"/>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smtClean="0"/>
              <a:t>Alice</a:t>
            </a:r>
            <a:endParaRPr lang="en-US" altLang="en-US" i="0" dirty="0"/>
          </a:p>
        </p:txBody>
      </p:sp>
      <p:sp>
        <p:nvSpPr>
          <p:cNvPr id="11282" name="Line 20"/>
          <p:cNvSpPr>
            <a:spLocks noChangeShapeType="1"/>
          </p:cNvSpPr>
          <p:nvPr/>
        </p:nvSpPr>
        <p:spPr bwMode="auto">
          <a:xfrm>
            <a:off x="7320182" y="5420673"/>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83" name="Line 21"/>
          <p:cNvSpPr>
            <a:spLocks noChangeShapeType="1"/>
          </p:cNvSpPr>
          <p:nvPr/>
        </p:nvSpPr>
        <p:spPr bwMode="auto">
          <a:xfrm>
            <a:off x="7322517" y="512303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84" name="Line 22"/>
          <p:cNvSpPr>
            <a:spLocks noChangeShapeType="1"/>
          </p:cNvSpPr>
          <p:nvPr/>
        </p:nvSpPr>
        <p:spPr bwMode="auto">
          <a:xfrm flipH="1">
            <a:off x="7322517" y="5382207"/>
            <a:ext cx="152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85" name="Text Box 23"/>
          <p:cNvSpPr txBox="1">
            <a:spLocks noChangeArrowheads="1"/>
          </p:cNvSpPr>
          <p:nvPr/>
        </p:nvSpPr>
        <p:spPr bwMode="auto">
          <a:xfrm>
            <a:off x="8991600" y="838201"/>
            <a:ext cx="5822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smtClean="0"/>
              <a:t>Eve</a:t>
            </a:r>
            <a:endParaRPr lang="en-US" altLang="en-US" i="0" dirty="0"/>
          </a:p>
        </p:txBody>
      </p:sp>
      <p:pic>
        <p:nvPicPr>
          <p:cNvPr id="11286" name="Picture 24" descr="MMj03652630000[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336670" y="650305"/>
            <a:ext cx="1524000"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7" name="Text Box 25"/>
          <p:cNvSpPr txBox="1">
            <a:spLocks noChangeArrowheads="1"/>
          </p:cNvSpPr>
          <p:nvPr/>
        </p:nvSpPr>
        <p:spPr bwMode="auto">
          <a:xfrm>
            <a:off x="10369271" y="4980357"/>
            <a:ext cx="5822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smtClean="0"/>
              <a:t>Eve</a:t>
            </a:r>
            <a:endParaRPr lang="en-US" altLang="en-US" i="0" dirty="0"/>
          </a:p>
        </p:txBody>
      </p:sp>
      <p:cxnSp>
        <p:nvCxnSpPr>
          <p:cNvPr id="11288" name="AutoShape 26"/>
          <p:cNvCxnSpPr>
            <a:cxnSpLocks noChangeShapeType="1"/>
            <a:stCxn id="11287" idx="1"/>
            <a:endCxn id="11281" idx="0"/>
          </p:cNvCxnSpPr>
          <p:nvPr/>
        </p:nvCxnSpPr>
        <p:spPr bwMode="auto">
          <a:xfrm rot="10800000" flipV="1">
            <a:off x="9845899" y="5165022"/>
            <a:ext cx="523373" cy="399929"/>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11289" name="Line 27"/>
          <p:cNvSpPr>
            <a:spLocks noChangeShapeType="1"/>
          </p:cNvSpPr>
          <p:nvPr/>
        </p:nvSpPr>
        <p:spPr bwMode="auto">
          <a:xfrm>
            <a:off x="9732097" y="4665830"/>
            <a:ext cx="0" cy="914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 name="TextBox 1"/>
          <p:cNvSpPr txBox="1"/>
          <p:nvPr/>
        </p:nvSpPr>
        <p:spPr>
          <a:xfrm>
            <a:off x="6956131" y="4449418"/>
            <a:ext cx="785224" cy="369332"/>
          </a:xfrm>
          <a:prstGeom prst="rect">
            <a:avLst/>
          </a:prstGeom>
          <a:noFill/>
        </p:spPr>
        <p:txBody>
          <a:bodyPr wrap="square" rtlCol="0">
            <a:spAutoFit/>
          </a:bodyPr>
          <a:lstStyle/>
          <a:p>
            <a:r>
              <a:rPr lang="en-US" altLang="en-US" dirty="0"/>
              <a:t>Bob</a:t>
            </a:r>
          </a:p>
        </p:txBody>
      </p:sp>
    </p:spTree>
    <p:extLst>
      <p:ext uri="{BB962C8B-B14F-4D97-AF65-F5344CB8AC3E}">
        <p14:creationId xmlns:p14="http://schemas.microsoft.com/office/powerpoint/2010/main" val="26201461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09599" y="274638"/>
            <a:ext cx="11063955" cy="767949"/>
          </a:xfrm>
        </p:spPr>
        <p:txBody>
          <a:bodyPr>
            <a:normAutofit fontScale="90000"/>
          </a:bodyPr>
          <a:lstStyle/>
          <a:p>
            <a:pPr eaLnBrk="1" hangingPunct="1"/>
            <a:r>
              <a:rPr lang="en-US" altLang="en-US" sz="4000" dirty="0" smtClean="0"/>
              <a:t>Some Tools for Gaining Access/Exploitation</a:t>
            </a:r>
            <a:endParaRPr lang="en-US" altLang="en-US" sz="4000" dirty="0"/>
          </a:p>
        </p:txBody>
      </p:sp>
      <p:sp>
        <p:nvSpPr>
          <p:cNvPr id="10243" name="Rectangle 3"/>
          <p:cNvSpPr>
            <a:spLocks noGrp="1" noChangeArrowheads="1"/>
          </p:cNvSpPr>
          <p:nvPr>
            <p:ph sz="quarter" idx="1"/>
          </p:nvPr>
        </p:nvSpPr>
        <p:spPr>
          <a:xfrm>
            <a:off x="609600" y="1600200"/>
            <a:ext cx="8122920" cy="4572000"/>
          </a:xfrm>
        </p:spPr>
        <p:txBody>
          <a:bodyPr>
            <a:normAutofit/>
          </a:bodyPr>
          <a:lstStyle/>
          <a:p>
            <a:pPr eaLnBrk="1" hangingPunct="1"/>
            <a:r>
              <a:rPr lang="en-US" altLang="en-US" sz="3200" dirty="0" smtClean="0"/>
              <a:t>IP Address Spoofing</a:t>
            </a:r>
          </a:p>
          <a:p>
            <a:r>
              <a:rPr lang="en-US" altLang="en-US" sz="3200" dirty="0"/>
              <a:t>Password Cracking</a:t>
            </a:r>
          </a:p>
          <a:p>
            <a:r>
              <a:rPr lang="en-US" altLang="en-US" sz="3200" dirty="0" smtClean="0"/>
              <a:t>Malware (Virus</a:t>
            </a:r>
            <a:r>
              <a:rPr lang="en-US" altLang="en-US" sz="3200" dirty="0"/>
              <a:t>, Worm, Trojan </a:t>
            </a:r>
            <a:r>
              <a:rPr lang="en-US" altLang="en-US" sz="3200" dirty="0" smtClean="0"/>
              <a:t>horse, Rootkit)</a:t>
            </a:r>
          </a:p>
          <a:p>
            <a:r>
              <a:rPr lang="en-US" altLang="en-US" sz="3200" dirty="0" smtClean="0"/>
              <a:t>D</a:t>
            </a:r>
            <a:r>
              <a:rPr lang="en-US" altLang="en-US" sz="3200" dirty="0"/>
              <a:t>enial of </a:t>
            </a:r>
            <a:r>
              <a:rPr lang="en-US" altLang="en-US" sz="3200" dirty="0" smtClean="0"/>
              <a:t>Service</a:t>
            </a:r>
          </a:p>
          <a:p>
            <a:r>
              <a:rPr lang="en-US" altLang="en-US" sz="3200" dirty="0"/>
              <a:t>SQL Injection</a:t>
            </a:r>
          </a:p>
          <a:p>
            <a:r>
              <a:rPr lang="en-US" altLang="en-US" sz="3200" dirty="0"/>
              <a:t>XSS</a:t>
            </a:r>
          </a:p>
          <a:p>
            <a:r>
              <a:rPr lang="en-US" altLang="en-US" sz="3200" dirty="0"/>
              <a:t>Buffer </a:t>
            </a:r>
            <a:r>
              <a:rPr lang="en-US" altLang="en-US" sz="3200" dirty="0" smtClean="0"/>
              <a:t>Overflow</a:t>
            </a:r>
          </a:p>
          <a:p>
            <a:pPr marL="0" indent="0">
              <a:buNone/>
            </a:pPr>
            <a:endParaRPr lang="en-US" altLang="en-US" sz="2800" dirty="0"/>
          </a:p>
        </p:txBody>
      </p:sp>
    </p:spTree>
    <p:extLst>
      <p:ext uri="{BB962C8B-B14F-4D97-AF65-F5344CB8AC3E}">
        <p14:creationId xmlns:p14="http://schemas.microsoft.com/office/powerpoint/2010/main" val="30558160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MALWARE</a:t>
            </a:r>
            <a:endParaRPr lang="en-US" dirty="0"/>
          </a:p>
        </p:txBody>
      </p:sp>
      <p:sp>
        <p:nvSpPr>
          <p:cNvPr id="3" name="Content Placeholder 2"/>
          <p:cNvSpPr>
            <a:spLocks noGrp="1"/>
          </p:cNvSpPr>
          <p:nvPr>
            <p:ph sz="quarter" idx="1"/>
          </p:nvPr>
        </p:nvSpPr>
        <p:spPr>
          <a:xfrm>
            <a:off x="609600" y="1684703"/>
            <a:ext cx="9956800" cy="4873752"/>
          </a:xfrm>
        </p:spPr>
        <p:txBody>
          <a:bodyPr>
            <a:normAutofit fontScale="85000" lnSpcReduction="20000"/>
          </a:bodyPr>
          <a:lstStyle/>
          <a:p>
            <a:r>
              <a:rPr lang="en-US" altLang="en-US" dirty="0" smtClean="0"/>
              <a:t>VIRUS  </a:t>
            </a:r>
          </a:p>
          <a:p>
            <a:pPr lvl="1"/>
            <a:r>
              <a:rPr lang="en-US" altLang="en-US" dirty="0" smtClean="0"/>
              <a:t>A </a:t>
            </a:r>
            <a:r>
              <a:rPr lang="en-US" altLang="en-US" dirty="0"/>
              <a:t>program that can infect other programs by modifying them to include a, possibly evolved, version of </a:t>
            </a:r>
            <a:r>
              <a:rPr lang="en-US" altLang="en-US" dirty="0" smtClean="0"/>
              <a:t>itself</a:t>
            </a:r>
          </a:p>
          <a:p>
            <a:pPr lvl="2"/>
            <a:r>
              <a:rPr lang="en-US" altLang="en-US" dirty="0" smtClean="0"/>
              <a:t>Logic bomb</a:t>
            </a:r>
          </a:p>
          <a:p>
            <a:pPr lvl="2"/>
            <a:r>
              <a:rPr lang="en-US" altLang="en-US" dirty="0" smtClean="0"/>
              <a:t>Polymorphic virus</a:t>
            </a:r>
          </a:p>
          <a:p>
            <a:r>
              <a:rPr lang="en-US" altLang="en-US" dirty="0" smtClean="0"/>
              <a:t>WORM </a:t>
            </a:r>
          </a:p>
          <a:p>
            <a:pPr lvl="1"/>
            <a:r>
              <a:rPr lang="en-US" altLang="en-US" sz="2400" dirty="0">
                <a:ea typeface="Palatino" charset="0"/>
                <a:cs typeface="Palatino" charset="0"/>
              </a:rPr>
              <a:t>S</a:t>
            </a:r>
            <a:r>
              <a:rPr lang="en-US" altLang="en-US" sz="2400" dirty="0" smtClean="0">
                <a:ea typeface="Palatino" charset="0"/>
                <a:cs typeface="Palatino" charset="0"/>
              </a:rPr>
              <a:t>elf-replicating </a:t>
            </a:r>
            <a:r>
              <a:rPr lang="en-US" altLang="en-US" sz="2400" dirty="0">
                <a:ea typeface="Palatino" charset="0"/>
                <a:cs typeface="Palatino" charset="0"/>
              </a:rPr>
              <a:t>computer </a:t>
            </a:r>
            <a:r>
              <a:rPr lang="en-US" altLang="en-US" sz="2400" dirty="0" smtClean="0">
                <a:ea typeface="Palatino" charset="0"/>
                <a:cs typeface="Palatino" charset="0"/>
              </a:rPr>
              <a:t>program that uses </a:t>
            </a:r>
            <a:r>
              <a:rPr lang="en-US" altLang="en-US" sz="2400" dirty="0">
                <a:ea typeface="Palatino" charset="0"/>
                <a:cs typeface="Palatino" charset="0"/>
              </a:rPr>
              <a:t>a network to send copies of itself to other nodes  and do so without any user intervention</a:t>
            </a:r>
            <a:r>
              <a:rPr lang="en-US" altLang="en-US" sz="2400" dirty="0" smtClean="0">
                <a:ea typeface="Palatino" charset="0"/>
                <a:cs typeface="Palatino" charset="0"/>
              </a:rPr>
              <a:t>.</a:t>
            </a:r>
            <a:endParaRPr lang="en-US" altLang="en-US" dirty="0"/>
          </a:p>
          <a:p>
            <a:r>
              <a:rPr lang="en-US" dirty="0" smtClean="0"/>
              <a:t>TROJAN</a:t>
            </a:r>
          </a:p>
          <a:p>
            <a:pPr lvl="1"/>
            <a:r>
              <a:rPr lang="en-US" altLang="en-US" dirty="0">
                <a:ea typeface="Palatino" charset="0"/>
                <a:cs typeface="Palatino" charset="0"/>
              </a:rPr>
              <a:t>Appears to perform a desirable function but in fact performs undisclosed malicious functions that allow unauthorized access to the victim computer</a:t>
            </a:r>
          </a:p>
          <a:p>
            <a:endParaRPr lang="en-US" dirty="0" smtClean="0"/>
          </a:p>
          <a:p>
            <a:r>
              <a:rPr lang="en-US" dirty="0" smtClean="0"/>
              <a:t>ROOTKIT</a:t>
            </a:r>
          </a:p>
          <a:p>
            <a:pPr lvl="1"/>
            <a:r>
              <a:rPr lang="en-US" altLang="en-US" dirty="0" smtClean="0"/>
              <a:t>A program that </a:t>
            </a:r>
            <a:r>
              <a:rPr lang="en-US" altLang="en-US" dirty="0"/>
              <a:t>uses stealth to maintain a persistent and undetectable presence on the </a:t>
            </a:r>
            <a:r>
              <a:rPr lang="en-US" altLang="en-US" dirty="0" smtClean="0"/>
              <a:t>machine</a:t>
            </a:r>
          </a:p>
          <a:p>
            <a:pPr lvl="2"/>
            <a:r>
              <a:rPr lang="en-US" altLang="en-US" dirty="0" smtClean="0"/>
              <a:t>User-level</a:t>
            </a:r>
          </a:p>
          <a:p>
            <a:pPr lvl="2"/>
            <a:r>
              <a:rPr lang="en-US" altLang="en-US" dirty="0" smtClean="0"/>
              <a:t>Kernel</a:t>
            </a:r>
            <a:endParaRPr lang="en-US" altLang="en-US" dirty="0"/>
          </a:p>
          <a:p>
            <a:pPr lvl="1"/>
            <a:endParaRPr lang="en-US" dirty="0" smtClean="0"/>
          </a:p>
          <a:p>
            <a:pPr lvl="1"/>
            <a:endParaRPr lang="en-US" dirty="0"/>
          </a:p>
        </p:txBody>
      </p:sp>
      <p:pic>
        <p:nvPicPr>
          <p:cNvPr id="4" name="Picture 3"/>
          <p:cNvPicPr>
            <a:picLocks noChangeAspect="1"/>
          </p:cNvPicPr>
          <p:nvPr/>
        </p:nvPicPr>
        <p:blipFill>
          <a:blip r:embed="rId2"/>
          <a:stretch>
            <a:fillRect/>
          </a:stretch>
        </p:blipFill>
        <p:spPr>
          <a:xfrm flipH="1">
            <a:off x="4313931" y="4658084"/>
            <a:ext cx="587473" cy="548308"/>
          </a:xfrm>
          <a:prstGeom prst="rect">
            <a:avLst/>
          </a:prstGeom>
        </p:spPr>
      </p:pic>
      <p:pic>
        <p:nvPicPr>
          <p:cNvPr id="5" name="Picture 4"/>
          <p:cNvPicPr>
            <a:picLocks noChangeAspect="1"/>
          </p:cNvPicPr>
          <p:nvPr/>
        </p:nvPicPr>
        <p:blipFill>
          <a:blip r:embed="rId3"/>
          <a:stretch>
            <a:fillRect/>
          </a:stretch>
        </p:blipFill>
        <p:spPr>
          <a:xfrm flipH="1">
            <a:off x="9604157" y="3660105"/>
            <a:ext cx="428017" cy="461474"/>
          </a:xfrm>
          <a:prstGeom prst="rect">
            <a:avLst/>
          </a:prstGeom>
        </p:spPr>
      </p:pic>
      <p:pic>
        <p:nvPicPr>
          <p:cNvPr id="6" name="Picture 5"/>
          <p:cNvPicPr>
            <a:picLocks noChangeAspect="1"/>
          </p:cNvPicPr>
          <p:nvPr/>
        </p:nvPicPr>
        <p:blipFill>
          <a:blip r:embed="rId4"/>
          <a:stretch>
            <a:fillRect/>
          </a:stretch>
        </p:blipFill>
        <p:spPr>
          <a:xfrm flipH="1">
            <a:off x="4158288" y="2215267"/>
            <a:ext cx="659860" cy="659860"/>
          </a:xfrm>
          <a:prstGeom prst="rect">
            <a:avLst/>
          </a:prstGeom>
        </p:spPr>
      </p:pic>
      <p:pic>
        <p:nvPicPr>
          <p:cNvPr id="7" name="Picture 6"/>
          <p:cNvPicPr>
            <a:picLocks noChangeAspect="1"/>
          </p:cNvPicPr>
          <p:nvPr/>
        </p:nvPicPr>
        <p:blipFill>
          <a:blip r:embed="rId5"/>
          <a:stretch>
            <a:fillRect/>
          </a:stretch>
        </p:blipFill>
        <p:spPr>
          <a:xfrm>
            <a:off x="3548904" y="5670365"/>
            <a:ext cx="1269244" cy="710776"/>
          </a:xfrm>
          <a:prstGeom prst="rect">
            <a:avLst/>
          </a:prstGeom>
        </p:spPr>
      </p:pic>
    </p:spTree>
    <p:extLst>
      <p:ext uri="{BB962C8B-B14F-4D97-AF65-F5344CB8AC3E}">
        <p14:creationId xmlns:p14="http://schemas.microsoft.com/office/powerpoint/2010/main" val="41634179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MALWARE continued</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Adware</a:t>
            </a:r>
          </a:p>
          <a:p>
            <a:pPr lvl="1"/>
            <a:r>
              <a:rPr lang="en-US" dirty="0"/>
              <a:t>U</a:t>
            </a:r>
            <a:r>
              <a:rPr lang="en-US" dirty="0" smtClean="0"/>
              <a:t>sed </a:t>
            </a:r>
            <a:r>
              <a:rPr lang="en-US" dirty="0"/>
              <a:t>to display advertisements on your computer’s desktop or inside individual programs. They generally come attached with free-to-use software.</a:t>
            </a:r>
            <a:endParaRPr lang="en-US" dirty="0" smtClean="0"/>
          </a:p>
          <a:p>
            <a:r>
              <a:rPr lang="en-US" dirty="0" smtClean="0"/>
              <a:t>Spyware</a:t>
            </a:r>
            <a:endParaRPr lang="en-US" dirty="0"/>
          </a:p>
          <a:p>
            <a:pPr lvl="1"/>
            <a:r>
              <a:rPr lang="en-US" dirty="0"/>
              <a:t>Track your browsing habits and other personal details and send it to a remote user. </a:t>
            </a:r>
            <a:endParaRPr lang="en-US" dirty="0" smtClean="0"/>
          </a:p>
          <a:p>
            <a:r>
              <a:rPr lang="en-US" dirty="0" smtClean="0"/>
              <a:t>Ransomware</a:t>
            </a:r>
          </a:p>
          <a:p>
            <a:pPr lvl="1"/>
            <a:r>
              <a:rPr lang="en-US" dirty="0" smtClean="0"/>
              <a:t>A type </a:t>
            </a:r>
            <a:r>
              <a:rPr lang="en-US" dirty="0"/>
              <a:t>of malware that </a:t>
            </a:r>
            <a:r>
              <a:rPr lang="en-US" dirty="0" smtClean="0"/>
              <a:t>encrypts </a:t>
            </a:r>
            <a:r>
              <a:rPr lang="en-US" dirty="0"/>
              <a:t>the data and prevents you from using your computer partially or </a:t>
            </a:r>
            <a:r>
              <a:rPr lang="en-US" dirty="0" smtClean="0"/>
              <a:t>wholly and asks </a:t>
            </a:r>
            <a:r>
              <a:rPr lang="en-US" dirty="0"/>
              <a:t>for money to get your device back to normal working condition.</a:t>
            </a:r>
            <a:endParaRPr lang="en-US" dirty="0" smtClean="0"/>
          </a:p>
          <a:p>
            <a:r>
              <a:rPr lang="en-US" dirty="0" smtClean="0"/>
              <a:t>Backdoor</a:t>
            </a:r>
          </a:p>
          <a:p>
            <a:pPr lvl="1"/>
            <a:r>
              <a:rPr lang="en-US" dirty="0"/>
              <a:t>an undocumented way of accessing a system, bypassing the normal authentication mechanisms.</a:t>
            </a:r>
          </a:p>
        </p:txBody>
      </p:sp>
    </p:spTree>
    <p:extLst>
      <p:ext uri="{BB962C8B-B14F-4D97-AF65-F5344CB8AC3E}">
        <p14:creationId xmlns:p14="http://schemas.microsoft.com/office/powerpoint/2010/main" val="2955931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Denial of Service (</a:t>
            </a:r>
            <a:r>
              <a:rPr lang="en-US" dirty="0" err="1" smtClean="0"/>
              <a:t>DoS</a:t>
            </a:r>
            <a:r>
              <a:rPr lang="en-US" dirty="0" smtClean="0"/>
              <a:t>) Attacks</a:t>
            </a:r>
            <a:endParaRPr lang="en-US" dirty="0"/>
          </a:p>
        </p:txBody>
      </p:sp>
      <p:sp>
        <p:nvSpPr>
          <p:cNvPr id="6" name="Content Placeholder 5"/>
          <p:cNvSpPr>
            <a:spLocks noGrp="1"/>
          </p:cNvSpPr>
          <p:nvPr>
            <p:ph sz="quarter" idx="1"/>
          </p:nvPr>
        </p:nvSpPr>
        <p:spPr/>
        <p:txBody>
          <a:bodyPr>
            <a:normAutofit lnSpcReduction="10000"/>
          </a:bodyPr>
          <a:lstStyle/>
          <a:p>
            <a:r>
              <a:rPr lang="en-US" dirty="0" smtClean="0"/>
              <a:t>Attacks</a:t>
            </a:r>
            <a:r>
              <a:rPr lang="en-US" dirty="0"/>
              <a:t> where the perpetrator seeks to make a machine or network resource unavailable to its </a:t>
            </a:r>
            <a:r>
              <a:rPr lang="en-US" dirty="0" smtClean="0"/>
              <a:t>intended users by </a:t>
            </a:r>
            <a:r>
              <a:rPr lang="en-US" dirty="0"/>
              <a:t>temporarily or indefinitely disrupting </a:t>
            </a:r>
            <a:r>
              <a:rPr lang="en-US" dirty="0" smtClean="0"/>
              <a:t>services of </a:t>
            </a:r>
            <a:r>
              <a:rPr lang="en-US" dirty="0"/>
              <a:t>a </a:t>
            </a:r>
            <a:r>
              <a:rPr lang="en-US" dirty="0" smtClean="0"/>
              <a:t>host</a:t>
            </a:r>
            <a:r>
              <a:rPr lang="en-US" dirty="0"/>
              <a:t> connected to </a:t>
            </a:r>
            <a:r>
              <a:rPr lang="en-US" dirty="0" smtClean="0"/>
              <a:t>the Internet.</a:t>
            </a:r>
          </a:p>
          <a:p>
            <a:pPr marL="0" indent="0">
              <a:buNone/>
            </a:pPr>
            <a:endParaRPr lang="en-US" dirty="0" smtClean="0"/>
          </a:p>
          <a:p>
            <a:r>
              <a:rPr lang="en-US" dirty="0" smtClean="0"/>
              <a:t>Typically </a:t>
            </a:r>
            <a:r>
              <a:rPr lang="en-US" dirty="0"/>
              <a:t>accomplished by flooding the targeted machine or resource with superfluous requests in an attempt to overload systems and prevent some or all legitimate requests from being </a:t>
            </a:r>
            <a:r>
              <a:rPr lang="en-US" dirty="0" smtClean="0"/>
              <a:t>fulfilled</a:t>
            </a:r>
          </a:p>
          <a:p>
            <a:pPr lvl="1"/>
            <a:r>
              <a:rPr lang="en-US" dirty="0" smtClean="0"/>
              <a:t>TCP Flooding: </a:t>
            </a:r>
            <a:r>
              <a:rPr lang="en-US" dirty="0"/>
              <a:t> </a:t>
            </a:r>
            <a:r>
              <a:rPr lang="en-US" dirty="0" smtClean="0"/>
              <a:t>Attacker initiates a TCP connection (SYN packet)  but never sends back the acknowledgement (SYN-ACK) </a:t>
            </a:r>
          </a:p>
          <a:p>
            <a:pPr lvl="1"/>
            <a:r>
              <a:rPr lang="en-US" dirty="0" smtClean="0"/>
              <a:t>DNS </a:t>
            </a:r>
            <a:r>
              <a:rPr lang="en-US" dirty="0"/>
              <a:t>Amplification: </a:t>
            </a:r>
            <a:r>
              <a:rPr lang="en-US" dirty="0" smtClean="0"/>
              <a:t>Attacker sends specially </a:t>
            </a:r>
            <a:r>
              <a:rPr lang="en-US" dirty="0"/>
              <a:t>crafted requests to DNS servers, asking for large amounts of information, and asking for them to be sent to their target’s IP address.</a:t>
            </a:r>
          </a:p>
        </p:txBody>
      </p:sp>
    </p:spTree>
    <p:extLst>
      <p:ext uri="{BB962C8B-B14F-4D97-AF65-F5344CB8AC3E}">
        <p14:creationId xmlns:p14="http://schemas.microsoft.com/office/powerpoint/2010/main" val="2871911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Denial of Service (DDoS) Attacks</a:t>
            </a:r>
          </a:p>
        </p:txBody>
      </p:sp>
      <p:sp>
        <p:nvSpPr>
          <p:cNvPr id="3" name="Content Placeholder 2"/>
          <p:cNvSpPr>
            <a:spLocks noGrp="1"/>
          </p:cNvSpPr>
          <p:nvPr>
            <p:ph sz="quarter" idx="1"/>
          </p:nvPr>
        </p:nvSpPr>
        <p:spPr>
          <a:xfrm>
            <a:off x="609600" y="1600200"/>
            <a:ext cx="9144000" cy="4873752"/>
          </a:xfrm>
        </p:spPr>
        <p:txBody>
          <a:bodyPr>
            <a:normAutofit/>
          </a:bodyPr>
          <a:lstStyle/>
          <a:p>
            <a:r>
              <a:rPr lang="en-US" b="1" dirty="0"/>
              <a:t>A </a:t>
            </a:r>
            <a:r>
              <a:rPr lang="en-US" dirty="0"/>
              <a:t>type of </a:t>
            </a:r>
            <a:r>
              <a:rPr lang="en-US" b="1" dirty="0"/>
              <a:t>DOS attack</a:t>
            </a:r>
            <a:r>
              <a:rPr lang="en-US" dirty="0"/>
              <a:t> where multiple compromised systems, potentially hundreds of thousands or more, are used to target a single system causing a </a:t>
            </a:r>
            <a:r>
              <a:rPr lang="en-US" b="1" dirty="0"/>
              <a:t>Denial of Service</a:t>
            </a:r>
            <a:r>
              <a:rPr lang="en-US" dirty="0"/>
              <a:t> (</a:t>
            </a:r>
            <a:r>
              <a:rPr lang="en-US" b="1" dirty="0" err="1"/>
              <a:t>DoS</a:t>
            </a:r>
            <a:r>
              <a:rPr lang="en-US" dirty="0"/>
              <a:t>)  </a:t>
            </a:r>
            <a:r>
              <a:rPr lang="en-US" b="1" dirty="0" smtClean="0"/>
              <a:t>attack</a:t>
            </a:r>
            <a:r>
              <a:rPr lang="en-US" dirty="0" smtClean="0"/>
              <a:t>.</a:t>
            </a:r>
          </a:p>
          <a:p>
            <a:r>
              <a:rPr lang="en-US" dirty="0"/>
              <a:t>The compromised computers are called </a:t>
            </a:r>
            <a:r>
              <a:rPr lang="en-US" b="1" dirty="0"/>
              <a:t>zombies.</a:t>
            </a:r>
          </a:p>
          <a:p>
            <a:r>
              <a:rPr lang="en-US" dirty="0"/>
              <a:t>The network of compromised computers is called a </a:t>
            </a:r>
            <a:r>
              <a:rPr lang="en-US" b="1" dirty="0"/>
              <a:t>botnet</a:t>
            </a:r>
            <a:r>
              <a:rPr lang="en-US" b="1" dirty="0" smtClean="0"/>
              <a:t>.</a:t>
            </a:r>
            <a:endParaRPr lang="en-US" dirty="0"/>
          </a:p>
          <a:p>
            <a:endParaRPr lang="en-US" dirty="0" smtClean="0"/>
          </a:p>
          <a:p>
            <a:endParaRPr lang="en-US" dirty="0"/>
          </a:p>
          <a:p>
            <a:endParaRPr lang="en-US" b="1" dirty="0"/>
          </a:p>
          <a:p>
            <a:endParaRPr lang="en-US" b="1" dirty="0"/>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2236" y="3707295"/>
            <a:ext cx="6191250"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13121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 with  DDOS Attacks</a:t>
            </a:r>
            <a:endParaRPr lang="en-US" dirty="0"/>
          </a:p>
        </p:txBody>
      </p:sp>
      <p:sp>
        <p:nvSpPr>
          <p:cNvPr id="3" name="Content Placeholder 2"/>
          <p:cNvSpPr>
            <a:spLocks noGrp="1"/>
          </p:cNvSpPr>
          <p:nvPr>
            <p:ph sz="quarter" idx="1"/>
          </p:nvPr>
        </p:nvSpPr>
        <p:spPr/>
        <p:txBody>
          <a:bodyPr/>
          <a:lstStyle/>
          <a:p>
            <a:pPr marL="0" indent="0">
              <a:buNone/>
            </a:pPr>
            <a:endParaRPr lang="en-US" dirty="0"/>
          </a:p>
          <a:p>
            <a:r>
              <a:rPr lang="en-US" dirty="0" smtClean="0"/>
              <a:t>It is  </a:t>
            </a:r>
            <a:r>
              <a:rPr lang="en-US" dirty="0"/>
              <a:t>impossible to stop the attack simply by blocking a single </a:t>
            </a:r>
            <a:r>
              <a:rPr lang="en-US" dirty="0" smtClean="0"/>
              <a:t>source or IP.</a:t>
            </a:r>
          </a:p>
          <a:p>
            <a:endParaRPr lang="en-US" dirty="0"/>
          </a:p>
          <a:p>
            <a:r>
              <a:rPr lang="en-US" dirty="0"/>
              <a:t>Also,  it is very difficult to distinguish legitimate user traffic from attack traffic when spread across so many points of origin</a:t>
            </a:r>
            <a:r>
              <a:rPr lang="en-US" dirty="0" smtClean="0"/>
              <a:t>.</a:t>
            </a:r>
          </a:p>
          <a:p>
            <a:pPr marL="0" indent="0" algn="ctr">
              <a:buNone/>
            </a:pPr>
            <a:endParaRPr lang="en-US" dirty="0" smtClean="0">
              <a:hlinkClick r:id="rId2"/>
            </a:endParaRPr>
          </a:p>
          <a:p>
            <a:pPr marL="0" indent="0" algn="ctr">
              <a:buNone/>
            </a:pPr>
            <a:r>
              <a:rPr lang="en-US" dirty="0" smtClean="0">
                <a:hlinkClick r:id="rId2"/>
              </a:rPr>
              <a:t>https</a:t>
            </a:r>
            <a:r>
              <a:rPr lang="en-US" dirty="0">
                <a:hlinkClick r:id="rId2"/>
              </a:rPr>
              <a:t>://www.youtube.com/watch?v=OhA9PAfkJ10</a:t>
            </a:r>
            <a:endParaRPr lang="en-US" dirty="0"/>
          </a:p>
          <a:p>
            <a:endParaRPr lang="en-US" dirty="0"/>
          </a:p>
          <a:p>
            <a:endParaRPr lang="en-US" dirty="0"/>
          </a:p>
        </p:txBody>
      </p:sp>
    </p:spTree>
    <p:extLst>
      <p:ext uri="{BB962C8B-B14F-4D97-AF65-F5344CB8AC3E}">
        <p14:creationId xmlns:p14="http://schemas.microsoft.com/office/powerpoint/2010/main" val="31263360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Hacking Phase 4: </a:t>
            </a:r>
            <a:r>
              <a:rPr lang="en-US" altLang="en-US" sz="3200" dirty="0" smtClean="0"/>
              <a:t>maintaining Access</a:t>
            </a:r>
            <a:endParaRPr lang="en-US" dirty="0"/>
          </a:p>
        </p:txBody>
      </p:sp>
      <p:sp>
        <p:nvSpPr>
          <p:cNvPr id="3" name="Content Placeholder 2"/>
          <p:cNvSpPr>
            <a:spLocks noGrp="1"/>
          </p:cNvSpPr>
          <p:nvPr>
            <p:ph sz="quarter" idx="1"/>
          </p:nvPr>
        </p:nvSpPr>
        <p:spPr/>
        <p:txBody>
          <a:bodyPr/>
          <a:lstStyle/>
          <a:p>
            <a:pPr marL="0" indent="0">
              <a:buNone/>
            </a:pPr>
            <a:r>
              <a:rPr lang="en-US" sz="2800" b="1" dirty="0"/>
              <a:t>Maintaining access </a:t>
            </a:r>
            <a:r>
              <a:rPr lang="en-US" sz="2800" dirty="0"/>
              <a:t>requires taking the steps involved in being able to be persistently within the target environment in order to gather as much data as possible. The attacker must remain stealthy in this phase, so as to not get caught while using the host environment</a:t>
            </a:r>
          </a:p>
        </p:txBody>
      </p:sp>
    </p:spTree>
    <p:extLst>
      <p:ext uri="{BB962C8B-B14F-4D97-AF65-F5344CB8AC3E}">
        <p14:creationId xmlns:p14="http://schemas.microsoft.com/office/powerpoint/2010/main" val="1845640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if you were an attacker?</a:t>
            </a:r>
            <a:endParaRPr lang="en-US" dirty="0"/>
          </a:p>
        </p:txBody>
      </p:sp>
      <p:sp>
        <p:nvSpPr>
          <p:cNvPr id="3" name="Content Placeholder 2"/>
          <p:cNvSpPr>
            <a:spLocks noGrp="1"/>
          </p:cNvSpPr>
          <p:nvPr>
            <p:ph sz="quarter" idx="1"/>
          </p:nvPr>
        </p:nvSpPr>
        <p:spPr/>
        <p:txBody>
          <a:bodyPr/>
          <a:lstStyle/>
          <a:p>
            <a:r>
              <a:rPr lang="en-US" dirty="0" smtClean="0"/>
              <a:t>How would you proceed?</a:t>
            </a:r>
          </a:p>
          <a:p>
            <a:r>
              <a:rPr lang="en-US" dirty="0" smtClean="0"/>
              <a:t>What would be your first step?</a:t>
            </a:r>
          </a:p>
          <a:p>
            <a:endParaRPr lang="en-US" dirty="0"/>
          </a:p>
        </p:txBody>
      </p:sp>
    </p:spTree>
    <p:extLst>
      <p:ext uri="{BB962C8B-B14F-4D97-AF65-F5344CB8AC3E}">
        <p14:creationId xmlns:p14="http://schemas.microsoft.com/office/powerpoint/2010/main" val="756500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p:txBody>
          <a:bodyPr>
            <a:normAutofit/>
          </a:bodyPr>
          <a:lstStyle/>
          <a:p>
            <a:pPr eaLnBrk="1" hangingPunct="1"/>
            <a:r>
              <a:rPr lang="en-US" altLang="en-US" sz="4000" dirty="0" smtClean="0"/>
              <a:t>Some Tools for Maintaining Access</a:t>
            </a:r>
            <a:endParaRPr lang="en-US" altLang="en-US" sz="4000" dirty="0"/>
          </a:p>
        </p:txBody>
      </p:sp>
      <p:sp>
        <p:nvSpPr>
          <p:cNvPr id="15363" name="Text Box 5"/>
          <p:cNvSpPr txBox="1">
            <a:spLocks noChangeArrowheads="1"/>
          </p:cNvSpPr>
          <p:nvPr/>
        </p:nvSpPr>
        <p:spPr bwMode="auto">
          <a:xfrm>
            <a:off x="4784725" y="2170113"/>
            <a:ext cx="1238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chemeClr val="accent1">
                    <a:lumMod val="75000"/>
                  </a:schemeClr>
                </a:solidFill>
              </a:rPr>
              <a:t>Backdoor</a:t>
            </a:r>
          </a:p>
        </p:txBody>
      </p:sp>
      <p:sp>
        <p:nvSpPr>
          <p:cNvPr id="15364" name="Text Box 6"/>
          <p:cNvSpPr txBox="1">
            <a:spLocks noChangeArrowheads="1"/>
          </p:cNvSpPr>
          <p:nvPr/>
        </p:nvSpPr>
        <p:spPr bwMode="auto">
          <a:xfrm>
            <a:off x="6248400" y="3200401"/>
            <a:ext cx="159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chemeClr val="accent1">
                    <a:lumMod val="75000"/>
                  </a:schemeClr>
                </a:solidFill>
              </a:rPr>
              <a:t>Trojan Horse</a:t>
            </a:r>
          </a:p>
        </p:txBody>
      </p:sp>
      <p:sp>
        <p:nvSpPr>
          <p:cNvPr id="15365" name="Text Box 7"/>
          <p:cNvSpPr txBox="1">
            <a:spLocks noChangeArrowheads="1"/>
          </p:cNvSpPr>
          <p:nvPr/>
        </p:nvSpPr>
        <p:spPr bwMode="auto">
          <a:xfrm>
            <a:off x="4191000" y="4800601"/>
            <a:ext cx="2012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chemeClr val="accent1">
                    <a:lumMod val="75000"/>
                  </a:schemeClr>
                </a:solidFill>
              </a:rPr>
              <a:t>Spyware/Adware</a:t>
            </a:r>
          </a:p>
        </p:txBody>
      </p:sp>
      <p:sp>
        <p:nvSpPr>
          <p:cNvPr id="15366" name="Text Box 8"/>
          <p:cNvSpPr txBox="1">
            <a:spLocks noChangeArrowheads="1"/>
          </p:cNvSpPr>
          <p:nvPr/>
        </p:nvSpPr>
        <p:spPr bwMode="auto">
          <a:xfrm>
            <a:off x="1889125" y="34655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endParaRPr lang="en-US" altLang="en-US" i="0"/>
          </a:p>
        </p:txBody>
      </p:sp>
      <p:sp>
        <p:nvSpPr>
          <p:cNvPr id="15367" name="Text Box 9"/>
          <p:cNvSpPr txBox="1">
            <a:spLocks noChangeArrowheads="1"/>
          </p:cNvSpPr>
          <p:nvPr/>
        </p:nvSpPr>
        <p:spPr bwMode="auto">
          <a:xfrm>
            <a:off x="2514600" y="4724401"/>
            <a:ext cx="692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chemeClr val="accent1">
                    <a:lumMod val="75000"/>
                  </a:schemeClr>
                </a:solidFill>
              </a:rPr>
              <a:t>Bots</a:t>
            </a:r>
          </a:p>
        </p:txBody>
      </p:sp>
      <p:sp>
        <p:nvSpPr>
          <p:cNvPr id="15368" name="Text Box 10"/>
          <p:cNvSpPr txBox="1">
            <a:spLocks noChangeArrowheads="1"/>
          </p:cNvSpPr>
          <p:nvPr/>
        </p:nvSpPr>
        <p:spPr bwMode="auto">
          <a:xfrm>
            <a:off x="6096000" y="4114801"/>
            <a:ext cx="2203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chemeClr val="accent1">
                    <a:lumMod val="75000"/>
                  </a:schemeClr>
                </a:solidFill>
              </a:rPr>
              <a:t>User-Level Rootkit</a:t>
            </a:r>
          </a:p>
        </p:txBody>
      </p:sp>
      <p:sp>
        <p:nvSpPr>
          <p:cNvPr id="15369" name="Text Box 11"/>
          <p:cNvSpPr txBox="1">
            <a:spLocks noChangeArrowheads="1"/>
          </p:cNvSpPr>
          <p:nvPr/>
        </p:nvSpPr>
        <p:spPr bwMode="auto">
          <a:xfrm>
            <a:off x="5867400" y="5105401"/>
            <a:ext cx="2406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b="1" i="0" dirty="0">
                <a:solidFill>
                  <a:schemeClr val="accent1">
                    <a:lumMod val="75000"/>
                  </a:schemeClr>
                </a:solidFill>
              </a:rPr>
              <a:t>Kernel-Level Rootkit</a:t>
            </a:r>
          </a:p>
        </p:txBody>
      </p:sp>
      <p:sp>
        <p:nvSpPr>
          <p:cNvPr id="15370" name="Line 12"/>
          <p:cNvSpPr>
            <a:spLocks noChangeShapeType="1"/>
          </p:cNvSpPr>
          <p:nvPr/>
        </p:nvSpPr>
        <p:spPr bwMode="auto">
          <a:xfrm flipH="1">
            <a:off x="2895600" y="2514600"/>
            <a:ext cx="2514600" cy="2209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71" name="Line 13"/>
          <p:cNvSpPr>
            <a:spLocks noChangeShapeType="1"/>
          </p:cNvSpPr>
          <p:nvPr/>
        </p:nvSpPr>
        <p:spPr bwMode="auto">
          <a:xfrm flipH="1">
            <a:off x="4648200" y="2438400"/>
            <a:ext cx="762000" cy="2362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72" name="Line 14"/>
          <p:cNvSpPr>
            <a:spLocks noChangeShapeType="1"/>
          </p:cNvSpPr>
          <p:nvPr/>
        </p:nvSpPr>
        <p:spPr bwMode="auto">
          <a:xfrm>
            <a:off x="5410200" y="2438400"/>
            <a:ext cx="190500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73" name="Line 15"/>
          <p:cNvSpPr>
            <a:spLocks noChangeShapeType="1"/>
          </p:cNvSpPr>
          <p:nvPr/>
        </p:nvSpPr>
        <p:spPr bwMode="auto">
          <a:xfrm>
            <a:off x="7315200" y="3505200"/>
            <a:ext cx="7620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74" name="Line 16"/>
          <p:cNvSpPr>
            <a:spLocks noChangeShapeType="1"/>
          </p:cNvSpPr>
          <p:nvPr/>
        </p:nvSpPr>
        <p:spPr bwMode="auto">
          <a:xfrm>
            <a:off x="7391400" y="4419600"/>
            <a:ext cx="76200"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75" name="Text Box 18"/>
          <p:cNvSpPr txBox="1">
            <a:spLocks noChangeArrowheads="1"/>
          </p:cNvSpPr>
          <p:nvPr/>
        </p:nvSpPr>
        <p:spPr bwMode="auto">
          <a:xfrm>
            <a:off x="8213725" y="3846514"/>
            <a:ext cx="19748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a:t>Replaces system</a:t>
            </a:r>
          </a:p>
          <a:p>
            <a:r>
              <a:rPr lang="en-US" altLang="en-US" i="0"/>
              <a:t>executables: e.g. </a:t>
            </a:r>
          </a:p>
          <a:p>
            <a:r>
              <a:rPr lang="en-US" altLang="en-US" i="0"/>
              <a:t>Login, ls, du</a:t>
            </a:r>
          </a:p>
        </p:txBody>
      </p:sp>
      <p:sp>
        <p:nvSpPr>
          <p:cNvPr id="15376" name="Text Box 19"/>
          <p:cNvSpPr txBox="1">
            <a:spLocks noChangeArrowheads="1"/>
          </p:cNvSpPr>
          <p:nvPr/>
        </p:nvSpPr>
        <p:spPr bwMode="auto">
          <a:xfrm>
            <a:off x="8213725" y="4913314"/>
            <a:ext cx="22796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a:t>Replaces OS kernel:</a:t>
            </a:r>
          </a:p>
          <a:p>
            <a:r>
              <a:rPr lang="en-US" altLang="en-US" i="0" dirty="0"/>
              <a:t>e.g. process or file</a:t>
            </a:r>
          </a:p>
          <a:p>
            <a:r>
              <a:rPr lang="en-US" altLang="en-US" i="0" dirty="0"/>
              <a:t>control to hide</a:t>
            </a:r>
          </a:p>
        </p:txBody>
      </p:sp>
      <p:sp>
        <p:nvSpPr>
          <p:cNvPr id="15377" name="Text Box 20"/>
          <p:cNvSpPr txBox="1">
            <a:spLocks noChangeArrowheads="1"/>
          </p:cNvSpPr>
          <p:nvPr/>
        </p:nvSpPr>
        <p:spPr bwMode="auto">
          <a:xfrm>
            <a:off x="8137525" y="1941513"/>
            <a:ext cx="230505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a:t>Control system:</a:t>
            </a:r>
          </a:p>
          <a:p>
            <a:r>
              <a:rPr lang="en-US" altLang="en-US" i="0" dirty="0"/>
              <a:t>system commands,</a:t>
            </a:r>
          </a:p>
          <a:p>
            <a:r>
              <a:rPr lang="en-US" altLang="en-US" i="0" dirty="0"/>
              <a:t>log keystrokes, </a:t>
            </a:r>
            <a:r>
              <a:rPr lang="en-US" altLang="en-US" i="0" dirty="0" err="1"/>
              <a:t>pswd</a:t>
            </a:r>
            <a:endParaRPr lang="en-US" altLang="en-US" i="0" dirty="0"/>
          </a:p>
          <a:p>
            <a:endParaRPr lang="en-US" altLang="en-US" i="0" dirty="0"/>
          </a:p>
          <a:p>
            <a:r>
              <a:rPr lang="en-US" altLang="en-US" i="0" dirty="0"/>
              <a:t>Useful utility actually</a:t>
            </a:r>
          </a:p>
          <a:p>
            <a:r>
              <a:rPr lang="en-US" altLang="en-US" i="0" dirty="0"/>
              <a:t>creates a backdoor.</a:t>
            </a:r>
          </a:p>
        </p:txBody>
      </p:sp>
      <p:sp>
        <p:nvSpPr>
          <p:cNvPr id="15378" name="Text Box 21"/>
          <p:cNvSpPr txBox="1">
            <a:spLocks noChangeArrowheads="1"/>
          </p:cNvSpPr>
          <p:nvPr/>
        </p:nvSpPr>
        <p:spPr bwMode="auto">
          <a:xfrm>
            <a:off x="1524000" y="5257801"/>
            <a:ext cx="266065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a:t>Slave forwards/performs</a:t>
            </a:r>
          </a:p>
          <a:p>
            <a:r>
              <a:rPr lang="en-US" altLang="en-US" i="0" dirty="0"/>
              <a:t>commands; spreads,</a:t>
            </a:r>
          </a:p>
          <a:p>
            <a:r>
              <a:rPr lang="en-US" altLang="en-US" i="0" dirty="0"/>
              <a:t>list email </a:t>
            </a:r>
            <a:r>
              <a:rPr lang="en-US" altLang="en-US" i="0" dirty="0" err="1"/>
              <a:t>addrs</a:t>
            </a:r>
            <a:r>
              <a:rPr lang="en-US" altLang="en-US" i="0" dirty="0"/>
              <a:t>, DOS</a:t>
            </a:r>
          </a:p>
          <a:p>
            <a:r>
              <a:rPr lang="en-US" altLang="en-US" i="0" dirty="0"/>
              <a:t>attacks</a:t>
            </a:r>
          </a:p>
        </p:txBody>
      </p:sp>
      <p:sp>
        <p:nvSpPr>
          <p:cNvPr id="15379" name="Text Box 22"/>
          <p:cNvSpPr txBox="1">
            <a:spLocks noChangeArrowheads="1"/>
          </p:cNvSpPr>
          <p:nvPr/>
        </p:nvSpPr>
        <p:spPr bwMode="auto">
          <a:xfrm>
            <a:off x="4267200" y="5334001"/>
            <a:ext cx="239395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r>
              <a:rPr lang="en-US" altLang="en-US" i="0" dirty="0"/>
              <a:t>Spyware: Collect info:</a:t>
            </a:r>
          </a:p>
          <a:p>
            <a:r>
              <a:rPr lang="en-US" altLang="en-US" i="0" dirty="0"/>
              <a:t>keystroke logger,</a:t>
            </a:r>
          </a:p>
          <a:p>
            <a:r>
              <a:rPr lang="en-US" altLang="en-US" i="0" dirty="0"/>
              <a:t>collect credit card #s,</a:t>
            </a:r>
          </a:p>
          <a:p>
            <a:r>
              <a:rPr lang="en-US" altLang="en-US" i="0" dirty="0" err="1"/>
              <a:t>AdWare</a:t>
            </a:r>
            <a:r>
              <a:rPr lang="en-US" altLang="en-US" i="0" dirty="0"/>
              <a:t>: insert ads,</a:t>
            </a:r>
          </a:p>
          <a:p>
            <a:r>
              <a:rPr lang="en-US" altLang="en-US" i="0" dirty="0"/>
              <a:t>filter search results</a:t>
            </a:r>
          </a:p>
        </p:txBody>
      </p:sp>
      <p:pic>
        <p:nvPicPr>
          <p:cNvPr id="15380" name="Picture 23" descr="bd04940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1752601"/>
            <a:ext cx="2286000" cy="213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72864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Hacking Phase 4: </a:t>
            </a:r>
            <a:r>
              <a:rPr lang="en-US" altLang="en-US" sz="3200" dirty="0" smtClean="0"/>
              <a:t>Covering Tracks</a:t>
            </a:r>
            <a:endParaRPr lang="en-US" dirty="0"/>
          </a:p>
        </p:txBody>
      </p:sp>
      <p:sp>
        <p:nvSpPr>
          <p:cNvPr id="3" name="Content Placeholder 2"/>
          <p:cNvSpPr>
            <a:spLocks noGrp="1"/>
          </p:cNvSpPr>
          <p:nvPr>
            <p:ph sz="quarter" idx="1"/>
          </p:nvPr>
        </p:nvSpPr>
        <p:spPr/>
        <p:txBody>
          <a:bodyPr/>
          <a:lstStyle/>
          <a:p>
            <a:pPr marL="0" indent="0">
              <a:buNone/>
            </a:pPr>
            <a:endParaRPr lang="en-US" sz="2800" b="1" dirty="0" smtClean="0"/>
          </a:p>
          <a:p>
            <a:pPr marL="0" indent="0">
              <a:buNone/>
            </a:pPr>
            <a:r>
              <a:rPr lang="en-US" sz="2800" b="1" dirty="0" smtClean="0"/>
              <a:t>Covering </a:t>
            </a:r>
            <a:r>
              <a:rPr lang="en-US" sz="2800" b="1" dirty="0"/>
              <a:t>tracks </a:t>
            </a:r>
            <a:r>
              <a:rPr lang="en-US" sz="2800" dirty="0"/>
              <a:t>simply means that the attacker must take the steps necessary to remove all semblance of detection. Any changes that were made, authorizations that were escalated etc. all must return to a state of non-recognition by the host network’s administrators</a:t>
            </a:r>
          </a:p>
        </p:txBody>
      </p:sp>
    </p:spTree>
    <p:extLst>
      <p:ext uri="{BB962C8B-B14F-4D97-AF65-F5344CB8AC3E}">
        <p14:creationId xmlns:p14="http://schemas.microsoft.com/office/powerpoint/2010/main" val="3484396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p:txBody>
          <a:bodyPr>
            <a:normAutofit/>
          </a:bodyPr>
          <a:lstStyle/>
          <a:p>
            <a:pPr eaLnBrk="1" hangingPunct="1"/>
            <a:r>
              <a:rPr lang="en-US" altLang="en-US" sz="4000" dirty="0" smtClean="0"/>
              <a:t>Some Tools for Covering Tracks </a:t>
            </a:r>
            <a:endParaRPr lang="en-US" altLang="en-US" sz="4000" dirty="0"/>
          </a:p>
        </p:txBody>
      </p:sp>
      <p:sp>
        <p:nvSpPr>
          <p:cNvPr id="2" name="Content Placeholder 1"/>
          <p:cNvSpPr>
            <a:spLocks noGrp="1"/>
          </p:cNvSpPr>
          <p:nvPr>
            <p:ph sz="quarter" idx="1"/>
          </p:nvPr>
        </p:nvSpPr>
        <p:spPr/>
        <p:txBody>
          <a:bodyPr/>
          <a:lstStyle/>
          <a:p>
            <a:r>
              <a:rPr lang="en-US" dirty="0" smtClean="0"/>
              <a:t>Log Editing</a:t>
            </a:r>
          </a:p>
          <a:p>
            <a:r>
              <a:rPr lang="en-US" dirty="0" smtClean="0"/>
              <a:t>Accounting Entry Editing</a:t>
            </a:r>
          </a:p>
          <a:p>
            <a:r>
              <a:rPr lang="en-US" dirty="0" smtClean="0"/>
              <a:t>Shell History Manipulation</a:t>
            </a:r>
          </a:p>
          <a:p>
            <a:r>
              <a:rPr lang="en-US" dirty="0" smtClean="0"/>
              <a:t>Hidden Files (.filename  Linux, Unix)</a:t>
            </a:r>
          </a:p>
          <a:p>
            <a:r>
              <a:rPr lang="en-US" dirty="0" smtClean="0"/>
              <a:t>Hiding Files in Windows (Alternate Data Streams)</a:t>
            </a:r>
          </a:p>
          <a:p>
            <a:r>
              <a:rPr lang="en-US" dirty="0" smtClean="0"/>
              <a:t>Covert Channels – Tunnels (</a:t>
            </a:r>
            <a:r>
              <a:rPr lang="en-US" dirty="0" err="1" smtClean="0"/>
              <a:t>Ptunnel</a:t>
            </a:r>
            <a:r>
              <a:rPr lang="en-US" dirty="0" smtClean="0"/>
              <a:t>)</a:t>
            </a:r>
          </a:p>
          <a:p>
            <a:r>
              <a:rPr lang="en-US" dirty="0" smtClean="0"/>
              <a:t>Covert Channels - Steganography</a:t>
            </a:r>
          </a:p>
          <a:p>
            <a:endParaRPr lang="en-US" dirty="0" smtClean="0"/>
          </a:p>
          <a:p>
            <a:endParaRPr lang="en-US" dirty="0"/>
          </a:p>
        </p:txBody>
      </p:sp>
      <p:sp>
        <p:nvSpPr>
          <p:cNvPr id="15366" name="Text Box 8"/>
          <p:cNvSpPr txBox="1">
            <a:spLocks noChangeArrowheads="1"/>
          </p:cNvSpPr>
          <p:nvPr/>
        </p:nvSpPr>
        <p:spPr bwMode="auto">
          <a:xfrm>
            <a:off x="1889125" y="34655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defRPr>
            </a:lvl1pPr>
            <a:lvl2pPr marL="742950" indent="-285750">
              <a:defRPr i="1">
                <a:solidFill>
                  <a:schemeClr val="tx1"/>
                </a:solidFill>
                <a:latin typeface="Arial" panose="020B0604020202020204" pitchFamily="34" charset="0"/>
              </a:defRPr>
            </a:lvl2pPr>
            <a:lvl3pPr marL="1143000" indent="-228600">
              <a:defRPr i="1">
                <a:solidFill>
                  <a:schemeClr val="tx1"/>
                </a:solidFill>
                <a:latin typeface="Arial" panose="020B0604020202020204" pitchFamily="34" charset="0"/>
              </a:defRPr>
            </a:lvl3pPr>
            <a:lvl4pPr marL="1600200" indent="-228600">
              <a:defRPr i="1">
                <a:solidFill>
                  <a:schemeClr val="tx1"/>
                </a:solidFill>
                <a:latin typeface="Arial" panose="020B0604020202020204" pitchFamily="34" charset="0"/>
              </a:defRPr>
            </a:lvl4pPr>
            <a:lvl5pPr marL="2057400" indent="-22860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endParaRPr lang="en-US" altLang="en-US" i="0"/>
          </a:p>
        </p:txBody>
      </p:sp>
    </p:spTree>
    <p:extLst>
      <p:ext uri="{BB962C8B-B14F-4D97-AF65-F5344CB8AC3E}">
        <p14:creationId xmlns:p14="http://schemas.microsoft.com/office/powerpoint/2010/main" val="7662900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274638"/>
            <a:ext cx="3953854" cy="853407"/>
          </a:xfrm>
        </p:spPr>
        <p:txBody>
          <a:bodyPr>
            <a:normAutofit/>
          </a:bodyPr>
          <a:lstStyle/>
          <a:p>
            <a:r>
              <a:rPr lang="en-US" dirty="0" smtClean="0"/>
              <a:t>Phases of Hacking</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9766" y="1682319"/>
            <a:ext cx="3143250" cy="3971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0607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Hacking Phase 1: </a:t>
            </a:r>
            <a:r>
              <a:rPr lang="en-US" altLang="en-US" sz="3200" dirty="0"/>
              <a:t>Reconnaissance</a:t>
            </a:r>
            <a:endParaRPr lang="en-US" dirty="0"/>
          </a:p>
        </p:txBody>
      </p:sp>
      <p:sp>
        <p:nvSpPr>
          <p:cNvPr id="3" name="Content Placeholder 2"/>
          <p:cNvSpPr>
            <a:spLocks noGrp="1"/>
          </p:cNvSpPr>
          <p:nvPr>
            <p:ph sz="quarter" idx="1"/>
          </p:nvPr>
        </p:nvSpPr>
        <p:spPr/>
        <p:txBody>
          <a:bodyPr/>
          <a:lstStyle/>
          <a:p>
            <a:pPr marL="0" indent="0">
              <a:buNone/>
            </a:pPr>
            <a:r>
              <a:rPr lang="en-US" sz="2800" b="1" dirty="0"/>
              <a:t>Reconnaissance</a:t>
            </a:r>
            <a:r>
              <a:rPr lang="en-US" sz="2800" dirty="0"/>
              <a:t> is the act of gathering preliminary data or intelligence on your target. The data is gathered in order to better plan for your attack. Reconnaissance can be performed actively (meaning that you are directly touching the target) or passively (meaning that your recon is being performed through an intermediary).</a:t>
            </a:r>
          </a:p>
          <a:p>
            <a:endParaRPr lang="en-US" dirty="0"/>
          </a:p>
        </p:txBody>
      </p:sp>
    </p:spTree>
    <p:extLst>
      <p:ext uri="{BB962C8B-B14F-4D97-AF65-F5344CB8AC3E}">
        <p14:creationId xmlns:p14="http://schemas.microsoft.com/office/powerpoint/2010/main" val="784023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25039" y="308821"/>
            <a:ext cx="7115798" cy="810678"/>
          </a:xfrm>
        </p:spPr>
        <p:txBody>
          <a:bodyPr>
            <a:normAutofit fontScale="90000"/>
          </a:bodyPr>
          <a:lstStyle/>
          <a:p>
            <a:pPr eaLnBrk="1" hangingPunct="1"/>
            <a:r>
              <a:rPr lang="en-US" altLang="en-US" sz="3600" dirty="0" smtClean="0"/>
              <a:t>Some tools for Reconnaissance </a:t>
            </a:r>
            <a:endParaRPr lang="en-US" altLang="en-US" sz="3600" dirty="0"/>
          </a:p>
        </p:txBody>
      </p:sp>
      <p:sp>
        <p:nvSpPr>
          <p:cNvPr id="2" name="Content Placeholder 1"/>
          <p:cNvSpPr>
            <a:spLocks noGrp="1"/>
          </p:cNvSpPr>
          <p:nvPr>
            <p:ph sz="quarter" idx="1"/>
          </p:nvPr>
        </p:nvSpPr>
        <p:spPr>
          <a:xfrm>
            <a:off x="7649548" y="346469"/>
            <a:ext cx="4542452" cy="5670187"/>
          </a:xfrm>
        </p:spPr>
        <p:txBody>
          <a:bodyPr>
            <a:normAutofit/>
          </a:bodyPr>
          <a:lstStyle/>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Domain Name: COLUMBUSSTATE.EDU</a:t>
            </a:r>
          </a:p>
          <a:p>
            <a:pPr marL="342900" lvl="0" indent="-342900">
              <a:lnSpc>
                <a:spcPct val="80000"/>
              </a:lnSpc>
              <a:spcBef>
                <a:spcPts val="0"/>
              </a:spcBef>
              <a:buClr>
                <a:srgbClr val="00007D"/>
              </a:buClr>
              <a:buSzPct val="25000"/>
              <a:buNone/>
            </a:pPr>
            <a:endParaRPr lang="en-US" sz="1200" kern="0" dirty="0">
              <a:solidFill>
                <a:srgbClr val="000000"/>
              </a:solidFill>
              <a:latin typeface="Arial"/>
              <a:cs typeface="Arial"/>
              <a:sym typeface="Arial"/>
              <a:rtl val="0"/>
            </a:endParaRP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Registrant:</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Columbus State University</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4225 University Avenue</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Columbus, GA 31907-5645</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UNITED STATES</a:t>
            </a:r>
          </a:p>
          <a:p>
            <a:pPr marL="342900" lvl="0" indent="-342900">
              <a:lnSpc>
                <a:spcPct val="80000"/>
              </a:lnSpc>
              <a:spcBef>
                <a:spcPts val="0"/>
              </a:spcBef>
              <a:buClr>
                <a:srgbClr val="00007D"/>
              </a:buClr>
              <a:buSzPct val="25000"/>
              <a:buNone/>
            </a:pPr>
            <a:endParaRPr lang="en-US" sz="1200" kern="0" dirty="0">
              <a:solidFill>
                <a:srgbClr val="000000"/>
              </a:solidFill>
              <a:latin typeface="Arial"/>
              <a:cs typeface="Arial"/>
              <a:sym typeface="Arial"/>
              <a:rtl val="0"/>
            </a:endParaRP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Administrative Contact:</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Columbus State University</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4225 University Avenue</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Columbus, GA 31907-5645</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UNITED STATES</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(706) 507-8128</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webmaster@columbusstate.edu</a:t>
            </a:r>
          </a:p>
          <a:p>
            <a:pPr marL="342900" lvl="0" indent="-342900">
              <a:lnSpc>
                <a:spcPct val="80000"/>
              </a:lnSpc>
              <a:spcBef>
                <a:spcPts val="0"/>
              </a:spcBef>
              <a:buClr>
                <a:srgbClr val="00007D"/>
              </a:buClr>
              <a:buSzPct val="25000"/>
              <a:buNone/>
            </a:pPr>
            <a:endParaRPr lang="en-US" sz="1200" kern="0" dirty="0">
              <a:solidFill>
                <a:srgbClr val="000000"/>
              </a:solidFill>
              <a:latin typeface="Arial"/>
              <a:cs typeface="Arial"/>
              <a:sym typeface="Arial"/>
              <a:rtl val="0"/>
            </a:endParaRP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Technical Contact:</a:t>
            </a:r>
          </a:p>
          <a:p>
            <a:pPr marL="342900" lvl="0" indent="-342900">
              <a:lnSpc>
                <a:spcPct val="80000"/>
              </a:lnSpc>
              <a:spcBef>
                <a:spcPts val="0"/>
              </a:spcBef>
              <a:buClr>
                <a:srgbClr val="00007D"/>
              </a:buClr>
              <a:buSzPct val="25000"/>
              <a:buNone/>
            </a:pPr>
            <a:endParaRPr lang="en-US" sz="1200" kern="0" dirty="0">
              <a:solidFill>
                <a:srgbClr val="000000"/>
              </a:solidFill>
              <a:latin typeface="Arial"/>
              <a:cs typeface="Arial"/>
              <a:sym typeface="Arial"/>
              <a:rtl val="0"/>
            </a:endParaRP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Technical Contact</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Columbus State University</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4225 University Avenue</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Columbus, GA 31907-5645</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UNITED STATES</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(706) 507-8137</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abuse@columbusstate.edu</a:t>
            </a:r>
          </a:p>
          <a:p>
            <a:pPr marL="342900" lvl="0" indent="-342900">
              <a:lnSpc>
                <a:spcPct val="80000"/>
              </a:lnSpc>
              <a:spcBef>
                <a:spcPts val="0"/>
              </a:spcBef>
              <a:buClr>
                <a:srgbClr val="00007D"/>
              </a:buClr>
              <a:buSzPct val="25000"/>
              <a:buNone/>
            </a:pPr>
            <a:endParaRPr lang="en-US" sz="1200" kern="0" dirty="0">
              <a:solidFill>
                <a:srgbClr val="000000"/>
              </a:solidFill>
              <a:latin typeface="Arial"/>
              <a:cs typeface="Arial"/>
              <a:sym typeface="Arial"/>
              <a:rtl val="0"/>
            </a:endParaRP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Name Servers: </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LDNS01.COLUMBUSSTATE.EDU      168.26.188.11</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LDNS02.COLUMBUSSTATE.EDU      168.26.188.12</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NS1.USG.EDU                   </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NS2.USG.EDU                   </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NS3.USG.EDU                   </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   NS4.USG.EDU                   </a:t>
            </a:r>
          </a:p>
          <a:p>
            <a:pPr marL="342900" lvl="0" indent="-342900">
              <a:lnSpc>
                <a:spcPct val="80000"/>
              </a:lnSpc>
              <a:spcBef>
                <a:spcPts val="0"/>
              </a:spcBef>
              <a:buClr>
                <a:srgbClr val="00007D"/>
              </a:buClr>
              <a:buSzPct val="25000"/>
              <a:buNone/>
            </a:pPr>
            <a:endParaRPr lang="en-US" sz="1200" kern="0" dirty="0">
              <a:solidFill>
                <a:srgbClr val="000000"/>
              </a:solidFill>
              <a:latin typeface="Arial"/>
              <a:cs typeface="Arial"/>
              <a:sym typeface="Arial"/>
              <a:rtl val="0"/>
            </a:endParaRP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Domain record activated:    10-Aug-2010</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Domain record last updated: 11-Jul-2013</a:t>
            </a:r>
          </a:p>
          <a:p>
            <a:pPr marL="342900" lvl="0" indent="-342900">
              <a:lnSpc>
                <a:spcPct val="80000"/>
              </a:lnSpc>
              <a:spcBef>
                <a:spcPts val="0"/>
              </a:spcBef>
              <a:buClr>
                <a:srgbClr val="00007D"/>
              </a:buClr>
              <a:buSzPct val="25000"/>
              <a:buNone/>
            </a:pPr>
            <a:r>
              <a:rPr lang="en-US" sz="1200" kern="0" dirty="0">
                <a:solidFill>
                  <a:srgbClr val="000000"/>
                </a:solidFill>
                <a:latin typeface="Arial"/>
                <a:cs typeface="Arial"/>
                <a:sym typeface="Arial"/>
                <a:rtl val="0"/>
              </a:rPr>
              <a:t>Domain expires:             31-Jul-2016</a:t>
            </a:r>
          </a:p>
          <a:p>
            <a:endParaRPr lang="en-US" dirty="0"/>
          </a:p>
        </p:txBody>
      </p:sp>
      <p:sp>
        <p:nvSpPr>
          <p:cNvPr id="7171" name="Rectangle 3"/>
          <p:cNvSpPr>
            <a:spLocks noGrp="1" noChangeArrowheads="1"/>
          </p:cNvSpPr>
          <p:nvPr>
            <p:ph sz="quarter" idx="2"/>
          </p:nvPr>
        </p:nvSpPr>
        <p:spPr>
          <a:xfrm>
            <a:off x="667284" y="1511329"/>
            <a:ext cx="5753894" cy="4351338"/>
          </a:xfrm>
        </p:spPr>
        <p:txBody>
          <a:bodyPr>
            <a:normAutofit/>
          </a:bodyPr>
          <a:lstStyle/>
          <a:p>
            <a:pPr eaLnBrk="1" hangingPunct="1">
              <a:lnSpc>
                <a:spcPct val="80000"/>
              </a:lnSpc>
            </a:pPr>
            <a:r>
              <a:rPr lang="en-US" altLang="en-US" sz="2400" dirty="0"/>
              <a:t>Physical Break-In</a:t>
            </a:r>
          </a:p>
          <a:p>
            <a:pPr eaLnBrk="1" hangingPunct="1">
              <a:lnSpc>
                <a:spcPct val="80000"/>
              </a:lnSpc>
            </a:pPr>
            <a:r>
              <a:rPr lang="en-US" altLang="en-US" sz="2400" dirty="0"/>
              <a:t>Dumpster Diving</a:t>
            </a:r>
          </a:p>
          <a:p>
            <a:pPr eaLnBrk="1" hangingPunct="1">
              <a:lnSpc>
                <a:spcPct val="80000"/>
              </a:lnSpc>
            </a:pPr>
            <a:r>
              <a:rPr lang="en-US" altLang="en-US" sz="2400" dirty="0"/>
              <a:t>Google, Newsgroups, Web sites</a:t>
            </a:r>
          </a:p>
          <a:p>
            <a:pPr eaLnBrk="1" hangingPunct="1">
              <a:lnSpc>
                <a:spcPct val="80000"/>
              </a:lnSpc>
            </a:pPr>
            <a:r>
              <a:rPr lang="en-US" altLang="en-US" sz="2400" dirty="0"/>
              <a:t>Social Engineering</a:t>
            </a:r>
          </a:p>
          <a:p>
            <a:pPr lvl="1" eaLnBrk="1" hangingPunct="1">
              <a:lnSpc>
                <a:spcPct val="80000"/>
              </a:lnSpc>
            </a:pPr>
            <a:r>
              <a:rPr lang="en-US" altLang="en-US" sz="2000" dirty="0"/>
              <a:t>Phishing: fake email</a:t>
            </a:r>
          </a:p>
          <a:p>
            <a:pPr lvl="1" eaLnBrk="1" hangingPunct="1">
              <a:lnSpc>
                <a:spcPct val="80000"/>
              </a:lnSpc>
            </a:pPr>
            <a:r>
              <a:rPr lang="en-US" altLang="en-US" sz="2000" dirty="0"/>
              <a:t>Pharming: fake web pages</a:t>
            </a:r>
          </a:p>
          <a:p>
            <a:pPr>
              <a:lnSpc>
                <a:spcPct val="80000"/>
              </a:lnSpc>
            </a:pPr>
            <a:r>
              <a:rPr lang="en-US" altLang="en-US" sz="2400" dirty="0" err="1"/>
              <a:t>WhoIs</a:t>
            </a:r>
            <a:r>
              <a:rPr lang="en-US" altLang="en-US" sz="2400" dirty="0"/>
              <a:t> </a:t>
            </a:r>
            <a:r>
              <a:rPr lang="en-US" altLang="en-US" sz="2400" dirty="0" smtClean="0"/>
              <a:t>Database</a:t>
            </a:r>
          </a:p>
          <a:p>
            <a:pPr marL="0" indent="0">
              <a:lnSpc>
                <a:spcPct val="80000"/>
              </a:lnSpc>
              <a:buNone/>
            </a:pPr>
            <a:r>
              <a:rPr lang="en-US" altLang="en-US" sz="2400" dirty="0" smtClean="0">
                <a:hlinkClick r:id="rId3"/>
              </a:rPr>
              <a:t>https</a:t>
            </a:r>
            <a:r>
              <a:rPr lang="en-US" altLang="en-US" sz="2400" dirty="0">
                <a:hlinkClick r:id="rId3"/>
              </a:rPr>
              <a:t>://www.whois.net</a:t>
            </a:r>
            <a:r>
              <a:rPr lang="en-US" altLang="en-US" sz="2400" dirty="0" smtClean="0">
                <a:hlinkClick r:id="rId3"/>
              </a:rPr>
              <a:t>/</a:t>
            </a:r>
            <a:endParaRPr lang="en-US" altLang="en-US" sz="2400" dirty="0" smtClean="0"/>
          </a:p>
          <a:p>
            <a:pPr marL="0" indent="0">
              <a:lnSpc>
                <a:spcPct val="80000"/>
              </a:lnSpc>
              <a:buNone/>
            </a:pPr>
            <a:r>
              <a:rPr lang="en-US" altLang="en-US" dirty="0" smtClean="0">
                <a:hlinkClick r:id="rId4"/>
              </a:rPr>
              <a:t>https</a:t>
            </a:r>
            <a:r>
              <a:rPr lang="en-US" altLang="en-US" dirty="0">
                <a:hlinkClick r:id="rId4"/>
              </a:rPr>
              <a:t>://</a:t>
            </a:r>
            <a:r>
              <a:rPr lang="en-US" altLang="en-US" dirty="0" smtClean="0">
                <a:hlinkClick r:id="rId4"/>
              </a:rPr>
              <a:t>www.internic.net/whois.html</a:t>
            </a:r>
            <a:endParaRPr lang="en-US" altLang="en-US" sz="2400" dirty="0" smtClean="0"/>
          </a:p>
          <a:p>
            <a:pPr marL="0" indent="0">
              <a:lnSpc>
                <a:spcPct val="80000"/>
              </a:lnSpc>
              <a:buNone/>
            </a:pPr>
            <a:r>
              <a:rPr lang="en-US" altLang="en-US" sz="2400" dirty="0">
                <a:hlinkClick r:id="rId5"/>
              </a:rPr>
              <a:t>http://whois.icann.org/en</a:t>
            </a:r>
            <a:endParaRPr lang="en-US" altLang="en-US" sz="2400" dirty="0" smtClean="0"/>
          </a:p>
          <a:p>
            <a:pPr marL="0" indent="0">
              <a:lnSpc>
                <a:spcPct val="80000"/>
              </a:lnSpc>
              <a:buNone/>
            </a:pPr>
            <a:r>
              <a:rPr lang="en-US" altLang="en-US" sz="2400" dirty="0" smtClean="0">
                <a:hlinkClick r:id="rId6"/>
              </a:rPr>
              <a:t>http://arin.net</a:t>
            </a:r>
            <a:endParaRPr lang="en-US" altLang="en-US" sz="2400" dirty="0"/>
          </a:p>
          <a:p>
            <a:pPr eaLnBrk="1" hangingPunct="1">
              <a:lnSpc>
                <a:spcPct val="80000"/>
              </a:lnSpc>
            </a:pPr>
            <a:r>
              <a:rPr lang="en-US" altLang="en-US" sz="2400" dirty="0"/>
              <a:t>Domain Name Server Interrogations</a:t>
            </a:r>
          </a:p>
          <a:p>
            <a:pPr eaLnBrk="1" hangingPunct="1">
              <a:lnSpc>
                <a:spcPct val="80000"/>
              </a:lnSpc>
            </a:pPr>
            <a:endParaRPr lang="en-US" altLang="en-US" sz="2400" dirty="0"/>
          </a:p>
        </p:txBody>
      </p:sp>
      <p:pic>
        <p:nvPicPr>
          <p:cNvPr id="7173" name="Picture 7" descr="j0297987[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89574" y="4964936"/>
            <a:ext cx="1754188"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10" descr="Advertisemen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9576" y="46039"/>
            <a:ext cx="11906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12" descr="Advertisemen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9576" y="46039"/>
            <a:ext cx="11906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08106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Engineering</a:t>
            </a:r>
            <a:endParaRPr lang="en-US" dirty="0"/>
          </a:p>
        </p:txBody>
      </p:sp>
      <p:sp>
        <p:nvSpPr>
          <p:cNvPr id="3" name="Content Placeholder 2"/>
          <p:cNvSpPr>
            <a:spLocks noGrp="1"/>
          </p:cNvSpPr>
          <p:nvPr>
            <p:ph sz="quarter" idx="1"/>
          </p:nvPr>
        </p:nvSpPr>
        <p:spPr/>
        <p:txBody>
          <a:bodyPr/>
          <a:lstStyle/>
          <a:p>
            <a:r>
              <a:rPr lang="en-US" dirty="0"/>
              <a:t>Real </a:t>
            </a:r>
            <a:r>
              <a:rPr lang="en-US" dirty="0" smtClean="0"/>
              <a:t>Future:</a:t>
            </a:r>
            <a:endParaRPr lang="en-US" dirty="0" smtClean="0">
              <a:hlinkClick r:id="rId2"/>
            </a:endParaRPr>
          </a:p>
          <a:p>
            <a:pPr marL="0" indent="0">
              <a:buNone/>
            </a:pPr>
            <a:r>
              <a:rPr lang="en-US" dirty="0" smtClean="0">
                <a:hlinkClick r:id="rId2"/>
              </a:rPr>
              <a:t>https</a:t>
            </a:r>
            <a:r>
              <a:rPr lang="en-US" dirty="0">
                <a:hlinkClick r:id="rId2"/>
              </a:rPr>
              <a:t>://</a:t>
            </a:r>
            <a:r>
              <a:rPr lang="en-US" dirty="0" smtClean="0">
                <a:hlinkClick r:id="rId2"/>
              </a:rPr>
              <a:t>www.youtube.com/watch?v=F78UdORll-Q</a:t>
            </a:r>
            <a:endParaRPr lang="en-US" dirty="0" smtClean="0"/>
          </a:p>
          <a:p>
            <a:pPr marL="0" indent="0">
              <a:buNone/>
            </a:pPr>
            <a:endParaRPr lang="en-US" dirty="0" smtClean="0"/>
          </a:p>
          <a:p>
            <a:pPr marL="0" indent="0">
              <a:buNone/>
            </a:pPr>
            <a:endParaRPr lang="en-US" dirty="0" smtClean="0"/>
          </a:p>
          <a:p>
            <a:r>
              <a:rPr lang="en-US" dirty="0" smtClean="0"/>
              <a:t>Password Security:</a:t>
            </a:r>
            <a:endParaRPr lang="en-US" dirty="0"/>
          </a:p>
          <a:p>
            <a:pPr marL="0" indent="0">
              <a:buNone/>
            </a:pPr>
            <a:r>
              <a:rPr lang="en-US" dirty="0" smtClean="0">
                <a:hlinkClick r:id="rId3"/>
              </a:rPr>
              <a:t>https</a:t>
            </a:r>
            <a:r>
              <a:rPr lang="en-US" dirty="0">
                <a:hlinkClick r:id="rId3"/>
              </a:rPr>
              <a:t>://</a:t>
            </a:r>
            <a:r>
              <a:rPr lang="en-US" dirty="0" smtClean="0">
                <a:hlinkClick r:id="rId3"/>
              </a:rPr>
              <a:t>www.youtube.com/watch?v=opRMrEfAIiI</a:t>
            </a:r>
            <a:endParaRPr lang="en-US" dirty="0" smtClean="0"/>
          </a:p>
          <a:p>
            <a:endParaRPr lang="en-US" dirty="0"/>
          </a:p>
          <a:p>
            <a:endParaRPr lang="en-US" dirty="0"/>
          </a:p>
        </p:txBody>
      </p:sp>
    </p:spTree>
    <p:extLst>
      <p:ext uri="{BB962C8B-B14F-4D97-AF65-F5344CB8AC3E}">
        <p14:creationId xmlns:p14="http://schemas.microsoft.com/office/powerpoint/2010/main" val="2195062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Google Hacking</a:t>
            </a:r>
            <a:endParaRPr lang="en-US" dirty="0"/>
          </a:p>
        </p:txBody>
      </p:sp>
      <p:sp>
        <p:nvSpPr>
          <p:cNvPr id="3" name="Content Placeholder 2"/>
          <p:cNvSpPr>
            <a:spLocks noGrp="1"/>
          </p:cNvSpPr>
          <p:nvPr>
            <p:ph sz="quarter" idx="1"/>
          </p:nvPr>
        </p:nvSpPr>
        <p:spPr/>
        <p:txBody>
          <a:bodyPr/>
          <a:lstStyle/>
          <a:p>
            <a:r>
              <a:rPr lang="en-US" dirty="0" smtClean="0"/>
              <a:t>One can use Google </a:t>
            </a:r>
            <a:r>
              <a:rPr lang="en-US" b="1" dirty="0" smtClean="0"/>
              <a:t>search operators </a:t>
            </a:r>
            <a:r>
              <a:rPr lang="en-US" dirty="0" smtClean="0"/>
              <a:t>to get “special” information on the Internet</a:t>
            </a:r>
          </a:p>
          <a:p>
            <a:r>
              <a:rPr lang="en-US" dirty="0" smtClean="0"/>
              <a:t>Some Google search operators:</a:t>
            </a:r>
          </a:p>
          <a:p>
            <a:pPr lvl="1"/>
            <a:r>
              <a:rPr lang="en-US" dirty="0" err="1" smtClean="0"/>
              <a:t>Filetype</a:t>
            </a:r>
            <a:r>
              <a:rPr lang="en-US" dirty="0" smtClean="0"/>
              <a:t>: </a:t>
            </a:r>
            <a:r>
              <a:rPr lang="en-US" dirty="0"/>
              <a:t>S</a:t>
            </a:r>
            <a:r>
              <a:rPr lang="en-US" dirty="0" smtClean="0"/>
              <a:t>earch </a:t>
            </a:r>
            <a:r>
              <a:rPr lang="en-US" dirty="0"/>
              <a:t>for a certain </a:t>
            </a:r>
            <a:r>
              <a:rPr lang="en-US" dirty="0" err="1"/>
              <a:t>filetype</a:t>
            </a:r>
            <a:r>
              <a:rPr lang="en-US" dirty="0"/>
              <a:t>. </a:t>
            </a:r>
            <a:endParaRPr lang="en-US" dirty="0" smtClean="0"/>
          </a:p>
          <a:p>
            <a:pPr lvl="1"/>
            <a:r>
              <a:rPr lang="en-US" dirty="0" err="1" smtClean="0"/>
              <a:t>Intitle</a:t>
            </a:r>
            <a:r>
              <a:rPr lang="en-US" dirty="0" smtClean="0"/>
              <a:t>: </a:t>
            </a:r>
            <a:r>
              <a:rPr lang="en-US" dirty="0"/>
              <a:t>Searches only for sites with the given word(s) in the page title. </a:t>
            </a:r>
            <a:endParaRPr lang="en-US" dirty="0" smtClean="0"/>
          </a:p>
          <a:p>
            <a:pPr lvl="1"/>
            <a:r>
              <a:rPr lang="en-US" dirty="0" err="1" smtClean="0"/>
              <a:t>Inurl</a:t>
            </a:r>
            <a:r>
              <a:rPr lang="en-US" dirty="0" smtClean="0"/>
              <a:t>: Fetches </a:t>
            </a:r>
            <a:r>
              <a:rPr lang="en-US" dirty="0"/>
              <a:t>results where the </a:t>
            </a:r>
            <a:r>
              <a:rPr lang="en-US" dirty="0" smtClean="0"/>
              <a:t>keywords </a:t>
            </a:r>
            <a:r>
              <a:rPr lang="en-US" dirty="0"/>
              <a:t>are in the URL. </a:t>
            </a:r>
            <a:endParaRPr lang="en-US" dirty="0" smtClean="0"/>
          </a:p>
          <a:p>
            <a:pPr lvl="1"/>
            <a:r>
              <a:rPr lang="en-US" dirty="0" smtClean="0"/>
              <a:t>Site: </a:t>
            </a:r>
            <a:r>
              <a:rPr lang="en-US" dirty="0"/>
              <a:t>S</a:t>
            </a:r>
            <a:r>
              <a:rPr lang="en-US" dirty="0" smtClean="0"/>
              <a:t>earches </a:t>
            </a:r>
            <a:r>
              <a:rPr lang="en-US" dirty="0"/>
              <a:t>only within a given domain </a:t>
            </a:r>
            <a:endParaRPr lang="en-US" dirty="0" smtClean="0"/>
          </a:p>
          <a:p>
            <a:pPr lvl="1"/>
            <a:r>
              <a:rPr lang="en-US" dirty="0" err="1" smtClean="0"/>
              <a:t>Link:</a:t>
            </a:r>
            <a:r>
              <a:rPr lang="en-US" dirty="0" err="1"/>
              <a:t>find</a:t>
            </a:r>
            <a:r>
              <a:rPr lang="en-US" dirty="0"/>
              <a:t> links to a domain. </a:t>
            </a:r>
            <a:endParaRPr lang="en-US" dirty="0" smtClean="0"/>
          </a:p>
          <a:p>
            <a:pPr lvl="1"/>
            <a:r>
              <a:rPr lang="en-US" dirty="0" err="1" smtClean="0"/>
              <a:t>Intext</a:t>
            </a:r>
            <a:r>
              <a:rPr lang="en-US" dirty="0" smtClean="0"/>
              <a:t>: </a:t>
            </a:r>
            <a:r>
              <a:rPr lang="en-US" dirty="0"/>
              <a:t>searches only for sites where the given word(s) are in the text of the page.</a:t>
            </a:r>
          </a:p>
        </p:txBody>
      </p:sp>
    </p:spTree>
    <p:extLst>
      <p:ext uri="{BB962C8B-B14F-4D97-AF65-F5344CB8AC3E}">
        <p14:creationId xmlns:p14="http://schemas.microsoft.com/office/powerpoint/2010/main" val="2283514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Google Search Operators</a:t>
            </a:r>
            <a:endParaRPr lang="en-US" dirty="0"/>
          </a:p>
        </p:txBody>
      </p:sp>
      <p:sp>
        <p:nvSpPr>
          <p:cNvPr id="3" name="Content Placeholder 2"/>
          <p:cNvSpPr>
            <a:spLocks noGrp="1"/>
          </p:cNvSpPr>
          <p:nvPr>
            <p:ph sz="quarter" idx="1"/>
          </p:nvPr>
        </p:nvSpPr>
        <p:spPr/>
        <p:txBody>
          <a:bodyPr>
            <a:normAutofit/>
          </a:bodyPr>
          <a:lstStyle/>
          <a:p>
            <a:pPr>
              <a:lnSpc>
                <a:spcPct val="90000"/>
              </a:lnSpc>
            </a:pPr>
            <a:r>
              <a:rPr lang="en-US" altLang="zh-CN" sz="3200" dirty="0"/>
              <a:t>filetype:xls login password</a:t>
            </a:r>
          </a:p>
          <a:p>
            <a:pPr>
              <a:lnSpc>
                <a:spcPct val="90000"/>
              </a:lnSpc>
            </a:pPr>
            <a:r>
              <a:rPr lang="en-US" altLang="zh-CN" sz="3200" dirty="0" err="1"/>
              <a:t>intitle:index.of</a:t>
            </a:r>
            <a:r>
              <a:rPr lang="en-US" altLang="zh-CN" sz="3200" dirty="0"/>
              <a:t> /</a:t>
            </a:r>
            <a:r>
              <a:rPr lang="en-US" altLang="zh-CN" sz="3200" dirty="0" err="1" smtClean="0"/>
              <a:t>etc</a:t>
            </a:r>
            <a:r>
              <a:rPr lang="en-US" altLang="zh-CN" sz="3200" dirty="0" smtClean="0"/>
              <a:t>/</a:t>
            </a:r>
            <a:r>
              <a:rPr lang="en-US" altLang="zh-CN" sz="3200" dirty="0" err="1" smtClean="0"/>
              <a:t>passwd</a:t>
            </a:r>
            <a:endParaRPr lang="en-US" altLang="zh-CN" sz="3200" dirty="0"/>
          </a:p>
          <a:p>
            <a:pPr>
              <a:lnSpc>
                <a:spcPct val="90000"/>
              </a:lnSpc>
            </a:pPr>
            <a:r>
              <a:rPr lang="en-US" altLang="zh-CN" sz="3200" dirty="0" err="1"/>
              <a:t>i</a:t>
            </a:r>
            <a:r>
              <a:rPr lang="en-US" altLang="zh-CN" sz="3200" dirty="0" err="1" smtClean="0"/>
              <a:t>nurl</a:t>
            </a:r>
            <a:r>
              <a:rPr lang="en-US" altLang="zh-CN" sz="3200" dirty="0"/>
              <a:t>:/</a:t>
            </a:r>
            <a:r>
              <a:rPr lang="en-US" altLang="zh-CN" sz="3200" dirty="0" err="1"/>
              <a:t>etc</a:t>
            </a:r>
            <a:r>
              <a:rPr lang="en-US" altLang="zh-CN" sz="3200" dirty="0"/>
              <a:t>/shadow root:</a:t>
            </a:r>
          </a:p>
          <a:p>
            <a:pPr>
              <a:lnSpc>
                <a:spcPct val="90000"/>
              </a:lnSpc>
            </a:pPr>
            <a:r>
              <a:rPr lang="en-US" altLang="zh-CN" sz="3200" dirty="0" err="1"/>
              <a:t>intitle:live</a:t>
            </a:r>
            <a:r>
              <a:rPr lang="en-US" altLang="zh-CN" sz="3200" dirty="0"/>
              <a:t> view.shtml axis network camera</a:t>
            </a:r>
          </a:p>
          <a:p>
            <a:pPr>
              <a:lnSpc>
                <a:spcPct val="90000"/>
              </a:lnSpc>
            </a:pPr>
            <a:r>
              <a:rPr lang="en-US" altLang="zh-CN" sz="3200" dirty="0" err="1" smtClean="0"/>
              <a:t>inurl:view.shtml</a:t>
            </a:r>
            <a:r>
              <a:rPr lang="en-US" altLang="zh-CN" sz="3200" dirty="0" smtClean="0"/>
              <a:t> </a:t>
            </a:r>
            <a:r>
              <a:rPr lang="en-US" altLang="zh-CN" sz="3200" dirty="0"/>
              <a:t>axis network camera</a:t>
            </a:r>
          </a:p>
          <a:p>
            <a:r>
              <a:rPr lang="en-US" sz="3200" dirty="0" err="1"/>
              <a:t>i</a:t>
            </a:r>
            <a:r>
              <a:rPr lang="en-US" sz="3200" dirty="0" err="1" smtClean="0"/>
              <a:t>ntitle:index.of</a:t>
            </a:r>
            <a:r>
              <a:rPr lang="en-US" sz="3200" dirty="0" smtClean="0"/>
              <a:t> </a:t>
            </a:r>
            <a:r>
              <a:rPr lang="en-US" sz="3200" dirty="0"/>
              <a:t>/ games call of duty</a:t>
            </a:r>
          </a:p>
          <a:p>
            <a:r>
              <a:rPr lang="en-US" sz="3200" dirty="0" err="1"/>
              <a:t>i</a:t>
            </a:r>
            <a:r>
              <a:rPr lang="en-US" sz="3200" dirty="0" err="1" smtClean="0"/>
              <a:t>ntitle:index.of</a:t>
            </a:r>
            <a:r>
              <a:rPr lang="en-US" sz="3200" dirty="0" smtClean="0"/>
              <a:t> </a:t>
            </a:r>
            <a:r>
              <a:rPr lang="en-US" sz="3200" dirty="0"/>
              <a:t>/games prince of </a:t>
            </a:r>
            <a:r>
              <a:rPr lang="en-US" sz="3200" dirty="0" err="1"/>
              <a:t>persia</a:t>
            </a:r>
            <a:endParaRPr lang="en-US" sz="3200" dirty="0"/>
          </a:p>
          <a:p>
            <a:r>
              <a:rPr lang="en-US" sz="3200" dirty="0" err="1"/>
              <a:t>i</a:t>
            </a:r>
            <a:r>
              <a:rPr lang="en-US" sz="3200" dirty="0" err="1" smtClean="0"/>
              <a:t>nurl:login.php</a:t>
            </a:r>
            <a:endParaRPr lang="en-US" sz="3200" dirty="0"/>
          </a:p>
          <a:p>
            <a:r>
              <a:rPr lang="en-US" sz="3200" dirty="0" err="1"/>
              <a:t>i</a:t>
            </a:r>
            <a:r>
              <a:rPr lang="en-US" sz="3200" dirty="0" err="1" smtClean="0"/>
              <a:t>nurl:login.php</a:t>
            </a:r>
            <a:r>
              <a:rPr lang="en-US" sz="3200" dirty="0" smtClean="0"/>
              <a:t> </a:t>
            </a:r>
            <a:r>
              <a:rPr lang="en-US" sz="3200" dirty="0"/>
              <a:t>xyz.com</a:t>
            </a:r>
          </a:p>
          <a:p>
            <a:endParaRPr lang="en-US" dirty="0"/>
          </a:p>
        </p:txBody>
      </p:sp>
    </p:spTree>
    <p:extLst>
      <p:ext uri="{BB962C8B-B14F-4D97-AF65-F5344CB8AC3E}">
        <p14:creationId xmlns:p14="http://schemas.microsoft.com/office/powerpoint/2010/main" val="1926592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Hacking Phase 2: </a:t>
            </a:r>
            <a:r>
              <a:rPr lang="en-US" altLang="en-US" sz="3200" dirty="0" smtClean="0"/>
              <a:t>Scanning</a:t>
            </a:r>
            <a:endParaRPr lang="en-US" dirty="0"/>
          </a:p>
        </p:txBody>
      </p:sp>
      <p:sp>
        <p:nvSpPr>
          <p:cNvPr id="3" name="Content Placeholder 2"/>
          <p:cNvSpPr>
            <a:spLocks noGrp="1"/>
          </p:cNvSpPr>
          <p:nvPr>
            <p:ph sz="quarter" idx="1"/>
          </p:nvPr>
        </p:nvSpPr>
        <p:spPr/>
        <p:txBody>
          <a:bodyPr/>
          <a:lstStyle/>
          <a:p>
            <a:pPr marL="0" indent="0">
              <a:buNone/>
            </a:pPr>
            <a:r>
              <a:rPr lang="en-US" sz="2800" dirty="0" smtClean="0"/>
              <a:t>S</a:t>
            </a:r>
            <a:r>
              <a:rPr lang="en-US" sz="2800" b="1" dirty="0" smtClean="0"/>
              <a:t>canning </a:t>
            </a:r>
            <a:r>
              <a:rPr lang="en-US" sz="2800" dirty="0"/>
              <a:t>requires the application of technical tools to gather further intelligence on your target, but in this case, the intel being sought is more commonly about the systems that they have in place. A good example would be the use of a vulnerability scanner on a target network.</a:t>
            </a:r>
          </a:p>
        </p:txBody>
      </p:sp>
    </p:spTree>
    <p:extLst>
      <p:ext uri="{BB962C8B-B14F-4D97-AF65-F5344CB8AC3E}">
        <p14:creationId xmlns:p14="http://schemas.microsoft.com/office/powerpoint/2010/main" val="33292717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p>
            <a:pPr eaLnBrk="1" hangingPunct="1"/>
            <a:r>
              <a:rPr lang="en-US" altLang="en-US" sz="4000" dirty="0" smtClean="0"/>
              <a:t>Some Tools for Scanning</a:t>
            </a:r>
            <a:endParaRPr lang="en-US" altLang="en-US" sz="4000" dirty="0"/>
          </a:p>
        </p:txBody>
      </p:sp>
      <p:sp>
        <p:nvSpPr>
          <p:cNvPr id="8195" name="Rectangle 3"/>
          <p:cNvSpPr>
            <a:spLocks noGrp="1" noChangeArrowheads="1"/>
          </p:cNvSpPr>
          <p:nvPr>
            <p:ph sz="quarter" idx="1"/>
          </p:nvPr>
        </p:nvSpPr>
        <p:spPr/>
        <p:txBody>
          <a:bodyPr/>
          <a:lstStyle/>
          <a:p>
            <a:pPr eaLnBrk="1" hangingPunct="1">
              <a:buFont typeface="Wingdings" panose="05000000000000000000" pitchFamily="2" charset="2"/>
              <a:buNone/>
            </a:pPr>
            <a:r>
              <a:rPr lang="en-US" altLang="en-US" sz="2400" b="1" dirty="0"/>
              <a:t>War Driving</a:t>
            </a:r>
            <a:r>
              <a:rPr lang="en-US" altLang="en-US" sz="2400" dirty="0"/>
              <a:t>: Can I find a wireless network?</a:t>
            </a:r>
          </a:p>
          <a:p>
            <a:pPr eaLnBrk="1" hangingPunct="1">
              <a:buFont typeface="Wingdings" panose="05000000000000000000" pitchFamily="2" charset="2"/>
              <a:buNone/>
            </a:pPr>
            <a:r>
              <a:rPr lang="en-US" altLang="en-US" sz="2400" b="1" dirty="0"/>
              <a:t>War Dialing</a:t>
            </a:r>
            <a:r>
              <a:rPr lang="en-US" altLang="en-US" sz="2400" dirty="0"/>
              <a:t>: Can I find a modem to connect to?</a:t>
            </a:r>
          </a:p>
          <a:p>
            <a:pPr eaLnBrk="1" hangingPunct="1">
              <a:buFont typeface="Wingdings" panose="05000000000000000000" pitchFamily="2" charset="2"/>
              <a:buNone/>
            </a:pPr>
            <a:r>
              <a:rPr lang="en-US" altLang="en-US" sz="2400" b="1" dirty="0"/>
              <a:t>Network Mapping</a:t>
            </a:r>
            <a:r>
              <a:rPr lang="en-US" altLang="en-US" sz="2400" dirty="0"/>
              <a:t>: What IP addresses </a:t>
            </a:r>
            <a:r>
              <a:rPr lang="en-US" altLang="en-US" sz="2400" dirty="0" smtClean="0"/>
              <a:t>exist </a:t>
            </a:r>
            <a:r>
              <a:rPr lang="en-US" altLang="en-US" sz="2400" dirty="0"/>
              <a:t>and what ports are open on them</a:t>
            </a:r>
            <a:r>
              <a:rPr lang="en-US" altLang="en-US" sz="2400" dirty="0" smtClean="0"/>
              <a:t>? (</a:t>
            </a:r>
            <a:r>
              <a:rPr lang="en-US" altLang="en-US" sz="2400" dirty="0" err="1" smtClean="0"/>
              <a:t>nmap</a:t>
            </a:r>
            <a:r>
              <a:rPr lang="en-US" altLang="en-US" sz="2400" dirty="0" smtClean="0"/>
              <a:t>, </a:t>
            </a:r>
            <a:r>
              <a:rPr lang="en-US" altLang="en-US" dirty="0" err="1"/>
              <a:t>Z</a:t>
            </a:r>
            <a:r>
              <a:rPr lang="en-US" altLang="en-US" sz="2400" dirty="0" err="1" smtClean="0"/>
              <a:t>enmap</a:t>
            </a:r>
            <a:r>
              <a:rPr lang="en-US" altLang="en-US" sz="2400" dirty="0" smtClean="0"/>
              <a:t>)</a:t>
            </a:r>
            <a:endParaRPr lang="en-US" altLang="en-US" sz="2400" dirty="0"/>
          </a:p>
          <a:p>
            <a:pPr eaLnBrk="1" hangingPunct="1">
              <a:buFont typeface="Wingdings" panose="05000000000000000000" pitchFamily="2" charset="2"/>
              <a:buNone/>
            </a:pPr>
            <a:r>
              <a:rPr lang="en-US" altLang="en-US" sz="2400" b="1" dirty="0"/>
              <a:t>Vulnerability-Scanning Tools</a:t>
            </a:r>
            <a:r>
              <a:rPr lang="en-US" altLang="en-US" sz="2400" dirty="0"/>
              <a:t>: What versions of software are implemented on devices</a:t>
            </a:r>
            <a:r>
              <a:rPr lang="en-US" altLang="en-US" sz="2400" dirty="0" smtClean="0"/>
              <a:t>? (Nessus, OpenVAS)</a:t>
            </a:r>
            <a:endParaRPr lang="en-US" altLang="en-US" sz="2400" dirty="0"/>
          </a:p>
        </p:txBody>
      </p:sp>
      <p:pic>
        <p:nvPicPr>
          <p:cNvPr id="8196" name="Picture 4" descr="MCj0410475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92486" y="4260588"/>
            <a:ext cx="2471738"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274401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5150</TotalTime>
  <Words>1670</Words>
  <Application>Microsoft Office PowerPoint</Application>
  <PresentationFormat>Widescreen</PresentationFormat>
  <Paragraphs>250</Paragraphs>
  <Slides>23</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宋体</vt:lpstr>
      <vt:lpstr>Arial</vt:lpstr>
      <vt:lpstr>Calibri</vt:lpstr>
      <vt:lpstr>Century Schoolbook</vt:lpstr>
      <vt:lpstr>Libre Baskerville</vt:lpstr>
      <vt:lpstr>Palatino</vt:lpstr>
      <vt:lpstr>Wingdings</vt:lpstr>
      <vt:lpstr>Wingdings 2</vt:lpstr>
      <vt:lpstr>Oriel</vt:lpstr>
      <vt:lpstr>INFORMATION SECURITY</vt:lpstr>
      <vt:lpstr>What if you were an attacker?</vt:lpstr>
      <vt:lpstr>Hacking Phase 1: Reconnaissance</vt:lpstr>
      <vt:lpstr>Some tools for Reconnaissance </vt:lpstr>
      <vt:lpstr>Social Engineering</vt:lpstr>
      <vt:lpstr>Google Hacking</vt:lpstr>
      <vt:lpstr>Examples of Google Search Operators</vt:lpstr>
      <vt:lpstr>Hacking Phase 2: Scanning</vt:lpstr>
      <vt:lpstr>Some Tools for Scanning</vt:lpstr>
      <vt:lpstr>Passive Attacks</vt:lpstr>
      <vt:lpstr>Hacking Phase 2: Gaining Access/Exploitation</vt:lpstr>
      <vt:lpstr>Active Attacks</vt:lpstr>
      <vt:lpstr>Some Tools for Gaining Access/Exploitation</vt:lpstr>
      <vt:lpstr>MALWARE</vt:lpstr>
      <vt:lpstr>MALWARE continued</vt:lpstr>
      <vt:lpstr>Denial of Service (DoS) Attacks</vt:lpstr>
      <vt:lpstr>Distributed Denial of Service (DDoS) Attacks</vt:lpstr>
      <vt:lpstr>Challenges with  DDOS Attacks</vt:lpstr>
      <vt:lpstr>Hacking Phase 4: maintaining Access</vt:lpstr>
      <vt:lpstr>Some Tools for Maintaining Access</vt:lpstr>
      <vt:lpstr>Hacking Phase 4: Covering Tracks</vt:lpstr>
      <vt:lpstr>Some Tools for Covering Tracks </vt:lpstr>
      <vt:lpstr>Phases of Hacking</vt:lpstr>
    </vt:vector>
  </TitlesOfParts>
  <Company>Columbus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SECURITY</dc:title>
  <dc:creator>peker_yesem</dc:creator>
  <cp:lastModifiedBy>Peker, Yesem</cp:lastModifiedBy>
  <cp:revision>50</cp:revision>
  <cp:lastPrinted>2016-07-25T20:28:20Z</cp:lastPrinted>
  <dcterms:created xsi:type="dcterms:W3CDTF">2015-11-03T05:02:15Z</dcterms:created>
  <dcterms:modified xsi:type="dcterms:W3CDTF">2019-04-15T20:26:25Z</dcterms:modified>
</cp:coreProperties>
</file>