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3" d="100"/>
          <a:sy n="103" d="100"/>
        </p:scale>
        <p:origin x="18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1C455-7D3A-4076-BACE-7B5C2B1C1C5A}" type="datetimeFigureOut">
              <a:rPr lang="en-US" smtClean="0"/>
              <a:t>7/17/2018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77C977-FF3A-4666-A7D6-1930E84F9778}" type="slidenum">
              <a:rPr lang="en-US" smtClean="0"/>
              <a:t>‹#›</a:t>
            </a:fld>
            <a:endParaRPr lang="en-US"/>
          </a:p>
        </p:txBody>
      </p:sp>
    </p:spTree>
    <p:extLst>
      <p:ext uri="{BB962C8B-B14F-4D97-AF65-F5344CB8AC3E}">
        <p14:creationId xmlns:p14="http://schemas.microsoft.com/office/powerpoint/2010/main" val="1604651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sz="1100"/>
            </a:pPr>
            <a:r>
              <a:t>These first few slides attempt to address the question, “Why do we need cybersecurity?”, introducing the students to the very real threats of cyber war and cybercrime.</a:t>
            </a:r>
          </a:p>
          <a:p>
            <a:pPr>
              <a:defRPr sz="1100"/>
            </a:pPr>
            <a:endParaRPr/>
          </a:p>
          <a:p>
            <a:pPr>
              <a:defRPr sz="1100"/>
            </a:pPr>
            <a:r>
              <a:t>For the last decade, nation states have been engaging in cyberwar. This is evident from instances such as Stuxnet, where highly sophisticated malware (possibly brought in on USB “thumb drives”) targeting a very specific type of enrichment centrifuge used by Iran’s nuclear program, damaged the devices, significantly delaying Iran’s nuclear development efforts.  Iran purportedly has attempted retaliation for Stuxnet on U.S./Israeli banks.  Other examples include the cyberattacks on Estonia, in 2007, which were attributed to Russian hackers.  These attacks disabled government websites, newspapers, and banks. Even our own recent accusations in December 2016 by U.S. officials of Russian attempts to hack a Burlington, Vermont electrical grid, using malicious code named “Grizzly Steppe”,  indicate a continued, concentrated effort to disrupt critical infrastructure and networks through cyber attacks.  Most countries today have large organizations dedicated to cyber warfare, such as the United States’ Cyber Command (USCYBERCOM), created in 2009, that is responsible for engaging nation state actors both defensively, as well as offensively.</a:t>
            </a:r>
          </a:p>
          <a:p>
            <a:pPr>
              <a:defRPr sz="1100"/>
            </a:pPr>
            <a:endParaRPr/>
          </a:p>
          <a:p>
            <a:pPr>
              <a:defRPr sz="1100" b="1"/>
            </a:pPr>
            <a:r>
              <a:t> </a:t>
            </a:r>
          </a:p>
          <a:p>
            <a:pPr>
              <a:defRPr sz="1100"/>
            </a:pPr>
            <a:endParaRPr/>
          </a:p>
          <a:p>
            <a:pPr>
              <a:defRPr sz="1100"/>
            </a:pPr>
            <a:endParaRPr/>
          </a:p>
          <a:p>
            <a:pPr>
              <a:defRPr sz="1100"/>
            </a:pPr>
            <a:endParaRPr/>
          </a:p>
          <a:p>
            <a:pPr>
              <a:defRPr sz="1100"/>
            </a:pPr>
            <a:r>
              <a:t>  </a:t>
            </a:r>
          </a:p>
        </p:txBody>
      </p:sp>
    </p:spTree>
    <p:extLst>
      <p:ext uri="{BB962C8B-B14F-4D97-AF65-F5344CB8AC3E}">
        <p14:creationId xmlns:p14="http://schemas.microsoft.com/office/powerpoint/2010/main" val="3425287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lvl1pPr>
              <a:defRPr sz="1100"/>
            </a:lvl1pPr>
          </a:lstStyle>
          <a:p>
            <a:r>
              <a:t>By understanding what motivates the attacker, we can understand possible attack vectors and vulnerabilities that the attacker will take.</a:t>
            </a:r>
          </a:p>
        </p:txBody>
      </p:sp>
    </p:spTree>
    <p:extLst>
      <p:ext uri="{BB962C8B-B14F-4D97-AF65-F5344CB8AC3E}">
        <p14:creationId xmlns:p14="http://schemas.microsoft.com/office/powerpoint/2010/main" val="2236358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noRot="1" noChangeAspect="1"/>
          </p:cNvSpPr>
          <p:nvPr>
            <p:ph type="sldImg"/>
          </p:nvPr>
        </p:nvSpPr>
        <p:spPr>
          <a:prstGeom prst="rect">
            <a:avLst/>
          </a:prstGeom>
        </p:spPr>
        <p:txBody>
          <a:bodyPr/>
          <a:lstStyle/>
          <a:p>
            <a:endParaRPr/>
          </a:p>
        </p:txBody>
      </p:sp>
      <p:sp>
        <p:nvSpPr>
          <p:cNvPr id="166" name="Shape 166"/>
          <p:cNvSpPr>
            <a:spLocks noGrp="1"/>
          </p:cNvSpPr>
          <p:nvPr>
            <p:ph type="body" sz="quarter" idx="1"/>
          </p:nvPr>
        </p:nvSpPr>
        <p:spPr>
          <a:prstGeom prst="rect">
            <a:avLst/>
          </a:prstGeom>
        </p:spPr>
        <p:txBody>
          <a:bodyPr/>
          <a:lstStyle/>
          <a:p>
            <a:pPr>
              <a:defRPr sz="1100"/>
            </a:pPr>
            <a:r>
              <a:t> There are many types of threat actors, identifiable by their characteristics, motivation, and techniques:</a:t>
            </a:r>
          </a:p>
          <a:p>
            <a:pPr>
              <a:defRPr sz="1100" b="1"/>
            </a:pPr>
            <a:endParaRPr/>
          </a:p>
          <a:p>
            <a:pPr>
              <a:defRPr sz="1100" b="1"/>
            </a:pPr>
            <a:r>
              <a:t>Script Kiddies </a:t>
            </a:r>
            <a:r>
              <a:rPr b="0"/>
              <a:t>-  Script kiddies are relative novice attackers. They are generally younger and don’t possess the level of skill or knowledge as their more experienced counterparts.  Their targets tend to be opportunistic, they will attack whomever is readily available and tend to work individually. Due to their being lesser-skilled, they tend to make a lot of “noise when they attack and are easy to identify.  That said, the fact (as mentioned before in this unit) that the scripts that they use tend to be highly sophisticated, these attackers don’t need a lot of skill to do a lot of damage as they can easily overwhelm some systems.  They tend to pay less attention to risk and are willing to risk discovery in order to quickly attack a target.</a:t>
            </a:r>
          </a:p>
          <a:p>
            <a:pPr>
              <a:defRPr sz="1100" b="1"/>
            </a:pPr>
            <a:r>
              <a:t>Corporate Spies </a:t>
            </a:r>
            <a:r>
              <a:rPr b="0"/>
              <a:t>– Economic espionage, although it is well-known that many other nations engage in corporate espionage to give their nation’s businesses and unfair advantage economically, so this tends to also relate to Nation State spies. These attackers are usually highly-skilled employees of a competitor’s organization. Due to the ramifications on stock prices and prosecution, attackers will be risk averse so attacks may span several months to avoid being detected.</a:t>
            </a:r>
          </a:p>
          <a:p>
            <a:pPr>
              <a:defRPr sz="1100" b="1"/>
            </a:pPr>
            <a:r>
              <a:t>Cyber criminals </a:t>
            </a:r>
            <a:r>
              <a:rPr b="0"/>
              <a:t>– According to Department of Justice statistics, Ransomware attacks have cost the U.S. as much as $57 million dollars, with victims paying between $200 and $10,000 to recover lost files (DOJ, 2016).  Cyber criminals often uses malware embedded in images in email to redirect the victim to a spoofed site (usually financial sites), where they obtain user names and passwords.  Given the magnitude of the volume of phished emails sent, if even 1% are successful the attacker stands to gain significant funds.  In organized groups, they can be well-funded. Skill levels differ, however many cyber crime organizations can pay to attract top talent, making some attacks against very difficult to defend against. Generally, risk tolerant as they have anonymized themselves and will simply move on to another target.</a:t>
            </a:r>
          </a:p>
          <a:p>
            <a:pPr>
              <a:defRPr sz="1100" b="1"/>
            </a:pPr>
            <a:r>
              <a:t>Hacktivists</a:t>
            </a:r>
            <a:r>
              <a:rPr b="0"/>
              <a:t> – In some cases, the hacktivist will be an insider, such as the cases with Pvt. Manning and the release of State Department emails, or Edward Snowden and the compromise of NSA information.  Because they strongly believe in their cause, they tend to be very risk tolerant, not caring if their identities become known. This is obviously not the case with more organized groups, such as Anonymous, which take great care to anonymize the identities of its members.</a:t>
            </a:r>
          </a:p>
          <a:p>
            <a:pPr>
              <a:defRPr sz="1100" b="1"/>
            </a:pPr>
            <a:r>
              <a:t>Nation State </a:t>
            </a:r>
            <a:r>
              <a:rPr b="0"/>
              <a:t>– As discussed earlier in the unit, the Department of Homeland Security has identified 16 critical infrastructure sectors, including healthcare, financial, transportation, and IT. The goal of nation-sponsored threat actors is to disrupt these services to generate panic or uncertainty among the population. In many cases, their goal is to steal intellectual property to increase the wealth of their own country’s businesses. In some cases, as with the 2016 Presidential election, the motivation was to influence election results to elect a President sympathetic to their agenda.  Because nations recruit “the best of the best”, these are highly skilled attackers, difficult to both detect and defend against. As such, they are often able to establish a long-term presence on the victim’s system, known as an Advanced Persistent Threat (APT). Because of the political ramifications of getting caught, there is a high risk aversion, resulting in a much longer, more methodical approach to compromise.  As an example, port scans to detect open, listening ports, would be performed much more slowly in order to avoid detection by an intrusion detection system (coming in “low and slow”, as they say).   In some cases, the use of malware on devices, such as with a water pump purchased by a water treatment facility in Ohio (a supply chain attack), provides the means to deliver a malicious payload (result of the attack).</a:t>
            </a:r>
          </a:p>
          <a:p>
            <a:pPr>
              <a:defRPr sz="1100" b="1"/>
            </a:pPr>
            <a:r>
              <a:t>Insiders </a:t>
            </a:r>
            <a:r>
              <a:rPr b="0"/>
              <a:t>– Insiders are internal employees or business partners that have access to the internal system.  This access makes them particularly dangerous, as they  often know what they are looking for and where it is located. Many times, employees are “feathering their nest” in preparation for leaving a company – seeking to take company proprietary information with them to their new employer. Other times, they are motivated by revenge. Studies have shown that, as company morale decreases, incidences of insider attack increase.  Occasionally, employees may be simply interested in snooping through company data, for instance prying into human resource or payroll records to discover co-workers salaries.  They type of insider will determine how sophisticated the attack and the tools used.  Many insiders are system administrators who have elevated privileges (often in excess of their need-to-know).  Because the risk of discovery would be termination and prosecution, these attackers would be highly risk averse.  </a:t>
            </a:r>
          </a:p>
          <a:p>
            <a:pPr>
              <a:defRPr sz="1100"/>
            </a:pPr>
            <a:endParaRPr b="0"/>
          </a:p>
          <a:p>
            <a:pPr>
              <a:defRPr sz="1100"/>
            </a:pPr>
            <a:endParaRPr b="0"/>
          </a:p>
          <a:p>
            <a:pPr>
              <a:defRPr sz="1100" b="1"/>
            </a:pPr>
            <a:r>
              <a:t>Suggested Student Activity:  </a:t>
            </a:r>
            <a:r>
              <a:rPr b="0"/>
              <a:t>Ask students to visit the FBI’s Internet Crime Complaint Center (IC3) located at https://www.ic3.gov/ and read the press releases and annual reports to fully understand the prevalence and cost of Internet crimes.</a:t>
            </a:r>
          </a:p>
          <a:p>
            <a:pPr>
              <a:defRPr sz="1100"/>
            </a:pPr>
            <a:endParaRPr b="0"/>
          </a:p>
          <a:p>
            <a:pPr>
              <a:defRPr sz="1100"/>
            </a:pPr>
            <a:r>
              <a:t>Source: </a:t>
            </a:r>
          </a:p>
          <a:p>
            <a:pPr>
              <a:defRPr sz="1100"/>
            </a:pPr>
            <a:r>
              <a:t>Department of Justice. (2016).  DOJ Responds to Carper Inquiries on Response to Threat of Ransomware. Retrieved from https://www.hsgac.senate.gov/download/doj-responds-to-carper-inquiries-on-response-to-threat-of-ransomware. </a:t>
            </a:r>
          </a:p>
        </p:txBody>
      </p:sp>
    </p:spTree>
    <p:extLst>
      <p:ext uri="{BB962C8B-B14F-4D97-AF65-F5344CB8AC3E}">
        <p14:creationId xmlns:p14="http://schemas.microsoft.com/office/powerpoint/2010/main" val="286381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prstGeom prst="rect">
            <a:avLst/>
          </a:prstGeom>
        </p:spPr>
        <p:txBody>
          <a:bodyPr/>
          <a:lstStyle/>
          <a:p>
            <a:endParaRPr/>
          </a:p>
        </p:txBody>
      </p:sp>
      <p:sp>
        <p:nvSpPr>
          <p:cNvPr id="118" name="Shape 118"/>
          <p:cNvSpPr>
            <a:spLocks noGrp="1"/>
          </p:cNvSpPr>
          <p:nvPr>
            <p:ph type="body" sz="quarter" idx="1"/>
          </p:nvPr>
        </p:nvSpPr>
        <p:spPr>
          <a:prstGeom prst="rect">
            <a:avLst/>
          </a:prstGeom>
        </p:spPr>
        <p:txBody>
          <a:bodyPr/>
          <a:lstStyle/>
          <a:p>
            <a:pPr>
              <a:defRPr sz="1100"/>
            </a:pPr>
            <a:r>
              <a:t>These activities indicate that we have entered into an era where battles will be fought not on land, but in cyberspace, and network personnel responsible for securing systems and applications need to be continually diligent to monitoring evolving cyber threats and recognize and secure systems against potential attacks.</a:t>
            </a:r>
          </a:p>
          <a:p>
            <a:pPr>
              <a:defRPr sz="1100"/>
            </a:pPr>
            <a:endParaRPr/>
          </a:p>
          <a:p>
            <a:pPr>
              <a:defRPr sz="1100"/>
            </a:pPr>
            <a:endParaRPr/>
          </a:p>
          <a:p>
            <a:pPr>
              <a:defRPr sz="1100" b="1"/>
            </a:pPr>
            <a:r>
              <a:t>Exercise 1:  Have students find and discuss articles relating to instances of cyber warfare on the critical infrastructure sectors cited above and complete Exercise 1.</a:t>
            </a:r>
          </a:p>
          <a:p>
            <a:pPr>
              <a:defRPr sz="1100"/>
            </a:pPr>
            <a:endParaRPr/>
          </a:p>
          <a:p>
            <a:pPr>
              <a:defRPr sz="1100" b="1"/>
            </a:pPr>
            <a:r>
              <a:t> </a:t>
            </a:r>
          </a:p>
          <a:p>
            <a:pPr>
              <a:defRPr sz="1100" b="1"/>
            </a:pPr>
            <a:r>
              <a:t> </a:t>
            </a:r>
          </a:p>
        </p:txBody>
      </p:sp>
    </p:spTree>
    <p:extLst>
      <p:ext uri="{BB962C8B-B14F-4D97-AF65-F5344CB8AC3E}">
        <p14:creationId xmlns:p14="http://schemas.microsoft.com/office/powerpoint/2010/main" val="2867826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a:spLocks noGrp="1" noRot="1" noChangeAspect="1"/>
          </p:cNvSpPr>
          <p:nvPr>
            <p:ph type="sldImg"/>
          </p:nvPr>
        </p:nvSpPr>
        <p:spPr>
          <a:prstGeom prst="rect">
            <a:avLst/>
          </a:prstGeom>
        </p:spPr>
        <p:txBody>
          <a:bodyPr/>
          <a:lstStyle/>
          <a:p>
            <a:endParaRPr/>
          </a:p>
        </p:txBody>
      </p:sp>
      <p:sp>
        <p:nvSpPr>
          <p:cNvPr id="123" name="Shape 123"/>
          <p:cNvSpPr>
            <a:spLocks noGrp="1"/>
          </p:cNvSpPr>
          <p:nvPr>
            <p:ph type="body" sz="quarter" idx="1"/>
          </p:nvPr>
        </p:nvSpPr>
        <p:spPr>
          <a:prstGeom prst="rect">
            <a:avLst/>
          </a:prstGeom>
        </p:spPr>
        <p:txBody>
          <a:bodyPr/>
          <a:lstStyle/>
          <a:p>
            <a:pPr>
              <a:defRPr sz="1100"/>
            </a:pPr>
            <a:r>
              <a:t>While the slide focuses on cybercrimes committed against organizations, the scope of cybercrime extends to individuals and children, as well, who may be cyberstalked or potential victims of online predators.</a:t>
            </a:r>
          </a:p>
          <a:p>
            <a:pPr>
              <a:defRPr sz="1100"/>
            </a:pPr>
            <a:endParaRPr/>
          </a:p>
          <a:p>
            <a:pPr>
              <a:defRPr sz="1100"/>
            </a:pPr>
            <a:r>
              <a:t>In 2011, theft of intellectual property in the U.S. had cost billions of dollars in lost revenue, amounting to 2.2 million lost jobs. 90% of this theft attributable to China (US International Trade Commission, 2011). This was confirmed in 2015 by in a survey performed by the FBI which saw a significant increase in 2015 of economic espionage over the previous year, 95% of which was, again, attributed to China.  Bruer (2015).</a:t>
            </a:r>
          </a:p>
          <a:p>
            <a:pPr>
              <a:defRPr sz="1100"/>
            </a:pPr>
            <a:endParaRPr/>
          </a:p>
          <a:p>
            <a:pPr>
              <a:defRPr sz="1100" b="1"/>
            </a:pPr>
            <a:r>
              <a:t>Suggested Activity:  </a:t>
            </a:r>
            <a:r>
              <a:rPr b="0"/>
              <a:t>Have students review the FBI siteat https://www.fbi.gov/investigate/white-collar-crime/piracy-ip-theft  that addresses economic espionage and intellectual theft and watch the FBI-produced movie  “The Company Man:  Protecting America’s Secrets” at http://www.cnn.com/2015/07/24/politics/fbi-economic-espionage/ that seeks to raise awareness of economic espionage threats.  </a:t>
            </a:r>
          </a:p>
          <a:p>
            <a:pPr>
              <a:defRPr sz="1100"/>
            </a:pPr>
            <a:endParaRPr b="0"/>
          </a:p>
          <a:p>
            <a:pPr>
              <a:defRPr sz="1100"/>
            </a:pPr>
            <a:r>
              <a:t>Sources:</a:t>
            </a:r>
          </a:p>
          <a:p>
            <a:pPr>
              <a:defRPr sz="1100"/>
            </a:pPr>
            <a:endParaRPr/>
          </a:p>
          <a:p>
            <a:pPr>
              <a:defRPr sz="1100"/>
            </a:pPr>
            <a:r>
              <a:t>Bruer, W. (2015). FBI sees Chinese involvement amid sharp rise in economic espionage cases. CNN Politics. July 24, 2015. Retrieved from http://www.cnn.com/2015/07/24/politics/fbi-economic-espionage/. </a:t>
            </a:r>
          </a:p>
          <a:p>
            <a:pPr>
              <a:defRPr sz="1100"/>
            </a:pPr>
            <a:endParaRPr/>
          </a:p>
          <a:p>
            <a:pPr>
              <a:defRPr sz="1100"/>
            </a:pPr>
            <a:r>
              <a:t>United States International Trade Commission. (2011).  China:  Effects of Intellectual Property Infringement and Indigenous Innovation Policies on the U.S. Economy. USITC Publication 4226. May 2011. Retrieved from https://www.usitc.gov/publications/332/pub4226.pdf.</a:t>
            </a:r>
          </a:p>
        </p:txBody>
      </p:sp>
    </p:spTree>
    <p:extLst>
      <p:ext uri="{BB962C8B-B14F-4D97-AF65-F5344CB8AC3E}">
        <p14:creationId xmlns:p14="http://schemas.microsoft.com/office/powerpoint/2010/main" val="2793859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pPr>
              <a:defRPr sz="1100" b="1"/>
            </a:pPr>
            <a:r>
              <a:t>Zero-day vulnerabilities </a:t>
            </a:r>
            <a:r>
              <a:rPr b="0"/>
              <a:t>-  vulnerabilities in software that are discovered and exploited by attackers before a fix can be disseminated.</a:t>
            </a:r>
          </a:p>
          <a:p>
            <a:pPr>
              <a:defRPr sz="1100" b="1"/>
            </a:pPr>
            <a:r>
              <a:t>Sophistication of attack tools </a:t>
            </a:r>
            <a:r>
              <a:rPr b="0"/>
              <a:t>– many attack tools today are complex programs that are automated, allowing attackers to possess relatively little skill in executing them against a target.</a:t>
            </a:r>
          </a:p>
          <a:p>
            <a:pPr>
              <a:defRPr sz="1100" b="1"/>
            </a:pPr>
            <a:r>
              <a:t>System complexity </a:t>
            </a:r>
            <a:r>
              <a:rPr b="0"/>
              <a:t>– systems are interconnected and much more complex than in the past. This complexity almost always ensures that vulnerabilities are introduced or missed (not patched), which the interconnected nature facilitates security issues at the boundaries of these interconnected devices. As an example, Voice over IP (VoIP) systems introduce new vulnerabilities to the data networks to which they are connected.</a:t>
            </a:r>
          </a:p>
          <a:p>
            <a:pPr>
              <a:defRPr sz="1100" b="1"/>
            </a:pPr>
            <a:r>
              <a:t>Smaller devices </a:t>
            </a:r>
            <a:r>
              <a:rPr b="0"/>
              <a:t>– Smaller devices, including mobile devices and those associated with the “Internet of Things” (for examples, sensors on dams that regulate water flow), are often considered disposable devices and are not meant to be updated. These devices also often do not support common security techniques, such as encryption and authentication (verifying that an update, or patch, is received from an authorized source). </a:t>
            </a:r>
          </a:p>
          <a:p>
            <a:pPr>
              <a:defRPr sz="1100" b="1"/>
            </a:pPr>
            <a:r>
              <a:t>Lack of vulnerability/patch management processes </a:t>
            </a:r>
            <a:r>
              <a:rPr b="0"/>
              <a:t>– Many times, security challenges are a result of human or resource issues.  A lack of vulnerability or patch management processes to ensure that systems are adequately patched can leave assets at significant risk.</a:t>
            </a:r>
          </a:p>
        </p:txBody>
      </p:sp>
    </p:spTree>
    <p:extLst>
      <p:ext uri="{BB962C8B-B14F-4D97-AF65-F5344CB8AC3E}">
        <p14:creationId xmlns:p14="http://schemas.microsoft.com/office/powerpoint/2010/main" val="186466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pPr>
              <a:defRPr sz="1100"/>
            </a:pPr>
            <a:r>
              <a:t>The word “potential” is the operative word where threats are concerned. These are not events that have occurred. They can occur. An impending storm, as an example, threatens us. </a:t>
            </a:r>
          </a:p>
          <a:p>
            <a:pPr>
              <a:defRPr sz="1100"/>
            </a:pPr>
            <a:endParaRPr/>
          </a:p>
          <a:p>
            <a:pPr>
              <a:defRPr sz="1100">
                <a:latin typeface="Courier New"/>
                <a:ea typeface="Courier New"/>
                <a:cs typeface="Courier New"/>
                <a:sym typeface="Courier New"/>
              </a:defRPr>
            </a:pPr>
            <a:r>
              <a:t>ITEF’s Request for Comment (RFC) 4949 provides the following definitions:</a:t>
            </a:r>
          </a:p>
          <a:p>
            <a:pPr>
              <a:defRPr sz="1100">
                <a:latin typeface="Courier New"/>
                <a:ea typeface="Courier New"/>
                <a:cs typeface="Courier New"/>
                <a:sym typeface="Courier New"/>
              </a:defRPr>
            </a:pPr>
            <a:endParaRPr/>
          </a:p>
          <a:p>
            <a:pPr>
              <a:defRPr sz="1100">
                <a:latin typeface="Courier New"/>
                <a:ea typeface="Courier New"/>
                <a:cs typeface="Courier New"/>
                <a:sym typeface="Courier New"/>
              </a:defRPr>
            </a:pPr>
            <a:r>
              <a:t>“threat</a:t>
            </a:r>
          </a:p>
          <a:p>
            <a:pPr>
              <a:defRPr sz="1100">
                <a:latin typeface="Courier New"/>
                <a:ea typeface="Courier New"/>
                <a:cs typeface="Courier New"/>
                <a:sym typeface="Courier New"/>
              </a:defRPr>
            </a:pPr>
            <a:r>
              <a:t>      1a. (I) A potential for violation of security, which exists when</a:t>
            </a:r>
          </a:p>
          <a:p>
            <a:pPr>
              <a:defRPr sz="1100">
                <a:latin typeface="Courier New"/>
                <a:ea typeface="Courier New"/>
                <a:cs typeface="Courier New"/>
                <a:sym typeface="Courier New"/>
              </a:defRPr>
            </a:pPr>
            <a:r>
              <a:t>      there is an entity, circumstance, capability, action, or event</a:t>
            </a:r>
          </a:p>
          <a:p>
            <a:pPr>
              <a:defRPr sz="1100">
                <a:latin typeface="Courier New"/>
                <a:ea typeface="Courier New"/>
                <a:cs typeface="Courier New"/>
                <a:sym typeface="Courier New"/>
              </a:defRPr>
            </a:pPr>
            <a:r>
              <a:t>      that could cause harm. (See: dangling threat, INFOCON level,</a:t>
            </a:r>
          </a:p>
          <a:p>
            <a:pPr>
              <a:defRPr sz="1100">
                <a:latin typeface="Courier New"/>
                <a:ea typeface="Courier New"/>
                <a:cs typeface="Courier New"/>
                <a:sym typeface="Courier New"/>
              </a:defRPr>
            </a:pPr>
            <a:r>
              <a:t>      threat action, threat agent, threat consequence. Compare: attack,</a:t>
            </a:r>
          </a:p>
          <a:p>
            <a:pPr>
              <a:defRPr sz="1100">
                <a:latin typeface="Courier New"/>
                <a:ea typeface="Courier New"/>
                <a:cs typeface="Courier New"/>
                <a:sym typeface="Courier New"/>
              </a:defRPr>
            </a:pPr>
            <a:r>
              <a:t>      vulnerability.)</a:t>
            </a:r>
          </a:p>
          <a:p>
            <a:pPr>
              <a:defRPr sz="1100">
                <a:latin typeface="Courier New"/>
                <a:ea typeface="Courier New"/>
                <a:cs typeface="Courier New"/>
                <a:sym typeface="Courier New"/>
              </a:defRPr>
            </a:pPr>
            <a:endParaRPr/>
          </a:p>
          <a:p>
            <a:pPr>
              <a:defRPr sz="1100">
                <a:latin typeface="Courier New"/>
                <a:ea typeface="Courier New"/>
                <a:cs typeface="Courier New"/>
                <a:sym typeface="Courier New"/>
              </a:defRPr>
            </a:pPr>
            <a:r>
              <a:t>      1b. (N) Any circumstance or event with the potential to adversely</a:t>
            </a:r>
          </a:p>
          <a:p>
            <a:pPr>
              <a:defRPr sz="1100">
                <a:latin typeface="Courier New"/>
                <a:ea typeface="Courier New"/>
                <a:cs typeface="Courier New"/>
                <a:sym typeface="Courier New"/>
              </a:defRPr>
            </a:pPr>
            <a:r>
              <a:t>      affect a system through unauthorized access, destruction,</a:t>
            </a:r>
          </a:p>
          <a:p>
            <a:pPr>
              <a:defRPr sz="1100">
                <a:latin typeface="Courier New"/>
                <a:ea typeface="Courier New"/>
                <a:cs typeface="Courier New"/>
                <a:sym typeface="Courier New"/>
              </a:defRPr>
            </a:pPr>
            <a:r>
              <a:t>      disclosure, or modification of data, or denial of service. [C4009]</a:t>
            </a:r>
          </a:p>
          <a:p>
            <a:pPr>
              <a:defRPr sz="1100">
                <a:latin typeface="Courier New"/>
                <a:ea typeface="Courier New"/>
                <a:cs typeface="Courier New"/>
                <a:sym typeface="Courier New"/>
              </a:defRPr>
            </a:pPr>
            <a:r>
              <a:t>      (See: sensitive information.)”</a:t>
            </a:r>
          </a:p>
          <a:p>
            <a:pPr>
              <a:defRPr sz="1100"/>
            </a:pPr>
            <a:br>
              <a:rPr>
                <a:latin typeface="Courier New"/>
                <a:ea typeface="Courier New"/>
                <a:cs typeface="Courier New"/>
                <a:sym typeface="Courier New"/>
              </a:rPr>
            </a:br>
            <a:r>
              <a:t>	</a:t>
            </a:r>
          </a:p>
          <a:p>
            <a:pPr>
              <a:defRPr sz="1100">
                <a:latin typeface="Courier New"/>
                <a:ea typeface="Courier New"/>
                <a:cs typeface="Courier New"/>
                <a:sym typeface="Courier New"/>
              </a:defRPr>
            </a:pPr>
            <a:r>
              <a:t>“ attack</a:t>
            </a:r>
          </a:p>
          <a:p>
            <a:pPr>
              <a:defRPr sz="1100">
                <a:latin typeface="Courier New"/>
                <a:ea typeface="Courier New"/>
                <a:cs typeface="Courier New"/>
                <a:sym typeface="Courier New"/>
              </a:defRPr>
            </a:pPr>
            <a:r>
              <a:t>      1. (I) An intentional act by which an entity attempts to evade</a:t>
            </a:r>
          </a:p>
          <a:p>
            <a:pPr>
              <a:defRPr sz="1100">
                <a:latin typeface="Courier New"/>
                <a:ea typeface="Courier New"/>
                <a:cs typeface="Courier New"/>
                <a:sym typeface="Courier New"/>
              </a:defRPr>
            </a:pPr>
            <a:r>
              <a:t>      security services and violate the security policy of a system.</a:t>
            </a:r>
          </a:p>
          <a:p>
            <a:pPr>
              <a:defRPr sz="1100">
                <a:latin typeface="Courier New"/>
                <a:ea typeface="Courier New"/>
                <a:cs typeface="Courier New"/>
                <a:sym typeface="Courier New"/>
              </a:defRPr>
            </a:pPr>
            <a:r>
              <a:t>      That is, an actual assault on system security that derives from an</a:t>
            </a:r>
          </a:p>
          <a:p>
            <a:pPr>
              <a:defRPr sz="1100">
                <a:latin typeface="Courier New"/>
                <a:ea typeface="Courier New"/>
                <a:cs typeface="Courier New"/>
                <a:sym typeface="Courier New"/>
              </a:defRPr>
            </a:pPr>
            <a:r>
              <a:t>      intelligent threat. (See: penetration, violation, vulnerability.)</a:t>
            </a:r>
          </a:p>
          <a:p>
            <a:pPr>
              <a:defRPr sz="1100">
                <a:latin typeface="Courier New"/>
                <a:ea typeface="Courier New"/>
                <a:cs typeface="Courier New"/>
                <a:sym typeface="Courier New"/>
              </a:defRPr>
            </a:pPr>
            <a:endParaRPr/>
          </a:p>
          <a:p>
            <a:pPr>
              <a:defRPr sz="1100">
                <a:latin typeface="Courier New"/>
                <a:ea typeface="Courier New"/>
                <a:cs typeface="Courier New"/>
                <a:sym typeface="Courier New"/>
              </a:defRPr>
            </a:pPr>
            <a:r>
              <a:t>      2. (I) A method or technique used in an assault (e.g.,</a:t>
            </a:r>
          </a:p>
          <a:p>
            <a:pPr>
              <a:defRPr sz="1100">
                <a:latin typeface="Courier New"/>
                <a:ea typeface="Courier New"/>
                <a:cs typeface="Courier New"/>
                <a:sym typeface="Courier New"/>
              </a:defRPr>
            </a:pPr>
            <a:r>
              <a:t>      masquerade). (See: blind attack, distributed attack.)”</a:t>
            </a:r>
          </a:p>
          <a:p>
            <a:pPr>
              <a:defRPr sz="1100"/>
            </a:pPr>
            <a:r>
              <a:t>ITEF Trust (2007). Request for Comments: 4949. Internet Security Glossary, Version 2.  Retrieved from https://tools.ietf.org/html/rfc4949.</a:t>
            </a:r>
          </a:p>
        </p:txBody>
      </p:sp>
    </p:spTree>
    <p:extLst>
      <p:ext uri="{BB962C8B-B14F-4D97-AF65-F5344CB8AC3E}">
        <p14:creationId xmlns:p14="http://schemas.microsoft.com/office/powerpoint/2010/main" val="548481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prstGeom prst="rect">
            <a:avLst/>
          </a:prstGeom>
        </p:spPr>
        <p:txBody>
          <a:bodyPr/>
          <a:lstStyle/>
          <a:p>
            <a:endParaRPr/>
          </a:p>
        </p:txBody>
      </p:sp>
      <p:sp>
        <p:nvSpPr>
          <p:cNvPr id="141" name="Shape 141"/>
          <p:cNvSpPr>
            <a:spLocks noGrp="1"/>
          </p:cNvSpPr>
          <p:nvPr>
            <p:ph type="body" sz="quarter" idx="1"/>
          </p:nvPr>
        </p:nvSpPr>
        <p:spPr>
          <a:prstGeom prst="rect">
            <a:avLst/>
          </a:prstGeom>
        </p:spPr>
        <p:txBody>
          <a:bodyPr/>
          <a:lstStyle/>
          <a:p>
            <a:pPr>
              <a:defRPr sz="1100" b="1"/>
            </a:pPr>
            <a:r>
              <a:t>Suggested activity:  </a:t>
            </a:r>
            <a:r>
              <a:rPr b="0"/>
              <a:t>Using the terms on Slides 8 and 9, ask students to identify the scenarios that include threats, vulnerabilities, threat agents, and threat actions. As an example:</a:t>
            </a:r>
          </a:p>
          <a:p>
            <a:pPr>
              <a:defRPr sz="1100"/>
            </a:pPr>
            <a:endParaRPr b="0"/>
          </a:p>
          <a:p>
            <a:pPr>
              <a:defRPr sz="1100"/>
            </a:pPr>
            <a:r>
              <a:t>A company has an online web application that allows customers to order products online. This connects to a database containing customer account information.  The </a:t>
            </a:r>
            <a:r>
              <a:rPr b="1"/>
              <a:t>threat</a:t>
            </a:r>
            <a:r>
              <a:t>, in this case, would be to the loss of that customer data.  The </a:t>
            </a:r>
            <a:r>
              <a:rPr b="1"/>
              <a:t>vulnerability </a:t>
            </a:r>
            <a:r>
              <a:t>would be a poorly designed web form that enables an attacker (the </a:t>
            </a:r>
            <a:r>
              <a:rPr b="1"/>
              <a:t>threat agent</a:t>
            </a:r>
            <a:r>
              <a:t>, in this example) to perform a SQL Injection attack and successfully gain access to customer data (</a:t>
            </a:r>
            <a:r>
              <a:rPr b="1"/>
              <a:t>threat action</a:t>
            </a:r>
            <a:r>
              <a:t>).   Results will differ depending on the student’s prior experience or knowledge. Encourage students to think of natural events, as well. For instance, an organization has a server that must be up 24/7.  A </a:t>
            </a:r>
            <a:r>
              <a:rPr b="1"/>
              <a:t>threat</a:t>
            </a:r>
            <a:r>
              <a:t> would be an event that would prevent the system from being up 24/7.  The </a:t>
            </a:r>
            <a:r>
              <a:rPr b="1"/>
              <a:t>vulnerability</a:t>
            </a:r>
            <a:r>
              <a:t> might be that the company is located in an area prone to ice storms. The </a:t>
            </a:r>
            <a:r>
              <a:rPr b="1"/>
              <a:t>threat agent </a:t>
            </a:r>
            <a:r>
              <a:t>and </a:t>
            </a:r>
            <a:r>
              <a:rPr b="1"/>
              <a:t>threat action </a:t>
            </a:r>
            <a:r>
              <a:t>would be an ice storm. Doesn’t work as neatly as the first example, but it will give them an idea of how threats relate to vulnerabilities.</a:t>
            </a:r>
          </a:p>
        </p:txBody>
      </p:sp>
    </p:spTree>
    <p:extLst>
      <p:ext uri="{BB962C8B-B14F-4D97-AF65-F5344CB8AC3E}">
        <p14:creationId xmlns:p14="http://schemas.microsoft.com/office/powerpoint/2010/main" val="3983679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lvl1pPr>
              <a:defRPr sz="1100"/>
            </a:lvl1pPr>
          </a:lstStyle>
          <a:p>
            <a:r>
              <a:t>Another example of an attack vector, relative to the example provided in the notes on slide 9 with the SQL Injection, the SQL Injection itself becomes the attack vector – the attacker using this to exploit the vulnerability (the poorly designed web application).</a:t>
            </a:r>
          </a:p>
        </p:txBody>
      </p:sp>
    </p:spTree>
    <p:extLst>
      <p:ext uri="{BB962C8B-B14F-4D97-AF65-F5344CB8AC3E}">
        <p14:creationId xmlns:p14="http://schemas.microsoft.com/office/powerpoint/2010/main" val="3365295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prstGeom prst="rect">
            <a:avLst/>
          </a:prstGeom>
        </p:spPr>
        <p:txBody>
          <a:bodyPr/>
          <a:lstStyle/>
          <a:p>
            <a:endParaRPr/>
          </a:p>
        </p:txBody>
      </p:sp>
      <p:sp>
        <p:nvSpPr>
          <p:cNvPr id="151" name="Shape 151"/>
          <p:cNvSpPr>
            <a:spLocks noGrp="1"/>
          </p:cNvSpPr>
          <p:nvPr>
            <p:ph type="body" sz="quarter" idx="1"/>
          </p:nvPr>
        </p:nvSpPr>
        <p:spPr>
          <a:prstGeom prst="rect">
            <a:avLst/>
          </a:prstGeom>
        </p:spPr>
        <p:txBody>
          <a:bodyPr/>
          <a:lstStyle/>
          <a:p>
            <a:pPr>
              <a:defRPr sz="1100" b="1"/>
            </a:pPr>
            <a:r>
              <a:t>Likelihood</a:t>
            </a:r>
            <a:r>
              <a:rPr b="0"/>
              <a:t> is the probability of an event occurring. This is often expressed as a percentage (for example, it is understood that, historically, there is a 90% probability that a web server connected to the Internet will be successfully breached by an attacker in a year).   </a:t>
            </a:r>
            <a:r>
              <a:t>Impact</a:t>
            </a:r>
            <a:r>
              <a:rPr b="0"/>
              <a:t> is the result of that threat and can be expressed quantitatively in terms of the cost of the event, or qualitatively (High, moderate, or low). </a:t>
            </a:r>
          </a:p>
          <a:p>
            <a:pPr>
              <a:defRPr sz="1100"/>
            </a:pPr>
            <a:endParaRPr b="0"/>
          </a:p>
          <a:p>
            <a:pPr>
              <a:defRPr sz="1100"/>
            </a:pPr>
            <a:r>
              <a:t>It is important to calculate likelihood and impact as, while all systems might face a particular event, the likelihood of the event occurring may be higher or lower and is also true with the impact, or cost, to the organization if the impact occurred. As an example, there may be the threat of an earthquake that might have a higher likelihood of occurrence if an organization is in parts of California, versus Washington, D.C., however the impact would be the same if the quake occurred. Or, the impact might be much greater if the earthquake occurs near a nuclear power plant, as opposed to a unmanned storage facility. </a:t>
            </a:r>
          </a:p>
          <a:p>
            <a:pPr>
              <a:defRPr sz="1100"/>
            </a:pPr>
            <a:endParaRPr/>
          </a:p>
          <a:p>
            <a:pPr>
              <a:defRPr sz="1100"/>
            </a:pPr>
            <a:r>
              <a:t>Several different types of risk assessments are available to calculate the amount of risk that a threat presents to an organization, such as quantitative and qualitative types, as well as risk frameworks (Delphi, OCTAVE) used in the process. This is outside of the scope of this module, however students should understand that processes exist to calculate the level of risk that must be managed.</a:t>
            </a:r>
          </a:p>
          <a:p>
            <a:pPr>
              <a:defRPr sz="1100"/>
            </a:pPr>
            <a:endParaRPr/>
          </a:p>
          <a:p>
            <a:pPr>
              <a:defRPr sz="1100"/>
            </a:pPr>
            <a:endParaRPr/>
          </a:p>
          <a:p>
            <a:pPr>
              <a:defRPr sz="1100"/>
            </a:pPr>
            <a:endParaRPr/>
          </a:p>
          <a:p>
            <a:pPr>
              <a:defRPr sz="1100"/>
            </a:pPr>
            <a:r>
              <a:t> </a:t>
            </a:r>
          </a:p>
        </p:txBody>
      </p:sp>
    </p:spTree>
    <p:extLst>
      <p:ext uri="{BB962C8B-B14F-4D97-AF65-F5344CB8AC3E}">
        <p14:creationId xmlns:p14="http://schemas.microsoft.com/office/powerpoint/2010/main" val="2701834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noRot="1" noChangeAspect="1"/>
          </p:cNvSpPr>
          <p:nvPr>
            <p:ph type="sldImg"/>
          </p:nvPr>
        </p:nvSpPr>
        <p:spPr>
          <a:prstGeom prst="rect">
            <a:avLst/>
          </a:prstGeom>
        </p:spPr>
        <p:txBody>
          <a:bodyPr/>
          <a:lstStyle/>
          <a:p>
            <a:endParaRPr/>
          </a:p>
        </p:txBody>
      </p:sp>
      <p:sp>
        <p:nvSpPr>
          <p:cNvPr id="156" name="Shape 156"/>
          <p:cNvSpPr>
            <a:spLocks noGrp="1"/>
          </p:cNvSpPr>
          <p:nvPr>
            <p:ph type="body" sz="quarter" idx="1"/>
          </p:nvPr>
        </p:nvSpPr>
        <p:spPr>
          <a:prstGeom prst="rect">
            <a:avLst/>
          </a:prstGeom>
        </p:spPr>
        <p:txBody>
          <a:bodyPr/>
          <a:lstStyle/>
          <a:p>
            <a:pPr>
              <a:defRPr sz="1100" b="1"/>
            </a:pPr>
            <a:r>
              <a:t>Risk Avoidance </a:t>
            </a:r>
            <a:r>
              <a:rPr b="0"/>
              <a:t>– Measures taken to prevent the threat from occurring. This prevents the likelihood (doesn’t effect the impact), but is often unfeasible. An example would be to disconnect a vulnerable web server from the Internet. This would prevent it from being hacked by an external attacker, however you would completely lose its functionality.</a:t>
            </a:r>
          </a:p>
          <a:p>
            <a:pPr>
              <a:defRPr sz="1100" b="1"/>
            </a:pPr>
            <a:r>
              <a:t>Risk Mitigation</a:t>
            </a:r>
            <a:r>
              <a:rPr b="0"/>
              <a:t> – Taking steps to reduce the likelihood or impact, but not to zero, of a threat’s occurrence.  For example, the implementation of a firewall that would examine network traffic coming in to the organization to filter out suspicious traffic. It is possible that some attacks might be missed, but the amount of malicious packets would be eliminated.</a:t>
            </a:r>
          </a:p>
          <a:p>
            <a:pPr>
              <a:defRPr sz="1100"/>
            </a:pPr>
            <a:r>
              <a:t>Risk Transference – Placing the responsibility of the threat onto another entity.  An example would be with the purchase of cybersecurity insurance that would pay the fines and damages in the event of a successful attack. </a:t>
            </a:r>
          </a:p>
          <a:p>
            <a:pPr>
              <a:defRPr sz="1100" b="1"/>
            </a:pPr>
            <a:r>
              <a:t>Risk Acceptance </a:t>
            </a:r>
            <a:r>
              <a:rPr b="0"/>
              <a:t>– A risk handling method in which the organization chooses to do nothing to reduce the likelihood or impact. In many cases, this is a cost-based decision where a risk assessment has determined that the cost of security measure that would be implemented outweighs the anticipated cost of the threat being actualized.</a:t>
            </a:r>
          </a:p>
          <a:p>
            <a:pPr>
              <a:defRPr sz="1100"/>
            </a:pPr>
            <a:endParaRPr b="0"/>
          </a:p>
          <a:p>
            <a:pPr>
              <a:defRPr sz="1100"/>
            </a:pPr>
            <a:r>
              <a:t>The bottom line to effective risk management is to remember that “</a:t>
            </a:r>
            <a:r>
              <a:rPr b="1"/>
              <a:t>He who defends everything, defends nothing</a:t>
            </a:r>
            <a:r>
              <a:t>” (Frederick the Great).   The goal of a good risk assessment and risk management plan is to identify critical assets to the organization and prioritize countermeasures (controls) to those that present the greatest negative impact to the organization’s mission.</a:t>
            </a:r>
          </a:p>
        </p:txBody>
      </p:sp>
    </p:spTree>
    <p:extLst>
      <p:ext uri="{BB962C8B-B14F-4D97-AF65-F5344CB8AC3E}">
        <p14:creationId xmlns:p14="http://schemas.microsoft.com/office/powerpoint/2010/main" val="3295009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Module Name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pic>
        <p:nvPicPr>
          <p:cNvPr id="2" name="Picture 1" descr="Logo for Catalyzing Computing and Cybersecurity in Community Colleges (C5)" title="C5 logo"/>
          <p:cNvPicPr>
            <a:picLocks noChangeAspect="1"/>
          </p:cNvPicPr>
          <p:nvPr/>
        </p:nvPicPr>
        <p:blipFill>
          <a:blip r:embed="rId2"/>
          <a:stretch>
            <a:fillRect/>
          </a:stretch>
        </p:blipFill>
        <p:spPr>
          <a:xfrm>
            <a:off x="417271" y="283768"/>
            <a:ext cx="1883002" cy="1870957"/>
          </a:xfrm>
          <a:prstGeom prst="rect">
            <a:avLst/>
          </a:prstGeom>
        </p:spPr>
      </p:pic>
      <p:pic>
        <p:nvPicPr>
          <p:cNvPr id="3" name="Picture 2" descr="Logo for the National Science Foundation (NSF), which provides Catalyzing Computing and Cybersecurity in Community Colleges (C5) with grant funding." title="National Science Foundation logo"/>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1004547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grpSp>
        <p:nvGrpSpPr>
          <p:cNvPr id="17" name="Group 9"/>
          <p:cNvGrpSpPr/>
          <p:nvPr/>
        </p:nvGrpSpPr>
        <p:grpSpPr>
          <a:xfrm>
            <a:off x="2249551" y="3401980"/>
            <a:ext cx="5372103" cy="2059644"/>
            <a:chOff x="0" y="-1"/>
            <a:chExt cx="5372101" cy="2059643"/>
          </a:xfrm>
        </p:grpSpPr>
        <p:sp>
          <p:nvSpPr>
            <p:cNvPr id="13" name="Rectangle 10"/>
            <p:cNvSpPr/>
            <p:nvPr/>
          </p:nvSpPr>
          <p:spPr>
            <a:xfrm>
              <a:off x="-1" y="-2"/>
              <a:ext cx="5372103" cy="1295404"/>
            </a:xfrm>
            <a:prstGeom prst="rect">
              <a:avLst/>
            </a:prstGeom>
            <a:noFill/>
            <a:ln w="12700" cap="flat">
              <a:solidFill>
                <a:srgbClr val="2955A6"/>
              </a:solidFill>
              <a:prstDash val="solid"/>
              <a:miter lim="800000"/>
            </a:ln>
            <a:effectLst/>
          </p:spPr>
          <p:txBody>
            <a:bodyPr wrap="square" lIns="45718" tIns="45718" rIns="45718" bIns="45718" numCol="1" anchor="ctr">
              <a:noAutofit/>
            </a:bodyPr>
            <a:lstStyle/>
            <a:p>
              <a:pPr algn="ctr">
                <a:defRPr sz="1300">
                  <a:solidFill>
                    <a:srgbClr val="FFFFFF"/>
                  </a:solidFill>
                  <a:latin typeface="Calibri"/>
                  <a:ea typeface="Calibri"/>
                  <a:cs typeface="Calibri"/>
                  <a:sym typeface="Calibri"/>
                </a:defRPr>
              </a:pPr>
              <a:endParaRPr/>
            </a:p>
          </p:txBody>
        </p:sp>
        <p:sp>
          <p:nvSpPr>
            <p:cNvPr id="14" name="Rectangle 11"/>
            <p:cNvSpPr/>
            <p:nvPr/>
          </p:nvSpPr>
          <p:spPr>
            <a:xfrm>
              <a:off x="-1" y="1411941"/>
              <a:ext cx="5372103" cy="647702"/>
            </a:xfrm>
            <a:prstGeom prst="rect">
              <a:avLst/>
            </a:prstGeom>
            <a:noFill/>
            <a:ln w="12700" cap="flat">
              <a:solidFill>
                <a:srgbClr val="2955A6"/>
              </a:solidFill>
              <a:prstDash val="solid"/>
              <a:miter lim="800000"/>
            </a:ln>
            <a:effectLst/>
          </p:spPr>
          <p:txBody>
            <a:bodyPr wrap="square" lIns="45718" tIns="45718" rIns="45718" bIns="45718" numCol="1" anchor="ctr">
              <a:noAutofit/>
            </a:bodyPr>
            <a:lstStyle/>
            <a:p>
              <a:pPr algn="ctr">
                <a:defRPr sz="1300">
                  <a:solidFill>
                    <a:srgbClr val="FFFFFF"/>
                  </a:solidFill>
                  <a:latin typeface="Calibri"/>
                  <a:ea typeface="Calibri"/>
                  <a:cs typeface="Calibri"/>
                  <a:sym typeface="Calibri"/>
                </a:defRPr>
              </a:pPr>
              <a:endParaRPr/>
            </a:p>
          </p:txBody>
        </p:sp>
        <p:sp>
          <p:nvSpPr>
            <p:cNvPr id="15" name="Rectangle 12"/>
            <p:cNvSpPr/>
            <p:nvPr/>
          </p:nvSpPr>
          <p:spPr>
            <a:xfrm>
              <a:off x="0" y="-2"/>
              <a:ext cx="171452" cy="1295404"/>
            </a:xfrm>
            <a:prstGeom prst="rect">
              <a:avLst/>
            </a:prstGeom>
            <a:solidFill>
              <a:srgbClr val="2955A6"/>
            </a:solidFill>
            <a:ln w="12700" cap="flat">
              <a:noFill/>
              <a:miter lim="400000"/>
            </a:ln>
            <a:effectLst/>
          </p:spPr>
          <p:txBody>
            <a:bodyPr wrap="square" lIns="45718" tIns="45718" rIns="45718" bIns="45718" numCol="1" anchor="ctr">
              <a:noAutofit/>
            </a:bodyPr>
            <a:lstStyle/>
            <a:p>
              <a:pPr algn="ctr">
                <a:defRPr sz="1300">
                  <a:solidFill>
                    <a:srgbClr val="FFFFFF"/>
                  </a:solidFill>
                  <a:latin typeface="Calibri"/>
                  <a:ea typeface="Calibri"/>
                  <a:cs typeface="Calibri"/>
                  <a:sym typeface="Calibri"/>
                </a:defRPr>
              </a:pPr>
              <a:endParaRPr/>
            </a:p>
          </p:txBody>
        </p:sp>
        <p:sp>
          <p:nvSpPr>
            <p:cNvPr id="16" name="Rectangle 13"/>
            <p:cNvSpPr/>
            <p:nvPr/>
          </p:nvSpPr>
          <p:spPr>
            <a:xfrm>
              <a:off x="0" y="1411941"/>
              <a:ext cx="171452" cy="647702"/>
            </a:xfrm>
            <a:prstGeom prst="rect">
              <a:avLst/>
            </a:prstGeom>
            <a:solidFill>
              <a:srgbClr val="2955A6"/>
            </a:solidFill>
            <a:ln w="12700" cap="flat">
              <a:noFill/>
              <a:miter lim="400000"/>
            </a:ln>
            <a:effectLst/>
          </p:spPr>
          <p:txBody>
            <a:bodyPr wrap="square" lIns="45718" tIns="45718" rIns="45718" bIns="45718" numCol="1" anchor="ctr">
              <a:noAutofit/>
            </a:bodyPr>
            <a:lstStyle/>
            <a:p>
              <a:pPr algn="ctr">
                <a:defRPr sz="1300">
                  <a:solidFill>
                    <a:srgbClr val="FFFFFF"/>
                  </a:solidFill>
                  <a:latin typeface="Calibri"/>
                  <a:ea typeface="Calibri"/>
                  <a:cs typeface="Calibri"/>
                  <a:sym typeface="Calibri"/>
                </a:defRPr>
              </a:pPr>
              <a:endParaRPr/>
            </a:p>
          </p:txBody>
        </p:sp>
      </p:grpSp>
      <p:sp>
        <p:nvSpPr>
          <p:cNvPr id="18" name="Title Text"/>
          <p:cNvSpPr txBox="1">
            <a:spLocks noGrp="1"/>
          </p:cNvSpPr>
          <p:nvPr>
            <p:ph type="title"/>
          </p:nvPr>
        </p:nvSpPr>
        <p:spPr>
          <a:xfrm>
            <a:off x="2629773" y="3616585"/>
            <a:ext cx="4611658" cy="803566"/>
          </a:xfrm>
          <a:prstGeom prst="rect">
            <a:avLst/>
          </a:prstGeom>
        </p:spPr>
        <p:txBody>
          <a:bodyPr anchor="b"/>
          <a:lstStyle>
            <a:lvl1pPr>
              <a:defRPr sz="3000">
                <a:solidFill>
                  <a:srgbClr val="2955A6"/>
                </a:solidFill>
              </a:defRPr>
            </a:lvl1pPr>
          </a:lstStyle>
          <a:p>
            <a:r>
              <a:t>Title Text</a:t>
            </a:r>
          </a:p>
        </p:txBody>
      </p:sp>
      <p:sp>
        <p:nvSpPr>
          <p:cNvPr id="19" name="Body Level One…"/>
          <p:cNvSpPr txBox="1">
            <a:spLocks noGrp="1"/>
          </p:cNvSpPr>
          <p:nvPr>
            <p:ph type="body" sz="quarter" idx="1"/>
          </p:nvPr>
        </p:nvSpPr>
        <p:spPr>
          <a:xfrm>
            <a:off x="2629773" y="4998325"/>
            <a:ext cx="4220431" cy="278894"/>
          </a:xfrm>
          <a:prstGeom prst="rect">
            <a:avLst/>
          </a:prstGeom>
        </p:spPr>
        <p:txBody>
          <a:bodyPr anchor="ctr"/>
          <a:lstStyle>
            <a:lvl1pPr marL="0" indent="0">
              <a:buSzTx/>
              <a:buFontTx/>
              <a:buNone/>
            </a:lvl1pPr>
            <a:lvl2pPr>
              <a:buFontTx/>
              <a:buChar char="•"/>
            </a:lvl2pPr>
            <a:lvl3pPr marL="0" indent="0">
              <a:buSzTx/>
              <a:buFontTx/>
              <a:buNone/>
            </a:lvl3pPr>
            <a:lvl4pPr>
              <a:buFontTx/>
            </a:lvl4pPr>
            <a:lvl5pPr marL="0" indent="0">
              <a:buSzTx/>
              <a:buFontTx/>
              <a:buNone/>
            </a:lvl5pPr>
          </a:lstStyle>
          <a:p>
            <a:r>
              <a:t>Body Level One</a:t>
            </a:r>
          </a:p>
          <a:p>
            <a:pPr lvl="1"/>
            <a:r>
              <a:t>Body Level Two</a:t>
            </a:r>
          </a:p>
          <a:p>
            <a:pPr lvl="2"/>
            <a:r>
              <a:t>Body Level Three</a:t>
            </a:r>
          </a:p>
          <a:p>
            <a:pPr lvl="3"/>
            <a:r>
              <a:t>Body Level Four</a:t>
            </a:r>
          </a:p>
          <a:p>
            <a:pPr lvl="4"/>
            <a:r>
              <a:t>Body Level Five</a:t>
            </a:r>
          </a:p>
        </p:txBody>
      </p:sp>
      <p:pic>
        <p:nvPicPr>
          <p:cNvPr id="20" name="Picture 1" descr="Picture 1"/>
          <p:cNvPicPr>
            <a:picLocks noChangeAspect="1"/>
          </p:cNvPicPr>
          <p:nvPr/>
        </p:nvPicPr>
        <p:blipFill>
          <a:blip r:embed="rId2">
            <a:extLst/>
          </a:blip>
          <a:stretch>
            <a:fillRect/>
          </a:stretch>
        </p:blipFill>
        <p:spPr>
          <a:xfrm>
            <a:off x="417269" y="283767"/>
            <a:ext cx="1883005" cy="1870959"/>
          </a:xfrm>
          <a:prstGeom prst="rect">
            <a:avLst/>
          </a:prstGeom>
          <a:ln w="12700">
            <a:miter lim="400000"/>
          </a:ln>
        </p:spPr>
      </p:pic>
      <p:pic>
        <p:nvPicPr>
          <p:cNvPr id="21" name="Picture 2" descr="Picture 2"/>
          <p:cNvPicPr>
            <a:picLocks noChangeAspect="1"/>
          </p:cNvPicPr>
          <p:nvPr/>
        </p:nvPicPr>
        <p:blipFill>
          <a:blip r:embed="rId3">
            <a:extLst/>
          </a:blip>
          <a:stretch>
            <a:fillRect/>
          </a:stretch>
        </p:blipFill>
        <p:spPr>
          <a:xfrm>
            <a:off x="7414634" y="283767"/>
            <a:ext cx="1210056" cy="1210056"/>
          </a:xfrm>
          <a:prstGeom prst="rect">
            <a:avLst/>
          </a:prstGeom>
          <a:ln w="12700">
            <a:miter lim="400000"/>
          </a:ln>
        </p:spPr>
      </p:pic>
      <p:sp>
        <p:nvSpPr>
          <p:cNvPr id="22" name="Slide Number"/>
          <p:cNvSpPr txBox="1">
            <a:spLocks noGrp="1"/>
          </p:cNvSpPr>
          <p:nvPr>
            <p:ph type="sldNum" sz="quarter" idx="2"/>
          </p:nvPr>
        </p:nvSpPr>
        <p:spPr>
          <a:xfrm>
            <a:off x="6329180" y="6247131"/>
            <a:ext cx="224020" cy="21843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2135595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a:t>Slide Title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33327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8826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810068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19188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403105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99624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35091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3" name="Picture 2" descr="Logo for Catalyzing Computing and Cybersecurity in Community Colleges (C5)" title="C5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5666" y="285406"/>
            <a:ext cx="2173695" cy="2205494"/>
          </a:xfrm>
          <a:prstGeom prst="rect">
            <a:avLst/>
          </a:prstGeom>
        </p:spPr>
      </p:pic>
      <p:sp>
        <p:nvSpPr>
          <p:cNvPr id="4" name="TextBox 3"/>
          <p:cNvSpPr txBox="1"/>
          <p:nvPr userDrawn="1"/>
        </p:nvSpPr>
        <p:spPr>
          <a:xfrm>
            <a:off x="1593410" y="2706987"/>
            <a:ext cx="6260240" cy="369332"/>
          </a:xfrm>
          <a:prstGeom prst="rect">
            <a:avLst/>
          </a:prstGeom>
          <a:noFill/>
        </p:spPr>
        <p:txBody>
          <a:bodyPr wrap="none" rtlCol="0">
            <a:spAutoFit/>
          </a:bodyPr>
          <a:lstStyle/>
          <a:p>
            <a:pPr algn="ctr"/>
            <a:r>
              <a:rPr lang="en-US" sz="1800" b="1" kern="1200" dirty="0">
                <a:solidFill>
                  <a:schemeClr val="tx1"/>
                </a:solidFill>
                <a:effectLst/>
                <a:latin typeface="+mn-lt"/>
                <a:ea typeface="+mn-ea"/>
                <a:cs typeface="+mn-cs"/>
              </a:rPr>
              <a:t>Catalyzing Computing and Cybersecurity in Community Colleges</a:t>
            </a:r>
            <a:endParaRPr lang="en-US" dirty="0"/>
          </a:p>
        </p:txBody>
      </p:sp>
      <p:sp>
        <p:nvSpPr>
          <p:cNvPr id="6" name="TextBox 5"/>
          <p:cNvSpPr txBox="1"/>
          <p:nvPr userDrawn="1"/>
        </p:nvSpPr>
        <p:spPr>
          <a:xfrm>
            <a:off x="2271988" y="3339724"/>
            <a:ext cx="4581053" cy="1323439"/>
          </a:xfrm>
          <a:prstGeom prst="rect">
            <a:avLst/>
          </a:prstGeom>
          <a:noFill/>
        </p:spPr>
        <p:txBody>
          <a:bodyPr wrap="square" rtlCol="0">
            <a:spAutoFit/>
          </a:bodyPr>
          <a:lstStyle/>
          <a:p>
            <a:pPr algn="ctr"/>
            <a:r>
              <a:rPr lang="en-US" sz="1600" kern="1200" dirty="0">
                <a:solidFill>
                  <a:schemeClr val="tx1"/>
                </a:solidFill>
                <a:effectLst/>
                <a:latin typeface="+mn-lt"/>
                <a:ea typeface="+mn-ea"/>
                <a:cs typeface="+mn-cs"/>
              </a:rPr>
              <a:t>is funded by a National Science Foundation grant and is located at Whatcom Community College</a:t>
            </a:r>
          </a:p>
          <a:p>
            <a:pPr algn="ctr"/>
            <a:r>
              <a:rPr lang="en-US" sz="1600" kern="1200" dirty="0">
                <a:solidFill>
                  <a:schemeClr val="tx1"/>
                </a:solidFill>
                <a:effectLst/>
                <a:latin typeface="+mn-lt"/>
                <a:ea typeface="+mn-ea"/>
                <a:cs typeface="+mn-cs"/>
              </a:rPr>
              <a:t> </a:t>
            </a:r>
          </a:p>
          <a:p>
            <a:pPr algn="ctr"/>
            <a:r>
              <a:rPr lang="en-US" sz="1600" kern="1200" dirty="0">
                <a:solidFill>
                  <a:schemeClr val="tx1"/>
                </a:solidFill>
                <a:effectLst/>
                <a:latin typeface="+mn-lt"/>
                <a:ea typeface="+mn-ea"/>
                <a:cs typeface="+mn-cs"/>
              </a:rPr>
              <a:t>237 West Kellogg Road</a:t>
            </a:r>
          </a:p>
          <a:p>
            <a:pPr algn="ctr"/>
            <a:r>
              <a:rPr lang="en-US" sz="1600" kern="1200" dirty="0">
                <a:solidFill>
                  <a:schemeClr val="tx1"/>
                </a:solidFill>
                <a:effectLst/>
                <a:latin typeface="+mn-lt"/>
                <a:ea typeface="+mn-ea"/>
                <a:cs typeface="+mn-cs"/>
              </a:rPr>
              <a:t>Bellingham, WA 98226</a:t>
            </a:r>
          </a:p>
        </p:txBody>
      </p:sp>
      <p:sp>
        <p:nvSpPr>
          <p:cNvPr id="7" name="TextBox 6"/>
          <p:cNvSpPr txBox="1"/>
          <p:nvPr userDrawn="1"/>
        </p:nvSpPr>
        <p:spPr>
          <a:xfrm>
            <a:off x="3616427" y="4757291"/>
            <a:ext cx="1892174" cy="338554"/>
          </a:xfrm>
          <a:prstGeom prst="rect">
            <a:avLst/>
          </a:prstGeom>
          <a:noFill/>
        </p:spPr>
        <p:txBody>
          <a:bodyPr wrap="square" rtlCol="0">
            <a:spAutoFit/>
          </a:bodyPr>
          <a:lstStyle/>
          <a:p>
            <a:r>
              <a:rPr lang="en-US" sz="1600" b="1" kern="1200" dirty="0">
                <a:solidFill>
                  <a:schemeClr val="tx1"/>
                </a:solidFill>
                <a:effectLst/>
                <a:latin typeface="+mn-lt"/>
                <a:ea typeface="+mn-ea"/>
                <a:cs typeface="+mn-cs"/>
              </a:rPr>
              <a:t>www.C5colleges.org</a:t>
            </a:r>
            <a:endParaRPr lang="en-US" sz="1600" dirty="0"/>
          </a:p>
        </p:txBody>
      </p:sp>
      <p:pic>
        <p:nvPicPr>
          <p:cNvPr id="8" name="Picture 7" title="National Science Foundation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10063" y="5302879"/>
            <a:ext cx="1104900" cy="1104900"/>
          </a:xfrm>
          <a:prstGeom prst="rect">
            <a:avLst/>
          </a:prstGeom>
        </p:spPr>
      </p:pic>
    </p:spTree>
    <p:extLst>
      <p:ext uri="{BB962C8B-B14F-4D97-AF65-F5344CB8AC3E}">
        <p14:creationId xmlns:p14="http://schemas.microsoft.com/office/powerpoint/2010/main" val="3217057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c5colleges.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B521E-D78F-42DB-B239-87581B7191DC}" type="slidenum">
              <a:rPr lang="en-US" smtClean="0"/>
              <a:pPr/>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2" name="Picture 11" descr="Except where otherwise noted, content in this document is licensed under a Creative Commons Attribution 4.0 International license." title="Creative Commons Logo"/>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a:t>Click to edit M</a:t>
            </a:r>
          </a:p>
          <a:p>
            <a:pPr lvl="0"/>
            <a:r>
              <a:rPr lang="en-US" dirty="0"/>
              <a:t>aster text styles</a:t>
            </a:r>
          </a:p>
          <a:p>
            <a:pPr lvl="1"/>
            <a:r>
              <a:rPr lang="en-US" dirty="0"/>
              <a:t>Second </a:t>
            </a:r>
            <a:r>
              <a:rPr lang="en-US" dirty="0" err="1"/>
              <a:t>levelThird</a:t>
            </a:r>
            <a:r>
              <a:rPr lang="en-US" dirty="0"/>
              <a:t> level</a:t>
            </a:r>
          </a:p>
          <a:p>
            <a:pPr lvl="3"/>
            <a:r>
              <a:rPr lang="en-US" dirty="0"/>
              <a:t>Fourth level</a:t>
            </a:r>
          </a:p>
          <a:p>
            <a:pPr lvl="4"/>
            <a:r>
              <a:rPr lang="en-US" dirty="0"/>
              <a:t>Fifth level</a:t>
            </a:r>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420127"/>
            <a:ext cx="4147458"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This document is licensed with a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Creative Commons Attribution 4.0 International License</a:t>
            </a:r>
            <a:r>
              <a:rPr kumimoji="0" lang="en-US" altLang="en-US" sz="1200" b="0" i="0" u="none" strike="noStrike" cap="none" normalizeH="0" baseline="0" dirty="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www.C5colleges.org</a:t>
            </a:r>
            <a:endParaRPr kumimoji="0" lang="en-US" altLang="en-US" sz="135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219613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54"/>
          <p:cNvSpPr txBox="1">
            <a:spLocks noGrp="1"/>
          </p:cNvSpPr>
          <p:nvPr>
            <p:ph type="title"/>
          </p:nvPr>
        </p:nvSpPr>
        <p:spPr>
          <a:xfrm>
            <a:off x="2629773" y="3672003"/>
            <a:ext cx="4611658" cy="803566"/>
          </a:xfrm>
          <a:prstGeom prst="rect">
            <a:avLst/>
          </a:prstGeom>
        </p:spPr>
        <p:txBody>
          <a:bodyPr lIns="45699" tIns="45699" rIns="45699" bIns="45699">
            <a:noAutofit/>
          </a:bodyPr>
          <a:lstStyle>
            <a:lvl1pPr defTabSz="541780">
              <a:lnSpc>
                <a:spcPct val="100000"/>
              </a:lnSpc>
              <a:defRPr sz="2300">
                <a:solidFill>
                  <a:srgbClr val="2851A9"/>
                </a:solidFill>
              </a:defRPr>
            </a:lvl1pPr>
          </a:lstStyle>
          <a:p>
            <a:r>
              <a:rPr sz="3000" b="1" dirty="0">
                <a:latin typeface="Calibri Light" charset="0"/>
                <a:ea typeface="Calibri Light" charset="0"/>
                <a:cs typeface="Calibri Light" charset="0"/>
              </a:rPr>
              <a:t>Cyber Threats and Countermeasures</a:t>
            </a:r>
          </a:p>
        </p:txBody>
      </p:sp>
      <p:sp>
        <p:nvSpPr>
          <p:cNvPr id="105" name="Shape 55"/>
          <p:cNvSpPr txBox="1">
            <a:spLocks noGrp="1"/>
          </p:cNvSpPr>
          <p:nvPr>
            <p:ph type="body" sz="quarter" idx="1"/>
          </p:nvPr>
        </p:nvSpPr>
        <p:spPr>
          <a:xfrm>
            <a:off x="2629773" y="4998325"/>
            <a:ext cx="4220431" cy="278894"/>
          </a:xfrm>
          <a:prstGeom prst="rect">
            <a:avLst/>
          </a:prstGeom>
        </p:spPr>
        <p:txBody>
          <a:bodyPr lIns="45699" tIns="45699" rIns="45699" bIns="45699" anchor="t">
            <a:noAutofit/>
          </a:bodyPr>
          <a:lstStyle>
            <a:lvl1pPr defTabSz="452627">
              <a:lnSpc>
                <a:spcPct val="100000"/>
              </a:lnSpc>
              <a:spcBef>
                <a:spcPts val="0"/>
              </a:spcBef>
              <a:defRPr sz="1300" b="1">
                <a:solidFill>
                  <a:srgbClr val="2851A9"/>
                </a:solidFill>
              </a:defRPr>
            </a:lvl1pPr>
          </a:lstStyle>
          <a:p>
            <a:r>
              <a:rPr lang="en-US" sz="2000" dirty="0">
                <a:latin typeface="Calibri Light" charset="0"/>
                <a:ea typeface="Calibri Light" charset="0"/>
                <a:cs typeface="Calibri Light" charset="0"/>
              </a:rPr>
              <a:t>Unit 1. </a:t>
            </a:r>
            <a:r>
              <a:rPr sz="2000" dirty="0">
                <a:latin typeface="Calibri Light" charset="0"/>
                <a:ea typeface="Calibri Light" charset="0"/>
                <a:cs typeface="Calibri Light" charset="0"/>
              </a:rPr>
              <a:t>Basic Security Concepts</a:t>
            </a:r>
          </a:p>
        </p:txBody>
      </p:sp>
    </p:spTree>
    <p:extLst>
      <p:ext uri="{BB962C8B-B14F-4D97-AF65-F5344CB8AC3E}">
        <p14:creationId xmlns:p14="http://schemas.microsoft.com/office/powerpoint/2010/main" val="127461453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08"/>
          <p:cNvSpPr txBox="1">
            <a:spLocks noGrp="1"/>
          </p:cNvSpPr>
          <p:nvPr>
            <p:ph type="title"/>
          </p:nvPr>
        </p:nvSpPr>
        <p:spPr>
          <a:xfrm>
            <a:off x="628650" y="365125"/>
            <a:ext cx="7886700" cy="1325564"/>
          </a:xfrm>
          <a:prstGeom prst="rect">
            <a:avLst/>
          </a:prstGeom>
        </p:spPr>
        <p:txBody>
          <a:bodyPr lIns="45699" tIns="45699" rIns="45699" bIns="45699"/>
          <a:lstStyle/>
          <a:p>
            <a:r>
              <a:rPr dirty="0"/>
              <a:t>Attack Vectors</a:t>
            </a:r>
          </a:p>
        </p:txBody>
      </p:sp>
      <p:sp>
        <p:nvSpPr>
          <p:cNvPr id="144" name="Shape 109"/>
          <p:cNvSpPr txBox="1">
            <a:spLocks noGrp="1"/>
          </p:cNvSpPr>
          <p:nvPr>
            <p:ph type="body" idx="1"/>
          </p:nvPr>
        </p:nvSpPr>
        <p:spPr>
          <a:xfrm>
            <a:off x="628650" y="1825625"/>
            <a:ext cx="7886700" cy="4351338"/>
          </a:xfrm>
          <a:prstGeom prst="rect">
            <a:avLst/>
          </a:prstGeom>
        </p:spPr>
        <p:txBody>
          <a:bodyPr lIns="45699" tIns="45699" rIns="45699" bIns="45699"/>
          <a:lstStyle/>
          <a:p>
            <a:pPr>
              <a:buClr>
                <a:srgbClr val="000000"/>
              </a:buClr>
            </a:pPr>
            <a:r>
              <a:rPr dirty="0"/>
              <a:t>Attack vectors are the methods, or path, that the attacker (threat actor) will use to attack. It is the path that they will use to take advantage of a vulnerability.</a:t>
            </a:r>
            <a:br>
              <a:rPr dirty="0"/>
            </a:br>
            <a:r>
              <a:rPr dirty="0"/>
              <a:t> </a:t>
            </a:r>
          </a:p>
          <a:p>
            <a:pPr>
              <a:buClr>
                <a:srgbClr val="000000"/>
              </a:buClr>
            </a:pPr>
            <a:r>
              <a:rPr lang="en-US" dirty="0"/>
              <a:t>E.g., </a:t>
            </a:r>
            <a:r>
              <a:rPr dirty="0"/>
              <a:t>attackers will often use social engineering techniques, such as phishing, to attack a network.   </a:t>
            </a:r>
          </a:p>
        </p:txBody>
      </p:sp>
    </p:spTree>
    <p:extLst>
      <p:ext uri="{BB962C8B-B14F-4D97-AF65-F5344CB8AC3E}">
        <p14:creationId xmlns:p14="http://schemas.microsoft.com/office/powerpoint/2010/main" val="3689021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14"/>
          <p:cNvSpPr txBox="1">
            <a:spLocks noGrp="1"/>
          </p:cNvSpPr>
          <p:nvPr>
            <p:ph type="title"/>
          </p:nvPr>
        </p:nvSpPr>
        <p:spPr>
          <a:xfrm>
            <a:off x="628650" y="365125"/>
            <a:ext cx="7886700" cy="1325564"/>
          </a:xfrm>
          <a:prstGeom prst="rect">
            <a:avLst/>
          </a:prstGeom>
        </p:spPr>
        <p:txBody>
          <a:bodyPr lIns="45699" tIns="45699" rIns="45699" bIns="45699"/>
          <a:lstStyle/>
          <a:p>
            <a:r>
              <a:rPr dirty="0"/>
              <a:t>Risk</a:t>
            </a:r>
          </a:p>
        </p:txBody>
      </p:sp>
      <p:sp>
        <p:nvSpPr>
          <p:cNvPr id="149" name="Shape 115"/>
          <p:cNvSpPr txBox="1">
            <a:spLocks noGrp="1"/>
          </p:cNvSpPr>
          <p:nvPr>
            <p:ph type="body" idx="1"/>
          </p:nvPr>
        </p:nvSpPr>
        <p:spPr>
          <a:xfrm>
            <a:off x="457200" y="2057399"/>
            <a:ext cx="8229600" cy="3962400"/>
          </a:xfrm>
          <a:prstGeom prst="rect">
            <a:avLst/>
          </a:prstGeom>
        </p:spPr>
        <p:txBody>
          <a:bodyPr lIns="45699" tIns="45699" rIns="45699" bIns="45699">
            <a:normAutofit/>
          </a:bodyPr>
          <a:lstStyle/>
          <a:p>
            <a:pPr>
              <a:buClr>
                <a:srgbClr val="000000"/>
              </a:buClr>
            </a:pPr>
            <a:r>
              <a:rPr dirty="0"/>
              <a:t>Risk is the degree to which an organization is exposed to the threat</a:t>
            </a:r>
            <a:r>
              <a:rPr lang="en-US" dirty="0"/>
              <a:t>. It </a:t>
            </a:r>
            <a:r>
              <a:rPr dirty="0"/>
              <a:t>takes into consideration the likelihood and impact of the threat being realized.</a:t>
            </a:r>
            <a:br>
              <a:rPr dirty="0"/>
            </a:br>
            <a:endParaRPr dirty="0"/>
          </a:p>
          <a:p>
            <a:pPr marL="195942" indent="-195942">
              <a:buClr>
                <a:srgbClr val="000000"/>
              </a:buClr>
            </a:pPr>
            <a:r>
              <a:rPr dirty="0"/>
              <a:t>Risk assessments are processes used by an organization to calculate the amount of risk that a threat presents to an organization. Often</a:t>
            </a:r>
            <a:r>
              <a:rPr lang="en-US" dirty="0"/>
              <a:t>,</a:t>
            </a:r>
            <a:r>
              <a:rPr dirty="0"/>
              <a:t> the goal of such assessments is to better evaluate the proposed security controls for cost effectiveness.</a:t>
            </a:r>
          </a:p>
        </p:txBody>
      </p:sp>
    </p:spTree>
    <p:extLst>
      <p:ext uri="{BB962C8B-B14F-4D97-AF65-F5344CB8AC3E}">
        <p14:creationId xmlns:p14="http://schemas.microsoft.com/office/powerpoint/2010/main" val="2428254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20"/>
          <p:cNvSpPr txBox="1">
            <a:spLocks noGrp="1"/>
          </p:cNvSpPr>
          <p:nvPr>
            <p:ph type="title"/>
          </p:nvPr>
        </p:nvSpPr>
        <p:spPr>
          <a:xfrm>
            <a:off x="628650" y="365125"/>
            <a:ext cx="7886700" cy="1325564"/>
          </a:xfrm>
          <a:prstGeom prst="rect">
            <a:avLst/>
          </a:prstGeom>
        </p:spPr>
        <p:txBody>
          <a:bodyPr lIns="45699" tIns="45699" rIns="45699" bIns="45699"/>
          <a:lstStyle/>
          <a:p>
            <a:r>
              <a:rPr dirty="0"/>
              <a:t>Risk Handling Techniques</a:t>
            </a:r>
          </a:p>
        </p:txBody>
      </p:sp>
      <p:sp>
        <p:nvSpPr>
          <p:cNvPr id="154" name="Shape 121"/>
          <p:cNvSpPr txBox="1">
            <a:spLocks noGrp="1"/>
          </p:cNvSpPr>
          <p:nvPr>
            <p:ph type="body" idx="1"/>
          </p:nvPr>
        </p:nvSpPr>
        <p:spPr>
          <a:xfrm>
            <a:off x="457200" y="1944687"/>
            <a:ext cx="8229600" cy="3771903"/>
          </a:xfrm>
          <a:prstGeom prst="rect">
            <a:avLst/>
          </a:prstGeom>
        </p:spPr>
        <p:txBody>
          <a:bodyPr lIns="45699" tIns="45699" rIns="45699" bIns="45699">
            <a:normAutofit lnSpcReduction="10000"/>
          </a:bodyPr>
          <a:lstStyle/>
          <a:p>
            <a:pPr marL="159447" indent="-159447" defTabSz="637794">
              <a:spcBef>
                <a:spcPts val="600"/>
              </a:spcBef>
              <a:buClr>
                <a:srgbClr val="000000"/>
              </a:buClr>
              <a:defRPr sz="1900"/>
            </a:pPr>
            <a:r>
              <a:rPr sz="2101" dirty="0"/>
              <a:t>Risk handling is the process of managing risk so that either the likelihood of the threat occurring or the impact</a:t>
            </a:r>
            <a:r>
              <a:rPr lang="en-US" sz="2101" dirty="0"/>
              <a:t> of the threat</a:t>
            </a:r>
            <a:r>
              <a:rPr sz="2101" dirty="0"/>
              <a:t> is reduced.  </a:t>
            </a:r>
            <a:br>
              <a:rPr dirty="0"/>
            </a:br>
            <a:endParaRPr dirty="0"/>
          </a:p>
          <a:p>
            <a:pPr marL="159447" indent="-159447" defTabSz="637794">
              <a:spcBef>
                <a:spcPts val="600"/>
              </a:spcBef>
              <a:buClr>
                <a:srgbClr val="000000"/>
              </a:buClr>
              <a:defRPr sz="1900"/>
            </a:pPr>
            <a:r>
              <a:rPr sz="2101" dirty="0"/>
              <a:t>Risk handling techniques include:</a:t>
            </a:r>
          </a:p>
          <a:p>
            <a:pPr marL="649605" lvl="1" indent="-318897" defTabSz="637794">
              <a:spcBef>
                <a:spcPts val="600"/>
              </a:spcBef>
              <a:buClr>
                <a:srgbClr val="000000"/>
              </a:buClr>
              <a:buChar char="•"/>
              <a:defRPr sz="1600"/>
            </a:pPr>
            <a:r>
              <a:rPr sz="1800" dirty="0"/>
              <a:t>Risk </a:t>
            </a:r>
            <a:r>
              <a:rPr lang="en-US" sz="1800" dirty="0"/>
              <a:t>a</a:t>
            </a:r>
            <a:r>
              <a:rPr sz="1800" dirty="0"/>
              <a:t>voidance   </a:t>
            </a:r>
          </a:p>
          <a:p>
            <a:pPr marL="649605" lvl="1" indent="-318897" defTabSz="637794">
              <a:spcBef>
                <a:spcPts val="600"/>
              </a:spcBef>
              <a:buClr>
                <a:srgbClr val="000000"/>
              </a:buClr>
              <a:buChar char="•"/>
              <a:defRPr sz="1600"/>
            </a:pPr>
            <a:r>
              <a:rPr sz="1800" dirty="0"/>
              <a:t>Risk </a:t>
            </a:r>
            <a:r>
              <a:rPr lang="en-US" sz="1800" dirty="0"/>
              <a:t>m</a:t>
            </a:r>
            <a:r>
              <a:rPr sz="1800" dirty="0"/>
              <a:t>itigation</a:t>
            </a:r>
          </a:p>
          <a:p>
            <a:pPr marL="649605" lvl="1" indent="-318897" defTabSz="637794">
              <a:spcBef>
                <a:spcPts val="600"/>
              </a:spcBef>
              <a:buClr>
                <a:srgbClr val="000000"/>
              </a:buClr>
              <a:buChar char="•"/>
              <a:defRPr sz="1600"/>
            </a:pPr>
            <a:r>
              <a:rPr sz="1800" dirty="0"/>
              <a:t>Risk </a:t>
            </a:r>
            <a:r>
              <a:rPr lang="en-US" sz="1800" dirty="0"/>
              <a:t>t</a:t>
            </a:r>
            <a:r>
              <a:rPr sz="1800" dirty="0"/>
              <a:t>ransference</a:t>
            </a:r>
          </a:p>
          <a:p>
            <a:pPr marL="649605" lvl="1" indent="-318897" defTabSz="637794">
              <a:spcBef>
                <a:spcPts val="600"/>
              </a:spcBef>
              <a:buClr>
                <a:srgbClr val="000000"/>
              </a:buClr>
              <a:buChar char="•"/>
              <a:defRPr sz="1600"/>
            </a:pPr>
            <a:r>
              <a:rPr sz="1800" dirty="0"/>
              <a:t>Risk </a:t>
            </a:r>
            <a:r>
              <a:rPr lang="en-US" sz="1800" dirty="0"/>
              <a:t>a</a:t>
            </a:r>
            <a:r>
              <a:rPr sz="1800" dirty="0"/>
              <a:t>cceptance</a:t>
            </a:r>
            <a:br>
              <a:rPr dirty="0"/>
            </a:br>
            <a:endParaRPr dirty="0"/>
          </a:p>
          <a:p>
            <a:pPr marL="159447" indent="-159447" defTabSz="637794">
              <a:spcBef>
                <a:spcPts val="600"/>
              </a:spcBef>
              <a:buClr>
                <a:srgbClr val="000000"/>
              </a:buClr>
              <a:defRPr sz="1900"/>
            </a:pPr>
            <a:r>
              <a:rPr sz="2101" dirty="0"/>
              <a:t>The degree to which an organization “accepts” risk (</a:t>
            </a:r>
            <a:r>
              <a:rPr lang="en-US" sz="2101" dirty="0"/>
              <a:t>i.e., </a:t>
            </a:r>
            <a:r>
              <a:rPr sz="2101" dirty="0"/>
              <a:t>chooses to do nothing) is based on their risk tolerance. A “risk averse” organization will be more likely to implement security controls, even if they are more costly than the event.</a:t>
            </a:r>
          </a:p>
        </p:txBody>
      </p:sp>
    </p:spTree>
    <p:extLst>
      <p:ext uri="{BB962C8B-B14F-4D97-AF65-F5344CB8AC3E}">
        <p14:creationId xmlns:p14="http://schemas.microsoft.com/office/powerpoint/2010/main" val="1621472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26"/>
          <p:cNvSpPr txBox="1">
            <a:spLocks noGrp="1"/>
          </p:cNvSpPr>
          <p:nvPr>
            <p:ph type="title"/>
          </p:nvPr>
        </p:nvSpPr>
        <p:spPr>
          <a:xfrm>
            <a:off x="628650" y="365125"/>
            <a:ext cx="7886700" cy="1325564"/>
          </a:xfrm>
          <a:prstGeom prst="rect">
            <a:avLst/>
          </a:prstGeom>
        </p:spPr>
        <p:txBody>
          <a:bodyPr lIns="45699" tIns="45699" rIns="45699" bIns="45699"/>
          <a:lstStyle/>
          <a:p>
            <a:r>
              <a:rPr dirty="0"/>
              <a:t>Threat Actors</a:t>
            </a:r>
          </a:p>
        </p:txBody>
      </p:sp>
      <p:sp>
        <p:nvSpPr>
          <p:cNvPr id="159" name="Shape 127"/>
          <p:cNvSpPr txBox="1">
            <a:spLocks noGrp="1"/>
          </p:cNvSpPr>
          <p:nvPr>
            <p:ph type="body" idx="1"/>
          </p:nvPr>
        </p:nvSpPr>
        <p:spPr>
          <a:xfrm>
            <a:off x="628650" y="1825625"/>
            <a:ext cx="7886700" cy="4351338"/>
          </a:xfrm>
          <a:prstGeom prst="rect">
            <a:avLst/>
          </a:prstGeom>
        </p:spPr>
        <p:txBody>
          <a:bodyPr lIns="45699" tIns="45699" rIns="45699" bIns="45699"/>
          <a:lstStyle/>
          <a:p>
            <a:pPr>
              <a:buClr>
                <a:srgbClr val="000000"/>
              </a:buClr>
            </a:pPr>
            <a:r>
              <a:rPr dirty="0"/>
              <a:t>Understanding who the threat actors</a:t>
            </a:r>
            <a:r>
              <a:rPr lang="en-US" dirty="0"/>
              <a:t> (</a:t>
            </a:r>
            <a:r>
              <a:rPr dirty="0"/>
              <a:t>or attackers</a:t>
            </a:r>
            <a:r>
              <a:rPr lang="en-US" dirty="0"/>
              <a:t>)</a:t>
            </a:r>
            <a:r>
              <a:rPr dirty="0"/>
              <a:t> are and the methods of attack is critical to effective cyber defense. This is categorized</a:t>
            </a:r>
            <a:r>
              <a:rPr lang="en-US" dirty="0"/>
              <a:t>, </a:t>
            </a:r>
            <a:r>
              <a:rPr dirty="0"/>
              <a:t>using a military term</a:t>
            </a:r>
            <a:r>
              <a:rPr lang="en-US" dirty="0"/>
              <a:t>,</a:t>
            </a:r>
            <a:r>
              <a:rPr dirty="0"/>
              <a:t> as </a:t>
            </a:r>
            <a:r>
              <a:rPr i="1" dirty="0"/>
              <a:t>Tactics, Techniques, and Procedures</a:t>
            </a:r>
            <a:r>
              <a:rPr dirty="0"/>
              <a:t> </a:t>
            </a:r>
            <a:r>
              <a:rPr lang="en-US" dirty="0"/>
              <a:t>(</a:t>
            </a:r>
            <a:r>
              <a:rPr dirty="0"/>
              <a:t>TTPs</a:t>
            </a:r>
            <a:r>
              <a:rPr lang="en-US" dirty="0"/>
              <a:t>)</a:t>
            </a:r>
            <a:r>
              <a:rPr dirty="0"/>
              <a:t>. </a:t>
            </a:r>
            <a:br>
              <a:rPr dirty="0"/>
            </a:br>
            <a:endParaRPr dirty="0"/>
          </a:p>
          <a:p>
            <a:pPr>
              <a:buClr>
                <a:srgbClr val="000000"/>
              </a:buClr>
            </a:pPr>
            <a:r>
              <a:rPr dirty="0"/>
              <a:t>Tactics refer to the art or skill in achieving </a:t>
            </a:r>
            <a:r>
              <a:rPr lang="en-US" dirty="0"/>
              <a:t>a</a:t>
            </a:r>
            <a:r>
              <a:rPr dirty="0"/>
              <a:t> goal. Techniques are the methods that are employed that are often unique to the attacker (</a:t>
            </a:r>
            <a:r>
              <a:rPr lang="en-US" dirty="0"/>
              <a:t>e.g.</a:t>
            </a:r>
            <a:r>
              <a:rPr dirty="0"/>
              <a:t>, specific “signatures” that might identify the writer of malware)</a:t>
            </a:r>
            <a:r>
              <a:rPr lang="en-US" dirty="0"/>
              <a:t>.</a:t>
            </a:r>
            <a:r>
              <a:rPr dirty="0"/>
              <a:t> </a:t>
            </a:r>
            <a:r>
              <a:rPr lang="en-US" dirty="0"/>
              <a:t>The </a:t>
            </a:r>
            <a:r>
              <a:rPr dirty="0"/>
              <a:t>procedures are the actions that are taken during an attack (port scans, for instance).</a:t>
            </a:r>
          </a:p>
        </p:txBody>
      </p:sp>
    </p:spTree>
    <p:extLst>
      <p:ext uri="{BB962C8B-B14F-4D97-AF65-F5344CB8AC3E}">
        <p14:creationId xmlns:p14="http://schemas.microsoft.com/office/powerpoint/2010/main" val="1801716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32"/>
          <p:cNvSpPr txBox="1">
            <a:spLocks noGrp="1"/>
          </p:cNvSpPr>
          <p:nvPr>
            <p:ph type="title"/>
          </p:nvPr>
        </p:nvSpPr>
        <p:spPr>
          <a:xfrm>
            <a:off x="630749" y="387253"/>
            <a:ext cx="7637099" cy="699903"/>
          </a:xfrm>
          <a:prstGeom prst="rect">
            <a:avLst/>
          </a:prstGeom>
        </p:spPr>
        <p:txBody>
          <a:bodyPr lIns="45699" tIns="45699" rIns="45699" bIns="45699"/>
          <a:lstStyle/>
          <a:p>
            <a:r>
              <a:rPr dirty="0"/>
              <a:t>Threat Actor Types</a:t>
            </a:r>
          </a:p>
        </p:txBody>
      </p:sp>
      <p:graphicFrame>
        <p:nvGraphicFramePr>
          <p:cNvPr id="164" name="Slide 14Shape 134"/>
          <p:cNvGraphicFramePr/>
          <p:nvPr>
            <p:extLst/>
          </p:nvPr>
        </p:nvGraphicFramePr>
        <p:xfrm>
          <a:off x="482600" y="1206462"/>
          <a:ext cx="8381999" cy="4997925"/>
        </p:xfrm>
        <a:graphic>
          <a:graphicData uri="http://schemas.openxmlformats.org/drawingml/2006/table">
            <a:tbl>
              <a:tblPr/>
              <a:tblGrid>
                <a:gridCol w="914400">
                  <a:extLst>
                    <a:ext uri="{9D8B030D-6E8A-4147-A177-3AD203B41FA5}">
                      <a16:colId xmlns:a16="http://schemas.microsoft.com/office/drawing/2014/main" val="20000"/>
                    </a:ext>
                  </a:extLst>
                </a:gridCol>
                <a:gridCol w="1532025">
                  <a:extLst>
                    <a:ext uri="{9D8B030D-6E8A-4147-A177-3AD203B41FA5}">
                      <a16:colId xmlns:a16="http://schemas.microsoft.com/office/drawing/2014/main" val="20001"/>
                    </a:ext>
                  </a:extLst>
                </a:gridCol>
                <a:gridCol w="1211175">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2096724">
                  <a:extLst>
                    <a:ext uri="{9D8B030D-6E8A-4147-A177-3AD203B41FA5}">
                      <a16:colId xmlns:a16="http://schemas.microsoft.com/office/drawing/2014/main" val="20004"/>
                    </a:ext>
                  </a:extLst>
                </a:gridCol>
                <a:gridCol w="951275">
                  <a:extLst>
                    <a:ext uri="{9D8B030D-6E8A-4147-A177-3AD203B41FA5}">
                      <a16:colId xmlns:a16="http://schemas.microsoft.com/office/drawing/2014/main" val="20005"/>
                    </a:ext>
                  </a:extLst>
                </a:gridCol>
              </a:tblGrid>
              <a:tr h="532875">
                <a:tc>
                  <a:txBody>
                    <a:bodyPr/>
                    <a:lstStyle/>
                    <a:p>
                      <a:pPr algn="l" defTabSz="685800">
                        <a:lnSpc>
                          <a:spcPct val="90000"/>
                        </a:lnSpc>
                        <a:spcBef>
                          <a:spcPts val="700"/>
                        </a:spcBef>
                        <a:defRPr sz="1800"/>
                      </a:pPr>
                      <a:r>
                        <a:rPr sz="1100">
                          <a:sym typeface="Arial"/>
                        </a:rPr>
                        <a:t>Threat Actor</a:t>
                      </a:r>
                    </a:p>
                  </a:txBody>
                  <a:tcPr marL="45725" marR="45725" marT="45725" marB="45725" horzOverflow="overflow">
                    <a:solidFill>
                      <a:srgbClr val="538CD5"/>
                    </a:solidFill>
                  </a:tcPr>
                </a:tc>
                <a:tc>
                  <a:txBody>
                    <a:bodyPr/>
                    <a:lstStyle/>
                    <a:p>
                      <a:pPr algn="l" defTabSz="685800">
                        <a:lnSpc>
                          <a:spcPct val="90000"/>
                        </a:lnSpc>
                        <a:spcBef>
                          <a:spcPts val="700"/>
                        </a:spcBef>
                        <a:defRPr sz="1800"/>
                      </a:pPr>
                      <a:r>
                        <a:rPr sz="1100">
                          <a:sym typeface="Arial"/>
                        </a:rPr>
                        <a:t>Description</a:t>
                      </a:r>
                    </a:p>
                  </a:txBody>
                  <a:tcPr marL="45725" marR="45725" marT="45725" marB="45725" horzOverflow="overflow">
                    <a:solidFill>
                      <a:srgbClr val="538CD5"/>
                    </a:solidFill>
                  </a:tcPr>
                </a:tc>
                <a:tc>
                  <a:txBody>
                    <a:bodyPr/>
                    <a:lstStyle/>
                    <a:p>
                      <a:pPr algn="l" defTabSz="685800">
                        <a:lnSpc>
                          <a:spcPct val="90000"/>
                        </a:lnSpc>
                        <a:spcBef>
                          <a:spcPts val="700"/>
                        </a:spcBef>
                        <a:defRPr sz="1800"/>
                      </a:pPr>
                      <a:r>
                        <a:rPr sz="1100">
                          <a:sym typeface="Arial"/>
                        </a:rPr>
                        <a:t>Target</a:t>
                      </a:r>
                    </a:p>
                  </a:txBody>
                  <a:tcPr marL="45725" marR="45725" marT="45725" marB="45725" horzOverflow="overflow">
                    <a:solidFill>
                      <a:srgbClr val="538CD5"/>
                    </a:solidFill>
                  </a:tcPr>
                </a:tc>
                <a:tc>
                  <a:txBody>
                    <a:bodyPr/>
                    <a:lstStyle/>
                    <a:p>
                      <a:pPr algn="l" defTabSz="685800">
                        <a:lnSpc>
                          <a:spcPct val="90000"/>
                        </a:lnSpc>
                        <a:spcBef>
                          <a:spcPts val="700"/>
                        </a:spcBef>
                        <a:defRPr sz="1800"/>
                      </a:pPr>
                      <a:r>
                        <a:rPr sz="1100">
                          <a:sym typeface="Arial"/>
                        </a:rPr>
                        <a:t>Motivation</a:t>
                      </a:r>
                    </a:p>
                  </a:txBody>
                  <a:tcPr marL="45725" marR="45725" marT="45725" marB="45725" horzOverflow="overflow">
                    <a:solidFill>
                      <a:srgbClr val="538CD5"/>
                    </a:solidFill>
                  </a:tcPr>
                </a:tc>
                <a:tc>
                  <a:txBody>
                    <a:bodyPr/>
                    <a:lstStyle/>
                    <a:p>
                      <a:pPr algn="l" defTabSz="685800">
                        <a:lnSpc>
                          <a:spcPct val="90000"/>
                        </a:lnSpc>
                        <a:spcBef>
                          <a:spcPts val="700"/>
                        </a:spcBef>
                        <a:defRPr sz="1800"/>
                      </a:pPr>
                      <a:r>
                        <a:rPr sz="1100">
                          <a:sym typeface="Arial"/>
                        </a:rPr>
                        <a:t>Techniques</a:t>
                      </a:r>
                    </a:p>
                  </a:txBody>
                  <a:tcPr marL="45725" marR="45725" marT="45725" marB="45725" horzOverflow="overflow">
                    <a:solidFill>
                      <a:srgbClr val="538CD5"/>
                    </a:solidFill>
                  </a:tcPr>
                </a:tc>
                <a:tc>
                  <a:txBody>
                    <a:bodyPr/>
                    <a:lstStyle/>
                    <a:p>
                      <a:pPr algn="l" defTabSz="685800">
                        <a:lnSpc>
                          <a:spcPct val="90000"/>
                        </a:lnSpc>
                        <a:spcBef>
                          <a:spcPts val="700"/>
                        </a:spcBef>
                        <a:defRPr sz="1800"/>
                      </a:pPr>
                      <a:r>
                        <a:rPr sz="1100">
                          <a:sym typeface="Arial"/>
                        </a:rPr>
                        <a:t>Risk Aversion</a:t>
                      </a:r>
                    </a:p>
                  </a:txBody>
                  <a:tcPr marL="45725" marR="45725" marT="45725" marB="45725" horzOverflow="overflow">
                    <a:solidFill>
                      <a:srgbClr val="538CD5"/>
                    </a:solidFill>
                  </a:tcPr>
                </a:tc>
                <a:extLst>
                  <a:ext uri="{0D108BD9-81ED-4DB2-BD59-A6C34878D82A}">
                    <a16:rowId xmlns:a16="http://schemas.microsoft.com/office/drawing/2014/main" val="10000"/>
                  </a:ext>
                </a:extLst>
              </a:tr>
              <a:tr h="453475">
                <a:tc>
                  <a:txBody>
                    <a:bodyPr/>
                    <a:lstStyle/>
                    <a:p>
                      <a:pPr algn="l" defTabSz="685800">
                        <a:lnSpc>
                          <a:spcPct val="90000"/>
                        </a:lnSpc>
                        <a:spcBef>
                          <a:spcPts val="700"/>
                        </a:spcBef>
                        <a:defRPr sz="1800"/>
                      </a:pPr>
                      <a:r>
                        <a:rPr sz="1100">
                          <a:sym typeface="Arial"/>
                        </a:rPr>
                        <a:t>Script Kiddies</a:t>
                      </a:r>
                    </a:p>
                  </a:txBody>
                  <a:tcPr marL="45725" marR="45725" marT="45725" marB="45725" horzOverflow="overflow"/>
                </a:tc>
                <a:tc>
                  <a:txBody>
                    <a:bodyPr/>
                    <a:lstStyle/>
                    <a:p>
                      <a:pPr algn="l" defTabSz="685800">
                        <a:lnSpc>
                          <a:spcPct val="90000"/>
                        </a:lnSpc>
                        <a:spcBef>
                          <a:spcPts val="700"/>
                        </a:spcBef>
                        <a:defRPr sz="1800"/>
                      </a:pPr>
                      <a:r>
                        <a:rPr sz="1100">
                          <a:sym typeface="Arial"/>
                        </a:rPr>
                        <a:t>Less-skilled attacker, usually younger.</a:t>
                      </a:r>
                    </a:p>
                  </a:txBody>
                  <a:tcPr marL="45725" marR="45725" marT="45725" marB="45725" horzOverflow="overflow"/>
                </a:tc>
                <a:tc>
                  <a:txBody>
                    <a:bodyPr/>
                    <a:lstStyle/>
                    <a:p>
                      <a:pPr algn="l" defTabSz="685800">
                        <a:lnSpc>
                          <a:spcPct val="90000"/>
                        </a:lnSpc>
                        <a:spcBef>
                          <a:spcPts val="700"/>
                        </a:spcBef>
                        <a:defRPr sz="1800"/>
                      </a:pPr>
                      <a:r>
                        <a:rPr sz="1100">
                          <a:sym typeface="Arial"/>
                        </a:rPr>
                        <a:t>Opportunistic.</a:t>
                      </a:r>
                    </a:p>
                  </a:txBody>
                  <a:tcPr marL="45725" marR="45725" marT="45725" marB="45725" horzOverflow="overflow"/>
                </a:tc>
                <a:tc>
                  <a:txBody>
                    <a:bodyPr/>
                    <a:lstStyle/>
                    <a:p>
                      <a:pPr algn="l" defTabSz="685800">
                        <a:lnSpc>
                          <a:spcPct val="90000"/>
                        </a:lnSpc>
                        <a:spcBef>
                          <a:spcPts val="700"/>
                        </a:spcBef>
                        <a:defRPr sz="1800"/>
                      </a:pPr>
                      <a:r>
                        <a:rPr sz="1100">
                          <a:sym typeface="Arial"/>
                        </a:rPr>
                        <a:t>Thrill of the hunt, bragging rights.</a:t>
                      </a:r>
                    </a:p>
                  </a:txBody>
                  <a:tcPr marL="45725" marR="45725" marT="45725" marB="45725" horzOverflow="overflow"/>
                </a:tc>
                <a:tc>
                  <a:txBody>
                    <a:bodyPr/>
                    <a:lstStyle/>
                    <a:p>
                      <a:pPr algn="l" defTabSz="685800">
                        <a:lnSpc>
                          <a:spcPct val="90000"/>
                        </a:lnSpc>
                        <a:spcBef>
                          <a:spcPts val="700"/>
                        </a:spcBef>
                        <a:defRPr sz="1800"/>
                      </a:pPr>
                      <a:r>
                        <a:rPr sz="1100">
                          <a:sym typeface="Arial"/>
                        </a:rPr>
                        <a:t>Uses canned scripts found on the Internet.</a:t>
                      </a:r>
                    </a:p>
                  </a:txBody>
                  <a:tcPr marL="45725" marR="45725" marT="45725" marB="45725" horzOverflow="overflow"/>
                </a:tc>
                <a:tc>
                  <a:txBody>
                    <a:bodyPr/>
                    <a:lstStyle/>
                    <a:p>
                      <a:pPr algn="l" defTabSz="685800">
                        <a:lnSpc>
                          <a:spcPct val="90000"/>
                        </a:lnSpc>
                        <a:spcBef>
                          <a:spcPts val="700"/>
                        </a:spcBef>
                        <a:defRPr sz="1800"/>
                      </a:pPr>
                      <a:r>
                        <a:rPr sz="1100">
                          <a:sym typeface="Arial"/>
                        </a:rPr>
                        <a:t>Low</a:t>
                      </a:r>
                    </a:p>
                  </a:txBody>
                  <a:tcPr marL="45725" marR="45725" marT="45725" marB="45725" horzOverflow="overflow"/>
                </a:tc>
                <a:extLst>
                  <a:ext uri="{0D108BD9-81ED-4DB2-BD59-A6C34878D82A}">
                    <a16:rowId xmlns:a16="http://schemas.microsoft.com/office/drawing/2014/main" val="10001"/>
                  </a:ext>
                </a:extLst>
              </a:tr>
              <a:tr h="976725">
                <a:tc>
                  <a:txBody>
                    <a:bodyPr/>
                    <a:lstStyle/>
                    <a:p>
                      <a:pPr algn="l" defTabSz="685800">
                        <a:lnSpc>
                          <a:spcPct val="90000"/>
                        </a:lnSpc>
                        <a:spcBef>
                          <a:spcPts val="700"/>
                        </a:spcBef>
                        <a:defRPr sz="1800"/>
                      </a:pPr>
                      <a:r>
                        <a:rPr sz="1100">
                          <a:sym typeface="Arial"/>
                        </a:rPr>
                        <a:t>Corporate Spies </a:t>
                      </a:r>
                    </a:p>
                  </a:txBody>
                  <a:tcPr marL="45725" marR="45725" marT="45725" marB="45725" horzOverflow="overflow"/>
                </a:tc>
                <a:tc>
                  <a:txBody>
                    <a:bodyPr/>
                    <a:lstStyle/>
                    <a:p>
                      <a:pPr algn="l" defTabSz="685800">
                        <a:lnSpc>
                          <a:spcPct val="90000"/>
                        </a:lnSpc>
                        <a:spcBef>
                          <a:spcPts val="700"/>
                        </a:spcBef>
                        <a:defRPr sz="1800"/>
                      </a:pPr>
                      <a:r>
                        <a:rPr sz="1100">
                          <a:sym typeface="Arial"/>
                        </a:rPr>
                        <a:t>Highly-skilled hackers seeking to access company proprietary data.</a:t>
                      </a:r>
                    </a:p>
                  </a:txBody>
                  <a:tcPr marL="45725" marR="45725" marT="45725" marB="45725" horzOverflow="overflow"/>
                </a:tc>
                <a:tc>
                  <a:txBody>
                    <a:bodyPr/>
                    <a:lstStyle/>
                    <a:p>
                      <a:pPr algn="l" defTabSz="685800">
                        <a:lnSpc>
                          <a:spcPct val="90000"/>
                        </a:lnSpc>
                        <a:spcBef>
                          <a:spcPts val="700"/>
                        </a:spcBef>
                        <a:defRPr sz="1800"/>
                      </a:pPr>
                      <a:r>
                        <a:rPr sz="1100">
                          <a:sym typeface="Arial"/>
                        </a:rPr>
                        <a:t>Companies, often engaged in R&amp;D.</a:t>
                      </a:r>
                    </a:p>
                  </a:txBody>
                  <a:tcPr marL="45725" marR="45725" marT="45725" marB="45725" horzOverflow="overflow"/>
                </a:tc>
                <a:tc>
                  <a:txBody>
                    <a:bodyPr/>
                    <a:lstStyle/>
                    <a:p>
                      <a:pPr algn="l" defTabSz="685800">
                        <a:lnSpc>
                          <a:spcPct val="90000"/>
                        </a:lnSpc>
                        <a:spcBef>
                          <a:spcPts val="700"/>
                        </a:spcBef>
                        <a:defRPr sz="1800"/>
                      </a:pPr>
                      <a:r>
                        <a:rPr sz="1100">
                          <a:sym typeface="Arial"/>
                        </a:rPr>
                        <a:t>Economic espionage – money.</a:t>
                      </a:r>
                    </a:p>
                  </a:txBody>
                  <a:tcPr marL="45725" marR="45725" marT="45725" marB="45725" horzOverflow="overflow"/>
                </a:tc>
                <a:tc>
                  <a:txBody>
                    <a:bodyPr/>
                    <a:lstStyle/>
                    <a:p>
                      <a:pPr algn="l" defTabSz="685800">
                        <a:lnSpc>
                          <a:spcPct val="90000"/>
                        </a:lnSpc>
                        <a:spcBef>
                          <a:spcPts val="700"/>
                        </a:spcBef>
                        <a:defRPr sz="1800"/>
                      </a:pPr>
                      <a:r>
                        <a:rPr sz="1100">
                          <a:sym typeface="Arial"/>
                        </a:rPr>
                        <a:t>Phishing and other social engineering techniques, the use of Remote Access Trojans (RATs) to gain access to the competitor’s systems.</a:t>
                      </a:r>
                    </a:p>
                  </a:txBody>
                  <a:tcPr marL="45725" marR="45725" marT="45725" marB="45725" horzOverflow="overflow"/>
                </a:tc>
                <a:tc>
                  <a:txBody>
                    <a:bodyPr/>
                    <a:lstStyle/>
                    <a:p>
                      <a:pPr algn="l" defTabSz="685800">
                        <a:lnSpc>
                          <a:spcPct val="90000"/>
                        </a:lnSpc>
                        <a:spcBef>
                          <a:spcPts val="700"/>
                        </a:spcBef>
                        <a:defRPr sz="1800"/>
                      </a:pPr>
                      <a:r>
                        <a:rPr sz="1100">
                          <a:sym typeface="Arial"/>
                        </a:rPr>
                        <a:t>High</a:t>
                      </a:r>
                    </a:p>
                  </a:txBody>
                  <a:tcPr marL="45725" marR="45725" marT="45725" marB="45725" horzOverflow="overflow"/>
                </a:tc>
                <a:extLst>
                  <a:ext uri="{0D108BD9-81ED-4DB2-BD59-A6C34878D82A}">
                    <a16:rowId xmlns:a16="http://schemas.microsoft.com/office/drawing/2014/main" val="10002"/>
                  </a:ext>
                </a:extLst>
              </a:tr>
              <a:tr h="627900">
                <a:tc>
                  <a:txBody>
                    <a:bodyPr/>
                    <a:lstStyle/>
                    <a:p>
                      <a:pPr algn="l" defTabSz="685800">
                        <a:lnSpc>
                          <a:spcPct val="90000"/>
                        </a:lnSpc>
                        <a:spcBef>
                          <a:spcPts val="700"/>
                        </a:spcBef>
                        <a:defRPr sz="1800"/>
                      </a:pPr>
                      <a:r>
                        <a:rPr sz="1100">
                          <a:sym typeface="Arial"/>
                        </a:rPr>
                        <a:t>Cyber Criminals</a:t>
                      </a:r>
                    </a:p>
                  </a:txBody>
                  <a:tcPr marL="45725" marR="45725" marT="45725" marB="45725" horzOverflow="overflow"/>
                </a:tc>
                <a:tc>
                  <a:txBody>
                    <a:bodyPr/>
                    <a:lstStyle/>
                    <a:p>
                      <a:pPr algn="l" defTabSz="685800">
                        <a:lnSpc>
                          <a:spcPct val="90000"/>
                        </a:lnSpc>
                        <a:spcBef>
                          <a:spcPts val="700"/>
                        </a:spcBef>
                        <a:defRPr sz="1800"/>
                      </a:pPr>
                      <a:r>
                        <a:rPr sz="1100">
                          <a:sym typeface="Arial"/>
                        </a:rPr>
                        <a:t>Often well-organized groups, but can be individuals acting alone.</a:t>
                      </a:r>
                    </a:p>
                  </a:txBody>
                  <a:tcPr marL="45725" marR="45725" marT="45725" marB="45725" horzOverflow="overflow"/>
                </a:tc>
                <a:tc>
                  <a:txBody>
                    <a:bodyPr/>
                    <a:lstStyle/>
                    <a:p>
                      <a:pPr algn="l" defTabSz="685800">
                        <a:lnSpc>
                          <a:spcPct val="90000"/>
                        </a:lnSpc>
                        <a:spcBef>
                          <a:spcPts val="700"/>
                        </a:spcBef>
                        <a:defRPr sz="1800"/>
                      </a:pPr>
                      <a:r>
                        <a:rPr sz="1100" dirty="0">
                          <a:sym typeface="Arial"/>
                        </a:rPr>
                        <a:t>Banks, companies that store</a:t>
                      </a:r>
                      <a:r>
                        <a:rPr lang="en-US" sz="1100" dirty="0">
                          <a:sym typeface="Arial"/>
                        </a:rPr>
                        <a:t> info</a:t>
                      </a:r>
                      <a:r>
                        <a:rPr sz="1100" dirty="0">
                          <a:sym typeface="Arial"/>
                        </a:rPr>
                        <a:t>.</a:t>
                      </a:r>
                    </a:p>
                  </a:txBody>
                  <a:tcPr marL="45725" marR="45725" marT="45725" marB="45725" horzOverflow="overflow"/>
                </a:tc>
                <a:tc>
                  <a:txBody>
                    <a:bodyPr/>
                    <a:lstStyle/>
                    <a:p>
                      <a:pPr algn="l" defTabSz="685800">
                        <a:lnSpc>
                          <a:spcPct val="90000"/>
                        </a:lnSpc>
                        <a:spcBef>
                          <a:spcPts val="700"/>
                        </a:spcBef>
                        <a:defRPr sz="1800"/>
                      </a:pPr>
                      <a:r>
                        <a:rPr sz="1100">
                          <a:sym typeface="Arial"/>
                        </a:rPr>
                        <a:t>Money.</a:t>
                      </a:r>
                    </a:p>
                  </a:txBody>
                  <a:tcPr marL="45725" marR="45725" marT="45725" marB="45725" horzOverflow="overflow"/>
                </a:tc>
                <a:tc>
                  <a:txBody>
                    <a:bodyPr/>
                    <a:lstStyle/>
                    <a:p>
                      <a:pPr algn="l" defTabSz="685800">
                        <a:lnSpc>
                          <a:spcPct val="90000"/>
                        </a:lnSpc>
                        <a:spcBef>
                          <a:spcPts val="700"/>
                        </a:spcBef>
                        <a:defRPr sz="1800"/>
                      </a:pPr>
                      <a:r>
                        <a:rPr sz="1100">
                          <a:sym typeface="Arial"/>
                        </a:rPr>
                        <a:t>Ransomware, Phishing and other social engineering techniques.</a:t>
                      </a:r>
                    </a:p>
                  </a:txBody>
                  <a:tcPr marL="45725" marR="45725" marT="45725" marB="45725" horzOverflow="overflow"/>
                </a:tc>
                <a:tc>
                  <a:txBody>
                    <a:bodyPr/>
                    <a:lstStyle/>
                    <a:p>
                      <a:pPr algn="l" defTabSz="685800">
                        <a:lnSpc>
                          <a:spcPct val="90000"/>
                        </a:lnSpc>
                        <a:spcBef>
                          <a:spcPts val="700"/>
                        </a:spcBef>
                        <a:defRPr sz="1800"/>
                      </a:pPr>
                      <a:r>
                        <a:rPr sz="1100">
                          <a:sym typeface="Arial"/>
                        </a:rPr>
                        <a:t>Low</a:t>
                      </a:r>
                    </a:p>
                  </a:txBody>
                  <a:tcPr marL="45725" marR="45725" marT="45725" marB="45725" horzOverflow="overflow"/>
                </a:tc>
                <a:extLst>
                  <a:ext uri="{0D108BD9-81ED-4DB2-BD59-A6C34878D82A}">
                    <a16:rowId xmlns:a16="http://schemas.microsoft.com/office/drawing/2014/main" val="10003"/>
                  </a:ext>
                </a:extLst>
              </a:tr>
              <a:tr h="802325">
                <a:tc>
                  <a:txBody>
                    <a:bodyPr/>
                    <a:lstStyle/>
                    <a:p>
                      <a:pPr algn="l" defTabSz="685800">
                        <a:lnSpc>
                          <a:spcPct val="90000"/>
                        </a:lnSpc>
                        <a:spcBef>
                          <a:spcPts val="700"/>
                        </a:spcBef>
                        <a:defRPr sz="1800"/>
                      </a:pPr>
                      <a:r>
                        <a:rPr sz="1100">
                          <a:sym typeface="Arial"/>
                        </a:rPr>
                        <a:t>Hacktivist </a:t>
                      </a:r>
                    </a:p>
                  </a:txBody>
                  <a:tcPr marL="45725" marR="45725" marT="45725" marB="45725" horzOverflow="overflow"/>
                </a:tc>
                <a:tc>
                  <a:txBody>
                    <a:bodyPr/>
                    <a:lstStyle/>
                    <a:p>
                      <a:pPr algn="l" defTabSz="685800">
                        <a:lnSpc>
                          <a:spcPct val="90000"/>
                        </a:lnSpc>
                        <a:spcBef>
                          <a:spcPts val="700"/>
                        </a:spcBef>
                        <a:defRPr sz="1800"/>
                      </a:pPr>
                      <a:r>
                        <a:rPr sz="1100">
                          <a:sym typeface="Arial"/>
                        </a:rPr>
                        <a:t>Seek to disrupt or vandalize.</a:t>
                      </a:r>
                    </a:p>
                  </a:txBody>
                  <a:tcPr marL="45725" marR="45725" marT="45725" marB="45725" horzOverflow="overflow"/>
                </a:tc>
                <a:tc>
                  <a:txBody>
                    <a:bodyPr/>
                    <a:lstStyle/>
                    <a:p>
                      <a:pPr algn="l" defTabSz="685800">
                        <a:lnSpc>
                          <a:spcPct val="90000"/>
                        </a:lnSpc>
                        <a:spcBef>
                          <a:spcPts val="700"/>
                        </a:spcBef>
                        <a:defRPr sz="1800"/>
                      </a:pPr>
                      <a:r>
                        <a:rPr sz="1100">
                          <a:sym typeface="Arial"/>
                        </a:rPr>
                        <a:t>Organizations that violate the individual or group’s beliefs.</a:t>
                      </a:r>
                    </a:p>
                  </a:txBody>
                  <a:tcPr marL="45725" marR="45725" marT="45725" marB="45725" horzOverflow="overflow"/>
                </a:tc>
                <a:tc>
                  <a:txBody>
                    <a:bodyPr/>
                    <a:lstStyle/>
                    <a:p>
                      <a:pPr algn="l" defTabSz="685800">
                        <a:lnSpc>
                          <a:spcPct val="90000"/>
                        </a:lnSpc>
                        <a:spcBef>
                          <a:spcPts val="700"/>
                        </a:spcBef>
                        <a:defRPr sz="1800"/>
                      </a:pPr>
                      <a:r>
                        <a:rPr sz="1100">
                          <a:sym typeface="Arial"/>
                        </a:rPr>
                        <a:t>Political or other causes in which the hacker believes.</a:t>
                      </a:r>
                    </a:p>
                  </a:txBody>
                  <a:tcPr marL="45725" marR="45725" marT="45725" marB="45725" horzOverflow="overflow"/>
                </a:tc>
                <a:tc>
                  <a:txBody>
                    <a:bodyPr/>
                    <a:lstStyle/>
                    <a:p>
                      <a:pPr algn="l" defTabSz="685800">
                        <a:lnSpc>
                          <a:spcPct val="90000"/>
                        </a:lnSpc>
                        <a:spcBef>
                          <a:spcPts val="700"/>
                        </a:spcBef>
                        <a:defRPr sz="1800"/>
                      </a:pPr>
                      <a:r>
                        <a:rPr sz="1100">
                          <a:sym typeface="Arial"/>
                        </a:rPr>
                        <a:t>Website Graffiti, Denial-of-Service. Will sometimes place personnel inside the organization.</a:t>
                      </a:r>
                    </a:p>
                  </a:txBody>
                  <a:tcPr marL="45725" marR="45725" marT="45725" marB="45725" horzOverflow="overflow"/>
                </a:tc>
                <a:tc>
                  <a:txBody>
                    <a:bodyPr/>
                    <a:lstStyle/>
                    <a:p>
                      <a:pPr algn="l" defTabSz="685800">
                        <a:lnSpc>
                          <a:spcPct val="90000"/>
                        </a:lnSpc>
                        <a:spcBef>
                          <a:spcPts val="700"/>
                        </a:spcBef>
                        <a:defRPr sz="1800"/>
                      </a:pPr>
                      <a:r>
                        <a:rPr sz="1100">
                          <a:sym typeface="Arial"/>
                        </a:rPr>
                        <a:t>Low</a:t>
                      </a:r>
                    </a:p>
                  </a:txBody>
                  <a:tcPr marL="45725" marR="45725" marT="45725" marB="45725" horzOverflow="overflow"/>
                </a:tc>
                <a:extLst>
                  <a:ext uri="{0D108BD9-81ED-4DB2-BD59-A6C34878D82A}">
                    <a16:rowId xmlns:a16="http://schemas.microsoft.com/office/drawing/2014/main" val="10004"/>
                  </a:ext>
                </a:extLst>
              </a:tr>
              <a:tr h="976725">
                <a:tc>
                  <a:txBody>
                    <a:bodyPr/>
                    <a:lstStyle/>
                    <a:p>
                      <a:pPr algn="l" defTabSz="685800">
                        <a:lnSpc>
                          <a:spcPct val="90000"/>
                        </a:lnSpc>
                        <a:spcBef>
                          <a:spcPts val="700"/>
                        </a:spcBef>
                        <a:defRPr sz="1800"/>
                      </a:pPr>
                      <a:r>
                        <a:rPr sz="1100">
                          <a:sym typeface="Arial"/>
                        </a:rPr>
                        <a:t>Nation State Spies and Terrorists</a:t>
                      </a:r>
                    </a:p>
                  </a:txBody>
                  <a:tcPr marL="45725" marR="45725" marT="45725" marB="45725" horzOverflow="overflow"/>
                </a:tc>
                <a:tc>
                  <a:txBody>
                    <a:bodyPr/>
                    <a:lstStyle/>
                    <a:p>
                      <a:pPr algn="l" defTabSz="685800">
                        <a:lnSpc>
                          <a:spcPct val="90000"/>
                        </a:lnSpc>
                        <a:spcBef>
                          <a:spcPts val="700"/>
                        </a:spcBef>
                        <a:defRPr sz="1800"/>
                      </a:pPr>
                      <a:r>
                        <a:rPr sz="1100">
                          <a:sym typeface="Arial"/>
                        </a:rPr>
                        <a:t>Highly-skilled.</a:t>
                      </a:r>
                    </a:p>
                  </a:txBody>
                  <a:tcPr marL="45725" marR="45725" marT="45725" marB="45725" horzOverflow="overflow"/>
                </a:tc>
                <a:tc>
                  <a:txBody>
                    <a:bodyPr/>
                    <a:lstStyle/>
                    <a:p>
                      <a:pPr algn="l" defTabSz="685800">
                        <a:lnSpc>
                          <a:spcPct val="90000"/>
                        </a:lnSpc>
                        <a:spcBef>
                          <a:spcPts val="700"/>
                        </a:spcBef>
                        <a:defRPr sz="1800"/>
                      </a:pPr>
                      <a:r>
                        <a:rPr sz="1100">
                          <a:sym typeface="Arial"/>
                        </a:rPr>
                        <a:t>Government and critical infrastructure organizations.</a:t>
                      </a:r>
                    </a:p>
                  </a:txBody>
                  <a:tcPr marL="45725" marR="45725" marT="45725" marB="45725" horzOverflow="overflow"/>
                </a:tc>
                <a:tc>
                  <a:txBody>
                    <a:bodyPr/>
                    <a:lstStyle/>
                    <a:p>
                      <a:pPr algn="l" defTabSz="685800">
                        <a:lnSpc>
                          <a:spcPct val="90000"/>
                        </a:lnSpc>
                        <a:spcBef>
                          <a:spcPts val="700"/>
                        </a:spcBef>
                        <a:defRPr sz="1800"/>
                      </a:pPr>
                      <a:r>
                        <a:rPr sz="1100" dirty="0">
                          <a:sym typeface="Arial"/>
                        </a:rPr>
                        <a:t>Disruption of critical services to generate panic,</a:t>
                      </a:r>
                      <a:r>
                        <a:rPr lang="en-US" sz="1100" dirty="0">
                          <a:sym typeface="Arial"/>
                        </a:rPr>
                        <a:t> to steal</a:t>
                      </a:r>
                      <a:r>
                        <a:rPr sz="1100" dirty="0">
                          <a:sym typeface="Arial"/>
                        </a:rPr>
                        <a:t> data for their businesses</a:t>
                      </a:r>
                      <a:r>
                        <a:rPr lang="en-US" sz="1100" dirty="0">
                          <a:sym typeface="Arial"/>
                        </a:rPr>
                        <a:t>,</a:t>
                      </a:r>
                      <a:r>
                        <a:rPr sz="1100" dirty="0">
                          <a:sym typeface="Arial"/>
                        </a:rPr>
                        <a:t> or to cripple the other nation.</a:t>
                      </a:r>
                    </a:p>
                  </a:txBody>
                  <a:tcPr marL="45725" marR="45725" marT="45725" marB="45725" horzOverflow="overflow"/>
                </a:tc>
                <a:tc>
                  <a:txBody>
                    <a:bodyPr/>
                    <a:lstStyle/>
                    <a:p>
                      <a:pPr algn="l" defTabSz="685800">
                        <a:lnSpc>
                          <a:spcPct val="90000"/>
                        </a:lnSpc>
                        <a:spcBef>
                          <a:spcPts val="700"/>
                        </a:spcBef>
                        <a:defRPr sz="1800"/>
                      </a:pPr>
                      <a:r>
                        <a:rPr sz="1100" dirty="0">
                          <a:sym typeface="Arial"/>
                        </a:rPr>
                        <a:t>Difficult to identify, due to their skills. Use of Advanced Persistent Threat (APTs) to gain and maintain access. Some use supply chain attacks.</a:t>
                      </a:r>
                    </a:p>
                  </a:txBody>
                  <a:tcPr marL="45725" marR="45725" marT="45725" marB="45725" horzOverflow="overflow"/>
                </a:tc>
                <a:tc>
                  <a:txBody>
                    <a:bodyPr/>
                    <a:lstStyle/>
                    <a:p>
                      <a:pPr algn="l" defTabSz="685800">
                        <a:lnSpc>
                          <a:spcPct val="90000"/>
                        </a:lnSpc>
                        <a:spcBef>
                          <a:spcPts val="700"/>
                        </a:spcBef>
                        <a:defRPr sz="1800"/>
                      </a:pPr>
                      <a:r>
                        <a:rPr sz="1100">
                          <a:sym typeface="Arial"/>
                        </a:rPr>
                        <a:t>High</a:t>
                      </a:r>
                    </a:p>
                  </a:txBody>
                  <a:tcPr marL="45725" marR="45725" marT="45725" marB="45725" horzOverflow="overflow"/>
                </a:tc>
                <a:extLst>
                  <a:ext uri="{0D108BD9-81ED-4DB2-BD59-A6C34878D82A}">
                    <a16:rowId xmlns:a16="http://schemas.microsoft.com/office/drawing/2014/main" val="10005"/>
                  </a:ext>
                </a:extLst>
              </a:tr>
              <a:tr h="627900">
                <a:tc>
                  <a:txBody>
                    <a:bodyPr/>
                    <a:lstStyle/>
                    <a:p>
                      <a:pPr algn="l" defTabSz="685800">
                        <a:lnSpc>
                          <a:spcPct val="90000"/>
                        </a:lnSpc>
                        <a:spcBef>
                          <a:spcPts val="700"/>
                        </a:spcBef>
                        <a:defRPr sz="1800"/>
                      </a:pPr>
                      <a:r>
                        <a:rPr sz="1100">
                          <a:sym typeface="Arial"/>
                        </a:rPr>
                        <a:t>Insiders</a:t>
                      </a:r>
                    </a:p>
                  </a:txBody>
                  <a:tcPr marL="45725" marR="45725" marT="45725" marB="45725" horzOverflow="overflow"/>
                </a:tc>
                <a:tc>
                  <a:txBody>
                    <a:bodyPr/>
                    <a:lstStyle/>
                    <a:p>
                      <a:pPr algn="l" defTabSz="685800">
                        <a:lnSpc>
                          <a:spcPct val="90000"/>
                        </a:lnSpc>
                        <a:spcBef>
                          <a:spcPts val="700"/>
                        </a:spcBef>
                        <a:defRPr sz="1800"/>
                      </a:pPr>
                      <a:r>
                        <a:rPr sz="1100">
                          <a:sym typeface="Arial"/>
                        </a:rPr>
                        <a:t>Often employees, usually less skilled.</a:t>
                      </a:r>
                    </a:p>
                  </a:txBody>
                  <a:tcPr marL="45725" marR="45725" marT="45725" marB="45725" horzOverflow="overflow"/>
                </a:tc>
                <a:tc>
                  <a:txBody>
                    <a:bodyPr/>
                    <a:lstStyle/>
                    <a:p>
                      <a:pPr algn="l" defTabSz="685800">
                        <a:lnSpc>
                          <a:spcPct val="90000"/>
                        </a:lnSpc>
                        <a:spcBef>
                          <a:spcPts val="700"/>
                        </a:spcBef>
                        <a:defRPr sz="1800"/>
                      </a:pPr>
                      <a:r>
                        <a:rPr sz="1100">
                          <a:sym typeface="Arial"/>
                        </a:rPr>
                        <a:t>Company data.</a:t>
                      </a:r>
                    </a:p>
                  </a:txBody>
                  <a:tcPr marL="45725" marR="45725" marT="45725" marB="45725" horzOverflow="overflow"/>
                </a:tc>
                <a:tc>
                  <a:txBody>
                    <a:bodyPr/>
                    <a:lstStyle/>
                    <a:p>
                      <a:pPr algn="l" defTabSz="685800">
                        <a:lnSpc>
                          <a:spcPct val="90000"/>
                        </a:lnSpc>
                        <a:spcBef>
                          <a:spcPts val="700"/>
                        </a:spcBef>
                        <a:defRPr sz="1800"/>
                      </a:pPr>
                      <a:r>
                        <a:rPr sz="1100">
                          <a:sym typeface="Arial"/>
                        </a:rPr>
                        <a:t>Theft of proprietary data or, sometimes, a desire to snoop.</a:t>
                      </a:r>
                    </a:p>
                  </a:txBody>
                  <a:tcPr marL="45725" marR="45725" marT="45725" marB="45725" horzOverflow="overflow"/>
                </a:tc>
                <a:tc>
                  <a:txBody>
                    <a:bodyPr/>
                    <a:lstStyle/>
                    <a:p>
                      <a:pPr algn="l" defTabSz="685800">
                        <a:lnSpc>
                          <a:spcPct val="90000"/>
                        </a:lnSpc>
                        <a:spcBef>
                          <a:spcPts val="700"/>
                        </a:spcBef>
                        <a:defRPr sz="1800"/>
                      </a:pPr>
                      <a:r>
                        <a:rPr sz="1100">
                          <a:sym typeface="Arial"/>
                        </a:rPr>
                        <a:t> Privilege escalation, often through gaining access to other accounts via social engineering.</a:t>
                      </a:r>
                    </a:p>
                  </a:txBody>
                  <a:tcPr marL="45725" marR="45725" marT="45725" marB="45725" horzOverflow="overflow"/>
                </a:tc>
                <a:tc>
                  <a:txBody>
                    <a:bodyPr/>
                    <a:lstStyle/>
                    <a:p>
                      <a:pPr algn="l" defTabSz="685800">
                        <a:lnSpc>
                          <a:spcPct val="90000"/>
                        </a:lnSpc>
                        <a:spcBef>
                          <a:spcPts val="700"/>
                        </a:spcBef>
                        <a:defRPr sz="1800"/>
                      </a:pPr>
                      <a:r>
                        <a:rPr sz="1100" dirty="0">
                          <a:sym typeface="Arial"/>
                        </a:rPr>
                        <a:t>High</a:t>
                      </a:r>
                    </a:p>
                  </a:txBody>
                  <a:tcPr marL="45725" marR="45725" marT="45725" marB="45725" horzOverflow="overflow"/>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46398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188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60"/>
          <p:cNvSpPr txBox="1">
            <a:spLocks noGrp="1"/>
          </p:cNvSpPr>
          <p:nvPr>
            <p:ph type="title"/>
          </p:nvPr>
        </p:nvSpPr>
        <p:spPr>
          <a:xfrm>
            <a:off x="628650" y="365125"/>
            <a:ext cx="7886700" cy="1325564"/>
          </a:xfrm>
          <a:prstGeom prst="rect">
            <a:avLst/>
          </a:prstGeom>
        </p:spPr>
        <p:txBody>
          <a:bodyPr lIns="45699" tIns="45699" rIns="45699" bIns="45699"/>
          <a:lstStyle/>
          <a:p>
            <a:r>
              <a:rPr dirty="0"/>
              <a:t>Learning Objectives</a:t>
            </a:r>
          </a:p>
        </p:txBody>
      </p:sp>
      <p:sp>
        <p:nvSpPr>
          <p:cNvPr id="108" name="Shape 61"/>
          <p:cNvSpPr txBox="1">
            <a:spLocks noGrp="1"/>
          </p:cNvSpPr>
          <p:nvPr>
            <p:ph type="body" idx="1"/>
          </p:nvPr>
        </p:nvSpPr>
        <p:spPr>
          <a:xfrm>
            <a:off x="457200" y="1983693"/>
            <a:ext cx="8229600" cy="3771903"/>
          </a:xfrm>
          <a:prstGeom prst="rect">
            <a:avLst/>
          </a:prstGeom>
        </p:spPr>
        <p:txBody>
          <a:bodyPr lIns="45699" tIns="45699" rIns="45699" bIns="45699">
            <a:normAutofit/>
          </a:bodyPr>
          <a:lstStyle/>
          <a:p>
            <a:pPr marL="0" lvl="2" indent="0">
              <a:lnSpc>
                <a:spcPct val="80000"/>
              </a:lnSpc>
              <a:buSzTx/>
              <a:buNone/>
            </a:pPr>
            <a:r>
              <a:rPr sz="2100" dirty="0"/>
              <a:t>Upon the conclusion of this unit</a:t>
            </a:r>
            <a:r>
              <a:rPr lang="en-US" sz="2100" dirty="0"/>
              <a:t>, students will be able to</a:t>
            </a:r>
            <a:r>
              <a:rPr sz="2100" dirty="0"/>
              <a:t>:</a:t>
            </a:r>
            <a:br>
              <a:rPr lang="en-US" sz="2100" dirty="0"/>
            </a:br>
            <a:endParaRPr sz="2100" dirty="0"/>
          </a:p>
          <a:p>
            <a:pPr marL="0" lvl="1" indent="0">
              <a:lnSpc>
                <a:spcPct val="80000"/>
              </a:lnSpc>
              <a:buClr>
                <a:srgbClr val="000000"/>
              </a:buClr>
              <a:buNone/>
            </a:pPr>
            <a:r>
              <a:rPr lang="en-US" sz="2100" dirty="0"/>
              <a:t>1.1 	</a:t>
            </a:r>
            <a:r>
              <a:rPr sz="2100" dirty="0"/>
              <a:t>Identify the effect that cyber warfare and cybercrime can have on </a:t>
            </a:r>
            <a:r>
              <a:rPr lang="en-US" sz="2100" dirty="0"/>
              <a:t>	</a:t>
            </a:r>
            <a:r>
              <a:rPr sz="2100" dirty="0"/>
              <a:t>organizations</a:t>
            </a:r>
            <a:r>
              <a:rPr lang="en-US" sz="2100" dirty="0"/>
              <a:t> </a:t>
            </a:r>
            <a:br>
              <a:rPr lang="en-US" sz="2100" dirty="0"/>
            </a:br>
            <a:r>
              <a:rPr lang="en-US" sz="2100" dirty="0"/>
              <a:t> 	and on society as a whole</a:t>
            </a:r>
            <a:r>
              <a:rPr sz="2100" dirty="0"/>
              <a:t>.   </a:t>
            </a:r>
            <a:br>
              <a:rPr lang="en-US" sz="2100" dirty="0"/>
            </a:br>
            <a:endParaRPr lang="en-US" sz="2100" dirty="0"/>
          </a:p>
          <a:p>
            <a:pPr marL="0" lvl="1" indent="0">
              <a:lnSpc>
                <a:spcPct val="80000"/>
              </a:lnSpc>
              <a:buClr>
                <a:srgbClr val="000000"/>
              </a:buClr>
              <a:buNone/>
            </a:pPr>
            <a:r>
              <a:rPr lang="en-US" sz="2100" dirty="0"/>
              <a:t>1.2 	</a:t>
            </a:r>
            <a:r>
              <a:rPr sz="2100" dirty="0"/>
              <a:t>Explain the trade-off between key security properties and usability.  </a:t>
            </a:r>
          </a:p>
          <a:p>
            <a:pPr marL="0" lvl="1" indent="0">
              <a:lnSpc>
                <a:spcPct val="80000"/>
              </a:lnSpc>
              <a:buClr>
                <a:srgbClr val="000000"/>
              </a:buClr>
              <a:buNone/>
            </a:pPr>
            <a:br>
              <a:rPr lang="en-US" sz="2100" dirty="0"/>
            </a:br>
            <a:r>
              <a:rPr lang="en-US" sz="2100" dirty="0"/>
              <a:t>1.3	</a:t>
            </a:r>
            <a:r>
              <a:rPr sz="2100" dirty="0"/>
              <a:t>Identify the basic concepts of threats, vulnerabilities, attack vectors</a:t>
            </a:r>
            <a:r>
              <a:rPr sz="2100"/>
              <a:t>,</a:t>
            </a:r>
            <a:r>
              <a:rPr lang="en-US" sz="2100"/>
              <a:t>  	</a:t>
            </a:r>
            <a:r>
              <a:rPr sz="2100"/>
              <a:t>and </a:t>
            </a:r>
            <a:r>
              <a:rPr sz="2100" dirty="0"/>
              <a:t>risk.  </a:t>
            </a:r>
          </a:p>
          <a:p>
            <a:pPr marL="0" lvl="1" indent="0">
              <a:lnSpc>
                <a:spcPct val="80000"/>
              </a:lnSpc>
              <a:buClr>
                <a:srgbClr val="000000"/>
              </a:buClr>
              <a:buNone/>
            </a:pPr>
            <a:br>
              <a:rPr lang="en-US" sz="2100" dirty="0"/>
            </a:br>
            <a:r>
              <a:rPr lang="en-US" sz="2100" dirty="0"/>
              <a:t>1.4	</a:t>
            </a:r>
            <a:r>
              <a:rPr sz="2100" dirty="0"/>
              <a:t>Identify threat actors, their capabilities/techniques, motivations, risk </a:t>
            </a:r>
            <a:r>
              <a:rPr lang="en-US" sz="2100" dirty="0"/>
              <a:t>	</a:t>
            </a:r>
            <a:r>
              <a:rPr sz="2100" dirty="0"/>
              <a:t>aversion, and potential attack targets.  </a:t>
            </a:r>
          </a:p>
        </p:txBody>
      </p:sp>
    </p:spTree>
    <p:extLst>
      <p:ext uri="{BB962C8B-B14F-4D97-AF65-F5344CB8AC3E}">
        <p14:creationId xmlns:p14="http://schemas.microsoft.com/office/powerpoint/2010/main" val="2779709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66"/>
          <p:cNvSpPr txBox="1">
            <a:spLocks noGrp="1"/>
          </p:cNvSpPr>
          <p:nvPr>
            <p:ph type="title"/>
          </p:nvPr>
        </p:nvSpPr>
        <p:spPr>
          <a:xfrm>
            <a:off x="628650" y="365125"/>
            <a:ext cx="7886700" cy="1325564"/>
          </a:xfrm>
          <a:prstGeom prst="rect">
            <a:avLst/>
          </a:prstGeom>
        </p:spPr>
        <p:txBody>
          <a:bodyPr lIns="45699" tIns="45699" rIns="45699" bIns="45699"/>
          <a:lstStyle/>
          <a:p>
            <a:r>
              <a:rPr dirty="0"/>
              <a:t>Cyber Warfare</a:t>
            </a:r>
          </a:p>
        </p:txBody>
      </p:sp>
      <p:sp>
        <p:nvSpPr>
          <p:cNvPr id="111" name="Shape 67"/>
          <p:cNvSpPr txBox="1">
            <a:spLocks noGrp="1"/>
          </p:cNvSpPr>
          <p:nvPr>
            <p:ph type="body" idx="1"/>
          </p:nvPr>
        </p:nvSpPr>
        <p:spPr>
          <a:xfrm>
            <a:off x="628650" y="1825625"/>
            <a:ext cx="7886700" cy="4351338"/>
          </a:xfrm>
          <a:prstGeom prst="rect">
            <a:avLst/>
          </a:prstGeom>
        </p:spPr>
        <p:txBody>
          <a:bodyPr lIns="45699" tIns="45699" rIns="45699" bIns="45699"/>
          <a:lstStyle>
            <a:lvl1pPr>
              <a:buClr>
                <a:srgbClr val="000000"/>
              </a:buClr>
            </a:lvl1pPr>
          </a:lstStyle>
          <a:p>
            <a:pPr marL="0" indent="0">
              <a:buNone/>
            </a:pPr>
            <a:r>
              <a:rPr dirty="0"/>
              <a:t>“Cyber warfare involves the actions by a nation-state or international organization to attack and attempt to damage another nation’s computers or information networks through, for example, computer viruses or denial-of-service attacks</a:t>
            </a:r>
            <a:r>
              <a:rPr lang="en-US" dirty="0"/>
              <a:t>.</a:t>
            </a:r>
            <a:r>
              <a:rPr dirty="0"/>
              <a:t>” (Source: Rand Corporation</a:t>
            </a:r>
            <a:r>
              <a:rPr lang="en-US"/>
              <a:t>,</a:t>
            </a:r>
            <a:r>
              <a:t> </a:t>
            </a:r>
            <a:r>
              <a:rPr lang="en-US"/>
              <a:t>R</a:t>
            </a:r>
            <a:r>
              <a:t>etrieved</a:t>
            </a:r>
            <a:r>
              <a:rPr lang="en-US"/>
              <a:t> June 25, 2018,</a:t>
            </a:r>
            <a:r>
              <a:t> </a:t>
            </a:r>
            <a:r>
              <a:rPr dirty="0"/>
              <a:t>from http://www.rand.org/topics/cyber-warfare.htm</a:t>
            </a:r>
            <a:r>
              <a:rPr lang="en-US" dirty="0"/>
              <a:t>l</a:t>
            </a:r>
            <a:r>
              <a:rPr dirty="0"/>
              <a:t>)</a:t>
            </a:r>
          </a:p>
        </p:txBody>
      </p:sp>
    </p:spTree>
    <p:extLst>
      <p:ext uri="{BB962C8B-B14F-4D97-AF65-F5344CB8AC3E}">
        <p14:creationId xmlns:p14="http://schemas.microsoft.com/office/powerpoint/2010/main" val="3606008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72"/>
          <p:cNvSpPr txBox="1">
            <a:spLocks noGrp="1"/>
          </p:cNvSpPr>
          <p:nvPr>
            <p:ph type="title"/>
          </p:nvPr>
        </p:nvSpPr>
        <p:spPr>
          <a:xfrm>
            <a:off x="628650" y="365125"/>
            <a:ext cx="7886700" cy="1325564"/>
          </a:xfrm>
          <a:prstGeom prst="rect">
            <a:avLst/>
          </a:prstGeom>
        </p:spPr>
        <p:txBody>
          <a:bodyPr lIns="45699" tIns="45699" rIns="45699" bIns="45699"/>
          <a:lstStyle/>
          <a:p>
            <a:r>
              <a:rPr dirty="0"/>
              <a:t>Cyber Warfare Targets</a:t>
            </a:r>
          </a:p>
        </p:txBody>
      </p:sp>
      <p:sp>
        <p:nvSpPr>
          <p:cNvPr id="116" name="Shape 73"/>
          <p:cNvSpPr txBox="1">
            <a:spLocks noGrp="1"/>
          </p:cNvSpPr>
          <p:nvPr>
            <p:ph type="body" idx="1"/>
          </p:nvPr>
        </p:nvSpPr>
        <p:spPr>
          <a:xfrm>
            <a:off x="628650" y="1825625"/>
            <a:ext cx="7886700" cy="4351338"/>
          </a:xfrm>
          <a:prstGeom prst="rect">
            <a:avLst/>
          </a:prstGeom>
        </p:spPr>
        <p:txBody>
          <a:bodyPr lIns="45699" tIns="45699" rIns="45699" bIns="45699">
            <a:normAutofit/>
          </a:bodyPr>
          <a:lstStyle/>
          <a:p>
            <a:pPr>
              <a:buClr>
                <a:srgbClr val="000000"/>
              </a:buClr>
            </a:pPr>
            <a:r>
              <a:rPr dirty="0"/>
              <a:t>Cyberwar targets systems that are critical to maintaining a nation’s way of life </a:t>
            </a:r>
            <a:r>
              <a:rPr lang="en-US" dirty="0"/>
              <a:t>(</a:t>
            </a:r>
            <a:r>
              <a:rPr dirty="0"/>
              <a:t>the Department of Homeland Security identifies </a:t>
            </a:r>
            <a:r>
              <a:rPr lang="en-US" dirty="0"/>
              <a:t>them </a:t>
            </a:r>
            <a:r>
              <a:rPr dirty="0"/>
              <a:t>as “critical infrastructure”</a:t>
            </a:r>
            <a:r>
              <a:rPr lang="en-US" dirty="0"/>
              <a:t>)</a:t>
            </a:r>
            <a:r>
              <a:rPr dirty="0"/>
              <a:t> and cause</a:t>
            </a:r>
            <a:r>
              <a:rPr lang="en-US" dirty="0"/>
              <a:t>s</a:t>
            </a:r>
            <a:r>
              <a:rPr dirty="0"/>
              <a:t> widespread panic and uncertainty.</a:t>
            </a:r>
            <a:br>
              <a:rPr dirty="0"/>
            </a:br>
            <a:endParaRPr dirty="0"/>
          </a:p>
          <a:p>
            <a:pPr>
              <a:buClr>
                <a:srgbClr val="000000"/>
              </a:buClr>
            </a:pPr>
            <a:r>
              <a:rPr lang="en-US" dirty="0"/>
              <a:t>Critical infrastructure </a:t>
            </a:r>
            <a:r>
              <a:rPr dirty="0"/>
              <a:t>include</a:t>
            </a:r>
            <a:r>
              <a:rPr lang="en-US" dirty="0"/>
              <a:t>s</a:t>
            </a:r>
            <a:r>
              <a:rPr dirty="0"/>
              <a:t>: </a:t>
            </a:r>
            <a:endParaRPr lang="en-US" dirty="0"/>
          </a:p>
          <a:p>
            <a:pPr lvl="1">
              <a:buClr>
                <a:srgbClr val="000000"/>
              </a:buClr>
              <a:buFont typeface="Arial" charset="0"/>
              <a:buChar char="•"/>
            </a:pPr>
            <a:r>
              <a:rPr lang="en-US" sz="1800" dirty="0"/>
              <a:t>F</a:t>
            </a:r>
            <a:r>
              <a:rPr sz="1800" dirty="0"/>
              <a:t>inancial systems</a:t>
            </a:r>
            <a:endParaRPr lang="en-US" sz="1800" dirty="0"/>
          </a:p>
          <a:p>
            <a:pPr lvl="1">
              <a:buClr>
                <a:srgbClr val="000000"/>
              </a:buClr>
              <a:buFont typeface="Arial" charset="0"/>
              <a:buChar char="•"/>
            </a:pPr>
            <a:r>
              <a:rPr lang="en-US" sz="1800" dirty="0"/>
              <a:t>H</a:t>
            </a:r>
            <a:r>
              <a:rPr sz="1800" dirty="0"/>
              <a:t>ealthcare</a:t>
            </a:r>
            <a:r>
              <a:rPr lang="en-US" sz="1800" dirty="0"/>
              <a:t> systems</a:t>
            </a:r>
            <a:r>
              <a:rPr sz="1800" dirty="0"/>
              <a:t> </a:t>
            </a:r>
            <a:endParaRPr lang="en-US" sz="1800" dirty="0"/>
          </a:p>
          <a:p>
            <a:pPr lvl="1">
              <a:buClr>
                <a:srgbClr val="000000"/>
              </a:buClr>
              <a:buFont typeface="Arial" charset="0"/>
              <a:buChar char="•"/>
            </a:pPr>
            <a:r>
              <a:rPr lang="en-US" sz="1800" dirty="0"/>
              <a:t>E</a:t>
            </a:r>
            <a:r>
              <a:rPr sz="1800" dirty="0"/>
              <a:t>nergy </a:t>
            </a:r>
            <a:r>
              <a:rPr lang="en-US" sz="1800" dirty="0"/>
              <a:t>systems </a:t>
            </a:r>
            <a:r>
              <a:rPr sz="1800" dirty="0"/>
              <a:t>(electrical grids and power plants)</a:t>
            </a:r>
            <a:endParaRPr lang="en-US" sz="1800" dirty="0"/>
          </a:p>
          <a:p>
            <a:pPr lvl="1">
              <a:buClr>
                <a:srgbClr val="000000"/>
              </a:buClr>
              <a:buFont typeface="Arial" charset="0"/>
              <a:buChar char="•"/>
            </a:pPr>
            <a:r>
              <a:rPr lang="en-US" sz="1800" dirty="0"/>
              <a:t>W</a:t>
            </a:r>
            <a:r>
              <a:rPr sz="1800" dirty="0"/>
              <a:t>ater</a:t>
            </a:r>
            <a:r>
              <a:rPr lang="en-US" sz="1800" dirty="0"/>
              <a:t> systems</a:t>
            </a:r>
            <a:r>
              <a:rPr sz="1800" dirty="0"/>
              <a:t> (including water treatment facilities and dams) </a:t>
            </a:r>
            <a:endParaRPr lang="en-US" sz="1800" dirty="0"/>
          </a:p>
          <a:p>
            <a:pPr lvl="1">
              <a:buClr>
                <a:srgbClr val="000000"/>
              </a:buClr>
              <a:buFont typeface="Arial" charset="0"/>
              <a:buChar char="•"/>
            </a:pPr>
            <a:r>
              <a:rPr lang="en-US" sz="1800" dirty="0"/>
              <a:t>C</a:t>
            </a:r>
            <a:r>
              <a:rPr sz="1800" dirty="0"/>
              <a:t>ommunications systems</a:t>
            </a:r>
            <a:endParaRPr lang="en-US" sz="1800" dirty="0"/>
          </a:p>
          <a:p>
            <a:pPr lvl="1">
              <a:buClr>
                <a:srgbClr val="000000"/>
              </a:buClr>
              <a:buFont typeface="Arial" charset="0"/>
              <a:buChar char="•"/>
            </a:pPr>
            <a:r>
              <a:rPr lang="en-US" sz="1800" dirty="0"/>
              <a:t>F</a:t>
            </a:r>
            <a:r>
              <a:rPr sz="1800" dirty="0"/>
              <a:t>ood and agriculture</a:t>
            </a:r>
            <a:r>
              <a:rPr lang="en-US" sz="1800" dirty="0"/>
              <a:t> systems</a:t>
            </a:r>
          </a:p>
          <a:p>
            <a:pPr lvl="1">
              <a:buClr>
                <a:srgbClr val="000000"/>
              </a:buClr>
              <a:buFont typeface="Arial" charset="0"/>
              <a:buChar char="•"/>
            </a:pPr>
            <a:r>
              <a:rPr lang="en-US" sz="1800" dirty="0"/>
              <a:t>T</a:t>
            </a:r>
            <a:r>
              <a:rPr sz="1800" dirty="0"/>
              <a:t>ransportation systems</a:t>
            </a:r>
            <a:endParaRPr lang="en-US" sz="1800" dirty="0"/>
          </a:p>
          <a:p>
            <a:pPr marL="257175" indent="-285750">
              <a:buClr>
                <a:srgbClr val="000000"/>
              </a:buClr>
              <a:buFont typeface="Arial" charset="0"/>
              <a:buChar char="•"/>
            </a:pPr>
            <a:r>
              <a:rPr lang="en-US" dirty="0"/>
              <a:t>A</a:t>
            </a:r>
            <a:r>
              <a:rPr dirty="0"/>
              <a:t>ll of </a:t>
            </a:r>
            <a:r>
              <a:rPr lang="en-US" dirty="0"/>
              <a:t>these systems</a:t>
            </a:r>
            <a:r>
              <a:rPr dirty="0"/>
              <a:t> are now connected to the Internet.</a:t>
            </a:r>
          </a:p>
        </p:txBody>
      </p:sp>
    </p:spTree>
    <p:extLst>
      <p:ext uri="{BB962C8B-B14F-4D97-AF65-F5344CB8AC3E}">
        <p14:creationId xmlns:p14="http://schemas.microsoft.com/office/powerpoint/2010/main" val="3693283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78"/>
          <p:cNvSpPr txBox="1">
            <a:spLocks noGrp="1"/>
          </p:cNvSpPr>
          <p:nvPr>
            <p:ph type="title"/>
          </p:nvPr>
        </p:nvSpPr>
        <p:spPr>
          <a:xfrm>
            <a:off x="628650" y="365125"/>
            <a:ext cx="7886700" cy="1325564"/>
          </a:xfrm>
          <a:prstGeom prst="rect">
            <a:avLst/>
          </a:prstGeom>
        </p:spPr>
        <p:txBody>
          <a:bodyPr lIns="45699" tIns="45699" rIns="45699" bIns="45699"/>
          <a:lstStyle/>
          <a:p>
            <a:r>
              <a:rPr dirty="0"/>
              <a:t>Cybercrime</a:t>
            </a:r>
          </a:p>
        </p:txBody>
      </p:sp>
      <p:sp>
        <p:nvSpPr>
          <p:cNvPr id="121" name="Shape 79"/>
          <p:cNvSpPr txBox="1">
            <a:spLocks noGrp="1"/>
          </p:cNvSpPr>
          <p:nvPr>
            <p:ph type="body" idx="1"/>
          </p:nvPr>
        </p:nvSpPr>
        <p:spPr>
          <a:xfrm>
            <a:off x="471487" y="1984375"/>
            <a:ext cx="8229601" cy="3771900"/>
          </a:xfrm>
          <a:prstGeom prst="rect">
            <a:avLst/>
          </a:prstGeom>
        </p:spPr>
        <p:txBody>
          <a:bodyPr lIns="45699" tIns="45699" rIns="45699" bIns="45699"/>
          <a:lstStyle/>
          <a:p>
            <a:pPr>
              <a:buClr>
                <a:srgbClr val="000000"/>
              </a:buClr>
            </a:pPr>
            <a:r>
              <a:rPr dirty="0"/>
              <a:t>Unlike cyberwarfare activities, cybercrimes are malicious activities that are often financial in nature. They involve credit card theft (most often large-scale), cyber extortion (ransomware attacks), </a:t>
            </a:r>
            <a:r>
              <a:rPr lang="en-US" dirty="0"/>
              <a:t>or </a:t>
            </a:r>
            <a:r>
              <a:rPr dirty="0"/>
              <a:t>theft of intellectual property (often with the intent to take stolen products to market before the developing company can do so).  </a:t>
            </a:r>
            <a:br>
              <a:rPr dirty="0"/>
            </a:br>
            <a:endParaRPr dirty="0"/>
          </a:p>
          <a:p>
            <a:pPr>
              <a:buClr>
                <a:srgbClr val="000000"/>
              </a:buClr>
            </a:pPr>
            <a:r>
              <a:rPr dirty="0"/>
              <a:t>These crimes are often perpetrated by individuals in economically-disadvantaged countries or hostile nation states.</a:t>
            </a:r>
          </a:p>
        </p:txBody>
      </p:sp>
    </p:spTree>
    <p:extLst>
      <p:ext uri="{BB962C8B-B14F-4D97-AF65-F5344CB8AC3E}">
        <p14:creationId xmlns:p14="http://schemas.microsoft.com/office/powerpoint/2010/main" val="1670208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84"/>
          <p:cNvSpPr txBox="1">
            <a:spLocks noGrp="1"/>
          </p:cNvSpPr>
          <p:nvPr>
            <p:ph type="title"/>
          </p:nvPr>
        </p:nvSpPr>
        <p:spPr>
          <a:xfrm>
            <a:off x="628650" y="365125"/>
            <a:ext cx="7886700" cy="1325564"/>
          </a:xfrm>
          <a:prstGeom prst="rect">
            <a:avLst/>
          </a:prstGeom>
        </p:spPr>
        <p:txBody>
          <a:bodyPr lIns="45699" tIns="45699" rIns="45699" bIns="45699"/>
          <a:lstStyle/>
          <a:p>
            <a:r>
              <a:rPr dirty="0"/>
              <a:t>Challenges</a:t>
            </a:r>
          </a:p>
        </p:txBody>
      </p:sp>
      <p:sp>
        <p:nvSpPr>
          <p:cNvPr id="126" name="Shape 85"/>
          <p:cNvSpPr txBox="1">
            <a:spLocks noGrp="1"/>
          </p:cNvSpPr>
          <p:nvPr>
            <p:ph type="body" idx="1"/>
          </p:nvPr>
        </p:nvSpPr>
        <p:spPr>
          <a:xfrm>
            <a:off x="628650" y="1825625"/>
            <a:ext cx="7886700" cy="4351338"/>
          </a:xfrm>
          <a:prstGeom prst="rect">
            <a:avLst/>
          </a:prstGeom>
        </p:spPr>
        <p:txBody>
          <a:bodyPr lIns="45699" tIns="45699" rIns="45699" bIns="45699"/>
          <a:lstStyle/>
          <a:p>
            <a:pPr>
              <a:buClr>
                <a:srgbClr val="000000"/>
              </a:buClr>
              <a:buFont typeface="Arial" charset="0"/>
              <a:buChar char="•"/>
            </a:pPr>
            <a:r>
              <a:rPr dirty="0"/>
              <a:t>Defending against these threats can be challenging given many factors</a:t>
            </a:r>
            <a:r>
              <a:rPr lang="en-US" dirty="0"/>
              <a:t>, including</a:t>
            </a:r>
            <a:r>
              <a:rPr dirty="0"/>
              <a:t>:</a:t>
            </a:r>
          </a:p>
          <a:p>
            <a:pPr marL="698500" lvl="1" indent="-342900">
              <a:buClr>
                <a:srgbClr val="000000"/>
              </a:buClr>
              <a:buChar char="•"/>
              <a:defRPr sz="1800"/>
            </a:pPr>
            <a:r>
              <a:rPr dirty="0"/>
              <a:t>“Zero day” vulnerabilities.</a:t>
            </a:r>
          </a:p>
          <a:p>
            <a:pPr marL="698500" lvl="1" indent="-342900">
              <a:buClr>
                <a:srgbClr val="000000"/>
              </a:buClr>
              <a:buChar char="•"/>
              <a:defRPr sz="1800"/>
            </a:pPr>
            <a:r>
              <a:rPr dirty="0"/>
              <a:t>Sophistication of attack tools, requiring little knowledge or skill on the part of the attacker.</a:t>
            </a:r>
          </a:p>
          <a:p>
            <a:pPr marL="698500" lvl="1" indent="-342900">
              <a:buClr>
                <a:srgbClr val="000000"/>
              </a:buClr>
              <a:buChar char="•"/>
              <a:defRPr sz="1800"/>
            </a:pPr>
            <a:r>
              <a:rPr dirty="0"/>
              <a:t>System complexity.</a:t>
            </a:r>
          </a:p>
          <a:p>
            <a:pPr marL="698500" lvl="1" indent="-342900">
              <a:buClr>
                <a:srgbClr val="000000"/>
              </a:buClr>
              <a:buChar char="•"/>
              <a:defRPr sz="1800"/>
            </a:pPr>
            <a:r>
              <a:rPr dirty="0"/>
              <a:t>Smaller devices associated with growth of </a:t>
            </a:r>
            <a:r>
              <a:rPr lang="en-US" dirty="0"/>
              <a:t>the </a:t>
            </a:r>
            <a:r>
              <a:rPr dirty="0"/>
              <a:t>“Internet of Things.” </a:t>
            </a:r>
          </a:p>
          <a:p>
            <a:pPr marL="698500" lvl="1" indent="-342900">
              <a:buClr>
                <a:srgbClr val="000000"/>
              </a:buClr>
              <a:buChar char="•"/>
              <a:defRPr sz="1800"/>
            </a:pPr>
            <a:r>
              <a:rPr dirty="0"/>
              <a:t>Lack of vulnerability/patch management processes.</a:t>
            </a:r>
          </a:p>
        </p:txBody>
      </p:sp>
    </p:spTree>
    <p:extLst>
      <p:ext uri="{BB962C8B-B14F-4D97-AF65-F5344CB8AC3E}">
        <p14:creationId xmlns:p14="http://schemas.microsoft.com/office/powerpoint/2010/main" val="3999206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90"/>
          <p:cNvSpPr txBox="1">
            <a:spLocks noGrp="1"/>
          </p:cNvSpPr>
          <p:nvPr>
            <p:ph type="title"/>
          </p:nvPr>
        </p:nvSpPr>
        <p:spPr>
          <a:xfrm>
            <a:off x="628650" y="365125"/>
            <a:ext cx="7886700" cy="1325564"/>
          </a:xfrm>
          <a:prstGeom prst="rect">
            <a:avLst/>
          </a:prstGeom>
        </p:spPr>
        <p:txBody>
          <a:bodyPr lIns="45699" tIns="45699" rIns="45699" bIns="45699"/>
          <a:lstStyle/>
          <a:p>
            <a:r>
              <a:rPr dirty="0"/>
              <a:t>Security Trade-Off</a:t>
            </a:r>
          </a:p>
        </p:txBody>
      </p:sp>
      <p:sp>
        <p:nvSpPr>
          <p:cNvPr id="131" name="Shape 91"/>
          <p:cNvSpPr txBox="1">
            <a:spLocks noGrp="1"/>
          </p:cNvSpPr>
          <p:nvPr>
            <p:ph type="body" idx="1"/>
          </p:nvPr>
        </p:nvSpPr>
        <p:spPr>
          <a:xfrm>
            <a:off x="628650" y="1825625"/>
            <a:ext cx="7886700" cy="4351338"/>
          </a:xfrm>
          <a:prstGeom prst="rect">
            <a:avLst/>
          </a:prstGeom>
        </p:spPr>
        <p:txBody>
          <a:bodyPr lIns="45699" tIns="45699" rIns="45699" bIns="45699"/>
          <a:lstStyle>
            <a:lvl1pPr>
              <a:buClr>
                <a:srgbClr val="000000"/>
              </a:buClr>
            </a:lvl1pPr>
          </a:lstStyle>
          <a:p>
            <a:r>
              <a:rPr dirty="0"/>
              <a:t>In addition to the security challenges previously addressed, there is always a trade-off between security and usability. As security services, </a:t>
            </a:r>
            <a:r>
              <a:rPr lang="en-US" dirty="0"/>
              <a:t>(</a:t>
            </a:r>
            <a:r>
              <a:rPr dirty="0"/>
              <a:t>such as those providing for confidentiality, integrity, and availability</a:t>
            </a:r>
            <a:r>
              <a:rPr lang="en-US" dirty="0"/>
              <a:t>)</a:t>
            </a:r>
            <a:r>
              <a:rPr dirty="0"/>
              <a:t> are implemented, system performance and accessibility suffer.</a:t>
            </a:r>
          </a:p>
        </p:txBody>
      </p:sp>
    </p:spTree>
    <p:extLst>
      <p:ext uri="{BB962C8B-B14F-4D97-AF65-F5344CB8AC3E}">
        <p14:creationId xmlns:p14="http://schemas.microsoft.com/office/powerpoint/2010/main" val="3718645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96"/>
          <p:cNvSpPr txBox="1">
            <a:spLocks noGrp="1"/>
          </p:cNvSpPr>
          <p:nvPr>
            <p:ph type="title"/>
          </p:nvPr>
        </p:nvSpPr>
        <p:spPr>
          <a:xfrm>
            <a:off x="628650" y="365125"/>
            <a:ext cx="7886700" cy="1325564"/>
          </a:xfrm>
          <a:prstGeom prst="rect">
            <a:avLst/>
          </a:prstGeom>
        </p:spPr>
        <p:txBody>
          <a:bodyPr lIns="45699" tIns="45699" rIns="45699" bIns="45699"/>
          <a:lstStyle/>
          <a:p>
            <a:r>
              <a:rPr dirty="0"/>
              <a:t>Security Threats</a:t>
            </a:r>
          </a:p>
        </p:txBody>
      </p:sp>
      <p:sp>
        <p:nvSpPr>
          <p:cNvPr id="134" name="Shape 97"/>
          <p:cNvSpPr txBox="1">
            <a:spLocks noGrp="1"/>
          </p:cNvSpPr>
          <p:nvPr>
            <p:ph type="body" idx="1"/>
          </p:nvPr>
        </p:nvSpPr>
        <p:spPr>
          <a:xfrm>
            <a:off x="628650" y="1825625"/>
            <a:ext cx="7886700" cy="4351338"/>
          </a:xfrm>
          <a:prstGeom prst="rect">
            <a:avLst/>
          </a:prstGeom>
        </p:spPr>
        <p:txBody>
          <a:bodyPr lIns="45699" tIns="45699" rIns="45699" bIns="45699"/>
          <a:lstStyle/>
          <a:p>
            <a:pPr>
              <a:buClr>
                <a:srgbClr val="000000"/>
              </a:buClr>
            </a:pPr>
            <a:r>
              <a:rPr dirty="0"/>
              <a:t>A security threat is the potential for an event to occur that would negatively impact security. </a:t>
            </a:r>
            <a:br>
              <a:rPr dirty="0"/>
            </a:br>
            <a:endParaRPr dirty="0"/>
          </a:p>
          <a:p>
            <a:pPr>
              <a:buClr>
                <a:srgbClr val="000000"/>
              </a:buClr>
            </a:pPr>
            <a:r>
              <a:rPr dirty="0"/>
              <a:t>There are three types of threats:</a:t>
            </a:r>
          </a:p>
          <a:p>
            <a:pPr marL="698500" lvl="2" indent="-342900">
              <a:buClr>
                <a:srgbClr val="000000"/>
              </a:buClr>
              <a:defRPr sz="1800"/>
            </a:pPr>
            <a:r>
              <a:rPr dirty="0"/>
              <a:t>Natural events (also called “Acts of God”)</a:t>
            </a:r>
          </a:p>
          <a:p>
            <a:pPr marL="698500" lvl="2" indent="-342900">
              <a:buClr>
                <a:srgbClr val="000000"/>
              </a:buClr>
              <a:defRPr sz="1800"/>
            </a:pPr>
            <a:r>
              <a:rPr dirty="0"/>
              <a:t>Human error (accidents)</a:t>
            </a:r>
          </a:p>
          <a:p>
            <a:pPr marL="698500" lvl="2" indent="-342900">
              <a:buClr>
                <a:srgbClr val="000000"/>
              </a:buClr>
              <a:defRPr sz="1800"/>
            </a:pPr>
            <a:r>
              <a:rPr dirty="0"/>
              <a:t>Attacks  </a:t>
            </a:r>
            <a:r>
              <a:rPr lang="en-US" dirty="0"/>
              <a:t>(a</a:t>
            </a:r>
            <a:r>
              <a:rPr dirty="0"/>
              <a:t>ttacks require malicious intent</a:t>
            </a:r>
            <a:r>
              <a:rPr lang="en-US" dirty="0"/>
              <a:t>- t</a:t>
            </a:r>
            <a:r>
              <a:rPr dirty="0"/>
              <a:t>hey must be caused by people who would circumvent or violate security</a:t>
            </a:r>
            <a:r>
              <a:rPr lang="en-US" dirty="0"/>
              <a:t>)</a:t>
            </a:r>
            <a:endParaRPr dirty="0"/>
          </a:p>
        </p:txBody>
      </p:sp>
    </p:spTree>
    <p:extLst>
      <p:ext uri="{BB962C8B-B14F-4D97-AF65-F5344CB8AC3E}">
        <p14:creationId xmlns:p14="http://schemas.microsoft.com/office/powerpoint/2010/main" val="229701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02"/>
          <p:cNvSpPr txBox="1">
            <a:spLocks noGrp="1"/>
          </p:cNvSpPr>
          <p:nvPr>
            <p:ph type="title"/>
          </p:nvPr>
        </p:nvSpPr>
        <p:spPr>
          <a:xfrm>
            <a:off x="628650" y="365125"/>
            <a:ext cx="7886700" cy="1325564"/>
          </a:xfrm>
          <a:prstGeom prst="rect">
            <a:avLst/>
          </a:prstGeom>
        </p:spPr>
        <p:txBody>
          <a:bodyPr lIns="45699" tIns="45699" rIns="45699" bIns="45699"/>
          <a:lstStyle/>
          <a:p>
            <a:r>
              <a:rPr dirty="0"/>
              <a:t>Vulnerabilities</a:t>
            </a:r>
          </a:p>
        </p:txBody>
      </p:sp>
      <p:sp>
        <p:nvSpPr>
          <p:cNvPr id="139" name="Shape 103"/>
          <p:cNvSpPr txBox="1">
            <a:spLocks noGrp="1"/>
          </p:cNvSpPr>
          <p:nvPr>
            <p:ph type="body" idx="1"/>
          </p:nvPr>
        </p:nvSpPr>
        <p:spPr>
          <a:xfrm>
            <a:off x="628650" y="1825625"/>
            <a:ext cx="7886700" cy="4351338"/>
          </a:xfrm>
          <a:prstGeom prst="rect">
            <a:avLst/>
          </a:prstGeom>
        </p:spPr>
        <p:txBody>
          <a:bodyPr lIns="45699" tIns="45699" rIns="45699" bIns="45699"/>
          <a:lstStyle/>
          <a:p>
            <a:pPr>
              <a:buClr>
                <a:srgbClr val="000000"/>
              </a:buClr>
            </a:pPr>
            <a:r>
              <a:rPr dirty="0"/>
              <a:t>Vulnerabilities are weaknesses, such as with insecure (buggy) software code or misconfigurations (e.g. default or weak passwords).</a:t>
            </a:r>
            <a:br>
              <a:rPr dirty="0"/>
            </a:br>
            <a:endParaRPr dirty="0"/>
          </a:p>
          <a:p>
            <a:pPr>
              <a:buClr>
                <a:srgbClr val="000000"/>
              </a:buClr>
            </a:pPr>
            <a:r>
              <a:rPr dirty="0"/>
              <a:t>Vulnerabilities provide the opportunity </a:t>
            </a:r>
            <a:r>
              <a:rPr lang="en-US" dirty="0"/>
              <a:t>for </a:t>
            </a:r>
            <a:r>
              <a:rPr dirty="0"/>
              <a:t>threat agents/actors (the entity that would act on the threat) </a:t>
            </a:r>
            <a:r>
              <a:rPr lang="en-US" dirty="0"/>
              <a:t>to</a:t>
            </a:r>
            <a:r>
              <a:rPr dirty="0"/>
              <a:t> cause the threat to occur.</a:t>
            </a:r>
            <a:br>
              <a:rPr dirty="0"/>
            </a:br>
            <a:endParaRPr dirty="0"/>
          </a:p>
          <a:p>
            <a:pPr>
              <a:buClr>
                <a:srgbClr val="000000"/>
              </a:buClr>
            </a:pPr>
            <a:r>
              <a:rPr dirty="0"/>
              <a:t>A threat action is the realization (actualization) of the threat.</a:t>
            </a:r>
          </a:p>
        </p:txBody>
      </p:sp>
    </p:spTree>
    <p:extLst>
      <p:ext uri="{BB962C8B-B14F-4D97-AF65-F5344CB8AC3E}">
        <p14:creationId xmlns:p14="http://schemas.microsoft.com/office/powerpoint/2010/main" val="406477760"/>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3E3C7E6-017D-4D62-BA60-DC8D354CF6D5}" vid="{19B1188F-9E2C-4048-BDD4-D059C22BC1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C5.module.ADAC.standard.format.template (4)</Template>
  <TotalTime>4</TotalTime>
  <Words>3596</Words>
  <Application>Microsoft Office PowerPoint</Application>
  <PresentationFormat>On-screen Show (4:3)</PresentationFormat>
  <Paragraphs>194</Paragraphs>
  <Slides>15</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Courier New</vt:lpstr>
      <vt:lpstr>Times New Roman</vt:lpstr>
      <vt:lpstr>PP_C5Modules_CC_License_standard</vt:lpstr>
      <vt:lpstr>Cyber Threats and Countermeasures</vt:lpstr>
      <vt:lpstr>Learning Objectives</vt:lpstr>
      <vt:lpstr>Cyber Warfare</vt:lpstr>
      <vt:lpstr>Cyber Warfare Targets</vt:lpstr>
      <vt:lpstr>Cybercrime</vt:lpstr>
      <vt:lpstr>Challenges</vt:lpstr>
      <vt:lpstr>Security Trade-Off</vt:lpstr>
      <vt:lpstr>Security Threats</vt:lpstr>
      <vt:lpstr>Vulnerabilities</vt:lpstr>
      <vt:lpstr>Attack Vectors</vt:lpstr>
      <vt:lpstr>Risk</vt:lpstr>
      <vt:lpstr>Risk Handling Techniques</vt:lpstr>
      <vt:lpstr>Threat Actors</vt:lpstr>
      <vt:lpstr>Threat Actor Types</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Threats and Countermeasures</dc:title>
  <dc:creator>Sabrina Smiley</dc:creator>
  <cp:lastModifiedBy>Sabrina Smiley</cp:lastModifiedBy>
  <cp:revision>4</cp:revision>
  <dcterms:created xsi:type="dcterms:W3CDTF">2018-06-20T18:56:51Z</dcterms:created>
  <dcterms:modified xsi:type="dcterms:W3CDTF">2018-07-17T16:32:01Z</dcterms:modified>
</cp:coreProperties>
</file>