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8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87" r:id="rId15"/>
    <p:sldId id="268" r:id="rId16"/>
    <p:sldId id="269" r:id="rId17"/>
    <p:sldId id="270" r:id="rId18"/>
    <p:sldId id="271" r:id="rId19"/>
    <p:sldId id="272" r:id="rId20"/>
    <p:sldId id="292" r:id="rId21"/>
    <p:sldId id="288" r:id="rId22"/>
    <p:sldId id="273" r:id="rId23"/>
    <p:sldId id="293" r:id="rId24"/>
    <p:sldId id="289" r:id="rId25"/>
    <p:sldId id="274" r:id="rId26"/>
    <p:sldId id="275" r:id="rId27"/>
    <p:sldId id="276" r:id="rId28"/>
    <p:sldId id="290" r:id="rId29"/>
    <p:sldId id="277" r:id="rId30"/>
    <p:sldId id="278" r:id="rId31"/>
    <p:sldId id="279" r:id="rId32"/>
    <p:sldId id="280" r:id="rId33"/>
    <p:sldId id="281" r:id="rId34"/>
    <p:sldId id="282" r:id="rId35"/>
    <p:sldId id="291" r:id="rId36"/>
    <p:sldId id="283" r:id="rId37"/>
    <p:sldId id="295" r:id="rId38"/>
    <p:sldId id="296" r:id="rId39"/>
  </p:sldIdLst>
  <p:sldSz cx="17340263" cy="9753600"/>
  <p:notesSz cx="6858000" cy="92964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6"/>
  </p:normalViewPr>
  <p:slideViewPr>
    <p:cSldViewPr snapToGrid="0" snapToObjects="1">
      <p:cViewPr varScale="1">
        <p:scale>
          <a:sx n="78" d="100"/>
          <a:sy n="78" d="100"/>
        </p:scale>
        <p:origin x="-528" y="-84"/>
      </p:cViewPr>
      <p:guideLst>
        <p:guide orient="horz" pos="3072"/>
        <p:guide pos="54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FE74C-839B-49BC-BF58-BA9C109C10A5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40C165-356D-481C-9874-FF7BC1E078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01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330200" y="696913"/>
            <a:ext cx="6197600" cy="348615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415790"/>
            <a:ext cx="5029200" cy="418338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12919213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66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905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027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10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8351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836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995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6810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55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572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8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3239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37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0708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81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5549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9562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5267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552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467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2957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20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474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5544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6607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7079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947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4527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1385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7305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947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94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240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27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106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925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348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24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693385" y="1638300"/>
            <a:ext cx="13953493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693385" y="5029200"/>
            <a:ext cx="13953493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693385" y="6718300"/>
            <a:ext cx="13953493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693385" y="8191500"/>
            <a:ext cx="13953493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693385" y="3225800"/>
            <a:ext cx="13953493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270039" y="635000"/>
            <a:ext cx="7112217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1270039" y="4762500"/>
            <a:ext cx="7112217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270039" y="2603500"/>
            <a:ext cx="7112217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270039" y="1270000"/>
            <a:ext cx="14800185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39" y="4445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1693384" y="1727200"/>
            <a:ext cx="13953493" cy="330200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778972">
              <a:defRPr sz="1800"/>
            </a:pPr>
            <a:r>
              <a:rPr sz="7200" dirty="0"/>
              <a:t>Race Condition Vulnerabilities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-152399" y="5029200"/>
            <a:ext cx="17106900" cy="443865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endParaRPr lang="en-US" sz="2800" dirty="0" smtClean="0"/>
          </a:p>
          <a:p>
            <a:pPr lvl="0">
              <a:defRPr sz="1800"/>
            </a:pPr>
            <a:r>
              <a:rPr sz="2800" dirty="0" smtClean="0"/>
              <a:t>SEED </a:t>
            </a:r>
            <a:r>
              <a:rPr sz="2800" dirty="0"/>
              <a:t>WORKSHOP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5921276" y="3696245"/>
            <a:ext cx="3111451" cy="4920904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Privileged Program</a:t>
            </a:r>
          </a:p>
        </p:txBody>
      </p:sp>
      <p:sp>
        <p:nvSpPr>
          <p:cNvPr id="90" name="Shape 9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4200"/>
              </a:spcBef>
              <a:defRPr sz="5000"/>
            </a:lvl1pPr>
          </a:lstStyle>
          <a:p>
            <a:pPr lvl="0">
              <a:defRPr sz="1800"/>
            </a:pPr>
            <a:r>
              <a:rPr sz="4800" dirty="0"/>
              <a:t>Symlink-Based ToCToU Race Conditions</a:t>
            </a:r>
          </a:p>
        </p:txBody>
      </p:sp>
      <p:sp>
        <p:nvSpPr>
          <p:cNvPr id="91" name="Shape 91"/>
          <p:cNvSpPr/>
          <p:nvPr/>
        </p:nvSpPr>
        <p:spPr>
          <a:xfrm>
            <a:off x="3077475" y="5905251"/>
            <a:ext cx="1128862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Eve</a:t>
            </a:r>
          </a:p>
        </p:txBody>
      </p:sp>
      <p:sp>
        <p:nvSpPr>
          <p:cNvPr id="92" name="Shape 92"/>
          <p:cNvSpPr/>
          <p:nvPr/>
        </p:nvSpPr>
        <p:spPr>
          <a:xfrm>
            <a:off x="4219052" y="6397725"/>
            <a:ext cx="1683166" cy="1"/>
          </a:xfrm>
          <a:prstGeom prst="line">
            <a:avLst/>
          </a:prstGeom>
          <a:ln w="381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93" name="Shape 93"/>
          <p:cNvSpPr/>
          <p:nvPr/>
        </p:nvSpPr>
        <p:spPr>
          <a:xfrm>
            <a:off x="5660359" y="3381821"/>
            <a:ext cx="566223" cy="606358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5D32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2400">
                <a:solidFill>
                  <a:srgbClr val="F5D328"/>
                </a:solidFill>
              </a:defRPr>
            </a:pPr>
            <a:endParaRPr sz="2400"/>
          </a:p>
        </p:txBody>
      </p:sp>
      <p:sp>
        <p:nvSpPr>
          <p:cNvPr id="94" name="Shape 94"/>
          <p:cNvSpPr/>
          <p:nvPr/>
        </p:nvSpPr>
        <p:spPr>
          <a:xfrm>
            <a:off x="6211589" y="44744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Can User Access XYZ?</a:t>
            </a:r>
          </a:p>
        </p:txBody>
      </p:sp>
      <p:grpSp>
        <p:nvGrpSpPr>
          <p:cNvPr id="98" name="Group 98"/>
          <p:cNvGrpSpPr/>
          <p:nvPr/>
        </p:nvGrpSpPr>
        <p:grpSpPr>
          <a:xfrm>
            <a:off x="10003632" y="4029858"/>
            <a:ext cx="2589889" cy="1853603"/>
            <a:chOff x="0" y="0"/>
            <a:chExt cx="2589888" cy="1853602"/>
          </a:xfrm>
        </p:grpSpPr>
        <p:sp>
          <p:nvSpPr>
            <p:cNvPr id="95" name="Shape 95"/>
            <p:cNvSpPr/>
            <p:nvPr/>
          </p:nvSpPr>
          <p:spPr>
            <a:xfrm>
              <a:off x="0" y="0"/>
              <a:ext cx="2589889" cy="1853603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2400"/>
              </a:lvl1pPr>
            </a:lstStyle>
            <a:p>
              <a:pPr lvl="0">
                <a:defRPr sz="1800"/>
              </a:pPr>
              <a:r>
                <a:rPr/>
                <a:t>World Writable Dir</a:t>
              </a:r>
            </a:p>
          </p:txBody>
        </p:sp>
        <p:sp>
          <p:nvSpPr>
            <p:cNvPr id="96" name="Shape 96"/>
            <p:cNvSpPr/>
            <p:nvPr/>
          </p:nvSpPr>
          <p:spPr>
            <a:xfrm>
              <a:off x="795593" y="731854"/>
              <a:ext cx="783284" cy="647911"/>
            </a:xfrm>
            <a:prstGeom prst="rect">
              <a:avLst/>
            </a:prstGeom>
            <a:noFill/>
            <a:ln w="38100" cap="flat">
              <a:solidFill>
                <a:srgbClr val="2474B5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2400"/>
            </a:p>
          </p:txBody>
        </p:sp>
        <p:sp>
          <p:nvSpPr>
            <p:cNvPr id="97" name="Shape 97"/>
            <p:cNvSpPr/>
            <p:nvPr/>
          </p:nvSpPr>
          <p:spPr>
            <a:xfrm>
              <a:off x="903302" y="602846"/>
              <a:ext cx="783284" cy="647911"/>
            </a:xfrm>
            <a:prstGeom prst="rect">
              <a:avLst/>
            </a:prstGeom>
            <a:blipFill rotWithShape="1">
              <a:blip r:embed="rId4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/>
                <a:t>XYZ</a:t>
              </a:r>
            </a:p>
          </p:txBody>
        </p:sp>
      </p:grpSp>
      <p:sp>
        <p:nvSpPr>
          <p:cNvPr id="99" name="Shape 99"/>
          <p:cNvSpPr/>
          <p:nvPr/>
        </p:nvSpPr>
        <p:spPr>
          <a:xfrm>
            <a:off x="8581495" y="5016925"/>
            <a:ext cx="2256155" cy="1"/>
          </a:xfrm>
          <a:prstGeom prst="line">
            <a:avLst/>
          </a:prstGeom>
          <a:ln w="38100">
            <a:solidFill>
              <a:srgbClr val="85888D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00" name="Shape 100"/>
          <p:cNvSpPr/>
          <p:nvPr/>
        </p:nvSpPr>
        <p:spPr>
          <a:xfrm>
            <a:off x="13161275" y="3128154"/>
            <a:ext cx="1250604" cy="111045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0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Eve Owned File</a:t>
            </a:r>
          </a:p>
        </p:txBody>
      </p:sp>
      <p:sp>
        <p:nvSpPr>
          <p:cNvPr id="102" name="Shape 102"/>
          <p:cNvSpPr/>
          <p:nvPr/>
        </p:nvSpPr>
        <p:spPr>
          <a:xfrm>
            <a:off x="11284826" y="3374682"/>
            <a:ext cx="1846214" cy="1306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10" extrusionOk="0">
                <a:moveTo>
                  <a:pt x="0" y="19610"/>
                </a:moveTo>
                <a:cubicBezTo>
                  <a:pt x="2436" y="4366"/>
                  <a:pt x="9636" y="-1990"/>
                  <a:pt x="21600" y="541"/>
                </a:cubicBezTo>
              </a:path>
            </a:pathLst>
          </a:custGeom>
          <a:ln w="38100" cap="rnd">
            <a:solidFill>
              <a:srgbClr val="FF2600"/>
            </a:solidFill>
            <a:custDash>
              <a:ds d="100000" sp="200000"/>
            </a:custDash>
            <a:miter lim="400000"/>
          </a:ln>
        </p:spPr>
        <p:txBody>
          <a:bodyPr/>
          <a:lstStyle/>
          <a:p>
            <a:pPr lvl="0"/>
            <a:endParaRPr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5921276" y="3696245"/>
            <a:ext cx="3111451" cy="4920904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Privileged Program</a:t>
            </a:r>
          </a:p>
        </p:txBody>
      </p:sp>
      <p:sp>
        <p:nvSpPr>
          <p:cNvPr id="105" name="Shape 10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4200"/>
              </a:spcBef>
              <a:defRPr sz="5000"/>
            </a:lvl1pPr>
          </a:lstStyle>
          <a:p>
            <a:pPr lvl="0">
              <a:defRPr sz="1800"/>
            </a:pPr>
            <a:r>
              <a:rPr sz="4800" dirty="0"/>
              <a:t>Symlink-Based ToCToU Race Conditions</a:t>
            </a:r>
          </a:p>
        </p:txBody>
      </p:sp>
      <p:sp>
        <p:nvSpPr>
          <p:cNvPr id="106" name="Shape 106"/>
          <p:cNvSpPr/>
          <p:nvPr/>
        </p:nvSpPr>
        <p:spPr>
          <a:xfrm>
            <a:off x="3077475" y="5905251"/>
            <a:ext cx="1128862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Eve</a:t>
            </a:r>
          </a:p>
        </p:txBody>
      </p:sp>
      <p:sp>
        <p:nvSpPr>
          <p:cNvPr id="107" name="Shape 107"/>
          <p:cNvSpPr/>
          <p:nvPr/>
        </p:nvSpPr>
        <p:spPr>
          <a:xfrm>
            <a:off x="4219052" y="6397725"/>
            <a:ext cx="1683166" cy="1"/>
          </a:xfrm>
          <a:prstGeom prst="line">
            <a:avLst/>
          </a:prstGeom>
          <a:ln w="381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08" name="Shape 108"/>
          <p:cNvSpPr/>
          <p:nvPr/>
        </p:nvSpPr>
        <p:spPr>
          <a:xfrm>
            <a:off x="5660359" y="3381821"/>
            <a:ext cx="566223" cy="606358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5D32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2400">
                <a:solidFill>
                  <a:srgbClr val="F5D328"/>
                </a:solidFill>
              </a:defRPr>
            </a:pPr>
            <a:endParaRPr sz="2400"/>
          </a:p>
        </p:txBody>
      </p:sp>
      <p:sp>
        <p:nvSpPr>
          <p:cNvPr id="109" name="Shape 109"/>
          <p:cNvSpPr/>
          <p:nvPr/>
        </p:nvSpPr>
        <p:spPr>
          <a:xfrm>
            <a:off x="6211589" y="44744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Can User Access XYZ?</a:t>
            </a:r>
          </a:p>
        </p:txBody>
      </p:sp>
      <p:grpSp>
        <p:nvGrpSpPr>
          <p:cNvPr id="113" name="Group 113"/>
          <p:cNvGrpSpPr/>
          <p:nvPr/>
        </p:nvGrpSpPr>
        <p:grpSpPr>
          <a:xfrm>
            <a:off x="10003632" y="4029858"/>
            <a:ext cx="2589889" cy="1853603"/>
            <a:chOff x="0" y="0"/>
            <a:chExt cx="2589888" cy="1853602"/>
          </a:xfrm>
        </p:grpSpPr>
        <p:sp>
          <p:nvSpPr>
            <p:cNvPr id="110" name="Shape 110"/>
            <p:cNvSpPr/>
            <p:nvPr/>
          </p:nvSpPr>
          <p:spPr>
            <a:xfrm>
              <a:off x="0" y="0"/>
              <a:ext cx="2589889" cy="1853603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2400"/>
              </a:lvl1pPr>
            </a:lstStyle>
            <a:p>
              <a:pPr lvl="0">
                <a:defRPr sz="1800"/>
              </a:pPr>
              <a:r>
                <a:rPr/>
                <a:t>World Writable Dir</a:t>
              </a:r>
            </a:p>
          </p:txBody>
        </p:sp>
        <p:sp>
          <p:nvSpPr>
            <p:cNvPr id="111" name="Shape 111"/>
            <p:cNvSpPr/>
            <p:nvPr/>
          </p:nvSpPr>
          <p:spPr>
            <a:xfrm>
              <a:off x="795593" y="731854"/>
              <a:ext cx="783284" cy="647911"/>
            </a:xfrm>
            <a:prstGeom prst="rect">
              <a:avLst/>
            </a:prstGeom>
            <a:noFill/>
            <a:ln w="38100" cap="flat">
              <a:solidFill>
                <a:srgbClr val="2474B5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2400"/>
            </a:p>
          </p:txBody>
        </p:sp>
        <p:sp>
          <p:nvSpPr>
            <p:cNvPr id="112" name="Shape 112"/>
            <p:cNvSpPr/>
            <p:nvPr/>
          </p:nvSpPr>
          <p:spPr>
            <a:xfrm>
              <a:off x="903302" y="602846"/>
              <a:ext cx="783284" cy="647911"/>
            </a:xfrm>
            <a:prstGeom prst="rect">
              <a:avLst/>
            </a:prstGeom>
            <a:blipFill rotWithShape="1">
              <a:blip r:embed="rId4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/>
                <a:t>XYZ</a:t>
              </a:r>
            </a:p>
          </p:txBody>
        </p:sp>
      </p:grpSp>
      <p:grpSp>
        <p:nvGrpSpPr>
          <p:cNvPr id="116" name="Group 116"/>
          <p:cNvGrpSpPr/>
          <p:nvPr/>
        </p:nvGrpSpPr>
        <p:grpSpPr>
          <a:xfrm>
            <a:off x="12983783" y="5076503"/>
            <a:ext cx="1626962" cy="1354045"/>
            <a:chOff x="14569" y="0"/>
            <a:chExt cx="1626961" cy="1354044"/>
          </a:xfrm>
        </p:grpSpPr>
        <p:sp>
          <p:nvSpPr>
            <p:cNvPr id="114" name="Shape 114"/>
            <p:cNvSpPr/>
            <p:nvPr/>
          </p:nvSpPr>
          <p:spPr>
            <a:xfrm>
              <a:off x="243042" y="268994"/>
              <a:ext cx="1398489" cy="1085051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000"/>
              </a:lvl1pPr>
            </a:lstStyle>
            <a:p>
              <a:pPr lvl="0">
                <a:defRPr sz="1800"/>
              </a:pPr>
              <a:r>
                <a:rPr dirty="0"/>
                <a:t>Root Owned File</a:t>
              </a:r>
            </a:p>
          </p:txBody>
        </p:sp>
        <p:sp>
          <p:nvSpPr>
            <p:cNvPr id="115" name="Shape 115"/>
            <p:cNvSpPr/>
            <p:nvPr/>
          </p:nvSpPr>
          <p:spPr>
            <a:xfrm>
              <a:off x="14569" y="0"/>
              <a:ext cx="566224" cy="606357"/>
            </a:xfrm>
            <a:prstGeom prst="star5">
              <a:avLst>
                <a:gd name="adj" fmla="val 19100"/>
                <a:gd name="hf" fmla="val 105146"/>
                <a:gd name="vf" fmla="val 110557"/>
              </a:avLst>
            </a:prstGeom>
            <a:solidFill>
              <a:srgbClr val="F5D328"/>
            </a:solidFill>
            <a:ln w="12700" cap="flat">
              <a:noFill/>
              <a:miter lim="400000"/>
            </a:ln>
            <a:effectLst>
              <a:outerShdw blurRad="50800" dist="127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5D328"/>
                  </a:solidFill>
                </a:defRPr>
              </a:pPr>
              <a:endParaRPr sz="2400"/>
            </a:p>
          </p:txBody>
        </p:sp>
      </p:grpSp>
      <p:sp>
        <p:nvSpPr>
          <p:cNvPr id="122" name="Shape 122"/>
          <p:cNvSpPr/>
          <p:nvPr/>
        </p:nvSpPr>
        <p:spPr>
          <a:xfrm>
            <a:off x="11183226" y="5357279"/>
            <a:ext cx="2016176" cy="881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385" extrusionOk="0">
                <a:moveTo>
                  <a:pt x="0" y="0"/>
                </a:moveTo>
                <a:cubicBezTo>
                  <a:pt x="3291" y="17128"/>
                  <a:pt x="10491" y="21600"/>
                  <a:pt x="21600" y="13416"/>
                </a:cubicBezTo>
              </a:path>
            </a:pathLst>
          </a:custGeom>
          <a:ln w="38100" cap="rnd">
            <a:solidFill>
              <a:srgbClr val="FF2600"/>
            </a:solidFill>
            <a:custDash>
              <a:ds d="100000" sp="200000"/>
            </a:custDash>
            <a:miter lim="400000"/>
          </a:ln>
        </p:spPr>
        <p:txBody>
          <a:bodyPr/>
          <a:lstStyle/>
          <a:p>
            <a:pPr lvl="0"/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7285831" y="5568950"/>
            <a:ext cx="1" cy="811764"/>
          </a:xfrm>
          <a:prstGeom prst="line">
            <a:avLst/>
          </a:prstGeom>
          <a:ln w="38100" cap="rnd">
            <a:solidFill/>
            <a:custDash>
              <a:ds d="100000" sp="200000"/>
            </a:custDash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19" name="Shape 119"/>
          <p:cNvSpPr/>
          <p:nvPr/>
        </p:nvSpPr>
        <p:spPr>
          <a:xfrm>
            <a:off x="7135335" y="5766930"/>
            <a:ext cx="888876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 lvl="0">
              <a:defRPr sz="1800"/>
            </a:pPr>
            <a:r>
              <a:rPr dirty="0"/>
              <a:t>Yes</a:t>
            </a:r>
          </a:p>
        </p:txBody>
      </p:sp>
      <p:sp>
        <p:nvSpPr>
          <p:cNvPr id="120" name="Shape 120"/>
          <p:cNvSpPr/>
          <p:nvPr/>
        </p:nvSpPr>
        <p:spPr>
          <a:xfrm>
            <a:off x="11192775" y="6946651"/>
            <a:ext cx="1128862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Eve</a:t>
            </a:r>
          </a:p>
        </p:txBody>
      </p:sp>
      <p:sp>
        <p:nvSpPr>
          <p:cNvPr id="121" name="Shape 121"/>
          <p:cNvSpPr/>
          <p:nvPr/>
        </p:nvSpPr>
        <p:spPr>
          <a:xfrm flipV="1">
            <a:off x="11673952" y="6334885"/>
            <a:ext cx="409099" cy="596241"/>
          </a:xfrm>
          <a:prstGeom prst="line">
            <a:avLst/>
          </a:prstGeom>
          <a:ln w="381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19" grpId="0" animBg="1"/>
      <p:bldP spid="119" grpId="1" animBg="1"/>
      <p:bldP spid="120" grpId="0" animBg="1"/>
      <p:bldP spid="1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>
            <a:off x="5921276" y="3696245"/>
            <a:ext cx="3111451" cy="4920904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Privileged Program</a:t>
            </a:r>
          </a:p>
        </p:txBody>
      </p:sp>
      <p:sp>
        <p:nvSpPr>
          <p:cNvPr id="125" name="Shape 12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4200"/>
              </a:spcBef>
              <a:defRPr sz="5000"/>
            </a:lvl1pPr>
          </a:lstStyle>
          <a:p>
            <a:pPr lvl="0">
              <a:defRPr sz="1800"/>
            </a:pPr>
            <a:r>
              <a:rPr sz="4800" dirty="0"/>
              <a:t>Symlink-Based ToCToU Race Conditions</a:t>
            </a:r>
          </a:p>
        </p:txBody>
      </p:sp>
      <p:sp>
        <p:nvSpPr>
          <p:cNvPr id="126" name="Shape 126"/>
          <p:cNvSpPr/>
          <p:nvPr/>
        </p:nvSpPr>
        <p:spPr>
          <a:xfrm>
            <a:off x="6211589" y="63540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Open and Write to XYZ</a:t>
            </a:r>
          </a:p>
        </p:txBody>
      </p:sp>
      <p:sp>
        <p:nvSpPr>
          <p:cNvPr id="127" name="Shape 127"/>
          <p:cNvSpPr/>
          <p:nvPr/>
        </p:nvSpPr>
        <p:spPr>
          <a:xfrm>
            <a:off x="7285831" y="5568950"/>
            <a:ext cx="1" cy="811764"/>
          </a:xfrm>
          <a:prstGeom prst="line">
            <a:avLst/>
          </a:prstGeom>
          <a:ln w="38100" cap="rnd">
            <a:solidFill/>
            <a:custDash>
              <a:ds d="100000" sp="200000"/>
            </a:custDash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28" name="Shape 128"/>
          <p:cNvSpPr/>
          <p:nvPr/>
        </p:nvSpPr>
        <p:spPr>
          <a:xfrm>
            <a:off x="7135335" y="5766930"/>
            <a:ext cx="888876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 lvl="0">
              <a:defRPr sz="1800"/>
            </a:pPr>
            <a:r>
              <a:rPr/>
              <a:t>Yes</a:t>
            </a:r>
          </a:p>
        </p:txBody>
      </p:sp>
      <p:sp>
        <p:nvSpPr>
          <p:cNvPr id="129" name="Shape 129"/>
          <p:cNvSpPr/>
          <p:nvPr/>
        </p:nvSpPr>
        <p:spPr>
          <a:xfrm>
            <a:off x="3077475" y="5905251"/>
            <a:ext cx="1128862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Eve</a:t>
            </a:r>
          </a:p>
        </p:txBody>
      </p:sp>
      <p:sp>
        <p:nvSpPr>
          <p:cNvPr id="130" name="Shape 130"/>
          <p:cNvSpPr/>
          <p:nvPr/>
        </p:nvSpPr>
        <p:spPr>
          <a:xfrm>
            <a:off x="4219052" y="6397725"/>
            <a:ext cx="1683166" cy="1"/>
          </a:xfrm>
          <a:prstGeom prst="line">
            <a:avLst/>
          </a:prstGeom>
          <a:ln w="381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31" name="Shape 131"/>
          <p:cNvSpPr/>
          <p:nvPr/>
        </p:nvSpPr>
        <p:spPr>
          <a:xfrm>
            <a:off x="5660359" y="3381821"/>
            <a:ext cx="566223" cy="606358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5D32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2400">
                <a:solidFill>
                  <a:srgbClr val="F5D328"/>
                </a:solidFill>
              </a:defRPr>
            </a:pPr>
            <a:endParaRPr sz="2400"/>
          </a:p>
        </p:txBody>
      </p:sp>
      <p:sp>
        <p:nvSpPr>
          <p:cNvPr id="132" name="Shape 132"/>
          <p:cNvSpPr/>
          <p:nvPr/>
        </p:nvSpPr>
        <p:spPr>
          <a:xfrm>
            <a:off x="6211589" y="44744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Can User Access XYZ?</a:t>
            </a:r>
          </a:p>
        </p:txBody>
      </p:sp>
      <p:grpSp>
        <p:nvGrpSpPr>
          <p:cNvPr id="136" name="Group 136"/>
          <p:cNvGrpSpPr/>
          <p:nvPr/>
        </p:nvGrpSpPr>
        <p:grpSpPr>
          <a:xfrm>
            <a:off x="10003632" y="4029858"/>
            <a:ext cx="2589889" cy="1853603"/>
            <a:chOff x="0" y="0"/>
            <a:chExt cx="2589888" cy="1853602"/>
          </a:xfrm>
        </p:grpSpPr>
        <p:sp>
          <p:nvSpPr>
            <p:cNvPr id="133" name="Shape 133"/>
            <p:cNvSpPr/>
            <p:nvPr/>
          </p:nvSpPr>
          <p:spPr>
            <a:xfrm>
              <a:off x="0" y="0"/>
              <a:ext cx="2589889" cy="1853603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2400"/>
              </a:lvl1pPr>
            </a:lstStyle>
            <a:p>
              <a:pPr lvl="0">
                <a:defRPr sz="1800"/>
              </a:pPr>
              <a:r>
                <a:rPr/>
                <a:t>World Writable Dir</a:t>
              </a:r>
            </a:p>
          </p:txBody>
        </p:sp>
        <p:sp>
          <p:nvSpPr>
            <p:cNvPr id="134" name="Shape 134"/>
            <p:cNvSpPr/>
            <p:nvPr/>
          </p:nvSpPr>
          <p:spPr>
            <a:xfrm>
              <a:off x="795593" y="731854"/>
              <a:ext cx="783284" cy="647911"/>
            </a:xfrm>
            <a:prstGeom prst="rect">
              <a:avLst/>
            </a:prstGeom>
            <a:noFill/>
            <a:ln w="38100" cap="flat">
              <a:solidFill>
                <a:srgbClr val="2474B5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2400"/>
            </a:p>
          </p:txBody>
        </p:sp>
        <p:sp>
          <p:nvSpPr>
            <p:cNvPr id="135" name="Shape 135"/>
            <p:cNvSpPr/>
            <p:nvPr/>
          </p:nvSpPr>
          <p:spPr>
            <a:xfrm>
              <a:off x="903302" y="602846"/>
              <a:ext cx="783284" cy="647911"/>
            </a:xfrm>
            <a:prstGeom prst="rect">
              <a:avLst/>
            </a:prstGeom>
            <a:blipFill rotWithShape="1">
              <a:blip r:embed="rId4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/>
                <a:t>XYZ</a:t>
              </a:r>
            </a:p>
          </p:txBody>
        </p:sp>
      </p:grpSp>
      <p:sp>
        <p:nvSpPr>
          <p:cNvPr id="137" name="Shape 137"/>
          <p:cNvSpPr/>
          <p:nvPr/>
        </p:nvSpPr>
        <p:spPr>
          <a:xfrm flipV="1">
            <a:off x="8568794" y="5407105"/>
            <a:ext cx="2291546" cy="1489420"/>
          </a:xfrm>
          <a:prstGeom prst="line">
            <a:avLst/>
          </a:prstGeom>
          <a:ln w="38100">
            <a:solidFill>
              <a:srgbClr val="85888D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grpSp>
        <p:nvGrpSpPr>
          <p:cNvPr id="140" name="Group 140"/>
          <p:cNvGrpSpPr/>
          <p:nvPr/>
        </p:nvGrpSpPr>
        <p:grpSpPr>
          <a:xfrm>
            <a:off x="12983783" y="5076503"/>
            <a:ext cx="1626962" cy="1354045"/>
            <a:chOff x="14569" y="0"/>
            <a:chExt cx="1626961" cy="1354044"/>
          </a:xfrm>
        </p:grpSpPr>
        <p:sp>
          <p:nvSpPr>
            <p:cNvPr id="138" name="Shape 138"/>
            <p:cNvSpPr/>
            <p:nvPr/>
          </p:nvSpPr>
          <p:spPr>
            <a:xfrm>
              <a:off x="243042" y="268994"/>
              <a:ext cx="1398489" cy="1085051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000"/>
              </a:lvl1pPr>
            </a:lstStyle>
            <a:p>
              <a:pPr lvl="0">
                <a:defRPr sz="1800"/>
              </a:pPr>
              <a:r>
                <a:rPr/>
                <a:t>Root Owned File</a:t>
              </a:r>
            </a:p>
          </p:txBody>
        </p:sp>
        <p:sp>
          <p:nvSpPr>
            <p:cNvPr id="139" name="Shape 139"/>
            <p:cNvSpPr/>
            <p:nvPr/>
          </p:nvSpPr>
          <p:spPr>
            <a:xfrm>
              <a:off x="14569" y="0"/>
              <a:ext cx="566224" cy="606357"/>
            </a:xfrm>
            <a:prstGeom prst="star5">
              <a:avLst>
                <a:gd name="adj" fmla="val 19100"/>
                <a:gd name="hf" fmla="val 105146"/>
                <a:gd name="vf" fmla="val 110557"/>
              </a:avLst>
            </a:prstGeom>
            <a:solidFill>
              <a:srgbClr val="F5D328"/>
            </a:solidFill>
            <a:ln w="12700" cap="flat">
              <a:noFill/>
              <a:miter lim="400000"/>
            </a:ln>
            <a:effectLst>
              <a:outerShdw blurRad="50800" dist="127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5D328"/>
                  </a:solidFill>
                </a:defRPr>
              </a:pPr>
              <a:endParaRPr sz="2400"/>
            </a:p>
          </p:txBody>
        </p:sp>
      </p:grpSp>
      <p:sp>
        <p:nvSpPr>
          <p:cNvPr id="142" name="Shape 142"/>
          <p:cNvSpPr/>
          <p:nvPr/>
        </p:nvSpPr>
        <p:spPr>
          <a:xfrm>
            <a:off x="11183226" y="5357279"/>
            <a:ext cx="2016176" cy="881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385" extrusionOk="0">
                <a:moveTo>
                  <a:pt x="0" y="0"/>
                </a:moveTo>
                <a:cubicBezTo>
                  <a:pt x="3291" y="17128"/>
                  <a:pt x="10491" y="21600"/>
                  <a:pt x="21600" y="13416"/>
                </a:cubicBezTo>
              </a:path>
            </a:pathLst>
          </a:custGeom>
          <a:ln w="38100" cap="rnd">
            <a:solidFill>
              <a:srgbClr val="FF2600"/>
            </a:solidFill>
            <a:custDash>
              <a:ds d="100000" sp="200000"/>
            </a:custDash>
            <a:miter lim="400000"/>
          </a:ln>
        </p:spPr>
        <p:txBody>
          <a:bodyPr/>
          <a:lstStyle/>
          <a:p>
            <a:pPr lvl="0"/>
            <a:endParaRPr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4800" dirty="0"/>
              <a:t>Initial Setup</a:t>
            </a:r>
          </a:p>
        </p:txBody>
      </p:sp>
      <p:sp>
        <p:nvSpPr>
          <p:cNvPr id="145" name="Shape 145"/>
          <p:cNvSpPr>
            <a:spLocks noGrp="1"/>
          </p:cNvSpPr>
          <p:nvPr>
            <p:ph type="body" idx="1"/>
          </p:nvPr>
        </p:nvSpPr>
        <p:spPr>
          <a:xfrm>
            <a:off x="1201815" y="1932940"/>
            <a:ext cx="14800185" cy="62865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2800" dirty="0"/>
              <a:t>We need 1 single VM.</a:t>
            </a:r>
          </a:p>
          <a:p>
            <a:pPr lvl="0">
              <a:defRPr sz="1800"/>
            </a:pPr>
            <a:r>
              <a:rPr sz="2800" dirty="0"/>
              <a:t>We need to disable a built-in protection against race condition attacks:</a:t>
            </a:r>
          </a:p>
          <a:p>
            <a:pPr lvl="1">
              <a:defRPr sz="1800"/>
            </a:pPr>
            <a:r>
              <a:rPr sz="2800" b="1" dirty="0">
                <a:latin typeface="Helvetica"/>
                <a:ea typeface="Helvetica"/>
                <a:cs typeface="Helvetica"/>
                <a:sym typeface="Helvetica"/>
              </a:rPr>
              <a:t>sudo sysctl -w kernel.yama.protected_sticky_symlinks=0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n-US" sz="4800" dirty="0" smtClean="0"/>
              <a:t>Lab tasks overview</a:t>
            </a:r>
            <a:endParaRPr sz="4800" dirty="0"/>
          </a:p>
        </p:txBody>
      </p:sp>
      <p:sp>
        <p:nvSpPr>
          <p:cNvPr id="145" name="Shape 14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n-US" sz="2800" dirty="0" smtClean="0"/>
              <a:t>We present a vulnerable set-UID program containing a race condition vulnerability. </a:t>
            </a:r>
          </a:p>
          <a:p>
            <a:pPr lvl="0">
              <a:defRPr sz="1800"/>
            </a:pPr>
            <a:r>
              <a:rPr lang="en-US" sz="2800" b="1" dirty="0" smtClean="0"/>
              <a:t>Task 1: </a:t>
            </a:r>
            <a:r>
              <a:rPr lang="en-US" sz="2800" dirty="0" smtClean="0"/>
              <a:t>develop a scheme to exploit the vulnerability and gain the root privilege. </a:t>
            </a:r>
          </a:p>
          <a:p>
            <a:pPr lvl="0">
              <a:defRPr sz="1800"/>
            </a:pPr>
            <a:r>
              <a:rPr lang="en-US" sz="2800" b="1" dirty="0" smtClean="0"/>
              <a:t>Task 2 / Task 3: </a:t>
            </a:r>
            <a:r>
              <a:rPr lang="en-US" sz="2800" dirty="0" smtClean="0"/>
              <a:t>Walk through various protection mechanisms against the race condition vulnerability. </a:t>
            </a:r>
            <a:endParaRPr sz="28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755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dirty="0" smtClean="0"/>
              <a:t>A Vulnerable Set-UID Program Example</a:t>
            </a:r>
            <a:r>
              <a:rPr lang="en-US" sz="4800" dirty="0" smtClean="0"/>
              <a:t>: vulp.c</a:t>
            </a:r>
            <a:endParaRPr sz="4800" dirty="0"/>
          </a:p>
        </p:txBody>
      </p:sp>
      <p:pic>
        <p:nvPicPr>
          <p:cNvPr id="148" name="Screen Shot 2015-05-29 at 2.46.35 A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52143" y="2752566"/>
            <a:ext cx="7761601" cy="6002814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68650" y="916443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dirty="0"/>
              <a:t>A Vulnerable Set-UID Program </a:t>
            </a:r>
            <a:r>
              <a:rPr sz="4800" dirty="0" smtClean="0"/>
              <a:t>Example</a:t>
            </a:r>
            <a:r>
              <a:rPr lang="en-US" sz="4800" dirty="0" smtClean="0"/>
              <a:t>: </a:t>
            </a:r>
            <a:r>
              <a:rPr lang="en-US" sz="4800" dirty="0"/>
              <a:t>vulp.c</a:t>
            </a:r>
            <a:endParaRPr sz="4800" dirty="0"/>
          </a:p>
        </p:txBody>
      </p:sp>
      <p:pic>
        <p:nvPicPr>
          <p:cNvPr id="151" name="Screen Shot 2015-05-29 at 2.46.35 A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18287" y="2764758"/>
            <a:ext cx="7761601" cy="600281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5" name="Group 155"/>
          <p:cNvGrpSpPr/>
          <p:nvPr/>
        </p:nvGrpSpPr>
        <p:grpSpPr>
          <a:xfrm>
            <a:off x="10262549" y="3441701"/>
            <a:ext cx="4212822" cy="860835"/>
            <a:chOff x="0" y="0"/>
            <a:chExt cx="4212821" cy="860834"/>
          </a:xfrm>
        </p:grpSpPr>
        <p:sp>
          <p:nvSpPr>
            <p:cNvPr id="152" name="Shape 152"/>
            <p:cNvSpPr/>
            <p:nvPr/>
          </p:nvSpPr>
          <p:spPr>
            <a:xfrm flipH="1" flipV="1">
              <a:off x="-1" y="599665"/>
              <a:ext cx="1011083" cy="1"/>
            </a:xfrm>
            <a:prstGeom prst="line">
              <a:avLst/>
            </a:prstGeom>
            <a:noFill/>
            <a:ln w="25400" cap="flat">
              <a:solidFill>
                <a:srgbClr val="C82506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2400"/>
            </a:p>
          </p:txBody>
        </p:sp>
        <p:sp>
          <p:nvSpPr>
            <p:cNvPr id="153" name="Shape 153"/>
            <p:cNvSpPr/>
            <p:nvPr/>
          </p:nvSpPr>
          <p:spPr>
            <a:xfrm>
              <a:off x="1023781" y="338497"/>
              <a:ext cx="3189041" cy="522338"/>
            </a:xfrm>
            <a:prstGeom prst="rect">
              <a:avLst/>
            </a:prstGeom>
            <a:noFill/>
            <a:ln w="25400" cap="flat">
              <a:solidFill>
                <a:srgbClr val="FF26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/>
              </a:lvl1pPr>
            </a:lstStyle>
            <a:p>
              <a:pPr lvl="0">
                <a:defRPr sz="1800"/>
              </a:pPr>
              <a:r>
                <a:rPr/>
                <a:t>Symlink to user owned file</a:t>
              </a:r>
            </a:p>
          </p:txBody>
        </p:sp>
        <p:sp>
          <p:nvSpPr>
            <p:cNvPr id="154" name="Shape 154"/>
            <p:cNvSpPr/>
            <p:nvPr/>
          </p:nvSpPr>
          <p:spPr>
            <a:xfrm>
              <a:off x="926806" y="0"/>
              <a:ext cx="2181891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800" b="1">
                  <a:solidFill>
                    <a:srgbClr val="C82506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/>
                <a:t>Attacker Process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68650" y="91834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dirty="0"/>
              <a:t>A Vulnerable Set-UID Program </a:t>
            </a:r>
            <a:r>
              <a:rPr sz="4800" dirty="0" smtClean="0"/>
              <a:t>Example</a:t>
            </a:r>
            <a:r>
              <a:rPr lang="en-US" sz="4800" dirty="0" smtClean="0"/>
              <a:t>: </a:t>
            </a:r>
            <a:r>
              <a:rPr lang="en-US" sz="4800" dirty="0"/>
              <a:t>vulp.c</a:t>
            </a:r>
            <a:endParaRPr sz="4800" dirty="0"/>
          </a:p>
        </p:txBody>
      </p:sp>
      <p:pic>
        <p:nvPicPr>
          <p:cNvPr id="158" name="Screen Shot 2015-05-29 at 2.46.35 A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12591" y="2874486"/>
            <a:ext cx="7761601" cy="6002814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6663531" y="6019800"/>
            <a:ext cx="849490" cy="0"/>
          </a:xfrm>
          <a:prstGeom prst="line">
            <a:avLst/>
          </a:prstGeom>
          <a:ln w="25400">
            <a:solidFill>
              <a:srgbClr val="FF260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60" name="Shape 160"/>
          <p:cNvSpPr/>
          <p:nvPr/>
        </p:nvSpPr>
        <p:spPr>
          <a:xfrm>
            <a:off x="2498242" y="5758632"/>
            <a:ext cx="4187422" cy="835435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 sz="1800"/>
            </a:pPr>
            <a:r>
              <a:rPr sz="2000"/>
              <a:t>Make /tmp/XYZ a Symlink to </a:t>
            </a:r>
          </a:p>
          <a:p>
            <a:pPr lvl="0">
              <a:defRPr sz="1800"/>
            </a:pPr>
            <a:r>
              <a:rPr sz="2000"/>
              <a:t>/etc/passwd</a:t>
            </a:r>
          </a:p>
        </p:txBody>
      </p:sp>
      <p:grpSp>
        <p:nvGrpSpPr>
          <p:cNvPr id="164" name="Group 164"/>
          <p:cNvGrpSpPr/>
          <p:nvPr/>
        </p:nvGrpSpPr>
        <p:grpSpPr>
          <a:xfrm>
            <a:off x="10262549" y="3441701"/>
            <a:ext cx="4212822" cy="860835"/>
            <a:chOff x="0" y="0"/>
            <a:chExt cx="4212821" cy="860834"/>
          </a:xfrm>
        </p:grpSpPr>
        <p:sp>
          <p:nvSpPr>
            <p:cNvPr id="161" name="Shape 161"/>
            <p:cNvSpPr/>
            <p:nvPr/>
          </p:nvSpPr>
          <p:spPr>
            <a:xfrm flipH="1" flipV="1">
              <a:off x="-1" y="599665"/>
              <a:ext cx="1011083" cy="1"/>
            </a:xfrm>
            <a:prstGeom prst="line">
              <a:avLst/>
            </a:prstGeom>
            <a:noFill/>
            <a:ln w="25400" cap="flat">
              <a:solidFill>
                <a:srgbClr val="C82506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 sz="2400"/>
            </a:p>
          </p:txBody>
        </p:sp>
        <p:sp>
          <p:nvSpPr>
            <p:cNvPr id="162" name="Shape 162"/>
            <p:cNvSpPr/>
            <p:nvPr/>
          </p:nvSpPr>
          <p:spPr>
            <a:xfrm>
              <a:off x="1023781" y="338497"/>
              <a:ext cx="3189041" cy="522338"/>
            </a:xfrm>
            <a:prstGeom prst="rect">
              <a:avLst/>
            </a:prstGeom>
            <a:noFill/>
            <a:ln w="25400" cap="flat">
              <a:solidFill>
                <a:srgbClr val="FF26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/>
              </a:lvl1pPr>
            </a:lstStyle>
            <a:p>
              <a:pPr lvl="0">
                <a:defRPr sz="1800"/>
              </a:pPr>
              <a:r>
                <a:rPr/>
                <a:t>Symlink to user owned file</a:t>
              </a:r>
            </a:p>
          </p:txBody>
        </p:sp>
        <p:sp>
          <p:nvSpPr>
            <p:cNvPr id="163" name="Shape 163"/>
            <p:cNvSpPr/>
            <p:nvPr/>
          </p:nvSpPr>
          <p:spPr>
            <a:xfrm>
              <a:off x="926806" y="0"/>
              <a:ext cx="2181891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800" b="1">
                  <a:solidFill>
                    <a:srgbClr val="C82506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/>
                <a:t>Attacker Process</a:t>
              </a:r>
            </a:p>
          </p:txBody>
        </p:sp>
      </p:grpSp>
      <p:sp>
        <p:nvSpPr>
          <p:cNvPr id="165" name="Shape 165"/>
          <p:cNvSpPr/>
          <p:nvPr/>
        </p:nvSpPr>
        <p:spPr>
          <a:xfrm>
            <a:off x="2337457" y="5422900"/>
            <a:ext cx="218189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b="1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/>
              <a:t>Attacker Process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dirty="0"/>
              <a:t>Task 1: Setup</a:t>
            </a:r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1047750" y="2616200"/>
            <a:ext cx="14154150" cy="62865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dirty="0"/>
          </a:p>
          <a:p>
            <a:pPr lvl="0">
              <a:defRPr sz="1800"/>
            </a:pPr>
            <a:r>
              <a:rPr lang="en-US" sz="2200" dirty="0" smtClean="0"/>
              <a:t>Download </a:t>
            </a:r>
            <a:r>
              <a:rPr lang="en-US" sz="2200" dirty="0" err="1" smtClean="0"/>
              <a:t>vulp.c</a:t>
            </a:r>
            <a:r>
              <a:rPr lang="en-US" sz="2200" dirty="0" smtClean="0"/>
              <a:t> and other material </a:t>
            </a:r>
          </a:p>
          <a:p>
            <a:pPr lvl="0">
              <a:defRPr sz="1800"/>
            </a:pPr>
            <a:r>
              <a:rPr sz="2200" dirty="0" smtClean="0"/>
              <a:t>Compile</a:t>
            </a:r>
            <a:r>
              <a:rPr lang="en-US" sz="2200" dirty="0" smtClean="0"/>
              <a:t> vulp.c </a:t>
            </a:r>
            <a:r>
              <a:rPr sz="2200" dirty="0" smtClean="0"/>
              <a:t>: </a:t>
            </a:r>
            <a:endParaRPr lang="en-US" sz="2200" dirty="0" smtClean="0"/>
          </a:p>
          <a:p>
            <a:pPr marL="444500" lvl="1" indent="0">
              <a:buNone/>
              <a:defRPr sz="1800"/>
            </a:pPr>
            <a:r>
              <a:rPr lang="en-US" sz="2000" b="1" dirty="0" smtClean="0"/>
              <a:t>		</a:t>
            </a:r>
            <a:r>
              <a:rPr sz="2000" b="1" dirty="0" err="1" smtClean="0"/>
              <a:t>gcc</a:t>
            </a:r>
            <a:r>
              <a:rPr sz="2000" b="1" dirty="0" smtClean="0"/>
              <a:t> </a:t>
            </a:r>
            <a:r>
              <a:rPr sz="2000" b="1" dirty="0"/>
              <a:t>vulp.c -o vulp</a:t>
            </a:r>
          </a:p>
          <a:p>
            <a:pPr lvl="0">
              <a:defRPr sz="1800"/>
            </a:pPr>
            <a:r>
              <a:rPr sz="2200" dirty="0"/>
              <a:t>Make vulp a SetUID owned by </a:t>
            </a:r>
            <a:r>
              <a:rPr sz="2200" dirty="0" smtClean="0"/>
              <a:t>root</a:t>
            </a:r>
            <a:r>
              <a:rPr lang="en-US" sz="2200" dirty="0" smtClean="0"/>
              <a:t>:</a:t>
            </a:r>
          </a:p>
          <a:p>
            <a:pPr marL="444500" lvl="1" indent="0">
              <a:buNone/>
              <a:defRPr sz="1800"/>
            </a:pPr>
            <a:r>
              <a:rPr lang="en-US" sz="2000" b="1" dirty="0" smtClean="0"/>
              <a:t>		</a:t>
            </a:r>
            <a:r>
              <a:rPr lang="en-US" sz="2000" b="1" dirty="0" err="1" smtClean="0"/>
              <a:t>sudo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chown</a:t>
            </a:r>
            <a:r>
              <a:rPr lang="en-US" sz="2000" b="1" dirty="0" smtClean="0"/>
              <a:t> root </a:t>
            </a:r>
            <a:r>
              <a:rPr lang="en-US" sz="2000" b="1" dirty="0" err="1" smtClean="0"/>
              <a:t>vulp</a:t>
            </a:r>
            <a:endParaRPr lang="en-US" sz="2000" b="1" dirty="0"/>
          </a:p>
          <a:p>
            <a:pPr marL="444500" lvl="1" indent="0">
              <a:buNone/>
              <a:defRPr sz="1800"/>
            </a:pPr>
            <a:r>
              <a:rPr lang="en-US" sz="2000" b="1" dirty="0" smtClean="0"/>
              <a:t>		</a:t>
            </a:r>
            <a:r>
              <a:rPr lang="en-US" sz="2000" b="1" dirty="0" err="1" smtClean="0"/>
              <a:t>sudo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chmod</a:t>
            </a:r>
            <a:r>
              <a:rPr lang="en-US" sz="2000" b="1" dirty="0" smtClean="0"/>
              <a:t> 4755 </a:t>
            </a:r>
            <a:r>
              <a:rPr lang="en-US" sz="2000" b="1" dirty="0" err="1" smtClean="0"/>
              <a:t>vulp</a:t>
            </a:r>
            <a:endParaRPr lang="en-US" sz="2000" b="1" dirty="0" smtClean="0"/>
          </a:p>
          <a:p>
            <a:pPr lvl="0">
              <a:defRPr sz="1800"/>
            </a:pPr>
            <a:endParaRPr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b="1" dirty="0"/>
              <a:t>Task 1:</a:t>
            </a:r>
            <a:r>
              <a:rPr sz="4800" dirty="0"/>
              <a:t> Exploit the race condition  </a:t>
            </a:r>
          </a:p>
        </p:txBody>
      </p:sp>
      <p:sp>
        <p:nvSpPr>
          <p:cNvPr id="171" name="Shape 17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lvl="0" indent="0">
              <a:buNone/>
              <a:defRPr sz="1800"/>
            </a:pPr>
            <a:r>
              <a:rPr sz="3500" b="1" dirty="0">
                <a:solidFill>
                  <a:schemeClr val="accent1">
                    <a:lumMod val="75000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Goal</a:t>
            </a:r>
            <a:r>
              <a:rPr sz="3500" b="1" dirty="0">
                <a:latin typeface="Helvetica"/>
                <a:ea typeface="Helvetica"/>
                <a:cs typeface="Helvetica"/>
                <a:sym typeface="Helvetica"/>
              </a:rPr>
              <a:t>:</a:t>
            </a:r>
            <a:r>
              <a:rPr sz="3500" dirty="0"/>
              <a:t> We aim to exploit the given vulnerable Set-UID program </a:t>
            </a:r>
            <a:r>
              <a:rPr sz="3500" dirty="0" smtClean="0"/>
              <a:t>to:</a:t>
            </a:r>
            <a:endParaRPr lang="en-US" sz="3500" dirty="0" smtClean="0"/>
          </a:p>
          <a:p>
            <a:pPr lvl="2">
              <a:defRPr sz="1800"/>
            </a:pPr>
            <a:r>
              <a:rPr sz="3500" dirty="0" smtClean="0"/>
              <a:t>Append </a:t>
            </a:r>
            <a:r>
              <a:rPr sz="3500" dirty="0"/>
              <a:t>content to the </a:t>
            </a:r>
            <a:r>
              <a:rPr lang="en-US" sz="3500" dirty="0" smtClean="0"/>
              <a:t> /</a:t>
            </a:r>
            <a:r>
              <a:rPr lang="en-US" sz="3500" dirty="0" err="1" smtClean="0"/>
              <a:t>etc</a:t>
            </a:r>
            <a:r>
              <a:rPr lang="en-US" sz="3500" dirty="0" smtClean="0"/>
              <a:t>/</a:t>
            </a:r>
            <a:r>
              <a:rPr lang="en-US" sz="3500" dirty="0" err="1" smtClean="0"/>
              <a:t>passwd</a:t>
            </a:r>
            <a:r>
              <a:rPr lang="en-US" sz="3500" dirty="0" smtClean="0"/>
              <a:t> </a:t>
            </a:r>
            <a:r>
              <a:rPr sz="3500" dirty="0" smtClean="0"/>
              <a:t>file </a:t>
            </a:r>
            <a:r>
              <a:rPr sz="3500" dirty="0"/>
              <a:t>(owned by root): </a:t>
            </a:r>
          </a:p>
          <a:p>
            <a:pPr marL="1333500" lvl="3" indent="0">
              <a:buNone/>
              <a:defRPr sz="1800"/>
            </a:pPr>
            <a:r>
              <a:rPr lang="en-US" sz="3500" dirty="0" smtClean="0"/>
              <a:t>To create a user account with </a:t>
            </a:r>
            <a:r>
              <a:rPr lang="en-US" sz="3500" dirty="0" err="1" smtClean="0"/>
              <a:t>uid</a:t>
            </a:r>
            <a:r>
              <a:rPr lang="en-US" sz="3500" dirty="0" smtClean="0"/>
              <a:t> 0 (root privileges) that does not require a password.</a:t>
            </a:r>
            <a:endParaRPr sz="3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Outline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4000" dirty="0"/>
              <a:t>Principles</a:t>
            </a:r>
          </a:p>
          <a:p>
            <a:pPr lvl="0">
              <a:defRPr sz="1800"/>
            </a:pPr>
            <a:r>
              <a:rPr sz="4000" dirty="0"/>
              <a:t>Practice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b="1" dirty="0"/>
              <a:t>Task </a:t>
            </a:r>
            <a:r>
              <a:rPr sz="4800" b="1" dirty="0" smtClean="0"/>
              <a:t>1</a:t>
            </a:r>
            <a:r>
              <a:rPr lang="en-US" sz="4800" b="1" dirty="0" smtClean="0"/>
              <a:t>(For Assignment)</a:t>
            </a:r>
            <a:r>
              <a:rPr sz="4800" b="1" dirty="0" smtClean="0"/>
              <a:t>:</a:t>
            </a:r>
            <a:r>
              <a:rPr sz="4800" dirty="0" smtClean="0"/>
              <a:t> </a:t>
            </a:r>
            <a:r>
              <a:rPr sz="4800" dirty="0"/>
              <a:t>Exploit the race condition  </a:t>
            </a:r>
          </a:p>
        </p:txBody>
      </p:sp>
      <p:sp>
        <p:nvSpPr>
          <p:cNvPr id="171" name="Shape 17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500" b="1" dirty="0">
                <a:solidFill>
                  <a:schemeClr val="accent1">
                    <a:lumMod val="75000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Goal</a:t>
            </a:r>
            <a:r>
              <a:rPr sz="3500" b="1" dirty="0">
                <a:latin typeface="Helvetica"/>
                <a:ea typeface="Helvetica"/>
                <a:cs typeface="Helvetica"/>
                <a:sym typeface="Helvetica"/>
              </a:rPr>
              <a:t>:</a:t>
            </a:r>
            <a:r>
              <a:rPr sz="3500" dirty="0"/>
              <a:t> We aim to exploit the given vulnerable Set-UID program </a:t>
            </a:r>
            <a:r>
              <a:rPr sz="3500" dirty="0" smtClean="0"/>
              <a:t>to:</a:t>
            </a:r>
            <a:endParaRPr lang="en-US" sz="3500" dirty="0" smtClean="0"/>
          </a:p>
          <a:p>
            <a:pPr lvl="2">
              <a:defRPr sz="1800"/>
            </a:pPr>
            <a:r>
              <a:rPr sz="3500" dirty="0" smtClean="0"/>
              <a:t>Append </a:t>
            </a:r>
            <a:r>
              <a:rPr sz="3500" dirty="0"/>
              <a:t>content to the files (owned by root): </a:t>
            </a:r>
          </a:p>
          <a:p>
            <a:pPr lvl="3">
              <a:defRPr sz="1800"/>
            </a:pPr>
            <a:r>
              <a:rPr sz="2500" b="1" dirty="0">
                <a:solidFill>
                  <a:schemeClr val="accent1">
                    <a:lumMod val="75000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/etc/passwd &amp; /etc/shadow/</a:t>
            </a:r>
          </a:p>
          <a:p>
            <a:pPr lvl="2">
              <a:defRPr sz="1800"/>
            </a:pPr>
            <a:r>
              <a:rPr sz="3500" dirty="0"/>
              <a:t>And consequently create a malicious attacker account with root privilege.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534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b="1" dirty="0"/>
              <a:t>Task 1:</a:t>
            </a:r>
            <a:r>
              <a:rPr sz="4800" dirty="0"/>
              <a:t> Exploit the race condition  </a:t>
            </a:r>
          </a:p>
        </p:txBody>
      </p:sp>
      <p:sp>
        <p:nvSpPr>
          <p:cNvPr id="5" name="Shape 124"/>
          <p:cNvSpPr/>
          <p:nvPr/>
        </p:nvSpPr>
        <p:spPr>
          <a:xfrm>
            <a:off x="5921276" y="3696245"/>
            <a:ext cx="3111451" cy="4628605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2400"/>
            </a:lvl1pPr>
          </a:lstStyle>
          <a:p>
            <a:pPr lvl="0">
              <a:defRPr sz="1800"/>
            </a:pPr>
            <a:r>
              <a:rPr lang="en-US" sz="2000" b="1" dirty="0" err="1" smtClean="0"/>
              <a:t>vulp</a:t>
            </a:r>
            <a:endParaRPr b="1" dirty="0"/>
          </a:p>
        </p:txBody>
      </p:sp>
      <p:sp>
        <p:nvSpPr>
          <p:cNvPr id="6" name="Shape 126"/>
          <p:cNvSpPr/>
          <p:nvPr/>
        </p:nvSpPr>
        <p:spPr>
          <a:xfrm>
            <a:off x="6211589" y="63540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Open and Write to XYZ</a:t>
            </a:r>
          </a:p>
        </p:txBody>
      </p:sp>
      <p:sp>
        <p:nvSpPr>
          <p:cNvPr id="7" name="Shape 127"/>
          <p:cNvSpPr/>
          <p:nvPr/>
        </p:nvSpPr>
        <p:spPr>
          <a:xfrm>
            <a:off x="7285831" y="5568950"/>
            <a:ext cx="1" cy="811764"/>
          </a:xfrm>
          <a:prstGeom prst="line">
            <a:avLst/>
          </a:prstGeom>
          <a:ln w="38100" cap="rnd">
            <a:solidFill/>
            <a:custDash>
              <a:ds d="100000" sp="200000"/>
            </a:custDash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9" name="Shape 129"/>
          <p:cNvSpPr/>
          <p:nvPr/>
        </p:nvSpPr>
        <p:spPr>
          <a:xfrm>
            <a:off x="777424" y="5785487"/>
            <a:ext cx="1128862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b="1" dirty="0"/>
              <a:t>Eve</a:t>
            </a:r>
          </a:p>
        </p:txBody>
      </p:sp>
      <p:sp>
        <p:nvSpPr>
          <p:cNvPr id="10" name="Shape 130"/>
          <p:cNvSpPr/>
          <p:nvPr/>
        </p:nvSpPr>
        <p:spPr>
          <a:xfrm>
            <a:off x="1917363" y="6380714"/>
            <a:ext cx="3984855" cy="17013"/>
          </a:xfrm>
          <a:prstGeom prst="line">
            <a:avLst/>
          </a:prstGeom>
          <a:ln w="381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1" name="Shape 131"/>
          <p:cNvSpPr/>
          <p:nvPr/>
        </p:nvSpPr>
        <p:spPr>
          <a:xfrm>
            <a:off x="5660359" y="3381821"/>
            <a:ext cx="566223" cy="606358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5D32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2400">
                <a:solidFill>
                  <a:srgbClr val="F5D328"/>
                </a:solidFill>
              </a:defRPr>
            </a:pPr>
            <a:endParaRPr sz="2400"/>
          </a:p>
        </p:txBody>
      </p:sp>
      <p:sp>
        <p:nvSpPr>
          <p:cNvPr id="12" name="Shape 132"/>
          <p:cNvSpPr/>
          <p:nvPr/>
        </p:nvSpPr>
        <p:spPr>
          <a:xfrm>
            <a:off x="6211589" y="44744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Can User Access XYZ?</a:t>
            </a:r>
          </a:p>
        </p:txBody>
      </p:sp>
      <p:grpSp>
        <p:nvGrpSpPr>
          <p:cNvPr id="13" name="Group 136"/>
          <p:cNvGrpSpPr/>
          <p:nvPr/>
        </p:nvGrpSpPr>
        <p:grpSpPr>
          <a:xfrm>
            <a:off x="10003632" y="4029858"/>
            <a:ext cx="2589889" cy="1853603"/>
            <a:chOff x="0" y="0"/>
            <a:chExt cx="2589888" cy="1853602"/>
          </a:xfrm>
        </p:grpSpPr>
        <p:sp>
          <p:nvSpPr>
            <p:cNvPr id="14" name="Shape 133"/>
            <p:cNvSpPr/>
            <p:nvPr/>
          </p:nvSpPr>
          <p:spPr>
            <a:xfrm>
              <a:off x="0" y="0"/>
              <a:ext cx="2589889" cy="1853603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2400"/>
              </a:lvl1pPr>
            </a:lstStyle>
            <a:p>
              <a:pPr lvl="0">
                <a:defRPr sz="1800"/>
              </a:pPr>
              <a:r>
                <a:rPr/>
                <a:t>World Writable Dir</a:t>
              </a:r>
            </a:p>
          </p:txBody>
        </p:sp>
        <p:sp>
          <p:nvSpPr>
            <p:cNvPr id="15" name="Shape 134"/>
            <p:cNvSpPr/>
            <p:nvPr/>
          </p:nvSpPr>
          <p:spPr>
            <a:xfrm>
              <a:off x="795593" y="731854"/>
              <a:ext cx="783284" cy="647911"/>
            </a:xfrm>
            <a:prstGeom prst="rect">
              <a:avLst/>
            </a:prstGeom>
            <a:noFill/>
            <a:ln w="38100" cap="flat">
              <a:solidFill>
                <a:srgbClr val="2474B5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2400"/>
            </a:p>
          </p:txBody>
        </p:sp>
        <p:sp>
          <p:nvSpPr>
            <p:cNvPr id="16" name="Shape 135"/>
            <p:cNvSpPr/>
            <p:nvPr/>
          </p:nvSpPr>
          <p:spPr>
            <a:xfrm>
              <a:off x="903302" y="602846"/>
              <a:ext cx="783284" cy="647911"/>
            </a:xfrm>
            <a:prstGeom prst="rect">
              <a:avLst/>
            </a:prstGeom>
            <a:blipFill rotWithShape="1">
              <a:blip r:embed="rId4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/>
                <a:t>XYZ</a:t>
              </a:r>
            </a:p>
          </p:txBody>
        </p:sp>
      </p:grpSp>
      <p:sp>
        <p:nvSpPr>
          <p:cNvPr id="17" name="Shape 137"/>
          <p:cNvSpPr/>
          <p:nvPr/>
        </p:nvSpPr>
        <p:spPr>
          <a:xfrm flipV="1">
            <a:off x="8568794" y="5407105"/>
            <a:ext cx="2291546" cy="1489420"/>
          </a:xfrm>
          <a:prstGeom prst="line">
            <a:avLst/>
          </a:prstGeom>
          <a:ln w="38100">
            <a:solidFill>
              <a:srgbClr val="85888D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grpSp>
        <p:nvGrpSpPr>
          <p:cNvPr id="18" name="Group 140"/>
          <p:cNvGrpSpPr/>
          <p:nvPr/>
        </p:nvGrpSpPr>
        <p:grpSpPr>
          <a:xfrm>
            <a:off x="12983783" y="5076503"/>
            <a:ext cx="1626962" cy="1354045"/>
            <a:chOff x="14569" y="0"/>
            <a:chExt cx="1626961" cy="1354044"/>
          </a:xfrm>
        </p:grpSpPr>
        <p:sp>
          <p:nvSpPr>
            <p:cNvPr id="19" name="Shape 138"/>
            <p:cNvSpPr/>
            <p:nvPr/>
          </p:nvSpPr>
          <p:spPr>
            <a:xfrm>
              <a:off x="243042" y="268994"/>
              <a:ext cx="1398489" cy="1085051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000"/>
              </a:lvl1pPr>
            </a:lstStyle>
            <a:p>
              <a:pPr lvl="0">
                <a:defRPr sz="1800"/>
              </a:pPr>
              <a:r>
                <a:rPr lang="en-US" b="1" dirty="0" smtClean="0"/>
                <a:t>Root Owned File</a:t>
              </a:r>
              <a:endParaRPr b="1" dirty="0"/>
            </a:p>
          </p:txBody>
        </p:sp>
        <p:sp>
          <p:nvSpPr>
            <p:cNvPr id="20" name="Shape 139"/>
            <p:cNvSpPr/>
            <p:nvPr/>
          </p:nvSpPr>
          <p:spPr>
            <a:xfrm>
              <a:off x="14569" y="0"/>
              <a:ext cx="566224" cy="606357"/>
            </a:xfrm>
            <a:prstGeom prst="star5">
              <a:avLst>
                <a:gd name="adj" fmla="val 19100"/>
                <a:gd name="hf" fmla="val 105146"/>
                <a:gd name="vf" fmla="val 110557"/>
              </a:avLst>
            </a:prstGeom>
            <a:solidFill>
              <a:srgbClr val="F5D328"/>
            </a:solidFill>
            <a:ln w="12700" cap="flat">
              <a:noFill/>
              <a:miter lim="400000"/>
            </a:ln>
            <a:effectLst>
              <a:outerShdw blurRad="50800" dist="127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5D328"/>
                  </a:solidFill>
                </a:defRPr>
              </a:pPr>
              <a:endParaRPr sz="2400"/>
            </a:p>
          </p:txBody>
        </p:sp>
      </p:grpSp>
      <p:sp>
        <p:nvSpPr>
          <p:cNvPr id="21" name="Shape 142"/>
          <p:cNvSpPr/>
          <p:nvPr/>
        </p:nvSpPr>
        <p:spPr>
          <a:xfrm>
            <a:off x="11183226" y="5357279"/>
            <a:ext cx="2016176" cy="881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385" extrusionOk="0">
                <a:moveTo>
                  <a:pt x="0" y="0"/>
                </a:moveTo>
                <a:cubicBezTo>
                  <a:pt x="3291" y="17128"/>
                  <a:pt x="10491" y="21600"/>
                  <a:pt x="21600" y="13416"/>
                </a:cubicBezTo>
              </a:path>
            </a:pathLst>
          </a:custGeom>
          <a:ln w="38100" cap="rnd">
            <a:solidFill>
              <a:srgbClr val="FF2600"/>
            </a:solidFill>
            <a:custDash>
              <a:ds d="100000" sp="200000"/>
            </a:custDash>
            <a:miter lim="400000"/>
          </a:ln>
        </p:spPr>
        <p:txBody>
          <a:bodyPr/>
          <a:lstStyle/>
          <a:p>
            <a:pPr lvl="0"/>
            <a:endParaRPr/>
          </a:p>
        </p:txBody>
      </p:sp>
      <p:sp>
        <p:nvSpPr>
          <p:cNvPr id="23" name="Shape 100"/>
          <p:cNvSpPr/>
          <p:nvPr/>
        </p:nvSpPr>
        <p:spPr>
          <a:xfrm>
            <a:off x="13161275" y="3128154"/>
            <a:ext cx="1250604" cy="111045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0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b="1" dirty="0"/>
              <a:t>Eve Owned File</a:t>
            </a:r>
          </a:p>
        </p:txBody>
      </p:sp>
      <p:sp>
        <p:nvSpPr>
          <p:cNvPr id="24" name="Shape 102"/>
          <p:cNvSpPr/>
          <p:nvPr/>
        </p:nvSpPr>
        <p:spPr>
          <a:xfrm>
            <a:off x="11284826" y="3374682"/>
            <a:ext cx="1846214" cy="1306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10" extrusionOk="0">
                <a:moveTo>
                  <a:pt x="0" y="19610"/>
                </a:moveTo>
                <a:cubicBezTo>
                  <a:pt x="2436" y="4366"/>
                  <a:pt x="9636" y="-1990"/>
                  <a:pt x="21600" y="541"/>
                </a:cubicBezTo>
              </a:path>
            </a:pathLst>
          </a:custGeom>
          <a:ln w="38100" cap="rnd">
            <a:solidFill>
              <a:srgbClr val="FF2600"/>
            </a:solidFill>
            <a:custDash>
              <a:ds d="100000" sp="200000"/>
            </a:custDash>
            <a:miter lim="400000"/>
          </a:ln>
        </p:spPr>
        <p:txBody>
          <a:bodyPr/>
          <a:lstStyle/>
          <a:p>
            <a:pPr lvl="0"/>
            <a:endParaRPr/>
          </a:p>
        </p:txBody>
      </p:sp>
      <p:sp>
        <p:nvSpPr>
          <p:cNvPr id="25" name="Shape 137"/>
          <p:cNvSpPr/>
          <p:nvPr/>
        </p:nvSpPr>
        <p:spPr>
          <a:xfrm>
            <a:off x="8557717" y="5076503"/>
            <a:ext cx="2189949" cy="0"/>
          </a:xfrm>
          <a:prstGeom prst="line">
            <a:avLst/>
          </a:prstGeom>
          <a:ln w="38100">
            <a:solidFill>
              <a:srgbClr val="85888D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539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b="1" dirty="0" smtClean="0"/>
              <a:t>Task 1:</a:t>
            </a:r>
            <a:r>
              <a:rPr lang="en-US" sz="4800" b="1" dirty="0" smtClean="0"/>
              <a:t> </a:t>
            </a:r>
            <a:r>
              <a:rPr lang="en-US" sz="4800" dirty="0"/>
              <a:t>Exploit the race condition </a:t>
            </a:r>
            <a:r>
              <a:rPr sz="4800" dirty="0" smtClean="0"/>
              <a:t>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sz="4000" dirty="0" smtClean="0"/>
              <a:t>Input to the vulnerable program</a:t>
            </a:r>
            <a:endParaRPr sz="4000" dirty="0"/>
          </a:p>
        </p:txBody>
      </p:sp>
      <p:sp>
        <p:nvSpPr>
          <p:cNvPr id="174" name="Shape 17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600" dirty="0"/>
              <a:t>Creating a new user account requires:</a:t>
            </a:r>
          </a:p>
          <a:p>
            <a:pPr lvl="1">
              <a:defRPr sz="1800"/>
            </a:pPr>
            <a:r>
              <a:rPr dirty="0">
                <a:solidFill>
                  <a:schemeClr val="accent1">
                    <a:lumMod val="75000"/>
                  </a:schemeClr>
                </a:solidFill>
              </a:rPr>
              <a:t>Add the user account to </a:t>
            </a:r>
            <a:r>
              <a:rPr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/etc/passwd</a:t>
            </a:r>
            <a:r>
              <a:rPr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889000" lvl="2" indent="0">
              <a:buNone/>
              <a:defRPr sz="1800"/>
            </a:pP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	</a:t>
            </a: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test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:</a:t>
            </a: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U6aMy0wojraho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:</a:t>
            </a:r>
            <a:r>
              <a:rPr sz="2000" b="1" dirty="0" smtClean="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0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:</a:t>
            </a:r>
            <a:r>
              <a:rPr sz="2000" b="1" dirty="0" smtClean="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0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:</a:t>
            </a: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test: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/</a:t>
            </a: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root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:/bin/</a:t>
            </a: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ba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sh</a:t>
            </a:r>
            <a:endParaRPr sz="2000" b="1" dirty="0">
              <a:latin typeface="Helvetica"/>
              <a:ea typeface="Helvetica"/>
              <a:cs typeface="Helvetica"/>
              <a:sym typeface="Helvetica"/>
            </a:endParaRPr>
          </a:p>
          <a:p>
            <a:pPr>
              <a:defRPr sz="1800"/>
            </a:pPr>
            <a:r>
              <a:rPr lang="en-US" sz="2600" dirty="0" smtClean="0">
                <a:latin typeface="Helvetica"/>
                <a:ea typeface="Helvetica"/>
                <a:cs typeface="Helvetica"/>
                <a:sym typeface="Helvetica"/>
              </a:rPr>
              <a:t>Create a file called </a:t>
            </a:r>
            <a:r>
              <a:rPr lang="en-US" sz="2600" dirty="0" err="1" smtClean="0">
                <a:latin typeface="Courier New" panose="02070309020205020404" pitchFamily="49" charset="0"/>
                <a:ea typeface="Helvetica"/>
                <a:cs typeface="Courier New" panose="02070309020205020404" pitchFamily="49" charset="0"/>
                <a:sym typeface="Helvetica"/>
              </a:rPr>
              <a:t>passwd_input</a:t>
            </a:r>
            <a:r>
              <a:rPr lang="en-US" sz="2600" dirty="0" smtClean="0">
                <a:latin typeface="Helvetica"/>
                <a:ea typeface="Helvetica"/>
                <a:cs typeface="Helvetica"/>
                <a:sym typeface="Helvetica"/>
              </a:rPr>
              <a:t> with the above content</a:t>
            </a:r>
            <a:endParaRPr lang="en-US" sz="2600" dirty="0" smtClean="0"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5" name="Shape 170"/>
          <p:cNvSpPr txBox="1">
            <a:spLocks/>
          </p:cNvSpPr>
          <p:nvPr/>
        </p:nvSpPr>
        <p:spPr>
          <a:xfrm>
            <a:off x="1422439" y="5969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5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/>
            </a:pPr>
            <a:endParaRPr lang="en-US" sz="4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b="1" dirty="0" smtClean="0"/>
              <a:t>Task </a:t>
            </a:r>
            <a:r>
              <a:rPr sz="4800" b="1" dirty="0" smtClean="0"/>
              <a:t>1</a:t>
            </a:r>
            <a:r>
              <a:rPr lang="en-US" sz="4800" b="1" dirty="0" smtClean="0"/>
              <a:t>(For assignment)</a:t>
            </a:r>
            <a:r>
              <a:rPr sz="4800" b="1" dirty="0" smtClean="0"/>
              <a:t>:</a:t>
            </a:r>
            <a:r>
              <a:rPr lang="en-US" sz="4800" b="1" dirty="0" smtClean="0"/>
              <a:t> </a:t>
            </a:r>
            <a:r>
              <a:rPr lang="en-US" sz="4800" dirty="0"/>
              <a:t>Exploit the race condition </a:t>
            </a:r>
            <a:r>
              <a:rPr sz="4800" dirty="0" smtClean="0"/>
              <a:t>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sz="4000" dirty="0" smtClean="0"/>
              <a:t>Input to the vulnerable program</a:t>
            </a:r>
            <a:endParaRPr sz="4000" dirty="0"/>
          </a:p>
        </p:txBody>
      </p:sp>
      <p:sp>
        <p:nvSpPr>
          <p:cNvPr id="174" name="Shape 17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600" dirty="0"/>
              <a:t>Creating a new user account requires:</a:t>
            </a:r>
          </a:p>
          <a:p>
            <a:pPr lvl="1">
              <a:defRPr sz="1800"/>
            </a:pPr>
            <a:r>
              <a:rPr dirty="0">
                <a:solidFill>
                  <a:schemeClr val="accent1">
                    <a:lumMod val="75000"/>
                  </a:schemeClr>
                </a:solidFill>
              </a:rPr>
              <a:t>Add the user account to /etc/passwd.</a:t>
            </a:r>
          </a:p>
          <a:p>
            <a:pPr marL="889000" lvl="2" indent="0">
              <a:buNone/>
              <a:defRPr sz="1800"/>
            </a:pPr>
            <a:r>
              <a:rPr lang="en-US" dirty="0" smtClean="0"/>
              <a:t>	</a:t>
            </a:r>
            <a:r>
              <a:rPr dirty="0" smtClean="0"/>
              <a:t>Authentication </a:t>
            </a:r>
            <a:r>
              <a:rPr dirty="0"/>
              <a:t>db for Unix, entry for each user.</a:t>
            </a:r>
          </a:p>
          <a:p>
            <a:pPr marL="889000" lvl="2" indent="0">
              <a:buNone/>
              <a:defRPr sz="1800"/>
            </a:pP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	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eve:x:</a:t>
            </a:r>
            <a:r>
              <a:rPr sz="2000" b="1" dirty="0" smtClean="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0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:</a:t>
            </a:r>
            <a:r>
              <a:rPr sz="2000" b="1" dirty="0" smtClean="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0</a:t>
            </a:r>
            <a:r>
              <a:rPr sz="2000" b="1" dirty="0">
                <a:latin typeface="Helvetica"/>
                <a:ea typeface="Helvetica"/>
                <a:cs typeface="Helvetica"/>
                <a:sym typeface="Helvetica"/>
              </a:rPr>
              <a:t>::/home/eve:/bin/sh</a:t>
            </a:r>
          </a:p>
          <a:p>
            <a:pPr lvl="1">
              <a:defRPr sz="1800"/>
            </a:pPr>
            <a:r>
              <a:rPr dirty="0">
                <a:solidFill>
                  <a:schemeClr val="accent1">
                    <a:lumMod val="75000"/>
                  </a:schemeClr>
                </a:solidFill>
              </a:rPr>
              <a:t>Add the user’s encrypted password to /etc/shadow.</a:t>
            </a:r>
          </a:p>
          <a:p>
            <a:pPr marL="889000" lvl="2" indent="0">
              <a:buNone/>
              <a:defRPr sz="1800"/>
            </a:pP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	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eve:</a:t>
            </a:r>
            <a:r>
              <a:rPr lang="en-US" sz="2000" b="1" dirty="0" smtClean="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encrypted_password</a:t>
            </a:r>
            <a:r>
              <a:rPr sz="2000" b="1" dirty="0" smtClean="0">
                <a:latin typeface="Helvetica"/>
                <a:ea typeface="Helvetica"/>
                <a:cs typeface="Helvetica"/>
                <a:sym typeface="Helvetica"/>
              </a:rPr>
              <a:t>:15970:0:99999:7:::</a:t>
            </a:r>
            <a:endParaRPr lang="en-US" sz="2000" b="1" dirty="0" smtClean="0">
              <a:latin typeface="Helvetica"/>
              <a:ea typeface="Helvetica"/>
              <a:cs typeface="Helvetica"/>
              <a:sym typeface="Helvetica"/>
            </a:endParaRPr>
          </a:p>
          <a:p>
            <a:pPr>
              <a:defRPr sz="1800"/>
            </a:pPr>
            <a:r>
              <a:rPr lang="en-US" sz="2600" dirty="0" smtClean="0">
                <a:latin typeface="Helvetica"/>
                <a:ea typeface="Helvetica"/>
                <a:cs typeface="Helvetica"/>
                <a:sym typeface="Helvetica"/>
              </a:rPr>
              <a:t>Create two files: </a:t>
            </a:r>
            <a:r>
              <a:rPr lang="en-US" sz="2600" dirty="0" err="1" smtClean="0">
                <a:latin typeface="Helvetica"/>
                <a:ea typeface="Helvetica"/>
                <a:cs typeface="Helvetica"/>
                <a:sym typeface="Helvetica"/>
              </a:rPr>
              <a:t>passwd_input</a:t>
            </a:r>
            <a:r>
              <a:rPr lang="en-US" sz="2600" dirty="0" smtClean="0">
                <a:latin typeface="Helvetica"/>
                <a:ea typeface="Helvetica"/>
                <a:cs typeface="Helvetica"/>
                <a:sym typeface="Helvetica"/>
              </a:rPr>
              <a:t> and </a:t>
            </a:r>
            <a:r>
              <a:rPr lang="en-US" sz="2600" dirty="0" err="1" smtClean="0">
                <a:latin typeface="Helvetica"/>
                <a:ea typeface="Helvetica"/>
                <a:cs typeface="Helvetica"/>
                <a:sym typeface="Helvetica"/>
              </a:rPr>
              <a:t>passwd_shadow</a:t>
            </a:r>
            <a:r>
              <a:rPr lang="en-US" sz="2600" dirty="0" smtClean="0">
                <a:latin typeface="Helvetica"/>
                <a:ea typeface="Helvetica"/>
                <a:cs typeface="Helvetica"/>
                <a:sym typeface="Helvetica"/>
              </a:rPr>
              <a:t> with the above content, respectively.</a:t>
            </a:r>
          </a:p>
        </p:txBody>
      </p:sp>
      <p:sp>
        <p:nvSpPr>
          <p:cNvPr id="5" name="Shape 170"/>
          <p:cNvSpPr txBox="1">
            <a:spLocks/>
          </p:cNvSpPr>
          <p:nvPr/>
        </p:nvSpPr>
        <p:spPr>
          <a:xfrm>
            <a:off x="1422439" y="5969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5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/>
            </a:pPr>
            <a:endParaRPr lang="en-US" sz="4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787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b="1" dirty="0"/>
              <a:t>Task 1:</a:t>
            </a:r>
            <a:r>
              <a:rPr sz="4800" dirty="0"/>
              <a:t> Exploit the race condition  </a:t>
            </a:r>
          </a:p>
        </p:txBody>
      </p:sp>
      <p:sp>
        <p:nvSpPr>
          <p:cNvPr id="5" name="Shape 124"/>
          <p:cNvSpPr/>
          <p:nvPr/>
        </p:nvSpPr>
        <p:spPr>
          <a:xfrm>
            <a:off x="5921276" y="3696245"/>
            <a:ext cx="3111451" cy="4628605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2400"/>
            </a:lvl1pPr>
          </a:lstStyle>
          <a:p>
            <a:pPr lvl="0">
              <a:defRPr sz="1800"/>
            </a:pPr>
            <a:r>
              <a:rPr lang="en-US" sz="2000" b="1" dirty="0" err="1" smtClean="0"/>
              <a:t>vulp</a:t>
            </a:r>
            <a:endParaRPr b="1" dirty="0"/>
          </a:p>
        </p:txBody>
      </p:sp>
      <p:sp>
        <p:nvSpPr>
          <p:cNvPr id="6" name="Shape 126"/>
          <p:cNvSpPr/>
          <p:nvPr/>
        </p:nvSpPr>
        <p:spPr>
          <a:xfrm>
            <a:off x="6211589" y="63540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Open and Write to XYZ</a:t>
            </a:r>
          </a:p>
        </p:txBody>
      </p:sp>
      <p:sp>
        <p:nvSpPr>
          <p:cNvPr id="7" name="Shape 127"/>
          <p:cNvSpPr/>
          <p:nvPr/>
        </p:nvSpPr>
        <p:spPr>
          <a:xfrm>
            <a:off x="7285831" y="5568950"/>
            <a:ext cx="1" cy="811764"/>
          </a:xfrm>
          <a:prstGeom prst="line">
            <a:avLst/>
          </a:prstGeom>
          <a:ln w="38100" cap="rnd">
            <a:solidFill/>
            <a:custDash>
              <a:ds d="100000" sp="200000"/>
            </a:custDash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9" name="Shape 129"/>
          <p:cNvSpPr/>
          <p:nvPr/>
        </p:nvSpPr>
        <p:spPr>
          <a:xfrm>
            <a:off x="777424" y="5785487"/>
            <a:ext cx="1128862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b="1" dirty="0"/>
              <a:t>Eve</a:t>
            </a:r>
          </a:p>
        </p:txBody>
      </p:sp>
      <p:sp>
        <p:nvSpPr>
          <p:cNvPr id="10" name="Shape 130"/>
          <p:cNvSpPr/>
          <p:nvPr/>
        </p:nvSpPr>
        <p:spPr>
          <a:xfrm>
            <a:off x="1917363" y="6380714"/>
            <a:ext cx="3984855" cy="17013"/>
          </a:xfrm>
          <a:prstGeom prst="line">
            <a:avLst/>
          </a:prstGeom>
          <a:ln w="381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1" name="Shape 131"/>
          <p:cNvSpPr/>
          <p:nvPr/>
        </p:nvSpPr>
        <p:spPr>
          <a:xfrm>
            <a:off x="5660359" y="3381821"/>
            <a:ext cx="566223" cy="606358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5D32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2400">
                <a:solidFill>
                  <a:srgbClr val="F5D328"/>
                </a:solidFill>
              </a:defRPr>
            </a:pPr>
            <a:endParaRPr sz="2400"/>
          </a:p>
        </p:txBody>
      </p:sp>
      <p:sp>
        <p:nvSpPr>
          <p:cNvPr id="12" name="Shape 132"/>
          <p:cNvSpPr/>
          <p:nvPr/>
        </p:nvSpPr>
        <p:spPr>
          <a:xfrm>
            <a:off x="6211589" y="44744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Can User Access XYZ?</a:t>
            </a:r>
          </a:p>
        </p:txBody>
      </p:sp>
      <p:grpSp>
        <p:nvGrpSpPr>
          <p:cNvPr id="13" name="Group 136"/>
          <p:cNvGrpSpPr/>
          <p:nvPr/>
        </p:nvGrpSpPr>
        <p:grpSpPr>
          <a:xfrm>
            <a:off x="10003632" y="4029858"/>
            <a:ext cx="2589889" cy="1853603"/>
            <a:chOff x="0" y="0"/>
            <a:chExt cx="2589888" cy="1853602"/>
          </a:xfrm>
        </p:grpSpPr>
        <p:sp>
          <p:nvSpPr>
            <p:cNvPr id="14" name="Shape 133"/>
            <p:cNvSpPr/>
            <p:nvPr/>
          </p:nvSpPr>
          <p:spPr>
            <a:xfrm>
              <a:off x="0" y="0"/>
              <a:ext cx="2589889" cy="1853603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2400"/>
              </a:lvl1pPr>
            </a:lstStyle>
            <a:p>
              <a:pPr lvl="0">
                <a:defRPr sz="1800"/>
              </a:pPr>
              <a:r>
                <a:rPr/>
                <a:t>World Writable Dir</a:t>
              </a:r>
            </a:p>
          </p:txBody>
        </p:sp>
        <p:sp>
          <p:nvSpPr>
            <p:cNvPr id="15" name="Shape 134"/>
            <p:cNvSpPr/>
            <p:nvPr/>
          </p:nvSpPr>
          <p:spPr>
            <a:xfrm>
              <a:off x="795593" y="731854"/>
              <a:ext cx="783284" cy="647911"/>
            </a:xfrm>
            <a:prstGeom prst="rect">
              <a:avLst/>
            </a:prstGeom>
            <a:noFill/>
            <a:ln w="38100" cap="flat">
              <a:solidFill>
                <a:srgbClr val="2474B5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2400"/>
            </a:p>
          </p:txBody>
        </p:sp>
        <p:sp>
          <p:nvSpPr>
            <p:cNvPr id="16" name="Shape 135"/>
            <p:cNvSpPr/>
            <p:nvPr/>
          </p:nvSpPr>
          <p:spPr>
            <a:xfrm>
              <a:off x="903302" y="602846"/>
              <a:ext cx="783284" cy="647911"/>
            </a:xfrm>
            <a:prstGeom prst="rect">
              <a:avLst/>
            </a:prstGeom>
            <a:blipFill rotWithShape="1">
              <a:blip r:embed="rId4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/>
                <a:t>XYZ</a:t>
              </a:r>
            </a:p>
          </p:txBody>
        </p:sp>
      </p:grpSp>
      <p:sp>
        <p:nvSpPr>
          <p:cNvPr id="17" name="Shape 137"/>
          <p:cNvSpPr/>
          <p:nvPr/>
        </p:nvSpPr>
        <p:spPr>
          <a:xfrm flipV="1">
            <a:off x="8568794" y="5407105"/>
            <a:ext cx="2291546" cy="1489420"/>
          </a:xfrm>
          <a:prstGeom prst="line">
            <a:avLst/>
          </a:prstGeom>
          <a:ln w="38100">
            <a:solidFill>
              <a:srgbClr val="85888D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grpSp>
        <p:nvGrpSpPr>
          <p:cNvPr id="18" name="Group 140"/>
          <p:cNvGrpSpPr/>
          <p:nvPr/>
        </p:nvGrpSpPr>
        <p:grpSpPr>
          <a:xfrm>
            <a:off x="12983783" y="5076503"/>
            <a:ext cx="1626962" cy="1354045"/>
            <a:chOff x="14569" y="0"/>
            <a:chExt cx="1626961" cy="1354044"/>
          </a:xfrm>
        </p:grpSpPr>
        <p:sp>
          <p:nvSpPr>
            <p:cNvPr id="19" name="Shape 138"/>
            <p:cNvSpPr/>
            <p:nvPr/>
          </p:nvSpPr>
          <p:spPr>
            <a:xfrm>
              <a:off x="243042" y="268994"/>
              <a:ext cx="1398489" cy="1085051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000"/>
              </a:lvl1pPr>
            </a:lstStyle>
            <a:p>
              <a:pPr lvl="0">
                <a:defRPr sz="1800"/>
              </a:pPr>
              <a:r>
                <a:rPr lang="en-US" b="1" dirty="0" smtClean="0"/>
                <a:t>/</a:t>
              </a:r>
              <a:r>
                <a:rPr lang="en-US" b="1" dirty="0" err="1" smtClean="0"/>
                <a:t>etc</a:t>
              </a:r>
              <a:r>
                <a:rPr lang="en-US" b="1" dirty="0" smtClean="0"/>
                <a:t>/</a:t>
              </a:r>
              <a:r>
                <a:rPr lang="en-US" b="1" dirty="0" err="1" smtClean="0"/>
                <a:t>passwd</a:t>
              </a:r>
              <a:endParaRPr b="1" dirty="0"/>
            </a:p>
          </p:txBody>
        </p:sp>
        <p:sp>
          <p:nvSpPr>
            <p:cNvPr id="20" name="Shape 139"/>
            <p:cNvSpPr/>
            <p:nvPr/>
          </p:nvSpPr>
          <p:spPr>
            <a:xfrm>
              <a:off x="14569" y="0"/>
              <a:ext cx="566224" cy="606357"/>
            </a:xfrm>
            <a:prstGeom prst="star5">
              <a:avLst>
                <a:gd name="adj" fmla="val 19100"/>
                <a:gd name="hf" fmla="val 105146"/>
                <a:gd name="vf" fmla="val 110557"/>
              </a:avLst>
            </a:prstGeom>
            <a:solidFill>
              <a:srgbClr val="F5D328"/>
            </a:solidFill>
            <a:ln w="12700" cap="flat">
              <a:noFill/>
              <a:miter lim="400000"/>
            </a:ln>
            <a:effectLst>
              <a:outerShdw blurRad="50800" dist="127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5D328"/>
                  </a:solidFill>
                </a:defRPr>
              </a:pPr>
              <a:endParaRPr sz="2400"/>
            </a:p>
          </p:txBody>
        </p:sp>
      </p:grpSp>
      <p:sp>
        <p:nvSpPr>
          <p:cNvPr id="21" name="Shape 142"/>
          <p:cNvSpPr/>
          <p:nvPr/>
        </p:nvSpPr>
        <p:spPr>
          <a:xfrm>
            <a:off x="11183226" y="5357279"/>
            <a:ext cx="2016176" cy="881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385" extrusionOk="0">
                <a:moveTo>
                  <a:pt x="0" y="0"/>
                </a:moveTo>
                <a:cubicBezTo>
                  <a:pt x="3291" y="17128"/>
                  <a:pt x="10491" y="21600"/>
                  <a:pt x="21600" y="13416"/>
                </a:cubicBezTo>
              </a:path>
            </a:pathLst>
          </a:custGeom>
          <a:ln w="38100" cap="rnd">
            <a:solidFill>
              <a:srgbClr val="FF2600"/>
            </a:solidFill>
            <a:custDash>
              <a:ds d="100000" sp="200000"/>
            </a:custDash>
            <a:miter lim="400000"/>
          </a:ln>
        </p:spPr>
        <p:txBody>
          <a:bodyPr/>
          <a:lstStyle/>
          <a:p>
            <a:pPr lvl="0"/>
            <a:endParaRPr/>
          </a:p>
        </p:txBody>
      </p:sp>
      <p:sp>
        <p:nvSpPr>
          <p:cNvPr id="23" name="Shape 100"/>
          <p:cNvSpPr/>
          <p:nvPr/>
        </p:nvSpPr>
        <p:spPr>
          <a:xfrm>
            <a:off x="13161275" y="3128154"/>
            <a:ext cx="1250604" cy="111045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0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b="1" dirty="0"/>
              <a:t>Eve Owned File</a:t>
            </a:r>
          </a:p>
        </p:txBody>
      </p:sp>
      <p:sp>
        <p:nvSpPr>
          <p:cNvPr id="24" name="Shape 102"/>
          <p:cNvSpPr/>
          <p:nvPr/>
        </p:nvSpPr>
        <p:spPr>
          <a:xfrm>
            <a:off x="11284826" y="3374682"/>
            <a:ext cx="1846214" cy="1306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10" extrusionOk="0">
                <a:moveTo>
                  <a:pt x="0" y="19610"/>
                </a:moveTo>
                <a:cubicBezTo>
                  <a:pt x="2436" y="4366"/>
                  <a:pt x="9636" y="-1990"/>
                  <a:pt x="21600" y="541"/>
                </a:cubicBezTo>
              </a:path>
            </a:pathLst>
          </a:custGeom>
          <a:ln w="38100" cap="rnd">
            <a:solidFill>
              <a:srgbClr val="FF2600"/>
            </a:solidFill>
            <a:custDash>
              <a:ds d="100000" sp="200000"/>
            </a:custDash>
            <a:miter lim="400000"/>
          </a:ln>
        </p:spPr>
        <p:txBody>
          <a:bodyPr/>
          <a:lstStyle/>
          <a:p>
            <a:pPr lvl="0"/>
            <a:endParaRPr/>
          </a:p>
        </p:txBody>
      </p:sp>
      <p:sp>
        <p:nvSpPr>
          <p:cNvPr id="25" name="Shape 137"/>
          <p:cNvSpPr/>
          <p:nvPr/>
        </p:nvSpPr>
        <p:spPr>
          <a:xfrm>
            <a:off x="8557717" y="5076503"/>
            <a:ext cx="2189949" cy="0"/>
          </a:xfrm>
          <a:prstGeom prst="line">
            <a:avLst/>
          </a:prstGeom>
          <a:ln w="38100">
            <a:solidFill>
              <a:srgbClr val="85888D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4" name="Rectangle 3"/>
          <p:cNvSpPr/>
          <p:nvPr/>
        </p:nvSpPr>
        <p:spPr>
          <a:xfrm>
            <a:off x="1130973" y="5912802"/>
            <a:ext cx="45272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89000" lvl="2" indent="0">
              <a:buNone/>
              <a:defRPr sz="1800"/>
            </a:pP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eve:x:</a:t>
            </a:r>
            <a:r>
              <a:rPr lang="en-US" sz="2000" b="1" dirty="0" smtClean="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0</a:t>
            </a:r>
            <a:r>
              <a:rPr lang="en-US" sz="2000" b="1" dirty="0" smtClean="0">
                <a:latin typeface="Helvetica"/>
                <a:ea typeface="Helvetica"/>
                <a:cs typeface="Helvetica"/>
                <a:sym typeface="Helvetica"/>
              </a:rPr>
              <a:t>:</a:t>
            </a:r>
            <a:r>
              <a:rPr lang="en-US" sz="2000" b="1" dirty="0" smtClean="0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rPr>
              <a:t>0</a:t>
            </a:r>
            <a:r>
              <a:rPr lang="en-US" sz="2000" b="1" dirty="0">
                <a:latin typeface="Helvetica"/>
                <a:ea typeface="Helvetica"/>
                <a:cs typeface="Helvetica"/>
                <a:sym typeface="Helvetica"/>
              </a:rPr>
              <a:t>::/home/eve:/bin/</a:t>
            </a:r>
            <a:r>
              <a:rPr lang="en-US" sz="2000" b="1" dirty="0" err="1">
                <a:latin typeface="Helvetica"/>
                <a:ea typeface="Helvetica"/>
                <a:cs typeface="Helvetica"/>
                <a:sym typeface="Helvetica"/>
              </a:rPr>
              <a:t>sh</a:t>
            </a:r>
            <a:endParaRPr lang="en-US" sz="2000" b="1" dirty="0"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634838" y="6832766"/>
            <a:ext cx="351891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/>
              <a:t>sym_link_passwd</a:t>
            </a:r>
            <a:endParaRPr lang="en-US" sz="2000" b="1" dirty="0" smtClean="0"/>
          </a:p>
          <a:p>
            <a:r>
              <a:rPr lang="en-US" sz="1800" dirty="0" smtClean="0"/>
              <a:t>Unlink XYZ from Eve Owned File</a:t>
            </a:r>
          </a:p>
          <a:p>
            <a:r>
              <a:rPr lang="en-US" sz="1800" dirty="0" smtClean="0"/>
              <a:t>To /</a:t>
            </a:r>
            <a:r>
              <a:rPr lang="en-US" sz="1800" dirty="0" err="1" smtClean="0"/>
              <a:t>etc</a:t>
            </a:r>
            <a:r>
              <a:rPr lang="en-US" sz="1800" dirty="0" smtClean="0"/>
              <a:t>/</a:t>
            </a:r>
            <a:r>
              <a:rPr lang="en-US" sz="1800" dirty="0" err="1" smtClean="0"/>
              <a:t>passwd</a:t>
            </a:r>
            <a:endParaRPr lang="en-US" sz="18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987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lang="en-US" sz="4800" b="1" dirty="0"/>
              <a:t>Task 1: </a:t>
            </a:r>
            <a:r>
              <a:rPr lang="en-US" sz="4800" dirty="0"/>
              <a:t>Exploit the race condition </a:t>
            </a:r>
            <a:br>
              <a:rPr lang="en-US" sz="4800" dirty="0"/>
            </a:br>
            <a:r>
              <a:rPr sz="4000" dirty="0" smtClean="0"/>
              <a:t>Creating </a:t>
            </a:r>
            <a:r>
              <a:rPr sz="4000" dirty="0"/>
              <a:t>Symbolic links</a:t>
            </a:r>
          </a:p>
        </p:txBody>
      </p:sp>
      <p:sp>
        <p:nvSpPr>
          <p:cNvPr id="177" name="Shape 177"/>
          <p:cNvSpPr>
            <a:spLocks noGrp="1"/>
          </p:cNvSpPr>
          <p:nvPr>
            <p:ph type="body" idx="1"/>
          </p:nvPr>
        </p:nvSpPr>
        <p:spPr>
          <a:xfrm>
            <a:off x="1270039" y="2603500"/>
            <a:ext cx="14800185" cy="71501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dirty="0"/>
          </a:p>
          <a:p>
            <a:pPr lvl="0">
              <a:defRPr sz="1800"/>
            </a:pPr>
            <a:endParaRPr dirty="0"/>
          </a:p>
          <a:p>
            <a:pPr lvl="0">
              <a:defRPr sz="1800"/>
            </a:pPr>
            <a:endParaRPr dirty="0"/>
          </a:p>
          <a:p>
            <a:pPr lvl="0">
              <a:lnSpc>
                <a:spcPct val="10000"/>
              </a:lnSpc>
              <a:defRPr sz="1800"/>
            </a:pPr>
            <a:endParaRPr lang="en-US" sz="2000" dirty="0" smtClean="0"/>
          </a:p>
          <a:p>
            <a:pPr lvl="0">
              <a:lnSpc>
                <a:spcPct val="10000"/>
              </a:lnSpc>
              <a:defRPr sz="1800"/>
            </a:pPr>
            <a:endParaRPr lang="en-US" sz="2000" dirty="0" smtClean="0"/>
          </a:p>
          <a:p>
            <a:pPr lvl="0">
              <a:lnSpc>
                <a:spcPct val="10000"/>
              </a:lnSpc>
              <a:defRPr sz="1800"/>
            </a:pPr>
            <a:endParaRPr lang="en-US" sz="2000" dirty="0"/>
          </a:p>
          <a:p>
            <a:pPr lvl="0">
              <a:lnSpc>
                <a:spcPct val="10000"/>
              </a:lnSpc>
              <a:defRPr sz="1800"/>
            </a:pPr>
            <a:r>
              <a:rPr sz="2000" dirty="0" smtClean="0"/>
              <a:t>We </a:t>
            </a:r>
            <a:r>
              <a:rPr sz="2000" dirty="0"/>
              <a:t>need to delete the old link before creating a new one.</a:t>
            </a:r>
          </a:p>
          <a:p>
            <a:pPr lvl="0">
              <a:lnSpc>
                <a:spcPct val="10000"/>
              </a:lnSpc>
              <a:defRPr sz="1800"/>
            </a:pPr>
            <a:r>
              <a:rPr sz="2000" dirty="0"/>
              <a:t>Code provided: </a:t>
            </a:r>
            <a:r>
              <a:rPr sz="2000" dirty="0" err="1"/>
              <a:t>sym_link_passwd.c</a:t>
            </a:r>
            <a:r>
              <a:rPr sz="2000" dirty="0"/>
              <a:t> </a:t>
            </a:r>
            <a:endParaRPr lang="en-US" sz="2000" dirty="0" smtClean="0"/>
          </a:p>
          <a:p>
            <a:pPr lvl="0">
              <a:lnSpc>
                <a:spcPct val="10000"/>
              </a:lnSpc>
              <a:defRPr sz="1800"/>
            </a:pPr>
            <a:r>
              <a:rPr lang="en-US" sz="2000" b="1" dirty="0"/>
              <a:t>	</a:t>
            </a:r>
            <a:r>
              <a:rPr lang="en-US" sz="2000" b="1" dirty="0" smtClean="0"/>
              <a:t>		</a:t>
            </a:r>
            <a:r>
              <a:rPr lang="en-US" sz="2000" b="1" dirty="0" err="1" smtClean="0"/>
              <a:t>gcc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sym_link_passwd.c</a:t>
            </a:r>
            <a:r>
              <a:rPr lang="en-US" sz="2000" b="1" dirty="0" smtClean="0"/>
              <a:t> –o </a:t>
            </a:r>
            <a:r>
              <a:rPr lang="en-US" sz="2000" b="1" dirty="0" err="1" smtClean="0"/>
              <a:t>sym_link_passwd</a:t>
            </a:r>
            <a:endParaRPr lang="en-US" sz="2000" b="1" dirty="0" smtClean="0"/>
          </a:p>
          <a:p>
            <a:pPr marL="444500" lvl="1" indent="0">
              <a:lnSpc>
                <a:spcPct val="10000"/>
              </a:lnSpc>
              <a:buNone/>
              <a:defRPr sz="1800"/>
            </a:pPr>
            <a:endParaRPr lang="en-US" sz="2000" b="1" dirty="0" smtClean="0"/>
          </a:p>
        </p:txBody>
      </p:sp>
      <p:pic>
        <p:nvPicPr>
          <p:cNvPr id="178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46665" y="2588198"/>
            <a:ext cx="6846932" cy="3596702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/>
          <p:nvPr/>
        </p:nvSpPr>
        <p:spPr>
          <a:xfrm flipH="1">
            <a:off x="9747092" y="4197661"/>
            <a:ext cx="1539240" cy="1"/>
          </a:xfrm>
          <a:prstGeom prst="line">
            <a:avLst/>
          </a:prstGeom>
          <a:ln w="25400">
            <a:solidFill>
              <a:srgbClr val="00F90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80" name="Shape 180"/>
          <p:cNvSpPr/>
          <p:nvPr/>
        </p:nvSpPr>
        <p:spPr>
          <a:xfrm>
            <a:off x="11286331" y="3780197"/>
            <a:ext cx="3189040" cy="834926"/>
          </a:xfrm>
          <a:prstGeom prst="rect">
            <a:avLst/>
          </a:prstGeom>
          <a:ln w="25400">
            <a:solidFill>
              <a:srgbClr val="00F9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 sz="1800"/>
            </a:pPr>
            <a:r>
              <a:rPr sz="2000" b="1">
                <a:latin typeface="Helvetica"/>
                <a:ea typeface="Helvetica"/>
                <a:cs typeface="Helvetica"/>
                <a:sym typeface="Helvetica"/>
              </a:rPr>
              <a:t>Time to Check:</a:t>
            </a:r>
          </a:p>
          <a:p>
            <a:pPr lvl="0">
              <a:defRPr sz="1800"/>
            </a:pPr>
            <a:r>
              <a:rPr sz="2000"/>
              <a:t>Check read rights</a:t>
            </a:r>
          </a:p>
        </p:txBody>
      </p:sp>
      <p:sp>
        <p:nvSpPr>
          <p:cNvPr id="181" name="Shape 181"/>
          <p:cNvSpPr/>
          <p:nvPr/>
        </p:nvSpPr>
        <p:spPr>
          <a:xfrm flipH="1">
            <a:off x="9747092" y="5277161"/>
            <a:ext cx="1539240" cy="1"/>
          </a:xfrm>
          <a:prstGeom prst="line">
            <a:avLst/>
          </a:prstGeom>
          <a:ln w="25400">
            <a:solidFill>
              <a:srgbClr val="00F90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82" name="Shape 182"/>
          <p:cNvSpPr/>
          <p:nvPr/>
        </p:nvSpPr>
        <p:spPr>
          <a:xfrm>
            <a:off x="11286331" y="4859697"/>
            <a:ext cx="3189040" cy="834926"/>
          </a:xfrm>
          <a:prstGeom prst="rect">
            <a:avLst/>
          </a:prstGeom>
          <a:ln w="25400">
            <a:solidFill>
              <a:srgbClr val="00F9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 sz="1800"/>
            </a:pPr>
            <a:r>
              <a:rPr sz="2000" b="1">
                <a:latin typeface="Helvetica"/>
                <a:ea typeface="Helvetica"/>
                <a:cs typeface="Helvetica"/>
                <a:sym typeface="Helvetica"/>
              </a:rPr>
              <a:t>Time to Use:</a:t>
            </a:r>
          </a:p>
          <a:p>
            <a:pPr lvl="0">
              <a:defRPr sz="1800"/>
            </a:pPr>
            <a:r>
              <a:rPr sz="2000"/>
              <a:t>Append to /etc/passwd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lang="en-US" sz="4800" b="1" dirty="0"/>
              <a:t>Task 1: </a:t>
            </a:r>
            <a:r>
              <a:rPr lang="en-US" sz="4800" dirty="0"/>
              <a:t>Exploit the race condition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sz="4000" dirty="0" smtClean="0"/>
              <a:t>Improving the success rate</a:t>
            </a:r>
            <a:endParaRPr sz="4000" dirty="0"/>
          </a:p>
        </p:txBody>
      </p:sp>
      <p:sp>
        <p:nvSpPr>
          <p:cNvPr id="185" name="Shape 18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391159" indent="-391159" defTabSz="514095">
              <a:spcBef>
                <a:spcPts val="3600"/>
              </a:spcBef>
              <a:defRPr sz="1800"/>
            </a:pPr>
            <a:r>
              <a:rPr sz="2600" dirty="0"/>
              <a:t>Pointing the link to </a:t>
            </a:r>
            <a:r>
              <a:rPr sz="2600" b="1" dirty="0"/>
              <a:t>our target </a:t>
            </a:r>
            <a:r>
              <a:rPr lang="en-US" sz="2600" b="1" dirty="0" smtClean="0"/>
              <a:t>root file </a:t>
            </a:r>
            <a:r>
              <a:rPr sz="2600" dirty="0" smtClean="0"/>
              <a:t>must </a:t>
            </a:r>
            <a:r>
              <a:rPr sz="2600" dirty="0"/>
              <a:t>occur within the window : </a:t>
            </a:r>
            <a:endParaRPr lang="en-US" sz="2600" dirty="0" smtClean="0"/>
          </a:p>
          <a:p>
            <a:pPr marL="444500" lvl="1" indent="0" defTabSz="514095">
              <a:spcBef>
                <a:spcPts val="3600"/>
              </a:spcBef>
              <a:buNone/>
              <a:defRPr sz="1800"/>
            </a:pPr>
            <a:r>
              <a:rPr lang="en-US" sz="2600" b="1" dirty="0" smtClean="0">
                <a:latin typeface="Helvetica"/>
                <a:ea typeface="Helvetica"/>
                <a:cs typeface="Helvetica"/>
                <a:sym typeface="Helvetica"/>
              </a:rPr>
              <a:t>		</a:t>
            </a:r>
            <a:r>
              <a:rPr sz="2600" b="1" dirty="0" smtClean="0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rPr>
              <a:t>Time </a:t>
            </a:r>
            <a:r>
              <a:rPr sz="2600" b="1" dirty="0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rPr>
              <a:t>To Check (access)</a:t>
            </a:r>
            <a:r>
              <a:rPr sz="2600" dirty="0">
                <a:solidFill>
                  <a:schemeClr val="accent1"/>
                </a:solidFill>
              </a:rPr>
              <a:t> </a:t>
            </a:r>
            <a:r>
              <a:rPr sz="2600" dirty="0"/>
              <a:t>and </a:t>
            </a:r>
            <a:r>
              <a:rPr sz="2600" b="1" dirty="0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rPr>
              <a:t>Time To Use (open)</a:t>
            </a:r>
          </a:p>
          <a:p>
            <a:pPr marL="391159" indent="-391159" defTabSz="514095">
              <a:spcBef>
                <a:spcPts val="3600"/>
              </a:spcBef>
              <a:defRPr sz="1800"/>
            </a:pPr>
            <a:r>
              <a:rPr sz="2600" dirty="0"/>
              <a:t>We need to run our </a:t>
            </a:r>
            <a:r>
              <a:rPr sz="2600" b="1" dirty="0" smtClean="0"/>
              <a:t>sym_link_passwd</a:t>
            </a:r>
            <a:r>
              <a:rPr sz="2600" dirty="0" smtClean="0"/>
              <a:t> </a:t>
            </a:r>
            <a:r>
              <a:rPr sz="2600" dirty="0"/>
              <a:t>program in parallel to </a:t>
            </a:r>
            <a:r>
              <a:rPr sz="2600" b="1" dirty="0" smtClean="0"/>
              <a:t>vulp</a:t>
            </a:r>
            <a:r>
              <a:rPr sz="2600" dirty="0" smtClean="0"/>
              <a:t> </a:t>
            </a:r>
            <a:r>
              <a:rPr sz="2600" dirty="0"/>
              <a:t>program</a:t>
            </a:r>
          </a:p>
          <a:p>
            <a:pPr marL="782319" lvl="1" indent="-391159" defTabSz="514095">
              <a:spcBef>
                <a:spcPts val="3600"/>
              </a:spcBef>
              <a:defRPr sz="1800"/>
            </a:pPr>
            <a:r>
              <a:rPr sz="2600" dirty="0"/>
              <a:t>Achieving perfect timing is hard</a:t>
            </a:r>
            <a:endParaRPr sz="2600" b="1" dirty="0">
              <a:latin typeface="Helvetica"/>
              <a:ea typeface="Helvetica"/>
              <a:cs typeface="Helvetica"/>
              <a:sym typeface="Helvetica"/>
            </a:endParaRPr>
          </a:p>
          <a:p>
            <a:pPr marL="391159" indent="-391159" defTabSz="514095">
              <a:spcBef>
                <a:spcPts val="3600"/>
              </a:spcBef>
              <a:defRPr sz="1800"/>
            </a:pPr>
            <a:r>
              <a:rPr sz="2600" b="1" dirty="0">
                <a:latin typeface="Helvetica"/>
                <a:ea typeface="Helvetica"/>
                <a:cs typeface="Helvetica"/>
                <a:sym typeface="Helvetica"/>
              </a:rPr>
              <a:t>Solution: </a:t>
            </a:r>
            <a:r>
              <a:rPr sz="2600" dirty="0"/>
              <a:t>run the 2 </a:t>
            </a:r>
            <a:r>
              <a:rPr sz="2600" dirty="0" smtClean="0"/>
              <a:t>programs</a:t>
            </a:r>
            <a:r>
              <a:rPr lang="en-US" sz="2600" dirty="0"/>
              <a:t> </a:t>
            </a:r>
            <a:r>
              <a:rPr lang="en-US" sz="2600" dirty="0" smtClean="0"/>
              <a:t>in parallel</a:t>
            </a:r>
            <a:r>
              <a:rPr sz="2600" dirty="0" smtClean="0"/>
              <a:t> </a:t>
            </a:r>
            <a:r>
              <a:rPr sz="2600" dirty="0"/>
              <a:t>multiple times</a:t>
            </a:r>
          </a:p>
          <a:p>
            <a:pPr marL="782319" lvl="1" indent="-391159" defTabSz="514095">
              <a:spcBef>
                <a:spcPts val="3600"/>
              </a:spcBef>
              <a:defRPr sz="1800"/>
            </a:pPr>
            <a:r>
              <a:rPr sz="2600" dirty="0"/>
              <a:t>we provide </a:t>
            </a:r>
            <a:r>
              <a:rPr sz="2600" b="1" dirty="0"/>
              <a:t>attack_pass.sh</a:t>
            </a:r>
            <a:r>
              <a:rPr sz="2600" dirty="0"/>
              <a:t> which runs </a:t>
            </a:r>
            <a:r>
              <a:rPr sz="2600" b="1" dirty="0" smtClean="0"/>
              <a:t>vulp</a:t>
            </a:r>
            <a:r>
              <a:rPr sz="2600" dirty="0" smtClean="0"/>
              <a:t> </a:t>
            </a:r>
            <a:r>
              <a:rPr sz="2600" dirty="0"/>
              <a:t>multiples time and stops if /etc/passwd has been modified.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>
            <a:spLocks noGrp="1"/>
          </p:cNvSpPr>
          <p:nvPr>
            <p:ph type="title"/>
          </p:nvPr>
        </p:nvSpPr>
        <p:spPr>
          <a:xfrm>
            <a:off x="3120231" y="425450"/>
            <a:ext cx="11099800" cy="11197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lang="en-US" sz="4800" b="1" dirty="0"/>
              <a:t>Task 1: </a:t>
            </a:r>
            <a:r>
              <a:rPr lang="en-US" sz="4800" dirty="0"/>
              <a:t>Exploit the race condition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sz="4400" dirty="0" smtClean="0"/>
              <a:t>Attack Execution</a:t>
            </a:r>
            <a:endParaRPr sz="4400" dirty="0"/>
          </a:p>
        </p:txBody>
      </p:sp>
      <p:pic>
        <p:nvPicPr>
          <p:cNvPr id="189" name="Screen Shot 2015-06-02 at 2.09.36 A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54152" y="5250421"/>
            <a:ext cx="4204953" cy="2249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Screen Shot 2015-06-02 at 2.11.15 AM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56562" y="5250421"/>
            <a:ext cx="4685829" cy="2249502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Shape 191"/>
          <p:cNvSpPr/>
          <p:nvPr/>
        </p:nvSpPr>
        <p:spPr>
          <a:xfrm flipH="1">
            <a:off x="7531442" y="3538968"/>
            <a:ext cx="10471" cy="4160650"/>
          </a:xfrm>
          <a:prstGeom prst="line">
            <a:avLst/>
          </a:prstGeom>
          <a:ln w="38100" cap="rnd">
            <a:solidFill/>
            <a:custDash>
              <a:ds d="1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192" name="Shape 192"/>
          <p:cNvSpPr/>
          <p:nvPr/>
        </p:nvSpPr>
        <p:spPr>
          <a:xfrm>
            <a:off x="2342456" y="4535861"/>
            <a:ext cx="1949252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/>
            </a:pPr>
            <a:r>
              <a:rPr dirty="0" smtClean="0"/>
              <a:t>Sym_link_pass</a:t>
            </a:r>
            <a:r>
              <a:rPr lang="en-US" dirty="0" smtClean="0"/>
              <a:t>wd</a:t>
            </a:r>
            <a:endParaRPr dirty="0"/>
          </a:p>
        </p:txBody>
      </p:sp>
      <p:sp>
        <p:nvSpPr>
          <p:cNvPr id="193" name="Shape 193"/>
          <p:cNvSpPr/>
          <p:nvPr/>
        </p:nvSpPr>
        <p:spPr>
          <a:xfrm>
            <a:off x="10349685" y="4535860"/>
            <a:ext cx="1667124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/>
            </a:pPr>
            <a:r>
              <a:rPr lang="en-US" dirty="0" err="1" smtClean="0"/>
              <a:t>Attack_pass.sh</a:t>
            </a:r>
            <a:endParaRPr dirty="0"/>
          </a:p>
        </p:txBody>
      </p:sp>
      <p:sp>
        <p:nvSpPr>
          <p:cNvPr id="11" name="Rectangle 10"/>
          <p:cNvSpPr/>
          <p:nvPr/>
        </p:nvSpPr>
        <p:spPr>
          <a:xfrm>
            <a:off x="2404011" y="3077304"/>
            <a:ext cx="18261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Terminal 1: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10190667" y="3077303"/>
            <a:ext cx="18261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Terminal 2:</a:t>
            </a:r>
            <a:endParaRPr lang="en-US" sz="2400" b="1" dirty="0"/>
          </a:p>
        </p:txBody>
      </p:sp>
      <p:sp>
        <p:nvSpPr>
          <p:cNvPr id="13" name="Shape 198"/>
          <p:cNvSpPr>
            <a:spLocks noGrp="1"/>
          </p:cNvSpPr>
          <p:nvPr>
            <p:ph type="body" idx="1"/>
          </p:nvPr>
        </p:nvSpPr>
        <p:spPr>
          <a:xfrm>
            <a:off x="1270038" y="2039278"/>
            <a:ext cx="14800185" cy="1005596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n-US" sz="3000" dirty="0" smtClean="0"/>
              <a:t># 1: Append content to /</a:t>
            </a:r>
            <a:r>
              <a:rPr lang="en-US" sz="3000" dirty="0" err="1" smtClean="0"/>
              <a:t>etc</a:t>
            </a:r>
            <a:r>
              <a:rPr lang="en-US" sz="3000" dirty="0" smtClean="0"/>
              <a:t>/</a:t>
            </a:r>
            <a:r>
              <a:rPr lang="en-US" sz="3000" dirty="0" err="1" smtClean="0"/>
              <a:t>passwd</a:t>
            </a:r>
            <a:endParaRPr sz="3000" dirty="0"/>
          </a:p>
        </p:txBody>
      </p:sp>
      <p:sp>
        <p:nvSpPr>
          <p:cNvPr id="14" name="Shape 198"/>
          <p:cNvSpPr txBox="1">
            <a:spLocks/>
          </p:cNvSpPr>
          <p:nvPr/>
        </p:nvSpPr>
        <p:spPr>
          <a:xfrm>
            <a:off x="732370" y="8185009"/>
            <a:ext cx="14800185" cy="10055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marL="444500" indent="-444500" defTabSz="584200"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1pPr>
            <a:lvl2pPr marL="889000" indent="-444500" defTabSz="584200"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2pPr>
            <a:lvl3pPr marL="1333500" indent="-444500" defTabSz="584200"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3pPr>
            <a:lvl4pPr marL="1778000" indent="-444500" defTabSz="584200"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4pPr>
            <a:lvl5pPr marL="2222500" indent="-444500" defTabSz="584200"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5pPr>
            <a:lvl6pPr marL="2667000" indent="-444500" defTabSz="584200"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6pPr>
            <a:lvl7pPr marL="3111500" indent="-444500" defTabSz="584200"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7pPr>
            <a:lvl8pPr marL="3556000" indent="-444500" defTabSz="584200"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8pPr>
            <a:lvl9pPr marL="4000500" indent="-444500" defTabSz="584200">
              <a:spcBef>
                <a:spcPts val="4200"/>
              </a:spcBef>
              <a:buSzPct val="75000"/>
              <a:buChar char="•"/>
              <a:defRPr sz="36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l">
              <a:defRPr sz="1800"/>
            </a:pPr>
            <a:r>
              <a:rPr lang="en-US" sz="3000" dirty="0" smtClean="0"/>
              <a:t># 2: Follow the above procedure to </a:t>
            </a:r>
            <a:r>
              <a:rPr lang="en-US" sz="3000" dirty="0"/>
              <a:t>a</a:t>
            </a:r>
            <a:r>
              <a:rPr lang="en-US" sz="3000" dirty="0" smtClean="0"/>
              <a:t>ppend content to /</a:t>
            </a:r>
            <a:r>
              <a:rPr lang="en-US" sz="3000" dirty="0" err="1" smtClean="0"/>
              <a:t>etc</a:t>
            </a:r>
            <a:r>
              <a:rPr lang="en-US" sz="3000" dirty="0" smtClean="0"/>
              <a:t>/shadow</a:t>
            </a:r>
            <a:endParaRPr lang="en-US" sz="30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lang="en-US" sz="4800" b="1" dirty="0"/>
              <a:t>Task 1: </a:t>
            </a:r>
            <a:r>
              <a:rPr lang="en-US" sz="4800" dirty="0"/>
              <a:t>Exploit the race condition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sz="4000" dirty="0" smtClean="0"/>
              <a:t>Improving the success rate</a:t>
            </a:r>
            <a:endParaRPr sz="4000" dirty="0"/>
          </a:p>
        </p:txBody>
      </p:sp>
      <p:sp>
        <p:nvSpPr>
          <p:cNvPr id="185" name="Shape 18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391159" indent="-391159" defTabSz="514095">
              <a:spcBef>
                <a:spcPts val="3600"/>
              </a:spcBef>
              <a:defRPr sz="1800"/>
            </a:pPr>
            <a:r>
              <a:rPr sz="2600" dirty="0"/>
              <a:t>Pointing the link to </a:t>
            </a:r>
            <a:r>
              <a:rPr sz="2600" b="1" dirty="0"/>
              <a:t>our target </a:t>
            </a:r>
            <a:r>
              <a:rPr lang="en-US" sz="2600" b="1" dirty="0" smtClean="0"/>
              <a:t>root file </a:t>
            </a:r>
            <a:r>
              <a:rPr sz="2600" dirty="0" smtClean="0"/>
              <a:t>must </a:t>
            </a:r>
            <a:r>
              <a:rPr sz="2600" dirty="0"/>
              <a:t>occur within the window : </a:t>
            </a:r>
            <a:endParaRPr lang="en-US" sz="2600" dirty="0" smtClean="0"/>
          </a:p>
          <a:p>
            <a:pPr marL="444500" lvl="1" indent="0" defTabSz="514095">
              <a:spcBef>
                <a:spcPts val="3600"/>
              </a:spcBef>
              <a:buNone/>
              <a:defRPr sz="1800"/>
            </a:pPr>
            <a:r>
              <a:rPr lang="en-US" sz="2600" b="1" dirty="0" smtClean="0">
                <a:latin typeface="Helvetica"/>
                <a:ea typeface="Helvetica"/>
                <a:cs typeface="Helvetica"/>
                <a:sym typeface="Helvetica"/>
              </a:rPr>
              <a:t>		</a:t>
            </a:r>
            <a:r>
              <a:rPr sz="2600" b="1" dirty="0" smtClean="0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rPr>
              <a:t>Time </a:t>
            </a:r>
            <a:r>
              <a:rPr sz="2600" b="1" dirty="0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rPr>
              <a:t>To Check (access)</a:t>
            </a:r>
            <a:r>
              <a:rPr sz="2600" dirty="0">
                <a:solidFill>
                  <a:schemeClr val="accent1"/>
                </a:solidFill>
              </a:rPr>
              <a:t> </a:t>
            </a:r>
            <a:r>
              <a:rPr sz="2600" dirty="0"/>
              <a:t>and </a:t>
            </a:r>
            <a:r>
              <a:rPr sz="2600" b="1" dirty="0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rPr>
              <a:t>Time To Use (open)</a:t>
            </a:r>
          </a:p>
          <a:p>
            <a:pPr marL="391159" indent="-391159" defTabSz="514095">
              <a:spcBef>
                <a:spcPts val="3600"/>
              </a:spcBef>
              <a:defRPr sz="1800"/>
            </a:pPr>
            <a:r>
              <a:rPr sz="2600" dirty="0"/>
              <a:t>We need to run our </a:t>
            </a:r>
            <a:r>
              <a:rPr sz="2600" b="1" dirty="0" smtClean="0"/>
              <a:t>sym_link_passwd</a:t>
            </a:r>
            <a:r>
              <a:rPr sz="2600" dirty="0" smtClean="0"/>
              <a:t> </a:t>
            </a:r>
            <a:r>
              <a:rPr sz="2600" dirty="0"/>
              <a:t>program in parallel to </a:t>
            </a:r>
            <a:r>
              <a:rPr sz="2600" b="1" dirty="0" smtClean="0"/>
              <a:t>vulp</a:t>
            </a:r>
            <a:r>
              <a:rPr sz="2600" dirty="0" smtClean="0"/>
              <a:t> </a:t>
            </a:r>
            <a:r>
              <a:rPr sz="2600" dirty="0"/>
              <a:t>program</a:t>
            </a:r>
          </a:p>
          <a:p>
            <a:pPr marL="782319" lvl="1" indent="-391159" defTabSz="514095">
              <a:spcBef>
                <a:spcPts val="3600"/>
              </a:spcBef>
              <a:defRPr sz="1800"/>
            </a:pPr>
            <a:r>
              <a:rPr sz="2600" dirty="0"/>
              <a:t>Achieving perfect timing is hard</a:t>
            </a:r>
            <a:endParaRPr sz="2600" b="1" dirty="0">
              <a:latin typeface="Helvetica"/>
              <a:ea typeface="Helvetica"/>
              <a:cs typeface="Helvetica"/>
              <a:sym typeface="Helvetica"/>
            </a:endParaRPr>
          </a:p>
          <a:p>
            <a:pPr marL="391159" indent="-391159" defTabSz="514095">
              <a:spcBef>
                <a:spcPts val="3600"/>
              </a:spcBef>
              <a:defRPr sz="1800"/>
            </a:pPr>
            <a:r>
              <a:rPr sz="2600" b="1" dirty="0">
                <a:latin typeface="Helvetica"/>
                <a:ea typeface="Helvetica"/>
                <a:cs typeface="Helvetica"/>
                <a:sym typeface="Helvetica"/>
              </a:rPr>
              <a:t>Solution: </a:t>
            </a:r>
            <a:r>
              <a:rPr sz="2600" dirty="0"/>
              <a:t>run the 2 </a:t>
            </a:r>
            <a:r>
              <a:rPr sz="2600" dirty="0" smtClean="0"/>
              <a:t>programs</a:t>
            </a:r>
            <a:r>
              <a:rPr lang="en-US" sz="2600" dirty="0"/>
              <a:t> </a:t>
            </a:r>
            <a:r>
              <a:rPr lang="en-US" sz="2600" dirty="0" smtClean="0"/>
              <a:t>in parallel</a:t>
            </a:r>
            <a:r>
              <a:rPr sz="2600" dirty="0" smtClean="0"/>
              <a:t> </a:t>
            </a:r>
            <a:r>
              <a:rPr sz="2600" dirty="0"/>
              <a:t>multiple times</a:t>
            </a:r>
          </a:p>
          <a:p>
            <a:pPr marL="782319" lvl="1" indent="-391159" defTabSz="514095">
              <a:spcBef>
                <a:spcPts val="3600"/>
              </a:spcBef>
              <a:defRPr sz="1800"/>
            </a:pPr>
            <a:r>
              <a:rPr sz="2600" dirty="0"/>
              <a:t>we provide </a:t>
            </a:r>
            <a:r>
              <a:rPr sz="2600" b="1" dirty="0"/>
              <a:t>attack_pass.sh</a:t>
            </a:r>
            <a:r>
              <a:rPr sz="2600" dirty="0"/>
              <a:t> which runs </a:t>
            </a:r>
            <a:r>
              <a:rPr sz="2600" b="1" dirty="0" smtClean="0"/>
              <a:t>vulp</a:t>
            </a:r>
            <a:r>
              <a:rPr sz="2600" dirty="0" smtClean="0"/>
              <a:t> </a:t>
            </a:r>
            <a:r>
              <a:rPr sz="2600" dirty="0"/>
              <a:t>multiples time and stops if /etc/passwd has been modified.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871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dirty="0"/>
              <a:t>Protection Mechanisms</a:t>
            </a:r>
          </a:p>
        </p:txBody>
      </p:sp>
      <p:sp>
        <p:nvSpPr>
          <p:cNvPr id="198" name="Shape 19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3500" dirty="0"/>
              <a:t>Repeating Race Conditions.</a:t>
            </a:r>
          </a:p>
          <a:p>
            <a:pPr lvl="0">
              <a:defRPr sz="1800"/>
            </a:pPr>
            <a:r>
              <a:rPr sz="3500" dirty="0"/>
              <a:t>Principle of Least </a:t>
            </a:r>
            <a:r>
              <a:rPr sz="3500" dirty="0" smtClean="0"/>
              <a:t>Privilege</a:t>
            </a:r>
            <a:endParaRPr sz="3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lang="en-US" sz="6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Objective</a:t>
            </a:r>
            <a:endParaRPr sz="6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n-US" sz="3200" dirty="0" smtClean="0"/>
              <a:t>Gain the first-hand experience on the race condition vulnerability. </a:t>
            </a:r>
            <a:endParaRPr sz="3200" dirty="0"/>
          </a:p>
          <a:p>
            <a:pPr lvl="0" algn="just">
              <a:defRPr sz="1800"/>
            </a:pPr>
            <a:r>
              <a:rPr lang="en-US" sz="3200" dirty="0"/>
              <a:t>Present background about the </a:t>
            </a:r>
            <a:r>
              <a:rPr lang="en-US" sz="3200" dirty="0" smtClean="0"/>
              <a:t>race condition vulnerability </a:t>
            </a:r>
            <a:r>
              <a:rPr lang="en-US" sz="3200" dirty="0"/>
              <a:t>and mechanism. </a:t>
            </a:r>
          </a:p>
          <a:p>
            <a:pPr lvl="0" algn="just">
              <a:defRPr sz="1800"/>
            </a:pPr>
            <a:r>
              <a:rPr lang="en-US" sz="3200" dirty="0"/>
              <a:t>Explore how an attacker can exploit </a:t>
            </a:r>
            <a:r>
              <a:rPr lang="en-US" sz="3200" dirty="0" smtClean="0"/>
              <a:t>race condition vulnerability.</a:t>
            </a:r>
            <a:endParaRPr lang="en-US" sz="3200" dirty="0"/>
          </a:p>
          <a:p>
            <a:pPr lvl="0">
              <a:defRPr sz="1800"/>
            </a:pPr>
            <a:endParaRPr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0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lang="en-US" sz="4800" b="1" dirty="0" smtClean="0"/>
              <a:t>Task 2: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sz="4800" dirty="0" smtClean="0"/>
              <a:t>Protection </a:t>
            </a:r>
            <a:r>
              <a:rPr sz="4800" dirty="0"/>
              <a:t>Mechanism </a:t>
            </a:r>
            <a:r>
              <a:rPr lang="en-US" sz="4800" dirty="0" smtClean="0"/>
              <a:t>A</a:t>
            </a:r>
            <a:r>
              <a:rPr sz="4800" dirty="0" smtClean="0"/>
              <a:t>: </a:t>
            </a:r>
            <a:r>
              <a:rPr sz="4800" dirty="0"/>
              <a:t>Repeating</a:t>
            </a:r>
          </a:p>
        </p:txBody>
      </p:sp>
      <p:sp>
        <p:nvSpPr>
          <p:cNvPr id="201" name="Shape 20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2500" dirty="0"/>
              <a:t>Add </a:t>
            </a:r>
            <a:r>
              <a:rPr sz="2500" dirty="0">
                <a:solidFill>
                  <a:schemeClr val="accent1"/>
                </a:solidFill>
              </a:rPr>
              <a:t>more race conditions </a:t>
            </a:r>
            <a:r>
              <a:rPr sz="2500" dirty="0"/>
              <a:t>in a program.</a:t>
            </a:r>
          </a:p>
          <a:p>
            <a:pPr lvl="0">
              <a:defRPr sz="1800"/>
            </a:pPr>
            <a:r>
              <a:rPr sz="2500" dirty="0"/>
              <a:t>To be able to exploit the vulnerable program, an attacker needs to </a:t>
            </a:r>
            <a:r>
              <a:rPr sz="2500" b="1" dirty="0">
                <a:solidFill>
                  <a:schemeClr val="accent1"/>
                </a:solidFill>
                <a:latin typeface="Helvetica"/>
                <a:ea typeface="Helvetica"/>
                <a:cs typeface="Helvetica"/>
                <a:sym typeface="Helvetica"/>
              </a:rPr>
              <a:t>win ALL</a:t>
            </a:r>
            <a:r>
              <a:rPr sz="2500" dirty="0">
                <a:solidFill>
                  <a:schemeClr val="accent1"/>
                </a:solidFill>
              </a:rPr>
              <a:t> </a:t>
            </a:r>
            <a:r>
              <a:rPr sz="2500" dirty="0"/>
              <a:t>the race conditions.</a:t>
            </a:r>
          </a:p>
          <a:p>
            <a:pPr lvl="0">
              <a:defRPr sz="1800"/>
            </a:pPr>
            <a:r>
              <a:rPr sz="2500" dirty="0"/>
              <a:t>Reduce winning probability.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/>
          </p:cNvSpPr>
          <p:nvPr>
            <p:ph type="title"/>
          </p:nvPr>
        </p:nvSpPr>
        <p:spPr>
          <a:xfrm>
            <a:off x="1262256" y="-6349"/>
            <a:ext cx="14800185" cy="215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b="1" dirty="0"/>
              <a:t>Task 2: </a:t>
            </a:r>
            <a:r>
              <a:rPr sz="4800" dirty="0" smtClean="0"/>
              <a:t>Us</a:t>
            </a:r>
            <a:r>
              <a:rPr lang="en-US" sz="4800" dirty="0" smtClean="0"/>
              <a:t>ing</a:t>
            </a:r>
            <a:r>
              <a:rPr sz="4800" dirty="0" smtClean="0"/>
              <a:t> Repeat</a:t>
            </a:r>
            <a:r>
              <a:rPr lang="en-US" sz="4800" dirty="0" smtClean="0"/>
              <a:t>ed</a:t>
            </a:r>
            <a:r>
              <a:rPr sz="4800" dirty="0" smtClean="0"/>
              <a:t> </a:t>
            </a:r>
            <a:r>
              <a:rPr sz="4800" dirty="0"/>
              <a:t>Race Conditions in </a:t>
            </a:r>
            <a:r>
              <a:rPr sz="4000" dirty="0"/>
              <a:t>defense_1.c</a:t>
            </a:r>
          </a:p>
        </p:txBody>
      </p:sp>
      <p:sp>
        <p:nvSpPr>
          <p:cNvPr id="204" name="Shape 20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/>
          </a:bodyPr>
          <a:lstStyle/>
          <a:p>
            <a:pPr lvl="0">
              <a:defRPr sz="1800"/>
            </a:pPr>
            <a:r>
              <a:rPr sz="2500" dirty="0"/>
              <a:t>Repeat </a:t>
            </a:r>
            <a:r>
              <a:rPr sz="2500" b="1" dirty="0">
                <a:latin typeface="Helvetica"/>
                <a:ea typeface="Helvetica"/>
                <a:cs typeface="Helvetica"/>
                <a:sym typeface="Helvetica"/>
              </a:rPr>
              <a:t>access()</a:t>
            </a:r>
            <a:r>
              <a:rPr sz="2500" dirty="0"/>
              <a:t> and </a:t>
            </a:r>
            <a:r>
              <a:rPr sz="2500" b="1" dirty="0">
                <a:latin typeface="Helvetica"/>
                <a:ea typeface="Helvetica"/>
                <a:cs typeface="Helvetica"/>
                <a:sym typeface="Helvetica"/>
              </a:rPr>
              <a:t>open()</a:t>
            </a:r>
            <a:r>
              <a:rPr sz="2500" dirty="0"/>
              <a:t> for 2 times</a:t>
            </a:r>
          </a:p>
        </p:txBody>
      </p:sp>
      <p:pic>
        <p:nvPicPr>
          <p:cNvPr id="205" name="Screen Shot 2015-05-29 at 4.01.15 A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52332" y="3149600"/>
            <a:ext cx="6082061" cy="6286500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Shape 206"/>
          <p:cNvSpPr/>
          <p:nvPr/>
        </p:nvSpPr>
        <p:spPr>
          <a:xfrm flipH="1">
            <a:off x="8713149" y="3571466"/>
            <a:ext cx="1011082" cy="1"/>
          </a:xfrm>
          <a:prstGeom prst="line">
            <a:avLst/>
          </a:prstGeom>
          <a:ln w="254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207" name="Shape 207"/>
          <p:cNvSpPr/>
          <p:nvPr/>
        </p:nvSpPr>
        <p:spPr>
          <a:xfrm>
            <a:off x="9736931" y="3310297"/>
            <a:ext cx="3189040" cy="522338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2000"/>
            </a:lvl1pPr>
          </a:lstStyle>
          <a:p>
            <a:pPr lvl="0">
              <a:defRPr sz="1800"/>
            </a:pPr>
            <a:r>
              <a:rPr dirty="0"/>
              <a:t>Symlink to user owned file</a:t>
            </a:r>
          </a:p>
        </p:txBody>
      </p:sp>
      <p:sp>
        <p:nvSpPr>
          <p:cNvPr id="208" name="Shape 208"/>
          <p:cNvSpPr/>
          <p:nvPr/>
        </p:nvSpPr>
        <p:spPr>
          <a:xfrm flipH="1">
            <a:off x="8662349" y="5438366"/>
            <a:ext cx="1011082" cy="1"/>
          </a:xfrm>
          <a:prstGeom prst="line">
            <a:avLst/>
          </a:prstGeom>
          <a:ln w="254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209" name="Shape 209"/>
          <p:cNvSpPr/>
          <p:nvPr/>
        </p:nvSpPr>
        <p:spPr>
          <a:xfrm>
            <a:off x="9686131" y="5177197"/>
            <a:ext cx="3189040" cy="522338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2000"/>
            </a:lvl1pPr>
          </a:lstStyle>
          <a:p>
            <a:pPr lvl="0">
              <a:defRPr sz="1800"/>
            </a:pPr>
            <a:r>
              <a:rPr/>
              <a:t>Symlink to /etc/passwd</a:t>
            </a:r>
          </a:p>
        </p:txBody>
      </p:sp>
      <p:sp>
        <p:nvSpPr>
          <p:cNvPr id="210" name="Shape 210"/>
          <p:cNvSpPr/>
          <p:nvPr/>
        </p:nvSpPr>
        <p:spPr>
          <a:xfrm flipH="1">
            <a:off x="8675049" y="6454366"/>
            <a:ext cx="1011082" cy="1"/>
          </a:xfrm>
          <a:prstGeom prst="line">
            <a:avLst/>
          </a:prstGeom>
          <a:ln w="254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211" name="Shape 211"/>
          <p:cNvSpPr/>
          <p:nvPr/>
        </p:nvSpPr>
        <p:spPr>
          <a:xfrm>
            <a:off x="9698831" y="6193197"/>
            <a:ext cx="3189040" cy="522338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2000"/>
            </a:lvl1pPr>
          </a:lstStyle>
          <a:p>
            <a:pPr lvl="0">
              <a:defRPr sz="1800"/>
            </a:pPr>
            <a:r>
              <a:rPr/>
              <a:t>Symlink to user owned file</a:t>
            </a:r>
          </a:p>
        </p:txBody>
      </p:sp>
      <p:sp>
        <p:nvSpPr>
          <p:cNvPr id="212" name="Shape 212"/>
          <p:cNvSpPr/>
          <p:nvPr/>
        </p:nvSpPr>
        <p:spPr>
          <a:xfrm flipH="1">
            <a:off x="8662349" y="7051266"/>
            <a:ext cx="1011082" cy="1"/>
          </a:xfrm>
          <a:prstGeom prst="line">
            <a:avLst/>
          </a:prstGeom>
          <a:ln w="254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213" name="Shape 213"/>
          <p:cNvSpPr/>
          <p:nvPr/>
        </p:nvSpPr>
        <p:spPr>
          <a:xfrm>
            <a:off x="9686131" y="6790097"/>
            <a:ext cx="3189040" cy="522338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2000"/>
            </a:lvl1pPr>
          </a:lstStyle>
          <a:p>
            <a:pPr lvl="0">
              <a:defRPr sz="1800"/>
            </a:pPr>
            <a:r>
              <a:rPr/>
              <a:t>Symlink to /etc/passwd</a:t>
            </a:r>
          </a:p>
        </p:txBody>
      </p:sp>
      <p:sp>
        <p:nvSpPr>
          <p:cNvPr id="214" name="Shape 214"/>
          <p:cNvSpPr/>
          <p:nvPr/>
        </p:nvSpPr>
        <p:spPr>
          <a:xfrm>
            <a:off x="9589157" y="2959100"/>
            <a:ext cx="218189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 b="1">
                <a:solidFill>
                  <a:srgbClr val="C82506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/>
              <a:t>Attacker Process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2600" dirty="0"/>
              <a:t>Compile </a:t>
            </a:r>
            <a:r>
              <a:rPr sz="2600" dirty="0" smtClean="0"/>
              <a:t>defense_1.c</a:t>
            </a:r>
            <a:r>
              <a:rPr lang="en-US" sz="2600" dirty="0" smtClean="0"/>
              <a:t>:</a:t>
            </a:r>
          </a:p>
          <a:p>
            <a:pPr marL="444500" lvl="1" indent="0">
              <a:buNone/>
              <a:defRPr sz="1800"/>
            </a:pPr>
            <a:r>
              <a:rPr lang="en-US" sz="2600" b="1" dirty="0" smtClean="0"/>
              <a:t>		</a:t>
            </a:r>
            <a:r>
              <a:rPr lang="en-US" sz="2400" b="1" dirty="0" err="1" smtClean="0"/>
              <a:t>gcc</a:t>
            </a:r>
            <a:r>
              <a:rPr lang="en-US" sz="2400" b="1" dirty="0" smtClean="0"/>
              <a:t> </a:t>
            </a:r>
            <a:r>
              <a:rPr lang="en-US" sz="2400" b="1" dirty="0"/>
              <a:t>defense_1.c -o defense_1</a:t>
            </a:r>
            <a:endParaRPr sz="2400" b="1" dirty="0"/>
          </a:p>
          <a:p>
            <a:pPr lvl="0">
              <a:defRPr sz="1800"/>
            </a:pPr>
            <a:r>
              <a:rPr sz="2600" dirty="0"/>
              <a:t>Make it a SetUID, owned by </a:t>
            </a:r>
            <a:r>
              <a:rPr sz="2600" dirty="0" smtClean="0"/>
              <a:t>root</a:t>
            </a:r>
            <a:r>
              <a:rPr lang="en-US" sz="2600" dirty="0" smtClean="0"/>
              <a:t>:</a:t>
            </a:r>
          </a:p>
          <a:p>
            <a:pPr marL="0" lvl="0" indent="0">
              <a:buNone/>
              <a:defRPr sz="1800"/>
            </a:pPr>
            <a:r>
              <a:rPr lang="en-US" sz="2600" dirty="0" smtClean="0"/>
              <a:t>		</a:t>
            </a:r>
            <a:r>
              <a:rPr lang="en-US" sz="2400" b="1" dirty="0" err="1" smtClean="0"/>
              <a:t>sudo</a:t>
            </a:r>
            <a:r>
              <a:rPr lang="en-US" sz="2400" b="1" dirty="0" smtClean="0"/>
              <a:t> </a:t>
            </a:r>
            <a:r>
              <a:rPr lang="en-US" sz="2400" b="1" dirty="0" err="1"/>
              <a:t>chown</a:t>
            </a:r>
            <a:r>
              <a:rPr lang="en-US" sz="2400" b="1" dirty="0"/>
              <a:t> root defense_1	</a:t>
            </a:r>
            <a:endParaRPr lang="en-US" sz="2400" b="1" dirty="0" smtClean="0"/>
          </a:p>
          <a:p>
            <a:pPr marL="0" lvl="0" indent="0">
              <a:buNone/>
              <a:defRPr sz="1800"/>
            </a:pPr>
            <a:r>
              <a:rPr lang="en-US" sz="2400" b="1" dirty="0"/>
              <a:t>	</a:t>
            </a:r>
            <a:r>
              <a:rPr lang="en-US" sz="2400" b="1" dirty="0" smtClean="0"/>
              <a:t>	</a:t>
            </a:r>
            <a:r>
              <a:rPr lang="en-US" sz="2400" b="1" dirty="0" err="1" smtClean="0"/>
              <a:t>sudo</a:t>
            </a:r>
            <a:r>
              <a:rPr lang="en-US" sz="2400" b="1" dirty="0" smtClean="0"/>
              <a:t> </a:t>
            </a:r>
            <a:r>
              <a:rPr lang="en-US" sz="2400" b="1" dirty="0" err="1"/>
              <a:t>chmod</a:t>
            </a:r>
            <a:r>
              <a:rPr lang="en-US" sz="2400" b="1" dirty="0"/>
              <a:t> 4755 defense_1</a:t>
            </a:r>
            <a:endParaRPr sz="2400" b="1" dirty="0"/>
          </a:p>
          <a:p>
            <a:pPr lvl="0">
              <a:defRPr sz="1800"/>
            </a:pPr>
            <a:r>
              <a:rPr sz="2600" dirty="0"/>
              <a:t>Run </a:t>
            </a:r>
            <a:r>
              <a:rPr sz="2600" dirty="0" smtClean="0"/>
              <a:t>the attack</a:t>
            </a:r>
            <a:r>
              <a:rPr lang="en-US" sz="2600" dirty="0" smtClean="0"/>
              <a:t> again</a:t>
            </a:r>
            <a:r>
              <a:rPr sz="2600" dirty="0" smtClean="0"/>
              <a:t>.Does </a:t>
            </a:r>
            <a:r>
              <a:rPr sz="2600" dirty="0"/>
              <a:t>it work?</a:t>
            </a:r>
          </a:p>
        </p:txBody>
      </p:sp>
      <p:sp>
        <p:nvSpPr>
          <p:cNvPr id="5" name="Shape 203"/>
          <p:cNvSpPr txBox="1">
            <a:spLocks/>
          </p:cNvSpPr>
          <p:nvPr/>
        </p:nvSpPr>
        <p:spPr>
          <a:xfrm>
            <a:off x="1262256" y="-6349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5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/>
            </a:pPr>
            <a:r>
              <a:rPr lang="en-US" sz="4800" b="1" dirty="0" smtClean="0"/>
              <a:t>Task 2: </a:t>
            </a:r>
            <a:r>
              <a:rPr lang="en-US" sz="4800" dirty="0" smtClean="0"/>
              <a:t>Using Repeated Race Conditions in </a:t>
            </a:r>
            <a:r>
              <a:rPr lang="en-US" sz="4000" dirty="0" smtClean="0"/>
              <a:t>defense_1.c</a:t>
            </a:r>
            <a:endParaRPr lang="en-US" sz="4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/>
          </p:cNvSpPr>
          <p:nvPr>
            <p:ph type="body" idx="1"/>
          </p:nvPr>
        </p:nvSpPr>
        <p:spPr>
          <a:xfrm>
            <a:off x="1270039" y="2214372"/>
            <a:ext cx="14800185" cy="62865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2800" dirty="0" smtClean="0"/>
              <a:t>Access</a:t>
            </a:r>
            <a:r>
              <a:rPr sz="2800" dirty="0"/>
              <a:t>() method </a:t>
            </a:r>
            <a:r>
              <a:rPr sz="2800" dirty="0" smtClean="0"/>
              <a:t>in </a:t>
            </a:r>
            <a:r>
              <a:rPr sz="2800" dirty="0"/>
              <a:t>the </a:t>
            </a:r>
            <a:r>
              <a:rPr lang="en-US" sz="2800" dirty="0" smtClean="0"/>
              <a:t>vulp </a:t>
            </a:r>
            <a:r>
              <a:rPr sz="2800" dirty="0" smtClean="0"/>
              <a:t>program </a:t>
            </a:r>
            <a:r>
              <a:rPr sz="2800" dirty="0"/>
              <a:t>is </a:t>
            </a:r>
            <a:r>
              <a:rPr lang="en-US" sz="2800" dirty="0" smtClean="0"/>
              <a:t>intended to limit the user’s power. </a:t>
            </a:r>
          </a:p>
          <a:p>
            <a:pPr lvl="0">
              <a:defRPr sz="1800"/>
            </a:pPr>
            <a:r>
              <a:rPr lang="en-US" sz="2800" b="1" dirty="0" smtClean="0">
                <a:solidFill>
                  <a:schemeClr val="tx1"/>
                </a:solidFill>
              </a:rPr>
              <a:t>However</a:t>
            </a:r>
            <a:r>
              <a:rPr lang="en-US" sz="2800" b="1" dirty="0" smtClean="0"/>
              <a:t>,</a:t>
            </a:r>
            <a:r>
              <a:rPr lang="en-US" sz="2800" dirty="0" smtClean="0"/>
              <a:t> this is not the right approach !</a:t>
            </a:r>
            <a:endParaRPr lang="en-US" sz="2800" dirty="0"/>
          </a:p>
          <a:p>
            <a:pPr lvl="0">
              <a:defRPr sz="1800"/>
            </a:pPr>
            <a:r>
              <a:rPr lang="en-US" sz="2800" dirty="0" smtClean="0"/>
              <a:t>Rather</a:t>
            </a:r>
            <a:r>
              <a:rPr sz="2800" dirty="0" smtClean="0"/>
              <a:t>, </a:t>
            </a:r>
            <a:r>
              <a:rPr lang="en-US" sz="2800" dirty="0" smtClean="0"/>
              <a:t>the </a:t>
            </a:r>
            <a:r>
              <a:rPr sz="2800" b="1" dirty="0" smtClean="0">
                <a:solidFill>
                  <a:srgbClr val="0070C0"/>
                </a:solidFill>
              </a:rPr>
              <a:t>Principle </a:t>
            </a:r>
            <a:r>
              <a:rPr sz="2800" b="1" dirty="0">
                <a:solidFill>
                  <a:srgbClr val="0070C0"/>
                </a:solidFill>
              </a:rPr>
              <a:t>of Least Privilege</a:t>
            </a:r>
            <a:r>
              <a:rPr sz="2800" dirty="0"/>
              <a:t> should be </a:t>
            </a:r>
            <a:r>
              <a:rPr sz="2800" dirty="0" smtClean="0"/>
              <a:t>applied</a:t>
            </a:r>
            <a:r>
              <a:rPr lang="en-US" sz="2800" dirty="0" smtClean="0"/>
              <a:t>: </a:t>
            </a:r>
            <a:r>
              <a:rPr sz="2800" dirty="0" smtClean="0"/>
              <a:t> </a:t>
            </a:r>
            <a:r>
              <a:rPr sz="2800" b="1" dirty="0">
                <a:solidFill>
                  <a:srgbClr val="0070C0"/>
                </a:solidFill>
              </a:rPr>
              <a:t>disable the privilege when not needed</a:t>
            </a:r>
            <a:r>
              <a:rPr sz="2800" dirty="0">
                <a:solidFill>
                  <a:srgbClr val="0070C0"/>
                </a:solidFill>
              </a:rPr>
              <a:t>.</a:t>
            </a:r>
          </a:p>
          <a:p>
            <a:pPr lvl="0">
              <a:defRPr sz="1800"/>
            </a:pPr>
            <a:r>
              <a:rPr sz="2800" dirty="0"/>
              <a:t>We </a:t>
            </a:r>
            <a:r>
              <a:rPr lang="en-US" sz="2800" dirty="0" smtClean="0"/>
              <a:t>can </a:t>
            </a:r>
            <a:r>
              <a:rPr sz="2800" dirty="0" smtClean="0"/>
              <a:t>use </a:t>
            </a:r>
            <a:r>
              <a:rPr sz="2800" b="1" i="1" dirty="0"/>
              <a:t>seteuid</a:t>
            </a:r>
            <a:r>
              <a:rPr sz="2800" dirty="0"/>
              <a:t> to temporarily disable the root privilege </a:t>
            </a:r>
            <a:r>
              <a:rPr lang="en-US" sz="2800" dirty="0" smtClean="0"/>
              <a:t>when not needed and enable it again if it is necessary. </a:t>
            </a:r>
            <a:endParaRPr sz="2800" dirty="0"/>
          </a:p>
        </p:txBody>
      </p:sp>
      <p:sp>
        <p:nvSpPr>
          <p:cNvPr id="4" name="Shape 200"/>
          <p:cNvSpPr txBox="1">
            <a:spLocks/>
          </p:cNvSpPr>
          <p:nvPr/>
        </p:nvSpPr>
        <p:spPr>
          <a:xfrm>
            <a:off x="1098589" y="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5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/>
            </a:pPr>
            <a:r>
              <a:rPr lang="en-US" sz="4800" b="1" dirty="0" smtClean="0"/>
              <a:t>Task 2: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Protection Mechanism B: </a:t>
            </a:r>
            <a:r>
              <a:rPr lang="en-US" sz="4800" dirty="0"/>
              <a:t>Principle of Least Privilege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33375" indent="-333375" defTabSz="438150">
              <a:spcBef>
                <a:spcPts val="3100"/>
              </a:spcBef>
              <a:defRPr sz="1800"/>
            </a:pPr>
            <a:r>
              <a:rPr sz="2600" b="1" dirty="0">
                <a:solidFill>
                  <a:srgbClr val="0070C0"/>
                </a:solidFill>
              </a:rPr>
              <a:t>Right before opening the file</a:t>
            </a:r>
            <a:r>
              <a:rPr sz="2600" dirty="0"/>
              <a:t>, </a:t>
            </a:r>
            <a:r>
              <a:rPr lang="en-US" sz="2600" dirty="0" smtClean="0"/>
              <a:t>the program </a:t>
            </a:r>
            <a:r>
              <a:rPr sz="2600" dirty="0" smtClean="0"/>
              <a:t>should </a:t>
            </a:r>
            <a:r>
              <a:rPr sz="2600" b="1" dirty="0">
                <a:solidFill>
                  <a:srgbClr val="0070C0"/>
                </a:solidFill>
              </a:rPr>
              <a:t>drop its privilege </a:t>
            </a:r>
            <a:r>
              <a:rPr sz="2600" dirty="0"/>
              <a:t>to the effective </a:t>
            </a:r>
            <a:r>
              <a:rPr sz="2600" dirty="0" smtClean="0"/>
              <a:t>user’s</a:t>
            </a:r>
            <a:r>
              <a:rPr lang="en-US" sz="2600" dirty="0" smtClean="0"/>
              <a:t> id</a:t>
            </a:r>
            <a:r>
              <a:rPr sz="2600" dirty="0" smtClean="0"/>
              <a:t>.</a:t>
            </a:r>
            <a:endParaRPr sz="2600" dirty="0"/>
          </a:p>
          <a:p>
            <a:pPr marL="666750" lvl="1" indent="-333375" defTabSz="438150">
              <a:spcBef>
                <a:spcPts val="3100"/>
              </a:spcBef>
              <a:defRPr sz="1800"/>
            </a:pPr>
            <a:r>
              <a:rPr sz="2500" dirty="0"/>
              <a:t>uid_t euid = geteuid();</a:t>
            </a:r>
          </a:p>
          <a:p>
            <a:pPr marL="666750" lvl="1" indent="-333375" defTabSz="438150">
              <a:spcBef>
                <a:spcPts val="3100"/>
              </a:spcBef>
              <a:defRPr sz="1800"/>
            </a:pPr>
            <a:r>
              <a:rPr sz="2500" dirty="0"/>
              <a:t>uid_t uid = getuid();</a:t>
            </a:r>
          </a:p>
          <a:p>
            <a:pPr marL="666750" lvl="1" indent="-333375" defTabSz="438150">
              <a:spcBef>
                <a:spcPts val="3100"/>
              </a:spcBef>
              <a:defRPr sz="1800"/>
            </a:pPr>
            <a:r>
              <a:rPr sz="2500" dirty="0"/>
              <a:t>seteuid(uid)</a:t>
            </a:r>
          </a:p>
          <a:p>
            <a:pPr marL="333375" indent="-333375" defTabSz="438150">
              <a:spcBef>
                <a:spcPts val="3100"/>
              </a:spcBef>
              <a:defRPr sz="1800"/>
            </a:pPr>
            <a:r>
              <a:rPr sz="2600" b="1" dirty="0">
                <a:solidFill>
                  <a:srgbClr val="0070C0"/>
                </a:solidFill>
              </a:rPr>
              <a:t>After finishing appending the content to the file</a:t>
            </a:r>
            <a:r>
              <a:rPr sz="2600" dirty="0"/>
              <a:t>, the program should get back its privilege:</a:t>
            </a:r>
          </a:p>
          <a:p>
            <a:pPr marL="666750" lvl="1" indent="-333375" defTabSz="438150">
              <a:spcBef>
                <a:spcPts val="3100"/>
              </a:spcBef>
              <a:defRPr sz="1800"/>
            </a:pPr>
            <a:r>
              <a:rPr sz="2500" dirty="0"/>
              <a:t>seteuid(euid)</a:t>
            </a:r>
          </a:p>
          <a:p>
            <a:pPr marL="666750" lvl="1" indent="-333375" defTabSz="438150">
              <a:spcBef>
                <a:spcPts val="3100"/>
              </a:spcBef>
              <a:defRPr sz="1800"/>
            </a:pPr>
            <a:endParaRPr sz="2700" dirty="0"/>
          </a:p>
          <a:p>
            <a:pPr marL="0" indent="0" defTabSz="342900">
              <a:spcBef>
                <a:spcPts val="0"/>
              </a:spcBef>
              <a:buSzTx/>
              <a:buNone/>
              <a:tabLst>
                <a:tab pos="241300" algn="l"/>
              </a:tabLst>
              <a:defRPr sz="1800"/>
            </a:pPr>
            <a:r>
              <a:rPr sz="825" dirty="0">
                <a:latin typeface="Menlo"/>
                <a:ea typeface="Menlo"/>
                <a:cs typeface="Menlo"/>
                <a:sym typeface="Menlo"/>
              </a:rPr>
              <a:t>	</a:t>
            </a:r>
          </a:p>
        </p:txBody>
      </p:sp>
      <p:sp>
        <p:nvSpPr>
          <p:cNvPr id="5" name="Shape 200"/>
          <p:cNvSpPr txBox="1">
            <a:spLocks/>
          </p:cNvSpPr>
          <p:nvPr/>
        </p:nvSpPr>
        <p:spPr>
          <a:xfrm>
            <a:off x="1098589" y="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5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/>
            </a:pPr>
            <a:r>
              <a:rPr lang="en-US" sz="4800" b="1" dirty="0" smtClean="0"/>
              <a:t>Task 2: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Protection Mechanism B: </a:t>
            </a:r>
            <a:r>
              <a:rPr lang="en-US" sz="4800" dirty="0"/>
              <a:t>Principle of Least Privilege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2239" y="2757678"/>
            <a:ext cx="9243393" cy="5816600"/>
          </a:xfrm>
          <a:prstGeom prst="rect">
            <a:avLst/>
          </a:prstGeom>
        </p:spPr>
      </p:pic>
      <p:sp>
        <p:nvSpPr>
          <p:cNvPr id="5" name="Shape 200"/>
          <p:cNvSpPr txBox="1">
            <a:spLocks/>
          </p:cNvSpPr>
          <p:nvPr/>
        </p:nvSpPr>
        <p:spPr>
          <a:xfrm>
            <a:off x="1098589" y="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5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/>
            </a:pPr>
            <a:r>
              <a:rPr lang="en-US" sz="4800" b="1" dirty="0" smtClean="0"/>
              <a:t>Task 2: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Using the Principle </a:t>
            </a:r>
            <a:r>
              <a:rPr lang="en-US" sz="4800" dirty="0"/>
              <a:t>of Least </a:t>
            </a:r>
            <a:r>
              <a:rPr lang="en-US" sz="4800" dirty="0" smtClean="0"/>
              <a:t>Privilege in defense_2.c</a:t>
            </a:r>
            <a:endParaRPr lang="en-US" sz="4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118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2600" dirty="0"/>
              <a:t>Compile </a:t>
            </a:r>
            <a:r>
              <a:rPr sz="2600" dirty="0" smtClean="0"/>
              <a:t>defense_2.c</a:t>
            </a:r>
            <a:r>
              <a:rPr lang="en-US" sz="2600" dirty="0" smtClean="0"/>
              <a:t>:</a:t>
            </a:r>
          </a:p>
          <a:p>
            <a:pPr marL="0" indent="0">
              <a:buNone/>
              <a:defRPr sz="1800"/>
            </a:pPr>
            <a:r>
              <a:rPr lang="en-US" sz="2800" b="1" dirty="0" smtClean="0"/>
              <a:t>		</a:t>
            </a:r>
            <a:r>
              <a:rPr lang="en-US" sz="2400" b="1" dirty="0" err="1" smtClean="0"/>
              <a:t>gcc</a:t>
            </a:r>
            <a:r>
              <a:rPr lang="en-US" sz="2400" b="1" dirty="0" smtClean="0"/>
              <a:t> defense_2.c </a:t>
            </a:r>
            <a:r>
              <a:rPr lang="en-US" sz="2400" b="1" dirty="0"/>
              <a:t>-o </a:t>
            </a:r>
            <a:r>
              <a:rPr lang="en-US" sz="2400" b="1" dirty="0" smtClean="0"/>
              <a:t>defense_2</a:t>
            </a:r>
            <a:endParaRPr sz="2400" dirty="0"/>
          </a:p>
          <a:p>
            <a:pPr lvl="0">
              <a:defRPr sz="1800"/>
            </a:pPr>
            <a:r>
              <a:rPr sz="2600" dirty="0"/>
              <a:t>Make it a SetUID, owned by </a:t>
            </a:r>
            <a:r>
              <a:rPr sz="2600" dirty="0" smtClean="0"/>
              <a:t>root</a:t>
            </a:r>
            <a:r>
              <a:rPr lang="en-US" sz="2600" dirty="0" smtClean="0"/>
              <a:t>:</a:t>
            </a:r>
          </a:p>
          <a:p>
            <a:pPr marL="0" lvl="0" indent="0">
              <a:buNone/>
              <a:defRPr sz="1800"/>
            </a:pPr>
            <a:r>
              <a:rPr lang="en-US" sz="2800" b="1" dirty="0" smtClean="0"/>
              <a:t>		</a:t>
            </a:r>
            <a:r>
              <a:rPr lang="en-US" sz="2400" b="1" dirty="0" err="1" smtClean="0"/>
              <a:t>sudo</a:t>
            </a:r>
            <a:r>
              <a:rPr lang="en-US" sz="2400" b="1" dirty="0" smtClean="0"/>
              <a:t> </a:t>
            </a:r>
            <a:r>
              <a:rPr lang="en-US" sz="2400" b="1" dirty="0" err="1"/>
              <a:t>chown</a:t>
            </a:r>
            <a:r>
              <a:rPr lang="en-US" sz="2400" b="1" dirty="0"/>
              <a:t> root </a:t>
            </a:r>
            <a:r>
              <a:rPr lang="en-US" sz="2400" b="1" dirty="0" smtClean="0"/>
              <a:t>defense_2</a:t>
            </a:r>
            <a:r>
              <a:rPr lang="en-US" sz="2400" b="1" dirty="0"/>
              <a:t>	</a:t>
            </a:r>
          </a:p>
          <a:p>
            <a:pPr marL="0" lvl="0" indent="0">
              <a:buNone/>
              <a:defRPr sz="1800"/>
            </a:pPr>
            <a:r>
              <a:rPr lang="en-US" sz="2400" b="1" dirty="0"/>
              <a:t>		</a:t>
            </a:r>
            <a:r>
              <a:rPr lang="en-US" sz="2400" b="1" dirty="0" err="1"/>
              <a:t>sudo</a:t>
            </a:r>
            <a:r>
              <a:rPr lang="en-US" sz="2400" b="1" dirty="0"/>
              <a:t> </a:t>
            </a:r>
            <a:r>
              <a:rPr lang="en-US" sz="2400" b="1" dirty="0" err="1"/>
              <a:t>chmod</a:t>
            </a:r>
            <a:r>
              <a:rPr lang="en-US" sz="2400" b="1" dirty="0"/>
              <a:t> 4755 </a:t>
            </a:r>
            <a:r>
              <a:rPr lang="en-US" sz="2400" b="1" dirty="0" smtClean="0"/>
              <a:t>defense_2</a:t>
            </a:r>
            <a:endParaRPr sz="2400" dirty="0"/>
          </a:p>
          <a:p>
            <a:pPr lvl="0">
              <a:defRPr sz="1800"/>
            </a:pPr>
            <a:r>
              <a:rPr sz="2600" dirty="0"/>
              <a:t>Run again the attack.</a:t>
            </a:r>
          </a:p>
          <a:p>
            <a:pPr lvl="0">
              <a:defRPr sz="1800"/>
            </a:pPr>
            <a:r>
              <a:rPr sz="2600" dirty="0"/>
              <a:t>Does it work?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  <p:sp>
        <p:nvSpPr>
          <p:cNvPr id="11" name="Shape 200"/>
          <p:cNvSpPr txBox="1">
            <a:spLocks/>
          </p:cNvSpPr>
          <p:nvPr/>
        </p:nvSpPr>
        <p:spPr>
          <a:xfrm>
            <a:off x="1098589" y="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5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/>
            </a:pPr>
            <a:r>
              <a:rPr lang="en-US" sz="4800" b="1" dirty="0" smtClean="0"/>
              <a:t>Task 2: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Using the Principle </a:t>
            </a:r>
            <a:r>
              <a:rPr lang="en-US" sz="4800" dirty="0"/>
              <a:t>of Least </a:t>
            </a:r>
            <a:r>
              <a:rPr lang="en-US" sz="4800" dirty="0" smtClean="0"/>
              <a:t>Privilege in defense_2.c</a:t>
            </a:r>
            <a:endParaRPr lang="en-US" sz="4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n-US" sz="2800" dirty="0" smtClean="0"/>
              <a:t>Most TOCTTOU  race condition vulnerabilities involve a symbolic link inside the  /</a:t>
            </a:r>
            <a:r>
              <a:rPr lang="en-US" sz="2800" dirty="0" err="1" smtClean="0"/>
              <a:t>tmp</a:t>
            </a:r>
            <a:r>
              <a:rPr lang="en-US" sz="2800" dirty="0" smtClean="0"/>
              <a:t> directory.</a:t>
            </a:r>
          </a:p>
          <a:p>
            <a:pPr lvl="0">
              <a:defRPr sz="1800"/>
            </a:pPr>
            <a:r>
              <a:rPr lang="en-US" sz="2800" dirty="0" smtClean="0"/>
              <a:t>Ubuntu has  a built-in mechanism that prevents programs from following symbolic links</a:t>
            </a:r>
          </a:p>
          <a:p>
            <a:pPr lvl="0">
              <a:defRPr sz="1800"/>
            </a:pPr>
            <a:r>
              <a:rPr lang="en-US" sz="2800" dirty="0" smtClean="0"/>
              <a:t>Applies only to world-writable sticky directories such as /</a:t>
            </a:r>
            <a:r>
              <a:rPr lang="en-US" sz="2800" dirty="0" err="1" smtClean="0"/>
              <a:t>tmp</a:t>
            </a:r>
            <a:endParaRPr lang="en-US" sz="2800" dirty="0" smtClean="0"/>
          </a:p>
          <a:p>
            <a:pPr lvl="0">
              <a:defRPr sz="1800"/>
            </a:pPr>
            <a:r>
              <a:rPr lang="en-US" sz="2800" dirty="0" smtClean="0"/>
              <a:t>In </a:t>
            </a:r>
            <a:r>
              <a:rPr lang="en-US" sz="2800" dirty="0"/>
              <a:t>U</a:t>
            </a:r>
            <a:r>
              <a:rPr lang="en-US" sz="2800" dirty="0" smtClean="0"/>
              <a:t>buntu enabled by default</a:t>
            </a:r>
          </a:p>
          <a:p>
            <a:pPr lvl="0">
              <a:defRPr sz="1800"/>
            </a:pPr>
            <a:r>
              <a:rPr lang="en-US" sz="2800" dirty="0" smtClean="0"/>
              <a:t>Enable it by 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2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sudo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sysctl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–w </a:t>
            </a:r>
            <a:r>
              <a:rPr lang="en-US" sz="2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kernel.yama.protected_sticky_symlinks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</a:t>
            </a:r>
          </a:p>
          <a:p>
            <a:pPr lvl="0">
              <a:defRPr sz="1800"/>
            </a:pPr>
            <a:endParaRPr lang="en-US" sz="2800" dirty="0"/>
          </a:p>
        </p:txBody>
      </p:sp>
      <p:sp>
        <p:nvSpPr>
          <p:cNvPr id="4" name="Shape 200"/>
          <p:cNvSpPr txBox="1">
            <a:spLocks/>
          </p:cNvSpPr>
          <p:nvPr/>
        </p:nvSpPr>
        <p:spPr>
          <a:xfrm>
            <a:off x="1098589" y="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5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/>
            </a:pPr>
            <a:r>
              <a:rPr lang="en-US" sz="4800" b="1" dirty="0" smtClean="0"/>
              <a:t>Task 2: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Protection Mechanism </a:t>
            </a:r>
            <a:r>
              <a:rPr lang="en-US" sz="4800" dirty="0" smtClean="0"/>
              <a:t>C: Sticky </a:t>
            </a:r>
            <a:r>
              <a:rPr lang="en-US" sz="4800" dirty="0" err="1" smtClean="0"/>
              <a:t>Symlink</a:t>
            </a:r>
            <a:r>
              <a:rPr lang="en-US" sz="4800" dirty="0" smtClean="0"/>
              <a:t> Protection</a:t>
            </a:r>
            <a:endParaRPr lang="en-US" sz="4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189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lang="en-US" sz="2800" dirty="0" smtClean="0"/>
              <a:t>TOCTTOU  race condition vulnerabilities exists due to a window between the check and use operations </a:t>
            </a:r>
          </a:p>
          <a:p>
            <a:pPr lvl="0">
              <a:defRPr sz="1800"/>
            </a:pPr>
            <a:r>
              <a:rPr lang="en-US" sz="2800" dirty="0" smtClean="0"/>
              <a:t>Eliminate the window by making the check and use operations atomic</a:t>
            </a:r>
          </a:p>
          <a:p>
            <a:pPr lvl="0">
              <a:defRPr sz="1800"/>
            </a:pPr>
            <a:r>
              <a:rPr lang="en-US" sz="2800" dirty="0" smtClean="0"/>
              <a:t>Requires support at the OS level</a:t>
            </a:r>
          </a:p>
          <a:p>
            <a:pPr lvl="0">
              <a:defRPr sz="1800"/>
            </a:pPr>
            <a:r>
              <a:rPr lang="en-US" sz="2800" dirty="0" smtClean="0"/>
              <a:t>Unfortunately in the current </a:t>
            </a:r>
            <a:r>
              <a:rPr lang="en-US" sz="2800" dirty="0"/>
              <a:t>L</a:t>
            </a:r>
            <a:r>
              <a:rPr lang="en-US" sz="2800" dirty="0" smtClean="0"/>
              <a:t>inux operating  there is no way to do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access() </a:t>
            </a:r>
            <a:r>
              <a:rPr lang="en-US" sz="2800" dirty="0" smtClean="0"/>
              <a:t>and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open() </a:t>
            </a:r>
            <a:r>
              <a:rPr lang="en-US" sz="2800" dirty="0" smtClean="0"/>
              <a:t>atomically.</a:t>
            </a:r>
          </a:p>
          <a:p>
            <a:pPr lvl="0">
              <a:defRPr sz="1800"/>
            </a:pPr>
            <a:r>
              <a:rPr lang="en-US" sz="2800" dirty="0" smtClean="0"/>
              <a:t>Note that in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open() </a:t>
            </a:r>
            <a:r>
              <a:rPr lang="en-US" sz="2800" dirty="0" smtClean="0"/>
              <a:t>there is a check before the open, and this check-and-use sequence is atomic</a:t>
            </a:r>
            <a:endParaRPr lang="en-US" sz="2800" dirty="0"/>
          </a:p>
        </p:txBody>
      </p:sp>
      <p:sp>
        <p:nvSpPr>
          <p:cNvPr id="4" name="Shape 200"/>
          <p:cNvSpPr txBox="1">
            <a:spLocks/>
          </p:cNvSpPr>
          <p:nvPr/>
        </p:nvSpPr>
        <p:spPr>
          <a:xfrm>
            <a:off x="1098589" y="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5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/>
            </a:pPr>
            <a:r>
              <a:rPr lang="en-US" sz="4800" b="1" dirty="0" smtClean="0"/>
              <a:t>Task 2: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Protection Mechanism </a:t>
            </a:r>
            <a:r>
              <a:rPr lang="en-US" sz="4800" dirty="0" smtClean="0"/>
              <a:t>D: Atomic Operation</a:t>
            </a:r>
            <a:endParaRPr lang="en-US" sz="4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737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dirty="0" smtClean="0"/>
              <a:t>What is a Race Condition?</a:t>
            </a:r>
            <a:endParaRPr sz="4800" dirty="0"/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/>
            </a:pPr>
            <a:r>
              <a:rPr sz="3200" dirty="0"/>
              <a:t>Happens when:</a:t>
            </a:r>
          </a:p>
          <a:p>
            <a:pPr marL="814916" lvl="1" indent="-370416">
              <a:buSzPct val="45000"/>
              <a:buBlip>
                <a:blip r:embed="rId3"/>
              </a:buBlip>
              <a:defRPr sz="1800"/>
            </a:pPr>
            <a:r>
              <a:rPr sz="2800" dirty="0"/>
              <a:t>Multiples processes access and manipulate the same data concurrently. </a:t>
            </a:r>
          </a:p>
          <a:p>
            <a:pPr marL="814916" lvl="1" indent="-370416">
              <a:buSzPct val="45000"/>
              <a:buBlip>
                <a:blip r:embed="rId3"/>
              </a:buBlip>
              <a:defRPr sz="1800"/>
            </a:pPr>
            <a:r>
              <a:rPr sz="2800" dirty="0"/>
              <a:t>The outcome of execution depends on a particular </a:t>
            </a:r>
            <a:r>
              <a:rPr sz="2800" dirty="0" smtClean="0"/>
              <a:t>order</a:t>
            </a:r>
            <a:r>
              <a:rPr lang="en-US" sz="2800" dirty="0" smtClean="0"/>
              <a:t>, which the acces takes place.</a:t>
            </a:r>
            <a:endParaRPr sz="2800" dirty="0"/>
          </a:p>
          <a:p>
            <a:pPr lvl="0">
              <a:defRPr sz="1800"/>
            </a:pPr>
            <a:r>
              <a:rPr lang="en-US" sz="3200" dirty="0" smtClean="0"/>
              <a:t>If a program has a race condition vulnerability, an a</a:t>
            </a:r>
            <a:r>
              <a:rPr sz="3200" dirty="0" smtClean="0"/>
              <a:t>ttacker </a:t>
            </a:r>
            <a:r>
              <a:rPr sz="3200" dirty="0"/>
              <a:t>can run </a:t>
            </a:r>
            <a:r>
              <a:rPr lang="en-US" sz="3200" dirty="0" smtClean="0"/>
              <a:t>a</a:t>
            </a:r>
            <a:r>
              <a:rPr sz="3200" dirty="0" smtClean="0"/>
              <a:t> parallel</a:t>
            </a:r>
            <a:r>
              <a:rPr lang="en-US" sz="3200" dirty="0" smtClean="0"/>
              <a:t> process</a:t>
            </a:r>
            <a:r>
              <a:rPr sz="3200" dirty="0" smtClean="0"/>
              <a:t> </a:t>
            </a:r>
            <a:r>
              <a:rPr sz="3200" dirty="0"/>
              <a:t>to </a:t>
            </a:r>
            <a:r>
              <a:rPr lang="en-US" sz="3200" b="1" dirty="0" smtClean="0">
                <a:solidFill>
                  <a:srgbClr val="0070C0"/>
                </a:solidFill>
              </a:rPr>
              <a:t>race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sz="3200" dirty="0" smtClean="0"/>
              <a:t>against </a:t>
            </a:r>
            <a:r>
              <a:rPr sz="3200" dirty="0"/>
              <a:t>a privileged program to </a:t>
            </a:r>
            <a:r>
              <a:rPr sz="3200" b="1" dirty="0">
                <a:solidFill>
                  <a:schemeClr val="accent1">
                    <a:lumMod val="75000"/>
                  </a:schemeClr>
                </a:solidFill>
              </a:rPr>
              <a:t>change its behavior</a:t>
            </a:r>
            <a:r>
              <a:rPr sz="3200" dirty="0"/>
              <a:t>.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dirty="0"/>
              <a:t>How to exploit a Race Condition?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395604" indent="-395604" defTabSz="519937">
              <a:spcBef>
                <a:spcPts val="3700"/>
              </a:spcBef>
              <a:defRPr sz="1800"/>
            </a:pPr>
            <a:r>
              <a:rPr sz="3200" dirty="0"/>
              <a:t>In this lab, we cover </a:t>
            </a:r>
            <a:r>
              <a:rPr sz="3200" b="1" dirty="0">
                <a:solidFill>
                  <a:schemeClr val="accent1">
                    <a:lumMod val="75000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symlink-based ToCToU</a:t>
            </a:r>
            <a:r>
              <a:rPr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200" dirty="0"/>
              <a:t>race condition. </a:t>
            </a:r>
          </a:p>
          <a:p>
            <a:pPr marL="395604" indent="-395604" defTabSz="519937">
              <a:spcBef>
                <a:spcPts val="3700"/>
              </a:spcBef>
              <a:defRPr sz="1800"/>
            </a:pPr>
            <a:r>
              <a:rPr sz="3200" b="1" dirty="0">
                <a:latin typeface="Helvetica"/>
                <a:ea typeface="Helvetica"/>
                <a:cs typeface="Helvetica"/>
                <a:sym typeface="Helvetica"/>
              </a:rPr>
              <a:t>Consider this scenario:</a:t>
            </a:r>
          </a:p>
          <a:p>
            <a:pPr marL="791209" lvl="1" indent="-395604" defTabSz="519937">
              <a:spcBef>
                <a:spcPts val="3700"/>
              </a:spcBef>
              <a:defRPr sz="1800"/>
            </a:pPr>
            <a:r>
              <a:rPr sz="3200" dirty="0"/>
              <a:t>A privileged vulnerable program containing a race condition accesses world-writable directories (e.g. tmp</a:t>
            </a:r>
            <a:r>
              <a:rPr sz="3200" dirty="0" smtClean="0"/>
              <a:t>)</a:t>
            </a:r>
            <a:r>
              <a:rPr lang="en-US" sz="3200" dirty="0" smtClean="0"/>
              <a:t>.</a:t>
            </a:r>
            <a:endParaRPr sz="3200" dirty="0"/>
          </a:p>
          <a:p>
            <a:pPr marL="791209" lvl="1" indent="-395604" defTabSz="519937">
              <a:spcBef>
                <a:spcPts val="3700"/>
              </a:spcBef>
              <a:defRPr sz="1800"/>
            </a:pPr>
            <a:r>
              <a:rPr sz="2400" dirty="0"/>
              <a:t>It </a:t>
            </a:r>
            <a:r>
              <a:rPr sz="2400" b="1" dirty="0">
                <a:latin typeface="Helvetica"/>
                <a:ea typeface="Helvetica"/>
                <a:cs typeface="Helvetica"/>
                <a:sym typeface="Helvetica"/>
              </a:rPr>
              <a:t>Checks</a:t>
            </a:r>
            <a:r>
              <a:rPr sz="2400" dirty="0"/>
              <a:t> whether the user has the right to access the file, and later </a:t>
            </a:r>
            <a:r>
              <a:rPr sz="2400" b="1" dirty="0">
                <a:latin typeface="Helvetica"/>
                <a:ea typeface="Helvetica"/>
                <a:cs typeface="Helvetica"/>
                <a:sym typeface="Helvetica"/>
              </a:rPr>
              <a:t>opens </a:t>
            </a:r>
            <a:r>
              <a:rPr sz="2400" dirty="0"/>
              <a:t>the file and appends content to it </a:t>
            </a:r>
            <a:r>
              <a:rPr sz="2400" dirty="0" smtClean="0"/>
              <a:t>(</a:t>
            </a:r>
            <a:r>
              <a:rPr lang="en-US" sz="2400" dirty="0" smtClean="0"/>
              <a:t>supplied by </a:t>
            </a:r>
            <a:r>
              <a:rPr sz="2400" dirty="0" smtClean="0"/>
              <a:t>the </a:t>
            </a:r>
            <a:r>
              <a:rPr sz="2400" dirty="0"/>
              <a:t>user).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000"/>
            </a:lvl1pPr>
          </a:lstStyle>
          <a:p>
            <a:pPr lvl="0">
              <a:defRPr sz="1800"/>
            </a:pPr>
            <a:r>
              <a:rPr sz="4800" dirty="0"/>
              <a:t>How to exploit a Race Condition?</a:t>
            </a:r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91159" indent="-391159" defTabSz="514095">
              <a:spcBef>
                <a:spcPts val="3600"/>
              </a:spcBef>
              <a:defRPr sz="1800"/>
            </a:pPr>
            <a:r>
              <a:rPr sz="2800" dirty="0"/>
              <a:t>In this lab, we cover </a:t>
            </a:r>
            <a:r>
              <a:rPr sz="2800" b="1" dirty="0">
                <a:solidFill>
                  <a:schemeClr val="accent1">
                    <a:lumMod val="75000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symlink-based ToCToU</a:t>
            </a:r>
            <a:r>
              <a:rPr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2800" dirty="0"/>
              <a:t>race condition. </a:t>
            </a:r>
          </a:p>
          <a:p>
            <a:pPr marL="391159" indent="-391159" defTabSz="514095">
              <a:spcBef>
                <a:spcPts val="3600"/>
              </a:spcBef>
              <a:defRPr sz="1800"/>
            </a:pPr>
            <a:r>
              <a:rPr sz="2800" dirty="0"/>
              <a:t>An attacker can exploit the time window between </a:t>
            </a:r>
            <a:r>
              <a:rPr sz="2800" b="1" dirty="0">
                <a:solidFill>
                  <a:schemeClr val="accent1">
                    <a:lumMod val="75000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the Time of Check</a:t>
            </a:r>
            <a:r>
              <a:rPr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2800" dirty="0"/>
              <a:t>and </a:t>
            </a:r>
            <a:r>
              <a:rPr sz="2800" b="1" dirty="0">
                <a:solidFill>
                  <a:schemeClr val="accent1">
                    <a:lumMod val="75000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Time of Use</a:t>
            </a:r>
            <a:r>
              <a:rPr sz="2800" dirty="0"/>
              <a:t> to change the program’s logic. </a:t>
            </a:r>
          </a:p>
          <a:p>
            <a:pPr marL="782319" lvl="1" indent="-391159" defTabSz="514095">
              <a:spcBef>
                <a:spcPts val="3600"/>
              </a:spcBef>
              <a:defRPr sz="1800"/>
            </a:pPr>
            <a:r>
              <a:rPr sz="2400" dirty="0"/>
              <a:t>In the time window, the attacker creates a symlink to the accessed file to point to a privileged file that he cannot write to. </a:t>
            </a:r>
            <a:endParaRPr lang="en-US" sz="2400" dirty="0" smtClean="0"/>
          </a:p>
          <a:p>
            <a:pPr marL="1292860" lvl="2" indent="-457200" defTabSz="514095">
              <a:spcBef>
                <a:spcPts val="3600"/>
              </a:spcBef>
              <a:buFont typeface="Wingdings" charset="2"/>
              <a:buChar char="Ø"/>
              <a:defRPr sz="1800"/>
            </a:pPr>
            <a:r>
              <a:rPr sz="2800" dirty="0" smtClean="0"/>
              <a:t>the </a:t>
            </a:r>
            <a:r>
              <a:rPr sz="2800" dirty="0"/>
              <a:t>privileged program follows the symlink created by the attacker, and appends content to it.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5921276" y="3696245"/>
            <a:ext cx="3111451" cy="4920904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Privileged Program</a:t>
            </a:r>
          </a:p>
        </p:txBody>
      </p:sp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2370931" y="444500"/>
            <a:ext cx="11562408" cy="215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4200"/>
              </a:spcBef>
              <a:defRPr sz="5000"/>
            </a:lvl1pPr>
          </a:lstStyle>
          <a:p>
            <a:pPr lvl="0">
              <a:defRPr sz="1800"/>
            </a:pPr>
            <a:r>
              <a:rPr sz="4800" dirty="0"/>
              <a:t>Symlink-Based ToCToU Race Conditions</a:t>
            </a:r>
          </a:p>
        </p:txBody>
      </p:sp>
      <p:sp>
        <p:nvSpPr>
          <p:cNvPr id="49" name="Shape 49"/>
          <p:cNvSpPr/>
          <p:nvPr/>
        </p:nvSpPr>
        <p:spPr>
          <a:xfrm>
            <a:off x="3071118" y="3847851"/>
            <a:ext cx="1128863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Alice</a:t>
            </a:r>
          </a:p>
        </p:txBody>
      </p:sp>
      <p:sp>
        <p:nvSpPr>
          <p:cNvPr id="50" name="Shape 50"/>
          <p:cNvSpPr/>
          <p:nvPr/>
        </p:nvSpPr>
        <p:spPr>
          <a:xfrm>
            <a:off x="5660359" y="3381821"/>
            <a:ext cx="566223" cy="606358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5D32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2400">
                <a:solidFill>
                  <a:srgbClr val="F5D328"/>
                </a:solidFill>
              </a:defRPr>
            </a:pPr>
            <a:endParaRPr sz="2400"/>
          </a:p>
        </p:txBody>
      </p:sp>
      <p:sp>
        <p:nvSpPr>
          <p:cNvPr id="51" name="Shape 51"/>
          <p:cNvSpPr/>
          <p:nvPr/>
        </p:nvSpPr>
        <p:spPr>
          <a:xfrm>
            <a:off x="4212695" y="4340325"/>
            <a:ext cx="1683167" cy="1"/>
          </a:xfrm>
          <a:prstGeom prst="line">
            <a:avLst/>
          </a:prstGeom>
          <a:ln w="38100">
            <a:solidFill>
              <a:srgbClr val="1A931F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52" name="Shape 52"/>
          <p:cNvSpPr/>
          <p:nvPr/>
        </p:nvSpPr>
        <p:spPr>
          <a:xfrm>
            <a:off x="6211589" y="44744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Can User Access XYZ?</a:t>
            </a:r>
          </a:p>
        </p:txBody>
      </p:sp>
      <p:grpSp>
        <p:nvGrpSpPr>
          <p:cNvPr id="56" name="Group 56"/>
          <p:cNvGrpSpPr/>
          <p:nvPr/>
        </p:nvGrpSpPr>
        <p:grpSpPr>
          <a:xfrm>
            <a:off x="10003632" y="4029858"/>
            <a:ext cx="2589889" cy="1853603"/>
            <a:chOff x="0" y="0"/>
            <a:chExt cx="2589888" cy="1853602"/>
          </a:xfrm>
        </p:grpSpPr>
        <p:sp>
          <p:nvSpPr>
            <p:cNvPr id="53" name="Shape 53"/>
            <p:cNvSpPr/>
            <p:nvPr/>
          </p:nvSpPr>
          <p:spPr>
            <a:xfrm>
              <a:off x="0" y="0"/>
              <a:ext cx="2589889" cy="1853603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2400"/>
              </a:lvl1pPr>
            </a:lstStyle>
            <a:p>
              <a:pPr lvl="0">
                <a:defRPr sz="1800"/>
              </a:pPr>
              <a:r>
                <a:rPr/>
                <a:t>World Writable Dir</a:t>
              </a:r>
            </a:p>
          </p:txBody>
        </p:sp>
        <p:sp>
          <p:nvSpPr>
            <p:cNvPr id="54" name="Shape 54"/>
            <p:cNvSpPr/>
            <p:nvPr/>
          </p:nvSpPr>
          <p:spPr>
            <a:xfrm>
              <a:off x="795593" y="731854"/>
              <a:ext cx="783284" cy="647911"/>
            </a:xfrm>
            <a:prstGeom prst="rect">
              <a:avLst/>
            </a:prstGeom>
            <a:noFill/>
            <a:ln w="38100" cap="flat">
              <a:solidFill>
                <a:srgbClr val="2474B5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2400"/>
            </a:p>
          </p:txBody>
        </p:sp>
        <p:sp>
          <p:nvSpPr>
            <p:cNvPr id="55" name="Shape 55"/>
            <p:cNvSpPr/>
            <p:nvPr/>
          </p:nvSpPr>
          <p:spPr>
            <a:xfrm>
              <a:off x="903302" y="602846"/>
              <a:ext cx="783284" cy="647911"/>
            </a:xfrm>
            <a:prstGeom prst="rect">
              <a:avLst/>
            </a:prstGeom>
            <a:blipFill rotWithShape="1">
              <a:blip r:embed="rId4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/>
                <a:t>XYZ</a:t>
              </a:r>
            </a:p>
          </p:txBody>
        </p:sp>
      </p:grpSp>
      <p:sp>
        <p:nvSpPr>
          <p:cNvPr id="57" name="Shape 57"/>
          <p:cNvSpPr/>
          <p:nvPr/>
        </p:nvSpPr>
        <p:spPr>
          <a:xfrm>
            <a:off x="8581495" y="5016925"/>
            <a:ext cx="2256155" cy="1"/>
          </a:xfrm>
          <a:prstGeom prst="line">
            <a:avLst/>
          </a:prstGeom>
          <a:ln w="38100">
            <a:solidFill>
              <a:srgbClr val="85888D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/>
        </p:nvSpPr>
        <p:spPr>
          <a:xfrm>
            <a:off x="5921276" y="3696245"/>
            <a:ext cx="3111451" cy="4920904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Privileged Program</a:t>
            </a:r>
          </a:p>
        </p:txBody>
      </p:sp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4200"/>
              </a:spcBef>
              <a:defRPr sz="5000"/>
            </a:lvl1pPr>
          </a:lstStyle>
          <a:p>
            <a:pPr lvl="0">
              <a:defRPr sz="1800"/>
            </a:pPr>
            <a:r>
              <a:rPr sz="4800" dirty="0"/>
              <a:t>Symlink-Based ToCToU Race Conditions</a:t>
            </a:r>
          </a:p>
        </p:txBody>
      </p:sp>
      <p:sp>
        <p:nvSpPr>
          <p:cNvPr id="61" name="Shape 61"/>
          <p:cNvSpPr/>
          <p:nvPr/>
        </p:nvSpPr>
        <p:spPr>
          <a:xfrm>
            <a:off x="6211589" y="63540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Open and Write to XYZ</a:t>
            </a:r>
          </a:p>
        </p:txBody>
      </p:sp>
      <p:sp>
        <p:nvSpPr>
          <p:cNvPr id="62" name="Shape 62"/>
          <p:cNvSpPr/>
          <p:nvPr/>
        </p:nvSpPr>
        <p:spPr>
          <a:xfrm>
            <a:off x="7285831" y="5568950"/>
            <a:ext cx="1" cy="811764"/>
          </a:xfrm>
          <a:prstGeom prst="line">
            <a:avLst/>
          </a:prstGeom>
          <a:ln w="38100" cap="rnd">
            <a:solidFill/>
            <a:custDash>
              <a:ds d="100000" sp="200000"/>
            </a:custDash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63" name="Shape 63"/>
          <p:cNvSpPr/>
          <p:nvPr/>
        </p:nvSpPr>
        <p:spPr>
          <a:xfrm>
            <a:off x="7135335" y="5766930"/>
            <a:ext cx="888876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 lvl="0">
              <a:defRPr sz="1800"/>
            </a:pPr>
            <a:r>
              <a:rPr/>
              <a:t>Yes</a:t>
            </a:r>
          </a:p>
        </p:txBody>
      </p:sp>
      <p:sp>
        <p:nvSpPr>
          <p:cNvPr id="64" name="Shape 64"/>
          <p:cNvSpPr/>
          <p:nvPr/>
        </p:nvSpPr>
        <p:spPr>
          <a:xfrm>
            <a:off x="3071118" y="3847851"/>
            <a:ext cx="1128863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Alice</a:t>
            </a:r>
          </a:p>
        </p:txBody>
      </p:sp>
      <p:sp>
        <p:nvSpPr>
          <p:cNvPr id="65" name="Shape 65"/>
          <p:cNvSpPr/>
          <p:nvPr/>
        </p:nvSpPr>
        <p:spPr>
          <a:xfrm>
            <a:off x="5660359" y="3381821"/>
            <a:ext cx="566223" cy="606358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5D32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2400">
                <a:solidFill>
                  <a:srgbClr val="F5D328"/>
                </a:solidFill>
              </a:defRPr>
            </a:pPr>
            <a:endParaRPr sz="2400"/>
          </a:p>
        </p:txBody>
      </p:sp>
      <p:sp>
        <p:nvSpPr>
          <p:cNvPr id="66" name="Shape 66"/>
          <p:cNvSpPr/>
          <p:nvPr/>
        </p:nvSpPr>
        <p:spPr>
          <a:xfrm>
            <a:off x="4212695" y="4340325"/>
            <a:ext cx="1683167" cy="1"/>
          </a:xfrm>
          <a:prstGeom prst="line">
            <a:avLst/>
          </a:prstGeom>
          <a:ln w="38100">
            <a:solidFill>
              <a:srgbClr val="1A931F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67" name="Shape 67"/>
          <p:cNvSpPr/>
          <p:nvPr/>
        </p:nvSpPr>
        <p:spPr>
          <a:xfrm>
            <a:off x="6211589" y="4474400"/>
            <a:ext cx="2346128" cy="1085051"/>
          </a:xfrm>
          <a:prstGeom prst="roundRect">
            <a:avLst>
              <a:gd name="adj" fmla="val 18685"/>
            </a:avLst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Can User Access XYZ?</a:t>
            </a:r>
          </a:p>
        </p:txBody>
      </p:sp>
      <p:grpSp>
        <p:nvGrpSpPr>
          <p:cNvPr id="71" name="Group 71"/>
          <p:cNvGrpSpPr/>
          <p:nvPr/>
        </p:nvGrpSpPr>
        <p:grpSpPr>
          <a:xfrm>
            <a:off x="10003632" y="4029858"/>
            <a:ext cx="2589889" cy="1853603"/>
            <a:chOff x="0" y="0"/>
            <a:chExt cx="2589888" cy="1853602"/>
          </a:xfrm>
        </p:grpSpPr>
        <p:sp>
          <p:nvSpPr>
            <p:cNvPr id="68" name="Shape 68"/>
            <p:cNvSpPr/>
            <p:nvPr/>
          </p:nvSpPr>
          <p:spPr>
            <a:xfrm>
              <a:off x="0" y="0"/>
              <a:ext cx="2589889" cy="1853603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2400"/>
              </a:lvl1pPr>
            </a:lstStyle>
            <a:p>
              <a:pPr lvl="0">
                <a:defRPr sz="1800"/>
              </a:pPr>
              <a:r>
                <a:rPr/>
                <a:t>World Writable Dir</a:t>
              </a:r>
            </a:p>
          </p:txBody>
        </p:sp>
        <p:sp>
          <p:nvSpPr>
            <p:cNvPr id="69" name="Shape 69"/>
            <p:cNvSpPr/>
            <p:nvPr/>
          </p:nvSpPr>
          <p:spPr>
            <a:xfrm>
              <a:off x="795593" y="731854"/>
              <a:ext cx="783284" cy="647911"/>
            </a:xfrm>
            <a:prstGeom prst="rect">
              <a:avLst/>
            </a:prstGeom>
            <a:noFill/>
            <a:ln w="38100" cap="flat">
              <a:solidFill>
                <a:srgbClr val="2474B5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2400"/>
            </a:p>
          </p:txBody>
        </p:sp>
        <p:sp>
          <p:nvSpPr>
            <p:cNvPr id="70" name="Shape 70"/>
            <p:cNvSpPr/>
            <p:nvPr/>
          </p:nvSpPr>
          <p:spPr>
            <a:xfrm>
              <a:off x="903302" y="602846"/>
              <a:ext cx="783284" cy="647911"/>
            </a:xfrm>
            <a:prstGeom prst="rect">
              <a:avLst/>
            </a:prstGeom>
            <a:blipFill rotWithShape="1">
              <a:blip r:embed="rId4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/>
                <a:t>XYZ</a:t>
              </a:r>
            </a:p>
          </p:txBody>
        </p:sp>
      </p:grpSp>
      <p:sp>
        <p:nvSpPr>
          <p:cNvPr id="72" name="Shape 72"/>
          <p:cNvSpPr/>
          <p:nvPr/>
        </p:nvSpPr>
        <p:spPr>
          <a:xfrm flipV="1">
            <a:off x="8568794" y="5407105"/>
            <a:ext cx="2291546" cy="1489420"/>
          </a:xfrm>
          <a:prstGeom prst="line">
            <a:avLst/>
          </a:prstGeom>
          <a:ln w="38100">
            <a:solidFill>
              <a:srgbClr val="85888D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/>
        </p:nvSpPr>
        <p:spPr>
          <a:xfrm>
            <a:off x="5921276" y="3696245"/>
            <a:ext cx="3111451" cy="4920904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defRPr sz="2400"/>
            </a:lvl1pPr>
          </a:lstStyle>
          <a:p>
            <a:pPr lvl="0">
              <a:defRPr sz="1800"/>
            </a:pPr>
            <a:r>
              <a:rPr/>
              <a:t>Privileged Program</a:t>
            </a:r>
          </a:p>
        </p:txBody>
      </p:sp>
      <p:sp>
        <p:nvSpPr>
          <p:cNvPr id="75" name="Shape 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4200"/>
              </a:spcBef>
              <a:defRPr sz="5000"/>
            </a:lvl1pPr>
          </a:lstStyle>
          <a:p>
            <a:pPr lvl="0">
              <a:defRPr sz="1800"/>
            </a:pPr>
            <a:r>
              <a:rPr sz="4800" dirty="0"/>
              <a:t>Symlink-Based ToCToU Race Conditions</a:t>
            </a:r>
          </a:p>
        </p:txBody>
      </p:sp>
      <p:sp>
        <p:nvSpPr>
          <p:cNvPr id="76" name="Shape 76"/>
          <p:cNvSpPr/>
          <p:nvPr/>
        </p:nvSpPr>
        <p:spPr>
          <a:xfrm>
            <a:off x="11472175" y="1879351"/>
            <a:ext cx="1128862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Eve</a:t>
            </a:r>
          </a:p>
        </p:txBody>
      </p:sp>
      <p:sp>
        <p:nvSpPr>
          <p:cNvPr id="77" name="Shape 77"/>
          <p:cNvSpPr/>
          <p:nvPr/>
        </p:nvSpPr>
        <p:spPr>
          <a:xfrm>
            <a:off x="11953353" y="2865827"/>
            <a:ext cx="522633" cy="522633"/>
          </a:xfrm>
          <a:prstGeom prst="line">
            <a:avLst/>
          </a:prstGeom>
          <a:ln w="381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sp>
        <p:nvSpPr>
          <p:cNvPr id="78" name="Shape 78"/>
          <p:cNvSpPr/>
          <p:nvPr/>
        </p:nvSpPr>
        <p:spPr>
          <a:xfrm>
            <a:off x="5660359" y="3381821"/>
            <a:ext cx="566223" cy="606358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5D328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2400">
                <a:solidFill>
                  <a:srgbClr val="F5D328"/>
                </a:solidFill>
              </a:defRPr>
            </a:pPr>
            <a:endParaRPr sz="2400"/>
          </a:p>
        </p:txBody>
      </p:sp>
      <p:grpSp>
        <p:nvGrpSpPr>
          <p:cNvPr id="82" name="Group 82"/>
          <p:cNvGrpSpPr/>
          <p:nvPr/>
        </p:nvGrpSpPr>
        <p:grpSpPr>
          <a:xfrm>
            <a:off x="10003632" y="4029858"/>
            <a:ext cx="2589889" cy="1853603"/>
            <a:chOff x="0" y="0"/>
            <a:chExt cx="2589888" cy="1853602"/>
          </a:xfrm>
        </p:grpSpPr>
        <p:sp>
          <p:nvSpPr>
            <p:cNvPr id="79" name="Shape 79"/>
            <p:cNvSpPr/>
            <p:nvPr/>
          </p:nvSpPr>
          <p:spPr>
            <a:xfrm>
              <a:off x="0" y="0"/>
              <a:ext cx="2589889" cy="1853603"/>
            </a:xfrm>
            <a:prstGeom prst="rect">
              <a:avLst/>
            </a:prstGeom>
            <a:noFill/>
            <a:ln w="25400" cap="flat">
              <a:solidFill>
                <a:srgbClr val="85888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2400"/>
              </a:lvl1pPr>
            </a:lstStyle>
            <a:p>
              <a:pPr lvl="0">
                <a:defRPr sz="1800"/>
              </a:pPr>
              <a:r>
                <a:rPr/>
                <a:t>World Writable Dir</a:t>
              </a:r>
            </a:p>
          </p:txBody>
        </p:sp>
        <p:sp>
          <p:nvSpPr>
            <p:cNvPr id="80" name="Shape 80"/>
            <p:cNvSpPr/>
            <p:nvPr/>
          </p:nvSpPr>
          <p:spPr>
            <a:xfrm>
              <a:off x="795593" y="731854"/>
              <a:ext cx="783284" cy="647911"/>
            </a:xfrm>
            <a:prstGeom prst="rect">
              <a:avLst/>
            </a:prstGeom>
            <a:noFill/>
            <a:ln w="38100" cap="flat">
              <a:solidFill>
                <a:srgbClr val="2474B5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 sz="2400"/>
            </a:p>
          </p:txBody>
        </p:sp>
        <p:sp>
          <p:nvSpPr>
            <p:cNvPr id="81" name="Shape 81"/>
            <p:cNvSpPr/>
            <p:nvPr/>
          </p:nvSpPr>
          <p:spPr>
            <a:xfrm>
              <a:off x="903302" y="602846"/>
              <a:ext cx="783284" cy="647911"/>
            </a:xfrm>
            <a:prstGeom prst="rect">
              <a:avLst/>
            </a:prstGeom>
            <a:blipFill rotWithShape="1">
              <a:blip r:embed="rId4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/>
                <a:t>XYZ</a:t>
              </a:r>
            </a:p>
          </p:txBody>
        </p:sp>
      </p:grpSp>
      <p:sp>
        <p:nvSpPr>
          <p:cNvPr id="83" name="Shape 83"/>
          <p:cNvSpPr/>
          <p:nvPr/>
        </p:nvSpPr>
        <p:spPr>
          <a:xfrm>
            <a:off x="13161275" y="3128154"/>
            <a:ext cx="1250604" cy="111045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0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Eve Owned File</a:t>
            </a:r>
          </a:p>
        </p:txBody>
      </p:sp>
      <p:sp>
        <p:nvSpPr>
          <p:cNvPr id="87" name="Shape 87"/>
          <p:cNvSpPr/>
          <p:nvPr/>
        </p:nvSpPr>
        <p:spPr>
          <a:xfrm>
            <a:off x="11284826" y="3374682"/>
            <a:ext cx="1846214" cy="1306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10" extrusionOk="0">
                <a:moveTo>
                  <a:pt x="0" y="19610"/>
                </a:moveTo>
                <a:cubicBezTo>
                  <a:pt x="2436" y="4366"/>
                  <a:pt x="9636" y="-1990"/>
                  <a:pt x="21600" y="541"/>
                </a:cubicBezTo>
              </a:path>
            </a:pathLst>
          </a:custGeom>
          <a:ln w="38100" cap="rnd">
            <a:solidFill>
              <a:srgbClr val="FF2600"/>
            </a:solidFill>
            <a:custDash>
              <a:ds d="100000" sp="200000"/>
            </a:custDash>
            <a:miter lim="400000"/>
          </a:ln>
        </p:spPr>
        <p:txBody>
          <a:bodyPr/>
          <a:lstStyle/>
          <a:p>
            <a:pPr lvl="0"/>
            <a:endParaRPr/>
          </a:p>
        </p:txBody>
      </p:sp>
      <p:sp>
        <p:nvSpPr>
          <p:cNvPr id="85" name="Shape 85"/>
          <p:cNvSpPr/>
          <p:nvPr/>
        </p:nvSpPr>
        <p:spPr>
          <a:xfrm>
            <a:off x="3077475" y="5905251"/>
            <a:ext cx="1128862" cy="984946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/>
              <a:t>Eve</a:t>
            </a:r>
          </a:p>
        </p:txBody>
      </p:sp>
      <p:sp>
        <p:nvSpPr>
          <p:cNvPr id="86" name="Shape 86"/>
          <p:cNvSpPr/>
          <p:nvPr/>
        </p:nvSpPr>
        <p:spPr>
          <a:xfrm>
            <a:off x="4219052" y="6397725"/>
            <a:ext cx="1683166" cy="1"/>
          </a:xfrm>
          <a:prstGeom prst="line">
            <a:avLst/>
          </a:prstGeom>
          <a:ln w="38100">
            <a:solidFill>
              <a:srgbClr val="C82506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240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0" y="51719"/>
            <a:ext cx="1338263" cy="13990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68650" y="9145382"/>
            <a:ext cx="1338263" cy="47486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1190</Words>
  <Application>Microsoft Office PowerPoint</Application>
  <PresentationFormat>Custom</PresentationFormat>
  <Paragraphs>232</Paragraphs>
  <Slides>38</Slides>
  <Notes>38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White</vt:lpstr>
      <vt:lpstr>Race Condition Vulnerabilities</vt:lpstr>
      <vt:lpstr>Outline</vt:lpstr>
      <vt:lpstr>Objective</vt:lpstr>
      <vt:lpstr>What is a Race Condition?</vt:lpstr>
      <vt:lpstr>How to exploit a Race Condition?</vt:lpstr>
      <vt:lpstr>How to exploit a Race Condition?</vt:lpstr>
      <vt:lpstr>Symlink-Based ToCToU Race Conditions</vt:lpstr>
      <vt:lpstr>Symlink-Based ToCToU Race Conditions</vt:lpstr>
      <vt:lpstr>Symlink-Based ToCToU Race Conditions</vt:lpstr>
      <vt:lpstr>Symlink-Based ToCToU Race Conditions</vt:lpstr>
      <vt:lpstr>Symlink-Based ToCToU Race Conditions</vt:lpstr>
      <vt:lpstr>Symlink-Based ToCToU Race Conditions</vt:lpstr>
      <vt:lpstr>Initial Setup</vt:lpstr>
      <vt:lpstr>Lab tasks overview</vt:lpstr>
      <vt:lpstr>A Vulnerable Set-UID Program Example: vulp.c</vt:lpstr>
      <vt:lpstr>A Vulnerable Set-UID Program Example: vulp.c</vt:lpstr>
      <vt:lpstr>A Vulnerable Set-UID Program Example: vulp.c</vt:lpstr>
      <vt:lpstr>Task 1: Setup</vt:lpstr>
      <vt:lpstr>Task 1: Exploit the race condition  </vt:lpstr>
      <vt:lpstr>Task 1(For Assignment): Exploit the race condition  </vt:lpstr>
      <vt:lpstr>Task 1: Exploit the race condition  </vt:lpstr>
      <vt:lpstr>Task 1: Exploit the race condition   Input to the vulnerable program</vt:lpstr>
      <vt:lpstr>Task 1(For assignment): Exploit the race condition   Input to the vulnerable program</vt:lpstr>
      <vt:lpstr>Task 1: Exploit the race condition  </vt:lpstr>
      <vt:lpstr>Task 1: Exploit the race condition  Creating Symbolic links</vt:lpstr>
      <vt:lpstr>Task 1: Exploit the race condition  Improving the success rate</vt:lpstr>
      <vt:lpstr>Task 1: Exploit the race condition  Attack Execution</vt:lpstr>
      <vt:lpstr>Task 1: Exploit the race condition  Improving the success rate</vt:lpstr>
      <vt:lpstr>Protection Mechanisms</vt:lpstr>
      <vt:lpstr>Task 2:  Protection Mechanism A: Repeating</vt:lpstr>
      <vt:lpstr>Task 2: Using Repeated Race Conditions in defense_1.c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Race Condition Vulnerabilities</dc:title>
  <cp:lastModifiedBy>yesem</cp:lastModifiedBy>
  <cp:revision>106</cp:revision>
  <cp:lastPrinted>2017-11-14T19:32:56Z</cp:lastPrinted>
  <dcterms:modified xsi:type="dcterms:W3CDTF">2017-11-14T19:59:33Z</dcterms:modified>
</cp:coreProperties>
</file>