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83" r:id="rId6"/>
    <p:sldId id="282" r:id="rId7"/>
    <p:sldId id="260" r:id="rId8"/>
    <p:sldId id="270" r:id="rId9"/>
    <p:sldId id="264" r:id="rId10"/>
    <p:sldId id="287" r:id="rId11"/>
    <p:sldId id="286" r:id="rId12"/>
    <p:sldId id="285" r:id="rId13"/>
    <p:sldId id="277" r:id="rId14"/>
    <p:sldId id="284" r:id="rId15"/>
    <p:sldId id="275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450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DDBFF9-CC93-4A71-858D-2FE99888C5D6}" type="datetimeFigureOut">
              <a:rPr lang="en-US" smtClean="0"/>
              <a:t>8/17/2020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B08668-82B3-460C-B7E4-83635C43A9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607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08668-82B3-460C-B7E4-83635C43A95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3740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BC121-9AE5-44AF-9D60-C2A6B394F43D}" type="datetimeFigureOut">
              <a:rPr lang="en-US" smtClean="0"/>
              <a:t>8/17/2020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B56AA-CCA3-453B-9938-21B29BFE53B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BC121-9AE5-44AF-9D60-C2A6B394F43D}" type="datetimeFigureOut">
              <a:rPr lang="en-US" smtClean="0"/>
              <a:t>8/17/2020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B56AA-CCA3-453B-9938-21B29BFE53B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BC121-9AE5-44AF-9D60-C2A6B394F43D}" type="datetimeFigureOut">
              <a:rPr lang="en-US" smtClean="0"/>
              <a:t>8/17/2020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B56AA-CCA3-453B-9938-21B29BFE53B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BC121-9AE5-44AF-9D60-C2A6B394F43D}" type="datetimeFigureOut">
              <a:rPr lang="en-US" smtClean="0"/>
              <a:t>8/17/2020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B56AA-CCA3-453B-9938-21B29BFE53B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BC121-9AE5-44AF-9D60-C2A6B394F43D}" type="datetimeFigureOut">
              <a:rPr lang="en-US" smtClean="0"/>
              <a:t>8/17/2020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B56AA-CCA3-453B-9938-21B29BFE53B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BC121-9AE5-44AF-9D60-C2A6B394F43D}" type="datetimeFigureOut">
              <a:rPr lang="en-US" smtClean="0"/>
              <a:t>8/17/2020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B56AA-CCA3-453B-9938-21B29BFE53B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BC121-9AE5-44AF-9D60-C2A6B394F43D}" type="datetimeFigureOut">
              <a:rPr lang="en-US" smtClean="0"/>
              <a:t>8/17/2020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B56AA-CCA3-453B-9938-21B29BFE53B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BC121-9AE5-44AF-9D60-C2A6B394F43D}" type="datetimeFigureOut">
              <a:rPr lang="en-US" smtClean="0"/>
              <a:t>8/17/2020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B56AA-CCA3-453B-9938-21B29BFE53B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BC121-9AE5-44AF-9D60-C2A6B394F43D}" type="datetimeFigureOut">
              <a:rPr lang="en-US" smtClean="0"/>
              <a:t>8/17/2020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B56AA-CCA3-453B-9938-21B29BFE53B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BC121-9AE5-44AF-9D60-C2A6B394F43D}" type="datetimeFigureOut">
              <a:rPr lang="en-US" smtClean="0"/>
              <a:t>8/17/2020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B56AA-CCA3-453B-9938-21B29BFE53BD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BC121-9AE5-44AF-9D60-C2A6B394F43D}" type="datetimeFigureOut">
              <a:rPr lang="en-US" smtClean="0"/>
              <a:t>8/17/2020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9DB56AA-CCA3-453B-9938-21B29BFE53BD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B9DB56AA-CCA3-453B-9938-21B29BFE53BD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759BC121-9AE5-44AF-9D60-C2A6B394F43D}" type="datetimeFigureOut">
              <a:rPr lang="en-US" smtClean="0"/>
              <a:t>8/17/2020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mailto:ray_lydia@columbusstate.edu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sdpxddDzXfE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CYBR </a:t>
            </a:r>
            <a:r>
              <a:rPr lang="en-US" dirty="0" smtClean="0"/>
              <a:t>2106: Information Security</a:t>
            </a:r>
            <a:br>
              <a:rPr lang="en-US" dirty="0" smtClean="0"/>
            </a:br>
            <a:r>
              <a:rPr lang="en-US" dirty="0" smtClean="0"/>
              <a:t>Course Overview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 Lydia Ray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4676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Deadlines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Reflective assignment</a:t>
            </a:r>
            <a:r>
              <a:rPr lang="en-US" dirty="0" smtClean="0"/>
              <a:t>: Always due on a Sunday night, during the last week of the corresponding module</a:t>
            </a:r>
          </a:p>
          <a:p>
            <a:r>
              <a:rPr lang="en-US" b="1" dirty="0" smtClean="0"/>
              <a:t>Lab</a:t>
            </a:r>
            <a:r>
              <a:rPr lang="en-US" dirty="0" smtClean="0"/>
              <a:t>: Always due on Wednesday night, before Thursday class</a:t>
            </a:r>
          </a:p>
          <a:p>
            <a:r>
              <a:rPr lang="en-US" b="1" dirty="0" smtClean="0"/>
              <a:t>Quiz</a:t>
            </a:r>
            <a:r>
              <a:rPr lang="en-US" dirty="0" smtClean="0"/>
              <a:t>: Quizzes for modules 1, 2, and 3 must be completed by October 10</a:t>
            </a:r>
          </a:p>
          <a:p>
            <a:r>
              <a:rPr lang="en-US" b="1" dirty="0" smtClean="0"/>
              <a:t>Midterm test</a:t>
            </a:r>
            <a:r>
              <a:rPr lang="en-US" dirty="0" smtClean="0"/>
              <a:t>: Week of October 5-11</a:t>
            </a:r>
          </a:p>
          <a:p>
            <a:r>
              <a:rPr lang="en-US" b="1" dirty="0" smtClean="0"/>
              <a:t>Final project proposal</a:t>
            </a:r>
            <a:r>
              <a:rPr lang="en-US" dirty="0" smtClean="0"/>
              <a:t>: October 18</a:t>
            </a:r>
          </a:p>
          <a:p>
            <a:r>
              <a:rPr lang="en-US" b="1" dirty="0" smtClean="0"/>
              <a:t>Final project presentation</a:t>
            </a:r>
            <a:r>
              <a:rPr lang="en-US" dirty="0" smtClean="0"/>
              <a:t>: During December 1-5</a:t>
            </a:r>
          </a:p>
          <a:p>
            <a:r>
              <a:rPr lang="en-US" b="1" dirty="0" smtClean="0"/>
              <a:t>Final comprehensive exam</a:t>
            </a:r>
            <a:r>
              <a:rPr lang="en-US" dirty="0" smtClean="0"/>
              <a:t>: November 23-30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4547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Group Work Policy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base"/>
            <a:r>
              <a:rPr lang="en-US" sz="2400" dirty="0"/>
              <a:t>You are encouraged to form a group of 2-3 and do all reflective </a:t>
            </a:r>
            <a:r>
              <a:rPr lang="en-US" sz="2400" dirty="0" smtClean="0"/>
              <a:t>assignments and the final project </a:t>
            </a:r>
            <a:r>
              <a:rPr lang="en-US" sz="2400" dirty="0"/>
              <a:t>in groups for the following reasons:</a:t>
            </a:r>
          </a:p>
          <a:p>
            <a:pPr lvl="1" fontAlgn="base"/>
            <a:r>
              <a:rPr lang="en-US" dirty="0"/>
              <a:t>Understanding of the subject is refined  through discussion and explanation</a:t>
            </a:r>
            <a:endParaRPr lang="en-US" sz="2400" dirty="0"/>
          </a:p>
          <a:p>
            <a:pPr lvl="1" fontAlgn="base"/>
            <a:r>
              <a:rPr lang="en-US" dirty="0"/>
              <a:t>You will get diverse perspectives</a:t>
            </a:r>
          </a:p>
          <a:p>
            <a:pPr lvl="1" fontAlgn="base"/>
            <a:r>
              <a:rPr lang="en-US" dirty="0"/>
              <a:t>You will develop stronger communication and social skills</a:t>
            </a:r>
          </a:p>
          <a:p>
            <a:pPr lvl="1" fontAlgn="base"/>
            <a:r>
              <a:rPr lang="en-US" dirty="0"/>
              <a:t>You will receive social support and encouragement to take risks</a:t>
            </a:r>
          </a:p>
          <a:p>
            <a:pPr lvl="1" fontAlgn="base"/>
            <a:r>
              <a:rPr lang="en-US" dirty="0"/>
              <a:t>Last but not the least: “More hands make for lighter work”</a:t>
            </a:r>
          </a:p>
          <a:p>
            <a:pPr fontAlgn="base"/>
            <a:r>
              <a:rPr lang="en-US" sz="2400" dirty="0"/>
              <a:t>You may choose your groupmate(s) by yourself.</a:t>
            </a:r>
          </a:p>
          <a:p>
            <a:pPr fontAlgn="base"/>
            <a:r>
              <a:rPr lang="en-US" sz="2400" dirty="0"/>
              <a:t>You may ask me to select your groupmate(s).</a:t>
            </a:r>
          </a:p>
          <a:p>
            <a:pPr fontAlgn="base"/>
            <a:r>
              <a:rPr lang="en-US" sz="2400" dirty="0"/>
              <a:t>You can work alone if you want to.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68382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Communication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base"/>
            <a:r>
              <a:rPr lang="en-US" dirty="0"/>
              <a:t>Communication is the key to success</a:t>
            </a:r>
          </a:p>
          <a:p>
            <a:pPr fontAlgn="base"/>
            <a:r>
              <a:rPr lang="en-US" dirty="0"/>
              <a:t>Check your emails EVERYDAY</a:t>
            </a:r>
          </a:p>
          <a:p>
            <a:pPr fontAlgn="base"/>
            <a:r>
              <a:rPr lang="en-US" dirty="0"/>
              <a:t>I am available in the email on weekdays 8 am - 5 pm</a:t>
            </a:r>
          </a:p>
          <a:p>
            <a:pPr fontAlgn="base"/>
            <a:r>
              <a:rPr lang="en-US" dirty="0"/>
              <a:t>If you have question or concern or academic or non-academic support, or just even need to chat, I will be happy to schedule a Google meet as soon as possible. </a:t>
            </a:r>
          </a:p>
          <a:p>
            <a:pPr fontAlgn="base"/>
            <a:r>
              <a:rPr lang="en-US" dirty="0"/>
              <a:t>I usually do not open emails during weekends. If you email me after 5 pm on Friday, you may have to wait until Monday to get reply. If this is urgent, please text me on my cell phone: 225-772-9047. 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14852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Attendance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Attendance policy is flexible;</a:t>
            </a:r>
          </a:p>
          <a:p>
            <a:r>
              <a:rPr lang="en-US" dirty="0"/>
              <a:t>Synchronous sessions will be recorded if you cannot attend the synchronous </a:t>
            </a:r>
            <a:r>
              <a:rPr lang="en-US" dirty="0" smtClean="0"/>
              <a:t>sessions;</a:t>
            </a:r>
          </a:p>
          <a:p>
            <a:r>
              <a:rPr lang="en-US" dirty="0" smtClean="0"/>
              <a:t>In order to succeed in this class, you need to complete all tasks. </a:t>
            </a:r>
          </a:p>
          <a:p>
            <a:pPr marL="11430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1975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Linux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How familiar are you with Linux environment?</a:t>
            </a:r>
          </a:p>
          <a:p>
            <a:pPr marL="571500" indent="-457200">
              <a:buFont typeface="+mj-lt"/>
              <a:buAutoNum type="alphaUcPeriod"/>
            </a:pPr>
            <a:r>
              <a:rPr lang="en-US" dirty="0" smtClean="0"/>
              <a:t>Not familiar at all</a:t>
            </a:r>
          </a:p>
          <a:p>
            <a:pPr marL="571500" indent="-457200">
              <a:buFont typeface="+mj-lt"/>
              <a:buAutoNum type="alphaUcPeriod"/>
            </a:pPr>
            <a:r>
              <a:rPr lang="en-US" dirty="0" smtClean="0"/>
              <a:t>Somewhat familiar</a:t>
            </a:r>
          </a:p>
          <a:p>
            <a:pPr marL="571500" indent="-457200">
              <a:buFont typeface="+mj-lt"/>
              <a:buAutoNum type="alphaUcPeriod"/>
            </a:pPr>
            <a:r>
              <a:rPr lang="en-US" dirty="0" smtClean="0"/>
              <a:t>Expert in command line instructions in Linux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0" y="4114800"/>
            <a:ext cx="2590800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2387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</a:t>
            </a:r>
            <a:endParaRPr lang="en-US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3137" y="2043112"/>
            <a:ext cx="4048125" cy="391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45662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Instructor Information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5562600" cy="4495800"/>
          </a:xfrm>
        </p:spPr>
        <p:txBody>
          <a:bodyPr/>
          <a:lstStyle/>
          <a:p>
            <a:r>
              <a:rPr lang="en-US" dirty="0" smtClean="0"/>
              <a:t>Name: </a:t>
            </a:r>
            <a:r>
              <a:rPr lang="en-US" b="1" dirty="0" smtClean="0">
                <a:solidFill>
                  <a:srgbClr val="00B050"/>
                </a:solidFill>
              </a:rPr>
              <a:t>Lydia Ray</a:t>
            </a:r>
          </a:p>
          <a:p>
            <a:r>
              <a:rPr lang="en-US" dirty="0" smtClean="0"/>
              <a:t>Email: </a:t>
            </a:r>
            <a:r>
              <a:rPr lang="en-US" dirty="0" smtClean="0">
                <a:hlinkClick r:id="rId2"/>
              </a:rPr>
              <a:t>ray_lydia@columbusstate.edu</a:t>
            </a:r>
            <a:endParaRPr lang="en-US" dirty="0"/>
          </a:p>
          <a:p>
            <a:r>
              <a:rPr lang="en-US" dirty="0" smtClean="0"/>
              <a:t>Office </a:t>
            </a:r>
            <a:r>
              <a:rPr lang="en-US" dirty="0"/>
              <a:t>Hours: </a:t>
            </a:r>
            <a:r>
              <a:rPr lang="en-US" dirty="0" smtClean="0"/>
              <a:t>Virtual meeting, set up by email request. Best times:</a:t>
            </a:r>
            <a:endParaRPr lang="en-US" dirty="0" smtClean="0"/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Monday:</a:t>
            </a:r>
            <a:r>
              <a:rPr lang="en-US" dirty="0" smtClean="0"/>
              <a:t> 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</a:rPr>
              <a:t>10.00-11.00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</a:rPr>
              <a:t>, 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</a:rPr>
              <a:t>1.00 – 3.00</a:t>
            </a:r>
            <a:endParaRPr lang="en-US" dirty="0">
              <a:solidFill>
                <a:schemeClr val="accent5">
                  <a:lumMod val="50000"/>
                </a:schemeClr>
              </a:solidFill>
            </a:endParaRP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Wednesday: 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</a:rPr>
              <a:t>1.00 – 4.00 PM</a:t>
            </a:r>
          </a:p>
          <a:p>
            <a:pPr lvl="0"/>
            <a:r>
              <a:rPr lang="en-US" dirty="0" smtClean="0"/>
              <a:t>Office </a:t>
            </a:r>
            <a:r>
              <a:rPr lang="en-US" dirty="0"/>
              <a:t>Phone: </a:t>
            </a:r>
            <a:r>
              <a:rPr lang="en-US" b="1" dirty="0">
                <a:solidFill>
                  <a:srgbClr val="7030A0"/>
                </a:solidFill>
              </a:rPr>
              <a:t>706-507-8174</a:t>
            </a:r>
          </a:p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3276600"/>
            <a:ext cx="3200400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34862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Course Information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495800" cy="4525963"/>
          </a:xfrm>
        </p:spPr>
        <p:txBody>
          <a:bodyPr>
            <a:normAutofit/>
          </a:bodyPr>
          <a:lstStyle/>
          <a:p>
            <a:r>
              <a:rPr lang="en-US" sz="2800" dirty="0"/>
              <a:t>Course </a:t>
            </a:r>
            <a:r>
              <a:rPr lang="en-US" sz="2800" dirty="0" smtClean="0"/>
              <a:t>name:</a:t>
            </a:r>
            <a:r>
              <a:rPr lang="en-US" sz="2800" dirty="0"/>
              <a:t> </a:t>
            </a:r>
            <a:r>
              <a:rPr lang="en-US" sz="2800" b="1" dirty="0" smtClean="0">
                <a:solidFill>
                  <a:srgbClr val="00B050"/>
                </a:solidFill>
              </a:rPr>
              <a:t>CYBR</a:t>
            </a:r>
            <a:r>
              <a:rPr lang="en-US" sz="2800" b="1" dirty="0" smtClean="0">
                <a:solidFill>
                  <a:srgbClr val="00B050"/>
                </a:solidFill>
              </a:rPr>
              <a:t> </a:t>
            </a:r>
            <a:r>
              <a:rPr lang="en-US" sz="2800" b="1" dirty="0" smtClean="0">
                <a:solidFill>
                  <a:srgbClr val="00B050"/>
                </a:solidFill>
              </a:rPr>
              <a:t>2106 Information </a:t>
            </a:r>
            <a:r>
              <a:rPr lang="en-US" sz="2800" b="1" dirty="0" smtClean="0">
                <a:solidFill>
                  <a:srgbClr val="00B050"/>
                </a:solidFill>
              </a:rPr>
              <a:t>Security</a:t>
            </a:r>
          </a:p>
          <a:p>
            <a:r>
              <a:rPr lang="en-US" sz="2800" dirty="0" smtClean="0"/>
              <a:t>CRN: </a:t>
            </a:r>
            <a:r>
              <a:rPr lang="en-US" sz="2800" b="1" dirty="0" smtClean="0">
                <a:solidFill>
                  <a:srgbClr val="00B050"/>
                </a:solidFill>
              </a:rPr>
              <a:t>83836</a:t>
            </a:r>
            <a:endParaRPr lang="en-US" sz="2800" dirty="0">
              <a:solidFill>
                <a:srgbClr val="00B050"/>
              </a:solidFill>
            </a:endParaRPr>
          </a:p>
          <a:p>
            <a:r>
              <a:rPr lang="en-US" sz="2800" dirty="0"/>
              <a:t>Credit Hours: </a:t>
            </a:r>
            <a:r>
              <a:rPr lang="en-US" sz="2800" b="1" dirty="0" smtClean="0"/>
              <a:t>3</a:t>
            </a:r>
            <a:endParaRPr lang="en-US" sz="2800" b="1" dirty="0">
              <a:solidFill>
                <a:srgbClr val="7030A0"/>
              </a:solidFill>
            </a:endParaRPr>
          </a:p>
          <a:p>
            <a:r>
              <a:rPr lang="en-US" sz="2800" dirty="0" smtClean="0"/>
              <a:t>Synchronous </a:t>
            </a:r>
            <a:r>
              <a:rPr lang="en-US" sz="2800" dirty="0" smtClean="0"/>
              <a:t>meeting time: 9.30-10.45 AM, Tuesday, Thursday</a:t>
            </a:r>
            <a:endParaRPr lang="en-US" sz="28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5257" y="1295400"/>
            <a:ext cx="2101025" cy="234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3886200"/>
            <a:ext cx="2008823" cy="211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4596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Are You Going to Learn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Various topics in cybersecurity</a:t>
            </a:r>
            <a:endParaRPr lang="en-US" sz="4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667000"/>
            <a:ext cx="2971800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191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cybersecurity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https://www.youtube.com/watch?v=sdpxddDzXfE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6578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Cybersecurity? 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Which of the following reasons is the most compelling to you for attending this class?</a:t>
            </a:r>
          </a:p>
          <a:p>
            <a:pPr marL="868680" lvl="1" indent="-457200">
              <a:buFont typeface="+mj-lt"/>
              <a:buAutoNum type="alphaUcPeriod"/>
            </a:pPr>
            <a:r>
              <a:rPr lang="en-US" dirty="0" smtClean="0"/>
              <a:t>I want to know how to protect my information in virtual world.</a:t>
            </a:r>
          </a:p>
          <a:p>
            <a:pPr marL="868680" lvl="1" indent="-457200">
              <a:buFont typeface="+mj-lt"/>
              <a:buAutoNum type="alphaUcPeriod"/>
            </a:pPr>
            <a:r>
              <a:rPr lang="en-US" dirty="0" smtClean="0"/>
              <a:t>I want to become a cybersecurity expert and build a career on cybersecurity</a:t>
            </a:r>
          </a:p>
          <a:p>
            <a:pPr marL="868680" lvl="1" indent="-457200">
              <a:buFont typeface="+mj-lt"/>
              <a:buAutoNum type="alphaUcPeriod"/>
            </a:pPr>
            <a:r>
              <a:rPr lang="en-US" dirty="0" smtClean="0"/>
              <a:t>The job market for cybersecurity is very good and there are highly paid jobs.</a:t>
            </a:r>
          </a:p>
          <a:p>
            <a:pPr marL="868680" lvl="1" indent="-457200">
              <a:buFont typeface="+mj-lt"/>
              <a:buAutoNum type="alphaUcPeriod"/>
            </a:pPr>
            <a:r>
              <a:rPr lang="en-US" dirty="0" smtClean="0"/>
              <a:t>Cybersecurity is challenging and I love challenge. </a:t>
            </a:r>
          </a:p>
          <a:p>
            <a:pPr marL="868680" lvl="1" indent="-457200">
              <a:buFont typeface="+mj-lt"/>
              <a:buAutoNum type="alphaUcPeriod"/>
            </a:pPr>
            <a:r>
              <a:rPr lang="en-US" dirty="0" smtClean="0"/>
              <a:t>I want to protect my nation from cyber threats. </a:t>
            </a:r>
          </a:p>
          <a:p>
            <a:pPr marL="868680" lvl="1" indent="-457200">
              <a:buFont typeface="+mj-lt"/>
              <a:buAutoNum type="alphaUcPeriod"/>
            </a:pPr>
            <a:r>
              <a:rPr lang="en-US" dirty="0" smtClean="0"/>
              <a:t>All of </a:t>
            </a:r>
            <a:r>
              <a:rPr lang="en-US" smtClean="0"/>
              <a:t>the above.</a:t>
            </a:r>
          </a:p>
          <a:p>
            <a:pPr marL="868680" lvl="1" indent="-457200">
              <a:buFont typeface="+mj-lt"/>
              <a:buAutoNum type="alphaUcPeriod"/>
            </a:pPr>
            <a:r>
              <a:rPr lang="en-US" dirty="0" smtClean="0"/>
              <a:t>Other reason. </a:t>
            </a:r>
          </a:p>
          <a:p>
            <a:pPr marL="868680" lvl="1" indent="-457200">
              <a:buFont typeface="+mj-lt"/>
              <a:buAutoNum type="alphaU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4846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423" y="228600"/>
            <a:ext cx="7620000" cy="1143000"/>
          </a:xfrm>
        </p:spPr>
        <p:txBody>
          <a:bodyPr/>
          <a:lstStyle/>
          <a:p>
            <a:r>
              <a:rPr lang="en-US" dirty="0" smtClean="0"/>
              <a:t>Book and Other Materials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447800"/>
            <a:ext cx="7789936" cy="4343400"/>
          </a:xfrm>
        </p:spPr>
        <p:txBody>
          <a:bodyPr>
            <a:normAutofit/>
          </a:bodyPr>
          <a:lstStyle/>
          <a:p>
            <a:r>
              <a:rPr lang="en-US" b="1" dirty="0" smtClean="0"/>
              <a:t>No textbook is required for this course</a:t>
            </a:r>
            <a:endParaRPr lang="en-US" sz="3200" dirty="0"/>
          </a:p>
          <a:p>
            <a:pPr lvl="0"/>
            <a:r>
              <a:rPr lang="en-US" sz="2400" dirty="0" smtClean="0"/>
              <a:t>Each course module will have a list </a:t>
            </a:r>
            <a:r>
              <a:rPr lang="en-US" sz="2400" dirty="0"/>
              <a:t>of </a:t>
            </a:r>
            <a:r>
              <a:rPr lang="en-US" sz="2400" dirty="0" smtClean="0"/>
              <a:t>required</a:t>
            </a:r>
            <a:r>
              <a:rPr lang="en-US" sz="2400" dirty="0"/>
              <a:t> reading materials and </a:t>
            </a:r>
            <a:r>
              <a:rPr lang="en-US" sz="2400" dirty="0" smtClean="0"/>
              <a:t>software. </a:t>
            </a:r>
            <a:r>
              <a:rPr lang="en-US" sz="2400" dirty="0"/>
              <a:t>These are freely available resources and links for them are provided within the modules.</a:t>
            </a:r>
            <a:endParaRPr lang="en-US" sz="36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1954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This Class Will 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696200" cy="4525963"/>
          </a:xfrm>
        </p:spPr>
        <p:txBody>
          <a:bodyPr>
            <a:normAutofit/>
          </a:bodyPr>
          <a:lstStyle/>
          <a:p>
            <a:r>
              <a:rPr lang="en-US" dirty="0" smtClean="0"/>
              <a:t>Synchronous meeting:</a:t>
            </a:r>
            <a:endParaRPr lang="en-US" dirty="0" smtClean="0"/>
          </a:p>
          <a:p>
            <a:pPr lvl="1"/>
            <a:r>
              <a:rPr lang="en-US" dirty="0" smtClean="0"/>
              <a:t>Short lecture</a:t>
            </a:r>
          </a:p>
          <a:p>
            <a:pPr lvl="1"/>
            <a:r>
              <a:rPr lang="en-US" dirty="0" smtClean="0"/>
              <a:t>Group discussions</a:t>
            </a:r>
          </a:p>
          <a:p>
            <a:r>
              <a:rPr lang="en-US" dirty="0" smtClean="0"/>
              <a:t>Asynchronous activities:</a:t>
            </a:r>
          </a:p>
          <a:p>
            <a:pPr lvl="1"/>
            <a:r>
              <a:rPr lang="en-US" dirty="0" smtClean="0"/>
              <a:t>Reflective assignment (</a:t>
            </a:r>
            <a:r>
              <a:rPr lang="en-US" dirty="0" err="1" smtClean="0"/>
              <a:t>padlet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Quiz</a:t>
            </a:r>
          </a:p>
          <a:p>
            <a:pPr lvl="1"/>
            <a:r>
              <a:rPr lang="en-US" dirty="0" smtClean="0"/>
              <a:t>Labs (</a:t>
            </a:r>
            <a:r>
              <a:rPr lang="en-US" dirty="0" err="1" smtClean="0"/>
              <a:t>Netlab</a:t>
            </a:r>
            <a:r>
              <a:rPr lang="en-US" dirty="0" smtClean="0"/>
              <a:t>)</a:t>
            </a:r>
          </a:p>
          <a:p>
            <a:pPr marL="411480" lvl="1" indent="0">
              <a:buNone/>
            </a:pPr>
            <a:endParaRPr lang="en-US" dirty="0"/>
          </a:p>
          <a:p>
            <a:pPr marL="411480" lvl="1" indent="0">
              <a:buNone/>
            </a:pPr>
            <a:r>
              <a:rPr lang="en-US" dirty="0" smtClean="0"/>
              <a:t>NOTE: I will not cover every topic from the book in the lectures. Topics not covered in class will be assigned as reading assignments. A discussion may take place if needed.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0172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Performance Evaluation 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35814085"/>
              </p:ext>
            </p:extLst>
          </p:nvPr>
        </p:nvGraphicFramePr>
        <p:xfrm>
          <a:off x="4648200" y="1981200"/>
          <a:ext cx="3733800" cy="399679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764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73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3518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2137"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effectLst/>
                        </a:rPr>
                        <a:t>Graded Learning Activities and Exams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effectLst/>
                        </a:rPr>
                        <a:t>Percentage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137"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effectLst/>
                        </a:rPr>
                        <a:t>Reflective assignment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>
                          <a:effectLst/>
                        </a:rPr>
                        <a:t>10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137"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effectLst/>
                        </a:rPr>
                        <a:t>Labs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>
                          <a:effectLst/>
                        </a:rPr>
                        <a:t>10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137"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effectLst/>
                        </a:rPr>
                        <a:t>Quizzes (8@5pts each, two attempts each, higher score counted)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effectLst/>
                        </a:rPr>
                        <a:t>10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2137">
                <a:tc>
                  <a:txBody>
                    <a:bodyPr/>
                    <a:lstStyle/>
                    <a:p>
                      <a:pPr algn="l"/>
                      <a:r>
                        <a:rPr lang="en-US">
                          <a:effectLst/>
                        </a:rPr>
                        <a:t>Midterm Exam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effectLst/>
                        </a:rPr>
                        <a:t>20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2137">
                <a:tc>
                  <a:txBody>
                    <a:bodyPr/>
                    <a:lstStyle/>
                    <a:p>
                      <a:pPr algn="l"/>
                      <a:r>
                        <a:rPr lang="en-US">
                          <a:effectLst/>
                        </a:rPr>
                        <a:t>Group Project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effectLst/>
                        </a:rPr>
                        <a:t>30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2137">
                <a:tc>
                  <a:txBody>
                    <a:bodyPr/>
                    <a:lstStyle/>
                    <a:p>
                      <a:pPr algn="l"/>
                      <a:r>
                        <a:rPr lang="en-US">
                          <a:effectLst/>
                        </a:rPr>
                        <a:t>Final Comprehensive Exam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effectLst/>
                        </a:rPr>
                        <a:t>20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81000" y="1676400"/>
            <a:ext cx="42672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Reflective assignment (</a:t>
            </a:r>
            <a:r>
              <a:rPr lang="en-US" dirty="0" err="1"/>
              <a:t>padlet</a:t>
            </a:r>
            <a:r>
              <a:rPr lang="en-US" dirty="0"/>
              <a:t>)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dirty="0"/>
              <a:t>Writing quality is important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dirty="0"/>
              <a:t>Full sentence, correct grammar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dirty="0"/>
              <a:t>Clear, precise and coherent sentences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Quiz (</a:t>
            </a:r>
            <a:r>
              <a:rPr lang="en-US" dirty="0" err="1"/>
              <a:t>CougarView</a:t>
            </a:r>
            <a:r>
              <a:rPr lang="en-US" dirty="0"/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Labs (</a:t>
            </a:r>
            <a:r>
              <a:rPr lang="en-US" dirty="0" err="1"/>
              <a:t>Netlab</a:t>
            </a:r>
            <a:r>
              <a:rPr lang="en-US" dirty="0"/>
              <a:t> and </a:t>
            </a:r>
            <a:r>
              <a:rPr lang="en-US" dirty="0" err="1"/>
              <a:t>CougarView</a:t>
            </a:r>
            <a:r>
              <a:rPr lang="en-US" dirty="0"/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Midterm: Online test and a proposal for the final project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Final: A test, and presentation of the final project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2946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5084</TotalTime>
  <Words>712</Words>
  <Application>Microsoft Office PowerPoint</Application>
  <PresentationFormat>On-screen Show (4:3)</PresentationFormat>
  <Paragraphs>99</Paragraphs>
  <Slides>15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Calibri</vt:lpstr>
      <vt:lpstr>Cambria</vt:lpstr>
      <vt:lpstr>Adjacency</vt:lpstr>
      <vt:lpstr>CYBR 2106: Information Security Course Overview</vt:lpstr>
      <vt:lpstr>Instructor Information </vt:lpstr>
      <vt:lpstr>Course Information </vt:lpstr>
      <vt:lpstr>What Are You Going to Learn</vt:lpstr>
      <vt:lpstr>What is cybersecurity</vt:lpstr>
      <vt:lpstr>Why Cybersecurity? </vt:lpstr>
      <vt:lpstr>Book and Other Materials</vt:lpstr>
      <vt:lpstr>How This Class Will Work</vt:lpstr>
      <vt:lpstr>Performance Evaluation </vt:lpstr>
      <vt:lpstr>Deadlines</vt:lpstr>
      <vt:lpstr>Group Work Policy</vt:lpstr>
      <vt:lpstr>Communication</vt:lpstr>
      <vt:lpstr>Attendance</vt:lpstr>
      <vt:lpstr>Linux</vt:lpstr>
      <vt:lpstr>Questions</vt:lpstr>
    </vt:vector>
  </TitlesOfParts>
  <Company>Columbus State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CPSC 1301: Computer Science 1 Course Overview</dc:title>
  <dc:creator>csu</dc:creator>
  <cp:lastModifiedBy>csu</cp:lastModifiedBy>
  <cp:revision>74</cp:revision>
  <dcterms:created xsi:type="dcterms:W3CDTF">2014-08-15T13:01:11Z</dcterms:created>
  <dcterms:modified xsi:type="dcterms:W3CDTF">2020-08-17T19:45:28Z</dcterms:modified>
</cp:coreProperties>
</file>