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14" r:id="rId3"/>
    <p:sldId id="324" r:id="rId4"/>
    <p:sldId id="315" r:id="rId5"/>
    <p:sldId id="317" r:id="rId6"/>
    <p:sldId id="318" r:id="rId7"/>
    <p:sldId id="319" r:id="rId8"/>
    <p:sldId id="325" r:id="rId9"/>
    <p:sldId id="320" r:id="rId10"/>
    <p:sldId id="321" r:id="rId11"/>
    <p:sldId id="323" r:id="rId12"/>
    <p:sldId id="327" r:id="rId13"/>
    <p:sldId id="326" r:id="rId14"/>
    <p:sldId id="328" r:id="rId15"/>
    <p:sldId id="32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86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7F410-C860-4041-94F7-1B0EF2587A4D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549DA-04B4-47BC-84A4-2D08A7BA1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8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1100" dirty="0" smtClean="0"/>
              <a:t>The user of the system is either a human being or an account used by specific applications identified by a unique numerical identification number called </a:t>
            </a:r>
            <a:r>
              <a:rPr lang="en-US" sz="1100" i="1" dirty="0" smtClean="0"/>
              <a:t>user ID</a:t>
            </a:r>
            <a:r>
              <a:rPr lang="en-US" sz="1100" dirty="0" smtClean="0"/>
              <a:t> (UID).</a:t>
            </a:r>
          </a:p>
          <a:p>
            <a:r>
              <a:rPr lang="en-US" sz="1100" dirty="0" smtClean="0"/>
              <a:t>A group is an organizational unit tying users together for a common purpose. Similar to UID, each group is associated with a group ID (GID).</a:t>
            </a:r>
          </a:p>
          <a:p>
            <a:r>
              <a:rPr lang="en-US" sz="1100" dirty="0" smtClean="0"/>
              <a:t>Users and groups help  control access to the system's files, directories, and peripherals. 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Other commands:</a:t>
            </a:r>
          </a:p>
          <a:p>
            <a:endParaRPr lang="en-US" dirty="0" smtClean="0"/>
          </a:p>
          <a:p>
            <a:r>
              <a:rPr lang="en-US" dirty="0" smtClean="0"/>
              <a:t>Make the group the primary group for the user</a:t>
            </a:r>
          </a:p>
          <a:p>
            <a:pPr marL="0" indent="0">
              <a:buNone/>
            </a:pPr>
            <a:r>
              <a:rPr lang="en-US" sz="1050" dirty="0" smtClean="0"/>
              <a:t>            </a:t>
            </a:r>
            <a:r>
              <a:rPr lang="en-US" b="1" dirty="0" err="1" smtClean="0"/>
              <a:t>usermod</a:t>
            </a:r>
            <a:r>
              <a:rPr lang="en-US" b="1" dirty="0" smtClean="0"/>
              <a:t>  -g &lt;group&gt; &lt;username&gt;</a:t>
            </a:r>
          </a:p>
          <a:p>
            <a:r>
              <a:rPr lang="en-US" dirty="0" smtClean="0"/>
              <a:t>Make the group the secondary group for the user</a:t>
            </a:r>
          </a:p>
          <a:p>
            <a:pPr marL="0" indent="0">
              <a:buNone/>
            </a:pPr>
            <a:r>
              <a:rPr lang="en-US" b="1" dirty="0" smtClean="0"/>
              <a:t>            </a:t>
            </a:r>
            <a:r>
              <a:rPr lang="en-US" b="1" dirty="0" err="1" smtClean="0"/>
              <a:t>usermod</a:t>
            </a:r>
            <a:r>
              <a:rPr lang="en-US" b="1" dirty="0" smtClean="0"/>
              <a:t> –G &lt;group&gt; &lt;username&gt;</a:t>
            </a:r>
          </a:p>
          <a:p>
            <a:r>
              <a:rPr lang="en-US" dirty="0" smtClean="0"/>
              <a:t>To delete a user from a secondary group:</a:t>
            </a:r>
          </a:p>
          <a:p>
            <a:pPr marL="0" indent="0">
              <a:buNone/>
            </a:pPr>
            <a:r>
              <a:rPr lang="en-US" dirty="0" smtClean="0"/>
              <a:t>             </a:t>
            </a:r>
            <a:r>
              <a:rPr lang="en-US" b="1" dirty="0" err="1" smtClean="0"/>
              <a:t>deluser</a:t>
            </a:r>
            <a:r>
              <a:rPr lang="en-US" b="1" dirty="0" smtClean="0"/>
              <a:t> &lt;username&gt; &lt;</a:t>
            </a:r>
            <a:r>
              <a:rPr lang="en-US" b="1" dirty="0" err="1" smtClean="0"/>
              <a:t>groupname</a:t>
            </a:r>
            <a:r>
              <a:rPr lang="en-US" b="1" dirty="0" smtClean="0"/>
              <a:t>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620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Linux offers relatively simple/coarse access control mechanisms by default.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example, it is not granular enough to include permissions to</a:t>
            </a:r>
            <a:r>
              <a:rPr lang="en-US" baseline="0" dirty="0" smtClean="0"/>
              <a:t> append to a file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Finer</a:t>
            </a:r>
            <a:r>
              <a:rPr lang="en-US" baseline="0" dirty="0" smtClean="0"/>
              <a:t> access control is available via additional software.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59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976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Linux represents rights as “r” for “read”, “w” for “write”, and “x” for “execute”; “-” means no rights</a:t>
            </a:r>
          </a:p>
          <a:p>
            <a:endParaRPr lang="en-US" dirty="0" smtClean="0"/>
          </a:p>
          <a:p>
            <a:r>
              <a:rPr lang="en-US" dirty="0" smtClean="0"/>
              <a:t>The first triple is the rights for the owner, and</a:t>
            </a:r>
            <a:r>
              <a:rPr lang="en-US" baseline="0" dirty="0" smtClean="0"/>
              <a:t> says the user can read, write, and execute the file</a:t>
            </a:r>
          </a:p>
          <a:p>
            <a:r>
              <a:rPr lang="en-US" dirty="0" smtClean="0"/>
              <a:t>The second triple is the rights for the group, and says the user can read and execute the file</a:t>
            </a:r>
          </a:p>
          <a:p>
            <a:r>
              <a:rPr lang="en-US" dirty="0" smtClean="0"/>
              <a:t>The third triple</a:t>
            </a:r>
            <a:r>
              <a:rPr lang="en-US" baseline="0" dirty="0" smtClean="0"/>
              <a:t> is the rights for everyone else, and says the user can execute the file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603BF452-1F3E-4736-9542-AE9A6EDD984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36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594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9A2549DA-04B4-47BC-84A4-2D08A7BA1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096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only by the owner of the file or the root.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49DA-04B4-47BC-84A4-2D08A7BA1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756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4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09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39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9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0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6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13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7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65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12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3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7772400" cy="1470025"/>
          </a:xfrm>
        </p:spPr>
        <p:txBody>
          <a:bodyPr/>
          <a:lstStyle/>
          <a:p>
            <a:r>
              <a:rPr lang="en-US" dirty="0" smtClean="0"/>
              <a:t>File Permissions in Linux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71800"/>
            <a:ext cx="405384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7151" y="5943600"/>
            <a:ext cx="4053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This presentation is prepared by </a:t>
            </a:r>
            <a:r>
              <a:rPr lang="en-US" sz="1400" dirty="0" err="1" smtClean="0"/>
              <a:t>Yeṣem</a:t>
            </a:r>
            <a:r>
              <a:rPr lang="en-US" sz="1400" dirty="0" smtClean="0"/>
              <a:t> </a:t>
            </a:r>
            <a:r>
              <a:rPr lang="en-US" sz="1400" dirty="0"/>
              <a:t>K</a:t>
            </a:r>
            <a:r>
              <a:rPr lang="en-US" sz="1400" dirty="0" smtClean="0"/>
              <a:t>urt </a:t>
            </a:r>
            <a:r>
              <a:rPr lang="en-US" sz="1400" dirty="0" smtClean="0"/>
              <a:t>Peker.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03631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050" y="152402"/>
            <a:ext cx="5915025" cy="1325563"/>
          </a:xfrm>
        </p:spPr>
        <p:txBody>
          <a:bodyPr/>
          <a:lstStyle/>
          <a:p>
            <a:r>
              <a:rPr lang="en-US" dirty="0" err="1"/>
              <a:t>c</a:t>
            </a:r>
            <a:r>
              <a:rPr lang="en-US" dirty="0" err="1" smtClean="0"/>
              <a:t>hmod</a:t>
            </a:r>
            <a:r>
              <a:rPr lang="en-US" dirty="0" smtClean="0"/>
              <a:t> with Octal Codes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3050" y="1447800"/>
            <a:ext cx="5915025" cy="4351338"/>
          </a:xfrm>
        </p:spPr>
        <p:txBody>
          <a:bodyPr>
            <a:normAutofit fontScale="55000" lnSpcReduction="20000"/>
          </a:bodyPr>
          <a:lstStyle/>
          <a:p>
            <a:pPr marL="0" lvl="1" indent="0">
              <a:spcBef>
                <a:spcPts val="750"/>
              </a:spcBef>
              <a:buNone/>
            </a:pPr>
            <a:r>
              <a:rPr lang="en-US" sz="2900" dirty="0">
                <a:cs typeface="Courier New" panose="02070309020205020404" pitchFamily="49" charset="0"/>
              </a:rPr>
              <a:t>Use the following format of </a:t>
            </a:r>
            <a:r>
              <a:rPr lang="en-US" sz="2900" b="1" dirty="0" err="1"/>
              <a:t>chmod</a:t>
            </a:r>
            <a:r>
              <a:rPr lang="en-US" sz="2900" u="sng" dirty="0"/>
              <a:t> </a:t>
            </a:r>
            <a:r>
              <a:rPr lang="en-US" sz="2900" dirty="0"/>
              <a:t>command to assign  possibly different permissions for the three sets of users owner, group, and others.</a:t>
            </a:r>
          </a:p>
          <a:p>
            <a:pPr marL="0" lvl="1" indent="0" algn="ctr">
              <a:spcBef>
                <a:spcPts val="750"/>
              </a:spcBef>
              <a:buNone/>
            </a:pPr>
            <a:r>
              <a:rPr lang="en-US" sz="2900" dirty="0"/>
              <a:t> </a:t>
            </a:r>
            <a:r>
              <a:rPr lang="en-US" sz="2900" b="1" dirty="0" err="1">
                <a:cs typeface="Courier New" panose="02070309020205020404" pitchFamily="49" charset="0"/>
              </a:rPr>
              <a:t>chmod</a:t>
            </a:r>
            <a:r>
              <a:rPr lang="en-US" sz="2900" b="1" dirty="0">
                <a:cs typeface="Courier New" panose="02070309020205020404" pitchFamily="49" charset="0"/>
              </a:rPr>
              <a:t>  &lt;octal code&gt; &lt;filename</a:t>
            </a:r>
            <a:r>
              <a:rPr lang="en-US" sz="2900" b="1" dirty="0" smtClean="0">
                <a:cs typeface="Courier New" panose="02070309020205020404" pitchFamily="49" charset="0"/>
              </a:rPr>
              <a:t>&gt;</a:t>
            </a:r>
          </a:p>
          <a:p>
            <a:pPr marL="0" lvl="1" indent="0" algn="ctr">
              <a:spcBef>
                <a:spcPts val="750"/>
              </a:spcBef>
              <a:buNone/>
            </a:pPr>
            <a:endParaRPr lang="en-US" sz="2900" dirty="0"/>
          </a:p>
          <a:p>
            <a:r>
              <a:rPr lang="en-US" dirty="0" smtClean="0"/>
              <a:t>The octal code is a three digit number one per user set where each digit is between 0 and 7 (hence octal).</a:t>
            </a:r>
          </a:p>
          <a:p>
            <a:r>
              <a:rPr lang="en-US" dirty="0" smtClean="0"/>
              <a:t>The code is calculated by adding the values of each of the permissions according to these values:</a:t>
            </a:r>
          </a:p>
          <a:p>
            <a:pPr lvl="4"/>
            <a:r>
              <a:rPr lang="en-US" sz="2400" dirty="0"/>
              <a:t>r = 4 </a:t>
            </a:r>
          </a:p>
          <a:p>
            <a:pPr lvl="4"/>
            <a:r>
              <a:rPr lang="en-US" sz="2400" dirty="0"/>
              <a:t>w = 2 </a:t>
            </a:r>
          </a:p>
          <a:p>
            <a:pPr lvl="4"/>
            <a:r>
              <a:rPr lang="en-US" sz="2400" dirty="0"/>
              <a:t>x = 1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For example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chmod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754 &lt;filename&gt; </a:t>
            </a:r>
            <a:r>
              <a:rPr lang="en-US" dirty="0" smtClean="0"/>
              <a:t>gives the following access rights:</a:t>
            </a:r>
          </a:p>
          <a:p>
            <a:pPr marL="1428750" lvl="4" indent="0">
              <a:buNone/>
            </a:pPr>
            <a:r>
              <a:rPr lang="en-US" smtClean="0"/>
              <a:t>     </a:t>
            </a:r>
            <a:r>
              <a:rPr lang="en-US" sz="2200" smtClean="0"/>
              <a:t>owner</a:t>
            </a:r>
            <a:r>
              <a:rPr lang="en-US" sz="2200" dirty="0"/>
              <a:t>: read, write, execute</a:t>
            </a:r>
          </a:p>
          <a:p>
            <a:pPr marL="1428750" lvl="4" indent="0">
              <a:buNone/>
            </a:pPr>
            <a:r>
              <a:rPr lang="en-US" sz="2200" dirty="0"/>
              <a:t>    group: read and execute</a:t>
            </a:r>
          </a:p>
          <a:p>
            <a:pPr marL="1428750" lvl="4" indent="0">
              <a:buNone/>
            </a:pPr>
            <a:r>
              <a:rPr lang="en-US" sz="2200" dirty="0"/>
              <a:t>    other: only read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24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can change the permissions on a file?</a:t>
            </a:r>
          </a:p>
          <a:p>
            <a:pPr lvl="1"/>
            <a:r>
              <a:rPr lang="en-US" dirty="0"/>
              <a:t>Why do you think this is the case? Discuss from the security perspective.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154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Changing Owners and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517" y="1600204"/>
            <a:ext cx="8432483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900" dirty="0"/>
              <a:t>     </a:t>
            </a:r>
            <a:r>
              <a:rPr lang="en-US" sz="3200" b="1" dirty="0" err="1"/>
              <a:t>chown</a:t>
            </a:r>
            <a:r>
              <a:rPr lang="en-US" sz="3200" b="1" dirty="0"/>
              <a:t>  &lt;new owner&gt;  &lt;filename&gt;</a:t>
            </a:r>
          </a:p>
          <a:p>
            <a:pPr marL="0" indent="0" algn="ctr">
              <a:buNone/>
            </a:pPr>
            <a:r>
              <a:rPr lang="en-US" sz="3200" b="1" dirty="0"/>
              <a:t>    </a:t>
            </a:r>
            <a:r>
              <a:rPr lang="en-US" sz="3200" b="1" dirty="0" err="1"/>
              <a:t>chgrp</a:t>
            </a:r>
            <a:r>
              <a:rPr lang="en-US" sz="3200" b="1" dirty="0"/>
              <a:t>    &lt;new group&gt; &lt;filename&gt;</a:t>
            </a:r>
          </a:p>
          <a:p>
            <a:pPr marL="0" indent="0">
              <a:buNone/>
            </a:pPr>
            <a:endParaRPr lang="en-US" sz="2900" dirty="0"/>
          </a:p>
          <a:p>
            <a:r>
              <a:rPr lang="en-US" sz="2900" dirty="0"/>
              <a:t>When a file is created, </a:t>
            </a:r>
            <a:r>
              <a:rPr lang="en-US" sz="2900" dirty="0" smtClean="0"/>
              <a:t>the owner of the file is the creator by default. </a:t>
            </a:r>
            <a:r>
              <a:rPr lang="en-US" sz="2900" dirty="0"/>
              <a:t>The creator’s primary group is the group that the file belongs to.</a:t>
            </a:r>
          </a:p>
          <a:p>
            <a:r>
              <a:rPr lang="en-US" sz="2900" dirty="0"/>
              <a:t>Who can change the owner or the group of a file? Test in Ubuntu to figure out.</a:t>
            </a:r>
          </a:p>
          <a:p>
            <a:pPr marL="0" indent="0">
              <a:buNone/>
            </a:pPr>
            <a:endParaRPr lang="en-US" sz="34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369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 On: Test in </a:t>
            </a:r>
            <a:r>
              <a:rPr lang="en-US" dirty="0"/>
              <a:t>U</a:t>
            </a:r>
            <a:r>
              <a:rPr lang="en-US" dirty="0" smtClean="0"/>
              <a:t>buntu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06174"/>
              </p:ext>
            </p:extLst>
          </p:nvPr>
        </p:nvGraphicFramePr>
        <p:xfrm>
          <a:off x="1295400" y="1524000"/>
          <a:ext cx="6096000" cy="397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Step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Command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1800" dirty="0" smtClean="0"/>
                        <a:t>Create a user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adduser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Create a 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addgrp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Change the group of the user to the new 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usermod</a:t>
                      </a:r>
                      <a:r>
                        <a:rPr lang="en-US" dirty="0" smtClean="0"/>
                        <a:t> -g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Log in as the user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</a:t>
                      </a:r>
                      <a:r>
                        <a:rPr lang="en-US" dirty="0" smtClean="0"/>
                        <a:t> -l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Check </a:t>
                      </a:r>
                      <a:r>
                        <a:rPr lang="en-US" sz="1800" dirty="0" err="1" smtClean="0"/>
                        <a:t>uid</a:t>
                      </a:r>
                      <a:r>
                        <a:rPr lang="en-US" sz="1800" dirty="0" smtClean="0"/>
                        <a:t> and </a:t>
                      </a:r>
                      <a:r>
                        <a:rPr lang="en-US" sz="1800" dirty="0" err="1" smtClean="0"/>
                        <a:t>gid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Create a file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touch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Check the owner and 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ls -l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Change the owner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chown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Change the 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chgrp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124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Who can change the owner/group of a file or directory? </a:t>
            </a:r>
            <a:endParaRPr lang="en-US" sz="3600" dirty="0" smtClean="0"/>
          </a:p>
          <a:p>
            <a:r>
              <a:rPr lang="en-US" sz="3600" dirty="0" smtClean="0"/>
              <a:t>Why </a:t>
            </a:r>
            <a:r>
              <a:rPr lang="en-US" sz="3600" dirty="0"/>
              <a:t>do you think this is the case</a:t>
            </a:r>
            <a:r>
              <a:rPr lang="en-US" sz="3600" dirty="0" smtClean="0"/>
              <a:t>? Discuss from a security perspective.</a:t>
            </a:r>
          </a:p>
          <a:p>
            <a:endParaRPr lang="en-US" sz="28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34519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happens to a file when the primary group of its user owner changes?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82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Recall: Users and Groups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5915025" cy="4572000"/>
          </a:xfrm>
        </p:spPr>
        <p:txBody>
          <a:bodyPr>
            <a:noAutofit/>
          </a:bodyPr>
          <a:lstStyle/>
          <a:p>
            <a:r>
              <a:rPr lang="en-US" sz="1800" dirty="0"/>
              <a:t>Each user has an id (UID)  </a:t>
            </a:r>
          </a:p>
          <a:p>
            <a:r>
              <a:rPr lang="en-US" sz="1800" dirty="0"/>
              <a:t>Each group has an id (GID)</a:t>
            </a:r>
          </a:p>
          <a:p>
            <a:r>
              <a:rPr lang="en-US" sz="1800" dirty="0"/>
              <a:t>A user may belong to more than one group. </a:t>
            </a:r>
          </a:p>
          <a:p>
            <a:pPr lvl="1"/>
            <a:r>
              <a:rPr lang="en-US" sz="1600" dirty="0"/>
              <a:t>Primary group: The group that the user’s login process and files and folders the user creates will be assigned to</a:t>
            </a:r>
          </a:p>
          <a:p>
            <a:pPr lvl="1"/>
            <a:r>
              <a:rPr lang="en-US" sz="1600" dirty="0"/>
              <a:t>Secondary group(s): Other group(s) that the user is assigned to</a:t>
            </a:r>
            <a:endParaRPr lang="en-US" sz="1800" dirty="0"/>
          </a:p>
          <a:p>
            <a:r>
              <a:rPr lang="en-US" sz="1800" dirty="0"/>
              <a:t>Special groups:  </a:t>
            </a:r>
            <a:r>
              <a:rPr lang="en-US" sz="1800" dirty="0" err="1" smtClean="0"/>
              <a:t>sudo</a:t>
            </a:r>
            <a:r>
              <a:rPr lang="en-US" sz="1800" dirty="0" smtClean="0"/>
              <a:t> </a:t>
            </a:r>
            <a:r>
              <a:rPr lang="en-US" sz="1800" dirty="0"/>
              <a:t>and wheel</a:t>
            </a:r>
          </a:p>
          <a:p>
            <a:r>
              <a:rPr lang="en-US" sz="1800" b="1" dirty="0"/>
              <a:t>id</a:t>
            </a:r>
            <a:r>
              <a:rPr lang="en-US" sz="1800" dirty="0"/>
              <a:t> command displays the user and group information </a:t>
            </a:r>
          </a:p>
          <a:p>
            <a:r>
              <a:rPr lang="en-US" sz="1800" dirty="0"/>
              <a:t>To add a users/ groups in the system: </a:t>
            </a:r>
          </a:p>
          <a:p>
            <a:pPr marL="0" indent="0">
              <a:buNone/>
            </a:pPr>
            <a:r>
              <a:rPr lang="en-US" sz="1800" b="1" dirty="0"/>
              <a:t>                    </a:t>
            </a:r>
            <a:r>
              <a:rPr lang="en-US" sz="1800" b="1" dirty="0" err="1" smtClean="0"/>
              <a:t>adduer</a:t>
            </a:r>
            <a:r>
              <a:rPr lang="en-US" sz="1800" b="1" dirty="0" smtClean="0"/>
              <a:t> </a:t>
            </a:r>
            <a:r>
              <a:rPr lang="en-US" sz="1800" b="1" dirty="0"/>
              <a:t>&lt;username&gt;    </a:t>
            </a:r>
            <a:r>
              <a:rPr lang="en-US" sz="1800" dirty="0"/>
              <a:t>(need </a:t>
            </a:r>
            <a:r>
              <a:rPr lang="en-US" sz="1800" b="1" dirty="0" err="1"/>
              <a:t>sudo</a:t>
            </a:r>
            <a:r>
              <a:rPr lang="en-US" sz="1800" b="1" dirty="0"/>
              <a:t> </a:t>
            </a:r>
            <a:r>
              <a:rPr lang="en-US" sz="1800" dirty="0"/>
              <a:t>if not the root)</a:t>
            </a:r>
          </a:p>
          <a:p>
            <a:pPr marL="0" indent="0">
              <a:buNone/>
            </a:pPr>
            <a:r>
              <a:rPr lang="en-US" sz="1800" b="1" dirty="0"/>
              <a:t>                    </a:t>
            </a:r>
            <a:r>
              <a:rPr lang="en-US" sz="1800" b="1" dirty="0" err="1"/>
              <a:t>addgroup</a:t>
            </a:r>
            <a:r>
              <a:rPr lang="en-US" sz="1800" b="1" dirty="0"/>
              <a:t> &lt;</a:t>
            </a:r>
            <a:r>
              <a:rPr lang="en-US" sz="1800" b="1" dirty="0" err="1"/>
              <a:t>groupname</a:t>
            </a:r>
            <a:r>
              <a:rPr lang="en-US" sz="1800" b="1" dirty="0"/>
              <a:t>&gt;    </a:t>
            </a:r>
            <a:r>
              <a:rPr lang="en-US" sz="1800" dirty="0"/>
              <a:t>(need </a:t>
            </a:r>
            <a:r>
              <a:rPr lang="en-US" sz="1800" b="1" dirty="0" err="1"/>
              <a:t>sudo</a:t>
            </a:r>
            <a:r>
              <a:rPr lang="en-US" sz="1800" b="1" dirty="0"/>
              <a:t> </a:t>
            </a:r>
            <a:r>
              <a:rPr lang="en-US" sz="1800" dirty="0"/>
              <a:t>if not the root)</a:t>
            </a:r>
            <a:endParaRPr lang="en-US" sz="1800" b="1" dirty="0"/>
          </a:p>
          <a:p>
            <a:r>
              <a:rPr lang="en-US" sz="1800" dirty="0"/>
              <a:t>To see the list of users/groups:</a:t>
            </a:r>
          </a:p>
          <a:p>
            <a:pPr marL="0" indent="0">
              <a:buNone/>
            </a:pPr>
            <a:r>
              <a:rPr lang="en-US" sz="1800" b="1" dirty="0"/>
              <a:t>                    cat /</a:t>
            </a:r>
            <a:r>
              <a:rPr lang="en-US" sz="1800" b="1" dirty="0" err="1"/>
              <a:t>etc</a:t>
            </a:r>
            <a:r>
              <a:rPr lang="en-US" sz="1800" b="1" dirty="0"/>
              <a:t>/</a:t>
            </a:r>
            <a:r>
              <a:rPr lang="en-US" sz="1800" b="1" dirty="0" err="1"/>
              <a:t>passwd</a:t>
            </a:r>
            <a:r>
              <a:rPr lang="en-US" sz="1800" b="1" dirty="0"/>
              <a:t>  </a:t>
            </a:r>
          </a:p>
          <a:p>
            <a:pPr marL="0" indent="0">
              <a:buNone/>
            </a:pPr>
            <a:r>
              <a:rPr lang="en-US" sz="1800" b="1" dirty="0"/>
              <a:t>                    cat /</a:t>
            </a:r>
            <a:r>
              <a:rPr lang="en-US" sz="1800" b="1" dirty="0" err="1"/>
              <a:t>etc</a:t>
            </a:r>
            <a:r>
              <a:rPr lang="en-US" sz="1800" b="1" dirty="0"/>
              <a:t>/group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7904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Permissions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Everything </a:t>
            </a:r>
            <a:r>
              <a:rPr lang="en-US" dirty="0"/>
              <a:t>is a file in </a:t>
            </a:r>
            <a:r>
              <a:rPr lang="en-US" dirty="0" smtClean="0"/>
              <a:t>Linux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directories, the processes, the devices are all treated as files. </a:t>
            </a:r>
            <a:endParaRPr lang="en-US" dirty="0" smtClean="0"/>
          </a:p>
          <a:p>
            <a:r>
              <a:rPr lang="en-US" dirty="0" smtClean="0"/>
              <a:t>In Linux each file (or directory) has an </a:t>
            </a:r>
            <a:r>
              <a:rPr lang="en-US" b="1" dirty="0" smtClean="0"/>
              <a:t>owner</a:t>
            </a:r>
            <a:r>
              <a:rPr lang="en-US" dirty="0" smtClean="0"/>
              <a:t> (a user) and it belongs to a </a:t>
            </a:r>
            <a:r>
              <a:rPr lang="en-US" b="1" dirty="0" smtClean="0"/>
              <a:t>group</a:t>
            </a:r>
            <a:r>
              <a:rPr lang="en-US" dirty="0" smtClean="0"/>
              <a:t>. A user that is neither the owner nor in the group that the file belongs to is an “</a:t>
            </a:r>
            <a:r>
              <a:rPr lang="en-US" b="1" dirty="0" smtClean="0"/>
              <a:t>other</a:t>
            </a:r>
            <a:r>
              <a:rPr lang="en-US" dirty="0" smtClean="0"/>
              <a:t>” for this file. </a:t>
            </a:r>
          </a:p>
          <a:p>
            <a:r>
              <a:rPr lang="en-US" dirty="0" smtClean="0"/>
              <a:t>When permissions are set, they are set for the </a:t>
            </a:r>
            <a:r>
              <a:rPr lang="en-US" b="1" dirty="0" smtClean="0"/>
              <a:t>owner</a:t>
            </a:r>
            <a:r>
              <a:rPr lang="en-US" dirty="0" smtClean="0"/>
              <a:t>, the users in the </a:t>
            </a:r>
            <a:r>
              <a:rPr lang="en-US" b="1" dirty="0" smtClean="0"/>
              <a:t>group</a:t>
            </a:r>
            <a:r>
              <a:rPr lang="en-US" dirty="0" smtClean="0"/>
              <a:t> that the file belongs to, and </a:t>
            </a:r>
            <a:r>
              <a:rPr lang="en-US" b="1" dirty="0" smtClean="0"/>
              <a:t>other</a:t>
            </a:r>
            <a:r>
              <a:rPr lang="en-US" dirty="0" smtClean="0"/>
              <a:t>s.  </a:t>
            </a:r>
          </a:p>
        </p:txBody>
      </p:sp>
    </p:spTree>
    <p:extLst>
      <p:ext uri="{BB962C8B-B14F-4D97-AF65-F5344CB8AC3E}">
        <p14:creationId xmlns:p14="http://schemas.microsoft.com/office/powerpoint/2010/main" val="406588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Access Control in </a:t>
            </a:r>
            <a:r>
              <a:rPr lang="en-US" dirty="0"/>
              <a:t>L</a:t>
            </a:r>
            <a:r>
              <a:rPr lang="en-US" dirty="0" smtClean="0"/>
              <a:t>inux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286453"/>
              </p:ext>
            </p:extLst>
          </p:nvPr>
        </p:nvGraphicFramePr>
        <p:xfrm>
          <a:off x="1371600" y="1828800"/>
          <a:ext cx="5722296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22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Permission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Meaning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Read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View the contents of the file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Write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Write to the file (modify the content or append to it)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Execute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Execute</a:t>
                      </a:r>
                      <a:r>
                        <a:rPr lang="en-US" baseline="0" dirty="0" smtClean="0"/>
                        <a:t> (run) the file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8943" y="1295400"/>
            <a:ext cx="3829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File</a:t>
            </a:r>
            <a:r>
              <a:rPr lang="en-US" sz="2800" dirty="0"/>
              <a:t> Permissions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6007744"/>
              </p:ext>
            </p:extLst>
          </p:nvPr>
        </p:nvGraphicFramePr>
        <p:xfrm>
          <a:off x="1295400" y="4524755"/>
          <a:ext cx="5943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45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Permission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Meaning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Read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View the contents of the directory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Write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Create or delete files in the directory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Execute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 into the directory (cd)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38943" y="3962400"/>
            <a:ext cx="3829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Directory</a:t>
            </a:r>
            <a:r>
              <a:rPr lang="en-US" sz="2800" dirty="0"/>
              <a:t> Permissions</a:t>
            </a:r>
          </a:p>
        </p:txBody>
      </p:sp>
    </p:spTree>
    <p:extLst>
      <p:ext uri="{BB962C8B-B14F-4D97-AF65-F5344CB8AC3E}">
        <p14:creationId xmlns:p14="http://schemas.microsoft.com/office/powerpoint/2010/main" val="212144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Permissions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3896" y="1577625"/>
            <a:ext cx="5986463" cy="435133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The long list </a:t>
            </a:r>
            <a:r>
              <a:rPr lang="en-US" dirty="0" smtClean="0"/>
              <a:t>command 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ls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smtClean="0"/>
              <a:t>gives </a:t>
            </a:r>
            <a:r>
              <a:rPr lang="en-US" dirty="0"/>
              <a:t>details about the contents of a </a:t>
            </a:r>
            <a:r>
              <a:rPr lang="en-US" dirty="0" smtClean="0"/>
              <a:t>directory including the permissions on the file.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For example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ls –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 opt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gives:</a:t>
            </a:r>
            <a:endParaRPr lang="en-US" dirty="0" smtClean="0"/>
          </a:p>
          <a:p>
            <a:endParaRPr lang="en-US" dirty="0"/>
          </a:p>
          <a:p>
            <a:pPr marL="342900" lvl="1" indent="0">
              <a:buNone/>
            </a:pPr>
            <a:endParaRPr lang="en-US" dirty="0" smtClean="0"/>
          </a:p>
          <a:p>
            <a:pPr marL="342900" lvl="1" indent="0">
              <a:buNone/>
            </a:pPr>
            <a:endParaRPr lang="en-US" dirty="0" smtClean="0"/>
          </a:p>
          <a:p>
            <a:pPr marL="342900" lvl="1" indent="0">
              <a:buNone/>
            </a:pPr>
            <a:endParaRPr lang="en-US" dirty="0" smtClean="0"/>
          </a:p>
          <a:p>
            <a:pPr lvl="1"/>
            <a:endParaRPr lang="en-US" b="1" dirty="0" smtClean="0"/>
          </a:p>
          <a:p>
            <a:pPr lvl="1"/>
            <a:endParaRPr lang="en-US" b="1" dirty="0"/>
          </a:p>
          <a:p>
            <a:pPr lvl="1"/>
            <a:r>
              <a:rPr lang="en-US" b="1" dirty="0" smtClean="0"/>
              <a:t>2</a:t>
            </a:r>
            <a:r>
              <a:rPr lang="en-US" dirty="0" smtClean="0"/>
              <a:t> </a:t>
            </a:r>
            <a:r>
              <a:rPr lang="en-US" dirty="0"/>
              <a:t>indicates the link count  which is the number of subdirectories including self (.) and parent(..) for a directory</a:t>
            </a:r>
          </a:p>
          <a:p>
            <a:pPr lvl="1"/>
            <a:r>
              <a:rPr lang="en-US" dirty="0"/>
              <a:t>The first </a:t>
            </a:r>
            <a:r>
              <a:rPr lang="en-US" b="1" dirty="0"/>
              <a:t>root</a:t>
            </a:r>
            <a:r>
              <a:rPr lang="en-US" dirty="0"/>
              <a:t> indicates root is the owner</a:t>
            </a:r>
          </a:p>
          <a:p>
            <a:pPr lvl="1"/>
            <a:r>
              <a:rPr lang="en-US" dirty="0"/>
              <a:t>The second </a:t>
            </a:r>
            <a:r>
              <a:rPr lang="en-US" b="1" dirty="0"/>
              <a:t>root</a:t>
            </a:r>
            <a:r>
              <a:rPr lang="en-US" dirty="0"/>
              <a:t> indicates root is the group</a:t>
            </a:r>
          </a:p>
          <a:p>
            <a:pPr lvl="1"/>
            <a:r>
              <a:rPr lang="en-US" b="1" dirty="0"/>
              <a:t>4096</a:t>
            </a:r>
            <a:r>
              <a:rPr lang="en-US" dirty="0"/>
              <a:t> is the size (not including the content of the directory)</a:t>
            </a:r>
          </a:p>
          <a:p>
            <a:pPr lvl="1"/>
            <a:r>
              <a:rPr lang="en-US" b="1" dirty="0"/>
              <a:t>Apr 16 2014  </a:t>
            </a:r>
            <a:r>
              <a:rPr lang="en-US" dirty="0"/>
              <a:t>date  opt directory is last modified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63" y="2964555"/>
            <a:ext cx="6213965" cy="30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109529" y="3190805"/>
            <a:ext cx="738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owner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80287" y="3140635"/>
            <a:ext cx="933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</a:t>
            </a:r>
            <a:r>
              <a:rPr lang="en-US" sz="1400" dirty="0"/>
              <a:t>group</a:t>
            </a:r>
            <a:r>
              <a:rPr lang="en-US" sz="1600" dirty="0"/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74835" y="3186342"/>
            <a:ext cx="600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</a:t>
            </a:r>
            <a:r>
              <a:rPr lang="en-US" sz="1400" dirty="0"/>
              <a:t>size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5572863" y="3186342"/>
            <a:ext cx="1491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date created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64634" y="3067694"/>
            <a:ext cx="6000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</a:t>
            </a:r>
            <a:r>
              <a:rPr lang="en-US" sz="1400" dirty="0"/>
              <a:t>name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2771775" y="3271300"/>
            <a:ext cx="600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</a:t>
            </a:r>
            <a:r>
              <a:rPr lang="en-US" sz="1400" dirty="0"/>
              <a:t>links</a:t>
            </a:r>
            <a:endParaRPr lang="en-US" sz="16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636061" y="3338522"/>
            <a:ext cx="37212" cy="2041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990601" y="3476297"/>
            <a:ext cx="791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directory</a:t>
            </a:r>
          </a:p>
        </p:txBody>
      </p:sp>
      <p:sp>
        <p:nvSpPr>
          <p:cNvPr id="23" name="Right Brace 22"/>
          <p:cNvSpPr/>
          <p:nvPr/>
        </p:nvSpPr>
        <p:spPr>
          <a:xfrm rot="5400000">
            <a:off x="2129692" y="2894442"/>
            <a:ext cx="265588" cy="1018577"/>
          </a:xfrm>
          <a:prstGeom prst="rightBrace">
            <a:avLst>
              <a:gd name="adj1" fmla="val 8333"/>
              <a:gd name="adj2" fmla="val 5143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673273" y="3463663"/>
            <a:ext cx="1261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   </a:t>
            </a:r>
            <a:r>
              <a:rPr lang="en-US" sz="1400" dirty="0" smtClean="0"/>
              <a:t>permissions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3119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Permissions in </a:t>
            </a:r>
            <a:r>
              <a:rPr lang="en-US" dirty="0"/>
              <a:t>L</a:t>
            </a:r>
            <a:r>
              <a:rPr lang="en-US" dirty="0" smtClean="0"/>
              <a:t>inux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29328" y="1521971"/>
            <a:ext cx="4736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ourier"/>
                <a:cs typeface="Courier"/>
              </a:rPr>
              <a:t>   r w x   r - x   - - x</a:t>
            </a:r>
            <a:endParaRPr lang="en-US" sz="2400" dirty="0">
              <a:latin typeface="Courier"/>
              <a:cs typeface="Couri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9425" y="3159347"/>
            <a:ext cx="2692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rights for “other”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38262" y="4063551"/>
            <a:ext cx="2728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rights for “group”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24541" y="5165601"/>
            <a:ext cx="2827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rights for “owner”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5432304" y="2116325"/>
            <a:ext cx="0" cy="933268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862711" y="2089916"/>
            <a:ext cx="25823" cy="1973635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76800" y="2068983"/>
            <a:ext cx="889517" cy="11583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29000" y="2080566"/>
            <a:ext cx="932578" cy="27328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828800" y="1999561"/>
            <a:ext cx="916258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2379697" y="2057400"/>
            <a:ext cx="34430" cy="3136396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6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Compare the details of the </a:t>
            </a:r>
            <a:r>
              <a:rPr lang="en-US" dirty="0" err="1"/>
              <a:t>passwd</a:t>
            </a:r>
            <a:r>
              <a:rPr lang="en-US" dirty="0"/>
              <a:t> and shadow files under /</a:t>
            </a:r>
            <a:r>
              <a:rPr lang="en-US" dirty="0" err="1"/>
              <a:t>etc</a:t>
            </a:r>
            <a:r>
              <a:rPr lang="en-US" dirty="0"/>
              <a:t>/</a:t>
            </a:r>
          </a:p>
          <a:p>
            <a:pPr lvl="1"/>
            <a:r>
              <a:rPr lang="en-US" dirty="0"/>
              <a:t>Who is the owner and group for each of the files?</a:t>
            </a:r>
          </a:p>
          <a:p>
            <a:pPr lvl="1"/>
            <a:r>
              <a:rPr lang="en-US" dirty="0"/>
              <a:t>What permissions are assigned for </a:t>
            </a:r>
            <a:r>
              <a:rPr lang="en-US" dirty="0" smtClean="0"/>
              <a:t>these files? </a:t>
            </a:r>
            <a:endParaRPr lang="en-US" dirty="0"/>
          </a:p>
          <a:p>
            <a:pPr lvl="1"/>
            <a:r>
              <a:rPr lang="en-US" dirty="0"/>
              <a:t>Are the permissions consistent with the results of activity you did </a:t>
            </a:r>
            <a:r>
              <a:rPr lang="en-US" dirty="0" smtClean="0"/>
              <a:t>before.</a:t>
            </a:r>
          </a:p>
          <a:p>
            <a:pPr lvl="1"/>
            <a:r>
              <a:rPr lang="en-US" dirty="0" smtClean="0"/>
              <a:t>Discuss </a:t>
            </a:r>
            <a:r>
              <a:rPr lang="en-US" dirty="0"/>
              <a:t>the permissions in light of principle of least privilege.</a:t>
            </a:r>
          </a:p>
          <a:p>
            <a:pPr lvl="1"/>
            <a:endParaRPr lang="en-US" dirty="0"/>
          </a:p>
          <a:p>
            <a:r>
              <a:rPr lang="en-US" dirty="0"/>
              <a:t>Check the details of the log directory under /</a:t>
            </a:r>
            <a:r>
              <a:rPr lang="en-US" dirty="0" err="1"/>
              <a:t>var</a:t>
            </a:r>
            <a:r>
              <a:rPr lang="en-US" dirty="0"/>
              <a:t>/</a:t>
            </a:r>
          </a:p>
          <a:p>
            <a:pPr lvl="1"/>
            <a:r>
              <a:rPr lang="en-US" dirty="0"/>
              <a:t>Who is the owner and group of the directory?</a:t>
            </a:r>
          </a:p>
          <a:p>
            <a:pPr lvl="1"/>
            <a:r>
              <a:rPr lang="en-US" dirty="0"/>
              <a:t>What permissions are assigned for this directory? </a:t>
            </a:r>
          </a:p>
          <a:p>
            <a:pPr lvl="1"/>
            <a:r>
              <a:rPr lang="en-US" dirty="0"/>
              <a:t>Discuss the permissions in light of principle of least privilege.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1148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Setting/Changing Permissions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</a:t>
            </a:r>
            <a:r>
              <a:rPr lang="en-US" dirty="0"/>
              <a:t>files and directories are </a:t>
            </a:r>
            <a:r>
              <a:rPr lang="en-US" dirty="0" smtClean="0"/>
              <a:t>initially "owned</a:t>
            </a:r>
            <a:r>
              <a:rPr lang="en-US" dirty="0"/>
              <a:t>" by the </a:t>
            </a:r>
            <a:r>
              <a:rPr lang="en-US" dirty="0" smtClean="0"/>
              <a:t>user </a:t>
            </a:r>
            <a:r>
              <a:rPr lang="en-US" dirty="0"/>
              <a:t>who </a:t>
            </a:r>
            <a:r>
              <a:rPr lang="en-US" dirty="0" smtClean="0"/>
              <a:t>creates </a:t>
            </a:r>
            <a:r>
              <a:rPr lang="en-US" dirty="0"/>
              <a:t>them. </a:t>
            </a:r>
            <a:r>
              <a:rPr lang="en-US" dirty="0" smtClean="0"/>
              <a:t> And they belong to the primary group that this user belongs to. </a:t>
            </a:r>
          </a:p>
          <a:p>
            <a:r>
              <a:rPr lang="en-US" dirty="0" smtClean="0"/>
              <a:t>The permissions on the file (or directory) can be changed. </a:t>
            </a:r>
          </a:p>
        </p:txBody>
      </p:sp>
    </p:spTree>
    <p:extLst>
      <p:ext uri="{BB962C8B-B14F-4D97-AF65-F5344CB8AC3E}">
        <p14:creationId xmlns:p14="http://schemas.microsoft.com/office/powerpoint/2010/main" val="3151014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6457950" cy="1066800"/>
          </a:xfrm>
        </p:spPr>
        <p:txBody>
          <a:bodyPr>
            <a:normAutofit/>
          </a:bodyPr>
          <a:lstStyle/>
          <a:p>
            <a:r>
              <a:rPr lang="en-US" dirty="0" smtClean="0">
                <a:cs typeface="Courier New" panose="02070309020205020404" pitchFamily="49" charset="0"/>
              </a:rPr>
              <a:t> Setting Permissions</a:t>
            </a:r>
            <a:endParaRPr lang="en-US" dirty="0">
              <a:cs typeface="Courier New" panose="020703090202050204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7350" y="1413922"/>
            <a:ext cx="5915025" cy="4351338"/>
          </a:xfrm>
        </p:spPr>
        <p:txBody>
          <a:bodyPr>
            <a:normAutofit fontScale="62500" lnSpcReduction="20000"/>
          </a:bodyPr>
          <a:lstStyle/>
          <a:p>
            <a:pPr marL="0" lvl="1" indent="0">
              <a:spcBef>
                <a:spcPts val="750"/>
              </a:spcBef>
              <a:buNone/>
            </a:pPr>
            <a:r>
              <a:rPr lang="en-US" dirty="0" smtClean="0">
                <a:cs typeface="Courier New" panose="02070309020205020404" pitchFamily="49" charset="0"/>
              </a:rPr>
              <a:t>Use the command </a:t>
            </a:r>
            <a:r>
              <a:rPr lang="en-US" u="sng" dirty="0" smtClean="0"/>
              <a:t>ch</a:t>
            </a:r>
            <a:r>
              <a:rPr lang="en-US" dirty="0" smtClean="0"/>
              <a:t>ange </a:t>
            </a:r>
            <a:r>
              <a:rPr lang="en-US" u="sng" dirty="0" smtClean="0"/>
              <a:t>mod</a:t>
            </a:r>
            <a:r>
              <a:rPr lang="en-US" dirty="0" smtClean="0"/>
              <a:t>e:</a:t>
            </a:r>
            <a:endParaRPr lang="en-US" dirty="0" smtClean="0">
              <a:cs typeface="Courier New" panose="02070309020205020404" pitchFamily="49" charset="0"/>
            </a:endParaRPr>
          </a:p>
          <a:p>
            <a:pPr marL="0" indent="0" algn="ctr">
              <a:buNone/>
            </a:pPr>
            <a:r>
              <a:rPr lang="en-US" b="1" dirty="0" err="1" smtClean="0">
                <a:cs typeface="Courier New" panose="02070309020205020404" pitchFamily="49" charset="0"/>
              </a:rPr>
              <a:t>chmod</a:t>
            </a:r>
            <a:r>
              <a:rPr lang="en-US" b="1" dirty="0" smtClean="0">
                <a:cs typeface="Courier New" panose="02070309020205020404" pitchFamily="49" charset="0"/>
              </a:rPr>
              <a:t>  </a:t>
            </a:r>
            <a:r>
              <a:rPr lang="en-US" b="1" dirty="0">
                <a:cs typeface="Courier New" panose="02070309020205020404" pitchFamily="49" charset="0"/>
              </a:rPr>
              <a:t>&lt;id action permission</a:t>
            </a:r>
            <a:r>
              <a:rPr lang="en-US" b="1" dirty="0" smtClean="0">
                <a:cs typeface="Courier New" panose="02070309020205020404" pitchFamily="49" charset="0"/>
              </a:rPr>
              <a:t>&gt; </a:t>
            </a:r>
            <a:r>
              <a:rPr lang="en-US" b="1" dirty="0">
                <a:cs typeface="Courier New" panose="02070309020205020404" pitchFamily="49" charset="0"/>
              </a:rPr>
              <a:t>&lt;filename&gt;</a:t>
            </a:r>
            <a:endParaRPr lang="en-US" dirty="0"/>
          </a:p>
          <a:p>
            <a:r>
              <a:rPr lang="en-US" dirty="0" smtClean="0"/>
              <a:t>Identities</a:t>
            </a:r>
          </a:p>
          <a:p>
            <a:pPr lvl="1"/>
            <a:r>
              <a:rPr lang="en-US" dirty="0" smtClean="0"/>
              <a:t>u</a:t>
            </a:r>
            <a:r>
              <a:rPr lang="en-US" dirty="0"/>
              <a:t> — the user who owns the file </a:t>
            </a:r>
            <a:endParaRPr lang="en-US" dirty="0" smtClean="0"/>
          </a:p>
          <a:p>
            <a:pPr lvl="1"/>
            <a:r>
              <a:rPr lang="en-US" dirty="0" smtClean="0"/>
              <a:t>g</a:t>
            </a:r>
            <a:r>
              <a:rPr lang="en-US" dirty="0"/>
              <a:t> — the group to </a:t>
            </a:r>
            <a:r>
              <a:rPr lang="en-US" dirty="0" smtClean="0"/>
              <a:t>which </a:t>
            </a:r>
            <a:r>
              <a:rPr lang="en-US" dirty="0"/>
              <a:t>the </a:t>
            </a:r>
            <a:r>
              <a:rPr lang="en-US" dirty="0" smtClean="0"/>
              <a:t>file </a:t>
            </a:r>
            <a:r>
              <a:rPr lang="en-US" dirty="0"/>
              <a:t>belongs</a:t>
            </a:r>
          </a:p>
          <a:p>
            <a:pPr lvl="1"/>
            <a:r>
              <a:rPr lang="en-US" dirty="0"/>
              <a:t>o — </a:t>
            </a:r>
            <a:r>
              <a:rPr lang="en-US" dirty="0" smtClean="0"/>
              <a:t>others</a:t>
            </a:r>
            <a:endParaRPr lang="en-US" dirty="0"/>
          </a:p>
          <a:p>
            <a:pPr lvl="1"/>
            <a:r>
              <a:rPr lang="en-US" dirty="0"/>
              <a:t>a — everyone or all (u, g, and o)</a:t>
            </a:r>
          </a:p>
          <a:p>
            <a:r>
              <a:rPr lang="en-US" dirty="0"/>
              <a:t>Actions</a:t>
            </a:r>
          </a:p>
          <a:p>
            <a:pPr lvl="1"/>
            <a:r>
              <a:rPr lang="en-US" dirty="0"/>
              <a:t>+ — adds the permission</a:t>
            </a:r>
          </a:p>
          <a:p>
            <a:pPr lvl="1"/>
            <a:r>
              <a:rPr lang="en-US" dirty="0"/>
              <a:t>- — removes the permission</a:t>
            </a:r>
          </a:p>
          <a:p>
            <a:pPr lvl="1"/>
            <a:r>
              <a:rPr lang="en-US" dirty="0"/>
              <a:t>= — makes it the only permission</a:t>
            </a:r>
          </a:p>
          <a:p>
            <a:r>
              <a:rPr lang="en-US" dirty="0" smtClean="0"/>
              <a:t>Permissions</a:t>
            </a:r>
          </a:p>
          <a:p>
            <a:pPr lvl="1"/>
            <a:r>
              <a:rPr lang="en-US" dirty="0" smtClean="0"/>
              <a:t>r</a:t>
            </a:r>
            <a:r>
              <a:rPr lang="en-US" dirty="0"/>
              <a:t> — read access</a:t>
            </a:r>
          </a:p>
          <a:p>
            <a:pPr lvl="1"/>
            <a:r>
              <a:rPr lang="en-US" dirty="0"/>
              <a:t>w — write access</a:t>
            </a:r>
          </a:p>
          <a:p>
            <a:pPr lvl="1"/>
            <a:r>
              <a:rPr lang="en-US" dirty="0"/>
              <a:t>x — execute access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7300" y="5765260"/>
            <a:ext cx="6915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For example: 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chmod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g+wx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&lt;filename&gt; </a:t>
            </a:r>
            <a:r>
              <a:rPr lang="en-US" dirty="0"/>
              <a:t>gives the group of the file write and execute access</a:t>
            </a:r>
          </a:p>
        </p:txBody>
      </p:sp>
    </p:spTree>
    <p:extLst>
      <p:ext uri="{BB962C8B-B14F-4D97-AF65-F5344CB8AC3E}">
        <p14:creationId xmlns:p14="http://schemas.microsoft.com/office/powerpoint/2010/main" val="419139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1099</Words>
  <Application>Microsoft Office PowerPoint</Application>
  <PresentationFormat>On-screen Show (4:3)</PresentationFormat>
  <Paragraphs>195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Courier</vt:lpstr>
      <vt:lpstr>Courier New</vt:lpstr>
      <vt:lpstr>Office Theme</vt:lpstr>
      <vt:lpstr>File Permissions in Linux</vt:lpstr>
      <vt:lpstr>Recall: Users and Groups in Linux</vt:lpstr>
      <vt:lpstr>File Permissions</vt:lpstr>
      <vt:lpstr>Basic Access Control in Linux</vt:lpstr>
      <vt:lpstr>Viewing Permissions in Linux</vt:lpstr>
      <vt:lpstr>Permissions in Linux</vt:lpstr>
      <vt:lpstr>Exercise</vt:lpstr>
      <vt:lpstr>Setting/Changing Permissions</vt:lpstr>
      <vt:lpstr> Setting Permissions</vt:lpstr>
      <vt:lpstr>chmod with Octal Codes</vt:lpstr>
      <vt:lpstr>Discussion</vt:lpstr>
      <vt:lpstr>Changing Owners and Groups</vt:lpstr>
      <vt:lpstr>Hands On: Test in Ubuntu</vt:lpstr>
      <vt:lpstr>Discussion 1</vt:lpstr>
      <vt:lpstr>Discussion 2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yesem</dc:creator>
  <cp:lastModifiedBy>Peker, Yesem</cp:lastModifiedBy>
  <cp:revision>59</cp:revision>
  <dcterms:created xsi:type="dcterms:W3CDTF">2016-08-17T14:09:48Z</dcterms:created>
  <dcterms:modified xsi:type="dcterms:W3CDTF">2020-01-07T18:45:02Z</dcterms:modified>
</cp:coreProperties>
</file>