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4" r:id="rId1"/>
  </p:sldMasterIdLst>
  <p:notesMasterIdLst>
    <p:notesMasterId r:id="rId27"/>
  </p:notesMasterIdLst>
  <p:handoutMasterIdLst>
    <p:handoutMasterId r:id="rId28"/>
  </p:handoutMasterIdLst>
  <p:sldIdLst>
    <p:sldId id="256" r:id="rId2"/>
    <p:sldId id="312" r:id="rId3"/>
    <p:sldId id="290" r:id="rId4"/>
    <p:sldId id="289" r:id="rId5"/>
    <p:sldId id="259" r:id="rId6"/>
    <p:sldId id="311" r:id="rId7"/>
    <p:sldId id="263" r:id="rId8"/>
    <p:sldId id="306" r:id="rId9"/>
    <p:sldId id="292" r:id="rId10"/>
    <p:sldId id="264" r:id="rId11"/>
    <p:sldId id="293" r:id="rId12"/>
    <p:sldId id="318" r:id="rId13"/>
    <p:sldId id="305" r:id="rId14"/>
    <p:sldId id="307" r:id="rId15"/>
    <p:sldId id="300" r:id="rId16"/>
    <p:sldId id="301" r:id="rId17"/>
    <p:sldId id="308" r:id="rId18"/>
    <p:sldId id="309" r:id="rId19"/>
    <p:sldId id="317" r:id="rId20"/>
    <p:sldId id="315" r:id="rId21"/>
    <p:sldId id="316" r:id="rId22"/>
    <p:sldId id="304" r:id="rId23"/>
    <p:sldId id="319" r:id="rId24"/>
    <p:sldId id="296" r:id="rId25"/>
    <p:sldId id="310" r:id="rId26"/>
  </p:sldIdLst>
  <p:sldSz cx="9144000" cy="6858000" type="screen4x3"/>
  <p:notesSz cx="6858000" cy="9144000"/>
  <p:embeddedFontLst>
    <p:embeddedFont>
      <p:font typeface="Cambria Math" panose="02040503050406030204" pitchFamily="18" charset="0"/>
      <p:regular r:id="rId29"/>
    </p:embeddedFont>
    <p:embeddedFont>
      <p:font typeface="Libre Baskerville" panose="020B0604020202020204" charset="0"/>
      <p:regular r:id="rId30"/>
      <p:bold r:id="rId31"/>
      <p:italic r:id="rId32"/>
    </p:embeddedFont>
    <p:embeddedFont>
      <p:font typeface="Calibri" panose="020F0502020204030204" pitchFamily="34" charset="0"/>
      <p:regular r:id="rId33"/>
      <p:bold r:id="rId34"/>
      <p:italic r:id="rId35"/>
      <p:boldItalic r:id="rId36"/>
    </p:embeddedFont>
    <p:embeddedFont>
      <p:font typeface="Calibri Light" panose="020F0302020204030204" pitchFamily="34" charset="0"/>
      <p:regular r:id="rId37"/>
      <p:italic r:id="rId38"/>
    </p:embeddedFont>
    <p:embeddedFont>
      <p:font typeface="ＭＳ Ｐゴシック" panose="020B0600070205080204" pitchFamily="34" charset="-128"/>
      <p:regular r:id="rId39"/>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eker_yesem" initial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354A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90651C3A-4460-11DB-9652-00E08161165F}"/>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0" autoAdjust="0"/>
    <p:restoredTop sz="65328" autoAdjust="0"/>
  </p:normalViewPr>
  <p:slideViewPr>
    <p:cSldViewPr>
      <p:cViewPr varScale="1">
        <p:scale>
          <a:sx n="65" d="100"/>
          <a:sy n="65" d="100"/>
        </p:scale>
        <p:origin x="1748" y="48"/>
      </p:cViewPr>
      <p:guideLst>
        <p:guide orient="horz" pos="2160"/>
        <p:guide pos="2880"/>
      </p:guideLst>
    </p:cSldViewPr>
  </p:slideViewPr>
  <p:notesTextViewPr>
    <p:cViewPr>
      <p:scale>
        <a:sx n="3" d="2"/>
        <a:sy n="3" d="2"/>
      </p:scale>
      <p:origin x="0" y="0"/>
    </p:cViewPr>
  </p:notesTextViewPr>
  <p:notesViewPr>
    <p:cSldViewPr>
      <p:cViewPr varScale="1">
        <p:scale>
          <a:sx n="83" d="100"/>
          <a:sy n="83" d="100"/>
        </p:scale>
        <p:origin x="3060" y="9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11.fntdata"/><Relationship Id="rId21" Type="http://schemas.openxmlformats.org/officeDocument/2006/relationships/slide" Target="slides/slide20.xml"/><Relationship Id="rId34" Type="http://schemas.openxmlformats.org/officeDocument/2006/relationships/font" Target="fonts/font6.fntdata"/><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1.fntdata"/><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4.fntdata"/><Relationship Id="rId37" Type="http://schemas.openxmlformats.org/officeDocument/2006/relationships/font" Target="fonts/font9.fntdata"/><Relationship Id="rId40"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36" Type="http://schemas.openxmlformats.org/officeDocument/2006/relationships/font" Target="fonts/font8.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3.fntdata"/><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font" Target="fonts/font2.fntdata"/><Relationship Id="rId35" Type="http://schemas.openxmlformats.org/officeDocument/2006/relationships/font" Target="fonts/font7.fntdata"/><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5.fntdata"/><Relationship Id="rId38" Type="http://schemas.openxmlformats.org/officeDocument/2006/relationships/font" Target="fonts/font10.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E59CF5C-E249-4164-AEC0-B395A960A618}" type="datetimeFigureOut">
              <a:rPr lang="en-US" smtClean="0"/>
              <a:t>9/12/2018</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AB700DC-D7D6-4495-A600-632332B1035F}" type="slidenum">
              <a:rPr lang="en-US" smtClean="0"/>
              <a:t>‹#›</a:t>
            </a:fld>
            <a:endParaRPr lang="en-US"/>
          </a:p>
        </p:txBody>
      </p:sp>
    </p:spTree>
    <p:extLst>
      <p:ext uri="{BB962C8B-B14F-4D97-AF65-F5344CB8AC3E}">
        <p14:creationId xmlns:p14="http://schemas.microsoft.com/office/powerpoint/2010/main" val="37610810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1"/>
        <p:cNvGrpSpPr/>
        <p:nvPr/>
      </p:nvGrpSpPr>
      <p:grpSpPr>
        <a:xfrm>
          <a:off x="0" y="0"/>
          <a:ext cx="0" cy="0"/>
          <a:chOff x="0" y="0"/>
          <a:chExt cx="0" cy="0"/>
        </a:xfrm>
      </p:grpSpPr>
      <p:sp>
        <p:nvSpPr>
          <p:cNvPr id="2" name="Shape 2"/>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3" name="Shape 3"/>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a:spcBef>
                <a:spcPts val="0"/>
              </a:spcBef>
              <a:defRPr sz="1100"/>
            </a:lvl1pPr>
            <a:lvl2pPr>
              <a:spcBef>
                <a:spcPts val="0"/>
              </a:spcBef>
              <a:defRPr sz="1100"/>
            </a:lvl2pPr>
            <a:lvl3pPr>
              <a:spcBef>
                <a:spcPts val="0"/>
              </a:spcBef>
              <a:defRPr sz="1100"/>
            </a:lvl3pPr>
            <a:lvl4pPr>
              <a:spcBef>
                <a:spcPts val="0"/>
              </a:spcBef>
              <a:defRPr sz="1100"/>
            </a:lvl4pPr>
            <a:lvl5pPr>
              <a:spcBef>
                <a:spcPts val="0"/>
              </a:spcBef>
              <a:defRPr sz="1100"/>
            </a:lvl5pPr>
            <a:lvl6pPr>
              <a:spcBef>
                <a:spcPts val="0"/>
              </a:spcBef>
              <a:defRPr sz="1100"/>
            </a:lvl6pPr>
            <a:lvl7pPr>
              <a:spcBef>
                <a:spcPts val="0"/>
              </a:spcBef>
              <a:defRPr sz="1100"/>
            </a:lvl7pPr>
            <a:lvl8pPr>
              <a:spcBef>
                <a:spcPts val="0"/>
              </a:spcBef>
              <a:defRPr sz="1100"/>
            </a:lvl8pPr>
            <a:lvl9pPr>
              <a:spcBef>
                <a:spcPts val="0"/>
              </a:spcBef>
              <a:defRPr sz="1100"/>
            </a:lvl9pPr>
          </a:lstStyle>
          <a:p>
            <a:endParaRPr/>
          </a:p>
        </p:txBody>
      </p:sp>
    </p:spTree>
    <p:extLst>
      <p:ext uri="{BB962C8B-B14F-4D97-AF65-F5344CB8AC3E}">
        <p14:creationId xmlns:p14="http://schemas.microsoft.com/office/powerpoint/2010/main" val="1151733965"/>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
        <p:cNvGrpSpPr/>
        <p:nvPr/>
      </p:nvGrpSpPr>
      <p:grpSpPr>
        <a:xfrm>
          <a:off x="0" y="0"/>
          <a:ext cx="0" cy="0"/>
          <a:chOff x="0" y="0"/>
          <a:chExt cx="0" cy="0"/>
        </a:xfrm>
      </p:grpSpPr>
      <p:sp>
        <p:nvSpPr>
          <p:cNvPr id="36" name="Shape 36"/>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a:p>
        </p:txBody>
      </p:sp>
      <p:sp>
        <p:nvSpPr>
          <p:cNvPr id="37" name="Shape 3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35109602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dirty="0" smtClean="0"/>
              <a:t>Note that no</a:t>
            </a:r>
            <a:r>
              <a:rPr lang="en-US" baseline="0" dirty="0" smtClean="0"/>
              <a:t> data is exchanged between the two parties except for the public keys before agreeing on a key.</a:t>
            </a:r>
            <a:endParaRPr lang="en-US" dirty="0"/>
          </a:p>
        </p:txBody>
      </p:sp>
    </p:spTree>
    <p:extLst>
      <p:ext uri="{BB962C8B-B14F-4D97-AF65-F5344CB8AC3E}">
        <p14:creationId xmlns:p14="http://schemas.microsoft.com/office/powerpoint/2010/main" val="31653511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dirty="0" smtClean="0"/>
              <a:t>The parties who want to agree</a:t>
            </a:r>
            <a:r>
              <a:rPr lang="en-US" baseline="0" dirty="0" smtClean="0"/>
              <a:t> on a shared secret first exchange their public keys. Then, using their own private key and the other party’s public key, they calculate a value. The result of this calculation at both ends is the shared secret. The fact that they both calculate the same value is achieved by the mathematics used in the scheme.</a:t>
            </a:r>
            <a:endParaRPr lang="en-US" dirty="0"/>
          </a:p>
        </p:txBody>
      </p:sp>
    </p:spTree>
    <p:extLst>
      <p:ext uri="{BB962C8B-B14F-4D97-AF65-F5344CB8AC3E}">
        <p14:creationId xmlns:p14="http://schemas.microsoft.com/office/powerpoint/2010/main" val="25527307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9118818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xfrm>
            <a:off x="3970938" y="8760605"/>
            <a:ext cx="3037840" cy="461169"/>
          </a:xfrm>
          <a:prstGeom prst="rect">
            <a:avLst/>
          </a:prstGeom>
          <a:noFill/>
        </p:spPr>
        <p:txBody>
          <a:bodyPr/>
          <a:lstStyle/>
          <a:p>
            <a:fld id="{500A6822-6F76-464F-8448-071F9DB1E704}" type="slidenum">
              <a:rPr lang="en-AU">
                <a:solidFill>
                  <a:prstClr val="black"/>
                </a:solidFill>
                <a:latin typeface="Arial" pitchFamily="-84" charset="0"/>
              </a:rPr>
              <a:pPr/>
              <a:t>21</a:t>
            </a:fld>
            <a:endParaRPr lang="en-AU" dirty="0">
              <a:solidFill>
                <a:prstClr val="black"/>
              </a:solidFill>
              <a:latin typeface="Arial" pitchFamily="-84" charset="0"/>
            </a:endParaRPr>
          </a:p>
        </p:txBody>
      </p:sp>
      <p:sp>
        <p:nvSpPr>
          <p:cNvPr id="29699" name="Rectangle 1026"/>
          <p:cNvSpPr>
            <a:spLocks noGrp="1" noRot="1" noChangeAspect="1" noChangeArrowheads="1"/>
          </p:cNvSpPr>
          <p:nvPr>
            <p:ph type="sldImg"/>
          </p:nvPr>
        </p:nvSpPr>
        <p:spPr>
          <a:xfrm>
            <a:off x="1198563" y="692150"/>
            <a:ext cx="4613275" cy="3459163"/>
          </a:xfrm>
          <a:solidFill>
            <a:srgbClr val="FFFFFF"/>
          </a:solidFill>
          <a:ln/>
        </p:spPr>
      </p:sp>
      <p:sp>
        <p:nvSpPr>
          <p:cNvPr id="29700" name="Rectangle 1027"/>
          <p:cNvSpPr>
            <a:spLocks noGrp="1" noChangeArrowheads="1"/>
          </p:cNvSpPr>
          <p:nvPr>
            <p:ph type="body" idx="1"/>
          </p:nvPr>
        </p:nvSpPr>
        <p:spPr>
          <a:noFill/>
          <a:ln/>
        </p:spPr>
        <p:txBody>
          <a:bodyPr/>
          <a:lstStyle/>
          <a:p>
            <a:pPr eaLnBrk="1" hangingPunct="1"/>
            <a:r>
              <a:rPr lang="en-US" dirty="0" smtClean="0">
                <a:latin typeface="Arial" pitchFamily="-84" charset="0"/>
                <a:ea typeface="ＭＳ Ｐゴシック" pitchFamily="-84" charset="-128"/>
                <a:cs typeface="ＭＳ Ｐゴシック" pitchFamily="-84" charset="-128"/>
              </a:rPr>
              <a:t>Now consider a simple protocol that makes use of the Diffie-Hellman calculation. Suppose that user A wishes to set up a connection with user B and use a secret key to encrypt messages on that connection. User A can generate a one-time private key </a:t>
            </a:r>
            <a:r>
              <a:rPr lang="en-US" i="1" dirty="0" smtClean="0">
                <a:latin typeface="Arial" pitchFamily="-84" charset="0"/>
                <a:ea typeface="ＭＳ Ｐゴシック" pitchFamily="-84" charset="-128"/>
                <a:cs typeface="ＭＳ Ｐゴシック" pitchFamily="-84" charset="-128"/>
              </a:rPr>
              <a:t>X</a:t>
            </a:r>
            <a:r>
              <a:rPr lang="en-US" i="1" baseline="-25000" dirty="0" smtClean="0">
                <a:latin typeface="Arial" pitchFamily="-84" charset="0"/>
                <a:ea typeface="ＭＳ Ｐゴシック" pitchFamily="-84" charset="-128"/>
                <a:cs typeface="ＭＳ Ｐゴシック" pitchFamily="-84" charset="-128"/>
              </a:rPr>
              <a:t>A</a:t>
            </a:r>
            <a:r>
              <a:rPr lang="en-US" i="1" dirty="0" smtClean="0">
                <a:latin typeface="Arial" pitchFamily="-84" charset="0"/>
                <a:ea typeface="ＭＳ Ｐゴシック" pitchFamily="-84" charset="-128"/>
                <a:cs typeface="ＭＳ Ｐゴシック" pitchFamily="-84" charset="-128"/>
              </a:rPr>
              <a:t>, </a:t>
            </a:r>
            <a:r>
              <a:rPr lang="en-US" dirty="0" smtClean="0">
                <a:latin typeface="Arial" pitchFamily="-84" charset="0"/>
                <a:ea typeface="ＭＳ Ｐゴシック" pitchFamily="-84" charset="-128"/>
                <a:cs typeface="ＭＳ Ｐゴシック" pitchFamily="-84" charset="-128"/>
              </a:rPr>
              <a:t>calculate </a:t>
            </a:r>
            <a:r>
              <a:rPr lang="en-US" i="1" dirty="0" smtClean="0">
                <a:latin typeface="Arial" pitchFamily="-84" charset="0"/>
                <a:ea typeface="ＭＳ Ｐゴシック" pitchFamily="-84" charset="-128"/>
                <a:cs typeface="ＭＳ Ｐゴシック" pitchFamily="-84" charset="-128"/>
              </a:rPr>
              <a:t>Y</a:t>
            </a:r>
            <a:r>
              <a:rPr lang="en-US" i="1" baseline="-25000" dirty="0" smtClean="0">
                <a:latin typeface="Arial" pitchFamily="-84" charset="0"/>
                <a:ea typeface="ＭＳ Ｐゴシック" pitchFamily="-84" charset="-128"/>
                <a:cs typeface="ＭＳ Ｐゴシック" pitchFamily="-84" charset="-128"/>
              </a:rPr>
              <a:t>A</a:t>
            </a:r>
            <a:r>
              <a:rPr lang="en-US" i="1" dirty="0" smtClean="0">
                <a:latin typeface="Arial" pitchFamily="-84" charset="0"/>
                <a:ea typeface="ＭＳ Ｐゴシック" pitchFamily="-84" charset="-128"/>
                <a:cs typeface="ＭＳ Ｐゴシック" pitchFamily="-84" charset="-128"/>
              </a:rPr>
              <a:t>, </a:t>
            </a:r>
            <a:r>
              <a:rPr lang="en-US" dirty="0" smtClean="0">
                <a:latin typeface="Arial" pitchFamily="-84" charset="0"/>
                <a:ea typeface="ＭＳ Ｐゴシック" pitchFamily="-84" charset="-128"/>
                <a:cs typeface="ＭＳ Ｐゴシック" pitchFamily="-84" charset="-128"/>
              </a:rPr>
              <a:t>and send that to user </a:t>
            </a:r>
            <a:r>
              <a:rPr lang="en-US" i="1" dirty="0" smtClean="0">
                <a:latin typeface="Arial" pitchFamily="-84" charset="0"/>
                <a:ea typeface="ＭＳ Ｐゴシック" pitchFamily="-84" charset="-128"/>
                <a:cs typeface="ＭＳ Ｐゴシック" pitchFamily="-84" charset="-128"/>
              </a:rPr>
              <a:t>B. </a:t>
            </a:r>
            <a:r>
              <a:rPr lang="en-US" dirty="0" smtClean="0">
                <a:latin typeface="Arial" pitchFamily="-84" charset="0"/>
                <a:ea typeface="ＭＳ Ｐゴシック" pitchFamily="-84" charset="-128"/>
                <a:cs typeface="ＭＳ Ｐゴシック" pitchFamily="-84" charset="-128"/>
              </a:rPr>
              <a:t>User </a:t>
            </a:r>
            <a:r>
              <a:rPr lang="en-US" i="1" dirty="0" smtClean="0">
                <a:latin typeface="Arial" pitchFamily="-84" charset="0"/>
                <a:ea typeface="ＭＳ Ｐゴシック" pitchFamily="-84" charset="-128"/>
                <a:cs typeface="ＭＳ Ｐゴシック" pitchFamily="-84" charset="-128"/>
              </a:rPr>
              <a:t>B </a:t>
            </a:r>
            <a:r>
              <a:rPr lang="en-US" dirty="0" smtClean="0">
                <a:latin typeface="Arial" pitchFamily="-84" charset="0"/>
                <a:ea typeface="ＭＳ Ｐゴシック" pitchFamily="-84" charset="-128"/>
                <a:cs typeface="ＭＳ Ｐゴシック" pitchFamily="-84" charset="-128"/>
              </a:rPr>
              <a:t>responds by generating a private value </a:t>
            </a:r>
            <a:r>
              <a:rPr lang="en-US" i="1" dirty="0" smtClean="0">
                <a:latin typeface="Arial" pitchFamily="-84" charset="0"/>
                <a:ea typeface="ＭＳ Ｐゴシック" pitchFamily="-84" charset="-128"/>
                <a:cs typeface="ＭＳ Ｐゴシック" pitchFamily="-84" charset="-128"/>
              </a:rPr>
              <a:t>X</a:t>
            </a:r>
            <a:r>
              <a:rPr lang="en-US" i="1" baseline="-25000" dirty="0" smtClean="0">
                <a:latin typeface="Arial" pitchFamily="-84" charset="0"/>
                <a:ea typeface="ＭＳ Ｐゴシック" pitchFamily="-84" charset="-128"/>
                <a:cs typeface="ＭＳ Ｐゴシック" pitchFamily="-84" charset="-128"/>
              </a:rPr>
              <a:t>B</a:t>
            </a:r>
            <a:r>
              <a:rPr lang="en-US" i="1" dirty="0" smtClean="0">
                <a:latin typeface="Arial" pitchFamily="-84" charset="0"/>
                <a:ea typeface="ＭＳ Ｐゴシック" pitchFamily="-84" charset="-128"/>
                <a:cs typeface="ＭＳ Ｐゴシック" pitchFamily="-84" charset="-128"/>
              </a:rPr>
              <a:t>, </a:t>
            </a:r>
            <a:r>
              <a:rPr lang="en-US" dirty="0" smtClean="0">
                <a:latin typeface="Arial" pitchFamily="-84" charset="0"/>
                <a:ea typeface="ＭＳ Ｐゴシック" pitchFamily="-84" charset="-128"/>
                <a:cs typeface="ＭＳ Ｐゴシック" pitchFamily="-84" charset="-128"/>
              </a:rPr>
              <a:t>calculating </a:t>
            </a:r>
            <a:r>
              <a:rPr lang="en-US" i="1" dirty="0" smtClean="0">
                <a:latin typeface="Arial" pitchFamily="-84" charset="0"/>
                <a:ea typeface="ＭＳ Ｐゴシック" pitchFamily="-84" charset="-128"/>
                <a:cs typeface="ＭＳ Ｐゴシック" pitchFamily="-84" charset="-128"/>
              </a:rPr>
              <a:t>Y</a:t>
            </a:r>
            <a:r>
              <a:rPr lang="en-US" i="1" baseline="-25000" dirty="0" smtClean="0">
                <a:latin typeface="Arial" pitchFamily="-84" charset="0"/>
                <a:ea typeface="ＭＳ Ｐゴシック" pitchFamily="-84" charset="-128"/>
                <a:cs typeface="ＭＳ Ｐゴシック" pitchFamily="-84" charset="-128"/>
              </a:rPr>
              <a:t>B</a:t>
            </a:r>
            <a:r>
              <a:rPr lang="en-US" i="1" dirty="0" smtClean="0">
                <a:latin typeface="Arial" pitchFamily="-84" charset="0"/>
                <a:ea typeface="ＭＳ Ｐゴシック" pitchFamily="-84" charset="-128"/>
                <a:cs typeface="ＭＳ Ｐゴシック" pitchFamily="-84" charset="-128"/>
              </a:rPr>
              <a:t>, </a:t>
            </a:r>
            <a:r>
              <a:rPr lang="en-US" dirty="0" smtClean="0">
                <a:latin typeface="Arial" pitchFamily="-84" charset="0"/>
                <a:ea typeface="ＭＳ Ｐゴシック" pitchFamily="-84" charset="-128"/>
                <a:cs typeface="ＭＳ Ｐゴシック" pitchFamily="-84" charset="-128"/>
              </a:rPr>
              <a:t>and sending </a:t>
            </a:r>
            <a:r>
              <a:rPr lang="en-US" i="1" dirty="0" smtClean="0">
                <a:latin typeface="Arial" pitchFamily="-84" charset="0"/>
                <a:ea typeface="ＭＳ Ｐゴシック" pitchFamily="-84" charset="-128"/>
                <a:cs typeface="ＭＳ Ｐゴシック" pitchFamily="-84" charset="-128"/>
              </a:rPr>
              <a:t>Y</a:t>
            </a:r>
            <a:r>
              <a:rPr lang="en-US" i="1" baseline="-25000" dirty="0" smtClean="0">
                <a:latin typeface="Arial" pitchFamily="-84" charset="0"/>
                <a:ea typeface="ＭＳ Ｐゴシック" pitchFamily="-84" charset="-128"/>
                <a:cs typeface="ＭＳ Ｐゴシック" pitchFamily="-84" charset="-128"/>
              </a:rPr>
              <a:t>B</a:t>
            </a:r>
            <a:r>
              <a:rPr lang="en-US" i="1" dirty="0" smtClean="0">
                <a:latin typeface="Arial" pitchFamily="-84" charset="0"/>
                <a:ea typeface="ＭＳ Ｐゴシック" pitchFamily="-84" charset="-128"/>
                <a:cs typeface="ＭＳ Ｐゴシック" pitchFamily="-84" charset="-128"/>
              </a:rPr>
              <a:t> </a:t>
            </a:r>
            <a:r>
              <a:rPr lang="en-US" dirty="0" smtClean="0">
                <a:latin typeface="Arial" pitchFamily="-84" charset="0"/>
                <a:ea typeface="ＭＳ Ｐゴシック" pitchFamily="-84" charset="-128"/>
                <a:cs typeface="ＭＳ Ｐゴシック" pitchFamily="-84" charset="-128"/>
              </a:rPr>
              <a:t>to user </a:t>
            </a:r>
            <a:r>
              <a:rPr lang="en-US" i="1" dirty="0" smtClean="0">
                <a:latin typeface="Arial" pitchFamily="-84" charset="0"/>
                <a:ea typeface="ＭＳ Ｐゴシック" pitchFamily="-84" charset="-128"/>
                <a:cs typeface="ＭＳ Ｐゴシック" pitchFamily="-84" charset="-128"/>
              </a:rPr>
              <a:t>A. </a:t>
            </a:r>
            <a:r>
              <a:rPr lang="en-US" dirty="0" smtClean="0">
                <a:latin typeface="Arial" pitchFamily="-84" charset="0"/>
                <a:ea typeface="ＭＳ Ｐゴシック" pitchFamily="-84" charset="-128"/>
                <a:cs typeface="ＭＳ Ｐゴシック" pitchFamily="-84" charset="-128"/>
              </a:rPr>
              <a:t>Both users can now calculate the key. The necessary public values </a:t>
            </a:r>
            <a:r>
              <a:rPr lang="en-US" i="1" dirty="0" smtClean="0">
                <a:latin typeface="Arial" pitchFamily="-84" charset="0"/>
                <a:ea typeface="ＭＳ Ｐゴシック" pitchFamily="-84" charset="-128"/>
                <a:cs typeface="ＭＳ Ｐゴシック" pitchFamily="-84" charset="-128"/>
              </a:rPr>
              <a:t>q </a:t>
            </a:r>
            <a:r>
              <a:rPr lang="en-US" dirty="0" smtClean="0">
                <a:latin typeface="Arial" pitchFamily="-84" charset="0"/>
                <a:ea typeface="ＭＳ Ｐゴシック" pitchFamily="-84" charset="-128"/>
                <a:cs typeface="ＭＳ Ｐゴシック" pitchFamily="-84" charset="-128"/>
              </a:rPr>
              <a:t>and </a:t>
            </a:r>
            <a:r>
              <a:rPr lang="en-US" i="1" dirty="0" smtClean="0">
                <a:latin typeface="Arial" pitchFamily="-84" charset="0"/>
                <a:ea typeface="ＭＳ Ｐゴシック" pitchFamily="-84" charset="-128"/>
                <a:cs typeface="ＭＳ Ｐゴシック" pitchFamily="-84" charset="-128"/>
              </a:rPr>
              <a:t>a </a:t>
            </a:r>
            <a:r>
              <a:rPr lang="en-US" dirty="0" smtClean="0">
                <a:latin typeface="Arial" pitchFamily="-84" charset="0"/>
                <a:ea typeface="ＭＳ Ｐゴシック" pitchFamily="-84" charset="-128"/>
                <a:cs typeface="ＭＳ Ｐゴシック" pitchFamily="-84" charset="-128"/>
              </a:rPr>
              <a:t>would need to be known ahead of time. Alternatively, user </a:t>
            </a:r>
            <a:r>
              <a:rPr lang="en-US" i="1" dirty="0" smtClean="0">
                <a:latin typeface="Arial" pitchFamily="-84" charset="0"/>
                <a:ea typeface="ＭＳ Ｐゴシック" pitchFamily="-84" charset="-128"/>
                <a:cs typeface="ＭＳ Ｐゴシック" pitchFamily="-84" charset="-128"/>
              </a:rPr>
              <a:t>A </a:t>
            </a:r>
            <a:r>
              <a:rPr lang="en-US" dirty="0" smtClean="0">
                <a:latin typeface="Arial" pitchFamily="-84" charset="0"/>
                <a:ea typeface="ＭＳ Ｐゴシック" pitchFamily="-84" charset="-128"/>
                <a:cs typeface="ＭＳ Ｐゴシック" pitchFamily="-84" charset="-128"/>
              </a:rPr>
              <a:t>could pick values for </a:t>
            </a:r>
            <a:r>
              <a:rPr lang="en-US" i="1" dirty="0" smtClean="0">
                <a:latin typeface="Arial" pitchFamily="-84" charset="0"/>
                <a:ea typeface="ＭＳ Ｐゴシック" pitchFamily="-84" charset="-128"/>
                <a:cs typeface="ＭＳ Ｐゴシック" pitchFamily="-84" charset="-128"/>
              </a:rPr>
              <a:t>q </a:t>
            </a:r>
            <a:r>
              <a:rPr lang="en-US" dirty="0" smtClean="0">
                <a:latin typeface="Arial" pitchFamily="-84" charset="0"/>
                <a:ea typeface="ＭＳ Ｐゴシック" pitchFamily="-84" charset="-128"/>
                <a:cs typeface="ＭＳ Ｐゴシック" pitchFamily="-84" charset="-128"/>
              </a:rPr>
              <a:t>and </a:t>
            </a:r>
            <a:r>
              <a:rPr lang="en-US" i="1" dirty="0" smtClean="0">
                <a:latin typeface="Arial" pitchFamily="-84" charset="0"/>
                <a:ea typeface="ＭＳ Ｐゴシック" pitchFamily="-84" charset="-128"/>
                <a:cs typeface="ＭＳ Ｐゴシック" pitchFamily="-84" charset="-128"/>
              </a:rPr>
              <a:t>a </a:t>
            </a:r>
            <a:r>
              <a:rPr lang="en-US" dirty="0" smtClean="0">
                <a:latin typeface="Arial" pitchFamily="-84" charset="0"/>
                <a:ea typeface="ＭＳ Ｐゴシック" pitchFamily="-84" charset="-128"/>
                <a:cs typeface="ＭＳ Ｐゴシック" pitchFamily="-84" charset="-128"/>
              </a:rPr>
              <a:t>and include those in the first message. </a:t>
            </a:r>
          </a:p>
        </p:txBody>
      </p:sp>
    </p:spTree>
    <p:extLst>
      <p:ext uri="{BB962C8B-B14F-4D97-AF65-F5344CB8AC3E}">
        <p14:creationId xmlns:p14="http://schemas.microsoft.com/office/powerpoint/2010/main" val="5459068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eaLnBrk="1" hangingPunct="1">
              <a:lnSpc>
                <a:spcPct val="90000"/>
              </a:lnSpc>
              <a:buFontTx/>
              <a:buNone/>
            </a:pPr>
            <a:r>
              <a:rPr lang="en-US" sz="1100" dirty="0" smtClean="0">
                <a:latin typeface="Arial" pitchFamily="-84" charset="0"/>
                <a:ea typeface="ＭＳ Ｐゴシック" pitchFamily="-84" charset="-128"/>
                <a:cs typeface="ＭＳ Ｐゴシック" pitchFamily="-84" charset="-128"/>
              </a:rPr>
              <a:t>In this</a:t>
            </a:r>
            <a:r>
              <a:rPr lang="en-US" sz="1100" baseline="0" dirty="0" smtClean="0">
                <a:latin typeface="Arial" pitchFamily="-84" charset="0"/>
                <a:ea typeface="ＭＳ Ｐゴシック" pitchFamily="-84" charset="-128"/>
                <a:cs typeface="ＭＳ Ｐゴシック" pitchFamily="-84" charset="-128"/>
              </a:rPr>
              <a:t> diagram, Alice and Bob want to agree on a key. They first share their public keys. This is where the evil Man-in-the-Middle, EVE, comes into the picture. She intercepts Alice’s public key and sends Bob her own public key instead. She also intercepts Bob’s public key and sends Alice her own public key.</a:t>
            </a:r>
          </a:p>
          <a:p>
            <a:pPr eaLnBrk="1" hangingPunct="1">
              <a:lnSpc>
                <a:spcPct val="90000"/>
              </a:lnSpc>
              <a:buFontTx/>
              <a:buNone/>
            </a:pPr>
            <a:endParaRPr lang="en-US" sz="1100" baseline="0" dirty="0" smtClean="0">
              <a:latin typeface="Arial" pitchFamily="-84" charset="0"/>
              <a:ea typeface="ＭＳ Ｐゴシック" pitchFamily="-84" charset="-128"/>
              <a:cs typeface="ＭＳ Ｐゴシック" pitchFamily="-84" charset="-128"/>
            </a:endParaRPr>
          </a:p>
          <a:p>
            <a:pPr eaLnBrk="1" hangingPunct="1">
              <a:lnSpc>
                <a:spcPct val="90000"/>
              </a:lnSpc>
              <a:buFontTx/>
              <a:buNone/>
            </a:pPr>
            <a:r>
              <a:rPr lang="en-US" sz="1100" baseline="0" dirty="0" smtClean="0">
                <a:latin typeface="Arial" pitchFamily="-84" charset="0"/>
                <a:ea typeface="ＭＳ Ｐゴシック" pitchFamily="-84" charset="-128"/>
                <a:cs typeface="ＭＳ Ｐゴシック" pitchFamily="-84" charset="-128"/>
              </a:rPr>
              <a:t>Now Alice and Bob both calculate keys using the public keys they receive and their own private keys. They think they are calculating the same key as one another but indeed what they calculate can only be calculated by Eve. Eve calculates the two keys, one with Alice’s public key and one with Bob’s public key, and communicates with Bob as if she is Alice and communicates with Alice as if she is Bob. Alice and Bob have no idea that their messages are read by and possibly modified by Eve.</a:t>
            </a:r>
          </a:p>
          <a:p>
            <a:pPr eaLnBrk="1" hangingPunct="1">
              <a:lnSpc>
                <a:spcPct val="90000"/>
              </a:lnSpc>
              <a:buFontTx/>
              <a:buNone/>
            </a:pPr>
            <a:endParaRPr lang="en-US" sz="1100" dirty="0" smtClean="0">
              <a:latin typeface="Arial" pitchFamily="-84" charset="0"/>
              <a:ea typeface="ＭＳ Ｐゴシック" pitchFamily="-84" charset="-128"/>
              <a:cs typeface="ＭＳ Ｐゴシック" pitchFamily="-84" charset="-128"/>
            </a:endParaRPr>
          </a:p>
          <a:p>
            <a:pPr eaLnBrk="1" hangingPunct="1">
              <a:lnSpc>
                <a:spcPct val="90000"/>
              </a:lnSpc>
              <a:buFontTx/>
              <a:buNone/>
            </a:pPr>
            <a:r>
              <a:rPr lang="en-US" sz="1100" dirty="0" smtClean="0">
                <a:latin typeface="Arial" pitchFamily="-84" charset="0"/>
                <a:ea typeface="ＭＳ Ｐゴシック" pitchFamily="-84" charset="-128"/>
                <a:cs typeface="ＭＳ Ｐゴシック" pitchFamily="-84" charset="-128"/>
              </a:rPr>
              <a:t>The key exchange protocol is vulnerable to such an attack because it does not authenticate the participants. This vulnerability can be overcome with the use of digital signatures and public key certificates.</a:t>
            </a:r>
          </a:p>
        </p:txBody>
      </p:sp>
    </p:spTree>
    <p:extLst>
      <p:ext uri="{BB962C8B-B14F-4D97-AF65-F5344CB8AC3E}">
        <p14:creationId xmlns:p14="http://schemas.microsoft.com/office/powerpoint/2010/main" val="34666368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8604564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sz="1100" b="0" i="0" kern="1200" dirty="0" smtClean="0">
                <a:solidFill>
                  <a:schemeClr val="tx1"/>
                </a:solidFill>
                <a:effectLst/>
                <a:latin typeface="+mn-lt"/>
                <a:ea typeface="+mn-ea"/>
                <a:cs typeface="+mn-cs"/>
              </a:rPr>
              <a:t>“Cryptography." </a:t>
            </a:r>
            <a:r>
              <a:rPr lang="en-US" sz="1100" b="0" i="1" kern="1200" dirty="0" smtClean="0">
                <a:solidFill>
                  <a:schemeClr val="tx1"/>
                </a:solidFill>
                <a:effectLst/>
                <a:latin typeface="+mn-lt"/>
                <a:ea typeface="+mn-ea"/>
                <a:cs typeface="+mn-cs"/>
              </a:rPr>
              <a:t>Wikipedia: The Free Encyclopedia</a:t>
            </a:r>
            <a:r>
              <a:rPr lang="en-US" sz="1100" b="0" i="0" kern="1200" dirty="0" smtClean="0">
                <a:solidFill>
                  <a:schemeClr val="tx1"/>
                </a:solidFill>
                <a:effectLst/>
                <a:latin typeface="+mn-lt"/>
                <a:ea typeface="+mn-ea"/>
                <a:cs typeface="+mn-cs"/>
              </a:rPr>
              <a:t>. Wikimedia Foundation, Inc. 30 Nov 2016. &lt;https://en.wikipedia.org/wiki/Cryptography&gt;.</a:t>
            </a:r>
            <a:endParaRPr lang="en-US" dirty="0"/>
          </a:p>
        </p:txBody>
      </p:sp>
    </p:spTree>
    <p:extLst>
      <p:ext uri="{BB962C8B-B14F-4D97-AF65-F5344CB8AC3E}">
        <p14:creationId xmlns:p14="http://schemas.microsoft.com/office/powerpoint/2010/main" val="6905883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
        <p:cNvGrpSpPr/>
        <p:nvPr/>
      </p:nvGrpSpPr>
      <p:grpSpPr>
        <a:xfrm>
          <a:off x="0" y="0"/>
          <a:ext cx="0" cy="0"/>
          <a:chOff x="0" y="0"/>
          <a:chExt cx="0" cy="0"/>
        </a:xfrm>
      </p:grpSpPr>
      <p:sp>
        <p:nvSpPr>
          <p:cNvPr id="74" name="Shape 74"/>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a:p>
        </p:txBody>
      </p:sp>
      <p:sp>
        <p:nvSpPr>
          <p:cNvPr id="75" name="Shape 7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23585958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
        <p:cNvGrpSpPr/>
        <p:nvPr/>
      </p:nvGrpSpPr>
      <p:grpSpPr>
        <a:xfrm>
          <a:off x="0" y="0"/>
          <a:ext cx="0" cy="0"/>
          <a:chOff x="0" y="0"/>
          <a:chExt cx="0" cy="0"/>
        </a:xfrm>
      </p:grpSpPr>
      <p:sp>
        <p:nvSpPr>
          <p:cNvPr id="80" name="Shape 80"/>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r>
              <a:rPr lang="en-US" dirty="0" smtClean="0"/>
              <a:t>The distinguishing</a:t>
            </a:r>
            <a:r>
              <a:rPr lang="en-US" baseline="0" dirty="0" smtClean="0"/>
              <a:t> feature of symmetric key cryptography is the use of the same key for encryption and decryption. Note the illustrations of </a:t>
            </a:r>
            <a:r>
              <a:rPr lang="en-US" i="1" baseline="0" dirty="0" smtClean="0"/>
              <a:t>plaintext</a:t>
            </a:r>
            <a:r>
              <a:rPr lang="en-US" baseline="0" dirty="0" smtClean="0"/>
              <a:t>, </a:t>
            </a:r>
            <a:r>
              <a:rPr lang="en-US" i="1" baseline="0" dirty="0" err="1" smtClean="0"/>
              <a:t>ciphertext</a:t>
            </a:r>
            <a:r>
              <a:rPr lang="en-US" i="1" baseline="0" dirty="0" smtClean="0"/>
              <a:t>,</a:t>
            </a:r>
            <a:r>
              <a:rPr lang="en-US" baseline="0" dirty="0" smtClean="0"/>
              <a:t> and </a:t>
            </a:r>
            <a:r>
              <a:rPr lang="en-US" i="1" baseline="0" dirty="0" smtClean="0"/>
              <a:t>key</a:t>
            </a:r>
            <a:r>
              <a:rPr lang="en-US" baseline="0" dirty="0" smtClean="0"/>
              <a:t> on the slide.</a:t>
            </a:r>
            <a:endParaRPr dirty="0"/>
          </a:p>
        </p:txBody>
      </p:sp>
      <p:sp>
        <p:nvSpPr>
          <p:cNvPr id="81" name="Shape 8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14394333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Shape 98"/>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r>
              <a:rPr lang="en-US" dirty="0" smtClean="0"/>
              <a:t>Examples of </a:t>
            </a:r>
            <a:r>
              <a:rPr lang="en-US" baseline="0" dirty="0" smtClean="0"/>
              <a:t>a secure channel could be a trusted carrier carrying and delivering the key in a locked case or an untapped phone line which the two parties use to agree what the key will be.</a:t>
            </a:r>
          </a:p>
        </p:txBody>
      </p:sp>
      <p:sp>
        <p:nvSpPr>
          <p:cNvPr id="99" name="Shape 9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15464736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Shape 104"/>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a:p>
        </p:txBody>
      </p:sp>
      <p:sp>
        <p:nvSpPr>
          <p:cNvPr id="105" name="Shape 10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26461076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
        <p:cNvGrpSpPr/>
        <p:nvPr/>
      </p:nvGrpSpPr>
      <p:grpSpPr>
        <a:xfrm>
          <a:off x="0" y="0"/>
          <a:ext cx="0" cy="0"/>
          <a:chOff x="0" y="0"/>
          <a:chExt cx="0" cy="0"/>
        </a:xfrm>
      </p:grpSpPr>
      <p:sp>
        <p:nvSpPr>
          <p:cNvPr id="110" name="Shape 110"/>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r>
              <a:rPr lang="en-US" dirty="0" smtClean="0">
                <a:latin typeface="Calibri" panose="020F0502020204030204" pitchFamily="34" charset="0"/>
                <a:cs typeface="Calibri" panose="020F0502020204030204" pitchFamily="34" charset="0"/>
              </a:rPr>
              <a:t>Sender=</a:t>
            </a:r>
            <a:r>
              <a:rPr lang="en-US" baseline="0" dirty="0" smtClean="0">
                <a:latin typeface="Calibri" panose="020F0502020204030204" pitchFamily="34" charset="0"/>
                <a:cs typeface="Calibri" panose="020F0502020204030204" pitchFamily="34" charset="0"/>
              </a:rPr>
              <a:t> Alice</a:t>
            </a:r>
          </a:p>
          <a:p>
            <a:pPr>
              <a:spcBef>
                <a:spcPts val="0"/>
              </a:spcBef>
              <a:buNone/>
            </a:pPr>
            <a:r>
              <a:rPr lang="en-US" baseline="0" dirty="0" smtClean="0">
                <a:latin typeface="Calibri" panose="020F0502020204030204" pitchFamily="34" charset="0"/>
                <a:cs typeface="Calibri" panose="020F0502020204030204" pitchFamily="34" charset="0"/>
              </a:rPr>
              <a:t>Recipient= Bob</a:t>
            </a:r>
          </a:p>
          <a:p>
            <a:pPr>
              <a:spcBef>
                <a:spcPts val="0"/>
              </a:spcBef>
              <a:buNone/>
            </a:pPr>
            <a:r>
              <a:rPr lang="en-US" baseline="0" dirty="0" smtClean="0">
                <a:latin typeface="Calibri" panose="020F0502020204030204" pitchFamily="34" charset="0"/>
                <a:cs typeface="Calibri" panose="020F0502020204030204" pitchFamily="34" charset="0"/>
              </a:rPr>
              <a:t>Contrast this with the Symmetric Key diagram.</a:t>
            </a:r>
          </a:p>
          <a:p>
            <a:pPr>
              <a:spcBef>
                <a:spcPts val="0"/>
              </a:spcBef>
              <a:buNone/>
            </a:pPr>
            <a:endParaRPr dirty="0"/>
          </a:p>
        </p:txBody>
      </p:sp>
      <p:sp>
        <p:nvSpPr>
          <p:cNvPr id="111" name="Shape 11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13179535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dirty="0" smtClean="0"/>
              <a:t>These algorithms are used to encrypt the values</a:t>
            </a:r>
            <a:r>
              <a:rPr lang="en-US" baseline="0" dirty="0" smtClean="0"/>
              <a:t> (possibly keys) that need to be shared between two users who want to communicate privately over a public channel. The parties do not encrypt/decrypt all messages using these algorithms (that would be too expensive time-wise), but just some secret values that are used to set up keys or are themselves secret keys.</a:t>
            </a:r>
            <a:endParaRPr lang="en-US" dirty="0"/>
          </a:p>
        </p:txBody>
      </p:sp>
    </p:spTree>
    <p:extLst>
      <p:ext uri="{BB962C8B-B14F-4D97-AF65-F5344CB8AC3E}">
        <p14:creationId xmlns:p14="http://schemas.microsoft.com/office/powerpoint/2010/main" val="25124331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dirty="0"/>
              <a:t>Note the math involved</a:t>
            </a:r>
            <a:r>
              <a:rPr lang="en-US" baseline="0" dirty="0"/>
              <a:t> in this algorithm. Students are not expected to understand what this math means. Although it’s not required, this algorithm can be contrasted with the slides that show DES or AES algorithms (from Unit 1) to </a:t>
            </a:r>
            <a:r>
              <a:rPr lang="en-US" baseline="0"/>
              <a:t>show </a:t>
            </a:r>
            <a:r>
              <a:rPr lang="en-US"/>
              <a:t>the level of </a:t>
            </a:r>
            <a:r>
              <a:rPr lang="en-US" baseline="0"/>
              <a:t>math </a:t>
            </a:r>
            <a:r>
              <a:rPr lang="en-US"/>
              <a:t>involved </a:t>
            </a:r>
            <a:r>
              <a:rPr lang="en-US" baseline="0" smtClean="0"/>
              <a:t>in </a:t>
            </a:r>
            <a:r>
              <a:rPr lang="en-US" baseline="0" dirty="0"/>
              <a:t>public key algorithms.</a:t>
            </a:r>
            <a:endParaRPr lang="en-US" dirty="0"/>
          </a:p>
        </p:txBody>
      </p:sp>
    </p:spTree>
    <p:extLst>
      <p:ext uri="{BB962C8B-B14F-4D97-AF65-F5344CB8AC3E}">
        <p14:creationId xmlns:p14="http://schemas.microsoft.com/office/powerpoint/2010/main" val="179841454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grpSp>
        <p:nvGrpSpPr>
          <p:cNvPr id="10" name="Group 9"/>
          <p:cNvGrpSpPr/>
          <p:nvPr/>
        </p:nvGrpSpPr>
        <p:grpSpPr>
          <a:xfrm>
            <a:off x="2249552" y="3401981"/>
            <a:ext cx="5372100" cy="2059641"/>
            <a:chOff x="914400" y="3657600"/>
            <a:chExt cx="7162800" cy="2059641"/>
          </a:xfrm>
        </p:grpSpPr>
        <p:sp>
          <p:nvSpPr>
            <p:cNvPr id="11" name="Rectangle 10"/>
            <p:cNvSpPr/>
            <p:nvPr/>
          </p:nvSpPr>
          <p:spPr>
            <a:xfrm>
              <a:off x="914400" y="3657600"/>
              <a:ext cx="7162800" cy="1295400"/>
            </a:xfrm>
            <a:prstGeom prst="rect">
              <a:avLst/>
            </a:prstGeom>
            <a:noFill/>
            <a:ln w="12700">
              <a:solidFill>
                <a:srgbClr val="2955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2" name="Rectangle 11"/>
            <p:cNvSpPr/>
            <p:nvPr/>
          </p:nvSpPr>
          <p:spPr>
            <a:xfrm>
              <a:off x="914400" y="5069541"/>
              <a:ext cx="7162800" cy="647700"/>
            </a:xfrm>
            <a:prstGeom prst="rect">
              <a:avLst/>
            </a:prstGeom>
            <a:noFill/>
            <a:ln w="12700">
              <a:solidFill>
                <a:srgbClr val="2955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3" name="Rectangle 12"/>
            <p:cNvSpPr/>
            <p:nvPr/>
          </p:nvSpPr>
          <p:spPr>
            <a:xfrm>
              <a:off x="914400" y="3657600"/>
              <a:ext cx="228600" cy="1295400"/>
            </a:xfrm>
            <a:prstGeom prst="rect">
              <a:avLst/>
            </a:prstGeom>
            <a:solidFill>
              <a:srgbClr val="2955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4" name="Rectangle 13"/>
            <p:cNvSpPr/>
            <p:nvPr/>
          </p:nvSpPr>
          <p:spPr>
            <a:xfrm>
              <a:off x="914400" y="5069541"/>
              <a:ext cx="228600" cy="647700"/>
            </a:xfrm>
            <a:prstGeom prst="rect">
              <a:avLst/>
            </a:prstGeom>
            <a:solidFill>
              <a:srgbClr val="2955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sp>
        <p:nvSpPr>
          <p:cNvPr id="15" name="Title 1"/>
          <p:cNvSpPr>
            <a:spLocks noGrp="1"/>
          </p:cNvSpPr>
          <p:nvPr>
            <p:ph type="ctrTitle" hasCustomPrompt="1"/>
          </p:nvPr>
        </p:nvSpPr>
        <p:spPr>
          <a:xfrm>
            <a:off x="2629775" y="3616586"/>
            <a:ext cx="4611655" cy="803564"/>
          </a:xfrm>
          <a:prstGeom prst="rect">
            <a:avLst/>
          </a:prstGeom>
        </p:spPr>
        <p:txBody>
          <a:bodyPr anchor="b">
            <a:noAutofit/>
          </a:bodyPr>
          <a:lstStyle>
            <a:lvl1pPr algn="l">
              <a:defRPr lang="en-US" sz="3000" b="1" kern="1200" baseline="0" dirty="0" smtClean="0">
                <a:solidFill>
                  <a:srgbClr val="2955A6"/>
                </a:solidFill>
                <a:latin typeface="+mj-lt"/>
                <a:ea typeface="+mj-ea"/>
                <a:cs typeface="+mj-cs"/>
              </a:defRPr>
            </a:lvl1pPr>
          </a:lstStyle>
          <a:p>
            <a:r>
              <a:rPr lang="en-US" dirty="0" smtClean="0"/>
              <a:t>Module Name</a:t>
            </a:r>
            <a:endParaRPr lang="en-US" dirty="0"/>
          </a:p>
        </p:txBody>
      </p:sp>
      <p:sp>
        <p:nvSpPr>
          <p:cNvPr id="20" name="Text Placeholder 19"/>
          <p:cNvSpPr>
            <a:spLocks noGrp="1"/>
          </p:cNvSpPr>
          <p:nvPr>
            <p:ph type="body" sz="quarter" idx="13"/>
          </p:nvPr>
        </p:nvSpPr>
        <p:spPr>
          <a:xfrm>
            <a:off x="2629775" y="4998325"/>
            <a:ext cx="4220429" cy="278892"/>
          </a:xfrm>
          <a:prstGeom prst="rect">
            <a:avLst/>
          </a:prstGeom>
        </p:spPr>
        <p:txBody>
          <a:bodyPr anchor="ctr"/>
          <a:lstStyle>
            <a:lvl1pPr marL="0" indent="0">
              <a:buNone/>
              <a:defRPr/>
            </a:lvl1pPr>
            <a:lvl3pPr marL="685800" indent="0">
              <a:buNone/>
              <a:defRPr/>
            </a:lvl3pPr>
            <a:lvl5pPr marL="1371600" indent="0" algn="l">
              <a:buNone/>
              <a:defRPr/>
            </a:lvl5pPr>
          </a:lstStyle>
          <a:p>
            <a:pPr lvl="0"/>
            <a:r>
              <a:rPr lang="en-US" smtClean="0"/>
              <a:t>Edit Master text styles</a:t>
            </a:r>
          </a:p>
        </p:txBody>
      </p:sp>
      <p:pic>
        <p:nvPicPr>
          <p:cNvPr id="2" name="Picture 1" descr="Logo for Catalyzing Computing and Cybersecurity in Community Colleges (C5)" title="C5 Logo"/>
          <p:cNvPicPr>
            <a:picLocks noChangeAspect="1"/>
          </p:cNvPicPr>
          <p:nvPr/>
        </p:nvPicPr>
        <p:blipFill>
          <a:blip r:embed="rId2"/>
          <a:stretch>
            <a:fillRect/>
          </a:stretch>
        </p:blipFill>
        <p:spPr>
          <a:xfrm>
            <a:off x="417271" y="283768"/>
            <a:ext cx="1883002" cy="1870957"/>
          </a:xfrm>
          <a:prstGeom prst="rect">
            <a:avLst/>
          </a:prstGeom>
        </p:spPr>
      </p:pic>
      <p:pic>
        <p:nvPicPr>
          <p:cNvPr id="3" name="Picture 2" descr="Logo for the National Science Foundation (NSF), which provides Catalyzing Computing and Cybersecurity in Community Colleges (C5) with grant funding." title="National Science Foundation Logo"/>
          <p:cNvPicPr>
            <a:picLocks noChangeAspect="1"/>
          </p:cNvPicPr>
          <p:nvPr/>
        </p:nvPicPr>
        <p:blipFill>
          <a:blip r:embed="rId3"/>
          <a:stretch>
            <a:fillRect/>
          </a:stretch>
        </p:blipFill>
        <p:spPr>
          <a:xfrm>
            <a:off x="7414634" y="283768"/>
            <a:ext cx="1210054" cy="1210054"/>
          </a:xfrm>
          <a:prstGeom prst="rect">
            <a:avLst/>
          </a:prstGeom>
        </p:spPr>
      </p:pic>
    </p:spTree>
    <p:extLst>
      <p:ext uri="{BB962C8B-B14F-4D97-AF65-F5344CB8AC3E}">
        <p14:creationId xmlns:p14="http://schemas.microsoft.com/office/powerpoint/2010/main" val="35246799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Total 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448676415"/>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Blank w bkground">
    <p:spTree>
      <p:nvGrpSpPr>
        <p:cNvPr id="1" name=""/>
        <p:cNvGrpSpPr/>
        <p:nvPr/>
      </p:nvGrpSpPr>
      <p:grpSpPr>
        <a:xfrm>
          <a:off x="0" y="0"/>
          <a:ext cx="0" cy="0"/>
          <a:chOff x="0" y="0"/>
          <a:chExt cx="0" cy="0"/>
        </a:xfrm>
      </p:grpSpPr>
    </p:spTree>
    <p:extLst>
      <p:ext uri="{BB962C8B-B14F-4D97-AF65-F5344CB8AC3E}">
        <p14:creationId xmlns:p14="http://schemas.microsoft.com/office/powerpoint/2010/main" val="3209769441"/>
      </p:ext>
    </p:extLst>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28650" y="365126"/>
            <a:ext cx="7886700" cy="1325563"/>
          </a:xfrm>
          <a:prstGeom prst="rect">
            <a:avLst/>
          </a:prstGeom>
        </p:spPr>
        <p:txBody>
          <a:bodyPr/>
          <a:lstStyle>
            <a:lvl1pPr>
              <a:defRPr/>
            </a:lvl1pPr>
          </a:lstStyle>
          <a:p>
            <a:r>
              <a:rPr lang="en-US" dirty="0" smtClean="0"/>
              <a:t>Slide Title</a:t>
            </a:r>
            <a:endParaRPr lang="en-US" dirty="0"/>
          </a:p>
        </p:txBody>
      </p:sp>
      <p:sp>
        <p:nvSpPr>
          <p:cNvPr id="3" name="Content Placeholder 2"/>
          <p:cNvSpPr>
            <a:spLocks noGrp="1"/>
          </p:cNvSpPr>
          <p:nvPr>
            <p:ph idx="1"/>
          </p:nvPr>
        </p:nvSpPr>
        <p:spPr>
          <a:xfrm>
            <a:off x="628650" y="1825625"/>
            <a:ext cx="7886700" cy="4351338"/>
          </a:xfrm>
          <a:prstGeom prst="rect">
            <a:avLst/>
          </a:prstGeo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p:txBody>
          <a:bodyPr/>
          <a:lstStyle/>
          <a:p>
            <a:fld id="{8026FE3C-7E70-4420-AA12-392E0D4EE99D}" type="slidenum">
              <a:rPr lang="en-US" smtClean="0"/>
              <a:t>‹#›</a:t>
            </a:fld>
            <a:endParaRPr lang="en-US"/>
          </a:p>
        </p:txBody>
      </p:sp>
    </p:spTree>
    <p:extLst>
      <p:ext uri="{BB962C8B-B14F-4D97-AF65-F5344CB8AC3E}">
        <p14:creationId xmlns:p14="http://schemas.microsoft.com/office/powerpoint/2010/main" val="19464482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a:prstGeom prst="rect">
            <a:avLst/>
          </a:prstGeom>
        </p:spPr>
        <p:txBody>
          <a:bodyPr anchor="b"/>
          <a:lstStyle>
            <a:lvl1pPr>
              <a:defRPr sz="4500"/>
            </a:lvl1pPr>
          </a:lstStyle>
          <a:p>
            <a:r>
              <a:rPr lang="en-US" smtClean="0"/>
              <a:t>Click to edit Master title style</a:t>
            </a:r>
            <a:endParaRPr lang="en-US"/>
          </a:p>
        </p:txBody>
      </p:sp>
      <p:sp>
        <p:nvSpPr>
          <p:cNvPr id="3" name="Text Placeholder 2"/>
          <p:cNvSpPr>
            <a:spLocks noGrp="1"/>
          </p:cNvSpPr>
          <p:nvPr>
            <p:ph type="body" idx="1"/>
          </p:nvPr>
        </p:nvSpPr>
        <p:spPr>
          <a:xfrm>
            <a:off x="623888" y="4589464"/>
            <a:ext cx="7886700" cy="1500187"/>
          </a:xfrm>
          <a:prstGeom prst="rect">
            <a:avLst/>
          </a:prstGeo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Edit Master text styles</a:t>
            </a:r>
          </a:p>
        </p:txBody>
      </p:sp>
      <p:sp>
        <p:nvSpPr>
          <p:cNvPr id="6" name="Slide Number Placeholder 5"/>
          <p:cNvSpPr>
            <a:spLocks noGrp="1"/>
          </p:cNvSpPr>
          <p:nvPr>
            <p:ph type="sldNum" sz="quarter" idx="12"/>
          </p:nvPr>
        </p:nvSpPr>
        <p:spPr/>
        <p:txBody>
          <a:bodyPr/>
          <a:lstStyle/>
          <a:p>
            <a:fld id="{8026FE3C-7E70-4420-AA12-392E0D4EE99D}" type="slidenum">
              <a:rPr lang="en-US" smtClean="0"/>
              <a:t>‹#›</a:t>
            </a:fld>
            <a:endParaRPr lang="en-US"/>
          </a:p>
        </p:txBody>
      </p:sp>
    </p:spTree>
    <p:extLst>
      <p:ext uri="{BB962C8B-B14F-4D97-AF65-F5344CB8AC3E}">
        <p14:creationId xmlns:p14="http://schemas.microsoft.com/office/powerpoint/2010/main" val="221769022"/>
      </p:ext>
    </p:extLst>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628650" y="1825625"/>
            <a:ext cx="3886200" cy="4351338"/>
          </a:xfrm>
          <a:prstGeom prst="rect">
            <a:avLst/>
          </a:prstGeo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9150" y="1825625"/>
            <a:ext cx="3886200" cy="4351338"/>
          </a:xfrm>
          <a:prstGeom prst="rect">
            <a:avLst/>
          </a:prstGeo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2"/>
          </p:nvPr>
        </p:nvSpPr>
        <p:spPr/>
        <p:txBody>
          <a:bodyPr/>
          <a:lstStyle/>
          <a:p>
            <a:fld id="{8026FE3C-7E70-4420-AA12-392E0D4EE99D}" type="slidenum">
              <a:rPr lang="en-US" smtClean="0"/>
              <a:t>‹#›</a:t>
            </a:fld>
            <a:endParaRPr lang="en-US"/>
          </a:p>
        </p:txBody>
      </p:sp>
    </p:spTree>
    <p:extLst>
      <p:ext uri="{BB962C8B-B14F-4D97-AF65-F5344CB8AC3E}">
        <p14:creationId xmlns:p14="http://schemas.microsoft.com/office/powerpoint/2010/main" val="902621968"/>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a:prstGeom prst="rect">
            <a:avLst/>
          </a:prstGeom>
        </p:spPr>
        <p:txBody>
          <a:bodyPr/>
          <a:lstStyle/>
          <a:p>
            <a:r>
              <a:rPr lang="en-US" smtClean="0"/>
              <a:t>Click to edit Master title style</a:t>
            </a:r>
            <a:endParaRPr lang="en-US"/>
          </a:p>
        </p:txBody>
      </p:sp>
      <p:sp>
        <p:nvSpPr>
          <p:cNvPr id="3" name="Text Placeholder 2"/>
          <p:cNvSpPr>
            <a:spLocks noGrp="1"/>
          </p:cNvSpPr>
          <p:nvPr>
            <p:ph type="body" idx="1"/>
          </p:nvPr>
        </p:nvSpPr>
        <p:spPr>
          <a:xfrm>
            <a:off x="629842" y="1681163"/>
            <a:ext cx="3868340" cy="823912"/>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Edit Master text styles</a:t>
            </a:r>
          </a:p>
        </p:txBody>
      </p:sp>
      <p:sp>
        <p:nvSpPr>
          <p:cNvPr id="4" name="Content Placeholder 3"/>
          <p:cNvSpPr>
            <a:spLocks noGrp="1"/>
          </p:cNvSpPr>
          <p:nvPr>
            <p:ph sz="half" idx="2"/>
          </p:nvPr>
        </p:nvSpPr>
        <p:spPr>
          <a:xfrm>
            <a:off x="629842" y="2505075"/>
            <a:ext cx="3868340" cy="3684588"/>
          </a:xfrm>
          <a:prstGeom prst="rect">
            <a:avLst/>
          </a:prstGeo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391" cy="823912"/>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Edit Master text styles</a:t>
            </a:r>
          </a:p>
        </p:txBody>
      </p:sp>
      <p:sp>
        <p:nvSpPr>
          <p:cNvPr id="6" name="Content Placeholder 5"/>
          <p:cNvSpPr>
            <a:spLocks noGrp="1"/>
          </p:cNvSpPr>
          <p:nvPr>
            <p:ph sz="quarter" idx="4"/>
          </p:nvPr>
        </p:nvSpPr>
        <p:spPr>
          <a:xfrm>
            <a:off x="4629150" y="2505075"/>
            <a:ext cx="3887391" cy="3684588"/>
          </a:xfrm>
          <a:prstGeom prst="rect">
            <a:avLst/>
          </a:prstGeo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Slide Number Placeholder 8"/>
          <p:cNvSpPr>
            <a:spLocks noGrp="1"/>
          </p:cNvSpPr>
          <p:nvPr>
            <p:ph type="sldNum" sz="quarter" idx="12"/>
          </p:nvPr>
        </p:nvSpPr>
        <p:spPr/>
        <p:txBody>
          <a:bodyPr/>
          <a:lstStyle/>
          <a:p>
            <a:fld id="{8026FE3C-7E70-4420-AA12-392E0D4EE99D}" type="slidenum">
              <a:rPr lang="en-US" smtClean="0"/>
              <a:t>‹#›</a:t>
            </a:fld>
            <a:endParaRPr lang="en-US"/>
          </a:p>
        </p:txBody>
      </p:sp>
    </p:spTree>
    <p:extLst>
      <p:ext uri="{BB962C8B-B14F-4D97-AF65-F5344CB8AC3E}">
        <p14:creationId xmlns:p14="http://schemas.microsoft.com/office/powerpoint/2010/main" val="2538213052"/>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en-US" smtClean="0"/>
              <a:t>Click to edit Master title style</a:t>
            </a:r>
            <a:endParaRPr lang="en-US"/>
          </a:p>
        </p:txBody>
      </p:sp>
      <p:sp>
        <p:nvSpPr>
          <p:cNvPr id="5" name="Slide Number Placeholder 4"/>
          <p:cNvSpPr>
            <a:spLocks noGrp="1"/>
          </p:cNvSpPr>
          <p:nvPr>
            <p:ph type="sldNum" sz="quarter" idx="12"/>
          </p:nvPr>
        </p:nvSpPr>
        <p:spPr/>
        <p:txBody>
          <a:bodyPr/>
          <a:lstStyle/>
          <a:p>
            <a:fld id="{8026FE3C-7E70-4420-AA12-392E0D4EE99D}" type="slidenum">
              <a:rPr lang="en-US" smtClean="0"/>
              <a:t>‹#›</a:t>
            </a:fld>
            <a:endParaRPr lang="en-US"/>
          </a:p>
        </p:txBody>
      </p:sp>
    </p:spTree>
    <p:extLst>
      <p:ext uri="{BB962C8B-B14F-4D97-AF65-F5344CB8AC3E}">
        <p14:creationId xmlns:p14="http://schemas.microsoft.com/office/powerpoint/2010/main" val="4160531765"/>
      </p:ext>
    </p:extLst>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a:prstGeom prst="rect">
            <a:avLst/>
          </a:prstGeom>
        </p:spPr>
        <p:txBody>
          <a:bodyPr anchor="b"/>
          <a:lstStyle>
            <a:lvl1pPr>
              <a:defRPr sz="2400"/>
            </a:lvl1pPr>
          </a:lstStyle>
          <a:p>
            <a:r>
              <a:rPr lang="en-US" smtClean="0"/>
              <a:t>Click to edit Master title style</a:t>
            </a:r>
            <a:endParaRPr lang="en-US"/>
          </a:p>
        </p:txBody>
      </p:sp>
      <p:sp>
        <p:nvSpPr>
          <p:cNvPr id="3" name="Content Placeholder 2"/>
          <p:cNvSpPr>
            <a:spLocks noGrp="1"/>
          </p:cNvSpPr>
          <p:nvPr>
            <p:ph idx="1"/>
          </p:nvPr>
        </p:nvSpPr>
        <p:spPr>
          <a:xfrm>
            <a:off x="3887391" y="987426"/>
            <a:ext cx="4629150" cy="4873625"/>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29841" y="2057400"/>
            <a:ext cx="2949178"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Edit Master text styles</a:t>
            </a:r>
          </a:p>
        </p:txBody>
      </p:sp>
      <p:sp>
        <p:nvSpPr>
          <p:cNvPr id="7" name="Slide Number Placeholder 6"/>
          <p:cNvSpPr>
            <a:spLocks noGrp="1"/>
          </p:cNvSpPr>
          <p:nvPr>
            <p:ph type="sldNum" sz="quarter" idx="12"/>
          </p:nvPr>
        </p:nvSpPr>
        <p:spPr/>
        <p:txBody>
          <a:bodyPr/>
          <a:lstStyle/>
          <a:p>
            <a:fld id="{8026FE3C-7E70-4420-AA12-392E0D4EE99D}" type="slidenum">
              <a:rPr lang="en-US" smtClean="0"/>
              <a:t>‹#›</a:t>
            </a:fld>
            <a:endParaRPr lang="en-US"/>
          </a:p>
        </p:txBody>
      </p:sp>
    </p:spTree>
    <p:extLst>
      <p:ext uri="{BB962C8B-B14F-4D97-AF65-F5344CB8AC3E}">
        <p14:creationId xmlns:p14="http://schemas.microsoft.com/office/powerpoint/2010/main" val="1775448651"/>
      </p:ext>
    </p:extLst>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a:prstGeom prst="rect">
            <a:avLst/>
          </a:prstGeom>
        </p:spPr>
        <p:txBody>
          <a:bodyPr anchor="b"/>
          <a:lstStyle>
            <a:lvl1pPr>
              <a:defRPr sz="2400"/>
            </a:lvl1pPr>
          </a:lstStyle>
          <a:p>
            <a:r>
              <a:rPr lang="en-US" smtClean="0"/>
              <a:t>Click to edit Master title style</a:t>
            </a:r>
            <a:endParaRPr lang="en-US"/>
          </a:p>
        </p:txBody>
      </p:sp>
      <p:sp>
        <p:nvSpPr>
          <p:cNvPr id="3" name="Picture Placeholder 2"/>
          <p:cNvSpPr>
            <a:spLocks noGrp="1"/>
          </p:cNvSpPr>
          <p:nvPr>
            <p:ph type="pic" idx="1"/>
          </p:nvPr>
        </p:nvSpPr>
        <p:spPr>
          <a:xfrm>
            <a:off x="3887391" y="987426"/>
            <a:ext cx="4629150" cy="4873625"/>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smtClean="0"/>
              <a:t>Click icon to add picture</a:t>
            </a:r>
            <a:endParaRPr lang="en-US"/>
          </a:p>
        </p:txBody>
      </p:sp>
      <p:sp>
        <p:nvSpPr>
          <p:cNvPr id="4" name="Text Placeholder 3"/>
          <p:cNvSpPr>
            <a:spLocks noGrp="1"/>
          </p:cNvSpPr>
          <p:nvPr>
            <p:ph type="body" sz="half" idx="2"/>
          </p:nvPr>
        </p:nvSpPr>
        <p:spPr>
          <a:xfrm>
            <a:off x="629841" y="2057400"/>
            <a:ext cx="2949178"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Edit Master text styles</a:t>
            </a:r>
          </a:p>
        </p:txBody>
      </p:sp>
      <p:sp>
        <p:nvSpPr>
          <p:cNvPr id="7" name="Slide Number Placeholder 6"/>
          <p:cNvSpPr>
            <a:spLocks noGrp="1"/>
          </p:cNvSpPr>
          <p:nvPr>
            <p:ph type="sldNum" sz="quarter" idx="12"/>
          </p:nvPr>
        </p:nvSpPr>
        <p:spPr/>
        <p:txBody>
          <a:bodyPr/>
          <a:lstStyle/>
          <a:p>
            <a:fld id="{8026FE3C-7E70-4420-AA12-392E0D4EE99D}" type="slidenum">
              <a:rPr lang="en-US" smtClean="0"/>
              <a:t>‹#›</a:t>
            </a:fld>
            <a:endParaRPr lang="en-US"/>
          </a:p>
        </p:txBody>
      </p:sp>
    </p:spTree>
    <p:extLst>
      <p:ext uri="{BB962C8B-B14F-4D97-AF65-F5344CB8AC3E}">
        <p14:creationId xmlns:p14="http://schemas.microsoft.com/office/powerpoint/2010/main" val="1705079393"/>
      </p:ext>
    </p:extLst>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blank" preserve="1">
  <p:cSld name="Last Slide">
    <p:bg>
      <p:bgPr>
        <a:solidFill>
          <a:schemeClr val="bg1"/>
        </a:solidFill>
        <a:effectLst/>
      </p:bgPr>
    </p:bg>
    <p:spTree>
      <p:nvGrpSpPr>
        <p:cNvPr id="1" name=""/>
        <p:cNvGrpSpPr/>
        <p:nvPr/>
      </p:nvGrpSpPr>
      <p:grpSpPr>
        <a:xfrm>
          <a:off x="0" y="0"/>
          <a:ext cx="0" cy="0"/>
          <a:chOff x="0" y="0"/>
          <a:chExt cx="0" cy="0"/>
        </a:xfrm>
      </p:grpSpPr>
      <p:pic>
        <p:nvPicPr>
          <p:cNvPr id="3" name="Picture 2" descr="Logo for Catalyzing Computing and Cybersecurity in Community Colleges (C5)" title="C5 Logo"/>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505200" y="609600"/>
            <a:ext cx="2059282" cy="2013207"/>
          </a:xfrm>
          <a:prstGeom prst="rect">
            <a:avLst/>
          </a:prstGeom>
        </p:spPr>
      </p:pic>
      <p:pic>
        <p:nvPicPr>
          <p:cNvPr id="2" name="Picture 1" title="National Science Foundation logo"/>
          <p:cNvPicPr>
            <a:picLocks noChangeAspect="1"/>
          </p:cNvPicPr>
          <p:nvPr userDrawn="1"/>
        </p:nvPicPr>
        <p:blipFill>
          <a:blip r:embed="rId3"/>
          <a:stretch>
            <a:fillRect/>
          </a:stretch>
        </p:blipFill>
        <p:spPr>
          <a:xfrm>
            <a:off x="3982390" y="5660819"/>
            <a:ext cx="1104900" cy="1115646"/>
          </a:xfrm>
          <a:prstGeom prst="rect">
            <a:avLst/>
          </a:prstGeom>
        </p:spPr>
      </p:pic>
      <p:sp>
        <p:nvSpPr>
          <p:cNvPr id="4" name="Rectangle 3"/>
          <p:cNvSpPr/>
          <p:nvPr userDrawn="1"/>
        </p:nvSpPr>
        <p:spPr>
          <a:xfrm>
            <a:off x="2305050" y="2865193"/>
            <a:ext cx="4572000" cy="646331"/>
          </a:xfrm>
          <a:prstGeom prst="rect">
            <a:avLst/>
          </a:prstGeom>
        </p:spPr>
        <p:txBody>
          <a:bodyPr>
            <a:spAutoFit/>
          </a:bodyPr>
          <a:lstStyle/>
          <a:p>
            <a:pPr algn="ctr"/>
            <a:r>
              <a:rPr lang="en-US" b="1" dirty="0" smtClean="0"/>
              <a:t>Catalyzing Computing and Cybersecurity in Community Colleges</a:t>
            </a:r>
            <a:endParaRPr lang="en-US" b="1" dirty="0"/>
          </a:p>
        </p:txBody>
      </p:sp>
      <p:sp>
        <p:nvSpPr>
          <p:cNvPr id="5" name="Rectangle 4"/>
          <p:cNvSpPr/>
          <p:nvPr userDrawn="1"/>
        </p:nvSpPr>
        <p:spPr>
          <a:xfrm>
            <a:off x="2305050" y="3631452"/>
            <a:ext cx="4572000" cy="1323439"/>
          </a:xfrm>
          <a:prstGeom prst="rect">
            <a:avLst/>
          </a:prstGeom>
        </p:spPr>
        <p:txBody>
          <a:bodyPr>
            <a:spAutoFit/>
          </a:bodyPr>
          <a:lstStyle/>
          <a:p>
            <a:pPr algn="ctr"/>
            <a:r>
              <a:rPr lang="en-US" sz="1600" dirty="0" smtClean="0"/>
              <a:t>is funded by a National Science Foundation grant and is located at Whatcom Community College</a:t>
            </a:r>
          </a:p>
          <a:p>
            <a:pPr algn="ctr"/>
            <a:endParaRPr lang="en-US" sz="1600" dirty="0" smtClean="0"/>
          </a:p>
          <a:p>
            <a:pPr algn="ctr"/>
            <a:r>
              <a:rPr lang="en-US" sz="1600" dirty="0" smtClean="0"/>
              <a:t>237 West Kellogg Road</a:t>
            </a:r>
          </a:p>
          <a:p>
            <a:pPr algn="ctr"/>
            <a:r>
              <a:rPr lang="en-US" sz="1600" dirty="0" smtClean="0"/>
              <a:t>Bellingham, WA 98226</a:t>
            </a:r>
            <a:endParaRPr lang="en-US" sz="1600" dirty="0"/>
          </a:p>
        </p:txBody>
      </p:sp>
      <p:sp>
        <p:nvSpPr>
          <p:cNvPr id="6" name="Rectangle 5"/>
          <p:cNvSpPr/>
          <p:nvPr userDrawn="1"/>
        </p:nvSpPr>
        <p:spPr>
          <a:xfrm>
            <a:off x="3580605" y="5077349"/>
            <a:ext cx="1908471" cy="338554"/>
          </a:xfrm>
          <a:prstGeom prst="rect">
            <a:avLst/>
          </a:prstGeom>
        </p:spPr>
        <p:txBody>
          <a:bodyPr wrap="none">
            <a:spAutoFit/>
          </a:bodyPr>
          <a:lstStyle/>
          <a:p>
            <a:r>
              <a:rPr lang="en-US" sz="1600" b="1" dirty="0" smtClean="0"/>
              <a:t>www.C5colleges.org</a:t>
            </a:r>
            <a:endParaRPr lang="en-US" sz="1600" b="1" dirty="0"/>
          </a:p>
        </p:txBody>
      </p:sp>
    </p:spTree>
    <p:extLst>
      <p:ext uri="{BB962C8B-B14F-4D97-AF65-F5344CB8AC3E}">
        <p14:creationId xmlns:p14="http://schemas.microsoft.com/office/powerpoint/2010/main" val="4147169727"/>
      </p:ext>
    </p:extLst>
  </p:cSld>
  <p:clrMapOvr>
    <a:overrideClrMapping bg1="lt1" tx1="dk1" bg2="lt2" tx2="dk2" accent1="accent1" accent2="accent2" accent3="accent3" accent4="accent4" accent5="accent5" accent6="accent6" hlink="hlink" folHlink="folHlink"/>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hyperlink" Target="http://www.c5colleges.org/" TargetMode="Externa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hyperlink" Target="https://creativecommons.org/licenses/by/4.0/" TargetMode="Externa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Slide Number Placeholder 5" title="Page Number"/>
          <p:cNvSpPr>
            <a:spLocks noGrp="1"/>
          </p:cNvSpPr>
          <p:nvPr>
            <p:ph type="sldNum" sz="quarter" idx="4"/>
          </p:nvPr>
        </p:nvSpPr>
        <p:spPr>
          <a:xfrm>
            <a:off x="8019661" y="6329898"/>
            <a:ext cx="495689"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026FE3C-7E70-4420-AA12-392E0D4EE99D}" type="slidenum">
              <a:rPr lang="en-US" smtClean="0"/>
              <a:pPr/>
              <a:t>‹#›</a:t>
            </a:fld>
            <a:endParaRPr lang="en-US" dirty="0"/>
          </a:p>
        </p:txBody>
      </p:sp>
      <p:sp>
        <p:nvSpPr>
          <p:cNvPr id="7" name="Title Placeholder 6"/>
          <p:cNvSpPr>
            <a:spLocks noGrp="1"/>
          </p:cNvSpPr>
          <p:nvPr>
            <p:ph type="title"/>
          </p:nvPr>
        </p:nvSpPr>
        <p:spPr>
          <a:xfrm>
            <a:off x="628650" y="457200"/>
            <a:ext cx="5685995" cy="1101133"/>
          </a:xfrm>
          <a:prstGeom prst="rect">
            <a:avLst/>
          </a:prstGeom>
        </p:spPr>
        <p:txBody>
          <a:bodyPr vert="horz" lIns="91440" tIns="45720" rIns="91440" bIns="45720" rtlCol="0" anchor="ctr">
            <a:normAutofit/>
          </a:bodyPr>
          <a:lstStyle/>
          <a:p>
            <a:r>
              <a:rPr lang="en-US" smtClean="0"/>
              <a:t>Click to edit Master title style</a:t>
            </a:r>
            <a:endParaRPr lang="en-US" dirty="0"/>
          </a:p>
        </p:txBody>
      </p:sp>
      <p:pic>
        <p:nvPicPr>
          <p:cNvPr id="12" name="Picture 11" descr="Except where otherwise noted, content in this document is licensed under a Creative Commons Attribution 4.0 International license." title="Creative Commons Logo"/>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628650" y="6463019"/>
            <a:ext cx="720197" cy="295275"/>
          </a:xfrm>
          <a:prstGeom prst="rect">
            <a:avLst/>
          </a:prstGeom>
        </p:spPr>
      </p:pic>
      <p:sp>
        <p:nvSpPr>
          <p:cNvPr id="4" name="Text Placeholder 3"/>
          <p:cNvSpPr>
            <a:spLocks noGrp="1"/>
          </p:cNvSpPr>
          <p:nvPr>
            <p:ph type="body" idx="1"/>
          </p:nvPr>
        </p:nvSpPr>
        <p:spPr>
          <a:xfrm>
            <a:off x="628650" y="1825625"/>
            <a:ext cx="7886700" cy="4482632"/>
          </a:xfrm>
          <a:prstGeom prst="rect">
            <a:avLst/>
          </a:prstGeom>
        </p:spPr>
        <p:txBody>
          <a:bodyPr vert="horz" lIns="91440" tIns="45720" rIns="91440" bIns="45720" rtlCol="0">
            <a:normAutofit/>
          </a:bodyPr>
          <a:lstStyle/>
          <a:p>
            <a:pPr marL="171450" marR="0" lvl="0" indent="-171450" algn="l" defTabSz="685800" rtl="0" eaLnBrk="1" fontAlgn="auto" latinLnBrk="0" hangingPunct="1">
              <a:lnSpc>
                <a:spcPct val="90000"/>
              </a:lnSpc>
              <a:spcBef>
                <a:spcPts val="750"/>
              </a:spcBef>
              <a:spcAft>
                <a:spcPts val="0"/>
              </a:spcAft>
              <a:buClrTx/>
              <a:buSzTx/>
              <a:buFont typeface="Arial" panose="020B0604020202020204" pitchFamily="34" charset="0"/>
              <a:buChar char="•"/>
              <a:tabLst/>
              <a:defRPr/>
            </a:pPr>
            <a:r>
              <a:rPr lang="en-US" dirty="0" smtClean="0"/>
              <a:t>Click to edit M</a:t>
            </a:r>
          </a:p>
          <a:p>
            <a:pPr lvl="0"/>
            <a:r>
              <a:rPr lang="en-US" dirty="0" smtClean="0"/>
              <a:t>aster text styles</a:t>
            </a:r>
          </a:p>
          <a:p>
            <a:pPr lvl="1"/>
            <a:r>
              <a:rPr lang="en-US" dirty="0" smtClean="0"/>
              <a:t>Second </a:t>
            </a:r>
            <a:r>
              <a:rPr lang="en-US" dirty="0" err="1" smtClean="0"/>
              <a:t>levelThird</a:t>
            </a:r>
            <a:r>
              <a:rPr lang="en-US" dirty="0" smtClean="0"/>
              <a:t> level</a:t>
            </a:r>
          </a:p>
          <a:p>
            <a:pPr lvl="3"/>
            <a:r>
              <a:rPr lang="en-US" dirty="0" smtClean="0"/>
              <a:t>Fourth level</a:t>
            </a:r>
          </a:p>
          <a:p>
            <a:pPr lvl="4"/>
            <a:r>
              <a:rPr lang="en-US" dirty="0" smtClean="0"/>
              <a:t>Fifth level</a:t>
            </a:r>
            <a:endParaRPr lang="en-US" dirty="0"/>
          </a:p>
        </p:txBody>
      </p:sp>
      <p:sp>
        <p:nvSpPr>
          <p:cNvPr id="13" name="Rectangle 2"/>
          <p:cNvSpPr>
            <a:spLocks noChangeArrowheads="1"/>
          </p:cNvSpPr>
          <p:nvPr/>
        </p:nvSpPr>
        <p:spPr bwMode="auto">
          <a:xfrm>
            <a:off x="1" y="90100"/>
            <a:ext cx="13856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en-US" sz="1350"/>
          </a:p>
        </p:txBody>
      </p:sp>
      <p:sp>
        <p:nvSpPr>
          <p:cNvPr id="15" name="Rectangle 3"/>
          <p:cNvSpPr>
            <a:spLocks noChangeArrowheads="1"/>
          </p:cNvSpPr>
          <p:nvPr/>
        </p:nvSpPr>
        <p:spPr bwMode="auto">
          <a:xfrm rot="10800000" flipV="1">
            <a:off x="1397918" y="6420127"/>
            <a:ext cx="4147458" cy="4385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lvl1pPr eaLnBrk="0" fontAlgn="base" hangingPunct="0">
              <a:spcBef>
                <a:spcPct val="0"/>
              </a:spcBef>
              <a:spcAft>
                <a:spcPct val="0"/>
              </a:spcAft>
              <a:tabLst>
                <a:tab pos="2971800" algn="ctr"/>
                <a:tab pos="5943600" algn="r"/>
              </a:tabLst>
              <a:defRPr>
                <a:solidFill>
                  <a:schemeClr val="tx1"/>
                </a:solidFill>
                <a:latin typeface="Arial" panose="020B0604020202020204" pitchFamily="34" charset="0"/>
              </a:defRPr>
            </a:lvl1pPr>
            <a:lvl2pPr eaLnBrk="0" fontAlgn="base" hangingPunct="0">
              <a:spcBef>
                <a:spcPct val="0"/>
              </a:spcBef>
              <a:spcAft>
                <a:spcPct val="0"/>
              </a:spcAft>
              <a:tabLst>
                <a:tab pos="2971800" algn="ctr"/>
                <a:tab pos="5943600" algn="r"/>
              </a:tabLst>
              <a:defRPr>
                <a:solidFill>
                  <a:schemeClr val="tx1"/>
                </a:solidFill>
                <a:latin typeface="Arial" panose="020B0604020202020204" pitchFamily="34" charset="0"/>
              </a:defRPr>
            </a:lvl2pPr>
            <a:lvl3pPr eaLnBrk="0" fontAlgn="base" hangingPunct="0">
              <a:spcBef>
                <a:spcPct val="0"/>
              </a:spcBef>
              <a:spcAft>
                <a:spcPct val="0"/>
              </a:spcAft>
              <a:tabLst>
                <a:tab pos="2971800" algn="ctr"/>
                <a:tab pos="5943600" algn="r"/>
              </a:tabLst>
              <a:defRPr>
                <a:solidFill>
                  <a:schemeClr val="tx1"/>
                </a:solidFill>
                <a:latin typeface="Arial" panose="020B0604020202020204" pitchFamily="34" charset="0"/>
              </a:defRPr>
            </a:lvl3pPr>
            <a:lvl4pPr eaLnBrk="0" fontAlgn="base" hangingPunct="0">
              <a:spcBef>
                <a:spcPct val="0"/>
              </a:spcBef>
              <a:spcAft>
                <a:spcPct val="0"/>
              </a:spcAft>
              <a:tabLst>
                <a:tab pos="2971800" algn="ctr"/>
                <a:tab pos="5943600" algn="r"/>
              </a:tabLst>
              <a:defRPr>
                <a:solidFill>
                  <a:schemeClr val="tx1"/>
                </a:solidFill>
                <a:latin typeface="Arial" panose="020B0604020202020204" pitchFamily="34" charset="0"/>
              </a:defRPr>
            </a:lvl4pPr>
            <a:lvl5pPr eaLnBrk="0" fontAlgn="base" hangingPunct="0">
              <a:spcBef>
                <a:spcPct val="0"/>
              </a:spcBef>
              <a:spcAft>
                <a:spcPct val="0"/>
              </a:spcAft>
              <a:tabLst>
                <a:tab pos="2971800" algn="ctr"/>
                <a:tab pos="5943600" algn="r"/>
              </a:tabLst>
              <a:defRPr>
                <a:solidFill>
                  <a:schemeClr val="tx1"/>
                </a:solidFill>
                <a:latin typeface="Arial" panose="020B0604020202020204" pitchFamily="34" charset="0"/>
              </a:defRPr>
            </a:lvl5pPr>
            <a:lvl6pPr eaLnBrk="0" fontAlgn="base" hangingPunct="0">
              <a:spcBef>
                <a:spcPct val="0"/>
              </a:spcBef>
              <a:spcAft>
                <a:spcPct val="0"/>
              </a:spcAft>
              <a:tabLst>
                <a:tab pos="2971800" algn="ctr"/>
                <a:tab pos="5943600" algn="r"/>
              </a:tabLst>
              <a:defRPr>
                <a:solidFill>
                  <a:schemeClr val="tx1"/>
                </a:solidFill>
                <a:latin typeface="Arial" panose="020B0604020202020204" pitchFamily="34" charset="0"/>
              </a:defRPr>
            </a:lvl6pPr>
            <a:lvl7pPr eaLnBrk="0" fontAlgn="base" hangingPunct="0">
              <a:spcBef>
                <a:spcPct val="0"/>
              </a:spcBef>
              <a:spcAft>
                <a:spcPct val="0"/>
              </a:spcAft>
              <a:tabLst>
                <a:tab pos="2971800" algn="ctr"/>
                <a:tab pos="5943600" algn="r"/>
              </a:tabLst>
              <a:defRPr>
                <a:solidFill>
                  <a:schemeClr val="tx1"/>
                </a:solidFill>
                <a:latin typeface="Arial" panose="020B0604020202020204" pitchFamily="34" charset="0"/>
              </a:defRPr>
            </a:lvl7pPr>
            <a:lvl8pPr eaLnBrk="0" fontAlgn="base" hangingPunct="0">
              <a:spcBef>
                <a:spcPct val="0"/>
              </a:spcBef>
              <a:spcAft>
                <a:spcPct val="0"/>
              </a:spcAft>
              <a:tabLst>
                <a:tab pos="2971800" algn="ctr"/>
                <a:tab pos="5943600" algn="r"/>
              </a:tabLst>
              <a:defRPr>
                <a:solidFill>
                  <a:schemeClr val="tx1"/>
                </a:solidFill>
                <a:latin typeface="Arial" panose="020B0604020202020204" pitchFamily="34" charset="0"/>
              </a:defRPr>
            </a:lvl8pPr>
            <a:lvl9pPr eaLnBrk="0" fontAlgn="base" hangingPunct="0">
              <a:spcBef>
                <a:spcPct val="0"/>
              </a:spcBef>
              <a:spcAft>
                <a:spcPct val="0"/>
              </a:spcAft>
              <a:tabLst>
                <a:tab pos="2971800" algn="ctr"/>
                <a:tab pos="5943600" algn="r"/>
              </a:tabLst>
              <a:defRPr>
                <a:solidFill>
                  <a:schemeClr val="tx1"/>
                </a:solidFill>
                <a:latin typeface="Arial" panose="020B0604020202020204" pitchFamily="34" charset="0"/>
              </a:defRPr>
            </a:lvl9pPr>
          </a:lstStyle>
          <a:p>
            <a:pPr marL="0" marR="0" lvl="0" indent="0" algn="l" defTabSz="685800" rtl="0" eaLnBrk="0" fontAlgn="base" latinLnBrk="0" hangingPunct="0">
              <a:lnSpc>
                <a:spcPct val="100000"/>
              </a:lnSpc>
              <a:spcBef>
                <a:spcPct val="0"/>
              </a:spcBef>
              <a:spcAft>
                <a:spcPct val="0"/>
              </a:spcAft>
              <a:buClrTx/>
              <a:buSzTx/>
              <a:buFontTx/>
              <a:buNone/>
              <a:tabLst>
                <a:tab pos="2228850" algn="ctr"/>
                <a:tab pos="4457700" algn="r"/>
              </a:tabLst>
            </a:pPr>
            <a:r>
              <a:rPr kumimoji="0" lang="en-US" altLang="en-US" sz="525"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a:t>
            </a:r>
            <a:r>
              <a:rPr kumimoji="0" lang="en-US" altLang="en-US" sz="12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This document is licensed with a </a:t>
            </a:r>
            <a:r>
              <a:rPr kumimoji="0" lang="en-US" altLang="en-US" sz="12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hlinkClick r:id="rId14"/>
              </a:rPr>
              <a:t>Creative Commons Attribution 4.0 International License</a:t>
            </a:r>
            <a:r>
              <a:rPr kumimoji="0" lang="en-US" altLang="en-US" sz="1200" b="0" i="0" u="none" strike="noStrike" cap="none" normalizeH="0" baseline="0" dirty="0" smtClean="0">
                <a:ln>
                  <a:noFill/>
                </a:ln>
                <a:solidFill>
                  <a:srgbClr val="0070C0"/>
                </a:solidFill>
                <a:effectLst/>
                <a:latin typeface="Calibri" panose="020F0502020204030204" pitchFamily="34" charset="0"/>
                <a:ea typeface="Times New Roman" panose="02020603050405020304" pitchFamily="18" charset="0"/>
                <a:cs typeface="Times New Roman" panose="02020603050405020304" pitchFamily="18" charset="0"/>
              </a:rPr>
              <a:t>   </a:t>
            </a:r>
            <a:r>
              <a:rPr kumimoji="0" lang="en-US" altLang="en-US" sz="12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©2017  </a:t>
            </a:r>
            <a:r>
              <a:rPr kumimoji="0" lang="en-US" altLang="en-US" sz="1200" b="1"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hlinkClick r:id="rId15"/>
              </a:rPr>
              <a:t>www.C5colleges.org</a:t>
            </a:r>
            <a:endParaRPr kumimoji="0" lang="en-US" altLang="en-US" sz="1350" b="1"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3875996"/>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Lst>
  <p:hf sldNum="0"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marR="0" indent="-171450" algn="l" defTabSz="685800" rtl="0" eaLnBrk="1" fontAlgn="auto" latinLnBrk="0" hangingPunct="1">
        <a:lnSpc>
          <a:spcPct val="90000"/>
        </a:lnSpc>
        <a:spcBef>
          <a:spcPts val="750"/>
        </a:spcBef>
        <a:spcAft>
          <a:spcPts val="0"/>
        </a:spcAft>
        <a:buClrTx/>
        <a:buSzTx/>
        <a:buFont typeface="Arial" panose="020B0604020202020204" pitchFamily="34" charset="0"/>
        <a:buChar char="•"/>
        <a:tabLst/>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hyperlink" Target="https://creativecommons.org/licenses/by/4.0/"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11.xml"/><Relationship Id="rId4" Type="http://schemas.openxmlformats.org/officeDocument/2006/relationships/hyperlink" Target="https://creativecommons.org/licenses/by/4.0/" TargetMode="External"/></Relationships>
</file>

<file path=ppt/slides/_rels/slide18.xml.rels><?xml version="1.0" encoding="UTF-8" standalone="yes"?>
<Relationships xmlns="http://schemas.openxmlformats.org/package/2006/relationships"><Relationship Id="rId3" Type="http://schemas.openxmlformats.org/officeDocument/2006/relationships/hyperlink" Target="https://en.wikipedia.org/wiki/Cipher_suite" TargetMode="External"/><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4.xml"/><Relationship Id="rId5" Type="http://schemas.openxmlformats.org/officeDocument/2006/relationships/hyperlink" Target="http://ptrow.com/perl/calculator.pl" TargetMode="External"/><Relationship Id="rId4" Type="http://schemas.openxmlformats.org/officeDocument/2006/relationships/image" Target="../media/image1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4.xml"/><Relationship Id="rId6" Type="http://schemas.openxmlformats.org/officeDocument/2006/relationships/hyperlink" Target="https://www.mathcelebrity.com/primitiveroot.php?p=131&amp;b=3&amp;pl=Primitive+Root+Check" TargetMode="External"/><Relationship Id="rId5" Type="http://schemas.openxmlformats.org/officeDocument/2006/relationships/hyperlink" Target="http://ptrow.com/perl/calculator.pl" TargetMode="External"/><Relationship Id="rId4" Type="http://schemas.openxmlformats.org/officeDocument/2006/relationships/image" Target="../media/image14.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10.xml"/><Relationship Id="rId4" Type="http://schemas.openxmlformats.org/officeDocument/2006/relationships/hyperlink" Target="https://creativecommons.org/licenses/by/4.0/" TargetMode="Externa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0.xml"/><Relationship Id="rId4" Type="http://schemas.openxmlformats.org/officeDocument/2006/relationships/hyperlink" Target="https://creativecommons.org/licenses/by/4.0/" TargetMode="Externa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2"/>
        <p:cNvGrpSpPr/>
        <p:nvPr/>
      </p:nvGrpSpPr>
      <p:grpSpPr>
        <a:xfrm>
          <a:off x="0" y="0"/>
          <a:ext cx="0" cy="0"/>
          <a:chOff x="0" y="0"/>
          <a:chExt cx="0" cy="0"/>
        </a:xfrm>
      </p:grpSpPr>
      <p:sp>
        <p:nvSpPr>
          <p:cNvPr id="33" name="Shape 33"/>
          <p:cNvSpPr txBox="1">
            <a:spLocks noGrp="1"/>
          </p:cNvSpPr>
          <p:nvPr>
            <p:ph type="ctrTitle"/>
          </p:nvPr>
        </p:nvSpPr>
        <p:spPr>
          <a:prstGeom prst="rect">
            <a:avLst/>
          </a:prstGeom>
          <a:noFill/>
          <a:ln>
            <a:noFill/>
          </a:ln>
        </p:spPr>
        <p:txBody>
          <a:bodyPr lIns="91425" tIns="45700" rIns="91425" bIns="45700" anchor="b" anchorCtr="0">
            <a:noAutofit/>
          </a:bodyPr>
          <a:lstStyle/>
          <a:p>
            <a:pPr marL="0" marR="0" lvl="0" indent="0" algn="l" rtl="0">
              <a:lnSpc>
                <a:spcPct val="100000"/>
              </a:lnSpc>
              <a:spcBef>
                <a:spcPts val="0"/>
              </a:spcBef>
              <a:spcAft>
                <a:spcPts val="0"/>
              </a:spcAft>
              <a:buClr>
                <a:schemeClr val="dk2"/>
              </a:buClr>
              <a:buSzPct val="25000"/>
              <a:buFont typeface="Libre Baskerville"/>
              <a:buNone/>
            </a:pPr>
            <a:r>
              <a:rPr lang="en-US" dirty="0" smtClean="0">
                <a:solidFill>
                  <a:srgbClr val="2354A9"/>
                </a:solidFill>
                <a:ea typeface="Libre Baskerville"/>
                <a:cs typeface="Libre Baskerville"/>
                <a:sym typeface="Libre Baskerville"/>
              </a:rPr>
              <a:t>Applied Cryptography</a:t>
            </a:r>
            <a:endParaRPr lang="en-US" b="1" i="0" u="none" strike="noStrike" dirty="0">
              <a:solidFill>
                <a:srgbClr val="2354A9"/>
              </a:solidFill>
              <a:ea typeface="Libre Baskerville"/>
              <a:cs typeface="Libre Baskerville"/>
              <a:sym typeface="Libre Baskerville"/>
            </a:endParaRPr>
          </a:p>
        </p:txBody>
      </p:sp>
      <p:sp>
        <p:nvSpPr>
          <p:cNvPr id="34" name="Shape 34"/>
          <p:cNvSpPr txBox="1">
            <a:spLocks noGrp="1"/>
          </p:cNvSpPr>
          <p:nvPr>
            <p:ph type="body" sz="quarter" idx="13"/>
          </p:nvPr>
        </p:nvSpPr>
        <p:spPr>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accent1"/>
              </a:buClr>
              <a:buSzPct val="25000"/>
              <a:buFont typeface="Noto Symbol"/>
              <a:buNone/>
            </a:pPr>
            <a:r>
              <a:rPr lang="en-US" sz="2000" b="1" i="0" u="none" strike="noStrike" cap="none" baseline="0" dirty="0" smtClean="0">
                <a:solidFill>
                  <a:srgbClr val="2354A9"/>
                </a:solidFill>
                <a:latin typeface="+mj-lt"/>
                <a:ea typeface="Libre Baskerville"/>
                <a:cs typeface="Libre Baskerville"/>
                <a:sym typeface="Libre Baskerville"/>
              </a:rPr>
              <a:t>Public Key Cryptography</a:t>
            </a:r>
            <a:endParaRPr lang="en-US" sz="2000" b="1" i="0" u="none" strike="noStrike" cap="none" baseline="0" dirty="0">
              <a:solidFill>
                <a:srgbClr val="2354A9"/>
              </a:solidFill>
              <a:latin typeface="+mj-lt"/>
              <a:ea typeface="Libre Baskerville"/>
              <a:cs typeface="Libre Baskerville"/>
              <a:sym typeface="Libre Baskerville"/>
            </a:endParaRPr>
          </a:p>
        </p:txBody>
      </p:sp>
    </p:spTree>
  </p:cSld>
  <p:clrMapOvr>
    <a:masterClrMapping/>
  </p:clrMapOvr>
  <p:transition spd="slow">
    <p:cu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sp>
        <p:nvSpPr>
          <p:cNvPr id="107" name="Shape 107"/>
          <p:cNvSpPr txBox="1">
            <a:spLocks noGrp="1"/>
          </p:cNvSpPr>
          <p:nvPr>
            <p:ph type="title"/>
          </p:nvPr>
        </p:nvSpPr>
        <p:spPr>
          <a:xfrm>
            <a:off x="838200" y="0"/>
            <a:ext cx="8074080" cy="1143000"/>
          </a:xfrm>
          <a:prstGeom prst="rect">
            <a:avLst/>
          </a:prstGeom>
          <a:noFill/>
          <a:ln>
            <a:noFill/>
          </a:ln>
        </p:spPr>
        <p:txBody>
          <a:bodyPr lIns="91425" tIns="45700" rIns="91425" bIns="45700" anchor="b" anchorCtr="0">
            <a:noAutofit/>
          </a:bodyPr>
          <a:lstStyle/>
          <a:p>
            <a:pPr marL="0" marR="0" lvl="0" indent="0" rtl="0">
              <a:lnSpc>
                <a:spcPct val="100000"/>
              </a:lnSpc>
              <a:spcBef>
                <a:spcPts val="0"/>
              </a:spcBef>
              <a:spcAft>
                <a:spcPts val="0"/>
              </a:spcAft>
              <a:buClr>
                <a:schemeClr val="dk2"/>
              </a:buClr>
              <a:buSzPct val="25000"/>
              <a:buFont typeface="Libre Baskerville"/>
              <a:buNone/>
            </a:pPr>
            <a:r>
              <a:rPr lang="en-US" b="0" i="0" u="none" strike="noStrike" dirty="0" smtClean="0">
                <a:ea typeface="Libre Baskerville"/>
                <a:cs typeface="Libre Baskerville"/>
                <a:sym typeface="Libre Baskerville"/>
              </a:rPr>
              <a:t>Asymmetric Encryption </a:t>
            </a:r>
            <a:endParaRPr lang="en-US" b="0" i="0" u="none" strike="noStrike" dirty="0">
              <a:ea typeface="Libre Baskerville"/>
              <a:cs typeface="Libre Baskerville"/>
              <a:sym typeface="Libre Baskerville"/>
            </a:endParaRPr>
          </a:p>
        </p:txBody>
      </p:sp>
      <p:pic>
        <p:nvPicPr>
          <p:cNvPr id="1026" name="Picture 2" descr="The &quot;sender” called Alice is pictured on one side of the illustration with a skeleton key labeled &quot;Bob PUBLIC.&quot; On the other side of the picture, the “receiver,” named Bob, is pictured with a key labeled &quot;Bob PRIVATE.&quot; From the sender to the receiver, the following words are pictured, their movement from one to the other defined by arrows: plaintext, encrypt, ciphertext, public channel, ciphertext , decrypt, plaintext. An arrow points from Bob's public key to the word &quot;encrypt.&quot; Another arrow points from Bob's private key to the word &quot;decrypt.&quot;" title="Illustrat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200" y="1524000"/>
            <a:ext cx="7616881" cy="25047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descr="The words “agree on beforehand” surround a skeleton key on which The &quot;sender” called Alice is pictured on one side of the illustration with a skeleton key labeled &quot;Bob PUBLIC.&quot; On the other side of the picture, the “receiver,” named Bob, is pictured with a key labeled &quot;Bob PRIVATE.&quot; From the sender to the receiver, the following words are pictured, their movement from one to the other defined by arrows: plaintext, encrypt, ciphertext, public channel, ciphertext , decrypt, plaintext. An arrow points from Bob's public key to the word &quot;encrypt.&quot; Another arrow points from Bob's private key to the word &quot;decrypt.&quot;" title="Illustration"/>
          <p:cNvSpPr txBox="1"/>
          <p:nvPr/>
        </p:nvSpPr>
        <p:spPr>
          <a:xfrm>
            <a:off x="2895601" y="4193988"/>
            <a:ext cx="4343400" cy="261610"/>
          </a:xfrm>
          <a:prstGeom prst="rect">
            <a:avLst/>
          </a:prstGeom>
          <a:noFill/>
        </p:spPr>
        <p:txBody>
          <a:bodyPr wrap="square" rtlCol="0">
            <a:spAutoFit/>
          </a:bodyPr>
          <a:lstStyle/>
          <a:p>
            <a:r>
              <a:rPr lang="en-US" sz="1100" dirty="0" smtClean="0"/>
              <a:t>“Asymmetric Encryption" </a:t>
            </a:r>
            <a:r>
              <a:rPr lang="en-US" sz="1100" dirty="0"/>
              <a:t>by Yesem Kurt-</a:t>
            </a:r>
            <a:r>
              <a:rPr lang="en-US" sz="1100" dirty="0" err="1"/>
              <a:t>Peker</a:t>
            </a:r>
            <a:r>
              <a:rPr lang="en-US" sz="1100" dirty="0"/>
              <a:t> licensed under </a:t>
            </a:r>
            <a:r>
              <a:rPr lang="en-US" sz="1100" dirty="0">
                <a:hlinkClick r:id="rId4"/>
              </a:rPr>
              <a:t>CC BY 4.0 </a:t>
            </a:r>
            <a:endParaRPr lang="en-US" sz="1100" dirty="0"/>
          </a:p>
        </p:txBody>
      </p:sp>
      <p:sp>
        <p:nvSpPr>
          <p:cNvPr id="2" name="TextBox 1"/>
          <p:cNvSpPr txBox="1"/>
          <p:nvPr/>
        </p:nvSpPr>
        <p:spPr>
          <a:xfrm>
            <a:off x="914400" y="4724400"/>
            <a:ext cx="7239000" cy="646331"/>
          </a:xfrm>
          <a:prstGeom prst="rect">
            <a:avLst/>
          </a:prstGeom>
          <a:noFill/>
        </p:spPr>
        <p:txBody>
          <a:bodyPr wrap="square" rtlCol="0">
            <a:spAutoFit/>
          </a:bodyPr>
          <a:lstStyle/>
          <a:p>
            <a:r>
              <a:rPr lang="en-US" sz="1800" dirty="0" smtClean="0">
                <a:latin typeface="+mn-lt"/>
              </a:rPr>
              <a:t>Note that no communication is necessary beforehand to agree on a shared secret key.  </a:t>
            </a:r>
            <a:endParaRPr lang="en-US" sz="1800" dirty="0">
              <a:latin typeface="+mn-lt"/>
            </a:endParaRPr>
          </a:p>
        </p:txBody>
      </p:sp>
    </p:spTree>
  </p:cSld>
  <p:clrMapOvr>
    <a:masterClrMapping/>
  </p:clrMapOvr>
  <p:transition spd="slow">
    <p:cut/>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04800"/>
            <a:ext cx="8305800" cy="1143000"/>
          </a:xfrm>
        </p:spPr>
        <p:txBody>
          <a:bodyPr/>
          <a:lstStyle/>
          <a:p>
            <a:r>
              <a:rPr lang="en-US" dirty="0" smtClean="0"/>
              <a:t>Advantage of Asymmetric Encryption</a:t>
            </a:r>
            <a:endParaRPr lang="en-US" dirty="0"/>
          </a:p>
        </p:txBody>
      </p:sp>
      <p:sp>
        <p:nvSpPr>
          <p:cNvPr id="3" name="Text Placeholder 2"/>
          <p:cNvSpPr>
            <a:spLocks noGrp="1"/>
          </p:cNvSpPr>
          <p:nvPr>
            <p:ph idx="1"/>
          </p:nvPr>
        </p:nvSpPr>
        <p:spPr/>
        <p:txBody>
          <a:bodyPr/>
          <a:lstStyle/>
          <a:p>
            <a:r>
              <a:rPr lang="en-US" sz="2400" dirty="0" smtClean="0"/>
              <a:t>With asymmetric encryption, users do not have to share a secret value that they have to communicate or agree on beforehand or over a public channel.</a:t>
            </a:r>
          </a:p>
          <a:p>
            <a:endParaRPr lang="en-US" sz="2400" dirty="0" smtClean="0"/>
          </a:p>
          <a:p>
            <a:r>
              <a:rPr lang="en-US" sz="2400" dirty="0" smtClean="0"/>
              <a:t>Public keys are published and available to everyone in the system.</a:t>
            </a:r>
          </a:p>
          <a:p>
            <a:endParaRPr lang="en-US" sz="2400" dirty="0" smtClean="0"/>
          </a:p>
          <a:p>
            <a:r>
              <a:rPr lang="en-US" sz="2400" b="1" dirty="0" smtClean="0"/>
              <a:t>NOTE: </a:t>
            </a:r>
            <a:r>
              <a:rPr lang="en-US" sz="2400" dirty="0" smtClean="0"/>
              <a:t>Private keys should NOT be shared!</a:t>
            </a:r>
            <a:endParaRPr lang="en-US" sz="2400" dirty="0"/>
          </a:p>
        </p:txBody>
      </p:sp>
    </p:spTree>
    <p:extLst>
      <p:ext uri="{BB962C8B-B14F-4D97-AF65-F5344CB8AC3E}">
        <p14:creationId xmlns:p14="http://schemas.microsoft.com/office/powerpoint/2010/main" val="109395030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685800"/>
            <a:ext cx="7696200" cy="1143000"/>
          </a:xfrm>
        </p:spPr>
        <p:txBody>
          <a:bodyPr>
            <a:normAutofit/>
          </a:bodyPr>
          <a:lstStyle/>
          <a:p>
            <a:r>
              <a:rPr lang="en-US" dirty="0" smtClean="0"/>
              <a:t>Examples of Asymmetric Encryption Algorithms</a:t>
            </a:r>
            <a:endParaRPr lang="en-US" dirty="0"/>
          </a:p>
        </p:txBody>
      </p:sp>
      <p:sp>
        <p:nvSpPr>
          <p:cNvPr id="3" name="Text Placeholder 2"/>
          <p:cNvSpPr>
            <a:spLocks noGrp="1"/>
          </p:cNvSpPr>
          <p:nvPr>
            <p:ph idx="1"/>
          </p:nvPr>
        </p:nvSpPr>
        <p:spPr>
          <a:xfrm>
            <a:off x="914400" y="1905000"/>
            <a:ext cx="7848600" cy="4333874"/>
          </a:xfrm>
        </p:spPr>
        <p:txBody>
          <a:bodyPr>
            <a:normAutofit/>
          </a:bodyPr>
          <a:lstStyle/>
          <a:p>
            <a:r>
              <a:rPr lang="en-US" sz="2400" dirty="0" smtClean="0"/>
              <a:t>RSA Encryption </a:t>
            </a:r>
          </a:p>
          <a:p>
            <a:pPr lvl="1"/>
            <a:r>
              <a:rPr lang="en-US" sz="2400" dirty="0"/>
              <a:t>D</a:t>
            </a:r>
            <a:r>
              <a:rPr lang="en-US" sz="2400" dirty="0" smtClean="0"/>
              <a:t>eveloped by </a:t>
            </a:r>
            <a:r>
              <a:rPr lang="en-US" sz="2400" dirty="0" err="1" smtClean="0"/>
              <a:t>Rivest</a:t>
            </a:r>
            <a:r>
              <a:rPr lang="en-US" sz="2400" dirty="0" smtClean="0"/>
              <a:t>, Shamir, </a:t>
            </a:r>
            <a:r>
              <a:rPr lang="en-US" sz="2400" dirty="0" err="1" smtClean="0"/>
              <a:t>Adleman</a:t>
            </a:r>
            <a:r>
              <a:rPr lang="en-US" sz="2400" dirty="0" smtClean="0"/>
              <a:t> (scientists at Berkley) in 1976</a:t>
            </a:r>
          </a:p>
          <a:p>
            <a:pPr lvl="1"/>
            <a:r>
              <a:rPr lang="en-US" sz="2400" dirty="0" smtClean="0"/>
              <a:t>Included in the cipher suite for key agreement/exchange in </a:t>
            </a:r>
            <a:r>
              <a:rPr lang="en-US" sz="2400" dirty="0"/>
              <a:t>TLS/SSL (Transport </a:t>
            </a:r>
            <a:r>
              <a:rPr lang="en-US" sz="2400" dirty="0" smtClean="0"/>
              <a:t>Layer </a:t>
            </a:r>
            <a:r>
              <a:rPr lang="en-US" sz="2400" dirty="0"/>
              <a:t>Security/Secure Socket Layer</a:t>
            </a:r>
            <a:r>
              <a:rPr lang="en-US" sz="2400" dirty="0" smtClean="0"/>
              <a:t>)</a:t>
            </a:r>
          </a:p>
          <a:p>
            <a:r>
              <a:rPr lang="en-US" sz="2400" dirty="0" err="1" smtClean="0"/>
              <a:t>ElGamal</a:t>
            </a:r>
            <a:r>
              <a:rPr lang="en-US" sz="2400" dirty="0" smtClean="0"/>
              <a:t> Encryption</a:t>
            </a:r>
          </a:p>
          <a:p>
            <a:pPr lvl="1"/>
            <a:r>
              <a:rPr lang="en-US" sz="2400" dirty="0"/>
              <a:t>Developed </a:t>
            </a:r>
            <a:r>
              <a:rPr lang="en-US" sz="2400" dirty="0" smtClean="0"/>
              <a:t>by </a:t>
            </a:r>
            <a:r>
              <a:rPr lang="en-US" sz="2400" dirty="0" err="1" smtClean="0"/>
              <a:t>Taher</a:t>
            </a:r>
            <a:r>
              <a:rPr lang="en-US" sz="2400" dirty="0" smtClean="0"/>
              <a:t> </a:t>
            </a:r>
            <a:r>
              <a:rPr lang="en-US" sz="2400" dirty="0" err="1"/>
              <a:t>Elgamal</a:t>
            </a:r>
            <a:r>
              <a:rPr lang="en-US" sz="2400" dirty="0"/>
              <a:t> </a:t>
            </a:r>
            <a:r>
              <a:rPr lang="en-US" sz="2400" dirty="0" smtClean="0"/>
              <a:t>an  </a:t>
            </a:r>
            <a:r>
              <a:rPr lang="en-US" sz="2400" dirty="0"/>
              <a:t>Egyptian </a:t>
            </a:r>
            <a:r>
              <a:rPr lang="en-US" sz="2400" dirty="0" smtClean="0"/>
              <a:t>cryptographer in 1985</a:t>
            </a:r>
          </a:p>
          <a:p>
            <a:pPr lvl="1"/>
            <a:r>
              <a:rPr lang="en-US" sz="2400" dirty="0" smtClean="0"/>
              <a:t>Used </a:t>
            </a:r>
            <a:r>
              <a:rPr lang="en-US" sz="2400" dirty="0"/>
              <a:t>in the </a:t>
            </a:r>
            <a:r>
              <a:rPr lang="en-US" sz="2400" dirty="0" smtClean="0"/>
              <a:t>GNU </a:t>
            </a:r>
            <a:r>
              <a:rPr lang="en-US" sz="2400" dirty="0"/>
              <a:t>Privacy Guard software, recent versions </a:t>
            </a:r>
            <a:r>
              <a:rPr lang="en-US" sz="2400" dirty="0" smtClean="0"/>
              <a:t>of PGP</a:t>
            </a:r>
            <a:endParaRPr lang="en-US" dirty="0" smtClean="0"/>
          </a:p>
          <a:p>
            <a:pPr lvl="1"/>
            <a:endParaRPr lang="en-US" dirty="0" smtClean="0"/>
          </a:p>
          <a:p>
            <a:endParaRPr lang="en-US" dirty="0" smtClean="0"/>
          </a:p>
          <a:p>
            <a:pPr marL="0" indent="0">
              <a:buNone/>
            </a:pPr>
            <a:endParaRPr lang="en-US" dirty="0"/>
          </a:p>
        </p:txBody>
      </p:sp>
    </p:spTree>
    <p:extLst>
      <p:ext uri="{BB962C8B-B14F-4D97-AF65-F5344CB8AC3E}">
        <p14:creationId xmlns:p14="http://schemas.microsoft.com/office/powerpoint/2010/main" val="227326335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609600"/>
            <a:ext cx="7467600" cy="715963"/>
          </a:xfrm>
        </p:spPr>
        <p:txBody>
          <a:bodyPr/>
          <a:lstStyle/>
          <a:p>
            <a:r>
              <a:rPr lang="en-US" dirty="0" smtClean="0"/>
              <a:t>A Glimpse of the RSA Encryption</a:t>
            </a:r>
            <a:endParaRPr lang="en-US" dirty="0"/>
          </a:p>
        </p:txBody>
      </p:sp>
      <mc:AlternateContent xmlns:mc="http://schemas.openxmlformats.org/markup-compatibility/2006" xmlns:a14="http://schemas.microsoft.com/office/drawing/2010/main">
        <mc:Choice Requires="a14">
          <p:sp>
            <p:nvSpPr>
              <p:cNvPr id="3" name="Text Placeholder 2"/>
              <p:cNvSpPr>
                <a:spLocks noGrp="1"/>
              </p:cNvSpPr>
              <p:nvPr>
                <p:ph idx="1"/>
              </p:nvPr>
            </p:nvSpPr>
            <p:spPr>
              <a:xfrm>
                <a:off x="876300" y="1600200"/>
                <a:ext cx="7429500" cy="4876800"/>
              </a:xfrm>
            </p:spPr>
            <p:txBody>
              <a:bodyPr/>
              <a:lstStyle/>
              <a:p>
                <a:pPr>
                  <a:buFontTx/>
                  <a:buChar char="•"/>
                </a:pPr>
                <a:r>
                  <a:rPr lang="en-US" sz="2000" b="1" dirty="0" smtClean="0"/>
                  <a:t>Key generation by Bob:</a:t>
                </a:r>
              </a:p>
              <a:p>
                <a:pPr lvl="1">
                  <a:buFontTx/>
                  <a:buChar char="•"/>
                </a:pPr>
                <a:r>
                  <a:rPr lang="en-US" sz="1800" dirty="0" smtClean="0"/>
                  <a:t>Select </a:t>
                </a:r>
                <a14:m>
                  <m:oMath xmlns:m="http://schemas.openxmlformats.org/officeDocument/2006/math">
                    <m:r>
                      <a:rPr lang="en-US" sz="1800" i="1" dirty="0" smtClean="0">
                        <a:latin typeface="Cambria Math"/>
                      </a:rPr>
                      <m:t>𝑝</m:t>
                    </m:r>
                    <m:r>
                      <a:rPr lang="en-US" sz="1800" i="1" dirty="0" smtClean="0">
                        <a:latin typeface="Cambria Math"/>
                      </a:rPr>
                      <m:t>,</m:t>
                    </m:r>
                    <m:r>
                      <a:rPr lang="en-US" sz="1800" i="1" dirty="0" smtClean="0">
                        <a:latin typeface="Cambria Math"/>
                      </a:rPr>
                      <m:t>𝑞</m:t>
                    </m:r>
                  </m:oMath>
                </a14:m>
                <a:r>
                  <a:rPr lang="en-US" sz="1800" dirty="0" smtClean="0"/>
                  <a:t>	</a:t>
                </a:r>
                <a14:m>
                  <m:oMath xmlns:m="http://schemas.openxmlformats.org/officeDocument/2006/math">
                    <m:r>
                      <a:rPr lang="en-US" sz="1800" i="1" dirty="0" smtClean="0">
                        <a:latin typeface="Cambria Math"/>
                      </a:rPr>
                      <m:t>𝑝</m:t>
                    </m:r>
                  </m:oMath>
                </a14:m>
                <a:r>
                  <a:rPr lang="en-US" sz="1800" dirty="0" smtClean="0"/>
                  <a:t> and </a:t>
                </a:r>
                <a14:m>
                  <m:oMath xmlns:m="http://schemas.openxmlformats.org/officeDocument/2006/math">
                    <m:r>
                      <a:rPr lang="en-US" sz="1800" i="1" dirty="0" smtClean="0">
                        <a:latin typeface="Cambria Math"/>
                      </a:rPr>
                      <m:t>𝑞</m:t>
                    </m:r>
                  </m:oMath>
                </a14:m>
                <a:r>
                  <a:rPr lang="en-US" sz="1800" dirty="0" smtClean="0"/>
                  <a:t> both prime, </a:t>
                </a:r>
                <a14:m>
                  <m:oMath xmlns:m="http://schemas.openxmlformats.org/officeDocument/2006/math">
                    <m:r>
                      <m:rPr>
                        <m:sty m:val="p"/>
                      </m:rPr>
                      <a:rPr lang="en-US" sz="1800" b="0" i="0" smtClean="0">
                        <a:latin typeface="Cambria Math"/>
                        <a:ea typeface="Cambria Math"/>
                      </a:rPr>
                      <m:t>p</m:t>
                    </m:r>
                    <m:r>
                      <a:rPr lang="en-US" sz="1800" i="1" smtClean="0">
                        <a:latin typeface="Cambria Math"/>
                        <a:ea typeface="Cambria Math"/>
                      </a:rPr>
                      <m:t>≠</m:t>
                    </m:r>
                  </m:oMath>
                </a14:m>
                <a:r>
                  <a:rPr lang="en-US" sz="1800" dirty="0" smtClean="0"/>
                  <a:t>q</a:t>
                </a:r>
              </a:p>
              <a:p>
                <a:pPr lvl="1">
                  <a:buFontTx/>
                  <a:buChar char="•"/>
                </a:pPr>
                <a:r>
                  <a:rPr lang="en-US" sz="1800" dirty="0" smtClean="0"/>
                  <a:t>Calculate    </a:t>
                </a:r>
                <a14:m>
                  <m:oMath xmlns:m="http://schemas.openxmlformats.org/officeDocument/2006/math">
                    <m:r>
                      <a:rPr lang="en-US" sz="1800" i="1" dirty="0" smtClean="0">
                        <a:latin typeface="Cambria Math"/>
                      </a:rPr>
                      <m:t>𝑛</m:t>
                    </m:r>
                    <m:r>
                      <a:rPr lang="en-US" sz="1800" i="1" dirty="0" smtClean="0">
                        <a:latin typeface="Cambria Math"/>
                      </a:rPr>
                      <m:t>=</m:t>
                    </m:r>
                    <m:r>
                      <a:rPr lang="en-US" sz="1800" i="1" dirty="0" err="1" smtClean="0">
                        <a:latin typeface="Cambria Math"/>
                      </a:rPr>
                      <m:t>𝑝𝑥𝑞</m:t>
                    </m:r>
                  </m:oMath>
                </a14:m>
                <a:endParaRPr lang="en-US" sz="1800" dirty="0" smtClean="0"/>
              </a:p>
              <a:p>
                <a:pPr lvl="1">
                  <a:buFontTx/>
                  <a:buChar char="•"/>
                </a:pPr>
                <a:r>
                  <a:rPr lang="en-US" sz="1800" dirty="0" smtClean="0"/>
                  <a:t>Calculate </a:t>
                </a:r>
                <a14:m>
                  <m:oMath xmlns:m="http://schemas.openxmlformats.org/officeDocument/2006/math">
                    <m:r>
                      <a:rPr lang="en-US" sz="1800" i="1" smtClean="0">
                        <a:latin typeface="Cambria Math"/>
                        <a:ea typeface="Cambria Math"/>
                      </a:rPr>
                      <m:t>𝜑</m:t>
                    </m:r>
                    <m:d>
                      <m:dPr>
                        <m:ctrlPr>
                          <a:rPr lang="en-US" sz="1800" b="0" i="1" smtClean="0">
                            <a:latin typeface="Cambria Math" panose="02040503050406030204" pitchFamily="18" charset="0"/>
                            <a:ea typeface="Cambria Math"/>
                          </a:rPr>
                        </m:ctrlPr>
                      </m:dPr>
                      <m:e>
                        <m:r>
                          <a:rPr lang="en-US" sz="1800" b="0" i="1" smtClean="0">
                            <a:latin typeface="Cambria Math"/>
                            <a:ea typeface="Cambria Math"/>
                          </a:rPr>
                          <m:t>𝑛</m:t>
                        </m:r>
                      </m:e>
                    </m:d>
                    <m:r>
                      <a:rPr lang="en-US" sz="1800" b="0" i="1" smtClean="0">
                        <a:latin typeface="Cambria Math"/>
                        <a:ea typeface="Cambria Math"/>
                      </a:rPr>
                      <m:t>=</m:t>
                    </m:r>
                    <m:d>
                      <m:dPr>
                        <m:ctrlPr>
                          <a:rPr lang="en-US" sz="1800" b="0" i="1" smtClean="0">
                            <a:latin typeface="Cambria Math" panose="02040503050406030204" pitchFamily="18" charset="0"/>
                            <a:ea typeface="Cambria Math"/>
                          </a:rPr>
                        </m:ctrlPr>
                      </m:dPr>
                      <m:e>
                        <m:r>
                          <a:rPr lang="en-US" sz="1800" b="0" i="1" smtClean="0">
                            <a:latin typeface="Cambria Math"/>
                            <a:ea typeface="Cambria Math"/>
                          </a:rPr>
                          <m:t>𝑝</m:t>
                        </m:r>
                        <m:r>
                          <a:rPr lang="en-US" sz="1800" b="0" i="1" smtClean="0">
                            <a:latin typeface="Cambria Math"/>
                            <a:ea typeface="Cambria Math"/>
                          </a:rPr>
                          <m:t>−1</m:t>
                        </m:r>
                      </m:e>
                    </m:d>
                    <m:d>
                      <m:dPr>
                        <m:ctrlPr>
                          <a:rPr lang="en-US" sz="1800" b="0" i="1" smtClean="0">
                            <a:latin typeface="Cambria Math" panose="02040503050406030204" pitchFamily="18" charset="0"/>
                            <a:ea typeface="Cambria Math"/>
                          </a:rPr>
                        </m:ctrlPr>
                      </m:dPr>
                      <m:e>
                        <m:r>
                          <a:rPr lang="en-US" sz="1800" b="0" i="1" smtClean="0">
                            <a:latin typeface="Cambria Math"/>
                            <a:ea typeface="Cambria Math"/>
                          </a:rPr>
                          <m:t>𝑞</m:t>
                        </m:r>
                        <m:r>
                          <a:rPr lang="en-US" sz="1800" b="0" i="1" smtClean="0">
                            <a:latin typeface="Cambria Math"/>
                            <a:ea typeface="Cambria Math"/>
                          </a:rPr>
                          <m:t>−1</m:t>
                        </m:r>
                      </m:e>
                    </m:d>
                    <m:r>
                      <a:rPr lang="en-US" sz="1800" b="0" i="1" smtClean="0">
                        <a:latin typeface="Cambria Math"/>
                        <a:ea typeface="Cambria Math"/>
                      </a:rPr>
                      <m:t> </m:t>
                    </m:r>
                  </m:oMath>
                </a14:m>
                <a:r>
                  <a:rPr lang="en-US" sz="1800" dirty="0" smtClean="0"/>
                  <a:t> (Euler’s phi function)</a:t>
                </a:r>
              </a:p>
              <a:p>
                <a:pPr lvl="1">
                  <a:buFontTx/>
                  <a:buChar char="•"/>
                </a:pPr>
                <a:r>
                  <a:rPr lang="en-US" sz="1800" dirty="0" smtClean="0"/>
                  <a:t>Select </a:t>
                </a:r>
                <a14:m>
                  <m:oMath xmlns:m="http://schemas.openxmlformats.org/officeDocument/2006/math">
                    <m:r>
                      <a:rPr lang="en-US" sz="1800" i="1" dirty="0" smtClean="0">
                        <a:latin typeface="Cambria Math"/>
                      </a:rPr>
                      <m:t>𝑒</m:t>
                    </m:r>
                  </m:oMath>
                </a14:m>
                <a:r>
                  <a:rPr lang="en-US" sz="1800" dirty="0" smtClean="0"/>
                  <a:t>              </a:t>
                </a:r>
                <a14:m>
                  <m:oMath xmlns:m="http://schemas.openxmlformats.org/officeDocument/2006/math">
                    <m:r>
                      <a:rPr lang="en-US" sz="1800" i="1" dirty="0" smtClean="0">
                        <a:latin typeface="Cambria Math"/>
                      </a:rPr>
                      <m:t>1&lt;</m:t>
                    </m:r>
                    <m:r>
                      <a:rPr lang="en-US" sz="1800" i="1" dirty="0" smtClean="0">
                        <a:latin typeface="Cambria Math"/>
                      </a:rPr>
                      <m:t>𝑒</m:t>
                    </m:r>
                    <m:r>
                      <a:rPr lang="en-US" sz="1800" i="1" dirty="0" smtClean="0">
                        <a:latin typeface="Cambria Math"/>
                      </a:rPr>
                      <m:t> &lt;</m:t>
                    </m:r>
                    <m:r>
                      <a:rPr lang="en-US" sz="1800" i="1" dirty="0" smtClean="0">
                        <a:latin typeface="Cambria Math"/>
                        <a:ea typeface="Cambria Math"/>
                      </a:rPr>
                      <m:t>𝜑</m:t>
                    </m:r>
                    <m:d>
                      <m:dPr>
                        <m:ctrlPr>
                          <a:rPr lang="en-US" sz="1800" i="1" dirty="0" smtClean="0">
                            <a:latin typeface="Cambria Math" panose="02040503050406030204" pitchFamily="18" charset="0"/>
                            <a:ea typeface="Cambria Math"/>
                          </a:rPr>
                        </m:ctrlPr>
                      </m:dPr>
                      <m:e>
                        <m:r>
                          <a:rPr lang="en-US" sz="1800" i="1" dirty="0" smtClean="0">
                            <a:latin typeface="Cambria Math"/>
                          </a:rPr>
                          <m:t>𝑛</m:t>
                        </m:r>
                      </m:e>
                    </m:d>
                    <m:r>
                      <a:rPr lang="en-US" sz="1800" i="1" dirty="0" smtClean="0">
                        <a:latin typeface="Cambria Math"/>
                      </a:rPr>
                      <m:t>,</m:t>
                    </m:r>
                    <m:func>
                      <m:funcPr>
                        <m:ctrlPr>
                          <a:rPr lang="en-US" sz="1800" i="1" dirty="0" smtClean="0">
                            <a:latin typeface="Cambria Math" panose="02040503050406030204" pitchFamily="18" charset="0"/>
                          </a:rPr>
                        </m:ctrlPr>
                      </m:funcPr>
                      <m:fName>
                        <m:r>
                          <a:rPr lang="en-US" sz="1800" b="0" i="1" dirty="0" smtClean="0">
                            <a:latin typeface="Cambria Math" panose="02040503050406030204" pitchFamily="18" charset="0"/>
                          </a:rPr>
                          <m:t> </m:t>
                        </m:r>
                        <m:r>
                          <m:rPr>
                            <m:sty m:val="p"/>
                          </m:rPr>
                          <a:rPr lang="en-US" sz="1800" i="0" dirty="0" err="1" smtClean="0">
                            <a:latin typeface="Cambria Math"/>
                          </a:rPr>
                          <m:t>gcd</m:t>
                        </m:r>
                      </m:fName>
                      <m:e>
                        <m:d>
                          <m:dPr>
                            <m:ctrlPr>
                              <a:rPr lang="en-US" sz="1800" i="1" dirty="0" smtClean="0">
                                <a:latin typeface="Cambria Math" panose="02040503050406030204" pitchFamily="18" charset="0"/>
                              </a:rPr>
                            </m:ctrlPr>
                          </m:dPr>
                          <m:e>
                            <m:r>
                              <a:rPr lang="en-US" sz="1800" i="1" dirty="0" err="1" smtClean="0">
                                <a:latin typeface="Cambria Math"/>
                              </a:rPr>
                              <m:t>𝑒</m:t>
                            </m:r>
                            <m:r>
                              <a:rPr lang="en-US" sz="1800" i="1" dirty="0" err="1" smtClean="0">
                                <a:latin typeface="Cambria Math"/>
                              </a:rPr>
                              <m:t>,</m:t>
                            </m:r>
                            <m:r>
                              <a:rPr lang="en-US" sz="1800" i="1" dirty="0" smtClean="0">
                                <a:latin typeface="Cambria Math"/>
                                <a:ea typeface="Cambria Math"/>
                              </a:rPr>
                              <m:t>𝜑</m:t>
                            </m:r>
                            <m:d>
                              <m:dPr>
                                <m:ctrlPr>
                                  <a:rPr lang="en-US" sz="1800" i="1" dirty="0" smtClean="0">
                                    <a:latin typeface="Cambria Math" panose="02040503050406030204" pitchFamily="18" charset="0"/>
                                    <a:ea typeface="Cambria Math"/>
                                  </a:rPr>
                                </m:ctrlPr>
                              </m:dPr>
                              <m:e>
                                <m:r>
                                  <a:rPr lang="en-US" sz="1800" i="1" dirty="0" smtClean="0">
                                    <a:latin typeface="Cambria Math"/>
                                  </a:rPr>
                                  <m:t>𝑛</m:t>
                                </m:r>
                              </m:e>
                            </m:d>
                          </m:e>
                        </m:d>
                      </m:e>
                    </m:func>
                    <m:r>
                      <a:rPr lang="en-US" sz="1800" i="1" dirty="0" smtClean="0">
                        <a:latin typeface="Cambria Math"/>
                      </a:rPr>
                      <m:t>=1</m:t>
                    </m:r>
                  </m:oMath>
                </a14:m>
                <a:endParaRPr lang="en-US" sz="1800" dirty="0" smtClean="0"/>
              </a:p>
              <a:p>
                <a:pPr lvl="1">
                  <a:buFontTx/>
                  <a:buChar char="•"/>
                </a:pPr>
                <a:r>
                  <a:rPr lang="en-US" sz="1800" dirty="0" smtClean="0"/>
                  <a:t>Calculate d        </a:t>
                </a:r>
                <a14:m>
                  <m:oMath xmlns:m="http://schemas.openxmlformats.org/officeDocument/2006/math">
                    <m:r>
                      <a:rPr lang="en-US" sz="1800" i="1" dirty="0" smtClean="0">
                        <a:latin typeface="Cambria Math"/>
                      </a:rPr>
                      <m:t>𝑑</m:t>
                    </m:r>
                    <m:r>
                      <a:rPr lang="en-US" sz="1800" i="1" dirty="0" smtClean="0">
                        <a:latin typeface="Cambria Math"/>
                      </a:rPr>
                      <m:t>=</m:t>
                    </m:r>
                  </m:oMath>
                </a14:m>
                <a:r>
                  <a:rPr lang="en-US" sz="1800" dirty="0" smtClean="0"/>
                  <a:t> </a:t>
                </a:r>
                <a14:m>
                  <m:oMath xmlns:m="http://schemas.openxmlformats.org/officeDocument/2006/math">
                    <m:sSup>
                      <m:sSupPr>
                        <m:ctrlPr>
                          <a:rPr lang="en-US" sz="1800" i="1" dirty="0" smtClean="0">
                            <a:latin typeface="Cambria Math" panose="02040503050406030204" pitchFamily="18" charset="0"/>
                          </a:rPr>
                        </m:ctrlPr>
                      </m:sSupPr>
                      <m:e>
                        <m:r>
                          <a:rPr lang="en-US" sz="1800" b="0" i="1" dirty="0" smtClean="0">
                            <a:latin typeface="Cambria Math"/>
                          </a:rPr>
                          <m:t>𝑒</m:t>
                        </m:r>
                      </m:e>
                      <m:sup>
                        <m:r>
                          <a:rPr lang="en-US" sz="1800" b="0" i="1" dirty="0" smtClean="0">
                            <a:latin typeface="Cambria Math"/>
                          </a:rPr>
                          <m:t>−1</m:t>
                        </m:r>
                      </m:sup>
                    </m:sSup>
                  </m:oMath>
                </a14:m>
                <a:r>
                  <a:rPr lang="en-US" sz="1800" dirty="0" smtClean="0"/>
                  <a:t> </a:t>
                </a:r>
                <a14:m>
                  <m:oMath xmlns:m="http://schemas.openxmlformats.org/officeDocument/2006/math">
                    <m:r>
                      <a:rPr lang="en-US" sz="1800" i="1" dirty="0" smtClean="0">
                        <a:latin typeface="Cambria Math"/>
                      </a:rPr>
                      <m:t>𝑚𝑜𝑑</m:t>
                    </m:r>
                  </m:oMath>
                </a14:m>
                <a:r>
                  <a:rPr lang="en-US" sz="1800" dirty="0" smtClean="0"/>
                  <a:t> </a:t>
                </a:r>
                <a14:m>
                  <m:oMath xmlns:m="http://schemas.openxmlformats.org/officeDocument/2006/math">
                    <m:r>
                      <a:rPr lang="en-US" sz="1800" i="1" dirty="0">
                        <a:latin typeface="Cambria Math"/>
                        <a:ea typeface="Cambria Math"/>
                      </a:rPr>
                      <m:t>𝜑</m:t>
                    </m:r>
                    <m:d>
                      <m:dPr>
                        <m:ctrlPr>
                          <a:rPr lang="en-US" sz="1800" i="1" dirty="0">
                            <a:latin typeface="Cambria Math" panose="02040503050406030204" pitchFamily="18" charset="0"/>
                            <a:ea typeface="Cambria Math"/>
                          </a:rPr>
                        </m:ctrlPr>
                      </m:dPr>
                      <m:e>
                        <m:r>
                          <a:rPr lang="en-US" sz="1800" i="1" dirty="0">
                            <a:latin typeface="Cambria Math"/>
                          </a:rPr>
                          <m:t>𝑛</m:t>
                        </m:r>
                      </m:e>
                    </m:d>
                  </m:oMath>
                </a14:m>
                <a:endParaRPr lang="en-US" sz="1800" dirty="0" smtClean="0"/>
              </a:p>
              <a:p>
                <a:pPr lvl="1">
                  <a:buFontTx/>
                  <a:buChar char="•"/>
                </a:pPr>
                <a:r>
                  <a:rPr lang="en-US" sz="1800" dirty="0" smtClean="0"/>
                  <a:t>Public key  </a:t>
                </a:r>
                <a14:m>
                  <m:oMath xmlns:m="http://schemas.openxmlformats.org/officeDocument/2006/math">
                    <m:r>
                      <a:rPr lang="en-US" sz="1800" i="1" dirty="0" smtClean="0">
                        <a:latin typeface="Cambria Math"/>
                      </a:rPr>
                      <m:t>(</m:t>
                    </m:r>
                    <m:r>
                      <a:rPr lang="en-US" sz="1800" i="1" dirty="0" err="1" smtClean="0">
                        <a:latin typeface="Cambria Math"/>
                      </a:rPr>
                      <m:t>𝑒</m:t>
                    </m:r>
                    <m:r>
                      <a:rPr lang="en-US" sz="1800" i="1" dirty="0" err="1" smtClean="0">
                        <a:latin typeface="Cambria Math"/>
                      </a:rPr>
                      <m:t>,</m:t>
                    </m:r>
                    <m:r>
                      <a:rPr lang="en-US" sz="1800" i="1" dirty="0" err="1" smtClean="0">
                        <a:latin typeface="Cambria Math"/>
                      </a:rPr>
                      <m:t>𝑛</m:t>
                    </m:r>
                    <m:r>
                      <a:rPr lang="en-US" sz="1800" i="1" dirty="0" smtClean="0">
                        <a:latin typeface="Cambria Math"/>
                      </a:rPr>
                      <m:t>)              </m:t>
                    </m:r>
                  </m:oMath>
                </a14:m>
                <a:r>
                  <a:rPr lang="en-US" sz="1800" dirty="0" smtClean="0"/>
                  <a:t>Private key </a:t>
                </a:r>
                <a14:m>
                  <m:oMath xmlns:m="http://schemas.openxmlformats.org/officeDocument/2006/math">
                    <m:d>
                      <m:dPr>
                        <m:ctrlPr>
                          <a:rPr lang="en-US" sz="1800" i="1" dirty="0" smtClean="0">
                            <a:latin typeface="Cambria Math" panose="02040503050406030204" pitchFamily="18" charset="0"/>
                          </a:rPr>
                        </m:ctrlPr>
                      </m:dPr>
                      <m:e>
                        <m:r>
                          <a:rPr lang="en-US" sz="1800" i="1" dirty="0" err="1" smtClean="0">
                            <a:latin typeface="Cambria Math"/>
                          </a:rPr>
                          <m:t>𝑑</m:t>
                        </m:r>
                        <m:r>
                          <a:rPr lang="en-US" sz="1800" i="1" dirty="0" err="1" smtClean="0">
                            <a:latin typeface="Cambria Math"/>
                          </a:rPr>
                          <m:t>,</m:t>
                        </m:r>
                        <m:r>
                          <a:rPr lang="en-US" sz="1800" i="1" dirty="0" err="1" smtClean="0">
                            <a:latin typeface="Cambria Math"/>
                          </a:rPr>
                          <m:t>𝑛</m:t>
                        </m:r>
                      </m:e>
                    </m:d>
                  </m:oMath>
                </a14:m>
                <a:endParaRPr lang="en-US" sz="2000" dirty="0" smtClean="0"/>
              </a:p>
              <a:p>
                <a:pPr>
                  <a:buFontTx/>
                  <a:buChar char="•"/>
                </a:pPr>
                <a:r>
                  <a:rPr lang="en-US" sz="2000" b="1" dirty="0" smtClean="0"/>
                  <a:t>Encryption by Alice (of a message for Bob)</a:t>
                </a:r>
              </a:p>
              <a:p>
                <a:pPr lvl="1">
                  <a:buFontTx/>
                  <a:buChar char="•"/>
                </a:pPr>
                <a:r>
                  <a:rPr lang="en-US" sz="1800" dirty="0" smtClean="0"/>
                  <a:t>Plaintext (message)    </a:t>
                </a:r>
                <a14:m>
                  <m:oMath xmlns:m="http://schemas.openxmlformats.org/officeDocument/2006/math">
                    <m:r>
                      <a:rPr lang="en-US" sz="1800" i="1" dirty="0" smtClean="0">
                        <a:latin typeface="Cambria Math"/>
                      </a:rPr>
                      <m:t>𝑀</m:t>
                    </m:r>
                    <m:r>
                      <a:rPr lang="en-US" sz="1800" i="1" dirty="0" smtClean="0">
                        <a:latin typeface="Cambria Math"/>
                      </a:rPr>
                      <m:t>&lt;</m:t>
                    </m:r>
                    <m:r>
                      <a:rPr lang="en-US" sz="1800" i="1" dirty="0" smtClean="0">
                        <a:latin typeface="Cambria Math"/>
                      </a:rPr>
                      <m:t>𝑛</m:t>
                    </m:r>
                  </m:oMath>
                </a14:m>
                <a:endParaRPr lang="en-US" sz="1800" dirty="0" smtClean="0"/>
              </a:p>
              <a:p>
                <a:pPr lvl="1">
                  <a:buFontTx/>
                  <a:buChar char="•"/>
                </a:pPr>
                <a:r>
                  <a:rPr lang="en-US" sz="1800" dirty="0" err="1" smtClean="0"/>
                  <a:t>Ciphertext</a:t>
                </a:r>
                <a:r>
                  <a:rPr lang="en-US" sz="1800" dirty="0" smtClean="0"/>
                  <a:t>                   </a:t>
                </a:r>
                <a14:m>
                  <m:oMath xmlns:m="http://schemas.openxmlformats.org/officeDocument/2006/math">
                    <m:r>
                      <a:rPr lang="en-US" sz="1800" i="1" dirty="0" smtClean="0">
                        <a:latin typeface="Cambria Math"/>
                      </a:rPr>
                      <m:t>𝐶</m:t>
                    </m:r>
                    <m:r>
                      <a:rPr lang="en-US" sz="1800" i="1" dirty="0" smtClean="0">
                        <a:latin typeface="Cambria Math"/>
                      </a:rPr>
                      <m:t>= </m:t>
                    </m:r>
                    <m:sSup>
                      <m:sSupPr>
                        <m:ctrlPr>
                          <a:rPr lang="en-US" sz="1800" i="1" dirty="0" smtClean="0">
                            <a:latin typeface="Cambria Math" panose="02040503050406030204" pitchFamily="18" charset="0"/>
                          </a:rPr>
                        </m:ctrlPr>
                      </m:sSupPr>
                      <m:e>
                        <m:r>
                          <a:rPr lang="en-US" sz="1800" b="0" i="1" dirty="0" smtClean="0">
                            <a:latin typeface="Cambria Math"/>
                          </a:rPr>
                          <m:t>𝑀</m:t>
                        </m:r>
                      </m:e>
                      <m:sup>
                        <m:r>
                          <a:rPr lang="en-US" sz="1800" b="0" i="1" dirty="0" smtClean="0">
                            <a:latin typeface="Cambria Math"/>
                          </a:rPr>
                          <m:t>𝑒</m:t>
                        </m:r>
                      </m:sup>
                    </m:sSup>
                    <m:r>
                      <a:rPr lang="en-US" sz="1800" b="0" i="1" dirty="0" smtClean="0">
                        <a:latin typeface="Cambria Math"/>
                      </a:rPr>
                      <m:t> </m:t>
                    </m:r>
                    <m:r>
                      <a:rPr lang="en-US" sz="1800" b="0" i="1" dirty="0" smtClean="0">
                        <a:latin typeface="Cambria Math"/>
                      </a:rPr>
                      <m:t>𝑚𝑜𝑑</m:t>
                    </m:r>
                    <m:r>
                      <a:rPr lang="en-US" sz="1800" b="0" i="1" dirty="0" smtClean="0">
                        <a:latin typeface="Cambria Math"/>
                      </a:rPr>
                      <m:t> </m:t>
                    </m:r>
                    <m:r>
                      <a:rPr lang="en-US" sz="1800" b="0" i="1" dirty="0" smtClean="0">
                        <a:latin typeface="Cambria Math"/>
                      </a:rPr>
                      <m:t>𝑛</m:t>
                    </m:r>
                  </m:oMath>
                </a14:m>
                <a:endParaRPr lang="en-US" sz="1800" dirty="0" smtClean="0"/>
              </a:p>
              <a:p>
                <a:pPr>
                  <a:buFontTx/>
                  <a:buChar char="•"/>
                </a:pPr>
                <a:r>
                  <a:rPr lang="en-US" sz="2000" b="1" dirty="0" smtClean="0"/>
                  <a:t>Decryption </a:t>
                </a:r>
                <a:r>
                  <a:rPr lang="en-US" sz="2000" b="1" dirty="0"/>
                  <a:t>by </a:t>
                </a:r>
                <a:r>
                  <a:rPr lang="en-US" sz="2000" b="1" dirty="0" smtClean="0"/>
                  <a:t>Bob </a:t>
                </a:r>
                <a:r>
                  <a:rPr lang="en-US" sz="2000" b="1" dirty="0"/>
                  <a:t>(of </a:t>
                </a:r>
                <a:r>
                  <a:rPr lang="en-US" sz="2000" b="1" dirty="0" smtClean="0"/>
                  <a:t>the </a:t>
                </a:r>
                <a:r>
                  <a:rPr lang="en-US" sz="2000" b="1" dirty="0"/>
                  <a:t>message </a:t>
                </a:r>
                <a:r>
                  <a:rPr lang="en-US" sz="2000" b="1" dirty="0" smtClean="0"/>
                  <a:t>from Alice)</a:t>
                </a:r>
                <a:endParaRPr lang="en-US" sz="2000" b="1" dirty="0"/>
              </a:p>
              <a:p>
                <a:pPr lvl="1">
                  <a:buFontTx/>
                  <a:buChar char="•"/>
                </a:pPr>
                <a:r>
                  <a:rPr lang="en-US" sz="1800" dirty="0" err="1" smtClean="0"/>
                  <a:t>Ciphertext</a:t>
                </a:r>
                <a:r>
                  <a:rPr lang="en-US" sz="1800" dirty="0" smtClean="0"/>
                  <a:t>                    </a:t>
                </a:r>
                <a14:m>
                  <m:oMath xmlns:m="http://schemas.openxmlformats.org/officeDocument/2006/math">
                    <m:r>
                      <a:rPr lang="en-US" sz="1800" b="0" i="1" dirty="0" smtClean="0">
                        <a:latin typeface="Cambria Math"/>
                      </a:rPr>
                      <m:t>𝐶</m:t>
                    </m:r>
                  </m:oMath>
                </a14:m>
                <a:endParaRPr lang="en-US" sz="1800" b="0" dirty="0" smtClean="0"/>
              </a:p>
              <a:p>
                <a:pPr lvl="1">
                  <a:buFontTx/>
                  <a:buChar char="•"/>
                </a:pPr>
                <a:r>
                  <a:rPr lang="en-US" sz="1800" dirty="0" smtClean="0"/>
                  <a:t>Plaintext                   </a:t>
                </a:r>
                <a14:m>
                  <m:oMath xmlns:m="http://schemas.openxmlformats.org/officeDocument/2006/math">
                    <m:r>
                      <a:rPr lang="en-US" sz="1800" b="0" i="1" dirty="0" smtClean="0">
                        <a:latin typeface="Cambria Math"/>
                      </a:rPr>
                      <m:t>𝑀</m:t>
                    </m:r>
                    <m:r>
                      <a:rPr lang="en-US" sz="1800" i="1" dirty="0">
                        <a:latin typeface="Cambria Math"/>
                      </a:rPr>
                      <m:t>= </m:t>
                    </m:r>
                    <m:sSup>
                      <m:sSupPr>
                        <m:ctrlPr>
                          <a:rPr lang="en-US" sz="1800" i="1" dirty="0" smtClean="0">
                            <a:latin typeface="Cambria Math" panose="02040503050406030204" pitchFamily="18" charset="0"/>
                          </a:rPr>
                        </m:ctrlPr>
                      </m:sSupPr>
                      <m:e>
                        <m:r>
                          <a:rPr lang="en-US" sz="1800" b="0" i="1" dirty="0" smtClean="0">
                            <a:latin typeface="Cambria Math"/>
                          </a:rPr>
                          <m:t>𝐶</m:t>
                        </m:r>
                      </m:e>
                      <m:sup>
                        <m:r>
                          <a:rPr lang="en-US" sz="1800" b="0" i="1" dirty="0" smtClean="0">
                            <a:latin typeface="Cambria Math"/>
                          </a:rPr>
                          <m:t>𝑑</m:t>
                        </m:r>
                      </m:sup>
                    </m:sSup>
                    <m:r>
                      <a:rPr lang="en-US" sz="1800" i="1" dirty="0">
                        <a:latin typeface="Cambria Math"/>
                      </a:rPr>
                      <m:t> </m:t>
                    </m:r>
                    <m:r>
                      <a:rPr lang="en-US" sz="1800" i="1" dirty="0">
                        <a:latin typeface="Cambria Math"/>
                      </a:rPr>
                      <m:t>𝑚𝑜𝑑</m:t>
                    </m:r>
                    <m:r>
                      <a:rPr lang="en-US" sz="1800" i="1" dirty="0">
                        <a:latin typeface="Cambria Math"/>
                      </a:rPr>
                      <m:t> </m:t>
                    </m:r>
                    <m:r>
                      <a:rPr lang="en-US" sz="1800" i="1" dirty="0">
                        <a:latin typeface="Cambria Math"/>
                      </a:rPr>
                      <m:t>𝑛</m:t>
                    </m:r>
                  </m:oMath>
                </a14:m>
                <a:endParaRPr lang="en-US" sz="1800" dirty="0"/>
              </a:p>
              <a:p>
                <a:pPr lvl="1"/>
                <a:endParaRPr lang="en-US" sz="2000" dirty="0"/>
              </a:p>
              <a:p>
                <a:endParaRPr lang="en-US" dirty="0"/>
              </a:p>
            </p:txBody>
          </p:sp>
        </mc:Choice>
        <mc:Fallback xmlns="">
          <p:sp>
            <p:nvSpPr>
              <p:cNvPr id="3" name="Text Placeholder 2"/>
              <p:cNvSpPr>
                <a:spLocks noGrp="1" noRot="1" noChangeAspect="1" noMove="1" noResize="1" noEditPoints="1" noAdjustHandles="1" noChangeArrowheads="1" noChangeShapeType="1" noTextEdit="1"/>
              </p:cNvSpPr>
              <p:nvPr>
                <p:ph idx="1"/>
              </p:nvPr>
            </p:nvSpPr>
            <p:spPr>
              <a:xfrm>
                <a:off x="876300" y="1600200"/>
                <a:ext cx="7429500" cy="4876800"/>
              </a:xfrm>
              <a:blipFill>
                <a:blip r:embed="rId3"/>
                <a:stretch>
                  <a:fillRect l="-902" t="-1500"/>
                </a:stretch>
              </a:blipFill>
            </p:spPr>
            <p:txBody>
              <a:bodyPr/>
              <a:lstStyle/>
              <a:p>
                <a:r>
                  <a:rPr lang="en-US">
                    <a:noFill/>
                  </a:rPr>
                  <a:t> </a:t>
                </a:r>
              </a:p>
            </p:txBody>
          </p:sp>
        </mc:Fallback>
      </mc:AlternateContent>
    </p:spTree>
    <p:extLst>
      <p:ext uri="{BB962C8B-B14F-4D97-AF65-F5344CB8AC3E}">
        <p14:creationId xmlns:p14="http://schemas.microsoft.com/office/powerpoint/2010/main" val="247830682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Two Problems with </a:t>
            </a:r>
            <a:r>
              <a:rPr lang="en-US" dirty="0"/>
              <a:t>A</a:t>
            </a:r>
            <a:r>
              <a:rPr lang="en-US" dirty="0" smtClean="0"/>
              <a:t>symmetric Encryption</a:t>
            </a:r>
            <a:endParaRPr lang="en-US" dirty="0"/>
          </a:p>
        </p:txBody>
      </p:sp>
      <p:sp>
        <p:nvSpPr>
          <p:cNvPr id="3" name="Text Placeholder 2"/>
          <p:cNvSpPr>
            <a:spLocks noGrp="1"/>
          </p:cNvSpPr>
          <p:nvPr>
            <p:ph idx="1"/>
          </p:nvPr>
        </p:nvSpPr>
        <p:spPr>
          <a:xfrm>
            <a:off x="762000" y="2057400"/>
            <a:ext cx="7467600" cy="3962400"/>
          </a:xfrm>
        </p:spPr>
        <p:txBody>
          <a:bodyPr>
            <a:normAutofit lnSpcReduction="10000"/>
          </a:bodyPr>
          <a:lstStyle/>
          <a:p>
            <a:pPr>
              <a:buFont typeface="Calibri" panose="020F0502020204030204" pitchFamily="34" charset="0"/>
              <a:buChar char="•"/>
            </a:pPr>
            <a:r>
              <a:rPr lang="en-US" sz="2800" dirty="0" smtClean="0"/>
              <a:t>Authentication</a:t>
            </a:r>
          </a:p>
          <a:p>
            <a:pPr lvl="1">
              <a:buFont typeface="Calibri" panose="020F0502020204030204" pitchFamily="34" charset="0"/>
              <a:buChar char="•"/>
            </a:pPr>
            <a:r>
              <a:rPr lang="en-US" sz="2400" dirty="0" smtClean="0"/>
              <a:t>How does Bob know that the message is indeed from Alice?</a:t>
            </a:r>
          </a:p>
          <a:p>
            <a:pPr lvl="1">
              <a:buFont typeface="Calibri" panose="020F0502020204030204" pitchFamily="34" charset="0"/>
              <a:buChar char="•"/>
            </a:pPr>
            <a:r>
              <a:rPr lang="en-US" sz="2400" dirty="0" smtClean="0"/>
              <a:t>Someone else might have used Bob’s public key, sent him the message, and claimed he/she was Alice!</a:t>
            </a:r>
          </a:p>
          <a:p>
            <a:pPr>
              <a:buFont typeface="Calibri" panose="020F0502020204030204" pitchFamily="34" charset="0"/>
              <a:buChar char="•"/>
            </a:pPr>
            <a:r>
              <a:rPr lang="en-US" sz="2800" dirty="0" smtClean="0"/>
              <a:t>Integrity</a:t>
            </a:r>
          </a:p>
          <a:p>
            <a:pPr lvl="1">
              <a:buFont typeface="Calibri" panose="020F0502020204030204" pitchFamily="34" charset="0"/>
              <a:buChar char="•"/>
            </a:pPr>
            <a:r>
              <a:rPr lang="en-US" sz="2400" dirty="0"/>
              <a:t>How does Bob know that the message was not altered on the way (in transit)? </a:t>
            </a:r>
          </a:p>
          <a:p>
            <a:pPr lvl="1">
              <a:buFont typeface="Calibri" panose="020F0502020204030204" pitchFamily="34" charset="0"/>
              <a:buChar char="•"/>
            </a:pPr>
            <a:r>
              <a:rPr lang="en-US" sz="2400" dirty="0"/>
              <a:t>Even if Bob is able to authenticate that the message is from Alice, it may be that someone altered the message on the </a:t>
            </a:r>
            <a:r>
              <a:rPr lang="en-US" sz="2400" dirty="0" smtClean="0"/>
              <a:t>way. How </a:t>
            </a:r>
            <a:r>
              <a:rPr lang="en-US" sz="2400" dirty="0"/>
              <a:t>can he avoid this?</a:t>
            </a:r>
          </a:p>
          <a:p>
            <a:pPr lvl="1">
              <a:buFont typeface="Calibri" panose="020F0502020204030204" pitchFamily="34" charset="0"/>
              <a:buChar char="•"/>
            </a:pPr>
            <a:endParaRPr lang="en-US" sz="2400" dirty="0" smtClean="0"/>
          </a:p>
          <a:p>
            <a:pPr>
              <a:buFont typeface="Calibri" panose="020F0502020204030204" pitchFamily="34" charset="0"/>
              <a:buChar char="•"/>
            </a:pPr>
            <a:endParaRPr lang="en-US" sz="2700" dirty="0" smtClean="0"/>
          </a:p>
          <a:p>
            <a:pPr>
              <a:buFont typeface="Calibri" panose="020F0502020204030204" pitchFamily="34" charset="0"/>
              <a:buChar char="•"/>
            </a:pPr>
            <a:endParaRPr lang="en-US" sz="2400" dirty="0" smtClean="0"/>
          </a:p>
          <a:p>
            <a:pPr marL="0" indent="0">
              <a:buNone/>
            </a:pPr>
            <a:endParaRPr lang="en-US" dirty="0"/>
          </a:p>
          <a:p>
            <a:endParaRPr lang="en-US" dirty="0"/>
          </a:p>
        </p:txBody>
      </p:sp>
    </p:spTree>
    <p:extLst>
      <p:ext uri="{BB962C8B-B14F-4D97-AF65-F5344CB8AC3E}">
        <p14:creationId xmlns:p14="http://schemas.microsoft.com/office/powerpoint/2010/main" val="393379833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457200"/>
            <a:ext cx="8058150" cy="944563"/>
          </a:xfrm>
        </p:spPr>
        <p:txBody>
          <a:bodyPr>
            <a:normAutofit fontScale="90000"/>
          </a:bodyPr>
          <a:lstStyle/>
          <a:p>
            <a:r>
              <a:rPr lang="en-US" dirty="0"/>
              <a:t>Solution</a:t>
            </a:r>
            <a:r>
              <a:rPr lang="en-US"/>
              <a:t> 2</a:t>
            </a:r>
            <a:r>
              <a:rPr lang="en-US" dirty="0"/>
              <a:t>. Key Agreement (Exchange) Protocols</a:t>
            </a:r>
          </a:p>
        </p:txBody>
      </p:sp>
      <p:sp>
        <p:nvSpPr>
          <p:cNvPr id="3" name="Text Placeholder 2"/>
          <p:cNvSpPr>
            <a:spLocks noGrp="1"/>
          </p:cNvSpPr>
          <p:nvPr>
            <p:ph idx="1"/>
          </p:nvPr>
        </p:nvSpPr>
        <p:spPr/>
        <p:txBody>
          <a:bodyPr/>
          <a:lstStyle/>
          <a:p>
            <a:r>
              <a:rPr lang="en-US" sz="2400" dirty="0" smtClean="0"/>
              <a:t>Public Key Cryptography gives us another way to </a:t>
            </a:r>
            <a:r>
              <a:rPr lang="en-US" sz="2400" dirty="0"/>
              <a:t>communicate privately without </a:t>
            </a:r>
            <a:r>
              <a:rPr lang="en-US" sz="2400" dirty="0" smtClean="0"/>
              <a:t>having to share secret information prior to the communication. </a:t>
            </a:r>
          </a:p>
          <a:p>
            <a:pPr marL="106680" indent="0">
              <a:buNone/>
            </a:pPr>
            <a:endParaRPr lang="en-US" sz="2400" dirty="0" smtClean="0"/>
          </a:p>
          <a:p>
            <a:r>
              <a:rPr lang="en-US" sz="2400" dirty="0" smtClean="0"/>
              <a:t>Purpose is to </a:t>
            </a:r>
            <a:r>
              <a:rPr lang="en-AU" sz="2400" dirty="0"/>
              <a:t>enable two users to securely </a:t>
            </a:r>
            <a:r>
              <a:rPr lang="en-AU" sz="2400" dirty="0" smtClean="0"/>
              <a:t>agree on </a:t>
            </a:r>
            <a:r>
              <a:rPr lang="en-AU" sz="2400" dirty="0"/>
              <a:t>a key that can then be used for subsequent symmetric encryption of </a:t>
            </a:r>
            <a:r>
              <a:rPr lang="en-AU" sz="2400" dirty="0" smtClean="0"/>
              <a:t>messages.</a:t>
            </a:r>
            <a:endParaRPr lang="en-AU" sz="2400" dirty="0"/>
          </a:p>
          <a:p>
            <a:endParaRPr lang="en-US" dirty="0"/>
          </a:p>
        </p:txBody>
      </p:sp>
    </p:spTree>
    <p:extLst>
      <p:ext uri="{BB962C8B-B14F-4D97-AF65-F5344CB8AC3E}">
        <p14:creationId xmlns:p14="http://schemas.microsoft.com/office/powerpoint/2010/main" val="328531776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6750" y="228600"/>
            <a:ext cx="7886700" cy="1325563"/>
          </a:xfrm>
        </p:spPr>
        <p:txBody>
          <a:bodyPr/>
          <a:lstStyle/>
          <a:p>
            <a:r>
              <a:rPr lang="en-US" dirty="0" smtClean="0"/>
              <a:t>Key Agreement Protocols</a:t>
            </a:r>
            <a:endParaRPr lang="en-US" dirty="0"/>
          </a:p>
        </p:txBody>
      </p:sp>
      <p:sp>
        <p:nvSpPr>
          <p:cNvPr id="3" name="Text Placeholder 2"/>
          <p:cNvSpPr>
            <a:spLocks noGrp="1"/>
          </p:cNvSpPr>
          <p:nvPr>
            <p:ph idx="1"/>
          </p:nvPr>
        </p:nvSpPr>
        <p:spPr/>
        <p:txBody>
          <a:bodyPr>
            <a:normAutofit/>
          </a:bodyPr>
          <a:lstStyle/>
          <a:p>
            <a:r>
              <a:rPr lang="en-US" sz="2400" dirty="0" smtClean="0"/>
              <a:t>Alice and Bob both have public and private keys.</a:t>
            </a:r>
          </a:p>
          <a:p>
            <a:pPr marL="106680" indent="0">
              <a:buNone/>
            </a:pPr>
            <a:endParaRPr lang="en-US" sz="2400" dirty="0" smtClean="0"/>
          </a:p>
          <a:p>
            <a:r>
              <a:rPr lang="en-US" sz="2400" dirty="0" smtClean="0"/>
              <a:t>These keys are chosen so that Alice and Bob can compute the same number using their </a:t>
            </a:r>
            <a:r>
              <a:rPr lang="en-US" sz="2400" b="1" dirty="0" smtClean="0"/>
              <a:t>own private key </a:t>
            </a:r>
            <a:r>
              <a:rPr lang="en-US" sz="2400" dirty="0" smtClean="0"/>
              <a:t>and the </a:t>
            </a:r>
            <a:r>
              <a:rPr lang="en-US" sz="2400" b="1" dirty="0" smtClean="0"/>
              <a:t>other’s public key</a:t>
            </a:r>
            <a:r>
              <a:rPr lang="en-US" sz="2400" dirty="0" smtClean="0"/>
              <a:t>. </a:t>
            </a:r>
          </a:p>
          <a:p>
            <a:endParaRPr lang="en-US" sz="2400" dirty="0"/>
          </a:p>
          <a:p>
            <a:r>
              <a:rPr lang="en-US" sz="2400" dirty="0" smtClean="0"/>
              <a:t>This key that they compute is very hard to find without the knowledge of one of the private keys or with the knowledge of both the public keys.</a:t>
            </a:r>
            <a:endParaRPr lang="en-US" sz="2400" dirty="0"/>
          </a:p>
        </p:txBody>
      </p:sp>
    </p:spTree>
    <p:extLst>
      <p:ext uri="{BB962C8B-B14F-4D97-AF65-F5344CB8AC3E}">
        <p14:creationId xmlns:p14="http://schemas.microsoft.com/office/powerpoint/2010/main" val="363116357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685800" y="566738"/>
            <a:ext cx="8001000" cy="792162"/>
          </a:xfrm>
        </p:spPr>
        <p:txBody>
          <a:bodyPr/>
          <a:lstStyle/>
          <a:p>
            <a:r>
              <a:rPr lang="en-US" dirty="0" smtClean="0"/>
              <a:t>Key Agreement</a:t>
            </a:r>
            <a:endParaRPr lang="en-US" dirty="0"/>
          </a:p>
        </p:txBody>
      </p:sp>
      <p:pic>
        <p:nvPicPr>
          <p:cNvPr id="1026" name="Picture 2" descr="A skeleton key labeled Alice PUBLIC is seen moving along an arrow from Alice, on the left side of the illustration, towards Bob, on the right. Simultaneously, a key labeled Bob PUBLIC is seen moving along a different arrow towards Alice. Beneath Alice is the following equation: Alice private key plus Bob public key equals Shared Secret key. Beneath Bob is a similar equation: Bob private key plus Alice public key equals Shared Secret key. At the bottom of the illustration, two &quot;Shared Secret&quot; keys (the sum of each private plus public key) are shown to be equivalent." title="Illustrat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54426" y="1371600"/>
            <a:ext cx="5865918" cy="4933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descr="A skeleton key labeled Alice PUBLIC is seen moving along an arrow from Alice, on the left side of the illustration, towards Bob, on the right. Simultaneously, a key labeled Bob PUBLIC is seen moving along a different arrow towards Alice. Beneath Alice is the following equation: Alice private key plus Bob public key equals Shared Secret key. Beneath Bob is a similar equation: Bob private key plus Alice public key equals Shared Secret key. At the bottom of the illustration, two &quot;Shared Secret&quot; keys (the sum of each private plus public key) are shown to be equivalent." title="Illustration"/>
          <p:cNvSpPr txBox="1"/>
          <p:nvPr/>
        </p:nvSpPr>
        <p:spPr>
          <a:xfrm>
            <a:off x="2362200" y="6074718"/>
            <a:ext cx="4343400" cy="261610"/>
          </a:xfrm>
          <a:prstGeom prst="rect">
            <a:avLst/>
          </a:prstGeom>
          <a:noFill/>
        </p:spPr>
        <p:txBody>
          <a:bodyPr wrap="square" rtlCol="0">
            <a:spAutoFit/>
          </a:bodyPr>
          <a:lstStyle/>
          <a:p>
            <a:r>
              <a:rPr lang="en-US" sz="1100" dirty="0" smtClean="0"/>
              <a:t>“</a:t>
            </a:r>
            <a:r>
              <a:rPr lang="en-US" sz="1100" dirty="0"/>
              <a:t>K</a:t>
            </a:r>
            <a:r>
              <a:rPr lang="en-US" sz="1100" dirty="0" smtClean="0"/>
              <a:t>ey Agreement" </a:t>
            </a:r>
            <a:r>
              <a:rPr lang="en-US" sz="1100" dirty="0"/>
              <a:t>by Yesem Kurt-</a:t>
            </a:r>
            <a:r>
              <a:rPr lang="en-US" sz="1100" dirty="0" err="1"/>
              <a:t>Peker</a:t>
            </a:r>
            <a:r>
              <a:rPr lang="en-US" sz="1100" dirty="0"/>
              <a:t> licensed under </a:t>
            </a:r>
            <a:r>
              <a:rPr lang="en-US" sz="1100" dirty="0">
                <a:hlinkClick r:id="rId4"/>
              </a:rPr>
              <a:t>CC BY 4.0 </a:t>
            </a:r>
            <a:endParaRPr lang="en-US" sz="1100" dirty="0"/>
          </a:p>
        </p:txBody>
      </p:sp>
    </p:spTree>
    <p:extLst>
      <p:ext uri="{BB962C8B-B14F-4D97-AF65-F5344CB8AC3E}">
        <p14:creationId xmlns:p14="http://schemas.microsoft.com/office/powerpoint/2010/main" val="9661701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1990" y="533400"/>
            <a:ext cx="8229600" cy="792162"/>
          </a:xfrm>
        </p:spPr>
        <p:txBody>
          <a:bodyPr/>
          <a:lstStyle/>
          <a:p>
            <a:r>
              <a:rPr lang="en-US" dirty="0" smtClean="0"/>
              <a:t>Examples of Key Agreement Schemes</a:t>
            </a:r>
            <a:endParaRPr lang="en-US" dirty="0"/>
          </a:p>
        </p:txBody>
      </p:sp>
      <p:sp>
        <p:nvSpPr>
          <p:cNvPr id="3" name="Text Placeholder 2"/>
          <p:cNvSpPr>
            <a:spLocks noGrp="1"/>
          </p:cNvSpPr>
          <p:nvPr>
            <p:ph idx="1"/>
          </p:nvPr>
        </p:nvSpPr>
        <p:spPr>
          <a:xfrm>
            <a:off x="689610" y="1752600"/>
            <a:ext cx="8454390" cy="3771900"/>
          </a:xfrm>
        </p:spPr>
        <p:txBody>
          <a:bodyPr>
            <a:normAutofit fontScale="92500" lnSpcReduction="20000"/>
          </a:bodyPr>
          <a:lstStyle/>
          <a:p>
            <a:r>
              <a:rPr lang="en-US" sz="2400" dirty="0" err="1" smtClean="0"/>
              <a:t>Diffie</a:t>
            </a:r>
            <a:r>
              <a:rPr lang="en-US" sz="2400" dirty="0" smtClean="0"/>
              <a:t>-Hellman Key Agreement (DH) </a:t>
            </a:r>
          </a:p>
          <a:p>
            <a:pPr lvl="1"/>
            <a:r>
              <a:rPr lang="en-US" sz="2400" b="1" dirty="0" smtClean="0"/>
              <a:t>First public key algorithm (1976)</a:t>
            </a:r>
          </a:p>
          <a:p>
            <a:pPr lvl="1"/>
            <a:r>
              <a:rPr lang="en-US" sz="2400" dirty="0" smtClean="0"/>
              <a:t>Developed by </a:t>
            </a:r>
            <a:r>
              <a:rPr lang="en-US" sz="2400" dirty="0" err="1" smtClean="0"/>
              <a:t>Diffie</a:t>
            </a:r>
            <a:r>
              <a:rPr lang="en-US" sz="2400" dirty="0" smtClean="0"/>
              <a:t> and Hellman and </a:t>
            </a:r>
            <a:r>
              <a:rPr lang="en-US" sz="2400" dirty="0" err="1" smtClean="0"/>
              <a:t>Merkle</a:t>
            </a:r>
            <a:r>
              <a:rPr lang="en-US" sz="2400" dirty="0" smtClean="0"/>
              <a:t> independently</a:t>
            </a:r>
          </a:p>
          <a:p>
            <a:pPr lvl="1"/>
            <a:r>
              <a:rPr lang="en-US" sz="2400" dirty="0" smtClean="0"/>
              <a:t>Included </a:t>
            </a:r>
            <a:r>
              <a:rPr lang="en-US" sz="2400" dirty="0"/>
              <a:t>in the cipher suite for key agreement/exchange in </a:t>
            </a:r>
            <a:r>
              <a:rPr lang="en-US" sz="2400" dirty="0" smtClean="0"/>
              <a:t>TLS/SSL and Bluetooth </a:t>
            </a:r>
            <a:r>
              <a:rPr lang="en-US" sz="2400" dirty="0"/>
              <a:t>Low Energy (LE) </a:t>
            </a:r>
            <a:r>
              <a:rPr lang="en-US" sz="2400" dirty="0" smtClean="0"/>
              <a:t>protocols</a:t>
            </a:r>
          </a:p>
          <a:p>
            <a:pPr lvl="1"/>
            <a:endParaRPr lang="en-US" sz="2400" dirty="0"/>
          </a:p>
          <a:p>
            <a:r>
              <a:rPr lang="en-US" sz="2400" dirty="0"/>
              <a:t>Elliptic Curve </a:t>
            </a:r>
            <a:r>
              <a:rPr lang="en-US" sz="2400" dirty="0" smtClean="0"/>
              <a:t>Key Agreement</a:t>
            </a:r>
            <a:endParaRPr lang="en-US" sz="2400" dirty="0"/>
          </a:p>
          <a:p>
            <a:pPr lvl="1"/>
            <a:r>
              <a:rPr lang="en-US" sz="2400" dirty="0"/>
              <a:t>Suggested independently by N. </a:t>
            </a:r>
            <a:r>
              <a:rPr lang="en-US" sz="2400" dirty="0" err="1"/>
              <a:t>Koblitz</a:t>
            </a:r>
            <a:r>
              <a:rPr lang="en-US" sz="2400" dirty="0"/>
              <a:t> and V. Miller in </a:t>
            </a:r>
            <a:r>
              <a:rPr lang="en-US" sz="2400" dirty="0" smtClean="0"/>
              <a:t>1985</a:t>
            </a:r>
          </a:p>
          <a:p>
            <a:pPr lvl="1"/>
            <a:r>
              <a:rPr lang="en-US" sz="2400" dirty="0"/>
              <a:t>Same idea as DH but works on elliptic </a:t>
            </a:r>
            <a:r>
              <a:rPr lang="en-US" sz="2400" dirty="0" smtClean="0"/>
              <a:t>curves</a:t>
            </a:r>
            <a:endParaRPr lang="en-US" sz="2400" dirty="0"/>
          </a:p>
          <a:p>
            <a:pPr lvl="1"/>
            <a:r>
              <a:rPr lang="en-US" sz="2400" dirty="0"/>
              <a:t>Included in the cipher suite for key agreement / exchange in TLS/SSL (</a:t>
            </a:r>
            <a:r>
              <a:rPr lang="en-US" sz="2400" dirty="0">
                <a:hlinkClick r:id="rId3"/>
              </a:rPr>
              <a:t>https://en.wikipedia.org/wiki/Cipher_suite</a:t>
            </a:r>
            <a:r>
              <a:rPr lang="en-US" sz="2400" dirty="0"/>
              <a:t>)</a:t>
            </a:r>
          </a:p>
          <a:p>
            <a:pPr lvl="1"/>
            <a:r>
              <a:rPr lang="en-US" sz="2400" dirty="0"/>
              <a:t>Also included in Bluetooth Low Energy (LE) protocols</a:t>
            </a:r>
          </a:p>
          <a:p>
            <a:endParaRPr lang="en-US" sz="2400" dirty="0" smtClean="0"/>
          </a:p>
          <a:p>
            <a:pPr lvl="1"/>
            <a:endParaRPr lang="en-US" dirty="0"/>
          </a:p>
        </p:txBody>
      </p:sp>
    </p:spTree>
    <p:extLst>
      <p:ext uri="{BB962C8B-B14F-4D97-AF65-F5344CB8AC3E}">
        <p14:creationId xmlns:p14="http://schemas.microsoft.com/office/powerpoint/2010/main" val="209741931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Diffie</a:t>
            </a:r>
            <a:r>
              <a:rPr lang="en-US" dirty="0" smtClean="0"/>
              <a:t>-Hellman</a:t>
            </a:r>
            <a:endParaRPr lang="en-US" dirty="0"/>
          </a:p>
        </p:txBody>
      </p:sp>
      <mc:AlternateContent xmlns:mc="http://schemas.openxmlformats.org/markup-compatibility/2006" xmlns:a14="http://schemas.microsoft.com/office/drawing/2010/main">
        <mc:Choice Requires="a14">
          <p:sp>
            <p:nvSpPr>
              <p:cNvPr id="4" name="Content Placeholder 3"/>
              <p:cNvSpPr>
                <a:spLocks noGrp="1"/>
              </p:cNvSpPr>
              <p:nvPr>
                <p:ph sz="half" idx="1"/>
              </p:nvPr>
            </p:nvSpPr>
            <p:spPr>
              <a:xfrm>
                <a:off x="108307" y="1981200"/>
                <a:ext cx="4114800" cy="4525963"/>
              </a:xfrm>
            </p:spPr>
            <p:txBody>
              <a:bodyPr>
                <a:normAutofit/>
              </a:bodyPr>
              <a:lstStyle/>
              <a:p>
                <a:pPr marL="0" indent="0">
                  <a:buNone/>
                </a:pPr>
                <a:r>
                  <a:rPr lang="en-US" sz="2200" b="1" dirty="0" smtClean="0"/>
                  <a:t>         Alice</a:t>
                </a:r>
              </a:p>
              <a:p>
                <a:pPr marL="914400" lvl="1" indent="-457200">
                  <a:buFont typeface="+mj-lt"/>
                  <a:buAutoNum type="arabicPeriod"/>
                </a:pPr>
                <a:r>
                  <a:rPr lang="en-US" dirty="0" smtClean="0"/>
                  <a:t>Choose private key   </a:t>
                </a:r>
                <a14:m>
                  <m:oMath xmlns:m="http://schemas.openxmlformats.org/officeDocument/2006/math">
                    <m:r>
                      <a:rPr lang="en-US" b="0" i="1" smtClean="0">
                        <a:latin typeface="Cambria Math"/>
                      </a:rPr>
                      <m:t>𝑥</m:t>
                    </m:r>
                    <m:r>
                      <a:rPr lang="en-US" b="0" i="1" smtClean="0">
                        <a:latin typeface="Cambria Math"/>
                      </a:rPr>
                      <m:t>&lt;</m:t>
                    </m:r>
                    <m:r>
                      <a:rPr lang="en-US" b="0" i="1" smtClean="0">
                        <a:latin typeface="Cambria Math" panose="02040503050406030204" pitchFamily="18" charset="0"/>
                      </a:rPr>
                      <m:t>𝑝</m:t>
                    </m:r>
                  </m:oMath>
                </a14:m>
                <a:endParaRPr lang="en-US" b="0" i="1" dirty="0" smtClean="0">
                  <a:latin typeface="Cambria Math"/>
                </a:endParaRPr>
              </a:p>
              <a:p>
                <a:pPr marL="914400" lvl="1" indent="-457200">
                  <a:buFont typeface="+mj-lt"/>
                  <a:buAutoNum type="arabicPeriod"/>
                </a:pPr>
                <a:r>
                  <a:rPr lang="en-US" dirty="0" smtClean="0"/>
                  <a:t>Compute </a:t>
                </a:r>
                <a14:m>
                  <m:oMath xmlns:m="http://schemas.openxmlformats.org/officeDocument/2006/math">
                    <m:sSup>
                      <m:sSupPr>
                        <m:ctrlPr>
                          <a:rPr lang="en-US" i="1" smtClean="0">
                            <a:latin typeface="Cambria Math" panose="02040503050406030204" pitchFamily="18" charset="0"/>
                          </a:rPr>
                        </m:ctrlPr>
                      </m:sSupPr>
                      <m:e>
                        <m:r>
                          <a:rPr lang="en-US" i="1">
                            <a:latin typeface="Cambria Math"/>
                          </a:rPr>
                          <m:t>𝑎</m:t>
                        </m:r>
                        <m:r>
                          <a:rPr lang="en-US" i="1">
                            <a:latin typeface="Cambria Math"/>
                          </a:rPr>
                          <m:t>=</m:t>
                        </m:r>
                        <m:r>
                          <a:rPr lang="en-US" b="0" i="1" smtClean="0">
                            <a:latin typeface="Cambria Math"/>
                          </a:rPr>
                          <m:t>𝑧</m:t>
                        </m:r>
                      </m:e>
                      <m:sup>
                        <m:r>
                          <a:rPr lang="en-US" i="1">
                            <a:latin typeface="Cambria Math"/>
                          </a:rPr>
                          <m:t>𝑥</m:t>
                        </m:r>
                      </m:sup>
                    </m:sSup>
                    <m:r>
                      <a:rPr lang="en-US" b="0" i="1" smtClean="0">
                        <a:latin typeface="Cambria Math"/>
                      </a:rPr>
                      <m:t>𝑚𝑜𝑑</m:t>
                    </m:r>
                    <m:r>
                      <a:rPr lang="en-US" b="0" i="1" smtClean="0">
                        <a:latin typeface="Cambria Math"/>
                      </a:rPr>
                      <m:t> </m:t>
                    </m:r>
                    <m:r>
                      <a:rPr lang="en-US" b="0" i="1" smtClean="0">
                        <a:latin typeface="Cambria Math"/>
                      </a:rPr>
                      <m:t>𝑝</m:t>
                    </m:r>
                  </m:oMath>
                </a14:m>
                <a:endParaRPr lang="en-US" dirty="0" smtClean="0"/>
              </a:p>
              <a:p>
                <a:pPr marL="914400" lvl="1" indent="-457200">
                  <a:buFont typeface="+mj-lt"/>
                  <a:buAutoNum type="arabicPeriod"/>
                </a:pPr>
                <a:r>
                  <a:rPr lang="en-US" dirty="0" smtClean="0"/>
                  <a:t>Publish public key = </a:t>
                </a:r>
                <a14:m>
                  <m:oMath xmlns:m="http://schemas.openxmlformats.org/officeDocument/2006/math">
                    <m:r>
                      <a:rPr lang="en-US" b="0" i="1" smtClean="0">
                        <a:latin typeface="Cambria Math"/>
                      </a:rPr>
                      <m:t>𝑎</m:t>
                    </m:r>
                  </m:oMath>
                </a14:m>
                <a:endParaRPr lang="en-US" dirty="0"/>
              </a:p>
              <a:p>
                <a:pPr marL="914400" lvl="1" indent="-457200">
                  <a:buFont typeface="+mj-lt"/>
                  <a:buAutoNum type="arabicPeriod"/>
                </a:pPr>
                <a:r>
                  <a:rPr lang="en-US" dirty="0" smtClean="0"/>
                  <a:t>Get Bob’s public key </a:t>
                </a:r>
                <a14:m>
                  <m:oMath xmlns:m="http://schemas.openxmlformats.org/officeDocument/2006/math">
                    <m:r>
                      <a:rPr lang="en-US" i="1">
                        <a:latin typeface="Cambria Math"/>
                      </a:rPr>
                      <m:t>𝑏</m:t>
                    </m:r>
                  </m:oMath>
                </a14:m>
                <a:endParaRPr lang="en-US" dirty="0" smtClean="0"/>
              </a:p>
              <a:p>
                <a:pPr marL="914400" lvl="1" indent="-457200">
                  <a:buFont typeface="+mj-lt"/>
                  <a:buAutoNum type="arabicPeriod"/>
                </a:pPr>
                <a:r>
                  <a:rPr lang="en-US" dirty="0" smtClean="0"/>
                  <a:t>Compute </a:t>
                </a:r>
                <a14:m>
                  <m:oMath xmlns:m="http://schemas.openxmlformats.org/officeDocument/2006/math">
                    <m:sSup>
                      <m:sSupPr>
                        <m:ctrlPr>
                          <a:rPr lang="en-US" i="1">
                            <a:latin typeface="Cambria Math" panose="02040503050406030204" pitchFamily="18" charset="0"/>
                          </a:rPr>
                        </m:ctrlPr>
                      </m:sSupPr>
                      <m:e>
                        <m:r>
                          <a:rPr lang="en-US" b="0" i="1" smtClean="0">
                            <a:latin typeface="Cambria Math"/>
                          </a:rPr>
                          <m:t> </m:t>
                        </m:r>
                        <m:r>
                          <a:rPr lang="en-US" b="0" i="1" smtClean="0">
                            <a:latin typeface="Cambria Math"/>
                          </a:rPr>
                          <m:t>𝑘</m:t>
                        </m:r>
                        <m:r>
                          <a:rPr lang="en-US" i="1">
                            <a:latin typeface="Cambria Math"/>
                          </a:rPr>
                          <m:t>=</m:t>
                        </m:r>
                        <m:r>
                          <a:rPr lang="en-US" b="0" i="1" smtClean="0">
                            <a:latin typeface="Cambria Math"/>
                          </a:rPr>
                          <m:t>𝑏</m:t>
                        </m:r>
                      </m:e>
                      <m:sup>
                        <m:r>
                          <a:rPr lang="en-US" i="1">
                            <a:latin typeface="Cambria Math"/>
                          </a:rPr>
                          <m:t>𝑥</m:t>
                        </m:r>
                      </m:sup>
                    </m:sSup>
                    <m:r>
                      <a:rPr lang="en-US" b="0" i="1" smtClean="0">
                        <a:latin typeface="Cambria Math"/>
                      </a:rPr>
                      <m:t> </m:t>
                    </m:r>
                    <m:r>
                      <a:rPr lang="en-US" b="0" i="1" smtClean="0">
                        <a:latin typeface="Cambria Math"/>
                      </a:rPr>
                      <m:t>𝑚𝑜𝑑</m:t>
                    </m:r>
                    <m:r>
                      <a:rPr lang="en-US" b="0" i="1" smtClean="0">
                        <a:latin typeface="Cambria Math"/>
                      </a:rPr>
                      <m:t> </m:t>
                    </m:r>
                    <m:r>
                      <a:rPr lang="en-US" b="0" i="1" smtClean="0">
                        <a:latin typeface="Cambria Math"/>
                      </a:rPr>
                      <m:t>𝑝</m:t>
                    </m:r>
                  </m:oMath>
                </a14:m>
                <a:endParaRPr lang="en-US" dirty="0" smtClean="0"/>
              </a:p>
              <a:p>
                <a:pPr marL="342900" lvl="1" indent="0">
                  <a:buNone/>
                </a:pPr>
                <a:endParaRPr lang="en-US" sz="2200" dirty="0" smtClean="0"/>
              </a:p>
              <a:p>
                <a:pPr marL="0" indent="0">
                  <a:buNone/>
                </a:pPr>
                <a:r>
                  <a:rPr lang="en-US" sz="1800" dirty="0" smtClean="0"/>
                  <a:t>    Note that  </a:t>
                </a:r>
                <a14:m>
                  <m:oMath xmlns:m="http://schemas.openxmlformats.org/officeDocument/2006/math">
                    <m:sSup>
                      <m:sSupPr>
                        <m:ctrlPr>
                          <a:rPr lang="en-US" sz="1800" i="1">
                            <a:latin typeface="Cambria Math" panose="02040503050406030204" pitchFamily="18" charset="0"/>
                          </a:rPr>
                        </m:ctrlPr>
                      </m:sSupPr>
                      <m:e>
                        <m:r>
                          <a:rPr lang="en-US" sz="1800" i="1">
                            <a:latin typeface="Cambria Math"/>
                          </a:rPr>
                          <m:t>𝑏</m:t>
                        </m:r>
                      </m:e>
                      <m:sup>
                        <m:r>
                          <a:rPr lang="en-US" sz="1800" i="1">
                            <a:latin typeface="Cambria Math"/>
                          </a:rPr>
                          <m:t>𝑥</m:t>
                        </m:r>
                      </m:sup>
                    </m:sSup>
                    <m:r>
                      <a:rPr lang="en-US" sz="1800" b="0" i="1" smtClean="0">
                        <a:latin typeface="Cambria Math"/>
                      </a:rPr>
                      <m:t> </m:t>
                    </m:r>
                    <m:r>
                      <a:rPr lang="en-US" sz="1800" b="0" i="1" smtClean="0">
                        <a:latin typeface="Cambria Math"/>
                      </a:rPr>
                      <m:t>𝑚𝑜𝑑</m:t>
                    </m:r>
                    <m:r>
                      <a:rPr lang="en-US" sz="1800" b="0" i="1" smtClean="0">
                        <a:latin typeface="Cambria Math"/>
                      </a:rPr>
                      <m:t> </m:t>
                    </m:r>
                    <m:r>
                      <a:rPr lang="en-US" sz="1800" b="0" i="1" smtClean="0">
                        <a:latin typeface="Cambria Math"/>
                      </a:rPr>
                      <m:t>𝑝</m:t>
                    </m:r>
                    <m:r>
                      <a:rPr lang="en-US" sz="1800">
                        <a:latin typeface="Cambria Math"/>
                      </a:rPr>
                      <m:t> </m:t>
                    </m:r>
                  </m:oMath>
                </a14:m>
                <a:r>
                  <a:rPr lang="en-US" sz="1800" dirty="0" smtClean="0"/>
                  <a:t>is</a:t>
                </a:r>
              </a:p>
              <a:p>
                <a:pPr marL="342900" lvl="1" indent="0">
                  <a:buNone/>
                </a:pPr>
                <a14:m>
                  <m:oMathPara xmlns:m="http://schemas.openxmlformats.org/officeDocument/2006/math">
                    <m:oMathParaPr>
                      <m:jc m:val="centerGroup"/>
                    </m:oMathParaPr>
                    <m:oMath xmlns:m="http://schemas.openxmlformats.org/officeDocument/2006/math">
                      <m:sSup>
                        <m:sSupPr>
                          <m:ctrlPr>
                            <a:rPr lang="en-US" i="1" smtClean="0">
                              <a:latin typeface="Cambria Math" panose="02040503050406030204" pitchFamily="18" charset="0"/>
                            </a:rPr>
                          </m:ctrlPr>
                        </m:sSupPr>
                        <m:e>
                          <m:sSup>
                            <m:sSupPr>
                              <m:ctrlPr>
                                <a:rPr lang="en-US" i="1" smtClean="0">
                                  <a:latin typeface="Cambria Math" panose="02040503050406030204" pitchFamily="18" charset="0"/>
                                </a:rPr>
                              </m:ctrlPr>
                            </m:sSupPr>
                            <m:e>
                              <m:r>
                                <a:rPr lang="en-US" b="0" i="1" smtClean="0">
                                  <a:latin typeface="Cambria Math"/>
                                </a:rPr>
                                <m:t>𝑧</m:t>
                              </m:r>
                            </m:e>
                            <m:sup>
                              <m:r>
                                <a:rPr lang="en-US" b="0" i="1" smtClean="0">
                                  <a:latin typeface="Cambria Math"/>
                                </a:rPr>
                                <m:t>𝑦</m:t>
                              </m:r>
                            </m:sup>
                          </m:sSup>
                        </m:e>
                        <m:sup>
                          <m:r>
                            <a:rPr lang="en-US" b="0" i="1" smtClean="0">
                              <a:latin typeface="Cambria Math"/>
                            </a:rPr>
                            <m:t>𝑥</m:t>
                          </m:r>
                        </m:sup>
                      </m:sSup>
                      <m:r>
                        <a:rPr lang="en-US" b="0" i="1" smtClean="0">
                          <a:latin typeface="Cambria Math"/>
                        </a:rPr>
                        <m:t> </m:t>
                      </m:r>
                      <m:r>
                        <a:rPr lang="en-US" b="0" i="1" smtClean="0">
                          <a:latin typeface="Cambria Math"/>
                        </a:rPr>
                        <m:t>𝑚𝑜𝑑</m:t>
                      </m:r>
                      <m:r>
                        <a:rPr lang="en-US" b="0" i="1" smtClean="0">
                          <a:latin typeface="Cambria Math"/>
                        </a:rPr>
                        <m:t> </m:t>
                      </m:r>
                      <m:r>
                        <a:rPr lang="en-US" b="0" i="1" smtClean="0">
                          <a:latin typeface="Cambria Math"/>
                        </a:rPr>
                        <m:t>𝑝</m:t>
                      </m:r>
                      <m:r>
                        <a:rPr lang="en-US" b="0" i="1" smtClean="0">
                          <a:latin typeface="Cambria Math"/>
                        </a:rPr>
                        <m:t>=</m:t>
                      </m:r>
                      <m:sSup>
                        <m:sSupPr>
                          <m:ctrlPr>
                            <a:rPr lang="en-US" b="0" i="1" smtClean="0">
                              <a:latin typeface="Cambria Math" panose="02040503050406030204" pitchFamily="18" charset="0"/>
                            </a:rPr>
                          </m:ctrlPr>
                        </m:sSupPr>
                        <m:e>
                          <m:r>
                            <a:rPr lang="en-US" b="0" i="1" smtClean="0">
                              <a:latin typeface="Cambria Math"/>
                            </a:rPr>
                            <m:t>𝑧</m:t>
                          </m:r>
                        </m:e>
                        <m:sup>
                          <m:r>
                            <a:rPr lang="en-US" b="0" i="1" smtClean="0">
                              <a:latin typeface="Cambria Math"/>
                            </a:rPr>
                            <m:t>𝑦𝑥</m:t>
                          </m:r>
                        </m:sup>
                      </m:sSup>
                      <m:r>
                        <a:rPr lang="en-US" b="0" i="1" smtClean="0">
                          <a:latin typeface="Cambria Math"/>
                        </a:rPr>
                        <m:t> </m:t>
                      </m:r>
                      <m:r>
                        <a:rPr lang="en-US" b="0" i="1" smtClean="0">
                          <a:latin typeface="Cambria Math"/>
                        </a:rPr>
                        <m:t>𝑚𝑜𝑑</m:t>
                      </m:r>
                      <m:r>
                        <a:rPr lang="en-US" b="0" i="1" smtClean="0">
                          <a:latin typeface="Cambria Math"/>
                        </a:rPr>
                        <m:t> </m:t>
                      </m:r>
                      <m:r>
                        <a:rPr lang="en-US" b="0" i="1" smtClean="0">
                          <a:latin typeface="Cambria Math"/>
                        </a:rPr>
                        <m:t>𝑝</m:t>
                      </m:r>
                    </m:oMath>
                  </m:oMathPara>
                </a14:m>
                <a:endParaRPr lang="en-US" dirty="0"/>
              </a:p>
            </p:txBody>
          </p:sp>
        </mc:Choice>
        <mc:Fallback xmlns="">
          <p:sp>
            <p:nvSpPr>
              <p:cNvPr id="4" name="Content Placeholder 3"/>
              <p:cNvSpPr>
                <a:spLocks noGrp="1" noRot="1" noChangeAspect="1" noMove="1" noResize="1" noEditPoints="1" noAdjustHandles="1" noChangeArrowheads="1" noChangeShapeType="1" noTextEdit="1"/>
              </p:cNvSpPr>
              <p:nvPr>
                <p:ph sz="half" idx="1"/>
              </p:nvPr>
            </p:nvSpPr>
            <p:spPr>
              <a:xfrm>
                <a:off x="108307" y="1981200"/>
                <a:ext cx="4114800" cy="4525963"/>
              </a:xfrm>
              <a:blipFill>
                <a:blip r:embed="rId2"/>
                <a:stretch>
                  <a:fillRect t="-175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 name="Content Placeholder 4"/>
              <p:cNvSpPr>
                <a:spLocks noGrp="1"/>
              </p:cNvSpPr>
              <p:nvPr>
                <p:ph sz="half" idx="2"/>
              </p:nvPr>
            </p:nvSpPr>
            <p:spPr>
              <a:xfrm>
                <a:off x="4800600" y="1981200"/>
                <a:ext cx="4038600" cy="4525963"/>
              </a:xfrm>
            </p:spPr>
            <p:txBody>
              <a:bodyPr>
                <a:normAutofit/>
              </a:bodyPr>
              <a:lstStyle/>
              <a:p>
                <a:pPr marL="0" indent="0">
                  <a:buNone/>
                </a:pPr>
                <a:r>
                  <a:rPr lang="en-US" sz="2200" b="1" dirty="0" smtClean="0"/>
                  <a:t>        Bob</a:t>
                </a:r>
              </a:p>
              <a:p>
                <a:pPr marL="914400" lvl="1" indent="-457200">
                  <a:buFont typeface="+mj-lt"/>
                  <a:buAutoNum type="arabicPeriod"/>
                </a:pPr>
                <a:r>
                  <a:rPr lang="en-US" dirty="0" smtClean="0"/>
                  <a:t>Choose private key   </a:t>
                </a:r>
                <a14:m>
                  <m:oMath xmlns:m="http://schemas.openxmlformats.org/officeDocument/2006/math">
                    <m:r>
                      <m:rPr>
                        <m:sty m:val="p"/>
                      </m:rPr>
                      <a:rPr lang="en-US" b="0" i="0" smtClean="0">
                        <a:latin typeface="Cambria Math"/>
                      </a:rPr>
                      <m:t>y</m:t>
                    </m:r>
                    <m:r>
                      <a:rPr lang="en-US" b="0" i="1" smtClean="0">
                        <a:latin typeface="Cambria Math"/>
                      </a:rPr>
                      <m:t>&lt;</m:t>
                    </m:r>
                    <m:r>
                      <a:rPr lang="en-US" b="0" i="1" smtClean="0">
                        <a:latin typeface="Cambria Math" panose="02040503050406030204" pitchFamily="18" charset="0"/>
                      </a:rPr>
                      <m:t>𝑝</m:t>
                    </m:r>
                  </m:oMath>
                </a14:m>
                <a:endParaRPr lang="en-US" b="0" i="1" dirty="0" smtClean="0">
                  <a:latin typeface="Cambria Math"/>
                </a:endParaRPr>
              </a:p>
              <a:p>
                <a:pPr marL="914400" lvl="1" indent="-457200">
                  <a:buFont typeface="+mj-lt"/>
                  <a:buAutoNum type="arabicPeriod"/>
                </a:pPr>
                <a:r>
                  <a:rPr lang="en-US" dirty="0" smtClean="0"/>
                  <a:t>Compute </a:t>
                </a:r>
                <a14:m>
                  <m:oMath xmlns:m="http://schemas.openxmlformats.org/officeDocument/2006/math">
                    <m:sSup>
                      <m:sSupPr>
                        <m:ctrlPr>
                          <a:rPr lang="en-US" i="1" smtClean="0">
                            <a:latin typeface="Cambria Math" panose="02040503050406030204" pitchFamily="18" charset="0"/>
                          </a:rPr>
                        </m:ctrlPr>
                      </m:sSupPr>
                      <m:e>
                        <m:r>
                          <a:rPr lang="en-US" b="0" i="1" smtClean="0">
                            <a:latin typeface="Cambria Math"/>
                          </a:rPr>
                          <m:t>𝑏</m:t>
                        </m:r>
                        <m:r>
                          <a:rPr lang="en-US" i="1">
                            <a:latin typeface="Cambria Math"/>
                          </a:rPr>
                          <m:t>=</m:t>
                        </m:r>
                        <m:r>
                          <a:rPr lang="en-US" b="0" i="1" smtClean="0">
                            <a:latin typeface="Cambria Math"/>
                          </a:rPr>
                          <m:t>𝑧</m:t>
                        </m:r>
                      </m:e>
                      <m:sup>
                        <m:r>
                          <a:rPr lang="en-US" b="0" i="1" smtClean="0">
                            <a:latin typeface="Cambria Math"/>
                          </a:rPr>
                          <m:t>𝑦</m:t>
                        </m:r>
                      </m:sup>
                    </m:sSup>
                    <m:r>
                      <a:rPr lang="en-US" b="0" i="1" smtClean="0">
                        <a:latin typeface="Cambria Math"/>
                      </a:rPr>
                      <m:t>𝑚𝑜𝑑</m:t>
                    </m:r>
                    <m:r>
                      <a:rPr lang="en-US" b="0" i="1" smtClean="0">
                        <a:latin typeface="Cambria Math"/>
                      </a:rPr>
                      <m:t> </m:t>
                    </m:r>
                    <m:r>
                      <a:rPr lang="en-US" b="0" i="1" smtClean="0">
                        <a:latin typeface="Cambria Math"/>
                      </a:rPr>
                      <m:t>𝑝</m:t>
                    </m:r>
                  </m:oMath>
                </a14:m>
                <a:endParaRPr lang="en-US" dirty="0" smtClean="0"/>
              </a:p>
              <a:p>
                <a:pPr marL="914400" lvl="1" indent="-457200">
                  <a:buFont typeface="+mj-lt"/>
                  <a:buAutoNum type="arabicPeriod"/>
                </a:pPr>
                <a:r>
                  <a:rPr lang="en-US" dirty="0" smtClean="0"/>
                  <a:t>Publish public key = b</a:t>
                </a:r>
                <a:endParaRPr lang="en-US" dirty="0"/>
              </a:p>
              <a:p>
                <a:pPr marL="914400" lvl="1" indent="-457200">
                  <a:buFont typeface="+mj-lt"/>
                  <a:buAutoNum type="arabicPeriod"/>
                </a:pPr>
                <a:r>
                  <a:rPr lang="en-US" dirty="0" smtClean="0"/>
                  <a:t>Get Alice’s public key </a:t>
                </a:r>
                <a14:m>
                  <m:oMath xmlns:m="http://schemas.openxmlformats.org/officeDocument/2006/math">
                    <m:r>
                      <a:rPr lang="en-US" b="0" i="1" smtClean="0">
                        <a:latin typeface="Cambria Math"/>
                      </a:rPr>
                      <m:t>𝑎</m:t>
                    </m:r>
                  </m:oMath>
                </a14:m>
                <a:endParaRPr lang="en-US" dirty="0" smtClean="0"/>
              </a:p>
              <a:p>
                <a:pPr marL="914400" lvl="1" indent="-457200">
                  <a:buFont typeface="+mj-lt"/>
                  <a:buAutoNum type="arabicPeriod"/>
                </a:pPr>
                <a:r>
                  <a:rPr lang="en-US" dirty="0" smtClean="0"/>
                  <a:t>Compute </a:t>
                </a:r>
                <a14:m>
                  <m:oMath xmlns:m="http://schemas.openxmlformats.org/officeDocument/2006/math">
                    <m:sSup>
                      <m:sSupPr>
                        <m:ctrlPr>
                          <a:rPr lang="en-US" i="1">
                            <a:latin typeface="Cambria Math" panose="02040503050406030204" pitchFamily="18" charset="0"/>
                          </a:rPr>
                        </m:ctrlPr>
                      </m:sSupPr>
                      <m:e>
                        <m:r>
                          <a:rPr lang="en-US" b="0" i="1" smtClean="0">
                            <a:latin typeface="Cambria Math"/>
                          </a:rPr>
                          <m:t> </m:t>
                        </m:r>
                        <m:r>
                          <a:rPr lang="en-US" b="0" i="1" smtClean="0">
                            <a:latin typeface="Cambria Math"/>
                          </a:rPr>
                          <m:t>𝑘</m:t>
                        </m:r>
                        <m:r>
                          <a:rPr lang="en-US" i="1">
                            <a:latin typeface="Cambria Math"/>
                          </a:rPr>
                          <m:t>=</m:t>
                        </m:r>
                        <m:r>
                          <a:rPr lang="en-US" b="0" i="1" smtClean="0">
                            <a:latin typeface="Cambria Math"/>
                          </a:rPr>
                          <m:t>𝑎</m:t>
                        </m:r>
                      </m:e>
                      <m:sup>
                        <m:r>
                          <a:rPr lang="en-US" b="0" i="1" smtClean="0">
                            <a:latin typeface="Cambria Math"/>
                          </a:rPr>
                          <m:t>𝑦</m:t>
                        </m:r>
                      </m:sup>
                    </m:sSup>
                    <m:r>
                      <a:rPr lang="en-US" b="0" i="1" smtClean="0">
                        <a:latin typeface="Cambria Math"/>
                      </a:rPr>
                      <m:t> </m:t>
                    </m:r>
                    <m:r>
                      <a:rPr lang="en-US" b="0" i="1" smtClean="0">
                        <a:latin typeface="Cambria Math"/>
                      </a:rPr>
                      <m:t>𝑚𝑜𝑑</m:t>
                    </m:r>
                    <m:r>
                      <a:rPr lang="en-US" b="0" i="1" smtClean="0">
                        <a:latin typeface="Cambria Math"/>
                      </a:rPr>
                      <m:t> </m:t>
                    </m:r>
                    <m:r>
                      <a:rPr lang="en-US" b="0" i="1" smtClean="0">
                        <a:latin typeface="Cambria Math"/>
                      </a:rPr>
                      <m:t>𝑝</m:t>
                    </m:r>
                  </m:oMath>
                </a14:m>
                <a:endParaRPr lang="en-US" dirty="0" smtClean="0"/>
              </a:p>
              <a:p>
                <a:pPr marL="342900" lvl="1" indent="0">
                  <a:buNone/>
                </a:pPr>
                <a:endParaRPr lang="en-US" sz="2200" dirty="0" smtClean="0"/>
              </a:p>
              <a:p>
                <a:pPr marL="0" indent="0">
                  <a:buNone/>
                </a:pPr>
                <a:r>
                  <a:rPr lang="en-US" sz="1800" dirty="0" smtClean="0"/>
                  <a:t>    Note that  </a:t>
                </a:r>
                <a14:m>
                  <m:oMath xmlns:m="http://schemas.openxmlformats.org/officeDocument/2006/math">
                    <m:sSup>
                      <m:sSupPr>
                        <m:ctrlPr>
                          <a:rPr lang="en-US" sz="1800" i="1">
                            <a:latin typeface="Cambria Math" panose="02040503050406030204" pitchFamily="18" charset="0"/>
                          </a:rPr>
                        </m:ctrlPr>
                      </m:sSupPr>
                      <m:e>
                        <m:r>
                          <a:rPr lang="en-US" sz="1800" b="0" i="1" smtClean="0">
                            <a:latin typeface="Cambria Math"/>
                          </a:rPr>
                          <m:t>𝑎</m:t>
                        </m:r>
                      </m:e>
                      <m:sup>
                        <m:r>
                          <a:rPr lang="en-US" sz="1800" b="0" i="1" smtClean="0">
                            <a:latin typeface="Cambria Math"/>
                          </a:rPr>
                          <m:t>𝑦</m:t>
                        </m:r>
                      </m:sup>
                    </m:sSup>
                    <m:r>
                      <a:rPr lang="en-US" sz="1800" b="0" i="1" smtClean="0">
                        <a:latin typeface="Cambria Math"/>
                      </a:rPr>
                      <m:t> </m:t>
                    </m:r>
                    <m:r>
                      <a:rPr lang="en-US" sz="1800" b="0" i="1" smtClean="0">
                        <a:latin typeface="Cambria Math"/>
                      </a:rPr>
                      <m:t>𝑚𝑜𝑑</m:t>
                    </m:r>
                    <m:r>
                      <a:rPr lang="en-US" sz="1800" b="0" i="1" smtClean="0">
                        <a:latin typeface="Cambria Math"/>
                      </a:rPr>
                      <m:t> </m:t>
                    </m:r>
                    <m:r>
                      <a:rPr lang="en-US" sz="1800" b="0" i="1" smtClean="0">
                        <a:latin typeface="Cambria Math"/>
                      </a:rPr>
                      <m:t>𝑝</m:t>
                    </m:r>
                    <m:r>
                      <a:rPr lang="en-US" sz="1800">
                        <a:latin typeface="Cambria Math"/>
                      </a:rPr>
                      <m:t> </m:t>
                    </m:r>
                  </m:oMath>
                </a14:m>
                <a:r>
                  <a:rPr lang="en-US" sz="1800" dirty="0" smtClean="0"/>
                  <a:t>is</a:t>
                </a:r>
              </a:p>
              <a:p>
                <a:pPr marL="342900" lvl="1" indent="0">
                  <a:buNone/>
                </a:pPr>
                <a14:m>
                  <m:oMathPara xmlns:m="http://schemas.openxmlformats.org/officeDocument/2006/math">
                    <m:oMathParaPr>
                      <m:jc m:val="centerGroup"/>
                    </m:oMathParaPr>
                    <m:oMath xmlns:m="http://schemas.openxmlformats.org/officeDocument/2006/math">
                      <m:sSup>
                        <m:sSupPr>
                          <m:ctrlPr>
                            <a:rPr lang="en-US" i="1" smtClean="0">
                              <a:latin typeface="Cambria Math" panose="02040503050406030204" pitchFamily="18" charset="0"/>
                            </a:rPr>
                          </m:ctrlPr>
                        </m:sSupPr>
                        <m:e>
                          <m:sSup>
                            <m:sSupPr>
                              <m:ctrlPr>
                                <a:rPr lang="en-US" i="1" smtClean="0">
                                  <a:latin typeface="Cambria Math" panose="02040503050406030204" pitchFamily="18" charset="0"/>
                                </a:rPr>
                              </m:ctrlPr>
                            </m:sSupPr>
                            <m:e>
                              <m:r>
                                <a:rPr lang="en-US" b="0" i="1" smtClean="0">
                                  <a:latin typeface="Cambria Math"/>
                                </a:rPr>
                                <m:t>𝑧</m:t>
                              </m:r>
                            </m:e>
                            <m:sup>
                              <m:r>
                                <a:rPr lang="en-US" b="0" i="1" smtClean="0">
                                  <a:latin typeface="Cambria Math"/>
                                </a:rPr>
                                <m:t>𝑥</m:t>
                              </m:r>
                            </m:sup>
                          </m:sSup>
                        </m:e>
                        <m:sup>
                          <m:r>
                            <a:rPr lang="en-US" b="0" i="1" smtClean="0">
                              <a:latin typeface="Cambria Math"/>
                            </a:rPr>
                            <m:t>𝑦</m:t>
                          </m:r>
                        </m:sup>
                      </m:sSup>
                      <m:r>
                        <a:rPr lang="en-US" b="0" i="1" smtClean="0">
                          <a:latin typeface="Cambria Math"/>
                        </a:rPr>
                        <m:t> </m:t>
                      </m:r>
                      <m:r>
                        <a:rPr lang="en-US" b="0" i="1" smtClean="0">
                          <a:latin typeface="Cambria Math"/>
                        </a:rPr>
                        <m:t>𝑚𝑜𝑑</m:t>
                      </m:r>
                      <m:r>
                        <a:rPr lang="en-US" b="0" i="1" smtClean="0">
                          <a:latin typeface="Cambria Math"/>
                        </a:rPr>
                        <m:t> </m:t>
                      </m:r>
                      <m:r>
                        <a:rPr lang="en-US" b="0" i="1" smtClean="0">
                          <a:latin typeface="Cambria Math"/>
                        </a:rPr>
                        <m:t>𝑝</m:t>
                      </m:r>
                      <m:r>
                        <a:rPr lang="en-US" b="0" i="1" smtClean="0">
                          <a:latin typeface="Cambria Math"/>
                        </a:rPr>
                        <m:t>=</m:t>
                      </m:r>
                      <m:sSup>
                        <m:sSupPr>
                          <m:ctrlPr>
                            <a:rPr lang="en-US" b="0" i="1" smtClean="0">
                              <a:latin typeface="Cambria Math" panose="02040503050406030204" pitchFamily="18" charset="0"/>
                            </a:rPr>
                          </m:ctrlPr>
                        </m:sSupPr>
                        <m:e>
                          <m:r>
                            <a:rPr lang="en-US" b="0" i="1" smtClean="0">
                              <a:latin typeface="Cambria Math"/>
                            </a:rPr>
                            <m:t>𝑧</m:t>
                          </m:r>
                        </m:e>
                        <m:sup>
                          <m:r>
                            <a:rPr lang="en-US" b="0" i="1" smtClean="0">
                              <a:latin typeface="Cambria Math"/>
                            </a:rPr>
                            <m:t>𝑥𝑦</m:t>
                          </m:r>
                        </m:sup>
                      </m:sSup>
                      <m:r>
                        <a:rPr lang="en-US" b="0" i="1" smtClean="0">
                          <a:latin typeface="Cambria Math"/>
                        </a:rPr>
                        <m:t> </m:t>
                      </m:r>
                      <m:r>
                        <a:rPr lang="en-US" b="0" i="1" smtClean="0">
                          <a:latin typeface="Cambria Math"/>
                        </a:rPr>
                        <m:t>𝑚𝑜𝑑</m:t>
                      </m:r>
                      <m:r>
                        <a:rPr lang="en-US" b="0" i="1" smtClean="0">
                          <a:latin typeface="Cambria Math"/>
                        </a:rPr>
                        <m:t> </m:t>
                      </m:r>
                      <m:r>
                        <a:rPr lang="en-US" b="0" i="1" smtClean="0">
                          <a:latin typeface="Cambria Math"/>
                        </a:rPr>
                        <m:t>𝑝</m:t>
                      </m:r>
                    </m:oMath>
                  </m:oMathPara>
                </a14:m>
                <a:endParaRPr lang="en-US" dirty="0"/>
              </a:p>
            </p:txBody>
          </p:sp>
        </mc:Choice>
        <mc:Fallback xmlns="">
          <p:sp>
            <p:nvSpPr>
              <p:cNvPr id="5" name="Content Placeholder 4"/>
              <p:cNvSpPr>
                <a:spLocks noGrp="1" noRot="1" noChangeAspect="1" noMove="1" noResize="1" noEditPoints="1" noAdjustHandles="1" noChangeArrowheads="1" noChangeShapeType="1" noTextEdit="1"/>
              </p:cNvSpPr>
              <p:nvPr>
                <p:ph sz="half" idx="2"/>
              </p:nvPr>
            </p:nvSpPr>
            <p:spPr>
              <a:xfrm>
                <a:off x="4800600" y="1981200"/>
                <a:ext cx="4038600" cy="4525963"/>
              </a:xfrm>
              <a:blipFill>
                <a:blip r:embed="rId3"/>
                <a:stretch>
                  <a:fillRect t="-175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 name="TextBox 7"/>
              <p:cNvSpPr txBox="1"/>
              <p:nvPr/>
            </p:nvSpPr>
            <p:spPr>
              <a:xfrm>
                <a:off x="1066800" y="1367327"/>
                <a:ext cx="6172200" cy="369332"/>
              </a:xfrm>
              <a:prstGeom prst="rect">
                <a:avLst/>
              </a:prstGeom>
              <a:noFill/>
            </p:spPr>
            <p:txBody>
              <a:bodyPr wrap="square" rtlCol="0">
                <a:spAutoFit/>
              </a:bodyPr>
              <a:lstStyle/>
              <a:p>
                <a:pPr algn="ctr"/>
                <a:r>
                  <a:rPr lang="en-US" dirty="0" smtClean="0"/>
                  <a:t>System-wide parameters: </a:t>
                </a:r>
                <a14:m>
                  <m:oMath xmlns:m="http://schemas.openxmlformats.org/officeDocument/2006/math">
                    <m:r>
                      <a:rPr lang="en-US" b="0" i="0" smtClean="0">
                        <a:latin typeface="Cambria Math"/>
                        <a:ea typeface="Cambria Math"/>
                      </a:rPr>
                      <m:t>     </m:t>
                    </m:r>
                    <m:r>
                      <a:rPr lang="en-US" b="0" i="1" smtClean="0">
                        <a:latin typeface="Cambria Math"/>
                        <a:ea typeface="Cambria Math"/>
                      </a:rPr>
                      <m:t>𝑧</m:t>
                    </m:r>
                    <m:r>
                      <a:rPr lang="en-US" b="0" i="1" smtClean="0">
                        <a:latin typeface="Cambria Math"/>
                        <a:ea typeface="Cambria Math"/>
                      </a:rPr>
                      <m:t>=</m:t>
                    </m:r>
                    <m:r>
                      <a:rPr lang="en-US" b="0" i="1" smtClean="0">
                        <a:latin typeface="Cambria Math" panose="02040503050406030204" pitchFamily="18" charset="0"/>
                        <a:ea typeface="Cambria Math"/>
                      </a:rPr>
                      <m:t>𝑏𝑎𝑠𝑒</m:t>
                    </m:r>
                    <m:r>
                      <a:rPr lang="en-US" b="0" i="1" smtClean="0">
                        <a:latin typeface="Cambria Math"/>
                        <a:ea typeface="Cambria Math"/>
                      </a:rPr>
                      <m:t>    </m:t>
                    </m:r>
                    <m:r>
                      <a:rPr lang="en-US" b="0" i="1" smtClean="0">
                        <a:latin typeface="Cambria Math"/>
                        <a:ea typeface="Cambria Math"/>
                      </a:rPr>
                      <m:t>𝑎𝑛𝑑</m:t>
                    </m:r>
                    <m:r>
                      <a:rPr lang="en-US" b="0" i="1" smtClean="0">
                        <a:latin typeface="Cambria Math"/>
                        <a:ea typeface="Cambria Math"/>
                      </a:rPr>
                      <m:t>    </m:t>
                    </m:r>
                    <m:r>
                      <a:rPr lang="en-US" b="0" i="1" smtClean="0">
                        <a:latin typeface="Cambria Math"/>
                      </a:rPr>
                      <m:t>𝑝</m:t>
                    </m:r>
                    <m:r>
                      <a:rPr lang="en-US" b="0" i="1" smtClean="0">
                        <a:latin typeface="Cambria Math"/>
                      </a:rPr>
                      <m:t>=</m:t>
                    </m:r>
                    <m:r>
                      <a:rPr lang="en-US" b="0" i="1" smtClean="0">
                        <a:latin typeface="Cambria Math" panose="02040503050406030204" pitchFamily="18" charset="0"/>
                      </a:rPr>
                      <m:t>𝑚𝑜𝑑𝑢𝑙𝑢𝑠</m:t>
                    </m:r>
                  </m:oMath>
                </a14:m>
                <a:endParaRPr lang="en-US" dirty="0"/>
              </a:p>
            </p:txBody>
          </p:sp>
        </mc:Choice>
        <mc:Fallback xmlns="">
          <p:sp>
            <p:nvSpPr>
              <p:cNvPr id="8" name="TextBox 7"/>
              <p:cNvSpPr txBox="1">
                <a:spLocks noRot="1" noChangeAspect="1" noMove="1" noResize="1" noEditPoints="1" noAdjustHandles="1" noChangeArrowheads="1" noChangeShapeType="1" noTextEdit="1"/>
              </p:cNvSpPr>
              <p:nvPr/>
            </p:nvSpPr>
            <p:spPr>
              <a:xfrm>
                <a:off x="1066800" y="1367327"/>
                <a:ext cx="6172200" cy="369332"/>
              </a:xfrm>
              <a:prstGeom prst="rect">
                <a:avLst/>
              </a:prstGeom>
              <a:blipFill>
                <a:blip r:embed="rId4"/>
                <a:stretch>
                  <a:fillRect t="-8197" b="-24590"/>
                </a:stretch>
              </a:blipFill>
            </p:spPr>
            <p:txBody>
              <a:bodyPr/>
              <a:lstStyle/>
              <a:p>
                <a:r>
                  <a:rPr lang="en-US">
                    <a:noFill/>
                  </a:rPr>
                  <a:t> </a:t>
                </a:r>
              </a:p>
            </p:txBody>
          </p:sp>
        </mc:Fallback>
      </mc:AlternateContent>
      <p:sp>
        <p:nvSpPr>
          <p:cNvPr id="3" name="TextBox 2"/>
          <p:cNvSpPr txBox="1"/>
          <p:nvPr/>
        </p:nvSpPr>
        <p:spPr>
          <a:xfrm>
            <a:off x="5334000" y="228600"/>
            <a:ext cx="3118504" cy="338554"/>
          </a:xfrm>
          <a:prstGeom prst="rect">
            <a:avLst/>
          </a:prstGeom>
          <a:noFill/>
        </p:spPr>
        <p:txBody>
          <a:bodyPr wrap="square" rtlCol="0">
            <a:spAutoFit/>
          </a:bodyPr>
          <a:lstStyle/>
          <a:p>
            <a:r>
              <a:rPr lang="en-US" sz="1600" dirty="0" smtClean="0">
                <a:hlinkClick r:id="rId5"/>
              </a:rPr>
              <a:t>http://ptrow.com/perl/calculator.pl</a:t>
            </a:r>
            <a:endParaRPr lang="en-US" sz="1600" dirty="0"/>
          </a:p>
        </p:txBody>
      </p:sp>
    </p:spTree>
    <p:extLst>
      <p:ext uri="{BB962C8B-B14F-4D97-AF65-F5344CB8AC3E}">
        <p14:creationId xmlns:p14="http://schemas.microsoft.com/office/powerpoint/2010/main" val="38062472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Learning Objectives</a:t>
            </a:r>
            <a:endParaRPr lang="en-US" dirty="0"/>
          </a:p>
        </p:txBody>
      </p:sp>
      <p:sp>
        <p:nvSpPr>
          <p:cNvPr id="3" name="Content Placeholder 2"/>
          <p:cNvSpPr>
            <a:spLocks noGrp="1"/>
          </p:cNvSpPr>
          <p:nvPr>
            <p:ph idx="1"/>
          </p:nvPr>
        </p:nvSpPr>
        <p:spPr/>
        <p:txBody>
          <a:bodyPr>
            <a:normAutofit lnSpcReduction="10000"/>
          </a:bodyPr>
          <a:lstStyle/>
          <a:p>
            <a:pPr marL="0" indent="0">
              <a:buNone/>
            </a:pPr>
            <a:r>
              <a:rPr lang="en-US" sz="2400" dirty="0"/>
              <a:t>Upon completion of </a:t>
            </a:r>
            <a:r>
              <a:rPr lang="en-US" sz="2400" dirty="0" smtClean="0"/>
              <a:t>this unit</a:t>
            </a:r>
            <a:r>
              <a:rPr lang="en-US" sz="2400" dirty="0"/>
              <a:t>:</a:t>
            </a:r>
            <a:endParaRPr lang="en-US" sz="2400" dirty="0" smtClean="0"/>
          </a:p>
          <a:p>
            <a:pPr fontAlgn="base"/>
            <a:r>
              <a:rPr lang="en-US" sz="2400" dirty="0" smtClean="0"/>
              <a:t>Students </a:t>
            </a:r>
            <a:r>
              <a:rPr lang="en-US" sz="2400" dirty="0"/>
              <a:t>will be able </a:t>
            </a:r>
            <a:r>
              <a:rPr lang="en-US" sz="2400" dirty="0" smtClean="0"/>
              <a:t>to explain how asymmetric (public key) encryption works. </a:t>
            </a:r>
          </a:p>
          <a:p>
            <a:pPr lvl="0" fontAlgn="base"/>
            <a:r>
              <a:rPr lang="en-US" sz="2400" dirty="0"/>
              <a:t>Students will be able to </a:t>
            </a:r>
            <a:r>
              <a:rPr lang="en-US" sz="2400" dirty="0" smtClean="0"/>
              <a:t>explain </a:t>
            </a:r>
            <a:r>
              <a:rPr lang="en-US" sz="2400" dirty="0"/>
              <a:t>the difference between symmetric and asymmetric encryption and the need for public key cryptography. </a:t>
            </a:r>
          </a:p>
          <a:p>
            <a:pPr lvl="0" fontAlgn="base"/>
            <a:r>
              <a:rPr lang="en-US" sz="2400" dirty="0"/>
              <a:t>Students will be able to </a:t>
            </a:r>
            <a:r>
              <a:rPr lang="en-US" sz="2400" dirty="0" smtClean="0"/>
              <a:t>explain </a:t>
            </a:r>
            <a:r>
              <a:rPr lang="en-US" sz="2400" dirty="0"/>
              <a:t>the use of key exchange/agreement protocols in cryptography. </a:t>
            </a:r>
            <a:endParaRPr lang="en-US" sz="2400" dirty="0" smtClean="0"/>
          </a:p>
          <a:p>
            <a:pPr lvl="0" fontAlgn="base"/>
            <a:r>
              <a:rPr lang="en-US" sz="2400" dirty="0"/>
              <a:t>Students will be able to </a:t>
            </a:r>
            <a:r>
              <a:rPr lang="en-US" sz="2400" dirty="0" smtClean="0"/>
              <a:t>identify </a:t>
            </a:r>
            <a:r>
              <a:rPr lang="en-US" sz="2400" dirty="0"/>
              <a:t>commonly used algorithms for asymmetric encryption. </a:t>
            </a:r>
          </a:p>
          <a:p>
            <a:r>
              <a:rPr lang="en-US" sz="2400" dirty="0" smtClean="0"/>
              <a:t>Students </a:t>
            </a:r>
            <a:r>
              <a:rPr lang="en-US" sz="2400" dirty="0"/>
              <a:t>will be able to illustrate how public key encryption works using software such as </a:t>
            </a:r>
            <a:r>
              <a:rPr lang="en-US" sz="2400" dirty="0" err="1"/>
              <a:t>Kryptos</a:t>
            </a:r>
            <a:r>
              <a:rPr lang="en-US" sz="2400" dirty="0"/>
              <a:t>.</a:t>
            </a:r>
          </a:p>
        </p:txBody>
      </p:sp>
    </p:spTree>
    <p:extLst>
      <p:ext uri="{BB962C8B-B14F-4D97-AF65-F5344CB8AC3E}">
        <p14:creationId xmlns:p14="http://schemas.microsoft.com/office/powerpoint/2010/main" val="285066346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Diffie</a:t>
            </a:r>
            <a:r>
              <a:rPr lang="en-US" dirty="0" smtClean="0"/>
              <a:t>-Hellman Example</a:t>
            </a:r>
            <a:endParaRPr lang="en-US" dirty="0"/>
          </a:p>
        </p:txBody>
      </p:sp>
      <mc:AlternateContent xmlns:mc="http://schemas.openxmlformats.org/markup-compatibility/2006" xmlns:a14="http://schemas.microsoft.com/office/drawing/2010/main">
        <mc:Choice Requires="a14">
          <p:sp>
            <p:nvSpPr>
              <p:cNvPr id="4" name="Content Placeholder 3"/>
              <p:cNvSpPr>
                <a:spLocks noGrp="1"/>
              </p:cNvSpPr>
              <p:nvPr>
                <p:ph sz="half" idx="1"/>
              </p:nvPr>
            </p:nvSpPr>
            <p:spPr>
              <a:xfrm>
                <a:off x="108306" y="1981200"/>
                <a:ext cx="4387493" cy="4525963"/>
              </a:xfrm>
            </p:spPr>
            <p:txBody>
              <a:bodyPr>
                <a:normAutofit/>
              </a:bodyPr>
              <a:lstStyle/>
              <a:p>
                <a:pPr marL="0" indent="0">
                  <a:buNone/>
                </a:pPr>
                <a:r>
                  <a:rPr lang="en-US" sz="2000" b="1" dirty="0" smtClean="0"/>
                  <a:t>         Alice</a:t>
                </a:r>
              </a:p>
              <a:p>
                <a:pPr marL="914400" lvl="1" indent="-457200">
                  <a:buFont typeface="+mj-lt"/>
                  <a:buAutoNum type="arabicPeriod"/>
                </a:pPr>
                <a:r>
                  <a:rPr lang="en-US" sz="2000" dirty="0" smtClean="0"/>
                  <a:t>Choose private key  </a:t>
                </a:r>
                <a14:m>
                  <m:oMath xmlns:m="http://schemas.openxmlformats.org/officeDocument/2006/math">
                    <m:r>
                      <a:rPr lang="en-US" sz="2000" b="0" i="0" smtClean="0">
                        <a:latin typeface="Cambria Math" panose="02040503050406030204" pitchFamily="18" charset="0"/>
                      </a:rPr>
                      <m:t>5</m:t>
                    </m:r>
                    <m:r>
                      <a:rPr lang="en-US" sz="2000" b="0" i="1" smtClean="0">
                        <a:latin typeface="Cambria Math" panose="02040503050406030204" pitchFamily="18" charset="0"/>
                      </a:rPr>
                      <m:t>7</m:t>
                    </m:r>
                    <m:r>
                      <a:rPr lang="en-US" sz="2000" b="0" i="1" smtClean="0">
                        <a:latin typeface="Cambria Math"/>
                      </a:rPr>
                      <m:t>&lt;</m:t>
                    </m:r>
                    <m:r>
                      <a:rPr lang="en-US" sz="2000" b="0" i="1" smtClean="0">
                        <a:latin typeface="Cambria Math" panose="02040503050406030204" pitchFamily="18" charset="0"/>
                      </a:rPr>
                      <m:t>139</m:t>
                    </m:r>
                  </m:oMath>
                </a14:m>
                <a:endParaRPr lang="en-US" sz="2000" b="0" i="1" dirty="0" smtClean="0">
                  <a:latin typeface="Cambria Math"/>
                </a:endParaRPr>
              </a:p>
              <a:p>
                <a:pPr marL="914400" lvl="1" indent="-457200">
                  <a:buFont typeface="+mj-lt"/>
                  <a:buAutoNum type="arabicPeriod"/>
                </a:pPr>
                <a:r>
                  <a:rPr lang="en-US" sz="2000" dirty="0" smtClean="0"/>
                  <a:t>Compute </a:t>
                </a:r>
                <a14:m>
                  <m:oMath xmlns:m="http://schemas.openxmlformats.org/officeDocument/2006/math">
                    <m:sSup>
                      <m:sSupPr>
                        <m:ctrlPr>
                          <a:rPr lang="en-US" sz="2000" i="1" smtClean="0">
                            <a:latin typeface="Cambria Math" panose="02040503050406030204" pitchFamily="18" charset="0"/>
                          </a:rPr>
                        </m:ctrlPr>
                      </m:sSupPr>
                      <m:e>
                        <m:r>
                          <a:rPr lang="en-US" sz="2000" i="1">
                            <a:latin typeface="Cambria Math"/>
                          </a:rPr>
                          <m:t>𝑎</m:t>
                        </m:r>
                        <m:r>
                          <a:rPr lang="en-US" sz="2000" i="1">
                            <a:latin typeface="Cambria Math"/>
                          </a:rPr>
                          <m:t>=2</m:t>
                        </m:r>
                      </m:e>
                      <m:sup>
                        <m:r>
                          <a:rPr lang="en-US" sz="2000" b="0" i="1" smtClean="0">
                            <a:latin typeface="Cambria Math" panose="02040503050406030204" pitchFamily="18" charset="0"/>
                          </a:rPr>
                          <m:t>57</m:t>
                        </m:r>
                      </m:sup>
                    </m:sSup>
                    <m:r>
                      <a:rPr lang="en-US" sz="2000" b="0" i="1" smtClean="0">
                        <a:latin typeface="Cambria Math"/>
                      </a:rPr>
                      <m:t>𝑚𝑜𝑑</m:t>
                    </m:r>
                    <m:r>
                      <a:rPr lang="en-US" sz="2000" b="0" i="1" smtClean="0">
                        <a:latin typeface="Cambria Math"/>
                      </a:rPr>
                      <m:t> 139</m:t>
                    </m:r>
                  </m:oMath>
                </a14:m>
                <a:endParaRPr lang="en-US" sz="2000" dirty="0" smtClean="0"/>
              </a:p>
              <a:p>
                <a:pPr marL="914400" lvl="1" indent="-457200">
                  <a:buFont typeface="+mj-lt"/>
                  <a:buAutoNum type="arabicPeriod"/>
                </a:pPr>
                <a:r>
                  <a:rPr lang="en-US" sz="2000" dirty="0" smtClean="0"/>
                  <a:t>Publish public key = </a:t>
                </a:r>
                <a14:m>
                  <m:oMath xmlns:m="http://schemas.openxmlformats.org/officeDocument/2006/math">
                    <m:r>
                      <a:rPr lang="en-US" sz="2000" b="0" i="0" smtClean="0">
                        <a:latin typeface="Cambria Math" panose="02040503050406030204" pitchFamily="18" charset="0"/>
                      </a:rPr>
                      <m:t>62</m:t>
                    </m:r>
                  </m:oMath>
                </a14:m>
                <a:endParaRPr lang="en-US" sz="2000" dirty="0"/>
              </a:p>
              <a:p>
                <a:pPr marL="914400" lvl="1" indent="-457200">
                  <a:buFont typeface="+mj-lt"/>
                  <a:buAutoNum type="arabicPeriod"/>
                </a:pPr>
                <a:r>
                  <a:rPr lang="en-US" sz="2000" dirty="0" smtClean="0"/>
                  <a:t>Get Bob’s public key </a:t>
                </a:r>
                <a14:m>
                  <m:oMath xmlns:m="http://schemas.openxmlformats.org/officeDocument/2006/math">
                    <m:r>
                      <a:rPr lang="en-US" sz="2000" b="0" i="0" smtClean="0">
                        <a:latin typeface="Cambria Math" panose="02040503050406030204" pitchFamily="18" charset="0"/>
                      </a:rPr>
                      <m:t>82</m:t>
                    </m:r>
                  </m:oMath>
                </a14:m>
                <a:endParaRPr lang="en-US" sz="2000" dirty="0" smtClean="0"/>
              </a:p>
              <a:p>
                <a:pPr marL="914400" lvl="1" indent="-457200">
                  <a:buFont typeface="+mj-lt"/>
                  <a:buAutoNum type="arabicPeriod"/>
                </a:pPr>
                <a:r>
                  <a:rPr lang="en-US" sz="2000" dirty="0" smtClean="0"/>
                  <a:t>Compute </a:t>
                </a:r>
                <a14:m>
                  <m:oMath xmlns:m="http://schemas.openxmlformats.org/officeDocument/2006/math">
                    <m:sSup>
                      <m:sSupPr>
                        <m:ctrlPr>
                          <a:rPr lang="en-US" sz="2000" i="1" smtClean="0">
                            <a:latin typeface="Cambria Math" panose="02040503050406030204" pitchFamily="18" charset="0"/>
                          </a:rPr>
                        </m:ctrlPr>
                      </m:sSupPr>
                      <m:e>
                        <m:r>
                          <a:rPr lang="en-US" sz="2000" b="0" i="1" smtClean="0">
                            <a:latin typeface="Cambria Math"/>
                          </a:rPr>
                          <m:t> </m:t>
                        </m:r>
                        <m:r>
                          <a:rPr lang="en-US" sz="2000" b="0" i="1" smtClean="0">
                            <a:latin typeface="Cambria Math"/>
                          </a:rPr>
                          <m:t>𝑘</m:t>
                        </m:r>
                        <m:r>
                          <a:rPr lang="en-US" sz="2000" i="1">
                            <a:latin typeface="Cambria Math"/>
                          </a:rPr>
                          <m:t>=</m:t>
                        </m:r>
                        <m:r>
                          <a:rPr lang="en-US" sz="2000" b="0" i="1" smtClean="0">
                            <a:latin typeface="Cambria Math" panose="02040503050406030204" pitchFamily="18" charset="0"/>
                          </a:rPr>
                          <m:t>82</m:t>
                        </m:r>
                      </m:e>
                      <m:sup>
                        <m:r>
                          <a:rPr lang="en-US" sz="2000" b="0" i="1" smtClean="0">
                            <a:latin typeface="Cambria Math" panose="02040503050406030204" pitchFamily="18" charset="0"/>
                          </a:rPr>
                          <m:t>57</m:t>
                        </m:r>
                      </m:sup>
                    </m:sSup>
                    <m:r>
                      <a:rPr lang="en-US" sz="2000" b="0" i="1" smtClean="0">
                        <a:latin typeface="Cambria Math"/>
                      </a:rPr>
                      <m:t> </m:t>
                    </m:r>
                    <m:r>
                      <a:rPr lang="en-US" sz="2000" b="0" i="1" smtClean="0">
                        <a:latin typeface="Cambria Math"/>
                      </a:rPr>
                      <m:t>𝑚𝑜𝑑</m:t>
                    </m:r>
                    <m:r>
                      <a:rPr lang="en-US" sz="2000" b="0" i="1" smtClean="0">
                        <a:latin typeface="Cambria Math"/>
                      </a:rPr>
                      <m:t> 139</m:t>
                    </m:r>
                  </m:oMath>
                </a14:m>
                <a:endParaRPr lang="en-US" sz="2000" dirty="0" smtClean="0"/>
              </a:p>
              <a:p>
                <a:pPr marL="342900" lvl="1" indent="0">
                  <a:buNone/>
                </a:pPr>
                <a:r>
                  <a:rPr lang="en-US" sz="2000" dirty="0"/>
                  <a:t> </a:t>
                </a:r>
                <a:r>
                  <a:rPr lang="en-US" sz="2000" dirty="0" smtClean="0"/>
                  <a:t>                     k=10</a:t>
                </a:r>
              </a:p>
              <a:p>
                <a:pPr marL="342900" lvl="1" indent="0">
                  <a:buNone/>
                </a:pPr>
                <a:r>
                  <a:rPr lang="en-US" sz="2200" dirty="0" smtClean="0"/>
                  <a:t/>
                </a:r>
                <a:br>
                  <a:rPr lang="en-US" sz="2200" dirty="0" smtClean="0"/>
                </a:br>
                <a:endParaRPr lang="en-US" sz="2200" dirty="0" smtClean="0"/>
              </a:p>
              <a:p>
                <a:pPr marL="0" indent="0">
                  <a:buNone/>
                </a:pPr>
                <a:r>
                  <a:rPr lang="en-US" sz="1800" dirty="0" smtClean="0"/>
                  <a:t>    Note that  </a:t>
                </a:r>
                <a14:m>
                  <m:oMath xmlns:m="http://schemas.openxmlformats.org/officeDocument/2006/math">
                    <m:sSup>
                      <m:sSupPr>
                        <m:ctrlPr>
                          <a:rPr lang="en-US" sz="1800" i="1">
                            <a:latin typeface="Cambria Math" panose="02040503050406030204" pitchFamily="18" charset="0"/>
                          </a:rPr>
                        </m:ctrlPr>
                      </m:sSupPr>
                      <m:e>
                        <m:r>
                          <a:rPr lang="en-US" sz="1800" b="0" i="1" smtClean="0">
                            <a:latin typeface="Cambria Math" panose="02040503050406030204" pitchFamily="18" charset="0"/>
                          </a:rPr>
                          <m:t>82</m:t>
                        </m:r>
                      </m:e>
                      <m:sup>
                        <m:r>
                          <a:rPr lang="en-US" sz="1800" b="0" i="1" smtClean="0">
                            <a:latin typeface="Cambria Math" panose="02040503050406030204" pitchFamily="18" charset="0"/>
                          </a:rPr>
                          <m:t>57</m:t>
                        </m:r>
                      </m:sup>
                    </m:sSup>
                    <m:r>
                      <a:rPr lang="en-US" sz="1800" b="0" i="1" smtClean="0">
                        <a:latin typeface="Cambria Math"/>
                      </a:rPr>
                      <m:t> </m:t>
                    </m:r>
                    <m:r>
                      <a:rPr lang="en-US" sz="1800" b="0" i="1" smtClean="0">
                        <a:latin typeface="Cambria Math"/>
                      </a:rPr>
                      <m:t>𝑚𝑜𝑑</m:t>
                    </m:r>
                    <m:r>
                      <a:rPr lang="en-US" sz="1800" b="0" i="1" smtClean="0">
                        <a:latin typeface="Cambria Math"/>
                      </a:rPr>
                      <m:t> </m:t>
                    </m:r>
                    <m:r>
                      <a:rPr lang="en-US" sz="1800" b="0" i="0" smtClean="0">
                        <a:latin typeface="Cambria Math" panose="02040503050406030204" pitchFamily="18" charset="0"/>
                      </a:rPr>
                      <m:t>139</m:t>
                    </m:r>
                    <m:r>
                      <a:rPr lang="en-US" sz="1800">
                        <a:latin typeface="Cambria Math"/>
                      </a:rPr>
                      <m:t> </m:t>
                    </m:r>
                  </m:oMath>
                </a14:m>
                <a:r>
                  <a:rPr lang="en-US" sz="1800" dirty="0" smtClean="0"/>
                  <a:t>is</a:t>
                </a:r>
              </a:p>
              <a:p>
                <a:pPr marL="342900" lvl="1" indent="0">
                  <a:buNone/>
                </a:pPr>
                <a14:m>
                  <m:oMathPara xmlns:m="http://schemas.openxmlformats.org/officeDocument/2006/math">
                    <m:oMathParaPr>
                      <m:jc m:val="centerGroup"/>
                    </m:oMathParaPr>
                    <m:oMath xmlns:m="http://schemas.openxmlformats.org/officeDocument/2006/math">
                      <m:sSup>
                        <m:sSupPr>
                          <m:ctrlPr>
                            <a:rPr lang="en-US" i="1" smtClean="0">
                              <a:latin typeface="Cambria Math" panose="02040503050406030204" pitchFamily="18" charset="0"/>
                            </a:rPr>
                          </m:ctrlPr>
                        </m:sSupPr>
                        <m:e>
                          <m:sSup>
                            <m:sSupPr>
                              <m:ctrlPr>
                                <a:rPr lang="en-US" i="1" smtClean="0">
                                  <a:latin typeface="Cambria Math" panose="02040503050406030204" pitchFamily="18" charset="0"/>
                                </a:rPr>
                              </m:ctrlPr>
                            </m:sSupPr>
                            <m:e>
                              <m:r>
                                <a:rPr lang="en-US" b="0" i="1" smtClean="0">
                                  <a:latin typeface="Cambria Math" panose="02040503050406030204" pitchFamily="18" charset="0"/>
                                </a:rPr>
                                <m:t>2</m:t>
                              </m:r>
                            </m:e>
                            <m:sup>
                              <m:r>
                                <a:rPr lang="en-US" b="0" i="1" smtClean="0">
                                  <a:latin typeface="Cambria Math" panose="02040503050406030204" pitchFamily="18" charset="0"/>
                                </a:rPr>
                                <m:t>33</m:t>
                              </m:r>
                            </m:sup>
                          </m:sSup>
                        </m:e>
                        <m:sup>
                          <m:r>
                            <a:rPr lang="en-US" b="0" i="1" smtClean="0">
                              <a:latin typeface="Cambria Math" panose="02040503050406030204" pitchFamily="18" charset="0"/>
                            </a:rPr>
                            <m:t>57</m:t>
                          </m:r>
                        </m:sup>
                      </m:sSup>
                      <m:r>
                        <a:rPr lang="en-US" b="0" i="1" smtClean="0">
                          <a:latin typeface="Cambria Math"/>
                        </a:rPr>
                        <m:t> </m:t>
                      </m:r>
                      <m:r>
                        <a:rPr lang="en-US" b="0" i="1" smtClean="0">
                          <a:latin typeface="Cambria Math"/>
                        </a:rPr>
                        <m:t>𝑚𝑜𝑑</m:t>
                      </m:r>
                      <m:r>
                        <a:rPr lang="en-US" b="0" i="1" smtClean="0">
                          <a:latin typeface="Cambria Math" panose="02040503050406030204" pitchFamily="18" charset="0"/>
                        </a:rPr>
                        <m:t> 139</m:t>
                      </m:r>
                      <m:r>
                        <a:rPr lang="en-US" b="0" i="1" smtClean="0">
                          <a:latin typeface="Cambria Math"/>
                        </a:rPr>
                        <m:t>=</m:t>
                      </m:r>
                      <m:sSup>
                        <m:sSupPr>
                          <m:ctrlPr>
                            <a:rPr lang="en-US" b="0" i="1" smtClean="0">
                              <a:latin typeface="Cambria Math" panose="02040503050406030204" pitchFamily="18" charset="0"/>
                            </a:rPr>
                          </m:ctrlPr>
                        </m:sSupPr>
                        <m:e>
                          <m:r>
                            <a:rPr lang="en-US" b="0" i="1" smtClean="0">
                              <a:latin typeface="Cambria Math" panose="02040503050406030204" pitchFamily="18" charset="0"/>
                            </a:rPr>
                            <m:t>2</m:t>
                          </m:r>
                        </m:e>
                        <m:sup>
                          <m:r>
                            <a:rPr lang="en-US" b="0" i="1" smtClean="0">
                              <a:latin typeface="Cambria Math" panose="02040503050406030204" pitchFamily="18" charset="0"/>
                            </a:rPr>
                            <m:t>1881</m:t>
                          </m:r>
                        </m:sup>
                      </m:sSup>
                      <m:r>
                        <a:rPr lang="en-US" b="0" i="1" smtClean="0">
                          <a:latin typeface="Cambria Math"/>
                        </a:rPr>
                        <m:t> </m:t>
                      </m:r>
                      <m:r>
                        <a:rPr lang="en-US" b="0" i="1" smtClean="0">
                          <a:latin typeface="Cambria Math"/>
                        </a:rPr>
                        <m:t>𝑚𝑜𝑑</m:t>
                      </m:r>
                      <m:r>
                        <a:rPr lang="en-US" b="0" i="1" smtClean="0">
                          <a:latin typeface="Cambria Math"/>
                        </a:rPr>
                        <m:t> 139</m:t>
                      </m:r>
                    </m:oMath>
                  </m:oMathPara>
                </a14:m>
                <a:endParaRPr lang="en-US" b="0" dirty="0" smtClean="0"/>
              </a:p>
              <a:p>
                <a:pPr marL="342900" lvl="1" indent="0">
                  <a:buNone/>
                </a:pPr>
                <a:r>
                  <a:rPr lang="en-US" b="0" dirty="0" smtClean="0"/>
                  <a:t>                             </a:t>
                </a:r>
                <a14:m>
                  <m:oMath xmlns:m="http://schemas.openxmlformats.org/officeDocument/2006/math">
                    <m:r>
                      <a:rPr lang="en-US" i="1">
                        <a:latin typeface="Cambria Math"/>
                      </a:rPr>
                      <m:t>=</m:t>
                    </m:r>
                    <m:r>
                      <a:rPr lang="en-US" b="0" i="1" smtClean="0">
                        <a:latin typeface="Cambria Math" panose="02040503050406030204" pitchFamily="18" charset="0"/>
                      </a:rPr>
                      <m:t>10</m:t>
                    </m:r>
                  </m:oMath>
                </a14:m>
                <a:endParaRPr lang="en-US" b="0" dirty="0" smtClean="0"/>
              </a:p>
              <a:p>
                <a:pPr marL="342900" lvl="1" indent="0">
                  <a:buNone/>
                </a:pPr>
                <a:endParaRPr lang="en-US" dirty="0"/>
              </a:p>
            </p:txBody>
          </p:sp>
        </mc:Choice>
        <mc:Fallback xmlns="">
          <p:sp>
            <p:nvSpPr>
              <p:cNvPr id="4" name="Content Placeholder 3"/>
              <p:cNvSpPr>
                <a:spLocks noGrp="1" noRot="1" noChangeAspect="1" noMove="1" noResize="1" noEditPoints="1" noAdjustHandles="1" noChangeArrowheads="1" noChangeShapeType="1" noTextEdit="1"/>
              </p:cNvSpPr>
              <p:nvPr>
                <p:ph sz="half" idx="1"/>
              </p:nvPr>
            </p:nvSpPr>
            <p:spPr>
              <a:xfrm>
                <a:off x="108306" y="1981200"/>
                <a:ext cx="4387493" cy="4525963"/>
              </a:xfrm>
              <a:blipFill>
                <a:blip r:embed="rId2"/>
                <a:stretch>
                  <a:fillRect t="-134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 name="Content Placeholder 4"/>
              <p:cNvSpPr>
                <a:spLocks noGrp="1"/>
              </p:cNvSpPr>
              <p:nvPr>
                <p:ph sz="half" idx="2"/>
              </p:nvPr>
            </p:nvSpPr>
            <p:spPr>
              <a:xfrm>
                <a:off x="4648200" y="1981200"/>
                <a:ext cx="4343400" cy="4525963"/>
              </a:xfrm>
            </p:spPr>
            <p:txBody>
              <a:bodyPr>
                <a:normAutofit/>
              </a:bodyPr>
              <a:lstStyle/>
              <a:p>
                <a:pPr marL="0" indent="0">
                  <a:buNone/>
                </a:pPr>
                <a:r>
                  <a:rPr lang="en-US" sz="2000" b="1" dirty="0" smtClean="0"/>
                  <a:t>        Bob</a:t>
                </a:r>
              </a:p>
              <a:p>
                <a:pPr marL="914400" lvl="1" indent="-457200">
                  <a:buFont typeface="+mj-lt"/>
                  <a:buAutoNum type="arabicPeriod"/>
                </a:pPr>
                <a:r>
                  <a:rPr lang="en-US" sz="2000" dirty="0" smtClean="0"/>
                  <a:t>Choose private key   </a:t>
                </a:r>
                <a14:m>
                  <m:oMath xmlns:m="http://schemas.openxmlformats.org/officeDocument/2006/math">
                    <m:r>
                      <a:rPr lang="en-US" sz="2000">
                        <a:latin typeface="Cambria Math" panose="02040503050406030204" pitchFamily="18" charset="0"/>
                      </a:rPr>
                      <m:t>3</m:t>
                    </m:r>
                    <m:r>
                      <a:rPr lang="en-US" sz="2000" b="0" i="0" smtClean="0">
                        <a:latin typeface="Cambria Math" panose="02040503050406030204" pitchFamily="18" charset="0"/>
                      </a:rPr>
                      <m:t>3</m:t>
                    </m:r>
                    <m:r>
                      <a:rPr lang="en-US" sz="2000" b="0" i="1" smtClean="0">
                        <a:latin typeface="Cambria Math"/>
                      </a:rPr>
                      <m:t>&lt;</m:t>
                    </m:r>
                    <m:r>
                      <a:rPr lang="en-US" sz="2000" b="0" i="1" smtClean="0">
                        <a:latin typeface="Cambria Math" panose="02040503050406030204" pitchFamily="18" charset="0"/>
                      </a:rPr>
                      <m:t>139</m:t>
                    </m:r>
                  </m:oMath>
                </a14:m>
                <a:endParaRPr lang="en-US" sz="2000" b="0" i="1" dirty="0" smtClean="0">
                  <a:latin typeface="Cambria Math"/>
                </a:endParaRPr>
              </a:p>
              <a:p>
                <a:pPr marL="914400" lvl="1" indent="-457200">
                  <a:buFont typeface="+mj-lt"/>
                  <a:buAutoNum type="arabicPeriod"/>
                </a:pPr>
                <a:r>
                  <a:rPr lang="en-US" sz="2000" dirty="0" smtClean="0"/>
                  <a:t>Compute </a:t>
                </a:r>
                <a14:m>
                  <m:oMath xmlns:m="http://schemas.openxmlformats.org/officeDocument/2006/math">
                    <m:sSup>
                      <m:sSupPr>
                        <m:ctrlPr>
                          <a:rPr lang="en-US" sz="2000" i="1" smtClean="0">
                            <a:latin typeface="Cambria Math" panose="02040503050406030204" pitchFamily="18" charset="0"/>
                          </a:rPr>
                        </m:ctrlPr>
                      </m:sSupPr>
                      <m:e>
                        <m:r>
                          <a:rPr lang="en-US" sz="2000" b="0" i="1" smtClean="0">
                            <a:latin typeface="Cambria Math"/>
                          </a:rPr>
                          <m:t>𝑏</m:t>
                        </m:r>
                        <m:r>
                          <a:rPr lang="en-US" sz="2000" i="1">
                            <a:latin typeface="Cambria Math"/>
                          </a:rPr>
                          <m:t>=</m:t>
                        </m:r>
                        <m:r>
                          <a:rPr lang="en-US" sz="2000" b="0" i="1" smtClean="0">
                            <a:latin typeface="Cambria Math" panose="02040503050406030204" pitchFamily="18" charset="0"/>
                          </a:rPr>
                          <m:t>2</m:t>
                        </m:r>
                      </m:e>
                      <m:sup>
                        <m:r>
                          <a:rPr lang="en-US" sz="2000" b="0" i="1" smtClean="0">
                            <a:latin typeface="Cambria Math" panose="02040503050406030204" pitchFamily="18" charset="0"/>
                          </a:rPr>
                          <m:t>33</m:t>
                        </m:r>
                      </m:sup>
                    </m:sSup>
                    <m:r>
                      <a:rPr lang="en-US" sz="2000" b="0" i="1" smtClean="0">
                        <a:latin typeface="Cambria Math"/>
                      </a:rPr>
                      <m:t>𝑚𝑜𝑑</m:t>
                    </m:r>
                    <m:r>
                      <a:rPr lang="en-US" sz="2000" b="0" i="1" smtClean="0">
                        <a:latin typeface="Cambria Math"/>
                      </a:rPr>
                      <m:t> 139</m:t>
                    </m:r>
                  </m:oMath>
                </a14:m>
                <a:endParaRPr lang="en-US" sz="2000" dirty="0" smtClean="0"/>
              </a:p>
              <a:p>
                <a:pPr marL="914400" lvl="1" indent="-457200">
                  <a:buFont typeface="+mj-lt"/>
                  <a:buAutoNum type="arabicPeriod"/>
                </a:pPr>
                <a:r>
                  <a:rPr lang="en-US" sz="2000" dirty="0" smtClean="0"/>
                  <a:t>Publish public key = 82</a:t>
                </a:r>
                <a:endParaRPr lang="en-US" sz="2000" dirty="0"/>
              </a:p>
              <a:p>
                <a:pPr marL="914400" lvl="1" indent="-457200">
                  <a:buFont typeface="+mj-lt"/>
                  <a:buAutoNum type="arabicPeriod"/>
                </a:pPr>
                <a:r>
                  <a:rPr lang="en-US" sz="2000" dirty="0" smtClean="0"/>
                  <a:t>Get Alice’s public key </a:t>
                </a:r>
                <a14:m>
                  <m:oMath xmlns:m="http://schemas.openxmlformats.org/officeDocument/2006/math">
                    <m:r>
                      <a:rPr lang="en-US" sz="2000" b="0" i="0" smtClean="0">
                        <a:latin typeface="Cambria Math" panose="02040503050406030204" pitchFamily="18" charset="0"/>
                      </a:rPr>
                      <m:t>62</m:t>
                    </m:r>
                  </m:oMath>
                </a14:m>
                <a:endParaRPr lang="en-US" sz="2000" dirty="0" smtClean="0"/>
              </a:p>
              <a:p>
                <a:pPr marL="914400" lvl="1" indent="-457200">
                  <a:buFont typeface="+mj-lt"/>
                  <a:buAutoNum type="arabicPeriod"/>
                </a:pPr>
                <a:r>
                  <a:rPr lang="en-US" sz="2000" dirty="0" smtClean="0"/>
                  <a:t>Compute </a:t>
                </a:r>
                <a14:m>
                  <m:oMath xmlns:m="http://schemas.openxmlformats.org/officeDocument/2006/math">
                    <m:sSup>
                      <m:sSupPr>
                        <m:ctrlPr>
                          <a:rPr lang="en-US" sz="2000" i="1">
                            <a:latin typeface="Cambria Math" panose="02040503050406030204" pitchFamily="18" charset="0"/>
                          </a:rPr>
                        </m:ctrlPr>
                      </m:sSupPr>
                      <m:e>
                        <m:r>
                          <a:rPr lang="en-US" sz="2000" b="0" i="1" smtClean="0">
                            <a:latin typeface="Cambria Math"/>
                          </a:rPr>
                          <m:t> </m:t>
                        </m:r>
                        <m:r>
                          <a:rPr lang="en-US" sz="2000" b="0" i="1" smtClean="0">
                            <a:latin typeface="Cambria Math"/>
                          </a:rPr>
                          <m:t>𝑘</m:t>
                        </m:r>
                        <m:r>
                          <a:rPr lang="en-US" sz="2000" i="1">
                            <a:latin typeface="Cambria Math"/>
                          </a:rPr>
                          <m:t>=</m:t>
                        </m:r>
                        <m:r>
                          <a:rPr lang="en-US" sz="2000" b="0" i="1" smtClean="0">
                            <a:latin typeface="Cambria Math" panose="02040503050406030204" pitchFamily="18" charset="0"/>
                          </a:rPr>
                          <m:t>62</m:t>
                        </m:r>
                      </m:e>
                      <m:sup>
                        <m:r>
                          <a:rPr lang="en-US" sz="2000" b="0" i="1" smtClean="0">
                            <a:latin typeface="Cambria Math" panose="02040503050406030204" pitchFamily="18" charset="0"/>
                          </a:rPr>
                          <m:t>33</m:t>
                        </m:r>
                      </m:sup>
                    </m:sSup>
                    <m:r>
                      <a:rPr lang="en-US" sz="2000" b="0" i="1" smtClean="0">
                        <a:latin typeface="Cambria Math"/>
                      </a:rPr>
                      <m:t> </m:t>
                    </m:r>
                    <m:r>
                      <a:rPr lang="en-US" sz="2000" b="0" i="1" smtClean="0">
                        <a:latin typeface="Cambria Math"/>
                      </a:rPr>
                      <m:t>𝑚𝑜𝑑</m:t>
                    </m:r>
                    <m:r>
                      <a:rPr lang="en-US" sz="2000" b="0" i="1" smtClean="0">
                        <a:latin typeface="Cambria Math"/>
                      </a:rPr>
                      <m:t> 139</m:t>
                    </m:r>
                  </m:oMath>
                </a14:m>
                <a:endParaRPr lang="en-US" sz="2000" dirty="0" smtClean="0"/>
              </a:p>
              <a:p>
                <a:pPr marL="457200" lvl="1" indent="0">
                  <a:buNone/>
                </a:pPr>
                <a:r>
                  <a:rPr lang="en-US" sz="2000" dirty="0" smtClean="0"/>
                  <a:t>                    k=10</a:t>
                </a:r>
                <a:r>
                  <a:rPr lang="en-US" sz="2000" dirty="0"/>
                  <a:t/>
                </a:r>
                <a:br>
                  <a:rPr lang="en-US" sz="2000" dirty="0"/>
                </a:br>
                <a:endParaRPr lang="en-US" sz="2200" dirty="0" smtClean="0"/>
              </a:p>
              <a:p>
                <a:pPr marL="0" indent="0">
                  <a:buNone/>
                </a:pPr>
                <a:r>
                  <a:rPr lang="en-US" sz="1800" dirty="0" smtClean="0"/>
                  <a:t>    </a:t>
                </a:r>
              </a:p>
              <a:p>
                <a:pPr marL="0" indent="0">
                  <a:buNone/>
                </a:pPr>
                <a:r>
                  <a:rPr lang="en-US" sz="1800" dirty="0" smtClean="0"/>
                  <a:t>Note that  </a:t>
                </a:r>
                <a14:m>
                  <m:oMath xmlns:m="http://schemas.openxmlformats.org/officeDocument/2006/math">
                    <m:sSup>
                      <m:sSupPr>
                        <m:ctrlPr>
                          <a:rPr lang="en-US" sz="1800" i="1">
                            <a:latin typeface="Cambria Math" panose="02040503050406030204" pitchFamily="18" charset="0"/>
                          </a:rPr>
                        </m:ctrlPr>
                      </m:sSupPr>
                      <m:e>
                        <m:r>
                          <a:rPr lang="en-US" sz="1800" b="0" i="1" smtClean="0">
                            <a:latin typeface="Cambria Math" panose="02040503050406030204" pitchFamily="18" charset="0"/>
                          </a:rPr>
                          <m:t>62</m:t>
                        </m:r>
                      </m:e>
                      <m:sup>
                        <m:r>
                          <a:rPr lang="en-US" sz="1800" b="0" i="1" smtClean="0">
                            <a:latin typeface="Cambria Math" panose="02040503050406030204" pitchFamily="18" charset="0"/>
                          </a:rPr>
                          <m:t>33</m:t>
                        </m:r>
                      </m:sup>
                    </m:sSup>
                    <m:r>
                      <a:rPr lang="en-US" sz="1800" b="0" i="1" smtClean="0">
                        <a:latin typeface="Cambria Math"/>
                      </a:rPr>
                      <m:t> </m:t>
                    </m:r>
                    <m:r>
                      <a:rPr lang="en-US" sz="1800" b="0" i="1" smtClean="0">
                        <a:latin typeface="Cambria Math"/>
                      </a:rPr>
                      <m:t>𝑚𝑜𝑑</m:t>
                    </m:r>
                    <m:r>
                      <a:rPr lang="en-US" sz="1800" b="0" i="1" smtClean="0">
                        <a:latin typeface="Cambria Math"/>
                      </a:rPr>
                      <m:t> </m:t>
                    </m:r>
                    <m:r>
                      <a:rPr lang="en-US" sz="1800" b="0" i="0" smtClean="0">
                        <a:latin typeface="Cambria Math" panose="02040503050406030204" pitchFamily="18" charset="0"/>
                      </a:rPr>
                      <m:t>139</m:t>
                    </m:r>
                    <m:r>
                      <a:rPr lang="en-US" sz="1800">
                        <a:latin typeface="Cambria Math"/>
                      </a:rPr>
                      <m:t> </m:t>
                    </m:r>
                  </m:oMath>
                </a14:m>
                <a:r>
                  <a:rPr lang="en-US" sz="1800" dirty="0" smtClean="0"/>
                  <a:t>is</a:t>
                </a:r>
              </a:p>
              <a:p>
                <a:pPr marL="342900" lvl="1" indent="0">
                  <a:buNone/>
                </a:pPr>
                <a14:m>
                  <m:oMathPara xmlns:m="http://schemas.openxmlformats.org/officeDocument/2006/math">
                    <m:oMathParaPr>
                      <m:jc m:val="centerGroup"/>
                    </m:oMathParaPr>
                    <m:oMath xmlns:m="http://schemas.openxmlformats.org/officeDocument/2006/math">
                      <m:sSup>
                        <m:sSupPr>
                          <m:ctrlPr>
                            <a:rPr lang="en-US" i="1" smtClean="0">
                              <a:latin typeface="Cambria Math" panose="02040503050406030204" pitchFamily="18" charset="0"/>
                            </a:rPr>
                          </m:ctrlPr>
                        </m:sSupPr>
                        <m:e>
                          <m:sSup>
                            <m:sSupPr>
                              <m:ctrlPr>
                                <a:rPr lang="en-US" i="1" smtClean="0">
                                  <a:latin typeface="Cambria Math" panose="02040503050406030204" pitchFamily="18" charset="0"/>
                                </a:rPr>
                              </m:ctrlPr>
                            </m:sSupPr>
                            <m:e>
                              <m:r>
                                <a:rPr lang="en-US" b="0" i="1" smtClean="0">
                                  <a:latin typeface="Cambria Math" panose="02040503050406030204" pitchFamily="18" charset="0"/>
                                </a:rPr>
                                <m:t>2</m:t>
                              </m:r>
                            </m:e>
                            <m:sup>
                              <m:r>
                                <a:rPr lang="en-US" b="0" i="1" smtClean="0">
                                  <a:latin typeface="Cambria Math" panose="02040503050406030204" pitchFamily="18" charset="0"/>
                                </a:rPr>
                                <m:t>57</m:t>
                              </m:r>
                            </m:sup>
                          </m:sSup>
                        </m:e>
                        <m:sup>
                          <m:r>
                            <a:rPr lang="en-US" b="0" i="1" smtClean="0">
                              <a:latin typeface="Cambria Math" panose="02040503050406030204" pitchFamily="18" charset="0"/>
                            </a:rPr>
                            <m:t>33</m:t>
                          </m:r>
                        </m:sup>
                      </m:sSup>
                      <m:r>
                        <a:rPr lang="en-US" b="0" i="1" smtClean="0">
                          <a:latin typeface="Cambria Math"/>
                        </a:rPr>
                        <m:t> </m:t>
                      </m:r>
                      <m:r>
                        <a:rPr lang="en-US" b="0" i="1" smtClean="0">
                          <a:latin typeface="Cambria Math"/>
                        </a:rPr>
                        <m:t>𝑚𝑜𝑑</m:t>
                      </m:r>
                      <m:r>
                        <a:rPr lang="en-US" b="0" i="1" smtClean="0">
                          <a:latin typeface="Cambria Math"/>
                        </a:rPr>
                        <m:t> 139=</m:t>
                      </m:r>
                      <m:sSup>
                        <m:sSupPr>
                          <m:ctrlPr>
                            <a:rPr lang="en-US" b="0" i="1" smtClean="0">
                              <a:latin typeface="Cambria Math" panose="02040503050406030204" pitchFamily="18" charset="0"/>
                            </a:rPr>
                          </m:ctrlPr>
                        </m:sSupPr>
                        <m:e>
                          <m:r>
                            <a:rPr lang="en-US" b="0" i="1" smtClean="0">
                              <a:latin typeface="Cambria Math" panose="02040503050406030204" pitchFamily="18" charset="0"/>
                            </a:rPr>
                            <m:t>2</m:t>
                          </m:r>
                        </m:e>
                        <m:sup>
                          <m:r>
                            <a:rPr lang="en-US" b="0" i="1" smtClean="0">
                              <a:latin typeface="Cambria Math" panose="02040503050406030204" pitchFamily="18" charset="0"/>
                            </a:rPr>
                            <m:t>1881</m:t>
                          </m:r>
                        </m:sup>
                      </m:sSup>
                      <m:r>
                        <a:rPr lang="en-US" b="0" i="1" smtClean="0">
                          <a:latin typeface="Cambria Math"/>
                        </a:rPr>
                        <m:t> </m:t>
                      </m:r>
                      <m:r>
                        <a:rPr lang="en-US" b="0" i="1" smtClean="0">
                          <a:latin typeface="Cambria Math"/>
                        </a:rPr>
                        <m:t>𝑚𝑜𝑑</m:t>
                      </m:r>
                      <m:r>
                        <a:rPr lang="en-US" b="0" i="1" smtClean="0">
                          <a:latin typeface="Cambria Math"/>
                        </a:rPr>
                        <m:t> 39</m:t>
                      </m:r>
                    </m:oMath>
                  </m:oMathPara>
                </a14:m>
                <a:endParaRPr lang="en-US" b="0" dirty="0" smtClean="0"/>
              </a:p>
              <a:p>
                <a:pPr marL="342900" lvl="1" indent="0">
                  <a:buNone/>
                </a:pPr>
                <a:r>
                  <a:rPr lang="en-US" dirty="0" smtClean="0"/>
                  <a:t>                              </a:t>
                </a:r>
                <a14:m>
                  <m:oMath xmlns:m="http://schemas.openxmlformats.org/officeDocument/2006/math">
                    <m:r>
                      <a:rPr lang="en-US" i="1">
                        <a:latin typeface="Cambria Math"/>
                      </a:rPr>
                      <m:t>=</m:t>
                    </m:r>
                    <m:r>
                      <a:rPr lang="en-US" i="1">
                        <a:latin typeface="Cambria Math" panose="02040503050406030204" pitchFamily="18" charset="0"/>
                      </a:rPr>
                      <m:t>10</m:t>
                    </m:r>
                  </m:oMath>
                </a14:m>
                <a:endParaRPr lang="en-US" dirty="0"/>
              </a:p>
              <a:p>
                <a:pPr marL="342900" lvl="1" indent="0">
                  <a:buNone/>
                </a:pPr>
                <a:endParaRPr lang="en-US" dirty="0"/>
              </a:p>
            </p:txBody>
          </p:sp>
        </mc:Choice>
        <mc:Fallback xmlns="">
          <p:sp>
            <p:nvSpPr>
              <p:cNvPr id="5" name="Content Placeholder 4"/>
              <p:cNvSpPr>
                <a:spLocks noGrp="1" noRot="1" noChangeAspect="1" noMove="1" noResize="1" noEditPoints="1" noAdjustHandles="1" noChangeArrowheads="1" noChangeShapeType="1" noTextEdit="1"/>
              </p:cNvSpPr>
              <p:nvPr>
                <p:ph sz="half" idx="2"/>
              </p:nvPr>
            </p:nvSpPr>
            <p:spPr>
              <a:xfrm>
                <a:off x="4648200" y="1981200"/>
                <a:ext cx="4343400" cy="4525963"/>
              </a:xfrm>
              <a:blipFill>
                <a:blip r:embed="rId3"/>
                <a:stretch>
                  <a:fillRect l="-1264" t="-134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 name="TextBox 7"/>
              <p:cNvSpPr txBox="1"/>
              <p:nvPr/>
            </p:nvSpPr>
            <p:spPr>
              <a:xfrm>
                <a:off x="1066800" y="1367327"/>
                <a:ext cx="6172200" cy="369332"/>
              </a:xfrm>
              <a:prstGeom prst="rect">
                <a:avLst/>
              </a:prstGeom>
              <a:noFill/>
            </p:spPr>
            <p:txBody>
              <a:bodyPr wrap="square" rtlCol="0">
                <a:spAutoFit/>
              </a:bodyPr>
              <a:lstStyle/>
              <a:p>
                <a:pPr algn="ctr"/>
                <a:r>
                  <a:rPr lang="en-US" dirty="0" smtClean="0"/>
                  <a:t>System-wide parameters: </a:t>
                </a:r>
                <a14:m>
                  <m:oMath xmlns:m="http://schemas.openxmlformats.org/officeDocument/2006/math">
                    <m:r>
                      <a:rPr lang="en-US" b="0" i="0" smtClean="0">
                        <a:latin typeface="Cambria Math"/>
                        <a:ea typeface="Cambria Math"/>
                      </a:rPr>
                      <m:t>     </m:t>
                    </m:r>
                    <m:r>
                      <a:rPr lang="en-US" b="0" i="1" smtClean="0">
                        <a:latin typeface="Cambria Math"/>
                        <a:ea typeface="Cambria Math"/>
                      </a:rPr>
                      <m:t>𝑧</m:t>
                    </m:r>
                    <m:r>
                      <a:rPr lang="en-US" b="0" i="1" smtClean="0">
                        <a:latin typeface="Cambria Math"/>
                        <a:ea typeface="Cambria Math"/>
                      </a:rPr>
                      <m:t>=2    </m:t>
                    </m:r>
                    <m:r>
                      <a:rPr lang="en-US" b="0" i="1" smtClean="0">
                        <a:latin typeface="Cambria Math"/>
                        <a:ea typeface="Cambria Math"/>
                      </a:rPr>
                      <m:t>𝑎𝑛𝑑</m:t>
                    </m:r>
                    <m:r>
                      <a:rPr lang="en-US" b="0" i="1" smtClean="0">
                        <a:latin typeface="Cambria Math"/>
                        <a:ea typeface="Cambria Math"/>
                      </a:rPr>
                      <m:t>    </m:t>
                    </m:r>
                    <m:r>
                      <a:rPr lang="en-US" b="0" i="1" smtClean="0">
                        <a:latin typeface="Cambria Math"/>
                      </a:rPr>
                      <m:t>𝑝</m:t>
                    </m:r>
                    <m:r>
                      <a:rPr lang="en-US" b="0" i="1" smtClean="0">
                        <a:latin typeface="Cambria Math"/>
                      </a:rPr>
                      <m:t>=139</m:t>
                    </m:r>
                  </m:oMath>
                </a14:m>
                <a:endParaRPr lang="en-US" dirty="0"/>
              </a:p>
            </p:txBody>
          </p:sp>
        </mc:Choice>
        <mc:Fallback xmlns="">
          <p:sp>
            <p:nvSpPr>
              <p:cNvPr id="8" name="TextBox 7"/>
              <p:cNvSpPr txBox="1">
                <a:spLocks noRot="1" noChangeAspect="1" noMove="1" noResize="1" noEditPoints="1" noAdjustHandles="1" noChangeArrowheads="1" noChangeShapeType="1" noTextEdit="1"/>
              </p:cNvSpPr>
              <p:nvPr/>
            </p:nvSpPr>
            <p:spPr>
              <a:xfrm>
                <a:off x="1066800" y="1367327"/>
                <a:ext cx="6172200" cy="369332"/>
              </a:xfrm>
              <a:prstGeom prst="rect">
                <a:avLst/>
              </a:prstGeom>
              <a:blipFill>
                <a:blip r:embed="rId4"/>
                <a:stretch>
                  <a:fillRect t="-8197" b="-24590"/>
                </a:stretch>
              </a:blipFill>
            </p:spPr>
            <p:txBody>
              <a:bodyPr/>
              <a:lstStyle/>
              <a:p>
                <a:r>
                  <a:rPr lang="en-US">
                    <a:noFill/>
                  </a:rPr>
                  <a:t> </a:t>
                </a:r>
              </a:p>
            </p:txBody>
          </p:sp>
        </mc:Fallback>
      </mc:AlternateContent>
      <p:sp>
        <p:nvSpPr>
          <p:cNvPr id="3" name="TextBox 2"/>
          <p:cNvSpPr txBox="1"/>
          <p:nvPr/>
        </p:nvSpPr>
        <p:spPr>
          <a:xfrm>
            <a:off x="5334000" y="228600"/>
            <a:ext cx="3118504" cy="338554"/>
          </a:xfrm>
          <a:prstGeom prst="rect">
            <a:avLst/>
          </a:prstGeom>
          <a:noFill/>
        </p:spPr>
        <p:txBody>
          <a:bodyPr wrap="square" rtlCol="0">
            <a:spAutoFit/>
          </a:bodyPr>
          <a:lstStyle/>
          <a:p>
            <a:r>
              <a:rPr lang="en-US" sz="1600" dirty="0" smtClean="0">
                <a:hlinkClick r:id="rId5"/>
              </a:rPr>
              <a:t>http://ptrow.com/perl/calculator.pl</a:t>
            </a:r>
            <a:endParaRPr lang="en-US" sz="1600" dirty="0"/>
          </a:p>
        </p:txBody>
      </p:sp>
      <p:sp>
        <p:nvSpPr>
          <p:cNvPr id="6" name="TextBox 5"/>
          <p:cNvSpPr txBox="1"/>
          <p:nvPr/>
        </p:nvSpPr>
        <p:spPr>
          <a:xfrm>
            <a:off x="5238206" y="694971"/>
            <a:ext cx="3886200" cy="461665"/>
          </a:xfrm>
          <a:prstGeom prst="rect">
            <a:avLst/>
          </a:prstGeom>
          <a:noFill/>
        </p:spPr>
        <p:txBody>
          <a:bodyPr wrap="square" rtlCol="0">
            <a:spAutoFit/>
          </a:bodyPr>
          <a:lstStyle/>
          <a:p>
            <a:r>
              <a:rPr lang="en-US" sz="1200" dirty="0">
                <a:hlinkClick r:id="rId6"/>
              </a:rPr>
              <a:t>https://www.mathcelebrity.com/primitiveroot.php?p=131&amp;b=3&amp;pl=Primitive+Root+Check</a:t>
            </a:r>
            <a:endParaRPr lang="en-US" sz="1200" dirty="0"/>
          </a:p>
        </p:txBody>
      </p:sp>
    </p:spTree>
    <p:extLst>
      <p:ext uri="{BB962C8B-B14F-4D97-AF65-F5344CB8AC3E}">
        <p14:creationId xmlns:p14="http://schemas.microsoft.com/office/powerpoint/2010/main" val="259778008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1026"/>
          <p:cNvSpPr>
            <a:spLocks noGrp="1" noChangeArrowheads="1"/>
          </p:cNvSpPr>
          <p:nvPr>
            <p:ph type="title"/>
          </p:nvPr>
        </p:nvSpPr>
        <p:spPr/>
        <p:txBody>
          <a:bodyPr/>
          <a:lstStyle/>
          <a:p>
            <a:r>
              <a:rPr lang="en-US" dirty="0" smtClean="0"/>
              <a:t>Use of Key Agreement Protocols</a:t>
            </a:r>
            <a:endParaRPr lang="en-AU" dirty="0"/>
          </a:p>
        </p:txBody>
      </p:sp>
      <p:sp>
        <p:nvSpPr>
          <p:cNvPr id="96259" name="Rectangle 1027"/>
          <p:cNvSpPr>
            <a:spLocks noGrp="1" noChangeArrowheads="1"/>
          </p:cNvSpPr>
          <p:nvPr>
            <p:ph idx="1"/>
          </p:nvPr>
        </p:nvSpPr>
        <p:spPr/>
        <p:txBody>
          <a:bodyPr>
            <a:normAutofit/>
          </a:bodyPr>
          <a:lstStyle/>
          <a:p>
            <a:r>
              <a:rPr lang="en-AU" sz="2400" dirty="0" smtClean="0"/>
              <a:t>Users could create random private/public keys </a:t>
            </a:r>
            <a:r>
              <a:rPr lang="en-AU" sz="2400" b="1" dirty="0" smtClean="0"/>
              <a:t>each</a:t>
            </a:r>
            <a:r>
              <a:rPr lang="en-AU" sz="2400" dirty="0" smtClean="0"/>
              <a:t> time they communicate</a:t>
            </a:r>
          </a:p>
          <a:p>
            <a:pPr marL="106680" indent="0">
              <a:buNone/>
            </a:pPr>
            <a:r>
              <a:rPr lang="en-AU" sz="2400" dirty="0" smtClean="0"/>
              <a:t>             OR</a:t>
            </a:r>
          </a:p>
          <a:p>
            <a:r>
              <a:rPr lang="en-AU" sz="2400" dirty="0" smtClean="0"/>
              <a:t>Users could create private and public keys and </a:t>
            </a:r>
            <a:r>
              <a:rPr lang="en-AU" sz="2400" b="1" dirty="0" smtClean="0"/>
              <a:t>publish</a:t>
            </a:r>
            <a:r>
              <a:rPr lang="en-AU" sz="2400" dirty="0" smtClean="0"/>
              <a:t> the public key </a:t>
            </a:r>
          </a:p>
          <a:p>
            <a:endParaRPr lang="en-AU" sz="2400" dirty="0" smtClean="0"/>
          </a:p>
          <a:p>
            <a:r>
              <a:rPr lang="en-AU" sz="2400" b="1" dirty="0" smtClean="0"/>
              <a:t>Problem:</a:t>
            </a:r>
            <a:r>
              <a:rPr lang="en-AU" sz="2400" dirty="0" smtClean="0"/>
              <a:t> Vulnerable to Man-in-the-Middle-Attack</a:t>
            </a:r>
          </a:p>
          <a:p>
            <a:endParaRPr lang="en-AU" dirty="0" smtClean="0"/>
          </a:p>
          <a:p>
            <a:endParaRPr lang="en-AU" dirty="0"/>
          </a:p>
        </p:txBody>
      </p:sp>
    </p:spTree>
    <p:extLst>
      <p:ext uri="{BB962C8B-B14F-4D97-AF65-F5344CB8AC3E}">
        <p14:creationId xmlns:p14="http://schemas.microsoft.com/office/powerpoint/2010/main" val="264732107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609600" y="533400"/>
            <a:ext cx="8064500" cy="715962"/>
          </a:xfrm>
        </p:spPr>
        <p:txBody>
          <a:bodyPr/>
          <a:lstStyle/>
          <a:p>
            <a:r>
              <a:rPr lang="en-US" dirty="0" smtClean="0"/>
              <a:t>Man in the Middle (MITM) Attack</a:t>
            </a:r>
            <a:endParaRPr lang="en-US" dirty="0"/>
          </a:p>
        </p:txBody>
      </p:sp>
      <p:pic>
        <p:nvPicPr>
          <p:cNvPr id="2050" name="Picture 2" descr="Building on the equation from Slide 17, this illustration incorporates a third character, Eve.  Eve secretly inserts her own  public and private keys into the Bob and Alice equations to compromise the &quot;shared secret&quot; keys of each. Bob and Alice no longer have secure links." title="Illustrat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1044526"/>
            <a:ext cx="7924800" cy="53562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descr="Building on the equation from Slide 17, this illustration incorporates a third character, Eve.  Eve secretly inserts her own  public and private keys into the Bob and Alice equations to compromise the &quot;shared secret&quot; keys of each. Bob and Alice no longer have secure links." title="Illustration"/>
          <p:cNvSpPr txBox="1"/>
          <p:nvPr/>
        </p:nvSpPr>
        <p:spPr>
          <a:xfrm>
            <a:off x="2438400" y="6127098"/>
            <a:ext cx="4495800" cy="251824"/>
          </a:xfrm>
          <a:prstGeom prst="rect">
            <a:avLst/>
          </a:prstGeom>
          <a:noFill/>
        </p:spPr>
        <p:txBody>
          <a:bodyPr wrap="square" rtlCol="0">
            <a:spAutoFit/>
          </a:bodyPr>
          <a:lstStyle/>
          <a:p>
            <a:r>
              <a:rPr lang="en-US" sz="1100" dirty="0" smtClean="0"/>
              <a:t>“Man in the Middle Attack" </a:t>
            </a:r>
            <a:r>
              <a:rPr lang="en-US" sz="1100" dirty="0"/>
              <a:t>by Yesem Kurt-</a:t>
            </a:r>
            <a:r>
              <a:rPr lang="en-US" sz="1100" dirty="0" err="1"/>
              <a:t>Peker</a:t>
            </a:r>
            <a:r>
              <a:rPr lang="en-US" sz="1100" dirty="0"/>
              <a:t> licensed under </a:t>
            </a:r>
            <a:r>
              <a:rPr lang="en-US" sz="1100" dirty="0">
                <a:hlinkClick r:id="rId4"/>
              </a:rPr>
              <a:t>CC BY 4.0 </a:t>
            </a:r>
            <a:endParaRPr lang="en-US" sz="1100" dirty="0"/>
          </a:p>
        </p:txBody>
      </p:sp>
    </p:spTree>
    <p:extLst>
      <p:ext uri="{BB962C8B-B14F-4D97-AF65-F5344CB8AC3E}">
        <p14:creationId xmlns:p14="http://schemas.microsoft.com/office/powerpoint/2010/main" val="70177830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Problem of Authentication (again)</a:t>
            </a:r>
            <a:endParaRPr lang="en-US" dirty="0"/>
          </a:p>
        </p:txBody>
      </p:sp>
      <p:sp>
        <p:nvSpPr>
          <p:cNvPr id="3" name="Text Placeholder 2"/>
          <p:cNvSpPr>
            <a:spLocks noGrp="1"/>
          </p:cNvSpPr>
          <p:nvPr>
            <p:ph idx="1"/>
          </p:nvPr>
        </p:nvSpPr>
        <p:spPr>
          <a:xfrm>
            <a:off x="762000" y="2057400"/>
            <a:ext cx="7467600" cy="3962400"/>
          </a:xfrm>
        </p:spPr>
        <p:txBody>
          <a:bodyPr/>
          <a:lstStyle/>
          <a:p>
            <a:pPr>
              <a:buFont typeface="Calibri" panose="020F0502020204030204" pitchFamily="34" charset="0"/>
              <a:buChar char="•"/>
            </a:pPr>
            <a:r>
              <a:rPr lang="en-US" sz="2400" dirty="0" smtClean="0"/>
              <a:t>How does Bob know that the public key is indeed Alice’s? (same goes for Alice)</a:t>
            </a:r>
          </a:p>
          <a:p>
            <a:pPr>
              <a:buFont typeface="Calibri" panose="020F0502020204030204" pitchFamily="34" charset="0"/>
              <a:buChar char="•"/>
            </a:pPr>
            <a:endParaRPr lang="en-US" sz="2400" dirty="0" smtClean="0"/>
          </a:p>
          <a:p>
            <a:pPr>
              <a:buFont typeface="Calibri" panose="020F0502020204030204" pitchFamily="34" charset="0"/>
              <a:buChar char="•"/>
            </a:pPr>
            <a:r>
              <a:rPr lang="en-US" sz="2400" dirty="0" smtClean="0"/>
              <a:t>Someone else might have sent Bob the key and claimed he/she was Alice!</a:t>
            </a:r>
          </a:p>
          <a:p>
            <a:pPr>
              <a:buFont typeface="Calibri" panose="020F0502020204030204" pitchFamily="34" charset="0"/>
              <a:buChar char="•"/>
            </a:pPr>
            <a:endParaRPr lang="en-US" sz="2400" dirty="0" smtClean="0"/>
          </a:p>
          <a:p>
            <a:pPr>
              <a:buFont typeface="Calibri" panose="020F0502020204030204" pitchFamily="34" charset="0"/>
              <a:buChar char="•"/>
            </a:pPr>
            <a:r>
              <a:rPr lang="en-US" sz="2400" dirty="0" smtClean="0"/>
              <a:t>Solution: Digital signatures and certificates  </a:t>
            </a:r>
          </a:p>
          <a:p>
            <a:endParaRPr lang="en-US" dirty="0"/>
          </a:p>
          <a:p>
            <a:endParaRPr lang="en-US" dirty="0"/>
          </a:p>
        </p:txBody>
      </p:sp>
    </p:spTree>
    <p:extLst>
      <p:ext uri="{BB962C8B-B14F-4D97-AF65-F5344CB8AC3E}">
        <p14:creationId xmlns:p14="http://schemas.microsoft.com/office/powerpoint/2010/main" val="19482035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Recall Problem of Integrity</a:t>
            </a:r>
            <a:endParaRPr lang="en-US" dirty="0"/>
          </a:p>
        </p:txBody>
      </p:sp>
      <p:sp>
        <p:nvSpPr>
          <p:cNvPr id="3" name="Text Placeholder 2"/>
          <p:cNvSpPr>
            <a:spLocks noGrp="1"/>
          </p:cNvSpPr>
          <p:nvPr>
            <p:ph idx="1"/>
          </p:nvPr>
        </p:nvSpPr>
        <p:spPr/>
        <p:txBody>
          <a:bodyPr>
            <a:normAutofit/>
          </a:bodyPr>
          <a:lstStyle/>
          <a:p>
            <a:r>
              <a:rPr lang="en-US" sz="2400" dirty="0" smtClean="0"/>
              <a:t>How does Bob know that the message was not altered on the way (in transit)? </a:t>
            </a:r>
          </a:p>
          <a:p>
            <a:pPr lvl="1"/>
            <a:r>
              <a:rPr lang="en-US" sz="2400" dirty="0" smtClean="0"/>
              <a:t>Even if Bob is able to authenticate that the message is from Alice, it may be that someone altered the message on the way and then put the signature back on it. How can he avoid this?</a:t>
            </a:r>
          </a:p>
          <a:p>
            <a:endParaRPr lang="en-US" sz="2400" dirty="0"/>
          </a:p>
          <a:p>
            <a:r>
              <a:rPr lang="en-US" sz="2400" dirty="0" smtClean="0"/>
              <a:t>Solution: Hash functions</a:t>
            </a:r>
            <a:endParaRPr lang="en-US" sz="2400" dirty="0"/>
          </a:p>
        </p:txBody>
      </p:sp>
    </p:spTree>
    <p:extLst>
      <p:ext uri="{BB962C8B-B14F-4D97-AF65-F5344CB8AC3E}">
        <p14:creationId xmlns:p14="http://schemas.microsoft.com/office/powerpoint/2010/main" val="138242356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458628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Recall: Cryptography</a:t>
            </a:r>
            <a:endParaRPr lang="en-US" dirty="0"/>
          </a:p>
        </p:txBody>
      </p:sp>
      <p:sp>
        <p:nvSpPr>
          <p:cNvPr id="5" name="Text Placeholder 4"/>
          <p:cNvSpPr>
            <a:spLocks noGrp="1"/>
          </p:cNvSpPr>
          <p:nvPr>
            <p:ph idx="1"/>
          </p:nvPr>
        </p:nvSpPr>
        <p:spPr/>
        <p:txBody>
          <a:bodyPr/>
          <a:lstStyle/>
          <a:p>
            <a:r>
              <a:rPr lang="en-US" dirty="0" smtClean="0"/>
              <a:t>Cryptography is “the practice and study of techniques for secure communication in the presence of adversaries” (Wikipedia)</a:t>
            </a:r>
          </a:p>
          <a:p>
            <a:endParaRPr lang="en-US" dirty="0" smtClean="0"/>
          </a:p>
          <a:p>
            <a:r>
              <a:rPr lang="en-US" dirty="0" smtClean="0"/>
              <a:t>It is the science of designing systems to store and transmit data in a secure way so that it preserves its integrity and is accessible to only those with proper authentication and authorization.</a:t>
            </a:r>
            <a:endParaRPr lang="en-US" dirty="0"/>
          </a:p>
        </p:txBody>
      </p:sp>
    </p:spTree>
    <p:extLst>
      <p:ext uri="{BB962C8B-B14F-4D97-AF65-F5344CB8AC3E}">
        <p14:creationId xmlns:p14="http://schemas.microsoft.com/office/powerpoint/2010/main" val="31632948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70"/>
        <p:cNvGrpSpPr/>
        <p:nvPr/>
      </p:nvGrpSpPr>
      <p:grpSpPr>
        <a:xfrm>
          <a:off x="0" y="0"/>
          <a:ext cx="0" cy="0"/>
          <a:chOff x="0" y="0"/>
          <a:chExt cx="0" cy="0"/>
        </a:xfrm>
      </p:grpSpPr>
      <p:sp>
        <p:nvSpPr>
          <p:cNvPr id="71" name="Shape 71"/>
          <p:cNvSpPr txBox="1">
            <a:spLocks noGrp="1"/>
          </p:cNvSpPr>
          <p:nvPr>
            <p:ph type="title"/>
          </p:nvPr>
        </p:nvSpPr>
        <p:spPr>
          <a:xfrm>
            <a:off x="457200" y="762000"/>
            <a:ext cx="8229600" cy="1143000"/>
          </a:xfrm>
          <a:prstGeom prst="rect">
            <a:avLst/>
          </a:prstGeom>
          <a:noFill/>
          <a:ln>
            <a:noFill/>
          </a:ln>
        </p:spPr>
        <p:txBody>
          <a:bodyPr lIns="91425" tIns="45700" rIns="91425" bIns="45700" anchor="b" anchorCtr="0">
            <a:noAutofit/>
          </a:bodyPr>
          <a:lstStyle/>
          <a:p>
            <a:pPr marL="0" marR="0" lvl="0" indent="0" rtl="0">
              <a:lnSpc>
                <a:spcPct val="100000"/>
              </a:lnSpc>
              <a:spcBef>
                <a:spcPts val="0"/>
              </a:spcBef>
              <a:spcAft>
                <a:spcPts val="0"/>
              </a:spcAft>
              <a:buClr>
                <a:schemeClr val="dk2"/>
              </a:buClr>
              <a:buSzPct val="25000"/>
              <a:buFont typeface="Libre Baskerville"/>
              <a:buNone/>
            </a:pPr>
            <a:r>
              <a:rPr lang="en-US" dirty="0" smtClean="0"/>
              <a:t>Recall: Cryptography and the Main Tenets of Information Security</a:t>
            </a:r>
            <a:endParaRPr lang="en-US" sz="3000" b="0" i="0" u="none" strike="noStrike" cap="small" baseline="0" dirty="0">
              <a:solidFill>
                <a:schemeClr val="dk2"/>
              </a:solidFill>
              <a:latin typeface="Libre Baskerville"/>
              <a:ea typeface="Libre Baskerville"/>
              <a:cs typeface="Libre Baskerville"/>
              <a:sym typeface="Libre Baskerville"/>
            </a:endParaRPr>
          </a:p>
        </p:txBody>
      </p:sp>
      <p:sp>
        <p:nvSpPr>
          <p:cNvPr id="72" name="Shape 72"/>
          <p:cNvSpPr txBox="1">
            <a:spLocks noGrp="1"/>
          </p:cNvSpPr>
          <p:nvPr>
            <p:ph idx="1"/>
          </p:nvPr>
        </p:nvSpPr>
        <p:spPr>
          <a:xfrm>
            <a:off x="628650" y="2057400"/>
            <a:ext cx="7886700" cy="4351338"/>
          </a:xfrm>
          <a:prstGeom prst="rect">
            <a:avLst/>
          </a:prstGeom>
          <a:noFill/>
          <a:ln>
            <a:noFill/>
          </a:ln>
        </p:spPr>
        <p:txBody>
          <a:bodyPr lIns="91425" tIns="45700" rIns="91425" bIns="45700" anchor="t" anchorCtr="0">
            <a:noAutofit/>
          </a:bodyPr>
          <a:lstStyle/>
          <a:p>
            <a:pPr marR="0" lvl="0" algn="l" rtl="0">
              <a:lnSpc>
                <a:spcPct val="100000"/>
              </a:lnSpc>
              <a:spcBef>
                <a:spcPts val="0"/>
              </a:spcBef>
              <a:spcAft>
                <a:spcPts val="0"/>
              </a:spcAft>
              <a:buSzPct val="70000"/>
              <a:buFont typeface="Calibri" panose="020F0502020204030204" pitchFamily="34" charset="0"/>
              <a:buChar char="•"/>
            </a:pPr>
            <a:r>
              <a:rPr lang="en-US" sz="2400" b="0" i="0" u="none" strike="noStrike" cap="none" baseline="0" dirty="0">
                <a:ea typeface="Libre Baskerville"/>
                <a:cs typeface="Libre Baskerville"/>
                <a:sym typeface="Libre Baskerville"/>
              </a:rPr>
              <a:t>Confidentiality </a:t>
            </a:r>
          </a:p>
          <a:p>
            <a:pPr marL="685800" marR="0" lvl="1" indent="-342900" algn="l" rtl="0">
              <a:lnSpc>
                <a:spcPct val="100000"/>
              </a:lnSpc>
              <a:spcBef>
                <a:spcPts val="420"/>
              </a:spcBef>
              <a:spcAft>
                <a:spcPts val="0"/>
              </a:spcAft>
              <a:buSzPct val="79999"/>
              <a:buFont typeface="Calibri" panose="020F0502020204030204" pitchFamily="34" charset="0"/>
              <a:buChar char="•"/>
            </a:pPr>
            <a:r>
              <a:rPr lang="en-US" sz="2100" b="0" i="0" u="none" strike="noStrike" cap="none" baseline="0" dirty="0">
                <a:ea typeface="Libre Baskerville"/>
                <a:cs typeface="Libre Baskerville"/>
                <a:sym typeface="Libre Baskerville"/>
              </a:rPr>
              <a:t>Encryption algorithms</a:t>
            </a:r>
          </a:p>
          <a:p>
            <a:pPr marR="0" lvl="0" algn="l" rtl="0">
              <a:lnSpc>
                <a:spcPct val="100000"/>
              </a:lnSpc>
              <a:spcBef>
                <a:spcPts val="600"/>
              </a:spcBef>
              <a:spcAft>
                <a:spcPts val="0"/>
              </a:spcAft>
              <a:buSzPct val="70000"/>
              <a:buFont typeface="Calibri" panose="020F0502020204030204" pitchFamily="34" charset="0"/>
              <a:buChar char="•"/>
            </a:pPr>
            <a:r>
              <a:rPr lang="en-US" sz="2400" b="0" i="0" u="none" strike="noStrike" cap="none" baseline="0" dirty="0">
                <a:ea typeface="Libre Baskerville"/>
                <a:cs typeface="Libre Baskerville"/>
                <a:sym typeface="Libre Baskerville"/>
              </a:rPr>
              <a:t>Integrity </a:t>
            </a:r>
          </a:p>
          <a:p>
            <a:pPr marL="698500" marR="0" lvl="1" indent="-342900" algn="l" rtl="0">
              <a:lnSpc>
                <a:spcPct val="100000"/>
              </a:lnSpc>
              <a:spcBef>
                <a:spcPts val="420"/>
              </a:spcBef>
              <a:spcAft>
                <a:spcPts val="0"/>
              </a:spcAft>
              <a:buSzPct val="79999"/>
              <a:buFont typeface="Calibri" panose="020F0502020204030204" pitchFamily="34" charset="0"/>
              <a:buChar char="•"/>
            </a:pPr>
            <a:r>
              <a:rPr lang="en-US" sz="2100" b="0" i="0" u="none" strike="noStrike" cap="none" baseline="0" dirty="0">
                <a:ea typeface="Libre Baskerville"/>
                <a:cs typeface="Libre Baskerville"/>
                <a:sym typeface="Libre Baskerville"/>
              </a:rPr>
              <a:t> Hash functions</a:t>
            </a:r>
          </a:p>
          <a:p>
            <a:pPr marR="0" lvl="0" algn="l" rtl="0">
              <a:lnSpc>
                <a:spcPct val="100000"/>
              </a:lnSpc>
              <a:spcBef>
                <a:spcPts val="600"/>
              </a:spcBef>
              <a:spcAft>
                <a:spcPts val="0"/>
              </a:spcAft>
              <a:buSzPct val="70000"/>
              <a:buFont typeface="Calibri" panose="020F0502020204030204" pitchFamily="34" charset="0"/>
              <a:buChar char="•"/>
            </a:pPr>
            <a:r>
              <a:rPr lang="en-US" sz="2400" b="0" i="0" u="none" strike="noStrike" cap="none" baseline="0" dirty="0">
                <a:ea typeface="Libre Baskerville"/>
                <a:cs typeface="Libre Baskerville"/>
                <a:sym typeface="Libre Baskerville"/>
              </a:rPr>
              <a:t>Authenticity</a:t>
            </a:r>
          </a:p>
          <a:p>
            <a:pPr marL="698500" marR="0" lvl="1" indent="-342900" algn="l" rtl="0">
              <a:lnSpc>
                <a:spcPct val="100000"/>
              </a:lnSpc>
              <a:spcBef>
                <a:spcPts val="420"/>
              </a:spcBef>
              <a:spcAft>
                <a:spcPts val="0"/>
              </a:spcAft>
              <a:buSzPct val="79999"/>
              <a:buFont typeface="Calibri" panose="020F0502020204030204" pitchFamily="34" charset="0"/>
              <a:buChar char="•"/>
            </a:pPr>
            <a:r>
              <a:rPr lang="en-US" sz="2100" b="0" i="0" u="none" strike="noStrike" cap="none" baseline="0" dirty="0">
                <a:ea typeface="Libre Baskerville"/>
                <a:cs typeface="Libre Baskerville"/>
                <a:sym typeface="Libre Baskerville"/>
              </a:rPr>
              <a:t>Digital </a:t>
            </a:r>
            <a:r>
              <a:rPr lang="en-US" sz="2100" b="0" i="0" u="none" strike="noStrike" cap="none" baseline="0" dirty="0" smtClean="0">
                <a:ea typeface="Libre Baskerville"/>
                <a:cs typeface="Libre Baskerville"/>
                <a:sym typeface="Libre Baskerville"/>
              </a:rPr>
              <a:t>signatures, digital certificates</a:t>
            </a:r>
            <a:endParaRPr lang="en-US" sz="2100" b="0" i="0" u="none" strike="noStrike" cap="none" baseline="0" dirty="0">
              <a:ea typeface="Libre Baskerville"/>
              <a:cs typeface="Libre Baskerville"/>
              <a:sym typeface="Libre Baskerville"/>
            </a:endParaRPr>
          </a:p>
          <a:p>
            <a:pPr marR="0" lvl="0" algn="l" rtl="0">
              <a:lnSpc>
                <a:spcPct val="100000"/>
              </a:lnSpc>
              <a:spcBef>
                <a:spcPts val="600"/>
              </a:spcBef>
              <a:spcAft>
                <a:spcPts val="0"/>
              </a:spcAft>
              <a:buSzPct val="70000"/>
              <a:buFont typeface="Calibri" panose="020F0502020204030204" pitchFamily="34" charset="0"/>
              <a:buChar char="•"/>
            </a:pPr>
            <a:r>
              <a:rPr lang="en-US" sz="2400" b="0" i="0" u="none" strike="noStrike" cap="none" baseline="0" dirty="0" smtClean="0">
                <a:ea typeface="Libre Baskerville"/>
                <a:cs typeface="Libre Baskerville"/>
                <a:sym typeface="Libre Baskerville"/>
              </a:rPr>
              <a:t>Non-repudiation</a:t>
            </a:r>
            <a:r>
              <a:rPr lang="en-US" sz="2400" b="0" i="0" u="none" strike="noStrike" cap="none" baseline="0" dirty="0">
                <a:ea typeface="Libre Baskerville"/>
                <a:cs typeface="Libre Baskerville"/>
                <a:sym typeface="Libre Baskerville"/>
              </a:rPr>
              <a:t>	</a:t>
            </a:r>
          </a:p>
          <a:p>
            <a:pPr marL="698500" marR="0" lvl="1" indent="-342900" algn="l" rtl="0">
              <a:lnSpc>
                <a:spcPct val="100000"/>
              </a:lnSpc>
              <a:spcBef>
                <a:spcPts val="420"/>
              </a:spcBef>
              <a:spcAft>
                <a:spcPts val="0"/>
              </a:spcAft>
              <a:buSzPct val="79999"/>
              <a:buFont typeface="Calibri" panose="020F0502020204030204" pitchFamily="34" charset="0"/>
              <a:buChar char="•"/>
            </a:pPr>
            <a:r>
              <a:rPr lang="en-US" sz="2100" b="0" i="0" u="none" strike="noStrike" cap="none" baseline="0" dirty="0">
                <a:ea typeface="Libre Baskerville"/>
                <a:cs typeface="Libre Baskerville"/>
                <a:sym typeface="Libre Baskerville"/>
              </a:rPr>
              <a:t>Digital </a:t>
            </a:r>
            <a:r>
              <a:rPr lang="en-US" sz="2100" b="0" i="0" u="none" strike="noStrike" cap="none" baseline="0" dirty="0" smtClean="0">
                <a:ea typeface="Libre Baskerville"/>
                <a:cs typeface="Libre Baskerville"/>
                <a:sym typeface="Libre Baskerville"/>
              </a:rPr>
              <a:t>signatures, digital </a:t>
            </a:r>
            <a:r>
              <a:rPr lang="en-US" sz="2100" dirty="0">
                <a:ea typeface="Libre Baskerville"/>
                <a:cs typeface="Libre Baskerville"/>
                <a:sym typeface="Libre Baskerville"/>
              </a:rPr>
              <a:t>c</a:t>
            </a:r>
            <a:r>
              <a:rPr lang="en-US" sz="2100" b="0" i="0" u="none" strike="noStrike" cap="none" baseline="0" dirty="0" smtClean="0">
                <a:ea typeface="Libre Baskerville"/>
                <a:cs typeface="Libre Baskerville"/>
                <a:sym typeface="Libre Baskerville"/>
              </a:rPr>
              <a:t>ertificates</a:t>
            </a:r>
            <a:endParaRPr lang="en-US" sz="2100" b="0" i="0" u="none" strike="noStrike" cap="none" baseline="0" dirty="0">
              <a:ea typeface="Libre Baskerville"/>
              <a:cs typeface="Libre Baskerville"/>
              <a:sym typeface="Libre Baskerville"/>
            </a:endParaRPr>
          </a:p>
        </p:txBody>
      </p:sp>
    </p:spTree>
    <p:extLst>
      <p:ext uri="{BB962C8B-B14F-4D97-AF65-F5344CB8AC3E}">
        <p14:creationId xmlns:p14="http://schemas.microsoft.com/office/powerpoint/2010/main" val="2210239822"/>
      </p:ext>
    </p:extLst>
  </p:cSld>
  <p:clrMapOvr>
    <a:masterClrMapping/>
  </p:clrMapOvr>
  <p:transition spd="slow">
    <p:cu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76"/>
        <p:cNvGrpSpPr/>
        <p:nvPr/>
      </p:nvGrpSpPr>
      <p:grpSpPr>
        <a:xfrm>
          <a:off x="0" y="0"/>
          <a:ext cx="0" cy="0"/>
          <a:chOff x="0" y="0"/>
          <a:chExt cx="0" cy="0"/>
        </a:xfrm>
      </p:grpSpPr>
      <p:sp>
        <p:nvSpPr>
          <p:cNvPr id="77" name="Shape 77"/>
          <p:cNvSpPr txBox="1">
            <a:spLocks noGrp="1"/>
          </p:cNvSpPr>
          <p:nvPr>
            <p:ph type="title" idx="4294967295"/>
          </p:nvPr>
        </p:nvSpPr>
        <p:spPr>
          <a:xfrm>
            <a:off x="533400" y="488950"/>
            <a:ext cx="8374011" cy="792162"/>
          </a:xfrm>
          <a:prstGeom prst="rect">
            <a:avLst/>
          </a:prstGeom>
          <a:solidFill>
            <a:schemeClr val="bg1"/>
          </a:solidFill>
          <a:ln>
            <a:noFill/>
          </a:ln>
        </p:spPr>
        <p:txBody>
          <a:bodyPr lIns="91425" tIns="45700" rIns="91425" bIns="45700" anchor="b" anchorCtr="0">
            <a:noAutofit/>
          </a:bodyPr>
          <a:lstStyle/>
          <a:p>
            <a:pPr marL="0" marR="0" lvl="0" indent="0" rtl="0">
              <a:lnSpc>
                <a:spcPct val="100000"/>
              </a:lnSpc>
              <a:spcBef>
                <a:spcPts val="0"/>
              </a:spcBef>
              <a:spcAft>
                <a:spcPts val="0"/>
              </a:spcAft>
              <a:buClr>
                <a:schemeClr val="dk2"/>
              </a:buClr>
              <a:buSzPct val="25000"/>
              <a:buFont typeface="Libre Baskerville"/>
              <a:buNone/>
            </a:pPr>
            <a:r>
              <a:rPr lang="en-US" sz="3600" b="0" i="0" u="none" strike="noStrike" dirty="0" smtClean="0">
                <a:ea typeface="Libre Baskerville"/>
                <a:cs typeface="Libre Baskerville"/>
                <a:sym typeface="Libre Baskerville"/>
              </a:rPr>
              <a:t>Recall: Symmetric Key Cryptography</a:t>
            </a:r>
            <a:endParaRPr lang="en-US" sz="3600" b="0" i="0" u="none" strike="noStrike" dirty="0">
              <a:ea typeface="Libre Baskerville"/>
              <a:cs typeface="Libre Baskerville"/>
              <a:sym typeface="Libre Baskerville"/>
            </a:endParaRPr>
          </a:p>
        </p:txBody>
      </p:sp>
      <p:pic>
        <p:nvPicPr>
          <p:cNvPr id="2050" name="Picture 2" descr="The words “agree on beforehand” surround a skeleton key on which the words “shared secret” are stamped. Through a key, dotted line leads from one side of the illustration, on which a “sender” called Alice is pictured, to the other side of the illustration, where a “receiver” called Bob is pictured.  Both have copies of the shared secret key. From the sender to the receiver, the following words are pictured, their movement from one to the other defined by arrows: plaintext, encrypt, ciphertext, public channel, ciphertext, decrypt, plaintext." title="Illustrat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6590" y="1243012"/>
            <a:ext cx="8670821" cy="56149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2590800" y="6172200"/>
            <a:ext cx="4343400" cy="261610"/>
          </a:xfrm>
          <a:prstGeom prst="rect">
            <a:avLst/>
          </a:prstGeom>
          <a:noFill/>
        </p:spPr>
        <p:txBody>
          <a:bodyPr wrap="square" rtlCol="0">
            <a:spAutoFit/>
          </a:bodyPr>
          <a:lstStyle/>
          <a:p>
            <a:r>
              <a:rPr lang="en-US" sz="1100" dirty="0" smtClean="0"/>
              <a:t>“Symmetric Encryption" </a:t>
            </a:r>
            <a:r>
              <a:rPr lang="en-US" sz="1100" dirty="0"/>
              <a:t>by Yesem Kurt-</a:t>
            </a:r>
            <a:r>
              <a:rPr lang="en-US" sz="1100" dirty="0" err="1"/>
              <a:t>Peker</a:t>
            </a:r>
            <a:r>
              <a:rPr lang="en-US" sz="1100" dirty="0"/>
              <a:t> licensed under </a:t>
            </a:r>
            <a:r>
              <a:rPr lang="en-US" sz="1100" dirty="0">
                <a:hlinkClick r:id="rId4"/>
              </a:rPr>
              <a:t>CC BY 4.0 </a:t>
            </a:r>
            <a:endParaRPr lang="en-US" sz="1100" dirty="0"/>
          </a:p>
        </p:txBody>
      </p:sp>
    </p:spTree>
  </p:cSld>
  <p:clrMapOvr>
    <a:masterClrMapping/>
  </p:clrMapOvr>
  <p:transition spd="slow">
    <p:cu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
        <p:nvSpPr>
          <p:cNvPr id="95" name="Shape 95"/>
          <p:cNvSpPr txBox="1">
            <a:spLocks noGrp="1"/>
          </p:cNvSpPr>
          <p:nvPr>
            <p:ph type="title"/>
          </p:nvPr>
        </p:nvSpPr>
        <p:spPr>
          <a:prstGeom prst="rect">
            <a:avLst/>
          </a:prstGeom>
          <a:noFill/>
          <a:ln>
            <a:noFill/>
          </a:ln>
        </p:spPr>
        <p:txBody>
          <a:bodyPr lIns="91425" tIns="45700" rIns="91425" bIns="45700" anchor="b" anchorCtr="0">
            <a:noAutofit/>
          </a:bodyPr>
          <a:lstStyle/>
          <a:p>
            <a:pPr lvl="0">
              <a:buClr>
                <a:schemeClr val="dk2"/>
              </a:buClr>
              <a:buSzPct val="25000"/>
            </a:pPr>
            <a:r>
              <a:rPr lang="en-US" sz="3600" dirty="0" smtClean="0"/>
              <a:t>Recall Problem of Key </a:t>
            </a:r>
            <a:r>
              <a:rPr lang="en-US" sz="3600" dirty="0"/>
              <a:t>Distribution and Management</a:t>
            </a:r>
            <a:endParaRPr lang="en-US" sz="3600" b="0" i="0" u="none" strike="noStrike" cap="small" baseline="0" dirty="0">
              <a:solidFill>
                <a:schemeClr val="dk2"/>
              </a:solidFill>
              <a:sym typeface="Libre Baskerville"/>
            </a:endParaRPr>
          </a:p>
        </p:txBody>
      </p:sp>
      <p:sp>
        <p:nvSpPr>
          <p:cNvPr id="96" name="Shape 96"/>
          <p:cNvSpPr txBox="1">
            <a:spLocks noGrp="1"/>
          </p:cNvSpPr>
          <p:nvPr>
            <p:ph idx="1"/>
          </p:nvPr>
        </p:nvSpPr>
        <p:spPr>
          <a:xfrm>
            <a:off x="457200" y="2143126"/>
            <a:ext cx="8229600" cy="4257674"/>
          </a:xfrm>
          <a:prstGeom prst="rect">
            <a:avLst/>
          </a:prstGeom>
          <a:noFill/>
          <a:ln>
            <a:noFill/>
          </a:ln>
        </p:spPr>
        <p:txBody>
          <a:bodyPr lIns="91425" tIns="45700" rIns="91425" bIns="45700" anchor="t" anchorCtr="0">
            <a:noAutofit/>
          </a:bodyPr>
          <a:lstStyle/>
          <a:p>
            <a:pPr marR="0" lvl="0" algn="l" rtl="0">
              <a:lnSpc>
                <a:spcPct val="100000"/>
              </a:lnSpc>
              <a:spcBef>
                <a:spcPts val="0"/>
              </a:spcBef>
              <a:spcAft>
                <a:spcPts val="0"/>
              </a:spcAft>
              <a:buSzPct val="70000"/>
              <a:buFont typeface="Calibri" panose="020F0502020204030204" pitchFamily="34" charset="0"/>
              <a:buChar char="•"/>
            </a:pPr>
            <a:r>
              <a:rPr lang="en-US" sz="2400" b="0" i="0" u="none" strike="noStrike" cap="none" baseline="0" dirty="0" smtClean="0">
                <a:ea typeface="Libre Baskerville"/>
                <a:cs typeface="Libre Baskerville"/>
                <a:sym typeface="Libre Baskerville"/>
              </a:rPr>
              <a:t>Modern symmetric key algorithms are great! They are fast</a:t>
            </a:r>
            <a:r>
              <a:rPr lang="en-US" sz="2400" b="0" i="0" u="none" strike="noStrike" cap="none" dirty="0" smtClean="0">
                <a:ea typeface="Libre Baskerville"/>
                <a:cs typeface="Libre Baskerville"/>
                <a:sym typeface="Libre Baskerville"/>
              </a:rPr>
              <a:t> and secure when implemented correctly and keys are chosen properly.</a:t>
            </a:r>
            <a:br>
              <a:rPr lang="en-US" sz="2400" b="0" i="0" u="none" strike="noStrike" cap="none" dirty="0" smtClean="0">
                <a:ea typeface="Libre Baskerville"/>
                <a:cs typeface="Libre Baskerville"/>
                <a:sym typeface="Libre Baskerville"/>
              </a:rPr>
            </a:br>
            <a:endParaRPr lang="en-US" baseline="0" dirty="0"/>
          </a:p>
          <a:p>
            <a:pPr marR="0" lvl="0" algn="l" rtl="0">
              <a:lnSpc>
                <a:spcPct val="100000"/>
              </a:lnSpc>
              <a:spcBef>
                <a:spcPts val="0"/>
              </a:spcBef>
              <a:spcAft>
                <a:spcPts val="0"/>
              </a:spcAft>
              <a:buSzPct val="70000"/>
              <a:buFont typeface="Calibri" panose="020F0502020204030204" pitchFamily="34" charset="0"/>
              <a:buChar char="•"/>
            </a:pPr>
            <a:r>
              <a:rPr lang="en-US" sz="2400" b="0" i="0" u="none" strike="noStrike" cap="none" baseline="0" dirty="0" smtClean="0">
                <a:ea typeface="Libre Baskerville"/>
                <a:cs typeface="Libre Baskerville"/>
                <a:sym typeface="Libre Baskerville"/>
              </a:rPr>
              <a:t>Problem: How </a:t>
            </a:r>
            <a:r>
              <a:rPr lang="en-US" sz="2400" b="0" i="0" u="none" strike="noStrike" cap="none" baseline="0" dirty="0">
                <a:ea typeface="Libre Baskerville"/>
                <a:cs typeface="Libre Baskerville"/>
                <a:sym typeface="Libre Baskerville"/>
              </a:rPr>
              <a:t>to get the keys to the two parties? </a:t>
            </a:r>
            <a:endParaRPr lang="en-US" sz="2400" b="0" i="0" u="none" strike="noStrike" cap="none" baseline="0" dirty="0" smtClean="0">
              <a:ea typeface="Libre Baskerville"/>
              <a:cs typeface="Libre Baskerville"/>
              <a:sym typeface="Libre Baskerville"/>
            </a:endParaRPr>
          </a:p>
          <a:p>
            <a:pPr marL="527050" lvl="1" indent="-285750">
              <a:spcBef>
                <a:spcPts val="600"/>
              </a:spcBef>
              <a:buSzPct val="70000"/>
              <a:buFont typeface="Calibri" panose="020F0502020204030204" pitchFamily="34" charset="0"/>
              <a:buChar char="•"/>
            </a:pPr>
            <a:r>
              <a:rPr lang="en-US" sz="2000" b="0" i="0" u="none" strike="noStrike" cap="none" baseline="0" dirty="0" smtClean="0">
                <a:ea typeface="Libre Baskerville"/>
                <a:cs typeface="Libre Baskerville"/>
                <a:sym typeface="Libre Baskerville"/>
              </a:rPr>
              <a:t>Need </a:t>
            </a:r>
            <a:r>
              <a:rPr lang="en-US" sz="2000" b="0" i="0" u="none" strike="noStrike" cap="none" baseline="0" dirty="0">
                <a:ea typeface="Libre Baskerville"/>
                <a:cs typeface="Libre Baskerville"/>
                <a:sym typeface="Libre Baskerville"/>
              </a:rPr>
              <a:t>a secure </a:t>
            </a:r>
            <a:r>
              <a:rPr lang="en-US" sz="2000" b="0" i="0" u="none" strike="noStrike" cap="none" baseline="0" dirty="0" smtClean="0">
                <a:ea typeface="Libre Baskerville"/>
                <a:cs typeface="Libre Baskerville"/>
                <a:sym typeface="Libre Baskerville"/>
              </a:rPr>
              <a:t>channel – a channel that makes it very difficult for the adversary to access</a:t>
            </a:r>
            <a:r>
              <a:rPr lang="en-US" sz="2000" b="0" i="0" u="none" strike="noStrike" cap="none" dirty="0" smtClean="0">
                <a:ea typeface="Libre Baskerville"/>
                <a:cs typeface="Libre Baskerville"/>
                <a:sym typeface="Libre Baskerville"/>
              </a:rPr>
              <a:t> the actual plaintext that  is being transmitted.</a:t>
            </a:r>
            <a:endParaRPr lang="en-US" sz="2000" b="0" i="0" u="none" strike="noStrike" cap="none" baseline="0" dirty="0" smtClean="0">
              <a:ea typeface="Libre Baskerville"/>
              <a:cs typeface="Libre Baskerville"/>
              <a:sym typeface="Libre Baskerville"/>
            </a:endParaRPr>
          </a:p>
          <a:p>
            <a:pPr marL="527050" lvl="1" indent="-285750">
              <a:spcBef>
                <a:spcPts val="600"/>
              </a:spcBef>
              <a:buSzPct val="70000"/>
              <a:buFont typeface="Calibri" panose="020F0502020204030204" pitchFamily="34" charset="0"/>
              <a:buChar char="•"/>
            </a:pPr>
            <a:r>
              <a:rPr lang="en-US" sz="2000" dirty="0" smtClean="0"/>
              <a:t>But the Internet is not secure!</a:t>
            </a:r>
          </a:p>
          <a:p>
            <a:pPr marL="527050" lvl="1" indent="-285750">
              <a:spcBef>
                <a:spcPts val="600"/>
              </a:spcBef>
              <a:buSzPct val="70000"/>
              <a:buFont typeface="Calibri" panose="020F0502020204030204" pitchFamily="34" charset="0"/>
              <a:buChar char="•"/>
            </a:pPr>
            <a:endParaRPr lang="en-US" sz="2000" dirty="0"/>
          </a:p>
          <a:p>
            <a:pPr marL="184150" indent="-285750">
              <a:spcBef>
                <a:spcPts val="600"/>
              </a:spcBef>
              <a:buSzPct val="70000"/>
              <a:buFont typeface="Calibri" panose="020F0502020204030204" pitchFamily="34" charset="0"/>
              <a:buChar char="•"/>
            </a:pPr>
            <a:r>
              <a:rPr lang="en-US" b="1" dirty="0" smtClean="0"/>
              <a:t>Solution</a:t>
            </a:r>
            <a:r>
              <a:rPr lang="en-US" b="1" dirty="0"/>
              <a:t>:</a:t>
            </a:r>
            <a:r>
              <a:rPr lang="en-US" dirty="0"/>
              <a:t> Public Key Cryptography</a:t>
            </a:r>
          </a:p>
          <a:p>
            <a:pPr marL="527050" lvl="1" indent="-285750">
              <a:spcBef>
                <a:spcPts val="600"/>
              </a:spcBef>
              <a:buSzPct val="70000"/>
              <a:buFont typeface="Calibri" panose="020F0502020204030204" pitchFamily="34" charset="0"/>
              <a:buChar char="•"/>
            </a:pPr>
            <a:endParaRPr lang="en-US" dirty="0" smtClean="0"/>
          </a:p>
          <a:p>
            <a:pPr lvl="1" indent="-273050">
              <a:spcBef>
                <a:spcPts val="600"/>
              </a:spcBef>
              <a:buSzPct val="70000"/>
              <a:buFont typeface="Noto Symbol"/>
              <a:buChar char="•"/>
            </a:pPr>
            <a:endParaRPr lang="en-US" sz="2100" b="0" i="0" u="none" strike="noStrike" cap="none" baseline="0" dirty="0">
              <a:solidFill>
                <a:schemeClr val="dk1"/>
              </a:solidFill>
              <a:latin typeface="Libre Baskerville"/>
              <a:ea typeface="Libre Baskerville"/>
              <a:cs typeface="Libre Baskerville"/>
              <a:sym typeface="Libre Baskerville"/>
            </a:endParaRPr>
          </a:p>
        </p:txBody>
      </p:sp>
    </p:spTree>
    <p:extLst>
      <p:ext uri="{BB962C8B-B14F-4D97-AF65-F5344CB8AC3E}">
        <p14:creationId xmlns:p14="http://schemas.microsoft.com/office/powerpoint/2010/main" val="12221480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00"/>
        <p:cNvGrpSpPr/>
        <p:nvPr/>
      </p:nvGrpSpPr>
      <p:grpSpPr>
        <a:xfrm>
          <a:off x="0" y="0"/>
          <a:ext cx="0" cy="0"/>
          <a:chOff x="0" y="0"/>
          <a:chExt cx="0" cy="0"/>
        </a:xfrm>
      </p:grpSpPr>
      <p:sp>
        <p:nvSpPr>
          <p:cNvPr id="101" name="Shape 101"/>
          <p:cNvSpPr txBox="1">
            <a:spLocks noGrp="1"/>
          </p:cNvSpPr>
          <p:nvPr>
            <p:ph type="title"/>
          </p:nvPr>
        </p:nvSpPr>
        <p:spPr>
          <a:xfrm>
            <a:off x="628650" y="304800"/>
            <a:ext cx="7696200" cy="838200"/>
          </a:xfrm>
          <a:prstGeom prst="rect">
            <a:avLst/>
          </a:prstGeom>
          <a:noFill/>
          <a:ln>
            <a:noFill/>
          </a:ln>
        </p:spPr>
        <p:txBody>
          <a:bodyPr lIns="91425" tIns="45700" rIns="91425" bIns="45700" anchor="b" anchorCtr="0">
            <a:noAutofit/>
          </a:bodyPr>
          <a:lstStyle/>
          <a:p>
            <a:pPr marL="0" marR="0" lvl="0" indent="0" rtl="0">
              <a:lnSpc>
                <a:spcPct val="100000"/>
              </a:lnSpc>
              <a:spcBef>
                <a:spcPts val="0"/>
              </a:spcBef>
              <a:spcAft>
                <a:spcPts val="0"/>
              </a:spcAft>
              <a:buClr>
                <a:schemeClr val="dk2"/>
              </a:buClr>
              <a:buSzPct val="25000"/>
              <a:buFont typeface="Libre Baskerville"/>
              <a:buNone/>
            </a:pPr>
            <a:r>
              <a:rPr lang="en-US" b="0" i="0" u="none" strike="noStrike" dirty="0" smtClean="0">
                <a:ea typeface="Libre Baskerville"/>
                <a:cs typeface="Libre Baskerville"/>
                <a:sym typeface="Libre Baskerville"/>
              </a:rPr>
              <a:t>Public Key Cryptography</a:t>
            </a:r>
            <a:endParaRPr lang="en-US" b="0" i="0" u="none" strike="noStrike" dirty="0">
              <a:ea typeface="Libre Baskerville"/>
              <a:cs typeface="Libre Baskerville"/>
              <a:sym typeface="Libre Baskerville"/>
            </a:endParaRPr>
          </a:p>
        </p:txBody>
      </p:sp>
      <p:sp>
        <p:nvSpPr>
          <p:cNvPr id="102" name="Shape 102"/>
          <p:cNvSpPr txBox="1">
            <a:spLocks noGrp="1"/>
          </p:cNvSpPr>
          <p:nvPr>
            <p:ph idx="1"/>
          </p:nvPr>
        </p:nvSpPr>
        <p:spPr>
          <a:xfrm>
            <a:off x="628650" y="1371600"/>
            <a:ext cx="7886700" cy="4351338"/>
          </a:xfrm>
          <a:prstGeom prst="rect">
            <a:avLst/>
          </a:prstGeom>
          <a:noFill/>
          <a:ln>
            <a:noFill/>
          </a:ln>
        </p:spPr>
        <p:txBody>
          <a:bodyPr lIns="91425" tIns="45700" rIns="91425" bIns="45700" anchor="t" anchorCtr="0">
            <a:noAutofit/>
          </a:bodyPr>
          <a:lstStyle/>
          <a:p>
            <a:pPr>
              <a:lnSpc>
                <a:spcPct val="100000"/>
              </a:lnSpc>
              <a:spcBef>
                <a:spcPts val="0"/>
              </a:spcBef>
              <a:buSzPct val="70000"/>
              <a:buFont typeface="Calibri" panose="020F0502020204030204" pitchFamily="34" charset="0"/>
              <a:buChar char="•"/>
            </a:pPr>
            <a:endParaRPr lang="en-US" sz="2400" b="0" i="0" u="none" strike="noStrike" cap="none" baseline="0" dirty="0" smtClean="0">
              <a:ea typeface="Libre Baskerville"/>
              <a:cs typeface="Libre Baskerville"/>
              <a:sym typeface="Libre Baskerville"/>
            </a:endParaRPr>
          </a:p>
          <a:p>
            <a:pPr>
              <a:lnSpc>
                <a:spcPct val="100000"/>
              </a:lnSpc>
              <a:spcBef>
                <a:spcPts val="0"/>
              </a:spcBef>
              <a:buSzPct val="70000"/>
              <a:buFont typeface="Calibri" panose="020F0502020204030204" pitchFamily="34" charset="0"/>
              <a:buChar char="•"/>
            </a:pPr>
            <a:r>
              <a:rPr lang="en-US" sz="2400" b="0" i="0" u="none" strike="noStrike" cap="none" baseline="0" dirty="0" smtClean="0">
                <a:ea typeface="Libre Baskerville"/>
                <a:cs typeface="Libre Baskerville"/>
                <a:sym typeface="Libre Baskerville"/>
              </a:rPr>
              <a:t>Each user </a:t>
            </a:r>
            <a:r>
              <a:rPr lang="en-US" sz="2400" dirty="0" smtClean="0"/>
              <a:t>has </a:t>
            </a:r>
            <a:r>
              <a:rPr lang="en-US" sz="2400" dirty="0"/>
              <a:t>a</a:t>
            </a:r>
            <a:r>
              <a:rPr lang="en-US" sz="2400" b="0" i="0" u="none" strike="noStrike" cap="none" baseline="0" dirty="0" smtClean="0">
                <a:ea typeface="Libre Baskerville"/>
                <a:cs typeface="Libre Baskerville"/>
                <a:sym typeface="Libre Baskerville"/>
              </a:rPr>
              <a:t> public</a:t>
            </a:r>
            <a:r>
              <a:rPr lang="en-US" sz="2400" b="0" i="0" u="none" strike="noStrike" cap="none" dirty="0" smtClean="0">
                <a:ea typeface="Libre Baskerville"/>
                <a:cs typeface="Libre Baskerville"/>
                <a:sym typeface="Libre Baskerville"/>
              </a:rPr>
              <a:t> and a private key.</a:t>
            </a:r>
          </a:p>
          <a:p>
            <a:pPr>
              <a:lnSpc>
                <a:spcPct val="100000"/>
              </a:lnSpc>
              <a:spcBef>
                <a:spcPts val="0"/>
              </a:spcBef>
              <a:buSzPct val="70000"/>
              <a:buFont typeface="Calibri" panose="020F0502020204030204" pitchFamily="34" charset="0"/>
              <a:buChar char="•"/>
            </a:pPr>
            <a:endParaRPr lang="en-US" sz="2400" b="0" i="0" u="none" strike="noStrike" cap="none" dirty="0" smtClean="0">
              <a:ea typeface="Libre Baskerville"/>
              <a:cs typeface="Libre Baskerville"/>
              <a:sym typeface="Libre Baskerville"/>
            </a:endParaRPr>
          </a:p>
          <a:p>
            <a:pPr>
              <a:lnSpc>
                <a:spcPct val="100000"/>
              </a:lnSpc>
              <a:spcBef>
                <a:spcPts val="0"/>
              </a:spcBef>
              <a:buSzPct val="70000"/>
              <a:buFont typeface="Calibri" panose="020F0502020204030204" pitchFamily="34" charset="0"/>
              <a:buChar char="•"/>
            </a:pPr>
            <a:r>
              <a:rPr lang="en-US" sz="2400" baseline="0" dirty="0" smtClean="0"/>
              <a:t>Public</a:t>
            </a:r>
            <a:r>
              <a:rPr lang="en-US" sz="2400" dirty="0" smtClean="0"/>
              <a:t> keys are published. </a:t>
            </a:r>
          </a:p>
          <a:p>
            <a:pPr>
              <a:lnSpc>
                <a:spcPct val="100000"/>
              </a:lnSpc>
              <a:spcBef>
                <a:spcPts val="0"/>
              </a:spcBef>
              <a:buSzPct val="70000"/>
              <a:buFont typeface="Calibri" panose="020F0502020204030204" pitchFamily="34" charset="0"/>
              <a:buChar char="•"/>
            </a:pPr>
            <a:endParaRPr lang="en-US" sz="2400" dirty="0" smtClean="0"/>
          </a:p>
          <a:p>
            <a:pPr>
              <a:lnSpc>
                <a:spcPct val="100000"/>
              </a:lnSpc>
              <a:spcBef>
                <a:spcPts val="0"/>
              </a:spcBef>
              <a:buSzPct val="70000"/>
              <a:buFont typeface="Calibri" panose="020F0502020204030204" pitchFamily="34" charset="0"/>
              <a:buChar char="•"/>
            </a:pPr>
            <a:r>
              <a:rPr lang="en-US" sz="2400" b="0" i="0" u="none" strike="noStrike" cap="none" baseline="0" dirty="0" smtClean="0">
                <a:ea typeface="Libre Baskerville"/>
                <a:cs typeface="Libre Baskerville"/>
                <a:sym typeface="Libre Baskerville"/>
              </a:rPr>
              <a:t>Privat</a:t>
            </a:r>
            <a:r>
              <a:rPr lang="en-US" sz="2400" b="0" i="0" u="none" strike="noStrike" cap="none" dirty="0" smtClean="0">
                <a:ea typeface="Libre Baskerville"/>
                <a:cs typeface="Libre Baskerville"/>
                <a:sym typeface="Libre Baskerville"/>
              </a:rPr>
              <a:t>e keys are secret. (Only </a:t>
            </a:r>
            <a:r>
              <a:rPr lang="en-US" sz="2400" b="1" i="0" u="none" strike="noStrike" cap="none" dirty="0" smtClean="0">
                <a:ea typeface="Libre Baskerville"/>
                <a:cs typeface="Libre Baskerville"/>
                <a:sym typeface="Libre Baskerville"/>
              </a:rPr>
              <a:t>one</a:t>
            </a:r>
            <a:r>
              <a:rPr lang="en-US" sz="2400" b="0" i="0" u="none" strike="noStrike" cap="none" dirty="0" smtClean="0">
                <a:ea typeface="Libre Baskerville"/>
                <a:cs typeface="Libre Baskerville"/>
                <a:sym typeface="Libre Baskerville"/>
              </a:rPr>
              <a:t> party, the owner, knows the private key, </a:t>
            </a:r>
            <a:r>
              <a:rPr lang="en-US" sz="2400" b="1" i="0" u="none" strike="noStrike" cap="none" dirty="0" smtClean="0">
                <a:ea typeface="Libre Baskerville"/>
                <a:cs typeface="Libre Baskerville"/>
                <a:sym typeface="Libre Baskerville"/>
              </a:rPr>
              <a:t>NOT</a:t>
            </a:r>
            <a:r>
              <a:rPr lang="en-US" sz="2400" b="0" i="0" u="none" strike="noStrike" cap="none" dirty="0" smtClean="0">
                <a:ea typeface="Libre Baskerville"/>
                <a:cs typeface="Libre Baskerville"/>
                <a:sym typeface="Libre Baskerville"/>
              </a:rPr>
              <a:t> both parties!)</a:t>
            </a:r>
          </a:p>
          <a:p>
            <a:pPr marL="0" marR="0" lvl="0" indent="0" algn="l" rtl="0">
              <a:lnSpc>
                <a:spcPct val="100000"/>
              </a:lnSpc>
              <a:spcBef>
                <a:spcPts val="0"/>
              </a:spcBef>
              <a:spcAft>
                <a:spcPts val="0"/>
              </a:spcAft>
              <a:buClr>
                <a:schemeClr val="accent1"/>
              </a:buClr>
              <a:buSzPct val="70000"/>
              <a:buNone/>
            </a:pPr>
            <a:endParaRPr lang="en-US" dirty="0" smtClean="0"/>
          </a:p>
          <a:p>
            <a:pPr marL="273050" marR="0" lvl="0" indent="-273050" algn="l" rtl="0">
              <a:lnSpc>
                <a:spcPct val="100000"/>
              </a:lnSpc>
              <a:spcBef>
                <a:spcPts val="0"/>
              </a:spcBef>
              <a:spcAft>
                <a:spcPts val="0"/>
              </a:spcAft>
              <a:buClr>
                <a:schemeClr val="accent1"/>
              </a:buClr>
              <a:buSzPct val="70000"/>
              <a:buFont typeface="Noto Symbol"/>
              <a:buChar char="•"/>
            </a:pPr>
            <a:endParaRPr lang="en-US" sz="2400" b="0" i="0" u="none" strike="noStrike" cap="none" baseline="0" dirty="0" smtClean="0">
              <a:solidFill>
                <a:schemeClr val="dk1"/>
              </a:solidFill>
              <a:latin typeface="Libre Baskerville"/>
              <a:ea typeface="Libre Baskerville"/>
              <a:cs typeface="Libre Baskerville"/>
              <a:sym typeface="Libre Baskerville"/>
            </a:endParaRPr>
          </a:p>
          <a:p>
            <a:pPr marL="0" marR="0" lvl="0" indent="0" algn="l" rtl="0">
              <a:spcBef>
                <a:spcPts val="0"/>
              </a:spcBef>
              <a:buNone/>
            </a:pPr>
            <a:endParaRPr sz="2100" b="0" i="0" u="none" strike="noStrike" cap="none" baseline="0" dirty="0">
              <a:solidFill>
                <a:schemeClr val="dk1"/>
              </a:solidFill>
              <a:latin typeface="Libre Baskerville"/>
              <a:ea typeface="Libre Baskerville"/>
              <a:cs typeface="Libre Baskerville"/>
              <a:sym typeface="Libre Baskerville"/>
            </a:endParaRPr>
          </a:p>
        </p:txBody>
      </p:sp>
    </p:spTree>
  </p:cSld>
  <p:clrMapOvr>
    <a:masterClrMapping/>
  </p:clrMapOvr>
  <p:transition spd="slow">
    <p:cut/>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Solutions for Key Distribution</a:t>
            </a:r>
            <a:endParaRPr lang="en-US" dirty="0"/>
          </a:p>
        </p:txBody>
      </p:sp>
      <p:sp>
        <p:nvSpPr>
          <p:cNvPr id="3" name="Text Placeholder 2"/>
          <p:cNvSpPr>
            <a:spLocks noGrp="1"/>
          </p:cNvSpPr>
          <p:nvPr>
            <p:ph idx="1"/>
          </p:nvPr>
        </p:nvSpPr>
        <p:spPr/>
        <p:txBody>
          <a:bodyPr/>
          <a:lstStyle/>
          <a:p>
            <a:pPr marL="457200" indent="-342900">
              <a:buFont typeface="+mj-lt"/>
              <a:buAutoNum type="arabicPeriod"/>
              <a:tabLst>
                <a:tab pos="457200" algn="l"/>
              </a:tabLst>
            </a:pPr>
            <a:r>
              <a:rPr lang="en-US" sz="2400" dirty="0" smtClean="0"/>
              <a:t>Public Key (Asymmetric) Encryption: </a:t>
            </a:r>
          </a:p>
          <a:p>
            <a:pPr marL="462281" lvl="1" indent="0">
              <a:buNone/>
            </a:pPr>
            <a:r>
              <a:rPr lang="en-US" sz="2400" dirty="0" smtClean="0"/>
              <a:t>Encrypt the shared secret key for symmetric ciphers using asymmetric (public key) encryption and send over the (not secure) channel.</a:t>
            </a:r>
          </a:p>
          <a:p>
            <a:pPr marL="462281" lvl="1" indent="0">
              <a:buNone/>
            </a:pPr>
            <a:endParaRPr lang="en-US" sz="2400" dirty="0" smtClean="0"/>
          </a:p>
          <a:p>
            <a:pPr marL="457200" indent="-350838">
              <a:buFont typeface="+mj-lt"/>
              <a:buAutoNum type="arabicPeriod"/>
            </a:pPr>
            <a:r>
              <a:rPr lang="en-US" sz="2400" dirty="0" smtClean="0"/>
              <a:t>Key Agreement Algorithms:</a:t>
            </a:r>
          </a:p>
          <a:p>
            <a:pPr marL="462281" lvl="1" indent="0">
              <a:buNone/>
            </a:pPr>
            <a:r>
              <a:rPr lang="en-US" sz="2400" dirty="0" smtClean="0"/>
              <a:t>Use public and private keys to agree on a key without exchanging any private information.</a:t>
            </a:r>
          </a:p>
          <a:p>
            <a:endParaRPr lang="en-US" dirty="0"/>
          </a:p>
        </p:txBody>
      </p:sp>
    </p:spTree>
    <p:extLst>
      <p:ext uri="{BB962C8B-B14F-4D97-AF65-F5344CB8AC3E}">
        <p14:creationId xmlns:p14="http://schemas.microsoft.com/office/powerpoint/2010/main" val="147297324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85800" y="457200"/>
            <a:ext cx="8153400" cy="944563"/>
          </a:xfrm>
        </p:spPr>
        <p:txBody>
          <a:bodyPr>
            <a:normAutofit fontScale="90000"/>
          </a:bodyPr>
          <a:lstStyle/>
          <a:p>
            <a:r>
              <a:rPr lang="en-US" dirty="0"/>
              <a:t>Solution 1. </a:t>
            </a:r>
            <a:r>
              <a:rPr lang="en-US" dirty="0" smtClean="0"/>
              <a:t>Public Key (Asymmetric) Encryption/Decryption </a:t>
            </a:r>
            <a:endParaRPr lang="en-US" dirty="0"/>
          </a:p>
        </p:txBody>
      </p:sp>
      <p:sp>
        <p:nvSpPr>
          <p:cNvPr id="6" name="Text Placeholder 5"/>
          <p:cNvSpPr>
            <a:spLocks noGrp="1"/>
          </p:cNvSpPr>
          <p:nvPr>
            <p:ph idx="1"/>
          </p:nvPr>
        </p:nvSpPr>
        <p:spPr>
          <a:xfrm>
            <a:off x="609600" y="1752600"/>
            <a:ext cx="7467600" cy="4873751"/>
          </a:xfrm>
        </p:spPr>
        <p:txBody>
          <a:bodyPr/>
          <a:lstStyle/>
          <a:p>
            <a:pPr marL="241300" lvl="0" indent="-241300">
              <a:spcBef>
                <a:spcPts val="0"/>
              </a:spcBef>
              <a:buSzPct val="70000"/>
              <a:buFont typeface="Calibri" panose="020F0502020204030204" pitchFamily="34" charset="0"/>
              <a:buChar char="•"/>
            </a:pPr>
            <a:r>
              <a:rPr lang="en-US" sz="2400" dirty="0"/>
              <a:t>If Alice </a:t>
            </a:r>
            <a:r>
              <a:rPr lang="en-US" sz="2400" dirty="0" smtClean="0"/>
              <a:t>wants to </a:t>
            </a:r>
            <a:r>
              <a:rPr lang="en-US" sz="2400" dirty="0"/>
              <a:t>send </a:t>
            </a:r>
            <a:r>
              <a:rPr lang="en-US" sz="2400" dirty="0" smtClean="0"/>
              <a:t>Bob a </a:t>
            </a:r>
            <a:r>
              <a:rPr lang="en-US" sz="2400" dirty="0"/>
              <a:t>confidential </a:t>
            </a:r>
            <a:r>
              <a:rPr lang="en-US" sz="2400" dirty="0" smtClean="0"/>
              <a:t>message, </a:t>
            </a:r>
            <a:r>
              <a:rPr lang="en-US" sz="2400" dirty="0"/>
              <a:t>she gets </a:t>
            </a:r>
            <a:r>
              <a:rPr lang="en-US" sz="2400" b="1" dirty="0"/>
              <a:t>Bob’s</a:t>
            </a:r>
            <a:r>
              <a:rPr lang="en-US" sz="2400" dirty="0"/>
              <a:t> public key.</a:t>
            </a:r>
          </a:p>
          <a:p>
            <a:pPr marL="241300" lvl="0" indent="-241300">
              <a:spcBef>
                <a:spcPts val="0"/>
              </a:spcBef>
              <a:buSzPct val="70000"/>
              <a:buFont typeface="Calibri" panose="020F0502020204030204" pitchFamily="34" charset="0"/>
              <a:buChar char="•"/>
            </a:pPr>
            <a:endParaRPr lang="en-US" sz="2400" dirty="0"/>
          </a:p>
          <a:p>
            <a:pPr marL="241300" lvl="0" indent="-241300">
              <a:spcBef>
                <a:spcPts val="0"/>
              </a:spcBef>
              <a:buSzPct val="70000"/>
              <a:buFont typeface="Calibri" panose="020F0502020204030204" pitchFamily="34" charset="0"/>
              <a:buChar char="•"/>
            </a:pPr>
            <a:r>
              <a:rPr lang="en-US" sz="2400" dirty="0" smtClean="0"/>
              <a:t>She encrypts </a:t>
            </a:r>
            <a:r>
              <a:rPr lang="en-US" sz="2400" dirty="0"/>
              <a:t>her message to Bob using </a:t>
            </a:r>
            <a:r>
              <a:rPr lang="en-US" sz="2400" b="1" dirty="0"/>
              <a:t>Bob</a:t>
            </a:r>
            <a:r>
              <a:rPr lang="en-US" sz="2400" dirty="0"/>
              <a:t>’s public key and sends it to Bob </a:t>
            </a:r>
            <a:r>
              <a:rPr lang="en-US" sz="2400" dirty="0" smtClean="0"/>
              <a:t>(possibly </a:t>
            </a:r>
            <a:r>
              <a:rPr lang="en-US" sz="2400" dirty="0"/>
              <a:t>over the Internet</a:t>
            </a:r>
            <a:r>
              <a:rPr lang="en-US" sz="2400" dirty="0" smtClean="0"/>
              <a:t>).</a:t>
            </a:r>
          </a:p>
          <a:p>
            <a:pPr marL="241300" lvl="0" indent="-241300">
              <a:spcBef>
                <a:spcPts val="0"/>
              </a:spcBef>
              <a:buSzPct val="70000"/>
              <a:buFont typeface="Calibri" panose="020F0502020204030204" pitchFamily="34" charset="0"/>
              <a:buChar char="•"/>
            </a:pPr>
            <a:endParaRPr lang="en-US" sz="2400" dirty="0"/>
          </a:p>
          <a:p>
            <a:pPr marL="241300" lvl="0" indent="-241300">
              <a:spcBef>
                <a:spcPts val="0"/>
              </a:spcBef>
              <a:buSzPct val="70000"/>
              <a:buFont typeface="Calibri" panose="020F0502020204030204" pitchFamily="34" charset="0"/>
              <a:buChar char="•"/>
            </a:pPr>
            <a:r>
              <a:rPr lang="en-US" sz="2400" dirty="0" smtClean="0"/>
              <a:t>Bob, upon receipt of the encrypted message from Alice,  uses </a:t>
            </a:r>
            <a:r>
              <a:rPr lang="en-US" sz="2400" b="1" dirty="0" smtClean="0"/>
              <a:t>his</a:t>
            </a:r>
            <a:r>
              <a:rPr lang="en-US" sz="2400" dirty="0" smtClean="0"/>
              <a:t> private key to decrypt the message.</a:t>
            </a:r>
          </a:p>
          <a:p>
            <a:pPr marL="241300" lvl="0" indent="-241300">
              <a:spcBef>
                <a:spcPts val="0"/>
              </a:spcBef>
              <a:buSzPct val="70000"/>
              <a:buFont typeface="Calibri" panose="020F0502020204030204" pitchFamily="34" charset="0"/>
              <a:buChar char="•"/>
            </a:pPr>
            <a:endParaRPr lang="en-US" sz="2400" dirty="0" smtClean="0"/>
          </a:p>
          <a:p>
            <a:pPr marL="241300" lvl="0" indent="-241300">
              <a:spcBef>
                <a:spcPts val="0"/>
              </a:spcBef>
              <a:buSzPct val="70000"/>
              <a:buFont typeface="Calibri" panose="020F0502020204030204" pitchFamily="34" charset="0"/>
              <a:buChar char="•"/>
            </a:pPr>
            <a:r>
              <a:rPr lang="en-US" sz="2400" dirty="0" smtClean="0"/>
              <a:t>Because only Bob knows his private key, only he can decrypt the message and read it!</a:t>
            </a:r>
          </a:p>
          <a:p>
            <a:pPr lvl="0" indent="-273050">
              <a:spcBef>
                <a:spcPts val="0"/>
              </a:spcBef>
              <a:buSzPct val="70000"/>
            </a:pPr>
            <a:endParaRPr lang="en-US" dirty="0"/>
          </a:p>
          <a:p>
            <a:endParaRPr lang="en-US" dirty="0"/>
          </a:p>
        </p:txBody>
      </p:sp>
    </p:spTree>
    <p:extLst>
      <p:ext uri="{BB962C8B-B14F-4D97-AF65-F5344CB8AC3E}">
        <p14:creationId xmlns:p14="http://schemas.microsoft.com/office/powerpoint/2010/main" val="3506174459"/>
      </p:ext>
    </p:extLst>
  </p:cSld>
  <p:clrMapOvr>
    <a:masterClrMapping/>
  </p:clrMapOvr>
  <p:timing>
    <p:tnLst>
      <p:par>
        <p:cTn id="1" dur="indefinite" restart="never" nodeType="tmRoot"/>
      </p:par>
    </p:tnLst>
  </p:timing>
</p:sld>
</file>

<file path=ppt/theme/theme1.xml><?xml version="1.0" encoding="utf-8"?>
<a:theme xmlns:a="http://schemas.openxmlformats.org/drawingml/2006/main" name="PP_C5Modules_CC_License_standard">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P_C5Modules_CC_License_standard" id="{F0FA9D47-06A1-4F86-A3DE-945BA88B3B0E}" vid="{A7340899-09C2-4C21-8394-A4D30A56A33C}"/>
    </a:ext>
  </a:ext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PP_C5Modules_CC_License_standard</Template>
  <TotalTime>1915</TotalTime>
  <Words>1720</Words>
  <Application>Microsoft Office PowerPoint</Application>
  <PresentationFormat>On-screen Show (4:3)</PresentationFormat>
  <Paragraphs>200</Paragraphs>
  <Slides>25</Slides>
  <Notes>15</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25</vt:i4>
      </vt:variant>
    </vt:vector>
  </HeadingPairs>
  <TitlesOfParts>
    <vt:vector size="34" baseType="lpstr">
      <vt:lpstr>Cambria Math</vt:lpstr>
      <vt:lpstr>Times New Roman</vt:lpstr>
      <vt:lpstr>Libre Baskerville</vt:lpstr>
      <vt:lpstr>Noto Symbol</vt:lpstr>
      <vt:lpstr>Arial</vt:lpstr>
      <vt:lpstr>Calibri</vt:lpstr>
      <vt:lpstr>Calibri Light</vt:lpstr>
      <vt:lpstr>ＭＳ Ｐゴシック</vt:lpstr>
      <vt:lpstr>PP_C5Modules_CC_License_standard</vt:lpstr>
      <vt:lpstr>Applied Cryptography</vt:lpstr>
      <vt:lpstr>Learning Objectives</vt:lpstr>
      <vt:lpstr>Recall: Cryptography</vt:lpstr>
      <vt:lpstr>Recall: Cryptography and the Main Tenets of Information Security</vt:lpstr>
      <vt:lpstr>Recall: Symmetric Key Cryptography</vt:lpstr>
      <vt:lpstr>Recall Problem of Key Distribution and Management</vt:lpstr>
      <vt:lpstr>Public Key Cryptography</vt:lpstr>
      <vt:lpstr>Solutions for Key Distribution</vt:lpstr>
      <vt:lpstr>Solution 1. Public Key (Asymmetric) Encryption/Decryption </vt:lpstr>
      <vt:lpstr>Asymmetric Encryption </vt:lpstr>
      <vt:lpstr>Advantage of Asymmetric Encryption</vt:lpstr>
      <vt:lpstr>Examples of Asymmetric Encryption Algorithms</vt:lpstr>
      <vt:lpstr>A Glimpse of the RSA Encryption</vt:lpstr>
      <vt:lpstr>Two Problems with Asymmetric Encryption</vt:lpstr>
      <vt:lpstr>Solution 2. Key Agreement (Exchange) Protocols</vt:lpstr>
      <vt:lpstr>Key Agreement Protocols</vt:lpstr>
      <vt:lpstr>Key Agreement</vt:lpstr>
      <vt:lpstr>Examples of Key Agreement Schemes</vt:lpstr>
      <vt:lpstr>Diffie-Hellman</vt:lpstr>
      <vt:lpstr>Diffie-Hellman Example</vt:lpstr>
      <vt:lpstr>Use of Key Agreement Protocols</vt:lpstr>
      <vt:lpstr>Man in the Middle (MITM) Attack</vt:lpstr>
      <vt:lpstr>Problem of Authentication (again)</vt:lpstr>
      <vt:lpstr>Recall Problem of Integrity</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INFORMATION SECURITY</dc:title>
  <dc:creator>csu</dc:creator>
  <cp:lastModifiedBy>Peker, Yesem</cp:lastModifiedBy>
  <cp:revision>133</cp:revision>
  <dcterms:modified xsi:type="dcterms:W3CDTF">2018-09-12T20:03:49Z</dcterms:modified>
</cp:coreProperties>
</file>