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66" r:id="rId2"/>
    <p:sldId id="279" r:id="rId3"/>
    <p:sldId id="280" r:id="rId4"/>
    <p:sldId id="364" r:id="rId5"/>
    <p:sldId id="368" r:id="rId6"/>
    <p:sldId id="281" r:id="rId7"/>
    <p:sldId id="370" r:id="rId8"/>
    <p:sldId id="363" r:id="rId9"/>
    <p:sldId id="282" r:id="rId10"/>
    <p:sldId id="369" r:id="rId11"/>
    <p:sldId id="284" r:id="rId12"/>
  </p:sldIdLst>
  <p:sldSz cx="12192000" cy="6858000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72000" autoAdjust="0"/>
  </p:normalViewPr>
  <p:slideViewPr>
    <p:cSldViewPr snapToGrid="0">
      <p:cViewPr varScale="1">
        <p:scale>
          <a:sx n="120" d="100"/>
          <a:sy n="120" d="100"/>
        </p:scale>
        <p:origin x="1880" y="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-3822" y="-120"/>
      </p:cViewPr>
      <p:guideLst>
        <p:guide orient="horz" pos="2928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D5E01C-FB25-415F-8739-74509E344624}" type="datetimeFigureOut">
              <a:rPr lang="en-US" smtClean="0"/>
              <a:t>8/27/2018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4F800D-385C-4D9A-A591-3E9FAA1DD1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2967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EFF01C-A4DF-400E-B1B5-CD703A28DE15}" type="datetimeFigureOut">
              <a:rPr lang="en-US" smtClean="0"/>
              <a:t>8/27/2018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413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73892"/>
            <a:ext cx="5486400" cy="366045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1C9190-A687-4306-A22F-96968385E1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5810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It requires two layers: 1. The root’s password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                               2. To be in</a:t>
            </a:r>
            <a:r>
              <a:rPr lang="en-US" baseline="0" dirty="0" smtClean="0"/>
              <a:t> the wheel group.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74315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Note that there are users and groups for services (mail, news, and so on) and devices (</a:t>
            </a:r>
            <a:r>
              <a:rPr lang="en-US" dirty="0" err="1" smtClean="0"/>
              <a:t>cdrom</a:t>
            </a:r>
            <a:r>
              <a:rPr lang="en-US" dirty="0" smtClean="0"/>
              <a:t>, </a:t>
            </a:r>
            <a:r>
              <a:rPr lang="en-US" dirty="0" err="1" smtClean="0"/>
              <a:t>bluetooth</a:t>
            </a:r>
            <a:r>
              <a:rPr lang="en-US" dirty="0" smtClean="0"/>
              <a:t>,  floppy, disk, and so on).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To delete a user:</a:t>
            </a:r>
            <a:endParaRPr lang="en-US" baseline="0" dirty="0" smtClean="0"/>
          </a:p>
          <a:p>
            <a:r>
              <a:rPr lang="en-US" baseline="0" dirty="0" err="1" smtClean="0"/>
              <a:t>deluser</a:t>
            </a:r>
            <a:r>
              <a:rPr lang="en-US" baseline="0" dirty="0" smtClean="0"/>
              <a:t> &lt;username&gt;</a:t>
            </a:r>
          </a:p>
          <a:p>
            <a:r>
              <a:rPr lang="en-US" baseline="0" dirty="0" smtClean="0"/>
              <a:t>To delete a group:</a:t>
            </a:r>
          </a:p>
          <a:p>
            <a:r>
              <a:rPr lang="en-US" baseline="0" dirty="0" err="1" smtClean="0"/>
              <a:t>Delgorup</a:t>
            </a:r>
            <a:r>
              <a:rPr lang="en-US" baseline="0" dirty="0" smtClean="0"/>
              <a:t> &lt;</a:t>
            </a:r>
            <a:r>
              <a:rPr lang="en-US" baseline="0" dirty="0" err="1" smtClean="0"/>
              <a:t>groupname</a:t>
            </a:r>
            <a:r>
              <a:rPr lang="en-US" baseline="0" dirty="0" smtClean="0"/>
              <a:t>&gt;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78829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Note that there are users and groups for services (mail, news, and so on) and devices (</a:t>
            </a:r>
            <a:r>
              <a:rPr lang="en-US" dirty="0" err="1" smtClean="0"/>
              <a:t>cdrom</a:t>
            </a:r>
            <a:r>
              <a:rPr lang="en-US" dirty="0" smtClean="0"/>
              <a:t>, </a:t>
            </a:r>
            <a:r>
              <a:rPr lang="en-US" dirty="0" err="1" smtClean="0"/>
              <a:t>bluetooth</a:t>
            </a:r>
            <a:r>
              <a:rPr lang="en-US" dirty="0" smtClean="0"/>
              <a:t>,  floppy, disk, and so on).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To delete a user:</a:t>
            </a:r>
            <a:endParaRPr lang="en-US" baseline="0" dirty="0" smtClean="0"/>
          </a:p>
          <a:p>
            <a:r>
              <a:rPr lang="en-US" baseline="0" dirty="0" err="1" smtClean="0"/>
              <a:t>deluser</a:t>
            </a:r>
            <a:r>
              <a:rPr lang="en-US" baseline="0" dirty="0" smtClean="0"/>
              <a:t> &lt;username&gt;</a:t>
            </a:r>
          </a:p>
          <a:p>
            <a:r>
              <a:rPr lang="en-US" baseline="0" dirty="0" smtClean="0"/>
              <a:t>To delete a group:</a:t>
            </a:r>
          </a:p>
          <a:p>
            <a:r>
              <a:rPr lang="en-US" baseline="0" dirty="0" err="1" smtClean="0"/>
              <a:t>Delgorup</a:t>
            </a:r>
            <a:r>
              <a:rPr lang="en-US" baseline="0" dirty="0" smtClean="0"/>
              <a:t> &lt;</a:t>
            </a:r>
            <a:r>
              <a:rPr lang="en-US" baseline="0" dirty="0" err="1" smtClean="0"/>
              <a:t>groupname</a:t>
            </a:r>
            <a:r>
              <a:rPr lang="en-US" baseline="0" dirty="0" smtClean="0"/>
              <a:t>&gt;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78829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0394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Can view </a:t>
            </a:r>
            <a:r>
              <a:rPr lang="en-US" dirty="0" err="1" smtClean="0"/>
              <a:t>passwd</a:t>
            </a:r>
            <a:r>
              <a:rPr lang="en-US" dirty="0" smtClean="0"/>
              <a:t>                      Try:     cat /</a:t>
            </a:r>
            <a:r>
              <a:rPr lang="en-US" dirty="0" err="1" smtClean="0"/>
              <a:t>etc</a:t>
            </a:r>
            <a:r>
              <a:rPr lang="en-US" dirty="0" smtClean="0"/>
              <a:t>/</a:t>
            </a:r>
            <a:r>
              <a:rPr lang="en-US" dirty="0" err="1" smtClean="0"/>
              <a:t>passwd</a:t>
            </a: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Cannot view shadow                 Try:     cat /</a:t>
            </a:r>
            <a:r>
              <a:rPr lang="en-US" dirty="0" err="1" smtClean="0"/>
              <a:t>etc</a:t>
            </a:r>
            <a:r>
              <a:rPr lang="en-US" dirty="0" smtClean="0"/>
              <a:t>/shadow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Can view shadow with </a:t>
            </a:r>
            <a:r>
              <a:rPr lang="en-US" dirty="0" err="1" smtClean="0"/>
              <a:t>sudo</a:t>
            </a:r>
            <a:r>
              <a:rPr lang="en-US" baseline="0" dirty="0" smtClean="0"/>
              <a:t>       </a:t>
            </a:r>
            <a:r>
              <a:rPr lang="en-US" dirty="0" smtClean="0"/>
              <a:t>Try:     </a:t>
            </a:r>
            <a:r>
              <a:rPr lang="en-US" dirty="0" err="1" smtClean="0"/>
              <a:t>sudo</a:t>
            </a:r>
            <a:r>
              <a:rPr lang="en-US" dirty="0" smtClean="0"/>
              <a:t> cat /</a:t>
            </a:r>
            <a:r>
              <a:rPr lang="en-US" dirty="0" err="1" smtClean="0"/>
              <a:t>etc</a:t>
            </a:r>
            <a:r>
              <a:rPr lang="en-US" dirty="0" smtClean="0"/>
              <a:t>/shadow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Cannot</a:t>
            </a:r>
            <a:r>
              <a:rPr lang="en-US" baseline="0" dirty="0" smtClean="0"/>
              <a:t> modify </a:t>
            </a:r>
            <a:r>
              <a:rPr lang="en-US" baseline="0" dirty="0" err="1" smtClean="0"/>
              <a:t>passwd</a:t>
            </a:r>
            <a:r>
              <a:rPr lang="en-US" baseline="0" dirty="0" smtClean="0"/>
              <a:t> or shadow with or without </a:t>
            </a:r>
            <a:r>
              <a:rPr lang="en-US" baseline="0" dirty="0" err="1" smtClean="0"/>
              <a:t>sudo</a:t>
            </a:r>
            <a:r>
              <a:rPr lang="en-US" baseline="0" dirty="0" smtClean="0"/>
              <a:t>.        </a:t>
            </a:r>
            <a:r>
              <a:rPr lang="en-US" dirty="0" smtClean="0"/>
              <a:t>Try:     </a:t>
            </a:r>
            <a:r>
              <a:rPr lang="en-US" dirty="0" err="1" smtClean="0"/>
              <a:t>sudo</a:t>
            </a:r>
            <a:r>
              <a:rPr lang="en-US" dirty="0" smtClean="0"/>
              <a:t>  cat &gt;  /</a:t>
            </a:r>
            <a:r>
              <a:rPr lang="en-US" dirty="0" err="1" smtClean="0"/>
              <a:t>etc</a:t>
            </a:r>
            <a:r>
              <a:rPr lang="en-US" dirty="0" smtClean="0"/>
              <a:t>/</a:t>
            </a:r>
            <a:r>
              <a:rPr lang="en-US" dirty="0" err="1" smtClean="0"/>
              <a:t>passwd</a:t>
            </a: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                                                                                                 </a:t>
            </a:r>
            <a:r>
              <a:rPr lang="en-US" dirty="0" err="1" smtClean="0"/>
              <a:t>sudo</a:t>
            </a:r>
            <a:r>
              <a:rPr lang="en-US" dirty="0" smtClean="0"/>
              <a:t>  cat &gt; /</a:t>
            </a:r>
            <a:r>
              <a:rPr lang="en-US" dirty="0" err="1" smtClean="0"/>
              <a:t>etc</a:t>
            </a:r>
            <a:r>
              <a:rPr lang="en-US" dirty="0" smtClean="0"/>
              <a:t>/shadow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r>
              <a:rPr lang="en-US" dirty="0" smtClean="0"/>
              <a:t>   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0842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7D6A2-50C7-4560-94F5-CA67E50C1AFF}" type="datetimeFigureOut">
              <a:rPr lang="en-US" smtClean="0"/>
              <a:t>8/27/2018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2289-6C74-4573-B204-9074E989A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515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7D6A2-50C7-4560-94F5-CA67E50C1AFF}" type="datetimeFigureOut">
              <a:rPr lang="en-US" smtClean="0"/>
              <a:t>8/27/2018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2289-6C74-4573-B204-9074E989A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54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7D6A2-50C7-4560-94F5-CA67E50C1AFF}" type="datetimeFigureOut">
              <a:rPr lang="en-US" smtClean="0"/>
              <a:t>8/27/2018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2289-6C74-4573-B204-9074E989A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976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7D6A2-50C7-4560-94F5-CA67E50C1AFF}" type="datetimeFigureOut">
              <a:rPr lang="en-US" smtClean="0"/>
              <a:t>8/27/2018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2289-6C74-4573-B204-9074E989A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87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7D6A2-50C7-4560-94F5-CA67E50C1AFF}" type="datetimeFigureOut">
              <a:rPr lang="en-US" smtClean="0"/>
              <a:t>8/27/2018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2289-6C74-4573-B204-9074E989A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336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7D6A2-50C7-4560-94F5-CA67E50C1AFF}" type="datetimeFigureOut">
              <a:rPr lang="en-US" smtClean="0"/>
              <a:t>8/27/2018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2289-6C74-4573-B204-9074E989A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463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7D6A2-50C7-4560-94F5-CA67E50C1AFF}" type="datetimeFigureOut">
              <a:rPr lang="en-US" smtClean="0"/>
              <a:t>8/27/2018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2289-6C74-4573-B204-9074E989A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0492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7D6A2-50C7-4560-94F5-CA67E50C1AFF}" type="datetimeFigureOut">
              <a:rPr lang="en-US" smtClean="0"/>
              <a:t>8/27/2018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2289-6C74-4573-B204-9074E989A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239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7D6A2-50C7-4560-94F5-CA67E50C1AFF}" type="datetimeFigureOut">
              <a:rPr lang="en-US" smtClean="0"/>
              <a:t>8/27/2018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2289-6C74-4573-B204-9074E989A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299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7D6A2-50C7-4560-94F5-CA67E50C1AFF}" type="datetimeFigureOut">
              <a:rPr lang="en-US" smtClean="0"/>
              <a:t>8/27/2018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2289-6C74-4573-B204-9074E989A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9265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7D6A2-50C7-4560-94F5-CA67E50C1AFF}" type="datetimeFigureOut">
              <a:rPr lang="en-US" smtClean="0"/>
              <a:t>8/27/2018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2289-6C74-4573-B204-9074E989A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473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57D6A2-50C7-4560-94F5-CA67E50C1AFF}" type="datetimeFigureOut">
              <a:rPr lang="en-US" smtClean="0"/>
              <a:t>8/27/2018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8F2289-6C74-4573-B204-9074E989A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971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yberciti.biz/faq/understanding-etcshadow-file/" TargetMode="External"/><Relationship Id="rId2" Type="http://schemas.openxmlformats.org/officeDocument/2006/relationships/hyperlink" Target="https://www.cyberciti.biz/faq/understanding-etcpasswd-file-format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57400" y="1447801"/>
            <a:ext cx="7772400" cy="1470025"/>
          </a:xfrm>
        </p:spPr>
        <p:txBody>
          <a:bodyPr/>
          <a:lstStyle/>
          <a:p>
            <a:r>
              <a:rPr lang="en-US" dirty="0" smtClean="0"/>
              <a:t>Users and Groups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2971800"/>
            <a:ext cx="4053840" cy="253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9473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Hands 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Add a user user1 in the system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dirty="0" smtClean="0"/>
              <a:t>Verify that user1 is created by viewing the </a:t>
            </a:r>
            <a:r>
              <a:rPr lang="en-US" dirty="0" err="1" smtClean="0"/>
              <a:t>passwd</a:t>
            </a:r>
            <a:r>
              <a:rPr lang="en-US" dirty="0" smtClean="0"/>
              <a:t> file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dirty="0" smtClean="0"/>
              <a:t>What is the primary group of user1?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Create a group called cybersecurity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dirty="0" smtClean="0"/>
              <a:t>Verify that the group is created by viewing the group file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dirty="0" smtClean="0"/>
              <a:t>Change the primary group of user1 to cybersecurity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dirty="0" smtClean="0"/>
              <a:t>Verify that the primary group of user1 is changed to cybersecurity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Log into user1 account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Create a new user user2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dirty="0" smtClean="0"/>
              <a:t>What do you get? Why?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Add user1 to group </a:t>
            </a:r>
            <a:r>
              <a:rPr lang="en-US" dirty="0" err="1" smtClean="0"/>
              <a:t>sudo</a:t>
            </a:r>
            <a:endParaRPr lang="en-US" dirty="0" smtClean="0"/>
          </a:p>
          <a:p>
            <a:pPr marL="914400" lvl="1" indent="-457200">
              <a:buFont typeface="+mj-lt"/>
              <a:buAutoNum type="alphaLcParenR"/>
            </a:pPr>
            <a:r>
              <a:rPr lang="en-US" dirty="0" smtClean="0"/>
              <a:t>What do you need to do to add user1 to </a:t>
            </a:r>
            <a:r>
              <a:rPr lang="en-US" dirty="0" err="1" smtClean="0"/>
              <a:t>sudo</a:t>
            </a:r>
            <a:r>
              <a:rPr lang="en-US" dirty="0" smtClean="0"/>
              <a:t>? (Do it!)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Go back to user1 terminal and create a new user user2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Display the groups that user1 belongs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Display the groups that user belongs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71846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Hands on: </a:t>
            </a:r>
            <a:r>
              <a:rPr lang="en-US" dirty="0" err="1" smtClean="0"/>
              <a:t>passwd</a:t>
            </a:r>
            <a:r>
              <a:rPr lang="en-US" dirty="0" smtClean="0"/>
              <a:t> and shadow files in Linux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911" y="1501422"/>
            <a:ext cx="10478629" cy="4442178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2000" dirty="0"/>
          </a:p>
          <a:p>
            <a:r>
              <a:rPr lang="en-US" sz="2400" dirty="0"/>
              <a:t>Logged in  as the </a:t>
            </a:r>
            <a:r>
              <a:rPr lang="en-US" sz="2400" dirty="0" err="1"/>
              <a:t>superuser</a:t>
            </a:r>
            <a:r>
              <a:rPr lang="en-US" sz="2400" dirty="0"/>
              <a:t> in your Linux machine, try to view or modify these files: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1"/>
                </a:solidFill>
              </a:rPr>
              <a:t>                                        /</a:t>
            </a:r>
            <a:r>
              <a:rPr lang="en-US" sz="2400" dirty="0" err="1">
                <a:solidFill>
                  <a:schemeClr val="accent1"/>
                </a:solidFill>
              </a:rPr>
              <a:t>etc</a:t>
            </a:r>
            <a:r>
              <a:rPr lang="en-US" sz="2400" dirty="0">
                <a:solidFill>
                  <a:schemeClr val="accent1"/>
                </a:solidFill>
              </a:rPr>
              <a:t>/</a:t>
            </a:r>
            <a:r>
              <a:rPr lang="en-US" sz="2400" dirty="0" err="1">
                <a:solidFill>
                  <a:schemeClr val="accent1"/>
                </a:solidFill>
              </a:rPr>
              <a:t>passwd</a:t>
            </a:r>
            <a:r>
              <a:rPr lang="en-US" sz="2400" dirty="0">
                <a:solidFill>
                  <a:schemeClr val="accent1"/>
                </a:solidFill>
              </a:rPr>
              <a:t> </a:t>
            </a:r>
          </a:p>
          <a:p>
            <a:pPr marL="2628900" lvl="6" indent="0">
              <a:buNone/>
            </a:pPr>
            <a:r>
              <a:rPr lang="en-US" sz="2400" dirty="0">
                <a:solidFill>
                  <a:schemeClr val="accent1"/>
                </a:solidFill>
              </a:rPr>
              <a:t> /</a:t>
            </a:r>
            <a:r>
              <a:rPr lang="en-US" sz="2400" dirty="0" err="1">
                <a:solidFill>
                  <a:schemeClr val="accent1"/>
                </a:solidFill>
              </a:rPr>
              <a:t>etc</a:t>
            </a:r>
            <a:r>
              <a:rPr lang="en-US" sz="2400" dirty="0">
                <a:solidFill>
                  <a:schemeClr val="accent1"/>
                </a:solidFill>
              </a:rPr>
              <a:t>/shadow</a:t>
            </a:r>
          </a:p>
          <a:p>
            <a:pPr marL="2628900" lvl="6" indent="0">
              <a:buNone/>
            </a:pPr>
            <a:endParaRPr lang="en-US" sz="2400" dirty="0">
              <a:solidFill>
                <a:schemeClr val="accent1"/>
              </a:solidFill>
            </a:endParaRPr>
          </a:p>
          <a:p>
            <a:pPr marL="285750" lvl="6" indent="-285750"/>
            <a:r>
              <a:rPr lang="en-US" sz="2400" dirty="0"/>
              <a:t>Which ones can you view </a:t>
            </a:r>
            <a:r>
              <a:rPr lang="en-US" sz="2400" dirty="0" smtClean="0"/>
              <a:t>without </a:t>
            </a:r>
            <a:r>
              <a:rPr lang="en-US" sz="2400" dirty="0" err="1"/>
              <a:t>sudo</a:t>
            </a:r>
            <a:r>
              <a:rPr lang="en-US" sz="2400" dirty="0"/>
              <a:t>? </a:t>
            </a:r>
            <a:endParaRPr lang="en-US" sz="2400" dirty="0" smtClean="0"/>
          </a:p>
          <a:p>
            <a:pPr marL="285750" lvl="6" indent="-285750"/>
            <a:r>
              <a:rPr lang="en-US" sz="2400" dirty="0" smtClean="0"/>
              <a:t>Which </a:t>
            </a:r>
            <a:r>
              <a:rPr lang="en-US" sz="2400" dirty="0"/>
              <a:t>ones can you modify </a:t>
            </a:r>
            <a:r>
              <a:rPr lang="en-US" sz="2400" dirty="0" smtClean="0"/>
              <a:t>without </a:t>
            </a:r>
            <a:r>
              <a:rPr lang="en-US" sz="2400" dirty="0" err="1"/>
              <a:t>sudo</a:t>
            </a:r>
            <a:r>
              <a:rPr lang="en-US" sz="2400" dirty="0"/>
              <a:t>?</a:t>
            </a:r>
          </a:p>
          <a:p>
            <a:pPr marL="285750" lvl="6" indent="-285750"/>
            <a:r>
              <a:rPr lang="en-US" sz="2400" dirty="0"/>
              <a:t>Which ones can you view with </a:t>
            </a:r>
            <a:r>
              <a:rPr lang="en-US" sz="2400" dirty="0" err="1"/>
              <a:t>sudo</a:t>
            </a:r>
            <a:r>
              <a:rPr lang="en-US" sz="2400" dirty="0"/>
              <a:t>? </a:t>
            </a:r>
            <a:endParaRPr lang="en-US" sz="2400" dirty="0" smtClean="0"/>
          </a:p>
          <a:p>
            <a:pPr marL="285750" lvl="6" indent="-285750"/>
            <a:r>
              <a:rPr lang="en-US" sz="2400" dirty="0" smtClean="0"/>
              <a:t>Which </a:t>
            </a:r>
            <a:r>
              <a:rPr lang="en-US" sz="2400" dirty="0"/>
              <a:t>ones can you modify with </a:t>
            </a:r>
            <a:r>
              <a:rPr lang="en-US" sz="2400" dirty="0" err="1"/>
              <a:t>sudo</a:t>
            </a:r>
            <a:r>
              <a:rPr lang="en-US" sz="2400" dirty="0"/>
              <a:t>?</a:t>
            </a:r>
          </a:p>
          <a:p>
            <a:pPr marL="285750" lvl="6" indent="-285750"/>
            <a:r>
              <a:rPr lang="en-US" sz="2400" dirty="0"/>
              <a:t>Why do you think the settings are so? Explain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18970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Users and Groups in Linux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524000"/>
            <a:ext cx="8877300" cy="4572000"/>
          </a:xfrm>
        </p:spPr>
        <p:txBody>
          <a:bodyPr>
            <a:noAutofit/>
          </a:bodyPr>
          <a:lstStyle/>
          <a:p>
            <a:r>
              <a:rPr lang="en-US" sz="2000" dirty="0"/>
              <a:t>The user of the system is either a human being or an account used by specific applications identified by a unique numerical identification number called </a:t>
            </a:r>
            <a:r>
              <a:rPr lang="en-US" sz="2000" i="1" dirty="0"/>
              <a:t>user ID</a:t>
            </a:r>
            <a:r>
              <a:rPr lang="en-US" sz="2000" dirty="0"/>
              <a:t> (UID).</a:t>
            </a:r>
          </a:p>
          <a:p>
            <a:r>
              <a:rPr lang="en-US" sz="2000" dirty="0"/>
              <a:t>A group is an organizational unit tying users together for a common purpose. Similar to UID, each group is associated with a group ID (GID).</a:t>
            </a:r>
          </a:p>
          <a:p>
            <a:r>
              <a:rPr lang="en-US" sz="2000" dirty="0"/>
              <a:t>Users and groups help  control access to the system's files, directories, and peripherals.  </a:t>
            </a:r>
          </a:p>
          <a:p>
            <a:r>
              <a:rPr lang="en-US" sz="2000" dirty="0"/>
              <a:t>A user may belong to more than one group. </a:t>
            </a:r>
          </a:p>
          <a:p>
            <a:pPr lvl="1"/>
            <a:r>
              <a:rPr lang="en-US" sz="1800" b="1" dirty="0"/>
              <a:t>Primary group: </a:t>
            </a:r>
            <a:r>
              <a:rPr lang="en-US" sz="1800" dirty="0"/>
              <a:t>The group that the user’s login process and files and folders the user creates will be assigned </a:t>
            </a:r>
            <a:r>
              <a:rPr lang="en-US" sz="1800" dirty="0" smtClean="0"/>
              <a:t>to.</a:t>
            </a:r>
            <a:endParaRPr lang="en-US" sz="1800" dirty="0"/>
          </a:p>
          <a:p>
            <a:pPr lvl="1"/>
            <a:r>
              <a:rPr lang="en-US" sz="1800" dirty="0"/>
              <a:t>Secondary group(s): Other group(s) that the user is assigned </a:t>
            </a:r>
            <a:r>
              <a:rPr lang="en-US" sz="1800" dirty="0" smtClean="0"/>
              <a:t>to.</a:t>
            </a:r>
            <a:endParaRPr lang="en-US" sz="2000" dirty="0"/>
          </a:p>
          <a:p>
            <a:r>
              <a:rPr lang="en-US" sz="2000" dirty="0"/>
              <a:t>To add or delete a user or a group from the system the user needs elevated privileges.</a:t>
            </a:r>
          </a:p>
          <a:p>
            <a:endParaRPr lang="en-US" sz="2000" dirty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940934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Special Users and Groups in Linux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The </a:t>
            </a:r>
            <a:r>
              <a:rPr lang="en-US" sz="2400" dirty="0" err="1"/>
              <a:t>superuser</a:t>
            </a:r>
            <a:r>
              <a:rPr lang="en-US" sz="2400" dirty="0"/>
              <a:t> (root) has complete access to the operating system and its configuration; it is intended for administrative use only. Its UID is 0.</a:t>
            </a:r>
          </a:p>
          <a:p>
            <a:r>
              <a:rPr lang="en-US" sz="2400" dirty="0"/>
              <a:t>Unprivileged users can use the </a:t>
            </a:r>
            <a:r>
              <a:rPr lang="en-US" sz="2400" dirty="0" err="1"/>
              <a:t>su</a:t>
            </a:r>
            <a:r>
              <a:rPr lang="en-US" sz="2400" dirty="0"/>
              <a:t> and </a:t>
            </a:r>
            <a:r>
              <a:rPr lang="en-US" sz="2400" dirty="0" err="1"/>
              <a:t>sudo</a:t>
            </a:r>
            <a:r>
              <a:rPr lang="en-US" sz="2400" dirty="0"/>
              <a:t> programs for controlled privilege escalation.</a:t>
            </a:r>
          </a:p>
          <a:p>
            <a:pPr lvl="1"/>
            <a:r>
              <a:rPr lang="en-US" b="1" dirty="0" err="1"/>
              <a:t>su</a:t>
            </a:r>
            <a:r>
              <a:rPr lang="en-US" dirty="0"/>
              <a:t>  switches the user to the root account and requires the root account’s password. The user needs to be in the </a:t>
            </a:r>
            <a:r>
              <a:rPr lang="en-US" b="1" dirty="0"/>
              <a:t>wheel</a:t>
            </a:r>
            <a:r>
              <a:rPr lang="en-US" dirty="0"/>
              <a:t> group.</a:t>
            </a:r>
          </a:p>
          <a:p>
            <a:pPr lvl="1"/>
            <a:r>
              <a:rPr lang="en-US" b="1" dirty="0" err="1"/>
              <a:t>sudo</a:t>
            </a:r>
            <a:r>
              <a:rPr lang="en-US" b="1" dirty="0"/>
              <a:t> </a:t>
            </a:r>
            <a:r>
              <a:rPr lang="en-US" dirty="0"/>
              <a:t>runs a command with root privileges. The user needs to be in the </a:t>
            </a:r>
            <a:r>
              <a:rPr lang="en-US" b="1" dirty="0" err="1" smtClean="0"/>
              <a:t>sudo</a:t>
            </a:r>
            <a:r>
              <a:rPr lang="en-US" dirty="0" smtClean="0"/>
              <a:t> </a:t>
            </a:r>
            <a:r>
              <a:rPr lang="en-US" dirty="0"/>
              <a:t>group to be able to run </a:t>
            </a:r>
            <a:r>
              <a:rPr lang="en-US" dirty="0" err="1"/>
              <a:t>sudo</a:t>
            </a:r>
            <a:r>
              <a:rPr lang="en-US" dirty="0"/>
              <a:t> commands.</a:t>
            </a:r>
          </a:p>
          <a:p>
            <a:pPr lvl="1"/>
            <a:endParaRPr lang="en-US" dirty="0"/>
          </a:p>
          <a:p>
            <a:r>
              <a:rPr lang="en-US" sz="2400" dirty="0"/>
              <a:t>What security layers do you see in the design of </a:t>
            </a:r>
            <a:r>
              <a:rPr lang="en-US" sz="2400" b="1" dirty="0" err="1"/>
              <a:t>su</a:t>
            </a:r>
            <a:r>
              <a:rPr lang="en-US" sz="2400" dirty="0"/>
              <a:t> command  to do privileged tasks?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35805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and Group IDs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User ID: UID</a:t>
            </a:r>
          </a:p>
          <a:p>
            <a:r>
              <a:rPr lang="en-US" dirty="0" smtClean="0"/>
              <a:t>Group ID: GID</a:t>
            </a:r>
            <a:endParaRPr lang="en-US" dirty="0"/>
          </a:p>
          <a:p>
            <a:r>
              <a:rPr lang="en-US" dirty="0" smtClean="0"/>
              <a:t>Root has UID 0</a:t>
            </a:r>
          </a:p>
          <a:p>
            <a:r>
              <a:rPr lang="en-US" dirty="0" smtClean="0"/>
              <a:t>Regular users have UIDs beginning with 1000</a:t>
            </a:r>
          </a:p>
          <a:p>
            <a:r>
              <a:rPr lang="en-US" dirty="0" smtClean="0"/>
              <a:t>Ubuntu assigns them sequentially beginning with this number.</a:t>
            </a:r>
          </a:p>
          <a:p>
            <a:r>
              <a:rPr lang="en-US" dirty="0" smtClean="0"/>
              <a:t>To find your user and group ids use:   </a:t>
            </a:r>
          </a:p>
          <a:p>
            <a:pPr marL="0" indent="0">
              <a:buNone/>
            </a:pPr>
            <a:r>
              <a:rPr lang="en-US" dirty="0" smtClean="0"/>
              <a:t>                   id    OR</a:t>
            </a:r>
          </a:p>
          <a:p>
            <a:pPr marL="0" indent="0">
              <a:buNone/>
            </a:pPr>
            <a:r>
              <a:rPr lang="en-US" dirty="0" smtClean="0"/>
              <a:t>                   echo  $UID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32435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</a:t>
            </a:r>
            <a:r>
              <a:rPr lang="en-US" dirty="0" err="1" smtClean="0"/>
              <a:t>asswd</a:t>
            </a:r>
            <a:r>
              <a:rPr lang="en-US" dirty="0" smtClean="0"/>
              <a:t> and shadow files in Linux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400" dirty="0"/>
              <a:t> </a:t>
            </a:r>
            <a:r>
              <a:rPr lang="en-US" sz="2400" dirty="0" smtClean="0"/>
              <a:t>“/</a:t>
            </a:r>
            <a:r>
              <a:rPr lang="en-US" sz="2400" dirty="0" err="1" smtClean="0"/>
              <a:t>etc</a:t>
            </a:r>
            <a:r>
              <a:rPr lang="en-US" sz="2400" dirty="0" smtClean="0"/>
              <a:t>/</a:t>
            </a:r>
            <a:r>
              <a:rPr lang="en-US" sz="2400" dirty="0" err="1" smtClean="0"/>
              <a:t>passwd</a:t>
            </a:r>
            <a:r>
              <a:rPr lang="en-US" sz="2400" dirty="0" smtClean="0"/>
              <a:t>”  </a:t>
            </a:r>
            <a:r>
              <a:rPr lang="en-US" sz="2400" dirty="0"/>
              <a:t>is a text file, which contains a list of the system’s accounts, giving for each account some useful information like user ID, group ID, </a:t>
            </a:r>
            <a:r>
              <a:rPr lang="en-US" sz="2400" dirty="0" smtClean="0"/>
              <a:t>name, home </a:t>
            </a:r>
            <a:r>
              <a:rPr lang="en-US" sz="2400" dirty="0"/>
              <a:t>directory, shell, </a:t>
            </a:r>
            <a:r>
              <a:rPr lang="en-US" sz="2400" dirty="0" smtClean="0"/>
              <a:t>etc. </a:t>
            </a:r>
          </a:p>
          <a:p>
            <a:pPr lvl="1"/>
            <a:r>
              <a:rPr lang="en-US" sz="2000" dirty="0" smtClean="0"/>
              <a:t>More info at  </a:t>
            </a:r>
            <a:r>
              <a:rPr lang="en-US" sz="2000" dirty="0" smtClean="0">
                <a:hlinkClick r:id="rId2"/>
              </a:rPr>
              <a:t>nixCraft</a:t>
            </a:r>
            <a:endParaRPr lang="en-US" sz="2000" dirty="0" smtClean="0"/>
          </a:p>
          <a:p>
            <a:pPr lvl="1"/>
            <a:endParaRPr lang="en-US" sz="2000" dirty="0" smtClean="0"/>
          </a:p>
          <a:p>
            <a:pPr marL="457200" lvl="1" indent="0">
              <a:buNone/>
            </a:pPr>
            <a:r>
              <a:rPr lang="en-US" sz="2000" dirty="0" smtClean="0"/>
              <a:t>user1:x:1001:1001:Yesem </a:t>
            </a:r>
            <a:r>
              <a:rPr lang="en-US" sz="2000" dirty="0"/>
              <a:t>Peker,422,7065078187,:/home/user1:/</a:t>
            </a:r>
            <a:r>
              <a:rPr lang="en-US" sz="2000" dirty="0" smtClean="0"/>
              <a:t>bin/bash</a:t>
            </a:r>
            <a:br>
              <a:rPr lang="en-US" sz="2000" dirty="0" smtClean="0"/>
            </a:br>
            <a:endParaRPr lang="en-US" sz="2400" dirty="0"/>
          </a:p>
          <a:p>
            <a:r>
              <a:rPr lang="en-US" sz="2400" dirty="0"/>
              <a:t>The /</a:t>
            </a:r>
            <a:r>
              <a:rPr lang="en-US" sz="2400" dirty="0" err="1"/>
              <a:t>etc</a:t>
            </a:r>
            <a:r>
              <a:rPr lang="en-US" sz="2400" dirty="0"/>
              <a:t>/shadow file stores </a:t>
            </a:r>
            <a:r>
              <a:rPr lang="en-US" sz="2400" dirty="0" smtClean="0"/>
              <a:t>the </a:t>
            </a:r>
            <a:r>
              <a:rPr lang="en-US" sz="2400" dirty="0"/>
              <a:t>password </a:t>
            </a:r>
            <a:r>
              <a:rPr lang="en-US" sz="2400" dirty="0" smtClean="0"/>
              <a:t>information for </a:t>
            </a:r>
            <a:r>
              <a:rPr lang="en-US" sz="2400" dirty="0" smtClean="0"/>
              <a:t>users </a:t>
            </a:r>
            <a:r>
              <a:rPr lang="en-US" sz="2400" dirty="0" smtClean="0"/>
              <a:t>with </a:t>
            </a:r>
            <a:r>
              <a:rPr lang="en-US" sz="2400" dirty="0"/>
              <a:t>additional properties related to user </a:t>
            </a:r>
            <a:r>
              <a:rPr lang="en-US" sz="2400" dirty="0" smtClean="0"/>
              <a:t>password such as last date of change, minimum and maximum number of days required for password change, number of days to expiration date. All </a:t>
            </a:r>
            <a:r>
              <a:rPr lang="en-US" sz="2400" dirty="0"/>
              <a:t>fields are separated by a colon (:) symbol. It contains one entry per line for each user listed in /</a:t>
            </a:r>
            <a:r>
              <a:rPr lang="en-US" sz="2400" dirty="0" err="1"/>
              <a:t>etc</a:t>
            </a:r>
            <a:r>
              <a:rPr lang="en-US" sz="2400" dirty="0"/>
              <a:t>/</a:t>
            </a:r>
            <a:r>
              <a:rPr lang="en-US" sz="2400" dirty="0" err="1"/>
              <a:t>passwd</a:t>
            </a:r>
            <a:r>
              <a:rPr lang="en-US" sz="2400" dirty="0"/>
              <a:t> file. </a:t>
            </a:r>
            <a:endParaRPr lang="en-US" sz="2400" dirty="0" smtClean="0"/>
          </a:p>
          <a:p>
            <a:pPr lvl="1"/>
            <a:r>
              <a:rPr lang="en-US" sz="2000" dirty="0" smtClean="0"/>
              <a:t>More info at </a:t>
            </a:r>
            <a:r>
              <a:rPr lang="en-US" sz="2000" dirty="0" smtClean="0">
                <a:hlinkClick r:id="rId3"/>
              </a:rPr>
              <a:t>nixCraft</a:t>
            </a:r>
            <a:endParaRPr lang="en-US" sz="2000" dirty="0" smtClean="0"/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user1:$</a:t>
            </a:r>
            <a:r>
              <a:rPr lang="en-US" sz="2000" dirty="0">
                <a:solidFill>
                  <a:srgbClr val="00B050"/>
                </a:solidFill>
              </a:rPr>
              <a:t>6</a:t>
            </a:r>
            <a:r>
              <a:rPr lang="en-US" sz="2000" dirty="0"/>
              <a:t>$</a:t>
            </a:r>
            <a:r>
              <a:rPr lang="en-US" dirty="0">
                <a:solidFill>
                  <a:srgbClr val="FF0000"/>
                </a:solidFill>
              </a:rPr>
              <a:t>G1kB180o$SlFwKoVTRHiWCYpTLyJneF7EvGbeEqB022UGUxmlpQwOIG7cLhLar3MswT8iEmXQQWfvUjajlfr17fWgyooRB1</a:t>
            </a:r>
            <a:r>
              <a:rPr lang="en-US" sz="2000" dirty="0"/>
              <a:t>:17766:0:99999:7:::</a:t>
            </a:r>
          </a:p>
        </p:txBody>
      </p:sp>
    </p:spTree>
    <p:extLst>
      <p:ext uri="{BB962C8B-B14F-4D97-AF65-F5344CB8AC3E}">
        <p14:creationId xmlns:p14="http://schemas.microsoft.com/office/powerpoint/2010/main" val="26721227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Users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1580" y="1676401"/>
            <a:ext cx="8827770" cy="4500563"/>
          </a:xfrm>
        </p:spPr>
        <p:txBody>
          <a:bodyPr>
            <a:normAutofit/>
          </a:bodyPr>
          <a:lstStyle/>
          <a:p>
            <a:r>
              <a:rPr lang="en-US" dirty="0" smtClean="0"/>
              <a:t>To add a group in the system: </a:t>
            </a:r>
          </a:p>
          <a:p>
            <a:pPr marL="0" indent="0">
              <a:buNone/>
            </a:pPr>
            <a:r>
              <a:rPr lang="en-US" b="1" dirty="0" smtClean="0"/>
              <a:t>                 </a:t>
            </a:r>
            <a:r>
              <a:rPr lang="en-US" b="1" dirty="0" err="1" smtClean="0"/>
              <a:t>adduser</a:t>
            </a:r>
            <a:r>
              <a:rPr lang="en-US" b="1" dirty="0" smtClean="0"/>
              <a:t> &lt;username&gt;    </a:t>
            </a:r>
            <a:r>
              <a:rPr lang="en-US" dirty="0" smtClean="0"/>
              <a:t>(need </a:t>
            </a:r>
            <a:r>
              <a:rPr lang="en-US" b="1" dirty="0" err="1" smtClean="0"/>
              <a:t>sudo</a:t>
            </a:r>
            <a:r>
              <a:rPr lang="en-US" b="1" dirty="0" smtClean="0"/>
              <a:t> </a:t>
            </a:r>
            <a:r>
              <a:rPr lang="en-US" dirty="0"/>
              <a:t>if not the </a:t>
            </a:r>
            <a:r>
              <a:rPr lang="en-US" dirty="0" smtClean="0"/>
              <a:t>root)</a:t>
            </a:r>
          </a:p>
          <a:p>
            <a:pPr lvl="1"/>
            <a:r>
              <a:rPr lang="en-US" dirty="0" smtClean="0"/>
              <a:t>This </a:t>
            </a:r>
            <a:r>
              <a:rPr lang="en-US" dirty="0"/>
              <a:t>command creates a group with same name and makes it the primary group for the new user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Also creates a directory under /home for the new user </a:t>
            </a:r>
          </a:p>
          <a:p>
            <a:r>
              <a:rPr lang="en-US" dirty="0"/>
              <a:t> </a:t>
            </a:r>
            <a:r>
              <a:rPr lang="en-US" dirty="0" smtClean="0"/>
              <a:t>Can also use,   </a:t>
            </a:r>
            <a:r>
              <a:rPr lang="en-US" dirty="0" err="1" smtClean="0"/>
              <a:t>useradd</a:t>
            </a:r>
            <a:r>
              <a:rPr lang="en-US" dirty="0" smtClean="0"/>
              <a:t> </a:t>
            </a:r>
            <a:r>
              <a:rPr lang="en-US" dirty="0"/>
              <a:t>&lt;username&gt;   </a:t>
            </a:r>
            <a:r>
              <a:rPr lang="en-US" dirty="0" smtClean="0"/>
              <a:t>but no </a:t>
            </a:r>
            <a:r>
              <a:rPr lang="en-US" dirty="0"/>
              <a:t>home directory </a:t>
            </a:r>
            <a:r>
              <a:rPr lang="en-US" dirty="0" smtClean="0"/>
              <a:t>is created </a:t>
            </a:r>
          </a:p>
          <a:p>
            <a:r>
              <a:rPr lang="en-US" dirty="0" smtClean="0"/>
              <a:t>To see the list of users:</a:t>
            </a:r>
          </a:p>
          <a:p>
            <a:pPr marL="0" indent="0">
              <a:buNone/>
            </a:pPr>
            <a:r>
              <a:rPr lang="en-US" b="1" dirty="0" smtClean="0"/>
              <a:t>                    cat /</a:t>
            </a:r>
            <a:r>
              <a:rPr lang="en-US" b="1" dirty="0" err="1" smtClean="0"/>
              <a:t>etc</a:t>
            </a:r>
            <a:r>
              <a:rPr lang="en-US" b="1" dirty="0" smtClean="0"/>
              <a:t>/</a:t>
            </a:r>
            <a:r>
              <a:rPr lang="en-US" b="1" dirty="0" err="1" smtClean="0"/>
              <a:t>passwd</a:t>
            </a:r>
            <a:r>
              <a:rPr lang="en-US" b="1" dirty="0" smtClean="0"/>
              <a:t>  </a:t>
            </a:r>
          </a:p>
          <a:p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41752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Logging as new user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su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–l user1</a:t>
            </a:r>
          </a:p>
          <a:p>
            <a:pPr marL="0" indent="0">
              <a:buNone/>
            </a:pPr>
            <a:endParaRPr lang="en-US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dirty="0" smtClean="0"/>
              <a:t>Enter the password you have set for user1.</a:t>
            </a:r>
          </a:p>
          <a:p>
            <a:endParaRPr lang="en-US" dirty="0" smtClean="0"/>
          </a:p>
          <a:p>
            <a:r>
              <a:rPr lang="en-US" dirty="0" smtClean="0"/>
              <a:t>Use 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whoami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smtClean="0"/>
              <a:t>to confirm that you are user1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To exit (back to where you came from) simply type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exit</a:t>
            </a: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99536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Groups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1520" y="1428751"/>
            <a:ext cx="9307830" cy="4748214"/>
          </a:xfrm>
        </p:spPr>
        <p:txBody>
          <a:bodyPr>
            <a:normAutofit/>
          </a:bodyPr>
          <a:lstStyle/>
          <a:p>
            <a:endParaRPr lang="en-US" b="1" dirty="0" smtClean="0"/>
          </a:p>
          <a:p>
            <a:r>
              <a:rPr lang="en-US" dirty="0" smtClean="0"/>
              <a:t>To add a group in the system: </a:t>
            </a:r>
          </a:p>
          <a:p>
            <a:pPr marL="0" indent="0">
              <a:buNone/>
            </a:pPr>
            <a:r>
              <a:rPr lang="en-US" b="1" dirty="0" smtClean="0"/>
              <a:t>          </a:t>
            </a:r>
            <a:r>
              <a:rPr lang="en-US" b="1" dirty="0" err="1" smtClean="0"/>
              <a:t>addgroup</a:t>
            </a:r>
            <a:r>
              <a:rPr lang="en-US" b="1" dirty="0" smtClean="0"/>
              <a:t> &lt;</a:t>
            </a:r>
            <a:r>
              <a:rPr lang="en-US" b="1" dirty="0" err="1" smtClean="0"/>
              <a:t>groupname</a:t>
            </a:r>
            <a:r>
              <a:rPr lang="en-US" b="1" dirty="0" smtClean="0"/>
              <a:t>&gt;    </a:t>
            </a:r>
            <a:r>
              <a:rPr lang="en-US" dirty="0" smtClean="0"/>
              <a:t>(need </a:t>
            </a:r>
            <a:r>
              <a:rPr lang="en-US" b="1" dirty="0" err="1" smtClean="0"/>
              <a:t>sudo</a:t>
            </a:r>
            <a:r>
              <a:rPr lang="en-US" b="1" dirty="0" smtClean="0"/>
              <a:t> </a:t>
            </a:r>
            <a:r>
              <a:rPr lang="en-US" dirty="0" smtClean="0"/>
              <a:t>if not the root)</a:t>
            </a:r>
            <a:endParaRPr lang="en-US" b="1" dirty="0" smtClean="0"/>
          </a:p>
          <a:p>
            <a:r>
              <a:rPr lang="en-US" dirty="0" smtClean="0"/>
              <a:t>To see the list of groups:</a:t>
            </a:r>
          </a:p>
          <a:p>
            <a:pPr marL="0" indent="0">
              <a:buNone/>
            </a:pPr>
            <a:r>
              <a:rPr lang="en-US" dirty="0" smtClean="0"/>
              <a:t>                      </a:t>
            </a:r>
            <a:r>
              <a:rPr lang="en-US" b="1" dirty="0" smtClean="0"/>
              <a:t>cat /</a:t>
            </a:r>
            <a:r>
              <a:rPr lang="en-US" b="1" dirty="0" err="1" smtClean="0"/>
              <a:t>etc</a:t>
            </a:r>
            <a:r>
              <a:rPr lang="en-US" b="1" dirty="0" smtClean="0"/>
              <a:t>/group</a:t>
            </a:r>
          </a:p>
          <a:p>
            <a:pPr lvl="1"/>
            <a:r>
              <a:rPr lang="en-US" dirty="0" smtClean="0"/>
              <a:t>Note </a:t>
            </a:r>
            <a:r>
              <a:rPr lang="en-US" dirty="0"/>
              <a:t>that there are groups for services (mail, news, and so on) and devices (</a:t>
            </a:r>
            <a:r>
              <a:rPr lang="en-US" dirty="0" err="1"/>
              <a:t>cdrom</a:t>
            </a:r>
            <a:r>
              <a:rPr lang="en-US" dirty="0"/>
              <a:t>, </a:t>
            </a:r>
            <a:r>
              <a:rPr lang="en-US" dirty="0" err="1"/>
              <a:t>bluetooth</a:t>
            </a:r>
            <a:r>
              <a:rPr lang="en-US" dirty="0"/>
              <a:t>,  floppy, disk, and so on</a:t>
            </a:r>
            <a:r>
              <a:rPr lang="en-US" dirty="0" smtClean="0"/>
              <a:t>).</a:t>
            </a:r>
          </a:p>
          <a:p>
            <a:endParaRPr lang="en-US" dirty="0" smtClean="0"/>
          </a:p>
          <a:p>
            <a:r>
              <a:rPr lang="en-US" dirty="0"/>
              <a:t>Use </a:t>
            </a:r>
            <a:r>
              <a:rPr lang="en-US" b="1" dirty="0"/>
              <a:t>id</a:t>
            </a:r>
            <a:r>
              <a:rPr lang="en-US" dirty="0"/>
              <a:t> command to see the user and group information including ids of the user and the groups the user belongs to. 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61780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Adding/Deleting Users To/From Groups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69720" y="1554481"/>
            <a:ext cx="8229600" cy="36877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 </a:t>
            </a:r>
          </a:p>
          <a:p>
            <a:r>
              <a:rPr lang="en-US" dirty="0" smtClean="0"/>
              <a:t>Make the group the </a:t>
            </a:r>
            <a:r>
              <a:rPr lang="en-US" b="1" dirty="0" smtClean="0"/>
              <a:t>primary</a:t>
            </a:r>
            <a:r>
              <a:rPr lang="en-US" dirty="0" smtClean="0"/>
              <a:t> group for the user</a:t>
            </a:r>
          </a:p>
          <a:p>
            <a:pPr marL="0" indent="0">
              <a:buNone/>
            </a:pPr>
            <a:r>
              <a:rPr lang="en-US" sz="2000" dirty="0"/>
              <a:t>            </a:t>
            </a:r>
            <a:r>
              <a:rPr lang="en-US" b="1" dirty="0" err="1"/>
              <a:t>usermod</a:t>
            </a:r>
            <a:r>
              <a:rPr lang="en-US" b="1" dirty="0"/>
              <a:t>  </a:t>
            </a:r>
            <a:r>
              <a:rPr lang="en-US" b="1" dirty="0" smtClean="0"/>
              <a:t>-g &lt;group</a:t>
            </a:r>
            <a:r>
              <a:rPr lang="en-US" b="1" dirty="0"/>
              <a:t>&gt; &lt;username&gt;</a:t>
            </a:r>
          </a:p>
          <a:p>
            <a:r>
              <a:rPr lang="en-US" dirty="0" smtClean="0"/>
              <a:t>Make </a:t>
            </a:r>
            <a:r>
              <a:rPr lang="en-US" dirty="0"/>
              <a:t>the group the </a:t>
            </a:r>
            <a:r>
              <a:rPr lang="en-US" dirty="0" smtClean="0"/>
              <a:t>secondary </a:t>
            </a:r>
            <a:r>
              <a:rPr lang="en-US" dirty="0"/>
              <a:t>group for the </a:t>
            </a:r>
            <a:r>
              <a:rPr lang="en-US" dirty="0" smtClean="0"/>
              <a:t>user</a:t>
            </a:r>
          </a:p>
          <a:p>
            <a:pPr marL="0" indent="0">
              <a:buNone/>
            </a:pPr>
            <a:r>
              <a:rPr lang="en-US" b="1" dirty="0" smtClean="0"/>
              <a:t>            </a:t>
            </a:r>
            <a:r>
              <a:rPr lang="en-US" b="1" dirty="0" err="1" smtClean="0"/>
              <a:t>usermod</a:t>
            </a:r>
            <a:r>
              <a:rPr lang="en-US" b="1" dirty="0" smtClean="0"/>
              <a:t> –G </a:t>
            </a:r>
            <a:r>
              <a:rPr lang="en-US" b="1" dirty="0"/>
              <a:t>&lt;group&gt; &lt;username</a:t>
            </a:r>
            <a:r>
              <a:rPr lang="en-US" b="1" dirty="0" smtClean="0"/>
              <a:t>&gt;</a:t>
            </a:r>
          </a:p>
          <a:p>
            <a:r>
              <a:rPr lang="en-US" dirty="0"/>
              <a:t>To delete a user from a secondary group:</a:t>
            </a:r>
          </a:p>
          <a:p>
            <a:pPr marL="0" indent="0">
              <a:buNone/>
            </a:pPr>
            <a:r>
              <a:rPr lang="en-US" dirty="0"/>
              <a:t>        </a:t>
            </a:r>
            <a:r>
              <a:rPr lang="en-US" dirty="0" smtClean="0"/>
              <a:t>     </a:t>
            </a:r>
            <a:r>
              <a:rPr lang="en-US" b="1" dirty="0" err="1" smtClean="0"/>
              <a:t>deluser</a:t>
            </a:r>
            <a:r>
              <a:rPr lang="en-US" b="1" dirty="0" smtClean="0"/>
              <a:t> </a:t>
            </a:r>
            <a:r>
              <a:rPr lang="en-US" b="1" dirty="0"/>
              <a:t>&lt;username&gt; &lt;</a:t>
            </a:r>
            <a:r>
              <a:rPr lang="en-US" b="1" dirty="0" smtClean="0"/>
              <a:t>group&gt;</a:t>
            </a:r>
            <a:endParaRPr lang="en-US" b="1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109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617</TotalTime>
  <Words>820</Words>
  <Application>Microsoft Office PowerPoint</Application>
  <PresentationFormat>Widescreen</PresentationFormat>
  <Paragraphs>124</Paragraphs>
  <Slides>11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Courier New</vt:lpstr>
      <vt:lpstr>Office Theme</vt:lpstr>
      <vt:lpstr>Users and Groups</vt:lpstr>
      <vt:lpstr>Users and Groups in Linux</vt:lpstr>
      <vt:lpstr>Some Special Users and Groups in Linux</vt:lpstr>
      <vt:lpstr>User and Group IDs</vt:lpstr>
      <vt:lpstr>passwd and shadow files in Linux</vt:lpstr>
      <vt:lpstr>Adding Users</vt:lpstr>
      <vt:lpstr>Logging as new user</vt:lpstr>
      <vt:lpstr>Adding Groups</vt:lpstr>
      <vt:lpstr>Adding/Deleting Users To/From Groups</vt:lpstr>
      <vt:lpstr>Hands On</vt:lpstr>
      <vt:lpstr>Hands on: passwd and shadow files in Linux</vt:lpstr>
    </vt:vector>
  </TitlesOfParts>
  <Company>Columbus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peker_yesem</dc:creator>
  <cp:lastModifiedBy>Peker, Yesem</cp:lastModifiedBy>
  <cp:revision>32</cp:revision>
  <cp:lastPrinted>2018-08-23T17:20:53Z</cp:lastPrinted>
  <dcterms:created xsi:type="dcterms:W3CDTF">2017-06-01T04:47:35Z</dcterms:created>
  <dcterms:modified xsi:type="dcterms:W3CDTF">2018-08-27T18:43:54Z</dcterms:modified>
</cp:coreProperties>
</file>