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18"/>
  </p:notesMasterIdLst>
  <p:sldIdLst>
    <p:sldId id="256" r:id="rId2"/>
    <p:sldId id="319" r:id="rId3"/>
    <p:sldId id="289" r:id="rId4"/>
    <p:sldId id="310" r:id="rId5"/>
    <p:sldId id="311" r:id="rId6"/>
    <p:sldId id="296" r:id="rId7"/>
    <p:sldId id="266" r:id="rId8"/>
    <p:sldId id="312" r:id="rId9"/>
    <p:sldId id="306" r:id="rId10"/>
    <p:sldId id="313" r:id="rId11"/>
    <p:sldId id="317" r:id="rId12"/>
    <p:sldId id="318" r:id="rId13"/>
    <p:sldId id="307" r:id="rId14"/>
    <p:sldId id="308" r:id="rId15"/>
    <p:sldId id="309" r:id="rId16"/>
    <p:sldId id="314" r:id="rId17"/>
  </p:sldIdLst>
  <p:sldSz cx="9144000" cy="6858000" type="screen4x3"/>
  <p:notesSz cx="6858000" cy="9144000"/>
  <p:embeddedFontLst>
    <p:embeddedFont>
      <p:font typeface="Calibri Light" panose="020F0302020204030204" pitchFamily="34" charset="0"/>
      <p:regular r:id="rId19"/>
      <p:italic r:id="rId20"/>
    </p:embeddedFont>
    <p:embeddedFont>
      <p:font typeface="Calibri" panose="020F0502020204030204" pitchFamily="34" charset="0"/>
      <p:regular r:id="rId21"/>
      <p:bold r:id="rId22"/>
      <p:italic r:id="rId23"/>
      <p:boldItalic r:id="rId24"/>
    </p:embeddedFont>
    <p:embeddedFont>
      <p:font typeface="ＭＳ Ｐゴシック" panose="020B0600070205080204" pitchFamily="34" charset="-128"/>
      <p:regular r:id="rId25"/>
    </p:embeddedFont>
    <p:embeddedFont>
      <p:font typeface="Libre Baskerville" panose="020B0604020202020204" charset="0"/>
      <p:regular r:id="rId26"/>
      <p:bold r:id="rId27"/>
      <p: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8A4"/>
    <a:srgbClr val="2A5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971" autoAdjust="0"/>
  </p:normalViewPr>
  <p:slideViewPr>
    <p:cSldViewPr>
      <p:cViewPr varScale="1">
        <p:scale>
          <a:sx n="74" d="100"/>
          <a:sy n="74" d="100"/>
        </p:scale>
        <p:origin x="2460" y="6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15173396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ommons.wikimedia.org/wiki/User:Jorge_Stolfi"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commons.wikimedia.org/wiki/User:Helix84"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7" name="Shape 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41621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 MD</a:t>
            </a:r>
            <a:r>
              <a:rPr lang="en-US" baseline="0" dirty="0" smtClean="0"/>
              <a:t> family of hashes are not suitable for cryptographic use, but they can still be used for checksums when adversaries are not present.</a:t>
            </a:r>
            <a:endParaRPr lang="en-US" dirty="0"/>
          </a:p>
        </p:txBody>
      </p:sp>
    </p:spTree>
    <p:extLst>
      <p:ext uri="{BB962C8B-B14F-4D97-AF65-F5344CB8AC3E}">
        <p14:creationId xmlns:p14="http://schemas.microsoft.com/office/powerpoint/2010/main" val="2328728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“Cryptographic Hash Function” by </a:t>
            </a:r>
            <a:r>
              <a:rPr lang="en-US" dirty="0" smtClean="0">
                <a:hlinkClick r:id="rId3" tooltip="User:Jorge Stolfi"/>
              </a:rPr>
              <a:t>Jorge </a:t>
            </a:r>
            <a:r>
              <a:rPr lang="en-US" dirty="0" err="1" smtClean="0">
                <a:hlinkClick r:id="rId3" tooltip="User:Jorge Stolfi"/>
              </a:rPr>
              <a:t>Stolfi</a:t>
            </a:r>
            <a:r>
              <a:rPr lang="en-US" dirty="0" smtClean="0"/>
              <a:t>, derived from “</a:t>
            </a:r>
            <a:r>
              <a:rPr lang="en-US" dirty="0" err="1" smtClean="0"/>
              <a:t>Hash_function</a:t>
            </a:r>
            <a:r>
              <a:rPr lang="en-US" dirty="0" smtClean="0"/>
              <a:t>” by </a:t>
            </a:r>
            <a:r>
              <a:rPr lang="en-US" dirty="0" smtClean="0">
                <a:hlinkClick r:id="rId4" tooltip="User:Helix84"/>
              </a:rPr>
              <a:t>Helix84</a:t>
            </a:r>
            <a:r>
              <a:rPr lang="en-US" dirty="0" smtClean="0"/>
              <a:t>. Public Domain.</a:t>
            </a:r>
          </a:p>
          <a:p>
            <a:endParaRPr lang="en-US" dirty="0" smtClean="0"/>
          </a:p>
          <a:p>
            <a:r>
              <a:rPr lang="en-US" dirty="0" smtClean="0"/>
              <a:t>Information on the avalanche</a:t>
            </a:r>
            <a:r>
              <a:rPr lang="en-US" baseline="0" dirty="0" smtClean="0"/>
              <a:t> effect can be found at https://en.wikipedia.org/wiki/Avalanche_effect. </a:t>
            </a:r>
            <a:endParaRPr lang="en-US" dirty="0"/>
          </a:p>
        </p:txBody>
      </p:sp>
    </p:spTree>
    <p:extLst>
      <p:ext uri="{BB962C8B-B14F-4D97-AF65-F5344CB8AC3E}">
        <p14:creationId xmlns:p14="http://schemas.microsoft.com/office/powerpoint/2010/main" val="3363871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75" name="Shape 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3136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distinguishing</a:t>
            </a:r>
            <a:r>
              <a:rPr lang="en-US" baseline="0" dirty="0" smtClean="0"/>
              <a:t> feature of symmetric key cryptography is the use of the same key for encryption and decryption. Note the illustrations of </a:t>
            </a:r>
            <a:r>
              <a:rPr lang="en-US" i="1" baseline="0" dirty="0" smtClean="0"/>
              <a:t>plaintext</a:t>
            </a:r>
            <a:r>
              <a:rPr lang="en-US" baseline="0" dirty="0" smtClean="0"/>
              <a:t>, </a:t>
            </a:r>
            <a:r>
              <a:rPr lang="en-US" i="1" baseline="0" dirty="0" err="1" smtClean="0"/>
              <a:t>ciphertext</a:t>
            </a:r>
            <a:r>
              <a:rPr lang="en-US" baseline="0" dirty="0" smtClean="0"/>
              <a:t>, and </a:t>
            </a:r>
            <a:r>
              <a:rPr lang="en-US" i="1" baseline="0" dirty="0" smtClean="0"/>
              <a:t>key</a:t>
            </a:r>
            <a:r>
              <a:rPr lang="en-US" baseline="0" dirty="0" smtClean="0"/>
              <a:t> on the slide.</a:t>
            </a:r>
            <a:endParaRPr lang="en-US" dirty="0" smtClean="0"/>
          </a:p>
          <a:p>
            <a:pPr>
              <a:spcBef>
                <a:spcPts val="0"/>
              </a:spcBef>
              <a:buNone/>
            </a:pPr>
            <a:endParaRPr dirty="0"/>
          </a:p>
        </p:txBody>
      </p:sp>
      <p:sp>
        <p:nvSpPr>
          <p:cNvPr id="81" name="Shape 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59077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dirty="0" smtClean="0"/>
              <a:t>Sender=</a:t>
            </a:r>
            <a:r>
              <a:rPr lang="en-US" baseline="0" dirty="0" smtClean="0"/>
              <a:t> Alice</a:t>
            </a:r>
          </a:p>
          <a:p>
            <a:pPr>
              <a:spcBef>
                <a:spcPts val="0"/>
              </a:spcBef>
              <a:buNone/>
            </a:pPr>
            <a:r>
              <a:rPr lang="en-US" baseline="0" dirty="0" smtClean="0"/>
              <a:t>Recipient= Bob</a:t>
            </a:r>
          </a:p>
          <a:p>
            <a:pPr>
              <a:spcBef>
                <a:spcPts val="0"/>
              </a:spcBef>
              <a:buNone/>
            </a:pPr>
            <a:r>
              <a:rPr lang="en-US" baseline="0" dirty="0" smtClean="0"/>
              <a:t>Contrast this with the Symmetric Key diagram. </a:t>
            </a:r>
          </a:p>
          <a:p>
            <a:pPr>
              <a:spcBef>
                <a:spcPts val="0"/>
              </a:spcBef>
              <a:buNone/>
            </a:pPr>
            <a:endParaRPr dirty="0"/>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739504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dirty="0" smtClean="0"/>
              <a:t>For a regular hash function, inversion</a:t>
            </a:r>
            <a:r>
              <a:rPr lang="en-US" baseline="0" dirty="0" smtClean="0"/>
              <a:t> is not a concern, but for a cryptographic hash function it is an essential property.</a:t>
            </a:r>
          </a:p>
          <a:p>
            <a:pPr>
              <a:spcBef>
                <a:spcPts val="0"/>
              </a:spcBef>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 that hash functions are not </a:t>
            </a:r>
            <a:r>
              <a:rPr lang="en-US" baseline="0" dirty="0" smtClean="0"/>
              <a:t>encryption functions (although you’ll hear many people say “encrypted” for “hashed” data). The reason hashes are not encryptions is because the original data cannot be recovered from the hash value. Indeed, it is one of the requirements of the hash functions that the hash value cannot be inverted (pre-image resistance).</a:t>
            </a:r>
          </a:p>
          <a:p>
            <a:pPr>
              <a:spcBef>
                <a:spcPts val="0"/>
              </a:spcBef>
              <a:buNone/>
            </a:pPr>
            <a:endParaRPr dirty="0"/>
          </a:p>
        </p:txBody>
      </p:sp>
      <p:sp>
        <p:nvSpPr>
          <p:cNvPr id="125" name="Shape 1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506041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smtClean="0"/>
              <a:t>On collision resistance:</a:t>
            </a:r>
          </a:p>
          <a:p>
            <a:r>
              <a:rPr lang="en-US" baseline="0" dirty="0" smtClean="0"/>
              <a:t>Because hash functions map long messages to short messages, there will be collisions; i.e., theoretically, there will be messages (sequences of bits) that will map to the same hash value, because the space of messages is larger than the space of hashes. The third property on the slide, </a:t>
            </a:r>
            <a:r>
              <a:rPr lang="en-US" i="1" baseline="0" dirty="0" smtClean="0"/>
              <a:t>collision resistance</a:t>
            </a:r>
            <a:r>
              <a:rPr lang="en-US" baseline="0" dirty="0" smtClean="0"/>
              <a:t>, means that finding two messages that have the same hash value is </a:t>
            </a:r>
            <a:r>
              <a:rPr lang="en-US" i="1" baseline="0" dirty="0" smtClean="0"/>
              <a:t>practically</a:t>
            </a:r>
            <a:r>
              <a:rPr lang="en-US" baseline="0" dirty="0" smtClean="0"/>
              <a:t> impossible.</a:t>
            </a:r>
          </a:p>
          <a:p>
            <a:endParaRPr lang="en-US" baseline="0" dirty="0" smtClean="0"/>
          </a:p>
          <a:p>
            <a:r>
              <a:rPr lang="en-US" baseline="0" dirty="0" smtClean="0"/>
              <a:t>On </a:t>
            </a:r>
            <a:r>
              <a:rPr lang="en-US" baseline="0" dirty="0" err="1" smtClean="0"/>
              <a:t>pseudorandomness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err="1" smtClean="0"/>
              <a:t>Pseudorandomness</a:t>
            </a:r>
            <a:r>
              <a:rPr lang="en-US" sz="1100" b="0" i="0" u="none" strike="noStrike" kern="1200" baseline="0" dirty="0" smtClean="0">
                <a:solidFill>
                  <a:schemeClr val="tx1"/>
                </a:solidFill>
                <a:latin typeface="+mn-lt"/>
                <a:ea typeface="+mn-ea"/>
                <a:cs typeface="+mn-cs"/>
              </a:rPr>
              <a:t> means exhibiting characteristics of randomness (while not being actually random). There are tests to check sequences for randomness. The bits that are produced as a result of a hash should exhibit characteristics of randomness, hence passing such tests, but cryptographic hash functions are the result of a deterministic function, so we know that they are not truly random. </a:t>
            </a:r>
            <a:endParaRPr lang="en-US" baseline="0" dirty="0" smtClean="0"/>
          </a:p>
        </p:txBody>
      </p:sp>
    </p:spTree>
    <p:extLst>
      <p:ext uri="{BB962C8B-B14F-4D97-AF65-F5344CB8AC3E}">
        <p14:creationId xmlns:p14="http://schemas.microsoft.com/office/powerpoint/2010/main" val="1987395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a:xfrm>
            <a:off x="1143000" y="685800"/>
            <a:ext cx="4572000" cy="3429000"/>
          </a:xfrm>
          <a:ln/>
        </p:spPr>
      </p:sp>
      <p:sp>
        <p:nvSpPr>
          <p:cNvPr id="27651" name="Notes Placeholder 2"/>
          <p:cNvSpPr>
            <a:spLocks noGrp="1"/>
          </p:cNvSpPr>
          <p:nvPr>
            <p:ph type="body" idx="1"/>
          </p:nvPr>
        </p:nvSpPr>
        <p:spPr>
          <a:noFill/>
          <a:ln/>
        </p:spPr>
        <p:txBody>
          <a:bodyPr/>
          <a:lstStyle/>
          <a:p>
            <a:endParaRPr lang="en-US" sz="1200" kern="1200" baseline="0" dirty="0" smtClean="0">
              <a:solidFill>
                <a:schemeClr val="tx1"/>
              </a:solidFill>
              <a:latin typeface="Arial" charset="0"/>
              <a:ea typeface="ＭＳ Ｐゴシック" charset="-128"/>
              <a:cs typeface="ＭＳ Ｐゴシック"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More details on how hashes are used in digital signatures are</a:t>
            </a:r>
            <a:r>
              <a:rPr lang="en-US" sz="1200" baseline="0" dirty="0" smtClean="0"/>
              <a:t> provided</a:t>
            </a:r>
            <a:r>
              <a:rPr lang="en-US" sz="1200" dirty="0" smtClean="0"/>
              <a:t> in the next unit.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For password files,  a “salt” value is added to the password before hashing it. This provides protection against </a:t>
            </a:r>
            <a:r>
              <a:rPr lang="en-US" sz="1200" i="1" dirty="0" smtClean="0"/>
              <a:t>rainbow attacks, </a:t>
            </a:r>
            <a:r>
              <a:rPr lang="en-US" sz="1200" i="0" dirty="0" smtClean="0"/>
              <a:t>in which </a:t>
            </a:r>
            <a:r>
              <a:rPr lang="en-US" sz="1200" dirty="0" smtClean="0"/>
              <a:t>tables</a:t>
            </a:r>
            <a:r>
              <a:rPr lang="en-US" sz="1200" baseline="0" dirty="0" smtClean="0"/>
              <a:t> of hashes of possible passwords are used to compare the hashes and find the password that corresponds to the given hash. Salting makes these rainbow tables less effective. The attack can become infeasible, depending on the length of the salt. </a:t>
            </a:r>
          </a:p>
          <a:p>
            <a:endParaRPr lang="en-US" sz="1200" kern="1200" baseline="0" dirty="0" smtClean="0">
              <a:solidFill>
                <a:schemeClr val="tx1"/>
              </a:solidFill>
              <a:latin typeface="Arial" charset="0"/>
              <a:ea typeface="ＭＳ Ｐゴシック" charset="-128"/>
              <a:cs typeface="ＭＳ Ｐゴシック" charset="-128"/>
            </a:endParaRPr>
          </a:p>
          <a:p>
            <a:endParaRPr lang="en-US" sz="1200" kern="1200" baseline="0" dirty="0" smtClean="0">
              <a:solidFill>
                <a:schemeClr val="tx1"/>
              </a:solidFill>
              <a:latin typeface="Arial" charset="0"/>
              <a:ea typeface="ＭＳ Ｐゴシック" charset="-128"/>
              <a:cs typeface="ＭＳ Ｐゴシック" charset="-128"/>
            </a:endParaRPr>
          </a:p>
        </p:txBody>
      </p:sp>
      <p:sp>
        <p:nvSpPr>
          <p:cNvPr id="27652" name="Slide Number Placeholder 3"/>
          <p:cNvSpPr>
            <a:spLocks noGrp="1"/>
          </p:cNvSpPr>
          <p:nvPr>
            <p:ph type="sldNum" sz="quarter" idx="5"/>
          </p:nvPr>
        </p:nvSpPr>
        <p:spPr>
          <a:xfrm>
            <a:off x="3884613" y="8685213"/>
            <a:ext cx="2971800" cy="457200"/>
          </a:xfrm>
          <a:prstGeom prst="rect">
            <a:avLst/>
          </a:prstGeom>
          <a:noFill/>
        </p:spPr>
        <p:txBody>
          <a:bodyPr/>
          <a:lstStyle/>
          <a:p>
            <a:fld id="{FE1005E5-5BE9-0143-A839-41D2A42A8678}" type="slidenum">
              <a:rPr lang="en-AU" smtClean="0">
                <a:latin typeface="Arial" pitchFamily="-84" charset="0"/>
              </a:rPr>
              <a:pPr/>
              <a:t>9</a:t>
            </a:fld>
            <a:endParaRPr lang="en-AU" dirty="0" smtClean="0">
              <a:latin typeface="Arial" pitchFamily="-84" charset="0"/>
            </a:endParaRPr>
          </a:p>
        </p:txBody>
      </p:sp>
    </p:spTree>
    <p:extLst>
      <p:ext uri="{BB962C8B-B14F-4D97-AF65-F5344CB8AC3E}">
        <p14:creationId xmlns:p14="http://schemas.microsoft.com/office/powerpoint/2010/main" val="2521415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a:xfrm>
            <a:off x="1143000" y="685800"/>
            <a:ext cx="4572000" cy="3429000"/>
          </a:xfrm>
          <a:ln/>
        </p:spPr>
      </p:sp>
      <p:sp>
        <p:nvSpPr>
          <p:cNvPr id="27651" name="Notes Placeholder 2"/>
          <p:cNvSpPr>
            <a:spLocks noGrp="1"/>
          </p:cNvSpPr>
          <p:nvPr>
            <p:ph type="body" idx="1"/>
          </p:nvPr>
        </p:nvSpPr>
        <p:spPr>
          <a:noFill/>
          <a:ln/>
        </p:spPr>
        <p:txBody>
          <a:bodyPr/>
          <a:lstStyle/>
          <a:p>
            <a:r>
              <a:rPr lang="en-US" sz="1200" kern="1200" baseline="0" dirty="0" smtClean="0">
                <a:solidFill>
                  <a:schemeClr val="tx1"/>
                </a:solidFill>
                <a:latin typeface="Arial" charset="0"/>
                <a:ea typeface="ＭＳ Ｐゴシック" charset="-128"/>
                <a:cs typeface="ＭＳ Ｐゴシック" charset="-128"/>
              </a:rPr>
              <a:t>Hash functions can be used for intrusion detection and virus detection. This is done by storing the hash of the file for each file on a system and securing the hash values (e.g., on a flash drive that is kept secure). One can later determine if a file has been modified (by a virus or someone else) by recomputing</a:t>
            </a:r>
          </a:p>
          <a:p>
            <a:r>
              <a:rPr lang="en-US" sz="1200" kern="1200" baseline="0" dirty="0" smtClean="0">
                <a:solidFill>
                  <a:schemeClr val="tx1"/>
                </a:solidFill>
                <a:latin typeface="Arial" charset="0"/>
                <a:ea typeface="ＭＳ Ｐゴシック" charset="-128"/>
                <a:cs typeface="ＭＳ Ｐゴシック" charset="-128"/>
              </a:rPr>
              <a:t>the hashes and comparing them with the secured hash values. An intruder would need to change the hash value of a file without changing the file itself to hide his/her actions. However, the collision resistance property makes it very hard for the intruder to make such a change.</a:t>
            </a:r>
          </a:p>
          <a:p>
            <a:endParaRPr lang="en-US" sz="1200" kern="1200" baseline="0" dirty="0" smtClean="0">
              <a:solidFill>
                <a:schemeClr val="tx1"/>
              </a:solidFill>
              <a:latin typeface="Arial" charset="0"/>
              <a:ea typeface="ＭＳ Ｐゴシック" charset="-128"/>
              <a:cs typeface="ＭＳ Ｐゴシック" charset="-128"/>
            </a:endParaRPr>
          </a:p>
          <a:p>
            <a:r>
              <a:rPr lang="en-US" sz="1200" kern="1200" baseline="0" dirty="0" smtClean="0">
                <a:solidFill>
                  <a:schemeClr val="tx1"/>
                </a:solidFill>
                <a:latin typeface="Arial" charset="0"/>
                <a:ea typeface="ＭＳ Ｐゴシック" charset="-128"/>
                <a:cs typeface="ＭＳ Ｐゴシック" charset="-128"/>
              </a:rPr>
              <a:t>A cryptographic hash function can be used to construct a pseudorandom function (PRF) or a pseudorandom number generator (PRNG), the output from a hash need to pass tests for </a:t>
            </a:r>
            <a:r>
              <a:rPr lang="en-US" sz="1200" kern="1200" baseline="0" dirty="0" err="1" smtClean="0">
                <a:solidFill>
                  <a:schemeClr val="tx1"/>
                </a:solidFill>
                <a:latin typeface="Arial" charset="0"/>
                <a:ea typeface="ＭＳ Ｐゴシック" charset="-128"/>
                <a:cs typeface="ＭＳ Ｐゴシック" charset="-128"/>
              </a:rPr>
              <a:t>pseudorandomness</a:t>
            </a:r>
            <a:r>
              <a:rPr lang="en-US" sz="1200" kern="1200" baseline="0" dirty="0" smtClean="0">
                <a:solidFill>
                  <a:schemeClr val="tx1"/>
                </a:solidFill>
                <a:latin typeface="Arial" charset="0"/>
                <a:ea typeface="ＭＳ Ｐゴシック" charset="-128"/>
                <a:cs typeface="ＭＳ Ｐゴシック" charset="-128"/>
              </a:rPr>
              <a:t>.</a:t>
            </a:r>
            <a:endParaRPr lang="en-US" dirty="0" smtClean="0">
              <a:latin typeface="Arial" pitchFamily="-84" charset="0"/>
              <a:ea typeface="ＭＳ Ｐゴシック" pitchFamily="-84" charset="-128"/>
              <a:cs typeface="ＭＳ Ｐゴシック" pitchFamily="-84" charset="-128"/>
            </a:endParaRPr>
          </a:p>
        </p:txBody>
      </p:sp>
      <p:sp>
        <p:nvSpPr>
          <p:cNvPr id="27652" name="Slide Number Placeholder 3"/>
          <p:cNvSpPr>
            <a:spLocks noGrp="1"/>
          </p:cNvSpPr>
          <p:nvPr>
            <p:ph type="sldNum" sz="quarter" idx="5"/>
          </p:nvPr>
        </p:nvSpPr>
        <p:spPr>
          <a:xfrm>
            <a:off x="3884613" y="8685213"/>
            <a:ext cx="2971800" cy="457200"/>
          </a:xfrm>
          <a:prstGeom prst="rect">
            <a:avLst/>
          </a:prstGeom>
          <a:noFill/>
        </p:spPr>
        <p:txBody>
          <a:bodyPr/>
          <a:lstStyle/>
          <a:p>
            <a:fld id="{FE1005E5-5BE9-0143-A839-41D2A42A8678}" type="slidenum">
              <a:rPr lang="en-AU" smtClean="0">
                <a:latin typeface="Arial" pitchFamily="-84" charset="0"/>
              </a:rPr>
              <a:pPr/>
              <a:t>10</a:t>
            </a:fld>
            <a:endParaRPr lang="en-AU" dirty="0" smtClean="0">
              <a:latin typeface="Arial" pitchFamily="-84" charset="0"/>
            </a:endParaRPr>
          </a:p>
        </p:txBody>
      </p:sp>
    </p:spTree>
    <p:extLst>
      <p:ext uri="{BB962C8B-B14F-4D97-AF65-F5344CB8AC3E}">
        <p14:creationId xmlns:p14="http://schemas.microsoft.com/office/powerpoint/2010/main" val="1320756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Common</a:t>
            </a:r>
            <a:r>
              <a:rPr lang="en-US" baseline="0" dirty="0" smtClean="0"/>
              <a:t> browsers such as Chrome and Internet Explorer no longer support SSL certificates that use SHA-1.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More information on SHA-1 can be found at https://en.wikipedia.org/wiki/SHA-1.  </a:t>
            </a:r>
            <a:endParaRPr lang="en-US" dirty="0" smtClean="0"/>
          </a:p>
          <a:p>
            <a:endParaRPr lang="en-US" dirty="0"/>
          </a:p>
        </p:txBody>
      </p:sp>
    </p:spTree>
    <p:extLst>
      <p:ext uri="{BB962C8B-B14F-4D97-AF65-F5344CB8AC3E}">
        <p14:creationId xmlns:p14="http://schemas.microsoft.com/office/powerpoint/2010/main" val="203027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smtClean="0"/>
              <a:t>Module Name</a:t>
            </a:r>
            <a:endParaRPr lang="en-US" dirty="0"/>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smtClean="0"/>
              <a:t>Edit Master text styles</a:t>
            </a:r>
          </a:p>
        </p:txBody>
      </p:sp>
      <p:pic>
        <p:nvPicPr>
          <p:cNvPr id="2" name="Picture 1"/>
          <p:cNvPicPr>
            <a:picLocks noChangeAspect="1"/>
          </p:cNvPicPr>
          <p:nvPr/>
        </p:nvPicPr>
        <p:blipFill>
          <a:blip r:embed="rId2"/>
          <a:stretch>
            <a:fillRect/>
          </a:stretch>
        </p:blipFill>
        <p:spPr>
          <a:xfrm>
            <a:off x="417271" y="283768"/>
            <a:ext cx="1883002" cy="1870957"/>
          </a:xfrm>
          <a:prstGeom prst="rect">
            <a:avLst/>
          </a:prstGeom>
        </p:spPr>
      </p:pic>
      <p:pic>
        <p:nvPicPr>
          <p:cNvPr id="3" name="Picture 2"/>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3860333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cSld name="Total 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29046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w b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07144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71953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80658141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425037788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35261219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18229167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8417971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98773533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92587" y="187779"/>
            <a:ext cx="5550681" cy="6670221"/>
          </a:xfrm>
          <a:prstGeom prst="rect">
            <a:avLst/>
          </a:prstGeom>
        </p:spPr>
      </p:pic>
    </p:spTree>
    <p:extLst>
      <p:ext uri="{BB962C8B-B14F-4D97-AF65-F5344CB8AC3E}">
        <p14:creationId xmlns:p14="http://schemas.microsoft.com/office/powerpoint/2010/main" val="1342272159"/>
      </p:ext>
    </p:extLst>
  </p:cSld>
  <p:clrMapOvr>
    <a:overrideClrMapping bg1="lt1" tx1="dk1" bg2="lt2" tx2="dk2" accent1="accent1" accent2="accent2" accent3="accent3" accent4="accent4" accent5="accent5" accent6="accent6" hlink="hlink" folHlink="folHlink"/>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c5colleges.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creativecommons.org/licenses/by/4.0/"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512460"/>
            <a:ext cx="4147458"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525"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Creative Commons Attribution 4.0 International License</a:t>
            </a:r>
            <a:r>
              <a:rPr kumimoji="0" lang="en-US" altLang="en-US" sz="525"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525"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5"/>
              </a:rPr>
              <a:t>www.C5colleges.org</a:t>
            </a:r>
            <a:endParaRPr kumimoji="0" lang="en-US" altLang="en-US" sz="135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0133630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s://commons.wikimedia.org/wiki/User:Helix84"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hyperlink" Target="https://commons.wikimedia.org/wiki/File:Hash_function.svg" TargetMode="External"/><Relationship Id="rId5" Type="http://schemas.openxmlformats.org/officeDocument/2006/relationships/hyperlink" Target="https://commons.wikimedia.org/wiki/User:Jorge_Stolfi" TargetMode="External"/><Relationship Id="rId4" Type="http://schemas.openxmlformats.org/officeDocument/2006/relationships/hyperlink" Target="https://commons.wikimedia.org/w/index.php?curid=5290240"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www.fileformat.info/tool/hash.ht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hyperlink" Target="https://creativecommons.org/licenses/by/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ctrTitle"/>
          </p:nvPr>
        </p:nvSpPr>
        <p:spPr>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2"/>
              </a:buClr>
              <a:buSzPct val="25000"/>
              <a:buFont typeface="Libre Baskerville"/>
              <a:buNone/>
            </a:pPr>
            <a:r>
              <a:rPr lang="en-US" dirty="0" smtClean="0">
                <a:solidFill>
                  <a:srgbClr val="2A56A3"/>
                </a:solidFill>
                <a:ea typeface="Libre Baskerville"/>
                <a:cs typeface="Libre Baskerville"/>
                <a:sym typeface="Libre Baskerville"/>
              </a:rPr>
              <a:t>Applied Cryptography</a:t>
            </a:r>
            <a:endParaRPr lang="en-US" b="1" i="0" u="none" strike="noStrike" dirty="0">
              <a:solidFill>
                <a:srgbClr val="2A56A3"/>
              </a:solidFill>
              <a:ea typeface="Libre Baskerville"/>
              <a:cs typeface="Libre Baskerville"/>
              <a:sym typeface="Libre Baskerville"/>
            </a:endParaRPr>
          </a:p>
        </p:txBody>
      </p:sp>
      <p:sp>
        <p:nvSpPr>
          <p:cNvPr id="34" name="Shape 34"/>
          <p:cNvSpPr txBox="1">
            <a:spLocks noGrp="1"/>
          </p:cNvSpPr>
          <p:nvPr>
            <p:ph type="body" sz="quarter" idx="13"/>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Noto Symbol"/>
              <a:buNone/>
            </a:pPr>
            <a:r>
              <a:rPr lang="en-US" sz="2000" b="1" i="0" u="none" strike="noStrike" cap="none" baseline="0" dirty="0" smtClean="0">
                <a:solidFill>
                  <a:srgbClr val="2A56A3"/>
                </a:solidFill>
                <a:latin typeface="+mj-lt"/>
                <a:ea typeface="Libre Baskerville"/>
                <a:cs typeface="Libre Baskerville"/>
                <a:sym typeface="Libre Baskerville"/>
              </a:rPr>
              <a:t>Hash Functions</a:t>
            </a:r>
            <a:endParaRPr lang="en-US" sz="2000" b="1" i="0" u="none" strike="noStrike" cap="none" baseline="0" dirty="0">
              <a:solidFill>
                <a:srgbClr val="2A56A3"/>
              </a:solidFill>
              <a:latin typeface="+mj-lt"/>
              <a:ea typeface="Libre Baskerville"/>
              <a:cs typeface="Libre Baskerville"/>
              <a:sym typeface="Libre Baskerville"/>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086600" cy="762000"/>
          </a:xfrm>
        </p:spPr>
        <p:txBody>
          <a:bodyPr/>
          <a:lstStyle/>
          <a:p>
            <a:r>
              <a:rPr lang="en-US" dirty="0" smtClean="0"/>
              <a:t>Uses of Hash Functions (continued) </a:t>
            </a:r>
          </a:p>
        </p:txBody>
      </p:sp>
      <p:sp>
        <p:nvSpPr>
          <p:cNvPr id="5" name="Text Placeholder 4"/>
          <p:cNvSpPr>
            <a:spLocks noGrp="1"/>
          </p:cNvSpPr>
          <p:nvPr>
            <p:ph idx="1"/>
          </p:nvPr>
        </p:nvSpPr>
        <p:spPr>
          <a:xfrm>
            <a:off x="914400" y="1712912"/>
            <a:ext cx="7467600" cy="4873751"/>
          </a:xfrm>
        </p:spPr>
        <p:txBody>
          <a:bodyPr/>
          <a:lstStyle/>
          <a:p>
            <a:pPr>
              <a:spcAft>
                <a:spcPts val="600"/>
              </a:spcAft>
            </a:pPr>
            <a:r>
              <a:rPr lang="en-US" sz="2400" b="1" dirty="0" smtClean="0"/>
              <a:t>Intrusion/Virus Detection: </a:t>
            </a:r>
            <a:r>
              <a:rPr lang="en-US" sz="2400" dirty="0" smtClean="0"/>
              <a:t>A change in the hash value of a file may indicate an intrusion or a virus.</a:t>
            </a:r>
          </a:p>
          <a:p>
            <a:pPr>
              <a:spcAft>
                <a:spcPts val="600"/>
              </a:spcAft>
            </a:pPr>
            <a:r>
              <a:rPr lang="en-US" sz="2400" b="1" dirty="0" smtClean="0"/>
              <a:t>Construction of a pseudorandom number generator: </a:t>
            </a:r>
            <a:r>
              <a:rPr lang="en-US" sz="2400" dirty="0" smtClean="0"/>
              <a:t>One of the required properties of a cryptographic function is that the output has to pass </a:t>
            </a:r>
            <a:r>
              <a:rPr lang="en-US" sz="2400" dirty="0" err="1" smtClean="0"/>
              <a:t>pseudorandomness</a:t>
            </a:r>
            <a:r>
              <a:rPr lang="en-US" sz="2400" dirty="0" smtClean="0"/>
              <a:t> tests.</a:t>
            </a:r>
            <a:endParaRPr lang="en-US" sz="2400" b="1" dirty="0" smtClean="0"/>
          </a:p>
          <a:p>
            <a:pPr>
              <a:spcAft>
                <a:spcPts val="600"/>
              </a:spcAft>
            </a:pPr>
            <a:r>
              <a:rPr lang="en-US" sz="2400" b="1" dirty="0" smtClean="0"/>
              <a:t>File synchronization: </a:t>
            </a:r>
            <a:r>
              <a:rPr lang="en-US" sz="2400" dirty="0" smtClean="0"/>
              <a:t>Whether to upload a file or not for synchronization (for example with the cloud storage) can be determined by checking the hash value of the file has changed or not since the last update</a:t>
            </a:r>
            <a:endParaRPr lang="en-US" sz="2400" b="1" dirty="0"/>
          </a:p>
        </p:txBody>
      </p:sp>
    </p:spTree>
    <p:extLst>
      <p:ext uri="{BB962C8B-B14F-4D97-AF65-F5344CB8AC3E}">
        <p14:creationId xmlns:p14="http://schemas.microsoft.com/office/powerpoint/2010/main" val="1835965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886700" cy="1325563"/>
          </a:xfrm>
        </p:spPr>
        <p:txBody>
          <a:bodyPr>
            <a:normAutofit/>
          </a:bodyPr>
          <a:lstStyle/>
          <a:p>
            <a:r>
              <a:rPr lang="en-US" dirty="0">
                <a:ea typeface="Libre Baskerville"/>
                <a:cs typeface="Libre Baskerville"/>
                <a:sym typeface="Libre Baskerville"/>
              </a:rPr>
              <a:t>Examples of Cryptographic Hash Functions</a:t>
            </a:r>
            <a:endParaRPr lang="en-US" dirty="0"/>
          </a:p>
        </p:txBody>
      </p:sp>
      <p:sp>
        <p:nvSpPr>
          <p:cNvPr id="3" name="Content Placeholder 2"/>
          <p:cNvSpPr>
            <a:spLocks noGrp="1"/>
          </p:cNvSpPr>
          <p:nvPr>
            <p:ph idx="1"/>
          </p:nvPr>
        </p:nvSpPr>
        <p:spPr>
          <a:xfrm>
            <a:off x="914400" y="1630363"/>
            <a:ext cx="7886700" cy="4351338"/>
          </a:xfrm>
        </p:spPr>
        <p:txBody>
          <a:bodyPr>
            <a:noAutofit/>
          </a:bodyPr>
          <a:lstStyle/>
          <a:p>
            <a:r>
              <a:rPr lang="en-US" sz="2400" dirty="0" smtClean="0"/>
              <a:t>SHA: Secure Hash Algorithm </a:t>
            </a:r>
          </a:p>
          <a:p>
            <a:endParaRPr lang="en-US" sz="2400" dirty="0" smtClean="0"/>
          </a:p>
          <a:p>
            <a:pPr lvl="1"/>
            <a:r>
              <a:rPr lang="en-US" sz="2400" dirty="0" smtClean="0"/>
              <a:t>SHA-1 </a:t>
            </a:r>
          </a:p>
          <a:p>
            <a:pPr lvl="2"/>
            <a:r>
              <a:rPr lang="en-US" sz="2000" dirty="0"/>
              <a:t>Designed by NSA</a:t>
            </a:r>
          </a:p>
          <a:p>
            <a:pPr lvl="2"/>
            <a:r>
              <a:rPr lang="en-US" sz="2000" dirty="0"/>
              <a:t>Published by NIST in </a:t>
            </a:r>
            <a:r>
              <a:rPr lang="en-US" sz="2000" dirty="0" smtClean="0"/>
              <a:t>1993 </a:t>
            </a:r>
            <a:r>
              <a:rPr lang="en-US" sz="2000" dirty="0"/>
              <a:t>as Federal Info. Processing </a:t>
            </a:r>
            <a:r>
              <a:rPr lang="en-US" sz="2000" dirty="0" smtClean="0"/>
              <a:t>Standard</a:t>
            </a:r>
          </a:p>
          <a:p>
            <a:pPr lvl="2"/>
            <a:r>
              <a:rPr lang="en-US" sz="2000" dirty="0" smtClean="0"/>
              <a:t>Theoretical attacks developed for SHA1 in 2005 suggested the algorithm may not be secure enough for ongoing use.</a:t>
            </a:r>
          </a:p>
          <a:p>
            <a:pPr lvl="2"/>
            <a:endParaRPr lang="en-US" sz="2000" dirty="0" smtClean="0"/>
          </a:p>
          <a:p>
            <a:pPr lvl="1"/>
            <a:r>
              <a:rPr lang="en-US" sz="2400" dirty="0" smtClean="0"/>
              <a:t>SHA-2 </a:t>
            </a:r>
          </a:p>
          <a:p>
            <a:pPr lvl="2"/>
            <a:r>
              <a:rPr lang="en-US" sz="2000" dirty="0" smtClean="0"/>
              <a:t>Also designed by NSA</a:t>
            </a:r>
          </a:p>
          <a:p>
            <a:pPr lvl="2"/>
            <a:r>
              <a:rPr lang="en-US" sz="2000" dirty="0" smtClean="0"/>
              <a:t>Published by NIST in 2001 as Federal Info. Processing Standard</a:t>
            </a:r>
          </a:p>
          <a:p>
            <a:pPr lvl="2"/>
            <a:r>
              <a:rPr lang="en-US" sz="2000" dirty="0" smtClean="0"/>
              <a:t>Includes six hash functions with digests </a:t>
            </a:r>
            <a:r>
              <a:rPr lang="en-US" sz="2000" dirty="0"/>
              <a:t>that are 224, 256, 384 or 512 </a:t>
            </a:r>
            <a:r>
              <a:rPr lang="en-US" sz="2000" dirty="0" smtClean="0"/>
              <a:t>bits.</a:t>
            </a:r>
          </a:p>
        </p:txBody>
      </p:sp>
    </p:spTree>
    <p:extLst>
      <p:ext uri="{BB962C8B-B14F-4D97-AF65-F5344CB8AC3E}">
        <p14:creationId xmlns:p14="http://schemas.microsoft.com/office/powerpoint/2010/main" val="865814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9394"/>
            <a:ext cx="7886700" cy="1325563"/>
          </a:xfrm>
        </p:spPr>
        <p:txBody>
          <a:bodyPr>
            <a:normAutofit/>
          </a:bodyPr>
          <a:lstStyle/>
          <a:p>
            <a:r>
              <a:rPr lang="en-US" dirty="0">
                <a:ea typeface="Libre Baskerville"/>
                <a:cs typeface="Libre Baskerville"/>
                <a:sym typeface="Libre Baskerville"/>
              </a:rPr>
              <a:t>Examples of Cryptographic Hash </a:t>
            </a:r>
            <a:r>
              <a:rPr lang="en-US" dirty="0" smtClean="0">
                <a:ea typeface="Libre Baskerville"/>
                <a:cs typeface="Libre Baskerville"/>
                <a:sym typeface="Libre Baskerville"/>
              </a:rPr>
              <a:t>Functions (continued)</a:t>
            </a:r>
            <a:endParaRPr lang="en-US" dirty="0"/>
          </a:p>
        </p:txBody>
      </p:sp>
      <p:sp>
        <p:nvSpPr>
          <p:cNvPr id="3" name="Content Placeholder 2"/>
          <p:cNvSpPr>
            <a:spLocks noGrp="1"/>
          </p:cNvSpPr>
          <p:nvPr>
            <p:ph idx="1"/>
          </p:nvPr>
        </p:nvSpPr>
        <p:spPr>
          <a:xfrm>
            <a:off x="914400" y="1764957"/>
            <a:ext cx="8229600" cy="5019674"/>
          </a:xfrm>
        </p:spPr>
        <p:txBody>
          <a:bodyPr/>
          <a:lstStyle/>
          <a:p>
            <a:pPr lvl="1"/>
            <a:r>
              <a:rPr lang="en-US" sz="2400" dirty="0" smtClean="0"/>
              <a:t>SHA-3</a:t>
            </a:r>
          </a:p>
          <a:p>
            <a:pPr lvl="2"/>
            <a:r>
              <a:rPr lang="en-US" sz="2000" dirty="0"/>
              <a:t>Designed </a:t>
            </a:r>
            <a:r>
              <a:rPr lang="en-US" sz="2000" dirty="0" smtClean="0"/>
              <a:t>by </a:t>
            </a:r>
            <a:r>
              <a:rPr lang="en-US" sz="2000" dirty="0" err="1" smtClean="0"/>
              <a:t>Bertoni</a:t>
            </a:r>
            <a:r>
              <a:rPr lang="en-US" sz="2000" dirty="0" smtClean="0"/>
              <a:t>, </a:t>
            </a:r>
            <a:r>
              <a:rPr lang="en-US" sz="2000" dirty="0" err="1" smtClean="0"/>
              <a:t>Daemen,Peeters</a:t>
            </a:r>
            <a:r>
              <a:rPr lang="en-US" sz="2000" dirty="0" smtClean="0"/>
              <a:t>, Van </a:t>
            </a:r>
            <a:r>
              <a:rPr lang="en-US" sz="2000" dirty="0" err="1" smtClean="0"/>
              <a:t>Assche</a:t>
            </a:r>
            <a:r>
              <a:rPr lang="en-US" sz="2000" dirty="0" smtClean="0"/>
              <a:t> </a:t>
            </a:r>
          </a:p>
          <a:p>
            <a:pPr lvl="2"/>
            <a:r>
              <a:rPr lang="en-US" sz="2000" dirty="0" smtClean="0"/>
              <a:t>Published by NIST in 2015 as the new standard</a:t>
            </a:r>
          </a:p>
          <a:p>
            <a:pPr lvl="2"/>
            <a:r>
              <a:rPr lang="en-US" sz="2000" dirty="0" smtClean="0"/>
              <a:t>Not meant to replace SHA-2 as SHA-2 has not been broken</a:t>
            </a:r>
          </a:p>
          <a:p>
            <a:pPr lvl="2"/>
            <a:endParaRPr lang="en-US" sz="2000" dirty="0" smtClean="0"/>
          </a:p>
          <a:p>
            <a:r>
              <a:rPr lang="en-US" sz="2400" dirty="0" smtClean="0"/>
              <a:t>MD - Message Digest Algorithms</a:t>
            </a:r>
          </a:p>
          <a:p>
            <a:pPr lvl="1"/>
            <a:r>
              <a:rPr lang="en-US" sz="2400" dirty="0" smtClean="0"/>
              <a:t>MD4</a:t>
            </a:r>
          </a:p>
          <a:p>
            <a:pPr lvl="2"/>
            <a:r>
              <a:rPr lang="en-US" sz="2000" dirty="0" smtClean="0"/>
              <a:t>Designed by </a:t>
            </a:r>
            <a:r>
              <a:rPr lang="en-US" sz="2000" dirty="0" err="1" smtClean="0"/>
              <a:t>Rivest</a:t>
            </a:r>
            <a:r>
              <a:rPr lang="en-US" sz="2000" dirty="0" smtClean="0"/>
              <a:t> in 1990</a:t>
            </a:r>
          </a:p>
          <a:p>
            <a:pPr lvl="2"/>
            <a:r>
              <a:rPr lang="en-US" sz="2000" dirty="0" smtClean="0"/>
              <a:t>128 bit digests; used in TLS certificates</a:t>
            </a:r>
          </a:p>
          <a:p>
            <a:pPr lvl="2"/>
            <a:r>
              <a:rPr lang="en-US" sz="2000" dirty="0" smtClean="0"/>
              <a:t>Practical collision attacks were developed against it</a:t>
            </a:r>
          </a:p>
          <a:p>
            <a:pPr lvl="2"/>
            <a:endParaRPr lang="en-US" sz="2000" dirty="0" smtClean="0"/>
          </a:p>
          <a:p>
            <a:pPr lvl="1"/>
            <a:r>
              <a:rPr lang="en-US" sz="2400" dirty="0" smtClean="0"/>
              <a:t>MD5</a:t>
            </a:r>
          </a:p>
          <a:p>
            <a:pPr lvl="2"/>
            <a:r>
              <a:rPr lang="en-US" sz="2000" dirty="0" smtClean="0"/>
              <a:t>Similar to MD4; security severely compromised, so not suitable for cryptographic use.</a:t>
            </a:r>
          </a:p>
          <a:p>
            <a:pPr lvl="2"/>
            <a:endParaRPr lang="en-US" dirty="0" smtClean="0"/>
          </a:p>
        </p:txBody>
      </p:sp>
    </p:spTree>
    <p:extLst>
      <p:ext uri="{BB962C8B-B14F-4D97-AF65-F5344CB8AC3E}">
        <p14:creationId xmlns:p14="http://schemas.microsoft.com/office/powerpoint/2010/main" val="647516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260865"/>
            <a:ext cx="7620000" cy="792162"/>
          </a:xfrm>
        </p:spPr>
        <p:txBody>
          <a:bodyPr>
            <a:normAutofit/>
          </a:bodyPr>
          <a:lstStyle/>
          <a:p>
            <a:r>
              <a:rPr lang="en-US" sz="2800" dirty="0"/>
              <a:t>A </a:t>
            </a:r>
            <a:r>
              <a:rPr lang="en-US" sz="2800" dirty="0" smtClean="0"/>
              <a:t>Cryptographic </a:t>
            </a:r>
            <a:r>
              <a:rPr lang="en-US" sz="2800" dirty="0"/>
              <a:t>H</a:t>
            </a:r>
            <a:r>
              <a:rPr lang="en-US" sz="2800" dirty="0" smtClean="0"/>
              <a:t>ash </a:t>
            </a:r>
            <a:r>
              <a:rPr lang="en-US" sz="2800" dirty="0"/>
              <a:t>F</a:t>
            </a:r>
            <a:r>
              <a:rPr lang="en-US" sz="2800" dirty="0" smtClean="0"/>
              <a:t>unction (SHA-1</a:t>
            </a:r>
            <a:r>
              <a:rPr lang="en-US" sz="2800" dirty="0"/>
              <a:t>) at </a:t>
            </a:r>
            <a:r>
              <a:rPr lang="en-US" sz="2800" dirty="0" smtClean="0"/>
              <a:t>Work</a:t>
            </a:r>
            <a:endParaRPr lang="en-US" sz="2800" dirty="0"/>
          </a:p>
        </p:txBody>
      </p:sp>
      <p:sp>
        <p:nvSpPr>
          <p:cNvPr id="3" name="Text Placeholder 2"/>
          <p:cNvSpPr>
            <a:spLocks noGrp="1"/>
          </p:cNvSpPr>
          <p:nvPr>
            <p:ph idx="4294967295"/>
          </p:nvPr>
        </p:nvSpPr>
        <p:spPr>
          <a:xfrm>
            <a:off x="1066800" y="5638800"/>
            <a:ext cx="6896100" cy="679450"/>
          </a:xfrm>
          <a:prstGeom prst="rect">
            <a:avLst/>
          </a:prstGeom>
        </p:spPr>
        <p:txBody>
          <a:bodyPr/>
          <a:lstStyle/>
          <a:p>
            <a:pPr marL="0" indent="0">
              <a:buNone/>
            </a:pPr>
            <a:r>
              <a:rPr lang="en-US" sz="1600" dirty="0" smtClean="0"/>
              <a:t>Note that a </a:t>
            </a:r>
            <a:r>
              <a:rPr lang="en-US" sz="1600" dirty="0"/>
              <a:t>small change in the input (in the word "over") drastically changes the output (digest). This is the so-called </a:t>
            </a:r>
            <a:r>
              <a:rPr lang="en-US" sz="1600" i="1" dirty="0"/>
              <a:t>avalanche effect</a:t>
            </a:r>
            <a:r>
              <a:rPr lang="en-US" sz="1600" dirty="0" smtClean="0"/>
              <a:t>.</a:t>
            </a:r>
            <a:endParaRPr lang="en-US" sz="16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5495" y="1063324"/>
            <a:ext cx="5791200" cy="4194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685306" y="5247734"/>
            <a:ext cx="5486400" cy="230832"/>
          </a:xfrm>
          <a:prstGeom prst="rect">
            <a:avLst/>
          </a:prstGeom>
          <a:noFill/>
        </p:spPr>
        <p:txBody>
          <a:bodyPr wrap="square" rtlCol="0">
            <a:spAutoFit/>
          </a:bodyPr>
          <a:lstStyle/>
          <a:p>
            <a:r>
              <a:rPr lang="en-US" sz="900" dirty="0"/>
              <a:t>“</a:t>
            </a:r>
            <a:r>
              <a:rPr lang="en-US" sz="900" dirty="0">
                <a:hlinkClick r:id="rId4"/>
              </a:rPr>
              <a:t>Cryptographic Hash Function</a:t>
            </a:r>
            <a:r>
              <a:rPr lang="en-US" sz="900" dirty="0"/>
              <a:t>” by </a:t>
            </a:r>
            <a:r>
              <a:rPr lang="en-US" sz="900" dirty="0">
                <a:hlinkClick r:id="rId5" tooltip="User:Jorge Stolfi"/>
              </a:rPr>
              <a:t>Jorge </a:t>
            </a:r>
            <a:r>
              <a:rPr lang="en-US" sz="900" dirty="0" err="1">
                <a:hlinkClick r:id="rId5" tooltip="User:Jorge Stolfi"/>
              </a:rPr>
              <a:t>Stolfi</a:t>
            </a:r>
            <a:r>
              <a:rPr lang="en-US" sz="900" dirty="0"/>
              <a:t> derived from “</a:t>
            </a:r>
            <a:r>
              <a:rPr lang="en-US" sz="900" dirty="0" err="1">
                <a:hlinkClick r:id="rId6"/>
              </a:rPr>
              <a:t>Hash_function</a:t>
            </a:r>
            <a:r>
              <a:rPr lang="en-US" sz="900" dirty="0"/>
              <a:t>” by </a:t>
            </a:r>
            <a:r>
              <a:rPr lang="en-US" sz="900" dirty="0">
                <a:hlinkClick r:id="rId7" tooltip="User:Helix84"/>
              </a:rPr>
              <a:t>Helix84</a:t>
            </a:r>
            <a:r>
              <a:rPr lang="en-US" sz="900" dirty="0"/>
              <a:t>. Public Domain</a:t>
            </a:r>
          </a:p>
        </p:txBody>
      </p:sp>
    </p:spTree>
    <p:extLst>
      <p:ext uri="{BB962C8B-B14F-4D97-AF65-F5344CB8AC3E}">
        <p14:creationId xmlns:p14="http://schemas.microsoft.com/office/powerpoint/2010/main" val="1041266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62" y="457200"/>
            <a:ext cx="8077200" cy="1143000"/>
          </a:xfrm>
        </p:spPr>
        <p:txBody>
          <a:bodyPr>
            <a:normAutofit/>
          </a:bodyPr>
          <a:lstStyle/>
          <a:p>
            <a:r>
              <a:rPr lang="en-US" dirty="0" smtClean="0"/>
              <a:t>Hands-on: Comparing Hashes of Some Strings</a:t>
            </a:r>
            <a:endParaRPr lang="en-US" dirty="0"/>
          </a:p>
        </p:txBody>
      </p:sp>
      <p:sp>
        <p:nvSpPr>
          <p:cNvPr id="3" name="Text Placeholder 2"/>
          <p:cNvSpPr>
            <a:spLocks noGrp="1"/>
          </p:cNvSpPr>
          <p:nvPr>
            <p:ph idx="1"/>
          </p:nvPr>
        </p:nvSpPr>
        <p:spPr>
          <a:xfrm>
            <a:off x="906162" y="1794733"/>
            <a:ext cx="7886700" cy="4351338"/>
          </a:xfrm>
        </p:spPr>
        <p:txBody>
          <a:bodyPr/>
          <a:lstStyle/>
          <a:p>
            <a:r>
              <a:rPr lang="en-US" sz="2400" dirty="0" smtClean="0"/>
              <a:t>Go to </a:t>
            </a:r>
            <a:r>
              <a:rPr lang="en-US" sz="2400" dirty="0"/>
              <a:t>the site </a:t>
            </a:r>
            <a:r>
              <a:rPr lang="en-US" sz="2400" dirty="0">
                <a:hlinkClick r:id="rId2"/>
              </a:rPr>
              <a:t>http://</a:t>
            </a:r>
            <a:r>
              <a:rPr lang="en-US" sz="2400" dirty="0" smtClean="0">
                <a:hlinkClick r:id="rId2"/>
              </a:rPr>
              <a:t>www.fileformat.info/tool/hash.htm</a:t>
            </a:r>
            <a:r>
              <a:rPr lang="en-US" sz="2400" dirty="0" smtClean="0"/>
              <a:t>.</a:t>
            </a:r>
          </a:p>
          <a:p>
            <a:r>
              <a:rPr lang="en-US" sz="2400" dirty="0" smtClean="0"/>
              <a:t>Write a string in the string textbox and hit the hash button.</a:t>
            </a:r>
          </a:p>
          <a:p>
            <a:r>
              <a:rPr lang="en-US" sz="2400" dirty="0" smtClean="0"/>
              <a:t>Scroll down to see the hash though various algorithms.</a:t>
            </a:r>
          </a:p>
          <a:p>
            <a:r>
              <a:rPr lang="en-US" sz="2400" dirty="0" smtClean="0"/>
              <a:t>Copy and paste the hash values in a Word file.</a:t>
            </a:r>
          </a:p>
          <a:p>
            <a:r>
              <a:rPr lang="en-US" sz="2400" dirty="0" smtClean="0"/>
              <a:t> Make a small change in the string and hit the hash button again.</a:t>
            </a:r>
          </a:p>
          <a:p>
            <a:r>
              <a:rPr lang="en-US" sz="2400" dirty="0" smtClean="0"/>
              <a:t>Compare the hash values with those from the previous string. </a:t>
            </a:r>
          </a:p>
          <a:p>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2246492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00062"/>
            <a:ext cx="7886700" cy="1325563"/>
          </a:xfrm>
        </p:spPr>
        <p:txBody>
          <a:bodyPr/>
          <a:lstStyle/>
          <a:p>
            <a:r>
              <a:rPr lang="en-US" dirty="0"/>
              <a:t>Hands-on: Comparing Hashes of Some </a:t>
            </a:r>
            <a:r>
              <a:rPr lang="en-US" dirty="0" smtClean="0"/>
              <a:t>Strings (</a:t>
            </a:r>
            <a:r>
              <a:rPr lang="en-US" dirty="0"/>
              <a:t>continued</a:t>
            </a:r>
            <a:r>
              <a:rPr lang="en-US" dirty="0" smtClean="0"/>
              <a:t>)</a:t>
            </a:r>
            <a:endParaRPr lang="en-US" dirty="0"/>
          </a:p>
        </p:txBody>
      </p:sp>
      <p:sp>
        <p:nvSpPr>
          <p:cNvPr id="3" name="Text Placeholder 2"/>
          <p:cNvSpPr>
            <a:spLocks noGrp="1"/>
          </p:cNvSpPr>
          <p:nvPr>
            <p:ph idx="1"/>
          </p:nvPr>
        </p:nvSpPr>
        <p:spPr>
          <a:xfrm>
            <a:off x="914400" y="1825625"/>
            <a:ext cx="7886700" cy="4351338"/>
          </a:xfrm>
        </p:spPr>
        <p:txBody>
          <a:bodyPr/>
          <a:lstStyle/>
          <a:p>
            <a:r>
              <a:rPr lang="en-US" sz="2400" dirty="0" smtClean="0"/>
              <a:t>Note how quickly all the hashes were calculated.</a:t>
            </a:r>
          </a:p>
          <a:p>
            <a:r>
              <a:rPr lang="en-US" sz="2400" dirty="0" smtClean="0"/>
              <a:t>Note that a small change in input gives a drastically different hash value.</a:t>
            </a:r>
          </a:p>
          <a:p>
            <a:r>
              <a:rPr lang="en-US" sz="2400" dirty="0" smtClean="0"/>
              <a:t>Choose a file from your computer and calculate the hash of it on this site.</a:t>
            </a:r>
          </a:p>
          <a:p>
            <a:endParaRPr lang="en-US" dirty="0"/>
          </a:p>
        </p:txBody>
      </p:sp>
    </p:spTree>
    <p:extLst>
      <p:ext uri="{BB962C8B-B14F-4D97-AF65-F5344CB8AC3E}">
        <p14:creationId xmlns:p14="http://schemas.microsoft.com/office/powerpoint/2010/main" val="38703078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0067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buNone/>
            </a:pPr>
            <a:r>
              <a:rPr lang="en-US" sz="2400" dirty="0"/>
              <a:t>Upon completion of </a:t>
            </a:r>
            <a:r>
              <a:rPr lang="en-US" sz="2400" dirty="0" smtClean="0"/>
              <a:t>this </a:t>
            </a:r>
            <a:r>
              <a:rPr lang="en-US" sz="2400" dirty="0" smtClean="0"/>
              <a:t>unit: </a:t>
            </a:r>
            <a:endParaRPr lang="en-US" sz="2400" dirty="0"/>
          </a:p>
          <a:p>
            <a:r>
              <a:rPr lang="en-US" sz="2400" dirty="0"/>
              <a:t>Students will be able to </a:t>
            </a:r>
            <a:r>
              <a:rPr lang="en-US" sz="2400" dirty="0" smtClean="0"/>
              <a:t>e</a:t>
            </a:r>
            <a:r>
              <a:rPr lang="en-US" sz="2400" dirty="0" smtClean="0"/>
              <a:t>xplain </a:t>
            </a:r>
            <a:r>
              <a:rPr lang="en-US" sz="2400" dirty="0"/>
              <a:t>the use of hash functions in securing information. </a:t>
            </a:r>
          </a:p>
          <a:p>
            <a:r>
              <a:rPr lang="en-US" sz="2400" dirty="0"/>
              <a:t>Students will be able to </a:t>
            </a:r>
            <a:r>
              <a:rPr lang="en-US" sz="2400" dirty="0" smtClean="0"/>
              <a:t>describe </a:t>
            </a:r>
            <a:r>
              <a:rPr lang="en-US" sz="2400" dirty="0"/>
              <a:t>the basic requirements for a cryptographic hash function.</a:t>
            </a:r>
          </a:p>
          <a:p>
            <a:r>
              <a:rPr lang="en-US" sz="2400" dirty="0"/>
              <a:t>Students will be able to </a:t>
            </a:r>
            <a:r>
              <a:rPr lang="en-US" sz="2400" dirty="0" smtClean="0"/>
              <a:t>identify </a:t>
            </a:r>
            <a:r>
              <a:rPr lang="en-US" sz="2400" dirty="0"/>
              <a:t>commonly used algorithms for hashing. </a:t>
            </a:r>
          </a:p>
          <a:p>
            <a:r>
              <a:rPr lang="en-US" sz="2400"/>
              <a:t>Students will be able </a:t>
            </a:r>
            <a:r>
              <a:rPr lang="en-US" sz="2400"/>
              <a:t>to </a:t>
            </a:r>
            <a:r>
              <a:rPr lang="en-US" sz="2400" smtClean="0"/>
              <a:t>illustrate </a:t>
            </a:r>
            <a:r>
              <a:rPr lang="en-US" sz="2400" dirty="0"/>
              <a:t>how hashing works using online tools. </a:t>
            </a:r>
          </a:p>
        </p:txBody>
      </p:sp>
    </p:spTree>
    <p:extLst>
      <p:ext uri="{BB962C8B-B14F-4D97-AF65-F5344CB8AC3E}">
        <p14:creationId xmlns:p14="http://schemas.microsoft.com/office/powerpoint/2010/main" val="20007011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914400" y="381000"/>
            <a:ext cx="7886700" cy="1325563"/>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dirty="0" smtClean="0"/>
              <a:t>Recall: Cryptography and the Main Tenets of Information Security</a:t>
            </a:r>
            <a:endParaRPr lang="en-US" sz="3000" b="0" i="0" u="none" strike="noStrike" cap="small" baseline="0" dirty="0">
              <a:solidFill>
                <a:schemeClr val="dk2"/>
              </a:solidFill>
              <a:latin typeface="Libre Baskerville"/>
              <a:ea typeface="Libre Baskerville"/>
              <a:cs typeface="Libre Baskerville"/>
              <a:sym typeface="Libre Baskerville"/>
            </a:endParaRPr>
          </a:p>
        </p:txBody>
      </p:sp>
      <p:sp>
        <p:nvSpPr>
          <p:cNvPr id="72" name="Shape 72"/>
          <p:cNvSpPr txBox="1">
            <a:spLocks noGrp="1"/>
          </p:cNvSpPr>
          <p:nvPr>
            <p:ph idx="1"/>
          </p:nvPr>
        </p:nvSpPr>
        <p:spPr>
          <a:xfrm>
            <a:off x="893805" y="1828800"/>
            <a:ext cx="7886700" cy="4351338"/>
          </a:xfrm>
          <a:prstGeom prst="rect">
            <a:avLst/>
          </a:prstGeom>
          <a:noFill/>
          <a:ln>
            <a:noFill/>
          </a:ln>
        </p:spPr>
        <p:txBody>
          <a:bodyPr lIns="91425" tIns="45700" rIns="91425" bIns="45700" anchor="t" anchorCtr="0">
            <a:noAutofit/>
          </a:bodyPr>
          <a:lstStyle/>
          <a:p>
            <a:pPr marL="273050" marR="0" lvl="0" indent="-273050" algn="l" rtl="0">
              <a:lnSpc>
                <a:spcPct val="100000"/>
              </a:lnSpc>
              <a:spcBef>
                <a:spcPts val="0"/>
              </a:spcBef>
              <a:spcAft>
                <a:spcPts val="0"/>
              </a:spcAft>
              <a:buSzPct val="70000"/>
              <a:buFont typeface="Noto Symbol"/>
              <a:buChar char="•"/>
            </a:pPr>
            <a:r>
              <a:rPr lang="en-US" sz="2400" b="0" i="0" u="none" strike="noStrike" cap="none" baseline="0" dirty="0" smtClean="0">
                <a:ea typeface="Libre Baskerville"/>
                <a:cs typeface="Libre Baskerville"/>
                <a:sym typeface="Libre Baskerville"/>
              </a:rPr>
              <a:t>Confidentiality</a:t>
            </a:r>
          </a:p>
          <a:p>
            <a:pPr marL="673100" lvl="1" indent="-273050">
              <a:spcBef>
                <a:spcPts val="0"/>
              </a:spcBef>
              <a:buSzPct val="70000"/>
              <a:buFont typeface="Noto Symbol"/>
              <a:buChar char="•"/>
            </a:pPr>
            <a:r>
              <a:rPr lang="en-US" sz="2400" b="0" i="0" u="none" strike="noStrike" cap="none" baseline="0" dirty="0" smtClean="0">
                <a:ea typeface="Libre Baskerville"/>
                <a:cs typeface="Libre Baskerville"/>
                <a:sym typeface="Libre Baskerville"/>
              </a:rPr>
              <a:t>Encryption </a:t>
            </a:r>
            <a:r>
              <a:rPr lang="en-US" sz="2400" b="0" i="0" u="none" strike="noStrike" cap="none" baseline="0" dirty="0">
                <a:ea typeface="Libre Baskerville"/>
                <a:cs typeface="Libre Baskerville"/>
                <a:sym typeface="Libre Baskerville"/>
              </a:rPr>
              <a:t>algorithms</a:t>
            </a:r>
          </a:p>
          <a:p>
            <a:pPr marL="273050" marR="0" lvl="0" indent="-273050" algn="l" rtl="0">
              <a:lnSpc>
                <a:spcPct val="100000"/>
              </a:lnSpc>
              <a:spcBef>
                <a:spcPts val="600"/>
              </a:spcBef>
              <a:spcAft>
                <a:spcPts val="0"/>
              </a:spcAft>
              <a:buSzPct val="70000"/>
              <a:buFont typeface="Noto Symbol"/>
              <a:buChar char="•"/>
            </a:pPr>
            <a:r>
              <a:rPr lang="en-US" sz="2400" b="0" i="0" u="none" strike="noStrike" cap="none" baseline="0" dirty="0">
                <a:ea typeface="Libre Baskerville"/>
                <a:cs typeface="Libre Baskerville"/>
                <a:sym typeface="Libre Baskerville"/>
              </a:rPr>
              <a:t>Integrity </a:t>
            </a:r>
            <a:endParaRPr lang="en-US" sz="2400" b="0" i="0" u="none" strike="noStrike" cap="none" baseline="0" dirty="0" smtClean="0">
              <a:ea typeface="Libre Baskerville"/>
              <a:cs typeface="Libre Baskerville"/>
              <a:sym typeface="Libre Baskerville"/>
            </a:endParaRPr>
          </a:p>
          <a:p>
            <a:pPr marL="673100" lvl="1" indent="-273050">
              <a:spcBef>
                <a:spcPts val="600"/>
              </a:spcBef>
              <a:buSzPct val="70000"/>
              <a:buFont typeface="Noto Symbol"/>
              <a:buChar char="•"/>
            </a:pPr>
            <a:r>
              <a:rPr lang="en-US" sz="2400" b="0" i="0" u="none" strike="noStrike" cap="none" baseline="0" dirty="0" smtClean="0">
                <a:ea typeface="Libre Baskerville"/>
                <a:cs typeface="Libre Baskerville"/>
                <a:sym typeface="Libre Baskerville"/>
              </a:rPr>
              <a:t>Hash </a:t>
            </a:r>
            <a:r>
              <a:rPr lang="en-US" sz="2400" b="0" i="0" u="none" strike="noStrike" cap="none" baseline="0" dirty="0">
                <a:ea typeface="Libre Baskerville"/>
                <a:cs typeface="Libre Baskerville"/>
                <a:sym typeface="Libre Baskerville"/>
              </a:rPr>
              <a:t>functions</a:t>
            </a:r>
          </a:p>
          <a:p>
            <a:pPr marL="273050" marR="0" lvl="0" indent="-273050" algn="l" rtl="0">
              <a:lnSpc>
                <a:spcPct val="100000"/>
              </a:lnSpc>
              <a:spcBef>
                <a:spcPts val="600"/>
              </a:spcBef>
              <a:spcAft>
                <a:spcPts val="0"/>
              </a:spcAft>
              <a:buSzPct val="70000"/>
              <a:buFont typeface="Noto Symbol"/>
              <a:buChar char="•"/>
            </a:pPr>
            <a:r>
              <a:rPr lang="en-US" sz="2400" b="0" i="0" u="none" strike="noStrike" cap="none" baseline="0" dirty="0" smtClean="0">
                <a:ea typeface="Libre Baskerville"/>
                <a:cs typeface="Libre Baskerville"/>
                <a:sym typeface="Libre Baskerville"/>
              </a:rPr>
              <a:t>Authenticity</a:t>
            </a:r>
          </a:p>
          <a:p>
            <a:pPr marL="673100" lvl="1" indent="-273050">
              <a:spcBef>
                <a:spcPts val="600"/>
              </a:spcBef>
              <a:buSzPct val="70000"/>
              <a:buFont typeface="Noto Symbol"/>
              <a:buChar char="•"/>
            </a:pPr>
            <a:r>
              <a:rPr lang="en-US" sz="2400" b="0" i="0" u="none" strike="noStrike" cap="none" baseline="0" dirty="0" smtClean="0">
                <a:ea typeface="Libre Baskerville"/>
                <a:cs typeface="Libre Baskerville"/>
                <a:sym typeface="Libre Baskerville"/>
              </a:rPr>
              <a:t>Digital signatures, digital certificates</a:t>
            </a:r>
            <a:endParaRPr lang="en-US" sz="2400" b="0" i="0" u="none" strike="noStrike" cap="none" baseline="0" dirty="0">
              <a:ea typeface="Libre Baskerville"/>
              <a:cs typeface="Libre Baskerville"/>
              <a:sym typeface="Libre Baskerville"/>
            </a:endParaRPr>
          </a:p>
          <a:p>
            <a:pPr marL="273050" marR="0" lvl="0" indent="-273050" algn="l" rtl="0">
              <a:lnSpc>
                <a:spcPct val="100000"/>
              </a:lnSpc>
              <a:spcBef>
                <a:spcPts val="600"/>
              </a:spcBef>
              <a:spcAft>
                <a:spcPts val="0"/>
              </a:spcAft>
              <a:buSzPct val="70000"/>
              <a:buFont typeface="Noto Symbol"/>
              <a:buChar char="•"/>
            </a:pPr>
            <a:r>
              <a:rPr lang="en-US" sz="2400" b="0" i="0" u="none" strike="noStrike" cap="none" baseline="0" dirty="0" smtClean="0">
                <a:ea typeface="Libre Baskerville"/>
                <a:cs typeface="Libre Baskerville"/>
                <a:sym typeface="Libre Baskerville"/>
              </a:rPr>
              <a:t>Non-repudiation</a:t>
            </a:r>
          </a:p>
          <a:p>
            <a:pPr marL="673100" lvl="1" indent="-273050">
              <a:spcBef>
                <a:spcPts val="600"/>
              </a:spcBef>
              <a:buSzPct val="70000"/>
              <a:buFont typeface="Noto Symbol"/>
              <a:buChar char="•"/>
            </a:pPr>
            <a:r>
              <a:rPr lang="en-US" sz="2400" b="0" i="0" u="none" strike="noStrike" cap="none" baseline="0" dirty="0" smtClean="0">
                <a:ea typeface="Libre Baskerville"/>
                <a:cs typeface="Libre Baskerville"/>
                <a:sym typeface="Libre Baskerville"/>
              </a:rPr>
              <a:t>Digital signatures, digital </a:t>
            </a:r>
            <a:r>
              <a:rPr lang="en-US" sz="2400" dirty="0">
                <a:ea typeface="Libre Baskerville"/>
                <a:cs typeface="Libre Baskerville"/>
                <a:sym typeface="Libre Baskerville"/>
              </a:rPr>
              <a:t>c</a:t>
            </a:r>
            <a:r>
              <a:rPr lang="en-US" sz="2400" b="0" i="0" u="none" strike="noStrike" cap="none" baseline="0" dirty="0" smtClean="0">
                <a:ea typeface="Libre Baskerville"/>
                <a:cs typeface="Libre Baskerville"/>
                <a:sym typeface="Libre Baskerville"/>
              </a:rPr>
              <a:t>ertificates</a:t>
            </a:r>
            <a:endParaRPr lang="en-US" sz="2400" b="0" i="0" u="none" strike="noStrike" cap="none" baseline="0" dirty="0">
              <a:ea typeface="Libre Baskerville"/>
              <a:cs typeface="Libre Baskerville"/>
              <a:sym typeface="Libre Baskerville"/>
            </a:endParaRPr>
          </a:p>
        </p:txBody>
      </p:sp>
    </p:spTree>
    <p:extLst>
      <p:ext uri="{BB962C8B-B14F-4D97-AF65-F5344CB8AC3E}">
        <p14:creationId xmlns:p14="http://schemas.microsoft.com/office/powerpoint/2010/main" val="221023982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6"/>
        <p:cNvGrpSpPr/>
        <p:nvPr/>
      </p:nvGrpSpPr>
      <p:grpSpPr>
        <a:xfrm>
          <a:off x="0" y="0"/>
          <a:ext cx="0" cy="0"/>
          <a:chOff x="0" y="0"/>
          <a:chExt cx="0" cy="0"/>
        </a:xfrm>
      </p:grpSpPr>
      <p:sp>
        <p:nvSpPr>
          <p:cNvPr id="77" name="Shape 77"/>
          <p:cNvSpPr txBox="1">
            <a:spLocks noGrp="1"/>
          </p:cNvSpPr>
          <p:nvPr>
            <p:ph type="title" idx="4294967295"/>
          </p:nvPr>
        </p:nvSpPr>
        <p:spPr>
          <a:xfrm>
            <a:off x="914400" y="569208"/>
            <a:ext cx="7831137" cy="639763"/>
          </a:xfrm>
          <a:prstGeom prst="rect">
            <a:avLst/>
          </a:prstGeom>
          <a:solidFill>
            <a:schemeClr val="bg1"/>
          </a:solid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b="0" i="0" u="none" strike="noStrike" dirty="0" smtClean="0">
                <a:ea typeface="Libre Baskerville"/>
                <a:cs typeface="Libre Baskerville"/>
                <a:sym typeface="Libre Baskerville"/>
              </a:rPr>
              <a:t>Recall: Symmetric Key Cryptography</a:t>
            </a:r>
            <a:endParaRPr lang="en-US" b="0" i="0" u="none" strike="noStrike" dirty="0">
              <a:ea typeface="Libre Baskerville"/>
              <a:cs typeface="Libre Baskerville"/>
              <a:sym typeface="Libre Baskerville"/>
            </a:endParaRPr>
          </a:p>
        </p:txBody>
      </p:sp>
      <p:grpSp>
        <p:nvGrpSpPr>
          <p:cNvPr id="2" name="Group 1"/>
          <p:cNvGrpSpPr/>
          <p:nvPr/>
        </p:nvGrpSpPr>
        <p:grpSpPr>
          <a:xfrm>
            <a:off x="76200" y="1229566"/>
            <a:ext cx="8669337" cy="5614987"/>
            <a:chOff x="76200" y="1229566"/>
            <a:chExt cx="8669337" cy="5614987"/>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229566"/>
              <a:ext cx="8669337" cy="561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67000" y="6172200"/>
              <a:ext cx="4343400" cy="230832"/>
            </a:xfrm>
            <a:prstGeom prst="rect">
              <a:avLst/>
            </a:prstGeom>
            <a:noFill/>
          </p:spPr>
          <p:txBody>
            <a:bodyPr wrap="square" rtlCol="0">
              <a:spAutoFit/>
            </a:bodyPr>
            <a:lstStyle/>
            <a:p>
              <a:r>
                <a:rPr lang="en-US" sz="900" dirty="0" smtClean="0"/>
                <a:t>“Symmetric Encryption" </a:t>
              </a:r>
              <a:r>
                <a:rPr lang="en-US" sz="900" dirty="0"/>
                <a:t>by Yesem Kurt-</a:t>
              </a:r>
              <a:r>
                <a:rPr lang="en-US" sz="900" dirty="0" err="1"/>
                <a:t>Peker</a:t>
              </a:r>
              <a:r>
                <a:rPr lang="en-US" sz="900" dirty="0"/>
                <a:t> licensed under </a:t>
              </a:r>
              <a:r>
                <a:rPr lang="en-US" sz="900" dirty="0">
                  <a:hlinkClick r:id="rId4"/>
                </a:rPr>
                <a:t>CC BY 4.0 </a:t>
              </a:r>
              <a:endParaRPr lang="en-US" sz="900" dirty="0"/>
            </a:p>
          </p:txBody>
        </p:sp>
      </p:grpSp>
    </p:spTree>
    <p:extLst>
      <p:ext uri="{BB962C8B-B14F-4D97-AF65-F5344CB8AC3E}">
        <p14:creationId xmlns:p14="http://schemas.microsoft.com/office/powerpoint/2010/main" val="2864483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978243" y="609600"/>
            <a:ext cx="7785847" cy="666812"/>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b="0" i="0" u="none" strike="noStrike" dirty="0" smtClean="0">
                <a:ea typeface="Libre Baskerville"/>
                <a:cs typeface="Libre Baskerville"/>
                <a:sym typeface="Libre Baskerville"/>
              </a:rPr>
              <a:t>Recall: Asymmetric Encryption </a:t>
            </a:r>
            <a:endParaRPr lang="en-US" b="0" i="0" u="none" strike="noStrike" dirty="0">
              <a:ea typeface="Libre Baskerville"/>
              <a:cs typeface="Libre Baskerville"/>
              <a:sym typeface="Libre Baskerville"/>
            </a:endParaRPr>
          </a:p>
        </p:txBody>
      </p:sp>
      <p:sp>
        <p:nvSpPr>
          <p:cNvPr id="2" name="TextBox 1"/>
          <p:cNvSpPr txBox="1"/>
          <p:nvPr/>
        </p:nvSpPr>
        <p:spPr>
          <a:xfrm>
            <a:off x="1157768" y="5410200"/>
            <a:ext cx="6767031" cy="646331"/>
          </a:xfrm>
          <a:prstGeom prst="rect">
            <a:avLst/>
          </a:prstGeom>
          <a:noFill/>
        </p:spPr>
        <p:txBody>
          <a:bodyPr wrap="square" rtlCol="0">
            <a:spAutoFit/>
          </a:bodyPr>
          <a:lstStyle/>
          <a:p>
            <a:r>
              <a:rPr lang="en-US" sz="1800" dirty="0" smtClean="0">
                <a:latin typeface="+mn-lt"/>
              </a:rPr>
              <a:t>Note that no communication is necessary beforehand to agree on a shared secret key. </a:t>
            </a:r>
            <a:endParaRPr lang="en-US" sz="1800" dirty="0">
              <a:latin typeface="+mn-lt"/>
            </a:endParaRPr>
          </a:p>
        </p:txBody>
      </p:sp>
      <p:grpSp>
        <p:nvGrpSpPr>
          <p:cNvPr id="3" name="Group 2"/>
          <p:cNvGrpSpPr/>
          <p:nvPr/>
        </p:nvGrpSpPr>
        <p:grpSpPr>
          <a:xfrm>
            <a:off x="990600" y="2000475"/>
            <a:ext cx="7616881" cy="2794814"/>
            <a:chOff x="443753" y="2514600"/>
            <a:chExt cx="7616881" cy="2794814"/>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3" y="2514600"/>
              <a:ext cx="7616881" cy="2504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590800" y="5078582"/>
              <a:ext cx="4343400" cy="230832"/>
            </a:xfrm>
            <a:prstGeom prst="rect">
              <a:avLst/>
            </a:prstGeom>
            <a:noFill/>
          </p:spPr>
          <p:txBody>
            <a:bodyPr wrap="square" rtlCol="0">
              <a:spAutoFit/>
            </a:bodyPr>
            <a:lstStyle/>
            <a:p>
              <a:r>
                <a:rPr lang="en-US" sz="900" dirty="0" smtClean="0"/>
                <a:t>“Asymmetric Encryption" </a:t>
              </a:r>
              <a:r>
                <a:rPr lang="en-US" sz="900" dirty="0"/>
                <a:t>by Yesem Kurt-</a:t>
              </a:r>
              <a:r>
                <a:rPr lang="en-US" sz="900" dirty="0" err="1"/>
                <a:t>Peker</a:t>
              </a:r>
              <a:r>
                <a:rPr lang="en-US" sz="900" dirty="0"/>
                <a:t> licensed under </a:t>
              </a:r>
              <a:r>
                <a:rPr lang="en-US" sz="900" dirty="0">
                  <a:hlinkClick r:id="rId4"/>
                </a:rPr>
                <a:t>CC BY 4.0 </a:t>
              </a:r>
              <a:endParaRPr lang="en-US" sz="900" dirty="0"/>
            </a:p>
          </p:txBody>
        </p:sp>
      </p:grpSp>
    </p:spTree>
    <p:extLst>
      <p:ext uri="{BB962C8B-B14F-4D97-AF65-F5344CB8AC3E}">
        <p14:creationId xmlns:p14="http://schemas.microsoft.com/office/powerpoint/2010/main" val="95178127"/>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8229600" cy="1143000"/>
          </a:xfrm>
        </p:spPr>
        <p:txBody>
          <a:bodyPr/>
          <a:lstStyle/>
          <a:p>
            <a:r>
              <a:rPr lang="en-US" dirty="0" smtClean="0"/>
              <a:t>Recall: Problem of Integrity</a:t>
            </a:r>
            <a:endParaRPr lang="en-US" dirty="0"/>
          </a:p>
        </p:txBody>
      </p:sp>
      <p:sp>
        <p:nvSpPr>
          <p:cNvPr id="3" name="Text Placeholder 2"/>
          <p:cNvSpPr>
            <a:spLocks noGrp="1"/>
          </p:cNvSpPr>
          <p:nvPr>
            <p:ph idx="1"/>
          </p:nvPr>
        </p:nvSpPr>
        <p:spPr>
          <a:xfrm>
            <a:off x="914400" y="1676400"/>
            <a:ext cx="7543800" cy="4351338"/>
          </a:xfrm>
        </p:spPr>
        <p:txBody>
          <a:bodyPr/>
          <a:lstStyle/>
          <a:p>
            <a:r>
              <a:rPr lang="en-US" dirty="0" smtClean="0"/>
              <a:t>How does Bob know that the message was not altered on the way (in transit)? </a:t>
            </a:r>
          </a:p>
          <a:p>
            <a:endParaRPr lang="en-US" dirty="0"/>
          </a:p>
          <a:p>
            <a:r>
              <a:rPr lang="en-US" dirty="0" smtClean="0"/>
              <a:t>Solution: Hash functions</a:t>
            </a:r>
          </a:p>
          <a:p>
            <a:endParaRPr lang="en-US" dirty="0"/>
          </a:p>
          <a:p>
            <a:r>
              <a:rPr lang="en-US" dirty="0" smtClean="0"/>
              <a:t>Hash functions can also be used to check if data has altered at rest (when stored)</a:t>
            </a:r>
            <a:endParaRPr lang="en-US" dirty="0"/>
          </a:p>
        </p:txBody>
      </p:sp>
    </p:spTree>
    <p:extLst>
      <p:ext uri="{BB962C8B-B14F-4D97-AF65-F5344CB8AC3E}">
        <p14:creationId xmlns:p14="http://schemas.microsoft.com/office/powerpoint/2010/main" val="13824235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918519" y="588263"/>
            <a:ext cx="7239000" cy="685800"/>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b="0" i="0" u="none" strike="noStrike" dirty="0" smtClean="0">
                <a:ea typeface="Libre Baskerville"/>
                <a:cs typeface="Libre Baskerville"/>
                <a:sym typeface="Libre Baskerville"/>
              </a:rPr>
              <a:t>Hash Functions</a:t>
            </a:r>
            <a:endParaRPr lang="en-US" b="0" i="0" u="none" strike="noStrike" dirty="0">
              <a:ea typeface="Libre Baskerville"/>
              <a:cs typeface="Libre Baskerville"/>
              <a:sym typeface="Libre Baskerville"/>
            </a:endParaRPr>
          </a:p>
        </p:txBody>
      </p:sp>
      <p:sp>
        <p:nvSpPr>
          <p:cNvPr id="121" name="Shape 121"/>
          <p:cNvSpPr txBox="1"/>
          <p:nvPr/>
        </p:nvSpPr>
        <p:spPr>
          <a:xfrm>
            <a:off x="906162" y="1667990"/>
            <a:ext cx="4668161" cy="1684810"/>
          </a:xfrm>
          <a:prstGeom prst="rect">
            <a:avLst/>
          </a:prstGeom>
          <a:noFill/>
          <a:ln>
            <a:noFill/>
          </a:ln>
        </p:spPr>
        <p:txBody>
          <a:bodyPr lIns="91425" tIns="45700" rIns="91425" bIns="45700" anchor="t" anchorCtr="0">
            <a:noAutofit/>
          </a:bodyPr>
          <a:lstStyle/>
          <a:p>
            <a:pPr marL="342900" lvl="0" indent="-342900">
              <a:buSzPct val="100000"/>
              <a:buFont typeface="Arial" panose="020B0604020202020204" pitchFamily="34" charset="0"/>
              <a:buChar char="•"/>
            </a:pPr>
            <a:r>
              <a:rPr lang="en-US" sz="2000" dirty="0">
                <a:latin typeface="+mn-lt"/>
              </a:rPr>
              <a:t>A hash function maps digital data of arbitrary size to digital data of </a:t>
            </a:r>
            <a:r>
              <a:rPr lang="en-US" sz="2000" b="1" dirty="0">
                <a:latin typeface="+mn-lt"/>
              </a:rPr>
              <a:t>fixed size</a:t>
            </a:r>
            <a:r>
              <a:rPr lang="en-US" sz="2000" dirty="0">
                <a:latin typeface="+mn-lt"/>
              </a:rPr>
              <a:t>. </a:t>
            </a:r>
            <a:r>
              <a:rPr lang="en-US" sz="2000" dirty="0" smtClean="0">
                <a:latin typeface="+mn-lt"/>
              </a:rPr>
              <a:t>The hash is sometimes called a </a:t>
            </a:r>
            <a:r>
              <a:rPr lang="en-US" sz="2000" b="1" dirty="0" smtClean="0">
                <a:latin typeface="+mn-lt"/>
              </a:rPr>
              <a:t>message digest.</a:t>
            </a:r>
            <a:endParaRPr lang="en-US" sz="2000" b="1" dirty="0">
              <a:latin typeface="+mn-lt"/>
            </a:endParaRPr>
          </a:p>
        </p:txBody>
      </p:sp>
      <p:sp>
        <p:nvSpPr>
          <p:cNvPr id="122" name="Shape 122"/>
          <p:cNvSpPr txBox="1"/>
          <p:nvPr/>
        </p:nvSpPr>
        <p:spPr>
          <a:xfrm>
            <a:off x="914400" y="3060927"/>
            <a:ext cx="4762500" cy="16002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SzPct val="100000"/>
              <a:buFont typeface="Arial" panose="020B0604020202020204" pitchFamily="34" charset="0"/>
              <a:buChar char="•"/>
            </a:pPr>
            <a:r>
              <a:rPr lang="en-US" sz="2000" dirty="0">
                <a:latin typeface="+mn-lt"/>
              </a:rPr>
              <a:t>A cryptographic hash function is a hash function </a:t>
            </a:r>
            <a:r>
              <a:rPr lang="en-US" sz="2000" dirty="0" smtClean="0"/>
              <a:t>that</a:t>
            </a:r>
            <a:r>
              <a:rPr lang="en-US" sz="2000" dirty="0" smtClean="0">
                <a:latin typeface="+mn-lt"/>
              </a:rPr>
              <a:t> </a:t>
            </a:r>
            <a:r>
              <a:rPr lang="en-US" sz="2000" dirty="0">
                <a:latin typeface="+mn-lt"/>
              </a:rPr>
              <a:t>is considered practically impossible to </a:t>
            </a:r>
            <a:r>
              <a:rPr lang="en-US" sz="2000" dirty="0" smtClean="0">
                <a:latin typeface="+mn-lt"/>
              </a:rPr>
              <a:t>invert (one-</a:t>
            </a:r>
            <a:r>
              <a:rPr lang="en-US" sz="2000" dirty="0" err="1" smtClean="0">
                <a:latin typeface="+mn-lt"/>
              </a:rPr>
              <a:t>wayness</a:t>
            </a:r>
            <a:r>
              <a:rPr lang="en-US" sz="2000" dirty="0" smtClean="0">
                <a:latin typeface="+mn-lt"/>
              </a:rPr>
              <a:t>) or find collisions (i.e. two messages with the same hash value).</a:t>
            </a:r>
            <a:endParaRPr lang="en-US" sz="2000" dirty="0">
              <a:latin typeface="+mn-lt"/>
            </a:endParaRPr>
          </a:p>
        </p:txBody>
      </p:sp>
      <p:grpSp>
        <p:nvGrpSpPr>
          <p:cNvPr id="3" name="Group 2"/>
          <p:cNvGrpSpPr/>
          <p:nvPr/>
        </p:nvGrpSpPr>
        <p:grpSpPr>
          <a:xfrm>
            <a:off x="5105400" y="1752600"/>
            <a:ext cx="3505200" cy="3533286"/>
            <a:chOff x="5562600" y="2238375"/>
            <a:chExt cx="3505200" cy="3533286"/>
          </a:xfrm>
        </p:grpSpPr>
        <p:sp>
          <p:nvSpPr>
            <p:cNvPr id="2" name="TextBox 1"/>
            <p:cNvSpPr txBox="1"/>
            <p:nvPr/>
          </p:nvSpPr>
          <p:spPr>
            <a:xfrm>
              <a:off x="5562600" y="5540829"/>
              <a:ext cx="3505200" cy="230832"/>
            </a:xfrm>
            <a:prstGeom prst="rect">
              <a:avLst/>
            </a:prstGeom>
            <a:noFill/>
          </p:spPr>
          <p:txBody>
            <a:bodyPr wrap="square" rtlCol="0">
              <a:spAutoFit/>
            </a:bodyPr>
            <a:lstStyle/>
            <a:p>
              <a:r>
                <a:rPr lang="en-US" sz="900" dirty="0"/>
                <a:t>"Hash Function" by Yesem Kurt-</a:t>
              </a:r>
              <a:r>
                <a:rPr lang="en-US" sz="900" dirty="0" err="1"/>
                <a:t>Peker</a:t>
              </a:r>
              <a:r>
                <a:rPr lang="en-US" sz="900" dirty="0"/>
                <a:t> licensed under </a:t>
              </a:r>
              <a:r>
                <a:rPr lang="en-US" sz="900" dirty="0">
                  <a:hlinkClick r:id="rId3"/>
                </a:rPr>
                <a:t>CC BY 4.0 </a:t>
              </a:r>
              <a:endParaRPr lang="en-US" sz="9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238375"/>
              <a:ext cx="2676525"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296150" cy="1325563"/>
          </a:xfrm>
        </p:spPr>
        <p:txBody>
          <a:bodyPr>
            <a:noAutofit/>
          </a:bodyPr>
          <a:lstStyle/>
          <a:p>
            <a:r>
              <a:rPr lang="en-US" sz="3600" dirty="0">
                <a:ea typeface="ＭＳ Ｐゴシック" pitchFamily="-107" charset="-128"/>
                <a:cs typeface="ＭＳ Ｐゴシック" pitchFamily="-107" charset="-128"/>
              </a:rPr>
              <a:t>Requirements for a </a:t>
            </a:r>
            <a:r>
              <a:rPr lang="en-US" sz="3600" dirty="0" smtClean="0">
                <a:ea typeface="ＭＳ Ｐゴシック" pitchFamily="-107" charset="-128"/>
                <a:cs typeface="ＭＳ Ｐゴシック" pitchFamily="-107" charset="-128"/>
              </a:rPr>
              <a:t>Cryptographic </a:t>
            </a:r>
            <a:r>
              <a:rPr lang="en-US" sz="3600" dirty="0">
                <a:ea typeface="ＭＳ Ｐゴシック" pitchFamily="-107" charset="-128"/>
                <a:cs typeface="ＭＳ Ｐゴシック" pitchFamily="-107" charset="-128"/>
              </a:rPr>
              <a:t>Hash Function</a:t>
            </a:r>
            <a:endParaRPr lang="en-US" sz="3600" dirty="0"/>
          </a:p>
        </p:txBody>
      </p:sp>
      <p:sp>
        <p:nvSpPr>
          <p:cNvPr id="3" name="Text Placeholder 2"/>
          <p:cNvSpPr>
            <a:spLocks noGrp="1"/>
          </p:cNvSpPr>
          <p:nvPr>
            <p:ph idx="1"/>
          </p:nvPr>
        </p:nvSpPr>
        <p:spPr>
          <a:xfrm>
            <a:off x="899984" y="1782763"/>
            <a:ext cx="8001000" cy="4873751"/>
          </a:xfrm>
        </p:spPr>
        <p:txBody>
          <a:bodyPr/>
          <a:lstStyle/>
          <a:p>
            <a:r>
              <a:rPr lang="en-US" sz="2400" b="1" dirty="0" smtClean="0"/>
              <a:t>Variable input/ Fixed output size: </a:t>
            </a:r>
            <a:r>
              <a:rPr lang="en-US" sz="2400" dirty="0" smtClean="0"/>
              <a:t>Can be applied to data of practically any size but the output is always a fixed number of bits.</a:t>
            </a:r>
          </a:p>
          <a:p>
            <a:r>
              <a:rPr lang="en-US" sz="2400" b="1" dirty="0" smtClean="0"/>
              <a:t>Pre-image resistant: </a:t>
            </a:r>
            <a:r>
              <a:rPr lang="en-US" sz="2400" dirty="0" smtClean="0"/>
              <a:t>Computationally infeasible to find the input value for a given hash value (one-</a:t>
            </a:r>
            <a:r>
              <a:rPr lang="en-US" sz="2400" dirty="0" err="1" smtClean="0"/>
              <a:t>wayness</a:t>
            </a:r>
            <a:r>
              <a:rPr lang="en-US" sz="2400" dirty="0" smtClean="0"/>
              <a:t>).</a:t>
            </a:r>
          </a:p>
          <a:p>
            <a:r>
              <a:rPr lang="en-US" sz="2400" b="1" dirty="0" smtClean="0"/>
              <a:t>Collision resistant: </a:t>
            </a:r>
            <a:r>
              <a:rPr lang="en-US" sz="2400" dirty="0" smtClean="0"/>
              <a:t>Computationally infeasible to find two inputs that have the same hash value.</a:t>
            </a:r>
          </a:p>
          <a:p>
            <a:r>
              <a:rPr lang="en-US" sz="2400" b="1" dirty="0" smtClean="0"/>
              <a:t>Efficiency:</a:t>
            </a:r>
            <a:r>
              <a:rPr lang="en-US" sz="2400" dirty="0" smtClean="0"/>
              <a:t> Easy (fast) to compute so practical on hardware and software</a:t>
            </a:r>
          </a:p>
          <a:p>
            <a:r>
              <a:rPr lang="en-US" sz="2400" b="1" dirty="0" err="1" smtClean="0"/>
              <a:t>Pseudorandomness</a:t>
            </a:r>
            <a:r>
              <a:rPr lang="en-US" sz="2400" b="1" dirty="0" smtClean="0"/>
              <a:t>:</a:t>
            </a:r>
            <a:r>
              <a:rPr lang="en-US" sz="2400" dirty="0" smtClean="0"/>
              <a:t> The outputs pass tests designed to detect </a:t>
            </a:r>
            <a:r>
              <a:rPr lang="en-US" sz="2400" dirty="0" err="1" smtClean="0"/>
              <a:t>pseudorandomness</a:t>
            </a:r>
            <a:r>
              <a:rPr lang="en-US" sz="2400" dirty="0" smtClean="0"/>
              <a:t>.</a:t>
            </a:r>
          </a:p>
          <a:p>
            <a:endParaRPr lang="en-US" dirty="0" smtClean="0"/>
          </a:p>
          <a:p>
            <a:endParaRPr lang="en-US" dirty="0"/>
          </a:p>
        </p:txBody>
      </p:sp>
    </p:spTree>
    <p:extLst>
      <p:ext uri="{BB962C8B-B14F-4D97-AF65-F5344CB8AC3E}">
        <p14:creationId xmlns:p14="http://schemas.microsoft.com/office/powerpoint/2010/main" val="37976877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077200" cy="1027112"/>
          </a:xfrm>
        </p:spPr>
        <p:txBody>
          <a:bodyPr/>
          <a:lstStyle/>
          <a:p>
            <a:r>
              <a:rPr lang="en-US" dirty="0" smtClean="0"/>
              <a:t>Uses of Hash Functions </a:t>
            </a:r>
          </a:p>
        </p:txBody>
      </p:sp>
      <p:sp>
        <p:nvSpPr>
          <p:cNvPr id="5" name="Text Placeholder 4"/>
          <p:cNvSpPr>
            <a:spLocks noGrp="1"/>
          </p:cNvSpPr>
          <p:nvPr>
            <p:ph idx="1"/>
          </p:nvPr>
        </p:nvSpPr>
        <p:spPr>
          <a:xfrm>
            <a:off x="914400" y="1600200"/>
            <a:ext cx="7391400" cy="3657600"/>
          </a:xfrm>
        </p:spPr>
        <p:txBody>
          <a:bodyPr/>
          <a:lstStyle/>
          <a:p>
            <a:pPr>
              <a:spcAft>
                <a:spcPts val="600"/>
              </a:spcAft>
            </a:pPr>
            <a:r>
              <a:rPr lang="en-US" sz="2400" b="1" dirty="0" smtClean="0"/>
              <a:t>Digital Signatures: </a:t>
            </a:r>
            <a:r>
              <a:rPr lang="en-US" sz="2400" dirty="0" smtClean="0"/>
              <a:t>When you sign messages digitally, the hash </a:t>
            </a:r>
            <a:r>
              <a:rPr lang="en-US" sz="2400" dirty="0"/>
              <a:t>value of the message is encrypted instead of the message itself. </a:t>
            </a:r>
            <a:r>
              <a:rPr lang="en-US" sz="2400" dirty="0" smtClean="0"/>
              <a:t>This </a:t>
            </a:r>
            <a:r>
              <a:rPr lang="en-US" sz="2400" dirty="0"/>
              <a:t>allows messages </a:t>
            </a:r>
            <a:r>
              <a:rPr lang="en-US" sz="2400" dirty="0" smtClean="0"/>
              <a:t>of arbitrary lengths to be signed. </a:t>
            </a:r>
          </a:p>
          <a:p>
            <a:pPr>
              <a:spcAft>
                <a:spcPts val="600"/>
              </a:spcAft>
            </a:pPr>
            <a:r>
              <a:rPr lang="en-US" sz="2400" b="1" dirty="0" smtClean="0"/>
              <a:t>Password Files: </a:t>
            </a:r>
            <a:r>
              <a:rPr lang="en-US" sz="2400" dirty="0" smtClean="0"/>
              <a:t>Hashes of passwords are stored, not the passwords themselves. Because no one can see the plain password, this provides an extra layer of security in case the password file is stolen.</a:t>
            </a:r>
          </a:p>
          <a:p>
            <a:pPr marL="106680" indent="0">
              <a:spcAft>
                <a:spcPts val="600"/>
              </a:spcAft>
              <a:buNone/>
            </a:pPr>
            <a:endParaRPr lang="en-US" dirty="0"/>
          </a:p>
        </p:txBody>
      </p:sp>
    </p:spTree>
    <p:extLst>
      <p:ext uri="{BB962C8B-B14F-4D97-AF65-F5344CB8AC3E}">
        <p14:creationId xmlns:p14="http://schemas.microsoft.com/office/powerpoint/2010/main" val="883254541"/>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PP_C5Modules_CC_License_standard</Template>
  <TotalTime>1137</TotalTime>
  <Words>1442</Words>
  <Application>Microsoft Office PowerPoint</Application>
  <PresentationFormat>On-screen Show (4:3)</PresentationFormat>
  <Paragraphs>115</Paragraphs>
  <Slides>16</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Times New Roman</vt:lpstr>
      <vt:lpstr>Calibri Light</vt:lpstr>
      <vt:lpstr>Noto Symbol</vt:lpstr>
      <vt:lpstr>Calibri</vt:lpstr>
      <vt:lpstr>ＭＳ Ｐゴシック</vt:lpstr>
      <vt:lpstr>Arial</vt:lpstr>
      <vt:lpstr>Libre Baskerville</vt:lpstr>
      <vt:lpstr>PP_C5Modules_CC_License_standard</vt:lpstr>
      <vt:lpstr>Applied Cryptography</vt:lpstr>
      <vt:lpstr>Learning Objectives</vt:lpstr>
      <vt:lpstr>Recall: Cryptography and the Main Tenets of Information Security</vt:lpstr>
      <vt:lpstr>Recall: Symmetric Key Cryptography</vt:lpstr>
      <vt:lpstr>Recall: Asymmetric Encryption </vt:lpstr>
      <vt:lpstr>Recall: Problem of Integrity</vt:lpstr>
      <vt:lpstr>Hash Functions</vt:lpstr>
      <vt:lpstr>Requirements for a Cryptographic Hash Function</vt:lpstr>
      <vt:lpstr>Uses of Hash Functions </vt:lpstr>
      <vt:lpstr>Uses of Hash Functions (continued) </vt:lpstr>
      <vt:lpstr>Examples of Cryptographic Hash Functions</vt:lpstr>
      <vt:lpstr>Examples of Cryptographic Hash Functions (continued)</vt:lpstr>
      <vt:lpstr>A Cryptographic Hash Function (SHA-1) at Work</vt:lpstr>
      <vt:lpstr>Hands-on: Comparing Hashes of Some Strings</vt:lpstr>
      <vt:lpstr>Hands-on: Comparing Hashes of Some Strings (continued)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csu</dc:creator>
  <cp:lastModifiedBy>Christine Hosler</cp:lastModifiedBy>
  <cp:revision>92</cp:revision>
  <dcterms:modified xsi:type="dcterms:W3CDTF">2017-04-20T18:00:31Z</dcterms:modified>
</cp:coreProperties>
</file>