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93" r:id="rId17"/>
    <p:sldId id="272" r:id="rId18"/>
    <p:sldId id="294" r:id="rId19"/>
    <p:sldId id="273" r:id="rId20"/>
    <p:sldId id="295" r:id="rId21"/>
    <p:sldId id="296"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6" autoAdjust="0"/>
    <p:restoredTop sz="83351" autoAdjust="0"/>
  </p:normalViewPr>
  <p:slideViewPr>
    <p:cSldViewPr snapToGrid="0">
      <p:cViewPr varScale="1">
        <p:scale>
          <a:sx n="83" d="100"/>
          <a:sy n="83" d="100"/>
        </p:scale>
        <p:origin x="126" y="3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0EB123-5DED-47AE-8FB5-DC42547A4B1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F84419E8-5536-44CD-8ABD-07AC053FDA3F}">
      <dgm:prSet phldrT="[Text]"/>
      <dgm:spPr/>
      <dgm:t>
        <a:bodyPr/>
        <a:lstStyle/>
        <a:p>
          <a:r>
            <a:rPr lang="en-US" dirty="0"/>
            <a:t>Controls</a:t>
          </a:r>
        </a:p>
      </dgm:t>
    </dgm:pt>
    <dgm:pt modelId="{8C6EA369-3504-4483-A39F-7493ED828200}" type="parTrans" cxnId="{2751F7E4-CB28-480E-8FA1-918844CE6DFA}">
      <dgm:prSet/>
      <dgm:spPr/>
      <dgm:t>
        <a:bodyPr/>
        <a:lstStyle/>
        <a:p>
          <a:endParaRPr lang="en-US"/>
        </a:p>
      </dgm:t>
    </dgm:pt>
    <dgm:pt modelId="{A3D9EEFA-8953-436C-B39A-A986E13A726B}" type="sibTrans" cxnId="{2751F7E4-CB28-480E-8FA1-918844CE6DFA}">
      <dgm:prSet/>
      <dgm:spPr/>
      <dgm:t>
        <a:bodyPr/>
        <a:lstStyle/>
        <a:p>
          <a:endParaRPr lang="en-US"/>
        </a:p>
      </dgm:t>
    </dgm:pt>
    <dgm:pt modelId="{A9CC81E0-1A93-4FF8-9D39-C8CF170E115F}">
      <dgm:prSet phldrT="[Text]"/>
      <dgm:spPr/>
      <dgm:t>
        <a:bodyPr/>
        <a:lstStyle/>
        <a:p>
          <a:r>
            <a:rPr lang="en-US" dirty="0"/>
            <a:t>allow access</a:t>
          </a:r>
        </a:p>
      </dgm:t>
    </dgm:pt>
    <dgm:pt modelId="{0E0141A1-9686-4D05-9C79-CE41D9A1688B}" type="parTrans" cxnId="{768B99F3-1E0E-485E-95AE-4E4C370BD2D9}">
      <dgm:prSet/>
      <dgm:spPr/>
      <dgm:t>
        <a:bodyPr/>
        <a:lstStyle/>
        <a:p>
          <a:endParaRPr lang="en-US"/>
        </a:p>
      </dgm:t>
    </dgm:pt>
    <dgm:pt modelId="{8550C552-5A87-46CA-BF44-55542C61F78F}" type="sibTrans" cxnId="{768B99F3-1E0E-485E-95AE-4E4C370BD2D9}">
      <dgm:prSet/>
      <dgm:spPr/>
      <dgm:t>
        <a:bodyPr/>
        <a:lstStyle/>
        <a:p>
          <a:endParaRPr lang="en-US"/>
        </a:p>
      </dgm:t>
    </dgm:pt>
    <dgm:pt modelId="{553C1244-3159-4D60-8318-1CD8B4158930}">
      <dgm:prSet phldrT="[Text]"/>
      <dgm:spPr/>
      <dgm:t>
        <a:bodyPr/>
        <a:lstStyle/>
        <a:p>
          <a:r>
            <a:rPr lang="en-US" dirty="0"/>
            <a:t>deny access </a:t>
          </a:r>
        </a:p>
      </dgm:t>
    </dgm:pt>
    <dgm:pt modelId="{C2FAD41B-DD75-4D47-BFC7-1CBA46A0811A}" type="parTrans" cxnId="{3E55E678-12AC-4B40-B5C2-286BFDB83E38}">
      <dgm:prSet/>
      <dgm:spPr/>
      <dgm:t>
        <a:bodyPr/>
        <a:lstStyle/>
        <a:p>
          <a:endParaRPr lang="en-US"/>
        </a:p>
      </dgm:t>
    </dgm:pt>
    <dgm:pt modelId="{4C27F81A-0226-4DAD-8928-B82D15F3D236}" type="sibTrans" cxnId="{3E55E678-12AC-4B40-B5C2-286BFDB83E38}">
      <dgm:prSet/>
      <dgm:spPr/>
      <dgm:t>
        <a:bodyPr/>
        <a:lstStyle/>
        <a:p>
          <a:endParaRPr lang="en-US"/>
        </a:p>
      </dgm:t>
    </dgm:pt>
    <dgm:pt modelId="{748F77D8-9F52-4577-AA46-91FEA10786BE}">
      <dgm:prSet phldrT="[Text]"/>
      <dgm:spPr/>
      <dgm:t>
        <a:bodyPr/>
        <a:lstStyle/>
        <a:p>
          <a:r>
            <a:rPr lang="en-US" dirty="0"/>
            <a:t>limit access</a:t>
          </a:r>
        </a:p>
      </dgm:t>
    </dgm:pt>
    <dgm:pt modelId="{DAC24554-F92D-44B1-B031-EB81FFB3401A}" type="parTrans" cxnId="{EC500CDB-ED18-4C03-BC75-E5EE2BA928FA}">
      <dgm:prSet/>
      <dgm:spPr/>
      <dgm:t>
        <a:bodyPr/>
        <a:lstStyle/>
        <a:p>
          <a:endParaRPr lang="en-US"/>
        </a:p>
      </dgm:t>
    </dgm:pt>
    <dgm:pt modelId="{A21EDE12-7F6F-406D-A5ED-A4D44A2FC8AF}" type="sibTrans" cxnId="{EC500CDB-ED18-4C03-BC75-E5EE2BA928FA}">
      <dgm:prSet/>
      <dgm:spPr/>
      <dgm:t>
        <a:bodyPr/>
        <a:lstStyle/>
        <a:p>
          <a:endParaRPr lang="en-US"/>
        </a:p>
      </dgm:t>
    </dgm:pt>
    <dgm:pt modelId="{85A443C7-97C5-404F-B292-E2FE3A9CE7F9}">
      <dgm:prSet/>
      <dgm:spPr/>
      <dgm:t>
        <a:bodyPr/>
        <a:lstStyle/>
        <a:p>
          <a:r>
            <a:rPr lang="en-US" dirty="0"/>
            <a:t>revoke access</a:t>
          </a:r>
        </a:p>
      </dgm:t>
    </dgm:pt>
    <dgm:pt modelId="{F8E046AC-09CF-4ADC-900D-03CD7F05C6DC}" type="parTrans" cxnId="{7A6D4710-3232-40E3-83AC-8F9D669F7DB5}">
      <dgm:prSet/>
      <dgm:spPr/>
      <dgm:t>
        <a:bodyPr/>
        <a:lstStyle/>
        <a:p>
          <a:endParaRPr lang="en-US"/>
        </a:p>
      </dgm:t>
    </dgm:pt>
    <dgm:pt modelId="{B3386BAE-8453-421C-A5B4-C21D4DB580A0}" type="sibTrans" cxnId="{7A6D4710-3232-40E3-83AC-8F9D669F7DB5}">
      <dgm:prSet/>
      <dgm:spPr/>
      <dgm:t>
        <a:bodyPr/>
        <a:lstStyle/>
        <a:p>
          <a:endParaRPr lang="en-US"/>
        </a:p>
      </dgm:t>
    </dgm:pt>
    <dgm:pt modelId="{61BF48CD-6183-4F97-9E1D-4B7D42A72108}" type="pres">
      <dgm:prSet presAssocID="{EC0EB123-5DED-47AE-8FB5-DC42547A4B10}" presName="hierChild1" presStyleCnt="0">
        <dgm:presLayoutVars>
          <dgm:orgChart val="1"/>
          <dgm:chPref val="1"/>
          <dgm:dir/>
          <dgm:animOne val="branch"/>
          <dgm:animLvl val="lvl"/>
          <dgm:resizeHandles/>
        </dgm:presLayoutVars>
      </dgm:prSet>
      <dgm:spPr/>
    </dgm:pt>
    <dgm:pt modelId="{251CAF2A-F771-47B0-8ACE-A947DE4C0414}" type="pres">
      <dgm:prSet presAssocID="{F84419E8-5536-44CD-8ABD-07AC053FDA3F}" presName="hierRoot1" presStyleCnt="0">
        <dgm:presLayoutVars>
          <dgm:hierBranch val="init"/>
        </dgm:presLayoutVars>
      </dgm:prSet>
      <dgm:spPr/>
    </dgm:pt>
    <dgm:pt modelId="{0EFBCD6C-BB1F-453A-B69D-C9BBD1A4D2E7}" type="pres">
      <dgm:prSet presAssocID="{F84419E8-5536-44CD-8ABD-07AC053FDA3F}" presName="rootComposite1" presStyleCnt="0"/>
      <dgm:spPr/>
    </dgm:pt>
    <dgm:pt modelId="{934048F7-25C4-47F6-A6A9-C451D33C984F}" type="pres">
      <dgm:prSet presAssocID="{F84419E8-5536-44CD-8ABD-07AC053FDA3F}" presName="rootText1" presStyleLbl="node0" presStyleIdx="0" presStyleCnt="1" custLinFactNeighborX="2706" custLinFactNeighborY="-86896">
        <dgm:presLayoutVars>
          <dgm:chPref val="3"/>
        </dgm:presLayoutVars>
      </dgm:prSet>
      <dgm:spPr/>
    </dgm:pt>
    <dgm:pt modelId="{9D8936A3-79EA-40E4-944B-DEE3A88337DA}" type="pres">
      <dgm:prSet presAssocID="{F84419E8-5536-44CD-8ABD-07AC053FDA3F}" presName="rootConnector1" presStyleLbl="node1" presStyleIdx="0" presStyleCnt="0"/>
      <dgm:spPr/>
    </dgm:pt>
    <dgm:pt modelId="{E00DD195-BB8A-4303-B60D-0E623DB15067}" type="pres">
      <dgm:prSet presAssocID="{F84419E8-5536-44CD-8ABD-07AC053FDA3F}" presName="hierChild2" presStyleCnt="0"/>
      <dgm:spPr/>
    </dgm:pt>
    <dgm:pt modelId="{0EB71CA8-B712-434F-A488-884823794AF8}" type="pres">
      <dgm:prSet presAssocID="{0E0141A1-9686-4D05-9C79-CE41D9A1688B}" presName="Name37" presStyleLbl="parChTrans1D2" presStyleIdx="0" presStyleCnt="4"/>
      <dgm:spPr/>
    </dgm:pt>
    <dgm:pt modelId="{8841B47F-D88F-4A73-8E75-75F433E07A13}" type="pres">
      <dgm:prSet presAssocID="{A9CC81E0-1A93-4FF8-9D39-C8CF170E115F}" presName="hierRoot2" presStyleCnt="0">
        <dgm:presLayoutVars>
          <dgm:hierBranch val="init"/>
        </dgm:presLayoutVars>
      </dgm:prSet>
      <dgm:spPr/>
    </dgm:pt>
    <dgm:pt modelId="{AD801152-CCB5-47A3-95B8-1C2A1C26D133}" type="pres">
      <dgm:prSet presAssocID="{A9CC81E0-1A93-4FF8-9D39-C8CF170E115F}" presName="rootComposite" presStyleCnt="0"/>
      <dgm:spPr/>
    </dgm:pt>
    <dgm:pt modelId="{C79A94E1-4B46-4636-B632-4D5BC687DA6B}" type="pres">
      <dgm:prSet presAssocID="{A9CC81E0-1A93-4FF8-9D39-C8CF170E115F}" presName="rootText" presStyleLbl="node2" presStyleIdx="0" presStyleCnt="4" custLinFactNeighborX="1382" custLinFactNeighborY="-11344">
        <dgm:presLayoutVars>
          <dgm:chPref val="3"/>
        </dgm:presLayoutVars>
      </dgm:prSet>
      <dgm:spPr/>
    </dgm:pt>
    <dgm:pt modelId="{4BD9AAE3-5043-4CD9-A73F-1A4416BA4068}" type="pres">
      <dgm:prSet presAssocID="{A9CC81E0-1A93-4FF8-9D39-C8CF170E115F}" presName="rootConnector" presStyleLbl="node2" presStyleIdx="0" presStyleCnt="4"/>
      <dgm:spPr/>
    </dgm:pt>
    <dgm:pt modelId="{2E882AE6-DCE8-444E-B1D5-19982082CAB8}" type="pres">
      <dgm:prSet presAssocID="{A9CC81E0-1A93-4FF8-9D39-C8CF170E115F}" presName="hierChild4" presStyleCnt="0"/>
      <dgm:spPr/>
    </dgm:pt>
    <dgm:pt modelId="{0557F8AC-9400-4EE1-AD04-FCCD637A9F80}" type="pres">
      <dgm:prSet presAssocID="{A9CC81E0-1A93-4FF8-9D39-C8CF170E115F}" presName="hierChild5" presStyleCnt="0"/>
      <dgm:spPr/>
    </dgm:pt>
    <dgm:pt modelId="{E4DB7DBF-9256-44CC-8667-B65B74713891}" type="pres">
      <dgm:prSet presAssocID="{C2FAD41B-DD75-4D47-BFC7-1CBA46A0811A}" presName="Name37" presStyleLbl="parChTrans1D2" presStyleIdx="1" presStyleCnt="4"/>
      <dgm:spPr/>
    </dgm:pt>
    <dgm:pt modelId="{947FC6BF-CDAB-49B9-9B04-7A10C5D065E5}" type="pres">
      <dgm:prSet presAssocID="{553C1244-3159-4D60-8318-1CD8B4158930}" presName="hierRoot2" presStyleCnt="0">
        <dgm:presLayoutVars>
          <dgm:hierBranch val="init"/>
        </dgm:presLayoutVars>
      </dgm:prSet>
      <dgm:spPr/>
    </dgm:pt>
    <dgm:pt modelId="{23E5068F-C40C-48D7-8B4B-7ACA2AF83E8B}" type="pres">
      <dgm:prSet presAssocID="{553C1244-3159-4D60-8318-1CD8B4158930}" presName="rootComposite" presStyleCnt="0"/>
      <dgm:spPr/>
    </dgm:pt>
    <dgm:pt modelId="{300808D3-49B2-4E34-A6CF-487DAA5211A3}" type="pres">
      <dgm:prSet presAssocID="{553C1244-3159-4D60-8318-1CD8B4158930}" presName="rootText" presStyleLbl="node2" presStyleIdx="1" presStyleCnt="4" custLinFactNeighborX="-1383" custLinFactNeighborY="-11344">
        <dgm:presLayoutVars>
          <dgm:chPref val="3"/>
        </dgm:presLayoutVars>
      </dgm:prSet>
      <dgm:spPr/>
    </dgm:pt>
    <dgm:pt modelId="{3E4A63F5-0C2C-46EB-AB01-E55CA2749CAA}" type="pres">
      <dgm:prSet presAssocID="{553C1244-3159-4D60-8318-1CD8B4158930}" presName="rootConnector" presStyleLbl="node2" presStyleIdx="1" presStyleCnt="4"/>
      <dgm:spPr/>
    </dgm:pt>
    <dgm:pt modelId="{7D396219-9392-4266-8669-100D90AD0BCF}" type="pres">
      <dgm:prSet presAssocID="{553C1244-3159-4D60-8318-1CD8B4158930}" presName="hierChild4" presStyleCnt="0"/>
      <dgm:spPr/>
    </dgm:pt>
    <dgm:pt modelId="{46E28BF0-AACD-449B-8018-66313BDC3685}" type="pres">
      <dgm:prSet presAssocID="{553C1244-3159-4D60-8318-1CD8B4158930}" presName="hierChild5" presStyleCnt="0"/>
      <dgm:spPr/>
    </dgm:pt>
    <dgm:pt modelId="{30999C13-43D4-4411-BE8E-A71D92B458CA}" type="pres">
      <dgm:prSet presAssocID="{DAC24554-F92D-44B1-B031-EB81FFB3401A}" presName="Name37" presStyleLbl="parChTrans1D2" presStyleIdx="2" presStyleCnt="4"/>
      <dgm:spPr/>
    </dgm:pt>
    <dgm:pt modelId="{52DD5328-B7FE-4D96-A41F-8200B95E25A2}" type="pres">
      <dgm:prSet presAssocID="{748F77D8-9F52-4577-AA46-91FEA10786BE}" presName="hierRoot2" presStyleCnt="0">
        <dgm:presLayoutVars>
          <dgm:hierBranch val="init"/>
        </dgm:presLayoutVars>
      </dgm:prSet>
      <dgm:spPr/>
    </dgm:pt>
    <dgm:pt modelId="{4D1AC1FF-3377-4021-803E-6A6D56C1486C}" type="pres">
      <dgm:prSet presAssocID="{748F77D8-9F52-4577-AA46-91FEA10786BE}" presName="rootComposite" presStyleCnt="0"/>
      <dgm:spPr/>
    </dgm:pt>
    <dgm:pt modelId="{18B238E8-1E59-4584-B505-370364C3C5B2}" type="pres">
      <dgm:prSet presAssocID="{748F77D8-9F52-4577-AA46-91FEA10786BE}" presName="rootText" presStyleLbl="node2" presStyleIdx="2" presStyleCnt="4" custLinFactNeighborX="-1383" custLinFactNeighborY="-11344">
        <dgm:presLayoutVars>
          <dgm:chPref val="3"/>
        </dgm:presLayoutVars>
      </dgm:prSet>
      <dgm:spPr/>
    </dgm:pt>
    <dgm:pt modelId="{662C33CD-B5EE-47C6-A930-141B7C3B1CF9}" type="pres">
      <dgm:prSet presAssocID="{748F77D8-9F52-4577-AA46-91FEA10786BE}" presName="rootConnector" presStyleLbl="node2" presStyleIdx="2" presStyleCnt="4"/>
      <dgm:spPr/>
    </dgm:pt>
    <dgm:pt modelId="{979BA5B8-7B13-48E3-B286-3BA03E405692}" type="pres">
      <dgm:prSet presAssocID="{748F77D8-9F52-4577-AA46-91FEA10786BE}" presName="hierChild4" presStyleCnt="0"/>
      <dgm:spPr/>
    </dgm:pt>
    <dgm:pt modelId="{2DDA6D47-19FB-4990-9D10-D9E4C6885DA0}" type="pres">
      <dgm:prSet presAssocID="{748F77D8-9F52-4577-AA46-91FEA10786BE}" presName="hierChild5" presStyleCnt="0"/>
      <dgm:spPr/>
    </dgm:pt>
    <dgm:pt modelId="{B558668E-D7D0-4B42-B441-7C3930372E93}" type="pres">
      <dgm:prSet presAssocID="{F8E046AC-09CF-4ADC-900D-03CD7F05C6DC}" presName="Name37" presStyleLbl="parChTrans1D2" presStyleIdx="3" presStyleCnt="4"/>
      <dgm:spPr/>
    </dgm:pt>
    <dgm:pt modelId="{CDCD4EEE-8BAD-49DA-8AA1-537AB1F17C68}" type="pres">
      <dgm:prSet presAssocID="{85A443C7-97C5-404F-B292-E2FE3A9CE7F9}" presName="hierRoot2" presStyleCnt="0">
        <dgm:presLayoutVars>
          <dgm:hierBranch val="init"/>
        </dgm:presLayoutVars>
      </dgm:prSet>
      <dgm:spPr/>
    </dgm:pt>
    <dgm:pt modelId="{60E7397E-CE1F-4603-B213-CA4B4D41CE17}" type="pres">
      <dgm:prSet presAssocID="{85A443C7-97C5-404F-B292-E2FE3A9CE7F9}" presName="rootComposite" presStyleCnt="0"/>
      <dgm:spPr/>
    </dgm:pt>
    <dgm:pt modelId="{444CBD64-3502-44FD-84CD-F7718F75745D}" type="pres">
      <dgm:prSet presAssocID="{85A443C7-97C5-404F-B292-E2FE3A9CE7F9}" presName="rootText" presStyleLbl="node2" presStyleIdx="3" presStyleCnt="4" custLinFactNeighborX="-1383" custLinFactNeighborY="-11344">
        <dgm:presLayoutVars>
          <dgm:chPref val="3"/>
        </dgm:presLayoutVars>
      </dgm:prSet>
      <dgm:spPr/>
    </dgm:pt>
    <dgm:pt modelId="{75799E76-0DCC-4CE6-BA98-191EBEEFFBBC}" type="pres">
      <dgm:prSet presAssocID="{85A443C7-97C5-404F-B292-E2FE3A9CE7F9}" presName="rootConnector" presStyleLbl="node2" presStyleIdx="3" presStyleCnt="4"/>
      <dgm:spPr/>
    </dgm:pt>
    <dgm:pt modelId="{9F25877A-AB57-4F43-A5C8-7533BDC63A54}" type="pres">
      <dgm:prSet presAssocID="{85A443C7-97C5-404F-B292-E2FE3A9CE7F9}" presName="hierChild4" presStyleCnt="0"/>
      <dgm:spPr/>
    </dgm:pt>
    <dgm:pt modelId="{11CCEAB6-9C75-491F-9F5D-8099708D06E3}" type="pres">
      <dgm:prSet presAssocID="{85A443C7-97C5-404F-B292-E2FE3A9CE7F9}" presName="hierChild5" presStyleCnt="0"/>
      <dgm:spPr/>
    </dgm:pt>
    <dgm:pt modelId="{0782924C-4701-4D67-94DE-25707FB3A74D}" type="pres">
      <dgm:prSet presAssocID="{F84419E8-5536-44CD-8ABD-07AC053FDA3F}" presName="hierChild3" presStyleCnt="0"/>
      <dgm:spPr/>
    </dgm:pt>
  </dgm:ptLst>
  <dgm:cxnLst>
    <dgm:cxn modelId="{0D73CA09-0F41-4933-9832-5F71F3305A95}" type="presOf" srcId="{EC0EB123-5DED-47AE-8FB5-DC42547A4B10}" destId="{61BF48CD-6183-4F97-9E1D-4B7D42A72108}" srcOrd="0" destOrd="0" presId="urn:microsoft.com/office/officeart/2005/8/layout/orgChart1"/>
    <dgm:cxn modelId="{127AFE0C-FE63-4BDB-83AA-FEFFD97858E6}" type="presOf" srcId="{553C1244-3159-4D60-8318-1CD8B4158930}" destId="{300808D3-49B2-4E34-A6CF-487DAA5211A3}" srcOrd="0" destOrd="0" presId="urn:microsoft.com/office/officeart/2005/8/layout/orgChart1"/>
    <dgm:cxn modelId="{7A6D4710-3232-40E3-83AC-8F9D669F7DB5}" srcId="{F84419E8-5536-44CD-8ABD-07AC053FDA3F}" destId="{85A443C7-97C5-404F-B292-E2FE3A9CE7F9}" srcOrd="3" destOrd="0" parTransId="{F8E046AC-09CF-4ADC-900D-03CD7F05C6DC}" sibTransId="{B3386BAE-8453-421C-A5B4-C21D4DB580A0}"/>
    <dgm:cxn modelId="{0A874A29-8383-42C9-A0BE-99AF4F883583}" type="presOf" srcId="{F8E046AC-09CF-4ADC-900D-03CD7F05C6DC}" destId="{B558668E-D7D0-4B42-B441-7C3930372E93}" srcOrd="0" destOrd="0" presId="urn:microsoft.com/office/officeart/2005/8/layout/orgChart1"/>
    <dgm:cxn modelId="{2C181844-8ACA-48A7-AE84-1DB534C52217}" type="presOf" srcId="{553C1244-3159-4D60-8318-1CD8B4158930}" destId="{3E4A63F5-0C2C-46EB-AB01-E55CA2749CAA}" srcOrd="1" destOrd="0" presId="urn:microsoft.com/office/officeart/2005/8/layout/orgChart1"/>
    <dgm:cxn modelId="{0967C256-C659-416A-AE3A-0046D2CAEBAE}" type="presOf" srcId="{A9CC81E0-1A93-4FF8-9D39-C8CF170E115F}" destId="{C79A94E1-4B46-4636-B632-4D5BC687DA6B}" srcOrd="0" destOrd="0" presId="urn:microsoft.com/office/officeart/2005/8/layout/orgChart1"/>
    <dgm:cxn modelId="{3E55E678-12AC-4B40-B5C2-286BFDB83E38}" srcId="{F84419E8-5536-44CD-8ABD-07AC053FDA3F}" destId="{553C1244-3159-4D60-8318-1CD8B4158930}" srcOrd="1" destOrd="0" parTransId="{C2FAD41B-DD75-4D47-BFC7-1CBA46A0811A}" sibTransId="{4C27F81A-0226-4DAD-8928-B82D15F3D236}"/>
    <dgm:cxn modelId="{194FCE95-F975-452B-B791-254822958D65}" type="presOf" srcId="{F84419E8-5536-44CD-8ABD-07AC053FDA3F}" destId="{9D8936A3-79EA-40E4-944B-DEE3A88337DA}" srcOrd="1" destOrd="0" presId="urn:microsoft.com/office/officeart/2005/8/layout/orgChart1"/>
    <dgm:cxn modelId="{19B7729C-6B4B-4C81-9323-59F306233DF2}" type="presOf" srcId="{85A443C7-97C5-404F-B292-E2FE3A9CE7F9}" destId="{75799E76-0DCC-4CE6-BA98-191EBEEFFBBC}" srcOrd="1" destOrd="0" presId="urn:microsoft.com/office/officeart/2005/8/layout/orgChart1"/>
    <dgm:cxn modelId="{7061C0A0-C509-4F5B-9E2D-67A3B645A7DF}" type="presOf" srcId="{748F77D8-9F52-4577-AA46-91FEA10786BE}" destId="{662C33CD-B5EE-47C6-A930-141B7C3B1CF9}" srcOrd="1" destOrd="0" presId="urn:microsoft.com/office/officeart/2005/8/layout/orgChart1"/>
    <dgm:cxn modelId="{87E0C6AF-61F4-41D8-9B6B-23E97EB50561}" type="presOf" srcId="{C2FAD41B-DD75-4D47-BFC7-1CBA46A0811A}" destId="{E4DB7DBF-9256-44CC-8667-B65B74713891}" srcOrd="0" destOrd="0" presId="urn:microsoft.com/office/officeart/2005/8/layout/orgChart1"/>
    <dgm:cxn modelId="{EC500CDB-ED18-4C03-BC75-E5EE2BA928FA}" srcId="{F84419E8-5536-44CD-8ABD-07AC053FDA3F}" destId="{748F77D8-9F52-4577-AA46-91FEA10786BE}" srcOrd="2" destOrd="0" parTransId="{DAC24554-F92D-44B1-B031-EB81FFB3401A}" sibTransId="{A21EDE12-7F6F-406D-A5ED-A4D44A2FC8AF}"/>
    <dgm:cxn modelId="{01D94FE2-84DA-42F1-84D3-04300BC8A0FA}" type="presOf" srcId="{748F77D8-9F52-4577-AA46-91FEA10786BE}" destId="{18B238E8-1E59-4584-B505-370364C3C5B2}" srcOrd="0" destOrd="0" presId="urn:microsoft.com/office/officeart/2005/8/layout/orgChart1"/>
    <dgm:cxn modelId="{441278E3-6146-45D2-AA4C-CD475D0E15B9}" type="presOf" srcId="{0E0141A1-9686-4D05-9C79-CE41D9A1688B}" destId="{0EB71CA8-B712-434F-A488-884823794AF8}" srcOrd="0" destOrd="0" presId="urn:microsoft.com/office/officeart/2005/8/layout/orgChart1"/>
    <dgm:cxn modelId="{2751F7E4-CB28-480E-8FA1-918844CE6DFA}" srcId="{EC0EB123-5DED-47AE-8FB5-DC42547A4B10}" destId="{F84419E8-5536-44CD-8ABD-07AC053FDA3F}" srcOrd="0" destOrd="0" parTransId="{8C6EA369-3504-4483-A39F-7493ED828200}" sibTransId="{A3D9EEFA-8953-436C-B39A-A986E13A726B}"/>
    <dgm:cxn modelId="{9C0A1AE9-825E-4A6C-A0FA-5EB4C4D6E421}" type="presOf" srcId="{DAC24554-F92D-44B1-B031-EB81FFB3401A}" destId="{30999C13-43D4-4411-BE8E-A71D92B458CA}" srcOrd="0" destOrd="0" presId="urn:microsoft.com/office/officeart/2005/8/layout/orgChart1"/>
    <dgm:cxn modelId="{EEBD38EF-EE3C-4FD5-A9BB-8348A71D49A9}" type="presOf" srcId="{A9CC81E0-1A93-4FF8-9D39-C8CF170E115F}" destId="{4BD9AAE3-5043-4CD9-A73F-1A4416BA4068}" srcOrd="1" destOrd="0" presId="urn:microsoft.com/office/officeart/2005/8/layout/orgChart1"/>
    <dgm:cxn modelId="{768B99F3-1E0E-485E-95AE-4E4C370BD2D9}" srcId="{F84419E8-5536-44CD-8ABD-07AC053FDA3F}" destId="{A9CC81E0-1A93-4FF8-9D39-C8CF170E115F}" srcOrd="0" destOrd="0" parTransId="{0E0141A1-9686-4D05-9C79-CE41D9A1688B}" sibTransId="{8550C552-5A87-46CA-BF44-55542C61F78F}"/>
    <dgm:cxn modelId="{90BA3AFC-C8A2-4924-A7C2-39D1199CC182}" type="presOf" srcId="{85A443C7-97C5-404F-B292-E2FE3A9CE7F9}" destId="{444CBD64-3502-44FD-84CD-F7718F75745D}" srcOrd="0" destOrd="0" presId="urn:microsoft.com/office/officeart/2005/8/layout/orgChart1"/>
    <dgm:cxn modelId="{D4640EFD-DEB4-4DCD-9042-76C27B8C3C9D}" type="presOf" srcId="{F84419E8-5536-44CD-8ABD-07AC053FDA3F}" destId="{934048F7-25C4-47F6-A6A9-C451D33C984F}" srcOrd="0" destOrd="0" presId="urn:microsoft.com/office/officeart/2005/8/layout/orgChart1"/>
    <dgm:cxn modelId="{50531048-6F0C-412B-ACE4-B11865135668}" type="presParOf" srcId="{61BF48CD-6183-4F97-9E1D-4B7D42A72108}" destId="{251CAF2A-F771-47B0-8ACE-A947DE4C0414}" srcOrd="0" destOrd="0" presId="urn:microsoft.com/office/officeart/2005/8/layout/orgChart1"/>
    <dgm:cxn modelId="{B6166F26-CB33-4F5E-80DC-5E245B1339C2}" type="presParOf" srcId="{251CAF2A-F771-47B0-8ACE-A947DE4C0414}" destId="{0EFBCD6C-BB1F-453A-B69D-C9BBD1A4D2E7}" srcOrd="0" destOrd="0" presId="urn:microsoft.com/office/officeart/2005/8/layout/orgChart1"/>
    <dgm:cxn modelId="{960911C5-9489-4629-B1B0-A2E71EF2EB8B}" type="presParOf" srcId="{0EFBCD6C-BB1F-453A-B69D-C9BBD1A4D2E7}" destId="{934048F7-25C4-47F6-A6A9-C451D33C984F}" srcOrd="0" destOrd="0" presId="urn:microsoft.com/office/officeart/2005/8/layout/orgChart1"/>
    <dgm:cxn modelId="{A0DC7933-F627-4DE3-B1A5-1ED3AA8C1529}" type="presParOf" srcId="{0EFBCD6C-BB1F-453A-B69D-C9BBD1A4D2E7}" destId="{9D8936A3-79EA-40E4-944B-DEE3A88337DA}" srcOrd="1" destOrd="0" presId="urn:microsoft.com/office/officeart/2005/8/layout/orgChart1"/>
    <dgm:cxn modelId="{554D56A7-8E25-450F-B1C3-DB4E2B497BAF}" type="presParOf" srcId="{251CAF2A-F771-47B0-8ACE-A947DE4C0414}" destId="{E00DD195-BB8A-4303-B60D-0E623DB15067}" srcOrd="1" destOrd="0" presId="urn:microsoft.com/office/officeart/2005/8/layout/orgChart1"/>
    <dgm:cxn modelId="{5564A29D-099E-4AE6-B878-1BFBB275A937}" type="presParOf" srcId="{E00DD195-BB8A-4303-B60D-0E623DB15067}" destId="{0EB71CA8-B712-434F-A488-884823794AF8}" srcOrd="0" destOrd="0" presId="urn:microsoft.com/office/officeart/2005/8/layout/orgChart1"/>
    <dgm:cxn modelId="{9FEC654F-0511-4983-9CB6-03DE17A76567}" type="presParOf" srcId="{E00DD195-BB8A-4303-B60D-0E623DB15067}" destId="{8841B47F-D88F-4A73-8E75-75F433E07A13}" srcOrd="1" destOrd="0" presId="urn:microsoft.com/office/officeart/2005/8/layout/orgChart1"/>
    <dgm:cxn modelId="{36C67055-1DBB-4086-8B40-B0EE5E483197}" type="presParOf" srcId="{8841B47F-D88F-4A73-8E75-75F433E07A13}" destId="{AD801152-CCB5-47A3-95B8-1C2A1C26D133}" srcOrd="0" destOrd="0" presId="urn:microsoft.com/office/officeart/2005/8/layout/orgChart1"/>
    <dgm:cxn modelId="{05BE66EA-5571-4E87-908E-8608216F2D02}" type="presParOf" srcId="{AD801152-CCB5-47A3-95B8-1C2A1C26D133}" destId="{C79A94E1-4B46-4636-B632-4D5BC687DA6B}" srcOrd="0" destOrd="0" presId="urn:microsoft.com/office/officeart/2005/8/layout/orgChart1"/>
    <dgm:cxn modelId="{226023B1-1362-4E4D-9F0F-7666F534EA87}" type="presParOf" srcId="{AD801152-CCB5-47A3-95B8-1C2A1C26D133}" destId="{4BD9AAE3-5043-4CD9-A73F-1A4416BA4068}" srcOrd="1" destOrd="0" presId="urn:microsoft.com/office/officeart/2005/8/layout/orgChart1"/>
    <dgm:cxn modelId="{FB1310AF-B5E2-4479-9CDA-1885ACDCAD41}" type="presParOf" srcId="{8841B47F-D88F-4A73-8E75-75F433E07A13}" destId="{2E882AE6-DCE8-444E-B1D5-19982082CAB8}" srcOrd="1" destOrd="0" presId="urn:microsoft.com/office/officeart/2005/8/layout/orgChart1"/>
    <dgm:cxn modelId="{27C97927-1868-4CEB-A8FE-D1E68A5F8929}" type="presParOf" srcId="{8841B47F-D88F-4A73-8E75-75F433E07A13}" destId="{0557F8AC-9400-4EE1-AD04-FCCD637A9F80}" srcOrd="2" destOrd="0" presId="urn:microsoft.com/office/officeart/2005/8/layout/orgChart1"/>
    <dgm:cxn modelId="{C6100A7F-6B4A-45FC-8D92-103E9A42452B}" type="presParOf" srcId="{E00DD195-BB8A-4303-B60D-0E623DB15067}" destId="{E4DB7DBF-9256-44CC-8667-B65B74713891}" srcOrd="2" destOrd="0" presId="urn:microsoft.com/office/officeart/2005/8/layout/orgChart1"/>
    <dgm:cxn modelId="{518D574C-5765-4543-9C74-0E5717679027}" type="presParOf" srcId="{E00DD195-BB8A-4303-B60D-0E623DB15067}" destId="{947FC6BF-CDAB-49B9-9B04-7A10C5D065E5}" srcOrd="3" destOrd="0" presId="urn:microsoft.com/office/officeart/2005/8/layout/orgChart1"/>
    <dgm:cxn modelId="{913C542A-F204-4E22-B0A5-AF22311110BA}" type="presParOf" srcId="{947FC6BF-CDAB-49B9-9B04-7A10C5D065E5}" destId="{23E5068F-C40C-48D7-8B4B-7ACA2AF83E8B}" srcOrd="0" destOrd="0" presId="urn:microsoft.com/office/officeart/2005/8/layout/orgChart1"/>
    <dgm:cxn modelId="{69C85FE4-25EF-4ECF-8FCF-3B790CEF305C}" type="presParOf" srcId="{23E5068F-C40C-48D7-8B4B-7ACA2AF83E8B}" destId="{300808D3-49B2-4E34-A6CF-487DAA5211A3}" srcOrd="0" destOrd="0" presId="urn:microsoft.com/office/officeart/2005/8/layout/orgChart1"/>
    <dgm:cxn modelId="{E60DA02F-B071-4D15-B8BA-143515ED4DE7}" type="presParOf" srcId="{23E5068F-C40C-48D7-8B4B-7ACA2AF83E8B}" destId="{3E4A63F5-0C2C-46EB-AB01-E55CA2749CAA}" srcOrd="1" destOrd="0" presId="urn:microsoft.com/office/officeart/2005/8/layout/orgChart1"/>
    <dgm:cxn modelId="{DDFFC6F4-E1BA-4840-B0A9-60196983524B}" type="presParOf" srcId="{947FC6BF-CDAB-49B9-9B04-7A10C5D065E5}" destId="{7D396219-9392-4266-8669-100D90AD0BCF}" srcOrd="1" destOrd="0" presId="urn:microsoft.com/office/officeart/2005/8/layout/orgChart1"/>
    <dgm:cxn modelId="{F92FC646-5479-4159-8E01-6645541DFA19}" type="presParOf" srcId="{947FC6BF-CDAB-49B9-9B04-7A10C5D065E5}" destId="{46E28BF0-AACD-449B-8018-66313BDC3685}" srcOrd="2" destOrd="0" presId="urn:microsoft.com/office/officeart/2005/8/layout/orgChart1"/>
    <dgm:cxn modelId="{F195D3ED-9BE6-43C4-A445-86F8BB15A901}" type="presParOf" srcId="{E00DD195-BB8A-4303-B60D-0E623DB15067}" destId="{30999C13-43D4-4411-BE8E-A71D92B458CA}" srcOrd="4" destOrd="0" presId="urn:microsoft.com/office/officeart/2005/8/layout/orgChart1"/>
    <dgm:cxn modelId="{64EDC261-F188-4C86-B3B6-D78652007054}" type="presParOf" srcId="{E00DD195-BB8A-4303-B60D-0E623DB15067}" destId="{52DD5328-B7FE-4D96-A41F-8200B95E25A2}" srcOrd="5" destOrd="0" presId="urn:microsoft.com/office/officeart/2005/8/layout/orgChart1"/>
    <dgm:cxn modelId="{C0A15B29-D5AC-4294-8FA5-67257E1AEB83}" type="presParOf" srcId="{52DD5328-B7FE-4D96-A41F-8200B95E25A2}" destId="{4D1AC1FF-3377-4021-803E-6A6D56C1486C}" srcOrd="0" destOrd="0" presId="urn:microsoft.com/office/officeart/2005/8/layout/orgChart1"/>
    <dgm:cxn modelId="{18FA1560-FF9E-4D58-89F0-18A56FF99583}" type="presParOf" srcId="{4D1AC1FF-3377-4021-803E-6A6D56C1486C}" destId="{18B238E8-1E59-4584-B505-370364C3C5B2}" srcOrd="0" destOrd="0" presId="urn:microsoft.com/office/officeart/2005/8/layout/orgChart1"/>
    <dgm:cxn modelId="{B03E7450-BC2B-4307-9AEA-34614AEE9C06}" type="presParOf" srcId="{4D1AC1FF-3377-4021-803E-6A6D56C1486C}" destId="{662C33CD-B5EE-47C6-A930-141B7C3B1CF9}" srcOrd="1" destOrd="0" presId="urn:microsoft.com/office/officeart/2005/8/layout/orgChart1"/>
    <dgm:cxn modelId="{A3413869-EF28-45F9-8781-3A7709D8FB4E}" type="presParOf" srcId="{52DD5328-B7FE-4D96-A41F-8200B95E25A2}" destId="{979BA5B8-7B13-48E3-B286-3BA03E405692}" srcOrd="1" destOrd="0" presId="urn:microsoft.com/office/officeart/2005/8/layout/orgChart1"/>
    <dgm:cxn modelId="{D17852C6-0C0D-41DF-9911-37B65348420D}" type="presParOf" srcId="{52DD5328-B7FE-4D96-A41F-8200B95E25A2}" destId="{2DDA6D47-19FB-4990-9D10-D9E4C6885DA0}" srcOrd="2" destOrd="0" presId="urn:microsoft.com/office/officeart/2005/8/layout/orgChart1"/>
    <dgm:cxn modelId="{6C7A5BD0-8C47-44BE-843E-E89C7581EEB8}" type="presParOf" srcId="{E00DD195-BB8A-4303-B60D-0E623DB15067}" destId="{B558668E-D7D0-4B42-B441-7C3930372E93}" srcOrd="6" destOrd="0" presId="urn:microsoft.com/office/officeart/2005/8/layout/orgChart1"/>
    <dgm:cxn modelId="{DCBE93BC-1B26-43A5-B1AA-798265A749BB}" type="presParOf" srcId="{E00DD195-BB8A-4303-B60D-0E623DB15067}" destId="{CDCD4EEE-8BAD-49DA-8AA1-537AB1F17C68}" srcOrd="7" destOrd="0" presId="urn:microsoft.com/office/officeart/2005/8/layout/orgChart1"/>
    <dgm:cxn modelId="{2553AAE8-5501-41C1-B9F2-2273A0E029B4}" type="presParOf" srcId="{CDCD4EEE-8BAD-49DA-8AA1-537AB1F17C68}" destId="{60E7397E-CE1F-4603-B213-CA4B4D41CE17}" srcOrd="0" destOrd="0" presId="urn:microsoft.com/office/officeart/2005/8/layout/orgChart1"/>
    <dgm:cxn modelId="{D57F94E6-213B-4C66-BAA2-293D28703E52}" type="presParOf" srcId="{60E7397E-CE1F-4603-B213-CA4B4D41CE17}" destId="{444CBD64-3502-44FD-84CD-F7718F75745D}" srcOrd="0" destOrd="0" presId="urn:microsoft.com/office/officeart/2005/8/layout/orgChart1"/>
    <dgm:cxn modelId="{B8C586BF-796E-4BBE-A3FF-39B2EB0E2938}" type="presParOf" srcId="{60E7397E-CE1F-4603-B213-CA4B4D41CE17}" destId="{75799E76-0DCC-4CE6-BA98-191EBEEFFBBC}" srcOrd="1" destOrd="0" presId="urn:microsoft.com/office/officeart/2005/8/layout/orgChart1"/>
    <dgm:cxn modelId="{FAFA90D1-8015-4960-A174-4B1F5284BE92}" type="presParOf" srcId="{CDCD4EEE-8BAD-49DA-8AA1-537AB1F17C68}" destId="{9F25877A-AB57-4F43-A5C8-7533BDC63A54}" srcOrd="1" destOrd="0" presId="urn:microsoft.com/office/officeart/2005/8/layout/orgChart1"/>
    <dgm:cxn modelId="{E10E27D0-083D-4D89-AD57-7755F460228F}" type="presParOf" srcId="{CDCD4EEE-8BAD-49DA-8AA1-537AB1F17C68}" destId="{11CCEAB6-9C75-491F-9F5D-8099708D06E3}" srcOrd="2" destOrd="0" presId="urn:microsoft.com/office/officeart/2005/8/layout/orgChart1"/>
    <dgm:cxn modelId="{A9FC81C2-7C9D-4E62-A872-981E6650B73E}" type="presParOf" srcId="{251CAF2A-F771-47B0-8ACE-A947DE4C0414}" destId="{0782924C-4701-4D67-94DE-25707FB3A74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EFE217-D0A3-468E-B322-E5BFA441BF08}"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E971F403-45DF-4015-8A9E-C7BFEEB6A0E4}">
      <dgm:prSet phldrT="[Text]"/>
      <dgm:spPr/>
      <dgm:t>
        <a:bodyPr/>
        <a:lstStyle/>
        <a:p>
          <a:r>
            <a:rPr lang="en-US" dirty="0"/>
            <a:t>Discretionary Access Control</a:t>
          </a:r>
        </a:p>
      </dgm:t>
    </dgm:pt>
    <dgm:pt modelId="{CADC06FB-7C3A-4C38-A230-4ABC08ABA410}" type="parTrans" cxnId="{0BC70ED2-D592-4854-AC02-850876833125}">
      <dgm:prSet/>
      <dgm:spPr/>
      <dgm:t>
        <a:bodyPr/>
        <a:lstStyle/>
        <a:p>
          <a:endParaRPr lang="en-US"/>
        </a:p>
      </dgm:t>
    </dgm:pt>
    <dgm:pt modelId="{0E2522D4-79E2-4757-BD51-6F829E1E000C}" type="sibTrans" cxnId="{0BC70ED2-D592-4854-AC02-850876833125}">
      <dgm:prSet/>
      <dgm:spPr/>
      <dgm:t>
        <a:bodyPr/>
        <a:lstStyle/>
        <a:p>
          <a:endParaRPr lang="en-US"/>
        </a:p>
      </dgm:t>
    </dgm:pt>
    <dgm:pt modelId="{B45BAB7A-3923-44F7-8A90-3C0A1C0523DF}">
      <dgm:prSet phldrT="[Text]"/>
      <dgm:spPr/>
      <dgm:t>
        <a:bodyPr/>
        <a:lstStyle/>
        <a:p>
          <a:r>
            <a:rPr lang="en-US" dirty="0"/>
            <a:t>Access determined by the owner of the resource</a:t>
          </a:r>
        </a:p>
      </dgm:t>
    </dgm:pt>
    <dgm:pt modelId="{ACCA1D1A-EA63-4CE1-8493-9DCE04B8006E}" type="parTrans" cxnId="{DE910DBC-27AF-45AD-BC48-2ED72529666E}">
      <dgm:prSet/>
      <dgm:spPr/>
      <dgm:t>
        <a:bodyPr/>
        <a:lstStyle/>
        <a:p>
          <a:endParaRPr lang="en-US"/>
        </a:p>
      </dgm:t>
    </dgm:pt>
    <dgm:pt modelId="{1FB59CD3-B8EB-4077-AF64-CA40B996E7C0}" type="sibTrans" cxnId="{DE910DBC-27AF-45AD-BC48-2ED72529666E}">
      <dgm:prSet/>
      <dgm:spPr/>
      <dgm:t>
        <a:bodyPr/>
        <a:lstStyle/>
        <a:p>
          <a:endParaRPr lang="en-US"/>
        </a:p>
      </dgm:t>
    </dgm:pt>
    <dgm:pt modelId="{B879307C-6B1B-4489-8062-DE2D956BEC0D}">
      <dgm:prSet phldrT="[Text]"/>
      <dgm:spPr/>
      <dgm:t>
        <a:bodyPr/>
        <a:lstStyle/>
        <a:p>
          <a:r>
            <a:rPr lang="en-US" dirty="0"/>
            <a:t>Mandatory Access Control</a:t>
          </a:r>
        </a:p>
      </dgm:t>
    </dgm:pt>
    <dgm:pt modelId="{85FBA579-FAF6-49AD-94BE-34AC4742C73D}" type="parTrans" cxnId="{41990BB1-0D0A-4D08-99CA-AD32B7958E96}">
      <dgm:prSet/>
      <dgm:spPr/>
      <dgm:t>
        <a:bodyPr/>
        <a:lstStyle/>
        <a:p>
          <a:endParaRPr lang="en-US"/>
        </a:p>
      </dgm:t>
    </dgm:pt>
    <dgm:pt modelId="{E6088AE9-DCCA-4866-8C61-0B91EFF05F46}" type="sibTrans" cxnId="{41990BB1-0D0A-4D08-99CA-AD32B7958E96}">
      <dgm:prSet/>
      <dgm:spPr/>
      <dgm:t>
        <a:bodyPr/>
        <a:lstStyle/>
        <a:p>
          <a:endParaRPr lang="en-US"/>
        </a:p>
      </dgm:t>
    </dgm:pt>
    <dgm:pt modelId="{537AAF72-4DAB-4361-AEEA-6A7B67240D3C}">
      <dgm:prSet phldrT="[Text]"/>
      <dgm:spPr/>
      <dgm:t>
        <a:bodyPr/>
        <a:lstStyle/>
        <a:p>
          <a:r>
            <a:rPr lang="en-US" dirty="0"/>
            <a:t>Access is decided by a group or individual who has the authority to set access on resources</a:t>
          </a:r>
        </a:p>
      </dgm:t>
    </dgm:pt>
    <dgm:pt modelId="{639B32DB-315B-4D27-8FCE-A726CB8F9D6F}" type="parTrans" cxnId="{BE2B6F5F-3B74-4576-8B5D-2A13116E70FB}">
      <dgm:prSet/>
      <dgm:spPr/>
      <dgm:t>
        <a:bodyPr/>
        <a:lstStyle/>
        <a:p>
          <a:endParaRPr lang="en-US"/>
        </a:p>
      </dgm:t>
    </dgm:pt>
    <dgm:pt modelId="{029F3042-E251-491C-95C6-075B0181C434}" type="sibTrans" cxnId="{BE2B6F5F-3B74-4576-8B5D-2A13116E70FB}">
      <dgm:prSet/>
      <dgm:spPr/>
      <dgm:t>
        <a:bodyPr/>
        <a:lstStyle/>
        <a:p>
          <a:endParaRPr lang="en-US"/>
        </a:p>
      </dgm:t>
    </dgm:pt>
    <dgm:pt modelId="{3E984F77-B673-4172-83AD-A3BCF3DE808F}">
      <dgm:prSet phldrT="[Text]"/>
      <dgm:spPr/>
      <dgm:t>
        <a:bodyPr/>
        <a:lstStyle/>
        <a:p>
          <a:r>
            <a:rPr lang="en-US" dirty="0"/>
            <a:t>Role-based Access Control</a:t>
          </a:r>
        </a:p>
      </dgm:t>
    </dgm:pt>
    <dgm:pt modelId="{78A1ABF6-0E50-4E35-99AE-EAEB1E5963F7}" type="parTrans" cxnId="{6FEFF175-9A35-410D-90CD-2D85A20AD604}">
      <dgm:prSet/>
      <dgm:spPr/>
      <dgm:t>
        <a:bodyPr/>
        <a:lstStyle/>
        <a:p>
          <a:endParaRPr lang="en-US"/>
        </a:p>
      </dgm:t>
    </dgm:pt>
    <dgm:pt modelId="{4BC6BAF5-17AA-458B-A479-9CE56044CF37}" type="sibTrans" cxnId="{6FEFF175-9A35-410D-90CD-2D85A20AD604}">
      <dgm:prSet/>
      <dgm:spPr/>
      <dgm:t>
        <a:bodyPr/>
        <a:lstStyle/>
        <a:p>
          <a:endParaRPr lang="en-US"/>
        </a:p>
      </dgm:t>
    </dgm:pt>
    <dgm:pt modelId="{59015C7F-C64B-4CE5-9BFB-F643A0ED3325}">
      <dgm:prSet phldrT="[Text]"/>
      <dgm:spPr/>
      <dgm:t>
        <a:bodyPr/>
        <a:lstStyle/>
        <a:p>
          <a:r>
            <a:rPr lang="en-US" dirty="0"/>
            <a:t>Based on the role of the subject being granted access</a:t>
          </a:r>
        </a:p>
      </dgm:t>
    </dgm:pt>
    <dgm:pt modelId="{01F654F4-F810-4F0F-94E4-3C828F417E1E}" type="parTrans" cxnId="{720396DF-5525-4518-9688-FA9E1D2E7C8B}">
      <dgm:prSet/>
      <dgm:spPr/>
      <dgm:t>
        <a:bodyPr/>
        <a:lstStyle/>
        <a:p>
          <a:endParaRPr lang="en-US"/>
        </a:p>
      </dgm:t>
    </dgm:pt>
    <dgm:pt modelId="{4EAF9660-3C19-4D95-92E1-7A9CF5FAF1BF}" type="sibTrans" cxnId="{720396DF-5525-4518-9688-FA9E1D2E7C8B}">
      <dgm:prSet/>
      <dgm:spPr/>
      <dgm:t>
        <a:bodyPr/>
        <a:lstStyle/>
        <a:p>
          <a:endParaRPr lang="en-US"/>
        </a:p>
      </dgm:t>
    </dgm:pt>
    <dgm:pt modelId="{DFF22421-5246-439A-B35E-6404D933A684}">
      <dgm:prSet/>
      <dgm:spPr/>
      <dgm:t>
        <a:bodyPr/>
        <a:lstStyle/>
        <a:p>
          <a:r>
            <a:rPr lang="en-US" dirty="0"/>
            <a:t>For ex. Government organizations, military</a:t>
          </a:r>
        </a:p>
      </dgm:t>
    </dgm:pt>
    <dgm:pt modelId="{6B63C50F-CC2E-4AEB-946A-2138BA50E7B4}" type="parTrans" cxnId="{8571A356-EEA9-4CCF-9A7E-D9328DB8FFB8}">
      <dgm:prSet/>
      <dgm:spPr/>
      <dgm:t>
        <a:bodyPr/>
        <a:lstStyle/>
        <a:p>
          <a:endParaRPr lang="en-US"/>
        </a:p>
      </dgm:t>
    </dgm:pt>
    <dgm:pt modelId="{56DB39D9-9093-40E6-BD45-87668526FA93}" type="sibTrans" cxnId="{8571A356-EEA9-4CCF-9A7E-D9328DB8FFB8}">
      <dgm:prSet/>
      <dgm:spPr/>
      <dgm:t>
        <a:bodyPr/>
        <a:lstStyle/>
        <a:p>
          <a:endParaRPr lang="en-US"/>
        </a:p>
      </dgm:t>
    </dgm:pt>
    <dgm:pt modelId="{6FF3CF34-373D-44DA-868B-5EBF6316DAFE}">
      <dgm:prSet/>
      <dgm:spPr/>
      <dgm:t>
        <a:bodyPr/>
        <a:lstStyle/>
        <a:p>
          <a:r>
            <a:rPr lang="en-US" dirty="0"/>
            <a:t>Attribute-based Access Control</a:t>
          </a:r>
        </a:p>
      </dgm:t>
    </dgm:pt>
    <dgm:pt modelId="{81E9FC0E-DBFB-434F-B57E-DDF29B68B667}" type="parTrans" cxnId="{25451A09-8783-4F95-8435-C89FF6F897DE}">
      <dgm:prSet/>
      <dgm:spPr/>
      <dgm:t>
        <a:bodyPr/>
        <a:lstStyle/>
        <a:p>
          <a:endParaRPr lang="en-US"/>
        </a:p>
      </dgm:t>
    </dgm:pt>
    <dgm:pt modelId="{92990FEA-EE4F-4C09-AA32-A300E4E30D81}" type="sibTrans" cxnId="{25451A09-8783-4F95-8435-C89FF6F897DE}">
      <dgm:prSet/>
      <dgm:spPr/>
      <dgm:t>
        <a:bodyPr/>
        <a:lstStyle/>
        <a:p>
          <a:endParaRPr lang="en-US"/>
        </a:p>
      </dgm:t>
    </dgm:pt>
    <dgm:pt modelId="{B56485BC-F15E-4562-83FC-6671F7F48267}">
      <dgm:prSet/>
      <dgm:spPr/>
      <dgm:t>
        <a:bodyPr/>
        <a:lstStyle/>
        <a:p>
          <a:r>
            <a:rPr lang="en-US"/>
            <a:t>Subject attributes: height requirements for a ride, Captchas</a:t>
          </a:r>
        </a:p>
      </dgm:t>
    </dgm:pt>
    <dgm:pt modelId="{C64C9677-24F3-4085-B7A4-B209249A1559}" type="parTrans" cxnId="{11D74D47-5E74-42E8-83FC-0F2B54407919}">
      <dgm:prSet/>
      <dgm:spPr/>
      <dgm:t>
        <a:bodyPr/>
        <a:lstStyle/>
        <a:p>
          <a:endParaRPr lang="en-US"/>
        </a:p>
      </dgm:t>
    </dgm:pt>
    <dgm:pt modelId="{680B1BFB-E8BD-4819-A066-2AF970C07FF9}" type="sibTrans" cxnId="{11D74D47-5E74-42E8-83FC-0F2B54407919}">
      <dgm:prSet/>
      <dgm:spPr/>
      <dgm:t>
        <a:bodyPr/>
        <a:lstStyle/>
        <a:p>
          <a:endParaRPr lang="en-US"/>
        </a:p>
      </dgm:t>
    </dgm:pt>
    <dgm:pt modelId="{C2561FD8-B273-4CA8-97DF-631DDA82D027}">
      <dgm:prSet/>
      <dgm:spPr/>
      <dgm:t>
        <a:bodyPr/>
        <a:lstStyle/>
        <a:p>
          <a:r>
            <a:rPr lang="en-US" dirty="0"/>
            <a:t>Resource attributes: OS, Web browser</a:t>
          </a:r>
        </a:p>
      </dgm:t>
    </dgm:pt>
    <dgm:pt modelId="{B9F96038-27E1-4A61-9BCB-01D93D70CEFA}" type="parTrans" cxnId="{A1BD1FB2-548A-4A81-A0A4-EEA36DFC7D15}">
      <dgm:prSet/>
      <dgm:spPr/>
      <dgm:t>
        <a:bodyPr/>
        <a:lstStyle/>
        <a:p>
          <a:endParaRPr lang="en-US"/>
        </a:p>
      </dgm:t>
    </dgm:pt>
    <dgm:pt modelId="{0B56ECCC-03E3-4A57-AFB3-8306AF761152}" type="sibTrans" cxnId="{A1BD1FB2-548A-4A81-A0A4-EEA36DFC7D15}">
      <dgm:prSet/>
      <dgm:spPr/>
      <dgm:t>
        <a:bodyPr/>
        <a:lstStyle/>
        <a:p>
          <a:endParaRPr lang="en-US"/>
        </a:p>
      </dgm:t>
    </dgm:pt>
    <dgm:pt modelId="{22E6CF53-D9C7-49CA-99BB-3A26384AD10C}">
      <dgm:prSet/>
      <dgm:spPr/>
      <dgm:t>
        <a:bodyPr/>
        <a:lstStyle/>
        <a:p>
          <a:r>
            <a:rPr lang="en-US"/>
            <a:t>Environmental attributes: time </a:t>
          </a:r>
          <a:endParaRPr lang="en-US" dirty="0"/>
        </a:p>
      </dgm:t>
    </dgm:pt>
    <dgm:pt modelId="{83C2DCA5-7903-49CC-AE22-11F67EDCF16F}" type="parTrans" cxnId="{B416CF8A-4219-454E-9022-8B29A30788A8}">
      <dgm:prSet/>
      <dgm:spPr/>
      <dgm:t>
        <a:bodyPr/>
        <a:lstStyle/>
        <a:p>
          <a:endParaRPr lang="en-US"/>
        </a:p>
      </dgm:t>
    </dgm:pt>
    <dgm:pt modelId="{72C8DF9E-7E25-43EF-8CB2-25598D3D9A76}" type="sibTrans" cxnId="{B416CF8A-4219-454E-9022-8B29A30788A8}">
      <dgm:prSet/>
      <dgm:spPr/>
      <dgm:t>
        <a:bodyPr/>
        <a:lstStyle/>
        <a:p>
          <a:endParaRPr lang="en-US"/>
        </a:p>
      </dgm:t>
    </dgm:pt>
    <dgm:pt modelId="{9D18A2A1-4C3E-4DA9-BAB7-881402633896}" type="pres">
      <dgm:prSet presAssocID="{EBEFE217-D0A3-468E-B322-E5BFA441BF08}" presName="linearFlow" presStyleCnt="0">
        <dgm:presLayoutVars>
          <dgm:dir/>
          <dgm:animLvl val="lvl"/>
          <dgm:resizeHandles val="exact"/>
        </dgm:presLayoutVars>
      </dgm:prSet>
      <dgm:spPr/>
    </dgm:pt>
    <dgm:pt modelId="{B3C815E0-3D78-4A75-ADE5-DDDA54CDB2BD}" type="pres">
      <dgm:prSet presAssocID="{E971F403-45DF-4015-8A9E-C7BFEEB6A0E4}" presName="composite" presStyleCnt="0"/>
      <dgm:spPr/>
    </dgm:pt>
    <dgm:pt modelId="{D7C63768-92E9-4836-A274-2E90F5DEFC88}" type="pres">
      <dgm:prSet presAssocID="{E971F403-45DF-4015-8A9E-C7BFEEB6A0E4}" presName="parentText" presStyleLbl="alignNode1" presStyleIdx="0" presStyleCnt="4">
        <dgm:presLayoutVars>
          <dgm:chMax val="1"/>
          <dgm:bulletEnabled val="1"/>
        </dgm:presLayoutVars>
      </dgm:prSet>
      <dgm:spPr/>
    </dgm:pt>
    <dgm:pt modelId="{C50E8A9C-A965-4BEC-A9FA-A74200E02009}" type="pres">
      <dgm:prSet presAssocID="{E971F403-45DF-4015-8A9E-C7BFEEB6A0E4}" presName="descendantText" presStyleLbl="alignAcc1" presStyleIdx="0" presStyleCnt="4">
        <dgm:presLayoutVars>
          <dgm:bulletEnabled val="1"/>
        </dgm:presLayoutVars>
      </dgm:prSet>
      <dgm:spPr/>
    </dgm:pt>
    <dgm:pt modelId="{3F9EC42D-D72A-402C-9324-69C25D93403C}" type="pres">
      <dgm:prSet presAssocID="{0E2522D4-79E2-4757-BD51-6F829E1E000C}" presName="sp" presStyleCnt="0"/>
      <dgm:spPr/>
    </dgm:pt>
    <dgm:pt modelId="{F95BE995-1C6B-4AE9-AA91-FDAA9CA322CF}" type="pres">
      <dgm:prSet presAssocID="{B879307C-6B1B-4489-8062-DE2D956BEC0D}" presName="composite" presStyleCnt="0"/>
      <dgm:spPr/>
    </dgm:pt>
    <dgm:pt modelId="{D97C4318-6B9B-48D8-941C-1F224C993D2F}" type="pres">
      <dgm:prSet presAssocID="{B879307C-6B1B-4489-8062-DE2D956BEC0D}" presName="parentText" presStyleLbl="alignNode1" presStyleIdx="1" presStyleCnt="4">
        <dgm:presLayoutVars>
          <dgm:chMax val="1"/>
          <dgm:bulletEnabled val="1"/>
        </dgm:presLayoutVars>
      </dgm:prSet>
      <dgm:spPr/>
    </dgm:pt>
    <dgm:pt modelId="{3099F326-BDC2-4246-90C3-9047F1F3D928}" type="pres">
      <dgm:prSet presAssocID="{B879307C-6B1B-4489-8062-DE2D956BEC0D}" presName="descendantText" presStyleLbl="alignAcc1" presStyleIdx="1" presStyleCnt="4">
        <dgm:presLayoutVars>
          <dgm:bulletEnabled val="1"/>
        </dgm:presLayoutVars>
      </dgm:prSet>
      <dgm:spPr/>
    </dgm:pt>
    <dgm:pt modelId="{A96BAFFD-842F-4BDF-B149-20C22819C8BA}" type="pres">
      <dgm:prSet presAssocID="{E6088AE9-DCCA-4866-8C61-0B91EFF05F46}" presName="sp" presStyleCnt="0"/>
      <dgm:spPr/>
    </dgm:pt>
    <dgm:pt modelId="{98F26D37-E0B1-4FF9-AA6F-BFAC897BAD71}" type="pres">
      <dgm:prSet presAssocID="{3E984F77-B673-4172-83AD-A3BCF3DE808F}" presName="composite" presStyleCnt="0"/>
      <dgm:spPr/>
    </dgm:pt>
    <dgm:pt modelId="{C75B253C-CA49-4634-9AD7-E64FCF616BAA}" type="pres">
      <dgm:prSet presAssocID="{3E984F77-B673-4172-83AD-A3BCF3DE808F}" presName="parentText" presStyleLbl="alignNode1" presStyleIdx="2" presStyleCnt="4">
        <dgm:presLayoutVars>
          <dgm:chMax val="1"/>
          <dgm:bulletEnabled val="1"/>
        </dgm:presLayoutVars>
      </dgm:prSet>
      <dgm:spPr/>
    </dgm:pt>
    <dgm:pt modelId="{BD6829DE-D398-4721-A8A8-CD4AC873C27C}" type="pres">
      <dgm:prSet presAssocID="{3E984F77-B673-4172-83AD-A3BCF3DE808F}" presName="descendantText" presStyleLbl="alignAcc1" presStyleIdx="2" presStyleCnt="4">
        <dgm:presLayoutVars>
          <dgm:bulletEnabled val="1"/>
        </dgm:presLayoutVars>
      </dgm:prSet>
      <dgm:spPr/>
    </dgm:pt>
    <dgm:pt modelId="{37A90AE9-9B21-454B-984A-D7F344F02605}" type="pres">
      <dgm:prSet presAssocID="{4BC6BAF5-17AA-458B-A479-9CE56044CF37}" presName="sp" presStyleCnt="0"/>
      <dgm:spPr/>
    </dgm:pt>
    <dgm:pt modelId="{92DFFD70-F8B1-4738-AB20-7A611AA05401}" type="pres">
      <dgm:prSet presAssocID="{6FF3CF34-373D-44DA-868B-5EBF6316DAFE}" presName="composite" presStyleCnt="0"/>
      <dgm:spPr/>
    </dgm:pt>
    <dgm:pt modelId="{4536917D-230D-4F21-9F7A-2B2119A474C5}" type="pres">
      <dgm:prSet presAssocID="{6FF3CF34-373D-44DA-868B-5EBF6316DAFE}" presName="parentText" presStyleLbl="alignNode1" presStyleIdx="3" presStyleCnt="4">
        <dgm:presLayoutVars>
          <dgm:chMax val="1"/>
          <dgm:bulletEnabled val="1"/>
        </dgm:presLayoutVars>
      </dgm:prSet>
      <dgm:spPr/>
    </dgm:pt>
    <dgm:pt modelId="{7E19F583-3A9E-429F-8F3C-ABDFA528DA06}" type="pres">
      <dgm:prSet presAssocID="{6FF3CF34-373D-44DA-868B-5EBF6316DAFE}" presName="descendantText" presStyleLbl="alignAcc1" presStyleIdx="3" presStyleCnt="4">
        <dgm:presLayoutVars>
          <dgm:bulletEnabled val="1"/>
        </dgm:presLayoutVars>
      </dgm:prSet>
      <dgm:spPr/>
    </dgm:pt>
  </dgm:ptLst>
  <dgm:cxnLst>
    <dgm:cxn modelId="{25451A09-8783-4F95-8435-C89FF6F897DE}" srcId="{EBEFE217-D0A3-468E-B322-E5BFA441BF08}" destId="{6FF3CF34-373D-44DA-868B-5EBF6316DAFE}" srcOrd="3" destOrd="0" parTransId="{81E9FC0E-DBFB-434F-B57E-DDF29B68B667}" sibTransId="{92990FEA-EE4F-4C09-AA32-A300E4E30D81}"/>
    <dgm:cxn modelId="{28F96615-8D1D-4A4E-8459-49FDD2B7838C}" type="presOf" srcId="{EBEFE217-D0A3-468E-B322-E5BFA441BF08}" destId="{9D18A2A1-4C3E-4DA9-BAB7-881402633896}" srcOrd="0" destOrd="0" presId="urn:microsoft.com/office/officeart/2005/8/layout/chevron2"/>
    <dgm:cxn modelId="{1663623D-C7A5-449A-A8C4-AA76640A1E99}" type="presOf" srcId="{DFF22421-5246-439A-B35E-6404D933A684}" destId="{3099F326-BDC2-4246-90C3-9047F1F3D928}" srcOrd="0" destOrd="1" presId="urn:microsoft.com/office/officeart/2005/8/layout/chevron2"/>
    <dgm:cxn modelId="{BE2B6F5F-3B74-4576-8B5D-2A13116E70FB}" srcId="{B879307C-6B1B-4489-8062-DE2D956BEC0D}" destId="{537AAF72-4DAB-4361-AEEA-6A7B67240D3C}" srcOrd="0" destOrd="0" parTransId="{639B32DB-315B-4D27-8FCE-A726CB8F9D6F}" sibTransId="{029F3042-E251-491C-95C6-075B0181C434}"/>
    <dgm:cxn modelId="{6978575F-E47D-4161-B6EE-674074853217}" type="presOf" srcId="{3E984F77-B673-4172-83AD-A3BCF3DE808F}" destId="{C75B253C-CA49-4634-9AD7-E64FCF616BAA}" srcOrd="0" destOrd="0" presId="urn:microsoft.com/office/officeart/2005/8/layout/chevron2"/>
    <dgm:cxn modelId="{159DA862-0BA6-4502-A1A8-8FAFA8998A37}" type="presOf" srcId="{59015C7F-C64B-4CE5-9BFB-F643A0ED3325}" destId="{BD6829DE-D398-4721-A8A8-CD4AC873C27C}" srcOrd="0" destOrd="0" presId="urn:microsoft.com/office/officeart/2005/8/layout/chevron2"/>
    <dgm:cxn modelId="{11D74D47-5E74-42E8-83FC-0F2B54407919}" srcId="{6FF3CF34-373D-44DA-868B-5EBF6316DAFE}" destId="{B56485BC-F15E-4562-83FC-6671F7F48267}" srcOrd="0" destOrd="0" parTransId="{C64C9677-24F3-4085-B7A4-B209249A1559}" sibTransId="{680B1BFB-E8BD-4819-A066-2AF970C07FF9}"/>
    <dgm:cxn modelId="{7B6CB367-02E8-4933-AA52-D2E808A8E20C}" type="presOf" srcId="{6FF3CF34-373D-44DA-868B-5EBF6316DAFE}" destId="{4536917D-230D-4F21-9F7A-2B2119A474C5}" srcOrd="0" destOrd="0" presId="urn:microsoft.com/office/officeart/2005/8/layout/chevron2"/>
    <dgm:cxn modelId="{B505E14A-CE67-4D7F-BB9C-1C1DE17B50B3}" type="presOf" srcId="{22E6CF53-D9C7-49CA-99BB-3A26384AD10C}" destId="{7E19F583-3A9E-429F-8F3C-ABDFA528DA06}" srcOrd="0" destOrd="2" presId="urn:microsoft.com/office/officeart/2005/8/layout/chevron2"/>
    <dgm:cxn modelId="{DCF54755-BC40-4655-A6A0-D46D63274D69}" type="presOf" srcId="{E971F403-45DF-4015-8A9E-C7BFEEB6A0E4}" destId="{D7C63768-92E9-4836-A274-2E90F5DEFC88}" srcOrd="0" destOrd="0" presId="urn:microsoft.com/office/officeart/2005/8/layout/chevron2"/>
    <dgm:cxn modelId="{6FEFF175-9A35-410D-90CD-2D85A20AD604}" srcId="{EBEFE217-D0A3-468E-B322-E5BFA441BF08}" destId="{3E984F77-B673-4172-83AD-A3BCF3DE808F}" srcOrd="2" destOrd="0" parTransId="{78A1ABF6-0E50-4E35-99AE-EAEB1E5963F7}" sibTransId="{4BC6BAF5-17AA-458B-A479-9CE56044CF37}"/>
    <dgm:cxn modelId="{8571A356-EEA9-4CCF-9A7E-D9328DB8FFB8}" srcId="{B879307C-6B1B-4489-8062-DE2D956BEC0D}" destId="{DFF22421-5246-439A-B35E-6404D933A684}" srcOrd="1" destOrd="0" parTransId="{6B63C50F-CC2E-4AEB-946A-2138BA50E7B4}" sibTransId="{56DB39D9-9093-40E6-BD45-87668526FA93}"/>
    <dgm:cxn modelId="{B416CF8A-4219-454E-9022-8B29A30788A8}" srcId="{6FF3CF34-373D-44DA-868B-5EBF6316DAFE}" destId="{22E6CF53-D9C7-49CA-99BB-3A26384AD10C}" srcOrd="2" destOrd="0" parTransId="{83C2DCA5-7903-49CC-AE22-11F67EDCF16F}" sibTransId="{72C8DF9E-7E25-43EF-8CB2-25598D3D9A76}"/>
    <dgm:cxn modelId="{407DB39B-92A4-4334-9C3E-64D394A3610F}" type="presOf" srcId="{B56485BC-F15E-4562-83FC-6671F7F48267}" destId="{7E19F583-3A9E-429F-8F3C-ABDFA528DA06}" srcOrd="0" destOrd="0" presId="urn:microsoft.com/office/officeart/2005/8/layout/chevron2"/>
    <dgm:cxn modelId="{271DDCA0-245A-46BD-8BDE-7D59B53E402F}" type="presOf" srcId="{B879307C-6B1B-4489-8062-DE2D956BEC0D}" destId="{D97C4318-6B9B-48D8-941C-1F224C993D2F}" srcOrd="0" destOrd="0" presId="urn:microsoft.com/office/officeart/2005/8/layout/chevron2"/>
    <dgm:cxn modelId="{41990BB1-0D0A-4D08-99CA-AD32B7958E96}" srcId="{EBEFE217-D0A3-468E-B322-E5BFA441BF08}" destId="{B879307C-6B1B-4489-8062-DE2D956BEC0D}" srcOrd="1" destOrd="0" parTransId="{85FBA579-FAF6-49AD-94BE-34AC4742C73D}" sibTransId="{E6088AE9-DCCA-4866-8C61-0B91EFF05F46}"/>
    <dgm:cxn modelId="{A1BD1FB2-548A-4A81-A0A4-EEA36DFC7D15}" srcId="{6FF3CF34-373D-44DA-868B-5EBF6316DAFE}" destId="{C2561FD8-B273-4CA8-97DF-631DDA82D027}" srcOrd="1" destOrd="0" parTransId="{B9F96038-27E1-4A61-9BCB-01D93D70CEFA}" sibTransId="{0B56ECCC-03E3-4A57-AFB3-8306AF761152}"/>
    <dgm:cxn modelId="{4C60B1B3-43FD-4A90-8817-85BDD91B3219}" type="presOf" srcId="{C2561FD8-B273-4CA8-97DF-631DDA82D027}" destId="{7E19F583-3A9E-429F-8F3C-ABDFA528DA06}" srcOrd="0" destOrd="1" presId="urn:microsoft.com/office/officeart/2005/8/layout/chevron2"/>
    <dgm:cxn modelId="{DE910DBC-27AF-45AD-BC48-2ED72529666E}" srcId="{E971F403-45DF-4015-8A9E-C7BFEEB6A0E4}" destId="{B45BAB7A-3923-44F7-8A90-3C0A1C0523DF}" srcOrd="0" destOrd="0" parTransId="{ACCA1D1A-EA63-4CE1-8493-9DCE04B8006E}" sibTransId="{1FB59CD3-B8EB-4077-AF64-CA40B996E7C0}"/>
    <dgm:cxn modelId="{0BC70ED2-D592-4854-AC02-850876833125}" srcId="{EBEFE217-D0A3-468E-B322-E5BFA441BF08}" destId="{E971F403-45DF-4015-8A9E-C7BFEEB6A0E4}" srcOrd="0" destOrd="0" parTransId="{CADC06FB-7C3A-4C38-A230-4ABC08ABA410}" sibTransId="{0E2522D4-79E2-4757-BD51-6F829E1E000C}"/>
    <dgm:cxn modelId="{3BD382DA-92F6-40B8-A3FA-89C117411B5F}" type="presOf" srcId="{537AAF72-4DAB-4361-AEEA-6A7B67240D3C}" destId="{3099F326-BDC2-4246-90C3-9047F1F3D928}" srcOrd="0" destOrd="0" presId="urn:microsoft.com/office/officeart/2005/8/layout/chevron2"/>
    <dgm:cxn modelId="{720396DF-5525-4518-9688-FA9E1D2E7C8B}" srcId="{3E984F77-B673-4172-83AD-A3BCF3DE808F}" destId="{59015C7F-C64B-4CE5-9BFB-F643A0ED3325}" srcOrd="0" destOrd="0" parTransId="{01F654F4-F810-4F0F-94E4-3C828F417E1E}" sibTransId="{4EAF9660-3C19-4D95-92E1-7A9CF5FAF1BF}"/>
    <dgm:cxn modelId="{4F80CDF3-3E84-4E81-9A0F-9CAA78714162}" type="presOf" srcId="{B45BAB7A-3923-44F7-8A90-3C0A1C0523DF}" destId="{C50E8A9C-A965-4BEC-A9FA-A74200E02009}" srcOrd="0" destOrd="0" presId="urn:microsoft.com/office/officeart/2005/8/layout/chevron2"/>
    <dgm:cxn modelId="{45AA0F0C-2F40-409C-A1FA-01693485507D}" type="presParOf" srcId="{9D18A2A1-4C3E-4DA9-BAB7-881402633896}" destId="{B3C815E0-3D78-4A75-ADE5-DDDA54CDB2BD}" srcOrd="0" destOrd="0" presId="urn:microsoft.com/office/officeart/2005/8/layout/chevron2"/>
    <dgm:cxn modelId="{A5EB6190-DA28-4E92-ADCF-E0B6E4A25CAB}" type="presParOf" srcId="{B3C815E0-3D78-4A75-ADE5-DDDA54CDB2BD}" destId="{D7C63768-92E9-4836-A274-2E90F5DEFC88}" srcOrd="0" destOrd="0" presId="urn:microsoft.com/office/officeart/2005/8/layout/chevron2"/>
    <dgm:cxn modelId="{8E584F29-6DD1-4239-B116-5361A4EEBBE9}" type="presParOf" srcId="{B3C815E0-3D78-4A75-ADE5-DDDA54CDB2BD}" destId="{C50E8A9C-A965-4BEC-A9FA-A74200E02009}" srcOrd="1" destOrd="0" presId="urn:microsoft.com/office/officeart/2005/8/layout/chevron2"/>
    <dgm:cxn modelId="{63F68FC8-0AC7-4652-B8C1-5D61E2331B5B}" type="presParOf" srcId="{9D18A2A1-4C3E-4DA9-BAB7-881402633896}" destId="{3F9EC42D-D72A-402C-9324-69C25D93403C}" srcOrd="1" destOrd="0" presId="urn:microsoft.com/office/officeart/2005/8/layout/chevron2"/>
    <dgm:cxn modelId="{04715705-FB96-43A8-BA23-686BAB840B24}" type="presParOf" srcId="{9D18A2A1-4C3E-4DA9-BAB7-881402633896}" destId="{F95BE995-1C6B-4AE9-AA91-FDAA9CA322CF}" srcOrd="2" destOrd="0" presId="urn:microsoft.com/office/officeart/2005/8/layout/chevron2"/>
    <dgm:cxn modelId="{3959EAE4-7C67-4E7D-842E-171A1478B58A}" type="presParOf" srcId="{F95BE995-1C6B-4AE9-AA91-FDAA9CA322CF}" destId="{D97C4318-6B9B-48D8-941C-1F224C993D2F}" srcOrd="0" destOrd="0" presId="urn:microsoft.com/office/officeart/2005/8/layout/chevron2"/>
    <dgm:cxn modelId="{CE092AD0-4F55-4330-B657-7191366BC9A3}" type="presParOf" srcId="{F95BE995-1C6B-4AE9-AA91-FDAA9CA322CF}" destId="{3099F326-BDC2-4246-90C3-9047F1F3D928}" srcOrd="1" destOrd="0" presId="urn:microsoft.com/office/officeart/2005/8/layout/chevron2"/>
    <dgm:cxn modelId="{1AAF8459-C401-4BA5-BA2E-C07DECC534C6}" type="presParOf" srcId="{9D18A2A1-4C3E-4DA9-BAB7-881402633896}" destId="{A96BAFFD-842F-4BDF-B149-20C22819C8BA}" srcOrd="3" destOrd="0" presId="urn:microsoft.com/office/officeart/2005/8/layout/chevron2"/>
    <dgm:cxn modelId="{6F83C778-D111-4644-91AC-BCBFDB640745}" type="presParOf" srcId="{9D18A2A1-4C3E-4DA9-BAB7-881402633896}" destId="{98F26D37-E0B1-4FF9-AA6F-BFAC897BAD71}" srcOrd="4" destOrd="0" presId="urn:microsoft.com/office/officeart/2005/8/layout/chevron2"/>
    <dgm:cxn modelId="{7FA007AD-EBE1-4FD4-B034-3577774251EA}" type="presParOf" srcId="{98F26D37-E0B1-4FF9-AA6F-BFAC897BAD71}" destId="{C75B253C-CA49-4634-9AD7-E64FCF616BAA}" srcOrd="0" destOrd="0" presId="urn:microsoft.com/office/officeart/2005/8/layout/chevron2"/>
    <dgm:cxn modelId="{A40CDE30-C83C-4924-A5B9-C56A325223DD}" type="presParOf" srcId="{98F26D37-E0B1-4FF9-AA6F-BFAC897BAD71}" destId="{BD6829DE-D398-4721-A8A8-CD4AC873C27C}" srcOrd="1" destOrd="0" presId="urn:microsoft.com/office/officeart/2005/8/layout/chevron2"/>
    <dgm:cxn modelId="{C94B51F1-F148-4771-87A9-F86287B0E5C5}" type="presParOf" srcId="{9D18A2A1-4C3E-4DA9-BAB7-881402633896}" destId="{37A90AE9-9B21-454B-984A-D7F344F02605}" srcOrd="5" destOrd="0" presId="urn:microsoft.com/office/officeart/2005/8/layout/chevron2"/>
    <dgm:cxn modelId="{AB1DA203-0047-402E-B89E-9A28CA221EDE}" type="presParOf" srcId="{9D18A2A1-4C3E-4DA9-BAB7-881402633896}" destId="{92DFFD70-F8B1-4738-AB20-7A611AA05401}" srcOrd="6" destOrd="0" presId="urn:microsoft.com/office/officeart/2005/8/layout/chevron2"/>
    <dgm:cxn modelId="{225066C7-5062-4780-8502-552F4ECEEB54}" type="presParOf" srcId="{92DFFD70-F8B1-4738-AB20-7A611AA05401}" destId="{4536917D-230D-4F21-9F7A-2B2119A474C5}" srcOrd="0" destOrd="0" presId="urn:microsoft.com/office/officeart/2005/8/layout/chevron2"/>
    <dgm:cxn modelId="{50751311-8D71-4E7E-82B8-52B2E7A16D36}" type="presParOf" srcId="{92DFFD70-F8B1-4738-AB20-7A611AA05401}" destId="{7E19F583-3A9E-429F-8F3C-ABDFA528DA0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8668E-D7D0-4B42-B441-7C3930372E93}">
      <dsp:nvSpPr>
        <dsp:cNvPr id="0" name=""/>
        <dsp:cNvSpPr/>
      </dsp:nvSpPr>
      <dsp:spPr>
        <a:xfrm>
          <a:off x="3777399" y="1567600"/>
          <a:ext cx="2858453" cy="947001"/>
        </a:xfrm>
        <a:custGeom>
          <a:avLst/>
          <a:gdLst/>
          <a:ahLst/>
          <a:cxnLst/>
          <a:rect l="0" t="0" r="0" b="0"/>
          <a:pathLst>
            <a:path>
              <a:moveTo>
                <a:pt x="0" y="0"/>
              </a:moveTo>
              <a:lnTo>
                <a:pt x="0" y="777824"/>
              </a:lnTo>
              <a:lnTo>
                <a:pt x="2858453" y="777824"/>
              </a:lnTo>
              <a:lnTo>
                <a:pt x="2858453" y="9470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0999C13-43D4-4411-BE8E-A71D92B458CA}">
      <dsp:nvSpPr>
        <dsp:cNvPr id="0" name=""/>
        <dsp:cNvSpPr/>
      </dsp:nvSpPr>
      <dsp:spPr>
        <a:xfrm>
          <a:off x="3777399" y="1567600"/>
          <a:ext cx="908896" cy="947001"/>
        </a:xfrm>
        <a:custGeom>
          <a:avLst/>
          <a:gdLst/>
          <a:ahLst/>
          <a:cxnLst/>
          <a:rect l="0" t="0" r="0" b="0"/>
          <a:pathLst>
            <a:path>
              <a:moveTo>
                <a:pt x="0" y="0"/>
              </a:moveTo>
              <a:lnTo>
                <a:pt x="0" y="777824"/>
              </a:lnTo>
              <a:lnTo>
                <a:pt x="908896" y="777824"/>
              </a:lnTo>
              <a:lnTo>
                <a:pt x="908896" y="9470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4DB7DBF-9256-44CC-8667-B65B74713891}">
      <dsp:nvSpPr>
        <dsp:cNvPr id="0" name=""/>
        <dsp:cNvSpPr/>
      </dsp:nvSpPr>
      <dsp:spPr>
        <a:xfrm>
          <a:off x="2736738" y="1567600"/>
          <a:ext cx="1040660" cy="947001"/>
        </a:xfrm>
        <a:custGeom>
          <a:avLst/>
          <a:gdLst/>
          <a:ahLst/>
          <a:cxnLst/>
          <a:rect l="0" t="0" r="0" b="0"/>
          <a:pathLst>
            <a:path>
              <a:moveTo>
                <a:pt x="1040660" y="0"/>
              </a:moveTo>
              <a:lnTo>
                <a:pt x="1040660" y="777824"/>
              </a:lnTo>
              <a:lnTo>
                <a:pt x="0" y="777824"/>
              </a:lnTo>
              <a:lnTo>
                <a:pt x="0" y="9470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B71CA8-B712-434F-A488-884823794AF8}">
      <dsp:nvSpPr>
        <dsp:cNvPr id="0" name=""/>
        <dsp:cNvSpPr/>
      </dsp:nvSpPr>
      <dsp:spPr>
        <a:xfrm>
          <a:off x="831731" y="1567600"/>
          <a:ext cx="2945667" cy="947001"/>
        </a:xfrm>
        <a:custGeom>
          <a:avLst/>
          <a:gdLst/>
          <a:ahLst/>
          <a:cxnLst/>
          <a:rect l="0" t="0" r="0" b="0"/>
          <a:pathLst>
            <a:path>
              <a:moveTo>
                <a:pt x="2945667" y="0"/>
              </a:moveTo>
              <a:lnTo>
                <a:pt x="2945667" y="777824"/>
              </a:lnTo>
              <a:lnTo>
                <a:pt x="0" y="777824"/>
              </a:lnTo>
              <a:lnTo>
                <a:pt x="0" y="9470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4048F7-25C4-47F6-A6A9-C451D33C984F}">
      <dsp:nvSpPr>
        <dsp:cNvPr id="0" name=""/>
        <dsp:cNvSpPr/>
      </dsp:nvSpPr>
      <dsp:spPr>
        <a:xfrm>
          <a:off x="2971797" y="761998"/>
          <a:ext cx="1611203" cy="8056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Controls</a:t>
          </a:r>
        </a:p>
      </dsp:txBody>
      <dsp:txXfrm>
        <a:off x="2971797" y="761998"/>
        <a:ext cx="1611203" cy="805601"/>
      </dsp:txXfrm>
    </dsp:sp>
    <dsp:sp modelId="{C79A94E1-4B46-4636-B632-4D5BC687DA6B}">
      <dsp:nvSpPr>
        <dsp:cNvPr id="0" name=""/>
        <dsp:cNvSpPr/>
      </dsp:nvSpPr>
      <dsp:spPr>
        <a:xfrm>
          <a:off x="26129" y="2514601"/>
          <a:ext cx="1611203" cy="8056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allow access</a:t>
          </a:r>
        </a:p>
      </dsp:txBody>
      <dsp:txXfrm>
        <a:off x="26129" y="2514601"/>
        <a:ext cx="1611203" cy="805601"/>
      </dsp:txXfrm>
    </dsp:sp>
    <dsp:sp modelId="{300808D3-49B2-4E34-A6CF-487DAA5211A3}">
      <dsp:nvSpPr>
        <dsp:cNvPr id="0" name=""/>
        <dsp:cNvSpPr/>
      </dsp:nvSpPr>
      <dsp:spPr>
        <a:xfrm>
          <a:off x="1931136" y="2514601"/>
          <a:ext cx="1611203" cy="8056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deny access </a:t>
          </a:r>
        </a:p>
      </dsp:txBody>
      <dsp:txXfrm>
        <a:off x="1931136" y="2514601"/>
        <a:ext cx="1611203" cy="805601"/>
      </dsp:txXfrm>
    </dsp:sp>
    <dsp:sp modelId="{18B238E8-1E59-4584-B505-370364C3C5B2}">
      <dsp:nvSpPr>
        <dsp:cNvPr id="0" name=""/>
        <dsp:cNvSpPr/>
      </dsp:nvSpPr>
      <dsp:spPr>
        <a:xfrm>
          <a:off x="3880693" y="2514601"/>
          <a:ext cx="1611203" cy="8056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limit access</a:t>
          </a:r>
        </a:p>
      </dsp:txBody>
      <dsp:txXfrm>
        <a:off x="3880693" y="2514601"/>
        <a:ext cx="1611203" cy="805601"/>
      </dsp:txXfrm>
    </dsp:sp>
    <dsp:sp modelId="{444CBD64-3502-44FD-84CD-F7718F75745D}">
      <dsp:nvSpPr>
        <dsp:cNvPr id="0" name=""/>
        <dsp:cNvSpPr/>
      </dsp:nvSpPr>
      <dsp:spPr>
        <a:xfrm>
          <a:off x="5830250" y="2514601"/>
          <a:ext cx="1611203" cy="8056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revoke access</a:t>
          </a:r>
        </a:p>
      </dsp:txBody>
      <dsp:txXfrm>
        <a:off x="5830250" y="2514601"/>
        <a:ext cx="1611203" cy="8056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C63768-92E9-4836-A274-2E90F5DEFC88}">
      <dsp:nvSpPr>
        <dsp:cNvPr id="0" name=""/>
        <dsp:cNvSpPr/>
      </dsp:nvSpPr>
      <dsp:spPr>
        <a:xfrm rot="5400000">
          <a:off x="-198823" y="203186"/>
          <a:ext cx="1325492" cy="927844"/>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Discretionary Access Control</a:t>
          </a:r>
        </a:p>
      </dsp:txBody>
      <dsp:txXfrm rot="-5400000">
        <a:off x="1" y="468284"/>
        <a:ext cx="927844" cy="397648"/>
      </dsp:txXfrm>
    </dsp:sp>
    <dsp:sp modelId="{C50E8A9C-A965-4BEC-A9FA-A74200E02009}">
      <dsp:nvSpPr>
        <dsp:cNvPr id="0" name=""/>
        <dsp:cNvSpPr/>
      </dsp:nvSpPr>
      <dsp:spPr>
        <a:xfrm rot="5400000">
          <a:off x="3766937" y="-2834729"/>
          <a:ext cx="861570" cy="653975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t>Access determined by the owner of the resource</a:t>
          </a:r>
        </a:p>
      </dsp:txBody>
      <dsp:txXfrm rot="-5400000">
        <a:off x="927845" y="46421"/>
        <a:ext cx="6497697" cy="777454"/>
      </dsp:txXfrm>
    </dsp:sp>
    <dsp:sp modelId="{D97C4318-6B9B-48D8-941C-1F224C993D2F}">
      <dsp:nvSpPr>
        <dsp:cNvPr id="0" name=""/>
        <dsp:cNvSpPr/>
      </dsp:nvSpPr>
      <dsp:spPr>
        <a:xfrm rot="5400000">
          <a:off x="-198823" y="1382988"/>
          <a:ext cx="1325492" cy="927844"/>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Mandatory Access Control</a:t>
          </a:r>
        </a:p>
      </dsp:txBody>
      <dsp:txXfrm rot="-5400000">
        <a:off x="1" y="1648086"/>
        <a:ext cx="927844" cy="397648"/>
      </dsp:txXfrm>
    </dsp:sp>
    <dsp:sp modelId="{3099F326-BDC2-4246-90C3-9047F1F3D928}">
      <dsp:nvSpPr>
        <dsp:cNvPr id="0" name=""/>
        <dsp:cNvSpPr/>
      </dsp:nvSpPr>
      <dsp:spPr>
        <a:xfrm rot="5400000">
          <a:off x="3766937" y="-1654927"/>
          <a:ext cx="861570" cy="653975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t>Access is decided by a group or individual who has the authority to set access on resources</a:t>
          </a:r>
        </a:p>
        <a:p>
          <a:pPr marL="171450" lvl="1" indent="-171450" algn="l" defTabSz="711200">
            <a:lnSpc>
              <a:spcPct val="90000"/>
            </a:lnSpc>
            <a:spcBef>
              <a:spcPct val="0"/>
            </a:spcBef>
            <a:spcAft>
              <a:spcPct val="15000"/>
            </a:spcAft>
            <a:buChar char="•"/>
          </a:pPr>
          <a:r>
            <a:rPr lang="en-US" sz="1600" kern="1200" dirty="0"/>
            <a:t>For ex. Government organizations, military</a:t>
          </a:r>
        </a:p>
      </dsp:txBody>
      <dsp:txXfrm rot="-5400000">
        <a:off x="927845" y="1226223"/>
        <a:ext cx="6497697" cy="777454"/>
      </dsp:txXfrm>
    </dsp:sp>
    <dsp:sp modelId="{C75B253C-CA49-4634-9AD7-E64FCF616BAA}">
      <dsp:nvSpPr>
        <dsp:cNvPr id="0" name=""/>
        <dsp:cNvSpPr/>
      </dsp:nvSpPr>
      <dsp:spPr>
        <a:xfrm rot="5400000">
          <a:off x="-198823" y="2562791"/>
          <a:ext cx="1325492" cy="927844"/>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Role-based Access Control</a:t>
          </a:r>
        </a:p>
      </dsp:txBody>
      <dsp:txXfrm rot="-5400000">
        <a:off x="1" y="2827889"/>
        <a:ext cx="927844" cy="397648"/>
      </dsp:txXfrm>
    </dsp:sp>
    <dsp:sp modelId="{BD6829DE-D398-4721-A8A8-CD4AC873C27C}">
      <dsp:nvSpPr>
        <dsp:cNvPr id="0" name=""/>
        <dsp:cNvSpPr/>
      </dsp:nvSpPr>
      <dsp:spPr>
        <a:xfrm rot="5400000">
          <a:off x="3766937" y="-475125"/>
          <a:ext cx="861570" cy="653975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t>Based on the role of the subject being granted access</a:t>
          </a:r>
        </a:p>
      </dsp:txBody>
      <dsp:txXfrm rot="-5400000">
        <a:off x="927845" y="2406025"/>
        <a:ext cx="6497697" cy="777454"/>
      </dsp:txXfrm>
    </dsp:sp>
    <dsp:sp modelId="{4536917D-230D-4F21-9F7A-2B2119A474C5}">
      <dsp:nvSpPr>
        <dsp:cNvPr id="0" name=""/>
        <dsp:cNvSpPr/>
      </dsp:nvSpPr>
      <dsp:spPr>
        <a:xfrm rot="5400000">
          <a:off x="-198823" y="3742593"/>
          <a:ext cx="1325492" cy="927844"/>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t>Attribute-based Access Control</a:t>
          </a:r>
        </a:p>
      </dsp:txBody>
      <dsp:txXfrm rot="-5400000">
        <a:off x="1" y="4007691"/>
        <a:ext cx="927844" cy="397648"/>
      </dsp:txXfrm>
    </dsp:sp>
    <dsp:sp modelId="{7E19F583-3A9E-429F-8F3C-ABDFA528DA06}">
      <dsp:nvSpPr>
        <dsp:cNvPr id="0" name=""/>
        <dsp:cNvSpPr/>
      </dsp:nvSpPr>
      <dsp:spPr>
        <a:xfrm rot="5400000">
          <a:off x="3766937" y="704677"/>
          <a:ext cx="861570" cy="653975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a:t>Subject attributes: height requirements for a ride, Captchas</a:t>
          </a:r>
        </a:p>
        <a:p>
          <a:pPr marL="171450" lvl="1" indent="-171450" algn="l" defTabSz="711200">
            <a:lnSpc>
              <a:spcPct val="90000"/>
            </a:lnSpc>
            <a:spcBef>
              <a:spcPct val="0"/>
            </a:spcBef>
            <a:spcAft>
              <a:spcPct val="15000"/>
            </a:spcAft>
            <a:buChar char="•"/>
          </a:pPr>
          <a:r>
            <a:rPr lang="en-US" sz="1600" kern="1200" dirty="0"/>
            <a:t>Resource attributes: OS, Web browser</a:t>
          </a:r>
        </a:p>
        <a:p>
          <a:pPr marL="171450" lvl="1" indent="-171450" algn="l" defTabSz="711200">
            <a:lnSpc>
              <a:spcPct val="90000"/>
            </a:lnSpc>
            <a:spcBef>
              <a:spcPct val="0"/>
            </a:spcBef>
            <a:spcAft>
              <a:spcPct val="15000"/>
            </a:spcAft>
            <a:buChar char="•"/>
          </a:pPr>
          <a:r>
            <a:rPr lang="en-US" sz="1600" kern="1200"/>
            <a:t>Environmental attributes: time </a:t>
          </a:r>
          <a:endParaRPr lang="en-US" sz="1600" kern="1200" dirty="0"/>
        </a:p>
      </dsp:txBody>
      <dsp:txXfrm rot="-5400000">
        <a:off x="927845" y="3585827"/>
        <a:ext cx="6497697" cy="77745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440409-721D-4B21-8B73-49CB4F0A5BDC}" type="datetimeFigureOut">
              <a:rPr lang="en-US" smtClean="0"/>
              <a:t>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C6D9E6-F2D4-480B-9C84-9BB13152EC77}" type="slidenum">
              <a:rPr lang="en-US" smtClean="0"/>
              <a:t>‹#›</a:t>
            </a:fld>
            <a:endParaRPr lang="en-US"/>
          </a:p>
        </p:txBody>
      </p:sp>
    </p:spTree>
    <p:extLst>
      <p:ext uri="{BB962C8B-B14F-4D97-AF65-F5344CB8AC3E}">
        <p14:creationId xmlns:p14="http://schemas.microsoft.com/office/powerpoint/2010/main" val="941993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519A7D2-8C62-4B5C-BA46-89CB07F8D766}" type="slidenum">
              <a:rPr lang="en-US" altLang="en-US" smtClean="0"/>
              <a:pPr/>
              <a:t>10</a:t>
            </a:fld>
            <a:endParaRPr lang="en-US" altLang="en-US"/>
          </a:p>
        </p:txBody>
      </p:sp>
    </p:spTree>
    <p:extLst>
      <p:ext uri="{BB962C8B-B14F-4D97-AF65-F5344CB8AC3E}">
        <p14:creationId xmlns:p14="http://schemas.microsoft.com/office/powerpoint/2010/main" val="1247711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err="1"/>
              <a:t>Anwers</a:t>
            </a:r>
            <a:endParaRPr lang="en-US" altLang="en-US" dirty="0"/>
          </a:p>
          <a:p>
            <a:pPr marL="228600" indent="-228600" eaLnBrk="1" hangingPunct="1">
              <a:spcBef>
                <a:spcPct val="0"/>
              </a:spcBef>
              <a:buAutoNum type="arabicPeriod"/>
            </a:pPr>
            <a:r>
              <a:rPr lang="en-US" altLang="en-US" dirty="0"/>
              <a:t>MAC</a:t>
            </a:r>
          </a:p>
          <a:p>
            <a:pPr marL="228600" indent="-228600" eaLnBrk="1" hangingPunct="1">
              <a:spcBef>
                <a:spcPct val="0"/>
              </a:spcBef>
              <a:buAutoNum type="arabicPeriod"/>
            </a:pPr>
            <a:r>
              <a:rPr lang="en-US" altLang="en-US" dirty="0"/>
              <a:t>DAC</a:t>
            </a:r>
          </a:p>
          <a:p>
            <a:pPr marL="228600" indent="-228600" eaLnBrk="1" hangingPunct="1">
              <a:spcBef>
                <a:spcPct val="0"/>
              </a:spcBef>
              <a:buAutoNum type="arabicPeriod"/>
            </a:pPr>
            <a:r>
              <a:rPr lang="en-US" altLang="en-US" dirty="0"/>
              <a:t>DAC</a:t>
            </a:r>
          </a:p>
          <a:p>
            <a:pPr marL="228600" indent="-228600" eaLnBrk="1" hangingPunct="1">
              <a:spcBef>
                <a:spcPct val="0"/>
              </a:spcBef>
              <a:buAutoNum type="arabicPeriod"/>
            </a:pPr>
            <a:r>
              <a:rPr lang="en-US" altLang="en-US" dirty="0"/>
              <a:t>MAC</a:t>
            </a:r>
          </a:p>
          <a:p>
            <a:pPr eaLnBrk="1" hangingPunct="1">
              <a:spcBef>
                <a:spcPct val="0"/>
              </a:spcBef>
            </a:pPr>
            <a:endParaRPr lang="en-US" altLang="en-US" dirty="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D248495-7088-426F-975E-95CCDE6E8BDC}" type="slidenum">
              <a:rPr lang="en-US" altLang="en-US" smtClean="0"/>
              <a:pPr/>
              <a:t>38</a:t>
            </a:fld>
            <a:endParaRPr lang="en-US" altLang="en-US"/>
          </a:p>
        </p:txBody>
      </p:sp>
    </p:spTree>
    <p:extLst>
      <p:ext uri="{BB962C8B-B14F-4D97-AF65-F5344CB8AC3E}">
        <p14:creationId xmlns:p14="http://schemas.microsoft.com/office/powerpoint/2010/main" val="954563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t>Answer</a:t>
            </a:r>
            <a:r>
              <a:rPr lang="en-US" altLang="en-US" sz="1200" baseline="0" dirty="0"/>
              <a:t> :</a:t>
            </a:r>
            <a:r>
              <a:rPr lang="en-US" altLang="en-US" sz="1200" dirty="0"/>
              <a:t> Role based access control because the access is given to a specific role and is not tied to an individual. </a:t>
            </a:r>
          </a:p>
          <a:p>
            <a:endParaRPr lang="en-US" dirty="0"/>
          </a:p>
        </p:txBody>
      </p:sp>
      <p:sp>
        <p:nvSpPr>
          <p:cNvPr id="4" name="Slide Number Placeholder 3"/>
          <p:cNvSpPr>
            <a:spLocks noGrp="1"/>
          </p:cNvSpPr>
          <p:nvPr>
            <p:ph type="sldNum" sz="quarter" idx="10"/>
          </p:nvPr>
        </p:nvSpPr>
        <p:spPr/>
        <p:txBody>
          <a:bodyPr/>
          <a:lstStyle/>
          <a:p>
            <a:fld id="{19C6D9E6-F2D4-480B-9C84-9BB13152EC77}" type="slidenum">
              <a:rPr lang="en-US" smtClean="0"/>
              <a:t>39</a:t>
            </a:fld>
            <a:endParaRPr lang="en-US"/>
          </a:p>
        </p:txBody>
      </p:sp>
    </p:spTree>
    <p:extLst>
      <p:ext uri="{BB962C8B-B14F-4D97-AF65-F5344CB8AC3E}">
        <p14:creationId xmlns:p14="http://schemas.microsoft.com/office/powerpoint/2010/main" val="3153868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McAfee threat intelligence: http://www.mcafee.com/threat-intelligence/malware/latest.aspx#nodata</a:t>
            </a:r>
          </a:p>
          <a:p>
            <a:pPr eaLnBrk="1" hangingPunct="1">
              <a:spcBef>
                <a:spcPct val="0"/>
              </a:spcBef>
            </a:pPr>
            <a:endParaRPr lang="en-US" altLang="en-US"/>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808F43A-453E-4738-AD20-4139E60AEB0E}" type="slidenum">
              <a:rPr lang="en-US" altLang="en-US" smtClean="0"/>
              <a:pPr/>
              <a:t>15</a:t>
            </a:fld>
            <a:endParaRPr lang="en-US" altLang="en-US"/>
          </a:p>
        </p:txBody>
      </p:sp>
    </p:spTree>
    <p:extLst>
      <p:ext uri="{BB962C8B-B14F-4D97-AF65-F5344CB8AC3E}">
        <p14:creationId xmlns:p14="http://schemas.microsoft.com/office/powerpoint/2010/main" val="179254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BD8F0D1-F1DF-4F81-A944-698722A87E17}" type="slidenum">
              <a:rPr lang="en-US" altLang="en-US" smtClean="0"/>
              <a:pPr/>
              <a:t>23</a:t>
            </a:fld>
            <a:endParaRPr lang="en-US" altLang="en-US"/>
          </a:p>
        </p:txBody>
      </p:sp>
    </p:spTree>
    <p:extLst>
      <p:ext uri="{BB962C8B-B14F-4D97-AF65-F5344CB8AC3E}">
        <p14:creationId xmlns:p14="http://schemas.microsoft.com/office/powerpoint/2010/main" val="2409361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303EA38-97A6-40C0-B18D-BD93900FA833}" type="slidenum">
              <a:rPr lang="en-US" altLang="en-US" smtClean="0"/>
              <a:pPr/>
              <a:t>25</a:t>
            </a:fld>
            <a:endParaRPr lang="en-US" altLang="en-US"/>
          </a:p>
        </p:txBody>
      </p:sp>
    </p:spTree>
    <p:extLst>
      <p:ext uri="{BB962C8B-B14F-4D97-AF65-F5344CB8AC3E}">
        <p14:creationId xmlns:p14="http://schemas.microsoft.com/office/powerpoint/2010/main" val="1604065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9887B25-0821-4944-8720-4CC1BE88EFF9}" type="slidenum">
              <a:rPr lang="en-US" altLang="en-US" smtClean="0"/>
              <a:pPr/>
              <a:t>26</a:t>
            </a:fld>
            <a:endParaRPr lang="en-US" altLang="en-US"/>
          </a:p>
        </p:txBody>
      </p:sp>
    </p:spTree>
    <p:extLst>
      <p:ext uri="{BB962C8B-B14F-4D97-AF65-F5344CB8AC3E}">
        <p14:creationId xmlns:p14="http://schemas.microsoft.com/office/powerpoint/2010/main" val="3229651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Classification is used for both subject clearance and object classification. </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7DA4EF2-A377-4151-91D3-EE9B407AA317}" type="slidenum">
              <a:rPr lang="en-US" altLang="en-US" smtClean="0"/>
              <a:pPr/>
              <a:t>28</a:t>
            </a:fld>
            <a:endParaRPr lang="en-US" altLang="en-US"/>
          </a:p>
        </p:txBody>
      </p:sp>
    </p:spTree>
    <p:extLst>
      <p:ext uri="{BB962C8B-B14F-4D97-AF65-F5344CB8AC3E}">
        <p14:creationId xmlns:p14="http://schemas.microsoft.com/office/powerpoint/2010/main" val="114079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5630821-73AF-4BAC-8F51-FA50190083BD}" type="slidenum">
              <a:rPr lang="en-US" altLang="en-US" smtClean="0"/>
              <a:pPr/>
              <a:t>29</a:t>
            </a:fld>
            <a:endParaRPr lang="en-US" altLang="en-US"/>
          </a:p>
        </p:txBody>
      </p:sp>
    </p:spTree>
    <p:extLst>
      <p:ext uri="{BB962C8B-B14F-4D97-AF65-F5344CB8AC3E}">
        <p14:creationId xmlns:p14="http://schemas.microsoft.com/office/powerpoint/2010/main" val="1377117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C6D9E6-F2D4-480B-9C84-9BB13152EC77}" type="slidenum">
              <a:rPr lang="en-US" smtClean="0"/>
              <a:t>30</a:t>
            </a:fld>
            <a:endParaRPr lang="en-US"/>
          </a:p>
        </p:txBody>
      </p:sp>
    </p:spTree>
    <p:extLst>
      <p:ext uri="{BB962C8B-B14F-4D97-AF65-F5344CB8AC3E}">
        <p14:creationId xmlns:p14="http://schemas.microsoft.com/office/powerpoint/2010/main" val="350795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D56179B-C9B0-486C-AE26-401D8A2A3A4E}" type="slidenum">
              <a:rPr lang="en-US" altLang="en-US" smtClean="0"/>
              <a:pPr/>
              <a:t>31</a:t>
            </a:fld>
            <a:endParaRPr lang="en-US" altLang="en-US"/>
          </a:p>
        </p:txBody>
      </p:sp>
    </p:spTree>
    <p:extLst>
      <p:ext uri="{BB962C8B-B14F-4D97-AF65-F5344CB8AC3E}">
        <p14:creationId xmlns:p14="http://schemas.microsoft.com/office/powerpoint/2010/main" val="1631981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0EB4358-7281-4C80-9053-CC15BB64A68C}" type="datetimeFigureOut">
              <a:rPr lang="en-US" smtClean="0"/>
              <a:t>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3394869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0EB4358-7281-4C80-9053-CC15BB64A68C}" type="datetimeFigureOut">
              <a:rPr lang="en-US" smtClean="0"/>
              <a:t>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302380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0EB4358-7281-4C80-9053-CC15BB64A68C}" type="datetimeFigureOut">
              <a:rPr lang="en-US" smtClean="0"/>
              <a:t>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3878003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0EB4358-7281-4C80-9053-CC15BB64A68C}" type="datetimeFigureOut">
              <a:rPr lang="en-US" smtClean="0"/>
              <a:t>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363120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0EB4358-7281-4C80-9053-CC15BB64A68C}" type="datetimeFigureOut">
              <a:rPr lang="en-US" smtClean="0"/>
              <a:t>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1705367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0EB4358-7281-4C80-9053-CC15BB64A68C}" type="datetimeFigureOut">
              <a:rPr lang="en-US" smtClean="0"/>
              <a:t>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4032185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0EB4358-7281-4C80-9053-CC15BB64A68C}" type="datetimeFigureOut">
              <a:rPr lang="en-US" smtClean="0"/>
              <a:t>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865952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0EB4358-7281-4C80-9053-CC15BB64A68C}" type="datetimeFigureOut">
              <a:rPr lang="en-US" smtClean="0"/>
              <a:t>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3596871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EB4358-7281-4C80-9053-CC15BB64A68C}" type="datetimeFigureOut">
              <a:rPr lang="en-US" smtClean="0"/>
              <a:t>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4094957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0EB4358-7281-4C80-9053-CC15BB64A68C}" type="datetimeFigureOut">
              <a:rPr lang="en-US" smtClean="0"/>
              <a:t>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4086569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0EB4358-7281-4C80-9053-CC15BB64A68C}" type="datetimeFigureOut">
              <a:rPr lang="en-US" smtClean="0"/>
              <a:t>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092FD3-B612-46F8-8B1B-6DE9167AEA36}" type="slidenum">
              <a:rPr lang="en-US" smtClean="0"/>
              <a:t>‹#›</a:t>
            </a:fld>
            <a:endParaRPr lang="en-US"/>
          </a:p>
        </p:txBody>
      </p:sp>
    </p:spTree>
    <p:extLst>
      <p:ext uri="{BB962C8B-B14F-4D97-AF65-F5344CB8AC3E}">
        <p14:creationId xmlns:p14="http://schemas.microsoft.com/office/powerpoint/2010/main" val="2191614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EB4358-7281-4C80-9053-CC15BB64A68C}" type="datetimeFigureOut">
              <a:rPr lang="en-US" smtClean="0"/>
              <a:t>2/9/2020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092FD3-B612-46F8-8B1B-6DE9167AEA36}" type="slidenum">
              <a:rPr lang="en-US" smtClean="0"/>
              <a:t>‹#›</a:t>
            </a:fld>
            <a:endParaRPr lang="en-US"/>
          </a:p>
        </p:txBody>
      </p:sp>
    </p:spTree>
    <p:extLst>
      <p:ext uri="{BB962C8B-B14F-4D97-AF65-F5344CB8AC3E}">
        <p14:creationId xmlns:p14="http://schemas.microsoft.com/office/powerpoint/2010/main" val="2692707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3810000" y="3124200"/>
            <a:ext cx="6172200" cy="1893888"/>
          </a:xfrm>
        </p:spPr>
        <p:txBody>
          <a:bodyPr/>
          <a:lstStyle/>
          <a:p>
            <a:pPr>
              <a:defRPr/>
            </a:pPr>
            <a:r>
              <a:rPr lang="en-US" altLang="en-US" dirty="0"/>
              <a:t>Information Security</a:t>
            </a:r>
          </a:p>
        </p:txBody>
      </p:sp>
      <p:sp>
        <p:nvSpPr>
          <p:cNvPr id="9219" name="Subtitle 2"/>
          <p:cNvSpPr>
            <a:spLocks noGrp="1"/>
          </p:cNvSpPr>
          <p:nvPr>
            <p:ph type="subTitle" idx="1"/>
          </p:nvPr>
        </p:nvSpPr>
        <p:spPr>
          <a:xfrm>
            <a:off x="3810000" y="5003800"/>
            <a:ext cx="6172200" cy="1371600"/>
          </a:xfrm>
        </p:spPr>
        <p:txBody>
          <a:bodyPr/>
          <a:lstStyle/>
          <a:p>
            <a:pPr eaLnBrk="1" hangingPunct="1">
              <a:buFont typeface="Arial" panose="020B0604020202020204" pitchFamily="34" charset="0"/>
              <a:buNone/>
            </a:pPr>
            <a:r>
              <a:rPr lang="en-US" altLang="en-US" dirty="0"/>
              <a:t>Authorization</a:t>
            </a:r>
          </a:p>
          <a:p>
            <a:pPr eaLnBrk="1" hangingPunct="1">
              <a:buFont typeface="Arial" panose="020B0604020202020204" pitchFamily="34" charset="0"/>
              <a:buNone/>
            </a:pPr>
            <a:r>
              <a:rPr lang="en-US" altLang="en-US" dirty="0"/>
              <a:t>Prepared </a:t>
            </a:r>
            <a:r>
              <a:rPr lang="en-US" altLang="en-US"/>
              <a:t>by Lydia </a:t>
            </a:r>
            <a:r>
              <a:rPr lang="en-US" altLang="en-US" dirty="0"/>
              <a:t>Ray</a:t>
            </a:r>
          </a:p>
        </p:txBody>
      </p:sp>
    </p:spTree>
    <p:extLst>
      <p:ext uri="{BB962C8B-B14F-4D97-AF65-F5344CB8AC3E}">
        <p14:creationId xmlns:p14="http://schemas.microsoft.com/office/powerpoint/2010/main" val="8546811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What is “privilege” in computing? </a:t>
            </a:r>
          </a:p>
        </p:txBody>
      </p:sp>
      <p:sp>
        <p:nvSpPr>
          <p:cNvPr id="18435" name="Content Placeholder 2"/>
          <p:cNvSpPr>
            <a:spLocks noGrp="1"/>
          </p:cNvSpPr>
          <p:nvPr>
            <p:ph sz="quarter" idx="1"/>
          </p:nvPr>
        </p:nvSpPr>
        <p:spPr>
          <a:xfrm>
            <a:off x="1981200" y="1600201"/>
            <a:ext cx="7467600" cy="4873625"/>
          </a:xfrm>
        </p:spPr>
        <p:txBody>
          <a:bodyPr/>
          <a:lstStyle/>
          <a:p>
            <a:r>
              <a:rPr lang="en-US" altLang="en-US"/>
              <a:t>In computing, </a:t>
            </a:r>
            <a:r>
              <a:rPr lang="en-US" altLang="en-US" b="1"/>
              <a:t>privilege</a:t>
            </a:r>
            <a:r>
              <a:rPr lang="en-US" altLang="en-US"/>
              <a:t> is defined as the delegation of authority over a computer system. </a:t>
            </a:r>
          </a:p>
          <a:p>
            <a:r>
              <a:rPr lang="en-US" altLang="en-US"/>
              <a:t>A privilege allows a user/process to perform an action. </a:t>
            </a:r>
          </a:p>
          <a:p>
            <a:r>
              <a:rPr lang="en-US" altLang="en-US"/>
              <a:t>Examples:</a:t>
            </a:r>
          </a:p>
          <a:p>
            <a:pPr lvl="1"/>
            <a:r>
              <a:rPr lang="en-US" altLang="en-US"/>
              <a:t>the ability to create a file in a directory</a:t>
            </a:r>
          </a:p>
          <a:p>
            <a:pPr lvl="1"/>
            <a:r>
              <a:rPr lang="en-US" altLang="en-US"/>
              <a:t> to read or delete a file</a:t>
            </a:r>
          </a:p>
          <a:p>
            <a:pPr lvl="1"/>
            <a:r>
              <a:rPr lang="en-US" altLang="en-US"/>
              <a:t> changing registry settings in Windows</a:t>
            </a:r>
          </a:p>
          <a:p>
            <a:pPr lvl="1"/>
            <a:r>
              <a:rPr lang="en-US" altLang="en-US"/>
              <a:t> using system restore in Windows</a:t>
            </a:r>
          </a:p>
        </p:txBody>
      </p:sp>
      <p:sp>
        <p:nvSpPr>
          <p:cNvPr id="18436" name="Footer Placeholder 3"/>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solidFill>
                  <a:schemeClr val="tx2"/>
                </a:solidFill>
              </a:rPr>
              <a:t>https://en.wikipedia.org/wiki/Privilege_(computing)</a:t>
            </a:r>
          </a:p>
        </p:txBody>
      </p:sp>
    </p:spTree>
    <p:extLst>
      <p:ext uri="{BB962C8B-B14F-4D97-AF65-F5344CB8AC3E}">
        <p14:creationId xmlns:p14="http://schemas.microsoft.com/office/powerpoint/2010/main" val="34552853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8435">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84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Some Linux admin privileges</a:t>
            </a:r>
          </a:p>
        </p:txBody>
      </p:sp>
      <p:sp>
        <p:nvSpPr>
          <p:cNvPr id="20483" name="Content Placeholder 2"/>
          <p:cNvSpPr>
            <a:spLocks noGrp="1"/>
          </p:cNvSpPr>
          <p:nvPr>
            <p:ph sz="quarter" idx="1"/>
          </p:nvPr>
        </p:nvSpPr>
        <p:spPr>
          <a:xfrm>
            <a:off x="1981200" y="1600201"/>
            <a:ext cx="7467600" cy="4873625"/>
          </a:xfrm>
        </p:spPr>
        <p:txBody>
          <a:bodyPr/>
          <a:lstStyle/>
          <a:p>
            <a:r>
              <a:rPr lang="en-US" altLang="en-US"/>
              <a:t>Modify system files, or files of other users.</a:t>
            </a:r>
          </a:p>
          <a:p>
            <a:r>
              <a:rPr lang="en-US" altLang="en-US"/>
              <a:t>Change the owner of any files.</a:t>
            </a:r>
          </a:p>
          <a:p>
            <a:r>
              <a:rPr lang="en-US" altLang="en-US"/>
              <a:t>Adjust disk quotas.</a:t>
            </a:r>
          </a:p>
          <a:p>
            <a:r>
              <a:rPr lang="en-US" altLang="en-US"/>
              <a:t>Start or stop daemons.</a:t>
            </a:r>
          </a:p>
          <a:p>
            <a:r>
              <a:rPr lang="en-US" altLang="en-US"/>
              <a:t>Create or remove users or groups.</a:t>
            </a:r>
          </a:p>
        </p:txBody>
      </p:sp>
    </p:spTree>
    <p:extLst>
      <p:ext uri="{BB962C8B-B14F-4D97-AF65-F5344CB8AC3E}">
        <p14:creationId xmlns:p14="http://schemas.microsoft.com/office/powerpoint/2010/main" val="21844299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TRUE or FALSE</a:t>
            </a:r>
          </a:p>
        </p:txBody>
      </p:sp>
      <p:sp>
        <p:nvSpPr>
          <p:cNvPr id="3" name="Content Placeholder 2"/>
          <p:cNvSpPr>
            <a:spLocks noGrp="1"/>
          </p:cNvSpPr>
          <p:nvPr>
            <p:ph sz="quarter" idx="1"/>
          </p:nvPr>
        </p:nvSpPr>
        <p:spPr>
          <a:xfrm>
            <a:off x="1981200" y="1600201"/>
            <a:ext cx="7467600" cy="4873625"/>
          </a:xfrm>
        </p:spPr>
        <p:txBody>
          <a:bodyPr/>
          <a:lstStyle/>
          <a:p>
            <a:r>
              <a:rPr lang="en-US" altLang="en-US"/>
              <a:t>A virus gets downloaded from an email of an admin’s account. This does not violate the principle of least privilege. </a:t>
            </a:r>
          </a:p>
          <a:p>
            <a:endParaRPr lang="en-US" altLang="en-US"/>
          </a:p>
          <a:p>
            <a:r>
              <a:rPr lang="en-US" altLang="en-US"/>
              <a:t>Ans: FALSE</a:t>
            </a:r>
          </a:p>
          <a:p>
            <a:endParaRPr lang="en-US" altLang="en-US"/>
          </a:p>
          <a:p>
            <a:endParaRPr lang="en-US" altLang="en-US"/>
          </a:p>
        </p:txBody>
      </p:sp>
    </p:spTree>
    <p:extLst>
      <p:ext uri="{BB962C8B-B14F-4D97-AF65-F5344CB8AC3E}">
        <p14:creationId xmlns:p14="http://schemas.microsoft.com/office/powerpoint/2010/main" val="17080974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944562"/>
          </a:xfrm>
        </p:spPr>
        <p:txBody>
          <a:bodyPr/>
          <a:lstStyle/>
          <a:p>
            <a:pPr>
              <a:defRPr/>
            </a:pPr>
            <a:r>
              <a:rPr lang="en-US" dirty="0"/>
              <a:t>Access Control </a:t>
            </a:r>
          </a:p>
        </p:txBody>
      </p:sp>
      <p:graphicFrame>
        <p:nvGraphicFramePr>
          <p:cNvPr id="4" name="Content Placeholder 3"/>
          <p:cNvGraphicFramePr>
            <a:graphicFrameLocks noGrp="1"/>
          </p:cNvGraphicFramePr>
          <p:nvPr>
            <p:ph sz="quarter" idx="1"/>
          </p:nvPr>
        </p:nvGraphicFramePr>
        <p:xfrm>
          <a:off x="1981200" y="1600201"/>
          <a:ext cx="74676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7451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Subject vs Object in Access Control Model</a:t>
            </a:r>
          </a:p>
        </p:txBody>
      </p:sp>
      <p:sp>
        <p:nvSpPr>
          <p:cNvPr id="23555" name="Content Placeholder 2"/>
          <p:cNvSpPr>
            <a:spLocks noGrp="1"/>
          </p:cNvSpPr>
          <p:nvPr>
            <p:ph sz="quarter" idx="1"/>
          </p:nvPr>
        </p:nvSpPr>
        <p:spPr>
          <a:xfrm>
            <a:off x="1981200" y="1600201"/>
            <a:ext cx="7467600" cy="4873625"/>
          </a:xfrm>
        </p:spPr>
        <p:txBody>
          <a:bodyPr/>
          <a:lstStyle/>
          <a:p>
            <a:r>
              <a:rPr lang="en-US" altLang="en-US"/>
              <a:t>The subjects are the active entities that do things</a:t>
            </a:r>
          </a:p>
          <a:p>
            <a:r>
              <a:rPr lang="en-US" altLang="en-US"/>
              <a:t>The objects are the passive entities to which things are done. </a:t>
            </a:r>
          </a:p>
          <a:p>
            <a:r>
              <a:rPr lang="en-US" altLang="en-US"/>
              <a:t>Example: </a:t>
            </a:r>
          </a:p>
          <a:p>
            <a:pPr lvl="1"/>
            <a:r>
              <a:rPr lang="en-US" altLang="en-US"/>
              <a:t>Subject: a person or a process on a computer</a:t>
            </a:r>
          </a:p>
          <a:p>
            <a:pPr lvl="1"/>
            <a:r>
              <a:rPr lang="en-US" altLang="en-US"/>
              <a:t>Object: a file or a program. </a:t>
            </a:r>
          </a:p>
          <a:p>
            <a:r>
              <a:rPr lang="en-US" altLang="en-US"/>
              <a:t>Subject will request access to object</a:t>
            </a:r>
          </a:p>
          <a:p>
            <a:r>
              <a:rPr lang="en-US" altLang="en-US"/>
              <a:t>The sets of subjects and objects may not be disjoint</a:t>
            </a:r>
          </a:p>
        </p:txBody>
      </p:sp>
    </p:spTree>
    <p:extLst>
      <p:ext uri="{BB962C8B-B14F-4D97-AF65-F5344CB8AC3E}">
        <p14:creationId xmlns:p14="http://schemas.microsoft.com/office/powerpoint/2010/main" val="110089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563562"/>
          </a:xfrm>
        </p:spPr>
        <p:txBody>
          <a:bodyPr>
            <a:normAutofit fontScale="90000"/>
          </a:bodyPr>
          <a:lstStyle/>
          <a:p>
            <a:pPr>
              <a:defRPr/>
            </a:pPr>
            <a:r>
              <a:rPr lang="en-US" dirty="0"/>
              <a:t>Determine subject and object</a:t>
            </a:r>
          </a:p>
        </p:txBody>
      </p:sp>
      <p:sp>
        <p:nvSpPr>
          <p:cNvPr id="3" name="Content Placeholder 2"/>
          <p:cNvSpPr>
            <a:spLocks noGrp="1"/>
          </p:cNvSpPr>
          <p:nvPr>
            <p:ph sz="quarter" idx="1"/>
          </p:nvPr>
        </p:nvSpPr>
        <p:spPr>
          <a:xfrm>
            <a:off x="1958975" y="990601"/>
            <a:ext cx="7467600" cy="5483225"/>
          </a:xfrm>
        </p:spPr>
        <p:txBody>
          <a:bodyPr/>
          <a:lstStyle/>
          <a:p>
            <a:pPr>
              <a:defRPr/>
            </a:pPr>
            <a:r>
              <a:rPr lang="en-US" dirty="0"/>
              <a:t>User </a:t>
            </a:r>
            <a:r>
              <a:rPr lang="en-US" dirty="0" err="1"/>
              <a:t>JSmith</a:t>
            </a:r>
            <a:r>
              <a:rPr lang="en-US" dirty="0"/>
              <a:t> wants to read a file </a:t>
            </a:r>
            <a:r>
              <a:rPr lang="en-US" i="1" dirty="0"/>
              <a:t>myFile.txt</a:t>
            </a:r>
            <a:r>
              <a:rPr lang="en-US" dirty="0"/>
              <a:t>. </a:t>
            </a:r>
          </a:p>
          <a:p>
            <a:pPr lvl="1">
              <a:defRPr/>
            </a:pPr>
            <a:r>
              <a:rPr lang="en-US" dirty="0"/>
              <a:t>Subject: </a:t>
            </a:r>
            <a:r>
              <a:rPr lang="en-US" dirty="0" err="1"/>
              <a:t>JSmith</a:t>
            </a:r>
            <a:r>
              <a:rPr lang="en-US" dirty="0"/>
              <a:t>, Object: myFile.txt</a:t>
            </a:r>
          </a:p>
          <a:p>
            <a:pPr>
              <a:defRPr/>
            </a:pPr>
            <a:r>
              <a:rPr lang="en-US" dirty="0"/>
              <a:t>A website </a:t>
            </a:r>
            <a:r>
              <a:rPr lang="en-US" i="1" dirty="0"/>
              <a:t>strangeWeb.com</a:t>
            </a:r>
            <a:r>
              <a:rPr lang="en-US" dirty="0"/>
              <a:t> wants to use an ActiveX control file.</a:t>
            </a:r>
          </a:p>
          <a:p>
            <a:pPr lvl="1">
              <a:defRPr/>
            </a:pPr>
            <a:r>
              <a:rPr lang="en-US" dirty="0"/>
              <a:t>Subject: strangeWeb.com, object: the ActiveX control file</a:t>
            </a:r>
          </a:p>
          <a:p>
            <a:pPr>
              <a:defRPr/>
            </a:pPr>
            <a:r>
              <a:rPr lang="en-US" dirty="0"/>
              <a:t>A virus </a:t>
            </a:r>
            <a:r>
              <a:rPr lang="en-US" i="1" dirty="0"/>
              <a:t>Generic!1234 </a:t>
            </a:r>
            <a:r>
              <a:rPr lang="en-US" dirty="0"/>
              <a:t> aims at changing Windows </a:t>
            </a:r>
            <a:r>
              <a:rPr lang="en-US" i="1" dirty="0"/>
              <a:t>winmgmt.log </a:t>
            </a:r>
            <a:r>
              <a:rPr lang="en-US" dirty="0"/>
              <a:t> file in order to avoid detection. </a:t>
            </a:r>
          </a:p>
          <a:p>
            <a:pPr lvl="1">
              <a:defRPr/>
            </a:pPr>
            <a:r>
              <a:rPr lang="en-US" dirty="0"/>
              <a:t>Subject: Generic!1234, Object: winmgmt.log</a:t>
            </a:r>
          </a:p>
          <a:p>
            <a:pPr>
              <a:defRPr/>
            </a:pPr>
            <a:r>
              <a:rPr lang="en-US" dirty="0"/>
              <a:t>Virus </a:t>
            </a:r>
            <a:r>
              <a:rPr lang="en-US" i="1" dirty="0"/>
              <a:t>Generic.e!71CD </a:t>
            </a:r>
            <a:r>
              <a:rPr lang="en-US" dirty="0"/>
              <a:t>aims at changing Windows registry entries so that it can always run without being detected by Windows security. </a:t>
            </a:r>
          </a:p>
          <a:p>
            <a:pPr lvl="1">
              <a:defRPr/>
            </a:pPr>
            <a:r>
              <a:rPr lang="en-US" dirty="0"/>
              <a:t>Subject: Generic.e!71CD , Object: Windows Registry</a:t>
            </a:r>
          </a:p>
          <a:p>
            <a:pPr marL="0" indent="0">
              <a:buNone/>
              <a:defRPr/>
            </a:pPr>
            <a:endParaRPr lang="en-US" dirty="0"/>
          </a:p>
          <a:p>
            <a:pPr>
              <a:defRPr/>
            </a:pPr>
            <a:endParaRPr lang="en-US" dirty="0"/>
          </a:p>
        </p:txBody>
      </p:sp>
    </p:spTree>
    <p:extLst>
      <p:ext uri="{BB962C8B-B14F-4D97-AF65-F5344CB8AC3E}">
        <p14:creationId xmlns:p14="http://schemas.microsoft.com/office/powerpoint/2010/main" val="16048675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E1611-6E54-4F77-A2D8-AAE1BA5549CA}"/>
              </a:ext>
            </a:extLst>
          </p:cNvPr>
          <p:cNvSpPr>
            <a:spLocks noGrp="1"/>
          </p:cNvSpPr>
          <p:nvPr>
            <p:ph type="title"/>
          </p:nvPr>
        </p:nvSpPr>
        <p:spPr/>
        <p:txBody>
          <a:bodyPr/>
          <a:lstStyle/>
          <a:p>
            <a:r>
              <a:rPr lang="en-US" dirty="0"/>
              <a:t>Access Control Matrix</a:t>
            </a:r>
          </a:p>
        </p:txBody>
      </p:sp>
      <p:sp>
        <p:nvSpPr>
          <p:cNvPr id="3" name="Content Placeholder 2">
            <a:extLst>
              <a:ext uri="{FF2B5EF4-FFF2-40B4-BE49-F238E27FC236}">
                <a16:creationId xmlns:a16="http://schemas.microsoft.com/office/drawing/2014/main" id="{CD730676-974B-466C-9ACE-BCBE28FAF05E}"/>
              </a:ext>
            </a:extLst>
          </p:cNvPr>
          <p:cNvSpPr>
            <a:spLocks noGrp="1"/>
          </p:cNvSpPr>
          <p:nvPr>
            <p:ph idx="1"/>
          </p:nvPr>
        </p:nvSpPr>
        <p:spPr/>
        <p:txBody>
          <a:bodyPr>
            <a:normAutofit/>
          </a:bodyPr>
          <a:lstStyle/>
          <a:p>
            <a:pPr fontAlgn="base"/>
            <a:r>
              <a:rPr lang="en-US" dirty="0"/>
              <a:t>An access control matrix is a table that states a subject’s access rights on an object. A subject’s access rights can be of the type read, write, and execute. </a:t>
            </a:r>
          </a:p>
          <a:p>
            <a:pPr fontAlgn="base"/>
            <a:endParaRPr lang="en-US" dirty="0"/>
          </a:p>
          <a:p>
            <a:pPr fontAlgn="base"/>
            <a:endParaRPr lang="en-US" dirty="0"/>
          </a:p>
          <a:p>
            <a:pPr marL="0" indent="0">
              <a:buNone/>
            </a:pPr>
            <a:endParaRPr lang="en-US" dirty="0"/>
          </a:p>
        </p:txBody>
      </p:sp>
      <p:pic>
        <p:nvPicPr>
          <p:cNvPr id="4" name="Picture 3">
            <a:extLst>
              <a:ext uri="{FF2B5EF4-FFF2-40B4-BE49-F238E27FC236}">
                <a16:creationId xmlns:a16="http://schemas.microsoft.com/office/drawing/2014/main" id="{E8900A3A-7505-4025-A433-3ED6062602E0}"/>
              </a:ext>
            </a:extLst>
          </p:cNvPr>
          <p:cNvPicPr>
            <a:picLocks noChangeAspect="1"/>
          </p:cNvPicPr>
          <p:nvPr/>
        </p:nvPicPr>
        <p:blipFill>
          <a:blip r:embed="rId2"/>
          <a:stretch>
            <a:fillRect/>
          </a:stretch>
        </p:blipFill>
        <p:spPr>
          <a:xfrm>
            <a:off x="2304892" y="3429000"/>
            <a:ext cx="8124825" cy="1828800"/>
          </a:xfrm>
          <a:prstGeom prst="rect">
            <a:avLst/>
          </a:prstGeom>
        </p:spPr>
      </p:pic>
      <p:sp>
        <p:nvSpPr>
          <p:cNvPr id="5" name="TextBox 4">
            <a:extLst>
              <a:ext uri="{FF2B5EF4-FFF2-40B4-BE49-F238E27FC236}">
                <a16:creationId xmlns:a16="http://schemas.microsoft.com/office/drawing/2014/main" id="{3FD8E8A5-8434-48E4-8595-C5E7C4F83951}"/>
              </a:ext>
            </a:extLst>
          </p:cNvPr>
          <p:cNvSpPr txBox="1"/>
          <p:nvPr/>
        </p:nvSpPr>
        <p:spPr>
          <a:xfrm>
            <a:off x="5523241" y="5254237"/>
            <a:ext cx="2213990" cy="276999"/>
          </a:xfrm>
          <a:prstGeom prst="rect">
            <a:avLst/>
          </a:prstGeom>
          <a:noFill/>
          <a:ln>
            <a:solidFill>
              <a:schemeClr val="accent1"/>
            </a:solidFill>
            <a:prstDash val="sysDash"/>
          </a:ln>
        </p:spPr>
        <p:txBody>
          <a:bodyPr wrap="square" rtlCol="0">
            <a:spAutoFit/>
          </a:bodyPr>
          <a:lstStyle/>
          <a:p>
            <a:r>
              <a:rPr lang="en-US" sz="1200" dirty="0"/>
              <a:t>s: subject      f: file (object)</a:t>
            </a:r>
          </a:p>
        </p:txBody>
      </p:sp>
    </p:spTree>
    <p:extLst>
      <p:ext uri="{BB962C8B-B14F-4D97-AF65-F5344CB8AC3E}">
        <p14:creationId xmlns:p14="http://schemas.microsoft.com/office/powerpoint/2010/main" val="1350343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792162"/>
          </a:xfrm>
        </p:spPr>
        <p:txBody>
          <a:bodyPr/>
          <a:lstStyle/>
          <a:p>
            <a:pPr>
              <a:defRPr/>
            </a:pPr>
            <a:r>
              <a:rPr lang="en-US" dirty="0"/>
              <a:t>Access Control Lists</a:t>
            </a:r>
          </a:p>
        </p:txBody>
      </p:sp>
      <p:sp>
        <p:nvSpPr>
          <p:cNvPr id="26627" name="Content Placeholder 2"/>
          <p:cNvSpPr>
            <a:spLocks noGrp="1"/>
          </p:cNvSpPr>
          <p:nvPr>
            <p:ph sz="quarter" idx="1"/>
          </p:nvPr>
        </p:nvSpPr>
        <p:spPr>
          <a:xfrm>
            <a:off x="1276141" y="1371600"/>
            <a:ext cx="10249318" cy="1753437"/>
          </a:xfrm>
        </p:spPr>
        <p:txBody>
          <a:bodyPr>
            <a:normAutofit lnSpcReduction="10000"/>
          </a:bodyPr>
          <a:lstStyle/>
          <a:p>
            <a:r>
              <a:rPr lang="en-US" dirty="0"/>
              <a:t>An ACL is connected to the object and outlines actions each subject can perform on that object. </a:t>
            </a:r>
          </a:p>
          <a:p>
            <a:r>
              <a:rPr lang="en-US" dirty="0"/>
              <a:t>Each column of the access control matrix is called an Access Control List (ACL)</a:t>
            </a:r>
          </a:p>
          <a:p>
            <a:endParaRPr lang="en-US" dirty="0"/>
          </a:p>
        </p:txBody>
      </p:sp>
      <p:pic>
        <p:nvPicPr>
          <p:cNvPr id="4" name="Picture 3">
            <a:extLst>
              <a:ext uri="{FF2B5EF4-FFF2-40B4-BE49-F238E27FC236}">
                <a16:creationId xmlns:a16="http://schemas.microsoft.com/office/drawing/2014/main" id="{2D80116B-D13C-4D81-908A-5DBE1EDA126B}"/>
              </a:ext>
            </a:extLst>
          </p:cNvPr>
          <p:cNvPicPr>
            <a:picLocks noChangeAspect="1"/>
          </p:cNvPicPr>
          <p:nvPr/>
        </p:nvPicPr>
        <p:blipFill>
          <a:blip r:embed="rId2"/>
          <a:stretch>
            <a:fillRect/>
          </a:stretch>
        </p:blipFill>
        <p:spPr>
          <a:xfrm>
            <a:off x="8391525" y="2609831"/>
            <a:ext cx="3800475" cy="4010025"/>
          </a:xfrm>
          <a:prstGeom prst="rect">
            <a:avLst/>
          </a:prstGeom>
        </p:spPr>
      </p:pic>
      <p:pic>
        <p:nvPicPr>
          <p:cNvPr id="5" name="Picture 4">
            <a:extLst>
              <a:ext uri="{FF2B5EF4-FFF2-40B4-BE49-F238E27FC236}">
                <a16:creationId xmlns:a16="http://schemas.microsoft.com/office/drawing/2014/main" id="{D9CBD951-6F31-4F45-8561-AA105388FC97}"/>
              </a:ext>
            </a:extLst>
          </p:cNvPr>
          <p:cNvPicPr>
            <a:picLocks noChangeAspect="1"/>
          </p:cNvPicPr>
          <p:nvPr/>
        </p:nvPicPr>
        <p:blipFill>
          <a:blip r:embed="rId3"/>
          <a:stretch>
            <a:fillRect/>
          </a:stretch>
        </p:blipFill>
        <p:spPr>
          <a:xfrm>
            <a:off x="192593" y="3777075"/>
            <a:ext cx="3362325" cy="1428750"/>
          </a:xfrm>
          <a:prstGeom prst="rect">
            <a:avLst/>
          </a:prstGeom>
        </p:spPr>
      </p:pic>
      <p:sp>
        <p:nvSpPr>
          <p:cNvPr id="6" name="Arrow: Right 5">
            <a:extLst>
              <a:ext uri="{FF2B5EF4-FFF2-40B4-BE49-F238E27FC236}">
                <a16:creationId xmlns:a16="http://schemas.microsoft.com/office/drawing/2014/main" id="{D3EF7504-5FB6-4C65-B2EA-CFF2D9B21B9A}"/>
              </a:ext>
            </a:extLst>
          </p:cNvPr>
          <p:cNvSpPr/>
          <p:nvPr/>
        </p:nvSpPr>
        <p:spPr>
          <a:xfrm>
            <a:off x="3800476" y="4772966"/>
            <a:ext cx="4250453" cy="1946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37F4E52-368F-4D4D-868D-6A937B4CE4C1}"/>
              </a:ext>
            </a:extLst>
          </p:cNvPr>
          <p:cNvSpPr txBox="1"/>
          <p:nvPr/>
        </p:nvSpPr>
        <p:spPr>
          <a:xfrm>
            <a:off x="4571476" y="3572637"/>
            <a:ext cx="2803490" cy="1200329"/>
          </a:xfrm>
          <a:prstGeom prst="rect">
            <a:avLst/>
          </a:prstGeom>
          <a:noFill/>
        </p:spPr>
        <p:txBody>
          <a:bodyPr wrap="square" rtlCol="0">
            <a:spAutoFit/>
          </a:bodyPr>
          <a:lstStyle/>
          <a:p>
            <a:r>
              <a:rPr lang="en-US" dirty="0"/>
              <a:t>For each file (object), store the subjects that has access to the file along with what type of access they have</a:t>
            </a:r>
          </a:p>
        </p:txBody>
      </p:sp>
    </p:spTree>
    <p:extLst>
      <p:ext uri="{BB962C8B-B14F-4D97-AF65-F5344CB8AC3E}">
        <p14:creationId xmlns:p14="http://schemas.microsoft.com/office/powerpoint/2010/main" val="17208464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759A0-5D4B-4E40-9847-B286288F7DF9}"/>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B1CB1F45-486F-4D4F-A23D-058A67482B99}"/>
              </a:ext>
            </a:extLst>
          </p:cNvPr>
          <p:cNvSpPr>
            <a:spLocks noGrp="1"/>
          </p:cNvSpPr>
          <p:nvPr>
            <p:ph idx="1"/>
          </p:nvPr>
        </p:nvSpPr>
        <p:spPr/>
        <p:txBody>
          <a:bodyPr/>
          <a:lstStyle/>
          <a:p>
            <a:r>
              <a:rPr lang="en-US" dirty="0"/>
              <a:t>A capability list is connected to the subject and outlines the actions that a specific subject is allowed to perform on each object.</a:t>
            </a:r>
          </a:p>
          <a:p>
            <a:endParaRPr lang="en-US" dirty="0"/>
          </a:p>
        </p:txBody>
      </p:sp>
    </p:spTree>
    <p:extLst>
      <p:ext uri="{BB962C8B-B14F-4D97-AF65-F5344CB8AC3E}">
        <p14:creationId xmlns:p14="http://schemas.microsoft.com/office/powerpoint/2010/main" val="167731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Capabilities</a:t>
            </a:r>
          </a:p>
        </p:txBody>
      </p:sp>
      <p:sp>
        <p:nvSpPr>
          <p:cNvPr id="27651" name="Content Placeholder 2"/>
          <p:cNvSpPr>
            <a:spLocks noGrp="1"/>
          </p:cNvSpPr>
          <p:nvPr>
            <p:ph sz="quarter" idx="1"/>
          </p:nvPr>
        </p:nvSpPr>
        <p:spPr>
          <a:xfrm>
            <a:off x="1981199" y="1600201"/>
            <a:ext cx="8840875" cy="3494313"/>
          </a:xfrm>
        </p:spPr>
        <p:txBody>
          <a:bodyPr/>
          <a:lstStyle/>
          <a:p>
            <a:r>
              <a:rPr lang="en-US" dirty="0"/>
              <a:t>A capability is a token, ticket, or key that gives the possessor permission to access an entity or object in a computer system.</a:t>
            </a:r>
          </a:p>
          <a:p>
            <a:r>
              <a:rPr lang="en-US" altLang="en-US" dirty="0"/>
              <a:t>With each subject in the system we can store that subject's capabilities in “tokens”.</a:t>
            </a:r>
            <a:endParaRPr lang="en-US" dirty="0"/>
          </a:p>
          <a:p>
            <a:r>
              <a:rPr lang="en-US" altLang="en-US" dirty="0"/>
              <a:t>A </a:t>
            </a:r>
            <a:r>
              <a:rPr lang="en-US" altLang="en-US" i="1" dirty="0"/>
              <a:t>capability</a:t>
            </a:r>
            <a:r>
              <a:rPr lang="en-US" altLang="en-US" dirty="0"/>
              <a:t> can be thought of as a pair (x, r) where x is the name of an object and r is a set of privileges or rights. </a:t>
            </a:r>
          </a:p>
          <a:p>
            <a:endParaRPr lang="en-US" altLang="en-US" dirty="0"/>
          </a:p>
        </p:txBody>
      </p:sp>
    </p:spTree>
    <p:extLst>
      <p:ext uri="{BB962C8B-B14F-4D97-AF65-F5344CB8AC3E}">
        <p14:creationId xmlns:p14="http://schemas.microsoft.com/office/powerpoint/2010/main" val="3087027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Learning Goals</a:t>
            </a:r>
          </a:p>
        </p:txBody>
      </p:sp>
      <p:sp>
        <p:nvSpPr>
          <p:cNvPr id="10243" name="Content Placeholder 2"/>
          <p:cNvSpPr>
            <a:spLocks noGrp="1"/>
          </p:cNvSpPr>
          <p:nvPr>
            <p:ph sz="quarter" idx="1"/>
          </p:nvPr>
        </p:nvSpPr>
        <p:spPr>
          <a:xfrm>
            <a:off x="1981200" y="1600201"/>
            <a:ext cx="7467600" cy="4873625"/>
          </a:xfrm>
        </p:spPr>
        <p:txBody>
          <a:bodyPr/>
          <a:lstStyle/>
          <a:p>
            <a:r>
              <a:rPr lang="en-US" altLang="en-US"/>
              <a:t>Understand the concepts of subject and object</a:t>
            </a:r>
          </a:p>
          <a:p>
            <a:r>
              <a:rPr lang="en-US" altLang="en-US"/>
              <a:t>Understand various access control mechanisms</a:t>
            </a:r>
          </a:p>
        </p:txBody>
      </p:sp>
    </p:spTree>
    <p:extLst>
      <p:ext uri="{BB962C8B-B14F-4D97-AF65-F5344CB8AC3E}">
        <p14:creationId xmlns:p14="http://schemas.microsoft.com/office/powerpoint/2010/main" val="2302988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577-2E48-4C99-A9FE-43E75EF21E0A}"/>
              </a:ext>
            </a:extLst>
          </p:cNvPr>
          <p:cNvSpPr>
            <a:spLocks noGrp="1"/>
          </p:cNvSpPr>
          <p:nvPr>
            <p:ph type="title"/>
          </p:nvPr>
        </p:nvSpPr>
        <p:spPr/>
        <p:txBody>
          <a:bodyPr/>
          <a:lstStyle/>
          <a:p>
            <a:r>
              <a:rPr lang="en-US" dirty="0"/>
              <a:t>Capabilities continued</a:t>
            </a:r>
          </a:p>
        </p:txBody>
      </p:sp>
      <p:pic>
        <p:nvPicPr>
          <p:cNvPr id="4" name="Content Placeholder 3">
            <a:extLst>
              <a:ext uri="{FF2B5EF4-FFF2-40B4-BE49-F238E27FC236}">
                <a16:creationId xmlns:a16="http://schemas.microsoft.com/office/drawing/2014/main" id="{F0FA4FD7-43B0-4EBC-91F2-D74A122A34FC}"/>
              </a:ext>
            </a:extLst>
          </p:cNvPr>
          <p:cNvPicPr>
            <a:picLocks noGrp="1" noChangeAspect="1"/>
          </p:cNvPicPr>
          <p:nvPr>
            <p:ph idx="1"/>
          </p:nvPr>
        </p:nvPicPr>
        <p:blipFill>
          <a:blip r:embed="rId2"/>
          <a:stretch>
            <a:fillRect/>
          </a:stretch>
        </p:blipFill>
        <p:spPr>
          <a:xfrm>
            <a:off x="2138362" y="2149204"/>
            <a:ext cx="7915275" cy="3724275"/>
          </a:xfrm>
          <a:prstGeom prst="rect">
            <a:avLst/>
          </a:prstGeom>
        </p:spPr>
      </p:pic>
    </p:spTree>
    <p:extLst>
      <p:ext uri="{BB962C8B-B14F-4D97-AF65-F5344CB8AC3E}">
        <p14:creationId xmlns:p14="http://schemas.microsoft.com/office/powerpoint/2010/main" val="4735522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792162"/>
          </a:xfrm>
        </p:spPr>
        <p:txBody>
          <a:bodyPr/>
          <a:lstStyle/>
          <a:p>
            <a:pPr>
              <a:defRPr/>
            </a:pPr>
            <a:r>
              <a:rPr lang="en-US" dirty="0"/>
              <a:t>Capabilities continued</a:t>
            </a:r>
          </a:p>
        </p:txBody>
      </p:sp>
      <p:sp>
        <p:nvSpPr>
          <p:cNvPr id="26627" name="Content Placeholder 2"/>
          <p:cNvSpPr>
            <a:spLocks noGrp="1"/>
          </p:cNvSpPr>
          <p:nvPr>
            <p:ph sz="quarter" idx="1"/>
          </p:nvPr>
        </p:nvSpPr>
        <p:spPr>
          <a:xfrm>
            <a:off x="1276141" y="1371600"/>
            <a:ext cx="10249318" cy="1753437"/>
          </a:xfrm>
        </p:spPr>
        <p:txBody>
          <a:bodyPr>
            <a:normAutofit lnSpcReduction="10000"/>
          </a:bodyPr>
          <a:lstStyle/>
          <a:p>
            <a:r>
              <a:rPr lang="en-US" dirty="0"/>
              <a:t>An ACL is connected to the object and outlines actions each subject can perform on that object. </a:t>
            </a:r>
          </a:p>
          <a:p>
            <a:r>
              <a:rPr lang="en-US" dirty="0"/>
              <a:t>Each column of the access control matrix is called an Access Control List (ACL)</a:t>
            </a:r>
          </a:p>
          <a:p>
            <a:endParaRPr lang="en-US" dirty="0"/>
          </a:p>
        </p:txBody>
      </p:sp>
      <p:pic>
        <p:nvPicPr>
          <p:cNvPr id="5" name="Picture 4">
            <a:extLst>
              <a:ext uri="{FF2B5EF4-FFF2-40B4-BE49-F238E27FC236}">
                <a16:creationId xmlns:a16="http://schemas.microsoft.com/office/drawing/2014/main" id="{D9CBD951-6F31-4F45-8561-AA105388FC97}"/>
              </a:ext>
            </a:extLst>
          </p:cNvPr>
          <p:cNvPicPr>
            <a:picLocks noChangeAspect="1"/>
          </p:cNvPicPr>
          <p:nvPr/>
        </p:nvPicPr>
        <p:blipFill>
          <a:blip r:embed="rId2"/>
          <a:stretch>
            <a:fillRect/>
          </a:stretch>
        </p:blipFill>
        <p:spPr>
          <a:xfrm>
            <a:off x="192593" y="3777075"/>
            <a:ext cx="3362325" cy="1428750"/>
          </a:xfrm>
          <a:prstGeom prst="rect">
            <a:avLst/>
          </a:prstGeom>
        </p:spPr>
      </p:pic>
      <p:sp>
        <p:nvSpPr>
          <p:cNvPr id="6" name="Arrow: Right 5">
            <a:extLst>
              <a:ext uri="{FF2B5EF4-FFF2-40B4-BE49-F238E27FC236}">
                <a16:creationId xmlns:a16="http://schemas.microsoft.com/office/drawing/2014/main" id="{D3EF7504-5FB6-4C65-B2EA-CFF2D9B21B9A}"/>
              </a:ext>
            </a:extLst>
          </p:cNvPr>
          <p:cNvSpPr/>
          <p:nvPr/>
        </p:nvSpPr>
        <p:spPr>
          <a:xfrm>
            <a:off x="3800476" y="4772966"/>
            <a:ext cx="4250453" cy="1946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37F4E52-368F-4D4D-868D-6A937B4CE4C1}"/>
              </a:ext>
            </a:extLst>
          </p:cNvPr>
          <p:cNvSpPr txBox="1"/>
          <p:nvPr/>
        </p:nvSpPr>
        <p:spPr>
          <a:xfrm>
            <a:off x="4363656" y="3572637"/>
            <a:ext cx="3011310" cy="1200329"/>
          </a:xfrm>
          <a:prstGeom prst="rect">
            <a:avLst/>
          </a:prstGeom>
          <a:noFill/>
        </p:spPr>
        <p:txBody>
          <a:bodyPr wrap="square" rtlCol="0">
            <a:spAutoFit/>
          </a:bodyPr>
          <a:lstStyle/>
          <a:p>
            <a:r>
              <a:rPr lang="en-US" dirty="0"/>
              <a:t>For each subject, store the files (objects) along with what type of access the subject has on the file (object)</a:t>
            </a:r>
          </a:p>
        </p:txBody>
      </p:sp>
      <p:pic>
        <p:nvPicPr>
          <p:cNvPr id="3" name="Picture 2">
            <a:extLst>
              <a:ext uri="{FF2B5EF4-FFF2-40B4-BE49-F238E27FC236}">
                <a16:creationId xmlns:a16="http://schemas.microsoft.com/office/drawing/2014/main" id="{73AD708C-A84F-43CA-8235-8FD21520D44D}"/>
              </a:ext>
            </a:extLst>
          </p:cNvPr>
          <p:cNvPicPr>
            <a:picLocks noChangeAspect="1"/>
          </p:cNvPicPr>
          <p:nvPr/>
        </p:nvPicPr>
        <p:blipFill>
          <a:blip r:embed="rId3"/>
          <a:stretch>
            <a:fillRect/>
          </a:stretch>
        </p:blipFill>
        <p:spPr>
          <a:xfrm>
            <a:off x="7989592" y="2796000"/>
            <a:ext cx="3781425" cy="3390900"/>
          </a:xfrm>
          <a:prstGeom prst="rect">
            <a:avLst/>
          </a:prstGeom>
        </p:spPr>
      </p:pic>
    </p:spTree>
    <p:extLst>
      <p:ext uri="{BB962C8B-B14F-4D97-AF65-F5344CB8AC3E}">
        <p14:creationId xmlns:p14="http://schemas.microsoft.com/office/powerpoint/2010/main" val="883340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What we have learned so far</a:t>
            </a:r>
          </a:p>
        </p:txBody>
      </p:sp>
      <p:sp>
        <p:nvSpPr>
          <p:cNvPr id="29699" name="Content Placeholder 2"/>
          <p:cNvSpPr>
            <a:spLocks noGrp="1"/>
          </p:cNvSpPr>
          <p:nvPr>
            <p:ph sz="quarter" idx="1"/>
          </p:nvPr>
        </p:nvSpPr>
        <p:spPr>
          <a:xfrm>
            <a:off x="1981200" y="1600201"/>
            <a:ext cx="7467600" cy="4873625"/>
          </a:xfrm>
        </p:spPr>
        <p:txBody>
          <a:bodyPr/>
          <a:lstStyle/>
          <a:p>
            <a:r>
              <a:rPr lang="en-US" altLang="en-US"/>
              <a:t>Subjects vs objects</a:t>
            </a:r>
          </a:p>
          <a:p>
            <a:r>
              <a:rPr lang="en-US" altLang="en-US"/>
              <a:t>Access control mechanisms</a:t>
            </a:r>
          </a:p>
          <a:p>
            <a:pPr lvl="1"/>
            <a:r>
              <a:rPr lang="en-US" altLang="en-US"/>
              <a:t>Access control lists</a:t>
            </a:r>
          </a:p>
          <a:p>
            <a:pPr lvl="1"/>
            <a:r>
              <a:rPr lang="en-US" altLang="en-US"/>
              <a:t>Capabilities</a:t>
            </a:r>
          </a:p>
          <a:p>
            <a:pPr lvl="1"/>
            <a:r>
              <a:rPr lang="en-US" altLang="en-US"/>
              <a:t>Access control matrix</a:t>
            </a:r>
          </a:p>
        </p:txBody>
      </p:sp>
      <p:sp>
        <p:nvSpPr>
          <p:cNvPr id="4" name="Rectangle 3"/>
          <p:cNvSpPr/>
          <p:nvPr/>
        </p:nvSpPr>
        <p:spPr>
          <a:xfrm>
            <a:off x="2286000" y="4724400"/>
            <a:ext cx="7543800"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How can we determine which subject should/shouldn’t  get access to which object?</a:t>
            </a:r>
          </a:p>
        </p:txBody>
      </p:sp>
    </p:spTree>
    <p:extLst>
      <p:ext uri="{BB962C8B-B14F-4D97-AF65-F5344CB8AC3E}">
        <p14:creationId xmlns:p14="http://schemas.microsoft.com/office/powerpoint/2010/main" val="18664264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04800"/>
            <a:ext cx="7467600" cy="1143000"/>
          </a:xfrm>
        </p:spPr>
        <p:txBody>
          <a:bodyPr/>
          <a:lstStyle/>
          <a:p>
            <a:pPr>
              <a:defRPr/>
            </a:pPr>
            <a:r>
              <a:rPr lang="en-US" dirty="0"/>
              <a:t>Access Control models</a:t>
            </a:r>
          </a:p>
        </p:txBody>
      </p:sp>
      <p:graphicFrame>
        <p:nvGraphicFramePr>
          <p:cNvPr id="4" name="Content Placeholder 3"/>
          <p:cNvGraphicFramePr>
            <a:graphicFrameLocks noGrp="1"/>
          </p:cNvGraphicFramePr>
          <p:nvPr>
            <p:ph sz="quarter" idx="1"/>
          </p:nvPr>
        </p:nvGraphicFramePr>
        <p:xfrm>
          <a:off x="1981200" y="1600201"/>
          <a:ext cx="7467600" cy="4873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9788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D7C63768-92E9-4836-A274-2E90F5DEFC88}"/>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C50E8A9C-A965-4BEC-A9FA-A74200E02009}"/>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D97C4318-6B9B-48D8-941C-1F224C993D2F}"/>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3099F326-BDC2-4246-90C3-9047F1F3D92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C75B253C-CA49-4634-9AD7-E64FCF616BAA}"/>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BD6829DE-D398-4721-A8A8-CD4AC873C27C}"/>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graphicEl>
                                              <a:dgm id="{4536917D-230D-4F21-9F7A-2B2119A474C5}"/>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7E19F583-3A9E-429F-8F3C-ABDFA528DA06}"/>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Discretionary Access Control (DAC)</a:t>
            </a:r>
          </a:p>
        </p:txBody>
      </p:sp>
      <p:pic>
        <p:nvPicPr>
          <p:cNvPr id="32771" name="Content Placeholder 3" descr="Clipart - &lt;strong&gt;King&lt;/strong&gt; of Clubs"/>
          <p:cNvPicPr>
            <a:picLocks noGrp="1" noChangeAspect="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9067800" y="2176463"/>
            <a:ext cx="1187450" cy="1517650"/>
          </a:xfrm>
        </p:spPr>
      </p:pic>
      <p:pic>
        <p:nvPicPr>
          <p:cNvPr id="32772" name="Picture 4" descr="File:Wesnoth &lt;strong&gt;shield&lt;/strong&gt;.svg - Wikimedia Common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2514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5" descr="Free vector graphic: &lt;strong&gt;People&lt;/strong&gt;, Audience, &lt;strong&gt;Group&lt;/strong&gt;, Crowd - Free ..."/>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96201" y="4867275"/>
            <a:ext cx="1863725"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a:stCxn id="32771" idx="1"/>
            <a:endCxn id="32772" idx="3"/>
          </p:cNvCxnSpPr>
          <p:nvPr/>
        </p:nvCxnSpPr>
        <p:spPr>
          <a:xfrm flipH="1" flipV="1">
            <a:off x="8001000" y="2933700"/>
            <a:ext cx="1066800" cy="15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975725" y="3692525"/>
            <a:ext cx="1371600" cy="254000"/>
          </a:xfrm>
          <a:prstGeom prst="rect">
            <a:avLst/>
          </a:prstGeom>
          <a:noFill/>
        </p:spPr>
        <p:txBody>
          <a:bodyPr>
            <a:spAutoFit/>
          </a:bodyPr>
          <a:lstStyle/>
          <a:p>
            <a:pPr>
              <a:defRPr/>
            </a:pPr>
            <a:r>
              <a:rPr lang="en-US" sz="1050" dirty="0"/>
              <a:t>Owner of an object</a:t>
            </a:r>
          </a:p>
        </p:txBody>
      </p:sp>
      <p:sp>
        <p:nvSpPr>
          <p:cNvPr id="32776" name="TextBox 10"/>
          <p:cNvSpPr txBox="1">
            <a:spLocks noChangeArrowheads="1"/>
          </p:cNvSpPr>
          <p:nvPr/>
        </p:nvSpPr>
        <p:spPr bwMode="auto">
          <a:xfrm>
            <a:off x="7315200" y="3284538"/>
            <a:ext cx="9906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Object</a:t>
            </a:r>
          </a:p>
        </p:txBody>
      </p:sp>
      <p:cxnSp>
        <p:nvCxnSpPr>
          <p:cNvPr id="13" name="Straight Arrow Connector 12"/>
          <p:cNvCxnSpPr>
            <a:stCxn id="10" idx="2"/>
            <a:endCxn id="15" idx="0"/>
          </p:cNvCxnSpPr>
          <p:nvPr/>
        </p:nvCxnSpPr>
        <p:spPr>
          <a:xfrm flipH="1">
            <a:off x="8526463" y="3946526"/>
            <a:ext cx="1135062" cy="7016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705601" y="4648200"/>
            <a:ext cx="3641725" cy="254000"/>
          </a:xfrm>
          <a:prstGeom prst="rect">
            <a:avLst/>
          </a:prstGeom>
          <a:noFill/>
        </p:spPr>
        <p:txBody>
          <a:bodyPr>
            <a:spAutoFit/>
          </a:bodyPr>
          <a:lstStyle/>
          <a:p>
            <a:pPr>
              <a:defRPr/>
            </a:pPr>
            <a:r>
              <a:rPr lang="en-US" sz="1050" dirty="0"/>
              <a:t>Owner specifies which users/groups can access his object</a:t>
            </a:r>
          </a:p>
        </p:txBody>
      </p:sp>
      <p:cxnSp>
        <p:nvCxnSpPr>
          <p:cNvPr id="18" name="Straight Arrow Connector 17"/>
          <p:cNvCxnSpPr>
            <a:stCxn id="15" idx="0"/>
            <a:endCxn id="32776" idx="2"/>
          </p:cNvCxnSpPr>
          <p:nvPr/>
        </p:nvCxnSpPr>
        <p:spPr>
          <a:xfrm flipH="1" flipV="1">
            <a:off x="7810501" y="3562350"/>
            <a:ext cx="715963" cy="10858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780" name="TextBox 18"/>
          <p:cNvSpPr txBox="1">
            <a:spLocks noChangeArrowheads="1"/>
          </p:cNvSpPr>
          <p:nvPr/>
        </p:nvSpPr>
        <p:spPr bwMode="auto">
          <a:xfrm>
            <a:off x="1828800" y="1752601"/>
            <a:ext cx="467995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Font typeface="Arial" panose="020B0604020202020204" pitchFamily="34" charset="0"/>
              <a:buChar char="•"/>
            </a:pPr>
            <a:r>
              <a:rPr lang="en-US" altLang="en-US" sz="2400"/>
              <a:t>Whoever creates a resource, is the owner of the resource.</a:t>
            </a:r>
          </a:p>
          <a:p>
            <a:pPr>
              <a:buFont typeface="Arial" panose="020B0604020202020204" pitchFamily="34" charset="0"/>
              <a:buChar char="•"/>
            </a:pPr>
            <a:r>
              <a:rPr lang="en-US" altLang="en-US" sz="2400"/>
              <a:t>Owner gets to decide who else can access his resource.</a:t>
            </a:r>
          </a:p>
          <a:p>
            <a:pPr>
              <a:buFont typeface="Arial" panose="020B0604020202020204" pitchFamily="34" charset="0"/>
              <a:buChar char="•"/>
            </a:pPr>
            <a:r>
              <a:rPr lang="en-US" altLang="en-US" sz="2400"/>
              <a:t>DAC is enforced by ACLs. </a:t>
            </a:r>
          </a:p>
          <a:p>
            <a:pPr>
              <a:buFont typeface="Arial" panose="020B0604020202020204" pitchFamily="34" charset="0"/>
              <a:buChar char="•"/>
            </a:pPr>
            <a:r>
              <a:rPr lang="en-US" altLang="en-US" sz="2400"/>
              <a:t>DAC is vulnerable to Trojan software.</a:t>
            </a:r>
          </a:p>
        </p:txBody>
      </p:sp>
    </p:spTree>
    <p:extLst>
      <p:ext uri="{BB962C8B-B14F-4D97-AF65-F5344CB8AC3E}">
        <p14:creationId xmlns:p14="http://schemas.microsoft.com/office/powerpoint/2010/main" val="2072695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DAC Vulnerability Example</a:t>
            </a:r>
          </a:p>
        </p:txBody>
      </p:sp>
      <p:pic>
        <p:nvPicPr>
          <p:cNvPr id="4" name="Content Placeholder 3" descr="formal wear revival suits me | (almost) always thinking"/>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019801" y="3124200"/>
            <a:ext cx="1114425" cy="1574800"/>
          </a:xfrm>
        </p:spPr>
      </p:pic>
      <p:sp>
        <p:nvSpPr>
          <p:cNvPr id="5" name="Rectangle 4"/>
          <p:cNvSpPr/>
          <p:nvPr/>
        </p:nvSpPr>
        <p:spPr>
          <a:xfrm>
            <a:off x="3886200" y="5334000"/>
            <a:ext cx="11430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File: Secret</a:t>
            </a:r>
          </a:p>
        </p:txBody>
      </p:sp>
      <p:sp>
        <p:nvSpPr>
          <p:cNvPr id="6" name="TextBox 5"/>
          <p:cNvSpPr txBox="1"/>
          <p:nvPr/>
        </p:nvSpPr>
        <p:spPr>
          <a:xfrm>
            <a:off x="1676400" y="5103813"/>
            <a:ext cx="1600200" cy="254000"/>
          </a:xfrm>
          <a:prstGeom prst="rect">
            <a:avLst/>
          </a:prstGeom>
          <a:noFill/>
        </p:spPr>
        <p:txBody>
          <a:bodyPr>
            <a:spAutoFit/>
          </a:bodyPr>
          <a:lstStyle/>
          <a:p>
            <a:pPr>
              <a:defRPr/>
            </a:pPr>
            <a:r>
              <a:rPr lang="en-US" sz="1050" dirty="0"/>
              <a:t>Ann: top level manager</a:t>
            </a:r>
          </a:p>
        </p:txBody>
      </p:sp>
      <p:pic>
        <p:nvPicPr>
          <p:cNvPr id="33798" name="Picture 6" descr="Free vector graphic: &lt;strong&gt;Executive&lt;/strong&gt;, Professional - Free Image ..."/>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46276" y="3567113"/>
            <a:ext cx="1114425"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Elbow Connector 8"/>
          <p:cNvCxnSpPr>
            <a:stCxn id="6" idx="2"/>
            <a:endCxn id="5" idx="1"/>
          </p:cNvCxnSpPr>
          <p:nvPr/>
        </p:nvCxnSpPr>
        <p:spPr>
          <a:xfrm rot="16200000" flipH="1">
            <a:off x="2888457" y="4945857"/>
            <a:ext cx="585787" cy="14097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5791200" y="4648200"/>
            <a:ext cx="1676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900"/>
              <a:t>John: a dishonest  employee</a:t>
            </a:r>
          </a:p>
        </p:txBody>
      </p:sp>
      <p:sp>
        <p:nvSpPr>
          <p:cNvPr id="12" name="TextBox 11"/>
          <p:cNvSpPr txBox="1"/>
          <p:nvPr/>
        </p:nvSpPr>
        <p:spPr>
          <a:xfrm>
            <a:off x="2744788" y="5707063"/>
            <a:ext cx="762000" cy="260350"/>
          </a:xfrm>
          <a:prstGeom prst="rect">
            <a:avLst/>
          </a:prstGeom>
          <a:noFill/>
        </p:spPr>
        <p:txBody>
          <a:bodyPr>
            <a:spAutoFit/>
          </a:bodyPr>
          <a:lstStyle/>
          <a:p>
            <a:pPr>
              <a:defRPr/>
            </a:pPr>
            <a:r>
              <a:rPr lang="en-US" sz="1050" dirty="0"/>
              <a:t>owns</a:t>
            </a:r>
          </a:p>
        </p:txBody>
      </p:sp>
      <p:cxnSp>
        <p:nvCxnSpPr>
          <p:cNvPr id="14" name="Elbow Connector 13"/>
          <p:cNvCxnSpPr>
            <a:stCxn id="11" idx="2"/>
            <a:endCxn id="5" idx="3"/>
          </p:cNvCxnSpPr>
          <p:nvPr/>
        </p:nvCxnSpPr>
        <p:spPr>
          <a:xfrm rot="5400000">
            <a:off x="5296694" y="4610894"/>
            <a:ext cx="1065212" cy="16002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81600" y="5527676"/>
            <a:ext cx="1524000" cy="415925"/>
          </a:xfrm>
          <a:prstGeom prst="rect">
            <a:avLst/>
          </a:prstGeom>
          <a:noFill/>
        </p:spPr>
        <p:txBody>
          <a:bodyPr>
            <a:spAutoFit/>
          </a:bodyPr>
          <a:lstStyle/>
          <a:p>
            <a:pPr>
              <a:defRPr/>
            </a:pPr>
            <a:r>
              <a:rPr lang="en-US" sz="1050" dirty="0"/>
              <a:t>Has no access, but wants to read it</a:t>
            </a:r>
          </a:p>
        </p:txBody>
      </p:sp>
      <p:sp>
        <p:nvSpPr>
          <p:cNvPr id="16" name="Rectangle 15"/>
          <p:cNvSpPr/>
          <p:nvPr/>
        </p:nvSpPr>
        <p:spPr>
          <a:xfrm>
            <a:off x="3733800" y="2133600"/>
            <a:ext cx="1447800" cy="1778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lstStyle/>
          <a:p>
            <a:pPr algn="ctr">
              <a:defRPr/>
            </a:pPr>
            <a:r>
              <a:rPr lang="en-US" sz="1400" dirty="0"/>
              <a:t>Application</a:t>
            </a:r>
          </a:p>
        </p:txBody>
      </p:sp>
      <p:sp>
        <p:nvSpPr>
          <p:cNvPr id="17" name="Rectangle 16"/>
          <p:cNvSpPr/>
          <p:nvPr/>
        </p:nvSpPr>
        <p:spPr>
          <a:xfrm>
            <a:off x="3810000" y="2771775"/>
            <a:ext cx="1295400" cy="94615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lstStyle/>
          <a:p>
            <a:pPr algn="ctr">
              <a:defRPr/>
            </a:pPr>
            <a:r>
              <a:rPr lang="en-US" sz="1100" b="1" dirty="0"/>
              <a:t>Hidden</a:t>
            </a:r>
          </a:p>
          <a:p>
            <a:pPr marL="228600" indent="-228600">
              <a:buFont typeface="+mj-lt"/>
              <a:buAutoNum type="arabicPeriod"/>
              <a:defRPr/>
            </a:pPr>
            <a:r>
              <a:rPr lang="en-US" sz="1050" dirty="0"/>
              <a:t>Read from Secret</a:t>
            </a:r>
          </a:p>
          <a:p>
            <a:pPr marL="228600" indent="-228600">
              <a:buFont typeface="+mj-lt"/>
              <a:buAutoNum type="arabicPeriod"/>
              <a:defRPr/>
            </a:pPr>
            <a:r>
              <a:rPr lang="en-US" sz="1050" dirty="0"/>
              <a:t>Write to Stolen </a:t>
            </a:r>
          </a:p>
          <a:p>
            <a:pPr marL="228600" indent="-228600">
              <a:buFont typeface="+mj-lt"/>
              <a:buAutoNum type="arabicPeriod"/>
              <a:defRPr/>
            </a:pPr>
            <a:endParaRPr lang="en-US" sz="1050" dirty="0"/>
          </a:p>
        </p:txBody>
      </p:sp>
      <p:sp>
        <p:nvSpPr>
          <p:cNvPr id="18" name="Rectangle 17"/>
          <p:cNvSpPr/>
          <p:nvPr/>
        </p:nvSpPr>
        <p:spPr>
          <a:xfrm>
            <a:off x="7907338" y="2743200"/>
            <a:ext cx="1371600" cy="1295400"/>
          </a:xfrm>
          <a:prstGeom prst="rect">
            <a:avLst/>
          </a:prstGeom>
        </p:spPr>
        <p:style>
          <a:lnRef idx="2">
            <a:schemeClr val="accent3"/>
          </a:lnRef>
          <a:fillRef idx="1">
            <a:schemeClr val="lt1"/>
          </a:fillRef>
          <a:effectRef idx="0">
            <a:schemeClr val="accent3"/>
          </a:effectRef>
          <a:fontRef idx="minor">
            <a:schemeClr val="dk1"/>
          </a:fontRef>
        </p:style>
        <p:txBody>
          <a:bodyPr/>
          <a:lstStyle/>
          <a:p>
            <a:pPr algn="ctr">
              <a:defRPr/>
            </a:pPr>
            <a:r>
              <a:rPr lang="en-US" sz="1400" dirty="0"/>
              <a:t>Stolen </a:t>
            </a:r>
          </a:p>
        </p:txBody>
      </p:sp>
      <p:cxnSp>
        <p:nvCxnSpPr>
          <p:cNvPr id="22" name="Elbow Connector 21"/>
          <p:cNvCxnSpPr>
            <a:stCxn id="4" idx="3"/>
            <a:endCxn id="18" idx="1"/>
          </p:cNvCxnSpPr>
          <p:nvPr/>
        </p:nvCxnSpPr>
        <p:spPr>
          <a:xfrm flipV="1">
            <a:off x="7134226" y="3390900"/>
            <a:ext cx="773113" cy="5207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Elbow Connector 24"/>
          <p:cNvCxnSpPr>
            <a:stCxn id="4" idx="1"/>
            <a:endCxn id="16" idx="3"/>
          </p:cNvCxnSpPr>
          <p:nvPr/>
        </p:nvCxnSpPr>
        <p:spPr>
          <a:xfrm rot="10800000">
            <a:off x="5181600" y="3022600"/>
            <a:ext cx="838200" cy="8890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16" idx="1"/>
            <a:endCxn id="33798" idx="3"/>
          </p:cNvCxnSpPr>
          <p:nvPr/>
        </p:nvCxnSpPr>
        <p:spPr>
          <a:xfrm rot="10800000" flipV="1">
            <a:off x="3060700" y="3022601"/>
            <a:ext cx="673100" cy="131286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33798" idx="3"/>
            <a:endCxn id="16" idx="2"/>
          </p:cNvCxnSpPr>
          <p:nvPr/>
        </p:nvCxnSpPr>
        <p:spPr>
          <a:xfrm flipV="1">
            <a:off x="3060700" y="3911601"/>
            <a:ext cx="1397000" cy="42386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3368675" y="4359276"/>
            <a:ext cx="1193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00"/>
              <a:t>Runs Application</a:t>
            </a:r>
          </a:p>
        </p:txBody>
      </p:sp>
      <p:sp>
        <p:nvSpPr>
          <p:cNvPr id="31" name="TextBox 30"/>
          <p:cNvSpPr txBox="1">
            <a:spLocks noChangeArrowheads="1"/>
          </p:cNvSpPr>
          <p:nvPr/>
        </p:nvSpPr>
        <p:spPr bwMode="auto">
          <a:xfrm>
            <a:off x="8059738" y="3749675"/>
            <a:ext cx="1219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900"/>
              <a:t>Ann: read, write</a:t>
            </a:r>
          </a:p>
        </p:txBody>
      </p:sp>
      <p:sp>
        <p:nvSpPr>
          <p:cNvPr id="32" name="TextBox 31"/>
          <p:cNvSpPr txBox="1">
            <a:spLocks noChangeArrowheads="1"/>
          </p:cNvSpPr>
          <p:nvPr/>
        </p:nvSpPr>
        <p:spPr bwMode="auto">
          <a:xfrm>
            <a:off x="4013200" y="3698876"/>
            <a:ext cx="11430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900"/>
              <a:t>Ann: execute</a:t>
            </a:r>
          </a:p>
        </p:txBody>
      </p:sp>
      <p:sp>
        <p:nvSpPr>
          <p:cNvPr id="34" name="Down Arrow 33"/>
          <p:cNvSpPr/>
          <p:nvPr/>
        </p:nvSpPr>
        <p:spPr>
          <a:xfrm>
            <a:off x="4464093" y="4220642"/>
            <a:ext cx="228599" cy="1316781"/>
          </a:xfrm>
          <a:prstGeom prst="downArrow">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a:p>
        </p:txBody>
      </p:sp>
      <p:sp>
        <p:nvSpPr>
          <p:cNvPr id="36" name="Right Arrow 35"/>
          <p:cNvSpPr/>
          <p:nvPr/>
        </p:nvSpPr>
        <p:spPr>
          <a:xfrm rot="19229673">
            <a:off x="5403809" y="5449929"/>
            <a:ext cx="3124201" cy="228600"/>
          </a:xfrm>
          <a:prstGeom prst="rightArrow">
            <a:avLst/>
          </a:prstGeom>
        </p:spPr>
        <p:style>
          <a:lnRef idx="0">
            <a:schemeClr val="dk1"/>
          </a:lnRef>
          <a:fillRef idx="3">
            <a:schemeClr val="dk1"/>
          </a:fillRef>
          <a:effectRef idx="3">
            <a:schemeClr val="dk1"/>
          </a:effectRef>
          <a:fontRef idx="minor">
            <a:schemeClr val="lt1"/>
          </a:fontRef>
        </p:style>
        <p:txBody>
          <a:bodyPr anchor="ctr"/>
          <a:lstStyle/>
          <a:p>
            <a:pPr algn="ctr">
              <a:defRPr/>
            </a:pPr>
            <a:endParaRPr lang="en-US"/>
          </a:p>
        </p:txBody>
      </p:sp>
      <p:sp>
        <p:nvSpPr>
          <p:cNvPr id="37" name="Rectangle 36"/>
          <p:cNvSpPr/>
          <p:nvPr/>
        </p:nvSpPr>
        <p:spPr>
          <a:xfrm rot="19253473">
            <a:off x="5653060" y="5675991"/>
            <a:ext cx="2819400" cy="232279"/>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Information flows from Secret to Stolen</a:t>
            </a:r>
          </a:p>
        </p:txBody>
      </p:sp>
    </p:spTree>
    <p:extLst>
      <p:ext uri="{BB962C8B-B14F-4D97-AF65-F5344CB8AC3E}">
        <p14:creationId xmlns:p14="http://schemas.microsoft.com/office/powerpoint/2010/main" val="40590056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nodeType="click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29"/>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entr" presetSubtype="0" fill="hold" nodeType="clickEffect">
                                  <p:stCondLst>
                                    <p:cond delay="0"/>
                                  </p:stCondLst>
                                  <p:childTnLst>
                                    <p:set>
                                      <p:cBhvr>
                                        <p:cTn id="63" dur="1" fill="hold">
                                          <p:stCondLst>
                                            <p:cond delay="0"/>
                                          </p:stCondLst>
                                        </p:cTn>
                                        <p:tgtEl>
                                          <p:spTgt spid="34"/>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nodeType="clickEffect">
                                  <p:stCondLst>
                                    <p:cond delay="0"/>
                                  </p:stCondLst>
                                  <p:childTnLst>
                                    <p:set>
                                      <p:cBhvr>
                                        <p:cTn id="67" dur="1" fill="hold">
                                          <p:stCondLst>
                                            <p:cond delay="0"/>
                                          </p:stCondLst>
                                        </p:cTn>
                                        <p:tgtEl>
                                          <p:spTgt spid="36"/>
                                        </p:tgtEl>
                                        <p:attrNameLst>
                                          <p:attrName>style.visibility</p:attrName>
                                        </p:attrNameLst>
                                      </p:cBhvr>
                                      <p:to>
                                        <p:strVal val="visible"/>
                                      </p:to>
                                    </p:set>
                                  </p:childTnLst>
                                </p:cTn>
                              </p:par>
                              <p:par>
                                <p:cTn id="68" presetID="1" presetClass="entr" presetSubtype="0" fill="hold" nodeType="withEffect">
                                  <p:stCondLst>
                                    <p:cond delay="0"/>
                                  </p:stCondLst>
                                  <p:childTnLst>
                                    <p:set>
                                      <p:cBhvr>
                                        <p:cTn id="69"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12" grpId="0"/>
      <p:bldP spid="15" grpId="0"/>
      <p:bldP spid="16" grpId="0" animBg="1"/>
      <p:bldP spid="17" grpId="0" animBg="1"/>
      <p:bldP spid="18" grpId="0" animBg="1"/>
      <p:bldP spid="30" grpId="0"/>
      <p:bldP spid="31"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Mandatory Access Control (MAC)</a:t>
            </a:r>
          </a:p>
        </p:txBody>
      </p:sp>
      <p:sp>
        <p:nvSpPr>
          <p:cNvPr id="3" name="Content Placeholder 2"/>
          <p:cNvSpPr>
            <a:spLocks noGrp="1"/>
          </p:cNvSpPr>
          <p:nvPr>
            <p:ph sz="quarter" idx="1"/>
          </p:nvPr>
        </p:nvSpPr>
        <p:spPr>
          <a:xfrm>
            <a:off x="1981200" y="1600201"/>
            <a:ext cx="3048000" cy="4873625"/>
          </a:xfrm>
        </p:spPr>
        <p:txBody>
          <a:bodyPr>
            <a:normAutofit lnSpcReduction="10000"/>
          </a:bodyPr>
          <a:lstStyle/>
          <a:p>
            <a:pPr>
              <a:defRPr/>
            </a:pPr>
            <a:r>
              <a:rPr lang="en-US" dirty="0"/>
              <a:t>MAC enforces control on the basis of regulations by a central authority.</a:t>
            </a:r>
          </a:p>
          <a:p>
            <a:pPr>
              <a:defRPr/>
            </a:pPr>
            <a:r>
              <a:rPr lang="en-US" dirty="0"/>
              <a:t>Access decisions are based on security clearances and security classifications</a:t>
            </a:r>
          </a:p>
          <a:p>
            <a:pPr>
              <a:defRPr/>
            </a:pPr>
            <a:r>
              <a:rPr lang="en-US" dirty="0"/>
              <a:t>Very restrictive</a:t>
            </a:r>
          </a:p>
          <a:p>
            <a:pPr marL="0" indent="0">
              <a:buNone/>
              <a:defRPr/>
            </a:pPr>
            <a:endParaRPr lang="en-US" dirty="0"/>
          </a:p>
          <a:p>
            <a:pPr>
              <a:defRPr/>
            </a:pPr>
            <a:endParaRPr lang="en-US" dirty="0"/>
          </a:p>
        </p:txBody>
      </p:sp>
      <p:pic>
        <p:nvPicPr>
          <p:cNvPr id="4" name="Picture 3" descr="Enquanto isso, no RH do Inferno...: 2008/0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24926" y="4114801"/>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629400" y="5105400"/>
            <a:ext cx="12192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Patient records</a:t>
            </a:r>
          </a:p>
        </p:txBody>
      </p:sp>
      <p:pic>
        <p:nvPicPr>
          <p:cNvPr id="6" name="Picture 5" descr="File:Society.svg - Wikimedia Commons"/>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1568450"/>
            <a:ext cx="38862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Elbow Connector 9"/>
          <p:cNvCxnSpPr>
            <a:stCxn id="4" idx="2"/>
            <a:endCxn id="5" idx="3"/>
          </p:cNvCxnSpPr>
          <p:nvPr/>
        </p:nvCxnSpPr>
        <p:spPr>
          <a:xfrm rot="5400000">
            <a:off x="8560595" y="4650582"/>
            <a:ext cx="276225" cy="170021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8077201" y="5643564"/>
            <a:ext cx="14716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100"/>
              <a:t>Creates the file</a:t>
            </a:r>
          </a:p>
        </p:txBody>
      </p:sp>
      <p:sp>
        <p:nvSpPr>
          <p:cNvPr id="14" name="TextBox 13"/>
          <p:cNvSpPr txBox="1">
            <a:spLocks noChangeArrowheads="1"/>
          </p:cNvSpPr>
          <p:nvPr/>
        </p:nvSpPr>
        <p:spPr bwMode="auto">
          <a:xfrm>
            <a:off x="6324600" y="2928938"/>
            <a:ext cx="1828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a:t>Hospital authority</a:t>
            </a:r>
          </a:p>
        </p:txBody>
      </p:sp>
      <p:cxnSp>
        <p:nvCxnSpPr>
          <p:cNvPr id="16" name="Straight Arrow Connector 15"/>
          <p:cNvCxnSpPr>
            <a:stCxn id="14" idx="2"/>
            <a:endCxn id="5" idx="0"/>
          </p:cNvCxnSpPr>
          <p:nvPr/>
        </p:nvCxnSpPr>
        <p:spPr>
          <a:xfrm>
            <a:off x="7239000" y="3206750"/>
            <a:ext cx="0" cy="18986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6629400" y="3749675"/>
            <a:ext cx="13716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100"/>
              <a:t>Decides accesses</a:t>
            </a:r>
          </a:p>
        </p:txBody>
      </p:sp>
    </p:spTree>
    <p:extLst>
      <p:ext uri="{BB962C8B-B14F-4D97-AF65-F5344CB8AC3E}">
        <p14:creationId xmlns:p14="http://schemas.microsoft.com/office/powerpoint/2010/main" val="23462579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P spid="14"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Bell-</a:t>
            </a:r>
            <a:r>
              <a:rPr lang="en-US" dirty="0" err="1"/>
              <a:t>LaPadula</a:t>
            </a:r>
            <a:r>
              <a:rPr lang="en-US" dirty="0"/>
              <a:t> Model</a:t>
            </a:r>
          </a:p>
        </p:txBody>
      </p:sp>
      <p:sp>
        <p:nvSpPr>
          <p:cNvPr id="37891" name="Content Placeholder 2"/>
          <p:cNvSpPr>
            <a:spLocks noGrp="1"/>
          </p:cNvSpPr>
          <p:nvPr>
            <p:ph sz="quarter" idx="1"/>
          </p:nvPr>
        </p:nvSpPr>
        <p:spPr>
          <a:xfrm>
            <a:off x="1981200" y="1600201"/>
            <a:ext cx="7467600" cy="4873625"/>
          </a:xfrm>
        </p:spPr>
        <p:txBody>
          <a:bodyPr/>
          <a:lstStyle/>
          <a:p>
            <a:r>
              <a:rPr lang="en-US" altLang="en-US"/>
              <a:t>Each subject or object has a security level: Top Secret, Secret, Confidential, Unclassified (TS&gt;S&gt;C&gt;U)</a:t>
            </a:r>
          </a:p>
          <a:p>
            <a:pPr lvl="1"/>
            <a:r>
              <a:rPr lang="en-US" altLang="en-US"/>
              <a:t>   Read-down: a subject S has read access to an object O if and only if  level(S) &gt;= level (O);</a:t>
            </a:r>
          </a:p>
          <a:p>
            <a:pPr lvl="1"/>
            <a:r>
              <a:rPr lang="en-US" altLang="en-US"/>
              <a:t>   Write-up:     a subject S has write access to an object O if and only if  level(S) &lt;= level (O);</a:t>
            </a:r>
          </a:p>
          <a:p>
            <a:r>
              <a:rPr lang="en-US" altLang="en-US"/>
              <a:t>Does this model solve the Trojan software problem described before? </a:t>
            </a:r>
          </a:p>
        </p:txBody>
      </p:sp>
    </p:spTree>
    <p:extLst>
      <p:ext uri="{BB962C8B-B14F-4D97-AF65-F5344CB8AC3E}">
        <p14:creationId xmlns:p14="http://schemas.microsoft.com/office/powerpoint/2010/main" val="3120462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334962"/>
          </a:xfrm>
        </p:spPr>
        <p:txBody>
          <a:bodyPr>
            <a:normAutofit fontScale="90000"/>
          </a:bodyPr>
          <a:lstStyle/>
          <a:p>
            <a:pPr>
              <a:defRPr/>
            </a:pPr>
            <a:r>
              <a:rPr lang="en-US" dirty="0"/>
              <a:t>Bell-</a:t>
            </a:r>
            <a:r>
              <a:rPr lang="en-US" dirty="0" err="1"/>
              <a:t>LaPadula</a:t>
            </a:r>
            <a:r>
              <a:rPr lang="en-US" dirty="0"/>
              <a:t> Model</a:t>
            </a:r>
          </a:p>
        </p:txBody>
      </p:sp>
      <p:graphicFrame>
        <p:nvGraphicFramePr>
          <p:cNvPr id="4" name="Content Placeholder 3"/>
          <p:cNvGraphicFramePr>
            <a:graphicFrameLocks noGrp="1"/>
          </p:cNvGraphicFramePr>
          <p:nvPr>
            <p:ph sz="quarter" idx="1"/>
          </p:nvPr>
        </p:nvGraphicFramePr>
        <p:xfrm>
          <a:off x="1973263" y="914401"/>
          <a:ext cx="7467600" cy="2062166"/>
        </p:xfrm>
        <a:graphic>
          <a:graphicData uri="http://schemas.openxmlformats.org/drawingml/2006/table">
            <a:tbl>
              <a:tblPr firstRow="1" bandRow="1">
                <a:tableStyleId>{5C22544A-7EE6-4342-B048-85BDC9FD1C3A}</a:tableStyleId>
              </a:tblPr>
              <a:tblGrid>
                <a:gridCol w="2971800">
                  <a:extLst>
                    <a:ext uri="{9D8B030D-6E8A-4147-A177-3AD203B41FA5}">
                      <a16:colId xmlns:a16="http://schemas.microsoft.com/office/drawing/2014/main" val="20000"/>
                    </a:ext>
                  </a:extLst>
                </a:gridCol>
                <a:gridCol w="2006600">
                  <a:extLst>
                    <a:ext uri="{9D8B030D-6E8A-4147-A177-3AD203B41FA5}">
                      <a16:colId xmlns:a16="http://schemas.microsoft.com/office/drawing/2014/main" val="20001"/>
                    </a:ext>
                  </a:extLst>
                </a:gridCol>
                <a:gridCol w="2489200">
                  <a:extLst>
                    <a:ext uri="{9D8B030D-6E8A-4147-A177-3AD203B41FA5}">
                      <a16:colId xmlns:a16="http://schemas.microsoft.com/office/drawing/2014/main" val="20002"/>
                    </a:ext>
                  </a:extLst>
                </a:gridCol>
              </a:tblGrid>
              <a:tr h="579100">
                <a:tc>
                  <a:txBody>
                    <a:bodyPr/>
                    <a:lstStyle/>
                    <a:p>
                      <a:r>
                        <a:rPr lang="en-US" sz="1600" dirty="0"/>
                        <a:t>Security Classification</a:t>
                      </a:r>
                    </a:p>
                  </a:txBody>
                  <a:tcPr marT="45711" marB="45711"/>
                </a:tc>
                <a:tc>
                  <a:txBody>
                    <a:bodyPr/>
                    <a:lstStyle/>
                    <a:p>
                      <a:r>
                        <a:rPr lang="en-US" sz="1600" dirty="0"/>
                        <a:t>Subjects</a:t>
                      </a:r>
                      <a:r>
                        <a:rPr lang="en-US" sz="1600" baseline="0" dirty="0"/>
                        <a:t> (in this case users)</a:t>
                      </a:r>
                      <a:endParaRPr lang="en-US" sz="1600" dirty="0"/>
                    </a:p>
                  </a:txBody>
                  <a:tcPr marT="45711" marB="45711"/>
                </a:tc>
                <a:tc>
                  <a:txBody>
                    <a:bodyPr/>
                    <a:lstStyle/>
                    <a:p>
                      <a:r>
                        <a:rPr lang="en-US" sz="1600" dirty="0"/>
                        <a:t>Objects (in this case files)</a:t>
                      </a:r>
                    </a:p>
                  </a:txBody>
                  <a:tcPr marT="45711" marB="45711"/>
                </a:tc>
                <a:extLst>
                  <a:ext uri="{0D108BD9-81ED-4DB2-BD59-A6C34878D82A}">
                    <a16:rowId xmlns:a16="http://schemas.microsoft.com/office/drawing/2014/main" val="10000"/>
                  </a:ext>
                </a:extLst>
              </a:tr>
              <a:tr h="370766">
                <a:tc>
                  <a:txBody>
                    <a:bodyPr/>
                    <a:lstStyle/>
                    <a:p>
                      <a:r>
                        <a:rPr lang="en-US" sz="1600" dirty="0"/>
                        <a:t>TOP </a:t>
                      </a:r>
                      <a:r>
                        <a:rPr lang="en-US" sz="1400" dirty="0"/>
                        <a:t>SECRET</a:t>
                      </a:r>
                      <a:r>
                        <a:rPr lang="en-US" sz="1600" dirty="0"/>
                        <a:t> (TS)</a:t>
                      </a:r>
                    </a:p>
                  </a:txBody>
                  <a:tcPr marT="45711" marB="45711"/>
                </a:tc>
                <a:tc>
                  <a:txBody>
                    <a:bodyPr/>
                    <a:lstStyle/>
                    <a:p>
                      <a:r>
                        <a:rPr lang="en-US" sz="1600" dirty="0"/>
                        <a:t>Tamara</a:t>
                      </a:r>
                    </a:p>
                  </a:txBody>
                  <a:tcPr marT="45711" marB="45711"/>
                </a:tc>
                <a:tc>
                  <a:txBody>
                    <a:bodyPr/>
                    <a:lstStyle/>
                    <a:p>
                      <a:r>
                        <a:rPr lang="en-US" sz="1600" dirty="0"/>
                        <a:t>Personnel files</a:t>
                      </a:r>
                    </a:p>
                  </a:txBody>
                  <a:tcPr marT="45711" marB="45711"/>
                </a:tc>
                <a:extLst>
                  <a:ext uri="{0D108BD9-81ED-4DB2-BD59-A6C34878D82A}">
                    <a16:rowId xmlns:a16="http://schemas.microsoft.com/office/drawing/2014/main" val="10001"/>
                  </a:ext>
                </a:extLst>
              </a:tr>
              <a:tr h="370766">
                <a:tc>
                  <a:txBody>
                    <a:bodyPr/>
                    <a:lstStyle/>
                    <a:p>
                      <a:r>
                        <a:rPr lang="en-US" sz="1600" dirty="0"/>
                        <a:t>SECRET (S)</a:t>
                      </a:r>
                    </a:p>
                  </a:txBody>
                  <a:tcPr marT="45711" marB="45711"/>
                </a:tc>
                <a:tc>
                  <a:txBody>
                    <a:bodyPr/>
                    <a:lstStyle/>
                    <a:p>
                      <a:r>
                        <a:rPr lang="en-US" sz="1600" dirty="0"/>
                        <a:t>Sally</a:t>
                      </a:r>
                    </a:p>
                  </a:txBody>
                  <a:tcPr marT="45711" marB="45711"/>
                </a:tc>
                <a:tc>
                  <a:txBody>
                    <a:bodyPr/>
                    <a:lstStyle/>
                    <a:p>
                      <a:r>
                        <a:rPr lang="en-US" sz="1600" dirty="0"/>
                        <a:t>Electronic mail files</a:t>
                      </a:r>
                    </a:p>
                  </a:txBody>
                  <a:tcPr marT="45711" marB="45711"/>
                </a:tc>
                <a:extLst>
                  <a:ext uri="{0D108BD9-81ED-4DB2-BD59-A6C34878D82A}">
                    <a16:rowId xmlns:a16="http://schemas.microsoft.com/office/drawing/2014/main" val="10002"/>
                  </a:ext>
                </a:extLst>
              </a:tr>
              <a:tr h="370766">
                <a:tc>
                  <a:txBody>
                    <a:bodyPr/>
                    <a:lstStyle/>
                    <a:p>
                      <a:r>
                        <a:rPr lang="en-US" sz="1600" dirty="0"/>
                        <a:t>CONFIDENTIAL (C)</a:t>
                      </a:r>
                    </a:p>
                  </a:txBody>
                  <a:tcPr marT="45711" marB="45711"/>
                </a:tc>
                <a:tc>
                  <a:txBody>
                    <a:bodyPr/>
                    <a:lstStyle/>
                    <a:p>
                      <a:r>
                        <a:rPr lang="en-US" sz="1600" dirty="0"/>
                        <a:t>Claire</a:t>
                      </a:r>
                    </a:p>
                  </a:txBody>
                  <a:tcPr marT="45711" marB="45711"/>
                </a:tc>
                <a:tc>
                  <a:txBody>
                    <a:bodyPr/>
                    <a:lstStyle/>
                    <a:p>
                      <a:r>
                        <a:rPr lang="en-US" sz="1600" dirty="0"/>
                        <a:t>Activity log files</a:t>
                      </a:r>
                    </a:p>
                  </a:txBody>
                  <a:tcPr marT="45711" marB="45711"/>
                </a:tc>
                <a:extLst>
                  <a:ext uri="{0D108BD9-81ED-4DB2-BD59-A6C34878D82A}">
                    <a16:rowId xmlns:a16="http://schemas.microsoft.com/office/drawing/2014/main" val="10003"/>
                  </a:ext>
                </a:extLst>
              </a:tr>
              <a:tr h="370766">
                <a:tc>
                  <a:txBody>
                    <a:bodyPr/>
                    <a:lstStyle/>
                    <a:p>
                      <a:r>
                        <a:rPr lang="en-US" sz="1600" dirty="0"/>
                        <a:t>UNCLASSIFIED(UC)</a:t>
                      </a:r>
                    </a:p>
                  </a:txBody>
                  <a:tcPr marT="45711" marB="45711"/>
                </a:tc>
                <a:tc>
                  <a:txBody>
                    <a:bodyPr/>
                    <a:lstStyle/>
                    <a:p>
                      <a:r>
                        <a:rPr lang="en-US" sz="1600" dirty="0"/>
                        <a:t>Thomas</a:t>
                      </a:r>
                    </a:p>
                  </a:txBody>
                  <a:tcPr marT="45711" marB="45711"/>
                </a:tc>
                <a:tc>
                  <a:txBody>
                    <a:bodyPr/>
                    <a:lstStyle/>
                    <a:p>
                      <a:r>
                        <a:rPr lang="en-US" sz="1600" dirty="0"/>
                        <a:t>Telephone list files</a:t>
                      </a:r>
                    </a:p>
                  </a:txBody>
                  <a:tcPr marT="45711" marB="45711"/>
                </a:tc>
                <a:extLst>
                  <a:ext uri="{0D108BD9-81ED-4DB2-BD59-A6C34878D82A}">
                    <a16:rowId xmlns:a16="http://schemas.microsoft.com/office/drawing/2014/main" val="10004"/>
                  </a:ext>
                </a:extLst>
              </a:tr>
            </a:tbl>
          </a:graphicData>
        </a:graphic>
      </p:graphicFrame>
      <p:sp>
        <p:nvSpPr>
          <p:cNvPr id="5" name="Rectangle 4"/>
          <p:cNvSpPr/>
          <p:nvPr/>
        </p:nvSpPr>
        <p:spPr>
          <a:xfrm>
            <a:off x="1981200" y="3810000"/>
            <a:ext cx="3886200" cy="2057400"/>
          </a:xfrm>
          <a:prstGeom prst="rect">
            <a:avLst/>
          </a:prstGeo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defRPr/>
            </a:pPr>
            <a:r>
              <a:rPr lang="en-US" dirty="0"/>
              <a:t>Can Claire read personnel files ? </a:t>
            </a:r>
          </a:p>
          <a:p>
            <a:pPr marL="285750" indent="-285750">
              <a:buFont typeface="Arial" panose="020B0604020202020204" pitchFamily="34" charset="0"/>
              <a:buChar char="•"/>
              <a:defRPr/>
            </a:pPr>
            <a:r>
              <a:rPr lang="en-US" dirty="0"/>
              <a:t>Can Sally write on Activity log files? </a:t>
            </a:r>
          </a:p>
          <a:p>
            <a:pPr marL="285750" indent="-285750">
              <a:buFont typeface="Arial" panose="020B0604020202020204" pitchFamily="34" charset="0"/>
              <a:buChar char="•"/>
              <a:defRPr/>
            </a:pPr>
            <a:endParaRPr lang="en-US" dirty="0"/>
          </a:p>
          <a:p>
            <a:pPr marL="285750" indent="-285750">
              <a:buFont typeface="Arial" panose="020B0604020202020204" pitchFamily="34" charset="0"/>
              <a:buChar char="•"/>
              <a:defRPr/>
            </a:pPr>
            <a:endParaRPr lang="en-US" dirty="0"/>
          </a:p>
        </p:txBody>
      </p:sp>
      <p:sp>
        <p:nvSpPr>
          <p:cNvPr id="6" name="TextBox 5"/>
          <p:cNvSpPr txBox="1"/>
          <p:nvPr/>
        </p:nvSpPr>
        <p:spPr>
          <a:xfrm>
            <a:off x="2133600" y="3124200"/>
            <a:ext cx="6553200" cy="369888"/>
          </a:xfrm>
          <a:prstGeom prst="rect">
            <a:avLst/>
          </a:prstGeom>
          <a:noFill/>
          <a:ln>
            <a:solidFill>
              <a:schemeClr val="accent1">
                <a:shade val="50000"/>
              </a:schemeClr>
            </a:solidFill>
          </a:ln>
        </p:spPr>
        <p:txBody>
          <a:bodyPr>
            <a:spAutoFit/>
          </a:bodyPr>
          <a:lstStyle/>
          <a:p>
            <a:pPr algn="ctr">
              <a:defRPr/>
            </a:pPr>
            <a:r>
              <a:rPr lang="en-US" b="1" dirty="0"/>
              <a:t>TS &gt; S &gt; C &gt; UC</a:t>
            </a:r>
          </a:p>
        </p:txBody>
      </p:sp>
      <p:sp>
        <p:nvSpPr>
          <p:cNvPr id="7" name="Rectangle 6"/>
          <p:cNvSpPr/>
          <p:nvPr/>
        </p:nvSpPr>
        <p:spPr>
          <a:xfrm>
            <a:off x="6096000" y="3810000"/>
            <a:ext cx="3886200" cy="914400"/>
          </a:xfrm>
          <a:prstGeom prst="rect">
            <a:avLst/>
          </a:prstGeom>
        </p:spPr>
        <p:style>
          <a:lnRef idx="2">
            <a:schemeClr val="accent3"/>
          </a:lnRef>
          <a:fillRef idx="1">
            <a:schemeClr val="lt1"/>
          </a:fillRef>
          <a:effectRef idx="0">
            <a:schemeClr val="accent3"/>
          </a:effectRef>
          <a:fontRef idx="minor">
            <a:schemeClr val="dk1"/>
          </a:fontRef>
        </p:style>
        <p:txBody>
          <a:bodyPr/>
          <a:lstStyle/>
          <a:p>
            <a:pPr marL="285750" indent="-285750">
              <a:buFont typeface="Arial" panose="020B0604020202020204" pitchFamily="34" charset="0"/>
              <a:buChar char="•"/>
              <a:defRPr/>
            </a:pPr>
            <a:r>
              <a:rPr lang="en-US" dirty="0"/>
              <a:t>NO. </a:t>
            </a:r>
          </a:p>
          <a:p>
            <a:pPr marL="285750" indent="-285750">
              <a:buFont typeface="Arial" panose="020B0604020202020204" pitchFamily="34" charset="0"/>
              <a:buChar char="•"/>
              <a:defRPr/>
            </a:pPr>
            <a:r>
              <a:rPr lang="en-US" dirty="0"/>
              <a:t>No.</a:t>
            </a:r>
          </a:p>
          <a:p>
            <a:pPr marL="285750" indent="-285750">
              <a:buFont typeface="Arial" panose="020B0604020202020204" pitchFamily="34" charset="0"/>
              <a:buChar char="•"/>
              <a:defRPr/>
            </a:pPr>
            <a:endParaRPr lang="en-US" dirty="0"/>
          </a:p>
          <a:p>
            <a:pPr marL="285750" indent="-285750">
              <a:buFont typeface="Arial" panose="020B0604020202020204" pitchFamily="34" charset="0"/>
              <a:buChar char="•"/>
              <a:defRPr/>
            </a:pPr>
            <a:endParaRPr lang="en-US" dirty="0"/>
          </a:p>
          <a:p>
            <a:pPr marL="285750" indent="-285750">
              <a:buFont typeface="Arial" panose="020B0604020202020204" pitchFamily="34" charset="0"/>
              <a:buChar char="•"/>
              <a:defRPr/>
            </a:pPr>
            <a:endParaRPr lang="en-US" dirty="0"/>
          </a:p>
        </p:txBody>
      </p:sp>
    </p:spTree>
    <p:extLst>
      <p:ext uri="{BB962C8B-B14F-4D97-AF65-F5344CB8AC3E}">
        <p14:creationId xmlns:p14="http://schemas.microsoft.com/office/powerpoint/2010/main" val="17982961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Trojan Software problem</a:t>
            </a:r>
          </a:p>
        </p:txBody>
      </p:sp>
      <p:pic>
        <p:nvPicPr>
          <p:cNvPr id="40963" name="Content Placeholder 3" descr="formal wear revival suits me | (almost) always thinking"/>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019801" y="3124200"/>
            <a:ext cx="1114425" cy="1574800"/>
          </a:xfrm>
        </p:spPr>
      </p:pic>
      <p:sp>
        <p:nvSpPr>
          <p:cNvPr id="5" name="Rectangle 4"/>
          <p:cNvSpPr/>
          <p:nvPr/>
        </p:nvSpPr>
        <p:spPr>
          <a:xfrm>
            <a:off x="3886200" y="5334000"/>
            <a:ext cx="11430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File: Secret</a:t>
            </a:r>
          </a:p>
        </p:txBody>
      </p:sp>
      <p:sp>
        <p:nvSpPr>
          <p:cNvPr id="6" name="TextBox 5"/>
          <p:cNvSpPr txBox="1"/>
          <p:nvPr/>
        </p:nvSpPr>
        <p:spPr>
          <a:xfrm>
            <a:off x="1676400" y="5103813"/>
            <a:ext cx="1600200" cy="254000"/>
          </a:xfrm>
          <a:prstGeom prst="rect">
            <a:avLst/>
          </a:prstGeom>
          <a:noFill/>
        </p:spPr>
        <p:txBody>
          <a:bodyPr>
            <a:spAutoFit/>
          </a:bodyPr>
          <a:lstStyle/>
          <a:p>
            <a:pPr>
              <a:defRPr/>
            </a:pPr>
            <a:r>
              <a:rPr lang="en-US" sz="1050" dirty="0"/>
              <a:t>Ann: top level manager</a:t>
            </a:r>
          </a:p>
        </p:txBody>
      </p:sp>
      <p:pic>
        <p:nvPicPr>
          <p:cNvPr id="40966" name="Picture 6" descr="Free vector graphic: &lt;strong&gt;Executive&lt;/strong&gt;, Professional - Free Image ..."/>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46276" y="3567113"/>
            <a:ext cx="1114425"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Elbow Connector 8"/>
          <p:cNvCxnSpPr>
            <a:stCxn id="6" idx="2"/>
            <a:endCxn id="5" idx="1"/>
          </p:cNvCxnSpPr>
          <p:nvPr/>
        </p:nvCxnSpPr>
        <p:spPr>
          <a:xfrm rot="16200000" flipH="1">
            <a:off x="2888457" y="4945857"/>
            <a:ext cx="585787" cy="14097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0968" name="TextBox 10"/>
          <p:cNvSpPr txBox="1">
            <a:spLocks noChangeArrowheads="1"/>
          </p:cNvSpPr>
          <p:nvPr/>
        </p:nvSpPr>
        <p:spPr bwMode="auto">
          <a:xfrm>
            <a:off x="5791200" y="4648200"/>
            <a:ext cx="1676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900"/>
              <a:t>John: a dishonest  employee</a:t>
            </a:r>
          </a:p>
        </p:txBody>
      </p:sp>
      <p:sp>
        <p:nvSpPr>
          <p:cNvPr id="12" name="TextBox 11"/>
          <p:cNvSpPr txBox="1"/>
          <p:nvPr/>
        </p:nvSpPr>
        <p:spPr>
          <a:xfrm>
            <a:off x="2744788" y="5707063"/>
            <a:ext cx="762000" cy="260350"/>
          </a:xfrm>
          <a:prstGeom prst="rect">
            <a:avLst/>
          </a:prstGeom>
          <a:noFill/>
        </p:spPr>
        <p:txBody>
          <a:bodyPr>
            <a:spAutoFit/>
          </a:bodyPr>
          <a:lstStyle/>
          <a:p>
            <a:pPr>
              <a:defRPr/>
            </a:pPr>
            <a:r>
              <a:rPr lang="en-US" sz="1050" dirty="0"/>
              <a:t>owns</a:t>
            </a:r>
          </a:p>
        </p:txBody>
      </p:sp>
      <p:cxnSp>
        <p:nvCxnSpPr>
          <p:cNvPr id="14" name="Elbow Connector 13"/>
          <p:cNvCxnSpPr>
            <a:stCxn id="40968" idx="2"/>
            <a:endCxn id="5" idx="3"/>
          </p:cNvCxnSpPr>
          <p:nvPr/>
        </p:nvCxnSpPr>
        <p:spPr>
          <a:xfrm rot="5400000">
            <a:off x="5296694" y="4610894"/>
            <a:ext cx="1065212" cy="16002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81600" y="5527676"/>
            <a:ext cx="1524000" cy="415925"/>
          </a:xfrm>
          <a:prstGeom prst="rect">
            <a:avLst/>
          </a:prstGeom>
          <a:noFill/>
        </p:spPr>
        <p:txBody>
          <a:bodyPr>
            <a:spAutoFit/>
          </a:bodyPr>
          <a:lstStyle/>
          <a:p>
            <a:pPr>
              <a:defRPr/>
            </a:pPr>
            <a:r>
              <a:rPr lang="en-US" sz="1050" dirty="0"/>
              <a:t>Has no access, but wants to read it</a:t>
            </a:r>
          </a:p>
        </p:txBody>
      </p:sp>
      <p:sp>
        <p:nvSpPr>
          <p:cNvPr id="16" name="Rectangle 15"/>
          <p:cNvSpPr/>
          <p:nvPr/>
        </p:nvSpPr>
        <p:spPr>
          <a:xfrm>
            <a:off x="3733800" y="2133600"/>
            <a:ext cx="1447800" cy="1778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lstStyle/>
          <a:p>
            <a:pPr algn="ctr">
              <a:defRPr/>
            </a:pPr>
            <a:r>
              <a:rPr lang="en-US" sz="1400" dirty="0"/>
              <a:t>Application</a:t>
            </a:r>
          </a:p>
        </p:txBody>
      </p:sp>
      <p:sp>
        <p:nvSpPr>
          <p:cNvPr id="17" name="Rectangle 16"/>
          <p:cNvSpPr/>
          <p:nvPr/>
        </p:nvSpPr>
        <p:spPr>
          <a:xfrm>
            <a:off x="3810000" y="2771775"/>
            <a:ext cx="1295400" cy="94615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lstStyle/>
          <a:p>
            <a:pPr algn="ctr">
              <a:defRPr/>
            </a:pPr>
            <a:r>
              <a:rPr lang="en-US" sz="1100" b="1" dirty="0"/>
              <a:t>Hidden</a:t>
            </a:r>
          </a:p>
          <a:p>
            <a:pPr marL="228600" indent="-228600">
              <a:buFont typeface="+mj-lt"/>
              <a:buAutoNum type="arabicPeriod"/>
              <a:defRPr/>
            </a:pPr>
            <a:r>
              <a:rPr lang="en-US" sz="1050" dirty="0"/>
              <a:t>Read from Secret</a:t>
            </a:r>
          </a:p>
          <a:p>
            <a:pPr marL="228600" indent="-228600">
              <a:buFont typeface="+mj-lt"/>
              <a:buAutoNum type="arabicPeriod"/>
              <a:defRPr/>
            </a:pPr>
            <a:r>
              <a:rPr lang="en-US" sz="1050" dirty="0"/>
              <a:t>Write to Stolen </a:t>
            </a:r>
          </a:p>
          <a:p>
            <a:pPr marL="228600" indent="-228600">
              <a:buFont typeface="+mj-lt"/>
              <a:buAutoNum type="arabicPeriod"/>
              <a:defRPr/>
            </a:pPr>
            <a:endParaRPr lang="en-US" sz="1050" dirty="0"/>
          </a:p>
        </p:txBody>
      </p:sp>
      <p:sp>
        <p:nvSpPr>
          <p:cNvPr id="18" name="Rectangle 17"/>
          <p:cNvSpPr/>
          <p:nvPr/>
        </p:nvSpPr>
        <p:spPr>
          <a:xfrm>
            <a:off x="7907338" y="2743200"/>
            <a:ext cx="1371600" cy="1295400"/>
          </a:xfrm>
          <a:prstGeom prst="rect">
            <a:avLst/>
          </a:prstGeom>
        </p:spPr>
        <p:style>
          <a:lnRef idx="2">
            <a:schemeClr val="accent3"/>
          </a:lnRef>
          <a:fillRef idx="1">
            <a:schemeClr val="lt1"/>
          </a:fillRef>
          <a:effectRef idx="0">
            <a:schemeClr val="accent3"/>
          </a:effectRef>
          <a:fontRef idx="minor">
            <a:schemeClr val="dk1"/>
          </a:fontRef>
        </p:style>
        <p:txBody>
          <a:bodyPr/>
          <a:lstStyle/>
          <a:p>
            <a:pPr algn="ctr">
              <a:defRPr/>
            </a:pPr>
            <a:r>
              <a:rPr lang="en-US" sz="1400"/>
              <a:t>Stolen </a:t>
            </a:r>
            <a:endParaRPr lang="en-US" sz="1400" dirty="0"/>
          </a:p>
        </p:txBody>
      </p:sp>
      <p:cxnSp>
        <p:nvCxnSpPr>
          <p:cNvPr id="22" name="Elbow Connector 21"/>
          <p:cNvCxnSpPr>
            <a:stCxn id="40963" idx="3"/>
            <a:endCxn id="18" idx="1"/>
          </p:cNvCxnSpPr>
          <p:nvPr/>
        </p:nvCxnSpPr>
        <p:spPr>
          <a:xfrm flipV="1">
            <a:off x="7134226" y="3390900"/>
            <a:ext cx="773113" cy="5207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Elbow Connector 24"/>
          <p:cNvCxnSpPr>
            <a:stCxn id="40963" idx="1"/>
            <a:endCxn id="16" idx="3"/>
          </p:cNvCxnSpPr>
          <p:nvPr/>
        </p:nvCxnSpPr>
        <p:spPr>
          <a:xfrm rot="10800000">
            <a:off x="5181600" y="3022600"/>
            <a:ext cx="838200" cy="8890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16" idx="1"/>
            <a:endCxn id="40966" idx="3"/>
          </p:cNvCxnSpPr>
          <p:nvPr/>
        </p:nvCxnSpPr>
        <p:spPr>
          <a:xfrm rot="10800000" flipV="1">
            <a:off x="3060700" y="3022601"/>
            <a:ext cx="673100" cy="131286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40966" idx="3"/>
            <a:endCxn id="16" idx="2"/>
          </p:cNvCxnSpPr>
          <p:nvPr/>
        </p:nvCxnSpPr>
        <p:spPr>
          <a:xfrm flipV="1">
            <a:off x="3060700" y="3911601"/>
            <a:ext cx="1397000" cy="42386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0979" name="TextBox 29"/>
          <p:cNvSpPr txBox="1">
            <a:spLocks noChangeArrowheads="1"/>
          </p:cNvSpPr>
          <p:nvPr/>
        </p:nvSpPr>
        <p:spPr bwMode="auto">
          <a:xfrm>
            <a:off x="3368675" y="4359276"/>
            <a:ext cx="1193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00"/>
              <a:t>Runs Application</a:t>
            </a:r>
          </a:p>
        </p:txBody>
      </p:sp>
      <p:sp>
        <p:nvSpPr>
          <p:cNvPr id="40980" name="TextBox 30"/>
          <p:cNvSpPr txBox="1">
            <a:spLocks noChangeArrowheads="1"/>
          </p:cNvSpPr>
          <p:nvPr/>
        </p:nvSpPr>
        <p:spPr bwMode="auto">
          <a:xfrm>
            <a:off x="8059738" y="3749675"/>
            <a:ext cx="1219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900"/>
              <a:t>Ann: read, write</a:t>
            </a:r>
          </a:p>
        </p:txBody>
      </p:sp>
      <p:sp>
        <p:nvSpPr>
          <p:cNvPr id="40981" name="TextBox 31"/>
          <p:cNvSpPr txBox="1">
            <a:spLocks noChangeArrowheads="1"/>
          </p:cNvSpPr>
          <p:nvPr/>
        </p:nvSpPr>
        <p:spPr bwMode="auto">
          <a:xfrm>
            <a:off x="4013200" y="3698876"/>
            <a:ext cx="11430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900"/>
              <a:t>Ann: execute</a:t>
            </a:r>
          </a:p>
        </p:txBody>
      </p:sp>
      <p:sp>
        <p:nvSpPr>
          <p:cNvPr id="40982" name="TextBox 2"/>
          <p:cNvSpPr txBox="1">
            <a:spLocks noChangeArrowheads="1"/>
          </p:cNvSpPr>
          <p:nvPr/>
        </p:nvSpPr>
        <p:spPr bwMode="auto">
          <a:xfrm>
            <a:off x="3695700" y="6516689"/>
            <a:ext cx="1524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600"/>
              <a:t>Top Secret</a:t>
            </a:r>
          </a:p>
        </p:txBody>
      </p:sp>
      <p:sp>
        <p:nvSpPr>
          <p:cNvPr id="26" name="TextBox 25"/>
          <p:cNvSpPr txBox="1">
            <a:spLocks noChangeArrowheads="1"/>
          </p:cNvSpPr>
          <p:nvPr/>
        </p:nvSpPr>
        <p:spPr bwMode="auto">
          <a:xfrm>
            <a:off x="3687763" y="1778000"/>
            <a:ext cx="152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600"/>
              <a:t>Top Secret</a:t>
            </a:r>
          </a:p>
        </p:txBody>
      </p:sp>
      <p:sp>
        <p:nvSpPr>
          <p:cNvPr id="8" name="Down Arrow 7"/>
          <p:cNvSpPr/>
          <p:nvPr/>
        </p:nvSpPr>
        <p:spPr>
          <a:xfrm>
            <a:off x="4578350" y="3962400"/>
            <a:ext cx="215900" cy="135255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40985" name="TextBox 9"/>
          <p:cNvSpPr txBox="1">
            <a:spLocks noChangeArrowheads="1"/>
          </p:cNvSpPr>
          <p:nvPr/>
        </p:nvSpPr>
        <p:spPr bwMode="auto">
          <a:xfrm>
            <a:off x="8059738" y="2406650"/>
            <a:ext cx="10842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600"/>
              <a:t>Secret</a:t>
            </a:r>
          </a:p>
        </p:txBody>
      </p:sp>
      <p:sp>
        <p:nvSpPr>
          <p:cNvPr id="33" name="Right Arrow 32"/>
          <p:cNvSpPr/>
          <p:nvPr/>
        </p:nvSpPr>
        <p:spPr>
          <a:xfrm rot="19229673">
            <a:off x="4984748" y="5658604"/>
            <a:ext cx="3124201" cy="228600"/>
          </a:xfrm>
          <a:prstGeom prst="rightArrow">
            <a:avLst/>
          </a:prstGeom>
        </p:spPr>
        <p:style>
          <a:lnRef idx="0">
            <a:schemeClr val="dk1"/>
          </a:lnRef>
          <a:fillRef idx="3">
            <a:schemeClr val="dk1"/>
          </a:fillRef>
          <a:effectRef idx="3">
            <a:schemeClr val="dk1"/>
          </a:effectRef>
          <a:fontRef idx="minor">
            <a:schemeClr val="lt1"/>
          </a:fontRef>
        </p:style>
        <p:txBody>
          <a:bodyPr anchor="ctr"/>
          <a:lstStyle/>
          <a:p>
            <a:pPr algn="ctr">
              <a:defRPr/>
            </a:pPr>
            <a:endParaRPr lang="en-US"/>
          </a:p>
        </p:txBody>
      </p:sp>
      <p:sp>
        <p:nvSpPr>
          <p:cNvPr id="35" name="Rectangle 34"/>
          <p:cNvSpPr/>
          <p:nvPr/>
        </p:nvSpPr>
        <p:spPr>
          <a:xfrm rot="19253473">
            <a:off x="5254451" y="5843456"/>
            <a:ext cx="2819400" cy="232279"/>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Information flows from Secret to Stolen</a:t>
            </a:r>
          </a:p>
        </p:txBody>
      </p:sp>
      <p:sp>
        <p:nvSpPr>
          <p:cNvPr id="13" name="&quot;No&quot; Symbol 12"/>
          <p:cNvSpPr/>
          <p:nvPr/>
        </p:nvSpPr>
        <p:spPr>
          <a:xfrm>
            <a:off x="6210300" y="5445125"/>
            <a:ext cx="838200" cy="762000"/>
          </a:xfrm>
          <a:prstGeom prst="noSmoking">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Tree>
    <p:extLst>
      <p:ext uri="{BB962C8B-B14F-4D97-AF65-F5344CB8AC3E}">
        <p14:creationId xmlns:p14="http://schemas.microsoft.com/office/powerpoint/2010/main" val="33988142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The ultimate goal</a:t>
            </a:r>
          </a:p>
        </p:txBody>
      </p:sp>
      <p:pic>
        <p:nvPicPr>
          <p:cNvPr id="11267" name="Content Placeholder 3"/>
          <p:cNvPicPr>
            <a:picLocks noGrp="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3179763"/>
            <a:ext cx="1162050" cy="17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descr="Image result for castle drawbridg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2300" y="2276475"/>
            <a:ext cx="34290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24500" y="3627439"/>
            <a:ext cx="1352550"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1790700" y="2874963"/>
            <a:ext cx="1295400" cy="3048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sz="1100" b="1" dirty="0"/>
              <a:t>Authentication</a:t>
            </a:r>
          </a:p>
        </p:txBody>
      </p:sp>
      <p:sp>
        <p:nvSpPr>
          <p:cNvPr id="8" name="Rectangle 7"/>
          <p:cNvSpPr/>
          <p:nvPr/>
        </p:nvSpPr>
        <p:spPr>
          <a:xfrm>
            <a:off x="5219700" y="2874963"/>
            <a:ext cx="1295400" cy="3048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sz="1100" b="1" dirty="0"/>
              <a:t>Authorization</a:t>
            </a:r>
          </a:p>
        </p:txBody>
      </p:sp>
      <p:sp>
        <p:nvSpPr>
          <p:cNvPr id="9" name="Rectangle 8"/>
          <p:cNvSpPr/>
          <p:nvPr/>
        </p:nvSpPr>
        <p:spPr>
          <a:xfrm>
            <a:off x="8188326" y="1884363"/>
            <a:ext cx="1374775" cy="39846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sz="1100" b="1" dirty="0"/>
              <a:t>Access to resource</a:t>
            </a:r>
          </a:p>
        </p:txBody>
      </p:sp>
      <p:cxnSp>
        <p:nvCxnSpPr>
          <p:cNvPr id="15" name="Elbow Connector 14"/>
          <p:cNvCxnSpPr>
            <a:stCxn id="8" idx="3"/>
            <a:endCxn id="9" idx="1"/>
          </p:cNvCxnSpPr>
          <p:nvPr/>
        </p:nvCxnSpPr>
        <p:spPr>
          <a:xfrm flipV="1">
            <a:off x="6515101" y="2082801"/>
            <a:ext cx="1673225" cy="94456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7" idx="3"/>
            <a:endCxn id="8" idx="0"/>
          </p:cNvCxnSpPr>
          <p:nvPr/>
        </p:nvCxnSpPr>
        <p:spPr>
          <a:xfrm flipV="1">
            <a:off x="3086100" y="2874963"/>
            <a:ext cx="2781300" cy="152400"/>
          </a:xfrm>
          <a:prstGeom prst="bentConnector4">
            <a:avLst>
              <a:gd name="adj1" fmla="val 38356"/>
              <a:gd name="adj2" fmla="val 2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362200" y="5486400"/>
            <a:ext cx="67056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To protect valuable resource from unauthorized access</a:t>
            </a:r>
          </a:p>
        </p:txBody>
      </p:sp>
    </p:spTree>
    <p:extLst>
      <p:ext uri="{BB962C8B-B14F-4D97-AF65-F5344CB8AC3E}">
        <p14:creationId xmlns:p14="http://schemas.microsoft.com/office/powerpoint/2010/main" val="11344420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Bell </a:t>
            </a:r>
            <a:r>
              <a:rPr lang="en-US" dirty="0" err="1"/>
              <a:t>LaPadula</a:t>
            </a:r>
            <a:r>
              <a:rPr lang="en-US" dirty="0"/>
              <a:t> and CIA triad</a:t>
            </a:r>
          </a:p>
        </p:txBody>
      </p:sp>
      <p:sp>
        <p:nvSpPr>
          <p:cNvPr id="3" name="Content Placeholder 2"/>
          <p:cNvSpPr>
            <a:spLocks noGrp="1"/>
          </p:cNvSpPr>
          <p:nvPr>
            <p:ph sz="quarter" idx="1"/>
          </p:nvPr>
        </p:nvSpPr>
        <p:spPr>
          <a:xfrm>
            <a:off x="1981200" y="1600201"/>
            <a:ext cx="7467600" cy="4873625"/>
          </a:xfrm>
        </p:spPr>
        <p:txBody>
          <a:bodyPr/>
          <a:lstStyle/>
          <a:p>
            <a:r>
              <a:rPr lang="en-US" altLang="en-US" dirty="0"/>
              <a:t>Which of the CIA triad is protected by this model?</a:t>
            </a:r>
          </a:p>
          <a:p>
            <a:pPr lvl="1"/>
            <a:r>
              <a:rPr lang="en-US" altLang="en-US" dirty="0"/>
              <a:t>Confidentiality</a:t>
            </a:r>
          </a:p>
          <a:p>
            <a:r>
              <a:rPr lang="en-US" altLang="en-US" dirty="0"/>
              <a:t>Does this model protect integrity?</a:t>
            </a:r>
          </a:p>
          <a:p>
            <a:endParaRPr lang="en-US" altLang="en-US" dirty="0"/>
          </a:p>
        </p:txBody>
      </p:sp>
    </p:spTree>
    <p:extLst>
      <p:ext uri="{BB962C8B-B14F-4D97-AF65-F5344CB8AC3E}">
        <p14:creationId xmlns:p14="http://schemas.microsoft.com/office/powerpoint/2010/main" val="409271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Trojan Software problem</a:t>
            </a:r>
          </a:p>
        </p:txBody>
      </p:sp>
      <p:pic>
        <p:nvPicPr>
          <p:cNvPr id="44035" name="Content Placeholder 3" descr="formal wear revival suits me | (almost) always thinking"/>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019801" y="3124200"/>
            <a:ext cx="1114425" cy="1574800"/>
          </a:xfrm>
        </p:spPr>
      </p:pic>
      <p:sp>
        <p:nvSpPr>
          <p:cNvPr id="5" name="Rectangle 4"/>
          <p:cNvSpPr/>
          <p:nvPr/>
        </p:nvSpPr>
        <p:spPr>
          <a:xfrm>
            <a:off x="3886200" y="5334000"/>
            <a:ext cx="11430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File: Secret</a:t>
            </a:r>
          </a:p>
        </p:txBody>
      </p:sp>
      <p:sp>
        <p:nvSpPr>
          <p:cNvPr id="6" name="TextBox 5"/>
          <p:cNvSpPr txBox="1"/>
          <p:nvPr/>
        </p:nvSpPr>
        <p:spPr>
          <a:xfrm>
            <a:off x="1676400" y="5103813"/>
            <a:ext cx="1600200" cy="254000"/>
          </a:xfrm>
          <a:prstGeom prst="rect">
            <a:avLst/>
          </a:prstGeom>
          <a:noFill/>
        </p:spPr>
        <p:txBody>
          <a:bodyPr>
            <a:spAutoFit/>
          </a:bodyPr>
          <a:lstStyle/>
          <a:p>
            <a:pPr>
              <a:defRPr/>
            </a:pPr>
            <a:r>
              <a:rPr lang="en-US" sz="1050" dirty="0"/>
              <a:t>Ann: top level manager</a:t>
            </a:r>
          </a:p>
        </p:txBody>
      </p:sp>
      <p:pic>
        <p:nvPicPr>
          <p:cNvPr id="44038" name="Picture 6" descr="Free vector graphic: &lt;strong&gt;Executive&lt;/strong&gt;, Professional - Free Image ..."/>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46276" y="3567113"/>
            <a:ext cx="1114425"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Elbow Connector 8"/>
          <p:cNvCxnSpPr>
            <a:stCxn id="6" idx="2"/>
            <a:endCxn id="5" idx="1"/>
          </p:cNvCxnSpPr>
          <p:nvPr/>
        </p:nvCxnSpPr>
        <p:spPr>
          <a:xfrm rot="16200000" flipH="1">
            <a:off x="2888457" y="4945857"/>
            <a:ext cx="585787" cy="14097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4040" name="TextBox 10"/>
          <p:cNvSpPr txBox="1">
            <a:spLocks noChangeArrowheads="1"/>
          </p:cNvSpPr>
          <p:nvPr/>
        </p:nvSpPr>
        <p:spPr bwMode="auto">
          <a:xfrm>
            <a:off x="5791200" y="4648200"/>
            <a:ext cx="1676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900"/>
              <a:t>John: a dishonest  employee</a:t>
            </a:r>
          </a:p>
        </p:txBody>
      </p:sp>
      <p:sp>
        <p:nvSpPr>
          <p:cNvPr id="12" name="TextBox 11"/>
          <p:cNvSpPr txBox="1"/>
          <p:nvPr/>
        </p:nvSpPr>
        <p:spPr>
          <a:xfrm>
            <a:off x="2744788" y="5707063"/>
            <a:ext cx="762000" cy="260350"/>
          </a:xfrm>
          <a:prstGeom prst="rect">
            <a:avLst/>
          </a:prstGeom>
          <a:noFill/>
        </p:spPr>
        <p:txBody>
          <a:bodyPr>
            <a:spAutoFit/>
          </a:bodyPr>
          <a:lstStyle/>
          <a:p>
            <a:pPr>
              <a:defRPr/>
            </a:pPr>
            <a:r>
              <a:rPr lang="en-US" sz="1050" dirty="0"/>
              <a:t>owns</a:t>
            </a:r>
          </a:p>
        </p:txBody>
      </p:sp>
      <p:cxnSp>
        <p:nvCxnSpPr>
          <p:cNvPr id="14" name="Elbow Connector 13"/>
          <p:cNvCxnSpPr>
            <a:stCxn id="44040" idx="2"/>
            <a:endCxn id="5" idx="3"/>
          </p:cNvCxnSpPr>
          <p:nvPr/>
        </p:nvCxnSpPr>
        <p:spPr>
          <a:xfrm rot="5400000">
            <a:off x="5296694" y="4610894"/>
            <a:ext cx="1065212" cy="16002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81600" y="5527676"/>
            <a:ext cx="1524000" cy="415925"/>
          </a:xfrm>
          <a:prstGeom prst="rect">
            <a:avLst/>
          </a:prstGeom>
          <a:noFill/>
        </p:spPr>
        <p:txBody>
          <a:bodyPr>
            <a:spAutoFit/>
          </a:bodyPr>
          <a:lstStyle/>
          <a:p>
            <a:pPr>
              <a:defRPr/>
            </a:pPr>
            <a:r>
              <a:rPr lang="en-US" sz="1050" dirty="0"/>
              <a:t>Has no access, but wants to change it</a:t>
            </a:r>
          </a:p>
        </p:txBody>
      </p:sp>
      <p:sp>
        <p:nvSpPr>
          <p:cNvPr id="16" name="Rectangle 15"/>
          <p:cNvSpPr/>
          <p:nvPr/>
        </p:nvSpPr>
        <p:spPr>
          <a:xfrm>
            <a:off x="3733800" y="2133600"/>
            <a:ext cx="1447800" cy="1778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lstStyle/>
          <a:p>
            <a:pPr algn="ctr">
              <a:defRPr/>
            </a:pPr>
            <a:r>
              <a:rPr lang="en-US" sz="1400" dirty="0"/>
              <a:t>Application</a:t>
            </a:r>
          </a:p>
        </p:txBody>
      </p:sp>
      <p:sp>
        <p:nvSpPr>
          <p:cNvPr id="17" name="Rectangle 16"/>
          <p:cNvSpPr/>
          <p:nvPr/>
        </p:nvSpPr>
        <p:spPr>
          <a:xfrm>
            <a:off x="3810000" y="2771775"/>
            <a:ext cx="1295400" cy="94615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lstStyle/>
          <a:p>
            <a:pPr algn="ctr">
              <a:defRPr/>
            </a:pPr>
            <a:r>
              <a:rPr lang="en-US" sz="1100" b="1" dirty="0"/>
              <a:t>Hidden</a:t>
            </a:r>
          </a:p>
          <a:p>
            <a:pPr marL="228600" indent="-228600">
              <a:buFont typeface="+mj-lt"/>
              <a:buAutoNum type="arabicPeriod"/>
              <a:defRPr/>
            </a:pPr>
            <a:r>
              <a:rPr lang="en-US" sz="1050" dirty="0"/>
              <a:t>Read from Stolen</a:t>
            </a:r>
          </a:p>
          <a:p>
            <a:pPr marL="228600" indent="-228600">
              <a:buFont typeface="+mj-lt"/>
              <a:buAutoNum type="arabicPeriod"/>
              <a:defRPr/>
            </a:pPr>
            <a:r>
              <a:rPr lang="en-US" sz="1050" dirty="0"/>
              <a:t>Overwrite Secret</a:t>
            </a:r>
          </a:p>
          <a:p>
            <a:pPr marL="228600" indent="-228600">
              <a:buFont typeface="+mj-lt"/>
              <a:buAutoNum type="arabicPeriod"/>
              <a:defRPr/>
            </a:pPr>
            <a:endParaRPr lang="en-US" sz="1050" dirty="0"/>
          </a:p>
        </p:txBody>
      </p:sp>
      <p:sp>
        <p:nvSpPr>
          <p:cNvPr id="18" name="Rectangle 17"/>
          <p:cNvSpPr/>
          <p:nvPr/>
        </p:nvSpPr>
        <p:spPr>
          <a:xfrm>
            <a:off x="7907338" y="2743200"/>
            <a:ext cx="1371600" cy="1295400"/>
          </a:xfrm>
          <a:prstGeom prst="rect">
            <a:avLst/>
          </a:prstGeom>
        </p:spPr>
        <p:style>
          <a:lnRef idx="2">
            <a:schemeClr val="accent3"/>
          </a:lnRef>
          <a:fillRef idx="1">
            <a:schemeClr val="lt1"/>
          </a:fillRef>
          <a:effectRef idx="0">
            <a:schemeClr val="accent3"/>
          </a:effectRef>
          <a:fontRef idx="minor">
            <a:schemeClr val="dk1"/>
          </a:fontRef>
        </p:style>
        <p:txBody>
          <a:bodyPr/>
          <a:lstStyle/>
          <a:p>
            <a:pPr algn="ctr">
              <a:defRPr/>
            </a:pPr>
            <a:r>
              <a:rPr lang="en-US" sz="1400"/>
              <a:t>Stolen </a:t>
            </a:r>
            <a:endParaRPr lang="en-US" sz="1400" dirty="0"/>
          </a:p>
        </p:txBody>
      </p:sp>
      <p:cxnSp>
        <p:nvCxnSpPr>
          <p:cNvPr id="22" name="Elbow Connector 21"/>
          <p:cNvCxnSpPr>
            <a:stCxn id="44035" idx="3"/>
            <a:endCxn id="18" idx="1"/>
          </p:cNvCxnSpPr>
          <p:nvPr/>
        </p:nvCxnSpPr>
        <p:spPr>
          <a:xfrm flipV="1">
            <a:off x="7134226" y="3390900"/>
            <a:ext cx="773113" cy="5207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Elbow Connector 24"/>
          <p:cNvCxnSpPr>
            <a:stCxn id="44035" idx="1"/>
            <a:endCxn id="16" idx="3"/>
          </p:cNvCxnSpPr>
          <p:nvPr/>
        </p:nvCxnSpPr>
        <p:spPr>
          <a:xfrm rot="10800000">
            <a:off x="5181600" y="3022600"/>
            <a:ext cx="838200" cy="8890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16" idx="1"/>
            <a:endCxn id="44038" idx="3"/>
          </p:cNvCxnSpPr>
          <p:nvPr/>
        </p:nvCxnSpPr>
        <p:spPr>
          <a:xfrm rot="10800000" flipV="1">
            <a:off x="3060700" y="3022601"/>
            <a:ext cx="673100" cy="131286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44038" idx="3"/>
            <a:endCxn id="16" idx="2"/>
          </p:cNvCxnSpPr>
          <p:nvPr/>
        </p:nvCxnSpPr>
        <p:spPr>
          <a:xfrm flipV="1">
            <a:off x="3060700" y="3911601"/>
            <a:ext cx="1397000" cy="42386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4051" name="TextBox 29"/>
          <p:cNvSpPr txBox="1">
            <a:spLocks noChangeArrowheads="1"/>
          </p:cNvSpPr>
          <p:nvPr/>
        </p:nvSpPr>
        <p:spPr bwMode="auto">
          <a:xfrm>
            <a:off x="3368675" y="4359276"/>
            <a:ext cx="1193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00"/>
              <a:t>Runs Application</a:t>
            </a:r>
          </a:p>
        </p:txBody>
      </p:sp>
      <p:sp>
        <p:nvSpPr>
          <p:cNvPr id="44052" name="TextBox 30"/>
          <p:cNvSpPr txBox="1">
            <a:spLocks noChangeArrowheads="1"/>
          </p:cNvSpPr>
          <p:nvPr/>
        </p:nvSpPr>
        <p:spPr bwMode="auto">
          <a:xfrm>
            <a:off x="8059738" y="3749675"/>
            <a:ext cx="1219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900"/>
              <a:t>Ann: read, write</a:t>
            </a:r>
          </a:p>
        </p:txBody>
      </p:sp>
      <p:sp>
        <p:nvSpPr>
          <p:cNvPr id="44053" name="TextBox 31"/>
          <p:cNvSpPr txBox="1">
            <a:spLocks noChangeArrowheads="1"/>
          </p:cNvSpPr>
          <p:nvPr/>
        </p:nvSpPr>
        <p:spPr bwMode="auto">
          <a:xfrm>
            <a:off x="4013200" y="3698876"/>
            <a:ext cx="11430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900"/>
              <a:t>Ann: execute</a:t>
            </a:r>
          </a:p>
        </p:txBody>
      </p:sp>
      <p:sp>
        <p:nvSpPr>
          <p:cNvPr id="44054" name="TextBox 2"/>
          <p:cNvSpPr txBox="1">
            <a:spLocks noChangeArrowheads="1"/>
          </p:cNvSpPr>
          <p:nvPr/>
        </p:nvSpPr>
        <p:spPr bwMode="auto">
          <a:xfrm>
            <a:off x="3695700" y="6516689"/>
            <a:ext cx="1524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600"/>
              <a:t>Top Secret</a:t>
            </a:r>
          </a:p>
        </p:txBody>
      </p:sp>
      <p:sp>
        <p:nvSpPr>
          <p:cNvPr id="26" name="TextBox 25"/>
          <p:cNvSpPr txBox="1">
            <a:spLocks noChangeArrowheads="1"/>
          </p:cNvSpPr>
          <p:nvPr/>
        </p:nvSpPr>
        <p:spPr bwMode="auto">
          <a:xfrm>
            <a:off x="3687763" y="1778000"/>
            <a:ext cx="152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600"/>
              <a:t>Top Secret</a:t>
            </a:r>
          </a:p>
        </p:txBody>
      </p:sp>
      <p:sp>
        <p:nvSpPr>
          <p:cNvPr id="8" name="Down Arrow 7"/>
          <p:cNvSpPr/>
          <p:nvPr/>
        </p:nvSpPr>
        <p:spPr>
          <a:xfrm>
            <a:off x="4578350" y="3962400"/>
            <a:ext cx="215900" cy="135255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44057" name="TextBox 9"/>
          <p:cNvSpPr txBox="1">
            <a:spLocks noChangeArrowheads="1"/>
          </p:cNvSpPr>
          <p:nvPr/>
        </p:nvSpPr>
        <p:spPr bwMode="auto">
          <a:xfrm>
            <a:off x="8059738" y="2406650"/>
            <a:ext cx="10842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600"/>
              <a:t>Secret</a:t>
            </a:r>
          </a:p>
        </p:txBody>
      </p:sp>
      <p:cxnSp>
        <p:nvCxnSpPr>
          <p:cNvPr id="10" name="Straight Arrow Connector 9"/>
          <p:cNvCxnSpPr>
            <a:endCxn id="15" idx="1"/>
          </p:cNvCxnSpPr>
          <p:nvPr/>
        </p:nvCxnSpPr>
        <p:spPr>
          <a:xfrm flipH="1">
            <a:off x="5181600" y="3911600"/>
            <a:ext cx="2725738" cy="1824038"/>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sp>
        <p:nvSpPr>
          <p:cNvPr id="11" name="Rectangle 10"/>
          <p:cNvSpPr/>
          <p:nvPr/>
        </p:nvSpPr>
        <p:spPr>
          <a:xfrm rot="19549500">
            <a:off x="4888342" y="4951311"/>
            <a:ext cx="3548703" cy="325438"/>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Contents of Stolen will replace contents of Secret</a:t>
            </a:r>
          </a:p>
        </p:txBody>
      </p:sp>
    </p:spTree>
    <p:extLst>
      <p:ext uri="{BB962C8B-B14F-4D97-AF65-F5344CB8AC3E}">
        <p14:creationId xmlns:p14="http://schemas.microsoft.com/office/powerpoint/2010/main" val="22972853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6200"/>
            <a:ext cx="7467600" cy="1143000"/>
          </a:xfrm>
        </p:spPr>
        <p:txBody>
          <a:bodyPr/>
          <a:lstStyle/>
          <a:p>
            <a:pPr>
              <a:defRPr/>
            </a:pPr>
            <a:r>
              <a:rPr lang="en-US" dirty="0" err="1"/>
              <a:t>Biba</a:t>
            </a:r>
            <a:r>
              <a:rPr lang="en-US" dirty="0"/>
              <a:t> Integrity Model</a:t>
            </a:r>
          </a:p>
        </p:txBody>
      </p:sp>
      <p:sp>
        <p:nvSpPr>
          <p:cNvPr id="46083" name="Content Placeholder 2"/>
          <p:cNvSpPr txBox="1">
            <a:spLocks/>
          </p:cNvSpPr>
          <p:nvPr/>
        </p:nvSpPr>
        <p:spPr bwMode="auto">
          <a:xfrm>
            <a:off x="2133600" y="1406526"/>
            <a:ext cx="7467600" cy="369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639763" indent="-2730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indent="-182563">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187450" indent="-182563">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1462088" indent="-182563">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1919288" indent="-182563"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376488" indent="-182563"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2833688" indent="-182563"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290888" indent="-182563"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r>
              <a:rPr lang="en-US" altLang="en-US"/>
              <a:t>Each subject or object has an integrity level i.</a:t>
            </a:r>
          </a:p>
          <a:p>
            <a:pPr lvl="1"/>
            <a:r>
              <a:rPr lang="en-US" altLang="en-US"/>
              <a:t>   Read-up: a subject S has read access to an object O if and only if  i(S) &lt;= i(O);</a:t>
            </a:r>
          </a:p>
          <a:p>
            <a:pPr lvl="1"/>
            <a:r>
              <a:rPr lang="en-US" altLang="en-US"/>
              <a:t>   Write-down:     a subject S has write access to an object O if and only if  i(S) &gt;= i(O);</a:t>
            </a:r>
          </a:p>
        </p:txBody>
      </p:sp>
    </p:spTree>
    <p:extLst>
      <p:ext uri="{BB962C8B-B14F-4D97-AF65-F5344CB8AC3E}">
        <p14:creationId xmlns:p14="http://schemas.microsoft.com/office/powerpoint/2010/main" val="21945399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715962"/>
          </a:xfrm>
        </p:spPr>
        <p:txBody>
          <a:bodyPr/>
          <a:lstStyle/>
          <a:p>
            <a:pPr>
              <a:defRPr/>
            </a:pPr>
            <a:r>
              <a:rPr lang="en-US" dirty="0" err="1"/>
              <a:t>Biba</a:t>
            </a:r>
            <a:r>
              <a:rPr lang="en-US" dirty="0"/>
              <a:t> Integrity Model </a:t>
            </a:r>
          </a:p>
        </p:txBody>
      </p:sp>
      <p:sp>
        <p:nvSpPr>
          <p:cNvPr id="47107" name="Content Placeholder 2"/>
          <p:cNvSpPr>
            <a:spLocks noGrp="1"/>
          </p:cNvSpPr>
          <p:nvPr>
            <p:ph sz="quarter" idx="1"/>
          </p:nvPr>
        </p:nvSpPr>
        <p:spPr>
          <a:xfrm>
            <a:off x="1981200" y="1143000"/>
            <a:ext cx="7467600" cy="685800"/>
          </a:xfrm>
        </p:spPr>
        <p:txBody>
          <a:bodyPr/>
          <a:lstStyle/>
          <a:p>
            <a:r>
              <a:rPr lang="en-US" altLang="en-US" sz="1600"/>
              <a:t>Suppose that this system implements Biba’s model using integrity levels i1, i2, i3, i4.  </a:t>
            </a:r>
          </a:p>
        </p:txBody>
      </p:sp>
      <p:graphicFrame>
        <p:nvGraphicFramePr>
          <p:cNvPr id="4" name="Content Placeholder 3"/>
          <p:cNvGraphicFramePr>
            <a:graphicFrameLocks/>
          </p:cNvGraphicFramePr>
          <p:nvPr/>
        </p:nvGraphicFramePr>
        <p:xfrm>
          <a:off x="1976438" y="2009776"/>
          <a:ext cx="7467600" cy="2062166"/>
        </p:xfrm>
        <a:graphic>
          <a:graphicData uri="http://schemas.openxmlformats.org/drawingml/2006/table">
            <a:tbl>
              <a:tblPr firstRow="1" bandRow="1">
                <a:tableStyleId>{5C22544A-7EE6-4342-B048-85BDC9FD1C3A}</a:tableStyleId>
              </a:tblPr>
              <a:tblGrid>
                <a:gridCol w="2971800">
                  <a:extLst>
                    <a:ext uri="{9D8B030D-6E8A-4147-A177-3AD203B41FA5}">
                      <a16:colId xmlns:a16="http://schemas.microsoft.com/office/drawing/2014/main" val="20000"/>
                    </a:ext>
                  </a:extLst>
                </a:gridCol>
                <a:gridCol w="2006600">
                  <a:extLst>
                    <a:ext uri="{9D8B030D-6E8A-4147-A177-3AD203B41FA5}">
                      <a16:colId xmlns:a16="http://schemas.microsoft.com/office/drawing/2014/main" val="20001"/>
                    </a:ext>
                  </a:extLst>
                </a:gridCol>
                <a:gridCol w="2489200">
                  <a:extLst>
                    <a:ext uri="{9D8B030D-6E8A-4147-A177-3AD203B41FA5}">
                      <a16:colId xmlns:a16="http://schemas.microsoft.com/office/drawing/2014/main" val="20002"/>
                    </a:ext>
                  </a:extLst>
                </a:gridCol>
              </a:tblGrid>
              <a:tr h="579100">
                <a:tc>
                  <a:txBody>
                    <a:bodyPr/>
                    <a:lstStyle/>
                    <a:p>
                      <a:r>
                        <a:rPr lang="en-US" sz="1600" dirty="0"/>
                        <a:t>Integrity Classification</a:t>
                      </a:r>
                    </a:p>
                  </a:txBody>
                  <a:tcPr marT="45711" marB="45711"/>
                </a:tc>
                <a:tc>
                  <a:txBody>
                    <a:bodyPr/>
                    <a:lstStyle/>
                    <a:p>
                      <a:r>
                        <a:rPr lang="en-US" sz="1600" dirty="0"/>
                        <a:t>Subjects</a:t>
                      </a:r>
                      <a:r>
                        <a:rPr lang="en-US" sz="1600" baseline="0" dirty="0"/>
                        <a:t> (in this case users)</a:t>
                      </a:r>
                      <a:endParaRPr lang="en-US" sz="1600" dirty="0"/>
                    </a:p>
                  </a:txBody>
                  <a:tcPr marT="45711" marB="45711"/>
                </a:tc>
                <a:tc>
                  <a:txBody>
                    <a:bodyPr/>
                    <a:lstStyle/>
                    <a:p>
                      <a:r>
                        <a:rPr lang="en-US" sz="1600" dirty="0"/>
                        <a:t>Objects (in this case files)</a:t>
                      </a:r>
                    </a:p>
                  </a:txBody>
                  <a:tcPr marT="45711" marB="45711"/>
                </a:tc>
                <a:extLst>
                  <a:ext uri="{0D108BD9-81ED-4DB2-BD59-A6C34878D82A}">
                    <a16:rowId xmlns:a16="http://schemas.microsoft.com/office/drawing/2014/main" val="10000"/>
                  </a:ext>
                </a:extLst>
              </a:tr>
              <a:tr h="370766">
                <a:tc>
                  <a:txBody>
                    <a:bodyPr/>
                    <a:lstStyle/>
                    <a:p>
                      <a:r>
                        <a:rPr lang="en-US" sz="1600" dirty="0"/>
                        <a:t>i1</a:t>
                      </a:r>
                    </a:p>
                  </a:txBody>
                  <a:tcPr marT="45711" marB="45711"/>
                </a:tc>
                <a:tc>
                  <a:txBody>
                    <a:bodyPr/>
                    <a:lstStyle/>
                    <a:p>
                      <a:r>
                        <a:rPr lang="en-US" sz="1600" dirty="0"/>
                        <a:t>Tamara</a:t>
                      </a:r>
                    </a:p>
                  </a:txBody>
                  <a:tcPr marT="45711" marB="45711"/>
                </a:tc>
                <a:tc>
                  <a:txBody>
                    <a:bodyPr/>
                    <a:lstStyle/>
                    <a:p>
                      <a:r>
                        <a:rPr lang="en-US" sz="1600" dirty="0"/>
                        <a:t>Personnel files</a:t>
                      </a:r>
                    </a:p>
                  </a:txBody>
                  <a:tcPr marT="45711" marB="45711"/>
                </a:tc>
                <a:extLst>
                  <a:ext uri="{0D108BD9-81ED-4DB2-BD59-A6C34878D82A}">
                    <a16:rowId xmlns:a16="http://schemas.microsoft.com/office/drawing/2014/main" val="10001"/>
                  </a:ext>
                </a:extLst>
              </a:tr>
              <a:tr h="370766">
                <a:tc>
                  <a:txBody>
                    <a:bodyPr/>
                    <a:lstStyle/>
                    <a:p>
                      <a:r>
                        <a:rPr lang="en-US" sz="1600" dirty="0"/>
                        <a:t>i2</a:t>
                      </a:r>
                    </a:p>
                  </a:txBody>
                  <a:tcPr marT="45711" marB="45711"/>
                </a:tc>
                <a:tc>
                  <a:txBody>
                    <a:bodyPr/>
                    <a:lstStyle/>
                    <a:p>
                      <a:r>
                        <a:rPr lang="en-US" sz="1600" dirty="0"/>
                        <a:t>Sally</a:t>
                      </a:r>
                    </a:p>
                  </a:txBody>
                  <a:tcPr marT="45711" marB="45711"/>
                </a:tc>
                <a:tc>
                  <a:txBody>
                    <a:bodyPr/>
                    <a:lstStyle/>
                    <a:p>
                      <a:r>
                        <a:rPr lang="en-US" sz="1600" dirty="0"/>
                        <a:t>Electronic mail files</a:t>
                      </a:r>
                    </a:p>
                  </a:txBody>
                  <a:tcPr marT="45711" marB="45711"/>
                </a:tc>
                <a:extLst>
                  <a:ext uri="{0D108BD9-81ED-4DB2-BD59-A6C34878D82A}">
                    <a16:rowId xmlns:a16="http://schemas.microsoft.com/office/drawing/2014/main" val="10002"/>
                  </a:ext>
                </a:extLst>
              </a:tr>
              <a:tr h="370766">
                <a:tc>
                  <a:txBody>
                    <a:bodyPr/>
                    <a:lstStyle/>
                    <a:p>
                      <a:r>
                        <a:rPr lang="en-US" sz="1600" dirty="0"/>
                        <a:t>i3</a:t>
                      </a:r>
                    </a:p>
                  </a:txBody>
                  <a:tcPr marT="45711" marB="45711"/>
                </a:tc>
                <a:tc>
                  <a:txBody>
                    <a:bodyPr/>
                    <a:lstStyle/>
                    <a:p>
                      <a:r>
                        <a:rPr lang="en-US" sz="1600" dirty="0"/>
                        <a:t>Claire</a:t>
                      </a:r>
                    </a:p>
                  </a:txBody>
                  <a:tcPr marT="45711" marB="45711"/>
                </a:tc>
                <a:tc>
                  <a:txBody>
                    <a:bodyPr/>
                    <a:lstStyle/>
                    <a:p>
                      <a:r>
                        <a:rPr lang="en-US" sz="1600" dirty="0"/>
                        <a:t>Activity log files</a:t>
                      </a:r>
                    </a:p>
                  </a:txBody>
                  <a:tcPr marT="45711" marB="45711"/>
                </a:tc>
                <a:extLst>
                  <a:ext uri="{0D108BD9-81ED-4DB2-BD59-A6C34878D82A}">
                    <a16:rowId xmlns:a16="http://schemas.microsoft.com/office/drawing/2014/main" val="10003"/>
                  </a:ext>
                </a:extLst>
              </a:tr>
              <a:tr h="370766">
                <a:tc>
                  <a:txBody>
                    <a:bodyPr/>
                    <a:lstStyle/>
                    <a:p>
                      <a:r>
                        <a:rPr lang="en-US" sz="1600" dirty="0"/>
                        <a:t>i4</a:t>
                      </a:r>
                    </a:p>
                  </a:txBody>
                  <a:tcPr marT="45711" marB="45711"/>
                </a:tc>
                <a:tc>
                  <a:txBody>
                    <a:bodyPr/>
                    <a:lstStyle/>
                    <a:p>
                      <a:r>
                        <a:rPr lang="en-US" sz="1600" dirty="0"/>
                        <a:t>Thomas</a:t>
                      </a:r>
                    </a:p>
                  </a:txBody>
                  <a:tcPr marT="45711" marB="45711"/>
                </a:tc>
                <a:tc>
                  <a:txBody>
                    <a:bodyPr/>
                    <a:lstStyle/>
                    <a:p>
                      <a:r>
                        <a:rPr lang="en-US" sz="1600" dirty="0"/>
                        <a:t>Telephone list files</a:t>
                      </a:r>
                    </a:p>
                  </a:txBody>
                  <a:tcPr marT="45711" marB="45711"/>
                </a:tc>
                <a:extLst>
                  <a:ext uri="{0D108BD9-81ED-4DB2-BD59-A6C34878D82A}">
                    <a16:rowId xmlns:a16="http://schemas.microsoft.com/office/drawing/2014/main" val="10004"/>
                  </a:ext>
                </a:extLst>
              </a:tr>
            </a:tbl>
          </a:graphicData>
        </a:graphic>
      </p:graphicFrame>
      <p:sp>
        <p:nvSpPr>
          <p:cNvPr id="5" name="TextBox 4"/>
          <p:cNvSpPr txBox="1"/>
          <p:nvPr/>
        </p:nvSpPr>
        <p:spPr>
          <a:xfrm>
            <a:off x="2141538" y="4267200"/>
            <a:ext cx="6553200" cy="369888"/>
          </a:xfrm>
          <a:prstGeom prst="rect">
            <a:avLst/>
          </a:prstGeom>
          <a:noFill/>
          <a:ln>
            <a:solidFill>
              <a:schemeClr val="accent1">
                <a:shade val="50000"/>
              </a:schemeClr>
            </a:solidFill>
          </a:ln>
        </p:spPr>
        <p:txBody>
          <a:bodyPr>
            <a:spAutoFit/>
          </a:bodyPr>
          <a:lstStyle/>
          <a:p>
            <a:pPr algn="ctr">
              <a:defRPr/>
            </a:pPr>
            <a:r>
              <a:rPr lang="en-US" b="1" dirty="0"/>
              <a:t>i1 &gt; i2 &gt; i3 &gt; i4</a:t>
            </a:r>
          </a:p>
        </p:txBody>
      </p:sp>
      <p:sp>
        <p:nvSpPr>
          <p:cNvPr id="6" name="Rectangle 5"/>
          <p:cNvSpPr/>
          <p:nvPr/>
        </p:nvSpPr>
        <p:spPr>
          <a:xfrm>
            <a:off x="2178050" y="4800600"/>
            <a:ext cx="3689350" cy="1295400"/>
          </a:xfrm>
          <a:prstGeom prst="rect">
            <a:avLst/>
          </a:prstGeo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defRPr/>
            </a:pPr>
            <a:r>
              <a:rPr lang="en-US" dirty="0"/>
              <a:t>Can Sally read activity log files ? </a:t>
            </a:r>
          </a:p>
          <a:p>
            <a:pPr marL="285750" indent="-285750">
              <a:buFont typeface="Arial" panose="020B0604020202020204" pitchFamily="34" charset="0"/>
              <a:buChar char="•"/>
              <a:defRPr/>
            </a:pPr>
            <a:r>
              <a:rPr lang="en-US" dirty="0"/>
              <a:t>Can Claire write on electronic mail files? </a:t>
            </a:r>
          </a:p>
          <a:p>
            <a:pPr marL="285750" indent="-285750">
              <a:buFont typeface="Arial" panose="020B0604020202020204" pitchFamily="34" charset="0"/>
              <a:buChar char="•"/>
              <a:defRPr/>
            </a:pPr>
            <a:endParaRPr lang="en-US" dirty="0"/>
          </a:p>
          <a:p>
            <a:pPr marL="285750" indent="-285750">
              <a:buFont typeface="Arial" panose="020B0604020202020204" pitchFamily="34" charset="0"/>
              <a:buChar char="•"/>
              <a:defRPr/>
            </a:pPr>
            <a:endParaRPr lang="en-US" dirty="0"/>
          </a:p>
          <a:p>
            <a:pPr marL="285750" indent="-285750">
              <a:buFont typeface="Arial" panose="020B0604020202020204" pitchFamily="34" charset="0"/>
              <a:buChar char="•"/>
              <a:defRPr/>
            </a:pPr>
            <a:endParaRPr lang="en-US" dirty="0"/>
          </a:p>
        </p:txBody>
      </p:sp>
      <p:sp>
        <p:nvSpPr>
          <p:cNvPr id="7" name="Rectangle 6"/>
          <p:cNvSpPr/>
          <p:nvPr/>
        </p:nvSpPr>
        <p:spPr>
          <a:xfrm>
            <a:off x="6172200" y="4800600"/>
            <a:ext cx="3689350" cy="1295400"/>
          </a:xfrm>
          <a:prstGeom prst="rect">
            <a:avLst/>
          </a:prstGeo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defRPr/>
            </a:pPr>
            <a:r>
              <a:rPr lang="en-US" dirty="0"/>
              <a:t>No. </a:t>
            </a:r>
          </a:p>
          <a:p>
            <a:pPr marL="285750" indent="-285750">
              <a:buFont typeface="Arial" panose="020B0604020202020204" pitchFamily="34" charset="0"/>
              <a:buChar char="•"/>
              <a:defRPr/>
            </a:pPr>
            <a:r>
              <a:rPr lang="en-US" dirty="0"/>
              <a:t>No. </a:t>
            </a:r>
          </a:p>
          <a:p>
            <a:pPr marL="285750" indent="-285750">
              <a:buFont typeface="Arial" panose="020B0604020202020204" pitchFamily="34" charset="0"/>
              <a:buChar char="•"/>
              <a:defRPr/>
            </a:pPr>
            <a:endParaRPr lang="en-US" dirty="0"/>
          </a:p>
        </p:txBody>
      </p:sp>
    </p:spTree>
    <p:extLst>
      <p:ext uri="{BB962C8B-B14F-4D97-AF65-F5344CB8AC3E}">
        <p14:creationId xmlns:p14="http://schemas.microsoft.com/office/powerpoint/2010/main" val="12582351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Hybrid policy: Chinese Wall Model</a:t>
            </a:r>
          </a:p>
        </p:txBody>
      </p:sp>
      <p:sp>
        <p:nvSpPr>
          <p:cNvPr id="48131" name="Content Placeholder 2"/>
          <p:cNvSpPr>
            <a:spLocks noGrp="1"/>
          </p:cNvSpPr>
          <p:nvPr>
            <p:ph sz="quarter" idx="1"/>
          </p:nvPr>
        </p:nvSpPr>
        <p:spPr>
          <a:xfrm>
            <a:off x="1981200" y="1600201"/>
            <a:ext cx="7467600" cy="4873625"/>
          </a:xfrm>
        </p:spPr>
        <p:txBody>
          <a:bodyPr/>
          <a:lstStyle/>
          <a:p>
            <a:r>
              <a:rPr lang="en-US" altLang="en-US" dirty="0"/>
              <a:t>Refers equally to confidentiality and integrity</a:t>
            </a:r>
          </a:p>
          <a:p>
            <a:pPr lvl="1"/>
            <a:r>
              <a:rPr lang="en-US" altLang="en-US" i="1" dirty="0"/>
              <a:t>Objects</a:t>
            </a:r>
            <a:r>
              <a:rPr lang="en-US" altLang="en-US" dirty="0"/>
              <a:t>: Resources such as files or information, pertaining to a single organization.</a:t>
            </a:r>
          </a:p>
          <a:p>
            <a:pPr lvl="1"/>
            <a:r>
              <a:rPr lang="en-US" altLang="en-US" dirty="0"/>
              <a:t> </a:t>
            </a:r>
            <a:r>
              <a:rPr lang="en-US" altLang="en-US" i="1" dirty="0"/>
              <a:t>Company groups</a:t>
            </a:r>
            <a:r>
              <a:rPr lang="en-US" altLang="en-US" dirty="0"/>
              <a:t>: All objects pertaining to a particular organization.</a:t>
            </a:r>
          </a:p>
          <a:p>
            <a:pPr lvl="1"/>
            <a:r>
              <a:rPr lang="en-US" altLang="en-US" dirty="0"/>
              <a:t> </a:t>
            </a:r>
            <a:r>
              <a:rPr lang="en-US" altLang="en-US" i="1" dirty="0"/>
              <a:t>Conflict classes</a:t>
            </a:r>
            <a:r>
              <a:rPr lang="en-US" altLang="en-US" dirty="0"/>
              <a:t>: All groups of objects that concern competing parties.</a:t>
            </a:r>
          </a:p>
          <a:p>
            <a:r>
              <a:rPr lang="en-US" altLang="en-US" dirty="0"/>
              <a:t>Access permission to an object is dynamically changed depending on previous incidents. </a:t>
            </a:r>
          </a:p>
          <a:p>
            <a:endParaRPr lang="en-US" altLang="en-US" dirty="0"/>
          </a:p>
        </p:txBody>
      </p:sp>
    </p:spTree>
    <p:extLst>
      <p:ext uri="{BB962C8B-B14F-4D97-AF65-F5344CB8AC3E}">
        <p14:creationId xmlns:p14="http://schemas.microsoft.com/office/powerpoint/2010/main" val="33706925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Role-Based Access Control</a:t>
            </a:r>
          </a:p>
        </p:txBody>
      </p:sp>
      <p:sp>
        <p:nvSpPr>
          <p:cNvPr id="49155" name="Content Placeholder 2"/>
          <p:cNvSpPr>
            <a:spLocks noGrp="1"/>
          </p:cNvSpPr>
          <p:nvPr>
            <p:ph sz="quarter" idx="1"/>
          </p:nvPr>
        </p:nvSpPr>
        <p:spPr>
          <a:xfrm>
            <a:off x="1981200" y="1600201"/>
            <a:ext cx="2971800" cy="4873625"/>
          </a:xfrm>
        </p:spPr>
        <p:txBody>
          <a:bodyPr/>
          <a:lstStyle/>
          <a:p>
            <a:r>
              <a:rPr lang="en-US" altLang="en-US"/>
              <a:t>Access is determined by job description</a:t>
            </a:r>
          </a:p>
          <a:p>
            <a:endParaRPr lang="en-US" altLang="en-US"/>
          </a:p>
        </p:txBody>
      </p:sp>
      <p:pic>
        <p:nvPicPr>
          <p:cNvPr id="4915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286000"/>
            <a:ext cx="3919538"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60645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563562"/>
          </a:xfrm>
        </p:spPr>
        <p:txBody>
          <a:bodyPr>
            <a:normAutofit fontScale="90000"/>
          </a:bodyPr>
          <a:lstStyle/>
          <a:p>
            <a:pPr>
              <a:defRPr/>
            </a:pPr>
            <a:r>
              <a:rPr lang="en-US" dirty="0"/>
              <a:t>What type of access control is this? </a:t>
            </a:r>
          </a:p>
        </p:txBody>
      </p:sp>
      <p:sp>
        <p:nvSpPr>
          <p:cNvPr id="3" name="Content Placeholder 2"/>
          <p:cNvSpPr>
            <a:spLocks noGrp="1"/>
          </p:cNvSpPr>
          <p:nvPr>
            <p:ph sz="quarter" idx="1"/>
          </p:nvPr>
        </p:nvSpPr>
        <p:spPr>
          <a:xfrm>
            <a:off x="1981200" y="871539"/>
            <a:ext cx="7467600" cy="4873625"/>
          </a:xfrm>
        </p:spPr>
        <p:txBody>
          <a:bodyPr>
            <a:normAutofit lnSpcReduction="10000"/>
          </a:bodyPr>
          <a:lstStyle/>
          <a:p>
            <a:r>
              <a:rPr lang="en-US" altLang="en-US" dirty="0"/>
              <a:t>A child keeps a diary. The child controls access to the diary, because she can allow someone to read it (grant read access) or not allow someone to read it (deny read access). The child allows her mom to read the diary but no one else. Identify subject, object, owner and the type of access control. </a:t>
            </a:r>
          </a:p>
          <a:p>
            <a:r>
              <a:rPr lang="en-US" altLang="en-US" dirty="0" err="1"/>
              <a:t>Ans</a:t>
            </a:r>
            <a:r>
              <a:rPr lang="en-US" altLang="en-US" dirty="0"/>
              <a:t>: </a:t>
            </a:r>
          </a:p>
          <a:p>
            <a:pPr lvl="1"/>
            <a:r>
              <a:rPr lang="en-US" altLang="en-US" dirty="0"/>
              <a:t>Object: diary</a:t>
            </a:r>
          </a:p>
          <a:p>
            <a:pPr lvl="1"/>
            <a:r>
              <a:rPr lang="en-US" altLang="en-US" dirty="0"/>
              <a:t>Subject: mom</a:t>
            </a:r>
          </a:p>
          <a:p>
            <a:pPr lvl="1"/>
            <a:r>
              <a:rPr lang="en-US" altLang="en-US" dirty="0"/>
              <a:t>Owner: child</a:t>
            </a:r>
          </a:p>
          <a:p>
            <a:pPr lvl="1"/>
            <a:r>
              <a:rPr lang="en-US" altLang="en-US" dirty="0"/>
              <a:t>DAC because access is based on the identity of the subject requesting read access to the object. </a:t>
            </a:r>
          </a:p>
        </p:txBody>
      </p:sp>
    </p:spTree>
    <p:extLst>
      <p:ext uri="{BB962C8B-B14F-4D97-AF65-F5344CB8AC3E}">
        <p14:creationId xmlns:p14="http://schemas.microsoft.com/office/powerpoint/2010/main" val="5632185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715962"/>
          </a:xfrm>
        </p:spPr>
        <p:txBody>
          <a:bodyPr/>
          <a:lstStyle/>
          <a:p>
            <a:pPr>
              <a:defRPr/>
            </a:pPr>
            <a:r>
              <a:rPr lang="en-US" dirty="0"/>
              <a:t>What type of access control ?</a:t>
            </a:r>
          </a:p>
        </p:txBody>
      </p:sp>
      <p:sp>
        <p:nvSpPr>
          <p:cNvPr id="3" name="Content Placeholder 2"/>
          <p:cNvSpPr>
            <a:spLocks noGrp="1"/>
          </p:cNvSpPr>
          <p:nvPr>
            <p:ph sz="quarter" idx="1"/>
          </p:nvPr>
        </p:nvSpPr>
        <p:spPr>
          <a:xfrm>
            <a:off x="1981200" y="1143001"/>
            <a:ext cx="7467600" cy="5330825"/>
          </a:xfrm>
        </p:spPr>
        <p:txBody>
          <a:bodyPr/>
          <a:lstStyle/>
          <a:p>
            <a:r>
              <a:rPr lang="en-US" altLang="en-US"/>
              <a:t>The law allows a court to access driving records without the owners’ permission. </a:t>
            </a:r>
          </a:p>
          <a:p>
            <a:endParaRPr lang="en-US" altLang="en-US"/>
          </a:p>
          <a:p>
            <a:pPr lvl="1"/>
            <a:r>
              <a:rPr lang="en-US" altLang="en-US"/>
              <a:t>Object: Driving record</a:t>
            </a:r>
          </a:p>
          <a:p>
            <a:pPr lvl="1"/>
            <a:r>
              <a:rPr lang="en-US" altLang="en-US"/>
              <a:t>Subject: Court</a:t>
            </a:r>
          </a:p>
          <a:p>
            <a:pPr lvl="1"/>
            <a:r>
              <a:rPr lang="en-US" altLang="en-US"/>
              <a:t>Who decides the access: Law </a:t>
            </a:r>
          </a:p>
          <a:p>
            <a:pPr lvl="1"/>
            <a:r>
              <a:rPr lang="en-US" altLang="en-US"/>
              <a:t>Mandatory access control because the owner of the record has no control over the court accessing the information.</a:t>
            </a:r>
          </a:p>
          <a:p>
            <a:endParaRPr lang="en-US" altLang="en-US"/>
          </a:p>
        </p:txBody>
      </p:sp>
    </p:spTree>
    <p:extLst>
      <p:ext uri="{BB962C8B-B14F-4D97-AF65-F5344CB8AC3E}">
        <p14:creationId xmlns:p14="http://schemas.microsoft.com/office/powerpoint/2010/main" val="2455470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1.</a:t>
            </a:r>
          </a:p>
        </p:txBody>
      </p:sp>
      <p:sp>
        <p:nvSpPr>
          <p:cNvPr id="3" name="Content Placeholder 2"/>
          <p:cNvSpPr>
            <a:spLocks noGrp="1"/>
          </p:cNvSpPr>
          <p:nvPr>
            <p:ph idx="1"/>
          </p:nvPr>
        </p:nvSpPr>
        <p:spPr/>
        <p:txBody>
          <a:bodyPr>
            <a:normAutofit/>
          </a:bodyPr>
          <a:lstStyle/>
          <a:p>
            <a:pPr marL="0" indent="0">
              <a:buNone/>
              <a:defRPr/>
            </a:pPr>
            <a:r>
              <a:rPr lang="en-US" sz="2400" dirty="0"/>
              <a:t>Classify each of the following as an example of a mandatory, discretionary access control mechanisms.</a:t>
            </a:r>
          </a:p>
          <a:p>
            <a:pPr marL="457200" indent="-457200">
              <a:buFont typeface="+mj-lt"/>
              <a:buAutoNum type="arabicPeriod"/>
              <a:defRPr/>
            </a:pPr>
            <a:r>
              <a:rPr lang="en-US" sz="2400" dirty="0"/>
              <a:t>File access control mechanisms of UNIX operating system   </a:t>
            </a:r>
          </a:p>
          <a:p>
            <a:pPr marL="457200" indent="-457200">
              <a:buFont typeface="+mj-lt"/>
              <a:buAutoNum type="arabicPeriod"/>
              <a:defRPr/>
            </a:pPr>
            <a:r>
              <a:rPr lang="en-US" sz="2400" dirty="0"/>
              <a:t>A system in which no file can be accessed without author’s content  </a:t>
            </a:r>
          </a:p>
          <a:p>
            <a:pPr marL="457200" indent="-457200">
              <a:buFont typeface="+mj-lt"/>
              <a:buAutoNum type="arabicPeriod"/>
              <a:defRPr/>
            </a:pPr>
            <a:r>
              <a:rPr lang="en-US" sz="2400" dirty="0"/>
              <a:t>A university registrar’s office, in which a faculty member can see the grades of a student only if the student gives written permission for the faculty to see her grades  </a:t>
            </a:r>
          </a:p>
          <a:p>
            <a:pPr marL="457200" indent="-457200">
              <a:buFont typeface="+mj-lt"/>
              <a:buAutoNum type="arabicPeriod"/>
              <a:defRPr/>
            </a:pPr>
            <a:r>
              <a:rPr lang="en-US" sz="2400" dirty="0"/>
              <a:t>A military facility where only generals can enter a particular room         </a:t>
            </a:r>
          </a:p>
        </p:txBody>
      </p:sp>
    </p:spTree>
    <p:extLst>
      <p:ext uri="{BB962C8B-B14F-4D97-AF65-F5344CB8AC3E}">
        <p14:creationId xmlns:p14="http://schemas.microsoft.com/office/powerpoint/2010/main" val="7146602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Question 2: What kind of access control is implemented?</a:t>
            </a:r>
          </a:p>
        </p:txBody>
      </p:sp>
      <p:sp>
        <p:nvSpPr>
          <p:cNvPr id="3" name="Content Placeholder 2"/>
          <p:cNvSpPr>
            <a:spLocks noGrp="1"/>
          </p:cNvSpPr>
          <p:nvPr>
            <p:ph sz="quarter" idx="1"/>
          </p:nvPr>
        </p:nvSpPr>
        <p:spPr>
          <a:xfrm>
            <a:off x="1981200" y="1600201"/>
            <a:ext cx="7467600" cy="4873625"/>
          </a:xfrm>
        </p:spPr>
        <p:txBody>
          <a:bodyPr>
            <a:normAutofit/>
          </a:bodyPr>
          <a:lstStyle/>
          <a:p>
            <a:r>
              <a:rPr lang="en-US" altLang="en-US" dirty="0"/>
              <a:t>Allison is the secretary of CS department who keeps track of all money spent by the department. She has access to all financial funds of the department. </a:t>
            </a:r>
          </a:p>
          <a:p>
            <a:r>
              <a:rPr lang="en-US" altLang="en-US" dirty="0"/>
              <a:t>Allison moves to the Office of Admissions as the head accountant. Now Sally is hired as the new secretary of CS department.</a:t>
            </a:r>
          </a:p>
          <a:p>
            <a:r>
              <a:rPr lang="en-US" altLang="en-US" dirty="0"/>
              <a:t>Allison does not have any access to CS department accounts anymore. Now Sally has access to this.</a:t>
            </a:r>
          </a:p>
          <a:p>
            <a:endParaRPr lang="en-US" altLang="en-US" dirty="0"/>
          </a:p>
        </p:txBody>
      </p:sp>
    </p:spTree>
    <p:extLst>
      <p:ext uri="{BB962C8B-B14F-4D97-AF65-F5344CB8AC3E}">
        <p14:creationId xmlns:p14="http://schemas.microsoft.com/office/powerpoint/2010/main" val="2918621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t>Authorization</a:t>
            </a:r>
          </a:p>
        </p:txBody>
      </p:sp>
      <p:pic>
        <p:nvPicPr>
          <p:cNvPr id="12291" name="Picture 10" descr="f03-01-9781597496537"/>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2971801" y="2895600"/>
            <a:ext cx="6278563" cy="914400"/>
          </a:xfrm>
          <a:noFill/>
        </p:spPr>
      </p:pic>
    </p:spTree>
    <p:extLst>
      <p:ext uri="{BB962C8B-B14F-4D97-AF65-F5344CB8AC3E}">
        <p14:creationId xmlns:p14="http://schemas.microsoft.com/office/powerpoint/2010/main" val="3841904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Important resources on a computer system</a:t>
            </a:r>
          </a:p>
        </p:txBody>
      </p:sp>
      <p:sp>
        <p:nvSpPr>
          <p:cNvPr id="13315" name="Content Placeholder 2"/>
          <p:cNvSpPr>
            <a:spLocks noGrp="1"/>
          </p:cNvSpPr>
          <p:nvPr>
            <p:ph sz="quarter" idx="1"/>
          </p:nvPr>
        </p:nvSpPr>
        <p:spPr>
          <a:xfrm>
            <a:off x="1981200" y="1600201"/>
            <a:ext cx="7467600" cy="4873625"/>
          </a:xfrm>
        </p:spPr>
        <p:txBody>
          <a:bodyPr/>
          <a:lstStyle/>
          <a:p>
            <a:r>
              <a:rPr lang="en-US" altLang="en-US"/>
              <a:t>Which of the following may be considered as important resources in a Windows computer?</a:t>
            </a:r>
          </a:p>
          <a:p>
            <a:pPr marL="823913" lvl="1" indent="-457200">
              <a:buFont typeface="Century Schoolbook" panose="02040604050505020304" pitchFamily="18" charset="0"/>
              <a:buAutoNum type="alphaUcPeriod"/>
            </a:pPr>
            <a:r>
              <a:rPr lang="en-US" altLang="en-US"/>
              <a:t>Memory (RAM)</a:t>
            </a:r>
          </a:p>
          <a:p>
            <a:pPr marL="823913" lvl="1" indent="-457200">
              <a:buFont typeface="Century Schoolbook" panose="02040604050505020304" pitchFamily="18" charset="0"/>
              <a:buAutoNum type="alphaUcPeriod"/>
            </a:pPr>
            <a:r>
              <a:rPr lang="en-US" altLang="en-US"/>
              <a:t>Hard drive (C:)</a:t>
            </a:r>
          </a:p>
          <a:p>
            <a:pPr marL="823913" lvl="1" indent="-457200">
              <a:buFont typeface="Century Schoolbook" panose="02040604050505020304" pitchFamily="18" charset="0"/>
              <a:buAutoNum type="alphaUcPeriod"/>
            </a:pPr>
            <a:r>
              <a:rPr lang="en-US" altLang="en-US"/>
              <a:t>Windows registry</a:t>
            </a:r>
          </a:p>
          <a:p>
            <a:pPr marL="823913" lvl="1" indent="-457200">
              <a:buFont typeface="Century Schoolbook" panose="02040604050505020304" pitchFamily="18" charset="0"/>
              <a:buAutoNum type="alphaUcPeriod"/>
            </a:pPr>
            <a:r>
              <a:rPr lang="en-US" altLang="en-US"/>
              <a:t>File that stores password (in encrypted form)</a:t>
            </a:r>
          </a:p>
          <a:p>
            <a:pPr marL="823913" lvl="1" indent="-457200">
              <a:buFont typeface="Century Schoolbook" panose="02040604050505020304" pitchFamily="18" charset="0"/>
              <a:buAutoNum type="alphaUcPeriod"/>
            </a:pPr>
            <a:r>
              <a:rPr lang="en-US" altLang="en-US"/>
              <a:t>Windows system restore utility</a:t>
            </a:r>
          </a:p>
          <a:p>
            <a:pPr marL="823913" lvl="1" indent="-457200">
              <a:buFont typeface="Century Schoolbook" panose="02040604050505020304" pitchFamily="18" charset="0"/>
              <a:buAutoNum type="alphaUcPeriod"/>
            </a:pPr>
            <a:r>
              <a:rPr lang="en-US" altLang="en-US"/>
              <a:t>Windows power shell module</a:t>
            </a:r>
          </a:p>
        </p:txBody>
      </p:sp>
    </p:spTree>
    <p:extLst>
      <p:ext uri="{BB962C8B-B14F-4D97-AF65-F5344CB8AC3E}">
        <p14:creationId xmlns:p14="http://schemas.microsoft.com/office/powerpoint/2010/main" val="2435959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Parties who can access resources on a computer system</a:t>
            </a:r>
          </a:p>
        </p:txBody>
      </p:sp>
      <p:sp>
        <p:nvSpPr>
          <p:cNvPr id="14339" name="Content Placeholder 2"/>
          <p:cNvSpPr>
            <a:spLocks noGrp="1"/>
          </p:cNvSpPr>
          <p:nvPr>
            <p:ph sz="quarter" idx="1"/>
          </p:nvPr>
        </p:nvSpPr>
        <p:spPr>
          <a:xfrm>
            <a:off x="1981200" y="1600201"/>
            <a:ext cx="7467600" cy="4873625"/>
          </a:xfrm>
        </p:spPr>
        <p:txBody>
          <a:bodyPr/>
          <a:lstStyle/>
          <a:p>
            <a:r>
              <a:rPr lang="en-US" altLang="en-US"/>
              <a:t> Human user</a:t>
            </a:r>
          </a:p>
          <a:p>
            <a:pPr lvl="1"/>
            <a:r>
              <a:rPr lang="en-US" altLang="en-US"/>
              <a:t>A human user may be able to steal hard drive of the RAM of a computer</a:t>
            </a:r>
          </a:p>
          <a:p>
            <a:r>
              <a:rPr lang="en-US" altLang="en-US"/>
              <a:t> User account</a:t>
            </a:r>
          </a:p>
          <a:p>
            <a:pPr lvl="1"/>
            <a:r>
              <a:rPr lang="en-US" altLang="en-US"/>
              <a:t>A regular user account may be able to gain admin privilege and can get access to important resources</a:t>
            </a:r>
          </a:p>
          <a:p>
            <a:r>
              <a:rPr lang="en-US" altLang="en-US"/>
              <a:t>  Process (a running program)</a:t>
            </a:r>
          </a:p>
          <a:p>
            <a:pPr lvl="1"/>
            <a:r>
              <a:rPr lang="en-US" altLang="en-US"/>
              <a:t>A malware may be able to access the registry and change some configuration settings </a:t>
            </a:r>
          </a:p>
        </p:txBody>
      </p:sp>
    </p:spTree>
    <p:extLst>
      <p:ext uri="{BB962C8B-B14F-4D97-AF65-F5344CB8AC3E}">
        <p14:creationId xmlns:p14="http://schemas.microsoft.com/office/powerpoint/2010/main" val="28822081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t>Access control </a:t>
            </a:r>
          </a:p>
        </p:txBody>
      </p:sp>
      <p:pic>
        <p:nvPicPr>
          <p:cNvPr id="15363" name="Picture 10" descr="f03-01-9781597496537"/>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508126" y="2895600"/>
            <a:ext cx="6278563" cy="914400"/>
          </a:xfrm>
          <a:noFill/>
        </p:spPr>
      </p:pic>
      <p:sp>
        <p:nvSpPr>
          <p:cNvPr id="5" name="Chevron 4"/>
          <p:cNvSpPr/>
          <p:nvPr/>
        </p:nvSpPr>
        <p:spPr>
          <a:xfrm>
            <a:off x="8001000" y="2895600"/>
            <a:ext cx="1981200" cy="7620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6" name="Rounded Rectangle 5"/>
          <p:cNvSpPr/>
          <p:nvPr/>
        </p:nvSpPr>
        <p:spPr>
          <a:xfrm>
            <a:off x="8686800" y="3200400"/>
            <a:ext cx="1524000" cy="762000"/>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ctr">
              <a:defRPr/>
            </a:pPr>
            <a:r>
              <a:rPr lang="en-US" dirty="0"/>
              <a:t>Access Control</a:t>
            </a:r>
          </a:p>
        </p:txBody>
      </p:sp>
    </p:spTree>
    <p:extLst>
      <p:ext uri="{BB962C8B-B14F-4D97-AF65-F5344CB8AC3E}">
        <p14:creationId xmlns:p14="http://schemas.microsoft.com/office/powerpoint/2010/main" val="1342867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AUTHORIZATION and ACCESS CONTROL</a:t>
            </a:r>
          </a:p>
        </p:txBody>
      </p:sp>
      <p:sp>
        <p:nvSpPr>
          <p:cNvPr id="3" name="Content Placeholder 2"/>
          <p:cNvSpPr>
            <a:spLocks noGrp="1"/>
          </p:cNvSpPr>
          <p:nvPr>
            <p:ph sz="quarter" idx="1"/>
          </p:nvPr>
        </p:nvSpPr>
        <p:spPr>
          <a:xfrm>
            <a:off x="1981200" y="1600201"/>
            <a:ext cx="7467600" cy="4873625"/>
          </a:xfrm>
        </p:spPr>
        <p:txBody>
          <a:bodyPr/>
          <a:lstStyle/>
          <a:p>
            <a:r>
              <a:rPr lang="en-US" altLang="en-US"/>
              <a:t>Authorization: Determining where the subject should be allowed or denied access</a:t>
            </a:r>
          </a:p>
          <a:p>
            <a:r>
              <a:rPr lang="en-US" altLang="en-US"/>
              <a:t>Access control: The mechanism to manage the access at a more granular level</a:t>
            </a:r>
          </a:p>
          <a:p>
            <a:pPr lvl="1"/>
            <a:r>
              <a:rPr lang="en-US" altLang="en-US"/>
              <a:t>4 basic tasks:</a:t>
            </a:r>
          </a:p>
          <a:p>
            <a:pPr lvl="2"/>
            <a:r>
              <a:rPr lang="en-US" altLang="en-US"/>
              <a:t>Allow access, deny access, limit access, revoke access</a:t>
            </a:r>
          </a:p>
          <a:p>
            <a:endParaRPr lang="en-US" altLang="en-US"/>
          </a:p>
        </p:txBody>
      </p:sp>
    </p:spTree>
    <p:extLst>
      <p:ext uri="{BB962C8B-B14F-4D97-AF65-F5344CB8AC3E}">
        <p14:creationId xmlns:p14="http://schemas.microsoft.com/office/powerpoint/2010/main" val="35835545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Main Principle in Access Control</a:t>
            </a:r>
          </a:p>
        </p:txBody>
      </p:sp>
      <p:sp>
        <p:nvSpPr>
          <p:cNvPr id="3" name="Content Placeholder 2"/>
          <p:cNvSpPr>
            <a:spLocks noGrp="1"/>
          </p:cNvSpPr>
          <p:nvPr>
            <p:ph sz="quarter" idx="1"/>
          </p:nvPr>
        </p:nvSpPr>
        <p:spPr>
          <a:xfrm>
            <a:off x="1981200" y="1600200"/>
            <a:ext cx="7467600" cy="1371600"/>
          </a:xfrm>
        </p:spPr>
        <p:txBody>
          <a:bodyPr/>
          <a:lstStyle/>
          <a:p>
            <a:r>
              <a:rPr lang="en-US" altLang="en-US"/>
              <a:t>Principle of least privilege</a:t>
            </a:r>
          </a:p>
          <a:p>
            <a:pPr lvl="1"/>
            <a:r>
              <a:rPr lang="en-US" altLang="en-US"/>
              <a:t>One should only get minimum amount of privilege that is required to complete a task. </a:t>
            </a:r>
          </a:p>
          <a:p>
            <a:endParaRPr lang="en-US" altLang="en-US"/>
          </a:p>
        </p:txBody>
      </p:sp>
      <p:sp>
        <p:nvSpPr>
          <p:cNvPr id="17412" name="TextBox 3"/>
          <p:cNvSpPr txBox="1">
            <a:spLocks noChangeArrowheads="1"/>
          </p:cNvSpPr>
          <p:nvPr/>
        </p:nvSpPr>
        <p:spPr bwMode="auto">
          <a:xfrm>
            <a:off x="2133600" y="2971801"/>
            <a:ext cx="7239000" cy="923925"/>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dirty="0"/>
              <a:t>Example: A kid wants to draw a pencil sketch. If principle of least privilege is implemented, then he will not be allowed to access the crayons, water color and oil color. </a:t>
            </a:r>
          </a:p>
        </p:txBody>
      </p:sp>
      <p:pic>
        <p:nvPicPr>
          <p:cNvPr id="17413" name="Picture 5" descr="Image result for kid draw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1" y="4038600"/>
            <a:ext cx="185261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53288" y="4470401"/>
            <a:ext cx="104775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67401" y="4560889"/>
            <a:ext cx="115252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86800" y="4398964"/>
            <a:ext cx="1138238"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7" descr="Image result for no access sig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1550" y="4489450"/>
            <a:ext cx="9715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3312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TotalTime>
  <Words>2052</Words>
  <Application>Microsoft Office PowerPoint</Application>
  <PresentationFormat>Widescreen</PresentationFormat>
  <Paragraphs>293</Paragraphs>
  <Slides>39</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Calibri Light</vt:lpstr>
      <vt:lpstr>Century Schoolbook</vt:lpstr>
      <vt:lpstr>Wingdings</vt:lpstr>
      <vt:lpstr>Wingdings 2</vt:lpstr>
      <vt:lpstr>Office Theme</vt:lpstr>
      <vt:lpstr>Information Security</vt:lpstr>
      <vt:lpstr>Learning Goals</vt:lpstr>
      <vt:lpstr>The ultimate goal</vt:lpstr>
      <vt:lpstr>Authorization</vt:lpstr>
      <vt:lpstr>Important resources on a computer system</vt:lpstr>
      <vt:lpstr>Parties who can access resources on a computer system</vt:lpstr>
      <vt:lpstr>Access control </vt:lpstr>
      <vt:lpstr>AUTHORIZATION and ACCESS CONTROL</vt:lpstr>
      <vt:lpstr>Main Principle in Access Control</vt:lpstr>
      <vt:lpstr>What is “privilege” in computing? </vt:lpstr>
      <vt:lpstr>Some Linux admin privileges</vt:lpstr>
      <vt:lpstr>TRUE or FALSE</vt:lpstr>
      <vt:lpstr>Access Control </vt:lpstr>
      <vt:lpstr>Subject vs Object in Access Control Model</vt:lpstr>
      <vt:lpstr>Determine subject and object</vt:lpstr>
      <vt:lpstr>Access Control Matrix</vt:lpstr>
      <vt:lpstr>Access Control Lists</vt:lpstr>
      <vt:lpstr>PowerPoint Presentation</vt:lpstr>
      <vt:lpstr>Capabilities</vt:lpstr>
      <vt:lpstr>Capabilities continued</vt:lpstr>
      <vt:lpstr>Capabilities continued</vt:lpstr>
      <vt:lpstr>What we have learned so far</vt:lpstr>
      <vt:lpstr>Access Control models</vt:lpstr>
      <vt:lpstr>Discretionary Access Control (DAC)</vt:lpstr>
      <vt:lpstr>DAC Vulnerability Example</vt:lpstr>
      <vt:lpstr>Mandatory Access Control (MAC)</vt:lpstr>
      <vt:lpstr>Bell-LaPadula Model</vt:lpstr>
      <vt:lpstr>Bell-LaPadula Model</vt:lpstr>
      <vt:lpstr>Trojan Software problem</vt:lpstr>
      <vt:lpstr>Bell LaPadula and CIA triad</vt:lpstr>
      <vt:lpstr>Trojan Software problem</vt:lpstr>
      <vt:lpstr>Biba Integrity Model</vt:lpstr>
      <vt:lpstr>Biba Integrity Model </vt:lpstr>
      <vt:lpstr>Hybrid policy: Chinese Wall Model</vt:lpstr>
      <vt:lpstr>Role-Based Access Control</vt:lpstr>
      <vt:lpstr>What type of access control is this? </vt:lpstr>
      <vt:lpstr>What type of access control ?</vt:lpstr>
      <vt:lpstr>Question 1.</vt:lpstr>
      <vt:lpstr>Question 2: What kind of access control is implemented?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Security</dc:title>
  <dc:creator>Peker, Yesem</dc:creator>
  <cp:lastModifiedBy>Peker, Yesem</cp:lastModifiedBy>
  <cp:revision>12</cp:revision>
  <dcterms:created xsi:type="dcterms:W3CDTF">2020-02-02T20:27:24Z</dcterms:created>
  <dcterms:modified xsi:type="dcterms:W3CDTF">2020-02-09T15:44:11Z</dcterms:modified>
</cp:coreProperties>
</file>