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20" r:id="rId2"/>
    <p:sldId id="256" r:id="rId3"/>
    <p:sldId id="321" r:id="rId4"/>
    <p:sldId id="275" r:id="rId5"/>
    <p:sldId id="277" r:id="rId6"/>
    <p:sldId id="278" r:id="rId7"/>
    <p:sldId id="276" r:id="rId8"/>
    <p:sldId id="274" r:id="rId9"/>
    <p:sldId id="323" r:id="rId10"/>
    <p:sldId id="324" r:id="rId11"/>
    <p:sldId id="315" r:id="rId12"/>
    <p:sldId id="317" r:id="rId13"/>
    <p:sldId id="282" r:id="rId14"/>
    <p:sldId id="319" r:id="rId15"/>
    <p:sldId id="259" r:id="rId16"/>
    <p:sldId id="297" r:id="rId17"/>
    <p:sldId id="313" r:id="rId18"/>
    <p:sldId id="314" r:id="rId19"/>
    <p:sldId id="299" r:id="rId20"/>
    <p:sldId id="300" r:id="rId21"/>
    <p:sldId id="270" r:id="rId22"/>
    <p:sldId id="32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37" autoAdjust="0"/>
  </p:normalViewPr>
  <p:slideViewPr>
    <p:cSldViewPr>
      <p:cViewPr varScale="1">
        <p:scale>
          <a:sx n="82" d="100"/>
          <a:sy n="82" d="100"/>
        </p:scale>
        <p:origin x="1474"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47F410-C860-4041-94F7-1B0EF2587A4D}" type="datetimeFigureOut">
              <a:rPr lang="en-US" smtClean="0"/>
              <a:t>8/25/2020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2549DA-04B4-47BC-84A4-2D08A7BA1EAD}" type="slidenum">
              <a:rPr lang="en-US" smtClean="0"/>
              <a:t>‹#›</a:t>
            </a:fld>
            <a:endParaRPr lang="en-US"/>
          </a:p>
        </p:txBody>
      </p:sp>
    </p:spTree>
    <p:extLst>
      <p:ext uri="{BB962C8B-B14F-4D97-AF65-F5344CB8AC3E}">
        <p14:creationId xmlns:p14="http://schemas.microsoft.com/office/powerpoint/2010/main" val="895287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2549DA-04B4-47BC-84A4-2D08A7BA1EAD}" type="slidenum">
              <a:rPr lang="en-US" smtClean="0"/>
              <a:t>7</a:t>
            </a:fld>
            <a:endParaRPr lang="en-US"/>
          </a:p>
        </p:txBody>
      </p:sp>
    </p:spTree>
    <p:extLst>
      <p:ext uri="{BB962C8B-B14F-4D97-AF65-F5344CB8AC3E}">
        <p14:creationId xmlns:p14="http://schemas.microsoft.com/office/powerpoint/2010/main" val="3247288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2549DA-04B4-47BC-84A4-2D08A7BA1EAD}" type="slidenum">
              <a:rPr lang="en-US" smtClean="0"/>
              <a:t>8</a:t>
            </a:fld>
            <a:endParaRPr lang="en-US"/>
          </a:p>
        </p:txBody>
      </p:sp>
    </p:spTree>
    <p:extLst>
      <p:ext uri="{BB962C8B-B14F-4D97-AF65-F5344CB8AC3E}">
        <p14:creationId xmlns:p14="http://schemas.microsoft.com/office/powerpoint/2010/main" val="2066354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/boot</a:t>
            </a:r>
            <a:r>
              <a:rPr lang="en-US" dirty="0" smtClean="0"/>
              <a:t> contains files needed to start up the system</a:t>
            </a:r>
          </a:p>
          <a:p>
            <a:pPr marL="0" indent="0">
              <a:buNone/>
            </a:pPr>
            <a:r>
              <a:rPr lang="en-US" b="1" dirty="0" smtClean="0"/>
              <a:t>/dev</a:t>
            </a:r>
            <a:r>
              <a:rPr lang="en-US" dirty="0" smtClean="0"/>
              <a:t> contains all device files that refer to various hardware devices on the system, including hard drives.</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/lib</a:t>
            </a:r>
            <a:r>
              <a:rPr lang="en-US" dirty="0" smtClean="0"/>
              <a:t> contains dynamic libraries and kernel modules</a:t>
            </a:r>
          </a:p>
          <a:p>
            <a:pPr marL="0" indent="0">
              <a:buNone/>
            </a:pPr>
            <a:r>
              <a:rPr lang="en-US" b="1" dirty="0" smtClean="0"/>
              <a:t>/</a:t>
            </a:r>
            <a:r>
              <a:rPr lang="en-US" b="1" dirty="0" err="1" smtClean="0"/>
              <a:t>var</a:t>
            </a:r>
            <a:r>
              <a:rPr lang="en-US" dirty="0" smtClean="0"/>
              <a:t> contains variable data that persist from one boot to the next. (logs, databases, websites, etc.)</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2701894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Freely</a:t>
            </a:r>
            <a:r>
              <a:rPr lang="en-US" baseline="0" dirty="0" smtClean="0"/>
              <a:t> available t</a:t>
            </a:r>
            <a:r>
              <a:rPr lang="en-US" dirty="0" smtClean="0"/>
              <a:t>utorials </a:t>
            </a:r>
            <a:endParaRPr lang="en-US" dirty="0"/>
          </a:p>
        </p:txBody>
      </p:sp>
    </p:spTree>
    <p:extLst>
      <p:ext uri="{BB962C8B-B14F-4D97-AF65-F5344CB8AC3E}">
        <p14:creationId xmlns:p14="http://schemas.microsoft.com/office/powerpoint/2010/main" val="3829159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Freely</a:t>
            </a:r>
            <a:r>
              <a:rPr lang="en-US" baseline="0" dirty="0" smtClean="0"/>
              <a:t> available t</a:t>
            </a:r>
            <a:r>
              <a:rPr lang="en-US" dirty="0" smtClean="0"/>
              <a:t>utorials </a:t>
            </a:r>
            <a:endParaRPr lang="en-US" dirty="0"/>
          </a:p>
        </p:txBody>
      </p:sp>
    </p:spTree>
    <p:extLst>
      <p:ext uri="{BB962C8B-B14F-4D97-AF65-F5344CB8AC3E}">
        <p14:creationId xmlns:p14="http://schemas.microsoft.com/office/powerpoint/2010/main" val="3829159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8338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2549DA-04B4-47BC-84A4-2D08A7BA1EAD}" type="slidenum">
              <a:rPr lang="en-US" smtClean="0"/>
              <a:t>20</a:t>
            </a:fld>
            <a:endParaRPr lang="en-US"/>
          </a:p>
        </p:txBody>
      </p:sp>
    </p:spTree>
    <p:extLst>
      <p:ext uri="{BB962C8B-B14F-4D97-AF65-F5344CB8AC3E}">
        <p14:creationId xmlns:p14="http://schemas.microsoft.com/office/powerpoint/2010/main" val="521130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E1B08B-9734-4826-802E-13BA7797FD4B}" type="datetimeFigureOut">
              <a:rPr lang="en-US" smtClean="0"/>
              <a:t>8/25/2020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1244756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E1B08B-9734-4826-802E-13BA7797FD4B}" type="datetimeFigureOut">
              <a:rPr lang="en-US" smtClean="0"/>
              <a:t>8/25/2020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1217544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E1B08B-9734-4826-802E-13BA7797FD4B}" type="datetimeFigureOut">
              <a:rPr lang="en-US" smtClean="0"/>
              <a:t>8/25/2020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675509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E1B08B-9734-4826-802E-13BA7797FD4B}" type="datetimeFigureOut">
              <a:rPr lang="en-US" smtClean="0"/>
              <a:t>8/25/2020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2236939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E1B08B-9734-4826-802E-13BA7797FD4B}" type="datetimeFigureOut">
              <a:rPr lang="en-US" smtClean="0"/>
              <a:t>8/25/2020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3915998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E1B08B-9734-4826-802E-13BA7797FD4B}" type="datetimeFigureOut">
              <a:rPr lang="en-US" smtClean="0"/>
              <a:t>8/25/2020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3757804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E1B08B-9734-4826-802E-13BA7797FD4B}" type="datetimeFigureOut">
              <a:rPr lang="en-US" smtClean="0"/>
              <a:t>8/25/2020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395206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E1B08B-9734-4826-802E-13BA7797FD4B}" type="datetimeFigureOut">
              <a:rPr lang="en-US" smtClean="0"/>
              <a:t>8/25/2020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2146713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E1B08B-9734-4826-802E-13BA7797FD4B}" type="datetimeFigureOut">
              <a:rPr lang="en-US" smtClean="0"/>
              <a:t>8/25/2020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38187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E1B08B-9734-4826-802E-13BA7797FD4B}" type="datetimeFigureOut">
              <a:rPr lang="en-US" smtClean="0"/>
              <a:t>8/25/2020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865658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E1B08B-9734-4826-802E-13BA7797FD4B}" type="datetimeFigureOut">
              <a:rPr lang="en-US" smtClean="0"/>
              <a:t>8/25/2020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0A957-7F94-4733-97B6-53329466F420}" type="slidenum">
              <a:rPr lang="en-US" smtClean="0"/>
              <a:t>‹#›</a:t>
            </a:fld>
            <a:endParaRPr lang="en-US"/>
          </a:p>
        </p:txBody>
      </p:sp>
    </p:spTree>
    <p:extLst>
      <p:ext uri="{BB962C8B-B14F-4D97-AF65-F5344CB8AC3E}">
        <p14:creationId xmlns:p14="http://schemas.microsoft.com/office/powerpoint/2010/main" val="1666128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E1B08B-9734-4826-802E-13BA7797FD4B}" type="datetimeFigureOut">
              <a:rPr lang="en-US" smtClean="0"/>
              <a:t>8/25/2020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0A957-7F94-4733-97B6-53329466F420}" type="slidenum">
              <a:rPr lang="en-US" smtClean="0"/>
              <a:t>‹#›</a:t>
            </a:fld>
            <a:endParaRPr lang="en-US"/>
          </a:p>
        </p:txBody>
      </p:sp>
    </p:spTree>
    <p:extLst>
      <p:ext uri="{BB962C8B-B14F-4D97-AF65-F5344CB8AC3E}">
        <p14:creationId xmlns:p14="http://schemas.microsoft.com/office/powerpoint/2010/main" val="350113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howtogeek.com/117435/htg-explains-the-linux-directory-structure-explained/"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futurist.se/gldt/wp-content/uploads/11.04/gldt1104.pn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en.wikipedia.org/wiki/List_of_Linux_distribut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1295400"/>
            <a:ext cx="7772400" cy="1828800"/>
          </a:xfrm>
        </p:spPr>
        <p:txBody>
          <a:bodyPr>
            <a:normAutofit fontScale="90000"/>
          </a:bodyPr>
          <a:lstStyle/>
          <a:p>
            <a:r>
              <a:rPr lang="en-US" b="0" cap="none" dirty="0" smtClean="0"/>
              <a:t>Describe a scenario in which integrity of data is crucial but confidentiality is not:</a:t>
            </a:r>
            <a:endParaRPr lang="en-US" b="0" cap="none" dirty="0"/>
          </a:p>
        </p:txBody>
      </p:sp>
      <p:pic>
        <p:nvPicPr>
          <p:cNvPr id="8" name="Picture 7"/>
          <p:cNvPicPr>
            <a:picLocks noChangeAspect="1"/>
          </p:cNvPicPr>
          <p:nvPr/>
        </p:nvPicPr>
        <p:blipFill>
          <a:blip r:embed="rId2"/>
          <a:stretch>
            <a:fillRect/>
          </a:stretch>
        </p:blipFill>
        <p:spPr>
          <a:xfrm>
            <a:off x="2208690" y="2667000"/>
            <a:ext cx="4574220" cy="3846078"/>
          </a:xfrm>
          <a:prstGeom prst="rect">
            <a:avLst/>
          </a:prstGeom>
        </p:spPr>
      </p:pic>
    </p:spTree>
    <p:extLst>
      <p:ext uri="{BB962C8B-B14F-4D97-AF65-F5344CB8AC3E}">
        <p14:creationId xmlns:p14="http://schemas.microsoft.com/office/powerpoint/2010/main" val="1887012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Downside:</a:t>
            </a:r>
            <a:endParaRPr lang="en-US" dirty="0"/>
          </a:p>
        </p:txBody>
      </p:sp>
      <p:sp>
        <p:nvSpPr>
          <p:cNvPr id="3" name="Content Placeholder 2"/>
          <p:cNvSpPr>
            <a:spLocks noGrp="1"/>
          </p:cNvSpPr>
          <p:nvPr>
            <p:ph idx="1"/>
          </p:nvPr>
        </p:nvSpPr>
        <p:spPr/>
        <p:txBody>
          <a:bodyPr/>
          <a:lstStyle/>
          <a:p>
            <a:r>
              <a:rPr lang="en-US" dirty="0" smtClean="0"/>
              <a:t>We need to learn (memorize) Linux commands to interact with the OS using </a:t>
            </a:r>
            <a:r>
              <a:rPr lang="en-US" smtClean="0"/>
              <a:t>the shell</a:t>
            </a:r>
            <a:endParaRPr lang="en-US"/>
          </a:p>
        </p:txBody>
      </p:sp>
    </p:spTree>
    <p:extLst>
      <p:ext uri="{BB962C8B-B14F-4D97-AF65-F5344CB8AC3E}">
        <p14:creationId xmlns:p14="http://schemas.microsoft.com/office/powerpoint/2010/main" val="24642364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r>
              <a:rPr lang="en-US" dirty="0" smtClean="0">
                <a:latin typeface="Castellar" pitchFamily="18" charset="0"/>
              </a:rPr>
              <a:t>FALSE</a:t>
            </a:r>
            <a:r>
              <a:rPr lang="en-US" dirty="0" smtClean="0"/>
              <a:t> </a:t>
            </a:r>
            <a:r>
              <a:rPr lang="en-US" dirty="0" smtClean="0">
                <a:latin typeface="Castellar" pitchFamily="18" charset="0"/>
              </a:rPr>
              <a:t>MYTHS ABOUT LINUX:</a:t>
            </a:r>
            <a:endParaRPr lang="en-US" dirty="0">
              <a:latin typeface="Castellar" pitchFamily="18" charset="0"/>
            </a:endParaRPr>
          </a:p>
        </p:txBody>
      </p:sp>
      <p:sp>
        <p:nvSpPr>
          <p:cNvPr id="3" name="Content Placeholder 2"/>
          <p:cNvSpPr>
            <a:spLocks noGrp="1"/>
          </p:cNvSpPr>
          <p:nvPr>
            <p:ph idx="1"/>
          </p:nvPr>
        </p:nvSpPr>
        <p:spPr>
          <a:xfrm>
            <a:off x="457200" y="2133600"/>
            <a:ext cx="8229600" cy="4525963"/>
          </a:xfrm>
        </p:spPr>
        <p:txBody>
          <a:bodyPr/>
          <a:lstStyle/>
          <a:p>
            <a:pPr>
              <a:buNone/>
            </a:pPr>
            <a:r>
              <a:rPr lang="en-US" dirty="0" smtClean="0">
                <a:latin typeface="Andalus" pitchFamily="18" charset="-78"/>
                <a:cs typeface="Andalus" pitchFamily="18" charset="-78"/>
              </a:rPr>
              <a:t>FALSE ASUMPTIONS ABOUT LINUX:</a:t>
            </a:r>
          </a:p>
          <a:p>
            <a:pPr>
              <a:buFont typeface="Wingdings" pitchFamily="2" charset="2"/>
              <a:buChar char="Ø"/>
            </a:pPr>
            <a:r>
              <a:rPr lang="en-US" b="1" dirty="0" smtClean="0">
                <a:latin typeface="Andalus" pitchFamily="18" charset="-78"/>
                <a:cs typeface="Andalus" pitchFamily="18" charset="-78"/>
              </a:rPr>
              <a:t>Myth 1</a:t>
            </a:r>
            <a:r>
              <a:rPr lang="en-US" dirty="0" smtClean="0">
                <a:latin typeface="Andalus" pitchFamily="18" charset="-78"/>
                <a:cs typeface="Andalus" pitchFamily="18" charset="-78"/>
              </a:rPr>
              <a:t>:   Linux is too difficult for ordinary people to use because it uses only text and requires programming.</a:t>
            </a:r>
          </a:p>
          <a:p>
            <a:pPr>
              <a:buFont typeface="Wingdings" pitchFamily="2" charset="2"/>
              <a:buChar char="Ø"/>
            </a:pPr>
            <a:r>
              <a:rPr lang="en-US" b="1" dirty="0" smtClean="0">
                <a:latin typeface="Andalus" pitchFamily="18" charset="-78"/>
                <a:cs typeface="Andalus" pitchFamily="18" charset="-78"/>
              </a:rPr>
              <a:t>Myth 2</a:t>
            </a:r>
            <a:r>
              <a:rPr lang="en-US" dirty="0" smtClean="0">
                <a:latin typeface="Andalus" pitchFamily="18" charset="-78"/>
                <a:cs typeface="Andalus" pitchFamily="18" charset="-78"/>
              </a:rPr>
              <a:t>:   Linux is less secure than Microsoft Windows because the source code is available to anybody</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10653764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stellar" pitchFamily="18" charset="0"/>
              </a:rPr>
              <a:t>FALSE</a:t>
            </a:r>
            <a:r>
              <a:rPr lang="en-US" dirty="0"/>
              <a:t> </a:t>
            </a:r>
            <a:r>
              <a:rPr lang="en-US" dirty="0">
                <a:latin typeface="Castellar" pitchFamily="18" charset="0"/>
              </a:rPr>
              <a:t>MYTHS ABOUT LINUX (Cont’d)</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Ø"/>
            </a:pPr>
            <a:r>
              <a:rPr lang="en-US" b="1" dirty="0">
                <a:latin typeface="Andalus" pitchFamily="18" charset="-78"/>
                <a:cs typeface="Andalus" pitchFamily="18" charset="-78"/>
              </a:rPr>
              <a:t>Myth 3</a:t>
            </a:r>
            <a:r>
              <a:rPr lang="en-US" dirty="0">
                <a:latin typeface="Andalus" pitchFamily="18" charset="-78"/>
                <a:cs typeface="Andalus" pitchFamily="18" charset="-78"/>
              </a:rPr>
              <a:t>:   It is not worth bothering to learn Linux because most companies use Microsoft Windows and thus a knowledge of Windows is desired for most jobs.</a:t>
            </a:r>
          </a:p>
          <a:p>
            <a:pPr>
              <a:buFont typeface="Wingdings" pitchFamily="2" charset="2"/>
              <a:buChar char="Ø"/>
            </a:pPr>
            <a:r>
              <a:rPr lang="en-US" b="1" dirty="0">
                <a:latin typeface="Andalus" pitchFamily="18" charset="-78"/>
                <a:cs typeface="Andalus" pitchFamily="18" charset="-78"/>
              </a:rPr>
              <a:t>Myth 4</a:t>
            </a:r>
            <a:r>
              <a:rPr lang="en-US" dirty="0">
                <a:latin typeface="Andalus" pitchFamily="18" charset="-78"/>
                <a:cs typeface="Andalus" pitchFamily="18" charset="-78"/>
              </a:rPr>
              <a:t>:   Linux cannot have much of a future because it is free and thus there is no way for businesses to make money from it.</a:t>
            </a:r>
          </a:p>
          <a:p>
            <a:pPr>
              <a:buFont typeface="Wingdings" pitchFamily="2" charset="2"/>
              <a:buChar char="Ø"/>
            </a:pPr>
            <a:r>
              <a:rPr lang="en-US" b="1" dirty="0">
                <a:latin typeface="Andalus" pitchFamily="18" charset="-78"/>
                <a:cs typeface="Andalus" pitchFamily="18" charset="-78"/>
              </a:rPr>
              <a:t>Myth 5</a:t>
            </a:r>
            <a:r>
              <a:rPr lang="en-US" dirty="0">
                <a:latin typeface="Andalus" pitchFamily="18" charset="-78"/>
                <a:cs typeface="Andalus" pitchFamily="18" charset="-78"/>
              </a:rPr>
              <a:t>:   Linux and other free software is a type of </a:t>
            </a:r>
            <a:r>
              <a:rPr lang="en-US" i="1" dirty="0">
                <a:latin typeface="Andalus" pitchFamily="18" charset="-78"/>
                <a:cs typeface="Andalus" pitchFamily="18" charset="-78"/>
              </a:rPr>
              <a:t>software piracy</a:t>
            </a:r>
            <a:r>
              <a:rPr lang="en-US" dirty="0">
                <a:latin typeface="Andalus" pitchFamily="18" charset="-78"/>
                <a:cs typeface="Andalus" pitchFamily="18" charset="-78"/>
              </a:rPr>
              <a:t> because much of it was copied from other operating systems.</a:t>
            </a:r>
            <a:endParaRPr lang="en-US" dirty="0"/>
          </a:p>
        </p:txBody>
      </p:sp>
    </p:spTree>
    <p:extLst>
      <p:ext uri="{BB962C8B-B14F-4D97-AF65-F5344CB8AC3E}">
        <p14:creationId xmlns:p14="http://schemas.microsoft.com/office/powerpoint/2010/main" val="2335127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astellar" pitchFamily="18" charset="0"/>
              </a:rPr>
              <a:t>LINUX SYSTEM ARCHETECTURE</a:t>
            </a:r>
            <a:endParaRPr lang="en-US" dirty="0">
              <a:latin typeface="Castellar" pitchFamily="18" charset="0"/>
            </a:endParaRPr>
          </a:p>
        </p:txBody>
      </p:sp>
      <p:pic>
        <p:nvPicPr>
          <p:cNvPr id="4" name="Content Placeholder 3" descr="Concentric circles with the following wriiten in them from innermost to outermost:&#10;1. Hardware&#10;2. Kernel&#10;3. Shell&#10;4. Divided into segments of Applications, Compilers, a.out, date, grep, cd,vi, Applications&#10;&#10;Pointing to teh circles are small rectangles with &quot;User 1&quot;, &quot;User 2&quot;, &quot;User 3&quot;, &quot;User n&quot; in them." title="Linux system Architecture"/>
          <p:cNvPicPr>
            <a:picLocks noGrp="1" noChangeAspect="1"/>
          </p:cNvPicPr>
          <p:nvPr>
            <p:ph idx="1"/>
          </p:nvPr>
        </p:nvPicPr>
        <p:blipFill>
          <a:blip r:embed="rId2"/>
          <a:stretch>
            <a:fillRect/>
          </a:stretch>
        </p:blipFill>
        <p:spPr>
          <a:xfrm>
            <a:off x="1219200" y="1492271"/>
            <a:ext cx="6705600" cy="4741817"/>
          </a:xfrm>
        </p:spPr>
      </p:pic>
    </p:spTree>
    <p:extLst>
      <p:ext uri="{BB962C8B-B14F-4D97-AF65-F5344CB8AC3E}">
        <p14:creationId xmlns:p14="http://schemas.microsoft.com/office/powerpoint/2010/main" val="2915868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stellar" pitchFamily="18" charset="0"/>
              </a:rPr>
              <a:t>LINUX SYSTEM ARCHETECTURE</a:t>
            </a:r>
            <a:br>
              <a:rPr lang="en-US" dirty="0">
                <a:latin typeface="Castellar" pitchFamily="18" charset="0"/>
              </a:rPr>
            </a:b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sz="3600" b="1" dirty="0">
                <a:latin typeface="Andalus" pitchFamily="18" charset="-78"/>
                <a:cs typeface="Andalus" pitchFamily="18" charset="-78"/>
              </a:rPr>
              <a:t>Shell</a:t>
            </a:r>
            <a:r>
              <a:rPr lang="en-US" sz="3600" dirty="0">
                <a:latin typeface="Andalus" pitchFamily="18" charset="-78"/>
                <a:cs typeface="Andalus" pitchFamily="18" charset="-78"/>
              </a:rPr>
              <a:t> - An interface to kernel, hiding complexity of kernel's functions from users.</a:t>
            </a:r>
          </a:p>
          <a:p>
            <a:pPr marL="0" indent="0">
              <a:buNone/>
            </a:pPr>
            <a:endParaRPr lang="en-US" dirty="0">
              <a:latin typeface="Andalus" pitchFamily="18" charset="-78"/>
              <a:cs typeface="Andalus" pitchFamily="18" charset="-78"/>
            </a:endParaRPr>
          </a:p>
          <a:p>
            <a:pPr>
              <a:buFont typeface="Wingdings" pitchFamily="2" charset="2"/>
              <a:buChar char="Ø"/>
            </a:pPr>
            <a:r>
              <a:rPr lang="en-US" b="1" dirty="0">
                <a:latin typeface="Andalus" pitchFamily="18" charset="-78"/>
                <a:cs typeface="Andalus" pitchFamily="18" charset="-78"/>
              </a:rPr>
              <a:t>Utilities</a:t>
            </a:r>
            <a:r>
              <a:rPr lang="en-US" dirty="0">
                <a:latin typeface="Andalus" pitchFamily="18" charset="-78"/>
                <a:cs typeface="Andalus" pitchFamily="18" charset="-78"/>
              </a:rPr>
              <a:t> - Utility programs giving user most of the functionalities of an operating systems.</a:t>
            </a:r>
          </a:p>
          <a:p>
            <a:endParaRPr lang="en-US" dirty="0"/>
          </a:p>
        </p:txBody>
      </p:sp>
    </p:spTree>
    <p:extLst>
      <p:ext uri="{BB962C8B-B14F-4D97-AF65-F5344CB8AC3E}">
        <p14:creationId xmlns:p14="http://schemas.microsoft.com/office/powerpoint/2010/main" val="1986446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Linux Directory Structure</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The Filesystem Hierarchy Standard (FHS) defines the structure of file systems on Linux and other UNIX-like operating systems.</a:t>
            </a:r>
          </a:p>
          <a:p>
            <a:endParaRPr lang="en-US" sz="2000" dirty="0" smtClean="0">
              <a:hlinkClick r:id="rId2"/>
            </a:endParaRPr>
          </a:p>
          <a:p>
            <a:endParaRPr lang="en-US" sz="2000" dirty="0">
              <a:hlinkClick r:id="rId2"/>
            </a:endParaRPr>
          </a:p>
          <a:p>
            <a:endParaRPr lang="en-US" sz="2000" dirty="0" smtClean="0">
              <a:hlinkClick r:id="rId2"/>
            </a:endParaRPr>
          </a:p>
          <a:p>
            <a:endParaRPr lang="en-US" sz="2000" dirty="0">
              <a:hlinkClick r:id="rId2"/>
            </a:endParaRPr>
          </a:p>
          <a:p>
            <a:endParaRPr lang="en-US" sz="2000" dirty="0" smtClean="0">
              <a:hlinkClick r:id="rId2"/>
            </a:endParaRPr>
          </a:p>
          <a:p>
            <a:endParaRPr lang="en-US" sz="2000" dirty="0">
              <a:hlinkClick r:id="rId2"/>
            </a:endParaRPr>
          </a:p>
          <a:p>
            <a:endParaRPr lang="en-US" sz="2000" dirty="0" smtClean="0">
              <a:hlinkClick r:id="rId2"/>
            </a:endParaRPr>
          </a:p>
          <a:p>
            <a:endParaRPr lang="en-US" sz="2000" dirty="0" smtClean="0">
              <a:hlinkClick r:id="rId2"/>
            </a:endParaRPr>
          </a:p>
          <a:p>
            <a:endParaRPr lang="en-US" sz="2000" dirty="0">
              <a:hlinkClick r:id="rId2"/>
            </a:endParaRPr>
          </a:p>
          <a:p>
            <a:r>
              <a:rPr lang="en-US" sz="2000" dirty="0" smtClean="0">
                <a:hlinkClick r:id="rId2"/>
              </a:rPr>
              <a:t>http://www.howtogeek.com/117435/htg-explains-the-linux-directory-structure-explained/</a:t>
            </a:r>
            <a:endParaRPr lang="en-US" sz="2000" dirty="0" smtClean="0"/>
          </a:p>
          <a:p>
            <a:endParaRPr lang="en-US" sz="2000" dirty="0" smtClean="0"/>
          </a:p>
          <a:p>
            <a:endParaRPr lang="en-US" sz="2000" dirty="0" smtClean="0"/>
          </a:p>
          <a:p>
            <a:endParaRPr lang="en-US" dirty="0"/>
          </a:p>
          <a:p>
            <a:endParaRPr lang="en-US" dirty="0"/>
          </a:p>
        </p:txBody>
      </p:sp>
      <p:pic>
        <p:nvPicPr>
          <p:cNvPr id="2050" name="Picture 2" descr="A screenshot of Linux File System with common directories listed." title="Linux Ditrectory Stru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362200"/>
            <a:ext cx="619125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9429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4488" y="365127"/>
            <a:ext cx="5915025" cy="1082674"/>
          </a:xfrm>
        </p:spPr>
        <p:txBody>
          <a:bodyPr>
            <a:normAutofit/>
          </a:bodyPr>
          <a:lstStyle/>
          <a:p>
            <a:r>
              <a:rPr lang="en-US" dirty="0" smtClean="0"/>
              <a:t>Some Main Directories</a:t>
            </a:r>
            <a:endParaRPr lang="en-US" dirty="0"/>
          </a:p>
        </p:txBody>
      </p:sp>
      <p:sp>
        <p:nvSpPr>
          <p:cNvPr id="3" name="Content Placeholder 2"/>
          <p:cNvSpPr>
            <a:spLocks noGrp="1"/>
          </p:cNvSpPr>
          <p:nvPr>
            <p:ph idx="1"/>
          </p:nvPr>
        </p:nvSpPr>
        <p:spPr>
          <a:xfrm>
            <a:off x="914400" y="1676400"/>
            <a:ext cx="7077075" cy="4351338"/>
          </a:xfrm>
        </p:spPr>
        <p:txBody>
          <a:bodyPr>
            <a:normAutofit fontScale="77500" lnSpcReduction="20000"/>
          </a:bodyPr>
          <a:lstStyle/>
          <a:p>
            <a:pPr marL="0" indent="0">
              <a:buNone/>
            </a:pPr>
            <a:r>
              <a:rPr lang="en-US" b="1" dirty="0"/>
              <a:t>/ </a:t>
            </a:r>
            <a:r>
              <a:rPr lang="en-US" b="1" dirty="0" smtClean="0"/>
              <a:t> (the root directory) </a:t>
            </a:r>
            <a:r>
              <a:rPr lang="en-US" dirty="0" smtClean="0"/>
              <a:t>Everything </a:t>
            </a:r>
            <a:r>
              <a:rPr lang="en-US" dirty="0"/>
              <a:t>on your Linux system is located </a:t>
            </a:r>
            <a:r>
              <a:rPr lang="en-US" dirty="0" smtClean="0"/>
              <a:t>here</a:t>
            </a:r>
          </a:p>
          <a:p>
            <a:pPr marL="0" indent="0">
              <a:buNone/>
            </a:pPr>
            <a:r>
              <a:rPr lang="en-US" b="1" dirty="0" smtClean="0"/>
              <a:t>/bin</a:t>
            </a:r>
            <a:r>
              <a:rPr lang="en-US" dirty="0"/>
              <a:t> </a:t>
            </a:r>
            <a:r>
              <a:rPr lang="en-US" dirty="0" smtClean="0"/>
              <a:t> the place </a:t>
            </a:r>
            <a:r>
              <a:rPr lang="en-US" dirty="0"/>
              <a:t>for most commonly used terminal </a:t>
            </a:r>
            <a:r>
              <a:rPr lang="en-US" dirty="0" smtClean="0"/>
              <a:t>commands, like ls, cd, </a:t>
            </a:r>
            <a:r>
              <a:rPr lang="en-US" dirty="0" err="1" smtClean="0"/>
              <a:t>rm</a:t>
            </a:r>
            <a:r>
              <a:rPr lang="en-US" dirty="0" smtClean="0"/>
              <a:t>, mount, etc</a:t>
            </a:r>
            <a:r>
              <a:rPr lang="en-US" dirty="0"/>
              <a:t>.</a:t>
            </a:r>
            <a:endParaRPr lang="en-US" dirty="0" smtClean="0"/>
          </a:p>
          <a:p>
            <a:pPr marL="0" indent="0">
              <a:buNone/>
            </a:pPr>
            <a:r>
              <a:rPr lang="en-US" b="1" dirty="0" smtClean="0"/>
              <a:t>/</a:t>
            </a:r>
            <a:r>
              <a:rPr lang="en-US" b="1" dirty="0" err="1"/>
              <a:t>etc</a:t>
            </a:r>
            <a:r>
              <a:rPr lang="en-US" dirty="0"/>
              <a:t> contains system-global configuration files, which affect the system's behavior for all users.</a:t>
            </a:r>
          </a:p>
          <a:p>
            <a:pPr marL="0" indent="0">
              <a:buNone/>
            </a:pPr>
            <a:r>
              <a:rPr lang="en-US" b="1" dirty="0"/>
              <a:t>/home</a:t>
            </a:r>
            <a:r>
              <a:rPr lang="en-US" dirty="0"/>
              <a:t> </a:t>
            </a:r>
            <a:r>
              <a:rPr lang="en-US" dirty="0" smtClean="0"/>
              <a:t>the </a:t>
            </a:r>
            <a:r>
              <a:rPr lang="en-US" dirty="0"/>
              <a:t>place for users' home directories.</a:t>
            </a:r>
          </a:p>
          <a:p>
            <a:pPr marL="0" indent="0">
              <a:buNone/>
            </a:pPr>
            <a:r>
              <a:rPr lang="en-US" b="1" dirty="0" smtClean="0"/>
              <a:t>/</a:t>
            </a:r>
            <a:r>
              <a:rPr lang="en-US" b="1" dirty="0" err="1" smtClean="0"/>
              <a:t>var</a:t>
            </a:r>
            <a:r>
              <a:rPr lang="en-US" b="1" dirty="0" smtClean="0"/>
              <a:t>/log </a:t>
            </a:r>
            <a:r>
              <a:rPr lang="en-US" dirty="0"/>
              <a:t> s</a:t>
            </a:r>
            <a:r>
              <a:rPr lang="en-US" dirty="0" smtClean="0"/>
              <a:t>tores </a:t>
            </a:r>
            <a:r>
              <a:rPr lang="en-US" dirty="0"/>
              <a:t>log files for various system </a:t>
            </a:r>
            <a:r>
              <a:rPr lang="en-US" dirty="0" smtClean="0"/>
              <a:t>programs</a:t>
            </a:r>
          </a:p>
          <a:p>
            <a:pPr marL="0" indent="0">
              <a:buNone/>
            </a:pPr>
            <a:endParaRPr lang="en-US" dirty="0" smtClean="0"/>
          </a:p>
          <a:p>
            <a:pPr marL="0" indent="0">
              <a:buNone/>
            </a:pPr>
            <a:r>
              <a:rPr lang="en-US" dirty="0" smtClean="0"/>
              <a:t>Two special directories included in every directory:</a:t>
            </a:r>
          </a:p>
          <a:p>
            <a:pPr marL="0" indent="0">
              <a:buNone/>
            </a:pPr>
            <a:r>
              <a:rPr lang="en-US" sz="2000" dirty="0" smtClean="0"/>
              <a:t>            </a:t>
            </a:r>
            <a:r>
              <a:rPr lang="en-US" sz="2000" dirty="0"/>
              <a:t> </a:t>
            </a:r>
            <a:r>
              <a:rPr lang="en-US" sz="2000" dirty="0" smtClean="0"/>
              <a:t>  Parent directory         ..</a:t>
            </a:r>
            <a:endParaRPr lang="en-US" sz="2000" dirty="0"/>
          </a:p>
          <a:p>
            <a:pPr marL="0" indent="0">
              <a:buNone/>
            </a:pPr>
            <a:r>
              <a:rPr lang="en-US" sz="2000" dirty="0" smtClean="0"/>
              <a:t>               </a:t>
            </a:r>
            <a:r>
              <a:rPr lang="en-US" sz="2000" dirty="0"/>
              <a:t>Current </a:t>
            </a:r>
            <a:r>
              <a:rPr lang="en-US" sz="2000" dirty="0" smtClean="0"/>
              <a:t>directory       .</a:t>
            </a:r>
            <a:endParaRPr lang="en-US" sz="2000"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9578860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
            <a:ext cx="4938712" cy="762001"/>
          </a:xfrm>
        </p:spPr>
        <p:txBody>
          <a:bodyPr>
            <a:normAutofit/>
          </a:bodyPr>
          <a:lstStyle/>
          <a:p>
            <a:r>
              <a:rPr lang="en-US" sz="3600" dirty="0" smtClean="0"/>
              <a:t>Linux Core Commands</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1191536"/>
              </p:ext>
            </p:extLst>
          </p:nvPr>
        </p:nvGraphicFramePr>
        <p:xfrm>
          <a:off x="838200" y="1066800"/>
          <a:ext cx="7467600" cy="5712222"/>
        </p:xfrm>
        <a:graphic>
          <a:graphicData uri="http://schemas.openxmlformats.org/drawingml/2006/table">
            <a:tbl>
              <a:tblPr firstRow="1" bandRow="1"/>
              <a:tblGrid>
                <a:gridCol w="2590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57915">
                <a:tc>
                  <a:txBody>
                    <a:bodyPr/>
                    <a:lstStyle/>
                    <a:p>
                      <a:r>
                        <a:rPr lang="en-US" dirty="0" smtClean="0">
                          <a:solidFill>
                            <a:schemeClr val="tx1"/>
                          </a:solidFill>
                        </a:rPr>
                        <a:t>Command</a:t>
                      </a:r>
                      <a:endParaRPr lang="en-US" dirty="0">
                        <a:solidFill>
                          <a:schemeClr val="tx1"/>
                        </a:solidFill>
                      </a:endParaRPr>
                    </a:p>
                  </a:txBody>
                  <a:tcPr marL="68580" marR="68580">
                    <a:solidFill>
                      <a:schemeClr val="accent1">
                        <a:lumMod val="40000"/>
                        <a:lumOff val="60000"/>
                      </a:schemeClr>
                    </a:solidFill>
                  </a:tcPr>
                </a:tc>
                <a:tc>
                  <a:txBody>
                    <a:bodyPr/>
                    <a:lstStyle/>
                    <a:p>
                      <a:r>
                        <a:rPr lang="en-US" dirty="0" smtClean="0">
                          <a:solidFill>
                            <a:schemeClr val="tx1"/>
                          </a:solidFill>
                        </a:rPr>
                        <a:t>Task</a:t>
                      </a:r>
                      <a:endParaRPr lang="en-US" dirty="0">
                        <a:solidFill>
                          <a:schemeClr val="tx1"/>
                        </a:solidFill>
                      </a:endParaRPr>
                    </a:p>
                  </a:txBody>
                  <a:tcPr marL="68580" marR="68580">
                    <a:solidFill>
                      <a:schemeClr val="accent1">
                        <a:lumMod val="40000"/>
                        <a:lumOff val="60000"/>
                      </a:schemeClr>
                    </a:solidFill>
                  </a:tcPr>
                </a:tc>
                <a:extLst>
                  <a:ext uri="{0D108BD9-81ED-4DB2-BD59-A6C34878D82A}">
                    <a16:rowId xmlns:a16="http://schemas.microsoft.com/office/drawing/2014/main" val="10000"/>
                  </a:ext>
                </a:extLst>
              </a:tr>
              <a:tr h="35791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err="1" smtClean="0"/>
                        <a:t>pwd</a:t>
                      </a:r>
                      <a:endParaRPr lang="en-US" dirty="0"/>
                    </a:p>
                  </a:txBody>
                  <a:tcPr marL="68580" marR="68580"/>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print</a:t>
                      </a:r>
                      <a:r>
                        <a:rPr lang="en-US" baseline="0" dirty="0" smtClean="0"/>
                        <a:t> working directory</a:t>
                      </a:r>
                      <a:endParaRPr lang="en-US" dirty="0"/>
                    </a:p>
                  </a:txBody>
                  <a:tcPr marL="68580" marR="68580"/>
                </a:tc>
                <a:extLst>
                  <a:ext uri="{0D108BD9-81ED-4DB2-BD59-A6C34878D82A}">
                    <a16:rowId xmlns:a16="http://schemas.microsoft.com/office/drawing/2014/main" val="10001"/>
                  </a:ext>
                </a:extLst>
              </a:tr>
              <a:tr h="944880">
                <a:tc>
                  <a:txBody>
                    <a:bodyPr/>
                    <a:lstStyle/>
                    <a:p>
                      <a:r>
                        <a:rPr lang="en-US" dirty="0" smtClean="0"/>
                        <a:t>ls  [location]</a:t>
                      </a:r>
                    </a:p>
                    <a:p>
                      <a:r>
                        <a:rPr lang="en-US" dirty="0" smtClean="0"/>
                        <a:t>ls –l</a:t>
                      </a:r>
                    </a:p>
                    <a:p>
                      <a:r>
                        <a:rPr lang="en-US" dirty="0" smtClean="0"/>
                        <a:t>ls -a</a:t>
                      </a:r>
                    </a:p>
                  </a:txBody>
                  <a:tcPr marL="68580" marR="68580"/>
                </a:tc>
                <a:tc>
                  <a:txBody>
                    <a:bodyPr/>
                    <a:lstStyle/>
                    <a:p>
                      <a:r>
                        <a:rPr lang="en-US" dirty="0" smtClean="0"/>
                        <a:t>List the files in the given location (in</a:t>
                      </a:r>
                      <a:r>
                        <a:rPr lang="en-US" baseline="0" dirty="0" smtClean="0"/>
                        <a:t> the working directory if location is missing)</a:t>
                      </a:r>
                      <a:endParaRPr lang="en-US" dirty="0"/>
                    </a:p>
                  </a:txBody>
                  <a:tcPr marL="68580" marR="68580"/>
                </a:tc>
                <a:extLst>
                  <a:ext uri="{0D108BD9-81ED-4DB2-BD59-A6C34878D82A}">
                    <a16:rowId xmlns:a16="http://schemas.microsoft.com/office/drawing/2014/main" val="10002"/>
                  </a:ext>
                </a:extLst>
              </a:tr>
              <a:tr h="838200">
                <a:tc>
                  <a:txBody>
                    <a:bodyPr/>
                    <a:lstStyle/>
                    <a:p>
                      <a:r>
                        <a:rPr lang="en-US" dirty="0" smtClean="0"/>
                        <a:t>cd  [location]</a:t>
                      </a:r>
                    </a:p>
                    <a:p>
                      <a:r>
                        <a:rPr lang="en-US" dirty="0" smtClean="0"/>
                        <a:t>cd ..</a:t>
                      </a:r>
                      <a:endParaRPr lang="en-US" dirty="0"/>
                    </a:p>
                  </a:txBody>
                  <a:tcPr marL="68580" marR="68580"/>
                </a:tc>
                <a:tc>
                  <a:txBody>
                    <a:bodyPr/>
                    <a:lstStyle/>
                    <a:p>
                      <a:r>
                        <a:rPr lang="en-US" dirty="0" smtClean="0"/>
                        <a:t>Change to the directory given in location </a:t>
                      </a:r>
                      <a:br>
                        <a:rPr lang="en-US" dirty="0" smtClean="0"/>
                      </a:br>
                      <a:r>
                        <a:rPr lang="en-US" dirty="0" smtClean="0"/>
                        <a:t>Go up one directory (to the parent directory)</a:t>
                      </a:r>
                      <a:endParaRPr lang="en-US" dirty="0"/>
                    </a:p>
                  </a:txBody>
                  <a:tcPr marL="68580" marR="68580"/>
                </a:tc>
                <a:extLst>
                  <a:ext uri="{0D108BD9-81ED-4DB2-BD59-A6C34878D82A}">
                    <a16:rowId xmlns:a16="http://schemas.microsoft.com/office/drawing/2014/main" val="10003"/>
                  </a:ext>
                </a:extLst>
              </a:tr>
              <a:tr h="617771">
                <a:tc>
                  <a:txBody>
                    <a:bodyPr/>
                    <a:lstStyle/>
                    <a:p>
                      <a:r>
                        <a:rPr lang="en-US" dirty="0" err="1" smtClean="0"/>
                        <a:t>mkdir</a:t>
                      </a:r>
                      <a:r>
                        <a:rPr lang="en-US" dirty="0" smtClean="0"/>
                        <a:t> [name]</a:t>
                      </a:r>
                      <a:endParaRPr lang="en-US" dirty="0"/>
                    </a:p>
                  </a:txBody>
                  <a:tcPr marL="68580" marR="68580"/>
                </a:tc>
                <a:tc>
                  <a:txBody>
                    <a:bodyPr/>
                    <a:lstStyle/>
                    <a:p>
                      <a:r>
                        <a:rPr lang="en-US" dirty="0" smtClean="0"/>
                        <a:t>Make (create) a directory with given name</a:t>
                      </a:r>
                      <a:endParaRPr lang="en-US" dirty="0"/>
                    </a:p>
                  </a:txBody>
                  <a:tcPr marL="68580" marR="68580"/>
                </a:tc>
                <a:extLst>
                  <a:ext uri="{0D108BD9-81ED-4DB2-BD59-A6C34878D82A}">
                    <a16:rowId xmlns:a16="http://schemas.microsoft.com/office/drawing/2014/main" val="10004"/>
                  </a:ext>
                </a:extLst>
              </a:tr>
              <a:tr h="449029">
                <a:tc>
                  <a:txBody>
                    <a:bodyPr/>
                    <a:lstStyle/>
                    <a:p>
                      <a:r>
                        <a:rPr lang="en-US" dirty="0" smtClean="0"/>
                        <a:t>touch  [filename]</a:t>
                      </a:r>
                      <a:endParaRPr lang="en-US" dirty="0"/>
                    </a:p>
                  </a:txBody>
                  <a:tcPr marL="68580" marR="68580"/>
                </a:tc>
                <a:tc>
                  <a:txBody>
                    <a:bodyPr/>
                    <a:lstStyle/>
                    <a:p>
                      <a:r>
                        <a:rPr lang="en-US" dirty="0" smtClean="0"/>
                        <a:t>Create</a:t>
                      </a:r>
                      <a:r>
                        <a:rPr lang="en-US" baseline="0" dirty="0" smtClean="0"/>
                        <a:t> an empty file with given filename</a:t>
                      </a:r>
                      <a:endParaRPr lang="en-US" dirty="0"/>
                    </a:p>
                  </a:txBody>
                  <a:tcPr marL="68580" marR="68580"/>
                </a:tc>
                <a:extLst>
                  <a:ext uri="{0D108BD9-81ED-4DB2-BD59-A6C34878D82A}">
                    <a16:rowId xmlns:a16="http://schemas.microsoft.com/office/drawing/2014/main" val="10005"/>
                  </a:ext>
                </a:extLst>
              </a:tr>
              <a:tr h="357915">
                <a:tc>
                  <a:txBody>
                    <a:bodyPr/>
                    <a:lstStyle/>
                    <a:p>
                      <a:r>
                        <a:rPr lang="en-US" dirty="0" err="1" smtClean="0"/>
                        <a:t>rm</a:t>
                      </a:r>
                      <a:r>
                        <a:rPr lang="en-US" dirty="0" smtClean="0"/>
                        <a:t> [filename]</a:t>
                      </a:r>
                      <a:endParaRPr lang="en-US" dirty="0"/>
                    </a:p>
                  </a:txBody>
                  <a:tcPr marL="68580" marR="68580"/>
                </a:tc>
                <a:tc>
                  <a:txBody>
                    <a:bodyPr/>
                    <a:lstStyle/>
                    <a:p>
                      <a:r>
                        <a:rPr lang="en-US" dirty="0" smtClean="0"/>
                        <a:t>Removes the file</a:t>
                      </a:r>
                      <a:endParaRPr lang="en-US" dirty="0"/>
                    </a:p>
                  </a:txBody>
                  <a:tcPr marL="68580" marR="68580"/>
                </a:tc>
                <a:extLst>
                  <a:ext uri="{0D108BD9-81ED-4DB2-BD59-A6C34878D82A}">
                    <a16:rowId xmlns:a16="http://schemas.microsoft.com/office/drawing/2014/main" val="10006"/>
                  </a:ext>
                </a:extLst>
              </a:tr>
              <a:tr h="882531">
                <a:tc>
                  <a:txBody>
                    <a:bodyPr/>
                    <a:lstStyle/>
                    <a:p>
                      <a:r>
                        <a:rPr lang="en-US" dirty="0" err="1" smtClean="0"/>
                        <a:t>rm</a:t>
                      </a:r>
                      <a:r>
                        <a:rPr lang="en-US" dirty="0" smtClean="0"/>
                        <a:t> –</a:t>
                      </a:r>
                      <a:r>
                        <a:rPr lang="en-US" dirty="0" err="1" smtClean="0"/>
                        <a:t>rf</a:t>
                      </a:r>
                      <a:r>
                        <a:rPr lang="en-US" dirty="0" smtClean="0"/>
                        <a:t> </a:t>
                      </a:r>
                      <a:r>
                        <a:rPr lang="en-US" baseline="0" dirty="0" smtClean="0"/>
                        <a:t> [</a:t>
                      </a:r>
                      <a:r>
                        <a:rPr lang="en-US" baseline="0" dirty="0" err="1" smtClean="0"/>
                        <a:t>directoryname</a:t>
                      </a:r>
                      <a:r>
                        <a:rPr lang="en-US" baseline="0" dirty="0" smtClean="0"/>
                        <a:t>]</a:t>
                      </a:r>
                      <a:endParaRPr lang="en-US" dirty="0"/>
                    </a:p>
                  </a:txBody>
                  <a:tcPr marL="68580" marR="68580"/>
                </a:tc>
                <a:tc>
                  <a:txBody>
                    <a:bodyPr/>
                    <a:lstStyle/>
                    <a:p>
                      <a:r>
                        <a:rPr lang="en-US" dirty="0" smtClean="0"/>
                        <a:t>Removes the directory and</a:t>
                      </a:r>
                      <a:r>
                        <a:rPr lang="en-US" baseline="0" dirty="0" smtClean="0"/>
                        <a:t> all its content including subfolders</a:t>
                      </a:r>
                      <a:endParaRPr lang="en-US" dirty="0"/>
                    </a:p>
                  </a:txBody>
                  <a:tcPr marL="68580" marR="68580"/>
                </a:tc>
                <a:extLst>
                  <a:ext uri="{0D108BD9-81ED-4DB2-BD59-A6C34878D82A}">
                    <a16:rowId xmlns:a16="http://schemas.microsoft.com/office/drawing/2014/main" val="10007"/>
                  </a:ext>
                </a:extLst>
              </a:tr>
              <a:tr h="882531">
                <a:tc>
                  <a:txBody>
                    <a:bodyPr/>
                    <a:lstStyle/>
                    <a:p>
                      <a:r>
                        <a:rPr lang="en-US" dirty="0" err="1" smtClean="0"/>
                        <a:t>grep</a:t>
                      </a:r>
                      <a:r>
                        <a:rPr lang="en-US" dirty="0" smtClean="0"/>
                        <a:t>  [item]  [filename]</a:t>
                      </a:r>
                    </a:p>
                  </a:txBody>
                  <a:tcPr marL="68580" marR="68580"/>
                </a:tc>
                <a:tc>
                  <a:txBody>
                    <a:bodyPr/>
                    <a:lstStyle/>
                    <a:p>
                      <a:r>
                        <a:rPr lang="en-US" dirty="0" smtClean="0"/>
                        <a:t>Displays the lines that have the search item in the given file</a:t>
                      </a:r>
                      <a:endParaRPr lang="en-US" dirty="0"/>
                    </a:p>
                  </a:txBody>
                  <a:tcPr marL="68580" marR="68580"/>
                </a:tc>
                <a:extLst>
                  <a:ext uri="{0D108BD9-81ED-4DB2-BD59-A6C34878D82A}">
                    <a16:rowId xmlns:a16="http://schemas.microsoft.com/office/drawing/2014/main" val="1209354701"/>
                  </a:ext>
                </a:extLst>
              </a:tr>
            </a:tbl>
          </a:graphicData>
        </a:graphic>
      </p:graphicFrame>
    </p:spTree>
    <p:extLst>
      <p:ext uri="{BB962C8B-B14F-4D97-AF65-F5344CB8AC3E}">
        <p14:creationId xmlns:p14="http://schemas.microsoft.com/office/powerpoint/2010/main" val="11709264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5915025" cy="1006474"/>
          </a:xfrm>
        </p:spPr>
        <p:txBody>
          <a:bodyPr>
            <a:normAutofit fontScale="90000"/>
          </a:bodyPr>
          <a:lstStyle/>
          <a:p>
            <a:r>
              <a:rPr lang="en-US" sz="3600" dirty="0" smtClean="0"/>
              <a:t>Linux Core Commands - continued</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6373015"/>
              </p:ext>
            </p:extLst>
          </p:nvPr>
        </p:nvGraphicFramePr>
        <p:xfrm>
          <a:off x="685800" y="838200"/>
          <a:ext cx="7696200" cy="5760720"/>
        </p:xfrm>
        <a:graphic>
          <a:graphicData uri="http://schemas.openxmlformats.org/drawingml/2006/table">
            <a:tbl>
              <a:tblPr firstRow="1" bandRow="1"/>
              <a:tblGrid>
                <a:gridCol w="3657600">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tblGrid>
              <a:tr h="350625">
                <a:tc>
                  <a:txBody>
                    <a:bodyPr/>
                    <a:lstStyle/>
                    <a:p>
                      <a:r>
                        <a:rPr lang="en-US" dirty="0" smtClean="0">
                          <a:solidFill>
                            <a:schemeClr val="tx1"/>
                          </a:solidFill>
                        </a:rPr>
                        <a:t>Command</a:t>
                      </a:r>
                      <a:endParaRPr lang="en-US" dirty="0">
                        <a:solidFill>
                          <a:schemeClr val="tx1"/>
                        </a:solidFill>
                      </a:endParaRPr>
                    </a:p>
                  </a:txBody>
                  <a:tcPr marL="68580" marR="68580">
                    <a:solidFill>
                      <a:schemeClr val="accent1">
                        <a:lumMod val="40000"/>
                        <a:lumOff val="60000"/>
                      </a:schemeClr>
                    </a:solidFill>
                  </a:tcPr>
                </a:tc>
                <a:tc>
                  <a:txBody>
                    <a:bodyPr/>
                    <a:lstStyle/>
                    <a:p>
                      <a:r>
                        <a:rPr lang="en-US" dirty="0" smtClean="0">
                          <a:solidFill>
                            <a:schemeClr val="tx1"/>
                          </a:solidFill>
                        </a:rPr>
                        <a:t>Task</a:t>
                      </a:r>
                      <a:endParaRPr lang="en-US" dirty="0">
                        <a:solidFill>
                          <a:schemeClr val="tx1"/>
                        </a:solidFill>
                      </a:endParaRPr>
                    </a:p>
                  </a:txBody>
                  <a:tcPr marL="68580" marR="68580">
                    <a:solidFill>
                      <a:schemeClr val="accent1">
                        <a:lumMod val="40000"/>
                        <a:lumOff val="60000"/>
                      </a:schemeClr>
                    </a:solidFill>
                  </a:tcPr>
                </a:tc>
                <a:extLst>
                  <a:ext uri="{0D108BD9-81ED-4DB2-BD59-A6C34878D82A}">
                    <a16:rowId xmlns:a16="http://schemas.microsoft.com/office/drawing/2014/main" val="10000"/>
                  </a:ext>
                </a:extLst>
              </a:tr>
              <a:tr h="350625">
                <a:tc>
                  <a:txBody>
                    <a:bodyPr/>
                    <a:lstStyle/>
                    <a:p>
                      <a:r>
                        <a:rPr lang="en-US" dirty="0" smtClean="0"/>
                        <a:t>cat </a:t>
                      </a:r>
                      <a:r>
                        <a:rPr lang="en-US" baseline="0" dirty="0" smtClean="0"/>
                        <a:t> [filename]</a:t>
                      </a:r>
                      <a:endParaRPr lang="en-US" dirty="0"/>
                    </a:p>
                  </a:txBody>
                  <a:tcPr marL="68580" marR="68580"/>
                </a:tc>
                <a:tc>
                  <a:txBody>
                    <a:bodyPr/>
                    <a:lstStyle/>
                    <a:p>
                      <a:r>
                        <a:rPr lang="en-US" dirty="0" smtClean="0"/>
                        <a:t>View content of file with given filename</a:t>
                      </a:r>
                      <a:endParaRPr lang="en-US" dirty="0"/>
                    </a:p>
                  </a:txBody>
                  <a:tcPr marL="68580" marR="68580"/>
                </a:tc>
                <a:extLst>
                  <a:ext uri="{0D108BD9-81ED-4DB2-BD59-A6C34878D82A}">
                    <a16:rowId xmlns:a16="http://schemas.microsoft.com/office/drawing/2014/main" val="10001"/>
                  </a:ext>
                </a:extLst>
              </a:tr>
              <a:tr h="864555">
                <a:tc>
                  <a:txBody>
                    <a:bodyPr/>
                    <a:lstStyle/>
                    <a:p>
                      <a:r>
                        <a:rPr lang="en-US" dirty="0" smtClean="0"/>
                        <a:t>cat &gt;[filename]</a:t>
                      </a:r>
                      <a:endParaRPr lang="en-US" dirty="0"/>
                    </a:p>
                  </a:txBody>
                  <a:tcPr marL="68580" marR="68580"/>
                </a:tc>
                <a:tc>
                  <a:txBody>
                    <a:bodyPr/>
                    <a:lstStyle/>
                    <a:p>
                      <a:r>
                        <a:rPr lang="en-US" dirty="0" smtClean="0"/>
                        <a:t>Create a</a:t>
                      </a:r>
                      <a:r>
                        <a:rPr lang="en-US" baseline="0" dirty="0" smtClean="0"/>
                        <a:t> new file called filename (overwrite if already exists) with content that will be typed until </a:t>
                      </a:r>
                      <a:r>
                        <a:rPr lang="en-US" baseline="0" dirty="0" err="1" smtClean="0"/>
                        <a:t>Ctrl+C</a:t>
                      </a:r>
                      <a:r>
                        <a:rPr lang="en-US" baseline="0" dirty="0" smtClean="0"/>
                        <a:t> is hit</a:t>
                      </a:r>
                      <a:endParaRPr lang="en-US" dirty="0"/>
                    </a:p>
                  </a:txBody>
                  <a:tcPr marL="68580" marR="68580"/>
                </a:tc>
                <a:extLst>
                  <a:ext uri="{0D108BD9-81ED-4DB2-BD59-A6C34878D82A}">
                    <a16:rowId xmlns:a16="http://schemas.microsoft.com/office/drawing/2014/main" val="10002"/>
                  </a:ext>
                </a:extLst>
              </a:tr>
              <a:tr h="86455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dirty="0" smtClean="0"/>
                        <a:t>cat &gt;&gt;[filename]</a:t>
                      </a:r>
                    </a:p>
                    <a:p>
                      <a:endParaRPr lang="en-US" dirty="0"/>
                    </a:p>
                  </a:txBody>
                  <a:tcPr marL="68580" marR="68580"/>
                </a:tc>
                <a:tc>
                  <a:txBody>
                    <a:bodyPr/>
                    <a:lstStyle/>
                    <a:p>
                      <a:r>
                        <a:rPr lang="en-US" dirty="0" smtClean="0"/>
                        <a:t>Append to the end of  file filename (create one if it doesn’t exist) the</a:t>
                      </a:r>
                      <a:r>
                        <a:rPr lang="en-US" baseline="0" dirty="0" smtClean="0"/>
                        <a:t> content that will be typed until </a:t>
                      </a:r>
                      <a:r>
                        <a:rPr lang="en-US" baseline="0" dirty="0" err="1" smtClean="0"/>
                        <a:t>Ctrl+C</a:t>
                      </a:r>
                      <a:r>
                        <a:rPr lang="en-US" baseline="0" dirty="0" smtClean="0"/>
                        <a:t> is hit</a:t>
                      </a:r>
                      <a:endParaRPr lang="en-US" dirty="0"/>
                    </a:p>
                  </a:txBody>
                  <a:tcPr marL="68580" marR="68580"/>
                </a:tc>
                <a:extLst>
                  <a:ext uri="{0D108BD9-81ED-4DB2-BD59-A6C34878D82A}">
                    <a16:rowId xmlns:a16="http://schemas.microsoft.com/office/drawing/2014/main" val="10003"/>
                  </a:ext>
                </a:extLst>
              </a:tr>
              <a:tr h="350625">
                <a:tc>
                  <a:txBody>
                    <a:bodyPr/>
                    <a:lstStyle/>
                    <a:p>
                      <a:r>
                        <a:rPr lang="en-US" dirty="0" err="1" smtClean="0"/>
                        <a:t>nano</a:t>
                      </a:r>
                      <a:r>
                        <a:rPr lang="en-US" dirty="0" smtClean="0"/>
                        <a:t> [filename]</a:t>
                      </a:r>
                      <a:endParaRPr lang="en-US" dirty="0"/>
                    </a:p>
                  </a:txBody>
                  <a:tcPr marL="68580" marR="68580"/>
                </a:tc>
                <a:tc>
                  <a:txBody>
                    <a:bodyPr/>
                    <a:lstStyle/>
                    <a:p>
                      <a:r>
                        <a:rPr lang="en-US" dirty="0" smtClean="0"/>
                        <a:t>Create/modify a file using the </a:t>
                      </a:r>
                      <a:r>
                        <a:rPr lang="en-US" dirty="0" err="1" smtClean="0"/>
                        <a:t>nano</a:t>
                      </a:r>
                      <a:r>
                        <a:rPr lang="en-US" dirty="0" smtClean="0"/>
                        <a:t> editor</a:t>
                      </a:r>
                      <a:endParaRPr lang="en-US" dirty="0"/>
                    </a:p>
                  </a:txBody>
                  <a:tcPr marL="68580" marR="68580"/>
                </a:tc>
                <a:extLst>
                  <a:ext uri="{0D108BD9-81ED-4DB2-BD59-A6C34878D82A}">
                    <a16:rowId xmlns:a16="http://schemas.microsoft.com/office/drawing/2014/main" val="10004"/>
                  </a:ext>
                </a:extLst>
              </a:tr>
              <a:tr h="864555">
                <a:tc>
                  <a:txBody>
                    <a:bodyPr/>
                    <a:lstStyle/>
                    <a:p>
                      <a:r>
                        <a:rPr lang="en-US" dirty="0" smtClean="0"/>
                        <a:t>id</a:t>
                      </a:r>
                      <a:endParaRPr lang="en-US" dirty="0"/>
                    </a:p>
                  </a:txBody>
                  <a:tcPr marL="68580" marR="68580"/>
                </a:tc>
                <a:tc>
                  <a:txBody>
                    <a:bodyPr/>
                    <a:lstStyle/>
                    <a:p>
                      <a:r>
                        <a:rPr lang="en-US" dirty="0" smtClean="0"/>
                        <a:t>Display</a:t>
                      </a:r>
                      <a:r>
                        <a:rPr lang="en-US" baseline="0" dirty="0" smtClean="0"/>
                        <a:t> user information (user id and name, group id and name, id and name of supplementary groups,</a:t>
                      </a:r>
                      <a:endParaRPr lang="en-US" dirty="0"/>
                    </a:p>
                  </a:txBody>
                  <a:tcPr marL="68580" marR="68580"/>
                </a:tc>
                <a:extLst>
                  <a:ext uri="{0D108BD9-81ED-4DB2-BD59-A6C34878D82A}">
                    <a16:rowId xmlns:a16="http://schemas.microsoft.com/office/drawing/2014/main" val="10005"/>
                  </a:ext>
                </a:extLst>
              </a:tr>
              <a:tr h="350625">
                <a:tc>
                  <a:txBody>
                    <a:bodyPr/>
                    <a:lstStyle/>
                    <a:p>
                      <a:r>
                        <a:rPr lang="en-US" dirty="0" smtClean="0"/>
                        <a:t>grep [search item] [filename</a:t>
                      </a:r>
                      <a:r>
                        <a:rPr lang="en-US" baseline="0" dirty="0" smtClean="0"/>
                        <a:t> or </a:t>
                      </a:r>
                      <a:r>
                        <a:rPr lang="en-US" dirty="0" smtClean="0"/>
                        <a:t>path]</a:t>
                      </a:r>
                      <a:endParaRPr lang="en-US" dirty="0"/>
                    </a:p>
                  </a:txBody>
                  <a:tcPr marL="68580" marR="68580"/>
                </a:tc>
                <a:tc>
                  <a:txBody>
                    <a:bodyPr/>
                    <a:lstStyle/>
                    <a:p>
                      <a:r>
                        <a:rPr lang="en-US" dirty="0" smtClean="0"/>
                        <a:t>Search</a:t>
                      </a:r>
                      <a:r>
                        <a:rPr lang="en-US" baseline="0" dirty="0" smtClean="0"/>
                        <a:t> the item in the file or path</a:t>
                      </a:r>
                      <a:endParaRPr lang="en-US" dirty="0"/>
                    </a:p>
                  </a:txBody>
                  <a:tcPr marL="68580" marR="68580"/>
                </a:tc>
                <a:extLst>
                  <a:ext uri="{0D108BD9-81ED-4DB2-BD59-A6C34878D82A}">
                    <a16:rowId xmlns:a16="http://schemas.microsoft.com/office/drawing/2014/main" val="10006"/>
                  </a:ext>
                </a:extLst>
              </a:tr>
              <a:tr h="605188">
                <a:tc>
                  <a:txBody>
                    <a:bodyPr/>
                    <a:lstStyle/>
                    <a:p>
                      <a:r>
                        <a:rPr lang="en-US" dirty="0" err="1" smtClean="0"/>
                        <a:t>cp</a:t>
                      </a:r>
                      <a:r>
                        <a:rPr lang="en-US" dirty="0" smtClean="0"/>
                        <a:t>  [filename]  [filename</a:t>
                      </a:r>
                      <a:r>
                        <a:rPr lang="en-US" baseline="0" dirty="0" smtClean="0"/>
                        <a:t> or path]</a:t>
                      </a:r>
                      <a:endParaRPr lang="en-US" dirty="0"/>
                    </a:p>
                  </a:txBody>
                  <a:tcPr marL="68580" marR="68580"/>
                </a:tc>
                <a:tc>
                  <a:txBody>
                    <a:bodyPr/>
                    <a:lstStyle/>
                    <a:p>
                      <a:r>
                        <a:rPr lang="en-US" dirty="0" smtClean="0"/>
                        <a:t>copy</a:t>
                      </a:r>
                      <a:r>
                        <a:rPr lang="en-US" baseline="0" dirty="0" smtClean="0"/>
                        <a:t> the file to the new filename or the location given by path</a:t>
                      </a:r>
                      <a:endParaRPr lang="en-US" dirty="0"/>
                    </a:p>
                  </a:txBody>
                  <a:tcPr marL="68580" marR="68580"/>
                </a:tc>
                <a:extLst>
                  <a:ext uri="{0D108BD9-81ED-4DB2-BD59-A6C34878D82A}">
                    <a16:rowId xmlns:a16="http://schemas.microsoft.com/office/drawing/2014/main" val="10007"/>
                  </a:ext>
                </a:extLst>
              </a:tr>
              <a:tr h="640080">
                <a:tc>
                  <a:txBody>
                    <a:bodyPr/>
                    <a:lstStyle/>
                    <a:p>
                      <a:r>
                        <a:rPr lang="en-US" dirty="0" smtClean="0"/>
                        <a:t>mv [filename] [filename</a:t>
                      </a:r>
                      <a:r>
                        <a:rPr lang="en-US" baseline="0" dirty="0" smtClean="0"/>
                        <a:t> or </a:t>
                      </a:r>
                      <a:r>
                        <a:rPr lang="en-US" dirty="0" smtClean="0"/>
                        <a:t>path]</a:t>
                      </a:r>
                      <a:endParaRPr lang="en-US"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the file to the new filename or the location given by path</a:t>
                      </a:r>
                      <a:endParaRPr lang="en-US" dirty="0" smtClean="0"/>
                    </a:p>
                    <a:p>
                      <a:endParaRPr lang="en-US" dirty="0"/>
                    </a:p>
                  </a:txBody>
                  <a:tcPr marL="68580" marR="6858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494813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Absolute Path </a:t>
            </a:r>
            <a:endParaRPr lang="en-US" dirty="0"/>
          </a:p>
        </p:txBody>
      </p:sp>
      <p:sp>
        <p:nvSpPr>
          <p:cNvPr id="3" name="Content Placeholder 2"/>
          <p:cNvSpPr>
            <a:spLocks noGrp="1"/>
          </p:cNvSpPr>
          <p:nvPr>
            <p:ph idx="1"/>
          </p:nvPr>
        </p:nvSpPr>
        <p:spPr>
          <a:xfrm>
            <a:off x="152400" y="1295400"/>
            <a:ext cx="8153400" cy="2133599"/>
          </a:xfrm>
        </p:spPr>
        <p:txBody>
          <a:bodyPr>
            <a:normAutofit lnSpcReduction="10000"/>
          </a:bodyPr>
          <a:lstStyle/>
          <a:p>
            <a:r>
              <a:rPr lang="en-US" sz="2400" dirty="0"/>
              <a:t>Absolute path is the shortest path to a file starting with the root directory. </a:t>
            </a:r>
          </a:p>
          <a:p>
            <a:r>
              <a:rPr lang="en-US" sz="2400" dirty="0"/>
              <a:t>Consider the directories given in the picture below. </a:t>
            </a:r>
          </a:p>
          <a:p>
            <a:r>
              <a:rPr lang="en-US" sz="2400" dirty="0" smtClean="0"/>
              <a:t>The </a:t>
            </a:r>
            <a:r>
              <a:rPr lang="en-US" sz="2400" dirty="0"/>
              <a:t>absolute path to </a:t>
            </a:r>
            <a:r>
              <a:rPr lang="en-US" sz="2400" b="1" dirty="0"/>
              <a:t>file1</a:t>
            </a:r>
            <a:r>
              <a:rPr lang="en-US" sz="2400" dirty="0"/>
              <a:t> is:   </a:t>
            </a:r>
          </a:p>
          <a:p>
            <a:pPr marL="0" indent="0">
              <a:buNone/>
            </a:pPr>
            <a:r>
              <a:rPr lang="en-US" sz="2400" dirty="0"/>
              <a:t>                 </a:t>
            </a:r>
            <a:r>
              <a:rPr lang="en-US" sz="2400" dirty="0">
                <a:latin typeface="Calibri" panose="020F0502020204030204" pitchFamily="34" charset="0"/>
              </a:rPr>
              <a:t>/home/seed/principles/test1/test3/file1</a:t>
            </a:r>
          </a:p>
          <a:p>
            <a:endParaRPr lang="en-US" sz="2700" dirty="0"/>
          </a:p>
          <a:p>
            <a:endParaRPr lang="en-US" sz="2700" dirty="0"/>
          </a:p>
          <a:p>
            <a:endParaRPr lang="en-US" sz="2700" dirty="0"/>
          </a:p>
        </p:txBody>
      </p:sp>
      <p:pic>
        <p:nvPicPr>
          <p:cNvPr id="1026" name="Picture 2" descr="This screenshot shows organization of files and folders in a &quot;Home&quot; directory of a computer. Under &quot;Home&quot; directory, there is a directory named &quot;principles&quot;. Under the directory &quot;principles&quot;, there are two directories &quot;test1&quot; and &quot;test2&quot;. &quot;test2&quot; is highlighted in the screenshot. &quot;test2&quot; directory has 2 items in the folder. &quot;test2&quot; was modified on Sat27 May2017 11:52:15 AM PDT. The folder &quot;test2&quot; contains another folder &quot;test4&quot; and a file &quot;file2&quot;. Each item (file or folder), has its size, type and date of modification written. " title="Screenshoty demonstrating absolute pa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505200"/>
            <a:ext cx="5257800" cy="3060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570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447800"/>
            <a:ext cx="7772400" cy="1470025"/>
          </a:xfrm>
        </p:spPr>
        <p:txBody>
          <a:bodyPr/>
          <a:lstStyle/>
          <a:p>
            <a:r>
              <a:rPr lang="en-US" dirty="0" smtClean="0"/>
              <a:t>Intro to</a:t>
            </a:r>
            <a:endParaRPr lang="en-US" dirty="0"/>
          </a:p>
        </p:txBody>
      </p:sp>
      <p:pic>
        <p:nvPicPr>
          <p:cNvPr id="4098" name="Picture 2" descr="Logo of Linux (A penguin and some technology related symbols)" title="Linux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971800"/>
            <a:ext cx="405384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36314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Relative Path</a:t>
            </a:r>
            <a:endParaRPr lang="en-US" dirty="0"/>
          </a:p>
        </p:txBody>
      </p:sp>
      <p:sp>
        <p:nvSpPr>
          <p:cNvPr id="3" name="Content Placeholder 2"/>
          <p:cNvSpPr>
            <a:spLocks noGrp="1"/>
          </p:cNvSpPr>
          <p:nvPr>
            <p:ph idx="1"/>
          </p:nvPr>
        </p:nvSpPr>
        <p:spPr>
          <a:xfrm>
            <a:off x="152400" y="1600200"/>
            <a:ext cx="8991600" cy="4525963"/>
          </a:xfrm>
        </p:spPr>
        <p:txBody>
          <a:bodyPr>
            <a:normAutofit fontScale="92500"/>
          </a:bodyPr>
          <a:lstStyle/>
          <a:p>
            <a:r>
              <a:rPr lang="en-US" sz="2400" dirty="0"/>
              <a:t>Relative path is the shortest path to a file starting with the current (working) directory. </a:t>
            </a:r>
          </a:p>
          <a:p>
            <a:r>
              <a:rPr lang="en-US" sz="2400" dirty="0"/>
              <a:t>Consider the directories given in the picture on previous slide and suppose the user is in </a:t>
            </a:r>
            <a:r>
              <a:rPr lang="en-US" sz="2400" b="1" dirty="0"/>
              <a:t>test1</a:t>
            </a:r>
            <a:r>
              <a:rPr lang="en-US" sz="2400" dirty="0"/>
              <a:t> directory</a:t>
            </a:r>
            <a:endParaRPr lang="en-US" dirty="0" smtClean="0"/>
          </a:p>
          <a:p>
            <a:pPr fontAlgn="t"/>
            <a:endParaRPr lang="en-US" dirty="0"/>
          </a:p>
          <a:p>
            <a:endParaRPr lang="en-US" sz="3200" dirty="0"/>
          </a:p>
          <a:p>
            <a:endParaRPr lang="en-US" sz="3200" dirty="0"/>
          </a:p>
          <a:p>
            <a:pPr fontAlgn="t"/>
            <a:r>
              <a:rPr lang="en-US" dirty="0" smtClean="0"/>
              <a:t>Relative path to file1 from test1 is     </a:t>
            </a:r>
            <a:r>
              <a:rPr lang="en-US" dirty="0"/>
              <a:t>test3/file1</a:t>
            </a:r>
          </a:p>
          <a:p>
            <a:pPr fontAlgn="t"/>
            <a:r>
              <a:rPr lang="en-US" dirty="0"/>
              <a:t>Relative path to </a:t>
            </a:r>
            <a:r>
              <a:rPr lang="en-US" dirty="0" smtClean="0"/>
              <a:t>file3 </a:t>
            </a:r>
            <a:r>
              <a:rPr lang="en-US" dirty="0"/>
              <a:t>from test1 is    </a:t>
            </a:r>
            <a:r>
              <a:rPr lang="en-US" dirty="0" smtClean="0"/>
              <a:t>../</a:t>
            </a:r>
            <a:r>
              <a:rPr lang="en-US" dirty="0"/>
              <a:t>test2/test4/file3</a:t>
            </a:r>
          </a:p>
          <a:p>
            <a:pPr fontAlgn="t"/>
            <a:endParaRPr lang="en-US" dirty="0"/>
          </a:p>
          <a:p>
            <a:endParaRPr lang="en-US" dirty="0"/>
          </a:p>
        </p:txBody>
      </p:sp>
      <p:pic>
        <p:nvPicPr>
          <p:cNvPr id="2050" name="Picture 2" descr="This picture is a screenshot of a Linux terminal in which the user is in the folder &quot;test1&quot;. If the user needs to go access file1 from test1 directory, the user will have to type /test3/file1" title="Screenshot of term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552" y="3458817"/>
            <a:ext cx="3600450" cy="108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89616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Absolute vs Relative Path </a:t>
            </a:r>
            <a:endParaRPr lang="en-US" dirty="0"/>
          </a:p>
        </p:txBody>
      </p:sp>
      <p:sp>
        <p:nvSpPr>
          <p:cNvPr id="3" name="Content Placeholder 2"/>
          <p:cNvSpPr>
            <a:spLocks noGrp="1"/>
          </p:cNvSpPr>
          <p:nvPr>
            <p:ph idx="1"/>
          </p:nvPr>
        </p:nvSpPr>
        <p:spPr>
          <a:xfrm>
            <a:off x="457200" y="1600200"/>
            <a:ext cx="8610600" cy="4525963"/>
          </a:xfrm>
        </p:spPr>
        <p:txBody>
          <a:bodyPr>
            <a:normAutofit fontScale="85000" lnSpcReduction="20000"/>
          </a:bodyPr>
          <a:lstStyle/>
          <a:p>
            <a:r>
              <a:rPr lang="en-US" sz="2700" dirty="0" smtClean="0"/>
              <a:t>Suppose I am logged in as  the sysadmin and am in the </a:t>
            </a:r>
            <a:r>
              <a:rPr lang="en-US" sz="2700" b="1" dirty="0" smtClean="0"/>
              <a:t>test3</a:t>
            </a:r>
            <a:r>
              <a:rPr lang="en-US" sz="2700" dirty="0" smtClean="0"/>
              <a:t> directory as shown in the picture:</a:t>
            </a:r>
          </a:p>
          <a:p>
            <a:pPr marL="0" indent="0">
              <a:buNone/>
            </a:pPr>
            <a:endParaRPr lang="en-US" sz="2700" dirty="0" smtClean="0"/>
          </a:p>
          <a:p>
            <a:pPr marL="0" indent="0">
              <a:buNone/>
            </a:pPr>
            <a:endParaRPr lang="en-US" sz="2700" dirty="0" smtClean="0"/>
          </a:p>
          <a:p>
            <a:r>
              <a:rPr lang="en-US" sz="2700" dirty="0" smtClean="0"/>
              <a:t>I’d like to cd into the </a:t>
            </a:r>
            <a:r>
              <a:rPr lang="en-US" sz="2700" b="1" dirty="0" smtClean="0"/>
              <a:t>test4</a:t>
            </a:r>
            <a:r>
              <a:rPr lang="en-US" sz="2700" dirty="0" smtClean="0"/>
              <a:t> directory under </a:t>
            </a:r>
            <a:r>
              <a:rPr lang="en-US" sz="2700" b="1" dirty="0" smtClean="0"/>
              <a:t>test2</a:t>
            </a:r>
            <a:r>
              <a:rPr lang="en-US" sz="2700" dirty="0" smtClean="0"/>
              <a:t>.</a:t>
            </a:r>
          </a:p>
          <a:p>
            <a:pPr marL="0" indent="0">
              <a:buNone/>
            </a:pPr>
            <a:r>
              <a:rPr lang="en-US" sz="2700" dirty="0" smtClean="0"/>
              <a:t> </a:t>
            </a:r>
          </a:p>
          <a:p>
            <a:pPr marL="0" indent="0">
              <a:buNone/>
            </a:pPr>
            <a:endParaRPr lang="en-US" sz="2700" dirty="0"/>
          </a:p>
          <a:p>
            <a:pPr marL="0" indent="0">
              <a:buNone/>
            </a:pPr>
            <a:endParaRPr lang="en-US" sz="2700" dirty="0" smtClean="0"/>
          </a:p>
          <a:p>
            <a:r>
              <a:rPr lang="en-US" sz="2700" dirty="0" smtClean="0"/>
              <a:t>I can use:</a:t>
            </a:r>
          </a:p>
          <a:p>
            <a:pPr marL="457200" lvl="1" indent="0">
              <a:buNone/>
            </a:pPr>
            <a:r>
              <a:rPr lang="en-US" sz="2700" b="1" dirty="0" smtClean="0"/>
              <a:t>A relative path:             </a:t>
            </a:r>
            <a:r>
              <a:rPr lang="en-US" sz="2700" dirty="0" smtClean="0"/>
              <a:t>cd     ../../test2/test4    </a:t>
            </a:r>
          </a:p>
          <a:p>
            <a:pPr marL="457200" lvl="1" indent="0">
              <a:buNone/>
            </a:pPr>
            <a:r>
              <a:rPr lang="en-US" sz="2700" b="1" dirty="0" smtClean="0"/>
              <a:t>           OR</a:t>
            </a:r>
          </a:p>
          <a:p>
            <a:pPr marL="457200" lvl="1" indent="0">
              <a:buNone/>
            </a:pPr>
            <a:r>
              <a:rPr lang="en-US" sz="2700" b="1" dirty="0" smtClean="0"/>
              <a:t>The absolute path:       </a:t>
            </a:r>
            <a:r>
              <a:rPr lang="en-US" sz="2700" dirty="0" smtClean="0"/>
              <a:t>cd    /home/sysadmin/test2/test4</a:t>
            </a:r>
          </a:p>
          <a:p>
            <a:pPr lvl="1"/>
            <a:endParaRPr lang="en-US" dirty="0" smtClean="0"/>
          </a:p>
          <a:p>
            <a:endParaRPr lang="en-US" dirty="0"/>
          </a:p>
        </p:txBody>
      </p:sp>
      <p:pic>
        <p:nvPicPr>
          <p:cNvPr id="6149" name="Picture 5" descr="This is a screenshot of terminal in which the user is in &quot;test3&quot; directory.  When the user types the command &quot;pwd&quot;, it shows the whole path /home/sysadmin/test1/test3." title="Screenshot of termi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7325" y="2102997"/>
            <a:ext cx="2667000" cy="823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descr="In this screenshot, the user is in &quot;test2&quot; directory. The user types the command &quot;ls&quot; and the computer displays the item &quot;test4&quot; that resides inside directory &quot;test2&quot;. " title="Screesnhot of term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429000"/>
            <a:ext cx="2828925"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18142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Before class on Thursday, 27</a:t>
            </a:r>
            <a:r>
              <a:rPr lang="en-US" baseline="30000" dirty="0" smtClean="0"/>
              <a:t>th</a:t>
            </a:r>
            <a:r>
              <a:rPr lang="en-US" dirty="0" smtClean="0"/>
              <a:t> August</a:t>
            </a:r>
            <a:endParaRPr lang="en-US" dirty="0"/>
          </a:p>
        </p:txBody>
      </p:sp>
      <p:sp>
        <p:nvSpPr>
          <p:cNvPr id="3" name="Content Placeholder 2"/>
          <p:cNvSpPr>
            <a:spLocks noGrp="1"/>
          </p:cNvSpPr>
          <p:nvPr>
            <p:ph idx="1"/>
          </p:nvPr>
        </p:nvSpPr>
        <p:spPr/>
        <p:txBody>
          <a:bodyPr/>
          <a:lstStyle/>
          <a:p>
            <a:r>
              <a:rPr lang="en-US" dirty="0" smtClean="0"/>
              <a:t>Try to complete the Linux lab as much as possible</a:t>
            </a:r>
          </a:p>
          <a:p>
            <a:r>
              <a:rPr lang="en-US" dirty="0" smtClean="0"/>
              <a:t>Go over the Linux PPT and write down any question you have.</a:t>
            </a:r>
          </a:p>
          <a:p>
            <a:r>
              <a:rPr lang="en-US" dirty="0" smtClean="0"/>
              <a:t>Start communicating with your groupmates and discuss the reflective </a:t>
            </a:r>
            <a:r>
              <a:rPr lang="en-US" smtClean="0"/>
              <a:t>assignment questions.</a:t>
            </a:r>
            <a:endParaRPr lang="en-US" dirty="0"/>
          </a:p>
        </p:txBody>
      </p:sp>
    </p:spTree>
    <p:extLst>
      <p:ext uri="{BB962C8B-B14F-4D97-AF65-F5344CB8AC3E}">
        <p14:creationId xmlns:p14="http://schemas.microsoft.com/office/powerpoint/2010/main" val="3050929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idx="1"/>
          </p:nvPr>
        </p:nvSpPr>
        <p:spPr/>
        <p:txBody>
          <a:bodyPr/>
          <a:lstStyle/>
          <a:p>
            <a:r>
              <a:rPr lang="en-US" dirty="0" smtClean="0"/>
              <a:t>After completing this lesson, you will be able to:</a:t>
            </a:r>
          </a:p>
          <a:p>
            <a:pPr lvl="1"/>
            <a:r>
              <a:rPr lang="en-US" dirty="0" smtClean="0"/>
              <a:t>Demonstrate why Linux is necessary for cybersecurity education</a:t>
            </a:r>
          </a:p>
          <a:p>
            <a:pPr lvl="1"/>
            <a:r>
              <a:rPr lang="en-US" dirty="0" smtClean="0"/>
              <a:t>Execute basic Linux commands in a Linux shell</a:t>
            </a:r>
            <a:endParaRPr lang="en-US" dirty="0"/>
          </a:p>
        </p:txBody>
      </p:sp>
    </p:spTree>
    <p:extLst>
      <p:ext uri="{BB962C8B-B14F-4D97-AF65-F5344CB8AC3E}">
        <p14:creationId xmlns:p14="http://schemas.microsoft.com/office/powerpoint/2010/main" val="676224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stellar" pitchFamily="18" charset="0"/>
              </a:rPr>
              <a:t>WHAT IS LINUX ?</a:t>
            </a:r>
            <a:endParaRPr lang="en-US" dirty="0">
              <a:latin typeface="Castellar" pitchFamily="18" charset="0"/>
            </a:endParaRPr>
          </a:p>
        </p:txBody>
      </p:sp>
      <p:sp>
        <p:nvSpPr>
          <p:cNvPr id="3" name="Content Placeholder 2"/>
          <p:cNvSpPr>
            <a:spLocks noGrp="1"/>
          </p:cNvSpPr>
          <p:nvPr>
            <p:ph idx="1"/>
          </p:nvPr>
        </p:nvSpPr>
        <p:spPr/>
        <p:txBody>
          <a:bodyPr>
            <a:normAutofit/>
          </a:bodyPr>
          <a:lstStyle/>
          <a:p>
            <a:r>
              <a:rPr lang="en-US" dirty="0">
                <a:latin typeface="Andalus" pitchFamily="18" charset="-78"/>
                <a:cs typeface="Andalus" pitchFamily="18" charset="-78"/>
              </a:rPr>
              <a:t>Linux </a:t>
            </a:r>
            <a:r>
              <a:rPr lang="en-US" dirty="0" smtClean="0">
                <a:latin typeface="Andalus" pitchFamily="18" charset="-78"/>
                <a:cs typeface="Andalus" pitchFamily="18" charset="-78"/>
              </a:rPr>
              <a:t>is </a:t>
            </a:r>
            <a:r>
              <a:rPr lang="en-US" dirty="0">
                <a:latin typeface="Andalus" pitchFamily="18" charset="-78"/>
                <a:cs typeface="Andalus" pitchFamily="18" charset="-78"/>
              </a:rPr>
              <a:t>an operating </a:t>
            </a:r>
            <a:r>
              <a:rPr lang="en-US" dirty="0" smtClean="0">
                <a:latin typeface="Andalus" pitchFamily="18" charset="-78"/>
                <a:cs typeface="Andalus" pitchFamily="18" charset="-78"/>
              </a:rPr>
              <a:t>system:  </a:t>
            </a:r>
            <a:r>
              <a:rPr lang="en-US" dirty="0">
                <a:latin typeface="Andalus" pitchFamily="18" charset="-78"/>
                <a:cs typeface="Andalus" pitchFamily="18" charset="-78"/>
              </a:rPr>
              <a:t>It is </a:t>
            </a:r>
            <a:r>
              <a:rPr lang="en-US" dirty="0" smtClean="0">
                <a:latin typeface="Andalus" pitchFamily="18" charset="-78"/>
                <a:cs typeface="Andalus" pitchFamily="18" charset="-78"/>
              </a:rPr>
              <a:t>a collection of software that manages hardware resources and provides an environment where applications can run. </a:t>
            </a:r>
          </a:p>
          <a:p>
            <a:r>
              <a:rPr lang="en-US" dirty="0" smtClean="0">
                <a:latin typeface="Andalus" pitchFamily="18" charset="-78"/>
                <a:cs typeface="Andalus" pitchFamily="18" charset="-78"/>
              </a:rPr>
              <a:t>It allows applications to store information, send documents to printers, interact with users, etc.</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952954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stellar" pitchFamily="18" charset="0"/>
              </a:rPr>
              <a:t>BEFORE LINUX</a:t>
            </a:r>
            <a:endParaRPr lang="en-US" dirty="0">
              <a:latin typeface="Castellar" pitchFamily="18" charset="0"/>
            </a:endParaRPr>
          </a:p>
        </p:txBody>
      </p:sp>
      <p:sp>
        <p:nvSpPr>
          <p:cNvPr id="3" name="Content Placeholder 2"/>
          <p:cNvSpPr>
            <a:spLocks noGrp="1"/>
          </p:cNvSpPr>
          <p:nvPr>
            <p:ph idx="1"/>
          </p:nvPr>
        </p:nvSpPr>
        <p:spPr/>
        <p:txBody>
          <a:bodyPr>
            <a:normAutofit fontScale="85000" lnSpcReduction="10000"/>
          </a:bodyPr>
          <a:lstStyle/>
          <a:p>
            <a:r>
              <a:rPr lang="en-US" sz="2800" dirty="0" smtClean="0">
                <a:latin typeface="Andalus" pitchFamily="18" charset="-78"/>
                <a:cs typeface="Andalus" pitchFamily="18" charset="-78"/>
              </a:rPr>
              <a:t>In 80’s, Microsoft’s DOS was the dominated OS for PC</a:t>
            </a:r>
          </a:p>
          <a:p>
            <a:r>
              <a:rPr lang="en-US" sz="2800" dirty="0" smtClean="0">
                <a:latin typeface="Andalus" pitchFamily="18" charset="-78"/>
                <a:cs typeface="Andalus" pitchFamily="18" charset="-78"/>
              </a:rPr>
              <a:t>Apple MAC was better, but expensive</a:t>
            </a:r>
          </a:p>
          <a:p>
            <a:r>
              <a:rPr lang="en-US" sz="2800" dirty="0" smtClean="0">
                <a:latin typeface="Andalus" pitchFamily="18" charset="-78"/>
                <a:cs typeface="Andalus" pitchFamily="18" charset="-78"/>
              </a:rPr>
              <a:t>UNIX was much better, but much, much more expensive. Only for minicomputer for commercial applications</a:t>
            </a:r>
          </a:p>
          <a:p>
            <a:r>
              <a:rPr lang="en-US" sz="2800" dirty="0" smtClean="0">
                <a:latin typeface="Andalus" pitchFamily="18" charset="-78"/>
                <a:cs typeface="Andalus" pitchFamily="18" charset="-78"/>
              </a:rPr>
              <a:t>People were looking for a UNIX based system, which is cheaper and can run on PC</a:t>
            </a:r>
          </a:p>
          <a:p>
            <a:r>
              <a:rPr lang="en-US" sz="2800" dirty="0" smtClean="0">
                <a:latin typeface="Andalus" pitchFamily="18" charset="-78"/>
                <a:cs typeface="Andalus" pitchFamily="18" charset="-78"/>
              </a:rPr>
              <a:t>Both DOS, MAC and UNIX were proprietary, i.e., the source code of their kernel is protected</a:t>
            </a:r>
          </a:p>
          <a:p>
            <a:r>
              <a:rPr lang="en-US" sz="2800" dirty="0" smtClean="0">
                <a:latin typeface="Andalus" pitchFamily="18" charset="-78"/>
                <a:cs typeface="Andalus" pitchFamily="18" charset="-78"/>
              </a:rPr>
              <a:t>No modification is possible without paying high license fees</a:t>
            </a:r>
          </a:p>
          <a:p>
            <a:r>
              <a:rPr lang="en-US" sz="2800" dirty="0" err="1" smtClean="0">
                <a:latin typeface="Andalus" pitchFamily="18" charset="-78"/>
                <a:cs typeface="Andalus" pitchFamily="18" charset="-78"/>
              </a:rPr>
              <a:t>Minix</a:t>
            </a:r>
            <a:r>
              <a:rPr lang="en-US" sz="2800" dirty="0" smtClean="0">
                <a:latin typeface="Andalus" pitchFamily="18" charset="-78"/>
                <a:cs typeface="Andalus" pitchFamily="18" charset="-78"/>
              </a:rPr>
              <a:t> was a Unix-based OS  </a:t>
            </a:r>
            <a:r>
              <a:rPr lang="en-US" sz="2800" dirty="0">
                <a:latin typeface="Andalus" pitchFamily="18" charset="-78"/>
                <a:cs typeface="Andalus" pitchFamily="18" charset="-78"/>
              </a:rPr>
              <a:t>that was licensed to be used for educational purposes</a:t>
            </a:r>
          </a:p>
          <a:p>
            <a:endParaRPr lang="en-US" sz="2800" dirty="0" smtClean="0">
              <a:latin typeface="Andalus" pitchFamily="18" charset="-78"/>
              <a:cs typeface="Andalus" pitchFamily="18" charset="-78"/>
            </a:endParaRPr>
          </a:p>
          <a:p>
            <a:endParaRPr lang="en-US" sz="2800" dirty="0">
              <a:latin typeface="Andalus" pitchFamily="18" charset="-78"/>
              <a:cs typeface="Andalus" pitchFamily="18" charset="-78"/>
            </a:endParaRPr>
          </a:p>
        </p:txBody>
      </p:sp>
    </p:spTree>
    <p:extLst>
      <p:ext uri="{BB962C8B-B14F-4D97-AF65-F5344CB8AC3E}">
        <p14:creationId xmlns:p14="http://schemas.microsoft.com/office/powerpoint/2010/main" val="19732271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stellar" pitchFamily="18" charset="0"/>
              </a:rPr>
              <a:t>THE GNU PROJECT</a:t>
            </a:r>
            <a:endParaRPr lang="en-US" dirty="0">
              <a:latin typeface="Castellar" pitchFamily="18" charset="0"/>
            </a:endParaRPr>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altLang="zh-TW" dirty="0" smtClean="0">
                <a:latin typeface="Andalus" pitchFamily="18" charset="-78"/>
                <a:ea typeface="新細明體" pitchFamily="18" charset="-120"/>
                <a:cs typeface="Andalus" pitchFamily="18" charset="-78"/>
              </a:rPr>
              <a:t>GNU STANDS FOR(GNU’s NOT UNIX)</a:t>
            </a:r>
          </a:p>
          <a:p>
            <a:pPr marL="342900" lvl="1" indent="-342900">
              <a:buFont typeface="Arial" pitchFamily="34" charset="0"/>
              <a:buChar char="•"/>
            </a:pPr>
            <a:r>
              <a:rPr lang="en-US" altLang="zh-TW" dirty="0" smtClean="0">
                <a:latin typeface="Andalus" pitchFamily="18" charset="-78"/>
                <a:ea typeface="新細明體" pitchFamily="18" charset="-120"/>
                <a:cs typeface="Andalus" pitchFamily="18" charset="-78"/>
              </a:rPr>
              <a:t>Established in 1984 by </a:t>
            </a:r>
            <a:r>
              <a:rPr lang="en-US" altLang="zh-TW" dirty="0" smtClean="0">
                <a:solidFill>
                  <a:srgbClr val="FF3300"/>
                </a:solidFill>
                <a:latin typeface="Andalus" pitchFamily="18" charset="-78"/>
                <a:ea typeface="新細明體" pitchFamily="18" charset="-120"/>
                <a:cs typeface="Andalus" pitchFamily="18" charset="-78"/>
              </a:rPr>
              <a:t>Richard Stallman</a:t>
            </a:r>
            <a:r>
              <a:rPr lang="en-US" altLang="zh-TW" dirty="0" smtClean="0">
                <a:latin typeface="Andalus" pitchFamily="18" charset="-78"/>
                <a:ea typeface="新細明體" pitchFamily="18" charset="-120"/>
                <a:cs typeface="Andalus" pitchFamily="18" charset="-78"/>
              </a:rPr>
              <a:t>, who believes that software should be free from restrictions against copying or modification in order to make better and efficient computer programs.</a:t>
            </a:r>
            <a:endParaRPr lang="en-US" dirty="0" smtClean="0">
              <a:latin typeface="Andalus" pitchFamily="18" charset="-78"/>
              <a:cs typeface="Andalus" pitchFamily="18" charset="-78"/>
            </a:endParaRPr>
          </a:p>
          <a:p>
            <a:endParaRPr lang="en-US" sz="2800" dirty="0">
              <a:latin typeface="Andalus" pitchFamily="18" charset="-78"/>
              <a:cs typeface="Andalus" pitchFamily="18" charset="-78"/>
            </a:endParaRPr>
          </a:p>
        </p:txBody>
      </p:sp>
      <p:pic>
        <p:nvPicPr>
          <p:cNvPr id="5" name="Picture 4" descr="Richard Stallman holding a yellow poster that reads &quot;With Free Software You Have FREEDOM!&quot;" title="Stallman"/>
          <p:cNvPicPr>
            <a:picLocks noChangeAspect="1"/>
          </p:cNvPicPr>
          <p:nvPr/>
        </p:nvPicPr>
        <p:blipFill>
          <a:blip r:embed="rId2"/>
          <a:stretch>
            <a:fillRect/>
          </a:stretch>
        </p:blipFill>
        <p:spPr>
          <a:xfrm>
            <a:off x="2819400" y="4038600"/>
            <a:ext cx="2667000" cy="2682506"/>
          </a:xfrm>
          <a:prstGeom prst="rect">
            <a:avLst/>
          </a:prstGeom>
        </p:spPr>
      </p:pic>
    </p:spTree>
    <p:extLst>
      <p:ext uri="{BB962C8B-B14F-4D97-AF65-F5344CB8AC3E}">
        <p14:creationId xmlns:p14="http://schemas.microsoft.com/office/powerpoint/2010/main" val="980605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stellar" pitchFamily="18" charset="0"/>
              </a:rPr>
              <a:t>HISTORY OF LINUX</a:t>
            </a:r>
            <a:endParaRPr lang="en-US" dirty="0">
              <a:latin typeface="Castellar" pitchFamily="18" charset="0"/>
            </a:endParaRPr>
          </a:p>
        </p:txBody>
      </p:sp>
      <p:sp>
        <p:nvSpPr>
          <p:cNvPr id="3" name="Content Placeholder 2"/>
          <p:cNvSpPr>
            <a:spLocks noGrp="1"/>
          </p:cNvSpPr>
          <p:nvPr>
            <p:ph idx="1"/>
          </p:nvPr>
        </p:nvSpPr>
        <p:spPr/>
        <p:txBody>
          <a:bodyPr>
            <a:normAutofit/>
          </a:bodyPr>
          <a:lstStyle/>
          <a:p>
            <a:r>
              <a:rPr lang="en-US" sz="2800" dirty="0" smtClean="0">
                <a:latin typeface="Andalus" pitchFamily="18" charset="-78"/>
                <a:cs typeface="Andalus" pitchFamily="18" charset="-78"/>
              </a:rPr>
              <a:t>A Finnish student Linus Torvalds  created Linux in 1991 at age 21 </a:t>
            </a:r>
          </a:p>
          <a:p>
            <a:r>
              <a:rPr lang="en-US" sz="2800" dirty="0" smtClean="0">
                <a:latin typeface="Andalus" pitchFamily="18" charset="-78"/>
                <a:cs typeface="Andalus" pitchFamily="18" charset="-78"/>
              </a:rPr>
              <a:t>Linux is an open source software.</a:t>
            </a:r>
          </a:p>
          <a:p>
            <a:r>
              <a:rPr lang="en-US" sz="2800" dirty="0" smtClean="0">
                <a:latin typeface="Andalus" pitchFamily="18" charset="-78"/>
                <a:cs typeface="Andalus" pitchFamily="18" charset="-78"/>
              </a:rPr>
              <a:t>Since the initial release of its source code in 1991, Linux has grown from a small number of C files under a license prohibiting commercial distribution to millions of lines of source code under the GNU General Public License.</a:t>
            </a:r>
          </a:p>
          <a:p>
            <a:endParaRPr lang="en-US" sz="2800" dirty="0" smtClean="0">
              <a:latin typeface="Andalus" pitchFamily="18" charset="-78"/>
              <a:cs typeface="Andalus" pitchFamily="18" charset="-78"/>
            </a:endParaRPr>
          </a:p>
        </p:txBody>
      </p:sp>
      <p:pic>
        <p:nvPicPr>
          <p:cNvPr id="4" name="Picture 3" descr="Picture of Linus Torvald, creator of Linux" title="Linus Torvald"/>
          <p:cNvPicPr>
            <a:picLocks noChangeAspect="1"/>
          </p:cNvPicPr>
          <p:nvPr/>
        </p:nvPicPr>
        <p:blipFill>
          <a:blip r:embed="rId3"/>
          <a:stretch>
            <a:fillRect/>
          </a:stretch>
        </p:blipFill>
        <p:spPr>
          <a:xfrm>
            <a:off x="6477000" y="5281794"/>
            <a:ext cx="2359356" cy="1688738"/>
          </a:xfrm>
          <a:prstGeom prst="rect">
            <a:avLst/>
          </a:prstGeom>
        </p:spPr>
      </p:pic>
    </p:spTree>
    <p:extLst>
      <p:ext uri="{BB962C8B-B14F-4D97-AF65-F5344CB8AC3E}">
        <p14:creationId xmlns:p14="http://schemas.microsoft.com/office/powerpoint/2010/main" val="1594776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Linux Distro Timeline</a:t>
            </a:r>
            <a:endParaRPr lang="en-US" dirty="0"/>
          </a:p>
        </p:txBody>
      </p:sp>
      <p:sp>
        <p:nvSpPr>
          <p:cNvPr id="3" name="Content Placeholder 2"/>
          <p:cNvSpPr>
            <a:spLocks noGrp="1"/>
          </p:cNvSpPr>
          <p:nvPr>
            <p:ph idx="1"/>
          </p:nvPr>
        </p:nvSpPr>
        <p:spPr>
          <a:xfrm>
            <a:off x="436605" y="1600200"/>
            <a:ext cx="8229600" cy="4525963"/>
          </a:xfrm>
        </p:spPr>
        <p:txBody>
          <a:bodyPr>
            <a:normAutofit/>
          </a:bodyPr>
          <a:lstStyle/>
          <a:p>
            <a:r>
              <a:rPr lang="en-US" sz="4000" dirty="0"/>
              <a:t>Linux is widely used and there are very many versions of it. Wikipedia lists 258 distributions.</a:t>
            </a:r>
            <a:endParaRPr lang="en-US" sz="2800" dirty="0">
              <a:hlinkClick r:id="rId3"/>
            </a:endParaRPr>
          </a:p>
          <a:p>
            <a:endParaRPr lang="en-US" sz="2800" dirty="0">
              <a:hlinkClick r:id="rId3"/>
            </a:endParaRPr>
          </a:p>
          <a:p>
            <a:endParaRPr lang="en-US" sz="2800" dirty="0">
              <a:hlinkClick r:id="rId3"/>
            </a:endParaRPr>
          </a:p>
          <a:p>
            <a:r>
              <a:rPr lang="en-US" sz="2800" dirty="0">
                <a:hlinkClick r:id="rId4"/>
              </a:rPr>
              <a:t>https://en.wikipedia.org/wiki/List_of_Linux_distributions</a:t>
            </a:r>
            <a:endParaRPr lang="en-US" sz="2800" dirty="0"/>
          </a:p>
          <a:p>
            <a:pPr marL="0" indent="0">
              <a:buNone/>
            </a:pPr>
            <a:endParaRPr lang="en-US" sz="2000" dirty="0"/>
          </a:p>
        </p:txBody>
      </p:sp>
    </p:spTree>
    <p:extLst>
      <p:ext uri="{BB962C8B-B14F-4D97-AF65-F5344CB8AC3E}">
        <p14:creationId xmlns:p14="http://schemas.microsoft.com/office/powerpoint/2010/main" val="2988179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Importance of Linux in Cybersecurity</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Penetration testing is done using a specialized Linux distribution: Kali Linux</a:t>
            </a:r>
          </a:p>
          <a:p>
            <a:r>
              <a:rPr lang="en-US" dirty="0"/>
              <a:t>Linux is the operating system used on most network devices and security </a:t>
            </a:r>
            <a:r>
              <a:rPr lang="en-US" dirty="0" smtClean="0"/>
              <a:t>appliances:</a:t>
            </a:r>
          </a:p>
          <a:p>
            <a:pPr lvl="1"/>
            <a:r>
              <a:rPr lang="en-US" dirty="0" smtClean="0"/>
              <a:t>routers</a:t>
            </a:r>
            <a:r>
              <a:rPr lang="en-US" dirty="0"/>
              <a:t>, firewalls, next-generation firewall (NGFW) devices, unified threat management (UTM) gateways, virtual private network (VPN) concentrators, intrusion detection systems (IDS), intrusion protection systems (IPS), security information and event management (SIEM) appliances, wireless access point (WAP) devices, and more. </a:t>
            </a:r>
            <a:endParaRPr lang="en-US" dirty="0" smtClean="0"/>
          </a:p>
          <a:p>
            <a:r>
              <a:rPr lang="en-US" dirty="0" smtClean="0"/>
              <a:t>Linux has excellent access control mechanism that we can learn easily</a:t>
            </a:r>
          </a:p>
          <a:p>
            <a:r>
              <a:rPr lang="en-US" dirty="0" smtClean="0"/>
              <a:t>Linux helps us understand operating system security more easily than any other OS</a:t>
            </a:r>
          </a:p>
          <a:p>
            <a:endParaRPr lang="en-US" dirty="0"/>
          </a:p>
        </p:txBody>
      </p:sp>
    </p:spTree>
    <p:extLst>
      <p:ext uri="{BB962C8B-B14F-4D97-AF65-F5344CB8AC3E}">
        <p14:creationId xmlns:p14="http://schemas.microsoft.com/office/powerpoint/2010/main" val="30135736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1337</Words>
  <Application>Microsoft Office PowerPoint</Application>
  <PresentationFormat>On-screen Show (4:3)</PresentationFormat>
  <Paragraphs>155</Paragraphs>
  <Slides>22</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新細明體</vt:lpstr>
      <vt:lpstr>Andalus</vt:lpstr>
      <vt:lpstr>Arial</vt:lpstr>
      <vt:lpstr>Calibri</vt:lpstr>
      <vt:lpstr>Castellar</vt:lpstr>
      <vt:lpstr>Wingdings</vt:lpstr>
      <vt:lpstr>Office Theme</vt:lpstr>
      <vt:lpstr>Describe a scenario in which integrity of data is crucial but confidentiality is not:</vt:lpstr>
      <vt:lpstr>Intro to</vt:lpstr>
      <vt:lpstr>Learning outcomes</vt:lpstr>
      <vt:lpstr>WHAT IS LINUX ?</vt:lpstr>
      <vt:lpstr>BEFORE LINUX</vt:lpstr>
      <vt:lpstr>THE GNU PROJECT</vt:lpstr>
      <vt:lpstr>HISTORY OF LINUX</vt:lpstr>
      <vt:lpstr>Linux Distro Timeline</vt:lpstr>
      <vt:lpstr>Importance of Linux in Cybersecurity</vt:lpstr>
      <vt:lpstr>Downside:</vt:lpstr>
      <vt:lpstr> FALSE MYTHS ABOUT LINUX:</vt:lpstr>
      <vt:lpstr>FALSE MYTHS ABOUT LINUX (Cont’d) </vt:lpstr>
      <vt:lpstr>LINUX SYSTEM ARCHETECTURE</vt:lpstr>
      <vt:lpstr>LINUX SYSTEM ARCHETECTURE </vt:lpstr>
      <vt:lpstr>The Linux Directory Structure</vt:lpstr>
      <vt:lpstr>Some Main Directories</vt:lpstr>
      <vt:lpstr>Linux Core Commands</vt:lpstr>
      <vt:lpstr>Linux Core Commands - continued</vt:lpstr>
      <vt:lpstr>Absolute Path </vt:lpstr>
      <vt:lpstr>Relative Path</vt:lpstr>
      <vt:lpstr>Example: Absolute vs Relative Path </vt:lpstr>
      <vt:lpstr>Before class on Thursday, 27th August</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yesem</dc:creator>
  <cp:lastModifiedBy>csu</cp:lastModifiedBy>
  <cp:revision>49</cp:revision>
  <dcterms:created xsi:type="dcterms:W3CDTF">2016-08-17T14:09:48Z</dcterms:created>
  <dcterms:modified xsi:type="dcterms:W3CDTF">2020-08-25T12:59:27Z</dcterms:modified>
</cp:coreProperties>
</file>