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5"/>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67" d="100"/>
          <a:sy n="67" d="100"/>
        </p:scale>
        <p:origin x="9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7F71D0-E734-4D2B-A095-9B6B0CB25501}" type="datetimeFigureOut">
              <a:rPr lang="en-US" smtClean="0"/>
              <a:t>7/17/2018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9B0164-B60E-4958-8D24-711F6A7F845D}" type="slidenum">
              <a:rPr lang="en-US" smtClean="0"/>
              <a:t>‹#›</a:t>
            </a:fld>
            <a:endParaRPr lang="en-US"/>
          </a:p>
        </p:txBody>
      </p:sp>
    </p:spTree>
    <p:extLst>
      <p:ext uri="{BB962C8B-B14F-4D97-AF65-F5344CB8AC3E}">
        <p14:creationId xmlns:p14="http://schemas.microsoft.com/office/powerpoint/2010/main" val="9552420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a:spLocks noGrp="1" noRot="1" noChangeAspect="1"/>
          </p:cNvSpPr>
          <p:nvPr>
            <p:ph type="sldImg"/>
          </p:nvPr>
        </p:nvSpPr>
        <p:spPr>
          <a:prstGeom prst="rect">
            <a:avLst/>
          </a:prstGeom>
        </p:spPr>
        <p:txBody>
          <a:bodyPr/>
          <a:lstStyle/>
          <a:p>
            <a:endParaRPr/>
          </a:p>
        </p:txBody>
      </p:sp>
      <p:sp>
        <p:nvSpPr>
          <p:cNvPr id="113" name="Shape 113"/>
          <p:cNvSpPr>
            <a:spLocks noGrp="1"/>
          </p:cNvSpPr>
          <p:nvPr>
            <p:ph type="body" sz="quarter" idx="1"/>
          </p:nvPr>
        </p:nvSpPr>
        <p:spPr>
          <a:prstGeom prst="rect">
            <a:avLst/>
          </a:prstGeom>
        </p:spPr>
        <p:txBody>
          <a:bodyPr/>
          <a:lstStyle/>
          <a:p>
            <a:pPr>
              <a:defRPr sz="1100"/>
            </a:pPr>
            <a:endParaRPr/>
          </a:p>
          <a:p>
            <a:pPr>
              <a:defRPr sz="1100"/>
            </a:pPr>
            <a:r>
              <a:t>https://www.merriam-webster.com/dictionary/security</a:t>
            </a:r>
          </a:p>
        </p:txBody>
      </p:sp>
    </p:spTree>
    <p:extLst>
      <p:ext uri="{BB962C8B-B14F-4D97-AF65-F5344CB8AC3E}">
        <p14:creationId xmlns:p14="http://schemas.microsoft.com/office/powerpoint/2010/main" val="528916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Shape 120"/>
          <p:cNvSpPr>
            <a:spLocks noGrp="1" noRot="1" noChangeAspect="1"/>
          </p:cNvSpPr>
          <p:nvPr>
            <p:ph type="sldImg"/>
          </p:nvPr>
        </p:nvSpPr>
        <p:spPr>
          <a:prstGeom prst="rect">
            <a:avLst/>
          </a:prstGeom>
        </p:spPr>
        <p:txBody>
          <a:bodyPr/>
          <a:lstStyle/>
          <a:p>
            <a:endParaRPr/>
          </a:p>
        </p:txBody>
      </p:sp>
      <p:sp>
        <p:nvSpPr>
          <p:cNvPr id="121" name="Shape 121"/>
          <p:cNvSpPr>
            <a:spLocks noGrp="1"/>
          </p:cNvSpPr>
          <p:nvPr>
            <p:ph type="body" sz="quarter" idx="1"/>
          </p:nvPr>
        </p:nvSpPr>
        <p:spPr>
          <a:prstGeom prst="rect">
            <a:avLst/>
          </a:prstGeom>
        </p:spPr>
        <p:txBody>
          <a:bodyPr/>
          <a:lstStyle/>
          <a:p>
            <a:pPr>
              <a:defRPr sz="1100"/>
            </a:pPr>
            <a:r>
              <a:t>Integrity should not be confused with accuracy, which is a function of the application or user. </a:t>
            </a:r>
          </a:p>
          <a:p>
            <a:pPr>
              <a:defRPr sz="1100"/>
            </a:pPr>
            <a:endParaRPr/>
          </a:p>
          <a:p>
            <a:pPr>
              <a:defRPr sz="1100"/>
            </a:pPr>
            <a:r>
              <a:t>File integrity checkers create hashes for files on a system and then compare those to later hashes. If they differ, the file has been modified.</a:t>
            </a:r>
          </a:p>
        </p:txBody>
      </p:sp>
    </p:spTree>
    <p:extLst>
      <p:ext uri="{BB962C8B-B14F-4D97-AF65-F5344CB8AC3E}">
        <p14:creationId xmlns:p14="http://schemas.microsoft.com/office/powerpoint/2010/main" val="1245778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prstGeom prst="rect">
            <a:avLst/>
          </a:prstGeom>
        </p:spPr>
        <p:txBody>
          <a:bodyPr/>
          <a:lstStyle/>
          <a:p>
            <a:endParaRPr/>
          </a:p>
        </p:txBody>
      </p:sp>
      <p:sp>
        <p:nvSpPr>
          <p:cNvPr id="126" name="Shape 126"/>
          <p:cNvSpPr>
            <a:spLocks noGrp="1"/>
          </p:cNvSpPr>
          <p:nvPr>
            <p:ph type="body" sz="quarter" idx="1"/>
          </p:nvPr>
        </p:nvSpPr>
        <p:spPr>
          <a:prstGeom prst="rect">
            <a:avLst/>
          </a:prstGeom>
        </p:spPr>
        <p:txBody>
          <a:bodyPr/>
          <a:lstStyle>
            <a:lvl1pPr>
              <a:defRPr sz="1100"/>
            </a:lvl1pPr>
          </a:lstStyle>
          <a:p>
            <a:r>
              <a:t>In 2016, a ransomware attack against MedStar Georgetown University Hospital crippled the hospital when it was unable to access patient records databases. Nurses where unable to ascertain when patients had received their medication.</a:t>
            </a:r>
          </a:p>
        </p:txBody>
      </p:sp>
    </p:spTree>
    <p:extLst>
      <p:ext uri="{BB962C8B-B14F-4D97-AF65-F5344CB8AC3E}">
        <p14:creationId xmlns:p14="http://schemas.microsoft.com/office/powerpoint/2010/main" val="31661679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a:spLocks noGrp="1" noRot="1" noChangeAspect="1"/>
          </p:cNvSpPr>
          <p:nvPr>
            <p:ph type="sldImg"/>
          </p:nvPr>
        </p:nvSpPr>
        <p:spPr>
          <a:prstGeom prst="rect">
            <a:avLst/>
          </a:prstGeom>
        </p:spPr>
        <p:txBody>
          <a:bodyPr/>
          <a:lstStyle/>
          <a:p>
            <a:endParaRPr/>
          </a:p>
        </p:txBody>
      </p:sp>
      <p:sp>
        <p:nvSpPr>
          <p:cNvPr id="171" name="Shape 171"/>
          <p:cNvSpPr>
            <a:spLocks noGrp="1"/>
          </p:cNvSpPr>
          <p:nvPr>
            <p:ph type="body" sz="quarter" idx="1"/>
          </p:nvPr>
        </p:nvSpPr>
        <p:spPr>
          <a:prstGeom prst="rect">
            <a:avLst/>
          </a:prstGeom>
        </p:spPr>
        <p:txBody>
          <a:bodyPr/>
          <a:lstStyle>
            <a:lvl1pPr>
              <a:defRPr sz="1100"/>
            </a:lvl1pPr>
          </a:lstStyle>
          <a:p>
            <a:r>
              <a:t> </a:t>
            </a:r>
          </a:p>
        </p:txBody>
      </p:sp>
    </p:spTree>
    <p:extLst>
      <p:ext uri="{BB962C8B-B14F-4D97-AF65-F5344CB8AC3E}">
        <p14:creationId xmlns:p14="http://schemas.microsoft.com/office/powerpoint/2010/main" val="1853855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Shape 190"/>
          <p:cNvSpPr>
            <a:spLocks noGrp="1" noRot="1" noChangeAspect="1"/>
          </p:cNvSpPr>
          <p:nvPr>
            <p:ph type="sldImg"/>
          </p:nvPr>
        </p:nvSpPr>
        <p:spPr>
          <a:prstGeom prst="rect">
            <a:avLst/>
          </a:prstGeom>
        </p:spPr>
        <p:txBody>
          <a:bodyPr/>
          <a:lstStyle/>
          <a:p>
            <a:endParaRPr/>
          </a:p>
        </p:txBody>
      </p:sp>
      <p:sp>
        <p:nvSpPr>
          <p:cNvPr id="191" name="Shape 191"/>
          <p:cNvSpPr>
            <a:spLocks noGrp="1"/>
          </p:cNvSpPr>
          <p:nvPr>
            <p:ph type="body" sz="quarter" idx="1"/>
          </p:nvPr>
        </p:nvSpPr>
        <p:spPr>
          <a:prstGeom prst="rect">
            <a:avLst/>
          </a:prstGeom>
        </p:spPr>
        <p:txBody>
          <a:bodyPr/>
          <a:lstStyle/>
          <a:p>
            <a:pPr>
              <a:defRPr sz="1100"/>
            </a:pPr>
            <a:r>
              <a:t>From the EC-Council Web site at https://www.eccouncil.org/code-of-ethics/:</a:t>
            </a:r>
          </a:p>
          <a:p>
            <a:pPr>
              <a:defRPr sz="1100"/>
            </a:pPr>
            <a:endParaRPr/>
          </a:p>
          <a:p>
            <a:pPr marL="171450" indent="-171450">
              <a:buClr>
                <a:srgbClr val="000000"/>
              </a:buClr>
              <a:buSzPct val="100000"/>
              <a:buFont typeface="Arial"/>
              <a:buChar char="•"/>
              <a:defRPr sz="1100"/>
            </a:pPr>
            <a:r>
              <a:t>Keep private and confidential information gained in your professional work, (in particular as it pertains to client lists and client personal information). Not collect, give, sell, or transfer any personal information (such as name, e-mail address, Social Security number, or other unique identifier) to a third party without client prior consent.</a:t>
            </a:r>
          </a:p>
          <a:p>
            <a:pPr marL="171450" indent="-171450">
              <a:buClr>
                <a:srgbClr val="000000"/>
              </a:buClr>
              <a:buSzPct val="100000"/>
              <a:buFont typeface="Arial"/>
              <a:buChar char="•"/>
              <a:defRPr sz="1100"/>
            </a:pPr>
            <a:r>
              <a:t>Protect the intellectual property of others by relying on your own innovation and efforts, thus ensuring that all benefits vest with its originator.</a:t>
            </a:r>
          </a:p>
          <a:p>
            <a:pPr marL="171450" indent="-171450">
              <a:buClr>
                <a:srgbClr val="000000"/>
              </a:buClr>
              <a:buSzPct val="100000"/>
              <a:buFont typeface="Arial"/>
              <a:buChar char="•"/>
              <a:defRPr sz="1100"/>
            </a:pPr>
            <a:r>
              <a:t>Disclose to appropriate persons or authorities potential dangers to any ecommerce clients, the Internet community, or the public, that you reasonably believe to be associated with a particular set or type of electronic transactions or related software or hardware.</a:t>
            </a:r>
          </a:p>
          <a:p>
            <a:pPr marL="171450" indent="-171450">
              <a:buClr>
                <a:srgbClr val="000000"/>
              </a:buClr>
              <a:buSzPct val="100000"/>
              <a:buFont typeface="Arial"/>
              <a:buChar char="•"/>
              <a:defRPr sz="1100"/>
            </a:pPr>
            <a:r>
              <a:t>Provide service in your areas of competence, being honest and forthright about any limitations of your experience and education. Ensure that you are qualified for any project on which you work or propose to work by an appropriate combination of education, training, and experience.</a:t>
            </a:r>
          </a:p>
          <a:p>
            <a:pPr marL="171450" indent="-171450">
              <a:buClr>
                <a:srgbClr val="000000"/>
              </a:buClr>
              <a:buSzPct val="100000"/>
              <a:buFont typeface="Arial"/>
              <a:buChar char="•"/>
              <a:defRPr sz="1100"/>
            </a:pPr>
            <a:r>
              <a:t>Never knowingly use software or process that is obtained or retained either illegally or unethically.</a:t>
            </a:r>
          </a:p>
          <a:p>
            <a:pPr marL="171450" indent="-171450">
              <a:buClr>
                <a:srgbClr val="000000"/>
              </a:buClr>
              <a:buSzPct val="100000"/>
              <a:buFont typeface="Arial"/>
              <a:buChar char="•"/>
              <a:defRPr sz="1100"/>
            </a:pPr>
            <a:r>
              <a:t>Not to engage in deceptive financial practices such as bribery, double billing, or other improper financial practices.</a:t>
            </a:r>
          </a:p>
          <a:p>
            <a:pPr marL="171450" indent="-171450">
              <a:buClr>
                <a:srgbClr val="000000"/>
              </a:buClr>
              <a:buSzPct val="100000"/>
              <a:buFont typeface="Arial"/>
              <a:buChar char="•"/>
              <a:defRPr sz="1100"/>
            </a:pPr>
            <a:r>
              <a:t>Use the property of a client or employer only in ways properly authorized, and with the owner’s knowledge and consent.</a:t>
            </a:r>
          </a:p>
          <a:p>
            <a:pPr marL="171450" indent="-171450">
              <a:buClr>
                <a:srgbClr val="000000"/>
              </a:buClr>
              <a:buSzPct val="100000"/>
              <a:buFont typeface="Arial"/>
              <a:buChar char="•"/>
              <a:defRPr sz="1100"/>
            </a:pPr>
            <a:r>
              <a:t>Disclose to all concerned parties those conflicts of interest that cannot reasonably be avoided or escaped.</a:t>
            </a:r>
          </a:p>
          <a:p>
            <a:pPr marL="171450" indent="-171450">
              <a:buClr>
                <a:srgbClr val="000000"/>
              </a:buClr>
              <a:buSzPct val="100000"/>
              <a:buFont typeface="Arial"/>
              <a:buChar char="•"/>
              <a:defRPr sz="1100"/>
            </a:pPr>
            <a:r>
              <a:t>Ensure good management for any project you lead, including effective procedures for promotion of quality and full disclosure of risk.</a:t>
            </a:r>
          </a:p>
          <a:p>
            <a:pPr marL="171450" indent="-171450">
              <a:buClr>
                <a:srgbClr val="000000"/>
              </a:buClr>
              <a:buSzPct val="100000"/>
              <a:buFont typeface="Arial"/>
              <a:buChar char="•"/>
              <a:defRPr sz="1100"/>
            </a:pPr>
            <a:r>
              <a:t>Add to the knowledge of the e-commerce profession by constant study, share the lessons of your experience with fellow EC-Council members, and promote public awareness of benefits of electronic commerce.</a:t>
            </a:r>
          </a:p>
          <a:p>
            <a:pPr marL="171450" indent="-171450">
              <a:buClr>
                <a:srgbClr val="000000"/>
              </a:buClr>
              <a:buSzPct val="100000"/>
              <a:buFont typeface="Arial"/>
              <a:buChar char="•"/>
              <a:defRPr sz="1100"/>
            </a:pPr>
            <a:r>
              <a:t>Conduct oneself in the most ethical and competent manner when soliciting professional service or seeking employment, thus meriting confidence in your knowledge and integrity.</a:t>
            </a:r>
          </a:p>
          <a:p>
            <a:pPr marL="171450" indent="-171450">
              <a:buClr>
                <a:srgbClr val="000000"/>
              </a:buClr>
              <a:buSzPct val="100000"/>
              <a:buFont typeface="Arial"/>
              <a:buChar char="•"/>
              <a:defRPr sz="1100"/>
            </a:pPr>
            <a:r>
              <a:t>Ensure ethical conduct and professional care at all times on all professional assignments without prejudice.</a:t>
            </a:r>
          </a:p>
          <a:p>
            <a:pPr marL="171450" indent="-171450">
              <a:buClr>
                <a:srgbClr val="000000"/>
              </a:buClr>
              <a:buSzPct val="100000"/>
              <a:buFont typeface="Arial"/>
              <a:buChar char="•"/>
              <a:defRPr sz="1100"/>
            </a:pPr>
            <a:r>
              <a:t>Not to neither associate with malicious hackers nor engage in any malicious activities.</a:t>
            </a:r>
          </a:p>
          <a:p>
            <a:pPr marL="171450" indent="-171450">
              <a:buClr>
                <a:srgbClr val="000000"/>
              </a:buClr>
              <a:buSzPct val="100000"/>
              <a:buFont typeface="Arial"/>
              <a:buChar char="•"/>
              <a:defRPr sz="1100"/>
            </a:pPr>
            <a:r>
              <a:t>Not to purposefully compromise or allow the client organization’s systems to be compromised in the course of your professional dealings.</a:t>
            </a:r>
          </a:p>
          <a:p>
            <a:pPr marL="171450" indent="-171450">
              <a:buClr>
                <a:srgbClr val="000000"/>
              </a:buClr>
              <a:buSzPct val="100000"/>
              <a:buFont typeface="Arial"/>
              <a:buChar char="•"/>
              <a:defRPr sz="1100"/>
            </a:pPr>
            <a:r>
              <a:t>Ensure all penetration testing activities are authorized and within legal limits.</a:t>
            </a:r>
          </a:p>
          <a:p>
            <a:pPr marL="171450" indent="-171450">
              <a:buClr>
                <a:srgbClr val="000000"/>
              </a:buClr>
              <a:buSzPct val="100000"/>
              <a:buFont typeface="Arial"/>
              <a:buChar char="•"/>
              <a:defRPr sz="1100"/>
            </a:pPr>
            <a:r>
              <a:t>Not to take part in any black hat activity or be associated with any black hat community that serves to endanger networks.</a:t>
            </a:r>
          </a:p>
          <a:p>
            <a:pPr marL="171450" indent="-171450">
              <a:buClr>
                <a:srgbClr val="000000"/>
              </a:buClr>
              <a:buSzPct val="100000"/>
              <a:buFont typeface="Arial"/>
              <a:buChar char="•"/>
              <a:defRPr sz="1100"/>
            </a:pPr>
            <a:r>
              <a:t>Not to be part of any underground hacking community for purposes of preaching and expanding black hat activities.</a:t>
            </a:r>
          </a:p>
          <a:p>
            <a:pPr marL="171450" indent="-171450">
              <a:buClr>
                <a:srgbClr val="000000"/>
              </a:buClr>
              <a:buSzPct val="100000"/>
              <a:buFont typeface="Arial"/>
              <a:buChar char="•"/>
              <a:defRPr sz="1100"/>
            </a:pPr>
            <a:r>
              <a:t>Not to make inappropriate reference to the certification or misleading use of certificates, marks or logos in publications, catalogues, documents or speeches.</a:t>
            </a:r>
          </a:p>
          <a:p>
            <a:pPr marL="171450" indent="-171450">
              <a:buClr>
                <a:srgbClr val="000000"/>
              </a:buClr>
              <a:buSzPct val="100000"/>
              <a:buFont typeface="Arial"/>
              <a:buChar char="•"/>
              <a:defRPr sz="1100"/>
            </a:pPr>
            <a:r>
              <a:t>Not convicted in any felony, or violated any law of the land.</a:t>
            </a:r>
          </a:p>
          <a:p>
            <a:pPr>
              <a:defRPr sz="1100"/>
            </a:pPr>
            <a:endParaRPr/>
          </a:p>
          <a:p>
            <a:pPr>
              <a:defRPr sz="1100"/>
            </a:pPr>
            <a:endParaRPr/>
          </a:p>
        </p:txBody>
      </p:sp>
    </p:spTree>
    <p:extLst>
      <p:ext uri="{BB962C8B-B14F-4D97-AF65-F5344CB8AC3E}">
        <p14:creationId xmlns:p14="http://schemas.microsoft.com/office/powerpoint/2010/main" val="37358974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10" name="Group 9"/>
          <p:cNvGrpSpPr/>
          <p:nvPr/>
        </p:nvGrpSpPr>
        <p:grpSpPr>
          <a:xfrm>
            <a:off x="2249552" y="3401981"/>
            <a:ext cx="5372100" cy="2059641"/>
            <a:chOff x="914400" y="3657600"/>
            <a:chExt cx="7162800" cy="2059641"/>
          </a:xfrm>
        </p:grpSpPr>
        <p:sp>
          <p:nvSpPr>
            <p:cNvPr id="11" name="Rectangle 10"/>
            <p:cNvSpPr/>
            <p:nvPr/>
          </p:nvSpPr>
          <p:spPr>
            <a:xfrm>
              <a:off x="914400" y="3657600"/>
              <a:ext cx="7162800" cy="12954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Rectangle 11"/>
            <p:cNvSpPr/>
            <p:nvPr/>
          </p:nvSpPr>
          <p:spPr>
            <a:xfrm>
              <a:off x="914400" y="5069541"/>
              <a:ext cx="7162800" cy="6477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p:cNvSpPr/>
            <p:nvPr/>
          </p:nvSpPr>
          <p:spPr>
            <a:xfrm>
              <a:off x="914400" y="3657600"/>
              <a:ext cx="228600" cy="12954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Rectangle 13"/>
            <p:cNvSpPr/>
            <p:nvPr/>
          </p:nvSpPr>
          <p:spPr>
            <a:xfrm>
              <a:off x="914400" y="5069541"/>
              <a:ext cx="228600" cy="6477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5" name="Title 1"/>
          <p:cNvSpPr>
            <a:spLocks noGrp="1"/>
          </p:cNvSpPr>
          <p:nvPr>
            <p:ph type="ctrTitle" hasCustomPrompt="1"/>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Module Name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pic>
        <p:nvPicPr>
          <p:cNvPr id="2" name="Picture 1" descr="Logo for Catalyzing Computing and Cybersecurity in Community Colleges (C5)" title="C5 logo"/>
          <p:cNvPicPr>
            <a:picLocks noChangeAspect="1"/>
          </p:cNvPicPr>
          <p:nvPr/>
        </p:nvPicPr>
        <p:blipFill>
          <a:blip r:embed="rId2"/>
          <a:stretch>
            <a:fillRect/>
          </a:stretch>
        </p:blipFill>
        <p:spPr>
          <a:xfrm>
            <a:off x="417271" y="283768"/>
            <a:ext cx="1883002" cy="1870957"/>
          </a:xfrm>
          <a:prstGeom prst="rect">
            <a:avLst/>
          </a:prstGeom>
        </p:spPr>
      </p:pic>
      <p:pic>
        <p:nvPicPr>
          <p:cNvPr id="3" name="Picture 2" descr="Logo for the National Science Foundation (NSF), which provides Catalyzing Computing and Cybersecurity in Community Colleges (C5) with grant funding." title="National Science Foundation logo"/>
          <p:cNvPicPr>
            <a:picLocks noChangeAspect="1"/>
          </p:cNvPicPr>
          <p:nvPr/>
        </p:nvPicPr>
        <p:blipFill>
          <a:blip r:embed="rId3"/>
          <a:stretch>
            <a:fillRect/>
          </a:stretch>
        </p:blipFill>
        <p:spPr>
          <a:xfrm>
            <a:off x="7414634" y="283768"/>
            <a:ext cx="1210054" cy="1210054"/>
          </a:xfrm>
          <a:prstGeom prst="rect">
            <a:avLst/>
          </a:prstGeom>
        </p:spPr>
      </p:pic>
    </p:spTree>
    <p:extLst>
      <p:ext uri="{BB962C8B-B14F-4D97-AF65-F5344CB8AC3E}">
        <p14:creationId xmlns:p14="http://schemas.microsoft.com/office/powerpoint/2010/main" val="1004547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_Title Slide">
    <p:spTree>
      <p:nvGrpSpPr>
        <p:cNvPr id="1" name=""/>
        <p:cNvGrpSpPr/>
        <p:nvPr/>
      </p:nvGrpSpPr>
      <p:grpSpPr>
        <a:xfrm>
          <a:off x="0" y="0"/>
          <a:ext cx="0" cy="0"/>
          <a:chOff x="0" y="0"/>
          <a:chExt cx="0" cy="0"/>
        </a:xfrm>
      </p:grpSpPr>
      <p:grpSp>
        <p:nvGrpSpPr>
          <p:cNvPr id="17" name="Group 9"/>
          <p:cNvGrpSpPr/>
          <p:nvPr/>
        </p:nvGrpSpPr>
        <p:grpSpPr>
          <a:xfrm>
            <a:off x="2249552" y="3401981"/>
            <a:ext cx="5372101" cy="2059642"/>
            <a:chOff x="0" y="0"/>
            <a:chExt cx="5372100" cy="2059640"/>
          </a:xfrm>
        </p:grpSpPr>
        <p:sp>
          <p:nvSpPr>
            <p:cNvPr id="13" name="Rectangle 10"/>
            <p:cNvSpPr/>
            <p:nvPr/>
          </p:nvSpPr>
          <p:spPr>
            <a:xfrm>
              <a:off x="0" y="-1"/>
              <a:ext cx="5372100" cy="1295401"/>
            </a:xfrm>
            <a:prstGeom prst="rect">
              <a:avLst/>
            </a:prstGeom>
            <a:noFill/>
            <a:ln w="12700" cap="flat">
              <a:solidFill>
                <a:srgbClr val="2955A6"/>
              </a:solidFill>
              <a:prstDash val="solid"/>
              <a:miter lim="800000"/>
            </a:ln>
            <a:effectLst/>
          </p:spPr>
          <p:txBody>
            <a:bodyPr wrap="square" lIns="45719" tIns="45719" rIns="45719" bIns="45719" numCol="1" anchor="ctr">
              <a:noAutofit/>
            </a:bodyPr>
            <a:lstStyle/>
            <a:p>
              <a:pPr algn="ctr">
                <a:defRPr sz="1300">
                  <a:solidFill>
                    <a:srgbClr val="FFFFFF"/>
                  </a:solidFill>
                </a:defRPr>
              </a:pPr>
              <a:endParaRPr/>
            </a:p>
          </p:txBody>
        </p:sp>
        <p:sp>
          <p:nvSpPr>
            <p:cNvPr id="14" name="Rectangle 11"/>
            <p:cNvSpPr/>
            <p:nvPr/>
          </p:nvSpPr>
          <p:spPr>
            <a:xfrm>
              <a:off x="0" y="1411940"/>
              <a:ext cx="5372100" cy="647701"/>
            </a:xfrm>
            <a:prstGeom prst="rect">
              <a:avLst/>
            </a:prstGeom>
            <a:noFill/>
            <a:ln w="12700" cap="flat">
              <a:solidFill>
                <a:srgbClr val="2955A6"/>
              </a:solidFill>
              <a:prstDash val="solid"/>
              <a:miter lim="800000"/>
            </a:ln>
            <a:effectLst/>
          </p:spPr>
          <p:txBody>
            <a:bodyPr wrap="square" lIns="45719" tIns="45719" rIns="45719" bIns="45719" numCol="1" anchor="ctr">
              <a:noAutofit/>
            </a:bodyPr>
            <a:lstStyle/>
            <a:p>
              <a:pPr algn="ctr">
                <a:defRPr sz="1300">
                  <a:solidFill>
                    <a:srgbClr val="FFFFFF"/>
                  </a:solidFill>
                </a:defRPr>
              </a:pPr>
              <a:endParaRPr/>
            </a:p>
          </p:txBody>
        </p:sp>
        <p:sp>
          <p:nvSpPr>
            <p:cNvPr id="15" name="Rectangle 12"/>
            <p:cNvSpPr/>
            <p:nvPr/>
          </p:nvSpPr>
          <p:spPr>
            <a:xfrm>
              <a:off x="0" y="-1"/>
              <a:ext cx="171451" cy="1295401"/>
            </a:xfrm>
            <a:prstGeom prst="rect">
              <a:avLst/>
            </a:prstGeom>
            <a:solidFill>
              <a:srgbClr val="2955A6"/>
            </a:solidFill>
            <a:ln w="12700" cap="flat">
              <a:noFill/>
              <a:miter lim="400000"/>
            </a:ln>
            <a:effectLst/>
          </p:spPr>
          <p:txBody>
            <a:bodyPr wrap="square" lIns="45719" tIns="45719" rIns="45719" bIns="45719" numCol="1" anchor="ctr">
              <a:noAutofit/>
            </a:bodyPr>
            <a:lstStyle/>
            <a:p>
              <a:pPr algn="ctr">
                <a:defRPr sz="1300">
                  <a:solidFill>
                    <a:srgbClr val="FFFFFF"/>
                  </a:solidFill>
                </a:defRPr>
              </a:pPr>
              <a:endParaRPr/>
            </a:p>
          </p:txBody>
        </p:sp>
        <p:sp>
          <p:nvSpPr>
            <p:cNvPr id="16" name="Rectangle 13"/>
            <p:cNvSpPr/>
            <p:nvPr/>
          </p:nvSpPr>
          <p:spPr>
            <a:xfrm>
              <a:off x="0" y="1411940"/>
              <a:ext cx="171451" cy="647701"/>
            </a:xfrm>
            <a:prstGeom prst="rect">
              <a:avLst/>
            </a:prstGeom>
            <a:solidFill>
              <a:srgbClr val="2955A6"/>
            </a:solidFill>
            <a:ln w="12700" cap="flat">
              <a:noFill/>
              <a:miter lim="400000"/>
            </a:ln>
            <a:effectLst/>
          </p:spPr>
          <p:txBody>
            <a:bodyPr wrap="square" lIns="45719" tIns="45719" rIns="45719" bIns="45719" numCol="1" anchor="ctr">
              <a:noAutofit/>
            </a:bodyPr>
            <a:lstStyle/>
            <a:p>
              <a:pPr algn="ctr">
                <a:defRPr sz="1300">
                  <a:solidFill>
                    <a:srgbClr val="FFFFFF"/>
                  </a:solidFill>
                </a:defRPr>
              </a:pPr>
              <a:endParaRPr/>
            </a:p>
          </p:txBody>
        </p:sp>
      </p:grpSp>
      <p:sp>
        <p:nvSpPr>
          <p:cNvPr id="18" name="Title Text"/>
          <p:cNvSpPr txBox="1">
            <a:spLocks noGrp="1"/>
          </p:cNvSpPr>
          <p:nvPr>
            <p:ph type="title"/>
          </p:nvPr>
        </p:nvSpPr>
        <p:spPr>
          <a:xfrm>
            <a:off x="2629774" y="3616585"/>
            <a:ext cx="4611656" cy="803565"/>
          </a:xfrm>
          <a:prstGeom prst="rect">
            <a:avLst/>
          </a:prstGeom>
        </p:spPr>
        <p:txBody>
          <a:bodyPr anchor="b"/>
          <a:lstStyle>
            <a:lvl1pPr>
              <a:defRPr sz="3000">
                <a:solidFill>
                  <a:srgbClr val="2955A6"/>
                </a:solidFill>
              </a:defRPr>
            </a:lvl1pPr>
          </a:lstStyle>
          <a:p>
            <a:r>
              <a:t>Title Text</a:t>
            </a:r>
          </a:p>
        </p:txBody>
      </p:sp>
      <p:sp>
        <p:nvSpPr>
          <p:cNvPr id="19" name="Body Level One…"/>
          <p:cNvSpPr txBox="1">
            <a:spLocks noGrp="1"/>
          </p:cNvSpPr>
          <p:nvPr>
            <p:ph type="body" sz="quarter" idx="1"/>
          </p:nvPr>
        </p:nvSpPr>
        <p:spPr>
          <a:xfrm>
            <a:off x="2629774" y="4998325"/>
            <a:ext cx="4220430" cy="278893"/>
          </a:xfrm>
          <a:prstGeom prst="rect">
            <a:avLst/>
          </a:prstGeom>
        </p:spPr>
        <p:txBody>
          <a:bodyPr anchor="ctr"/>
          <a:lstStyle>
            <a:lvl1pPr marL="0" indent="0">
              <a:buSzTx/>
              <a:buFontTx/>
              <a:buNone/>
            </a:lvl1pPr>
            <a:lvl2pPr>
              <a:buFontTx/>
            </a:lvl2pPr>
            <a:lvl3pPr marL="0" indent="685800">
              <a:buSzTx/>
              <a:buFontTx/>
              <a:buNone/>
            </a:lvl3pPr>
            <a:lvl4pPr>
              <a:buFontTx/>
            </a:lvl4pPr>
            <a:lvl5pPr marL="0" indent="1371600">
              <a:buSzTx/>
              <a:buFontTx/>
              <a:buNone/>
            </a:lvl5pPr>
          </a:lstStyle>
          <a:p>
            <a:r>
              <a:t>Body Level One</a:t>
            </a:r>
          </a:p>
          <a:p>
            <a:pPr lvl="1"/>
            <a:r>
              <a:t>Body Level Two</a:t>
            </a:r>
          </a:p>
          <a:p>
            <a:pPr lvl="2"/>
            <a:r>
              <a:t>Body Level Three</a:t>
            </a:r>
          </a:p>
          <a:p>
            <a:pPr lvl="3"/>
            <a:r>
              <a:t>Body Level Four</a:t>
            </a:r>
          </a:p>
          <a:p>
            <a:pPr lvl="4"/>
            <a:r>
              <a:t>Body Level Five</a:t>
            </a:r>
          </a:p>
        </p:txBody>
      </p:sp>
      <p:pic>
        <p:nvPicPr>
          <p:cNvPr id="20" name="Picture 1" descr="Picture 1"/>
          <p:cNvPicPr>
            <a:picLocks noChangeAspect="1"/>
          </p:cNvPicPr>
          <p:nvPr/>
        </p:nvPicPr>
        <p:blipFill>
          <a:blip r:embed="rId2">
            <a:extLst/>
          </a:blip>
          <a:stretch>
            <a:fillRect/>
          </a:stretch>
        </p:blipFill>
        <p:spPr>
          <a:xfrm>
            <a:off x="417270" y="283767"/>
            <a:ext cx="1883003" cy="1870958"/>
          </a:xfrm>
          <a:prstGeom prst="rect">
            <a:avLst/>
          </a:prstGeom>
          <a:ln w="12700">
            <a:miter lim="400000"/>
          </a:ln>
        </p:spPr>
      </p:pic>
      <p:pic>
        <p:nvPicPr>
          <p:cNvPr id="21" name="Picture 2" descr="Picture 2"/>
          <p:cNvPicPr>
            <a:picLocks noChangeAspect="1"/>
          </p:cNvPicPr>
          <p:nvPr/>
        </p:nvPicPr>
        <p:blipFill>
          <a:blip r:embed="rId3">
            <a:extLst/>
          </a:blip>
          <a:stretch>
            <a:fillRect/>
          </a:stretch>
        </p:blipFill>
        <p:spPr>
          <a:xfrm>
            <a:off x="7414634" y="283767"/>
            <a:ext cx="1210055" cy="1210056"/>
          </a:xfrm>
          <a:prstGeom prst="rect">
            <a:avLst/>
          </a:prstGeom>
          <a:ln w="12700">
            <a:miter lim="400000"/>
          </a:ln>
        </p:spPr>
      </p:pic>
      <p:sp>
        <p:nvSpPr>
          <p:cNvPr id="22" name="Slide Number"/>
          <p:cNvSpPr txBox="1">
            <a:spLocks noGrp="1"/>
          </p:cNvSpPr>
          <p:nvPr>
            <p:ph type="sldNum" sz="quarter" idx="2"/>
          </p:nvPr>
        </p:nvSpPr>
        <p:spPr>
          <a:xfrm>
            <a:off x="4419600" y="6172200"/>
            <a:ext cx="2133600" cy="36830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9073920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365126"/>
            <a:ext cx="7886700" cy="1325563"/>
          </a:xfrm>
          <a:prstGeom prst="rect">
            <a:avLst/>
          </a:prstGeom>
        </p:spPr>
        <p:txBody>
          <a:bodyPr/>
          <a:lstStyle>
            <a:lvl1pPr>
              <a:defRPr/>
            </a:lvl1pPr>
          </a:lstStyle>
          <a:p>
            <a:r>
              <a:rPr lang="en-US" dirty="0"/>
              <a:t>Slide Title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333275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6" name="Slide Number Placeholder 5"/>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1882699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2810068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219188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403105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7" name="Slide Number Placeholder 6"/>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1996242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7" name="Slide Number Placeholder 6"/>
          <p:cNvSpPr>
            <a:spLocks noGrp="1"/>
          </p:cNvSpPr>
          <p:nvPr>
            <p:ph type="sldNum" sz="quarter" idx="12"/>
          </p:nvPr>
        </p:nvSpPr>
        <p:spPr/>
        <p:txBody>
          <a:bodyPr/>
          <a:lstStyle/>
          <a:p>
            <a:fld id="{778B521E-D78F-42DB-B239-87581B7191DC}" type="slidenum">
              <a:rPr lang="en-US" smtClean="0"/>
              <a:t>‹#›</a:t>
            </a:fld>
            <a:endParaRPr lang="en-US"/>
          </a:p>
        </p:txBody>
      </p:sp>
    </p:spTree>
    <p:extLst>
      <p:ext uri="{BB962C8B-B14F-4D97-AF65-F5344CB8AC3E}">
        <p14:creationId xmlns:p14="http://schemas.microsoft.com/office/powerpoint/2010/main" val="2350916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3" name="Picture 2" descr="Logo for Catalyzing Computing and Cybersecurity in Community Colleges (C5)" title="C5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75666" y="285406"/>
            <a:ext cx="2173695" cy="2205494"/>
          </a:xfrm>
          <a:prstGeom prst="rect">
            <a:avLst/>
          </a:prstGeom>
        </p:spPr>
      </p:pic>
      <p:sp>
        <p:nvSpPr>
          <p:cNvPr id="4" name="TextBox 3"/>
          <p:cNvSpPr txBox="1"/>
          <p:nvPr userDrawn="1"/>
        </p:nvSpPr>
        <p:spPr>
          <a:xfrm>
            <a:off x="1593410" y="2706987"/>
            <a:ext cx="6260240" cy="369332"/>
          </a:xfrm>
          <a:prstGeom prst="rect">
            <a:avLst/>
          </a:prstGeom>
          <a:noFill/>
        </p:spPr>
        <p:txBody>
          <a:bodyPr wrap="none" rtlCol="0">
            <a:spAutoFit/>
          </a:bodyPr>
          <a:lstStyle/>
          <a:p>
            <a:pPr algn="ctr"/>
            <a:r>
              <a:rPr lang="en-US" sz="1800" b="1" kern="1200" dirty="0">
                <a:solidFill>
                  <a:schemeClr val="tx1"/>
                </a:solidFill>
                <a:effectLst/>
                <a:latin typeface="+mn-lt"/>
                <a:ea typeface="+mn-ea"/>
                <a:cs typeface="+mn-cs"/>
              </a:rPr>
              <a:t>Catalyzing Computing and Cybersecurity in Community Colleges</a:t>
            </a:r>
            <a:endParaRPr lang="en-US" dirty="0"/>
          </a:p>
        </p:txBody>
      </p:sp>
      <p:sp>
        <p:nvSpPr>
          <p:cNvPr id="6" name="TextBox 5"/>
          <p:cNvSpPr txBox="1"/>
          <p:nvPr userDrawn="1"/>
        </p:nvSpPr>
        <p:spPr>
          <a:xfrm>
            <a:off x="2271988" y="3339724"/>
            <a:ext cx="4581053" cy="1323439"/>
          </a:xfrm>
          <a:prstGeom prst="rect">
            <a:avLst/>
          </a:prstGeom>
          <a:noFill/>
        </p:spPr>
        <p:txBody>
          <a:bodyPr wrap="square" rtlCol="0">
            <a:spAutoFit/>
          </a:bodyPr>
          <a:lstStyle/>
          <a:p>
            <a:pPr algn="ctr"/>
            <a:r>
              <a:rPr lang="en-US" sz="1600" kern="1200" dirty="0">
                <a:solidFill>
                  <a:schemeClr val="tx1"/>
                </a:solidFill>
                <a:effectLst/>
                <a:latin typeface="+mn-lt"/>
                <a:ea typeface="+mn-ea"/>
                <a:cs typeface="+mn-cs"/>
              </a:rPr>
              <a:t>is funded by a National Science Foundation grant and is located at Whatcom Community College</a:t>
            </a:r>
          </a:p>
          <a:p>
            <a:pPr algn="ctr"/>
            <a:r>
              <a:rPr lang="en-US" sz="1600" kern="1200" dirty="0">
                <a:solidFill>
                  <a:schemeClr val="tx1"/>
                </a:solidFill>
                <a:effectLst/>
                <a:latin typeface="+mn-lt"/>
                <a:ea typeface="+mn-ea"/>
                <a:cs typeface="+mn-cs"/>
              </a:rPr>
              <a:t> </a:t>
            </a:r>
          </a:p>
          <a:p>
            <a:pPr algn="ctr"/>
            <a:r>
              <a:rPr lang="en-US" sz="1600" kern="1200" dirty="0">
                <a:solidFill>
                  <a:schemeClr val="tx1"/>
                </a:solidFill>
                <a:effectLst/>
                <a:latin typeface="+mn-lt"/>
                <a:ea typeface="+mn-ea"/>
                <a:cs typeface="+mn-cs"/>
              </a:rPr>
              <a:t>237 West Kellogg Road</a:t>
            </a:r>
          </a:p>
          <a:p>
            <a:pPr algn="ctr"/>
            <a:r>
              <a:rPr lang="en-US" sz="1600" kern="1200" dirty="0">
                <a:solidFill>
                  <a:schemeClr val="tx1"/>
                </a:solidFill>
                <a:effectLst/>
                <a:latin typeface="+mn-lt"/>
                <a:ea typeface="+mn-ea"/>
                <a:cs typeface="+mn-cs"/>
              </a:rPr>
              <a:t>Bellingham, WA 98226</a:t>
            </a:r>
          </a:p>
        </p:txBody>
      </p:sp>
      <p:sp>
        <p:nvSpPr>
          <p:cNvPr id="7" name="TextBox 6"/>
          <p:cNvSpPr txBox="1"/>
          <p:nvPr userDrawn="1"/>
        </p:nvSpPr>
        <p:spPr>
          <a:xfrm>
            <a:off x="3616427" y="4757291"/>
            <a:ext cx="1892174" cy="338554"/>
          </a:xfrm>
          <a:prstGeom prst="rect">
            <a:avLst/>
          </a:prstGeom>
          <a:noFill/>
        </p:spPr>
        <p:txBody>
          <a:bodyPr wrap="square" rtlCol="0">
            <a:spAutoFit/>
          </a:bodyPr>
          <a:lstStyle/>
          <a:p>
            <a:r>
              <a:rPr lang="en-US" sz="1600" b="1" kern="1200" dirty="0">
                <a:solidFill>
                  <a:schemeClr val="tx1"/>
                </a:solidFill>
                <a:effectLst/>
                <a:latin typeface="+mn-lt"/>
                <a:ea typeface="+mn-ea"/>
                <a:cs typeface="+mn-cs"/>
              </a:rPr>
              <a:t>www.C5colleges.org</a:t>
            </a:r>
            <a:endParaRPr lang="en-US" sz="1600" dirty="0"/>
          </a:p>
        </p:txBody>
      </p:sp>
      <p:pic>
        <p:nvPicPr>
          <p:cNvPr id="8" name="Picture 7" title="National Science Foundation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10063" y="5302879"/>
            <a:ext cx="1104900" cy="1104900"/>
          </a:xfrm>
          <a:prstGeom prst="rect">
            <a:avLst/>
          </a:prstGeom>
        </p:spPr>
      </p:pic>
    </p:spTree>
    <p:extLst>
      <p:ext uri="{BB962C8B-B14F-4D97-AF65-F5344CB8AC3E}">
        <p14:creationId xmlns:p14="http://schemas.microsoft.com/office/powerpoint/2010/main" val="321705767"/>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hyperlink" Target="https://creativecommons.org/licenses/by/4.0/"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www.c5colleges.org/"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title="Page Number"/>
          <p:cNvSpPr>
            <a:spLocks noGrp="1"/>
          </p:cNvSpPr>
          <p:nvPr>
            <p:ph type="sldNum" sz="quarter" idx="4"/>
          </p:nvPr>
        </p:nvSpPr>
        <p:spPr>
          <a:xfrm>
            <a:off x="8019661" y="6329898"/>
            <a:ext cx="49568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8B521E-D78F-42DB-B239-87581B7191DC}" type="slidenum">
              <a:rPr lang="en-US" smtClean="0"/>
              <a:pPr/>
              <a:t>‹#›</a:t>
            </a:fld>
            <a:endParaRPr lang="en-US" dirty="0"/>
          </a:p>
        </p:txBody>
      </p:sp>
      <p:sp>
        <p:nvSpPr>
          <p:cNvPr id="7" name="Title Placeholder 6"/>
          <p:cNvSpPr>
            <a:spLocks noGrp="1"/>
          </p:cNvSpPr>
          <p:nvPr>
            <p:ph type="title"/>
          </p:nvPr>
        </p:nvSpPr>
        <p:spPr>
          <a:xfrm>
            <a:off x="628650" y="457200"/>
            <a:ext cx="5685995" cy="1101133"/>
          </a:xfrm>
          <a:prstGeom prst="rect">
            <a:avLst/>
          </a:prstGeom>
        </p:spPr>
        <p:txBody>
          <a:bodyPr vert="horz" lIns="91440" tIns="45720" rIns="91440" bIns="45720" rtlCol="0" anchor="ctr">
            <a:normAutofit/>
          </a:bodyPr>
          <a:lstStyle/>
          <a:p>
            <a:r>
              <a:rPr lang="en-US"/>
              <a:t>Click to edit Master title style</a:t>
            </a:r>
            <a:endParaRPr lang="en-US" dirty="0"/>
          </a:p>
        </p:txBody>
      </p:sp>
      <p:pic>
        <p:nvPicPr>
          <p:cNvPr id="12" name="Picture 11" descr="Except where otherwise noted, content in this document is licensed under a Creative Commons Attribution 4.0 International license." title="Creative Commons Logo"/>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28650" y="6463019"/>
            <a:ext cx="720197" cy="295275"/>
          </a:xfrm>
          <a:prstGeom prst="rect">
            <a:avLst/>
          </a:prstGeom>
        </p:spPr>
      </p:pic>
      <p:sp>
        <p:nvSpPr>
          <p:cNvPr id="4" name="Text Placeholder 3"/>
          <p:cNvSpPr>
            <a:spLocks noGrp="1"/>
          </p:cNvSpPr>
          <p:nvPr>
            <p:ph type="body" idx="1"/>
          </p:nvPr>
        </p:nvSpPr>
        <p:spPr>
          <a:xfrm>
            <a:off x="628650" y="1825625"/>
            <a:ext cx="7886700" cy="4482632"/>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lang="en-US" dirty="0"/>
              <a:t>Click to edit M</a:t>
            </a:r>
          </a:p>
          <a:p>
            <a:pPr lvl="0"/>
            <a:r>
              <a:rPr lang="en-US" dirty="0"/>
              <a:t>aster text styles</a:t>
            </a:r>
          </a:p>
          <a:p>
            <a:pPr lvl="1"/>
            <a:r>
              <a:rPr lang="en-US" dirty="0"/>
              <a:t>Second </a:t>
            </a:r>
            <a:r>
              <a:rPr lang="en-US" dirty="0" err="1"/>
              <a:t>levelThird</a:t>
            </a:r>
            <a:r>
              <a:rPr lang="en-US" dirty="0"/>
              <a:t> level</a:t>
            </a:r>
          </a:p>
          <a:p>
            <a:pPr lvl="3"/>
            <a:r>
              <a:rPr lang="en-US" dirty="0"/>
              <a:t>Fourth level</a:t>
            </a:r>
          </a:p>
          <a:p>
            <a:pPr lvl="4"/>
            <a:r>
              <a:rPr lang="en-US" dirty="0"/>
              <a:t>Fifth level</a:t>
            </a:r>
          </a:p>
        </p:txBody>
      </p:sp>
      <p:sp>
        <p:nvSpPr>
          <p:cNvPr id="13" name="Rectangle 2"/>
          <p:cNvSpPr>
            <a:spLocks noChangeArrowheads="1"/>
          </p:cNvSpPr>
          <p:nvPr/>
        </p:nvSpPr>
        <p:spPr bwMode="auto">
          <a:xfrm>
            <a:off x="1" y="90100"/>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5" name="Rectangle 3"/>
          <p:cNvSpPr>
            <a:spLocks noChangeArrowheads="1"/>
          </p:cNvSpPr>
          <p:nvPr/>
        </p:nvSpPr>
        <p:spPr bwMode="auto">
          <a:xfrm rot="10800000" flipV="1">
            <a:off x="1397918" y="6420127"/>
            <a:ext cx="4147458" cy="43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228850" algn="ctr"/>
                <a:tab pos="4457700" algn="r"/>
              </a:tabLst>
            </a:pPr>
            <a:r>
              <a:rPr kumimoji="0" lang="en-US" altLang="en-US" sz="525"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This document is licensed with a </a:t>
            </a:r>
            <a:r>
              <a:rPr kumimoji="0" lang="en-US"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3"/>
              </a:rPr>
              <a:t>Creative Commons Attribution 4.0 International License</a:t>
            </a:r>
            <a:r>
              <a:rPr kumimoji="0" lang="en-US" altLang="en-US" sz="1200" b="0" i="0" u="none" strike="noStrike" cap="none" normalizeH="0" baseline="0" dirty="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©2017  </a:t>
            </a:r>
            <a:r>
              <a:rPr kumimoji="0" lang="en-US" altLang="en-US" sz="1200" b="1"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4"/>
              </a:rPr>
              <a:t>www.C5colleges.org</a:t>
            </a:r>
            <a:endParaRPr kumimoji="0" lang="en-US" altLang="en-US" sz="1350" b="1"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2196130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marR="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Shape 54"/>
          <p:cNvSpPr txBox="1">
            <a:spLocks noGrp="1"/>
          </p:cNvSpPr>
          <p:nvPr>
            <p:ph type="title"/>
          </p:nvPr>
        </p:nvSpPr>
        <p:spPr>
          <a:xfrm>
            <a:off x="2629774" y="3699712"/>
            <a:ext cx="4611656" cy="803565"/>
          </a:xfrm>
          <a:prstGeom prst="rect">
            <a:avLst/>
          </a:prstGeom>
        </p:spPr>
        <p:txBody>
          <a:bodyPr lIns="45699" tIns="45699" rIns="45699" bIns="45699">
            <a:noAutofit/>
          </a:bodyPr>
          <a:lstStyle>
            <a:lvl1pPr defTabSz="541781">
              <a:lnSpc>
                <a:spcPct val="100000"/>
              </a:lnSpc>
              <a:defRPr sz="2370">
                <a:solidFill>
                  <a:srgbClr val="2851A9"/>
                </a:solidFill>
              </a:defRPr>
            </a:lvl1pPr>
          </a:lstStyle>
          <a:p>
            <a:r>
              <a:rPr sz="3000" b="1" dirty="0">
                <a:latin typeface="Calibri Light" charset="0"/>
                <a:ea typeface="Calibri Light" charset="0"/>
                <a:cs typeface="Calibri Light" charset="0"/>
              </a:rPr>
              <a:t>Cyber Threats and Countermeasures</a:t>
            </a:r>
          </a:p>
        </p:txBody>
      </p:sp>
      <p:sp>
        <p:nvSpPr>
          <p:cNvPr id="105" name="Shape 55"/>
          <p:cNvSpPr txBox="1">
            <a:spLocks noGrp="1"/>
          </p:cNvSpPr>
          <p:nvPr>
            <p:ph type="body" sz="quarter" idx="1"/>
          </p:nvPr>
        </p:nvSpPr>
        <p:spPr>
          <a:prstGeom prst="rect">
            <a:avLst/>
          </a:prstGeom>
        </p:spPr>
        <p:txBody>
          <a:bodyPr lIns="45699" tIns="45699" rIns="45699" bIns="45699" anchor="t">
            <a:noAutofit/>
          </a:bodyPr>
          <a:lstStyle>
            <a:lvl1pPr defTabSz="452628">
              <a:lnSpc>
                <a:spcPct val="100000"/>
              </a:lnSpc>
              <a:spcBef>
                <a:spcPts val="400"/>
              </a:spcBef>
              <a:defRPr sz="1320" b="1">
                <a:solidFill>
                  <a:srgbClr val="3754A6"/>
                </a:solidFill>
                <a:latin typeface="Trebuchet MS"/>
                <a:ea typeface="Trebuchet MS"/>
                <a:cs typeface="Trebuchet MS"/>
                <a:sym typeface="Trebuchet MS"/>
              </a:defRPr>
            </a:lvl1pPr>
          </a:lstStyle>
          <a:p>
            <a:r>
              <a:rPr lang="en-US" sz="2000" dirty="0">
                <a:latin typeface="Calibri Light" charset="0"/>
                <a:ea typeface="Calibri Light" charset="0"/>
                <a:cs typeface="Calibri Light" charset="0"/>
              </a:rPr>
              <a:t>Unit 3. </a:t>
            </a:r>
            <a:r>
              <a:rPr sz="2000" dirty="0">
                <a:latin typeface="Calibri Light" charset="0"/>
                <a:ea typeface="Calibri Light" charset="0"/>
                <a:cs typeface="Calibri Light" charset="0"/>
              </a:rPr>
              <a:t>Cyber Defense Mechanisms</a:t>
            </a:r>
          </a:p>
        </p:txBody>
      </p:sp>
    </p:spTree>
    <p:extLst>
      <p:ext uri="{BB962C8B-B14F-4D97-AF65-F5344CB8AC3E}">
        <p14:creationId xmlns:p14="http://schemas.microsoft.com/office/powerpoint/2010/main" val="1096208050"/>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Shape 108"/>
          <p:cNvSpPr txBox="1">
            <a:spLocks noGrp="1"/>
          </p:cNvSpPr>
          <p:nvPr>
            <p:ph type="title"/>
          </p:nvPr>
        </p:nvSpPr>
        <p:spPr>
          <a:prstGeom prst="rect">
            <a:avLst/>
          </a:prstGeom>
        </p:spPr>
        <p:txBody>
          <a:bodyPr lIns="45699" tIns="45699" rIns="45699" bIns="45699"/>
          <a:lstStyle/>
          <a:p>
            <a:r>
              <a:rPr dirty="0"/>
              <a:t>Security Controls</a:t>
            </a:r>
          </a:p>
        </p:txBody>
      </p:sp>
      <p:sp>
        <p:nvSpPr>
          <p:cNvPr id="138" name="Shape 109"/>
          <p:cNvSpPr txBox="1">
            <a:spLocks noGrp="1"/>
          </p:cNvSpPr>
          <p:nvPr>
            <p:ph type="body" idx="1"/>
          </p:nvPr>
        </p:nvSpPr>
        <p:spPr>
          <a:prstGeom prst="rect">
            <a:avLst/>
          </a:prstGeom>
        </p:spPr>
        <p:txBody>
          <a:bodyPr lIns="45699" tIns="45699" rIns="45699" bIns="45699"/>
          <a:lstStyle>
            <a:lvl1pPr>
              <a:spcBef>
                <a:spcPts val="0"/>
              </a:spcBef>
              <a:buClr>
                <a:srgbClr val="000000"/>
              </a:buClr>
            </a:lvl1pPr>
          </a:lstStyle>
          <a:p>
            <a:r>
              <a:rPr dirty="0"/>
              <a:t>Security controls are safeguards or protections (countermeasures) that secure information or information systems. There are several types of security controls that can </a:t>
            </a:r>
            <a:r>
              <a:rPr lang="en-US" dirty="0"/>
              <a:t>work</a:t>
            </a:r>
            <a:r>
              <a:rPr dirty="0"/>
              <a:t> together to provide a layered defense. </a:t>
            </a:r>
            <a:r>
              <a:rPr lang="en-US" dirty="0"/>
              <a:t>These include</a:t>
            </a:r>
            <a:r>
              <a:rPr dirty="0"/>
              <a:t>, preventive, deterrent, detective, and corrective controls.</a:t>
            </a:r>
          </a:p>
        </p:txBody>
      </p:sp>
    </p:spTree>
    <p:extLst>
      <p:ext uri="{BB962C8B-B14F-4D97-AF65-F5344CB8AC3E}">
        <p14:creationId xmlns:p14="http://schemas.microsoft.com/office/powerpoint/2010/main" val="21245175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Shape 114"/>
          <p:cNvSpPr txBox="1">
            <a:spLocks noGrp="1"/>
          </p:cNvSpPr>
          <p:nvPr>
            <p:ph type="title"/>
          </p:nvPr>
        </p:nvSpPr>
        <p:spPr>
          <a:prstGeom prst="rect">
            <a:avLst/>
          </a:prstGeom>
        </p:spPr>
        <p:txBody>
          <a:bodyPr lIns="45699" tIns="45699" rIns="45699" bIns="45699"/>
          <a:lstStyle/>
          <a:p>
            <a:r>
              <a:rPr dirty="0"/>
              <a:t>Preventive Controls</a:t>
            </a:r>
          </a:p>
        </p:txBody>
      </p:sp>
      <p:sp>
        <p:nvSpPr>
          <p:cNvPr id="141" name="Shape 115"/>
          <p:cNvSpPr txBox="1">
            <a:spLocks noGrp="1"/>
          </p:cNvSpPr>
          <p:nvPr>
            <p:ph type="body" idx="1"/>
          </p:nvPr>
        </p:nvSpPr>
        <p:spPr>
          <a:prstGeom prst="rect">
            <a:avLst/>
          </a:prstGeom>
        </p:spPr>
        <p:txBody>
          <a:bodyPr lIns="45699" tIns="45699" rIns="45699" bIns="45699"/>
          <a:lstStyle>
            <a:lvl1pPr>
              <a:spcBef>
                <a:spcPts val="0"/>
              </a:spcBef>
              <a:buClr>
                <a:srgbClr val="000000"/>
              </a:buClr>
            </a:lvl1pPr>
          </a:lstStyle>
          <a:p>
            <a:r>
              <a:rPr dirty="0"/>
              <a:t>Preventive controls prevent a risk from happening. An example of a preventive control is an 8’ fence topped with razor wire. </a:t>
            </a:r>
          </a:p>
        </p:txBody>
      </p:sp>
    </p:spTree>
    <p:extLst>
      <p:ext uri="{BB962C8B-B14F-4D97-AF65-F5344CB8AC3E}">
        <p14:creationId xmlns:p14="http://schemas.microsoft.com/office/powerpoint/2010/main" val="1906256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20"/>
          <p:cNvSpPr txBox="1">
            <a:spLocks noGrp="1"/>
          </p:cNvSpPr>
          <p:nvPr>
            <p:ph type="title"/>
          </p:nvPr>
        </p:nvSpPr>
        <p:spPr>
          <a:prstGeom prst="rect">
            <a:avLst/>
          </a:prstGeom>
        </p:spPr>
        <p:txBody>
          <a:bodyPr lIns="45699" tIns="45699" rIns="45699" bIns="45699"/>
          <a:lstStyle/>
          <a:p>
            <a:r>
              <a:rPr dirty="0"/>
              <a:t>Deterrent Controls</a:t>
            </a:r>
          </a:p>
        </p:txBody>
      </p:sp>
      <p:sp>
        <p:nvSpPr>
          <p:cNvPr id="144" name="Shape 121"/>
          <p:cNvSpPr txBox="1">
            <a:spLocks noGrp="1"/>
          </p:cNvSpPr>
          <p:nvPr>
            <p:ph type="body" idx="1"/>
          </p:nvPr>
        </p:nvSpPr>
        <p:spPr>
          <a:prstGeom prst="rect">
            <a:avLst/>
          </a:prstGeom>
        </p:spPr>
        <p:txBody>
          <a:bodyPr lIns="45699" tIns="45699" rIns="45699" bIns="45699"/>
          <a:lstStyle>
            <a:lvl1pPr>
              <a:spcBef>
                <a:spcPts val="0"/>
              </a:spcBef>
              <a:buClr>
                <a:srgbClr val="000000"/>
              </a:buClr>
            </a:lvl1pPr>
          </a:lstStyle>
          <a:p>
            <a:r>
              <a:rPr dirty="0"/>
              <a:t>While preventive controls prevent a risk from being actualized, deterrent controls dissuade the attacker from attack</a:t>
            </a:r>
            <a:r>
              <a:rPr lang="en-US" dirty="0"/>
              <a:t>ing</a:t>
            </a:r>
            <a:r>
              <a:rPr dirty="0"/>
              <a:t>. </a:t>
            </a:r>
            <a:r>
              <a:rPr lang="en-US" dirty="0"/>
              <a:t>A</a:t>
            </a:r>
            <a:r>
              <a:rPr dirty="0"/>
              <a:t>n 8’ fence may be a preventive control, </a:t>
            </a:r>
            <a:r>
              <a:rPr lang="en-US" dirty="0"/>
              <a:t>but </a:t>
            </a:r>
            <a:r>
              <a:rPr dirty="0"/>
              <a:t>a 4’ fence would serve as a deterrent. An individual might step over it, however most will not.</a:t>
            </a:r>
          </a:p>
        </p:txBody>
      </p:sp>
    </p:spTree>
    <p:extLst>
      <p:ext uri="{BB962C8B-B14F-4D97-AF65-F5344CB8AC3E}">
        <p14:creationId xmlns:p14="http://schemas.microsoft.com/office/powerpoint/2010/main" val="745946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hape 126"/>
          <p:cNvSpPr txBox="1">
            <a:spLocks noGrp="1"/>
          </p:cNvSpPr>
          <p:nvPr>
            <p:ph type="title"/>
          </p:nvPr>
        </p:nvSpPr>
        <p:spPr>
          <a:prstGeom prst="rect">
            <a:avLst/>
          </a:prstGeom>
        </p:spPr>
        <p:txBody>
          <a:bodyPr lIns="45699" tIns="45699" rIns="45699" bIns="45699"/>
          <a:lstStyle/>
          <a:p>
            <a:r>
              <a:t>Corrective Controls</a:t>
            </a:r>
          </a:p>
        </p:txBody>
      </p:sp>
      <p:sp>
        <p:nvSpPr>
          <p:cNvPr id="147" name="Shape 127"/>
          <p:cNvSpPr txBox="1">
            <a:spLocks noGrp="1"/>
          </p:cNvSpPr>
          <p:nvPr>
            <p:ph type="body" idx="1"/>
          </p:nvPr>
        </p:nvSpPr>
        <p:spPr>
          <a:prstGeom prst="rect">
            <a:avLst/>
          </a:prstGeom>
        </p:spPr>
        <p:txBody>
          <a:bodyPr lIns="45699" tIns="45699" rIns="45699" bIns="45699"/>
          <a:lstStyle/>
          <a:p>
            <a:pPr>
              <a:buClr>
                <a:srgbClr val="000000"/>
              </a:buClr>
            </a:pPr>
            <a:r>
              <a:rPr dirty="0"/>
              <a:t>Security controls </a:t>
            </a:r>
            <a:r>
              <a:rPr lang="en-US" dirty="0"/>
              <a:t>may</a:t>
            </a:r>
            <a:r>
              <a:rPr dirty="0"/>
              <a:t> fail. At that point, we will need to rely on corrective controls. When combined with other controls, corrective controls provide a successful strategy for mitigating risks.</a:t>
            </a:r>
            <a:br>
              <a:rPr dirty="0"/>
            </a:br>
            <a:endParaRPr dirty="0"/>
          </a:p>
          <a:p>
            <a:pPr>
              <a:buClr>
                <a:srgbClr val="000000"/>
              </a:buClr>
            </a:pPr>
            <a:r>
              <a:rPr lang="en-US" dirty="0"/>
              <a:t>Data backups are a</a:t>
            </a:r>
            <a:r>
              <a:rPr dirty="0"/>
              <a:t>n example of a corrective control. </a:t>
            </a:r>
          </a:p>
        </p:txBody>
      </p:sp>
    </p:spTree>
    <p:extLst>
      <p:ext uri="{BB962C8B-B14F-4D97-AF65-F5344CB8AC3E}">
        <p14:creationId xmlns:p14="http://schemas.microsoft.com/office/powerpoint/2010/main" val="21166392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Shape 132"/>
          <p:cNvSpPr txBox="1">
            <a:spLocks noGrp="1"/>
          </p:cNvSpPr>
          <p:nvPr>
            <p:ph type="title"/>
          </p:nvPr>
        </p:nvSpPr>
        <p:spPr>
          <a:prstGeom prst="rect">
            <a:avLst/>
          </a:prstGeom>
        </p:spPr>
        <p:txBody>
          <a:bodyPr lIns="45699" tIns="45699" rIns="45699" bIns="45699"/>
          <a:lstStyle/>
          <a:p>
            <a:r>
              <a:t>Putting it All Together</a:t>
            </a:r>
          </a:p>
        </p:txBody>
      </p:sp>
      <p:sp>
        <p:nvSpPr>
          <p:cNvPr id="150" name="Shape 133"/>
          <p:cNvSpPr txBox="1">
            <a:spLocks noGrp="1"/>
          </p:cNvSpPr>
          <p:nvPr>
            <p:ph type="body" idx="1"/>
          </p:nvPr>
        </p:nvSpPr>
        <p:spPr>
          <a:prstGeom prst="rect">
            <a:avLst/>
          </a:prstGeom>
        </p:spPr>
        <p:txBody>
          <a:bodyPr lIns="45699" tIns="45699" rIns="45699" bIns="45699"/>
          <a:lstStyle>
            <a:lvl1pPr>
              <a:buClr>
                <a:srgbClr val="000000"/>
              </a:buClr>
            </a:lvl1pPr>
          </a:lstStyle>
          <a:p>
            <a:r>
              <a:rPr dirty="0"/>
              <a:t>As a part of a layered defense approach, security controls should be combined. For example</a:t>
            </a:r>
            <a:r>
              <a:rPr lang="en-US" dirty="0"/>
              <a:t>,</a:t>
            </a:r>
            <a:r>
              <a:rPr dirty="0"/>
              <a:t> when implementing physical security controls to secure a data center</a:t>
            </a:r>
            <a:r>
              <a:rPr lang="en-US" dirty="0"/>
              <a:t>,</a:t>
            </a:r>
            <a:r>
              <a:rPr dirty="0"/>
              <a:t> you might implement the following:</a:t>
            </a:r>
          </a:p>
        </p:txBody>
      </p:sp>
      <p:graphicFrame>
        <p:nvGraphicFramePr>
          <p:cNvPr id="151" name="Shape 134"/>
          <p:cNvGraphicFramePr/>
          <p:nvPr>
            <p:extLst/>
          </p:nvPr>
        </p:nvGraphicFramePr>
        <p:xfrm>
          <a:off x="914400" y="3912553"/>
          <a:ext cx="7620000" cy="1541302"/>
        </p:xfrm>
        <a:graphic>
          <a:graphicData uri="http://schemas.openxmlformats.org/drawingml/2006/table">
            <a:tbl>
              <a:tblPr/>
              <a:tblGrid>
                <a:gridCol w="2057400">
                  <a:extLst>
                    <a:ext uri="{9D8B030D-6E8A-4147-A177-3AD203B41FA5}">
                      <a16:colId xmlns:a16="http://schemas.microsoft.com/office/drawing/2014/main" val="20000"/>
                    </a:ext>
                  </a:extLst>
                </a:gridCol>
                <a:gridCol w="5562600">
                  <a:extLst>
                    <a:ext uri="{9D8B030D-6E8A-4147-A177-3AD203B41FA5}">
                      <a16:colId xmlns:a16="http://schemas.microsoft.com/office/drawing/2014/main" val="20001"/>
                    </a:ext>
                  </a:extLst>
                </a:gridCol>
              </a:tblGrid>
              <a:tr h="370850">
                <a:tc>
                  <a:txBody>
                    <a:bodyPr/>
                    <a:lstStyle/>
                    <a:p>
                      <a:pPr algn="l" defTabSz="685800">
                        <a:lnSpc>
                          <a:spcPct val="90000"/>
                        </a:lnSpc>
                        <a:spcBef>
                          <a:spcPts val="700"/>
                        </a:spcBef>
                        <a:defRPr sz="1800"/>
                      </a:pPr>
                      <a:r>
                        <a:t>Preventive control</a:t>
                      </a:r>
                    </a:p>
                  </a:txBody>
                  <a:tcPr marL="45725" marR="45725" marT="45725" marB="45725" horzOverflow="overflow"/>
                </a:tc>
                <a:tc>
                  <a:txBody>
                    <a:bodyPr/>
                    <a:lstStyle/>
                    <a:p>
                      <a:pPr algn="l" defTabSz="685800">
                        <a:lnSpc>
                          <a:spcPct val="90000"/>
                        </a:lnSpc>
                        <a:spcBef>
                          <a:spcPts val="700"/>
                        </a:spcBef>
                        <a:defRPr sz="1800"/>
                      </a:pPr>
                      <a:r>
                        <a:rPr lang="en-US" dirty="0"/>
                        <a:t>Date </a:t>
                      </a:r>
                      <a:r>
                        <a:rPr dirty="0"/>
                        <a:t>center doors</a:t>
                      </a:r>
                      <a:r>
                        <a:rPr lang="en-US" dirty="0"/>
                        <a:t> have locks on them</a:t>
                      </a:r>
                      <a:r>
                        <a:rPr dirty="0"/>
                        <a:t>.</a:t>
                      </a:r>
                    </a:p>
                  </a:txBody>
                  <a:tcPr marL="45725" marR="45725" marT="45725" marB="45725" horzOverflow="overflow"/>
                </a:tc>
                <a:extLst>
                  <a:ext uri="{0D108BD9-81ED-4DB2-BD59-A6C34878D82A}">
                    <a16:rowId xmlns:a16="http://schemas.microsoft.com/office/drawing/2014/main" val="10000"/>
                  </a:ext>
                </a:extLst>
              </a:tr>
              <a:tr h="370850">
                <a:tc>
                  <a:txBody>
                    <a:bodyPr/>
                    <a:lstStyle/>
                    <a:p>
                      <a:pPr algn="l" defTabSz="685800">
                        <a:lnSpc>
                          <a:spcPct val="90000"/>
                        </a:lnSpc>
                        <a:spcBef>
                          <a:spcPts val="700"/>
                        </a:spcBef>
                        <a:defRPr sz="1800"/>
                      </a:pPr>
                      <a:r>
                        <a:t>Detective control</a:t>
                      </a:r>
                    </a:p>
                  </a:txBody>
                  <a:tcPr marL="45725" marR="45725" marT="45725" marB="45725" horzOverflow="overflow"/>
                </a:tc>
                <a:tc>
                  <a:txBody>
                    <a:bodyPr/>
                    <a:lstStyle/>
                    <a:p>
                      <a:pPr algn="l" defTabSz="685800">
                        <a:lnSpc>
                          <a:spcPct val="90000"/>
                        </a:lnSpc>
                        <a:spcBef>
                          <a:spcPts val="700"/>
                        </a:spcBef>
                        <a:defRPr sz="1800"/>
                      </a:pPr>
                      <a:r>
                        <a:rPr dirty="0"/>
                        <a:t>In the event that </a:t>
                      </a:r>
                      <a:r>
                        <a:rPr lang="en-US" dirty="0"/>
                        <a:t>an</a:t>
                      </a:r>
                      <a:r>
                        <a:rPr dirty="0"/>
                        <a:t> attacker pick</a:t>
                      </a:r>
                      <a:r>
                        <a:rPr lang="en-US" dirty="0"/>
                        <a:t>s</a:t>
                      </a:r>
                      <a:r>
                        <a:rPr dirty="0"/>
                        <a:t> the lock, an alarm would sound when the intruder was detected in the room.</a:t>
                      </a:r>
                    </a:p>
                  </a:txBody>
                  <a:tcPr marL="45725" marR="45725" marT="45725" marB="45725" horzOverflow="overflow"/>
                </a:tc>
                <a:extLst>
                  <a:ext uri="{0D108BD9-81ED-4DB2-BD59-A6C34878D82A}">
                    <a16:rowId xmlns:a16="http://schemas.microsoft.com/office/drawing/2014/main" val="10001"/>
                  </a:ext>
                </a:extLst>
              </a:tr>
              <a:tr h="370850">
                <a:tc>
                  <a:txBody>
                    <a:bodyPr/>
                    <a:lstStyle/>
                    <a:p>
                      <a:pPr algn="l" defTabSz="685800">
                        <a:lnSpc>
                          <a:spcPct val="90000"/>
                        </a:lnSpc>
                        <a:spcBef>
                          <a:spcPts val="700"/>
                        </a:spcBef>
                        <a:defRPr sz="1800"/>
                      </a:pPr>
                      <a:r>
                        <a:t>Corrective control</a:t>
                      </a:r>
                    </a:p>
                  </a:txBody>
                  <a:tcPr marL="45725" marR="45725" marT="45725" marB="45725" horzOverflow="overflow"/>
                </a:tc>
                <a:tc>
                  <a:txBody>
                    <a:bodyPr/>
                    <a:lstStyle/>
                    <a:p>
                      <a:pPr algn="l" defTabSz="685800">
                        <a:lnSpc>
                          <a:spcPct val="90000"/>
                        </a:lnSpc>
                        <a:spcBef>
                          <a:spcPts val="700"/>
                        </a:spcBef>
                        <a:defRPr sz="1800"/>
                      </a:pPr>
                      <a:r>
                        <a:rPr dirty="0"/>
                        <a:t>A security guard</a:t>
                      </a:r>
                      <a:r>
                        <a:rPr lang="en-US" dirty="0"/>
                        <a:t>, responding</a:t>
                      </a:r>
                      <a:r>
                        <a:rPr lang="en-US" baseline="0" dirty="0"/>
                        <a:t> to the alarm,</a:t>
                      </a:r>
                      <a:r>
                        <a:rPr dirty="0"/>
                        <a:t> </a:t>
                      </a:r>
                      <a:r>
                        <a:rPr lang="en-US" dirty="0"/>
                        <a:t>would </a:t>
                      </a:r>
                      <a:r>
                        <a:rPr dirty="0"/>
                        <a:t>arrive on site to secure the room.</a:t>
                      </a:r>
                    </a:p>
                  </a:txBody>
                  <a:tcPr marL="45725" marR="45725" marT="45725" marB="45725" horzOverflow="overflow"/>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8690425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5" name="Shape 139" descr="Defense in Depth&#10;&#10;Shows layering of People/Process, Software, and Hardware"/>
          <p:cNvGrpSpPr/>
          <p:nvPr/>
        </p:nvGrpSpPr>
        <p:grpSpPr>
          <a:xfrm>
            <a:off x="5383874" y="3070974"/>
            <a:ext cx="3775801" cy="3117601"/>
            <a:chOff x="0" y="0"/>
            <a:chExt cx="3775800" cy="3117600"/>
          </a:xfrm>
        </p:grpSpPr>
        <p:sp>
          <p:nvSpPr>
            <p:cNvPr id="153" name="Oval"/>
            <p:cNvSpPr/>
            <p:nvPr/>
          </p:nvSpPr>
          <p:spPr>
            <a:xfrm>
              <a:off x="-1" y="-1"/>
              <a:ext cx="3775802" cy="3117602"/>
            </a:xfrm>
            <a:prstGeom prst="ellipse">
              <a:avLst/>
            </a:prstGeom>
            <a:gradFill flip="none" rotWithShape="1">
              <a:gsLst>
                <a:gs pos="0">
                  <a:srgbClr val="92A0D6">
                    <a:alpha val="0"/>
                  </a:srgbClr>
                </a:gs>
                <a:gs pos="92000">
                  <a:srgbClr val="BCC4E4">
                    <a:alpha val="23921"/>
                  </a:srgbClr>
                </a:gs>
                <a:gs pos="100000">
                  <a:srgbClr val="DEE3F1"/>
                </a:gs>
              </a:gsLst>
              <a:lin ang="16200000" scaled="0"/>
            </a:gradFill>
            <a:ln w="25400" cap="flat">
              <a:solidFill>
                <a:srgbClr val="1D3E79"/>
              </a:solidFill>
              <a:prstDash val="solid"/>
              <a:round/>
            </a:ln>
            <a:effectLst/>
          </p:spPr>
          <p:txBody>
            <a:bodyPr wrap="square" lIns="45719" tIns="45719" rIns="45719" bIns="45719" numCol="1" anchor="ctr">
              <a:noAutofit/>
            </a:bodyPr>
            <a:lstStyle/>
            <a:p>
              <a:pPr algn="ctr">
                <a:defRPr sz="2400" b="1">
                  <a:latin typeface="+mn-lt"/>
                  <a:ea typeface="+mn-ea"/>
                  <a:cs typeface="+mn-cs"/>
                  <a:sym typeface="Arial"/>
                </a:defRPr>
              </a:pPr>
              <a:endParaRPr/>
            </a:p>
          </p:txBody>
        </p:sp>
        <p:sp>
          <p:nvSpPr>
            <p:cNvPr id="154" name="People/Process"/>
            <p:cNvSpPr txBox="1"/>
            <p:nvPr/>
          </p:nvSpPr>
          <p:spPr>
            <a:xfrm>
              <a:off x="552952" y="451285"/>
              <a:ext cx="2669895" cy="221503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699" tIns="45699" rIns="45699" bIns="45699" numCol="1" anchor="ctr">
              <a:spAutoFit/>
            </a:bodyPr>
            <a:lstStyle/>
            <a:p>
              <a:pPr algn="ctr">
                <a:defRPr sz="2400" b="1">
                  <a:latin typeface="+mn-lt"/>
                  <a:ea typeface="+mn-ea"/>
                  <a:cs typeface="+mn-cs"/>
                  <a:sym typeface="Arial"/>
                </a:defRPr>
              </a:pPr>
              <a:r>
                <a:t>People/Process</a:t>
              </a:r>
            </a:p>
            <a:p>
              <a:pPr algn="ctr">
                <a:defRPr sz="2400" b="1">
                  <a:latin typeface="+mn-lt"/>
                  <a:ea typeface="+mn-ea"/>
                  <a:cs typeface="+mn-cs"/>
                  <a:sym typeface="Arial"/>
                </a:defRPr>
              </a:pPr>
              <a:endParaRPr/>
            </a:p>
            <a:p>
              <a:pPr algn="ctr">
                <a:defRPr sz="2400" b="1">
                  <a:latin typeface="+mn-lt"/>
                  <a:ea typeface="+mn-ea"/>
                  <a:cs typeface="+mn-cs"/>
                  <a:sym typeface="Arial"/>
                </a:defRPr>
              </a:pPr>
              <a:endParaRPr/>
            </a:p>
            <a:p>
              <a:pPr algn="ctr">
                <a:defRPr sz="2400" b="1">
                  <a:latin typeface="+mn-lt"/>
                  <a:ea typeface="+mn-ea"/>
                  <a:cs typeface="+mn-cs"/>
                  <a:sym typeface="Arial"/>
                </a:defRPr>
              </a:pPr>
              <a:endParaRPr/>
            </a:p>
            <a:p>
              <a:pPr algn="ctr">
                <a:defRPr sz="2400" b="1">
                  <a:latin typeface="+mn-lt"/>
                  <a:ea typeface="+mn-ea"/>
                  <a:cs typeface="+mn-cs"/>
                  <a:sym typeface="Arial"/>
                </a:defRPr>
              </a:pPr>
              <a:endParaRPr/>
            </a:p>
          </p:txBody>
        </p:sp>
      </p:grpSp>
      <p:sp>
        <p:nvSpPr>
          <p:cNvPr id="156" name="Shape 140"/>
          <p:cNvSpPr txBox="1">
            <a:spLocks noGrp="1"/>
          </p:cNvSpPr>
          <p:nvPr>
            <p:ph type="title"/>
          </p:nvPr>
        </p:nvSpPr>
        <p:spPr>
          <a:prstGeom prst="rect">
            <a:avLst/>
          </a:prstGeom>
        </p:spPr>
        <p:txBody>
          <a:bodyPr lIns="45699" tIns="45699" rIns="45699" bIns="45699"/>
          <a:lstStyle/>
          <a:p>
            <a:r>
              <a:t>Defense-in-Depth</a:t>
            </a:r>
          </a:p>
        </p:txBody>
      </p:sp>
      <p:sp>
        <p:nvSpPr>
          <p:cNvPr id="157" name="Shape 144"/>
          <p:cNvSpPr txBox="1">
            <a:spLocks noGrp="1"/>
          </p:cNvSpPr>
          <p:nvPr>
            <p:ph idx="1"/>
          </p:nvPr>
        </p:nvSpPr>
        <p:spPr>
          <a:prstGeom prst="rect">
            <a:avLst/>
          </a:prstGeom>
        </p:spPr>
        <p:txBody>
          <a:bodyPr lIns="45699" tIns="45699" rIns="45699" bIns="45699"/>
          <a:lstStyle>
            <a:lvl1pPr>
              <a:spcBef>
                <a:spcPts val="0"/>
              </a:spcBef>
              <a:buClr>
                <a:srgbClr val="000000"/>
              </a:buClr>
            </a:lvl1pPr>
          </a:lstStyle>
          <a:p>
            <a:r>
              <a:rPr dirty="0"/>
              <a:t>The concept of “defense-in-depth” is of military strategy origins, where multiple controls at different layers are implemented to secure the asset</a:t>
            </a:r>
            <a:r>
              <a:rPr lang="en-US" dirty="0"/>
              <a:t>. W</a:t>
            </a:r>
            <a:r>
              <a:rPr dirty="0"/>
              <a:t>hen one layer fails, other controls are still in effect to mitigate the risk. These controls are generally implemented in hardware, software, and people.</a:t>
            </a:r>
          </a:p>
        </p:txBody>
      </p:sp>
      <p:grpSp>
        <p:nvGrpSpPr>
          <p:cNvPr id="160" name="Shape 141"/>
          <p:cNvGrpSpPr/>
          <p:nvPr/>
        </p:nvGrpSpPr>
        <p:grpSpPr>
          <a:xfrm>
            <a:off x="6734175" y="5328299"/>
            <a:ext cx="1075200" cy="796201"/>
            <a:chOff x="0" y="0"/>
            <a:chExt cx="1075199" cy="796199"/>
          </a:xfrm>
        </p:grpSpPr>
        <p:sp>
          <p:nvSpPr>
            <p:cNvPr id="158" name="Oval"/>
            <p:cNvSpPr/>
            <p:nvPr/>
          </p:nvSpPr>
          <p:spPr>
            <a:xfrm>
              <a:off x="0" y="0"/>
              <a:ext cx="1075200" cy="796200"/>
            </a:xfrm>
            <a:prstGeom prst="ellipse">
              <a:avLst/>
            </a:prstGeom>
            <a:solidFill>
              <a:srgbClr val="538CD5"/>
            </a:solidFill>
            <a:ln w="25400" cap="flat">
              <a:solidFill>
                <a:srgbClr val="1D3E79"/>
              </a:solidFill>
              <a:prstDash val="solid"/>
              <a:round/>
            </a:ln>
            <a:effectLst/>
          </p:spPr>
          <p:txBody>
            <a:bodyPr wrap="square" lIns="45719" tIns="45719" rIns="45719" bIns="45719" numCol="1" anchor="ctr">
              <a:noAutofit/>
            </a:bodyPr>
            <a:lstStyle/>
            <a:p>
              <a:pPr algn="ctr"/>
              <a:endParaRPr/>
            </a:p>
          </p:txBody>
        </p:sp>
        <p:sp>
          <p:nvSpPr>
            <p:cNvPr id="159" name="Data"/>
            <p:cNvSpPr txBox="1"/>
            <p:nvPr/>
          </p:nvSpPr>
          <p:spPr>
            <a:xfrm>
              <a:off x="157458" y="222789"/>
              <a:ext cx="760284" cy="35062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699" tIns="45699" rIns="45699" bIns="45699" numCol="1" anchor="ctr">
              <a:spAutoFit/>
            </a:bodyPr>
            <a:lstStyle>
              <a:lvl1pPr algn="ctr">
                <a:defRPr b="1">
                  <a:solidFill>
                    <a:srgbClr val="FFFFFF"/>
                  </a:solidFill>
                  <a:latin typeface="+mn-lt"/>
                  <a:ea typeface="+mn-ea"/>
                  <a:cs typeface="+mn-cs"/>
                  <a:sym typeface="Arial"/>
                </a:defRPr>
              </a:lvl1pPr>
            </a:lstStyle>
            <a:p>
              <a:r>
                <a:t>Data</a:t>
              </a:r>
            </a:p>
          </p:txBody>
        </p:sp>
      </p:grpSp>
      <p:grpSp>
        <p:nvGrpSpPr>
          <p:cNvPr id="163" name="Shape 142"/>
          <p:cNvGrpSpPr/>
          <p:nvPr/>
        </p:nvGrpSpPr>
        <p:grpSpPr>
          <a:xfrm>
            <a:off x="5760682" y="4100874"/>
            <a:ext cx="3022201" cy="2087701"/>
            <a:chOff x="0" y="0"/>
            <a:chExt cx="3022200" cy="2087700"/>
          </a:xfrm>
        </p:grpSpPr>
        <p:sp>
          <p:nvSpPr>
            <p:cNvPr id="161" name="Oval"/>
            <p:cNvSpPr/>
            <p:nvPr/>
          </p:nvSpPr>
          <p:spPr>
            <a:xfrm>
              <a:off x="-1" y="-1"/>
              <a:ext cx="3022202" cy="2087702"/>
            </a:xfrm>
            <a:prstGeom prst="ellipse">
              <a:avLst/>
            </a:prstGeom>
            <a:gradFill flip="none" rotWithShape="1">
              <a:gsLst>
                <a:gs pos="0">
                  <a:srgbClr val="92A0D6">
                    <a:alpha val="0"/>
                  </a:srgbClr>
                </a:gs>
                <a:gs pos="92000">
                  <a:srgbClr val="BCC4E4">
                    <a:alpha val="23921"/>
                  </a:srgbClr>
                </a:gs>
                <a:gs pos="100000">
                  <a:srgbClr val="DEE3F1"/>
                </a:gs>
              </a:gsLst>
              <a:lin ang="16200000" scaled="0"/>
            </a:gradFill>
            <a:ln w="25400" cap="flat">
              <a:solidFill>
                <a:srgbClr val="1D3E79"/>
              </a:solidFill>
              <a:prstDash val="solid"/>
              <a:round/>
            </a:ln>
            <a:effectLst/>
          </p:spPr>
          <p:txBody>
            <a:bodyPr wrap="square" lIns="45719" tIns="45719" rIns="45719" bIns="45719" numCol="1" anchor="ctr">
              <a:noAutofit/>
            </a:bodyPr>
            <a:lstStyle/>
            <a:p>
              <a:pPr algn="ctr">
                <a:defRPr sz="2400" b="1">
                  <a:latin typeface="+mn-lt"/>
                  <a:ea typeface="+mn-ea"/>
                  <a:cs typeface="+mn-cs"/>
                  <a:sym typeface="Arial"/>
                </a:defRPr>
              </a:pPr>
              <a:endParaRPr/>
            </a:p>
          </p:txBody>
        </p:sp>
        <p:sp>
          <p:nvSpPr>
            <p:cNvPr id="162" name="Software"/>
            <p:cNvSpPr txBox="1"/>
            <p:nvPr/>
          </p:nvSpPr>
          <p:spPr>
            <a:xfrm>
              <a:off x="442591" y="291935"/>
              <a:ext cx="2137019" cy="150383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699" tIns="45699" rIns="45699" bIns="45699" numCol="1" anchor="ctr">
              <a:spAutoFit/>
            </a:bodyPr>
            <a:lstStyle/>
            <a:p>
              <a:pPr algn="ctr">
                <a:defRPr sz="2400" b="1">
                  <a:latin typeface="+mn-lt"/>
                  <a:ea typeface="+mn-ea"/>
                  <a:cs typeface="+mn-cs"/>
                  <a:sym typeface="Arial"/>
                </a:defRPr>
              </a:pPr>
              <a:r>
                <a:t>Software</a:t>
              </a:r>
            </a:p>
            <a:p>
              <a:pPr algn="ctr">
                <a:defRPr sz="2400" b="1">
                  <a:latin typeface="+mn-lt"/>
                  <a:ea typeface="+mn-ea"/>
                  <a:cs typeface="+mn-cs"/>
                  <a:sym typeface="Arial"/>
                </a:defRPr>
              </a:pPr>
              <a:endParaRPr/>
            </a:p>
            <a:p>
              <a:pPr algn="ctr">
                <a:defRPr sz="2400" b="1">
                  <a:latin typeface="+mn-lt"/>
                  <a:ea typeface="+mn-ea"/>
                  <a:cs typeface="+mn-cs"/>
                  <a:sym typeface="Arial"/>
                </a:defRPr>
              </a:pPr>
              <a:endParaRPr/>
            </a:p>
          </p:txBody>
        </p:sp>
      </p:grpSp>
      <p:grpSp>
        <p:nvGrpSpPr>
          <p:cNvPr id="166" name="Shape 143"/>
          <p:cNvGrpSpPr/>
          <p:nvPr/>
        </p:nvGrpSpPr>
        <p:grpSpPr>
          <a:xfrm>
            <a:off x="6012472" y="4825386"/>
            <a:ext cx="2628901" cy="1363201"/>
            <a:chOff x="0" y="0"/>
            <a:chExt cx="2628900" cy="1363200"/>
          </a:xfrm>
        </p:grpSpPr>
        <p:sp>
          <p:nvSpPr>
            <p:cNvPr id="164" name="Oval"/>
            <p:cNvSpPr/>
            <p:nvPr/>
          </p:nvSpPr>
          <p:spPr>
            <a:xfrm>
              <a:off x="0" y="-1"/>
              <a:ext cx="2628900" cy="1363202"/>
            </a:xfrm>
            <a:prstGeom prst="ellipse">
              <a:avLst/>
            </a:prstGeom>
            <a:gradFill flip="none" rotWithShape="1">
              <a:gsLst>
                <a:gs pos="0">
                  <a:srgbClr val="92A0D6">
                    <a:alpha val="0"/>
                  </a:srgbClr>
                </a:gs>
                <a:gs pos="50000">
                  <a:srgbClr val="BCC4E4"/>
                </a:gs>
                <a:gs pos="100000">
                  <a:srgbClr val="DEE3F1"/>
                </a:gs>
              </a:gsLst>
              <a:lin ang="16200000" scaled="0"/>
            </a:gradFill>
            <a:ln w="25400" cap="flat">
              <a:solidFill>
                <a:srgbClr val="1D3E79"/>
              </a:solidFill>
              <a:prstDash val="solid"/>
              <a:round/>
            </a:ln>
            <a:effectLst/>
          </p:spPr>
          <p:txBody>
            <a:bodyPr wrap="square" lIns="45719" tIns="45719" rIns="45719" bIns="45719" numCol="1" anchor="ctr">
              <a:noAutofit/>
            </a:bodyPr>
            <a:lstStyle/>
            <a:p>
              <a:pPr>
                <a:defRPr sz="2400" b="1">
                  <a:latin typeface="+mn-lt"/>
                  <a:ea typeface="+mn-ea"/>
                  <a:cs typeface="+mn-cs"/>
                  <a:sym typeface="Arial"/>
                </a:defRPr>
              </a:pPr>
              <a:endParaRPr/>
            </a:p>
          </p:txBody>
        </p:sp>
        <p:sp>
          <p:nvSpPr>
            <p:cNvPr id="165" name="Hardware"/>
            <p:cNvSpPr txBox="1"/>
            <p:nvPr/>
          </p:nvSpPr>
          <p:spPr>
            <a:xfrm>
              <a:off x="384992" y="107485"/>
              <a:ext cx="1858916" cy="114823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699" tIns="45699" rIns="45699" bIns="45699" numCol="1" anchor="ctr">
              <a:spAutoFit/>
            </a:bodyPr>
            <a:lstStyle/>
            <a:p>
              <a:pPr algn="ctr">
                <a:defRPr sz="2400" b="1">
                  <a:latin typeface="+mn-lt"/>
                  <a:ea typeface="+mn-ea"/>
                  <a:cs typeface="+mn-cs"/>
                  <a:sym typeface="Arial"/>
                </a:defRPr>
              </a:pPr>
              <a:r>
                <a:t>Hardware</a:t>
              </a:r>
            </a:p>
            <a:p>
              <a:pPr algn="ctr">
                <a:defRPr sz="2400" b="1">
                  <a:latin typeface="+mn-lt"/>
                  <a:ea typeface="+mn-ea"/>
                  <a:cs typeface="+mn-cs"/>
                  <a:sym typeface="Arial"/>
                </a:defRPr>
              </a:pPr>
              <a:endParaRPr/>
            </a:p>
          </p:txBody>
        </p:sp>
      </p:grpSp>
    </p:spTree>
    <p:extLst>
      <p:ext uri="{BB962C8B-B14F-4D97-AF65-F5344CB8AC3E}">
        <p14:creationId xmlns:p14="http://schemas.microsoft.com/office/powerpoint/2010/main" val="18221354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49"/>
          <p:cNvSpPr txBox="1">
            <a:spLocks noGrp="1"/>
          </p:cNvSpPr>
          <p:nvPr>
            <p:ph type="title"/>
          </p:nvPr>
        </p:nvSpPr>
        <p:spPr>
          <a:prstGeom prst="rect">
            <a:avLst/>
          </a:prstGeom>
        </p:spPr>
        <p:txBody>
          <a:bodyPr lIns="45699" tIns="45699" rIns="45699" bIns="45699"/>
          <a:lstStyle/>
          <a:p>
            <a:r>
              <a:t>Trusted Computing</a:t>
            </a:r>
          </a:p>
        </p:txBody>
      </p:sp>
      <p:sp>
        <p:nvSpPr>
          <p:cNvPr id="169" name="Shape 150"/>
          <p:cNvSpPr txBox="1">
            <a:spLocks noGrp="1"/>
          </p:cNvSpPr>
          <p:nvPr>
            <p:ph type="body" idx="1"/>
          </p:nvPr>
        </p:nvSpPr>
        <p:spPr>
          <a:xfrm>
            <a:off x="457200" y="1983694"/>
            <a:ext cx="8229600" cy="3771901"/>
          </a:xfrm>
          <a:prstGeom prst="rect">
            <a:avLst/>
          </a:prstGeom>
        </p:spPr>
        <p:txBody>
          <a:bodyPr lIns="45699" tIns="45699" rIns="45699" bIns="45699"/>
          <a:lstStyle/>
          <a:p>
            <a:pPr>
              <a:buClr>
                <a:srgbClr val="000000"/>
              </a:buClr>
            </a:pPr>
            <a:r>
              <a:rPr dirty="0"/>
              <a:t>Finally, trusted computing is a broad term that relates to technologies that ensure that computers perform in expected ways, regardless of whether or not it has been compromised, enforced in hardware or software. </a:t>
            </a:r>
            <a:br>
              <a:rPr dirty="0"/>
            </a:br>
            <a:endParaRPr dirty="0"/>
          </a:p>
          <a:p>
            <a:pPr>
              <a:buClr>
                <a:srgbClr val="000000"/>
              </a:buClr>
            </a:pPr>
            <a:r>
              <a:rPr dirty="0"/>
              <a:t>The Federal Government requires purchases of its computers and operating systems</a:t>
            </a:r>
            <a:r>
              <a:rPr lang="en-US" dirty="0"/>
              <a:t> (</a:t>
            </a:r>
            <a:r>
              <a:rPr dirty="0"/>
              <a:t>such as Microsoft Windows</a:t>
            </a:r>
            <a:r>
              <a:rPr lang="en-US" dirty="0"/>
              <a:t>)</a:t>
            </a:r>
            <a:r>
              <a:rPr dirty="0"/>
              <a:t> to include a Trusted Platform Module (TPM) – a standard specifying a secure crypto processor that provides for platform integrity. </a:t>
            </a:r>
          </a:p>
        </p:txBody>
      </p:sp>
    </p:spTree>
    <p:extLst>
      <p:ext uri="{BB962C8B-B14F-4D97-AF65-F5344CB8AC3E}">
        <p14:creationId xmlns:p14="http://schemas.microsoft.com/office/powerpoint/2010/main" val="38223773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55"/>
          <p:cNvSpPr txBox="1">
            <a:spLocks noGrp="1"/>
          </p:cNvSpPr>
          <p:nvPr>
            <p:ph type="title"/>
          </p:nvPr>
        </p:nvSpPr>
        <p:spPr>
          <a:prstGeom prst="rect">
            <a:avLst/>
          </a:prstGeom>
        </p:spPr>
        <p:txBody>
          <a:bodyPr lIns="45699" tIns="45699" rIns="45699" bIns="45699"/>
          <a:lstStyle/>
          <a:p>
            <a:r>
              <a:t>Other Cyber Defense Tools, Methods, and Components</a:t>
            </a:r>
          </a:p>
        </p:txBody>
      </p:sp>
      <p:sp>
        <p:nvSpPr>
          <p:cNvPr id="174" name="Shape 156"/>
          <p:cNvSpPr txBox="1">
            <a:spLocks noGrp="1"/>
          </p:cNvSpPr>
          <p:nvPr>
            <p:ph type="body" idx="1"/>
          </p:nvPr>
        </p:nvSpPr>
        <p:spPr>
          <a:prstGeom prst="rect">
            <a:avLst/>
          </a:prstGeom>
        </p:spPr>
        <p:txBody>
          <a:bodyPr lIns="45699" tIns="45699" rIns="45699" bIns="45699"/>
          <a:lstStyle>
            <a:lvl1pPr>
              <a:spcBef>
                <a:spcPts val="0"/>
              </a:spcBef>
              <a:buClr>
                <a:srgbClr val="000000"/>
              </a:buClr>
            </a:lvl1pPr>
          </a:lstStyle>
          <a:p>
            <a:r>
              <a:rPr dirty="0"/>
              <a:t>In addition to implementing access controls, cryptography, firewalls and intrusion detection systems, other cyber defense tools include patching O/S and applications, vulnerability scanning, and penetration testing.</a:t>
            </a:r>
          </a:p>
        </p:txBody>
      </p:sp>
    </p:spTree>
    <p:extLst>
      <p:ext uri="{BB962C8B-B14F-4D97-AF65-F5344CB8AC3E}">
        <p14:creationId xmlns:p14="http://schemas.microsoft.com/office/powerpoint/2010/main" val="42132241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Shape 161"/>
          <p:cNvSpPr txBox="1">
            <a:spLocks noGrp="1"/>
          </p:cNvSpPr>
          <p:nvPr>
            <p:ph type="title"/>
          </p:nvPr>
        </p:nvSpPr>
        <p:spPr>
          <a:prstGeom prst="rect">
            <a:avLst/>
          </a:prstGeom>
        </p:spPr>
        <p:txBody>
          <a:bodyPr lIns="45699" tIns="45699" rIns="45699" bIns="45699"/>
          <a:lstStyle/>
          <a:p>
            <a:r>
              <a:t>Patching</a:t>
            </a:r>
          </a:p>
        </p:txBody>
      </p:sp>
      <p:sp>
        <p:nvSpPr>
          <p:cNvPr id="177" name="Shape 162"/>
          <p:cNvSpPr txBox="1">
            <a:spLocks noGrp="1"/>
          </p:cNvSpPr>
          <p:nvPr>
            <p:ph type="body" idx="1"/>
          </p:nvPr>
        </p:nvSpPr>
        <p:spPr>
          <a:prstGeom prst="rect">
            <a:avLst/>
          </a:prstGeom>
        </p:spPr>
        <p:txBody>
          <a:bodyPr lIns="45699" tIns="45699" rIns="45699" bIns="45699"/>
          <a:lstStyle/>
          <a:p>
            <a:pPr>
              <a:buClr>
                <a:srgbClr val="000000"/>
              </a:buClr>
            </a:pPr>
            <a:r>
              <a:rPr dirty="0"/>
              <a:t>Operating systems and applications contain flaws (“bugs”) that will be present from the point of release through its removal. Based on the severity of the issue, the vendor will issue security patches. </a:t>
            </a:r>
            <a:br>
              <a:rPr dirty="0"/>
            </a:br>
            <a:endParaRPr dirty="0"/>
          </a:p>
          <a:p>
            <a:pPr>
              <a:buClr>
                <a:srgbClr val="000000"/>
              </a:buClr>
            </a:pPr>
            <a:r>
              <a:rPr dirty="0"/>
              <a:t>Patches are software designed to fix or improve an issue, most often issues involving security vulnerabilities.</a:t>
            </a:r>
            <a:br>
              <a:rPr dirty="0"/>
            </a:br>
            <a:endParaRPr dirty="0"/>
          </a:p>
          <a:p>
            <a:pPr>
              <a:buClr>
                <a:srgbClr val="000000"/>
              </a:buClr>
            </a:pPr>
            <a:r>
              <a:rPr dirty="0"/>
              <a:t>It is important that security patches be reviewed and applied as quickly as possible, </a:t>
            </a:r>
            <a:r>
              <a:rPr lang="en-US" dirty="0"/>
              <a:t>since</a:t>
            </a:r>
            <a:r>
              <a:rPr dirty="0"/>
              <a:t> these vulnerabilities are also known to attackers who will quickly </a:t>
            </a:r>
            <a:r>
              <a:rPr lang="en-US" dirty="0"/>
              <a:t>exploit </a:t>
            </a:r>
            <a:r>
              <a:rPr dirty="0"/>
              <a:t>them.</a:t>
            </a:r>
          </a:p>
        </p:txBody>
      </p:sp>
    </p:spTree>
    <p:extLst>
      <p:ext uri="{BB962C8B-B14F-4D97-AF65-F5344CB8AC3E}">
        <p14:creationId xmlns:p14="http://schemas.microsoft.com/office/powerpoint/2010/main" val="910080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Shape 167"/>
          <p:cNvSpPr txBox="1">
            <a:spLocks noGrp="1"/>
          </p:cNvSpPr>
          <p:nvPr>
            <p:ph type="title"/>
          </p:nvPr>
        </p:nvSpPr>
        <p:spPr>
          <a:prstGeom prst="rect">
            <a:avLst/>
          </a:prstGeom>
        </p:spPr>
        <p:txBody>
          <a:bodyPr lIns="45699" tIns="45699" rIns="45699" bIns="45699"/>
          <a:lstStyle/>
          <a:p>
            <a:r>
              <a:t>Vulnerability Scanning</a:t>
            </a:r>
          </a:p>
        </p:txBody>
      </p:sp>
      <p:sp>
        <p:nvSpPr>
          <p:cNvPr id="180" name="Shape 168"/>
          <p:cNvSpPr txBox="1">
            <a:spLocks noGrp="1"/>
          </p:cNvSpPr>
          <p:nvPr>
            <p:ph type="body" idx="1"/>
          </p:nvPr>
        </p:nvSpPr>
        <p:spPr>
          <a:prstGeom prst="rect">
            <a:avLst/>
          </a:prstGeom>
        </p:spPr>
        <p:txBody>
          <a:bodyPr lIns="45699" tIns="45699" rIns="45699" bIns="45699"/>
          <a:lstStyle/>
          <a:p>
            <a:pPr>
              <a:buClr>
                <a:srgbClr val="000000"/>
              </a:buClr>
            </a:pPr>
            <a:r>
              <a:rPr dirty="0"/>
              <a:t>Vulnerability scanning is an automated inspection of network devices, operating systems, and applications to determine what weaknesses exist. Vulnerabilities can be configuration weaknesses</a:t>
            </a:r>
            <a:r>
              <a:rPr lang="en-US" dirty="0"/>
              <a:t> (</a:t>
            </a:r>
            <a:r>
              <a:rPr dirty="0"/>
              <a:t>such as weak or default passwords in use</a:t>
            </a:r>
            <a:r>
              <a:rPr lang="en-US" dirty="0"/>
              <a:t>)</a:t>
            </a:r>
            <a:r>
              <a:rPr dirty="0"/>
              <a:t> or missing patches.</a:t>
            </a:r>
            <a:br>
              <a:rPr dirty="0"/>
            </a:br>
            <a:endParaRPr dirty="0"/>
          </a:p>
          <a:p>
            <a:pPr>
              <a:buClr>
                <a:srgbClr val="000000"/>
              </a:buClr>
            </a:pPr>
            <a:r>
              <a:rPr dirty="0"/>
              <a:t>Several vulnerability scanning tools exist, including Tenable Nessus and Rapid7</a:t>
            </a:r>
            <a:r>
              <a:rPr lang="en-US" dirty="0"/>
              <a:t>. These </a:t>
            </a:r>
            <a:r>
              <a:rPr dirty="0"/>
              <a:t>are widely used. The</a:t>
            </a:r>
            <a:r>
              <a:rPr lang="en-US" dirty="0"/>
              <a:t>y</a:t>
            </a:r>
            <a:r>
              <a:rPr dirty="0"/>
              <a:t> maintain large lists of known vulnerabilities and configuration “best practices”</a:t>
            </a:r>
            <a:r>
              <a:rPr lang="en-US" dirty="0"/>
              <a:t>,</a:t>
            </a:r>
            <a:r>
              <a:rPr dirty="0"/>
              <a:t> and </a:t>
            </a:r>
            <a:r>
              <a:rPr lang="en-US" dirty="0"/>
              <a:t>they </a:t>
            </a:r>
            <a:r>
              <a:rPr dirty="0"/>
              <a:t>assess the devices or applications to these elements. </a:t>
            </a:r>
          </a:p>
        </p:txBody>
      </p:sp>
    </p:spTree>
    <p:extLst>
      <p:ext uri="{BB962C8B-B14F-4D97-AF65-F5344CB8AC3E}">
        <p14:creationId xmlns:p14="http://schemas.microsoft.com/office/powerpoint/2010/main" val="1488391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Shape 60"/>
          <p:cNvSpPr txBox="1">
            <a:spLocks noGrp="1"/>
          </p:cNvSpPr>
          <p:nvPr>
            <p:ph type="title"/>
          </p:nvPr>
        </p:nvSpPr>
        <p:spPr>
          <a:prstGeom prst="rect">
            <a:avLst/>
          </a:prstGeom>
        </p:spPr>
        <p:txBody>
          <a:bodyPr lIns="45699" tIns="45699" rIns="45699" bIns="45699"/>
          <a:lstStyle/>
          <a:p>
            <a:r>
              <a:rPr dirty="0"/>
              <a:t>Learning Objectives</a:t>
            </a:r>
          </a:p>
        </p:txBody>
      </p:sp>
      <p:sp>
        <p:nvSpPr>
          <p:cNvPr id="2" name="Text Placeholder 1"/>
          <p:cNvSpPr>
            <a:spLocks noGrp="1"/>
          </p:cNvSpPr>
          <p:nvPr>
            <p:ph type="body" idx="1"/>
          </p:nvPr>
        </p:nvSpPr>
        <p:spPr>
          <a:xfrm>
            <a:off x="628650" y="1690689"/>
            <a:ext cx="7886700" cy="3882666"/>
          </a:xfrm>
        </p:spPr>
        <p:txBody>
          <a:bodyPr>
            <a:noAutofit/>
          </a:bodyPr>
          <a:lstStyle/>
          <a:p>
            <a:pPr marL="0" indent="0" defTabSz="589788">
              <a:spcBef>
                <a:spcPts val="600"/>
              </a:spcBef>
              <a:buClr>
                <a:srgbClr val="2955A6"/>
              </a:buClr>
              <a:buSzTx/>
              <a:buNone/>
              <a:defRPr sz="1806"/>
            </a:pPr>
            <a:r>
              <a:rPr lang="en-US" sz="1800" dirty="0">
                <a:latin typeface="Calibri" charset="0"/>
                <a:ea typeface="Calibri" charset="0"/>
                <a:cs typeface="Calibri" charset="0"/>
              </a:rPr>
              <a:t>Upon completion of this unit, students will be able to:</a:t>
            </a:r>
          </a:p>
          <a:p>
            <a:pPr marL="0" lvl="1" indent="0" defTabSz="589788">
              <a:spcBef>
                <a:spcPts val="600"/>
              </a:spcBef>
              <a:buNone/>
              <a:defRPr sz="1806"/>
            </a:pPr>
            <a:r>
              <a:rPr lang="en-US" sz="1800" dirty="0">
                <a:latin typeface="Calibri" charset="0"/>
                <a:ea typeface="Calibri" charset="0"/>
                <a:cs typeface="Calibri" charset="0"/>
              </a:rPr>
              <a:t>3.1	Identify common security services, including confidentiality, integrity, 	availability, authentication, authorization, and access control.</a:t>
            </a:r>
          </a:p>
          <a:p>
            <a:pPr marL="0" lvl="1" indent="0" defTabSz="589788">
              <a:spcBef>
                <a:spcPts val="600"/>
              </a:spcBef>
              <a:buNone/>
              <a:defRPr sz="1806"/>
            </a:pPr>
            <a:r>
              <a:rPr lang="en-US" sz="1800" dirty="0">
                <a:latin typeface="Calibri" charset="0"/>
                <a:ea typeface="Calibri" charset="0"/>
                <a:cs typeface="Calibri" charset="0"/>
              </a:rPr>
              <a:t>3.2	Identify common security components. </a:t>
            </a:r>
          </a:p>
          <a:p>
            <a:pPr marL="0" lvl="1" indent="0" defTabSz="589788">
              <a:spcBef>
                <a:spcPts val="600"/>
              </a:spcBef>
              <a:buNone/>
              <a:defRPr sz="1806"/>
            </a:pPr>
            <a:r>
              <a:rPr lang="en-US" sz="1800" dirty="0">
                <a:latin typeface="Calibri" charset="0"/>
                <a:ea typeface="Calibri" charset="0"/>
                <a:cs typeface="Calibri" charset="0"/>
              </a:rPr>
              <a:t>3.3	Describe common security control types (including preventive, deterrent, 	detective, and corrective). </a:t>
            </a:r>
          </a:p>
          <a:p>
            <a:pPr marL="0" lvl="1" indent="0" defTabSz="589788">
              <a:spcBef>
                <a:spcPts val="600"/>
              </a:spcBef>
              <a:buNone/>
              <a:defRPr sz="1806"/>
            </a:pPr>
            <a:r>
              <a:rPr lang="en-US" sz="1800" dirty="0">
                <a:latin typeface="Calibri" charset="0"/>
                <a:ea typeface="Calibri" charset="0"/>
                <a:cs typeface="Calibri" charset="0"/>
              </a:rPr>
              <a:t>3.4	Describe the concept of “Defense-in-Depth" (i.e., layered defense) covering 	security issues associated with hardware, software, and people. </a:t>
            </a:r>
          </a:p>
          <a:p>
            <a:pPr marL="0" lvl="1" indent="0" defTabSz="589788">
              <a:spcBef>
                <a:spcPts val="600"/>
              </a:spcBef>
              <a:buNone/>
              <a:defRPr sz="1806"/>
            </a:pPr>
            <a:r>
              <a:rPr lang="en-US" sz="1800" dirty="0">
                <a:latin typeface="Calibri" charset="0"/>
                <a:ea typeface="Calibri" charset="0"/>
                <a:cs typeface="Calibri" charset="0"/>
              </a:rPr>
              <a:t>3.5	Explain the concept of trusted computing. </a:t>
            </a:r>
          </a:p>
          <a:p>
            <a:pPr marL="0" lvl="1" indent="0" defTabSz="589788">
              <a:spcBef>
                <a:spcPts val="600"/>
              </a:spcBef>
              <a:buNone/>
              <a:defRPr sz="1806"/>
            </a:pPr>
            <a:r>
              <a:rPr lang="en-US" sz="1800" dirty="0">
                <a:latin typeface="Calibri" charset="0"/>
                <a:ea typeface="Calibri" charset="0"/>
                <a:cs typeface="Calibri" charset="0"/>
              </a:rPr>
              <a:t>3.6	Describe cyber defense tools, methods, and components. </a:t>
            </a:r>
          </a:p>
          <a:p>
            <a:pPr marL="0" lvl="1" indent="0" defTabSz="589788">
              <a:spcBef>
                <a:spcPts val="600"/>
              </a:spcBef>
              <a:buNone/>
              <a:defRPr sz="1806"/>
            </a:pPr>
            <a:r>
              <a:rPr lang="en-US" sz="1800" dirty="0">
                <a:latin typeface="Calibri" charset="0"/>
                <a:ea typeface="Calibri" charset="0"/>
                <a:cs typeface="Calibri" charset="0"/>
              </a:rPr>
              <a:t>3.7	Describe important ethical issues to consider in computer security, including 	ethical issues associated with fixing (or not fixing) vulnerabilities and 	disclosing (or not disclosing) vulnerabilities. </a:t>
            </a:r>
          </a:p>
        </p:txBody>
      </p:sp>
    </p:spTree>
    <p:extLst>
      <p:ext uri="{BB962C8B-B14F-4D97-AF65-F5344CB8AC3E}">
        <p14:creationId xmlns:p14="http://schemas.microsoft.com/office/powerpoint/2010/main" val="29457016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Shape 173"/>
          <p:cNvSpPr txBox="1">
            <a:spLocks noGrp="1"/>
          </p:cNvSpPr>
          <p:nvPr>
            <p:ph type="title"/>
          </p:nvPr>
        </p:nvSpPr>
        <p:spPr>
          <a:prstGeom prst="rect">
            <a:avLst/>
          </a:prstGeom>
        </p:spPr>
        <p:txBody>
          <a:bodyPr lIns="45699" tIns="45699" rIns="45699" bIns="45699"/>
          <a:lstStyle/>
          <a:p>
            <a:r>
              <a:t>Penetration Testing</a:t>
            </a:r>
          </a:p>
        </p:txBody>
      </p:sp>
      <p:sp>
        <p:nvSpPr>
          <p:cNvPr id="183" name="Shape 174"/>
          <p:cNvSpPr txBox="1">
            <a:spLocks noGrp="1"/>
          </p:cNvSpPr>
          <p:nvPr>
            <p:ph type="body" idx="1"/>
          </p:nvPr>
        </p:nvSpPr>
        <p:spPr>
          <a:prstGeom prst="rect">
            <a:avLst/>
          </a:prstGeom>
        </p:spPr>
        <p:txBody>
          <a:bodyPr lIns="45699" tIns="45699" rIns="45699" bIns="45699"/>
          <a:lstStyle/>
          <a:p>
            <a:pPr>
              <a:buClr>
                <a:srgbClr val="000000"/>
              </a:buClr>
            </a:pPr>
            <a:r>
              <a:rPr dirty="0"/>
              <a:t>Vulnerability </a:t>
            </a:r>
            <a:r>
              <a:rPr lang="en-US" dirty="0"/>
              <a:t>scanning</a:t>
            </a:r>
            <a:r>
              <a:rPr dirty="0"/>
              <a:t> differ</a:t>
            </a:r>
            <a:r>
              <a:rPr lang="en-US" dirty="0"/>
              <a:t>s</a:t>
            </a:r>
            <a:r>
              <a:rPr dirty="0"/>
              <a:t> from penetration testing in that the former seeks to identify the vulnerabilities so that they can be remediated, </a:t>
            </a:r>
            <a:r>
              <a:rPr lang="en-US" dirty="0"/>
              <a:t>while the latter </a:t>
            </a:r>
            <a:r>
              <a:rPr dirty="0"/>
              <a:t>attempts to exploit those vulnerabilities.</a:t>
            </a:r>
            <a:br>
              <a:rPr dirty="0"/>
            </a:br>
            <a:endParaRPr dirty="0"/>
          </a:p>
          <a:p>
            <a:pPr>
              <a:buClr>
                <a:srgbClr val="000000"/>
              </a:buClr>
            </a:pPr>
            <a:r>
              <a:rPr lang="en-US" dirty="0"/>
              <a:t>A</a:t>
            </a:r>
            <a:r>
              <a:rPr dirty="0"/>
              <a:t> seemingly offensive act such as penetration testing or ethical hacking may </a:t>
            </a:r>
            <a:r>
              <a:rPr lang="en-US" dirty="0"/>
              <a:t>appear </a:t>
            </a:r>
            <a:r>
              <a:rPr dirty="0"/>
              <a:t>an unusual choice </a:t>
            </a:r>
            <a:r>
              <a:rPr lang="en-US" dirty="0"/>
              <a:t>for</a:t>
            </a:r>
            <a:r>
              <a:rPr dirty="0"/>
              <a:t> a defense tool</a:t>
            </a:r>
            <a:r>
              <a:rPr lang="en-US" dirty="0"/>
              <a:t>.</a:t>
            </a:r>
            <a:r>
              <a:rPr dirty="0"/>
              <a:t> </a:t>
            </a:r>
            <a:r>
              <a:rPr lang="en-US" dirty="0"/>
              <a:t>H</a:t>
            </a:r>
            <a:r>
              <a:rPr dirty="0"/>
              <a:t>owever</a:t>
            </a:r>
            <a:r>
              <a:rPr lang="en-US" dirty="0"/>
              <a:t>,</a:t>
            </a:r>
            <a:r>
              <a:rPr dirty="0"/>
              <a:t> </a:t>
            </a:r>
            <a:r>
              <a:rPr lang="en-US" dirty="0"/>
              <a:t>assuming </a:t>
            </a:r>
            <a:r>
              <a:rPr dirty="0"/>
              <a:t>the role of </a:t>
            </a:r>
            <a:r>
              <a:rPr lang="en-US" dirty="0"/>
              <a:t>an</a:t>
            </a:r>
            <a:r>
              <a:rPr dirty="0"/>
              <a:t> attacker to attack a system through its vulnerabilities serves to ensure that security controls are working as expected.</a:t>
            </a:r>
            <a:br>
              <a:rPr dirty="0"/>
            </a:br>
            <a:endParaRPr dirty="0"/>
          </a:p>
          <a:p>
            <a:pPr>
              <a:buClr>
                <a:srgbClr val="000000"/>
              </a:buClr>
            </a:pPr>
            <a:r>
              <a:rPr dirty="0"/>
              <a:t>Many federal agencies have their systems penetration tested once a year as a part of their compliance assessment.</a:t>
            </a:r>
          </a:p>
        </p:txBody>
      </p:sp>
    </p:spTree>
    <p:extLst>
      <p:ext uri="{BB962C8B-B14F-4D97-AF65-F5344CB8AC3E}">
        <p14:creationId xmlns:p14="http://schemas.microsoft.com/office/powerpoint/2010/main" val="38570772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Shape 179"/>
          <p:cNvSpPr txBox="1">
            <a:spLocks noGrp="1"/>
          </p:cNvSpPr>
          <p:nvPr>
            <p:ph type="title"/>
          </p:nvPr>
        </p:nvSpPr>
        <p:spPr>
          <a:prstGeom prst="rect">
            <a:avLst/>
          </a:prstGeom>
        </p:spPr>
        <p:txBody>
          <a:bodyPr lIns="45699" tIns="45699" rIns="45699" bIns="45699"/>
          <a:lstStyle/>
          <a:p>
            <a:r>
              <a:t>Ethics</a:t>
            </a:r>
          </a:p>
        </p:txBody>
      </p:sp>
      <p:sp>
        <p:nvSpPr>
          <p:cNvPr id="186" name="Shape 180"/>
          <p:cNvSpPr txBox="1">
            <a:spLocks noGrp="1"/>
          </p:cNvSpPr>
          <p:nvPr>
            <p:ph type="body" idx="1"/>
          </p:nvPr>
        </p:nvSpPr>
        <p:spPr>
          <a:prstGeom prst="rect">
            <a:avLst/>
          </a:prstGeom>
        </p:spPr>
        <p:txBody>
          <a:bodyPr lIns="45699" tIns="45699" rIns="45699" bIns="45699"/>
          <a:lstStyle>
            <a:lvl1pPr>
              <a:spcBef>
                <a:spcPts val="0"/>
              </a:spcBef>
              <a:buClr>
                <a:srgbClr val="000000"/>
              </a:buClr>
            </a:lvl1pPr>
          </a:lstStyle>
          <a:p>
            <a:r>
              <a:t>Ethics can be defined as the moral principles that guide an individual’s actions. Ethics are developed collectively by communities in which the individual is a member. Failure to adhere to these ethical standards usually results in removal from that community. For instance, most companies have Codes of Ethics that employees must agree to follow. In the event that these are violated, the employee can be terminated.</a:t>
            </a:r>
          </a:p>
        </p:txBody>
      </p:sp>
    </p:spTree>
    <p:extLst>
      <p:ext uri="{BB962C8B-B14F-4D97-AF65-F5344CB8AC3E}">
        <p14:creationId xmlns:p14="http://schemas.microsoft.com/office/powerpoint/2010/main" val="2172091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Shape 185"/>
          <p:cNvSpPr txBox="1">
            <a:spLocks noGrp="1"/>
          </p:cNvSpPr>
          <p:nvPr>
            <p:ph type="title"/>
          </p:nvPr>
        </p:nvSpPr>
        <p:spPr>
          <a:prstGeom prst="rect">
            <a:avLst/>
          </a:prstGeom>
        </p:spPr>
        <p:txBody>
          <a:bodyPr lIns="45699" tIns="45699" rIns="45699" bIns="45699"/>
          <a:lstStyle/>
          <a:p>
            <a:r>
              <a:t>Ethical Issues in Computer Security</a:t>
            </a:r>
          </a:p>
        </p:txBody>
      </p:sp>
      <p:sp>
        <p:nvSpPr>
          <p:cNvPr id="189" name="Shape 186"/>
          <p:cNvSpPr txBox="1">
            <a:spLocks noGrp="1"/>
          </p:cNvSpPr>
          <p:nvPr>
            <p:ph type="body" idx="1"/>
          </p:nvPr>
        </p:nvSpPr>
        <p:spPr>
          <a:prstGeom prst="rect">
            <a:avLst/>
          </a:prstGeom>
        </p:spPr>
        <p:txBody>
          <a:bodyPr lIns="45699" tIns="45699" rIns="45699" bIns="45699"/>
          <a:lstStyle/>
          <a:p>
            <a:pPr>
              <a:spcBef>
                <a:spcPts val="0"/>
              </a:spcBef>
              <a:buClr>
                <a:srgbClr val="000000"/>
              </a:buClr>
            </a:pPr>
            <a:r>
              <a:rPr dirty="0"/>
              <a:t>Most organizations that issue certifications to IT security </a:t>
            </a:r>
            <a:r>
              <a:t>personnel </a:t>
            </a:r>
            <a:r>
              <a:rPr lang="en-US"/>
              <a:t>address </a:t>
            </a:r>
            <a:r>
              <a:t>a </a:t>
            </a:r>
            <a:r>
              <a:rPr dirty="0"/>
              <a:t>number of ethical issues in their Codes of Ethics. </a:t>
            </a:r>
            <a:endParaRPr lang="en-US" dirty="0"/>
          </a:p>
          <a:p>
            <a:pPr>
              <a:spcBef>
                <a:spcPts val="0"/>
              </a:spcBef>
              <a:buClr>
                <a:srgbClr val="000000"/>
              </a:buClr>
            </a:pPr>
            <a:r>
              <a:rPr dirty="0"/>
              <a:t>For instance, </a:t>
            </a:r>
            <a:r>
              <a:rPr lang="en-US" dirty="0"/>
              <a:t>the </a:t>
            </a:r>
            <a:r>
              <a:rPr dirty="0"/>
              <a:t>EC-Council </a:t>
            </a:r>
            <a:r>
              <a:rPr lang="en-US" dirty="0"/>
              <a:t>(The International Council of Electronic Commerce Consultants) </a:t>
            </a:r>
            <a:r>
              <a:rPr dirty="0"/>
              <a:t>expects</a:t>
            </a:r>
            <a:r>
              <a:rPr lang="en-US" dirty="0"/>
              <a:t> Certified Ethical Hackers (CEH) to </a:t>
            </a:r>
            <a:r>
              <a:rPr dirty="0"/>
              <a:t>:</a:t>
            </a:r>
          </a:p>
          <a:p>
            <a:pPr marL="698500" lvl="1" indent="-342900">
              <a:spcBef>
                <a:spcPts val="400"/>
              </a:spcBef>
              <a:buFontTx/>
              <a:defRPr sz="1800"/>
            </a:pPr>
            <a:r>
              <a:rPr dirty="0"/>
              <a:t>Keep information learned in professional work private, not sharing it without consent.</a:t>
            </a:r>
          </a:p>
          <a:p>
            <a:pPr marL="698500" lvl="1" indent="-342900">
              <a:spcBef>
                <a:spcPts val="400"/>
              </a:spcBef>
              <a:buFontTx/>
              <a:defRPr sz="1800"/>
            </a:pPr>
            <a:r>
              <a:rPr dirty="0"/>
              <a:t>Protect intellectual property rights.</a:t>
            </a:r>
          </a:p>
          <a:p>
            <a:pPr marL="698500" lvl="1" indent="-342900">
              <a:spcBef>
                <a:spcPts val="400"/>
              </a:spcBef>
              <a:buFontTx/>
              <a:defRPr sz="1800"/>
            </a:pPr>
            <a:r>
              <a:rPr dirty="0"/>
              <a:t>Provide competent service.</a:t>
            </a:r>
          </a:p>
          <a:p>
            <a:pPr marL="698500" lvl="1" indent="-342900">
              <a:spcBef>
                <a:spcPts val="400"/>
              </a:spcBef>
              <a:buFontTx/>
              <a:defRPr sz="1800"/>
            </a:pPr>
            <a:r>
              <a:rPr dirty="0"/>
              <a:t>Disclose conflicts of interest.</a:t>
            </a:r>
          </a:p>
          <a:p>
            <a:pPr marL="698500" lvl="1" indent="-342900">
              <a:spcBef>
                <a:spcPts val="400"/>
              </a:spcBef>
              <a:buFontTx/>
              <a:defRPr sz="1800"/>
            </a:pPr>
            <a:r>
              <a:rPr dirty="0"/>
              <a:t>Not associate with malicious hackers.</a:t>
            </a:r>
          </a:p>
          <a:p>
            <a:pPr marL="698500" lvl="1" indent="-342900">
              <a:spcBef>
                <a:spcPts val="400"/>
              </a:spcBef>
              <a:buFontTx/>
              <a:defRPr sz="1800"/>
            </a:pPr>
            <a:r>
              <a:rPr dirty="0"/>
              <a:t>Ensure that all penetration testing is legal and authorized.</a:t>
            </a:r>
          </a:p>
          <a:p>
            <a:pPr>
              <a:spcBef>
                <a:spcPts val="400"/>
              </a:spcBef>
              <a:buClr>
                <a:srgbClr val="000000"/>
              </a:buClr>
            </a:pPr>
            <a:r>
              <a:rPr dirty="0"/>
              <a:t>Failure to follow these standards can result in the loss of certification.</a:t>
            </a:r>
          </a:p>
        </p:txBody>
      </p:sp>
    </p:spTree>
    <p:extLst>
      <p:ext uri="{BB962C8B-B14F-4D97-AF65-F5344CB8AC3E}">
        <p14:creationId xmlns:p14="http://schemas.microsoft.com/office/powerpoint/2010/main" val="41899666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16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66"/>
          <p:cNvSpPr txBox="1">
            <a:spLocks noGrp="1"/>
          </p:cNvSpPr>
          <p:nvPr>
            <p:ph type="title"/>
          </p:nvPr>
        </p:nvSpPr>
        <p:spPr>
          <a:prstGeom prst="rect">
            <a:avLst/>
          </a:prstGeom>
        </p:spPr>
        <p:txBody>
          <a:bodyPr lIns="45699" tIns="45699" rIns="45699" bIns="45699"/>
          <a:lstStyle/>
          <a:p>
            <a:r>
              <a:rPr dirty="0"/>
              <a:t>Security Services</a:t>
            </a:r>
          </a:p>
        </p:txBody>
      </p:sp>
      <p:sp>
        <p:nvSpPr>
          <p:cNvPr id="111" name="Shape 67"/>
          <p:cNvSpPr txBox="1">
            <a:spLocks noGrp="1"/>
          </p:cNvSpPr>
          <p:nvPr>
            <p:ph type="body" idx="1"/>
          </p:nvPr>
        </p:nvSpPr>
        <p:spPr>
          <a:xfrm>
            <a:off x="628650" y="1690689"/>
            <a:ext cx="7886700" cy="4530002"/>
          </a:xfrm>
          <a:prstGeom prst="rect">
            <a:avLst/>
          </a:prstGeom>
        </p:spPr>
        <p:txBody>
          <a:bodyPr lIns="45699" tIns="45699" rIns="45699" bIns="45699">
            <a:noAutofit/>
          </a:bodyPr>
          <a:lstStyle/>
          <a:p>
            <a:pPr marL="164592" indent="-164592" defTabSz="658368">
              <a:spcBef>
                <a:spcPts val="600"/>
              </a:spcBef>
              <a:buClr>
                <a:srgbClr val="000000"/>
              </a:buClr>
              <a:defRPr sz="2016"/>
            </a:pPr>
            <a:r>
              <a:rPr sz="2101" dirty="0"/>
              <a:t>Security can be defined as “the quality or state of being secure: such as freedom from danger</a:t>
            </a:r>
            <a:r>
              <a:rPr lang="en-US" sz="2101" dirty="0"/>
              <a:t>: safety</a:t>
            </a:r>
            <a:r>
              <a:rPr sz="2101" dirty="0"/>
              <a:t>” </a:t>
            </a:r>
            <a:r>
              <a:rPr lang="en-US" sz="2101" dirty="0"/>
              <a:t>or</a:t>
            </a:r>
            <a:r>
              <a:rPr sz="2101" dirty="0"/>
              <a:t> as “something that secures: protection.” (Merriam-Webster)</a:t>
            </a:r>
            <a:br>
              <a:rPr sz="2101" dirty="0"/>
            </a:br>
            <a:endParaRPr sz="2101" dirty="0"/>
          </a:p>
          <a:p>
            <a:pPr marL="164592" indent="-164592" defTabSz="658368">
              <a:spcBef>
                <a:spcPts val="600"/>
              </a:spcBef>
              <a:buClr>
                <a:srgbClr val="000000"/>
              </a:buClr>
              <a:defRPr sz="2016"/>
            </a:pPr>
            <a:r>
              <a:rPr lang="en-US" sz="2101" dirty="0"/>
              <a:t>In </a:t>
            </a:r>
            <a:r>
              <a:rPr sz="2101" dirty="0"/>
              <a:t>order to protect our information assets (information and information systems), we can provide security services</a:t>
            </a:r>
            <a:r>
              <a:rPr lang="en-US" sz="2101" dirty="0"/>
              <a:t> (</a:t>
            </a:r>
            <a:r>
              <a:rPr sz="2101" dirty="0"/>
              <a:t>such as confidentiality, integrity, availability, authentication, authorization, and access control</a:t>
            </a:r>
            <a:r>
              <a:rPr lang="en-US" sz="2101" dirty="0"/>
              <a:t>)</a:t>
            </a:r>
            <a:r>
              <a:rPr sz="2101" dirty="0"/>
              <a:t> where warranted.</a:t>
            </a:r>
            <a:br>
              <a:rPr sz="2101" dirty="0"/>
            </a:br>
            <a:endParaRPr sz="2101" dirty="0"/>
          </a:p>
          <a:p>
            <a:pPr marL="164592" indent="-164592" defTabSz="658368">
              <a:spcBef>
                <a:spcPts val="600"/>
              </a:spcBef>
              <a:buClr>
                <a:srgbClr val="000000"/>
              </a:buClr>
              <a:defRPr sz="2016"/>
            </a:pPr>
            <a:r>
              <a:rPr sz="2101" dirty="0"/>
              <a:t>The role of a security officer or</a:t>
            </a:r>
            <a:r>
              <a:rPr lang="en-US" sz="2101" dirty="0"/>
              <a:t> a </a:t>
            </a:r>
            <a:r>
              <a:rPr sz="2101" dirty="0"/>
              <a:t>system owner is to determine when and where these services should be applied to protect data. Not all of these services </a:t>
            </a:r>
            <a:r>
              <a:rPr lang="en-US" sz="2101" dirty="0"/>
              <a:t>are appropriate </a:t>
            </a:r>
            <a:r>
              <a:rPr sz="2101" dirty="0"/>
              <a:t>for all data, </a:t>
            </a:r>
            <a:r>
              <a:rPr lang="en-US" sz="2101" dirty="0"/>
              <a:t>since</a:t>
            </a:r>
            <a:r>
              <a:rPr sz="2101" dirty="0"/>
              <a:t> there is always </a:t>
            </a:r>
            <a:r>
              <a:rPr lang="en-US" sz="2101" dirty="0"/>
              <a:t>a </a:t>
            </a:r>
            <a:r>
              <a:rPr sz="2101" dirty="0"/>
              <a:t>trade-off between security and usability.</a:t>
            </a:r>
            <a:r>
              <a:rPr lang="en-US" sz="2101" dirty="0"/>
              <a:t> </a:t>
            </a:r>
            <a:endParaRPr sz="2101" dirty="0"/>
          </a:p>
        </p:txBody>
      </p:sp>
    </p:spTree>
    <p:extLst>
      <p:ext uri="{BB962C8B-B14F-4D97-AF65-F5344CB8AC3E}">
        <p14:creationId xmlns:p14="http://schemas.microsoft.com/office/powerpoint/2010/main" val="18708204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Shape 72"/>
          <p:cNvSpPr txBox="1">
            <a:spLocks noGrp="1"/>
          </p:cNvSpPr>
          <p:nvPr>
            <p:ph type="title"/>
          </p:nvPr>
        </p:nvSpPr>
        <p:spPr>
          <a:prstGeom prst="rect">
            <a:avLst/>
          </a:prstGeom>
        </p:spPr>
        <p:txBody>
          <a:bodyPr lIns="45699" tIns="45699" rIns="45699" bIns="45699"/>
          <a:lstStyle/>
          <a:p>
            <a:r>
              <a:rPr dirty="0"/>
              <a:t>Confidentiality</a:t>
            </a:r>
          </a:p>
        </p:txBody>
      </p:sp>
      <p:sp>
        <p:nvSpPr>
          <p:cNvPr id="116" name="Shape 73"/>
          <p:cNvSpPr txBox="1">
            <a:spLocks noGrp="1"/>
          </p:cNvSpPr>
          <p:nvPr>
            <p:ph type="body" idx="1"/>
          </p:nvPr>
        </p:nvSpPr>
        <p:spPr>
          <a:prstGeom prst="rect">
            <a:avLst/>
          </a:prstGeom>
        </p:spPr>
        <p:txBody>
          <a:bodyPr lIns="45699" tIns="45699" rIns="45699" bIns="45699">
            <a:normAutofit/>
          </a:bodyPr>
          <a:lstStyle/>
          <a:p>
            <a:pPr>
              <a:buClr>
                <a:srgbClr val="000000"/>
              </a:buClr>
            </a:pPr>
            <a:r>
              <a:rPr dirty="0"/>
              <a:t>Confidentiality is concerned with limiting access to data</a:t>
            </a:r>
            <a:r>
              <a:rPr lang="en-US" dirty="0"/>
              <a:t> and </a:t>
            </a:r>
            <a:r>
              <a:rPr dirty="0"/>
              <a:t>ensuring that only authorized users have access.</a:t>
            </a:r>
            <a:br>
              <a:rPr dirty="0"/>
            </a:br>
            <a:r>
              <a:rPr dirty="0"/>
              <a:t> </a:t>
            </a:r>
          </a:p>
          <a:p>
            <a:pPr>
              <a:buClr>
                <a:srgbClr val="000000"/>
              </a:buClr>
            </a:pPr>
            <a:r>
              <a:rPr dirty="0"/>
              <a:t>Examples of data that might </a:t>
            </a:r>
            <a:r>
              <a:rPr lang="en-US" dirty="0"/>
              <a:t>require</a:t>
            </a:r>
            <a:r>
              <a:rPr dirty="0"/>
              <a:t> confidentiality </a:t>
            </a:r>
            <a:r>
              <a:rPr lang="en-US" dirty="0"/>
              <a:t>include </a:t>
            </a:r>
            <a:r>
              <a:rPr dirty="0"/>
              <a:t>user account data</a:t>
            </a:r>
            <a:r>
              <a:rPr lang="en-US" dirty="0"/>
              <a:t> and</a:t>
            </a:r>
            <a:r>
              <a:rPr dirty="0"/>
              <a:t> electronic medical records.</a:t>
            </a:r>
            <a:br>
              <a:rPr dirty="0"/>
            </a:br>
            <a:endParaRPr dirty="0"/>
          </a:p>
          <a:p>
            <a:pPr>
              <a:buClr>
                <a:srgbClr val="000000"/>
              </a:buClr>
            </a:pPr>
            <a:r>
              <a:rPr dirty="0"/>
              <a:t>Security components that </a:t>
            </a:r>
            <a:r>
              <a:rPr lang="en-US" dirty="0"/>
              <a:t>support </a:t>
            </a:r>
            <a:r>
              <a:rPr dirty="0"/>
              <a:t>confidentiality include encryption technologies, firewalls, and other devices and components that control access to data.</a:t>
            </a:r>
          </a:p>
        </p:txBody>
      </p:sp>
    </p:spTree>
    <p:extLst>
      <p:ext uri="{BB962C8B-B14F-4D97-AF65-F5344CB8AC3E}">
        <p14:creationId xmlns:p14="http://schemas.microsoft.com/office/powerpoint/2010/main" val="8169080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Shape 78"/>
          <p:cNvSpPr txBox="1">
            <a:spLocks noGrp="1"/>
          </p:cNvSpPr>
          <p:nvPr>
            <p:ph type="title"/>
          </p:nvPr>
        </p:nvSpPr>
        <p:spPr>
          <a:prstGeom prst="rect">
            <a:avLst/>
          </a:prstGeom>
        </p:spPr>
        <p:txBody>
          <a:bodyPr lIns="45699" tIns="45699" rIns="45699" bIns="45699"/>
          <a:lstStyle/>
          <a:p>
            <a:r>
              <a:rPr dirty="0"/>
              <a:t>Integrity</a:t>
            </a:r>
          </a:p>
        </p:txBody>
      </p:sp>
      <p:sp>
        <p:nvSpPr>
          <p:cNvPr id="119" name="Shape 79"/>
          <p:cNvSpPr txBox="1">
            <a:spLocks noGrp="1"/>
          </p:cNvSpPr>
          <p:nvPr>
            <p:ph type="body" idx="1"/>
          </p:nvPr>
        </p:nvSpPr>
        <p:spPr>
          <a:prstGeom prst="rect">
            <a:avLst/>
          </a:prstGeom>
        </p:spPr>
        <p:txBody>
          <a:bodyPr lIns="45699" tIns="45699" rIns="45699" bIns="45699"/>
          <a:lstStyle/>
          <a:p>
            <a:pPr>
              <a:buClr>
                <a:srgbClr val="000000"/>
              </a:buClr>
            </a:pPr>
            <a:r>
              <a:rPr dirty="0"/>
              <a:t>Integrity is the assurance that information has not been modified by an unauthorized individual. </a:t>
            </a:r>
            <a:br>
              <a:rPr dirty="0"/>
            </a:br>
            <a:endParaRPr dirty="0"/>
          </a:p>
          <a:p>
            <a:pPr>
              <a:buClr>
                <a:srgbClr val="000000"/>
              </a:buClr>
            </a:pPr>
            <a:r>
              <a:rPr dirty="0"/>
              <a:t>Examples of data that must maintain integrity are bank records and electronic health records, both </a:t>
            </a:r>
            <a:r>
              <a:rPr lang="en-US" dirty="0"/>
              <a:t>of </a:t>
            </a:r>
            <a:r>
              <a:rPr dirty="0"/>
              <a:t>which could have significant negative ramifications if modified by an attacker.</a:t>
            </a:r>
            <a:br>
              <a:rPr dirty="0"/>
            </a:br>
            <a:endParaRPr dirty="0"/>
          </a:p>
          <a:p>
            <a:pPr>
              <a:buClr>
                <a:srgbClr val="000000"/>
              </a:buClr>
            </a:pPr>
            <a:r>
              <a:rPr dirty="0"/>
              <a:t>Technologies that </a:t>
            </a:r>
            <a:r>
              <a:rPr lang="en-US" dirty="0"/>
              <a:t>support</a:t>
            </a:r>
            <a:r>
              <a:rPr dirty="0"/>
              <a:t> integrity include cryptographic processes called “hashing</a:t>
            </a:r>
            <a:r>
              <a:rPr lang="en-US" dirty="0"/>
              <a:t>.</a:t>
            </a:r>
            <a:r>
              <a:rPr dirty="0"/>
              <a:t>" </a:t>
            </a:r>
            <a:r>
              <a:rPr lang="en-US" dirty="0"/>
              <a:t>This</a:t>
            </a:r>
            <a:r>
              <a:rPr dirty="0"/>
              <a:t> generate</a:t>
            </a:r>
            <a:r>
              <a:rPr lang="en-US" dirty="0"/>
              <a:t>s</a:t>
            </a:r>
            <a:r>
              <a:rPr dirty="0"/>
              <a:t> a digital fingerprint</a:t>
            </a:r>
            <a:r>
              <a:rPr lang="en-US" dirty="0"/>
              <a:t>,</a:t>
            </a:r>
            <a:r>
              <a:rPr dirty="0"/>
              <a:t> or unique string, for an object. </a:t>
            </a:r>
          </a:p>
        </p:txBody>
      </p:sp>
    </p:spTree>
    <p:extLst>
      <p:ext uri="{BB962C8B-B14F-4D97-AF65-F5344CB8AC3E}">
        <p14:creationId xmlns:p14="http://schemas.microsoft.com/office/powerpoint/2010/main" val="1195227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Shape 84"/>
          <p:cNvSpPr txBox="1">
            <a:spLocks noGrp="1"/>
          </p:cNvSpPr>
          <p:nvPr>
            <p:ph type="title"/>
          </p:nvPr>
        </p:nvSpPr>
        <p:spPr>
          <a:prstGeom prst="rect">
            <a:avLst/>
          </a:prstGeom>
        </p:spPr>
        <p:txBody>
          <a:bodyPr lIns="45699" tIns="45699" rIns="45699" bIns="45699">
            <a:normAutofit/>
          </a:bodyPr>
          <a:lstStyle>
            <a:lvl1pPr>
              <a:defRPr sz="4500"/>
            </a:lvl1pPr>
          </a:lstStyle>
          <a:p>
            <a:r>
              <a:rPr sz="3300" dirty="0"/>
              <a:t>Availability</a:t>
            </a:r>
          </a:p>
        </p:txBody>
      </p:sp>
      <p:sp>
        <p:nvSpPr>
          <p:cNvPr id="124" name="Shape 85"/>
          <p:cNvSpPr txBox="1">
            <a:spLocks noGrp="1"/>
          </p:cNvSpPr>
          <p:nvPr>
            <p:ph type="body" idx="1"/>
          </p:nvPr>
        </p:nvSpPr>
        <p:spPr>
          <a:prstGeom prst="rect">
            <a:avLst/>
          </a:prstGeom>
        </p:spPr>
        <p:txBody>
          <a:bodyPr lIns="45699" tIns="45699" rIns="45699" bIns="45699"/>
          <a:lstStyle/>
          <a:p>
            <a:pPr>
              <a:buClr>
                <a:srgbClr val="000000"/>
              </a:buClr>
            </a:pPr>
            <a:r>
              <a:rPr dirty="0"/>
              <a:t>Availability is the assurance that the information or system will be accessible to users when it is needed.</a:t>
            </a:r>
            <a:br>
              <a:rPr dirty="0"/>
            </a:br>
            <a:endParaRPr dirty="0"/>
          </a:p>
          <a:p>
            <a:pPr>
              <a:buClr>
                <a:srgbClr val="000000"/>
              </a:buClr>
            </a:pPr>
            <a:r>
              <a:rPr dirty="0"/>
              <a:t>Examples of data that </a:t>
            </a:r>
            <a:r>
              <a:rPr lang="en-US" dirty="0"/>
              <a:t>must </a:t>
            </a:r>
            <a:r>
              <a:rPr dirty="0"/>
              <a:t>be available </a:t>
            </a:r>
            <a:r>
              <a:rPr lang="en-US" dirty="0"/>
              <a:t>include (</a:t>
            </a:r>
            <a:r>
              <a:rPr dirty="0"/>
              <a:t>again</a:t>
            </a:r>
            <a:r>
              <a:rPr lang="en-US" dirty="0"/>
              <a:t>)</a:t>
            </a:r>
            <a:r>
              <a:rPr dirty="0"/>
              <a:t> bank records and healthcare systems.</a:t>
            </a:r>
            <a:br>
              <a:rPr dirty="0"/>
            </a:br>
            <a:endParaRPr dirty="0"/>
          </a:p>
          <a:p>
            <a:pPr>
              <a:buClr>
                <a:srgbClr val="000000"/>
              </a:buClr>
            </a:pPr>
            <a:r>
              <a:rPr dirty="0"/>
              <a:t>Ensuring that there are redundant system components is important for </a:t>
            </a:r>
            <a:r>
              <a:rPr lang="en-US" dirty="0"/>
              <a:t>supporting </a:t>
            </a:r>
            <a:r>
              <a:rPr dirty="0"/>
              <a:t>availability. </a:t>
            </a:r>
            <a:r>
              <a:rPr lang="en-US" dirty="0"/>
              <a:t>These include </a:t>
            </a:r>
            <a:r>
              <a:rPr dirty="0"/>
              <a:t>multiple hard drives, redundant power supplies in servers, </a:t>
            </a:r>
            <a:r>
              <a:rPr lang="en-US" dirty="0"/>
              <a:t>and </a:t>
            </a:r>
            <a:r>
              <a:rPr dirty="0"/>
              <a:t>multiple web servers (clustered servers) in the event that one fails or must be taken down. The more critical availability is, the more redundancy must be built in to the system. </a:t>
            </a:r>
          </a:p>
        </p:txBody>
      </p:sp>
    </p:spTree>
    <p:extLst>
      <p:ext uri="{BB962C8B-B14F-4D97-AF65-F5344CB8AC3E}">
        <p14:creationId xmlns:p14="http://schemas.microsoft.com/office/powerpoint/2010/main" val="1400309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90"/>
          <p:cNvSpPr txBox="1">
            <a:spLocks noGrp="1"/>
          </p:cNvSpPr>
          <p:nvPr>
            <p:ph type="title"/>
          </p:nvPr>
        </p:nvSpPr>
        <p:spPr>
          <a:prstGeom prst="rect">
            <a:avLst/>
          </a:prstGeom>
        </p:spPr>
        <p:txBody>
          <a:bodyPr lIns="45699" tIns="45699" rIns="45699" bIns="45699"/>
          <a:lstStyle/>
          <a:p>
            <a:r>
              <a:rPr dirty="0"/>
              <a:t>Authentication</a:t>
            </a:r>
          </a:p>
        </p:txBody>
      </p:sp>
      <p:sp>
        <p:nvSpPr>
          <p:cNvPr id="129" name="Shape 91"/>
          <p:cNvSpPr txBox="1">
            <a:spLocks noGrp="1"/>
          </p:cNvSpPr>
          <p:nvPr>
            <p:ph type="body" idx="1"/>
          </p:nvPr>
        </p:nvSpPr>
        <p:spPr>
          <a:prstGeom prst="rect">
            <a:avLst/>
          </a:prstGeom>
        </p:spPr>
        <p:txBody>
          <a:bodyPr lIns="45699" tIns="45699" rIns="45699" bIns="45699"/>
          <a:lstStyle/>
          <a:p>
            <a:pPr>
              <a:buClr>
                <a:srgbClr val="000000"/>
              </a:buClr>
            </a:pPr>
            <a:r>
              <a:rPr dirty="0"/>
              <a:t>Authentication is the verification that something</a:t>
            </a:r>
            <a:r>
              <a:rPr lang="en-US" dirty="0"/>
              <a:t> (or someone) is legitimate</a:t>
            </a:r>
            <a:r>
              <a:rPr dirty="0"/>
              <a:t>.</a:t>
            </a:r>
            <a:br>
              <a:rPr dirty="0"/>
            </a:br>
            <a:endParaRPr dirty="0"/>
          </a:p>
          <a:p>
            <a:pPr>
              <a:buClr>
                <a:srgbClr val="000000"/>
              </a:buClr>
            </a:pPr>
            <a:r>
              <a:rPr dirty="0"/>
              <a:t>Authentication of data is synonymous with integrity. We </a:t>
            </a:r>
            <a:r>
              <a:rPr lang="en-US" dirty="0"/>
              <a:t>can </a:t>
            </a:r>
            <a:r>
              <a:rPr dirty="0"/>
              <a:t>also desire authentication of origin (</a:t>
            </a:r>
            <a:r>
              <a:rPr lang="en-US" dirty="0"/>
              <a:t>e.g., </a:t>
            </a:r>
            <a:r>
              <a:rPr dirty="0"/>
              <a:t>knowing that an email was really sent by the person in the </a:t>
            </a:r>
            <a:r>
              <a:rPr lang="en-US" dirty="0"/>
              <a:t>"</a:t>
            </a:r>
            <a:r>
              <a:rPr dirty="0"/>
              <a:t>From</a:t>
            </a:r>
            <a:r>
              <a:rPr lang="en-US" dirty="0"/>
              <a:t>"</a:t>
            </a:r>
            <a:r>
              <a:rPr dirty="0"/>
              <a:t> field) or authentication of identity (</a:t>
            </a:r>
            <a:r>
              <a:rPr lang="en-US" dirty="0"/>
              <a:t>e.g., </a:t>
            </a:r>
            <a:r>
              <a:rPr dirty="0"/>
              <a:t>is that person attempting to log in to the system really that individual?).</a:t>
            </a:r>
            <a:br>
              <a:rPr dirty="0"/>
            </a:br>
            <a:endParaRPr dirty="0"/>
          </a:p>
          <a:p>
            <a:pPr>
              <a:buClr>
                <a:srgbClr val="000000"/>
              </a:buClr>
            </a:pPr>
            <a:r>
              <a:rPr dirty="0"/>
              <a:t>Security components that </a:t>
            </a:r>
            <a:r>
              <a:rPr lang="en-US" dirty="0"/>
              <a:t>support </a:t>
            </a:r>
            <a:r>
              <a:rPr dirty="0"/>
              <a:t>authentication include hashing (integrity), identity credentials</a:t>
            </a:r>
            <a:r>
              <a:rPr lang="en-US" dirty="0"/>
              <a:t> (</a:t>
            </a:r>
            <a:r>
              <a:rPr dirty="0"/>
              <a:t>such as passwords and digital signatures</a:t>
            </a:r>
            <a:r>
              <a:rPr lang="en-US" dirty="0"/>
              <a:t>),</a:t>
            </a:r>
            <a:r>
              <a:rPr dirty="0"/>
              <a:t> or digitally signing network packets to prove their origin.</a:t>
            </a:r>
          </a:p>
        </p:txBody>
      </p:sp>
    </p:spTree>
    <p:extLst>
      <p:ext uri="{BB962C8B-B14F-4D97-AF65-F5344CB8AC3E}">
        <p14:creationId xmlns:p14="http://schemas.microsoft.com/office/powerpoint/2010/main" val="26207505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ape 96"/>
          <p:cNvSpPr txBox="1">
            <a:spLocks noGrp="1"/>
          </p:cNvSpPr>
          <p:nvPr>
            <p:ph type="title"/>
          </p:nvPr>
        </p:nvSpPr>
        <p:spPr>
          <a:prstGeom prst="rect">
            <a:avLst/>
          </a:prstGeom>
        </p:spPr>
        <p:txBody>
          <a:bodyPr lIns="45699" tIns="45699" rIns="45699" bIns="45699"/>
          <a:lstStyle/>
          <a:p>
            <a:r>
              <a:rPr dirty="0"/>
              <a:t>Authorization</a:t>
            </a:r>
          </a:p>
        </p:txBody>
      </p:sp>
      <p:sp>
        <p:nvSpPr>
          <p:cNvPr id="132" name="Shape 97"/>
          <p:cNvSpPr txBox="1">
            <a:spLocks noGrp="1"/>
          </p:cNvSpPr>
          <p:nvPr>
            <p:ph type="body" idx="1"/>
          </p:nvPr>
        </p:nvSpPr>
        <p:spPr>
          <a:prstGeom prst="rect">
            <a:avLst/>
          </a:prstGeom>
        </p:spPr>
        <p:txBody>
          <a:bodyPr lIns="45699" tIns="45699" rIns="45699" bIns="45699"/>
          <a:lstStyle/>
          <a:p>
            <a:pPr>
              <a:buClr>
                <a:srgbClr val="000000"/>
              </a:buClr>
            </a:pPr>
            <a:r>
              <a:rPr dirty="0"/>
              <a:t>Once a user is authenticated to the system, </a:t>
            </a:r>
            <a:r>
              <a:rPr lang="en-US" dirty="0"/>
              <a:t>that user</a:t>
            </a:r>
            <a:r>
              <a:rPr dirty="0"/>
              <a:t> is granted authorization to use its resources. </a:t>
            </a:r>
            <a:br>
              <a:rPr dirty="0"/>
            </a:br>
            <a:endParaRPr dirty="0"/>
          </a:p>
          <a:p>
            <a:pPr>
              <a:buClr>
                <a:srgbClr val="000000"/>
              </a:buClr>
            </a:pPr>
            <a:r>
              <a:rPr dirty="0"/>
              <a:t>Authorization allows you into the network resources. In order to actually access the resources within the network, you need to have permission. Access controls provide that permission.</a:t>
            </a:r>
          </a:p>
        </p:txBody>
      </p:sp>
    </p:spTree>
    <p:extLst>
      <p:ext uri="{BB962C8B-B14F-4D97-AF65-F5344CB8AC3E}">
        <p14:creationId xmlns:p14="http://schemas.microsoft.com/office/powerpoint/2010/main" val="24790619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02"/>
          <p:cNvSpPr txBox="1">
            <a:spLocks noGrp="1"/>
          </p:cNvSpPr>
          <p:nvPr>
            <p:ph type="title"/>
          </p:nvPr>
        </p:nvSpPr>
        <p:spPr>
          <a:prstGeom prst="rect">
            <a:avLst/>
          </a:prstGeom>
        </p:spPr>
        <p:txBody>
          <a:bodyPr lIns="45699" tIns="45699" rIns="45699" bIns="45699"/>
          <a:lstStyle/>
          <a:p>
            <a:r>
              <a:rPr dirty="0"/>
              <a:t>Access Control</a:t>
            </a:r>
          </a:p>
        </p:txBody>
      </p:sp>
      <p:sp>
        <p:nvSpPr>
          <p:cNvPr id="135" name="Shape 103"/>
          <p:cNvSpPr txBox="1">
            <a:spLocks noGrp="1"/>
          </p:cNvSpPr>
          <p:nvPr>
            <p:ph type="body" idx="1"/>
          </p:nvPr>
        </p:nvSpPr>
        <p:spPr>
          <a:xfrm>
            <a:off x="457200" y="2057400"/>
            <a:ext cx="8229600" cy="3771900"/>
          </a:xfrm>
          <a:prstGeom prst="rect">
            <a:avLst/>
          </a:prstGeom>
        </p:spPr>
        <p:txBody>
          <a:bodyPr lIns="45699" tIns="45699" rIns="45699" bIns="45699"/>
          <a:lstStyle/>
          <a:p>
            <a:pPr>
              <a:spcBef>
                <a:spcPts val="0"/>
              </a:spcBef>
              <a:buClr>
                <a:srgbClr val="000000"/>
              </a:buClr>
            </a:pPr>
            <a:r>
              <a:rPr dirty="0"/>
              <a:t>Access controls provide control over what the user can do at the resource. There are different types of access controls:</a:t>
            </a:r>
          </a:p>
          <a:p>
            <a:pPr marL="698500" lvl="1" indent="-342900">
              <a:spcBef>
                <a:spcPts val="400"/>
              </a:spcBef>
              <a:buClr>
                <a:srgbClr val="000000"/>
              </a:buClr>
              <a:defRPr sz="1800"/>
            </a:pPr>
            <a:r>
              <a:rPr dirty="0"/>
              <a:t>Mandatory Access Controls (MAC) – </a:t>
            </a:r>
            <a:r>
              <a:rPr lang="en-US" dirty="0"/>
              <a:t>t</a:t>
            </a:r>
            <a:r>
              <a:rPr dirty="0"/>
              <a:t>hey strictly control the operation that can be performed against an object. Considered the most rigid.</a:t>
            </a:r>
          </a:p>
          <a:p>
            <a:pPr marL="698500" lvl="1" indent="-342900">
              <a:spcBef>
                <a:spcPts val="400"/>
              </a:spcBef>
              <a:buClr>
                <a:srgbClr val="000000"/>
              </a:buClr>
              <a:defRPr sz="1800"/>
            </a:pPr>
            <a:r>
              <a:rPr dirty="0"/>
              <a:t>Discretionary Access Controls (DAC) – </a:t>
            </a:r>
            <a:r>
              <a:rPr lang="en-US" dirty="0"/>
              <a:t>a</a:t>
            </a:r>
            <a:r>
              <a:rPr dirty="0"/>
              <a:t>ssociated with UNIX and Windows system. The least strict. Object owners can determine the access others have to the object.</a:t>
            </a:r>
          </a:p>
          <a:p>
            <a:pPr marL="698500" lvl="1" indent="-342900">
              <a:spcBef>
                <a:spcPts val="400"/>
              </a:spcBef>
              <a:buClr>
                <a:srgbClr val="000000"/>
              </a:buClr>
              <a:defRPr sz="1800"/>
            </a:pPr>
            <a:r>
              <a:rPr dirty="0"/>
              <a:t>Role-Based Access Controls (RBAC) – </a:t>
            </a:r>
            <a:r>
              <a:rPr lang="en-US" dirty="0"/>
              <a:t>a</a:t>
            </a:r>
            <a:r>
              <a:rPr dirty="0"/>
              <a:t>ccess is determined by the user’s role. For instance, in a Learning Management System, a student can only see his</a:t>
            </a:r>
            <a:r>
              <a:rPr lang="en-US" dirty="0"/>
              <a:t>/</a:t>
            </a:r>
            <a:r>
              <a:rPr dirty="0"/>
              <a:t>her data</a:t>
            </a:r>
            <a:r>
              <a:rPr lang="en-US" dirty="0"/>
              <a:t>;</a:t>
            </a:r>
            <a:r>
              <a:rPr dirty="0"/>
              <a:t> but a TA can see everyone</a:t>
            </a:r>
            <a:r>
              <a:rPr lang="en-US" dirty="0"/>
              <a:t>’s,</a:t>
            </a:r>
            <a:r>
              <a:rPr dirty="0"/>
              <a:t> and a Teacher can modify the controls.</a:t>
            </a:r>
          </a:p>
        </p:txBody>
      </p:sp>
    </p:spTree>
    <p:extLst>
      <p:ext uri="{BB962C8B-B14F-4D97-AF65-F5344CB8AC3E}">
        <p14:creationId xmlns:p14="http://schemas.microsoft.com/office/powerpoint/2010/main" val="3567423107"/>
      </p:ext>
    </p:extLst>
  </p:cSld>
  <p:clrMapOvr>
    <a:masterClrMapping/>
  </p:clrMapOvr>
</p:sld>
</file>

<file path=ppt/theme/theme1.xml><?xml version="1.0" encoding="utf-8"?>
<a:theme xmlns:a="http://schemas.openxmlformats.org/drawingml/2006/main" name="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E3E3C7E6-017D-4D62-BA60-DC8D354CF6D5}" vid="{19B1188F-9E2C-4048-BDD4-D059C22BC13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C5.module.ADAC.standard.format.template (1)</Template>
  <TotalTime>2</TotalTime>
  <Words>1570</Words>
  <Application>Microsoft Office PowerPoint</Application>
  <PresentationFormat>On-screen Show (4:3)</PresentationFormat>
  <Paragraphs>120</Paragraphs>
  <Slides>23</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Calibri Light</vt:lpstr>
      <vt:lpstr>Times New Roman</vt:lpstr>
      <vt:lpstr>Trebuchet MS</vt:lpstr>
      <vt:lpstr>PP_C5Modules_CC_License_standard</vt:lpstr>
      <vt:lpstr>Cyber Threats and Countermeasures</vt:lpstr>
      <vt:lpstr>Learning Objectives</vt:lpstr>
      <vt:lpstr>Security Services</vt:lpstr>
      <vt:lpstr>Confidentiality</vt:lpstr>
      <vt:lpstr>Integrity</vt:lpstr>
      <vt:lpstr>Availability</vt:lpstr>
      <vt:lpstr>Authentication</vt:lpstr>
      <vt:lpstr>Authorization</vt:lpstr>
      <vt:lpstr>Access Control</vt:lpstr>
      <vt:lpstr>Security Controls</vt:lpstr>
      <vt:lpstr>Preventive Controls</vt:lpstr>
      <vt:lpstr>Deterrent Controls</vt:lpstr>
      <vt:lpstr>Corrective Controls</vt:lpstr>
      <vt:lpstr>Putting it All Together</vt:lpstr>
      <vt:lpstr>Defense-in-Depth</vt:lpstr>
      <vt:lpstr>Trusted Computing</vt:lpstr>
      <vt:lpstr>Other Cyber Defense Tools, Methods, and Components</vt:lpstr>
      <vt:lpstr>Patching</vt:lpstr>
      <vt:lpstr>Vulnerability Scanning</vt:lpstr>
      <vt:lpstr>Penetration Testing</vt:lpstr>
      <vt:lpstr>Ethics</vt:lpstr>
      <vt:lpstr>Ethical Issues in Computer Security</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Cyber Threats and Countermeasures</dc:title>
  <dc:creator>Sabrina Smiley</dc:creator>
  <cp:lastModifiedBy>Sabrina Smiley</cp:lastModifiedBy>
  <cp:revision>2</cp:revision>
  <dcterms:created xsi:type="dcterms:W3CDTF">2018-06-20T19:12:57Z</dcterms:created>
  <dcterms:modified xsi:type="dcterms:W3CDTF">2018-07-17T16:39:38Z</dcterms:modified>
</cp:coreProperties>
</file>