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0" r:id="rId5"/>
    <p:sldId id="261" r:id="rId6"/>
    <p:sldId id="262" r:id="rId7"/>
    <p:sldId id="279" r:id="rId8"/>
    <p:sldId id="263" r:id="rId9"/>
    <p:sldId id="264" r:id="rId10"/>
    <p:sldId id="265" r:id="rId11"/>
    <p:sldId id="266" r:id="rId12"/>
    <p:sldId id="268" r:id="rId13"/>
    <p:sldId id="267" r:id="rId14"/>
    <p:sldId id="269" r:id="rId15"/>
    <p:sldId id="270" r:id="rId16"/>
    <p:sldId id="271" r:id="rId17"/>
    <p:sldId id="272" r:id="rId18"/>
    <p:sldId id="281" r:id="rId19"/>
    <p:sldId id="282" r:id="rId20"/>
    <p:sldId id="280" r:id="rId21"/>
    <p:sldId id="273" r:id="rId22"/>
    <p:sldId id="275" r:id="rId23"/>
    <p:sldId id="276" r:id="rId24"/>
    <p:sldId id="277" r:id="rId25"/>
    <p:sldId id="27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3" autoAdjust="0"/>
    <p:restoredTop sz="94660"/>
  </p:normalViewPr>
  <p:slideViewPr>
    <p:cSldViewPr snapToGrid="0">
      <p:cViewPr varScale="1">
        <p:scale>
          <a:sx n="160" d="100"/>
          <a:sy n="160" d="100"/>
        </p:scale>
        <p:origin x="104"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18B4C5-FAC3-45D8-BE3D-F736090EE6FE}" type="datetimeFigureOut">
              <a:rPr lang="en-US" smtClean="0"/>
              <a:t>4/9/2019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2908D-012C-497C-8E4B-D4A401C062DE}" type="slidenum">
              <a:rPr lang="en-US" smtClean="0"/>
              <a:t>‹#›</a:t>
            </a:fld>
            <a:endParaRPr lang="en-US"/>
          </a:p>
        </p:txBody>
      </p:sp>
    </p:spTree>
    <p:extLst>
      <p:ext uri="{BB962C8B-B14F-4D97-AF65-F5344CB8AC3E}">
        <p14:creationId xmlns:p14="http://schemas.microsoft.com/office/powerpoint/2010/main" val="1805874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0710">
              <a:defRPr sz="2400">
                <a:solidFill>
                  <a:schemeClr val="tx1"/>
                </a:solidFill>
                <a:latin typeface="Arial" panose="020B0604020202020204" pitchFamily="34" charset="0"/>
                <a:ea typeface="ＭＳ Ｐゴシック" panose="020B0600070205080204" pitchFamily="34" charset="-128"/>
              </a:defRPr>
            </a:lvl1pPr>
            <a:lvl2pPr marL="753648" indent="-289865" defTabSz="980710">
              <a:defRPr sz="2400">
                <a:solidFill>
                  <a:schemeClr val="tx1"/>
                </a:solidFill>
                <a:latin typeface="Arial" panose="020B0604020202020204" pitchFamily="34" charset="0"/>
                <a:ea typeface="ＭＳ Ｐゴシック" panose="020B0600070205080204" pitchFamily="34" charset="-128"/>
              </a:defRPr>
            </a:lvl2pPr>
            <a:lvl3pPr marL="1159459" indent="-231892" defTabSz="980710">
              <a:defRPr sz="2400">
                <a:solidFill>
                  <a:schemeClr val="tx1"/>
                </a:solidFill>
                <a:latin typeface="Arial" panose="020B0604020202020204" pitchFamily="34" charset="0"/>
                <a:ea typeface="ＭＳ Ｐゴシック" panose="020B0600070205080204" pitchFamily="34" charset="-128"/>
              </a:defRPr>
            </a:lvl3pPr>
            <a:lvl4pPr marL="1623243" indent="-231892" defTabSz="980710">
              <a:defRPr sz="2400">
                <a:solidFill>
                  <a:schemeClr val="tx1"/>
                </a:solidFill>
                <a:latin typeface="Arial" panose="020B0604020202020204" pitchFamily="34" charset="0"/>
                <a:ea typeface="ＭＳ Ｐゴシック" panose="020B0600070205080204" pitchFamily="34" charset="-128"/>
              </a:defRPr>
            </a:lvl4pPr>
            <a:lvl5pPr marL="2087027" indent="-231892" defTabSz="980710">
              <a:defRPr sz="2400">
                <a:solidFill>
                  <a:schemeClr val="tx1"/>
                </a:solidFill>
                <a:latin typeface="Arial" panose="020B0604020202020204" pitchFamily="34" charset="0"/>
                <a:ea typeface="ＭＳ Ｐゴシック" panose="020B0600070205080204" pitchFamily="34" charset="-128"/>
              </a:defRPr>
            </a:lvl5pPr>
            <a:lvl6pPr marL="2550810"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14594"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78378"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42161" indent="-231892" defTabSz="98071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8F1B77C-9D0B-4BA3-AAD6-28A265164C50}" type="slidenum">
              <a:rPr lang="en-US" altLang="en-US" sz="1300">
                <a:latin typeface="Times New Roman" panose="02020603050405020304" pitchFamily="18" charset="0"/>
              </a:rPr>
              <a:pPr/>
              <a:t>4</a:t>
            </a:fld>
            <a:endParaRPr lang="en-US" altLang="en-US" sz="1300">
              <a:latin typeface="Times New Roman" panose="02020603050405020304" pitchFamily="18" charset="0"/>
            </a:endParaRPr>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anose="020B0600070205080204" pitchFamily="34" charset="-128"/>
            </a:endParaRPr>
          </a:p>
        </p:txBody>
      </p:sp>
    </p:spTree>
    <p:extLst>
      <p:ext uri="{BB962C8B-B14F-4D97-AF65-F5344CB8AC3E}">
        <p14:creationId xmlns:p14="http://schemas.microsoft.com/office/powerpoint/2010/main" val="959096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TextEdit="1"/>
          </p:cNvSpPr>
          <p:nvPr>
            <p:ph type="sldImg"/>
          </p:nvPr>
        </p:nvSpPr>
        <p:spPr>
          <a:ln/>
        </p:spPr>
      </p:sp>
      <p:sp>
        <p:nvSpPr>
          <p:cNvPr id="1710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anose="020B0600070205080204" pitchFamily="34" charset="-128"/>
            </a:endParaRPr>
          </a:p>
        </p:txBody>
      </p:sp>
      <p:sp>
        <p:nvSpPr>
          <p:cNvPr id="17101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0710">
              <a:defRPr sz="2000">
                <a:solidFill>
                  <a:schemeClr val="tx1"/>
                </a:solidFill>
                <a:latin typeface="Arial" panose="020B0604020202020204" pitchFamily="34" charset="0"/>
                <a:ea typeface="ＭＳ Ｐゴシック" panose="020B0600070205080204" pitchFamily="34" charset="-128"/>
              </a:defRPr>
            </a:lvl1pPr>
            <a:lvl2pPr marL="753648" indent="-289865" defTabSz="980710">
              <a:defRPr sz="2000">
                <a:solidFill>
                  <a:schemeClr val="tx1"/>
                </a:solidFill>
                <a:latin typeface="Arial" panose="020B0604020202020204" pitchFamily="34" charset="0"/>
                <a:ea typeface="ＭＳ Ｐゴシック" panose="020B0600070205080204" pitchFamily="34" charset="-128"/>
              </a:defRPr>
            </a:lvl2pPr>
            <a:lvl3pPr marL="1159459" indent="-231892" defTabSz="980710">
              <a:defRPr sz="2000">
                <a:solidFill>
                  <a:schemeClr val="tx1"/>
                </a:solidFill>
                <a:latin typeface="Arial" panose="020B0604020202020204" pitchFamily="34" charset="0"/>
                <a:ea typeface="ＭＳ Ｐゴシック" panose="020B0600070205080204" pitchFamily="34" charset="-128"/>
              </a:defRPr>
            </a:lvl3pPr>
            <a:lvl4pPr marL="1623243" indent="-231892" defTabSz="980710">
              <a:defRPr sz="2000">
                <a:solidFill>
                  <a:schemeClr val="tx1"/>
                </a:solidFill>
                <a:latin typeface="Arial" panose="020B0604020202020204" pitchFamily="34" charset="0"/>
                <a:ea typeface="ＭＳ Ｐゴシック" panose="020B0600070205080204" pitchFamily="34" charset="-128"/>
              </a:defRPr>
            </a:lvl4pPr>
            <a:lvl5pPr marL="2087027" indent="-231892" defTabSz="980710">
              <a:defRPr sz="2000">
                <a:solidFill>
                  <a:schemeClr val="tx1"/>
                </a:solidFill>
                <a:latin typeface="Arial" panose="020B0604020202020204" pitchFamily="34" charset="0"/>
                <a:ea typeface="ＭＳ Ｐゴシック" panose="020B0600070205080204" pitchFamily="34" charset="-128"/>
              </a:defRPr>
            </a:lvl5pPr>
            <a:lvl6pPr marL="2550810"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6pPr>
            <a:lvl7pPr marL="3014594"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7pPr>
            <a:lvl8pPr marL="3478378"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8pPr>
            <a:lvl9pPr marL="3942161" indent="-231892" defTabSz="980710" eaLnBrk="0" fontAlgn="base" hangingPunct="0">
              <a:spcBef>
                <a:spcPct val="20000"/>
              </a:spcBef>
              <a:spcAft>
                <a:spcPct val="0"/>
              </a:spcAft>
              <a:buClr>
                <a:schemeClr val="accent2"/>
              </a:buClr>
              <a:buSzPct val="85000"/>
              <a:buFont typeface="ZapfDingbats" pitchFamily="82" charset="2"/>
              <a:defRPr sz="2000">
                <a:solidFill>
                  <a:schemeClr val="tx1"/>
                </a:solidFill>
                <a:latin typeface="Arial" panose="020B0604020202020204" pitchFamily="34" charset="0"/>
                <a:ea typeface="ＭＳ Ｐゴシック" panose="020B0600070205080204" pitchFamily="34" charset="-128"/>
              </a:defRPr>
            </a:lvl9pPr>
          </a:lstStyle>
          <a:p>
            <a:fld id="{FD8006C0-C126-4C8B-B66B-B55D1E1D9170}" type="slidenum">
              <a:rPr lang="en-US" altLang="en-US" sz="1300">
                <a:latin typeface="Times New Roman" panose="02020603050405020304" pitchFamily="18" charset="0"/>
              </a:rPr>
              <a:pPr/>
              <a:t>9</a:t>
            </a:fld>
            <a:endParaRPr lang="en-US" altLang="en-US" sz="1300">
              <a:latin typeface="Times New Roman" panose="02020603050405020304" pitchFamily="18" charset="0"/>
            </a:endParaRPr>
          </a:p>
        </p:txBody>
      </p:sp>
    </p:spTree>
    <p:extLst>
      <p:ext uri="{BB962C8B-B14F-4D97-AF65-F5344CB8AC3E}">
        <p14:creationId xmlns:p14="http://schemas.microsoft.com/office/powerpoint/2010/main" val="1969332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275764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911273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16142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9C5A7-5F86-4472-BD08-616B0C33F2DF}"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181549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589C5A7-5F86-4472-BD08-616B0C33F2DF}"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571843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89C5A7-5F86-4472-BD08-616B0C33F2DF}"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864215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89C5A7-5F86-4472-BD08-616B0C33F2DF}" type="datetimeFigureOut">
              <a:rPr lang="en-US" smtClean="0"/>
              <a:t>4/9/2019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599065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89C5A7-5F86-4472-BD08-616B0C33F2DF}" type="datetimeFigureOut">
              <a:rPr lang="en-US" smtClean="0"/>
              <a:t>4/9/2019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218951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89C5A7-5F86-4472-BD08-616B0C33F2DF}" type="datetimeFigureOut">
              <a:rPr lang="en-US" smtClean="0"/>
              <a:t>4/9/2019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3941143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589C5A7-5F86-4472-BD08-616B0C33F2DF}"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4282192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589C5A7-5F86-4472-BD08-616B0C33F2DF}"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BDA5BD-9701-46F2-A367-4B3A3B324158}" type="slidenum">
              <a:rPr lang="en-US" smtClean="0"/>
              <a:t>‹#›</a:t>
            </a:fld>
            <a:endParaRPr lang="en-US"/>
          </a:p>
        </p:txBody>
      </p:sp>
    </p:spTree>
    <p:extLst>
      <p:ext uri="{BB962C8B-B14F-4D97-AF65-F5344CB8AC3E}">
        <p14:creationId xmlns:p14="http://schemas.microsoft.com/office/powerpoint/2010/main" val="2096696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9C5A7-5F86-4472-BD08-616B0C33F2DF}" type="datetimeFigureOut">
              <a:rPr lang="en-US" smtClean="0"/>
              <a:t>4/9/2019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DA5BD-9701-46F2-A367-4B3A3B324158}" type="slidenum">
              <a:rPr lang="en-US" smtClean="0"/>
              <a:t>‹#›</a:t>
            </a:fld>
            <a:endParaRPr lang="en-US"/>
          </a:p>
        </p:txBody>
      </p:sp>
    </p:spTree>
    <p:extLst>
      <p:ext uri="{BB962C8B-B14F-4D97-AF65-F5344CB8AC3E}">
        <p14:creationId xmlns:p14="http://schemas.microsoft.com/office/powerpoint/2010/main" val="1423705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iplocation.net/" TargetMode="External"/><Relationship Id="rId2" Type="http://schemas.openxmlformats.org/officeDocument/2006/relationships/hyperlink" Target="http://whatsmyip.ne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7_LPdttKXPc"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columbusstate.edu/"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mediacollege.com/internet/troubleshooter/traceroute.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webopedia.com/quick_ref/OSI_Layers.as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mobinnet.ir/uploaded/common_ports.pdf" TargetMode="External"/><Relationship Id="rId2" Type="http://schemas.openxmlformats.org/officeDocument/2006/relationships/hyperlink" Target="https://en.wikipedia.org/wiki/List_of_TCP_and_UDP_port_numbers"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wireshark.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networkworld.com/article/2942596/microsoft-subnet/127-devices-added-to-the-internet-each-second-but-congress-is-clueless-about-iot.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5o8CwafCxnU&amp;index=2&amp;list=PLzdnOPI1iJNfMRZm5DDxco3UdsFegvuB7"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https://www.youtube.com/watch?v=7_LPdttKXP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Internet and Networking Basics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759175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your IP?</a:t>
            </a:r>
            <a:endParaRPr lang="en-US" dirty="0"/>
          </a:p>
        </p:txBody>
      </p:sp>
      <p:sp>
        <p:nvSpPr>
          <p:cNvPr id="3" name="Content Placeholder 2"/>
          <p:cNvSpPr>
            <a:spLocks noGrp="1"/>
          </p:cNvSpPr>
          <p:nvPr>
            <p:ph sz="quarter" idx="1"/>
          </p:nvPr>
        </p:nvSpPr>
        <p:spPr/>
        <p:txBody>
          <a:bodyPr/>
          <a:lstStyle/>
          <a:p>
            <a:pPr marL="0" indent="0">
              <a:buNone/>
            </a:pPr>
            <a:r>
              <a:rPr lang="en-US" dirty="0" smtClean="0"/>
              <a:t>To find your IP you can do one of these:</a:t>
            </a:r>
            <a:endParaRPr lang="en-US" dirty="0" smtClean="0">
              <a:hlinkClick r:id="rId2"/>
            </a:endParaRPr>
          </a:p>
          <a:p>
            <a:r>
              <a:rPr lang="en-US" dirty="0" smtClean="0">
                <a:hlinkClick r:id="rId2"/>
              </a:rPr>
              <a:t>http://whatsmyip.net/</a:t>
            </a:r>
            <a:endParaRPr lang="en-US" dirty="0" smtClean="0"/>
          </a:p>
          <a:p>
            <a:pPr marL="0" indent="0">
              <a:buNone/>
            </a:pPr>
            <a:endParaRPr lang="en-US" dirty="0" smtClean="0">
              <a:hlinkClick r:id="rId3"/>
            </a:endParaRPr>
          </a:p>
          <a:p>
            <a:pPr marL="0" indent="0">
              <a:buNone/>
            </a:pPr>
            <a:r>
              <a:rPr lang="en-US" dirty="0" smtClean="0"/>
              <a:t>OR</a:t>
            </a:r>
          </a:p>
          <a:p>
            <a:pPr marL="0" indent="0">
              <a:buNone/>
            </a:pPr>
            <a:endParaRPr lang="en-US" dirty="0" smtClean="0">
              <a:hlinkClick r:id="rId3"/>
            </a:endParaRPr>
          </a:p>
          <a:p>
            <a:r>
              <a:rPr lang="en-US" dirty="0" smtClean="0"/>
              <a:t>Click </a:t>
            </a:r>
            <a:r>
              <a:rPr lang="en-US" dirty="0"/>
              <a:t>the START icon at the bottom left corner</a:t>
            </a:r>
          </a:p>
          <a:p>
            <a:pPr lvl="1"/>
            <a:r>
              <a:rPr lang="en-US" dirty="0"/>
              <a:t>Type </a:t>
            </a:r>
            <a:r>
              <a:rPr lang="en-US" b="1" dirty="0" err="1"/>
              <a:t>cmd</a:t>
            </a:r>
            <a:r>
              <a:rPr lang="en-US" dirty="0"/>
              <a:t> in the text box</a:t>
            </a:r>
          </a:p>
          <a:p>
            <a:pPr lvl="1"/>
            <a:r>
              <a:rPr lang="en-US" dirty="0"/>
              <a:t>When the window for command prompt appears, type </a:t>
            </a:r>
            <a:r>
              <a:rPr lang="en-US" b="1" dirty="0"/>
              <a:t> </a:t>
            </a:r>
            <a:r>
              <a:rPr lang="en-US" b="1" dirty="0" smtClean="0"/>
              <a:t>ipconfig</a:t>
            </a:r>
          </a:p>
          <a:p>
            <a:pPr lvl="1"/>
            <a:endParaRPr lang="en-US" dirty="0"/>
          </a:p>
          <a:p>
            <a:endParaRPr lang="en-US" dirty="0" smtClean="0"/>
          </a:p>
        </p:txBody>
      </p:sp>
    </p:spTree>
    <p:extLst>
      <p:ext uri="{BB962C8B-B14F-4D97-AF65-F5344CB8AC3E}">
        <p14:creationId xmlns:p14="http://schemas.microsoft.com/office/powerpoint/2010/main" val="2831296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3856" y="2737195"/>
            <a:ext cx="10058400" cy="1450757"/>
          </a:xfrm>
        </p:spPr>
        <p:txBody>
          <a:bodyPr/>
          <a:lstStyle/>
          <a:p>
            <a:pPr algn="ctr"/>
            <a:r>
              <a:rPr lang="en-US" dirty="0" smtClean="0"/>
              <a:t>Networking and Protocols</a:t>
            </a:r>
            <a:endParaRPr lang="en-US" dirty="0"/>
          </a:p>
        </p:txBody>
      </p:sp>
    </p:spTree>
    <p:extLst>
      <p:ext uri="{BB962C8B-B14F-4D97-AF65-F5344CB8AC3E}">
        <p14:creationId xmlns:p14="http://schemas.microsoft.com/office/powerpoint/2010/main" val="7553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files travel from one machine to another</a:t>
            </a:r>
            <a:endParaRPr lang="en-US" dirty="0"/>
          </a:p>
        </p:txBody>
      </p:sp>
      <p:sp>
        <p:nvSpPr>
          <p:cNvPr id="3" name="Content Placeholder 2"/>
          <p:cNvSpPr>
            <a:spLocks noGrp="1"/>
          </p:cNvSpPr>
          <p:nvPr>
            <p:ph sz="quarter" idx="1"/>
          </p:nvPr>
        </p:nvSpPr>
        <p:spPr>
          <a:xfrm>
            <a:off x="1097280" y="1845734"/>
            <a:ext cx="4078224" cy="4023360"/>
          </a:xfrm>
        </p:spPr>
        <p:txBody>
          <a:bodyPr>
            <a:normAutofit fontScale="92500" lnSpcReduction="20000"/>
          </a:bodyPr>
          <a:lstStyle/>
          <a:p>
            <a:pPr>
              <a:buFont typeface="Arial" panose="020B0604020202020204" pitchFamily="34" charset="0"/>
              <a:buChar char="•"/>
            </a:pPr>
            <a:r>
              <a:rPr lang="en-US" dirty="0" smtClean="0"/>
              <a:t>Each file is broken into small packets</a:t>
            </a:r>
          </a:p>
          <a:p>
            <a:pPr>
              <a:buFont typeface="Arial" panose="020B0604020202020204" pitchFamily="34" charset="0"/>
              <a:buChar char="•"/>
            </a:pPr>
            <a:r>
              <a:rPr lang="en-US" dirty="0" smtClean="0"/>
              <a:t>Each packet is like an envelope with content inside</a:t>
            </a:r>
          </a:p>
          <a:p>
            <a:pPr>
              <a:buFont typeface="Arial" panose="020B0604020202020204" pitchFamily="34" charset="0"/>
              <a:buChar char="•"/>
            </a:pPr>
            <a:r>
              <a:rPr lang="en-US" dirty="0" smtClean="0"/>
              <a:t>Each packet contains source and destination addresses</a:t>
            </a:r>
          </a:p>
          <a:p>
            <a:pPr>
              <a:buFont typeface="Arial" panose="020B0604020202020204" pitchFamily="34" charset="0"/>
              <a:buChar char="•"/>
            </a:pPr>
            <a:r>
              <a:rPr lang="en-US" dirty="0" smtClean="0"/>
              <a:t>Each packet travels through the Internet and goes from one machine to another via several routers</a:t>
            </a:r>
            <a:endParaRPr lang="en-US" dirty="0"/>
          </a:p>
        </p:txBody>
      </p:sp>
      <p:pic>
        <p:nvPicPr>
          <p:cNvPr id="3074" name="Picture 2" descr="http://www.tcpipguide.com/free/diagrams/funpacketswitch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4330" y="2927032"/>
            <a:ext cx="5931900" cy="2211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2130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packets travel</a:t>
            </a:r>
            <a:endParaRPr lang="en-US" dirty="0"/>
          </a:p>
        </p:txBody>
      </p:sp>
      <p:sp>
        <p:nvSpPr>
          <p:cNvPr id="3" name="Content Placeholder 2"/>
          <p:cNvSpPr>
            <a:spLocks noGrp="1"/>
          </p:cNvSpPr>
          <p:nvPr>
            <p:ph sz="quarter" idx="1"/>
          </p:nvPr>
        </p:nvSpPr>
        <p:spPr/>
        <p:txBody>
          <a:bodyPr/>
          <a:lstStyle/>
          <a:p>
            <a:endParaRPr lang="en-US" u="sng" dirty="0" smtClean="0">
              <a:hlinkClick r:id="rId2"/>
            </a:endParaRPr>
          </a:p>
          <a:p>
            <a:r>
              <a:rPr lang="en-US" dirty="0" smtClean="0"/>
              <a:t>Watch this video on how packets travel from code.org:</a:t>
            </a:r>
          </a:p>
          <a:p>
            <a:endParaRPr lang="en-US" u="sng" dirty="0" smtClean="0">
              <a:hlinkClick r:id=""/>
            </a:endParaRPr>
          </a:p>
          <a:p>
            <a:r>
              <a:rPr lang="en-US" u="sng" dirty="0" smtClean="0">
                <a:hlinkClick r:id=""/>
              </a:rPr>
              <a:t>The Internet: Packets, Routing and Reliability</a:t>
            </a:r>
            <a:endParaRPr lang="en-US" u="sng" dirty="0">
              <a:hlinkClick r:id="rId2"/>
            </a:endParaRPr>
          </a:p>
          <a:p>
            <a:endParaRPr lang="en-US" u="sng" dirty="0" smtClean="0">
              <a:hlinkClick r:id="rId2"/>
            </a:endParaRPr>
          </a:p>
          <a:p>
            <a:pPr marL="0" indent="0">
              <a:buNone/>
            </a:pPr>
            <a:endParaRPr lang="en-US" dirty="0"/>
          </a:p>
        </p:txBody>
      </p:sp>
    </p:spTree>
    <p:extLst>
      <p:ext uri="{BB962C8B-B14F-4D97-AF65-F5344CB8AC3E}">
        <p14:creationId xmlns:p14="http://schemas.microsoft.com/office/powerpoint/2010/main" val="24916912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Check It Out - The Ping Program</a:t>
            </a:r>
            <a:endParaRPr lang="en-US" dirty="0"/>
          </a:p>
        </p:txBody>
      </p:sp>
      <p:sp>
        <p:nvSpPr>
          <p:cNvPr id="3" name="Content Placeholder 2"/>
          <p:cNvSpPr>
            <a:spLocks noGrp="1"/>
          </p:cNvSpPr>
          <p:nvPr>
            <p:ph sz="quarter" idx="1"/>
          </p:nvPr>
        </p:nvSpPr>
        <p:spPr/>
        <p:txBody>
          <a:bodyPr>
            <a:normAutofit fontScale="92500" lnSpcReduction="20000"/>
          </a:bodyPr>
          <a:lstStyle/>
          <a:p>
            <a:pPr>
              <a:buFont typeface="Arial" panose="020B0604020202020204" pitchFamily="34" charset="0"/>
              <a:buChar char="•"/>
            </a:pPr>
            <a:endParaRPr lang="en-US" dirty="0" smtClean="0"/>
          </a:p>
          <a:p>
            <a:pPr>
              <a:buFont typeface="Arial" panose="020B0604020202020204" pitchFamily="34" charset="0"/>
              <a:buChar char="•"/>
            </a:pPr>
            <a:r>
              <a:rPr lang="en-US" b="1" dirty="0" smtClean="0"/>
              <a:t>Ping</a:t>
            </a:r>
            <a:r>
              <a:rPr lang="en-US" dirty="0"/>
              <a:t> is a  software utility used to test the reachability of a host on an Internet Protocol (IP) network and to measure the round-trip time for messages sent from the originating host to a destination computer and back. </a:t>
            </a:r>
          </a:p>
          <a:p>
            <a:pPr marL="0" indent="0">
              <a:buNone/>
            </a:pPr>
            <a:endParaRPr lang="en-US" dirty="0" smtClean="0"/>
          </a:p>
          <a:p>
            <a:pPr>
              <a:buFont typeface="Arial" panose="020B0604020202020204" pitchFamily="34" charset="0"/>
              <a:buChar char="•"/>
            </a:pPr>
            <a:r>
              <a:rPr lang="en-US" dirty="0" smtClean="0"/>
              <a:t>Click the START icon at the bottom left corner</a:t>
            </a:r>
          </a:p>
          <a:p>
            <a:pPr>
              <a:buFont typeface="Arial" panose="020B0604020202020204" pitchFamily="34" charset="0"/>
              <a:buChar char="•"/>
            </a:pPr>
            <a:r>
              <a:rPr lang="en-US" dirty="0" smtClean="0"/>
              <a:t>Type </a:t>
            </a:r>
            <a:r>
              <a:rPr lang="en-US" b="1" dirty="0" err="1" smtClean="0"/>
              <a:t>cmd</a:t>
            </a:r>
            <a:r>
              <a:rPr lang="en-US" dirty="0" smtClean="0"/>
              <a:t> in the text box</a:t>
            </a:r>
          </a:p>
          <a:p>
            <a:pPr>
              <a:buFont typeface="Arial" panose="020B0604020202020204" pitchFamily="34" charset="0"/>
              <a:buChar char="•"/>
            </a:pPr>
            <a:r>
              <a:rPr lang="en-US" dirty="0" smtClean="0"/>
              <a:t>When the window for command prompt appears, type </a:t>
            </a:r>
            <a:r>
              <a:rPr lang="en-US" b="1" dirty="0" smtClean="0"/>
              <a:t> </a:t>
            </a:r>
          </a:p>
          <a:p>
            <a:pPr marL="0" indent="0">
              <a:buNone/>
            </a:pPr>
            <a:r>
              <a:rPr lang="en-US" b="1" dirty="0"/>
              <a:t> </a:t>
            </a:r>
            <a:r>
              <a:rPr lang="en-US" b="1" dirty="0" smtClean="0"/>
              <a:t>               ping </a:t>
            </a:r>
            <a:r>
              <a:rPr lang="en-US" b="1" dirty="0" smtClean="0">
                <a:hlinkClick r:id="rId2"/>
              </a:rPr>
              <a:t>www.columbusstate.edu</a:t>
            </a:r>
            <a:endParaRPr lang="en-US" b="1" dirty="0" smtClean="0"/>
          </a:p>
          <a:p>
            <a:pPr>
              <a:buFont typeface="Arial" panose="020B0604020202020204" pitchFamily="34" charset="0"/>
              <a:buChar char="•"/>
            </a:pPr>
            <a:r>
              <a:rPr lang="en-US" dirty="0"/>
              <a:t> </a:t>
            </a:r>
            <a:r>
              <a:rPr lang="en-US" dirty="0" smtClean="0"/>
              <a:t>Observe what happens</a:t>
            </a:r>
            <a:endParaRPr lang="en-US" dirty="0"/>
          </a:p>
        </p:txBody>
      </p:sp>
    </p:spTree>
    <p:extLst>
      <p:ext uri="{BB962C8B-B14F-4D97-AF65-F5344CB8AC3E}">
        <p14:creationId xmlns:p14="http://schemas.microsoft.com/office/powerpoint/2010/main" val="1547168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41981"/>
            <a:ext cx="9956800" cy="1143000"/>
          </a:xfrm>
        </p:spPr>
        <p:txBody>
          <a:bodyPr/>
          <a:lstStyle/>
          <a:p>
            <a:r>
              <a:rPr lang="en-US" dirty="0" smtClean="0"/>
              <a:t>Traceroute</a:t>
            </a:r>
            <a:endParaRPr lang="en-US" dirty="0"/>
          </a:p>
        </p:txBody>
      </p:sp>
      <p:sp>
        <p:nvSpPr>
          <p:cNvPr id="3" name="Content Placeholder 2"/>
          <p:cNvSpPr>
            <a:spLocks noGrp="1"/>
          </p:cNvSpPr>
          <p:nvPr>
            <p:ph sz="quarter" idx="1"/>
          </p:nvPr>
        </p:nvSpPr>
        <p:spPr/>
        <p:txBody>
          <a:bodyPr>
            <a:normAutofit/>
          </a:bodyPr>
          <a:lstStyle/>
          <a:p>
            <a:r>
              <a:rPr lang="en-US" sz="2000" i="1" dirty="0"/>
              <a:t>Traceroute</a:t>
            </a:r>
            <a:r>
              <a:rPr lang="en-US" sz="2000" dirty="0"/>
              <a:t> is a command which can show you the path a packet of information takes from your computer to one you specify. It will list all the routers it passes through until it reaches its destination, or fails to and is discarded. In addition to this, it will tell you how long each 'hop' from router to router takes</a:t>
            </a:r>
            <a:r>
              <a:rPr lang="en-US" sz="2000" dirty="0" smtClean="0"/>
              <a:t>.</a:t>
            </a:r>
          </a:p>
          <a:p>
            <a:endParaRPr lang="en-US" sz="2000" dirty="0"/>
          </a:p>
          <a:p>
            <a:r>
              <a:rPr lang="en-US" sz="2000" dirty="0"/>
              <a:t>In Windows, </a:t>
            </a:r>
            <a:r>
              <a:rPr lang="en-US" sz="2000" dirty="0" smtClean="0"/>
              <a:t>start the </a:t>
            </a:r>
            <a:r>
              <a:rPr lang="en-US" sz="2000" dirty="0" err="1" smtClean="0"/>
              <a:t>cmd</a:t>
            </a:r>
            <a:r>
              <a:rPr lang="en-US" sz="2000" dirty="0" smtClean="0"/>
              <a:t> prompt. Enter </a:t>
            </a:r>
            <a:r>
              <a:rPr lang="en-US" sz="2000" dirty="0"/>
              <a:t>the word </a:t>
            </a:r>
            <a:r>
              <a:rPr lang="en-US" sz="2000" i="1" dirty="0" err="1"/>
              <a:t>tracert</a:t>
            </a:r>
            <a:r>
              <a:rPr lang="en-US" sz="2000" dirty="0"/>
              <a:t>, followed by a space, then the domain name</a:t>
            </a:r>
            <a:r>
              <a:rPr lang="en-US" sz="2000" dirty="0" smtClean="0"/>
              <a:t>.</a:t>
            </a:r>
          </a:p>
          <a:p>
            <a:endParaRPr lang="en-US" sz="2000" dirty="0"/>
          </a:p>
          <a:p>
            <a:r>
              <a:rPr lang="en-US" sz="2000" dirty="0"/>
              <a:t>Firstly it tells you that it's tracing the route to </a:t>
            </a:r>
            <a:r>
              <a:rPr lang="en-US" sz="2000" dirty="0" smtClean="0"/>
              <a:t>the destination, the </a:t>
            </a:r>
            <a:r>
              <a:rPr lang="en-US" sz="2000" dirty="0"/>
              <a:t>IP address of that domain, and what the maximum number of hops will be before it times </a:t>
            </a:r>
            <a:r>
              <a:rPr lang="en-US" sz="2000" dirty="0" smtClean="0"/>
              <a:t>out.</a:t>
            </a:r>
          </a:p>
          <a:p>
            <a:endParaRPr lang="en-US" sz="2000" dirty="0" smtClean="0"/>
          </a:p>
          <a:p>
            <a:r>
              <a:rPr lang="en-US" sz="2000" dirty="0" smtClean="0"/>
              <a:t>Next </a:t>
            </a:r>
            <a:r>
              <a:rPr lang="en-US" sz="2000" dirty="0"/>
              <a:t>it gives information about each router it passes through on the way to its </a:t>
            </a:r>
            <a:r>
              <a:rPr lang="en-US" sz="2000" dirty="0" smtClean="0"/>
              <a:t>destination.</a:t>
            </a:r>
          </a:p>
          <a:p>
            <a:endParaRPr lang="en-US" sz="1400" dirty="0" smtClean="0">
              <a:hlinkClick r:id="rId2"/>
            </a:endParaRPr>
          </a:p>
        </p:txBody>
      </p:sp>
    </p:spTree>
    <p:extLst>
      <p:ext uri="{BB962C8B-B14F-4D97-AF65-F5344CB8AC3E}">
        <p14:creationId xmlns:p14="http://schemas.microsoft.com/office/powerpoint/2010/main" val="18061068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958976" y="1178831"/>
            <a:ext cx="6343650" cy="349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6643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OSI Model </a:t>
            </a:r>
            <a:endParaRPr lang="en-US" dirty="0"/>
          </a:p>
        </p:txBody>
      </p:sp>
      <p:sp>
        <p:nvSpPr>
          <p:cNvPr id="3" name="Content Placeholder 2"/>
          <p:cNvSpPr>
            <a:spLocks noGrp="1"/>
          </p:cNvSpPr>
          <p:nvPr>
            <p:ph sz="quarter" idx="1"/>
          </p:nvPr>
        </p:nvSpPr>
        <p:spPr/>
        <p:txBody>
          <a:bodyPr>
            <a:normAutofit/>
          </a:bodyPr>
          <a:lstStyle/>
          <a:p>
            <a:pPr marL="0" indent="0">
              <a:buNone/>
            </a:pPr>
            <a:endParaRPr lang="en-US" dirty="0" smtClean="0"/>
          </a:p>
          <a:p>
            <a:pPr marL="0" indent="0">
              <a:buNone/>
            </a:pPr>
            <a:endParaRPr lang="en-US" dirty="0"/>
          </a:p>
          <a:p>
            <a:pPr marL="0" indent="0">
              <a:buNone/>
            </a:pPr>
            <a:r>
              <a:rPr lang="en-US" dirty="0" smtClean="0"/>
              <a:t>The</a:t>
            </a:r>
            <a:r>
              <a:rPr lang="en-US" dirty="0"/>
              <a:t> Open System Interconnection (OSI) model defines a networking framework to implement protocols in seven layers. Control is passed from one layer to the next, starting at the application layer in one station, and proceeding to the bottom layer, over the channel to the next station and back up the hierarchy. </a:t>
            </a:r>
            <a:r>
              <a:rPr lang="en-US" sz="1500" dirty="0" smtClean="0">
                <a:hlinkClick r:id="rId2"/>
              </a:rPr>
              <a:t>http</a:t>
            </a:r>
            <a:r>
              <a:rPr lang="en-US" sz="1500" dirty="0">
                <a:hlinkClick r:id="rId2"/>
              </a:rPr>
              <a:t>://</a:t>
            </a:r>
            <a:r>
              <a:rPr lang="en-US" sz="1500" dirty="0" smtClean="0">
                <a:hlinkClick r:id="rId2"/>
              </a:rPr>
              <a:t>www.webopedia.com/quick_ref/OSI_Layers.asp</a:t>
            </a:r>
            <a:endParaRPr lang="en-US" sz="1500" dirty="0"/>
          </a:p>
        </p:txBody>
      </p:sp>
    </p:spTree>
    <p:extLst>
      <p:ext uri="{BB962C8B-B14F-4D97-AF65-F5344CB8AC3E}">
        <p14:creationId xmlns:p14="http://schemas.microsoft.com/office/powerpoint/2010/main" val="6367278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Layers of the OSI Model</a:t>
            </a:r>
            <a:endParaRPr lang="en-US" dirty="0"/>
          </a:p>
        </p:txBody>
      </p:sp>
      <p:pic>
        <p:nvPicPr>
          <p:cNvPr id="5" name="Picture 4"/>
          <p:cNvPicPr>
            <a:picLocks noChangeAspect="1"/>
          </p:cNvPicPr>
          <p:nvPr/>
        </p:nvPicPr>
        <p:blipFill>
          <a:blip r:embed="rId2"/>
          <a:stretch>
            <a:fillRect/>
          </a:stretch>
        </p:blipFill>
        <p:spPr>
          <a:xfrm>
            <a:off x="3414714" y="1390650"/>
            <a:ext cx="4275891" cy="4941887"/>
          </a:xfrm>
          <a:prstGeom prst="rect">
            <a:avLst/>
          </a:prstGeom>
        </p:spPr>
      </p:pic>
    </p:spTree>
    <p:extLst>
      <p:ext uri="{BB962C8B-B14F-4D97-AF65-F5344CB8AC3E}">
        <p14:creationId xmlns:p14="http://schemas.microsoft.com/office/powerpoint/2010/main" val="870853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OSI Layers at Work</a:t>
            </a:r>
            <a:endParaRPr lang="en-US" dirty="0"/>
          </a:p>
        </p:txBody>
      </p:sp>
      <p:pic>
        <p:nvPicPr>
          <p:cNvPr id="4" name="Picture 3"/>
          <p:cNvPicPr>
            <a:picLocks noChangeAspect="1"/>
          </p:cNvPicPr>
          <p:nvPr/>
        </p:nvPicPr>
        <p:blipFill>
          <a:blip r:embed="rId2"/>
          <a:stretch>
            <a:fillRect/>
          </a:stretch>
        </p:blipFill>
        <p:spPr>
          <a:xfrm>
            <a:off x="2808684" y="1604961"/>
            <a:ext cx="7088982" cy="4514436"/>
          </a:xfrm>
          <a:prstGeom prst="rect">
            <a:avLst/>
          </a:prstGeom>
        </p:spPr>
      </p:pic>
    </p:spTree>
    <p:extLst>
      <p:ext uri="{BB962C8B-B14F-4D97-AF65-F5344CB8AC3E}">
        <p14:creationId xmlns:p14="http://schemas.microsoft.com/office/powerpoint/2010/main" val="2200670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3856" y="2737195"/>
            <a:ext cx="10058400" cy="1450757"/>
          </a:xfrm>
        </p:spPr>
        <p:txBody>
          <a:bodyPr/>
          <a:lstStyle/>
          <a:p>
            <a:pPr algn="ctr"/>
            <a:r>
              <a:rPr lang="en-US" dirty="0" smtClean="0"/>
              <a:t>The Internet</a:t>
            </a:r>
            <a:endParaRPr lang="en-US" dirty="0"/>
          </a:p>
        </p:txBody>
      </p:sp>
    </p:spTree>
    <p:extLst>
      <p:ext uri="{BB962C8B-B14F-4D97-AF65-F5344CB8AC3E}">
        <p14:creationId xmlns:p14="http://schemas.microsoft.com/office/powerpoint/2010/main" val="14428790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OSI Model and Protocols</a:t>
            </a:r>
            <a:endParaRPr lang="en-US" dirty="0"/>
          </a:p>
        </p:txBody>
      </p:sp>
      <p:pic>
        <p:nvPicPr>
          <p:cNvPr id="4" name="Content Placeholder 3"/>
          <p:cNvPicPr>
            <a:picLocks noGrp="1" noChangeAspect="1"/>
          </p:cNvPicPr>
          <p:nvPr>
            <p:ph idx="1"/>
          </p:nvPr>
        </p:nvPicPr>
        <p:blipFill>
          <a:blip r:embed="rId2"/>
          <a:stretch>
            <a:fillRect/>
          </a:stretch>
        </p:blipFill>
        <p:spPr>
          <a:xfrm>
            <a:off x="2655217" y="2032359"/>
            <a:ext cx="6070531" cy="4351338"/>
          </a:xfrm>
          <a:prstGeom prst="rect">
            <a:avLst/>
          </a:prstGeom>
        </p:spPr>
      </p:pic>
    </p:spTree>
    <p:extLst>
      <p:ext uri="{BB962C8B-B14F-4D97-AF65-F5344CB8AC3E}">
        <p14:creationId xmlns:p14="http://schemas.microsoft.com/office/powerpoint/2010/main" val="3855290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97915"/>
          </a:xfrm>
        </p:spPr>
        <p:txBody>
          <a:bodyPr/>
          <a:lstStyle/>
          <a:p>
            <a:r>
              <a:rPr lang="en-US" dirty="0" smtClean="0"/>
              <a:t>OSI Layers and Headers</a:t>
            </a:r>
            <a:endParaRPr lang="en-US"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0757" y="1791461"/>
            <a:ext cx="4785070" cy="4231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956" y="1791461"/>
            <a:ext cx="5432425" cy="415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694336" y="509114"/>
            <a:ext cx="4659464" cy="923330"/>
          </a:xfrm>
          <a:prstGeom prst="rect">
            <a:avLst/>
          </a:prstGeom>
          <a:noFill/>
        </p:spPr>
        <p:txBody>
          <a:bodyPr wrap="square" rtlCol="0">
            <a:spAutoFit/>
          </a:bodyPr>
          <a:lstStyle/>
          <a:p>
            <a:r>
              <a:rPr lang="en-US" dirty="0" smtClean="0"/>
              <a:t>Note that at each layer some header information is added to the data to let the other side know how to handle the packet.</a:t>
            </a:r>
            <a:endParaRPr lang="en-US" dirty="0"/>
          </a:p>
        </p:txBody>
      </p:sp>
    </p:spTree>
    <p:extLst>
      <p:ext uri="{BB962C8B-B14F-4D97-AF65-F5344CB8AC3E}">
        <p14:creationId xmlns:p14="http://schemas.microsoft.com/office/powerpoint/2010/main" val="21485554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 Layer: Port Numbers</a:t>
            </a:r>
            <a:endParaRPr lang="en-US" dirty="0"/>
          </a:p>
        </p:txBody>
      </p:sp>
      <p:sp>
        <p:nvSpPr>
          <p:cNvPr id="3" name="Content Placeholder 2"/>
          <p:cNvSpPr>
            <a:spLocks noGrp="1"/>
          </p:cNvSpPr>
          <p:nvPr>
            <p:ph sz="quarter" idx="1"/>
          </p:nvPr>
        </p:nvSpPr>
        <p:spPr/>
        <p:txBody>
          <a:bodyPr>
            <a:normAutofit fontScale="92500" lnSpcReduction="20000"/>
          </a:bodyPr>
          <a:lstStyle/>
          <a:p>
            <a:endParaRPr lang="en-US" dirty="0" smtClean="0"/>
          </a:p>
          <a:p>
            <a:endParaRPr lang="en-US" dirty="0"/>
          </a:p>
          <a:p>
            <a:endParaRPr lang="en-US" dirty="0" smtClean="0"/>
          </a:p>
          <a:p>
            <a:endParaRPr lang="en-US" dirty="0"/>
          </a:p>
          <a:p>
            <a:endParaRPr lang="en-US" dirty="0" smtClean="0"/>
          </a:p>
          <a:p>
            <a:endParaRPr lang="en-US" dirty="0"/>
          </a:p>
          <a:p>
            <a:pPr marL="0" indent="0">
              <a:buNone/>
            </a:pPr>
            <a:endParaRPr lang="en-US" dirty="0"/>
          </a:p>
          <a:p>
            <a:r>
              <a:rPr lang="en-US" dirty="0" smtClean="0"/>
              <a:t>List </a:t>
            </a:r>
            <a:r>
              <a:rPr lang="en-US" dirty="0"/>
              <a:t>of TCP and UDP port numbers</a:t>
            </a:r>
          </a:p>
          <a:p>
            <a:pPr marL="0" indent="0">
              <a:buNone/>
            </a:pPr>
            <a:r>
              <a:rPr lang="en-US" dirty="0"/>
              <a:t>        </a:t>
            </a:r>
            <a:r>
              <a:rPr lang="en-US" sz="1600" dirty="0" smtClean="0">
                <a:hlinkClick r:id="rId2"/>
              </a:rPr>
              <a:t>https</a:t>
            </a:r>
            <a:r>
              <a:rPr lang="en-US" sz="1600" dirty="0">
                <a:hlinkClick r:id="rId2"/>
              </a:rPr>
              <a:t>://</a:t>
            </a:r>
            <a:r>
              <a:rPr lang="en-US" sz="1600" dirty="0" smtClean="0">
                <a:hlinkClick r:id="rId2"/>
              </a:rPr>
              <a:t>en.wikipedia.org/wiki/List_of_TCP_and_UDP_port_numbers</a:t>
            </a:r>
            <a:endParaRPr lang="en-US" sz="1600" dirty="0" smtClean="0"/>
          </a:p>
          <a:p>
            <a:r>
              <a:rPr lang="en-US" sz="1600" dirty="0" smtClean="0"/>
              <a:t>Common Ports Cheat </a:t>
            </a:r>
            <a:r>
              <a:rPr lang="en-US" sz="1600" dirty="0" smtClean="0"/>
              <a:t>Sheet (a copy is  provided in the module)</a:t>
            </a:r>
            <a:endParaRPr lang="en-US" sz="1600" dirty="0" smtClean="0"/>
          </a:p>
          <a:p>
            <a:pPr marL="0" indent="0">
              <a:buNone/>
            </a:pPr>
            <a:r>
              <a:rPr lang="en-US" sz="1600" dirty="0" smtClean="0"/>
              <a:t>          </a:t>
            </a:r>
            <a:r>
              <a:rPr lang="en-US" sz="1600" dirty="0">
                <a:hlinkClick r:id="rId3"/>
              </a:rPr>
              <a:t>http://mobinnet.ir/uploaded/common_ports.pdf</a:t>
            </a:r>
            <a:endParaRPr lang="en-US" sz="16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717" y="1749198"/>
            <a:ext cx="4171950" cy="254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9945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a TCP/IP </a:t>
            </a:r>
            <a:r>
              <a:rPr lang="en-US" dirty="0" smtClean="0"/>
              <a:t>Packet</a:t>
            </a:r>
            <a:endParaRPr lang="en-US" dirty="0"/>
          </a:p>
        </p:txBody>
      </p:sp>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597150" y="1751012"/>
            <a:ext cx="59817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81258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3797" y="1852654"/>
            <a:ext cx="7814738" cy="4377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TCP vs UDP Headers</a:t>
            </a:r>
            <a:endParaRPr lang="en-US" dirty="0"/>
          </a:p>
        </p:txBody>
      </p:sp>
    </p:spTree>
    <p:extLst>
      <p:ext uri="{BB962C8B-B14F-4D97-AF65-F5344CB8AC3E}">
        <p14:creationId xmlns:p14="http://schemas.microsoft.com/office/powerpoint/2010/main" val="12477421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Wireshark </a:t>
            </a:r>
            <a:endParaRPr lang="en-US" dirty="0"/>
          </a:p>
        </p:txBody>
      </p:sp>
      <p:sp>
        <p:nvSpPr>
          <p:cNvPr id="3" name="Content Placeholder 2"/>
          <p:cNvSpPr>
            <a:spLocks noGrp="1"/>
          </p:cNvSpPr>
          <p:nvPr>
            <p:ph sz="quarter" idx="1"/>
          </p:nvPr>
        </p:nvSpPr>
        <p:spPr/>
        <p:txBody>
          <a:bodyPr/>
          <a:lstStyle/>
          <a:p>
            <a:r>
              <a:rPr lang="en-US" dirty="0"/>
              <a:t>Wireshark is a free and open source packet </a:t>
            </a:r>
            <a:r>
              <a:rPr lang="en-US" dirty="0" smtClean="0"/>
              <a:t>capture tool and analyzer used </a:t>
            </a:r>
            <a:r>
              <a:rPr lang="en-US" dirty="0"/>
              <a:t>for network troubleshooting, analysis, software and communications </a:t>
            </a:r>
            <a:r>
              <a:rPr lang="en-US" dirty="0" smtClean="0"/>
              <a:t>protocol </a:t>
            </a:r>
            <a:r>
              <a:rPr lang="en-US" dirty="0"/>
              <a:t>development, and education. </a:t>
            </a:r>
            <a:endParaRPr lang="en-US" dirty="0" smtClean="0"/>
          </a:p>
          <a:p>
            <a:r>
              <a:rPr lang="en-US" dirty="0" smtClean="0"/>
              <a:t>You can download and read about </a:t>
            </a:r>
            <a:r>
              <a:rPr lang="en-US" dirty="0" err="1" smtClean="0"/>
              <a:t>wireshark</a:t>
            </a:r>
            <a:r>
              <a:rPr lang="en-US" dirty="0" smtClean="0"/>
              <a:t> at </a:t>
            </a:r>
            <a:endParaRPr lang="en-US" dirty="0" smtClean="0"/>
          </a:p>
          <a:p>
            <a:pPr marL="0" indent="0">
              <a:buNone/>
            </a:pPr>
            <a:r>
              <a:rPr lang="en-US" dirty="0"/>
              <a:t>  </a:t>
            </a:r>
            <a:r>
              <a:rPr lang="en-US" dirty="0" smtClean="0"/>
              <a:t>           </a:t>
            </a:r>
            <a:r>
              <a:rPr lang="en-US" dirty="0" smtClean="0">
                <a:hlinkClick r:id="rId2"/>
              </a:rPr>
              <a:t>https</a:t>
            </a:r>
            <a:r>
              <a:rPr lang="en-US" dirty="0">
                <a:hlinkClick r:id="rId2"/>
              </a:rPr>
              <a:t>://www.wireshark.org</a:t>
            </a:r>
            <a:r>
              <a:rPr lang="en-US" dirty="0" smtClean="0">
                <a:hlinkClick r:id="rId2"/>
              </a:rPr>
              <a:t>/</a:t>
            </a:r>
            <a:endParaRPr lang="en-US" dirty="0" smtClean="0"/>
          </a:p>
          <a:p>
            <a:pPr marL="0" indent="0">
              <a:buNone/>
            </a:pPr>
            <a:endParaRPr lang="en-US" dirty="0"/>
          </a:p>
          <a:p>
            <a:pPr marL="0" indent="0">
              <a:buNone/>
            </a:pPr>
            <a:r>
              <a:rPr lang="en-US" dirty="0" smtClean="0"/>
              <a:t>In some of your </a:t>
            </a:r>
            <a:r>
              <a:rPr lang="en-US" dirty="0" err="1" smtClean="0"/>
              <a:t>Netlab</a:t>
            </a:r>
            <a:r>
              <a:rPr lang="en-US" dirty="0" smtClean="0"/>
              <a:t> assignments you will make use of </a:t>
            </a:r>
            <a:r>
              <a:rPr lang="en-US" dirty="0" err="1" smtClean="0"/>
              <a:t>wireshark</a:t>
            </a:r>
            <a:r>
              <a:rPr lang="en-US" dirty="0" smtClean="0"/>
              <a:t> to complete certain steps in the lab.</a:t>
            </a:r>
            <a:endParaRPr lang="en-US" dirty="0"/>
          </a:p>
        </p:txBody>
      </p:sp>
    </p:spTree>
    <p:extLst>
      <p:ext uri="{BB962C8B-B14F-4D97-AF65-F5344CB8AC3E}">
        <p14:creationId xmlns:p14="http://schemas.microsoft.com/office/powerpoint/2010/main" val="4239766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“nuts and bolts” View</a:t>
            </a:r>
            <a:endParaRPr lang="en-US" dirty="0"/>
          </a:p>
        </p:txBody>
      </p:sp>
      <p:pic>
        <p:nvPicPr>
          <p:cNvPr id="1026" name="Picture 2" descr="http://www.studycampus.com/PgD/cnm/lesson1_files/nuts_and_bolts.gif"/>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252728" y="1838135"/>
            <a:ext cx="4370832" cy="43598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txBox="1">
            <a:spLocks noChangeArrowheads="1"/>
          </p:cNvSpPr>
          <p:nvPr/>
        </p:nvSpPr>
        <p:spPr>
          <a:xfrm>
            <a:off x="6601206" y="2067625"/>
            <a:ext cx="3779838" cy="169068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spcBef>
                <a:spcPct val="15000"/>
              </a:spcBef>
              <a:buSzPct val="75000"/>
              <a:buFont typeface="Wingdings" panose="05000000000000000000" pitchFamily="2" charset="2"/>
              <a:buChar char="v"/>
            </a:pPr>
            <a:r>
              <a:rPr lang="en-US" altLang="en-US" dirty="0" smtClean="0">
                <a:ea typeface="ＭＳ Ｐゴシック" panose="020B0600070205080204" pitchFamily="34" charset="-128"/>
              </a:rPr>
              <a:t>millions of connected computing devices: </a:t>
            </a:r>
          </a:p>
          <a:p>
            <a:pPr marL="631825" lvl="1" indent="-231775">
              <a:spcBef>
                <a:spcPct val="15000"/>
              </a:spcBef>
              <a:buSzPct val="75000"/>
            </a:pPr>
            <a:r>
              <a:rPr lang="en-US" altLang="en-US" i="1" dirty="0" smtClean="0">
                <a:solidFill>
                  <a:srgbClr val="CC0000"/>
                </a:solidFill>
                <a:ea typeface="ＭＳ Ｐゴシック" panose="020B0600070205080204" pitchFamily="34" charset="-128"/>
              </a:rPr>
              <a:t>hosts </a:t>
            </a:r>
            <a:r>
              <a:rPr lang="en-US" altLang="en-US" i="1" dirty="0" smtClean="0">
                <a:ea typeface="ＭＳ Ｐゴシック" panose="020B0600070205080204" pitchFamily="34" charset="-128"/>
              </a:rPr>
              <a:t>=</a:t>
            </a:r>
            <a:r>
              <a:rPr lang="en-US" altLang="en-US" i="1" dirty="0" smtClean="0">
                <a:solidFill>
                  <a:srgbClr val="CC0000"/>
                </a:solidFill>
                <a:ea typeface="ＭＳ Ｐゴシック" panose="020B0600070205080204" pitchFamily="34" charset="-128"/>
              </a:rPr>
              <a:t> end systems</a:t>
            </a:r>
          </a:p>
          <a:p>
            <a:pPr marL="631825" lvl="1" indent="-231775">
              <a:spcBef>
                <a:spcPct val="15000"/>
              </a:spcBef>
              <a:buSzPct val="75000"/>
            </a:pPr>
            <a:r>
              <a:rPr lang="en-US" altLang="en-US" i="1" dirty="0" smtClean="0">
                <a:solidFill>
                  <a:srgbClr val="CC0000"/>
                </a:solidFill>
                <a:ea typeface="ＭＳ Ｐゴシック" panose="020B0600070205080204" pitchFamily="34" charset="-128"/>
              </a:rPr>
              <a:t>Connected by</a:t>
            </a:r>
          </a:p>
          <a:p>
            <a:pPr marL="814705" lvl="2" indent="-231775">
              <a:spcBef>
                <a:spcPct val="15000"/>
              </a:spcBef>
              <a:buSzPct val="75000"/>
            </a:pPr>
            <a:r>
              <a:rPr lang="en-US" altLang="en-US" sz="2000" i="1" dirty="0" smtClean="0">
                <a:solidFill>
                  <a:srgbClr val="C00000"/>
                </a:solidFill>
                <a:latin typeface="Gill Sans MT" panose="020B0502020104020203" pitchFamily="34" charset="0"/>
              </a:rPr>
              <a:t>routers</a:t>
            </a:r>
            <a:r>
              <a:rPr lang="en-US" altLang="en-US" sz="2000" dirty="0" smtClean="0">
                <a:latin typeface="Gill Sans MT" panose="020B0502020104020203" pitchFamily="34" charset="0"/>
              </a:rPr>
              <a:t> and </a:t>
            </a:r>
            <a:r>
              <a:rPr lang="en-US" altLang="en-US" sz="2000" i="1" dirty="0" smtClean="0">
                <a:solidFill>
                  <a:srgbClr val="C00000"/>
                </a:solidFill>
                <a:latin typeface="Gill Sans MT" panose="020B0502020104020203" pitchFamily="34" charset="0"/>
              </a:rPr>
              <a:t>switches</a:t>
            </a:r>
          </a:p>
          <a:p>
            <a:pPr>
              <a:lnSpc>
                <a:spcPct val="85000"/>
              </a:lnSpc>
              <a:spcBef>
                <a:spcPct val="20000"/>
              </a:spcBef>
              <a:buClr>
                <a:srgbClr val="000099"/>
              </a:buClr>
              <a:buSzPct val="75000"/>
              <a:buFont typeface="Wingdings" panose="05000000000000000000" pitchFamily="2" charset="2"/>
              <a:buChar char="v"/>
            </a:pPr>
            <a:r>
              <a:rPr lang="en-US" altLang="en-US" i="1" dirty="0" smtClean="0">
                <a:solidFill>
                  <a:srgbClr val="CC0000"/>
                </a:solidFill>
                <a:latin typeface="Gill Sans MT" panose="020B0502020104020203" pitchFamily="34" charset="0"/>
              </a:rPr>
              <a:t> communication </a:t>
            </a:r>
            <a:r>
              <a:rPr lang="en-US" altLang="en-US" i="1" dirty="0">
                <a:solidFill>
                  <a:srgbClr val="CC0000"/>
                </a:solidFill>
                <a:latin typeface="Gill Sans MT" panose="020B0502020104020203" pitchFamily="34" charset="0"/>
              </a:rPr>
              <a:t>links</a:t>
            </a:r>
            <a:endParaRPr lang="en-US" altLang="en-US" dirty="0">
              <a:solidFill>
                <a:srgbClr val="CC0000"/>
              </a:solidFill>
              <a:latin typeface="Gill Sans MT" panose="020B0502020104020203" pitchFamily="34" charset="0"/>
            </a:endParaRPr>
          </a:p>
          <a:p>
            <a:pPr lvl="1">
              <a:lnSpc>
                <a:spcPct val="80000"/>
              </a:lnSpc>
              <a:spcBef>
                <a:spcPct val="10000"/>
              </a:spcBef>
              <a:buClr>
                <a:srgbClr val="000099"/>
              </a:buClr>
              <a:buFont typeface="Wingdings" panose="05000000000000000000" pitchFamily="2" charset="2"/>
              <a:buChar char="§"/>
            </a:pPr>
            <a:r>
              <a:rPr lang="en-US" altLang="en-US" dirty="0">
                <a:latin typeface="Gill Sans MT" panose="020B0502020104020203" pitchFamily="34" charset="0"/>
              </a:rPr>
              <a:t>fiber, copper, radio, satellite</a:t>
            </a:r>
          </a:p>
          <a:p>
            <a:pPr marL="814705" lvl="2" indent="-231775">
              <a:spcBef>
                <a:spcPct val="15000"/>
              </a:spcBef>
              <a:buSzPct val="75000"/>
            </a:pPr>
            <a:endParaRPr lang="en-US" altLang="en-US" i="1" dirty="0" smtClean="0">
              <a:solidFill>
                <a:srgbClr val="C00000"/>
              </a:solidFill>
              <a:latin typeface="Gill Sans MT" panose="020B0502020104020203" pitchFamily="34" charset="0"/>
            </a:endParaRPr>
          </a:p>
          <a:p>
            <a:pPr marL="400050" lvl="1" indent="0">
              <a:spcBef>
                <a:spcPct val="15000"/>
              </a:spcBef>
              <a:buSzPct val="75000"/>
              <a:buFont typeface="Calibri" pitchFamily="34" charset="0"/>
              <a:buNone/>
            </a:pPr>
            <a:r>
              <a:rPr lang="en-US" altLang="en-US" sz="1600" i="1" dirty="0" smtClean="0">
                <a:solidFill>
                  <a:srgbClr val="FF0000"/>
                </a:solidFill>
                <a:ea typeface="ＭＳ Ｐゴシック" panose="020B0600070205080204" pitchFamily="34" charset="-128"/>
              </a:rPr>
              <a:t> </a:t>
            </a:r>
          </a:p>
        </p:txBody>
      </p:sp>
    </p:spTree>
    <p:extLst>
      <p:ext uri="{BB962C8B-B14F-4D97-AF65-F5344CB8AC3E}">
        <p14:creationId xmlns:p14="http://schemas.microsoft.com/office/powerpoint/2010/main" val="1956403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0" y="165100"/>
            <a:ext cx="8096250" cy="1101726"/>
          </a:xfrm>
        </p:spPr>
        <p:txBody>
          <a:bodyPr>
            <a:normAutofit/>
          </a:bodyPr>
          <a:lstStyle/>
          <a:p>
            <a:pPr eaLnBrk="1" hangingPunct="1"/>
            <a:r>
              <a:rPr lang="en-US" altLang="en-US" sz="3600" dirty="0" smtClean="0">
                <a:ea typeface="ＭＳ Ｐゴシック" panose="020B0600070205080204" pitchFamily="34" charset="-128"/>
              </a:rPr>
              <a:t/>
            </a:r>
            <a:br>
              <a:rPr lang="en-US" altLang="en-US" sz="3600" dirty="0" smtClean="0">
                <a:ea typeface="ＭＳ Ｐゴシック" panose="020B0600070205080204" pitchFamily="34" charset="-128"/>
              </a:rPr>
            </a:br>
            <a:r>
              <a:rPr lang="en-US" altLang="en-US" sz="3600" dirty="0" smtClean="0">
                <a:ea typeface="ＭＳ Ｐゴシック" panose="020B0600070205080204" pitchFamily="34" charset="-128"/>
              </a:rPr>
              <a:t>Internet </a:t>
            </a:r>
            <a:r>
              <a:rPr lang="en-US" altLang="en-US" sz="3600" dirty="0">
                <a:ea typeface="ＭＳ Ｐゴシック" panose="020B0600070205080204" pitchFamily="34" charset="-128"/>
              </a:rPr>
              <a:t>structure: network of networks</a:t>
            </a:r>
            <a:endParaRPr lang="en-US" altLang="en-US" dirty="0" smtClean="0">
              <a:ea typeface="ＭＳ Ｐゴシック" panose="020B0600070205080204" pitchFamily="34" charset="-128"/>
            </a:endParaRPr>
          </a:p>
        </p:txBody>
      </p:sp>
      <p:sp>
        <p:nvSpPr>
          <p:cNvPr id="102403" name="Rectangle 3"/>
          <p:cNvSpPr>
            <a:spLocks noGrp="1" noChangeArrowheads="1"/>
          </p:cNvSpPr>
          <p:nvPr>
            <p:ph type="body" sz="half" idx="4294967295"/>
          </p:nvPr>
        </p:nvSpPr>
        <p:spPr>
          <a:xfrm>
            <a:off x="0" y="5149850"/>
            <a:ext cx="8440738" cy="4648200"/>
          </a:xfrm>
        </p:spPr>
        <p:txBody>
          <a:bodyPr>
            <a:normAutofit/>
          </a:bodyPr>
          <a:lstStyle/>
          <a:p>
            <a:pPr eaLnBrk="1" hangingPunct="1">
              <a:buSzPct val="75000"/>
            </a:pPr>
            <a:r>
              <a:rPr lang="en-US" altLang="en-US" sz="1800" dirty="0">
                <a:ea typeface="ＭＳ Ｐゴシック" panose="020B0600070205080204" pitchFamily="34" charset="-128"/>
              </a:rPr>
              <a:t>at center: small # of well-connected large networks</a:t>
            </a:r>
          </a:p>
          <a:p>
            <a:pPr lvl="1" eaLnBrk="1" hangingPunct="1"/>
            <a:r>
              <a:rPr lang="ja-JP" altLang="en-US" sz="1600" dirty="0">
                <a:solidFill>
                  <a:srgbClr val="CC0000"/>
                </a:solidFill>
                <a:ea typeface="ＭＳ Ｐゴシック" panose="020B0600070205080204" pitchFamily="34" charset="-128"/>
              </a:rPr>
              <a:t>“</a:t>
            </a:r>
            <a:r>
              <a:rPr lang="en-US" altLang="ja-JP" sz="1600" dirty="0">
                <a:solidFill>
                  <a:srgbClr val="CC0000"/>
                </a:solidFill>
                <a:ea typeface="ＭＳ Ｐゴシック" panose="020B0600070205080204" pitchFamily="34" charset="-128"/>
              </a:rPr>
              <a:t>tier-1</a:t>
            </a:r>
            <a:r>
              <a:rPr lang="ja-JP" altLang="en-US" sz="1600" dirty="0">
                <a:solidFill>
                  <a:srgbClr val="CC0000"/>
                </a:solidFill>
                <a:ea typeface="ＭＳ Ｐゴシック" panose="020B0600070205080204" pitchFamily="34" charset="-128"/>
              </a:rPr>
              <a:t>”</a:t>
            </a:r>
            <a:r>
              <a:rPr lang="en-US" altLang="ja-JP" sz="1600" dirty="0">
                <a:solidFill>
                  <a:srgbClr val="CC0000"/>
                </a:solidFill>
                <a:ea typeface="ＭＳ Ｐゴシック" panose="020B0600070205080204" pitchFamily="34" charset="-128"/>
              </a:rPr>
              <a:t> commercial ISPs</a:t>
            </a:r>
            <a:r>
              <a:rPr lang="en-US" altLang="ja-JP" sz="1600" dirty="0">
                <a:solidFill>
                  <a:srgbClr val="FF0000"/>
                </a:solidFill>
                <a:ea typeface="ＭＳ Ｐゴシック" panose="020B0600070205080204" pitchFamily="34" charset="-128"/>
              </a:rPr>
              <a:t> </a:t>
            </a:r>
            <a:r>
              <a:rPr lang="en-US" altLang="ja-JP" sz="1600" dirty="0">
                <a:ea typeface="ＭＳ Ｐゴシック" panose="020B0600070205080204" pitchFamily="34" charset="-128"/>
              </a:rPr>
              <a:t>(e.g., Level 3, Sprint, AT&amp;T, NTT), national &amp; international coverage</a:t>
            </a:r>
          </a:p>
          <a:p>
            <a:pPr lvl="1" eaLnBrk="1" hangingPunct="1"/>
            <a:r>
              <a:rPr lang="en-US" altLang="en-US" sz="1600" dirty="0">
                <a:solidFill>
                  <a:srgbClr val="CC0000"/>
                </a:solidFill>
                <a:ea typeface="Arial" panose="020B0604020202020204" pitchFamily="34" charset="0"/>
              </a:rPr>
              <a:t>content provider network </a:t>
            </a:r>
            <a:r>
              <a:rPr lang="en-US" altLang="en-US" sz="1600" dirty="0">
                <a:ea typeface="Arial" panose="020B0604020202020204" pitchFamily="34" charset="0"/>
              </a:rPr>
              <a:t>(</a:t>
            </a:r>
            <a:r>
              <a:rPr lang="en-US" altLang="en-US" sz="1600" dirty="0" err="1">
                <a:ea typeface="Arial" panose="020B0604020202020204" pitchFamily="34" charset="0"/>
              </a:rPr>
              <a:t>e.g</a:t>
            </a:r>
            <a:r>
              <a:rPr lang="en-US" altLang="en-US" sz="1600" dirty="0">
                <a:ea typeface="Arial" panose="020B0604020202020204" pitchFamily="34" charset="0"/>
              </a:rPr>
              <a:t>, Google): private network that connects it data centers to Internet, often bypassing tier-1, regional </a:t>
            </a:r>
            <a:r>
              <a:rPr lang="en-US" altLang="en-US" sz="1600" dirty="0" smtClean="0">
                <a:ea typeface="Arial" panose="020B0604020202020204" pitchFamily="34" charset="0"/>
              </a:rPr>
              <a:t>ISPs</a:t>
            </a:r>
          </a:p>
          <a:p>
            <a:pPr lvl="1" eaLnBrk="1" hangingPunct="1"/>
            <a:r>
              <a:rPr lang="en-US" altLang="en-US" sz="1600" dirty="0" smtClean="0">
                <a:solidFill>
                  <a:srgbClr val="FF0000"/>
                </a:solidFill>
                <a:ea typeface="Arial" panose="020B0604020202020204" pitchFamily="34" charset="0"/>
              </a:rPr>
              <a:t>IXP:</a:t>
            </a:r>
            <a:r>
              <a:rPr lang="en-US" altLang="en-US" sz="1600" dirty="0" smtClean="0">
                <a:ea typeface="Arial" panose="020B0604020202020204" pitchFamily="34" charset="0"/>
              </a:rPr>
              <a:t> Internet </a:t>
            </a:r>
            <a:r>
              <a:rPr lang="en-US" altLang="en-US" sz="1600" dirty="0" err="1" smtClean="0">
                <a:ea typeface="Arial" panose="020B0604020202020204" pitchFamily="34" charset="0"/>
              </a:rPr>
              <a:t>eXchange</a:t>
            </a:r>
            <a:r>
              <a:rPr lang="en-US" altLang="en-US" sz="1600" dirty="0" smtClean="0">
                <a:ea typeface="Arial" panose="020B0604020202020204" pitchFamily="34" charset="0"/>
              </a:rPr>
              <a:t> Point</a:t>
            </a:r>
            <a:endParaRPr lang="en-US" altLang="en-US" sz="1600" dirty="0">
              <a:ea typeface="Arial" panose="020B0604020202020204" pitchFamily="34" charset="0"/>
            </a:endParaRPr>
          </a:p>
          <a:p>
            <a:pPr lvl="1" eaLnBrk="1" hangingPunct="1">
              <a:buFont typeface="Wingdings" panose="05000000000000000000" pitchFamily="2" charset="2"/>
              <a:buNone/>
            </a:pPr>
            <a:endParaRPr lang="en-US" altLang="en-US" sz="1600" dirty="0">
              <a:ea typeface="Arial" panose="020B0604020202020204" pitchFamily="34" charset="0"/>
            </a:endParaRPr>
          </a:p>
        </p:txBody>
      </p:sp>
      <p:grpSp>
        <p:nvGrpSpPr>
          <p:cNvPr id="102406" name="Group 67"/>
          <p:cNvGrpSpPr>
            <a:grpSpLocks/>
          </p:cNvGrpSpPr>
          <p:nvPr/>
        </p:nvGrpSpPr>
        <p:grpSpPr bwMode="auto">
          <a:xfrm>
            <a:off x="2578100" y="1266826"/>
            <a:ext cx="7658100" cy="3984625"/>
            <a:chOff x="1066800" y="1371600"/>
            <a:chExt cx="7194549" cy="3984625"/>
          </a:xfrm>
        </p:grpSpPr>
        <p:sp>
          <p:nvSpPr>
            <p:cNvPr id="102407" name="Oval 76"/>
            <p:cNvSpPr>
              <a:spLocks noChangeArrowheads="1"/>
            </p:cNvSpPr>
            <p:nvPr/>
          </p:nvSpPr>
          <p:spPr bwMode="auto">
            <a:xfrm>
              <a:off x="19812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08" name="Oval 76"/>
            <p:cNvSpPr>
              <a:spLocks noChangeArrowheads="1"/>
            </p:cNvSpPr>
            <p:nvPr/>
          </p:nvSpPr>
          <p:spPr bwMode="auto">
            <a:xfrm>
              <a:off x="10668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09" name="Oval 76"/>
            <p:cNvSpPr>
              <a:spLocks noChangeArrowheads="1"/>
            </p:cNvSpPr>
            <p:nvPr/>
          </p:nvSpPr>
          <p:spPr bwMode="auto">
            <a:xfrm>
              <a:off x="56388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0" name="Oval 76"/>
            <p:cNvSpPr>
              <a:spLocks noChangeArrowheads="1"/>
            </p:cNvSpPr>
            <p:nvPr/>
          </p:nvSpPr>
          <p:spPr bwMode="auto">
            <a:xfrm>
              <a:off x="47244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1" name="Oval 76"/>
            <p:cNvSpPr>
              <a:spLocks noChangeArrowheads="1"/>
            </p:cNvSpPr>
            <p:nvPr/>
          </p:nvSpPr>
          <p:spPr bwMode="auto">
            <a:xfrm>
              <a:off x="38100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2" name="Oval 76"/>
            <p:cNvSpPr>
              <a:spLocks noChangeArrowheads="1"/>
            </p:cNvSpPr>
            <p:nvPr/>
          </p:nvSpPr>
          <p:spPr bwMode="auto">
            <a:xfrm>
              <a:off x="28956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3" name="Oval 76"/>
            <p:cNvSpPr>
              <a:spLocks noChangeArrowheads="1"/>
            </p:cNvSpPr>
            <p:nvPr/>
          </p:nvSpPr>
          <p:spPr bwMode="auto">
            <a:xfrm>
              <a:off x="65532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4" name="Oval 76"/>
            <p:cNvSpPr>
              <a:spLocks noChangeArrowheads="1"/>
            </p:cNvSpPr>
            <p:nvPr/>
          </p:nvSpPr>
          <p:spPr bwMode="auto">
            <a:xfrm>
              <a:off x="7467600" y="4724400"/>
              <a:ext cx="793749" cy="631825"/>
            </a:xfrm>
            <a:prstGeom prst="ellipse">
              <a:avLst/>
            </a:prstGeom>
            <a:solidFill>
              <a:srgbClr val="00FFFF"/>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a:t>access</a:t>
              </a:r>
            </a:p>
            <a:p>
              <a:pPr algn="ctr"/>
              <a:r>
                <a:rPr lang="en-US" altLang="en-US" sz="1600"/>
                <a:t>ISP</a:t>
              </a:r>
            </a:p>
          </p:txBody>
        </p:sp>
        <p:sp>
          <p:nvSpPr>
            <p:cNvPr id="102415" name="Oval 33"/>
            <p:cNvSpPr>
              <a:spLocks noChangeArrowheads="1"/>
            </p:cNvSpPr>
            <p:nvPr/>
          </p:nvSpPr>
          <p:spPr bwMode="auto">
            <a:xfrm>
              <a:off x="2438400" y="3429000"/>
              <a:ext cx="1863725" cy="790575"/>
            </a:xfrm>
            <a:prstGeom prst="ellipse">
              <a:avLst/>
            </a:prstGeom>
            <a:solidFill>
              <a:schemeClr val="hlink"/>
            </a:solidFill>
            <a:ln w="9525">
              <a:solidFill>
                <a:schemeClr val="bg2"/>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rgbClr val="808080"/>
                  </a:solidFill>
                </a:rPr>
                <a:t>Regional ISP</a:t>
              </a:r>
            </a:p>
          </p:txBody>
        </p:sp>
        <p:sp>
          <p:nvSpPr>
            <p:cNvPr id="102416" name="Oval 33"/>
            <p:cNvSpPr>
              <a:spLocks noChangeArrowheads="1"/>
            </p:cNvSpPr>
            <p:nvPr/>
          </p:nvSpPr>
          <p:spPr bwMode="auto">
            <a:xfrm>
              <a:off x="4800600" y="3429000"/>
              <a:ext cx="1863725" cy="790575"/>
            </a:xfrm>
            <a:prstGeom prst="ellipse">
              <a:avLst/>
            </a:prstGeom>
            <a:solidFill>
              <a:schemeClr val="hlink"/>
            </a:solidFill>
            <a:ln w="9525">
              <a:solidFill>
                <a:schemeClr val="bg2"/>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rgbClr val="808080"/>
                  </a:solidFill>
                </a:rPr>
                <a:t>Regional ISP</a:t>
              </a:r>
            </a:p>
          </p:txBody>
        </p:sp>
        <p:sp>
          <p:nvSpPr>
            <p:cNvPr id="79" name="Rectangle 78"/>
            <p:cNvSpPr/>
            <p:nvPr/>
          </p:nvSpPr>
          <p:spPr>
            <a:xfrm>
              <a:off x="2133157" y="2819400"/>
              <a:ext cx="609985" cy="457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IXP</a:t>
              </a:r>
            </a:p>
          </p:txBody>
        </p:sp>
        <p:sp>
          <p:nvSpPr>
            <p:cNvPr id="80" name="Rectangle 79"/>
            <p:cNvSpPr/>
            <p:nvPr/>
          </p:nvSpPr>
          <p:spPr>
            <a:xfrm>
              <a:off x="4801284" y="2743200"/>
              <a:ext cx="608494" cy="457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IXP</a:t>
              </a:r>
            </a:p>
          </p:txBody>
        </p:sp>
        <p:sp>
          <p:nvSpPr>
            <p:cNvPr id="102419" name="Oval 34"/>
            <p:cNvSpPr>
              <a:spLocks noChangeArrowheads="1"/>
            </p:cNvSpPr>
            <p:nvPr/>
          </p:nvSpPr>
          <p:spPr bwMode="auto">
            <a:xfrm>
              <a:off x="1143000" y="1600200"/>
              <a:ext cx="1863725" cy="790575"/>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Tier 1 ISP</a:t>
              </a:r>
              <a:endParaRPr lang="en-US" altLang="en-US"/>
            </a:p>
          </p:txBody>
        </p:sp>
        <p:sp>
          <p:nvSpPr>
            <p:cNvPr id="102420" name="Oval 34"/>
            <p:cNvSpPr>
              <a:spLocks noChangeArrowheads="1"/>
            </p:cNvSpPr>
            <p:nvPr/>
          </p:nvSpPr>
          <p:spPr bwMode="auto">
            <a:xfrm>
              <a:off x="3352800" y="1600200"/>
              <a:ext cx="1863725" cy="790575"/>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Tier 1 ISP</a:t>
              </a:r>
              <a:endParaRPr lang="en-US" altLang="en-US"/>
            </a:p>
          </p:txBody>
        </p:sp>
        <p:sp>
          <p:nvSpPr>
            <p:cNvPr id="102421" name="Oval 34"/>
            <p:cNvSpPr>
              <a:spLocks noChangeArrowheads="1"/>
            </p:cNvSpPr>
            <p:nvPr/>
          </p:nvSpPr>
          <p:spPr bwMode="auto">
            <a:xfrm>
              <a:off x="5638800" y="1600200"/>
              <a:ext cx="1981200" cy="838200"/>
            </a:xfrm>
            <a:prstGeom prst="ellipse">
              <a:avLst/>
            </a:prstGeom>
            <a:solidFill>
              <a:srgbClr val="002060"/>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en-US">
                  <a:solidFill>
                    <a:schemeClr val="bg1"/>
                  </a:solidFill>
                </a:rPr>
                <a:t>Google</a:t>
              </a:r>
              <a:endParaRPr lang="en-US" altLang="en-US"/>
            </a:p>
          </p:txBody>
        </p:sp>
        <p:cxnSp>
          <p:nvCxnSpPr>
            <p:cNvPr id="84" name="Straight Connector 83"/>
            <p:cNvCxnSpPr>
              <a:endCxn id="102408" idx="0"/>
            </p:cNvCxnSpPr>
            <p:nvPr/>
          </p:nvCxnSpPr>
          <p:spPr>
            <a:xfrm rot="5400000">
              <a:off x="427081" y="3398633"/>
              <a:ext cx="2362200" cy="2893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102415" idx="4"/>
            </p:cNvCxnSpPr>
            <p:nvPr/>
          </p:nvCxnSpPr>
          <p:spPr>
            <a:xfrm rot="5400000">
              <a:off x="3070887" y="4425754"/>
              <a:ext cx="504825" cy="92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102415" idx="3"/>
            </p:cNvCxnSpPr>
            <p:nvPr/>
          </p:nvCxnSpPr>
          <p:spPr>
            <a:xfrm rot="5400000">
              <a:off x="2265003" y="4277579"/>
              <a:ext cx="620712" cy="272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808066" y="3459105"/>
              <a:ext cx="2438400" cy="2445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79" idx="2"/>
            </p:cNvCxnSpPr>
            <p:nvPr/>
          </p:nvCxnSpPr>
          <p:spPr>
            <a:xfrm rot="5400000">
              <a:off x="1333803" y="3771707"/>
              <a:ext cx="1600200" cy="6099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315797" y="2819400"/>
              <a:ext cx="608494" cy="4572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IXP</a:t>
              </a:r>
            </a:p>
          </p:txBody>
        </p:sp>
        <p:cxnSp>
          <p:nvCxnSpPr>
            <p:cNvPr id="90" name="Straight Connector 89"/>
            <p:cNvCxnSpPr/>
            <p:nvPr/>
          </p:nvCxnSpPr>
          <p:spPr>
            <a:xfrm rot="16200000" flipH="1">
              <a:off x="3747986" y="4252513"/>
              <a:ext cx="504825" cy="381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102416" idx="2"/>
              <a:endCxn id="102415" idx="6"/>
            </p:cNvCxnSpPr>
            <p:nvPr/>
          </p:nvCxnSpPr>
          <p:spPr>
            <a:xfrm rot="10800000">
              <a:off x="4301663" y="3824288"/>
              <a:ext cx="4996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a:off x="4931639" y="4288692"/>
              <a:ext cx="620713" cy="272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16200000" flipH="1">
              <a:off x="5633414" y="4425226"/>
              <a:ext cx="544513" cy="760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102416" idx="5"/>
            </p:cNvCxnSpPr>
            <p:nvPr/>
          </p:nvCxnSpPr>
          <p:spPr>
            <a:xfrm rot="16200000" flipH="1">
              <a:off x="6276143" y="4218669"/>
              <a:ext cx="620712" cy="390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102421" idx="4"/>
            </p:cNvCxnSpPr>
            <p:nvPr/>
          </p:nvCxnSpPr>
          <p:spPr>
            <a:xfrm rot="16200000" flipH="1">
              <a:off x="5747409" y="3320741"/>
              <a:ext cx="2297113" cy="5324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a:off x="2971328" y="1981200"/>
              <a:ext cx="4996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10800000">
              <a:off x="5181593" y="1981200"/>
              <a:ext cx="4981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Arc 97"/>
            <p:cNvSpPr/>
            <p:nvPr/>
          </p:nvSpPr>
          <p:spPr>
            <a:xfrm>
              <a:off x="2133157" y="1371600"/>
              <a:ext cx="4190855" cy="457200"/>
            </a:xfrm>
            <a:prstGeom prst="arc">
              <a:avLst>
                <a:gd name="adj1" fmla="val 10681875"/>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99" name="Straight Connector 98"/>
            <p:cNvCxnSpPr/>
            <p:nvPr/>
          </p:nvCxnSpPr>
          <p:spPr>
            <a:xfrm rot="16200000" flipH="1">
              <a:off x="6972290" y="2399831"/>
              <a:ext cx="533400" cy="3057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endCxn id="79" idx="0"/>
            </p:cNvCxnSpPr>
            <p:nvPr/>
          </p:nvCxnSpPr>
          <p:spPr>
            <a:xfrm rot="16200000" flipH="1">
              <a:off x="2095457" y="2475961"/>
              <a:ext cx="457200" cy="2296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6200000" flipH="1">
              <a:off x="2628635" y="3238707"/>
              <a:ext cx="457200" cy="2281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0800000" flipV="1">
              <a:off x="2743142" y="2209800"/>
              <a:ext cx="2972375" cy="7731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16200000" flipH="1">
              <a:off x="4662218" y="2423713"/>
              <a:ext cx="504825" cy="381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rot="5400000">
              <a:off x="3314806" y="2856893"/>
              <a:ext cx="1143000" cy="153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16200000" flipH="1">
              <a:off x="5105256" y="3276738"/>
              <a:ext cx="304800" cy="152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10800000" flipV="1">
              <a:off x="4039175" y="3124200"/>
              <a:ext cx="762109" cy="5445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a:stCxn id="102419" idx="5"/>
            </p:cNvCxnSpPr>
            <p:nvPr/>
          </p:nvCxnSpPr>
          <p:spPr>
            <a:xfrm rot="16200000" flipH="1">
              <a:off x="3070757" y="1938325"/>
              <a:ext cx="1470025" cy="21431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89" idx="2"/>
            </p:cNvCxnSpPr>
            <p:nvPr/>
          </p:nvCxnSpPr>
          <p:spPr>
            <a:xfrm rot="16200000" flipH="1">
              <a:off x="7004680" y="3891964"/>
              <a:ext cx="1458913" cy="2281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a:off x="6052348" y="3472202"/>
              <a:ext cx="1535113" cy="1143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89" idx="1"/>
            </p:cNvCxnSpPr>
            <p:nvPr/>
          </p:nvCxnSpPr>
          <p:spPr>
            <a:xfrm rot="10800000" flipV="1">
              <a:off x="6095826" y="3048000"/>
              <a:ext cx="1219971" cy="4683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endCxn id="80" idx="3"/>
            </p:cNvCxnSpPr>
            <p:nvPr/>
          </p:nvCxnSpPr>
          <p:spPr>
            <a:xfrm rot="10800000" flipV="1">
              <a:off x="5409778" y="2362200"/>
              <a:ext cx="780007" cy="60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053332" y="2217738"/>
              <a:ext cx="2286327" cy="685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7317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510157" cy="1143000"/>
          </a:xfrm>
        </p:spPr>
        <p:txBody>
          <a:bodyPr>
            <a:normAutofit fontScale="90000"/>
          </a:bodyPr>
          <a:lstStyle/>
          <a:p>
            <a:r>
              <a:rPr lang="en-US" dirty="0" smtClean="0"/>
              <a:t>How a System/Device is Identified on the Internet: IP Addresses </a:t>
            </a:r>
            <a:endParaRPr lang="en-US" dirty="0"/>
          </a:p>
        </p:txBody>
      </p:sp>
      <p:sp>
        <p:nvSpPr>
          <p:cNvPr id="3" name="Content Placeholder 2"/>
          <p:cNvSpPr>
            <a:spLocks noGrp="1"/>
          </p:cNvSpPr>
          <p:nvPr>
            <p:ph sz="quarter" idx="1"/>
          </p:nvPr>
        </p:nvSpPr>
        <p:spPr/>
        <p:txBody>
          <a:bodyPr/>
          <a:lstStyle/>
          <a:p>
            <a:pPr>
              <a:buFont typeface="Arial" panose="020B0604020202020204" pitchFamily="34" charset="0"/>
              <a:buChar char="•"/>
            </a:pPr>
            <a:r>
              <a:rPr lang="en-US" dirty="0" smtClean="0"/>
              <a:t>  Each </a:t>
            </a:r>
            <a:r>
              <a:rPr lang="en-US" dirty="0"/>
              <a:t>computer connected to the Internet must have a unique </a:t>
            </a:r>
            <a:r>
              <a:rPr lang="en-US" dirty="0" smtClean="0"/>
              <a:t>address: IP (Internet </a:t>
            </a:r>
            <a:r>
              <a:rPr lang="en-US" dirty="0"/>
              <a:t>P</a:t>
            </a:r>
            <a:r>
              <a:rPr lang="en-US" dirty="0" smtClean="0"/>
              <a:t>rotocol) address</a:t>
            </a:r>
          </a:p>
          <a:p>
            <a:pPr>
              <a:buFont typeface="Arial" panose="020B0604020202020204" pitchFamily="34" charset="0"/>
              <a:buChar char="•"/>
            </a:pPr>
            <a:r>
              <a:rPr lang="en-US" dirty="0"/>
              <a:t> </a:t>
            </a:r>
            <a:r>
              <a:rPr lang="en-US" dirty="0" smtClean="0"/>
              <a:t> Internet </a:t>
            </a:r>
            <a:r>
              <a:rPr lang="en-US" dirty="0"/>
              <a:t>addresses are in the form </a:t>
            </a:r>
            <a:r>
              <a:rPr lang="en-US" dirty="0" err="1"/>
              <a:t>nnn.nnn.nnn.nnn</a:t>
            </a:r>
            <a:r>
              <a:rPr lang="en-US" dirty="0"/>
              <a:t> where </a:t>
            </a:r>
            <a:r>
              <a:rPr lang="en-US" dirty="0" err="1"/>
              <a:t>nnn</a:t>
            </a:r>
            <a:r>
              <a:rPr lang="en-US" dirty="0"/>
              <a:t> must be a number from 0 - 255. This address i</a:t>
            </a:r>
            <a:r>
              <a:rPr lang="en-US" dirty="0" smtClean="0"/>
              <a:t>s </a:t>
            </a:r>
            <a:r>
              <a:rPr lang="en-US" dirty="0"/>
              <a:t>known as an </a:t>
            </a:r>
            <a:r>
              <a:rPr lang="en-US" dirty="0" smtClean="0"/>
              <a:t>IPv4 address</a:t>
            </a:r>
            <a:r>
              <a:rPr lang="en-US" dirty="0"/>
              <a:t>. </a:t>
            </a:r>
          </a:p>
        </p:txBody>
      </p:sp>
      <p:pic>
        <p:nvPicPr>
          <p:cNvPr id="4" name="Picture 4" descr="Diagram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230355" y="3857414"/>
            <a:ext cx="6985000" cy="1738312"/>
          </a:xfrm>
          <a:prstGeom prst="rect">
            <a:avLst/>
          </a:prstGeom>
          <a:noFill/>
        </p:spPr>
      </p:pic>
    </p:spTree>
    <p:extLst>
      <p:ext uri="{BB962C8B-B14F-4D97-AF65-F5344CB8AC3E}">
        <p14:creationId xmlns:p14="http://schemas.microsoft.com/office/powerpoint/2010/main" val="950208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 possible IP addresses are There?</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256 x 256 x 256 x 256 = 4,294, 967,296</a:t>
            </a:r>
          </a:p>
          <a:p>
            <a:endParaRPr lang="en-US" dirty="0"/>
          </a:p>
          <a:p>
            <a:r>
              <a:rPr lang="en-US" dirty="0" smtClean="0"/>
              <a:t>How many devices are connected to the Internet ?</a:t>
            </a:r>
          </a:p>
          <a:p>
            <a:endParaRPr lang="en-US" dirty="0"/>
          </a:p>
          <a:p>
            <a:r>
              <a:rPr lang="en-US" dirty="0" smtClean="0"/>
              <a:t>More than 4.3 billion! 127 items per second according to an article at the </a:t>
            </a:r>
            <a:r>
              <a:rPr lang="en-US" dirty="0" err="1" smtClean="0"/>
              <a:t>NetworkWorld</a:t>
            </a:r>
            <a:r>
              <a:rPr lang="en-US" dirty="0" smtClean="0"/>
              <a:t>:</a:t>
            </a:r>
          </a:p>
          <a:p>
            <a:pPr lvl="1"/>
            <a:r>
              <a:rPr lang="en-US" dirty="0">
                <a:hlinkClick r:id="rId2"/>
              </a:rPr>
              <a:t>http://</a:t>
            </a:r>
            <a:r>
              <a:rPr lang="en-US" dirty="0" smtClean="0">
                <a:hlinkClick r:id="rId2"/>
              </a:rPr>
              <a:t>www.networkworld.com/article/2942596/microsoft-subnet/127-devices-added-to-the-internet-each-second-but-congress-is-clueless-about-iot.html</a:t>
            </a:r>
            <a:endParaRPr lang="en-US" dirty="0" smtClean="0"/>
          </a:p>
          <a:p>
            <a:pPr lvl="1"/>
            <a:endParaRPr lang="en-US" dirty="0"/>
          </a:p>
          <a:p>
            <a:pPr lvl="1"/>
            <a:r>
              <a:rPr lang="en-US" dirty="0" smtClean="0"/>
              <a:t>So IPv4 addressing scheme is not enough</a:t>
            </a:r>
            <a:r>
              <a:rPr lang="en-US" dirty="0"/>
              <a:t>.</a:t>
            </a:r>
            <a:r>
              <a:rPr lang="en-US" dirty="0" smtClean="0"/>
              <a:t> IPv6 is the new scheme!</a:t>
            </a:r>
          </a:p>
          <a:p>
            <a:endParaRPr lang="en-US" dirty="0" smtClean="0"/>
          </a:p>
        </p:txBody>
      </p:sp>
    </p:spTree>
    <p:extLst>
      <p:ext uri="{BB962C8B-B14F-4D97-AF65-F5344CB8AC3E}">
        <p14:creationId xmlns:p14="http://schemas.microsoft.com/office/powerpoint/2010/main" val="1247422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IPv6 </a:t>
            </a:r>
            <a:endParaRPr lang="en-US" dirty="0"/>
          </a:p>
        </p:txBody>
      </p:sp>
      <p:sp>
        <p:nvSpPr>
          <p:cNvPr id="3" name="Content Placeholder 2"/>
          <p:cNvSpPr>
            <a:spLocks noGrp="1"/>
          </p:cNvSpPr>
          <p:nvPr>
            <p:ph idx="1"/>
          </p:nvPr>
        </p:nvSpPr>
        <p:spPr/>
        <p:txBody>
          <a:bodyPr/>
          <a:lstStyle/>
          <a:p>
            <a:r>
              <a:rPr lang="en-US" dirty="0"/>
              <a:t> </a:t>
            </a:r>
            <a:r>
              <a:rPr lang="en-US" dirty="0" smtClean="0"/>
              <a:t>The </a:t>
            </a:r>
            <a:r>
              <a:rPr lang="en-US" dirty="0"/>
              <a:t>next generation Internet Protocol (IP) standard intended to eventually replace </a:t>
            </a:r>
            <a:r>
              <a:rPr lang="en-US" dirty="0" smtClean="0"/>
              <a:t>IPv4.</a:t>
            </a:r>
          </a:p>
          <a:p>
            <a:r>
              <a:rPr lang="en-US" dirty="0" smtClean="0"/>
              <a:t>IPv6 address has 128 bits:</a:t>
            </a:r>
          </a:p>
          <a:p>
            <a:pPr marL="0" indent="0">
              <a:buNone/>
            </a:pPr>
            <a:r>
              <a:rPr lang="en-US" dirty="0" smtClean="0"/>
              <a:t>Example:  DE10:2D7B:0000:0CDE:1257:0000:211E:729C   </a:t>
            </a:r>
          </a:p>
          <a:p>
            <a:pPr marL="0" indent="0">
              <a:buNone/>
            </a:pPr>
            <a:r>
              <a:rPr lang="en-US" dirty="0" smtClean="0"/>
              <a:t>(32 hexadecimal digits)</a:t>
            </a:r>
          </a:p>
          <a:p>
            <a:r>
              <a:rPr lang="en-US" dirty="0"/>
              <a:t>The number of potential IPv6 addresses has been calculated as: </a:t>
            </a:r>
          </a:p>
          <a:p>
            <a:pPr marL="0" indent="0">
              <a:buNone/>
            </a:pPr>
            <a:endParaRPr lang="en-US" dirty="0" smtClean="0"/>
          </a:p>
          <a:p>
            <a:pPr marL="0" indent="0" algn="ctr">
              <a:buNone/>
            </a:pPr>
            <a:r>
              <a:rPr lang="en-US" dirty="0" smtClean="0"/>
              <a:t>340,282,366,920,938,463,463,374,607,431,768,211,456</a:t>
            </a:r>
            <a:endParaRPr lang="en-US" dirty="0"/>
          </a:p>
          <a:p>
            <a:endParaRPr lang="en-US" dirty="0"/>
          </a:p>
        </p:txBody>
      </p:sp>
    </p:spTree>
    <p:extLst>
      <p:ext uri="{BB962C8B-B14F-4D97-AF65-F5344CB8AC3E}">
        <p14:creationId xmlns:p14="http://schemas.microsoft.com/office/powerpoint/2010/main" val="938789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956800" cy="829232"/>
          </a:xfrm>
        </p:spPr>
        <p:txBody>
          <a:bodyPr/>
          <a:lstStyle/>
          <a:p>
            <a:r>
              <a:rPr lang="en-US" dirty="0" smtClean="0"/>
              <a:t>Domain Names</a:t>
            </a:r>
            <a:endParaRPr lang="en-US" dirty="0"/>
          </a:p>
        </p:txBody>
      </p:sp>
      <p:pic>
        <p:nvPicPr>
          <p:cNvPr id="1028" name="Picture 4" descr="https://halfelf.org/wp-content/uploads/sites/2/2012/12/domainex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4332" y="1634610"/>
            <a:ext cx="683895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4"/>
          <p:cNvPicPr>
            <a:picLocks noGrp="1" noChangeAspect="1"/>
          </p:cNvPicPr>
          <p:nvPr>
            <p:ph sz="quarter" idx="1"/>
          </p:nvPr>
        </p:nvPicPr>
        <p:blipFill>
          <a:blip r:embed="rId3"/>
          <a:stretch>
            <a:fillRect/>
          </a:stretch>
        </p:blipFill>
        <p:spPr>
          <a:xfrm>
            <a:off x="2062462" y="3662705"/>
            <a:ext cx="5238750" cy="2857500"/>
          </a:xfrm>
          <a:prstGeom prst="rect">
            <a:avLst/>
          </a:prstGeom>
        </p:spPr>
      </p:pic>
    </p:spTree>
    <p:extLst>
      <p:ext uri="{BB962C8B-B14F-4D97-AF65-F5344CB8AC3E}">
        <p14:creationId xmlns:p14="http://schemas.microsoft.com/office/powerpoint/2010/main" val="3415304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Rectangle 2"/>
          <p:cNvSpPr>
            <a:spLocks noGrp="1" noChangeArrowheads="1"/>
          </p:cNvSpPr>
          <p:nvPr>
            <p:ph type="title"/>
          </p:nvPr>
        </p:nvSpPr>
        <p:spPr>
          <a:xfrm>
            <a:off x="2057399" y="301625"/>
            <a:ext cx="8319407" cy="603631"/>
          </a:xfrm>
        </p:spPr>
        <p:txBody>
          <a:bodyPr>
            <a:normAutofit fontScale="90000"/>
          </a:bodyPr>
          <a:lstStyle/>
          <a:p>
            <a:r>
              <a:rPr lang="en-US" altLang="en-US" sz="4000" dirty="0">
                <a:ea typeface="ＭＳ Ｐゴシック" panose="020B0600070205080204" pitchFamily="34" charset="-128"/>
              </a:rPr>
              <a:t>DNS: </a:t>
            </a:r>
            <a:r>
              <a:rPr lang="en-US" altLang="en-US" sz="4000" dirty="0" smtClean="0">
                <a:ea typeface="ＭＳ Ｐゴシック" panose="020B0600070205080204" pitchFamily="34" charset="-128"/>
              </a:rPr>
              <a:t>Domain </a:t>
            </a:r>
            <a:r>
              <a:rPr lang="en-US" altLang="en-US" sz="4000" dirty="0">
                <a:ea typeface="ＭＳ Ｐゴシック" panose="020B0600070205080204" pitchFamily="34" charset="-128"/>
              </a:rPr>
              <a:t>N</a:t>
            </a:r>
            <a:r>
              <a:rPr lang="en-US" altLang="en-US" sz="4000" dirty="0" smtClean="0">
                <a:ea typeface="ＭＳ Ｐゴシック" panose="020B0600070205080204" pitchFamily="34" charset="-128"/>
              </a:rPr>
              <a:t>ame System</a:t>
            </a:r>
            <a:endParaRPr lang="en-US" altLang="en-US" dirty="0" smtClean="0">
              <a:ea typeface="ＭＳ Ｐゴシック" panose="020B0600070205080204" pitchFamily="34" charset="-128"/>
            </a:endParaRPr>
          </a:p>
        </p:txBody>
      </p:sp>
      <p:sp>
        <p:nvSpPr>
          <p:cNvPr id="2" name="Content Placeholder 1"/>
          <p:cNvSpPr>
            <a:spLocks noGrp="1"/>
          </p:cNvSpPr>
          <p:nvPr>
            <p:ph sz="quarter" idx="1"/>
          </p:nvPr>
        </p:nvSpPr>
        <p:spPr>
          <a:xfrm>
            <a:off x="1097279" y="1845734"/>
            <a:ext cx="10139132" cy="4023360"/>
          </a:xfrm>
        </p:spPr>
        <p:txBody>
          <a:bodyPr/>
          <a:lstStyle/>
          <a:p>
            <a:r>
              <a:rPr lang="en-US" dirty="0" smtClean="0"/>
              <a:t>Mapping of (user-</a:t>
            </a:r>
            <a:r>
              <a:rPr lang="en-US" dirty="0"/>
              <a:t>f</a:t>
            </a:r>
            <a:r>
              <a:rPr lang="en-US" dirty="0" smtClean="0"/>
              <a:t>riendly) URL to IP address:</a:t>
            </a:r>
            <a:endParaRPr lang="en-US" dirty="0"/>
          </a:p>
        </p:txBody>
      </p:sp>
      <p:sp>
        <p:nvSpPr>
          <p:cNvPr id="4" name="Rounded Rectangle 3"/>
          <p:cNvSpPr/>
          <p:nvPr/>
        </p:nvSpPr>
        <p:spPr>
          <a:xfrm>
            <a:off x="1359243" y="2907957"/>
            <a:ext cx="2059460" cy="5684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URL</a:t>
            </a:r>
            <a:endParaRPr lang="en-US" dirty="0"/>
          </a:p>
        </p:txBody>
      </p:sp>
      <p:sp>
        <p:nvSpPr>
          <p:cNvPr id="9" name="Rounded Rectangle 8"/>
          <p:cNvSpPr/>
          <p:nvPr/>
        </p:nvSpPr>
        <p:spPr>
          <a:xfrm>
            <a:off x="7187514" y="2907956"/>
            <a:ext cx="2059460" cy="5684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IP Address</a:t>
            </a:r>
            <a:endParaRPr lang="en-US" dirty="0"/>
          </a:p>
        </p:txBody>
      </p:sp>
      <p:sp>
        <p:nvSpPr>
          <p:cNvPr id="5" name="Right Arrow 4"/>
          <p:cNvSpPr/>
          <p:nvPr/>
        </p:nvSpPr>
        <p:spPr>
          <a:xfrm>
            <a:off x="3680667" y="2914133"/>
            <a:ext cx="3328086" cy="1771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p:cNvSpPr/>
          <p:nvPr/>
        </p:nvSpPr>
        <p:spPr>
          <a:xfrm>
            <a:off x="3716090" y="3270421"/>
            <a:ext cx="3272068" cy="20594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59243" y="4318907"/>
            <a:ext cx="7531664" cy="369332"/>
          </a:xfrm>
          <a:prstGeom prst="rect">
            <a:avLst/>
          </a:prstGeom>
          <a:noFill/>
        </p:spPr>
        <p:txBody>
          <a:bodyPr wrap="square" rtlCol="0">
            <a:spAutoFit/>
          </a:bodyPr>
          <a:lstStyle/>
          <a:p>
            <a:r>
              <a:rPr lang="en-US" u="sng" dirty="0" smtClean="0">
                <a:hlinkClick r:id="rId3"/>
              </a:rPr>
              <a:t>The Internet: IP Addresses and DNS by code.org</a:t>
            </a:r>
            <a:endParaRPr lang="en-US" u="sng" dirty="0">
              <a:hlinkClick r:id="rId4"/>
            </a:endParaRPr>
          </a:p>
        </p:txBody>
      </p:sp>
    </p:spTree>
    <p:extLst>
      <p:ext uri="{BB962C8B-B14F-4D97-AF65-F5344CB8AC3E}">
        <p14:creationId xmlns:p14="http://schemas.microsoft.com/office/powerpoint/2010/main" val="33713967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517</Words>
  <Application>Microsoft Office PowerPoint</Application>
  <PresentationFormat>Widescreen</PresentationFormat>
  <Paragraphs>134</Paragraphs>
  <Slides>25</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ＭＳ Ｐゴシック</vt:lpstr>
      <vt:lpstr>Arial</vt:lpstr>
      <vt:lpstr>Calibri</vt:lpstr>
      <vt:lpstr>Calibri Light</vt:lpstr>
      <vt:lpstr>Gill Sans MT</vt:lpstr>
      <vt:lpstr>Times New Roman</vt:lpstr>
      <vt:lpstr>Wingdings</vt:lpstr>
      <vt:lpstr>Office Theme</vt:lpstr>
      <vt:lpstr>Internet and Networking Basics</vt:lpstr>
      <vt:lpstr>The Internet</vt:lpstr>
      <vt:lpstr>The “nuts and bolts” View</vt:lpstr>
      <vt:lpstr> Internet structure: network of networks</vt:lpstr>
      <vt:lpstr>How a System/Device is Identified on the Internet: IP Addresses </vt:lpstr>
      <vt:lpstr>How many possible IP addresses are There?</vt:lpstr>
      <vt:lpstr>IPv6 </vt:lpstr>
      <vt:lpstr>Domain Names</vt:lpstr>
      <vt:lpstr>DNS: Domain Name System</vt:lpstr>
      <vt:lpstr>What is your IP?</vt:lpstr>
      <vt:lpstr>Networking and Protocols</vt:lpstr>
      <vt:lpstr>How files travel from one machine to another</vt:lpstr>
      <vt:lpstr>How packets travel</vt:lpstr>
      <vt:lpstr>Check It Out - The Ping Program</vt:lpstr>
      <vt:lpstr>Traceroute</vt:lpstr>
      <vt:lpstr>PowerPoint Presentation</vt:lpstr>
      <vt:lpstr>OSI Model </vt:lpstr>
      <vt:lpstr>7 Layers of the OSI Model</vt:lpstr>
      <vt:lpstr>OSI Layers at Work</vt:lpstr>
      <vt:lpstr>OSI Model and Protocols</vt:lpstr>
      <vt:lpstr>OSI Layers and Headers</vt:lpstr>
      <vt:lpstr>TCP Layer: Port Numbers</vt:lpstr>
      <vt:lpstr>Structure of a TCP/IP Packet</vt:lpstr>
      <vt:lpstr>TCP vs UDP Headers</vt:lpstr>
      <vt:lpstr>Wireshark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Peker, Yesem</cp:lastModifiedBy>
  <cp:revision>9</cp:revision>
  <dcterms:created xsi:type="dcterms:W3CDTF">2018-11-01T16:13:56Z</dcterms:created>
  <dcterms:modified xsi:type="dcterms:W3CDTF">2019-04-09T15:48:25Z</dcterms:modified>
</cp:coreProperties>
</file>