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5" r:id="rId3"/>
    <p:sldId id="277" r:id="rId4"/>
    <p:sldId id="278" r:id="rId5"/>
    <p:sldId id="276" r:id="rId6"/>
    <p:sldId id="274" r:id="rId7"/>
    <p:sldId id="315" r:id="rId8"/>
    <p:sldId id="316" r:id="rId9"/>
    <p:sldId id="282" r:id="rId10"/>
    <p:sldId id="289" r:id="rId11"/>
    <p:sldId id="290" r:id="rId12"/>
    <p:sldId id="259" r:id="rId13"/>
    <p:sldId id="297" r:id="rId14"/>
    <p:sldId id="313" r:id="rId15"/>
    <p:sldId id="314" r:id="rId16"/>
    <p:sldId id="299" r:id="rId17"/>
    <p:sldId id="300" r:id="rId18"/>
    <p:sldId id="27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0108" autoAdjust="0"/>
  </p:normalViewPr>
  <p:slideViewPr>
    <p:cSldViewPr>
      <p:cViewPr varScale="1">
        <p:scale>
          <a:sx n="60" d="100"/>
          <a:sy n="60" d="100"/>
        </p:scale>
        <p:origin x="186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7F410-C860-4041-94F7-1B0EF2587A4D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549DA-04B4-47BC-84A4-2D08A7BA1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28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49DA-04B4-47BC-84A4-2D08A7BA1E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288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49DA-04B4-47BC-84A4-2D08A7BA1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54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/boot</a:t>
            </a:r>
            <a:r>
              <a:rPr lang="en-US" dirty="0" smtClean="0"/>
              <a:t> contains files needed to start up the system</a:t>
            </a:r>
          </a:p>
          <a:p>
            <a:pPr marL="0" indent="0">
              <a:buNone/>
            </a:pPr>
            <a:r>
              <a:rPr lang="en-US" b="1" dirty="0" smtClean="0"/>
              <a:t>/dev</a:t>
            </a:r>
            <a:r>
              <a:rPr lang="en-US" dirty="0" smtClean="0"/>
              <a:t> contains all device files that refer to various hardware devices on the system, including hard drives.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/lib</a:t>
            </a:r>
            <a:r>
              <a:rPr lang="en-US" dirty="0" smtClean="0"/>
              <a:t> contains dynamic libraries and kernel modules</a:t>
            </a:r>
          </a:p>
          <a:p>
            <a:pPr marL="0" indent="0">
              <a:buNone/>
            </a:pPr>
            <a:r>
              <a:rPr lang="en-US" b="1" dirty="0" smtClean="0"/>
              <a:t>/</a:t>
            </a:r>
            <a:r>
              <a:rPr lang="en-US" b="1" dirty="0" err="1" smtClean="0"/>
              <a:t>var</a:t>
            </a:r>
            <a:r>
              <a:rPr lang="en-US" dirty="0" smtClean="0"/>
              <a:t> contains variable data that persist from one boot to the next. (logs, databases, websites, etc.)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894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Freely</a:t>
            </a:r>
            <a:r>
              <a:rPr lang="en-US" baseline="0" dirty="0" smtClean="0"/>
              <a:t> available t</a:t>
            </a:r>
            <a:r>
              <a:rPr lang="en-US" dirty="0" smtClean="0"/>
              <a:t>utorials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159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Freely</a:t>
            </a:r>
            <a:r>
              <a:rPr lang="en-US" baseline="0" dirty="0" smtClean="0"/>
              <a:t> available t</a:t>
            </a:r>
            <a:r>
              <a:rPr lang="en-US" dirty="0" smtClean="0"/>
              <a:t>utorials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159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338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49DA-04B4-47BC-84A4-2D08A7BA1EA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130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756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544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509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39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998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80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65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713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7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658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128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1B08B-9734-4826-802E-13BA7797FD4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0A957-7F94-4733-97B6-53329466F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13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howtogeek.com/117435/htg-explains-the-linux-directory-structure-explained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Linus_Torvald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futurist.se/gldt/wp-content/uploads/11.04/gldt1104.pn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s://en.wikipedia.org/wiki/List_of_Linux_distributions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447800"/>
            <a:ext cx="7772400" cy="1470025"/>
          </a:xfrm>
        </p:spPr>
        <p:txBody>
          <a:bodyPr/>
          <a:lstStyle/>
          <a:p>
            <a:r>
              <a:rPr lang="en-US" dirty="0" smtClean="0"/>
              <a:t>Intro to</a:t>
            </a:r>
            <a:endParaRPr lang="en-US" dirty="0"/>
          </a:p>
        </p:txBody>
      </p:sp>
      <p:pic>
        <p:nvPicPr>
          <p:cNvPr id="4098" name="Picture 2" descr="Logo of Linux (A penguin and some technology related symbols)" title="Linux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971800"/>
            <a:ext cx="405384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84430" y="5715000"/>
            <a:ext cx="4053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This presentation is prepared by </a:t>
            </a:r>
            <a:r>
              <a:rPr lang="en-US" sz="1400" dirty="0" err="1" smtClean="0"/>
              <a:t>Yeṣem</a:t>
            </a:r>
            <a:r>
              <a:rPr lang="en-US" sz="1400" dirty="0" smtClean="0"/>
              <a:t> </a:t>
            </a:r>
            <a:r>
              <a:rPr lang="en-US" sz="1400" dirty="0"/>
              <a:t>K</a:t>
            </a:r>
            <a:r>
              <a:rPr lang="en-US" sz="1400" dirty="0" smtClean="0"/>
              <a:t>urt Peker.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0363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914400"/>
            <a:ext cx="815340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200" dirty="0" smtClean="0">
                <a:latin typeface="Andalus" pitchFamily="18" charset="-78"/>
                <a:cs typeface="Andalus" pitchFamily="18" charset="-78"/>
              </a:rPr>
              <a:t>Linux System Architecture consists of following layers:</a:t>
            </a:r>
          </a:p>
          <a:p>
            <a:pPr>
              <a:buFont typeface="Wingdings" pitchFamily="2" charset="2"/>
              <a:buChar char="Ø"/>
            </a:pPr>
            <a:endParaRPr lang="en-US" sz="3200" dirty="0" smtClean="0">
              <a:latin typeface="Andalus" pitchFamily="18" charset="-78"/>
              <a:cs typeface="Andalus" pitchFamily="18" charset="-78"/>
            </a:endParaRPr>
          </a:p>
          <a:p>
            <a:pPr>
              <a:buFont typeface="Wingdings" pitchFamily="2" charset="2"/>
              <a:buChar char="Ø"/>
            </a:pPr>
            <a:r>
              <a:rPr lang="en-US" sz="3200" b="1" dirty="0" smtClean="0">
                <a:latin typeface="Andalus" pitchFamily="18" charset="-78"/>
                <a:cs typeface="Andalus" pitchFamily="18" charset="-78"/>
              </a:rPr>
              <a:t>Hardware layer</a:t>
            </a:r>
            <a:r>
              <a:rPr lang="en-US" sz="3200" dirty="0" smtClean="0">
                <a:latin typeface="Andalus" pitchFamily="18" charset="-78"/>
                <a:cs typeface="Andalus" pitchFamily="18" charset="-78"/>
              </a:rPr>
              <a:t> - Hardware consists of all peripheral devices (RAM/ HDD/ CPU etc). </a:t>
            </a:r>
          </a:p>
          <a:p>
            <a:endParaRPr lang="en-US" sz="3200" dirty="0" smtClean="0">
              <a:latin typeface="Andalus" pitchFamily="18" charset="-78"/>
              <a:cs typeface="Andalus" pitchFamily="18" charset="-78"/>
            </a:endParaRPr>
          </a:p>
          <a:p>
            <a:pPr>
              <a:buFont typeface="Wingdings" pitchFamily="2" charset="2"/>
              <a:buChar char="Ø"/>
            </a:pPr>
            <a:r>
              <a:rPr lang="en-US" sz="3200" b="1" dirty="0" smtClean="0">
                <a:latin typeface="Andalus" pitchFamily="18" charset="-78"/>
                <a:cs typeface="Andalus" pitchFamily="18" charset="-78"/>
              </a:rPr>
              <a:t>Kernel</a:t>
            </a:r>
            <a:r>
              <a:rPr lang="en-US" sz="3200" dirty="0" smtClean="0">
                <a:latin typeface="Andalus" pitchFamily="18" charset="-78"/>
                <a:cs typeface="Andalus" pitchFamily="18" charset="-78"/>
              </a:rPr>
              <a:t> - Core component of Operating System, interacts directly with hardware, provides low level services to upper layer components.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35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295400"/>
            <a:ext cx="7620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200" b="1" dirty="0" smtClean="0">
                <a:latin typeface="Andalus" pitchFamily="18" charset="-78"/>
                <a:cs typeface="Andalus" pitchFamily="18" charset="-78"/>
              </a:rPr>
              <a:t>Shell</a:t>
            </a:r>
            <a:r>
              <a:rPr lang="en-US" sz="3200" dirty="0" smtClean="0">
                <a:latin typeface="Andalus" pitchFamily="18" charset="-78"/>
                <a:cs typeface="Andalus" pitchFamily="18" charset="-78"/>
              </a:rPr>
              <a:t> - An interface to kernel, hiding complexity of kernel's functions from users.</a:t>
            </a:r>
          </a:p>
          <a:p>
            <a:r>
              <a:rPr lang="en-US" sz="3200" dirty="0" smtClean="0">
                <a:latin typeface="Andalus" pitchFamily="18" charset="-78"/>
                <a:cs typeface="Andalus" pitchFamily="18" charset="-78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sz="3200" b="1" dirty="0" smtClean="0">
                <a:latin typeface="Andalus" pitchFamily="18" charset="-78"/>
                <a:cs typeface="Andalus" pitchFamily="18" charset="-78"/>
              </a:rPr>
              <a:t>Utilities</a:t>
            </a:r>
            <a:r>
              <a:rPr lang="en-US" sz="3200" dirty="0" smtClean="0">
                <a:latin typeface="Andalus" pitchFamily="18" charset="-78"/>
                <a:cs typeface="Andalus" pitchFamily="18" charset="-78"/>
              </a:rPr>
              <a:t> - Utility programs giving user most of the functionalities of an operating systems.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85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Linux Directory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The Filesystem Hierarchy Standard (FHS) defines the structure of file systems on Linux and other UNIX-like operating systems.</a:t>
            </a:r>
          </a:p>
          <a:p>
            <a:endParaRPr lang="en-US" sz="2000" dirty="0" smtClean="0">
              <a:hlinkClick r:id="rId2"/>
            </a:endParaRPr>
          </a:p>
          <a:p>
            <a:endParaRPr lang="en-US" sz="2000" dirty="0">
              <a:hlinkClick r:id="rId2"/>
            </a:endParaRPr>
          </a:p>
          <a:p>
            <a:endParaRPr lang="en-US" sz="2000" dirty="0" smtClean="0">
              <a:hlinkClick r:id="rId2"/>
            </a:endParaRPr>
          </a:p>
          <a:p>
            <a:endParaRPr lang="en-US" sz="2000" dirty="0">
              <a:hlinkClick r:id="rId2"/>
            </a:endParaRPr>
          </a:p>
          <a:p>
            <a:endParaRPr lang="en-US" sz="2000" dirty="0" smtClean="0">
              <a:hlinkClick r:id="rId2"/>
            </a:endParaRPr>
          </a:p>
          <a:p>
            <a:endParaRPr lang="en-US" sz="2000" dirty="0">
              <a:hlinkClick r:id="rId2"/>
            </a:endParaRPr>
          </a:p>
          <a:p>
            <a:endParaRPr lang="en-US" sz="2000" dirty="0" smtClean="0">
              <a:hlinkClick r:id="rId2"/>
            </a:endParaRPr>
          </a:p>
          <a:p>
            <a:endParaRPr lang="en-US" sz="2000" dirty="0" smtClean="0">
              <a:hlinkClick r:id="rId2"/>
            </a:endParaRPr>
          </a:p>
          <a:p>
            <a:endParaRPr lang="en-US" sz="2000" dirty="0">
              <a:hlinkClick r:id="rId2"/>
            </a:endParaRPr>
          </a:p>
          <a:p>
            <a:r>
              <a:rPr lang="en-US" sz="2000" dirty="0" smtClean="0">
                <a:hlinkClick r:id="rId2"/>
              </a:rPr>
              <a:t>http://www.howtogeek.com/117435/htg-explains-the-linux-directory-structure-explained/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 descr="A screenshot of Linux File System with common directories listed." title="Linux Ditrectory Struct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362200"/>
            <a:ext cx="61912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4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488" y="365127"/>
            <a:ext cx="5915025" cy="1082674"/>
          </a:xfrm>
        </p:spPr>
        <p:txBody>
          <a:bodyPr>
            <a:normAutofit/>
          </a:bodyPr>
          <a:lstStyle/>
          <a:p>
            <a:r>
              <a:rPr lang="en-US" dirty="0" smtClean="0"/>
              <a:t>Some Main Directories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76400"/>
            <a:ext cx="7077075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dirty="0"/>
              <a:t>/ </a:t>
            </a:r>
            <a:r>
              <a:rPr lang="en-US" b="1" dirty="0" smtClean="0"/>
              <a:t> (the root directory) </a:t>
            </a:r>
            <a:r>
              <a:rPr lang="en-US" dirty="0" smtClean="0"/>
              <a:t>Everything </a:t>
            </a:r>
            <a:r>
              <a:rPr lang="en-US" dirty="0"/>
              <a:t>on your Linux system is located </a:t>
            </a:r>
            <a:r>
              <a:rPr lang="en-US" dirty="0" smtClean="0"/>
              <a:t>here</a:t>
            </a:r>
          </a:p>
          <a:p>
            <a:pPr marL="0" indent="0">
              <a:buNone/>
            </a:pPr>
            <a:r>
              <a:rPr lang="en-US" b="1" dirty="0" smtClean="0"/>
              <a:t>/bin</a:t>
            </a:r>
            <a:r>
              <a:rPr lang="en-US" dirty="0"/>
              <a:t> </a:t>
            </a:r>
            <a:r>
              <a:rPr lang="en-US" dirty="0" smtClean="0"/>
              <a:t> the place </a:t>
            </a:r>
            <a:r>
              <a:rPr lang="en-US" dirty="0"/>
              <a:t>for most commonly used terminal </a:t>
            </a:r>
            <a:r>
              <a:rPr lang="en-US" dirty="0" smtClean="0"/>
              <a:t>commands, like ls, cd, </a:t>
            </a:r>
            <a:r>
              <a:rPr lang="en-US" dirty="0" err="1" smtClean="0"/>
              <a:t>rm</a:t>
            </a:r>
            <a:r>
              <a:rPr lang="en-US" dirty="0" smtClean="0"/>
              <a:t>, mount, etc</a:t>
            </a:r>
            <a:r>
              <a:rPr lang="en-US" dirty="0"/>
              <a:t>.</a:t>
            </a: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/</a:t>
            </a:r>
            <a:r>
              <a:rPr lang="en-US" b="1" dirty="0" err="1"/>
              <a:t>etc</a:t>
            </a:r>
            <a:r>
              <a:rPr lang="en-US" dirty="0"/>
              <a:t> contains system-global configuration files, which affect the system's behavior for all users.</a:t>
            </a:r>
          </a:p>
          <a:p>
            <a:pPr marL="0" indent="0">
              <a:buNone/>
            </a:pPr>
            <a:r>
              <a:rPr lang="en-US" b="1" dirty="0"/>
              <a:t>/home</a:t>
            </a:r>
            <a:r>
              <a:rPr lang="en-US" dirty="0"/>
              <a:t> </a:t>
            </a:r>
            <a:r>
              <a:rPr lang="en-US" dirty="0" smtClean="0"/>
              <a:t>the </a:t>
            </a:r>
            <a:r>
              <a:rPr lang="en-US" dirty="0"/>
              <a:t>place for users' home directories.</a:t>
            </a:r>
          </a:p>
          <a:p>
            <a:pPr marL="0" indent="0">
              <a:buNone/>
            </a:pPr>
            <a:r>
              <a:rPr lang="en-US" b="1" dirty="0" smtClean="0"/>
              <a:t>/</a:t>
            </a:r>
            <a:r>
              <a:rPr lang="en-US" b="1" dirty="0" err="1" smtClean="0"/>
              <a:t>var</a:t>
            </a:r>
            <a:r>
              <a:rPr lang="en-US" b="1" dirty="0" smtClean="0"/>
              <a:t>/log </a:t>
            </a:r>
            <a:r>
              <a:rPr lang="en-US" dirty="0"/>
              <a:t> s</a:t>
            </a:r>
            <a:r>
              <a:rPr lang="en-US" dirty="0" smtClean="0"/>
              <a:t>tores </a:t>
            </a:r>
            <a:r>
              <a:rPr lang="en-US" dirty="0"/>
              <a:t>log files for various system </a:t>
            </a:r>
            <a:r>
              <a:rPr lang="en-US" dirty="0" smtClean="0"/>
              <a:t>programs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Two special directories included in every directory:</a:t>
            </a:r>
          </a:p>
          <a:p>
            <a:pPr marL="0" indent="0">
              <a:buNone/>
            </a:pPr>
            <a:r>
              <a:rPr lang="en-US" sz="2000" dirty="0" smtClean="0"/>
              <a:t>            </a:t>
            </a:r>
            <a:r>
              <a:rPr lang="en-US" sz="2000" dirty="0"/>
              <a:t> </a:t>
            </a:r>
            <a:r>
              <a:rPr lang="en-US" sz="2000" dirty="0" smtClean="0"/>
              <a:t>  Parent directory         ..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               </a:t>
            </a:r>
            <a:r>
              <a:rPr lang="en-US" sz="2000" dirty="0"/>
              <a:t>Current </a:t>
            </a:r>
            <a:r>
              <a:rPr lang="en-US" sz="2000" dirty="0" smtClean="0"/>
              <a:t>directory       .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8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04800"/>
            <a:ext cx="4938712" cy="762001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Linux Core Commands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1191536"/>
              </p:ext>
            </p:extLst>
          </p:nvPr>
        </p:nvGraphicFramePr>
        <p:xfrm>
          <a:off x="838200" y="1066800"/>
          <a:ext cx="7467600" cy="5712222"/>
        </p:xfrm>
        <a:graphic>
          <a:graphicData uri="http://schemas.openxmlformats.org/drawingml/2006/table">
            <a:tbl>
              <a:tblPr firstRow="1" bandRow="1"/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7915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Command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Task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915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pwd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print</a:t>
                      </a:r>
                      <a:r>
                        <a:rPr lang="en-US" baseline="0" dirty="0" smtClean="0"/>
                        <a:t> working directory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4880">
                <a:tc>
                  <a:txBody>
                    <a:bodyPr/>
                    <a:lstStyle/>
                    <a:p>
                      <a:r>
                        <a:rPr lang="en-US" dirty="0" smtClean="0"/>
                        <a:t>ls  [location]</a:t>
                      </a:r>
                    </a:p>
                    <a:p>
                      <a:r>
                        <a:rPr lang="en-US" dirty="0" smtClean="0"/>
                        <a:t>ls –l</a:t>
                      </a:r>
                    </a:p>
                    <a:p>
                      <a:r>
                        <a:rPr lang="en-US" dirty="0" smtClean="0"/>
                        <a:t>ls -a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List the files in the given location (in</a:t>
                      </a:r>
                      <a:r>
                        <a:rPr lang="en-US" baseline="0" dirty="0" smtClean="0"/>
                        <a:t> the working directory if location is missing)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r>
                        <a:rPr lang="en-US" dirty="0" smtClean="0"/>
                        <a:t>cd  [location]</a:t>
                      </a:r>
                    </a:p>
                    <a:p>
                      <a:r>
                        <a:rPr lang="en-US" dirty="0" smtClean="0"/>
                        <a:t>cd ..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Change to the directory given in location 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Go up one directory (to the parent directory)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77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mkdir</a:t>
                      </a:r>
                      <a:r>
                        <a:rPr lang="en-US" dirty="0" smtClean="0"/>
                        <a:t> [name]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Make (create) a directory with given name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9029">
                <a:tc>
                  <a:txBody>
                    <a:bodyPr/>
                    <a:lstStyle/>
                    <a:p>
                      <a:r>
                        <a:rPr lang="en-US" dirty="0" smtClean="0"/>
                        <a:t>touch  [filename]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Create</a:t>
                      </a:r>
                      <a:r>
                        <a:rPr lang="en-US" baseline="0" dirty="0" smtClean="0"/>
                        <a:t> an empty file with given filename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915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rm</a:t>
                      </a:r>
                      <a:r>
                        <a:rPr lang="en-US" dirty="0" smtClean="0"/>
                        <a:t> [filename]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Removes the file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8253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rm</a:t>
                      </a:r>
                      <a:r>
                        <a:rPr lang="en-US" dirty="0" smtClean="0"/>
                        <a:t> –</a:t>
                      </a:r>
                      <a:r>
                        <a:rPr lang="en-US" dirty="0" err="1" smtClean="0"/>
                        <a:t>rf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 [</a:t>
                      </a:r>
                      <a:r>
                        <a:rPr lang="en-US" baseline="0" dirty="0" err="1" smtClean="0"/>
                        <a:t>directoryname</a:t>
                      </a:r>
                      <a:r>
                        <a:rPr lang="en-US" baseline="0" dirty="0" smtClean="0"/>
                        <a:t>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Removes the directory and</a:t>
                      </a:r>
                      <a:r>
                        <a:rPr lang="en-US" baseline="0" dirty="0" smtClean="0"/>
                        <a:t> all its content including subfolders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8253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grep</a:t>
                      </a:r>
                      <a:r>
                        <a:rPr lang="en-US" dirty="0" smtClean="0"/>
                        <a:t>  [item]  [filename]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Displays the lines that have the search item in the given file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209354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092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5915025" cy="1006474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Linux Core Commands - continued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6373015"/>
              </p:ext>
            </p:extLst>
          </p:nvPr>
        </p:nvGraphicFramePr>
        <p:xfrm>
          <a:off x="685800" y="838200"/>
          <a:ext cx="7696200" cy="5760720"/>
        </p:xfrm>
        <a:graphic>
          <a:graphicData uri="http://schemas.openxmlformats.org/drawingml/2006/table">
            <a:tbl>
              <a:tblPr firstRow="1" bandRow="1"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0625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Command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Task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25">
                <a:tc>
                  <a:txBody>
                    <a:bodyPr/>
                    <a:lstStyle/>
                    <a:p>
                      <a:r>
                        <a:rPr lang="en-US" dirty="0" smtClean="0"/>
                        <a:t>cat </a:t>
                      </a:r>
                      <a:r>
                        <a:rPr lang="en-US" baseline="0" dirty="0" smtClean="0"/>
                        <a:t> [filename]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View content of file with given filename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555">
                <a:tc>
                  <a:txBody>
                    <a:bodyPr/>
                    <a:lstStyle/>
                    <a:p>
                      <a:r>
                        <a:rPr lang="en-US" dirty="0" smtClean="0"/>
                        <a:t>cat &gt;[filename]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Create a</a:t>
                      </a:r>
                      <a:r>
                        <a:rPr lang="en-US" baseline="0" dirty="0" smtClean="0"/>
                        <a:t> new file called filename (overwrite if already exists) with content that will be typed until </a:t>
                      </a:r>
                      <a:r>
                        <a:rPr lang="en-US" baseline="0" dirty="0" err="1" smtClean="0"/>
                        <a:t>Ctrl+C</a:t>
                      </a:r>
                      <a:r>
                        <a:rPr lang="en-US" baseline="0" dirty="0" smtClean="0"/>
                        <a:t> is hit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555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cat &gt;&gt;[filename]</a:t>
                      </a:r>
                    </a:p>
                    <a:p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Append to the end of  file filename (create one if it doesn’t exist) the</a:t>
                      </a:r>
                      <a:r>
                        <a:rPr lang="en-US" baseline="0" dirty="0" smtClean="0"/>
                        <a:t> content that will be typed until </a:t>
                      </a:r>
                      <a:r>
                        <a:rPr lang="en-US" baseline="0" dirty="0" err="1" smtClean="0"/>
                        <a:t>Ctrl+C</a:t>
                      </a:r>
                      <a:r>
                        <a:rPr lang="en-US" baseline="0" dirty="0" smtClean="0"/>
                        <a:t> is hit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25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nano</a:t>
                      </a:r>
                      <a:r>
                        <a:rPr lang="en-US" dirty="0" smtClean="0"/>
                        <a:t> [filename]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Create/modify a file using the </a:t>
                      </a:r>
                      <a:r>
                        <a:rPr lang="en-US" dirty="0" err="1" smtClean="0"/>
                        <a:t>nano</a:t>
                      </a:r>
                      <a:r>
                        <a:rPr lang="en-US" dirty="0" smtClean="0"/>
                        <a:t> editor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4555">
                <a:tc>
                  <a:txBody>
                    <a:bodyPr/>
                    <a:lstStyle/>
                    <a:p>
                      <a:r>
                        <a:rPr lang="en-US" dirty="0" smtClean="0"/>
                        <a:t>id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Display</a:t>
                      </a:r>
                      <a:r>
                        <a:rPr lang="en-US" baseline="0" dirty="0" smtClean="0"/>
                        <a:t> user information (user id and name, group id and name, id and name of supplementary groups,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25">
                <a:tc>
                  <a:txBody>
                    <a:bodyPr/>
                    <a:lstStyle/>
                    <a:p>
                      <a:r>
                        <a:rPr lang="en-US" dirty="0" smtClean="0"/>
                        <a:t>grep [search item] [filename</a:t>
                      </a:r>
                      <a:r>
                        <a:rPr lang="en-US" baseline="0" dirty="0" smtClean="0"/>
                        <a:t> or </a:t>
                      </a:r>
                      <a:r>
                        <a:rPr lang="en-US" dirty="0" smtClean="0"/>
                        <a:t>path]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Search</a:t>
                      </a:r>
                      <a:r>
                        <a:rPr lang="en-US" baseline="0" dirty="0" smtClean="0"/>
                        <a:t> the item in the file or path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5188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cp</a:t>
                      </a:r>
                      <a:r>
                        <a:rPr lang="en-US" dirty="0" smtClean="0"/>
                        <a:t>  [filename]  [filename</a:t>
                      </a:r>
                      <a:r>
                        <a:rPr lang="en-US" baseline="0" dirty="0" smtClean="0"/>
                        <a:t> or path]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copy</a:t>
                      </a:r>
                      <a:r>
                        <a:rPr lang="en-US" baseline="0" dirty="0" smtClean="0"/>
                        <a:t> the file to the new filename or the location given by path</a:t>
                      </a:r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US" dirty="0" smtClean="0"/>
                        <a:t>mv [filename] [filename</a:t>
                      </a:r>
                      <a:r>
                        <a:rPr lang="en-US" baseline="0" dirty="0" smtClean="0"/>
                        <a:t> or </a:t>
                      </a:r>
                      <a:r>
                        <a:rPr lang="en-US" dirty="0" smtClean="0"/>
                        <a:t>path]</a:t>
                      </a:r>
                      <a:endParaRPr 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move</a:t>
                      </a:r>
                      <a:r>
                        <a:rPr lang="en-US" baseline="0" dirty="0" smtClean="0"/>
                        <a:t> the file to the new filename or the location given by path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8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Absolute Path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50" y="1752602"/>
            <a:ext cx="645795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/>
              <a:t>Absolute path is the shortest path to a file starting with the root directory. </a:t>
            </a:r>
          </a:p>
          <a:p>
            <a:r>
              <a:rPr lang="en-US" sz="2000" dirty="0"/>
              <a:t>Consider the directories given in the picture below.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700" dirty="0"/>
          </a:p>
          <a:p>
            <a:pPr marL="0" indent="0">
              <a:buNone/>
            </a:pPr>
            <a:endParaRPr lang="en-US" sz="2700" dirty="0"/>
          </a:p>
          <a:p>
            <a:endParaRPr lang="en-US" sz="2700" dirty="0"/>
          </a:p>
          <a:p>
            <a:pPr marL="0" indent="0">
              <a:buNone/>
            </a:pPr>
            <a:endParaRPr lang="en-US" sz="2700" dirty="0"/>
          </a:p>
          <a:p>
            <a:pPr marL="0" indent="0">
              <a:buNone/>
            </a:pPr>
            <a:endParaRPr lang="en-US" sz="2700" dirty="0"/>
          </a:p>
          <a:p>
            <a:endParaRPr lang="en-US" sz="2700" dirty="0"/>
          </a:p>
          <a:p>
            <a:r>
              <a:rPr lang="en-US" sz="2700" dirty="0"/>
              <a:t>The absolute path to </a:t>
            </a:r>
            <a:r>
              <a:rPr lang="en-US" sz="2700" b="1" dirty="0"/>
              <a:t>file1</a:t>
            </a:r>
            <a:r>
              <a:rPr lang="en-US" sz="2700" dirty="0"/>
              <a:t> is:   </a:t>
            </a:r>
          </a:p>
          <a:p>
            <a:pPr marL="0" indent="0">
              <a:buNone/>
            </a:pPr>
            <a:r>
              <a:rPr lang="en-US" sz="2700" dirty="0"/>
              <a:t>                 </a:t>
            </a:r>
            <a:r>
              <a:rPr lang="en-US" sz="2700" dirty="0">
                <a:latin typeface="Calibri" panose="020F0502020204030204" pitchFamily="34" charset="0"/>
              </a:rPr>
              <a:t>/home/seed/principles/test1/test3/file1</a:t>
            </a:r>
          </a:p>
          <a:p>
            <a:endParaRPr lang="en-US" sz="2700" dirty="0"/>
          </a:p>
          <a:p>
            <a:endParaRPr lang="en-US" sz="2700" dirty="0"/>
          </a:p>
          <a:p>
            <a:endParaRPr lang="en-US" sz="27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4" y="2514601"/>
            <a:ext cx="4457701" cy="259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57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Relative Path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4525963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Relative path is the shortest path to a file starting with the current (working) directory. </a:t>
            </a:r>
          </a:p>
          <a:p>
            <a:r>
              <a:rPr lang="en-US" sz="2400" dirty="0"/>
              <a:t>Consider the directories given in the picture on previous slide and suppose the user is in </a:t>
            </a:r>
            <a:r>
              <a:rPr lang="en-US" sz="2400" b="1" dirty="0"/>
              <a:t>test1</a:t>
            </a:r>
            <a:r>
              <a:rPr lang="en-US" sz="2400" dirty="0"/>
              <a:t> directory</a:t>
            </a:r>
            <a:endParaRPr lang="en-US" dirty="0" smtClean="0"/>
          </a:p>
          <a:p>
            <a:pPr fontAlgn="t"/>
            <a:endParaRPr lang="en-US" dirty="0"/>
          </a:p>
          <a:p>
            <a:endParaRPr lang="en-US" sz="3200" dirty="0"/>
          </a:p>
          <a:p>
            <a:endParaRPr lang="en-US" sz="3200" dirty="0"/>
          </a:p>
          <a:p>
            <a:pPr fontAlgn="t"/>
            <a:r>
              <a:rPr lang="en-US" dirty="0" smtClean="0"/>
              <a:t>Relative path to file1 from test1 is     </a:t>
            </a:r>
            <a:r>
              <a:rPr lang="en-US" dirty="0"/>
              <a:t>test3/file1</a:t>
            </a:r>
          </a:p>
          <a:p>
            <a:pPr fontAlgn="t"/>
            <a:r>
              <a:rPr lang="en-US" dirty="0"/>
              <a:t>Relative path to </a:t>
            </a:r>
            <a:r>
              <a:rPr lang="en-US" dirty="0" smtClean="0"/>
              <a:t>file3 </a:t>
            </a:r>
            <a:r>
              <a:rPr lang="en-US" dirty="0"/>
              <a:t>from test1 is    </a:t>
            </a:r>
            <a:r>
              <a:rPr lang="en-US" dirty="0" smtClean="0"/>
              <a:t>../</a:t>
            </a:r>
            <a:r>
              <a:rPr lang="en-US" dirty="0"/>
              <a:t>test2/test4/file3</a:t>
            </a:r>
          </a:p>
          <a:p>
            <a:pPr fontAlgn="t"/>
            <a:endParaRPr lang="en-US" dirty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552" y="3458817"/>
            <a:ext cx="3600450" cy="1083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896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Absolute vs Relative Path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sz="2700" dirty="0" smtClean="0"/>
              <a:t>Suppose I am logged in as  the sysadmin and am in the </a:t>
            </a:r>
            <a:r>
              <a:rPr lang="en-US" sz="2700" b="1" dirty="0" smtClean="0"/>
              <a:t>test3</a:t>
            </a:r>
            <a:r>
              <a:rPr lang="en-US" sz="2700" dirty="0" smtClean="0"/>
              <a:t> directory as shown in the picture:</a:t>
            </a:r>
          </a:p>
          <a:p>
            <a:pPr marL="0" indent="0">
              <a:buNone/>
            </a:pPr>
            <a:endParaRPr lang="en-US" sz="2700" dirty="0" smtClean="0"/>
          </a:p>
          <a:p>
            <a:pPr marL="0" indent="0">
              <a:buNone/>
            </a:pPr>
            <a:endParaRPr lang="en-US" sz="2700" dirty="0" smtClean="0"/>
          </a:p>
          <a:p>
            <a:r>
              <a:rPr lang="en-US" sz="2700" dirty="0" smtClean="0"/>
              <a:t>I’d like to cd into the </a:t>
            </a:r>
            <a:r>
              <a:rPr lang="en-US" sz="2700" b="1" dirty="0" smtClean="0"/>
              <a:t>test4</a:t>
            </a:r>
            <a:r>
              <a:rPr lang="en-US" sz="2700" dirty="0" smtClean="0"/>
              <a:t> directory under </a:t>
            </a:r>
            <a:r>
              <a:rPr lang="en-US" sz="2700" b="1" dirty="0" smtClean="0"/>
              <a:t>test2</a:t>
            </a:r>
            <a:r>
              <a:rPr lang="en-US" sz="2700" dirty="0" smtClean="0"/>
              <a:t>.</a:t>
            </a:r>
          </a:p>
          <a:p>
            <a:pPr marL="0" indent="0">
              <a:buNone/>
            </a:pPr>
            <a:r>
              <a:rPr lang="en-US" sz="2700" dirty="0" smtClean="0"/>
              <a:t> </a:t>
            </a:r>
          </a:p>
          <a:p>
            <a:pPr marL="0" indent="0">
              <a:buNone/>
            </a:pPr>
            <a:endParaRPr lang="en-US" sz="2700" dirty="0"/>
          </a:p>
          <a:p>
            <a:pPr marL="0" indent="0">
              <a:buNone/>
            </a:pPr>
            <a:endParaRPr lang="en-US" sz="2700" dirty="0" smtClean="0"/>
          </a:p>
          <a:p>
            <a:r>
              <a:rPr lang="en-US" sz="2700" dirty="0" smtClean="0"/>
              <a:t>I can use:</a:t>
            </a:r>
          </a:p>
          <a:p>
            <a:pPr marL="457200" lvl="1" indent="0">
              <a:buNone/>
            </a:pPr>
            <a:r>
              <a:rPr lang="en-US" sz="2700" b="1" dirty="0" smtClean="0"/>
              <a:t>A relative path:             </a:t>
            </a:r>
            <a:r>
              <a:rPr lang="en-US" sz="2700" dirty="0" smtClean="0"/>
              <a:t>cd     ../../test2/test4    </a:t>
            </a:r>
          </a:p>
          <a:p>
            <a:pPr marL="457200" lvl="1" indent="0">
              <a:buNone/>
            </a:pPr>
            <a:r>
              <a:rPr lang="en-US" sz="2700" b="1" dirty="0" smtClean="0"/>
              <a:t>           OR</a:t>
            </a:r>
          </a:p>
          <a:p>
            <a:pPr marL="457200" lvl="1" indent="0">
              <a:buNone/>
            </a:pPr>
            <a:r>
              <a:rPr lang="en-US" sz="2700" b="1" dirty="0" smtClean="0"/>
              <a:t>The absolute path:       </a:t>
            </a:r>
            <a:r>
              <a:rPr lang="en-US" sz="2700" dirty="0" smtClean="0"/>
              <a:t>cd    /home/sysadmin/test2/test4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997319"/>
            <a:ext cx="2667000" cy="82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75" y="3276600"/>
            <a:ext cx="28289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18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stellar" pitchFamily="18" charset="0"/>
              </a:rPr>
              <a:t>WHAT IS LINUX ?</a:t>
            </a:r>
            <a:endParaRPr lang="en-US" dirty="0"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ndalus" pitchFamily="18" charset="-78"/>
                <a:cs typeface="Andalus" pitchFamily="18" charset="-78"/>
              </a:rPr>
              <a:t>Linux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is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an operating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system: 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It is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a collection of software that manages hardware resources and provides an environment where applications can run. </a:t>
            </a:r>
          </a:p>
          <a:p>
            <a:r>
              <a:rPr lang="en-US" dirty="0" smtClean="0">
                <a:latin typeface="Andalus" pitchFamily="18" charset="-78"/>
                <a:cs typeface="Andalus" pitchFamily="18" charset="-78"/>
              </a:rPr>
              <a:t>It allows applications to store information, send documents to printers, interact with users, etc.</a:t>
            </a:r>
            <a:endParaRPr lang="en-US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29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stellar" pitchFamily="18" charset="0"/>
              </a:rPr>
              <a:t>BEFORE LINUX</a:t>
            </a:r>
            <a:endParaRPr lang="en-US" dirty="0"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In 80’s, Microsoft’s DOS was the dominated OS for PC</a:t>
            </a:r>
          </a:p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Apple MAC was better, but expensive</a:t>
            </a:r>
          </a:p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UNIX was much better, but much, much more expensive. Only for minicomputer for commercial applications</a:t>
            </a:r>
          </a:p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People were looking for a UNIX based system, which is cheaper and can run on PC</a:t>
            </a:r>
          </a:p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Both DOS, MAC and UNIX were proprietary, i.e., the source code of their kernel is protected</a:t>
            </a:r>
          </a:p>
          <a:p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No modification is possible without paying high license fees</a:t>
            </a:r>
          </a:p>
          <a:p>
            <a:r>
              <a:rPr lang="en-US" sz="2800" dirty="0" err="1" smtClean="0">
                <a:latin typeface="Andalus" pitchFamily="18" charset="-78"/>
                <a:cs typeface="Andalus" pitchFamily="18" charset="-78"/>
              </a:rPr>
              <a:t>Minix</a:t>
            </a:r>
            <a:r>
              <a:rPr lang="en-US" sz="2800" dirty="0" smtClean="0">
                <a:latin typeface="Andalus" pitchFamily="18" charset="-78"/>
                <a:cs typeface="Andalus" pitchFamily="18" charset="-78"/>
              </a:rPr>
              <a:t> was a Unix-based OS  </a:t>
            </a:r>
            <a:r>
              <a:rPr lang="en-US" sz="2800" dirty="0">
                <a:latin typeface="Andalus" pitchFamily="18" charset="-78"/>
                <a:cs typeface="Andalus" pitchFamily="18" charset="-78"/>
              </a:rPr>
              <a:t>that was licensed to be used for educational purposes</a:t>
            </a:r>
          </a:p>
          <a:p>
            <a:endParaRPr lang="en-US" sz="2800" dirty="0" smtClean="0">
              <a:latin typeface="Andalus" pitchFamily="18" charset="-78"/>
              <a:cs typeface="Andalus" pitchFamily="18" charset="-78"/>
            </a:endParaRPr>
          </a:p>
          <a:p>
            <a:endParaRPr lang="en-US" sz="2800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22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stellar" pitchFamily="18" charset="0"/>
              </a:rPr>
              <a:t>THE GNU PROJECT</a:t>
            </a:r>
            <a:endParaRPr lang="en-US" dirty="0"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TW" dirty="0" smtClean="0">
                <a:latin typeface="Andalus" pitchFamily="18" charset="-78"/>
                <a:ea typeface="新細明體" pitchFamily="18" charset="-120"/>
                <a:cs typeface="Andalus" pitchFamily="18" charset="-78"/>
              </a:rPr>
              <a:t>GNU STANDS FOR(GNU’s NOT UNIX)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TW" dirty="0" smtClean="0">
                <a:latin typeface="Andalus" pitchFamily="18" charset="-78"/>
                <a:ea typeface="新細明體" pitchFamily="18" charset="-120"/>
                <a:cs typeface="Andalus" pitchFamily="18" charset="-78"/>
              </a:rPr>
              <a:t>Established in 1984 by </a:t>
            </a:r>
            <a:r>
              <a:rPr lang="en-US" altLang="zh-TW" dirty="0" smtClean="0">
                <a:solidFill>
                  <a:srgbClr val="FF3300"/>
                </a:solidFill>
                <a:latin typeface="Andalus" pitchFamily="18" charset="-78"/>
                <a:ea typeface="新細明體" pitchFamily="18" charset="-120"/>
                <a:cs typeface="Andalus" pitchFamily="18" charset="-78"/>
              </a:rPr>
              <a:t>Richard Stallman</a:t>
            </a:r>
            <a:r>
              <a:rPr lang="en-US" altLang="zh-TW" dirty="0" smtClean="0">
                <a:latin typeface="Andalus" pitchFamily="18" charset="-78"/>
                <a:ea typeface="新細明體" pitchFamily="18" charset="-120"/>
                <a:cs typeface="Andalus" pitchFamily="18" charset="-78"/>
              </a:rPr>
              <a:t>, who believes that software should be free from restrictions against copying or modification in order to make better and efficient computer programs.</a:t>
            </a:r>
            <a:endParaRPr lang="en-US" dirty="0" smtClean="0">
              <a:latin typeface="Andalus" pitchFamily="18" charset="-78"/>
              <a:cs typeface="Andalus" pitchFamily="18" charset="-78"/>
            </a:endParaRPr>
          </a:p>
          <a:p>
            <a:endParaRPr lang="en-US" sz="2800" dirty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5" name="Picture 4" descr="Richard Stallman holding a yellow poster that reads &quot;With Free Software You Have FREEDOM!&quot;" title="Stallm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298" y="4207760"/>
            <a:ext cx="2363962" cy="23777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57400" y="6525289"/>
            <a:ext cx="502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Source: https</a:t>
            </a:r>
            <a:r>
              <a:rPr lang="en-US" sz="1400" dirty="0"/>
              <a:t>://techlibre.net/2018/01/10/why-free-software/</a:t>
            </a:r>
          </a:p>
        </p:txBody>
      </p:sp>
    </p:spTree>
    <p:extLst>
      <p:ext uri="{BB962C8B-B14F-4D97-AF65-F5344CB8AC3E}">
        <p14:creationId xmlns:p14="http://schemas.microsoft.com/office/powerpoint/2010/main" val="9806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stellar" pitchFamily="18" charset="0"/>
              </a:rPr>
              <a:t>HISTORY OF LINUX</a:t>
            </a:r>
            <a:endParaRPr lang="en-US" dirty="0"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Andalus" pitchFamily="18" charset="-78"/>
                <a:cs typeface="Andalus" pitchFamily="18" charset="-78"/>
              </a:rPr>
              <a:t>A Finnish student Linus Torvalds  created Linux in 1991 at age 21 </a:t>
            </a:r>
          </a:p>
          <a:p>
            <a:r>
              <a:rPr lang="en-US" sz="2400" dirty="0" smtClean="0">
                <a:latin typeface="Andalus" pitchFamily="18" charset="-78"/>
                <a:cs typeface="Andalus" pitchFamily="18" charset="-78"/>
              </a:rPr>
              <a:t>Linux is an open source software.</a:t>
            </a:r>
          </a:p>
          <a:p>
            <a:r>
              <a:rPr lang="en-US" sz="2400" dirty="0" smtClean="0">
                <a:latin typeface="Andalus" pitchFamily="18" charset="-78"/>
                <a:cs typeface="Andalus" pitchFamily="18" charset="-78"/>
              </a:rPr>
              <a:t>Since the initial release of its source code in 1991, Linux has grown from a small number of C files under a license prohibiting commercial distribution to millions of lines of source code under the GNU General Public License.</a:t>
            </a:r>
          </a:p>
          <a:p>
            <a:endParaRPr lang="en-US" sz="2800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4" name="Picture 3" descr="Picture of Linus Torvald, creator of Linux" title="Linus Torva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4413114"/>
            <a:ext cx="2359356" cy="16887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62600" y="6093936"/>
            <a:ext cx="533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Torvalds in 2002</a:t>
            </a:r>
          </a:p>
          <a:p>
            <a:r>
              <a:rPr lang="en-US" sz="1200" dirty="0" smtClean="0"/>
              <a:t>Source: </a:t>
            </a:r>
            <a:r>
              <a:rPr lang="en-US" sz="1200" dirty="0">
                <a:hlinkClick r:id="rId4"/>
              </a:rPr>
              <a:t>https://</a:t>
            </a:r>
            <a:r>
              <a:rPr lang="en-US" sz="1200" dirty="0" smtClean="0">
                <a:hlinkClick r:id="rId4"/>
              </a:rPr>
              <a:t>en.wikipedia.org/wiki/Linus_Torvalds</a:t>
            </a:r>
          </a:p>
          <a:p>
            <a:r>
              <a:rPr lang="en-US" sz="1200" dirty="0" smtClean="0">
                <a:hlinkClick r:id="rId4"/>
              </a:rPr>
              <a:t> </a:t>
            </a:r>
            <a:r>
              <a:rPr lang="en-US" sz="1200" b="1" dirty="0" smtClean="0"/>
              <a:t>CC </a:t>
            </a:r>
            <a:r>
              <a:rPr lang="en-US" sz="1200" b="1" dirty="0"/>
              <a:t>BY-SA </a:t>
            </a:r>
            <a:r>
              <a:rPr lang="en-US" sz="1200" b="1" dirty="0" smtClean="0"/>
              <a:t>3.0</a:t>
            </a:r>
            <a:endParaRPr lang="en-US" sz="12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77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Linux Distro Timeline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Linux </a:t>
            </a:r>
            <a:r>
              <a:rPr lang="en-US" dirty="0" smtClean="0"/>
              <a:t>is widely </a:t>
            </a:r>
            <a:r>
              <a:rPr lang="en-US" dirty="0"/>
              <a:t>used and there are very many versions of </a:t>
            </a:r>
            <a:r>
              <a:rPr lang="en-US" dirty="0" smtClean="0"/>
              <a:t>it</a:t>
            </a:r>
            <a:r>
              <a:rPr lang="en-US" dirty="0"/>
              <a:t>. </a:t>
            </a:r>
            <a:r>
              <a:rPr lang="en-US" dirty="0" smtClean="0"/>
              <a:t>Wikipedia </a:t>
            </a:r>
            <a:r>
              <a:rPr lang="en-US" dirty="0"/>
              <a:t>lists 258 distributions.</a:t>
            </a:r>
            <a:endParaRPr lang="en-US" sz="2000" dirty="0" smtClean="0">
              <a:hlinkClick r:id="rId3"/>
            </a:endParaRPr>
          </a:p>
          <a:p>
            <a:endParaRPr lang="en-US" sz="2000" dirty="0">
              <a:hlinkClick r:id="rId3"/>
            </a:endParaRPr>
          </a:p>
          <a:p>
            <a:endParaRPr lang="en-US" sz="2000" dirty="0" smtClean="0">
              <a:hlinkClick r:id="rId3"/>
            </a:endParaRPr>
          </a:p>
          <a:p>
            <a:r>
              <a:rPr lang="en-US" sz="2000" dirty="0">
                <a:hlinkClick r:id="rId4"/>
              </a:rPr>
              <a:t>https://</a:t>
            </a:r>
            <a:r>
              <a:rPr lang="en-US" sz="2000" dirty="0" smtClean="0">
                <a:hlinkClick r:id="rId4"/>
              </a:rPr>
              <a:t>en.wikipedia.org/wiki/List_of_Linux_distributions</a:t>
            </a:r>
            <a:endParaRPr lang="en-US" sz="2000" dirty="0" smtClean="0"/>
          </a:p>
          <a:p>
            <a:endParaRPr lang="en-US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32461200"/>
            <a:ext cx="15760013" cy="5831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17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dirty="0" smtClean="0">
                <a:latin typeface="Castellar" pitchFamily="18" charset="0"/>
              </a:rPr>
              <a:t>FALSE</a:t>
            </a:r>
            <a:r>
              <a:rPr lang="en-US" dirty="0" smtClean="0"/>
              <a:t> </a:t>
            </a:r>
            <a:r>
              <a:rPr lang="en-US" dirty="0" smtClean="0">
                <a:latin typeface="Castellar" pitchFamily="18" charset="0"/>
              </a:rPr>
              <a:t>MYTHS ABOUT LINUX:</a:t>
            </a:r>
            <a:endParaRPr lang="en-US" dirty="0"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Andalus" pitchFamily="18" charset="-78"/>
                <a:cs typeface="Andalus" pitchFamily="18" charset="-78"/>
              </a:rPr>
              <a:t>FALSE ASUMPTIONS ABOUT LINUX: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Andalus" pitchFamily="18" charset="-78"/>
                <a:cs typeface="Andalus" pitchFamily="18" charset="-78"/>
              </a:rPr>
              <a:t>Myth 1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:   Linux is too difficult for ordinary people to use because it uses only text and requires programming.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Andalus" pitchFamily="18" charset="-78"/>
                <a:cs typeface="Andalus" pitchFamily="18" charset="-78"/>
              </a:rPr>
              <a:t>Myth 2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:   Linux is less secure than Microsoft Windows because the source code is available to anybody</a:t>
            </a:r>
            <a:endParaRPr lang="en-US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537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457200"/>
            <a:ext cx="7772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200" b="1" dirty="0" smtClean="0">
                <a:latin typeface="Andalus" pitchFamily="18" charset="-78"/>
                <a:cs typeface="Andalus" pitchFamily="18" charset="-78"/>
              </a:rPr>
              <a:t>Myth 3</a:t>
            </a:r>
            <a:r>
              <a:rPr lang="en-US" sz="3200" dirty="0" smtClean="0">
                <a:latin typeface="Andalus" pitchFamily="18" charset="-78"/>
                <a:cs typeface="Andalus" pitchFamily="18" charset="-78"/>
              </a:rPr>
              <a:t>:   It is not worth bothering to learn Linux because most companies use Microsoft Windows and thus a knowledge of Windows is desired for most jobs.</a:t>
            </a:r>
          </a:p>
          <a:p>
            <a:pPr>
              <a:buFont typeface="Wingdings" pitchFamily="2" charset="2"/>
              <a:buChar char="Ø"/>
            </a:pPr>
            <a:r>
              <a:rPr lang="en-US" sz="3200" b="1" dirty="0" smtClean="0">
                <a:latin typeface="Andalus" pitchFamily="18" charset="-78"/>
                <a:cs typeface="Andalus" pitchFamily="18" charset="-78"/>
              </a:rPr>
              <a:t>Myth 4</a:t>
            </a:r>
            <a:r>
              <a:rPr lang="en-US" sz="3200" dirty="0" smtClean="0">
                <a:latin typeface="Andalus" pitchFamily="18" charset="-78"/>
                <a:cs typeface="Andalus" pitchFamily="18" charset="-78"/>
              </a:rPr>
              <a:t>:   Linux cannot have much of a future because it is free and thus there is no way for businesses to make money from it.</a:t>
            </a:r>
          </a:p>
          <a:p>
            <a:pPr>
              <a:buFont typeface="Wingdings" pitchFamily="2" charset="2"/>
              <a:buChar char="Ø"/>
            </a:pPr>
            <a:r>
              <a:rPr lang="en-US" sz="3200" b="1" dirty="0" smtClean="0">
                <a:latin typeface="Andalus" pitchFamily="18" charset="-78"/>
                <a:cs typeface="Andalus" pitchFamily="18" charset="-78"/>
              </a:rPr>
              <a:t>Myth 5</a:t>
            </a:r>
            <a:r>
              <a:rPr lang="en-US" sz="3200" dirty="0" smtClean="0">
                <a:latin typeface="Andalus" pitchFamily="18" charset="-78"/>
                <a:cs typeface="Andalus" pitchFamily="18" charset="-78"/>
              </a:rPr>
              <a:t>:   Linux and other free software is a type of </a:t>
            </a:r>
            <a:r>
              <a:rPr lang="en-US" sz="3200" i="1" dirty="0" smtClean="0">
                <a:latin typeface="Andalus" pitchFamily="18" charset="-78"/>
                <a:cs typeface="Andalus" pitchFamily="18" charset="-78"/>
              </a:rPr>
              <a:t>software piracy</a:t>
            </a:r>
            <a:r>
              <a:rPr lang="en-US" sz="3200" dirty="0" smtClean="0">
                <a:latin typeface="Andalus" pitchFamily="18" charset="-78"/>
                <a:cs typeface="Andalus" pitchFamily="18" charset="-78"/>
              </a:rPr>
              <a:t> because much of it was copied from other operating systems.</a:t>
            </a:r>
            <a:endParaRPr lang="en-US" sz="3200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999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astellar" pitchFamily="18" charset="0"/>
              </a:rPr>
              <a:t>LINUX SYSTEM ARCHETECTURE</a:t>
            </a:r>
            <a:endParaRPr lang="en-US" dirty="0">
              <a:latin typeface="Castellar" pitchFamily="18" charset="0"/>
            </a:endParaRPr>
          </a:p>
        </p:txBody>
      </p:sp>
      <p:pic>
        <p:nvPicPr>
          <p:cNvPr id="4" name="Content Placeholder 3" descr="Concentric circles with the following wriiten in them from innermost to outermost:&#10;1. Hardware&#10;2. Kernel&#10;3. Shell&#10;4. Divided into segments of Applications, Compilers, a.out, date, grep, cd,vi, Applications&#10;&#10;Pointing to teh circles are small rectangles with &quot;User 1&quot;, &quot;User 2&quot;, &quot;User 3&quot;, &quot;User n&quot; in them." title="Linux system Architectur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200" y="1492271"/>
            <a:ext cx="6705600" cy="4741817"/>
          </a:xfrm>
        </p:spPr>
      </p:pic>
    </p:spTree>
    <p:extLst>
      <p:ext uri="{BB962C8B-B14F-4D97-AF65-F5344CB8AC3E}">
        <p14:creationId xmlns:p14="http://schemas.microsoft.com/office/powerpoint/2010/main" val="291586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762</Words>
  <Application>Microsoft Office PowerPoint</Application>
  <PresentationFormat>On-screen Show (4:3)</PresentationFormat>
  <Paragraphs>153</Paragraphs>
  <Slides>18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Andalus</vt:lpstr>
      <vt:lpstr>Arial</vt:lpstr>
      <vt:lpstr>Calibri</vt:lpstr>
      <vt:lpstr>Castellar</vt:lpstr>
      <vt:lpstr>新細明體</vt:lpstr>
      <vt:lpstr>Wingdings</vt:lpstr>
      <vt:lpstr>Office Theme</vt:lpstr>
      <vt:lpstr>Intro to</vt:lpstr>
      <vt:lpstr>WHAT IS LINUX ?</vt:lpstr>
      <vt:lpstr>BEFORE LINUX</vt:lpstr>
      <vt:lpstr>THE GNU PROJECT</vt:lpstr>
      <vt:lpstr>HISTORY OF LINUX</vt:lpstr>
      <vt:lpstr>Linux Distro Timeline</vt:lpstr>
      <vt:lpstr> FALSE MYTHS ABOUT LINUX:</vt:lpstr>
      <vt:lpstr>PowerPoint Presentation</vt:lpstr>
      <vt:lpstr>LINUX SYSTEM ARCHETECTURE</vt:lpstr>
      <vt:lpstr>PowerPoint Presentation</vt:lpstr>
      <vt:lpstr>PowerPoint Presentation</vt:lpstr>
      <vt:lpstr>The Linux Directory Structure</vt:lpstr>
      <vt:lpstr>Some Main Directories</vt:lpstr>
      <vt:lpstr>Linux Core Commands</vt:lpstr>
      <vt:lpstr>Linux Core Commands - continued</vt:lpstr>
      <vt:lpstr>Absolute Path </vt:lpstr>
      <vt:lpstr>Relative Path</vt:lpstr>
      <vt:lpstr>Example: Absolute vs Relative Path </vt:lpstr>
    </vt:vector>
  </TitlesOfParts>
  <Company>Columbus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yesem</dc:creator>
  <cp:lastModifiedBy>Peker, Yesem</cp:lastModifiedBy>
  <cp:revision>34</cp:revision>
  <dcterms:created xsi:type="dcterms:W3CDTF">2016-08-17T14:09:48Z</dcterms:created>
  <dcterms:modified xsi:type="dcterms:W3CDTF">2020-01-07T18:59:07Z</dcterms:modified>
</cp:coreProperties>
</file>