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84" r:id="rId2"/>
    <p:sldId id="285" r:id="rId3"/>
    <p:sldId id="257" r:id="rId4"/>
    <p:sldId id="261" r:id="rId5"/>
    <p:sldId id="258" r:id="rId6"/>
    <p:sldId id="259" r:id="rId7"/>
    <p:sldId id="260" r:id="rId8"/>
    <p:sldId id="263" r:id="rId9"/>
    <p:sldId id="262" r:id="rId10"/>
    <p:sldId id="264" r:id="rId11"/>
    <p:sldId id="286" r:id="rId12"/>
    <p:sldId id="287" r:id="rId13"/>
    <p:sldId id="265" r:id="rId14"/>
    <p:sldId id="266" r:id="rId15"/>
    <p:sldId id="268" r:id="rId16"/>
    <p:sldId id="269" r:id="rId17"/>
    <p:sldId id="288" r:id="rId18"/>
    <p:sldId id="271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9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6" autoAdjust="0"/>
    <p:restoredTop sz="80098" autoAdjust="0"/>
  </p:normalViewPr>
  <p:slideViewPr>
    <p:cSldViewPr snapToGrid="0">
      <p:cViewPr varScale="1">
        <p:scale>
          <a:sx n="70" d="100"/>
          <a:sy n="70" d="100"/>
        </p:scale>
        <p:origin x="107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ACA97B-2364-4D4F-A5F1-8B512CD90FC5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513074-74FE-4E5D-AE0D-35D8CA61F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1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Answer: 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13074-74FE-4E5D-AE0D-35D8CA61F58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184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A “password manager” (sometimes called a “password wallet”) simply enciphers and stores your logins and passwords. To access them, you enter the “master password”, and that deciphers the logins and passwords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Other tips: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dirty="0"/>
              <a:t>Don’t use the same password in multiple places (otherwise, if you get one password, you get all the logins)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dirty="0"/>
              <a:t>Don’t use predictable passwords (for example, “sfdhrmc1”, then “sfdhrmc2”, and so forth)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dirty="0"/>
              <a:t>Don’t use words or names, even with adding symbols and numbers (“Barbara1” is easily guessed)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B32C875-BC37-4203-A805-D6159D1BA6BC}" type="slidenum">
              <a:rPr lang="en-US" altLang="en-US" smtClean="0"/>
              <a:pPr/>
              <a:t>15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82906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For the third, here are the substitutions: replace “e”, “l”, “</a:t>
            </a:r>
            <a:r>
              <a:rPr lang="en-US" dirty="0" err="1"/>
              <a:t>i</a:t>
            </a:r>
            <a:r>
              <a:rPr lang="en-US" dirty="0"/>
              <a:t>”, “s”, “a” with “3”, “1”, “1”, ‘$”, “4”, respectively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The passwords that are hard to guess come from: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dirty="0"/>
              <a:t>Third verse of “The Star-Spangled Banner”, take second letter of each word of length at least 4 of the first 4 lines, alternating case, add punctuation from end of liners followed by “+” and initials of author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dirty="0"/>
              <a:t>Completely random sequence of 25 random characters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E965178-9836-4A80-A786-B585E09A637C}" type="slidenum">
              <a:rPr lang="en-US" altLang="en-US" smtClean="0"/>
              <a:pPr/>
              <a:t>16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778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smtClean="0"/>
              <a:t>The first example is from xkcd (https://xkcd.com/936); the mnemonic is to think of a horse saying “That’s a battery staple” and an observer saying “correct”</a:t>
            </a:r>
          </a:p>
          <a:p>
            <a:pPr eaLnBrk="1" hangingPunct="1">
              <a:spcBef>
                <a:spcPct val="0"/>
              </a:spcBef>
            </a:pPr>
            <a:endParaRPr lang="en-US" altLang="en-US" smtClean="0"/>
          </a:p>
          <a:p>
            <a:pPr eaLnBrk="1" hangingPunct="1">
              <a:spcBef>
                <a:spcPct val="0"/>
              </a:spcBef>
            </a:pPr>
            <a:r>
              <a:rPr lang="en-US" altLang="en-US" smtClean="0"/>
              <a:t>The second example is the third line from the third verse of “The Star Spangled Banner”</a:t>
            </a:r>
          </a:p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40A6CED-BABB-4A6F-80B7-C614F5C2FAF6}" type="slidenum">
              <a:rPr lang="en-US" altLang="en-US" smtClean="0"/>
              <a:pPr/>
              <a:t>18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495348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The two different factors is critical. For example, using two different fingers still uses one factor (“what you are”) and so is not multifactor authentication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The Google 2-step verification requires a token, usually a smartphone or phone that receives text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dirty="0"/>
              <a:t>When you sign up for 2-step verification, you ask for the code to go to a phone number or your Google mobile app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dirty="0"/>
              <a:t>Then, you must have that device when you try to log in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lang="en-US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7FF53F3-283B-4827-A7AF-89E554958312}" type="slidenum">
              <a:rPr lang="en-US" altLang="en-US" smtClean="0"/>
              <a:pPr/>
              <a:t>27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477567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No. This is not 2-factor authentication</a:t>
            </a:r>
            <a:r>
              <a:rPr lang="en-US" baseline="0" dirty="0" smtClean="0"/>
              <a:t> because both pages ask for the same password (same factor even worse same data to authenticate)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13074-74FE-4E5D-AE0D-35D8CA61F58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495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F678-AD1F-40AD-BC7D-951F133B05E5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FDF28-4031-46CD-8132-2A4F179E8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728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F678-AD1F-40AD-BC7D-951F133B05E5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FDF28-4031-46CD-8132-2A4F179E8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333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F678-AD1F-40AD-BC7D-951F133B05E5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FDF28-4031-46CD-8132-2A4F179E8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47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F678-AD1F-40AD-BC7D-951F133B05E5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FDF28-4031-46CD-8132-2A4F179E8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50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F678-AD1F-40AD-BC7D-951F133B05E5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FDF28-4031-46CD-8132-2A4F179E8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122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F678-AD1F-40AD-BC7D-951F133B05E5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FDF28-4031-46CD-8132-2A4F179E8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656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F678-AD1F-40AD-BC7D-951F133B05E5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FDF28-4031-46CD-8132-2A4F179E8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72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F678-AD1F-40AD-BC7D-951F133B05E5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FDF28-4031-46CD-8132-2A4F179E8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810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F678-AD1F-40AD-BC7D-951F133B05E5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FDF28-4031-46CD-8132-2A4F179E8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147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F678-AD1F-40AD-BC7D-951F133B05E5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FDF28-4031-46CD-8132-2A4F179E8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922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F678-AD1F-40AD-BC7D-951F133B05E5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FDF28-4031-46CD-8132-2A4F179E8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423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6F678-AD1F-40AD-BC7D-951F133B05E5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FFDF28-4031-46CD-8132-2A4F179E8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635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et.microsoft.com/en-us/library/cc512681.asp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pwsafe.org/" TargetMode="External"/><Relationship Id="rId2" Type="http://schemas.openxmlformats.org/officeDocument/2006/relationships/hyperlink" Target="https://www.schneier.com/academic/passsafe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opRMrEfAIiI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question:</a:t>
            </a:r>
            <a:endParaRPr lang="en-US" dirty="0"/>
          </a:p>
        </p:txBody>
      </p:sp>
      <p:pic>
        <p:nvPicPr>
          <p:cNvPr id="6" name="Picture 2" descr="Six concentric circles in a square  representing layers of defense. At the center is &quot;Data&quot; followed by &quot;Application&quot;, &quot;Host&quot;, &quot;Internal Network&quot;, &quot;Perimeter&quot;, &quot;Physical&quot;  within circular strips from innermost to outermost respectively. The surrounding square has &quot;Policies, Procedures, Awareness&quot;." title="Defense in Depth Lay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4542" y="3111492"/>
            <a:ext cx="4133850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44285" y="6246010"/>
            <a:ext cx="601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Paloma, Jay. "</a:t>
            </a:r>
            <a:r>
              <a:rPr lang="en-US" sz="900" dirty="0">
                <a:hlinkClick r:id="rId3"/>
              </a:rPr>
              <a:t>Figure 1: The Defense in Depth Layers</a:t>
            </a:r>
            <a:r>
              <a:rPr lang="en-US" sz="900" dirty="0"/>
              <a:t>". </a:t>
            </a:r>
            <a:r>
              <a:rPr lang="en-US" sz="900" i="1" dirty="0"/>
              <a:t>Windows Server 2008 in an Organization's Defense in Depth Strategy </a:t>
            </a:r>
            <a:r>
              <a:rPr lang="en-US" sz="900" dirty="0"/>
              <a:t>. December 12, 2007.  © 2017 Microsoft. </a:t>
            </a:r>
          </a:p>
        </p:txBody>
      </p:sp>
      <p:pic>
        <p:nvPicPr>
          <p:cNvPr id="8" name="Content Placeholder 3" descr="A drawing of a house with a file on computer open in Word, with a syringe on computer (indicating anti virus) with a fire wall on the side, a surveillance camera on the ceiling of the house, and a lock at the house door." title="House pictur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8985" y="2840794"/>
            <a:ext cx="4038600" cy="43841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87828" y="1415143"/>
            <a:ext cx="108966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 Word document is stored on a computer in this building. What defense mechanisms do you see implemented in the </a:t>
            </a:r>
            <a:r>
              <a:rPr lang="en-US" sz="3200" dirty="0" smtClean="0"/>
              <a:t>picture?  List them.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014094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Authentication Factors</a:t>
            </a:r>
            <a:endParaRPr lang="en-US" dirty="0"/>
          </a:p>
        </p:txBody>
      </p:sp>
      <p:sp>
        <p:nvSpPr>
          <p:cNvPr id="11267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 smtClean="0"/>
              <a:t>Something you know</a:t>
            </a:r>
          </a:p>
          <a:p>
            <a:pPr eaLnBrk="1" hangingPunct="1">
              <a:defRPr/>
            </a:pPr>
            <a:r>
              <a:rPr lang="en-US" altLang="en-US" dirty="0" smtClean="0"/>
              <a:t>Something you have</a:t>
            </a:r>
          </a:p>
          <a:p>
            <a:pPr eaLnBrk="1" hangingPunct="1">
              <a:defRPr/>
            </a:pPr>
            <a:r>
              <a:rPr lang="en-US" altLang="en-US" dirty="0" smtClean="0"/>
              <a:t>Something you are</a:t>
            </a:r>
          </a:p>
          <a:p>
            <a:pPr eaLnBrk="1" hangingPunct="1">
              <a:defRPr/>
            </a:pPr>
            <a:r>
              <a:rPr lang="en-US" altLang="en-US" dirty="0" smtClean="0"/>
              <a:t>Something you do</a:t>
            </a:r>
          </a:p>
          <a:p>
            <a:pPr eaLnBrk="1" hangingPunct="1">
              <a:defRPr/>
            </a:pPr>
            <a:r>
              <a:rPr lang="en-US" altLang="en-US" dirty="0" smtClean="0"/>
              <a:t>The place you are</a:t>
            </a:r>
          </a:p>
          <a:p>
            <a:pPr eaLnBrk="1" hangingPunct="1">
              <a:defRPr/>
            </a:pPr>
            <a:endParaRPr lang="en-US" altLang="en-US" dirty="0" smtClean="0"/>
          </a:p>
          <a:p>
            <a:pPr eaLnBrk="1" hangingPunct="1">
              <a:defRPr/>
            </a:pPr>
            <a:r>
              <a:rPr lang="en-US" altLang="en-US" dirty="0" smtClean="0"/>
              <a:t>Multifactor Authentication</a:t>
            </a:r>
          </a:p>
          <a:p>
            <a:pPr lvl="1" eaLnBrk="1" hangingPunct="1">
              <a:defRPr/>
            </a:pPr>
            <a:r>
              <a:rPr lang="en-US" altLang="en-US" dirty="0" smtClean="0"/>
              <a:t>Use at least two </a:t>
            </a:r>
            <a:r>
              <a:rPr lang="en-US" altLang="en-US" u="sng" dirty="0" smtClean="0"/>
              <a:t>distinct</a:t>
            </a:r>
            <a:r>
              <a:rPr lang="en-US" altLang="en-US" dirty="0" smtClean="0"/>
              <a:t> factors</a:t>
            </a:r>
          </a:p>
          <a:p>
            <a:pPr eaLnBrk="1" hangingPunct="1">
              <a:defRPr/>
            </a:pPr>
            <a:endParaRPr lang="en-US" altLang="en-US" dirty="0" smtClean="0"/>
          </a:p>
          <a:p>
            <a:pPr marL="366713" lvl="1" indent="0">
              <a:buNone/>
              <a:defRPr/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72701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Discuss 2 mechanisms for identification and authentication:</a:t>
            </a:r>
          </a:p>
          <a:p>
            <a:pPr lvl="1"/>
            <a:r>
              <a:rPr lang="en-US" dirty="0" smtClean="0"/>
              <a:t>One mechanism that you use in physical world</a:t>
            </a:r>
          </a:p>
          <a:p>
            <a:pPr lvl="1"/>
            <a:r>
              <a:rPr lang="en-US" dirty="0" smtClean="0"/>
              <a:t>One mechanism that you use in cyberspace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643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common mechanisms for information 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username, password</a:t>
            </a:r>
          </a:p>
          <a:p>
            <a:r>
              <a:rPr lang="en-US" dirty="0" smtClean="0"/>
              <a:t>Credit card number/account number, pin number</a:t>
            </a:r>
          </a:p>
          <a:p>
            <a:r>
              <a:rPr lang="en-US" dirty="0" smtClean="0"/>
              <a:t>Email id, password</a:t>
            </a:r>
          </a:p>
          <a:p>
            <a:r>
              <a:rPr lang="en-US" dirty="0" smtClean="0"/>
              <a:t>Biometric measures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214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8356781" y="2773680"/>
            <a:ext cx="1752600" cy="2209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971800" y="2743200"/>
            <a:ext cx="1752600" cy="2209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/>
              <a:t>Cli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Authentication Process </a:t>
            </a:r>
            <a:endParaRPr lang="en-US" dirty="0"/>
          </a:p>
        </p:txBody>
      </p:sp>
      <p:pic>
        <p:nvPicPr>
          <p:cNvPr id="17419" name="Picture 2" descr="Image result for computer clipart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54351" y="3273426"/>
            <a:ext cx="1266825" cy="1457325"/>
          </a:xfrm>
          <a:noFill/>
        </p:spPr>
      </p:pic>
      <p:pic>
        <p:nvPicPr>
          <p:cNvPr id="1741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3446463"/>
            <a:ext cx="12446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TextBox 8"/>
          <p:cNvSpPr txBox="1">
            <a:spLocks noChangeArrowheads="1"/>
          </p:cNvSpPr>
          <p:nvPr/>
        </p:nvSpPr>
        <p:spPr bwMode="auto">
          <a:xfrm>
            <a:off x="3200400" y="2895601"/>
            <a:ext cx="1219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Client machine </a:t>
            </a:r>
          </a:p>
        </p:txBody>
      </p:sp>
      <p:sp>
        <p:nvSpPr>
          <p:cNvPr id="17420" name="TextBox 13"/>
          <p:cNvSpPr txBox="1">
            <a:spLocks noChangeArrowheads="1"/>
          </p:cNvSpPr>
          <p:nvPr/>
        </p:nvSpPr>
        <p:spPr bwMode="auto">
          <a:xfrm>
            <a:off x="8686800" y="3049589"/>
            <a:ext cx="1295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Server machine </a:t>
            </a:r>
          </a:p>
        </p:txBody>
      </p:sp>
      <p:cxnSp>
        <p:nvCxnSpPr>
          <p:cNvPr id="15" name="Elbow Connector 14"/>
          <p:cNvCxnSpPr>
            <a:stCxn id="0" idx="0"/>
            <a:endCxn id="0" idx="0"/>
          </p:cNvCxnSpPr>
          <p:nvPr/>
        </p:nvCxnSpPr>
        <p:spPr>
          <a:xfrm rot="16200000" flipH="1">
            <a:off x="6525419" y="65882"/>
            <a:ext cx="30163" cy="5384800"/>
          </a:xfrm>
          <a:prstGeom prst="bentConnector3">
            <a:avLst>
              <a:gd name="adj1" fmla="val -7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495800" y="2192339"/>
            <a:ext cx="297180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Request for a protected resource</a:t>
            </a:r>
          </a:p>
        </p:txBody>
      </p:sp>
      <p:sp>
        <p:nvSpPr>
          <p:cNvPr id="17" name="Oval 16"/>
          <p:cNvSpPr/>
          <p:nvPr/>
        </p:nvSpPr>
        <p:spPr>
          <a:xfrm>
            <a:off x="4114800" y="2057401"/>
            <a:ext cx="381000" cy="44132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1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 flipH="1">
            <a:off x="4724400" y="3446463"/>
            <a:ext cx="3632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359400" y="3074989"/>
            <a:ext cx="2971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Request for username, passwd</a:t>
            </a:r>
          </a:p>
        </p:txBody>
      </p:sp>
      <p:sp>
        <p:nvSpPr>
          <p:cNvPr id="25" name="Oval 24"/>
          <p:cNvSpPr/>
          <p:nvPr/>
        </p:nvSpPr>
        <p:spPr>
          <a:xfrm>
            <a:off x="4978400" y="2941639"/>
            <a:ext cx="381000" cy="44132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2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4737100" y="4422775"/>
            <a:ext cx="36068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314950" y="4062414"/>
            <a:ext cx="297180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Username, passwd sent</a:t>
            </a:r>
          </a:p>
        </p:txBody>
      </p:sp>
      <p:sp>
        <p:nvSpPr>
          <p:cNvPr id="33" name="Oval 32"/>
          <p:cNvSpPr/>
          <p:nvPr/>
        </p:nvSpPr>
        <p:spPr>
          <a:xfrm>
            <a:off x="4933950" y="3927476"/>
            <a:ext cx="381000" cy="44132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3</a:t>
            </a:r>
          </a:p>
        </p:txBody>
      </p:sp>
      <p:cxnSp>
        <p:nvCxnSpPr>
          <p:cNvPr id="37888" name="Elbow Connector 37887"/>
          <p:cNvCxnSpPr>
            <a:stCxn id="0" idx="2"/>
            <a:endCxn id="0" idx="2"/>
          </p:cNvCxnSpPr>
          <p:nvPr/>
        </p:nvCxnSpPr>
        <p:spPr>
          <a:xfrm rot="5400000" flipH="1">
            <a:off x="6525419" y="2275682"/>
            <a:ext cx="30163" cy="5384800"/>
          </a:xfrm>
          <a:prstGeom prst="bentConnector3">
            <a:avLst>
              <a:gd name="adj1" fmla="val -7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5359400" y="4849814"/>
            <a:ext cx="2971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Protected resource sent </a:t>
            </a:r>
          </a:p>
        </p:txBody>
      </p:sp>
      <p:sp>
        <p:nvSpPr>
          <p:cNvPr id="37" name="Oval 36"/>
          <p:cNvSpPr/>
          <p:nvPr/>
        </p:nvSpPr>
        <p:spPr>
          <a:xfrm>
            <a:off x="4978400" y="4716464"/>
            <a:ext cx="381000" cy="44132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67533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24" grpId="0"/>
      <p:bldP spid="25" grpId="0" animBg="1"/>
      <p:bldP spid="32" grpId="0"/>
      <p:bldP spid="33" grpId="0" animBg="1"/>
      <p:bldP spid="36" grpId="0"/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Mutual Authentication</a:t>
            </a:r>
            <a:endParaRPr lang="en-US" dirty="0"/>
          </a:p>
        </p:txBody>
      </p:sp>
      <p:sp>
        <p:nvSpPr>
          <p:cNvPr id="18435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en-US" dirty="0" smtClean="0"/>
              <a:t>Both parties (client and server) authenticate each other</a:t>
            </a:r>
          </a:p>
          <a:p>
            <a:pPr lvl="1"/>
            <a:r>
              <a:rPr lang="en-US" altLang="en-US" dirty="0" smtClean="0"/>
              <a:t>Digital certificates</a:t>
            </a:r>
          </a:p>
          <a:p>
            <a:pPr lvl="1"/>
            <a:endParaRPr lang="en-US" altLang="en-US" dirty="0" smtClean="0"/>
          </a:p>
          <a:p>
            <a:r>
              <a:rPr lang="en-US" altLang="en-US" sz="2000" dirty="0"/>
              <a:t>More secure against Man-in-the-middle (MITM) or impersonation attacks</a:t>
            </a:r>
          </a:p>
          <a:p>
            <a:endParaRPr lang="en-US" altLang="en-US" sz="2000" dirty="0"/>
          </a:p>
          <a:p>
            <a:pPr marL="457200" lvl="1" indent="0">
              <a:buNone/>
            </a:pPr>
            <a:r>
              <a:rPr lang="en-US" altLang="en-US" dirty="0" smtClean="0"/>
              <a:t> </a:t>
            </a:r>
          </a:p>
        </p:txBody>
      </p:sp>
      <p:pic>
        <p:nvPicPr>
          <p:cNvPr id="18436" name="Picture 5" descr="f02-02-97815974965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1" y="3886200"/>
            <a:ext cx="4354513" cy="278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768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Passwords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dirty="0"/>
              <a:t>An example of “what you know”</a:t>
            </a:r>
          </a:p>
          <a:p>
            <a:pPr>
              <a:defRPr/>
            </a:pPr>
            <a:r>
              <a:rPr lang="en-US" dirty="0"/>
              <a:t>Best: random long passwords that are easy to remember</a:t>
            </a:r>
          </a:p>
          <a:p>
            <a:pPr lvl="1">
              <a:defRPr/>
            </a:pPr>
            <a:r>
              <a:rPr lang="en-US" dirty="0"/>
              <a:t>Contradictory (“random long” </a:t>
            </a:r>
            <a:r>
              <a:rPr lang="mr-IN" dirty="0"/>
              <a:t>…</a:t>
            </a:r>
            <a:r>
              <a:rPr lang="en-US" dirty="0"/>
              <a:t> “easy to remember”)</a:t>
            </a:r>
          </a:p>
          <a:p>
            <a:pPr lvl="1">
              <a:defRPr/>
            </a:pPr>
            <a:r>
              <a:rPr lang="en-US" dirty="0"/>
              <a:t>Or, use a password manager</a:t>
            </a:r>
          </a:p>
          <a:p>
            <a:pPr>
              <a:defRPr/>
            </a:pPr>
            <a:r>
              <a:rPr lang="en-US" dirty="0"/>
              <a:t>In practice: pick 2 or 3 sequences of characters that are meaningful to you and combine them</a:t>
            </a:r>
          </a:p>
          <a:p>
            <a:pPr lvl="1">
              <a:defRPr/>
            </a:pPr>
            <a:r>
              <a:rPr lang="en-US" dirty="0"/>
              <a:t>Make it as long as possible, with as great a mixture of letters, numbers, and symbols as you can</a:t>
            </a:r>
          </a:p>
        </p:txBody>
      </p:sp>
    </p:spTree>
    <p:extLst>
      <p:ext uri="{BB962C8B-B14F-4D97-AF65-F5344CB8AC3E}">
        <p14:creationId xmlns:p14="http://schemas.microsoft.com/office/powerpoint/2010/main" val="17302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More on Passwords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lang="en-US" dirty="0"/>
              <a:t>Example of passwords that are easy to guess:</a:t>
            </a:r>
          </a:p>
          <a:p>
            <a:pPr>
              <a:buFontTx/>
              <a:buChar char="•"/>
              <a:defRPr/>
            </a:pPr>
            <a:r>
              <a:rPr lang="en-US" dirty="0"/>
              <a:t> “hello” — dictionary word</a:t>
            </a:r>
          </a:p>
          <a:p>
            <a:pPr>
              <a:buFontTx/>
              <a:buChar char="•"/>
              <a:defRPr/>
            </a:pPr>
            <a:r>
              <a:rPr lang="en-US" dirty="0"/>
              <a:t> “</a:t>
            </a:r>
            <a:r>
              <a:rPr lang="en-US" dirty="0" err="1"/>
              <a:t>mycomputer</a:t>
            </a:r>
            <a:r>
              <a:rPr lang="en-US" dirty="0"/>
              <a:t>” — two dictionary words put together</a:t>
            </a:r>
          </a:p>
          <a:p>
            <a:pPr>
              <a:buFontTx/>
              <a:buChar char="•"/>
              <a:defRPr/>
            </a:pPr>
            <a:r>
              <a:rPr lang="en-US" dirty="0"/>
              <a:t> “</a:t>
            </a:r>
            <a:r>
              <a:rPr lang="en-US" dirty="0" err="1"/>
              <a:t>qwertyuiop</a:t>
            </a:r>
            <a:r>
              <a:rPr lang="en-US" dirty="0"/>
              <a:t>” — top row of letters on U.S. keyboard</a:t>
            </a:r>
          </a:p>
          <a:p>
            <a:pPr>
              <a:buFontTx/>
              <a:buChar char="•"/>
              <a:defRPr/>
            </a:pPr>
            <a:r>
              <a:rPr lang="en-US" dirty="0"/>
              <a:t> “311t3$p34k” — replace letters with digits and symbols (“</a:t>
            </a:r>
            <a:r>
              <a:rPr lang="en-US" dirty="0" err="1"/>
              <a:t>elitespeak</a:t>
            </a:r>
            <a:r>
              <a:rPr lang="en-US" dirty="0"/>
              <a:t>”)</a:t>
            </a:r>
          </a:p>
          <a:p>
            <a:pPr marL="0" indent="0">
              <a:buNone/>
              <a:defRPr/>
            </a:pPr>
            <a:r>
              <a:rPr lang="en-US" dirty="0"/>
              <a:t>Examples of passwords that are hard to guess:</a:t>
            </a:r>
          </a:p>
          <a:p>
            <a:pPr>
              <a:buFontTx/>
              <a:buChar char="•"/>
              <a:defRPr/>
            </a:pPr>
            <a:r>
              <a:rPr lang="en-US" dirty="0"/>
              <a:t>“</a:t>
            </a:r>
            <a:r>
              <a:rPr lang="en-US" dirty="0" err="1"/>
              <a:t>WtBvStHbChCsLm?TbWtF</a:t>
            </a:r>
            <a:r>
              <a:rPr lang="en-US" dirty="0"/>
              <a:t>.+FSK</a:t>
            </a:r>
          </a:p>
          <a:p>
            <a:pPr>
              <a:buFontTx/>
              <a:buChar char="•"/>
              <a:defRPr/>
            </a:pPr>
            <a:r>
              <a:rPr lang="en-US" dirty="0"/>
              <a:t>“&gt;</a:t>
            </a:r>
            <a:r>
              <a:rPr lang="mr-IN" dirty="0"/>
              <a:t>2</a:t>
            </a:r>
            <a:r>
              <a:rPr lang="en-US" dirty="0"/>
              <a:t>-</a:t>
            </a:r>
            <a:r>
              <a:rPr lang="mr-IN" dirty="0"/>
              <a:t>;</a:t>
            </a:r>
            <a:r>
              <a:rPr lang="en-US" dirty="0"/>
              <a:t>:</a:t>
            </a:r>
            <a:r>
              <a:rPr lang="mr-IN" dirty="0"/>
              <a:t>Pm,</a:t>
            </a:r>
            <a:r>
              <a:rPr lang="en-US" dirty="0"/>
              <a:t>)</a:t>
            </a:r>
            <a:r>
              <a:rPr lang="mr-IN" dirty="0"/>
              <a:t>3YSDN</a:t>
            </a:r>
            <a:r>
              <a:rPr lang="en-US" dirty="0"/>
              <a:t>[</a:t>
            </a:r>
            <a:r>
              <a:rPr lang="mr-IN" dirty="0"/>
              <a:t>@CEO?Xc:rx</a:t>
            </a:r>
            <a:r>
              <a:rPr lang="en-US" dirty="0"/>
              <a:t>[”</a:t>
            </a:r>
          </a:p>
        </p:txBody>
      </p:sp>
    </p:spTree>
    <p:extLst>
      <p:ext uri="{BB962C8B-B14F-4D97-AF65-F5344CB8AC3E}">
        <p14:creationId xmlns:p14="http://schemas.microsoft.com/office/powerpoint/2010/main" val="423576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Two-way challenge of a good password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password should be difficult enough so that it can’t be cracked easily</a:t>
            </a:r>
          </a:p>
          <a:p>
            <a:r>
              <a:rPr lang="en-US" dirty="0" smtClean="0"/>
              <a:t>The password should be easy enough to be remembered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1119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Passphrases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dirty="0"/>
              <a:t>Sometimes easier to remember than random passwords</a:t>
            </a:r>
          </a:p>
          <a:p>
            <a:pPr marL="0" indent="0">
              <a:buNone/>
              <a:defRPr/>
            </a:pPr>
            <a:r>
              <a:rPr lang="en-US" dirty="0"/>
              <a:t>Pick several words and string them together, separated by blanks</a:t>
            </a:r>
          </a:p>
          <a:p>
            <a:pPr marL="0" indent="0">
              <a:buNone/>
              <a:defRPr/>
            </a:pPr>
            <a:endParaRPr lang="en-US" dirty="0"/>
          </a:p>
          <a:p>
            <a:pPr marL="0" indent="0">
              <a:buNone/>
              <a:defRPr/>
            </a:pPr>
            <a:r>
              <a:rPr lang="en-US" dirty="0"/>
              <a:t>Examples:</a:t>
            </a:r>
          </a:p>
          <a:p>
            <a:pPr>
              <a:defRPr/>
            </a:pPr>
            <a:r>
              <a:rPr lang="en-US" dirty="0"/>
              <a:t>“correct horse battery staple”</a:t>
            </a:r>
          </a:p>
          <a:p>
            <a:pPr>
              <a:defRPr/>
            </a:pPr>
            <a:r>
              <a:rPr lang="en-US" dirty="0"/>
              <a:t>“A home and a country should leave us no more”</a:t>
            </a:r>
          </a:p>
          <a:p>
            <a:pPr>
              <a:defRPr/>
            </a:pPr>
            <a:r>
              <a:rPr lang="en-US" dirty="0"/>
              <a:t>Any line from a book provided the line is not well known</a:t>
            </a:r>
          </a:p>
        </p:txBody>
      </p:sp>
    </p:spTree>
    <p:extLst>
      <p:ext uri="{BB962C8B-B14F-4D97-AF65-F5344CB8AC3E}">
        <p14:creationId xmlns:p14="http://schemas.microsoft.com/office/powerpoint/2010/main" val="112772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Password safe</a:t>
            </a:r>
            <a:endParaRPr lang="en-US" dirty="0"/>
          </a:p>
        </p:txBody>
      </p:sp>
      <p:sp>
        <p:nvSpPr>
          <p:cNvPr id="28675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en-US" sz="1800"/>
              <a:t>“Many computer users today have to keep track of dozens of passwords: for network accounts, online services, premium web sites. Some write their passwords on a piece of paper, leaving their accounts vulnerable to thieves or in-house snoops. Others choose the same password for different applications, which makes life easy for intruders of all kinds.</a:t>
            </a:r>
          </a:p>
          <a:p>
            <a:r>
              <a:rPr lang="en-US" altLang="en-US" sz="1800"/>
              <a:t>With Password Safe, a free utility designed by Bruce Schneier, users can keep their passwords securely encrypted on their computers. A single Safe Combination--just one thing to remember--unlocks them all.”</a:t>
            </a:r>
          </a:p>
          <a:p>
            <a:r>
              <a:rPr lang="en-US" altLang="en-US" sz="1800"/>
              <a:t>Websites</a:t>
            </a:r>
          </a:p>
          <a:p>
            <a:pPr lvl="1"/>
            <a:r>
              <a:rPr lang="en-US" altLang="en-US" sz="1500">
                <a:hlinkClick r:id="rId2"/>
              </a:rPr>
              <a:t>https://www.schneier.com/academic/passsafe/</a:t>
            </a:r>
            <a:endParaRPr lang="en-US" altLang="en-US" sz="1500"/>
          </a:p>
          <a:p>
            <a:pPr lvl="1"/>
            <a:r>
              <a:rPr lang="en-US" altLang="en-US" sz="1500">
                <a:hlinkClick r:id="rId3"/>
              </a:rPr>
              <a:t>https://pwsafe.org/</a:t>
            </a:r>
            <a:endParaRPr lang="en-US" altLang="en-US" sz="1500"/>
          </a:p>
          <a:p>
            <a:pPr lvl="1"/>
            <a:endParaRPr lang="en-US" altLang="en-US" sz="1500"/>
          </a:p>
          <a:p>
            <a:endParaRPr lang="en-US" altLang="en-US" sz="1800"/>
          </a:p>
          <a:p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46740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mechanisms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Access control mechanisms are important for every layer.</a:t>
            </a:r>
          </a:p>
          <a:p>
            <a:r>
              <a:rPr lang="en-US" dirty="0" smtClean="0"/>
              <a:t>The goal of access control is to ensure no unauthorized access takes place at:</a:t>
            </a:r>
          </a:p>
          <a:p>
            <a:pPr lvl="1"/>
            <a:r>
              <a:rPr lang="en-US" dirty="0" smtClean="0"/>
              <a:t>Physical level</a:t>
            </a:r>
          </a:p>
          <a:p>
            <a:pPr lvl="1"/>
            <a:r>
              <a:rPr lang="en-US" dirty="0" smtClean="0"/>
              <a:t>Network perimeter level</a:t>
            </a:r>
          </a:p>
          <a:p>
            <a:pPr lvl="1"/>
            <a:r>
              <a:rPr lang="en-US" dirty="0" smtClean="0"/>
              <a:t>Internal network level</a:t>
            </a:r>
          </a:p>
          <a:p>
            <a:pPr lvl="1"/>
            <a:r>
              <a:rPr lang="en-US" dirty="0" smtClean="0"/>
              <a:t>Host level</a:t>
            </a:r>
          </a:p>
          <a:p>
            <a:pPr lvl="1"/>
            <a:r>
              <a:rPr lang="en-US" dirty="0" smtClean="0"/>
              <a:t>Application level</a:t>
            </a:r>
          </a:p>
          <a:p>
            <a:pPr marL="457200" lvl="1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569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Password </a:t>
            </a:r>
            <a:r>
              <a:rPr lang="en-US" dirty="0"/>
              <a:t>A</a:t>
            </a:r>
            <a:r>
              <a:rPr lang="en-US" dirty="0" smtClean="0"/>
              <a:t>wareness: A </a:t>
            </a:r>
            <a:r>
              <a:rPr lang="en-US" dirty="0"/>
              <a:t>R</a:t>
            </a:r>
            <a:r>
              <a:rPr lang="en-US" dirty="0" smtClean="0"/>
              <a:t>eality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hlinkClick r:id="rId2"/>
              </a:rPr>
              <a:t>https://www.youtube.com/watch?v=opRMrEfAIiI</a:t>
            </a:r>
            <a:endParaRPr lang="en-US" dirty="0" smtClean="0"/>
          </a:p>
          <a:p>
            <a:pPr marL="0" indent="0"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39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A</a:t>
            </a:r>
            <a:r>
              <a:rPr lang="en-US" dirty="0" smtClean="0"/>
              <a:t>uthentication with Biometrics</a:t>
            </a:r>
            <a:endParaRPr lang="en-US" dirty="0"/>
          </a:p>
        </p:txBody>
      </p:sp>
      <p:sp>
        <p:nvSpPr>
          <p:cNvPr id="3072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en-US" smtClean="0"/>
              <a:t>Automated use of physiological characteristics to verify identity</a:t>
            </a:r>
          </a:p>
        </p:txBody>
      </p:sp>
      <p:pic>
        <p:nvPicPr>
          <p:cNvPr id="3072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733800"/>
            <a:ext cx="1143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628900"/>
            <a:ext cx="11430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351213"/>
            <a:ext cx="1143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4438" y="2657475"/>
            <a:ext cx="1143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317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Physiological Biometrics</a:t>
            </a:r>
            <a:endParaRPr lang="en-US" dirty="0"/>
          </a:p>
        </p:txBody>
      </p:sp>
      <p:sp>
        <p:nvSpPr>
          <p:cNvPr id="31747" name="Content Placeholder 2"/>
          <p:cNvSpPr>
            <a:spLocks noGrp="1"/>
          </p:cNvSpPr>
          <p:nvPr>
            <p:ph sz="quarter" idx="1"/>
          </p:nvPr>
        </p:nvSpPr>
        <p:spPr>
          <a:xfrm>
            <a:off x="1981200" y="1600201"/>
            <a:ext cx="4953000" cy="48736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smtClean="0"/>
              <a:t>Fingerprint</a:t>
            </a:r>
          </a:p>
          <a:p>
            <a:pPr>
              <a:lnSpc>
                <a:spcPct val="90000"/>
              </a:lnSpc>
            </a:pPr>
            <a:r>
              <a:rPr lang="en-GB" altLang="en-US" smtClean="0"/>
              <a:t>Face Recognition 	</a:t>
            </a:r>
          </a:p>
          <a:p>
            <a:pPr>
              <a:lnSpc>
                <a:spcPct val="90000"/>
              </a:lnSpc>
            </a:pPr>
            <a:r>
              <a:rPr lang="en-GB" altLang="en-US" smtClean="0"/>
              <a:t>Hand Geometry   </a:t>
            </a:r>
          </a:p>
          <a:p>
            <a:pPr>
              <a:lnSpc>
                <a:spcPct val="90000"/>
              </a:lnSpc>
            </a:pPr>
            <a:r>
              <a:rPr lang="en-GB" altLang="en-US" smtClean="0"/>
              <a:t>Iris Scan: analyse features of colored ring in an eye	</a:t>
            </a:r>
          </a:p>
          <a:p>
            <a:pPr>
              <a:lnSpc>
                <a:spcPct val="90000"/>
              </a:lnSpc>
            </a:pPr>
            <a:r>
              <a:rPr lang="en-GB" altLang="en-US" smtClean="0"/>
              <a:t>Retina Scan: analyse blood vessels in the eye</a:t>
            </a:r>
          </a:p>
          <a:p>
            <a:pPr>
              <a:lnSpc>
                <a:spcPct val="90000"/>
              </a:lnSpc>
            </a:pPr>
            <a:r>
              <a:rPr lang="en-GB" altLang="en-US" smtClean="0"/>
              <a:t>Earprint: geometric features of ears</a:t>
            </a:r>
          </a:p>
          <a:p>
            <a:pPr>
              <a:lnSpc>
                <a:spcPct val="90000"/>
              </a:lnSpc>
            </a:pPr>
            <a:r>
              <a:rPr lang="en-GB" altLang="en-US" smtClean="0"/>
              <a:t>DNA</a:t>
            </a:r>
          </a:p>
          <a:p>
            <a:endParaRPr lang="en-US" altLang="en-US" smtClean="0"/>
          </a:p>
        </p:txBody>
      </p:sp>
      <p:pic>
        <p:nvPicPr>
          <p:cNvPr id="31748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1641476"/>
            <a:ext cx="2582863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349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B</a:t>
            </a:r>
            <a:r>
              <a:rPr lang="en-US" dirty="0" smtClean="0"/>
              <a:t>ehavioral Biometrics</a:t>
            </a:r>
            <a:endParaRPr lang="en-US" dirty="0"/>
          </a:p>
        </p:txBody>
      </p:sp>
      <p:sp>
        <p:nvSpPr>
          <p:cNvPr id="32771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en-US" smtClean="0"/>
              <a:t>voice recongnition</a:t>
            </a:r>
          </a:p>
          <a:p>
            <a:r>
              <a:rPr lang="en-US" altLang="en-US" smtClean="0"/>
              <a:t>signature/handwriting</a:t>
            </a:r>
          </a:p>
          <a:p>
            <a:r>
              <a:rPr lang="en-US" altLang="en-US" smtClean="0"/>
              <a:t>keystroke pattern: measuring time spaces between types words</a:t>
            </a:r>
          </a:p>
        </p:txBody>
      </p:sp>
    </p:spTree>
    <p:extLst>
      <p:ext uri="{BB962C8B-B14F-4D97-AF65-F5344CB8AC3E}">
        <p14:creationId xmlns:p14="http://schemas.microsoft.com/office/powerpoint/2010/main" val="277183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Characteristics of Biometric Factors</a:t>
            </a:r>
            <a:endParaRPr lang="en-US" dirty="0"/>
          </a:p>
        </p:txBody>
      </p:sp>
      <p:sp>
        <p:nvSpPr>
          <p:cNvPr id="33795" name="Content Placeholder 2"/>
          <p:cNvSpPr>
            <a:spLocks noGrp="1"/>
          </p:cNvSpPr>
          <p:nvPr>
            <p:ph sz="quarter" idx="1"/>
          </p:nvPr>
        </p:nvSpPr>
        <p:spPr>
          <a:xfrm>
            <a:off x="1981200" y="1433514"/>
            <a:ext cx="7467600" cy="5195887"/>
          </a:xfrm>
        </p:spPr>
        <p:txBody>
          <a:bodyPr/>
          <a:lstStyle/>
          <a:p>
            <a:pPr eaLnBrk="1" hangingPunct="1"/>
            <a:r>
              <a:rPr lang="en-US" altLang="en-US" sz="2000"/>
              <a:t>Universality</a:t>
            </a:r>
          </a:p>
          <a:p>
            <a:pPr lvl="1" eaLnBrk="1" hangingPunct="1"/>
            <a:r>
              <a:rPr lang="en-US" altLang="en-US" sz="2000"/>
              <a:t>chosen biometric characteristic present in the majority of people</a:t>
            </a:r>
          </a:p>
          <a:p>
            <a:pPr eaLnBrk="1" hangingPunct="1"/>
            <a:r>
              <a:rPr lang="en-US" altLang="en-US" sz="2000"/>
              <a:t>Uniqueness</a:t>
            </a:r>
          </a:p>
          <a:p>
            <a:pPr lvl="1" eaLnBrk="1" hangingPunct="1"/>
            <a:r>
              <a:rPr lang="en-US" altLang="en-US" sz="2000"/>
              <a:t>biometric characteristics must be unique for each person</a:t>
            </a:r>
          </a:p>
          <a:p>
            <a:pPr eaLnBrk="1" hangingPunct="1"/>
            <a:r>
              <a:rPr lang="en-US" altLang="en-US" sz="2000"/>
              <a:t>Permanence</a:t>
            </a:r>
          </a:p>
          <a:p>
            <a:pPr lvl="1" eaLnBrk="1" hangingPunct="1"/>
            <a:r>
              <a:rPr lang="en-US" altLang="en-US" sz="2000"/>
              <a:t>particular characteristic resists change over time and with advancing age</a:t>
            </a:r>
          </a:p>
          <a:p>
            <a:pPr eaLnBrk="1" hangingPunct="1"/>
            <a:r>
              <a:rPr lang="en-US" altLang="en-US" sz="2000"/>
              <a:t>Collectability</a:t>
            </a:r>
          </a:p>
          <a:p>
            <a:pPr lvl="1"/>
            <a:r>
              <a:rPr lang="en-US" altLang="en-US" sz="2000"/>
              <a:t>easy to acquire Performance</a:t>
            </a:r>
          </a:p>
          <a:p>
            <a:pPr eaLnBrk="1" hangingPunct="1"/>
            <a:r>
              <a:rPr lang="en-US" altLang="en-US" sz="2000"/>
              <a:t>User’s acceptability</a:t>
            </a:r>
          </a:p>
          <a:p>
            <a:pPr lvl="1" eaLnBrk="1" hangingPunct="1"/>
            <a:r>
              <a:rPr lang="en-US" altLang="en-US" sz="1700"/>
              <a:t>users must be comfortable about the characteristics</a:t>
            </a:r>
          </a:p>
          <a:p>
            <a:pPr eaLnBrk="1" hangingPunct="1"/>
            <a:r>
              <a:rPr lang="en-US" altLang="en-US" sz="2000"/>
              <a:t>Robustness against circumvention</a:t>
            </a:r>
          </a:p>
          <a:p>
            <a:pPr lvl="1" eaLnBrk="1" hangingPunct="1"/>
            <a:r>
              <a:rPr lang="en-US" altLang="en-US" sz="1700"/>
              <a:t>biometric characteristics that cannot be copied easily</a:t>
            </a:r>
          </a:p>
        </p:txBody>
      </p:sp>
    </p:spTree>
    <p:extLst>
      <p:ext uri="{BB962C8B-B14F-4D97-AF65-F5344CB8AC3E}">
        <p14:creationId xmlns:p14="http://schemas.microsoft.com/office/powerpoint/2010/main" val="76052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Advantages of Biometrics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en-US" smtClean="0"/>
              <a:t>cannot be stolen, lost or forgotten</a:t>
            </a:r>
          </a:p>
          <a:p>
            <a:r>
              <a:rPr lang="en-US" altLang="en-US" smtClean="0"/>
              <a:t>social engineering attack is very difficult</a:t>
            </a:r>
          </a:p>
          <a:p>
            <a:r>
              <a:rPr lang="en-US" altLang="en-US" smtClean="0"/>
              <a:t>not required to be remembered by user</a:t>
            </a:r>
          </a:p>
        </p:txBody>
      </p:sp>
    </p:spTree>
    <p:extLst>
      <p:ext uri="{BB962C8B-B14F-4D97-AF65-F5344CB8AC3E}">
        <p14:creationId xmlns:p14="http://schemas.microsoft.com/office/powerpoint/2010/main" val="291474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</a:t>
            </a:r>
            <a:r>
              <a:rPr lang="en-US" dirty="0" smtClean="0"/>
              <a:t>isadvantages</a:t>
            </a:r>
            <a:endParaRPr lang="en-US" dirty="0"/>
          </a:p>
        </p:txBody>
      </p:sp>
      <p:sp>
        <p:nvSpPr>
          <p:cNvPr id="3584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en-US" dirty="0" smtClean="0"/>
              <a:t>susceptible to change due to aging, illness, injury</a:t>
            </a:r>
          </a:p>
          <a:p>
            <a:r>
              <a:rPr lang="en-US" altLang="en-US" dirty="0" smtClean="0"/>
              <a:t>requires more accurate and standardized technology for sample collection</a:t>
            </a:r>
          </a:p>
          <a:p>
            <a:r>
              <a:rPr lang="en-US" altLang="en-US" dirty="0" smtClean="0"/>
              <a:t>False acceptance rate (FAR):   Rate at which illegitimate users are allowed access.</a:t>
            </a:r>
          </a:p>
          <a:p>
            <a:r>
              <a:rPr lang="en-US" altLang="en-US" dirty="0" smtClean="0"/>
              <a:t>False rejection rate (FRR): Rate at which legitimate users are </a:t>
            </a:r>
            <a:r>
              <a:rPr lang="en-US" altLang="en-US" smtClean="0"/>
              <a:t>denied access.</a:t>
            </a:r>
          </a:p>
          <a:p>
            <a:pPr marL="0" indent="0">
              <a:buNone/>
            </a:pPr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05782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Multifactor Authentication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dirty="0"/>
              <a:t>Use at least two factors to prove identity</a:t>
            </a:r>
          </a:p>
          <a:p>
            <a:pPr>
              <a:defRPr/>
            </a:pPr>
            <a:r>
              <a:rPr lang="en-US" dirty="0"/>
              <a:t>Must be two </a:t>
            </a:r>
            <a:r>
              <a:rPr lang="en-US" i="1" dirty="0"/>
              <a:t>different</a:t>
            </a:r>
            <a:r>
              <a:rPr lang="en-US" dirty="0"/>
              <a:t> factors</a:t>
            </a:r>
          </a:p>
          <a:p>
            <a:pPr marL="0" indent="0">
              <a:buNone/>
              <a:defRPr/>
            </a:pPr>
            <a:endParaRPr lang="en-US" dirty="0"/>
          </a:p>
          <a:p>
            <a:pPr marL="0" indent="0">
              <a:buNone/>
              <a:defRPr/>
            </a:pPr>
            <a:r>
              <a:rPr lang="en-US" dirty="0"/>
              <a:t>Example: Google multifactor authentication (“2-step verification”)</a:t>
            </a:r>
          </a:p>
          <a:p>
            <a:pPr>
              <a:buFontTx/>
              <a:buChar char="•"/>
              <a:defRPr/>
            </a:pPr>
            <a:r>
              <a:rPr lang="en-US" dirty="0"/>
              <a:t>Initially: you sign up for it to protect your Gmail account</a:t>
            </a:r>
          </a:p>
          <a:p>
            <a:pPr>
              <a:buFontTx/>
              <a:buChar char="•"/>
              <a:defRPr/>
            </a:pPr>
            <a:r>
              <a:rPr lang="en-US" dirty="0"/>
              <a:t>When you log into Gmail, </a:t>
            </a:r>
            <a:r>
              <a:rPr lang="en-US" i="1" dirty="0"/>
              <a:t>before</a:t>
            </a:r>
            <a:r>
              <a:rPr lang="en-US" dirty="0"/>
              <a:t> you get access to your email, Google sends you a 6-digit code</a:t>
            </a:r>
          </a:p>
          <a:p>
            <a:pPr>
              <a:buFontTx/>
              <a:buChar char="•"/>
              <a:defRPr/>
            </a:pPr>
            <a:r>
              <a:rPr lang="en-US" dirty="0"/>
              <a:t>You must enter the 6-digit code into the web page to access your email</a:t>
            </a:r>
          </a:p>
          <a:p>
            <a:pPr marL="0" indent="0"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44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bank announced that it has just implemented two-factor authentication. Bank customers supply a login name and password to access the web site. If correct, they are then taken to a second web page that requires them to enter the same login and password. If those are correct, they get access to their on-line banking information. Is this in fact two-factor authentication like the bank says? Why or why not?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3451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Before class on September 1, Tuesday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 over the </a:t>
            </a:r>
            <a:r>
              <a:rPr lang="en-US" dirty="0" err="1" smtClean="0"/>
              <a:t>powerpoint</a:t>
            </a:r>
            <a:r>
              <a:rPr lang="en-US" dirty="0" smtClean="0"/>
              <a:t> </a:t>
            </a:r>
          </a:p>
          <a:p>
            <a:r>
              <a:rPr lang="en-US" dirty="0" smtClean="0"/>
              <a:t>Go over the pdf document on passwords</a:t>
            </a:r>
          </a:p>
          <a:p>
            <a:r>
              <a:rPr lang="en-US" dirty="0" smtClean="0"/>
              <a:t>Complete the Linux lab from Module 1</a:t>
            </a:r>
          </a:p>
          <a:p>
            <a:r>
              <a:rPr lang="en-US" dirty="0" smtClean="0"/>
              <a:t>The reflection assignment </a:t>
            </a:r>
            <a:r>
              <a:rPr lang="en-US" smtClean="0"/>
              <a:t>from Module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873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Access Control: Identification </a:t>
            </a:r>
            <a:r>
              <a:rPr lang="en-US" altLang="en-US" dirty="0"/>
              <a:t>and Authentication</a:t>
            </a:r>
          </a:p>
        </p:txBody>
      </p:sp>
      <p:sp>
        <p:nvSpPr>
          <p:cNvPr id="9219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dirty="0" smtClean="0"/>
              <a:t>Lydia Ray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2625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Learning </a:t>
            </a:r>
            <a:r>
              <a:rPr lang="en-US" dirty="0" smtClean="0"/>
              <a:t>outcome</a:t>
            </a:r>
            <a:endParaRPr 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en-US" dirty="0" smtClean="0"/>
              <a:t>After completing this lesson, you will be able to:</a:t>
            </a:r>
          </a:p>
          <a:p>
            <a:pPr lvl="1"/>
            <a:r>
              <a:rPr lang="en-US" altLang="en-US" dirty="0" smtClean="0"/>
              <a:t>Explain with examples the issue </a:t>
            </a:r>
            <a:r>
              <a:rPr lang="en-US" altLang="en-US" dirty="0" smtClean="0"/>
              <a:t>of identification and authentication and their importance in information security</a:t>
            </a:r>
            <a:endParaRPr lang="en-US" altLang="en-US" dirty="0" smtClean="0"/>
          </a:p>
          <a:p>
            <a:pPr lvl="1"/>
            <a:r>
              <a:rPr lang="en-US" altLang="en-US" dirty="0" smtClean="0"/>
              <a:t>Evaluate </a:t>
            </a:r>
            <a:r>
              <a:rPr lang="en-US" altLang="en-US" dirty="0" smtClean="0"/>
              <a:t>techniques of identification and authentication from security perspective</a:t>
            </a:r>
          </a:p>
          <a:p>
            <a:pPr lvl="1"/>
            <a:r>
              <a:rPr lang="en-US" altLang="en-US" dirty="0" smtClean="0"/>
              <a:t>Evaluate techniques of identification and authentication from usability perspective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92300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we have learned so far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Unauthorized access in a system or a resource can violate:</a:t>
            </a:r>
          </a:p>
          <a:p>
            <a:pPr marL="823913" lvl="1" indent="-457200">
              <a:buFont typeface="+mj-lt"/>
              <a:buAutoNum type="arabicPeriod"/>
              <a:defRPr/>
            </a:pPr>
            <a:r>
              <a:rPr lang="en-US" dirty="0" smtClean="0"/>
              <a:t>Confidentiality</a:t>
            </a:r>
          </a:p>
          <a:p>
            <a:pPr marL="823913" lvl="1" indent="-457200">
              <a:buFont typeface="+mj-lt"/>
              <a:buAutoNum type="arabicPeriod"/>
              <a:defRPr/>
            </a:pPr>
            <a:r>
              <a:rPr lang="en-US" dirty="0" smtClean="0"/>
              <a:t>Integrity</a:t>
            </a:r>
          </a:p>
          <a:p>
            <a:pPr marL="823913" lvl="1" indent="-457200">
              <a:buFont typeface="+mj-lt"/>
              <a:buAutoNum type="arabicPeriod"/>
              <a:defRPr/>
            </a:pPr>
            <a:r>
              <a:rPr lang="en-US" dirty="0" smtClean="0"/>
              <a:t>Availability</a:t>
            </a:r>
          </a:p>
          <a:p>
            <a:pPr marL="823913" lvl="1" indent="-457200">
              <a:buFont typeface="+mj-lt"/>
              <a:buAutoNum type="arabicPeriod"/>
              <a:defRPr/>
            </a:pPr>
            <a:r>
              <a:rPr lang="en-US" dirty="0" smtClean="0"/>
              <a:t>All of the above</a:t>
            </a:r>
          </a:p>
          <a:p>
            <a:pPr marL="823913" lvl="1" indent="-457200">
              <a:buFont typeface="+mj-lt"/>
              <a:buAutoNum type="arabicPeriod"/>
              <a:defRPr/>
            </a:pPr>
            <a:endParaRPr lang="en-US" dirty="0"/>
          </a:p>
          <a:p>
            <a:pPr marL="823913" lvl="1" indent="-457200">
              <a:buFont typeface="+mj-lt"/>
              <a:buAutoNum type="arabicPeriod"/>
              <a:defRPr/>
            </a:pPr>
            <a:endParaRPr lang="en-US" dirty="0" smtClean="0"/>
          </a:p>
          <a:p>
            <a:pPr marL="366713" lvl="1" indent="0">
              <a:buNone/>
              <a:defRPr/>
            </a:pPr>
            <a:endParaRPr lang="en-US" dirty="0" smtClean="0"/>
          </a:p>
          <a:p>
            <a:pPr marL="366713" lvl="1" indent="0">
              <a:buNone/>
              <a:defRPr/>
            </a:pPr>
            <a:endParaRPr lang="en-US" dirty="0"/>
          </a:p>
          <a:p>
            <a:pPr marL="823913" lvl="1" indent="-457200">
              <a:buFont typeface="+mj-lt"/>
              <a:buAutoNum type="arabicPeriod"/>
              <a:defRPr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133600" y="5181600"/>
            <a:ext cx="73914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Authorized access is one of the most important security measures.</a:t>
            </a:r>
          </a:p>
        </p:txBody>
      </p:sp>
    </p:spTree>
    <p:extLst>
      <p:ext uri="{BB962C8B-B14F-4D97-AF65-F5344CB8AC3E}">
        <p14:creationId xmlns:p14="http://schemas.microsoft.com/office/powerpoint/2010/main" val="276440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542" y="180181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Different </a:t>
            </a:r>
            <a:r>
              <a:rPr lang="en-US" dirty="0" smtClean="0"/>
              <a:t>accesses at various layers</a:t>
            </a:r>
            <a:endParaRPr lang="en-US" dirty="0"/>
          </a:p>
        </p:txBody>
      </p:sp>
      <p:pic>
        <p:nvPicPr>
          <p:cNvPr id="11267" name="Content Placeholder 5" descr="Avatar Boy Cartoon · Free vector graphic on Pixabay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1739" y="2033588"/>
            <a:ext cx="1070648" cy="1302584"/>
          </a:xfrm>
        </p:spPr>
      </p:pic>
      <p:pic>
        <p:nvPicPr>
          <p:cNvPr id="11268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6550" y="3767139"/>
            <a:ext cx="1049564" cy="122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2" descr="Image result for computer clipa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1" y="3627439"/>
            <a:ext cx="1419723" cy="163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Arrow Connector 7"/>
          <p:cNvCxnSpPr>
            <a:stCxn id="11267" idx="2"/>
            <a:endCxn id="11269" idx="0"/>
          </p:cNvCxnSpPr>
          <p:nvPr/>
        </p:nvCxnSpPr>
        <p:spPr>
          <a:xfrm flipH="1">
            <a:off x="8025063" y="3336172"/>
            <a:ext cx="62000" cy="2912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11269" idx="0"/>
            <a:endCxn id="11267" idx="2"/>
          </p:cNvCxnSpPr>
          <p:nvPr/>
        </p:nvCxnSpPr>
        <p:spPr>
          <a:xfrm flipV="1">
            <a:off x="8025063" y="3336172"/>
            <a:ext cx="62000" cy="2912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11269" idx="3"/>
            <a:endCxn id="11268" idx="1"/>
          </p:cNvCxnSpPr>
          <p:nvPr/>
        </p:nvCxnSpPr>
        <p:spPr>
          <a:xfrm flipV="1">
            <a:off x="8734924" y="4377432"/>
            <a:ext cx="491626" cy="664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9220202" y="4419600"/>
            <a:ext cx="4486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4" name="TextBox 23"/>
          <p:cNvSpPr txBox="1">
            <a:spLocks noChangeArrowheads="1"/>
          </p:cNvSpPr>
          <p:nvPr/>
        </p:nvSpPr>
        <p:spPr bwMode="auto">
          <a:xfrm>
            <a:off x="2286000" y="1905001"/>
            <a:ext cx="5105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en-US"/>
              <a:t>Human computer interaction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/>
              <a:t>Computer to computer interaction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/>
              <a:t>Software to hardware interaction</a:t>
            </a:r>
          </a:p>
        </p:txBody>
      </p:sp>
      <p:pic>
        <p:nvPicPr>
          <p:cNvPr id="11" name="Picture 2" descr="Six concentric circles in a square  representing layers of defense. At the center is &quot;Data&quot; followed by &quot;Application&quot;, &quot;Host&quot;, &quot;Internal Network&quot;, &quot;Perimeter&quot;, &quot;Physical&quot;  within circular strips from innermost to outermost respectively. The surrounding square has &quot;Policies, Procedures, Awareness&quot;." title="Defense in Depth Layer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3293938"/>
            <a:ext cx="3034392" cy="2251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3536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193516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What do we need in order to authorize?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981200" y="3124201"/>
            <a:ext cx="7467600" cy="33496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Identify </a:t>
            </a:r>
          </a:p>
          <a:p>
            <a:pPr>
              <a:defRPr/>
            </a:pPr>
            <a:r>
              <a:rPr lang="en-US" dirty="0" smtClean="0"/>
              <a:t>Authenticate</a:t>
            </a:r>
          </a:p>
          <a:p>
            <a:pPr marL="0" indent="0"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01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Identification vs Authentication</a:t>
            </a:r>
            <a:endParaRPr lang="en-US" dirty="0"/>
          </a:p>
        </p:txBody>
      </p:sp>
      <p:sp>
        <p:nvSpPr>
          <p:cNvPr id="1536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Identification</a:t>
            </a:r>
          </a:p>
          <a:p>
            <a:pPr lvl="1" eaLnBrk="1" hangingPunct="1"/>
            <a:r>
              <a:rPr lang="en-US" altLang="en-US" smtClean="0"/>
              <a:t>Claim of what someone or something is</a:t>
            </a:r>
          </a:p>
          <a:p>
            <a:pPr lvl="2" eaLnBrk="1" hangingPunct="1"/>
            <a:r>
              <a:rPr lang="en-US" altLang="en-US" smtClean="0"/>
              <a:t>Example: Swiping the credit card</a:t>
            </a:r>
          </a:p>
          <a:p>
            <a:pPr eaLnBrk="1" hangingPunct="1"/>
            <a:r>
              <a:rPr lang="en-US" altLang="en-US" smtClean="0"/>
              <a:t>Authentication</a:t>
            </a:r>
          </a:p>
          <a:p>
            <a:pPr lvl="1" eaLnBrk="1" hangingPunct="1"/>
            <a:r>
              <a:rPr lang="en-US" altLang="en-US" smtClean="0"/>
              <a:t>Establishes whether the claim is true</a:t>
            </a:r>
          </a:p>
          <a:p>
            <a:pPr lvl="2" eaLnBrk="1" hangingPunct="1"/>
            <a:r>
              <a:rPr lang="en-US" altLang="en-US" smtClean="0"/>
              <a:t>Entering the pin</a:t>
            </a:r>
          </a:p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2178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Which one is Authentication?</a:t>
            </a:r>
            <a:endParaRPr lang="en-US" dirty="0"/>
          </a:p>
        </p:txBody>
      </p:sp>
      <p:pic>
        <p:nvPicPr>
          <p:cNvPr id="14339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2600" y="4953001"/>
            <a:ext cx="1162050" cy="1795463"/>
          </a:xfrm>
        </p:spPr>
      </p:pic>
      <p:pic>
        <p:nvPicPr>
          <p:cNvPr id="14340" name="Picture 4" descr="Image result for castle drawbridge clipa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049713"/>
            <a:ext cx="34290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5400675"/>
            <a:ext cx="1352550" cy="123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TextBox 6"/>
          <p:cNvSpPr txBox="1">
            <a:spLocks noChangeArrowheads="1"/>
          </p:cNvSpPr>
          <p:nvPr/>
        </p:nvSpPr>
        <p:spPr bwMode="auto">
          <a:xfrm>
            <a:off x="1981200" y="1524000"/>
            <a:ext cx="78486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Century Schoolbook" panose="02040604050505020304" pitchFamily="18" charset="0"/>
              <a:buAutoNum type="alphaUcPeriod"/>
            </a:pPr>
            <a:r>
              <a:rPr lang="en-US" altLang="en-US" sz="2400" dirty="0"/>
              <a:t>Alice presenting her id to prove she is Alice</a:t>
            </a:r>
          </a:p>
          <a:p>
            <a:pPr>
              <a:buFont typeface="Century Schoolbook" panose="02040604050505020304" pitchFamily="18" charset="0"/>
              <a:buAutoNum type="alphaUcPeriod"/>
            </a:pPr>
            <a:r>
              <a:rPr lang="en-US" altLang="en-US" sz="2400" dirty="0"/>
              <a:t>The policeman checking if Alice has permission to go inside the castle</a:t>
            </a:r>
          </a:p>
          <a:p>
            <a:pPr>
              <a:buFont typeface="Century Schoolbook" panose="02040604050505020304" pitchFamily="18" charset="0"/>
              <a:buAutoNum type="alphaUcPeriod"/>
            </a:pPr>
            <a:r>
              <a:rPr lang="en-US" altLang="en-US" sz="2400" dirty="0"/>
              <a:t>The policeman verifying which rooms in the castle Alice is allowed to enter</a:t>
            </a:r>
          </a:p>
        </p:txBody>
      </p:sp>
      <p:sp>
        <p:nvSpPr>
          <p:cNvPr id="9" name="Rectangle 8"/>
          <p:cNvSpPr/>
          <p:nvPr/>
        </p:nvSpPr>
        <p:spPr>
          <a:xfrm>
            <a:off x="1752600" y="4648200"/>
            <a:ext cx="1295400" cy="3048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b="1" dirty="0"/>
              <a:t>Authentication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81600" y="4648200"/>
            <a:ext cx="1295400" cy="3048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b="1" dirty="0"/>
              <a:t>Authorization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150226" y="3657601"/>
            <a:ext cx="1374775" cy="39846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b="1" dirty="0"/>
              <a:t>Access to resource</a:t>
            </a:r>
          </a:p>
        </p:txBody>
      </p:sp>
    </p:spTree>
    <p:extLst>
      <p:ext uri="{BB962C8B-B14F-4D97-AF65-F5344CB8AC3E}">
        <p14:creationId xmlns:p14="http://schemas.microsoft.com/office/powerpoint/2010/main" val="279895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1522</Words>
  <Application>Microsoft Office PowerPoint</Application>
  <PresentationFormat>Widescreen</PresentationFormat>
  <Paragraphs>201</Paragraphs>
  <Slides>29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Calibri Light</vt:lpstr>
      <vt:lpstr>Century Schoolbook</vt:lpstr>
      <vt:lpstr>Mangal</vt:lpstr>
      <vt:lpstr>Office Theme</vt:lpstr>
      <vt:lpstr>Discussion question:</vt:lpstr>
      <vt:lpstr>Access control mechanisms</vt:lpstr>
      <vt:lpstr>Access Control: Identification and Authentication</vt:lpstr>
      <vt:lpstr>Learning outcome</vt:lpstr>
      <vt:lpstr>What we have learned so far</vt:lpstr>
      <vt:lpstr>Different accesses at various layers</vt:lpstr>
      <vt:lpstr>What do we need in order to authorize? </vt:lpstr>
      <vt:lpstr>Identification vs Authentication</vt:lpstr>
      <vt:lpstr>Which one is Authentication?</vt:lpstr>
      <vt:lpstr>Authentication Factors</vt:lpstr>
      <vt:lpstr>Discussion question</vt:lpstr>
      <vt:lpstr>Some common mechanisms for information security</vt:lpstr>
      <vt:lpstr>Authentication Process </vt:lpstr>
      <vt:lpstr>Mutual Authentication</vt:lpstr>
      <vt:lpstr>Passwords</vt:lpstr>
      <vt:lpstr>More on Passwords</vt:lpstr>
      <vt:lpstr>Two-way challenge of a good password</vt:lpstr>
      <vt:lpstr>Passphrases</vt:lpstr>
      <vt:lpstr>Password safe</vt:lpstr>
      <vt:lpstr>Password Awareness: A Reality</vt:lpstr>
      <vt:lpstr>Authentication with Biometrics</vt:lpstr>
      <vt:lpstr>Physiological Biometrics</vt:lpstr>
      <vt:lpstr>Behavioral Biometrics</vt:lpstr>
      <vt:lpstr>Characteristics of Biometric Factors</vt:lpstr>
      <vt:lpstr>Advantages of Biometrics</vt:lpstr>
      <vt:lpstr>Disadvantages</vt:lpstr>
      <vt:lpstr>Multifactor Authentication</vt:lpstr>
      <vt:lpstr>Discussion question</vt:lpstr>
      <vt:lpstr>Before class on September 1, Tuesday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 Security</dc:title>
  <dc:creator>Peker, Yesem</dc:creator>
  <cp:lastModifiedBy>csu</cp:lastModifiedBy>
  <cp:revision>14</cp:revision>
  <dcterms:created xsi:type="dcterms:W3CDTF">2020-01-25T19:59:40Z</dcterms:created>
  <dcterms:modified xsi:type="dcterms:W3CDTF">2020-08-26T20:12:33Z</dcterms:modified>
</cp:coreProperties>
</file>