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49"/>
  </p:notesMasterIdLst>
  <p:sldIdLst>
    <p:sldId id="258"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01" r:id="rId45"/>
    <p:sldId id="302" r:id="rId46"/>
    <p:sldId id="303" r:id="rId47"/>
    <p:sldId id="304" r:id="rId4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9" d="100"/>
          <a:sy n="69" d="100"/>
        </p:scale>
        <p:origin x="162"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21515E-0FC6-4748-82C3-122C61228AD4}" type="datetimeFigureOut">
              <a:rPr lang="en-US" smtClean="0"/>
              <a:t>7/17/2018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D8DF9B0-0226-474D-A150-6B0EE14161B5}" type="slidenum">
              <a:rPr lang="en-US" smtClean="0"/>
              <a:t>‹#›</a:t>
            </a:fld>
            <a:endParaRPr lang="en-US"/>
          </a:p>
        </p:txBody>
      </p:sp>
    </p:spTree>
    <p:extLst>
      <p:ext uri="{BB962C8B-B14F-4D97-AF65-F5344CB8AC3E}">
        <p14:creationId xmlns:p14="http://schemas.microsoft.com/office/powerpoint/2010/main" val="35660017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n.wikipedia.org/wiki/en:Creative_Commons"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s://creativecommons.org/licenses/by-sa/3.0/deed.en"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Shape 112"/>
          <p:cNvSpPr>
            <a:spLocks noGrp="1" noRot="1" noChangeAspect="1"/>
          </p:cNvSpPr>
          <p:nvPr>
            <p:ph type="sldImg"/>
          </p:nvPr>
        </p:nvSpPr>
        <p:spPr>
          <a:prstGeom prst="rect">
            <a:avLst/>
          </a:prstGeom>
        </p:spPr>
        <p:txBody>
          <a:bodyPr/>
          <a:lstStyle/>
          <a:p>
            <a:endParaRPr/>
          </a:p>
        </p:txBody>
      </p:sp>
      <p:sp>
        <p:nvSpPr>
          <p:cNvPr id="113" name="Shape 113"/>
          <p:cNvSpPr>
            <a:spLocks noGrp="1"/>
          </p:cNvSpPr>
          <p:nvPr>
            <p:ph type="body" sz="quarter" idx="1"/>
          </p:nvPr>
        </p:nvSpPr>
        <p:spPr>
          <a:prstGeom prst="rect">
            <a:avLst/>
          </a:prstGeom>
        </p:spPr>
        <p:txBody>
          <a:bodyPr/>
          <a:lstStyle/>
          <a:p>
            <a:pPr>
              <a:defRPr sz="1100"/>
            </a:pPr>
            <a:r>
              <a:t>Specific protocol weaknesses will be discussed later in the lecture. Assuming that normal traffic was baselined at the server, host-based and network-based IDS (Intrusion Detection Systems) could easily detect unusually large amounts of traffic being sent from a client. Too, where protocols were baselined, the transmission of unusual protocols to that server would trigger an alert. As an example, at an email server where normal protocols might include POP or IMAP and others, the sudden presence of a Telnet request would be flagged as anomalous. A Telnet request is sent to an email server by an attacker to force the server into responding with useful information about the software type and server version, called “</a:t>
            </a:r>
            <a:r>
              <a:rPr b="1"/>
              <a:t>banner grabbing</a:t>
            </a:r>
            <a:r>
              <a:t>” during reconnaissance.</a:t>
            </a:r>
          </a:p>
        </p:txBody>
      </p:sp>
    </p:spTree>
    <p:extLst>
      <p:ext uri="{BB962C8B-B14F-4D97-AF65-F5344CB8AC3E}">
        <p14:creationId xmlns:p14="http://schemas.microsoft.com/office/powerpoint/2010/main" val="7278624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Shape 170"/>
          <p:cNvSpPr>
            <a:spLocks noGrp="1" noRot="1" noChangeAspect="1"/>
          </p:cNvSpPr>
          <p:nvPr>
            <p:ph type="sldImg"/>
          </p:nvPr>
        </p:nvSpPr>
        <p:spPr>
          <a:prstGeom prst="rect">
            <a:avLst/>
          </a:prstGeom>
        </p:spPr>
        <p:txBody>
          <a:bodyPr/>
          <a:lstStyle/>
          <a:p>
            <a:endParaRPr/>
          </a:p>
        </p:txBody>
      </p:sp>
      <p:sp>
        <p:nvSpPr>
          <p:cNvPr id="171" name="Shape 171"/>
          <p:cNvSpPr>
            <a:spLocks noGrp="1"/>
          </p:cNvSpPr>
          <p:nvPr>
            <p:ph type="body" sz="quarter" idx="1"/>
          </p:nvPr>
        </p:nvSpPr>
        <p:spPr>
          <a:prstGeom prst="rect">
            <a:avLst/>
          </a:prstGeom>
        </p:spPr>
        <p:txBody>
          <a:bodyPr/>
          <a:lstStyle/>
          <a:p>
            <a:pPr>
              <a:defRPr sz="1100"/>
            </a:pPr>
            <a:r>
              <a:rPr dirty="0"/>
              <a:t>The attacker first gains administrator (root) access to a system, then setting it up as a Loki server (lokid). Next, the attacker launches a Loki client from the attacking system to create a reverse shell at the server in which to tunnel covert information via ICMP packets.</a:t>
            </a:r>
          </a:p>
          <a:p>
            <a:pPr>
              <a:defRPr sz="1100"/>
            </a:pPr>
            <a:endParaRPr dirty="0"/>
          </a:p>
          <a:p>
            <a:pPr>
              <a:defRPr sz="1100"/>
            </a:pPr>
            <a:r>
              <a:rPr dirty="0"/>
              <a:t>Using a network tool, such as Hping, makes it particularly easy to craft ICMP attacks.</a:t>
            </a:r>
          </a:p>
        </p:txBody>
      </p:sp>
    </p:spTree>
    <p:extLst>
      <p:ext uri="{BB962C8B-B14F-4D97-AF65-F5344CB8AC3E}">
        <p14:creationId xmlns:p14="http://schemas.microsoft.com/office/powerpoint/2010/main" val="24371602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Shape 175"/>
          <p:cNvSpPr>
            <a:spLocks noGrp="1" noRot="1" noChangeAspect="1"/>
          </p:cNvSpPr>
          <p:nvPr>
            <p:ph type="sldImg"/>
          </p:nvPr>
        </p:nvSpPr>
        <p:spPr>
          <a:prstGeom prst="rect">
            <a:avLst/>
          </a:prstGeom>
        </p:spPr>
        <p:txBody>
          <a:bodyPr/>
          <a:lstStyle/>
          <a:p>
            <a:endParaRPr/>
          </a:p>
        </p:txBody>
      </p:sp>
      <p:sp>
        <p:nvSpPr>
          <p:cNvPr id="176" name="Shape 176"/>
          <p:cNvSpPr>
            <a:spLocks noGrp="1"/>
          </p:cNvSpPr>
          <p:nvPr>
            <p:ph type="body" sz="quarter" idx="1"/>
          </p:nvPr>
        </p:nvSpPr>
        <p:spPr>
          <a:prstGeom prst="rect">
            <a:avLst/>
          </a:prstGeom>
        </p:spPr>
        <p:txBody>
          <a:bodyPr/>
          <a:lstStyle/>
          <a:p>
            <a:pPr>
              <a:defRPr sz="1100"/>
            </a:pPr>
            <a:r>
              <a:t>Much of this is possible as different operating systems implement ICMP differently, making the receipt of certain error messages under controlled conditions indicative of the operating system at that system. </a:t>
            </a:r>
          </a:p>
          <a:p>
            <a:pPr>
              <a:defRPr sz="1100"/>
            </a:pPr>
            <a:endParaRPr/>
          </a:p>
          <a:p>
            <a:pPr>
              <a:defRPr sz="1100"/>
            </a:pPr>
            <a:r>
              <a:t>Tools used to automate this process include nmap, Superscan, and other port scanning tools that use ICMP. As an example, sending a malformed packet to each protocol on a victim’s device will result in an ICMP Protocol Unreachable error message – indicating that that specific protocol is not supported at the server. The fact that the host responded provides information to the attacker that the IP address queried is attached to an active host.</a:t>
            </a:r>
          </a:p>
          <a:p>
            <a:pPr>
              <a:defRPr sz="1100"/>
            </a:pPr>
            <a:endParaRPr/>
          </a:p>
          <a:p>
            <a:pPr>
              <a:defRPr sz="1100"/>
            </a:pPr>
            <a:r>
              <a:t>Another method to fingerprint the operating system is to issue a ping request and look at the TTL. An ICMP reply containing a TTL of 128 indicates that it is a Windows system, while if the TTL is 64, it is a Linux system.</a:t>
            </a:r>
          </a:p>
          <a:p>
            <a:pPr>
              <a:defRPr sz="1100"/>
            </a:pPr>
            <a:endParaRPr/>
          </a:p>
          <a:p>
            <a:pPr>
              <a:defRPr sz="1100"/>
            </a:pPr>
            <a:r>
              <a:t>Traceroute is also another tool that uses ICMP and the TTL (Time to Live) value to allow the attacker to identify IP addresses associated with routers on the network. Other tools include Cheops and Firewalk. </a:t>
            </a:r>
          </a:p>
        </p:txBody>
      </p:sp>
    </p:spTree>
    <p:extLst>
      <p:ext uri="{BB962C8B-B14F-4D97-AF65-F5344CB8AC3E}">
        <p14:creationId xmlns:p14="http://schemas.microsoft.com/office/powerpoint/2010/main" val="34442026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 name="Shape 180"/>
          <p:cNvSpPr>
            <a:spLocks noGrp="1" noRot="1" noChangeAspect="1"/>
          </p:cNvSpPr>
          <p:nvPr>
            <p:ph type="sldImg"/>
          </p:nvPr>
        </p:nvSpPr>
        <p:spPr>
          <a:prstGeom prst="rect">
            <a:avLst/>
          </a:prstGeom>
        </p:spPr>
        <p:txBody>
          <a:bodyPr/>
          <a:lstStyle/>
          <a:p>
            <a:endParaRPr/>
          </a:p>
        </p:txBody>
      </p:sp>
      <p:sp>
        <p:nvSpPr>
          <p:cNvPr id="181" name="Shape 181"/>
          <p:cNvSpPr>
            <a:spLocks noGrp="1"/>
          </p:cNvSpPr>
          <p:nvPr>
            <p:ph type="body" sz="quarter" idx="1"/>
          </p:nvPr>
        </p:nvSpPr>
        <p:spPr>
          <a:prstGeom prst="rect">
            <a:avLst/>
          </a:prstGeom>
        </p:spPr>
        <p:txBody>
          <a:bodyPr/>
          <a:lstStyle/>
          <a:p>
            <a:pPr>
              <a:defRPr sz="1100"/>
            </a:pPr>
            <a:r>
              <a:t>Often, internal servers require the use of ICMP to issue “keep alive” messages for routine health checks of servers on the networks. </a:t>
            </a:r>
          </a:p>
          <a:p>
            <a:pPr>
              <a:defRPr sz="1100"/>
            </a:pPr>
            <a:endParaRPr/>
          </a:p>
          <a:p>
            <a:pPr>
              <a:defRPr sz="1100"/>
            </a:pPr>
            <a:r>
              <a:t>Application firewalls do a deep packet analysis, reading into the data portions of the packets to look for these types of attacks. Too, the length of an ICMP echo request packet size is 42 bytes, with a data field length of 0. A firewall rule can be written to inspect the data field of these packets to determine if data has been present, at which point, the packet can be dropped.</a:t>
            </a:r>
          </a:p>
        </p:txBody>
      </p:sp>
    </p:spTree>
    <p:extLst>
      <p:ext uri="{BB962C8B-B14F-4D97-AF65-F5344CB8AC3E}">
        <p14:creationId xmlns:p14="http://schemas.microsoft.com/office/powerpoint/2010/main" val="33804145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 name="Shape 188"/>
          <p:cNvSpPr>
            <a:spLocks noGrp="1" noRot="1" noChangeAspect="1"/>
          </p:cNvSpPr>
          <p:nvPr>
            <p:ph type="sldImg"/>
          </p:nvPr>
        </p:nvSpPr>
        <p:spPr>
          <a:prstGeom prst="rect">
            <a:avLst/>
          </a:prstGeom>
        </p:spPr>
        <p:txBody>
          <a:bodyPr/>
          <a:lstStyle/>
          <a:p>
            <a:endParaRPr/>
          </a:p>
        </p:txBody>
      </p:sp>
      <p:sp>
        <p:nvSpPr>
          <p:cNvPr id="189" name="Shape 189"/>
          <p:cNvSpPr>
            <a:spLocks noGrp="1"/>
          </p:cNvSpPr>
          <p:nvPr>
            <p:ph type="body" sz="quarter" idx="1"/>
          </p:nvPr>
        </p:nvSpPr>
        <p:spPr>
          <a:prstGeom prst="rect">
            <a:avLst/>
          </a:prstGeom>
        </p:spPr>
        <p:txBody>
          <a:bodyPr/>
          <a:lstStyle>
            <a:lvl1pPr>
              <a:defRPr sz="1100"/>
            </a:lvl1pPr>
          </a:lstStyle>
          <a:p>
            <a:r>
              <a:t>DNS </a:t>
            </a:r>
          </a:p>
        </p:txBody>
      </p:sp>
    </p:spTree>
    <p:extLst>
      <p:ext uri="{BB962C8B-B14F-4D97-AF65-F5344CB8AC3E}">
        <p14:creationId xmlns:p14="http://schemas.microsoft.com/office/powerpoint/2010/main" val="7106833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 name="Shape 193"/>
          <p:cNvSpPr>
            <a:spLocks noGrp="1" noRot="1" noChangeAspect="1"/>
          </p:cNvSpPr>
          <p:nvPr>
            <p:ph type="sldImg"/>
          </p:nvPr>
        </p:nvSpPr>
        <p:spPr>
          <a:prstGeom prst="rect">
            <a:avLst/>
          </a:prstGeom>
        </p:spPr>
        <p:txBody>
          <a:bodyPr/>
          <a:lstStyle/>
          <a:p>
            <a:endParaRPr/>
          </a:p>
        </p:txBody>
      </p:sp>
      <p:sp>
        <p:nvSpPr>
          <p:cNvPr id="194" name="Shape 194"/>
          <p:cNvSpPr>
            <a:spLocks noGrp="1"/>
          </p:cNvSpPr>
          <p:nvPr>
            <p:ph type="body" sz="quarter" idx="1"/>
          </p:nvPr>
        </p:nvSpPr>
        <p:spPr>
          <a:prstGeom prst="rect">
            <a:avLst/>
          </a:prstGeom>
        </p:spPr>
        <p:txBody>
          <a:bodyPr/>
          <a:lstStyle>
            <a:lvl1pPr>
              <a:defRPr sz="1100"/>
            </a:lvl1pPr>
          </a:lstStyle>
          <a:p>
            <a:r>
              <a:t>The attack was largely attributed to the poor security of the IoT devices, where users had not changed default passwords. </a:t>
            </a:r>
          </a:p>
        </p:txBody>
      </p:sp>
    </p:spTree>
    <p:extLst>
      <p:ext uri="{BB962C8B-B14F-4D97-AF65-F5344CB8AC3E}">
        <p14:creationId xmlns:p14="http://schemas.microsoft.com/office/powerpoint/2010/main" val="35560144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 name="Shape 198"/>
          <p:cNvSpPr>
            <a:spLocks noGrp="1" noRot="1" noChangeAspect="1"/>
          </p:cNvSpPr>
          <p:nvPr>
            <p:ph type="sldImg"/>
          </p:nvPr>
        </p:nvSpPr>
        <p:spPr>
          <a:prstGeom prst="rect">
            <a:avLst/>
          </a:prstGeom>
        </p:spPr>
        <p:txBody>
          <a:bodyPr/>
          <a:lstStyle/>
          <a:p>
            <a:endParaRPr/>
          </a:p>
        </p:txBody>
      </p:sp>
      <p:sp>
        <p:nvSpPr>
          <p:cNvPr id="199" name="Shape 199"/>
          <p:cNvSpPr>
            <a:spLocks noGrp="1"/>
          </p:cNvSpPr>
          <p:nvPr>
            <p:ph type="body" sz="quarter" idx="1"/>
          </p:nvPr>
        </p:nvSpPr>
        <p:spPr>
          <a:prstGeom prst="rect">
            <a:avLst/>
          </a:prstGeom>
        </p:spPr>
        <p:txBody>
          <a:bodyPr/>
          <a:lstStyle>
            <a:lvl1pPr>
              <a:defRPr sz="1100"/>
            </a:lvl1pPr>
          </a:lstStyle>
          <a:p>
            <a:r>
              <a:t>The difference between this type of DoS and the previous example is that the previous attack sought to disable the DNS services itself. In this attack, it is designed to attack a different victim, using improperly configured DNS servers.</a:t>
            </a:r>
          </a:p>
        </p:txBody>
      </p:sp>
    </p:spTree>
    <p:extLst>
      <p:ext uri="{BB962C8B-B14F-4D97-AF65-F5344CB8AC3E}">
        <p14:creationId xmlns:p14="http://schemas.microsoft.com/office/powerpoint/2010/main" val="23289305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 name="Shape 203"/>
          <p:cNvSpPr>
            <a:spLocks noGrp="1" noRot="1" noChangeAspect="1"/>
          </p:cNvSpPr>
          <p:nvPr>
            <p:ph type="sldImg"/>
          </p:nvPr>
        </p:nvSpPr>
        <p:spPr>
          <a:prstGeom prst="rect">
            <a:avLst/>
          </a:prstGeom>
        </p:spPr>
        <p:txBody>
          <a:bodyPr/>
          <a:lstStyle/>
          <a:p>
            <a:endParaRPr/>
          </a:p>
        </p:txBody>
      </p:sp>
      <p:sp>
        <p:nvSpPr>
          <p:cNvPr id="204" name="Shape 204"/>
          <p:cNvSpPr>
            <a:spLocks noGrp="1"/>
          </p:cNvSpPr>
          <p:nvPr>
            <p:ph type="body" sz="quarter" idx="1"/>
          </p:nvPr>
        </p:nvSpPr>
        <p:spPr>
          <a:prstGeom prst="rect">
            <a:avLst/>
          </a:prstGeom>
        </p:spPr>
        <p:txBody>
          <a:bodyPr/>
          <a:lstStyle/>
          <a:p>
            <a:pPr>
              <a:defRPr sz="1100"/>
            </a:pPr>
            <a:r>
              <a:t>DNS servers transfer DNS records from a primary DNS server to the secondary DNS servers. This is due to information only being updated at the primary DNS. </a:t>
            </a:r>
          </a:p>
          <a:p>
            <a:pPr>
              <a:defRPr sz="1100"/>
            </a:pPr>
            <a:endParaRPr/>
          </a:p>
          <a:p>
            <a:pPr>
              <a:defRPr sz="1100"/>
            </a:pPr>
            <a:r>
              <a:t>Dig is a DNS attack tool for *nix based DNS that requests the records when attempting a zone transfer.</a:t>
            </a:r>
          </a:p>
          <a:p>
            <a:pPr>
              <a:defRPr sz="1100"/>
            </a:pPr>
            <a:r>
              <a:t> </a:t>
            </a:r>
          </a:p>
        </p:txBody>
      </p:sp>
    </p:spTree>
    <p:extLst>
      <p:ext uri="{BB962C8B-B14F-4D97-AF65-F5344CB8AC3E}">
        <p14:creationId xmlns:p14="http://schemas.microsoft.com/office/powerpoint/2010/main" val="30185281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 name="Shape 218"/>
          <p:cNvSpPr>
            <a:spLocks noGrp="1" noRot="1" noChangeAspect="1"/>
          </p:cNvSpPr>
          <p:nvPr>
            <p:ph type="sldImg"/>
          </p:nvPr>
        </p:nvSpPr>
        <p:spPr>
          <a:prstGeom prst="rect">
            <a:avLst/>
          </a:prstGeom>
        </p:spPr>
        <p:txBody>
          <a:bodyPr/>
          <a:lstStyle/>
          <a:p>
            <a:endParaRPr/>
          </a:p>
        </p:txBody>
      </p:sp>
      <p:sp>
        <p:nvSpPr>
          <p:cNvPr id="219" name="Shape 219"/>
          <p:cNvSpPr>
            <a:spLocks noGrp="1"/>
          </p:cNvSpPr>
          <p:nvPr>
            <p:ph type="body" sz="quarter" idx="1"/>
          </p:nvPr>
        </p:nvSpPr>
        <p:spPr>
          <a:prstGeom prst="rect">
            <a:avLst/>
          </a:prstGeom>
        </p:spPr>
        <p:txBody>
          <a:bodyPr/>
          <a:lstStyle/>
          <a:p>
            <a:pPr>
              <a:defRPr sz="1100"/>
            </a:pPr>
            <a:r>
              <a:t>Image Source:</a:t>
            </a:r>
          </a:p>
          <a:p>
            <a:pPr>
              <a:defRPr sz="1100"/>
            </a:pPr>
            <a:endParaRPr/>
          </a:p>
          <a:p>
            <a:pPr>
              <a:defRPr sz="1100"/>
            </a:pPr>
            <a:r>
              <a:t>Retrieved from https://en.wikipedia.org/wiki/ARP_spoofing#/media/File:ARP_Spoofing.svg. https://creativecommons.org/licenses/by-sa/3.0/. </a:t>
            </a:r>
          </a:p>
        </p:txBody>
      </p:sp>
    </p:spTree>
    <p:extLst>
      <p:ext uri="{BB962C8B-B14F-4D97-AF65-F5344CB8AC3E}">
        <p14:creationId xmlns:p14="http://schemas.microsoft.com/office/powerpoint/2010/main" val="491960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 name="Shape 223"/>
          <p:cNvSpPr>
            <a:spLocks noGrp="1" noRot="1" noChangeAspect="1"/>
          </p:cNvSpPr>
          <p:nvPr>
            <p:ph type="sldImg"/>
          </p:nvPr>
        </p:nvSpPr>
        <p:spPr>
          <a:prstGeom prst="rect">
            <a:avLst/>
          </a:prstGeom>
        </p:spPr>
        <p:txBody>
          <a:bodyPr/>
          <a:lstStyle/>
          <a:p>
            <a:endParaRPr/>
          </a:p>
        </p:txBody>
      </p:sp>
      <p:sp>
        <p:nvSpPr>
          <p:cNvPr id="224" name="Shape 224"/>
          <p:cNvSpPr>
            <a:spLocks noGrp="1"/>
          </p:cNvSpPr>
          <p:nvPr>
            <p:ph type="body" sz="quarter" idx="1"/>
          </p:nvPr>
        </p:nvSpPr>
        <p:spPr>
          <a:prstGeom prst="rect">
            <a:avLst/>
          </a:prstGeom>
        </p:spPr>
        <p:txBody>
          <a:bodyPr/>
          <a:lstStyle>
            <a:lvl1pPr>
              <a:defRPr sz="1100"/>
            </a:lvl1pPr>
          </a:lstStyle>
          <a:p>
            <a:r>
              <a:t>DAI verifies all ARP requests to ensure that they are authentic.</a:t>
            </a:r>
          </a:p>
        </p:txBody>
      </p:sp>
    </p:spTree>
    <p:extLst>
      <p:ext uri="{BB962C8B-B14F-4D97-AF65-F5344CB8AC3E}">
        <p14:creationId xmlns:p14="http://schemas.microsoft.com/office/powerpoint/2010/main" val="4422666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 name="Shape 245"/>
          <p:cNvSpPr>
            <a:spLocks noGrp="1" noRot="1" noChangeAspect="1"/>
          </p:cNvSpPr>
          <p:nvPr>
            <p:ph type="sldImg"/>
          </p:nvPr>
        </p:nvSpPr>
        <p:spPr>
          <a:prstGeom prst="rect">
            <a:avLst/>
          </a:prstGeom>
        </p:spPr>
        <p:txBody>
          <a:bodyPr/>
          <a:lstStyle/>
          <a:p>
            <a:endParaRPr/>
          </a:p>
        </p:txBody>
      </p:sp>
      <p:sp>
        <p:nvSpPr>
          <p:cNvPr id="246" name="Shape 246"/>
          <p:cNvSpPr>
            <a:spLocks noGrp="1"/>
          </p:cNvSpPr>
          <p:nvPr>
            <p:ph type="body" sz="quarter" idx="1"/>
          </p:nvPr>
        </p:nvSpPr>
        <p:spPr>
          <a:prstGeom prst="rect">
            <a:avLst/>
          </a:prstGeom>
        </p:spPr>
        <p:txBody>
          <a:bodyPr/>
          <a:lstStyle/>
          <a:p>
            <a:pPr>
              <a:defRPr sz="1100" b="1"/>
            </a:pPr>
            <a:r>
              <a:rPr dirty="0"/>
              <a:t>Michelangelo</a:t>
            </a:r>
            <a:r>
              <a:rPr b="0" dirty="0"/>
              <a:t> – first seen in 1991, on the artist’s birthdate (March 6</a:t>
            </a:r>
            <a:r>
              <a:rPr b="0" baseline="30000" dirty="0"/>
              <a:t>th</a:t>
            </a:r>
            <a:r>
              <a:rPr b="0" dirty="0"/>
              <a:t>), PCs infected with the Michelangelo virus would overwrite the hard disk or modify the master boot record. As systems weren’t connected to the Internet, this worm replicated by infecting the master boot record on a hard drive. When a floppy disk was formatted, the virus would copy to the boot sector on the floppy. If that floppy disk was inadvertently left in a PC when it attempted to boot, it would then infect the master boot record of that PC.</a:t>
            </a:r>
          </a:p>
          <a:p>
            <a:pPr>
              <a:defRPr sz="1100" b="1"/>
            </a:pPr>
            <a:endParaRPr b="0" dirty="0"/>
          </a:p>
          <a:p>
            <a:pPr>
              <a:defRPr sz="1100" b="1"/>
            </a:pPr>
            <a:r>
              <a:rPr dirty="0"/>
              <a:t>Morris Worm – </a:t>
            </a:r>
            <a:r>
              <a:rPr b="0" dirty="0"/>
              <a:t>Robert Morris, an MIT engineer, is credited with creating the first worm in 1998, largely to determine the feasibility of autonomous code, wending its way across the Internet. At the time, it was credited with infecting almost 10% of the hosts on the Internet (the total number of hosts at that time were about 66,000). Its success spurred the DoD into funding US-CERT at Carnegie-Mellon.</a:t>
            </a:r>
          </a:p>
          <a:p>
            <a:pPr>
              <a:defRPr sz="1100"/>
            </a:pPr>
            <a:endParaRPr b="0" dirty="0"/>
          </a:p>
          <a:p>
            <a:pPr>
              <a:defRPr sz="1100" b="1"/>
            </a:pPr>
            <a:r>
              <a:rPr dirty="0"/>
              <a:t>Melissa</a:t>
            </a:r>
            <a:r>
              <a:rPr b="0" dirty="0"/>
              <a:t> – March 26, 1999, Melissa was a macro virus in Microsoft Office Word that shut down thousands of email servers, causing millions of dollars of damage. Developed by David </a:t>
            </a:r>
            <a:r>
              <a:rPr b="0" dirty="0" err="1"/>
              <a:t>Smitch</a:t>
            </a:r>
            <a:r>
              <a:rPr b="0" dirty="0"/>
              <a:t>, it was named after an exotic dancer that </a:t>
            </a:r>
            <a:r>
              <a:rPr b="0" dirty="0" err="1"/>
              <a:t>Smitch</a:t>
            </a:r>
            <a:r>
              <a:rPr b="0" dirty="0"/>
              <a:t> had a crush on. Because of the damage caused to businesses who repeatedly had their email systems brought down, it was the first malware attack in which the FBI became involved.</a:t>
            </a:r>
          </a:p>
          <a:p>
            <a:pPr>
              <a:defRPr sz="1100"/>
            </a:pPr>
            <a:endParaRPr b="0" dirty="0"/>
          </a:p>
          <a:p>
            <a:pPr>
              <a:defRPr sz="1100" b="1"/>
            </a:pPr>
            <a:r>
              <a:rPr dirty="0" err="1"/>
              <a:t>Nimda</a:t>
            </a:r>
            <a:r>
              <a:rPr dirty="0"/>
              <a:t> </a:t>
            </a:r>
            <a:r>
              <a:rPr b="0" dirty="0"/>
              <a:t>– </a:t>
            </a:r>
            <a:r>
              <a:rPr b="0" dirty="0" err="1"/>
              <a:t>Nimda</a:t>
            </a:r>
            <a:r>
              <a:rPr b="0" dirty="0"/>
              <a:t> (admin spelled in reverse) was released September 18, 2001 and rapidly spread across the Internet, infecting vulnerable web servers and other Windows systems, leveraging a vulnerability in these largely unpatched systems. It was unique in that it used multiple methods, including email, to infect systems.</a:t>
            </a:r>
          </a:p>
          <a:p>
            <a:pPr>
              <a:defRPr sz="1100" b="1"/>
            </a:pPr>
            <a:r>
              <a:rPr dirty="0"/>
              <a:t> </a:t>
            </a:r>
          </a:p>
          <a:p>
            <a:pPr>
              <a:defRPr sz="1100" b="1"/>
            </a:pPr>
            <a:r>
              <a:rPr dirty="0" err="1"/>
              <a:t>Sobig</a:t>
            </a:r>
            <a:r>
              <a:rPr dirty="0"/>
              <a:t> </a:t>
            </a:r>
            <a:r>
              <a:rPr b="0" dirty="0"/>
              <a:t>– launched in 2003, millions of computers were infected. It took on many characteristics (different “variants”), however most would appear as email. When infected, the malware generates its own SMTP engine and sends itself out to others using email contacts found on the victim’s system.</a:t>
            </a:r>
          </a:p>
          <a:p>
            <a:pPr>
              <a:defRPr sz="1100"/>
            </a:pPr>
            <a:endParaRPr b="0" dirty="0"/>
          </a:p>
          <a:p>
            <a:pPr>
              <a:defRPr sz="1100"/>
            </a:pPr>
            <a:r>
              <a:rPr dirty="0"/>
              <a:t> </a:t>
            </a:r>
          </a:p>
        </p:txBody>
      </p:sp>
    </p:spTree>
    <p:extLst>
      <p:ext uri="{BB962C8B-B14F-4D97-AF65-F5344CB8AC3E}">
        <p14:creationId xmlns:p14="http://schemas.microsoft.com/office/powerpoint/2010/main" val="3052268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Shape 123"/>
          <p:cNvSpPr>
            <a:spLocks noGrp="1" noRot="1" noChangeAspect="1"/>
          </p:cNvSpPr>
          <p:nvPr>
            <p:ph type="sldImg"/>
          </p:nvPr>
        </p:nvSpPr>
        <p:spPr>
          <a:prstGeom prst="rect">
            <a:avLst/>
          </a:prstGeom>
        </p:spPr>
        <p:txBody>
          <a:bodyPr/>
          <a:lstStyle/>
          <a:p>
            <a:endParaRPr/>
          </a:p>
        </p:txBody>
      </p:sp>
      <p:sp>
        <p:nvSpPr>
          <p:cNvPr id="124" name="Shape 124"/>
          <p:cNvSpPr>
            <a:spLocks noGrp="1"/>
          </p:cNvSpPr>
          <p:nvPr>
            <p:ph type="body" sz="quarter" idx="1"/>
          </p:nvPr>
        </p:nvSpPr>
        <p:spPr>
          <a:prstGeom prst="rect">
            <a:avLst/>
          </a:prstGeom>
        </p:spPr>
        <p:txBody>
          <a:bodyPr/>
          <a:lstStyle/>
          <a:p>
            <a:pPr>
              <a:defRPr sz="1100"/>
            </a:pPr>
            <a:r>
              <a:t> </a:t>
            </a:r>
          </a:p>
          <a:p>
            <a:pPr>
              <a:defRPr sz="1100" b="1"/>
            </a:pPr>
            <a:r>
              <a:t> </a:t>
            </a:r>
          </a:p>
          <a:p>
            <a:pPr>
              <a:defRPr sz="1100"/>
            </a:pPr>
            <a:endParaRPr/>
          </a:p>
          <a:p>
            <a:pPr>
              <a:defRPr sz="1100"/>
            </a:pPr>
            <a:endParaRPr/>
          </a:p>
          <a:p>
            <a:pPr>
              <a:defRPr sz="1100"/>
            </a:pPr>
            <a:endParaRPr/>
          </a:p>
          <a:p>
            <a:pPr>
              <a:defRPr sz="1100"/>
            </a:pPr>
            <a:r>
              <a:t> </a:t>
            </a:r>
          </a:p>
          <a:p>
            <a:pPr>
              <a:defRPr sz="1100"/>
            </a:pPr>
            <a:endParaRPr/>
          </a:p>
        </p:txBody>
      </p:sp>
    </p:spTree>
    <p:extLst>
      <p:ext uri="{BB962C8B-B14F-4D97-AF65-F5344CB8AC3E}">
        <p14:creationId xmlns:p14="http://schemas.microsoft.com/office/powerpoint/2010/main" val="8166517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 name="Shape 253"/>
          <p:cNvSpPr>
            <a:spLocks noGrp="1" noRot="1" noChangeAspect="1"/>
          </p:cNvSpPr>
          <p:nvPr>
            <p:ph type="sldImg"/>
          </p:nvPr>
        </p:nvSpPr>
        <p:spPr>
          <a:prstGeom prst="rect">
            <a:avLst/>
          </a:prstGeom>
        </p:spPr>
        <p:txBody>
          <a:bodyPr/>
          <a:lstStyle/>
          <a:p>
            <a:endParaRPr/>
          </a:p>
        </p:txBody>
      </p:sp>
      <p:sp>
        <p:nvSpPr>
          <p:cNvPr id="254" name="Shape 254"/>
          <p:cNvSpPr>
            <a:spLocks noGrp="1"/>
          </p:cNvSpPr>
          <p:nvPr>
            <p:ph type="body" sz="quarter" idx="1"/>
          </p:nvPr>
        </p:nvSpPr>
        <p:spPr>
          <a:prstGeom prst="rect">
            <a:avLst/>
          </a:prstGeom>
        </p:spPr>
        <p:txBody>
          <a:bodyPr/>
          <a:lstStyle>
            <a:lvl1pPr>
              <a:defRPr sz="1100"/>
            </a:lvl1pPr>
          </a:lstStyle>
          <a:p>
            <a:r>
              <a:rPr dirty="0"/>
              <a:t>Keyloggers represent one of the largest threats to network security, especially hardware-based keyloggers that can be attached between the keyboard and keyboard port on the motherboard and will capture every keystroke at the device without detection.</a:t>
            </a:r>
          </a:p>
        </p:txBody>
      </p:sp>
    </p:spTree>
    <p:extLst>
      <p:ext uri="{BB962C8B-B14F-4D97-AF65-F5344CB8AC3E}">
        <p14:creationId xmlns:p14="http://schemas.microsoft.com/office/powerpoint/2010/main" val="37909509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 name="Shape 267"/>
          <p:cNvSpPr>
            <a:spLocks noGrp="1" noRot="1" noChangeAspect="1"/>
          </p:cNvSpPr>
          <p:nvPr>
            <p:ph type="sldImg"/>
          </p:nvPr>
        </p:nvSpPr>
        <p:spPr>
          <a:prstGeom prst="rect">
            <a:avLst/>
          </a:prstGeom>
        </p:spPr>
        <p:txBody>
          <a:bodyPr/>
          <a:lstStyle/>
          <a:p>
            <a:endParaRPr/>
          </a:p>
        </p:txBody>
      </p:sp>
      <p:sp>
        <p:nvSpPr>
          <p:cNvPr id="268" name="Shape 268"/>
          <p:cNvSpPr>
            <a:spLocks noGrp="1"/>
          </p:cNvSpPr>
          <p:nvPr>
            <p:ph type="body" sz="quarter" idx="1"/>
          </p:nvPr>
        </p:nvSpPr>
        <p:spPr>
          <a:prstGeom prst="rect">
            <a:avLst/>
          </a:prstGeom>
        </p:spPr>
        <p:txBody>
          <a:bodyPr/>
          <a:lstStyle/>
          <a:p>
            <a:pPr>
              <a:defRPr sz="1100"/>
            </a:pPr>
            <a:r>
              <a:rPr dirty="0"/>
              <a:t>The OWASP Top 10 Attacks was last updated in 2013 and is in the process of being updated this year. A list of the full top 10 attacks can be downloaded at https://www.owasp.org/index.php/Top_10_2013-Top_10. </a:t>
            </a:r>
          </a:p>
          <a:p>
            <a:pPr>
              <a:defRPr sz="1100"/>
            </a:pPr>
            <a:endParaRPr dirty="0"/>
          </a:p>
          <a:p>
            <a:pPr>
              <a:defRPr sz="1100" b="1" i="1"/>
            </a:pPr>
            <a:r>
              <a:rPr dirty="0"/>
              <a:t>Labs have been provided in this module to demonstrate how these attacks are implemented.</a:t>
            </a:r>
          </a:p>
        </p:txBody>
      </p:sp>
    </p:spTree>
    <p:extLst>
      <p:ext uri="{BB962C8B-B14F-4D97-AF65-F5344CB8AC3E}">
        <p14:creationId xmlns:p14="http://schemas.microsoft.com/office/powerpoint/2010/main" val="13658710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 name="Shape 272"/>
          <p:cNvSpPr>
            <a:spLocks noGrp="1" noRot="1" noChangeAspect="1"/>
          </p:cNvSpPr>
          <p:nvPr>
            <p:ph type="sldImg"/>
          </p:nvPr>
        </p:nvSpPr>
        <p:spPr>
          <a:prstGeom prst="rect">
            <a:avLst/>
          </a:prstGeom>
        </p:spPr>
        <p:txBody>
          <a:bodyPr/>
          <a:lstStyle/>
          <a:p>
            <a:endParaRPr/>
          </a:p>
        </p:txBody>
      </p:sp>
      <p:sp>
        <p:nvSpPr>
          <p:cNvPr id="273" name="Shape 273"/>
          <p:cNvSpPr>
            <a:spLocks noGrp="1"/>
          </p:cNvSpPr>
          <p:nvPr>
            <p:ph type="body" sz="quarter" idx="1"/>
          </p:nvPr>
        </p:nvSpPr>
        <p:spPr>
          <a:prstGeom prst="rect">
            <a:avLst/>
          </a:prstGeom>
        </p:spPr>
        <p:txBody>
          <a:bodyPr/>
          <a:lstStyle>
            <a:lvl1pPr>
              <a:defRPr sz="1100"/>
            </a:lvl1pPr>
          </a:lstStyle>
          <a:p>
            <a:r>
              <a:t> </a:t>
            </a:r>
          </a:p>
        </p:txBody>
      </p:sp>
    </p:spTree>
    <p:extLst>
      <p:ext uri="{BB962C8B-B14F-4D97-AF65-F5344CB8AC3E}">
        <p14:creationId xmlns:p14="http://schemas.microsoft.com/office/powerpoint/2010/main" val="34796301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Shape 128"/>
          <p:cNvSpPr>
            <a:spLocks noGrp="1" noRot="1" noChangeAspect="1"/>
          </p:cNvSpPr>
          <p:nvPr>
            <p:ph type="sldImg"/>
          </p:nvPr>
        </p:nvSpPr>
        <p:spPr>
          <a:prstGeom prst="rect">
            <a:avLst/>
          </a:prstGeom>
        </p:spPr>
        <p:txBody>
          <a:bodyPr/>
          <a:lstStyle/>
          <a:p>
            <a:endParaRPr/>
          </a:p>
        </p:txBody>
      </p:sp>
      <p:sp>
        <p:nvSpPr>
          <p:cNvPr id="129" name="Shape 129"/>
          <p:cNvSpPr>
            <a:spLocks noGrp="1"/>
          </p:cNvSpPr>
          <p:nvPr>
            <p:ph type="body" sz="quarter" idx="1"/>
          </p:nvPr>
        </p:nvSpPr>
        <p:spPr>
          <a:prstGeom prst="rect">
            <a:avLst/>
          </a:prstGeom>
        </p:spPr>
        <p:txBody>
          <a:bodyPr/>
          <a:lstStyle/>
          <a:p>
            <a:pPr>
              <a:defRPr sz="1100"/>
            </a:pPr>
            <a:r>
              <a:t>While TCP is a “connection oriented” protocol, ensuring that all packets being communicated over the network are received, IP is a “connectionless," or unreliable protocol and doesn’t track delivery of the packets at the destination. </a:t>
            </a:r>
          </a:p>
          <a:p>
            <a:pPr>
              <a:defRPr sz="1100"/>
            </a:pPr>
            <a:endParaRPr/>
          </a:p>
          <a:p>
            <a:pPr>
              <a:defRPr sz="1100"/>
            </a:pPr>
            <a:r>
              <a:t>TCP/IP was developed in an era of trust. There were no external hackers (there were no external connections, outside of dial-in users). As such, protocols trusted that the messages they received were from the systems they said they were from, and that the utilities and protocols would be used in a manner for which they were designed. No one envisioned that someone would want to “spoof” an IP address or otherwise misuse the protocol for malicious purposes. As such, attacks on the protocol leverage its inherent functionality. </a:t>
            </a:r>
          </a:p>
        </p:txBody>
      </p:sp>
    </p:spTree>
    <p:extLst>
      <p:ext uri="{BB962C8B-B14F-4D97-AF65-F5344CB8AC3E}">
        <p14:creationId xmlns:p14="http://schemas.microsoft.com/office/powerpoint/2010/main" val="16455165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Shape 135"/>
          <p:cNvSpPr>
            <a:spLocks noGrp="1" noRot="1" noChangeAspect="1"/>
          </p:cNvSpPr>
          <p:nvPr>
            <p:ph type="sldImg"/>
          </p:nvPr>
        </p:nvSpPr>
        <p:spPr>
          <a:prstGeom prst="rect">
            <a:avLst/>
          </a:prstGeom>
        </p:spPr>
        <p:txBody>
          <a:bodyPr/>
          <a:lstStyle/>
          <a:p>
            <a:endParaRPr/>
          </a:p>
        </p:txBody>
      </p:sp>
      <p:sp>
        <p:nvSpPr>
          <p:cNvPr id="136" name="Shape 136"/>
          <p:cNvSpPr>
            <a:spLocks noGrp="1"/>
          </p:cNvSpPr>
          <p:nvPr>
            <p:ph type="body" sz="quarter" idx="1"/>
          </p:nvPr>
        </p:nvSpPr>
        <p:spPr>
          <a:prstGeom prst="rect">
            <a:avLst/>
          </a:prstGeom>
        </p:spPr>
        <p:txBody>
          <a:bodyPr/>
          <a:lstStyle/>
          <a:p>
            <a:pPr>
              <a:defRPr sz="1100"/>
            </a:pPr>
            <a:r>
              <a:t>This photo is licensed under the </a:t>
            </a:r>
            <a:r>
              <a:rPr u="sng">
                <a:solidFill>
                  <a:srgbClr val="0563C1"/>
                </a:solidFill>
                <a:uFill>
                  <a:solidFill>
                    <a:srgbClr val="0563C1"/>
                  </a:solidFill>
                </a:uFill>
                <a:hlinkClick r:id="rId3"/>
              </a:rPr>
              <a:t>Creative Commons</a:t>
            </a:r>
            <a:r>
              <a:t> </a:t>
            </a:r>
            <a:r>
              <a:rPr u="sng">
                <a:solidFill>
                  <a:srgbClr val="0563C1"/>
                </a:solidFill>
                <a:uFill>
                  <a:solidFill>
                    <a:srgbClr val="0563C1"/>
                  </a:solidFill>
                </a:uFill>
                <a:hlinkClick r:id="rId4"/>
              </a:rPr>
              <a:t>Attribution-Share Alike 3.0 Unported</a:t>
            </a:r>
            <a:r>
              <a:t> license, located at https://commons.wikimedia.org/wiki/File:Tcp_normal.svg.</a:t>
            </a:r>
          </a:p>
        </p:txBody>
      </p:sp>
    </p:spTree>
    <p:extLst>
      <p:ext uri="{BB962C8B-B14F-4D97-AF65-F5344CB8AC3E}">
        <p14:creationId xmlns:p14="http://schemas.microsoft.com/office/powerpoint/2010/main" val="9740240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Shape 140"/>
          <p:cNvSpPr>
            <a:spLocks noGrp="1" noRot="1" noChangeAspect="1"/>
          </p:cNvSpPr>
          <p:nvPr>
            <p:ph type="sldImg"/>
          </p:nvPr>
        </p:nvSpPr>
        <p:spPr>
          <a:prstGeom prst="rect">
            <a:avLst/>
          </a:prstGeom>
        </p:spPr>
        <p:txBody>
          <a:bodyPr/>
          <a:lstStyle/>
          <a:p>
            <a:endParaRPr/>
          </a:p>
        </p:txBody>
      </p:sp>
      <p:sp>
        <p:nvSpPr>
          <p:cNvPr id="141" name="Shape 141"/>
          <p:cNvSpPr>
            <a:spLocks noGrp="1"/>
          </p:cNvSpPr>
          <p:nvPr>
            <p:ph type="body" sz="quarter" idx="1"/>
          </p:nvPr>
        </p:nvSpPr>
        <p:spPr>
          <a:prstGeom prst="rect">
            <a:avLst/>
          </a:prstGeom>
        </p:spPr>
        <p:txBody>
          <a:bodyPr/>
          <a:lstStyle>
            <a:lvl1pPr>
              <a:defRPr sz="1100"/>
            </a:lvl1pPr>
          </a:lstStyle>
          <a:p>
            <a:r>
              <a:t>This results in a Denial-of-Service (discussed later) at the Web server, and also negatively impacts the system with the IP address in the spoofed address. Windows systems will wait about 5 minutes before resetting the connection, freeing those resources up for use by another system.</a:t>
            </a:r>
          </a:p>
        </p:txBody>
      </p:sp>
    </p:spTree>
    <p:extLst>
      <p:ext uri="{BB962C8B-B14F-4D97-AF65-F5344CB8AC3E}">
        <p14:creationId xmlns:p14="http://schemas.microsoft.com/office/powerpoint/2010/main" val="836828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 name="Shape 147"/>
          <p:cNvSpPr>
            <a:spLocks noGrp="1" noRot="1" noChangeAspect="1"/>
          </p:cNvSpPr>
          <p:nvPr>
            <p:ph type="sldImg"/>
          </p:nvPr>
        </p:nvSpPr>
        <p:spPr>
          <a:prstGeom prst="rect">
            <a:avLst/>
          </a:prstGeom>
        </p:spPr>
        <p:txBody>
          <a:bodyPr/>
          <a:lstStyle/>
          <a:p>
            <a:endParaRPr/>
          </a:p>
        </p:txBody>
      </p:sp>
      <p:sp>
        <p:nvSpPr>
          <p:cNvPr id="148" name="Shape 148"/>
          <p:cNvSpPr>
            <a:spLocks noGrp="1"/>
          </p:cNvSpPr>
          <p:nvPr>
            <p:ph type="body" sz="quarter" idx="1"/>
          </p:nvPr>
        </p:nvSpPr>
        <p:spPr>
          <a:prstGeom prst="rect">
            <a:avLst/>
          </a:prstGeom>
        </p:spPr>
        <p:txBody>
          <a:bodyPr/>
          <a:lstStyle>
            <a:lvl1pPr>
              <a:defRPr sz="1100"/>
            </a:lvl1pPr>
          </a:lstStyle>
          <a:p>
            <a:r>
              <a:t>CC BY-SA 2.5, https://commons.wikimedia.org/w/index.php?curid=810830 </a:t>
            </a:r>
          </a:p>
        </p:txBody>
      </p:sp>
    </p:spTree>
    <p:extLst>
      <p:ext uri="{BB962C8B-B14F-4D97-AF65-F5344CB8AC3E}">
        <p14:creationId xmlns:p14="http://schemas.microsoft.com/office/powerpoint/2010/main" val="28074776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Shape 152"/>
          <p:cNvSpPr>
            <a:spLocks noGrp="1" noRot="1" noChangeAspect="1"/>
          </p:cNvSpPr>
          <p:nvPr>
            <p:ph type="sldImg"/>
          </p:nvPr>
        </p:nvSpPr>
        <p:spPr>
          <a:prstGeom prst="rect">
            <a:avLst/>
          </a:prstGeom>
        </p:spPr>
        <p:txBody>
          <a:bodyPr/>
          <a:lstStyle/>
          <a:p>
            <a:endParaRPr/>
          </a:p>
        </p:txBody>
      </p:sp>
      <p:sp>
        <p:nvSpPr>
          <p:cNvPr id="153" name="Shape 153"/>
          <p:cNvSpPr>
            <a:spLocks noGrp="1"/>
          </p:cNvSpPr>
          <p:nvPr>
            <p:ph type="body" sz="quarter" idx="1"/>
          </p:nvPr>
        </p:nvSpPr>
        <p:spPr>
          <a:prstGeom prst="rect">
            <a:avLst/>
          </a:prstGeom>
        </p:spPr>
        <p:txBody>
          <a:bodyPr/>
          <a:lstStyle>
            <a:lvl1pPr>
              <a:defRPr sz="1100"/>
            </a:lvl1pPr>
          </a:lstStyle>
          <a:p>
            <a:r>
              <a:t>Automatically blocking IP addresses at the firewall from suspected attackers can, unfortunately, also block legitimate users from connecting. This is due to the fact that source IP addresses in the attackers packets are usually spoofed.</a:t>
            </a:r>
          </a:p>
        </p:txBody>
      </p:sp>
    </p:spTree>
    <p:extLst>
      <p:ext uri="{BB962C8B-B14F-4D97-AF65-F5344CB8AC3E}">
        <p14:creationId xmlns:p14="http://schemas.microsoft.com/office/powerpoint/2010/main" val="7641514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 name="Shape 160"/>
          <p:cNvSpPr>
            <a:spLocks noGrp="1" noRot="1" noChangeAspect="1"/>
          </p:cNvSpPr>
          <p:nvPr>
            <p:ph type="sldImg"/>
          </p:nvPr>
        </p:nvSpPr>
        <p:spPr>
          <a:prstGeom prst="rect">
            <a:avLst/>
          </a:prstGeom>
        </p:spPr>
        <p:txBody>
          <a:bodyPr/>
          <a:lstStyle/>
          <a:p>
            <a:endParaRPr/>
          </a:p>
        </p:txBody>
      </p:sp>
      <p:sp>
        <p:nvSpPr>
          <p:cNvPr id="161" name="Shape 161"/>
          <p:cNvSpPr>
            <a:spLocks noGrp="1"/>
          </p:cNvSpPr>
          <p:nvPr>
            <p:ph type="body" sz="quarter" idx="1"/>
          </p:nvPr>
        </p:nvSpPr>
        <p:spPr>
          <a:prstGeom prst="rect">
            <a:avLst/>
          </a:prstGeom>
        </p:spPr>
        <p:txBody>
          <a:bodyPr/>
          <a:lstStyle/>
          <a:p>
            <a:pPr>
              <a:defRPr sz="1100"/>
            </a:pPr>
            <a:r>
              <a:t>These initial attacks were very successful, as most servers at the time did not have sufficient memory or CPU resources. These were especially exhausted with DDoS’ where multiple systems were sending an overwhelming amount of ICMP_ECHOs to the server.</a:t>
            </a:r>
          </a:p>
          <a:p>
            <a:pPr>
              <a:defRPr sz="1100"/>
            </a:pPr>
            <a:endParaRPr/>
          </a:p>
          <a:p>
            <a:pPr>
              <a:defRPr sz="1100"/>
            </a:pPr>
            <a:r>
              <a:t>Attacks, such as Smurf, that send to incorrectly configured devices that broadcast the request to all devices on the network are referred to as “amplification” attacks. </a:t>
            </a:r>
          </a:p>
        </p:txBody>
      </p:sp>
    </p:spTree>
    <p:extLst>
      <p:ext uri="{BB962C8B-B14F-4D97-AF65-F5344CB8AC3E}">
        <p14:creationId xmlns:p14="http://schemas.microsoft.com/office/powerpoint/2010/main" val="13752611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 name="Shape 165"/>
          <p:cNvSpPr>
            <a:spLocks noGrp="1" noRot="1" noChangeAspect="1"/>
          </p:cNvSpPr>
          <p:nvPr>
            <p:ph type="sldImg"/>
          </p:nvPr>
        </p:nvSpPr>
        <p:spPr>
          <a:prstGeom prst="rect">
            <a:avLst/>
          </a:prstGeom>
        </p:spPr>
        <p:txBody>
          <a:bodyPr/>
          <a:lstStyle/>
          <a:p>
            <a:endParaRPr/>
          </a:p>
        </p:txBody>
      </p:sp>
      <p:sp>
        <p:nvSpPr>
          <p:cNvPr id="166" name="Shape 166"/>
          <p:cNvSpPr>
            <a:spLocks noGrp="1"/>
          </p:cNvSpPr>
          <p:nvPr>
            <p:ph type="body" sz="quarter" idx="1"/>
          </p:nvPr>
        </p:nvSpPr>
        <p:spPr>
          <a:prstGeom prst="rect">
            <a:avLst/>
          </a:prstGeom>
        </p:spPr>
        <p:txBody>
          <a:bodyPr/>
          <a:lstStyle/>
          <a:p>
            <a:pPr>
              <a:defRPr sz="1100"/>
            </a:pPr>
            <a:r>
              <a:t>Hping is available at http://www.hping.org/ .</a:t>
            </a:r>
          </a:p>
          <a:p>
            <a:pPr>
              <a:defRPr sz="1100"/>
            </a:pPr>
            <a:endParaRPr/>
          </a:p>
          <a:p>
            <a:pPr>
              <a:defRPr sz="1100"/>
            </a:pPr>
            <a:r>
              <a:t>In normal communications, IP packets are fragmented, with each piece of the original packet containing the number of bytes contained in that segment. When the pieces reach the destination they are reassembled. In a teardrop attack, the attacker manipulates the size fields so that the segments overlap and can’t be reassembled. When the server crashes, it creates a denial-of-service.</a:t>
            </a:r>
          </a:p>
        </p:txBody>
      </p:sp>
    </p:spTree>
    <p:extLst>
      <p:ext uri="{BB962C8B-B14F-4D97-AF65-F5344CB8AC3E}">
        <p14:creationId xmlns:p14="http://schemas.microsoft.com/office/powerpoint/2010/main" val="40568132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grpSp>
        <p:nvGrpSpPr>
          <p:cNvPr id="10" name="Group 9"/>
          <p:cNvGrpSpPr/>
          <p:nvPr/>
        </p:nvGrpSpPr>
        <p:grpSpPr>
          <a:xfrm>
            <a:off x="2249552" y="3401981"/>
            <a:ext cx="5372100" cy="2059641"/>
            <a:chOff x="914400" y="3657600"/>
            <a:chExt cx="7162800" cy="2059641"/>
          </a:xfrm>
        </p:grpSpPr>
        <p:sp>
          <p:nvSpPr>
            <p:cNvPr id="11" name="Rectangle 10"/>
            <p:cNvSpPr/>
            <p:nvPr/>
          </p:nvSpPr>
          <p:spPr>
            <a:xfrm>
              <a:off x="914400" y="3657600"/>
              <a:ext cx="7162800" cy="1295400"/>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2" name="Rectangle 11"/>
            <p:cNvSpPr/>
            <p:nvPr/>
          </p:nvSpPr>
          <p:spPr>
            <a:xfrm>
              <a:off x="914400" y="5069541"/>
              <a:ext cx="7162800" cy="647700"/>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 name="Rectangle 12"/>
            <p:cNvSpPr/>
            <p:nvPr/>
          </p:nvSpPr>
          <p:spPr>
            <a:xfrm>
              <a:off x="914400" y="3657600"/>
              <a:ext cx="228600" cy="1295400"/>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4" name="Rectangle 13"/>
            <p:cNvSpPr/>
            <p:nvPr/>
          </p:nvSpPr>
          <p:spPr>
            <a:xfrm>
              <a:off x="914400" y="5069541"/>
              <a:ext cx="228600" cy="647700"/>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15" name="Title 1"/>
          <p:cNvSpPr>
            <a:spLocks noGrp="1"/>
          </p:cNvSpPr>
          <p:nvPr>
            <p:ph type="ctrTitle" hasCustomPrompt="1"/>
          </p:nvPr>
        </p:nvSpPr>
        <p:spPr>
          <a:xfrm>
            <a:off x="2629775" y="3616586"/>
            <a:ext cx="4611655" cy="803564"/>
          </a:xfrm>
          <a:prstGeom prst="rect">
            <a:avLst/>
          </a:prstGeom>
        </p:spPr>
        <p:txBody>
          <a:bodyPr anchor="b">
            <a:noAutofit/>
          </a:bodyPr>
          <a:lstStyle>
            <a:lvl1pPr algn="l">
              <a:defRPr lang="en-US" sz="3000" b="1" kern="1200" baseline="0" dirty="0" smtClean="0">
                <a:solidFill>
                  <a:srgbClr val="2955A6"/>
                </a:solidFill>
                <a:latin typeface="+mj-lt"/>
                <a:ea typeface="+mj-ea"/>
                <a:cs typeface="+mj-cs"/>
              </a:defRPr>
            </a:lvl1pPr>
          </a:lstStyle>
          <a:p>
            <a:r>
              <a:rPr lang="en-US" dirty="0"/>
              <a:t>Module Name</a:t>
            </a:r>
          </a:p>
        </p:txBody>
      </p:sp>
      <p:sp>
        <p:nvSpPr>
          <p:cNvPr id="20" name="Text Placeholder 19"/>
          <p:cNvSpPr>
            <a:spLocks noGrp="1"/>
          </p:cNvSpPr>
          <p:nvPr>
            <p:ph type="body" sz="quarter" idx="13"/>
          </p:nvPr>
        </p:nvSpPr>
        <p:spPr>
          <a:xfrm>
            <a:off x="2629775" y="4998325"/>
            <a:ext cx="4220429" cy="278892"/>
          </a:xfrm>
          <a:prstGeom prst="rect">
            <a:avLst/>
          </a:prstGeom>
        </p:spPr>
        <p:txBody>
          <a:bodyPr anchor="ctr"/>
          <a:lstStyle>
            <a:lvl1pPr marL="0" indent="0">
              <a:buNone/>
              <a:defRPr/>
            </a:lvl1pPr>
            <a:lvl3pPr marL="685800" indent="0">
              <a:buNone/>
              <a:defRPr/>
            </a:lvl3pPr>
            <a:lvl5pPr marL="1371600" indent="0" algn="l">
              <a:buNone/>
              <a:defRPr/>
            </a:lvl5pPr>
          </a:lstStyle>
          <a:p>
            <a:pPr lvl="0"/>
            <a:r>
              <a:rPr lang="en-US"/>
              <a:t>Edit Master text styles</a:t>
            </a:r>
          </a:p>
        </p:txBody>
      </p:sp>
      <p:pic>
        <p:nvPicPr>
          <p:cNvPr id="2" name="Picture 1" descr="Logo for Catalyzing Computing and Cybersecurity in Community Colleges (C5)" title="C5 logo"/>
          <p:cNvPicPr>
            <a:picLocks noChangeAspect="1"/>
          </p:cNvPicPr>
          <p:nvPr/>
        </p:nvPicPr>
        <p:blipFill>
          <a:blip r:embed="rId2"/>
          <a:stretch>
            <a:fillRect/>
          </a:stretch>
        </p:blipFill>
        <p:spPr>
          <a:xfrm>
            <a:off x="417271" y="283768"/>
            <a:ext cx="1883002" cy="1870957"/>
          </a:xfrm>
          <a:prstGeom prst="rect">
            <a:avLst/>
          </a:prstGeom>
        </p:spPr>
      </p:pic>
      <p:pic>
        <p:nvPicPr>
          <p:cNvPr id="3" name="Picture 2" descr="Logo for the National Science Foundation (NSF), which provides Catalyzing Computing and Cybersecurity in Community Colleges (C5) with grant funding." title="National Science Foundation logo"/>
          <p:cNvPicPr>
            <a:picLocks noChangeAspect="1"/>
          </p:cNvPicPr>
          <p:nvPr/>
        </p:nvPicPr>
        <p:blipFill>
          <a:blip r:embed="rId3"/>
          <a:stretch>
            <a:fillRect/>
          </a:stretch>
        </p:blipFill>
        <p:spPr>
          <a:xfrm>
            <a:off x="7414634" y="283768"/>
            <a:ext cx="1210054" cy="1210054"/>
          </a:xfrm>
          <a:prstGeom prst="rect">
            <a:avLst/>
          </a:prstGeom>
        </p:spPr>
      </p:pic>
    </p:spTree>
    <p:extLst>
      <p:ext uri="{BB962C8B-B14F-4D97-AF65-F5344CB8AC3E}">
        <p14:creationId xmlns:p14="http://schemas.microsoft.com/office/powerpoint/2010/main" val="10045476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1_Title Slide">
    <p:spTree>
      <p:nvGrpSpPr>
        <p:cNvPr id="1" name=""/>
        <p:cNvGrpSpPr/>
        <p:nvPr/>
      </p:nvGrpSpPr>
      <p:grpSpPr>
        <a:xfrm>
          <a:off x="0" y="0"/>
          <a:ext cx="0" cy="0"/>
          <a:chOff x="0" y="0"/>
          <a:chExt cx="0" cy="0"/>
        </a:xfrm>
      </p:grpSpPr>
      <p:grpSp>
        <p:nvGrpSpPr>
          <p:cNvPr id="17" name="Group 9"/>
          <p:cNvGrpSpPr/>
          <p:nvPr/>
        </p:nvGrpSpPr>
        <p:grpSpPr>
          <a:xfrm>
            <a:off x="2249552" y="3401981"/>
            <a:ext cx="5372101" cy="2059642"/>
            <a:chOff x="0" y="0"/>
            <a:chExt cx="5372100" cy="2059640"/>
          </a:xfrm>
        </p:grpSpPr>
        <p:sp>
          <p:nvSpPr>
            <p:cNvPr id="13" name="Rectangle 10"/>
            <p:cNvSpPr/>
            <p:nvPr/>
          </p:nvSpPr>
          <p:spPr>
            <a:xfrm>
              <a:off x="0" y="-1"/>
              <a:ext cx="5372100" cy="1295401"/>
            </a:xfrm>
            <a:prstGeom prst="rect">
              <a:avLst/>
            </a:prstGeom>
            <a:noFill/>
            <a:ln w="12700" cap="flat">
              <a:solidFill>
                <a:srgbClr val="2955A6"/>
              </a:solidFill>
              <a:prstDash val="solid"/>
              <a:miter lim="800000"/>
            </a:ln>
            <a:effectLst/>
          </p:spPr>
          <p:txBody>
            <a:bodyPr wrap="square" lIns="45719" tIns="45719" rIns="45719" bIns="45719" numCol="1" anchor="ctr">
              <a:noAutofit/>
            </a:bodyPr>
            <a:lstStyle/>
            <a:p>
              <a:pPr algn="ctr">
                <a:defRPr sz="1300">
                  <a:solidFill>
                    <a:srgbClr val="FFFFFF"/>
                  </a:solidFill>
                </a:defRPr>
              </a:pPr>
              <a:endParaRPr/>
            </a:p>
          </p:txBody>
        </p:sp>
        <p:sp>
          <p:nvSpPr>
            <p:cNvPr id="14" name="Rectangle 11"/>
            <p:cNvSpPr/>
            <p:nvPr/>
          </p:nvSpPr>
          <p:spPr>
            <a:xfrm>
              <a:off x="0" y="1411940"/>
              <a:ext cx="5372100" cy="647701"/>
            </a:xfrm>
            <a:prstGeom prst="rect">
              <a:avLst/>
            </a:prstGeom>
            <a:noFill/>
            <a:ln w="12700" cap="flat">
              <a:solidFill>
                <a:srgbClr val="2955A6"/>
              </a:solidFill>
              <a:prstDash val="solid"/>
              <a:miter lim="800000"/>
            </a:ln>
            <a:effectLst/>
          </p:spPr>
          <p:txBody>
            <a:bodyPr wrap="square" lIns="45719" tIns="45719" rIns="45719" bIns="45719" numCol="1" anchor="ctr">
              <a:noAutofit/>
            </a:bodyPr>
            <a:lstStyle/>
            <a:p>
              <a:pPr algn="ctr">
                <a:defRPr sz="1300">
                  <a:solidFill>
                    <a:srgbClr val="FFFFFF"/>
                  </a:solidFill>
                </a:defRPr>
              </a:pPr>
              <a:endParaRPr/>
            </a:p>
          </p:txBody>
        </p:sp>
        <p:sp>
          <p:nvSpPr>
            <p:cNvPr id="15" name="Rectangle 12"/>
            <p:cNvSpPr/>
            <p:nvPr/>
          </p:nvSpPr>
          <p:spPr>
            <a:xfrm>
              <a:off x="0" y="-1"/>
              <a:ext cx="171451" cy="1295401"/>
            </a:xfrm>
            <a:prstGeom prst="rect">
              <a:avLst/>
            </a:prstGeom>
            <a:solidFill>
              <a:srgbClr val="2955A6"/>
            </a:solidFill>
            <a:ln w="12700" cap="flat">
              <a:noFill/>
              <a:miter lim="400000"/>
            </a:ln>
            <a:effectLst/>
          </p:spPr>
          <p:txBody>
            <a:bodyPr wrap="square" lIns="45719" tIns="45719" rIns="45719" bIns="45719" numCol="1" anchor="ctr">
              <a:noAutofit/>
            </a:bodyPr>
            <a:lstStyle/>
            <a:p>
              <a:pPr algn="ctr">
                <a:defRPr sz="1300">
                  <a:solidFill>
                    <a:srgbClr val="FFFFFF"/>
                  </a:solidFill>
                </a:defRPr>
              </a:pPr>
              <a:endParaRPr/>
            </a:p>
          </p:txBody>
        </p:sp>
        <p:sp>
          <p:nvSpPr>
            <p:cNvPr id="16" name="Rectangle 13"/>
            <p:cNvSpPr/>
            <p:nvPr/>
          </p:nvSpPr>
          <p:spPr>
            <a:xfrm>
              <a:off x="0" y="1411940"/>
              <a:ext cx="171451" cy="647701"/>
            </a:xfrm>
            <a:prstGeom prst="rect">
              <a:avLst/>
            </a:prstGeom>
            <a:solidFill>
              <a:srgbClr val="2955A6"/>
            </a:solidFill>
            <a:ln w="12700" cap="flat">
              <a:noFill/>
              <a:miter lim="400000"/>
            </a:ln>
            <a:effectLst/>
          </p:spPr>
          <p:txBody>
            <a:bodyPr wrap="square" lIns="45719" tIns="45719" rIns="45719" bIns="45719" numCol="1" anchor="ctr">
              <a:noAutofit/>
            </a:bodyPr>
            <a:lstStyle/>
            <a:p>
              <a:pPr algn="ctr">
                <a:defRPr sz="1300">
                  <a:solidFill>
                    <a:srgbClr val="FFFFFF"/>
                  </a:solidFill>
                </a:defRPr>
              </a:pPr>
              <a:endParaRPr/>
            </a:p>
          </p:txBody>
        </p:sp>
      </p:grpSp>
      <p:sp>
        <p:nvSpPr>
          <p:cNvPr id="18" name="Title Text"/>
          <p:cNvSpPr txBox="1">
            <a:spLocks noGrp="1"/>
          </p:cNvSpPr>
          <p:nvPr>
            <p:ph type="title"/>
          </p:nvPr>
        </p:nvSpPr>
        <p:spPr>
          <a:xfrm>
            <a:off x="2629774" y="3616585"/>
            <a:ext cx="4611656" cy="803565"/>
          </a:xfrm>
          <a:prstGeom prst="rect">
            <a:avLst/>
          </a:prstGeom>
        </p:spPr>
        <p:txBody>
          <a:bodyPr anchor="b"/>
          <a:lstStyle>
            <a:lvl1pPr>
              <a:defRPr sz="3000">
                <a:solidFill>
                  <a:srgbClr val="2955A6"/>
                </a:solidFill>
              </a:defRPr>
            </a:lvl1pPr>
          </a:lstStyle>
          <a:p>
            <a:r>
              <a:t>Title Text</a:t>
            </a:r>
          </a:p>
        </p:txBody>
      </p:sp>
      <p:sp>
        <p:nvSpPr>
          <p:cNvPr id="19" name="Body Level One…"/>
          <p:cNvSpPr txBox="1">
            <a:spLocks noGrp="1"/>
          </p:cNvSpPr>
          <p:nvPr>
            <p:ph type="body" sz="quarter" idx="1"/>
          </p:nvPr>
        </p:nvSpPr>
        <p:spPr>
          <a:xfrm>
            <a:off x="2629774" y="4998325"/>
            <a:ext cx="4220430" cy="278893"/>
          </a:xfrm>
          <a:prstGeom prst="rect">
            <a:avLst/>
          </a:prstGeom>
        </p:spPr>
        <p:txBody>
          <a:bodyPr anchor="ctr"/>
          <a:lstStyle>
            <a:lvl1pPr marL="0" indent="0">
              <a:buSzTx/>
              <a:buFontTx/>
              <a:buNone/>
            </a:lvl1pPr>
            <a:lvl2pPr>
              <a:buFontTx/>
            </a:lvl2pPr>
            <a:lvl3pPr marL="0" indent="685800">
              <a:buSzTx/>
              <a:buFontTx/>
              <a:buNone/>
            </a:lvl3pPr>
            <a:lvl4pPr>
              <a:buFontTx/>
            </a:lvl4pPr>
            <a:lvl5pPr marL="0" indent="1371600">
              <a:buSzTx/>
              <a:buFontTx/>
              <a:buNone/>
            </a:lvl5pPr>
          </a:lstStyle>
          <a:p>
            <a:r>
              <a:t>Body Level One</a:t>
            </a:r>
          </a:p>
          <a:p>
            <a:pPr lvl="1"/>
            <a:r>
              <a:t>Body Level Two</a:t>
            </a:r>
          </a:p>
          <a:p>
            <a:pPr lvl="2"/>
            <a:r>
              <a:t>Body Level Three</a:t>
            </a:r>
          </a:p>
          <a:p>
            <a:pPr lvl="3"/>
            <a:r>
              <a:t>Body Level Four</a:t>
            </a:r>
          </a:p>
          <a:p>
            <a:pPr lvl="4"/>
            <a:r>
              <a:t>Body Level Five</a:t>
            </a:r>
          </a:p>
        </p:txBody>
      </p:sp>
      <p:pic>
        <p:nvPicPr>
          <p:cNvPr id="20" name="Picture 1" descr="Picture 1"/>
          <p:cNvPicPr>
            <a:picLocks noChangeAspect="1"/>
          </p:cNvPicPr>
          <p:nvPr/>
        </p:nvPicPr>
        <p:blipFill>
          <a:blip r:embed="rId2">
            <a:extLst/>
          </a:blip>
          <a:stretch>
            <a:fillRect/>
          </a:stretch>
        </p:blipFill>
        <p:spPr>
          <a:xfrm>
            <a:off x="417270" y="283767"/>
            <a:ext cx="1883003" cy="1870958"/>
          </a:xfrm>
          <a:prstGeom prst="rect">
            <a:avLst/>
          </a:prstGeom>
          <a:ln w="12700">
            <a:miter lim="400000"/>
          </a:ln>
        </p:spPr>
      </p:pic>
      <p:pic>
        <p:nvPicPr>
          <p:cNvPr id="21" name="Picture 2" descr="Picture 2"/>
          <p:cNvPicPr>
            <a:picLocks noChangeAspect="1"/>
          </p:cNvPicPr>
          <p:nvPr/>
        </p:nvPicPr>
        <p:blipFill>
          <a:blip r:embed="rId3">
            <a:extLst/>
          </a:blip>
          <a:stretch>
            <a:fillRect/>
          </a:stretch>
        </p:blipFill>
        <p:spPr>
          <a:xfrm>
            <a:off x="7414634" y="283767"/>
            <a:ext cx="1210055" cy="1210056"/>
          </a:xfrm>
          <a:prstGeom prst="rect">
            <a:avLst/>
          </a:prstGeom>
          <a:ln w="12700">
            <a:miter lim="400000"/>
          </a:ln>
        </p:spPr>
      </p:pic>
      <p:sp>
        <p:nvSpPr>
          <p:cNvPr id="22" name="Slide Number"/>
          <p:cNvSpPr txBox="1">
            <a:spLocks noGrp="1"/>
          </p:cNvSpPr>
          <p:nvPr>
            <p:ph type="sldNum" sz="quarter" idx="2"/>
          </p:nvPr>
        </p:nvSpPr>
        <p:spPr>
          <a:xfrm>
            <a:off x="4419600" y="6172200"/>
            <a:ext cx="2133600" cy="368301"/>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266292608"/>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8650" y="365126"/>
            <a:ext cx="7886700" cy="1325563"/>
          </a:xfrm>
          <a:prstGeom prst="rect">
            <a:avLst/>
          </a:prstGeom>
        </p:spPr>
        <p:txBody>
          <a:bodyPr/>
          <a:lstStyle>
            <a:lvl1pPr>
              <a:defRPr/>
            </a:lvl1pPr>
          </a:lstStyle>
          <a:p>
            <a:r>
              <a:rPr lang="en-US" dirty="0"/>
              <a:t>Slide Title</a:t>
            </a:r>
          </a:p>
        </p:txBody>
      </p:sp>
      <p:sp>
        <p:nvSpPr>
          <p:cNvPr id="3" name="Content Placeholder 2"/>
          <p:cNvSpPr>
            <a:spLocks noGrp="1"/>
          </p:cNvSpPr>
          <p:nvPr>
            <p:ph idx="1"/>
          </p:nvPr>
        </p:nvSpPr>
        <p:spPr>
          <a:xfrm>
            <a:off x="628650" y="1825625"/>
            <a:ext cx="78867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778B521E-D78F-42DB-B239-87581B7191DC}" type="slidenum">
              <a:rPr lang="en-US" smtClean="0"/>
              <a:t>‹#›</a:t>
            </a:fld>
            <a:endParaRPr lang="en-US"/>
          </a:p>
        </p:txBody>
      </p:sp>
    </p:spTree>
    <p:extLst>
      <p:ext uri="{BB962C8B-B14F-4D97-AF65-F5344CB8AC3E}">
        <p14:creationId xmlns:p14="http://schemas.microsoft.com/office/powerpoint/2010/main" val="3332754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a:prstGeom prst="rect">
            <a:avLst/>
          </a:prstGeo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6" name="Slide Number Placeholder 5"/>
          <p:cNvSpPr>
            <a:spLocks noGrp="1"/>
          </p:cNvSpPr>
          <p:nvPr>
            <p:ph type="sldNum" sz="quarter" idx="12"/>
          </p:nvPr>
        </p:nvSpPr>
        <p:spPr/>
        <p:txBody>
          <a:bodyPr/>
          <a:lstStyle/>
          <a:p>
            <a:fld id="{778B521E-D78F-42DB-B239-87581B7191DC}" type="slidenum">
              <a:rPr lang="en-US" smtClean="0"/>
              <a:t>‹#›</a:t>
            </a:fld>
            <a:endParaRPr lang="en-US"/>
          </a:p>
        </p:txBody>
      </p:sp>
    </p:spTree>
    <p:extLst>
      <p:ext uri="{BB962C8B-B14F-4D97-AF65-F5344CB8AC3E}">
        <p14:creationId xmlns:p14="http://schemas.microsoft.com/office/powerpoint/2010/main" val="1882699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p:txBody>
          <a:bodyPr/>
          <a:lstStyle/>
          <a:p>
            <a:fld id="{778B521E-D78F-42DB-B239-87581B7191DC}" type="slidenum">
              <a:rPr lang="en-US" smtClean="0"/>
              <a:t>‹#›</a:t>
            </a:fld>
            <a:endParaRPr lang="en-US"/>
          </a:p>
        </p:txBody>
      </p:sp>
    </p:spTree>
    <p:extLst>
      <p:ext uri="{BB962C8B-B14F-4D97-AF65-F5344CB8AC3E}">
        <p14:creationId xmlns:p14="http://schemas.microsoft.com/office/powerpoint/2010/main" val="28100680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a:prstGeom prst="rect">
            <a:avLst/>
          </a:prstGeo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p:cNvSpPr>
            <a:spLocks noGrp="1"/>
          </p:cNvSpPr>
          <p:nvPr>
            <p:ph type="sldNum" sz="quarter" idx="12"/>
          </p:nvPr>
        </p:nvSpPr>
        <p:spPr/>
        <p:txBody>
          <a:bodyPr/>
          <a:lstStyle/>
          <a:p>
            <a:fld id="{778B521E-D78F-42DB-B239-87581B7191DC}" type="slidenum">
              <a:rPr lang="en-US" smtClean="0"/>
              <a:t>‹#›</a:t>
            </a:fld>
            <a:endParaRPr lang="en-US"/>
          </a:p>
        </p:txBody>
      </p:sp>
    </p:spTree>
    <p:extLst>
      <p:ext uri="{BB962C8B-B14F-4D97-AF65-F5344CB8AC3E}">
        <p14:creationId xmlns:p14="http://schemas.microsoft.com/office/powerpoint/2010/main" val="219188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778B521E-D78F-42DB-B239-87581B7191DC}" type="slidenum">
              <a:rPr lang="en-US" smtClean="0"/>
              <a:t>‹#›</a:t>
            </a:fld>
            <a:endParaRPr lang="en-US"/>
          </a:p>
        </p:txBody>
      </p:sp>
    </p:spTree>
    <p:extLst>
      <p:ext uri="{BB962C8B-B14F-4D97-AF65-F5344CB8AC3E}">
        <p14:creationId xmlns:p14="http://schemas.microsoft.com/office/powerpoint/2010/main" val="4031055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7" name="Slide Number Placeholder 6"/>
          <p:cNvSpPr>
            <a:spLocks noGrp="1"/>
          </p:cNvSpPr>
          <p:nvPr>
            <p:ph type="sldNum" sz="quarter" idx="12"/>
          </p:nvPr>
        </p:nvSpPr>
        <p:spPr/>
        <p:txBody>
          <a:bodyPr/>
          <a:lstStyle/>
          <a:p>
            <a:fld id="{778B521E-D78F-42DB-B239-87581B7191DC}" type="slidenum">
              <a:rPr lang="en-US" smtClean="0"/>
              <a:t>‹#›</a:t>
            </a:fld>
            <a:endParaRPr lang="en-US"/>
          </a:p>
        </p:txBody>
      </p:sp>
    </p:spTree>
    <p:extLst>
      <p:ext uri="{BB962C8B-B14F-4D97-AF65-F5344CB8AC3E}">
        <p14:creationId xmlns:p14="http://schemas.microsoft.com/office/powerpoint/2010/main" val="19962427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7" name="Slide Number Placeholder 6"/>
          <p:cNvSpPr>
            <a:spLocks noGrp="1"/>
          </p:cNvSpPr>
          <p:nvPr>
            <p:ph type="sldNum" sz="quarter" idx="12"/>
          </p:nvPr>
        </p:nvSpPr>
        <p:spPr/>
        <p:txBody>
          <a:bodyPr/>
          <a:lstStyle/>
          <a:p>
            <a:fld id="{778B521E-D78F-42DB-B239-87581B7191DC}" type="slidenum">
              <a:rPr lang="en-US" smtClean="0"/>
              <a:t>‹#›</a:t>
            </a:fld>
            <a:endParaRPr lang="en-US"/>
          </a:p>
        </p:txBody>
      </p:sp>
    </p:spTree>
    <p:extLst>
      <p:ext uri="{BB962C8B-B14F-4D97-AF65-F5344CB8AC3E}">
        <p14:creationId xmlns:p14="http://schemas.microsoft.com/office/powerpoint/2010/main" val="23509168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Last Slide">
    <p:spTree>
      <p:nvGrpSpPr>
        <p:cNvPr id="1" name=""/>
        <p:cNvGrpSpPr/>
        <p:nvPr/>
      </p:nvGrpSpPr>
      <p:grpSpPr>
        <a:xfrm>
          <a:off x="0" y="0"/>
          <a:ext cx="0" cy="0"/>
          <a:chOff x="0" y="0"/>
          <a:chExt cx="0" cy="0"/>
        </a:xfrm>
      </p:grpSpPr>
      <p:pic>
        <p:nvPicPr>
          <p:cNvPr id="3" name="Picture 2" descr="Logo for Catalyzing Computing and Cybersecurity in Community Colleges (C5)" title="C5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475666" y="285406"/>
            <a:ext cx="2173695" cy="2205494"/>
          </a:xfrm>
          <a:prstGeom prst="rect">
            <a:avLst/>
          </a:prstGeom>
        </p:spPr>
      </p:pic>
      <p:sp>
        <p:nvSpPr>
          <p:cNvPr id="4" name="TextBox 3"/>
          <p:cNvSpPr txBox="1"/>
          <p:nvPr userDrawn="1"/>
        </p:nvSpPr>
        <p:spPr>
          <a:xfrm>
            <a:off x="1593410" y="2706987"/>
            <a:ext cx="6260240" cy="369332"/>
          </a:xfrm>
          <a:prstGeom prst="rect">
            <a:avLst/>
          </a:prstGeom>
          <a:noFill/>
        </p:spPr>
        <p:txBody>
          <a:bodyPr wrap="none" rtlCol="0">
            <a:spAutoFit/>
          </a:bodyPr>
          <a:lstStyle/>
          <a:p>
            <a:pPr algn="ctr"/>
            <a:r>
              <a:rPr lang="en-US" sz="1800" b="1" kern="1200" dirty="0">
                <a:solidFill>
                  <a:schemeClr val="tx1"/>
                </a:solidFill>
                <a:effectLst/>
                <a:latin typeface="+mn-lt"/>
                <a:ea typeface="+mn-ea"/>
                <a:cs typeface="+mn-cs"/>
              </a:rPr>
              <a:t>Catalyzing Computing and Cybersecurity in Community Colleges</a:t>
            </a:r>
            <a:endParaRPr lang="en-US" dirty="0"/>
          </a:p>
        </p:txBody>
      </p:sp>
      <p:sp>
        <p:nvSpPr>
          <p:cNvPr id="6" name="TextBox 5"/>
          <p:cNvSpPr txBox="1"/>
          <p:nvPr userDrawn="1"/>
        </p:nvSpPr>
        <p:spPr>
          <a:xfrm>
            <a:off x="2271988" y="3339724"/>
            <a:ext cx="4581053" cy="1323439"/>
          </a:xfrm>
          <a:prstGeom prst="rect">
            <a:avLst/>
          </a:prstGeom>
          <a:noFill/>
        </p:spPr>
        <p:txBody>
          <a:bodyPr wrap="square" rtlCol="0">
            <a:spAutoFit/>
          </a:bodyPr>
          <a:lstStyle/>
          <a:p>
            <a:pPr algn="ctr"/>
            <a:r>
              <a:rPr lang="en-US" sz="1600" kern="1200" dirty="0">
                <a:solidFill>
                  <a:schemeClr val="tx1"/>
                </a:solidFill>
                <a:effectLst/>
                <a:latin typeface="+mn-lt"/>
                <a:ea typeface="+mn-ea"/>
                <a:cs typeface="+mn-cs"/>
              </a:rPr>
              <a:t>is funded by a National Science Foundation grant and is located at Whatcom Community College</a:t>
            </a:r>
          </a:p>
          <a:p>
            <a:pPr algn="ctr"/>
            <a:r>
              <a:rPr lang="en-US" sz="1600" kern="1200" dirty="0">
                <a:solidFill>
                  <a:schemeClr val="tx1"/>
                </a:solidFill>
                <a:effectLst/>
                <a:latin typeface="+mn-lt"/>
                <a:ea typeface="+mn-ea"/>
                <a:cs typeface="+mn-cs"/>
              </a:rPr>
              <a:t> </a:t>
            </a:r>
          </a:p>
          <a:p>
            <a:pPr algn="ctr"/>
            <a:r>
              <a:rPr lang="en-US" sz="1600" kern="1200" dirty="0">
                <a:solidFill>
                  <a:schemeClr val="tx1"/>
                </a:solidFill>
                <a:effectLst/>
                <a:latin typeface="+mn-lt"/>
                <a:ea typeface="+mn-ea"/>
                <a:cs typeface="+mn-cs"/>
              </a:rPr>
              <a:t>237 West Kellogg Road</a:t>
            </a:r>
          </a:p>
          <a:p>
            <a:pPr algn="ctr"/>
            <a:r>
              <a:rPr lang="en-US" sz="1600" kern="1200" dirty="0">
                <a:solidFill>
                  <a:schemeClr val="tx1"/>
                </a:solidFill>
                <a:effectLst/>
                <a:latin typeface="+mn-lt"/>
                <a:ea typeface="+mn-ea"/>
                <a:cs typeface="+mn-cs"/>
              </a:rPr>
              <a:t>Bellingham, WA 98226</a:t>
            </a:r>
          </a:p>
        </p:txBody>
      </p:sp>
      <p:sp>
        <p:nvSpPr>
          <p:cNvPr id="7" name="TextBox 6"/>
          <p:cNvSpPr txBox="1"/>
          <p:nvPr userDrawn="1"/>
        </p:nvSpPr>
        <p:spPr>
          <a:xfrm>
            <a:off x="3616427" y="4757291"/>
            <a:ext cx="1892174" cy="338554"/>
          </a:xfrm>
          <a:prstGeom prst="rect">
            <a:avLst/>
          </a:prstGeom>
          <a:noFill/>
        </p:spPr>
        <p:txBody>
          <a:bodyPr wrap="square" rtlCol="0">
            <a:spAutoFit/>
          </a:bodyPr>
          <a:lstStyle/>
          <a:p>
            <a:r>
              <a:rPr lang="en-US" sz="1600" b="1" kern="1200" dirty="0">
                <a:solidFill>
                  <a:schemeClr val="tx1"/>
                </a:solidFill>
                <a:effectLst/>
                <a:latin typeface="+mn-lt"/>
                <a:ea typeface="+mn-ea"/>
                <a:cs typeface="+mn-cs"/>
              </a:rPr>
              <a:t>www.C5colleges.org</a:t>
            </a:r>
            <a:endParaRPr lang="en-US" sz="1600" dirty="0"/>
          </a:p>
        </p:txBody>
      </p:sp>
      <p:pic>
        <p:nvPicPr>
          <p:cNvPr id="8" name="Picture 7" title="National Science Foundation logo"/>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010063" y="5302879"/>
            <a:ext cx="1104900" cy="1104900"/>
          </a:xfrm>
          <a:prstGeom prst="rect">
            <a:avLst/>
          </a:prstGeom>
        </p:spPr>
      </p:pic>
    </p:spTree>
    <p:extLst>
      <p:ext uri="{BB962C8B-B14F-4D97-AF65-F5344CB8AC3E}">
        <p14:creationId xmlns:p14="http://schemas.microsoft.com/office/powerpoint/2010/main" val="321705767"/>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hyperlink" Target="https://creativecommons.org/licenses/by/4.0/" TargetMode="Externa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hyperlink" Target="http://www.c5colleges.org/" TargetMode="Externa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title="Page Number"/>
          <p:cNvSpPr>
            <a:spLocks noGrp="1"/>
          </p:cNvSpPr>
          <p:nvPr>
            <p:ph type="sldNum" sz="quarter" idx="4"/>
          </p:nvPr>
        </p:nvSpPr>
        <p:spPr>
          <a:xfrm>
            <a:off x="8019661" y="6329898"/>
            <a:ext cx="49568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8B521E-D78F-42DB-B239-87581B7191DC}" type="slidenum">
              <a:rPr lang="en-US" smtClean="0"/>
              <a:pPr/>
              <a:t>‹#›</a:t>
            </a:fld>
            <a:endParaRPr lang="en-US" dirty="0"/>
          </a:p>
        </p:txBody>
      </p:sp>
      <p:sp>
        <p:nvSpPr>
          <p:cNvPr id="7" name="Title Placeholder 6"/>
          <p:cNvSpPr>
            <a:spLocks noGrp="1"/>
          </p:cNvSpPr>
          <p:nvPr>
            <p:ph type="title"/>
          </p:nvPr>
        </p:nvSpPr>
        <p:spPr>
          <a:xfrm>
            <a:off x="628650" y="457200"/>
            <a:ext cx="5685995" cy="1101133"/>
          </a:xfrm>
          <a:prstGeom prst="rect">
            <a:avLst/>
          </a:prstGeom>
        </p:spPr>
        <p:txBody>
          <a:bodyPr vert="horz" lIns="91440" tIns="45720" rIns="91440" bIns="45720" rtlCol="0" anchor="ctr">
            <a:normAutofit/>
          </a:bodyPr>
          <a:lstStyle/>
          <a:p>
            <a:r>
              <a:rPr lang="en-US"/>
              <a:t>Click to edit Master title style</a:t>
            </a:r>
            <a:endParaRPr lang="en-US" dirty="0"/>
          </a:p>
        </p:txBody>
      </p:sp>
      <p:pic>
        <p:nvPicPr>
          <p:cNvPr id="12" name="Picture 11" descr="Except where otherwise noted, content in this document is licensed under a Creative Commons Attribution 4.0 International license." title="Creative Commons Logo"/>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28650" y="6463019"/>
            <a:ext cx="720197" cy="295275"/>
          </a:xfrm>
          <a:prstGeom prst="rect">
            <a:avLst/>
          </a:prstGeom>
        </p:spPr>
      </p:pic>
      <p:sp>
        <p:nvSpPr>
          <p:cNvPr id="4" name="Text Placeholder 3"/>
          <p:cNvSpPr>
            <a:spLocks noGrp="1"/>
          </p:cNvSpPr>
          <p:nvPr>
            <p:ph type="body" idx="1"/>
          </p:nvPr>
        </p:nvSpPr>
        <p:spPr>
          <a:xfrm>
            <a:off x="628650" y="1825625"/>
            <a:ext cx="7886700" cy="4482632"/>
          </a:xfrm>
          <a:prstGeom prst="rect">
            <a:avLst/>
          </a:prstGeom>
        </p:spPr>
        <p:txBody>
          <a:bodyPr vert="horz" lIns="91440" tIns="45720" rIns="91440" bIns="45720" rtlCol="0">
            <a:normAutofit/>
          </a:bodyPr>
          <a:lstStyle/>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tabLst/>
              <a:defRPr/>
            </a:pPr>
            <a:r>
              <a:rPr lang="en-US" dirty="0"/>
              <a:t>Click to edit M</a:t>
            </a:r>
          </a:p>
          <a:p>
            <a:pPr lvl="0"/>
            <a:r>
              <a:rPr lang="en-US" dirty="0"/>
              <a:t>aster text styles</a:t>
            </a:r>
          </a:p>
          <a:p>
            <a:pPr lvl="1"/>
            <a:r>
              <a:rPr lang="en-US" dirty="0"/>
              <a:t>Second </a:t>
            </a:r>
            <a:r>
              <a:rPr lang="en-US" dirty="0" err="1"/>
              <a:t>levelThird</a:t>
            </a:r>
            <a:r>
              <a:rPr lang="en-US" dirty="0"/>
              <a:t> level</a:t>
            </a:r>
          </a:p>
          <a:p>
            <a:pPr lvl="3"/>
            <a:r>
              <a:rPr lang="en-US" dirty="0"/>
              <a:t>Fourth level</a:t>
            </a:r>
          </a:p>
          <a:p>
            <a:pPr lvl="4"/>
            <a:r>
              <a:rPr lang="en-US" dirty="0"/>
              <a:t>Fifth level</a:t>
            </a:r>
          </a:p>
        </p:txBody>
      </p:sp>
      <p:sp>
        <p:nvSpPr>
          <p:cNvPr id="13" name="Rectangle 2"/>
          <p:cNvSpPr>
            <a:spLocks noChangeArrowheads="1"/>
          </p:cNvSpPr>
          <p:nvPr/>
        </p:nvSpPr>
        <p:spPr bwMode="auto">
          <a:xfrm>
            <a:off x="1" y="90100"/>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en-US" sz="1350"/>
          </a:p>
        </p:txBody>
      </p:sp>
      <p:sp>
        <p:nvSpPr>
          <p:cNvPr id="15" name="Rectangle 3"/>
          <p:cNvSpPr>
            <a:spLocks noChangeArrowheads="1"/>
          </p:cNvSpPr>
          <p:nvPr/>
        </p:nvSpPr>
        <p:spPr bwMode="auto">
          <a:xfrm rot="10800000" flipV="1">
            <a:off x="1397918" y="6420127"/>
            <a:ext cx="4147458" cy="4385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lvl1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1pPr>
            <a:lvl2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2pPr>
            <a:lvl3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3pPr>
            <a:lvl4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4pPr>
            <a:lvl5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5pPr>
            <a:lvl6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6pPr>
            <a:lvl7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7pPr>
            <a:lvl8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8pPr>
            <a:lvl9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9pPr>
          </a:lstStyle>
          <a:p>
            <a:pPr marL="0" marR="0" lvl="0" indent="0" algn="l" defTabSz="685800" rtl="0" eaLnBrk="0" fontAlgn="base" latinLnBrk="0" hangingPunct="0">
              <a:lnSpc>
                <a:spcPct val="100000"/>
              </a:lnSpc>
              <a:spcBef>
                <a:spcPct val="0"/>
              </a:spcBef>
              <a:spcAft>
                <a:spcPct val="0"/>
              </a:spcAft>
              <a:buClrTx/>
              <a:buSzTx/>
              <a:buFontTx/>
              <a:buNone/>
              <a:tabLst>
                <a:tab pos="2228850" algn="ctr"/>
                <a:tab pos="4457700" algn="r"/>
              </a:tabLst>
            </a:pPr>
            <a:r>
              <a:rPr kumimoji="0" lang="en-US" altLang="en-US" sz="525"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en-US" altLang="en-US" sz="12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This document is licensed with a </a:t>
            </a:r>
            <a:r>
              <a:rPr kumimoji="0" lang="en-US" altLang="en-US" sz="12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hlinkClick r:id="rId13"/>
              </a:rPr>
              <a:t>Creative Commons Attribution 4.0 International License</a:t>
            </a:r>
            <a:r>
              <a:rPr kumimoji="0" lang="en-US" altLang="en-US" sz="1200" b="0" i="0" u="none" strike="noStrike" cap="none" normalizeH="0" baseline="0" dirty="0">
                <a:ln>
                  <a:noFill/>
                </a:ln>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en-US" altLang="en-US" sz="12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©2017  </a:t>
            </a:r>
            <a:r>
              <a:rPr kumimoji="0" lang="en-US" altLang="en-US" sz="1200" b="1"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hlinkClick r:id="rId14"/>
              </a:rPr>
              <a:t>www.C5colleges.org</a:t>
            </a:r>
            <a:endParaRPr kumimoji="0" lang="en-US" altLang="en-US" sz="1350" b="1"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22196130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marR="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tabLst/>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http://www.owasp.org/"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Shape 54"/>
          <p:cNvSpPr txBox="1">
            <a:spLocks noGrp="1"/>
          </p:cNvSpPr>
          <p:nvPr>
            <p:ph type="title"/>
          </p:nvPr>
        </p:nvSpPr>
        <p:spPr>
          <a:xfrm>
            <a:off x="2629774" y="3672004"/>
            <a:ext cx="4611656" cy="803565"/>
          </a:xfrm>
          <a:prstGeom prst="rect">
            <a:avLst/>
          </a:prstGeom>
        </p:spPr>
        <p:txBody>
          <a:bodyPr lIns="45699" tIns="45699" rIns="45699" bIns="45699">
            <a:noAutofit/>
          </a:bodyPr>
          <a:lstStyle>
            <a:lvl1pPr defTabSz="541781">
              <a:lnSpc>
                <a:spcPct val="100000"/>
              </a:lnSpc>
              <a:defRPr sz="2370">
                <a:solidFill>
                  <a:srgbClr val="3350A4"/>
                </a:solidFill>
              </a:defRPr>
            </a:lvl1pPr>
          </a:lstStyle>
          <a:p>
            <a:r>
              <a:rPr sz="3000" b="1" dirty="0">
                <a:latin typeface="Calibri Light" charset="0"/>
                <a:ea typeface="Calibri Light" charset="0"/>
                <a:cs typeface="Calibri Light" charset="0"/>
              </a:rPr>
              <a:t>Cyber</a:t>
            </a:r>
            <a:r>
              <a:rPr lang="en-US" sz="3000" b="1" dirty="0">
                <a:latin typeface="Calibri Light" charset="0"/>
                <a:ea typeface="Calibri Light" charset="0"/>
                <a:cs typeface="Calibri Light" charset="0"/>
              </a:rPr>
              <a:t> </a:t>
            </a:r>
            <a:r>
              <a:rPr sz="3000" b="1" dirty="0">
                <a:latin typeface="Calibri Light" charset="0"/>
                <a:ea typeface="Calibri Light" charset="0"/>
                <a:cs typeface="Calibri Light" charset="0"/>
              </a:rPr>
              <a:t>Threats and Countermeasures</a:t>
            </a:r>
          </a:p>
        </p:txBody>
      </p:sp>
      <p:sp>
        <p:nvSpPr>
          <p:cNvPr id="105" name="Shape 55"/>
          <p:cNvSpPr txBox="1">
            <a:spLocks noGrp="1"/>
          </p:cNvSpPr>
          <p:nvPr>
            <p:ph type="body" sz="quarter" idx="1"/>
          </p:nvPr>
        </p:nvSpPr>
        <p:spPr>
          <a:prstGeom prst="rect">
            <a:avLst/>
          </a:prstGeom>
        </p:spPr>
        <p:txBody>
          <a:bodyPr lIns="45699" tIns="45699" rIns="45699" bIns="45699" anchor="t">
            <a:noAutofit/>
          </a:bodyPr>
          <a:lstStyle>
            <a:lvl1pPr defTabSz="452628">
              <a:lnSpc>
                <a:spcPct val="100000"/>
              </a:lnSpc>
              <a:spcBef>
                <a:spcPts val="0"/>
              </a:spcBef>
              <a:defRPr sz="1320" b="1">
                <a:solidFill>
                  <a:srgbClr val="2851A9"/>
                </a:solidFill>
              </a:defRPr>
            </a:lvl1pPr>
          </a:lstStyle>
          <a:p>
            <a:r>
              <a:rPr lang="en-US" sz="2000" dirty="0">
                <a:latin typeface="Calibri Light" charset="0"/>
                <a:ea typeface="Calibri Light" charset="0"/>
                <a:cs typeface="Calibri Light" charset="0"/>
              </a:rPr>
              <a:t>Unit 2. </a:t>
            </a:r>
            <a:r>
              <a:rPr sz="2000" dirty="0">
                <a:latin typeface="Calibri Light" charset="0"/>
                <a:ea typeface="Calibri Light" charset="0"/>
                <a:cs typeface="Calibri Light" charset="0"/>
              </a:rPr>
              <a:t>Common Attacks</a:t>
            </a:r>
          </a:p>
        </p:txBody>
      </p:sp>
    </p:spTree>
    <p:extLst>
      <p:ext uri="{BB962C8B-B14F-4D97-AF65-F5344CB8AC3E}">
        <p14:creationId xmlns:p14="http://schemas.microsoft.com/office/powerpoint/2010/main" val="2250747253"/>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 name="Shape 122"/>
          <p:cNvSpPr txBox="1">
            <a:spLocks noGrp="1"/>
          </p:cNvSpPr>
          <p:nvPr>
            <p:ph type="title"/>
          </p:nvPr>
        </p:nvSpPr>
        <p:spPr>
          <a:prstGeom prst="rect">
            <a:avLst/>
          </a:prstGeom>
        </p:spPr>
        <p:txBody>
          <a:bodyPr lIns="45699" tIns="45699" rIns="45699" bIns="45699"/>
          <a:lstStyle/>
          <a:p>
            <a:r>
              <a:rPr dirty="0"/>
              <a:t>TCP/SYN FLOOD</a:t>
            </a:r>
          </a:p>
        </p:txBody>
      </p:sp>
      <p:sp>
        <p:nvSpPr>
          <p:cNvPr id="144" name="Shape 123"/>
          <p:cNvSpPr txBox="1">
            <a:spLocks noGrp="1"/>
          </p:cNvSpPr>
          <p:nvPr>
            <p:ph idx="1"/>
          </p:nvPr>
        </p:nvSpPr>
        <p:spPr>
          <a:xfrm>
            <a:off x="476250" y="1492721"/>
            <a:ext cx="4400550" cy="4351338"/>
          </a:xfrm>
          <a:prstGeom prst="rect">
            <a:avLst/>
          </a:prstGeom>
        </p:spPr>
        <p:txBody>
          <a:bodyPr lIns="45699" tIns="45699" rIns="45699" bIns="45699">
            <a:normAutofit/>
          </a:bodyPr>
          <a:lstStyle/>
          <a:p>
            <a:pPr>
              <a:buClr>
                <a:srgbClr val="000000"/>
              </a:buClr>
            </a:pPr>
            <a:r>
              <a:rPr dirty="0"/>
              <a:t>In this depiction, SYN-ACKs go back to the attacker, tying up resources so that they are unavailable to others.</a:t>
            </a:r>
            <a:br>
              <a:rPr dirty="0"/>
            </a:br>
            <a:endParaRPr dirty="0"/>
          </a:p>
          <a:p>
            <a:pPr>
              <a:buClr>
                <a:srgbClr val="000000"/>
              </a:buClr>
            </a:pPr>
            <a:r>
              <a:rPr dirty="0"/>
              <a:t>In more sophisticated attacks, the source IP is spoofed, and another victim receives the SYN-ACKs</a:t>
            </a:r>
            <a:r>
              <a:rPr lang="en-US" dirty="0"/>
              <a:t>.</a:t>
            </a:r>
            <a:endParaRPr dirty="0"/>
          </a:p>
        </p:txBody>
      </p:sp>
      <p:pic>
        <p:nvPicPr>
          <p:cNvPr id="145" name="Shape 124" descr="TCP SYN FLOOD&#10;&#10;An example of a TCP SYN FLOOD in which the attacker spoofs the source address."/>
          <p:cNvPicPr>
            <a:picLocks noChangeAspect="1"/>
          </p:cNvPicPr>
          <p:nvPr/>
        </p:nvPicPr>
        <p:blipFill>
          <a:blip r:embed="rId3">
            <a:extLst/>
          </a:blip>
          <a:stretch>
            <a:fillRect/>
          </a:stretch>
        </p:blipFill>
        <p:spPr>
          <a:xfrm>
            <a:off x="5193978" y="1467183"/>
            <a:ext cx="3173408" cy="4019217"/>
          </a:xfrm>
          <a:prstGeom prst="rect">
            <a:avLst/>
          </a:prstGeom>
          <a:ln w="12700">
            <a:miter lim="400000"/>
          </a:ln>
        </p:spPr>
      </p:pic>
      <p:sp>
        <p:nvSpPr>
          <p:cNvPr id="146" name="Shape 125"/>
          <p:cNvSpPr txBox="1"/>
          <p:nvPr/>
        </p:nvSpPr>
        <p:spPr>
          <a:xfrm>
            <a:off x="4876800" y="5938744"/>
            <a:ext cx="4038599" cy="366646"/>
          </a:xfrm>
          <a:prstGeom prst="rect">
            <a:avLst/>
          </a:prstGeom>
          <a:ln w="12700">
            <a:miter lim="400000"/>
          </a:ln>
          <a:extLst>
            <a:ext uri="{C572A759-6A51-4108-AA02-DFA0A04FC94B}">
              <ma14:wrappingTextBoxFlag xmlns="" xmlns:ma14="http://schemas.microsoft.com/office/mac/drawingml/2011/main" val="1"/>
            </a:ext>
          </a:extLst>
        </p:spPr>
        <p:txBody>
          <a:bodyPr lIns="45699" tIns="45699" rIns="45699" bIns="45699">
            <a:spAutoFit/>
          </a:bodyPr>
          <a:lstStyle>
            <a:lvl1pPr>
              <a:defRPr sz="1000">
                <a:latin typeface="+mn-lt"/>
                <a:ea typeface="+mn-ea"/>
                <a:cs typeface="+mn-cs"/>
                <a:sym typeface="Arial"/>
              </a:defRPr>
            </a:lvl1pPr>
          </a:lstStyle>
          <a:p>
            <a:r>
              <a:rPr dirty="0"/>
              <a:t>CC BY-SA 2.5, https://commons.wikimedia.org/w/index.php?curid=810830 </a:t>
            </a:r>
          </a:p>
        </p:txBody>
      </p:sp>
    </p:spTree>
    <p:extLst>
      <p:ext uri="{BB962C8B-B14F-4D97-AF65-F5344CB8AC3E}">
        <p14:creationId xmlns:p14="http://schemas.microsoft.com/office/powerpoint/2010/main" val="24944741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Shape 130"/>
          <p:cNvSpPr txBox="1">
            <a:spLocks noGrp="1"/>
          </p:cNvSpPr>
          <p:nvPr>
            <p:ph type="title"/>
          </p:nvPr>
        </p:nvSpPr>
        <p:spPr>
          <a:prstGeom prst="rect">
            <a:avLst/>
          </a:prstGeom>
        </p:spPr>
        <p:txBody>
          <a:bodyPr lIns="45699" tIns="45699" rIns="45699" bIns="45699"/>
          <a:lstStyle/>
          <a:p>
            <a:r>
              <a:rPr dirty="0"/>
              <a:t>Mitigating TCP/SYN Floods</a:t>
            </a:r>
          </a:p>
        </p:txBody>
      </p:sp>
      <p:sp>
        <p:nvSpPr>
          <p:cNvPr id="151" name="Shape 131"/>
          <p:cNvSpPr txBox="1">
            <a:spLocks noGrp="1"/>
          </p:cNvSpPr>
          <p:nvPr>
            <p:ph type="body" idx="1"/>
          </p:nvPr>
        </p:nvSpPr>
        <p:spPr>
          <a:xfrm>
            <a:off x="443130" y="2057400"/>
            <a:ext cx="8229601" cy="3771900"/>
          </a:xfrm>
          <a:prstGeom prst="rect">
            <a:avLst/>
          </a:prstGeom>
        </p:spPr>
        <p:txBody>
          <a:bodyPr lIns="45699" tIns="45699" rIns="45699" bIns="45699"/>
          <a:lstStyle/>
          <a:p>
            <a:pPr marL="152590" indent="-152590" defTabSz="610361">
              <a:spcBef>
                <a:spcPts val="600"/>
              </a:spcBef>
              <a:buClr>
                <a:srgbClr val="000000"/>
              </a:buClr>
              <a:defRPr sz="1869"/>
            </a:pPr>
            <a:r>
              <a:rPr dirty="0"/>
              <a:t>TCP/SYN floods can be easily identified by the large number of half-formed connection requests or unusually high numbers of connection resets (RST) that appear in sniffing tools, such as Wireshark. </a:t>
            </a:r>
            <a:br>
              <a:rPr dirty="0"/>
            </a:br>
            <a:endParaRPr dirty="0"/>
          </a:p>
          <a:p>
            <a:pPr marL="152590" indent="-152590" defTabSz="610361">
              <a:spcBef>
                <a:spcPts val="600"/>
              </a:spcBef>
              <a:buClr>
                <a:srgbClr val="000000"/>
              </a:buClr>
              <a:defRPr sz="1869"/>
            </a:pPr>
            <a:r>
              <a:rPr dirty="0"/>
              <a:t>Intrusion Detection/Prevention Systems can be configured to detect and respond to TCP SYN attacks.</a:t>
            </a:r>
            <a:br>
              <a:rPr dirty="0"/>
            </a:br>
            <a:endParaRPr dirty="0"/>
          </a:p>
          <a:p>
            <a:pPr marL="152590" indent="-152590" defTabSz="610361">
              <a:spcBef>
                <a:spcPts val="600"/>
              </a:spcBef>
              <a:buClr>
                <a:srgbClr val="000000"/>
              </a:buClr>
              <a:defRPr sz="1869"/>
            </a:pPr>
            <a:r>
              <a:rPr dirty="0"/>
              <a:t>TCP can also be configured at the server to wait less time before issuing a RST on a connection that has not responded to a SYN-ACK from the server.</a:t>
            </a:r>
            <a:br>
              <a:rPr dirty="0"/>
            </a:br>
            <a:endParaRPr dirty="0"/>
          </a:p>
          <a:p>
            <a:pPr marL="152590" indent="-152590" defTabSz="610361">
              <a:spcBef>
                <a:spcPts val="600"/>
              </a:spcBef>
              <a:buClr>
                <a:srgbClr val="000000"/>
              </a:buClr>
              <a:defRPr sz="1869"/>
            </a:pPr>
            <a:r>
              <a:rPr dirty="0"/>
              <a:t>During development, systems should be tested to determine if they have sufficient RAM and other resources to withstand a DDoS. This is often done by attacking the systems as the attacker would in a penetration test.</a:t>
            </a:r>
          </a:p>
        </p:txBody>
      </p:sp>
    </p:spTree>
    <p:extLst>
      <p:ext uri="{BB962C8B-B14F-4D97-AF65-F5344CB8AC3E}">
        <p14:creationId xmlns:p14="http://schemas.microsoft.com/office/powerpoint/2010/main" val="11985006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Shape 136"/>
          <p:cNvSpPr txBox="1">
            <a:spLocks noGrp="1"/>
          </p:cNvSpPr>
          <p:nvPr>
            <p:ph type="title"/>
          </p:nvPr>
        </p:nvSpPr>
        <p:spPr>
          <a:prstGeom prst="rect">
            <a:avLst/>
          </a:prstGeom>
        </p:spPr>
        <p:txBody>
          <a:bodyPr lIns="45699" tIns="45699" rIns="45699" bIns="45699"/>
          <a:lstStyle/>
          <a:p>
            <a:r>
              <a:rPr dirty="0"/>
              <a:t>ICMP</a:t>
            </a:r>
          </a:p>
        </p:txBody>
      </p:sp>
      <p:sp>
        <p:nvSpPr>
          <p:cNvPr id="156" name="Shape 137"/>
          <p:cNvSpPr txBox="1">
            <a:spLocks noGrp="1"/>
          </p:cNvSpPr>
          <p:nvPr>
            <p:ph type="body" idx="1"/>
          </p:nvPr>
        </p:nvSpPr>
        <p:spPr>
          <a:xfrm>
            <a:off x="450165" y="1974482"/>
            <a:ext cx="8229601" cy="3771901"/>
          </a:xfrm>
          <a:prstGeom prst="rect">
            <a:avLst/>
          </a:prstGeom>
        </p:spPr>
        <p:txBody>
          <a:bodyPr lIns="45699" tIns="45699" rIns="45699" bIns="45699"/>
          <a:lstStyle/>
          <a:p>
            <a:pPr>
              <a:buClr>
                <a:srgbClr val="000000"/>
              </a:buClr>
            </a:pPr>
            <a:r>
              <a:rPr dirty="0"/>
              <a:t>Internet Control Message Protocol (ICMP) is a messaging protocol for error and status messages on the networks.</a:t>
            </a:r>
          </a:p>
          <a:p>
            <a:pPr marL="698500" lvl="1" indent="-342900">
              <a:buClr>
                <a:srgbClr val="000000"/>
              </a:buClr>
              <a:defRPr sz="1800"/>
            </a:pPr>
            <a:r>
              <a:rPr dirty="0"/>
              <a:t>ICMP Error Messages - reports error conditions.</a:t>
            </a:r>
          </a:p>
          <a:p>
            <a:pPr marL="698500" lvl="1" indent="-342900">
              <a:buClr>
                <a:srgbClr val="000000"/>
              </a:buClr>
              <a:defRPr sz="1800"/>
            </a:pPr>
            <a:r>
              <a:rPr dirty="0"/>
              <a:t>ICMP Queries - used to determine the status of a device (i.e. as with the ping utility).</a:t>
            </a:r>
            <a:br>
              <a:rPr dirty="0"/>
            </a:br>
            <a:endParaRPr dirty="0"/>
          </a:p>
          <a:p>
            <a:pPr>
              <a:buClr>
                <a:srgbClr val="000000"/>
              </a:buClr>
            </a:pPr>
            <a:r>
              <a:rPr dirty="0"/>
              <a:t>ICMP vulnerabilities can be used in attacks against availability (DoS/DDoS), to covertly transmit information, and for reconnaissance purposes to gather information for an attack.</a:t>
            </a:r>
          </a:p>
        </p:txBody>
      </p:sp>
    </p:spTree>
    <p:extLst>
      <p:ext uri="{BB962C8B-B14F-4D97-AF65-F5344CB8AC3E}">
        <p14:creationId xmlns:p14="http://schemas.microsoft.com/office/powerpoint/2010/main" val="32812105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Shape 142"/>
          <p:cNvSpPr txBox="1">
            <a:spLocks noGrp="1"/>
          </p:cNvSpPr>
          <p:nvPr>
            <p:ph type="title"/>
          </p:nvPr>
        </p:nvSpPr>
        <p:spPr>
          <a:prstGeom prst="rect">
            <a:avLst/>
          </a:prstGeom>
        </p:spPr>
        <p:txBody>
          <a:bodyPr lIns="45699" tIns="45699" rIns="45699" bIns="45699"/>
          <a:lstStyle/>
          <a:p>
            <a:r>
              <a:rPr dirty="0"/>
              <a:t>ICMP in a DoS/DDoS Attack</a:t>
            </a:r>
          </a:p>
        </p:txBody>
      </p:sp>
      <p:sp>
        <p:nvSpPr>
          <p:cNvPr id="159" name="Shape 143"/>
          <p:cNvSpPr txBox="1">
            <a:spLocks noGrp="1"/>
          </p:cNvSpPr>
          <p:nvPr>
            <p:ph type="body" idx="1"/>
          </p:nvPr>
        </p:nvSpPr>
        <p:spPr>
          <a:prstGeom prst="rect">
            <a:avLst/>
          </a:prstGeom>
        </p:spPr>
        <p:txBody>
          <a:bodyPr lIns="45699" tIns="45699" rIns="45699" bIns="45699"/>
          <a:lstStyle/>
          <a:p>
            <a:pPr>
              <a:spcBef>
                <a:spcPts val="0"/>
              </a:spcBef>
              <a:buFontTx/>
            </a:pPr>
            <a:r>
              <a:rPr dirty="0"/>
              <a:t>Very early DoS attacks leveraged the trusting nature of ICMP in their attacks. The earliest ICMP attacks consisted just of sending ICMP_ECHO (ping requests) to a server, which (if ICMP was enabled) had to respond with an ICMP_ECHOREPLY (the response).</a:t>
            </a:r>
            <a:br>
              <a:rPr dirty="0"/>
            </a:br>
            <a:endParaRPr dirty="0"/>
          </a:p>
          <a:p>
            <a:pPr>
              <a:spcBef>
                <a:spcPts val="500"/>
              </a:spcBef>
              <a:buFontTx/>
            </a:pPr>
            <a:r>
              <a:rPr dirty="0"/>
              <a:t>Smurf is an example of an early ICMP DoS attack.</a:t>
            </a:r>
          </a:p>
          <a:p>
            <a:pPr marL="698500" lvl="1" indent="-342900">
              <a:spcBef>
                <a:spcPts val="400"/>
              </a:spcBef>
              <a:buFontTx/>
              <a:defRPr sz="1800"/>
            </a:pPr>
            <a:r>
              <a:rPr dirty="0"/>
              <a:t>Attackers sent ICMP echo requests (ping) with spoofed source IP addresses to devices that would, in turn, broadcast the requests to all devices on the network. This would result in these devices responding to the victim’s IP.</a:t>
            </a:r>
          </a:p>
        </p:txBody>
      </p:sp>
    </p:spTree>
    <p:extLst>
      <p:ext uri="{BB962C8B-B14F-4D97-AF65-F5344CB8AC3E}">
        <p14:creationId xmlns:p14="http://schemas.microsoft.com/office/powerpoint/2010/main" val="35349229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Shape 148"/>
          <p:cNvSpPr txBox="1">
            <a:spLocks noGrp="1"/>
          </p:cNvSpPr>
          <p:nvPr>
            <p:ph type="title"/>
          </p:nvPr>
        </p:nvSpPr>
        <p:spPr>
          <a:prstGeom prst="rect">
            <a:avLst/>
          </a:prstGeom>
        </p:spPr>
        <p:txBody>
          <a:bodyPr lIns="45699" tIns="45699" rIns="45699" bIns="45699"/>
          <a:lstStyle/>
          <a:p>
            <a:r>
              <a:rPr dirty="0"/>
              <a:t>ICMP in a DoS/DDoS Attack (Cont.)</a:t>
            </a:r>
          </a:p>
        </p:txBody>
      </p:sp>
      <p:sp>
        <p:nvSpPr>
          <p:cNvPr id="164" name="Shape 149"/>
          <p:cNvSpPr txBox="1">
            <a:spLocks noGrp="1"/>
          </p:cNvSpPr>
          <p:nvPr>
            <p:ph type="body" idx="1"/>
          </p:nvPr>
        </p:nvSpPr>
        <p:spPr>
          <a:prstGeom prst="rect">
            <a:avLst/>
          </a:prstGeom>
        </p:spPr>
        <p:txBody>
          <a:bodyPr lIns="45699" tIns="45699" rIns="45699" bIns="45699"/>
          <a:lstStyle>
            <a:lvl1pPr>
              <a:spcBef>
                <a:spcPts val="0"/>
              </a:spcBef>
              <a:buClr>
                <a:srgbClr val="000000"/>
              </a:buClr>
            </a:lvl1pPr>
          </a:lstStyle>
          <a:p>
            <a:r>
              <a:rPr dirty="0"/>
              <a:t>Another way to “crash” a server</a:t>
            </a:r>
            <a:r>
              <a:rPr lang="en-US" dirty="0"/>
              <a:t> (</a:t>
            </a:r>
            <a:r>
              <a:rPr dirty="0"/>
              <a:t>making it unavailable</a:t>
            </a:r>
            <a:r>
              <a:rPr lang="en-US" dirty="0"/>
              <a:t>)</a:t>
            </a:r>
            <a:r>
              <a:rPr dirty="0"/>
              <a:t> using ICMP is to manipulate the ping packet, using a tool such as hping (now hping3) to increase the size of the ICMP packet beyond that allowed by the host (usually, 65536 octets). This is known as a “teardrop” attack.</a:t>
            </a:r>
          </a:p>
        </p:txBody>
      </p:sp>
    </p:spTree>
    <p:extLst>
      <p:ext uri="{BB962C8B-B14F-4D97-AF65-F5344CB8AC3E}">
        <p14:creationId xmlns:p14="http://schemas.microsoft.com/office/powerpoint/2010/main" val="27055848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 name="Shape 154"/>
          <p:cNvSpPr txBox="1">
            <a:spLocks noGrp="1"/>
          </p:cNvSpPr>
          <p:nvPr>
            <p:ph type="title"/>
          </p:nvPr>
        </p:nvSpPr>
        <p:spPr>
          <a:prstGeom prst="rect">
            <a:avLst/>
          </a:prstGeom>
        </p:spPr>
        <p:txBody>
          <a:bodyPr lIns="45699" tIns="45699" rIns="45699" bIns="45699"/>
          <a:lstStyle/>
          <a:p>
            <a:r>
              <a:rPr dirty="0"/>
              <a:t>ICMP for Covert Communications</a:t>
            </a:r>
          </a:p>
        </p:txBody>
      </p:sp>
      <p:sp>
        <p:nvSpPr>
          <p:cNvPr id="169" name="Shape 155"/>
          <p:cNvSpPr txBox="1">
            <a:spLocks noGrp="1"/>
          </p:cNvSpPr>
          <p:nvPr>
            <p:ph type="body" idx="1"/>
          </p:nvPr>
        </p:nvSpPr>
        <p:spPr>
          <a:prstGeom prst="rect">
            <a:avLst/>
          </a:prstGeom>
        </p:spPr>
        <p:txBody>
          <a:bodyPr lIns="45699" tIns="45699" rIns="45699" bIns="45699"/>
          <a:lstStyle/>
          <a:p>
            <a:pPr>
              <a:spcBef>
                <a:spcPts val="0"/>
              </a:spcBef>
              <a:buClr>
                <a:srgbClr val="000000"/>
              </a:buClr>
            </a:pPr>
            <a:r>
              <a:rPr dirty="0"/>
              <a:t>“Covert communications” are communication channels that are established t</a:t>
            </a:r>
            <a:r>
              <a:rPr lang="en-US" dirty="0"/>
              <a:t>o</a:t>
            </a:r>
            <a:r>
              <a:rPr dirty="0"/>
              <a:t> allow unauthorized/unmonitored communications to occur.</a:t>
            </a:r>
            <a:br>
              <a:rPr dirty="0"/>
            </a:br>
            <a:endParaRPr dirty="0"/>
          </a:p>
          <a:p>
            <a:pPr>
              <a:spcBef>
                <a:spcPts val="500"/>
              </a:spcBef>
              <a:buClr>
                <a:srgbClr val="000000"/>
              </a:buClr>
            </a:pPr>
            <a:r>
              <a:rPr dirty="0"/>
              <a:t>Loki, named after the Norse God of deceit and trickery, is an attack that uses ICMP the option data section of an ICMP Echo packet, inserting and passing that is unmonitored if ICMP is allowed at the device.</a:t>
            </a:r>
          </a:p>
        </p:txBody>
      </p:sp>
    </p:spTree>
    <p:extLst>
      <p:ext uri="{BB962C8B-B14F-4D97-AF65-F5344CB8AC3E}">
        <p14:creationId xmlns:p14="http://schemas.microsoft.com/office/powerpoint/2010/main" val="37210530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 name="Shape 160"/>
          <p:cNvSpPr txBox="1">
            <a:spLocks noGrp="1"/>
          </p:cNvSpPr>
          <p:nvPr>
            <p:ph type="title"/>
          </p:nvPr>
        </p:nvSpPr>
        <p:spPr>
          <a:prstGeom prst="rect">
            <a:avLst/>
          </a:prstGeom>
        </p:spPr>
        <p:txBody>
          <a:bodyPr lIns="45699" tIns="45699" rIns="45699" bIns="45699"/>
          <a:lstStyle/>
          <a:p>
            <a:r>
              <a:rPr dirty="0"/>
              <a:t>ICMP as a Reconnaissance Tool</a:t>
            </a:r>
          </a:p>
        </p:txBody>
      </p:sp>
      <p:sp>
        <p:nvSpPr>
          <p:cNvPr id="174" name="Shape 161"/>
          <p:cNvSpPr txBox="1">
            <a:spLocks noGrp="1"/>
          </p:cNvSpPr>
          <p:nvPr>
            <p:ph type="body" idx="1"/>
          </p:nvPr>
        </p:nvSpPr>
        <p:spPr>
          <a:prstGeom prst="rect">
            <a:avLst/>
          </a:prstGeom>
        </p:spPr>
        <p:txBody>
          <a:bodyPr lIns="45699" tIns="45699" rIns="45699" bIns="45699"/>
          <a:lstStyle/>
          <a:p>
            <a:pPr>
              <a:spcBef>
                <a:spcPts val="0"/>
              </a:spcBef>
              <a:buClr>
                <a:srgbClr val="000000"/>
              </a:buClr>
            </a:pPr>
            <a:r>
              <a:rPr dirty="0"/>
              <a:t>Reconnaissance is the process of gathering information about a potential target (victim) when planning an attack.</a:t>
            </a:r>
            <a:br>
              <a:rPr dirty="0"/>
            </a:br>
            <a:endParaRPr dirty="0"/>
          </a:p>
          <a:p>
            <a:pPr>
              <a:spcBef>
                <a:spcPts val="500"/>
              </a:spcBef>
              <a:buClr>
                <a:srgbClr val="000000"/>
              </a:buClr>
            </a:pPr>
            <a:r>
              <a:rPr dirty="0"/>
              <a:t>Using ICMP, we can gain information about the system, including: </a:t>
            </a:r>
            <a:endParaRPr lang="en-US" dirty="0"/>
          </a:p>
          <a:p>
            <a:pPr lvl="1">
              <a:spcBef>
                <a:spcPts val="500"/>
              </a:spcBef>
              <a:buClr>
                <a:srgbClr val="000000"/>
              </a:buClr>
            </a:pPr>
            <a:r>
              <a:rPr lang="en-US" sz="1800" dirty="0"/>
              <a:t>T</a:t>
            </a:r>
            <a:r>
              <a:rPr sz="1800" dirty="0"/>
              <a:t>he number and type of devices (hosts) on the network </a:t>
            </a:r>
            <a:endParaRPr lang="en-US" sz="1800" dirty="0"/>
          </a:p>
          <a:p>
            <a:pPr lvl="1">
              <a:spcBef>
                <a:spcPts val="500"/>
              </a:spcBef>
              <a:buClr>
                <a:srgbClr val="000000"/>
              </a:buClr>
            </a:pPr>
            <a:r>
              <a:rPr lang="en-US" sz="1800" dirty="0"/>
              <a:t>H</a:t>
            </a:r>
            <a:r>
              <a:rPr sz="1800" dirty="0"/>
              <a:t>ow the hosts are arranged (topology) </a:t>
            </a:r>
            <a:endParaRPr lang="en-US" sz="1800" dirty="0"/>
          </a:p>
          <a:p>
            <a:pPr lvl="1">
              <a:spcBef>
                <a:spcPts val="500"/>
              </a:spcBef>
              <a:buClr>
                <a:srgbClr val="000000"/>
              </a:buClr>
            </a:pPr>
            <a:r>
              <a:rPr lang="en-US" sz="1800" dirty="0"/>
              <a:t>W</a:t>
            </a:r>
            <a:r>
              <a:rPr sz="1800" dirty="0"/>
              <a:t>hat operating systems are loaded at the hosts </a:t>
            </a:r>
            <a:endParaRPr lang="en-US" sz="1800" dirty="0"/>
          </a:p>
          <a:p>
            <a:pPr lvl="1">
              <a:spcBef>
                <a:spcPts val="500"/>
              </a:spcBef>
              <a:buClr>
                <a:srgbClr val="000000"/>
              </a:buClr>
            </a:pPr>
            <a:r>
              <a:rPr lang="en-US" sz="1800" dirty="0"/>
              <a:t>T</a:t>
            </a:r>
            <a:r>
              <a:rPr sz="1800" dirty="0"/>
              <a:t>he presence (and type) of a filtering device such as firewall or IDS/IPS</a:t>
            </a:r>
          </a:p>
        </p:txBody>
      </p:sp>
    </p:spTree>
    <p:extLst>
      <p:ext uri="{BB962C8B-B14F-4D97-AF65-F5344CB8AC3E}">
        <p14:creationId xmlns:p14="http://schemas.microsoft.com/office/powerpoint/2010/main" val="18038818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 name="Shape 166"/>
          <p:cNvSpPr txBox="1">
            <a:spLocks noGrp="1"/>
          </p:cNvSpPr>
          <p:nvPr>
            <p:ph type="title"/>
          </p:nvPr>
        </p:nvSpPr>
        <p:spPr>
          <a:prstGeom prst="rect">
            <a:avLst/>
          </a:prstGeom>
        </p:spPr>
        <p:txBody>
          <a:bodyPr lIns="45699" tIns="45699" rIns="45699" bIns="45699"/>
          <a:lstStyle/>
          <a:p>
            <a:r>
              <a:rPr dirty="0"/>
              <a:t>Mitigating ICMP Attacks</a:t>
            </a:r>
          </a:p>
        </p:txBody>
      </p:sp>
      <p:sp>
        <p:nvSpPr>
          <p:cNvPr id="179" name="Shape 167"/>
          <p:cNvSpPr txBox="1">
            <a:spLocks noGrp="1"/>
          </p:cNvSpPr>
          <p:nvPr>
            <p:ph type="body" idx="1"/>
          </p:nvPr>
        </p:nvSpPr>
        <p:spPr>
          <a:prstGeom prst="rect">
            <a:avLst/>
          </a:prstGeom>
        </p:spPr>
        <p:txBody>
          <a:bodyPr lIns="45699" tIns="45699" rIns="45699" bIns="45699"/>
          <a:lstStyle/>
          <a:p>
            <a:pPr>
              <a:spcBef>
                <a:spcPts val="0"/>
              </a:spcBef>
              <a:buClr>
                <a:srgbClr val="000000"/>
              </a:buClr>
            </a:pPr>
            <a:r>
              <a:rPr dirty="0"/>
              <a:t>Disallow all ICMP_ECHO traffic entirely. At a minimum, servers facing the Internet should have ICMP disabled.</a:t>
            </a:r>
            <a:br>
              <a:rPr dirty="0"/>
            </a:br>
            <a:endParaRPr dirty="0"/>
          </a:p>
          <a:p>
            <a:pPr>
              <a:spcBef>
                <a:spcPts val="500"/>
              </a:spcBef>
              <a:buClr>
                <a:srgbClr val="000000"/>
              </a:buClr>
            </a:pPr>
            <a:r>
              <a:rPr dirty="0"/>
              <a:t>Ensure that routers and other Layer 3 devices do not reply to broadcast addresses.</a:t>
            </a:r>
            <a:br>
              <a:rPr dirty="0"/>
            </a:br>
            <a:endParaRPr dirty="0"/>
          </a:p>
          <a:p>
            <a:pPr>
              <a:spcBef>
                <a:spcPts val="500"/>
              </a:spcBef>
              <a:buClr>
                <a:srgbClr val="000000"/>
              </a:buClr>
            </a:pPr>
            <a:r>
              <a:rPr dirty="0"/>
              <a:t>To prevent </a:t>
            </a:r>
            <a:r>
              <a:rPr lang="en-US" dirty="0"/>
              <a:t>(</a:t>
            </a:r>
            <a:r>
              <a:rPr dirty="0"/>
              <a:t>or detect</a:t>
            </a:r>
            <a:r>
              <a:rPr lang="en-US" dirty="0"/>
              <a:t>) </a:t>
            </a:r>
            <a:r>
              <a:rPr dirty="0"/>
              <a:t>covert channels, some firewalls can support analyzing the size of incoming ICMP packets to filter out ones that might contain covert messages or that might crash the server.</a:t>
            </a:r>
          </a:p>
        </p:txBody>
      </p:sp>
    </p:spTree>
    <p:extLst>
      <p:ext uri="{BB962C8B-B14F-4D97-AF65-F5344CB8AC3E}">
        <p14:creationId xmlns:p14="http://schemas.microsoft.com/office/powerpoint/2010/main" val="16169319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 name="Shape 172"/>
          <p:cNvSpPr txBox="1">
            <a:spLocks noGrp="1"/>
          </p:cNvSpPr>
          <p:nvPr>
            <p:ph type="title"/>
          </p:nvPr>
        </p:nvSpPr>
        <p:spPr>
          <a:prstGeom prst="rect">
            <a:avLst/>
          </a:prstGeom>
        </p:spPr>
        <p:txBody>
          <a:bodyPr lIns="45699" tIns="45699" rIns="45699" bIns="45699"/>
          <a:lstStyle/>
          <a:p>
            <a:r>
              <a:rPr dirty="0"/>
              <a:t>Domain Name System (DNS)</a:t>
            </a:r>
          </a:p>
        </p:txBody>
      </p:sp>
      <p:sp>
        <p:nvSpPr>
          <p:cNvPr id="184" name="Shape 173"/>
          <p:cNvSpPr txBox="1">
            <a:spLocks noGrp="1"/>
          </p:cNvSpPr>
          <p:nvPr>
            <p:ph type="body" idx="1"/>
          </p:nvPr>
        </p:nvSpPr>
        <p:spPr>
          <a:xfrm>
            <a:off x="457200" y="1946349"/>
            <a:ext cx="8229600" cy="3771901"/>
          </a:xfrm>
          <a:prstGeom prst="rect">
            <a:avLst/>
          </a:prstGeom>
        </p:spPr>
        <p:txBody>
          <a:bodyPr lIns="45699" tIns="45699" rIns="45699" bIns="45699"/>
          <a:lstStyle/>
          <a:p>
            <a:pPr>
              <a:buClr>
                <a:srgbClr val="000000"/>
              </a:buClr>
            </a:pPr>
            <a:r>
              <a:rPr dirty="0"/>
              <a:t>The Domain Name System (DNS) server resolves friendly URLs and host names (computer names) to IP addresses. </a:t>
            </a:r>
            <a:br>
              <a:rPr dirty="0"/>
            </a:br>
            <a:endParaRPr dirty="0"/>
          </a:p>
          <a:p>
            <a:pPr>
              <a:buClr>
                <a:srgbClr val="000000"/>
              </a:buClr>
            </a:pPr>
            <a:r>
              <a:rPr dirty="0"/>
              <a:t>DNS servers maintain a database (zone) of hostnames of systems to their associated IP addresses (resource records).</a:t>
            </a:r>
            <a:r>
              <a:rPr lang="en-US" dirty="0"/>
              <a:t> The</a:t>
            </a:r>
            <a:r>
              <a:rPr dirty="0"/>
              <a:t> records they don’t store locally are referred to a parent DNS server for resolution.</a:t>
            </a:r>
            <a:br>
              <a:rPr dirty="0"/>
            </a:br>
            <a:endParaRPr dirty="0"/>
          </a:p>
          <a:p>
            <a:pPr>
              <a:buClr>
                <a:srgbClr val="000000"/>
              </a:buClr>
            </a:pPr>
            <a:r>
              <a:rPr dirty="0"/>
              <a:t> DNS is critical to the operation of a network. Without DNS, we would not communicate easily with any system outside of our own network</a:t>
            </a:r>
            <a:r>
              <a:rPr lang="en-US" dirty="0"/>
              <a:t>; and</a:t>
            </a:r>
            <a:r>
              <a:rPr dirty="0"/>
              <a:t> </a:t>
            </a:r>
            <a:r>
              <a:rPr lang="en-US" dirty="0"/>
              <a:t>i</a:t>
            </a:r>
            <a:r>
              <a:rPr dirty="0"/>
              <a:t>n some cases, </a:t>
            </a:r>
            <a:r>
              <a:rPr lang="en-US" dirty="0"/>
              <a:t>we could not even communicate </a:t>
            </a:r>
            <a:r>
              <a:rPr dirty="0"/>
              <a:t>with systems within our own network unless the IP address </a:t>
            </a:r>
            <a:r>
              <a:rPr lang="en-US" dirty="0"/>
              <a:t>was</a:t>
            </a:r>
            <a:r>
              <a:rPr dirty="0"/>
              <a:t> known.</a:t>
            </a:r>
          </a:p>
        </p:txBody>
      </p:sp>
    </p:spTree>
    <p:extLst>
      <p:ext uri="{BB962C8B-B14F-4D97-AF65-F5344CB8AC3E}">
        <p14:creationId xmlns:p14="http://schemas.microsoft.com/office/powerpoint/2010/main" val="412139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 name="Shape 178"/>
          <p:cNvSpPr txBox="1">
            <a:spLocks noGrp="1"/>
          </p:cNvSpPr>
          <p:nvPr>
            <p:ph type="title"/>
          </p:nvPr>
        </p:nvSpPr>
        <p:spPr>
          <a:prstGeom prst="rect">
            <a:avLst/>
          </a:prstGeom>
        </p:spPr>
        <p:txBody>
          <a:bodyPr lIns="45699" tIns="45699" rIns="45699" bIns="45699"/>
          <a:lstStyle/>
          <a:p>
            <a:r>
              <a:rPr dirty="0"/>
              <a:t>DNS Vulnerabilities</a:t>
            </a:r>
          </a:p>
        </p:txBody>
      </p:sp>
      <p:sp>
        <p:nvSpPr>
          <p:cNvPr id="187" name="Shape 179"/>
          <p:cNvSpPr txBox="1">
            <a:spLocks noGrp="1"/>
          </p:cNvSpPr>
          <p:nvPr>
            <p:ph type="body" idx="1"/>
          </p:nvPr>
        </p:nvSpPr>
        <p:spPr>
          <a:xfrm>
            <a:off x="457200" y="1946349"/>
            <a:ext cx="8229600" cy="3771901"/>
          </a:xfrm>
          <a:prstGeom prst="rect">
            <a:avLst/>
          </a:prstGeom>
        </p:spPr>
        <p:txBody>
          <a:bodyPr lIns="45699" tIns="45699" rIns="45699" bIns="45699"/>
          <a:lstStyle/>
          <a:p>
            <a:pPr>
              <a:spcBef>
                <a:spcPts val="0"/>
              </a:spcBef>
              <a:buClr>
                <a:srgbClr val="000000"/>
              </a:buClr>
            </a:pPr>
            <a:r>
              <a:rPr dirty="0"/>
              <a:t>Attacks against DNS seek to either make the service unavailable (a DoS or DDoS) or</a:t>
            </a:r>
            <a:r>
              <a:rPr lang="en-US" dirty="0"/>
              <a:t> to</a:t>
            </a:r>
            <a:r>
              <a:rPr dirty="0"/>
              <a:t> “poison” DNS so that users are redirected to the attackers site.</a:t>
            </a:r>
            <a:br>
              <a:rPr dirty="0"/>
            </a:br>
            <a:endParaRPr dirty="0"/>
          </a:p>
          <a:p>
            <a:pPr>
              <a:spcBef>
                <a:spcPts val="400"/>
              </a:spcBef>
              <a:buClr>
                <a:srgbClr val="000000"/>
              </a:buClr>
            </a:pPr>
            <a:r>
              <a:rPr lang="en-US" dirty="0"/>
              <a:t>Also</a:t>
            </a:r>
            <a:r>
              <a:rPr dirty="0"/>
              <a:t>, attackers can leverage vulnerabilities in DNS to gather information about the internal network, mapping the network to find devices to attack. </a:t>
            </a:r>
            <a:br>
              <a:rPr dirty="0"/>
            </a:br>
            <a:r>
              <a:rPr dirty="0"/>
              <a:t> </a:t>
            </a:r>
          </a:p>
          <a:p>
            <a:pPr>
              <a:spcBef>
                <a:spcPts val="400"/>
              </a:spcBef>
              <a:buClr>
                <a:srgbClr val="000000"/>
              </a:buClr>
            </a:pPr>
            <a:r>
              <a:rPr dirty="0"/>
              <a:t>DNS cache servers can also be poisoned to redirect users to the attacker’s site.</a:t>
            </a:r>
          </a:p>
        </p:txBody>
      </p:sp>
    </p:spTree>
    <p:extLst>
      <p:ext uri="{BB962C8B-B14F-4D97-AF65-F5344CB8AC3E}">
        <p14:creationId xmlns:p14="http://schemas.microsoft.com/office/powerpoint/2010/main" val="21493992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Shape 60"/>
          <p:cNvSpPr txBox="1">
            <a:spLocks noGrp="1"/>
          </p:cNvSpPr>
          <p:nvPr>
            <p:ph type="title"/>
          </p:nvPr>
        </p:nvSpPr>
        <p:spPr>
          <a:prstGeom prst="rect">
            <a:avLst/>
          </a:prstGeom>
        </p:spPr>
        <p:txBody>
          <a:bodyPr lIns="45699" tIns="45699" rIns="45699" bIns="45699"/>
          <a:lstStyle/>
          <a:p>
            <a:r>
              <a:rPr dirty="0"/>
              <a:t>Learning Objectives</a:t>
            </a:r>
          </a:p>
        </p:txBody>
      </p:sp>
      <p:sp>
        <p:nvSpPr>
          <p:cNvPr id="108" name="Shape 61"/>
          <p:cNvSpPr txBox="1">
            <a:spLocks noGrp="1"/>
          </p:cNvSpPr>
          <p:nvPr>
            <p:ph type="body" idx="1"/>
          </p:nvPr>
        </p:nvSpPr>
        <p:spPr>
          <a:xfrm>
            <a:off x="457200" y="1983694"/>
            <a:ext cx="8229600" cy="3771901"/>
          </a:xfrm>
          <a:prstGeom prst="rect">
            <a:avLst/>
          </a:prstGeom>
        </p:spPr>
        <p:txBody>
          <a:bodyPr lIns="45699" tIns="45699" rIns="45699" bIns="45699">
            <a:normAutofit lnSpcReduction="10000"/>
          </a:bodyPr>
          <a:lstStyle/>
          <a:p>
            <a:pPr marL="0" indent="0">
              <a:lnSpc>
                <a:spcPct val="80000"/>
              </a:lnSpc>
              <a:buClr>
                <a:srgbClr val="2955A6"/>
              </a:buClr>
              <a:buSzTx/>
              <a:buNone/>
              <a:defRPr sz="2400"/>
            </a:pPr>
            <a:r>
              <a:rPr dirty="0"/>
              <a:t>U</a:t>
            </a:r>
            <a:r>
              <a:rPr sz="2100" dirty="0"/>
              <a:t>pon completion of this unit</a:t>
            </a:r>
            <a:r>
              <a:rPr lang="en-US" sz="2100" dirty="0"/>
              <a:t>, students will be able to</a:t>
            </a:r>
            <a:r>
              <a:rPr sz="2100" dirty="0"/>
              <a:t>:</a:t>
            </a:r>
            <a:br>
              <a:rPr lang="en-US" sz="2100" dirty="0"/>
            </a:br>
            <a:endParaRPr dirty="0"/>
          </a:p>
          <a:p>
            <a:pPr marL="0" lvl="1" indent="0">
              <a:lnSpc>
                <a:spcPct val="80000"/>
              </a:lnSpc>
              <a:spcBef>
                <a:spcPts val="400"/>
              </a:spcBef>
              <a:buNone/>
            </a:pPr>
            <a:r>
              <a:rPr lang="en-US" sz="2100" dirty="0"/>
              <a:t>2.1	</a:t>
            </a:r>
            <a:r>
              <a:rPr sz="2100" dirty="0"/>
              <a:t>Define Denial-of-Service (DoS)</a:t>
            </a:r>
            <a:r>
              <a:rPr lang="en-US" sz="2100" dirty="0"/>
              <a:t> and </a:t>
            </a:r>
            <a:r>
              <a:rPr sz="2100" dirty="0"/>
              <a:t>Distributed Denial of Service </a:t>
            </a:r>
            <a:r>
              <a:rPr lang="en-US" sz="2100" dirty="0"/>
              <a:t>	</a:t>
            </a:r>
            <a:r>
              <a:rPr sz="2100" dirty="0"/>
              <a:t>(DDoS)</a:t>
            </a:r>
            <a:r>
              <a:rPr lang="en-US" sz="2100" dirty="0"/>
              <a:t> </a:t>
            </a:r>
            <a:r>
              <a:rPr sz="2100" dirty="0"/>
              <a:t>attacks and </a:t>
            </a:r>
            <a:r>
              <a:rPr lang="en-US" sz="2100" dirty="0"/>
              <a:t>describe </a:t>
            </a:r>
            <a:r>
              <a:rPr sz="2100" dirty="0"/>
              <a:t>how they can be identified and </a:t>
            </a:r>
            <a:br>
              <a:rPr lang="en-US" sz="2100" dirty="0"/>
            </a:br>
            <a:r>
              <a:rPr lang="en-US" sz="2100" dirty="0"/>
              <a:t> 	</a:t>
            </a:r>
            <a:r>
              <a:rPr sz="2100" dirty="0"/>
              <a:t>mitigated.</a:t>
            </a:r>
          </a:p>
          <a:p>
            <a:pPr marL="0" lvl="1" indent="0">
              <a:lnSpc>
                <a:spcPct val="80000"/>
              </a:lnSpc>
              <a:spcBef>
                <a:spcPts val="400"/>
              </a:spcBef>
              <a:buNone/>
            </a:pPr>
            <a:br>
              <a:rPr lang="en-US" sz="2100" dirty="0"/>
            </a:br>
            <a:r>
              <a:rPr lang="en-US" sz="2100" dirty="0"/>
              <a:t>2.2	</a:t>
            </a:r>
            <a:r>
              <a:rPr sz="2100" dirty="0"/>
              <a:t>Describe how attacks leverage inherent weaknesses in network</a:t>
            </a:r>
            <a:r>
              <a:rPr lang="en-US" sz="2100" dirty="0"/>
              <a:t> </a:t>
            </a:r>
            <a:br>
              <a:rPr lang="en-US" sz="2100" dirty="0"/>
            </a:br>
            <a:r>
              <a:rPr lang="en-US" sz="2100" dirty="0"/>
              <a:t> 	</a:t>
            </a:r>
            <a:r>
              <a:rPr sz="2100" dirty="0"/>
              <a:t>protocols,</a:t>
            </a:r>
            <a:r>
              <a:rPr lang="en-US" sz="2100" dirty="0"/>
              <a:t> </a:t>
            </a:r>
            <a:r>
              <a:rPr sz="2100" dirty="0"/>
              <a:t>such as TCP, ICMP, DNS, and ARP. </a:t>
            </a:r>
          </a:p>
          <a:p>
            <a:pPr marL="0" lvl="1" indent="0">
              <a:lnSpc>
                <a:spcPct val="80000"/>
              </a:lnSpc>
              <a:spcBef>
                <a:spcPts val="400"/>
              </a:spcBef>
              <a:buNone/>
            </a:pPr>
            <a:br>
              <a:rPr lang="en-US" sz="2100" dirty="0"/>
            </a:br>
            <a:r>
              <a:rPr lang="en-US" sz="2100" dirty="0"/>
              <a:t>2.3	</a:t>
            </a:r>
            <a:r>
              <a:rPr sz="2100" dirty="0"/>
              <a:t>Identify different types of viruses and web-based attacks on </a:t>
            </a:r>
            <a:br>
              <a:rPr lang="en-US" sz="2100" dirty="0"/>
            </a:br>
            <a:r>
              <a:rPr lang="en-US" sz="2100" dirty="0"/>
              <a:t> 	</a:t>
            </a:r>
            <a:r>
              <a:rPr sz="2100" dirty="0"/>
              <a:t>application services. </a:t>
            </a:r>
          </a:p>
          <a:p>
            <a:pPr marL="0" lvl="1" indent="0">
              <a:lnSpc>
                <a:spcPct val="80000"/>
              </a:lnSpc>
              <a:spcBef>
                <a:spcPts val="400"/>
              </a:spcBef>
              <a:buNone/>
              <a:defRPr sz="2000">
                <a:solidFill>
                  <a:srgbClr val="2955A6"/>
                </a:solidFill>
              </a:defRPr>
            </a:pPr>
            <a:br>
              <a:rPr lang="en-US" sz="2100" dirty="0">
                <a:solidFill>
                  <a:srgbClr val="000000"/>
                </a:solidFill>
              </a:rPr>
            </a:br>
            <a:r>
              <a:rPr lang="en-US" sz="2100" dirty="0">
                <a:solidFill>
                  <a:srgbClr val="000000"/>
                </a:solidFill>
              </a:rPr>
              <a:t>2.4	</a:t>
            </a:r>
            <a:r>
              <a:rPr sz="2100" dirty="0">
                <a:solidFill>
                  <a:srgbClr val="000000"/>
                </a:solidFill>
              </a:rPr>
              <a:t>Identify attacks that leverage the human element, such as social </a:t>
            </a:r>
            <a:r>
              <a:rPr lang="en-US" sz="2100" dirty="0">
                <a:solidFill>
                  <a:srgbClr val="000000"/>
                </a:solidFill>
              </a:rPr>
              <a:t>	</a:t>
            </a:r>
            <a:r>
              <a:rPr sz="2100" dirty="0">
                <a:solidFill>
                  <a:srgbClr val="000000"/>
                </a:solidFill>
              </a:rPr>
              <a:t>engineering (including phishing). </a:t>
            </a:r>
          </a:p>
        </p:txBody>
      </p:sp>
    </p:spTree>
    <p:extLst>
      <p:ext uri="{BB962C8B-B14F-4D97-AF65-F5344CB8AC3E}">
        <p14:creationId xmlns:p14="http://schemas.microsoft.com/office/powerpoint/2010/main" val="10480477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 name="Shape 184"/>
          <p:cNvSpPr txBox="1">
            <a:spLocks noGrp="1"/>
          </p:cNvSpPr>
          <p:nvPr>
            <p:ph type="title"/>
          </p:nvPr>
        </p:nvSpPr>
        <p:spPr>
          <a:prstGeom prst="rect">
            <a:avLst/>
          </a:prstGeom>
        </p:spPr>
        <p:txBody>
          <a:bodyPr lIns="45699" tIns="45699" rIns="45699" bIns="45699"/>
          <a:lstStyle/>
          <a:p>
            <a:r>
              <a:rPr dirty="0"/>
              <a:t>DNS DDoS Example</a:t>
            </a:r>
          </a:p>
        </p:txBody>
      </p:sp>
      <p:sp>
        <p:nvSpPr>
          <p:cNvPr id="192" name="Shape 185"/>
          <p:cNvSpPr txBox="1">
            <a:spLocks noGrp="1"/>
          </p:cNvSpPr>
          <p:nvPr>
            <p:ph type="body" idx="1"/>
          </p:nvPr>
        </p:nvSpPr>
        <p:spPr>
          <a:prstGeom prst="rect">
            <a:avLst/>
          </a:prstGeom>
        </p:spPr>
        <p:txBody>
          <a:bodyPr lIns="45699" tIns="45699" rIns="45699" bIns="45699"/>
          <a:lstStyle/>
          <a:p>
            <a:pPr>
              <a:spcBef>
                <a:spcPts val="0"/>
              </a:spcBef>
              <a:buClr>
                <a:srgbClr val="000000"/>
              </a:buClr>
            </a:pPr>
            <a:r>
              <a:rPr dirty="0"/>
              <a:t>In October 2016, a massive botnet of Internet of Things (IoT) devices </a:t>
            </a:r>
            <a:r>
              <a:rPr lang="en-US" dirty="0"/>
              <a:t>including </a:t>
            </a:r>
            <a:r>
              <a:rPr dirty="0"/>
              <a:t>webcams, DVRs, routers, etc. implemented a DDoS attack against Dyn </a:t>
            </a:r>
            <a:r>
              <a:rPr lang="en-US" dirty="0"/>
              <a:t>(</a:t>
            </a:r>
            <a:r>
              <a:rPr dirty="0"/>
              <a:t>an Internet infrastructure company that provides DNS services to companies such as Twitter, Reddit, and others</a:t>
            </a:r>
            <a:r>
              <a:rPr lang="en-US" dirty="0"/>
              <a:t>)</a:t>
            </a:r>
            <a:r>
              <a:rPr dirty="0"/>
              <a:t>. The attack successfully degraded DNS services for much of the entire east coast of the United States for several hours.</a:t>
            </a:r>
            <a:br>
              <a:rPr dirty="0"/>
            </a:br>
            <a:endParaRPr dirty="0"/>
          </a:p>
          <a:p>
            <a:pPr>
              <a:spcBef>
                <a:spcPts val="400"/>
              </a:spcBef>
              <a:buClr>
                <a:srgbClr val="000000"/>
              </a:buClr>
            </a:pPr>
            <a:r>
              <a:rPr dirty="0"/>
              <a:t>The attack used malware called Mirai to infect the devices</a:t>
            </a:r>
            <a:r>
              <a:rPr lang="en-US" dirty="0"/>
              <a:t>, then</a:t>
            </a:r>
            <a:r>
              <a:rPr dirty="0"/>
              <a:t> us</a:t>
            </a:r>
            <a:r>
              <a:rPr lang="en-US" dirty="0"/>
              <a:t>ed these</a:t>
            </a:r>
            <a:r>
              <a:rPr dirty="0"/>
              <a:t> tens of millions of IoT devices to overwhelm the victim’s DNS severs with up to 620 Gbps of traffic in the first few hours.</a:t>
            </a:r>
          </a:p>
        </p:txBody>
      </p:sp>
    </p:spTree>
    <p:extLst>
      <p:ext uri="{BB962C8B-B14F-4D97-AF65-F5344CB8AC3E}">
        <p14:creationId xmlns:p14="http://schemas.microsoft.com/office/powerpoint/2010/main" val="12387281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 name="Shape 190"/>
          <p:cNvSpPr txBox="1">
            <a:spLocks noGrp="1"/>
          </p:cNvSpPr>
          <p:nvPr>
            <p:ph type="title"/>
          </p:nvPr>
        </p:nvSpPr>
        <p:spPr>
          <a:prstGeom prst="rect">
            <a:avLst/>
          </a:prstGeom>
        </p:spPr>
        <p:txBody>
          <a:bodyPr lIns="45699" tIns="45699" rIns="45699" bIns="45699"/>
          <a:lstStyle/>
          <a:p>
            <a:r>
              <a:rPr dirty="0"/>
              <a:t>DNS as the Attacker</a:t>
            </a:r>
            <a:br>
              <a:rPr dirty="0"/>
            </a:br>
            <a:r>
              <a:rPr dirty="0"/>
              <a:t>Distributed Reflection DoS (DrDoS)</a:t>
            </a:r>
          </a:p>
        </p:txBody>
      </p:sp>
      <p:sp>
        <p:nvSpPr>
          <p:cNvPr id="197" name="Shape 191"/>
          <p:cNvSpPr txBox="1">
            <a:spLocks noGrp="1"/>
          </p:cNvSpPr>
          <p:nvPr>
            <p:ph type="body" idx="1"/>
          </p:nvPr>
        </p:nvSpPr>
        <p:spPr>
          <a:prstGeom prst="rect">
            <a:avLst/>
          </a:prstGeom>
        </p:spPr>
        <p:txBody>
          <a:bodyPr lIns="45699" tIns="45699" rIns="45699" bIns="45699"/>
          <a:lstStyle/>
          <a:p>
            <a:pPr>
              <a:spcBef>
                <a:spcPts val="0"/>
              </a:spcBef>
              <a:buClr>
                <a:srgbClr val="000000"/>
              </a:buClr>
            </a:pPr>
            <a:r>
              <a:rPr lang="en-US" dirty="0"/>
              <a:t>A </a:t>
            </a:r>
            <a:r>
              <a:rPr lang="en-US" dirty="0" err="1"/>
              <a:t>DrDoS</a:t>
            </a:r>
            <a:r>
              <a:rPr lang="en-US" dirty="0"/>
              <a:t> is a</a:t>
            </a:r>
            <a:r>
              <a:rPr dirty="0"/>
              <a:t>n amplifying attack where DNS queries are sent to open DNS servers (resolvers), modifying the source address so that it spoofs the intended victim’s system. </a:t>
            </a:r>
            <a:br>
              <a:rPr dirty="0"/>
            </a:br>
            <a:endParaRPr dirty="0"/>
          </a:p>
          <a:p>
            <a:pPr>
              <a:spcBef>
                <a:spcPts val="500"/>
              </a:spcBef>
              <a:buClr>
                <a:srgbClr val="000000"/>
              </a:buClr>
            </a:pPr>
            <a:r>
              <a:rPr dirty="0"/>
              <a:t>These queries are designed so that the amount of information returned in the response is significantly larger than normal (64-byte versus 512-byte responses), overwhelming the victim’s system with traffic.</a:t>
            </a:r>
          </a:p>
        </p:txBody>
      </p:sp>
    </p:spTree>
    <p:extLst>
      <p:ext uri="{BB962C8B-B14F-4D97-AF65-F5344CB8AC3E}">
        <p14:creationId xmlns:p14="http://schemas.microsoft.com/office/powerpoint/2010/main" val="17799083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 name="Shape 196"/>
          <p:cNvSpPr txBox="1">
            <a:spLocks noGrp="1"/>
          </p:cNvSpPr>
          <p:nvPr>
            <p:ph type="title"/>
          </p:nvPr>
        </p:nvSpPr>
        <p:spPr>
          <a:prstGeom prst="rect">
            <a:avLst/>
          </a:prstGeom>
        </p:spPr>
        <p:txBody>
          <a:bodyPr lIns="45699" tIns="45699" rIns="45699" bIns="45699"/>
          <a:lstStyle/>
          <a:p>
            <a:r>
              <a:rPr dirty="0"/>
              <a:t>DNS</a:t>
            </a:r>
            <a:r>
              <a:rPr lang="en-US" dirty="0"/>
              <a:t> as the Attacker (Contd.)</a:t>
            </a:r>
            <a:r>
              <a:rPr dirty="0"/>
              <a:t> </a:t>
            </a:r>
          </a:p>
        </p:txBody>
      </p:sp>
      <p:sp>
        <p:nvSpPr>
          <p:cNvPr id="202" name="Shape 197"/>
          <p:cNvSpPr txBox="1">
            <a:spLocks noGrp="1"/>
          </p:cNvSpPr>
          <p:nvPr>
            <p:ph type="body" idx="1"/>
          </p:nvPr>
        </p:nvSpPr>
        <p:spPr>
          <a:prstGeom prst="rect">
            <a:avLst/>
          </a:prstGeom>
        </p:spPr>
        <p:txBody>
          <a:bodyPr lIns="45699" tIns="45699" rIns="45699" bIns="45699"/>
          <a:lstStyle/>
          <a:p>
            <a:pPr>
              <a:spcBef>
                <a:spcPts val="0"/>
              </a:spcBef>
              <a:buClr>
                <a:srgbClr val="000000"/>
              </a:buClr>
            </a:pPr>
            <a:r>
              <a:rPr dirty="0"/>
              <a:t>As a part of the reconnaissance phase, attackers will attempt to access DNS records to gain information on the IP schema and server IP addresses and names. </a:t>
            </a:r>
            <a:br>
              <a:rPr dirty="0"/>
            </a:br>
            <a:endParaRPr dirty="0"/>
          </a:p>
          <a:p>
            <a:pPr>
              <a:spcBef>
                <a:spcPts val="500"/>
              </a:spcBef>
              <a:buClr>
                <a:srgbClr val="000000"/>
              </a:buClr>
            </a:pPr>
            <a:r>
              <a:rPr dirty="0"/>
              <a:t>Servers that use older versions of BIND are vulnerable to requests for “zone transfers” and will provide a copy of the DNS zone to the attacker.</a:t>
            </a:r>
          </a:p>
        </p:txBody>
      </p:sp>
    </p:spTree>
    <p:extLst>
      <p:ext uri="{BB962C8B-B14F-4D97-AF65-F5344CB8AC3E}">
        <p14:creationId xmlns:p14="http://schemas.microsoft.com/office/powerpoint/2010/main" val="29403743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 name="Shape 202"/>
          <p:cNvSpPr txBox="1">
            <a:spLocks noGrp="1"/>
          </p:cNvSpPr>
          <p:nvPr>
            <p:ph type="title"/>
          </p:nvPr>
        </p:nvSpPr>
        <p:spPr>
          <a:prstGeom prst="rect">
            <a:avLst/>
          </a:prstGeom>
        </p:spPr>
        <p:txBody>
          <a:bodyPr lIns="45699" tIns="45699" rIns="45699" bIns="45699"/>
          <a:lstStyle/>
          <a:p>
            <a:r>
              <a:rPr dirty="0"/>
              <a:t>DNS Poisoning</a:t>
            </a:r>
          </a:p>
        </p:txBody>
      </p:sp>
      <p:sp>
        <p:nvSpPr>
          <p:cNvPr id="207" name="Shape 203"/>
          <p:cNvSpPr txBox="1">
            <a:spLocks noGrp="1"/>
          </p:cNvSpPr>
          <p:nvPr>
            <p:ph type="body" idx="1"/>
          </p:nvPr>
        </p:nvSpPr>
        <p:spPr>
          <a:xfrm>
            <a:off x="457200" y="1960415"/>
            <a:ext cx="8229600" cy="3771901"/>
          </a:xfrm>
          <a:prstGeom prst="rect">
            <a:avLst/>
          </a:prstGeom>
        </p:spPr>
        <p:txBody>
          <a:bodyPr lIns="45699" tIns="45699" rIns="45699" bIns="45699"/>
          <a:lstStyle/>
          <a:p>
            <a:pPr>
              <a:spcBef>
                <a:spcPts val="0"/>
              </a:spcBef>
              <a:buClr>
                <a:srgbClr val="000000"/>
              </a:buClr>
            </a:pPr>
            <a:r>
              <a:rPr dirty="0"/>
              <a:t>DNS Poisoning</a:t>
            </a:r>
            <a:r>
              <a:rPr lang="en-US" dirty="0"/>
              <a:t>, </a:t>
            </a:r>
            <a:r>
              <a:rPr dirty="0"/>
              <a:t>or hijacking</a:t>
            </a:r>
            <a:r>
              <a:rPr lang="en-US" dirty="0"/>
              <a:t>,</a:t>
            </a:r>
            <a:r>
              <a:rPr dirty="0"/>
              <a:t> occurs when a DNS server is modified by the attacker to respond to queries with bogus information (</a:t>
            </a:r>
            <a:r>
              <a:rPr lang="en-US" dirty="0"/>
              <a:t>e.g.</a:t>
            </a:r>
            <a:r>
              <a:rPr dirty="0"/>
              <a:t>, sending the user to a malicious banking site)</a:t>
            </a:r>
            <a:r>
              <a:rPr lang="en-US" dirty="0"/>
              <a:t>.</a:t>
            </a:r>
            <a:br>
              <a:rPr dirty="0"/>
            </a:br>
            <a:endParaRPr dirty="0"/>
          </a:p>
          <a:p>
            <a:pPr>
              <a:spcBef>
                <a:spcPts val="400"/>
              </a:spcBef>
              <a:buClr>
                <a:srgbClr val="000000"/>
              </a:buClr>
            </a:pPr>
            <a:r>
              <a:rPr lang="en-US" dirty="0"/>
              <a:t>It is c</a:t>
            </a:r>
            <a:r>
              <a:rPr dirty="0"/>
              <a:t>ommon in some forms of phishing</a:t>
            </a:r>
            <a:r>
              <a:rPr lang="en-US" dirty="0"/>
              <a:t>.</a:t>
            </a:r>
            <a:r>
              <a:rPr dirty="0"/>
              <a:t> </a:t>
            </a:r>
            <a:br>
              <a:rPr dirty="0"/>
            </a:br>
            <a:endParaRPr dirty="0"/>
          </a:p>
          <a:p>
            <a:pPr>
              <a:spcBef>
                <a:spcPts val="400"/>
              </a:spcBef>
              <a:buClr>
                <a:srgbClr val="000000"/>
              </a:buClr>
            </a:pPr>
            <a:r>
              <a:rPr dirty="0"/>
              <a:t>DNS information can be poisoned at several locations where recursion/resolution occurs</a:t>
            </a:r>
            <a:r>
              <a:rPr lang="en-US" dirty="0"/>
              <a:t>, including</a:t>
            </a:r>
            <a:r>
              <a:rPr dirty="0"/>
              <a:t>:</a:t>
            </a:r>
          </a:p>
          <a:p>
            <a:pPr marL="698500" lvl="1" indent="-342900">
              <a:spcBef>
                <a:spcPts val="400"/>
              </a:spcBef>
              <a:buClr>
                <a:srgbClr val="000000"/>
              </a:buClr>
              <a:defRPr sz="1800"/>
            </a:pPr>
            <a:r>
              <a:rPr dirty="0"/>
              <a:t>DNS Cache</a:t>
            </a:r>
          </a:p>
          <a:p>
            <a:pPr marL="698500" lvl="1" indent="-342900">
              <a:spcBef>
                <a:spcPts val="400"/>
              </a:spcBef>
              <a:buClr>
                <a:srgbClr val="000000"/>
              </a:buClr>
              <a:defRPr sz="1800"/>
            </a:pPr>
            <a:r>
              <a:rPr dirty="0"/>
              <a:t>Local hosts file</a:t>
            </a:r>
          </a:p>
          <a:p>
            <a:pPr marL="698500" lvl="1" indent="-342900">
              <a:spcBef>
                <a:spcPts val="400"/>
              </a:spcBef>
              <a:buClr>
                <a:srgbClr val="000000"/>
              </a:buClr>
              <a:defRPr sz="1800"/>
            </a:pPr>
            <a:r>
              <a:rPr dirty="0"/>
              <a:t>Local DNS server </a:t>
            </a:r>
          </a:p>
          <a:p>
            <a:pPr marL="698500" lvl="1" indent="-342900">
              <a:spcBef>
                <a:spcPts val="400"/>
              </a:spcBef>
              <a:buClr>
                <a:srgbClr val="000000"/>
              </a:buClr>
              <a:defRPr sz="1800"/>
            </a:pPr>
            <a:r>
              <a:rPr dirty="0"/>
              <a:t>Any additional DNS servers in the process</a:t>
            </a:r>
          </a:p>
        </p:txBody>
      </p:sp>
    </p:spTree>
    <p:extLst>
      <p:ext uri="{BB962C8B-B14F-4D97-AF65-F5344CB8AC3E}">
        <p14:creationId xmlns:p14="http://schemas.microsoft.com/office/powerpoint/2010/main" val="40213641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 name="Shape 208"/>
          <p:cNvSpPr txBox="1">
            <a:spLocks noGrp="1"/>
          </p:cNvSpPr>
          <p:nvPr>
            <p:ph type="title"/>
          </p:nvPr>
        </p:nvSpPr>
        <p:spPr>
          <a:prstGeom prst="rect">
            <a:avLst/>
          </a:prstGeom>
        </p:spPr>
        <p:txBody>
          <a:bodyPr lIns="45699" tIns="45699" rIns="45699" bIns="45699"/>
          <a:lstStyle/>
          <a:p>
            <a:r>
              <a:rPr dirty="0"/>
              <a:t>Mitigating DNS Attacks </a:t>
            </a:r>
          </a:p>
        </p:txBody>
      </p:sp>
      <p:sp>
        <p:nvSpPr>
          <p:cNvPr id="210" name="Shape 209"/>
          <p:cNvSpPr txBox="1">
            <a:spLocks noGrp="1"/>
          </p:cNvSpPr>
          <p:nvPr>
            <p:ph type="body" idx="1"/>
          </p:nvPr>
        </p:nvSpPr>
        <p:spPr>
          <a:xfrm>
            <a:off x="628650" y="1690689"/>
            <a:ext cx="7886700" cy="4585420"/>
          </a:xfrm>
          <a:prstGeom prst="rect">
            <a:avLst/>
          </a:prstGeom>
        </p:spPr>
        <p:txBody>
          <a:bodyPr lIns="45699" tIns="45699" rIns="45699" bIns="45699">
            <a:noAutofit/>
          </a:bodyPr>
          <a:lstStyle/>
          <a:p>
            <a:pPr marL="164592" indent="-164592" defTabSz="658368">
              <a:spcBef>
                <a:spcPts val="0"/>
              </a:spcBef>
              <a:buClr>
                <a:srgbClr val="000000"/>
              </a:buClr>
              <a:defRPr sz="2016"/>
            </a:pPr>
            <a:r>
              <a:rPr sz="2101" dirty="0"/>
              <a:t>Ensure that DNS servers are not providing recursion services outside of the local network.</a:t>
            </a:r>
            <a:br>
              <a:rPr sz="2101" dirty="0"/>
            </a:br>
            <a:endParaRPr sz="2101" dirty="0"/>
          </a:p>
          <a:p>
            <a:pPr marL="164592" indent="-164592" defTabSz="658368">
              <a:spcBef>
                <a:spcPts val="300"/>
              </a:spcBef>
              <a:buClr>
                <a:srgbClr val="000000"/>
              </a:buClr>
              <a:defRPr sz="2016"/>
            </a:pPr>
            <a:r>
              <a:rPr sz="2101" dirty="0"/>
              <a:t>Ensure that sufficient network bandwidth and RAM is built into the network and server design.</a:t>
            </a:r>
            <a:br>
              <a:rPr sz="2101" dirty="0"/>
            </a:br>
            <a:endParaRPr sz="2101" dirty="0"/>
          </a:p>
          <a:p>
            <a:pPr marL="164592" indent="-164592" defTabSz="658368">
              <a:spcBef>
                <a:spcPts val="300"/>
              </a:spcBef>
              <a:buClr>
                <a:srgbClr val="000000"/>
              </a:buClr>
              <a:defRPr sz="2016"/>
            </a:pPr>
            <a:r>
              <a:rPr sz="2101" dirty="0"/>
              <a:t>DNS servers should NOT provide caching services</a:t>
            </a:r>
            <a:br>
              <a:rPr sz="2101" dirty="0"/>
            </a:br>
            <a:endParaRPr sz="2101" dirty="0"/>
          </a:p>
          <a:p>
            <a:pPr marL="164592" indent="-164592" defTabSz="658368">
              <a:spcBef>
                <a:spcPts val="300"/>
              </a:spcBef>
              <a:buClr>
                <a:srgbClr val="000000"/>
              </a:buClr>
              <a:defRPr sz="2016"/>
            </a:pPr>
            <a:r>
              <a:rPr sz="2101" dirty="0"/>
              <a:t>Implement DNSSEC, which ensures the integrity of DNS queries by digitally signing requests </a:t>
            </a:r>
            <a:r>
              <a:rPr lang="en-US" sz="2101" dirty="0"/>
              <a:t>; </a:t>
            </a:r>
            <a:r>
              <a:rPr sz="2101" dirty="0"/>
              <a:t>however</a:t>
            </a:r>
            <a:r>
              <a:rPr lang="en-US" sz="2101" dirty="0"/>
              <a:t>,</a:t>
            </a:r>
            <a:r>
              <a:rPr sz="2101" dirty="0"/>
              <a:t> this requires all DNS servers to install digital certificates.</a:t>
            </a:r>
            <a:br>
              <a:rPr sz="2101" dirty="0"/>
            </a:br>
            <a:endParaRPr sz="2101" dirty="0"/>
          </a:p>
          <a:p>
            <a:pPr marL="164592" indent="-164592" defTabSz="658368">
              <a:spcBef>
                <a:spcPts val="300"/>
              </a:spcBef>
              <a:buClr>
                <a:srgbClr val="000000"/>
              </a:buClr>
              <a:defRPr sz="2016"/>
            </a:pPr>
            <a:r>
              <a:rPr sz="2101" dirty="0"/>
              <a:t>Integrate DNS with Active Directory on Windows systems</a:t>
            </a:r>
            <a:r>
              <a:rPr lang="en-US" sz="2101" dirty="0"/>
              <a:t>, thus </a:t>
            </a:r>
            <a:r>
              <a:rPr sz="2101" dirty="0"/>
              <a:t>negating the ability to do zone transfers </a:t>
            </a:r>
            <a:r>
              <a:rPr lang="en-US" sz="2101" dirty="0"/>
              <a:t>since</a:t>
            </a:r>
            <a:r>
              <a:rPr sz="2101" dirty="0"/>
              <a:t> DNS data is now replicated through Active Directory replication.</a:t>
            </a:r>
          </a:p>
        </p:txBody>
      </p:sp>
    </p:spTree>
    <p:extLst>
      <p:ext uri="{BB962C8B-B14F-4D97-AF65-F5344CB8AC3E}">
        <p14:creationId xmlns:p14="http://schemas.microsoft.com/office/powerpoint/2010/main" val="41696055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 name="Shape 214"/>
          <p:cNvSpPr txBox="1">
            <a:spLocks noGrp="1"/>
          </p:cNvSpPr>
          <p:nvPr>
            <p:ph type="title"/>
          </p:nvPr>
        </p:nvSpPr>
        <p:spPr>
          <a:prstGeom prst="rect">
            <a:avLst/>
          </a:prstGeom>
        </p:spPr>
        <p:txBody>
          <a:bodyPr lIns="45699" tIns="45699" rIns="45699" bIns="45699"/>
          <a:lstStyle/>
          <a:p>
            <a:r>
              <a:rPr dirty="0"/>
              <a:t>Address Resolution Protocol</a:t>
            </a:r>
          </a:p>
        </p:txBody>
      </p:sp>
      <p:sp>
        <p:nvSpPr>
          <p:cNvPr id="213" name="Shape 215"/>
          <p:cNvSpPr txBox="1">
            <a:spLocks noGrp="1"/>
          </p:cNvSpPr>
          <p:nvPr>
            <p:ph type="body" idx="1"/>
          </p:nvPr>
        </p:nvSpPr>
        <p:spPr>
          <a:xfrm>
            <a:off x="439614" y="1951038"/>
            <a:ext cx="8229601" cy="3771901"/>
          </a:xfrm>
          <a:prstGeom prst="rect">
            <a:avLst/>
          </a:prstGeom>
        </p:spPr>
        <p:txBody>
          <a:bodyPr lIns="45699" tIns="45699" rIns="45699" bIns="45699">
            <a:normAutofit/>
          </a:bodyPr>
          <a:lstStyle/>
          <a:p>
            <a:pPr marL="164592" indent="-164592" defTabSz="658368">
              <a:spcBef>
                <a:spcPts val="0"/>
              </a:spcBef>
              <a:buClr>
                <a:srgbClr val="000000"/>
              </a:buClr>
              <a:defRPr sz="2016"/>
            </a:pPr>
            <a:r>
              <a:rPr sz="2101" dirty="0"/>
              <a:t>Address Resolution Protocol (ARP) resolves </a:t>
            </a:r>
            <a:r>
              <a:rPr lang="en-US" sz="2101" dirty="0"/>
              <a:t>a </a:t>
            </a:r>
            <a:r>
              <a:rPr sz="2101" dirty="0"/>
              <a:t>known IP address to </a:t>
            </a:r>
            <a:r>
              <a:rPr lang="en-US" sz="2101" dirty="0"/>
              <a:t>an </a:t>
            </a:r>
            <a:r>
              <a:rPr sz="2101" dirty="0"/>
              <a:t>unknown Media Access Control (MAC) address via broadcast to network so that data can be delivered to a device on the local network.</a:t>
            </a:r>
            <a:br>
              <a:rPr sz="2101" dirty="0"/>
            </a:br>
            <a:endParaRPr sz="2101" dirty="0"/>
          </a:p>
          <a:p>
            <a:pPr marL="164592" indent="-164592" defTabSz="658368">
              <a:spcBef>
                <a:spcPts val="300"/>
              </a:spcBef>
              <a:buClr>
                <a:srgbClr val="000000"/>
              </a:buClr>
              <a:defRPr sz="2016"/>
            </a:pPr>
            <a:r>
              <a:rPr sz="2101" dirty="0"/>
              <a:t>ARP attacks are designed to either enable a DoS (where the device can’t be located) or </a:t>
            </a:r>
            <a:r>
              <a:rPr lang="en-US" sz="2101" dirty="0"/>
              <a:t>to posion</a:t>
            </a:r>
            <a:r>
              <a:rPr sz="2101" dirty="0"/>
              <a:t>, which can result in a man-in-the-middle (MITM) where</a:t>
            </a:r>
            <a:r>
              <a:rPr lang="en-US" sz="2101" dirty="0"/>
              <a:t>in</a:t>
            </a:r>
            <a:r>
              <a:rPr sz="2101" dirty="0"/>
              <a:t> the attacker can manipulate the contents of the data being transmitted.</a:t>
            </a:r>
            <a:br>
              <a:rPr sz="2101" dirty="0"/>
            </a:br>
            <a:endParaRPr sz="2101" dirty="0"/>
          </a:p>
          <a:p>
            <a:pPr marL="164592" indent="-164592" defTabSz="658368">
              <a:spcBef>
                <a:spcPts val="300"/>
              </a:spcBef>
              <a:buClr>
                <a:srgbClr val="000000"/>
              </a:buClr>
              <a:defRPr sz="2016"/>
            </a:pPr>
            <a:r>
              <a:rPr sz="2101" dirty="0"/>
              <a:t>ARP attacks are considered “insider attacks," as the attacker has to be on the inside of the network</a:t>
            </a:r>
            <a:r>
              <a:rPr lang="en-US" sz="2101" dirty="0"/>
              <a:t>;</a:t>
            </a:r>
            <a:r>
              <a:rPr sz="2101" dirty="0"/>
              <a:t> however</a:t>
            </a:r>
            <a:r>
              <a:rPr lang="en-US" sz="2101" dirty="0"/>
              <a:t>,</a:t>
            </a:r>
            <a:r>
              <a:rPr sz="2101" dirty="0"/>
              <a:t> an attacker that installs a Remote Access Trojan (RAT) to a device on the LAN is now local.</a:t>
            </a:r>
          </a:p>
        </p:txBody>
      </p:sp>
    </p:spTree>
    <p:extLst>
      <p:ext uri="{BB962C8B-B14F-4D97-AF65-F5344CB8AC3E}">
        <p14:creationId xmlns:p14="http://schemas.microsoft.com/office/powerpoint/2010/main" val="30240183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 name="Shape 220"/>
          <p:cNvSpPr txBox="1">
            <a:spLocks noGrp="1"/>
          </p:cNvSpPr>
          <p:nvPr>
            <p:ph type="title"/>
          </p:nvPr>
        </p:nvSpPr>
        <p:spPr>
          <a:prstGeom prst="rect">
            <a:avLst/>
          </a:prstGeom>
        </p:spPr>
        <p:txBody>
          <a:bodyPr lIns="45699" tIns="45699" rIns="45699" bIns="45699"/>
          <a:lstStyle/>
          <a:p>
            <a:r>
              <a:rPr dirty="0"/>
              <a:t>ARP Poisoning</a:t>
            </a:r>
          </a:p>
        </p:txBody>
      </p:sp>
      <p:sp>
        <p:nvSpPr>
          <p:cNvPr id="216" name="Shape 221"/>
          <p:cNvSpPr txBox="1">
            <a:spLocks noGrp="1"/>
          </p:cNvSpPr>
          <p:nvPr>
            <p:ph idx="1"/>
          </p:nvPr>
        </p:nvSpPr>
        <p:spPr>
          <a:xfrm>
            <a:off x="628650" y="1690689"/>
            <a:ext cx="4508500" cy="4351338"/>
          </a:xfrm>
          <a:prstGeom prst="rect">
            <a:avLst/>
          </a:prstGeom>
        </p:spPr>
        <p:txBody>
          <a:bodyPr lIns="45699" tIns="45699" rIns="45699" bIns="45699">
            <a:noAutofit/>
          </a:bodyPr>
          <a:lstStyle/>
          <a:p>
            <a:pPr marL="159448" indent="-159448" defTabSz="637794">
              <a:spcBef>
                <a:spcPts val="0"/>
              </a:spcBef>
              <a:buClr>
                <a:srgbClr val="000000"/>
              </a:buClr>
              <a:defRPr sz="1953"/>
            </a:pPr>
            <a:r>
              <a:rPr sz="1800" dirty="0"/>
              <a:t>ARP table poisoning (e.g.</a:t>
            </a:r>
            <a:r>
              <a:rPr lang="en-US" sz="1800" dirty="0"/>
              <a:t>,</a:t>
            </a:r>
            <a:r>
              <a:rPr sz="1800" dirty="0"/>
              <a:t> with Cain and Abel) results when the attacker sends spoofed ARP messages to a device on a network, such as a router.</a:t>
            </a:r>
            <a:br>
              <a:rPr sz="1800" dirty="0"/>
            </a:br>
            <a:endParaRPr sz="1800" dirty="0"/>
          </a:p>
          <a:p>
            <a:pPr marL="159448" indent="-159448" defTabSz="637794">
              <a:spcBef>
                <a:spcPts val="300"/>
              </a:spcBef>
              <a:buClr>
                <a:srgbClr val="000000"/>
              </a:buClr>
              <a:defRPr sz="1953"/>
            </a:pPr>
            <a:r>
              <a:rPr sz="1800" dirty="0"/>
              <a:t>Because ARP doesn’t verify the source of the packets, it accepts the packets and associates the attacker’s MAC address with the victim’s IP address. All packets sent to the router will now be sent to the attacker.</a:t>
            </a:r>
            <a:br>
              <a:rPr sz="1800" dirty="0"/>
            </a:br>
            <a:endParaRPr sz="1800" dirty="0"/>
          </a:p>
          <a:p>
            <a:pPr marL="159448" indent="-159448" defTabSz="637794">
              <a:spcBef>
                <a:spcPts val="300"/>
              </a:spcBef>
              <a:buClr>
                <a:srgbClr val="000000"/>
              </a:buClr>
              <a:defRPr sz="1953"/>
            </a:pPr>
            <a:r>
              <a:rPr sz="1800" dirty="0"/>
              <a:t>Attackers can now view all packets</a:t>
            </a:r>
            <a:r>
              <a:rPr lang="en-US" sz="1800" dirty="0"/>
              <a:t> (an attack on confidentiality)</a:t>
            </a:r>
            <a:r>
              <a:rPr sz="1800" dirty="0"/>
              <a:t>, modify them and pass them on (</a:t>
            </a:r>
            <a:r>
              <a:rPr lang="en-US" sz="1800" dirty="0"/>
              <a:t>an </a:t>
            </a:r>
            <a:r>
              <a:rPr sz="1800" dirty="0"/>
              <a:t>integrity attack), or simply drop them (</a:t>
            </a:r>
            <a:r>
              <a:rPr lang="en-US" sz="1800" dirty="0"/>
              <a:t>an </a:t>
            </a:r>
            <a:r>
              <a:rPr sz="1800" dirty="0"/>
              <a:t>attack on availability).</a:t>
            </a:r>
          </a:p>
        </p:txBody>
      </p:sp>
      <p:pic>
        <p:nvPicPr>
          <p:cNvPr id="217" name="Shape 222" descr="outing - ARP Poisoning&#10;&#10;Figure showing routers under both normal operation and with ARP Poisoning."/>
          <p:cNvPicPr>
            <a:picLocks noChangeAspect="1"/>
          </p:cNvPicPr>
          <p:nvPr/>
        </p:nvPicPr>
        <p:blipFill>
          <a:blip r:embed="rId3">
            <a:extLst/>
          </a:blip>
          <a:stretch>
            <a:fillRect/>
          </a:stretch>
        </p:blipFill>
        <p:spPr>
          <a:xfrm>
            <a:off x="5169764" y="2381929"/>
            <a:ext cx="3886200" cy="2968857"/>
          </a:xfrm>
          <a:prstGeom prst="rect">
            <a:avLst/>
          </a:prstGeom>
          <a:ln w="12700">
            <a:miter lim="400000"/>
          </a:ln>
        </p:spPr>
      </p:pic>
      <p:sp>
        <p:nvSpPr>
          <p:cNvPr id="5" name="Shape 125"/>
          <p:cNvSpPr txBox="1"/>
          <p:nvPr/>
        </p:nvSpPr>
        <p:spPr>
          <a:xfrm>
            <a:off x="5333999" y="5572208"/>
            <a:ext cx="3557731" cy="553955"/>
          </a:xfrm>
          <a:prstGeom prst="rect">
            <a:avLst/>
          </a:prstGeom>
          <a:ln w="12700">
            <a:miter lim="400000"/>
          </a:ln>
          <a:extLst>
            <a:ext uri="{C572A759-6A51-4108-AA02-DFA0A04FC94B}">
              <ma14:wrappingTextBoxFlag xmlns="" xmlns:ma14="http://schemas.microsoft.com/office/mac/drawingml/2011/main" val="1"/>
            </a:ext>
          </a:extLst>
        </p:spPr>
        <p:txBody>
          <a:bodyPr wrap="square" lIns="45699" tIns="45699" rIns="45699" bIns="45699">
            <a:spAutoFit/>
          </a:bodyPr>
          <a:lstStyle>
            <a:lvl1pPr>
              <a:defRPr sz="1000">
                <a:latin typeface="+mn-lt"/>
                <a:ea typeface="+mn-ea"/>
                <a:cs typeface="+mn-cs"/>
                <a:sym typeface="Arial"/>
              </a:defRPr>
            </a:lvl1pPr>
          </a:lstStyle>
          <a:p>
            <a:r>
              <a:rPr dirty="0"/>
              <a:t>CC BY-SA </a:t>
            </a:r>
            <a:r>
              <a:rPr lang="en-US" dirty="0"/>
              <a:t>3.0</a:t>
            </a:r>
            <a:r>
              <a:rPr dirty="0"/>
              <a:t>, </a:t>
            </a:r>
            <a:endParaRPr lang="en-US" dirty="0"/>
          </a:p>
          <a:p>
            <a:r>
              <a:rPr lang="en-US" dirty="0"/>
              <a:t>https://</a:t>
            </a:r>
            <a:r>
              <a:rPr lang="en-US" dirty="0" err="1"/>
              <a:t>en.wikipedia.org</a:t>
            </a:r>
            <a:r>
              <a:rPr lang="en-US" dirty="0"/>
              <a:t>/wiki/</a:t>
            </a:r>
            <a:r>
              <a:rPr lang="en-US" dirty="0" err="1"/>
              <a:t>ARP_spoofing</a:t>
            </a:r>
            <a:r>
              <a:rPr lang="en-US" dirty="0"/>
              <a:t>#/media/</a:t>
            </a:r>
            <a:r>
              <a:rPr lang="en-US" dirty="0" err="1"/>
              <a:t>File:ARP_Spoofing.svg</a:t>
            </a:r>
            <a:endParaRPr lang="en-US" dirty="0"/>
          </a:p>
        </p:txBody>
      </p:sp>
    </p:spTree>
    <p:extLst>
      <p:ext uri="{BB962C8B-B14F-4D97-AF65-F5344CB8AC3E}">
        <p14:creationId xmlns:p14="http://schemas.microsoft.com/office/powerpoint/2010/main" val="14719390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 name="Shape 227"/>
          <p:cNvSpPr txBox="1">
            <a:spLocks noGrp="1"/>
          </p:cNvSpPr>
          <p:nvPr>
            <p:ph type="title"/>
          </p:nvPr>
        </p:nvSpPr>
        <p:spPr>
          <a:prstGeom prst="rect">
            <a:avLst/>
          </a:prstGeom>
        </p:spPr>
        <p:txBody>
          <a:bodyPr lIns="45699" tIns="45699" rIns="45699" bIns="45699"/>
          <a:lstStyle/>
          <a:p>
            <a:r>
              <a:rPr dirty="0"/>
              <a:t>Mitigating ARP Attacks</a:t>
            </a:r>
          </a:p>
        </p:txBody>
      </p:sp>
      <p:sp>
        <p:nvSpPr>
          <p:cNvPr id="222" name="Shape 228"/>
          <p:cNvSpPr txBox="1">
            <a:spLocks noGrp="1"/>
          </p:cNvSpPr>
          <p:nvPr>
            <p:ph type="body" idx="1"/>
          </p:nvPr>
        </p:nvSpPr>
        <p:spPr>
          <a:prstGeom prst="rect">
            <a:avLst/>
          </a:prstGeom>
        </p:spPr>
        <p:txBody>
          <a:bodyPr lIns="45699" tIns="45699" rIns="45699" bIns="45699"/>
          <a:lstStyle/>
          <a:p>
            <a:pPr>
              <a:spcBef>
                <a:spcPts val="0"/>
              </a:spcBef>
              <a:buClr>
                <a:srgbClr val="000000"/>
              </a:buClr>
            </a:pPr>
            <a:r>
              <a:rPr dirty="0"/>
              <a:t>ARP attacks are difficult to defend against due to the protocol’s inherent weakness of accepting what it receives as facts. There are several steps that can help to mitigate the likelihood of a successful ARP attack:</a:t>
            </a:r>
          </a:p>
          <a:p>
            <a:pPr marL="698500" lvl="1" indent="-342900">
              <a:spcBef>
                <a:spcPts val="400"/>
              </a:spcBef>
              <a:buClr>
                <a:srgbClr val="000000"/>
              </a:buClr>
              <a:defRPr sz="1800"/>
            </a:pPr>
            <a:r>
              <a:rPr dirty="0"/>
              <a:t>Disable unused ports</a:t>
            </a:r>
            <a:r>
              <a:rPr lang="en-US" dirty="0"/>
              <a:t>.</a:t>
            </a:r>
            <a:endParaRPr dirty="0"/>
          </a:p>
          <a:p>
            <a:pPr marL="698500" lvl="1" indent="-342900">
              <a:spcBef>
                <a:spcPts val="400"/>
              </a:spcBef>
              <a:buClr>
                <a:srgbClr val="000000"/>
              </a:buClr>
              <a:defRPr sz="1800"/>
            </a:pPr>
            <a:r>
              <a:rPr dirty="0"/>
              <a:t>Implement port security at the switch</a:t>
            </a:r>
            <a:r>
              <a:rPr lang="en-US" dirty="0"/>
              <a:t>.</a:t>
            </a:r>
            <a:r>
              <a:rPr dirty="0"/>
              <a:t> </a:t>
            </a:r>
          </a:p>
          <a:p>
            <a:pPr marL="698500" lvl="1" indent="-342900">
              <a:spcBef>
                <a:spcPts val="400"/>
              </a:spcBef>
              <a:buClr>
                <a:srgbClr val="000000"/>
              </a:buClr>
              <a:defRPr sz="1800"/>
            </a:pPr>
            <a:r>
              <a:rPr dirty="0"/>
              <a:t>Use a switch that provides for Dynamic ARP Inspection to inspect ARP replies to ensure that they are authentic.</a:t>
            </a:r>
          </a:p>
        </p:txBody>
      </p:sp>
    </p:spTree>
    <p:extLst>
      <p:ext uri="{BB962C8B-B14F-4D97-AF65-F5344CB8AC3E}">
        <p14:creationId xmlns:p14="http://schemas.microsoft.com/office/powerpoint/2010/main" val="24936840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 name="Shape 233"/>
          <p:cNvSpPr txBox="1">
            <a:spLocks noGrp="1"/>
          </p:cNvSpPr>
          <p:nvPr>
            <p:ph type="title"/>
          </p:nvPr>
        </p:nvSpPr>
        <p:spPr>
          <a:prstGeom prst="rect">
            <a:avLst/>
          </a:prstGeom>
        </p:spPr>
        <p:txBody>
          <a:bodyPr lIns="45699" tIns="45699" rIns="45699" bIns="45699"/>
          <a:lstStyle/>
          <a:p>
            <a:r>
              <a:rPr dirty="0"/>
              <a:t>Device Attacks</a:t>
            </a:r>
          </a:p>
        </p:txBody>
      </p:sp>
      <p:sp>
        <p:nvSpPr>
          <p:cNvPr id="227" name="Shape 234"/>
          <p:cNvSpPr txBox="1">
            <a:spLocks noGrp="1"/>
          </p:cNvSpPr>
          <p:nvPr>
            <p:ph type="body" idx="1"/>
          </p:nvPr>
        </p:nvSpPr>
        <p:spPr>
          <a:xfrm>
            <a:off x="381000" y="1951038"/>
            <a:ext cx="8229600" cy="3771901"/>
          </a:xfrm>
          <a:prstGeom prst="rect">
            <a:avLst/>
          </a:prstGeom>
        </p:spPr>
        <p:txBody>
          <a:bodyPr lIns="45699" tIns="45699" rIns="45699" bIns="45699"/>
          <a:lstStyle/>
          <a:p>
            <a:pPr>
              <a:spcBef>
                <a:spcPts val="0"/>
              </a:spcBef>
              <a:buClr>
                <a:srgbClr val="000000"/>
              </a:buClr>
            </a:pPr>
            <a:r>
              <a:rPr dirty="0"/>
              <a:t>Hardware devices are not without their own vulnerabilities</a:t>
            </a:r>
            <a:r>
              <a:rPr lang="en-US" dirty="0"/>
              <a:t>. M</a:t>
            </a:r>
            <a:r>
              <a:rPr dirty="0"/>
              <a:t>onitoring and inspection devices such as switches, firewalls, and intrusion detection/prevention systems can be flooded with traffic</a:t>
            </a:r>
            <a:r>
              <a:rPr lang="en-US" dirty="0"/>
              <a:t>. This can </a:t>
            </a:r>
            <a:r>
              <a:rPr dirty="0"/>
              <a:t>overwhelm them </a:t>
            </a:r>
            <a:r>
              <a:rPr lang="en-US" dirty="0"/>
              <a:t>and</a:t>
            </a:r>
            <a:r>
              <a:rPr dirty="0"/>
              <a:t> cause them to either “fail open” (stop monitoring) or “fail closed" </a:t>
            </a:r>
            <a:r>
              <a:rPr lang="en-US" dirty="0"/>
              <a:t>(</a:t>
            </a:r>
            <a:r>
              <a:rPr dirty="0"/>
              <a:t>prevent traffic from passing</a:t>
            </a:r>
            <a:r>
              <a:rPr lang="en-US" dirty="0"/>
              <a:t>), </a:t>
            </a:r>
            <a:r>
              <a:rPr dirty="0"/>
              <a:t>resulting in a denial of service.</a:t>
            </a:r>
            <a:br>
              <a:rPr dirty="0"/>
            </a:br>
            <a:endParaRPr dirty="0"/>
          </a:p>
          <a:p>
            <a:pPr>
              <a:spcBef>
                <a:spcPts val="500"/>
              </a:spcBef>
              <a:buClr>
                <a:srgbClr val="000000"/>
              </a:buClr>
            </a:pPr>
            <a:r>
              <a:rPr dirty="0"/>
              <a:t>Remediation includes installing multiple devices (“clustering”) and load balancers.</a:t>
            </a:r>
          </a:p>
        </p:txBody>
      </p:sp>
    </p:spTree>
    <p:extLst>
      <p:ext uri="{BB962C8B-B14F-4D97-AF65-F5344CB8AC3E}">
        <p14:creationId xmlns:p14="http://schemas.microsoft.com/office/powerpoint/2010/main" val="42813286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 name="Shape 239"/>
          <p:cNvSpPr txBox="1">
            <a:spLocks noGrp="1"/>
          </p:cNvSpPr>
          <p:nvPr>
            <p:ph type="title"/>
          </p:nvPr>
        </p:nvSpPr>
        <p:spPr>
          <a:prstGeom prst="rect">
            <a:avLst/>
          </a:prstGeom>
        </p:spPr>
        <p:txBody>
          <a:bodyPr lIns="45699" tIns="45699" rIns="45699" bIns="45699"/>
          <a:lstStyle/>
          <a:p>
            <a:r>
              <a:rPr dirty="0"/>
              <a:t>Zero-Day Attacks</a:t>
            </a:r>
          </a:p>
        </p:txBody>
      </p:sp>
      <p:sp>
        <p:nvSpPr>
          <p:cNvPr id="230" name="Shape 240"/>
          <p:cNvSpPr txBox="1">
            <a:spLocks noGrp="1"/>
          </p:cNvSpPr>
          <p:nvPr>
            <p:ph type="body" idx="1"/>
          </p:nvPr>
        </p:nvSpPr>
        <p:spPr>
          <a:prstGeom prst="rect">
            <a:avLst/>
          </a:prstGeom>
        </p:spPr>
        <p:txBody>
          <a:bodyPr lIns="45699" tIns="45699" rIns="45699" bIns="45699"/>
          <a:lstStyle>
            <a:lvl1pPr>
              <a:spcBef>
                <a:spcPts val="0"/>
              </a:spcBef>
              <a:buClr>
                <a:srgbClr val="000000"/>
              </a:buClr>
            </a:lvl1pPr>
          </a:lstStyle>
          <a:p>
            <a:r>
              <a:rPr dirty="0"/>
              <a:t>A zero-day attack exploits a vulnerability in a system that previously was not known</a:t>
            </a:r>
            <a:r>
              <a:rPr lang="en-US" dirty="0"/>
              <a:t>, </a:t>
            </a:r>
            <a:r>
              <a:rPr dirty="0"/>
              <a:t>thereby providing “zero days notice” </a:t>
            </a:r>
            <a:r>
              <a:rPr lang="en-US" dirty="0"/>
              <a:t>of</a:t>
            </a:r>
            <a:r>
              <a:rPr dirty="0"/>
              <a:t> the attack.</a:t>
            </a:r>
          </a:p>
        </p:txBody>
      </p:sp>
    </p:spTree>
    <p:extLst>
      <p:ext uri="{BB962C8B-B14F-4D97-AF65-F5344CB8AC3E}">
        <p14:creationId xmlns:p14="http://schemas.microsoft.com/office/powerpoint/2010/main" val="31424255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Shape 72"/>
          <p:cNvSpPr txBox="1">
            <a:spLocks noGrp="1"/>
          </p:cNvSpPr>
          <p:nvPr>
            <p:ph type="title"/>
          </p:nvPr>
        </p:nvSpPr>
        <p:spPr>
          <a:prstGeom prst="rect">
            <a:avLst/>
          </a:prstGeom>
        </p:spPr>
        <p:txBody>
          <a:bodyPr lIns="45699" tIns="45699" rIns="45699" bIns="45699"/>
          <a:lstStyle/>
          <a:p>
            <a:r>
              <a:rPr dirty="0"/>
              <a:t>Denial-of-Service Attacks</a:t>
            </a:r>
          </a:p>
        </p:txBody>
      </p:sp>
      <p:sp>
        <p:nvSpPr>
          <p:cNvPr id="111" name="Shape 73"/>
          <p:cNvSpPr txBox="1">
            <a:spLocks noGrp="1"/>
          </p:cNvSpPr>
          <p:nvPr>
            <p:ph type="body" idx="1"/>
          </p:nvPr>
        </p:nvSpPr>
        <p:spPr>
          <a:xfrm>
            <a:off x="457200" y="1581912"/>
            <a:ext cx="8229600" cy="4527943"/>
          </a:xfrm>
          <a:prstGeom prst="rect">
            <a:avLst/>
          </a:prstGeom>
        </p:spPr>
        <p:txBody>
          <a:bodyPr lIns="45699" tIns="45699" rIns="45699" bIns="45699">
            <a:noAutofit/>
          </a:bodyPr>
          <a:lstStyle/>
          <a:p>
            <a:pPr marL="150876" indent="-150876" defTabSz="603504">
              <a:spcBef>
                <a:spcPts val="600"/>
              </a:spcBef>
              <a:buClr>
                <a:srgbClr val="000000"/>
              </a:buClr>
              <a:defRPr sz="1848"/>
            </a:pPr>
            <a:r>
              <a:rPr sz="2101" dirty="0"/>
              <a:t>A Denial-of-Service (DoS) attack is caused when a person intentionally attempts to disrupt or degrade services at a server, usually making that service unavailable to other users.</a:t>
            </a:r>
            <a:br>
              <a:rPr sz="2101" dirty="0"/>
            </a:br>
            <a:endParaRPr sz="2101" dirty="0"/>
          </a:p>
          <a:p>
            <a:pPr marL="150876" indent="-150876" defTabSz="603504">
              <a:spcBef>
                <a:spcPts val="600"/>
              </a:spcBef>
              <a:buClr>
                <a:srgbClr val="000000"/>
              </a:buClr>
              <a:defRPr sz="1848"/>
            </a:pPr>
            <a:r>
              <a:rPr sz="2101" dirty="0"/>
              <a:t>Early DoS attacks leveraged protocol weaknesses and were launched from a single attacking client.</a:t>
            </a:r>
            <a:br>
              <a:rPr sz="2101" dirty="0"/>
            </a:br>
            <a:endParaRPr sz="2101" dirty="0"/>
          </a:p>
          <a:p>
            <a:pPr marL="150876" indent="-150876" defTabSz="603504">
              <a:spcBef>
                <a:spcPts val="600"/>
              </a:spcBef>
              <a:buClr>
                <a:srgbClr val="000000"/>
              </a:buClr>
              <a:defRPr sz="1848"/>
            </a:pPr>
            <a:r>
              <a:rPr sz="2101" dirty="0"/>
              <a:t>Often, the attacks weren’t noticed until clients complained about the lack of availability.</a:t>
            </a:r>
            <a:br>
              <a:rPr sz="2101" dirty="0"/>
            </a:br>
            <a:endParaRPr sz="2101" dirty="0"/>
          </a:p>
          <a:p>
            <a:pPr marL="150876" indent="-150876" defTabSz="603504">
              <a:spcBef>
                <a:spcPts val="600"/>
              </a:spcBef>
              <a:buClr>
                <a:srgbClr val="000000"/>
              </a:buClr>
              <a:defRPr sz="1848"/>
            </a:pPr>
            <a:r>
              <a:rPr sz="2101" dirty="0"/>
              <a:t>Firewalls</a:t>
            </a:r>
            <a:r>
              <a:rPr lang="en-US" sz="2101" dirty="0"/>
              <a:t>,</a:t>
            </a:r>
            <a:r>
              <a:rPr sz="2101" dirty="0"/>
              <a:t> </a:t>
            </a:r>
            <a:r>
              <a:rPr lang="en-US" sz="2101" dirty="0"/>
              <a:t>I</a:t>
            </a:r>
            <a:r>
              <a:rPr sz="2101" dirty="0"/>
              <a:t>ntrusion </a:t>
            </a:r>
            <a:r>
              <a:rPr lang="en-US" sz="2101" dirty="0"/>
              <a:t>D</a:t>
            </a:r>
            <a:r>
              <a:rPr sz="2101" dirty="0"/>
              <a:t>etection </a:t>
            </a:r>
            <a:r>
              <a:rPr lang="en-US" sz="2101" dirty="0"/>
              <a:t>S</a:t>
            </a:r>
            <a:r>
              <a:rPr sz="2101" dirty="0"/>
              <a:t>ystems (IDS)</a:t>
            </a:r>
            <a:r>
              <a:rPr lang="en-US" sz="2101" dirty="0"/>
              <a:t>, and/</a:t>
            </a:r>
            <a:r>
              <a:rPr sz="2101" dirty="0"/>
              <a:t> or Intrusion Prevention Systems (IPS)</a:t>
            </a:r>
            <a:r>
              <a:rPr lang="en-US" sz="2101" dirty="0"/>
              <a:t> </a:t>
            </a:r>
            <a:r>
              <a:rPr sz="2101" dirty="0"/>
              <a:t>are able to easily detect anomalies in traffic (both the amount of traffic</a:t>
            </a:r>
            <a:r>
              <a:rPr lang="en-US" sz="2101" dirty="0"/>
              <a:t> and</a:t>
            </a:r>
            <a:r>
              <a:rPr sz="2101" dirty="0"/>
              <a:t> the type of traffic) and can be configured to block the attacker’s IP address.</a:t>
            </a:r>
          </a:p>
        </p:txBody>
      </p:sp>
    </p:spTree>
    <p:extLst>
      <p:ext uri="{BB962C8B-B14F-4D97-AF65-F5344CB8AC3E}">
        <p14:creationId xmlns:p14="http://schemas.microsoft.com/office/powerpoint/2010/main" val="136741224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 name="Shape 251"/>
          <p:cNvSpPr txBox="1">
            <a:spLocks noGrp="1"/>
          </p:cNvSpPr>
          <p:nvPr>
            <p:ph type="title"/>
          </p:nvPr>
        </p:nvSpPr>
        <p:spPr>
          <a:prstGeom prst="rect">
            <a:avLst/>
          </a:prstGeom>
        </p:spPr>
        <p:txBody>
          <a:bodyPr lIns="45699" tIns="45699" rIns="45699" bIns="45699"/>
          <a:lstStyle/>
          <a:p>
            <a:r>
              <a:rPr dirty="0"/>
              <a:t>Malware</a:t>
            </a:r>
          </a:p>
        </p:txBody>
      </p:sp>
      <p:sp>
        <p:nvSpPr>
          <p:cNvPr id="233" name="Shape 252"/>
          <p:cNvSpPr txBox="1">
            <a:spLocks noGrp="1"/>
          </p:cNvSpPr>
          <p:nvPr>
            <p:ph type="body" idx="1"/>
          </p:nvPr>
        </p:nvSpPr>
        <p:spPr>
          <a:prstGeom prst="rect">
            <a:avLst/>
          </a:prstGeom>
        </p:spPr>
        <p:txBody>
          <a:bodyPr lIns="45699" tIns="45699" rIns="45699" bIns="45699"/>
          <a:lstStyle/>
          <a:p>
            <a:pPr>
              <a:spcBef>
                <a:spcPts val="0"/>
              </a:spcBef>
              <a:buClr>
                <a:srgbClr val="000000"/>
              </a:buClr>
            </a:pPr>
            <a:r>
              <a:rPr dirty="0"/>
              <a:t>Malware </a:t>
            </a:r>
            <a:r>
              <a:rPr lang="en-US" dirty="0"/>
              <a:t>(</a:t>
            </a:r>
            <a:r>
              <a:rPr dirty="0"/>
              <a:t>malicious software</a:t>
            </a:r>
            <a:r>
              <a:rPr lang="en-US" dirty="0"/>
              <a:t>)</a:t>
            </a:r>
            <a:r>
              <a:rPr dirty="0"/>
              <a:t> takes on many forms, among them viruses, worms, spyware, Trojan horses, etc. </a:t>
            </a:r>
            <a:br>
              <a:rPr dirty="0"/>
            </a:br>
            <a:endParaRPr dirty="0"/>
          </a:p>
          <a:p>
            <a:pPr>
              <a:spcBef>
                <a:spcPts val="500"/>
              </a:spcBef>
              <a:buClr>
                <a:srgbClr val="000000"/>
              </a:buClr>
            </a:pPr>
            <a:r>
              <a:rPr dirty="0"/>
              <a:t>Like a biological virus, computer viruses replicate between hosts, delivering their payload (malicious action).</a:t>
            </a:r>
            <a:br>
              <a:rPr dirty="0"/>
            </a:br>
            <a:endParaRPr dirty="0"/>
          </a:p>
          <a:p>
            <a:pPr>
              <a:spcBef>
                <a:spcPts val="500"/>
              </a:spcBef>
              <a:buClr>
                <a:srgbClr val="000000"/>
              </a:buClr>
            </a:pPr>
            <a:r>
              <a:rPr dirty="0"/>
              <a:t>Symptoms of malware include file size increases, unusual disk or CPU activity, increase in disk space use, </a:t>
            </a:r>
            <a:r>
              <a:rPr lang="en-US" dirty="0"/>
              <a:t>and </a:t>
            </a:r>
            <a:r>
              <a:rPr dirty="0"/>
              <a:t>unusual slowness</a:t>
            </a:r>
            <a:r>
              <a:rPr lang="en-US" dirty="0"/>
              <a:t>.</a:t>
            </a:r>
            <a:endParaRPr dirty="0"/>
          </a:p>
        </p:txBody>
      </p:sp>
    </p:spTree>
    <p:extLst>
      <p:ext uri="{BB962C8B-B14F-4D97-AF65-F5344CB8AC3E}">
        <p14:creationId xmlns:p14="http://schemas.microsoft.com/office/powerpoint/2010/main" val="2105776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 name="Shape 257"/>
          <p:cNvSpPr txBox="1">
            <a:spLocks noGrp="1"/>
          </p:cNvSpPr>
          <p:nvPr>
            <p:ph type="title"/>
          </p:nvPr>
        </p:nvSpPr>
        <p:spPr>
          <a:prstGeom prst="rect">
            <a:avLst/>
          </a:prstGeom>
        </p:spPr>
        <p:txBody>
          <a:bodyPr lIns="45699" tIns="45699" rIns="45699" bIns="45699"/>
          <a:lstStyle/>
          <a:p>
            <a:r>
              <a:rPr dirty="0"/>
              <a:t>Malware Characteristics</a:t>
            </a:r>
          </a:p>
        </p:txBody>
      </p:sp>
      <p:sp>
        <p:nvSpPr>
          <p:cNvPr id="236" name="Shape 258"/>
          <p:cNvSpPr txBox="1">
            <a:spLocks noGrp="1"/>
          </p:cNvSpPr>
          <p:nvPr>
            <p:ph type="body" idx="1"/>
          </p:nvPr>
        </p:nvSpPr>
        <p:spPr>
          <a:prstGeom prst="rect">
            <a:avLst/>
          </a:prstGeom>
        </p:spPr>
        <p:txBody>
          <a:bodyPr lIns="45699" tIns="45699" rIns="45699" bIns="45699"/>
          <a:lstStyle/>
          <a:p>
            <a:pPr>
              <a:spcBef>
                <a:spcPts val="0"/>
              </a:spcBef>
              <a:buClr>
                <a:srgbClr val="000000"/>
              </a:buClr>
            </a:pPr>
            <a:r>
              <a:rPr dirty="0"/>
              <a:t>Malware can be defined by certain behaviors, </a:t>
            </a:r>
            <a:r>
              <a:rPr lang="en-US" dirty="0"/>
              <a:t>among them</a:t>
            </a:r>
            <a:r>
              <a:rPr dirty="0"/>
              <a:t>:</a:t>
            </a:r>
          </a:p>
          <a:p>
            <a:pPr marL="698500" lvl="2" indent="-342900">
              <a:spcBef>
                <a:spcPts val="400"/>
              </a:spcBef>
              <a:buClr>
                <a:srgbClr val="000000"/>
              </a:buClr>
              <a:defRPr sz="1800"/>
            </a:pPr>
            <a:r>
              <a:rPr dirty="0"/>
              <a:t>Insertion – how the code installs itself on the victim’s system</a:t>
            </a:r>
            <a:r>
              <a:rPr lang="en-US" dirty="0"/>
              <a:t>.</a:t>
            </a:r>
            <a:endParaRPr dirty="0"/>
          </a:p>
          <a:p>
            <a:pPr marL="698500" lvl="2" indent="-342900">
              <a:spcBef>
                <a:spcPts val="400"/>
              </a:spcBef>
              <a:buClr>
                <a:srgbClr val="000000"/>
              </a:buClr>
              <a:defRPr sz="1800"/>
            </a:pPr>
            <a:r>
              <a:rPr dirty="0"/>
              <a:t>Avoidance – acts the malware takes to avoid detection from anti-virus software (stealthiness). Polymorphic viruses change their code routinely</a:t>
            </a:r>
            <a:r>
              <a:rPr lang="en-US" dirty="0"/>
              <a:t>.</a:t>
            </a:r>
            <a:endParaRPr dirty="0"/>
          </a:p>
          <a:p>
            <a:pPr marL="698500" lvl="2" indent="-342900">
              <a:spcBef>
                <a:spcPts val="400"/>
              </a:spcBef>
              <a:buClr>
                <a:srgbClr val="000000"/>
              </a:buClr>
              <a:defRPr sz="1800"/>
            </a:pPr>
            <a:r>
              <a:rPr dirty="0"/>
              <a:t>Eradication – steps the virus takes to eliminate traces after delivering the payload</a:t>
            </a:r>
            <a:r>
              <a:rPr lang="en-US" dirty="0"/>
              <a:t>.</a:t>
            </a:r>
            <a:endParaRPr dirty="0"/>
          </a:p>
          <a:p>
            <a:pPr marL="698500" lvl="2" indent="-342900">
              <a:spcBef>
                <a:spcPts val="400"/>
              </a:spcBef>
              <a:buClr>
                <a:srgbClr val="000000"/>
              </a:buClr>
              <a:defRPr sz="1800"/>
            </a:pPr>
            <a:r>
              <a:rPr dirty="0"/>
              <a:t>Replication – how the code copies itself to other systems</a:t>
            </a:r>
            <a:r>
              <a:rPr lang="en-US" dirty="0"/>
              <a:t>.</a:t>
            </a:r>
            <a:endParaRPr dirty="0"/>
          </a:p>
          <a:p>
            <a:pPr marL="698500" lvl="2" indent="-342900">
              <a:spcBef>
                <a:spcPts val="400"/>
              </a:spcBef>
              <a:buClr>
                <a:srgbClr val="000000"/>
              </a:buClr>
              <a:defRPr sz="1800"/>
            </a:pPr>
            <a:r>
              <a:rPr dirty="0"/>
              <a:t>Trigger – what actions result in the virus delivering its payload</a:t>
            </a:r>
            <a:r>
              <a:rPr lang="en-US" dirty="0"/>
              <a:t>.</a:t>
            </a:r>
            <a:endParaRPr dirty="0"/>
          </a:p>
          <a:p>
            <a:pPr marL="698500" lvl="2" indent="-342900">
              <a:spcBef>
                <a:spcPts val="400"/>
              </a:spcBef>
              <a:buClr>
                <a:srgbClr val="000000"/>
              </a:buClr>
              <a:defRPr sz="1800"/>
            </a:pPr>
            <a:r>
              <a:rPr dirty="0"/>
              <a:t>Payload- the end action (deleting files, sending email, installing a backdoor</a:t>
            </a:r>
            <a:r>
              <a:rPr lang="en-US" dirty="0"/>
              <a:t>, etc.</a:t>
            </a:r>
            <a:r>
              <a:rPr dirty="0"/>
              <a:t>)</a:t>
            </a:r>
            <a:r>
              <a:rPr lang="en-US" dirty="0"/>
              <a:t>. </a:t>
            </a:r>
            <a:endParaRPr dirty="0"/>
          </a:p>
        </p:txBody>
      </p:sp>
    </p:spTree>
    <p:extLst>
      <p:ext uri="{BB962C8B-B14F-4D97-AF65-F5344CB8AC3E}">
        <p14:creationId xmlns:p14="http://schemas.microsoft.com/office/powerpoint/2010/main" val="33039419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 name="Shape 269"/>
          <p:cNvSpPr txBox="1">
            <a:spLocks noGrp="1"/>
          </p:cNvSpPr>
          <p:nvPr>
            <p:ph type="title"/>
          </p:nvPr>
        </p:nvSpPr>
        <p:spPr>
          <a:prstGeom prst="rect">
            <a:avLst/>
          </a:prstGeom>
        </p:spPr>
        <p:txBody>
          <a:bodyPr lIns="45699" tIns="45699" rIns="45699" bIns="45699"/>
          <a:lstStyle/>
          <a:p>
            <a:r>
              <a:rPr dirty="0"/>
              <a:t>Worms and Viruses</a:t>
            </a:r>
          </a:p>
        </p:txBody>
      </p:sp>
      <p:sp>
        <p:nvSpPr>
          <p:cNvPr id="244" name="Shape 270"/>
          <p:cNvSpPr txBox="1">
            <a:spLocks noGrp="1"/>
          </p:cNvSpPr>
          <p:nvPr>
            <p:ph type="body" idx="1"/>
          </p:nvPr>
        </p:nvSpPr>
        <p:spPr>
          <a:prstGeom prst="rect">
            <a:avLst/>
          </a:prstGeom>
        </p:spPr>
        <p:txBody>
          <a:bodyPr lIns="45699" tIns="45699" rIns="45699" bIns="45699"/>
          <a:lstStyle/>
          <a:p>
            <a:pPr>
              <a:buClr>
                <a:srgbClr val="000000"/>
              </a:buClr>
            </a:pPr>
            <a:r>
              <a:rPr dirty="0"/>
              <a:t>Viruses are strings of malware dependent on human action</a:t>
            </a:r>
            <a:r>
              <a:rPr lang="en-US" dirty="0"/>
              <a:t> (e.g., opening a file)</a:t>
            </a:r>
            <a:r>
              <a:rPr dirty="0"/>
              <a:t> to execute</a:t>
            </a:r>
            <a:r>
              <a:rPr lang="en-US" dirty="0"/>
              <a:t>.</a:t>
            </a:r>
            <a:br>
              <a:rPr dirty="0"/>
            </a:br>
            <a:endParaRPr dirty="0"/>
          </a:p>
          <a:p>
            <a:pPr>
              <a:buClr>
                <a:srgbClr val="000000"/>
              </a:buClr>
            </a:pPr>
            <a:r>
              <a:rPr dirty="0"/>
              <a:t>Unlike viruses, worms do not need user action to replicate. Worms spread autonomously, seeking and exploiting specific vulnerabilities to load onto systems and replicate to other systems. </a:t>
            </a:r>
            <a:br>
              <a:rPr dirty="0"/>
            </a:br>
            <a:endParaRPr dirty="0"/>
          </a:p>
          <a:p>
            <a:pPr>
              <a:buClr>
                <a:srgbClr val="000000"/>
              </a:buClr>
            </a:pPr>
            <a:r>
              <a:rPr dirty="0"/>
              <a:t>Examples of worms are:</a:t>
            </a:r>
          </a:p>
          <a:p>
            <a:pPr marL="612775" lvl="1" indent="-257175">
              <a:buClr>
                <a:srgbClr val="000000"/>
              </a:buClr>
              <a:defRPr sz="2400"/>
            </a:pPr>
            <a:r>
              <a:rPr sz="1800" dirty="0"/>
              <a:t>Morris Worm, Melissa, Nimda, Sobig </a:t>
            </a:r>
          </a:p>
        </p:txBody>
      </p:sp>
    </p:spTree>
    <p:extLst>
      <p:ext uri="{BB962C8B-B14F-4D97-AF65-F5344CB8AC3E}">
        <p14:creationId xmlns:p14="http://schemas.microsoft.com/office/powerpoint/2010/main" val="71170010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 name="Shape 275"/>
          <p:cNvSpPr txBox="1">
            <a:spLocks noGrp="1"/>
          </p:cNvSpPr>
          <p:nvPr>
            <p:ph type="title"/>
          </p:nvPr>
        </p:nvSpPr>
        <p:spPr>
          <a:prstGeom prst="rect">
            <a:avLst/>
          </a:prstGeom>
        </p:spPr>
        <p:txBody>
          <a:bodyPr lIns="45699" tIns="45699" rIns="45699" bIns="45699"/>
          <a:lstStyle/>
          <a:p>
            <a:r>
              <a:rPr dirty="0"/>
              <a:t>Logic Bombs</a:t>
            </a:r>
          </a:p>
        </p:txBody>
      </p:sp>
      <p:sp>
        <p:nvSpPr>
          <p:cNvPr id="249" name="Shape 276"/>
          <p:cNvSpPr txBox="1">
            <a:spLocks noGrp="1"/>
          </p:cNvSpPr>
          <p:nvPr>
            <p:ph type="body" idx="1"/>
          </p:nvPr>
        </p:nvSpPr>
        <p:spPr>
          <a:prstGeom prst="rect">
            <a:avLst/>
          </a:prstGeom>
        </p:spPr>
        <p:txBody>
          <a:bodyPr lIns="45699" tIns="45699" rIns="45699" bIns="45699"/>
          <a:lstStyle/>
          <a:p>
            <a:pPr>
              <a:buClr>
                <a:srgbClr val="000000"/>
              </a:buClr>
            </a:pPr>
            <a:r>
              <a:rPr dirty="0"/>
              <a:t>Logic bombs execute a program, or string of code, when certain conditions are met. </a:t>
            </a:r>
            <a:r>
              <a:rPr lang="en-US" dirty="0"/>
              <a:t>Consider, f</a:t>
            </a:r>
            <a:r>
              <a:rPr dirty="0"/>
              <a:t>or </a:t>
            </a:r>
            <a:r>
              <a:rPr lang="en-US" dirty="0"/>
              <a:t>example</a:t>
            </a:r>
            <a:r>
              <a:rPr dirty="0"/>
              <a:t>, a payroll checking program that checks for the presence of an employee</a:t>
            </a:r>
            <a:r>
              <a:rPr lang="en-US" dirty="0"/>
              <a:t>'</a:t>
            </a:r>
            <a:r>
              <a:rPr dirty="0"/>
              <a:t>s name on the payroll each pay. If that employee is not there</a:t>
            </a:r>
            <a:r>
              <a:rPr lang="en-US" dirty="0"/>
              <a:t>,</a:t>
            </a:r>
            <a:r>
              <a:rPr dirty="0"/>
              <a:t> it executes and does damage</a:t>
            </a:r>
            <a:r>
              <a:rPr lang="en-US" dirty="0"/>
              <a:t>.</a:t>
            </a:r>
            <a:r>
              <a:rPr dirty="0"/>
              <a:t> </a:t>
            </a:r>
            <a:br>
              <a:rPr dirty="0"/>
            </a:br>
            <a:endParaRPr dirty="0"/>
          </a:p>
          <a:p>
            <a:pPr>
              <a:buClr>
                <a:srgbClr val="000000"/>
              </a:buClr>
            </a:pPr>
            <a:r>
              <a:rPr lang="en-US" dirty="0"/>
              <a:t>A t</a:t>
            </a:r>
            <a:r>
              <a:rPr dirty="0"/>
              <a:t>ime bomb, on the other hand, is malware that executes at a specific time.</a:t>
            </a:r>
          </a:p>
        </p:txBody>
      </p:sp>
    </p:spTree>
    <p:extLst>
      <p:ext uri="{BB962C8B-B14F-4D97-AF65-F5344CB8AC3E}">
        <p14:creationId xmlns:p14="http://schemas.microsoft.com/office/powerpoint/2010/main" val="273593581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 name="Shape 281"/>
          <p:cNvSpPr txBox="1">
            <a:spLocks noGrp="1"/>
          </p:cNvSpPr>
          <p:nvPr>
            <p:ph type="title"/>
          </p:nvPr>
        </p:nvSpPr>
        <p:spPr>
          <a:prstGeom prst="rect">
            <a:avLst/>
          </a:prstGeom>
        </p:spPr>
        <p:txBody>
          <a:bodyPr lIns="45699" tIns="45699" rIns="45699" bIns="45699"/>
          <a:lstStyle/>
          <a:p>
            <a:r>
              <a:rPr dirty="0"/>
              <a:t>Trojan Horses</a:t>
            </a:r>
          </a:p>
        </p:txBody>
      </p:sp>
      <p:sp>
        <p:nvSpPr>
          <p:cNvPr id="252" name="Shape 282"/>
          <p:cNvSpPr txBox="1">
            <a:spLocks noGrp="1"/>
          </p:cNvSpPr>
          <p:nvPr>
            <p:ph type="body" idx="1"/>
          </p:nvPr>
        </p:nvSpPr>
        <p:spPr>
          <a:prstGeom prst="rect">
            <a:avLst/>
          </a:prstGeom>
        </p:spPr>
        <p:txBody>
          <a:bodyPr lIns="45699" tIns="45699" rIns="45699" bIns="45699"/>
          <a:lstStyle/>
          <a:p>
            <a:pPr>
              <a:buFontTx/>
            </a:pPr>
            <a:r>
              <a:rPr dirty="0"/>
              <a:t>Trojan horses offer a little “something extra” with what looks to be a useful utility, such as an online mortgage calculator or video/music file.</a:t>
            </a:r>
            <a:br>
              <a:rPr dirty="0"/>
            </a:br>
            <a:endParaRPr dirty="0"/>
          </a:p>
          <a:p>
            <a:pPr>
              <a:buFontTx/>
            </a:pPr>
            <a:r>
              <a:rPr dirty="0"/>
              <a:t>When the program is run, the Trojan executes and runs in the background</a:t>
            </a:r>
            <a:r>
              <a:rPr lang="en-US" dirty="0"/>
              <a:t>.</a:t>
            </a:r>
            <a:r>
              <a:rPr dirty="0"/>
              <a:t> </a:t>
            </a:r>
            <a:br>
              <a:rPr dirty="0"/>
            </a:br>
            <a:endParaRPr dirty="0"/>
          </a:p>
          <a:p>
            <a:pPr>
              <a:buFontTx/>
            </a:pPr>
            <a:r>
              <a:rPr dirty="0"/>
              <a:t>More than 40% of files on peer-to-peer sites were found to be infected with Trojan Horses </a:t>
            </a:r>
          </a:p>
          <a:p>
            <a:pPr marL="698500" indent="-342900">
              <a:buFontTx/>
              <a:defRPr sz="1800"/>
            </a:pPr>
            <a:r>
              <a:rPr dirty="0"/>
              <a:t>Most with malicious spyware and keyloggers.</a:t>
            </a:r>
          </a:p>
        </p:txBody>
      </p:sp>
    </p:spTree>
    <p:extLst>
      <p:ext uri="{BB962C8B-B14F-4D97-AF65-F5344CB8AC3E}">
        <p14:creationId xmlns:p14="http://schemas.microsoft.com/office/powerpoint/2010/main" val="31759272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Shape 287"/>
          <p:cNvSpPr txBox="1">
            <a:spLocks noGrp="1"/>
          </p:cNvSpPr>
          <p:nvPr>
            <p:ph type="title"/>
          </p:nvPr>
        </p:nvSpPr>
        <p:spPr>
          <a:prstGeom prst="rect">
            <a:avLst/>
          </a:prstGeom>
        </p:spPr>
        <p:txBody>
          <a:bodyPr lIns="45699" tIns="45699" rIns="45699" bIns="45699"/>
          <a:lstStyle/>
          <a:p>
            <a:r>
              <a:rPr dirty="0"/>
              <a:t>A Word on Antivirus Software</a:t>
            </a:r>
          </a:p>
        </p:txBody>
      </p:sp>
      <p:sp>
        <p:nvSpPr>
          <p:cNvPr id="257" name="Shape 288"/>
          <p:cNvSpPr txBox="1">
            <a:spLocks noGrp="1"/>
          </p:cNvSpPr>
          <p:nvPr>
            <p:ph type="body" idx="1"/>
          </p:nvPr>
        </p:nvSpPr>
        <p:spPr>
          <a:prstGeom prst="rect">
            <a:avLst/>
          </a:prstGeom>
        </p:spPr>
        <p:txBody>
          <a:bodyPr lIns="45699" tIns="45699" rIns="45699" bIns="45699"/>
          <a:lstStyle/>
          <a:p>
            <a:pPr>
              <a:buClr>
                <a:srgbClr val="000000"/>
              </a:buClr>
            </a:pPr>
            <a:r>
              <a:rPr dirty="0"/>
              <a:t>Antivirus software attempts to detect and prevent malware infections by matching behavior to known malware</a:t>
            </a:r>
            <a:r>
              <a:rPr lang="en-US" dirty="0"/>
              <a:t>.</a:t>
            </a:r>
            <a:br>
              <a:rPr dirty="0"/>
            </a:br>
            <a:r>
              <a:rPr dirty="0"/>
              <a:t> </a:t>
            </a:r>
          </a:p>
          <a:p>
            <a:pPr>
              <a:buClr>
                <a:srgbClr val="000000"/>
              </a:buClr>
            </a:pPr>
            <a:r>
              <a:rPr dirty="0"/>
              <a:t>Types: </a:t>
            </a:r>
          </a:p>
          <a:p>
            <a:pPr marL="698500" lvl="1" indent="-342900">
              <a:buClr>
                <a:srgbClr val="000000"/>
              </a:buClr>
              <a:defRPr sz="1800"/>
            </a:pPr>
            <a:r>
              <a:rPr dirty="0"/>
              <a:t>Signature-based – only as good as the latest signatures. Inspects file system, registry, service behavior for known characteristics. Doesn’t work as well with polymorphic or zero-day viruses</a:t>
            </a:r>
            <a:r>
              <a:rPr lang="en-US" dirty="0"/>
              <a:t>.</a:t>
            </a:r>
            <a:r>
              <a:rPr dirty="0"/>
              <a:t> </a:t>
            </a:r>
          </a:p>
          <a:p>
            <a:pPr marL="698500" lvl="1" indent="-342900">
              <a:buClr>
                <a:srgbClr val="000000"/>
              </a:buClr>
              <a:defRPr sz="1800"/>
            </a:pPr>
            <a:r>
              <a:rPr dirty="0"/>
              <a:t>Heuristic – analyzes overall structure of the code in context of the actual code</a:t>
            </a:r>
            <a:r>
              <a:rPr lang="en-US" dirty="0"/>
              <a:t>.</a:t>
            </a:r>
            <a:r>
              <a:rPr dirty="0"/>
              <a:t> </a:t>
            </a:r>
          </a:p>
          <a:p>
            <a:pPr marL="698500" lvl="1" indent="-342900">
              <a:buClr>
                <a:srgbClr val="000000"/>
              </a:buClr>
              <a:defRPr sz="1800"/>
            </a:pPr>
            <a:r>
              <a:rPr dirty="0"/>
              <a:t>Virtual machine – isolates code in a sandbox, of sorts, to test its behavior before allowing it to access the system. Uses dynamic analysis, whereas others use static analysis to analyze code</a:t>
            </a:r>
            <a:r>
              <a:rPr lang="en-US" dirty="0"/>
              <a:t>.</a:t>
            </a:r>
            <a:r>
              <a:rPr dirty="0"/>
              <a:t> </a:t>
            </a:r>
          </a:p>
        </p:txBody>
      </p:sp>
    </p:spTree>
    <p:extLst>
      <p:ext uri="{BB962C8B-B14F-4D97-AF65-F5344CB8AC3E}">
        <p14:creationId xmlns:p14="http://schemas.microsoft.com/office/powerpoint/2010/main" val="165843922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 name="Shape 293"/>
          <p:cNvSpPr txBox="1">
            <a:spLocks noGrp="1"/>
          </p:cNvSpPr>
          <p:nvPr>
            <p:ph type="title"/>
          </p:nvPr>
        </p:nvSpPr>
        <p:spPr>
          <a:prstGeom prst="rect">
            <a:avLst/>
          </a:prstGeom>
        </p:spPr>
        <p:txBody>
          <a:bodyPr lIns="45699" tIns="45699" rIns="45699" bIns="45699"/>
          <a:lstStyle/>
          <a:p>
            <a:r>
              <a:rPr dirty="0"/>
              <a:t>Ransomware</a:t>
            </a:r>
          </a:p>
        </p:txBody>
      </p:sp>
      <p:sp>
        <p:nvSpPr>
          <p:cNvPr id="260" name="Shape 294"/>
          <p:cNvSpPr txBox="1">
            <a:spLocks noGrp="1"/>
          </p:cNvSpPr>
          <p:nvPr>
            <p:ph type="body" idx="1"/>
          </p:nvPr>
        </p:nvSpPr>
        <p:spPr>
          <a:prstGeom prst="rect">
            <a:avLst/>
          </a:prstGeom>
        </p:spPr>
        <p:txBody>
          <a:bodyPr lIns="45699" tIns="45699" rIns="45699" bIns="45699"/>
          <a:lstStyle/>
          <a:p>
            <a:pPr>
              <a:buClr>
                <a:srgbClr val="000000"/>
              </a:buClr>
            </a:pPr>
            <a:r>
              <a:rPr dirty="0"/>
              <a:t>Ransomware is malicious software that disables the user’s access to the data until an extortion (</a:t>
            </a:r>
            <a:r>
              <a:rPr lang="en-US" dirty="0"/>
              <a:t>i.e., </a:t>
            </a:r>
            <a:r>
              <a:rPr dirty="0"/>
              <a:t>ransom</a:t>
            </a:r>
            <a:r>
              <a:rPr lang="en-US" dirty="0"/>
              <a:t>, usually in bitcoin</a:t>
            </a:r>
            <a:r>
              <a:rPr dirty="0"/>
              <a:t>) is paid to the attacker.</a:t>
            </a:r>
            <a:br>
              <a:rPr dirty="0"/>
            </a:br>
            <a:endParaRPr dirty="0"/>
          </a:p>
          <a:p>
            <a:pPr>
              <a:buClr>
                <a:srgbClr val="000000"/>
              </a:buClr>
            </a:pPr>
            <a:r>
              <a:rPr dirty="0"/>
              <a:t>While there are different types of ransomware</a:t>
            </a:r>
            <a:r>
              <a:rPr lang="en-US" dirty="0"/>
              <a:t> (</a:t>
            </a:r>
            <a:r>
              <a:rPr dirty="0"/>
              <a:t>some that just post bogus notices from the FBI on the computer</a:t>
            </a:r>
            <a:r>
              <a:rPr lang="en-US" dirty="0"/>
              <a:t>),</a:t>
            </a:r>
            <a:r>
              <a:rPr dirty="0"/>
              <a:t> the more malicious </a:t>
            </a:r>
            <a:r>
              <a:rPr lang="en-US" dirty="0"/>
              <a:t>ones </a:t>
            </a:r>
            <a:r>
              <a:rPr dirty="0"/>
              <a:t>strongly encrypt all files on the drive such that the user must purchase the key to decrypt the files.</a:t>
            </a:r>
            <a:br>
              <a:rPr dirty="0"/>
            </a:br>
            <a:endParaRPr dirty="0"/>
          </a:p>
          <a:p>
            <a:pPr>
              <a:buClr>
                <a:srgbClr val="000000"/>
              </a:buClr>
            </a:pPr>
            <a:r>
              <a:rPr dirty="0"/>
              <a:t>A new form of ransomware</a:t>
            </a:r>
            <a:r>
              <a:rPr lang="en-US" dirty="0"/>
              <a:t> (</a:t>
            </a:r>
            <a:r>
              <a:rPr dirty="0"/>
              <a:t>doxware</a:t>
            </a:r>
            <a:r>
              <a:rPr lang="en-US" dirty="0"/>
              <a:t>)</a:t>
            </a:r>
            <a:r>
              <a:rPr dirty="0"/>
              <a:t> being circulated also threatens to post the contents of the drive to the Internet if the victim doesn’t pay the extortion fee.</a:t>
            </a:r>
          </a:p>
        </p:txBody>
      </p:sp>
    </p:spTree>
    <p:extLst>
      <p:ext uri="{BB962C8B-B14F-4D97-AF65-F5344CB8AC3E}">
        <p14:creationId xmlns:p14="http://schemas.microsoft.com/office/powerpoint/2010/main" val="27951706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 name="Shape 299"/>
          <p:cNvSpPr txBox="1">
            <a:spLocks noGrp="1"/>
          </p:cNvSpPr>
          <p:nvPr>
            <p:ph type="title"/>
          </p:nvPr>
        </p:nvSpPr>
        <p:spPr>
          <a:prstGeom prst="rect">
            <a:avLst/>
          </a:prstGeom>
        </p:spPr>
        <p:txBody>
          <a:bodyPr lIns="45699" tIns="45699" rIns="45699" bIns="45699"/>
          <a:lstStyle/>
          <a:p>
            <a:r>
              <a:rPr dirty="0"/>
              <a:t>Malware Remediation</a:t>
            </a:r>
          </a:p>
        </p:txBody>
      </p:sp>
      <p:sp>
        <p:nvSpPr>
          <p:cNvPr id="263" name="Shape 300"/>
          <p:cNvSpPr txBox="1">
            <a:spLocks noGrp="1"/>
          </p:cNvSpPr>
          <p:nvPr>
            <p:ph type="body" idx="1"/>
          </p:nvPr>
        </p:nvSpPr>
        <p:spPr>
          <a:prstGeom prst="rect">
            <a:avLst/>
          </a:prstGeom>
        </p:spPr>
        <p:txBody>
          <a:bodyPr lIns="45699" tIns="45699" rIns="45699" bIns="45699"/>
          <a:lstStyle/>
          <a:p>
            <a:pPr>
              <a:buClr>
                <a:srgbClr val="000000"/>
              </a:buClr>
            </a:pPr>
            <a:r>
              <a:rPr dirty="0"/>
              <a:t>Anti-virus software remains one of the most effective malware controls. </a:t>
            </a:r>
            <a:r>
              <a:rPr lang="en-US" dirty="0"/>
              <a:t>However, i</a:t>
            </a:r>
            <a:r>
              <a:rPr dirty="0"/>
              <a:t>t is only as effective</a:t>
            </a:r>
            <a:r>
              <a:rPr lang="en-US" dirty="0"/>
              <a:t> </a:t>
            </a:r>
            <a:r>
              <a:rPr dirty="0"/>
              <a:t>as its last update, </a:t>
            </a:r>
            <a:r>
              <a:rPr lang="en-US" dirty="0"/>
              <a:t>since</a:t>
            </a:r>
            <a:r>
              <a:rPr dirty="0"/>
              <a:t> almost 1 million pieces of malware are created each day. </a:t>
            </a:r>
            <a:br>
              <a:rPr dirty="0"/>
            </a:br>
            <a:endParaRPr dirty="0"/>
          </a:p>
          <a:p>
            <a:pPr>
              <a:buClr>
                <a:srgbClr val="000000"/>
              </a:buClr>
            </a:pPr>
            <a:r>
              <a:rPr dirty="0"/>
              <a:t>Disable pop-up blockers and ActiveX controls in the untrusted Internet zone.</a:t>
            </a:r>
            <a:br>
              <a:rPr dirty="0"/>
            </a:br>
            <a:endParaRPr dirty="0"/>
          </a:p>
          <a:p>
            <a:pPr>
              <a:buClr>
                <a:srgbClr val="000000"/>
              </a:buClr>
            </a:pPr>
            <a:r>
              <a:rPr dirty="0"/>
              <a:t>Backup all personal data to either a cloud solution or local external drive.</a:t>
            </a:r>
            <a:br>
              <a:rPr dirty="0"/>
            </a:br>
            <a:endParaRPr dirty="0"/>
          </a:p>
          <a:p>
            <a:pPr>
              <a:buClr>
                <a:srgbClr val="000000"/>
              </a:buClr>
            </a:pPr>
            <a:r>
              <a:rPr dirty="0"/>
              <a:t>Encrypt all sensitive data on the drive.</a:t>
            </a:r>
          </a:p>
        </p:txBody>
      </p:sp>
    </p:spTree>
    <p:extLst>
      <p:ext uri="{BB962C8B-B14F-4D97-AF65-F5344CB8AC3E}">
        <p14:creationId xmlns:p14="http://schemas.microsoft.com/office/powerpoint/2010/main" val="76849622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 name="Shape 311"/>
          <p:cNvSpPr txBox="1">
            <a:spLocks noGrp="1"/>
          </p:cNvSpPr>
          <p:nvPr>
            <p:ph type="title"/>
          </p:nvPr>
        </p:nvSpPr>
        <p:spPr>
          <a:prstGeom prst="rect">
            <a:avLst/>
          </a:prstGeom>
        </p:spPr>
        <p:txBody>
          <a:bodyPr lIns="45699" tIns="45699" rIns="45699" bIns="45699"/>
          <a:lstStyle/>
          <a:p>
            <a:r>
              <a:rPr dirty="0"/>
              <a:t>OWASP Top 10 Attacks</a:t>
            </a:r>
          </a:p>
        </p:txBody>
      </p:sp>
      <p:sp>
        <p:nvSpPr>
          <p:cNvPr id="266" name="Shape 312"/>
          <p:cNvSpPr txBox="1">
            <a:spLocks noGrp="1"/>
          </p:cNvSpPr>
          <p:nvPr>
            <p:ph type="body" idx="1"/>
          </p:nvPr>
        </p:nvSpPr>
        <p:spPr>
          <a:prstGeom prst="rect">
            <a:avLst/>
          </a:prstGeom>
        </p:spPr>
        <p:txBody>
          <a:bodyPr lIns="45699" tIns="45699" rIns="45699" bIns="45699"/>
          <a:lstStyle/>
          <a:p>
            <a:pPr>
              <a:buClr>
                <a:srgbClr val="000000"/>
              </a:buClr>
            </a:pPr>
            <a:r>
              <a:rPr dirty="0"/>
              <a:t>The Open Web Application Security Project (OWASP) at </a:t>
            </a:r>
            <a:r>
              <a:rPr dirty="0">
                <a:hlinkClick r:id="rId3"/>
              </a:rPr>
              <a:t>www.owasp.org</a:t>
            </a:r>
            <a:r>
              <a:rPr dirty="0"/>
              <a:t> provides periodic lists of the top 10 Most Critical Web Application Security Risks.</a:t>
            </a:r>
            <a:br>
              <a:rPr dirty="0"/>
            </a:br>
            <a:endParaRPr dirty="0"/>
          </a:p>
          <a:p>
            <a:pPr>
              <a:buClr>
                <a:srgbClr val="000000"/>
              </a:buClr>
            </a:pPr>
            <a:r>
              <a:rPr dirty="0"/>
              <a:t>Among these </a:t>
            </a:r>
            <a:r>
              <a:rPr lang="en-US" dirty="0"/>
              <a:t>risks</a:t>
            </a:r>
            <a:r>
              <a:rPr dirty="0"/>
              <a:t>, several </a:t>
            </a:r>
            <a:r>
              <a:rPr lang="en-US" dirty="0"/>
              <a:t>consistently make the list. These</a:t>
            </a:r>
            <a:r>
              <a:rPr dirty="0"/>
              <a:t> includ</a:t>
            </a:r>
            <a:r>
              <a:rPr lang="en-US" dirty="0"/>
              <a:t>e:</a:t>
            </a:r>
            <a:endParaRPr dirty="0"/>
          </a:p>
          <a:p>
            <a:pPr marL="698500" lvl="1" indent="-342900">
              <a:spcBef>
                <a:spcPts val="400"/>
              </a:spcBef>
              <a:buClr>
                <a:srgbClr val="000000"/>
              </a:buClr>
              <a:defRPr sz="1800"/>
            </a:pPr>
            <a:r>
              <a:rPr dirty="0"/>
              <a:t>Injection attacks</a:t>
            </a:r>
          </a:p>
          <a:p>
            <a:pPr marL="698500" lvl="1" indent="-342900">
              <a:spcBef>
                <a:spcPts val="400"/>
              </a:spcBef>
              <a:buClr>
                <a:srgbClr val="000000"/>
              </a:buClr>
              <a:defRPr sz="1800"/>
            </a:pPr>
            <a:r>
              <a:rPr dirty="0"/>
              <a:t>Broken Authentication and Session Management attacks</a:t>
            </a:r>
          </a:p>
          <a:p>
            <a:pPr marL="698500" lvl="1" indent="-342900">
              <a:spcBef>
                <a:spcPts val="400"/>
              </a:spcBef>
              <a:buClr>
                <a:srgbClr val="000000"/>
              </a:buClr>
              <a:defRPr sz="1800"/>
            </a:pPr>
            <a:r>
              <a:rPr dirty="0"/>
              <a:t>Cross-Site Scripting attacks</a:t>
            </a:r>
            <a:endParaRPr lang="en-US" dirty="0"/>
          </a:p>
        </p:txBody>
      </p:sp>
    </p:spTree>
    <p:extLst>
      <p:ext uri="{BB962C8B-B14F-4D97-AF65-F5344CB8AC3E}">
        <p14:creationId xmlns:p14="http://schemas.microsoft.com/office/powerpoint/2010/main" val="114670862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 name="Shape 317"/>
          <p:cNvSpPr txBox="1">
            <a:spLocks noGrp="1"/>
          </p:cNvSpPr>
          <p:nvPr>
            <p:ph type="title"/>
          </p:nvPr>
        </p:nvSpPr>
        <p:spPr>
          <a:prstGeom prst="rect">
            <a:avLst/>
          </a:prstGeom>
        </p:spPr>
        <p:txBody>
          <a:bodyPr lIns="45699" tIns="45699" rIns="45699" bIns="45699"/>
          <a:lstStyle/>
          <a:p>
            <a:r>
              <a:rPr dirty="0"/>
              <a:t>Injection Attacks</a:t>
            </a:r>
          </a:p>
        </p:txBody>
      </p:sp>
      <p:sp>
        <p:nvSpPr>
          <p:cNvPr id="271" name="Shape 318"/>
          <p:cNvSpPr txBox="1">
            <a:spLocks noGrp="1"/>
          </p:cNvSpPr>
          <p:nvPr>
            <p:ph type="body" idx="1"/>
          </p:nvPr>
        </p:nvSpPr>
        <p:spPr>
          <a:xfrm>
            <a:off x="457200" y="2438400"/>
            <a:ext cx="8229600" cy="3771900"/>
          </a:xfrm>
          <a:prstGeom prst="rect">
            <a:avLst/>
          </a:prstGeom>
        </p:spPr>
        <p:txBody>
          <a:bodyPr lIns="45699" tIns="45699" rIns="45699" bIns="45699"/>
          <a:lstStyle/>
          <a:p>
            <a:pPr>
              <a:buClr>
                <a:srgbClr val="000000"/>
              </a:buClr>
            </a:pPr>
            <a:r>
              <a:rPr dirty="0"/>
              <a:t>Injection attacks occur when applications provide for untrusted input from a user, through a web application interface to a database, for example, as with SQL and LDAP Injections, allowing the attacker to send commands that are executed at the database server, providing the attacker with access or the ability to delete/modify information.</a:t>
            </a:r>
            <a:br>
              <a:rPr dirty="0"/>
            </a:br>
            <a:endParaRPr dirty="0"/>
          </a:p>
          <a:p>
            <a:pPr>
              <a:buClr>
                <a:srgbClr val="000000"/>
              </a:buClr>
            </a:pPr>
            <a:r>
              <a:rPr dirty="0"/>
              <a:t>The most common of these attacks is SQL Injection. In 2014, a Russian criminal group known as “CyberVor” attack</a:t>
            </a:r>
            <a:r>
              <a:rPr lang="en-US" dirty="0"/>
              <a:t>ed</a:t>
            </a:r>
            <a:r>
              <a:rPr dirty="0"/>
              <a:t> U.S. businesses and collect</a:t>
            </a:r>
            <a:r>
              <a:rPr lang="en-US" dirty="0"/>
              <a:t>ed</a:t>
            </a:r>
            <a:r>
              <a:rPr dirty="0"/>
              <a:t> over a billion usernames and passwords using SQL Injection.</a:t>
            </a:r>
          </a:p>
        </p:txBody>
      </p:sp>
    </p:spTree>
    <p:extLst>
      <p:ext uri="{BB962C8B-B14F-4D97-AF65-F5344CB8AC3E}">
        <p14:creationId xmlns:p14="http://schemas.microsoft.com/office/powerpoint/2010/main" val="20621645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Shape 78"/>
          <p:cNvSpPr txBox="1">
            <a:spLocks noGrp="1"/>
          </p:cNvSpPr>
          <p:nvPr>
            <p:ph type="title"/>
          </p:nvPr>
        </p:nvSpPr>
        <p:spPr>
          <a:prstGeom prst="rect">
            <a:avLst/>
          </a:prstGeom>
        </p:spPr>
        <p:txBody>
          <a:bodyPr lIns="45699" tIns="45699" rIns="45699" bIns="45699"/>
          <a:lstStyle/>
          <a:p>
            <a:r>
              <a:rPr dirty="0"/>
              <a:t>Distributed Denial-of-Service</a:t>
            </a:r>
          </a:p>
        </p:txBody>
      </p:sp>
      <p:sp>
        <p:nvSpPr>
          <p:cNvPr id="116" name="Shape 79"/>
          <p:cNvSpPr txBox="1">
            <a:spLocks noGrp="1"/>
          </p:cNvSpPr>
          <p:nvPr>
            <p:ph type="body" idx="1"/>
          </p:nvPr>
        </p:nvSpPr>
        <p:spPr>
          <a:prstGeom prst="rect">
            <a:avLst/>
          </a:prstGeom>
        </p:spPr>
        <p:txBody>
          <a:bodyPr lIns="45699" tIns="45699" rIns="45699" bIns="45699"/>
          <a:lstStyle/>
          <a:p>
            <a:pPr>
              <a:buClr>
                <a:srgbClr val="000000"/>
              </a:buClr>
            </a:pPr>
            <a:r>
              <a:rPr dirty="0"/>
              <a:t>To elude detection, attackers soon used compromised workstations (originally called “zombies,” now </a:t>
            </a:r>
            <a:r>
              <a:rPr lang="en-US" dirty="0"/>
              <a:t>called </a:t>
            </a:r>
            <a:r>
              <a:rPr dirty="0"/>
              <a:t>“bots”) to attack from multiple sources. This is referred to as a “distributed” denial-of-service</a:t>
            </a:r>
            <a:r>
              <a:rPr lang="en-US" dirty="0"/>
              <a:t> (</a:t>
            </a:r>
            <a:r>
              <a:rPr dirty="0"/>
              <a:t>DDoS</a:t>
            </a:r>
            <a:r>
              <a:rPr lang="en-US" dirty="0"/>
              <a:t>)</a:t>
            </a:r>
            <a:r>
              <a:rPr dirty="0"/>
              <a:t> attack.</a:t>
            </a:r>
            <a:br>
              <a:rPr dirty="0"/>
            </a:br>
            <a:endParaRPr dirty="0"/>
          </a:p>
          <a:p>
            <a:pPr>
              <a:buClr>
                <a:srgbClr val="000000"/>
              </a:buClr>
            </a:pPr>
            <a:r>
              <a:rPr dirty="0"/>
              <a:t>A DDoS attack is much more difficult to defend against, not only due to the exponential increase in traffic, but because it may appear to be normal activity deriving from multiple sources.</a:t>
            </a:r>
          </a:p>
        </p:txBody>
      </p:sp>
    </p:spTree>
    <p:extLst>
      <p:ext uri="{BB962C8B-B14F-4D97-AF65-F5344CB8AC3E}">
        <p14:creationId xmlns:p14="http://schemas.microsoft.com/office/powerpoint/2010/main" val="229489419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 name="Shape 323"/>
          <p:cNvSpPr txBox="1">
            <a:spLocks noGrp="1"/>
          </p:cNvSpPr>
          <p:nvPr>
            <p:ph type="title"/>
          </p:nvPr>
        </p:nvSpPr>
        <p:spPr>
          <a:prstGeom prst="rect">
            <a:avLst/>
          </a:prstGeom>
        </p:spPr>
        <p:txBody>
          <a:bodyPr lIns="45699" tIns="45699" rIns="45699" bIns="45699"/>
          <a:lstStyle/>
          <a:p>
            <a:r>
              <a:rPr dirty="0"/>
              <a:t>SQL Injection</a:t>
            </a:r>
          </a:p>
        </p:txBody>
      </p:sp>
      <p:sp>
        <p:nvSpPr>
          <p:cNvPr id="276" name="Shape 324"/>
          <p:cNvSpPr txBox="1">
            <a:spLocks noGrp="1"/>
          </p:cNvSpPr>
          <p:nvPr>
            <p:ph type="body" idx="1"/>
          </p:nvPr>
        </p:nvSpPr>
        <p:spPr>
          <a:xfrm>
            <a:off x="457200" y="2133600"/>
            <a:ext cx="8229600" cy="3771900"/>
          </a:xfrm>
          <a:prstGeom prst="rect">
            <a:avLst/>
          </a:prstGeom>
        </p:spPr>
        <p:txBody>
          <a:bodyPr lIns="45699" tIns="45699" rIns="45699" bIns="45699"/>
          <a:lstStyle/>
          <a:p>
            <a:pPr>
              <a:buClr>
                <a:srgbClr val="000000"/>
              </a:buClr>
            </a:pPr>
            <a:r>
              <a:rPr dirty="0"/>
              <a:t> SQL commands can be injected at the login screens, using user input, inserted into cookies, through machine variables that are then processed at the server.</a:t>
            </a:r>
            <a:br>
              <a:rPr dirty="0"/>
            </a:br>
            <a:endParaRPr dirty="0"/>
          </a:p>
          <a:p>
            <a:pPr>
              <a:buClr>
                <a:srgbClr val="000000"/>
              </a:buClr>
            </a:pPr>
            <a:r>
              <a:rPr dirty="0"/>
              <a:t>The vulnerability that enables the attack occurs when developers do not properly validate user input</a:t>
            </a:r>
            <a:r>
              <a:rPr lang="en-US" dirty="0"/>
              <a:t> (</a:t>
            </a:r>
            <a:r>
              <a:rPr dirty="0"/>
              <a:t>for instance, validating it “client side” in the browser rather than at the server</a:t>
            </a:r>
            <a:r>
              <a:rPr lang="en-US" dirty="0"/>
              <a:t>)</a:t>
            </a:r>
            <a:r>
              <a:rPr dirty="0"/>
              <a:t> before passing it to the database server from processing.</a:t>
            </a:r>
          </a:p>
        </p:txBody>
      </p:sp>
    </p:spTree>
    <p:extLst>
      <p:ext uri="{BB962C8B-B14F-4D97-AF65-F5344CB8AC3E}">
        <p14:creationId xmlns:p14="http://schemas.microsoft.com/office/powerpoint/2010/main" val="274512126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 name="Shape 329"/>
          <p:cNvSpPr txBox="1">
            <a:spLocks noGrp="1"/>
          </p:cNvSpPr>
          <p:nvPr>
            <p:ph type="title"/>
          </p:nvPr>
        </p:nvSpPr>
        <p:spPr>
          <a:prstGeom prst="rect">
            <a:avLst/>
          </a:prstGeom>
        </p:spPr>
        <p:txBody>
          <a:bodyPr lIns="45699" tIns="45699" rIns="45699" bIns="45699"/>
          <a:lstStyle/>
          <a:p>
            <a:r>
              <a:rPr dirty="0"/>
              <a:t>Broken Authentication and Session Management Attacks</a:t>
            </a:r>
          </a:p>
        </p:txBody>
      </p:sp>
      <p:sp>
        <p:nvSpPr>
          <p:cNvPr id="279" name="Shape 330"/>
          <p:cNvSpPr txBox="1">
            <a:spLocks noGrp="1"/>
          </p:cNvSpPr>
          <p:nvPr>
            <p:ph type="body" idx="1"/>
          </p:nvPr>
        </p:nvSpPr>
        <p:spPr>
          <a:xfrm>
            <a:off x="373817" y="1990517"/>
            <a:ext cx="7886700" cy="4351338"/>
          </a:xfrm>
          <a:prstGeom prst="rect">
            <a:avLst/>
          </a:prstGeom>
        </p:spPr>
        <p:txBody>
          <a:bodyPr lIns="45699" tIns="45699" rIns="45699" bIns="45699"/>
          <a:lstStyle/>
          <a:p>
            <a:pPr>
              <a:buClr>
                <a:srgbClr val="000000"/>
              </a:buClr>
            </a:pPr>
            <a:r>
              <a:rPr dirty="0"/>
              <a:t>In a Broken Authentication and Session Management attack, attackers </a:t>
            </a:r>
            <a:r>
              <a:rPr lang="en-US" dirty="0"/>
              <a:t>target</a:t>
            </a:r>
            <a:r>
              <a:rPr dirty="0"/>
              <a:t> poorly developed (weak) or </a:t>
            </a:r>
            <a:r>
              <a:rPr lang="en-US" dirty="0"/>
              <a:t>poorly </a:t>
            </a:r>
            <a:r>
              <a:rPr dirty="0"/>
              <a:t>managed (improperly stored) authentication credentials or session management IDs. </a:t>
            </a:r>
            <a:br>
              <a:rPr dirty="0"/>
            </a:br>
            <a:endParaRPr dirty="0"/>
          </a:p>
          <a:p>
            <a:pPr>
              <a:buClr>
                <a:srgbClr val="000000"/>
              </a:buClr>
            </a:pPr>
            <a:r>
              <a:rPr dirty="0"/>
              <a:t>As an example, a poorly designed Web application might pass session IDs to the server in the URLs, where they are visible. If the URL is distributed to an attacker, the attacker can use the session ID to assume that user’s session at the server. </a:t>
            </a:r>
          </a:p>
        </p:txBody>
      </p:sp>
    </p:spTree>
    <p:extLst>
      <p:ext uri="{BB962C8B-B14F-4D97-AF65-F5344CB8AC3E}">
        <p14:creationId xmlns:p14="http://schemas.microsoft.com/office/powerpoint/2010/main" val="225009376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 name="Shape 335"/>
          <p:cNvSpPr txBox="1">
            <a:spLocks noGrp="1"/>
          </p:cNvSpPr>
          <p:nvPr>
            <p:ph type="title"/>
          </p:nvPr>
        </p:nvSpPr>
        <p:spPr>
          <a:prstGeom prst="rect">
            <a:avLst/>
          </a:prstGeom>
        </p:spPr>
        <p:txBody>
          <a:bodyPr lIns="45699" tIns="45699" rIns="45699" bIns="45699"/>
          <a:lstStyle/>
          <a:p>
            <a:r>
              <a:rPr dirty="0"/>
              <a:t>Cross-Site Scripting Attacks</a:t>
            </a:r>
          </a:p>
        </p:txBody>
      </p:sp>
      <p:sp>
        <p:nvSpPr>
          <p:cNvPr id="282" name="Shape 336"/>
          <p:cNvSpPr txBox="1">
            <a:spLocks noGrp="1"/>
          </p:cNvSpPr>
          <p:nvPr>
            <p:ph type="body" idx="1"/>
          </p:nvPr>
        </p:nvSpPr>
        <p:spPr>
          <a:xfrm>
            <a:off x="381000" y="2095500"/>
            <a:ext cx="8229600" cy="3771900"/>
          </a:xfrm>
          <a:prstGeom prst="rect">
            <a:avLst/>
          </a:prstGeom>
        </p:spPr>
        <p:txBody>
          <a:bodyPr lIns="45699" tIns="45699" rIns="45699" bIns="45699"/>
          <a:lstStyle/>
          <a:p>
            <a:pPr>
              <a:buClr>
                <a:srgbClr val="000000"/>
              </a:buClr>
            </a:pPr>
            <a:r>
              <a:rPr dirty="0"/>
              <a:t>Cross-Site Scripting (XSS) attacks are among some of the most prevalent attacks against Web applications</a:t>
            </a:r>
            <a:r>
              <a:rPr lang="en-US" dirty="0"/>
              <a:t>. They occur </a:t>
            </a:r>
            <a:r>
              <a:rPr dirty="0"/>
              <a:t>when malicious scripts are injected into a victim’s Web site. This</a:t>
            </a:r>
            <a:r>
              <a:rPr lang="en-US" dirty="0"/>
              <a:t> </a:t>
            </a:r>
            <a:r>
              <a:rPr dirty="0"/>
              <a:t>then</a:t>
            </a:r>
            <a:r>
              <a:rPr lang="en-US" dirty="0"/>
              <a:t> </a:t>
            </a:r>
            <a:r>
              <a:rPr dirty="0"/>
              <a:t>attacks users visiting the infected site.</a:t>
            </a:r>
          </a:p>
          <a:p>
            <a:pPr>
              <a:buClr>
                <a:srgbClr val="000000"/>
              </a:buClr>
            </a:pPr>
            <a:r>
              <a:rPr dirty="0"/>
              <a:t>Two different types:</a:t>
            </a:r>
          </a:p>
          <a:p>
            <a:pPr marL="698500" lvl="1" indent="-342900">
              <a:spcBef>
                <a:spcPts val="400"/>
              </a:spcBef>
              <a:buClr>
                <a:srgbClr val="000000"/>
              </a:buClr>
              <a:defRPr sz="1800"/>
            </a:pPr>
            <a:r>
              <a:rPr dirty="0"/>
              <a:t>Stored (persistent) – </a:t>
            </a:r>
            <a:r>
              <a:rPr lang="en-US" dirty="0"/>
              <a:t>m</a:t>
            </a:r>
            <a:r>
              <a:rPr dirty="0"/>
              <a:t>alicious scripts are permanently stored on the server,</a:t>
            </a:r>
            <a:r>
              <a:rPr lang="en-US" dirty="0"/>
              <a:t> or</a:t>
            </a:r>
            <a:r>
              <a:rPr dirty="0"/>
              <a:t> sometimes in forums, visitor logs, etc.</a:t>
            </a:r>
          </a:p>
          <a:p>
            <a:pPr marL="698500" lvl="1" indent="-342900">
              <a:spcBef>
                <a:spcPts val="400"/>
              </a:spcBef>
              <a:buClr>
                <a:srgbClr val="000000"/>
              </a:buClr>
              <a:defRPr sz="1800"/>
            </a:pPr>
            <a:r>
              <a:rPr dirty="0"/>
              <a:t>Reflected (non-persistent) – </a:t>
            </a:r>
            <a:r>
              <a:rPr lang="en-US" dirty="0"/>
              <a:t>m</a:t>
            </a:r>
            <a:r>
              <a:rPr dirty="0"/>
              <a:t>ost frequent type, occurring when the attacker injects malicious script (e.g. JavaScript) into input sent to the server that is then reflected from the server back to the user in its HTTP response. </a:t>
            </a:r>
            <a:r>
              <a:rPr lang="en-US" dirty="0"/>
              <a:t>E.g., u</a:t>
            </a:r>
            <a:r>
              <a:rPr dirty="0"/>
              <a:t>sers might click on a malicious link sent to them in an email.</a:t>
            </a:r>
          </a:p>
        </p:txBody>
      </p:sp>
    </p:spTree>
    <p:extLst>
      <p:ext uri="{BB962C8B-B14F-4D97-AF65-F5344CB8AC3E}">
        <p14:creationId xmlns:p14="http://schemas.microsoft.com/office/powerpoint/2010/main" val="125379978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 name="Shape 341"/>
          <p:cNvSpPr txBox="1">
            <a:spLocks noGrp="1"/>
          </p:cNvSpPr>
          <p:nvPr>
            <p:ph type="title"/>
          </p:nvPr>
        </p:nvSpPr>
        <p:spPr>
          <a:prstGeom prst="rect">
            <a:avLst/>
          </a:prstGeom>
        </p:spPr>
        <p:txBody>
          <a:bodyPr lIns="45699" tIns="45699" rIns="45699" bIns="45699"/>
          <a:lstStyle/>
          <a:p>
            <a:r>
              <a:rPr dirty="0"/>
              <a:t>Remediating Web Application Risks</a:t>
            </a:r>
          </a:p>
        </p:txBody>
      </p:sp>
      <p:sp>
        <p:nvSpPr>
          <p:cNvPr id="285" name="Shape 342"/>
          <p:cNvSpPr txBox="1">
            <a:spLocks noGrp="1"/>
          </p:cNvSpPr>
          <p:nvPr>
            <p:ph type="body" idx="1"/>
          </p:nvPr>
        </p:nvSpPr>
        <p:spPr>
          <a:prstGeom prst="rect">
            <a:avLst/>
          </a:prstGeom>
        </p:spPr>
        <p:txBody>
          <a:bodyPr lIns="45699" tIns="45699" rIns="45699" bIns="45699"/>
          <a:lstStyle/>
          <a:p>
            <a:pPr>
              <a:buClr>
                <a:srgbClr val="000000"/>
              </a:buClr>
            </a:pPr>
            <a:r>
              <a:t>All input to a web server should be validated at the server. </a:t>
            </a:r>
            <a:br/>
            <a:endParaRPr/>
          </a:p>
          <a:p>
            <a:pPr>
              <a:buClr>
                <a:srgbClr val="000000"/>
              </a:buClr>
            </a:pPr>
            <a:r>
              <a:t>Use parametrized queries, or drop-down menus, wherever possible to minimize user input.</a:t>
            </a:r>
            <a:br/>
            <a:endParaRPr/>
          </a:p>
          <a:p>
            <a:pPr>
              <a:buClr>
                <a:srgbClr val="000000"/>
              </a:buClr>
            </a:pPr>
            <a:r>
              <a:t>Train users to not click on links in emails.</a:t>
            </a:r>
            <a:br/>
            <a:endParaRPr/>
          </a:p>
          <a:p>
            <a:pPr>
              <a:buClr>
                <a:srgbClr val="000000"/>
              </a:buClr>
            </a:pPr>
            <a:r>
              <a:t>Do not store passwords in plain text at the server. Ensure that passwords use hashing algorithms that “salt” the stored result (using a pseudo-random injection of characters into the hash).</a:t>
            </a:r>
          </a:p>
        </p:txBody>
      </p:sp>
    </p:spTree>
    <p:extLst>
      <p:ext uri="{BB962C8B-B14F-4D97-AF65-F5344CB8AC3E}">
        <p14:creationId xmlns:p14="http://schemas.microsoft.com/office/powerpoint/2010/main" val="281088355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 name="Shape 353"/>
          <p:cNvSpPr txBox="1">
            <a:spLocks noGrp="1"/>
          </p:cNvSpPr>
          <p:nvPr>
            <p:ph type="title"/>
          </p:nvPr>
        </p:nvSpPr>
        <p:spPr>
          <a:prstGeom prst="rect">
            <a:avLst/>
          </a:prstGeom>
        </p:spPr>
        <p:txBody>
          <a:bodyPr lIns="45699" tIns="45699" rIns="45699" bIns="45699"/>
          <a:lstStyle/>
          <a:p>
            <a:r>
              <a:rPr dirty="0"/>
              <a:t>Phishing</a:t>
            </a:r>
          </a:p>
        </p:txBody>
      </p:sp>
      <p:sp>
        <p:nvSpPr>
          <p:cNvPr id="288" name="Shape 354"/>
          <p:cNvSpPr txBox="1">
            <a:spLocks noGrp="1"/>
          </p:cNvSpPr>
          <p:nvPr>
            <p:ph type="body" idx="1"/>
          </p:nvPr>
        </p:nvSpPr>
        <p:spPr>
          <a:prstGeom prst="rect">
            <a:avLst/>
          </a:prstGeom>
        </p:spPr>
        <p:txBody>
          <a:bodyPr lIns="45699" tIns="45699" rIns="45699" bIns="45699"/>
          <a:lstStyle/>
          <a:p>
            <a:pPr>
              <a:buClr>
                <a:srgbClr val="000000"/>
              </a:buClr>
            </a:pPr>
            <a:r>
              <a:rPr dirty="0"/>
              <a:t>Phishing is a social engineering technique </a:t>
            </a:r>
            <a:r>
              <a:rPr lang="en-US" dirty="0"/>
              <a:t>in which</a:t>
            </a:r>
            <a:r>
              <a:rPr dirty="0"/>
              <a:t> unsuspecting users are tricked into clicking on a link in an email</a:t>
            </a:r>
            <a:r>
              <a:rPr lang="en-US" dirty="0"/>
              <a:t>. The </a:t>
            </a:r>
            <a:r>
              <a:rPr dirty="0"/>
              <a:t>attempt</a:t>
            </a:r>
            <a:r>
              <a:rPr lang="en-US" dirty="0"/>
              <a:t> is</a:t>
            </a:r>
            <a:r>
              <a:rPr dirty="0"/>
              <a:t> to gain the individual’s user id and password, credit card information, or other sensitive information.</a:t>
            </a:r>
            <a:br>
              <a:rPr dirty="0"/>
            </a:br>
            <a:endParaRPr dirty="0"/>
          </a:p>
          <a:p>
            <a:pPr>
              <a:buClr>
                <a:srgbClr val="000000"/>
              </a:buClr>
            </a:pPr>
            <a:r>
              <a:rPr dirty="0"/>
              <a:t>Often</a:t>
            </a:r>
            <a:r>
              <a:rPr lang="en-US" dirty="0"/>
              <a:t>,</a:t>
            </a:r>
            <a:r>
              <a:rPr dirty="0"/>
              <a:t> these emails are sent from a seemingly trusted site that has been “spoofed," such as a bank or </a:t>
            </a:r>
            <a:r>
              <a:rPr lang="en-US" dirty="0"/>
              <a:t>other </a:t>
            </a:r>
            <a:r>
              <a:rPr dirty="0"/>
              <a:t>common</a:t>
            </a:r>
            <a:r>
              <a:rPr lang="en-US" dirty="0"/>
              <a:t>ly</a:t>
            </a:r>
            <a:r>
              <a:rPr dirty="0"/>
              <a:t> trusted service (e.g.</a:t>
            </a:r>
            <a:r>
              <a:rPr lang="en-US" dirty="0"/>
              <a:t>,</a:t>
            </a:r>
            <a:r>
              <a:rPr dirty="0"/>
              <a:t> Amazon).</a:t>
            </a:r>
            <a:br>
              <a:rPr dirty="0"/>
            </a:br>
            <a:endParaRPr dirty="0"/>
          </a:p>
          <a:p>
            <a:pPr>
              <a:buClr>
                <a:srgbClr val="000000"/>
              </a:buClr>
            </a:pPr>
            <a:r>
              <a:rPr dirty="0"/>
              <a:t>Many </a:t>
            </a:r>
            <a:r>
              <a:rPr lang="en-US" dirty="0"/>
              <a:t>create a sene of urgency and panic,</a:t>
            </a:r>
            <a:r>
              <a:rPr dirty="0"/>
              <a:t> </a:t>
            </a:r>
            <a:r>
              <a:rPr lang="en-US" dirty="0"/>
              <a:t>telling</a:t>
            </a:r>
            <a:r>
              <a:rPr dirty="0"/>
              <a:t> user</a:t>
            </a:r>
            <a:r>
              <a:rPr lang="en-US" dirty="0"/>
              <a:t>s</a:t>
            </a:r>
            <a:r>
              <a:rPr dirty="0"/>
              <a:t> their financial information has been compromised and </a:t>
            </a:r>
            <a:r>
              <a:rPr lang="en-US" dirty="0"/>
              <a:t>instructing them to </a:t>
            </a:r>
            <a:r>
              <a:rPr dirty="0"/>
              <a:t>immediately change their passwords.</a:t>
            </a:r>
          </a:p>
        </p:txBody>
      </p:sp>
    </p:spTree>
    <p:extLst>
      <p:ext uri="{BB962C8B-B14F-4D97-AF65-F5344CB8AC3E}">
        <p14:creationId xmlns:p14="http://schemas.microsoft.com/office/powerpoint/2010/main" val="138637481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 name="Shape 359"/>
          <p:cNvSpPr txBox="1">
            <a:spLocks noGrp="1"/>
          </p:cNvSpPr>
          <p:nvPr>
            <p:ph type="title"/>
          </p:nvPr>
        </p:nvSpPr>
        <p:spPr>
          <a:prstGeom prst="rect">
            <a:avLst/>
          </a:prstGeom>
        </p:spPr>
        <p:txBody>
          <a:bodyPr lIns="45699" tIns="45699" rIns="45699" bIns="45699"/>
          <a:lstStyle/>
          <a:p>
            <a:r>
              <a:rPr dirty="0"/>
              <a:t>Types of Phishing</a:t>
            </a:r>
          </a:p>
        </p:txBody>
      </p:sp>
      <p:sp>
        <p:nvSpPr>
          <p:cNvPr id="291" name="Shape 360"/>
          <p:cNvSpPr txBox="1">
            <a:spLocks noGrp="1"/>
          </p:cNvSpPr>
          <p:nvPr>
            <p:ph type="body" idx="1"/>
          </p:nvPr>
        </p:nvSpPr>
        <p:spPr>
          <a:xfrm>
            <a:off x="628650" y="1825624"/>
            <a:ext cx="7886700" cy="4575175"/>
          </a:xfrm>
          <a:prstGeom prst="rect">
            <a:avLst/>
          </a:prstGeom>
        </p:spPr>
        <p:txBody>
          <a:bodyPr lIns="45699" tIns="45699" rIns="45699" bIns="45699"/>
          <a:lstStyle/>
          <a:p>
            <a:pPr>
              <a:buClr>
                <a:srgbClr val="000000"/>
              </a:buClr>
            </a:pPr>
            <a:r>
              <a:rPr dirty="0"/>
              <a:t>Spearphishing – </a:t>
            </a:r>
            <a:r>
              <a:rPr lang="en-US" dirty="0"/>
              <a:t>a more targeted form of general phishing</a:t>
            </a:r>
            <a:r>
              <a:rPr dirty="0"/>
              <a:t>. </a:t>
            </a:r>
            <a:r>
              <a:rPr lang="en-US" dirty="0"/>
              <a:t>For</a:t>
            </a:r>
            <a:r>
              <a:rPr dirty="0"/>
              <a:t> example, spoof</a:t>
            </a:r>
            <a:r>
              <a:rPr lang="en-US" dirty="0"/>
              <a:t>ed</a:t>
            </a:r>
            <a:r>
              <a:rPr dirty="0"/>
              <a:t> emails from a college IT Help Desk to students and faculty.</a:t>
            </a:r>
            <a:br>
              <a:rPr dirty="0"/>
            </a:br>
            <a:endParaRPr dirty="0"/>
          </a:p>
          <a:p>
            <a:pPr>
              <a:buClr>
                <a:srgbClr val="000000"/>
              </a:buClr>
            </a:pPr>
            <a:r>
              <a:rPr dirty="0"/>
              <a:t>Whaling – phishing targeted to financially “high gain” targets, such as C-Suite (CIO, CISO, CEO) employees. This requires more</a:t>
            </a:r>
            <a:r>
              <a:rPr lang="en-US" dirty="0"/>
              <a:t> individualized</a:t>
            </a:r>
            <a:r>
              <a:rPr dirty="0"/>
              <a:t> research</a:t>
            </a:r>
            <a:r>
              <a:rPr lang="en-US" dirty="0"/>
              <a:t>. F</a:t>
            </a:r>
            <a:r>
              <a:rPr dirty="0"/>
              <a:t>or </a:t>
            </a:r>
            <a:r>
              <a:rPr lang="en-US" dirty="0"/>
              <a:t>example</a:t>
            </a:r>
            <a:r>
              <a:rPr dirty="0"/>
              <a:t>, </a:t>
            </a:r>
            <a:r>
              <a:rPr lang="en-US" dirty="0"/>
              <a:t>spoofed emails</a:t>
            </a:r>
            <a:r>
              <a:rPr dirty="0"/>
              <a:t> from a club at which they golf or lunch.</a:t>
            </a:r>
            <a:br>
              <a:rPr dirty="0"/>
            </a:br>
            <a:endParaRPr dirty="0"/>
          </a:p>
          <a:p>
            <a:pPr>
              <a:buClr>
                <a:srgbClr val="000000"/>
              </a:buClr>
            </a:pPr>
            <a:r>
              <a:rPr dirty="0"/>
              <a:t>Vishing, or VoIP phishing – fraudulent phone calls</a:t>
            </a:r>
            <a:r>
              <a:rPr lang="en-US" dirty="0"/>
              <a:t> (e.g., </a:t>
            </a:r>
            <a:r>
              <a:rPr dirty="0"/>
              <a:t>from Microsoft tech support or the IRS</a:t>
            </a:r>
            <a:r>
              <a:rPr lang="en-US" dirty="0"/>
              <a:t>)</a:t>
            </a:r>
            <a:r>
              <a:rPr dirty="0"/>
              <a:t> that trick the user into providing sensitive information</a:t>
            </a:r>
            <a:r>
              <a:rPr lang="en-US" dirty="0"/>
              <a:t>,</a:t>
            </a:r>
            <a:r>
              <a:rPr dirty="0"/>
              <a:t> such as SSNs or credit card numbers.</a:t>
            </a:r>
          </a:p>
        </p:txBody>
      </p:sp>
    </p:spTree>
    <p:extLst>
      <p:ext uri="{BB962C8B-B14F-4D97-AF65-F5344CB8AC3E}">
        <p14:creationId xmlns:p14="http://schemas.microsoft.com/office/powerpoint/2010/main" val="64742311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 name="Shape 365"/>
          <p:cNvSpPr txBox="1">
            <a:spLocks noGrp="1"/>
          </p:cNvSpPr>
          <p:nvPr>
            <p:ph type="title"/>
          </p:nvPr>
        </p:nvSpPr>
        <p:spPr>
          <a:prstGeom prst="rect">
            <a:avLst/>
          </a:prstGeom>
        </p:spPr>
        <p:txBody>
          <a:bodyPr lIns="45699" tIns="45699" rIns="45699" bIns="45699"/>
          <a:lstStyle/>
          <a:p>
            <a:r>
              <a:rPr dirty="0"/>
              <a:t>Phishing Remediation	</a:t>
            </a:r>
          </a:p>
        </p:txBody>
      </p:sp>
      <p:sp>
        <p:nvSpPr>
          <p:cNvPr id="294" name="Shape 366"/>
          <p:cNvSpPr txBox="1">
            <a:spLocks noGrp="1"/>
          </p:cNvSpPr>
          <p:nvPr>
            <p:ph type="body" idx="1"/>
          </p:nvPr>
        </p:nvSpPr>
        <p:spPr>
          <a:prstGeom prst="rect">
            <a:avLst/>
          </a:prstGeom>
        </p:spPr>
        <p:txBody>
          <a:bodyPr lIns="45699" tIns="45699" rIns="45699" bIns="45699"/>
          <a:lstStyle/>
          <a:p>
            <a:pPr>
              <a:buClr>
                <a:srgbClr val="000000"/>
              </a:buClr>
            </a:pPr>
            <a:r>
              <a:rPr dirty="0"/>
              <a:t>Enable the use of blacklisting or whitelisting filters at the email server.</a:t>
            </a:r>
            <a:br>
              <a:rPr dirty="0"/>
            </a:br>
            <a:endParaRPr dirty="0"/>
          </a:p>
          <a:p>
            <a:pPr>
              <a:buClr>
                <a:srgbClr val="000000"/>
              </a:buClr>
            </a:pPr>
            <a:r>
              <a:rPr dirty="0"/>
              <a:t>As most phishing emails are sent from spoofed sites, resolve email headers. This places a lot of overhead on a server</a:t>
            </a:r>
            <a:r>
              <a:rPr lang="en-US" dirty="0"/>
              <a:t>,</a:t>
            </a:r>
            <a:r>
              <a:rPr dirty="0"/>
              <a:t> so </a:t>
            </a:r>
            <a:r>
              <a:rPr lang="en-US" dirty="0"/>
              <a:t>it </a:t>
            </a:r>
            <a:r>
              <a:rPr dirty="0"/>
              <a:t>is not done to great extent.</a:t>
            </a:r>
            <a:br>
              <a:rPr dirty="0"/>
            </a:br>
            <a:endParaRPr dirty="0"/>
          </a:p>
          <a:p>
            <a:pPr>
              <a:buClr>
                <a:srgbClr val="000000"/>
              </a:buClr>
            </a:pPr>
            <a:r>
              <a:rPr dirty="0"/>
              <a:t>Enable spam filters.</a:t>
            </a:r>
            <a:br>
              <a:rPr dirty="0"/>
            </a:br>
            <a:endParaRPr dirty="0"/>
          </a:p>
          <a:p>
            <a:pPr>
              <a:buClr>
                <a:srgbClr val="000000"/>
              </a:buClr>
            </a:pPr>
            <a:r>
              <a:rPr dirty="0"/>
              <a:t>Phishing is a social engineering attack</a:t>
            </a:r>
            <a:r>
              <a:rPr lang="en-US" dirty="0"/>
              <a:t>.</a:t>
            </a:r>
            <a:r>
              <a:rPr dirty="0"/>
              <a:t> </a:t>
            </a:r>
            <a:r>
              <a:rPr lang="en-US" dirty="0"/>
              <a:t>W</a:t>
            </a:r>
            <a:r>
              <a:t>hile </a:t>
            </a:r>
            <a:r>
              <a:rPr dirty="0"/>
              <a:t>there are some technical controls available, awareness training is the most effective control against it.</a:t>
            </a:r>
          </a:p>
        </p:txBody>
      </p:sp>
    </p:spTree>
    <p:extLst>
      <p:ext uri="{BB962C8B-B14F-4D97-AF65-F5344CB8AC3E}">
        <p14:creationId xmlns:p14="http://schemas.microsoft.com/office/powerpoint/2010/main" val="427352086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75496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Shape 84"/>
          <p:cNvSpPr txBox="1">
            <a:spLocks noGrp="1"/>
          </p:cNvSpPr>
          <p:nvPr>
            <p:ph type="title"/>
          </p:nvPr>
        </p:nvSpPr>
        <p:spPr>
          <a:prstGeom prst="rect">
            <a:avLst/>
          </a:prstGeom>
        </p:spPr>
        <p:txBody>
          <a:bodyPr lIns="45699" tIns="45699" rIns="45699" bIns="45699"/>
          <a:lstStyle/>
          <a:p>
            <a:r>
              <a:rPr dirty="0"/>
              <a:t>DoS and DDoS Mitigations</a:t>
            </a:r>
          </a:p>
        </p:txBody>
      </p:sp>
      <p:sp>
        <p:nvSpPr>
          <p:cNvPr id="119" name="Shape 85"/>
          <p:cNvSpPr txBox="1">
            <a:spLocks noGrp="1"/>
          </p:cNvSpPr>
          <p:nvPr>
            <p:ph type="body" idx="1"/>
          </p:nvPr>
        </p:nvSpPr>
        <p:spPr>
          <a:prstGeom prst="rect">
            <a:avLst/>
          </a:prstGeom>
        </p:spPr>
        <p:txBody>
          <a:bodyPr lIns="45699" tIns="45699" rIns="45699" bIns="45699"/>
          <a:lstStyle/>
          <a:p>
            <a:pPr>
              <a:buClr>
                <a:srgbClr val="000000"/>
              </a:buClr>
            </a:pPr>
            <a:r>
              <a:rPr dirty="0"/>
              <a:t>Most firewalls and IDSs can be configured to actively block IP addresses flagged for anomalous activity. Unfortunately, this can result in legitimate users being denied access</a:t>
            </a:r>
            <a:r>
              <a:rPr lang="en-US" dirty="0"/>
              <a:t>,</a:t>
            </a:r>
            <a:r>
              <a:rPr dirty="0"/>
              <a:t> as often the source IP addresses are spoofed.</a:t>
            </a:r>
            <a:br>
              <a:rPr dirty="0"/>
            </a:br>
            <a:endParaRPr dirty="0"/>
          </a:p>
          <a:p>
            <a:pPr>
              <a:buClr>
                <a:srgbClr val="000000"/>
              </a:buClr>
            </a:pPr>
            <a:r>
              <a:rPr dirty="0"/>
              <a:t>Configuring the servers, adding additional RAM and CPUs, or clustering servers and using load balancers can mitigate the impact of a DoS or DDoS.</a:t>
            </a:r>
          </a:p>
        </p:txBody>
      </p:sp>
    </p:spTree>
    <p:extLst>
      <p:ext uri="{BB962C8B-B14F-4D97-AF65-F5344CB8AC3E}">
        <p14:creationId xmlns:p14="http://schemas.microsoft.com/office/powerpoint/2010/main" val="21866956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Shape 96"/>
          <p:cNvSpPr txBox="1">
            <a:spLocks noGrp="1"/>
          </p:cNvSpPr>
          <p:nvPr>
            <p:ph type="title"/>
          </p:nvPr>
        </p:nvSpPr>
        <p:spPr>
          <a:prstGeom prst="rect">
            <a:avLst/>
          </a:prstGeom>
        </p:spPr>
        <p:txBody>
          <a:bodyPr lIns="45699" tIns="45699" rIns="45699" bIns="45699"/>
          <a:lstStyle/>
          <a:p>
            <a:r>
              <a:rPr dirty="0"/>
              <a:t>Network Attacks</a:t>
            </a:r>
          </a:p>
        </p:txBody>
      </p:sp>
      <p:sp>
        <p:nvSpPr>
          <p:cNvPr id="122" name="Shape 97"/>
          <p:cNvSpPr txBox="1">
            <a:spLocks noGrp="1"/>
          </p:cNvSpPr>
          <p:nvPr>
            <p:ph type="body" idx="1"/>
          </p:nvPr>
        </p:nvSpPr>
        <p:spPr>
          <a:prstGeom prst="rect">
            <a:avLst/>
          </a:prstGeom>
        </p:spPr>
        <p:txBody>
          <a:bodyPr lIns="45699" tIns="45699" rIns="45699" bIns="45699"/>
          <a:lstStyle/>
          <a:p>
            <a:pPr>
              <a:buClr>
                <a:srgbClr val="000000"/>
              </a:buClr>
            </a:pPr>
            <a:r>
              <a:rPr dirty="0"/>
              <a:t>The prevalent use of network protocols that were developed in the early days of networking present a number of vulnerabilities that can be exploited by a potential attacker.</a:t>
            </a:r>
            <a:br>
              <a:rPr dirty="0"/>
            </a:br>
            <a:endParaRPr dirty="0"/>
          </a:p>
          <a:p>
            <a:pPr>
              <a:buClr>
                <a:srgbClr val="000000"/>
              </a:buClr>
            </a:pPr>
            <a:r>
              <a:rPr dirty="0"/>
              <a:t>Many of these vulnerabilities are due to the lack of authentication and integrity-checking capabilities.</a:t>
            </a:r>
          </a:p>
        </p:txBody>
      </p:sp>
    </p:spTree>
    <p:extLst>
      <p:ext uri="{BB962C8B-B14F-4D97-AF65-F5344CB8AC3E}">
        <p14:creationId xmlns:p14="http://schemas.microsoft.com/office/powerpoint/2010/main" val="20252013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Shape 102"/>
          <p:cNvSpPr txBox="1">
            <a:spLocks noGrp="1"/>
          </p:cNvSpPr>
          <p:nvPr>
            <p:ph type="title"/>
          </p:nvPr>
        </p:nvSpPr>
        <p:spPr>
          <a:prstGeom prst="rect">
            <a:avLst/>
          </a:prstGeom>
        </p:spPr>
        <p:txBody>
          <a:bodyPr lIns="45699" tIns="45699" rIns="45699" bIns="45699"/>
          <a:lstStyle/>
          <a:p>
            <a:r>
              <a:rPr dirty="0"/>
              <a:t>TCP Vulnerabilities</a:t>
            </a:r>
          </a:p>
        </p:txBody>
      </p:sp>
      <p:sp>
        <p:nvSpPr>
          <p:cNvPr id="127" name="Shape 103"/>
          <p:cNvSpPr txBox="1">
            <a:spLocks noGrp="1"/>
          </p:cNvSpPr>
          <p:nvPr>
            <p:ph type="body" idx="1"/>
          </p:nvPr>
        </p:nvSpPr>
        <p:spPr>
          <a:xfrm>
            <a:off x="457200" y="1951038"/>
            <a:ext cx="8229600" cy="3771901"/>
          </a:xfrm>
          <a:prstGeom prst="rect">
            <a:avLst/>
          </a:prstGeom>
        </p:spPr>
        <p:txBody>
          <a:bodyPr lIns="45699" tIns="45699" rIns="45699" bIns="45699"/>
          <a:lstStyle/>
          <a:p>
            <a:pPr>
              <a:buClr>
                <a:srgbClr val="000000"/>
              </a:buClr>
            </a:pPr>
            <a:r>
              <a:rPr dirty="0"/>
              <a:t>Transmission Control Protocol (TCP) and Internet Protocol (IP) were originally developed in the early </a:t>
            </a:r>
            <a:r>
              <a:rPr lang="en-US" dirty="0"/>
              <a:t>'</a:t>
            </a:r>
            <a:r>
              <a:rPr dirty="0"/>
              <a:t>70s. </a:t>
            </a:r>
            <a:br>
              <a:rPr dirty="0"/>
            </a:br>
            <a:endParaRPr dirty="0"/>
          </a:p>
          <a:p>
            <a:pPr>
              <a:buClr>
                <a:srgbClr val="000000"/>
              </a:buClr>
            </a:pPr>
            <a:r>
              <a:rPr dirty="0"/>
              <a:t>TCP is responsible for the reliable end-to-end delivery of messages over the network.</a:t>
            </a:r>
            <a:br>
              <a:rPr dirty="0"/>
            </a:br>
            <a:endParaRPr dirty="0"/>
          </a:p>
          <a:p>
            <a:pPr>
              <a:buClr>
                <a:srgbClr val="000000"/>
              </a:buClr>
            </a:pPr>
            <a:r>
              <a:rPr dirty="0"/>
              <a:t>IP is responsible for routing information from one network to another.</a:t>
            </a:r>
            <a:br>
              <a:rPr dirty="0"/>
            </a:br>
            <a:endParaRPr dirty="0"/>
          </a:p>
          <a:p>
            <a:pPr>
              <a:buClr>
                <a:srgbClr val="000000"/>
              </a:buClr>
            </a:pPr>
            <a:r>
              <a:rPr dirty="0"/>
              <a:t>Attacking TCP/IP was simple. Attackers </a:t>
            </a:r>
            <a:r>
              <a:rPr lang="en-US" dirty="0"/>
              <a:t>could </a:t>
            </a:r>
            <a:r>
              <a:rPr dirty="0"/>
              <a:t>simply attack its basic functionality!</a:t>
            </a:r>
          </a:p>
        </p:txBody>
      </p:sp>
    </p:spTree>
    <p:extLst>
      <p:ext uri="{BB962C8B-B14F-4D97-AF65-F5344CB8AC3E}">
        <p14:creationId xmlns:p14="http://schemas.microsoft.com/office/powerpoint/2010/main" val="35964087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Shape 108"/>
          <p:cNvSpPr txBox="1">
            <a:spLocks noGrp="1"/>
          </p:cNvSpPr>
          <p:nvPr>
            <p:ph type="title"/>
          </p:nvPr>
        </p:nvSpPr>
        <p:spPr>
          <a:prstGeom prst="rect">
            <a:avLst/>
          </a:prstGeom>
        </p:spPr>
        <p:txBody>
          <a:bodyPr lIns="45699" tIns="45699" rIns="45699" bIns="45699"/>
          <a:lstStyle/>
          <a:p>
            <a:r>
              <a:rPr dirty="0"/>
              <a:t>Normal TCP Handshake</a:t>
            </a:r>
          </a:p>
        </p:txBody>
      </p:sp>
      <p:sp>
        <p:nvSpPr>
          <p:cNvPr id="132" name="Shape 109"/>
          <p:cNvSpPr txBox="1">
            <a:spLocks noGrp="1"/>
          </p:cNvSpPr>
          <p:nvPr>
            <p:ph idx="1"/>
          </p:nvPr>
        </p:nvSpPr>
        <p:spPr>
          <a:prstGeom prst="rect">
            <a:avLst/>
          </a:prstGeom>
        </p:spPr>
        <p:txBody>
          <a:bodyPr lIns="45699" tIns="45699" rIns="45699" bIns="45699">
            <a:normAutofit/>
          </a:bodyPr>
          <a:lstStyle>
            <a:lvl1pPr marL="0" indent="0">
              <a:spcBef>
                <a:spcPts val="0"/>
              </a:spcBef>
              <a:buSzTx/>
              <a:buNone/>
              <a:defRPr sz="2800">
                <a:solidFill>
                  <a:srgbClr val="FF0000"/>
                </a:solidFill>
              </a:defRPr>
            </a:lvl1pPr>
          </a:lstStyle>
          <a:p>
            <a:r>
              <a:rPr dirty="0"/>
              <a:t> </a:t>
            </a:r>
          </a:p>
        </p:txBody>
      </p:sp>
      <p:sp>
        <p:nvSpPr>
          <p:cNvPr id="133" name="Shape 110"/>
          <p:cNvSpPr txBox="1"/>
          <p:nvPr/>
        </p:nvSpPr>
        <p:spPr>
          <a:xfrm>
            <a:off x="3733800" y="1600200"/>
            <a:ext cx="4953000" cy="4525963"/>
          </a:xfrm>
          <a:prstGeom prst="rect">
            <a:avLst/>
          </a:prstGeom>
          <a:ln w="12700">
            <a:miter lim="400000"/>
          </a:ln>
          <a:extLst>
            <a:ext uri="{C572A759-6A51-4108-AA02-DFA0A04FC94B}">
              <ma14:wrappingTextBoxFlag xmlns="" xmlns:ma14="http://schemas.microsoft.com/office/mac/drawingml/2011/main" val="1"/>
            </a:ext>
          </a:extLst>
        </p:spPr>
        <p:txBody>
          <a:bodyPr lIns="45699" tIns="45699" rIns="45699" bIns="45699">
            <a:normAutofit/>
          </a:bodyPr>
          <a:lstStyle/>
          <a:p>
            <a:pPr marL="171450" indent="-171450" defTabSz="685800">
              <a:lnSpc>
                <a:spcPct val="90000"/>
              </a:lnSpc>
              <a:buClr>
                <a:srgbClr val="000000"/>
              </a:buClr>
              <a:buSzPct val="100000"/>
              <a:buFont typeface="Arial"/>
              <a:buChar char="•"/>
              <a:defRPr sz="2100"/>
            </a:pPr>
            <a:r>
              <a:rPr dirty="0"/>
              <a:t>When a user connects to a resource (e.g. Web server), the user’s system sends a TCP packet identified as a SYN.</a:t>
            </a:r>
            <a:br>
              <a:rPr dirty="0"/>
            </a:br>
            <a:endParaRPr dirty="0"/>
          </a:p>
          <a:p>
            <a:pPr marL="171450" indent="-171450" defTabSz="685800">
              <a:lnSpc>
                <a:spcPct val="90000"/>
              </a:lnSpc>
              <a:spcBef>
                <a:spcPts val="400"/>
              </a:spcBef>
              <a:buClr>
                <a:srgbClr val="000000"/>
              </a:buClr>
              <a:buSzPct val="100000"/>
              <a:buFont typeface="Arial"/>
              <a:buChar char="•"/>
              <a:defRPr sz="2100"/>
            </a:pPr>
            <a:r>
              <a:rPr dirty="0"/>
              <a:t>When the server receives it, it allocates a connection for the user’s systems, sending back an acknowledgement (SYN-ACK).</a:t>
            </a:r>
            <a:br>
              <a:rPr dirty="0"/>
            </a:br>
            <a:endParaRPr dirty="0"/>
          </a:p>
          <a:p>
            <a:pPr marL="171450" indent="-171450" defTabSz="685800">
              <a:lnSpc>
                <a:spcPct val="90000"/>
              </a:lnSpc>
              <a:spcBef>
                <a:spcPts val="400"/>
              </a:spcBef>
              <a:buClr>
                <a:srgbClr val="000000"/>
              </a:buClr>
              <a:buSzPct val="100000"/>
              <a:buFont typeface="Arial"/>
              <a:buChar char="•"/>
              <a:defRPr sz="2100"/>
            </a:pPr>
            <a:r>
              <a:rPr dirty="0"/>
              <a:t>The user completes the connection setup to access the data, sending an ACK to the server.</a:t>
            </a:r>
          </a:p>
        </p:txBody>
      </p:sp>
      <p:pic>
        <p:nvPicPr>
          <p:cNvPr id="134" name="Shape 111" descr="TCP Handshake&#10;&#10;An example of the TCP Handshake"/>
          <p:cNvPicPr>
            <a:picLocks noChangeAspect="1"/>
          </p:cNvPicPr>
          <p:nvPr/>
        </p:nvPicPr>
        <p:blipFill>
          <a:blip r:embed="rId3">
            <a:extLst/>
          </a:blip>
          <a:stretch>
            <a:fillRect/>
          </a:stretch>
        </p:blipFill>
        <p:spPr>
          <a:xfrm>
            <a:off x="609600" y="1905000"/>
            <a:ext cx="2819400" cy="3276600"/>
          </a:xfrm>
          <a:prstGeom prst="rect">
            <a:avLst/>
          </a:prstGeom>
          <a:ln w="12700">
            <a:miter lim="400000"/>
          </a:ln>
        </p:spPr>
      </p:pic>
      <p:sp>
        <p:nvSpPr>
          <p:cNvPr id="6" name="Shape 125"/>
          <p:cNvSpPr txBox="1"/>
          <p:nvPr/>
        </p:nvSpPr>
        <p:spPr>
          <a:xfrm>
            <a:off x="609600" y="5395911"/>
            <a:ext cx="4038599" cy="400067"/>
          </a:xfrm>
          <a:prstGeom prst="rect">
            <a:avLst/>
          </a:prstGeom>
          <a:ln w="12700">
            <a:miter lim="400000"/>
          </a:ln>
          <a:extLst>
            <a:ext uri="{C572A759-6A51-4108-AA02-DFA0A04FC94B}">
              <ma14:wrappingTextBoxFlag xmlns="" xmlns:ma14="http://schemas.microsoft.com/office/mac/drawingml/2011/main" val="1"/>
            </a:ext>
          </a:extLst>
        </p:spPr>
        <p:txBody>
          <a:bodyPr lIns="45699" tIns="45699" rIns="45699" bIns="45699">
            <a:spAutoFit/>
          </a:bodyPr>
          <a:lstStyle>
            <a:lvl1pPr>
              <a:defRPr sz="1000">
                <a:latin typeface="+mn-lt"/>
                <a:ea typeface="+mn-ea"/>
                <a:cs typeface="+mn-cs"/>
                <a:sym typeface="Arial"/>
              </a:defRPr>
            </a:lvl1pPr>
          </a:lstStyle>
          <a:p>
            <a:r>
              <a:rPr dirty="0"/>
              <a:t>CC BY-SA 2.5, </a:t>
            </a:r>
            <a:endParaRPr lang="en-US" dirty="0"/>
          </a:p>
          <a:p>
            <a:r>
              <a:rPr lang="en-US" dirty="0"/>
              <a:t>https://</a:t>
            </a:r>
            <a:r>
              <a:rPr lang="en-US" dirty="0" err="1"/>
              <a:t>commons.wikimedia.org</a:t>
            </a:r>
            <a:r>
              <a:rPr lang="en-US" dirty="0"/>
              <a:t>/wiki/</a:t>
            </a:r>
            <a:r>
              <a:rPr lang="en-US" dirty="0" err="1"/>
              <a:t>File:Tcp_normal.png</a:t>
            </a:r>
            <a:endParaRPr dirty="0"/>
          </a:p>
        </p:txBody>
      </p:sp>
    </p:spTree>
    <p:extLst>
      <p:ext uri="{BB962C8B-B14F-4D97-AF65-F5344CB8AC3E}">
        <p14:creationId xmlns:p14="http://schemas.microsoft.com/office/powerpoint/2010/main" val="33140391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Shape 116"/>
          <p:cNvSpPr txBox="1">
            <a:spLocks noGrp="1"/>
          </p:cNvSpPr>
          <p:nvPr>
            <p:ph type="title"/>
          </p:nvPr>
        </p:nvSpPr>
        <p:spPr>
          <a:prstGeom prst="rect">
            <a:avLst/>
          </a:prstGeom>
        </p:spPr>
        <p:txBody>
          <a:bodyPr lIns="45699" tIns="45699" rIns="45699" bIns="45699"/>
          <a:lstStyle/>
          <a:p>
            <a:r>
              <a:rPr dirty="0"/>
              <a:t>TCP SYN Flood Attack</a:t>
            </a:r>
          </a:p>
        </p:txBody>
      </p:sp>
      <p:sp>
        <p:nvSpPr>
          <p:cNvPr id="139" name="Shape 117"/>
          <p:cNvSpPr txBox="1">
            <a:spLocks noGrp="1"/>
          </p:cNvSpPr>
          <p:nvPr>
            <p:ph type="body" idx="1"/>
          </p:nvPr>
        </p:nvSpPr>
        <p:spPr>
          <a:prstGeom prst="rect">
            <a:avLst/>
          </a:prstGeom>
        </p:spPr>
        <p:txBody>
          <a:bodyPr lIns="45699" tIns="45699" rIns="45699" bIns="45699"/>
          <a:lstStyle/>
          <a:p>
            <a:pPr>
              <a:spcBef>
                <a:spcPts val="0"/>
              </a:spcBef>
              <a:buClr>
                <a:srgbClr val="000000"/>
              </a:buClr>
            </a:pPr>
            <a:r>
              <a:rPr dirty="0"/>
              <a:t>Leveraging the three-way handshake that is performed at this initial connection, an attacker can overwhelm a server with connection requests. </a:t>
            </a:r>
          </a:p>
          <a:p>
            <a:pPr marL="698500" lvl="1" indent="-342900">
              <a:spcBef>
                <a:spcPts val="400"/>
              </a:spcBef>
              <a:buClr>
                <a:srgbClr val="000000"/>
              </a:buClr>
              <a:defRPr sz="1800"/>
            </a:pPr>
            <a:r>
              <a:rPr dirty="0"/>
              <a:t>Attacker sends TCP SYN packets to all ports at the server (i.e.</a:t>
            </a:r>
            <a:r>
              <a:rPr lang="en-US" dirty="0"/>
              <a:t>,</a:t>
            </a:r>
            <a:r>
              <a:rPr dirty="0"/>
              <a:t> Web server)</a:t>
            </a:r>
            <a:r>
              <a:rPr lang="en-US" dirty="0"/>
              <a:t> </a:t>
            </a:r>
            <a:r>
              <a:rPr dirty="0"/>
              <a:t>using a spoofed IP address.</a:t>
            </a:r>
          </a:p>
          <a:p>
            <a:pPr marL="698500" lvl="1" indent="-342900">
              <a:spcBef>
                <a:spcPts val="400"/>
              </a:spcBef>
              <a:buClr>
                <a:srgbClr val="000000"/>
              </a:buClr>
              <a:defRPr sz="1800"/>
            </a:pPr>
            <a:r>
              <a:rPr dirty="0"/>
              <a:t>The server responds to each request with a SYN/ACK, allocating a connection (each connection uses server RAM).</a:t>
            </a:r>
          </a:p>
          <a:p>
            <a:pPr marL="698500" lvl="1" indent="-342900">
              <a:spcBef>
                <a:spcPts val="400"/>
              </a:spcBef>
              <a:buClr>
                <a:srgbClr val="000000"/>
              </a:buClr>
              <a:defRPr sz="1800"/>
            </a:pPr>
            <a:r>
              <a:rPr dirty="0"/>
              <a:t>Since the attacker has spoofed the source IP address, the spoofed IPs receive the SYN/ACKs.</a:t>
            </a:r>
          </a:p>
          <a:p>
            <a:pPr marL="698500" lvl="1" indent="-342900">
              <a:spcBef>
                <a:spcPts val="400"/>
              </a:spcBef>
              <a:buClr>
                <a:srgbClr val="000000"/>
              </a:buClr>
              <a:defRPr sz="1800"/>
            </a:pPr>
            <a:r>
              <a:rPr dirty="0"/>
              <a:t>After a while, the server runs out of connections (RAM)</a:t>
            </a:r>
            <a:r>
              <a:rPr lang="en-US" dirty="0"/>
              <a:t>,</a:t>
            </a:r>
            <a:r>
              <a:rPr dirty="0"/>
              <a:t> and other systems cannot connect until the server resets the connections.</a:t>
            </a:r>
          </a:p>
        </p:txBody>
      </p:sp>
    </p:spTree>
    <p:extLst>
      <p:ext uri="{BB962C8B-B14F-4D97-AF65-F5344CB8AC3E}">
        <p14:creationId xmlns:p14="http://schemas.microsoft.com/office/powerpoint/2010/main" val="2557703795"/>
      </p:ext>
    </p:extLst>
  </p:cSld>
  <p:clrMapOvr>
    <a:masterClrMapping/>
  </p:clrMapOvr>
</p:sld>
</file>

<file path=ppt/theme/theme1.xml><?xml version="1.0" encoding="utf-8"?>
<a:theme xmlns:a="http://schemas.openxmlformats.org/drawingml/2006/main" name="PP_C5Modules_CC_License_standard">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E3E3C7E6-017D-4D62-BA60-DC8D354CF6D5}" vid="{19B1188F-9E2C-4048-BDD4-D059C22BC13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C5.module.ADAC.standard.format.template (6)</Template>
  <TotalTime>10</TotalTime>
  <Words>3592</Words>
  <Application>Microsoft Office PowerPoint</Application>
  <PresentationFormat>On-screen Show (4:3)</PresentationFormat>
  <Paragraphs>263</Paragraphs>
  <Slides>47</Slides>
  <Notes>22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47</vt:i4>
      </vt:variant>
    </vt:vector>
  </HeadingPairs>
  <TitlesOfParts>
    <vt:vector size="52" baseType="lpstr">
      <vt:lpstr>Arial</vt:lpstr>
      <vt:lpstr>Calibri</vt:lpstr>
      <vt:lpstr>Calibri Light</vt:lpstr>
      <vt:lpstr>Times New Roman</vt:lpstr>
      <vt:lpstr>PP_C5Modules_CC_License_standard</vt:lpstr>
      <vt:lpstr>Cyber Threats and Countermeasures</vt:lpstr>
      <vt:lpstr>Learning Objectives</vt:lpstr>
      <vt:lpstr>Denial-of-Service Attacks</vt:lpstr>
      <vt:lpstr>Distributed Denial-of-Service</vt:lpstr>
      <vt:lpstr>DoS and DDoS Mitigations</vt:lpstr>
      <vt:lpstr>Network Attacks</vt:lpstr>
      <vt:lpstr>TCP Vulnerabilities</vt:lpstr>
      <vt:lpstr>Normal TCP Handshake</vt:lpstr>
      <vt:lpstr>TCP SYN Flood Attack</vt:lpstr>
      <vt:lpstr>TCP/SYN FLOOD</vt:lpstr>
      <vt:lpstr>Mitigating TCP/SYN Floods</vt:lpstr>
      <vt:lpstr>ICMP</vt:lpstr>
      <vt:lpstr>ICMP in a DoS/DDoS Attack</vt:lpstr>
      <vt:lpstr>ICMP in a DoS/DDoS Attack (Cont.)</vt:lpstr>
      <vt:lpstr>ICMP for Covert Communications</vt:lpstr>
      <vt:lpstr>ICMP as a Reconnaissance Tool</vt:lpstr>
      <vt:lpstr>Mitigating ICMP Attacks</vt:lpstr>
      <vt:lpstr>Domain Name System (DNS)</vt:lpstr>
      <vt:lpstr>DNS Vulnerabilities</vt:lpstr>
      <vt:lpstr>DNS DDoS Example</vt:lpstr>
      <vt:lpstr>DNS as the Attacker Distributed Reflection DoS (DrDoS)</vt:lpstr>
      <vt:lpstr>DNS as the Attacker (Contd.) </vt:lpstr>
      <vt:lpstr>DNS Poisoning</vt:lpstr>
      <vt:lpstr>Mitigating DNS Attacks </vt:lpstr>
      <vt:lpstr>Address Resolution Protocol</vt:lpstr>
      <vt:lpstr>ARP Poisoning</vt:lpstr>
      <vt:lpstr>Mitigating ARP Attacks</vt:lpstr>
      <vt:lpstr>Device Attacks</vt:lpstr>
      <vt:lpstr>Zero-Day Attacks</vt:lpstr>
      <vt:lpstr>Malware</vt:lpstr>
      <vt:lpstr>Malware Characteristics</vt:lpstr>
      <vt:lpstr>Worms and Viruses</vt:lpstr>
      <vt:lpstr>Logic Bombs</vt:lpstr>
      <vt:lpstr>Trojan Horses</vt:lpstr>
      <vt:lpstr>A Word on Antivirus Software</vt:lpstr>
      <vt:lpstr>Ransomware</vt:lpstr>
      <vt:lpstr>Malware Remediation</vt:lpstr>
      <vt:lpstr>OWASP Top 10 Attacks</vt:lpstr>
      <vt:lpstr>Injection Attacks</vt:lpstr>
      <vt:lpstr>SQL Injection</vt:lpstr>
      <vt:lpstr>Broken Authentication and Session Management Attacks</vt:lpstr>
      <vt:lpstr>Cross-Site Scripting Attacks</vt:lpstr>
      <vt:lpstr>Remediating Web Application Risks</vt:lpstr>
      <vt:lpstr>Phishing</vt:lpstr>
      <vt:lpstr>Types of Phishing</vt:lpstr>
      <vt:lpstr>Phishing Remediation </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Cyber Threats and Countermeasures</dc:title>
  <dc:creator>Sabrina Smiley</dc:creator>
  <cp:lastModifiedBy>Sabrina Smiley</cp:lastModifiedBy>
  <cp:revision>7</cp:revision>
  <dcterms:created xsi:type="dcterms:W3CDTF">2018-06-20T19:06:47Z</dcterms:created>
  <dcterms:modified xsi:type="dcterms:W3CDTF">2018-07-17T16:38:08Z</dcterms:modified>
</cp:coreProperties>
</file>