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6"/>
  </p:notesMasterIdLst>
  <p:sldIdLst>
    <p:sldId id="258"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305" r:id="rId21"/>
    <p:sldId id="306" r:id="rId22"/>
    <p:sldId id="307" r:id="rId23"/>
    <p:sldId id="281" r:id="rId24"/>
    <p:sldId id="282" r:id="rId25"/>
    <p:sldId id="283" r:id="rId26"/>
    <p:sldId id="308" r:id="rId27"/>
    <p:sldId id="312" r:id="rId28"/>
    <p:sldId id="313" r:id="rId29"/>
    <p:sldId id="314" r:id="rId30"/>
    <p:sldId id="315" r:id="rId31"/>
    <p:sldId id="316" r:id="rId32"/>
    <p:sldId id="284" r:id="rId33"/>
    <p:sldId id="317" r:id="rId34"/>
    <p:sldId id="318" r:id="rId35"/>
    <p:sldId id="319" r:id="rId36"/>
    <p:sldId id="320" r:id="rId37"/>
    <p:sldId id="321" r:id="rId38"/>
    <p:sldId id="322" r:id="rId39"/>
    <p:sldId id="323" r:id="rId40"/>
    <p:sldId id="324" r:id="rId41"/>
    <p:sldId id="325" r:id="rId42"/>
    <p:sldId id="326" r:id="rId43"/>
    <p:sldId id="327" r:id="rId44"/>
    <p:sldId id="328" r:id="rId45"/>
    <p:sldId id="329" r:id="rId46"/>
    <p:sldId id="330" r:id="rId47"/>
    <p:sldId id="331" r:id="rId48"/>
    <p:sldId id="332" r:id="rId49"/>
    <p:sldId id="333" r:id="rId50"/>
    <p:sldId id="334" r:id="rId51"/>
    <p:sldId id="335" r:id="rId52"/>
    <p:sldId id="336" r:id="rId53"/>
    <p:sldId id="337" r:id="rId54"/>
    <p:sldId id="304" r:id="rId5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su" initials="c" lastIdx="1" clrIdx="0">
    <p:extLst>
      <p:ext uri="{19B8F6BF-5375-455C-9EA6-DF929625EA0E}">
        <p15:presenceInfo xmlns:p15="http://schemas.microsoft.com/office/powerpoint/2012/main" userId="csu"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8" d="100"/>
          <a:sy n="88" d="100"/>
        </p:scale>
        <p:origin x="1334"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6-02-23T11:30:04.769" idx="1">
    <p:pos x="1274" y="3433"/>
    <p:text>Explanation: Different versions of SSL are not concern. Two communicating devices usually negotiate and agree upon a common version. SSL is implemented in transport layer. It does not get affected by what user does. SSL encryption protects against any tapping. A company would use SSL to protect data that travels outside its network. But if the internal network is not secure enough man-in-the-middle type attack can take place</p:text>
    <p:extLst>
      <p:ext uri="{C676402C-5697-4E1C-873F-D02D1690AC5C}">
        <p15:threadingInfo xmlns:p15="http://schemas.microsoft.com/office/powerpoint/2012/main" timeZoneBias="300"/>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21515E-0FC6-4748-82C3-122C61228AD4}" type="datetimeFigureOut">
              <a:rPr lang="en-US" smtClean="0"/>
              <a:t>11/5/2020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8DF9B0-0226-474D-A150-6B0EE14161B5}" type="slidenum">
              <a:rPr lang="en-US" smtClean="0"/>
              <a:t>‹#›</a:t>
            </a:fld>
            <a:endParaRPr lang="en-US"/>
          </a:p>
        </p:txBody>
      </p:sp>
    </p:spTree>
    <p:extLst>
      <p:ext uri="{BB962C8B-B14F-4D97-AF65-F5344CB8AC3E}">
        <p14:creationId xmlns:p14="http://schemas.microsoft.com/office/powerpoint/2010/main" val="35660017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n.wikipedia.org/wiki/en:Creative_Commons"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creativecommons.org/licenses/by-sa/3.0/deed.en"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Shape 112"/>
          <p:cNvSpPr>
            <a:spLocks noGrp="1" noRot="1" noChangeAspect="1"/>
          </p:cNvSpPr>
          <p:nvPr>
            <p:ph type="sldImg"/>
          </p:nvPr>
        </p:nvSpPr>
        <p:spPr>
          <a:prstGeom prst="rect">
            <a:avLst/>
          </a:prstGeom>
        </p:spPr>
        <p:txBody>
          <a:bodyPr/>
          <a:lstStyle/>
          <a:p>
            <a:endParaRPr/>
          </a:p>
        </p:txBody>
      </p:sp>
      <p:sp>
        <p:nvSpPr>
          <p:cNvPr id="113" name="Shape 113"/>
          <p:cNvSpPr>
            <a:spLocks noGrp="1"/>
          </p:cNvSpPr>
          <p:nvPr>
            <p:ph type="body" sz="quarter" idx="1"/>
          </p:nvPr>
        </p:nvSpPr>
        <p:spPr>
          <a:prstGeom prst="rect">
            <a:avLst/>
          </a:prstGeom>
        </p:spPr>
        <p:txBody>
          <a:bodyPr/>
          <a:lstStyle/>
          <a:p>
            <a:pPr>
              <a:defRPr sz="1100"/>
            </a:pPr>
            <a:r>
              <a:t>Specific protocol weaknesses will be discussed later in the lecture. Assuming that normal traffic was baselined at the server, host-based and network-based IDS (Intrusion Detection Systems) could easily detect unusually large amounts of traffic being sent from a client. Too, where protocols were baselined, the transmission of unusual protocols to that server would trigger an alert. As an example, at an email server where normal protocols might include POP or IMAP and others, the sudden presence of a Telnet request would be flagged as anomalous. A Telnet request is sent to an email server by an attacker to force the server into responding with useful information about the software type and server version, called “</a:t>
            </a:r>
            <a:r>
              <a:rPr b="1"/>
              <a:t>banner grabbing</a:t>
            </a:r>
            <a:r>
              <a:t>” during reconnaissance.</a:t>
            </a:r>
          </a:p>
        </p:txBody>
      </p:sp>
    </p:spTree>
    <p:extLst>
      <p:ext uri="{BB962C8B-B14F-4D97-AF65-F5344CB8AC3E}">
        <p14:creationId xmlns:p14="http://schemas.microsoft.com/office/powerpoint/2010/main" val="7278624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Shape 170"/>
          <p:cNvSpPr>
            <a:spLocks noGrp="1" noRot="1" noChangeAspect="1"/>
          </p:cNvSpPr>
          <p:nvPr>
            <p:ph type="sldImg"/>
          </p:nvPr>
        </p:nvSpPr>
        <p:spPr>
          <a:prstGeom prst="rect">
            <a:avLst/>
          </a:prstGeom>
        </p:spPr>
        <p:txBody>
          <a:bodyPr/>
          <a:lstStyle/>
          <a:p>
            <a:endParaRPr/>
          </a:p>
        </p:txBody>
      </p:sp>
      <p:sp>
        <p:nvSpPr>
          <p:cNvPr id="171" name="Shape 171"/>
          <p:cNvSpPr>
            <a:spLocks noGrp="1"/>
          </p:cNvSpPr>
          <p:nvPr>
            <p:ph type="body" sz="quarter" idx="1"/>
          </p:nvPr>
        </p:nvSpPr>
        <p:spPr>
          <a:prstGeom prst="rect">
            <a:avLst/>
          </a:prstGeom>
        </p:spPr>
        <p:txBody>
          <a:bodyPr/>
          <a:lstStyle/>
          <a:p>
            <a:pPr>
              <a:defRPr sz="1100"/>
            </a:pPr>
            <a:r>
              <a:rPr dirty="0"/>
              <a:t>The attacker first gains administrator (root) access to a system, then setting it up as a Loki server (lokid). Next, the attacker launches a Loki client from the attacking system to create a reverse shell at the server in which to tunnel covert information via ICMP packets.</a:t>
            </a:r>
          </a:p>
          <a:p>
            <a:pPr>
              <a:defRPr sz="1100"/>
            </a:pPr>
            <a:endParaRPr dirty="0"/>
          </a:p>
          <a:p>
            <a:pPr>
              <a:defRPr sz="1100"/>
            </a:pPr>
            <a:r>
              <a:rPr dirty="0"/>
              <a:t>Using a network tool, such as Hping, makes it particularly easy to craft ICMP attacks.</a:t>
            </a:r>
          </a:p>
        </p:txBody>
      </p:sp>
    </p:spTree>
    <p:extLst>
      <p:ext uri="{BB962C8B-B14F-4D97-AF65-F5344CB8AC3E}">
        <p14:creationId xmlns:p14="http://schemas.microsoft.com/office/powerpoint/2010/main" val="24371602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Shape 175"/>
          <p:cNvSpPr>
            <a:spLocks noGrp="1" noRot="1" noChangeAspect="1"/>
          </p:cNvSpPr>
          <p:nvPr>
            <p:ph type="sldImg"/>
          </p:nvPr>
        </p:nvSpPr>
        <p:spPr>
          <a:prstGeom prst="rect">
            <a:avLst/>
          </a:prstGeom>
        </p:spPr>
        <p:txBody>
          <a:bodyPr/>
          <a:lstStyle/>
          <a:p>
            <a:endParaRPr/>
          </a:p>
        </p:txBody>
      </p:sp>
      <p:sp>
        <p:nvSpPr>
          <p:cNvPr id="176" name="Shape 176"/>
          <p:cNvSpPr>
            <a:spLocks noGrp="1"/>
          </p:cNvSpPr>
          <p:nvPr>
            <p:ph type="body" sz="quarter" idx="1"/>
          </p:nvPr>
        </p:nvSpPr>
        <p:spPr>
          <a:prstGeom prst="rect">
            <a:avLst/>
          </a:prstGeom>
        </p:spPr>
        <p:txBody>
          <a:bodyPr/>
          <a:lstStyle/>
          <a:p>
            <a:pPr>
              <a:defRPr sz="1100"/>
            </a:pPr>
            <a:r>
              <a:t>Much of this is possible as different operating systems implement ICMP differently, making the receipt of certain error messages under controlled conditions indicative of the operating system at that system. </a:t>
            </a:r>
          </a:p>
          <a:p>
            <a:pPr>
              <a:defRPr sz="1100"/>
            </a:pPr>
            <a:endParaRPr/>
          </a:p>
          <a:p>
            <a:pPr>
              <a:defRPr sz="1100"/>
            </a:pPr>
            <a:r>
              <a:t>Tools used to automate this process include nmap, Superscan, and other port scanning tools that use ICMP. As an example, sending a malformed packet to each protocol on a victim’s device will result in an ICMP Protocol Unreachable error message – indicating that that specific protocol is not supported at the server. The fact that the host responded provides information to the attacker that the IP address queried is attached to an active host.</a:t>
            </a:r>
          </a:p>
          <a:p>
            <a:pPr>
              <a:defRPr sz="1100"/>
            </a:pPr>
            <a:endParaRPr/>
          </a:p>
          <a:p>
            <a:pPr>
              <a:defRPr sz="1100"/>
            </a:pPr>
            <a:r>
              <a:t>Another method to fingerprint the operating system is to issue a ping request and look at the TTL. An ICMP reply containing a TTL of 128 indicates that it is a Windows system, while if the TTL is 64, it is a Linux system.</a:t>
            </a:r>
          </a:p>
          <a:p>
            <a:pPr>
              <a:defRPr sz="1100"/>
            </a:pPr>
            <a:endParaRPr/>
          </a:p>
          <a:p>
            <a:pPr>
              <a:defRPr sz="1100"/>
            </a:pPr>
            <a:r>
              <a:t>Traceroute is also another tool that uses ICMP and the TTL (Time to Live) value to allow the attacker to identify IP addresses associated with routers on the network. Other tools include Cheops and Firewalk. </a:t>
            </a:r>
          </a:p>
        </p:txBody>
      </p:sp>
    </p:spTree>
    <p:extLst>
      <p:ext uri="{BB962C8B-B14F-4D97-AF65-F5344CB8AC3E}">
        <p14:creationId xmlns:p14="http://schemas.microsoft.com/office/powerpoint/2010/main" val="34442026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Shape 180"/>
          <p:cNvSpPr>
            <a:spLocks noGrp="1" noRot="1" noChangeAspect="1"/>
          </p:cNvSpPr>
          <p:nvPr>
            <p:ph type="sldImg"/>
          </p:nvPr>
        </p:nvSpPr>
        <p:spPr>
          <a:prstGeom prst="rect">
            <a:avLst/>
          </a:prstGeom>
        </p:spPr>
        <p:txBody>
          <a:bodyPr/>
          <a:lstStyle/>
          <a:p>
            <a:endParaRPr/>
          </a:p>
        </p:txBody>
      </p:sp>
      <p:sp>
        <p:nvSpPr>
          <p:cNvPr id="181" name="Shape 181"/>
          <p:cNvSpPr>
            <a:spLocks noGrp="1"/>
          </p:cNvSpPr>
          <p:nvPr>
            <p:ph type="body" sz="quarter" idx="1"/>
          </p:nvPr>
        </p:nvSpPr>
        <p:spPr>
          <a:prstGeom prst="rect">
            <a:avLst/>
          </a:prstGeom>
        </p:spPr>
        <p:txBody>
          <a:bodyPr/>
          <a:lstStyle/>
          <a:p>
            <a:pPr>
              <a:defRPr sz="1100"/>
            </a:pPr>
            <a:r>
              <a:t>Often, internal servers require the use of ICMP to issue “keep alive” messages for routine health checks of servers on the networks. </a:t>
            </a:r>
          </a:p>
          <a:p>
            <a:pPr>
              <a:defRPr sz="1100"/>
            </a:pPr>
            <a:endParaRPr/>
          </a:p>
          <a:p>
            <a:pPr>
              <a:defRPr sz="1100"/>
            </a:pPr>
            <a:r>
              <a:t>Application firewalls do a deep packet analysis, reading into the data portions of the packets to look for these types of attacks. Too, the length of an ICMP echo request packet size is 42 bytes, with a data field length of 0. A firewall rule can be written to inspect the data field of these packets to determine if data has been present, at which point, the packet can be dropped.</a:t>
            </a:r>
          </a:p>
        </p:txBody>
      </p:sp>
    </p:spTree>
    <p:extLst>
      <p:ext uri="{BB962C8B-B14F-4D97-AF65-F5344CB8AC3E}">
        <p14:creationId xmlns:p14="http://schemas.microsoft.com/office/powerpoint/2010/main" val="33804145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Shape 188"/>
          <p:cNvSpPr>
            <a:spLocks noGrp="1" noRot="1" noChangeAspect="1"/>
          </p:cNvSpPr>
          <p:nvPr>
            <p:ph type="sldImg"/>
          </p:nvPr>
        </p:nvSpPr>
        <p:spPr>
          <a:prstGeom prst="rect">
            <a:avLst/>
          </a:prstGeom>
        </p:spPr>
        <p:txBody>
          <a:bodyPr/>
          <a:lstStyle/>
          <a:p>
            <a:endParaRPr/>
          </a:p>
        </p:txBody>
      </p:sp>
      <p:sp>
        <p:nvSpPr>
          <p:cNvPr id="189" name="Shape 189"/>
          <p:cNvSpPr>
            <a:spLocks noGrp="1"/>
          </p:cNvSpPr>
          <p:nvPr>
            <p:ph type="body" sz="quarter" idx="1"/>
          </p:nvPr>
        </p:nvSpPr>
        <p:spPr>
          <a:prstGeom prst="rect">
            <a:avLst/>
          </a:prstGeom>
        </p:spPr>
        <p:txBody>
          <a:bodyPr/>
          <a:lstStyle>
            <a:lvl1pPr>
              <a:defRPr sz="1100"/>
            </a:lvl1pPr>
          </a:lstStyle>
          <a:p>
            <a:r>
              <a:t>DNS </a:t>
            </a:r>
          </a:p>
        </p:txBody>
      </p:sp>
    </p:spTree>
    <p:extLst>
      <p:ext uri="{BB962C8B-B14F-4D97-AF65-F5344CB8AC3E}">
        <p14:creationId xmlns:p14="http://schemas.microsoft.com/office/powerpoint/2010/main" val="7106833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Shape 218"/>
          <p:cNvSpPr>
            <a:spLocks noGrp="1" noRot="1" noChangeAspect="1"/>
          </p:cNvSpPr>
          <p:nvPr>
            <p:ph type="sldImg"/>
          </p:nvPr>
        </p:nvSpPr>
        <p:spPr>
          <a:prstGeom prst="rect">
            <a:avLst/>
          </a:prstGeom>
        </p:spPr>
        <p:txBody>
          <a:bodyPr/>
          <a:lstStyle/>
          <a:p>
            <a:endParaRPr/>
          </a:p>
        </p:txBody>
      </p:sp>
      <p:sp>
        <p:nvSpPr>
          <p:cNvPr id="219" name="Shape 219"/>
          <p:cNvSpPr>
            <a:spLocks noGrp="1"/>
          </p:cNvSpPr>
          <p:nvPr>
            <p:ph type="body" sz="quarter" idx="1"/>
          </p:nvPr>
        </p:nvSpPr>
        <p:spPr>
          <a:prstGeom prst="rect">
            <a:avLst/>
          </a:prstGeom>
        </p:spPr>
        <p:txBody>
          <a:bodyPr/>
          <a:lstStyle/>
          <a:p>
            <a:pPr>
              <a:defRPr sz="1100"/>
            </a:pPr>
            <a:r>
              <a:t>Image Source:</a:t>
            </a:r>
          </a:p>
          <a:p>
            <a:pPr>
              <a:defRPr sz="1100"/>
            </a:pPr>
            <a:endParaRPr/>
          </a:p>
          <a:p>
            <a:pPr>
              <a:defRPr sz="1100"/>
            </a:pPr>
            <a:r>
              <a:t>Retrieved from https://en.wikipedia.org/wiki/ARP_spoofing#/media/File:ARP_Spoofing.svg. https://creativecommons.org/licenses/by-sa/3.0/. </a:t>
            </a:r>
          </a:p>
        </p:txBody>
      </p:sp>
    </p:spTree>
    <p:extLst>
      <p:ext uri="{BB962C8B-B14F-4D97-AF65-F5344CB8AC3E}">
        <p14:creationId xmlns:p14="http://schemas.microsoft.com/office/powerpoint/2010/main" val="491960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Shape 223"/>
          <p:cNvSpPr>
            <a:spLocks noGrp="1" noRot="1" noChangeAspect="1"/>
          </p:cNvSpPr>
          <p:nvPr>
            <p:ph type="sldImg"/>
          </p:nvPr>
        </p:nvSpPr>
        <p:spPr>
          <a:prstGeom prst="rect">
            <a:avLst/>
          </a:prstGeom>
        </p:spPr>
        <p:txBody>
          <a:bodyPr/>
          <a:lstStyle/>
          <a:p>
            <a:endParaRPr/>
          </a:p>
        </p:txBody>
      </p:sp>
      <p:sp>
        <p:nvSpPr>
          <p:cNvPr id="224" name="Shape 224"/>
          <p:cNvSpPr>
            <a:spLocks noGrp="1"/>
          </p:cNvSpPr>
          <p:nvPr>
            <p:ph type="body" sz="quarter" idx="1"/>
          </p:nvPr>
        </p:nvSpPr>
        <p:spPr>
          <a:prstGeom prst="rect">
            <a:avLst/>
          </a:prstGeom>
        </p:spPr>
        <p:txBody>
          <a:bodyPr/>
          <a:lstStyle>
            <a:lvl1pPr>
              <a:defRPr sz="1100"/>
            </a:lvl1pPr>
          </a:lstStyle>
          <a:p>
            <a:r>
              <a:t>DAI verifies all ARP requests to ensure that they are authentic.</a:t>
            </a:r>
          </a:p>
        </p:txBody>
      </p:sp>
    </p:spTree>
    <p:extLst>
      <p:ext uri="{BB962C8B-B14F-4D97-AF65-F5344CB8AC3E}">
        <p14:creationId xmlns:p14="http://schemas.microsoft.com/office/powerpoint/2010/main" val="4422666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1F87DA-7C31-49AB-8EDA-612DD31C3276}" type="slidenum">
              <a:rPr lang="en-US" altLang="en-US"/>
              <a:pPr/>
              <a:t>34</a:t>
            </a:fld>
            <a:endParaRPr lang="en-US" altLang="en-US"/>
          </a:p>
        </p:txBody>
      </p:sp>
      <p:sp>
        <p:nvSpPr>
          <p:cNvPr id="596994" name="Rectangle 2"/>
          <p:cNvSpPr>
            <a:spLocks noGrp="1" noRot="1" noChangeAspect="1" noChangeArrowheads="1" noTextEdit="1"/>
          </p:cNvSpPr>
          <p:nvPr>
            <p:ph type="sldImg"/>
          </p:nvPr>
        </p:nvSpPr>
        <p:spPr>
          <a:ln/>
        </p:spPr>
      </p:sp>
      <p:sp>
        <p:nvSpPr>
          <p:cNvPr id="59699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7431789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1F87DA-7C31-49AB-8EDA-612DD31C3276}" type="slidenum">
              <a:rPr lang="en-US" altLang="en-US"/>
              <a:pPr/>
              <a:t>35</a:t>
            </a:fld>
            <a:endParaRPr lang="en-US" altLang="en-US"/>
          </a:p>
        </p:txBody>
      </p:sp>
      <p:sp>
        <p:nvSpPr>
          <p:cNvPr id="596994" name="Rectangle 2"/>
          <p:cNvSpPr>
            <a:spLocks noGrp="1" noRot="1" noChangeAspect="1" noChangeArrowheads="1" noTextEdit="1"/>
          </p:cNvSpPr>
          <p:nvPr>
            <p:ph type="sldImg"/>
          </p:nvPr>
        </p:nvSpPr>
        <p:spPr>
          <a:ln/>
        </p:spPr>
      </p:sp>
      <p:sp>
        <p:nvSpPr>
          <p:cNvPr id="59699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4478010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1355D71-7949-4A30-9BB5-CAC2F162949B}" type="slidenum">
              <a:rPr lang="en-US" altLang="en-US"/>
              <a:pPr/>
              <a:t>36</a:t>
            </a:fld>
            <a:endParaRPr lang="en-US" altLang="en-US"/>
          </a:p>
        </p:txBody>
      </p:sp>
      <p:sp>
        <p:nvSpPr>
          <p:cNvPr id="599042" name="Rectangle 2"/>
          <p:cNvSpPr>
            <a:spLocks noGrp="1" noRot="1" noChangeAspect="1" noChangeArrowheads="1" noTextEdit="1"/>
          </p:cNvSpPr>
          <p:nvPr>
            <p:ph type="sldImg"/>
          </p:nvPr>
        </p:nvSpPr>
        <p:spPr>
          <a:ln/>
        </p:spPr>
      </p:sp>
      <p:sp>
        <p:nvSpPr>
          <p:cNvPr id="59904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6033492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Shape 123"/>
          <p:cNvSpPr>
            <a:spLocks noGrp="1" noRot="1" noChangeAspect="1"/>
          </p:cNvSpPr>
          <p:nvPr>
            <p:ph type="sldImg"/>
          </p:nvPr>
        </p:nvSpPr>
        <p:spPr>
          <a:prstGeom prst="rect">
            <a:avLst/>
          </a:prstGeom>
        </p:spPr>
        <p:txBody>
          <a:bodyPr/>
          <a:lstStyle/>
          <a:p>
            <a:endParaRPr/>
          </a:p>
        </p:txBody>
      </p:sp>
      <p:sp>
        <p:nvSpPr>
          <p:cNvPr id="124" name="Shape 124"/>
          <p:cNvSpPr>
            <a:spLocks noGrp="1"/>
          </p:cNvSpPr>
          <p:nvPr>
            <p:ph type="body" sz="quarter" idx="1"/>
          </p:nvPr>
        </p:nvSpPr>
        <p:spPr>
          <a:prstGeom prst="rect">
            <a:avLst/>
          </a:prstGeom>
        </p:spPr>
        <p:txBody>
          <a:bodyPr/>
          <a:lstStyle/>
          <a:p>
            <a:pPr>
              <a:defRPr sz="1100"/>
            </a:pPr>
            <a:r>
              <a:t> </a:t>
            </a:r>
          </a:p>
          <a:p>
            <a:pPr>
              <a:defRPr sz="1100" b="1"/>
            </a:pPr>
            <a:r>
              <a:t> </a:t>
            </a:r>
          </a:p>
          <a:p>
            <a:pPr>
              <a:defRPr sz="1100"/>
            </a:pPr>
            <a:endParaRPr/>
          </a:p>
          <a:p>
            <a:pPr>
              <a:defRPr sz="1100"/>
            </a:pPr>
            <a:endParaRPr/>
          </a:p>
          <a:p>
            <a:pPr>
              <a:defRPr sz="1100"/>
            </a:pPr>
            <a:endParaRPr/>
          </a:p>
          <a:p>
            <a:pPr>
              <a:defRPr sz="1100"/>
            </a:pPr>
            <a:r>
              <a:t> </a:t>
            </a:r>
          </a:p>
          <a:p>
            <a:pPr>
              <a:defRPr sz="1100"/>
            </a:pPr>
            <a:endParaRPr/>
          </a:p>
        </p:txBody>
      </p:sp>
    </p:spTree>
    <p:extLst>
      <p:ext uri="{BB962C8B-B14F-4D97-AF65-F5344CB8AC3E}">
        <p14:creationId xmlns:p14="http://schemas.microsoft.com/office/powerpoint/2010/main" val="8166517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Shape 128"/>
          <p:cNvSpPr>
            <a:spLocks noGrp="1" noRot="1" noChangeAspect="1"/>
          </p:cNvSpPr>
          <p:nvPr>
            <p:ph type="sldImg"/>
          </p:nvPr>
        </p:nvSpPr>
        <p:spPr>
          <a:prstGeom prst="rect">
            <a:avLst/>
          </a:prstGeom>
        </p:spPr>
        <p:txBody>
          <a:bodyPr/>
          <a:lstStyle/>
          <a:p>
            <a:endParaRPr/>
          </a:p>
        </p:txBody>
      </p:sp>
      <p:sp>
        <p:nvSpPr>
          <p:cNvPr id="129" name="Shape 129"/>
          <p:cNvSpPr>
            <a:spLocks noGrp="1"/>
          </p:cNvSpPr>
          <p:nvPr>
            <p:ph type="body" sz="quarter" idx="1"/>
          </p:nvPr>
        </p:nvSpPr>
        <p:spPr>
          <a:prstGeom prst="rect">
            <a:avLst/>
          </a:prstGeom>
        </p:spPr>
        <p:txBody>
          <a:bodyPr/>
          <a:lstStyle/>
          <a:p>
            <a:pPr>
              <a:defRPr sz="1100"/>
            </a:pPr>
            <a:r>
              <a:t>While TCP is a “connection oriented” protocol, ensuring that all packets being communicated over the network are received, IP is a “connectionless," or unreliable protocol and doesn’t track delivery of the packets at the destination. </a:t>
            </a:r>
          </a:p>
          <a:p>
            <a:pPr>
              <a:defRPr sz="1100"/>
            </a:pPr>
            <a:endParaRPr/>
          </a:p>
          <a:p>
            <a:pPr>
              <a:defRPr sz="1100"/>
            </a:pPr>
            <a:r>
              <a:t>TCP/IP was developed in an era of trust. There were no external hackers (there were no external connections, outside of dial-in users). As such, protocols trusted that the messages they received were from the systems they said they were from, and that the utilities and protocols would be used in a manner for which they were designed. No one envisioned that someone would want to “spoof” an IP address or otherwise misuse the protocol for malicious purposes. As such, attacks on the protocol leverage its inherent functionality. </a:t>
            </a:r>
          </a:p>
        </p:txBody>
      </p:sp>
    </p:spTree>
    <p:extLst>
      <p:ext uri="{BB962C8B-B14F-4D97-AF65-F5344CB8AC3E}">
        <p14:creationId xmlns:p14="http://schemas.microsoft.com/office/powerpoint/2010/main" val="16455165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prstGeom prst="rect">
            <a:avLst/>
          </a:prstGeom>
        </p:spPr>
        <p:txBody>
          <a:bodyPr/>
          <a:lstStyle/>
          <a:p>
            <a:endParaRPr/>
          </a:p>
        </p:txBody>
      </p:sp>
      <p:sp>
        <p:nvSpPr>
          <p:cNvPr id="136" name="Shape 136"/>
          <p:cNvSpPr>
            <a:spLocks noGrp="1"/>
          </p:cNvSpPr>
          <p:nvPr>
            <p:ph type="body" sz="quarter" idx="1"/>
          </p:nvPr>
        </p:nvSpPr>
        <p:spPr>
          <a:prstGeom prst="rect">
            <a:avLst/>
          </a:prstGeom>
        </p:spPr>
        <p:txBody>
          <a:bodyPr/>
          <a:lstStyle/>
          <a:p>
            <a:pPr>
              <a:defRPr sz="1100"/>
            </a:pPr>
            <a:r>
              <a:t>This photo is licensed under the </a:t>
            </a:r>
            <a:r>
              <a:rPr u="sng">
                <a:solidFill>
                  <a:srgbClr val="0563C1"/>
                </a:solidFill>
                <a:uFill>
                  <a:solidFill>
                    <a:srgbClr val="0563C1"/>
                  </a:solidFill>
                </a:uFill>
                <a:hlinkClick r:id="rId3"/>
              </a:rPr>
              <a:t>Creative Commons</a:t>
            </a:r>
            <a:r>
              <a:t> </a:t>
            </a:r>
            <a:r>
              <a:rPr u="sng">
                <a:solidFill>
                  <a:srgbClr val="0563C1"/>
                </a:solidFill>
                <a:uFill>
                  <a:solidFill>
                    <a:srgbClr val="0563C1"/>
                  </a:solidFill>
                </a:uFill>
                <a:hlinkClick r:id="rId4"/>
              </a:rPr>
              <a:t>Attribution-Share Alike 3.0 Unported</a:t>
            </a:r>
            <a:r>
              <a:t> license, located at https://commons.wikimedia.org/wiki/File:Tcp_normal.svg.</a:t>
            </a:r>
          </a:p>
        </p:txBody>
      </p:sp>
    </p:spTree>
    <p:extLst>
      <p:ext uri="{BB962C8B-B14F-4D97-AF65-F5344CB8AC3E}">
        <p14:creationId xmlns:p14="http://schemas.microsoft.com/office/powerpoint/2010/main" val="9740240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Shape 140"/>
          <p:cNvSpPr>
            <a:spLocks noGrp="1" noRot="1" noChangeAspect="1"/>
          </p:cNvSpPr>
          <p:nvPr>
            <p:ph type="sldImg"/>
          </p:nvPr>
        </p:nvSpPr>
        <p:spPr>
          <a:prstGeom prst="rect">
            <a:avLst/>
          </a:prstGeom>
        </p:spPr>
        <p:txBody>
          <a:bodyPr/>
          <a:lstStyle/>
          <a:p>
            <a:endParaRPr/>
          </a:p>
        </p:txBody>
      </p:sp>
      <p:sp>
        <p:nvSpPr>
          <p:cNvPr id="141" name="Shape 141"/>
          <p:cNvSpPr>
            <a:spLocks noGrp="1"/>
          </p:cNvSpPr>
          <p:nvPr>
            <p:ph type="body" sz="quarter" idx="1"/>
          </p:nvPr>
        </p:nvSpPr>
        <p:spPr>
          <a:prstGeom prst="rect">
            <a:avLst/>
          </a:prstGeom>
        </p:spPr>
        <p:txBody>
          <a:bodyPr/>
          <a:lstStyle>
            <a:lvl1pPr>
              <a:defRPr sz="1100"/>
            </a:lvl1pPr>
          </a:lstStyle>
          <a:p>
            <a:r>
              <a:t>This results in a Denial-of-Service (discussed later) at the Web server, and also negatively impacts the system with the IP address in the spoofed address. Windows systems will wait about 5 minutes before resetting the connection, freeing those resources up for use by another system.</a:t>
            </a:r>
          </a:p>
        </p:txBody>
      </p:sp>
    </p:spTree>
    <p:extLst>
      <p:ext uri="{BB962C8B-B14F-4D97-AF65-F5344CB8AC3E}">
        <p14:creationId xmlns:p14="http://schemas.microsoft.com/office/powerpoint/2010/main" val="836828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Shape 147"/>
          <p:cNvSpPr>
            <a:spLocks noGrp="1" noRot="1" noChangeAspect="1"/>
          </p:cNvSpPr>
          <p:nvPr>
            <p:ph type="sldImg"/>
          </p:nvPr>
        </p:nvSpPr>
        <p:spPr>
          <a:prstGeom prst="rect">
            <a:avLst/>
          </a:prstGeom>
        </p:spPr>
        <p:txBody>
          <a:bodyPr/>
          <a:lstStyle/>
          <a:p>
            <a:endParaRPr/>
          </a:p>
        </p:txBody>
      </p:sp>
      <p:sp>
        <p:nvSpPr>
          <p:cNvPr id="148" name="Shape 148"/>
          <p:cNvSpPr>
            <a:spLocks noGrp="1"/>
          </p:cNvSpPr>
          <p:nvPr>
            <p:ph type="body" sz="quarter" idx="1"/>
          </p:nvPr>
        </p:nvSpPr>
        <p:spPr>
          <a:prstGeom prst="rect">
            <a:avLst/>
          </a:prstGeom>
        </p:spPr>
        <p:txBody>
          <a:bodyPr/>
          <a:lstStyle>
            <a:lvl1pPr>
              <a:defRPr sz="1100"/>
            </a:lvl1pPr>
          </a:lstStyle>
          <a:p>
            <a:r>
              <a:t>CC BY-SA 2.5, https://commons.wikimedia.org/w/index.php?curid=810830 </a:t>
            </a:r>
          </a:p>
        </p:txBody>
      </p:sp>
    </p:spTree>
    <p:extLst>
      <p:ext uri="{BB962C8B-B14F-4D97-AF65-F5344CB8AC3E}">
        <p14:creationId xmlns:p14="http://schemas.microsoft.com/office/powerpoint/2010/main" val="28074776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Shape 152"/>
          <p:cNvSpPr>
            <a:spLocks noGrp="1" noRot="1" noChangeAspect="1"/>
          </p:cNvSpPr>
          <p:nvPr>
            <p:ph type="sldImg"/>
          </p:nvPr>
        </p:nvSpPr>
        <p:spPr>
          <a:prstGeom prst="rect">
            <a:avLst/>
          </a:prstGeom>
        </p:spPr>
        <p:txBody>
          <a:bodyPr/>
          <a:lstStyle/>
          <a:p>
            <a:endParaRPr/>
          </a:p>
        </p:txBody>
      </p:sp>
      <p:sp>
        <p:nvSpPr>
          <p:cNvPr id="153" name="Shape 153"/>
          <p:cNvSpPr>
            <a:spLocks noGrp="1"/>
          </p:cNvSpPr>
          <p:nvPr>
            <p:ph type="body" sz="quarter" idx="1"/>
          </p:nvPr>
        </p:nvSpPr>
        <p:spPr>
          <a:prstGeom prst="rect">
            <a:avLst/>
          </a:prstGeom>
        </p:spPr>
        <p:txBody>
          <a:bodyPr/>
          <a:lstStyle>
            <a:lvl1pPr>
              <a:defRPr sz="1100"/>
            </a:lvl1pPr>
          </a:lstStyle>
          <a:p>
            <a:r>
              <a:t>Automatically blocking IP addresses at the firewall from suspected attackers can, unfortunately, also block legitimate users from connecting. This is due to the fact that source IP addresses in the attackers packets are usually spoofed.</a:t>
            </a:r>
          </a:p>
        </p:txBody>
      </p:sp>
    </p:spTree>
    <p:extLst>
      <p:ext uri="{BB962C8B-B14F-4D97-AF65-F5344CB8AC3E}">
        <p14:creationId xmlns:p14="http://schemas.microsoft.com/office/powerpoint/2010/main" val="7641514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Shape 160"/>
          <p:cNvSpPr>
            <a:spLocks noGrp="1" noRot="1" noChangeAspect="1"/>
          </p:cNvSpPr>
          <p:nvPr>
            <p:ph type="sldImg"/>
          </p:nvPr>
        </p:nvSpPr>
        <p:spPr>
          <a:prstGeom prst="rect">
            <a:avLst/>
          </a:prstGeom>
        </p:spPr>
        <p:txBody>
          <a:bodyPr/>
          <a:lstStyle/>
          <a:p>
            <a:endParaRPr/>
          </a:p>
        </p:txBody>
      </p:sp>
      <p:sp>
        <p:nvSpPr>
          <p:cNvPr id="161" name="Shape 161"/>
          <p:cNvSpPr>
            <a:spLocks noGrp="1"/>
          </p:cNvSpPr>
          <p:nvPr>
            <p:ph type="body" sz="quarter" idx="1"/>
          </p:nvPr>
        </p:nvSpPr>
        <p:spPr>
          <a:prstGeom prst="rect">
            <a:avLst/>
          </a:prstGeom>
        </p:spPr>
        <p:txBody>
          <a:bodyPr/>
          <a:lstStyle/>
          <a:p>
            <a:pPr>
              <a:defRPr sz="1100"/>
            </a:pPr>
            <a:r>
              <a:t>These initial attacks were very successful, as most servers at the time did not have sufficient memory or CPU resources. These were especially exhausted with DDoS’ where multiple systems were sending an overwhelming amount of ICMP_ECHOs to the server.</a:t>
            </a:r>
          </a:p>
          <a:p>
            <a:pPr>
              <a:defRPr sz="1100"/>
            </a:pPr>
            <a:endParaRPr/>
          </a:p>
          <a:p>
            <a:pPr>
              <a:defRPr sz="1100"/>
            </a:pPr>
            <a:r>
              <a:t>Attacks, such as Smurf, that send to incorrectly configured devices that broadcast the request to all devices on the network are referred to as “amplification” attacks. </a:t>
            </a:r>
          </a:p>
        </p:txBody>
      </p:sp>
    </p:spTree>
    <p:extLst>
      <p:ext uri="{BB962C8B-B14F-4D97-AF65-F5344CB8AC3E}">
        <p14:creationId xmlns:p14="http://schemas.microsoft.com/office/powerpoint/2010/main" val="13752611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Shape 165"/>
          <p:cNvSpPr>
            <a:spLocks noGrp="1" noRot="1" noChangeAspect="1"/>
          </p:cNvSpPr>
          <p:nvPr>
            <p:ph type="sldImg"/>
          </p:nvPr>
        </p:nvSpPr>
        <p:spPr>
          <a:prstGeom prst="rect">
            <a:avLst/>
          </a:prstGeom>
        </p:spPr>
        <p:txBody>
          <a:bodyPr/>
          <a:lstStyle/>
          <a:p>
            <a:endParaRPr/>
          </a:p>
        </p:txBody>
      </p:sp>
      <p:sp>
        <p:nvSpPr>
          <p:cNvPr id="166" name="Shape 166"/>
          <p:cNvSpPr>
            <a:spLocks noGrp="1"/>
          </p:cNvSpPr>
          <p:nvPr>
            <p:ph type="body" sz="quarter" idx="1"/>
          </p:nvPr>
        </p:nvSpPr>
        <p:spPr>
          <a:prstGeom prst="rect">
            <a:avLst/>
          </a:prstGeom>
        </p:spPr>
        <p:txBody>
          <a:bodyPr/>
          <a:lstStyle/>
          <a:p>
            <a:pPr>
              <a:defRPr sz="1100"/>
            </a:pPr>
            <a:r>
              <a:t>Hping is available at http://www.hping.org/ .</a:t>
            </a:r>
          </a:p>
          <a:p>
            <a:pPr>
              <a:defRPr sz="1100"/>
            </a:pPr>
            <a:endParaRPr/>
          </a:p>
          <a:p>
            <a:pPr>
              <a:defRPr sz="1100"/>
            </a:pPr>
            <a:r>
              <a:t>In normal communications, IP packets are fragmented, with each piece of the original packet containing the number of bytes contained in that segment. When the pieces reach the destination they are reassembled. In a teardrop attack, the attacker manipulates the size fields so that the segments overlap and can’t be reassembled. When the server crashes, it creates a denial-of-service.</a:t>
            </a:r>
          </a:p>
        </p:txBody>
      </p:sp>
    </p:spTree>
    <p:extLst>
      <p:ext uri="{BB962C8B-B14F-4D97-AF65-F5344CB8AC3E}">
        <p14:creationId xmlns:p14="http://schemas.microsoft.com/office/powerpoint/2010/main" val="40568132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grpSp>
        <p:nvGrpSpPr>
          <p:cNvPr id="10" name="Group 9"/>
          <p:cNvGrpSpPr/>
          <p:nvPr/>
        </p:nvGrpSpPr>
        <p:grpSpPr>
          <a:xfrm>
            <a:off x="2249552" y="3401981"/>
            <a:ext cx="5372100" cy="2059641"/>
            <a:chOff x="914400" y="3657600"/>
            <a:chExt cx="7162800" cy="2059641"/>
          </a:xfrm>
        </p:grpSpPr>
        <p:sp>
          <p:nvSpPr>
            <p:cNvPr id="11" name="Rectangle 10"/>
            <p:cNvSpPr/>
            <p:nvPr/>
          </p:nvSpPr>
          <p:spPr>
            <a:xfrm>
              <a:off x="914400" y="3657600"/>
              <a:ext cx="7162800" cy="1295400"/>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2" name="Rectangle 11"/>
            <p:cNvSpPr/>
            <p:nvPr/>
          </p:nvSpPr>
          <p:spPr>
            <a:xfrm>
              <a:off x="914400" y="5069541"/>
              <a:ext cx="7162800" cy="647700"/>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Rectangle 12"/>
            <p:cNvSpPr/>
            <p:nvPr/>
          </p:nvSpPr>
          <p:spPr>
            <a:xfrm>
              <a:off x="914400" y="3657600"/>
              <a:ext cx="228600" cy="1295400"/>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4" name="Rectangle 13"/>
            <p:cNvSpPr/>
            <p:nvPr/>
          </p:nvSpPr>
          <p:spPr>
            <a:xfrm>
              <a:off x="914400" y="5069541"/>
              <a:ext cx="228600" cy="647700"/>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15" name="Title 1"/>
          <p:cNvSpPr>
            <a:spLocks noGrp="1"/>
          </p:cNvSpPr>
          <p:nvPr>
            <p:ph type="ctrTitle" hasCustomPrompt="1"/>
          </p:nvPr>
        </p:nvSpPr>
        <p:spPr>
          <a:xfrm>
            <a:off x="2629775" y="3616586"/>
            <a:ext cx="4611655" cy="803564"/>
          </a:xfrm>
          <a:prstGeom prst="rect">
            <a:avLst/>
          </a:prstGeom>
        </p:spPr>
        <p:txBody>
          <a:bodyPr anchor="b">
            <a:noAutofit/>
          </a:bodyPr>
          <a:lstStyle>
            <a:lvl1pPr algn="l">
              <a:defRPr lang="en-US" sz="3000" b="1" kern="1200" baseline="0" dirty="0" smtClean="0">
                <a:solidFill>
                  <a:srgbClr val="2955A6"/>
                </a:solidFill>
                <a:latin typeface="+mj-lt"/>
                <a:ea typeface="+mj-ea"/>
                <a:cs typeface="+mj-cs"/>
              </a:defRPr>
            </a:lvl1pPr>
          </a:lstStyle>
          <a:p>
            <a:r>
              <a:rPr lang="en-US" dirty="0"/>
              <a:t>Module Name</a:t>
            </a:r>
          </a:p>
        </p:txBody>
      </p:sp>
      <p:sp>
        <p:nvSpPr>
          <p:cNvPr id="20" name="Text Placeholder 19"/>
          <p:cNvSpPr>
            <a:spLocks noGrp="1"/>
          </p:cNvSpPr>
          <p:nvPr>
            <p:ph type="body" sz="quarter" idx="13"/>
          </p:nvPr>
        </p:nvSpPr>
        <p:spPr>
          <a:xfrm>
            <a:off x="2629775" y="4998325"/>
            <a:ext cx="4220429" cy="278892"/>
          </a:xfrm>
          <a:prstGeom prst="rect">
            <a:avLst/>
          </a:prstGeom>
        </p:spPr>
        <p:txBody>
          <a:bodyPr anchor="ctr"/>
          <a:lstStyle>
            <a:lvl1pPr marL="0" indent="0">
              <a:buNone/>
              <a:defRPr/>
            </a:lvl1pPr>
            <a:lvl3pPr marL="685800" indent="0">
              <a:buNone/>
              <a:defRPr/>
            </a:lvl3pPr>
            <a:lvl5pPr marL="1371600" indent="0" algn="l">
              <a:buNone/>
              <a:defRPr/>
            </a:lvl5pPr>
          </a:lstStyle>
          <a:p>
            <a:pPr lvl="0"/>
            <a:r>
              <a:rPr lang="en-US"/>
              <a:t>Edit Master text styles</a:t>
            </a:r>
          </a:p>
        </p:txBody>
      </p:sp>
      <p:pic>
        <p:nvPicPr>
          <p:cNvPr id="2" name="Picture 1" descr="Logo for Catalyzing Computing and Cybersecurity in Community Colleges (C5)" title="C5 logo"/>
          <p:cNvPicPr>
            <a:picLocks noChangeAspect="1"/>
          </p:cNvPicPr>
          <p:nvPr/>
        </p:nvPicPr>
        <p:blipFill>
          <a:blip r:embed="rId2"/>
          <a:stretch>
            <a:fillRect/>
          </a:stretch>
        </p:blipFill>
        <p:spPr>
          <a:xfrm>
            <a:off x="417271" y="283768"/>
            <a:ext cx="1883002" cy="1870957"/>
          </a:xfrm>
          <a:prstGeom prst="rect">
            <a:avLst/>
          </a:prstGeom>
        </p:spPr>
      </p:pic>
      <p:pic>
        <p:nvPicPr>
          <p:cNvPr id="3" name="Picture 2" descr="Logo for the National Science Foundation (NSF), which provides Catalyzing Computing and Cybersecurity in Community Colleges (C5) with grant funding." title="National Science Foundation logo"/>
          <p:cNvPicPr>
            <a:picLocks noChangeAspect="1"/>
          </p:cNvPicPr>
          <p:nvPr/>
        </p:nvPicPr>
        <p:blipFill>
          <a:blip r:embed="rId3"/>
          <a:stretch>
            <a:fillRect/>
          </a:stretch>
        </p:blipFill>
        <p:spPr>
          <a:xfrm>
            <a:off x="7414634" y="283768"/>
            <a:ext cx="1210054" cy="1210054"/>
          </a:xfrm>
          <a:prstGeom prst="rect">
            <a:avLst/>
          </a:prstGeom>
        </p:spPr>
      </p:pic>
    </p:spTree>
    <p:extLst>
      <p:ext uri="{BB962C8B-B14F-4D97-AF65-F5344CB8AC3E}">
        <p14:creationId xmlns:p14="http://schemas.microsoft.com/office/powerpoint/2010/main" val="10045476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1_Title Slide">
    <p:spTree>
      <p:nvGrpSpPr>
        <p:cNvPr id="1" name=""/>
        <p:cNvGrpSpPr/>
        <p:nvPr/>
      </p:nvGrpSpPr>
      <p:grpSpPr>
        <a:xfrm>
          <a:off x="0" y="0"/>
          <a:ext cx="0" cy="0"/>
          <a:chOff x="0" y="0"/>
          <a:chExt cx="0" cy="0"/>
        </a:xfrm>
      </p:grpSpPr>
      <p:grpSp>
        <p:nvGrpSpPr>
          <p:cNvPr id="17" name="Group 9"/>
          <p:cNvGrpSpPr/>
          <p:nvPr/>
        </p:nvGrpSpPr>
        <p:grpSpPr>
          <a:xfrm>
            <a:off x="2249552" y="3401981"/>
            <a:ext cx="5372101" cy="2059642"/>
            <a:chOff x="0" y="0"/>
            <a:chExt cx="5372100" cy="2059640"/>
          </a:xfrm>
        </p:grpSpPr>
        <p:sp>
          <p:nvSpPr>
            <p:cNvPr id="13" name="Rectangle 10"/>
            <p:cNvSpPr/>
            <p:nvPr/>
          </p:nvSpPr>
          <p:spPr>
            <a:xfrm>
              <a:off x="0" y="-1"/>
              <a:ext cx="5372100" cy="1295401"/>
            </a:xfrm>
            <a:prstGeom prst="rect">
              <a:avLst/>
            </a:prstGeom>
            <a:noFill/>
            <a:ln w="12700" cap="flat">
              <a:solidFill>
                <a:srgbClr val="2955A6"/>
              </a:solidFill>
              <a:prstDash val="solid"/>
              <a:miter lim="800000"/>
            </a:ln>
            <a:effectLst/>
          </p:spPr>
          <p:txBody>
            <a:bodyPr wrap="square" lIns="45719" tIns="45719" rIns="45719" bIns="45719" numCol="1" anchor="ctr">
              <a:noAutofit/>
            </a:bodyPr>
            <a:lstStyle/>
            <a:p>
              <a:pPr algn="ctr">
                <a:defRPr sz="1300">
                  <a:solidFill>
                    <a:srgbClr val="FFFFFF"/>
                  </a:solidFill>
                </a:defRPr>
              </a:pPr>
              <a:endParaRPr/>
            </a:p>
          </p:txBody>
        </p:sp>
        <p:sp>
          <p:nvSpPr>
            <p:cNvPr id="14" name="Rectangle 11"/>
            <p:cNvSpPr/>
            <p:nvPr/>
          </p:nvSpPr>
          <p:spPr>
            <a:xfrm>
              <a:off x="0" y="1411940"/>
              <a:ext cx="5372100" cy="647701"/>
            </a:xfrm>
            <a:prstGeom prst="rect">
              <a:avLst/>
            </a:prstGeom>
            <a:noFill/>
            <a:ln w="12700" cap="flat">
              <a:solidFill>
                <a:srgbClr val="2955A6"/>
              </a:solidFill>
              <a:prstDash val="solid"/>
              <a:miter lim="800000"/>
            </a:ln>
            <a:effectLst/>
          </p:spPr>
          <p:txBody>
            <a:bodyPr wrap="square" lIns="45719" tIns="45719" rIns="45719" bIns="45719" numCol="1" anchor="ctr">
              <a:noAutofit/>
            </a:bodyPr>
            <a:lstStyle/>
            <a:p>
              <a:pPr algn="ctr">
                <a:defRPr sz="1300">
                  <a:solidFill>
                    <a:srgbClr val="FFFFFF"/>
                  </a:solidFill>
                </a:defRPr>
              </a:pPr>
              <a:endParaRPr/>
            </a:p>
          </p:txBody>
        </p:sp>
        <p:sp>
          <p:nvSpPr>
            <p:cNvPr id="15" name="Rectangle 12"/>
            <p:cNvSpPr/>
            <p:nvPr/>
          </p:nvSpPr>
          <p:spPr>
            <a:xfrm>
              <a:off x="0" y="-1"/>
              <a:ext cx="171451" cy="1295401"/>
            </a:xfrm>
            <a:prstGeom prst="rect">
              <a:avLst/>
            </a:prstGeom>
            <a:solidFill>
              <a:srgbClr val="2955A6"/>
            </a:solidFill>
            <a:ln w="12700" cap="flat">
              <a:noFill/>
              <a:miter lim="400000"/>
            </a:ln>
            <a:effectLst/>
          </p:spPr>
          <p:txBody>
            <a:bodyPr wrap="square" lIns="45719" tIns="45719" rIns="45719" bIns="45719" numCol="1" anchor="ctr">
              <a:noAutofit/>
            </a:bodyPr>
            <a:lstStyle/>
            <a:p>
              <a:pPr algn="ctr">
                <a:defRPr sz="1300">
                  <a:solidFill>
                    <a:srgbClr val="FFFFFF"/>
                  </a:solidFill>
                </a:defRPr>
              </a:pPr>
              <a:endParaRPr/>
            </a:p>
          </p:txBody>
        </p:sp>
        <p:sp>
          <p:nvSpPr>
            <p:cNvPr id="16" name="Rectangle 13"/>
            <p:cNvSpPr/>
            <p:nvPr/>
          </p:nvSpPr>
          <p:spPr>
            <a:xfrm>
              <a:off x="0" y="1411940"/>
              <a:ext cx="171451" cy="647701"/>
            </a:xfrm>
            <a:prstGeom prst="rect">
              <a:avLst/>
            </a:prstGeom>
            <a:solidFill>
              <a:srgbClr val="2955A6"/>
            </a:solidFill>
            <a:ln w="12700" cap="flat">
              <a:noFill/>
              <a:miter lim="400000"/>
            </a:ln>
            <a:effectLst/>
          </p:spPr>
          <p:txBody>
            <a:bodyPr wrap="square" lIns="45719" tIns="45719" rIns="45719" bIns="45719" numCol="1" anchor="ctr">
              <a:noAutofit/>
            </a:bodyPr>
            <a:lstStyle/>
            <a:p>
              <a:pPr algn="ctr">
                <a:defRPr sz="1300">
                  <a:solidFill>
                    <a:srgbClr val="FFFFFF"/>
                  </a:solidFill>
                </a:defRPr>
              </a:pPr>
              <a:endParaRPr/>
            </a:p>
          </p:txBody>
        </p:sp>
      </p:grpSp>
      <p:sp>
        <p:nvSpPr>
          <p:cNvPr id="18" name="Title Text"/>
          <p:cNvSpPr txBox="1">
            <a:spLocks noGrp="1"/>
          </p:cNvSpPr>
          <p:nvPr>
            <p:ph type="title"/>
          </p:nvPr>
        </p:nvSpPr>
        <p:spPr>
          <a:xfrm>
            <a:off x="2629774" y="3616585"/>
            <a:ext cx="4611656" cy="803565"/>
          </a:xfrm>
          <a:prstGeom prst="rect">
            <a:avLst/>
          </a:prstGeom>
        </p:spPr>
        <p:txBody>
          <a:bodyPr anchor="b"/>
          <a:lstStyle>
            <a:lvl1pPr>
              <a:defRPr sz="3000">
                <a:solidFill>
                  <a:srgbClr val="2955A6"/>
                </a:solidFill>
              </a:defRPr>
            </a:lvl1pPr>
          </a:lstStyle>
          <a:p>
            <a:r>
              <a:t>Title Text</a:t>
            </a:r>
          </a:p>
        </p:txBody>
      </p:sp>
      <p:sp>
        <p:nvSpPr>
          <p:cNvPr id="19" name="Body Level One…"/>
          <p:cNvSpPr txBox="1">
            <a:spLocks noGrp="1"/>
          </p:cNvSpPr>
          <p:nvPr>
            <p:ph type="body" sz="quarter" idx="1"/>
          </p:nvPr>
        </p:nvSpPr>
        <p:spPr>
          <a:xfrm>
            <a:off x="2629774" y="4998325"/>
            <a:ext cx="4220430" cy="278893"/>
          </a:xfrm>
          <a:prstGeom prst="rect">
            <a:avLst/>
          </a:prstGeom>
        </p:spPr>
        <p:txBody>
          <a:bodyPr anchor="ctr"/>
          <a:lstStyle>
            <a:lvl1pPr marL="0" indent="0">
              <a:buSzTx/>
              <a:buFontTx/>
              <a:buNone/>
            </a:lvl1pPr>
            <a:lvl2pPr>
              <a:buFontTx/>
            </a:lvl2pPr>
            <a:lvl3pPr marL="0" indent="685800">
              <a:buSzTx/>
              <a:buFontTx/>
              <a:buNone/>
            </a:lvl3pPr>
            <a:lvl4pPr>
              <a:buFontTx/>
            </a:lvl4pPr>
            <a:lvl5pPr marL="0" indent="1371600">
              <a:buSzTx/>
              <a:buFontTx/>
              <a:buNone/>
            </a:lvl5pPr>
          </a:lstStyle>
          <a:p>
            <a:r>
              <a:t>Body Level One</a:t>
            </a:r>
          </a:p>
          <a:p>
            <a:pPr lvl="1"/>
            <a:r>
              <a:t>Body Level Two</a:t>
            </a:r>
          </a:p>
          <a:p>
            <a:pPr lvl="2"/>
            <a:r>
              <a:t>Body Level Three</a:t>
            </a:r>
          </a:p>
          <a:p>
            <a:pPr lvl="3"/>
            <a:r>
              <a:t>Body Level Four</a:t>
            </a:r>
          </a:p>
          <a:p>
            <a:pPr lvl="4"/>
            <a:r>
              <a:t>Body Level Five</a:t>
            </a:r>
          </a:p>
        </p:txBody>
      </p:sp>
      <p:pic>
        <p:nvPicPr>
          <p:cNvPr id="20" name="Picture 1" descr="Picture 1"/>
          <p:cNvPicPr>
            <a:picLocks noChangeAspect="1"/>
          </p:cNvPicPr>
          <p:nvPr/>
        </p:nvPicPr>
        <p:blipFill>
          <a:blip r:embed="rId2">
            <a:extLst/>
          </a:blip>
          <a:stretch>
            <a:fillRect/>
          </a:stretch>
        </p:blipFill>
        <p:spPr>
          <a:xfrm>
            <a:off x="417270" y="283767"/>
            <a:ext cx="1883003" cy="1870958"/>
          </a:xfrm>
          <a:prstGeom prst="rect">
            <a:avLst/>
          </a:prstGeom>
          <a:ln w="12700">
            <a:miter lim="400000"/>
          </a:ln>
        </p:spPr>
      </p:pic>
      <p:pic>
        <p:nvPicPr>
          <p:cNvPr id="21" name="Picture 2" descr="Picture 2"/>
          <p:cNvPicPr>
            <a:picLocks noChangeAspect="1"/>
          </p:cNvPicPr>
          <p:nvPr/>
        </p:nvPicPr>
        <p:blipFill>
          <a:blip r:embed="rId3">
            <a:extLst/>
          </a:blip>
          <a:stretch>
            <a:fillRect/>
          </a:stretch>
        </p:blipFill>
        <p:spPr>
          <a:xfrm>
            <a:off x="7414634" y="283767"/>
            <a:ext cx="1210055" cy="1210056"/>
          </a:xfrm>
          <a:prstGeom prst="rect">
            <a:avLst/>
          </a:prstGeom>
          <a:ln w="12700">
            <a:miter lim="400000"/>
          </a:ln>
        </p:spPr>
      </p:pic>
      <p:sp>
        <p:nvSpPr>
          <p:cNvPr id="22" name="Slide Number"/>
          <p:cNvSpPr txBox="1">
            <a:spLocks noGrp="1"/>
          </p:cNvSpPr>
          <p:nvPr>
            <p:ph type="sldNum" sz="quarter" idx="2"/>
          </p:nvPr>
        </p:nvSpPr>
        <p:spPr>
          <a:xfrm>
            <a:off x="4419600" y="6172200"/>
            <a:ext cx="2133600" cy="36830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26629260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365126"/>
            <a:ext cx="7886700" cy="1325563"/>
          </a:xfrm>
          <a:prstGeom prst="rect">
            <a:avLst/>
          </a:prstGeom>
        </p:spPr>
        <p:txBody>
          <a:bodyPr/>
          <a:lstStyle>
            <a:lvl1pPr>
              <a:defRPr/>
            </a:lvl1pPr>
          </a:lstStyle>
          <a:p>
            <a:r>
              <a:rPr lang="en-US" dirty="0"/>
              <a:t>Slide Title</a:t>
            </a:r>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3332754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6" name="Slide Number Placeholder 5"/>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1882699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2810068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219188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4031055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7" name="Slide Number Placeholder 6"/>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1996242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7" name="Slide Number Placeholder 6"/>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23509168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Last Slide">
    <p:spTree>
      <p:nvGrpSpPr>
        <p:cNvPr id="1" name=""/>
        <p:cNvGrpSpPr/>
        <p:nvPr/>
      </p:nvGrpSpPr>
      <p:grpSpPr>
        <a:xfrm>
          <a:off x="0" y="0"/>
          <a:ext cx="0" cy="0"/>
          <a:chOff x="0" y="0"/>
          <a:chExt cx="0" cy="0"/>
        </a:xfrm>
      </p:grpSpPr>
      <p:pic>
        <p:nvPicPr>
          <p:cNvPr id="3" name="Picture 2" descr="Logo for Catalyzing Computing and Cybersecurity in Community Colleges (C5)" title="C5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75666" y="285406"/>
            <a:ext cx="2173695" cy="2205494"/>
          </a:xfrm>
          <a:prstGeom prst="rect">
            <a:avLst/>
          </a:prstGeom>
        </p:spPr>
      </p:pic>
      <p:sp>
        <p:nvSpPr>
          <p:cNvPr id="4" name="TextBox 3"/>
          <p:cNvSpPr txBox="1"/>
          <p:nvPr userDrawn="1"/>
        </p:nvSpPr>
        <p:spPr>
          <a:xfrm>
            <a:off x="1593410" y="2706987"/>
            <a:ext cx="6260240" cy="369332"/>
          </a:xfrm>
          <a:prstGeom prst="rect">
            <a:avLst/>
          </a:prstGeom>
          <a:noFill/>
        </p:spPr>
        <p:txBody>
          <a:bodyPr wrap="none" rtlCol="0">
            <a:spAutoFit/>
          </a:bodyPr>
          <a:lstStyle/>
          <a:p>
            <a:pPr algn="ctr"/>
            <a:r>
              <a:rPr lang="en-US" sz="1800" b="1" kern="1200" dirty="0">
                <a:solidFill>
                  <a:schemeClr val="tx1"/>
                </a:solidFill>
                <a:effectLst/>
                <a:latin typeface="+mn-lt"/>
                <a:ea typeface="+mn-ea"/>
                <a:cs typeface="+mn-cs"/>
              </a:rPr>
              <a:t>Catalyzing Computing and Cybersecurity in Community Colleges</a:t>
            </a:r>
            <a:endParaRPr lang="en-US" dirty="0"/>
          </a:p>
        </p:txBody>
      </p:sp>
      <p:sp>
        <p:nvSpPr>
          <p:cNvPr id="6" name="TextBox 5"/>
          <p:cNvSpPr txBox="1"/>
          <p:nvPr userDrawn="1"/>
        </p:nvSpPr>
        <p:spPr>
          <a:xfrm>
            <a:off x="2271988" y="3339724"/>
            <a:ext cx="4581053" cy="1323439"/>
          </a:xfrm>
          <a:prstGeom prst="rect">
            <a:avLst/>
          </a:prstGeom>
          <a:noFill/>
        </p:spPr>
        <p:txBody>
          <a:bodyPr wrap="square" rtlCol="0">
            <a:spAutoFit/>
          </a:bodyPr>
          <a:lstStyle/>
          <a:p>
            <a:pPr algn="ctr"/>
            <a:r>
              <a:rPr lang="en-US" sz="1600" kern="1200" dirty="0">
                <a:solidFill>
                  <a:schemeClr val="tx1"/>
                </a:solidFill>
                <a:effectLst/>
                <a:latin typeface="+mn-lt"/>
                <a:ea typeface="+mn-ea"/>
                <a:cs typeface="+mn-cs"/>
              </a:rPr>
              <a:t>is funded by a National Science Foundation grant and is located at Whatcom Community College</a:t>
            </a:r>
          </a:p>
          <a:p>
            <a:pPr algn="ctr"/>
            <a:r>
              <a:rPr lang="en-US" sz="1600" kern="1200" dirty="0">
                <a:solidFill>
                  <a:schemeClr val="tx1"/>
                </a:solidFill>
                <a:effectLst/>
                <a:latin typeface="+mn-lt"/>
                <a:ea typeface="+mn-ea"/>
                <a:cs typeface="+mn-cs"/>
              </a:rPr>
              <a:t> </a:t>
            </a:r>
          </a:p>
          <a:p>
            <a:pPr algn="ctr"/>
            <a:r>
              <a:rPr lang="en-US" sz="1600" kern="1200" dirty="0">
                <a:solidFill>
                  <a:schemeClr val="tx1"/>
                </a:solidFill>
                <a:effectLst/>
                <a:latin typeface="+mn-lt"/>
                <a:ea typeface="+mn-ea"/>
                <a:cs typeface="+mn-cs"/>
              </a:rPr>
              <a:t>237 West Kellogg Road</a:t>
            </a:r>
          </a:p>
          <a:p>
            <a:pPr algn="ctr"/>
            <a:r>
              <a:rPr lang="en-US" sz="1600" kern="1200" dirty="0">
                <a:solidFill>
                  <a:schemeClr val="tx1"/>
                </a:solidFill>
                <a:effectLst/>
                <a:latin typeface="+mn-lt"/>
                <a:ea typeface="+mn-ea"/>
                <a:cs typeface="+mn-cs"/>
              </a:rPr>
              <a:t>Bellingham, WA 98226</a:t>
            </a:r>
          </a:p>
        </p:txBody>
      </p:sp>
      <p:sp>
        <p:nvSpPr>
          <p:cNvPr id="7" name="TextBox 6"/>
          <p:cNvSpPr txBox="1"/>
          <p:nvPr userDrawn="1"/>
        </p:nvSpPr>
        <p:spPr>
          <a:xfrm>
            <a:off x="3616427" y="4757291"/>
            <a:ext cx="1892174" cy="338554"/>
          </a:xfrm>
          <a:prstGeom prst="rect">
            <a:avLst/>
          </a:prstGeom>
          <a:noFill/>
        </p:spPr>
        <p:txBody>
          <a:bodyPr wrap="square" rtlCol="0">
            <a:spAutoFit/>
          </a:bodyPr>
          <a:lstStyle/>
          <a:p>
            <a:r>
              <a:rPr lang="en-US" sz="1600" b="1" kern="1200" dirty="0">
                <a:solidFill>
                  <a:schemeClr val="tx1"/>
                </a:solidFill>
                <a:effectLst/>
                <a:latin typeface="+mn-lt"/>
                <a:ea typeface="+mn-ea"/>
                <a:cs typeface="+mn-cs"/>
              </a:rPr>
              <a:t>www.C5colleges.org</a:t>
            </a:r>
            <a:endParaRPr lang="en-US" sz="1600" dirty="0"/>
          </a:p>
        </p:txBody>
      </p:sp>
      <p:pic>
        <p:nvPicPr>
          <p:cNvPr id="8" name="Picture 7" title="National Science Foundation logo"/>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010063" y="5302879"/>
            <a:ext cx="1104900" cy="1104900"/>
          </a:xfrm>
          <a:prstGeom prst="rect">
            <a:avLst/>
          </a:prstGeom>
        </p:spPr>
      </p:pic>
    </p:spTree>
    <p:extLst>
      <p:ext uri="{BB962C8B-B14F-4D97-AF65-F5344CB8AC3E}">
        <p14:creationId xmlns:p14="http://schemas.microsoft.com/office/powerpoint/2010/main" val="321705767"/>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hyperlink" Target="https://creativecommons.org/licenses/by/4.0/" TargetMode="Externa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hyperlink" Target="http://www.c5colleges.org/"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title="Page Number"/>
          <p:cNvSpPr>
            <a:spLocks noGrp="1"/>
          </p:cNvSpPr>
          <p:nvPr>
            <p:ph type="sldNum" sz="quarter" idx="4"/>
          </p:nvPr>
        </p:nvSpPr>
        <p:spPr>
          <a:xfrm>
            <a:off x="8019661" y="6329898"/>
            <a:ext cx="49568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8B521E-D78F-42DB-B239-87581B7191DC}" type="slidenum">
              <a:rPr lang="en-US" smtClean="0"/>
              <a:pPr/>
              <a:t>‹#›</a:t>
            </a:fld>
            <a:endParaRPr lang="en-US" dirty="0"/>
          </a:p>
        </p:txBody>
      </p:sp>
      <p:sp>
        <p:nvSpPr>
          <p:cNvPr id="7" name="Title Placeholder 6"/>
          <p:cNvSpPr>
            <a:spLocks noGrp="1"/>
          </p:cNvSpPr>
          <p:nvPr>
            <p:ph type="title"/>
          </p:nvPr>
        </p:nvSpPr>
        <p:spPr>
          <a:xfrm>
            <a:off x="628650" y="457200"/>
            <a:ext cx="5685995" cy="1101133"/>
          </a:xfrm>
          <a:prstGeom prst="rect">
            <a:avLst/>
          </a:prstGeom>
        </p:spPr>
        <p:txBody>
          <a:bodyPr vert="horz" lIns="91440" tIns="45720" rIns="91440" bIns="45720" rtlCol="0" anchor="ctr">
            <a:normAutofit/>
          </a:bodyPr>
          <a:lstStyle/>
          <a:p>
            <a:r>
              <a:rPr lang="en-US"/>
              <a:t>Click to edit Master title style</a:t>
            </a:r>
            <a:endParaRPr lang="en-US" dirty="0"/>
          </a:p>
        </p:txBody>
      </p:sp>
      <p:pic>
        <p:nvPicPr>
          <p:cNvPr id="12" name="Picture 11" descr="Except where otherwise noted, content in this document is licensed under a Creative Commons Attribution 4.0 International license." title="Creative Commons Logo"/>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28650" y="6463019"/>
            <a:ext cx="720197" cy="295275"/>
          </a:xfrm>
          <a:prstGeom prst="rect">
            <a:avLst/>
          </a:prstGeom>
        </p:spPr>
      </p:pic>
      <p:sp>
        <p:nvSpPr>
          <p:cNvPr id="4" name="Text Placeholder 3"/>
          <p:cNvSpPr>
            <a:spLocks noGrp="1"/>
          </p:cNvSpPr>
          <p:nvPr>
            <p:ph type="body" idx="1"/>
          </p:nvPr>
        </p:nvSpPr>
        <p:spPr>
          <a:xfrm>
            <a:off x="628650" y="1825625"/>
            <a:ext cx="7886700" cy="4482632"/>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r>
              <a:rPr lang="en-US" dirty="0"/>
              <a:t>Click to edit M</a:t>
            </a:r>
          </a:p>
          <a:p>
            <a:pPr lvl="0"/>
            <a:r>
              <a:rPr lang="en-US" dirty="0"/>
              <a:t>aster text styles</a:t>
            </a:r>
          </a:p>
          <a:p>
            <a:pPr lvl="1"/>
            <a:r>
              <a:rPr lang="en-US" dirty="0"/>
              <a:t>Second </a:t>
            </a:r>
            <a:r>
              <a:rPr lang="en-US" dirty="0" err="1"/>
              <a:t>levelThird</a:t>
            </a:r>
            <a:r>
              <a:rPr lang="en-US" dirty="0"/>
              <a:t> level</a:t>
            </a:r>
          </a:p>
          <a:p>
            <a:pPr lvl="3"/>
            <a:r>
              <a:rPr lang="en-US" dirty="0"/>
              <a:t>Fourth level</a:t>
            </a:r>
          </a:p>
          <a:p>
            <a:pPr lvl="4"/>
            <a:r>
              <a:rPr lang="en-US" dirty="0"/>
              <a:t>Fifth level</a:t>
            </a:r>
          </a:p>
        </p:txBody>
      </p:sp>
      <p:sp>
        <p:nvSpPr>
          <p:cNvPr id="13" name="Rectangle 2"/>
          <p:cNvSpPr>
            <a:spLocks noChangeArrowheads="1"/>
          </p:cNvSpPr>
          <p:nvPr/>
        </p:nvSpPr>
        <p:spPr bwMode="auto">
          <a:xfrm>
            <a:off x="1" y="90100"/>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US" sz="1350"/>
          </a:p>
        </p:txBody>
      </p:sp>
      <p:sp>
        <p:nvSpPr>
          <p:cNvPr id="15" name="Rectangle 3"/>
          <p:cNvSpPr>
            <a:spLocks noChangeArrowheads="1"/>
          </p:cNvSpPr>
          <p:nvPr/>
        </p:nvSpPr>
        <p:spPr bwMode="auto">
          <a:xfrm rot="10800000" flipV="1">
            <a:off x="1397918" y="6420127"/>
            <a:ext cx="4147458" cy="438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1pPr>
            <a:lvl2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2pPr>
            <a:lvl3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3pPr>
            <a:lvl4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4pPr>
            <a:lvl5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5pPr>
            <a:lvl6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6pPr>
            <a:lvl7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7pPr>
            <a:lvl8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8pPr>
            <a:lvl9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9pPr>
          </a:lstStyle>
          <a:p>
            <a:pPr marL="0" marR="0" lvl="0" indent="0" algn="l" defTabSz="685800" rtl="0" eaLnBrk="0" fontAlgn="base" latinLnBrk="0" hangingPunct="0">
              <a:lnSpc>
                <a:spcPct val="100000"/>
              </a:lnSpc>
              <a:spcBef>
                <a:spcPct val="0"/>
              </a:spcBef>
              <a:spcAft>
                <a:spcPct val="0"/>
              </a:spcAft>
              <a:buClrTx/>
              <a:buSzTx/>
              <a:buFontTx/>
              <a:buNone/>
              <a:tabLst>
                <a:tab pos="2228850" algn="ctr"/>
                <a:tab pos="4457700" algn="r"/>
              </a:tabLst>
            </a:pPr>
            <a:r>
              <a:rPr kumimoji="0" lang="en-US" altLang="en-US" sz="525"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US" altLang="en-US" sz="12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This document is licensed with a </a:t>
            </a:r>
            <a:r>
              <a:rPr kumimoji="0" lang="en-US" altLang="en-US" sz="12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hlinkClick r:id="rId13"/>
              </a:rPr>
              <a:t>Creative Commons Attribution 4.0 International License</a:t>
            </a:r>
            <a:r>
              <a:rPr kumimoji="0" lang="en-US" altLang="en-US" sz="1200" b="0" i="0" u="none" strike="noStrike" cap="none" normalizeH="0" baseline="0" dirty="0">
                <a:ln>
                  <a:noFill/>
                </a:ln>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US" altLang="en-US" sz="12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©2017  </a:t>
            </a:r>
            <a:r>
              <a:rPr kumimoji="0" lang="en-US" altLang="en-US" sz="1200" b="1"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hlinkClick r:id="rId14"/>
              </a:rPr>
              <a:t>www.C5colleges.org</a:t>
            </a:r>
            <a:endParaRPr kumimoji="0" lang="en-US" altLang="en-US" sz="1350" b="1"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22196130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marR="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image" Target="../media/image20.w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5.bin"/><Relationship Id="rId7"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7.bin"/><Relationship Id="rId5" Type="http://schemas.openxmlformats.org/officeDocument/2006/relationships/oleObject" Target="../embeddings/oleObject6.bin"/><Relationship Id="rId4" Type="http://schemas.openxmlformats.org/officeDocument/2006/relationships/image" Target="../media/image20.wmf"/></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5.jpeg"/></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notesSlide" Target="../notesSlides/notesSlide18.xml"/><Relationship Id="rId7"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10.bin"/><Relationship Id="rId5" Type="http://schemas.openxmlformats.org/officeDocument/2006/relationships/image" Target="../media/image20.wmf"/><Relationship Id="rId4" Type="http://schemas.openxmlformats.org/officeDocument/2006/relationships/oleObject" Target="../embeddings/oleObject9.bin"/></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52.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Shape 54"/>
          <p:cNvSpPr txBox="1">
            <a:spLocks noGrp="1"/>
          </p:cNvSpPr>
          <p:nvPr>
            <p:ph type="title"/>
          </p:nvPr>
        </p:nvSpPr>
        <p:spPr>
          <a:xfrm>
            <a:off x="2629774" y="3672004"/>
            <a:ext cx="4611656" cy="803565"/>
          </a:xfrm>
          <a:prstGeom prst="rect">
            <a:avLst/>
          </a:prstGeom>
        </p:spPr>
        <p:txBody>
          <a:bodyPr lIns="45699" tIns="45699" rIns="45699" bIns="45699">
            <a:noAutofit/>
          </a:bodyPr>
          <a:lstStyle>
            <a:lvl1pPr defTabSz="541781">
              <a:lnSpc>
                <a:spcPct val="100000"/>
              </a:lnSpc>
              <a:defRPr sz="2370">
                <a:solidFill>
                  <a:srgbClr val="3350A4"/>
                </a:solidFill>
              </a:defRPr>
            </a:lvl1pPr>
          </a:lstStyle>
          <a:p>
            <a:r>
              <a:rPr sz="3000" b="1" dirty="0">
                <a:latin typeface="Calibri Light" charset="0"/>
                <a:ea typeface="Calibri Light" charset="0"/>
                <a:cs typeface="Calibri Light" charset="0"/>
              </a:rPr>
              <a:t>Cyber</a:t>
            </a:r>
            <a:r>
              <a:rPr lang="en-US" sz="3000" b="1" dirty="0">
                <a:latin typeface="Calibri Light" charset="0"/>
                <a:ea typeface="Calibri Light" charset="0"/>
                <a:cs typeface="Calibri Light" charset="0"/>
              </a:rPr>
              <a:t> </a:t>
            </a:r>
            <a:r>
              <a:rPr sz="3000" b="1" dirty="0">
                <a:latin typeface="Calibri Light" charset="0"/>
                <a:ea typeface="Calibri Light" charset="0"/>
                <a:cs typeface="Calibri Light" charset="0"/>
              </a:rPr>
              <a:t>Threats and Countermeasures</a:t>
            </a:r>
          </a:p>
        </p:txBody>
      </p:sp>
      <p:sp>
        <p:nvSpPr>
          <p:cNvPr id="105" name="Shape 55"/>
          <p:cNvSpPr txBox="1">
            <a:spLocks noGrp="1"/>
          </p:cNvSpPr>
          <p:nvPr>
            <p:ph type="body" sz="quarter" idx="1"/>
          </p:nvPr>
        </p:nvSpPr>
        <p:spPr>
          <a:prstGeom prst="rect">
            <a:avLst/>
          </a:prstGeom>
        </p:spPr>
        <p:txBody>
          <a:bodyPr lIns="45699" tIns="45699" rIns="45699" bIns="45699" anchor="t">
            <a:noAutofit/>
          </a:bodyPr>
          <a:lstStyle>
            <a:lvl1pPr defTabSz="452628">
              <a:lnSpc>
                <a:spcPct val="100000"/>
              </a:lnSpc>
              <a:spcBef>
                <a:spcPts val="0"/>
              </a:spcBef>
              <a:defRPr sz="1320" b="1">
                <a:solidFill>
                  <a:srgbClr val="2851A9"/>
                </a:solidFill>
              </a:defRPr>
            </a:lvl1pPr>
          </a:lstStyle>
          <a:p>
            <a:r>
              <a:rPr lang="en-US" sz="2000" dirty="0">
                <a:latin typeface="Calibri Light" charset="0"/>
                <a:ea typeface="Calibri Light" charset="0"/>
                <a:cs typeface="Calibri Light" charset="0"/>
              </a:rPr>
              <a:t>Unit 2. </a:t>
            </a:r>
            <a:r>
              <a:rPr sz="2000" dirty="0">
                <a:latin typeface="Calibri Light" charset="0"/>
                <a:ea typeface="Calibri Light" charset="0"/>
                <a:cs typeface="Calibri Light" charset="0"/>
              </a:rPr>
              <a:t>Common Attacks</a:t>
            </a:r>
          </a:p>
        </p:txBody>
      </p:sp>
    </p:spTree>
    <p:extLst>
      <p:ext uri="{BB962C8B-B14F-4D97-AF65-F5344CB8AC3E}">
        <p14:creationId xmlns:p14="http://schemas.microsoft.com/office/powerpoint/2010/main" val="2250747253"/>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Shape 122"/>
          <p:cNvSpPr txBox="1">
            <a:spLocks noGrp="1"/>
          </p:cNvSpPr>
          <p:nvPr>
            <p:ph type="title"/>
          </p:nvPr>
        </p:nvSpPr>
        <p:spPr>
          <a:prstGeom prst="rect">
            <a:avLst/>
          </a:prstGeom>
        </p:spPr>
        <p:txBody>
          <a:bodyPr lIns="45699" tIns="45699" rIns="45699" bIns="45699"/>
          <a:lstStyle/>
          <a:p>
            <a:r>
              <a:rPr dirty="0"/>
              <a:t>TCP/SYN FLOOD</a:t>
            </a:r>
          </a:p>
        </p:txBody>
      </p:sp>
      <p:sp>
        <p:nvSpPr>
          <p:cNvPr id="144" name="Shape 123"/>
          <p:cNvSpPr txBox="1">
            <a:spLocks noGrp="1"/>
          </p:cNvSpPr>
          <p:nvPr>
            <p:ph idx="1"/>
          </p:nvPr>
        </p:nvSpPr>
        <p:spPr>
          <a:xfrm>
            <a:off x="476250" y="1492721"/>
            <a:ext cx="4400550" cy="4351338"/>
          </a:xfrm>
          <a:prstGeom prst="rect">
            <a:avLst/>
          </a:prstGeom>
        </p:spPr>
        <p:txBody>
          <a:bodyPr lIns="45699" tIns="45699" rIns="45699" bIns="45699">
            <a:normAutofit/>
          </a:bodyPr>
          <a:lstStyle/>
          <a:p>
            <a:pPr>
              <a:buClr>
                <a:srgbClr val="000000"/>
              </a:buClr>
            </a:pPr>
            <a:r>
              <a:rPr dirty="0"/>
              <a:t>In this depiction, SYN-ACKs go back to the attacker, tying up resources so that they are unavailable to others.</a:t>
            </a:r>
            <a:br>
              <a:rPr dirty="0"/>
            </a:br>
            <a:endParaRPr dirty="0"/>
          </a:p>
          <a:p>
            <a:pPr>
              <a:buClr>
                <a:srgbClr val="000000"/>
              </a:buClr>
            </a:pPr>
            <a:r>
              <a:rPr dirty="0"/>
              <a:t>In more sophisticated attacks, the source IP is spoofed, and another victim receives the SYN-ACKs</a:t>
            </a:r>
            <a:r>
              <a:rPr lang="en-US" dirty="0"/>
              <a:t>.</a:t>
            </a:r>
            <a:endParaRPr dirty="0"/>
          </a:p>
        </p:txBody>
      </p:sp>
      <p:pic>
        <p:nvPicPr>
          <p:cNvPr id="145" name="Shape 124" descr="TCP SYN FLOOD&#10;&#10;An example of a TCP SYN FLOOD in which the attacker spoofs the source address."/>
          <p:cNvPicPr>
            <a:picLocks noChangeAspect="1"/>
          </p:cNvPicPr>
          <p:nvPr/>
        </p:nvPicPr>
        <p:blipFill>
          <a:blip r:embed="rId3">
            <a:extLst/>
          </a:blip>
          <a:stretch>
            <a:fillRect/>
          </a:stretch>
        </p:blipFill>
        <p:spPr>
          <a:xfrm>
            <a:off x="5193978" y="1467183"/>
            <a:ext cx="3173408" cy="4019217"/>
          </a:xfrm>
          <a:prstGeom prst="rect">
            <a:avLst/>
          </a:prstGeom>
          <a:ln w="12700">
            <a:miter lim="400000"/>
          </a:ln>
        </p:spPr>
      </p:pic>
      <p:sp>
        <p:nvSpPr>
          <p:cNvPr id="146" name="Shape 125"/>
          <p:cNvSpPr txBox="1"/>
          <p:nvPr/>
        </p:nvSpPr>
        <p:spPr>
          <a:xfrm>
            <a:off x="4876800" y="5938744"/>
            <a:ext cx="4038599" cy="366646"/>
          </a:xfrm>
          <a:prstGeom prst="rect">
            <a:avLst/>
          </a:prstGeom>
          <a:ln w="12700">
            <a:miter lim="400000"/>
          </a:ln>
          <a:extLst>
            <a:ext uri="{C572A759-6A51-4108-AA02-DFA0A04FC94B}">
              <ma14:wrappingTextBoxFlag xmlns:ma14="http://schemas.microsoft.com/office/mac/drawingml/2011/main" xmlns="" val="1"/>
            </a:ext>
          </a:extLst>
        </p:spPr>
        <p:txBody>
          <a:bodyPr lIns="45699" tIns="45699" rIns="45699" bIns="45699">
            <a:spAutoFit/>
          </a:bodyPr>
          <a:lstStyle>
            <a:lvl1pPr>
              <a:defRPr sz="1000">
                <a:latin typeface="+mn-lt"/>
                <a:ea typeface="+mn-ea"/>
                <a:cs typeface="+mn-cs"/>
                <a:sym typeface="Arial"/>
              </a:defRPr>
            </a:lvl1pPr>
          </a:lstStyle>
          <a:p>
            <a:r>
              <a:rPr dirty="0"/>
              <a:t>CC BY-SA 2.5, https://commons.wikimedia.org/w/index.php?curid=810830 </a:t>
            </a:r>
          </a:p>
        </p:txBody>
      </p:sp>
    </p:spTree>
    <p:extLst>
      <p:ext uri="{BB962C8B-B14F-4D97-AF65-F5344CB8AC3E}">
        <p14:creationId xmlns:p14="http://schemas.microsoft.com/office/powerpoint/2010/main" val="24944741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Shape 130"/>
          <p:cNvSpPr txBox="1">
            <a:spLocks noGrp="1"/>
          </p:cNvSpPr>
          <p:nvPr>
            <p:ph type="title"/>
          </p:nvPr>
        </p:nvSpPr>
        <p:spPr>
          <a:prstGeom prst="rect">
            <a:avLst/>
          </a:prstGeom>
        </p:spPr>
        <p:txBody>
          <a:bodyPr lIns="45699" tIns="45699" rIns="45699" bIns="45699"/>
          <a:lstStyle/>
          <a:p>
            <a:r>
              <a:rPr dirty="0"/>
              <a:t>Mitigating TCP/SYN Floods</a:t>
            </a:r>
          </a:p>
        </p:txBody>
      </p:sp>
      <p:sp>
        <p:nvSpPr>
          <p:cNvPr id="151" name="Shape 131"/>
          <p:cNvSpPr txBox="1">
            <a:spLocks noGrp="1"/>
          </p:cNvSpPr>
          <p:nvPr>
            <p:ph type="body" idx="1"/>
          </p:nvPr>
        </p:nvSpPr>
        <p:spPr>
          <a:xfrm>
            <a:off x="443130" y="2057400"/>
            <a:ext cx="8229601" cy="3771900"/>
          </a:xfrm>
          <a:prstGeom prst="rect">
            <a:avLst/>
          </a:prstGeom>
        </p:spPr>
        <p:txBody>
          <a:bodyPr lIns="45699" tIns="45699" rIns="45699" bIns="45699"/>
          <a:lstStyle/>
          <a:p>
            <a:pPr marL="152590" indent="-152590" defTabSz="610361">
              <a:spcBef>
                <a:spcPts val="600"/>
              </a:spcBef>
              <a:buClr>
                <a:srgbClr val="000000"/>
              </a:buClr>
              <a:defRPr sz="1869"/>
            </a:pPr>
            <a:r>
              <a:rPr dirty="0"/>
              <a:t>TCP/SYN floods can be easily identified by the large number of half-formed connection requests or unusually high numbers of connection resets (RST) that appear in sniffing tools, such as Wireshark. </a:t>
            </a:r>
            <a:br>
              <a:rPr dirty="0"/>
            </a:br>
            <a:endParaRPr dirty="0"/>
          </a:p>
          <a:p>
            <a:pPr marL="152590" indent="-152590" defTabSz="610361">
              <a:spcBef>
                <a:spcPts val="600"/>
              </a:spcBef>
              <a:buClr>
                <a:srgbClr val="000000"/>
              </a:buClr>
              <a:defRPr sz="1869"/>
            </a:pPr>
            <a:r>
              <a:rPr dirty="0"/>
              <a:t>Intrusion Detection/Prevention Systems can be configured to detect and respond to TCP SYN attacks.</a:t>
            </a:r>
            <a:br>
              <a:rPr dirty="0"/>
            </a:br>
            <a:endParaRPr dirty="0"/>
          </a:p>
          <a:p>
            <a:pPr marL="152590" indent="-152590" defTabSz="610361">
              <a:spcBef>
                <a:spcPts val="600"/>
              </a:spcBef>
              <a:buClr>
                <a:srgbClr val="000000"/>
              </a:buClr>
              <a:defRPr sz="1869"/>
            </a:pPr>
            <a:r>
              <a:rPr dirty="0"/>
              <a:t>TCP can also be configured at the server to wait less time before issuing a RST on a connection that has not responded to a SYN-ACK from the server.</a:t>
            </a:r>
            <a:br>
              <a:rPr dirty="0"/>
            </a:br>
            <a:endParaRPr dirty="0"/>
          </a:p>
          <a:p>
            <a:pPr marL="152590" indent="-152590" defTabSz="610361">
              <a:spcBef>
                <a:spcPts val="600"/>
              </a:spcBef>
              <a:buClr>
                <a:srgbClr val="000000"/>
              </a:buClr>
              <a:defRPr sz="1869"/>
            </a:pPr>
            <a:r>
              <a:rPr dirty="0"/>
              <a:t>During development, systems should be tested to determine if they have sufficient RAM and other resources to withstand a DDoS. This is often done by attacking the systems as the attacker would in a penetration test.</a:t>
            </a:r>
          </a:p>
        </p:txBody>
      </p:sp>
    </p:spTree>
    <p:extLst>
      <p:ext uri="{BB962C8B-B14F-4D97-AF65-F5344CB8AC3E}">
        <p14:creationId xmlns:p14="http://schemas.microsoft.com/office/powerpoint/2010/main" val="11985006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Shape 136"/>
          <p:cNvSpPr txBox="1">
            <a:spLocks noGrp="1"/>
          </p:cNvSpPr>
          <p:nvPr>
            <p:ph type="title"/>
          </p:nvPr>
        </p:nvSpPr>
        <p:spPr>
          <a:xfrm>
            <a:off x="716646" y="105636"/>
            <a:ext cx="7886700" cy="766680"/>
          </a:xfrm>
          <a:prstGeom prst="rect">
            <a:avLst/>
          </a:prstGeom>
        </p:spPr>
        <p:txBody>
          <a:bodyPr lIns="45699" tIns="45699" rIns="45699" bIns="45699"/>
          <a:lstStyle/>
          <a:p>
            <a:r>
              <a:rPr dirty="0"/>
              <a:t>ICMP</a:t>
            </a:r>
          </a:p>
        </p:txBody>
      </p:sp>
      <p:sp>
        <p:nvSpPr>
          <p:cNvPr id="156" name="Shape 137"/>
          <p:cNvSpPr txBox="1">
            <a:spLocks noGrp="1"/>
          </p:cNvSpPr>
          <p:nvPr>
            <p:ph type="body" idx="1"/>
          </p:nvPr>
        </p:nvSpPr>
        <p:spPr>
          <a:xfrm>
            <a:off x="682214" y="872316"/>
            <a:ext cx="8229601" cy="1912969"/>
          </a:xfrm>
          <a:prstGeom prst="rect">
            <a:avLst/>
          </a:prstGeom>
        </p:spPr>
        <p:txBody>
          <a:bodyPr lIns="45699" tIns="45699" rIns="45699" bIns="45699"/>
          <a:lstStyle/>
          <a:p>
            <a:pPr>
              <a:buClr>
                <a:srgbClr val="000000"/>
              </a:buClr>
            </a:pPr>
            <a:r>
              <a:rPr dirty="0"/>
              <a:t>Internet Control Message Protocol (ICMP) is a messaging protocol for error and status messages on the networks.</a:t>
            </a:r>
          </a:p>
          <a:p>
            <a:pPr marL="698500" lvl="1" indent="-342900">
              <a:buClr>
                <a:srgbClr val="000000"/>
              </a:buClr>
              <a:defRPr sz="1800"/>
            </a:pPr>
            <a:r>
              <a:rPr dirty="0"/>
              <a:t>ICMP Error Messages - reports error conditions.</a:t>
            </a:r>
          </a:p>
          <a:p>
            <a:pPr marL="698500" lvl="1" indent="-342900">
              <a:buClr>
                <a:srgbClr val="000000"/>
              </a:buClr>
              <a:defRPr sz="1800"/>
            </a:pPr>
            <a:r>
              <a:rPr dirty="0"/>
              <a:t>ICMP Queries - used to determine the status of a device (i.e. as with the ping utility).</a:t>
            </a:r>
            <a:br>
              <a:rPr dirty="0"/>
            </a:br>
            <a:endParaRPr dirty="0"/>
          </a:p>
        </p:txBody>
      </p:sp>
      <p:pic>
        <p:nvPicPr>
          <p:cNvPr id="2" name="Picture 1"/>
          <p:cNvPicPr>
            <a:picLocks noChangeAspect="1"/>
          </p:cNvPicPr>
          <p:nvPr/>
        </p:nvPicPr>
        <p:blipFill>
          <a:blip r:embed="rId2"/>
          <a:stretch>
            <a:fillRect/>
          </a:stretch>
        </p:blipFill>
        <p:spPr>
          <a:xfrm>
            <a:off x="371115" y="2587185"/>
            <a:ext cx="3477781" cy="1368071"/>
          </a:xfrm>
          <a:prstGeom prst="rect">
            <a:avLst/>
          </a:prstGeom>
        </p:spPr>
      </p:pic>
      <p:pic>
        <p:nvPicPr>
          <p:cNvPr id="3" name="Picture 2"/>
          <p:cNvPicPr>
            <a:picLocks noChangeAspect="1"/>
          </p:cNvPicPr>
          <p:nvPr/>
        </p:nvPicPr>
        <p:blipFill>
          <a:blip r:embed="rId3"/>
          <a:stretch>
            <a:fillRect/>
          </a:stretch>
        </p:blipFill>
        <p:spPr>
          <a:xfrm>
            <a:off x="3280214" y="3902460"/>
            <a:ext cx="4462056" cy="1032883"/>
          </a:xfrm>
          <a:prstGeom prst="rect">
            <a:avLst/>
          </a:prstGeom>
        </p:spPr>
      </p:pic>
      <p:cxnSp>
        <p:nvCxnSpPr>
          <p:cNvPr id="5" name="Curved Connector 4"/>
          <p:cNvCxnSpPr>
            <a:endCxn id="3" idx="1"/>
          </p:cNvCxnSpPr>
          <p:nvPr/>
        </p:nvCxnSpPr>
        <p:spPr>
          <a:xfrm rot="16200000" flipH="1">
            <a:off x="2441671" y="3580359"/>
            <a:ext cx="971730" cy="705355"/>
          </a:xfrm>
          <a:prstGeom prst="curvedConnector2">
            <a:avLst/>
          </a:prstGeom>
          <a:ln>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2812105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Shape 142"/>
          <p:cNvSpPr txBox="1">
            <a:spLocks noGrp="1"/>
          </p:cNvSpPr>
          <p:nvPr>
            <p:ph type="title"/>
          </p:nvPr>
        </p:nvSpPr>
        <p:spPr>
          <a:prstGeom prst="rect">
            <a:avLst/>
          </a:prstGeom>
        </p:spPr>
        <p:txBody>
          <a:bodyPr lIns="45699" tIns="45699" rIns="45699" bIns="45699"/>
          <a:lstStyle/>
          <a:p>
            <a:r>
              <a:rPr dirty="0"/>
              <a:t>ICMP in a DoS/DDoS Attack</a:t>
            </a:r>
          </a:p>
        </p:txBody>
      </p:sp>
      <p:sp>
        <p:nvSpPr>
          <p:cNvPr id="159" name="Shape 143"/>
          <p:cNvSpPr txBox="1">
            <a:spLocks noGrp="1"/>
          </p:cNvSpPr>
          <p:nvPr>
            <p:ph type="body" idx="1"/>
          </p:nvPr>
        </p:nvSpPr>
        <p:spPr>
          <a:prstGeom prst="rect">
            <a:avLst/>
          </a:prstGeom>
        </p:spPr>
        <p:txBody>
          <a:bodyPr lIns="45699" tIns="45699" rIns="45699" bIns="45699"/>
          <a:lstStyle/>
          <a:p>
            <a:pPr>
              <a:spcBef>
                <a:spcPts val="0"/>
              </a:spcBef>
              <a:buFontTx/>
            </a:pPr>
            <a:r>
              <a:rPr dirty="0"/>
              <a:t>Very early DoS attacks leveraged the trusting nature of ICMP in their attacks. The earliest ICMP attacks consisted just of sending ICMP_ECHO (ping requests) to a server, which (if ICMP was enabled) had to respond with an ICMP_ECHOREPLY (the response).</a:t>
            </a:r>
            <a:br>
              <a:rPr dirty="0"/>
            </a:br>
            <a:endParaRPr dirty="0"/>
          </a:p>
          <a:p>
            <a:pPr>
              <a:spcBef>
                <a:spcPts val="500"/>
              </a:spcBef>
              <a:buFontTx/>
            </a:pPr>
            <a:r>
              <a:rPr dirty="0"/>
              <a:t>Smurf is an example of an early ICMP DoS attack.</a:t>
            </a:r>
          </a:p>
          <a:p>
            <a:pPr marL="698500" lvl="1" indent="-342900">
              <a:spcBef>
                <a:spcPts val="400"/>
              </a:spcBef>
              <a:buFontTx/>
              <a:defRPr sz="1800"/>
            </a:pPr>
            <a:r>
              <a:rPr dirty="0"/>
              <a:t>Attackers sent ICMP echo requests (ping) with spoofed source IP addresses to devices that would, in turn, broadcast the requests to all devices on the network. This would result in these devices responding to the victim’s IP.</a:t>
            </a:r>
          </a:p>
        </p:txBody>
      </p:sp>
    </p:spTree>
    <p:extLst>
      <p:ext uri="{BB962C8B-B14F-4D97-AF65-F5344CB8AC3E}">
        <p14:creationId xmlns:p14="http://schemas.microsoft.com/office/powerpoint/2010/main" val="35349229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48"/>
          <p:cNvSpPr txBox="1">
            <a:spLocks noGrp="1"/>
          </p:cNvSpPr>
          <p:nvPr>
            <p:ph type="title"/>
          </p:nvPr>
        </p:nvSpPr>
        <p:spPr>
          <a:prstGeom prst="rect">
            <a:avLst/>
          </a:prstGeom>
        </p:spPr>
        <p:txBody>
          <a:bodyPr lIns="45699" tIns="45699" rIns="45699" bIns="45699"/>
          <a:lstStyle/>
          <a:p>
            <a:r>
              <a:rPr dirty="0"/>
              <a:t>ICMP in a DoS/DDoS Attack (Cont.)</a:t>
            </a:r>
          </a:p>
        </p:txBody>
      </p:sp>
      <p:sp>
        <p:nvSpPr>
          <p:cNvPr id="164" name="Shape 149"/>
          <p:cNvSpPr txBox="1">
            <a:spLocks noGrp="1"/>
          </p:cNvSpPr>
          <p:nvPr>
            <p:ph type="body" idx="1"/>
          </p:nvPr>
        </p:nvSpPr>
        <p:spPr>
          <a:prstGeom prst="rect">
            <a:avLst/>
          </a:prstGeom>
        </p:spPr>
        <p:txBody>
          <a:bodyPr lIns="45699" tIns="45699" rIns="45699" bIns="45699"/>
          <a:lstStyle>
            <a:lvl1pPr>
              <a:spcBef>
                <a:spcPts val="0"/>
              </a:spcBef>
              <a:buClr>
                <a:srgbClr val="000000"/>
              </a:buClr>
            </a:lvl1pPr>
          </a:lstStyle>
          <a:p>
            <a:r>
              <a:rPr dirty="0"/>
              <a:t>Another way to “crash” a server</a:t>
            </a:r>
            <a:r>
              <a:rPr lang="en-US" dirty="0"/>
              <a:t> (</a:t>
            </a:r>
            <a:r>
              <a:rPr dirty="0"/>
              <a:t>making it unavailable</a:t>
            </a:r>
            <a:r>
              <a:rPr lang="en-US" dirty="0"/>
              <a:t>)</a:t>
            </a:r>
            <a:r>
              <a:rPr dirty="0"/>
              <a:t> using ICMP is to manipulate the ping packet, using a tool such as hping (now hping3) to increase the size of the ICMP packet beyond that allowed by the host (usually, 65536 octets). This is known as a “teardrop” attack.</a:t>
            </a:r>
          </a:p>
        </p:txBody>
      </p:sp>
    </p:spTree>
    <p:extLst>
      <p:ext uri="{BB962C8B-B14F-4D97-AF65-F5344CB8AC3E}">
        <p14:creationId xmlns:p14="http://schemas.microsoft.com/office/powerpoint/2010/main" val="27055848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Shape 154"/>
          <p:cNvSpPr txBox="1">
            <a:spLocks noGrp="1"/>
          </p:cNvSpPr>
          <p:nvPr>
            <p:ph type="title"/>
          </p:nvPr>
        </p:nvSpPr>
        <p:spPr>
          <a:prstGeom prst="rect">
            <a:avLst/>
          </a:prstGeom>
        </p:spPr>
        <p:txBody>
          <a:bodyPr lIns="45699" tIns="45699" rIns="45699" bIns="45699"/>
          <a:lstStyle/>
          <a:p>
            <a:r>
              <a:rPr dirty="0"/>
              <a:t>ICMP for Covert Communications</a:t>
            </a:r>
          </a:p>
        </p:txBody>
      </p:sp>
      <p:sp>
        <p:nvSpPr>
          <p:cNvPr id="169" name="Shape 155"/>
          <p:cNvSpPr txBox="1">
            <a:spLocks noGrp="1"/>
          </p:cNvSpPr>
          <p:nvPr>
            <p:ph type="body" idx="1"/>
          </p:nvPr>
        </p:nvSpPr>
        <p:spPr>
          <a:prstGeom prst="rect">
            <a:avLst/>
          </a:prstGeom>
        </p:spPr>
        <p:txBody>
          <a:bodyPr lIns="45699" tIns="45699" rIns="45699" bIns="45699"/>
          <a:lstStyle/>
          <a:p>
            <a:pPr>
              <a:spcBef>
                <a:spcPts val="0"/>
              </a:spcBef>
              <a:buClr>
                <a:srgbClr val="000000"/>
              </a:buClr>
            </a:pPr>
            <a:r>
              <a:rPr lang="en-US" dirty="0" smtClean="0"/>
              <a:t>Using ICMP packets a covert communication channel can be established between two devices. </a:t>
            </a:r>
          </a:p>
          <a:p>
            <a:pPr>
              <a:spcBef>
                <a:spcPts val="0"/>
              </a:spcBef>
              <a:buClr>
                <a:srgbClr val="000000"/>
              </a:buClr>
            </a:pPr>
            <a:r>
              <a:rPr lang="en-US" dirty="0" smtClean="0"/>
              <a:t>One </a:t>
            </a:r>
            <a:r>
              <a:rPr lang="en-US" dirty="0"/>
              <a:t>can inject arbitrary data into an echo packet and send to a remote computer. The remote computer injects an answer into another ICMP packet and sends it back. This type of communication traffic remains undetectable for a proxy-based firewall, as they </a:t>
            </a:r>
            <a:r>
              <a:rPr lang="en-US" dirty="0" smtClean="0"/>
              <a:t>filter packets based on IP addresses. They do not perform deep packet inspection by examining the data.</a:t>
            </a:r>
          </a:p>
          <a:p>
            <a:pPr>
              <a:spcBef>
                <a:spcPts val="0"/>
              </a:spcBef>
              <a:buClr>
                <a:srgbClr val="000000"/>
              </a:buClr>
            </a:pPr>
            <a:r>
              <a:rPr dirty="0"/>
              <a:t/>
            </a:r>
            <a:br>
              <a:rPr dirty="0"/>
            </a:br>
            <a:endParaRPr dirty="0"/>
          </a:p>
        </p:txBody>
      </p:sp>
    </p:spTree>
    <p:extLst>
      <p:ext uri="{BB962C8B-B14F-4D97-AF65-F5344CB8AC3E}">
        <p14:creationId xmlns:p14="http://schemas.microsoft.com/office/powerpoint/2010/main" val="37210530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Shape 160"/>
          <p:cNvSpPr txBox="1">
            <a:spLocks noGrp="1"/>
          </p:cNvSpPr>
          <p:nvPr>
            <p:ph type="title"/>
          </p:nvPr>
        </p:nvSpPr>
        <p:spPr>
          <a:prstGeom prst="rect">
            <a:avLst/>
          </a:prstGeom>
        </p:spPr>
        <p:txBody>
          <a:bodyPr lIns="45699" tIns="45699" rIns="45699" bIns="45699"/>
          <a:lstStyle/>
          <a:p>
            <a:r>
              <a:rPr dirty="0"/>
              <a:t>ICMP as a </a:t>
            </a:r>
            <a:r>
              <a:rPr lang="en-US" dirty="0" smtClean="0"/>
              <a:t>Recon Tool</a:t>
            </a:r>
            <a:endParaRPr dirty="0"/>
          </a:p>
        </p:txBody>
      </p:sp>
      <p:sp>
        <p:nvSpPr>
          <p:cNvPr id="174" name="Shape 161"/>
          <p:cNvSpPr txBox="1">
            <a:spLocks noGrp="1"/>
          </p:cNvSpPr>
          <p:nvPr>
            <p:ph type="body" idx="1"/>
          </p:nvPr>
        </p:nvSpPr>
        <p:spPr>
          <a:prstGeom prst="rect">
            <a:avLst/>
          </a:prstGeom>
        </p:spPr>
        <p:txBody>
          <a:bodyPr lIns="45699" tIns="45699" rIns="45699" bIns="45699"/>
          <a:lstStyle/>
          <a:p>
            <a:pPr>
              <a:spcBef>
                <a:spcPts val="0"/>
              </a:spcBef>
              <a:buClr>
                <a:srgbClr val="000000"/>
              </a:buClr>
            </a:pPr>
            <a:r>
              <a:rPr dirty="0" smtClean="0"/>
              <a:t>Recon </a:t>
            </a:r>
            <a:r>
              <a:rPr dirty="0"/>
              <a:t>is the process of gathering information about a potential target (victim) when planning an attack.</a:t>
            </a:r>
            <a:br>
              <a:rPr dirty="0"/>
            </a:br>
            <a:endParaRPr dirty="0"/>
          </a:p>
          <a:p>
            <a:pPr>
              <a:spcBef>
                <a:spcPts val="500"/>
              </a:spcBef>
              <a:buClr>
                <a:srgbClr val="000000"/>
              </a:buClr>
            </a:pPr>
            <a:r>
              <a:rPr dirty="0"/>
              <a:t>Using ICMP, we can gain information about the system, including: </a:t>
            </a:r>
            <a:endParaRPr lang="en-US" dirty="0"/>
          </a:p>
          <a:p>
            <a:pPr lvl="1">
              <a:spcBef>
                <a:spcPts val="500"/>
              </a:spcBef>
              <a:buClr>
                <a:srgbClr val="000000"/>
              </a:buClr>
            </a:pPr>
            <a:r>
              <a:rPr lang="en-US" sz="1800" dirty="0"/>
              <a:t>T</a:t>
            </a:r>
            <a:r>
              <a:rPr sz="1800" dirty="0"/>
              <a:t>he number and type of devices (hosts) on the network </a:t>
            </a:r>
            <a:endParaRPr lang="en-US" sz="1800" dirty="0"/>
          </a:p>
          <a:p>
            <a:pPr lvl="1">
              <a:spcBef>
                <a:spcPts val="500"/>
              </a:spcBef>
              <a:buClr>
                <a:srgbClr val="000000"/>
              </a:buClr>
            </a:pPr>
            <a:r>
              <a:rPr lang="en-US" sz="1800" dirty="0"/>
              <a:t>H</a:t>
            </a:r>
            <a:r>
              <a:rPr sz="1800" dirty="0"/>
              <a:t>ow the hosts are arranged (topology) </a:t>
            </a:r>
            <a:endParaRPr lang="en-US" sz="1800" dirty="0"/>
          </a:p>
          <a:p>
            <a:pPr lvl="1">
              <a:spcBef>
                <a:spcPts val="500"/>
              </a:spcBef>
              <a:buClr>
                <a:srgbClr val="000000"/>
              </a:buClr>
            </a:pPr>
            <a:r>
              <a:rPr lang="en-US" sz="1800" dirty="0"/>
              <a:t>W</a:t>
            </a:r>
            <a:r>
              <a:rPr sz="1800" dirty="0"/>
              <a:t>hat operating systems are loaded at the hosts </a:t>
            </a:r>
            <a:endParaRPr lang="en-US" sz="1800" dirty="0"/>
          </a:p>
          <a:p>
            <a:pPr lvl="1">
              <a:spcBef>
                <a:spcPts val="500"/>
              </a:spcBef>
              <a:buClr>
                <a:srgbClr val="000000"/>
              </a:buClr>
            </a:pPr>
            <a:r>
              <a:rPr lang="en-US" sz="1800" dirty="0"/>
              <a:t>T</a:t>
            </a:r>
            <a:r>
              <a:rPr sz="1800" dirty="0"/>
              <a:t>he presence (and type) of a filtering device such as firewall or IDS/IPS</a:t>
            </a:r>
          </a:p>
        </p:txBody>
      </p:sp>
    </p:spTree>
    <p:extLst>
      <p:ext uri="{BB962C8B-B14F-4D97-AF65-F5344CB8AC3E}">
        <p14:creationId xmlns:p14="http://schemas.microsoft.com/office/powerpoint/2010/main" val="18038818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Shape 166"/>
          <p:cNvSpPr txBox="1">
            <a:spLocks noGrp="1"/>
          </p:cNvSpPr>
          <p:nvPr>
            <p:ph type="title"/>
          </p:nvPr>
        </p:nvSpPr>
        <p:spPr>
          <a:prstGeom prst="rect">
            <a:avLst/>
          </a:prstGeom>
        </p:spPr>
        <p:txBody>
          <a:bodyPr lIns="45699" tIns="45699" rIns="45699" bIns="45699"/>
          <a:lstStyle/>
          <a:p>
            <a:r>
              <a:rPr dirty="0"/>
              <a:t>Mitigating ICMP Attacks</a:t>
            </a:r>
          </a:p>
        </p:txBody>
      </p:sp>
      <p:sp>
        <p:nvSpPr>
          <p:cNvPr id="179" name="Shape 167"/>
          <p:cNvSpPr txBox="1">
            <a:spLocks noGrp="1"/>
          </p:cNvSpPr>
          <p:nvPr>
            <p:ph type="body" idx="1"/>
          </p:nvPr>
        </p:nvSpPr>
        <p:spPr>
          <a:prstGeom prst="rect">
            <a:avLst/>
          </a:prstGeom>
        </p:spPr>
        <p:txBody>
          <a:bodyPr lIns="45699" tIns="45699" rIns="45699" bIns="45699"/>
          <a:lstStyle/>
          <a:p>
            <a:pPr>
              <a:spcBef>
                <a:spcPts val="0"/>
              </a:spcBef>
              <a:buClr>
                <a:srgbClr val="000000"/>
              </a:buClr>
            </a:pPr>
            <a:r>
              <a:rPr dirty="0"/>
              <a:t>Disallow all ICMP_ECHO traffic entirely. At a minimum, servers facing the Internet should have ICMP disabled.</a:t>
            </a:r>
            <a:br>
              <a:rPr dirty="0"/>
            </a:br>
            <a:endParaRPr dirty="0"/>
          </a:p>
          <a:p>
            <a:pPr>
              <a:spcBef>
                <a:spcPts val="500"/>
              </a:spcBef>
              <a:buClr>
                <a:srgbClr val="000000"/>
              </a:buClr>
            </a:pPr>
            <a:r>
              <a:rPr dirty="0"/>
              <a:t>Ensure that routers and other Layer 3 devices do not reply to broadcast addresses.</a:t>
            </a:r>
            <a:br>
              <a:rPr dirty="0"/>
            </a:br>
            <a:endParaRPr dirty="0"/>
          </a:p>
          <a:p>
            <a:pPr>
              <a:spcBef>
                <a:spcPts val="500"/>
              </a:spcBef>
              <a:buClr>
                <a:srgbClr val="000000"/>
              </a:buClr>
            </a:pPr>
            <a:r>
              <a:rPr dirty="0"/>
              <a:t>To prevent </a:t>
            </a:r>
            <a:r>
              <a:rPr lang="en-US" dirty="0"/>
              <a:t>(</a:t>
            </a:r>
            <a:r>
              <a:rPr dirty="0"/>
              <a:t>or detect</a:t>
            </a:r>
            <a:r>
              <a:rPr lang="en-US" dirty="0"/>
              <a:t>) </a:t>
            </a:r>
            <a:r>
              <a:rPr dirty="0"/>
              <a:t>covert channels, some firewalls can support analyzing the size of incoming ICMP packets to filter out ones that might contain covert messages or that might crash the server.</a:t>
            </a:r>
          </a:p>
        </p:txBody>
      </p:sp>
    </p:spTree>
    <p:extLst>
      <p:ext uri="{BB962C8B-B14F-4D97-AF65-F5344CB8AC3E}">
        <p14:creationId xmlns:p14="http://schemas.microsoft.com/office/powerpoint/2010/main" val="16169319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Shape 172"/>
          <p:cNvSpPr txBox="1">
            <a:spLocks noGrp="1"/>
          </p:cNvSpPr>
          <p:nvPr>
            <p:ph type="title"/>
          </p:nvPr>
        </p:nvSpPr>
        <p:spPr>
          <a:prstGeom prst="rect">
            <a:avLst/>
          </a:prstGeom>
        </p:spPr>
        <p:txBody>
          <a:bodyPr lIns="45699" tIns="45699" rIns="45699" bIns="45699"/>
          <a:lstStyle/>
          <a:p>
            <a:r>
              <a:rPr dirty="0"/>
              <a:t>Domain Name System (DNS)</a:t>
            </a:r>
          </a:p>
        </p:txBody>
      </p:sp>
      <p:sp>
        <p:nvSpPr>
          <p:cNvPr id="184" name="Shape 173"/>
          <p:cNvSpPr txBox="1">
            <a:spLocks noGrp="1"/>
          </p:cNvSpPr>
          <p:nvPr>
            <p:ph type="body" idx="1"/>
          </p:nvPr>
        </p:nvSpPr>
        <p:spPr>
          <a:xfrm>
            <a:off x="457200" y="1946349"/>
            <a:ext cx="8229600" cy="3771901"/>
          </a:xfrm>
          <a:prstGeom prst="rect">
            <a:avLst/>
          </a:prstGeom>
        </p:spPr>
        <p:txBody>
          <a:bodyPr lIns="45699" tIns="45699" rIns="45699" bIns="45699"/>
          <a:lstStyle/>
          <a:p>
            <a:pPr>
              <a:buClr>
                <a:srgbClr val="000000"/>
              </a:buClr>
            </a:pPr>
            <a:r>
              <a:rPr dirty="0"/>
              <a:t>The Domain Name System (DNS) server resolves friendly URLs and host names (computer names) to IP addresses. </a:t>
            </a:r>
            <a:br>
              <a:rPr dirty="0"/>
            </a:br>
            <a:endParaRPr dirty="0"/>
          </a:p>
          <a:p>
            <a:pPr>
              <a:buClr>
                <a:srgbClr val="000000"/>
              </a:buClr>
            </a:pPr>
            <a:r>
              <a:rPr dirty="0"/>
              <a:t>DNS servers maintain a database (zone) of hostnames of systems to their associated IP addresses (resource records).</a:t>
            </a:r>
            <a:r>
              <a:rPr lang="en-US" dirty="0"/>
              <a:t> The</a:t>
            </a:r>
            <a:r>
              <a:rPr dirty="0"/>
              <a:t> records they don’t store locally are referred to a parent DNS server for resolution.</a:t>
            </a:r>
            <a:br>
              <a:rPr dirty="0"/>
            </a:br>
            <a:endParaRPr dirty="0"/>
          </a:p>
          <a:p>
            <a:pPr>
              <a:buClr>
                <a:srgbClr val="000000"/>
              </a:buClr>
            </a:pPr>
            <a:r>
              <a:rPr dirty="0"/>
              <a:t> DNS is critical to the operation of a network. Without DNS, we would not communicate easily with any system outside of our own network</a:t>
            </a:r>
            <a:r>
              <a:rPr lang="en-US" dirty="0"/>
              <a:t>; and</a:t>
            </a:r>
            <a:r>
              <a:rPr dirty="0"/>
              <a:t> </a:t>
            </a:r>
            <a:r>
              <a:rPr lang="en-US" dirty="0"/>
              <a:t>i</a:t>
            </a:r>
            <a:r>
              <a:rPr dirty="0"/>
              <a:t>n some cases, </a:t>
            </a:r>
            <a:r>
              <a:rPr lang="en-US" dirty="0"/>
              <a:t>we could not even communicate </a:t>
            </a:r>
            <a:r>
              <a:rPr dirty="0"/>
              <a:t>with systems within our own network unless the IP address </a:t>
            </a:r>
            <a:r>
              <a:rPr lang="en-US" dirty="0"/>
              <a:t>was</a:t>
            </a:r>
            <a:r>
              <a:rPr dirty="0"/>
              <a:t> known.</a:t>
            </a:r>
          </a:p>
        </p:txBody>
      </p:sp>
    </p:spTree>
    <p:extLst>
      <p:ext uri="{BB962C8B-B14F-4D97-AF65-F5344CB8AC3E}">
        <p14:creationId xmlns:p14="http://schemas.microsoft.com/office/powerpoint/2010/main" val="412139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Shape 178"/>
          <p:cNvSpPr txBox="1">
            <a:spLocks noGrp="1"/>
          </p:cNvSpPr>
          <p:nvPr>
            <p:ph type="title"/>
          </p:nvPr>
        </p:nvSpPr>
        <p:spPr>
          <a:prstGeom prst="rect">
            <a:avLst/>
          </a:prstGeom>
        </p:spPr>
        <p:txBody>
          <a:bodyPr lIns="45699" tIns="45699" rIns="45699" bIns="45699"/>
          <a:lstStyle/>
          <a:p>
            <a:r>
              <a:rPr dirty="0"/>
              <a:t>DNS Vulnerabilities</a:t>
            </a:r>
          </a:p>
        </p:txBody>
      </p:sp>
      <p:sp>
        <p:nvSpPr>
          <p:cNvPr id="187" name="Shape 179"/>
          <p:cNvSpPr txBox="1">
            <a:spLocks noGrp="1"/>
          </p:cNvSpPr>
          <p:nvPr>
            <p:ph type="body" idx="1"/>
          </p:nvPr>
        </p:nvSpPr>
        <p:spPr>
          <a:xfrm>
            <a:off x="457200" y="1946349"/>
            <a:ext cx="8229600" cy="3771901"/>
          </a:xfrm>
          <a:prstGeom prst="rect">
            <a:avLst/>
          </a:prstGeom>
        </p:spPr>
        <p:txBody>
          <a:bodyPr lIns="45699" tIns="45699" rIns="45699" bIns="45699"/>
          <a:lstStyle/>
          <a:p>
            <a:pPr>
              <a:spcBef>
                <a:spcPts val="0"/>
              </a:spcBef>
              <a:buClr>
                <a:srgbClr val="000000"/>
              </a:buClr>
            </a:pPr>
            <a:r>
              <a:rPr dirty="0"/>
              <a:t>Attacks against DNS seek to either make the service unavailable (a DoS or DDoS) or</a:t>
            </a:r>
            <a:r>
              <a:rPr lang="en-US" dirty="0"/>
              <a:t> to</a:t>
            </a:r>
            <a:r>
              <a:rPr dirty="0"/>
              <a:t> “poison” DNS so that users are redirected to the attackers site.</a:t>
            </a:r>
            <a:br>
              <a:rPr dirty="0"/>
            </a:br>
            <a:endParaRPr dirty="0"/>
          </a:p>
          <a:p>
            <a:pPr>
              <a:spcBef>
                <a:spcPts val="400"/>
              </a:spcBef>
              <a:buClr>
                <a:srgbClr val="000000"/>
              </a:buClr>
            </a:pPr>
            <a:r>
              <a:rPr lang="en-US" dirty="0"/>
              <a:t>Also</a:t>
            </a:r>
            <a:r>
              <a:rPr dirty="0"/>
              <a:t>, attackers can leverage vulnerabilities in DNS to gather information about the internal network, mapping the network to find devices to attack. </a:t>
            </a:r>
            <a:br>
              <a:rPr dirty="0"/>
            </a:br>
            <a:r>
              <a:rPr dirty="0"/>
              <a:t> </a:t>
            </a:r>
          </a:p>
          <a:p>
            <a:pPr>
              <a:spcBef>
                <a:spcPts val="400"/>
              </a:spcBef>
              <a:buClr>
                <a:srgbClr val="000000"/>
              </a:buClr>
            </a:pPr>
            <a:r>
              <a:rPr dirty="0"/>
              <a:t>DNS cache servers can also be poisoned to redirect users to the attacker’s site.</a:t>
            </a:r>
          </a:p>
        </p:txBody>
      </p:sp>
    </p:spTree>
    <p:extLst>
      <p:ext uri="{BB962C8B-B14F-4D97-AF65-F5344CB8AC3E}">
        <p14:creationId xmlns:p14="http://schemas.microsoft.com/office/powerpoint/2010/main" val="21493992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Shape 60"/>
          <p:cNvSpPr txBox="1">
            <a:spLocks noGrp="1"/>
          </p:cNvSpPr>
          <p:nvPr>
            <p:ph type="title"/>
          </p:nvPr>
        </p:nvSpPr>
        <p:spPr>
          <a:prstGeom prst="rect">
            <a:avLst/>
          </a:prstGeom>
        </p:spPr>
        <p:txBody>
          <a:bodyPr lIns="45699" tIns="45699" rIns="45699" bIns="45699"/>
          <a:lstStyle/>
          <a:p>
            <a:r>
              <a:rPr dirty="0"/>
              <a:t>Learning Objectives</a:t>
            </a:r>
          </a:p>
        </p:txBody>
      </p:sp>
      <p:sp>
        <p:nvSpPr>
          <p:cNvPr id="108" name="Shape 61"/>
          <p:cNvSpPr txBox="1">
            <a:spLocks noGrp="1"/>
          </p:cNvSpPr>
          <p:nvPr>
            <p:ph type="body" idx="1"/>
          </p:nvPr>
        </p:nvSpPr>
        <p:spPr>
          <a:xfrm>
            <a:off x="457200" y="1983694"/>
            <a:ext cx="8229600" cy="3771901"/>
          </a:xfrm>
          <a:prstGeom prst="rect">
            <a:avLst/>
          </a:prstGeom>
        </p:spPr>
        <p:txBody>
          <a:bodyPr lIns="45699" tIns="45699" rIns="45699" bIns="45699">
            <a:normAutofit lnSpcReduction="10000"/>
          </a:bodyPr>
          <a:lstStyle/>
          <a:p>
            <a:pPr marL="0" indent="0">
              <a:lnSpc>
                <a:spcPct val="80000"/>
              </a:lnSpc>
              <a:buClr>
                <a:srgbClr val="2955A6"/>
              </a:buClr>
              <a:buSzTx/>
              <a:buNone/>
              <a:defRPr sz="2400"/>
            </a:pPr>
            <a:r>
              <a:rPr dirty="0"/>
              <a:t>U</a:t>
            </a:r>
            <a:r>
              <a:rPr sz="2100" dirty="0"/>
              <a:t>pon completion of this unit</a:t>
            </a:r>
            <a:r>
              <a:rPr lang="en-US" sz="2100" dirty="0"/>
              <a:t>, students will be able to</a:t>
            </a:r>
            <a:r>
              <a:rPr sz="2100" dirty="0"/>
              <a:t>:</a:t>
            </a:r>
            <a:r>
              <a:rPr lang="en-US" sz="2100" dirty="0"/>
              <a:t/>
            </a:r>
            <a:br>
              <a:rPr lang="en-US" sz="2100" dirty="0"/>
            </a:br>
            <a:endParaRPr dirty="0"/>
          </a:p>
          <a:p>
            <a:pPr marL="0" lvl="1" indent="0">
              <a:lnSpc>
                <a:spcPct val="80000"/>
              </a:lnSpc>
              <a:spcBef>
                <a:spcPts val="400"/>
              </a:spcBef>
              <a:buNone/>
            </a:pPr>
            <a:r>
              <a:rPr lang="en-US" sz="2100" dirty="0" smtClean="0"/>
              <a:t>1</a:t>
            </a:r>
            <a:r>
              <a:rPr lang="en-US" sz="2100" dirty="0"/>
              <a:t>	</a:t>
            </a:r>
            <a:r>
              <a:rPr sz="2100" dirty="0"/>
              <a:t>Define Denial-of-Service (DoS)</a:t>
            </a:r>
            <a:r>
              <a:rPr lang="en-US" sz="2100" dirty="0"/>
              <a:t> and </a:t>
            </a:r>
            <a:r>
              <a:rPr sz="2100" dirty="0"/>
              <a:t>Distributed Denial of Service </a:t>
            </a:r>
            <a:r>
              <a:rPr lang="en-US" sz="2100" dirty="0"/>
              <a:t>	</a:t>
            </a:r>
            <a:r>
              <a:rPr sz="2100" dirty="0"/>
              <a:t>(DDoS)</a:t>
            </a:r>
            <a:r>
              <a:rPr lang="en-US" sz="2100" dirty="0"/>
              <a:t> </a:t>
            </a:r>
            <a:r>
              <a:rPr sz="2100" dirty="0"/>
              <a:t>attacks and </a:t>
            </a:r>
            <a:r>
              <a:rPr lang="en-US" sz="2100" dirty="0"/>
              <a:t>describe </a:t>
            </a:r>
            <a:r>
              <a:rPr sz="2100" dirty="0"/>
              <a:t>how they can be identified and </a:t>
            </a:r>
            <a:r>
              <a:rPr lang="en-US" sz="2100" dirty="0"/>
              <a:t/>
            </a:r>
            <a:br>
              <a:rPr lang="en-US" sz="2100" dirty="0"/>
            </a:br>
            <a:r>
              <a:rPr lang="en-US" sz="2100" dirty="0"/>
              <a:t> 	</a:t>
            </a:r>
            <a:r>
              <a:rPr sz="2100" dirty="0"/>
              <a:t>mitigated.</a:t>
            </a:r>
          </a:p>
          <a:p>
            <a:pPr marL="0" lvl="1" indent="0">
              <a:lnSpc>
                <a:spcPct val="80000"/>
              </a:lnSpc>
              <a:spcBef>
                <a:spcPts val="400"/>
              </a:spcBef>
              <a:buNone/>
            </a:pPr>
            <a:r>
              <a:rPr lang="en-US" sz="2100" dirty="0"/>
              <a:t/>
            </a:r>
            <a:br>
              <a:rPr lang="en-US" sz="2100" dirty="0"/>
            </a:br>
            <a:r>
              <a:rPr lang="en-US" sz="2100" dirty="0" smtClean="0"/>
              <a:t>2</a:t>
            </a:r>
            <a:r>
              <a:rPr lang="en-US" sz="2100" dirty="0"/>
              <a:t>	</a:t>
            </a:r>
            <a:r>
              <a:rPr sz="2100" dirty="0"/>
              <a:t>Describe how attacks leverage inherent weaknesses in network</a:t>
            </a:r>
            <a:r>
              <a:rPr lang="en-US" sz="2100" dirty="0"/>
              <a:t> </a:t>
            </a:r>
            <a:br>
              <a:rPr lang="en-US" sz="2100" dirty="0"/>
            </a:br>
            <a:r>
              <a:rPr lang="en-US" sz="2100" dirty="0"/>
              <a:t> 	</a:t>
            </a:r>
            <a:r>
              <a:rPr sz="2100" dirty="0"/>
              <a:t>protocols,</a:t>
            </a:r>
            <a:r>
              <a:rPr lang="en-US" sz="2100" dirty="0"/>
              <a:t> </a:t>
            </a:r>
            <a:r>
              <a:rPr sz="2100" dirty="0"/>
              <a:t>such as TCP, ICMP, DNS, and ARP. </a:t>
            </a:r>
          </a:p>
          <a:p>
            <a:pPr marL="0" lvl="1" indent="0">
              <a:lnSpc>
                <a:spcPct val="80000"/>
              </a:lnSpc>
              <a:spcBef>
                <a:spcPts val="400"/>
              </a:spcBef>
              <a:buNone/>
            </a:pPr>
            <a:r>
              <a:rPr lang="en-US" sz="2100" dirty="0"/>
              <a:t/>
            </a:r>
            <a:br>
              <a:rPr lang="en-US" sz="2100" dirty="0"/>
            </a:br>
            <a:r>
              <a:rPr lang="en-US" sz="2100" dirty="0" smtClean="0"/>
              <a:t>3</a:t>
            </a:r>
            <a:r>
              <a:rPr lang="en-US" sz="2100" dirty="0"/>
              <a:t>	</a:t>
            </a:r>
            <a:r>
              <a:rPr sz="2100" dirty="0"/>
              <a:t>Identify different types of viruses and web-based attacks on </a:t>
            </a:r>
            <a:r>
              <a:rPr lang="en-US" sz="2100" dirty="0"/>
              <a:t/>
            </a:r>
            <a:br>
              <a:rPr lang="en-US" sz="2100" dirty="0"/>
            </a:br>
            <a:r>
              <a:rPr lang="en-US" sz="2100" dirty="0"/>
              <a:t> 	</a:t>
            </a:r>
            <a:r>
              <a:rPr sz="2100" dirty="0"/>
              <a:t>application services. </a:t>
            </a:r>
          </a:p>
          <a:p>
            <a:pPr marL="0" lvl="1" indent="0">
              <a:lnSpc>
                <a:spcPct val="80000"/>
              </a:lnSpc>
              <a:spcBef>
                <a:spcPts val="400"/>
              </a:spcBef>
              <a:buNone/>
              <a:defRPr sz="2000">
                <a:solidFill>
                  <a:srgbClr val="2955A6"/>
                </a:solidFill>
              </a:defRPr>
            </a:pPr>
            <a:r>
              <a:rPr lang="en-US" sz="2100" dirty="0">
                <a:solidFill>
                  <a:srgbClr val="000000"/>
                </a:solidFill>
              </a:rPr>
              <a:t/>
            </a:r>
            <a:br>
              <a:rPr lang="en-US" sz="2100" dirty="0">
                <a:solidFill>
                  <a:srgbClr val="000000"/>
                </a:solidFill>
              </a:rPr>
            </a:br>
            <a:r>
              <a:rPr lang="en-US" sz="2100" dirty="0" smtClean="0">
                <a:solidFill>
                  <a:srgbClr val="000000"/>
                </a:solidFill>
              </a:rPr>
              <a:t>4</a:t>
            </a:r>
            <a:r>
              <a:rPr lang="en-US" sz="2100" dirty="0">
                <a:solidFill>
                  <a:srgbClr val="000000"/>
                </a:solidFill>
              </a:rPr>
              <a:t>	</a:t>
            </a:r>
            <a:r>
              <a:rPr sz="2100" dirty="0">
                <a:solidFill>
                  <a:srgbClr val="000000"/>
                </a:solidFill>
              </a:rPr>
              <a:t>Identify attacks that leverage the human element, such as social </a:t>
            </a:r>
            <a:r>
              <a:rPr lang="en-US" sz="2100" dirty="0">
                <a:solidFill>
                  <a:srgbClr val="000000"/>
                </a:solidFill>
              </a:rPr>
              <a:t>	</a:t>
            </a:r>
            <a:r>
              <a:rPr sz="2100" dirty="0">
                <a:solidFill>
                  <a:srgbClr val="000000"/>
                </a:solidFill>
              </a:rPr>
              <a:t>engineering (including phishing). </a:t>
            </a:r>
          </a:p>
        </p:txBody>
      </p:sp>
    </p:spTree>
    <p:extLst>
      <p:ext uri="{BB962C8B-B14F-4D97-AF65-F5344CB8AC3E}">
        <p14:creationId xmlns:p14="http://schemas.microsoft.com/office/powerpoint/2010/main" val="10480477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DNS Spoofing</a:t>
            </a:r>
            <a:endParaRPr lang="en-US" dirty="0"/>
          </a:p>
        </p:txBody>
      </p:sp>
      <p:sp>
        <p:nvSpPr>
          <p:cNvPr id="3" name="Content Placeholder 2"/>
          <p:cNvSpPr>
            <a:spLocks noGrp="1"/>
          </p:cNvSpPr>
          <p:nvPr>
            <p:ph idx="1"/>
          </p:nvPr>
        </p:nvSpPr>
        <p:spPr/>
        <p:txBody>
          <a:bodyPr/>
          <a:lstStyle/>
          <a:p>
            <a:r>
              <a:rPr lang="en-US" dirty="0"/>
              <a:t>DNS spoofing is a </a:t>
            </a:r>
            <a:r>
              <a:rPr lang="en-US" dirty="0" smtClean="0"/>
              <a:t>technique </a:t>
            </a:r>
            <a:r>
              <a:rPr lang="en-US" dirty="0"/>
              <a:t>used to supply false DNS information to a host so that when they attempt to browse, for example, www.bankofamerica.com at the IP address XXX.XX.XX.XX they are actually sent to a fake www.bankofamerica.com residing at IP address YYY.YY.YY.YY which an attacker has created in order to steal online banking credentials and account information from unsuspecting users. </a:t>
            </a:r>
          </a:p>
        </p:txBody>
      </p:sp>
    </p:spTree>
    <p:extLst>
      <p:ext uri="{BB962C8B-B14F-4D97-AF65-F5344CB8AC3E}">
        <p14:creationId xmlns:p14="http://schemas.microsoft.com/office/powerpoint/2010/main" val="25066348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Normal DNS Communication</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6344" y="2862096"/>
            <a:ext cx="1780794" cy="1335596"/>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71983" y="2785207"/>
            <a:ext cx="1174645" cy="1363883"/>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27247" y="2785207"/>
            <a:ext cx="1174645" cy="1363883"/>
          </a:xfrm>
          <a:prstGeom prst="rect">
            <a:avLst/>
          </a:prstGeom>
        </p:spPr>
      </p:pic>
      <p:sp>
        <p:nvSpPr>
          <p:cNvPr id="7" name="Right Arrow 6"/>
          <p:cNvSpPr/>
          <p:nvPr/>
        </p:nvSpPr>
        <p:spPr>
          <a:xfrm>
            <a:off x="2101013" y="2785207"/>
            <a:ext cx="1186434" cy="5074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DNS query</a:t>
            </a:r>
          </a:p>
        </p:txBody>
      </p:sp>
      <p:sp>
        <p:nvSpPr>
          <p:cNvPr id="8" name="Right Arrow 7"/>
          <p:cNvSpPr/>
          <p:nvPr/>
        </p:nvSpPr>
        <p:spPr>
          <a:xfrm>
            <a:off x="5193720" y="2785207"/>
            <a:ext cx="1186434" cy="5074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DNS query</a:t>
            </a:r>
          </a:p>
        </p:txBody>
      </p:sp>
      <p:sp>
        <p:nvSpPr>
          <p:cNvPr id="9" name="Left Arrow 8"/>
          <p:cNvSpPr/>
          <p:nvPr/>
        </p:nvSpPr>
        <p:spPr>
          <a:xfrm>
            <a:off x="5088636" y="3519990"/>
            <a:ext cx="1172718" cy="4326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DNS Reply</a:t>
            </a:r>
          </a:p>
        </p:txBody>
      </p:sp>
      <p:sp>
        <p:nvSpPr>
          <p:cNvPr id="10" name="Left Arrow 9"/>
          <p:cNvSpPr/>
          <p:nvPr/>
        </p:nvSpPr>
        <p:spPr>
          <a:xfrm>
            <a:off x="2057257" y="3519990"/>
            <a:ext cx="1172718" cy="4326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DNS Reply</a:t>
            </a:r>
          </a:p>
        </p:txBody>
      </p:sp>
      <p:sp>
        <p:nvSpPr>
          <p:cNvPr id="11" name="TextBox 10"/>
          <p:cNvSpPr txBox="1"/>
          <p:nvPr/>
        </p:nvSpPr>
        <p:spPr>
          <a:xfrm>
            <a:off x="3511296" y="4197691"/>
            <a:ext cx="1577340" cy="300082"/>
          </a:xfrm>
          <a:prstGeom prst="rect">
            <a:avLst/>
          </a:prstGeom>
          <a:noFill/>
        </p:spPr>
        <p:txBody>
          <a:bodyPr wrap="square" rtlCol="0">
            <a:spAutoFit/>
          </a:bodyPr>
          <a:lstStyle/>
          <a:p>
            <a:r>
              <a:rPr lang="en-US" sz="1350" dirty="0"/>
              <a:t>Local DNS Server</a:t>
            </a:r>
          </a:p>
        </p:txBody>
      </p:sp>
      <p:sp>
        <p:nvSpPr>
          <p:cNvPr id="12" name="TextBox 11"/>
          <p:cNvSpPr txBox="1"/>
          <p:nvPr/>
        </p:nvSpPr>
        <p:spPr>
          <a:xfrm>
            <a:off x="6871645" y="4149090"/>
            <a:ext cx="1577340" cy="507831"/>
          </a:xfrm>
          <a:prstGeom prst="rect">
            <a:avLst/>
          </a:prstGeom>
          <a:noFill/>
        </p:spPr>
        <p:txBody>
          <a:bodyPr wrap="square" rtlCol="0">
            <a:spAutoFit/>
          </a:bodyPr>
          <a:lstStyle/>
          <a:p>
            <a:r>
              <a:rPr lang="en-US" sz="1350" dirty="0"/>
              <a:t>External DNS Server</a:t>
            </a:r>
          </a:p>
        </p:txBody>
      </p:sp>
    </p:spTree>
    <p:extLst>
      <p:ext uri="{BB962C8B-B14F-4D97-AF65-F5344CB8AC3E}">
        <p14:creationId xmlns:p14="http://schemas.microsoft.com/office/powerpoint/2010/main" val="26633677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DNS Man in the middle attack</a:t>
            </a:r>
            <a:endParaRPr lang="en-US" dirty="0"/>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363251" y="3631273"/>
            <a:ext cx="1226783" cy="1267634"/>
          </a:xfrm>
          <a:prstGeom prst="rect">
            <a:avLst/>
          </a:prstGeom>
        </p:spPr>
      </p:pic>
      <p:pic>
        <p:nvPicPr>
          <p:cNvPr id="5" name="Picture 4"/>
          <p:cNvPicPr>
            <a:picLocks noChangeAspect="1"/>
          </p:cNvPicPr>
          <p:nvPr/>
        </p:nvPicPr>
        <p:blipFill>
          <a:blip r:embed="rId3"/>
          <a:stretch>
            <a:fillRect/>
          </a:stretch>
        </p:blipFill>
        <p:spPr>
          <a:xfrm>
            <a:off x="3824074" y="2018493"/>
            <a:ext cx="1392630" cy="1374062"/>
          </a:xfrm>
          <a:prstGeom prst="rect">
            <a:avLst/>
          </a:prstGeom>
        </p:spPr>
      </p:pic>
      <p:pic>
        <p:nvPicPr>
          <p:cNvPr id="6146" name="Picture 2" descr="http://www.clker.com/cliparts/8/3/b/f/1206565111596066563ericlemerdy_Server_1.svg.hi.png"/>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953985" y="2125266"/>
            <a:ext cx="976869" cy="1506007"/>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icons.iconarchive.com/icons/fasticon/servers/128/black-server-ico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9563" y="4448857"/>
            <a:ext cx="1343841" cy="134384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809090" y="3624566"/>
            <a:ext cx="2059487" cy="300082"/>
          </a:xfrm>
          <a:prstGeom prst="rect">
            <a:avLst/>
          </a:prstGeom>
          <a:noFill/>
        </p:spPr>
        <p:txBody>
          <a:bodyPr wrap="square" rtlCol="0">
            <a:spAutoFit/>
          </a:bodyPr>
          <a:lstStyle/>
          <a:p>
            <a:r>
              <a:rPr lang="en-US" sz="1350" dirty="0"/>
              <a:t>www.bankofamerica.com</a:t>
            </a:r>
          </a:p>
        </p:txBody>
      </p:sp>
      <p:sp>
        <p:nvSpPr>
          <p:cNvPr id="13" name="TextBox 12"/>
          <p:cNvSpPr txBox="1"/>
          <p:nvPr/>
        </p:nvSpPr>
        <p:spPr>
          <a:xfrm>
            <a:off x="1758968" y="5677864"/>
            <a:ext cx="2059487" cy="300082"/>
          </a:xfrm>
          <a:prstGeom prst="rect">
            <a:avLst/>
          </a:prstGeom>
          <a:noFill/>
        </p:spPr>
        <p:txBody>
          <a:bodyPr wrap="square" rtlCol="0">
            <a:spAutoFit/>
          </a:bodyPr>
          <a:lstStyle/>
          <a:p>
            <a:r>
              <a:rPr lang="en-US" sz="1350" dirty="0"/>
              <a:t>www.hackPeople.com</a:t>
            </a:r>
          </a:p>
        </p:txBody>
      </p:sp>
      <p:cxnSp>
        <p:nvCxnSpPr>
          <p:cNvPr id="12" name="Straight Arrow Connector 11"/>
          <p:cNvCxnSpPr>
            <a:stCxn id="4" idx="0"/>
            <a:endCxn id="5" idx="3"/>
          </p:cNvCxnSpPr>
          <p:nvPr/>
        </p:nvCxnSpPr>
        <p:spPr>
          <a:xfrm flipH="1" flipV="1">
            <a:off x="5216704" y="2705524"/>
            <a:ext cx="1759939" cy="925749"/>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4" name="TextBox 13"/>
          <p:cNvSpPr txBox="1"/>
          <p:nvPr/>
        </p:nvSpPr>
        <p:spPr>
          <a:xfrm rot="1747659">
            <a:off x="5297864" y="2896677"/>
            <a:ext cx="2288569" cy="300082"/>
          </a:xfrm>
          <a:prstGeom prst="rect">
            <a:avLst/>
          </a:prstGeom>
          <a:noFill/>
        </p:spPr>
        <p:txBody>
          <a:bodyPr wrap="square" rtlCol="0">
            <a:spAutoFit/>
          </a:bodyPr>
          <a:lstStyle/>
          <a:p>
            <a:r>
              <a:rPr lang="en-US" sz="1350" dirty="0"/>
              <a:t>DNS query for the DNS server</a:t>
            </a:r>
          </a:p>
        </p:txBody>
      </p:sp>
      <p:sp>
        <p:nvSpPr>
          <p:cNvPr id="17" name="TextBox 16"/>
          <p:cNvSpPr txBox="1"/>
          <p:nvPr/>
        </p:nvSpPr>
        <p:spPr>
          <a:xfrm rot="1649064">
            <a:off x="4534755" y="3822771"/>
            <a:ext cx="2288569" cy="300082"/>
          </a:xfrm>
          <a:prstGeom prst="rect">
            <a:avLst/>
          </a:prstGeom>
          <a:noFill/>
        </p:spPr>
        <p:txBody>
          <a:bodyPr wrap="square" rtlCol="0">
            <a:spAutoFit/>
          </a:bodyPr>
          <a:lstStyle/>
          <a:p>
            <a:r>
              <a:rPr lang="en-US" sz="1350" dirty="0"/>
              <a:t>Fake DNS reply from attacker</a:t>
            </a:r>
          </a:p>
        </p:txBody>
      </p:sp>
      <p:cxnSp>
        <p:nvCxnSpPr>
          <p:cNvPr id="16" name="Straight Arrow Connector 15"/>
          <p:cNvCxnSpPr/>
          <p:nvPr/>
        </p:nvCxnSpPr>
        <p:spPr>
          <a:xfrm>
            <a:off x="5024064" y="3245992"/>
            <a:ext cx="1256015" cy="64188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9" name="Straight Arrow Connector 18"/>
          <p:cNvCxnSpPr>
            <a:stCxn id="4" idx="2"/>
            <a:endCxn id="6148" idx="3"/>
          </p:cNvCxnSpPr>
          <p:nvPr/>
        </p:nvCxnSpPr>
        <p:spPr>
          <a:xfrm flipH="1">
            <a:off x="2093404" y="4898907"/>
            <a:ext cx="4883239" cy="221871"/>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0" name="TextBox 19"/>
          <p:cNvSpPr txBox="1"/>
          <p:nvPr/>
        </p:nvSpPr>
        <p:spPr>
          <a:xfrm rot="21435580">
            <a:off x="2951252" y="4740457"/>
            <a:ext cx="2727789" cy="300082"/>
          </a:xfrm>
          <a:prstGeom prst="rect">
            <a:avLst/>
          </a:prstGeom>
          <a:noFill/>
        </p:spPr>
        <p:txBody>
          <a:bodyPr wrap="square" rtlCol="0">
            <a:spAutoFit/>
          </a:bodyPr>
          <a:lstStyle/>
          <a:p>
            <a:r>
              <a:rPr lang="en-US" sz="1350" dirty="0"/>
              <a:t>Communication  with fake website</a:t>
            </a:r>
          </a:p>
        </p:txBody>
      </p:sp>
    </p:spTree>
    <p:extLst>
      <p:ext uri="{BB962C8B-B14F-4D97-AF65-F5344CB8AC3E}">
        <p14:creationId xmlns:p14="http://schemas.microsoft.com/office/powerpoint/2010/main" val="35059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 name="Shape 208"/>
          <p:cNvSpPr txBox="1">
            <a:spLocks noGrp="1"/>
          </p:cNvSpPr>
          <p:nvPr>
            <p:ph type="title"/>
          </p:nvPr>
        </p:nvSpPr>
        <p:spPr>
          <a:prstGeom prst="rect">
            <a:avLst/>
          </a:prstGeom>
        </p:spPr>
        <p:txBody>
          <a:bodyPr lIns="45699" tIns="45699" rIns="45699" bIns="45699"/>
          <a:lstStyle/>
          <a:p>
            <a:r>
              <a:rPr dirty="0"/>
              <a:t>Mitigating DNS Attacks </a:t>
            </a:r>
          </a:p>
        </p:txBody>
      </p:sp>
      <p:sp>
        <p:nvSpPr>
          <p:cNvPr id="210" name="Shape 209"/>
          <p:cNvSpPr txBox="1">
            <a:spLocks noGrp="1"/>
          </p:cNvSpPr>
          <p:nvPr>
            <p:ph type="body" idx="1"/>
          </p:nvPr>
        </p:nvSpPr>
        <p:spPr>
          <a:xfrm>
            <a:off x="628650" y="1690689"/>
            <a:ext cx="7886700" cy="4585420"/>
          </a:xfrm>
          <a:prstGeom prst="rect">
            <a:avLst/>
          </a:prstGeom>
        </p:spPr>
        <p:txBody>
          <a:bodyPr lIns="45699" tIns="45699" rIns="45699" bIns="45699">
            <a:noAutofit/>
          </a:bodyPr>
          <a:lstStyle/>
          <a:p>
            <a:pPr marL="164592" indent="-164592" defTabSz="658368">
              <a:spcBef>
                <a:spcPts val="0"/>
              </a:spcBef>
              <a:buClr>
                <a:srgbClr val="000000"/>
              </a:buClr>
              <a:defRPr sz="2016"/>
            </a:pPr>
            <a:r>
              <a:rPr sz="2101" dirty="0"/>
              <a:t>Ensure that DNS servers are not providing recursion services outside of the local network.</a:t>
            </a:r>
            <a:br>
              <a:rPr sz="2101" dirty="0"/>
            </a:br>
            <a:endParaRPr sz="2101" dirty="0"/>
          </a:p>
          <a:p>
            <a:pPr marL="164592" indent="-164592" defTabSz="658368">
              <a:spcBef>
                <a:spcPts val="300"/>
              </a:spcBef>
              <a:buClr>
                <a:srgbClr val="000000"/>
              </a:buClr>
              <a:defRPr sz="2016"/>
            </a:pPr>
            <a:r>
              <a:rPr sz="2101" dirty="0"/>
              <a:t>Ensure that sufficient network bandwidth and RAM is built into the network and server design.</a:t>
            </a:r>
            <a:br>
              <a:rPr sz="2101" dirty="0"/>
            </a:br>
            <a:endParaRPr sz="2101" dirty="0"/>
          </a:p>
          <a:p>
            <a:pPr marL="164592" indent="-164592" defTabSz="658368">
              <a:spcBef>
                <a:spcPts val="300"/>
              </a:spcBef>
              <a:buClr>
                <a:srgbClr val="000000"/>
              </a:buClr>
              <a:defRPr sz="2016"/>
            </a:pPr>
            <a:r>
              <a:rPr sz="2101" dirty="0"/>
              <a:t>DNS servers should NOT provide caching services</a:t>
            </a:r>
            <a:br>
              <a:rPr sz="2101" dirty="0"/>
            </a:br>
            <a:endParaRPr sz="2101" dirty="0"/>
          </a:p>
          <a:p>
            <a:pPr marL="164592" indent="-164592" defTabSz="658368">
              <a:spcBef>
                <a:spcPts val="300"/>
              </a:spcBef>
              <a:buClr>
                <a:srgbClr val="000000"/>
              </a:buClr>
              <a:defRPr sz="2016"/>
            </a:pPr>
            <a:r>
              <a:rPr sz="2101" dirty="0"/>
              <a:t>Implement DNSSEC, which ensures the integrity of DNS queries by digitally signing requests </a:t>
            </a:r>
            <a:r>
              <a:rPr lang="en-US" sz="2101" dirty="0"/>
              <a:t>; </a:t>
            </a:r>
            <a:r>
              <a:rPr sz="2101" dirty="0"/>
              <a:t>however</a:t>
            </a:r>
            <a:r>
              <a:rPr lang="en-US" sz="2101" dirty="0"/>
              <a:t>,</a:t>
            </a:r>
            <a:r>
              <a:rPr sz="2101" dirty="0"/>
              <a:t> this requires all DNS servers to install digital certificates.</a:t>
            </a:r>
            <a:br>
              <a:rPr sz="2101" dirty="0"/>
            </a:br>
            <a:endParaRPr sz="2101" dirty="0"/>
          </a:p>
          <a:p>
            <a:pPr marL="164592" indent="-164592" defTabSz="658368">
              <a:spcBef>
                <a:spcPts val="300"/>
              </a:spcBef>
              <a:buClr>
                <a:srgbClr val="000000"/>
              </a:buClr>
              <a:defRPr sz="2016"/>
            </a:pPr>
            <a:r>
              <a:rPr sz="2101" dirty="0"/>
              <a:t>Integrate DNS with Active Directory on Windows systems</a:t>
            </a:r>
            <a:r>
              <a:rPr lang="en-US" sz="2101" dirty="0"/>
              <a:t>, thus </a:t>
            </a:r>
            <a:r>
              <a:rPr sz="2101" dirty="0"/>
              <a:t>negating the ability to do zone transfers </a:t>
            </a:r>
            <a:r>
              <a:rPr lang="en-US" sz="2101" dirty="0"/>
              <a:t>since</a:t>
            </a:r>
            <a:r>
              <a:rPr sz="2101" dirty="0"/>
              <a:t> DNS data is now replicated through Active Directory replication.</a:t>
            </a:r>
          </a:p>
        </p:txBody>
      </p:sp>
    </p:spTree>
    <p:extLst>
      <p:ext uri="{BB962C8B-B14F-4D97-AF65-F5344CB8AC3E}">
        <p14:creationId xmlns:p14="http://schemas.microsoft.com/office/powerpoint/2010/main" val="41696055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Shape 214"/>
          <p:cNvSpPr txBox="1">
            <a:spLocks noGrp="1"/>
          </p:cNvSpPr>
          <p:nvPr>
            <p:ph type="title"/>
          </p:nvPr>
        </p:nvSpPr>
        <p:spPr>
          <a:prstGeom prst="rect">
            <a:avLst/>
          </a:prstGeom>
        </p:spPr>
        <p:txBody>
          <a:bodyPr lIns="45699" tIns="45699" rIns="45699" bIns="45699"/>
          <a:lstStyle/>
          <a:p>
            <a:r>
              <a:rPr dirty="0"/>
              <a:t>Address Resolution Protocol</a:t>
            </a:r>
          </a:p>
        </p:txBody>
      </p:sp>
      <p:sp>
        <p:nvSpPr>
          <p:cNvPr id="213" name="Shape 215"/>
          <p:cNvSpPr txBox="1">
            <a:spLocks noGrp="1"/>
          </p:cNvSpPr>
          <p:nvPr>
            <p:ph type="body" idx="1"/>
          </p:nvPr>
        </p:nvSpPr>
        <p:spPr>
          <a:xfrm>
            <a:off x="439614" y="1951038"/>
            <a:ext cx="8229601" cy="3771901"/>
          </a:xfrm>
          <a:prstGeom prst="rect">
            <a:avLst/>
          </a:prstGeom>
        </p:spPr>
        <p:txBody>
          <a:bodyPr lIns="45699" tIns="45699" rIns="45699" bIns="45699">
            <a:normAutofit/>
          </a:bodyPr>
          <a:lstStyle/>
          <a:p>
            <a:pPr marL="164592" indent="-164592" defTabSz="658368">
              <a:spcBef>
                <a:spcPts val="0"/>
              </a:spcBef>
              <a:buClr>
                <a:srgbClr val="000000"/>
              </a:buClr>
              <a:defRPr sz="2016"/>
            </a:pPr>
            <a:r>
              <a:rPr sz="2101" dirty="0"/>
              <a:t>Address Resolution Protocol (ARP) resolves </a:t>
            </a:r>
            <a:r>
              <a:rPr lang="en-US" sz="2101" dirty="0"/>
              <a:t>a </a:t>
            </a:r>
            <a:r>
              <a:rPr sz="2101" dirty="0"/>
              <a:t>known IP address to </a:t>
            </a:r>
            <a:r>
              <a:rPr lang="en-US" sz="2101" dirty="0"/>
              <a:t>an </a:t>
            </a:r>
            <a:r>
              <a:rPr sz="2101" dirty="0"/>
              <a:t>unknown Media Access Control (MAC) address via broadcast to network so that data can be delivered to a device on the local network.</a:t>
            </a:r>
            <a:br>
              <a:rPr sz="2101" dirty="0"/>
            </a:br>
            <a:endParaRPr sz="2101" dirty="0"/>
          </a:p>
          <a:p>
            <a:pPr marL="164592" indent="-164592" defTabSz="658368">
              <a:spcBef>
                <a:spcPts val="300"/>
              </a:spcBef>
              <a:buClr>
                <a:srgbClr val="000000"/>
              </a:buClr>
              <a:defRPr sz="2016"/>
            </a:pPr>
            <a:r>
              <a:rPr sz="2101" dirty="0"/>
              <a:t>ARP attacks are designed to either enable a DoS (where the device can’t be located) or </a:t>
            </a:r>
            <a:r>
              <a:rPr lang="en-US" sz="2101" dirty="0"/>
              <a:t>to posion</a:t>
            </a:r>
            <a:r>
              <a:rPr sz="2101" dirty="0"/>
              <a:t>, which can result in a man-in-the-middle (MITM) where</a:t>
            </a:r>
            <a:r>
              <a:rPr lang="en-US" sz="2101" dirty="0"/>
              <a:t>in</a:t>
            </a:r>
            <a:r>
              <a:rPr sz="2101" dirty="0"/>
              <a:t> the attacker can manipulate the contents of the data being transmitted.</a:t>
            </a:r>
            <a:br>
              <a:rPr sz="2101" dirty="0"/>
            </a:br>
            <a:endParaRPr sz="2101" dirty="0"/>
          </a:p>
          <a:p>
            <a:pPr marL="164592" indent="-164592" defTabSz="658368">
              <a:spcBef>
                <a:spcPts val="300"/>
              </a:spcBef>
              <a:buClr>
                <a:srgbClr val="000000"/>
              </a:buClr>
              <a:defRPr sz="2016"/>
            </a:pPr>
            <a:r>
              <a:rPr sz="2101" dirty="0"/>
              <a:t>ARP attacks are considered “insider attacks," as the attacker has to be on the inside of the network</a:t>
            </a:r>
            <a:r>
              <a:rPr lang="en-US" sz="2101" dirty="0"/>
              <a:t>;</a:t>
            </a:r>
            <a:r>
              <a:rPr sz="2101" dirty="0"/>
              <a:t> however</a:t>
            </a:r>
            <a:r>
              <a:rPr lang="en-US" sz="2101" dirty="0"/>
              <a:t>,</a:t>
            </a:r>
            <a:r>
              <a:rPr sz="2101" dirty="0"/>
              <a:t> an attacker that installs a Remote Access Trojan (RAT) to a device on the LAN is now local.</a:t>
            </a:r>
          </a:p>
        </p:txBody>
      </p:sp>
    </p:spTree>
    <p:extLst>
      <p:ext uri="{BB962C8B-B14F-4D97-AF65-F5344CB8AC3E}">
        <p14:creationId xmlns:p14="http://schemas.microsoft.com/office/powerpoint/2010/main" val="302401837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Shape 220"/>
          <p:cNvSpPr txBox="1">
            <a:spLocks noGrp="1"/>
          </p:cNvSpPr>
          <p:nvPr>
            <p:ph type="title"/>
          </p:nvPr>
        </p:nvSpPr>
        <p:spPr>
          <a:prstGeom prst="rect">
            <a:avLst/>
          </a:prstGeom>
        </p:spPr>
        <p:txBody>
          <a:bodyPr lIns="45699" tIns="45699" rIns="45699" bIns="45699"/>
          <a:lstStyle/>
          <a:p>
            <a:r>
              <a:rPr dirty="0"/>
              <a:t>ARP Poisoning</a:t>
            </a:r>
          </a:p>
        </p:txBody>
      </p:sp>
      <p:sp>
        <p:nvSpPr>
          <p:cNvPr id="216" name="Shape 221"/>
          <p:cNvSpPr txBox="1">
            <a:spLocks noGrp="1"/>
          </p:cNvSpPr>
          <p:nvPr>
            <p:ph idx="1"/>
          </p:nvPr>
        </p:nvSpPr>
        <p:spPr>
          <a:xfrm>
            <a:off x="628650" y="1690689"/>
            <a:ext cx="4508500" cy="4351338"/>
          </a:xfrm>
          <a:prstGeom prst="rect">
            <a:avLst/>
          </a:prstGeom>
        </p:spPr>
        <p:txBody>
          <a:bodyPr lIns="45699" tIns="45699" rIns="45699" bIns="45699">
            <a:noAutofit/>
          </a:bodyPr>
          <a:lstStyle/>
          <a:p>
            <a:pPr marL="159448" indent="-159448" defTabSz="637794">
              <a:spcBef>
                <a:spcPts val="0"/>
              </a:spcBef>
              <a:buClr>
                <a:srgbClr val="000000"/>
              </a:buClr>
              <a:defRPr sz="1953"/>
            </a:pPr>
            <a:r>
              <a:rPr sz="1800" dirty="0"/>
              <a:t>ARP table poisoning (e.g.</a:t>
            </a:r>
            <a:r>
              <a:rPr lang="en-US" sz="1800" dirty="0"/>
              <a:t>,</a:t>
            </a:r>
            <a:r>
              <a:rPr sz="1800" dirty="0"/>
              <a:t> with Cain and Abel) results when the attacker sends spoofed ARP messages to a device on a network, such as a router.</a:t>
            </a:r>
            <a:br>
              <a:rPr sz="1800" dirty="0"/>
            </a:br>
            <a:endParaRPr sz="1800" dirty="0"/>
          </a:p>
          <a:p>
            <a:pPr marL="159448" indent="-159448" defTabSz="637794">
              <a:spcBef>
                <a:spcPts val="300"/>
              </a:spcBef>
              <a:buClr>
                <a:srgbClr val="000000"/>
              </a:buClr>
              <a:defRPr sz="1953"/>
            </a:pPr>
            <a:r>
              <a:rPr sz="1800" dirty="0"/>
              <a:t>Because ARP doesn’t verify the source of the packets, it accepts the packets and associates the attacker’s MAC address with the victim’s IP address. All packets sent to the router will now be sent to the attacker.</a:t>
            </a:r>
            <a:br>
              <a:rPr sz="1800" dirty="0"/>
            </a:br>
            <a:endParaRPr sz="1800" dirty="0"/>
          </a:p>
          <a:p>
            <a:pPr marL="159448" indent="-159448" defTabSz="637794">
              <a:spcBef>
                <a:spcPts val="300"/>
              </a:spcBef>
              <a:buClr>
                <a:srgbClr val="000000"/>
              </a:buClr>
              <a:defRPr sz="1953"/>
            </a:pPr>
            <a:r>
              <a:rPr sz="1800" dirty="0"/>
              <a:t>Attackers can now view all packets</a:t>
            </a:r>
            <a:r>
              <a:rPr lang="en-US" sz="1800" dirty="0"/>
              <a:t> (an attack on confidentiality)</a:t>
            </a:r>
            <a:r>
              <a:rPr sz="1800" dirty="0"/>
              <a:t>, modify them and pass them on (</a:t>
            </a:r>
            <a:r>
              <a:rPr lang="en-US" sz="1800" dirty="0"/>
              <a:t>an </a:t>
            </a:r>
            <a:r>
              <a:rPr sz="1800" dirty="0"/>
              <a:t>integrity attack), or simply drop them (</a:t>
            </a:r>
            <a:r>
              <a:rPr lang="en-US" sz="1800" dirty="0"/>
              <a:t>an </a:t>
            </a:r>
            <a:r>
              <a:rPr sz="1800" dirty="0"/>
              <a:t>attack on availability).</a:t>
            </a:r>
          </a:p>
        </p:txBody>
      </p:sp>
      <p:pic>
        <p:nvPicPr>
          <p:cNvPr id="217" name="Shape 222" descr="outing - ARP Poisoning&#10;&#10;Figure showing routers under both normal operation and with ARP Poisoning."/>
          <p:cNvPicPr>
            <a:picLocks noChangeAspect="1"/>
          </p:cNvPicPr>
          <p:nvPr/>
        </p:nvPicPr>
        <p:blipFill>
          <a:blip r:embed="rId3">
            <a:extLst/>
          </a:blip>
          <a:stretch>
            <a:fillRect/>
          </a:stretch>
        </p:blipFill>
        <p:spPr>
          <a:xfrm>
            <a:off x="5169764" y="2381929"/>
            <a:ext cx="3886200" cy="2968857"/>
          </a:xfrm>
          <a:prstGeom prst="rect">
            <a:avLst/>
          </a:prstGeom>
          <a:ln w="12700">
            <a:miter lim="400000"/>
          </a:ln>
        </p:spPr>
      </p:pic>
      <p:sp>
        <p:nvSpPr>
          <p:cNvPr id="5" name="Shape 125"/>
          <p:cNvSpPr txBox="1"/>
          <p:nvPr/>
        </p:nvSpPr>
        <p:spPr>
          <a:xfrm>
            <a:off x="5333999" y="5572208"/>
            <a:ext cx="3557731" cy="553955"/>
          </a:xfrm>
          <a:prstGeom prst="rect">
            <a:avLst/>
          </a:prstGeom>
          <a:ln w="12700">
            <a:miter lim="400000"/>
          </a:ln>
          <a:extLst>
            <a:ext uri="{C572A759-6A51-4108-AA02-DFA0A04FC94B}">
              <ma14:wrappingTextBoxFlag xmlns:ma14="http://schemas.microsoft.com/office/mac/drawingml/2011/main" xmlns="" val="1"/>
            </a:ext>
          </a:extLst>
        </p:spPr>
        <p:txBody>
          <a:bodyPr wrap="square" lIns="45699" tIns="45699" rIns="45699" bIns="45699">
            <a:spAutoFit/>
          </a:bodyPr>
          <a:lstStyle>
            <a:lvl1pPr>
              <a:defRPr sz="1000">
                <a:latin typeface="+mn-lt"/>
                <a:ea typeface="+mn-ea"/>
                <a:cs typeface="+mn-cs"/>
                <a:sym typeface="Arial"/>
              </a:defRPr>
            </a:lvl1pPr>
          </a:lstStyle>
          <a:p>
            <a:r>
              <a:rPr dirty="0"/>
              <a:t>CC BY-SA </a:t>
            </a:r>
            <a:r>
              <a:rPr lang="en-US" dirty="0"/>
              <a:t>3.0</a:t>
            </a:r>
            <a:r>
              <a:rPr dirty="0"/>
              <a:t>, </a:t>
            </a:r>
            <a:endParaRPr lang="en-US" dirty="0"/>
          </a:p>
          <a:p>
            <a:r>
              <a:rPr lang="en-US" dirty="0"/>
              <a:t>https://</a:t>
            </a:r>
            <a:r>
              <a:rPr lang="en-US" dirty="0" err="1"/>
              <a:t>en.wikipedia.org</a:t>
            </a:r>
            <a:r>
              <a:rPr lang="en-US" dirty="0"/>
              <a:t>/wiki/</a:t>
            </a:r>
            <a:r>
              <a:rPr lang="en-US" dirty="0" err="1"/>
              <a:t>ARP_spoofing</a:t>
            </a:r>
            <a:r>
              <a:rPr lang="en-US" dirty="0"/>
              <a:t>#/media/</a:t>
            </a:r>
            <a:r>
              <a:rPr lang="en-US" dirty="0" err="1"/>
              <a:t>File:ARP_Spoofing.svg</a:t>
            </a:r>
            <a:endParaRPr lang="en-US" dirty="0"/>
          </a:p>
        </p:txBody>
      </p:sp>
    </p:spTree>
    <p:extLst>
      <p:ext uri="{BB962C8B-B14F-4D97-AF65-F5344CB8AC3E}">
        <p14:creationId xmlns:p14="http://schemas.microsoft.com/office/powerpoint/2010/main" val="14719390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131094"/>
            <a:ext cx="7953118" cy="651272"/>
          </a:xfrm>
        </p:spPr>
        <p:txBody>
          <a:bodyPr/>
          <a:lstStyle/>
          <a:p>
            <a:r>
              <a:rPr lang="en-US" dirty="0" smtClean="0"/>
              <a:t>ARP</a:t>
            </a:r>
            <a:endParaRPr lang="en-US" dirty="0"/>
          </a:p>
        </p:txBody>
      </p:sp>
      <p:sp>
        <p:nvSpPr>
          <p:cNvPr id="4" name="Rectangle 4"/>
          <p:cNvSpPr txBox="1">
            <a:spLocks noChangeArrowheads="1"/>
          </p:cNvSpPr>
          <p:nvPr/>
        </p:nvSpPr>
        <p:spPr>
          <a:xfrm>
            <a:off x="4761310" y="1872854"/>
            <a:ext cx="2993231" cy="3486150"/>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1800"/>
              <a:t>Each IP node (host, router) on LAN has  </a:t>
            </a:r>
            <a:r>
              <a:rPr lang="en-US" altLang="en-US" sz="1800">
                <a:solidFill>
                  <a:srgbClr val="FF0000"/>
                </a:solidFill>
              </a:rPr>
              <a:t>ARP </a:t>
            </a:r>
            <a:r>
              <a:rPr lang="en-US" altLang="en-US" sz="1800"/>
              <a:t>table</a:t>
            </a:r>
          </a:p>
          <a:p>
            <a:r>
              <a:rPr lang="en-US" altLang="en-US" sz="1800"/>
              <a:t>ARP table: IP/MAC address mappings for some LAN nodes</a:t>
            </a:r>
          </a:p>
          <a:p>
            <a:pPr>
              <a:buFont typeface="ZapfDingbats" pitchFamily="82" charset="2"/>
              <a:buNone/>
            </a:pPr>
            <a:r>
              <a:rPr lang="en-US" altLang="en-US" sz="1350"/>
              <a:t>    </a:t>
            </a:r>
            <a:r>
              <a:rPr lang="en-US" altLang="en-US" sz="1350">
                <a:solidFill>
                  <a:srgbClr val="FF0000"/>
                </a:solidFill>
              </a:rPr>
              <a:t>&lt; IP address; MAC address; TTL&gt;</a:t>
            </a:r>
          </a:p>
          <a:p>
            <a:pPr lvl="1"/>
            <a:r>
              <a:rPr lang="en-US" altLang="en-US" sz="1200"/>
              <a:t> </a:t>
            </a:r>
            <a:r>
              <a:rPr lang="en-US" altLang="en-US" sz="1500"/>
              <a:t>TTL (Time To Live): time after which address mapping will be forgotten (typically 20 min)</a:t>
            </a:r>
            <a:endParaRPr lang="en-US" altLang="en-US" sz="1800" dirty="0"/>
          </a:p>
        </p:txBody>
      </p:sp>
      <p:grpSp>
        <p:nvGrpSpPr>
          <p:cNvPr id="5" name="Group 5"/>
          <p:cNvGrpSpPr>
            <a:grpSpLocks/>
          </p:cNvGrpSpPr>
          <p:nvPr/>
        </p:nvGrpSpPr>
        <p:grpSpPr bwMode="auto">
          <a:xfrm>
            <a:off x="1252538" y="1882379"/>
            <a:ext cx="3257550" cy="958453"/>
            <a:chOff x="297" y="3336"/>
            <a:chExt cx="2788" cy="805"/>
          </a:xfrm>
        </p:grpSpPr>
        <p:sp>
          <p:nvSpPr>
            <p:cNvPr id="6" name="Text Box 6"/>
            <p:cNvSpPr txBox="1">
              <a:spLocks noChangeArrowheads="1"/>
            </p:cNvSpPr>
            <p:nvPr/>
          </p:nvSpPr>
          <p:spPr bwMode="auto">
            <a:xfrm>
              <a:off x="390" y="3350"/>
              <a:ext cx="2434" cy="7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u="sng" dirty="0"/>
                <a:t>Question:</a:t>
              </a:r>
              <a:r>
                <a:rPr lang="en-US" altLang="en-US" dirty="0"/>
                <a:t> how to determine</a:t>
              </a:r>
            </a:p>
            <a:p>
              <a:r>
                <a:rPr lang="en-US" altLang="en-US" dirty="0"/>
                <a:t>MAC address of B</a:t>
              </a:r>
            </a:p>
            <a:p>
              <a:r>
                <a:rPr lang="en-US" altLang="en-US" dirty="0"/>
                <a:t>knowing B’s IP address?</a:t>
              </a:r>
              <a:endParaRPr lang="en-US" altLang="en-US" dirty="0">
                <a:latin typeface="Times New Roman" panose="02020603050405020304" pitchFamily="18" charset="0"/>
              </a:endParaRPr>
            </a:p>
          </p:txBody>
        </p:sp>
        <p:sp>
          <p:nvSpPr>
            <p:cNvPr id="7" name="Rectangle 7"/>
            <p:cNvSpPr>
              <a:spLocks noChangeArrowheads="1"/>
            </p:cNvSpPr>
            <p:nvPr/>
          </p:nvSpPr>
          <p:spPr bwMode="auto">
            <a:xfrm>
              <a:off x="297" y="3336"/>
              <a:ext cx="2788" cy="80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grpSp>
      <p:graphicFrame>
        <p:nvGraphicFramePr>
          <p:cNvPr id="8" name="Object 9"/>
          <p:cNvGraphicFramePr>
            <a:graphicFrameLocks noChangeAspect="1"/>
          </p:cNvGraphicFramePr>
          <p:nvPr/>
        </p:nvGraphicFramePr>
        <p:xfrm>
          <a:off x="1765698" y="3140869"/>
          <a:ext cx="311944" cy="290513"/>
        </p:xfrm>
        <a:graphic>
          <a:graphicData uri="http://schemas.openxmlformats.org/presentationml/2006/ole">
            <mc:AlternateContent xmlns:mc="http://schemas.openxmlformats.org/markup-compatibility/2006">
              <mc:Choice xmlns:v="urn:schemas-microsoft-com:vml" Requires="v">
                <p:oleObj spid="_x0000_s1034" name="Clip" r:id="rId3" imgW="1305000" imgH="1085760" progId="MS_ClipArt_Gallery.2">
                  <p:embed/>
                </p:oleObj>
              </mc:Choice>
              <mc:Fallback>
                <p:oleObj name="Clip" r:id="rId3" imgW="1305000" imgH="1085760" progId="MS_ClipArt_Gallery.2">
                  <p:embed/>
                  <p:pic>
                    <p:nvPicPr>
                      <p:cNvPr id="8"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5698" y="3140869"/>
                        <a:ext cx="311944" cy="290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Freeform 10"/>
          <p:cNvSpPr>
            <a:spLocks/>
          </p:cNvSpPr>
          <p:nvPr/>
        </p:nvSpPr>
        <p:spPr bwMode="auto">
          <a:xfrm>
            <a:off x="1350169" y="3815954"/>
            <a:ext cx="1045369" cy="1144190"/>
          </a:xfrm>
          <a:custGeom>
            <a:avLst/>
            <a:gdLst>
              <a:gd name="T0" fmla="*/ 239 w 1292"/>
              <a:gd name="T1" fmla="*/ 7 h 1255"/>
              <a:gd name="T2" fmla="*/ 35 w 1292"/>
              <a:gd name="T3" fmla="*/ 157 h 1255"/>
              <a:gd name="T4" fmla="*/ 29 w 1292"/>
              <a:gd name="T5" fmla="*/ 523 h 1255"/>
              <a:gd name="T6" fmla="*/ 53 w 1292"/>
              <a:gd name="T7" fmla="*/ 829 h 1255"/>
              <a:gd name="T8" fmla="*/ 245 w 1292"/>
              <a:gd name="T9" fmla="*/ 871 h 1255"/>
              <a:gd name="T10" fmla="*/ 647 w 1292"/>
              <a:gd name="T11" fmla="*/ 1129 h 1255"/>
              <a:gd name="T12" fmla="*/ 995 w 1292"/>
              <a:gd name="T13" fmla="*/ 1237 h 1255"/>
              <a:gd name="T14" fmla="*/ 1199 w 1292"/>
              <a:gd name="T15" fmla="*/ 1021 h 1255"/>
              <a:gd name="T16" fmla="*/ 1271 w 1292"/>
              <a:gd name="T17" fmla="*/ 445 h 1255"/>
              <a:gd name="T18" fmla="*/ 1205 w 1292"/>
              <a:gd name="T19" fmla="*/ 211 h 1255"/>
              <a:gd name="T20" fmla="*/ 749 w 1292"/>
              <a:gd name="T21" fmla="*/ 115 h 1255"/>
              <a:gd name="T22" fmla="*/ 239 w 1292"/>
              <a:gd name="T23" fmla="*/ 7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92" h="1255">
                <a:moveTo>
                  <a:pt x="239" y="7"/>
                </a:moveTo>
                <a:cubicBezTo>
                  <a:pt x="120" y="14"/>
                  <a:pt x="70" y="71"/>
                  <a:pt x="35" y="157"/>
                </a:cubicBezTo>
                <a:cubicBezTo>
                  <a:pt x="0" y="243"/>
                  <a:pt x="26" y="411"/>
                  <a:pt x="29" y="523"/>
                </a:cubicBezTo>
                <a:cubicBezTo>
                  <a:pt x="32" y="635"/>
                  <a:pt x="17" y="771"/>
                  <a:pt x="53" y="829"/>
                </a:cubicBezTo>
                <a:cubicBezTo>
                  <a:pt x="89" y="887"/>
                  <a:pt x="146" y="821"/>
                  <a:pt x="245" y="871"/>
                </a:cubicBezTo>
                <a:cubicBezTo>
                  <a:pt x="344" y="921"/>
                  <a:pt x="522" y="1068"/>
                  <a:pt x="647" y="1129"/>
                </a:cubicBezTo>
                <a:cubicBezTo>
                  <a:pt x="772" y="1190"/>
                  <a:pt x="903" y="1255"/>
                  <a:pt x="995" y="1237"/>
                </a:cubicBezTo>
                <a:cubicBezTo>
                  <a:pt x="1087" y="1219"/>
                  <a:pt x="1153" y="1153"/>
                  <a:pt x="1199" y="1021"/>
                </a:cubicBezTo>
                <a:cubicBezTo>
                  <a:pt x="1245" y="889"/>
                  <a:pt x="1270" y="580"/>
                  <a:pt x="1271" y="445"/>
                </a:cubicBezTo>
                <a:cubicBezTo>
                  <a:pt x="1272" y="310"/>
                  <a:pt x="1292" y="266"/>
                  <a:pt x="1205" y="211"/>
                </a:cubicBezTo>
                <a:cubicBezTo>
                  <a:pt x="1118" y="156"/>
                  <a:pt x="908" y="150"/>
                  <a:pt x="749" y="115"/>
                </a:cubicBezTo>
                <a:cubicBezTo>
                  <a:pt x="590" y="80"/>
                  <a:pt x="358" y="0"/>
                  <a:pt x="239" y="7"/>
                </a:cubicBezTo>
                <a:close/>
              </a:path>
            </a:pathLst>
          </a:custGeom>
          <a:solidFill>
            <a:srgbClr val="00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graphicFrame>
        <p:nvGraphicFramePr>
          <p:cNvPr id="10" name="Object 11"/>
          <p:cNvGraphicFramePr>
            <a:graphicFrameLocks noChangeAspect="1"/>
          </p:cNvGraphicFramePr>
          <p:nvPr/>
        </p:nvGraphicFramePr>
        <p:xfrm>
          <a:off x="2889648" y="4155281"/>
          <a:ext cx="311944" cy="290513"/>
        </p:xfrm>
        <a:graphic>
          <a:graphicData uri="http://schemas.openxmlformats.org/presentationml/2006/ole">
            <mc:AlternateContent xmlns:mc="http://schemas.openxmlformats.org/markup-compatibility/2006">
              <mc:Choice xmlns:v="urn:schemas-microsoft-com:vml" Requires="v">
                <p:oleObj spid="_x0000_s1035" name="Clip" r:id="rId5" imgW="1305000" imgH="1085760" progId="MS_ClipArt_Gallery.2">
                  <p:embed/>
                </p:oleObj>
              </mc:Choice>
              <mc:Fallback>
                <p:oleObj name="Clip" r:id="rId5" imgW="1305000" imgH="1085760" progId="MS_ClipArt_Gallery.2">
                  <p:embed/>
                  <p:pic>
                    <p:nvPicPr>
                      <p:cNvPr id="1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9648" y="4155281"/>
                        <a:ext cx="311944" cy="290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 name="Object 12"/>
          <p:cNvGraphicFramePr>
            <a:graphicFrameLocks noChangeAspect="1"/>
          </p:cNvGraphicFramePr>
          <p:nvPr/>
        </p:nvGraphicFramePr>
        <p:xfrm>
          <a:off x="1758554" y="5239941"/>
          <a:ext cx="311944" cy="290513"/>
        </p:xfrm>
        <a:graphic>
          <a:graphicData uri="http://schemas.openxmlformats.org/presentationml/2006/ole">
            <mc:AlternateContent xmlns:mc="http://schemas.openxmlformats.org/markup-compatibility/2006">
              <mc:Choice xmlns:v="urn:schemas-microsoft-com:vml" Requires="v">
                <p:oleObj spid="_x0000_s1036" name="Clip" r:id="rId6" imgW="1305000" imgH="1085760" progId="MS_ClipArt_Gallery.2">
                  <p:embed/>
                </p:oleObj>
              </mc:Choice>
              <mc:Fallback>
                <p:oleObj name="Clip" r:id="rId6" imgW="1305000" imgH="1085760" progId="MS_ClipArt_Gallery.2">
                  <p:embed/>
                  <p:pic>
                    <p:nvPicPr>
                      <p:cNvPr id="11"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8554" y="5239941"/>
                        <a:ext cx="311944" cy="290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13"/>
          <p:cNvGraphicFramePr>
            <a:graphicFrameLocks noChangeAspect="1"/>
          </p:cNvGraphicFramePr>
          <p:nvPr/>
        </p:nvGraphicFramePr>
        <p:xfrm>
          <a:off x="501254" y="4067175"/>
          <a:ext cx="311944" cy="290513"/>
        </p:xfrm>
        <a:graphic>
          <a:graphicData uri="http://schemas.openxmlformats.org/presentationml/2006/ole">
            <mc:AlternateContent xmlns:mc="http://schemas.openxmlformats.org/markup-compatibility/2006">
              <mc:Choice xmlns:v="urn:schemas-microsoft-com:vml" Requires="v">
                <p:oleObj spid="_x0000_s1037" name="Clip" r:id="rId7" imgW="1305000" imgH="1085760" progId="MS_ClipArt_Gallery.2">
                  <p:embed/>
                </p:oleObj>
              </mc:Choice>
              <mc:Fallback>
                <p:oleObj name="Clip" r:id="rId7" imgW="1305000" imgH="1085760" progId="MS_ClipArt_Gallery.2">
                  <p:embed/>
                  <p:pic>
                    <p:nvPicPr>
                      <p:cNvPr id="12"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1254" y="4067175"/>
                        <a:ext cx="311944" cy="290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 name="Rectangle 14"/>
          <p:cNvSpPr>
            <a:spLocks noChangeArrowheads="1"/>
          </p:cNvSpPr>
          <p:nvPr/>
        </p:nvSpPr>
        <p:spPr bwMode="auto">
          <a:xfrm>
            <a:off x="2788444" y="4238625"/>
            <a:ext cx="138113" cy="1143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14" name="Rectangle 15"/>
          <p:cNvSpPr>
            <a:spLocks noChangeArrowheads="1"/>
          </p:cNvSpPr>
          <p:nvPr/>
        </p:nvSpPr>
        <p:spPr bwMode="auto">
          <a:xfrm>
            <a:off x="781051" y="4136231"/>
            <a:ext cx="136922" cy="1143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15" name="Rectangle 16"/>
          <p:cNvSpPr>
            <a:spLocks noChangeArrowheads="1"/>
          </p:cNvSpPr>
          <p:nvPr/>
        </p:nvSpPr>
        <p:spPr bwMode="auto">
          <a:xfrm>
            <a:off x="1905001" y="3417094"/>
            <a:ext cx="97631" cy="14168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16" name="Rectangle 17"/>
          <p:cNvSpPr>
            <a:spLocks noChangeArrowheads="1"/>
          </p:cNvSpPr>
          <p:nvPr/>
        </p:nvSpPr>
        <p:spPr bwMode="auto">
          <a:xfrm>
            <a:off x="1870473" y="5098256"/>
            <a:ext cx="97631" cy="14287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17" name="Line 18"/>
          <p:cNvSpPr>
            <a:spLocks noChangeShapeType="1"/>
          </p:cNvSpPr>
          <p:nvPr/>
        </p:nvSpPr>
        <p:spPr bwMode="auto">
          <a:xfrm>
            <a:off x="914401" y="4194572"/>
            <a:ext cx="46077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18" name="Line 19"/>
          <p:cNvSpPr>
            <a:spLocks noChangeShapeType="1"/>
          </p:cNvSpPr>
          <p:nvPr/>
        </p:nvSpPr>
        <p:spPr bwMode="auto">
          <a:xfrm>
            <a:off x="1940719" y="3562350"/>
            <a:ext cx="0" cy="3667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19" name="Line 20"/>
          <p:cNvSpPr>
            <a:spLocks noChangeShapeType="1"/>
          </p:cNvSpPr>
          <p:nvPr/>
        </p:nvSpPr>
        <p:spPr bwMode="auto">
          <a:xfrm flipH="1">
            <a:off x="2382441" y="4288631"/>
            <a:ext cx="40719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20" name="Line 21"/>
          <p:cNvSpPr>
            <a:spLocks noChangeShapeType="1"/>
          </p:cNvSpPr>
          <p:nvPr/>
        </p:nvSpPr>
        <p:spPr bwMode="auto">
          <a:xfrm flipV="1">
            <a:off x="1921669" y="4849416"/>
            <a:ext cx="0" cy="2452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21" name="Text Box 22"/>
          <p:cNvSpPr txBox="1">
            <a:spLocks noChangeArrowheads="1"/>
          </p:cNvSpPr>
          <p:nvPr/>
        </p:nvSpPr>
        <p:spPr bwMode="auto">
          <a:xfrm>
            <a:off x="2105026" y="3399235"/>
            <a:ext cx="1257075"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50"/>
              <a:t>1A-2F-BB-76-09-AD</a:t>
            </a:r>
          </a:p>
        </p:txBody>
      </p:sp>
      <p:sp>
        <p:nvSpPr>
          <p:cNvPr id="22" name="Line 23"/>
          <p:cNvSpPr>
            <a:spLocks noChangeShapeType="1"/>
          </p:cNvSpPr>
          <p:nvPr/>
        </p:nvSpPr>
        <p:spPr bwMode="auto">
          <a:xfrm flipH="1" flipV="1">
            <a:off x="2006204" y="3475435"/>
            <a:ext cx="132159" cy="71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23" name="Line 24"/>
          <p:cNvSpPr>
            <a:spLocks noChangeShapeType="1"/>
          </p:cNvSpPr>
          <p:nvPr/>
        </p:nvSpPr>
        <p:spPr bwMode="auto">
          <a:xfrm flipV="1">
            <a:off x="2849166" y="4345782"/>
            <a:ext cx="0" cy="20836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24" name="Text Box 25"/>
          <p:cNvSpPr txBox="1">
            <a:spLocks noChangeArrowheads="1"/>
          </p:cNvSpPr>
          <p:nvPr/>
        </p:nvSpPr>
        <p:spPr bwMode="auto">
          <a:xfrm>
            <a:off x="2538413" y="4564856"/>
            <a:ext cx="1242648"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50"/>
              <a:t>58-23-D7-FA-20-B0</a:t>
            </a:r>
          </a:p>
        </p:txBody>
      </p:sp>
      <p:sp>
        <p:nvSpPr>
          <p:cNvPr id="25" name="Line 26"/>
          <p:cNvSpPr>
            <a:spLocks noChangeShapeType="1"/>
          </p:cNvSpPr>
          <p:nvPr/>
        </p:nvSpPr>
        <p:spPr bwMode="auto">
          <a:xfrm flipH="1">
            <a:off x="1974057" y="5158979"/>
            <a:ext cx="18454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26" name="Text Box 27"/>
          <p:cNvSpPr txBox="1">
            <a:spLocks noChangeArrowheads="1"/>
          </p:cNvSpPr>
          <p:nvPr/>
        </p:nvSpPr>
        <p:spPr bwMode="auto">
          <a:xfrm>
            <a:off x="2190750" y="5095875"/>
            <a:ext cx="1217000"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50"/>
              <a:t>0C-C4-11-6F-E3-98</a:t>
            </a:r>
          </a:p>
        </p:txBody>
      </p:sp>
      <p:sp>
        <p:nvSpPr>
          <p:cNvPr id="27" name="Line 28"/>
          <p:cNvSpPr>
            <a:spLocks noChangeShapeType="1"/>
          </p:cNvSpPr>
          <p:nvPr/>
        </p:nvSpPr>
        <p:spPr bwMode="auto">
          <a:xfrm flipV="1">
            <a:off x="847725" y="4250532"/>
            <a:ext cx="0" cy="20836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28" name="Text Box 29"/>
          <p:cNvSpPr txBox="1">
            <a:spLocks noChangeArrowheads="1"/>
          </p:cNvSpPr>
          <p:nvPr/>
        </p:nvSpPr>
        <p:spPr bwMode="auto">
          <a:xfrm>
            <a:off x="1" y="4482704"/>
            <a:ext cx="1218603"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50"/>
              <a:t>71-65-F7-2B-08-53</a:t>
            </a:r>
          </a:p>
        </p:txBody>
      </p:sp>
      <p:sp>
        <p:nvSpPr>
          <p:cNvPr id="29" name="Text Box 30"/>
          <p:cNvSpPr txBox="1">
            <a:spLocks noChangeArrowheads="1"/>
          </p:cNvSpPr>
          <p:nvPr/>
        </p:nvSpPr>
        <p:spPr bwMode="auto">
          <a:xfrm>
            <a:off x="1509712" y="4183856"/>
            <a:ext cx="583814"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350"/>
              <a:t>   LAN</a:t>
            </a:r>
          </a:p>
        </p:txBody>
      </p:sp>
      <p:sp>
        <p:nvSpPr>
          <p:cNvPr id="30" name="Text Box 31"/>
          <p:cNvSpPr txBox="1">
            <a:spLocks noChangeArrowheads="1"/>
          </p:cNvSpPr>
          <p:nvPr/>
        </p:nvSpPr>
        <p:spPr bwMode="auto">
          <a:xfrm>
            <a:off x="172641" y="3700463"/>
            <a:ext cx="906017"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50"/>
              <a:t>137.196.7.23</a:t>
            </a:r>
          </a:p>
        </p:txBody>
      </p:sp>
      <p:sp>
        <p:nvSpPr>
          <p:cNvPr id="31" name="Line 32"/>
          <p:cNvSpPr>
            <a:spLocks noChangeShapeType="1"/>
          </p:cNvSpPr>
          <p:nvPr/>
        </p:nvSpPr>
        <p:spPr bwMode="auto">
          <a:xfrm>
            <a:off x="657225" y="3889772"/>
            <a:ext cx="0" cy="18454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32" name="Text Box 33"/>
          <p:cNvSpPr txBox="1">
            <a:spLocks noChangeArrowheads="1"/>
          </p:cNvSpPr>
          <p:nvPr/>
        </p:nvSpPr>
        <p:spPr bwMode="auto">
          <a:xfrm>
            <a:off x="2233129" y="3089672"/>
            <a:ext cx="906017"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50" dirty="0"/>
              <a:t>137.196.7.78</a:t>
            </a:r>
          </a:p>
        </p:txBody>
      </p:sp>
      <p:sp>
        <p:nvSpPr>
          <p:cNvPr id="33" name="Line 34"/>
          <p:cNvSpPr>
            <a:spLocks noChangeShapeType="1"/>
          </p:cNvSpPr>
          <p:nvPr/>
        </p:nvSpPr>
        <p:spPr bwMode="auto">
          <a:xfrm flipH="1" flipV="1">
            <a:off x="2028826" y="3194447"/>
            <a:ext cx="211931" cy="95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34" name="Line 35"/>
          <p:cNvSpPr>
            <a:spLocks noChangeShapeType="1"/>
          </p:cNvSpPr>
          <p:nvPr/>
        </p:nvSpPr>
        <p:spPr bwMode="auto">
          <a:xfrm>
            <a:off x="3040856" y="3974307"/>
            <a:ext cx="0" cy="18454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35" name="Text Box 36"/>
          <p:cNvSpPr txBox="1">
            <a:spLocks noChangeArrowheads="1"/>
          </p:cNvSpPr>
          <p:nvPr/>
        </p:nvSpPr>
        <p:spPr bwMode="auto">
          <a:xfrm>
            <a:off x="2583657" y="3775472"/>
            <a:ext cx="906017"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50"/>
              <a:t>137.196.7.14</a:t>
            </a:r>
          </a:p>
        </p:txBody>
      </p:sp>
      <p:sp>
        <p:nvSpPr>
          <p:cNvPr id="36" name="Line 38"/>
          <p:cNvSpPr>
            <a:spLocks noChangeShapeType="1"/>
          </p:cNvSpPr>
          <p:nvPr/>
        </p:nvSpPr>
        <p:spPr bwMode="auto">
          <a:xfrm>
            <a:off x="1602582" y="5359004"/>
            <a:ext cx="17383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37" name="Text Box 39"/>
          <p:cNvSpPr txBox="1">
            <a:spLocks noChangeArrowheads="1"/>
          </p:cNvSpPr>
          <p:nvPr/>
        </p:nvSpPr>
        <p:spPr bwMode="auto">
          <a:xfrm>
            <a:off x="673894" y="5253038"/>
            <a:ext cx="906017"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50"/>
              <a:t>137.196.7.88</a:t>
            </a:r>
          </a:p>
        </p:txBody>
      </p:sp>
    </p:spTree>
    <p:extLst>
      <p:ext uri="{BB962C8B-B14F-4D97-AF65-F5344CB8AC3E}">
        <p14:creationId xmlns:p14="http://schemas.microsoft.com/office/powerpoint/2010/main" val="535881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ARP Cache Poisoning</a:t>
            </a:r>
            <a:endParaRPr lang="en-US" dirty="0"/>
          </a:p>
        </p:txBody>
      </p:sp>
      <p:sp>
        <p:nvSpPr>
          <p:cNvPr id="3" name="Content Placeholder 2"/>
          <p:cNvSpPr>
            <a:spLocks noGrp="1"/>
          </p:cNvSpPr>
          <p:nvPr>
            <p:ph idx="1"/>
          </p:nvPr>
        </p:nvSpPr>
        <p:spPr/>
        <p:txBody>
          <a:bodyPr>
            <a:normAutofit/>
          </a:bodyPr>
          <a:lstStyle/>
          <a:p>
            <a:r>
              <a:rPr lang="en-US" dirty="0" smtClean="0"/>
              <a:t>ARP is a simple protocol</a:t>
            </a:r>
          </a:p>
          <a:p>
            <a:pPr lvl="1"/>
            <a:r>
              <a:rPr lang="en-US" dirty="0" smtClean="0"/>
              <a:t>No Authentication</a:t>
            </a:r>
          </a:p>
          <a:p>
            <a:pPr lvl="2"/>
            <a:r>
              <a:rPr lang="en-US" dirty="0" smtClean="0"/>
              <a:t>ARP provides no way to verify that the responding device is really who it says it is</a:t>
            </a:r>
          </a:p>
          <a:p>
            <a:r>
              <a:rPr lang="en-US" dirty="0" smtClean="0"/>
              <a:t>Attacks</a:t>
            </a:r>
          </a:p>
          <a:p>
            <a:pPr lvl="1"/>
            <a:r>
              <a:rPr lang="en-US" dirty="0" smtClean="0"/>
              <a:t>DOS</a:t>
            </a:r>
          </a:p>
          <a:p>
            <a:pPr lvl="2"/>
            <a:r>
              <a:rPr lang="en-US" dirty="0" smtClean="0"/>
              <a:t>Hacker can easily associate an operational IP address to a false MAC address</a:t>
            </a:r>
          </a:p>
          <a:p>
            <a:pPr lvl="1"/>
            <a:r>
              <a:rPr lang="en-US" dirty="0" smtClean="0"/>
              <a:t>Man-in-the-Middle</a:t>
            </a:r>
          </a:p>
          <a:p>
            <a:pPr lvl="2"/>
            <a:r>
              <a:rPr lang="en-US" dirty="0" smtClean="0"/>
              <a:t>Intercept network traffic between two devices in your network</a:t>
            </a:r>
          </a:p>
          <a:p>
            <a:endParaRPr lang="en-US" dirty="0"/>
          </a:p>
        </p:txBody>
      </p:sp>
    </p:spTree>
    <p:extLst>
      <p:ext uri="{BB962C8B-B14F-4D97-AF65-F5344CB8AC3E}">
        <p14:creationId xmlns:p14="http://schemas.microsoft.com/office/powerpoint/2010/main" val="169642344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Man-in-the-middle</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flipH="1">
            <a:off x="535974" y="2450207"/>
            <a:ext cx="719817" cy="743787"/>
          </a:xfrm>
        </p:spPr>
      </p:pic>
      <p:pic>
        <p:nvPicPr>
          <p:cNvPr id="5"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468012" y="3811223"/>
            <a:ext cx="719817" cy="743787"/>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95296" y="2459395"/>
            <a:ext cx="513450" cy="596168"/>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4108" y="2403762"/>
            <a:ext cx="513450" cy="596168"/>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32919" y="2384064"/>
            <a:ext cx="513450" cy="596168"/>
          </a:xfrm>
          <a:prstGeom prst="rect">
            <a:avLst/>
          </a:prstGeom>
        </p:spPr>
      </p:pic>
      <p:pic>
        <p:nvPicPr>
          <p:cNvPr id="10" name="Picture 9"/>
          <p:cNvPicPr>
            <a:picLocks noChangeAspect="1"/>
          </p:cNvPicPr>
          <p:nvPr/>
        </p:nvPicPr>
        <p:blipFill>
          <a:blip r:embed="rId4"/>
          <a:stretch>
            <a:fillRect/>
          </a:stretch>
        </p:blipFill>
        <p:spPr>
          <a:xfrm>
            <a:off x="6779419" y="2647734"/>
            <a:ext cx="1071563" cy="1057275"/>
          </a:xfrm>
          <a:prstGeom prst="rect">
            <a:avLst/>
          </a:prstGeom>
        </p:spPr>
      </p:pic>
      <p:cxnSp>
        <p:nvCxnSpPr>
          <p:cNvPr id="12" name="Straight Connector 11"/>
          <p:cNvCxnSpPr/>
          <p:nvPr/>
        </p:nvCxnSpPr>
        <p:spPr>
          <a:xfrm flipH="1" flipV="1">
            <a:off x="1402492" y="3407757"/>
            <a:ext cx="5406082" cy="40463"/>
          </a:xfrm>
          <a:prstGeom prst="line">
            <a:avLst/>
          </a:prstGeom>
        </p:spPr>
        <p:style>
          <a:lnRef idx="3">
            <a:schemeClr val="dk1"/>
          </a:lnRef>
          <a:fillRef idx="0">
            <a:schemeClr val="dk1"/>
          </a:fillRef>
          <a:effectRef idx="2">
            <a:schemeClr val="dk1"/>
          </a:effectRef>
          <a:fontRef idx="minor">
            <a:schemeClr val="tx1"/>
          </a:fontRef>
        </p:style>
      </p:cxnSp>
      <p:cxnSp>
        <p:nvCxnSpPr>
          <p:cNvPr id="14" name="Straight Connector 13"/>
          <p:cNvCxnSpPr>
            <a:endCxn id="7" idx="2"/>
          </p:cNvCxnSpPr>
          <p:nvPr/>
        </p:nvCxnSpPr>
        <p:spPr>
          <a:xfrm flipH="1" flipV="1">
            <a:off x="3452021" y="3055563"/>
            <a:ext cx="1692" cy="390428"/>
          </a:xfrm>
          <a:prstGeom prst="line">
            <a:avLst/>
          </a:prstGeom>
        </p:spPr>
        <p:style>
          <a:lnRef idx="3">
            <a:schemeClr val="dk1"/>
          </a:lnRef>
          <a:fillRef idx="0">
            <a:schemeClr val="dk1"/>
          </a:fillRef>
          <a:effectRef idx="2">
            <a:schemeClr val="dk1"/>
          </a:effectRef>
          <a:fontRef idx="minor">
            <a:schemeClr val="tx1"/>
          </a:fontRef>
        </p:style>
      </p:cxnSp>
      <p:cxnSp>
        <p:nvCxnSpPr>
          <p:cNvPr id="16" name="Straight Connector 15"/>
          <p:cNvCxnSpPr/>
          <p:nvPr/>
        </p:nvCxnSpPr>
        <p:spPr>
          <a:xfrm>
            <a:off x="4070833" y="3018465"/>
            <a:ext cx="0" cy="427526"/>
          </a:xfrm>
          <a:prstGeom prst="line">
            <a:avLst/>
          </a:prstGeom>
        </p:spPr>
        <p:style>
          <a:lnRef idx="3">
            <a:schemeClr val="dk1"/>
          </a:lnRef>
          <a:fillRef idx="0">
            <a:schemeClr val="dk1"/>
          </a:fillRef>
          <a:effectRef idx="2">
            <a:schemeClr val="dk1"/>
          </a:effectRef>
          <a:fontRef idx="minor">
            <a:schemeClr val="tx1"/>
          </a:fontRef>
        </p:style>
      </p:cxnSp>
      <p:cxnSp>
        <p:nvCxnSpPr>
          <p:cNvPr id="18" name="Elbow Connector 17"/>
          <p:cNvCxnSpPr>
            <a:stCxn id="9" idx="2"/>
          </p:cNvCxnSpPr>
          <p:nvPr/>
        </p:nvCxnSpPr>
        <p:spPr>
          <a:xfrm rot="16200000" flipH="1">
            <a:off x="4574608" y="3095268"/>
            <a:ext cx="427526" cy="197453"/>
          </a:xfrm>
          <a:prstGeom prst="bentConnector3">
            <a:avLst/>
          </a:prstGeom>
        </p:spPr>
        <p:style>
          <a:lnRef idx="3">
            <a:schemeClr val="dk1"/>
          </a:lnRef>
          <a:fillRef idx="0">
            <a:schemeClr val="dk1"/>
          </a:fillRef>
          <a:effectRef idx="2">
            <a:schemeClr val="dk1"/>
          </a:effectRef>
          <a:fontRef idx="minor">
            <a:schemeClr val="tx1"/>
          </a:fontRef>
        </p:style>
      </p:cxnSp>
      <p:cxnSp>
        <p:nvCxnSpPr>
          <p:cNvPr id="21" name="Elbow Connector 20"/>
          <p:cNvCxnSpPr/>
          <p:nvPr/>
        </p:nvCxnSpPr>
        <p:spPr>
          <a:xfrm>
            <a:off x="1273735" y="2885783"/>
            <a:ext cx="146701" cy="1297334"/>
          </a:xfrm>
          <a:prstGeom prst="bentConnector2">
            <a:avLst/>
          </a:prstGeom>
        </p:spPr>
        <p:style>
          <a:lnRef idx="3">
            <a:schemeClr val="dk1"/>
          </a:lnRef>
          <a:fillRef idx="0">
            <a:schemeClr val="dk1"/>
          </a:fillRef>
          <a:effectRef idx="2">
            <a:schemeClr val="dk1"/>
          </a:effectRef>
          <a:fontRef idx="minor">
            <a:schemeClr val="tx1"/>
          </a:fontRef>
        </p:style>
      </p:cxnSp>
      <p:cxnSp>
        <p:nvCxnSpPr>
          <p:cNvPr id="23" name="Straight Connector 22"/>
          <p:cNvCxnSpPr>
            <a:endCxn id="5" idx="1"/>
          </p:cNvCxnSpPr>
          <p:nvPr/>
        </p:nvCxnSpPr>
        <p:spPr>
          <a:xfrm flipH="1">
            <a:off x="1187829" y="4183117"/>
            <a:ext cx="232607" cy="0"/>
          </a:xfrm>
          <a:prstGeom prst="line">
            <a:avLst/>
          </a:prstGeom>
        </p:spPr>
        <p:style>
          <a:lnRef idx="3">
            <a:schemeClr val="dk1"/>
          </a:lnRef>
          <a:fillRef idx="0">
            <a:schemeClr val="dk1"/>
          </a:fillRef>
          <a:effectRef idx="2">
            <a:schemeClr val="dk1"/>
          </a:effectRef>
          <a:fontRef idx="minor">
            <a:schemeClr val="tx1"/>
          </a:fontRef>
        </p:style>
      </p:cxnSp>
      <p:cxnSp>
        <p:nvCxnSpPr>
          <p:cNvPr id="27" name="Straight Connector 26"/>
          <p:cNvCxnSpPr/>
          <p:nvPr/>
        </p:nvCxnSpPr>
        <p:spPr>
          <a:xfrm flipV="1">
            <a:off x="3814108" y="3407757"/>
            <a:ext cx="0" cy="1668803"/>
          </a:xfrm>
          <a:prstGeom prst="line">
            <a:avLst/>
          </a:prstGeom>
        </p:spPr>
        <p:style>
          <a:lnRef idx="3">
            <a:schemeClr val="dk1"/>
          </a:lnRef>
          <a:fillRef idx="0">
            <a:schemeClr val="dk1"/>
          </a:fillRef>
          <a:effectRef idx="2">
            <a:schemeClr val="dk1"/>
          </a:effectRef>
          <a:fontRef idx="minor">
            <a:schemeClr val="tx1"/>
          </a:fontRef>
        </p:style>
      </p:cxnSp>
      <p:sp>
        <p:nvSpPr>
          <p:cNvPr id="31" name="TextBox 30"/>
          <p:cNvSpPr txBox="1"/>
          <p:nvPr/>
        </p:nvSpPr>
        <p:spPr>
          <a:xfrm>
            <a:off x="42190" y="4583344"/>
            <a:ext cx="1402492" cy="507831"/>
          </a:xfrm>
          <a:prstGeom prst="rect">
            <a:avLst/>
          </a:prstGeom>
          <a:noFill/>
        </p:spPr>
        <p:txBody>
          <a:bodyPr wrap="square" rtlCol="0">
            <a:spAutoFit/>
          </a:bodyPr>
          <a:lstStyle/>
          <a:p>
            <a:r>
              <a:rPr lang="en-US" sz="900" dirty="0">
                <a:latin typeface="Garamond" panose="02020404030301010803" pitchFamily="18" charset="0"/>
              </a:rPr>
              <a:t>IP: 202.128.50.1</a:t>
            </a:r>
          </a:p>
          <a:p>
            <a:r>
              <a:rPr lang="en-US" sz="900" dirty="0">
                <a:latin typeface="Garamond" panose="02020404030301010803" pitchFamily="18" charset="0"/>
              </a:rPr>
              <a:t>MAC: AC-AE-32-45-73-42</a:t>
            </a:r>
          </a:p>
          <a:p>
            <a:endParaRPr lang="en-US" sz="900" dirty="0">
              <a:latin typeface="Garamond" panose="02020404030301010803" pitchFamily="18" charset="0"/>
            </a:endParaRPr>
          </a:p>
        </p:txBody>
      </p:sp>
      <p:sp>
        <p:nvSpPr>
          <p:cNvPr id="32" name="TextBox 31"/>
          <p:cNvSpPr txBox="1"/>
          <p:nvPr/>
        </p:nvSpPr>
        <p:spPr>
          <a:xfrm>
            <a:off x="42190" y="3196957"/>
            <a:ext cx="1402492" cy="646331"/>
          </a:xfrm>
          <a:prstGeom prst="rect">
            <a:avLst/>
          </a:prstGeom>
          <a:noFill/>
        </p:spPr>
        <p:txBody>
          <a:bodyPr wrap="square" rtlCol="0">
            <a:spAutoFit/>
          </a:bodyPr>
          <a:lstStyle/>
          <a:p>
            <a:r>
              <a:rPr lang="en-US" sz="900" dirty="0">
                <a:latin typeface="Garamond" panose="02020404030301010803" pitchFamily="18" charset="0"/>
              </a:rPr>
              <a:t>IP: 202.128.50.2</a:t>
            </a:r>
          </a:p>
          <a:p>
            <a:r>
              <a:rPr lang="en-US" sz="900" dirty="0">
                <a:latin typeface="Garamond" panose="02020404030301010803" pitchFamily="18" charset="0"/>
              </a:rPr>
              <a:t>MAC: </a:t>
            </a:r>
            <a:r>
              <a:rPr lang="en-US" altLang="en-US" sz="900" dirty="0"/>
              <a:t>45-73-42-AC-AE-32</a:t>
            </a:r>
            <a:endParaRPr lang="en-US" altLang="en-US" sz="900" i="1" dirty="0"/>
          </a:p>
          <a:p>
            <a:endParaRPr lang="en-US" sz="900" dirty="0">
              <a:latin typeface="Garamond" panose="02020404030301010803" pitchFamily="18" charset="0"/>
            </a:endParaRPr>
          </a:p>
          <a:p>
            <a:endParaRPr lang="en-US" sz="900" dirty="0">
              <a:latin typeface="Garamond" panose="02020404030301010803" pitchFamily="18" charset="0"/>
            </a:endParaRPr>
          </a:p>
        </p:txBody>
      </p:sp>
      <p:sp>
        <p:nvSpPr>
          <p:cNvPr id="33" name="TextBox 32"/>
          <p:cNvSpPr txBox="1"/>
          <p:nvPr/>
        </p:nvSpPr>
        <p:spPr>
          <a:xfrm>
            <a:off x="6885875" y="2281763"/>
            <a:ext cx="1402492" cy="507831"/>
          </a:xfrm>
          <a:prstGeom prst="rect">
            <a:avLst/>
          </a:prstGeom>
          <a:noFill/>
        </p:spPr>
        <p:txBody>
          <a:bodyPr wrap="square" rtlCol="0">
            <a:spAutoFit/>
          </a:bodyPr>
          <a:lstStyle/>
          <a:p>
            <a:r>
              <a:rPr lang="en-US" sz="900" dirty="0">
                <a:latin typeface="Garamond" panose="02020404030301010803" pitchFamily="18" charset="0"/>
              </a:rPr>
              <a:t>IP: 202.128.55.11</a:t>
            </a:r>
          </a:p>
          <a:p>
            <a:r>
              <a:rPr lang="en-US" sz="900" dirty="0">
                <a:latin typeface="Garamond" panose="02020404030301010803" pitchFamily="18" charset="0"/>
              </a:rPr>
              <a:t>MAC: 00-A8-23-F4-09-81</a:t>
            </a:r>
          </a:p>
          <a:p>
            <a:endParaRPr lang="en-US" sz="900" dirty="0">
              <a:latin typeface="Garamond" panose="02020404030301010803" pitchFamily="18" charset="0"/>
            </a:endParaRPr>
          </a:p>
        </p:txBody>
      </p:sp>
      <p:pic>
        <p:nvPicPr>
          <p:cNvPr id="3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454199" y="5076560"/>
            <a:ext cx="719817" cy="743787"/>
          </a:xfrm>
          <a:prstGeom prst="rect">
            <a:avLst/>
          </a:prstGeom>
        </p:spPr>
      </p:pic>
      <p:sp>
        <p:nvSpPr>
          <p:cNvPr id="35" name="TextBox 34"/>
          <p:cNvSpPr txBox="1"/>
          <p:nvPr/>
        </p:nvSpPr>
        <p:spPr>
          <a:xfrm>
            <a:off x="4186373" y="5466606"/>
            <a:ext cx="1402492" cy="507831"/>
          </a:xfrm>
          <a:prstGeom prst="rect">
            <a:avLst/>
          </a:prstGeom>
          <a:noFill/>
        </p:spPr>
        <p:txBody>
          <a:bodyPr wrap="square" rtlCol="0">
            <a:spAutoFit/>
          </a:bodyPr>
          <a:lstStyle/>
          <a:p>
            <a:r>
              <a:rPr lang="en-US" sz="900" dirty="0">
                <a:latin typeface="Garamond" panose="02020404030301010803" pitchFamily="18" charset="0"/>
              </a:rPr>
              <a:t>IP: 202.128.50.4</a:t>
            </a:r>
          </a:p>
          <a:p>
            <a:r>
              <a:rPr lang="en-US" sz="900" dirty="0">
                <a:latin typeface="Garamond" panose="02020404030301010803" pitchFamily="18" charset="0"/>
              </a:rPr>
              <a:t>MAC: 0C-A5-32-44-78-41</a:t>
            </a:r>
          </a:p>
          <a:p>
            <a:endParaRPr lang="en-US" sz="900" dirty="0">
              <a:latin typeface="Garamond" panose="02020404030301010803" pitchFamily="18" charset="0"/>
            </a:endParaRPr>
          </a:p>
        </p:txBody>
      </p:sp>
      <p:sp>
        <p:nvSpPr>
          <p:cNvPr id="36" name="Rounded Rectangle 35"/>
          <p:cNvSpPr/>
          <p:nvPr/>
        </p:nvSpPr>
        <p:spPr>
          <a:xfrm rot="3359398">
            <a:off x="4873250" y="4183117"/>
            <a:ext cx="1600200" cy="513806"/>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endParaRPr lang="en-US" sz="1050" b="1" dirty="0">
              <a:solidFill>
                <a:srgbClr val="FF0000"/>
              </a:solidFill>
              <a:latin typeface="Garamond" panose="02020404030301010803" pitchFamily="18" charset="0"/>
            </a:endParaRPr>
          </a:p>
          <a:p>
            <a:r>
              <a:rPr lang="en-US" sz="1050" b="1" dirty="0">
                <a:solidFill>
                  <a:srgbClr val="FF0000"/>
                </a:solidFill>
                <a:latin typeface="Garamond" panose="02020404030301010803" pitchFamily="18" charset="0"/>
              </a:rPr>
              <a:t>IP: 202.128.50.2</a:t>
            </a:r>
          </a:p>
          <a:p>
            <a:r>
              <a:rPr lang="en-US" sz="1050" b="1" dirty="0">
                <a:solidFill>
                  <a:srgbClr val="FF0000"/>
                </a:solidFill>
                <a:latin typeface="Garamond" panose="02020404030301010803" pitchFamily="18" charset="0"/>
              </a:rPr>
              <a:t>MAC: 00-A8-23-F4-09-81</a:t>
            </a:r>
          </a:p>
          <a:p>
            <a:endParaRPr lang="en-US" sz="1050" dirty="0">
              <a:latin typeface="Garamond" panose="02020404030301010803" pitchFamily="18" charset="0"/>
            </a:endParaRPr>
          </a:p>
        </p:txBody>
      </p:sp>
      <p:cxnSp>
        <p:nvCxnSpPr>
          <p:cNvPr id="38" name="Straight Arrow Connector 37"/>
          <p:cNvCxnSpPr>
            <a:endCxn id="36" idx="0"/>
          </p:cNvCxnSpPr>
          <p:nvPr/>
        </p:nvCxnSpPr>
        <p:spPr>
          <a:xfrm flipH="1">
            <a:off x="5886308" y="3197440"/>
            <a:ext cx="1143197" cy="109888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36" idx="2"/>
          </p:cNvCxnSpPr>
          <p:nvPr/>
        </p:nvCxnSpPr>
        <p:spPr>
          <a:xfrm flipH="1">
            <a:off x="4160170" y="4583716"/>
            <a:ext cx="1300223" cy="73760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9" name="Rounded Rectangle 48"/>
          <p:cNvSpPr/>
          <p:nvPr/>
        </p:nvSpPr>
        <p:spPr>
          <a:xfrm>
            <a:off x="1773194" y="5194472"/>
            <a:ext cx="1779374" cy="62587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900" dirty="0"/>
              <a:t>ARP Table updated:</a:t>
            </a:r>
          </a:p>
          <a:p>
            <a:r>
              <a:rPr lang="en-US" sz="900" b="1" dirty="0">
                <a:solidFill>
                  <a:srgbClr val="FF0000"/>
                </a:solidFill>
                <a:latin typeface="Garamond" panose="02020404030301010803" pitchFamily="18" charset="0"/>
              </a:rPr>
              <a:t>IP: 	 MAC: </a:t>
            </a:r>
          </a:p>
          <a:p>
            <a:r>
              <a:rPr lang="en-US" sz="900" b="1" dirty="0">
                <a:solidFill>
                  <a:srgbClr val="FF0000"/>
                </a:solidFill>
                <a:latin typeface="Garamond" panose="02020404030301010803" pitchFamily="18" charset="0"/>
              </a:rPr>
              <a:t>202.128.50.2     00-A8-23-F4-09-81</a:t>
            </a:r>
          </a:p>
          <a:p>
            <a:endParaRPr lang="en-US" sz="900" dirty="0"/>
          </a:p>
        </p:txBody>
      </p:sp>
      <p:sp>
        <p:nvSpPr>
          <p:cNvPr id="50" name="Rounded Rectangle 49"/>
          <p:cNvSpPr/>
          <p:nvPr/>
        </p:nvSpPr>
        <p:spPr>
          <a:xfrm rot="829271">
            <a:off x="2923856" y="3304298"/>
            <a:ext cx="1615258" cy="433914"/>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endParaRPr lang="en-US" sz="1050" b="1" dirty="0">
              <a:solidFill>
                <a:srgbClr val="FF0000"/>
              </a:solidFill>
              <a:latin typeface="Garamond" panose="02020404030301010803" pitchFamily="18" charset="0"/>
            </a:endParaRPr>
          </a:p>
          <a:p>
            <a:r>
              <a:rPr lang="en-US" sz="1050" b="1" dirty="0">
                <a:solidFill>
                  <a:srgbClr val="FF0000"/>
                </a:solidFill>
                <a:latin typeface="Garamond" panose="02020404030301010803" pitchFamily="18" charset="0"/>
              </a:rPr>
              <a:t>IP: 202.128.50.4</a:t>
            </a:r>
          </a:p>
          <a:p>
            <a:r>
              <a:rPr lang="en-US" sz="1050" b="1" dirty="0">
                <a:solidFill>
                  <a:srgbClr val="FF0000"/>
                </a:solidFill>
                <a:latin typeface="Garamond" panose="02020404030301010803" pitchFamily="18" charset="0"/>
              </a:rPr>
              <a:t>MAC: 00-A8-23-F4-09-81</a:t>
            </a:r>
          </a:p>
          <a:p>
            <a:endParaRPr lang="en-US" sz="1050" dirty="0">
              <a:latin typeface="Garamond" panose="02020404030301010803" pitchFamily="18" charset="0"/>
            </a:endParaRPr>
          </a:p>
        </p:txBody>
      </p:sp>
      <p:cxnSp>
        <p:nvCxnSpPr>
          <p:cNvPr id="51" name="Straight Arrow Connector 50"/>
          <p:cNvCxnSpPr>
            <a:endCxn id="50" idx="0"/>
          </p:cNvCxnSpPr>
          <p:nvPr/>
        </p:nvCxnSpPr>
        <p:spPr>
          <a:xfrm flipH="1">
            <a:off x="3783315" y="3127946"/>
            <a:ext cx="3292063" cy="18263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a:stCxn id="50" idx="1"/>
            <a:endCxn id="4" idx="1"/>
          </p:cNvCxnSpPr>
          <p:nvPr/>
        </p:nvCxnSpPr>
        <p:spPr>
          <a:xfrm flipH="1" flipV="1">
            <a:off x="1255791" y="2822100"/>
            <a:ext cx="1691449" cy="50621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7" name="Rounded Rectangle 66"/>
          <p:cNvSpPr/>
          <p:nvPr/>
        </p:nvSpPr>
        <p:spPr>
          <a:xfrm>
            <a:off x="1258378" y="2132891"/>
            <a:ext cx="1779374" cy="62587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900" dirty="0"/>
              <a:t>ARP Table updated:</a:t>
            </a:r>
          </a:p>
          <a:p>
            <a:r>
              <a:rPr lang="en-US" sz="900" b="1" dirty="0">
                <a:solidFill>
                  <a:srgbClr val="FF0000"/>
                </a:solidFill>
                <a:latin typeface="Garamond" panose="02020404030301010803" pitchFamily="18" charset="0"/>
              </a:rPr>
              <a:t>IP: 	 MAC: </a:t>
            </a:r>
          </a:p>
          <a:p>
            <a:r>
              <a:rPr lang="en-US" sz="900" b="1" dirty="0">
                <a:solidFill>
                  <a:srgbClr val="FF0000"/>
                </a:solidFill>
                <a:latin typeface="Garamond" panose="02020404030301010803" pitchFamily="18" charset="0"/>
              </a:rPr>
              <a:t>202.128.50.4     00-A8-23-F4-09-81</a:t>
            </a:r>
          </a:p>
          <a:p>
            <a:endParaRPr lang="en-US" sz="900" dirty="0"/>
          </a:p>
        </p:txBody>
      </p:sp>
      <p:sp>
        <p:nvSpPr>
          <p:cNvPr id="68" name="TextBox 67"/>
          <p:cNvSpPr txBox="1"/>
          <p:nvPr/>
        </p:nvSpPr>
        <p:spPr>
          <a:xfrm>
            <a:off x="708564" y="2491039"/>
            <a:ext cx="318099" cy="461665"/>
          </a:xfrm>
          <a:prstGeom prst="rect">
            <a:avLst/>
          </a:prstGeom>
          <a:noFill/>
        </p:spPr>
        <p:txBody>
          <a:bodyPr wrap="square" rtlCol="0">
            <a:spAutoFit/>
          </a:bodyPr>
          <a:lstStyle/>
          <a:p>
            <a:r>
              <a:rPr lang="en-US" sz="2400" b="1" dirty="0">
                <a:solidFill>
                  <a:srgbClr val="FFFF00"/>
                </a:solidFill>
              </a:rPr>
              <a:t>A</a:t>
            </a:r>
          </a:p>
        </p:txBody>
      </p:sp>
      <p:sp>
        <p:nvSpPr>
          <p:cNvPr id="69" name="TextBox 68"/>
          <p:cNvSpPr txBox="1"/>
          <p:nvPr/>
        </p:nvSpPr>
        <p:spPr>
          <a:xfrm>
            <a:off x="689533" y="3868973"/>
            <a:ext cx="318099" cy="461665"/>
          </a:xfrm>
          <a:prstGeom prst="rect">
            <a:avLst/>
          </a:prstGeom>
          <a:noFill/>
        </p:spPr>
        <p:txBody>
          <a:bodyPr wrap="square" rtlCol="0">
            <a:spAutoFit/>
          </a:bodyPr>
          <a:lstStyle/>
          <a:p>
            <a:r>
              <a:rPr lang="en-US" sz="2400" b="1" dirty="0">
                <a:solidFill>
                  <a:srgbClr val="FFFF00"/>
                </a:solidFill>
              </a:rPr>
              <a:t>B</a:t>
            </a:r>
          </a:p>
        </p:txBody>
      </p:sp>
      <p:sp>
        <p:nvSpPr>
          <p:cNvPr id="70" name="TextBox 69"/>
          <p:cNvSpPr txBox="1"/>
          <p:nvPr/>
        </p:nvSpPr>
        <p:spPr>
          <a:xfrm>
            <a:off x="3655058" y="5140868"/>
            <a:ext cx="318099" cy="461665"/>
          </a:xfrm>
          <a:prstGeom prst="rect">
            <a:avLst/>
          </a:prstGeom>
          <a:noFill/>
        </p:spPr>
        <p:txBody>
          <a:bodyPr wrap="square" rtlCol="0">
            <a:spAutoFit/>
          </a:bodyPr>
          <a:lstStyle/>
          <a:p>
            <a:r>
              <a:rPr lang="en-US" sz="2400" b="1" dirty="0">
                <a:solidFill>
                  <a:srgbClr val="FFFF00"/>
                </a:solidFill>
              </a:rPr>
              <a:t>C</a:t>
            </a:r>
          </a:p>
        </p:txBody>
      </p:sp>
    </p:spTree>
    <p:extLst>
      <p:ext uri="{BB962C8B-B14F-4D97-AF65-F5344CB8AC3E}">
        <p14:creationId xmlns:p14="http://schemas.microsoft.com/office/powerpoint/2010/main" val="2774356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9" grpId="0" animBg="1"/>
      <p:bldP spid="50" grpId="0" animBg="1"/>
      <p:bldP spid="6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Man-in-the-middle</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flipH="1">
            <a:off x="535974" y="2450207"/>
            <a:ext cx="719817" cy="743787"/>
          </a:xfrm>
        </p:spPr>
      </p:pic>
      <p:pic>
        <p:nvPicPr>
          <p:cNvPr id="5"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468012" y="3811223"/>
            <a:ext cx="719817" cy="743787"/>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95296" y="2459395"/>
            <a:ext cx="513450" cy="596168"/>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4108" y="2403762"/>
            <a:ext cx="513450" cy="596168"/>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32919" y="2384064"/>
            <a:ext cx="513450" cy="596168"/>
          </a:xfrm>
          <a:prstGeom prst="rect">
            <a:avLst/>
          </a:prstGeom>
        </p:spPr>
      </p:pic>
      <p:pic>
        <p:nvPicPr>
          <p:cNvPr id="10" name="Picture 9"/>
          <p:cNvPicPr>
            <a:picLocks noChangeAspect="1"/>
          </p:cNvPicPr>
          <p:nvPr/>
        </p:nvPicPr>
        <p:blipFill>
          <a:blip r:embed="rId4"/>
          <a:stretch>
            <a:fillRect/>
          </a:stretch>
        </p:blipFill>
        <p:spPr>
          <a:xfrm>
            <a:off x="6779419" y="2647734"/>
            <a:ext cx="1071563" cy="1057275"/>
          </a:xfrm>
          <a:prstGeom prst="rect">
            <a:avLst/>
          </a:prstGeom>
        </p:spPr>
      </p:pic>
      <p:cxnSp>
        <p:nvCxnSpPr>
          <p:cNvPr id="12" name="Straight Connector 11"/>
          <p:cNvCxnSpPr/>
          <p:nvPr/>
        </p:nvCxnSpPr>
        <p:spPr>
          <a:xfrm flipH="1" flipV="1">
            <a:off x="1402492" y="3407757"/>
            <a:ext cx="5406082" cy="40463"/>
          </a:xfrm>
          <a:prstGeom prst="line">
            <a:avLst/>
          </a:prstGeom>
        </p:spPr>
        <p:style>
          <a:lnRef idx="3">
            <a:schemeClr val="dk1"/>
          </a:lnRef>
          <a:fillRef idx="0">
            <a:schemeClr val="dk1"/>
          </a:fillRef>
          <a:effectRef idx="2">
            <a:schemeClr val="dk1"/>
          </a:effectRef>
          <a:fontRef idx="minor">
            <a:schemeClr val="tx1"/>
          </a:fontRef>
        </p:style>
      </p:cxnSp>
      <p:cxnSp>
        <p:nvCxnSpPr>
          <p:cNvPr id="14" name="Straight Connector 13"/>
          <p:cNvCxnSpPr>
            <a:endCxn id="7" idx="2"/>
          </p:cNvCxnSpPr>
          <p:nvPr/>
        </p:nvCxnSpPr>
        <p:spPr>
          <a:xfrm flipH="1" flipV="1">
            <a:off x="3452021" y="3055563"/>
            <a:ext cx="1692" cy="390428"/>
          </a:xfrm>
          <a:prstGeom prst="line">
            <a:avLst/>
          </a:prstGeom>
        </p:spPr>
        <p:style>
          <a:lnRef idx="3">
            <a:schemeClr val="dk1"/>
          </a:lnRef>
          <a:fillRef idx="0">
            <a:schemeClr val="dk1"/>
          </a:fillRef>
          <a:effectRef idx="2">
            <a:schemeClr val="dk1"/>
          </a:effectRef>
          <a:fontRef idx="minor">
            <a:schemeClr val="tx1"/>
          </a:fontRef>
        </p:style>
      </p:cxnSp>
      <p:cxnSp>
        <p:nvCxnSpPr>
          <p:cNvPr id="16" name="Straight Connector 15"/>
          <p:cNvCxnSpPr/>
          <p:nvPr/>
        </p:nvCxnSpPr>
        <p:spPr>
          <a:xfrm>
            <a:off x="4070833" y="3018465"/>
            <a:ext cx="0" cy="427526"/>
          </a:xfrm>
          <a:prstGeom prst="line">
            <a:avLst/>
          </a:prstGeom>
        </p:spPr>
        <p:style>
          <a:lnRef idx="3">
            <a:schemeClr val="dk1"/>
          </a:lnRef>
          <a:fillRef idx="0">
            <a:schemeClr val="dk1"/>
          </a:fillRef>
          <a:effectRef idx="2">
            <a:schemeClr val="dk1"/>
          </a:effectRef>
          <a:fontRef idx="minor">
            <a:schemeClr val="tx1"/>
          </a:fontRef>
        </p:style>
      </p:cxnSp>
      <p:cxnSp>
        <p:nvCxnSpPr>
          <p:cNvPr id="18" name="Elbow Connector 17"/>
          <p:cNvCxnSpPr>
            <a:stCxn id="9" idx="2"/>
          </p:cNvCxnSpPr>
          <p:nvPr/>
        </p:nvCxnSpPr>
        <p:spPr>
          <a:xfrm rot="16200000" flipH="1">
            <a:off x="4574608" y="3095268"/>
            <a:ext cx="427526" cy="197453"/>
          </a:xfrm>
          <a:prstGeom prst="bentConnector3">
            <a:avLst/>
          </a:prstGeom>
        </p:spPr>
        <p:style>
          <a:lnRef idx="3">
            <a:schemeClr val="dk1"/>
          </a:lnRef>
          <a:fillRef idx="0">
            <a:schemeClr val="dk1"/>
          </a:fillRef>
          <a:effectRef idx="2">
            <a:schemeClr val="dk1"/>
          </a:effectRef>
          <a:fontRef idx="minor">
            <a:schemeClr val="tx1"/>
          </a:fontRef>
        </p:style>
      </p:cxnSp>
      <p:cxnSp>
        <p:nvCxnSpPr>
          <p:cNvPr id="21" name="Elbow Connector 20"/>
          <p:cNvCxnSpPr/>
          <p:nvPr/>
        </p:nvCxnSpPr>
        <p:spPr>
          <a:xfrm>
            <a:off x="1273735" y="2885783"/>
            <a:ext cx="146701" cy="1297334"/>
          </a:xfrm>
          <a:prstGeom prst="bentConnector2">
            <a:avLst/>
          </a:prstGeom>
        </p:spPr>
        <p:style>
          <a:lnRef idx="3">
            <a:schemeClr val="dk1"/>
          </a:lnRef>
          <a:fillRef idx="0">
            <a:schemeClr val="dk1"/>
          </a:fillRef>
          <a:effectRef idx="2">
            <a:schemeClr val="dk1"/>
          </a:effectRef>
          <a:fontRef idx="minor">
            <a:schemeClr val="tx1"/>
          </a:fontRef>
        </p:style>
      </p:cxnSp>
      <p:cxnSp>
        <p:nvCxnSpPr>
          <p:cNvPr id="23" name="Straight Connector 22"/>
          <p:cNvCxnSpPr>
            <a:endCxn id="5" idx="1"/>
          </p:cNvCxnSpPr>
          <p:nvPr/>
        </p:nvCxnSpPr>
        <p:spPr>
          <a:xfrm flipH="1">
            <a:off x="1187829" y="4183117"/>
            <a:ext cx="232607" cy="0"/>
          </a:xfrm>
          <a:prstGeom prst="line">
            <a:avLst/>
          </a:prstGeom>
        </p:spPr>
        <p:style>
          <a:lnRef idx="3">
            <a:schemeClr val="dk1"/>
          </a:lnRef>
          <a:fillRef idx="0">
            <a:schemeClr val="dk1"/>
          </a:fillRef>
          <a:effectRef idx="2">
            <a:schemeClr val="dk1"/>
          </a:effectRef>
          <a:fontRef idx="minor">
            <a:schemeClr val="tx1"/>
          </a:fontRef>
        </p:style>
      </p:cxnSp>
      <p:cxnSp>
        <p:nvCxnSpPr>
          <p:cNvPr id="27" name="Straight Connector 26"/>
          <p:cNvCxnSpPr/>
          <p:nvPr/>
        </p:nvCxnSpPr>
        <p:spPr>
          <a:xfrm flipV="1">
            <a:off x="3814108" y="3407757"/>
            <a:ext cx="0" cy="1668803"/>
          </a:xfrm>
          <a:prstGeom prst="line">
            <a:avLst/>
          </a:prstGeom>
        </p:spPr>
        <p:style>
          <a:lnRef idx="3">
            <a:schemeClr val="dk1"/>
          </a:lnRef>
          <a:fillRef idx="0">
            <a:schemeClr val="dk1"/>
          </a:fillRef>
          <a:effectRef idx="2">
            <a:schemeClr val="dk1"/>
          </a:effectRef>
          <a:fontRef idx="minor">
            <a:schemeClr val="tx1"/>
          </a:fontRef>
        </p:style>
      </p:cxnSp>
      <p:sp>
        <p:nvSpPr>
          <p:cNvPr id="31" name="TextBox 30"/>
          <p:cNvSpPr txBox="1"/>
          <p:nvPr/>
        </p:nvSpPr>
        <p:spPr>
          <a:xfrm>
            <a:off x="42190" y="4583344"/>
            <a:ext cx="1402492" cy="507831"/>
          </a:xfrm>
          <a:prstGeom prst="rect">
            <a:avLst/>
          </a:prstGeom>
          <a:noFill/>
        </p:spPr>
        <p:txBody>
          <a:bodyPr wrap="square" rtlCol="0">
            <a:spAutoFit/>
          </a:bodyPr>
          <a:lstStyle/>
          <a:p>
            <a:r>
              <a:rPr lang="en-US" sz="900" dirty="0">
                <a:latin typeface="Garamond" panose="02020404030301010803" pitchFamily="18" charset="0"/>
              </a:rPr>
              <a:t>IP: 202.128.50.1</a:t>
            </a:r>
          </a:p>
          <a:p>
            <a:r>
              <a:rPr lang="en-US" sz="900" dirty="0">
                <a:latin typeface="Garamond" panose="02020404030301010803" pitchFamily="18" charset="0"/>
              </a:rPr>
              <a:t>MAC: AC-AE-32-45-73-42</a:t>
            </a:r>
          </a:p>
          <a:p>
            <a:endParaRPr lang="en-US" sz="900" dirty="0">
              <a:latin typeface="Garamond" panose="02020404030301010803" pitchFamily="18" charset="0"/>
            </a:endParaRPr>
          </a:p>
        </p:txBody>
      </p:sp>
      <p:sp>
        <p:nvSpPr>
          <p:cNvPr id="32" name="TextBox 31"/>
          <p:cNvSpPr txBox="1"/>
          <p:nvPr/>
        </p:nvSpPr>
        <p:spPr>
          <a:xfrm>
            <a:off x="42190" y="3196957"/>
            <a:ext cx="1402492" cy="646331"/>
          </a:xfrm>
          <a:prstGeom prst="rect">
            <a:avLst/>
          </a:prstGeom>
          <a:noFill/>
        </p:spPr>
        <p:txBody>
          <a:bodyPr wrap="square" rtlCol="0">
            <a:spAutoFit/>
          </a:bodyPr>
          <a:lstStyle/>
          <a:p>
            <a:r>
              <a:rPr lang="en-US" sz="900" dirty="0">
                <a:latin typeface="Garamond" panose="02020404030301010803" pitchFamily="18" charset="0"/>
              </a:rPr>
              <a:t>IP: 202.128.50.2</a:t>
            </a:r>
          </a:p>
          <a:p>
            <a:r>
              <a:rPr lang="en-US" sz="900" dirty="0">
                <a:latin typeface="Garamond" panose="02020404030301010803" pitchFamily="18" charset="0"/>
              </a:rPr>
              <a:t>MAC: </a:t>
            </a:r>
            <a:r>
              <a:rPr lang="en-US" altLang="en-US" sz="900" dirty="0"/>
              <a:t>45-73-42-AC-AE-32</a:t>
            </a:r>
            <a:endParaRPr lang="en-US" altLang="en-US" sz="900" i="1" dirty="0"/>
          </a:p>
          <a:p>
            <a:endParaRPr lang="en-US" sz="900" dirty="0">
              <a:latin typeface="Garamond" panose="02020404030301010803" pitchFamily="18" charset="0"/>
            </a:endParaRPr>
          </a:p>
          <a:p>
            <a:endParaRPr lang="en-US" sz="900" dirty="0">
              <a:latin typeface="Garamond" panose="02020404030301010803" pitchFamily="18" charset="0"/>
            </a:endParaRPr>
          </a:p>
        </p:txBody>
      </p:sp>
      <p:sp>
        <p:nvSpPr>
          <p:cNvPr id="33" name="TextBox 32"/>
          <p:cNvSpPr txBox="1"/>
          <p:nvPr/>
        </p:nvSpPr>
        <p:spPr>
          <a:xfrm>
            <a:off x="6885875" y="2281763"/>
            <a:ext cx="1402492" cy="507831"/>
          </a:xfrm>
          <a:prstGeom prst="rect">
            <a:avLst/>
          </a:prstGeom>
          <a:noFill/>
        </p:spPr>
        <p:txBody>
          <a:bodyPr wrap="square" rtlCol="0">
            <a:spAutoFit/>
          </a:bodyPr>
          <a:lstStyle/>
          <a:p>
            <a:r>
              <a:rPr lang="en-US" sz="900" dirty="0">
                <a:latin typeface="Garamond" panose="02020404030301010803" pitchFamily="18" charset="0"/>
              </a:rPr>
              <a:t>IP: 202.128.55.11</a:t>
            </a:r>
          </a:p>
          <a:p>
            <a:r>
              <a:rPr lang="en-US" sz="900" dirty="0">
                <a:latin typeface="Garamond" panose="02020404030301010803" pitchFamily="18" charset="0"/>
              </a:rPr>
              <a:t>MAC: 00-A8-23-F4-09-81</a:t>
            </a:r>
          </a:p>
          <a:p>
            <a:endParaRPr lang="en-US" sz="900" dirty="0">
              <a:latin typeface="Garamond" panose="02020404030301010803" pitchFamily="18" charset="0"/>
            </a:endParaRPr>
          </a:p>
        </p:txBody>
      </p:sp>
      <p:pic>
        <p:nvPicPr>
          <p:cNvPr id="3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454199" y="5076560"/>
            <a:ext cx="719817" cy="743787"/>
          </a:xfrm>
          <a:prstGeom prst="rect">
            <a:avLst/>
          </a:prstGeom>
        </p:spPr>
      </p:pic>
      <p:sp>
        <p:nvSpPr>
          <p:cNvPr id="35" name="TextBox 34"/>
          <p:cNvSpPr txBox="1"/>
          <p:nvPr/>
        </p:nvSpPr>
        <p:spPr>
          <a:xfrm>
            <a:off x="4186373" y="5466606"/>
            <a:ext cx="1402492" cy="507831"/>
          </a:xfrm>
          <a:prstGeom prst="rect">
            <a:avLst/>
          </a:prstGeom>
          <a:noFill/>
        </p:spPr>
        <p:txBody>
          <a:bodyPr wrap="square" rtlCol="0">
            <a:spAutoFit/>
          </a:bodyPr>
          <a:lstStyle/>
          <a:p>
            <a:r>
              <a:rPr lang="en-US" sz="900" dirty="0">
                <a:latin typeface="Garamond" panose="02020404030301010803" pitchFamily="18" charset="0"/>
              </a:rPr>
              <a:t>IP: 202.128.50.4</a:t>
            </a:r>
          </a:p>
          <a:p>
            <a:r>
              <a:rPr lang="en-US" sz="900" dirty="0">
                <a:latin typeface="Garamond" panose="02020404030301010803" pitchFamily="18" charset="0"/>
              </a:rPr>
              <a:t>MAC: 0C-A5-32-44-78-41</a:t>
            </a:r>
          </a:p>
          <a:p>
            <a:endParaRPr lang="en-US" sz="900" dirty="0">
              <a:latin typeface="Garamond" panose="02020404030301010803" pitchFamily="18" charset="0"/>
            </a:endParaRPr>
          </a:p>
        </p:txBody>
      </p:sp>
      <p:sp>
        <p:nvSpPr>
          <p:cNvPr id="49" name="Rounded Rectangle 48"/>
          <p:cNvSpPr/>
          <p:nvPr/>
        </p:nvSpPr>
        <p:spPr>
          <a:xfrm>
            <a:off x="1773194" y="5194472"/>
            <a:ext cx="1779374" cy="62587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900" dirty="0"/>
              <a:t>ARP Table updated:</a:t>
            </a:r>
          </a:p>
          <a:p>
            <a:r>
              <a:rPr lang="en-US" sz="900" b="1" dirty="0">
                <a:solidFill>
                  <a:srgbClr val="FF0000"/>
                </a:solidFill>
                <a:latin typeface="Garamond" panose="02020404030301010803" pitchFamily="18" charset="0"/>
              </a:rPr>
              <a:t>IP: 	 MAC: </a:t>
            </a:r>
          </a:p>
          <a:p>
            <a:r>
              <a:rPr lang="en-US" sz="900" b="1" dirty="0">
                <a:solidFill>
                  <a:srgbClr val="FF0000"/>
                </a:solidFill>
                <a:latin typeface="Garamond" panose="02020404030301010803" pitchFamily="18" charset="0"/>
              </a:rPr>
              <a:t>202.128.50.2     00-A8-23-F4-09-81</a:t>
            </a:r>
          </a:p>
          <a:p>
            <a:endParaRPr lang="en-US" sz="900" dirty="0"/>
          </a:p>
        </p:txBody>
      </p:sp>
      <p:sp>
        <p:nvSpPr>
          <p:cNvPr id="67" name="Rounded Rectangle 66"/>
          <p:cNvSpPr/>
          <p:nvPr/>
        </p:nvSpPr>
        <p:spPr>
          <a:xfrm>
            <a:off x="1258378" y="2132891"/>
            <a:ext cx="1779374" cy="62587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900" dirty="0"/>
              <a:t>ARP Table updated:</a:t>
            </a:r>
          </a:p>
          <a:p>
            <a:r>
              <a:rPr lang="en-US" sz="900" b="1" dirty="0">
                <a:solidFill>
                  <a:srgbClr val="FF0000"/>
                </a:solidFill>
                <a:latin typeface="Garamond" panose="02020404030301010803" pitchFamily="18" charset="0"/>
              </a:rPr>
              <a:t>IP: 	 MAC: </a:t>
            </a:r>
          </a:p>
          <a:p>
            <a:r>
              <a:rPr lang="en-US" sz="900" b="1" dirty="0">
                <a:solidFill>
                  <a:srgbClr val="FF0000"/>
                </a:solidFill>
                <a:latin typeface="Garamond" panose="02020404030301010803" pitchFamily="18" charset="0"/>
              </a:rPr>
              <a:t>202.128.50.4     00-A8-23-F4-09-81</a:t>
            </a:r>
          </a:p>
          <a:p>
            <a:endParaRPr lang="en-US" sz="900" dirty="0"/>
          </a:p>
        </p:txBody>
      </p:sp>
      <p:cxnSp>
        <p:nvCxnSpPr>
          <p:cNvPr id="6" name="Straight Arrow Connector 5"/>
          <p:cNvCxnSpPr>
            <a:stCxn id="4" idx="1"/>
          </p:cNvCxnSpPr>
          <p:nvPr/>
        </p:nvCxnSpPr>
        <p:spPr>
          <a:xfrm>
            <a:off x="1255791" y="2822101"/>
            <a:ext cx="1252631" cy="989123"/>
          </a:xfrm>
          <a:prstGeom prst="straightConnector1">
            <a:avLst/>
          </a:prstGeom>
          <a:ln>
            <a:tailEnd type="triangle"/>
          </a:ln>
        </p:spPr>
        <p:style>
          <a:lnRef idx="2">
            <a:schemeClr val="accent6">
              <a:shade val="50000"/>
            </a:schemeClr>
          </a:lnRef>
          <a:fillRef idx="1">
            <a:schemeClr val="accent6"/>
          </a:fillRef>
          <a:effectRef idx="0">
            <a:schemeClr val="accent6"/>
          </a:effectRef>
          <a:fontRef idx="minor">
            <a:schemeClr val="lt1"/>
          </a:fontRef>
        </p:style>
      </p:cxnSp>
      <p:sp>
        <p:nvSpPr>
          <p:cNvPr id="11" name="Rectangle 10"/>
          <p:cNvSpPr/>
          <p:nvPr/>
        </p:nvSpPr>
        <p:spPr>
          <a:xfrm>
            <a:off x="2508422" y="3705009"/>
            <a:ext cx="376881" cy="32792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a:p>
        </p:txBody>
      </p:sp>
      <p:sp>
        <p:nvSpPr>
          <p:cNvPr id="37" name="Rectangle 36"/>
          <p:cNvSpPr/>
          <p:nvPr/>
        </p:nvSpPr>
        <p:spPr>
          <a:xfrm>
            <a:off x="2658283" y="3659021"/>
            <a:ext cx="376881" cy="32792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a:p>
        </p:txBody>
      </p:sp>
      <p:sp>
        <p:nvSpPr>
          <p:cNvPr id="39" name="Rectangle 38"/>
          <p:cNvSpPr/>
          <p:nvPr/>
        </p:nvSpPr>
        <p:spPr>
          <a:xfrm>
            <a:off x="2776139" y="3577201"/>
            <a:ext cx="376881" cy="32792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a:p>
        </p:txBody>
      </p:sp>
      <p:sp>
        <p:nvSpPr>
          <p:cNvPr id="41" name="Rectangle 40"/>
          <p:cNvSpPr/>
          <p:nvPr/>
        </p:nvSpPr>
        <p:spPr>
          <a:xfrm>
            <a:off x="2910485" y="3489609"/>
            <a:ext cx="376881" cy="32792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a:p>
        </p:txBody>
      </p:sp>
      <p:cxnSp>
        <p:nvCxnSpPr>
          <p:cNvPr id="15" name="Straight Arrow Connector 14"/>
          <p:cNvCxnSpPr>
            <a:stCxn id="41" idx="3"/>
            <a:endCxn id="10" idx="1"/>
          </p:cNvCxnSpPr>
          <p:nvPr/>
        </p:nvCxnSpPr>
        <p:spPr>
          <a:xfrm flipV="1">
            <a:off x="3287366" y="3176372"/>
            <a:ext cx="3492053" cy="477201"/>
          </a:xfrm>
          <a:prstGeom prst="straightConnector1">
            <a:avLst/>
          </a:prstGeom>
          <a:ln>
            <a:tailEnd type="triangle"/>
          </a:ln>
        </p:spPr>
        <p:style>
          <a:lnRef idx="2">
            <a:schemeClr val="accent6">
              <a:shade val="50000"/>
            </a:schemeClr>
          </a:lnRef>
          <a:fillRef idx="1">
            <a:schemeClr val="accent6"/>
          </a:fillRef>
          <a:effectRef idx="0">
            <a:schemeClr val="accent6"/>
          </a:effectRef>
          <a:fontRef idx="minor">
            <a:schemeClr val="lt1"/>
          </a:fontRef>
        </p:style>
      </p:cxnSp>
      <p:sp>
        <p:nvSpPr>
          <p:cNvPr id="42" name="Rectangle 41"/>
          <p:cNvSpPr/>
          <p:nvPr/>
        </p:nvSpPr>
        <p:spPr>
          <a:xfrm>
            <a:off x="4705126" y="4628997"/>
            <a:ext cx="376881" cy="32792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a:p>
        </p:txBody>
      </p:sp>
      <p:sp>
        <p:nvSpPr>
          <p:cNvPr id="43" name="Rectangle 42"/>
          <p:cNvSpPr/>
          <p:nvPr/>
        </p:nvSpPr>
        <p:spPr>
          <a:xfrm>
            <a:off x="4854987" y="4583008"/>
            <a:ext cx="376881" cy="32792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a:p>
        </p:txBody>
      </p:sp>
      <p:sp>
        <p:nvSpPr>
          <p:cNvPr id="44" name="Rectangle 43"/>
          <p:cNvSpPr/>
          <p:nvPr/>
        </p:nvSpPr>
        <p:spPr>
          <a:xfrm>
            <a:off x="4972844" y="4501188"/>
            <a:ext cx="376881" cy="32792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a:p>
        </p:txBody>
      </p:sp>
      <p:sp>
        <p:nvSpPr>
          <p:cNvPr id="45" name="Rectangle 44"/>
          <p:cNvSpPr/>
          <p:nvPr/>
        </p:nvSpPr>
        <p:spPr>
          <a:xfrm>
            <a:off x="5107189" y="4413596"/>
            <a:ext cx="376881" cy="32792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a:p>
        </p:txBody>
      </p:sp>
      <p:cxnSp>
        <p:nvCxnSpPr>
          <p:cNvPr id="19" name="Straight Arrow Connector 18"/>
          <p:cNvCxnSpPr>
            <a:stCxn id="10" idx="2"/>
            <a:endCxn id="45" idx="3"/>
          </p:cNvCxnSpPr>
          <p:nvPr/>
        </p:nvCxnSpPr>
        <p:spPr>
          <a:xfrm flipH="1">
            <a:off x="5484070" y="3705009"/>
            <a:ext cx="1831130" cy="872551"/>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cxnSp>
        <p:nvCxnSpPr>
          <p:cNvPr id="22" name="Straight Arrow Connector 21"/>
          <p:cNvCxnSpPr>
            <a:stCxn id="42" idx="1"/>
            <a:endCxn id="34" idx="0"/>
          </p:cNvCxnSpPr>
          <p:nvPr/>
        </p:nvCxnSpPr>
        <p:spPr>
          <a:xfrm flipH="1">
            <a:off x="3814108" y="4792961"/>
            <a:ext cx="891018" cy="283599"/>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sp>
        <p:nvSpPr>
          <p:cNvPr id="24" name="TextBox 23"/>
          <p:cNvSpPr txBox="1"/>
          <p:nvPr/>
        </p:nvSpPr>
        <p:spPr>
          <a:xfrm>
            <a:off x="2428103" y="4183117"/>
            <a:ext cx="1124465" cy="369332"/>
          </a:xfrm>
          <a:prstGeom prst="rect">
            <a:avLst/>
          </a:prstGeom>
          <a:noFill/>
        </p:spPr>
        <p:txBody>
          <a:bodyPr wrap="square" rtlCol="0">
            <a:spAutoFit/>
          </a:bodyPr>
          <a:lstStyle/>
          <a:p>
            <a:r>
              <a:rPr lang="en-US" sz="900" dirty="0"/>
              <a:t>Traffic for </a:t>
            </a:r>
            <a:r>
              <a:rPr lang="en-US" sz="900" dirty="0" err="1"/>
              <a:t>dest</a:t>
            </a:r>
            <a:r>
              <a:rPr lang="en-US" sz="900" dirty="0"/>
              <a:t>: C will go to hacker </a:t>
            </a:r>
          </a:p>
        </p:txBody>
      </p:sp>
      <p:sp>
        <p:nvSpPr>
          <p:cNvPr id="25" name="TextBox 24"/>
          <p:cNvSpPr txBox="1"/>
          <p:nvPr/>
        </p:nvSpPr>
        <p:spPr>
          <a:xfrm>
            <a:off x="708564" y="2491039"/>
            <a:ext cx="318099" cy="461665"/>
          </a:xfrm>
          <a:prstGeom prst="rect">
            <a:avLst/>
          </a:prstGeom>
          <a:noFill/>
        </p:spPr>
        <p:txBody>
          <a:bodyPr wrap="square" rtlCol="0">
            <a:spAutoFit/>
          </a:bodyPr>
          <a:lstStyle/>
          <a:p>
            <a:r>
              <a:rPr lang="en-US" sz="2400" b="1" dirty="0">
                <a:solidFill>
                  <a:srgbClr val="FFFF00"/>
                </a:solidFill>
              </a:rPr>
              <a:t>A</a:t>
            </a:r>
          </a:p>
        </p:txBody>
      </p:sp>
      <p:sp>
        <p:nvSpPr>
          <p:cNvPr id="47" name="TextBox 46"/>
          <p:cNvSpPr txBox="1"/>
          <p:nvPr/>
        </p:nvSpPr>
        <p:spPr>
          <a:xfrm>
            <a:off x="689533" y="3868973"/>
            <a:ext cx="318099" cy="461665"/>
          </a:xfrm>
          <a:prstGeom prst="rect">
            <a:avLst/>
          </a:prstGeom>
          <a:noFill/>
        </p:spPr>
        <p:txBody>
          <a:bodyPr wrap="square" rtlCol="0">
            <a:spAutoFit/>
          </a:bodyPr>
          <a:lstStyle/>
          <a:p>
            <a:r>
              <a:rPr lang="en-US" sz="2400" b="1" dirty="0">
                <a:solidFill>
                  <a:srgbClr val="FFFF00"/>
                </a:solidFill>
              </a:rPr>
              <a:t>B</a:t>
            </a:r>
          </a:p>
        </p:txBody>
      </p:sp>
      <p:sp>
        <p:nvSpPr>
          <p:cNvPr id="48" name="TextBox 47"/>
          <p:cNvSpPr txBox="1"/>
          <p:nvPr/>
        </p:nvSpPr>
        <p:spPr>
          <a:xfrm>
            <a:off x="3655058" y="5140868"/>
            <a:ext cx="318099" cy="461665"/>
          </a:xfrm>
          <a:prstGeom prst="rect">
            <a:avLst/>
          </a:prstGeom>
          <a:noFill/>
        </p:spPr>
        <p:txBody>
          <a:bodyPr wrap="square" rtlCol="0">
            <a:spAutoFit/>
          </a:bodyPr>
          <a:lstStyle/>
          <a:p>
            <a:r>
              <a:rPr lang="en-US" sz="2400" b="1" dirty="0">
                <a:solidFill>
                  <a:srgbClr val="FFFF00"/>
                </a:solidFill>
              </a:rPr>
              <a:t>C</a:t>
            </a:r>
          </a:p>
        </p:txBody>
      </p:sp>
      <p:sp>
        <p:nvSpPr>
          <p:cNvPr id="53" name="TextBox 52"/>
          <p:cNvSpPr txBox="1"/>
          <p:nvPr/>
        </p:nvSpPr>
        <p:spPr>
          <a:xfrm>
            <a:off x="5596144" y="4675833"/>
            <a:ext cx="1124465" cy="369332"/>
          </a:xfrm>
          <a:prstGeom prst="rect">
            <a:avLst/>
          </a:prstGeom>
          <a:noFill/>
        </p:spPr>
        <p:txBody>
          <a:bodyPr wrap="square" rtlCol="0">
            <a:spAutoFit/>
          </a:bodyPr>
          <a:lstStyle/>
          <a:p>
            <a:r>
              <a:rPr lang="en-US" sz="900" dirty="0"/>
              <a:t>Hacker will forward the packets to C</a:t>
            </a:r>
          </a:p>
        </p:txBody>
      </p:sp>
    </p:spTree>
    <p:extLst>
      <p:ext uri="{BB962C8B-B14F-4D97-AF65-F5344CB8AC3E}">
        <p14:creationId xmlns:p14="http://schemas.microsoft.com/office/powerpoint/2010/main" val="277492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par>
                                <p:cTn id="20" presetID="10"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500"/>
                                        <p:tgtEl>
                                          <p:spTgt spid="4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par>
                                <p:cTn id="50" presetID="10" presetClass="entr" presetSubtype="0" fill="hold"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7" grpId="0" animBg="1"/>
      <p:bldP spid="39" grpId="0" animBg="1"/>
      <p:bldP spid="41" grpId="0" animBg="1"/>
      <p:bldP spid="42" grpId="0" animBg="1"/>
      <p:bldP spid="43" grpId="0" animBg="1"/>
      <p:bldP spid="44" grpId="0" animBg="1"/>
      <p:bldP spid="45" grpId="0" animBg="1"/>
      <p:bldP spid="24" grpId="0"/>
      <p:bldP spid="5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Shape 72"/>
          <p:cNvSpPr txBox="1">
            <a:spLocks noGrp="1"/>
          </p:cNvSpPr>
          <p:nvPr>
            <p:ph type="title"/>
          </p:nvPr>
        </p:nvSpPr>
        <p:spPr>
          <a:prstGeom prst="rect">
            <a:avLst/>
          </a:prstGeom>
        </p:spPr>
        <p:txBody>
          <a:bodyPr lIns="45699" tIns="45699" rIns="45699" bIns="45699"/>
          <a:lstStyle/>
          <a:p>
            <a:r>
              <a:rPr dirty="0"/>
              <a:t>Denial-of-Service Attacks</a:t>
            </a:r>
          </a:p>
        </p:txBody>
      </p:sp>
      <p:sp>
        <p:nvSpPr>
          <p:cNvPr id="111" name="Shape 73"/>
          <p:cNvSpPr txBox="1">
            <a:spLocks noGrp="1"/>
          </p:cNvSpPr>
          <p:nvPr>
            <p:ph type="body" idx="1"/>
          </p:nvPr>
        </p:nvSpPr>
        <p:spPr>
          <a:xfrm>
            <a:off x="457200" y="1581912"/>
            <a:ext cx="8229600" cy="4527943"/>
          </a:xfrm>
          <a:prstGeom prst="rect">
            <a:avLst/>
          </a:prstGeom>
        </p:spPr>
        <p:txBody>
          <a:bodyPr lIns="45699" tIns="45699" rIns="45699" bIns="45699">
            <a:noAutofit/>
          </a:bodyPr>
          <a:lstStyle/>
          <a:p>
            <a:pPr marL="150876" indent="-150876" defTabSz="603504">
              <a:spcBef>
                <a:spcPts val="600"/>
              </a:spcBef>
              <a:buClr>
                <a:srgbClr val="000000"/>
              </a:buClr>
              <a:defRPr sz="1848"/>
            </a:pPr>
            <a:r>
              <a:rPr sz="2101" dirty="0"/>
              <a:t>A Denial-of-Service (DoS) attack is caused when a person intentionally attempts to disrupt or degrade services at a server, usually making that service unavailable to other users.</a:t>
            </a:r>
            <a:br>
              <a:rPr sz="2101" dirty="0"/>
            </a:br>
            <a:endParaRPr sz="2101" dirty="0"/>
          </a:p>
          <a:p>
            <a:pPr marL="150876" indent="-150876" defTabSz="603504">
              <a:spcBef>
                <a:spcPts val="600"/>
              </a:spcBef>
              <a:buClr>
                <a:srgbClr val="000000"/>
              </a:buClr>
              <a:defRPr sz="1848"/>
            </a:pPr>
            <a:r>
              <a:rPr sz="2101" dirty="0"/>
              <a:t>Early DoS attacks leveraged protocol weaknesses and were launched from a single attacking client.</a:t>
            </a:r>
            <a:br>
              <a:rPr sz="2101" dirty="0"/>
            </a:br>
            <a:endParaRPr sz="2101" dirty="0"/>
          </a:p>
          <a:p>
            <a:pPr marL="150876" indent="-150876" defTabSz="603504">
              <a:spcBef>
                <a:spcPts val="600"/>
              </a:spcBef>
              <a:buClr>
                <a:srgbClr val="000000"/>
              </a:buClr>
              <a:defRPr sz="1848"/>
            </a:pPr>
            <a:r>
              <a:rPr sz="2101" dirty="0"/>
              <a:t>Often, the attacks weren’t noticed until clients complained about the lack of availability.</a:t>
            </a:r>
            <a:br>
              <a:rPr sz="2101" dirty="0"/>
            </a:br>
            <a:endParaRPr sz="2101" dirty="0"/>
          </a:p>
          <a:p>
            <a:pPr marL="150876" indent="-150876" defTabSz="603504">
              <a:spcBef>
                <a:spcPts val="600"/>
              </a:spcBef>
              <a:buClr>
                <a:srgbClr val="000000"/>
              </a:buClr>
              <a:defRPr sz="1848"/>
            </a:pPr>
            <a:r>
              <a:rPr sz="2101" dirty="0"/>
              <a:t>Firewalls</a:t>
            </a:r>
            <a:r>
              <a:rPr lang="en-US" sz="2101" dirty="0"/>
              <a:t>,</a:t>
            </a:r>
            <a:r>
              <a:rPr sz="2101" dirty="0"/>
              <a:t> </a:t>
            </a:r>
            <a:r>
              <a:rPr lang="en-US" sz="2101" dirty="0"/>
              <a:t>I</a:t>
            </a:r>
            <a:r>
              <a:rPr sz="2101" dirty="0"/>
              <a:t>ntrusion </a:t>
            </a:r>
            <a:r>
              <a:rPr lang="en-US" sz="2101" dirty="0"/>
              <a:t>D</a:t>
            </a:r>
            <a:r>
              <a:rPr sz="2101" dirty="0"/>
              <a:t>etection </a:t>
            </a:r>
            <a:r>
              <a:rPr lang="en-US" sz="2101" dirty="0"/>
              <a:t>S</a:t>
            </a:r>
            <a:r>
              <a:rPr sz="2101" dirty="0"/>
              <a:t>ystems (IDS)</a:t>
            </a:r>
            <a:r>
              <a:rPr lang="en-US" sz="2101" dirty="0"/>
              <a:t>, and/</a:t>
            </a:r>
            <a:r>
              <a:rPr sz="2101" dirty="0"/>
              <a:t> or Intrusion Prevention Systems (IPS)</a:t>
            </a:r>
            <a:r>
              <a:rPr lang="en-US" sz="2101" dirty="0"/>
              <a:t> </a:t>
            </a:r>
            <a:r>
              <a:rPr sz="2101" dirty="0"/>
              <a:t>are able to easily detect anomalies in traffic (both the amount of traffic</a:t>
            </a:r>
            <a:r>
              <a:rPr lang="en-US" sz="2101" dirty="0"/>
              <a:t> and</a:t>
            </a:r>
            <a:r>
              <a:rPr sz="2101" dirty="0"/>
              <a:t> the type of traffic) and can be configured to block the attacker’s IP address.</a:t>
            </a:r>
          </a:p>
        </p:txBody>
      </p:sp>
    </p:spTree>
    <p:extLst>
      <p:ext uri="{BB962C8B-B14F-4D97-AF65-F5344CB8AC3E}">
        <p14:creationId xmlns:p14="http://schemas.microsoft.com/office/powerpoint/2010/main" val="136741224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ARP Cache poisoning to impersonate the default gateway</a:t>
            </a:r>
            <a:endParaRPr lang="en-US" dirty="0"/>
          </a:p>
        </p:txBody>
      </p:sp>
      <p:sp>
        <p:nvSpPr>
          <p:cNvPr id="3" name="Content Placeholder 2"/>
          <p:cNvSpPr>
            <a:spLocks noGrp="1"/>
          </p:cNvSpPr>
          <p:nvPr>
            <p:ph idx="1"/>
          </p:nvPr>
        </p:nvSpPr>
        <p:spPr/>
        <p:txBody>
          <a:bodyPr/>
          <a:lstStyle/>
          <a:p>
            <a:r>
              <a:rPr lang="en-US" dirty="0" smtClean="0"/>
              <a:t>This way we can access all traffic entering and leaving a specific network</a:t>
            </a:r>
            <a:endParaRPr lang="en-US" dirty="0"/>
          </a:p>
        </p:txBody>
      </p:sp>
    </p:spTree>
    <p:extLst>
      <p:ext uri="{BB962C8B-B14F-4D97-AF65-F5344CB8AC3E}">
        <p14:creationId xmlns:p14="http://schemas.microsoft.com/office/powerpoint/2010/main" val="374900532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ARP Spoofing attack on a website</a:t>
            </a:r>
            <a:endParaRPr lang="en-US" dirty="0"/>
          </a:p>
        </p:txBody>
      </p:sp>
      <p:sp>
        <p:nvSpPr>
          <p:cNvPr id="3" name="Content Placeholder 2"/>
          <p:cNvSpPr>
            <a:spLocks noGrp="1"/>
          </p:cNvSpPr>
          <p:nvPr>
            <p:ph idx="1"/>
          </p:nvPr>
        </p:nvSpPr>
        <p:spPr>
          <a:xfrm>
            <a:off x="636374" y="1892984"/>
            <a:ext cx="4218137" cy="1918239"/>
          </a:xfrm>
        </p:spPr>
        <p:txBody>
          <a:bodyPr>
            <a:normAutofit fontScale="70000" lnSpcReduction="20000"/>
          </a:bodyPr>
          <a:lstStyle/>
          <a:p>
            <a:r>
              <a:rPr lang="en-US" dirty="0" smtClean="0"/>
              <a:t>A server on a local subnet was compromised and got an ARP spoofing malware installed</a:t>
            </a:r>
          </a:p>
          <a:p>
            <a:r>
              <a:rPr lang="en-US" dirty="0" smtClean="0"/>
              <a:t>The malware poisoned local subnet, thus every outgoing traffic was going through the server</a:t>
            </a:r>
          </a:p>
          <a:p>
            <a:r>
              <a:rPr lang="en-US" dirty="0" smtClean="0"/>
              <a:t>Every HTML page that visited through the compromised server got malicious java script injected by the same malware</a:t>
            </a:r>
          </a:p>
          <a:p>
            <a:r>
              <a:rPr lang="en-US" dirty="0" smtClean="0"/>
              <a:t>Hundreds of other websites had risk to be infected in the same way</a:t>
            </a:r>
          </a:p>
          <a:p>
            <a:endParaRPr lang="en-US" dirty="0" smtClean="0"/>
          </a:p>
          <a:p>
            <a:pPr marL="0" indent="0">
              <a:buNone/>
            </a:pPr>
            <a:endParaRPr lang="en-US" dirty="0"/>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579325" y="3067436"/>
            <a:ext cx="719817" cy="743787"/>
          </a:xfrm>
          <a:prstGeom prst="rect">
            <a:avLst/>
          </a:prstGeom>
        </p:spPr>
      </p:pic>
      <p:pic>
        <p:nvPicPr>
          <p:cNvPr id="5"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366752" y="4200461"/>
            <a:ext cx="719817" cy="74378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85708" y="3215056"/>
            <a:ext cx="513450" cy="596168"/>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66752" y="2013361"/>
            <a:ext cx="513450" cy="596168"/>
          </a:xfrm>
          <a:prstGeom prst="rect">
            <a:avLst/>
          </a:prstGeom>
        </p:spPr>
      </p:pic>
      <p:sp>
        <p:nvSpPr>
          <p:cNvPr id="8" name="TextBox 7"/>
          <p:cNvSpPr txBox="1"/>
          <p:nvPr/>
        </p:nvSpPr>
        <p:spPr>
          <a:xfrm>
            <a:off x="7751915" y="3108269"/>
            <a:ext cx="318099" cy="461665"/>
          </a:xfrm>
          <a:prstGeom prst="rect">
            <a:avLst/>
          </a:prstGeom>
          <a:noFill/>
        </p:spPr>
        <p:txBody>
          <a:bodyPr wrap="square" rtlCol="0">
            <a:spAutoFit/>
          </a:bodyPr>
          <a:lstStyle/>
          <a:p>
            <a:r>
              <a:rPr lang="en-US" sz="2400" b="1" dirty="0">
                <a:solidFill>
                  <a:srgbClr val="FFFF00"/>
                </a:solidFill>
              </a:rPr>
              <a:t>A</a:t>
            </a:r>
          </a:p>
        </p:txBody>
      </p:sp>
      <p:sp>
        <p:nvSpPr>
          <p:cNvPr id="9" name="TextBox 8"/>
          <p:cNvSpPr txBox="1"/>
          <p:nvPr/>
        </p:nvSpPr>
        <p:spPr>
          <a:xfrm>
            <a:off x="6588272" y="4258211"/>
            <a:ext cx="318099" cy="461665"/>
          </a:xfrm>
          <a:prstGeom prst="rect">
            <a:avLst/>
          </a:prstGeom>
          <a:noFill/>
        </p:spPr>
        <p:txBody>
          <a:bodyPr wrap="square" rtlCol="0">
            <a:spAutoFit/>
          </a:bodyPr>
          <a:lstStyle/>
          <a:p>
            <a:r>
              <a:rPr lang="en-US" sz="2400" b="1" dirty="0">
                <a:solidFill>
                  <a:srgbClr val="FFFF00"/>
                </a:solidFill>
              </a:rPr>
              <a:t>B</a:t>
            </a:r>
          </a:p>
        </p:txBody>
      </p:sp>
      <p:cxnSp>
        <p:nvCxnSpPr>
          <p:cNvPr id="11" name="Straight Connector 10"/>
          <p:cNvCxnSpPr>
            <a:stCxn id="7" idx="3"/>
            <a:endCxn id="4" idx="0"/>
          </p:cNvCxnSpPr>
          <p:nvPr/>
        </p:nvCxnSpPr>
        <p:spPr>
          <a:xfrm>
            <a:off x="6880202" y="2311445"/>
            <a:ext cx="1059032" cy="7559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4" idx="2"/>
            <a:endCxn id="5" idx="1"/>
          </p:cNvCxnSpPr>
          <p:nvPr/>
        </p:nvCxnSpPr>
        <p:spPr>
          <a:xfrm flipH="1">
            <a:off x="7086569" y="3811223"/>
            <a:ext cx="852665" cy="7611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a:stCxn id="6" idx="2"/>
            <a:endCxn id="5" idx="3"/>
          </p:cNvCxnSpPr>
          <p:nvPr/>
        </p:nvCxnSpPr>
        <p:spPr>
          <a:xfrm>
            <a:off x="5442433" y="3811223"/>
            <a:ext cx="924319" cy="7611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6" idx="3"/>
            <a:endCxn id="4" idx="3"/>
          </p:cNvCxnSpPr>
          <p:nvPr/>
        </p:nvCxnSpPr>
        <p:spPr>
          <a:xfrm flipV="1">
            <a:off x="5699158" y="3439330"/>
            <a:ext cx="1880168" cy="7381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5" idx="0"/>
            <a:endCxn id="7" idx="2"/>
          </p:cNvCxnSpPr>
          <p:nvPr/>
        </p:nvCxnSpPr>
        <p:spPr>
          <a:xfrm flipH="1" flipV="1">
            <a:off x="6623476" y="2609530"/>
            <a:ext cx="103184" cy="1590932"/>
          </a:xfrm>
          <a:prstGeom prst="line">
            <a:avLst/>
          </a:prstGeom>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6277233" y="1870504"/>
            <a:ext cx="809336" cy="92675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1" name="TextBox 20"/>
          <p:cNvSpPr txBox="1"/>
          <p:nvPr/>
        </p:nvSpPr>
        <p:spPr>
          <a:xfrm>
            <a:off x="6293818" y="1684326"/>
            <a:ext cx="788711" cy="369332"/>
          </a:xfrm>
          <a:prstGeom prst="rect">
            <a:avLst/>
          </a:prstGeom>
          <a:noFill/>
        </p:spPr>
        <p:txBody>
          <a:bodyPr wrap="square" rtlCol="0">
            <a:spAutoFit/>
          </a:bodyPr>
          <a:lstStyle/>
          <a:p>
            <a:r>
              <a:rPr lang="en-US" sz="900" dirty="0"/>
              <a:t>compromised</a:t>
            </a:r>
          </a:p>
        </p:txBody>
      </p:sp>
      <p:sp>
        <p:nvSpPr>
          <p:cNvPr id="24" name="TextBox 23"/>
          <p:cNvSpPr txBox="1"/>
          <p:nvPr/>
        </p:nvSpPr>
        <p:spPr>
          <a:xfrm>
            <a:off x="4967417" y="3020192"/>
            <a:ext cx="1143000" cy="346249"/>
          </a:xfrm>
          <a:prstGeom prst="rect">
            <a:avLst/>
          </a:prstGeom>
          <a:noFill/>
        </p:spPr>
        <p:txBody>
          <a:bodyPr wrap="square" rtlCol="0">
            <a:spAutoFit/>
          </a:bodyPr>
          <a:lstStyle/>
          <a:p>
            <a:r>
              <a:rPr lang="en-US" sz="825" dirty="0"/>
              <a:t>www.somewebsite.net</a:t>
            </a:r>
          </a:p>
        </p:txBody>
      </p:sp>
      <p:cxnSp>
        <p:nvCxnSpPr>
          <p:cNvPr id="26" name="Straight Connector 25"/>
          <p:cNvCxnSpPr>
            <a:stCxn id="6" idx="0"/>
            <a:endCxn id="7" idx="1"/>
          </p:cNvCxnSpPr>
          <p:nvPr/>
        </p:nvCxnSpPr>
        <p:spPr>
          <a:xfrm flipV="1">
            <a:off x="5442433" y="2311446"/>
            <a:ext cx="924319" cy="90361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flipV="1">
            <a:off x="6876369" y="2423350"/>
            <a:ext cx="856498" cy="6155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H="1">
            <a:off x="5592259" y="2445308"/>
            <a:ext cx="772577" cy="7465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7764816" y="2721188"/>
            <a:ext cx="1747084" cy="369332"/>
          </a:xfrm>
          <a:prstGeom prst="rect">
            <a:avLst/>
          </a:prstGeom>
          <a:noFill/>
        </p:spPr>
        <p:txBody>
          <a:bodyPr wrap="square" rtlCol="0">
            <a:spAutoFit/>
          </a:bodyPr>
          <a:lstStyle/>
          <a:p>
            <a:r>
              <a:rPr lang="en-US" sz="900" dirty="0"/>
              <a:t>connection request to www.somewebsite.net</a:t>
            </a:r>
          </a:p>
        </p:txBody>
      </p:sp>
      <p:cxnSp>
        <p:nvCxnSpPr>
          <p:cNvPr id="35" name="Straight Arrow Connector 34"/>
          <p:cNvCxnSpPr/>
          <p:nvPr/>
        </p:nvCxnSpPr>
        <p:spPr>
          <a:xfrm flipV="1">
            <a:off x="5699158" y="2609529"/>
            <a:ext cx="757248" cy="7954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5952853" y="2806671"/>
            <a:ext cx="886713" cy="23083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en-US" sz="900" dirty="0"/>
              <a:t>someweb.html</a:t>
            </a:r>
          </a:p>
        </p:txBody>
      </p:sp>
      <p:sp>
        <p:nvSpPr>
          <p:cNvPr id="37" name="TextBox 36"/>
          <p:cNvSpPr txBox="1"/>
          <p:nvPr/>
        </p:nvSpPr>
        <p:spPr>
          <a:xfrm>
            <a:off x="6966361" y="2617823"/>
            <a:ext cx="886713"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en-US" sz="900" dirty="0"/>
              <a:t>someweb.html infected </a:t>
            </a:r>
          </a:p>
        </p:txBody>
      </p:sp>
      <p:cxnSp>
        <p:nvCxnSpPr>
          <p:cNvPr id="39" name="Straight Arrow Connector 38"/>
          <p:cNvCxnSpPr/>
          <p:nvPr/>
        </p:nvCxnSpPr>
        <p:spPr>
          <a:xfrm>
            <a:off x="6871514" y="2628841"/>
            <a:ext cx="707811" cy="5781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1505117" y="5525628"/>
            <a:ext cx="6133766" cy="5177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Defend: </a:t>
            </a:r>
            <a:r>
              <a:rPr lang="en-US" sz="1350" dirty="0" err="1"/>
              <a:t>Arpwatch</a:t>
            </a:r>
            <a:r>
              <a:rPr lang="en-US" sz="1350" dirty="0"/>
              <a:t> is a nice tool that monitors ARP traffic</a:t>
            </a:r>
          </a:p>
        </p:txBody>
      </p:sp>
      <p:sp>
        <p:nvSpPr>
          <p:cNvPr id="41" name="TextBox 40"/>
          <p:cNvSpPr txBox="1"/>
          <p:nvPr/>
        </p:nvSpPr>
        <p:spPr>
          <a:xfrm>
            <a:off x="628650" y="3755157"/>
            <a:ext cx="4252632" cy="923330"/>
          </a:xfrm>
          <a:prstGeom prst="rect">
            <a:avLst/>
          </a:prstGeom>
          <a:noFill/>
        </p:spPr>
        <p:txBody>
          <a:bodyPr wrap="square" rtlCol="0">
            <a:spAutoFit/>
          </a:bodyPr>
          <a:lstStyle/>
          <a:p>
            <a:pPr marL="214313" indent="-214313">
              <a:buFont typeface="Arial" panose="020B0604020202020204" pitchFamily="34" charset="0"/>
              <a:buChar char="•"/>
            </a:pPr>
            <a:r>
              <a:rPr lang="en-US" sz="1350" dirty="0"/>
              <a:t>This attack would not be detected without catching ARP network traffic and checking IP address and MAC addresses.</a:t>
            </a:r>
          </a:p>
          <a:p>
            <a:endParaRPr lang="en-US" sz="1350" dirty="0"/>
          </a:p>
        </p:txBody>
      </p:sp>
    </p:spTree>
    <p:extLst>
      <p:ext uri="{BB962C8B-B14F-4D97-AF65-F5344CB8AC3E}">
        <p14:creationId xmlns:p14="http://schemas.microsoft.com/office/powerpoint/2010/main" val="995642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1" nodeType="clickEffect">
                                  <p:stCondLst>
                                    <p:cond delay="0"/>
                                  </p:stCondLst>
                                  <p:childTnLst>
                                    <p:set>
                                      <p:cBhvr>
                                        <p:cTn id="32" dur="1" fill="hold">
                                          <p:stCondLst>
                                            <p:cond delay="0"/>
                                          </p:stCondLst>
                                        </p:cTn>
                                        <p:tgtEl>
                                          <p:spTgt spid="3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35"/>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33" grpId="0"/>
      <p:bldP spid="36" grpId="0" animBg="1"/>
      <p:bldP spid="36" grpId="1" animBg="1"/>
      <p:bldP spid="37" grpId="0" animBg="1"/>
      <p:bldP spid="40" grpId="0" animBg="1"/>
      <p:bldP spid="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 name="Shape 227"/>
          <p:cNvSpPr txBox="1">
            <a:spLocks noGrp="1"/>
          </p:cNvSpPr>
          <p:nvPr>
            <p:ph type="title"/>
          </p:nvPr>
        </p:nvSpPr>
        <p:spPr>
          <a:prstGeom prst="rect">
            <a:avLst/>
          </a:prstGeom>
        </p:spPr>
        <p:txBody>
          <a:bodyPr lIns="45699" tIns="45699" rIns="45699" bIns="45699"/>
          <a:lstStyle/>
          <a:p>
            <a:r>
              <a:rPr dirty="0"/>
              <a:t>Mitigating ARP Attacks</a:t>
            </a:r>
          </a:p>
        </p:txBody>
      </p:sp>
      <p:sp>
        <p:nvSpPr>
          <p:cNvPr id="222" name="Shape 228"/>
          <p:cNvSpPr txBox="1">
            <a:spLocks noGrp="1"/>
          </p:cNvSpPr>
          <p:nvPr>
            <p:ph type="body" idx="1"/>
          </p:nvPr>
        </p:nvSpPr>
        <p:spPr>
          <a:prstGeom prst="rect">
            <a:avLst/>
          </a:prstGeom>
        </p:spPr>
        <p:txBody>
          <a:bodyPr lIns="45699" tIns="45699" rIns="45699" bIns="45699"/>
          <a:lstStyle/>
          <a:p>
            <a:pPr>
              <a:spcBef>
                <a:spcPts val="0"/>
              </a:spcBef>
              <a:buClr>
                <a:srgbClr val="000000"/>
              </a:buClr>
            </a:pPr>
            <a:r>
              <a:rPr dirty="0"/>
              <a:t>ARP attacks are difficult to defend against due to the protocol’s inherent weakness of accepting what it receives as facts. There are several steps that can help to mitigate the likelihood of a successful ARP attack:</a:t>
            </a:r>
          </a:p>
          <a:p>
            <a:pPr marL="698500" lvl="1" indent="-342900">
              <a:spcBef>
                <a:spcPts val="400"/>
              </a:spcBef>
              <a:buClr>
                <a:srgbClr val="000000"/>
              </a:buClr>
              <a:defRPr sz="1800"/>
            </a:pPr>
            <a:r>
              <a:rPr dirty="0"/>
              <a:t>Disable unused ports</a:t>
            </a:r>
            <a:r>
              <a:rPr lang="en-US" dirty="0"/>
              <a:t>.</a:t>
            </a:r>
            <a:endParaRPr dirty="0"/>
          </a:p>
          <a:p>
            <a:pPr marL="698500" lvl="1" indent="-342900">
              <a:spcBef>
                <a:spcPts val="400"/>
              </a:spcBef>
              <a:buClr>
                <a:srgbClr val="000000"/>
              </a:buClr>
              <a:defRPr sz="1800"/>
            </a:pPr>
            <a:r>
              <a:rPr dirty="0"/>
              <a:t>Implement port security at the switch</a:t>
            </a:r>
            <a:r>
              <a:rPr lang="en-US" dirty="0"/>
              <a:t>.</a:t>
            </a:r>
            <a:r>
              <a:rPr dirty="0"/>
              <a:t> </a:t>
            </a:r>
          </a:p>
          <a:p>
            <a:pPr marL="698500" lvl="1" indent="-342900">
              <a:spcBef>
                <a:spcPts val="400"/>
              </a:spcBef>
              <a:buClr>
                <a:srgbClr val="000000"/>
              </a:buClr>
              <a:defRPr sz="1800"/>
            </a:pPr>
            <a:r>
              <a:rPr dirty="0"/>
              <a:t>Use a switch that provides for Dynamic ARP Inspection to inspect ARP replies to ensure that they are authentic.</a:t>
            </a:r>
          </a:p>
        </p:txBody>
      </p:sp>
    </p:spTree>
    <p:extLst>
      <p:ext uri="{BB962C8B-B14F-4D97-AF65-F5344CB8AC3E}">
        <p14:creationId xmlns:p14="http://schemas.microsoft.com/office/powerpoint/2010/main" val="249368405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131094"/>
            <a:ext cx="7953118" cy="651272"/>
          </a:xfrm>
        </p:spPr>
        <p:txBody>
          <a:bodyPr/>
          <a:lstStyle/>
          <a:p>
            <a:r>
              <a:rPr lang="en-US" dirty="0" smtClean="0"/>
              <a:t>ARP</a:t>
            </a:r>
            <a:endParaRPr lang="en-US" dirty="0"/>
          </a:p>
        </p:txBody>
      </p:sp>
      <p:sp>
        <p:nvSpPr>
          <p:cNvPr id="4" name="Rectangle 4"/>
          <p:cNvSpPr txBox="1">
            <a:spLocks noChangeArrowheads="1"/>
          </p:cNvSpPr>
          <p:nvPr/>
        </p:nvSpPr>
        <p:spPr>
          <a:xfrm>
            <a:off x="4761310" y="1872854"/>
            <a:ext cx="2993231" cy="3486150"/>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1800"/>
              <a:t>Each IP node (host, router) on LAN has  </a:t>
            </a:r>
            <a:r>
              <a:rPr lang="en-US" altLang="en-US" sz="1800">
                <a:solidFill>
                  <a:srgbClr val="FF0000"/>
                </a:solidFill>
              </a:rPr>
              <a:t>ARP </a:t>
            </a:r>
            <a:r>
              <a:rPr lang="en-US" altLang="en-US" sz="1800"/>
              <a:t>table</a:t>
            </a:r>
          </a:p>
          <a:p>
            <a:r>
              <a:rPr lang="en-US" altLang="en-US" sz="1800"/>
              <a:t>ARP table: IP/MAC address mappings for some LAN nodes</a:t>
            </a:r>
          </a:p>
          <a:p>
            <a:pPr>
              <a:buFont typeface="ZapfDingbats" pitchFamily="82" charset="2"/>
              <a:buNone/>
            </a:pPr>
            <a:r>
              <a:rPr lang="en-US" altLang="en-US" sz="1350"/>
              <a:t>    </a:t>
            </a:r>
            <a:r>
              <a:rPr lang="en-US" altLang="en-US" sz="1350">
                <a:solidFill>
                  <a:srgbClr val="FF0000"/>
                </a:solidFill>
              </a:rPr>
              <a:t>&lt; IP address; MAC address; TTL&gt;</a:t>
            </a:r>
          </a:p>
          <a:p>
            <a:pPr lvl="1"/>
            <a:r>
              <a:rPr lang="en-US" altLang="en-US" sz="1200"/>
              <a:t> </a:t>
            </a:r>
            <a:r>
              <a:rPr lang="en-US" altLang="en-US" sz="1500"/>
              <a:t>TTL (Time To Live): time after which address mapping will be forgotten (typically 20 min)</a:t>
            </a:r>
            <a:endParaRPr lang="en-US" altLang="en-US" sz="1800" dirty="0"/>
          </a:p>
        </p:txBody>
      </p:sp>
      <p:grpSp>
        <p:nvGrpSpPr>
          <p:cNvPr id="5" name="Group 5"/>
          <p:cNvGrpSpPr>
            <a:grpSpLocks/>
          </p:cNvGrpSpPr>
          <p:nvPr/>
        </p:nvGrpSpPr>
        <p:grpSpPr bwMode="auto">
          <a:xfrm>
            <a:off x="1252538" y="1882379"/>
            <a:ext cx="3257550" cy="958453"/>
            <a:chOff x="297" y="3336"/>
            <a:chExt cx="2788" cy="805"/>
          </a:xfrm>
        </p:grpSpPr>
        <p:sp>
          <p:nvSpPr>
            <p:cNvPr id="6" name="Text Box 6"/>
            <p:cNvSpPr txBox="1">
              <a:spLocks noChangeArrowheads="1"/>
            </p:cNvSpPr>
            <p:nvPr/>
          </p:nvSpPr>
          <p:spPr bwMode="auto">
            <a:xfrm>
              <a:off x="390" y="3350"/>
              <a:ext cx="2434" cy="7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u="sng" dirty="0"/>
                <a:t>Question:</a:t>
              </a:r>
              <a:r>
                <a:rPr lang="en-US" altLang="en-US" dirty="0"/>
                <a:t> how to determine</a:t>
              </a:r>
            </a:p>
            <a:p>
              <a:r>
                <a:rPr lang="en-US" altLang="en-US" dirty="0"/>
                <a:t>MAC address of B</a:t>
              </a:r>
            </a:p>
            <a:p>
              <a:r>
                <a:rPr lang="en-US" altLang="en-US" dirty="0"/>
                <a:t>knowing B’s IP address?</a:t>
              </a:r>
              <a:endParaRPr lang="en-US" altLang="en-US" dirty="0">
                <a:latin typeface="Times New Roman" panose="02020603050405020304" pitchFamily="18" charset="0"/>
              </a:endParaRPr>
            </a:p>
          </p:txBody>
        </p:sp>
        <p:sp>
          <p:nvSpPr>
            <p:cNvPr id="7" name="Rectangle 7"/>
            <p:cNvSpPr>
              <a:spLocks noChangeArrowheads="1"/>
            </p:cNvSpPr>
            <p:nvPr/>
          </p:nvSpPr>
          <p:spPr bwMode="auto">
            <a:xfrm>
              <a:off x="297" y="3336"/>
              <a:ext cx="2788" cy="80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grpSp>
      <p:graphicFrame>
        <p:nvGraphicFramePr>
          <p:cNvPr id="8" name="Object 9"/>
          <p:cNvGraphicFramePr>
            <a:graphicFrameLocks noChangeAspect="1"/>
          </p:cNvGraphicFramePr>
          <p:nvPr/>
        </p:nvGraphicFramePr>
        <p:xfrm>
          <a:off x="1765698" y="3140869"/>
          <a:ext cx="311944" cy="290513"/>
        </p:xfrm>
        <a:graphic>
          <a:graphicData uri="http://schemas.openxmlformats.org/presentationml/2006/ole">
            <mc:AlternateContent xmlns:mc="http://schemas.openxmlformats.org/markup-compatibility/2006">
              <mc:Choice xmlns:v="urn:schemas-microsoft-com:vml" Requires="v">
                <p:oleObj spid="_x0000_s2050" name="Clip" r:id="rId3" imgW="1305000" imgH="1085760" progId="MS_ClipArt_Gallery.2">
                  <p:embed/>
                </p:oleObj>
              </mc:Choice>
              <mc:Fallback>
                <p:oleObj name="Clip" r:id="rId3" imgW="1305000" imgH="1085760" progId="MS_ClipArt_Gallery.2">
                  <p:embed/>
                  <p:pic>
                    <p:nvPicPr>
                      <p:cNvPr id="8"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5698" y="3140869"/>
                        <a:ext cx="311944" cy="290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Freeform 10"/>
          <p:cNvSpPr>
            <a:spLocks/>
          </p:cNvSpPr>
          <p:nvPr/>
        </p:nvSpPr>
        <p:spPr bwMode="auto">
          <a:xfrm>
            <a:off x="1350169" y="3815954"/>
            <a:ext cx="1045369" cy="1144190"/>
          </a:xfrm>
          <a:custGeom>
            <a:avLst/>
            <a:gdLst>
              <a:gd name="T0" fmla="*/ 239 w 1292"/>
              <a:gd name="T1" fmla="*/ 7 h 1255"/>
              <a:gd name="T2" fmla="*/ 35 w 1292"/>
              <a:gd name="T3" fmla="*/ 157 h 1255"/>
              <a:gd name="T4" fmla="*/ 29 w 1292"/>
              <a:gd name="T5" fmla="*/ 523 h 1255"/>
              <a:gd name="T6" fmla="*/ 53 w 1292"/>
              <a:gd name="T7" fmla="*/ 829 h 1255"/>
              <a:gd name="T8" fmla="*/ 245 w 1292"/>
              <a:gd name="T9" fmla="*/ 871 h 1255"/>
              <a:gd name="T10" fmla="*/ 647 w 1292"/>
              <a:gd name="T11" fmla="*/ 1129 h 1255"/>
              <a:gd name="T12" fmla="*/ 995 w 1292"/>
              <a:gd name="T13" fmla="*/ 1237 h 1255"/>
              <a:gd name="T14" fmla="*/ 1199 w 1292"/>
              <a:gd name="T15" fmla="*/ 1021 h 1255"/>
              <a:gd name="T16" fmla="*/ 1271 w 1292"/>
              <a:gd name="T17" fmla="*/ 445 h 1255"/>
              <a:gd name="T18" fmla="*/ 1205 w 1292"/>
              <a:gd name="T19" fmla="*/ 211 h 1255"/>
              <a:gd name="T20" fmla="*/ 749 w 1292"/>
              <a:gd name="T21" fmla="*/ 115 h 1255"/>
              <a:gd name="T22" fmla="*/ 239 w 1292"/>
              <a:gd name="T23" fmla="*/ 7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92" h="1255">
                <a:moveTo>
                  <a:pt x="239" y="7"/>
                </a:moveTo>
                <a:cubicBezTo>
                  <a:pt x="120" y="14"/>
                  <a:pt x="70" y="71"/>
                  <a:pt x="35" y="157"/>
                </a:cubicBezTo>
                <a:cubicBezTo>
                  <a:pt x="0" y="243"/>
                  <a:pt x="26" y="411"/>
                  <a:pt x="29" y="523"/>
                </a:cubicBezTo>
                <a:cubicBezTo>
                  <a:pt x="32" y="635"/>
                  <a:pt x="17" y="771"/>
                  <a:pt x="53" y="829"/>
                </a:cubicBezTo>
                <a:cubicBezTo>
                  <a:pt x="89" y="887"/>
                  <a:pt x="146" y="821"/>
                  <a:pt x="245" y="871"/>
                </a:cubicBezTo>
                <a:cubicBezTo>
                  <a:pt x="344" y="921"/>
                  <a:pt x="522" y="1068"/>
                  <a:pt x="647" y="1129"/>
                </a:cubicBezTo>
                <a:cubicBezTo>
                  <a:pt x="772" y="1190"/>
                  <a:pt x="903" y="1255"/>
                  <a:pt x="995" y="1237"/>
                </a:cubicBezTo>
                <a:cubicBezTo>
                  <a:pt x="1087" y="1219"/>
                  <a:pt x="1153" y="1153"/>
                  <a:pt x="1199" y="1021"/>
                </a:cubicBezTo>
                <a:cubicBezTo>
                  <a:pt x="1245" y="889"/>
                  <a:pt x="1270" y="580"/>
                  <a:pt x="1271" y="445"/>
                </a:cubicBezTo>
                <a:cubicBezTo>
                  <a:pt x="1272" y="310"/>
                  <a:pt x="1292" y="266"/>
                  <a:pt x="1205" y="211"/>
                </a:cubicBezTo>
                <a:cubicBezTo>
                  <a:pt x="1118" y="156"/>
                  <a:pt x="908" y="150"/>
                  <a:pt x="749" y="115"/>
                </a:cubicBezTo>
                <a:cubicBezTo>
                  <a:pt x="590" y="80"/>
                  <a:pt x="358" y="0"/>
                  <a:pt x="239" y="7"/>
                </a:cubicBezTo>
                <a:close/>
              </a:path>
            </a:pathLst>
          </a:custGeom>
          <a:solidFill>
            <a:srgbClr val="00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graphicFrame>
        <p:nvGraphicFramePr>
          <p:cNvPr id="10" name="Object 11"/>
          <p:cNvGraphicFramePr>
            <a:graphicFrameLocks noChangeAspect="1"/>
          </p:cNvGraphicFramePr>
          <p:nvPr/>
        </p:nvGraphicFramePr>
        <p:xfrm>
          <a:off x="2889648" y="4155281"/>
          <a:ext cx="311944" cy="290513"/>
        </p:xfrm>
        <a:graphic>
          <a:graphicData uri="http://schemas.openxmlformats.org/presentationml/2006/ole">
            <mc:AlternateContent xmlns:mc="http://schemas.openxmlformats.org/markup-compatibility/2006">
              <mc:Choice xmlns:v="urn:schemas-microsoft-com:vml" Requires="v">
                <p:oleObj spid="_x0000_s2051" name="Clip" r:id="rId5" imgW="1305000" imgH="1085760" progId="MS_ClipArt_Gallery.2">
                  <p:embed/>
                </p:oleObj>
              </mc:Choice>
              <mc:Fallback>
                <p:oleObj name="Clip" r:id="rId5" imgW="1305000" imgH="1085760" progId="MS_ClipArt_Gallery.2">
                  <p:embed/>
                  <p:pic>
                    <p:nvPicPr>
                      <p:cNvPr id="1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9648" y="4155281"/>
                        <a:ext cx="311944" cy="290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 name="Object 12"/>
          <p:cNvGraphicFramePr>
            <a:graphicFrameLocks noChangeAspect="1"/>
          </p:cNvGraphicFramePr>
          <p:nvPr/>
        </p:nvGraphicFramePr>
        <p:xfrm>
          <a:off x="1758554" y="5239941"/>
          <a:ext cx="311944" cy="290513"/>
        </p:xfrm>
        <a:graphic>
          <a:graphicData uri="http://schemas.openxmlformats.org/presentationml/2006/ole">
            <mc:AlternateContent xmlns:mc="http://schemas.openxmlformats.org/markup-compatibility/2006">
              <mc:Choice xmlns:v="urn:schemas-microsoft-com:vml" Requires="v">
                <p:oleObj spid="_x0000_s2052" name="Clip" r:id="rId6" imgW="1305000" imgH="1085760" progId="MS_ClipArt_Gallery.2">
                  <p:embed/>
                </p:oleObj>
              </mc:Choice>
              <mc:Fallback>
                <p:oleObj name="Clip" r:id="rId6" imgW="1305000" imgH="1085760" progId="MS_ClipArt_Gallery.2">
                  <p:embed/>
                  <p:pic>
                    <p:nvPicPr>
                      <p:cNvPr id="11"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8554" y="5239941"/>
                        <a:ext cx="311944" cy="290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13"/>
          <p:cNvGraphicFramePr>
            <a:graphicFrameLocks noChangeAspect="1"/>
          </p:cNvGraphicFramePr>
          <p:nvPr/>
        </p:nvGraphicFramePr>
        <p:xfrm>
          <a:off x="501254" y="4067175"/>
          <a:ext cx="311944" cy="290513"/>
        </p:xfrm>
        <a:graphic>
          <a:graphicData uri="http://schemas.openxmlformats.org/presentationml/2006/ole">
            <mc:AlternateContent xmlns:mc="http://schemas.openxmlformats.org/markup-compatibility/2006">
              <mc:Choice xmlns:v="urn:schemas-microsoft-com:vml" Requires="v">
                <p:oleObj spid="_x0000_s2053" name="Clip" r:id="rId7" imgW="1305000" imgH="1085760" progId="MS_ClipArt_Gallery.2">
                  <p:embed/>
                </p:oleObj>
              </mc:Choice>
              <mc:Fallback>
                <p:oleObj name="Clip" r:id="rId7" imgW="1305000" imgH="1085760" progId="MS_ClipArt_Gallery.2">
                  <p:embed/>
                  <p:pic>
                    <p:nvPicPr>
                      <p:cNvPr id="12"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1254" y="4067175"/>
                        <a:ext cx="311944" cy="290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 name="Rectangle 14"/>
          <p:cNvSpPr>
            <a:spLocks noChangeArrowheads="1"/>
          </p:cNvSpPr>
          <p:nvPr/>
        </p:nvSpPr>
        <p:spPr bwMode="auto">
          <a:xfrm>
            <a:off x="2788444" y="4238625"/>
            <a:ext cx="138113" cy="1143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14" name="Rectangle 15"/>
          <p:cNvSpPr>
            <a:spLocks noChangeArrowheads="1"/>
          </p:cNvSpPr>
          <p:nvPr/>
        </p:nvSpPr>
        <p:spPr bwMode="auto">
          <a:xfrm>
            <a:off x="781051" y="4136231"/>
            <a:ext cx="136922" cy="1143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15" name="Rectangle 16"/>
          <p:cNvSpPr>
            <a:spLocks noChangeArrowheads="1"/>
          </p:cNvSpPr>
          <p:nvPr/>
        </p:nvSpPr>
        <p:spPr bwMode="auto">
          <a:xfrm>
            <a:off x="1905001" y="3417094"/>
            <a:ext cx="97631" cy="14168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16" name="Rectangle 17"/>
          <p:cNvSpPr>
            <a:spLocks noChangeArrowheads="1"/>
          </p:cNvSpPr>
          <p:nvPr/>
        </p:nvSpPr>
        <p:spPr bwMode="auto">
          <a:xfrm>
            <a:off x="1870473" y="5098256"/>
            <a:ext cx="97631" cy="14287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17" name="Line 18"/>
          <p:cNvSpPr>
            <a:spLocks noChangeShapeType="1"/>
          </p:cNvSpPr>
          <p:nvPr/>
        </p:nvSpPr>
        <p:spPr bwMode="auto">
          <a:xfrm>
            <a:off x="914401" y="4194572"/>
            <a:ext cx="46077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18" name="Line 19"/>
          <p:cNvSpPr>
            <a:spLocks noChangeShapeType="1"/>
          </p:cNvSpPr>
          <p:nvPr/>
        </p:nvSpPr>
        <p:spPr bwMode="auto">
          <a:xfrm>
            <a:off x="1940719" y="3562350"/>
            <a:ext cx="0" cy="3667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19" name="Line 20"/>
          <p:cNvSpPr>
            <a:spLocks noChangeShapeType="1"/>
          </p:cNvSpPr>
          <p:nvPr/>
        </p:nvSpPr>
        <p:spPr bwMode="auto">
          <a:xfrm flipH="1">
            <a:off x="2382441" y="4288631"/>
            <a:ext cx="40719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20" name="Line 21"/>
          <p:cNvSpPr>
            <a:spLocks noChangeShapeType="1"/>
          </p:cNvSpPr>
          <p:nvPr/>
        </p:nvSpPr>
        <p:spPr bwMode="auto">
          <a:xfrm flipV="1">
            <a:off x="1921669" y="4849416"/>
            <a:ext cx="0" cy="24526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21" name="Text Box 22"/>
          <p:cNvSpPr txBox="1">
            <a:spLocks noChangeArrowheads="1"/>
          </p:cNvSpPr>
          <p:nvPr/>
        </p:nvSpPr>
        <p:spPr bwMode="auto">
          <a:xfrm>
            <a:off x="2105026" y="3399235"/>
            <a:ext cx="1257075"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50"/>
              <a:t>1A-2F-BB-76-09-AD</a:t>
            </a:r>
          </a:p>
        </p:txBody>
      </p:sp>
      <p:sp>
        <p:nvSpPr>
          <p:cNvPr id="22" name="Line 23"/>
          <p:cNvSpPr>
            <a:spLocks noChangeShapeType="1"/>
          </p:cNvSpPr>
          <p:nvPr/>
        </p:nvSpPr>
        <p:spPr bwMode="auto">
          <a:xfrm flipH="1" flipV="1">
            <a:off x="2006204" y="3475435"/>
            <a:ext cx="132159" cy="71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23" name="Line 24"/>
          <p:cNvSpPr>
            <a:spLocks noChangeShapeType="1"/>
          </p:cNvSpPr>
          <p:nvPr/>
        </p:nvSpPr>
        <p:spPr bwMode="auto">
          <a:xfrm flipV="1">
            <a:off x="2849166" y="4345782"/>
            <a:ext cx="0" cy="20836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24" name="Text Box 25"/>
          <p:cNvSpPr txBox="1">
            <a:spLocks noChangeArrowheads="1"/>
          </p:cNvSpPr>
          <p:nvPr/>
        </p:nvSpPr>
        <p:spPr bwMode="auto">
          <a:xfrm>
            <a:off x="2538413" y="4564856"/>
            <a:ext cx="1242648"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50"/>
              <a:t>58-23-D7-FA-20-B0</a:t>
            </a:r>
          </a:p>
        </p:txBody>
      </p:sp>
      <p:sp>
        <p:nvSpPr>
          <p:cNvPr id="25" name="Line 26"/>
          <p:cNvSpPr>
            <a:spLocks noChangeShapeType="1"/>
          </p:cNvSpPr>
          <p:nvPr/>
        </p:nvSpPr>
        <p:spPr bwMode="auto">
          <a:xfrm flipH="1">
            <a:off x="1974057" y="5158979"/>
            <a:ext cx="18454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26" name="Text Box 27"/>
          <p:cNvSpPr txBox="1">
            <a:spLocks noChangeArrowheads="1"/>
          </p:cNvSpPr>
          <p:nvPr/>
        </p:nvSpPr>
        <p:spPr bwMode="auto">
          <a:xfrm>
            <a:off x="2190750" y="5095875"/>
            <a:ext cx="1217000"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50"/>
              <a:t>0C-C4-11-6F-E3-98</a:t>
            </a:r>
          </a:p>
        </p:txBody>
      </p:sp>
      <p:sp>
        <p:nvSpPr>
          <p:cNvPr id="27" name="Line 28"/>
          <p:cNvSpPr>
            <a:spLocks noChangeShapeType="1"/>
          </p:cNvSpPr>
          <p:nvPr/>
        </p:nvSpPr>
        <p:spPr bwMode="auto">
          <a:xfrm flipV="1">
            <a:off x="847725" y="4250532"/>
            <a:ext cx="0" cy="20836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28" name="Text Box 29"/>
          <p:cNvSpPr txBox="1">
            <a:spLocks noChangeArrowheads="1"/>
          </p:cNvSpPr>
          <p:nvPr/>
        </p:nvSpPr>
        <p:spPr bwMode="auto">
          <a:xfrm>
            <a:off x="1" y="4482704"/>
            <a:ext cx="1218603"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50"/>
              <a:t>71-65-F7-2B-08-53</a:t>
            </a:r>
          </a:p>
        </p:txBody>
      </p:sp>
      <p:sp>
        <p:nvSpPr>
          <p:cNvPr id="29" name="Text Box 30"/>
          <p:cNvSpPr txBox="1">
            <a:spLocks noChangeArrowheads="1"/>
          </p:cNvSpPr>
          <p:nvPr/>
        </p:nvSpPr>
        <p:spPr bwMode="auto">
          <a:xfrm>
            <a:off x="1509712" y="4183856"/>
            <a:ext cx="583814"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350"/>
              <a:t>   LAN</a:t>
            </a:r>
          </a:p>
        </p:txBody>
      </p:sp>
      <p:sp>
        <p:nvSpPr>
          <p:cNvPr id="30" name="Text Box 31"/>
          <p:cNvSpPr txBox="1">
            <a:spLocks noChangeArrowheads="1"/>
          </p:cNvSpPr>
          <p:nvPr/>
        </p:nvSpPr>
        <p:spPr bwMode="auto">
          <a:xfrm>
            <a:off x="172641" y="3700463"/>
            <a:ext cx="906017"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50"/>
              <a:t>137.196.7.23</a:t>
            </a:r>
          </a:p>
        </p:txBody>
      </p:sp>
      <p:sp>
        <p:nvSpPr>
          <p:cNvPr id="31" name="Line 32"/>
          <p:cNvSpPr>
            <a:spLocks noChangeShapeType="1"/>
          </p:cNvSpPr>
          <p:nvPr/>
        </p:nvSpPr>
        <p:spPr bwMode="auto">
          <a:xfrm>
            <a:off x="657225" y="3889772"/>
            <a:ext cx="0" cy="18454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32" name="Text Box 33"/>
          <p:cNvSpPr txBox="1">
            <a:spLocks noChangeArrowheads="1"/>
          </p:cNvSpPr>
          <p:nvPr/>
        </p:nvSpPr>
        <p:spPr bwMode="auto">
          <a:xfrm>
            <a:off x="2233129" y="3089672"/>
            <a:ext cx="906017"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50" dirty="0"/>
              <a:t>137.196.7.78</a:t>
            </a:r>
          </a:p>
        </p:txBody>
      </p:sp>
      <p:sp>
        <p:nvSpPr>
          <p:cNvPr id="33" name="Line 34"/>
          <p:cNvSpPr>
            <a:spLocks noChangeShapeType="1"/>
          </p:cNvSpPr>
          <p:nvPr/>
        </p:nvSpPr>
        <p:spPr bwMode="auto">
          <a:xfrm flipH="1" flipV="1">
            <a:off x="2028826" y="3194447"/>
            <a:ext cx="211931" cy="95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34" name="Line 35"/>
          <p:cNvSpPr>
            <a:spLocks noChangeShapeType="1"/>
          </p:cNvSpPr>
          <p:nvPr/>
        </p:nvSpPr>
        <p:spPr bwMode="auto">
          <a:xfrm>
            <a:off x="3040856" y="3974307"/>
            <a:ext cx="0" cy="18454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35" name="Text Box 36"/>
          <p:cNvSpPr txBox="1">
            <a:spLocks noChangeArrowheads="1"/>
          </p:cNvSpPr>
          <p:nvPr/>
        </p:nvSpPr>
        <p:spPr bwMode="auto">
          <a:xfrm>
            <a:off x="2583657" y="3775472"/>
            <a:ext cx="906017"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50"/>
              <a:t>137.196.7.14</a:t>
            </a:r>
          </a:p>
        </p:txBody>
      </p:sp>
      <p:sp>
        <p:nvSpPr>
          <p:cNvPr id="36" name="Line 38"/>
          <p:cNvSpPr>
            <a:spLocks noChangeShapeType="1"/>
          </p:cNvSpPr>
          <p:nvPr/>
        </p:nvSpPr>
        <p:spPr bwMode="auto">
          <a:xfrm>
            <a:off x="1602582" y="5359004"/>
            <a:ext cx="17383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37" name="Text Box 39"/>
          <p:cNvSpPr txBox="1">
            <a:spLocks noChangeArrowheads="1"/>
          </p:cNvSpPr>
          <p:nvPr/>
        </p:nvSpPr>
        <p:spPr bwMode="auto">
          <a:xfrm>
            <a:off x="673894" y="5253038"/>
            <a:ext cx="906017"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50"/>
              <a:t>137.196.7.88</a:t>
            </a:r>
          </a:p>
        </p:txBody>
      </p:sp>
    </p:spTree>
    <p:extLst>
      <p:ext uri="{BB962C8B-B14F-4D97-AF65-F5344CB8AC3E}">
        <p14:creationId xmlns:p14="http://schemas.microsoft.com/office/powerpoint/2010/main" val="4131807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2"/>
          <p:cNvSpPr>
            <a:spLocks noGrp="1" noChangeArrowheads="1"/>
          </p:cNvSpPr>
          <p:nvPr>
            <p:ph type="title"/>
          </p:nvPr>
        </p:nvSpPr>
        <p:spPr>
          <a:xfrm>
            <a:off x="1543050" y="857250"/>
            <a:ext cx="5829300" cy="857250"/>
          </a:xfrm>
        </p:spPr>
        <p:txBody>
          <a:bodyPr>
            <a:normAutofit/>
          </a:bodyPr>
          <a:lstStyle/>
          <a:p>
            <a:r>
              <a:rPr lang="en-US" altLang="en-US" sz="2700"/>
              <a:t>ARP protocol: Same LAN (network)</a:t>
            </a:r>
          </a:p>
        </p:txBody>
      </p:sp>
      <p:sp>
        <p:nvSpPr>
          <p:cNvPr id="400388" name="Rectangle 4"/>
          <p:cNvSpPr>
            <a:spLocks noGrp="1" noChangeArrowheads="1"/>
          </p:cNvSpPr>
          <p:nvPr>
            <p:ph type="body" sz="half" idx="2"/>
          </p:nvPr>
        </p:nvSpPr>
        <p:spPr>
          <a:xfrm>
            <a:off x="5709959" y="2055578"/>
            <a:ext cx="3157824" cy="3429000"/>
          </a:xfrm>
        </p:spPr>
        <p:txBody>
          <a:bodyPr/>
          <a:lstStyle/>
          <a:p>
            <a:r>
              <a:rPr lang="en-US" altLang="en-US" sz="1500" dirty="0"/>
              <a:t>A caches (saves) IP-to-MAC address pair in its ARP table until information becomes old (times out) </a:t>
            </a:r>
          </a:p>
          <a:p>
            <a:pPr lvl="1"/>
            <a:r>
              <a:rPr lang="en-US" altLang="en-US" sz="1500" dirty="0"/>
              <a:t>soft state: information that times out (goes away) unless refreshed</a:t>
            </a:r>
          </a:p>
          <a:p>
            <a:r>
              <a:rPr lang="en-US" altLang="en-US" sz="1800" dirty="0"/>
              <a:t>ARP is “plug-and-play”:</a:t>
            </a:r>
          </a:p>
          <a:p>
            <a:pPr lvl="1"/>
            <a:r>
              <a:rPr lang="en-US" altLang="en-US" sz="1500" dirty="0"/>
              <a:t>nodes create their ARP tables </a:t>
            </a:r>
            <a:r>
              <a:rPr lang="en-US" altLang="en-US" sz="1500" i="1" dirty="0"/>
              <a:t>without intervention from net administrator</a:t>
            </a:r>
          </a:p>
        </p:txBody>
      </p:sp>
      <p:pic>
        <p:nvPicPr>
          <p:cNvPr id="2" name="Picture 1" descr="File:Gnome-computer.svg - Wikipedi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5040" y="2573478"/>
            <a:ext cx="386675" cy="386675"/>
          </a:xfrm>
          <a:prstGeom prst="rect">
            <a:avLst/>
          </a:prstGeom>
        </p:spPr>
      </p:pic>
      <p:pic>
        <p:nvPicPr>
          <p:cNvPr id="6" name="Picture 5" descr="File:Gnome-computer.svg - Wikipedi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73113" y="2579044"/>
            <a:ext cx="386675" cy="386675"/>
          </a:xfrm>
          <a:prstGeom prst="rect">
            <a:avLst/>
          </a:prstGeom>
        </p:spPr>
      </p:pic>
      <p:pic>
        <p:nvPicPr>
          <p:cNvPr id="7" name="Picture 6" descr="File:Gnome-computer.svg - Wikipedi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49713" y="4038197"/>
            <a:ext cx="386675" cy="386675"/>
          </a:xfrm>
          <a:prstGeom prst="rect">
            <a:avLst/>
          </a:prstGeom>
        </p:spPr>
      </p:pic>
      <p:pic>
        <p:nvPicPr>
          <p:cNvPr id="8" name="Picture 7" descr="File:Gnome-computer.svg - Wikipedi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95392" y="4038197"/>
            <a:ext cx="386675" cy="386675"/>
          </a:xfrm>
          <a:prstGeom prst="rect">
            <a:avLst/>
          </a:prstGeom>
        </p:spPr>
      </p:pic>
      <p:cxnSp>
        <p:nvCxnSpPr>
          <p:cNvPr id="4" name="Straight Connector 3"/>
          <p:cNvCxnSpPr>
            <a:stCxn id="2" idx="2"/>
          </p:cNvCxnSpPr>
          <p:nvPr/>
        </p:nvCxnSpPr>
        <p:spPr>
          <a:xfrm>
            <a:off x="1078377" y="2960153"/>
            <a:ext cx="0" cy="517999"/>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26801" y="3501958"/>
            <a:ext cx="36661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6" idx="2"/>
          </p:cNvCxnSpPr>
          <p:nvPr/>
        </p:nvCxnSpPr>
        <p:spPr>
          <a:xfrm>
            <a:off x="3066450" y="2965719"/>
            <a:ext cx="0" cy="536239"/>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7" idx="0"/>
          </p:cNvCxnSpPr>
          <p:nvPr/>
        </p:nvCxnSpPr>
        <p:spPr>
          <a:xfrm flipV="1">
            <a:off x="1543050" y="3501958"/>
            <a:ext cx="0" cy="5362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8" idx="0"/>
          </p:cNvCxnSpPr>
          <p:nvPr/>
        </p:nvCxnSpPr>
        <p:spPr>
          <a:xfrm flipV="1">
            <a:off x="3788729" y="3501958"/>
            <a:ext cx="0" cy="536240"/>
          </a:xfrm>
          <a:prstGeom prst="line">
            <a:avLst/>
          </a:prstGeom>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11335" y="2413336"/>
            <a:ext cx="1025053" cy="230832"/>
          </a:xfrm>
          <a:prstGeom prst="rect">
            <a:avLst/>
          </a:prstGeom>
          <a:noFill/>
        </p:spPr>
        <p:txBody>
          <a:bodyPr wrap="square" rtlCol="0">
            <a:spAutoFit/>
          </a:bodyPr>
          <a:lstStyle/>
          <a:p>
            <a:r>
              <a:rPr lang="en-US" sz="900" dirty="0"/>
              <a:t>168.26.205.37</a:t>
            </a:r>
            <a:endParaRPr lang="en-US" sz="900" dirty="0"/>
          </a:p>
        </p:txBody>
      </p:sp>
      <p:sp>
        <p:nvSpPr>
          <p:cNvPr id="24" name="TextBox 23"/>
          <p:cNvSpPr txBox="1"/>
          <p:nvPr/>
        </p:nvSpPr>
        <p:spPr>
          <a:xfrm>
            <a:off x="1078377" y="4408543"/>
            <a:ext cx="1025053" cy="230832"/>
          </a:xfrm>
          <a:prstGeom prst="rect">
            <a:avLst/>
          </a:prstGeom>
          <a:noFill/>
        </p:spPr>
        <p:txBody>
          <a:bodyPr wrap="square" rtlCol="0">
            <a:spAutoFit/>
          </a:bodyPr>
          <a:lstStyle/>
          <a:p>
            <a:r>
              <a:rPr lang="en-US" sz="900" dirty="0"/>
              <a:t>168.26.205.46</a:t>
            </a:r>
            <a:endParaRPr lang="en-US" sz="900" dirty="0"/>
          </a:p>
        </p:txBody>
      </p:sp>
      <p:sp>
        <p:nvSpPr>
          <p:cNvPr id="25" name="TextBox 24"/>
          <p:cNvSpPr txBox="1"/>
          <p:nvPr/>
        </p:nvSpPr>
        <p:spPr>
          <a:xfrm>
            <a:off x="2701857" y="2392316"/>
            <a:ext cx="1025053" cy="230832"/>
          </a:xfrm>
          <a:prstGeom prst="rect">
            <a:avLst/>
          </a:prstGeom>
          <a:noFill/>
        </p:spPr>
        <p:txBody>
          <a:bodyPr wrap="square" rtlCol="0">
            <a:spAutoFit/>
          </a:bodyPr>
          <a:lstStyle/>
          <a:p>
            <a:r>
              <a:rPr lang="en-US" sz="900" dirty="0"/>
              <a:t>168.26.205.38</a:t>
            </a:r>
            <a:endParaRPr lang="en-US" sz="900" dirty="0"/>
          </a:p>
        </p:txBody>
      </p:sp>
      <p:sp>
        <p:nvSpPr>
          <p:cNvPr id="26" name="TextBox 25"/>
          <p:cNvSpPr txBox="1"/>
          <p:nvPr/>
        </p:nvSpPr>
        <p:spPr>
          <a:xfrm>
            <a:off x="3331546" y="4383015"/>
            <a:ext cx="1025053" cy="230832"/>
          </a:xfrm>
          <a:prstGeom prst="rect">
            <a:avLst/>
          </a:prstGeom>
          <a:noFill/>
        </p:spPr>
        <p:txBody>
          <a:bodyPr wrap="square" rtlCol="0">
            <a:spAutoFit/>
          </a:bodyPr>
          <a:lstStyle/>
          <a:p>
            <a:r>
              <a:rPr lang="en-US" sz="900" dirty="0"/>
              <a:t>168.26.205.49</a:t>
            </a:r>
            <a:endParaRPr lang="en-US" sz="900" dirty="0"/>
          </a:p>
        </p:txBody>
      </p:sp>
      <p:sp>
        <p:nvSpPr>
          <p:cNvPr id="21" name="TextBox 20"/>
          <p:cNvSpPr txBox="1"/>
          <p:nvPr/>
        </p:nvSpPr>
        <p:spPr>
          <a:xfrm>
            <a:off x="959733" y="2573478"/>
            <a:ext cx="237288" cy="300082"/>
          </a:xfrm>
          <a:prstGeom prst="rect">
            <a:avLst/>
          </a:prstGeom>
          <a:noFill/>
        </p:spPr>
        <p:txBody>
          <a:bodyPr wrap="square" rtlCol="0">
            <a:spAutoFit/>
          </a:bodyPr>
          <a:lstStyle/>
          <a:p>
            <a:r>
              <a:rPr lang="en-US" sz="135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A</a:t>
            </a:r>
            <a:endParaRPr lang="en-US" sz="135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28" name="TextBox 27"/>
          <p:cNvSpPr txBox="1"/>
          <p:nvPr/>
        </p:nvSpPr>
        <p:spPr>
          <a:xfrm>
            <a:off x="3670085" y="4038197"/>
            <a:ext cx="237288" cy="300082"/>
          </a:xfrm>
          <a:prstGeom prst="rect">
            <a:avLst/>
          </a:prstGeom>
          <a:noFill/>
        </p:spPr>
        <p:txBody>
          <a:bodyPr wrap="square" rtlCol="0">
            <a:spAutoFit/>
          </a:bodyPr>
          <a:lstStyle/>
          <a:p>
            <a:r>
              <a:rPr lang="en-US" sz="135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B</a:t>
            </a:r>
            <a:endParaRPr lang="en-US" sz="135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23" name="Rectangle 22"/>
          <p:cNvSpPr/>
          <p:nvPr/>
        </p:nvSpPr>
        <p:spPr>
          <a:xfrm>
            <a:off x="1269784" y="2590767"/>
            <a:ext cx="949338" cy="298438"/>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US" sz="788" dirty="0"/>
              <a:t>IP:168.26.205.49</a:t>
            </a:r>
          </a:p>
          <a:p>
            <a:r>
              <a:rPr lang="en-US" sz="788" dirty="0"/>
              <a:t>MAC =?</a:t>
            </a:r>
          </a:p>
        </p:txBody>
      </p:sp>
      <p:cxnSp>
        <p:nvCxnSpPr>
          <p:cNvPr id="29" name="Straight Arrow Connector 28"/>
          <p:cNvCxnSpPr>
            <a:stCxn id="23" idx="2"/>
            <a:endCxn id="39" idx="0"/>
          </p:cNvCxnSpPr>
          <p:nvPr/>
        </p:nvCxnSpPr>
        <p:spPr>
          <a:xfrm>
            <a:off x="1744453" y="2889204"/>
            <a:ext cx="385949" cy="1161685"/>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31" name="Straight Arrow Connector 30"/>
          <p:cNvCxnSpPr>
            <a:stCxn id="23" idx="2"/>
            <a:endCxn id="35" idx="1"/>
          </p:cNvCxnSpPr>
          <p:nvPr/>
        </p:nvCxnSpPr>
        <p:spPr>
          <a:xfrm flipV="1">
            <a:off x="1744453" y="2818060"/>
            <a:ext cx="1275197" cy="71144"/>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33" name="Straight Arrow Connector 32"/>
          <p:cNvCxnSpPr>
            <a:stCxn id="23" idx="2"/>
            <a:endCxn id="40" idx="1"/>
          </p:cNvCxnSpPr>
          <p:nvPr/>
        </p:nvCxnSpPr>
        <p:spPr>
          <a:xfrm>
            <a:off x="1744453" y="2889204"/>
            <a:ext cx="2237614" cy="1299894"/>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pic>
        <p:nvPicPr>
          <p:cNvPr id="35" name="Picture 34"/>
          <p:cNvPicPr>
            <a:picLocks noChangeAspect="1"/>
          </p:cNvPicPr>
          <p:nvPr/>
        </p:nvPicPr>
        <p:blipFill>
          <a:blip r:embed="rId4"/>
          <a:stretch>
            <a:fillRect/>
          </a:stretch>
        </p:blipFill>
        <p:spPr>
          <a:xfrm>
            <a:off x="3019650" y="2646596"/>
            <a:ext cx="964775" cy="342930"/>
          </a:xfrm>
          <a:prstGeom prst="rect">
            <a:avLst/>
          </a:prstGeom>
        </p:spPr>
      </p:pic>
      <p:pic>
        <p:nvPicPr>
          <p:cNvPr id="39" name="Picture 38"/>
          <p:cNvPicPr>
            <a:picLocks noChangeAspect="1"/>
          </p:cNvPicPr>
          <p:nvPr/>
        </p:nvPicPr>
        <p:blipFill>
          <a:blip r:embed="rId4"/>
          <a:stretch>
            <a:fillRect/>
          </a:stretch>
        </p:blipFill>
        <p:spPr>
          <a:xfrm>
            <a:off x="1648015" y="4050889"/>
            <a:ext cx="964775" cy="342930"/>
          </a:xfrm>
          <a:prstGeom prst="rect">
            <a:avLst/>
          </a:prstGeom>
        </p:spPr>
      </p:pic>
      <p:pic>
        <p:nvPicPr>
          <p:cNvPr id="40" name="Picture 39"/>
          <p:cNvPicPr>
            <a:picLocks noChangeAspect="1"/>
          </p:cNvPicPr>
          <p:nvPr/>
        </p:nvPicPr>
        <p:blipFill>
          <a:blip r:embed="rId4"/>
          <a:stretch>
            <a:fillRect/>
          </a:stretch>
        </p:blipFill>
        <p:spPr>
          <a:xfrm>
            <a:off x="3982067" y="4017633"/>
            <a:ext cx="964775" cy="342930"/>
          </a:xfrm>
          <a:prstGeom prst="rect">
            <a:avLst/>
          </a:prstGeom>
        </p:spPr>
      </p:pic>
      <p:sp>
        <p:nvSpPr>
          <p:cNvPr id="43" name="TextBox 42"/>
          <p:cNvSpPr txBox="1"/>
          <p:nvPr/>
        </p:nvSpPr>
        <p:spPr>
          <a:xfrm>
            <a:off x="367110" y="4176697"/>
            <a:ext cx="902674" cy="184666"/>
          </a:xfrm>
          <a:prstGeom prst="rect">
            <a:avLst/>
          </a:prstGeom>
          <a:noFill/>
        </p:spPr>
        <p:txBody>
          <a:bodyPr wrap="square" rtlCol="0">
            <a:spAutoFit/>
          </a:bodyPr>
          <a:lstStyle/>
          <a:p>
            <a:r>
              <a:rPr lang="en-US" sz="600" dirty="0"/>
              <a:t>No match --&gt;  discard</a:t>
            </a:r>
            <a:endParaRPr lang="en-US" sz="600" dirty="0"/>
          </a:p>
        </p:txBody>
      </p:sp>
      <p:sp>
        <p:nvSpPr>
          <p:cNvPr id="47" name="TextBox 46"/>
          <p:cNvSpPr txBox="1"/>
          <p:nvPr/>
        </p:nvSpPr>
        <p:spPr>
          <a:xfrm>
            <a:off x="4044168" y="2711971"/>
            <a:ext cx="902674" cy="184666"/>
          </a:xfrm>
          <a:prstGeom prst="rect">
            <a:avLst/>
          </a:prstGeom>
          <a:noFill/>
        </p:spPr>
        <p:txBody>
          <a:bodyPr wrap="square" rtlCol="0">
            <a:spAutoFit/>
          </a:bodyPr>
          <a:lstStyle/>
          <a:p>
            <a:r>
              <a:rPr lang="en-US" sz="600" dirty="0"/>
              <a:t>No match --&gt;  discard</a:t>
            </a:r>
            <a:endParaRPr lang="en-US" sz="600" dirty="0"/>
          </a:p>
        </p:txBody>
      </p:sp>
      <p:sp>
        <p:nvSpPr>
          <p:cNvPr id="48" name="TextBox 47"/>
          <p:cNvSpPr txBox="1"/>
          <p:nvPr/>
        </p:nvSpPr>
        <p:spPr>
          <a:xfrm>
            <a:off x="4964670" y="4141562"/>
            <a:ext cx="902674" cy="184666"/>
          </a:xfrm>
          <a:prstGeom prst="rect">
            <a:avLst/>
          </a:prstGeom>
          <a:noFill/>
        </p:spPr>
        <p:txBody>
          <a:bodyPr wrap="square" rtlCol="0">
            <a:spAutoFit/>
          </a:bodyPr>
          <a:lstStyle/>
          <a:p>
            <a:r>
              <a:rPr lang="en-US" sz="600" dirty="0"/>
              <a:t>Match --&gt;  reply</a:t>
            </a:r>
            <a:endParaRPr lang="en-US" sz="600" dirty="0"/>
          </a:p>
        </p:txBody>
      </p:sp>
      <p:sp>
        <p:nvSpPr>
          <p:cNvPr id="49" name="Rectangle 48"/>
          <p:cNvSpPr/>
          <p:nvPr/>
        </p:nvSpPr>
        <p:spPr>
          <a:xfrm>
            <a:off x="2746933" y="3807605"/>
            <a:ext cx="967103" cy="333958"/>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US" sz="788" dirty="0"/>
              <a:t>IP:168.26.205.49</a:t>
            </a:r>
          </a:p>
          <a:p>
            <a:r>
              <a:rPr lang="en-US" sz="788" dirty="0"/>
              <a:t>MAC </a:t>
            </a:r>
            <a:r>
              <a:rPr lang="en-US" sz="788" dirty="0"/>
              <a:t>= FF-FF-FF-FF-FF-FF</a:t>
            </a:r>
            <a:endParaRPr lang="en-US" sz="788" dirty="0"/>
          </a:p>
        </p:txBody>
      </p:sp>
    </p:spTree>
    <p:extLst>
      <p:ext uri="{BB962C8B-B14F-4D97-AF65-F5344CB8AC3E}">
        <p14:creationId xmlns:p14="http://schemas.microsoft.com/office/powerpoint/2010/main" val="227937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29"/>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39"/>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4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nodeType="clickEffect">
                                  <p:stCondLst>
                                    <p:cond delay="0"/>
                                  </p:stCondLst>
                                  <p:childTnLst>
                                    <p:set>
                                      <p:cBhvr>
                                        <p:cTn id="48" dur="1" fill="hold">
                                          <p:stCondLst>
                                            <p:cond delay="0"/>
                                          </p:stCondLst>
                                        </p:cTn>
                                        <p:tgtEl>
                                          <p:spTgt spid="31"/>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35"/>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nodeType="clickEffect">
                                  <p:stCondLst>
                                    <p:cond delay="0"/>
                                  </p:stCondLst>
                                  <p:childTnLst>
                                    <p:set>
                                      <p:cBhvr>
                                        <p:cTn id="58" dur="1" fill="hold">
                                          <p:stCondLst>
                                            <p:cond delay="0"/>
                                          </p:stCondLst>
                                        </p:cTn>
                                        <p:tgtEl>
                                          <p:spTgt spid="33"/>
                                        </p:tgtEl>
                                        <p:attrNameLst>
                                          <p:attrName>style.visibility</p:attrName>
                                        </p:attrNameLst>
                                      </p:cBhvr>
                                      <p:to>
                                        <p:strVal val="hidden"/>
                                      </p:to>
                                    </p:set>
                                  </p:childTnLst>
                                </p:cTn>
                              </p:par>
                              <p:par>
                                <p:cTn id="59" presetID="1" presetClass="exit" presetSubtype="0" fill="hold" nodeType="withEffect">
                                  <p:stCondLst>
                                    <p:cond delay="0"/>
                                  </p:stCondLst>
                                  <p:childTnLst>
                                    <p:set>
                                      <p:cBhvr>
                                        <p:cTn id="60" dur="1" fill="hold">
                                          <p:stCondLst>
                                            <p:cond delay="0"/>
                                          </p:stCondLst>
                                        </p:cTn>
                                        <p:tgtEl>
                                          <p:spTgt spid="40"/>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49"/>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42" presetClass="path" presetSubtype="0" accel="50000" decel="50000" fill="hold" grpId="1" nodeType="clickEffect">
                                  <p:stCondLst>
                                    <p:cond delay="0"/>
                                  </p:stCondLst>
                                  <p:childTnLst>
                                    <p:animMotion origin="layout" path="M 4.79167E-6 1.48148E-6 L -0.16277 -0.23912 " pathEditMode="relative" rAng="0" ptsTypes="AA">
                                      <p:cBhvr>
                                        <p:cTn id="68" dur="2000" fill="hold"/>
                                        <p:tgtEl>
                                          <p:spTgt spid="49"/>
                                        </p:tgtEl>
                                        <p:attrNameLst>
                                          <p:attrName>ppt_x</p:attrName>
                                          <p:attrName>ppt_y</p:attrName>
                                        </p:attrNameLst>
                                      </p:cBhvr>
                                      <p:rCtr x="-8138" y="-11968"/>
                                    </p:animMotion>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4003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0388" grpId="0"/>
      <p:bldP spid="23" grpId="0" animBg="1"/>
      <p:bldP spid="43" grpId="0"/>
      <p:bldP spid="47" grpId="0"/>
      <p:bldP spid="48" grpId="0"/>
      <p:bldP spid="49" grpId="0" animBg="1"/>
      <p:bldP spid="49"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2"/>
          <p:cNvSpPr>
            <a:spLocks noGrp="1" noChangeArrowheads="1"/>
          </p:cNvSpPr>
          <p:nvPr>
            <p:ph type="title"/>
          </p:nvPr>
        </p:nvSpPr>
        <p:spPr>
          <a:xfrm>
            <a:off x="1481037" y="967851"/>
            <a:ext cx="6547931" cy="585574"/>
          </a:xfrm>
        </p:spPr>
        <p:txBody>
          <a:bodyPr>
            <a:normAutofit/>
          </a:bodyPr>
          <a:lstStyle/>
          <a:p>
            <a:r>
              <a:rPr lang="en-US" altLang="en-US" sz="2700" dirty="0"/>
              <a:t>ARP </a:t>
            </a:r>
            <a:r>
              <a:rPr lang="en-US" altLang="en-US" sz="2700" dirty="0"/>
              <a:t>protocol: Routing to another </a:t>
            </a:r>
            <a:r>
              <a:rPr lang="en-US" altLang="en-US" sz="2700" dirty="0" err="1"/>
              <a:t>lan</a:t>
            </a:r>
            <a:endParaRPr lang="en-US" altLang="en-US" sz="2700" dirty="0"/>
          </a:p>
        </p:txBody>
      </p:sp>
      <p:pic>
        <p:nvPicPr>
          <p:cNvPr id="2" name="Picture 1" descr="File:Gnome-computer.svg - Wikipedi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5040" y="2573478"/>
            <a:ext cx="386675" cy="386675"/>
          </a:xfrm>
          <a:prstGeom prst="rect">
            <a:avLst/>
          </a:prstGeom>
        </p:spPr>
      </p:pic>
      <p:pic>
        <p:nvPicPr>
          <p:cNvPr id="6" name="Picture 5" descr="File:Gnome-computer.svg - Wikipedi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2588" y="3822369"/>
            <a:ext cx="386675" cy="386675"/>
          </a:xfrm>
          <a:prstGeom prst="rect">
            <a:avLst/>
          </a:prstGeom>
        </p:spPr>
      </p:pic>
      <p:pic>
        <p:nvPicPr>
          <p:cNvPr id="7" name="Picture 6" descr="File:Gnome-computer.svg - Wikipedi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2588" y="3149197"/>
            <a:ext cx="386675" cy="386675"/>
          </a:xfrm>
          <a:prstGeom prst="rect">
            <a:avLst/>
          </a:prstGeom>
        </p:spPr>
      </p:pic>
      <p:pic>
        <p:nvPicPr>
          <p:cNvPr id="8" name="Picture 7" descr="File:Gnome-computer.svg - Wikipedi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40997" y="2932364"/>
            <a:ext cx="386675" cy="386675"/>
          </a:xfrm>
          <a:prstGeom prst="rect">
            <a:avLst/>
          </a:prstGeom>
        </p:spPr>
      </p:pic>
      <p:cxnSp>
        <p:nvCxnSpPr>
          <p:cNvPr id="4" name="Straight Connector 3"/>
          <p:cNvCxnSpPr>
            <a:stCxn id="2" idx="3"/>
          </p:cNvCxnSpPr>
          <p:nvPr/>
        </p:nvCxnSpPr>
        <p:spPr>
          <a:xfrm>
            <a:off x="1271715" y="2766815"/>
            <a:ext cx="705433" cy="1431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969852" y="2440429"/>
            <a:ext cx="7295" cy="26848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6" idx="3"/>
          </p:cNvCxnSpPr>
          <p:nvPr/>
        </p:nvCxnSpPr>
        <p:spPr>
          <a:xfrm flipV="1">
            <a:off x="1219263" y="4001294"/>
            <a:ext cx="750589" cy="14412"/>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a:endCxn id="7" idx="3"/>
          </p:cNvCxnSpPr>
          <p:nvPr/>
        </p:nvCxnSpPr>
        <p:spPr>
          <a:xfrm flipH="1" flipV="1">
            <a:off x="1219263" y="3342535"/>
            <a:ext cx="750589" cy="4646"/>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8" idx="1"/>
          </p:cNvCxnSpPr>
          <p:nvPr/>
        </p:nvCxnSpPr>
        <p:spPr>
          <a:xfrm flipH="1">
            <a:off x="6263668" y="3125702"/>
            <a:ext cx="977330" cy="22207"/>
          </a:xfrm>
          <a:prstGeom prst="line">
            <a:avLst/>
          </a:prstGeom>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60857" y="2899763"/>
            <a:ext cx="1025053" cy="230832"/>
          </a:xfrm>
          <a:prstGeom prst="rect">
            <a:avLst/>
          </a:prstGeom>
          <a:noFill/>
        </p:spPr>
        <p:txBody>
          <a:bodyPr wrap="square" rtlCol="0">
            <a:spAutoFit/>
          </a:bodyPr>
          <a:lstStyle/>
          <a:p>
            <a:r>
              <a:rPr lang="en-US" sz="900" dirty="0"/>
              <a:t>168.26.205.37</a:t>
            </a:r>
            <a:endParaRPr lang="en-US" sz="900" dirty="0"/>
          </a:p>
        </p:txBody>
      </p:sp>
      <p:sp>
        <p:nvSpPr>
          <p:cNvPr id="24" name="TextBox 23"/>
          <p:cNvSpPr txBox="1"/>
          <p:nvPr/>
        </p:nvSpPr>
        <p:spPr>
          <a:xfrm>
            <a:off x="561253" y="3519543"/>
            <a:ext cx="1025053" cy="230832"/>
          </a:xfrm>
          <a:prstGeom prst="rect">
            <a:avLst/>
          </a:prstGeom>
          <a:noFill/>
        </p:spPr>
        <p:txBody>
          <a:bodyPr wrap="square" rtlCol="0">
            <a:spAutoFit/>
          </a:bodyPr>
          <a:lstStyle/>
          <a:p>
            <a:r>
              <a:rPr lang="en-US" sz="900" dirty="0"/>
              <a:t>168.26.205.46</a:t>
            </a:r>
            <a:endParaRPr lang="en-US" sz="900" dirty="0"/>
          </a:p>
        </p:txBody>
      </p:sp>
      <p:sp>
        <p:nvSpPr>
          <p:cNvPr id="25" name="TextBox 24"/>
          <p:cNvSpPr txBox="1"/>
          <p:nvPr/>
        </p:nvSpPr>
        <p:spPr>
          <a:xfrm>
            <a:off x="573873" y="4183643"/>
            <a:ext cx="1025053" cy="230832"/>
          </a:xfrm>
          <a:prstGeom prst="rect">
            <a:avLst/>
          </a:prstGeom>
          <a:noFill/>
        </p:spPr>
        <p:txBody>
          <a:bodyPr wrap="square" rtlCol="0">
            <a:spAutoFit/>
          </a:bodyPr>
          <a:lstStyle/>
          <a:p>
            <a:r>
              <a:rPr lang="en-US" sz="900" dirty="0"/>
              <a:t>168.26.205.38</a:t>
            </a:r>
            <a:endParaRPr lang="en-US" sz="900" dirty="0"/>
          </a:p>
        </p:txBody>
      </p:sp>
      <p:sp>
        <p:nvSpPr>
          <p:cNvPr id="26" name="TextBox 25"/>
          <p:cNvSpPr txBox="1"/>
          <p:nvPr/>
        </p:nvSpPr>
        <p:spPr>
          <a:xfrm>
            <a:off x="6977151" y="3277182"/>
            <a:ext cx="1025053" cy="230832"/>
          </a:xfrm>
          <a:prstGeom prst="rect">
            <a:avLst/>
          </a:prstGeom>
          <a:noFill/>
        </p:spPr>
        <p:txBody>
          <a:bodyPr wrap="square" rtlCol="0">
            <a:spAutoFit/>
          </a:bodyPr>
          <a:lstStyle/>
          <a:p>
            <a:r>
              <a:rPr lang="en-US" sz="900" dirty="0"/>
              <a:t>205.26.130.4</a:t>
            </a:r>
            <a:endParaRPr lang="en-US" sz="900" dirty="0"/>
          </a:p>
        </p:txBody>
      </p:sp>
      <p:sp>
        <p:nvSpPr>
          <p:cNvPr id="21" name="TextBox 20"/>
          <p:cNvSpPr txBox="1"/>
          <p:nvPr/>
        </p:nvSpPr>
        <p:spPr>
          <a:xfrm>
            <a:off x="959733" y="2573478"/>
            <a:ext cx="237288" cy="300082"/>
          </a:xfrm>
          <a:prstGeom prst="rect">
            <a:avLst/>
          </a:prstGeom>
          <a:noFill/>
        </p:spPr>
        <p:txBody>
          <a:bodyPr wrap="square" rtlCol="0">
            <a:spAutoFit/>
          </a:bodyPr>
          <a:lstStyle/>
          <a:p>
            <a:r>
              <a:rPr lang="en-US" sz="135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A</a:t>
            </a:r>
            <a:endParaRPr lang="en-US" sz="135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28" name="TextBox 27"/>
          <p:cNvSpPr txBox="1"/>
          <p:nvPr/>
        </p:nvSpPr>
        <p:spPr>
          <a:xfrm>
            <a:off x="7315691" y="2932364"/>
            <a:ext cx="237288" cy="300082"/>
          </a:xfrm>
          <a:prstGeom prst="rect">
            <a:avLst/>
          </a:prstGeom>
          <a:noFill/>
        </p:spPr>
        <p:txBody>
          <a:bodyPr wrap="square" rtlCol="0">
            <a:spAutoFit/>
          </a:bodyPr>
          <a:lstStyle/>
          <a:p>
            <a:r>
              <a:rPr lang="en-US" sz="135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B</a:t>
            </a:r>
            <a:endParaRPr lang="en-US" sz="135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43" name="TextBox 42"/>
          <p:cNvSpPr txBox="1"/>
          <p:nvPr/>
        </p:nvSpPr>
        <p:spPr>
          <a:xfrm>
            <a:off x="294348" y="5665948"/>
            <a:ext cx="902674" cy="184666"/>
          </a:xfrm>
          <a:prstGeom prst="rect">
            <a:avLst/>
          </a:prstGeom>
          <a:noFill/>
        </p:spPr>
        <p:txBody>
          <a:bodyPr wrap="square" rtlCol="0">
            <a:spAutoFit/>
          </a:bodyPr>
          <a:lstStyle/>
          <a:p>
            <a:r>
              <a:rPr lang="en-US" sz="600" dirty="0"/>
              <a:t>No match --&gt;  discard</a:t>
            </a:r>
            <a:endParaRPr lang="en-US" sz="600" dirty="0"/>
          </a:p>
        </p:txBody>
      </p:sp>
      <p:sp>
        <p:nvSpPr>
          <p:cNvPr id="47" name="TextBox 46"/>
          <p:cNvSpPr txBox="1"/>
          <p:nvPr/>
        </p:nvSpPr>
        <p:spPr>
          <a:xfrm>
            <a:off x="6747242" y="5709739"/>
            <a:ext cx="902674" cy="184666"/>
          </a:xfrm>
          <a:prstGeom prst="rect">
            <a:avLst/>
          </a:prstGeom>
          <a:noFill/>
        </p:spPr>
        <p:txBody>
          <a:bodyPr wrap="square" rtlCol="0">
            <a:spAutoFit/>
          </a:bodyPr>
          <a:lstStyle/>
          <a:p>
            <a:r>
              <a:rPr lang="en-US" sz="600" dirty="0"/>
              <a:t>No match --&gt;  discard</a:t>
            </a:r>
            <a:endParaRPr lang="en-US" sz="600" dirty="0"/>
          </a:p>
        </p:txBody>
      </p:sp>
      <p:sp>
        <p:nvSpPr>
          <p:cNvPr id="48" name="TextBox 47"/>
          <p:cNvSpPr txBox="1"/>
          <p:nvPr/>
        </p:nvSpPr>
        <p:spPr>
          <a:xfrm>
            <a:off x="5789088" y="5756622"/>
            <a:ext cx="902674" cy="184666"/>
          </a:xfrm>
          <a:prstGeom prst="rect">
            <a:avLst/>
          </a:prstGeom>
          <a:noFill/>
        </p:spPr>
        <p:txBody>
          <a:bodyPr wrap="square" rtlCol="0">
            <a:spAutoFit/>
          </a:bodyPr>
          <a:lstStyle/>
          <a:p>
            <a:r>
              <a:rPr lang="en-US" sz="600" dirty="0"/>
              <a:t>Match --&gt;  reply</a:t>
            </a:r>
            <a:endParaRPr lang="en-US" sz="600" dirty="0"/>
          </a:p>
        </p:txBody>
      </p:sp>
      <p:pic>
        <p:nvPicPr>
          <p:cNvPr id="30" name="Picture 29" descr="El router en la interconexión de redes | Redes Telemáticas"/>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61724" y="3209364"/>
            <a:ext cx="622619" cy="413126"/>
          </a:xfrm>
          <a:prstGeom prst="rect">
            <a:avLst/>
          </a:prstGeom>
        </p:spPr>
      </p:pic>
      <p:cxnSp>
        <p:nvCxnSpPr>
          <p:cNvPr id="34" name="Straight Connector 33"/>
          <p:cNvCxnSpPr>
            <a:endCxn id="83" idx="1"/>
          </p:cNvCxnSpPr>
          <p:nvPr/>
        </p:nvCxnSpPr>
        <p:spPr>
          <a:xfrm flipV="1">
            <a:off x="1969852" y="3403221"/>
            <a:ext cx="1607351" cy="12706"/>
          </a:xfrm>
          <a:prstGeom prst="line">
            <a:avLst/>
          </a:prstGeom>
        </p:spPr>
        <p:style>
          <a:lnRef idx="1">
            <a:schemeClr val="accent1"/>
          </a:lnRef>
          <a:fillRef idx="0">
            <a:schemeClr val="accent1"/>
          </a:fillRef>
          <a:effectRef idx="0">
            <a:schemeClr val="accent1"/>
          </a:effectRef>
          <a:fontRef idx="minor">
            <a:schemeClr val="tx1"/>
          </a:fontRef>
        </p:style>
      </p:cxnSp>
      <p:pic>
        <p:nvPicPr>
          <p:cNvPr id="44" name="Picture 43" descr="File:Gnome-computer.svg - Wikipedi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01334" y="2287590"/>
            <a:ext cx="386675" cy="386675"/>
          </a:xfrm>
          <a:prstGeom prst="rect">
            <a:avLst/>
          </a:prstGeom>
        </p:spPr>
      </p:pic>
      <p:pic>
        <p:nvPicPr>
          <p:cNvPr id="45" name="Picture 44" descr="File:Gnome-computer.svg - Wikipedi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3241" y="3601767"/>
            <a:ext cx="386675" cy="386675"/>
          </a:xfrm>
          <a:prstGeom prst="rect">
            <a:avLst/>
          </a:prstGeom>
        </p:spPr>
      </p:pic>
      <p:cxnSp>
        <p:nvCxnSpPr>
          <p:cNvPr id="46" name="Straight Connector 45"/>
          <p:cNvCxnSpPr>
            <a:stCxn id="44" idx="1"/>
          </p:cNvCxnSpPr>
          <p:nvPr/>
        </p:nvCxnSpPr>
        <p:spPr>
          <a:xfrm flipH="1">
            <a:off x="6270962" y="2480928"/>
            <a:ext cx="930372" cy="6922"/>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6263668" y="2223596"/>
            <a:ext cx="7295" cy="2684832"/>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a:stCxn id="45" idx="1"/>
          </p:cNvCxnSpPr>
          <p:nvPr/>
        </p:nvCxnSpPr>
        <p:spPr>
          <a:xfrm flipH="1">
            <a:off x="6262450" y="3795105"/>
            <a:ext cx="1000791" cy="27265"/>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a:endCxn id="400397" idx="3"/>
          </p:cNvCxnSpPr>
          <p:nvPr/>
        </p:nvCxnSpPr>
        <p:spPr>
          <a:xfrm flipH="1">
            <a:off x="4184342" y="3409573"/>
            <a:ext cx="2082972" cy="4160"/>
          </a:xfrm>
          <a:prstGeom prst="line">
            <a:avLst/>
          </a:prstGeom>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2661718" y="5142895"/>
            <a:ext cx="1025053" cy="230832"/>
          </a:xfrm>
          <a:prstGeom prst="rect">
            <a:avLst/>
          </a:prstGeom>
          <a:noFill/>
        </p:spPr>
        <p:txBody>
          <a:bodyPr wrap="square" rtlCol="0">
            <a:spAutoFit/>
          </a:bodyPr>
          <a:lstStyle/>
          <a:p>
            <a:r>
              <a:rPr lang="en-US" sz="900" dirty="0"/>
              <a:t>123.34.54.1</a:t>
            </a:r>
            <a:endParaRPr lang="en-US" sz="900" dirty="0"/>
          </a:p>
        </p:txBody>
      </p:sp>
      <p:sp>
        <p:nvSpPr>
          <p:cNvPr id="54" name="TextBox 53"/>
          <p:cNvSpPr txBox="1"/>
          <p:nvPr/>
        </p:nvSpPr>
        <p:spPr>
          <a:xfrm>
            <a:off x="7004526" y="3963041"/>
            <a:ext cx="1025053" cy="230832"/>
          </a:xfrm>
          <a:prstGeom prst="rect">
            <a:avLst/>
          </a:prstGeom>
          <a:noFill/>
        </p:spPr>
        <p:txBody>
          <a:bodyPr wrap="square" rtlCol="0">
            <a:spAutoFit/>
          </a:bodyPr>
          <a:lstStyle/>
          <a:p>
            <a:r>
              <a:rPr lang="en-US" sz="900" dirty="0"/>
              <a:t>205.26.130.5</a:t>
            </a:r>
            <a:endParaRPr lang="en-US" sz="900" dirty="0"/>
          </a:p>
        </p:txBody>
      </p:sp>
      <p:cxnSp>
        <p:nvCxnSpPr>
          <p:cNvPr id="62" name="Straight Connector 61"/>
          <p:cNvCxnSpPr/>
          <p:nvPr/>
        </p:nvCxnSpPr>
        <p:spPr>
          <a:xfrm flipH="1">
            <a:off x="2799867" y="4319397"/>
            <a:ext cx="2358956" cy="32896"/>
          </a:xfrm>
          <a:prstGeom prst="line">
            <a:avLst/>
          </a:prstGeom>
        </p:spPr>
        <p:style>
          <a:lnRef idx="1">
            <a:schemeClr val="accent1"/>
          </a:lnRef>
          <a:fillRef idx="0">
            <a:schemeClr val="accent1"/>
          </a:fillRef>
          <a:effectRef idx="0">
            <a:schemeClr val="accent1"/>
          </a:effectRef>
          <a:fontRef idx="minor">
            <a:schemeClr val="tx1"/>
          </a:fontRef>
        </p:style>
      </p:cxnSp>
      <p:pic>
        <p:nvPicPr>
          <p:cNvPr id="67" name="Picture 66" descr="File:Gnome-computer.svg - Wikipedi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9671" y="4802190"/>
            <a:ext cx="386675" cy="386675"/>
          </a:xfrm>
          <a:prstGeom prst="rect">
            <a:avLst/>
          </a:prstGeom>
        </p:spPr>
      </p:pic>
      <p:pic>
        <p:nvPicPr>
          <p:cNvPr id="68" name="Picture 67" descr="File:Gnome-computer.svg - Wikipedi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3993" y="4802190"/>
            <a:ext cx="386675" cy="386675"/>
          </a:xfrm>
          <a:prstGeom prst="rect">
            <a:avLst/>
          </a:prstGeom>
        </p:spPr>
      </p:pic>
      <p:cxnSp>
        <p:nvCxnSpPr>
          <p:cNvPr id="400387" name="Straight Connector 400386"/>
          <p:cNvCxnSpPr>
            <a:stCxn id="67" idx="0"/>
          </p:cNvCxnSpPr>
          <p:nvPr/>
        </p:nvCxnSpPr>
        <p:spPr>
          <a:xfrm flipH="1" flipV="1">
            <a:off x="3081992" y="4352292"/>
            <a:ext cx="1017" cy="449898"/>
          </a:xfrm>
          <a:prstGeom prst="line">
            <a:avLst/>
          </a:prstGeom>
        </p:spPr>
        <p:style>
          <a:lnRef idx="1">
            <a:schemeClr val="accent1"/>
          </a:lnRef>
          <a:fillRef idx="0">
            <a:schemeClr val="accent1"/>
          </a:fillRef>
          <a:effectRef idx="0">
            <a:schemeClr val="accent1"/>
          </a:effectRef>
          <a:fontRef idx="minor">
            <a:schemeClr val="tx1"/>
          </a:fontRef>
        </p:style>
      </p:cxnSp>
      <p:cxnSp>
        <p:nvCxnSpPr>
          <p:cNvPr id="400392" name="Straight Connector 400391"/>
          <p:cNvCxnSpPr>
            <a:stCxn id="68" idx="0"/>
          </p:cNvCxnSpPr>
          <p:nvPr/>
        </p:nvCxnSpPr>
        <p:spPr>
          <a:xfrm flipV="1">
            <a:off x="4837331" y="4319395"/>
            <a:ext cx="3396" cy="482795"/>
          </a:xfrm>
          <a:prstGeom prst="line">
            <a:avLst/>
          </a:prstGeom>
        </p:spPr>
        <p:style>
          <a:lnRef idx="1">
            <a:schemeClr val="accent1"/>
          </a:lnRef>
          <a:fillRef idx="0">
            <a:schemeClr val="accent1"/>
          </a:fillRef>
          <a:effectRef idx="0">
            <a:schemeClr val="accent1"/>
          </a:effectRef>
          <a:fontRef idx="minor">
            <a:schemeClr val="tx1"/>
          </a:fontRef>
        </p:style>
      </p:cxnSp>
      <p:cxnSp>
        <p:nvCxnSpPr>
          <p:cNvPr id="400394" name="Straight Connector 400393"/>
          <p:cNvCxnSpPr>
            <a:endCxn id="30" idx="2"/>
          </p:cNvCxnSpPr>
          <p:nvPr/>
        </p:nvCxnSpPr>
        <p:spPr>
          <a:xfrm flipH="1" flipV="1">
            <a:off x="3873033" y="3622490"/>
            <a:ext cx="32695" cy="713354"/>
          </a:xfrm>
          <a:prstGeom prst="line">
            <a:avLst/>
          </a:prstGeom>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7040452" y="2629358"/>
            <a:ext cx="1025053" cy="230832"/>
          </a:xfrm>
          <a:prstGeom prst="rect">
            <a:avLst/>
          </a:prstGeom>
          <a:noFill/>
        </p:spPr>
        <p:txBody>
          <a:bodyPr wrap="square" rtlCol="0">
            <a:spAutoFit/>
          </a:bodyPr>
          <a:lstStyle/>
          <a:p>
            <a:r>
              <a:rPr lang="en-US" sz="900" dirty="0"/>
              <a:t>205.26.130.2</a:t>
            </a:r>
            <a:endParaRPr lang="en-US" sz="900" dirty="0"/>
          </a:p>
        </p:txBody>
      </p:sp>
      <p:sp>
        <p:nvSpPr>
          <p:cNvPr id="81" name="TextBox 80"/>
          <p:cNvSpPr txBox="1"/>
          <p:nvPr/>
        </p:nvSpPr>
        <p:spPr>
          <a:xfrm>
            <a:off x="4475926" y="5140527"/>
            <a:ext cx="1025053" cy="230832"/>
          </a:xfrm>
          <a:prstGeom prst="rect">
            <a:avLst/>
          </a:prstGeom>
          <a:noFill/>
        </p:spPr>
        <p:txBody>
          <a:bodyPr wrap="square" rtlCol="0">
            <a:spAutoFit/>
          </a:bodyPr>
          <a:lstStyle/>
          <a:p>
            <a:r>
              <a:rPr lang="en-US" sz="900" dirty="0"/>
              <a:t>123.34.54.2</a:t>
            </a:r>
            <a:endParaRPr lang="en-US" sz="900" dirty="0"/>
          </a:p>
        </p:txBody>
      </p:sp>
      <p:sp>
        <p:nvSpPr>
          <p:cNvPr id="400397" name="Rectangle 400396"/>
          <p:cNvSpPr/>
          <p:nvPr/>
        </p:nvSpPr>
        <p:spPr>
          <a:xfrm>
            <a:off x="4125743" y="3342535"/>
            <a:ext cx="58599" cy="1423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3" name="Rectangle 82"/>
          <p:cNvSpPr/>
          <p:nvPr/>
        </p:nvSpPr>
        <p:spPr>
          <a:xfrm>
            <a:off x="3577202" y="3332023"/>
            <a:ext cx="58599" cy="1423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4" name="Rectangle 83"/>
          <p:cNvSpPr/>
          <p:nvPr/>
        </p:nvSpPr>
        <p:spPr>
          <a:xfrm flipH="1" flipV="1">
            <a:off x="3797434" y="3535872"/>
            <a:ext cx="178745" cy="866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7" name="TextBox 86"/>
          <p:cNvSpPr txBox="1"/>
          <p:nvPr/>
        </p:nvSpPr>
        <p:spPr>
          <a:xfrm>
            <a:off x="3824030" y="3598319"/>
            <a:ext cx="1025053" cy="230832"/>
          </a:xfrm>
          <a:prstGeom prst="rect">
            <a:avLst/>
          </a:prstGeom>
          <a:noFill/>
        </p:spPr>
        <p:txBody>
          <a:bodyPr wrap="square" rtlCol="0">
            <a:spAutoFit/>
          </a:bodyPr>
          <a:lstStyle/>
          <a:p>
            <a:r>
              <a:rPr lang="en-US" sz="900" dirty="0"/>
              <a:t>123.34.54.0</a:t>
            </a:r>
            <a:endParaRPr lang="en-US" sz="900" dirty="0"/>
          </a:p>
        </p:txBody>
      </p:sp>
      <p:sp>
        <p:nvSpPr>
          <p:cNvPr id="88" name="TextBox 87"/>
          <p:cNvSpPr txBox="1"/>
          <p:nvPr/>
        </p:nvSpPr>
        <p:spPr>
          <a:xfrm>
            <a:off x="4137003" y="3147383"/>
            <a:ext cx="1025053" cy="230832"/>
          </a:xfrm>
          <a:prstGeom prst="rect">
            <a:avLst/>
          </a:prstGeom>
          <a:noFill/>
        </p:spPr>
        <p:txBody>
          <a:bodyPr wrap="square" rtlCol="0">
            <a:spAutoFit/>
          </a:bodyPr>
          <a:lstStyle/>
          <a:p>
            <a:r>
              <a:rPr lang="en-US" sz="900" dirty="0"/>
              <a:t>205.26.130.0</a:t>
            </a:r>
            <a:endParaRPr lang="en-US" sz="900" dirty="0"/>
          </a:p>
        </p:txBody>
      </p:sp>
      <p:sp>
        <p:nvSpPr>
          <p:cNvPr id="90" name="TextBox 89"/>
          <p:cNvSpPr txBox="1"/>
          <p:nvPr/>
        </p:nvSpPr>
        <p:spPr>
          <a:xfrm>
            <a:off x="2820930" y="3148393"/>
            <a:ext cx="1025053" cy="230832"/>
          </a:xfrm>
          <a:prstGeom prst="rect">
            <a:avLst/>
          </a:prstGeom>
          <a:noFill/>
        </p:spPr>
        <p:txBody>
          <a:bodyPr wrap="square" rtlCol="0">
            <a:spAutoFit/>
          </a:bodyPr>
          <a:lstStyle/>
          <a:p>
            <a:r>
              <a:rPr lang="en-US" sz="900" dirty="0"/>
              <a:t>168.26.205.0</a:t>
            </a:r>
            <a:endParaRPr lang="en-US" sz="900" dirty="0"/>
          </a:p>
        </p:txBody>
      </p:sp>
      <p:graphicFrame>
        <p:nvGraphicFramePr>
          <p:cNvPr id="400400" name="Table 400399"/>
          <p:cNvGraphicFramePr>
            <a:graphicFrameLocks noGrp="1"/>
          </p:cNvGraphicFramePr>
          <p:nvPr>
            <p:extLst/>
          </p:nvPr>
        </p:nvGraphicFramePr>
        <p:xfrm>
          <a:off x="452336" y="1834880"/>
          <a:ext cx="1466445" cy="754380"/>
        </p:xfrm>
        <a:graphic>
          <a:graphicData uri="http://schemas.openxmlformats.org/drawingml/2006/table">
            <a:tbl>
              <a:tblPr firstRow="1" bandRow="1">
                <a:tableStyleId>{5C22544A-7EE6-4342-B048-85BDC9FD1C3A}</a:tableStyleId>
              </a:tblPr>
              <a:tblGrid>
                <a:gridCol w="671210">
                  <a:extLst>
                    <a:ext uri="{9D8B030D-6E8A-4147-A177-3AD203B41FA5}">
                      <a16:colId xmlns:a16="http://schemas.microsoft.com/office/drawing/2014/main" val="3668208811"/>
                    </a:ext>
                  </a:extLst>
                </a:gridCol>
                <a:gridCol w="795236">
                  <a:extLst>
                    <a:ext uri="{9D8B030D-6E8A-4147-A177-3AD203B41FA5}">
                      <a16:colId xmlns:a16="http://schemas.microsoft.com/office/drawing/2014/main" val="680801131"/>
                    </a:ext>
                  </a:extLst>
                </a:gridCol>
              </a:tblGrid>
              <a:tr h="247812">
                <a:tc>
                  <a:txBody>
                    <a:bodyPr/>
                    <a:lstStyle/>
                    <a:p>
                      <a:r>
                        <a:rPr lang="en-US" sz="600" b="0" dirty="0" smtClean="0"/>
                        <a:t>168.26.205.0</a:t>
                      </a:r>
                      <a:endParaRPr lang="en-US" sz="600" b="0" dirty="0"/>
                    </a:p>
                  </a:txBody>
                  <a:tcPr marL="68580" marR="68580" marT="34290" marB="34290"/>
                </a:tc>
                <a:tc>
                  <a:txBody>
                    <a:bodyPr/>
                    <a:lstStyle/>
                    <a:p>
                      <a:r>
                        <a:rPr lang="en-US" sz="600" b="0" dirty="0" smtClean="0"/>
                        <a:t>22-45-EF-12-34-56</a:t>
                      </a:r>
                      <a:endParaRPr lang="en-US" sz="600" b="0" dirty="0"/>
                    </a:p>
                  </a:txBody>
                  <a:tcPr marL="68580" marR="68580" marT="34290" marB="34290"/>
                </a:tc>
                <a:extLst>
                  <a:ext uri="{0D108BD9-81ED-4DB2-BD59-A6C34878D82A}">
                    <a16:rowId xmlns:a16="http://schemas.microsoft.com/office/drawing/2014/main" val="3666845181"/>
                  </a:ext>
                </a:extLst>
              </a:tr>
              <a:tr h="238906">
                <a:tc>
                  <a:txBody>
                    <a:bodyPr/>
                    <a:lstStyle/>
                    <a:p>
                      <a:r>
                        <a:rPr lang="en-US" sz="600" dirty="0" smtClean="0"/>
                        <a:t>168.26.205.46</a:t>
                      </a:r>
                      <a:endParaRPr lang="en-US" sz="600" dirty="0"/>
                    </a:p>
                  </a:txBody>
                  <a:tcPr marL="68580" marR="68580" marT="34290" marB="34290"/>
                </a:tc>
                <a:tc>
                  <a:txBody>
                    <a:bodyPr/>
                    <a:lstStyle/>
                    <a:p>
                      <a:r>
                        <a:rPr lang="en-US" sz="600" dirty="0" smtClean="0"/>
                        <a:t>35-45-6A-23-EF-09</a:t>
                      </a:r>
                      <a:endParaRPr lang="en-US" sz="600" dirty="0"/>
                    </a:p>
                  </a:txBody>
                  <a:tcPr marL="68580" marR="68580" marT="34290" marB="34290"/>
                </a:tc>
                <a:extLst>
                  <a:ext uri="{0D108BD9-81ED-4DB2-BD59-A6C34878D82A}">
                    <a16:rowId xmlns:a16="http://schemas.microsoft.com/office/drawing/2014/main" val="2537331366"/>
                  </a:ext>
                </a:extLst>
              </a:tr>
              <a:tr h="238906">
                <a:tc>
                  <a:txBody>
                    <a:bodyPr/>
                    <a:lstStyle/>
                    <a:p>
                      <a:r>
                        <a:rPr lang="en-US" sz="600" dirty="0" smtClean="0"/>
                        <a:t>168.26.205.38</a:t>
                      </a:r>
                      <a:endParaRPr lang="en-US" sz="600" dirty="0"/>
                    </a:p>
                  </a:txBody>
                  <a:tcPr marL="68580" marR="68580" marT="34290" marB="34290"/>
                </a:tc>
                <a:tc>
                  <a:txBody>
                    <a:bodyPr/>
                    <a:lstStyle/>
                    <a:p>
                      <a:r>
                        <a:rPr lang="en-US" sz="600" dirty="0" smtClean="0"/>
                        <a:t>56-A2-FF-66-80-E1</a:t>
                      </a:r>
                      <a:endParaRPr lang="en-US" sz="600" dirty="0"/>
                    </a:p>
                  </a:txBody>
                  <a:tcPr marL="68580" marR="68580" marT="34290" marB="34290"/>
                </a:tc>
                <a:extLst>
                  <a:ext uri="{0D108BD9-81ED-4DB2-BD59-A6C34878D82A}">
                    <a16:rowId xmlns:a16="http://schemas.microsoft.com/office/drawing/2014/main" val="1025577165"/>
                  </a:ext>
                </a:extLst>
              </a:tr>
            </a:tbl>
          </a:graphicData>
        </a:graphic>
      </p:graphicFrame>
      <p:sp>
        <p:nvSpPr>
          <p:cNvPr id="23" name="Rectangle 22"/>
          <p:cNvSpPr/>
          <p:nvPr/>
        </p:nvSpPr>
        <p:spPr>
          <a:xfrm>
            <a:off x="1427496" y="2445176"/>
            <a:ext cx="1258803" cy="45271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sz="675" dirty="0" err="1"/>
              <a:t>Src</a:t>
            </a:r>
            <a:r>
              <a:rPr lang="en-US" sz="675" dirty="0"/>
              <a:t>: 168.26.205.37</a:t>
            </a:r>
          </a:p>
          <a:p>
            <a:r>
              <a:rPr lang="en-US" sz="675" dirty="0" err="1"/>
              <a:t>Dst</a:t>
            </a:r>
            <a:r>
              <a:rPr lang="en-US" sz="675" dirty="0"/>
              <a:t>: 205.26.130.4</a:t>
            </a:r>
          </a:p>
          <a:p>
            <a:r>
              <a:rPr lang="en-US" sz="675" dirty="0"/>
              <a:t>MAC: </a:t>
            </a:r>
            <a:r>
              <a:rPr lang="en-US" sz="675" dirty="0"/>
              <a:t>22-45-EF-12-34-56</a:t>
            </a:r>
          </a:p>
          <a:p>
            <a:endParaRPr lang="en-US" sz="675" dirty="0"/>
          </a:p>
        </p:txBody>
      </p:sp>
      <p:graphicFrame>
        <p:nvGraphicFramePr>
          <p:cNvPr id="94" name="Table 93"/>
          <p:cNvGraphicFramePr>
            <a:graphicFrameLocks noGrp="1"/>
          </p:cNvGraphicFramePr>
          <p:nvPr>
            <p:extLst/>
          </p:nvPr>
        </p:nvGraphicFramePr>
        <p:xfrm>
          <a:off x="3804944" y="2432433"/>
          <a:ext cx="1466445" cy="683075"/>
        </p:xfrm>
        <a:graphic>
          <a:graphicData uri="http://schemas.openxmlformats.org/drawingml/2006/table">
            <a:tbl>
              <a:tblPr firstRow="1" bandRow="1">
                <a:tableStyleId>{5C22544A-7EE6-4342-B048-85BDC9FD1C3A}</a:tableStyleId>
              </a:tblPr>
              <a:tblGrid>
                <a:gridCol w="592779">
                  <a:extLst>
                    <a:ext uri="{9D8B030D-6E8A-4147-A177-3AD203B41FA5}">
                      <a16:colId xmlns:a16="http://schemas.microsoft.com/office/drawing/2014/main" val="3668208811"/>
                    </a:ext>
                  </a:extLst>
                </a:gridCol>
                <a:gridCol w="873666">
                  <a:extLst>
                    <a:ext uri="{9D8B030D-6E8A-4147-A177-3AD203B41FA5}">
                      <a16:colId xmlns:a16="http://schemas.microsoft.com/office/drawing/2014/main" val="680801131"/>
                    </a:ext>
                  </a:extLst>
                </a:gridCol>
              </a:tblGrid>
              <a:tr h="205263">
                <a:tc>
                  <a:txBody>
                    <a:bodyPr/>
                    <a:lstStyle/>
                    <a:p>
                      <a:r>
                        <a:rPr lang="en-US" sz="600" b="0" dirty="0" smtClean="0"/>
                        <a:t>205.26.130.2</a:t>
                      </a:r>
                      <a:endParaRPr lang="en-US" sz="600" b="0" dirty="0"/>
                    </a:p>
                  </a:txBody>
                  <a:tcPr marL="68580" marR="68580" marT="34290" marB="34290"/>
                </a:tc>
                <a:tc>
                  <a:txBody>
                    <a:bodyPr/>
                    <a:lstStyle/>
                    <a:p>
                      <a:r>
                        <a:rPr lang="en-US" sz="600" b="0" dirty="0" smtClean="0"/>
                        <a:t>18-29-E4-56-F2-66</a:t>
                      </a:r>
                      <a:endParaRPr lang="en-US" sz="600" b="0" dirty="0"/>
                    </a:p>
                  </a:txBody>
                  <a:tcPr marL="68580" marR="68580" marT="34290" marB="34290"/>
                </a:tc>
                <a:extLst>
                  <a:ext uri="{0D108BD9-81ED-4DB2-BD59-A6C34878D82A}">
                    <a16:rowId xmlns:a16="http://schemas.microsoft.com/office/drawing/2014/main" val="3666845181"/>
                  </a:ext>
                </a:extLst>
              </a:tr>
              <a:tr h="238906">
                <a:tc>
                  <a:txBody>
                    <a:bodyPr/>
                    <a:lstStyle/>
                    <a:p>
                      <a:r>
                        <a:rPr lang="en-US" sz="600" b="0" dirty="0" smtClean="0"/>
                        <a:t>205.26.130.4</a:t>
                      </a:r>
                      <a:endParaRPr lang="en-US" sz="600" b="0" dirty="0"/>
                    </a:p>
                  </a:txBody>
                  <a:tcPr marL="68580" marR="68580" marT="34290" marB="34290"/>
                </a:tc>
                <a:tc>
                  <a:txBody>
                    <a:bodyPr/>
                    <a:lstStyle/>
                    <a:p>
                      <a:r>
                        <a:rPr lang="en-US" sz="600" dirty="0" smtClean="0"/>
                        <a:t>39-D5-6A-73-C5-09</a:t>
                      </a:r>
                      <a:endParaRPr lang="en-US" sz="600" dirty="0"/>
                    </a:p>
                  </a:txBody>
                  <a:tcPr marL="68580" marR="68580" marT="34290" marB="34290"/>
                </a:tc>
                <a:extLst>
                  <a:ext uri="{0D108BD9-81ED-4DB2-BD59-A6C34878D82A}">
                    <a16:rowId xmlns:a16="http://schemas.microsoft.com/office/drawing/2014/main" val="2537331366"/>
                  </a:ext>
                </a:extLst>
              </a:tr>
              <a:tr h="238906">
                <a:tc>
                  <a:txBody>
                    <a:bodyPr/>
                    <a:lstStyle/>
                    <a:p>
                      <a:r>
                        <a:rPr lang="en-US" sz="600" b="0" dirty="0" smtClean="0"/>
                        <a:t>205.26.130.5</a:t>
                      </a:r>
                      <a:endParaRPr lang="en-US" sz="600" b="0" dirty="0"/>
                    </a:p>
                  </a:txBody>
                  <a:tcPr marL="68580" marR="68580" marT="34290" marB="34290"/>
                </a:tc>
                <a:tc>
                  <a:txBody>
                    <a:bodyPr/>
                    <a:lstStyle/>
                    <a:p>
                      <a:r>
                        <a:rPr lang="en-US" sz="600" dirty="0" smtClean="0"/>
                        <a:t>F6-A2-1F-56-82-E8</a:t>
                      </a:r>
                      <a:endParaRPr lang="en-US" sz="600" dirty="0"/>
                    </a:p>
                  </a:txBody>
                  <a:tcPr marL="68580" marR="68580" marT="34290" marB="34290"/>
                </a:tc>
                <a:extLst>
                  <a:ext uri="{0D108BD9-81ED-4DB2-BD59-A6C34878D82A}">
                    <a16:rowId xmlns:a16="http://schemas.microsoft.com/office/drawing/2014/main" val="1025577165"/>
                  </a:ext>
                </a:extLst>
              </a:tr>
            </a:tbl>
          </a:graphicData>
        </a:graphic>
      </p:graphicFrame>
      <p:sp>
        <p:nvSpPr>
          <p:cNvPr id="96" name="Rectangle 95"/>
          <p:cNvSpPr/>
          <p:nvPr/>
        </p:nvSpPr>
        <p:spPr>
          <a:xfrm>
            <a:off x="4199852" y="2858636"/>
            <a:ext cx="1258803" cy="45271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sz="675" dirty="0" err="1"/>
              <a:t>Src</a:t>
            </a:r>
            <a:r>
              <a:rPr lang="en-US" sz="675" dirty="0"/>
              <a:t>: 168.26.205.37</a:t>
            </a:r>
          </a:p>
          <a:p>
            <a:r>
              <a:rPr lang="en-US" sz="675" dirty="0" err="1"/>
              <a:t>Dst</a:t>
            </a:r>
            <a:r>
              <a:rPr lang="en-US" sz="675" dirty="0"/>
              <a:t>: 205.26.130.4</a:t>
            </a:r>
          </a:p>
          <a:p>
            <a:r>
              <a:rPr lang="en-US" sz="675" dirty="0"/>
              <a:t>MAC: 39-D5-6A-73-C5-09</a:t>
            </a:r>
            <a:endParaRPr lang="en-US" sz="675" dirty="0"/>
          </a:p>
          <a:p>
            <a:endParaRPr lang="en-US" sz="675" dirty="0"/>
          </a:p>
        </p:txBody>
      </p:sp>
    </p:spTree>
    <p:extLst>
      <p:ext uri="{BB962C8B-B14F-4D97-AF65-F5344CB8AC3E}">
        <p14:creationId xmlns:p14="http://schemas.microsoft.com/office/powerpoint/2010/main" val="1959955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04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1" nodeType="clickEffect">
                                  <p:stCondLst>
                                    <p:cond delay="0"/>
                                  </p:stCondLst>
                                  <p:childTnLst>
                                    <p:animMotion origin="layout" path="M 2.08333E-7 2.22222E-6 L 0.19232 0.05046 " pathEditMode="relative" rAng="0" ptsTypes="AA">
                                      <p:cBhvr>
                                        <p:cTn id="14" dur="2000" fill="hold"/>
                                        <p:tgtEl>
                                          <p:spTgt spid="23"/>
                                        </p:tgtEl>
                                        <p:attrNameLst>
                                          <p:attrName>ppt_x</p:attrName>
                                          <p:attrName>ppt_y</p:attrName>
                                        </p:attrNameLst>
                                      </p:cBhvr>
                                      <p:rCtr x="9609" y="2523"/>
                                    </p:animMotion>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2" nodeType="clickEffect">
                                  <p:stCondLst>
                                    <p:cond delay="0"/>
                                  </p:stCondLst>
                                  <p:childTnLst>
                                    <p:set>
                                      <p:cBhvr>
                                        <p:cTn id="22" dur="1" fill="hold">
                                          <p:stCondLst>
                                            <p:cond delay="0"/>
                                          </p:stCondLst>
                                        </p:cTn>
                                        <p:tgtEl>
                                          <p:spTgt spid="2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grpId="1" nodeType="clickEffect">
                                  <p:stCondLst>
                                    <p:cond delay="0"/>
                                  </p:stCondLst>
                                  <p:childTnLst>
                                    <p:animMotion origin="layout" path="M 5E-6 -1.85185E-6 L 0.22631 0.00139 " pathEditMode="relative" rAng="0" ptsTypes="AA">
                                      <p:cBhvr>
                                        <p:cTn id="30" dur="2000" fill="hold"/>
                                        <p:tgtEl>
                                          <p:spTgt spid="96"/>
                                        </p:tgtEl>
                                        <p:attrNameLst>
                                          <p:attrName>ppt_x</p:attrName>
                                          <p:attrName>ppt_y</p:attrName>
                                        </p:attrNameLst>
                                      </p:cBhvr>
                                      <p:rCtr x="11315" y="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3" grpId="2" animBg="1"/>
      <p:bldP spid="96" grpId="0" animBg="1"/>
      <p:bldP spid="96"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5" name="Rectangle 3"/>
          <p:cNvSpPr>
            <a:spLocks noGrp="1" noChangeArrowheads="1"/>
          </p:cNvSpPr>
          <p:nvPr>
            <p:ph type="body" idx="1"/>
          </p:nvPr>
        </p:nvSpPr>
        <p:spPr>
          <a:xfrm>
            <a:off x="1534716" y="1067992"/>
            <a:ext cx="5829300" cy="2607469"/>
          </a:xfrm>
        </p:spPr>
        <p:txBody>
          <a:bodyPr>
            <a:normAutofit lnSpcReduction="10000"/>
          </a:bodyPr>
          <a:lstStyle/>
          <a:p>
            <a:r>
              <a:rPr lang="en-US" altLang="en-US" sz="1500"/>
              <a:t>A creates IP datagram with source A, destination B </a:t>
            </a:r>
          </a:p>
          <a:p>
            <a:r>
              <a:rPr lang="en-US" altLang="en-US" sz="1500"/>
              <a:t>A uses ARP to get R’s MAC address for </a:t>
            </a:r>
            <a:r>
              <a:rPr lang="en-US" altLang="en-US" sz="1350"/>
              <a:t>111.111.111.110</a:t>
            </a:r>
            <a:endParaRPr lang="en-US" altLang="en-US" sz="1500"/>
          </a:p>
          <a:p>
            <a:r>
              <a:rPr lang="en-US" altLang="en-US" sz="1500"/>
              <a:t>A creates link-layer frame with R's MAC address as dest, frame contains A-to-B IP datagram</a:t>
            </a:r>
          </a:p>
          <a:p>
            <a:r>
              <a:rPr lang="en-US" altLang="en-US" sz="1500"/>
              <a:t>A’s NIC sends frame </a:t>
            </a:r>
          </a:p>
          <a:p>
            <a:r>
              <a:rPr lang="en-US" altLang="en-US" sz="1500"/>
              <a:t>R’s NIC receives frame </a:t>
            </a:r>
          </a:p>
          <a:p>
            <a:r>
              <a:rPr lang="en-US" altLang="en-US" sz="1500"/>
              <a:t>R removes IP datagram from Ethernet frame, sees its destined to B</a:t>
            </a:r>
          </a:p>
          <a:p>
            <a:r>
              <a:rPr lang="en-US" altLang="en-US" sz="1500"/>
              <a:t>R uses ARP to get B’s MAC address </a:t>
            </a:r>
          </a:p>
          <a:p>
            <a:r>
              <a:rPr lang="en-US" altLang="en-US" sz="1500"/>
              <a:t>R creates frame containing A-to-B IP datagram sends to B</a:t>
            </a:r>
            <a:endParaRPr lang="en-US" altLang="en-US"/>
          </a:p>
        </p:txBody>
      </p:sp>
      <p:grpSp>
        <p:nvGrpSpPr>
          <p:cNvPr id="402495" name="Group 63"/>
          <p:cNvGrpSpPr>
            <a:grpSpLocks/>
          </p:cNvGrpSpPr>
          <p:nvPr/>
        </p:nvGrpSpPr>
        <p:grpSpPr bwMode="auto">
          <a:xfrm>
            <a:off x="1838326" y="3788570"/>
            <a:ext cx="5225821" cy="1934176"/>
            <a:chOff x="410" y="2462"/>
            <a:chExt cx="4566" cy="1743"/>
          </a:xfrm>
        </p:grpSpPr>
        <p:sp>
          <p:nvSpPr>
            <p:cNvPr id="402440" name="Text Box 8"/>
            <p:cNvSpPr txBox="1">
              <a:spLocks noChangeArrowheads="1"/>
            </p:cNvSpPr>
            <p:nvPr/>
          </p:nvSpPr>
          <p:spPr bwMode="auto">
            <a:xfrm>
              <a:off x="2515" y="3649"/>
              <a:ext cx="271" cy="3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altLang="en-US">
                  <a:solidFill>
                    <a:srgbClr val="FF0000"/>
                  </a:solidFill>
                </a:rPr>
                <a:t>R</a:t>
              </a:r>
              <a:endParaRPr lang="en-US" altLang="en-US" sz="1350"/>
            </a:p>
          </p:txBody>
        </p:sp>
        <p:grpSp>
          <p:nvGrpSpPr>
            <p:cNvPr id="402441" name="Group 9"/>
            <p:cNvGrpSpPr>
              <a:grpSpLocks/>
            </p:cNvGrpSpPr>
            <p:nvPr/>
          </p:nvGrpSpPr>
          <p:grpSpPr bwMode="auto">
            <a:xfrm>
              <a:off x="2323" y="3124"/>
              <a:ext cx="581" cy="217"/>
              <a:chOff x="3600" y="219"/>
              <a:chExt cx="360" cy="175"/>
            </a:xfrm>
          </p:grpSpPr>
          <p:sp>
            <p:nvSpPr>
              <p:cNvPr id="402442" name="Oval 10"/>
              <p:cNvSpPr>
                <a:spLocks noChangeArrowheads="1"/>
              </p:cNvSpPr>
              <p:nvPr/>
            </p:nvSpPr>
            <p:spPr bwMode="auto">
              <a:xfrm>
                <a:off x="3603" y="297"/>
                <a:ext cx="357" cy="97"/>
              </a:xfrm>
              <a:prstGeom prst="ellipse">
                <a:avLst/>
              </a:prstGeom>
              <a:solidFill>
                <a:schemeClr val="hlink"/>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402443" name="Line 11"/>
              <p:cNvSpPr>
                <a:spLocks noChangeShapeType="1"/>
              </p:cNvSpPr>
              <p:nvPr/>
            </p:nvSpPr>
            <p:spPr bwMode="auto">
              <a:xfrm>
                <a:off x="3603" y="289"/>
                <a:ext cx="0" cy="6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402444" name="Line 12"/>
              <p:cNvSpPr>
                <a:spLocks noChangeShapeType="1"/>
              </p:cNvSpPr>
              <p:nvPr/>
            </p:nvSpPr>
            <p:spPr bwMode="auto">
              <a:xfrm>
                <a:off x="3960" y="289"/>
                <a:ext cx="0" cy="6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402445" name="Rectangle 13"/>
              <p:cNvSpPr>
                <a:spLocks noChangeArrowheads="1"/>
              </p:cNvSpPr>
              <p:nvPr/>
            </p:nvSpPr>
            <p:spPr bwMode="auto">
              <a:xfrm>
                <a:off x="3603" y="289"/>
                <a:ext cx="354" cy="59"/>
              </a:xfrm>
              <a:prstGeom prst="rect">
                <a:avLst/>
              </a:prstGeom>
              <a:solidFill>
                <a:schemeClr val="hlink"/>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a:latin typeface="Times New Roman" panose="02020603050405020304" pitchFamily="18" charset="0"/>
                </a:endParaRPr>
              </a:p>
            </p:txBody>
          </p:sp>
          <p:sp>
            <p:nvSpPr>
              <p:cNvPr id="402446" name="Oval 14"/>
              <p:cNvSpPr>
                <a:spLocks noChangeArrowheads="1"/>
              </p:cNvSpPr>
              <p:nvPr/>
            </p:nvSpPr>
            <p:spPr bwMode="auto">
              <a:xfrm>
                <a:off x="3600" y="219"/>
                <a:ext cx="357" cy="113"/>
              </a:xfrm>
              <a:prstGeom prst="ellipse">
                <a:avLst/>
              </a:prstGeom>
              <a:solidFill>
                <a:schemeClr val="hlink"/>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grpSp>
            <p:nvGrpSpPr>
              <p:cNvPr id="402447" name="Group 15"/>
              <p:cNvGrpSpPr>
                <a:grpSpLocks/>
              </p:cNvGrpSpPr>
              <p:nvPr/>
            </p:nvGrpSpPr>
            <p:grpSpPr bwMode="auto">
              <a:xfrm>
                <a:off x="3686" y="244"/>
                <a:ext cx="177" cy="66"/>
                <a:chOff x="2848" y="848"/>
                <a:chExt cx="140" cy="98"/>
              </a:xfrm>
            </p:grpSpPr>
            <p:sp>
              <p:nvSpPr>
                <p:cNvPr id="402448" name="Line 16"/>
                <p:cNvSpPr>
                  <a:spLocks noChangeShapeType="1"/>
                </p:cNvSpPr>
                <p:nvPr/>
              </p:nvSpPr>
              <p:spPr bwMode="auto">
                <a:xfrm flipV="1">
                  <a:off x="2848" y="848"/>
                  <a:ext cx="50" cy="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402449" name="Line 17"/>
                <p:cNvSpPr>
                  <a:spLocks noChangeShapeType="1"/>
                </p:cNvSpPr>
                <p:nvPr/>
              </p:nvSpPr>
              <p:spPr bwMode="auto">
                <a:xfrm>
                  <a:off x="2944" y="946"/>
                  <a:ext cx="4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402450" name="Line 18"/>
                <p:cNvSpPr>
                  <a:spLocks noChangeShapeType="1"/>
                </p:cNvSpPr>
                <p:nvPr/>
              </p:nvSpPr>
              <p:spPr bwMode="auto">
                <a:xfrm>
                  <a:off x="2894" y="850"/>
                  <a:ext cx="52" cy="9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grpSp>
          <p:grpSp>
            <p:nvGrpSpPr>
              <p:cNvPr id="402451" name="Group 19"/>
              <p:cNvGrpSpPr>
                <a:grpSpLocks/>
              </p:cNvGrpSpPr>
              <p:nvPr/>
            </p:nvGrpSpPr>
            <p:grpSpPr bwMode="auto">
              <a:xfrm flipV="1">
                <a:off x="3686" y="243"/>
                <a:ext cx="177" cy="66"/>
                <a:chOff x="2848" y="848"/>
                <a:chExt cx="140" cy="98"/>
              </a:xfrm>
            </p:grpSpPr>
            <p:sp>
              <p:nvSpPr>
                <p:cNvPr id="402452" name="Line 20"/>
                <p:cNvSpPr>
                  <a:spLocks noChangeShapeType="1"/>
                </p:cNvSpPr>
                <p:nvPr/>
              </p:nvSpPr>
              <p:spPr bwMode="auto">
                <a:xfrm flipV="1">
                  <a:off x="2848" y="848"/>
                  <a:ext cx="50" cy="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402453" name="Line 21"/>
                <p:cNvSpPr>
                  <a:spLocks noChangeShapeType="1"/>
                </p:cNvSpPr>
                <p:nvPr/>
              </p:nvSpPr>
              <p:spPr bwMode="auto">
                <a:xfrm>
                  <a:off x="2944" y="946"/>
                  <a:ext cx="4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402454" name="Line 22"/>
                <p:cNvSpPr>
                  <a:spLocks noChangeShapeType="1"/>
                </p:cNvSpPr>
                <p:nvPr/>
              </p:nvSpPr>
              <p:spPr bwMode="auto">
                <a:xfrm>
                  <a:off x="2894" y="850"/>
                  <a:ext cx="52" cy="9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grpSp>
        </p:grpSp>
        <p:sp>
          <p:nvSpPr>
            <p:cNvPr id="402455" name="Rectangle 23"/>
            <p:cNvSpPr>
              <a:spLocks noChangeArrowheads="1"/>
            </p:cNvSpPr>
            <p:nvPr/>
          </p:nvSpPr>
          <p:spPr bwMode="auto">
            <a:xfrm rot="-5400000">
              <a:off x="2924" y="3175"/>
              <a:ext cx="70" cy="111"/>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402456" name="Rectangle 24"/>
            <p:cNvSpPr>
              <a:spLocks noChangeArrowheads="1"/>
            </p:cNvSpPr>
            <p:nvPr/>
          </p:nvSpPr>
          <p:spPr bwMode="auto">
            <a:xfrm rot="-5400000">
              <a:off x="2231" y="3183"/>
              <a:ext cx="70" cy="111"/>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402457" name="Text Box 25"/>
            <p:cNvSpPr txBox="1">
              <a:spLocks noChangeArrowheads="1"/>
            </p:cNvSpPr>
            <p:nvPr/>
          </p:nvSpPr>
          <p:spPr bwMode="auto">
            <a:xfrm>
              <a:off x="2500" y="2937"/>
              <a:ext cx="909" cy="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750">
                  <a:latin typeface="Arial" panose="020B0604020202020204" pitchFamily="34" charset="0"/>
                </a:rPr>
                <a:t>1A-23-F9-CD-06-9B</a:t>
              </a:r>
            </a:p>
          </p:txBody>
        </p:sp>
        <p:sp>
          <p:nvSpPr>
            <p:cNvPr id="402458" name="Text Box 26"/>
            <p:cNvSpPr txBox="1">
              <a:spLocks noChangeArrowheads="1"/>
            </p:cNvSpPr>
            <p:nvPr/>
          </p:nvSpPr>
          <p:spPr bwMode="auto">
            <a:xfrm>
              <a:off x="2544" y="3368"/>
              <a:ext cx="787" cy="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750">
                  <a:latin typeface="Arial" panose="020B0604020202020204" pitchFamily="34" charset="0"/>
                </a:rPr>
                <a:t>222.222.222.220</a:t>
              </a:r>
            </a:p>
          </p:txBody>
        </p:sp>
        <p:sp>
          <p:nvSpPr>
            <p:cNvPr id="402459" name="Text Box 27"/>
            <p:cNvSpPr txBox="1">
              <a:spLocks noChangeArrowheads="1"/>
            </p:cNvSpPr>
            <p:nvPr/>
          </p:nvSpPr>
          <p:spPr bwMode="auto">
            <a:xfrm>
              <a:off x="1942" y="3496"/>
              <a:ext cx="787" cy="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750">
                  <a:latin typeface="Arial" panose="020B0604020202020204" pitchFamily="34" charset="0"/>
                </a:rPr>
                <a:t>111.111.111.110</a:t>
              </a:r>
            </a:p>
          </p:txBody>
        </p:sp>
        <p:sp>
          <p:nvSpPr>
            <p:cNvPr id="402460" name="Text Box 28"/>
            <p:cNvSpPr txBox="1">
              <a:spLocks noChangeArrowheads="1"/>
            </p:cNvSpPr>
            <p:nvPr/>
          </p:nvSpPr>
          <p:spPr bwMode="auto">
            <a:xfrm>
              <a:off x="1922" y="2796"/>
              <a:ext cx="905" cy="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750">
                  <a:latin typeface="Arial" panose="020B0604020202020204" pitchFamily="34" charset="0"/>
                </a:rPr>
                <a:t>E6-E9-00-17-BB-4B</a:t>
              </a:r>
            </a:p>
          </p:txBody>
        </p:sp>
        <p:sp>
          <p:nvSpPr>
            <p:cNvPr id="402461" name="Text Box 29"/>
            <p:cNvSpPr txBox="1">
              <a:spLocks noChangeArrowheads="1"/>
            </p:cNvSpPr>
            <p:nvPr/>
          </p:nvSpPr>
          <p:spPr bwMode="auto">
            <a:xfrm>
              <a:off x="782" y="4018"/>
              <a:ext cx="955" cy="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750">
                  <a:latin typeface="Arial" panose="020B0604020202020204" pitchFamily="34" charset="0"/>
                </a:rPr>
                <a:t>CC-49-DE-D0-AB-7D</a:t>
              </a:r>
            </a:p>
          </p:txBody>
        </p:sp>
        <p:sp>
          <p:nvSpPr>
            <p:cNvPr id="402462" name="Text Box 30"/>
            <p:cNvSpPr txBox="1">
              <a:spLocks noChangeArrowheads="1"/>
            </p:cNvSpPr>
            <p:nvPr/>
          </p:nvSpPr>
          <p:spPr bwMode="auto">
            <a:xfrm>
              <a:off x="410" y="3669"/>
              <a:ext cx="787" cy="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750">
                  <a:latin typeface="Arial" panose="020B0604020202020204" pitchFamily="34" charset="0"/>
                </a:rPr>
                <a:t>111.111.111.112</a:t>
              </a:r>
            </a:p>
          </p:txBody>
        </p:sp>
        <p:graphicFrame>
          <p:nvGraphicFramePr>
            <p:cNvPr id="402463" name="Object 31"/>
            <p:cNvGraphicFramePr>
              <a:graphicFrameLocks noChangeAspect="1"/>
            </p:cNvGraphicFramePr>
            <p:nvPr/>
          </p:nvGraphicFramePr>
          <p:xfrm>
            <a:off x="767" y="3774"/>
            <a:ext cx="283" cy="205"/>
          </p:xfrm>
          <a:graphic>
            <a:graphicData uri="http://schemas.openxmlformats.org/presentationml/2006/ole">
              <mc:AlternateContent xmlns:mc="http://schemas.openxmlformats.org/markup-compatibility/2006">
                <mc:Choice xmlns:v="urn:schemas-microsoft-com:vml" Requires="v">
                  <p:oleObj spid="_x0000_s3074" name="Clip" r:id="rId4" imgW="1305000" imgH="1085760" progId="MS_ClipArt_Gallery.2">
                    <p:embed/>
                  </p:oleObj>
                </mc:Choice>
                <mc:Fallback>
                  <p:oleObj name="Clip" r:id="rId4" imgW="1305000" imgH="1085760" progId="MS_ClipArt_Gallery.2">
                    <p:embed/>
                    <p:pic>
                      <p:nvPicPr>
                        <p:cNvPr id="402463" name="Object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7" y="3774"/>
                          <a:ext cx="283" cy="2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2464" name="Rectangle 32"/>
            <p:cNvSpPr>
              <a:spLocks noChangeArrowheads="1"/>
            </p:cNvSpPr>
            <p:nvPr/>
          </p:nvSpPr>
          <p:spPr bwMode="auto">
            <a:xfrm rot="-5400000">
              <a:off x="1051" y="3809"/>
              <a:ext cx="71" cy="111"/>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402465" name="Text Box 33"/>
            <p:cNvSpPr txBox="1">
              <a:spLocks noChangeArrowheads="1"/>
            </p:cNvSpPr>
            <p:nvPr/>
          </p:nvSpPr>
          <p:spPr bwMode="auto">
            <a:xfrm>
              <a:off x="456" y="3011"/>
              <a:ext cx="787" cy="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750">
                  <a:latin typeface="Arial" panose="020B0604020202020204" pitchFamily="34" charset="0"/>
                </a:rPr>
                <a:t>111.111.111.111</a:t>
              </a:r>
            </a:p>
          </p:txBody>
        </p:sp>
        <p:grpSp>
          <p:nvGrpSpPr>
            <p:cNvPr id="402466" name="Group 34"/>
            <p:cNvGrpSpPr>
              <a:grpSpLocks/>
            </p:cNvGrpSpPr>
            <p:nvPr/>
          </p:nvGrpSpPr>
          <p:grpSpPr bwMode="auto">
            <a:xfrm>
              <a:off x="470" y="2606"/>
              <a:ext cx="532" cy="397"/>
              <a:chOff x="1910" y="3474"/>
              <a:chExt cx="567" cy="463"/>
            </a:xfrm>
          </p:grpSpPr>
          <p:graphicFrame>
            <p:nvGraphicFramePr>
              <p:cNvPr id="402467" name="Object 35"/>
              <p:cNvGraphicFramePr>
                <a:graphicFrameLocks noChangeAspect="1"/>
              </p:cNvGraphicFramePr>
              <p:nvPr/>
            </p:nvGraphicFramePr>
            <p:xfrm>
              <a:off x="1910" y="3487"/>
              <a:ext cx="567" cy="450"/>
            </p:xfrm>
            <a:graphic>
              <a:graphicData uri="http://schemas.openxmlformats.org/presentationml/2006/ole">
                <mc:AlternateContent xmlns:mc="http://schemas.openxmlformats.org/markup-compatibility/2006">
                  <mc:Choice xmlns:v="urn:schemas-microsoft-com:vml" Requires="v">
                    <p:oleObj spid="_x0000_s3075" name="Clip" r:id="rId6" imgW="1305000" imgH="1085760" progId="MS_ClipArt_Gallery.2">
                      <p:embed/>
                    </p:oleObj>
                  </mc:Choice>
                  <mc:Fallback>
                    <p:oleObj name="Clip" r:id="rId6" imgW="1305000" imgH="1085760" progId="MS_ClipArt_Gallery.2">
                      <p:embed/>
                      <p:pic>
                        <p:nvPicPr>
                          <p:cNvPr id="402467" name="Object 3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10" y="3487"/>
                            <a:ext cx="567" cy="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2468" name="Text Box 36"/>
              <p:cNvSpPr txBox="1">
                <a:spLocks noChangeArrowheads="1"/>
              </p:cNvSpPr>
              <p:nvPr/>
            </p:nvSpPr>
            <p:spPr bwMode="auto">
              <a:xfrm>
                <a:off x="2063" y="3474"/>
                <a:ext cx="275" cy="34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altLang="en-US" sz="1500">
                    <a:solidFill>
                      <a:srgbClr val="FF0000"/>
                    </a:solidFill>
                  </a:rPr>
                  <a:t>A</a:t>
                </a:r>
              </a:p>
            </p:txBody>
          </p:sp>
        </p:grpSp>
        <p:sp>
          <p:nvSpPr>
            <p:cNvPr id="402469" name="Rectangle 37"/>
            <p:cNvSpPr>
              <a:spLocks noChangeArrowheads="1"/>
            </p:cNvSpPr>
            <p:nvPr/>
          </p:nvSpPr>
          <p:spPr bwMode="auto">
            <a:xfrm rot="-5400000">
              <a:off x="999" y="2718"/>
              <a:ext cx="71" cy="11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402470" name="Text Box 38"/>
            <p:cNvSpPr txBox="1">
              <a:spLocks noChangeArrowheads="1"/>
            </p:cNvSpPr>
            <p:nvPr/>
          </p:nvSpPr>
          <p:spPr bwMode="auto">
            <a:xfrm>
              <a:off x="661" y="2492"/>
              <a:ext cx="891" cy="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750">
                  <a:latin typeface="Arial" panose="020B0604020202020204" pitchFamily="34" charset="0"/>
                </a:rPr>
                <a:t>74-29-9C-E8-FF-55</a:t>
              </a:r>
            </a:p>
          </p:txBody>
        </p:sp>
        <p:graphicFrame>
          <p:nvGraphicFramePr>
            <p:cNvPr id="402471" name="Object 39"/>
            <p:cNvGraphicFramePr>
              <a:graphicFrameLocks noChangeAspect="1"/>
            </p:cNvGraphicFramePr>
            <p:nvPr/>
          </p:nvGraphicFramePr>
          <p:xfrm>
            <a:off x="4299" y="2622"/>
            <a:ext cx="282" cy="205"/>
          </p:xfrm>
          <a:graphic>
            <a:graphicData uri="http://schemas.openxmlformats.org/presentationml/2006/ole">
              <mc:AlternateContent xmlns:mc="http://schemas.openxmlformats.org/markup-compatibility/2006">
                <mc:Choice xmlns:v="urn:schemas-microsoft-com:vml" Requires="v">
                  <p:oleObj spid="_x0000_s3076" name="Clip" r:id="rId7" imgW="1305000" imgH="1085760" progId="MS_ClipArt_Gallery.2">
                    <p:embed/>
                  </p:oleObj>
                </mc:Choice>
                <mc:Fallback>
                  <p:oleObj name="Clip" r:id="rId7" imgW="1305000" imgH="1085760" progId="MS_ClipArt_Gallery.2">
                    <p:embed/>
                    <p:pic>
                      <p:nvPicPr>
                        <p:cNvPr id="402471" name="Object 3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99" y="2622"/>
                          <a:ext cx="282" cy="2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2472" name="Rectangle 40"/>
            <p:cNvSpPr>
              <a:spLocks noChangeArrowheads="1"/>
            </p:cNvSpPr>
            <p:nvPr/>
          </p:nvSpPr>
          <p:spPr bwMode="auto">
            <a:xfrm rot="-5400000">
              <a:off x="4234" y="2675"/>
              <a:ext cx="70" cy="111"/>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402473" name="Text Box 41"/>
            <p:cNvSpPr txBox="1">
              <a:spLocks noChangeArrowheads="1"/>
            </p:cNvSpPr>
            <p:nvPr/>
          </p:nvSpPr>
          <p:spPr bwMode="auto">
            <a:xfrm>
              <a:off x="4173" y="2855"/>
              <a:ext cx="787" cy="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750">
                  <a:latin typeface="Arial" panose="020B0604020202020204" pitchFamily="34" charset="0"/>
                </a:rPr>
                <a:t>222.222.222.221</a:t>
              </a:r>
            </a:p>
          </p:txBody>
        </p:sp>
        <p:sp>
          <p:nvSpPr>
            <p:cNvPr id="402474" name="Text Box 42"/>
            <p:cNvSpPr txBox="1">
              <a:spLocks noChangeArrowheads="1"/>
            </p:cNvSpPr>
            <p:nvPr/>
          </p:nvSpPr>
          <p:spPr bwMode="auto">
            <a:xfrm>
              <a:off x="3858" y="2462"/>
              <a:ext cx="887" cy="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750">
                  <a:latin typeface="Arial" panose="020B0604020202020204" pitchFamily="34" charset="0"/>
                </a:rPr>
                <a:t>88-B2-2F-54-1A-0F</a:t>
              </a:r>
            </a:p>
          </p:txBody>
        </p:sp>
        <p:grpSp>
          <p:nvGrpSpPr>
            <p:cNvPr id="402475" name="Group 43"/>
            <p:cNvGrpSpPr>
              <a:grpSpLocks/>
            </p:cNvGrpSpPr>
            <p:nvPr/>
          </p:nvGrpSpPr>
          <p:grpSpPr bwMode="auto">
            <a:xfrm>
              <a:off x="4301" y="3445"/>
              <a:ext cx="532" cy="397"/>
              <a:chOff x="1910" y="3474"/>
              <a:chExt cx="567" cy="463"/>
            </a:xfrm>
          </p:grpSpPr>
          <p:graphicFrame>
            <p:nvGraphicFramePr>
              <p:cNvPr id="402476" name="Object 44"/>
              <p:cNvGraphicFramePr>
                <a:graphicFrameLocks noChangeAspect="1"/>
              </p:cNvGraphicFramePr>
              <p:nvPr/>
            </p:nvGraphicFramePr>
            <p:xfrm>
              <a:off x="1910" y="3487"/>
              <a:ext cx="567" cy="450"/>
            </p:xfrm>
            <a:graphic>
              <a:graphicData uri="http://schemas.openxmlformats.org/presentationml/2006/ole">
                <mc:AlternateContent xmlns:mc="http://schemas.openxmlformats.org/markup-compatibility/2006">
                  <mc:Choice xmlns:v="urn:schemas-microsoft-com:vml" Requires="v">
                    <p:oleObj spid="_x0000_s3077" name="Clip" r:id="rId8" imgW="1305000" imgH="1085760" progId="MS_ClipArt_Gallery.2">
                      <p:embed/>
                    </p:oleObj>
                  </mc:Choice>
                  <mc:Fallback>
                    <p:oleObj name="Clip" r:id="rId8" imgW="1305000" imgH="1085760" progId="MS_ClipArt_Gallery.2">
                      <p:embed/>
                      <p:pic>
                        <p:nvPicPr>
                          <p:cNvPr id="402476" name="Object 4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10" y="3487"/>
                            <a:ext cx="567" cy="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2477" name="Text Box 45"/>
              <p:cNvSpPr txBox="1">
                <a:spLocks noChangeArrowheads="1"/>
              </p:cNvSpPr>
              <p:nvPr/>
            </p:nvSpPr>
            <p:spPr bwMode="auto">
              <a:xfrm>
                <a:off x="2063" y="3474"/>
                <a:ext cx="269" cy="34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altLang="en-US" sz="1500">
                    <a:solidFill>
                      <a:srgbClr val="FF0000"/>
                    </a:solidFill>
                  </a:rPr>
                  <a:t>B</a:t>
                </a:r>
              </a:p>
            </p:txBody>
          </p:sp>
        </p:grpSp>
        <p:sp>
          <p:nvSpPr>
            <p:cNvPr id="402478" name="Text Box 46"/>
            <p:cNvSpPr txBox="1">
              <a:spLocks noChangeArrowheads="1"/>
            </p:cNvSpPr>
            <p:nvPr/>
          </p:nvSpPr>
          <p:spPr bwMode="auto">
            <a:xfrm>
              <a:off x="4189" y="3343"/>
              <a:ext cx="787" cy="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750">
                  <a:latin typeface="Arial" panose="020B0604020202020204" pitchFamily="34" charset="0"/>
                </a:rPr>
                <a:t>222.222.222.222</a:t>
              </a:r>
            </a:p>
          </p:txBody>
        </p:sp>
        <p:sp>
          <p:nvSpPr>
            <p:cNvPr id="402479" name="Text Box 47"/>
            <p:cNvSpPr txBox="1">
              <a:spLocks noChangeArrowheads="1"/>
            </p:cNvSpPr>
            <p:nvPr/>
          </p:nvSpPr>
          <p:spPr bwMode="auto">
            <a:xfrm>
              <a:off x="3927" y="3839"/>
              <a:ext cx="918" cy="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750">
                  <a:latin typeface="Arial" panose="020B0604020202020204" pitchFamily="34" charset="0"/>
                </a:rPr>
                <a:t>49-BD-D2-C7-56-2A</a:t>
              </a:r>
            </a:p>
          </p:txBody>
        </p:sp>
        <p:sp>
          <p:nvSpPr>
            <p:cNvPr id="402480" name="Rectangle 48"/>
            <p:cNvSpPr>
              <a:spLocks noChangeArrowheads="1"/>
            </p:cNvSpPr>
            <p:nvPr/>
          </p:nvSpPr>
          <p:spPr bwMode="auto">
            <a:xfrm rot="-5400000">
              <a:off x="4263" y="3547"/>
              <a:ext cx="70" cy="111"/>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50"/>
            </a:p>
          </p:txBody>
        </p:sp>
        <p:sp>
          <p:nvSpPr>
            <p:cNvPr id="402481" name="Freeform 49"/>
            <p:cNvSpPr>
              <a:spLocks/>
            </p:cNvSpPr>
            <p:nvPr/>
          </p:nvSpPr>
          <p:spPr bwMode="auto">
            <a:xfrm>
              <a:off x="1186" y="2796"/>
              <a:ext cx="847" cy="854"/>
            </a:xfrm>
            <a:custGeom>
              <a:avLst/>
              <a:gdLst>
                <a:gd name="T0" fmla="*/ 307 w 1005"/>
                <a:gd name="T1" fmla="*/ 83 h 996"/>
                <a:gd name="T2" fmla="*/ 134 w 1005"/>
                <a:gd name="T3" fmla="*/ 227 h 996"/>
                <a:gd name="T4" fmla="*/ 19 w 1005"/>
                <a:gd name="T5" fmla="*/ 507 h 996"/>
                <a:gd name="T6" fmla="*/ 19 w 1005"/>
                <a:gd name="T7" fmla="*/ 716 h 996"/>
                <a:gd name="T8" fmla="*/ 84 w 1005"/>
                <a:gd name="T9" fmla="*/ 918 h 996"/>
                <a:gd name="T10" fmla="*/ 199 w 1005"/>
                <a:gd name="T11" fmla="*/ 990 h 996"/>
                <a:gd name="T12" fmla="*/ 393 w 1005"/>
                <a:gd name="T13" fmla="*/ 954 h 996"/>
                <a:gd name="T14" fmla="*/ 696 w 1005"/>
                <a:gd name="T15" fmla="*/ 947 h 996"/>
                <a:gd name="T16" fmla="*/ 883 w 1005"/>
                <a:gd name="T17" fmla="*/ 831 h 996"/>
                <a:gd name="T18" fmla="*/ 998 w 1005"/>
                <a:gd name="T19" fmla="*/ 543 h 996"/>
                <a:gd name="T20" fmla="*/ 926 w 1005"/>
                <a:gd name="T21" fmla="*/ 227 h 996"/>
                <a:gd name="T22" fmla="*/ 667 w 1005"/>
                <a:gd name="T23" fmla="*/ 25 h 996"/>
                <a:gd name="T24" fmla="*/ 307 w 1005"/>
                <a:gd name="T25" fmla="*/ 83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5" h="996">
                  <a:moveTo>
                    <a:pt x="307" y="83"/>
                  </a:moveTo>
                  <a:cubicBezTo>
                    <a:pt x="218" y="117"/>
                    <a:pt x="182" y="156"/>
                    <a:pt x="134" y="227"/>
                  </a:cubicBezTo>
                  <a:cubicBezTo>
                    <a:pt x="86" y="298"/>
                    <a:pt x="38" y="426"/>
                    <a:pt x="19" y="507"/>
                  </a:cubicBezTo>
                  <a:cubicBezTo>
                    <a:pt x="0" y="588"/>
                    <a:pt x="8" y="648"/>
                    <a:pt x="19" y="716"/>
                  </a:cubicBezTo>
                  <a:cubicBezTo>
                    <a:pt x="30" y="784"/>
                    <a:pt x="54" y="873"/>
                    <a:pt x="84" y="918"/>
                  </a:cubicBezTo>
                  <a:cubicBezTo>
                    <a:pt x="114" y="963"/>
                    <a:pt x="148" y="984"/>
                    <a:pt x="199" y="990"/>
                  </a:cubicBezTo>
                  <a:cubicBezTo>
                    <a:pt x="250" y="996"/>
                    <a:pt x="310" y="961"/>
                    <a:pt x="393" y="954"/>
                  </a:cubicBezTo>
                  <a:cubicBezTo>
                    <a:pt x="476" y="947"/>
                    <a:pt x="614" y="967"/>
                    <a:pt x="696" y="947"/>
                  </a:cubicBezTo>
                  <a:cubicBezTo>
                    <a:pt x="778" y="927"/>
                    <a:pt x="833" y="898"/>
                    <a:pt x="883" y="831"/>
                  </a:cubicBezTo>
                  <a:cubicBezTo>
                    <a:pt x="933" y="764"/>
                    <a:pt x="991" y="644"/>
                    <a:pt x="998" y="543"/>
                  </a:cubicBezTo>
                  <a:cubicBezTo>
                    <a:pt x="1005" y="442"/>
                    <a:pt x="981" y="313"/>
                    <a:pt x="926" y="227"/>
                  </a:cubicBezTo>
                  <a:cubicBezTo>
                    <a:pt x="871" y="141"/>
                    <a:pt x="768" y="50"/>
                    <a:pt x="667" y="25"/>
                  </a:cubicBezTo>
                  <a:cubicBezTo>
                    <a:pt x="566" y="0"/>
                    <a:pt x="396" y="49"/>
                    <a:pt x="307" y="83"/>
                  </a:cubicBezTo>
                  <a:close/>
                </a:path>
              </a:pathLst>
            </a:custGeom>
            <a:solidFill>
              <a:srgbClr val="00FFFF"/>
            </a:solidFill>
            <a:ln w="9525"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402482" name="Freeform 50"/>
            <p:cNvSpPr>
              <a:spLocks/>
            </p:cNvSpPr>
            <p:nvPr/>
          </p:nvSpPr>
          <p:spPr bwMode="auto">
            <a:xfrm>
              <a:off x="3273" y="2828"/>
              <a:ext cx="943" cy="854"/>
            </a:xfrm>
            <a:custGeom>
              <a:avLst/>
              <a:gdLst>
                <a:gd name="T0" fmla="*/ 307 w 1005"/>
                <a:gd name="T1" fmla="*/ 83 h 996"/>
                <a:gd name="T2" fmla="*/ 134 w 1005"/>
                <a:gd name="T3" fmla="*/ 227 h 996"/>
                <a:gd name="T4" fmla="*/ 19 w 1005"/>
                <a:gd name="T5" fmla="*/ 507 h 996"/>
                <a:gd name="T6" fmla="*/ 19 w 1005"/>
                <a:gd name="T7" fmla="*/ 716 h 996"/>
                <a:gd name="T8" fmla="*/ 84 w 1005"/>
                <a:gd name="T9" fmla="*/ 918 h 996"/>
                <a:gd name="T10" fmla="*/ 199 w 1005"/>
                <a:gd name="T11" fmla="*/ 990 h 996"/>
                <a:gd name="T12" fmla="*/ 393 w 1005"/>
                <a:gd name="T13" fmla="*/ 954 h 996"/>
                <a:gd name="T14" fmla="*/ 696 w 1005"/>
                <a:gd name="T15" fmla="*/ 947 h 996"/>
                <a:gd name="T16" fmla="*/ 883 w 1005"/>
                <a:gd name="T17" fmla="*/ 831 h 996"/>
                <a:gd name="T18" fmla="*/ 998 w 1005"/>
                <a:gd name="T19" fmla="*/ 543 h 996"/>
                <a:gd name="T20" fmla="*/ 926 w 1005"/>
                <a:gd name="T21" fmla="*/ 227 h 996"/>
                <a:gd name="T22" fmla="*/ 667 w 1005"/>
                <a:gd name="T23" fmla="*/ 25 h 996"/>
                <a:gd name="T24" fmla="*/ 307 w 1005"/>
                <a:gd name="T25" fmla="*/ 83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5" h="996">
                  <a:moveTo>
                    <a:pt x="307" y="83"/>
                  </a:moveTo>
                  <a:cubicBezTo>
                    <a:pt x="218" y="117"/>
                    <a:pt x="182" y="156"/>
                    <a:pt x="134" y="227"/>
                  </a:cubicBezTo>
                  <a:cubicBezTo>
                    <a:pt x="86" y="298"/>
                    <a:pt x="38" y="426"/>
                    <a:pt x="19" y="507"/>
                  </a:cubicBezTo>
                  <a:cubicBezTo>
                    <a:pt x="0" y="588"/>
                    <a:pt x="8" y="648"/>
                    <a:pt x="19" y="716"/>
                  </a:cubicBezTo>
                  <a:cubicBezTo>
                    <a:pt x="30" y="784"/>
                    <a:pt x="54" y="873"/>
                    <a:pt x="84" y="918"/>
                  </a:cubicBezTo>
                  <a:cubicBezTo>
                    <a:pt x="114" y="963"/>
                    <a:pt x="148" y="984"/>
                    <a:pt x="199" y="990"/>
                  </a:cubicBezTo>
                  <a:cubicBezTo>
                    <a:pt x="250" y="996"/>
                    <a:pt x="310" y="961"/>
                    <a:pt x="393" y="954"/>
                  </a:cubicBezTo>
                  <a:cubicBezTo>
                    <a:pt x="476" y="947"/>
                    <a:pt x="614" y="967"/>
                    <a:pt x="696" y="947"/>
                  </a:cubicBezTo>
                  <a:cubicBezTo>
                    <a:pt x="778" y="927"/>
                    <a:pt x="833" y="898"/>
                    <a:pt x="883" y="831"/>
                  </a:cubicBezTo>
                  <a:cubicBezTo>
                    <a:pt x="933" y="764"/>
                    <a:pt x="991" y="644"/>
                    <a:pt x="998" y="543"/>
                  </a:cubicBezTo>
                  <a:cubicBezTo>
                    <a:pt x="1005" y="442"/>
                    <a:pt x="981" y="313"/>
                    <a:pt x="926" y="227"/>
                  </a:cubicBezTo>
                  <a:cubicBezTo>
                    <a:pt x="871" y="141"/>
                    <a:pt x="768" y="50"/>
                    <a:pt x="667" y="25"/>
                  </a:cubicBezTo>
                  <a:cubicBezTo>
                    <a:pt x="566" y="0"/>
                    <a:pt x="396" y="49"/>
                    <a:pt x="307" y="83"/>
                  </a:cubicBezTo>
                  <a:close/>
                </a:path>
              </a:pathLst>
            </a:custGeom>
            <a:solidFill>
              <a:srgbClr val="00FFFF"/>
            </a:solidFill>
            <a:ln w="9525"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402483" name="Line 51"/>
            <p:cNvSpPr>
              <a:spLocks noChangeShapeType="1"/>
            </p:cNvSpPr>
            <p:nvPr/>
          </p:nvSpPr>
          <p:spPr bwMode="auto">
            <a:xfrm>
              <a:off x="1091" y="2777"/>
              <a:ext cx="276" cy="14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402484" name="Line 52"/>
            <p:cNvSpPr>
              <a:spLocks noChangeShapeType="1"/>
            </p:cNvSpPr>
            <p:nvPr/>
          </p:nvSpPr>
          <p:spPr bwMode="auto">
            <a:xfrm flipV="1">
              <a:off x="1139" y="3636"/>
              <a:ext cx="194" cy="21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402485" name="Line 53"/>
            <p:cNvSpPr>
              <a:spLocks noChangeShapeType="1"/>
            </p:cNvSpPr>
            <p:nvPr/>
          </p:nvSpPr>
          <p:spPr bwMode="auto">
            <a:xfrm>
              <a:off x="2026" y="3248"/>
              <a:ext cx="182" cy="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402486" name="Line 54"/>
            <p:cNvSpPr>
              <a:spLocks noChangeShapeType="1"/>
            </p:cNvSpPr>
            <p:nvPr/>
          </p:nvSpPr>
          <p:spPr bwMode="auto">
            <a:xfrm flipV="1">
              <a:off x="3016" y="3240"/>
              <a:ext cx="283" cy="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402487" name="Line 55"/>
            <p:cNvSpPr>
              <a:spLocks noChangeShapeType="1"/>
            </p:cNvSpPr>
            <p:nvPr/>
          </p:nvSpPr>
          <p:spPr bwMode="auto">
            <a:xfrm>
              <a:off x="4113" y="3519"/>
              <a:ext cx="124" cy="8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402488" name="Line 56"/>
            <p:cNvSpPr>
              <a:spLocks noChangeShapeType="1"/>
            </p:cNvSpPr>
            <p:nvPr/>
          </p:nvSpPr>
          <p:spPr bwMode="auto">
            <a:xfrm flipH="1">
              <a:off x="3996" y="2737"/>
              <a:ext cx="211" cy="15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402489" name="Line 57"/>
            <p:cNvSpPr>
              <a:spLocks noChangeShapeType="1"/>
            </p:cNvSpPr>
            <p:nvPr/>
          </p:nvSpPr>
          <p:spPr bwMode="auto">
            <a:xfrm flipV="1">
              <a:off x="1086" y="3911"/>
              <a:ext cx="0" cy="10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402490" name="Line 58"/>
            <p:cNvSpPr>
              <a:spLocks noChangeShapeType="1"/>
            </p:cNvSpPr>
            <p:nvPr/>
          </p:nvSpPr>
          <p:spPr bwMode="auto">
            <a:xfrm>
              <a:off x="1030" y="2614"/>
              <a:ext cx="0" cy="11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402491" name="Line 59"/>
            <p:cNvSpPr>
              <a:spLocks noChangeShapeType="1"/>
            </p:cNvSpPr>
            <p:nvPr/>
          </p:nvSpPr>
          <p:spPr bwMode="auto">
            <a:xfrm>
              <a:off x="2262" y="2913"/>
              <a:ext cx="0" cy="27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402492" name="Line 60"/>
            <p:cNvSpPr>
              <a:spLocks noChangeShapeType="1"/>
            </p:cNvSpPr>
            <p:nvPr/>
          </p:nvSpPr>
          <p:spPr bwMode="auto">
            <a:xfrm>
              <a:off x="2937" y="3039"/>
              <a:ext cx="0" cy="131"/>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402493" name="Line 61"/>
            <p:cNvSpPr>
              <a:spLocks noChangeShapeType="1"/>
            </p:cNvSpPr>
            <p:nvPr/>
          </p:nvSpPr>
          <p:spPr bwMode="auto">
            <a:xfrm flipV="1">
              <a:off x="4276" y="3664"/>
              <a:ext cx="0" cy="17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sp>
          <p:nvSpPr>
            <p:cNvPr id="402494" name="Line 62"/>
            <p:cNvSpPr>
              <a:spLocks noChangeShapeType="1"/>
            </p:cNvSpPr>
            <p:nvPr/>
          </p:nvSpPr>
          <p:spPr bwMode="auto">
            <a:xfrm flipH="1">
              <a:off x="4265" y="2557"/>
              <a:ext cx="3" cy="12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350"/>
            </a:p>
          </p:txBody>
        </p:sp>
      </p:grpSp>
    </p:spTree>
    <p:extLst>
      <p:ext uri="{BB962C8B-B14F-4D97-AF65-F5344CB8AC3E}">
        <p14:creationId xmlns:p14="http://schemas.microsoft.com/office/powerpoint/2010/main" val="275685221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ARP Cache Poisoning</a:t>
            </a:r>
            <a:endParaRPr lang="en-US" dirty="0"/>
          </a:p>
        </p:txBody>
      </p:sp>
      <p:sp>
        <p:nvSpPr>
          <p:cNvPr id="3" name="Content Placeholder 2"/>
          <p:cNvSpPr>
            <a:spLocks noGrp="1"/>
          </p:cNvSpPr>
          <p:nvPr>
            <p:ph idx="1"/>
          </p:nvPr>
        </p:nvSpPr>
        <p:spPr/>
        <p:txBody>
          <a:bodyPr>
            <a:normAutofit/>
          </a:bodyPr>
          <a:lstStyle/>
          <a:p>
            <a:r>
              <a:rPr lang="en-US" dirty="0" smtClean="0"/>
              <a:t>ARP is a simple protocol</a:t>
            </a:r>
          </a:p>
          <a:p>
            <a:pPr lvl="1"/>
            <a:r>
              <a:rPr lang="en-US" dirty="0" smtClean="0"/>
              <a:t>No Authentication</a:t>
            </a:r>
          </a:p>
          <a:p>
            <a:pPr lvl="2"/>
            <a:r>
              <a:rPr lang="en-US" dirty="0" smtClean="0"/>
              <a:t>ARP provides no way to verify that the responding device is really who it says it is</a:t>
            </a:r>
          </a:p>
          <a:p>
            <a:r>
              <a:rPr lang="en-US" dirty="0" smtClean="0"/>
              <a:t>Attacks</a:t>
            </a:r>
          </a:p>
          <a:p>
            <a:pPr lvl="1"/>
            <a:r>
              <a:rPr lang="en-US" dirty="0" smtClean="0"/>
              <a:t>DOS</a:t>
            </a:r>
          </a:p>
          <a:p>
            <a:pPr lvl="2"/>
            <a:r>
              <a:rPr lang="en-US" dirty="0" smtClean="0"/>
              <a:t>Hacker can easily associate an operational IP address to a false MAC address</a:t>
            </a:r>
          </a:p>
          <a:p>
            <a:pPr lvl="1"/>
            <a:r>
              <a:rPr lang="en-US" dirty="0" smtClean="0"/>
              <a:t>Man-in-the-Middle</a:t>
            </a:r>
          </a:p>
          <a:p>
            <a:pPr lvl="2"/>
            <a:r>
              <a:rPr lang="en-US" dirty="0" smtClean="0"/>
              <a:t>Intercept network traffic between two devices in your network</a:t>
            </a:r>
          </a:p>
          <a:p>
            <a:endParaRPr lang="en-US" dirty="0"/>
          </a:p>
        </p:txBody>
      </p:sp>
    </p:spTree>
    <p:extLst>
      <p:ext uri="{BB962C8B-B14F-4D97-AF65-F5344CB8AC3E}">
        <p14:creationId xmlns:p14="http://schemas.microsoft.com/office/powerpoint/2010/main" val="217584304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Man-in-the-middle</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flipH="1">
            <a:off x="535974" y="2450207"/>
            <a:ext cx="719817" cy="743787"/>
          </a:xfrm>
        </p:spPr>
      </p:pic>
      <p:pic>
        <p:nvPicPr>
          <p:cNvPr id="5"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468012" y="3811223"/>
            <a:ext cx="719817" cy="743787"/>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95296" y="2459395"/>
            <a:ext cx="513450" cy="596168"/>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4108" y="2403762"/>
            <a:ext cx="513450" cy="596168"/>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32919" y="2384064"/>
            <a:ext cx="513450" cy="596168"/>
          </a:xfrm>
          <a:prstGeom prst="rect">
            <a:avLst/>
          </a:prstGeom>
        </p:spPr>
      </p:pic>
      <p:pic>
        <p:nvPicPr>
          <p:cNvPr id="10" name="Picture 9"/>
          <p:cNvPicPr>
            <a:picLocks noChangeAspect="1"/>
          </p:cNvPicPr>
          <p:nvPr/>
        </p:nvPicPr>
        <p:blipFill>
          <a:blip r:embed="rId4"/>
          <a:stretch>
            <a:fillRect/>
          </a:stretch>
        </p:blipFill>
        <p:spPr>
          <a:xfrm>
            <a:off x="6779419" y="2647734"/>
            <a:ext cx="1071563" cy="1057275"/>
          </a:xfrm>
          <a:prstGeom prst="rect">
            <a:avLst/>
          </a:prstGeom>
        </p:spPr>
      </p:pic>
      <p:cxnSp>
        <p:nvCxnSpPr>
          <p:cNvPr id="12" name="Straight Connector 11"/>
          <p:cNvCxnSpPr/>
          <p:nvPr/>
        </p:nvCxnSpPr>
        <p:spPr>
          <a:xfrm flipH="1" flipV="1">
            <a:off x="1402492" y="3407757"/>
            <a:ext cx="5406082" cy="40463"/>
          </a:xfrm>
          <a:prstGeom prst="line">
            <a:avLst/>
          </a:prstGeom>
        </p:spPr>
        <p:style>
          <a:lnRef idx="3">
            <a:schemeClr val="dk1"/>
          </a:lnRef>
          <a:fillRef idx="0">
            <a:schemeClr val="dk1"/>
          </a:fillRef>
          <a:effectRef idx="2">
            <a:schemeClr val="dk1"/>
          </a:effectRef>
          <a:fontRef idx="minor">
            <a:schemeClr val="tx1"/>
          </a:fontRef>
        </p:style>
      </p:cxnSp>
      <p:cxnSp>
        <p:nvCxnSpPr>
          <p:cNvPr id="14" name="Straight Connector 13"/>
          <p:cNvCxnSpPr>
            <a:endCxn id="7" idx="2"/>
          </p:cNvCxnSpPr>
          <p:nvPr/>
        </p:nvCxnSpPr>
        <p:spPr>
          <a:xfrm flipH="1" flipV="1">
            <a:off x="3452021" y="3055563"/>
            <a:ext cx="1692" cy="390428"/>
          </a:xfrm>
          <a:prstGeom prst="line">
            <a:avLst/>
          </a:prstGeom>
        </p:spPr>
        <p:style>
          <a:lnRef idx="3">
            <a:schemeClr val="dk1"/>
          </a:lnRef>
          <a:fillRef idx="0">
            <a:schemeClr val="dk1"/>
          </a:fillRef>
          <a:effectRef idx="2">
            <a:schemeClr val="dk1"/>
          </a:effectRef>
          <a:fontRef idx="minor">
            <a:schemeClr val="tx1"/>
          </a:fontRef>
        </p:style>
      </p:cxnSp>
      <p:cxnSp>
        <p:nvCxnSpPr>
          <p:cNvPr id="16" name="Straight Connector 15"/>
          <p:cNvCxnSpPr/>
          <p:nvPr/>
        </p:nvCxnSpPr>
        <p:spPr>
          <a:xfrm>
            <a:off x="4070833" y="3018465"/>
            <a:ext cx="0" cy="427526"/>
          </a:xfrm>
          <a:prstGeom prst="line">
            <a:avLst/>
          </a:prstGeom>
        </p:spPr>
        <p:style>
          <a:lnRef idx="3">
            <a:schemeClr val="dk1"/>
          </a:lnRef>
          <a:fillRef idx="0">
            <a:schemeClr val="dk1"/>
          </a:fillRef>
          <a:effectRef idx="2">
            <a:schemeClr val="dk1"/>
          </a:effectRef>
          <a:fontRef idx="minor">
            <a:schemeClr val="tx1"/>
          </a:fontRef>
        </p:style>
      </p:cxnSp>
      <p:cxnSp>
        <p:nvCxnSpPr>
          <p:cNvPr id="18" name="Elbow Connector 17"/>
          <p:cNvCxnSpPr>
            <a:stCxn id="9" idx="2"/>
          </p:cNvCxnSpPr>
          <p:nvPr/>
        </p:nvCxnSpPr>
        <p:spPr>
          <a:xfrm rot="16200000" flipH="1">
            <a:off x="4574608" y="3095268"/>
            <a:ext cx="427526" cy="197453"/>
          </a:xfrm>
          <a:prstGeom prst="bentConnector3">
            <a:avLst/>
          </a:prstGeom>
        </p:spPr>
        <p:style>
          <a:lnRef idx="3">
            <a:schemeClr val="dk1"/>
          </a:lnRef>
          <a:fillRef idx="0">
            <a:schemeClr val="dk1"/>
          </a:fillRef>
          <a:effectRef idx="2">
            <a:schemeClr val="dk1"/>
          </a:effectRef>
          <a:fontRef idx="minor">
            <a:schemeClr val="tx1"/>
          </a:fontRef>
        </p:style>
      </p:cxnSp>
      <p:cxnSp>
        <p:nvCxnSpPr>
          <p:cNvPr id="21" name="Elbow Connector 20"/>
          <p:cNvCxnSpPr/>
          <p:nvPr/>
        </p:nvCxnSpPr>
        <p:spPr>
          <a:xfrm>
            <a:off x="1273735" y="2885783"/>
            <a:ext cx="146701" cy="1297334"/>
          </a:xfrm>
          <a:prstGeom prst="bentConnector2">
            <a:avLst/>
          </a:prstGeom>
        </p:spPr>
        <p:style>
          <a:lnRef idx="3">
            <a:schemeClr val="dk1"/>
          </a:lnRef>
          <a:fillRef idx="0">
            <a:schemeClr val="dk1"/>
          </a:fillRef>
          <a:effectRef idx="2">
            <a:schemeClr val="dk1"/>
          </a:effectRef>
          <a:fontRef idx="minor">
            <a:schemeClr val="tx1"/>
          </a:fontRef>
        </p:style>
      </p:cxnSp>
      <p:cxnSp>
        <p:nvCxnSpPr>
          <p:cNvPr id="23" name="Straight Connector 22"/>
          <p:cNvCxnSpPr>
            <a:endCxn id="5" idx="1"/>
          </p:cNvCxnSpPr>
          <p:nvPr/>
        </p:nvCxnSpPr>
        <p:spPr>
          <a:xfrm flipH="1">
            <a:off x="1187829" y="4183117"/>
            <a:ext cx="232607" cy="0"/>
          </a:xfrm>
          <a:prstGeom prst="line">
            <a:avLst/>
          </a:prstGeom>
        </p:spPr>
        <p:style>
          <a:lnRef idx="3">
            <a:schemeClr val="dk1"/>
          </a:lnRef>
          <a:fillRef idx="0">
            <a:schemeClr val="dk1"/>
          </a:fillRef>
          <a:effectRef idx="2">
            <a:schemeClr val="dk1"/>
          </a:effectRef>
          <a:fontRef idx="minor">
            <a:schemeClr val="tx1"/>
          </a:fontRef>
        </p:style>
      </p:cxnSp>
      <p:cxnSp>
        <p:nvCxnSpPr>
          <p:cNvPr id="27" name="Straight Connector 26"/>
          <p:cNvCxnSpPr/>
          <p:nvPr/>
        </p:nvCxnSpPr>
        <p:spPr>
          <a:xfrm flipV="1">
            <a:off x="3814108" y="3407757"/>
            <a:ext cx="0" cy="1668803"/>
          </a:xfrm>
          <a:prstGeom prst="line">
            <a:avLst/>
          </a:prstGeom>
        </p:spPr>
        <p:style>
          <a:lnRef idx="3">
            <a:schemeClr val="dk1"/>
          </a:lnRef>
          <a:fillRef idx="0">
            <a:schemeClr val="dk1"/>
          </a:fillRef>
          <a:effectRef idx="2">
            <a:schemeClr val="dk1"/>
          </a:effectRef>
          <a:fontRef idx="minor">
            <a:schemeClr val="tx1"/>
          </a:fontRef>
        </p:style>
      </p:cxnSp>
      <p:sp>
        <p:nvSpPr>
          <p:cNvPr id="31" name="TextBox 30"/>
          <p:cNvSpPr txBox="1"/>
          <p:nvPr/>
        </p:nvSpPr>
        <p:spPr>
          <a:xfrm>
            <a:off x="42190" y="4583344"/>
            <a:ext cx="1402492" cy="507831"/>
          </a:xfrm>
          <a:prstGeom prst="rect">
            <a:avLst/>
          </a:prstGeom>
          <a:noFill/>
        </p:spPr>
        <p:txBody>
          <a:bodyPr wrap="square" rtlCol="0">
            <a:spAutoFit/>
          </a:bodyPr>
          <a:lstStyle/>
          <a:p>
            <a:r>
              <a:rPr lang="en-US" sz="900" dirty="0">
                <a:latin typeface="Garamond" panose="02020404030301010803" pitchFamily="18" charset="0"/>
              </a:rPr>
              <a:t>IP: 202.128.50.1</a:t>
            </a:r>
          </a:p>
          <a:p>
            <a:r>
              <a:rPr lang="en-US" sz="900" dirty="0">
                <a:latin typeface="Garamond" panose="02020404030301010803" pitchFamily="18" charset="0"/>
              </a:rPr>
              <a:t>MAC: AC-AE-32-45-73-42</a:t>
            </a:r>
          </a:p>
          <a:p>
            <a:endParaRPr lang="en-US" sz="900" dirty="0">
              <a:latin typeface="Garamond" panose="02020404030301010803" pitchFamily="18" charset="0"/>
            </a:endParaRPr>
          </a:p>
        </p:txBody>
      </p:sp>
      <p:sp>
        <p:nvSpPr>
          <p:cNvPr id="32" name="TextBox 31"/>
          <p:cNvSpPr txBox="1"/>
          <p:nvPr/>
        </p:nvSpPr>
        <p:spPr>
          <a:xfrm>
            <a:off x="42190" y="3196957"/>
            <a:ext cx="1402492" cy="646331"/>
          </a:xfrm>
          <a:prstGeom prst="rect">
            <a:avLst/>
          </a:prstGeom>
          <a:noFill/>
        </p:spPr>
        <p:txBody>
          <a:bodyPr wrap="square" rtlCol="0">
            <a:spAutoFit/>
          </a:bodyPr>
          <a:lstStyle/>
          <a:p>
            <a:r>
              <a:rPr lang="en-US" sz="900" dirty="0">
                <a:latin typeface="Garamond" panose="02020404030301010803" pitchFamily="18" charset="0"/>
              </a:rPr>
              <a:t>IP: 202.128.50.2</a:t>
            </a:r>
          </a:p>
          <a:p>
            <a:r>
              <a:rPr lang="en-US" sz="900" dirty="0">
                <a:latin typeface="Garamond" panose="02020404030301010803" pitchFamily="18" charset="0"/>
              </a:rPr>
              <a:t>MAC: </a:t>
            </a:r>
            <a:r>
              <a:rPr lang="en-US" altLang="en-US" sz="900" dirty="0"/>
              <a:t>45-73-42-AC-AE-32</a:t>
            </a:r>
            <a:endParaRPr lang="en-US" altLang="en-US" sz="900" i="1" dirty="0"/>
          </a:p>
          <a:p>
            <a:endParaRPr lang="en-US" sz="900" dirty="0">
              <a:latin typeface="Garamond" panose="02020404030301010803" pitchFamily="18" charset="0"/>
            </a:endParaRPr>
          </a:p>
          <a:p>
            <a:endParaRPr lang="en-US" sz="900" dirty="0">
              <a:latin typeface="Garamond" panose="02020404030301010803" pitchFamily="18" charset="0"/>
            </a:endParaRPr>
          </a:p>
        </p:txBody>
      </p:sp>
      <p:sp>
        <p:nvSpPr>
          <p:cNvPr id="33" name="TextBox 32"/>
          <p:cNvSpPr txBox="1"/>
          <p:nvPr/>
        </p:nvSpPr>
        <p:spPr>
          <a:xfrm>
            <a:off x="6885875" y="2281763"/>
            <a:ext cx="1402492" cy="507831"/>
          </a:xfrm>
          <a:prstGeom prst="rect">
            <a:avLst/>
          </a:prstGeom>
          <a:noFill/>
        </p:spPr>
        <p:txBody>
          <a:bodyPr wrap="square" rtlCol="0">
            <a:spAutoFit/>
          </a:bodyPr>
          <a:lstStyle/>
          <a:p>
            <a:r>
              <a:rPr lang="en-US" sz="900" dirty="0">
                <a:latin typeface="Garamond" panose="02020404030301010803" pitchFamily="18" charset="0"/>
              </a:rPr>
              <a:t>IP: 202.128.55.11</a:t>
            </a:r>
          </a:p>
          <a:p>
            <a:r>
              <a:rPr lang="en-US" sz="900" dirty="0">
                <a:latin typeface="Garamond" panose="02020404030301010803" pitchFamily="18" charset="0"/>
              </a:rPr>
              <a:t>MAC: 00-A8-23-F4-09-81</a:t>
            </a:r>
          </a:p>
          <a:p>
            <a:endParaRPr lang="en-US" sz="900" dirty="0">
              <a:latin typeface="Garamond" panose="02020404030301010803" pitchFamily="18" charset="0"/>
            </a:endParaRPr>
          </a:p>
        </p:txBody>
      </p:sp>
      <p:pic>
        <p:nvPicPr>
          <p:cNvPr id="3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454199" y="5076560"/>
            <a:ext cx="719817" cy="743787"/>
          </a:xfrm>
          <a:prstGeom prst="rect">
            <a:avLst/>
          </a:prstGeom>
        </p:spPr>
      </p:pic>
      <p:sp>
        <p:nvSpPr>
          <p:cNvPr id="35" name="TextBox 34"/>
          <p:cNvSpPr txBox="1"/>
          <p:nvPr/>
        </p:nvSpPr>
        <p:spPr>
          <a:xfrm>
            <a:off x="4186373" y="5466606"/>
            <a:ext cx="1402492" cy="507831"/>
          </a:xfrm>
          <a:prstGeom prst="rect">
            <a:avLst/>
          </a:prstGeom>
          <a:noFill/>
        </p:spPr>
        <p:txBody>
          <a:bodyPr wrap="square" rtlCol="0">
            <a:spAutoFit/>
          </a:bodyPr>
          <a:lstStyle/>
          <a:p>
            <a:r>
              <a:rPr lang="en-US" sz="900" dirty="0">
                <a:latin typeface="Garamond" panose="02020404030301010803" pitchFamily="18" charset="0"/>
              </a:rPr>
              <a:t>IP: 202.128.50.4</a:t>
            </a:r>
          </a:p>
          <a:p>
            <a:r>
              <a:rPr lang="en-US" sz="900" dirty="0">
                <a:latin typeface="Garamond" panose="02020404030301010803" pitchFamily="18" charset="0"/>
              </a:rPr>
              <a:t>MAC: 0C-A5-32-44-78-41</a:t>
            </a:r>
          </a:p>
          <a:p>
            <a:endParaRPr lang="en-US" sz="900" dirty="0">
              <a:latin typeface="Garamond" panose="02020404030301010803" pitchFamily="18" charset="0"/>
            </a:endParaRPr>
          </a:p>
        </p:txBody>
      </p:sp>
      <p:sp>
        <p:nvSpPr>
          <p:cNvPr id="36" name="Rounded Rectangle 35"/>
          <p:cNvSpPr/>
          <p:nvPr/>
        </p:nvSpPr>
        <p:spPr>
          <a:xfrm rot="3359398">
            <a:off x="4873250" y="4183117"/>
            <a:ext cx="1600200" cy="513806"/>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endParaRPr lang="en-US" sz="1050" b="1" dirty="0">
              <a:solidFill>
                <a:srgbClr val="FF0000"/>
              </a:solidFill>
              <a:latin typeface="Garamond" panose="02020404030301010803" pitchFamily="18" charset="0"/>
            </a:endParaRPr>
          </a:p>
          <a:p>
            <a:r>
              <a:rPr lang="en-US" sz="1050" b="1" dirty="0">
                <a:solidFill>
                  <a:srgbClr val="FF0000"/>
                </a:solidFill>
                <a:latin typeface="Garamond" panose="02020404030301010803" pitchFamily="18" charset="0"/>
              </a:rPr>
              <a:t>IP: 202.128.50.2</a:t>
            </a:r>
          </a:p>
          <a:p>
            <a:r>
              <a:rPr lang="en-US" sz="1050" b="1" dirty="0">
                <a:solidFill>
                  <a:srgbClr val="FF0000"/>
                </a:solidFill>
                <a:latin typeface="Garamond" panose="02020404030301010803" pitchFamily="18" charset="0"/>
              </a:rPr>
              <a:t>MAC: 00-A8-23-F4-09-81</a:t>
            </a:r>
          </a:p>
          <a:p>
            <a:endParaRPr lang="en-US" sz="1050" dirty="0">
              <a:latin typeface="Garamond" panose="02020404030301010803" pitchFamily="18" charset="0"/>
            </a:endParaRPr>
          </a:p>
        </p:txBody>
      </p:sp>
      <p:cxnSp>
        <p:nvCxnSpPr>
          <p:cNvPr id="38" name="Straight Arrow Connector 37"/>
          <p:cNvCxnSpPr>
            <a:endCxn id="36" idx="0"/>
          </p:cNvCxnSpPr>
          <p:nvPr/>
        </p:nvCxnSpPr>
        <p:spPr>
          <a:xfrm flipH="1">
            <a:off x="5886308" y="3197440"/>
            <a:ext cx="1143197" cy="109888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36" idx="2"/>
          </p:cNvCxnSpPr>
          <p:nvPr/>
        </p:nvCxnSpPr>
        <p:spPr>
          <a:xfrm flipH="1">
            <a:off x="4160170" y="4583716"/>
            <a:ext cx="1300223" cy="73760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9" name="Rounded Rectangle 48"/>
          <p:cNvSpPr/>
          <p:nvPr/>
        </p:nvSpPr>
        <p:spPr>
          <a:xfrm>
            <a:off x="1773194" y="5194472"/>
            <a:ext cx="1779374" cy="62587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900" dirty="0"/>
              <a:t>ARP Table updated:</a:t>
            </a:r>
          </a:p>
          <a:p>
            <a:r>
              <a:rPr lang="en-US" sz="900" b="1" dirty="0">
                <a:solidFill>
                  <a:srgbClr val="FF0000"/>
                </a:solidFill>
                <a:latin typeface="Garamond" panose="02020404030301010803" pitchFamily="18" charset="0"/>
              </a:rPr>
              <a:t>IP: 	 MAC: </a:t>
            </a:r>
          </a:p>
          <a:p>
            <a:r>
              <a:rPr lang="en-US" sz="900" b="1" dirty="0">
                <a:solidFill>
                  <a:srgbClr val="FF0000"/>
                </a:solidFill>
                <a:latin typeface="Garamond" panose="02020404030301010803" pitchFamily="18" charset="0"/>
              </a:rPr>
              <a:t>202.128.50.2     00-A8-23-F4-09-81</a:t>
            </a:r>
          </a:p>
          <a:p>
            <a:endParaRPr lang="en-US" sz="900" dirty="0"/>
          </a:p>
        </p:txBody>
      </p:sp>
      <p:sp>
        <p:nvSpPr>
          <p:cNvPr id="50" name="Rounded Rectangle 49"/>
          <p:cNvSpPr/>
          <p:nvPr/>
        </p:nvSpPr>
        <p:spPr>
          <a:xfrm rot="829271">
            <a:off x="2923856" y="3304298"/>
            <a:ext cx="1615258" cy="433914"/>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endParaRPr lang="en-US" sz="1050" b="1" dirty="0">
              <a:solidFill>
                <a:srgbClr val="FF0000"/>
              </a:solidFill>
              <a:latin typeface="Garamond" panose="02020404030301010803" pitchFamily="18" charset="0"/>
            </a:endParaRPr>
          </a:p>
          <a:p>
            <a:r>
              <a:rPr lang="en-US" sz="1050" b="1" dirty="0">
                <a:solidFill>
                  <a:srgbClr val="FF0000"/>
                </a:solidFill>
                <a:latin typeface="Garamond" panose="02020404030301010803" pitchFamily="18" charset="0"/>
              </a:rPr>
              <a:t>IP: 202.128.50.4</a:t>
            </a:r>
          </a:p>
          <a:p>
            <a:r>
              <a:rPr lang="en-US" sz="1050" b="1" dirty="0">
                <a:solidFill>
                  <a:srgbClr val="FF0000"/>
                </a:solidFill>
                <a:latin typeface="Garamond" panose="02020404030301010803" pitchFamily="18" charset="0"/>
              </a:rPr>
              <a:t>MAC: 00-A8-23-F4-09-81</a:t>
            </a:r>
          </a:p>
          <a:p>
            <a:endParaRPr lang="en-US" sz="1050" dirty="0">
              <a:latin typeface="Garamond" panose="02020404030301010803" pitchFamily="18" charset="0"/>
            </a:endParaRPr>
          </a:p>
        </p:txBody>
      </p:sp>
      <p:cxnSp>
        <p:nvCxnSpPr>
          <p:cNvPr id="51" name="Straight Arrow Connector 50"/>
          <p:cNvCxnSpPr>
            <a:endCxn id="50" idx="0"/>
          </p:cNvCxnSpPr>
          <p:nvPr/>
        </p:nvCxnSpPr>
        <p:spPr>
          <a:xfrm flipH="1">
            <a:off x="3783315" y="3127946"/>
            <a:ext cx="3292063" cy="18263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a:stCxn id="50" idx="1"/>
            <a:endCxn id="4" idx="1"/>
          </p:cNvCxnSpPr>
          <p:nvPr/>
        </p:nvCxnSpPr>
        <p:spPr>
          <a:xfrm flipH="1" flipV="1">
            <a:off x="1255791" y="2822100"/>
            <a:ext cx="1691449" cy="50621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7" name="Rounded Rectangle 66"/>
          <p:cNvSpPr/>
          <p:nvPr/>
        </p:nvSpPr>
        <p:spPr>
          <a:xfrm>
            <a:off x="1258378" y="2132891"/>
            <a:ext cx="1779374" cy="62587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900" dirty="0"/>
              <a:t>ARP Table updated:</a:t>
            </a:r>
          </a:p>
          <a:p>
            <a:r>
              <a:rPr lang="en-US" sz="900" b="1" dirty="0">
                <a:solidFill>
                  <a:srgbClr val="FF0000"/>
                </a:solidFill>
                <a:latin typeface="Garamond" panose="02020404030301010803" pitchFamily="18" charset="0"/>
              </a:rPr>
              <a:t>IP: 	 MAC: </a:t>
            </a:r>
          </a:p>
          <a:p>
            <a:r>
              <a:rPr lang="en-US" sz="900" b="1" dirty="0">
                <a:solidFill>
                  <a:srgbClr val="FF0000"/>
                </a:solidFill>
                <a:latin typeface="Garamond" panose="02020404030301010803" pitchFamily="18" charset="0"/>
              </a:rPr>
              <a:t>202.128.50.4     00-A8-23-F4-09-81</a:t>
            </a:r>
          </a:p>
          <a:p>
            <a:endParaRPr lang="en-US" sz="900" dirty="0"/>
          </a:p>
        </p:txBody>
      </p:sp>
      <p:sp>
        <p:nvSpPr>
          <p:cNvPr id="68" name="TextBox 67"/>
          <p:cNvSpPr txBox="1"/>
          <p:nvPr/>
        </p:nvSpPr>
        <p:spPr>
          <a:xfrm>
            <a:off x="708564" y="2491039"/>
            <a:ext cx="318099" cy="461665"/>
          </a:xfrm>
          <a:prstGeom prst="rect">
            <a:avLst/>
          </a:prstGeom>
          <a:noFill/>
        </p:spPr>
        <p:txBody>
          <a:bodyPr wrap="square" rtlCol="0">
            <a:spAutoFit/>
          </a:bodyPr>
          <a:lstStyle/>
          <a:p>
            <a:r>
              <a:rPr lang="en-US" sz="2400" b="1" dirty="0">
                <a:solidFill>
                  <a:srgbClr val="FFFF00"/>
                </a:solidFill>
              </a:rPr>
              <a:t>A</a:t>
            </a:r>
            <a:endParaRPr lang="en-US" sz="2400" b="1" dirty="0">
              <a:solidFill>
                <a:srgbClr val="FFFF00"/>
              </a:solidFill>
            </a:endParaRPr>
          </a:p>
        </p:txBody>
      </p:sp>
      <p:sp>
        <p:nvSpPr>
          <p:cNvPr id="69" name="TextBox 68"/>
          <p:cNvSpPr txBox="1"/>
          <p:nvPr/>
        </p:nvSpPr>
        <p:spPr>
          <a:xfrm>
            <a:off x="689533" y="3868973"/>
            <a:ext cx="318099" cy="461665"/>
          </a:xfrm>
          <a:prstGeom prst="rect">
            <a:avLst/>
          </a:prstGeom>
          <a:noFill/>
        </p:spPr>
        <p:txBody>
          <a:bodyPr wrap="square" rtlCol="0">
            <a:spAutoFit/>
          </a:bodyPr>
          <a:lstStyle/>
          <a:p>
            <a:r>
              <a:rPr lang="en-US" sz="2400" b="1" dirty="0">
                <a:solidFill>
                  <a:srgbClr val="FFFF00"/>
                </a:solidFill>
              </a:rPr>
              <a:t>B</a:t>
            </a:r>
            <a:endParaRPr lang="en-US" sz="2400" b="1" dirty="0">
              <a:solidFill>
                <a:srgbClr val="FFFF00"/>
              </a:solidFill>
            </a:endParaRPr>
          </a:p>
        </p:txBody>
      </p:sp>
      <p:sp>
        <p:nvSpPr>
          <p:cNvPr id="70" name="TextBox 69"/>
          <p:cNvSpPr txBox="1"/>
          <p:nvPr/>
        </p:nvSpPr>
        <p:spPr>
          <a:xfrm>
            <a:off x="3655058" y="5140868"/>
            <a:ext cx="318099" cy="461665"/>
          </a:xfrm>
          <a:prstGeom prst="rect">
            <a:avLst/>
          </a:prstGeom>
          <a:noFill/>
        </p:spPr>
        <p:txBody>
          <a:bodyPr wrap="square" rtlCol="0">
            <a:spAutoFit/>
          </a:bodyPr>
          <a:lstStyle/>
          <a:p>
            <a:r>
              <a:rPr lang="en-US" sz="2400" b="1" dirty="0">
                <a:solidFill>
                  <a:srgbClr val="FFFF00"/>
                </a:solidFill>
              </a:rPr>
              <a:t>C</a:t>
            </a:r>
          </a:p>
        </p:txBody>
      </p:sp>
    </p:spTree>
    <p:extLst>
      <p:ext uri="{BB962C8B-B14F-4D97-AF65-F5344CB8AC3E}">
        <p14:creationId xmlns:p14="http://schemas.microsoft.com/office/powerpoint/2010/main" val="2816222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9" grpId="0" animBg="1"/>
      <p:bldP spid="50" grpId="0" animBg="1"/>
      <p:bldP spid="6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Man-in-the-middle</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flipH="1">
            <a:off x="535974" y="2450207"/>
            <a:ext cx="719817" cy="743787"/>
          </a:xfrm>
        </p:spPr>
      </p:pic>
      <p:pic>
        <p:nvPicPr>
          <p:cNvPr id="5"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468012" y="3811223"/>
            <a:ext cx="719817" cy="743787"/>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95296" y="2459395"/>
            <a:ext cx="513450" cy="596168"/>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4108" y="2403762"/>
            <a:ext cx="513450" cy="596168"/>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32919" y="2384064"/>
            <a:ext cx="513450" cy="596168"/>
          </a:xfrm>
          <a:prstGeom prst="rect">
            <a:avLst/>
          </a:prstGeom>
        </p:spPr>
      </p:pic>
      <p:pic>
        <p:nvPicPr>
          <p:cNvPr id="10" name="Picture 9"/>
          <p:cNvPicPr>
            <a:picLocks noChangeAspect="1"/>
          </p:cNvPicPr>
          <p:nvPr/>
        </p:nvPicPr>
        <p:blipFill>
          <a:blip r:embed="rId4"/>
          <a:stretch>
            <a:fillRect/>
          </a:stretch>
        </p:blipFill>
        <p:spPr>
          <a:xfrm>
            <a:off x="6779419" y="2647734"/>
            <a:ext cx="1071563" cy="1057275"/>
          </a:xfrm>
          <a:prstGeom prst="rect">
            <a:avLst/>
          </a:prstGeom>
        </p:spPr>
      </p:pic>
      <p:cxnSp>
        <p:nvCxnSpPr>
          <p:cNvPr id="12" name="Straight Connector 11"/>
          <p:cNvCxnSpPr/>
          <p:nvPr/>
        </p:nvCxnSpPr>
        <p:spPr>
          <a:xfrm flipH="1" flipV="1">
            <a:off x="1402492" y="3407757"/>
            <a:ext cx="5406082" cy="40463"/>
          </a:xfrm>
          <a:prstGeom prst="line">
            <a:avLst/>
          </a:prstGeom>
        </p:spPr>
        <p:style>
          <a:lnRef idx="3">
            <a:schemeClr val="dk1"/>
          </a:lnRef>
          <a:fillRef idx="0">
            <a:schemeClr val="dk1"/>
          </a:fillRef>
          <a:effectRef idx="2">
            <a:schemeClr val="dk1"/>
          </a:effectRef>
          <a:fontRef idx="minor">
            <a:schemeClr val="tx1"/>
          </a:fontRef>
        </p:style>
      </p:cxnSp>
      <p:cxnSp>
        <p:nvCxnSpPr>
          <p:cNvPr id="14" name="Straight Connector 13"/>
          <p:cNvCxnSpPr>
            <a:endCxn id="7" idx="2"/>
          </p:cNvCxnSpPr>
          <p:nvPr/>
        </p:nvCxnSpPr>
        <p:spPr>
          <a:xfrm flipH="1" flipV="1">
            <a:off x="3452021" y="3055563"/>
            <a:ext cx="1692" cy="390428"/>
          </a:xfrm>
          <a:prstGeom prst="line">
            <a:avLst/>
          </a:prstGeom>
        </p:spPr>
        <p:style>
          <a:lnRef idx="3">
            <a:schemeClr val="dk1"/>
          </a:lnRef>
          <a:fillRef idx="0">
            <a:schemeClr val="dk1"/>
          </a:fillRef>
          <a:effectRef idx="2">
            <a:schemeClr val="dk1"/>
          </a:effectRef>
          <a:fontRef idx="minor">
            <a:schemeClr val="tx1"/>
          </a:fontRef>
        </p:style>
      </p:cxnSp>
      <p:cxnSp>
        <p:nvCxnSpPr>
          <p:cNvPr id="16" name="Straight Connector 15"/>
          <p:cNvCxnSpPr/>
          <p:nvPr/>
        </p:nvCxnSpPr>
        <p:spPr>
          <a:xfrm>
            <a:off x="4070833" y="3018465"/>
            <a:ext cx="0" cy="427526"/>
          </a:xfrm>
          <a:prstGeom prst="line">
            <a:avLst/>
          </a:prstGeom>
        </p:spPr>
        <p:style>
          <a:lnRef idx="3">
            <a:schemeClr val="dk1"/>
          </a:lnRef>
          <a:fillRef idx="0">
            <a:schemeClr val="dk1"/>
          </a:fillRef>
          <a:effectRef idx="2">
            <a:schemeClr val="dk1"/>
          </a:effectRef>
          <a:fontRef idx="minor">
            <a:schemeClr val="tx1"/>
          </a:fontRef>
        </p:style>
      </p:cxnSp>
      <p:cxnSp>
        <p:nvCxnSpPr>
          <p:cNvPr id="18" name="Elbow Connector 17"/>
          <p:cNvCxnSpPr>
            <a:stCxn id="9" idx="2"/>
          </p:cNvCxnSpPr>
          <p:nvPr/>
        </p:nvCxnSpPr>
        <p:spPr>
          <a:xfrm rot="16200000" flipH="1">
            <a:off x="4574608" y="3095268"/>
            <a:ext cx="427526" cy="197453"/>
          </a:xfrm>
          <a:prstGeom prst="bentConnector3">
            <a:avLst/>
          </a:prstGeom>
        </p:spPr>
        <p:style>
          <a:lnRef idx="3">
            <a:schemeClr val="dk1"/>
          </a:lnRef>
          <a:fillRef idx="0">
            <a:schemeClr val="dk1"/>
          </a:fillRef>
          <a:effectRef idx="2">
            <a:schemeClr val="dk1"/>
          </a:effectRef>
          <a:fontRef idx="minor">
            <a:schemeClr val="tx1"/>
          </a:fontRef>
        </p:style>
      </p:cxnSp>
      <p:cxnSp>
        <p:nvCxnSpPr>
          <p:cNvPr id="21" name="Elbow Connector 20"/>
          <p:cNvCxnSpPr/>
          <p:nvPr/>
        </p:nvCxnSpPr>
        <p:spPr>
          <a:xfrm>
            <a:off x="1273735" y="2885783"/>
            <a:ext cx="146701" cy="1297334"/>
          </a:xfrm>
          <a:prstGeom prst="bentConnector2">
            <a:avLst/>
          </a:prstGeom>
        </p:spPr>
        <p:style>
          <a:lnRef idx="3">
            <a:schemeClr val="dk1"/>
          </a:lnRef>
          <a:fillRef idx="0">
            <a:schemeClr val="dk1"/>
          </a:fillRef>
          <a:effectRef idx="2">
            <a:schemeClr val="dk1"/>
          </a:effectRef>
          <a:fontRef idx="minor">
            <a:schemeClr val="tx1"/>
          </a:fontRef>
        </p:style>
      </p:cxnSp>
      <p:cxnSp>
        <p:nvCxnSpPr>
          <p:cNvPr id="23" name="Straight Connector 22"/>
          <p:cNvCxnSpPr>
            <a:endCxn id="5" idx="1"/>
          </p:cNvCxnSpPr>
          <p:nvPr/>
        </p:nvCxnSpPr>
        <p:spPr>
          <a:xfrm flipH="1">
            <a:off x="1187829" y="4183117"/>
            <a:ext cx="232607" cy="0"/>
          </a:xfrm>
          <a:prstGeom prst="line">
            <a:avLst/>
          </a:prstGeom>
        </p:spPr>
        <p:style>
          <a:lnRef idx="3">
            <a:schemeClr val="dk1"/>
          </a:lnRef>
          <a:fillRef idx="0">
            <a:schemeClr val="dk1"/>
          </a:fillRef>
          <a:effectRef idx="2">
            <a:schemeClr val="dk1"/>
          </a:effectRef>
          <a:fontRef idx="minor">
            <a:schemeClr val="tx1"/>
          </a:fontRef>
        </p:style>
      </p:cxnSp>
      <p:cxnSp>
        <p:nvCxnSpPr>
          <p:cNvPr id="27" name="Straight Connector 26"/>
          <p:cNvCxnSpPr/>
          <p:nvPr/>
        </p:nvCxnSpPr>
        <p:spPr>
          <a:xfrm flipV="1">
            <a:off x="3814108" y="3407757"/>
            <a:ext cx="0" cy="1668803"/>
          </a:xfrm>
          <a:prstGeom prst="line">
            <a:avLst/>
          </a:prstGeom>
        </p:spPr>
        <p:style>
          <a:lnRef idx="3">
            <a:schemeClr val="dk1"/>
          </a:lnRef>
          <a:fillRef idx="0">
            <a:schemeClr val="dk1"/>
          </a:fillRef>
          <a:effectRef idx="2">
            <a:schemeClr val="dk1"/>
          </a:effectRef>
          <a:fontRef idx="minor">
            <a:schemeClr val="tx1"/>
          </a:fontRef>
        </p:style>
      </p:cxnSp>
      <p:sp>
        <p:nvSpPr>
          <p:cNvPr id="31" name="TextBox 30"/>
          <p:cNvSpPr txBox="1"/>
          <p:nvPr/>
        </p:nvSpPr>
        <p:spPr>
          <a:xfrm>
            <a:off x="42190" y="4583344"/>
            <a:ext cx="1402492" cy="507831"/>
          </a:xfrm>
          <a:prstGeom prst="rect">
            <a:avLst/>
          </a:prstGeom>
          <a:noFill/>
        </p:spPr>
        <p:txBody>
          <a:bodyPr wrap="square" rtlCol="0">
            <a:spAutoFit/>
          </a:bodyPr>
          <a:lstStyle/>
          <a:p>
            <a:r>
              <a:rPr lang="en-US" sz="900" dirty="0">
                <a:latin typeface="Garamond" panose="02020404030301010803" pitchFamily="18" charset="0"/>
              </a:rPr>
              <a:t>IP: 202.128.50.1</a:t>
            </a:r>
          </a:p>
          <a:p>
            <a:r>
              <a:rPr lang="en-US" sz="900" dirty="0">
                <a:latin typeface="Garamond" panose="02020404030301010803" pitchFamily="18" charset="0"/>
              </a:rPr>
              <a:t>MAC: AC-AE-32-45-73-42</a:t>
            </a:r>
          </a:p>
          <a:p>
            <a:endParaRPr lang="en-US" sz="900" dirty="0">
              <a:latin typeface="Garamond" panose="02020404030301010803" pitchFamily="18" charset="0"/>
            </a:endParaRPr>
          </a:p>
        </p:txBody>
      </p:sp>
      <p:sp>
        <p:nvSpPr>
          <p:cNvPr id="32" name="TextBox 31"/>
          <p:cNvSpPr txBox="1"/>
          <p:nvPr/>
        </p:nvSpPr>
        <p:spPr>
          <a:xfrm>
            <a:off x="42190" y="3196957"/>
            <a:ext cx="1402492" cy="646331"/>
          </a:xfrm>
          <a:prstGeom prst="rect">
            <a:avLst/>
          </a:prstGeom>
          <a:noFill/>
        </p:spPr>
        <p:txBody>
          <a:bodyPr wrap="square" rtlCol="0">
            <a:spAutoFit/>
          </a:bodyPr>
          <a:lstStyle/>
          <a:p>
            <a:r>
              <a:rPr lang="en-US" sz="900" dirty="0">
                <a:latin typeface="Garamond" panose="02020404030301010803" pitchFamily="18" charset="0"/>
              </a:rPr>
              <a:t>IP: 202.128.50.2</a:t>
            </a:r>
          </a:p>
          <a:p>
            <a:r>
              <a:rPr lang="en-US" sz="900" dirty="0">
                <a:latin typeface="Garamond" panose="02020404030301010803" pitchFamily="18" charset="0"/>
              </a:rPr>
              <a:t>MAC: </a:t>
            </a:r>
            <a:r>
              <a:rPr lang="en-US" altLang="en-US" sz="900" dirty="0"/>
              <a:t>45-73-42-AC-AE-32</a:t>
            </a:r>
            <a:endParaRPr lang="en-US" altLang="en-US" sz="900" i="1" dirty="0"/>
          </a:p>
          <a:p>
            <a:endParaRPr lang="en-US" sz="900" dirty="0">
              <a:latin typeface="Garamond" panose="02020404030301010803" pitchFamily="18" charset="0"/>
            </a:endParaRPr>
          </a:p>
          <a:p>
            <a:endParaRPr lang="en-US" sz="900" dirty="0">
              <a:latin typeface="Garamond" panose="02020404030301010803" pitchFamily="18" charset="0"/>
            </a:endParaRPr>
          </a:p>
        </p:txBody>
      </p:sp>
      <p:sp>
        <p:nvSpPr>
          <p:cNvPr id="33" name="TextBox 32"/>
          <p:cNvSpPr txBox="1"/>
          <p:nvPr/>
        </p:nvSpPr>
        <p:spPr>
          <a:xfrm>
            <a:off x="6885875" y="2281763"/>
            <a:ext cx="1402492" cy="507831"/>
          </a:xfrm>
          <a:prstGeom prst="rect">
            <a:avLst/>
          </a:prstGeom>
          <a:noFill/>
        </p:spPr>
        <p:txBody>
          <a:bodyPr wrap="square" rtlCol="0">
            <a:spAutoFit/>
          </a:bodyPr>
          <a:lstStyle/>
          <a:p>
            <a:r>
              <a:rPr lang="en-US" sz="900" dirty="0">
                <a:latin typeface="Garamond" panose="02020404030301010803" pitchFamily="18" charset="0"/>
              </a:rPr>
              <a:t>IP: 202.128.55.11</a:t>
            </a:r>
          </a:p>
          <a:p>
            <a:r>
              <a:rPr lang="en-US" sz="900" dirty="0">
                <a:latin typeface="Garamond" panose="02020404030301010803" pitchFamily="18" charset="0"/>
              </a:rPr>
              <a:t>MAC: 00-A8-23-F4-09-81</a:t>
            </a:r>
          </a:p>
          <a:p>
            <a:endParaRPr lang="en-US" sz="900" dirty="0">
              <a:latin typeface="Garamond" panose="02020404030301010803" pitchFamily="18" charset="0"/>
            </a:endParaRPr>
          </a:p>
        </p:txBody>
      </p:sp>
      <p:pic>
        <p:nvPicPr>
          <p:cNvPr id="3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454199" y="5076560"/>
            <a:ext cx="719817" cy="743787"/>
          </a:xfrm>
          <a:prstGeom prst="rect">
            <a:avLst/>
          </a:prstGeom>
        </p:spPr>
      </p:pic>
      <p:sp>
        <p:nvSpPr>
          <p:cNvPr id="35" name="TextBox 34"/>
          <p:cNvSpPr txBox="1"/>
          <p:nvPr/>
        </p:nvSpPr>
        <p:spPr>
          <a:xfrm>
            <a:off x="4186373" y="5466606"/>
            <a:ext cx="1402492" cy="507831"/>
          </a:xfrm>
          <a:prstGeom prst="rect">
            <a:avLst/>
          </a:prstGeom>
          <a:noFill/>
        </p:spPr>
        <p:txBody>
          <a:bodyPr wrap="square" rtlCol="0">
            <a:spAutoFit/>
          </a:bodyPr>
          <a:lstStyle/>
          <a:p>
            <a:r>
              <a:rPr lang="en-US" sz="900" dirty="0">
                <a:latin typeface="Garamond" panose="02020404030301010803" pitchFamily="18" charset="0"/>
              </a:rPr>
              <a:t>IP: 202.128.50.4</a:t>
            </a:r>
          </a:p>
          <a:p>
            <a:r>
              <a:rPr lang="en-US" sz="900" dirty="0">
                <a:latin typeface="Garamond" panose="02020404030301010803" pitchFamily="18" charset="0"/>
              </a:rPr>
              <a:t>MAC: 0C-A5-32-44-78-41</a:t>
            </a:r>
          </a:p>
          <a:p>
            <a:endParaRPr lang="en-US" sz="900" dirty="0">
              <a:latin typeface="Garamond" panose="02020404030301010803" pitchFamily="18" charset="0"/>
            </a:endParaRPr>
          </a:p>
        </p:txBody>
      </p:sp>
      <p:sp>
        <p:nvSpPr>
          <p:cNvPr id="49" name="Rounded Rectangle 48"/>
          <p:cNvSpPr/>
          <p:nvPr/>
        </p:nvSpPr>
        <p:spPr>
          <a:xfrm>
            <a:off x="1773194" y="5194472"/>
            <a:ext cx="1779374" cy="62587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900" dirty="0"/>
              <a:t>ARP Table updated:</a:t>
            </a:r>
          </a:p>
          <a:p>
            <a:r>
              <a:rPr lang="en-US" sz="900" b="1" dirty="0">
                <a:solidFill>
                  <a:srgbClr val="FF0000"/>
                </a:solidFill>
                <a:latin typeface="Garamond" panose="02020404030301010803" pitchFamily="18" charset="0"/>
              </a:rPr>
              <a:t>IP: 	 MAC: </a:t>
            </a:r>
          </a:p>
          <a:p>
            <a:r>
              <a:rPr lang="en-US" sz="900" b="1" dirty="0">
                <a:solidFill>
                  <a:srgbClr val="FF0000"/>
                </a:solidFill>
                <a:latin typeface="Garamond" panose="02020404030301010803" pitchFamily="18" charset="0"/>
              </a:rPr>
              <a:t>202.128.50.2     00-A8-23-F4-09-81</a:t>
            </a:r>
          </a:p>
          <a:p>
            <a:endParaRPr lang="en-US" sz="900" dirty="0"/>
          </a:p>
        </p:txBody>
      </p:sp>
      <p:sp>
        <p:nvSpPr>
          <p:cNvPr id="67" name="Rounded Rectangle 66"/>
          <p:cNvSpPr/>
          <p:nvPr/>
        </p:nvSpPr>
        <p:spPr>
          <a:xfrm>
            <a:off x="1258378" y="2132891"/>
            <a:ext cx="1779374" cy="62587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900" dirty="0"/>
              <a:t>ARP Table updated:</a:t>
            </a:r>
          </a:p>
          <a:p>
            <a:r>
              <a:rPr lang="en-US" sz="900" b="1" dirty="0">
                <a:solidFill>
                  <a:srgbClr val="FF0000"/>
                </a:solidFill>
                <a:latin typeface="Garamond" panose="02020404030301010803" pitchFamily="18" charset="0"/>
              </a:rPr>
              <a:t>IP: 	 MAC: </a:t>
            </a:r>
          </a:p>
          <a:p>
            <a:r>
              <a:rPr lang="en-US" sz="900" b="1" dirty="0">
                <a:solidFill>
                  <a:srgbClr val="FF0000"/>
                </a:solidFill>
                <a:latin typeface="Garamond" panose="02020404030301010803" pitchFamily="18" charset="0"/>
              </a:rPr>
              <a:t>202.128.50.4     00-A8-23-F4-09-81</a:t>
            </a:r>
          </a:p>
          <a:p>
            <a:endParaRPr lang="en-US" sz="900" dirty="0"/>
          </a:p>
        </p:txBody>
      </p:sp>
      <p:cxnSp>
        <p:nvCxnSpPr>
          <p:cNvPr id="6" name="Straight Arrow Connector 5"/>
          <p:cNvCxnSpPr>
            <a:stCxn id="4" idx="1"/>
          </p:cNvCxnSpPr>
          <p:nvPr/>
        </p:nvCxnSpPr>
        <p:spPr>
          <a:xfrm>
            <a:off x="1255791" y="2822101"/>
            <a:ext cx="1252631" cy="989123"/>
          </a:xfrm>
          <a:prstGeom prst="straightConnector1">
            <a:avLst/>
          </a:prstGeom>
          <a:ln>
            <a:tailEnd type="triangle"/>
          </a:ln>
        </p:spPr>
        <p:style>
          <a:lnRef idx="2">
            <a:schemeClr val="accent6">
              <a:shade val="50000"/>
            </a:schemeClr>
          </a:lnRef>
          <a:fillRef idx="1">
            <a:schemeClr val="accent6"/>
          </a:fillRef>
          <a:effectRef idx="0">
            <a:schemeClr val="accent6"/>
          </a:effectRef>
          <a:fontRef idx="minor">
            <a:schemeClr val="lt1"/>
          </a:fontRef>
        </p:style>
      </p:cxnSp>
      <p:sp>
        <p:nvSpPr>
          <p:cNvPr id="11" name="Rectangle 10"/>
          <p:cNvSpPr/>
          <p:nvPr/>
        </p:nvSpPr>
        <p:spPr>
          <a:xfrm>
            <a:off x="2508422" y="3705009"/>
            <a:ext cx="376881" cy="32792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a:p>
        </p:txBody>
      </p:sp>
      <p:sp>
        <p:nvSpPr>
          <p:cNvPr id="37" name="Rectangle 36"/>
          <p:cNvSpPr/>
          <p:nvPr/>
        </p:nvSpPr>
        <p:spPr>
          <a:xfrm>
            <a:off x="2658283" y="3659021"/>
            <a:ext cx="376881" cy="32792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a:p>
        </p:txBody>
      </p:sp>
      <p:sp>
        <p:nvSpPr>
          <p:cNvPr id="39" name="Rectangle 38"/>
          <p:cNvSpPr/>
          <p:nvPr/>
        </p:nvSpPr>
        <p:spPr>
          <a:xfrm>
            <a:off x="2776139" y="3577201"/>
            <a:ext cx="376881" cy="32792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a:p>
        </p:txBody>
      </p:sp>
      <p:sp>
        <p:nvSpPr>
          <p:cNvPr id="41" name="Rectangle 40"/>
          <p:cNvSpPr/>
          <p:nvPr/>
        </p:nvSpPr>
        <p:spPr>
          <a:xfrm>
            <a:off x="2910485" y="3489609"/>
            <a:ext cx="376881" cy="32792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a:p>
        </p:txBody>
      </p:sp>
      <p:cxnSp>
        <p:nvCxnSpPr>
          <p:cNvPr id="15" name="Straight Arrow Connector 14"/>
          <p:cNvCxnSpPr>
            <a:stCxn id="41" idx="3"/>
            <a:endCxn id="10" idx="1"/>
          </p:cNvCxnSpPr>
          <p:nvPr/>
        </p:nvCxnSpPr>
        <p:spPr>
          <a:xfrm flipV="1">
            <a:off x="3287366" y="3176372"/>
            <a:ext cx="3492053" cy="477201"/>
          </a:xfrm>
          <a:prstGeom prst="straightConnector1">
            <a:avLst/>
          </a:prstGeom>
          <a:ln>
            <a:tailEnd type="triangle"/>
          </a:ln>
        </p:spPr>
        <p:style>
          <a:lnRef idx="2">
            <a:schemeClr val="accent6">
              <a:shade val="50000"/>
            </a:schemeClr>
          </a:lnRef>
          <a:fillRef idx="1">
            <a:schemeClr val="accent6"/>
          </a:fillRef>
          <a:effectRef idx="0">
            <a:schemeClr val="accent6"/>
          </a:effectRef>
          <a:fontRef idx="minor">
            <a:schemeClr val="lt1"/>
          </a:fontRef>
        </p:style>
      </p:cxnSp>
      <p:sp>
        <p:nvSpPr>
          <p:cNvPr id="42" name="Rectangle 41"/>
          <p:cNvSpPr/>
          <p:nvPr/>
        </p:nvSpPr>
        <p:spPr>
          <a:xfrm>
            <a:off x="4705126" y="4628997"/>
            <a:ext cx="376881" cy="32792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a:p>
        </p:txBody>
      </p:sp>
      <p:sp>
        <p:nvSpPr>
          <p:cNvPr id="43" name="Rectangle 42"/>
          <p:cNvSpPr/>
          <p:nvPr/>
        </p:nvSpPr>
        <p:spPr>
          <a:xfrm>
            <a:off x="4854987" y="4583008"/>
            <a:ext cx="376881" cy="32792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a:p>
        </p:txBody>
      </p:sp>
      <p:sp>
        <p:nvSpPr>
          <p:cNvPr id="44" name="Rectangle 43"/>
          <p:cNvSpPr/>
          <p:nvPr/>
        </p:nvSpPr>
        <p:spPr>
          <a:xfrm>
            <a:off x="4972844" y="4501188"/>
            <a:ext cx="376881" cy="32792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a:p>
        </p:txBody>
      </p:sp>
      <p:sp>
        <p:nvSpPr>
          <p:cNvPr id="45" name="Rectangle 44"/>
          <p:cNvSpPr/>
          <p:nvPr/>
        </p:nvSpPr>
        <p:spPr>
          <a:xfrm>
            <a:off x="5107189" y="4413596"/>
            <a:ext cx="376881" cy="32792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a:p>
        </p:txBody>
      </p:sp>
      <p:cxnSp>
        <p:nvCxnSpPr>
          <p:cNvPr id="19" name="Straight Arrow Connector 18"/>
          <p:cNvCxnSpPr>
            <a:stCxn id="10" idx="2"/>
            <a:endCxn id="45" idx="3"/>
          </p:cNvCxnSpPr>
          <p:nvPr/>
        </p:nvCxnSpPr>
        <p:spPr>
          <a:xfrm flipH="1">
            <a:off x="5484070" y="3705009"/>
            <a:ext cx="1831130" cy="872551"/>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cxnSp>
        <p:nvCxnSpPr>
          <p:cNvPr id="22" name="Straight Arrow Connector 21"/>
          <p:cNvCxnSpPr>
            <a:stCxn id="42" idx="1"/>
            <a:endCxn id="34" idx="0"/>
          </p:cNvCxnSpPr>
          <p:nvPr/>
        </p:nvCxnSpPr>
        <p:spPr>
          <a:xfrm flipH="1">
            <a:off x="3814108" y="4792961"/>
            <a:ext cx="891018" cy="283599"/>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sp>
        <p:nvSpPr>
          <p:cNvPr id="24" name="TextBox 23"/>
          <p:cNvSpPr txBox="1"/>
          <p:nvPr/>
        </p:nvSpPr>
        <p:spPr>
          <a:xfrm>
            <a:off x="2428103" y="4183117"/>
            <a:ext cx="1124465" cy="369332"/>
          </a:xfrm>
          <a:prstGeom prst="rect">
            <a:avLst/>
          </a:prstGeom>
          <a:noFill/>
        </p:spPr>
        <p:txBody>
          <a:bodyPr wrap="square" rtlCol="0">
            <a:spAutoFit/>
          </a:bodyPr>
          <a:lstStyle/>
          <a:p>
            <a:r>
              <a:rPr lang="en-US" sz="900" dirty="0"/>
              <a:t>Traffic for </a:t>
            </a:r>
            <a:r>
              <a:rPr lang="en-US" sz="900" dirty="0" err="1"/>
              <a:t>dest</a:t>
            </a:r>
            <a:r>
              <a:rPr lang="en-US" sz="900" dirty="0"/>
              <a:t>: C will go to hacker </a:t>
            </a:r>
            <a:endParaRPr lang="en-US" sz="900" dirty="0"/>
          </a:p>
        </p:txBody>
      </p:sp>
      <p:sp>
        <p:nvSpPr>
          <p:cNvPr id="25" name="TextBox 24"/>
          <p:cNvSpPr txBox="1"/>
          <p:nvPr/>
        </p:nvSpPr>
        <p:spPr>
          <a:xfrm>
            <a:off x="708564" y="2491039"/>
            <a:ext cx="318099" cy="461665"/>
          </a:xfrm>
          <a:prstGeom prst="rect">
            <a:avLst/>
          </a:prstGeom>
          <a:noFill/>
        </p:spPr>
        <p:txBody>
          <a:bodyPr wrap="square" rtlCol="0">
            <a:spAutoFit/>
          </a:bodyPr>
          <a:lstStyle/>
          <a:p>
            <a:r>
              <a:rPr lang="en-US" sz="2400" b="1" dirty="0">
                <a:solidFill>
                  <a:srgbClr val="FFFF00"/>
                </a:solidFill>
              </a:rPr>
              <a:t>A</a:t>
            </a:r>
            <a:endParaRPr lang="en-US" sz="2400" b="1" dirty="0">
              <a:solidFill>
                <a:srgbClr val="FFFF00"/>
              </a:solidFill>
            </a:endParaRPr>
          </a:p>
        </p:txBody>
      </p:sp>
      <p:sp>
        <p:nvSpPr>
          <p:cNvPr id="47" name="TextBox 46"/>
          <p:cNvSpPr txBox="1"/>
          <p:nvPr/>
        </p:nvSpPr>
        <p:spPr>
          <a:xfrm>
            <a:off x="689533" y="3868973"/>
            <a:ext cx="318099" cy="461665"/>
          </a:xfrm>
          <a:prstGeom prst="rect">
            <a:avLst/>
          </a:prstGeom>
          <a:noFill/>
        </p:spPr>
        <p:txBody>
          <a:bodyPr wrap="square" rtlCol="0">
            <a:spAutoFit/>
          </a:bodyPr>
          <a:lstStyle/>
          <a:p>
            <a:r>
              <a:rPr lang="en-US" sz="2400" b="1" dirty="0">
                <a:solidFill>
                  <a:srgbClr val="FFFF00"/>
                </a:solidFill>
              </a:rPr>
              <a:t>B</a:t>
            </a:r>
            <a:endParaRPr lang="en-US" sz="2400" b="1" dirty="0">
              <a:solidFill>
                <a:srgbClr val="FFFF00"/>
              </a:solidFill>
            </a:endParaRPr>
          </a:p>
        </p:txBody>
      </p:sp>
      <p:sp>
        <p:nvSpPr>
          <p:cNvPr id="48" name="TextBox 47"/>
          <p:cNvSpPr txBox="1"/>
          <p:nvPr/>
        </p:nvSpPr>
        <p:spPr>
          <a:xfrm>
            <a:off x="3655058" y="5140868"/>
            <a:ext cx="318099" cy="461665"/>
          </a:xfrm>
          <a:prstGeom prst="rect">
            <a:avLst/>
          </a:prstGeom>
          <a:noFill/>
        </p:spPr>
        <p:txBody>
          <a:bodyPr wrap="square" rtlCol="0">
            <a:spAutoFit/>
          </a:bodyPr>
          <a:lstStyle/>
          <a:p>
            <a:r>
              <a:rPr lang="en-US" sz="2400" b="1" dirty="0">
                <a:solidFill>
                  <a:srgbClr val="FFFF00"/>
                </a:solidFill>
              </a:rPr>
              <a:t>C</a:t>
            </a:r>
          </a:p>
        </p:txBody>
      </p:sp>
      <p:sp>
        <p:nvSpPr>
          <p:cNvPr id="53" name="TextBox 52"/>
          <p:cNvSpPr txBox="1"/>
          <p:nvPr/>
        </p:nvSpPr>
        <p:spPr>
          <a:xfrm>
            <a:off x="5596144" y="4675833"/>
            <a:ext cx="1124465" cy="369332"/>
          </a:xfrm>
          <a:prstGeom prst="rect">
            <a:avLst/>
          </a:prstGeom>
          <a:noFill/>
        </p:spPr>
        <p:txBody>
          <a:bodyPr wrap="square" rtlCol="0">
            <a:spAutoFit/>
          </a:bodyPr>
          <a:lstStyle/>
          <a:p>
            <a:r>
              <a:rPr lang="en-US" sz="900" dirty="0"/>
              <a:t>Hacker will forward the packets to C</a:t>
            </a:r>
            <a:endParaRPr lang="en-US" sz="900" dirty="0"/>
          </a:p>
        </p:txBody>
      </p:sp>
    </p:spTree>
    <p:extLst>
      <p:ext uri="{BB962C8B-B14F-4D97-AF65-F5344CB8AC3E}">
        <p14:creationId xmlns:p14="http://schemas.microsoft.com/office/powerpoint/2010/main" val="3174862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par>
                                <p:cTn id="20" presetID="10"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500"/>
                                        <p:tgtEl>
                                          <p:spTgt spid="4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par>
                                <p:cTn id="50" presetID="10" presetClass="entr" presetSubtype="0" fill="hold"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7" grpId="0" animBg="1"/>
      <p:bldP spid="39" grpId="0" animBg="1"/>
      <p:bldP spid="41" grpId="0" animBg="1"/>
      <p:bldP spid="42" grpId="0" animBg="1"/>
      <p:bldP spid="43" grpId="0" animBg="1"/>
      <p:bldP spid="44" grpId="0" animBg="1"/>
      <p:bldP spid="45" grpId="0" animBg="1"/>
      <p:bldP spid="24" grpId="0"/>
      <p:bldP spid="5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Shape 78"/>
          <p:cNvSpPr txBox="1">
            <a:spLocks noGrp="1"/>
          </p:cNvSpPr>
          <p:nvPr>
            <p:ph type="title"/>
          </p:nvPr>
        </p:nvSpPr>
        <p:spPr>
          <a:xfrm>
            <a:off x="628650" y="-403888"/>
            <a:ext cx="7886700" cy="1325563"/>
          </a:xfrm>
          <a:prstGeom prst="rect">
            <a:avLst/>
          </a:prstGeom>
        </p:spPr>
        <p:txBody>
          <a:bodyPr lIns="45699" tIns="45699" rIns="45699" bIns="45699"/>
          <a:lstStyle/>
          <a:p>
            <a:r>
              <a:rPr dirty="0"/>
              <a:t>Distributed Denial-of-Service</a:t>
            </a:r>
          </a:p>
        </p:txBody>
      </p:sp>
      <p:sp>
        <p:nvSpPr>
          <p:cNvPr id="116" name="Shape 79"/>
          <p:cNvSpPr txBox="1">
            <a:spLocks noGrp="1"/>
          </p:cNvSpPr>
          <p:nvPr>
            <p:ph type="body" idx="1"/>
          </p:nvPr>
        </p:nvSpPr>
        <p:spPr>
          <a:xfrm>
            <a:off x="628650" y="4487829"/>
            <a:ext cx="8660736" cy="1689134"/>
          </a:xfrm>
          <a:prstGeom prst="rect">
            <a:avLst/>
          </a:prstGeom>
        </p:spPr>
        <p:txBody>
          <a:bodyPr lIns="45699" tIns="45699" rIns="45699" bIns="45699">
            <a:normAutofit fontScale="92500" lnSpcReduction="20000"/>
          </a:bodyPr>
          <a:lstStyle/>
          <a:p>
            <a:pPr>
              <a:buClr>
                <a:srgbClr val="000000"/>
              </a:buClr>
            </a:pPr>
            <a:r>
              <a:rPr dirty="0"/>
              <a:t>To elude detection, attackers soon used compromised workstations (originally called “zombies,” now </a:t>
            </a:r>
            <a:r>
              <a:rPr lang="en-US" dirty="0"/>
              <a:t>called </a:t>
            </a:r>
            <a:r>
              <a:rPr dirty="0"/>
              <a:t>“bots”) to attack from multiple sources. This is referred to as a “distributed” denial-of-service</a:t>
            </a:r>
            <a:r>
              <a:rPr lang="en-US" dirty="0"/>
              <a:t> (</a:t>
            </a:r>
            <a:r>
              <a:rPr dirty="0"/>
              <a:t>DDoS</a:t>
            </a:r>
            <a:r>
              <a:rPr lang="en-US" dirty="0"/>
              <a:t>)</a:t>
            </a:r>
            <a:r>
              <a:rPr dirty="0"/>
              <a:t> attack.</a:t>
            </a:r>
            <a:br>
              <a:rPr dirty="0"/>
            </a:br>
            <a:endParaRPr dirty="0"/>
          </a:p>
          <a:p>
            <a:pPr>
              <a:buClr>
                <a:srgbClr val="000000"/>
              </a:buClr>
            </a:pPr>
            <a:r>
              <a:rPr dirty="0"/>
              <a:t>A DDoS attack is much more difficult to defend against, not only due to the exponential increase in traffic, but because it may appear to be normal activity deriving from multiple sources.</a:t>
            </a:r>
          </a:p>
        </p:txBody>
      </p:sp>
      <p:pic>
        <p:nvPicPr>
          <p:cNvPr id="2" name="Picture 1"/>
          <p:cNvPicPr>
            <a:picLocks noChangeAspect="1"/>
          </p:cNvPicPr>
          <p:nvPr/>
        </p:nvPicPr>
        <p:blipFill>
          <a:blip r:embed="rId2"/>
          <a:stretch>
            <a:fillRect/>
          </a:stretch>
        </p:blipFill>
        <p:spPr>
          <a:xfrm>
            <a:off x="950091" y="600235"/>
            <a:ext cx="7371331" cy="3685666"/>
          </a:xfrm>
          <a:prstGeom prst="rect">
            <a:avLst/>
          </a:prstGeom>
        </p:spPr>
      </p:pic>
    </p:spTree>
    <p:extLst>
      <p:ext uri="{BB962C8B-B14F-4D97-AF65-F5344CB8AC3E}">
        <p14:creationId xmlns:p14="http://schemas.microsoft.com/office/powerpoint/2010/main" val="229489419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ARP Cache poisoning to impersonate the default gateway</a:t>
            </a:r>
            <a:endParaRPr lang="en-US" dirty="0"/>
          </a:p>
        </p:txBody>
      </p:sp>
      <p:sp>
        <p:nvSpPr>
          <p:cNvPr id="3" name="Content Placeholder 2"/>
          <p:cNvSpPr>
            <a:spLocks noGrp="1"/>
          </p:cNvSpPr>
          <p:nvPr>
            <p:ph idx="1"/>
          </p:nvPr>
        </p:nvSpPr>
        <p:spPr/>
        <p:txBody>
          <a:bodyPr/>
          <a:lstStyle/>
          <a:p>
            <a:r>
              <a:rPr lang="en-US" dirty="0" smtClean="0"/>
              <a:t>This way we can access all traffic entering and leaving a specific network</a:t>
            </a:r>
            <a:endParaRPr lang="en-US" dirty="0"/>
          </a:p>
        </p:txBody>
      </p:sp>
    </p:spTree>
    <p:extLst>
      <p:ext uri="{BB962C8B-B14F-4D97-AF65-F5344CB8AC3E}">
        <p14:creationId xmlns:p14="http://schemas.microsoft.com/office/powerpoint/2010/main" val="78849383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ARP Spoofing attack on a website</a:t>
            </a:r>
            <a:endParaRPr lang="en-US" dirty="0"/>
          </a:p>
        </p:txBody>
      </p:sp>
      <p:sp>
        <p:nvSpPr>
          <p:cNvPr id="3" name="Content Placeholder 2"/>
          <p:cNvSpPr>
            <a:spLocks noGrp="1"/>
          </p:cNvSpPr>
          <p:nvPr>
            <p:ph idx="1"/>
          </p:nvPr>
        </p:nvSpPr>
        <p:spPr>
          <a:xfrm>
            <a:off x="636374" y="1892984"/>
            <a:ext cx="4218137" cy="1918239"/>
          </a:xfrm>
        </p:spPr>
        <p:txBody>
          <a:bodyPr>
            <a:normAutofit fontScale="70000" lnSpcReduction="20000"/>
          </a:bodyPr>
          <a:lstStyle/>
          <a:p>
            <a:r>
              <a:rPr lang="en-US" dirty="0" smtClean="0"/>
              <a:t>A server on a local subnet was compromised and got an ARP spoofing malware installed</a:t>
            </a:r>
          </a:p>
          <a:p>
            <a:r>
              <a:rPr lang="en-US" dirty="0" smtClean="0"/>
              <a:t>The malware poisoned local subnet, thus every outgoing traffic was going through the server</a:t>
            </a:r>
          </a:p>
          <a:p>
            <a:r>
              <a:rPr lang="en-US" dirty="0" smtClean="0"/>
              <a:t>Every HTML page that visited through the compromised server got malicious java script injected by the same malware</a:t>
            </a:r>
          </a:p>
          <a:p>
            <a:r>
              <a:rPr lang="en-US" dirty="0" smtClean="0"/>
              <a:t>Hundreds of other websites had risk to be infected in the same way</a:t>
            </a:r>
          </a:p>
          <a:p>
            <a:endParaRPr lang="en-US" dirty="0" smtClean="0"/>
          </a:p>
          <a:p>
            <a:pPr marL="0" indent="0">
              <a:buNone/>
            </a:pPr>
            <a:endParaRPr lang="en-US" dirty="0"/>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579325" y="3067436"/>
            <a:ext cx="719817" cy="743787"/>
          </a:xfrm>
          <a:prstGeom prst="rect">
            <a:avLst/>
          </a:prstGeom>
        </p:spPr>
      </p:pic>
      <p:pic>
        <p:nvPicPr>
          <p:cNvPr id="5"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366752" y="4200461"/>
            <a:ext cx="719817" cy="74378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85708" y="3215056"/>
            <a:ext cx="513450" cy="596168"/>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66752" y="2013361"/>
            <a:ext cx="513450" cy="596168"/>
          </a:xfrm>
          <a:prstGeom prst="rect">
            <a:avLst/>
          </a:prstGeom>
        </p:spPr>
      </p:pic>
      <p:sp>
        <p:nvSpPr>
          <p:cNvPr id="8" name="TextBox 7"/>
          <p:cNvSpPr txBox="1"/>
          <p:nvPr/>
        </p:nvSpPr>
        <p:spPr>
          <a:xfrm>
            <a:off x="7751915" y="3108269"/>
            <a:ext cx="318099" cy="461665"/>
          </a:xfrm>
          <a:prstGeom prst="rect">
            <a:avLst/>
          </a:prstGeom>
          <a:noFill/>
        </p:spPr>
        <p:txBody>
          <a:bodyPr wrap="square" rtlCol="0">
            <a:spAutoFit/>
          </a:bodyPr>
          <a:lstStyle/>
          <a:p>
            <a:r>
              <a:rPr lang="en-US" sz="2400" b="1" dirty="0">
                <a:solidFill>
                  <a:srgbClr val="FFFF00"/>
                </a:solidFill>
              </a:rPr>
              <a:t>A</a:t>
            </a:r>
            <a:endParaRPr lang="en-US" sz="2400" b="1" dirty="0">
              <a:solidFill>
                <a:srgbClr val="FFFF00"/>
              </a:solidFill>
            </a:endParaRPr>
          </a:p>
        </p:txBody>
      </p:sp>
      <p:sp>
        <p:nvSpPr>
          <p:cNvPr id="9" name="TextBox 8"/>
          <p:cNvSpPr txBox="1"/>
          <p:nvPr/>
        </p:nvSpPr>
        <p:spPr>
          <a:xfrm>
            <a:off x="6588272" y="4258211"/>
            <a:ext cx="318099" cy="461665"/>
          </a:xfrm>
          <a:prstGeom prst="rect">
            <a:avLst/>
          </a:prstGeom>
          <a:noFill/>
        </p:spPr>
        <p:txBody>
          <a:bodyPr wrap="square" rtlCol="0">
            <a:spAutoFit/>
          </a:bodyPr>
          <a:lstStyle/>
          <a:p>
            <a:r>
              <a:rPr lang="en-US" sz="2400" b="1" dirty="0">
                <a:solidFill>
                  <a:srgbClr val="FFFF00"/>
                </a:solidFill>
              </a:rPr>
              <a:t>B</a:t>
            </a:r>
            <a:endParaRPr lang="en-US" sz="2400" b="1" dirty="0">
              <a:solidFill>
                <a:srgbClr val="FFFF00"/>
              </a:solidFill>
            </a:endParaRPr>
          </a:p>
        </p:txBody>
      </p:sp>
      <p:cxnSp>
        <p:nvCxnSpPr>
          <p:cNvPr id="11" name="Straight Connector 10"/>
          <p:cNvCxnSpPr>
            <a:stCxn id="7" idx="3"/>
            <a:endCxn id="4" idx="0"/>
          </p:cNvCxnSpPr>
          <p:nvPr/>
        </p:nvCxnSpPr>
        <p:spPr>
          <a:xfrm>
            <a:off x="6880202" y="2311445"/>
            <a:ext cx="1059032" cy="7559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4" idx="2"/>
            <a:endCxn id="5" idx="1"/>
          </p:cNvCxnSpPr>
          <p:nvPr/>
        </p:nvCxnSpPr>
        <p:spPr>
          <a:xfrm flipH="1">
            <a:off x="7086569" y="3811223"/>
            <a:ext cx="852665" cy="7611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a:stCxn id="6" idx="2"/>
            <a:endCxn id="5" idx="3"/>
          </p:cNvCxnSpPr>
          <p:nvPr/>
        </p:nvCxnSpPr>
        <p:spPr>
          <a:xfrm>
            <a:off x="5442433" y="3811223"/>
            <a:ext cx="924319" cy="7611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6" idx="3"/>
            <a:endCxn id="4" idx="3"/>
          </p:cNvCxnSpPr>
          <p:nvPr/>
        </p:nvCxnSpPr>
        <p:spPr>
          <a:xfrm flipV="1">
            <a:off x="5699158" y="3439330"/>
            <a:ext cx="1880168" cy="7381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5" idx="0"/>
            <a:endCxn id="7" idx="2"/>
          </p:cNvCxnSpPr>
          <p:nvPr/>
        </p:nvCxnSpPr>
        <p:spPr>
          <a:xfrm flipH="1" flipV="1">
            <a:off x="6623476" y="2609530"/>
            <a:ext cx="103184" cy="1590932"/>
          </a:xfrm>
          <a:prstGeom prst="line">
            <a:avLst/>
          </a:prstGeom>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6277233" y="1870504"/>
            <a:ext cx="809336" cy="92675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1" name="TextBox 20"/>
          <p:cNvSpPr txBox="1"/>
          <p:nvPr/>
        </p:nvSpPr>
        <p:spPr>
          <a:xfrm>
            <a:off x="6293818" y="1684326"/>
            <a:ext cx="788711" cy="369332"/>
          </a:xfrm>
          <a:prstGeom prst="rect">
            <a:avLst/>
          </a:prstGeom>
          <a:noFill/>
        </p:spPr>
        <p:txBody>
          <a:bodyPr wrap="square" rtlCol="0">
            <a:spAutoFit/>
          </a:bodyPr>
          <a:lstStyle/>
          <a:p>
            <a:r>
              <a:rPr lang="en-US" sz="900" dirty="0"/>
              <a:t>compromised</a:t>
            </a:r>
            <a:endParaRPr lang="en-US" sz="900" dirty="0"/>
          </a:p>
        </p:txBody>
      </p:sp>
      <p:sp>
        <p:nvSpPr>
          <p:cNvPr id="24" name="TextBox 23"/>
          <p:cNvSpPr txBox="1"/>
          <p:nvPr/>
        </p:nvSpPr>
        <p:spPr>
          <a:xfrm>
            <a:off x="4967417" y="3020192"/>
            <a:ext cx="1143000" cy="346249"/>
          </a:xfrm>
          <a:prstGeom prst="rect">
            <a:avLst/>
          </a:prstGeom>
          <a:noFill/>
        </p:spPr>
        <p:txBody>
          <a:bodyPr wrap="square" rtlCol="0">
            <a:spAutoFit/>
          </a:bodyPr>
          <a:lstStyle/>
          <a:p>
            <a:r>
              <a:rPr lang="en-US" sz="825" dirty="0"/>
              <a:t>www.somewebsite.net</a:t>
            </a:r>
            <a:endParaRPr lang="en-US" sz="825" dirty="0"/>
          </a:p>
        </p:txBody>
      </p:sp>
      <p:cxnSp>
        <p:nvCxnSpPr>
          <p:cNvPr id="26" name="Straight Connector 25"/>
          <p:cNvCxnSpPr>
            <a:stCxn id="6" idx="0"/>
            <a:endCxn id="7" idx="1"/>
          </p:cNvCxnSpPr>
          <p:nvPr/>
        </p:nvCxnSpPr>
        <p:spPr>
          <a:xfrm flipV="1">
            <a:off x="5442433" y="2311446"/>
            <a:ext cx="924319" cy="90361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flipV="1">
            <a:off x="6876369" y="2423350"/>
            <a:ext cx="856498" cy="6155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H="1">
            <a:off x="5592259" y="2445308"/>
            <a:ext cx="772577" cy="7465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7764816" y="2721188"/>
            <a:ext cx="1747084" cy="369332"/>
          </a:xfrm>
          <a:prstGeom prst="rect">
            <a:avLst/>
          </a:prstGeom>
          <a:noFill/>
        </p:spPr>
        <p:txBody>
          <a:bodyPr wrap="square" rtlCol="0">
            <a:spAutoFit/>
          </a:bodyPr>
          <a:lstStyle/>
          <a:p>
            <a:r>
              <a:rPr lang="en-US" sz="900" dirty="0"/>
              <a:t>connection request to www.somewebsite.net</a:t>
            </a:r>
            <a:endParaRPr lang="en-US" sz="900" dirty="0"/>
          </a:p>
        </p:txBody>
      </p:sp>
      <p:cxnSp>
        <p:nvCxnSpPr>
          <p:cNvPr id="35" name="Straight Arrow Connector 34"/>
          <p:cNvCxnSpPr/>
          <p:nvPr/>
        </p:nvCxnSpPr>
        <p:spPr>
          <a:xfrm flipV="1">
            <a:off x="5699158" y="2609529"/>
            <a:ext cx="757248" cy="7954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5952853" y="2806671"/>
            <a:ext cx="886713" cy="23083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en-US" sz="900" dirty="0"/>
              <a:t>someweb.html</a:t>
            </a:r>
            <a:endParaRPr lang="en-US" sz="900" dirty="0"/>
          </a:p>
        </p:txBody>
      </p:sp>
      <p:sp>
        <p:nvSpPr>
          <p:cNvPr id="37" name="TextBox 36"/>
          <p:cNvSpPr txBox="1"/>
          <p:nvPr/>
        </p:nvSpPr>
        <p:spPr>
          <a:xfrm>
            <a:off x="6966361" y="2617823"/>
            <a:ext cx="886713"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en-US" sz="900" dirty="0"/>
              <a:t>someweb.html infected </a:t>
            </a:r>
            <a:endParaRPr lang="en-US" sz="900" dirty="0"/>
          </a:p>
        </p:txBody>
      </p:sp>
      <p:cxnSp>
        <p:nvCxnSpPr>
          <p:cNvPr id="39" name="Straight Arrow Connector 38"/>
          <p:cNvCxnSpPr/>
          <p:nvPr/>
        </p:nvCxnSpPr>
        <p:spPr>
          <a:xfrm>
            <a:off x="6871514" y="2628841"/>
            <a:ext cx="707811" cy="5781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1505117" y="5525628"/>
            <a:ext cx="6133766" cy="5177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Defend: </a:t>
            </a:r>
            <a:r>
              <a:rPr lang="en-US" sz="1350" dirty="0" err="1"/>
              <a:t>Arpwatch</a:t>
            </a:r>
            <a:r>
              <a:rPr lang="en-US" sz="1350" dirty="0"/>
              <a:t> is a nice tool that monitors ARP traffic</a:t>
            </a:r>
            <a:endParaRPr lang="en-US" sz="1350" dirty="0"/>
          </a:p>
        </p:txBody>
      </p:sp>
      <p:sp>
        <p:nvSpPr>
          <p:cNvPr id="41" name="TextBox 40"/>
          <p:cNvSpPr txBox="1"/>
          <p:nvPr/>
        </p:nvSpPr>
        <p:spPr>
          <a:xfrm>
            <a:off x="628650" y="3755157"/>
            <a:ext cx="4252632" cy="923330"/>
          </a:xfrm>
          <a:prstGeom prst="rect">
            <a:avLst/>
          </a:prstGeom>
          <a:noFill/>
        </p:spPr>
        <p:txBody>
          <a:bodyPr wrap="square" rtlCol="0">
            <a:spAutoFit/>
          </a:bodyPr>
          <a:lstStyle/>
          <a:p>
            <a:pPr marL="214313" indent="-214313">
              <a:buFont typeface="Arial" panose="020B0604020202020204" pitchFamily="34" charset="0"/>
              <a:buChar char="•"/>
            </a:pPr>
            <a:r>
              <a:rPr lang="en-US" sz="1350" dirty="0"/>
              <a:t>This </a:t>
            </a:r>
            <a:r>
              <a:rPr lang="en-US" sz="1350" dirty="0"/>
              <a:t>attack would not be detected without catching ARP network traffic and checking IP address and MAC addresses.</a:t>
            </a:r>
          </a:p>
          <a:p>
            <a:endParaRPr lang="en-US" sz="1350" dirty="0"/>
          </a:p>
        </p:txBody>
      </p:sp>
    </p:spTree>
    <p:extLst>
      <p:ext uri="{BB962C8B-B14F-4D97-AF65-F5344CB8AC3E}">
        <p14:creationId xmlns:p14="http://schemas.microsoft.com/office/powerpoint/2010/main" val="3219213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1" nodeType="clickEffect">
                                  <p:stCondLst>
                                    <p:cond delay="0"/>
                                  </p:stCondLst>
                                  <p:childTnLst>
                                    <p:set>
                                      <p:cBhvr>
                                        <p:cTn id="32" dur="1" fill="hold">
                                          <p:stCondLst>
                                            <p:cond delay="0"/>
                                          </p:stCondLst>
                                        </p:cTn>
                                        <p:tgtEl>
                                          <p:spTgt spid="3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35"/>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33" grpId="0"/>
      <p:bldP spid="36" grpId="0" animBg="1"/>
      <p:bldP spid="36" grpId="1" animBg="1"/>
      <p:bldP spid="37" grpId="0" animBg="1"/>
      <p:bldP spid="40" grpId="0" animBg="1"/>
      <p:bldP spid="4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Defense against ARP Cache Poisoning</a:t>
            </a:r>
            <a:endParaRPr lang="en-US" dirty="0"/>
          </a:p>
        </p:txBody>
      </p:sp>
      <p:sp>
        <p:nvSpPr>
          <p:cNvPr id="3" name="Content Placeholder 2"/>
          <p:cNvSpPr>
            <a:spLocks noGrp="1"/>
          </p:cNvSpPr>
          <p:nvPr>
            <p:ph idx="1"/>
          </p:nvPr>
        </p:nvSpPr>
        <p:spPr>
          <a:xfrm>
            <a:off x="628650" y="1876682"/>
            <a:ext cx="7886700" cy="3799703"/>
          </a:xfrm>
        </p:spPr>
        <p:txBody>
          <a:bodyPr>
            <a:normAutofit fontScale="92500" lnSpcReduction="10000"/>
          </a:bodyPr>
          <a:lstStyle/>
          <a:p>
            <a:r>
              <a:rPr lang="en-US" dirty="0" smtClean="0"/>
              <a:t>Very difficult to defend</a:t>
            </a:r>
            <a:endParaRPr lang="en-US" dirty="0"/>
          </a:p>
          <a:p>
            <a:r>
              <a:rPr lang="en-US" dirty="0" smtClean="0"/>
              <a:t>The </a:t>
            </a:r>
            <a:r>
              <a:rPr lang="en-US" dirty="0"/>
              <a:t>ARP process happens in the background with very little ability to be controlled directly by us. </a:t>
            </a:r>
            <a:endParaRPr lang="en-US" dirty="0" smtClean="0"/>
          </a:p>
          <a:p>
            <a:r>
              <a:rPr lang="en-US" dirty="0" smtClean="0"/>
              <a:t>There </a:t>
            </a:r>
            <a:r>
              <a:rPr lang="en-US" dirty="0"/>
              <a:t>is no catch all solution, but proactive and reactive stances can be taken if you are concerned about ARP cache poisoning on your network.</a:t>
            </a:r>
          </a:p>
          <a:p>
            <a:r>
              <a:rPr lang="en-US" b="1" dirty="0"/>
              <a:t>Securing the LAN</a:t>
            </a:r>
            <a:br>
              <a:rPr lang="en-US" b="1" dirty="0"/>
            </a:br>
            <a:endParaRPr lang="en-US" b="1" dirty="0"/>
          </a:p>
          <a:p>
            <a:pPr lvl="1"/>
            <a:r>
              <a:rPr lang="en-US" dirty="0"/>
              <a:t>ARP Cache Poisoning is </a:t>
            </a:r>
            <a:r>
              <a:rPr lang="en-US" dirty="0" smtClean="0"/>
              <a:t>a </a:t>
            </a:r>
            <a:r>
              <a:rPr lang="en-US" dirty="0"/>
              <a:t>viable attack technique when attempting to intercept traffic between two hosts on the same local area network. </a:t>
            </a:r>
            <a:endParaRPr lang="en-US" dirty="0" smtClean="0"/>
          </a:p>
          <a:p>
            <a:pPr lvl="1"/>
            <a:r>
              <a:rPr lang="en-US" dirty="0" smtClean="0"/>
              <a:t>Concern only if </a:t>
            </a:r>
            <a:r>
              <a:rPr lang="en-US" dirty="0"/>
              <a:t>a local device on </a:t>
            </a:r>
            <a:r>
              <a:rPr lang="en-US" dirty="0" smtClean="0"/>
              <a:t>a </a:t>
            </a:r>
            <a:r>
              <a:rPr lang="en-US" dirty="0"/>
              <a:t>network has been compromised, a trusted user has malicious intent, or someone has managed to plug an un-trusted device into the network. </a:t>
            </a:r>
            <a:endParaRPr lang="en-US" dirty="0" smtClean="0"/>
          </a:p>
          <a:p>
            <a:pPr marL="0" indent="0">
              <a:buNone/>
            </a:pPr>
            <a:r>
              <a:rPr lang="en-US" dirty="0"/>
              <a:t> </a:t>
            </a:r>
          </a:p>
          <a:p>
            <a:endParaRPr lang="en-US" dirty="0"/>
          </a:p>
        </p:txBody>
      </p:sp>
    </p:spTree>
    <p:extLst>
      <p:ext uri="{BB962C8B-B14F-4D97-AF65-F5344CB8AC3E}">
        <p14:creationId xmlns:p14="http://schemas.microsoft.com/office/powerpoint/2010/main" val="528778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DNS Spoofing</a:t>
            </a:r>
            <a:endParaRPr lang="en-US" dirty="0"/>
          </a:p>
        </p:txBody>
      </p:sp>
      <p:sp>
        <p:nvSpPr>
          <p:cNvPr id="3" name="Content Placeholder 2"/>
          <p:cNvSpPr>
            <a:spLocks noGrp="1"/>
          </p:cNvSpPr>
          <p:nvPr>
            <p:ph idx="1"/>
          </p:nvPr>
        </p:nvSpPr>
        <p:spPr/>
        <p:txBody>
          <a:bodyPr/>
          <a:lstStyle/>
          <a:p>
            <a:r>
              <a:rPr lang="en-US" dirty="0"/>
              <a:t>DNS spoofing is a </a:t>
            </a:r>
            <a:r>
              <a:rPr lang="en-US" dirty="0" smtClean="0"/>
              <a:t>technique </a:t>
            </a:r>
            <a:r>
              <a:rPr lang="en-US" dirty="0"/>
              <a:t>used to supply false DNS information to a host so that when they attempt to browse, for example, www.bankofamerica.com at the IP address XXX.XX.XX.XX they are actually sent to a fake www.bankofamerica.com residing at IP address YYY.YY.YY.YY which an attacker has created in order to steal online banking credentials and account information from unsuspecting users. </a:t>
            </a:r>
          </a:p>
        </p:txBody>
      </p:sp>
    </p:spTree>
    <p:extLst>
      <p:ext uri="{BB962C8B-B14F-4D97-AF65-F5344CB8AC3E}">
        <p14:creationId xmlns:p14="http://schemas.microsoft.com/office/powerpoint/2010/main" val="190686240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Normal DNS Communication</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6344" y="2862096"/>
            <a:ext cx="1780794" cy="1335596"/>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71983" y="2785207"/>
            <a:ext cx="1174645" cy="1363883"/>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27247" y="2785207"/>
            <a:ext cx="1174645" cy="1363883"/>
          </a:xfrm>
          <a:prstGeom prst="rect">
            <a:avLst/>
          </a:prstGeom>
        </p:spPr>
      </p:pic>
      <p:sp>
        <p:nvSpPr>
          <p:cNvPr id="7" name="Right Arrow 6"/>
          <p:cNvSpPr/>
          <p:nvPr/>
        </p:nvSpPr>
        <p:spPr>
          <a:xfrm>
            <a:off x="2101013" y="2785207"/>
            <a:ext cx="1186434" cy="5074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DNS query</a:t>
            </a:r>
            <a:endParaRPr lang="en-US" sz="1350" dirty="0"/>
          </a:p>
        </p:txBody>
      </p:sp>
      <p:sp>
        <p:nvSpPr>
          <p:cNvPr id="8" name="Right Arrow 7"/>
          <p:cNvSpPr/>
          <p:nvPr/>
        </p:nvSpPr>
        <p:spPr>
          <a:xfrm>
            <a:off x="5193720" y="2785207"/>
            <a:ext cx="1186434" cy="5074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DNS query</a:t>
            </a:r>
            <a:endParaRPr lang="en-US" sz="1350" dirty="0"/>
          </a:p>
        </p:txBody>
      </p:sp>
      <p:sp>
        <p:nvSpPr>
          <p:cNvPr id="9" name="Left Arrow 8"/>
          <p:cNvSpPr/>
          <p:nvPr/>
        </p:nvSpPr>
        <p:spPr>
          <a:xfrm>
            <a:off x="5088636" y="3519990"/>
            <a:ext cx="1172718" cy="4326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DNS Reply</a:t>
            </a:r>
            <a:endParaRPr lang="en-US" sz="1350" dirty="0"/>
          </a:p>
        </p:txBody>
      </p:sp>
      <p:sp>
        <p:nvSpPr>
          <p:cNvPr id="10" name="Left Arrow 9"/>
          <p:cNvSpPr/>
          <p:nvPr/>
        </p:nvSpPr>
        <p:spPr>
          <a:xfrm>
            <a:off x="2057257" y="3519990"/>
            <a:ext cx="1172718" cy="4326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DNS Reply</a:t>
            </a:r>
            <a:endParaRPr lang="en-US" sz="1350" dirty="0"/>
          </a:p>
        </p:txBody>
      </p:sp>
      <p:sp>
        <p:nvSpPr>
          <p:cNvPr id="11" name="TextBox 10"/>
          <p:cNvSpPr txBox="1"/>
          <p:nvPr/>
        </p:nvSpPr>
        <p:spPr>
          <a:xfrm>
            <a:off x="3511296" y="4197691"/>
            <a:ext cx="1577340" cy="300082"/>
          </a:xfrm>
          <a:prstGeom prst="rect">
            <a:avLst/>
          </a:prstGeom>
          <a:noFill/>
        </p:spPr>
        <p:txBody>
          <a:bodyPr wrap="square" rtlCol="0">
            <a:spAutoFit/>
          </a:bodyPr>
          <a:lstStyle/>
          <a:p>
            <a:r>
              <a:rPr lang="en-US" sz="1350" dirty="0"/>
              <a:t>Local DNS Server</a:t>
            </a:r>
            <a:endParaRPr lang="en-US" sz="1350" dirty="0"/>
          </a:p>
        </p:txBody>
      </p:sp>
      <p:sp>
        <p:nvSpPr>
          <p:cNvPr id="12" name="TextBox 11"/>
          <p:cNvSpPr txBox="1"/>
          <p:nvPr/>
        </p:nvSpPr>
        <p:spPr>
          <a:xfrm>
            <a:off x="6871645" y="4149090"/>
            <a:ext cx="1577340" cy="507831"/>
          </a:xfrm>
          <a:prstGeom prst="rect">
            <a:avLst/>
          </a:prstGeom>
          <a:noFill/>
        </p:spPr>
        <p:txBody>
          <a:bodyPr wrap="square" rtlCol="0">
            <a:spAutoFit/>
          </a:bodyPr>
          <a:lstStyle/>
          <a:p>
            <a:r>
              <a:rPr lang="en-US" sz="1350" dirty="0"/>
              <a:t>External DNS Server</a:t>
            </a:r>
            <a:endParaRPr lang="en-US" sz="1350" dirty="0"/>
          </a:p>
        </p:txBody>
      </p:sp>
    </p:spTree>
    <p:extLst>
      <p:ext uri="{BB962C8B-B14F-4D97-AF65-F5344CB8AC3E}">
        <p14:creationId xmlns:p14="http://schemas.microsoft.com/office/powerpoint/2010/main" val="18884522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DNS Man in the middle attack</a:t>
            </a:r>
            <a:endParaRPr lang="en-US" dirty="0"/>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363251" y="3631273"/>
            <a:ext cx="1226783" cy="1267634"/>
          </a:xfrm>
          <a:prstGeom prst="rect">
            <a:avLst/>
          </a:prstGeom>
        </p:spPr>
      </p:pic>
      <p:pic>
        <p:nvPicPr>
          <p:cNvPr id="5" name="Picture 4"/>
          <p:cNvPicPr>
            <a:picLocks noChangeAspect="1"/>
          </p:cNvPicPr>
          <p:nvPr/>
        </p:nvPicPr>
        <p:blipFill>
          <a:blip r:embed="rId3"/>
          <a:stretch>
            <a:fillRect/>
          </a:stretch>
        </p:blipFill>
        <p:spPr>
          <a:xfrm>
            <a:off x="3824074" y="2018493"/>
            <a:ext cx="1392630" cy="1374062"/>
          </a:xfrm>
          <a:prstGeom prst="rect">
            <a:avLst/>
          </a:prstGeom>
        </p:spPr>
      </p:pic>
      <p:pic>
        <p:nvPicPr>
          <p:cNvPr id="6146" name="Picture 2" descr="http://www.clker.com/cliparts/8/3/b/f/1206565111596066563ericlemerdy_Server_1.svg.hi.png"/>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953985" y="2125266"/>
            <a:ext cx="976869" cy="1506007"/>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icons.iconarchive.com/icons/fasticon/servers/128/black-server-ico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9563" y="4448857"/>
            <a:ext cx="1343841" cy="134384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809090" y="3624566"/>
            <a:ext cx="2059487" cy="300082"/>
          </a:xfrm>
          <a:prstGeom prst="rect">
            <a:avLst/>
          </a:prstGeom>
          <a:noFill/>
        </p:spPr>
        <p:txBody>
          <a:bodyPr wrap="square" rtlCol="0">
            <a:spAutoFit/>
          </a:bodyPr>
          <a:lstStyle/>
          <a:p>
            <a:r>
              <a:rPr lang="en-US" sz="1350" dirty="0"/>
              <a:t>www.bankofamerica.com</a:t>
            </a:r>
            <a:endParaRPr lang="en-US" sz="1350" dirty="0"/>
          </a:p>
        </p:txBody>
      </p:sp>
      <p:sp>
        <p:nvSpPr>
          <p:cNvPr id="13" name="TextBox 12"/>
          <p:cNvSpPr txBox="1"/>
          <p:nvPr/>
        </p:nvSpPr>
        <p:spPr>
          <a:xfrm>
            <a:off x="1758968" y="5677864"/>
            <a:ext cx="2059487" cy="300082"/>
          </a:xfrm>
          <a:prstGeom prst="rect">
            <a:avLst/>
          </a:prstGeom>
          <a:noFill/>
        </p:spPr>
        <p:txBody>
          <a:bodyPr wrap="square" rtlCol="0">
            <a:spAutoFit/>
          </a:bodyPr>
          <a:lstStyle/>
          <a:p>
            <a:r>
              <a:rPr lang="en-US" sz="1350" dirty="0"/>
              <a:t>www.hackPeople.com</a:t>
            </a:r>
            <a:endParaRPr lang="en-US" sz="1350" dirty="0"/>
          </a:p>
        </p:txBody>
      </p:sp>
      <p:cxnSp>
        <p:nvCxnSpPr>
          <p:cNvPr id="12" name="Straight Arrow Connector 11"/>
          <p:cNvCxnSpPr>
            <a:stCxn id="4" idx="0"/>
            <a:endCxn id="5" idx="3"/>
          </p:cNvCxnSpPr>
          <p:nvPr/>
        </p:nvCxnSpPr>
        <p:spPr>
          <a:xfrm flipH="1" flipV="1">
            <a:off x="5216704" y="2705524"/>
            <a:ext cx="1759939" cy="925749"/>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4" name="TextBox 13"/>
          <p:cNvSpPr txBox="1"/>
          <p:nvPr/>
        </p:nvSpPr>
        <p:spPr>
          <a:xfrm rot="1747659">
            <a:off x="5297864" y="2896677"/>
            <a:ext cx="2288569" cy="300082"/>
          </a:xfrm>
          <a:prstGeom prst="rect">
            <a:avLst/>
          </a:prstGeom>
          <a:noFill/>
        </p:spPr>
        <p:txBody>
          <a:bodyPr wrap="square" rtlCol="0">
            <a:spAutoFit/>
          </a:bodyPr>
          <a:lstStyle/>
          <a:p>
            <a:r>
              <a:rPr lang="en-US" sz="1350" dirty="0"/>
              <a:t>DNS query for the DNS server</a:t>
            </a:r>
            <a:endParaRPr lang="en-US" sz="1350" dirty="0"/>
          </a:p>
        </p:txBody>
      </p:sp>
      <p:sp>
        <p:nvSpPr>
          <p:cNvPr id="17" name="TextBox 16"/>
          <p:cNvSpPr txBox="1"/>
          <p:nvPr/>
        </p:nvSpPr>
        <p:spPr>
          <a:xfrm rot="1649064">
            <a:off x="4534755" y="3822771"/>
            <a:ext cx="2288569" cy="300082"/>
          </a:xfrm>
          <a:prstGeom prst="rect">
            <a:avLst/>
          </a:prstGeom>
          <a:noFill/>
        </p:spPr>
        <p:txBody>
          <a:bodyPr wrap="square" rtlCol="0">
            <a:spAutoFit/>
          </a:bodyPr>
          <a:lstStyle/>
          <a:p>
            <a:r>
              <a:rPr lang="en-US" sz="1350" dirty="0"/>
              <a:t>Fake DNS reply from attacker</a:t>
            </a:r>
            <a:endParaRPr lang="en-US" sz="1350" dirty="0"/>
          </a:p>
        </p:txBody>
      </p:sp>
      <p:cxnSp>
        <p:nvCxnSpPr>
          <p:cNvPr id="16" name="Straight Arrow Connector 15"/>
          <p:cNvCxnSpPr/>
          <p:nvPr/>
        </p:nvCxnSpPr>
        <p:spPr>
          <a:xfrm>
            <a:off x="5024064" y="3245992"/>
            <a:ext cx="1256015" cy="64188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9" name="Straight Arrow Connector 18"/>
          <p:cNvCxnSpPr>
            <a:stCxn id="4" idx="2"/>
            <a:endCxn id="6148" idx="3"/>
          </p:cNvCxnSpPr>
          <p:nvPr/>
        </p:nvCxnSpPr>
        <p:spPr>
          <a:xfrm flipH="1">
            <a:off x="2093404" y="4898907"/>
            <a:ext cx="4883239" cy="221871"/>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0" name="TextBox 19"/>
          <p:cNvSpPr txBox="1"/>
          <p:nvPr/>
        </p:nvSpPr>
        <p:spPr>
          <a:xfrm rot="21435580">
            <a:off x="2951252" y="4740457"/>
            <a:ext cx="2727789" cy="300082"/>
          </a:xfrm>
          <a:prstGeom prst="rect">
            <a:avLst/>
          </a:prstGeom>
          <a:noFill/>
        </p:spPr>
        <p:txBody>
          <a:bodyPr wrap="square" rtlCol="0">
            <a:spAutoFit/>
          </a:bodyPr>
          <a:lstStyle/>
          <a:p>
            <a:r>
              <a:rPr lang="en-US" sz="1350" dirty="0"/>
              <a:t>Communication  with fake website</a:t>
            </a:r>
            <a:endParaRPr lang="en-US" sz="1350" dirty="0"/>
          </a:p>
        </p:txBody>
      </p:sp>
    </p:spTree>
    <p:extLst>
      <p:ext uri="{BB962C8B-B14F-4D97-AF65-F5344CB8AC3E}">
        <p14:creationId xmlns:p14="http://schemas.microsoft.com/office/powerpoint/2010/main" val="1669176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2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SSL (Secure Socket Layer) Hijacking</a:t>
            </a:r>
            <a:endParaRPr lang="en-US" dirty="0"/>
          </a:p>
        </p:txBody>
      </p:sp>
      <p:sp>
        <p:nvSpPr>
          <p:cNvPr id="3" name="Content Placeholder 2"/>
          <p:cNvSpPr>
            <a:spLocks noGrp="1"/>
          </p:cNvSpPr>
          <p:nvPr>
            <p:ph idx="1"/>
          </p:nvPr>
        </p:nvSpPr>
        <p:spPr>
          <a:xfrm>
            <a:off x="628650" y="2226469"/>
            <a:ext cx="7886700" cy="3263504"/>
          </a:xfrm>
        </p:spPr>
        <p:txBody>
          <a:bodyPr/>
          <a:lstStyle/>
          <a:p>
            <a:r>
              <a:rPr lang="en-US" dirty="0" smtClean="0"/>
              <a:t>Man-in-the-middle attack for SSL hijacking in most potent</a:t>
            </a:r>
          </a:p>
          <a:p>
            <a:r>
              <a:rPr lang="en-US" dirty="0" smtClean="0"/>
              <a:t>Such an attack exploits services that we assume to be secure</a:t>
            </a:r>
          </a:p>
          <a:p>
            <a:endParaRPr lang="en-US" dirty="0"/>
          </a:p>
        </p:txBody>
      </p:sp>
    </p:spTree>
    <p:extLst>
      <p:ext uri="{BB962C8B-B14F-4D97-AF65-F5344CB8AC3E}">
        <p14:creationId xmlns:p14="http://schemas.microsoft.com/office/powerpoint/2010/main" val="113647713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SSL and HTTPS</a:t>
            </a:r>
            <a:endParaRPr lang="en-US" dirty="0"/>
          </a:p>
        </p:txBody>
      </p:sp>
      <p:sp>
        <p:nvSpPr>
          <p:cNvPr id="3" name="Content Placeholder 2"/>
          <p:cNvSpPr>
            <a:spLocks noGrp="1"/>
          </p:cNvSpPr>
          <p:nvPr>
            <p:ph idx="1"/>
          </p:nvPr>
        </p:nvSpPr>
        <p:spPr/>
        <p:txBody>
          <a:bodyPr>
            <a:normAutofit lnSpcReduction="10000"/>
          </a:bodyPr>
          <a:lstStyle/>
          <a:p>
            <a:r>
              <a:rPr lang="en-US" dirty="0"/>
              <a:t>Secure Socket Layers (SSL), or Transport Layer Security (TLS) </a:t>
            </a:r>
            <a:r>
              <a:rPr lang="en-US" dirty="0" smtClean="0"/>
              <a:t>are </a:t>
            </a:r>
            <a:r>
              <a:rPr lang="en-US" dirty="0"/>
              <a:t>protocols designed to provide security for network communication by </a:t>
            </a:r>
            <a:r>
              <a:rPr lang="en-US" dirty="0" smtClean="0"/>
              <a:t>using </a:t>
            </a:r>
            <a:r>
              <a:rPr lang="en-US" dirty="0"/>
              <a:t>encryption.  </a:t>
            </a:r>
            <a:endParaRPr lang="en-US" dirty="0" smtClean="0"/>
          </a:p>
          <a:p>
            <a:r>
              <a:rPr lang="en-US" dirty="0" smtClean="0"/>
              <a:t>This </a:t>
            </a:r>
            <a:r>
              <a:rPr lang="en-US" dirty="0"/>
              <a:t>protocol is most commonly associated with other protocols to provide a secure implementation of the service that protocol provides. </a:t>
            </a:r>
            <a:endParaRPr lang="en-US" dirty="0" smtClean="0"/>
          </a:p>
          <a:p>
            <a:r>
              <a:rPr lang="en-US" dirty="0" smtClean="0"/>
              <a:t>Examples </a:t>
            </a:r>
            <a:r>
              <a:rPr lang="en-US" dirty="0"/>
              <a:t>of this include SMTPS, IMAPS, and most commonly HTTPS. The ultimate goal is to create secure channels over insecure networks.</a:t>
            </a:r>
          </a:p>
          <a:p>
            <a:r>
              <a:rPr lang="en-US" dirty="0" smtClean="0"/>
              <a:t>Most </a:t>
            </a:r>
            <a:r>
              <a:rPr lang="en-US" dirty="0"/>
              <a:t>popular e-mail services and online banking applications rely on HTTPS to ensure that communications between </a:t>
            </a:r>
            <a:r>
              <a:rPr lang="en-US" dirty="0" smtClean="0"/>
              <a:t>a </a:t>
            </a:r>
            <a:r>
              <a:rPr lang="en-US" dirty="0"/>
              <a:t>web browser and their servers in encrypted.  </a:t>
            </a:r>
            <a:endParaRPr lang="en-US" dirty="0" smtClean="0"/>
          </a:p>
          <a:p>
            <a:r>
              <a:rPr lang="en-US" dirty="0" smtClean="0"/>
              <a:t>Without HTTPS anybody </a:t>
            </a:r>
            <a:r>
              <a:rPr lang="en-US" dirty="0"/>
              <a:t>with a packet sniffer on </a:t>
            </a:r>
            <a:r>
              <a:rPr lang="en-US" dirty="0" smtClean="0"/>
              <a:t>a network </a:t>
            </a:r>
            <a:r>
              <a:rPr lang="en-US" dirty="0"/>
              <a:t>could intercept usernames, passwords, and anything else that would normally be hidden.</a:t>
            </a:r>
          </a:p>
        </p:txBody>
      </p:sp>
    </p:spTree>
    <p:extLst>
      <p:ext uri="{BB962C8B-B14F-4D97-AF65-F5344CB8AC3E}">
        <p14:creationId xmlns:p14="http://schemas.microsoft.com/office/powerpoint/2010/main" val="68789424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3229"/>
            <a:ext cx="7467600" cy="357570"/>
          </a:xfrm>
        </p:spPr>
        <p:txBody>
          <a:bodyPr>
            <a:normAutofit fontScale="90000"/>
          </a:bodyPr>
          <a:lstStyle/>
          <a:p>
            <a:r>
              <a:rPr lang="en-US" dirty="0" smtClean="0"/>
              <a:t>SSL Overview</a:t>
            </a:r>
            <a:endParaRPr lang="en-US" dirty="0"/>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853066" y="2889109"/>
            <a:ext cx="1226783" cy="1267634"/>
          </a:xfrm>
          <a:prstGeom prst="rect">
            <a:avLst/>
          </a:prstGeom>
        </p:spPr>
      </p:pic>
      <p:pic>
        <p:nvPicPr>
          <p:cNvPr id="5" name="Picture 2" descr="http://www.clker.com/cliparts/8/3/b/f/1206565111596066563ericlemerdy_Server_1.svg.hi.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20011" y="2649048"/>
            <a:ext cx="976869" cy="1506007"/>
          </a:xfrm>
          <a:prstGeom prst="rect">
            <a:avLst/>
          </a:prstGeom>
          <a:noFill/>
          <a:extLst>
            <a:ext uri="{909E8E84-426E-40DD-AFC4-6F175D3DCCD1}">
              <a14:hiddenFill xmlns:a14="http://schemas.microsoft.com/office/drawing/2010/main">
                <a:solidFill>
                  <a:srgbClr val="FFFFFF"/>
                </a:solidFill>
              </a14:hiddenFill>
            </a:ext>
          </a:extLst>
        </p:spPr>
      </p:pic>
      <p:cxnSp>
        <p:nvCxnSpPr>
          <p:cNvPr id="7" name="Straight Arrow Connector 6"/>
          <p:cNvCxnSpPr/>
          <p:nvPr/>
        </p:nvCxnSpPr>
        <p:spPr>
          <a:xfrm flipV="1">
            <a:off x="2373465" y="2518079"/>
            <a:ext cx="2954903" cy="238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2585168" y="2166234"/>
            <a:ext cx="2439063" cy="2981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Request for https session</a:t>
            </a:r>
            <a:endParaRPr lang="en-US" sz="1350" dirty="0"/>
          </a:p>
        </p:txBody>
      </p:sp>
      <p:cxnSp>
        <p:nvCxnSpPr>
          <p:cNvPr id="11" name="Straight Arrow Connector 10"/>
          <p:cNvCxnSpPr/>
          <p:nvPr/>
        </p:nvCxnSpPr>
        <p:spPr>
          <a:xfrm flipH="1">
            <a:off x="2364520" y="3296312"/>
            <a:ext cx="3024317" cy="32799"/>
          </a:xfrm>
          <a:prstGeom prst="straightConnector1">
            <a:avLst/>
          </a:prstGeom>
          <a:ln>
            <a:tailEnd type="triangle"/>
          </a:ln>
        </p:spPr>
        <p:style>
          <a:lnRef idx="2">
            <a:schemeClr val="accent3">
              <a:shade val="50000"/>
            </a:schemeClr>
          </a:lnRef>
          <a:fillRef idx="1">
            <a:schemeClr val="accent3"/>
          </a:fillRef>
          <a:effectRef idx="0">
            <a:schemeClr val="accent3"/>
          </a:effectRef>
          <a:fontRef idx="minor">
            <a:schemeClr val="lt1"/>
          </a:fontRef>
        </p:style>
      </p:cxnSp>
      <p:sp>
        <p:nvSpPr>
          <p:cNvPr id="12" name="Rectangle 11"/>
          <p:cNvSpPr/>
          <p:nvPr/>
        </p:nvSpPr>
        <p:spPr>
          <a:xfrm>
            <a:off x="2671638" y="2855016"/>
            <a:ext cx="2330236" cy="396571"/>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350" dirty="0"/>
              <a:t>Public key of the server, certificate</a:t>
            </a:r>
            <a:endParaRPr lang="en-US" sz="1350" dirty="0"/>
          </a:p>
        </p:txBody>
      </p:sp>
      <p:cxnSp>
        <p:nvCxnSpPr>
          <p:cNvPr id="14" name="Straight Arrow Connector 13"/>
          <p:cNvCxnSpPr/>
          <p:nvPr/>
        </p:nvCxnSpPr>
        <p:spPr>
          <a:xfrm flipV="1">
            <a:off x="2307124" y="4212712"/>
            <a:ext cx="3136790" cy="208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2710400" y="3522925"/>
            <a:ext cx="2252711" cy="6321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A symmetric key encrypted with public key of the server</a:t>
            </a:r>
            <a:endParaRPr lang="en-US" sz="1350" dirty="0"/>
          </a:p>
        </p:txBody>
      </p:sp>
      <p:sp>
        <p:nvSpPr>
          <p:cNvPr id="16" name="Rectangle 15"/>
          <p:cNvSpPr/>
          <p:nvPr/>
        </p:nvSpPr>
        <p:spPr>
          <a:xfrm>
            <a:off x="1836752" y="4685803"/>
            <a:ext cx="4079019" cy="703691"/>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350" dirty="0"/>
              <a:t>Every communication is encrypted and decrypted with the symmetric session key</a:t>
            </a:r>
            <a:endParaRPr lang="en-US" sz="1350" dirty="0"/>
          </a:p>
        </p:txBody>
      </p:sp>
    </p:spTree>
    <p:extLst>
      <p:ext uri="{BB962C8B-B14F-4D97-AF65-F5344CB8AC3E}">
        <p14:creationId xmlns:p14="http://schemas.microsoft.com/office/powerpoint/2010/main" val="2258931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5" grpId="0" animBg="1"/>
      <p:bldP spid="1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3229"/>
            <a:ext cx="7467600" cy="494730"/>
          </a:xfrm>
        </p:spPr>
        <p:txBody>
          <a:bodyPr>
            <a:normAutofit fontScale="90000"/>
          </a:bodyPr>
          <a:lstStyle/>
          <a:p>
            <a:r>
              <a:rPr lang="en-US" dirty="0" smtClean="0"/>
              <a:t>Man in the middle attack </a:t>
            </a:r>
            <a:endParaRPr lang="en-US" dirty="0"/>
          </a:p>
        </p:txBody>
      </p:sp>
      <p:pic>
        <p:nvPicPr>
          <p:cNvPr id="4" name="Picture 3"/>
          <p:cNvPicPr>
            <a:picLocks noChangeAspect="1"/>
          </p:cNvPicPr>
          <p:nvPr/>
        </p:nvPicPr>
        <p:blipFill>
          <a:blip r:embed="rId2"/>
          <a:stretch>
            <a:fillRect/>
          </a:stretch>
        </p:blipFill>
        <p:spPr>
          <a:xfrm>
            <a:off x="3702876" y="2041453"/>
            <a:ext cx="1212673" cy="1196504"/>
          </a:xfrm>
          <a:prstGeom prst="rect">
            <a:avLst/>
          </a:prstGeom>
        </p:spPr>
      </p:pic>
      <p:pic>
        <p:nvPicPr>
          <p:cNvPr id="5" name="Content Placeholder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30303" y="2797952"/>
            <a:ext cx="821555" cy="848913"/>
          </a:xfrm>
          <a:prstGeom prst="rect">
            <a:avLst/>
          </a:prstGeom>
        </p:spPr>
      </p:pic>
      <p:pic>
        <p:nvPicPr>
          <p:cNvPr id="6" name="Picture 2" descr="http://www.clker.com/cliparts/8/3/b/f/1206565111596066563ericlemerdy_Server_1.svg.hi.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66566" y="2723819"/>
            <a:ext cx="742695" cy="1144988"/>
          </a:xfrm>
          <a:prstGeom prst="rect">
            <a:avLst/>
          </a:prstGeom>
          <a:noFill/>
          <a:extLst>
            <a:ext uri="{909E8E84-426E-40DD-AFC4-6F175D3DCCD1}">
              <a14:hiddenFill xmlns:a14="http://schemas.microsoft.com/office/drawing/2010/main">
                <a:solidFill>
                  <a:srgbClr val="FFFFFF"/>
                </a:solidFill>
              </a14:hiddenFill>
            </a:ext>
          </a:extLst>
        </p:spPr>
      </p:pic>
      <p:cxnSp>
        <p:nvCxnSpPr>
          <p:cNvPr id="8" name="Straight Arrow Connector 7"/>
          <p:cNvCxnSpPr>
            <a:endCxn id="4" idx="1"/>
          </p:cNvCxnSpPr>
          <p:nvPr/>
        </p:nvCxnSpPr>
        <p:spPr>
          <a:xfrm flipV="1">
            <a:off x="1839733" y="2639705"/>
            <a:ext cx="1863143" cy="3733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4" idx="3"/>
            <a:endCxn id="6" idx="1"/>
          </p:cNvCxnSpPr>
          <p:nvPr/>
        </p:nvCxnSpPr>
        <p:spPr>
          <a:xfrm>
            <a:off x="4915548" y="2639706"/>
            <a:ext cx="1951018" cy="6566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rot="20934651">
            <a:off x="2102127" y="2486302"/>
            <a:ext cx="1171823" cy="3068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t>Request for https session to bankofamerica.com</a:t>
            </a:r>
            <a:endParaRPr lang="en-US" sz="600" dirty="0"/>
          </a:p>
        </p:txBody>
      </p:sp>
      <p:sp>
        <p:nvSpPr>
          <p:cNvPr id="13" name="Rectangle 12"/>
          <p:cNvSpPr/>
          <p:nvPr/>
        </p:nvSpPr>
        <p:spPr>
          <a:xfrm rot="1125321">
            <a:off x="5343169" y="2608835"/>
            <a:ext cx="1171823" cy="3068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t>Request for https session to bankofamerica.com</a:t>
            </a:r>
            <a:endParaRPr lang="en-US" sz="600" dirty="0"/>
          </a:p>
        </p:txBody>
      </p:sp>
      <p:cxnSp>
        <p:nvCxnSpPr>
          <p:cNvPr id="15" name="Straight Arrow Connector 14"/>
          <p:cNvCxnSpPr/>
          <p:nvPr/>
        </p:nvCxnSpPr>
        <p:spPr>
          <a:xfrm flipH="1" flipV="1">
            <a:off x="4915548" y="3135299"/>
            <a:ext cx="1855982" cy="6649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rot="1125321">
            <a:off x="5239089" y="3095512"/>
            <a:ext cx="1171823" cy="3068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t>Public key of server +certificate</a:t>
            </a:r>
            <a:endParaRPr lang="en-US" sz="600" dirty="0"/>
          </a:p>
        </p:txBody>
      </p:sp>
      <p:cxnSp>
        <p:nvCxnSpPr>
          <p:cNvPr id="19" name="Straight Arrow Connector 18"/>
          <p:cNvCxnSpPr/>
          <p:nvPr/>
        </p:nvCxnSpPr>
        <p:spPr>
          <a:xfrm flipH="1">
            <a:off x="1863587" y="3095883"/>
            <a:ext cx="1920240" cy="3882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rot="20934651">
            <a:off x="2213855" y="2936204"/>
            <a:ext cx="1171823" cy="3068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t>Public key of fake site+ certificate of fake site</a:t>
            </a:r>
            <a:endParaRPr lang="en-US" sz="600" dirty="0"/>
          </a:p>
        </p:txBody>
      </p:sp>
      <p:cxnSp>
        <p:nvCxnSpPr>
          <p:cNvPr id="22" name="Straight Arrow Connector 21"/>
          <p:cNvCxnSpPr/>
          <p:nvPr/>
        </p:nvCxnSpPr>
        <p:spPr>
          <a:xfrm flipV="1">
            <a:off x="1839733" y="3582559"/>
            <a:ext cx="2105108" cy="4621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rot="20934651">
            <a:off x="2329367" y="3452173"/>
            <a:ext cx="1171823" cy="3068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t>Symmetric key k1</a:t>
            </a:r>
            <a:endParaRPr lang="en-US" sz="600" dirty="0"/>
          </a:p>
        </p:txBody>
      </p:sp>
      <p:cxnSp>
        <p:nvCxnSpPr>
          <p:cNvPr id="25" name="Straight Arrow Connector 24"/>
          <p:cNvCxnSpPr/>
          <p:nvPr/>
        </p:nvCxnSpPr>
        <p:spPr>
          <a:xfrm>
            <a:off x="4710844" y="3582561"/>
            <a:ext cx="1951018" cy="6566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rot="1125321">
            <a:off x="5138464" y="3551690"/>
            <a:ext cx="1171823" cy="3068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t>Symmetric key k2</a:t>
            </a:r>
            <a:endParaRPr lang="en-US" sz="600" dirty="0"/>
          </a:p>
        </p:txBody>
      </p:sp>
      <p:sp>
        <p:nvSpPr>
          <p:cNvPr id="27" name="TextBox 26"/>
          <p:cNvSpPr txBox="1"/>
          <p:nvPr/>
        </p:nvSpPr>
        <p:spPr>
          <a:xfrm>
            <a:off x="2083561" y="4858744"/>
            <a:ext cx="4544846" cy="715581"/>
          </a:xfrm>
          <a:prstGeom prst="rect">
            <a:avLst/>
          </a:prstGeom>
          <a:noFill/>
        </p:spPr>
        <p:txBody>
          <a:bodyPr wrap="square" rtlCol="0">
            <a:spAutoFit/>
          </a:bodyPr>
          <a:lstStyle/>
          <a:p>
            <a:r>
              <a:rPr lang="en-US" sz="1350" dirty="0"/>
              <a:t>Attacker proxies data between user and bank.   </a:t>
            </a:r>
            <a:br>
              <a:rPr lang="en-US" sz="1350" dirty="0"/>
            </a:br>
            <a:r>
              <a:rPr lang="en-US" sz="1350" dirty="0"/>
              <a:t>Sees all traffic and can modify data at will.</a:t>
            </a:r>
          </a:p>
          <a:p>
            <a:endParaRPr lang="en-US" sz="1350" dirty="0"/>
          </a:p>
        </p:txBody>
      </p:sp>
    </p:spTree>
    <p:extLst>
      <p:ext uri="{BB962C8B-B14F-4D97-AF65-F5344CB8AC3E}">
        <p14:creationId xmlns:p14="http://schemas.microsoft.com/office/powerpoint/2010/main" val="3194581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6" grpId="0" animBg="1"/>
      <p:bldP spid="20" grpId="0" animBg="1"/>
      <p:bldP spid="24" grpId="0" animBg="1"/>
      <p:bldP spid="26" grpId="0" animBg="1"/>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Shape 84"/>
          <p:cNvSpPr txBox="1">
            <a:spLocks noGrp="1"/>
          </p:cNvSpPr>
          <p:nvPr>
            <p:ph type="title"/>
          </p:nvPr>
        </p:nvSpPr>
        <p:spPr>
          <a:xfrm>
            <a:off x="720473" y="127918"/>
            <a:ext cx="7886700" cy="476581"/>
          </a:xfrm>
          <a:prstGeom prst="rect">
            <a:avLst/>
          </a:prstGeom>
        </p:spPr>
        <p:txBody>
          <a:bodyPr lIns="45699" tIns="45699" rIns="45699" bIns="45699">
            <a:normAutofit fontScale="90000"/>
          </a:bodyPr>
          <a:lstStyle/>
          <a:p>
            <a:r>
              <a:rPr dirty="0"/>
              <a:t>DoS and DDoS Mitigations</a:t>
            </a:r>
          </a:p>
        </p:txBody>
      </p:sp>
      <p:sp>
        <p:nvSpPr>
          <p:cNvPr id="119" name="Shape 85"/>
          <p:cNvSpPr txBox="1">
            <a:spLocks noGrp="1"/>
          </p:cNvSpPr>
          <p:nvPr>
            <p:ph type="body" idx="1"/>
          </p:nvPr>
        </p:nvSpPr>
        <p:spPr>
          <a:xfrm>
            <a:off x="628650" y="4097583"/>
            <a:ext cx="7886700" cy="2079380"/>
          </a:xfrm>
          <a:prstGeom prst="rect">
            <a:avLst/>
          </a:prstGeom>
        </p:spPr>
        <p:txBody>
          <a:bodyPr lIns="45699" tIns="45699" rIns="45699" bIns="45699">
            <a:normAutofit fontScale="92500"/>
          </a:bodyPr>
          <a:lstStyle/>
          <a:p>
            <a:pPr>
              <a:buClr>
                <a:srgbClr val="000000"/>
              </a:buClr>
            </a:pPr>
            <a:r>
              <a:rPr dirty="0"/>
              <a:t>Most firewalls and IDSs can be configured to actively block IP addresses flagged for anomalous activity. Unfortunately, this can result in legitimate users being denied access</a:t>
            </a:r>
            <a:r>
              <a:rPr lang="en-US" dirty="0"/>
              <a:t>,</a:t>
            </a:r>
            <a:r>
              <a:rPr dirty="0"/>
              <a:t> as often the source IP addresses are spoofed.</a:t>
            </a:r>
            <a:br>
              <a:rPr dirty="0"/>
            </a:br>
            <a:endParaRPr dirty="0"/>
          </a:p>
          <a:p>
            <a:pPr>
              <a:buClr>
                <a:srgbClr val="000000"/>
              </a:buClr>
            </a:pPr>
            <a:r>
              <a:rPr dirty="0"/>
              <a:t>Configuring the servers, adding additional RAM and CPUs, or clustering servers and using load balancers can mitigate the impact of a DoS or DDoS.</a:t>
            </a:r>
          </a:p>
        </p:txBody>
      </p:sp>
      <p:pic>
        <p:nvPicPr>
          <p:cNvPr id="2" name="Picture 1"/>
          <p:cNvPicPr>
            <a:picLocks noChangeAspect="1"/>
          </p:cNvPicPr>
          <p:nvPr/>
        </p:nvPicPr>
        <p:blipFill>
          <a:blip r:embed="rId2"/>
          <a:stretch>
            <a:fillRect/>
          </a:stretch>
        </p:blipFill>
        <p:spPr>
          <a:xfrm>
            <a:off x="1457683" y="936014"/>
            <a:ext cx="5712131" cy="2856066"/>
          </a:xfrm>
          <a:prstGeom prst="rect">
            <a:avLst/>
          </a:prstGeom>
        </p:spPr>
      </p:pic>
    </p:spTree>
    <p:extLst>
      <p:ext uri="{BB962C8B-B14F-4D97-AF65-F5344CB8AC3E}">
        <p14:creationId xmlns:p14="http://schemas.microsoft.com/office/powerpoint/2010/main" val="218669565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HTTPS</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16569" y="3039585"/>
            <a:ext cx="950104" cy="950104"/>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836773" y="3039584"/>
            <a:ext cx="908222" cy="914400"/>
          </a:xfrm>
          <a:prstGeom prst="rect">
            <a:avLst/>
          </a:prstGeom>
        </p:spPr>
      </p:pic>
      <p:sp>
        <p:nvSpPr>
          <p:cNvPr id="7" name="TextBox 6"/>
          <p:cNvSpPr txBox="1"/>
          <p:nvPr/>
        </p:nvSpPr>
        <p:spPr>
          <a:xfrm>
            <a:off x="352168" y="3989688"/>
            <a:ext cx="1167713" cy="369332"/>
          </a:xfrm>
          <a:prstGeom prst="rect">
            <a:avLst/>
          </a:prstGeom>
          <a:noFill/>
        </p:spPr>
        <p:txBody>
          <a:bodyPr wrap="square" rtlCol="0">
            <a:spAutoFit/>
          </a:bodyPr>
          <a:lstStyle/>
          <a:p>
            <a:r>
              <a:rPr lang="en-US" sz="900" dirty="0">
                <a:latin typeface="Garamond" panose="02020404030301010803" pitchFamily="18" charset="0"/>
              </a:rPr>
              <a:t>web browser in a client machine </a:t>
            </a:r>
            <a:endParaRPr lang="en-US" sz="900" dirty="0">
              <a:latin typeface="Garamond" panose="02020404030301010803" pitchFamily="18" charset="0"/>
            </a:endParaRPr>
          </a:p>
        </p:txBody>
      </p:sp>
      <p:sp>
        <p:nvSpPr>
          <p:cNvPr id="8" name="TextBox 7"/>
          <p:cNvSpPr txBox="1"/>
          <p:nvPr/>
        </p:nvSpPr>
        <p:spPr>
          <a:xfrm>
            <a:off x="3707027" y="3953984"/>
            <a:ext cx="1167713" cy="230832"/>
          </a:xfrm>
          <a:prstGeom prst="rect">
            <a:avLst/>
          </a:prstGeom>
          <a:noFill/>
        </p:spPr>
        <p:txBody>
          <a:bodyPr wrap="square" rtlCol="0">
            <a:spAutoFit/>
          </a:bodyPr>
          <a:lstStyle/>
          <a:p>
            <a:r>
              <a:rPr lang="en-US" sz="900" b="1" dirty="0">
                <a:latin typeface="Garamond" panose="02020404030301010803" pitchFamily="18" charset="0"/>
              </a:rPr>
              <a:t>web server</a:t>
            </a:r>
            <a:endParaRPr lang="en-US" sz="900" b="1" dirty="0">
              <a:latin typeface="Garamond" panose="02020404030301010803" pitchFamily="18" charset="0"/>
            </a:endParaRPr>
          </a:p>
        </p:txBody>
      </p:sp>
      <p:sp>
        <p:nvSpPr>
          <p:cNvPr id="9" name="Left Arrow 8"/>
          <p:cNvSpPr/>
          <p:nvPr/>
        </p:nvSpPr>
        <p:spPr>
          <a:xfrm flipH="1">
            <a:off x="1776431" y="2125266"/>
            <a:ext cx="1693991" cy="587461"/>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050" b="1" dirty="0">
                <a:latin typeface="Garamond" panose="02020404030301010803" pitchFamily="18" charset="0"/>
              </a:rPr>
              <a:t>connect to HTTP site on port 80</a:t>
            </a:r>
            <a:endParaRPr lang="en-US" sz="1050" b="1" dirty="0">
              <a:latin typeface="Garamond" panose="02020404030301010803" pitchFamily="18" charset="0"/>
            </a:endParaRPr>
          </a:p>
        </p:txBody>
      </p:sp>
      <p:sp>
        <p:nvSpPr>
          <p:cNvPr id="10" name="Right Arrow 9"/>
          <p:cNvSpPr/>
          <p:nvPr/>
        </p:nvSpPr>
        <p:spPr>
          <a:xfrm flipH="1">
            <a:off x="1724337" y="2609320"/>
            <a:ext cx="1725153" cy="618787"/>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050" b="1" dirty="0">
                <a:latin typeface="Garamond" panose="02020404030301010803" pitchFamily="18" charset="0"/>
              </a:rPr>
              <a:t>Redirect to HTTPS site </a:t>
            </a:r>
            <a:endParaRPr lang="en-US" sz="1050" b="1" dirty="0">
              <a:latin typeface="Garamond" panose="02020404030301010803" pitchFamily="18" charset="0"/>
            </a:endParaRPr>
          </a:p>
        </p:txBody>
      </p:sp>
      <p:sp>
        <p:nvSpPr>
          <p:cNvPr id="11" name="Left Arrow 10"/>
          <p:cNvSpPr/>
          <p:nvPr/>
        </p:nvSpPr>
        <p:spPr>
          <a:xfrm flipH="1">
            <a:off x="1776431" y="3120856"/>
            <a:ext cx="1693991" cy="587461"/>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050" b="1" dirty="0">
                <a:latin typeface="Garamond" panose="02020404030301010803" pitchFamily="18" charset="0"/>
              </a:rPr>
              <a:t>connect to HTTPS site on port 443</a:t>
            </a:r>
            <a:endParaRPr lang="en-US" sz="1050" b="1" dirty="0">
              <a:latin typeface="Garamond" panose="02020404030301010803" pitchFamily="18" charset="0"/>
            </a:endParaRPr>
          </a:p>
        </p:txBody>
      </p:sp>
      <p:sp>
        <p:nvSpPr>
          <p:cNvPr id="12" name="Right Arrow 11"/>
          <p:cNvSpPr/>
          <p:nvPr/>
        </p:nvSpPr>
        <p:spPr>
          <a:xfrm flipH="1">
            <a:off x="1724337" y="3618036"/>
            <a:ext cx="1725153" cy="618787"/>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050" b="1" dirty="0">
                <a:latin typeface="Garamond" panose="02020404030301010803" pitchFamily="18" charset="0"/>
              </a:rPr>
              <a:t>Provide server certificate</a:t>
            </a:r>
            <a:endParaRPr lang="en-US" sz="1050" b="1" dirty="0">
              <a:latin typeface="Garamond" panose="02020404030301010803" pitchFamily="18" charset="0"/>
            </a:endParaRPr>
          </a:p>
        </p:txBody>
      </p:sp>
      <p:sp>
        <p:nvSpPr>
          <p:cNvPr id="13" name="Left Arrow 12"/>
          <p:cNvSpPr/>
          <p:nvPr/>
        </p:nvSpPr>
        <p:spPr>
          <a:xfrm flipH="1">
            <a:off x="1780930" y="4116446"/>
            <a:ext cx="1693991" cy="587461"/>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050" b="1" dirty="0">
                <a:latin typeface="Garamond" panose="02020404030301010803" pitchFamily="18" charset="0"/>
              </a:rPr>
              <a:t>communication begins</a:t>
            </a:r>
            <a:endParaRPr lang="en-US" sz="1050" b="1" dirty="0">
              <a:latin typeface="Garamond" panose="02020404030301010803" pitchFamily="18" charset="0"/>
            </a:endParaRPr>
          </a:p>
        </p:txBody>
      </p:sp>
      <p:sp>
        <p:nvSpPr>
          <p:cNvPr id="15" name="TextBox 14"/>
          <p:cNvSpPr txBox="1"/>
          <p:nvPr/>
        </p:nvSpPr>
        <p:spPr>
          <a:xfrm>
            <a:off x="5109519" y="2012607"/>
            <a:ext cx="3873843" cy="2585323"/>
          </a:xfrm>
          <a:prstGeom prst="rect">
            <a:avLst/>
          </a:prstGeom>
          <a:noFill/>
        </p:spPr>
        <p:txBody>
          <a:bodyPr wrap="square" rtlCol="0">
            <a:spAutoFit/>
          </a:bodyPr>
          <a:lstStyle/>
          <a:p>
            <a:pPr marL="214313" indent="-214313">
              <a:buFont typeface="Arial" panose="020B0604020202020204" pitchFamily="34" charset="0"/>
              <a:buChar char="•"/>
            </a:pPr>
            <a:r>
              <a:rPr lang="en-US" sz="1350" dirty="0"/>
              <a:t>The client browser connects to http</a:t>
            </a:r>
            <a:r>
              <a:rPr lang="en-US" sz="1350" dirty="0"/>
              <a:t>://columbusstate.edu </a:t>
            </a:r>
            <a:r>
              <a:rPr lang="en-US" sz="1350" dirty="0"/>
              <a:t>on port 80 using HTTP.</a:t>
            </a:r>
          </a:p>
          <a:p>
            <a:pPr marL="214313" indent="-214313">
              <a:buFont typeface="Arial" panose="020B0604020202020204" pitchFamily="34" charset="0"/>
              <a:buChar char="•"/>
            </a:pPr>
            <a:r>
              <a:rPr lang="en-US" sz="1350" dirty="0"/>
              <a:t>The server redirects the client HTTPS version of this site using an HTTP code 302 redirect.</a:t>
            </a:r>
          </a:p>
          <a:p>
            <a:pPr marL="214313" indent="-214313">
              <a:buFont typeface="Arial" panose="020B0604020202020204" pitchFamily="34" charset="0"/>
              <a:buChar char="•"/>
            </a:pPr>
            <a:r>
              <a:rPr lang="en-US" sz="1350" dirty="0"/>
              <a:t>The client connects to https</a:t>
            </a:r>
            <a:r>
              <a:rPr lang="en-US" sz="1350" dirty="0"/>
              <a:t>://columbusstate.edu </a:t>
            </a:r>
            <a:r>
              <a:rPr lang="en-US" sz="1350" dirty="0"/>
              <a:t>on port 443.</a:t>
            </a:r>
          </a:p>
          <a:p>
            <a:pPr marL="214313" indent="-214313">
              <a:buFont typeface="Arial" panose="020B0604020202020204" pitchFamily="34" charset="0"/>
              <a:buChar char="•"/>
            </a:pPr>
            <a:r>
              <a:rPr lang="en-US" sz="1350" dirty="0"/>
              <a:t>The server provides a certificate to the client containing its digital signature. This certificate is used to verify the identity of the site.</a:t>
            </a:r>
          </a:p>
          <a:p>
            <a:pPr marL="214313" indent="-214313">
              <a:buFont typeface="Arial" panose="020B0604020202020204" pitchFamily="34" charset="0"/>
              <a:buChar char="•"/>
            </a:pPr>
            <a:r>
              <a:rPr lang="en-US" sz="1350" dirty="0"/>
              <a:t>The client takes this certificate and verifies it against its list of trusted certificate authorities.</a:t>
            </a:r>
          </a:p>
          <a:p>
            <a:pPr marL="214313" indent="-214313">
              <a:buFont typeface="Arial" panose="020B0604020202020204" pitchFamily="34" charset="0"/>
              <a:buChar char="•"/>
            </a:pPr>
            <a:r>
              <a:rPr lang="en-US" sz="1350" dirty="0"/>
              <a:t>Encrypted communication </a:t>
            </a:r>
            <a:r>
              <a:rPr lang="en-US" sz="1350" dirty="0"/>
              <a:t>starts.</a:t>
            </a:r>
            <a:endParaRPr lang="en-US" sz="1350" dirty="0"/>
          </a:p>
        </p:txBody>
      </p:sp>
      <p:sp>
        <p:nvSpPr>
          <p:cNvPr id="16" name="Rectangle 15"/>
          <p:cNvSpPr/>
          <p:nvPr/>
        </p:nvSpPr>
        <p:spPr>
          <a:xfrm>
            <a:off x="401594" y="4799056"/>
            <a:ext cx="8167817" cy="1013254"/>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sz="1500" b="1" dirty="0">
                <a:latin typeface="Garamond" panose="02020404030301010803" pitchFamily="18" charset="0"/>
              </a:rPr>
              <a:t>Caution: If the server fails to verify its identity the </a:t>
            </a:r>
            <a:r>
              <a:rPr lang="en-US" sz="1500" b="1" dirty="0">
                <a:latin typeface="Garamond" panose="02020404030301010803" pitchFamily="18" charset="0"/>
              </a:rPr>
              <a:t>user is typically presented with a certificate validation </a:t>
            </a:r>
            <a:r>
              <a:rPr lang="en-US" sz="1500" b="1" dirty="0">
                <a:latin typeface="Garamond" panose="02020404030301010803" pitchFamily="18" charset="0"/>
              </a:rPr>
              <a:t>error. User is asked to </a:t>
            </a:r>
            <a:r>
              <a:rPr lang="en-US" sz="1500" b="1" dirty="0">
                <a:latin typeface="Garamond" panose="02020404030301010803" pitchFamily="18" charset="0"/>
              </a:rPr>
              <a:t>choose to proceed at their own risk, because they may or may not actually be communicating with the website they think they are talking to.</a:t>
            </a:r>
          </a:p>
        </p:txBody>
      </p:sp>
    </p:spTree>
    <p:extLst>
      <p:ext uri="{BB962C8B-B14F-4D97-AF65-F5344CB8AC3E}">
        <p14:creationId xmlns:p14="http://schemas.microsoft.com/office/powerpoint/2010/main" val="2718240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1+#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1+#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5">
                                            <p:txEl>
                                              <p:pRg st="5" end="5"/>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5" grpId="0" build="p"/>
      <p:bldP spid="1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SSL Hijacking</a:t>
            </a:r>
            <a:endParaRPr lang="en-US" dirty="0"/>
          </a:p>
        </p:txBody>
      </p:sp>
      <p:sp>
        <p:nvSpPr>
          <p:cNvPr id="3" name="Content Placeholder 2"/>
          <p:cNvSpPr>
            <a:spLocks noGrp="1"/>
          </p:cNvSpPr>
          <p:nvPr>
            <p:ph idx="1"/>
          </p:nvPr>
        </p:nvSpPr>
        <p:spPr>
          <a:xfrm>
            <a:off x="5659394" y="2226469"/>
            <a:ext cx="2855956" cy="3263504"/>
          </a:xfrm>
        </p:spPr>
        <p:txBody>
          <a:bodyPr>
            <a:normAutofit/>
          </a:bodyPr>
          <a:lstStyle/>
          <a:p>
            <a:r>
              <a:rPr lang="en-US" dirty="0" smtClean="0"/>
              <a:t>The client machine will get the SSL certificate, so it </a:t>
            </a:r>
            <a:r>
              <a:rPr lang="en-US" dirty="0"/>
              <a:t>doesn’t know the difference. </a:t>
            </a:r>
            <a:endParaRPr lang="en-US" dirty="0" smtClean="0"/>
          </a:p>
          <a:p>
            <a:r>
              <a:rPr lang="en-US" dirty="0" smtClean="0"/>
              <a:t>The user will not see </a:t>
            </a:r>
            <a:r>
              <a:rPr lang="en-US" dirty="0"/>
              <a:t>HTTPS in the browser, so a cognizant user will be able to notice that something is amiss.</a:t>
            </a:r>
          </a:p>
        </p:txBody>
      </p:sp>
      <p:pic>
        <p:nvPicPr>
          <p:cNvPr id="4" name="Content Placeholder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4466" y="3531409"/>
            <a:ext cx="950104" cy="950104"/>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610004" y="3612937"/>
            <a:ext cx="908222" cy="914400"/>
          </a:xfrm>
          <a:prstGeom prst="rect">
            <a:avLst/>
          </a:prstGeom>
        </p:spPr>
      </p:pic>
      <p:sp>
        <p:nvSpPr>
          <p:cNvPr id="6" name="TextBox 5"/>
          <p:cNvSpPr txBox="1"/>
          <p:nvPr/>
        </p:nvSpPr>
        <p:spPr>
          <a:xfrm>
            <a:off x="210065" y="4481513"/>
            <a:ext cx="1167713" cy="369332"/>
          </a:xfrm>
          <a:prstGeom prst="rect">
            <a:avLst/>
          </a:prstGeom>
          <a:noFill/>
        </p:spPr>
        <p:txBody>
          <a:bodyPr wrap="square" rtlCol="0">
            <a:spAutoFit/>
          </a:bodyPr>
          <a:lstStyle/>
          <a:p>
            <a:r>
              <a:rPr lang="en-US" sz="900" dirty="0">
                <a:latin typeface="Garamond" panose="02020404030301010803" pitchFamily="18" charset="0"/>
              </a:rPr>
              <a:t>web browser in a client machine </a:t>
            </a:r>
            <a:endParaRPr lang="en-US" sz="900" dirty="0">
              <a:latin typeface="Garamond" panose="02020404030301010803" pitchFamily="18" charset="0"/>
            </a:endParaRPr>
          </a:p>
        </p:txBody>
      </p:sp>
      <p:sp>
        <p:nvSpPr>
          <p:cNvPr id="7" name="TextBox 6"/>
          <p:cNvSpPr txBox="1"/>
          <p:nvPr/>
        </p:nvSpPr>
        <p:spPr>
          <a:xfrm>
            <a:off x="4728328" y="4481513"/>
            <a:ext cx="1167713" cy="230832"/>
          </a:xfrm>
          <a:prstGeom prst="rect">
            <a:avLst/>
          </a:prstGeom>
          <a:noFill/>
        </p:spPr>
        <p:txBody>
          <a:bodyPr wrap="square" rtlCol="0">
            <a:spAutoFit/>
          </a:bodyPr>
          <a:lstStyle/>
          <a:p>
            <a:r>
              <a:rPr lang="en-US" sz="900" b="1" dirty="0">
                <a:latin typeface="Garamond" panose="02020404030301010803" pitchFamily="18" charset="0"/>
              </a:rPr>
              <a:t>web server</a:t>
            </a:r>
            <a:endParaRPr lang="en-US" sz="900" b="1" dirty="0">
              <a:latin typeface="Garamond" panose="02020404030301010803" pitchFamily="18" charset="0"/>
            </a:endParaRPr>
          </a:p>
        </p:txBody>
      </p:sp>
      <p:pic>
        <p:nvPicPr>
          <p:cNvPr id="8" name="Picture 7"/>
          <p:cNvPicPr>
            <a:picLocks noChangeAspect="1"/>
          </p:cNvPicPr>
          <p:nvPr/>
        </p:nvPicPr>
        <p:blipFill>
          <a:blip r:embed="rId4"/>
          <a:stretch>
            <a:fillRect/>
          </a:stretch>
        </p:blipFill>
        <p:spPr>
          <a:xfrm>
            <a:off x="2318587" y="1985143"/>
            <a:ext cx="942869" cy="930297"/>
          </a:xfrm>
          <a:prstGeom prst="rect">
            <a:avLst/>
          </a:prstGeom>
        </p:spPr>
      </p:pic>
      <p:sp>
        <p:nvSpPr>
          <p:cNvPr id="9" name="Left Arrow 8"/>
          <p:cNvSpPr/>
          <p:nvPr/>
        </p:nvSpPr>
        <p:spPr>
          <a:xfrm rot="20000201" flipH="1">
            <a:off x="781819" y="2634469"/>
            <a:ext cx="1693991" cy="347493"/>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750" b="1" dirty="0">
                <a:latin typeface="Garamond" panose="02020404030301010803" pitchFamily="18" charset="0"/>
              </a:rPr>
              <a:t>connect to HTTPS site on port 443</a:t>
            </a:r>
            <a:endParaRPr lang="en-US" sz="750" b="1" dirty="0">
              <a:latin typeface="Garamond" panose="02020404030301010803" pitchFamily="18" charset="0"/>
            </a:endParaRPr>
          </a:p>
        </p:txBody>
      </p:sp>
      <p:sp>
        <p:nvSpPr>
          <p:cNvPr id="10" name="Left Arrow 9"/>
          <p:cNvSpPr/>
          <p:nvPr/>
        </p:nvSpPr>
        <p:spPr>
          <a:xfrm rot="1968882" flipH="1">
            <a:off x="3048428" y="2833075"/>
            <a:ext cx="2031242" cy="347493"/>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750" b="1" dirty="0">
                <a:latin typeface="Garamond" panose="02020404030301010803" pitchFamily="18" charset="0"/>
              </a:rPr>
              <a:t>connect to HTTPS site on port 443</a:t>
            </a:r>
            <a:endParaRPr lang="en-US" sz="750" b="1" dirty="0">
              <a:latin typeface="Garamond" panose="02020404030301010803" pitchFamily="18" charset="0"/>
            </a:endParaRPr>
          </a:p>
        </p:txBody>
      </p:sp>
      <p:sp>
        <p:nvSpPr>
          <p:cNvPr id="11" name="Right Arrow 10"/>
          <p:cNvSpPr/>
          <p:nvPr/>
        </p:nvSpPr>
        <p:spPr>
          <a:xfrm rot="20048165" flipH="1">
            <a:off x="719023" y="2983327"/>
            <a:ext cx="1793456" cy="309851"/>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750" b="1" dirty="0">
                <a:latin typeface="Garamond" panose="02020404030301010803" pitchFamily="18" charset="0"/>
              </a:rPr>
              <a:t>Replace HTTPS content with HTTP</a:t>
            </a:r>
            <a:endParaRPr lang="en-US" sz="750" b="1" dirty="0">
              <a:latin typeface="Garamond" panose="02020404030301010803" pitchFamily="18" charset="0"/>
            </a:endParaRPr>
          </a:p>
        </p:txBody>
      </p:sp>
      <p:sp>
        <p:nvSpPr>
          <p:cNvPr id="12" name="Right Arrow 11"/>
          <p:cNvSpPr/>
          <p:nvPr/>
        </p:nvSpPr>
        <p:spPr>
          <a:xfrm rot="2014118" flipH="1">
            <a:off x="2950618" y="3108532"/>
            <a:ext cx="1793456" cy="309851"/>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750" b="1" dirty="0">
                <a:latin typeface="Garamond" panose="02020404030301010803" pitchFamily="18" charset="0"/>
              </a:rPr>
              <a:t>Provide server certificate</a:t>
            </a:r>
            <a:endParaRPr lang="en-US" sz="750" b="1" dirty="0">
              <a:latin typeface="Garamond" panose="02020404030301010803" pitchFamily="18" charset="0"/>
            </a:endParaRPr>
          </a:p>
        </p:txBody>
      </p:sp>
      <p:sp>
        <p:nvSpPr>
          <p:cNvPr id="13" name="Left Arrow 12"/>
          <p:cNvSpPr/>
          <p:nvPr/>
        </p:nvSpPr>
        <p:spPr>
          <a:xfrm rot="20000201" flipH="1">
            <a:off x="1045802" y="3169826"/>
            <a:ext cx="1693991" cy="347493"/>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750" b="1" dirty="0">
                <a:latin typeface="Garamond" panose="02020404030301010803" pitchFamily="18" charset="0"/>
              </a:rPr>
              <a:t>Communication in clear text</a:t>
            </a:r>
            <a:endParaRPr lang="en-US" sz="750" b="1" dirty="0">
              <a:latin typeface="Garamond" panose="02020404030301010803" pitchFamily="18" charset="0"/>
            </a:endParaRPr>
          </a:p>
        </p:txBody>
      </p:sp>
      <p:sp>
        <p:nvSpPr>
          <p:cNvPr id="14" name="Left Arrow 13"/>
          <p:cNvSpPr/>
          <p:nvPr/>
        </p:nvSpPr>
        <p:spPr>
          <a:xfrm rot="1968882" flipH="1">
            <a:off x="2859908" y="3463585"/>
            <a:ext cx="1889548" cy="347493"/>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750" b="1" dirty="0">
                <a:latin typeface="Garamond" panose="02020404030301010803" pitchFamily="18" charset="0"/>
              </a:rPr>
              <a:t>Encrypted communication</a:t>
            </a:r>
            <a:endParaRPr lang="en-US" sz="750" b="1" dirty="0">
              <a:latin typeface="Garamond" panose="02020404030301010803" pitchFamily="18" charset="0"/>
            </a:endParaRPr>
          </a:p>
        </p:txBody>
      </p:sp>
    </p:spTree>
    <p:extLst>
      <p:ext uri="{BB962C8B-B14F-4D97-AF65-F5344CB8AC3E}">
        <p14:creationId xmlns:p14="http://schemas.microsoft.com/office/powerpoint/2010/main" val="2812488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1+#ppt_w/2"/>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9"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0-#ppt_w/2"/>
                                          </p:val>
                                        </p:tav>
                                        <p:tav tm="100000">
                                          <p:val>
                                            <p:strVal val="#ppt_x"/>
                                          </p:val>
                                        </p:tav>
                                      </p:tavLst>
                                    </p:anim>
                                    <p:anim calcmode="lin" valueType="num">
                                      <p:cBhvr additive="base">
                                        <p:cTn id="38"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animBg="1"/>
      <p:bldP spid="10" grpId="0" animBg="1"/>
      <p:bldP spid="11" grpId="0" animBg="1"/>
      <p:bldP spid="12" grpId="0" animBg="1"/>
      <p:bldP spid="13" grpId="0" animBg="1"/>
      <p:bldP spid="14"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100" dirty="0"/>
              <a:t>If SSL is being used to encrypt messages that are transmitted over the network, what is a major concern of the security professional? </a:t>
            </a:r>
            <a:endParaRPr lang="en-US" sz="2100" dirty="0"/>
          </a:p>
        </p:txBody>
      </p:sp>
      <p:sp>
        <p:nvSpPr>
          <p:cNvPr id="3" name="Content Placeholder 2"/>
          <p:cNvSpPr>
            <a:spLocks noGrp="1"/>
          </p:cNvSpPr>
          <p:nvPr>
            <p:ph idx="1"/>
          </p:nvPr>
        </p:nvSpPr>
        <p:spPr/>
        <p:txBody>
          <a:bodyPr>
            <a:normAutofit/>
          </a:bodyPr>
          <a:lstStyle/>
          <a:p>
            <a:pPr marL="385763" indent="-385763">
              <a:buFont typeface="+mj-lt"/>
              <a:buAutoNum type="alphaUcPeriod"/>
            </a:pPr>
            <a:r>
              <a:rPr lang="en-US" dirty="0" smtClean="0"/>
              <a:t>The network segments that have systems that use different versions of SSL</a:t>
            </a:r>
          </a:p>
          <a:p>
            <a:pPr marL="385763" indent="-385763">
              <a:buFont typeface="+mj-lt"/>
              <a:buAutoNum type="alphaUcPeriod"/>
            </a:pPr>
            <a:r>
              <a:rPr lang="en-US" dirty="0" smtClean="0"/>
              <a:t>The user may encrypt a message using an application layer cryptographic products and it may not be compatible with SSL</a:t>
            </a:r>
          </a:p>
          <a:p>
            <a:pPr marL="385763" indent="-385763">
              <a:buFont typeface="+mj-lt"/>
              <a:buAutoNum type="alphaUcPeriod"/>
            </a:pPr>
            <a:r>
              <a:rPr lang="en-US" dirty="0" smtClean="0"/>
              <a:t>Network tapping and wiretapping</a:t>
            </a:r>
          </a:p>
          <a:p>
            <a:pPr marL="385763" indent="-385763">
              <a:buFont typeface="+mj-lt"/>
              <a:buAutoNum type="alphaUcPeriod"/>
            </a:pPr>
            <a:r>
              <a:rPr lang="en-US" dirty="0" smtClean="0"/>
              <a:t>The network segments that the message will travel on that the company does not control</a:t>
            </a:r>
          </a:p>
          <a:p>
            <a:pPr marL="385763" indent="-385763">
              <a:buFont typeface="+mj-lt"/>
              <a:buAutoNum type="alphaUcPeriod"/>
            </a:pPr>
            <a:r>
              <a:rPr lang="en-US" dirty="0" smtClean="0"/>
              <a:t>Lack of security in the internal network </a:t>
            </a:r>
          </a:p>
          <a:p>
            <a:pPr marL="385763" indent="-385763">
              <a:buFont typeface="+mj-lt"/>
              <a:buAutoNum type="alphaUcPeriod"/>
            </a:pPr>
            <a:endParaRPr lang="en-US" dirty="0"/>
          </a:p>
          <a:p>
            <a:pPr marL="0" indent="0">
              <a:buNone/>
            </a:pPr>
            <a:r>
              <a:rPr lang="en-US" dirty="0" err="1" smtClean="0"/>
              <a:t>Ans</a:t>
            </a:r>
            <a:r>
              <a:rPr lang="en-US" dirty="0" smtClean="0"/>
              <a:t>: E. </a:t>
            </a:r>
          </a:p>
        </p:txBody>
      </p:sp>
    </p:spTree>
    <p:extLst>
      <p:ext uri="{BB962C8B-B14F-4D97-AF65-F5344CB8AC3E}">
        <p14:creationId xmlns:p14="http://schemas.microsoft.com/office/powerpoint/2010/main" val="4157821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Defense against SSL hijacking</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SSL </a:t>
            </a:r>
            <a:r>
              <a:rPr lang="en-US" dirty="0"/>
              <a:t>hijacking </a:t>
            </a:r>
            <a:r>
              <a:rPr lang="en-US" dirty="0" smtClean="0"/>
              <a:t>is </a:t>
            </a:r>
            <a:r>
              <a:rPr lang="en-US" dirty="0"/>
              <a:t>virtually undetectable from there server side of the equation because as far as the server is concerned this is just normal communication with a client. </a:t>
            </a:r>
            <a:endParaRPr lang="en-US" dirty="0" smtClean="0"/>
          </a:p>
          <a:p>
            <a:r>
              <a:rPr lang="en-US" dirty="0" smtClean="0"/>
              <a:t>There </a:t>
            </a:r>
            <a:r>
              <a:rPr lang="en-US" dirty="0"/>
              <a:t>are a few things that can be done from the client’s perspective to detect and prevent these types of attacks.</a:t>
            </a:r>
          </a:p>
          <a:p>
            <a:endParaRPr lang="en-US" dirty="0"/>
          </a:p>
          <a:p>
            <a:r>
              <a:rPr lang="en-US" dirty="0"/>
              <a:t>Ensure Secure Connections Use HTTPS - i</a:t>
            </a:r>
            <a:r>
              <a:rPr lang="en-US" dirty="0" smtClean="0"/>
              <a:t>f </a:t>
            </a:r>
            <a:r>
              <a:rPr lang="en-US" dirty="0"/>
              <a:t>you log into your online banking and notice that it is just a standard HTTP connection there is a </a:t>
            </a:r>
            <a:r>
              <a:rPr lang="en-US" dirty="0" smtClean="0"/>
              <a:t>chance </a:t>
            </a:r>
            <a:r>
              <a:rPr lang="en-US" dirty="0"/>
              <a:t>something is wrong. </a:t>
            </a:r>
            <a:endParaRPr lang="en-US" dirty="0" smtClean="0"/>
          </a:p>
          <a:p>
            <a:r>
              <a:rPr lang="en-US" dirty="0" smtClean="0"/>
              <a:t>Save </a:t>
            </a:r>
            <a:r>
              <a:rPr lang="en-US" dirty="0"/>
              <a:t>Online Banking for Home - The chance of somebody intercepting your traffic on your home network is much less than on your work network. This isn’t because your home computer is more secure </a:t>
            </a:r>
            <a:r>
              <a:rPr lang="en-US" dirty="0" smtClean="0"/>
              <a:t>(its </a:t>
            </a:r>
            <a:r>
              <a:rPr lang="en-US" dirty="0"/>
              <a:t>probably less </a:t>
            </a:r>
            <a:r>
              <a:rPr lang="en-US" dirty="0" smtClean="0"/>
              <a:t>secure). But </a:t>
            </a:r>
            <a:r>
              <a:rPr lang="en-US" dirty="0"/>
              <a:t>the </a:t>
            </a:r>
            <a:r>
              <a:rPr lang="en-US" dirty="0" smtClean="0"/>
              <a:t>fact that </a:t>
            </a:r>
            <a:r>
              <a:rPr lang="en-US" dirty="0"/>
              <a:t>if you only have one or two computers at home, </a:t>
            </a:r>
            <a:r>
              <a:rPr lang="en-US" dirty="0" smtClean="0"/>
              <a:t>makes home network a less likely target of hackers.</a:t>
            </a:r>
            <a:endParaRPr lang="en-US" dirty="0"/>
          </a:p>
          <a:p>
            <a:r>
              <a:rPr lang="en-US" dirty="0"/>
              <a:t>Secure your internal machines  </a:t>
            </a:r>
            <a:r>
              <a:rPr lang="en-US" dirty="0" smtClean="0"/>
              <a:t>with firewall and IDS.</a:t>
            </a:r>
            <a:endParaRPr lang="en-US" dirty="0"/>
          </a:p>
        </p:txBody>
      </p:sp>
    </p:spTree>
    <p:extLst>
      <p:ext uri="{BB962C8B-B14F-4D97-AF65-F5344CB8AC3E}">
        <p14:creationId xmlns:p14="http://schemas.microsoft.com/office/powerpoint/2010/main" val="171559278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75496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Shape 96"/>
          <p:cNvSpPr txBox="1">
            <a:spLocks noGrp="1"/>
          </p:cNvSpPr>
          <p:nvPr>
            <p:ph type="title"/>
          </p:nvPr>
        </p:nvSpPr>
        <p:spPr>
          <a:prstGeom prst="rect">
            <a:avLst/>
          </a:prstGeom>
        </p:spPr>
        <p:txBody>
          <a:bodyPr lIns="45699" tIns="45699" rIns="45699" bIns="45699"/>
          <a:lstStyle/>
          <a:p>
            <a:r>
              <a:rPr dirty="0"/>
              <a:t>Network Attacks</a:t>
            </a:r>
          </a:p>
        </p:txBody>
      </p:sp>
      <p:sp>
        <p:nvSpPr>
          <p:cNvPr id="122" name="Shape 97"/>
          <p:cNvSpPr txBox="1">
            <a:spLocks noGrp="1"/>
          </p:cNvSpPr>
          <p:nvPr>
            <p:ph type="body" idx="1"/>
          </p:nvPr>
        </p:nvSpPr>
        <p:spPr>
          <a:prstGeom prst="rect">
            <a:avLst/>
          </a:prstGeom>
        </p:spPr>
        <p:txBody>
          <a:bodyPr lIns="45699" tIns="45699" rIns="45699" bIns="45699"/>
          <a:lstStyle/>
          <a:p>
            <a:pPr>
              <a:buClr>
                <a:srgbClr val="000000"/>
              </a:buClr>
            </a:pPr>
            <a:r>
              <a:rPr dirty="0"/>
              <a:t>The prevalent use of network protocols that were developed in the early days of networking present a number of vulnerabilities that can be exploited by a potential attacker.</a:t>
            </a:r>
            <a:br>
              <a:rPr dirty="0"/>
            </a:br>
            <a:endParaRPr dirty="0"/>
          </a:p>
          <a:p>
            <a:pPr>
              <a:buClr>
                <a:srgbClr val="000000"/>
              </a:buClr>
            </a:pPr>
            <a:r>
              <a:rPr dirty="0"/>
              <a:t>Many of these vulnerabilities are due to the lack of authentication and integrity-checking capabilities.</a:t>
            </a:r>
          </a:p>
        </p:txBody>
      </p:sp>
    </p:spTree>
    <p:extLst>
      <p:ext uri="{BB962C8B-B14F-4D97-AF65-F5344CB8AC3E}">
        <p14:creationId xmlns:p14="http://schemas.microsoft.com/office/powerpoint/2010/main" val="20252013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Shape 102"/>
          <p:cNvSpPr txBox="1">
            <a:spLocks noGrp="1"/>
          </p:cNvSpPr>
          <p:nvPr>
            <p:ph type="title"/>
          </p:nvPr>
        </p:nvSpPr>
        <p:spPr>
          <a:prstGeom prst="rect">
            <a:avLst/>
          </a:prstGeom>
        </p:spPr>
        <p:txBody>
          <a:bodyPr lIns="45699" tIns="45699" rIns="45699" bIns="45699"/>
          <a:lstStyle/>
          <a:p>
            <a:r>
              <a:rPr dirty="0"/>
              <a:t>TCP Vulnerabilities</a:t>
            </a:r>
          </a:p>
        </p:txBody>
      </p:sp>
      <p:sp>
        <p:nvSpPr>
          <p:cNvPr id="127" name="Shape 103"/>
          <p:cNvSpPr txBox="1">
            <a:spLocks noGrp="1"/>
          </p:cNvSpPr>
          <p:nvPr>
            <p:ph type="body" idx="1"/>
          </p:nvPr>
        </p:nvSpPr>
        <p:spPr>
          <a:xfrm>
            <a:off x="457200" y="1951038"/>
            <a:ext cx="8229600" cy="3771901"/>
          </a:xfrm>
          <a:prstGeom prst="rect">
            <a:avLst/>
          </a:prstGeom>
        </p:spPr>
        <p:txBody>
          <a:bodyPr lIns="45699" tIns="45699" rIns="45699" bIns="45699"/>
          <a:lstStyle/>
          <a:p>
            <a:pPr>
              <a:buClr>
                <a:srgbClr val="000000"/>
              </a:buClr>
            </a:pPr>
            <a:r>
              <a:rPr dirty="0"/>
              <a:t>Transmission Control Protocol (TCP) and Internet Protocol (IP) were originally developed in the early </a:t>
            </a:r>
            <a:r>
              <a:rPr lang="en-US" dirty="0"/>
              <a:t>'</a:t>
            </a:r>
            <a:r>
              <a:rPr dirty="0"/>
              <a:t>70s. </a:t>
            </a:r>
            <a:br>
              <a:rPr dirty="0"/>
            </a:br>
            <a:endParaRPr dirty="0"/>
          </a:p>
          <a:p>
            <a:pPr>
              <a:buClr>
                <a:srgbClr val="000000"/>
              </a:buClr>
            </a:pPr>
            <a:r>
              <a:rPr dirty="0"/>
              <a:t>TCP is responsible for the reliable end-to-end delivery of messages over the network.</a:t>
            </a:r>
            <a:br>
              <a:rPr dirty="0"/>
            </a:br>
            <a:endParaRPr dirty="0"/>
          </a:p>
          <a:p>
            <a:pPr>
              <a:buClr>
                <a:srgbClr val="000000"/>
              </a:buClr>
            </a:pPr>
            <a:r>
              <a:rPr dirty="0"/>
              <a:t>IP is responsible for routing information from one network to another.</a:t>
            </a:r>
            <a:br>
              <a:rPr dirty="0"/>
            </a:br>
            <a:endParaRPr dirty="0"/>
          </a:p>
          <a:p>
            <a:pPr>
              <a:buClr>
                <a:srgbClr val="000000"/>
              </a:buClr>
            </a:pPr>
            <a:r>
              <a:rPr dirty="0"/>
              <a:t>Attacking TCP/IP was simple. Attackers </a:t>
            </a:r>
            <a:r>
              <a:rPr lang="en-US" dirty="0"/>
              <a:t>could </a:t>
            </a:r>
            <a:r>
              <a:rPr dirty="0"/>
              <a:t>simply attack its basic functionality!</a:t>
            </a:r>
          </a:p>
        </p:txBody>
      </p:sp>
    </p:spTree>
    <p:extLst>
      <p:ext uri="{BB962C8B-B14F-4D97-AF65-F5344CB8AC3E}">
        <p14:creationId xmlns:p14="http://schemas.microsoft.com/office/powerpoint/2010/main" val="35964087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Shape 108"/>
          <p:cNvSpPr txBox="1">
            <a:spLocks noGrp="1"/>
          </p:cNvSpPr>
          <p:nvPr>
            <p:ph type="title"/>
          </p:nvPr>
        </p:nvSpPr>
        <p:spPr>
          <a:prstGeom prst="rect">
            <a:avLst/>
          </a:prstGeom>
        </p:spPr>
        <p:txBody>
          <a:bodyPr lIns="45699" tIns="45699" rIns="45699" bIns="45699"/>
          <a:lstStyle/>
          <a:p>
            <a:r>
              <a:rPr dirty="0"/>
              <a:t>Normal TCP Handshake</a:t>
            </a:r>
          </a:p>
        </p:txBody>
      </p:sp>
      <p:sp>
        <p:nvSpPr>
          <p:cNvPr id="132" name="Shape 109"/>
          <p:cNvSpPr txBox="1">
            <a:spLocks noGrp="1"/>
          </p:cNvSpPr>
          <p:nvPr>
            <p:ph idx="1"/>
          </p:nvPr>
        </p:nvSpPr>
        <p:spPr>
          <a:prstGeom prst="rect">
            <a:avLst/>
          </a:prstGeom>
        </p:spPr>
        <p:txBody>
          <a:bodyPr lIns="45699" tIns="45699" rIns="45699" bIns="45699">
            <a:normAutofit/>
          </a:bodyPr>
          <a:lstStyle>
            <a:lvl1pPr marL="0" indent="0">
              <a:spcBef>
                <a:spcPts val="0"/>
              </a:spcBef>
              <a:buSzTx/>
              <a:buNone/>
              <a:defRPr sz="2800">
                <a:solidFill>
                  <a:srgbClr val="FF0000"/>
                </a:solidFill>
              </a:defRPr>
            </a:lvl1pPr>
          </a:lstStyle>
          <a:p>
            <a:r>
              <a:rPr dirty="0"/>
              <a:t> </a:t>
            </a:r>
          </a:p>
        </p:txBody>
      </p:sp>
      <p:sp>
        <p:nvSpPr>
          <p:cNvPr id="133" name="Shape 110"/>
          <p:cNvSpPr txBox="1"/>
          <p:nvPr/>
        </p:nvSpPr>
        <p:spPr>
          <a:xfrm>
            <a:off x="3733800" y="1600200"/>
            <a:ext cx="4953000" cy="4525963"/>
          </a:xfrm>
          <a:prstGeom prst="rect">
            <a:avLst/>
          </a:prstGeom>
          <a:ln w="12700">
            <a:miter lim="400000"/>
          </a:ln>
          <a:extLst>
            <a:ext uri="{C572A759-6A51-4108-AA02-DFA0A04FC94B}">
              <ma14:wrappingTextBoxFlag xmlns:ma14="http://schemas.microsoft.com/office/mac/drawingml/2011/main" xmlns="" val="1"/>
            </a:ext>
          </a:extLst>
        </p:spPr>
        <p:txBody>
          <a:bodyPr lIns="45699" tIns="45699" rIns="45699" bIns="45699">
            <a:normAutofit/>
          </a:bodyPr>
          <a:lstStyle/>
          <a:p>
            <a:pPr marL="171450" indent="-171450" defTabSz="685800">
              <a:lnSpc>
                <a:spcPct val="90000"/>
              </a:lnSpc>
              <a:buClr>
                <a:srgbClr val="000000"/>
              </a:buClr>
              <a:buSzPct val="100000"/>
              <a:buFont typeface="Arial"/>
              <a:buChar char="•"/>
              <a:defRPr sz="2100"/>
            </a:pPr>
            <a:r>
              <a:rPr dirty="0"/>
              <a:t>When a user connects to a resource (e.g. Web server), the user’s system sends a TCP packet identified as a SYN.</a:t>
            </a:r>
            <a:br>
              <a:rPr dirty="0"/>
            </a:br>
            <a:endParaRPr dirty="0"/>
          </a:p>
          <a:p>
            <a:pPr marL="171450" indent="-171450" defTabSz="685800">
              <a:lnSpc>
                <a:spcPct val="90000"/>
              </a:lnSpc>
              <a:spcBef>
                <a:spcPts val="400"/>
              </a:spcBef>
              <a:buClr>
                <a:srgbClr val="000000"/>
              </a:buClr>
              <a:buSzPct val="100000"/>
              <a:buFont typeface="Arial"/>
              <a:buChar char="•"/>
              <a:defRPr sz="2100"/>
            </a:pPr>
            <a:r>
              <a:rPr dirty="0"/>
              <a:t>When the server receives it, it allocates a connection for the user’s systems, sending back an acknowledgement (SYN-ACK).</a:t>
            </a:r>
            <a:br>
              <a:rPr dirty="0"/>
            </a:br>
            <a:endParaRPr dirty="0"/>
          </a:p>
          <a:p>
            <a:pPr marL="171450" indent="-171450" defTabSz="685800">
              <a:lnSpc>
                <a:spcPct val="90000"/>
              </a:lnSpc>
              <a:spcBef>
                <a:spcPts val="400"/>
              </a:spcBef>
              <a:buClr>
                <a:srgbClr val="000000"/>
              </a:buClr>
              <a:buSzPct val="100000"/>
              <a:buFont typeface="Arial"/>
              <a:buChar char="•"/>
              <a:defRPr sz="2100"/>
            </a:pPr>
            <a:r>
              <a:rPr dirty="0"/>
              <a:t>The user completes the connection setup to access the data, sending an ACK to the server.</a:t>
            </a:r>
          </a:p>
        </p:txBody>
      </p:sp>
      <p:pic>
        <p:nvPicPr>
          <p:cNvPr id="134" name="Shape 111" descr="TCP Handshake&#10;&#10;An example of the TCP Handshake"/>
          <p:cNvPicPr>
            <a:picLocks noChangeAspect="1"/>
          </p:cNvPicPr>
          <p:nvPr/>
        </p:nvPicPr>
        <p:blipFill>
          <a:blip r:embed="rId3">
            <a:extLst/>
          </a:blip>
          <a:stretch>
            <a:fillRect/>
          </a:stretch>
        </p:blipFill>
        <p:spPr>
          <a:xfrm>
            <a:off x="609600" y="1905000"/>
            <a:ext cx="2819400" cy="3276600"/>
          </a:xfrm>
          <a:prstGeom prst="rect">
            <a:avLst/>
          </a:prstGeom>
          <a:ln w="12700">
            <a:miter lim="400000"/>
          </a:ln>
        </p:spPr>
      </p:pic>
      <p:sp>
        <p:nvSpPr>
          <p:cNvPr id="6" name="Shape 125"/>
          <p:cNvSpPr txBox="1"/>
          <p:nvPr/>
        </p:nvSpPr>
        <p:spPr>
          <a:xfrm>
            <a:off x="609600" y="5395911"/>
            <a:ext cx="4038599" cy="400067"/>
          </a:xfrm>
          <a:prstGeom prst="rect">
            <a:avLst/>
          </a:prstGeom>
          <a:ln w="12700">
            <a:miter lim="400000"/>
          </a:ln>
          <a:extLst>
            <a:ext uri="{C572A759-6A51-4108-AA02-DFA0A04FC94B}">
              <ma14:wrappingTextBoxFlag xmlns:ma14="http://schemas.microsoft.com/office/mac/drawingml/2011/main" xmlns="" val="1"/>
            </a:ext>
          </a:extLst>
        </p:spPr>
        <p:txBody>
          <a:bodyPr lIns="45699" tIns="45699" rIns="45699" bIns="45699">
            <a:spAutoFit/>
          </a:bodyPr>
          <a:lstStyle>
            <a:lvl1pPr>
              <a:defRPr sz="1000">
                <a:latin typeface="+mn-lt"/>
                <a:ea typeface="+mn-ea"/>
                <a:cs typeface="+mn-cs"/>
                <a:sym typeface="Arial"/>
              </a:defRPr>
            </a:lvl1pPr>
          </a:lstStyle>
          <a:p>
            <a:r>
              <a:rPr dirty="0"/>
              <a:t>CC BY-SA 2.5, </a:t>
            </a:r>
            <a:endParaRPr lang="en-US" dirty="0"/>
          </a:p>
          <a:p>
            <a:r>
              <a:rPr lang="en-US" dirty="0"/>
              <a:t>https://</a:t>
            </a:r>
            <a:r>
              <a:rPr lang="en-US" dirty="0" err="1"/>
              <a:t>commons.wikimedia.org</a:t>
            </a:r>
            <a:r>
              <a:rPr lang="en-US" dirty="0"/>
              <a:t>/wiki/</a:t>
            </a:r>
            <a:r>
              <a:rPr lang="en-US" dirty="0" err="1"/>
              <a:t>File:Tcp_normal.png</a:t>
            </a:r>
            <a:endParaRPr dirty="0"/>
          </a:p>
        </p:txBody>
      </p:sp>
    </p:spTree>
    <p:extLst>
      <p:ext uri="{BB962C8B-B14F-4D97-AF65-F5344CB8AC3E}">
        <p14:creationId xmlns:p14="http://schemas.microsoft.com/office/powerpoint/2010/main" val="33140391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Shape 116"/>
          <p:cNvSpPr txBox="1">
            <a:spLocks noGrp="1"/>
          </p:cNvSpPr>
          <p:nvPr>
            <p:ph type="title"/>
          </p:nvPr>
        </p:nvSpPr>
        <p:spPr>
          <a:prstGeom prst="rect">
            <a:avLst/>
          </a:prstGeom>
        </p:spPr>
        <p:txBody>
          <a:bodyPr lIns="45699" tIns="45699" rIns="45699" bIns="45699"/>
          <a:lstStyle/>
          <a:p>
            <a:r>
              <a:rPr dirty="0"/>
              <a:t>TCP SYN Flood Attack</a:t>
            </a:r>
          </a:p>
        </p:txBody>
      </p:sp>
      <p:sp>
        <p:nvSpPr>
          <p:cNvPr id="139" name="Shape 117"/>
          <p:cNvSpPr txBox="1">
            <a:spLocks noGrp="1"/>
          </p:cNvSpPr>
          <p:nvPr>
            <p:ph type="body" idx="1"/>
          </p:nvPr>
        </p:nvSpPr>
        <p:spPr>
          <a:xfrm>
            <a:off x="563609" y="1587767"/>
            <a:ext cx="5504334" cy="4778600"/>
          </a:xfrm>
          <a:prstGeom prst="rect">
            <a:avLst/>
          </a:prstGeom>
        </p:spPr>
        <p:txBody>
          <a:bodyPr lIns="45699" tIns="45699" rIns="45699" bIns="45699">
            <a:normAutofit/>
          </a:bodyPr>
          <a:lstStyle/>
          <a:p>
            <a:pPr>
              <a:spcBef>
                <a:spcPts val="0"/>
              </a:spcBef>
              <a:buClr>
                <a:srgbClr val="000000"/>
              </a:buClr>
            </a:pPr>
            <a:r>
              <a:rPr dirty="0"/>
              <a:t>Leveraging the three-way handshake that is performed at this initial connection, an attacker can overwhelm a server with connection requests. </a:t>
            </a:r>
          </a:p>
          <a:p>
            <a:pPr marL="698500" lvl="1" indent="-342900">
              <a:spcBef>
                <a:spcPts val="400"/>
              </a:spcBef>
              <a:buClr>
                <a:srgbClr val="000000"/>
              </a:buClr>
              <a:defRPr sz="1800"/>
            </a:pPr>
            <a:r>
              <a:rPr dirty="0"/>
              <a:t>Attacker sends TCP SYN packets to all ports at the server (i.e.</a:t>
            </a:r>
            <a:r>
              <a:rPr lang="en-US" dirty="0"/>
              <a:t>,</a:t>
            </a:r>
            <a:r>
              <a:rPr dirty="0"/>
              <a:t> Web server)</a:t>
            </a:r>
            <a:r>
              <a:rPr lang="en-US" dirty="0"/>
              <a:t> </a:t>
            </a:r>
            <a:r>
              <a:rPr dirty="0"/>
              <a:t>using a spoofed IP address.</a:t>
            </a:r>
          </a:p>
          <a:p>
            <a:pPr marL="698500" lvl="1" indent="-342900">
              <a:spcBef>
                <a:spcPts val="400"/>
              </a:spcBef>
              <a:buClr>
                <a:srgbClr val="000000"/>
              </a:buClr>
              <a:defRPr sz="1800"/>
            </a:pPr>
            <a:r>
              <a:rPr dirty="0"/>
              <a:t>The server responds to each request with a SYN/ACK, allocating a connection (each connection uses server RAM).</a:t>
            </a:r>
          </a:p>
          <a:p>
            <a:pPr marL="698500" lvl="1" indent="-342900">
              <a:spcBef>
                <a:spcPts val="400"/>
              </a:spcBef>
              <a:buClr>
                <a:srgbClr val="000000"/>
              </a:buClr>
              <a:defRPr sz="1800"/>
            </a:pPr>
            <a:r>
              <a:rPr dirty="0"/>
              <a:t>Since the attacker has spoofed the source IP address, the spoofed IPs receive the SYN/ACKs.</a:t>
            </a:r>
          </a:p>
          <a:p>
            <a:pPr marL="698500" lvl="1" indent="-342900">
              <a:spcBef>
                <a:spcPts val="400"/>
              </a:spcBef>
              <a:buClr>
                <a:srgbClr val="000000"/>
              </a:buClr>
              <a:defRPr sz="1800"/>
            </a:pPr>
            <a:r>
              <a:rPr dirty="0"/>
              <a:t>After a while, the server runs out of connections (RAM)</a:t>
            </a:r>
            <a:r>
              <a:rPr lang="en-US" dirty="0"/>
              <a:t>,</a:t>
            </a:r>
            <a:r>
              <a:rPr dirty="0"/>
              <a:t> and other systems cannot connect until the server resets the connections.</a:t>
            </a:r>
          </a:p>
        </p:txBody>
      </p:sp>
      <p:pic>
        <p:nvPicPr>
          <p:cNvPr id="2" name="Picture 1"/>
          <p:cNvPicPr>
            <a:picLocks noChangeAspect="1"/>
          </p:cNvPicPr>
          <p:nvPr/>
        </p:nvPicPr>
        <p:blipFill>
          <a:blip r:embed="rId3"/>
          <a:stretch>
            <a:fillRect/>
          </a:stretch>
        </p:blipFill>
        <p:spPr>
          <a:xfrm>
            <a:off x="6067943" y="2694689"/>
            <a:ext cx="3053379" cy="1997269"/>
          </a:xfrm>
          <a:prstGeom prst="rect">
            <a:avLst/>
          </a:prstGeom>
        </p:spPr>
      </p:pic>
    </p:spTree>
    <p:extLst>
      <p:ext uri="{BB962C8B-B14F-4D97-AF65-F5344CB8AC3E}">
        <p14:creationId xmlns:p14="http://schemas.microsoft.com/office/powerpoint/2010/main" val="2557703795"/>
      </p:ext>
    </p:extLst>
  </p:cSld>
  <p:clrMapOvr>
    <a:masterClrMapping/>
  </p:clrMapOvr>
  <p:timing>
    <p:tnLst>
      <p:par>
        <p:cTn id="1" dur="indefinite" restart="never" nodeType="tmRoot"/>
      </p:par>
    </p:tnLst>
  </p:timing>
</p:sld>
</file>

<file path=ppt/theme/theme1.xml><?xml version="1.0" encoding="utf-8"?>
<a:theme xmlns:a="http://schemas.openxmlformats.org/drawingml/2006/main" name="PP_C5Modules_CC_License_standar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E3E3C7E6-017D-4D62-BA60-DC8D354CF6D5}" vid="{19B1188F-9E2C-4048-BDD4-D059C22BC13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C5.module.ADAC.standard.format.template (6)</Template>
  <TotalTime>1281</TotalTime>
  <Words>4984</Words>
  <Application>Microsoft Office PowerPoint</Application>
  <PresentationFormat>On-screen Show (4:3)</PresentationFormat>
  <Paragraphs>493</Paragraphs>
  <Slides>54</Slides>
  <Notes>18</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54</vt:i4>
      </vt:variant>
    </vt:vector>
  </HeadingPairs>
  <TitlesOfParts>
    <vt:vector size="62" baseType="lpstr">
      <vt:lpstr>Arial</vt:lpstr>
      <vt:lpstr>Calibri</vt:lpstr>
      <vt:lpstr>Calibri Light</vt:lpstr>
      <vt:lpstr>Garamond</vt:lpstr>
      <vt:lpstr>Times New Roman</vt:lpstr>
      <vt:lpstr>ZapfDingbats</vt:lpstr>
      <vt:lpstr>PP_C5Modules_CC_License_standard</vt:lpstr>
      <vt:lpstr>Clip</vt:lpstr>
      <vt:lpstr>Cyber Threats and Countermeasures</vt:lpstr>
      <vt:lpstr>Learning Objectives</vt:lpstr>
      <vt:lpstr>Denial-of-Service Attacks</vt:lpstr>
      <vt:lpstr>Distributed Denial-of-Service</vt:lpstr>
      <vt:lpstr>DoS and DDoS Mitigations</vt:lpstr>
      <vt:lpstr>Network Attacks</vt:lpstr>
      <vt:lpstr>TCP Vulnerabilities</vt:lpstr>
      <vt:lpstr>Normal TCP Handshake</vt:lpstr>
      <vt:lpstr>TCP SYN Flood Attack</vt:lpstr>
      <vt:lpstr>TCP/SYN FLOOD</vt:lpstr>
      <vt:lpstr>Mitigating TCP/SYN Floods</vt:lpstr>
      <vt:lpstr>ICMP</vt:lpstr>
      <vt:lpstr>ICMP in a DoS/DDoS Attack</vt:lpstr>
      <vt:lpstr>ICMP in a DoS/DDoS Attack (Cont.)</vt:lpstr>
      <vt:lpstr>ICMP for Covert Communications</vt:lpstr>
      <vt:lpstr>ICMP as a Recon Tool</vt:lpstr>
      <vt:lpstr>Mitigating ICMP Attacks</vt:lpstr>
      <vt:lpstr>Domain Name System (DNS)</vt:lpstr>
      <vt:lpstr>DNS Vulnerabilities</vt:lpstr>
      <vt:lpstr>DNS Spoofing</vt:lpstr>
      <vt:lpstr>Normal DNS Communication</vt:lpstr>
      <vt:lpstr>DNS Man in the middle attack</vt:lpstr>
      <vt:lpstr>Mitigating DNS Attacks </vt:lpstr>
      <vt:lpstr>Address Resolution Protocol</vt:lpstr>
      <vt:lpstr>ARP Poisoning</vt:lpstr>
      <vt:lpstr>ARP</vt:lpstr>
      <vt:lpstr>ARP Cache Poisoning</vt:lpstr>
      <vt:lpstr>Man-in-the-middle</vt:lpstr>
      <vt:lpstr>Man-in-the-middle</vt:lpstr>
      <vt:lpstr>ARP Cache poisoning to impersonate the default gateway</vt:lpstr>
      <vt:lpstr>ARP Spoofing attack on a website</vt:lpstr>
      <vt:lpstr>Mitigating ARP Attacks</vt:lpstr>
      <vt:lpstr>ARP</vt:lpstr>
      <vt:lpstr>ARP protocol: Same LAN (network)</vt:lpstr>
      <vt:lpstr>ARP protocol: Routing to another lan</vt:lpstr>
      <vt:lpstr>PowerPoint Presentation</vt:lpstr>
      <vt:lpstr>ARP Cache Poisoning</vt:lpstr>
      <vt:lpstr>Man-in-the-middle</vt:lpstr>
      <vt:lpstr>Man-in-the-middle</vt:lpstr>
      <vt:lpstr>ARP Cache poisoning to impersonate the default gateway</vt:lpstr>
      <vt:lpstr>ARP Spoofing attack on a website</vt:lpstr>
      <vt:lpstr>Defense against ARP Cache Poisoning</vt:lpstr>
      <vt:lpstr>DNS Spoofing</vt:lpstr>
      <vt:lpstr>Normal DNS Communication</vt:lpstr>
      <vt:lpstr>DNS Man in the middle attack</vt:lpstr>
      <vt:lpstr>SSL (Secure Socket Layer) Hijacking</vt:lpstr>
      <vt:lpstr>SSL and HTTPS</vt:lpstr>
      <vt:lpstr>SSL Overview</vt:lpstr>
      <vt:lpstr>Man in the middle attack </vt:lpstr>
      <vt:lpstr>HTTPS</vt:lpstr>
      <vt:lpstr>SSL Hijacking</vt:lpstr>
      <vt:lpstr>If SSL is being used to encrypt messages that are transmitted over the network, what is a major concern of the security professional? </vt:lpstr>
      <vt:lpstr>Defense against SSL hijacking</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Cyber Threats and Countermeasures</dc:title>
  <dc:creator>Sabrina Smiley</dc:creator>
  <cp:lastModifiedBy>csu</cp:lastModifiedBy>
  <cp:revision>16</cp:revision>
  <dcterms:created xsi:type="dcterms:W3CDTF">2018-06-20T19:06:47Z</dcterms:created>
  <dcterms:modified xsi:type="dcterms:W3CDTF">2020-11-05T15:22:30Z</dcterms:modified>
</cp:coreProperties>
</file>