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57" r:id="rId2"/>
    <p:sldId id="283" r:id="rId3"/>
    <p:sldId id="259" r:id="rId4"/>
    <p:sldId id="260" r:id="rId5"/>
    <p:sldId id="261" r:id="rId6"/>
    <p:sldId id="262" r:id="rId7"/>
    <p:sldId id="279" r:id="rId8"/>
    <p:sldId id="263" r:id="rId9"/>
    <p:sldId id="264" r:id="rId10"/>
    <p:sldId id="265" r:id="rId11"/>
    <p:sldId id="266" r:id="rId12"/>
    <p:sldId id="268" r:id="rId13"/>
    <p:sldId id="284" r:id="rId14"/>
    <p:sldId id="285" r:id="rId15"/>
    <p:sldId id="286" r:id="rId16"/>
    <p:sldId id="267" r:id="rId17"/>
    <p:sldId id="269" r:id="rId18"/>
    <p:sldId id="270" r:id="rId19"/>
    <p:sldId id="271" r:id="rId20"/>
    <p:sldId id="272" r:id="rId21"/>
    <p:sldId id="281" r:id="rId22"/>
    <p:sldId id="282" r:id="rId23"/>
    <p:sldId id="280" r:id="rId24"/>
    <p:sldId id="273" r:id="rId25"/>
    <p:sldId id="336" r:id="rId26"/>
    <p:sldId id="337" r:id="rId27"/>
    <p:sldId id="278" r:id="rId28"/>
    <p:sldId id="287" r:id="rId29"/>
    <p:sldId id="289" r:id="rId30"/>
    <p:sldId id="290" r:id="rId31"/>
    <p:sldId id="291" r:id="rId32"/>
    <p:sldId id="293" r:id="rId33"/>
    <p:sldId id="294" r:id="rId34"/>
    <p:sldId id="295" r:id="rId35"/>
    <p:sldId id="296" r:id="rId36"/>
    <p:sldId id="340" r:id="rId37"/>
    <p:sldId id="297" r:id="rId38"/>
    <p:sldId id="298" r:id="rId39"/>
    <p:sldId id="299" r:id="rId40"/>
    <p:sldId id="300" r:id="rId41"/>
    <p:sldId id="301" r:id="rId42"/>
    <p:sldId id="302" r:id="rId43"/>
    <p:sldId id="303" r:id="rId44"/>
    <p:sldId id="304" r:id="rId45"/>
    <p:sldId id="305" r:id="rId46"/>
    <p:sldId id="306" r:id="rId47"/>
    <p:sldId id="338" r:id="rId48"/>
    <p:sldId id="339"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su" initials="c" lastIdx="2" clrIdx="0">
    <p:extLst>
      <p:ext uri="{19B8F6BF-5375-455C-9EA6-DF929625EA0E}">
        <p15:presenceInfo xmlns:p15="http://schemas.microsoft.com/office/powerpoint/2012/main" userId="cs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3" autoAdjust="0"/>
    <p:restoredTop sz="94660"/>
  </p:normalViewPr>
  <p:slideViewPr>
    <p:cSldViewPr snapToGrid="0">
      <p:cViewPr varScale="1">
        <p:scale>
          <a:sx n="81" d="100"/>
          <a:sy n="81" d="100"/>
        </p:scale>
        <p:origin x="72" y="21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8-25T17:17:58.326" idx="1">
    <p:pos x="3126" y="1176"/>
    <p:text>Internet should be neutral to any kind of data; all data should be treated equally.</p:text>
    <p:extLst>
      <p:ext uri="{C676402C-5697-4E1C-873F-D02D1690AC5C}">
        <p15:threadingInfo xmlns:p15="http://schemas.microsoft.com/office/powerpoint/2012/main" timeZoneBias="240"/>
      </p:ext>
    </p:extLst>
  </p:cm>
  <p:cm authorId="1" dt="2020-08-25T17:29:55.685" idx="2">
    <p:pos x="2316" y="1176"/>
    <p:text>Openness of the Internet has supported a bunch of new innovations such as emails, social media, blogs, instant messeging etc.</p:text>
    <p:extLst>
      <p:ext uri="{C676402C-5697-4E1C-873F-D02D1690AC5C}">
        <p15:threadingInfo xmlns:p15="http://schemas.microsoft.com/office/powerpoint/2012/main" timeZoneBias="240"/>
      </p:ext>
    </p:extLst>
  </p:cm>
</p:cmLst>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D8308B-D34A-48DB-B688-D268A3299114}" type="doc">
      <dgm:prSet loTypeId="urn:microsoft.com/office/officeart/2005/8/layout/gear1" loCatId="relationship" qsTypeId="urn:microsoft.com/office/officeart/2005/8/quickstyle/simple1" qsCatId="simple" csTypeId="urn:microsoft.com/office/officeart/2005/8/colors/colorful3" csCatId="colorful" phldr="1"/>
      <dgm:spPr/>
    </dgm:pt>
    <dgm:pt modelId="{C64A000F-85C4-4F15-9F17-9328C7462536}">
      <dgm:prSet phldrT="[Text]"/>
      <dgm:spPr/>
      <dgm:t>
        <a:bodyPr/>
        <a:lstStyle/>
        <a:p>
          <a:r>
            <a:rPr lang="en-US" dirty="0" smtClean="0"/>
            <a:t>Open</a:t>
          </a:r>
          <a:endParaRPr lang="en-US" dirty="0"/>
        </a:p>
      </dgm:t>
    </dgm:pt>
    <dgm:pt modelId="{47DC376C-A863-4940-9578-2453CF489BA1}" type="parTrans" cxnId="{68E0573A-2B95-4773-B11A-FCA728CC6F9B}">
      <dgm:prSet/>
      <dgm:spPr/>
      <dgm:t>
        <a:bodyPr/>
        <a:lstStyle/>
        <a:p>
          <a:endParaRPr lang="en-US"/>
        </a:p>
      </dgm:t>
    </dgm:pt>
    <dgm:pt modelId="{2BC82A7B-FF56-4103-BF01-3A0E1284BCFE}" type="sibTrans" cxnId="{68E0573A-2B95-4773-B11A-FCA728CC6F9B}">
      <dgm:prSet/>
      <dgm:spPr/>
      <dgm:t>
        <a:bodyPr/>
        <a:lstStyle/>
        <a:p>
          <a:endParaRPr lang="en-US"/>
        </a:p>
      </dgm:t>
    </dgm:pt>
    <dgm:pt modelId="{A821566C-235A-4D37-82E7-851AE62FC8E3}">
      <dgm:prSet phldrT="[Text]"/>
      <dgm:spPr/>
      <dgm:t>
        <a:bodyPr/>
        <a:lstStyle/>
        <a:p>
          <a:r>
            <a:rPr lang="en-US" dirty="0" smtClean="0"/>
            <a:t>Scalable</a:t>
          </a:r>
          <a:endParaRPr lang="en-US" dirty="0"/>
        </a:p>
      </dgm:t>
    </dgm:pt>
    <dgm:pt modelId="{7A81B89E-FB13-489F-AF03-CEDF086F87D8}" type="parTrans" cxnId="{2ECE4DF6-5B00-4277-BD37-60464CD00F00}">
      <dgm:prSet/>
      <dgm:spPr/>
      <dgm:t>
        <a:bodyPr/>
        <a:lstStyle/>
        <a:p>
          <a:endParaRPr lang="en-US"/>
        </a:p>
      </dgm:t>
    </dgm:pt>
    <dgm:pt modelId="{4A52353F-99A4-44B3-B250-7DAF3F67AE94}" type="sibTrans" cxnId="{2ECE4DF6-5B00-4277-BD37-60464CD00F00}">
      <dgm:prSet/>
      <dgm:spPr/>
      <dgm:t>
        <a:bodyPr/>
        <a:lstStyle/>
        <a:p>
          <a:endParaRPr lang="en-US"/>
        </a:p>
      </dgm:t>
    </dgm:pt>
    <dgm:pt modelId="{18E25412-AC85-437F-B5C6-88A89C8E4D61}">
      <dgm:prSet phldrT="[Text]"/>
      <dgm:spPr/>
      <dgm:t>
        <a:bodyPr/>
        <a:lstStyle/>
        <a:p>
          <a:r>
            <a:rPr lang="en-US" dirty="0" smtClean="0"/>
            <a:t>Asynchronous</a:t>
          </a:r>
          <a:endParaRPr lang="en-US" dirty="0"/>
        </a:p>
      </dgm:t>
    </dgm:pt>
    <dgm:pt modelId="{8B979531-220C-4FAC-851A-4371E13EEBB0}" type="parTrans" cxnId="{9E780BB2-DE16-401C-965D-851C4A66BE2D}">
      <dgm:prSet/>
      <dgm:spPr/>
      <dgm:t>
        <a:bodyPr/>
        <a:lstStyle/>
        <a:p>
          <a:endParaRPr lang="en-US"/>
        </a:p>
      </dgm:t>
    </dgm:pt>
    <dgm:pt modelId="{9B31A98B-1E32-4282-97B7-00B2D00A0DAF}" type="sibTrans" cxnId="{9E780BB2-DE16-401C-965D-851C4A66BE2D}">
      <dgm:prSet/>
      <dgm:spPr/>
      <dgm:t>
        <a:bodyPr/>
        <a:lstStyle/>
        <a:p>
          <a:endParaRPr lang="en-US"/>
        </a:p>
      </dgm:t>
    </dgm:pt>
    <dgm:pt modelId="{97E82C49-E198-4CDD-A6F5-8383A790400A}" type="pres">
      <dgm:prSet presAssocID="{B9D8308B-D34A-48DB-B688-D268A3299114}" presName="composite" presStyleCnt="0">
        <dgm:presLayoutVars>
          <dgm:chMax val="3"/>
          <dgm:animLvl val="lvl"/>
          <dgm:resizeHandles val="exact"/>
        </dgm:presLayoutVars>
      </dgm:prSet>
      <dgm:spPr/>
    </dgm:pt>
    <dgm:pt modelId="{0D84573D-4197-47A0-9EFF-910E4ADE385B}" type="pres">
      <dgm:prSet presAssocID="{C64A000F-85C4-4F15-9F17-9328C7462536}" presName="gear1" presStyleLbl="node1" presStyleIdx="0" presStyleCnt="3">
        <dgm:presLayoutVars>
          <dgm:chMax val="1"/>
          <dgm:bulletEnabled val="1"/>
        </dgm:presLayoutVars>
      </dgm:prSet>
      <dgm:spPr/>
      <dgm:t>
        <a:bodyPr/>
        <a:lstStyle/>
        <a:p>
          <a:endParaRPr lang="en-US"/>
        </a:p>
      </dgm:t>
    </dgm:pt>
    <dgm:pt modelId="{0159C06E-DE4C-4E83-995F-4FB652F02766}" type="pres">
      <dgm:prSet presAssocID="{C64A000F-85C4-4F15-9F17-9328C7462536}" presName="gear1srcNode" presStyleLbl="node1" presStyleIdx="0" presStyleCnt="3"/>
      <dgm:spPr/>
      <dgm:t>
        <a:bodyPr/>
        <a:lstStyle/>
        <a:p>
          <a:endParaRPr lang="en-US"/>
        </a:p>
      </dgm:t>
    </dgm:pt>
    <dgm:pt modelId="{27E9FD0F-ED5B-4255-BCC7-2433DB4DA0E9}" type="pres">
      <dgm:prSet presAssocID="{C64A000F-85C4-4F15-9F17-9328C7462536}" presName="gear1dstNode" presStyleLbl="node1" presStyleIdx="0" presStyleCnt="3"/>
      <dgm:spPr/>
      <dgm:t>
        <a:bodyPr/>
        <a:lstStyle/>
        <a:p>
          <a:endParaRPr lang="en-US"/>
        </a:p>
      </dgm:t>
    </dgm:pt>
    <dgm:pt modelId="{A33FA4AA-4692-4BFB-90A5-59BC7F2E1BC5}" type="pres">
      <dgm:prSet presAssocID="{A821566C-235A-4D37-82E7-851AE62FC8E3}" presName="gear2" presStyleLbl="node1" presStyleIdx="1" presStyleCnt="3" custScaleX="148126" custScaleY="149653" custLinFactNeighborX="-26268" custLinFactNeighborY="20248">
        <dgm:presLayoutVars>
          <dgm:chMax val="1"/>
          <dgm:bulletEnabled val="1"/>
        </dgm:presLayoutVars>
      </dgm:prSet>
      <dgm:spPr/>
      <dgm:t>
        <a:bodyPr/>
        <a:lstStyle/>
        <a:p>
          <a:endParaRPr lang="en-US"/>
        </a:p>
      </dgm:t>
    </dgm:pt>
    <dgm:pt modelId="{71408125-3E74-45EA-BBA5-FABBE667FD64}" type="pres">
      <dgm:prSet presAssocID="{A821566C-235A-4D37-82E7-851AE62FC8E3}" presName="gear2srcNode" presStyleLbl="node1" presStyleIdx="1" presStyleCnt="3"/>
      <dgm:spPr/>
      <dgm:t>
        <a:bodyPr/>
        <a:lstStyle/>
        <a:p>
          <a:endParaRPr lang="en-US"/>
        </a:p>
      </dgm:t>
    </dgm:pt>
    <dgm:pt modelId="{976AE4D2-B84E-4160-9778-296FCCE0A586}" type="pres">
      <dgm:prSet presAssocID="{A821566C-235A-4D37-82E7-851AE62FC8E3}" presName="gear2dstNode" presStyleLbl="node1" presStyleIdx="1" presStyleCnt="3"/>
      <dgm:spPr/>
      <dgm:t>
        <a:bodyPr/>
        <a:lstStyle/>
        <a:p>
          <a:endParaRPr lang="en-US"/>
        </a:p>
      </dgm:t>
    </dgm:pt>
    <dgm:pt modelId="{F54A8347-4E50-4359-A896-B63FF341C143}" type="pres">
      <dgm:prSet presAssocID="{18E25412-AC85-437F-B5C6-88A89C8E4D61}" presName="gear3" presStyleLbl="node1" presStyleIdx="2" presStyleCnt="3" custScaleX="138367" custScaleY="140218"/>
      <dgm:spPr/>
      <dgm:t>
        <a:bodyPr/>
        <a:lstStyle/>
        <a:p>
          <a:endParaRPr lang="en-US"/>
        </a:p>
      </dgm:t>
    </dgm:pt>
    <dgm:pt modelId="{DF7BEC5F-788D-4A34-BA53-CEF1D01A6637}" type="pres">
      <dgm:prSet presAssocID="{18E25412-AC85-437F-B5C6-88A89C8E4D61}" presName="gear3tx" presStyleLbl="node1" presStyleIdx="2" presStyleCnt="3">
        <dgm:presLayoutVars>
          <dgm:chMax val="1"/>
          <dgm:bulletEnabled val="1"/>
        </dgm:presLayoutVars>
      </dgm:prSet>
      <dgm:spPr/>
      <dgm:t>
        <a:bodyPr/>
        <a:lstStyle/>
        <a:p>
          <a:endParaRPr lang="en-US"/>
        </a:p>
      </dgm:t>
    </dgm:pt>
    <dgm:pt modelId="{6DCC313D-A390-4C10-93B7-E97A15F08561}" type="pres">
      <dgm:prSet presAssocID="{18E25412-AC85-437F-B5C6-88A89C8E4D61}" presName="gear3srcNode" presStyleLbl="node1" presStyleIdx="2" presStyleCnt="3"/>
      <dgm:spPr/>
      <dgm:t>
        <a:bodyPr/>
        <a:lstStyle/>
        <a:p>
          <a:endParaRPr lang="en-US"/>
        </a:p>
      </dgm:t>
    </dgm:pt>
    <dgm:pt modelId="{134C37E9-728B-47EE-BB4A-B34C5AF46610}" type="pres">
      <dgm:prSet presAssocID="{18E25412-AC85-437F-B5C6-88A89C8E4D61}" presName="gear3dstNode" presStyleLbl="node1" presStyleIdx="2" presStyleCnt="3"/>
      <dgm:spPr/>
      <dgm:t>
        <a:bodyPr/>
        <a:lstStyle/>
        <a:p>
          <a:endParaRPr lang="en-US"/>
        </a:p>
      </dgm:t>
    </dgm:pt>
    <dgm:pt modelId="{1B7D85FB-9BA7-410A-B73D-D2547AD4E9BD}" type="pres">
      <dgm:prSet presAssocID="{2BC82A7B-FF56-4103-BF01-3A0E1284BCFE}" presName="connector1" presStyleLbl="sibTrans2D1" presStyleIdx="0" presStyleCnt="3"/>
      <dgm:spPr/>
      <dgm:t>
        <a:bodyPr/>
        <a:lstStyle/>
        <a:p>
          <a:endParaRPr lang="en-US"/>
        </a:p>
      </dgm:t>
    </dgm:pt>
    <dgm:pt modelId="{457B53EA-A3FB-4F50-9302-E7B95EF8B73B}" type="pres">
      <dgm:prSet presAssocID="{4A52353F-99A4-44B3-B250-7DAF3F67AE94}" presName="connector2" presStyleLbl="sibTrans2D1" presStyleIdx="1" presStyleCnt="3" custLinFactNeighborX="-30813" custLinFactNeighborY="-5991"/>
      <dgm:spPr/>
      <dgm:t>
        <a:bodyPr/>
        <a:lstStyle/>
        <a:p>
          <a:endParaRPr lang="en-US"/>
        </a:p>
      </dgm:t>
    </dgm:pt>
    <dgm:pt modelId="{AF7F64D4-979E-472A-A22E-849D2B7922C9}" type="pres">
      <dgm:prSet presAssocID="{9B31A98B-1E32-4282-97B7-00B2D00A0DAF}" presName="connector3" presStyleLbl="sibTrans2D1" presStyleIdx="2" presStyleCnt="3" custLinFactNeighborX="-12304" custLinFactNeighborY="-16273"/>
      <dgm:spPr/>
      <dgm:t>
        <a:bodyPr/>
        <a:lstStyle/>
        <a:p>
          <a:endParaRPr lang="en-US"/>
        </a:p>
      </dgm:t>
    </dgm:pt>
  </dgm:ptLst>
  <dgm:cxnLst>
    <dgm:cxn modelId="{DA25ABDA-2CB0-4E04-99CF-B29BC03EA88E}" type="presOf" srcId="{4A52353F-99A4-44B3-B250-7DAF3F67AE94}" destId="{457B53EA-A3FB-4F50-9302-E7B95EF8B73B}" srcOrd="0" destOrd="0" presId="urn:microsoft.com/office/officeart/2005/8/layout/gear1"/>
    <dgm:cxn modelId="{08456D33-859A-40BB-8E41-2D2D184AA745}" type="presOf" srcId="{2BC82A7B-FF56-4103-BF01-3A0E1284BCFE}" destId="{1B7D85FB-9BA7-410A-B73D-D2547AD4E9BD}" srcOrd="0" destOrd="0" presId="urn:microsoft.com/office/officeart/2005/8/layout/gear1"/>
    <dgm:cxn modelId="{88B62157-7AE0-49EF-A83C-7BE15BCC9F9D}" type="presOf" srcId="{9B31A98B-1E32-4282-97B7-00B2D00A0DAF}" destId="{AF7F64D4-979E-472A-A22E-849D2B7922C9}" srcOrd="0" destOrd="0" presId="urn:microsoft.com/office/officeart/2005/8/layout/gear1"/>
    <dgm:cxn modelId="{50498B73-E9C4-41B7-9C07-13655AF4B58F}" type="presOf" srcId="{A821566C-235A-4D37-82E7-851AE62FC8E3}" destId="{71408125-3E74-45EA-BBA5-FABBE667FD64}" srcOrd="1" destOrd="0" presId="urn:microsoft.com/office/officeart/2005/8/layout/gear1"/>
    <dgm:cxn modelId="{9E780BB2-DE16-401C-965D-851C4A66BE2D}" srcId="{B9D8308B-D34A-48DB-B688-D268A3299114}" destId="{18E25412-AC85-437F-B5C6-88A89C8E4D61}" srcOrd="2" destOrd="0" parTransId="{8B979531-220C-4FAC-851A-4371E13EEBB0}" sibTransId="{9B31A98B-1E32-4282-97B7-00B2D00A0DAF}"/>
    <dgm:cxn modelId="{620AF02E-1533-4C5E-9FE7-94C7FD470115}" type="presOf" srcId="{18E25412-AC85-437F-B5C6-88A89C8E4D61}" destId="{DF7BEC5F-788D-4A34-BA53-CEF1D01A6637}" srcOrd="1" destOrd="0" presId="urn:microsoft.com/office/officeart/2005/8/layout/gear1"/>
    <dgm:cxn modelId="{11290D6F-2823-4D3D-AA43-7B6D94D18004}" type="presOf" srcId="{18E25412-AC85-437F-B5C6-88A89C8E4D61}" destId="{134C37E9-728B-47EE-BB4A-B34C5AF46610}" srcOrd="3" destOrd="0" presId="urn:microsoft.com/office/officeart/2005/8/layout/gear1"/>
    <dgm:cxn modelId="{13D95453-B535-4E83-95C4-042B22B2ACB4}" type="presOf" srcId="{C64A000F-85C4-4F15-9F17-9328C7462536}" destId="{0D84573D-4197-47A0-9EFF-910E4ADE385B}" srcOrd="0" destOrd="0" presId="urn:microsoft.com/office/officeart/2005/8/layout/gear1"/>
    <dgm:cxn modelId="{2ECE4DF6-5B00-4277-BD37-60464CD00F00}" srcId="{B9D8308B-D34A-48DB-B688-D268A3299114}" destId="{A821566C-235A-4D37-82E7-851AE62FC8E3}" srcOrd="1" destOrd="0" parTransId="{7A81B89E-FB13-489F-AF03-CEDF086F87D8}" sibTransId="{4A52353F-99A4-44B3-B250-7DAF3F67AE94}"/>
    <dgm:cxn modelId="{68E0573A-2B95-4773-B11A-FCA728CC6F9B}" srcId="{B9D8308B-D34A-48DB-B688-D268A3299114}" destId="{C64A000F-85C4-4F15-9F17-9328C7462536}" srcOrd="0" destOrd="0" parTransId="{47DC376C-A863-4940-9578-2453CF489BA1}" sibTransId="{2BC82A7B-FF56-4103-BF01-3A0E1284BCFE}"/>
    <dgm:cxn modelId="{FF05FC6D-5176-4B93-9C0D-545C2CD13E5F}" type="presOf" srcId="{18E25412-AC85-437F-B5C6-88A89C8E4D61}" destId="{6DCC313D-A390-4C10-93B7-E97A15F08561}" srcOrd="2" destOrd="0" presId="urn:microsoft.com/office/officeart/2005/8/layout/gear1"/>
    <dgm:cxn modelId="{35840B80-5DA8-4E8F-8531-0652FDC674A8}" type="presOf" srcId="{A821566C-235A-4D37-82E7-851AE62FC8E3}" destId="{A33FA4AA-4692-4BFB-90A5-59BC7F2E1BC5}" srcOrd="0" destOrd="0" presId="urn:microsoft.com/office/officeart/2005/8/layout/gear1"/>
    <dgm:cxn modelId="{372CAAD5-D770-4D4C-BC67-B3D12D9D99A8}" type="presOf" srcId="{C64A000F-85C4-4F15-9F17-9328C7462536}" destId="{27E9FD0F-ED5B-4255-BCC7-2433DB4DA0E9}" srcOrd="2" destOrd="0" presId="urn:microsoft.com/office/officeart/2005/8/layout/gear1"/>
    <dgm:cxn modelId="{30196F9E-5323-4897-ABEA-BA0E24CBD797}" type="presOf" srcId="{A821566C-235A-4D37-82E7-851AE62FC8E3}" destId="{976AE4D2-B84E-4160-9778-296FCCE0A586}" srcOrd="2" destOrd="0" presId="urn:microsoft.com/office/officeart/2005/8/layout/gear1"/>
    <dgm:cxn modelId="{38C339A6-EB85-4D2F-A2CA-FAC2C1C14762}" type="presOf" srcId="{18E25412-AC85-437F-B5C6-88A89C8E4D61}" destId="{F54A8347-4E50-4359-A896-B63FF341C143}" srcOrd="0" destOrd="0" presId="urn:microsoft.com/office/officeart/2005/8/layout/gear1"/>
    <dgm:cxn modelId="{721B70FC-8B2B-441F-9096-86B2DB872033}" type="presOf" srcId="{C64A000F-85C4-4F15-9F17-9328C7462536}" destId="{0159C06E-DE4C-4E83-995F-4FB652F02766}" srcOrd="1" destOrd="0" presId="urn:microsoft.com/office/officeart/2005/8/layout/gear1"/>
    <dgm:cxn modelId="{7D31CD34-A1AB-409B-A3FB-128348A3C374}" type="presOf" srcId="{B9D8308B-D34A-48DB-B688-D268A3299114}" destId="{97E82C49-E198-4CDD-A6F5-8383A790400A}" srcOrd="0" destOrd="0" presId="urn:microsoft.com/office/officeart/2005/8/layout/gear1"/>
    <dgm:cxn modelId="{3B2D4CAD-8EBD-43B9-ADCA-467004BAF541}" type="presParOf" srcId="{97E82C49-E198-4CDD-A6F5-8383A790400A}" destId="{0D84573D-4197-47A0-9EFF-910E4ADE385B}" srcOrd="0" destOrd="0" presId="urn:microsoft.com/office/officeart/2005/8/layout/gear1"/>
    <dgm:cxn modelId="{C2124F04-3A46-4F95-BBDE-FE36E5F280D3}" type="presParOf" srcId="{97E82C49-E198-4CDD-A6F5-8383A790400A}" destId="{0159C06E-DE4C-4E83-995F-4FB652F02766}" srcOrd="1" destOrd="0" presId="urn:microsoft.com/office/officeart/2005/8/layout/gear1"/>
    <dgm:cxn modelId="{28C5BA3D-D302-42E7-AE8B-F98846329699}" type="presParOf" srcId="{97E82C49-E198-4CDD-A6F5-8383A790400A}" destId="{27E9FD0F-ED5B-4255-BCC7-2433DB4DA0E9}" srcOrd="2" destOrd="0" presId="urn:microsoft.com/office/officeart/2005/8/layout/gear1"/>
    <dgm:cxn modelId="{08E0CEAB-B81A-46FA-9F5C-3FAB1E694345}" type="presParOf" srcId="{97E82C49-E198-4CDD-A6F5-8383A790400A}" destId="{A33FA4AA-4692-4BFB-90A5-59BC7F2E1BC5}" srcOrd="3" destOrd="0" presId="urn:microsoft.com/office/officeart/2005/8/layout/gear1"/>
    <dgm:cxn modelId="{59A6777B-4727-45FD-A542-249E967F6240}" type="presParOf" srcId="{97E82C49-E198-4CDD-A6F5-8383A790400A}" destId="{71408125-3E74-45EA-BBA5-FABBE667FD64}" srcOrd="4" destOrd="0" presId="urn:microsoft.com/office/officeart/2005/8/layout/gear1"/>
    <dgm:cxn modelId="{07EAFCCF-1FE7-4748-89FA-414DEF05F159}" type="presParOf" srcId="{97E82C49-E198-4CDD-A6F5-8383A790400A}" destId="{976AE4D2-B84E-4160-9778-296FCCE0A586}" srcOrd="5" destOrd="0" presId="urn:microsoft.com/office/officeart/2005/8/layout/gear1"/>
    <dgm:cxn modelId="{8488EB3B-DACD-4F75-9C7F-B36E53C97252}" type="presParOf" srcId="{97E82C49-E198-4CDD-A6F5-8383A790400A}" destId="{F54A8347-4E50-4359-A896-B63FF341C143}" srcOrd="6" destOrd="0" presId="urn:microsoft.com/office/officeart/2005/8/layout/gear1"/>
    <dgm:cxn modelId="{ABD696E1-8864-4359-A24C-BC4D4ED27D3D}" type="presParOf" srcId="{97E82C49-E198-4CDD-A6F5-8383A790400A}" destId="{DF7BEC5F-788D-4A34-BA53-CEF1D01A6637}" srcOrd="7" destOrd="0" presId="urn:microsoft.com/office/officeart/2005/8/layout/gear1"/>
    <dgm:cxn modelId="{46FA2766-24D5-48A8-938D-B47192FBD3E8}" type="presParOf" srcId="{97E82C49-E198-4CDD-A6F5-8383A790400A}" destId="{6DCC313D-A390-4C10-93B7-E97A15F08561}" srcOrd="8" destOrd="0" presId="urn:microsoft.com/office/officeart/2005/8/layout/gear1"/>
    <dgm:cxn modelId="{1B57906F-9D74-486F-BB0F-69E470D5AB32}" type="presParOf" srcId="{97E82C49-E198-4CDD-A6F5-8383A790400A}" destId="{134C37E9-728B-47EE-BB4A-B34C5AF46610}" srcOrd="9" destOrd="0" presId="urn:microsoft.com/office/officeart/2005/8/layout/gear1"/>
    <dgm:cxn modelId="{587796D1-B366-4768-B624-16795F71C32D}" type="presParOf" srcId="{97E82C49-E198-4CDD-A6F5-8383A790400A}" destId="{1B7D85FB-9BA7-410A-B73D-D2547AD4E9BD}" srcOrd="10" destOrd="0" presId="urn:microsoft.com/office/officeart/2005/8/layout/gear1"/>
    <dgm:cxn modelId="{744E77EC-37B5-4972-90B5-C3B4CF5F2223}" type="presParOf" srcId="{97E82C49-E198-4CDD-A6F5-8383A790400A}" destId="{457B53EA-A3FB-4F50-9302-E7B95EF8B73B}" srcOrd="11" destOrd="0" presId="urn:microsoft.com/office/officeart/2005/8/layout/gear1"/>
    <dgm:cxn modelId="{9754E47B-6CE5-4A8C-999E-DB5FD9ACDDB9}" type="presParOf" srcId="{97E82C49-E198-4CDD-A6F5-8383A790400A}" destId="{AF7F64D4-979E-472A-A22E-849D2B7922C9}"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84573D-4197-47A0-9EFF-910E4ADE385B}">
      <dsp:nvSpPr>
        <dsp:cNvPr id="0" name=""/>
        <dsp:cNvSpPr/>
      </dsp:nvSpPr>
      <dsp:spPr>
        <a:xfrm>
          <a:off x="5040233" y="2168104"/>
          <a:ext cx="2393235" cy="2393235"/>
        </a:xfrm>
        <a:prstGeom prst="gear9">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Open</a:t>
          </a:r>
          <a:endParaRPr lang="en-US" sz="1700" kern="1200" dirty="0"/>
        </a:p>
      </dsp:txBody>
      <dsp:txXfrm>
        <a:off x="5521380" y="2728708"/>
        <a:ext cx="1430941" cy="1230172"/>
      </dsp:txXfrm>
    </dsp:sp>
    <dsp:sp modelId="{A33FA4AA-4692-4BFB-90A5-59BC7F2E1BC5}">
      <dsp:nvSpPr>
        <dsp:cNvPr id="0" name=""/>
        <dsp:cNvSpPr/>
      </dsp:nvSpPr>
      <dsp:spPr>
        <a:xfrm>
          <a:off x="2771776" y="1522740"/>
          <a:ext cx="2578185" cy="2604763"/>
        </a:xfrm>
        <a:prstGeom prst="gear6">
          <a:avLst/>
        </a:prstGeom>
        <a:solidFill>
          <a:schemeClr val="accent3">
            <a:hueOff val="1355300"/>
            <a:satOff val="50000"/>
            <a:lumOff val="-7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Scalable</a:t>
          </a:r>
          <a:endParaRPr lang="en-US" sz="1700" kern="1200" dirty="0"/>
        </a:p>
      </dsp:txBody>
      <dsp:txXfrm>
        <a:off x="3420842" y="2179650"/>
        <a:ext cx="1280053" cy="1290943"/>
      </dsp:txXfrm>
    </dsp:sp>
    <dsp:sp modelId="{F54A8347-4E50-4359-A896-B63FF341C143}">
      <dsp:nvSpPr>
        <dsp:cNvPr id="0" name=""/>
        <dsp:cNvSpPr/>
      </dsp:nvSpPr>
      <dsp:spPr>
        <a:xfrm rot="20700000">
          <a:off x="4301309" y="52929"/>
          <a:ext cx="2348114" cy="2402788"/>
        </a:xfrm>
        <a:prstGeom prst="gear6">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Asynchronous</a:t>
          </a:r>
          <a:endParaRPr lang="en-US" sz="1700" kern="1200" dirty="0"/>
        </a:p>
      </dsp:txBody>
      <dsp:txXfrm rot="-20700000">
        <a:off x="4813077" y="583174"/>
        <a:ext cx="1324579" cy="1342299"/>
      </dsp:txXfrm>
    </dsp:sp>
    <dsp:sp modelId="{1B7D85FB-9BA7-410A-B73D-D2547AD4E9BD}">
      <dsp:nvSpPr>
        <dsp:cNvPr id="0" name=""/>
        <dsp:cNvSpPr/>
      </dsp:nvSpPr>
      <dsp:spPr>
        <a:xfrm>
          <a:off x="4857933" y="1805988"/>
          <a:ext cx="3063341" cy="3063341"/>
        </a:xfrm>
        <a:prstGeom prst="circularArrow">
          <a:avLst>
            <a:gd name="adj1" fmla="val 4687"/>
            <a:gd name="adj2" fmla="val 299029"/>
            <a:gd name="adj3" fmla="val 2519837"/>
            <a:gd name="adj4" fmla="val 15853391"/>
            <a:gd name="adj5" fmla="val 5469"/>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57B53EA-A3FB-4F50-9302-E7B95EF8B73B}">
      <dsp:nvSpPr>
        <dsp:cNvPr id="0" name=""/>
        <dsp:cNvSpPr/>
      </dsp:nvSpPr>
      <dsp:spPr>
        <a:xfrm>
          <a:off x="2653751" y="1083299"/>
          <a:ext cx="2225709" cy="2225709"/>
        </a:xfrm>
        <a:prstGeom prst="leftCircularArrow">
          <a:avLst>
            <a:gd name="adj1" fmla="val 6452"/>
            <a:gd name="adj2" fmla="val 429999"/>
            <a:gd name="adj3" fmla="val 10489124"/>
            <a:gd name="adj4" fmla="val 14837806"/>
            <a:gd name="adj5" fmla="val 7527"/>
          </a:avLst>
        </a:prstGeom>
        <a:solidFill>
          <a:schemeClr val="accent3">
            <a:hueOff val="1355300"/>
            <a:satOff val="50000"/>
            <a:lumOff val="-735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F7F64D4-979E-472A-A22E-849D2B7922C9}">
      <dsp:nvSpPr>
        <dsp:cNvPr id="0" name=""/>
        <dsp:cNvSpPr/>
      </dsp:nvSpPr>
      <dsp:spPr>
        <a:xfrm>
          <a:off x="3932945" y="-363088"/>
          <a:ext cx="2399762" cy="2399762"/>
        </a:xfrm>
        <a:prstGeom prst="circularArrow">
          <a:avLst>
            <a:gd name="adj1" fmla="val 5984"/>
            <a:gd name="adj2" fmla="val 394124"/>
            <a:gd name="adj3" fmla="val 13313824"/>
            <a:gd name="adj4" fmla="val 10508221"/>
            <a:gd name="adj5" fmla="val 6981"/>
          </a:avLst>
        </a:prstGeom>
        <a:solidFill>
          <a:schemeClr val="accent3">
            <a:hueOff val="2710599"/>
            <a:satOff val="100000"/>
            <a:lumOff val="-14706"/>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18B4C5-FAC3-45D8-BE3D-F736090EE6FE}" type="datetimeFigureOut">
              <a:rPr lang="en-US" smtClean="0"/>
              <a:t>10/22/2020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12908D-012C-497C-8E4B-D4A401C062DE}" type="slidenum">
              <a:rPr lang="en-US" smtClean="0"/>
              <a:t>‹#›</a:t>
            </a:fld>
            <a:endParaRPr lang="en-US"/>
          </a:p>
        </p:txBody>
      </p:sp>
    </p:spTree>
    <p:extLst>
      <p:ext uri="{BB962C8B-B14F-4D97-AF65-F5344CB8AC3E}">
        <p14:creationId xmlns:p14="http://schemas.microsoft.com/office/powerpoint/2010/main" val="1805874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0710">
              <a:defRPr sz="2400">
                <a:solidFill>
                  <a:schemeClr val="tx1"/>
                </a:solidFill>
                <a:latin typeface="Arial" panose="020B0604020202020204" pitchFamily="34" charset="0"/>
                <a:ea typeface="ＭＳ Ｐゴシック" panose="020B0600070205080204" pitchFamily="34" charset="-128"/>
              </a:defRPr>
            </a:lvl1pPr>
            <a:lvl2pPr marL="753648" indent="-289865" defTabSz="980710">
              <a:defRPr sz="2400">
                <a:solidFill>
                  <a:schemeClr val="tx1"/>
                </a:solidFill>
                <a:latin typeface="Arial" panose="020B0604020202020204" pitchFamily="34" charset="0"/>
                <a:ea typeface="ＭＳ Ｐゴシック" panose="020B0600070205080204" pitchFamily="34" charset="-128"/>
              </a:defRPr>
            </a:lvl2pPr>
            <a:lvl3pPr marL="1159459" indent="-231892" defTabSz="980710">
              <a:defRPr sz="2400">
                <a:solidFill>
                  <a:schemeClr val="tx1"/>
                </a:solidFill>
                <a:latin typeface="Arial" panose="020B0604020202020204" pitchFamily="34" charset="0"/>
                <a:ea typeface="ＭＳ Ｐゴシック" panose="020B0600070205080204" pitchFamily="34" charset="-128"/>
              </a:defRPr>
            </a:lvl3pPr>
            <a:lvl4pPr marL="1623243" indent="-231892" defTabSz="980710">
              <a:defRPr sz="2400">
                <a:solidFill>
                  <a:schemeClr val="tx1"/>
                </a:solidFill>
                <a:latin typeface="Arial" panose="020B0604020202020204" pitchFamily="34" charset="0"/>
                <a:ea typeface="ＭＳ Ｐゴシック" panose="020B0600070205080204" pitchFamily="34" charset="-128"/>
              </a:defRPr>
            </a:lvl4pPr>
            <a:lvl5pPr marL="2087027" indent="-231892" defTabSz="980710">
              <a:defRPr sz="2400">
                <a:solidFill>
                  <a:schemeClr val="tx1"/>
                </a:solidFill>
                <a:latin typeface="Arial" panose="020B0604020202020204" pitchFamily="34" charset="0"/>
                <a:ea typeface="ＭＳ Ｐゴシック" panose="020B0600070205080204" pitchFamily="34" charset="-128"/>
              </a:defRPr>
            </a:lvl5pPr>
            <a:lvl6pPr marL="2550810" indent="-231892" defTabSz="98071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3014594" indent="-231892" defTabSz="98071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78378" indent="-231892" defTabSz="98071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942161" indent="-231892" defTabSz="98071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48F1B77C-9D0B-4BA3-AAD6-28A265164C50}" type="slidenum">
              <a:rPr lang="en-US" altLang="en-US" sz="1300">
                <a:latin typeface="Times New Roman" panose="02020603050405020304" pitchFamily="18" charset="0"/>
              </a:rPr>
              <a:pPr/>
              <a:t>4</a:t>
            </a:fld>
            <a:endParaRPr lang="en-US" altLang="en-US" sz="1300">
              <a:latin typeface="Times New Roman" panose="02020603050405020304" pitchFamily="18" charset="0"/>
            </a:endParaRPr>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ea typeface="ＭＳ Ｐゴシック" panose="020B0600070205080204" pitchFamily="34" charset="-128"/>
            </a:endParaRPr>
          </a:p>
        </p:txBody>
      </p:sp>
    </p:spTree>
    <p:extLst>
      <p:ext uri="{BB962C8B-B14F-4D97-AF65-F5344CB8AC3E}">
        <p14:creationId xmlns:p14="http://schemas.microsoft.com/office/powerpoint/2010/main" val="959096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8D8314-723A-46C5-B152-68EE0E1A4C1C}" type="slidenum">
              <a:rPr lang="en-US" altLang="en-US"/>
              <a:pPr/>
              <a:t>40</a:t>
            </a:fld>
            <a:endParaRPr lang="en-US" altLang="en-US"/>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xfrm>
            <a:off x="914400" y="4416425"/>
            <a:ext cx="5029200" cy="4183063"/>
          </a:xfrm>
        </p:spPr>
        <p:txBody>
          <a:bodyPr/>
          <a:lstStyle/>
          <a:p>
            <a:endParaRPr lang="en-US" altLang="ja-JP"/>
          </a:p>
        </p:txBody>
      </p:sp>
    </p:spTree>
    <p:extLst>
      <p:ext uri="{BB962C8B-B14F-4D97-AF65-F5344CB8AC3E}">
        <p14:creationId xmlns:p14="http://schemas.microsoft.com/office/powerpoint/2010/main" val="1867526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7"/>
          <p:cNvSpPr>
            <a:spLocks noGrp="1" noChangeArrowheads="1"/>
          </p:cNvSpPr>
          <p:nvPr>
            <p:ph type="sldNum" sz="quarter" idx="5"/>
          </p:nvPr>
        </p:nvSpPr>
        <p:spPr>
          <a:ln/>
        </p:spPr>
        <p:txBody>
          <a:bodyPr/>
          <a:lstStyle/>
          <a:p>
            <a:fld id="{6278571B-0341-4B77-86DD-D58A4DBF0620}" type="slidenum">
              <a:rPr lang="en-US" altLang="en-US"/>
              <a:pPr/>
              <a:t>41</a:t>
            </a:fld>
            <a:endParaRPr lang="en-US" altLang="en-US"/>
          </a:p>
        </p:txBody>
      </p:sp>
      <p:sp>
        <p:nvSpPr>
          <p:cNvPr id="51202" name="Rectangle 2"/>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3" name="Rectangle 3"/>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717" tIns="0" rIns="18717" bIns="0" anchor="b"/>
          <a:lstStyle>
            <a:lvl1pPr defTabSz="922338">
              <a:defRPr sz="2400">
                <a:solidFill>
                  <a:schemeClr val="tx1"/>
                </a:solidFill>
                <a:latin typeface="Times New Roman" panose="02020603050405020304" pitchFamily="18" charset="0"/>
              </a:defRPr>
            </a:lvl1pPr>
            <a:lvl2pPr marL="455613" defTabSz="922338">
              <a:defRPr sz="2400">
                <a:solidFill>
                  <a:schemeClr val="tx1"/>
                </a:solidFill>
                <a:latin typeface="Times New Roman" panose="02020603050405020304" pitchFamily="18" charset="0"/>
              </a:defRPr>
            </a:lvl2pPr>
            <a:lvl3pPr marL="909638" defTabSz="922338">
              <a:defRPr sz="2400">
                <a:solidFill>
                  <a:schemeClr val="tx1"/>
                </a:solidFill>
                <a:latin typeface="Times New Roman" panose="02020603050405020304" pitchFamily="18" charset="0"/>
              </a:defRPr>
            </a:lvl3pPr>
            <a:lvl4pPr marL="1363663" defTabSz="922338">
              <a:defRPr sz="2400">
                <a:solidFill>
                  <a:schemeClr val="tx1"/>
                </a:solidFill>
                <a:latin typeface="Times New Roman" panose="02020603050405020304" pitchFamily="18" charset="0"/>
              </a:defRPr>
            </a:lvl4pPr>
            <a:lvl5pPr marL="1819275" defTabSz="922338">
              <a:defRPr sz="2400">
                <a:solidFill>
                  <a:schemeClr val="tx1"/>
                </a:solidFill>
                <a:latin typeface="Times New Roman" panose="02020603050405020304" pitchFamily="18" charset="0"/>
              </a:defRPr>
            </a:lvl5pPr>
            <a:lvl6pPr marL="2276475" defTabSz="922338" fontAlgn="base">
              <a:spcBef>
                <a:spcPct val="0"/>
              </a:spcBef>
              <a:spcAft>
                <a:spcPct val="0"/>
              </a:spcAft>
              <a:defRPr sz="2400">
                <a:solidFill>
                  <a:schemeClr val="tx1"/>
                </a:solidFill>
                <a:latin typeface="Times New Roman" panose="02020603050405020304" pitchFamily="18" charset="0"/>
              </a:defRPr>
            </a:lvl6pPr>
            <a:lvl7pPr marL="2733675" defTabSz="922338" fontAlgn="base">
              <a:spcBef>
                <a:spcPct val="0"/>
              </a:spcBef>
              <a:spcAft>
                <a:spcPct val="0"/>
              </a:spcAft>
              <a:defRPr sz="2400">
                <a:solidFill>
                  <a:schemeClr val="tx1"/>
                </a:solidFill>
                <a:latin typeface="Times New Roman" panose="02020603050405020304" pitchFamily="18" charset="0"/>
              </a:defRPr>
            </a:lvl7pPr>
            <a:lvl8pPr marL="3190875" defTabSz="922338" fontAlgn="base">
              <a:spcBef>
                <a:spcPct val="0"/>
              </a:spcBef>
              <a:spcAft>
                <a:spcPct val="0"/>
              </a:spcAft>
              <a:defRPr sz="2400">
                <a:solidFill>
                  <a:schemeClr val="tx1"/>
                </a:solidFill>
                <a:latin typeface="Times New Roman" panose="02020603050405020304" pitchFamily="18" charset="0"/>
              </a:defRPr>
            </a:lvl8pPr>
            <a:lvl9pPr marL="3648075" defTabSz="922338" fontAlgn="base">
              <a:spcBef>
                <a:spcPct val="0"/>
              </a:spcBef>
              <a:spcAft>
                <a:spcPct val="0"/>
              </a:spcAft>
              <a:defRPr sz="2400">
                <a:solidFill>
                  <a:schemeClr val="tx1"/>
                </a:solidFill>
                <a:latin typeface="Times New Roman" panose="02020603050405020304" pitchFamily="18" charset="0"/>
              </a:defRPr>
            </a:lvl9pPr>
          </a:lstStyle>
          <a:p>
            <a:pPr algn="r" eaLnBrk="0" hangingPunct="0"/>
            <a:r>
              <a:rPr lang="en-US" altLang="en-US" sz="1000" i="1"/>
              <a:t>16</a:t>
            </a:r>
          </a:p>
        </p:txBody>
      </p:sp>
      <p:sp>
        <p:nvSpPr>
          <p:cNvPr id="51204" name="Rectangle 4"/>
          <p:cNvSpPr>
            <a:spLocks noChangeArrowheads="1"/>
          </p:cNvSpPr>
          <p:nvPr/>
        </p:nvSpPr>
        <p:spPr bwMode="auto">
          <a:xfrm>
            <a:off x="-1588" y="8831263"/>
            <a:ext cx="2971801"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5" name="Rectangle 5"/>
          <p:cNvSpPr>
            <a:spLocks noChangeArrowheads="1"/>
          </p:cNvSpPr>
          <p:nvPr/>
        </p:nvSpPr>
        <p:spPr bwMode="auto">
          <a:xfrm>
            <a:off x="-1588" y="0"/>
            <a:ext cx="2971801"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6" name="Rectangle 6"/>
          <p:cNvSpPr>
            <a:spLocks noGrp="1" noRot="1" noChangeAspect="1" noChangeArrowheads="1" noTextEdit="1"/>
          </p:cNvSpPr>
          <p:nvPr>
            <p:ph type="sldImg"/>
          </p:nvPr>
        </p:nvSpPr>
        <p:spPr>
          <a:xfrm>
            <a:off x="341313" y="703263"/>
            <a:ext cx="6172200" cy="3471862"/>
          </a:xfrm>
          <a:ln w="12700" cap="flat">
            <a:solidFill>
              <a:schemeClr val="tx1"/>
            </a:solidFill>
          </a:ln>
          <a:extLst>
            <a:ext uri="{909E8E84-426E-40DD-AFC4-6F175D3DCCD1}">
              <a14:hiddenFill xmlns:a14="http://schemas.microsoft.com/office/drawing/2010/main">
                <a:noFill/>
              </a14:hiddenFill>
            </a:ext>
          </a:extLst>
        </p:spPr>
      </p:sp>
      <p:sp>
        <p:nvSpPr>
          <p:cNvPr id="51207" name="Rectangle 7"/>
          <p:cNvSpPr>
            <a:spLocks noGrp="1" noChangeArrowheads="1"/>
          </p:cNvSpPr>
          <p:nvPr>
            <p:ph type="body" idx="1"/>
          </p:nvPr>
        </p:nvSpPr>
        <p:spPr>
          <a:xfrm>
            <a:off x="912813" y="4416425"/>
            <a:ext cx="5030787" cy="4181475"/>
          </a:xfrm>
          <a:ln/>
        </p:spPr>
        <p:txBody>
          <a:bodyPr lIns="92024" tIns="45232" rIns="92024" bIns="45232"/>
          <a:lstStyle/>
          <a:p>
            <a:endParaRPr lang="en-US" altLang="en-US"/>
          </a:p>
        </p:txBody>
      </p:sp>
    </p:spTree>
    <p:extLst>
      <p:ext uri="{BB962C8B-B14F-4D97-AF65-F5344CB8AC3E}">
        <p14:creationId xmlns:p14="http://schemas.microsoft.com/office/powerpoint/2010/main" val="2560109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Slide Image Placeholder 1"/>
          <p:cNvSpPr>
            <a:spLocks noGrp="1" noRot="1" noChangeAspect="1" noTextEdit="1"/>
          </p:cNvSpPr>
          <p:nvPr>
            <p:ph type="sldImg"/>
          </p:nvPr>
        </p:nvSpPr>
        <p:spPr>
          <a:ln/>
        </p:spPr>
      </p:sp>
      <p:sp>
        <p:nvSpPr>
          <p:cNvPr id="17101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ea typeface="ＭＳ Ｐゴシック" panose="020B0600070205080204" pitchFamily="34" charset="-128"/>
            </a:endParaRPr>
          </a:p>
        </p:txBody>
      </p:sp>
      <p:sp>
        <p:nvSpPr>
          <p:cNvPr id="17101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0710">
              <a:defRPr sz="2000">
                <a:solidFill>
                  <a:schemeClr val="tx1"/>
                </a:solidFill>
                <a:latin typeface="Arial" panose="020B0604020202020204" pitchFamily="34" charset="0"/>
                <a:ea typeface="ＭＳ Ｐゴシック" panose="020B0600070205080204" pitchFamily="34" charset="-128"/>
              </a:defRPr>
            </a:lvl1pPr>
            <a:lvl2pPr marL="753648" indent="-289865" defTabSz="980710">
              <a:defRPr sz="2000">
                <a:solidFill>
                  <a:schemeClr val="tx1"/>
                </a:solidFill>
                <a:latin typeface="Arial" panose="020B0604020202020204" pitchFamily="34" charset="0"/>
                <a:ea typeface="ＭＳ Ｐゴシック" panose="020B0600070205080204" pitchFamily="34" charset="-128"/>
              </a:defRPr>
            </a:lvl2pPr>
            <a:lvl3pPr marL="1159459" indent="-231892" defTabSz="980710">
              <a:defRPr sz="2000">
                <a:solidFill>
                  <a:schemeClr val="tx1"/>
                </a:solidFill>
                <a:latin typeface="Arial" panose="020B0604020202020204" pitchFamily="34" charset="0"/>
                <a:ea typeface="ＭＳ Ｐゴシック" panose="020B0600070205080204" pitchFamily="34" charset="-128"/>
              </a:defRPr>
            </a:lvl3pPr>
            <a:lvl4pPr marL="1623243" indent="-231892" defTabSz="980710">
              <a:defRPr sz="2000">
                <a:solidFill>
                  <a:schemeClr val="tx1"/>
                </a:solidFill>
                <a:latin typeface="Arial" panose="020B0604020202020204" pitchFamily="34" charset="0"/>
                <a:ea typeface="ＭＳ Ｐゴシック" panose="020B0600070205080204" pitchFamily="34" charset="-128"/>
              </a:defRPr>
            </a:lvl4pPr>
            <a:lvl5pPr marL="2087027" indent="-231892" defTabSz="980710">
              <a:defRPr sz="2000">
                <a:solidFill>
                  <a:schemeClr val="tx1"/>
                </a:solidFill>
                <a:latin typeface="Arial" panose="020B0604020202020204" pitchFamily="34" charset="0"/>
                <a:ea typeface="ＭＳ Ｐゴシック" panose="020B0600070205080204" pitchFamily="34" charset="-128"/>
              </a:defRPr>
            </a:lvl5pPr>
            <a:lvl6pPr marL="2550810" indent="-231892" defTabSz="98071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3014594" indent="-231892" defTabSz="98071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78378" indent="-231892" defTabSz="98071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942161" indent="-231892" defTabSz="98071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fld id="{FD8006C0-C126-4C8B-B66B-B55D1E1D9170}" type="slidenum">
              <a:rPr lang="en-US" altLang="en-US" sz="1300">
                <a:latin typeface="Times New Roman" panose="02020603050405020304" pitchFamily="18" charset="0"/>
              </a:rPr>
              <a:pPr/>
              <a:t>9</a:t>
            </a:fld>
            <a:endParaRPr lang="en-US" altLang="en-US" sz="1300">
              <a:latin typeface="Times New Roman" panose="02020603050405020304" pitchFamily="18" charset="0"/>
            </a:endParaRPr>
          </a:p>
        </p:txBody>
      </p:sp>
    </p:spTree>
    <p:extLst>
      <p:ext uri="{BB962C8B-B14F-4D97-AF65-F5344CB8AC3E}">
        <p14:creationId xmlns:p14="http://schemas.microsoft.com/office/powerpoint/2010/main" val="1969332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pPr marL="0" indent="0">
              <a:buFont typeface="Arial" pitchFamily="34" charset="0"/>
              <a:buNone/>
            </a:pPr>
            <a:endParaRPr lang="en-US" dirty="0" smtClean="0"/>
          </a:p>
        </p:txBody>
      </p:sp>
      <p:sp>
        <p:nvSpPr>
          <p:cNvPr id="33796" name="Date Placeholder 3"/>
          <p:cNvSpPr>
            <a:spLocks noGrp="1"/>
          </p:cNvSpPr>
          <p:nvPr>
            <p:ph type="dt" sz="quarter" idx="1"/>
          </p:nvPr>
        </p:nvSpPr>
        <p:spPr>
          <a:noFill/>
        </p:spPr>
        <p:txBody>
          <a:bodyPr/>
          <a:lstStyle/>
          <a:p>
            <a:pPr defTabSz="931863"/>
            <a:fld id="{FAF7A8D5-C66E-4D05-AE80-FEFDB7A89A34}" type="datetime1">
              <a:rPr lang="en-US" smtClean="0"/>
              <a:pPr defTabSz="931863"/>
              <a:t>10/22/2020</a:t>
            </a:fld>
            <a:endParaRPr lang="en-US" dirty="0" smtClean="0"/>
          </a:p>
        </p:txBody>
      </p:sp>
      <p:sp>
        <p:nvSpPr>
          <p:cNvPr id="33798" name="Slide Number Placeholder 5"/>
          <p:cNvSpPr>
            <a:spLocks noGrp="1"/>
          </p:cNvSpPr>
          <p:nvPr>
            <p:ph type="sldNum" sz="quarter" idx="5"/>
          </p:nvPr>
        </p:nvSpPr>
        <p:spPr>
          <a:noFill/>
        </p:spPr>
        <p:txBody>
          <a:bodyPr/>
          <a:lstStyle/>
          <a:p>
            <a:pPr defTabSz="931863"/>
            <a:fld id="{0CC92710-4411-4856-9FA9-42A943A8DE8E}" type="slidenum">
              <a:rPr lang="en-US" smtClean="0"/>
              <a:pPr defTabSz="931863"/>
              <a:t>29</a:t>
            </a:fld>
            <a:endParaRPr lang="en-US" dirty="0" smtClean="0"/>
          </a:p>
        </p:txBody>
      </p:sp>
    </p:spTree>
    <p:extLst>
      <p:ext uri="{BB962C8B-B14F-4D97-AF65-F5344CB8AC3E}">
        <p14:creationId xmlns:p14="http://schemas.microsoft.com/office/powerpoint/2010/main" val="1200231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pPr marL="0" indent="0">
              <a:buFont typeface="Arial" pitchFamily="34" charset="0"/>
              <a:buNone/>
            </a:pPr>
            <a:endParaRPr lang="en-US" dirty="0" smtClean="0"/>
          </a:p>
        </p:txBody>
      </p:sp>
      <p:sp>
        <p:nvSpPr>
          <p:cNvPr id="33796" name="Date Placeholder 3"/>
          <p:cNvSpPr>
            <a:spLocks noGrp="1"/>
          </p:cNvSpPr>
          <p:nvPr>
            <p:ph type="dt" sz="quarter" idx="1"/>
          </p:nvPr>
        </p:nvSpPr>
        <p:spPr>
          <a:noFill/>
        </p:spPr>
        <p:txBody>
          <a:bodyPr/>
          <a:lstStyle/>
          <a:p>
            <a:pPr defTabSz="931863"/>
            <a:fld id="{FAF7A8D5-C66E-4D05-AE80-FEFDB7A89A34}" type="datetime1">
              <a:rPr lang="en-US" smtClean="0"/>
              <a:pPr defTabSz="931863"/>
              <a:t>10/22/2020</a:t>
            </a:fld>
            <a:endParaRPr lang="en-US" dirty="0" smtClean="0"/>
          </a:p>
        </p:txBody>
      </p:sp>
      <p:sp>
        <p:nvSpPr>
          <p:cNvPr id="33798" name="Slide Number Placeholder 5"/>
          <p:cNvSpPr>
            <a:spLocks noGrp="1"/>
          </p:cNvSpPr>
          <p:nvPr>
            <p:ph type="sldNum" sz="quarter" idx="5"/>
          </p:nvPr>
        </p:nvSpPr>
        <p:spPr>
          <a:noFill/>
        </p:spPr>
        <p:txBody>
          <a:bodyPr/>
          <a:lstStyle/>
          <a:p>
            <a:pPr defTabSz="931863"/>
            <a:fld id="{0CC92710-4411-4856-9FA9-42A943A8DE8E}" type="slidenum">
              <a:rPr lang="en-US" smtClean="0"/>
              <a:pPr defTabSz="931863"/>
              <a:t>30</a:t>
            </a:fld>
            <a:endParaRPr lang="en-US" dirty="0" smtClean="0"/>
          </a:p>
        </p:txBody>
      </p:sp>
    </p:spTree>
    <p:extLst>
      <p:ext uri="{BB962C8B-B14F-4D97-AF65-F5344CB8AC3E}">
        <p14:creationId xmlns:p14="http://schemas.microsoft.com/office/powerpoint/2010/main" val="4211434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pPr marL="0" indent="0">
              <a:buFont typeface="Arial" pitchFamily="34" charset="0"/>
              <a:buNone/>
            </a:pPr>
            <a:r>
              <a:rPr lang="en-US" dirty="0" smtClean="0"/>
              <a:t>Consider the information you gather from these ports.</a:t>
            </a:r>
          </a:p>
          <a:p>
            <a:pPr marL="0" indent="0">
              <a:buFont typeface="Arial" pitchFamily="34" charset="0"/>
              <a:buNone/>
            </a:pPr>
            <a:endParaRPr lang="en-US" dirty="0" smtClean="0"/>
          </a:p>
          <a:p>
            <a:pPr marL="0" indent="0">
              <a:buFont typeface="Arial" pitchFamily="34" charset="0"/>
              <a:buNone/>
            </a:pPr>
            <a:r>
              <a:rPr lang="en-US" dirty="0" smtClean="0"/>
              <a:t>Assume you capture traffic going to and from a database server on port 21. This means someone is using FTP to upload or download files with that server. But you</a:t>
            </a:r>
          </a:p>
          <a:p>
            <a:pPr marL="0" indent="0">
              <a:buFont typeface="Arial" pitchFamily="34" charset="0"/>
              <a:buNone/>
            </a:pPr>
            <a:r>
              <a:rPr lang="en-US" dirty="0" smtClean="0"/>
              <a:t>query the network administrator and find he or she doesn’t use FTP on his or her database server. This is likely a sign of an intruder or, at the very least, of an insider who is not adhering to system policy.</a:t>
            </a:r>
          </a:p>
          <a:p>
            <a:pPr marL="0" indent="0">
              <a:buFont typeface="Arial" pitchFamily="34" charset="0"/>
              <a:buNone/>
            </a:pPr>
            <a:endParaRPr lang="en-US" dirty="0" smtClean="0"/>
          </a:p>
          <a:p>
            <a:pPr marL="0" indent="0">
              <a:buFont typeface="Arial" pitchFamily="34" charset="0"/>
              <a:buNone/>
            </a:pPr>
            <a:r>
              <a:rPr lang="en-US" dirty="0" smtClean="0"/>
              <a:t>Frequent attempts to connect to a Web server on port 23 (Telnet) is evidence of a well-known old hacker trick, which is to attempt to telnet into a Web server and grab the server’s banner or banners. This allows the hacker to determine the exact operating system and Web server running unless the system administrator has modified the banner to avoid this hacker trick. </a:t>
            </a:r>
          </a:p>
        </p:txBody>
      </p:sp>
      <p:sp>
        <p:nvSpPr>
          <p:cNvPr id="33796" name="Date Placeholder 3"/>
          <p:cNvSpPr>
            <a:spLocks noGrp="1"/>
          </p:cNvSpPr>
          <p:nvPr>
            <p:ph type="dt" sz="quarter" idx="1"/>
          </p:nvPr>
        </p:nvSpPr>
        <p:spPr>
          <a:noFill/>
        </p:spPr>
        <p:txBody>
          <a:bodyPr/>
          <a:lstStyle/>
          <a:p>
            <a:pPr defTabSz="931863"/>
            <a:fld id="{FAF7A8D5-C66E-4D05-AE80-FEFDB7A89A34}" type="datetime1">
              <a:rPr lang="en-US" smtClean="0"/>
              <a:pPr defTabSz="931863"/>
              <a:t>10/22/2020</a:t>
            </a:fld>
            <a:endParaRPr lang="en-US" dirty="0" smtClean="0"/>
          </a:p>
        </p:txBody>
      </p:sp>
      <p:sp>
        <p:nvSpPr>
          <p:cNvPr id="33798" name="Slide Number Placeholder 5"/>
          <p:cNvSpPr>
            <a:spLocks noGrp="1"/>
          </p:cNvSpPr>
          <p:nvPr>
            <p:ph type="sldNum" sz="quarter" idx="5"/>
          </p:nvPr>
        </p:nvSpPr>
        <p:spPr>
          <a:noFill/>
        </p:spPr>
        <p:txBody>
          <a:bodyPr/>
          <a:lstStyle/>
          <a:p>
            <a:pPr defTabSz="931863"/>
            <a:fld id="{0CC92710-4411-4856-9FA9-42A943A8DE8E}" type="slidenum">
              <a:rPr lang="en-US" smtClean="0"/>
              <a:pPr defTabSz="931863"/>
              <a:t>31</a:t>
            </a:fld>
            <a:endParaRPr lang="en-US" dirty="0" smtClean="0"/>
          </a:p>
        </p:txBody>
      </p:sp>
    </p:spTree>
    <p:extLst>
      <p:ext uri="{BB962C8B-B14F-4D97-AF65-F5344CB8AC3E}">
        <p14:creationId xmlns:p14="http://schemas.microsoft.com/office/powerpoint/2010/main" val="3331665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7"/>
          <p:cNvSpPr>
            <a:spLocks noGrp="1" noChangeArrowheads="1"/>
          </p:cNvSpPr>
          <p:nvPr>
            <p:ph type="sldNum" sz="quarter" idx="5"/>
          </p:nvPr>
        </p:nvSpPr>
        <p:spPr>
          <a:ln/>
        </p:spPr>
        <p:txBody>
          <a:bodyPr/>
          <a:lstStyle/>
          <a:p>
            <a:fld id="{441869F9-D52E-4CC1-A19F-404707023957}" type="slidenum">
              <a:rPr lang="en-US" altLang="en-US"/>
              <a:pPr/>
              <a:t>32</a:t>
            </a:fld>
            <a:endParaRPr lang="en-US" altLang="en-US"/>
          </a:p>
        </p:txBody>
      </p:sp>
      <p:sp>
        <p:nvSpPr>
          <p:cNvPr id="55298" name="Rectangle 2"/>
          <p:cNvSpPr>
            <a:spLocks noChangeArrowheads="1"/>
          </p:cNvSpPr>
          <p:nvPr/>
        </p:nvSpPr>
        <p:spPr bwMode="auto">
          <a:xfrm>
            <a:off x="388620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299" name="Rectangle 3"/>
          <p:cNvSpPr>
            <a:spLocks noChangeArrowheads="1"/>
          </p:cNvSpPr>
          <p:nvPr/>
        </p:nvSpPr>
        <p:spPr bwMode="auto">
          <a:xfrm>
            <a:off x="3886200" y="8831263"/>
            <a:ext cx="297180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717" tIns="0" rIns="18717" bIns="0" anchor="b"/>
          <a:lstStyle>
            <a:lvl1pPr defTabSz="922338">
              <a:defRPr sz="2400">
                <a:solidFill>
                  <a:schemeClr val="tx1"/>
                </a:solidFill>
                <a:latin typeface="Times New Roman" panose="02020603050405020304" pitchFamily="18" charset="0"/>
              </a:defRPr>
            </a:lvl1pPr>
            <a:lvl2pPr marL="455613" defTabSz="922338">
              <a:defRPr sz="2400">
                <a:solidFill>
                  <a:schemeClr val="tx1"/>
                </a:solidFill>
                <a:latin typeface="Times New Roman" panose="02020603050405020304" pitchFamily="18" charset="0"/>
              </a:defRPr>
            </a:lvl2pPr>
            <a:lvl3pPr marL="909638" defTabSz="922338">
              <a:defRPr sz="2400">
                <a:solidFill>
                  <a:schemeClr val="tx1"/>
                </a:solidFill>
                <a:latin typeface="Times New Roman" panose="02020603050405020304" pitchFamily="18" charset="0"/>
              </a:defRPr>
            </a:lvl3pPr>
            <a:lvl4pPr marL="1363663" defTabSz="922338">
              <a:defRPr sz="2400">
                <a:solidFill>
                  <a:schemeClr val="tx1"/>
                </a:solidFill>
                <a:latin typeface="Times New Roman" panose="02020603050405020304" pitchFamily="18" charset="0"/>
              </a:defRPr>
            </a:lvl4pPr>
            <a:lvl5pPr marL="1819275" defTabSz="922338">
              <a:defRPr sz="2400">
                <a:solidFill>
                  <a:schemeClr val="tx1"/>
                </a:solidFill>
                <a:latin typeface="Times New Roman" panose="02020603050405020304" pitchFamily="18" charset="0"/>
              </a:defRPr>
            </a:lvl5pPr>
            <a:lvl6pPr marL="2276475" defTabSz="922338" fontAlgn="base">
              <a:spcBef>
                <a:spcPct val="0"/>
              </a:spcBef>
              <a:spcAft>
                <a:spcPct val="0"/>
              </a:spcAft>
              <a:defRPr sz="2400">
                <a:solidFill>
                  <a:schemeClr val="tx1"/>
                </a:solidFill>
                <a:latin typeface="Times New Roman" panose="02020603050405020304" pitchFamily="18" charset="0"/>
              </a:defRPr>
            </a:lvl6pPr>
            <a:lvl7pPr marL="2733675" defTabSz="922338" fontAlgn="base">
              <a:spcBef>
                <a:spcPct val="0"/>
              </a:spcBef>
              <a:spcAft>
                <a:spcPct val="0"/>
              </a:spcAft>
              <a:defRPr sz="2400">
                <a:solidFill>
                  <a:schemeClr val="tx1"/>
                </a:solidFill>
                <a:latin typeface="Times New Roman" panose="02020603050405020304" pitchFamily="18" charset="0"/>
              </a:defRPr>
            </a:lvl7pPr>
            <a:lvl8pPr marL="3190875" defTabSz="922338" fontAlgn="base">
              <a:spcBef>
                <a:spcPct val="0"/>
              </a:spcBef>
              <a:spcAft>
                <a:spcPct val="0"/>
              </a:spcAft>
              <a:defRPr sz="2400">
                <a:solidFill>
                  <a:schemeClr val="tx1"/>
                </a:solidFill>
                <a:latin typeface="Times New Roman" panose="02020603050405020304" pitchFamily="18" charset="0"/>
              </a:defRPr>
            </a:lvl8pPr>
            <a:lvl9pPr marL="3648075" defTabSz="922338" fontAlgn="base">
              <a:spcBef>
                <a:spcPct val="0"/>
              </a:spcBef>
              <a:spcAft>
                <a:spcPct val="0"/>
              </a:spcAft>
              <a:defRPr sz="2400">
                <a:solidFill>
                  <a:schemeClr val="tx1"/>
                </a:solidFill>
                <a:latin typeface="Times New Roman" panose="02020603050405020304" pitchFamily="18" charset="0"/>
              </a:defRPr>
            </a:lvl9pPr>
          </a:lstStyle>
          <a:p>
            <a:pPr algn="r" eaLnBrk="0" hangingPunct="0"/>
            <a:r>
              <a:rPr lang="en-US" altLang="en-US" sz="1000" i="1"/>
              <a:t>27</a:t>
            </a:r>
          </a:p>
        </p:txBody>
      </p:sp>
      <p:sp>
        <p:nvSpPr>
          <p:cNvPr id="55300" name="Rectangle 4"/>
          <p:cNvSpPr>
            <a:spLocks noChangeArrowheads="1"/>
          </p:cNvSpPr>
          <p:nvPr/>
        </p:nvSpPr>
        <p:spPr bwMode="auto">
          <a:xfrm>
            <a:off x="-1588" y="8831263"/>
            <a:ext cx="2971801"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01" name="Rectangle 5"/>
          <p:cNvSpPr>
            <a:spLocks noChangeArrowheads="1"/>
          </p:cNvSpPr>
          <p:nvPr/>
        </p:nvSpPr>
        <p:spPr bwMode="auto">
          <a:xfrm>
            <a:off x="-1588" y="0"/>
            <a:ext cx="2971801"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02" name="Rectangle 6"/>
          <p:cNvSpPr>
            <a:spLocks noGrp="1" noRot="1" noChangeAspect="1" noChangeArrowheads="1" noTextEdit="1"/>
          </p:cNvSpPr>
          <p:nvPr>
            <p:ph type="sldImg"/>
          </p:nvPr>
        </p:nvSpPr>
        <p:spPr>
          <a:xfrm>
            <a:off x="341313" y="703263"/>
            <a:ext cx="6172200" cy="3471862"/>
          </a:xfrm>
          <a:ln w="12700" cap="flat">
            <a:solidFill>
              <a:schemeClr val="tx1"/>
            </a:solidFill>
          </a:ln>
          <a:extLst>
            <a:ext uri="{909E8E84-426E-40DD-AFC4-6F175D3DCCD1}">
              <a14:hiddenFill xmlns:a14="http://schemas.microsoft.com/office/drawing/2010/main">
                <a:noFill/>
              </a14:hiddenFill>
            </a:ext>
          </a:extLst>
        </p:spPr>
      </p:sp>
      <p:sp>
        <p:nvSpPr>
          <p:cNvPr id="55303" name="Rectangle 7"/>
          <p:cNvSpPr>
            <a:spLocks noGrp="1" noChangeArrowheads="1"/>
          </p:cNvSpPr>
          <p:nvPr>
            <p:ph type="body" idx="1"/>
          </p:nvPr>
        </p:nvSpPr>
        <p:spPr>
          <a:xfrm>
            <a:off x="912813" y="4416425"/>
            <a:ext cx="5030787" cy="4181475"/>
          </a:xfrm>
          <a:ln/>
        </p:spPr>
        <p:txBody>
          <a:bodyPr lIns="92024" tIns="45232" rIns="92024" bIns="45232"/>
          <a:lstStyle/>
          <a:p>
            <a:endParaRPr lang="en-US" altLang="en-US"/>
          </a:p>
        </p:txBody>
      </p:sp>
    </p:spTree>
    <p:extLst>
      <p:ext uri="{BB962C8B-B14F-4D97-AF65-F5344CB8AC3E}">
        <p14:creationId xmlns:p14="http://schemas.microsoft.com/office/powerpoint/2010/main" val="11390920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dirty="0" smtClean="0">
                <a:ea typeface="ＭＳ Ｐゴシック" pitchFamily="34" charset="-128"/>
              </a:rPr>
              <a:t>The TCP three-way handshake used by TCP establishes a session between two systems.</a:t>
            </a:r>
          </a:p>
          <a:p>
            <a:endParaRPr lang="en-US" dirty="0" smtClean="0">
              <a:ea typeface="ＭＳ Ｐゴシック" pitchFamily="34" charset="-128"/>
            </a:endParaRPr>
          </a:p>
          <a:p>
            <a:r>
              <a:rPr lang="en-US" dirty="0" smtClean="0">
                <a:ea typeface="ＭＳ Ｐゴシック" pitchFamily="34" charset="-128"/>
              </a:rPr>
              <a:t>The first system sends a packet with the SYN flag set.</a:t>
            </a:r>
          </a:p>
          <a:p>
            <a:endParaRPr lang="en-US" dirty="0" smtClean="0">
              <a:ea typeface="ＭＳ Ｐゴシック" pitchFamily="34" charset="-128"/>
            </a:endParaRPr>
          </a:p>
          <a:p>
            <a:r>
              <a:rPr lang="en-US" dirty="0" smtClean="0">
                <a:ea typeface="ＭＳ Ｐゴシック" pitchFamily="34" charset="-128"/>
              </a:rPr>
              <a:t>The second system responds with a packet that has the SYN and ACK flags set.</a:t>
            </a:r>
          </a:p>
          <a:p>
            <a:endParaRPr lang="en-US" dirty="0" smtClean="0">
              <a:ea typeface="ＭＳ Ｐゴシック" pitchFamily="34" charset="-128"/>
            </a:endParaRPr>
          </a:p>
          <a:p>
            <a:r>
              <a:rPr lang="en-US" dirty="0" smtClean="0">
                <a:ea typeface="ＭＳ Ｐゴシック" pitchFamily="34" charset="-128"/>
              </a:rPr>
              <a:t>The first system responds with a packet with the ACK flag set.</a:t>
            </a:r>
          </a:p>
          <a:p>
            <a:endParaRPr lang="en-US" dirty="0" smtClean="0">
              <a:ea typeface="ＭＳ Ｐゴシック" pitchFamily="34" charset="-128"/>
            </a:endParaRPr>
          </a:p>
          <a:p>
            <a:r>
              <a:rPr lang="en-US" dirty="0" smtClean="0">
                <a:ea typeface="ＭＳ Ｐゴシック" pitchFamily="34" charset="-128"/>
              </a:rPr>
              <a:t>The two systems have now started a session.</a:t>
            </a:r>
          </a:p>
        </p:txBody>
      </p:sp>
      <p:sp>
        <p:nvSpPr>
          <p:cNvPr id="45060" name="Date Placeholder 3"/>
          <p:cNvSpPr>
            <a:spLocks noGrp="1"/>
          </p:cNvSpPr>
          <p:nvPr>
            <p:ph type="dt" sz="quarter" idx="1"/>
          </p:nvPr>
        </p:nvSpPr>
        <p:spPr>
          <a:noFill/>
        </p:spPr>
        <p:txBody>
          <a:bodyPr/>
          <a:lstStyle/>
          <a:p>
            <a:fld id="{EA913C55-97D7-44D5-8611-98477403C6AF}" type="datetime1">
              <a:rPr lang="en-US" smtClean="0">
                <a:latin typeface="Times New Roman" pitchFamily="18" charset="0"/>
                <a:ea typeface="ＭＳ Ｐゴシック" pitchFamily="34" charset="-128"/>
              </a:rPr>
              <a:pPr/>
              <a:t>10/22/2020</a:t>
            </a:fld>
            <a:endParaRPr lang="en-US" dirty="0" smtClean="0">
              <a:latin typeface="Times New Roman" pitchFamily="18" charset="0"/>
              <a:ea typeface="ＭＳ Ｐゴシック" pitchFamily="34" charset="-128"/>
            </a:endParaRPr>
          </a:p>
        </p:txBody>
      </p:sp>
      <p:sp>
        <p:nvSpPr>
          <p:cNvPr id="45062" name="Slide Number Placeholder 5"/>
          <p:cNvSpPr>
            <a:spLocks noGrp="1"/>
          </p:cNvSpPr>
          <p:nvPr>
            <p:ph type="sldNum" sz="quarter" idx="5"/>
          </p:nvPr>
        </p:nvSpPr>
        <p:spPr>
          <a:noFill/>
        </p:spPr>
        <p:txBody>
          <a:bodyPr/>
          <a:lstStyle/>
          <a:p>
            <a:fld id="{9462C46D-730A-4A8C-AD4C-F36AF2F819E1}" type="slidenum">
              <a:rPr lang="en-US" smtClean="0">
                <a:latin typeface="Times New Roman" pitchFamily="18" charset="0"/>
                <a:ea typeface="ＭＳ Ｐゴシック" pitchFamily="34" charset="-128"/>
              </a:rPr>
              <a:pPr/>
              <a:t>33</a:t>
            </a:fld>
            <a:endParaRPr lang="en-US" dirty="0"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2307891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r>
              <a:rPr lang="en-US" dirty="0" smtClean="0">
                <a:ea typeface="ＭＳ Ｐゴシック" pitchFamily="34" charset="-128"/>
              </a:rPr>
              <a:t>Because a TCP connection is two-way, it needs to be “torn down” in both directions.</a:t>
            </a:r>
          </a:p>
          <a:p>
            <a:endParaRPr lang="en-US" dirty="0" smtClean="0">
              <a:ea typeface="ＭＳ Ｐゴシック" pitchFamily="34" charset="-128"/>
            </a:endParaRPr>
          </a:p>
          <a:p>
            <a:r>
              <a:rPr lang="en-US" dirty="0" smtClean="0">
                <a:ea typeface="ＭＳ Ｐゴシック" pitchFamily="34" charset="-128"/>
              </a:rPr>
              <a:t>The TCP connection termination process uses four packets.</a:t>
            </a:r>
          </a:p>
          <a:p>
            <a:endParaRPr lang="en-US" dirty="0" smtClean="0">
              <a:ea typeface="ＭＳ Ｐゴシック" pitchFamily="34" charset="-128"/>
            </a:endParaRPr>
          </a:p>
          <a:p>
            <a:r>
              <a:rPr lang="en-US" dirty="0" smtClean="0">
                <a:ea typeface="ＭＳ Ｐゴシック" pitchFamily="34" charset="-128"/>
              </a:rPr>
              <a:t>The first system sends a TCP packet with the ACK and FIN flags set requesting termination.</a:t>
            </a:r>
          </a:p>
          <a:p>
            <a:endParaRPr lang="en-US" dirty="0" smtClean="0">
              <a:ea typeface="ＭＳ Ｐゴシック" pitchFamily="34" charset="-128"/>
            </a:endParaRPr>
          </a:p>
          <a:p>
            <a:r>
              <a:rPr lang="en-US" dirty="0" smtClean="0">
                <a:ea typeface="ＭＳ Ｐゴシック" pitchFamily="34" charset="-128"/>
              </a:rPr>
              <a:t>The second system sends an ACK response.</a:t>
            </a:r>
          </a:p>
          <a:p>
            <a:endParaRPr lang="en-US" dirty="0" smtClean="0">
              <a:ea typeface="ＭＳ Ｐゴシック" pitchFamily="34" charset="-128"/>
            </a:endParaRPr>
          </a:p>
          <a:p>
            <a:r>
              <a:rPr lang="en-US" dirty="0" smtClean="0">
                <a:ea typeface="ＭＳ Ｐゴシック" pitchFamily="34" charset="-128"/>
              </a:rPr>
              <a:t>The second system then sends a packet with ACK and FIN flags set.</a:t>
            </a:r>
          </a:p>
          <a:p>
            <a:endParaRPr lang="en-US" dirty="0" smtClean="0">
              <a:ea typeface="ＭＳ Ｐゴシック" pitchFamily="34" charset="-128"/>
            </a:endParaRPr>
          </a:p>
          <a:p>
            <a:r>
              <a:rPr lang="en-US" dirty="0" smtClean="0">
                <a:ea typeface="ＭＳ Ｐゴシック" pitchFamily="34" charset="-128"/>
              </a:rPr>
              <a:t>The first system returns an ACK response.</a:t>
            </a:r>
          </a:p>
        </p:txBody>
      </p:sp>
      <p:sp>
        <p:nvSpPr>
          <p:cNvPr id="46084" name="Date Placeholder 3"/>
          <p:cNvSpPr>
            <a:spLocks noGrp="1"/>
          </p:cNvSpPr>
          <p:nvPr>
            <p:ph type="dt" sz="quarter" idx="1"/>
          </p:nvPr>
        </p:nvSpPr>
        <p:spPr>
          <a:noFill/>
        </p:spPr>
        <p:txBody>
          <a:bodyPr/>
          <a:lstStyle/>
          <a:p>
            <a:fld id="{B1357352-2267-4A26-AD58-84DC0AF23201}" type="datetime1">
              <a:rPr lang="en-US" smtClean="0">
                <a:latin typeface="Times New Roman" pitchFamily="18" charset="0"/>
                <a:ea typeface="ＭＳ Ｐゴシック" pitchFamily="34" charset="-128"/>
              </a:rPr>
              <a:pPr/>
              <a:t>10/22/2020</a:t>
            </a:fld>
            <a:endParaRPr lang="en-US" dirty="0" smtClean="0">
              <a:latin typeface="Times New Roman" pitchFamily="18" charset="0"/>
              <a:ea typeface="ＭＳ Ｐゴシック" pitchFamily="34" charset="-128"/>
            </a:endParaRPr>
          </a:p>
        </p:txBody>
      </p:sp>
      <p:sp>
        <p:nvSpPr>
          <p:cNvPr id="46086" name="Slide Number Placeholder 5"/>
          <p:cNvSpPr>
            <a:spLocks noGrp="1"/>
          </p:cNvSpPr>
          <p:nvPr>
            <p:ph type="sldNum" sz="quarter" idx="5"/>
          </p:nvPr>
        </p:nvSpPr>
        <p:spPr>
          <a:noFill/>
        </p:spPr>
        <p:txBody>
          <a:bodyPr/>
          <a:lstStyle/>
          <a:p>
            <a:fld id="{FB5F16BC-C978-4627-87A2-3DCDD4176381}" type="slidenum">
              <a:rPr lang="en-US" smtClean="0">
                <a:latin typeface="Times New Roman" pitchFamily="18" charset="0"/>
                <a:ea typeface="ＭＳ Ｐゴシック" pitchFamily="34" charset="-128"/>
              </a:rPr>
              <a:pPr/>
              <a:t>34</a:t>
            </a:fld>
            <a:endParaRPr lang="en-US" dirty="0"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2120849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r>
              <a:rPr lang="en-US" dirty="0" smtClean="0">
                <a:ea typeface="ＭＳ Ｐゴシック" pitchFamily="34" charset="-128"/>
              </a:rPr>
              <a:t>Sometimes a host may need to terminate a connection quickly, due to a port being unreachable or a timeout, for example.</a:t>
            </a:r>
          </a:p>
          <a:p>
            <a:endParaRPr lang="en-US" dirty="0" smtClean="0">
              <a:ea typeface="ＭＳ Ｐゴシック" pitchFamily="34" charset="-128"/>
            </a:endParaRPr>
          </a:p>
          <a:p>
            <a:r>
              <a:rPr lang="en-US" dirty="0" smtClean="0">
                <a:ea typeface="ＭＳ Ｐゴシック" pitchFamily="34" charset="-128"/>
              </a:rPr>
              <a:t>Can send a Reset (RST) packet. </a:t>
            </a:r>
          </a:p>
          <a:p>
            <a:endParaRPr lang="en-US" dirty="0" smtClean="0">
              <a:ea typeface="ＭＳ Ｐゴシック" pitchFamily="34" charset="-128"/>
            </a:endParaRPr>
          </a:p>
          <a:p>
            <a:r>
              <a:rPr lang="en-US" dirty="0" smtClean="0">
                <a:ea typeface="ＭＳ Ｐゴシック" pitchFamily="34" charset="-128"/>
              </a:rPr>
              <a:t>Initial SYN packet should never have FIN or RST associated with it. Indicates an attack/malicious attempt to get by your firewall.</a:t>
            </a:r>
          </a:p>
          <a:p>
            <a:endParaRPr lang="en-US" dirty="0" smtClean="0">
              <a:ea typeface="ＭＳ Ｐゴシック" pitchFamily="34" charset="-128"/>
            </a:endParaRPr>
          </a:p>
          <a:p>
            <a:r>
              <a:rPr lang="en-US" dirty="0" smtClean="0">
                <a:ea typeface="ＭＳ Ｐゴシック" pitchFamily="34" charset="-128"/>
              </a:rPr>
              <a:t> </a:t>
            </a:r>
          </a:p>
        </p:txBody>
      </p:sp>
      <p:sp>
        <p:nvSpPr>
          <p:cNvPr id="47108" name="Date Placeholder 3"/>
          <p:cNvSpPr>
            <a:spLocks noGrp="1"/>
          </p:cNvSpPr>
          <p:nvPr>
            <p:ph type="dt" sz="quarter" idx="1"/>
          </p:nvPr>
        </p:nvSpPr>
        <p:spPr>
          <a:noFill/>
        </p:spPr>
        <p:txBody>
          <a:bodyPr/>
          <a:lstStyle/>
          <a:p>
            <a:fld id="{760ABFBC-2696-4420-B9A5-A0B57A1CBDA2}" type="datetime1">
              <a:rPr lang="en-US" smtClean="0">
                <a:latin typeface="Times New Roman" pitchFamily="18" charset="0"/>
                <a:ea typeface="ＭＳ Ｐゴシック" pitchFamily="34" charset="-128"/>
              </a:rPr>
              <a:pPr/>
              <a:t>10/22/2020</a:t>
            </a:fld>
            <a:endParaRPr lang="en-US" dirty="0" smtClean="0">
              <a:latin typeface="Times New Roman" pitchFamily="18" charset="0"/>
              <a:ea typeface="ＭＳ Ｐゴシック" pitchFamily="34" charset="-128"/>
            </a:endParaRPr>
          </a:p>
        </p:txBody>
      </p:sp>
      <p:sp>
        <p:nvSpPr>
          <p:cNvPr id="47110" name="Slide Number Placeholder 5"/>
          <p:cNvSpPr>
            <a:spLocks noGrp="1"/>
          </p:cNvSpPr>
          <p:nvPr>
            <p:ph type="sldNum" sz="quarter" idx="5"/>
          </p:nvPr>
        </p:nvSpPr>
        <p:spPr>
          <a:noFill/>
        </p:spPr>
        <p:txBody>
          <a:bodyPr/>
          <a:lstStyle/>
          <a:p>
            <a:fld id="{1DB1EA07-5C71-49F3-8DAD-5D20D9117EF1}" type="slidenum">
              <a:rPr lang="en-US" smtClean="0">
                <a:latin typeface="Times New Roman" pitchFamily="18" charset="0"/>
                <a:ea typeface="ＭＳ Ｐゴシック" pitchFamily="34" charset="-128"/>
              </a:rPr>
              <a:pPr/>
              <a:t>35</a:t>
            </a:fld>
            <a:endParaRPr lang="en-US" dirty="0"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1567389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589C5A7-5F86-4472-BD08-616B0C33F2DF}" type="datetimeFigureOut">
              <a:rPr lang="en-US" smtClean="0"/>
              <a:t>10/22/2020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32757643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89C5A7-5F86-4472-BD08-616B0C33F2DF}" type="datetimeFigureOut">
              <a:rPr lang="en-US" smtClean="0"/>
              <a:t>10/22/2020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39112732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89C5A7-5F86-4472-BD08-616B0C33F2DF}" type="datetimeFigureOut">
              <a:rPr lang="en-US" smtClean="0"/>
              <a:t>10/22/2020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3161420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89C5A7-5F86-4472-BD08-616B0C33F2DF}" type="datetimeFigureOut">
              <a:rPr lang="en-US" smtClean="0"/>
              <a:t>10/22/2020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181549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589C5A7-5F86-4472-BD08-616B0C33F2DF}" type="datetimeFigureOut">
              <a:rPr lang="en-US" smtClean="0"/>
              <a:t>10/22/2020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571843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589C5A7-5F86-4472-BD08-616B0C33F2DF}" type="datetimeFigureOut">
              <a:rPr lang="en-US" smtClean="0"/>
              <a:t>10/22/2020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3864215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589C5A7-5F86-4472-BD08-616B0C33F2DF}" type="datetimeFigureOut">
              <a:rPr lang="en-US" smtClean="0"/>
              <a:t>10/22/2020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599065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589C5A7-5F86-4472-BD08-616B0C33F2DF}" type="datetimeFigureOut">
              <a:rPr lang="en-US" smtClean="0"/>
              <a:t>10/22/2020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2189512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89C5A7-5F86-4472-BD08-616B0C33F2DF}" type="datetimeFigureOut">
              <a:rPr lang="en-US" smtClean="0"/>
              <a:t>10/22/2020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3941143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589C5A7-5F86-4472-BD08-616B0C33F2DF}" type="datetimeFigureOut">
              <a:rPr lang="en-US" smtClean="0"/>
              <a:t>10/22/2020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42821923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589C5A7-5F86-4472-BD08-616B0C33F2DF}" type="datetimeFigureOut">
              <a:rPr lang="en-US" smtClean="0"/>
              <a:t>10/22/2020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2096696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89C5A7-5F86-4472-BD08-616B0C33F2DF}" type="datetimeFigureOut">
              <a:rPr lang="en-US" smtClean="0"/>
              <a:t>10/22/2020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BDA5BD-9701-46F2-A367-4B3A3B324158}" type="slidenum">
              <a:rPr lang="en-US" smtClean="0"/>
              <a:t>‹#›</a:t>
            </a:fld>
            <a:endParaRPr lang="en-US"/>
          </a:p>
        </p:txBody>
      </p:sp>
    </p:spTree>
    <p:extLst>
      <p:ext uri="{BB962C8B-B14F-4D97-AF65-F5344CB8AC3E}">
        <p14:creationId xmlns:p14="http://schemas.microsoft.com/office/powerpoint/2010/main" val="14237050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iplocation.net/" TargetMode="External"/><Relationship Id="rId2" Type="http://schemas.openxmlformats.org/officeDocument/2006/relationships/hyperlink" Target="http://whatsmyip.net/"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youtube.com/watch?v=7_LPdttKXPc"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columbusstate.edu/"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www.mediacollege.com/internet/troubleshooter/traceroute.html"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www.webopedia.com/quick_ref/OSI_Layers.as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www.wireshark.org/"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networkworld.com/article/2942596/microsoft-subnet/127-devices-added-to-the-internet-each-second-but-congress-is-clueless-about-iot.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5o8CwafCxnU&amp;index=2&amp;list=PLzdnOPI1iJNfMRZm5DDxco3UdsFegvuB7"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hyperlink" Target="https://www.youtube.com/watch?v=7_LPdttKXP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Internet and Networking Basics</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759175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your IP?</a:t>
            </a:r>
            <a:endParaRPr lang="en-US" dirty="0"/>
          </a:p>
        </p:txBody>
      </p:sp>
      <p:sp>
        <p:nvSpPr>
          <p:cNvPr id="3" name="Content Placeholder 2"/>
          <p:cNvSpPr>
            <a:spLocks noGrp="1"/>
          </p:cNvSpPr>
          <p:nvPr>
            <p:ph sz="quarter" idx="1"/>
          </p:nvPr>
        </p:nvSpPr>
        <p:spPr/>
        <p:txBody>
          <a:bodyPr/>
          <a:lstStyle/>
          <a:p>
            <a:pPr marL="0" indent="0">
              <a:buNone/>
            </a:pPr>
            <a:r>
              <a:rPr lang="en-US" dirty="0" smtClean="0"/>
              <a:t>To find your IP you can do one of these:</a:t>
            </a:r>
            <a:endParaRPr lang="en-US" dirty="0" smtClean="0">
              <a:hlinkClick r:id="rId2"/>
            </a:endParaRPr>
          </a:p>
          <a:p>
            <a:r>
              <a:rPr lang="en-US" dirty="0" smtClean="0">
                <a:hlinkClick r:id="rId2"/>
              </a:rPr>
              <a:t>http://whatsmyip.net/</a:t>
            </a:r>
            <a:endParaRPr lang="en-US" dirty="0" smtClean="0"/>
          </a:p>
          <a:p>
            <a:pPr marL="0" indent="0">
              <a:buNone/>
            </a:pPr>
            <a:endParaRPr lang="en-US" dirty="0" smtClean="0">
              <a:hlinkClick r:id="rId3"/>
            </a:endParaRPr>
          </a:p>
          <a:p>
            <a:pPr marL="0" indent="0">
              <a:buNone/>
            </a:pPr>
            <a:r>
              <a:rPr lang="en-US" dirty="0" smtClean="0"/>
              <a:t>OR</a:t>
            </a:r>
          </a:p>
          <a:p>
            <a:pPr marL="0" indent="0">
              <a:buNone/>
            </a:pPr>
            <a:endParaRPr lang="en-US" dirty="0" smtClean="0">
              <a:hlinkClick r:id="rId3"/>
            </a:endParaRPr>
          </a:p>
          <a:p>
            <a:r>
              <a:rPr lang="en-US" dirty="0" smtClean="0"/>
              <a:t>Click </a:t>
            </a:r>
            <a:r>
              <a:rPr lang="en-US" dirty="0"/>
              <a:t>the START icon at the bottom left corner</a:t>
            </a:r>
          </a:p>
          <a:p>
            <a:pPr lvl="1"/>
            <a:r>
              <a:rPr lang="en-US" dirty="0"/>
              <a:t>Type </a:t>
            </a:r>
            <a:r>
              <a:rPr lang="en-US" b="1" dirty="0" err="1"/>
              <a:t>cmd</a:t>
            </a:r>
            <a:r>
              <a:rPr lang="en-US" dirty="0"/>
              <a:t> in the text box</a:t>
            </a:r>
          </a:p>
          <a:p>
            <a:pPr lvl="1"/>
            <a:r>
              <a:rPr lang="en-US" dirty="0"/>
              <a:t>When the window for command prompt appears, type </a:t>
            </a:r>
            <a:r>
              <a:rPr lang="en-US" b="1" dirty="0"/>
              <a:t> </a:t>
            </a:r>
            <a:r>
              <a:rPr lang="en-US" b="1" dirty="0" smtClean="0"/>
              <a:t>ipconfig</a:t>
            </a:r>
          </a:p>
          <a:p>
            <a:pPr lvl="1"/>
            <a:endParaRPr lang="en-US" dirty="0"/>
          </a:p>
          <a:p>
            <a:endParaRPr lang="en-US" dirty="0" smtClean="0"/>
          </a:p>
        </p:txBody>
      </p:sp>
    </p:spTree>
    <p:extLst>
      <p:ext uri="{BB962C8B-B14F-4D97-AF65-F5344CB8AC3E}">
        <p14:creationId xmlns:p14="http://schemas.microsoft.com/office/powerpoint/2010/main" val="28312967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3856" y="2737195"/>
            <a:ext cx="10058400" cy="1450757"/>
          </a:xfrm>
        </p:spPr>
        <p:txBody>
          <a:bodyPr/>
          <a:lstStyle/>
          <a:p>
            <a:pPr algn="ctr"/>
            <a:r>
              <a:rPr lang="en-US" dirty="0" smtClean="0"/>
              <a:t>Networking and Protocols</a:t>
            </a:r>
            <a:endParaRPr lang="en-US" dirty="0"/>
          </a:p>
        </p:txBody>
      </p:sp>
    </p:spTree>
    <p:extLst>
      <p:ext uri="{BB962C8B-B14F-4D97-AF65-F5344CB8AC3E}">
        <p14:creationId xmlns:p14="http://schemas.microsoft.com/office/powerpoint/2010/main" val="75537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files travel from one machine to another</a:t>
            </a:r>
            <a:endParaRPr lang="en-US" dirty="0"/>
          </a:p>
        </p:txBody>
      </p:sp>
      <p:sp>
        <p:nvSpPr>
          <p:cNvPr id="3" name="Content Placeholder 2"/>
          <p:cNvSpPr>
            <a:spLocks noGrp="1"/>
          </p:cNvSpPr>
          <p:nvPr>
            <p:ph sz="quarter" idx="1"/>
          </p:nvPr>
        </p:nvSpPr>
        <p:spPr>
          <a:xfrm>
            <a:off x="1097280" y="1845734"/>
            <a:ext cx="4078224" cy="4023360"/>
          </a:xfrm>
        </p:spPr>
        <p:txBody>
          <a:bodyPr>
            <a:normAutofit fontScale="92500" lnSpcReduction="20000"/>
          </a:bodyPr>
          <a:lstStyle/>
          <a:p>
            <a:pPr>
              <a:buFont typeface="Arial" panose="020B0604020202020204" pitchFamily="34" charset="0"/>
              <a:buChar char="•"/>
            </a:pPr>
            <a:r>
              <a:rPr lang="en-US" dirty="0" smtClean="0"/>
              <a:t>Each file is broken into small packets</a:t>
            </a:r>
          </a:p>
          <a:p>
            <a:pPr>
              <a:buFont typeface="Arial" panose="020B0604020202020204" pitchFamily="34" charset="0"/>
              <a:buChar char="•"/>
            </a:pPr>
            <a:r>
              <a:rPr lang="en-US" dirty="0" smtClean="0"/>
              <a:t>Each packet is like an envelope with content inside</a:t>
            </a:r>
          </a:p>
          <a:p>
            <a:pPr>
              <a:buFont typeface="Arial" panose="020B0604020202020204" pitchFamily="34" charset="0"/>
              <a:buChar char="•"/>
            </a:pPr>
            <a:r>
              <a:rPr lang="en-US" dirty="0" smtClean="0"/>
              <a:t>Each packet contains source and destination addresses</a:t>
            </a:r>
          </a:p>
          <a:p>
            <a:pPr>
              <a:buFont typeface="Arial" panose="020B0604020202020204" pitchFamily="34" charset="0"/>
              <a:buChar char="•"/>
            </a:pPr>
            <a:r>
              <a:rPr lang="en-US" dirty="0" smtClean="0"/>
              <a:t>Each packet travels through the Internet and goes from one machine to another via several routers</a:t>
            </a:r>
            <a:endParaRPr lang="en-US" dirty="0"/>
          </a:p>
        </p:txBody>
      </p:sp>
      <p:pic>
        <p:nvPicPr>
          <p:cNvPr id="3074" name="Picture 2" descr="http://www.tcpipguide.com/free/diagrams/funpacketswitchin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4330" y="2927032"/>
            <a:ext cx="5931900" cy="2211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32130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original design goals of the Internet</a:t>
            </a:r>
            <a:endParaRPr lang="en-US" dirty="0"/>
          </a:p>
        </p:txBody>
      </p:sp>
      <p:sp>
        <p:nvSpPr>
          <p:cNvPr id="3" name="Content Placeholder 2"/>
          <p:cNvSpPr>
            <a:spLocks noGrp="1"/>
          </p:cNvSpPr>
          <p:nvPr>
            <p:ph idx="1"/>
          </p:nvPr>
        </p:nvSpPr>
        <p:spPr/>
        <p:txBody>
          <a:bodyPr/>
          <a:lstStyle/>
          <a:p>
            <a:r>
              <a:rPr lang="en-US" dirty="0" smtClean="0"/>
              <a:t>It should be open, neutral and simple network</a:t>
            </a:r>
          </a:p>
          <a:p>
            <a:r>
              <a:rPr lang="en-US" dirty="0" smtClean="0"/>
              <a:t>It should be completely independent of software or hardware platforms</a:t>
            </a:r>
          </a:p>
          <a:p>
            <a:r>
              <a:rPr lang="en-US" dirty="0" smtClean="0"/>
              <a:t>It should be scalable</a:t>
            </a:r>
          </a:p>
          <a:p>
            <a:r>
              <a:rPr lang="en-US" dirty="0" smtClean="0"/>
              <a:t>It should be suitable to new applications and new hardware/software</a:t>
            </a:r>
          </a:p>
          <a:p>
            <a:endParaRPr lang="en-US" dirty="0"/>
          </a:p>
        </p:txBody>
      </p:sp>
    </p:spTree>
    <p:extLst>
      <p:ext uri="{BB962C8B-B14F-4D97-AF65-F5344CB8AC3E}">
        <p14:creationId xmlns:p14="http://schemas.microsoft.com/office/powerpoint/2010/main" val="10856774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06376"/>
            <a:ext cx="10515600" cy="654050"/>
          </a:xfrm>
        </p:spPr>
        <p:txBody>
          <a:bodyPr>
            <a:normAutofit fontScale="90000"/>
          </a:bodyPr>
          <a:lstStyle/>
          <a:p>
            <a:r>
              <a:rPr lang="en-US" dirty="0" smtClean="0"/>
              <a:t>The main features of the Internet</a:t>
            </a:r>
            <a:endParaRPr lang="en-US" dirty="0"/>
          </a:p>
        </p:txBody>
      </p:sp>
      <p:graphicFrame>
        <p:nvGraphicFramePr>
          <p:cNvPr id="4" name="Content Placeholder 3"/>
          <p:cNvGraphicFramePr>
            <a:graphicFrameLocks noGrp="1"/>
          </p:cNvGraphicFramePr>
          <p:nvPr>
            <p:ph idx="1"/>
            <p:extLst/>
          </p:nvPr>
        </p:nvGraphicFramePr>
        <p:xfrm>
          <a:off x="-219075" y="93027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p:cNvSpPr/>
          <p:nvPr/>
        </p:nvSpPr>
        <p:spPr>
          <a:xfrm>
            <a:off x="5772150" y="5421312"/>
            <a:ext cx="2819400" cy="107632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Supported new innovations and application and led to the enormous growth</a:t>
            </a:r>
            <a:endParaRPr lang="en-US" dirty="0"/>
          </a:p>
        </p:txBody>
      </p:sp>
      <p:sp>
        <p:nvSpPr>
          <p:cNvPr id="9" name="Rectangle 8"/>
          <p:cNvSpPr/>
          <p:nvPr/>
        </p:nvSpPr>
        <p:spPr>
          <a:xfrm>
            <a:off x="457200" y="3362325"/>
            <a:ext cx="2266950" cy="1343025"/>
          </a:xfrm>
          <a:prstGeom prst="rect">
            <a:avLst/>
          </a:prstGeom>
          <a:solidFill>
            <a:schemeClr val="accent4">
              <a:lumMod val="75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smtClean="0"/>
              <a:t>Supported variety of devices in huge numbers</a:t>
            </a:r>
            <a:endParaRPr lang="en-US" dirty="0"/>
          </a:p>
        </p:txBody>
      </p:sp>
      <p:sp>
        <p:nvSpPr>
          <p:cNvPr id="10" name="Rectangle 9"/>
          <p:cNvSpPr/>
          <p:nvPr/>
        </p:nvSpPr>
        <p:spPr>
          <a:xfrm>
            <a:off x="6400800" y="1123950"/>
            <a:ext cx="2333625" cy="1228725"/>
          </a:xfrm>
          <a:prstGeom prst="rect">
            <a:avLst/>
          </a:prstGeom>
          <a:solidFill>
            <a:schemeClr val="accent2">
              <a:lumMod val="75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smtClean="0"/>
              <a:t>Supported communication speed and many-to-many interaction</a:t>
            </a:r>
            <a:endParaRPr lang="en-US" dirty="0"/>
          </a:p>
        </p:txBody>
      </p:sp>
    </p:spTree>
    <p:extLst>
      <p:ext uri="{BB962C8B-B14F-4D97-AF65-F5344CB8AC3E}">
        <p14:creationId xmlns:p14="http://schemas.microsoft.com/office/powerpoint/2010/main" val="25537177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a:t>
            </a:r>
            <a:endParaRPr lang="en-US" dirty="0"/>
          </a:p>
        </p:txBody>
      </p:sp>
      <p:sp>
        <p:nvSpPr>
          <p:cNvPr id="3" name="Content Placeholder 2"/>
          <p:cNvSpPr>
            <a:spLocks noGrp="1"/>
          </p:cNvSpPr>
          <p:nvPr>
            <p:ph idx="1"/>
          </p:nvPr>
        </p:nvSpPr>
        <p:spPr/>
        <p:txBody>
          <a:bodyPr/>
          <a:lstStyle/>
          <a:p>
            <a:r>
              <a:rPr lang="en-US" dirty="0" smtClean="0"/>
              <a:t>List some of the vulnerabilities that are created by the main features of </a:t>
            </a:r>
            <a:r>
              <a:rPr lang="en-US" smtClean="0"/>
              <a:t>the Internet.</a:t>
            </a:r>
            <a:endParaRPr lang="en-US" dirty="0"/>
          </a:p>
        </p:txBody>
      </p:sp>
    </p:spTree>
    <p:extLst>
      <p:ext uri="{BB962C8B-B14F-4D97-AF65-F5344CB8AC3E}">
        <p14:creationId xmlns:p14="http://schemas.microsoft.com/office/powerpoint/2010/main" val="9300313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packets travel</a:t>
            </a:r>
            <a:endParaRPr lang="en-US" dirty="0"/>
          </a:p>
        </p:txBody>
      </p:sp>
      <p:sp>
        <p:nvSpPr>
          <p:cNvPr id="3" name="Content Placeholder 2"/>
          <p:cNvSpPr>
            <a:spLocks noGrp="1"/>
          </p:cNvSpPr>
          <p:nvPr>
            <p:ph sz="quarter" idx="1"/>
          </p:nvPr>
        </p:nvSpPr>
        <p:spPr/>
        <p:txBody>
          <a:bodyPr/>
          <a:lstStyle/>
          <a:p>
            <a:endParaRPr lang="en-US" u="sng" dirty="0" smtClean="0">
              <a:hlinkClick r:id="rId2"/>
            </a:endParaRPr>
          </a:p>
          <a:p>
            <a:r>
              <a:rPr lang="en-US" dirty="0" smtClean="0"/>
              <a:t>Watch this video on how packets travel from code.org:</a:t>
            </a:r>
          </a:p>
          <a:p>
            <a:endParaRPr lang="en-US" u="sng" dirty="0" smtClean="0">
              <a:hlinkClick r:id=""/>
            </a:endParaRPr>
          </a:p>
          <a:p>
            <a:r>
              <a:rPr lang="en-US" u="sng" dirty="0" smtClean="0">
                <a:hlinkClick r:id=""/>
              </a:rPr>
              <a:t>The Internet: Packets, Routing and Reliability</a:t>
            </a:r>
            <a:endParaRPr lang="en-US" u="sng" dirty="0">
              <a:hlinkClick r:id="rId2"/>
            </a:endParaRPr>
          </a:p>
          <a:p>
            <a:endParaRPr lang="en-US" u="sng" dirty="0" smtClean="0">
              <a:hlinkClick r:id="rId2"/>
            </a:endParaRPr>
          </a:p>
          <a:p>
            <a:pPr marL="0" indent="0">
              <a:buNone/>
            </a:pPr>
            <a:endParaRPr lang="en-US" dirty="0"/>
          </a:p>
        </p:txBody>
      </p:sp>
    </p:spTree>
    <p:extLst>
      <p:ext uri="{BB962C8B-B14F-4D97-AF65-F5344CB8AC3E}">
        <p14:creationId xmlns:p14="http://schemas.microsoft.com/office/powerpoint/2010/main" val="24916912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t>Check It Out - The Ping Program</a:t>
            </a:r>
            <a:endParaRPr lang="en-US" dirty="0"/>
          </a:p>
        </p:txBody>
      </p:sp>
      <p:sp>
        <p:nvSpPr>
          <p:cNvPr id="3" name="Content Placeholder 2"/>
          <p:cNvSpPr>
            <a:spLocks noGrp="1"/>
          </p:cNvSpPr>
          <p:nvPr>
            <p:ph sz="quarter" idx="1"/>
          </p:nvPr>
        </p:nvSpPr>
        <p:spPr/>
        <p:txBody>
          <a:bodyPr>
            <a:normAutofit fontScale="92500" lnSpcReduction="20000"/>
          </a:bodyPr>
          <a:lstStyle/>
          <a:p>
            <a:pPr>
              <a:buFont typeface="Arial" panose="020B0604020202020204" pitchFamily="34" charset="0"/>
              <a:buChar char="•"/>
            </a:pPr>
            <a:endParaRPr lang="en-US" dirty="0" smtClean="0"/>
          </a:p>
          <a:p>
            <a:pPr>
              <a:buFont typeface="Arial" panose="020B0604020202020204" pitchFamily="34" charset="0"/>
              <a:buChar char="•"/>
            </a:pPr>
            <a:r>
              <a:rPr lang="en-US" b="1" dirty="0" smtClean="0"/>
              <a:t>Ping</a:t>
            </a:r>
            <a:r>
              <a:rPr lang="en-US" dirty="0"/>
              <a:t> is a  software utility used to test the reachability of a host on an Internet Protocol (IP) network and to measure the round-trip time for messages sent from the originating host to a destination computer and back. </a:t>
            </a:r>
          </a:p>
          <a:p>
            <a:pPr marL="0" indent="0">
              <a:buNone/>
            </a:pPr>
            <a:endParaRPr lang="en-US" dirty="0" smtClean="0"/>
          </a:p>
          <a:p>
            <a:pPr>
              <a:buFont typeface="Arial" panose="020B0604020202020204" pitchFamily="34" charset="0"/>
              <a:buChar char="•"/>
            </a:pPr>
            <a:r>
              <a:rPr lang="en-US" dirty="0" smtClean="0"/>
              <a:t>Click the START icon at the bottom left corner</a:t>
            </a:r>
          </a:p>
          <a:p>
            <a:pPr>
              <a:buFont typeface="Arial" panose="020B0604020202020204" pitchFamily="34" charset="0"/>
              <a:buChar char="•"/>
            </a:pPr>
            <a:r>
              <a:rPr lang="en-US" dirty="0" smtClean="0"/>
              <a:t>Type </a:t>
            </a:r>
            <a:r>
              <a:rPr lang="en-US" b="1" dirty="0" err="1" smtClean="0"/>
              <a:t>cmd</a:t>
            </a:r>
            <a:r>
              <a:rPr lang="en-US" dirty="0" smtClean="0"/>
              <a:t> in the text box</a:t>
            </a:r>
          </a:p>
          <a:p>
            <a:pPr>
              <a:buFont typeface="Arial" panose="020B0604020202020204" pitchFamily="34" charset="0"/>
              <a:buChar char="•"/>
            </a:pPr>
            <a:r>
              <a:rPr lang="en-US" dirty="0" smtClean="0"/>
              <a:t>When the window for command prompt appears, type </a:t>
            </a:r>
            <a:r>
              <a:rPr lang="en-US" b="1" dirty="0" smtClean="0"/>
              <a:t> </a:t>
            </a:r>
          </a:p>
          <a:p>
            <a:pPr marL="0" indent="0">
              <a:buNone/>
            </a:pPr>
            <a:r>
              <a:rPr lang="en-US" b="1" dirty="0"/>
              <a:t> </a:t>
            </a:r>
            <a:r>
              <a:rPr lang="en-US" b="1" dirty="0" smtClean="0"/>
              <a:t>               ping </a:t>
            </a:r>
            <a:r>
              <a:rPr lang="en-US" b="1" dirty="0" smtClean="0">
                <a:hlinkClick r:id="rId2"/>
              </a:rPr>
              <a:t>www.columbusstate.edu</a:t>
            </a:r>
            <a:endParaRPr lang="en-US" b="1" dirty="0" smtClean="0"/>
          </a:p>
          <a:p>
            <a:pPr>
              <a:buFont typeface="Arial" panose="020B0604020202020204" pitchFamily="34" charset="0"/>
              <a:buChar char="•"/>
            </a:pPr>
            <a:r>
              <a:rPr lang="en-US" dirty="0"/>
              <a:t> </a:t>
            </a:r>
            <a:r>
              <a:rPr lang="en-US" dirty="0" smtClean="0"/>
              <a:t>Observe what happens</a:t>
            </a:r>
            <a:endParaRPr lang="en-US" dirty="0"/>
          </a:p>
        </p:txBody>
      </p:sp>
    </p:spTree>
    <p:extLst>
      <p:ext uri="{BB962C8B-B14F-4D97-AF65-F5344CB8AC3E}">
        <p14:creationId xmlns:p14="http://schemas.microsoft.com/office/powerpoint/2010/main" val="15471681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41981"/>
            <a:ext cx="9956800" cy="1143000"/>
          </a:xfrm>
        </p:spPr>
        <p:txBody>
          <a:bodyPr/>
          <a:lstStyle/>
          <a:p>
            <a:r>
              <a:rPr lang="en-US" dirty="0" smtClean="0"/>
              <a:t>Traceroute</a:t>
            </a:r>
            <a:endParaRPr lang="en-US" dirty="0"/>
          </a:p>
        </p:txBody>
      </p:sp>
      <p:sp>
        <p:nvSpPr>
          <p:cNvPr id="3" name="Content Placeholder 2"/>
          <p:cNvSpPr>
            <a:spLocks noGrp="1"/>
          </p:cNvSpPr>
          <p:nvPr>
            <p:ph sz="quarter" idx="1"/>
          </p:nvPr>
        </p:nvSpPr>
        <p:spPr/>
        <p:txBody>
          <a:bodyPr>
            <a:normAutofit/>
          </a:bodyPr>
          <a:lstStyle/>
          <a:p>
            <a:r>
              <a:rPr lang="en-US" sz="2000" i="1" dirty="0"/>
              <a:t>Traceroute</a:t>
            </a:r>
            <a:r>
              <a:rPr lang="en-US" sz="2000" dirty="0"/>
              <a:t> is a command which can show you the path a packet of information takes from your computer to one you specify. It will list all the routers it passes through until it reaches its destination, or fails to and is discarded. In addition to this, it will tell you how long each 'hop' from router to router takes</a:t>
            </a:r>
            <a:r>
              <a:rPr lang="en-US" sz="2000" dirty="0" smtClean="0"/>
              <a:t>.</a:t>
            </a:r>
          </a:p>
          <a:p>
            <a:endParaRPr lang="en-US" sz="2000" dirty="0"/>
          </a:p>
          <a:p>
            <a:r>
              <a:rPr lang="en-US" sz="2000" dirty="0"/>
              <a:t>In Windows, </a:t>
            </a:r>
            <a:r>
              <a:rPr lang="en-US" sz="2000" dirty="0" smtClean="0"/>
              <a:t>start the </a:t>
            </a:r>
            <a:r>
              <a:rPr lang="en-US" sz="2000" dirty="0" err="1" smtClean="0"/>
              <a:t>cmd</a:t>
            </a:r>
            <a:r>
              <a:rPr lang="en-US" sz="2000" dirty="0" smtClean="0"/>
              <a:t> prompt. Enter </a:t>
            </a:r>
            <a:r>
              <a:rPr lang="en-US" sz="2000" dirty="0"/>
              <a:t>the word </a:t>
            </a:r>
            <a:r>
              <a:rPr lang="en-US" sz="2000" i="1" dirty="0" err="1"/>
              <a:t>tracert</a:t>
            </a:r>
            <a:r>
              <a:rPr lang="en-US" sz="2000" dirty="0"/>
              <a:t>, followed by a space, then the domain name</a:t>
            </a:r>
            <a:r>
              <a:rPr lang="en-US" sz="2000" dirty="0" smtClean="0"/>
              <a:t>.</a:t>
            </a:r>
          </a:p>
          <a:p>
            <a:endParaRPr lang="en-US" sz="2000" dirty="0"/>
          </a:p>
          <a:p>
            <a:r>
              <a:rPr lang="en-US" sz="2000" dirty="0"/>
              <a:t>Firstly it tells you that it's tracing the route to </a:t>
            </a:r>
            <a:r>
              <a:rPr lang="en-US" sz="2000" dirty="0" smtClean="0"/>
              <a:t>the destination, the </a:t>
            </a:r>
            <a:r>
              <a:rPr lang="en-US" sz="2000" dirty="0"/>
              <a:t>IP address of that domain, and what the maximum number of hops will be before it times </a:t>
            </a:r>
            <a:r>
              <a:rPr lang="en-US" sz="2000" dirty="0" smtClean="0"/>
              <a:t>out.</a:t>
            </a:r>
          </a:p>
          <a:p>
            <a:endParaRPr lang="en-US" sz="2000" dirty="0" smtClean="0"/>
          </a:p>
          <a:p>
            <a:r>
              <a:rPr lang="en-US" sz="2000" dirty="0" smtClean="0"/>
              <a:t>Next </a:t>
            </a:r>
            <a:r>
              <a:rPr lang="en-US" sz="2000" dirty="0"/>
              <a:t>it gives information about each router it passes through on the way to its </a:t>
            </a:r>
            <a:r>
              <a:rPr lang="en-US" sz="2000" dirty="0" smtClean="0"/>
              <a:t>destination.</a:t>
            </a:r>
          </a:p>
          <a:p>
            <a:endParaRPr lang="en-US" sz="1400" dirty="0" smtClean="0">
              <a:hlinkClick r:id="rId2"/>
            </a:endParaRPr>
          </a:p>
        </p:txBody>
      </p:sp>
    </p:spTree>
    <p:extLst>
      <p:ext uri="{BB962C8B-B14F-4D97-AF65-F5344CB8AC3E}">
        <p14:creationId xmlns:p14="http://schemas.microsoft.com/office/powerpoint/2010/main" val="18061068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958976" y="1178831"/>
            <a:ext cx="6343650" cy="3495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6643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outcomes</a:t>
            </a:r>
            <a:endParaRPr lang="en-US" dirty="0"/>
          </a:p>
        </p:txBody>
      </p:sp>
      <p:sp>
        <p:nvSpPr>
          <p:cNvPr id="3" name="Content Placeholder 2"/>
          <p:cNvSpPr>
            <a:spLocks noGrp="1"/>
          </p:cNvSpPr>
          <p:nvPr>
            <p:ph idx="1"/>
          </p:nvPr>
        </p:nvSpPr>
        <p:spPr/>
        <p:txBody>
          <a:bodyPr/>
          <a:lstStyle/>
          <a:p>
            <a:r>
              <a:rPr lang="en-US" dirty="0" smtClean="0"/>
              <a:t>After completing this lesson, you will be able to:</a:t>
            </a:r>
          </a:p>
          <a:p>
            <a:pPr lvl="1"/>
            <a:r>
              <a:rPr lang="en-US" dirty="0" smtClean="0"/>
              <a:t>Describe the nuts and bolts view of the Internet</a:t>
            </a:r>
          </a:p>
          <a:p>
            <a:pPr lvl="1"/>
            <a:r>
              <a:rPr lang="en-US" dirty="0" smtClean="0"/>
              <a:t>Define IP address and explain its role in the Internet</a:t>
            </a:r>
          </a:p>
          <a:p>
            <a:pPr lvl="1"/>
            <a:r>
              <a:rPr lang="en-US" dirty="0" smtClean="0"/>
              <a:t>Demonstrate how information travels in a packet-switched network</a:t>
            </a:r>
          </a:p>
          <a:p>
            <a:pPr lvl="1"/>
            <a:r>
              <a:rPr lang="en-US" dirty="0" smtClean="0"/>
              <a:t>Demonstrate the role of network layers and protocols</a:t>
            </a:r>
          </a:p>
          <a:p>
            <a:pPr lvl="1"/>
            <a:r>
              <a:rPr lang="en-US" dirty="0" smtClean="0"/>
              <a:t>Explain the unique characteristics of the Internet</a:t>
            </a:r>
          </a:p>
          <a:p>
            <a:pPr lvl="1"/>
            <a:r>
              <a:rPr lang="en-US" dirty="0" smtClean="0"/>
              <a:t>Explain why the architecture of the Internet is inherently insecure</a:t>
            </a:r>
          </a:p>
          <a:p>
            <a:pPr marL="457200" lvl="1" indent="0">
              <a:buNone/>
            </a:pPr>
            <a:endParaRPr lang="en-US" dirty="0" smtClean="0"/>
          </a:p>
          <a:p>
            <a:pPr lvl="1"/>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6671800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OSI Model </a:t>
            </a:r>
            <a:endParaRPr lang="en-US" dirty="0"/>
          </a:p>
        </p:txBody>
      </p:sp>
      <p:sp>
        <p:nvSpPr>
          <p:cNvPr id="3" name="Content Placeholder 2"/>
          <p:cNvSpPr>
            <a:spLocks noGrp="1"/>
          </p:cNvSpPr>
          <p:nvPr>
            <p:ph sz="quarter" idx="1"/>
          </p:nvPr>
        </p:nvSpPr>
        <p:spPr/>
        <p:txBody>
          <a:bodyPr>
            <a:normAutofit/>
          </a:bodyPr>
          <a:lstStyle/>
          <a:p>
            <a:pPr marL="0" indent="0">
              <a:buNone/>
            </a:pPr>
            <a:endParaRPr lang="en-US" dirty="0" smtClean="0"/>
          </a:p>
          <a:p>
            <a:pPr marL="0" indent="0">
              <a:buNone/>
            </a:pPr>
            <a:endParaRPr lang="en-US" dirty="0"/>
          </a:p>
          <a:p>
            <a:pPr marL="0" indent="0">
              <a:buNone/>
            </a:pPr>
            <a:r>
              <a:rPr lang="en-US" dirty="0" smtClean="0"/>
              <a:t>The</a:t>
            </a:r>
            <a:r>
              <a:rPr lang="en-US" dirty="0"/>
              <a:t> Open System Interconnection (OSI) model defines a networking framework to implement protocols in seven layers. Control is passed from one layer to the next, starting at the application layer in one station, and proceeding to the bottom layer, over the channel to the next station and back up the hierarchy. </a:t>
            </a:r>
            <a:r>
              <a:rPr lang="en-US" sz="1500" dirty="0" smtClean="0">
                <a:hlinkClick r:id="rId2"/>
              </a:rPr>
              <a:t>http</a:t>
            </a:r>
            <a:r>
              <a:rPr lang="en-US" sz="1500" dirty="0">
                <a:hlinkClick r:id="rId2"/>
              </a:rPr>
              <a:t>://</a:t>
            </a:r>
            <a:r>
              <a:rPr lang="en-US" sz="1500" dirty="0" smtClean="0">
                <a:hlinkClick r:id="rId2"/>
              </a:rPr>
              <a:t>www.webopedia.com/quick_ref/OSI_Layers.asp</a:t>
            </a:r>
            <a:endParaRPr lang="en-US" sz="1500" dirty="0"/>
          </a:p>
        </p:txBody>
      </p:sp>
    </p:spTree>
    <p:extLst>
      <p:ext uri="{BB962C8B-B14F-4D97-AF65-F5344CB8AC3E}">
        <p14:creationId xmlns:p14="http://schemas.microsoft.com/office/powerpoint/2010/main" val="6367278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 Layers of the OSI Model</a:t>
            </a:r>
            <a:endParaRPr lang="en-US" dirty="0"/>
          </a:p>
        </p:txBody>
      </p:sp>
      <p:pic>
        <p:nvPicPr>
          <p:cNvPr id="5" name="Picture 4"/>
          <p:cNvPicPr>
            <a:picLocks noChangeAspect="1"/>
          </p:cNvPicPr>
          <p:nvPr/>
        </p:nvPicPr>
        <p:blipFill>
          <a:blip r:embed="rId2"/>
          <a:stretch>
            <a:fillRect/>
          </a:stretch>
        </p:blipFill>
        <p:spPr>
          <a:xfrm>
            <a:off x="3414714" y="1390650"/>
            <a:ext cx="4275891" cy="4941887"/>
          </a:xfrm>
          <a:prstGeom prst="rect">
            <a:avLst/>
          </a:prstGeom>
        </p:spPr>
      </p:pic>
    </p:spTree>
    <p:extLst>
      <p:ext uri="{BB962C8B-B14F-4D97-AF65-F5344CB8AC3E}">
        <p14:creationId xmlns:p14="http://schemas.microsoft.com/office/powerpoint/2010/main" val="8708536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OSI Layers at Work</a:t>
            </a:r>
            <a:endParaRPr lang="en-US" dirty="0"/>
          </a:p>
        </p:txBody>
      </p:sp>
      <p:pic>
        <p:nvPicPr>
          <p:cNvPr id="4" name="Picture 3"/>
          <p:cNvPicPr>
            <a:picLocks noChangeAspect="1"/>
          </p:cNvPicPr>
          <p:nvPr/>
        </p:nvPicPr>
        <p:blipFill>
          <a:blip r:embed="rId2"/>
          <a:stretch>
            <a:fillRect/>
          </a:stretch>
        </p:blipFill>
        <p:spPr>
          <a:xfrm>
            <a:off x="2808684" y="1604961"/>
            <a:ext cx="7088982" cy="4514436"/>
          </a:xfrm>
          <a:prstGeom prst="rect">
            <a:avLst/>
          </a:prstGeom>
        </p:spPr>
      </p:pic>
    </p:spTree>
    <p:extLst>
      <p:ext uri="{BB962C8B-B14F-4D97-AF65-F5344CB8AC3E}">
        <p14:creationId xmlns:p14="http://schemas.microsoft.com/office/powerpoint/2010/main" val="22006703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OSI Model and Protocols</a:t>
            </a:r>
            <a:endParaRPr lang="en-US" dirty="0"/>
          </a:p>
        </p:txBody>
      </p:sp>
      <p:pic>
        <p:nvPicPr>
          <p:cNvPr id="4" name="Content Placeholder 3"/>
          <p:cNvPicPr>
            <a:picLocks noGrp="1" noChangeAspect="1"/>
          </p:cNvPicPr>
          <p:nvPr>
            <p:ph idx="1"/>
          </p:nvPr>
        </p:nvPicPr>
        <p:blipFill>
          <a:blip r:embed="rId2"/>
          <a:stretch>
            <a:fillRect/>
          </a:stretch>
        </p:blipFill>
        <p:spPr>
          <a:xfrm>
            <a:off x="2655217" y="2032359"/>
            <a:ext cx="6070531" cy="4351338"/>
          </a:xfrm>
          <a:prstGeom prst="rect">
            <a:avLst/>
          </a:prstGeom>
        </p:spPr>
      </p:pic>
    </p:spTree>
    <p:extLst>
      <p:ext uri="{BB962C8B-B14F-4D97-AF65-F5344CB8AC3E}">
        <p14:creationId xmlns:p14="http://schemas.microsoft.com/office/powerpoint/2010/main" val="38552905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97915"/>
          </a:xfrm>
        </p:spPr>
        <p:txBody>
          <a:bodyPr/>
          <a:lstStyle/>
          <a:p>
            <a:r>
              <a:rPr lang="en-US" dirty="0" smtClean="0"/>
              <a:t>OSI Layers and Headers</a:t>
            </a:r>
            <a:endParaRPr lang="en-US" dirty="0"/>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0757" y="1791461"/>
            <a:ext cx="4785070" cy="42315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956" y="1791461"/>
            <a:ext cx="5432425" cy="4151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694336" y="509114"/>
            <a:ext cx="4659464" cy="923330"/>
          </a:xfrm>
          <a:prstGeom prst="rect">
            <a:avLst/>
          </a:prstGeom>
          <a:noFill/>
        </p:spPr>
        <p:txBody>
          <a:bodyPr wrap="square" rtlCol="0">
            <a:spAutoFit/>
          </a:bodyPr>
          <a:lstStyle/>
          <a:p>
            <a:r>
              <a:rPr lang="en-US" dirty="0" smtClean="0"/>
              <a:t>Note that at each layer some header information is added to the data to let the other side know how to handle the packet.</a:t>
            </a:r>
            <a:endParaRPr lang="en-US" dirty="0"/>
          </a:p>
        </p:txBody>
      </p:sp>
    </p:spTree>
    <p:extLst>
      <p:ext uri="{BB962C8B-B14F-4D97-AF65-F5344CB8AC3E}">
        <p14:creationId xmlns:p14="http://schemas.microsoft.com/office/powerpoint/2010/main" val="21485554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92818"/>
          </a:xfrm>
        </p:spPr>
        <p:txBody>
          <a:bodyPr>
            <a:normAutofit fontScale="90000"/>
          </a:bodyPr>
          <a:lstStyle/>
          <a:p>
            <a:r>
              <a:rPr lang="en-US" dirty="0" smtClean="0"/>
              <a:t>Internet travel explained by OSI model</a:t>
            </a:r>
            <a:endParaRPr lang="en-US" dirty="0"/>
          </a:p>
        </p:txBody>
      </p:sp>
      <p:sp>
        <p:nvSpPr>
          <p:cNvPr id="4" name="Rectangle 3"/>
          <p:cNvSpPr/>
          <p:nvPr/>
        </p:nvSpPr>
        <p:spPr>
          <a:xfrm>
            <a:off x="1845565" y="1351538"/>
            <a:ext cx="1802674" cy="505097"/>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smtClean="0"/>
              <a:t>Application layer</a:t>
            </a:r>
            <a:endParaRPr lang="en-US" dirty="0"/>
          </a:p>
        </p:txBody>
      </p:sp>
      <p:sp>
        <p:nvSpPr>
          <p:cNvPr id="5" name="Rectangle 4"/>
          <p:cNvSpPr/>
          <p:nvPr/>
        </p:nvSpPr>
        <p:spPr>
          <a:xfrm>
            <a:off x="8054711" y="2110077"/>
            <a:ext cx="1802674" cy="505097"/>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smtClean="0"/>
              <a:t>Application layer</a:t>
            </a:r>
            <a:endParaRPr lang="en-US" dirty="0"/>
          </a:p>
        </p:txBody>
      </p:sp>
      <p:pic>
        <p:nvPicPr>
          <p:cNvPr id="8" name="Picture 7" descr="File:Gnome-computer.svg - Wikipedia"/>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868" y="2451901"/>
            <a:ext cx="1071152" cy="1071152"/>
          </a:xfrm>
          <a:prstGeom prst="rect">
            <a:avLst/>
          </a:prstGeom>
        </p:spPr>
      </p:pic>
      <p:pic>
        <p:nvPicPr>
          <p:cNvPr id="10" name="Picture 9" descr="Server PNG Transparent Images | PNG Al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3305" y="2929255"/>
            <a:ext cx="1760009" cy="1760009"/>
          </a:xfrm>
          <a:prstGeom prst="rect">
            <a:avLst/>
          </a:prstGeom>
        </p:spPr>
      </p:pic>
      <p:sp>
        <p:nvSpPr>
          <p:cNvPr id="11" name="Rectangle 10"/>
          <p:cNvSpPr/>
          <p:nvPr/>
        </p:nvSpPr>
        <p:spPr>
          <a:xfrm>
            <a:off x="1845565" y="2351373"/>
            <a:ext cx="1802674" cy="50509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smtClean="0"/>
              <a:t>Transport layer</a:t>
            </a:r>
            <a:endParaRPr lang="en-US" dirty="0"/>
          </a:p>
        </p:txBody>
      </p:sp>
      <p:sp>
        <p:nvSpPr>
          <p:cNvPr id="12" name="Rectangle 11"/>
          <p:cNvSpPr/>
          <p:nvPr/>
        </p:nvSpPr>
        <p:spPr>
          <a:xfrm>
            <a:off x="8055535" y="3175861"/>
            <a:ext cx="1802674" cy="50509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smtClean="0"/>
              <a:t>Transport layer</a:t>
            </a:r>
            <a:endParaRPr lang="en-US" dirty="0"/>
          </a:p>
        </p:txBody>
      </p:sp>
      <p:sp>
        <p:nvSpPr>
          <p:cNvPr id="13" name="Rectangle 12"/>
          <p:cNvSpPr/>
          <p:nvPr/>
        </p:nvSpPr>
        <p:spPr>
          <a:xfrm>
            <a:off x="1846389" y="3406879"/>
            <a:ext cx="1802674" cy="505097"/>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Network layer</a:t>
            </a:r>
            <a:endParaRPr lang="en-US" dirty="0"/>
          </a:p>
        </p:txBody>
      </p:sp>
      <p:sp>
        <p:nvSpPr>
          <p:cNvPr id="14" name="Rectangle 13"/>
          <p:cNvSpPr/>
          <p:nvPr/>
        </p:nvSpPr>
        <p:spPr>
          <a:xfrm>
            <a:off x="8055535" y="4249899"/>
            <a:ext cx="1802674" cy="505097"/>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Network layer</a:t>
            </a:r>
            <a:endParaRPr lang="en-US" dirty="0"/>
          </a:p>
        </p:txBody>
      </p:sp>
      <p:sp>
        <p:nvSpPr>
          <p:cNvPr id="15" name="Rectangle 14"/>
          <p:cNvSpPr/>
          <p:nvPr/>
        </p:nvSpPr>
        <p:spPr>
          <a:xfrm>
            <a:off x="1845565" y="4406714"/>
            <a:ext cx="1802674" cy="505097"/>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Physical layer</a:t>
            </a:r>
            <a:endParaRPr lang="en-US" dirty="0"/>
          </a:p>
        </p:txBody>
      </p:sp>
      <p:sp>
        <p:nvSpPr>
          <p:cNvPr id="16" name="Rectangle 15"/>
          <p:cNvSpPr/>
          <p:nvPr/>
        </p:nvSpPr>
        <p:spPr>
          <a:xfrm>
            <a:off x="8066104" y="5305405"/>
            <a:ext cx="1802674" cy="505097"/>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Physical layer</a:t>
            </a:r>
            <a:endParaRPr lang="en-US" dirty="0"/>
          </a:p>
        </p:txBody>
      </p:sp>
      <p:pic>
        <p:nvPicPr>
          <p:cNvPr id="17" name="Picture 16" descr="Router Switch Symbol · Free vector graphic on Pixabay"/>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540433" y="6305241"/>
            <a:ext cx="831273" cy="457200"/>
          </a:xfrm>
          <a:prstGeom prst="rect">
            <a:avLst/>
          </a:prstGeom>
        </p:spPr>
      </p:pic>
      <p:pic>
        <p:nvPicPr>
          <p:cNvPr id="18" name="Picture 17" descr="Router Switch Symbol · Free vector graphic on Pixabay"/>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551804" y="6307124"/>
            <a:ext cx="831273" cy="457200"/>
          </a:xfrm>
          <a:prstGeom prst="rect">
            <a:avLst/>
          </a:prstGeom>
        </p:spPr>
      </p:pic>
      <p:sp>
        <p:nvSpPr>
          <p:cNvPr id="19" name="Cloud 18"/>
          <p:cNvSpPr/>
          <p:nvPr/>
        </p:nvSpPr>
        <p:spPr>
          <a:xfrm>
            <a:off x="4483223" y="5680845"/>
            <a:ext cx="2423604" cy="109195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Left Brace 19"/>
          <p:cNvSpPr/>
          <p:nvPr/>
        </p:nvSpPr>
        <p:spPr>
          <a:xfrm>
            <a:off x="1191782" y="1351538"/>
            <a:ext cx="540548" cy="3628835"/>
          </a:xfrm>
          <a:prstGeom prst="leftBrace">
            <a:avLst>
              <a:gd name="adj1" fmla="val 8333"/>
              <a:gd name="adj2" fmla="val 49755"/>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21" name="Rectangle 20"/>
          <p:cNvSpPr/>
          <p:nvPr/>
        </p:nvSpPr>
        <p:spPr>
          <a:xfrm>
            <a:off x="523782" y="1351537"/>
            <a:ext cx="1003177" cy="5050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Data is prepared </a:t>
            </a:r>
            <a:endParaRPr lang="en-US" sz="1200" dirty="0"/>
          </a:p>
        </p:txBody>
      </p:sp>
      <p:cxnSp>
        <p:nvCxnSpPr>
          <p:cNvPr id="23" name="Straight Arrow Connector 22"/>
          <p:cNvCxnSpPr>
            <a:stCxn id="21" idx="3"/>
            <a:endCxn id="4" idx="1"/>
          </p:cNvCxnSpPr>
          <p:nvPr/>
        </p:nvCxnSpPr>
        <p:spPr>
          <a:xfrm>
            <a:off x="1526959" y="1604086"/>
            <a:ext cx="318606"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p:cNvCxnSpPr>
            <a:stCxn id="4" idx="2"/>
            <a:endCxn id="11" idx="0"/>
          </p:cNvCxnSpPr>
          <p:nvPr/>
        </p:nvCxnSpPr>
        <p:spPr>
          <a:xfrm>
            <a:off x="2746902" y="1856635"/>
            <a:ext cx="0" cy="49473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7" name="Rectangle 26"/>
          <p:cNvSpPr/>
          <p:nvPr/>
        </p:nvSpPr>
        <p:spPr>
          <a:xfrm>
            <a:off x="177210" y="2302143"/>
            <a:ext cx="1316488" cy="60355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Packets are created, headers added </a:t>
            </a:r>
            <a:endParaRPr lang="en-US" sz="1200" dirty="0"/>
          </a:p>
        </p:txBody>
      </p:sp>
      <p:cxnSp>
        <p:nvCxnSpPr>
          <p:cNvPr id="29" name="Straight Arrow Connector 28"/>
          <p:cNvCxnSpPr>
            <a:stCxn id="27" idx="3"/>
            <a:endCxn id="11" idx="1"/>
          </p:cNvCxnSpPr>
          <p:nvPr/>
        </p:nvCxnSpPr>
        <p:spPr>
          <a:xfrm>
            <a:off x="1493698" y="2603921"/>
            <a:ext cx="351867"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p:cNvCxnSpPr>
            <a:stCxn id="11" idx="2"/>
            <a:endCxn id="13" idx="0"/>
          </p:cNvCxnSpPr>
          <p:nvPr/>
        </p:nvCxnSpPr>
        <p:spPr>
          <a:xfrm>
            <a:off x="2746902" y="2856470"/>
            <a:ext cx="824" cy="5504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3" name="Rectangle 32"/>
          <p:cNvSpPr/>
          <p:nvPr/>
        </p:nvSpPr>
        <p:spPr>
          <a:xfrm>
            <a:off x="239697" y="3406878"/>
            <a:ext cx="1222478" cy="5050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IP headers added</a:t>
            </a:r>
            <a:endParaRPr lang="en-US" sz="1200" dirty="0"/>
          </a:p>
        </p:txBody>
      </p:sp>
      <p:cxnSp>
        <p:nvCxnSpPr>
          <p:cNvPr id="38" name="Straight Arrow Connector 37"/>
          <p:cNvCxnSpPr>
            <a:stCxn id="33" idx="3"/>
            <a:endCxn id="13" idx="1"/>
          </p:cNvCxnSpPr>
          <p:nvPr/>
        </p:nvCxnSpPr>
        <p:spPr>
          <a:xfrm>
            <a:off x="1462175" y="3659427"/>
            <a:ext cx="384214"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1" name="Straight Arrow Connector 40"/>
          <p:cNvCxnSpPr>
            <a:stCxn id="13" idx="2"/>
            <a:endCxn id="15" idx="0"/>
          </p:cNvCxnSpPr>
          <p:nvPr/>
        </p:nvCxnSpPr>
        <p:spPr>
          <a:xfrm flipH="1">
            <a:off x="2746902" y="3911976"/>
            <a:ext cx="824" cy="49473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2" name="Rectangle 41"/>
          <p:cNvSpPr/>
          <p:nvPr/>
        </p:nvSpPr>
        <p:spPr>
          <a:xfrm>
            <a:off x="177210" y="4413154"/>
            <a:ext cx="1222478" cy="5050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More  headers added</a:t>
            </a:r>
            <a:endParaRPr lang="en-US" sz="1200" dirty="0"/>
          </a:p>
        </p:txBody>
      </p:sp>
      <p:cxnSp>
        <p:nvCxnSpPr>
          <p:cNvPr id="45" name="Straight Arrow Connector 44"/>
          <p:cNvCxnSpPr>
            <a:stCxn id="42" idx="3"/>
            <a:endCxn id="15" idx="1"/>
          </p:cNvCxnSpPr>
          <p:nvPr/>
        </p:nvCxnSpPr>
        <p:spPr>
          <a:xfrm flipV="1">
            <a:off x="1399688" y="4659263"/>
            <a:ext cx="445877" cy="644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8" name="Straight Arrow Connector 47"/>
          <p:cNvCxnSpPr>
            <a:stCxn id="15" idx="2"/>
            <a:endCxn id="17" idx="0"/>
          </p:cNvCxnSpPr>
          <p:nvPr/>
        </p:nvCxnSpPr>
        <p:spPr>
          <a:xfrm>
            <a:off x="2746902" y="4911811"/>
            <a:ext cx="209167" cy="13934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0" name="TextBox 49"/>
          <p:cNvSpPr txBox="1"/>
          <p:nvPr/>
        </p:nvSpPr>
        <p:spPr>
          <a:xfrm>
            <a:off x="1191782" y="5557953"/>
            <a:ext cx="1611462" cy="523220"/>
          </a:xfrm>
          <a:prstGeom prst="rect">
            <a:avLst/>
          </a:prstGeom>
          <a:noFill/>
        </p:spPr>
        <p:txBody>
          <a:bodyPr wrap="square" rtlCol="0">
            <a:spAutoFit/>
          </a:bodyPr>
          <a:lstStyle/>
          <a:p>
            <a:r>
              <a:rPr lang="en-US" sz="1400" dirty="0" smtClean="0"/>
              <a:t>Packets go to the next device</a:t>
            </a:r>
            <a:endParaRPr lang="en-US" sz="1400" dirty="0"/>
          </a:p>
        </p:txBody>
      </p:sp>
      <p:cxnSp>
        <p:nvCxnSpPr>
          <p:cNvPr id="52" name="Straight Arrow Connector 51"/>
          <p:cNvCxnSpPr>
            <a:stCxn id="17" idx="1"/>
            <a:endCxn id="19" idx="2"/>
          </p:cNvCxnSpPr>
          <p:nvPr/>
        </p:nvCxnSpPr>
        <p:spPr>
          <a:xfrm flipV="1">
            <a:off x="3371706" y="6226822"/>
            <a:ext cx="1119035" cy="30701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3" name="Rectangle 52"/>
          <p:cNvSpPr/>
          <p:nvPr/>
        </p:nvSpPr>
        <p:spPr>
          <a:xfrm>
            <a:off x="4549576" y="4624703"/>
            <a:ext cx="1802674" cy="5050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Network layer</a:t>
            </a:r>
            <a:endParaRPr lang="en-US" dirty="0"/>
          </a:p>
        </p:txBody>
      </p:sp>
      <p:sp>
        <p:nvSpPr>
          <p:cNvPr id="54" name="Rectangle 53"/>
          <p:cNvSpPr/>
          <p:nvPr/>
        </p:nvSpPr>
        <p:spPr>
          <a:xfrm>
            <a:off x="4549576" y="5175748"/>
            <a:ext cx="1802674" cy="505097"/>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Physical layer</a:t>
            </a:r>
            <a:endParaRPr lang="en-US" dirty="0"/>
          </a:p>
        </p:txBody>
      </p:sp>
      <p:cxnSp>
        <p:nvCxnSpPr>
          <p:cNvPr id="56" name="Straight Arrow Connector 55"/>
          <p:cNvCxnSpPr>
            <a:stCxn id="19" idx="0"/>
            <a:endCxn id="18" idx="3"/>
          </p:cNvCxnSpPr>
          <p:nvPr/>
        </p:nvCxnSpPr>
        <p:spPr>
          <a:xfrm>
            <a:off x="6904807" y="6226822"/>
            <a:ext cx="1646997" cy="30890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8" name="Straight Arrow Connector 57"/>
          <p:cNvCxnSpPr>
            <a:stCxn id="18" idx="0"/>
            <a:endCxn id="16" idx="2"/>
          </p:cNvCxnSpPr>
          <p:nvPr/>
        </p:nvCxnSpPr>
        <p:spPr>
          <a:xfrm flipV="1">
            <a:off x="8967440" y="5810502"/>
            <a:ext cx="1" cy="49662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1" name="Right Brace 60"/>
          <p:cNvSpPr/>
          <p:nvPr/>
        </p:nvSpPr>
        <p:spPr>
          <a:xfrm>
            <a:off x="9858209" y="1979720"/>
            <a:ext cx="715096" cy="4101453"/>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62" name="Rectangle 61"/>
          <p:cNvSpPr/>
          <p:nvPr/>
        </p:nvSpPr>
        <p:spPr>
          <a:xfrm>
            <a:off x="10530439" y="5320665"/>
            <a:ext cx="1222478" cy="5050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Physical layer header is read</a:t>
            </a:r>
            <a:endParaRPr lang="en-US" sz="1200" dirty="0"/>
          </a:p>
        </p:txBody>
      </p:sp>
      <p:cxnSp>
        <p:nvCxnSpPr>
          <p:cNvPr id="63" name="Straight Arrow Connector 62"/>
          <p:cNvCxnSpPr>
            <a:stCxn id="62" idx="1"/>
            <a:endCxn id="16" idx="3"/>
          </p:cNvCxnSpPr>
          <p:nvPr/>
        </p:nvCxnSpPr>
        <p:spPr>
          <a:xfrm flipH="1" flipV="1">
            <a:off x="9868778" y="5557954"/>
            <a:ext cx="661661" cy="1526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2" name="Rectangle 71"/>
          <p:cNvSpPr/>
          <p:nvPr/>
        </p:nvSpPr>
        <p:spPr>
          <a:xfrm>
            <a:off x="10530439" y="4247319"/>
            <a:ext cx="1222478" cy="5050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Network layer header is read</a:t>
            </a:r>
            <a:endParaRPr lang="en-US" sz="1200" dirty="0"/>
          </a:p>
        </p:txBody>
      </p:sp>
      <p:cxnSp>
        <p:nvCxnSpPr>
          <p:cNvPr id="73" name="Straight Arrow Connector 72"/>
          <p:cNvCxnSpPr>
            <a:stCxn id="72" idx="1"/>
            <a:endCxn id="14" idx="3"/>
          </p:cNvCxnSpPr>
          <p:nvPr/>
        </p:nvCxnSpPr>
        <p:spPr>
          <a:xfrm flipH="1">
            <a:off x="9858209" y="4499868"/>
            <a:ext cx="672230" cy="258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8" name="Rectangle 77"/>
          <p:cNvSpPr/>
          <p:nvPr/>
        </p:nvSpPr>
        <p:spPr>
          <a:xfrm>
            <a:off x="10481759" y="3018408"/>
            <a:ext cx="1369929" cy="84867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Transport layer header is read, packets are reassembled</a:t>
            </a:r>
            <a:endParaRPr lang="en-US" sz="1200" dirty="0"/>
          </a:p>
        </p:txBody>
      </p:sp>
      <p:cxnSp>
        <p:nvCxnSpPr>
          <p:cNvPr id="79" name="Straight Arrow Connector 78"/>
          <p:cNvCxnSpPr>
            <a:stCxn id="78" idx="1"/>
            <a:endCxn id="12" idx="3"/>
          </p:cNvCxnSpPr>
          <p:nvPr/>
        </p:nvCxnSpPr>
        <p:spPr>
          <a:xfrm flipH="1" flipV="1">
            <a:off x="9858209" y="3428410"/>
            <a:ext cx="623550" cy="1433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6" name="Rectangle 85"/>
          <p:cNvSpPr/>
          <p:nvPr/>
        </p:nvSpPr>
        <p:spPr>
          <a:xfrm>
            <a:off x="10337860" y="1927035"/>
            <a:ext cx="1369929" cy="84867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The file is delivered to the appropriate application</a:t>
            </a:r>
            <a:endParaRPr lang="en-US" sz="1200" dirty="0"/>
          </a:p>
        </p:txBody>
      </p:sp>
      <p:cxnSp>
        <p:nvCxnSpPr>
          <p:cNvPr id="88" name="Straight Arrow Connector 87"/>
          <p:cNvCxnSpPr>
            <a:stCxn id="86" idx="1"/>
            <a:endCxn id="5" idx="3"/>
          </p:cNvCxnSpPr>
          <p:nvPr/>
        </p:nvCxnSpPr>
        <p:spPr>
          <a:xfrm flipH="1">
            <a:off x="9857385" y="2351373"/>
            <a:ext cx="480475" cy="1125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1" name="Straight Arrow Connector 90"/>
          <p:cNvCxnSpPr>
            <a:stCxn id="16" idx="0"/>
            <a:endCxn id="14" idx="2"/>
          </p:cNvCxnSpPr>
          <p:nvPr/>
        </p:nvCxnSpPr>
        <p:spPr>
          <a:xfrm flipH="1" flipV="1">
            <a:off x="8956872" y="4754996"/>
            <a:ext cx="10569" cy="5504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2" name="Straight Arrow Connector 91"/>
          <p:cNvCxnSpPr>
            <a:stCxn id="14" idx="0"/>
            <a:endCxn id="12" idx="2"/>
          </p:cNvCxnSpPr>
          <p:nvPr/>
        </p:nvCxnSpPr>
        <p:spPr>
          <a:xfrm flipV="1">
            <a:off x="8956872" y="3680958"/>
            <a:ext cx="0" cy="56894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8" name="Straight Arrow Connector 97"/>
          <p:cNvCxnSpPr>
            <a:stCxn id="12" idx="0"/>
            <a:endCxn id="5" idx="2"/>
          </p:cNvCxnSpPr>
          <p:nvPr/>
        </p:nvCxnSpPr>
        <p:spPr>
          <a:xfrm flipH="1" flipV="1">
            <a:off x="8956048" y="2615174"/>
            <a:ext cx="824" cy="56068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03" name="Rectangle 102"/>
          <p:cNvSpPr/>
          <p:nvPr/>
        </p:nvSpPr>
        <p:spPr>
          <a:xfrm>
            <a:off x="3571876" y="5037500"/>
            <a:ext cx="1222478" cy="5050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Physical layer header is read</a:t>
            </a:r>
            <a:endParaRPr lang="en-US" sz="1200" dirty="0"/>
          </a:p>
        </p:txBody>
      </p:sp>
      <p:sp>
        <p:nvSpPr>
          <p:cNvPr id="104" name="Rectangle 103"/>
          <p:cNvSpPr/>
          <p:nvPr/>
        </p:nvSpPr>
        <p:spPr>
          <a:xfrm>
            <a:off x="3834480" y="4210731"/>
            <a:ext cx="1222478" cy="5050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Network layer header is read</a:t>
            </a:r>
            <a:endParaRPr lang="en-US" sz="1200" dirty="0"/>
          </a:p>
        </p:txBody>
      </p:sp>
      <p:sp>
        <p:nvSpPr>
          <p:cNvPr id="105" name="Rectangle 104"/>
          <p:cNvSpPr/>
          <p:nvPr/>
        </p:nvSpPr>
        <p:spPr>
          <a:xfrm>
            <a:off x="6289049" y="4946130"/>
            <a:ext cx="1222478" cy="6878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Physical layer header is modified</a:t>
            </a:r>
            <a:endParaRPr lang="en-US" sz="1200" dirty="0"/>
          </a:p>
        </p:txBody>
      </p:sp>
      <p:sp>
        <p:nvSpPr>
          <p:cNvPr id="106" name="Rectangle 105"/>
          <p:cNvSpPr/>
          <p:nvPr/>
        </p:nvSpPr>
        <p:spPr>
          <a:xfrm>
            <a:off x="6257890" y="4083795"/>
            <a:ext cx="1222478" cy="68748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smtClean="0"/>
              <a:t>Network layer header is modified</a:t>
            </a:r>
            <a:endParaRPr lang="en-US" sz="1200" dirty="0"/>
          </a:p>
        </p:txBody>
      </p:sp>
      <p:cxnSp>
        <p:nvCxnSpPr>
          <p:cNvPr id="108" name="Straight Arrow Connector 107"/>
          <p:cNvCxnSpPr>
            <a:stCxn id="19" idx="2"/>
            <a:endCxn id="103" idx="2"/>
          </p:cNvCxnSpPr>
          <p:nvPr/>
        </p:nvCxnSpPr>
        <p:spPr>
          <a:xfrm flipH="1" flipV="1">
            <a:off x="4183115" y="5542597"/>
            <a:ext cx="307626" cy="68422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0" name="Straight Arrow Connector 109"/>
          <p:cNvCxnSpPr>
            <a:stCxn id="103" idx="0"/>
            <a:endCxn id="104" idx="2"/>
          </p:cNvCxnSpPr>
          <p:nvPr/>
        </p:nvCxnSpPr>
        <p:spPr>
          <a:xfrm flipV="1">
            <a:off x="4183115" y="4715828"/>
            <a:ext cx="262604" cy="32167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2" name="Straight Arrow Connector 111"/>
          <p:cNvCxnSpPr>
            <a:stCxn id="106" idx="2"/>
            <a:endCxn id="105" idx="0"/>
          </p:cNvCxnSpPr>
          <p:nvPr/>
        </p:nvCxnSpPr>
        <p:spPr>
          <a:xfrm>
            <a:off x="6869129" y="4771283"/>
            <a:ext cx="31159" cy="17484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4" name="Straight Arrow Connector 113"/>
          <p:cNvCxnSpPr>
            <a:stCxn id="105" idx="2"/>
            <a:endCxn id="19" idx="0"/>
          </p:cNvCxnSpPr>
          <p:nvPr/>
        </p:nvCxnSpPr>
        <p:spPr>
          <a:xfrm>
            <a:off x="6900288" y="5633965"/>
            <a:ext cx="4519" cy="59285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58197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5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0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0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1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0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06"/>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12"/>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105"/>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114"/>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56"/>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58"/>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62"/>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63"/>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91"/>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72"/>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73"/>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nodeType="clickEffect">
                                  <p:stCondLst>
                                    <p:cond delay="0"/>
                                  </p:stCondLst>
                                  <p:childTnLst>
                                    <p:set>
                                      <p:cBhvr>
                                        <p:cTn id="108" dur="1" fill="hold">
                                          <p:stCondLst>
                                            <p:cond delay="0"/>
                                          </p:stCondLst>
                                        </p:cTn>
                                        <p:tgtEl>
                                          <p:spTgt spid="92"/>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78"/>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79"/>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98"/>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86"/>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P spid="33" grpId="0" animBg="1"/>
      <p:bldP spid="42" grpId="0" animBg="1"/>
      <p:bldP spid="50" grpId="0"/>
      <p:bldP spid="62" grpId="0" animBg="1"/>
      <p:bldP spid="72" grpId="0" animBg="1"/>
      <p:bldP spid="78" grpId="0" animBg="1"/>
      <p:bldP spid="86" grpId="0" animBg="1"/>
      <p:bldP spid="103" grpId="0" animBg="1"/>
      <p:bldP spid="104" grpId="0" animBg="1"/>
      <p:bldP spid="105" grpId="0" animBg="1"/>
      <p:bldP spid="10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question</a:t>
            </a:r>
            <a:endParaRPr lang="en-US" dirty="0"/>
          </a:p>
        </p:txBody>
      </p:sp>
      <p:sp>
        <p:nvSpPr>
          <p:cNvPr id="3" name="Content Placeholder 2"/>
          <p:cNvSpPr>
            <a:spLocks noGrp="1"/>
          </p:cNvSpPr>
          <p:nvPr>
            <p:ph idx="1"/>
          </p:nvPr>
        </p:nvSpPr>
        <p:spPr/>
        <p:txBody>
          <a:bodyPr/>
          <a:lstStyle/>
          <a:p>
            <a:r>
              <a:rPr lang="en-US" dirty="0" smtClean="0"/>
              <a:t>What is the importance of layered OSI model ?</a:t>
            </a:r>
          </a:p>
          <a:p>
            <a:pPr lvl="1"/>
            <a:r>
              <a:rPr lang="en-US" dirty="0" smtClean="0"/>
              <a:t>Who benefits from the OSI model?</a:t>
            </a:r>
          </a:p>
          <a:p>
            <a:pPr lvl="1"/>
            <a:r>
              <a:rPr lang="en-US" dirty="0" smtClean="0"/>
              <a:t>How?</a:t>
            </a:r>
            <a:endParaRPr lang="en-US" dirty="0"/>
          </a:p>
        </p:txBody>
      </p:sp>
    </p:spTree>
    <p:extLst>
      <p:ext uri="{BB962C8B-B14F-4D97-AF65-F5344CB8AC3E}">
        <p14:creationId xmlns:p14="http://schemas.microsoft.com/office/powerpoint/2010/main" val="26642864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Wireshark </a:t>
            </a:r>
            <a:endParaRPr lang="en-US" dirty="0"/>
          </a:p>
        </p:txBody>
      </p:sp>
      <p:sp>
        <p:nvSpPr>
          <p:cNvPr id="3" name="Content Placeholder 2"/>
          <p:cNvSpPr>
            <a:spLocks noGrp="1"/>
          </p:cNvSpPr>
          <p:nvPr>
            <p:ph sz="quarter" idx="1"/>
          </p:nvPr>
        </p:nvSpPr>
        <p:spPr/>
        <p:txBody>
          <a:bodyPr/>
          <a:lstStyle/>
          <a:p>
            <a:r>
              <a:rPr lang="en-US" dirty="0"/>
              <a:t>Wireshark is a free and open source packet </a:t>
            </a:r>
            <a:r>
              <a:rPr lang="en-US" dirty="0" smtClean="0"/>
              <a:t>capture tool and analyzer used </a:t>
            </a:r>
            <a:r>
              <a:rPr lang="en-US" dirty="0"/>
              <a:t>for network troubleshooting, analysis, software and communications </a:t>
            </a:r>
            <a:r>
              <a:rPr lang="en-US" dirty="0" smtClean="0"/>
              <a:t>protocol </a:t>
            </a:r>
            <a:r>
              <a:rPr lang="en-US" dirty="0"/>
              <a:t>development, and education. </a:t>
            </a:r>
            <a:endParaRPr lang="en-US" dirty="0" smtClean="0"/>
          </a:p>
          <a:p>
            <a:r>
              <a:rPr lang="en-US" dirty="0" smtClean="0"/>
              <a:t>You can download and read about </a:t>
            </a:r>
            <a:r>
              <a:rPr lang="en-US" dirty="0" err="1" smtClean="0"/>
              <a:t>wireshark</a:t>
            </a:r>
            <a:r>
              <a:rPr lang="en-US" dirty="0" smtClean="0"/>
              <a:t> at </a:t>
            </a:r>
          </a:p>
          <a:p>
            <a:pPr marL="0" indent="0">
              <a:buNone/>
            </a:pPr>
            <a:r>
              <a:rPr lang="en-US" dirty="0"/>
              <a:t>  </a:t>
            </a:r>
            <a:r>
              <a:rPr lang="en-US" dirty="0" smtClean="0"/>
              <a:t>           </a:t>
            </a:r>
            <a:r>
              <a:rPr lang="en-US" dirty="0" smtClean="0">
                <a:hlinkClick r:id="rId2"/>
              </a:rPr>
              <a:t>https</a:t>
            </a:r>
            <a:r>
              <a:rPr lang="en-US" dirty="0">
                <a:hlinkClick r:id="rId2"/>
              </a:rPr>
              <a:t>://www.wireshark.org</a:t>
            </a:r>
            <a:r>
              <a:rPr lang="en-US" dirty="0" smtClean="0">
                <a:hlinkClick r:id="rId2"/>
              </a:rPr>
              <a:t>/</a:t>
            </a:r>
            <a:endParaRPr lang="en-US" dirty="0" smtClean="0"/>
          </a:p>
          <a:p>
            <a:pPr marL="0" indent="0">
              <a:buNone/>
            </a:pPr>
            <a:endParaRPr lang="en-US" dirty="0"/>
          </a:p>
          <a:p>
            <a:pPr marL="0" indent="0">
              <a:buNone/>
            </a:pPr>
            <a:r>
              <a:rPr lang="en-US" dirty="0" smtClean="0"/>
              <a:t>In some of your </a:t>
            </a:r>
            <a:r>
              <a:rPr lang="en-US" dirty="0" err="1" smtClean="0"/>
              <a:t>Netlab</a:t>
            </a:r>
            <a:r>
              <a:rPr lang="en-US" dirty="0" smtClean="0"/>
              <a:t> assignments you will make use of </a:t>
            </a:r>
            <a:r>
              <a:rPr lang="en-US" dirty="0" err="1" smtClean="0"/>
              <a:t>wireshark</a:t>
            </a:r>
            <a:r>
              <a:rPr lang="en-US" dirty="0" smtClean="0"/>
              <a:t> to complete certain steps in the lab.</a:t>
            </a:r>
            <a:endParaRPr lang="en-US" dirty="0"/>
          </a:p>
        </p:txBody>
      </p:sp>
    </p:spTree>
    <p:extLst>
      <p:ext uri="{BB962C8B-B14F-4D97-AF65-F5344CB8AC3E}">
        <p14:creationId xmlns:p14="http://schemas.microsoft.com/office/powerpoint/2010/main" val="42397668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833289" y="104408"/>
            <a:ext cx="10515600" cy="884727"/>
          </a:xfrm>
        </p:spPr>
        <p:txBody>
          <a:bodyPr>
            <a:normAutofit/>
          </a:bodyPr>
          <a:lstStyle/>
          <a:p>
            <a:r>
              <a:rPr lang="en-GB" altLang="en-US" dirty="0">
                <a:ea typeface="MS PGothic" panose="020B0600070205080204" pitchFamily="34" charset="-128"/>
              </a:rPr>
              <a:t>TCP: Transport Layer Protocol</a:t>
            </a:r>
          </a:p>
        </p:txBody>
      </p:sp>
      <p:sp>
        <p:nvSpPr>
          <p:cNvPr id="15363" name="Rectangle 3"/>
          <p:cNvSpPr>
            <a:spLocks noGrp="1" noChangeArrowheads="1"/>
          </p:cNvSpPr>
          <p:nvPr>
            <p:ph type="body" idx="1"/>
          </p:nvPr>
        </p:nvSpPr>
        <p:spPr/>
        <p:txBody>
          <a:bodyPr>
            <a:normAutofit/>
          </a:bodyPr>
          <a:lstStyle/>
          <a:p>
            <a:r>
              <a:rPr lang="en-GB" altLang="en-US" dirty="0" smtClean="0">
                <a:latin typeface="Arial" panose="020B0604020202020204" pitchFamily="34" charset="0"/>
              </a:rPr>
              <a:t>Reliable: </a:t>
            </a:r>
          </a:p>
          <a:p>
            <a:pPr lvl="1"/>
            <a:r>
              <a:rPr lang="en-US" altLang="en-US" dirty="0" smtClean="0">
                <a:latin typeface="Arial" panose="020B0604020202020204" pitchFamily="34" charset="0"/>
              </a:rPr>
              <a:t>Data is guaranteed to arrive, and in the correct order without duplications</a:t>
            </a:r>
          </a:p>
          <a:p>
            <a:pPr lvl="1"/>
            <a:r>
              <a:rPr lang="en-US" altLang="en-US" dirty="0" smtClean="0">
                <a:latin typeface="Arial" panose="020B0604020202020204" pitchFamily="34" charset="0"/>
              </a:rPr>
              <a:t>Or the connection will be dropped</a:t>
            </a:r>
          </a:p>
          <a:p>
            <a:endParaRPr lang="en-GB" altLang="en-US" dirty="0" smtClean="0">
              <a:latin typeface="Arial" panose="020B0604020202020204" pitchFamily="34" charset="0"/>
            </a:endParaRPr>
          </a:p>
          <a:p>
            <a:r>
              <a:rPr lang="en-GB" altLang="en-US" i="1" dirty="0">
                <a:latin typeface="Arial" panose="020B0604020202020204" pitchFamily="34" charset="0"/>
              </a:rPr>
              <a:t>F</a:t>
            </a:r>
            <a:r>
              <a:rPr lang="en-GB" altLang="en-US" i="1" dirty="0" smtClean="0">
                <a:latin typeface="Arial" panose="020B0604020202020204" pitchFamily="34" charset="0"/>
              </a:rPr>
              <a:t>ull-duplex</a:t>
            </a:r>
            <a:r>
              <a:rPr lang="en-GB" altLang="en-US" dirty="0">
                <a:latin typeface="Arial" panose="020B0604020202020204" pitchFamily="34" charset="0"/>
              </a:rPr>
              <a:t>,</a:t>
            </a:r>
            <a:r>
              <a:rPr lang="en-GB" altLang="en-US" i="1" dirty="0">
                <a:latin typeface="Arial" panose="020B0604020202020204" pitchFamily="34" charset="0"/>
              </a:rPr>
              <a:t> </a:t>
            </a:r>
            <a:r>
              <a:rPr lang="en-GB" altLang="en-US" i="1" dirty="0" smtClean="0">
                <a:latin typeface="Arial" panose="020B0604020202020204" pitchFamily="34" charset="0"/>
              </a:rPr>
              <a:t>connection-oriented: </a:t>
            </a:r>
          </a:p>
          <a:p>
            <a:pPr lvl="1"/>
            <a:r>
              <a:rPr lang="en-GB" altLang="en-US" i="1" dirty="0" smtClean="0">
                <a:latin typeface="Arial" panose="020B0604020202020204" pitchFamily="34" charset="0"/>
              </a:rPr>
              <a:t>Communicating systems must establish a connection between them before exchanging packets</a:t>
            </a:r>
          </a:p>
          <a:p>
            <a:pPr marL="0" indent="0">
              <a:buNone/>
            </a:pPr>
            <a:endParaRPr lang="en-GB" altLang="en-US" i="1" dirty="0">
              <a:latin typeface="Arial" panose="020B0604020202020204" pitchFamily="34" charset="0"/>
            </a:endParaRPr>
          </a:p>
        </p:txBody>
      </p:sp>
    </p:spTree>
    <p:extLst>
      <p:ext uri="{BB962C8B-B14F-4D97-AF65-F5344CB8AC3E}">
        <p14:creationId xmlns:p14="http://schemas.microsoft.com/office/powerpoint/2010/main" val="39851490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2063750" y="304800"/>
            <a:ext cx="8299450" cy="476250"/>
          </a:xfrm>
        </p:spPr>
        <p:txBody>
          <a:bodyPr>
            <a:normAutofit fontScale="90000"/>
          </a:bodyPr>
          <a:lstStyle/>
          <a:p>
            <a:r>
              <a:rPr lang="en-US" sz="4000" dirty="0">
                <a:solidFill>
                  <a:schemeClr val="tx2"/>
                </a:solidFill>
              </a:rPr>
              <a:t>Ports</a:t>
            </a:r>
          </a:p>
        </p:txBody>
      </p:sp>
      <p:sp>
        <p:nvSpPr>
          <p:cNvPr id="9219" name="Content Placeholder 2"/>
          <p:cNvSpPr>
            <a:spLocks noGrp="1"/>
          </p:cNvSpPr>
          <p:nvPr>
            <p:ph idx="1"/>
          </p:nvPr>
        </p:nvSpPr>
        <p:spPr>
          <a:xfrm>
            <a:off x="2063750" y="1255594"/>
            <a:ext cx="8299450" cy="4465756"/>
          </a:xfrm>
        </p:spPr>
        <p:txBody>
          <a:bodyPr/>
          <a:lstStyle/>
          <a:p>
            <a:r>
              <a:rPr lang="en-US" sz="3200" dirty="0"/>
              <a:t>A number that identifies a channel in which communication can occur</a:t>
            </a:r>
          </a:p>
          <a:p>
            <a:r>
              <a:rPr lang="en-US" sz="3200" dirty="0"/>
              <a:t>65,635 possible ports</a:t>
            </a:r>
          </a:p>
          <a:p>
            <a:r>
              <a:rPr lang="en-US" sz="3200" dirty="0"/>
              <a:t>Knowing what port a packet was destined for (or coming from) tells you what protocol it was using</a:t>
            </a:r>
          </a:p>
          <a:p>
            <a:endParaRPr lang="en-US" sz="3000" dirty="0"/>
          </a:p>
        </p:txBody>
      </p:sp>
    </p:spTree>
    <p:extLst>
      <p:ext uri="{BB962C8B-B14F-4D97-AF65-F5344CB8AC3E}">
        <p14:creationId xmlns:p14="http://schemas.microsoft.com/office/powerpoint/2010/main" val="3045921142"/>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“nuts and bolts” View</a:t>
            </a:r>
            <a:endParaRPr lang="en-US" dirty="0"/>
          </a:p>
        </p:txBody>
      </p:sp>
      <p:pic>
        <p:nvPicPr>
          <p:cNvPr id="1026" name="Picture 2" descr="http://www.studycampus.com/PgD/cnm/lesson1_files/nuts_and_bolts.gif"/>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252728" y="1838135"/>
            <a:ext cx="4370832" cy="435989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txBox="1">
            <a:spLocks noChangeArrowheads="1"/>
          </p:cNvSpPr>
          <p:nvPr/>
        </p:nvSpPr>
        <p:spPr>
          <a:xfrm>
            <a:off x="6601206" y="2067625"/>
            <a:ext cx="3779838" cy="1690687"/>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spcBef>
                <a:spcPct val="15000"/>
              </a:spcBef>
              <a:buSzPct val="75000"/>
              <a:buFont typeface="Wingdings" panose="05000000000000000000" pitchFamily="2" charset="2"/>
              <a:buChar char="v"/>
            </a:pPr>
            <a:r>
              <a:rPr lang="en-US" altLang="en-US" dirty="0" smtClean="0">
                <a:ea typeface="ＭＳ Ｐゴシック" panose="020B0600070205080204" pitchFamily="34" charset="-128"/>
              </a:rPr>
              <a:t>millions of connected computing devices: </a:t>
            </a:r>
          </a:p>
          <a:p>
            <a:pPr marL="631825" lvl="1" indent="-231775">
              <a:spcBef>
                <a:spcPct val="15000"/>
              </a:spcBef>
              <a:buSzPct val="75000"/>
            </a:pPr>
            <a:r>
              <a:rPr lang="en-US" altLang="en-US" i="1" dirty="0" smtClean="0">
                <a:solidFill>
                  <a:srgbClr val="CC0000"/>
                </a:solidFill>
                <a:ea typeface="ＭＳ Ｐゴシック" panose="020B0600070205080204" pitchFamily="34" charset="-128"/>
              </a:rPr>
              <a:t>hosts </a:t>
            </a:r>
            <a:r>
              <a:rPr lang="en-US" altLang="en-US" i="1" dirty="0" smtClean="0">
                <a:ea typeface="ＭＳ Ｐゴシック" panose="020B0600070205080204" pitchFamily="34" charset="-128"/>
              </a:rPr>
              <a:t>=</a:t>
            </a:r>
            <a:r>
              <a:rPr lang="en-US" altLang="en-US" i="1" dirty="0" smtClean="0">
                <a:solidFill>
                  <a:srgbClr val="CC0000"/>
                </a:solidFill>
                <a:ea typeface="ＭＳ Ｐゴシック" panose="020B0600070205080204" pitchFamily="34" charset="-128"/>
              </a:rPr>
              <a:t> end systems</a:t>
            </a:r>
          </a:p>
          <a:p>
            <a:pPr marL="631825" lvl="1" indent="-231775">
              <a:spcBef>
                <a:spcPct val="15000"/>
              </a:spcBef>
              <a:buSzPct val="75000"/>
            </a:pPr>
            <a:r>
              <a:rPr lang="en-US" altLang="en-US" i="1" dirty="0" smtClean="0">
                <a:solidFill>
                  <a:srgbClr val="CC0000"/>
                </a:solidFill>
                <a:ea typeface="ＭＳ Ｐゴシック" panose="020B0600070205080204" pitchFamily="34" charset="-128"/>
              </a:rPr>
              <a:t>Connected by</a:t>
            </a:r>
          </a:p>
          <a:p>
            <a:pPr marL="814705" lvl="2" indent="-231775">
              <a:spcBef>
                <a:spcPct val="15000"/>
              </a:spcBef>
              <a:buSzPct val="75000"/>
            </a:pPr>
            <a:r>
              <a:rPr lang="en-US" altLang="en-US" sz="2000" i="1" dirty="0" smtClean="0">
                <a:solidFill>
                  <a:srgbClr val="C00000"/>
                </a:solidFill>
                <a:latin typeface="Gill Sans MT" panose="020B0502020104020203" pitchFamily="34" charset="0"/>
              </a:rPr>
              <a:t>routers</a:t>
            </a:r>
            <a:r>
              <a:rPr lang="en-US" altLang="en-US" sz="2000" dirty="0" smtClean="0">
                <a:latin typeface="Gill Sans MT" panose="020B0502020104020203" pitchFamily="34" charset="0"/>
              </a:rPr>
              <a:t> and </a:t>
            </a:r>
            <a:r>
              <a:rPr lang="en-US" altLang="en-US" sz="2000" i="1" dirty="0" smtClean="0">
                <a:solidFill>
                  <a:srgbClr val="C00000"/>
                </a:solidFill>
                <a:latin typeface="Gill Sans MT" panose="020B0502020104020203" pitchFamily="34" charset="0"/>
              </a:rPr>
              <a:t>switches</a:t>
            </a:r>
          </a:p>
          <a:p>
            <a:pPr>
              <a:lnSpc>
                <a:spcPct val="85000"/>
              </a:lnSpc>
              <a:spcBef>
                <a:spcPct val="20000"/>
              </a:spcBef>
              <a:buClr>
                <a:srgbClr val="000099"/>
              </a:buClr>
              <a:buSzPct val="75000"/>
              <a:buFont typeface="Wingdings" panose="05000000000000000000" pitchFamily="2" charset="2"/>
              <a:buChar char="v"/>
            </a:pPr>
            <a:r>
              <a:rPr lang="en-US" altLang="en-US" i="1" dirty="0" smtClean="0">
                <a:solidFill>
                  <a:srgbClr val="CC0000"/>
                </a:solidFill>
                <a:latin typeface="Gill Sans MT" panose="020B0502020104020203" pitchFamily="34" charset="0"/>
              </a:rPr>
              <a:t> communication </a:t>
            </a:r>
            <a:r>
              <a:rPr lang="en-US" altLang="en-US" i="1" dirty="0">
                <a:solidFill>
                  <a:srgbClr val="CC0000"/>
                </a:solidFill>
                <a:latin typeface="Gill Sans MT" panose="020B0502020104020203" pitchFamily="34" charset="0"/>
              </a:rPr>
              <a:t>links</a:t>
            </a:r>
            <a:endParaRPr lang="en-US" altLang="en-US" dirty="0">
              <a:solidFill>
                <a:srgbClr val="CC0000"/>
              </a:solidFill>
              <a:latin typeface="Gill Sans MT" panose="020B0502020104020203" pitchFamily="34" charset="0"/>
            </a:endParaRPr>
          </a:p>
          <a:p>
            <a:pPr lvl="1">
              <a:lnSpc>
                <a:spcPct val="80000"/>
              </a:lnSpc>
              <a:spcBef>
                <a:spcPct val="10000"/>
              </a:spcBef>
              <a:buClr>
                <a:srgbClr val="000099"/>
              </a:buClr>
              <a:buFont typeface="Wingdings" panose="05000000000000000000" pitchFamily="2" charset="2"/>
              <a:buChar char="§"/>
            </a:pPr>
            <a:r>
              <a:rPr lang="en-US" altLang="en-US" dirty="0">
                <a:latin typeface="Gill Sans MT" panose="020B0502020104020203" pitchFamily="34" charset="0"/>
              </a:rPr>
              <a:t>fiber, copper, radio, satellite</a:t>
            </a:r>
          </a:p>
          <a:p>
            <a:pPr marL="814705" lvl="2" indent="-231775">
              <a:spcBef>
                <a:spcPct val="15000"/>
              </a:spcBef>
              <a:buSzPct val="75000"/>
            </a:pPr>
            <a:endParaRPr lang="en-US" altLang="en-US" i="1" dirty="0" smtClean="0">
              <a:solidFill>
                <a:srgbClr val="C00000"/>
              </a:solidFill>
              <a:latin typeface="Gill Sans MT" panose="020B0502020104020203" pitchFamily="34" charset="0"/>
            </a:endParaRPr>
          </a:p>
          <a:p>
            <a:pPr marL="400050" lvl="1" indent="0">
              <a:spcBef>
                <a:spcPct val="15000"/>
              </a:spcBef>
              <a:buSzPct val="75000"/>
              <a:buFont typeface="Calibri" pitchFamily="34" charset="0"/>
              <a:buNone/>
            </a:pPr>
            <a:r>
              <a:rPr lang="en-US" altLang="en-US" sz="1600" i="1" dirty="0" smtClean="0">
                <a:solidFill>
                  <a:srgbClr val="FF0000"/>
                </a:solidFill>
                <a:ea typeface="ＭＳ Ｐゴシック" panose="020B0600070205080204" pitchFamily="34" charset="-128"/>
              </a:rPr>
              <a:t> </a:t>
            </a:r>
          </a:p>
        </p:txBody>
      </p:sp>
    </p:spTree>
    <p:extLst>
      <p:ext uri="{BB962C8B-B14F-4D97-AF65-F5344CB8AC3E}">
        <p14:creationId xmlns:p14="http://schemas.microsoft.com/office/powerpoint/2010/main" val="1956403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2063750" y="304800"/>
            <a:ext cx="8299450" cy="476250"/>
          </a:xfrm>
        </p:spPr>
        <p:txBody>
          <a:bodyPr>
            <a:normAutofit fontScale="90000"/>
          </a:bodyPr>
          <a:lstStyle/>
          <a:p>
            <a:r>
              <a:rPr lang="en-US" sz="4000" dirty="0">
                <a:solidFill>
                  <a:schemeClr val="tx2"/>
                </a:solidFill>
              </a:rPr>
              <a:t>Ports (cont.)</a:t>
            </a:r>
          </a:p>
        </p:txBody>
      </p:sp>
      <p:graphicFrame>
        <p:nvGraphicFramePr>
          <p:cNvPr id="2" name="Content Placeholder 1"/>
          <p:cNvGraphicFramePr>
            <a:graphicFrameLocks noGrp="1"/>
          </p:cNvGraphicFramePr>
          <p:nvPr>
            <p:ph idx="1"/>
            <p:extLst/>
          </p:nvPr>
        </p:nvGraphicFramePr>
        <p:xfrm>
          <a:off x="2063750" y="1519721"/>
          <a:ext cx="8299450" cy="3188756"/>
        </p:xfrm>
        <a:graphic>
          <a:graphicData uri="http://schemas.openxmlformats.org/drawingml/2006/table">
            <a:tbl>
              <a:tblPr firstRow="1" bandRow="1">
                <a:tableStyleId>{5C22544A-7EE6-4342-B048-85BDC9FD1C3A}</a:tableStyleId>
              </a:tblPr>
              <a:tblGrid>
                <a:gridCol w="4149725">
                  <a:extLst>
                    <a:ext uri="{9D8B030D-6E8A-4147-A177-3AD203B41FA5}">
                      <a16:colId xmlns:a16="http://schemas.microsoft.com/office/drawing/2014/main" val="20000"/>
                    </a:ext>
                  </a:extLst>
                </a:gridCol>
                <a:gridCol w="4149725">
                  <a:extLst>
                    <a:ext uri="{9D8B030D-6E8A-4147-A177-3AD203B41FA5}">
                      <a16:colId xmlns:a16="http://schemas.microsoft.com/office/drawing/2014/main" val="20001"/>
                    </a:ext>
                  </a:extLst>
                </a:gridCol>
              </a:tblGrid>
              <a:tr h="797189">
                <a:tc>
                  <a:txBody>
                    <a:bodyPr/>
                    <a:lstStyle/>
                    <a:p>
                      <a:r>
                        <a:rPr lang="en-US" sz="2800" dirty="0" smtClean="0"/>
                        <a:t>Type</a:t>
                      </a:r>
                      <a:r>
                        <a:rPr lang="en-US" sz="2800" baseline="0" dirty="0" smtClean="0"/>
                        <a:t> of Port</a:t>
                      </a:r>
                      <a:endParaRPr lang="en-US" sz="2800" dirty="0"/>
                    </a:p>
                  </a:txBody>
                  <a:tcPr/>
                </a:tc>
                <a:tc>
                  <a:txBody>
                    <a:bodyPr/>
                    <a:lstStyle/>
                    <a:p>
                      <a:r>
                        <a:rPr lang="en-US" sz="2800" dirty="0" smtClean="0"/>
                        <a:t>Port Numbers</a:t>
                      </a:r>
                      <a:endParaRPr lang="en-US" sz="2800" dirty="0"/>
                    </a:p>
                  </a:txBody>
                  <a:tcPr/>
                </a:tc>
                <a:extLst>
                  <a:ext uri="{0D108BD9-81ED-4DB2-BD59-A6C34878D82A}">
                    <a16:rowId xmlns:a16="http://schemas.microsoft.com/office/drawing/2014/main" val="10000"/>
                  </a:ext>
                </a:extLst>
              </a:tr>
              <a:tr h="797189">
                <a:tc>
                  <a:txBody>
                    <a:bodyPr/>
                    <a:lstStyle/>
                    <a:p>
                      <a:r>
                        <a:rPr lang="en-US" sz="2800" dirty="0" smtClean="0"/>
                        <a:t>Well-known ports</a:t>
                      </a:r>
                      <a:endParaRPr lang="en-US" sz="2800" dirty="0"/>
                    </a:p>
                  </a:txBody>
                  <a:tcPr/>
                </a:tc>
                <a:tc>
                  <a:txBody>
                    <a:bodyPr/>
                    <a:lstStyle/>
                    <a:p>
                      <a:r>
                        <a:rPr lang="en-US" sz="2800" dirty="0" smtClean="0"/>
                        <a:t>0 to 1023</a:t>
                      </a:r>
                      <a:endParaRPr lang="en-US" sz="2800" dirty="0"/>
                    </a:p>
                  </a:txBody>
                  <a:tcPr/>
                </a:tc>
                <a:extLst>
                  <a:ext uri="{0D108BD9-81ED-4DB2-BD59-A6C34878D82A}">
                    <a16:rowId xmlns:a16="http://schemas.microsoft.com/office/drawing/2014/main" val="10001"/>
                  </a:ext>
                </a:extLst>
              </a:tr>
              <a:tr h="797189">
                <a:tc>
                  <a:txBody>
                    <a:bodyPr/>
                    <a:lstStyle/>
                    <a:p>
                      <a:r>
                        <a:rPr lang="en-US" sz="2800" dirty="0" smtClean="0"/>
                        <a:t>Registered ports</a:t>
                      </a:r>
                      <a:endParaRPr lang="en-US" sz="2800" dirty="0"/>
                    </a:p>
                  </a:txBody>
                  <a:tcPr/>
                </a:tc>
                <a:tc>
                  <a:txBody>
                    <a:bodyPr/>
                    <a:lstStyle/>
                    <a:p>
                      <a:r>
                        <a:rPr lang="en-US" sz="2800" dirty="0" smtClean="0"/>
                        <a:t>1024 to 49151</a:t>
                      </a:r>
                      <a:endParaRPr lang="en-US" sz="2800" dirty="0"/>
                    </a:p>
                  </a:txBody>
                  <a:tcPr/>
                </a:tc>
                <a:extLst>
                  <a:ext uri="{0D108BD9-81ED-4DB2-BD59-A6C34878D82A}">
                    <a16:rowId xmlns:a16="http://schemas.microsoft.com/office/drawing/2014/main" val="10002"/>
                  </a:ext>
                </a:extLst>
              </a:tr>
              <a:tr h="797189">
                <a:tc>
                  <a:txBody>
                    <a:bodyPr/>
                    <a:lstStyle/>
                    <a:p>
                      <a:r>
                        <a:rPr lang="en-US" sz="2800" dirty="0" smtClean="0"/>
                        <a:t>Dynamic ports</a:t>
                      </a:r>
                      <a:endParaRPr lang="en-US" sz="2800" dirty="0"/>
                    </a:p>
                  </a:txBody>
                  <a:tcPr/>
                </a:tc>
                <a:tc>
                  <a:txBody>
                    <a:bodyPr/>
                    <a:lstStyle/>
                    <a:p>
                      <a:r>
                        <a:rPr lang="en-US" sz="2800" dirty="0" smtClean="0"/>
                        <a:t>49152 to 65535</a:t>
                      </a:r>
                      <a:endParaRPr lang="en-US" sz="2800" dirty="0"/>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762571059"/>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2063750" y="304800"/>
            <a:ext cx="8299450" cy="476250"/>
          </a:xfrm>
        </p:spPr>
        <p:txBody>
          <a:bodyPr>
            <a:normAutofit fontScale="90000"/>
          </a:bodyPr>
          <a:lstStyle/>
          <a:p>
            <a:r>
              <a:rPr lang="en-US" sz="4000" dirty="0">
                <a:solidFill>
                  <a:schemeClr val="tx2"/>
                </a:solidFill>
              </a:rPr>
              <a:t>Some Important Ports</a:t>
            </a:r>
          </a:p>
        </p:txBody>
      </p:sp>
      <p:graphicFrame>
        <p:nvGraphicFramePr>
          <p:cNvPr id="3" name="Content Placeholder 2"/>
          <p:cNvGraphicFramePr>
            <a:graphicFrameLocks noGrp="1"/>
          </p:cNvGraphicFramePr>
          <p:nvPr>
            <p:ph idx="1"/>
            <p:extLst/>
          </p:nvPr>
        </p:nvGraphicFramePr>
        <p:xfrm>
          <a:off x="2063750" y="1295402"/>
          <a:ext cx="8299450" cy="4504896"/>
        </p:xfrm>
        <a:graphic>
          <a:graphicData uri="http://schemas.openxmlformats.org/drawingml/2006/table">
            <a:tbl>
              <a:tblPr firstRow="1" bandRow="1">
                <a:tableStyleId>{5C22544A-7EE6-4342-B048-85BDC9FD1C3A}</a:tableStyleId>
              </a:tblPr>
              <a:tblGrid>
                <a:gridCol w="2135211">
                  <a:extLst>
                    <a:ext uri="{9D8B030D-6E8A-4147-A177-3AD203B41FA5}">
                      <a16:colId xmlns:a16="http://schemas.microsoft.com/office/drawing/2014/main" val="20000"/>
                    </a:ext>
                  </a:extLst>
                </a:gridCol>
                <a:gridCol w="6164239">
                  <a:extLst>
                    <a:ext uri="{9D8B030D-6E8A-4147-A177-3AD203B41FA5}">
                      <a16:colId xmlns:a16="http://schemas.microsoft.com/office/drawing/2014/main" val="20001"/>
                    </a:ext>
                  </a:extLst>
                </a:gridCol>
              </a:tblGrid>
              <a:tr h="563112">
                <a:tc>
                  <a:txBody>
                    <a:bodyPr/>
                    <a:lstStyle/>
                    <a:p>
                      <a:r>
                        <a:rPr lang="en-US" sz="2400" dirty="0" smtClean="0"/>
                        <a:t>Port Number</a:t>
                      </a:r>
                      <a:endParaRPr lang="en-US" sz="2400" dirty="0"/>
                    </a:p>
                  </a:txBody>
                  <a:tcPr>
                    <a:solidFill>
                      <a:srgbClr val="00B050"/>
                    </a:solidFill>
                  </a:tcPr>
                </a:tc>
                <a:tc>
                  <a:txBody>
                    <a:bodyPr/>
                    <a:lstStyle/>
                    <a:p>
                      <a:r>
                        <a:rPr lang="en-US" sz="2400" dirty="0" smtClean="0"/>
                        <a:t>Protocol</a:t>
                      </a:r>
                      <a:r>
                        <a:rPr lang="en-US" sz="2400" baseline="0" dirty="0" smtClean="0"/>
                        <a:t> that Uses Port</a:t>
                      </a:r>
                      <a:endParaRPr lang="en-US" sz="2400" dirty="0"/>
                    </a:p>
                  </a:txBody>
                  <a:tcPr>
                    <a:solidFill>
                      <a:srgbClr val="00B050"/>
                    </a:solidFill>
                  </a:tcPr>
                </a:tc>
                <a:extLst>
                  <a:ext uri="{0D108BD9-81ED-4DB2-BD59-A6C34878D82A}">
                    <a16:rowId xmlns:a16="http://schemas.microsoft.com/office/drawing/2014/main" val="10000"/>
                  </a:ext>
                </a:extLst>
              </a:tr>
              <a:tr h="563112">
                <a:tc>
                  <a:txBody>
                    <a:bodyPr/>
                    <a:lstStyle/>
                    <a:p>
                      <a:r>
                        <a:rPr lang="en-US" sz="2400" dirty="0" smtClean="0"/>
                        <a:t>20, 21</a:t>
                      </a:r>
                      <a:endParaRPr lang="en-US" sz="2400" dirty="0"/>
                    </a:p>
                  </a:txBody>
                  <a:tcPr/>
                </a:tc>
                <a:tc>
                  <a:txBody>
                    <a:bodyPr/>
                    <a:lstStyle/>
                    <a:p>
                      <a:r>
                        <a:rPr lang="en-US" sz="2400" dirty="0" smtClean="0"/>
                        <a:t>File Transfer Protocol (FTP)</a:t>
                      </a:r>
                      <a:endParaRPr lang="en-US" sz="2400" dirty="0"/>
                    </a:p>
                  </a:txBody>
                  <a:tcPr/>
                </a:tc>
                <a:extLst>
                  <a:ext uri="{0D108BD9-81ED-4DB2-BD59-A6C34878D82A}">
                    <a16:rowId xmlns:a16="http://schemas.microsoft.com/office/drawing/2014/main" val="10001"/>
                  </a:ext>
                </a:extLst>
              </a:tr>
              <a:tr h="563112">
                <a:tc>
                  <a:txBody>
                    <a:bodyPr/>
                    <a:lstStyle/>
                    <a:p>
                      <a:r>
                        <a:rPr lang="en-US" sz="2400" dirty="0" smtClean="0"/>
                        <a:t>22</a:t>
                      </a:r>
                      <a:endParaRPr lang="en-US" sz="2400" dirty="0"/>
                    </a:p>
                  </a:txBody>
                  <a:tcPr/>
                </a:tc>
                <a:tc>
                  <a:txBody>
                    <a:bodyPr/>
                    <a:lstStyle/>
                    <a:p>
                      <a:r>
                        <a:rPr lang="en-US" sz="2400" dirty="0" smtClean="0"/>
                        <a:t>Secure Shell (SSH)</a:t>
                      </a:r>
                      <a:endParaRPr lang="en-US" sz="2400" dirty="0"/>
                    </a:p>
                  </a:txBody>
                  <a:tcPr/>
                </a:tc>
                <a:extLst>
                  <a:ext uri="{0D108BD9-81ED-4DB2-BD59-A6C34878D82A}">
                    <a16:rowId xmlns:a16="http://schemas.microsoft.com/office/drawing/2014/main" val="10002"/>
                  </a:ext>
                </a:extLst>
              </a:tr>
              <a:tr h="563112">
                <a:tc>
                  <a:txBody>
                    <a:bodyPr/>
                    <a:lstStyle/>
                    <a:p>
                      <a:r>
                        <a:rPr lang="en-US" sz="2400" smtClean="0"/>
                        <a:t>23</a:t>
                      </a:r>
                      <a:endParaRPr lang="en-US" sz="2400" dirty="0"/>
                    </a:p>
                  </a:txBody>
                  <a:tcPr/>
                </a:tc>
                <a:tc>
                  <a:txBody>
                    <a:bodyPr/>
                    <a:lstStyle/>
                    <a:p>
                      <a:r>
                        <a:rPr lang="en-US" sz="2400" smtClean="0"/>
                        <a:t>Telnet</a:t>
                      </a:r>
                      <a:endParaRPr lang="en-US" sz="2400" dirty="0"/>
                    </a:p>
                  </a:txBody>
                  <a:tcPr/>
                </a:tc>
                <a:extLst>
                  <a:ext uri="{0D108BD9-81ED-4DB2-BD59-A6C34878D82A}">
                    <a16:rowId xmlns:a16="http://schemas.microsoft.com/office/drawing/2014/main" val="10003"/>
                  </a:ext>
                </a:extLst>
              </a:tr>
              <a:tr h="563112">
                <a:tc>
                  <a:txBody>
                    <a:bodyPr/>
                    <a:lstStyle/>
                    <a:p>
                      <a:r>
                        <a:rPr lang="en-US" sz="2400" dirty="0" smtClean="0"/>
                        <a:t>25</a:t>
                      </a:r>
                      <a:endParaRPr lang="en-US" sz="2400" dirty="0"/>
                    </a:p>
                  </a:txBody>
                  <a:tcPr/>
                </a:tc>
                <a:tc>
                  <a:txBody>
                    <a:bodyPr/>
                    <a:lstStyle/>
                    <a:p>
                      <a:r>
                        <a:rPr lang="pt-BR" sz="2400" smtClean="0"/>
                        <a:t>Simple Mail Transfer Protocol (SMTP)</a:t>
                      </a:r>
                      <a:endParaRPr lang="en-US" sz="2400" dirty="0"/>
                    </a:p>
                  </a:txBody>
                  <a:tcPr/>
                </a:tc>
                <a:extLst>
                  <a:ext uri="{0D108BD9-81ED-4DB2-BD59-A6C34878D82A}">
                    <a16:rowId xmlns:a16="http://schemas.microsoft.com/office/drawing/2014/main" val="10004"/>
                  </a:ext>
                </a:extLst>
              </a:tr>
              <a:tr h="563112">
                <a:tc>
                  <a:txBody>
                    <a:bodyPr/>
                    <a:lstStyle/>
                    <a:p>
                      <a:r>
                        <a:rPr lang="en-US" sz="2400" dirty="0" smtClean="0"/>
                        <a:t>53</a:t>
                      </a:r>
                      <a:endParaRPr lang="en-US" sz="2400" dirty="0"/>
                    </a:p>
                  </a:txBody>
                  <a:tcPr/>
                </a:tc>
                <a:tc>
                  <a:txBody>
                    <a:bodyPr/>
                    <a:lstStyle/>
                    <a:p>
                      <a:r>
                        <a:rPr lang="en-US" sz="2400" dirty="0" smtClean="0"/>
                        <a:t>Domain Name System (DNS)</a:t>
                      </a:r>
                      <a:endParaRPr lang="en-US" sz="2400" dirty="0"/>
                    </a:p>
                  </a:txBody>
                  <a:tcPr/>
                </a:tc>
                <a:extLst>
                  <a:ext uri="{0D108BD9-81ED-4DB2-BD59-A6C34878D82A}">
                    <a16:rowId xmlns:a16="http://schemas.microsoft.com/office/drawing/2014/main" val="10005"/>
                  </a:ext>
                </a:extLst>
              </a:tr>
              <a:tr h="563112">
                <a:tc>
                  <a:txBody>
                    <a:bodyPr/>
                    <a:lstStyle/>
                    <a:p>
                      <a:r>
                        <a:rPr lang="en-US" sz="2400" dirty="0" smtClean="0"/>
                        <a:t>80</a:t>
                      </a:r>
                      <a:endParaRPr lang="en-US" sz="2400" dirty="0"/>
                    </a:p>
                  </a:txBody>
                  <a:tcPr/>
                </a:tc>
                <a:tc>
                  <a:txBody>
                    <a:bodyPr/>
                    <a:lstStyle/>
                    <a:p>
                      <a:r>
                        <a:rPr lang="en-US" sz="2400" dirty="0" smtClean="0"/>
                        <a:t>Hypertext Markup Language (HTML)</a:t>
                      </a:r>
                      <a:endParaRPr lang="en-US" sz="2400" dirty="0"/>
                    </a:p>
                  </a:txBody>
                  <a:tcPr/>
                </a:tc>
                <a:extLst>
                  <a:ext uri="{0D108BD9-81ED-4DB2-BD59-A6C34878D82A}">
                    <a16:rowId xmlns:a16="http://schemas.microsoft.com/office/drawing/2014/main" val="10006"/>
                  </a:ext>
                </a:extLst>
              </a:tr>
              <a:tr h="563112">
                <a:tc>
                  <a:txBody>
                    <a:bodyPr/>
                    <a:lstStyle/>
                    <a:p>
                      <a:r>
                        <a:rPr lang="en-US" sz="2400" dirty="0" smtClean="0"/>
                        <a:t>110</a:t>
                      </a:r>
                      <a:endParaRPr lang="en-US" sz="2400" dirty="0"/>
                    </a:p>
                  </a:txBody>
                  <a:tcPr/>
                </a:tc>
                <a:tc>
                  <a:txBody>
                    <a:bodyPr/>
                    <a:lstStyle/>
                    <a:p>
                      <a:r>
                        <a:rPr lang="en-US" sz="2400" dirty="0" smtClean="0"/>
                        <a:t>Post Office Protocol Version 3 (POP3)</a:t>
                      </a:r>
                      <a:endParaRPr lang="en-US" sz="2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147028044"/>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2209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75" name="Rectangle 3"/>
          <p:cNvSpPr>
            <a:spLocks noChangeArrowheads="1"/>
          </p:cNvSpPr>
          <p:nvPr/>
        </p:nvSpPr>
        <p:spPr bwMode="auto">
          <a:xfrm>
            <a:off x="4648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76" name="Rectangle 4"/>
          <p:cNvSpPr>
            <a:spLocks noGrp="1" noChangeArrowheads="1"/>
          </p:cNvSpPr>
          <p:nvPr>
            <p:ph type="title"/>
          </p:nvPr>
        </p:nvSpPr>
        <p:spPr>
          <a:noFill/>
          <a:ln/>
        </p:spPr>
        <p:txBody>
          <a:bodyPr vert="horz" lIns="92075" tIns="46038" rIns="92075" bIns="46038" rtlCol="0" anchor="b">
            <a:normAutofit/>
          </a:bodyPr>
          <a:lstStyle/>
          <a:p>
            <a:r>
              <a:rPr lang="en-US" altLang="en-US"/>
              <a:t>TCP Segment</a:t>
            </a:r>
          </a:p>
        </p:txBody>
      </p:sp>
      <p:sp>
        <p:nvSpPr>
          <p:cNvPr id="54277" name="Rectangle 5"/>
          <p:cNvSpPr>
            <a:spLocks noChangeArrowheads="1"/>
          </p:cNvSpPr>
          <p:nvPr/>
        </p:nvSpPr>
        <p:spPr bwMode="auto">
          <a:xfrm>
            <a:off x="5873750" y="1835150"/>
            <a:ext cx="26543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Destination Port</a:t>
            </a:r>
          </a:p>
        </p:txBody>
      </p:sp>
      <p:sp>
        <p:nvSpPr>
          <p:cNvPr id="54278" name="Rectangle 6"/>
          <p:cNvSpPr>
            <a:spLocks noChangeArrowheads="1"/>
          </p:cNvSpPr>
          <p:nvPr/>
        </p:nvSpPr>
        <p:spPr bwMode="auto">
          <a:xfrm>
            <a:off x="3206750" y="2444750"/>
            <a:ext cx="53213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Acknowledgment Number</a:t>
            </a:r>
          </a:p>
        </p:txBody>
      </p:sp>
      <p:sp>
        <p:nvSpPr>
          <p:cNvPr id="54279" name="Rectangle 7"/>
          <p:cNvSpPr>
            <a:spLocks noChangeArrowheads="1"/>
          </p:cNvSpPr>
          <p:nvPr/>
        </p:nvSpPr>
        <p:spPr bwMode="auto">
          <a:xfrm>
            <a:off x="3206750" y="3359150"/>
            <a:ext cx="40259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Options...</a:t>
            </a:r>
          </a:p>
        </p:txBody>
      </p:sp>
      <p:sp>
        <p:nvSpPr>
          <p:cNvPr id="54280" name="Rectangle 8"/>
          <p:cNvSpPr>
            <a:spLocks noChangeArrowheads="1"/>
          </p:cNvSpPr>
          <p:nvPr/>
        </p:nvSpPr>
        <p:spPr bwMode="auto">
          <a:xfrm>
            <a:off x="7245350" y="3359150"/>
            <a:ext cx="12827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Padding</a:t>
            </a:r>
          </a:p>
        </p:txBody>
      </p:sp>
      <p:sp>
        <p:nvSpPr>
          <p:cNvPr id="54281" name="Rectangle 9"/>
          <p:cNvSpPr>
            <a:spLocks noChangeArrowheads="1"/>
          </p:cNvSpPr>
          <p:nvPr/>
        </p:nvSpPr>
        <p:spPr bwMode="auto">
          <a:xfrm>
            <a:off x="3206750" y="3663950"/>
            <a:ext cx="5321300" cy="292100"/>
          </a:xfrm>
          <a:prstGeom prst="rect">
            <a:avLst/>
          </a:prstGeom>
          <a:solidFill>
            <a:schemeClr val="tx2"/>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Data...</a:t>
            </a:r>
          </a:p>
        </p:txBody>
      </p:sp>
      <p:sp>
        <p:nvSpPr>
          <p:cNvPr id="54282" name="Rectangle 10"/>
          <p:cNvSpPr>
            <a:spLocks noChangeArrowheads="1"/>
          </p:cNvSpPr>
          <p:nvPr/>
        </p:nvSpPr>
        <p:spPr bwMode="auto">
          <a:xfrm>
            <a:off x="3109913" y="1547814"/>
            <a:ext cx="277320" cy="30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400">
                <a:solidFill>
                  <a:schemeClr val="accent2"/>
                </a:solidFill>
              </a:rPr>
              <a:t>0</a:t>
            </a:r>
          </a:p>
        </p:txBody>
      </p:sp>
      <p:sp>
        <p:nvSpPr>
          <p:cNvPr id="54283" name="Rectangle 11"/>
          <p:cNvSpPr>
            <a:spLocks noChangeArrowheads="1"/>
          </p:cNvSpPr>
          <p:nvPr/>
        </p:nvSpPr>
        <p:spPr bwMode="auto">
          <a:xfrm>
            <a:off x="3795713" y="1547814"/>
            <a:ext cx="277320" cy="30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400">
                <a:solidFill>
                  <a:schemeClr val="accent2"/>
                </a:solidFill>
              </a:rPr>
              <a:t>4</a:t>
            </a:r>
          </a:p>
        </p:txBody>
      </p:sp>
      <p:sp>
        <p:nvSpPr>
          <p:cNvPr id="54284" name="Rectangle 12"/>
          <p:cNvSpPr>
            <a:spLocks noChangeArrowheads="1"/>
          </p:cNvSpPr>
          <p:nvPr/>
        </p:nvSpPr>
        <p:spPr bwMode="auto">
          <a:xfrm>
            <a:off x="4557714" y="1547814"/>
            <a:ext cx="368691" cy="30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400" dirty="0">
                <a:solidFill>
                  <a:schemeClr val="accent2"/>
                </a:solidFill>
              </a:rPr>
              <a:t>10</a:t>
            </a:r>
          </a:p>
        </p:txBody>
      </p:sp>
      <p:sp>
        <p:nvSpPr>
          <p:cNvPr id="54285" name="Rectangle 13"/>
          <p:cNvSpPr>
            <a:spLocks noChangeArrowheads="1"/>
          </p:cNvSpPr>
          <p:nvPr/>
        </p:nvSpPr>
        <p:spPr bwMode="auto">
          <a:xfrm>
            <a:off x="5700714" y="1547814"/>
            <a:ext cx="368691" cy="30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400">
                <a:solidFill>
                  <a:schemeClr val="accent2"/>
                </a:solidFill>
              </a:rPr>
              <a:t>16</a:t>
            </a:r>
          </a:p>
        </p:txBody>
      </p:sp>
      <p:sp>
        <p:nvSpPr>
          <p:cNvPr id="54286" name="Rectangle 14"/>
          <p:cNvSpPr>
            <a:spLocks noChangeArrowheads="1"/>
          </p:cNvSpPr>
          <p:nvPr/>
        </p:nvSpPr>
        <p:spPr bwMode="auto">
          <a:xfrm>
            <a:off x="6384926" y="1547814"/>
            <a:ext cx="368691" cy="30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400">
                <a:solidFill>
                  <a:schemeClr val="accent2"/>
                </a:solidFill>
              </a:rPr>
              <a:t>19</a:t>
            </a:r>
          </a:p>
        </p:txBody>
      </p:sp>
      <p:sp>
        <p:nvSpPr>
          <p:cNvPr id="54287" name="Rectangle 15"/>
          <p:cNvSpPr>
            <a:spLocks noChangeArrowheads="1"/>
          </p:cNvSpPr>
          <p:nvPr/>
        </p:nvSpPr>
        <p:spPr bwMode="auto">
          <a:xfrm>
            <a:off x="7146926" y="1547814"/>
            <a:ext cx="368691" cy="30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400">
                <a:solidFill>
                  <a:schemeClr val="accent2"/>
                </a:solidFill>
              </a:rPr>
              <a:t>24</a:t>
            </a:r>
          </a:p>
        </p:txBody>
      </p:sp>
      <p:sp>
        <p:nvSpPr>
          <p:cNvPr id="54288" name="Rectangle 16"/>
          <p:cNvSpPr>
            <a:spLocks noChangeArrowheads="1"/>
          </p:cNvSpPr>
          <p:nvPr/>
        </p:nvSpPr>
        <p:spPr bwMode="auto">
          <a:xfrm>
            <a:off x="8213726" y="1547814"/>
            <a:ext cx="368691" cy="30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400">
                <a:solidFill>
                  <a:schemeClr val="accent2"/>
                </a:solidFill>
              </a:rPr>
              <a:t>31</a:t>
            </a:r>
          </a:p>
        </p:txBody>
      </p:sp>
      <p:sp>
        <p:nvSpPr>
          <p:cNvPr id="54289" name="Rectangle 17"/>
          <p:cNvSpPr>
            <a:spLocks noChangeArrowheads="1"/>
          </p:cNvSpPr>
          <p:nvPr/>
        </p:nvSpPr>
        <p:spPr bwMode="auto">
          <a:xfrm>
            <a:off x="3206750" y="1835150"/>
            <a:ext cx="26543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Source Port</a:t>
            </a:r>
          </a:p>
        </p:txBody>
      </p:sp>
      <p:sp>
        <p:nvSpPr>
          <p:cNvPr id="54290" name="Rectangle 18"/>
          <p:cNvSpPr>
            <a:spLocks noChangeArrowheads="1"/>
          </p:cNvSpPr>
          <p:nvPr/>
        </p:nvSpPr>
        <p:spPr bwMode="auto">
          <a:xfrm>
            <a:off x="5873750" y="2749550"/>
            <a:ext cx="26543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Window</a:t>
            </a:r>
          </a:p>
        </p:txBody>
      </p:sp>
      <p:sp>
        <p:nvSpPr>
          <p:cNvPr id="54291" name="Rectangle 19"/>
          <p:cNvSpPr>
            <a:spLocks noChangeArrowheads="1"/>
          </p:cNvSpPr>
          <p:nvPr/>
        </p:nvSpPr>
        <p:spPr bwMode="auto">
          <a:xfrm>
            <a:off x="3206750" y="2749550"/>
            <a:ext cx="6731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Len</a:t>
            </a:r>
          </a:p>
        </p:txBody>
      </p:sp>
      <p:sp>
        <p:nvSpPr>
          <p:cNvPr id="54292" name="Rectangle 20"/>
          <p:cNvSpPr>
            <a:spLocks noChangeArrowheads="1"/>
          </p:cNvSpPr>
          <p:nvPr/>
        </p:nvSpPr>
        <p:spPr bwMode="auto">
          <a:xfrm>
            <a:off x="3206750" y="2139950"/>
            <a:ext cx="53213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Sequence Number</a:t>
            </a:r>
          </a:p>
        </p:txBody>
      </p:sp>
      <p:sp>
        <p:nvSpPr>
          <p:cNvPr id="54293" name="Rectangle 21"/>
          <p:cNvSpPr>
            <a:spLocks noChangeArrowheads="1"/>
          </p:cNvSpPr>
          <p:nvPr/>
        </p:nvSpPr>
        <p:spPr bwMode="auto">
          <a:xfrm>
            <a:off x="3892550" y="2749550"/>
            <a:ext cx="9017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Reserved</a:t>
            </a:r>
          </a:p>
        </p:txBody>
      </p:sp>
      <p:sp>
        <p:nvSpPr>
          <p:cNvPr id="54294" name="Rectangle 22"/>
          <p:cNvSpPr>
            <a:spLocks noChangeArrowheads="1"/>
          </p:cNvSpPr>
          <p:nvPr/>
        </p:nvSpPr>
        <p:spPr bwMode="auto">
          <a:xfrm>
            <a:off x="4806950" y="2749550"/>
            <a:ext cx="10541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Flags</a:t>
            </a:r>
          </a:p>
        </p:txBody>
      </p:sp>
      <p:sp>
        <p:nvSpPr>
          <p:cNvPr id="54295" name="Rectangle 23"/>
          <p:cNvSpPr>
            <a:spLocks noChangeArrowheads="1"/>
          </p:cNvSpPr>
          <p:nvPr/>
        </p:nvSpPr>
        <p:spPr bwMode="auto">
          <a:xfrm>
            <a:off x="5873750" y="3054350"/>
            <a:ext cx="26543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Urgent Pointer</a:t>
            </a:r>
          </a:p>
        </p:txBody>
      </p:sp>
      <p:sp>
        <p:nvSpPr>
          <p:cNvPr id="54296" name="Rectangle 24"/>
          <p:cNvSpPr>
            <a:spLocks noChangeArrowheads="1"/>
          </p:cNvSpPr>
          <p:nvPr/>
        </p:nvSpPr>
        <p:spPr bwMode="auto">
          <a:xfrm>
            <a:off x="3206750" y="3054350"/>
            <a:ext cx="26543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Checksum</a:t>
            </a:r>
          </a:p>
        </p:txBody>
      </p:sp>
      <p:sp>
        <p:nvSpPr>
          <p:cNvPr id="54297" name="Rectangle 25"/>
          <p:cNvSpPr>
            <a:spLocks noChangeArrowheads="1"/>
          </p:cNvSpPr>
          <p:nvPr/>
        </p:nvSpPr>
        <p:spPr bwMode="auto">
          <a:xfrm>
            <a:off x="2500313" y="3984625"/>
            <a:ext cx="5834226" cy="212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200" b="1" u="sng" dirty="0"/>
              <a:t>Field		Purpose</a:t>
            </a:r>
            <a:endParaRPr lang="en-US" altLang="en-US" sz="1200" u="sng" dirty="0"/>
          </a:p>
          <a:p>
            <a:pPr eaLnBrk="0" hangingPunct="0"/>
            <a:r>
              <a:rPr lang="en-US" altLang="en-US" sz="1200" dirty="0"/>
              <a:t>Source Port		Identifies originating application</a:t>
            </a:r>
          </a:p>
          <a:p>
            <a:pPr eaLnBrk="0" hangingPunct="0"/>
            <a:r>
              <a:rPr lang="en-US" altLang="en-US" sz="1200" dirty="0"/>
              <a:t>Destination Port	Identifies destination application</a:t>
            </a:r>
          </a:p>
          <a:p>
            <a:pPr eaLnBrk="0" hangingPunct="0"/>
            <a:r>
              <a:rPr lang="en-US" altLang="en-US" sz="1200" dirty="0"/>
              <a:t>Sequence Number	Sequence number of first octet in the segment</a:t>
            </a:r>
          </a:p>
          <a:p>
            <a:pPr eaLnBrk="0" hangingPunct="0"/>
            <a:r>
              <a:rPr lang="en-US" altLang="en-US" sz="1200" dirty="0"/>
              <a:t>Acknowledgment #	Sequence number of the next expected octet (if ACK flag set)</a:t>
            </a:r>
          </a:p>
          <a:p>
            <a:pPr eaLnBrk="0" hangingPunct="0"/>
            <a:r>
              <a:rPr lang="en-US" altLang="en-US" sz="1200" dirty="0"/>
              <a:t>Len		Length of TCP header in 4 octet units</a:t>
            </a:r>
          </a:p>
          <a:p>
            <a:pPr eaLnBrk="0" hangingPunct="0"/>
            <a:r>
              <a:rPr lang="en-US" altLang="en-US" sz="1200" dirty="0"/>
              <a:t>Flags		TCP flags: SYN, FIN, RST, PSH, ACK, URG</a:t>
            </a:r>
          </a:p>
          <a:p>
            <a:pPr eaLnBrk="0" hangingPunct="0"/>
            <a:r>
              <a:rPr lang="en-US" altLang="en-US" sz="1200" dirty="0"/>
              <a:t>Window		Number of octets from ACK that sender will accept</a:t>
            </a:r>
          </a:p>
          <a:p>
            <a:pPr eaLnBrk="0" hangingPunct="0"/>
            <a:r>
              <a:rPr lang="en-US" altLang="en-US" sz="1200" dirty="0"/>
              <a:t>Checksum		Checksum of IP pseudo-header + TCP header + data</a:t>
            </a:r>
          </a:p>
          <a:p>
            <a:pPr eaLnBrk="0" hangingPunct="0"/>
            <a:r>
              <a:rPr lang="en-US" altLang="en-US" sz="1200" dirty="0"/>
              <a:t>Urgent </a:t>
            </a:r>
            <a:r>
              <a:rPr lang="en-US" altLang="en-US" sz="1200" dirty="0" smtClean="0"/>
              <a:t>Pointer </a:t>
            </a:r>
            <a:r>
              <a:rPr lang="en-US" altLang="en-US" sz="1200" dirty="0"/>
              <a:t>	Pointer to end of “urgent data”</a:t>
            </a:r>
          </a:p>
          <a:p>
            <a:pPr eaLnBrk="0" hangingPunct="0"/>
            <a:r>
              <a:rPr lang="en-US" altLang="en-US" sz="1200" dirty="0"/>
              <a:t>Options		Special TCP options such as MSS and Window Scale</a:t>
            </a:r>
          </a:p>
        </p:txBody>
      </p:sp>
    </p:spTree>
    <p:extLst>
      <p:ext uri="{BB962C8B-B14F-4D97-AF65-F5344CB8AC3E}">
        <p14:creationId xmlns:p14="http://schemas.microsoft.com/office/powerpoint/2010/main" val="3399835723"/>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063750" y="304800"/>
            <a:ext cx="8299450" cy="476250"/>
          </a:xfrm>
        </p:spPr>
        <p:txBody>
          <a:bodyPr>
            <a:normAutofit fontScale="90000"/>
          </a:bodyPr>
          <a:lstStyle/>
          <a:p>
            <a:r>
              <a:rPr lang="en-US" sz="4000" dirty="0">
                <a:solidFill>
                  <a:schemeClr val="tx2"/>
                </a:solidFill>
                <a:ea typeface="ＭＳ Ｐゴシック" pitchFamily="34" charset="-128"/>
              </a:rPr>
              <a:t>TCP Three-Way Handshake</a:t>
            </a:r>
          </a:p>
        </p:txBody>
      </p:sp>
      <p:sp>
        <p:nvSpPr>
          <p:cNvPr id="19459" name="Content Placeholder 2"/>
          <p:cNvSpPr>
            <a:spLocks noGrp="1"/>
          </p:cNvSpPr>
          <p:nvPr>
            <p:ph idx="1"/>
          </p:nvPr>
        </p:nvSpPr>
        <p:spPr>
          <a:xfrm>
            <a:off x="2063750" y="1073150"/>
            <a:ext cx="8299450" cy="4648200"/>
          </a:xfrm>
        </p:spPr>
        <p:txBody>
          <a:bodyPr/>
          <a:lstStyle/>
          <a:p>
            <a:pPr>
              <a:buFont typeface="Wingdings" pitchFamily="2" charset="2"/>
              <a:buNone/>
            </a:pPr>
            <a:endParaRPr lang="en-US" dirty="0" smtClean="0">
              <a:ea typeface="ＭＳ Ｐゴシック" pitchFamily="34" charset="-128"/>
            </a:endParaRPr>
          </a:p>
          <a:p>
            <a:pPr>
              <a:buFont typeface="Wingdings" pitchFamily="2" charset="2"/>
              <a:buNone/>
            </a:pPr>
            <a:endParaRPr lang="en-US" dirty="0" smtClean="0">
              <a:ea typeface="ＭＳ Ｐゴシック" pitchFamily="34" charset="-128"/>
            </a:endParaRPr>
          </a:p>
          <a:p>
            <a:pPr>
              <a:buFont typeface="Wingdings" pitchFamily="2" charset="2"/>
              <a:buNone/>
            </a:pPr>
            <a:endParaRPr lang="en-US" sz="2000" dirty="0">
              <a:ea typeface="ＭＳ Ｐゴシック" pitchFamily="34" charset="-128"/>
            </a:endParaRPr>
          </a:p>
        </p:txBody>
      </p:sp>
      <p:sp>
        <p:nvSpPr>
          <p:cNvPr id="19461" name="TextBox 13"/>
          <p:cNvSpPr txBox="1">
            <a:spLocks noChangeArrowheads="1"/>
          </p:cNvSpPr>
          <p:nvPr/>
        </p:nvSpPr>
        <p:spPr bwMode="auto">
          <a:xfrm>
            <a:off x="4260240" y="5305851"/>
            <a:ext cx="3662362" cy="830997"/>
          </a:xfrm>
          <a:prstGeom prst="rect">
            <a:avLst/>
          </a:prstGeom>
          <a:noFill/>
          <a:ln w="9525">
            <a:noFill/>
            <a:miter lim="800000"/>
            <a:headEnd/>
            <a:tailEnd/>
          </a:ln>
        </p:spPr>
        <p:txBody>
          <a:bodyPr>
            <a:spAutoFit/>
          </a:bodyPr>
          <a:lstStyle/>
          <a:p>
            <a:r>
              <a:rPr lang="en-US" sz="2400" dirty="0">
                <a:solidFill>
                  <a:srgbClr val="204F91"/>
                </a:solidFill>
              </a:rPr>
              <a:t>Synchronize (SYN)</a:t>
            </a:r>
          </a:p>
          <a:p>
            <a:r>
              <a:rPr lang="en-US" sz="2400" dirty="0">
                <a:solidFill>
                  <a:srgbClr val="204F91"/>
                </a:solidFill>
              </a:rPr>
              <a:t>Acknowledge (ACK) </a:t>
            </a:r>
          </a:p>
        </p:txBody>
      </p:sp>
      <p:grpSp>
        <p:nvGrpSpPr>
          <p:cNvPr id="16" name="Group 44"/>
          <p:cNvGrpSpPr>
            <a:grpSpLocks/>
          </p:cNvGrpSpPr>
          <p:nvPr/>
        </p:nvGrpSpPr>
        <p:grpSpPr bwMode="auto">
          <a:xfrm>
            <a:off x="2510508" y="2587747"/>
            <a:ext cx="1066800" cy="1079500"/>
            <a:chOff x="-44" y="1473"/>
            <a:chExt cx="981" cy="1105"/>
          </a:xfrm>
        </p:grpSpPr>
        <p:pic>
          <p:nvPicPr>
            <p:cNvPr id="17" name="Picture 45" descr="desktop_computer_stylized_medi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4" y="1473"/>
              <a:ext cx="981" cy="1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Freeform 46"/>
            <p:cNvSpPr>
              <a:spLocks/>
            </p:cNvSpPr>
            <p:nvPr/>
          </p:nvSpPr>
          <p:spPr bwMode="auto">
            <a:xfrm flipH="1">
              <a:off x="374" y="1579"/>
              <a:ext cx="477" cy="506"/>
            </a:xfrm>
            <a:custGeom>
              <a:avLst/>
              <a:gdLst>
                <a:gd name="T0" fmla="*/ 0 w 356"/>
                <a:gd name="T1" fmla="*/ 0 h 368"/>
                <a:gd name="T2" fmla="*/ 13459 w 356"/>
                <a:gd name="T3" fmla="*/ 887 h 368"/>
                <a:gd name="T4" fmla="*/ 15967 w 356"/>
                <a:gd name="T5" fmla="*/ 18491 h 368"/>
                <a:gd name="T6" fmla="*/ 3519 w 356"/>
                <a:gd name="T7" fmla="*/ 23125 h 368"/>
                <a:gd name="T8" fmla="*/ 0 w 356"/>
                <a:gd name="T9" fmla="*/ 0 h 368"/>
                <a:gd name="T10" fmla="*/ 0 60000 65536"/>
                <a:gd name="T11" fmla="*/ 0 60000 65536"/>
                <a:gd name="T12" fmla="*/ 0 60000 65536"/>
                <a:gd name="T13" fmla="*/ 0 60000 65536"/>
                <a:gd name="T14" fmla="*/ 0 60000 65536"/>
                <a:gd name="T15" fmla="*/ 0 w 356"/>
                <a:gd name="T16" fmla="*/ 0 h 368"/>
                <a:gd name="T17" fmla="*/ 356 w 356"/>
                <a:gd name="T18" fmla="*/ 368 h 368"/>
              </a:gdLst>
              <a:ahLst/>
              <a:cxnLst>
                <a:cxn ang="T10">
                  <a:pos x="T0" y="T1"/>
                </a:cxn>
                <a:cxn ang="T11">
                  <a:pos x="T2" y="T3"/>
                </a:cxn>
                <a:cxn ang="T12">
                  <a:pos x="T4" y="T5"/>
                </a:cxn>
                <a:cxn ang="T13">
                  <a:pos x="T6" y="T7"/>
                </a:cxn>
                <a:cxn ang="T14">
                  <a:pos x="T8" y="T9"/>
                </a:cxn>
              </a:cxnLst>
              <a:rect l="T15" t="T16" r="T17" b="T18"/>
              <a:pathLst>
                <a:path w="356" h="368">
                  <a:moveTo>
                    <a:pt x="0" y="0"/>
                  </a:moveTo>
                  <a:lnTo>
                    <a:pt x="300" y="14"/>
                  </a:lnTo>
                  <a:lnTo>
                    <a:pt x="356" y="294"/>
                  </a:lnTo>
                  <a:lnTo>
                    <a:pt x="78" y="368"/>
                  </a:lnTo>
                  <a:lnTo>
                    <a:pt x="0" y="0"/>
                  </a:lnTo>
                  <a:close/>
                </a:path>
              </a:pathLst>
            </a:custGeom>
            <a:gradFill rotWithShape="1">
              <a:gsLst>
                <a:gs pos="0">
                  <a:srgbClr val="000099"/>
                </a:gs>
                <a:gs pos="100000">
                  <a:schemeClr val="bg1"/>
                </a:gs>
              </a:gsLst>
              <a:lin ang="2700000" scaled="1"/>
            </a:gradFill>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a:lstStyle/>
            <a:p>
              <a:endParaRPr lang="en-US"/>
            </a:p>
          </p:txBody>
        </p:sp>
      </p:grpSp>
      <p:grpSp>
        <p:nvGrpSpPr>
          <p:cNvPr id="19" name="Group 47"/>
          <p:cNvGrpSpPr>
            <a:grpSpLocks/>
          </p:cNvGrpSpPr>
          <p:nvPr/>
        </p:nvGrpSpPr>
        <p:grpSpPr bwMode="auto">
          <a:xfrm>
            <a:off x="8292117" y="2384547"/>
            <a:ext cx="695325" cy="1282700"/>
            <a:chOff x="4140" y="429"/>
            <a:chExt cx="1425" cy="2396"/>
          </a:xfrm>
        </p:grpSpPr>
        <p:sp>
          <p:nvSpPr>
            <p:cNvPr id="20" name="Freeform 48"/>
            <p:cNvSpPr>
              <a:spLocks/>
            </p:cNvSpPr>
            <p:nvPr/>
          </p:nvSpPr>
          <p:spPr bwMode="auto">
            <a:xfrm>
              <a:off x="5268" y="433"/>
              <a:ext cx="283" cy="2286"/>
            </a:xfrm>
            <a:custGeom>
              <a:avLst/>
              <a:gdLst>
                <a:gd name="T0" fmla="*/ 4 w 354"/>
                <a:gd name="T1" fmla="*/ 0 h 2742"/>
                <a:gd name="T2" fmla="*/ 19 w 354"/>
                <a:gd name="T3" fmla="*/ 32 h 2742"/>
                <a:gd name="T4" fmla="*/ 19 w 354"/>
                <a:gd name="T5" fmla="*/ 246 h 2742"/>
                <a:gd name="T6" fmla="*/ 0 w 354"/>
                <a:gd name="T7" fmla="*/ 258 h 2742"/>
                <a:gd name="T8" fmla="*/ 4 w 354"/>
                <a:gd name="T9" fmla="*/ 0 h 2742"/>
                <a:gd name="T10" fmla="*/ 0 60000 65536"/>
                <a:gd name="T11" fmla="*/ 0 60000 65536"/>
                <a:gd name="T12" fmla="*/ 0 60000 65536"/>
                <a:gd name="T13" fmla="*/ 0 60000 65536"/>
                <a:gd name="T14" fmla="*/ 0 60000 65536"/>
                <a:gd name="T15" fmla="*/ 0 w 354"/>
                <a:gd name="T16" fmla="*/ 0 h 2742"/>
                <a:gd name="T17" fmla="*/ 354 w 354"/>
                <a:gd name="T18" fmla="*/ 2742 h 2742"/>
              </a:gdLst>
              <a:ahLst/>
              <a:cxnLst>
                <a:cxn ang="T10">
                  <a:pos x="T0" y="T1"/>
                </a:cxn>
                <a:cxn ang="T11">
                  <a:pos x="T2" y="T3"/>
                </a:cxn>
                <a:cxn ang="T12">
                  <a:pos x="T4" y="T5"/>
                </a:cxn>
                <a:cxn ang="T13">
                  <a:pos x="T6" y="T7"/>
                </a:cxn>
                <a:cxn ang="T14">
                  <a:pos x="T8" y="T9"/>
                </a:cxn>
              </a:cxnLst>
              <a:rect l="T15" t="T16" r="T17" b="T18"/>
              <a:pathLst>
                <a:path w="354" h="2742">
                  <a:moveTo>
                    <a:pt x="63" y="0"/>
                  </a:moveTo>
                  <a:lnTo>
                    <a:pt x="354" y="339"/>
                  </a:lnTo>
                  <a:lnTo>
                    <a:pt x="346" y="2624"/>
                  </a:lnTo>
                  <a:lnTo>
                    <a:pt x="0" y="2742"/>
                  </a:lnTo>
                  <a:lnTo>
                    <a:pt x="63" y="0"/>
                  </a:lnTo>
                  <a:close/>
                </a:path>
              </a:pathLst>
            </a:custGeom>
            <a:gradFill rotWithShape="1">
              <a:gsLst>
                <a:gs pos="0">
                  <a:srgbClr val="DDDDDD"/>
                </a:gs>
                <a:gs pos="100000">
                  <a:srgbClr val="33333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Rectangle 49"/>
            <p:cNvSpPr>
              <a:spLocks noChangeArrowheads="1"/>
            </p:cNvSpPr>
            <p:nvPr/>
          </p:nvSpPr>
          <p:spPr bwMode="auto">
            <a:xfrm>
              <a:off x="4205" y="429"/>
              <a:ext cx="1048" cy="2283"/>
            </a:xfrm>
            <a:prstGeom prst="rect">
              <a:avLst/>
            </a:prstGeom>
            <a:gradFill rotWithShape="1">
              <a:gsLst>
                <a:gs pos="0">
                  <a:srgbClr val="292929"/>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2" name="Freeform 50"/>
            <p:cNvSpPr>
              <a:spLocks/>
            </p:cNvSpPr>
            <p:nvPr/>
          </p:nvSpPr>
          <p:spPr bwMode="auto">
            <a:xfrm>
              <a:off x="5321" y="570"/>
              <a:ext cx="169" cy="2115"/>
            </a:xfrm>
            <a:custGeom>
              <a:avLst/>
              <a:gdLst>
                <a:gd name="T0" fmla="*/ 2 w 211"/>
                <a:gd name="T1" fmla="*/ 0 h 2537"/>
                <a:gd name="T2" fmla="*/ 11 w 211"/>
                <a:gd name="T3" fmla="*/ 21 h 2537"/>
                <a:gd name="T4" fmla="*/ 2 w 211"/>
                <a:gd name="T5" fmla="*/ 235 h 2537"/>
                <a:gd name="T6" fmla="*/ 2 w 211"/>
                <a:gd name="T7" fmla="*/ 0 h 2537"/>
                <a:gd name="T8" fmla="*/ 0 60000 65536"/>
                <a:gd name="T9" fmla="*/ 0 60000 65536"/>
                <a:gd name="T10" fmla="*/ 0 60000 65536"/>
                <a:gd name="T11" fmla="*/ 0 60000 65536"/>
                <a:gd name="T12" fmla="*/ 0 w 211"/>
                <a:gd name="T13" fmla="*/ 0 h 2537"/>
                <a:gd name="T14" fmla="*/ 211 w 211"/>
                <a:gd name="T15" fmla="*/ 2537 h 2537"/>
              </a:gdLst>
              <a:ahLst/>
              <a:cxnLst>
                <a:cxn ang="T8">
                  <a:pos x="T0" y="T1"/>
                </a:cxn>
                <a:cxn ang="T9">
                  <a:pos x="T2" y="T3"/>
                </a:cxn>
                <a:cxn ang="T10">
                  <a:pos x="T4" y="T5"/>
                </a:cxn>
                <a:cxn ang="T11">
                  <a:pos x="T6" y="T7"/>
                </a:cxn>
              </a:cxnLst>
              <a:rect l="T12" t="T13" r="T14" b="T15"/>
              <a:pathLst>
                <a:path w="211" h="2537">
                  <a:moveTo>
                    <a:pt x="7" y="0"/>
                  </a:moveTo>
                  <a:cubicBezTo>
                    <a:pt x="7" y="0"/>
                    <a:pt x="57" y="28"/>
                    <a:pt x="211" y="218"/>
                  </a:cubicBezTo>
                  <a:cubicBezTo>
                    <a:pt x="0" y="1229"/>
                    <a:pt x="41" y="2537"/>
                    <a:pt x="7" y="2501"/>
                  </a:cubicBezTo>
                  <a:lnTo>
                    <a:pt x="7" y="0"/>
                  </a:lnTo>
                  <a:close/>
                </a:path>
              </a:pathLst>
            </a:custGeom>
            <a:gradFill rotWithShape="1">
              <a:gsLst>
                <a:gs pos="0">
                  <a:srgbClr val="808080"/>
                </a:gs>
                <a:gs pos="100000">
                  <a:srgbClr val="F8F8F8"/>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51"/>
            <p:cNvSpPr>
              <a:spLocks/>
            </p:cNvSpPr>
            <p:nvPr/>
          </p:nvSpPr>
          <p:spPr bwMode="auto">
            <a:xfrm>
              <a:off x="5284" y="1640"/>
              <a:ext cx="263" cy="189"/>
            </a:xfrm>
            <a:custGeom>
              <a:avLst/>
              <a:gdLst>
                <a:gd name="T0" fmla="*/ 2 w 328"/>
                <a:gd name="T1" fmla="*/ 0 h 226"/>
                <a:gd name="T2" fmla="*/ 18 w 328"/>
                <a:gd name="T3" fmla="*/ 13 h 226"/>
                <a:gd name="T4" fmla="*/ 18 w 328"/>
                <a:gd name="T5" fmla="*/ 23 h 226"/>
                <a:gd name="T6" fmla="*/ 0 w 328"/>
                <a:gd name="T7" fmla="*/ 9 h 226"/>
                <a:gd name="T8" fmla="*/ 2 w 328"/>
                <a:gd name="T9" fmla="*/ 0 h 226"/>
                <a:gd name="T10" fmla="*/ 0 60000 65536"/>
                <a:gd name="T11" fmla="*/ 0 60000 65536"/>
                <a:gd name="T12" fmla="*/ 0 60000 65536"/>
                <a:gd name="T13" fmla="*/ 0 60000 65536"/>
                <a:gd name="T14" fmla="*/ 0 60000 65536"/>
                <a:gd name="T15" fmla="*/ 0 w 328"/>
                <a:gd name="T16" fmla="*/ 0 h 226"/>
                <a:gd name="T17" fmla="*/ 328 w 328"/>
                <a:gd name="T18" fmla="*/ 226 h 226"/>
              </a:gdLst>
              <a:ahLst/>
              <a:cxnLst>
                <a:cxn ang="T10">
                  <a:pos x="T0" y="T1"/>
                </a:cxn>
                <a:cxn ang="T11">
                  <a:pos x="T2" y="T3"/>
                </a:cxn>
                <a:cxn ang="T12">
                  <a:pos x="T4" y="T5"/>
                </a:cxn>
                <a:cxn ang="T13">
                  <a:pos x="T6" y="T7"/>
                </a:cxn>
                <a:cxn ang="T14">
                  <a:pos x="T8" y="T9"/>
                </a:cxn>
              </a:cxnLst>
              <a:rect l="T15" t="T16" r="T17" b="T18"/>
              <a:pathLst>
                <a:path w="328" h="226">
                  <a:moveTo>
                    <a:pt x="4" y="0"/>
                  </a:moveTo>
                  <a:cubicBezTo>
                    <a:pt x="60" y="10"/>
                    <a:pt x="182" y="74"/>
                    <a:pt x="328" y="128"/>
                  </a:cubicBezTo>
                  <a:cubicBezTo>
                    <a:pt x="326" y="162"/>
                    <a:pt x="326" y="158"/>
                    <a:pt x="326" y="226"/>
                  </a:cubicBezTo>
                  <a:cubicBezTo>
                    <a:pt x="326" y="226"/>
                    <a:pt x="169" y="155"/>
                    <a:pt x="0" y="100"/>
                  </a:cubicBezTo>
                  <a:cubicBezTo>
                    <a:pt x="0" y="48"/>
                    <a:pt x="4" y="17"/>
                    <a:pt x="4" y="0"/>
                  </a:cubicBezTo>
                  <a:close/>
                </a:path>
              </a:pathLst>
            </a:custGeom>
            <a:gradFill rotWithShape="1">
              <a:gsLst>
                <a:gs pos="0">
                  <a:srgbClr val="292929"/>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Rectangle 52"/>
            <p:cNvSpPr>
              <a:spLocks noChangeArrowheads="1"/>
            </p:cNvSpPr>
            <p:nvPr/>
          </p:nvSpPr>
          <p:spPr bwMode="auto">
            <a:xfrm>
              <a:off x="4212" y="693"/>
              <a:ext cx="595" cy="47"/>
            </a:xfrm>
            <a:prstGeom prst="rect">
              <a:avLst/>
            </a:prstGeom>
            <a:solidFill>
              <a:schemeClr val="tx1"/>
            </a:solidFill>
            <a:ln w="9525">
              <a:solidFill>
                <a:schemeClr val="tx1"/>
              </a:solidFill>
              <a:miter lim="800000"/>
              <a:headEnd/>
              <a:tailEnd/>
            </a:ln>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nvGrpSpPr>
            <p:cNvPr id="25" name="Group 53"/>
            <p:cNvGrpSpPr>
              <a:grpSpLocks/>
            </p:cNvGrpSpPr>
            <p:nvPr/>
          </p:nvGrpSpPr>
          <p:grpSpPr bwMode="auto">
            <a:xfrm>
              <a:off x="4749" y="668"/>
              <a:ext cx="581" cy="145"/>
              <a:chOff x="614" y="2568"/>
              <a:chExt cx="725" cy="139"/>
            </a:xfrm>
          </p:grpSpPr>
          <p:sp>
            <p:nvSpPr>
              <p:cNvPr id="50" name="AutoShape 54"/>
              <p:cNvSpPr>
                <a:spLocks noChangeArrowheads="1"/>
              </p:cNvSpPr>
              <p:nvPr/>
            </p:nvSpPr>
            <p:spPr bwMode="auto">
              <a:xfrm>
                <a:off x="613" y="2569"/>
                <a:ext cx="727" cy="134"/>
              </a:xfrm>
              <a:prstGeom prst="roundRect">
                <a:avLst>
                  <a:gd name="adj" fmla="val 50000"/>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1" name="AutoShape 55"/>
              <p:cNvSpPr>
                <a:spLocks noChangeArrowheads="1"/>
              </p:cNvSpPr>
              <p:nvPr/>
            </p:nvSpPr>
            <p:spPr bwMode="auto">
              <a:xfrm>
                <a:off x="629" y="2586"/>
                <a:ext cx="694" cy="97"/>
              </a:xfrm>
              <a:prstGeom prst="roundRect">
                <a:avLst>
                  <a:gd name="adj" fmla="val 50000"/>
                </a:avLst>
              </a:prstGeom>
              <a:gradFill rotWithShape="1">
                <a:gsLst>
                  <a:gs pos="0">
                    <a:srgbClr val="0000FF"/>
                  </a:gs>
                  <a:gs pos="50000">
                    <a:srgbClr val="99CCFF"/>
                  </a:gs>
                  <a:gs pos="100000">
                    <a:srgbClr val="0000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sp>
          <p:nvSpPr>
            <p:cNvPr id="26" name="Rectangle 56"/>
            <p:cNvSpPr>
              <a:spLocks noChangeArrowheads="1"/>
            </p:cNvSpPr>
            <p:nvPr/>
          </p:nvSpPr>
          <p:spPr bwMode="auto">
            <a:xfrm>
              <a:off x="4225" y="1019"/>
              <a:ext cx="595" cy="47"/>
            </a:xfrm>
            <a:prstGeom prst="rect">
              <a:avLst/>
            </a:prstGeom>
            <a:solidFill>
              <a:schemeClr val="tx1"/>
            </a:solidFill>
            <a:ln w="9525">
              <a:solidFill>
                <a:schemeClr val="tx1"/>
              </a:solidFill>
              <a:miter lim="800000"/>
              <a:headEnd/>
              <a:tailEnd/>
            </a:ln>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nvGrpSpPr>
            <p:cNvPr id="27" name="Group 57"/>
            <p:cNvGrpSpPr>
              <a:grpSpLocks/>
            </p:cNvGrpSpPr>
            <p:nvPr/>
          </p:nvGrpSpPr>
          <p:grpSpPr bwMode="auto">
            <a:xfrm>
              <a:off x="4747" y="994"/>
              <a:ext cx="581" cy="134"/>
              <a:chOff x="614" y="2568"/>
              <a:chExt cx="725" cy="139"/>
            </a:xfrm>
          </p:grpSpPr>
          <p:sp>
            <p:nvSpPr>
              <p:cNvPr id="48" name="AutoShape 58"/>
              <p:cNvSpPr>
                <a:spLocks noChangeArrowheads="1"/>
              </p:cNvSpPr>
              <p:nvPr/>
            </p:nvSpPr>
            <p:spPr bwMode="auto">
              <a:xfrm>
                <a:off x="616" y="2569"/>
                <a:ext cx="723" cy="138"/>
              </a:xfrm>
              <a:prstGeom prst="roundRect">
                <a:avLst>
                  <a:gd name="adj" fmla="val 50000"/>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9" name="AutoShape 59"/>
              <p:cNvSpPr>
                <a:spLocks noChangeArrowheads="1"/>
              </p:cNvSpPr>
              <p:nvPr/>
            </p:nvSpPr>
            <p:spPr bwMode="auto">
              <a:xfrm>
                <a:off x="632" y="2588"/>
                <a:ext cx="690" cy="102"/>
              </a:xfrm>
              <a:prstGeom prst="roundRect">
                <a:avLst>
                  <a:gd name="adj" fmla="val 50000"/>
                </a:avLst>
              </a:prstGeom>
              <a:gradFill rotWithShape="1">
                <a:gsLst>
                  <a:gs pos="0">
                    <a:srgbClr val="0000FF"/>
                  </a:gs>
                  <a:gs pos="50000">
                    <a:srgbClr val="99CCFF"/>
                  </a:gs>
                  <a:gs pos="100000">
                    <a:srgbClr val="0000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sp>
          <p:nvSpPr>
            <p:cNvPr id="28" name="Rectangle 60"/>
            <p:cNvSpPr>
              <a:spLocks noChangeArrowheads="1"/>
            </p:cNvSpPr>
            <p:nvPr/>
          </p:nvSpPr>
          <p:spPr bwMode="auto">
            <a:xfrm>
              <a:off x="4218" y="1357"/>
              <a:ext cx="595" cy="47"/>
            </a:xfrm>
            <a:prstGeom prst="rect">
              <a:avLst/>
            </a:prstGeom>
            <a:solidFill>
              <a:schemeClr val="tx1"/>
            </a:solidFill>
            <a:ln w="9525">
              <a:solidFill>
                <a:schemeClr val="tx1"/>
              </a:solidFill>
              <a:miter lim="800000"/>
              <a:headEnd/>
              <a:tailEnd/>
            </a:ln>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9" name="Rectangle 61"/>
            <p:cNvSpPr>
              <a:spLocks noChangeArrowheads="1"/>
            </p:cNvSpPr>
            <p:nvPr/>
          </p:nvSpPr>
          <p:spPr bwMode="auto">
            <a:xfrm>
              <a:off x="4228" y="1654"/>
              <a:ext cx="595" cy="47"/>
            </a:xfrm>
            <a:prstGeom prst="rect">
              <a:avLst/>
            </a:prstGeom>
            <a:solidFill>
              <a:schemeClr val="tx1"/>
            </a:solidFill>
            <a:ln w="9525">
              <a:solidFill>
                <a:schemeClr val="tx1"/>
              </a:solidFill>
              <a:miter lim="800000"/>
              <a:headEnd/>
              <a:tailEnd/>
            </a:ln>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nvGrpSpPr>
            <p:cNvPr id="30" name="Group 62"/>
            <p:cNvGrpSpPr>
              <a:grpSpLocks/>
            </p:cNvGrpSpPr>
            <p:nvPr/>
          </p:nvGrpSpPr>
          <p:grpSpPr bwMode="auto">
            <a:xfrm>
              <a:off x="4735" y="1627"/>
              <a:ext cx="582" cy="151"/>
              <a:chOff x="614" y="2568"/>
              <a:chExt cx="725" cy="139"/>
            </a:xfrm>
          </p:grpSpPr>
          <p:sp>
            <p:nvSpPr>
              <p:cNvPr id="46" name="AutoShape 63"/>
              <p:cNvSpPr>
                <a:spLocks noChangeArrowheads="1"/>
              </p:cNvSpPr>
              <p:nvPr/>
            </p:nvSpPr>
            <p:spPr bwMode="auto">
              <a:xfrm>
                <a:off x="614" y="2568"/>
                <a:ext cx="725" cy="139"/>
              </a:xfrm>
              <a:prstGeom prst="roundRect">
                <a:avLst>
                  <a:gd name="adj" fmla="val 50000"/>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7" name="AutoShape 64"/>
              <p:cNvSpPr>
                <a:spLocks noChangeArrowheads="1"/>
              </p:cNvSpPr>
              <p:nvPr/>
            </p:nvSpPr>
            <p:spPr bwMode="auto">
              <a:xfrm>
                <a:off x="631" y="2584"/>
                <a:ext cx="693" cy="106"/>
              </a:xfrm>
              <a:prstGeom prst="roundRect">
                <a:avLst>
                  <a:gd name="adj" fmla="val 50000"/>
                </a:avLst>
              </a:prstGeom>
              <a:gradFill rotWithShape="1">
                <a:gsLst>
                  <a:gs pos="0">
                    <a:srgbClr val="0000FF"/>
                  </a:gs>
                  <a:gs pos="50000">
                    <a:srgbClr val="99CCFF"/>
                  </a:gs>
                  <a:gs pos="100000">
                    <a:srgbClr val="0000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sp>
          <p:nvSpPr>
            <p:cNvPr id="31" name="Freeform 65"/>
            <p:cNvSpPr>
              <a:spLocks/>
            </p:cNvSpPr>
            <p:nvPr/>
          </p:nvSpPr>
          <p:spPr bwMode="auto">
            <a:xfrm>
              <a:off x="5288" y="1354"/>
              <a:ext cx="263" cy="188"/>
            </a:xfrm>
            <a:custGeom>
              <a:avLst/>
              <a:gdLst>
                <a:gd name="T0" fmla="*/ 2 w 328"/>
                <a:gd name="T1" fmla="*/ 0 h 226"/>
                <a:gd name="T2" fmla="*/ 18 w 328"/>
                <a:gd name="T3" fmla="*/ 12 h 226"/>
                <a:gd name="T4" fmla="*/ 18 w 328"/>
                <a:gd name="T5" fmla="*/ 21 h 226"/>
                <a:gd name="T6" fmla="*/ 0 w 328"/>
                <a:gd name="T7" fmla="*/ 8 h 226"/>
                <a:gd name="T8" fmla="*/ 2 w 328"/>
                <a:gd name="T9" fmla="*/ 0 h 226"/>
                <a:gd name="T10" fmla="*/ 0 60000 65536"/>
                <a:gd name="T11" fmla="*/ 0 60000 65536"/>
                <a:gd name="T12" fmla="*/ 0 60000 65536"/>
                <a:gd name="T13" fmla="*/ 0 60000 65536"/>
                <a:gd name="T14" fmla="*/ 0 60000 65536"/>
                <a:gd name="T15" fmla="*/ 0 w 328"/>
                <a:gd name="T16" fmla="*/ 0 h 226"/>
                <a:gd name="T17" fmla="*/ 328 w 328"/>
                <a:gd name="T18" fmla="*/ 226 h 226"/>
              </a:gdLst>
              <a:ahLst/>
              <a:cxnLst>
                <a:cxn ang="T10">
                  <a:pos x="T0" y="T1"/>
                </a:cxn>
                <a:cxn ang="T11">
                  <a:pos x="T2" y="T3"/>
                </a:cxn>
                <a:cxn ang="T12">
                  <a:pos x="T4" y="T5"/>
                </a:cxn>
                <a:cxn ang="T13">
                  <a:pos x="T6" y="T7"/>
                </a:cxn>
                <a:cxn ang="T14">
                  <a:pos x="T8" y="T9"/>
                </a:cxn>
              </a:cxnLst>
              <a:rect l="T15" t="T16" r="T17" b="T18"/>
              <a:pathLst>
                <a:path w="328" h="226">
                  <a:moveTo>
                    <a:pt x="4" y="0"/>
                  </a:moveTo>
                  <a:cubicBezTo>
                    <a:pt x="60" y="10"/>
                    <a:pt x="182" y="74"/>
                    <a:pt x="328" y="128"/>
                  </a:cubicBezTo>
                  <a:cubicBezTo>
                    <a:pt x="326" y="162"/>
                    <a:pt x="326" y="158"/>
                    <a:pt x="326" y="226"/>
                  </a:cubicBezTo>
                  <a:cubicBezTo>
                    <a:pt x="326" y="226"/>
                    <a:pt x="169" y="155"/>
                    <a:pt x="0" y="100"/>
                  </a:cubicBezTo>
                  <a:cubicBezTo>
                    <a:pt x="0" y="48"/>
                    <a:pt x="4" y="17"/>
                    <a:pt x="4" y="0"/>
                  </a:cubicBezTo>
                  <a:close/>
                </a:path>
              </a:pathLst>
            </a:custGeom>
            <a:gradFill rotWithShape="1">
              <a:gsLst>
                <a:gs pos="0">
                  <a:srgbClr val="292929"/>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32" name="Group 66"/>
            <p:cNvGrpSpPr>
              <a:grpSpLocks/>
            </p:cNvGrpSpPr>
            <p:nvPr/>
          </p:nvGrpSpPr>
          <p:grpSpPr bwMode="auto">
            <a:xfrm>
              <a:off x="4739" y="1327"/>
              <a:ext cx="582" cy="139"/>
              <a:chOff x="614" y="2568"/>
              <a:chExt cx="725" cy="139"/>
            </a:xfrm>
          </p:grpSpPr>
          <p:sp>
            <p:nvSpPr>
              <p:cNvPr id="44" name="AutoShape 67"/>
              <p:cNvSpPr>
                <a:spLocks noChangeArrowheads="1"/>
              </p:cNvSpPr>
              <p:nvPr/>
            </p:nvSpPr>
            <p:spPr bwMode="auto">
              <a:xfrm>
                <a:off x="614" y="2568"/>
                <a:ext cx="725" cy="139"/>
              </a:xfrm>
              <a:prstGeom prst="roundRect">
                <a:avLst>
                  <a:gd name="adj" fmla="val 50000"/>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5" name="AutoShape 68"/>
              <p:cNvSpPr>
                <a:spLocks noChangeArrowheads="1"/>
              </p:cNvSpPr>
              <p:nvPr/>
            </p:nvSpPr>
            <p:spPr bwMode="auto">
              <a:xfrm>
                <a:off x="630" y="2583"/>
                <a:ext cx="693" cy="107"/>
              </a:xfrm>
              <a:prstGeom prst="roundRect">
                <a:avLst>
                  <a:gd name="adj" fmla="val 50000"/>
                </a:avLst>
              </a:prstGeom>
              <a:gradFill rotWithShape="1">
                <a:gsLst>
                  <a:gs pos="0">
                    <a:srgbClr val="0000FF"/>
                  </a:gs>
                  <a:gs pos="50000">
                    <a:srgbClr val="99CCFF"/>
                  </a:gs>
                  <a:gs pos="100000">
                    <a:srgbClr val="0000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sp>
          <p:nvSpPr>
            <p:cNvPr id="33" name="Rectangle 69"/>
            <p:cNvSpPr>
              <a:spLocks noChangeArrowheads="1"/>
            </p:cNvSpPr>
            <p:nvPr/>
          </p:nvSpPr>
          <p:spPr bwMode="auto">
            <a:xfrm>
              <a:off x="5249" y="432"/>
              <a:ext cx="68" cy="2286"/>
            </a:xfrm>
            <a:prstGeom prst="rect">
              <a:avLst/>
            </a:prstGeom>
            <a:gradFill rotWithShape="1">
              <a:gsLst>
                <a:gs pos="0">
                  <a:srgbClr val="333333"/>
                </a:gs>
                <a:gs pos="50000">
                  <a:srgbClr val="DDDDDD"/>
                </a:gs>
                <a:gs pos="100000">
                  <a:srgbClr val="333333"/>
                </a:gs>
              </a:gsLst>
              <a:lin ang="0" scaled="1"/>
            </a:gradFill>
            <a:ln w="9525">
              <a:solidFill>
                <a:schemeClr val="tx1"/>
              </a:solidFill>
              <a:miter lim="800000"/>
              <a:headEnd/>
              <a:tailEnd/>
            </a:ln>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4" name="Freeform 70"/>
            <p:cNvSpPr>
              <a:spLocks/>
            </p:cNvSpPr>
            <p:nvPr/>
          </p:nvSpPr>
          <p:spPr bwMode="auto">
            <a:xfrm>
              <a:off x="5312" y="1007"/>
              <a:ext cx="237" cy="213"/>
            </a:xfrm>
            <a:custGeom>
              <a:avLst/>
              <a:gdLst>
                <a:gd name="T0" fmla="*/ 2 w 296"/>
                <a:gd name="T1" fmla="*/ 0 h 256"/>
                <a:gd name="T2" fmla="*/ 17 w 296"/>
                <a:gd name="T3" fmla="*/ 12 h 256"/>
                <a:gd name="T4" fmla="*/ 17 w 296"/>
                <a:gd name="T5" fmla="*/ 23 h 256"/>
                <a:gd name="T6" fmla="*/ 0 w 296"/>
                <a:gd name="T7" fmla="*/ 8 h 256"/>
                <a:gd name="T8" fmla="*/ 2 w 296"/>
                <a:gd name="T9" fmla="*/ 0 h 256"/>
                <a:gd name="T10" fmla="*/ 0 60000 65536"/>
                <a:gd name="T11" fmla="*/ 0 60000 65536"/>
                <a:gd name="T12" fmla="*/ 0 60000 65536"/>
                <a:gd name="T13" fmla="*/ 0 60000 65536"/>
                <a:gd name="T14" fmla="*/ 0 60000 65536"/>
                <a:gd name="T15" fmla="*/ 0 w 296"/>
                <a:gd name="T16" fmla="*/ 0 h 256"/>
                <a:gd name="T17" fmla="*/ 296 w 296"/>
                <a:gd name="T18" fmla="*/ 256 h 256"/>
              </a:gdLst>
              <a:ahLst/>
              <a:cxnLst>
                <a:cxn ang="T10">
                  <a:pos x="T0" y="T1"/>
                </a:cxn>
                <a:cxn ang="T11">
                  <a:pos x="T2" y="T3"/>
                </a:cxn>
                <a:cxn ang="T12">
                  <a:pos x="T4" y="T5"/>
                </a:cxn>
                <a:cxn ang="T13">
                  <a:pos x="T6" y="T7"/>
                </a:cxn>
                <a:cxn ang="T14">
                  <a:pos x="T8" y="T9"/>
                </a:cxn>
              </a:cxnLst>
              <a:rect l="T15" t="T16" r="T17" b="T18"/>
              <a:pathLst>
                <a:path w="296" h="256">
                  <a:moveTo>
                    <a:pt x="4" y="0"/>
                  </a:moveTo>
                  <a:cubicBezTo>
                    <a:pt x="55" y="10"/>
                    <a:pt x="144" y="68"/>
                    <a:pt x="292" y="144"/>
                  </a:cubicBezTo>
                  <a:cubicBezTo>
                    <a:pt x="290" y="178"/>
                    <a:pt x="296" y="188"/>
                    <a:pt x="296" y="256"/>
                  </a:cubicBezTo>
                  <a:cubicBezTo>
                    <a:pt x="296" y="256"/>
                    <a:pt x="160" y="176"/>
                    <a:pt x="0" y="100"/>
                  </a:cubicBezTo>
                  <a:cubicBezTo>
                    <a:pt x="0" y="48"/>
                    <a:pt x="4" y="17"/>
                    <a:pt x="4" y="0"/>
                  </a:cubicBezTo>
                  <a:close/>
                </a:path>
              </a:pathLst>
            </a:custGeom>
            <a:gradFill rotWithShape="1">
              <a:gsLst>
                <a:gs pos="0">
                  <a:srgbClr val="292929"/>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Freeform 71"/>
            <p:cNvSpPr>
              <a:spLocks/>
            </p:cNvSpPr>
            <p:nvPr/>
          </p:nvSpPr>
          <p:spPr bwMode="auto">
            <a:xfrm>
              <a:off x="5315" y="680"/>
              <a:ext cx="244" cy="240"/>
            </a:xfrm>
            <a:custGeom>
              <a:avLst/>
              <a:gdLst>
                <a:gd name="T0" fmla="*/ 0 w 304"/>
                <a:gd name="T1" fmla="*/ 0 h 288"/>
                <a:gd name="T2" fmla="*/ 18 w 304"/>
                <a:gd name="T3" fmla="*/ 16 h 288"/>
                <a:gd name="T4" fmla="*/ 16 w 304"/>
                <a:gd name="T5" fmla="*/ 28 h 288"/>
                <a:gd name="T6" fmla="*/ 2 w 304"/>
                <a:gd name="T7" fmla="*/ 12 h 288"/>
                <a:gd name="T8" fmla="*/ 0 w 304"/>
                <a:gd name="T9" fmla="*/ 0 h 288"/>
                <a:gd name="T10" fmla="*/ 0 60000 65536"/>
                <a:gd name="T11" fmla="*/ 0 60000 65536"/>
                <a:gd name="T12" fmla="*/ 0 60000 65536"/>
                <a:gd name="T13" fmla="*/ 0 60000 65536"/>
                <a:gd name="T14" fmla="*/ 0 60000 65536"/>
                <a:gd name="T15" fmla="*/ 0 w 304"/>
                <a:gd name="T16" fmla="*/ 0 h 288"/>
                <a:gd name="T17" fmla="*/ 304 w 304"/>
                <a:gd name="T18" fmla="*/ 288 h 288"/>
              </a:gdLst>
              <a:ahLst/>
              <a:cxnLst>
                <a:cxn ang="T10">
                  <a:pos x="T0" y="T1"/>
                </a:cxn>
                <a:cxn ang="T11">
                  <a:pos x="T2" y="T3"/>
                </a:cxn>
                <a:cxn ang="T12">
                  <a:pos x="T4" y="T5"/>
                </a:cxn>
                <a:cxn ang="T13">
                  <a:pos x="T6" y="T7"/>
                </a:cxn>
                <a:cxn ang="T14">
                  <a:pos x="T8" y="T9"/>
                </a:cxn>
              </a:cxnLst>
              <a:rect l="T15" t="T16" r="T17" b="T18"/>
              <a:pathLst>
                <a:path w="304" h="288">
                  <a:moveTo>
                    <a:pt x="0" y="0"/>
                  </a:moveTo>
                  <a:cubicBezTo>
                    <a:pt x="51" y="10"/>
                    <a:pt x="148" y="76"/>
                    <a:pt x="304" y="164"/>
                  </a:cubicBezTo>
                  <a:cubicBezTo>
                    <a:pt x="302" y="198"/>
                    <a:pt x="284" y="220"/>
                    <a:pt x="284" y="288"/>
                  </a:cubicBezTo>
                  <a:cubicBezTo>
                    <a:pt x="284" y="288"/>
                    <a:pt x="163" y="179"/>
                    <a:pt x="8" y="124"/>
                  </a:cubicBezTo>
                  <a:cubicBezTo>
                    <a:pt x="8" y="72"/>
                    <a:pt x="0" y="17"/>
                    <a:pt x="0" y="0"/>
                  </a:cubicBezTo>
                  <a:close/>
                </a:path>
              </a:pathLst>
            </a:custGeom>
            <a:gradFill rotWithShape="1">
              <a:gsLst>
                <a:gs pos="0">
                  <a:srgbClr val="292929"/>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Oval 72"/>
            <p:cNvSpPr>
              <a:spLocks noChangeArrowheads="1"/>
            </p:cNvSpPr>
            <p:nvPr/>
          </p:nvSpPr>
          <p:spPr bwMode="auto">
            <a:xfrm>
              <a:off x="5516" y="2611"/>
              <a:ext cx="49" cy="95"/>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7" name="Freeform 73"/>
            <p:cNvSpPr>
              <a:spLocks/>
            </p:cNvSpPr>
            <p:nvPr/>
          </p:nvSpPr>
          <p:spPr bwMode="auto">
            <a:xfrm>
              <a:off x="5302" y="2614"/>
              <a:ext cx="245" cy="200"/>
            </a:xfrm>
            <a:custGeom>
              <a:avLst/>
              <a:gdLst>
                <a:gd name="T0" fmla="*/ 0 w 306"/>
                <a:gd name="T1" fmla="*/ 11 h 240"/>
                <a:gd name="T2" fmla="*/ 2 w 306"/>
                <a:gd name="T3" fmla="*/ 23 h 240"/>
                <a:gd name="T4" fmla="*/ 18 w 306"/>
                <a:gd name="T5" fmla="*/ 11 h 240"/>
                <a:gd name="T6" fmla="*/ 17 w 306"/>
                <a:gd name="T7" fmla="*/ 0 h 240"/>
                <a:gd name="T8" fmla="*/ 0 w 306"/>
                <a:gd name="T9" fmla="*/ 11 h 240"/>
                <a:gd name="T10" fmla="*/ 0 60000 65536"/>
                <a:gd name="T11" fmla="*/ 0 60000 65536"/>
                <a:gd name="T12" fmla="*/ 0 60000 65536"/>
                <a:gd name="T13" fmla="*/ 0 60000 65536"/>
                <a:gd name="T14" fmla="*/ 0 60000 65536"/>
                <a:gd name="T15" fmla="*/ 0 w 306"/>
                <a:gd name="T16" fmla="*/ 0 h 240"/>
                <a:gd name="T17" fmla="*/ 306 w 306"/>
                <a:gd name="T18" fmla="*/ 240 h 240"/>
              </a:gdLst>
              <a:ahLst/>
              <a:cxnLst>
                <a:cxn ang="T10">
                  <a:pos x="T0" y="T1"/>
                </a:cxn>
                <a:cxn ang="T11">
                  <a:pos x="T2" y="T3"/>
                </a:cxn>
                <a:cxn ang="T12">
                  <a:pos x="T4" y="T5"/>
                </a:cxn>
                <a:cxn ang="T13">
                  <a:pos x="T6" y="T7"/>
                </a:cxn>
                <a:cxn ang="T14">
                  <a:pos x="T8" y="T9"/>
                </a:cxn>
              </a:cxnLst>
              <a:rect l="T15" t="T16" r="T17" b="T18"/>
              <a:pathLst>
                <a:path w="306" h="240">
                  <a:moveTo>
                    <a:pt x="0" y="106"/>
                  </a:moveTo>
                  <a:lnTo>
                    <a:pt x="2" y="240"/>
                  </a:lnTo>
                  <a:lnTo>
                    <a:pt x="306" y="110"/>
                  </a:lnTo>
                  <a:lnTo>
                    <a:pt x="300" y="0"/>
                  </a:lnTo>
                  <a:lnTo>
                    <a:pt x="0" y="10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AutoShape 74"/>
            <p:cNvSpPr>
              <a:spLocks noChangeArrowheads="1"/>
            </p:cNvSpPr>
            <p:nvPr/>
          </p:nvSpPr>
          <p:spPr bwMode="auto">
            <a:xfrm>
              <a:off x="4140" y="2677"/>
              <a:ext cx="1201" cy="148"/>
            </a:xfrm>
            <a:prstGeom prst="roundRect">
              <a:avLst>
                <a:gd name="adj" fmla="val 50000"/>
              </a:avLst>
            </a:prstGeom>
            <a:solidFill>
              <a:srgbClr val="DDDDDD"/>
            </a:solidFill>
            <a:ln w="9525">
              <a:solidFill>
                <a:schemeClr val="tx1"/>
              </a:solidFill>
              <a:round/>
              <a:headEnd/>
              <a:tailEnd/>
            </a:ln>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9" name="AutoShape 75"/>
            <p:cNvSpPr>
              <a:spLocks noChangeArrowheads="1"/>
            </p:cNvSpPr>
            <p:nvPr/>
          </p:nvSpPr>
          <p:spPr bwMode="auto">
            <a:xfrm>
              <a:off x="4205" y="2712"/>
              <a:ext cx="1070" cy="80"/>
            </a:xfrm>
            <a:prstGeom prst="roundRect">
              <a:avLst>
                <a:gd name="adj" fmla="val 50000"/>
              </a:avLst>
            </a:prstGeom>
            <a:gradFill rotWithShape="1">
              <a:gsLst>
                <a:gs pos="0">
                  <a:schemeClr val="tx2"/>
                </a:gs>
                <a:gs pos="100000">
                  <a:schemeClr val="bg2"/>
                </a:gs>
              </a:gsLst>
              <a:lin ang="0" scaled="1"/>
            </a:gradFill>
            <a:ln w="9525">
              <a:solidFill>
                <a:schemeClr val="tx1"/>
              </a:solidFill>
              <a:round/>
              <a:headEnd/>
              <a:tailEnd/>
            </a:ln>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0" name="Oval 76"/>
            <p:cNvSpPr>
              <a:spLocks noChangeArrowheads="1"/>
            </p:cNvSpPr>
            <p:nvPr/>
          </p:nvSpPr>
          <p:spPr bwMode="auto">
            <a:xfrm>
              <a:off x="4309" y="2383"/>
              <a:ext cx="156" cy="142"/>
            </a:xfrm>
            <a:prstGeom prst="ellipse">
              <a:avLst/>
            </a:pr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1" name="Oval 77"/>
            <p:cNvSpPr>
              <a:spLocks noChangeArrowheads="1"/>
            </p:cNvSpPr>
            <p:nvPr/>
          </p:nvSpPr>
          <p:spPr bwMode="auto">
            <a:xfrm>
              <a:off x="4485" y="2383"/>
              <a:ext cx="163" cy="145"/>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Tx/>
                <a:buSzTx/>
                <a:buFontTx/>
                <a:buNone/>
              </a:pPr>
              <a:endParaRPr lang="en-US" altLang="en-US" sz="1800">
                <a:solidFill>
                  <a:srgbClr val="FF0000"/>
                </a:solidFill>
                <a:cs typeface="Arial" panose="020B0604020202020204" pitchFamily="34" charset="0"/>
              </a:endParaRPr>
            </a:p>
          </p:txBody>
        </p:sp>
        <p:sp>
          <p:nvSpPr>
            <p:cNvPr id="42" name="Oval 78"/>
            <p:cNvSpPr>
              <a:spLocks noChangeArrowheads="1"/>
            </p:cNvSpPr>
            <p:nvPr/>
          </p:nvSpPr>
          <p:spPr bwMode="auto">
            <a:xfrm>
              <a:off x="4661" y="2380"/>
              <a:ext cx="159" cy="142"/>
            </a:xfrm>
            <a:prstGeom prst="ellipse">
              <a:avLst/>
            </a:pr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3" name="Rectangle 79"/>
            <p:cNvSpPr>
              <a:spLocks noChangeArrowheads="1"/>
            </p:cNvSpPr>
            <p:nvPr/>
          </p:nvSpPr>
          <p:spPr bwMode="auto">
            <a:xfrm>
              <a:off x="5061" y="1835"/>
              <a:ext cx="88" cy="762"/>
            </a:xfrm>
            <a:prstGeom prst="rect">
              <a:avLst/>
            </a:prstGeom>
            <a:solidFill>
              <a:srgbClr val="292929"/>
            </a:solidFill>
            <a:ln w="9525">
              <a:solidFill>
                <a:schemeClr val="tx1"/>
              </a:solidFill>
              <a:miter lim="800000"/>
              <a:headEnd/>
              <a:tailEnd/>
            </a:ln>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cxnSp>
        <p:nvCxnSpPr>
          <p:cNvPr id="3" name="Straight Arrow Connector 2"/>
          <p:cNvCxnSpPr/>
          <p:nvPr/>
        </p:nvCxnSpPr>
        <p:spPr>
          <a:xfrm flipV="1">
            <a:off x="4185138" y="2422281"/>
            <a:ext cx="3609243" cy="377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4048858" y="1839424"/>
            <a:ext cx="1090272" cy="5451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 SYN </a:t>
            </a:r>
            <a:endParaRPr lang="en-US" dirty="0"/>
          </a:p>
        </p:txBody>
      </p:sp>
      <p:cxnSp>
        <p:nvCxnSpPr>
          <p:cNvPr id="11" name="Straight Arrow Connector 10"/>
          <p:cNvCxnSpPr/>
          <p:nvPr/>
        </p:nvCxnSpPr>
        <p:spPr>
          <a:xfrm flipH="1">
            <a:off x="3829050" y="3025897"/>
            <a:ext cx="4463067" cy="396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6668490" y="2513054"/>
            <a:ext cx="1623627" cy="4673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 SYN/ACK</a:t>
            </a:r>
            <a:endParaRPr lang="en-US" dirty="0"/>
          </a:p>
        </p:txBody>
      </p:sp>
      <p:cxnSp>
        <p:nvCxnSpPr>
          <p:cNvPr id="60" name="Straight Arrow Connector 59"/>
          <p:cNvCxnSpPr/>
          <p:nvPr/>
        </p:nvCxnSpPr>
        <p:spPr>
          <a:xfrm flipV="1">
            <a:off x="3776282" y="3815646"/>
            <a:ext cx="3609243" cy="377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3640002" y="3232789"/>
            <a:ext cx="1090272" cy="5451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r>
              <a:rPr lang="en-US" dirty="0" smtClean="0"/>
              <a:t>. ACK </a:t>
            </a:r>
            <a:endParaRPr lang="en-US" dirty="0"/>
          </a:p>
        </p:txBody>
      </p:sp>
      <p:sp>
        <p:nvSpPr>
          <p:cNvPr id="13" name="Rectangle 12"/>
          <p:cNvSpPr/>
          <p:nvPr/>
        </p:nvSpPr>
        <p:spPr>
          <a:xfrm>
            <a:off x="3068506" y="4211754"/>
            <a:ext cx="5790606" cy="36048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Connection established</a:t>
            </a:r>
            <a:endParaRPr lang="en-US" dirty="0"/>
          </a:p>
        </p:txBody>
      </p:sp>
      <p:sp>
        <p:nvSpPr>
          <p:cNvPr id="14" name="Rectangle 13"/>
          <p:cNvSpPr/>
          <p:nvPr/>
        </p:nvSpPr>
        <p:spPr>
          <a:xfrm>
            <a:off x="8164935" y="3493851"/>
            <a:ext cx="2260959" cy="63278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00" dirty="0" smtClean="0"/>
              <a:t>Listening to client until the connection lasts</a:t>
            </a:r>
            <a:endParaRPr lang="en-US" sz="1400" dirty="0"/>
          </a:p>
        </p:txBody>
      </p:sp>
      <p:sp>
        <p:nvSpPr>
          <p:cNvPr id="64" name="Rectangle 63"/>
          <p:cNvSpPr/>
          <p:nvPr/>
        </p:nvSpPr>
        <p:spPr>
          <a:xfrm>
            <a:off x="1321202" y="3505036"/>
            <a:ext cx="2260959" cy="63278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00" dirty="0" smtClean="0"/>
              <a:t>Communicating to server as long as it lasts</a:t>
            </a:r>
            <a:endParaRPr lang="en-US" sz="1400" dirty="0"/>
          </a:p>
        </p:txBody>
      </p:sp>
    </p:spTree>
    <p:extLst>
      <p:ext uri="{BB962C8B-B14F-4D97-AF65-F5344CB8AC3E}">
        <p14:creationId xmlns:p14="http://schemas.microsoft.com/office/powerpoint/2010/main" val="437727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1" nodeType="clickEffect">
                                  <p:stCondLst>
                                    <p:cond delay="0"/>
                                  </p:stCondLst>
                                  <p:childTnLst>
                                    <p:animMotion origin="layout" path="M -2.70833E-6 -3.7037E-7 L 0.28138 -0.00579 " pathEditMode="relative" rAng="0" ptsTypes="AA">
                                      <p:cBhvr>
                                        <p:cTn id="12" dur="2000" fill="hold"/>
                                        <p:tgtEl>
                                          <p:spTgt spid="4"/>
                                        </p:tgtEl>
                                        <p:attrNameLst>
                                          <p:attrName>ppt_x</p:attrName>
                                          <p:attrName>ppt_y</p:attrName>
                                        </p:attrNameLst>
                                      </p:cBhvr>
                                      <p:rCtr x="14063" y="-301"/>
                                    </p:animMotion>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2" presetClass="path" presetSubtype="0" accel="50000" decel="50000" fill="hold" grpId="1" nodeType="clickEffect">
                                  <p:stCondLst>
                                    <p:cond delay="0"/>
                                  </p:stCondLst>
                                  <p:childTnLst>
                                    <p:animMotion origin="layout" path="M -1.66667E-6 -2.96296E-6 L -0.32721 0.00185 " pathEditMode="relative" rAng="0" ptsTypes="AA">
                                      <p:cBhvr>
                                        <p:cTn id="24" dur="2000" fill="hold"/>
                                        <p:tgtEl>
                                          <p:spTgt spid="12"/>
                                        </p:tgtEl>
                                        <p:attrNameLst>
                                          <p:attrName>ppt_x</p:attrName>
                                          <p:attrName>ppt_y</p:attrName>
                                        </p:attrNameLst>
                                      </p:cBhvr>
                                      <p:rCtr x="-16367" y="93"/>
                                    </p:animMotion>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1" nodeType="clickEffect">
                                  <p:stCondLst>
                                    <p:cond delay="0"/>
                                  </p:stCondLst>
                                  <p:childTnLst>
                                    <p:animMotion origin="layout" path="M 8.33333E-7 -1.11111E-6 L 0.28138 -0.00579 " pathEditMode="relative" rAng="0" ptsTypes="AA">
                                      <p:cBhvr>
                                        <p:cTn id="34" dur="2000" fill="hold"/>
                                        <p:tgtEl>
                                          <p:spTgt spid="61"/>
                                        </p:tgtEl>
                                        <p:attrNameLst>
                                          <p:attrName>ppt_x</p:attrName>
                                          <p:attrName>ppt_y</p:attrName>
                                        </p:attrNameLst>
                                      </p:cBhvr>
                                      <p:rCtr x="14063" y="-301"/>
                                    </p:animMotion>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12" grpId="0" animBg="1"/>
      <p:bldP spid="12" grpId="1" animBg="1"/>
      <p:bldP spid="61" grpId="0" animBg="1"/>
      <p:bldP spid="61" grpId="1" animBg="1"/>
      <p:bldP spid="13" grpId="0" animBg="1"/>
      <p:bldP spid="14" grpId="0" animBg="1"/>
      <p:bldP spid="6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2063750" y="304800"/>
            <a:ext cx="8299450" cy="476250"/>
          </a:xfrm>
        </p:spPr>
        <p:txBody>
          <a:bodyPr>
            <a:normAutofit fontScale="90000"/>
          </a:bodyPr>
          <a:lstStyle/>
          <a:p>
            <a:r>
              <a:rPr lang="en-US" sz="4000" dirty="0">
                <a:solidFill>
                  <a:schemeClr val="tx2"/>
                </a:solidFill>
                <a:ea typeface="ＭＳ Ｐゴシック" pitchFamily="34" charset="-128"/>
              </a:rPr>
              <a:t>TCP Connection Termination</a:t>
            </a:r>
          </a:p>
        </p:txBody>
      </p:sp>
      <p:sp>
        <p:nvSpPr>
          <p:cNvPr id="20483" name="Content Placeholder 2"/>
          <p:cNvSpPr>
            <a:spLocks noGrp="1"/>
          </p:cNvSpPr>
          <p:nvPr>
            <p:ph idx="1"/>
          </p:nvPr>
        </p:nvSpPr>
        <p:spPr>
          <a:xfrm>
            <a:off x="2239596" y="4529138"/>
            <a:ext cx="8299450" cy="4648200"/>
          </a:xfrm>
        </p:spPr>
        <p:txBody>
          <a:bodyPr/>
          <a:lstStyle/>
          <a:p>
            <a:pPr>
              <a:buFont typeface="Wingdings" pitchFamily="2" charset="2"/>
              <a:buNone/>
            </a:pPr>
            <a:endParaRPr lang="en-US" dirty="0" smtClean="0">
              <a:ea typeface="ＭＳ Ｐゴシック" pitchFamily="34" charset="-128"/>
            </a:endParaRPr>
          </a:p>
          <a:p>
            <a:pPr>
              <a:buFont typeface="Wingdings" pitchFamily="2" charset="2"/>
              <a:buNone/>
            </a:pPr>
            <a:endParaRPr lang="en-US" dirty="0" smtClean="0">
              <a:ea typeface="ＭＳ Ｐゴシック" pitchFamily="34" charset="-128"/>
            </a:endParaRPr>
          </a:p>
          <a:p>
            <a:pPr>
              <a:buFont typeface="Wingdings" pitchFamily="2" charset="2"/>
              <a:buNone/>
            </a:pPr>
            <a:endParaRPr lang="en-US" sz="2000" dirty="0">
              <a:ea typeface="ＭＳ Ｐゴシック" pitchFamily="34" charset="-128"/>
            </a:endParaRPr>
          </a:p>
        </p:txBody>
      </p:sp>
      <p:grpSp>
        <p:nvGrpSpPr>
          <p:cNvPr id="19" name="Group 44"/>
          <p:cNvGrpSpPr>
            <a:grpSpLocks/>
          </p:cNvGrpSpPr>
          <p:nvPr/>
        </p:nvGrpSpPr>
        <p:grpSpPr bwMode="auto">
          <a:xfrm>
            <a:off x="2510508" y="2587747"/>
            <a:ext cx="1066800" cy="1079500"/>
            <a:chOff x="-44" y="1473"/>
            <a:chExt cx="981" cy="1105"/>
          </a:xfrm>
        </p:grpSpPr>
        <p:pic>
          <p:nvPicPr>
            <p:cNvPr id="20" name="Picture 45" descr="desktop_computer_stylized_medi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4" y="1473"/>
              <a:ext cx="981" cy="1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Freeform 46"/>
            <p:cNvSpPr>
              <a:spLocks/>
            </p:cNvSpPr>
            <p:nvPr/>
          </p:nvSpPr>
          <p:spPr bwMode="auto">
            <a:xfrm flipH="1">
              <a:off x="374" y="1579"/>
              <a:ext cx="477" cy="506"/>
            </a:xfrm>
            <a:custGeom>
              <a:avLst/>
              <a:gdLst>
                <a:gd name="T0" fmla="*/ 0 w 356"/>
                <a:gd name="T1" fmla="*/ 0 h 368"/>
                <a:gd name="T2" fmla="*/ 13459 w 356"/>
                <a:gd name="T3" fmla="*/ 887 h 368"/>
                <a:gd name="T4" fmla="*/ 15967 w 356"/>
                <a:gd name="T5" fmla="*/ 18491 h 368"/>
                <a:gd name="T6" fmla="*/ 3519 w 356"/>
                <a:gd name="T7" fmla="*/ 23125 h 368"/>
                <a:gd name="T8" fmla="*/ 0 w 356"/>
                <a:gd name="T9" fmla="*/ 0 h 368"/>
                <a:gd name="T10" fmla="*/ 0 60000 65536"/>
                <a:gd name="T11" fmla="*/ 0 60000 65536"/>
                <a:gd name="T12" fmla="*/ 0 60000 65536"/>
                <a:gd name="T13" fmla="*/ 0 60000 65536"/>
                <a:gd name="T14" fmla="*/ 0 60000 65536"/>
                <a:gd name="T15" fmla="*/ 0 w 356"/>
                <a:gd name="T16" fmla="*/ 0 h 368"/>
                <a:gd name="T17" fmla="*/ 356 w 356"/>
                <a:gd name="T18" fmla="*/ 368 h 368"/>
              </a:gdLst>
              <a:ahLst/>
              <a:cxnLst>
                <a:cxn ang="T10">
                  <a:pos x="T0" y="T1"/>
                </a:cxn>
                <a:cxn ang="T11">
                  <a:pos x="T2" y="T3"/>
                </a:cxn>
                <a:cxn ang="T12">
                  <a:pos x="T4" y="T5"/>
                </a:cxn>
                <a:cxn ang="T13">
                  <a:pos x="T6" y="T7"/>
                </a:cxn>
                <a:cxn ang="T14">
                  <a:pos x="T8" y="T9"/>
                </a:cxn>
              </a:cxnLst>
              <a:rect l="T15" t="T16" r="T17" b="T18"/>
              <a:pathLst>
                <a:path w="356" h="368">
                  <a:moveTo>
                    <a:pt x="0" y="0"/>
                  </a:moveTo>
                  <a:lnTo>
                    <a:pt x="300" y="14"/>
                  </a:lnTo>
                  <a:lnTo>
                    <a:pt x="356" y="294"/>
                  </a:lnTo>
                  <a:lnTo>
                    <a:pt x="78" y="368"/>
                  </a:lnTo>
                  <a:lnTo>
                    <a:pt x="0" y="0"/>
                  </a:lnTo>
                  <a:close/>
                </a:path>
              </a:pathLst>
            </a:custGeom>
            <a:gradFill rotWithShape="1">
              <a:gsLst>
                <a:gs pos="0">
                  <a:srgbClr val="000099"/>
                </a:gs>
                <a:gs pos="100000">
                  <a:schemeClr val="bg1"/>
                </a:gs>
              </a:gsLst>
              <a:lin ang="2700000" scaled="1"/>
            </a:gradFill>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a:lstStyle/>
            <a:p>
              <a:endParaRPr lang="en-US"/>
            </a:p>
          </p:txBody>
        </p:sp>
      </p:grpSp>
      <p:grpSp>
        <p:nvGrpSpPr>
          <p:cNvPr id="22" name="Group 47"/>
          <p:cNvGrpSpPr>
            <a:grpSpLocks/>
          </p:cNvGrpSpPr>
          <p:nvPr/>
        </p:nvGrpSpPr>
        <p:grpSpPr bwMode="auto">
          <a:xfrm>
            <a:off x="8292117" y="2384547"/>
            <a:ext cx="695325" cy="1282700"/>
            <a:chOff x="4140" y="429"/>
            <a:chExt cx="1425" cy="2396"/>
          </a:xfrm>
        </p:grpSpPr>
        <p:sp>
          <p:nvSpPr>
            <p:cNvPr id="23" name="Freeform 48"/>
            <p:cNvSpPr>
              <a:spLocks/>
            </p:cNvSpPr>
            <p:nvPr/>
          </p:nvSpPr>
          <p:spPr bwMode="auto">
            <a:xfrm>
              <a:off x="5268" y="433"/>
              <a:ext cx="283" cy="2286"/>
            </a:xfrm>
            <a:custGeom>
              <a:avLst/>
              <a:gdLst>
                <a:gd name="T0" fmla="*/ 4 w 354"/>
                <a:gd name="T1" fmla="*/ 0 h 2742"/>
                <a:gd name="T2" fmla="*/ 19 w 354"/>
                <a:gd name="T3" fmla="*/ 32 h 2742"/>
                <a:gd name="T4" fmla="*/ 19 w 354"/>
                <a:gd name="T5" fmla="*/ 246 h 2742"/>
                <a:gd name="T6" fmla="*/ 0 w 354"/>
                <a:gd name="T7" fmla="*/ 258 h 2742"/>
                <a:gd name="T8" fmla="*/ 4 w 354"/>
                <a:gd name="T9" fmla="*/ 0 h 2742"/>
                <a:gd name="T10" fmla="*/ 0 60000 65536"/>
                <a:gd name="T11" fmla="*/ 0 60000 65536"/>
                <a:gd name="T12" fmla="*/ 0 60000 65536"/>
                <a:gd name="T13" fmla="*/ 0 60000 65536"/>
                <a:gd name="T14" fmla="*/ 0 60000 65536"/>
                <a:gd name="T15" fmla="*/ 0 w 354"/>
                <a:gd name="T16" fmla="*/ 0 h 2742"/>
                <a:gd name="T17" fmla="*/ 354 w 354"/>
                <a:gd name="T18" fmla="*/ 2742 h 2742"/>
              </a:gdLst>
              <a:ahLst/>
              <a:cxnLst>
                <a:cxn ang="T10">
                  <a:pos x="T0" y="T1"/>
                </a:cxn>
                <a:cxn ang="T11">
                  <a:pos x="T2" y="T3"/>
                </a:cxn>
                <a:cxn ang="T12">
                  <a:pos x="T4" y="T5"/>
                </a:cxn>
                <a:cxn ang="T13">
                  <a:pos x="T6" y="T7"/>
                </a:cxn>
                <a:cxn ang="T14">
                  <a:pos x="T8" y="T9"/>
                </a:cxn>
              </a:cxnLst>
              <a:rect l="T15" t="T16" r="T17" b="T18"/>
              <a:pathLst>
                <a:path w="354" h="2742">
                  <a:moveTo>
                    <a:pt x="63" y="0"/>
                  </a:moveTo>
                  <a:lnTo>
                    <a:pt x="354" y="339"/>
                  </a:lnTo>
                  <a:lnTo>
                    <a:pt x="346" y="2624"/>
                  </a:lnTo>
                  <a:lnTo>
                    <a:pt x="0" y="2742"/>
                  </a:lnTo>
                  <a:lnTo>
                    <a:pt x="63" y="0"/>
                  </a:lnTo>
                  <a:close/>
                </a:path>
              </a:pathLst>
            </a:custGeom>
            <a:gradFill rotWithShape="1">
              <a:gsLst>
                <a:gs pos="0">
                  <a:srgbClr val="DDDDDD"/>
                </a:gs>
                <a:gs pos="100000">
                  <a:srgbClr val="33333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Rectangle 49"/>
            <p:cNvSpPr>
              <a:spLocks noChangeArrowheads="1"/>
            </p:cNvSpPr>
            <p:nvPr/>
          </p:nvSpPr>
          <p:spPr bwMode="auto">
            <a:xfrm>
              <a:off x="4205" y="429"/>
              <a:ext cx="1048" cy="2283"/>
            </a:xfrm>
            <a:prstGeom prst="rect">
              <a:avLst/>
            </a:prstGeom>
            <a:gradFill rotWithShape="1">
              <a:gsLst>
                <a:gs pos="0">
                  <a:srgbClr val="292929"/>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5" name="Freeform 50"/>
            <p:cNvSpPr>
              <a:spLocks/>
            </p:cNvSpPr>
            <p:nvPr/>
          </p:nvSpPr>
          <p:spPr bwMode="auto">
            <a:xfrm>
              <a:off x="5321" y="570"/>
              <a:ext cx="169" cy="2115"/>
            </a:xfrm>
            <a:custGeom>
              <a:avLst/>
              <a:gdLst>
                <a:gd name="T0" fmla="*/ 2 w 211"/>
                <a:gd name="T1" fmla="*/ 0 h 2537"/>
                <a:gd name="T2" fmla="*/ 11 w 211"/>
                <a:gd name="T3" fmla="*/ 21 h 2537"/>
                <a:gd name="T4" fmla="*/ 2 w 211"/>
                <a:gd name="T5" fmla="*/ 235 h 2537"/>
                <a:gd name="T6" fmla="*/ 2 w 211"/>
                <a:gd name="T7" fmla="*/ 0 h 2537"/>
                <a:gd name="T8" fmla="*/ 0 60000 65536"/>
                <a:gd name="T9" fmla="*/ 0 60000 65536"/>
                <a:gd name="T10" fmla="*/ 0 60000 65536"/>
                <a:gd name="T11" fmla="*/ 0 60000 65536"/>
                <a:gd name="T12" fmla="*/ 0 w 211"/>
                <a:gd name="T13" fmla="*/ 0 h 2537"/>
                <a:gd name="T14" fmla="*/ 211 w 211"/>
                <a:gd name="T15" fmla="*/ 2537 h 2537"/>
              </a:gdLst>
              <a:ahLst/>
              <a:cxnLst>
                <a:cxn ang="T8">
                  <a:pos x="T0" y="T1"/>
                </a:cxn>
                <a:cxn ang="T9">
                  <a:pos x="T2" y="T3"/>
                </a:cxn>
                <a:cxn ang="T10">
                  <a:pos x="T4" y="T5"/>
                </a:cxn>
                <a:cxn ang="T11">
                  <a:pos x="T6" y="T7"/>
                </a:cxn>
              </a:cxnLst>
              <a:rect l="T12" t="T13" r="T14" b="T15"/>
              <a:pathLst>
                <a:path w="211" h="2537">
                  <a:moveTo>
                    <a:pt x="7" y="0"/>
                  </a:moveTo>
                  <a:cubicBezTo>
                    <a:pt x="7" y="0"/>
                    <a:pt x="57" y="28"/>
                    <a:pt x="211" y="218"/>
                  </a:cubicBezTo>
                  <a:cubicBezTo>
                    <a:pt x="0" y="1229"/>
                    <a:pt x="41" y="2537"/>
                    <a:pt x="7" y="2501"/>
                  </a:cubicBezTo>
                  <a:lnTo>
                    <a:pt x="7" y="0"/>
                  </a:lnTo>
                  <a:close/>
                </a:path>
              </a:pathLst>
            </a:custGeom>
            <a:gradFill rotWithShape="1">
              <a:gsLst>
                <a:gs pos="0">
                  <a:srgbClr val="808080"/>
                </a:gs>
                <a:gs pos="100000">
                  <a:srgbClr val="F8F8F8"/>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51"/>
            <p:cNvSpPr>
              <a:spLocks/>
            </p:cNvSpPr>
            <p:nvPr/>
          </p:nvSpPr>
          <p:spPr bwMode="auto">
            <a:xfrm>
              <a:off x="5284" y="1640"/>
              <a:ext cx="263" cy="189"/>
            </a:xfrm>
            <a:custGeom>
              <a:avLst/>
              <a:gdLst>
                <a:gd name="T0" fmla="*/ 2 w 328"/>
                <a:gd name="T1" fmla="*/ 0 h 226"/>
                <a:gd name="T2" fmla="*/ 18 w 328"/>
                <a:gd name="T3" fmla="*/ 13 h 226"/>
                <a:gd name="T4" fmla="*/ 18 w 328"/>
                <a:gd name="T5" fmla="*/ 23 h 226"/>
                <a:gd name="T6" fmla="*/ 0 w 328"/>
                <a:gd name="T7" fmla="*/ 9 h 226"/>
                <a:gd name="T8" fmla="*/ 2 w 328"/>
                <a:gd name="T9" fmla="*/ 0 h 226"/>
                <a:gd name="T10" fmla="*/ 0 60000 65536"/>
                <a:gd name="T11" fmla="*/ 0 60000 65536"/>
                <a:gd name="T12" fmla="*/ 0 60000 65536"/>
                <a:gd name="T13" fmla="*/ 0 60000 65536"/>
                <a:gd name="T14" fmla="*/ 0 60000 65536"/>
                <a:gd name="T15" fmla="*/ 0 w 328"/>
                <a:gd name="T16" fmla="*/ 0 h 226"/>
                <a:gd name="T17" fmla="*/ 328 w 328"/>
                <a:gd name="T18" fmla="*/ 226 h 226"/>
              </a:gdLst>
              <a:ahLst/>
              <a:cxnLst>
                <a:cxn ang="T10">
                  <a:pos x="T0" y="T1"/>
                </a:cxn>
                <a:cxn ang="T11">
                  <a:pos x="T2" y="T3"/>
                </a:cxn>
                <a:cxn ang="T12">
                  <a:pos x="T4" y="T5"/>
                </a:cxn>
                <a:cxn ang="T13">
                  <a:pos x="T6" y="T7"/>
                </a:cxn>
                <a:cxn ang="T14">
                  <a:pos x="T8" y="T9"/>
                </a:cxn>
              </a:cxnLst>
              <a:rect l="T15" t="T16" r="T17" b="T18"/>
              <a:pathLst>
                <a:path w="328" h="226">
                  <a:moveTo>
                    <a:pt x="4" y="0"/>
                  </a:moveTo>
                  <a:cubicBezTo>
                    <a:pt x="60" y="10"/>
                    <a:pt x="182" y="74"/>
                    <a:pt x="328" y="128"/>
                  </a:cubicBezTo>
                  <a:cubicBezTo>
                    <a:pt x="326" y="162"/>
                    <a:pt x="326" y="158"/>
                    <a:pt x="326" y="226"/>
                  </a:cubicBezTo>
                  <a:cubicBezTo>
                    <a:pt x="326" y="226"/>
                    <a:pt x="169" y="155"/>
                    <a:pt x="0" y="100"/>
                  </a:cubicBezTo>
                  <a:cubicBezTo>
                    <a:pt x="0" y="48"/>
                    <a:pt x="4" y="17"/>
                    <a:pt x="4" y="0"/>
                  </a:cubicBezTo>
                  <a:close/>
                </a:path>
              </a:pathLst>
            </a:custGeom>
            <a:gradFill rotWithShape="1">
              <a:gsLst>
                <a:gs pos="0">
                  <a:srgbClr val="292929"/>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Rectangle 52"/>
            <p:cNvSpPr>
              <a:spLocks noChangeArrowheads="1"/>
            </p:cNvSpPr>
            <p:nvPr/>
          </p:nvSpPr>
          <p:spPr bwMode="auto">
            <a:xfrm>
              <a:off x="4212" y="693"/>
              <a:ext cx="595" cy="47"/>
            </a:xfrm>
            <a:prstGeom prst="rect">
              <a:avLst/>
            </a:prstGeom>
            <a:solidFill>
              <a:schemeClr val="tx1"/>
            </a:solidFill>
            <a:ln w="9525">
              <a:solidFill>
                <a:schemeClr val="tx1"/>
              </a:solidFill>
              <a:miter lim="800000"/>
              <a:headEnd/>
              <a:tailEnd/>
            </a:ln>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nvGrpSpPr>
            <p:cNvPr id="28" name="Group 53"/>
            <p:cNvGrpSpPr>
              <a:grpSpLocks/>
            </p:cNvGrpSpPr>
            <p:nvPr/>
          </p:nvGrpSpPr>
          <p:grpSpPr bwMode="auto">
            <a:xfrm>
              <a:off x="4749" y="668"/>
              <a:ext cx="581" cy="145"/>
              <a:chOff x="614" y="2568"/>
              <a:chExt cx="725" cy="139"/>
            </a:xfrm>
          </p:grpSpPr>
          <p:sp>
            <p:nvSpPr>
              <p:cNvPr id="53" name="AutoShape 54"/>
              <p:cNvSpPr>
                <a:spLocks noChangeArrowheads="1"/>
              </p:cNvSpPr>
              <p:nvPr/>
            </p:nvSpPr>
            <p:spPr bwMode="auto">
              <a:xfrm>
                <a:off x="613" y="2569"/>
                <a:ext cx="727" cy="134"/>
              </a:xfrm>
              <a:prstGeom prst="roundRect">
                <a:avLst>
                  <a:gd name="adj" fmla="val 50000"/>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4" name="AutoShape 55"/>
              <p:cNvSpPr>
                <a:spLocks noChangeArrowheads="1"/>
              </p:cNvSpPr>
              <p:nvPr/>
            </p:nvSpPr>
            <p:spPr bwMode="auto">
              <a:xfrm>
                <a:off x="629" y="2586"/>
                <a:ext cx="694" cy="97"/>
              </a:xfrm>
              <a:prstGeom prst="roundRect">
                <a:avLst>
                  <a:gd name="adj" fmla="val 50000"/>
                </a:avLst>
              </a:prstGeom>
              <a:gradFill rotWithShape="1">
                <a:gsLst>
                  <a:gs pos="0">
                    <a:srgbClr val="0000FF"/>
                  </a:gs>
                  <a:gs pos="50000">
                    <a:srgbClr val="99CCFF"/>
                  </a:gs>
                  <a:gs pos="100000">
                    <a:srgbClr val="0000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sp>
          <p:nvSpPr>
            <p:cNvPr id="29" name="Rectangle 56"/>
            <p:cNvSpPr>
              <a:spLocks noChangeArrowheads="1"/>
            </p:cNvSpPr>
            <p:nvPr/>
          </p:nvSpPr>
          <p:spPr bwMode="auto">
            <a:xfrm>
              <a:off x="4225" y="1019"/>
              <a:ext cx="595" cy="47"/>
            </a:xfrm>
            <a:prstGeom prst="rect">
              <a:avLst/>
            </a:prstGeom>
            <a:solidFill>
              <a:schemeClr val="tx1"/>
            </a:solidFill>
            <a:ln w="9525">
              <a:solidFill>
                <a:schemeClr val="tx1"/>
              </a:solidFill>
              <a:miter lim="800000"/>
              <a:headEnd/>
              <a:tailEnd/>
            </a:ln>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nvGrpSpPr>
            <p:cNvPr id="30" name="Group 57"/>
            <p:cNvGrpSpPr>
              <a:grpSpLocks/>
            </p:cNvGrpSpPr>
            <p:nvPr/>
          </p:nvGrpSpPr>
          <p:grpSpPr bwMode="auto">
            <a:xfrm>
              <a:off x="4747" y="994"/>
              <a:ext cx="581" cy="134"/>
              <a:chOff x="614" y="2568"/>
              <a:chExt cx="725" cy="139"/>
            </a:xfrm>
          </p:grpSpPr>
          <p:sp>
            <p:nvSpPr>
              <p:cNvPr id="51" name="AutoShape 58"/>
              <p:cNvSpPr>
                <a:spLocks noChangeArrowheads="1"/>
              </p:cNvSpPr>
              <p:nvPr/>
            </p:nvSpPr>
            <p:spPr bwMode="auto">
              <a:xfrm>
                <a:off x="616" y="2569"/>
                <a:ext cx="723" cy="138"/>
              </a:xfrm>
              <a:prstGeom prst="roundRect">
                <a:avLst>
                  <a:gd name="adj" fmla="val 50000"/>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2" name="AutoShape 59"/>
              <p:cNvSpPr>
                <a:spLocks noChangeArrowheads="1"/>
              </p:cNvSpPr>
              <p:nvPr/>
            </p:nvSpPr>
            <p:spPr bwMode="auto">
              <a:xfrm>
                <a:off x="632" y="2588"/>
                <a:ext cx="690" cy="102"/>
              </a:xfrm>
              <a:prstGeom prst="roundRect">
                <a:avLst>
                  <a:gd name="adj" fmla="val 50000"/>
                </a:avLst>
              </a:prstGeom>
              <a:gradFill rotWithShape="1">
                <a:gsLst>
                  <a:gs pos="0">
                    <a:srgbClr val="0000FF"/>
                  </a:gs>
                  <a:gs pos="50000">
                    <a:srgbClr val="99CCFF"/>
                  </a:gs>
                  <a:gs pos="100000">
                    <a:srgbClr val="0000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sp>
          <p:nvSpPr>
            <p:cNvPr id="31" name="Rectangle 60"/>
            <p:cNvSpPr>
              <a:spLocks noChangeArrowheads="1"/>
            </p:cNvSpPr>
            <p:nvPr/>
          </p:nvSpPr>
          <p:spPr bwMode="auto">
            <a:xfrm>
              <a:off x="4218" y="1357"/>
              <a:ext cx="595" cy="47"/>
            </a:xfrm>
            <a:prstGeom prst="rect">
              <a:avLst/>
            </a:prstGeom>
            <a:solidFill>
              <a:schemeClr val="tx1"/>
            </a:solidFill>
            <a:ln w="9525">
              <a:solidFill>
                <a:schemeClr val="tx1"/>
              </a:solidFill>
              <a:miter lim="800000"/>
              <a:headEnd/>
              <a:tailEnd/>
            </a:ln>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2" name="Rectangle 61"/>
            <p:cNvSpPr>
              <a:spLocks noChangeArrowheads="1"/>
            </p:cNvSpPr>
            <p:nvPr/>
          </p:nvSpPr>
          <p:spPr bwMode="auto">
            <a:xfrm>
              <a:off x="4228" y="1654"/>
              <a:ext cx="595" cy="47"/>
            </a:xfrm>
            <a:prstGeom prst="rect">
              <a:avLst/>
            </a:prstGeom>
            <a:solidFill>
              <a:schemeClr val="tx1"/>
            </a:solidFill>
            <a:ln w="9525">
              <a:solidFill>
                <a:schemeClr val="tx1"/>
              </a:solidFill>
              <a:miter lim="800000"/>
              <a:headEnd/>
              <a:tailEnd/>
            </a:ln>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nvGrpSpPr>
            <p:cNvPr id="33" name="Group 62"/>
            <p:cNvGrpSpPr>
              <a:grpSpLocks/>
            </p:cNvGrpSpPr>
            <p:nvPr/>
          </p:nvGrpSpPr>
          <p:grpSpPr bwMode="auto">
            <a:xfrm>
              <a:off x="4735" y="1627"/>
              <a:ext cx="582" cy="151"/>
              <a:chOff x="614" y="2568"/>
              <a:chExt cx="725" cy="139"/>
            </a:xfrm>
          </p:grpSpPr>
          <p:sp>
            <p:nvSpPr>
              <p:cNvPr id="49" name="AutoShape 63"/>
              <p:cNvSpPr>
                <a:spLocks noChangeArrowheads="1"/>
              </p:cNvSpPr>
              <p:nvPr/>
            </p:nvSpPr>
            <p:spPr bwMode="auto">
              <a:xfrm>
                <a:off x="614" y="2568"/>
                <a:ext cx="725" cy="139"/>
              </a:xfrm>
              <a:prstGeom prst="roundRect">
                <a:avLst>
                  <a:gd name="adj" fmla="val 50000"/>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0" name="AutoShape 64"/>
              <p:cNvSpPr>
                <a:spLocks noChangeArrowheads="1"/>
              </p:cNvSpPr>
              <p:nvPr/>
            </p:nvSpPr>
            <p:spPr bwMode="auto">
              <a:xfrm>
                <a:off x="631" y="2584"/>
                <a:ext cx="693" cy="106"/>
              </a:xfrm>
              <a:prstGeom prst="roundRect">
                <a:avLst>
                  <a:gd name="adj" fmla="val 50000"/>
                </a:avLst>
              </a:prstGeom>
              <a:gradFill rotWithShape="1">
                <a:gsLst>
                  <a:gs pos="0">
                    <a:srgbClr val="0000FF"/>
                  </a:gs>
                  <a:gs pos="50000">
                    <a:srgbClr val="99CCFF"/>
                  </a:gs>
                  <a:gs pos="100000">
                    <a:srgbClr val="0000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sp>
          <p:nvSpPr>
            <p:cNvPr id="34" name="Freeform 65"/>
            <p:cNvSpPr>
              <a:spLocks/>
            </p:cNvSpPr>
            <p:nvPr/>
          </p:nvSpPr>
          <p:spPr bwMode="auto">
            <a:xfrm>
              <a:off x="5288" y="1354"/>
              <a:ext cx="263" cy="188"/>
            </a:xfrm>
            <a:custGeom>
              <a:avLst/>
              <a:gdLst>
                <a:gd name="T0" fmla="*/ 2 w 328"/>
                <a:gd name="T1" fmla="*/ 0 h 226"/>
                <a:gd name="T2" fmla="*/ 18 w 328"/>
                <a:gd name="T3" fmla="*/ 12 h 226"/>
                <a:gd name="T4" fmla="*/ 18 w 328"/>
                <a:gd name="T5" fmla="*/ 21 h 226"/>
                <a:gd name="T6" fmla="*/ 0 w 328"/>
                <a:gd name="T7" fmla="*/ 8 h 226"/>
                <a:gd name="T8" fmla="*/ 2 w 328"/>
                <a:gd name="T9" fmla="*/ 0 h 226"/>
                <a:gd name="T10" fmla="*/ 0 60000 65536"/>
                <a:gd name="T11" fmla="*/ 0 60000 65536"/>
                <a:gd name="T12" fmla="*/ 0 60000 65536"/>
                <a:gd name="T13" fmla="*/ 0 60000 65536"/>
                <a:gd name="T14" fmla="*/ 0 60000 65536"/>
                <a:gd name="T15" fmla="*/ 0 w 328"/>
                <a:gd name="T16" fmla="*/ 0 h 226"/>
                <a:gd name="T17" fmla="*/ 328 w 328"/>
                <a:gd name="T18" fmla="*/ 226 h 226"/>
              </a:gdLst>
              <a:ahLst/>
              <a:cxnLst>
                <a:cxn ang="T10">
                  <a:pos x="T0" y="T1"/>
                </a:cxn>
                <a:cxn ang="T11">
                  <a:pos x="T2" y="T3"/>
                </a:cxn>
                <a:cxn ang="T12">
                  <a:pos x="T4" y="T5"/>
                </a:cxn>
                <a:cxn ang="T13">
                  <a:pos x="T6" y="T7"/>
                </a:cxn>
                <a:cxn ang="T14">
                  <a:pos x="T8" y="T9"/>
                </a:cxn>
              </a:cxnLst>
              <a:rect l="T15" t="T16" r="T17" b="T18"/>
              <a:pathLst>
                <a:path w="328" h="226">
                  <a:moveTo>
                    <a:pt x="4" y="0"/>
                  </a:moveTo>
                  <a:cubicBezTo>
                    <a:pt x="60" y="10"/>
                    <a:pt x="182" y="74"/>
                    <a:pt x="328" y="128"/>
                  </a:cubicBezTo>
                  <a:cubicBezTo>
                    <a:pt x="326" y="162"/>
                    <a:pt x="326" y="158"/>
                    <a:pt x="326" y="226"/>
                  </a:cubicBezTo>
                  <a:cubicBezTo>
                    <a:pt x="326" y="226"/>
                    <a:pt x="169" y="155"/>
                    <a:pt x="0" y="100"/>
                  </a:cubicBezTo>
                  <a:cubicBezTo>
                    <a:pt x="0" y="48"/>
                    <a:pt x="4" y="17"/>
                    <a:pt x="4" y="0"/>
                  </a:cubicBezTo>
                  <a:close/>
                </a:path>
              </a:pathLst>
            </a:custGeom>
            <a:gradFill rotWithShape="1">
              <a:gsLst>
                <a:gs pos="0">
                  <a:srgbClr val="292929"/>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35" name="Group 66"/>
            <p:cNvGrpSpPr>
              <a:grpSpLocks/>
            </p:cNvGrpSpPr>
            <p:nvPr/>
          </p:nvGrpSpPr>
          <p:grpSpPr bwMode="auto">
            <a:xfrm>
              <a:off x="4739" y="1327"/>
              <a:ext cx="582" cy="139"/>
              <a:chOff x="614" y="2568"/>
              <a:chExt cx="725" cy="139"/>
            </a:xfrm>
          </p:grpSpPr>
          <p:sp>
            <p:nvSpPr>
              <p:cNvPr id="47" name="AutoShape 67"/>
              <p:cNvSpPr>
                <a:spLocks noChangeArrowheads="1"/>
              </p:cNvSpPr>
              <p:nvPr/>
            </p:nvSpPr>
            <p:spPr bwMode="auto">
              <a:xfrm>
                <a:off x="614" y="2568"/>
                <a:ext cx="725" cy="139"/>
              </a:xfrm>
              <a:prstGeom prst="roundRect">
                <a:avLst>
                  <a:gd name="adj" fmla="val 50000"/>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8" name="AutoShape 68"/>
              <p:cNvSpPr>
                <a:spLocks noChangeArrowheads="1"/>
              </p:cNvSpPr>
              <p:nvPr/>
            </p:nvSpPr>
            <p:spPr bwMode="auto">
              <a:xfrm>
                <a:off x="630" y="2583"/>
                <a:ext cx="693" cy="107"/>
              </a:xfrm>
              <a:prstGeom prst="roundRect">
                <a:avLst>
                  <a:gd name="adj" fmla="val 50000"/>
                </a:avLst>
              </a:prstGeom>
              <a:gradFill rotWithShape="1">
                <a:gsLst>
                  <a:gs pos="0">
                    <a:srgbClr val="0000FF"/>
                  </a:gs>
                  <a:gs pos="50000">
                    <a:srgbClr val="99CCFF"/>
                  </a:gs>
                  <a:gs pos="100000">
                    <a:srgbClr val="0000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sp>
          <p:nvSpPr>
            <p:cNvPr id="36" name="Rectangle 69"/>
            <p:cNvSpPr>
              <a:spLocks noChangeArrowheads="1"/>
            </p:cNvSpPr>
            <p:nvPr/>
          </p:nvSpPr>
          <p:spPr bwMode="auto">
            <a:xfrm>
              <a:off x="5249" y="432"/>
              <a:ext cx="68" cy="2286"/>
            </a:xfrm>
            <a:prstGeom prst="rect">
              <a:avLst/>
            </a:prstGeom>
            <a:gradFill rotWithShape="1">
              <a:gsLst>
                <a:gs pos="0">
                  <a:srgbClr val="333333"/>
                </a:gs>
                <a:gs pos="50000">
                  <a:srgbClr val="DDDDDD"/>
                </a:gs>
                <a:gs pos="100000">
                  <a:srgbClr val="333333"/>
                </a:gs>
              </a:gsLst>
              <a:lin ang="0" scaled="1"/>
            </a:gradFill>
            <a:ln w="9525">
              <a:solidFill>
                <a:schemeClr val="tx1"/>
              </a:solidFill>
              <a:miter lim="800000"/>
              <a:headEnd/>
              <a:tailEnd/>
            </a:ln>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7" name="Freeform 70"/>
            <p:cNvSpPr>
              <a:spLocks/>
            </p:cNvSpPr>
            <p:nvPr/>
          </p:nvSpPr>
          <p:spPr bwMode="auto">
            <a:xfrm>
              <a:off x="5312" y="1007"/>
              <a:ext cx="237" cy="213"/>
            </a:xfrm>
            <a:custGeom>
              <a:avLst/>
              <a:gdLst>
                <a:gd name="T0" fmla="*/ 2 w 296"/>
                <a:gd name="T1" fmla="*/ 0 h 256"/>
                <a:gd name="T2" fmla="*/ 17 w 296"/>
                <a:gd name="T3" fmla="*/ 12 h 256"/>
                <a:gd name="T4" fmla="*/ 17 w 296"/>
                <a:gd name="T5" fmla="*/ 23 h 256"/>
                <a:gd name="T6" fmla="*/ 0 w 296"/>
                <a:gd name="T7" fmla="*/ 8 h 256"/>
                <a:gd name="T8" fmla="*/ 2 w 296"/>
                <a:gd name="T9" fmla="*/ 0 h 256"/>
                <a:gd name="T10" fmla="*/ 0 60000 65536"/>
                <a:gd name="T11" fmla="*/ 0 60000 65536"/>
                <a:gd name="T12" fmla="*/ 0 60000 65536"/>
                <a:gd name="T13" fmla="*/ 0 60000 65536"/>
                <a:gd name="T14" fmla="*/ 0 60000 65536"/>
                <a:gd name="T15" fmla="*/ 0 w 296"/>
                <a:gd name="T16" fmla="*/ 0 h 256"/>
                <a:gd name="T17" fmla="*/ 296 w 296"/>
                <a:gd name="T18" fmla="*/ 256 h 256"/>
              </a:gdLst>
              <a:ahLst/>
              <a:cxnLst>
                <a:cxn ang="T10">
                  <a:pos x="T0" y="T1"/>
                </a:cxn>
                <a:cxn ang="T11">
                  <a:pos x="T2" y="T3"/>
                </a:cxn>
                <a:cxn ang="T12">
                  <a:pos x="T4" y="T5"/>
                </a:cxn>
                <a:cxn ang="T13">
                  <a:pos x="T6" y="T7"/>
                </a:cxn>
                <a:cxn ang="T14">
                  <a:pos x="T8" y="T9"/>
                </a:cxn>
              </a:cxnLst>
              <a:rect l="T15" t="T16" r="T17" b="T18"/>
              <a:pathLst>
                <a:path w="296" h="256">
                  <a:moveTo>
                    <a:pt x="4" y="0"/>
                  </a:moveTo>
                  <a:cubicBezTo>
                    <a:pt x="55" y="10"/>
                    <a:pt x="144" y="68"/>
                    <a:pt x="292" y="144"/>
                  </a:cubicBezTo>
                  <a:cubicBezTo>
                    <a:pt x="290" y="178"/>
                    <a:pt x="296" y="188"/>
                    <a:pt x="296" y="256"/>
                  </a:cubicBezTo>
                  <a:cubicBezTo>
                    <a:pt x="296" y="256"/>
                    <a:pt x="160" y="176"/>
                    <a:pt x="0" y="100"/>
                  </a:cubicBezTo>
                  <a:cubicBezTo>
                    <a:pt x="0" y="48"/>
                    <a:pt x="4" y="17"/>
                    <a:pt x="4" y="0"/>
                  </a:cubicBezTo>
                  <a:close/>
                </a:path>
              </a:pathLst>
            </a:custGeom>
            <a:gradFill rotWithShape="1">
              <a:gsLst>
                <a:gs pos="0">
                  <a:srgbClr val="292929"/>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71"/>
            <p:cNvSpPr>
              <a:spLocks/>
            </p:cNvSpPr>
            <p:nvPr/>
          </p:nvSpPr>
          <p:spPr bwMode="auto">
            <a:xfrm>
              <a:off x="5315" y="680"/>
              <a:ext cx="244" cy="240"/>
            </a:xfrm>
            <a:custGeom>
              <a:avLst/>
              <a:gdLst>
                <a:gd name="T0" fmla="*/ 0 w 304"/>
                <a:gd name="T1" fmla="*/ 0 h 288"/>
                <a:gd name="T2" fmla="*/ 18 w 304"/>
                <a:gd name="T3" fmla="*/ 16 h 288"/>
                <a:gd name="T4" fmla="*/ 16 w 304"/>
                <a:gd name="T5" fmla="*/ 28 h 288"/>
                <a:gd name="T6" fmla="*/ 2 w 304"/>
                <a:gd name="T7" fmla="*/ 12 h 288"/>
                <a:gd name="T8" fmla="*/ 0 w 304"/>
                <a:gd name="T9" fmla="*/ 0 h 288"/>
                <a:gd name="T10" fmla="*/ 0 60000 65536"/>
                <a:gd name="T11" fmla="*/ 0 60000 65536"/>
                <a:gd name="T12" fmla="*/ 0 60000 65536"/>
                <a:gd name="T13" fmla="*/ 0 60000 65536"/>
                <a:gd name="T14" fmla="*/ 0 60000 65536"/>
                <a:gd name="T15" fmla="*/ 0 w 304"/>
                <a:gd name="T16" fmla="*/ 0 h 288"/>
                <a:gd name="T17" fmla="*/ 304 w 304"/>
                <a:gd name="T18" fmla="*/ 288 h 288"/>
              </a:gdLst>
              <a:ahLst/>
              <a:cxnLst>
                <a:cxn ang="T10">
                  <a:pos x="T0" y="T1"/>
                </a:cxn>
                <a:cxn ang="T11">
                  <a:pos x="T2" y="T3"/>
                </a:cxn>
                <a:cxn ang="T12">
                  <a:pos x="T4" y="T5"/>
                </a:cxn>
                <a:cxn ang="T13">
                  <a:pos x="T6" y="T7"/>
                </a:cxn>
                <a:cxn ang="T14">
                  <a:pos x="T8" y="T9"/>
                </a:cxn>
              </a:cxnLst>
              <a:rect l="T15" t="T16" r="T17" b="T18"/>
              <a:pathLst>
                <a:path w="304" h="288">
                  <a:moveTo>
                    <a:pt x="0" y="0"/>
                  </a:moveTo>
                  <a:cubicBezTo>
                    <a:pt x="51" y="10"/>
                    <a:pt x="148" y="76"/>
                    <a:pt x="304" y="164"/>
                  </a:cubicBezTo>
                  <a:cubicBezTo>
                    <a:pt x="302" y="198"/>
                    <a:pt x="284" y="220"/>
                    <a:pt x="284" y="288"/>
                  </a:cubicBezTo>
                  <a:cubicBezTo>
                    <a:pt x="284" y="288"/>
                    <a:pt x="163" y="179"/>
                    <a:pt x="8" y="124"/>
                  </a:cubicBezTo>
                  <a:cubicBezTo>
                    <a:pt x="8" y="72"/>
                    <a:pt x="0" y="17"/>
                    <a:pt x="0" y="0"/>
                  </a:cubicBezTo>
                  <a:close/>
                </a:path>
              </a:pathLst>
            </a:custGeom>
            <a:gradFill rotWithShape="1">
              <a:gsLst>
                <a:gs pos="0">
                  <a:srgbClr val="292929"/>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Oval 72"/>
            <p:cNvSpPr>
              <a:spLocks noChangeArrowheads="1"/>
            </p:cNvSpPr>
            <p:nvPr/>
          </p:nvSpPr>
          <p:spPr bwMode="auto">
            <a:xfrm>
              <a:off x="5516" y="2611"/>
              <a:ext cx="49" cy="95"/>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0" name="Freeform 73"/>
            <p:cNvSpPr>
              <a:spLocks/>
            </p:cNvSpPr>
            <p:nvPr/>
          </p:nvSpPr>
          <p:spPr bwMode="auto">
            <a:xfrm>
              <a:off x="5302" y="2614"/>
              <a:ext cx="245" cy="200"/>
            </a:xfrm>
            <a:custGeom>
              <a:avLst/>
              <a:gdLst>
                <a:gd name="T0" fmla="*/ 0 w 306"/>
                <a:gd name="T1" fmla="*/ 11 h 240"/>
                <a:gd name="T2" fmla="*/ 2 w 306"/>
                <a:gd name="T3" fmla="*/ 23 h 240"/>
                <a:gd name="T4" fmla="*/ 18 w 306"/>
                <a:gd name="T5" fmla="*/ 11 h 240"/>
                <a:gd name="T6" fmla="*/ 17 w 306"/>
                <a:gd name="T7" fmla="*/ 0 h 240"/>
                <a:gd name="T8" fmla="*/ 0 w 306"/>
                <a:gd name="T9" fmla="*/ 11 h 240"/>
                <a:gd name="T10" fmla="*/ 0 60000 65536"/>
                <a:gd name="T11" fmla="*/ 0 60000 65536"/>
                <a:gd name="T12" fmla="*/ 0 60000 65536"/>
                <a:gd name="T13" fmla="*/ 0 60000 65536"/>
                <a:gd name="T14" fmla="*/ 0 60000 65536"/>
                <a:gd name="T15" fmla="*/ 0 w 306"/>
                <a:gd name="T16" fmla="*/ 0 h 240"/>
                <a:gd name="T17" fmla="*/ 306 w 306"/>
                <a:gd name="T18" fmla="*/ 240 h 240"/>
              </a:gdLst>
              <a:ahLst/>
              <a:cxnLst>
                <a:cxn ang="T10">
                  <a:pos x="T0" y="T1"/>
                </a:cxn>
                <a:cxn ang="T11">
                  <a:pos x="T2" y="T3"/>
                </a:cxn>
                <a:cxn ang="T12">
                  <a:pos x="T4" y="T5"/>
                </a:cxn>
                <a:cxn ang="T13">
                  <a:pos x="T6" y="T7"/>
                </a:cxn>
                <a:cxn ang="T14">
                  <a:pos x="T8" y="T9"/>
                </a:cxn>
              </a:cxnLst>
              <a:rect l="T15" t="T16" r="T17" b="T18"/>
              <a:pathLst>
                <a:path w="306" h="240">
                  <a:moveTo>
                    <a:pt x="0" y="106"/>
                  </a:moveTo>
                  <a:lnTo>
                    <a:pt x="2" y="240"/>
                  </a:lnTo>
                  <a:lnTo>
                    <a:pt x="306" y="110"/>
                  </a:lnTo>
                  <a:lnTo>
                    <a:pt x="300" y="0"/>
                  </a:lnTo>
                  <a:lnTo>
                    <a:pt x="0" y="10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AutoShape 74"/>
            <p:cNvSpPr>
              <a:spLocks noChangeArrowheads="1"/>
            </p:cNvSpPr>
            <p:nvPr/>
          </p:nvSpPr>
          <p:spPr bwMode="auto">
            <a:xfrm>
              <a:off x="4140" y="2677"/>
              <a:ext cx="1201" cy="148"/>
            </a:xfrm>
            <a:prstGeom prst="roundRect">
              <a:avLst>
                <a:gd name="adj" fmla="val 50000"/>
              </a:avLst>
            </a:prstGeom>
            <a:solidFill>
              <a:srgbClr val="DDDDDD"/>
            </a:solidFill>
            <a:ln w="9525">
              <a:solidFill>
                <a:schemeClr val="tx1"/>
              </a:solidFill>
              <a:round/>
              <a:headEnd/>
              <a:tailEnd/>
            </a:ln>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2" name="AutoShape 75"/>
            <p:cNvSpPr>
              <a:spLocks noChangeArrowheads="1"/>
            </p:cNvSpPr>
            <p:nvPr/>
          </p:nvSpPr>
          <p:spPr bwMode="auto">
            <a:xfrm>
              <a:off x="4205" y="2712"/>
              <a:ext cx="1070" cy="80"/>
            </a:xfrm>
            <a:prstGeom prst="roundRect">
              <a:avLst>
                <a:gd name="adj" fmla="val 50000"/>
              </a:avLst>
            </a:prstGeom>
            <a:gradFill rotWithShape="1">
              <a:gsLst>
                <a:gs pos="0">
                  <a:schemeClr val="tx2"/>
                </a:gs>
                <a:gs pos="100000">
                  <a:schemeClr val="bg2"/>
                </a:gs>
              </a:gsLst>
              <a:lin ang="0" scaled="1"/>
            </a:gradFill>
            <a:ln w="9525">
              <a:solidFill>
                <a:schemeClr val="tx1"/>
              </a:solidFill>
              <a:round/>
              <a:headEnd/>
              <a:tailEnd/>
            </a:ln>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3" name="Oval 76"/>
            <p:cNvSpPr>
              <a:spLocks noChangeArrowheads="1"/>
            </p:cNvSpPr>
            <p:nvPr/>
          </p:nvSpPr>
          <p:spPr bwMode="auto">
            <a:xfrm>
              <a:off x="4309" y="2383"/>
              <a:ext cx="156" cy="142"/>
            </a:xfrm>
            <a:prstGeom prst="ellipse">
              <a:avLst/>
            </a:pr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4" name="Oval 77"/>
            <p:cNvSpPr>
              <a:spLocks noChangeArrowheads="1"/>
            </p:cNvSpPr>
            <p:nvPr/>
          </p:nvSpPr>
          <p:spPr bwMode="auto">
            <a:xfrm>
              <a:off x="4485" y="2383"/>
              <a:ext cx="163" cy="145"/>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Tx/>
                <a:buSzTx/>
                <a:buFontTx/>
                <a:buNone/>
              </a:pPr>
              <a:endParaRPr lang="en-US" altLang="en-US" sz="1800">
                <a:solidFill>
                  <a:srgbClr val="FF0000"/>
                </a:solidFill>
                <a:cs typeface="Arial" panose="020B0604020202020204" pitchFamily="34" charset="0"/>
              </a:endParaRPr>
            </a:p>
          </p:txBody>
        </p:sp>
        <p:sp>
          <p:nvSpPr>
            <p:cNvPr id="45" name="Oval 78"/>
            <p:cNvSpPr>
              <a:spLocks noChangeArrowheads="1"/>
            </p:cNvSpPr>
            <p:nvPr/>
          </p:nvSpPr>
          <p:spPr bwMode="auto">
            <a:xfrm>
              <a:off x="4661" y="2380"/>
              <a:ext cx="159" cy="142"/>
            </a:xfrm>
            <a:prstGeom prst="ellipse">
              <a:avLst/>
            </a:pr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6" name="Rectangle 79"/>
            <p:cNvSpPr>
              <a:spLocks noChangeArrowheads="1"/>
            </p:cNvSpPr>
            <p:nvPr/>
          </p:nvSpPr>
          <p:spPr bwMode="auto">
            <a:xfrm>
              <a:off x="5061" y="1835"/>
              <a:ext cx="88" cy="762"/>
            </a:xfrm>
            <a:prstGeom prst="rect">
              <a:avLst/>
            </a:prstGeom>
            <a:solidFill>
              <a:srgbClr val="292929"/>
            </a:solidFill>
            <a:ln w="9525">
              <a:solidFill>
                <a:schemeClr val="tx1"/>
              </a:solidFill>
              <a:miter lim="800000"/>
              <a:headEnd/>
              <a:tailEnd/>
            </a:ln>
          </p:spPr>
          <p:txBody>
            <a:bodyPr wrap="none" anchor="ctr"/>
            <a:lstStyle>
              <a:lvl1pPr>
                <a:defRPr sz="2000">
                  <a:solidFill>
                    <a:schemeClr val="tx1"/>
                  </a:solidFill>
                  <a:latin typeface="Arial" panose="020B0604020202020204" pitchFamily="34" charset="0"/>
                  <a:ea typeface="ＭＳ Ｐゴシック" panose="020B0600070205080204" pitchFamily="34" charset="-128"/>
                </a:defRPr>
              </a:lvl1pPr>
              <a:lvl2pPr marL="742950" indent="-285750">
                <a:defRPr sz="2000">
                  <a:solidFill>
                    <a:schemeClr val="tx1"/>
                  </a:solidFill>
                  <a:latin typeface="Arial" panose="020B0604020202020204" pitchFamily="34" charset="0"/>
                  <a:ea typeface="ＭＳ Ｐゴシック" panose="020B0600070205080204" pitchFamily="34" charset="-128"/>
                </a:defRPr>
              </a:lvl2pPr>
              <a:lvl3pPr marL="1143000" indent="-228600">
                <a:defRPr sz="2000">
                  <a:solidFill>
                    <a:schemeClr val="tx1"/>
                  </a:solidFill>
                  <a:latin typeface="Arial" panose="020B0604020202020204" pitchFamily="34" charset="0"/>
                  <a:ea typeface="ＭＳ Ｐゴシック" panose="020B0600070205080204" pitchFamily="34" charset="-128"/>
                </a:defRPr>
              </a:lvl3pPr>
              <a:lvl4pPr marL="1600200" indent="-228600">
                <a:defRPr sz="2000">
                  <a:solidFill>
                    <a:schemeClr val="tx1"/>
                  </a:solidFill>
                  <a:latin typeface="Arial" panose="020B0604020202020204" pitchFamily="34" charset="0"/>
                  <a:ea typeface="ＭＳ Ｐゴシック" panose="020B0600070205080204" pitchFamily="34" charset="-128"/>
                </a:defRPr>
              </a:lvl4pPr>
              <a:lvl5pPr marL="2057400" indent="-22860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cxnSp>
        <p:nvCxnSpPr>
          <p:cNvPr id="55" name="Straight Arrow Connector 54"/>
          <p:cNvCxnSpPr/>
          <p:nvPr/>
        </p:nvCxnSpPr>
        <p:spPr>
          <a:xfrm flipV="1">
            <a:off x="4185138" y="2422281"/>
            <a:ext cx="3609243" cy="377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4048858" y="1839424"/>
            <a:ext cx="1257300" cy="5451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1. ACK/FIN</a:t>
            </a:r>
            <a:endParaRPr lang="en-US" sz="1400" dirty="0"/>
          </a:p>
        </p:txBody>
      </p:sp>
      <p:cxnSp>
        <p:nvCxnSpPr>
          <p:cNvPr id="57" name="Straight Arrow Connector 56"/>
          <p:cNvCxnSpPr/>
          <p:nvPr/>
        </p:nvCxnSpPr>
        <p:spPr>
          <a:xfrm flipH="1">
            <a:off x="3829050" y="3025897"/>
            <a:ext cx="4463067" cy="396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6668490" y="2513054"/>
            <a:ext cx="1623627" cy="4673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2. ACK</a:t>
            </a:r>
            <a:endParaRPr lang="en-US" sz="1600" dirty="0"/>
          </a:p>
        </p:txBody>
      </p:sp>
      <p:cxnSp>
        <p:nvCxnSpPr>
          <p:cNvPr id="59" name="Straight Arrow Connector 58"/>
          <p:cNvCxnSpPr/>
          <p:nvPr/>
        </p:nvCxnSpPr>
        <p:spPr>
          <a:xfrm flipV="1">
            <a:off x="3998360" y="4318941"/>
            <a:ext cx="3609243" cy="377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3862080" y="3736084"/>
            <a:ext cx="1090272" cy="5451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 ACK </a:t>
            </a:r>
            <a:endParaRPr lang="en-US" dirty="0"/>
          </a:p>
        </p:txBody>
      </p:sp>
      <p:sp>
        <p:nvSpPr>
          <p:cNvPr id="61" name="Rectangle 60"/>
          <p:cNvSpPr/>
          <p:nvPr/>
        </p:nvSpPr>
        <p:spPr>
          <a:xfrm>
            <a:off x="3281347" y="4705100"/>
            <a:ext cx="5790606" cy="36048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Connection terminated</a:t>
            </a:r>
            <a:endParaRPr lang="en-US" dirty="0"/>
          </a:p>
        </p:txBody>
      </p:sp>
      <p:sp>
        <p:nvSpPr>
          <p:cNvPr id="62" name="Rectangle 61"/>
          <p:cNvSpPr/>
          <p:nvPr/>
        </p:nvSpPr>
        <p:spPr>
          <a:xfrm>
            <a:off x="8412640" y="3848195"/>
            <a:ext cx="2260959" cy="63278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00" dirty="0" smtClean="0"/>
              <a:t>No more listening to the client</a:t>
            </a:r>
            <a:endParaRPr lang="en-US" sz="1400" dirty="0"/>
          </a:p>
        </p:txBody>
      </p:sp>
      <p:sp>
        <p:nvSpPr>
          <p:cNvPr id="63" name="Rectangle 62"/>
          <p:cNvSpPr/>
          <p:nvPr/>
        </p:nvSpPr>
        <p:spPr>
          <a:xfrm>
            <a:off x="1198602" y="3804386"/>
            <a:ext cx="2260959" cy="63278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00" dirty="0" smtClean="0"/>
              <a:t>No more communication with server</a:t>
            </a:r>
            <a:endParaRPr lang="en-US" sz="1400" dirty="0"/>
          </a:p>
        </p:txBody>
      </p:sp>
      <p:cxnSp>
        <p:nvCxnSpPr>
          <p:cNvPr id="64" name="Straight Arrow Connector 63"/>
          <p:cNvCxnSpPr/>
          <p:nvPr/>
        </p:nvCxnSpPr>
        <p:spPr>
          <a:xfrm flipH="1">
            <a:off x="3853562" y="3613248"/>
            <a:ext cx="4463067" cy="396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6693002" y="3100405"/>
            <a:ext cx="1623627" cy="4673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3. ACK/FIN</a:t>
            </a:r>
            <a:endParaRPr lang="en-US" sz="1600" dirty="0"/>
          </a:p>
        </p:txBody>
      </p:sp>
      <p:sp>
        <p:nvSpPr>
          <p:cNvPr id="66" name="TextBox 13"/>
          <p:cNvSpPr txBox="1">
            <a:spLocks noChangeArrowheads="1"/>
          </p:cNvSpPr>
          <p:nvPr/>
        </p:nvSpPr>
        <p:spPr bwMode="auto">
          <a:xfrm>
            <a:off x="1795584" y="5601445"/>
            <a:ext cx="4194175" cy="1107996"/>
          </a:xfrm>
          <a:prstGeom prst="rect">
            <a:avLst/>
          </a:prstGeom>
          <a:noFill/>
          <a:ln w="9525">
            <a:noFill/>
            <a:miter lim="800000"/>
            <a:headEnd/>
            <a:tailEnd/>
          </a:ln>
        </p:spPr>
        <p:txBody>
          <a:bodyPr>
            <a:spAutoFit/>
          </a:bodyPr>
          <a:lstStyle/>
          <a:p>
            <a:r>
              <a:rPr lang="en-US" sz="2400" dirty="0">
                <a:solidFill>
                  <a:srgbClr val="204F91"/>
                </a:solidFill>
              </a:rPr>
              <a:t>Acknowledge (ACK) </a:t>
            </a:r>
          </a:p>
          <a:p>
            <a:r>
              <a:rPr lang="en-US" sz="2400" dirty="0">
                <a:solidFill>
                  <a:srgbClr val="204F91"/>
                </a:solidFill>
              </a:rPr>
              <a:t>Finish (FIN)</a:t>
            </a:r>
          </a:p>
          <a:p>
            <a:endParaRPr lang="en-US" dirty="0"/>
          </a:p>
        </p:txBody>
      </p:sp>
    </p:spTree>
    <p:extLst>
      <p:ext uri="{BB962C8B-B14F-4D97-AF65-F5344CB8AC3E}">
        <p14:creationId xmlns:p14="http://schemas.microsoft.com/office/powerpoint/2010/main" val="1412610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1" nodeType="clickEffect">
                                  <p:stCondLst>
                                    <p:cond delay="0"/>
                                  </p:stCondLst>
                                  <p:childTnLst>
                                    <p:animMotion origin="layout" path="M -3.75E-6 -3.7037E-7 L 0.28138 -0.00579 " pathEditMode="relative" rAng="0" ptsTypes="AA">
                                      <p:cBhvr>
                                        <p:cTn id="12" dur="2000" fill="hold"/>
                                        <p:tgtEl>
                                          <p:spTgt spid="56"/>
                                        </p:tgtEl>
                                        <p:attrNameLst>
                                          <p:attrName>ppt_x</p:attrName>
                                          <p:attrName>ppt_y</p:attrName>
                                        </p:attrNameLst>
                                      </p:cBhvr>
                                      <p:rCtr x="14063" y="-301"/>
                                    </p:animMotion>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2" presetClass="path" presetSubtype="0" accel="50000" decel="50000" fill="hold" grpId="1" nodeType="clickEffect">
                                  <p:stCondLst>
                                    <p:cond delay="0"/>
                                  </p:stCondLst>
                                  <p:childTnLst>
                                    <p:animMotion origin="layout" path="M -1.66667E-6 -2.96296E-6 L -0.32721 0.00185 " pathEditMode="relative" rAng="0" ptsTypes="AA">
                                      <p:cBhvr>
                                        <p:cTn id="24" dur="2000" fill="hold"/>
                                        <p:tgtEl>
                                          <p:spTgt spid="58"/>
                                        </p:tgtEl>
                                        <p:attrNameLst>
                                          <p:attrName>ppt_x</p:attrName>
                                          <p:attrName>ppt_y</p:attrName>
                                        </p:attrNameLst>
                                      </p:cBhvr>
                                      <p:rCtr x="-16367" y="93"/>
                                    </p:animMotion>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42" presetClass="path" presetSubtype="0" accel="50000" decel="50000" fill="hold" grpId="1" nodeType="clickEffect">
                                  <p:stCondLst>
                                    <p:cond delay="0"/>
                                  </p:stCondLst>
                                  <p:childTnLst>
                                    <p:animMotion origin="layout" path="M -4.79167E-6 -1.11111E-6 L -0.32721 0.00185 " pathEditMode="relative" rAng="0" ptsTypes="AA">
                                      <p:cBhvr>
                                        <p:cTn id="32" dur="2000" fill="hold"/>
                                        <p:tgtEl>
                                          <p:spTgt spid="65"/>
                                        </p:tgtEl>
                                        <p:attrNameLst>
                                          <p:attrName>ppt_x</p:attrName>
                                          <p:attrName>ppt_y</p:attrName>
                                        </p:attrNameLst>
                                      </p:cBhvr>
                                      <p:rCtr x="-16367" y="93"/>
                                    </p:animMotion>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1" nodeType="clickEffect">
                                  <p:stCondLst>
                                    <p:cond delay="0"/>
                                  </p:stCondLst>
                                  <p:childTnLst>
                                    <p:animMotion origin="layout" path="M 1.66667E-6 -7.40741E-7 L 0.28138 -0.00579 " pathEditMode="relative" rAng="0" ptsTypes="AA">
                                      <p:cBhvr>
                                        <p:cTn id="42" dur="2000" fill="hold"/>
                                        <p:tgtEl>
                                          <p:spTgt spid="60"/>
                                        </p:tgtEl>
                                        <p:attrNameLst>
                                          <p:attrName>ppt_x</p:attrName>
                                          <p:attrName>ppt_y</p:attrName>
                                        </p:attrNameLst>
                                      </p:cBhvr>
                                      <p:rCtr x="14063" y="-301"/>
                                    </p:animMotion>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6" grpId="1" animBg="1"/>
      <p:bldP spid="58" grpId="0" animBg="1"/>
      <p:bldP spid="58" grpId="1" animBg="1"/>
      <p:bldP spid="60" grpId="0" animBg="1"/>
      <p:bldP spid="60" grpId="1" animBg="1"/>
      <p:bldP spid="61" grpId="0" animBg="1"/>
      <p:bldP spid="62" grpId="0" animBg="1"/>
      <p:bldP spid="63" grpId="0" animBg="1"/>
      <p:bldP spid="65" grpId="0" animBg="1"/>
      <p:bldP spid="65"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063750" y="304800"/>
            <a:ext cx="8299450" cy="476250"/>
          </a:xfrm>
        </p:spPr>
        <p:txBody>
          <a:bodyPr>
            <a:normAutofit fontScale="90000"/>
          </a:bodyPr>
          <a:lstStyle/>
          <a:p>
            <a:r>
              <a:rPr lang="en-US" sz="4000" dirty="0">
                <a:solidFill>
                  <a:schemeClr val="tx2"/>
                </a:solidFill>
                <a:ea typeface="ＭＳ Ｐゴシック" pitchFamily="34" charset="-128"/>
              </a:rPr>
              <a:t>TCP Connection Reset</a:t>
            </a:r>
          </a:p>
        </p:txBody>
      </p:sp>
      <p:sp>
        <p:nvSpPr>
          <p:cNvPr id="21507" name="Content Placeholder 2"/>
          <p:cNvSpPr>
            <a:spLocks noGrp="1"/>
          </p:cNvSpPr>
          <p:nvPr>
            <p:ph idx="1"/>
          </p:nvPr>
        </p:nvSpPr>
        <p:spPr>
          <a:xfrm>
            <a:off x="2063750" y="1073150"/>
            <a:ext cx="8299450" cy="4648200"/>
          </a:xfrm>
        </p:spPr>
        <p:txBody>
          <a:bodyPr/>
          <a:lstStyle/>
          <a:p>
            <a:pPr>
              <a:buFont typeface="Wingdings" pitchFamily="2" charset="2"/>
              <a:buNone/>
            </a:pPr>
            <a:endParaRPr lang="en-US" dirty="0" smtClean="0">
              <a:ea typeface="ＭＳ Ｐゴシック" pitchFamily="34" charset="-128"/>
            </a:endParaRPr>
          </a:p>
          <a:p>
            <a:pPr>
              <a:buFont typeface="Wingdings" pitchFamily="2" charset="2"/>
              <a:buNone/>
            </a:pPr>
            <a:endParaRPr lang="en-US" dirty="0" smtClean="0">
              <a:ea typeface="ＭＳ Ｐゴシック" pitchFamily="34" charset="-128"/>
            </a:endParaRPr>
          </a:p>
          <a:p>
            <a:pPr>
              <a:buFont typeface="Wingdings" pitchFamily="2" charset="2"/>
              <a:buNone/>
            </a:pPr>
            <a:endParaRPr lang="en-US" sz="2000" dirty="0">
              <a:ea typeface="ＭＳ Ｐゴシック" pitchFamily="34" charset="-128"/>
            </a:endParaRPr>
          </a:p>
        </p:txBody>
      </p:sp>
      <p:grpSp>
        <p:nvGrpSpPr>
          <p:cNvPr id="21508" name="Group 16"/>
          <p:cNvGrpSpPr>
            <a:grpSpLocks/>
          </p:cNvGrpSpPr>
          <p:nvPr/>
        </p:nvGrpSpPr>
        <p:grpSpPr bwMode="auto">
          <a:xfrm>
            <a:off x="3090864" y="1962151"/>
            <a:ext cx="6010275" cy="3777977"/>
            <a:chOff x="893763" y="1962150"/>
            <a:chExt cx="6010275" cy="3778640"/>
          </a:xfrm>
        </p:grpSpPr>
        <p:grpSp>
          <p:nvGrpSpPr>
            <p:cNvPr id="21509" name="Group 15"/>
            <p:cNvGrpSpPr>
              <a:grpSpLocks/>
            </p:cNvGrpSpPr>
            <p:nvPr/>
          </p:nvGrpSpPr>
          <p:grpSpPr bwMode="auto">
            <a:xfrm>
              <a:off x="893763" y="1962150"/>
              <a:ext cx="6010275" cy="1863725"/>
              <a:chOff x="1063625" y="1962150"/>
              <a:chExt cx="6010275" cy="1863725"/>
            </a:xfrm>
          </p:grpSpPr>
          <p:pic>
            <p:nvPicPr>
              <p:cNvPr id="21511" name="Picture 32"/>
              <p:cNvPicPr>
                <a:picLocks noChangeAspect="1" noChangeArrowheads="1"/>
              </p:cNvPicPr>
              <p:nvPr/>
            </p:nvPicPr>
            <p:blipFill>
              <a:blip r:embed="rId3" cstate="print"/>
              <a:srcRect/>
              <a:stretch>
                <a:fillRect/>
              </a:stretch>
            </p:blipFill>
            <p:spPr bwMode="auto">
              <a:xfrm>
                <a:off x="5932488" y="2341563"/>
                <a:ext cx="1028700" cy="858837"/>
              </a:xfrm>
              <a:prstGeom prst="rect">
                <a:avLst/>
              </a:prstGeom>
              <a:noFill/>
              <a:ln w="9525">
                <a:noFill/>
                <a:miter lim="800000"/>
                <a:headEnd/>
                <a:tailEnd/>
              </a:ln>
            </p:spPr>
          </p:pic>
          <p:pic>
            <p:nvPicPr>
              <p:cNvPr id="21512" name="Picture 16"/>
              <p:cNvPicPr>
                <a:picLocks noChangeAspect="1" noChangeArrowheads="1"/>
              </p:cNvPicPr>
              <p:nvPr/>
            </p:nvPicPr>
            <p:blipFill>
              <a:blip r:embed="rId4" cstate="print"/>
              <a:srcRect/>
              <a:stretch>
                <a:fillRect/>
              </a:stretch>
            </p:blipFill>
            <p:spPr bwMode="auto">
              <a:xfrm>
                <a:off x="1736725" y="2332038"/>
                <a:ext cx="1008063" cy="730250"/>
              </a:xfrm>
              <a:prstGeom prst="rect">
                <a:avLst/>
              </a:prstGeom>
              <a:noFill/>
              <a:ln w="9525">
                <a:noFill/>
                <a:round/>
                <a:headEnd/>
                <a:tailEnd/>
              </a:ln>
            </p:spPr>
          </p:pic>
          <p:sp>
            <p:nvSpPr>
              <p:cNvPr id="21513" name="Text Box 22"/>
              <p:cNvSpPr txBox="1">
                <a:spLocks noChangeArrowheads="1"/>
              </p:cNvSpPr>
              <p:nvPr/>
            </p:nvSpPr>
            <p:spPr bwMode="auto">
              <a:xfrm>
                <a:off x="5321300" y="3444875"/>
                <a:ext cx="1752600" cy="381000"/>
              </a:xfrm>
              <a:prstGeom prst="rect">
                <a:avLst/>
              </a:prstGeom>
              <a:noFill/>
              <a:ln w="9525">
                <a:noFill/>
                <a:round/>
                <a:headEnd/>
                <a:tailEnd/>
              </a:ln>
            </p:spPr>
            <p:txBody>
              <a:bodyPr lIns="90000" tIns="60840" rIns="90000" bIns="45000"/>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800" dirty="0">
                    <a:solidFill>
                      <a:srgbClr val="000000"/>
                    </a:solidFill>
                  </a:rPr>
                  <a:t>Server</a:t>
                </a:r>
              </a:p>
            </p:txBody>
          </p:sp>
          <p:sp>
            <p:nvSpPr>
              <p:cNvPr id="12295" name="Text Box 22"/>
              <p:cNvSpPr txBox="1">
                <a:spLocks noChangeArrowheads="1"/>
              </p:cNvSpPr>
              <p:nvPr/>
            </p:nvSpPr>
            <p:spPr bwMode="auto">
              <a:xfrm>
                <a:off x="1063625" y="3399090"/>
                <a:ext cx="1752600" cy="381067"/>
              </a:xfrm>
              <a:prstGeom prst="rect">
                <a:avLst/>
              </a:prstGeom>
              <a:noFill/>
              <a:ln w="9525">
                <a:noFill/>
                <a:round/>
                <a:headEnd/>
                <a:tailEnd/>
              </a:ln>
            </p:spPr>
            <p:txBody>
              <a:bodyPr lIns="90000" tIns="60840" rIns="90000" bIns="45000"/>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2800" dirty="0">
                    <a:solidFill>
                      <a:srgbClr val="000000"/>
                    </a:solidFill>
                    <a:ea typeface="ＭＳ Ｐゴシック" pitchFamily="92" charset="-128"/>
                  </a:rPr>
                  <a:t>Host</a:t>
                </a:r>
              </a:p>
            </p:txBody>
          </p:sp>
          <p:cxnSp>
            <p:nvCxnSpPr>
              <p:cNvPr id="8" name="Straight Arrow Connector 7"/>
              <p:cNvCxnSpPr/>
              <p:nvPr/>
            </p:nvCxnSpPr>
            <p:spPr>
              <a:xfrm>
                <a:off x="3001962" y="2378148"/>
                <a:ext cx="2255838"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3017837" y="2946573"/>
                <a:ext cx="2255838" cy="1588"/>
              </a:xfrm>
              <a:prstGeom prst="straightConnector1">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017837" y="3537226"/>
                <a:ext cx="2255838"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 Box 16"/>
              <p:cNvSpPr txBox="1">
                <a:spLocks noChangeArrowheads="1"/>
              </p:cNvSpPr>
              <p:nvPr/>
            </p:nvSpPr>
            <p:spPr bwMode="auto">
              <a:xfrm>
                <a:off x="2686027" y="1962150"/>
                <a:ext cx="1773238" cy="346136"/>
              </a:xfrm>
              <a:prstGeom prst="rect">
                <a:avLst/>
              </a:prstGeom>
              <a:noFill/>
              <a:ln>
                <a:noFill/>
              </a:ln>
              <a:extLst/>
            </p:spPr>
            <p:txBody>
              <a:bodyPr lIns="90000" tIns="60840" rIns="90000" bIns="45000"/>
              <a:lstStyle>
                <a:lvl1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1pPr>
                <a:lvl2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2pPr>
                <a:lvl3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3pPr>
                <a:lvl4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4pPr>
                <a:lvl5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9pPr>
              </a:lstStyle>
              <a:p>
                <a:pPr algn="ctr" eaLnBrk="1">
                  <a:defRPr/>
                </a:pPr>
                <a:r>
                  <a:rPr lang="en-US" sz="2400" kern="0" dirty="0">
                    <a:solidFill>
                      <a:srgbClr val="000000"/>
                    </a:solidFill>
                  </a:rPr>
                  <a:t>1 – SYN</a:t>
                </a:r>
              </a:p>
            </p:txBody>
          </p:sp>
          <p:sp>
            <p:nvSpPr>
              <p:cNvPr id="12" name="Text Box 16"/>
              <p:cNvSpPr txBox="1">
                <a:spLocks noChangeArrowheads="1"/>
              </p:cNvSpPr>
              <p:nvPr/>
            </p:nvSpPr>
            <p:spPr bwMode="auto">
              <a:xfrm>
                <a:off x="3160712" y="2538514"/>
                <a:ext cx="2263091" cy="346136"/>
              </a:xfrm>
              <a:prstGeom prst="rect">
                <a:avLst/>
              </a:prstGeom>
              <a:noFill/>
              <a:ln>
                <a:noFill/>
              </a:ln>
              <a:extLst/>
            </p:spPr>
            <p:txBody>
              <a:bodyPr lIns="90000" tIns="60840" rIns="90000" bIns="45000"/>
              <a:lstStyle>
                <a:lvl1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1pPr>
                <a:lvl2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2pPr>
                <a:lvl3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3pPr>
                <a:lvl4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4pPr>
                <a:lvl5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9pPr>
              </a:lstStyle>
              <a:p>
                <a:pPr algn="ctr" eaLnBrk="1">
                  <a:defRPr/>
                </a:pPr>
                <a:r>
                  <a:rPr lang="en-US" sz="2400" kern="0" dirty="0">
                    <a:solidFill>
                      <a:srgbClr val="000000"/>
                    </a:solidFill>
                  </a:rPr>
                  <a:t>2 – SYN/ACK</a:t>
                </a:r>
              </a:p>
            </p:txBody>
          </p:sp>
          <p:sp>
            <p:nvSpPr>
              <p:cNvPr id="13" name="Text Box 16"/>
              <p:cNvSpPr txBox="1">
                <a:spLocks noChangeArrowheads="1"/>
              </p:cNvSpPr>
              <p:nvPr/>
            </p:nvSpPr>
            <p:spPr bwMode="auto">
              <a:xfrm>
                <a:off x="2726971" y="3130755"/>
                <a:ext cx="1773238" cy="346136"/>
              </a:xfrm>
              <a:prstGeom prst="rect">
                <a:avLst/>
              </a:prstGeom>
              <a:noFill/>
              <a:ln>
                <a:noFill/>
              </a:ln>
              <a:extLst/>
            </p:spPr>
            <p:txBody>
              <a:bodyPr lIns="90000" tIns="60840" rIns="90000" bIns="45000"/>
              <a:lstStyle>
                <a:lvl1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1pPr>
                <a:lvl2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2pPr>
                <a:lvl3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3pPr>
                <a:lvl4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4pPr>
                <a:lvl5pPr eaLnBrk="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Lucida Sans Unicode" pitchFamily="34" charset="0"/>
                    <a:cs typeface="Lucida Sans Unicode" pitchFamily="34" charset="0"/>
                  </a:defRPr>
                </a:lvl9pPr>
              </a:lstStyle>
              <a:p>
                <a:pPr algn="ctr" eaLnBrk="1">
                  <a:defRPr/>
                </a:pPr>
                <a:r>
                  <a:rPr lang="en-US" sz="2400" kern="0" dirty="0">
                    <a:solidFill>
                      <a:srgbClr val="000000"/>
                    </a:solidFill>
                  </a:rPr>
                  <a:t>3 – RST</a:t>
                </a:r>
              </a:p>
            </p:txBody>
          </p:sp>
        </p:grpSp>
        <p:sp>
          <p:nvSpPr>
            <p:cNvPr id="21510" name="TextBox 13"/>
            <p:cNvSpPr txBox="1">
              <a:spLocks noChangeArrowheads="1"/>
            </p:cNvSpPr>
            <p:nvPr/>
          </p:nvSpPr>
          <p:spPr bwMode="auto">
            <a:xfrm>
              <a:off x="893763" y="4540250"/>
              <a:ext cx="4194175" cy="1200540"/>
            </a:xfrm>
            <a:prstGeom prst="rect">
              <a:avLst/>
            </a:prstGeom>
            <a:noFill/>
            <a:ln w="9525">
              <a:noFill/>
              <a:miter lim="800000"/>
              <a:headEnd/>
              <a:tailEnd/>
            </a:ln>
          </p:spPr>
          <p:txBody>
            <a:bodyPr>
              <a:spAutoFit/>
            </a:bodyPr>
            <a:lstStyle/>
            <a:p>
              <a:r>
                <a:rPr lang="en-US" sz="2400" dirty="0">
                  <a:solidFill>
                    <a:srgbClr val="204F91"/>
                  </a:solidFill>
                </a:rPr>
                <a:t>Synchronize (SYN)</a:t>
              </a:r>
            </a:p>
            <a:p>
              <a:r>
                <a:rPr lang="en-US" sz="2400" dirty="0">
                  <a:solidFill>
                    <a:srgbClr val="204F91"/>
                  </a:solidFill>
                </a:rPr>
                <a:t>Acknowledge (ACK)</a:t>
              </a:r>
            </a:p>
            <a:p>
              <a:r>
                <a:rPr lang="en-US" sz="2400" dirty="0">
                  <a:solidFill>
                    <a:srgbClr val="204F91"/>
                  </a:solidFill>
                </a:rPr>
                <a:t>Reset (RST) </a:t>
              </a:r>
            </a:p>
          </p:txBody>
        </p:sp>
      </p:grpSp>
    </p:spTree>
    <p:extLst>
      <p:ext uri="{BB962C8B-B14F-4D97-AF65-F5344CB8AC3E}">
        <p14:creationId xmlns:p14="http://schemas.microsoft.com/office/powerpoint/2010/main" val="25964426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a:t>
            </a:r>
            <a:endParaRPr lang="en-US" dirty="0"/>
          </a:p>
        </p:txBody>
      </p:sp>
      <p:sp>
        <p:nvSpPr>
          <p:cNvPr id="3" name="Content Placeholder 2"/>
          <p:cNvSpPr>
            <a:spLocks noGrp="1"/>
          </p:cNvSpPr>
          <p:nvPr>
            <p:ph idx="1"/>
          </p:nvPr>
        </p:nvSpPr>
        <p:spPr/>
        <p:txBody>
          <a:bodyPr/>
          <a:lstStyle/>
          <a:p>
            <a:r>
              <a:rPr lang="en-US" dirty="0" smtClean="0"/>
              <a:t>What happens if the client machine does not send the ACK packet to the server in the 3</a:t>
            </a:r>
            <a:r>
              <a:rPr lang="en-US" baseline="30000" dirty="0" smtClean="0"/>
              <a:t>rd</a:t>
            </a:r>
            <a:r>
              <a:rPr lang="en-US" dirty="0" smtClean="0"/>
              <a:t> step of 3 way handshake ? How do the server respond? </a:t>
            </a:r>
            <a:endParaRPr lang="en-US" dirty="0"/>
          </a:p>
        </p:txBody>
      </p:sp>
    </p:spTree>
    <p:extLst>
      <p:ext uri="{BB962C8B-B14F-4D97-AF65-F5344CB8AC3E}">
        <p14:creationId xmlns:p14="http://schemas.microsoft.com/office/powerpoint/2010/main" val="27622673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609600" y="274638"/>
            <a:ext cx="9956800" cy="595312"/>
          </a:xfrm>
        </p:spPr>
        <p:txBody>
          <a:bodyPr>
            <a:normAutofit fontScale="90000"/>
          </a:bodyPr>
          <a:lstStyle/>
          <a:p>
            <a:r>
              <a:rPr lang="en-US" altLang="ja-JP">
                <a:ea typeface="MS PGothic" panose="020B0600070205080204" pitchFamily="34" charset="-128"/>
              </a:rPr>
              <a:t>TCP : Data transfer</a:t>
            </a:r>
          </a:p>
        </p:txBody>
      </p:sp>
      <p:sp>
        <p:nvSpPr>
          <p:cNvPr id="48131" name="Line 3"/>
          <p:cNvSpPr>
            <a:spLocks noChangeShapeType="1"/>
          </p:cNvSpPr>
          <p:nvPr/>
        </p:nvSpPr>
        <p:spPr bwMode="auto">
          <a:xfrm flipH="1">
            <a:off x="1194147" y="1510066"/>
            <a:ext cx="9528" cy="5060967"/>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8132" name="Line 4"/>
          <p:cNvSpPr>
            <a:spLocks noChangeShapeType="1"/>
          </p:cNvSpPr>
          <p:nvPr/>
        </p:nvSpPr>
        <p:spPr bwMode="auto">
          <a:xfrm>
            <a:off x="2977829" y="1490260"/>
            <a:ext cx="9525" cy="5167972"/>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8133" name="Text Box 5"/>
          <p:cNvSpPr txBox="1">
            <a:spLocks noChangeArrowheads="1"/>
          </p:cNvSpPr>
          <p:nvPr/>
        </p:nvSpPr>
        <p:spPr bwMode="auto">
          <a:xfrm>
            <a:off x="2493561" y="1141369"/>
            <a:ext cx="96853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ja-JP" sz="1400" b="1" dirty="0" smtClean="0">
                <a:latin typeface="Tahoma" panose="020B0604030504040204" pitchFamily="34" charset="0"/>
                <a:ea typeface="MS PGothic" panose="020B0600070205080204" pitchFamily="34" charset="-128"/>
              </a:rPr>
              <a:t>Receiver</a:t>
            </a:r>
            <a:endParaRPr kumimoji="1" lang="en-US" altLang="ja-JP" sz="1400" b="1" dirty="0">
              <a:latin typeface="Tahoma" panose="020B0604030504040204" pitchFamily="34" charset="0"/>
              <a:ea typeface="MS PGothic" panose="020B0600070205080204" pitchFamily="34" charset="-128"/>
            </a:endParaRPr>
          </a:p>
        </p:txBody>
      </p:sp>
      <p:sp>
        <p:nvSpPr>
          <p:cNvPr id="48134" name="Text Box 6"/>
          <p:cNvSpPr txBox="1">
            <a:spLocks noChangeArrowheads="1"/>
          </p:cNvSpPr>
          <p:nvPr/>
        </p:nvSpPr>
        <p:spPr bwMode="auto">
          <a:xfrm>
            <a:off x="875490" y="1105842"/>
            <a:ext cx="83171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ja-JP" sz="1400" b="1" dirty="0" smtClean="0">
                <a:latin typeface="Tahoma" panose="020B0604030504040204" pitchFamily="34" charset="0"/>
                <a:ea typeface="MS PGothic" panose="020B0600070205080204" pitchFamily="34" charset="-128"/>
              </a:rPr>
              <a:t>Sender</a:t>
            </a:r>
            <a:endParaRPr kumimoji="1" lang="en-US" altLang="ja-JP" sz="1400" b="1" dirty="0">
              <a:latin typeface="Tahoma" panose="020B0604030504040204" pitchFamily="34" charset="0"/>
              <a:ea typeface="MS PGothic" panose="020B0600070205080204" pitchFamily="34" charset="-128"/>
            </a:endParaRPr>
          </a:p>
        </p:txBody>
      </p:sp>
      <p:sp>
        <p:nvSpPr>
          <p:cNvPr id="48137" name="Line 9"/>
          <p:cNvSpPr>
            <a:spLocks noChangeShapeType="1"/>
          </p:cNvSpPr>
          <p:nvPr/>
        </p:nvSpPr>
        <p:spPr bwMode="auto">
          <a:xfrm>
            <a:off x="1203675" y="1814867"/>
            <a:ext cx="1781906" cy="392812"/>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8139" name="Line 11"/>
          <p:cNvSpPr>
            <a:spLocks noChangeShapeType="1"/>
          </p:cNvSpPr>
          <p:nvPr/>
        </p:nvSpPr>
        <p:spPr bwMode="auto">
          <a:xfrm flipH="1">
            <a:off x="1203675" y="2581841"/>
            <a:ext cx="1774153" cy="223626"/>
          </a:xfrm>
          <a:prstGeom prst="line">
            <a:avLst/>
          </a:prstGeom>
          <a:ln>
            <a:headEnd/>
            <a:tailEnd type="triangle" w="med" len="med"/>
          </a:ln>
          <a:extLst/>
        </p:spPr>
        <p:style>
          <a:lnRef idx="1">
            <a:schemeClr val="dk1"/>
          </a:lnRef>
          <a:fillRef idx="0">
            <a:schemeClr val="dk1"/>
          </a:fillRef>
          <a:effectRef idx="0">
            <a:schemeClr val="dk1"/>
          </a:effectRef>
          <a:fontRef idx="minor">
            <a:schemeClr val="tx1"/>
          </a:fontRef>
        </p:style>
        <p:txBody>
          <a:bodyPr wrap="none"/>
          <a:lstStyle/>
          <a:p>
            <a:endParaRPr lang="en-US"/>
          </a:p>
        </p:txBody>
      </p:sp>
      <p:sp>
        <p:nvSpPr>
          <p:cNvPr id="48140" name="Line 12"/>
          <p:cNvSpPr>
            <a:spLocks noChangeShapeType="1"/>
          </p:cNvSpPr>
          <p:nvPr/>
        </p:nvSpPr>
        <p:spPr bwMode="auto">
          <a:xfrm>
            <a:off x="1203675" y="3415067"/>
            <a:ext cx="1764626" cy="227915"/>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8144" name="Line 16"/>
          <p:cNvSpPr>
            <a:spLocks noChangeShapeType="1"/>
          </p:cNvSpPr>
          <p:nvPr/>
        </p:nvSpPr>
        <p:spPr bwMode="auto">
          <a:xfrm flipH="1">
            <a:off x="1203675" y="4061957"/>
            <a:ext cx="1774153" cy="26751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8146" name="AutoShape 18"/>
          <p:cNvSpPr>
            <a:spLocks noChangeArrowheads="1"/>
          </p:cNvSpPr>
          <p:nvPr/>
        </p:nvSpPr>
        <p:spPr bwMode="auto">
          <a:xfrm>
            <a:off x="4196586" y="3350180"/>
            <a:ext cx="1752600" cy="685800"/>
          </a:xfrm>
          <a:prstGeom prst="irregularSeal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ja-JP" sz="1400" b="1" dirty="0">
                <a:latin typeface="Tahoma" panose="020B0604030504040204" pitchFamily="34" charset="0"/>
                <a:ea typeface="MS PGothic" panose="020B0600070205080204" pitchFamily="34" charset="-128"/>
              </a:rPr>
              <a:t>Packet Lost</a:t>
            </a:r>
          </a:p>
        </p:txBody>
      </p:sp>
      <p:sp>
        <p:nvSpPr>
          <p:cNvPr id="48148" name="Line 20"/>
          <p:cNvSpPr>
            <a:spLocks noChangeShapeType="1"/>
          </p:cNvSpPr>
          <p:nvPr/>
        </p:nvSpPr>
        <p:spPr bwMode="auto">
          <a:xfrm>
            <a:off x="497732" y="1600200"/>
            <a:ext cx="304800" cy="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8149" name="Line 21"/>
          <p:cNvSpPr>
            <a:spLocks noChangeShapeType="1"/>
          </p:cNvSpPr>
          <p:nvPr/>
        </p:nvSpPr>
        <p:spPr bwMode="auto">
          <a:xfrm>
            <a:off x="497732" y="3352800"/>
            <a:ext cx="304800" cy="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8150" name="Line 22"/>
          <p:cNvSpPr>
            <a:spLocks noChangeShapeType="1"/>
          </p:cNvSpPr>
          <p:nvPr/>
        </p:nvSpPr>
        <p:spPr bwMode="auto">
          <a:xfrm>
            <a:off x="650132" y="1600200"/>
            <a:ext cx="0" cy="1752600"/>
          </a:xfrm>
          <a:prstGeom prst="line">
            <a:avLst/>
          </a:prstGeom>
          <a:noFill/>
          <a:ln w="9525">
            <a:solidFill>
              <a:schemeClr val="tx1"/>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8151" name="Text Box 23"/>
          <p:cNvSpPr txBox="1">
            <a:spLocks noChangeArrowheads="1"/>
          </p:cNvSpPr>
          <p:nvPr/>
        </p:nvSpPr>
        <p:spPr bwMode="auto">
          <a:xfrm>
            <a:off x="269133" y="2209800"/>
            <a:ext cx="773113"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ja-JP" sz="1600" b="1">
                <a:latin typeface="Tahoma" panose="020B0604030504040204" pitchFamily="34" charset="0"/>
                <a:ea typeface="MS PGothic" panose="020B0600070205080204" pitchFamily="34" charset="-128"/>
              </a:rPr>
              <a:t>Timer</a:t>
            </a:r>
          </a:p>
        </p:txBody>
      </p:sp>
      <p:sp>
        <p:nvSpPr>
          <p:cNvPr id="48152" name="Line 24"/>
          <p:cNvSpPr>
            <a:spLocks noChangeShapeType="1"/>
          </p:cNvSpPr>
          <p:nvPr/>
        </p:nvSpPr>
        <p:spPr bwMode="auto">
          <a:xfrm>
            <a:off x="497732" y="3352800"/>
            <a:ext cx="304800" cy="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8153" name="Line 25"/>
          <p:cNvSpPr>
            <a:spLocks noChangeShapeType="1"/>
          </p:cNvSpPr>
          <p:nvPr/>
        </p:nvSpPr>
        <p:spPr bwMode="auto">
          <a:xfrm>
            <a:off x="497732" y="6382965"/>
            <a:ext cx="304800" cy="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8154" name="Line 26"/>
          <p:cNvSpPr>
            <a:spLocks noChangeShapeType="1"/>
          </p:cNvSpPr>
          <p:nvPr/>
        </p:nvSpPr>
        <p:spPr bwMode="auto">
          <a:xfrm>
            <a:off x="650132" y="3352799"/>
            <a:ext cx="0" cy="3009089"/>
          </a:xfrm>
          <a:prstGeom prst="line">
            <a:avLst/>
          </a:prstGeom>
          <a:noFill/>
          <a:ln w="9525">
            <a:solidFill>
              <a:schemeClr val="tx1"/>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8155" name="Text Box 27"/>
          <p:cNvSpPr txBox="1">
            <a:spLocks noChangeArrowheads="1"/>
          </p:cNvSpPr>
          <p:nvPr/>
        </p:nvSpPr>
        <p:spPr bwMode="auto">
          <a:xfrm>
            <a:off x="269133" y="3854450"/>
            <a:ext cx="773113"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ja-JP" sz="1600" b="1">
                <a:latin typeface="Tahoma" panose="020B0604030504040204" pitchFamily="34" charset="0"/>
                <a:ea typeface="MS PGothic" panose="020B0600070205080204" pitchFamily="34" charset="-128"/>
              </a:rPr>
              <a:t>Timer</a:t>
            </a:r>
          </a:p>
        </p:txBody>
      </p:sp>
      <p:sp>
        <p:nvSpPr>
          <p:cNvPr id="2" name="Rectangle 1"/>
          <p:cNvSpPr/>
          <p:nvPr/>
        </p:nvSpPr>
        <p:spPr>
          <a:xfrm rot="655785">
            <a:off x="2111877" y="1760868"/>
            <a:ext cx="645410" cy="2088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t>Pkt</a:t>
            </a:r>
            <a:r>
              <a:rPr lang="en-US" sz="1100" dirty="0" smtClean="0"/>
              <a:t> 0</a:t>
            </a:r>
            <a:endParaRPr lang="en-US" sz="1100" dirty="0"/>
          </a:p>
        </p:txBody>
      </p:sp>
      <p:sp>
        <p:nvSpPr>
          <p:cNvPr id="29" name="Rectangle 28"/>
          <p:cNvSpPr/>
          <p:nvPr/>
        </p:nvSpPr>
        <p:spPr>
          <a:xfrm rot="21149622">
            <a:off x="2035612" y="2384822"/>
            <a:ext cx="681209" cy="1970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smtClean="0"/>
              <a:t>ACK 0</a:t>
            </a:r>
            <a:endParaRPr lang="en-US" sz="1050" dirty="0"/>
          </a:p>
        </p:txBody>
      </p:sp>
      <p:sp>
        <p:nvSpPr>
          <p:cNvPr id="30" name="Rectangle 29"/>
          <p:cNvSpPr/>
          <p:nvPr/>
        </p:nvSpPr>
        <p:spPr>
          <a:xfrm rot="502781">
            <a:off x="1891213" y="3245760"/>
            <a:ext cx="645410" cy="2088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t>Pkt</a:t>
            </a:r>
            <a:r>
              <a:rPr lang="en-US" sz="1100" dirty="0" smtClean="0"/>
              <a:t> 1</a:t>
            </a:r>
            <a:endParaRPr lang="en-US" sz="1100" dirty="0"/>
          </a:p>
        </p:txBody>
      </p:sp>
      <p:sp>
        <p:nvSpPr>
          <p:cNvPr id="32" name="Rectangle 31"/>
          <p:cNvSpPr/>
          <p:nvPr/>
        </p:nvSpPr>
        <p:spPr>
          <a:xfrm rot="21149622">
            <a:off x="1857237" y="3905985"/>
            <a:ext cx="681209" cy="1970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smtClean="0"/>
              <a:t>ACK 1</a:t>
            </a:r>
            <a:endParaRPr lang="en-US" sz="1050" dirty="0"/>
          </a:p>
        </p:txBody>
      </p:sp>
      <p:sp>
        <p:nvSpPr>
          <p:cNvPr id="37" name="Line 12"/>
          <p:cNvSpPr>
            <a:spLocks noChangeShapeType="1"/>
          </p:cNvSpPr>
          <p:nvPr/>
        </p:nvSpPr>
        <p:spPr bwMode="auto">
          <a:xfrm>
            <a:off x="1203674" y="4753132"/>
            <a:ext cx="1764627" cy="23632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8" name="Line 16"/>
          <p:cNvSpPr>
            <a:spLocks noChangeShapeType="1"/>
          </p:cNvSpPr>
          <p:nvPr/>
        </p:nvSpPr>
        <p:spPr bwMode="auto">
          <a:xfrm flipH="1">
            <a:off x="1194148" y="5776271"/>
            <a:ext cx="1791433" cy="280666"/>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9" name="Rectangle 38"/>
          <p:cNvSpPr/>
          <p:nvPr/>
        </p:nvSpPr>
        <p:spPr>
          <a:xfrm rot="502781">
            <a:off x="1891212" y="4583825"/>
            <a:ext cx="645410" cy="2088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t>Pkt</a:t>
            </a:r>
            <a:r>
              <a:rPr lang="en-US" sz="1100" dirty="0" smtClean="0"/>
              <a:t> 3</a:t>
            </a:r>
            <a:endParaRPr lang="en-US" sz="1100" dirty="0"/>
          </a:p>
        </p:txBody>
      </p:sp>
      <p:sp>
        <p:nvSpPr>
          <p:cNvPr id="40" name="Rectangle 39"/>
          <p:cNvSpPr/>
          <p:nvPr/>
        </p:nvSpPr>
        <p:spPr>
          <a:xfrm rot="21149622">
            <a:off x="1847710" y="5633455"/>
            <a:ext cx="681209" cy="1970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smtClean="0"/>
              <a:t>ACK 3</a:t>
            </a:r>
            <a:endParaRPr lang="en-US" sz="1050" dirty="0"/>
          </a:p>
        </p:txBody>
      </p:sp>
      <p:sp>
        <p:nvSpPr>
          <p:cNvPr id="41" name="Line 12"/>
          <p:cNvSpPr>
            <a:spLocks noChangeShapeType="1"/>
          </p:cNvSpPr>
          <p:nvPr/>
        </p:nvSpPr>
        <p:spPr bwMode="auto">
          <a:xfrm>
            <a:off x="1203675" y="5088000"/>
            <a:ext cx="1729214" cy="23632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2" name="Rectangle 41"/>
          <p:cNvSpPr/>
          <p:nvPr/>
        </p:nvSpPr>
        <p:spPr>
          <a:xfrm rot="502781">
            <a:off x="1891213" y="4918693"/>
            <a:ext cx="645410" cy="2088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t>Pkt</a:t>
            </a:r>
            <a:r>
              <a:rPr lang="en-US" sz="1100" dirty="0" smtClean="0"/>
              <a:t> 2</a:t>
            </a:r>
            <a:endParaRPr lang="en-US" sz="1100" dirty="0"/>
          </a:p>
        </p:txBody>
      </p:sp>
      <p:sp>
        <p:nvSpPr>
          <p:cNvPr id="43" name="Line 16"/>
          <p:cNvSpPr>
            <a:spLocks noChangeShapeType="1"/>
          </p:cNvSpPr>
          <p:nvPr/>
        </p:nvSpPr>
        <p:spPr bwMode="auto">
          <a:xfrm flipH="1">
            <a:off x="1194146" y="6188435"/>
            <a:ext cx="1774155" cy="30370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4" name="Rectangle 43"/>
          <p:cNvSpPr/>
          <p:nvPr/>
        </p:nvSpPr>
        <p:spPr>
          <a:xfrm rot="21149622">
            <a:off x="1847708" y="6068657"/>
            <a:ext cx="681209" cy="1970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smtClean="0"/>
              <a:t>ACK 2</a:t>
            </a:r>
            <a:endParaRPr lang="en-US" sz="1050" dirty="0"/>
          </a:p>
        </p:txBody>
      </p:sp>
      <p:sp>
        <p:nvSpPr>
          <p:cNvPr id="45" name="Line 3"/>
          <p:cNvSpPr>
            <a:spLocks noChangeShapeType="1"/>
          </p:cNvSpPr>
          <p:nvPr/>
        </p:nvSpPr>
        <p:spPr bwMode="auto">
          <a:xfrm flipH="1">
            <a:off x="3725950" y="1514625"/>
            <a:ext cx="9528" cy="5060967"/>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6" name="Line 4"/>
          <p:cNvSpPr>
            <a:spLocks noChangeShapeType="1"/>
          </p:cNvSpPr>
          <p:nvPr/>
        </p:nvSpPr>
        <p:spPr bwMode="auto">
          <a:xfrm>
            <a:off x="5523613" y="1516855"/>
            <a:ext cx="9525" cy="5167972"/>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7" name="Text Box 5"/>
          <p:cNvSpPr txBox="1">
            <a:spLocks noChangeArrowheads="1"/>
          </p:cNvSpPr>
          <p:nvPr/>
        </p:nvSpPr>
        <p:spPr bwMode="auto">
          <a:xfrm>
            <a:off x="5061148" y="1156132"/>
            <a:ext cx="96853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ja-JP" sz="1400" b="1" dirty="0" smtClean="0">
                <a:latin typeface="Tahoma" panose="020B0604030504040204" pitchFamily="34" charset="0"/>
                <a:ea typeface="MS PGothic" panose="020B0600070205080204" pitchFamily="34" charset="-128"/>
              </a:rPr>
              <a:t>Receiver</a:t>
            </a:r>
            <a:endParaRPr kumimoji="1" lang="en-US" altLang="ja-JP" sz="1400" b="1" dirty="0">
              <a:latin typeface="Tahoma" panose="020B0604030504040204" pitchFamily="34" charset="0"/>
              <a:ea typeface="MS PGothic" panose="020B0600070205080204" pitchFamily="34" charset="-128"/>
            </a:endParaRPr>
          </a:p>
        </p:txBody>
      </p:sp>
      <p:sp>
        <p:nvSpPr>
          <p:cNvPr id="48" name="Text Box 6"/>
          <p:cNvSpPr txBox="1">
            <a:spLocks noChangeArrowheads="1"/>
          </p:cNvSpPr>
          <p:nvPr/>
        </p:nvSpPr>
        <p:spPr bwMode="auto">
          <a:xfrm>
            <a:off x="3473644" y="1150202"/>
            <a:ext cx="83171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ja-JP" sz="1400" b="1" dirty="0" smtClean="0">
                <a:latin typeface="Tahoma" panose="020B0604030504040204" pitchFamily="34" charset="0"/>
                <a:ea typeface="MS PGothic" panose="020B0600070205080204" pitchFamily="34" charset="-128"/>
              </a:rPr>
              <a:t>Sender</a:t>
            </a:r>
            <a:endParaRPr kumimoji="1" lang="en-US" altLang="ja-JP" sz="1400" b="1" dirty="0">
              <a:latin typeface="Tahoma" panose="020B0604030504040204" pitchFamily="34" charset="0"/>
              <a:ea typeface="MS PGothic" panose="020B0600070205080204" pitchFamily="34" charset="-128"/>
            </a:endParaRPr>
          </a:p>
        </p:txBody>
      </p:sp>
      <p:sp>
        <p:nvSpPr>
          <p:cNvPr id="49" name="Line 9"/>
          <p:cNvSpPr>
            <a:spLocks noChangeShapeType="1"/>
          </p:cNvSpPr>
          <p:nvPr/>
        </p:nvSpPr>
        <p:spPr bwMode="auto">
          <a:xfrm>
            <a:off x="3735478" y="1819426"/>
            <a:ext cx="1745218" cy="38077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0" name="Line 11"/>
          <p:cNvSpPr>
            <a:spLocks noChangeShapeType="1"/>
          </p:cNvSpPr>
          <p:nvPr/>
        </p:nvSpPr>
        <p:spPr bwMode="auto">
          <a:xfrm flipH="1">
            <a:off x="3735478" y="2569378"/>
            <a:ext cx="1777561" cy="240648"/>
          </a:xfrm>
          <a:prstGeom prst="line">
            <a:avLst/>
          </a:prstGeom>
          <a:ln>
            <a:headEnd/>
            <a:tailEnd type="triangle" w="med" len="med"/>
          </a:ln>
          <a:extLst/>
        </p:spPr>
        <p:style>
          <a:lnRef idx="1">
            <a:schemeClr val="dk1"/>
          </a:lnRef>
          <a:fillRef idx="0">
            <a:schemeClr val="dk1"/>
          </a:fillRef>
          <a:effectRef idx="0">
            <a:schemeClr val="dk1"/>
          </a:effectRef>
          <a:fontRef idx="minor">
            <a:schemeClr val="tx1"/>
          </a:fontRef>
        </p:style>
        <p:txBody>
          <a:bodyPr wrap="none"/>
          <a:lstStyle/>
          <a:p>
            <a:endParaRPr lang="en-US"/>
          </a:p>
        </p:txBody>
      </p:sp>
      <p:sp>
        <p:nvSpPr>
          <p:cNvPr id="51" name="Line 12"/>
          <p:cNvSpPr>
            <a:spLocks noChangeShapeType="1"/>
          </p:cNvSpPr>
          <p:nvPr/>
        </p:nvSpPr>
        <p:spPr bwMode="auto">
          <a:xfrm>
            <a:off x="3735478" y="3419626"/>
            <a:ext cx="1567557" cy="225493"/>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2" name="Line 16"/>
          <p:cNvSpPr>
            <a:spLocks noChangeShapeType="1"/>
          </p:cNvSpPr>
          <p:nvPr/>
        </p:nvSpPr>
        <p:spPr bwMode="auto">
          <a:xfrm flipH="1">
            <a:off x="3716426" y="5324320"/>
            <a:ext cx="1796613" cy="285806"/>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3" name="Rectangle 52"/>
          <p:cNvSpPr/>
          <p:nvPr/>
        </p:nvSpPr>
        <p:spPr>
          <a:xfrm rot="655785">
            <a:off x="4643680" y="1765427"/>
            <a:ext cx="645410" cy="2088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t>Pkt</a:t>
            </a:r>
            <a:r>
              <a:rPr lang="en-US" sz="1100" dirty="0" smtClean="0"/>
              <a:t> 0</a:t>
            </a:r>
            <a:endParaRPr lang="en-US" sz="1100" dirty="0"/>
          </a:p>
        </p:txBody>
      </p:sp>
      <p:sp>
        <p:nvSpPr>
          <p:cNvPr id="54" name="Rectangle 53"/>
          <p:cNvSpPr/>
          <p:nvPr/>
        </p:nvSpPr>
        <p:spPr>
          <a:xfrm rot="21149622">
            <a:off x="4567415" y="2389381"/>
            <a:ext cx="681209" cy="1970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smtClean="0"/>
              <a:t>ACK 0</a:t>
            </a:r>
            <a:endParaRPr lang="en-US" sz="1050" dirty="0"/>
          </a:p>
        </p:txBody>
      </p:sp>
      <p:sp>
        <p:nvSpPr>
          <p:cNvPr id="55" name="Rectangle 54"/>
          <p:cNvSpPr/>
          <p:nvPr/>
        </p:nvSpPr>
        <p:spPr>
          <a:xfrm rot="502781">
            <a:off x="4083377" y="3225121"/>
            <a:ext cx="645410" cy="2088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t>Pkt</a:t>
            </a:r>
            <a:r>
              <a:rPr lang="en-US" sz="1100" dirty="0" smtClean="0"/>
              <a:t> 1</a:t>
            </a:r>
            <a:endParaRPr lang="en-US" sz="1100" dirty="0"/>
          </a:p>
        </p:txBody>
      </p:sp>
      <p:sp>
        <p:nvSpPr>
          <p:cNvPr id="56" name="Rectangle 55"/>
          <p:cNvSpPr/>
          <p:nvPr/>
        </p:nvSpPr>
        <p:spPr>
          <a:xfrm rot="21149622">
            <a:off x="4369988" y="5186644"/>
            <a:ext cx="681209" cy="1970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smtClean="0"/>
              <a:t>ACK 1</a:t>
            </a:r>
            <a:endParaRPr lang="en-US" sz="1050" dirty="0"/>
          </a:p>
        </p:txBody>
      </p:sp>
      <p:sp>
        <p:nvSpPr>
          <p:cNvPr id="57" name="Line 12"/>
          <p:cNvSpPr>
            <a:spLocks noChangeShapeType="1"/>
          </p:cNvSpPr>
          <p:nvPr/>
        </p:nvSpPr>
        <p:spPr bwMode="auto">
          <a:xfrm>
            <a:off x="3735477" y="4757691"/>
            <a:ext cx="1788135" cy="291469"/>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9" name="Rectangle 58"/>
          <p:cNvSpPr/>
          <p:nvPr/>
        </p:nvSpPr>
        <p:spPr>
          <a:xfrm rot="502781">
            <a:off x="4423015" y="4588384"/>
            <a:ext cx="645410" cy="2088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t>Pkt</a:t>
            </a:r>
            <a:r>
              <a:rPr lang="en-US" sz="1100" dirty="0" smtClean="0"/>
              <a:t> 1</a:t>
            </a:r>
            <a:endParaRPr lang="en-US" sz="1100" dirty="0"/>
          </a:p>
        </p:txBody>
      </p:sp>
      <p:sp>
        <p:nvSpPr>
          <p:cNvPr id="13" name="Left Bracket 12"/>
          <p:cNvSpPr/>
          <p:nvPr/>
        </p:nvSpPr>
        <p:spPr>
          <a:xfrm>
            <a:off x="3530516" y="3405214"/>
            <a:ext cx="195434" cy="1338065"/>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p:cNvSpPr txBox="1"/>
          <p:nvPr/>
        </p:nvSpPr>
        <p:spPr>
          <a:xfrm>
            <a:off x="3254941" y="3468727"/>
            <a:ext cx="296693" cy="1107996"/>
          </a:xfrm>
          <a:prstGeom prst="rect">
            <a:avLst/>
          </a:prstGeom>
          <a:noFill/>
        </p:spPr>
        <p:txBody>
          <a:bodyPr wrap="square" rtlCol="0">
            <a:spAutoFit/>
          </a:bodyPr>
          <a:lstStyle/>
          <a:p>
            <a:r>
              <a:rPr lang="en-US" sz="1100" dirty="0" smtClean="0"/>
              <a:t>timeout</a:t>
            </a:r>
            <a:endParaRPr lang="en-US" sz="1100" dirty="0"/>
          </a:p>
        </p:txBody>
      </p:sp>
      <p:sp>
        <p:nvSpPr>
          <p:cNvPr id="78" name="Line 3"/>
          <p:cNvSpPr>
            <a:spLocks noChangeShapeType="1"/>
          </p:cNvSpPr>
          <p:nvPr/>
        </p:nvSpPr>
        <p:spPr bwMode="auto">
          <a:xfrm flipH="1">
            <a:off x="6226790" y="1490259"/>
            <a:ext cx="9528" cy="5060967"/>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9" name="Line 4"/>
          <p:cNvSpPr>
            <a:spLocks noChangeShapeType="1"/>
          </p:cNvSpPr>
          <p:nvPr/>
        </p:nvSpPr>
        <p:spPr bwMode="auto">
          <a:xfrm>
            <a:off x="7987889" y="1449146"/>
            <a:ext cx="9525" cy="5167972"/>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80" name="Text Box 5"/>
          <p:cNvSpPr txBox="1">
            <a:spLocks noChangeArrowheads="1"/>
          </p:cNvSpPr>
          <p:nvPr/>
        </p:nvSpPr>
        <p:spPr bwMode="auto">
          <a:xfrm>
            <a:off x="7561988" y="1165201"/>
            <a:ext cx="96853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ja-JP" sz="1400" b="1" dirty="0" smtClean="0">
                <a:latin typeface="Tahoma" panose="020B0604030504040204" pitchFamily="34" charset="0"/>
                <a:ea typeface="MS PGothic" panose="020B0600070205080204" pitchFamily="34" charset="-128"/>
              </a:rPr>
              <a:t>Receiver</a:t>
            </a:r>
            <a:endParaRPr kumimoji="1" lang="en-US" altLang="ja-JP" sz="1400" b="1" dirty="0">
              <a:latin typeface="Tahoma" panose="020B0604030504040204" pitchFamily="34" charset="0"/>
              <a:ea typeface="MS PGothic" panose="020B0600070205080204" pitchFamily="34" charset="-128"/>
            </a:endParaRPr>
          </a:p>
        </p:txBody>
      </p:sp>
      <p:sp>
        <p:nvSpPr>
          <p:cNvPr id="81" name="Text Box 6"/>
          <p:cNvSpPr txBox="1">
            <a:spLocks noChangeArrowheads="1"/>
          </p:cNvSpPr>
          <p:nvPr/>
        </p:nvSpPr>
        <p:spPr bwMode="auto">
          <a:xfrm>
            <a:off x="5974484" y="1125836"/>
            <a:ext cx="83171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ja-JP" sz="1400" b="1" dirty="0" smtClean="0">
                <a:latin typeface="Tahoma" panose="020B0604030504040204" pitchFamily="34" charset="0"/>
                <a:ea typeface="MS PGothic" panose="020B0600070205080204" pitchFamily="34" charset="-128"/>
              </a:rPr>
              <a:t>Sender</a:t>
            </a:r>
            <a:endParaRPr kumimoji="1" lang="en-US" altLang="ja-JP" sz="1400" b="1" dirty="0">
              <a:latin typeface="Tahoma" panose="020B0604030504040204" pitchFamily="34" charset="0"/>
              <a:ea typeface="MS PGothic" panose="020B0600070205080204" pitchFamily="34" charset="-128"/>
            </a:endParaRPr>
          </a:p>
        </p:txBody>
      </p:sp>
      <p:sp>
        <p:nvSpPr>
          <p:cNvPr id="82" name="Line 9"/>
          <p:cNvSpPr>
            <a:spLocks noChangeShapeType="1"/>
          </p:cNvSpPr>
          <p:nvPr/>
        </p:nvSpPr>
        <p:spPr bwMode="auto">
          <a:xfrm>
            <a:off x="6236318" y="1795060"/>
            <a:ext cx="1761096" cy="373631"/>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83" name="Line 11"/>
          <p:cNvSpPr>
            <a:spLocks noChangeShapeType="1"/>
          </p:cNvSpPr>
          <p:nvPr/>
        </p:nvSpPr>
        <p:spPr bwMode="auto">
          <a:xfrm flipH="1">
            <a:off x="6236318" y="2546350"/>
            <a:ext cx="1731472" cy="239310"/>
          </a:xfrm>
          <a:prstGeom prst="line">
            <a:avLst/>
          </a:prstGeom>
          <a:ln>
            <a:headEnd/>
            <a:tailEnd type="triangle" w="med" len="med"/>
          </a:ln>
          <a:extLst/>
        </p:spPr>
        <p:style>
          <a:lnRef idx="1">
            <a:schemeClr val="dk1"/>
          </a:lnRef>
          <a:fillRef idx="0">
            <a:schemeClr val="dk1"/>
          </a:fillRef>
          <a:effectRef idx="0">
            <a:schemeClr val="dk1"/>
          </a:effectRef>
          <a:fontRef idx="minor">
            <a:schemeClr val="tx1"/>
          </a:fontRef>
        </p:style>
        <p:txBody>
          <a:bodyPr wrap="none"/>
          <a:lstStyle/>
          <a:p>
            <a:endParaRPr lang="en-US"/>
          </a:p>
        </p:txBody>
      </p:sp>
      <p:sp>
        <p:nvSpPr>
          <p:cNvPr id="84" name="Line 12"/>
          <p:cNvSpPr>
            <a:spLocks noChangeShapeType="1"/>
          </p:cNvSpPr>
          <p:nvPr/>
        </p:nvSpPr>
        <p:spPr bwMode="auto">
          <a:xfrm>
            <a:off x="6236318" y="3395260"/>
            <a:ext cx="1724536" cy="45919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86" name="Rectangle 85"/>
          <p:cNvSpPr/>
          <p:nvPr/>
        </p:nvSpPr>
        <p:spPr>
          <a:xfrm rot="655785">
            <a:off x="6902633" y="1708025"/>
            <a:ext cx="645410" cy="2088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t>Pkt</a:t>
            </a:r>
            <a:r>
              <a:rPr lang="en-US" sz="1100" dirty="0" smtClean="0"/>
              <a:t> 0</a:t>
            </a:r>
            <a:endParaRPr lang="en-US" sz="1100" dirty="0"/>
          </a:p>
        </p:txBody>
      </p:sp>
      <p:sp>
        <p:nvSpPr>
          <p:cNvPr id="87" name="Rectangle 86"/>
          <p:cNvSpPr/>
          <p:nvPr/>
        </p:nvSpPr>
        <p:spPr>
          <a:xfrm rot="21149622">
            <a:off x="7068255" y="2365015"/>
            <a:ext cx="681209" cy="1970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smtClean="0"/>
              <a:t>ACK 0</a:t>
            </a:r>
            <a:endParaRPr lang="en-US" sz="1050" dirty="0"/>
          </a:p>
        </p:txBody>
      </p:sp>
      <p:sp>
        <p:nvSpPr>
          <p:cNvPr id="88" name="Rectangle 87"/>
          <p:cNvSpPr/>
          <p:nvPr/>
        </p:nvSpPr>
        <p:spPr>
          <a:xfrm rot="896754">
            <a:off x="6880400" y="3354447"/>
            <a:ext cx="645410" cy="2088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t>Pkt</a:t>
            </a:r>
            <a:r>
              <a:rPr lang="en-US" sz="1100" dirty="0" smtClean="0"/>
              <a:t> 1</a:t>
            </a:r>
            <a:endParaRPr lang="en-US" sz="1100" dirty="0"/>
          </a:p>
        </p:txBody>
      </p:sp>
      <p:sp>
        <p:nvSpPr>
          <p:cNvPr id="90" name="Line 12"/>
          <p:cNvSpPr>
            <a:spLocks noChangeShapeType="1"/>
          </p:cNvSpPr>
          <p:nvPr/>
        </p:nvSpPr>
        <p:spPr bwMode="auto">
          <a:xfrm>
            <a:off x="6236317" y="4733325"/>
            <a:ext cx="1788132" cy="256127"/>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91" name="Rectangle 90"/>
          <p:cNvSpPr/>
          <p:nvPr/>
        </p:nvSpPr>
        <p:spPr>
          <a:xfrm rot="502781">
            <a:off x="6923855" y="4564018"/>
            <a:ext cx="645410" cy="2088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t>Pkt</a:t>
            </a:r>
            <a:r>
              <a:rPr lang="en-US" sz="1100" dirty="0" smtClean="0"/>
              <a:t> 1</a:t>
            </a:r>
            <a:endParaRPr lang="en-US" sz="1100" dirty="0"/>
          </a:p>
        </p:txBody>
      </p:sp>
      <p:sp>
        <p:nvSpPr>
          <p:cNvPr id="92" name="Left Bracket 91"/>
          <p:cNvSpPr/>
          <p:nvPr/>
        </p:nvSpPr>
        <p:spPr>
          <a:xfrm>
            <a:off x="6031356" y="3380848"/>
            <a:ext cx="195434" cy="1338065"/>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3" name="TextBox 92"/>
          <p:cNvSpPr txBox="1"/>
          <p:nvPr/>
        </p:nvSpPr>
        <p:spPr>
          <a:xfrm>
            <a:off x="5744190" y="3560442"/>
            <a:ext cx="296693" cy="1107996"/>
          </a:xfrm>
          <a:prstGeom prst="rect">
            <a:avLst/>
          </a:prstGeom>
          <a:noFill/>
        </p:spPr>
        <p:txBody>
          <a:bodyPr wrap="square" rtlCol="0">
            <a:spAutoFit/>
          </a:bodyPr>
          <a:lstStyle/>
          <a:p>
            <a:r>
              <a:rPr lang="en-US" sz="1100" dirty="0" smtClean="0"/>
              <a:t>timeout</a:t>
            </a:r>
            <a:endParaRPr lang="en-US" sz="1100" dirty="0"/>
          </a:p>
        </p:txBody>
      </p:sp>
      <p:sp>
        <p:nvSpPr>
          <p:cNvPr id="94" name="Line 16"/>
          <p:cNvSpPr>
            <a:spLocks noChangeShapeType="1"/>
          </p:cNvSpPr>
          <p:nvPr/>
        </p:nvSpPr>
        <p:spPr bwMode="auto">
          <a:xfrm flipH="1">
            <a:off x="6226789" y="3956310"/>
            <a:ext cx="1797660" cy="1046547"/>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95" name="Rectangle 94"/>
          <p:cNvSpPr/>
          <p:nvPr/>
        </p:nvSpPr>
        <p:spPr>
          <a:xfrm rot="19914224">
            <a:off x="6717699" y="4216818"/>
            <a:ext cx="681209" cy="1970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smtClean="0"/>
              <a:t>ACK 1</a:t>
            </a:r>
            <a:endParaRPr lang="en-US" sz="1050" dirty="0"/>
          </a:p>
        </p:txBody>
      </p:sp>
      <p:sp>
        <p:nvSpPr>
          <p:cNvPr id="15" name="TextBox 14"/>
          <p:cNvSpPr txBox="1"/>
          <p:nvPr/>
        </p:nvSpPr>
        <p:spPr>
          <a:xfrm>
            <a:off x="8046255" y="4743279"/>
            <a:ext cx="1438213" cy="430887"/>
          </a:xfrm>
          <a:prstGeom prst="rect">
            <a:avLst/>
          </a:prstGeom>
          <a:noFill/>
        </p:spPr>
        <p:txBody>
          <a:bodyPr wrap="square" rtlCol="0">
            <a:spAutoFit/>
          </a:bodyPr>
          <a:lstStyle/>
          <a:p>
            <a:r>
              <a:rPr lang="en-US" sz="1100" dirty="0" smtClean="0"/>
              <a:t>Duplicate packet is deleted</a:t>
            </a:r>
            <a:endParaRPr lang="en-US" sz="1100" dirty="0"/>
          </a:p>
        </p:txBody>
      </p:sp>
    </p:spTree>
    <p:extLst>
      <p:ext uri="{BB962C8B-B14F-4D97-AF65-F5344CB8AC3E}">
        <p14:creationId xmlns:p14="http://schemas.microsoft.com/office/powerpoint/2010/main" val="3056809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1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81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81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81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5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55"/>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48146"/>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59"/>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57"/>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56"/>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52"/>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82"/>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86"/>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87"/>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83"/>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88"/>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84"/>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93"/>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92"/>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95"/>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94"/>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grpId="0" nodeType="clickEffect">
                                  <p:stCondLst>
                                    <p:cond delay="0"/>
                                  </p:stCondLst>
                                  <p:childTnLst>
                                    <p:set>
                                      <p:cBhvr>
                                        <p:cTn id="124" dur="1" fill="hold">
                                          <p:stCondLst>
                                            <p:cond delay="0"/>
                                          </p:stCondLst>
                                        </p:cTn>
                                        <p:tgtEl>
                                          <p:spTgt spid="91"/>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90"/>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childTnLst>
                                    <p:set>
                                      <p:cBhvr>
                                        <p:cTn id="1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7" grpId="0" animBg="1"/>
      <p:bldP spid="48139" grpId="0" animBg="1"/>
      <p:bldP spid="48140" grpId="0" animBg="1"/>
      <p:bldP spid="48144" grpId="0" animBg="1"/>
      <p:bldP spid="48146" grpId="0" animBg="1"/>
      <p:bldP spid="2" grpId="0" animBg="1"/>
      <p:bldP spid="29" grpId="0" animBg="1"/>
      <p:bldP spid="30" grpId="0" animBg="1"/>
      <p:bldP spid="32" grpId="0" animBg="1"/>
      <p:bldP spid="37" grpId="0" animBg="1"/>
      <p:bldP spid="38" grpId="0" animBg="1"/>
      <p:bldP spid="39" grpId="0" animBg="1"/>
      <p:bldP spid="40" grpId="0" animBg="1"/>
      <p:bldP spid="41" grpId="0" animBg="1"/>
      <p:bldP spid="42" grpId="0" animBg="1"/>
      <p:bldP spid="43" grpId="0" animBg="1"/>
      <p:bldP spid="44" grpId="0" animBg="1"/>
      <p:bldP spid="49" grpId="0" animBg="1"/>
      <p:bldP spid="50" grpId="0" animBg="1"/>
      <p:bldP spid="51" grpId="0" animBg="1"/>
      <p:bldP spid="52" grpId="0" animBg="1"/>
      <p:bldP spid="53" grpId="0" animBg="1"/>
      <p:bldP spid="54" grpId="0" animBg="1"/>
      <p:bldP spid="55" grpId="0" animBg="1"/>
      <p:bldP spid="56" grpId="0" animBg="1"/>
      <p:bldP spid="57" grpId="0" animBg="1"/>
      <p:bldP spid="59" grpId="0" animBg="1"/>
      <p:bldP spid="13" grpId="0" animBg="1"/>
      <p:bldP spid="14" grpId="0"/>
      <p:bldP spid="82" grpId="0" animBg="1"/>
      <p:bldP spid="83" grpId="0" animBg="1"/>
      <p:bldP spid="84" grpId="0" animBg="1"/>
      <p:bldP spid="86" grpId="0" animBg="1"/>
      <p:bldP spid="87" grpId="0" animBg="1"/>
      <p:bldP spid="88" grpId="0" animBg="1"/>
      <p:bldP spid="90" grpId="0" animBg="1"/>
      <p:bldP spid="91" grpId="0" animBg="1"/>
      <p:bldP spid="92" grpId="0" animBg="1"/>
      <p:bldP spid="93" grpId="0"/>
      <p:bldP spid="94" grpId="0" animBg="1"/>
      <p:bldP spid="95" grpId="0" animBg="1"/>
      <p:bldP spid="1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63459"/>
          </a:xfrm>
        </p:spPr>
        <p:txBody>
          <a:bodyPr/>
          <a:lstStyle/>
          <a:p>
            <a:r>
              <a:rPr lang="en-US" dirty="0" smtClean="0"/>
              <a:t>Packets from Wireshark</a:t>
            </a:r>
            <a:endParaRPr lang="en-US" dirty="0"/>
          </a:p>
        </p:txBody>
      </p:sp>
      <p:pic>
        <p:nvPicPr>
          <p:cNvPr id="3" name="Picture 2"/>
          <p:cNvPicPr>
            <a:picLocks noChangeAspect="1"/>
          </p:cNvPicPr>
          <p:nvPr/>
        </p:nvPicPr>
        <p:blipFill>
          <a:blip r:embed="rId2"/>
          <a:stretch>
            <a:fillRect/>
          </a:stretch>
        </p:blipFill>
        <p:spPr>
          <a:xfrm>
            <a:off x="203888" y="3519967"/>
            <a:ext cx="4351636" cy="3275950"/>
          </a:xfrm>
          <a:prstGeom prst="rect">
            <a:avLst/>
          </a:prstGeom>
        </p:spPr>
      </p:pic>
      <p:pic>
        <p:nvPicPr>
          <p:cNvPr id="4" name="Picture 3"/>
          <p:cNvPicPr>
            <a:picLocks noChangeAspect="1"/>
          </p:cNvPicPr>
          <p:nvPr/>
        </p:nvPicPr>
        <p:blipFill>
          <a:blip r:embed="rId3"/>
          <a:stretch>
            <a:fillRect/>
          </a:stretch>
        </p:blipFill>
        <p:spPr>
          <a:xfrm>
            <a:off x="3888259" y="968497"/>
            <a:ext cx="3970186" cy="2990733"/>
          </a:xfrm>
          <a:prstGeom prst="rect">
            <a:avLst/>
          </a:prstGeom>
        </p:spPr>
      </p:pic>
      <p:pic>
        <p:nvPicPr>
          <p:cNvPr id="5" name="Picture 4"/>
          <p:cNvPicPr>
            <a:picLocks noChangeAspect="1"/>
          </p:cNvPicPr>
          <p:nvPr/>
        </p:nvPicPr>
        <p:blipFill>
          <a:blip r:embed="rId4"/>
          <a:stretch>
            <a:fillRect/>
          </a:stretch>
        </p:blipFill>
        <p:spPr>
          <a:xfrm>
            <a:off x="7521147" y="3575709"/>
            <a:ext cx="4277590" cy="3220208"/>
          </a:xfrm>
          <a:prstGeom prst="rect">
            <a:avLst/>
          </a:prstGeom>
        </p:spPr>
      </p:pic>
    </p:spTree>
    <p:extLst>
      <p:ext uri="{BB962C8B-B14F-4D97-AF65-F5344CB8AC3E}">
        <p14:creationId xmlns:p14="http://schemas.microsoft.com/office/powerpoint/2010/main" val="24430903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27454" y="181139"/>
            <a:ext cx="4508157" cy="3393781"/>
          </a:xfrm>
          <a:prstGeom prst="rect">
            <a:avLst/>
          </a:prstGeom>
        </p:spPr>
      </p:pic>
      <p:pic>
        <p:nvPicPr>
          <p:cNvPr id="4" name="Picture 3"/>
          <p:cNvPicPr>
            <a:picLocks noChangeAspect="1"/>
          </p:cNvPicPr>
          <p:nvPr/>
        </p:nvPicPr>
        <p:blipFill>
          <a:blip r:embed="rId3"/>
          <a:stretch>
            <a:fillRect/>
          </a:stretch>
        </p:blipFill>
        <p:spPr>
          <a:xfrm>
            <a:off x="5088155" y="181139"/>
            <a:ext cx="4453321" cy="3352500"/>
          </a:xfrm>
          <a:prstGeom prst="rect">
            <a:avLst/>
          </a:prstGeom>
        </p:spPr>
      </p:pic>
    </p:spTree>
    <p:extLst>
      <p:ext uri="{BB962C8B-B14F-4D97-AF65-F5344CB8AC3E}">
        <p14:creationId xmlns:p14="http://schemas.microsoft.com/office/powerpoint/2010/main" val="11387703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idx="4294967295"/>
          </p:nvPr>
        </p:nvSpPr>
        <p:spPr>
          <a:xfrm>
            <a:off x="0" y="165100"/>
            <a:ext cx="8096250" cy="1101726"/>
          </a:xfrm>
        </p:spPr>
        <p:txBody>
          <a:bodyPr>
            <a:normAutofit/>
          </a:bodyPr>
          <a:lstStyle/>
          <a:p>
            <a:pPr eaLnBrk="1" hangingPunct="1"/>
            <a:r>
              <a:rPr lang="en-US" altLang="en-US" sz="3600" dirty="0" smtClean="0">
                <a:ea typeface="ＭＳ Ｐゴシック" panose="020B0600070205080204" pitchFamily="34" charset="-128"/>
              </a:rPr>
              <a:t/>
            </a:r>
            <a:br>
              <a:rPr lang="en-US" altLang="en-US" sz="3600" dirty="0" smtClean="0">
                <a:ea typeface="ＭＳ Ｐゴシック" panose="020B0600070205080204" pitchFamily="34" charset="-128"/>
              </a:rPr>
            </a:br>
            <a:r>
              <a:rPr lang="en-US" altLang="en-US" sz="3600" dirty="0" smtClean="0">
                <a:ea typeface="ＭＳ Ｐゴシック" panose="020B0600070205080204" pitchFamily="34" charset="-128"/>
              </a:rPr>
              <a:t>Internet </a:t>
            </a:r>
            <a:r>
              <a:rPr lang="en-US" altLang="en-US" sz="3600" dirty="0">
                <a:ea typeface="ＭＳ Ｐゴシック" panose="020B0600070205080204" pitchFamily="34" charset="-128"/>
              </a:rPr>
              <a:t>structure: network of networks</a:t>
            </a:r>
            <a:endParaRPr lang="en-US" altLang="en-US" dirty="0" smtClean="0">
              <a:ea typeface="ＭＳ Ｐゴシック" panose="020B0600070205080204" pitchFamily="34" charset="-128"/>
            </a:endParaRPr>
          </a:p>
        </p:txBody>
      </p:sp>
      <p:sp>
        <p:nvSpPr>
          <p:cNvPr id="102403" name="Rectangle 3"/>
          <p:cNvSpPr>
            <a:spLocks noGrp="1" noChangeArrowheads="1"/>
          </p:cNvSpPr>
          <p:nvPr>
            <p:ph type="body" sz="half" idx="4294967295"/>
          </p:nvPr>
        </p:nvSpPr>
        <p:spPr>
          <a:xfrm>
            <a:off x="0" y="5149850"/>
            <a:ext cx="8440738" cy="4648200"/>
          </a:xfrm>
        </p:spPr>
        <p:txBody>
          <a:bodyPr>
            <a:normAutofit/>
          </a:bodyPr>
          <a:lstStyle/>
          <a:p>
            <a:pPr eaLnBrk="1" hangingPunct="1">
              <a:buSzPct val="75000"/>
            </a:pPr>
            <a:r>
              <a:rPr lang="en-US" altLang="en-US" sz="1800" dirty="0">
                <a:ea typeface="ＭＳ Ｐゴシック" panose="020B0600070205080204" pitchFamily="34" charset="-128"/>
              </a:rPr>
              <a:t>at center: small # of well-connected large networks</a:t>
            </a:r>
          </a:p>
          <a:p>
            <a:pPr lvl="1" eaLnBrk="1" hangingPunct="1"/>
            <a:r>
              <a:rPr lang="ja-JP" altLang="en-US" sz="1600" dirty="0">
                <a:solidFill>
                  <a:srgbClr val="CC0000"/>
                </a:solidFill>
                <a:ea typeface="ＭＳ Ｐゴシック" panose="020B0600070205080204" pitchFamily="34" charset="-128"/>
              </a:rPr>
              <a:t>“</a:t>
            </a:r>
            <a:r>
              <a:rPr lang="en-US" altLang="ja-JP" sz="1600" dirty="0">
                <a:solidFill>
                  <a:srgbClr val="CC0000"/>
                </a:solidFill>
                <a:ea typeface="ＭＳ Ｐゴシック" panose="020B0600070205080204" pitchFamily="34" charset="-128"/>
              </a:rPr>
              <a:t>tier-1</a:t>
            </a:r>
            <a:r>
              <a:rPr lang="ja-JP" altLang="en-US" sz="1600" dirty="0">
                <a:solidFill>
                  <a:srgbClr val="CC0000"/>
                </a:solidFill>
                <a:ea typeface="ＭＳ Ｐゴシック" panose="020B0600070205080204" pitchFamily="34" charset="-128"/>
              </a:rPr>
              <a:t>”</a:t>
            </a:r>
            <a:r>
              <a:rPr lang="en-US" altLang="ja-JP" sz="1600" dirty="0">
                <a:solidFill>
                  <a:srgbClr val="CC0000"/>
                </a:solidFill>
                <a:ea typeface="ＭＳ Ｐゴシック" panose="020B0600070205080204" pitchFamily="34" charset="-128"/>
              </a:rPr>
              <a:t> commercial ISPs</a:t>
            </a:r>
            <a:r>
              <a:rPr lang="en-US" altLang="ja-JP" sz="1600" dirty="0">
                <a:solidFill>
                  <a:srgbClr val="FF0000"/>
                </a:solidFill>
                <a:ea typeface="ＭＳ Ｐゴシック" panose="020B0600070205080204" pitchFamily="34" charset="-128"/>
              </a:rPr>
              <a:t> </a:t>
            </a:r>
            <a:r>
              <a:rPr lang="en-US" altLang="ja-JP" sz="1600" dirty="0">
                <a:ea typeface="ＭＳ Ｐゴシック" panose="020B0600070205080204" pitchFamily="34" charset="-128"/>
              </a:rPr>
              <a:t>(e.g., Level 3, Sprint, AT&amp;T, NTT), national &amp; international coverage</a:t>
            </a:r>
          </a:p>
          <a:p>
            <a:pPr lvl="1" eaLnBrk="1" hangingPunct="1"/>
            <a:r>
              <a:rPr lang="en-US" altLang="en-US" sz="1600" dirty="0">
                <a:solidFill>
                  <a:srgbClr val="CC0000"/>
                </a:solidFill>
                <a:ea typeface="Arial" panose="020B0604020202020204" pitchFamily="34" charset="0"/>
              </a:rPr>
              <a:t>content provider network </a:t>
            </a:r>
            <a:r>
              <a:rPr lang="en-US" altLang="en-US" sz="1600" dirty="0">
                <a:ea typeface="Arial" panose="020B0604020202020204" pitchFamily="34" charset="0"/>
              </a:rPr>
              <a:t>(</a:t>
            </a:r>
            <a:r>
              <a:rPr lang="en-US" altLang="en-US" sz="1600" dirty="0" err="1">
                <a:ea typeface="Arial" panose="020B0604020202020204" pitchFamily="34" charset="0"/>
              </a:rPr>
              <a:t>e.g</a:t>
            </a:r>
            <a:r>
              <a:rPr lang="en-US" altLang="en-US" sz="1600" dirty="0">
                <a:ea typeface="Arial" panose="020B0604020202020204" pitchFamily="34" charset="0"/>
              </a:rPr>
              <a:t>, Google): private network that connects it data centers to Internet, often bypassing tier-1, regional </a:t>
            </a:r>
            <a:r>
              <a:rPr lang="en-US" altLang="en-US" sz="1600" dirty="0" smtClean="0">
                <a:ea typeface="Arial" panose="020B0604020202020204" pitchFamily="34" charset="0"/>
              </a:rPr>
              <a:t>ISPs</a:t>
            </a:r>
          </a:p>
          <a:p>
            <a:pPr lvl="1" eaLnBrk="1" hangingPunct="1"/>
            <a:r>
              <a:rPr lang="en-US" altLang="en-US" sz="1600" dirty="0" smtClean="0">
                <a:solidFill>
                  <a:srgbClr val="FF0000"/>
                </a:solidFill>
                <a:ea typeface="Arial" panose="020B0604020202020204" pitchFamily="34" charset="0"/>
              </a:rPr>
              <a:t>IXP:</a:t>
            </a:r>
            <a:r>
              <a:rPr lang="en-US" altLang="en-US" sz="1600" dirty="0" smtClean="0">
                <a:ea typeface="Arial" panose="020B0604020202020204" pitchFamily="34" charset="0"/>
              </a:rPr>
              <a:t> Internet </a:t>
            </a:r>
            <a:r>
              <a:rPr lang="en-US" altLang="en-US" sz="1600" dirty="0" err="1" smtClean="0">
                <a:ea typeface="Arial" panose="020B0604020202020204" pitchFamily="34" charset="0"/>
              </a:rPr>
              <a:t>eXchange</a:t>
            </a:r>
            <a:r>
              <a:rPr lang="en-US" altLang="en-US" sz="1600" dirty="0" smtClean="0">
                <a:ea typeface="Arial" panose="020B0604020202020204" pitchFamily="34" charset="0"/>
              </a:rPr>
              <a:t> Point</a:t>
            </a:r>
            <a:endParaRPr lang="en-US" altLang="en-US" sz="1600" dirty="0">
              <a:ea typeface="Arial" panose="020B0604020202020204" pitchFamily="34" charset="0"/>
            </a:endParaRPr>
          </a:p>
          <a:p>
            <a:pPr lvl="1" eaLnBrk="1" hangingPunct="1">
              <a:buFont typeface="Wingdings" panose="05000000000000000000" pitchFamily="2" charset="2"/>
              <a:buNone/>
            </a:pPr>
            <a:endParaRPr lang="en-US" altLang="en-US" sz="1600" dirty="0">
              <a:ea typeface="Arial" panose="020B0604020202020204" pitchFamily="34" charset="0"/>
            </a:endParaRPr>
          </a:p>
        </p:txBody>
      </p:sp>
      <p:grpSp>
        <p:nvGrpSpPr>
          <p:cNvPr id="102406" name="Group 67"/>
          <p:cNvGrpSpPr>
            <a:grpSpLocks/>
          </p:cNvGrpSpPr>
          <p:nvPr/>
        </p:nvGrpSpPr>
        <p:grpSpPr bwMode="auto">
          <a:xfrm>
            <a:off x="2578100" y="1266826"/>
            <a:ext cx="7658100" cy="3984625"/>
            <a:chOff x="1066800" y="1371600"/>
            <a:chExt cx="7194549" cy="3984625"/>
          </a:xfrm>
        </p:grpSpPr>
        <p:sp>
          <p:nvSpPr>
            <p:cNvPr id="102407" name="Oval 76"/>
            <p:cNvSpPr>
              <a:spLocks noChangeArrowheads="1"/>
            </p:cNvSpPr>
            <p:nvPr/>
          </p:nvSpPr>
          <p:spPr bwMode="auto">
            <a:xfrm>
              <a:off x="1981200" y="4724400"/>
              <a:ext cx="793749" cy="631825"/>
            </a:xfrm>
            <a:prstGeom prst="ellipse">
              <a:avLst/>
            </a:prstGeom>
            <a:solidFill>
              <a:srgbClr val="00FFFF"/>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a:t>access</a:t>
              </a:r>
            </a:p>
            <a:p>
              <a:pPr algn="ctr"/>
              <a:r>
                <a:rPr lang="en-US" altLang="en-US" sz="1600"/>
                <a:t>ISP</a:t>
              </a:r>
            </a:p>
          </p:txBody>
        </p:sp>
        <p:sp>
          <p:nvSpPr>
            <p:cNvPr id="102408" name="Oval 76"/>
            <p:cNvSpPr>
              <a:spLocks noChangeArrowheads="1"/>
            </p:cNvSpPr>
            <p:nvPr/>
          </p:nvSpPr>
          <p:spPr bwMode="auto">
            <a:xfrm>
              <a:off x="1066800" y="4724400"/>
              <a:ext cx="793749" cy="631825"/>
            </a:xfrm>
            <a:prstGeom prst="ellipse">
              <a:avLst/>
            </a:prstGeom>
            <a:solidFill>
              <a:srgbClr val="00FFFF"/>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a:t>access</a:t>
              </a:r>
            </a:p>
            <a:p>
              <a:pPr algn="ctr"/>
              <a:r>
                <a:rPr lang="en-US" altLang="en-US" sz="1600"/>
                <a:t>ISP</a:t>
              </a:r>
            </a:p>
          </p:txBody>
        </p:sp>
        <p:sp>
          <p:nvSpPr>
            <p:cNvPr id="102409" name="Oval 76"/>
            <p:cNvSpPr>
              <a:spLocks noChangeArrowheads="1"/>
            </p:cNvSpPr>
            <p:nvPr/>
          </p:nvSpPr>
          <p:spPr bwMode="auto">
            <a:xfrm>
              <a:off x="5638800" y="4724400"/>
              <a:ext cx="793749" cy="631825"/>
            </a:xfrm>
            <a:prstGeom prst="ellipse">
              <a:avLst/>
            </a:prstGeom>
            <a:solidFill>
              <a:srgbClr val="00FFFF"/>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a:t>access</a:t>
              </a:r>
            </a:p>
            <a:p>
              <a:pPr algn="ctr"/>
              <a:r>
                <a:rPr lang="en-US" altLang="en-US" sz="1600"/>
                <a:t>ISP</a:t>
              </a:r>
            </a:p>
          </p:txBody>
        </p:sp>
        <p:sp>
          <p:nvSpPr>
            <p:cNvPr id="102410" name="Oval 76"/>
            <p:cNvSpPr>
              <a:spLocks noChangeArrowheads="1"/>
            </p:cNvSpPr>
            <p:nvPr/>
          </p:nvSpPr>
          <p:spPr bwMode="auto">
            <a:xfrm>
              <a:off x="4724400" y="4724400"/>
              <a:ext cx="793749" cy="631825"/>
            </a:xfrm>
            <a:prstGeom prst="ellipse">
              <a:avLst/>
            </a:prstGeom>
            <a:solidFill>
              <a:srgbClr val="00FFFF"/>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a:t>access</a:t>
              </a:r>
            </a:p>
            <a:p>
              <a:pPr algn="ctr"/>
              <a:r>
                <a:rPr lang="en-US" altLang="en-US" sz="1600"/>
                <a:t>ISP</a:t>
              </a:r>
            </a:p>
          </p:txBody>
        </p:sp>
        <p:sp>
          <p:nvSpPr>
            <p:cNvPr id="102411" name="Oval 76"/>
            <p:cNvSpPr>
              <a:spLocks noChangeArrowheads="1"/>
            </p:cNvSpPr>
            <p:nvPr/>
          </p:nvSpPr>
          <p:spPr bwMode="auto">
            <a:xfrm>
              <a:off x="3810000" y="4724400"/>
              <a:ext cx="793749" cy="631825"/>
            </a:xfrm>
            <a:prstGeom prst="ellipse">
              <a:avLst/>
            </a:prstGeom>
            <a:solidFill>
              <a:srgbClr val="00FFFF"/>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a:t>access</a:t>
              </a:r>
            </a:p>
            <a:p>
              <a:pPr algn="ctr"/>
              <a:r>
                <a:rPr lang="en-US" altLang="en-US" sz="1600"/>
                <a:t>ISP</a:t>
              </a:r>
            </a:p>
          </p:txBody>
        </p:sp>
        <p:sp>
          <p:nvSpPr>
            <p:cNvPr id="102412" name="Oval 76"/>
            <p:cNvSpPr>
              <a:spLocks noChangeArrowheads="1"/>
            </p:cNvSpPr>
            <p:nvPr/>
          </p:nvSpPr>
          <p:spPr bwMode="auto">
            <a:xfrm>
              <a:off x="2895600" y="4724400"/>
              <a:ext cx="793749" cy="631825"/>
            </a:xfrm>
            <a:prstGeom prst="ellipse">
              <a:avLst/>
            </a:prstGeom>
            <a:solidFill>
              <a:srgbClr val="00FFFF"/>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a:t>access</a:t>
              </a:r>
            </a:p>
            <a:p>
              <a:pPr algn="ctr"/>
              <a:r>
                <a:rPr lang="en-US" altLang="en-US" sz="1600"/>
                <a:t>ISP</a:t>
              </a:r>
            </a:p>
          </p:txBody>
        </p:sp>
        <p:sp>
          <p:nvSpPr>
            <p:cNvPr id="102413" name="Oval 76"/>
            <p:cNvSpPr>
              <a:spLocks noChangeArrowheads="1"/>
            </p:cNvSpPr>
            <p:nvPr/>
          </p:nvSpPr>
          <p:spPr bwMode="auto">
            <a:xfrm>
              <a:off x="6553200" y="4724400"/>
              <a:ext cx="793749" cy="631825"/>
            </a:xfrm>
            <a:prstGeom prst="ellipse">
              <a:avLst/>
            </a:prstGeom>
            <a:solidFill>
              <a:srgbClr val="00FFFF"/>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a:t>access</a:t>
              </a:r>
            </a:p>
            <a:p>
              <a:pPr algn="ctr"/>
              <a:r>
                <a:rPr lang="en-US" altLang="en-US" sz="1600"/>
                <a:t>ISP</a:t>
              </a:r>
            </a:p>
          </p:txBody>
        </p:sp>
        <p:sp>
          <p:nvSpPr>
            <p:cNvPr id="102414" name="Oval 76"/>
            <p:cNvSpPr>
              <a:spLocks noChangeArrowheads="1"/>
            </p:cNvSpPr>
            <p:nvPr/>
          </p:nvSpPr>
          <p:spPr bwMode="auto">
            <a:xfrm>
              <a:off x="7467600" y="4724400"/>
              <a:ext cx="793749" cy="631825"/>
            </a:xfrm>
            <a:prstGeom prst="ellipse">
              <a:avLst/>
            </a:prstGeom>
            <a:solidFill>
              <a:srgbClr val="00FFFF"/>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a:t>access</a:t>
              </a:r>
            </a:p>
            <a:p>
              <a:pPr algn="ctr"/>
              <a:r>
                <a:rPr lang="en-US" altLang="en-US" sz="1600"/>
                <a:t>ISP</a:t>
              </a:r>
            </a:p>
          </p:txBody>
        </p:sp>
        <p:sp>
          <p:nvSpPr>
            <p:cNvPr id="102415" name="Oval 33"/>
            <p:cNvSpPr>
              <a:spLocks noChangeArrowheads="1"/>
            </p:cNvSpPr>
            <p:nvPr/>
          </p:nvSpPr>
          <p:spPr bwMode="auto">
            <a:xfrm>
              <a:off x="2438400" y="3429000"/>
              <a:ext cx="1863725" cy="790575"/>
            </a:xfrm>
            <a:prstGeom prst="ellipse">
              <a:avLst/>
            </a:prstGeom>
            <a:solidFill>
              <a:schemeClr val="hlink"/>
            </a:solidFill>
            <a:ln w="9525">
              <a:solidFill>
                <a:schemeClr val="bg2"/>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a:solidFill>
                    <a:srgbClr val="808080"/>
                  </a:solidFill>
                </a:rPr>
                <a:t>Regional ISP</a:t>
              </a:r>
            </a:p>
          </p:txBody>
        </p:sp>
        <p:sp>
          <p:nvSpPr>
            <p:cNvPr id="102416" name="Oval 33"/>
            <p:cNvSpPr>
              <a:spLocks noChangeArrowheads="1"/>
            </p:cNvSpPr>
            <p:nvPr/>
          </p:nvSpPr>
          <p:spPr bwMode="auto">
            <a:xfrm>
              <a:off x="4800600" y="3429000"/>
              <a:ext cx="1863725" cy="790575"/>
            </a:xfrm>
            <a:prstGeom prst="ellipse">
              <a:avLst/>
            </a:prstGeom>
            <a:solidFill>
              <a:schemeClr val="hlink"/>
            </a:solidFill>
            <a:ln w="9525">
              <a:solidFill>
                <a:schemeClr val="bg2"/>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a:solidFill>
                    <a:srgbClr val="808080"/>
                  </a:solidFill>
                </a:rPr>
                <a:t>Regional ISP</a:t>
              </a:r>
            </a:p>
          </p:txBody>
        </p:sp>
        <p:sp>
          <p:nvSpPr>
            <p:cNvPr id="79" name="Rectangle 78"/>
            <p:cNvSpPr/>
            <p:nvPr/>
          </p:nvSpPr>
          <p:spPr>
            <a:xfrm>
              <a:off x="2133157" y="2819400"/>
              <a:ext cx="609985" cy="4572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IXP</a:t>
              </a:r>
            </a:p>
          </p:txBody>
        </p:sp>
        <p:sp>
          <p:nvSpPr>
            <p:cNvPr id="80" name="Rectangle 79"/>
            <p:cNvSpPr/>
            <p:nvPr/>
          </p:nvSpPr>
          <p:spPr>
            <a:xfrm>
              <a:off x="4801284" y="2743200"/>
              <a:ext cx="608494" cy="4572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IXP</a:t>
              </a:r>
            </a:p>
          </p:txBody>
        </p:sp>
        <p:sp>
          <p:nvSpPr>
            <p:cNvPr id="102419" name="Oval 34"/>
            <p:cNvSpPr>
              <a:spLocks noChangeArrowheads="1"/>
            </p:cNvSpPr>
            <p:nvPr/>
          </p:nvSpPr>
          <p:spPr bwMode="auto">
            <a:xfrm>
              <a:off x="1143000" y="1600200"/>
              <a:ext cx="1863725" cy="790575"/>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a:solidFill>
                    <a:schemeClr val="bg1"/>
                  </a:solidFill>
                </a:rPr>
                <a:t>Tier 1 ISP</a:t>
              </a:r>
              <a:endParaRPr lang="en-US" altLang="en-US"/>
            </a:p>
          </p:txBody>
        </p:sp>
        <p:sp>
          <p:nvSpPr>
            <p:cNvPr id="102420" name="Oval 34"/>
            <p:cNvSpPr>
              <a:spLocks noChangeArrowheads="1"/>
            </p:cNvSpPr>
            <p:nvPr/>
          </p:nvSpPr>
          <p:spPr bwMode="auto">
            <a:xfrm>
              <a:off x="3352800" y="1600200"/>
              <a:ext cx="1863725" cy="790575"/>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a:solidFill>
                    <a:schemeClr val="bg1"/>
                  </a:solidFill>
                </a:rPr>
                <a:t>Tier 1 ISP</a:t>
              </a:r>
              <a:endParaRPr lang="en-US" altLang="en-US"/>
            </a:p>
          </p:txBody>
        </p:sp>
        <p:sp>
          <p:nvSpPr>
            <p:cNvPr id="102421" name="Oval 34"/>
            <p:cNvSpPr>
              <a:spLocks noChangeArrowheads="1"/>
            </p:cNvSpPr>
            <p:nvPr/>
          </p:nvSpPr>
          <p:spPr bwMode="auto">
            <a:xfrm>
              <a:off x="5638800" y="1600200"/>
              <a:ext cx="1981200" cy="838200"/>
            </a:xfrm>
            <a:prstGeom prst="ellipse">
              <a:avLst/>
            </a:prstGeom>
            <a:solidFill>
              <a:srgbClr val="002060"/>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a:solidFill>
                    <a:schemeClr val="bg1"/>
                  </a:solidFill>
                </a:rPr>
                <a:t>Google</a:t>
              </a:r>
              <a:endParaRPr lang="en-US" altLang="en-US"/>
            </a:p>
          </p:txBody>
        </p:sp>
        <p:cxnSp>
          <p:nvCxnSpPr>
            <p:cNvPr id="84" name="Straight Connector 83"/>
            <p:cNvCxnSpPr>
              <a:endCxn id="102408" idx="0"/>
            </p:cNvCxnSpPr>
            <p:nvPr/>
          </p:nvCxnSpPr>
          <p:spPr>
            <a:xfrm rot="5400000">
              <a:off x="427081" y="3398633"/>
              <a:ext cx="2362200" cy="2893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stCxn id="102415" idx="4"/>
            </p:cNvCxnSpPr>
            <p:nvPr/>
          </p:nvCxnSpPr>
          <p:spPr>
            <a:xfrm rot="5400000">
              <a:off x="3070887" y="4425754"/>
              <a:ext cx="504825" cy="92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a:stCxn id="102415" idx="3"/>
            </p:cNvCxnSpPr>
            <p:nvPr/>
          </p:nvCxnSpPr>
          <p:spPr>
            <a:xfrm rot="5400000">
              <a:off x="2265003" y="4277579"/>
              <a:ext cx="620712" cy="272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808066" y="3459105"/>
              <a:ext cx="2438400" cy="2445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a:stCxn id="79" idx="2"/>
            </p:cNvCxnSpPr>
            <p:nvPr/>
          </p:nvCxnSpPr>
          <p:spPr>
            <a:xfrm rot="5400000">
              <a:off x="1333803" y="3771707"/>
              <a:ext cx="1600200" cy="6099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7315797" y="2819400"/>
              <a:ext cx="608494" cy="4572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IXP</a:t>
              </a:r>
            </a:p>
          </p:txBody>
        </p:sp>
        <p:cxnSp>
          <p:nvCxnSpPr>
            <p:cNvPr id="90" name="Straight Connector 89"/>
            <p:cNvCxnSpPr/>
            <p:nvPr/>
          </p:nvCxnSpPr>
          <p:spPr>
            <a:xfrm rot="16200000" flipH="1">
              <a:off x="3747986" y="4252513"/>
              <a:ext cx="504825" cy="381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102416" idx="2"/>
              <a:endCxn id="102415" idx="6"/>
            </p:cNvCxnSpPr>
            <p:nvPr/>
          </p:nvCxnSpPr>
          <p:spPr>
            <a:xfrm rot="10800000">
              <a:off x="4301663" y="3824288"/>
              <a:ext cx="4996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rot="5400000">
              <a:off x="4931639" y="4288692"/>
              <a:ext cx="620713" cy="272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rot="16200000" flipH="1">
              <a:off x="5633414" y="4425226"/>
              <a:ext cx="544513" cy="760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102416" idx="5"/>
            </p:cNvCxnSpPr>
            <p:nvPr/>
          </p:nvCxnSpPr>
          <p:spPr>
            <a:xfrm rot="16200000" flipH="1">
              <a:off x="6276143" y="4218669"/>
              <a:ext cx="620712" cy="3907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a:stCxn id="102421" idx="4"/>
            </p:cNvCxnSpPr>
            <p:nvPr/>
          </p:nvCxnSpPr>
          <p:spPr>
            <a:xfrm rot="16200000" flipH="1">
              <a:off x="5747409" y="3320741"/>
              <a:ext cx="2297113" cy="5324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10800000">
              <a:off x="2971328" y="1981200"/>
              <a:ext cx="4996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rot="10800000">
              <a:off x="5181593" y="1981200"/>
              <a:ext cx="49813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8" name="Arc 97"/>
            <p:cNvSpPr/>
            <p:nvPr/>
          </p:nvSpPr>
          <p:spPr>
            <a:xfrm>
              <a:off x="2133157" y="1371600"/>
              <a:ext cx="4190855" cy="457200"/>
            </a:xfrm>
            <a:prstGeom prst="arc">
              <a:avLst>
                <a:gd name="adj1" fmla="val 10681875"/>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99" name="Straight Connector 98"/>
            <p:cNvCxnSpPr/>
            <p:nvPr/>
          </p:nvCxnSpPr>
          <p:spPr>
            <a:xfrm rot="16200000" flipH="1">
              <a:off x="6972290" y="2399831"/>
              <a:ext cx="533400" cy="3057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a:endCxn id="79" idx="0"/>
            </p:cNvCxnSpPr>
            <p:nvPr/>
          </p:nvCxnSpPr>
          <p:spPr>
            <a:xfrm rot="16200000" flipH="1">
              <a:off x="2095457" y="2475961"/>
              <a:ext cx="457200" cy="2296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6200000" flipH="1">
              <a:off x="2628635" y="3238707"/>
              <a:ext cx="457200" cy="2281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rot="10800000" flipV="1">
              <a:off x="2743142" y="2209800"/>
              <a:ext cx="2972375" cy="7731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rot="16200000" flipH="1">
              <a:off x="4662218" y="2423713"/>
              <a:ext cx="504825" cy="381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rot="5400000">
              <a:off x="3314806" y="2856893"/>
              <a:ext cx="1143000" cy="1536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rot="16200000" flipH="1">
              <a:off x="5105256" y="3276738"/>
              <a:ext cx="304800" cy="1521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rot="10800000" flipV="1">
              <a:off x="4039175" y="3124200"/>
              <a:ext cx="762109" cy="5445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a:stCxn id="102419" idx="5"/>
            </p:cNvCxnSpPr>
            <p:nvPr/>
          </p:nvCxnSpPr>
          <p:spPr>
            <a:xfrm rot="16200000" flipH="1">
              <a:off x="3070757" y="1938325"/>
              <a:ext cx="1470025" cy="214315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a:stCxn id="89" idx="2"/>
            </p:cNvCxnSpPr>
            <p:nvPr/>
          </p:nvCxnSpPr>
          <p:spPr>
            <a:xfrm rot="16200000" flipH="1">
              <a:off x="7004680" y="3891964"/>
              <a:ext cx="1458913" cy="2281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rot="5400000">
              <a:off x="6052348" y="3472202"/>
              <a:ext cx="1535113" cy="11439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a:stCxn id="89" idx="1"/>
            </p:cNvCxnSpPr>
            <p:nvPr/>
          </p:nvCxnSpPr>
          <p:spPr>
            <a:xfrm rot="10800000" flipV="1">
              <a:off x="6095826" y="3048000"/>
              <a:ext cx="1219971" cy="4683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a:endCxn id="80" idx="3"/>
            </p:cNvCxnSpPr>
            <p:nvPr/>
          </p:nvCxnSpPr>
          <p:spPr>
            <a:xfrm rot="10800000" flipV="1">
              <a:off x="5409778" y="2362200"/>
              <a:ext cx="780007" cy="609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5053332" y="2217738"/>
              <a:ext cx="2286327" cy="685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0731773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838200" y="76199"/>
            <a:ext cx="10515600" cy="1325563"/>
          </a:xfrm>
        </p:spPr>
        <p:txBody>
          <a:bodyPr/>
          <a:lstStyle/>
          <a:p>
            <a:r>
              <a:rPr lang="en-US" altLang="ja-JP" dirty="0">
                <a:ea typeface="MS PGothic" panose="020B0600070205080204" pitchFamily="34" charset="-128"/>
              </a:rPr>
              <a:t>IP </a:t>
            </a:r>
            <a:r>
              <a:rPr lang="en-US" altLang="ja-JP" dirty="0" smtClean="0">
                <a:ea typeface="MS PGothic" panose="020B0600070205080204" pitchFamily="34" charset="-128"/>
              </a:rPr>
              <a:t>Routing: Network Layer</a:t>
            </a:r>
            <a:endParaRPr lang="en-US" altLang="ja-JP" dirty="0">
              <a:ea typeface="MS PGothic" panose="020B0600070205080204" pitchFamily="34" charset="-128"/>
            </a:endParaRPr>
          </a:p>
        </p:txBody>
      </p:sp>
      <p:sp>
        <p:nvSpPr>
          <p:cNvPr id="44036" name="Rectangle 4"/>
          <p:cNvSpPr>
            <a:spLocks noChangeArrowheads="1"/>
          </p:cNvSpPr>
          <p:nvPr/>
        </p:nvSpPr>
        <p:spPr bwMode="auto">
          <a:xfrm>
            <a:off x="580768" y="1647568"/>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ja-JP" sz="1600" b="1" dirty="0">
                <a:latin typeface="Tahoma" panose="020B0604030504040204" pitchFamily="34" charset="0"/>
                <a:ea typeface="MS PGothic" panose="020B0600070205080204" pitchFamily="34" charset="-128"/>
              </a:rPr>
              <a:t>Application</a:t>
            </a:r>
          </a:p>
        </p:txBody>
      </p:sp>
      <p:sp>
        <p:nvSpPr>
          <p:cNvPr id="44037" name="Rectangle 5"/>
          <p:cNvSpPr>
            <a:spLocks noChangeArrowheads="1"/>
          </p:cNvSpPr>
          <p:nvPr/>
        </p:nvSpPr>
        <p:spPr bwMode="auto">
          <a:xfrm>
            <a:off x="580768" y="2104768"/>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ja-JP" sz="1600" b="1">
                <a:latin typeface="Tahoma" panose="020B0604030504040204" pitchFamily="34" charset="0"/>
                <a:ea typeface="MS PGothic" panose="020B0600070205080204" pitchFamily="34" charset="-128"/>
              </a:rPr>
              <a:t>Transport</a:t>
            </a:r>
          </a:p>
        </p:txBody>
      </p:sp>
      <p:sp>
        <p:nvSpPr>
          <p:cNvPr id="44038" name="Rectangle 6"/>
          <p:cNvSpPr>
            <a:spLocks noChangeArrowheads="1"/>
          </p:cNvSpPr>
          <p:nvPr/>
        </p:nvSpPr>
        <p:spPr bwMode="auto">
          <a:xfrm>
            <a:off x="580768" y="2561968"/>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ja-JP" sz="1600" b="1">
                <a:latin typeface="Tahoma" panose="020B0604030504040204" pitchFamily="34" charset="0"/>
                <a:ea typeface="MS PGothic" panose="020B0600070205080204" pitchFamily="34" charset="-128"/>
              </a:rPr>
              <a:t>Network</a:t>
            </a:r>
          </a:p>
        </p:txBody>
      </p:sp>
      <p:sp>
        <p:nvSpPr>
          <p:cNvPr id="44039" name="Rectangle 7"/>
          <p:cNvSpPr>
            <a:spLocks noChangeArrowheads="1"/>
          </p:cNvSpPr>
          <p:nvPr/>
        </p:nvSpPr>
        <p:spPr bwMode="auto">
          <a:xfrm>
            <a:off x="580768" y="3019168"/>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ja-JP" sz="1600" b="1">
                <a:latin typeface="Tahoma" panose="020B0604030504040204" pitchFamily="34" charset="0"/>
                <a:ea typeface="MS PGothic" panose="020B0600070205080204" pitchFamily="34" charset="-128"/>
              </a:rPr>
              <a:t>Link</a:t>
            </a:r>
          </a:p>
        </p:txBody>
      </p:sp>
      <p:sp>
        <p:nvSpPr>
          <p:cNvPr id="44040" name="Rectangle 8"/>
          <p:cNvSpPr>
            <a:spLocks noChangeArrowheads="1"/>
          </p:cNvSpPr>
          <p:nvPr/>
        </p:nvSpPr>
        <p:spPr bwMode="auto">
          <a:xfrm>
            <a:off x="5228968" y="1723768"/>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ja-JP" sz="1600" b="1">
                <a:latin typeface="Tahoma" panose="020B0604030504040204" pitchFamily="34" charset="0"/>
                <a:ea typeface="MS PGothic" panose="020B0600070205080204" pitchFamily="34" charset="-128"/>
              </a:rPr>
              <a:t>Application</a:t>
            </a:r>
          </a:p>
        </p:txBody>
      </p:sp>
      <p:sp>
        <p:nvSpPr>
          <p:cNvPr id="44041" name="Rectangle 9"/>
          <p:cNvSpPr>
            <a:spLocks noChangeArrowheads="1"/>
          </p:cNvSpPr>
          <p:nvPr/>
        </p:nvSpPr>
        <p:spPr bwMode="auto">
          <a:xfrm>
            <a:off x="5228968" y="2180968"/>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ja-JP" sz="1600" b="1">
                <a:latin typeface="Tahoma" panose="020B0604030504040204" pitchFamily="34" charset="0"/>
                <a:ea typeface="MS PGothic" panose="020B0600070205080204" pitchFamily="34" charset="-128"/>
              </a:rPr>
              <a:t>Transport</a:t>
            </a:r>
          </a:p>
        </p:txBody>
      </p:sp>
      <p:sp>
        <p:nvSpPr>
          <p:cNvPr id="44042" name="Rectangle 10"/>
          <p:cNvSpPr>
            <a:spLocks noChangeArrowheads="1"/>
          </p:cNvSpPr>
          <p:nvPr/>
        </p:nvSpPr>
        <p:spPr bwMode="auto">
          <a:xfrm>
            <a:off x="5228968" y="2638168"/>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ja-JP" sz="1600" b="1" dirty="0">
                <a:latin typeface="Tahoma" panose="020B0604030504040204" pitchFamily="34" charset="0"/>
                <a:ea typeface="MS PGothic" panose="020B0600070205080204" pitchFamily="34" charset="-128"/>
              </a:rPr>
              <a:t>Network</a:t>
            </a:r>
          </a:p>
        </p:txBody>
      </p:sp>
      <p:sp>
        <p:nvSpPr>
          <p:cNvPr id="44043" name="Rectangle 11"/>
          <p:cNvSpPr>
            <a:spLocks noChangeArrowheads="1"/>
          </p:cNvSpPr>
          <p:nvPr/>
        </p:nvSpPr>
        <p:spPr bwMode="auto">
          <a:xfrm>
            <a:off x="5228968" y="3095368"/>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ja-JP" sz="1600" b="1">
                <a:latin typeface="Tahoma" panose="020B0604030504040204" pitchFamily="34" charset="0"/>
                <a:ea typeface="MS PGothic" panose="020B0600070205080204" pitchFamily="34" charset="-128"/>
              </a:rPr>
              <a:t>Link</a:t>
            </a:r>
          </a:p>
        </p:txBody>
      </p:sp>
      <p:sp>
        <p:nvSpPr>
          <p:cNvPr id="44044" name="Rectangle 12"/>
          <p:cNvSpPr>
            <a:spLocks noChangeArrowheads="1"/>
          </p:cNvSpPr>
          <p:nvPr/>
        </p:nvSpPr>
        <p:spPr bwMode="auto">
          <a:xfrm>
            <a:off x="2942968" y="2561968"/>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ja-JP" sz="1600" b="1">
                <a:latin typeface="Tahoma" panose="020B0604030504040204" pitchFamily="34" charset="0"/>
                <a:ea typeface="MS PGothic" panose="020B0600070205080204" pitchFamily="34" charset="-128"/>
              </a:rPr>
              <a:t>Network</a:t>
            </a:r>
          </a:p>
        </p:txBody>
      </p:sp>
      <p:sp>
        <p:nvSpPr>
          <p:cNvPr id="44045" name="Rectangle 13"/>
          <p:cNvSpPr>
            <a:spLocks noChangeArrowheads="1"/>
          </p:cNvSpPr>
          <p:nvPr/>
        </p:nvSpPr>
        <p:spPr bwMode="auto">
          <a:xfrm>
            <a:off x="2942968" y="3019168"/>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ja-JP" sz="1600" b="1">
                <a:latin typeface="Tahoma" panose="020B0604030504040204" pitchFamily="34" charset="0"/>
                <a:ea typeface="MS PGothic" panose="020B0600070205080204" pitchFamily="34" charset="-128"/>
              </a:rPr>
              <a:t>Link</a:t>
            </a:r>
          </a:p>
        </p:txBody>
      </p:sp>
      <p:sp>
        <p:nvSpPr>
          <p:cNvPr id="44046" name="Freeform 14"/>
          <p:cNvSpPr>
            <a:spLocks/>
          </p:cNvSpPr>
          <p:nvPr/>
        </p:nvSpPr>
        <p:spPr bwMode="auto">
          <a:xfrm>
            <a:off x="1190368" y="3476368"/>
            <a:ext cx="2057400" cy="457200"/>
          </a:xfrm>
          <a:custGeom>
            <a:avLst/>
            <a:gdLst>
              <a:gd name="T0" fmla="*/ 0 w 1296"/>
              <a:gd name="T1" fmla="*/ 0 h 288"/>
              <a:gd name="T2" fmla="*/ 0 w 1296"/>
              <a:gd name="T3" fmla="*/ 288 h 288"/>
              <a:gd name="T4" fmla="*/ 1296 w 1296"/>
              <a:gd name="T5" fmla="*/ 288 h 288"/>
              <a:gd name="T6" fmla="*/ 1296 w 1296"/>
              <a:gd name="T7" fmla="*/ 0 h 288"/>
            </a:gdLst>
            <a:ahLst/>
            <a:cxnLst>
              <a:cxn ang="0">
                <a:pos x="T0" y="T1"/>
              </a:cxn>
              <a:cxn ang="0">
                <a:pos x="T2" y="T3"/>
              </a:cxn>
              <a:cxn ang="0">
                <a:pos x="T4" y="T5"/>
              </a:cxn>
              <a:cxn ang="0">
                <a:pos x="T6" y="T7"/>
              </a:cxn>
            </a:cxnLst>
            <a:rect l="0" t="0" r="r" b="b"/>
            <a:pathLst>
              <a:path w="1296" h="288">
                <a:moveTo>
                  <a:pt x="0" y="0"/>
                </a:moveTo>
                <a:lnTo>
                  <a:pt x="0" y="288"/>
                </a:lnTo>
                <a:lnTo>
                  <a:pt x="1296" y="288"/>
                </a:lnTo>
                <a:lnTo>
                  <a:pt x="1296" y="0"/>
                </a:lnTo>
              </a:path>
            </a:pathLst>
          </a:custGeom>
          <a:noFill/>
          <a:ln w="9525" cap="flat" cmpd="sng">
            <a:solidFill>
              <a:schemeClr val="tx1"/>
            </a:solidFill>
            <a:prstDash val="solid"/>
            <a:miter lim="800000"/>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4047" name="Freeform 15"/>
          <p:cNvSpPr>
            <a:spLocks/>
          </p:cNvSpPr>
          <p:nvPr/>
        </p:nvSpPr>
        <p:spPr bwMode="auto">
          <a:xfrm>
            <a:off x="3857368" y="3476368"/>
            <a:ext cx="2057400" cy="457200"/>
          </a:xfrm>
          <a:custGeom>
            <a:avLst/>
            <a:gdLst>
              <a:gd name="T0" fmla="*/ 0 w 1296"/>
              <a:gd name="T1" fmla="*/ 0 h 288"/>
              <a:gd name="T2" fmla="*/ 0 w 1296"/>
              <a:gd name="T3" fmla="*/ 288 h 288"/>
              <a:gd name="T4" fmla="*/ 1296 w 1296"/>
              <a:gd name="T5" fmla="*/ 288 h 288"/>
              <a:gd name="T6" fmla="*/ 1296 w 1296"/>
              <a:gd name="T7" fmla="*/ 48 h 288"/>
            </a:gdLst>
            <a:ahLst/>
            <a:cxnLst>
              <a:cxn ang="0">
                <a:pos x="T0" y="T1"/>
              </a:cxn>
              <a:cxn ang="0">
                <a:pos x="T2" y="T3"/>
              </a:cxn>
              <a:cxn ang="0">
                <a:pos x="T4" y="T5"/>
              </a:cxn>
              <a:cxn ang="0">
                <a:pos x="T6" y="T7"/>
              </a:cxn>
            </a:cxnLst>
            <a:rect l="0" t="0" r="r" b="b"/>
            <a:pathLst>
              <a:path w="1296" h="288">
                <a:moveTo>
                  <a:pt x="0" y="0"/>
                </a:moveTo>
                <a:lnTo>
                  <a:pt x="0" y="288"/>
                </a:lnTo>
                <a:lnTo>
                  <a:pt x="1296" y="288"/>
                </a:lnTo>
                <a:lnTo>
                  <a:pt x="1296" y="48"/>
                </a:lnTo>
              </a:path>
            </a:pathLst>
          </a:custGeom>
          <a:noFill/>
          <a:ln w="9525" cap="flat" cmpd="sng">
            <a:solidFill>
              <a:schemeClr val="tx1"/>
            </a:solidFill>
            <a:prstDash val="solid"/>
            <a:miter lim="800000"/>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4048" name="Text Box 16"/>
          <p:cNvSpPr txBox="1">
            <a:spLocks noChangeArrowheads="1"/>
          </p:cNvSpPr>
          <p:nvPr/>
        </p:nvSpPr>
        <p:spPr bwMode="auto">
          <a:xfrm>
            <a:off x="809368" y="1266569"/>
            <a:ext cx="869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ja-JP">
                <a:latin typeface="Tahoma" panose="020B0604030504040204" pitchFamily="34" charset="0"/>
                <a:ea typeface="MS PGothic" panose="020B0600070205080204" pitchFamily="34" charset="-128"/>
              </a:rPr>
              <a:t>Source</a:t>
            </a:r>
          </a:p>
        </p:txBody>
      </p:sp>
      <p:sp>
        <p:nvSpPr>
          <p:cNvPr id="44049" name="Text Box 17"/>
          <p:cNvSpPr txBox="1">
            <a:spLocks noChangeArrowheads="1"/>
          </p:cNvSpPr>
          <p:nvPr/>
        </p:nvSpPr>
        <p:spPr bwMode="auto">
          <a:xfrm>
            <a:off x="5228969" y="1342769"/>
            <a:ext cx="13176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ja-JP">
                <a:latin typeface="Tahoma" panose="020B0604030504040204" pitchFamily="34" charset="0"/>
                <a:ea typeface="MS PGothic" panose="020B0600070205080204" pitchFamily="34" charset="-128"/>
              </a:rPr>
              <a:t>Destination</a:t>
            </a:r>
          </a:p>
        </p:txBody>
      </p:sp>
      <p:sp>
        <p:nvSpPr>
          <p:cNvPr id="44050" name="Text Box 18"/>
          <p:cNvSpPr txBox="1">
            <a:spLocks noChangeArrowheads="1"/>
          </p:cNvSpPr>
          <p:nvPr/>
        </p:nvSpPr>
        <p:spPr bwMode="auto">
          <a:xfrm>
            <a:off x="3171569" y="2180969"/>
            <a:ext cx="8556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ja-JP">
                <a:latin typeface="Tahoma" panose="020B0604030504040204" pitchFamily="34" charset="0"/>
                <a:ea typeface="MS PGothic" panose="020B0600070205080204" pitchFamily="34" charset="-128"/>
              </a:rPr>
              <a:t>Router</a:t>
            </a:r>
          </a:p>
        </p:txBody>
      </p:sp>
      <p:pic>
        <p:nvPicPr>
          <p:cNvPr id="3" name="Picture 2"/>
          <p:cNvPicPr>
            <a:picLocks noChangeAspect="1"/>
          </p:cNvPicPr>
          <p:nvPr/>
        </p:nvPicPr>
        <p:blipFill>
          <a:blip r:embed="rId3"/>
          <a:stretch>
            <a:fillRect/>
          </a:stretch>
        </p:blipFill>
        <p:spPr>
          <a:xfrm>
            <a:off x="6791968" y="2691714"/>
            <a:ext cx="5000625" cy="3638550"/>
          </a:xfrm>
          <a:prstGeom prst="rect">
            <a:avLst/>
          </a:prstGeom>
        </p:spPr>
      </p:pic>
    </p:spTree>
    <p:extLst>
      <p:ext uri="{BB962C8B-B14F-4D97-AF65-F5344CB8AC3E}">
        <p14:creationId xmlns:p14="http://schemas.microsoft.com/office/powerpoint/2010/main" val="525185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24384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79" name="Rectangle 3"/>
          <p:cNvSpPr>
            <a:spLocks noChangeArrowheads="1"/>
          </p:cNvSpPr>
          <p:nvPr/>
        </p:nvSpPr>
        <p:spPr bwMode="auto">
          <a:xfrm>
            <a:off x="48768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0" name="Rectangle 4"/>
          <p:cNvSpPr>
            <a:spLocks noGrp="1" noChangeArrowheads="1"/>
          </p:cNvSpPr>
          <p:nvPr>
            <p:ph type="title"/>
          </p:nvPr>
        </p:nvSpPr>
        <p:spPr>
          <a:noFill/>
          <a:ln/>
        </p:spPr>
        <p:txBody>
          <a:bodyPr vert="horz" lIns="92075" tIns="46038" rIns="92075" bIns="46038" rtlCol="0" anchor="b">
            <a:normAutofit/>
          </a:bodyPr>
          <a:lstStyle/>
          <a:p>
            <a:r>
              <a:rPr lang="en-US" altLang="en-US"/>
              <a:t>IP Datagram</a:t>
            </a:r>
          </a:p>
        </p:txBody>
      </p:sp>
      <p:sp>
        <p:nvSpPr>
          <p:cNvPr id="50181" name="Rectangle 5"/>
          <p:cNvSpPr>
            <a:spLocks noChangeArrowheads="1"/>
          </p:cNvSpPr>
          <p:nvPr/>
        </p:nvSpPr>
        <p:spPr bwMode="auto">
          <a:xfrm>
            <a:off x="3435350" y="1911350"/>
            <a:ext cx="6731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Vers</a:t>
            </a:r>
          </a:p>
        </p:txBody>
      </p:sp>
      <p:sp>
        <p:nvSpPr>
          <p:cNvPr id="50182" name="Rectangle 6"/>
          <p:cNvSpPr>
            <a:spLocks noChangeArrowheads="1"/>
          </p:cNvSpPr>
          <p:nvPr/>
        </p:nvSpPr>
        <p:spPr bwMode="auto">
          <a:xfrm>
            <a:off x="4121150" y="1911350"/>
            <a:ext cx="6731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Len</a:t>
            </a:r>
          </a:p>
        </p:txBody>
      </p:sp>
      <p:sp>
        <p:nvSpPr>
          <p:cNvPr id="50183" name="Rectangle 7"/>
          <p:cNvSpPr>
            <a:spLocks noChangeArrowheads="1"/>
          </p:cNvSpPr>
          <p:nvPr/>
        </p:nvSpPr>
        <p:spPr bwMode="auto">
          <a:xfrm>
            <a:off x="4806950" y="1911350"/>
            <a:ext cx="12827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TOS</a:t>
            </a:r>
          </a:p>
        </p:txBody>
      </p:sp>
      <p:sp>
        <p:nvSpPr>
          <p:cNvPr id="50184" name="Rectangle 8"/>
          <p:cNvSpPr>
            <a:spLocks noChangeArrowheads="1"/>
          </p:cNvSpPr>
          <p:nvPr/>
        </p:nvSpPr>
        <p:spPr bwMode="auto">
          <a:xfrm>
            <a:off x="6102350" y="1911350"/>
            <a:ext cx="26543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Total Length</a:t>
            </a:r>
          </a:p>
        </p:txBody>
      </p:sp>
      <p:sp>
        <p:nvSpPr>
          <p:cNvPr id="50185" name="Rectangle 9"/>
          <p:cNvSpPr>
            <a:spLocks noChangeArrowheads="1"/>
          </p:cNvSpPr>
          <p:nvPr/>
        </p:nvSpPr>
        <p:spPr bwMode="auto">
          <a:xfrm>
            <a:off x="3435350" y="2216150"/>
            <a:ext cx="26543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Identification</a:t>
            </a:r>
          </a:p>
        </p:txBody>
      </p:sp>
      <p:sp>
        <p:nvSpPr>
          <p:cNvPr id="50186" name="Rectangle 10"/>
          <p:cNvSpPr>
            <a:spLocks noChangeArrowheads="1"/>
          </p:cNvSpPr>
          <p:nvPr/>
        </p:nvSpPr>
        <p:spPr bwMode="auto">
          <a:xfrm>
            <a:off x="6102350" y="2216150"/>
            <a:ext cx="6731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Flags</a:t>
            </a:r>
          </a:p>
        </p:txBody>
      </p:sp>
      <p:sp>
        <p:nvSpPr>
          <p:cNvPr id="50187" name="Rectangle 11"/>
          <p:cNvSpPr>
            <a:spLocks noChangeArrowheads="1"/>
          </p:cNvSpPr>
          <p:nvPr/>
        </p:nvSpPr>
        <p:spPr bwMode="auto">
          <a:xfrm>
            <a:off x="6788150" y="2216150"/>
            <a:ext cx="19685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Fragment Offset</a:t>
            </a:r>
          </a:p>
        </p:txBody>
      </p:sp>
      <p:sp>
        <p:nvSpPr>
          <p:cNvPr id="50188" name="Rectangle 12"/>
          <p:cNvSpPr>
            <a:spLocks noChangeArrowheads="1"/>
          </p:cNvSpPr>
          <p:nvPr/>
        </p:nvSpPr>
        <p:spPr bwMode="auto">
          <a:xfrm>
            <a:off x="3435350" y="2520950"/>
            <a:ext cx="13589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TTL</a:t>
            </a:r>
          </a:p>
        </p:txBody>
      </p:sp>
      <p:sp>
        <p:nvSpPr>
          <p:cNvPr id="50189" name="Rectangle 13"/>
          <p:cNvSpPr>
            <a:spLocks noChangeArrowheads="1"/>
          </p:cNvSpPr>
          <p:nvPr/>
        </p:nvSpPr>
        <p:spPr bwMode="auto">
          <a:xfrm>
            <a:off x="4806950" y="2520950"/>
            <a:ext cx="12827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Protocol</a:t>
            </a:r>
          </a:p>
        </p:txBody>
      </p:sp>
      <p:sp>
        <p:nvSpPr>
          <p:cNvPr id="50190" name="Rectangle 14"/>
          <p:cNvSpPr>
            <a:spLocks noChangeArrowheads="1"/>
          </p:cNvSpPr>
          <p:nvPr/>
        </p:nvSpPr>
        <p:spPr bwMode="auto">
          <a:xfrm>
            <a:off x="6102350" y="2520950"/>
            <a:ext cx="26543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Header Checksum</a:t>
            </a:r>
          </a:p>
        </p:txBody>
      </p:sp>
      <p:sp>
        <p:nvSpPr>
          <p:cNvPr id="50191" name="Rectangle 15"/>
          <p:cNvSpPr>
            <a:spLocks noChangeArrowheads="1"/>
          </p:cNvSpPr>
          <p:nvPr/>
        </p:nvSpPr>
        <p:spPr bwMode="auto">
          <a:xfrm>
            <a:off x="3435350" y="2825750"/>
            <a:ext cx="53213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Source Internet Address</a:t>
            </a:r>
          </a:p>
        </p:txBody>
      </p:sp>
      <p:sp>
        <p:nvSpPr>
          <p:cNvPr id="50192" name="Rectangle 16"/>
          <p:cNvSpPr>
            <a:spLocks noChangeArrowheads="1"/>
          </p:cNvSpPr>
          <p:nvPr/>
        </p:nvSpPr>
        <p:spPr bwMode="auto">
          <a:xfrm>
            <a:off x="3435350" y="3130550"/>
            <a:ext cx="53213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Destination Internet Address</a:t>
            </a:r>
          </a:p>
        </p:txBody>
      </p:sp>
      <p:sp>
        <p:nvSpPr>
          <p:cNvPr id="50193" name="Rectangle 17"/>
          <p:cNvSpPr>
            <a:spLocks noChangeArrowheads="1"/>
          </p:cNvSpPr>
          <p:nvPr/>
        </p:nvSpPr>
        <p:spPr bwMode="auto">
          <a:xfrm>
            <a:off x="3435350" y="3435350"/>
            <a:ext cx="40259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Options...</a:t>
            </a:r>
          </a:p>
        </p:txBody>
      </p:sp>
      <p:sp>
        <p:nvSpPr>
          <p:cNvPr id="50194" name="Rectangle 18"/>
          <p:cNvSpPr>
            <a:spLocks noChangeArrowheads="1"/>
          </p:cNvSpPr>
          <p:nvPr/>
        </p:nvSpPr>
        <p:spPr bwMode="auto">
          <a:xfrm>
            <a:off x="7473950" y="3435350"/>
            <a:ext cx="1282700" cy="2921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Padding</a:t>
            </a:r>
          </a:p>
        </p:txBody>
      </p:sp>
      <p:sp>
        <p:nvSpPr>
          <p:cNvPr id="50195" name="Rectangle 19"/>
          <p:cNvSpPr>
            <a:spLocks noChangeArrowheads="1"/>
          </p:cNvSpPr>
          <p:nvPr/>
        </p:nvSpPr>
        <p:spPr bwMode="auto">
          <a:xfrm>
            <a:off x="3435350" y="3740150"/>
            <a:ext cx="5321300" cy="292100"/>
          </a:xfrm>
          <a:prstGeom prst="rect">
            <a:avLst/>
          </a:prstGeom>
          <a:solidFill>
            <a:schemeClr val="tx2"/>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r>
              <a:rPr lang="en-US" altLang="en-US" sz="1400">
                <a:solidFill>
                  <a:schemeClr val="bg2"/>
                </a:solidFill>
              </a:rPr>
              <a:t>Data...</a:t>
            </a:r>
          </a:p>
        </p:txBody>
      </p:sp>
      <p:sp>
        <p:nvSpPr>
          <p:cNvPr id="50196" name="Rectangle 20"/>
          <p:cNvSpPr>
            <a:spLocks noChangeArrowheads="1"/>
          </p:cNvSpPr>
          <p:nvPr/>
        </p:nvSpPr>
        <p:spPr bwMode="auto">
          <a:xfrm>
            <a:off x="3338513" y="1624014"/>
            <a:ext cx="277320" cy="30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400">
                <a:solidFill>
                  <a:schemeClr val="accent2"/>
                </a:solidFill>
              </a:rPr>
              <a:t>0</a:t>
            </a:r>
          </a:p>
        </p:txBody>
      </p:sp>
      <p:sp>
        <p:nvSpPr>
          <p:cNvPr id="50197" name="Rectangle 21"/>
          <p:cNvSpPr>
            <a:spLocks noChangeArrowheads="1"/>
          </p:cNvSpPr>
          <p:nvPr/>
        </p:nvSpPr>
        <p:spPr bwMode="auto">
          <a:xfrm>
            <a:off x="4024313" y="1624014"/>
            <a:ext cx="277320" cy="30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400">
                <a:solidFill>
                  <a:schemeClr val="accent2"/>
                </a:solidFill>
              </a:rPr>
              <a:t>4</a:t>
            </a:r>
          </a:p>
        </p:txBody>
      </p:sp>
      <p:sp>
        <p:nvSpPr>
          <p:cNvPr id="50198" name="Rectangle 22"/>
          <p:cNvSpPr>
            <a:spLocks noChangeArrowheads="1"/>
          </p:cNvSpPr>
          <p:nvPr/>
        </p:nvSpPr>
        <p:spPr bwMode="auto">
          <a:xfrm>
            <a:off x="4710113" y="1624014"/>
            <a:ext cx="277320" cy="30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400">
                <a:solidFill>
                  <a:schemeClr val="accent2"/>
                </a:solidFill>
              </a:rPr>
              <a:t>8</a:t>
            </a:r>
          </a:p>
        </p:txBody>
      </p:sp>
      <p:sp>
        <p:nvSpPr>
          <p:cNvPr id="50199" name="Rectangle 23"/>
          <p:cNvSpPr>
            <a:spLocks noChangeArrowheads="1"/>
          </p:cNvSpPr>
          <p:nvPr/>
        </p:nvSpPr>
        <p:spPr bwMode="auto">
          <a:xfrm>
            <a:off x="5929314" y="1624014"/>
            <a:ext cx="368691" cy="30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400">
                <a:solidFill>
                  <a:schemeClr val="accent2"/>
                </a:solidFill>
              </a:rPr>
              <a:t>16</a:t>
            </a:r>
          </a:p>
        </p:txBody>
      </p:sp>
      <p:sp>
        <p:nvSpPr>
          <p:cNvPr id="50200" name="Rectangle 24"/>
          <p:cNvSpPr>
            <a:spLocks noChangeArrowheads="1"/>
          </p:cNvSpPr>
          <p:nvPr/>
        </p:nvSpPr>
        <p:spPr bwMode="auto">
          <a:xfrm>
            <a:off x="6613526" y="1624014"/>
            <a:ext cx="368691" cy="30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400">
                <a:solidFill>
                  <a:schemeClr val="accent2"/>
                </a:solidFill>
              </a:rPr>
              <a:t>19</a:t>
            </a:r>
          </a:p>
        </p:txBody>
      </p:sp>
      <p:sp>
        <p:nvSpPr>
          <p:cNvPr id="50201" name="Rectangle 25"/>
          <p:cNvSpPr>
            <a:spLocks noChangeArrowheads="1"/>
          </p:cNvSpPr>
          <p:nvPr/>
        </p:nvSpPr>
        <p:spPr bwMode="auto">
          <a:xfrm>
            <a:off x="7375526" y="1624014"/>
            <a:ext cx="368691" cy="30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400">
                <a:solidFill>
                  <a:schemeClr val="accent2"/>
                </a:solidFill>
              </a:rPr>
              <a:t>24</a:t>
            </a:r>
          </a:p>
        </p:txBody>
      </p:sp>
      <p:sp>
        <p:nvSpPr>
          <p:cNvPr id="50202" name="Rectangle 26"/>
          <p:cNvSpPr>
            <a:spLocks noChangeArrowheads="1"/>
          </p:cNvSpPr>
          <p:nvPr/>
        </p:nvSpPr>
        <p:spPr bwMode="auto">
          <a:xfrm>
            <a:off x="8442326" y="1624014"/>
            <a:ext cx="368691" cy="30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400">
                <a:solidFill>
                  <a:schemeClr val="accent2"/>
                </a:solidFill>
              </a:rPr>
              <a:t>31</a:t>
            </a:r>
          </a:p>
        </p:txBody>
      </p:sp>
      <p:grpSp>
        <p:nvGrpSpPr>
          <p:cNvPr id="50203" name="Group 27"/>
          <p:cNvGrpSpPr>
            <a:grpSpLocks/>
          </p:cNvGrpSpPr>
          <p:nvPr/>
        </p:nvGrpSpPr>
        <p:grpSpPr bwMode="auto">
          <a:xfrm>
            <a:off x="2271713" y="4213225"/>
            <a:ext cx="8013700" cy="2247900"/>
            <a:chOff x="471" y="2654"/>
            <a:chExt cx="5048" cy="1416"/>
          </a:xfrm>
        </p:grpSpPr>
        <p:sp>
          <p:nvSpPr>
            <p:cNvPr id="50204" name="Rectangle 28"/>
            <p:cNvSpPr>
              <a:spLocks noChangeArrowheads="1"/>
            </p:cNvSpPr>
            <p:nvPr/>
          </p:nvSpPr>
          <p:spPr bwMode="auto">
            <a:xfrm>
              <a:off x="471" y="2654"/>
              <a:ext cx="2372" cy="1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400" b="1" u="sng"/>
                <a:t>Field	Purpose</a:t>
              </a:r>
              <a:endParaRPr lang="en-US" altLang="en-US" sz="1400"/>
            </a:p>
            <a:p>
              <a:pPr eaLnBrk="0" hangingPunct="0"/>
              <a:r>
                <a:rPr lang="en-US" altLang="en-US" sz="1400"/>
                <a:t>Vers	IP version number</a:t>
              </a:r>
            </a:p>
            <a:p>
              <a:pPr eaLnBrk="0" hangingPunct="0"/>
              <a:r>
                <a:rPr lang="en-US" altLang="en-US" sz="1400"/>
                <a:t>Len	Length of IP header (4 octet units)</a:t>
              </a:r>
            </a:p>
            <a:p>
              <a:pPr eaLnBrk="0" hangingPunct="0"/>
              <a:r>
                <a:rPr lang="en-US" altLang="en-US" sz="1400"/>
                <a:t>TOS	Type of Service</a:t>
              </a:r>
            </a:p>
            <a:p>
              <a:pPr eaLnBrk="0" hangingPunct="0"/>
              <a:r>
                <a:rPr lang="en-US" altLang="en-US" sz="1400"/>
                <a:t>T.  Length	Length of entire datagram (octets)</a:t>
              </a:r>
            </a:p>
            <a:p>
              <a:pPr eaLnBrk="0" hangingPunct="0"/>
              <a:r>
                <a:rPr lang="en-US" altLang="en-US" sz="1400"/>
                <a:t>Ident.	IP datagram ID (for frag/reassembly)</a:t>
              </a:r>
            </a:p>
            <a:p>
              <a:pPr eaLnBrk="0" hangingPunct="0"/>
              <a:r>
                <a:rPr lang="en-US" altLang="en-US" sz="1400"/>
                <a:t>Flags	Don’t/More fragments</a:t>
              </a:r>
            </a:p>
            <a:p>
              <a:pPr eaLnBrk="0" hangingPunct="0"/>
              <a:r>
                <a:rPr lang="en-US" altLang="en-US" sz="1400"/>
                <a:t>Frag Off	Fragment Offset</a:t>
              </a:r>
            </a:p>
            <a:p>
              <a:pPr eaLnBrk="0" hangingPunct="0"/>
              <a:endParaRPr lang="en-US" altLang="en-US" sz="1400"/>
            </a:p>
          </p:txBody>
        </p:sp>
        <p:sp>
          <p:nvSpPr>
            <p:cNvPr id="50205" name="Rectangle 29"/>
            <p:cNvSpPr>
              <a:spLocks noChangeArrowheads="1"/>
            </p:cNvSpPr>
            <p:nvPr/>
          </p:nvSpPr>
          <p:spPr bwMode="auto">
            <a:xfrm>
              <a:off x="3254" y="2654"/>
              <a:ext cx="2265" cy="1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400" b="1" u="sng"/>
                <a:t>Field	Purpose</a:t>
              </a:r>
            </a:p>
            <a:p>
              <a:pPr eaLnBrk="0" hangingPunct="0"/>
              <a:r>
                <a:rPr lang="en-US" altLang="en-US" sz="1400"/>
                <a:t>TTL	Time To Live - Max # of hops</a:t>
              </a:r>
            </a:p>
            <a:p>
              <a:pPr eaLnBrk="0" hangingPunct="0"/>
              <a:r>
                <a:rPr lang="en-US" altLang="en-US" sz="1400"/>
                <a:t>Protocol	Higher level protocol (1=ICMP,</a:t>
              </a:r>
            </a:p>
            <a:p>
              <a:pPr eaLnBrk="0" hangingPunct="0"/>
              <a:r>
                <a:rPr lang="en-US" altLang="en-US" sz="1400"/>
                <a:t>	6=TCP, 17=UDP)</a:t>
              </a:r>
            </a:p>
            <a:p>
              <a:pPr eaLnBrk="0" hangingPunct="0"/>
              <a:r>
                <a:rPr lang="en-US" altLang="en-US" sz="1400"/>
                <a:t>Checksum	Checksum for the IP header</a:t>
              </a:r>
            </a:p>
            <a:p>
              <a:pPr eaLnBrk="0" hangingPunct="0"/>
              <a:r>
                <a:rPr lang="en-US" altLang="en-US" sz="1400"/>
                <a:t>Source IA	Originator’s Internet Address</a:t>
              </a:r>
            </a:p>
            <a:p>
              <a:pPr eaLnBrk="0" hangingPunct="0"/>
              <a:r>
                <a:rPr lang="en-US" altLang="en-US" sz="1400"/>
                <a:t>Dest. IA	Final Destination Internet Address</a:t>
              </a:r>
            </a:p>
            <a:p>
              <a:pPr eaLnBrk="0" hangingPunct="0"/>
              <a:r>
                <a:rPr lang="en-US" altLang="en-US" sz="1400"/>
                <a:t>Options	Source route, time stamp, etc.</a:t>
              </a:r>
            </a:p>
            <a:p>
              <a:pPr eaLnBrk="0" hangingPunct="0"/>
              <a:r>
                <a:rPr lang="en-US" altLang="en-US" sz="1400"/>
                <a:t>Data...	Higher level protocol data</a:t>
              </a:r>
            </a:p>
            <a:p>
              <a:pPr eaLnBrk="0" hangingPunct="0"/>
              <a:endParaRPr lang="en-US" altLang="en-US" sz="1400"/>
            </a:p>
          </p:txBody>
        </p:sp>
      </p:grpSp>
      <p:sp>
        <p:nvSpPr>
          <p:cNvPr id="50206" name="Text Box 30"/>
          <p:cNvSpPr txBox="1">
            <a:spLocks noChangeArrowheads="1"/>
          </p:cNvSpPr>
          <p:nvPr/>
        </p:nvSpPr>
        <p:spPr bwMode="auto">
          <a:xfrm>
            <a:off x="2193926" y="6211888"/>
            <a:ext cx="535742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t>We only looked at the IP addresses, TTL and protocol # </a:t>
            </a:r>
          </a:p>
        </p:txBody>
      </p:sp>
    </p:spTree>
    <p:extLst>
      <p:ext uri="{BB962C8B-B14F-4D97-AF65-F5344CB8AC3E}">
        <p14:creationId xmlns:p14="http://schemas.microsoft.com/office/powerpoint/2010/main" val="4116935876"/>
      </p:ext>
    </p:extLst>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altLang="en-US">
                <a:latin typeface="Comic Sans MS" panose="030F0702030302020204" pitchFamily="66" charset="0"/>
              </a:rPr>
              <a:t>Routing</a:t>
            </a:r>
          </a:p>
        </p:txBody>
      </p:sp>
      <p:sp>
        <p:nvSpPr>
          <p:cNvPr id="9219" name="Rectangle 3"/>
          <p:cNvSpPr>
            <a:spLocks noGrp="1" noChangeArrowheads="1"/>
          </p:cNvSpPr>
          <p:nvPr>
            <p:ph type="body" idx="1"/>
          </p:nvPr>
        </p:nvSpPr>
        <p:spPr/>
        <p:txBody>
          <a:bodyPr/>
          <a:lstStyle/>
          <a:p>
            <a:r>
              <a:rPr lang="en-GB" altLang="en-US" dirty="0">
                <a:latin typeface="Arial" panose="020B0604020202020204" pitchFamily="34" charset="0"/>
              </a:rPr>
              <a:t>How does a device know where to send a packet?</a:t>
            </a:r>
          </a:p>
          <a:p>
            <a:pPr lvl="1"/>
            <a:r>
              <a:rPr lang="en-GB" altLang="en-US" dirty="0">
                <a:latin typeface="Arial" panose="020B0604020202020204" pitchFamily="34" charset="0"/>
              </a:rPr>
              <a:t>All devices need to know what IP addresses are on directly attached networks</a:t>
            </a:r>
          </a:p>
          <a:p>
            <a:pPr lvl="1"/>
            <a:r>
              <a:rPr lang="en-GB" altLang="en-US" dirty="0">
                <a:latin typeface="Arial" panose="020B0604020202020204" pitchFamily="34" charset="0"/>
              </a:rPr>
              <a:t>If the destination is on a local network, send it directly there</a:t>
            </a:r>
          </a:p>
          <a:p>
            <a:pPr lvl="1"/>
            <a:endParaRPr lang="en-GB" altLang="en-US" dirty="0">
              <a:latin typeface="Arial" panose="020B0604020202020204" pitchFamily="34" charset="0"/>
            </a:endParaRPr>
          </a:p>
        </p:txBody>
      </p:sp>
    </p:spTree>
    <p:extLst>
      <p:ext uri="{BB962C8B-B14F-4D97-AF65-F5344CB8AC3E}">
        <p14:creationId xmlns:p14="http://schemas.microsoft.com/office/powerpoint/2010/main" val="376434736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GB" altLang="en-US" dirty="0" smtClean="0">
                <a:latin typeface="Comic Sans MS" panose="030F0702030302020204" pitchFamily="66" charset="0"/>
              </a:rPr>
              <a:t>Routing</a:t>
            </a:r>
            <a:endParaRPr lang="en-GB" altLang="en-US" dirty="0">
              <a:latin typeface="Comic Sans MS" panose="030F0702030302020204" pitchFamily="66" charset="0"/>
            </a:endParaRPr>
          </a:p>
        </p:txBody>
      </p:sp>
      <p:sp>
        <p:nvSpPr>
          <p:cNvPr id="11267" name="Rectangle 3"/>
          <p:cNvSpPr>
            <a:spLocks noGrp="1" noChangeArrowheads="1"/>
          </p:cNvSpPr>
          <p:nvPr>
            <p:ph type="body" idx="1"/>
          </p:nvPr>
        </p:nvSpPr>
        <p:spPr/>
        <p:txBody>
          <a:bodyPr/>
          <a:lstStyle/>
          <a:p>
            <a:r>
              <a:rPr lang="en-GB" altLang="en-US">
                <a:latin typeface="Arial" panose="020B0604020202020204" pitchFamily="34" charset="0"/>
              </a:rPr>
              <a:t>If the destination address isn’t local</a:t>
            </a:r>
          </a:p>
          <a:p>
            <a:pPr lvl="1"/>
            <a:r>
              <a:rPr lang="en-GB" altLang="en-US">
                <a:latin typeface="Arial" panose="020B0604020202020204" pitchFamily="34" charset="0"/>
              </a:rPr>
              <a:t>Most non-router devices just send everything to a single local router</a:t>
            </a:r>
          </a:p>
          <a:p>
            <a:pPr lvl="1"/>
            <a:r>
              <a:rPr lang="en-GB" altLang="en-US">
                <a:latin typeface="Arial" panose="020B0604020202020204" pitchFamily="34" charset="0"/>
              </a:rPr>
              <a:t>Routers need to know which network corresponds to each possible IP address</a:t>
            </a:r>
          </a:p>
        </p:txBody>
      </p:sp>
    </p:spTree>
    <p:extLst>
      <p:ext uri="{BB962C8B-B14F-4D97-AF65-F5344CB8AC3E}">
        <p14:creationId xmlns:p14="http://schemas.microsoft.com/office/powerpoint/2010/main" val="184746936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Routing Table </a:t>
            </a:r>
            <a:endParaRPr lang="en-US" dirty="0"/>
          </a:p>
        </p:txBody>
      </p:sp>
      <p:sp>
        <p:nvSpPr>
          <p:cNvPr id="3" name="Content Placeholder 2"/>
          <p:cNvSpPr>
            <a:spLocks noGrp="1"/>
          </p:cNvSpPr>
          <p:nvPr>
            <p:ph idx="1"/>
          </p:nvPr>
        </p:nvSpPr>
        <p:spPr>
          <a:xfrm>
            <a:off x="1112107" y="4621427"/>
            <a:ext cx="7521146" cy="663146"/>
          </a:xfrm>
        </p:spPr>
        <p:txBody>
          <a:bodyPr>
            <a:normAutofit/>
          </a:bodyPr>
          <a:lstStyle/>
          <a:p>
            <a:r>
              <a:rPr lang="en-US" sz="1400" dirty="0" smtClean="0"/>
              <a:t>Source: https://technet.microsoft.com/en-us/library/cc787509(v=ws.10).aspx</a:t>
            </a:r>
            <a:endParaRPr lang="en-US" sz="1400" dirty="0"/>
          </a:p>
        </p:txBody>
      </p:sp>
      <p:pic>
        <p:nvPicPr>
          <p:cNvPr id="2050" name="Picture 2" descr="The IP routing tab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542" y="1690688"/>
            <a:ext cx="6956764" cy="2601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164001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Link Layer : </a:t>
            </a:r>
            <a:endParaRPr lang="en-US" dirty="0"/>
          </a:p>
        </p:txBody>
      </p:sp>
      <p:sp>
        <p:nvSpPr>
          <p:cNvPr id="3" name="Content Placeholder 2"/>
          <p:cNvSpPr>
            <a:spLocks noGrp="1"/>
          </p:cNvSpPr>
          <p:nvPr>
            <p:ph idx="1"/>
          </p:nvPr>
        </p:nvSpPr>
        <p:spPr>
          <a:xfrm>
            <a:off x="420131" y="2657475"/>
            <a:ext cx="6203091" cy="2168525"/>
          </a:xfrm>
        </p:spPr>
        <p:txBody>
          <a:bodyPr>
            <a:normAutofit lnSpcReduction="10000"/>
          </a:bodyPr>
          <a:lstStyle/>
          <a:p>
            <a:pPr marL="0" indent="0">
              <a:buNone/>
            </a:pPr>
            <a:r>
              <a:rPr lang="en-US" sz="1800" dirty="0" smtClean="0"/>
              <a:t>Terminology:</a:t>
            </a:r>
          </a:p>
          <a:p>
            <a:r>
              <a:rPr lang="en-US" sz="1800" dirty="0" smtClean="0"/>
              <a:t>hosts and routers are </a:t>
            </a:r>
            <a:r>
              <a:rPr lang="en-US" sz="1800" dirty="0" smtClean="0">
                <a:solidFill>
                  <a:srgbClr val="00B0F0"/>
                </a:solidFill>
              </a:rPr>
              <a:t>nodes</a:t>
            </a:r>
          </a:p>
          <a:p>
            <a:r>
              <a:rPr lang="en-US" sz="1800" dirty="0" smtClean="0"/>
              <a:t>communication channels that connect adjacent nodes along communication path are </a:t>
            </a:r>
            <a:r>
              <a:rPr lang="en-US" sz="1800" dirty="0" smtClean="0">
                <a:solidFill>
                  <a:srgbClr val="00B0F0"/>
                </a:solidFill>
              </a:rPr>
              <a:t>links</a:t>
            </a:r>
          </a:p>
          <a:p>
            <a:pPr lvl="1"/>
            <a:r>
              <a:rPr lang="en-US" sz="1600" dirty="0" smtClean="0"/>
              <a:t>wired links</a:t>
            </a:r>
          </a:p>
          <a:p>
            <a:pPr lvl="1"/>
            <a:r>
              <a:rPr lang="en-US" sz="1600" dirty="0" smtClean="0"/>
              <a:t>wireless links</a:t>
            </a:r>
          </a:p>
          <a:p>
            <a:pPr lvl="1"/>
            <a:r>
              <a:rPr lang="en-US" sz="1600" dirty="0" smtClean="0"/>
              <a:t>LANs</a:t>
            </a:r>
          </a:p>
          <a:p>
            <a:endParaRPr lang="en-US" sz="1800" dirty="0"/>
          </a:p>
        </p:txBody>
      </p:sp>
      <p:sp>
        <p:nvSpPr>
          <p:cNvPr id="660" name="Freeform 9"/>
          <p:cNvSpPr>
            <a:spLocks/>
          </p:cNvSpPr>
          <p:nvPr/>
        </p:nvSpPr>
        <p:spPr bwMode="auto">
          <a:xfrm>
            <a:off x="10277347" y="3351212"/>
            <a:ext cx="1314450" cy="674688"/>
          </a:xfrm>
          <a:custGeom>
            <a:avLst/>
            <a:gdLst>
              <a:gd name="T0" fmla="*/ 382 w 828"/>
              <a:gd name="T1" fmla="*/ 30 h 425"/>
              <a:gd name="T2" fmla="*/ 370 w 828"/>
              <a:gd name="T3" fmla="*/ 30 h 425"/>
              <a:gd name="T4" fmla="*/ 126 w 828"/>
              <a:gd name="T5" fmla="*/ 32 h 425"/>
              <a:gd name="T6" fmla="*/ 6 w 828"/>
              <a:gd name="T7" fmla="*/ 126 h 425"/>
              <a:gd name="T8" fmla="*/ 92 w 828"/>
              <a:gd name="T9" fmla="*/ 274 h 425"/>
              <a:gd name="T10" fmla="*/ 292 w 828"/>
              <a:gd name="T11" fmla="*/ 384 h 425"/>
              <a:gd name="T12" fmla="*/ 540 w 828"/>
              <a:gd name="T13" fmla="*/ 416 h 425"/>
              <a:gd name="T14" fmla="*/ 698 w 828"/>
              <a:gd name="T15" fmla="*/ 330 h 425"/>
              <a:gd name="T16" fmla="*/ 776 w 828"/>
              <a:gd name="T17" fmla="*/ 170 h 425"/>
              <a:gd name="T18" fmla="*/ 792 w 828"/>
              <a:gd name="T19" fmla="*/ 22 h 425"/>
              <a:gd name="T20" fmla="*/ 560 w 828"/>
              <a:gd name="T21" fmla="*/ 38 h 425"/>
              <a:gd name="T22" fmla="*/ 382 w 828"/>
              <a:gd name="T23" fmla="*/ 3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8" h="425">
                <a:moveTo>
                  <a:pt x="382" y="30"/>
                </a:moveTo>
                <a:cubicBezTo>
                  <a:pt x="350" y="29"/>
                  <a:pt x="413" y="30"/>
                  <a:pt x="370" y="30"/>
                </a:cubicBezTo>
                <a:cubicBezTo>
                  <a:pt x="327" y="30"/>
                  <a:pt x="187" y="16"/>
                  <a:pt x="126" y="32"/>
                </a:cubicBezTo>
                <a:cubicBezTo>
                  <a:pt x="65" y="48"/>
                  <a:pt x="12" y="86"/>
                  <a:pt x="6" y="126"/>
                </a:cubicBezTo>
                <a:cubicBezTo>
                  <a:pt x="0" y="166"/>
                  <a:pt x="44" y="231"/>
                  <a:pt x="92" y="274"/>
                </a:cubicBezTo>
                <a:cubicBezTo>
                  <a:pt x="140" y="317"/>
                  <a:pt x="217" y="360"/>
                  <a:pt x="292" y="384"/>
                </a:cubicBezTo>
                <a:cubicBezTo>
                  <a:pt x="367" y="408"/>
                  <a:pt x="472" y="425"/>
                  <a:pt x="540" y="416"/>
                </a:cubicBezTo>
                <a:cubicBezTo>
                  <a:pt x="608" y="407"/>
                  <a:pt x="659" y="371"/>
                  <a:pt x="698" y="330"/>
                </a:cubicBezTo>
                <a:cubicBezTo>
                  <a:pt x="737" y="289"/>
                  <a:pt x="760" y="221"/>
                  <a:pt x="776" y="170"/>
                </a:cubicBezTo>
                <a:cubicBezTo>
                  <a:pt x="792" y="119"/>
                  <a:pt x="828" y="44"/>
                  <a:pt x="792" y="22"/>
                </a:cubicBezTo>
                <a:cubicBezTo>
                  <a:pt x="756" y="0"/>
                  <a:pt x="630" y="37"/>
                  <a:pt x="560" y="38"/>
                </a:cubicBezTo>
                <a:cubicBezTo>
                  <a:pt x="490" y="39"/>
                  <a:pt x="414" y="31"/>
                  <a:pt x="382" y="30"/>
                </a:cubicBezTo>
                <a:close/>
              </a:path>
            </a:pathLst>
          </a:custGeom>
          <a:solidFill>
            <a:srgbClr val="DDDDDD"/>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61" name="Freeform 10"/>
          <p:cNvSpPr>
            <a:spLocks/>
          </p:cNvSpPr>
          <p:nvPr/>
        </p:nvSpPr>
        <p:spPr bwMode="auto">
          <a:xfrm>
            <a:off x="10296397" y="1825625"/>
            <a:ext cx="1730375" cy="1044575"/>
          </a:xfrm>
          <a:custGeom>
            <a:avLst/>
            <a:gdLst>
              <a:gd name="T0" fmla="*/ 424 w 765"/>
              <a:gd name="T1" fmla="*/ 10 h 459"/>
              <a:gd name="T2" fmla="*/ 288 w 765"/>
              <a:gd name="T3" fmla="*/ 70 h 459"/>
              <a:gd name="T4" fmla="*/ 96 w 765"/>
              <a:gd name="T5" fmla="*/ 100 h 459"/>
              <a:gd name="T6" fmla="*/ 14 w 765"/>
              <a:gd name="T7" fmla="*/ 336 h 459"/>
              <a:gd name="T8" fmla="*/ 180 w 765"/>
              <a:gd name="T9" fmla="*/ 444 h 459"/>
              <a:gd name="T10" fmla="*/ 346 w 765"/>
              <a:gd name="T11" fmla="*/ 426 h 459"/>
              <a:gd name="T12" fmla="*/ 584 w 765"/>
              <a:gd name="T13" fmla="*/ 444 h 459"/>
              <a:gd name="T14" fmla="*/ 698 w 765"/>
              <a:gd name="T15" fmla="*/ 434 h 459"/>
              <a:gd name="T16" fmla="*/ 752 w 765"/>
              <a:gd name="T17" fmla="*/ 372 h 459"/>
              <a:gd name="T18" fmla="*/ 750 w 765"/>
              <a:gd name="T19" fmla="*/ 158 h 459"/>
              <a:gd name="T20" fmla="*/ 662 w 765"/>
              <a:gd name="T21" fmla="*/ 34 h 459"/>
              <a:gd name="T22" fmla="*/ 424 w 765"/>
              <a:gd name="T23" fmla="*/ 1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459">
                <a:moveTo>
                  <a:pt x="424" y="10"/>
                </a:moveTo>
                <a:cubicBezTo>
                  <a:pt x="362" y="16"/>
                  <a:pt x="343" y="55"/>
                  <a:pt x="288" y="70"/>
                </a:cubicBezTo>
                <a:cubicBezTo>
                  <a:pt x="233" y="85"/>
                  <a:pt x="142" y="56"/>
                  <a:pt x="96" y="100"/>
                </a:cubicBezTo>
                <a:cubicBezTo>
                  <a:pt x="50" y="144"/>
                  <a:pt x="0" y="279"/>
                  <a:pt x="14" y="336"/>
                </a:cubicBezTo>
                <a:cubicBezTo>
                  <a:pt x="28" y="393"/>
                  <a:pt x="125" y="429"/>
                  <a:pt x="180" y="444"/>
                </a:cubicBezTo>
                <a:cubicBezTo>
                  <a:pt x="235" y="459"/>
                  <a:pt x="279" y="426"/>
                  <a:pt x="346" y="426"/>
                </a:cubicBezTo>
                <a:cubicBezTo>
                  <a:pt x="413" y="426"/>
                  <a:pt x="525" y="443"/>
                  <a:pt x="584" y="444"/>
                </a:cubicBezTo>
                <a:cubicBezTo>
                  <a:pt x="643" y="445"/>
                  <a:pt x="670" y="446"/>
                  <a:pt x="698" y="434"/>
                </a:cubicBezTo>
                <a:cubicBezTo>
                  <a:pt x="726" y="422"/>
                  <a:pt x="743" y="418"/>
                  <a:pt x="752" y="372"/>
                </a:cubicBezTo>
                <a:cubicBezTo>
                  <a:pt x="761" y="326"/>
                  <a:pt x="765" y="214"/>
                  <a:pt x="750" y="158"/>
                </a:cubicBezTo>
                <a:cubicBezTo>
                  <a:pt x="735" y="102"/>
                  <a:pt x="716" y="58"/>
                  <a:pt x="662" y="34"/>
                </a:cubicBezTo>
                <a:cubicBezTo>
                  <a:pt x="608" y="10"/>
                  <a:pt x="505" y="0"/>
                  <a:pt x="424" y="10"/>
                </a:cubicBezTo>
                <a:close/>
              </a:path>
            </a:pathLst>
          </a:cu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662" name="Freeform 11"/>
          <p:cNvSpPr>
            <a:spLocks/>
          </p:cNvSpPr>
          <p:nvPr/>
        </p:nvSpPr>
        <p:spPr bwMode="auto">
          <a:xfrm>
            <a:off x="8556497" y="1533525"/>
            <a:ext cx="1644650" cy="1071562"/>
          </a:xfrm>
          <a:custGeom>
            <a:avLst/>
            <a:gdLst>
              <a:gd name="T0" fmla="*/ 648 w 1036"/>
              <a:gd name="T1" fmla="*/ 11 h 675"/>
              <a:gd name="T2" fmla="*/ 390 w 1036"/>
              <a:gd name="T3" fmla="*/ 53 h 675"/>
              <a:gd name="T4" fmla="*/ 206 w 1036"/>
              <a:gd name="T5" fmla="*/ 129 h 675"/>
              <a:gd name="T6" fmla="*/ 152 w 1036"/>
              <a:gd name="T7" fmla="*/ 229 h 675"/>
              <a:gd name="T8" fmla="*/ 22 w 1036"/>
              <a:gd name="T9" fmla="*/ 297 h 675"/>
              <a:gd name="T10" fmla="*/ 18 w 1036"/>
              <a:gd name="T11" fmla="*/ 459 h 675"/>
              <a:gd name="T12" fmla="*/ 132 w 1036"/>
              <a:gd name="T13" fmla="*/ 489 h 675"/>
              <a:gd name="T14" fmla="*/ 458 w 1036"/>
              <a:gd name="T15" fmla="*/ 489 h 675"/>
              <a:gd name="T16" fmla="*/ 598 w 1036"/>
              <a:gd name="T17" fmla="*/ 555 h 675"/>
              <a:gd name="T18" fmla="*/ 752 w 1036"/>
              <a:gd name="T19" fmla="*/ 657 h 675"/>
              <a:gd name="T20" fmla="*/ 870 w 1036"/>
              <a:gd name="T21" fmla="*/ 661 h 675"/>
              <a:gd name="T22" fmla="*/ 952 w 1036"/>
              <a:gd name="T23" fmla="*/ 603 h 675"/>
              <a:gd name="T24" fmla="*/ 992 w 1036"/>
              <a:gd name="T25" fmla="*/ 445 h 675"/>
              <a:gd name="T26" fmla="*/ 1018 w 1036"/>
              <a:gd name="T27" fmla="*/ 291 h 675"/>
              <a:gd name="T28" fmla="*/ 1022 w 1036"/>
              <a:gd name="T29" fmla="*/ 107 h 675"/>
              <a:gd name="T30" fmla="*/ 934 w 1036"/>
              <a:gd name="T31" fmla="*/ 17 h 675"/>
              <a:gd name="T32" fmla="*/ 776 w 1036"/>
              <a:gd name="T33" fmla="*/ 3 h 675"/>
              <a:gd name="T34" fmla="*/ 648 w 1036"/>
              <a:gd name="T35" fmla="*/ 11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6" h="675">
                <a:moveTo>
                  <a:pt x="648" y="11"/>
                </a:moveTo>
                <a:cubicBezTo>
                  <a:pt x="584" y="19"/>
                  <a:pt x="464" y="33"/>
                  <a:pt x="390" y="53"/>
                </a:cubicBezTo>
                <a:cubicBezTo>
                  <a:pt x="316" y="73"/>
                  <a:pt x="246" y="100"/>
                  <a:pt x="206" y="129"/>
                </a:cubicBezTo>
                <a:cubicBezTo>
                  <a:pt x="166" y="158"/>
                  <a:pt x="183" y="201"/>
                  <a:pt x="152" y="229"/>
                </a:cubicBezTo>
                <a:cubicBezTo>
                  <a:pt x="121" y="257"/>
                  <a:pt x="44" y="259"/>
                  <a:pt x="22" y="297"/>
                </a:cubicBezTo>
                <a:cubicBezTo>
                  <a:pt x="0" y="335"/>
                  <a:pt x="0" y="427"/>
                  <a:pt x="18" y="459"/>
                </a:cubicBezTo>
                <a:cubicBezTo>
                  <a:pt x="36" y="491"/>
                  <a:pt x="59" y="484"/>
                  <a:pt x="132" y="489"/>
                </a:cubicBezTo>
                <a:cubicBezTo>
                  <a:pt x="205" y="494"/>
                  <a:pt x="380" y="478"/>
                  <a:pt x="458" y="489"/>
                </a:cubicBezTo>
                <a:cubicBezTo>
                  <a:pt x="536" y="500"/>
                  <a:pt x="549" y="527"/>
                  <a:pt x="598" y="555"/>
                </a:cubicBezTo>
                <a:cubicBezTo>
                  <a:pt x="647" y="583"/>
                  <a:pt x="707" y="639"/>
                  <a:pt x="752" y="657"/>
                </a:cubicBezTo>
                <a:cubicBezTo>
                  <a:pt x="797" y="675"/>
                  <a:pt x="837" y="670"/>
                  <a:pt x="870" y="661"/>
                </a:cubicBezTo>
                <a:cubicBezTo>
                  <a:pt x="903" y="652"/>
                  <a:pt x="932" y="639"/>
                  <a:pt x="952" y="603"/>
                </a:cubicBezTo>
                <a:cubicBezTo>
                  <a:pt x="972" y="567"/>
                  <a:pt x="981" y="497"/>
                  <a:pt x="992" y="445"/>
                </a:cubicBezTo>
                <a:cubicBezTo>
                  <a:pt x="1003" y="393"/>
                  <a:pt x="1013" y="347"/>
                  <a:pt x="1018" y="291"/>
                </a:cubicBezTo>
                <a:cubicBezTo>
                  <a:pt x="1023" y="235"/>
                  <a:pt x="1036" y="153"/>
                  <a:pt x="1022" y="107"/>
                </a:cubicBezTo>
                <a:cubicBezTo>
                  <a:pt x="1008" y="61"/>
                  <a:pt x="975" y="34"/>
                  <a:pt x="934" y="17"/>
                </a:cubicBezTo>
                <a:cubicBezTo>
                  <a:pt x="893" y="0"/>
                  <a:pt x="824" y="4"/>
                  <a:pt x="776" y="3"/>
                </a:cubicBezTo>
                <a:cubicBezTo>
                  <a:pt x="728" y="2"/>
                  <a:pt x="712" y="3"/>
                  <a:pt x="648" y="11"/>
                </a:cubicBezTo>
                <a:close/>
              </a:path>
            </a:pathLst>
          </a:custGeom>
          <a:solidFill>
            <a:srgbClr val="DDDDDD"/>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grpSp>
        <p:nvGrpSpPr>
          <p:cNvPr id="663" name="Group 12"/>
          <p:cNvGrpSpPr>
            <a:grpSpLocks/>
          </p:cNvGrpSpPr>
          <p:nvPr/>
        </p:nvGrpSpPr>
        <p:grpSpPr bwMode="auto">
          <a:xfrm>
            <a:off x="8643809" y="2868612"/>
            <a:ext cx="1458913" cy="933450"/>
            <a:chOff x="2889" y="1631"/>
            <a:chExt cx="980" cy="743"/>
          </a:xfrm>
        </p:grpSpPr>
        <p:sp>
          <p:nvSpPr>
            <p:cNvPr id="664" name="Rectangle 13"/>
            <p:cNvSpPr>
              <a:spLocks noChangeArrowheads="1"/>
            </p:cNvSpPr>
            <p:nvPr/>
          </p:nvSpPr>
          <p:spPr bwMode="auto">
            <a:xfrm>
              <a:off x="3046" y="1841"/>
              <a:ext cx="663" cy="533"/>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65" name="AutoShape 14"/>
            <p:cNvSpPr>
              <a:spLocks noChangeArrowheads="1"/>
            </p:cNvSpPr>
            <p:nvPr/>
          </p:nvSpPr>
          <p:spPr bwMode="auto">
            <a:xfrm>
              <a:off x="2889" y="1631"/>
              <a:ext cx="980" cy="253"/>
            </a:xfrm>
            <a:prstGeom prst="triangle">
              <a:avLst>
                <a:gd name="adj" fmla="val 50000"/>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endParaRPr lang="en-US" altLang="en-US" sz="2400">
                <a:solidFill>
                  <a:srgbClr val="00CCFF"/>
                </a:solidFill>
                <a:latin typeface="Times New Roman" panose="02020603050405020304" pitchFamily="18" charset="0"/>
              </a:endParaRPr>
            </a:p>
          </p:txBody>
        </p:sp>
      </p:grpSp>
      <p:sp>
        <p:nvSpPr>
          <p:cNvPr id="666" name="Line 15"/>
          <p:cNvSpPr>
            <a:spLocks noChangeShapeType="1"/>
          </p:cNvSpPr>
          <p:nvPr/>
        </p:nvSpPr>
        <p:spPr bwMode="auto">
          <a:xfrm flipH="1">
            <a:off x="9421684" y="1914525"/>
            <a:ext cx="92075" cy="311150"/>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67" name="Line 16"/>
          <p:cNvSpPr>
            <a:spLocks noChangeShapeType="1"/>
          </p:cNvSpPr>
          <p:nvPr/>
        </p:nvSpPr>
        <p:spPr bwMode="auto">
          <a:xfrm>
            <a:off x="9513759" y="1914525"/>
            <a:ext cx="90488" cy="309562"/>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68" name="Line 17"/>
          <p:cNvSpPr>
            <a:spLocks noChangeShapeType="1"/>
          </p:cNvSpPr>
          <p:nvPr/>
        </p:nvSpPr>
        <p:spPr bwMode="auto">
          <a:xfrm>
            <a:off x="9421684" y="2224087"/>
            <a:ext cx="92075" cy="33338"/>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69" name="Line 18"/>
          <p:cNvSpPr>
            <a:spLocks noChangeShapeType="1"/>
          </p:cNvSpPr>
          <p:nvPr/>
        </p:nvSpPr>
        <p:spPr bwMode="auto">
          <a:xfrm flipH="1">
            <a:off x="9513759" y="2224087"/>
            <a:ext cx="90488" cy="33338"/>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70" name="Line 19"/>
          <p:cNvSpPr>
            <a:spLocks noChangeShapeType="1"/>
          </p:cNvSpPr>
          <p:nvPr/>
        </p:nvSpPr>
        <p:spPr bwMode="auto">
          <a:xfrm>
            <a:off x="9513759" y="1920875"/>
            <a:ext cx="0" cy="336550"/>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71" name="Line 20"/>
          <p:cNvSpPr>
            <a:spLocks noChangeShapeType="1"/>
          </p:cNvSpPr>
          <p:nvPr/>
        </p:nvSpPr>
        <p:spPr bwMode="auto">
          <a:xfrm flipV="1">
            <a:off x="9421684" y="2192337"/>
            <a:ext cx="92075" cy="33338"/>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72" name="Line 21"/>
          <p:cNvSpPr>
            <a:spLocks noChangeShapeType="1"/>
          </p:cNvSpPr>
          <p:nvPr/>
        </p:nvSpPr>
        <p:spPr bwMode="auto">
          <a:xfrm flipH="1" flipV="1">
            <a:off x="9513759" y="2192337"/>
            <a:ext cx="90488" cy="31750"/>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73" name="Line 22"/>
          <p:cNvSpPr>
            <a:spLocks noChangeShapeType="1"/>
          </p:cNvSpPr>
          <p:nvPr/>
        </p:nvSpPr>
        <p:spPr bwMode="auto">
          <a:xfrm>
            <a:off x="9461372" y="2089150"/>
            <a:ext cx="52387" cy="26987"/>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74" name="Line 23"/>
          <p:cNvSpPr>
            <a:spLocks noChangeShapeType="1"/>
          </p:cNvSpPr>
          <p:nvPr/>
        </p:nvSpPr>
        <p:spPr bwMode="auto">
          <a:xfrm flipV="1">
            <a:off x="9513759" y="2089150"/>
            <a:ext cx="55563" cy="26987"/>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75" name="Line 24"/>
          <p:cNvSpPr>
            <a:spLocks noChangeShapeType="1"/>
          </p:cNvSpPr>
          <p:nvPr/>
        </p:nvSpPr>
        <p:spPr bwMode="auto">
          <a:xfrm>
            <a:off x="9443909" y="2135187"/>
            <a:ext cx="66675" cy="34925"/>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76" name="Line 25"/>
          <p:cNvSpPr>
            <a:spLocks noChangeShapeType="1"/>
          </p:cNvSpPr>
          <p:nvPr/>
        </p:nvSpPr>
        <p:spPr bwMode="auto">
          <a:xfrm flipV="1">
            <a:off x="9513759" y="2141537"/>
            <a:ext cx="68263" cy="31750"/>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77" name="Line 26"/>
          <p:cNvSpPr>
            <a:spLocks noChangeShapeType="1"/>
          </p:cNvSpPr>
          <p:nvPr/>
        </p:nvSpPr>
        <p:spPr bwMode="auto">
          <a:xfrm flipV="1">
            <a:off x="9513759" y="2043112"/>
            <a:ext cx="34925" cy="12700"/>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78" name="Line 27"/>
          <p:cNvSpPr>
            <a:spLocks noChangeShapeType="1"/>
          </p:cNvSpPr>
          <p:nvPr/>
        </p:nvSpPr>
        <p:spPr bwMode="auto">
          <a:xfrm flipV="1">
            <a:off x="9513759" y="1979612"/>
            <a:ext cx="22225" cy="7938"/>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79" name="Line 28"/>
          <p:cNvSpPr>
            <a:spLocks noChangeShapeType="1"/>
          </p:cNvSpPr>
          <p:nvPr/>
        </p:nvSpPr>
        <p:spPr bwMode="auto">
          <a:xfrm>
            <a:off x="9474072" y="2038350"/>
            <a:ext cx="42862" cy="17462"/>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80" name="Line 29"/>
          <p:cNvSpPr>
            <a:spLocks noChangeShapeType="1"/>
          </p:cNvSpPr>
          <p:nvPr/>
        </p:nvSpPr>
        <p:spPr bwMode="auto">
          <a:xfrm>
            <a:off x="9493122" y="1976437"/>
            <a:ext cx="23812" cy="15875"/>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grpSp>
        <p:nvGrpSpPr>
          <p:cNvPr id="681" name="Group 30"/>
          <p:cNvGrpSpPr>
            <a:grpSpLocks/>
          </p:cNvGrpSpPr>
          <p:nvPr/>
        </p:nvGrpSpPr>
        <p:grpSpPr bwMode="auto">
          <a:xfrm>
            <a:off x="9529634" y="1885950"/>
            <a:ext cx="152400" cy="58737"/>
            <a:chOff x="4227" y="1360"/>
            <a:chExt cx="863" cy="270"/>
          </a:xfrm>
        </p:grpSpPr>
        <p:sp>
          <p:nvSpPr>
            <p:cNvPr id="682" name="Line 31"/>
            <p:cNvSpPr>
              <a:spLocks noChangeShapeType="1"/>
            </p:cNvSpPr>
            <p:nvPr/>
          </p:nvSpPr>
          <p:spPr bwMode="auto">
            <a:xfrm>
              <a:off x="4227" y="1604"/>
              <a:ext cx="0" cy="0"/>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83" name="Line 32"/>
            <p:cNvSpPr>
              <a:spLocks noChangeShapeType="1"/>
            </p:cNvSpPr>
            <p:nvPr/>
          </p:nvSpPr>
          <p:spPr bwMode="auto">
            <a:xfrm rot="6361956" flipH="1" flipV="1">
              <a:off x="4464" y="1205"/>
              <a:ext cx="189" cy="500"/>
            </a:xfrm>
            <a:prstGeom prst="line">
              <a:avLst/>
            </a:prstGeom>
            <a:noFill/>
            <a:ln w="317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84" name="Line 33"/>
            <p:cNvSpPr>
              <a:spLocks noChangeShapeType="1"/>
            </p:cNvSpPr>
            <p:nvPr/>
          </p:nvSpPr>
          <p:spPr bwMode="auto">
            <a:xfrm rot="6361956">
              <a:off x="4602" y="1393"/>
              <a:ext cx="189" cy="203"/>
            </a:xfrm>
            <a:prstGeom prst="line">
              <a:avLst/>
            </a:prstGeom>
            <a:noFill/>
            <a:ln w="317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85" name="Line 34"/>
            <p:cNvSpPr>
              <a:spLocks noChangeShapeType="1"/>
            </p:cNvSpPr>
            <p:nvPr/>
          </p:nvSpPr>
          <p:spPr bwMode="auto">
            <a:xfrm rot="6361956" flipH="1" flipV="1">
              <a:off x="4745" y="1286"/>
              <a:ext cx="189" cy="500"/>
            </a:xfrm>
            <a:prstGeom prst="line">
              <a:avLst/>
            </a:prstGeom>
            <a:noFill/>
            <a:ln w="317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grpSp>
      <p:grpSp>
        <p:nvGrpSpPr>
          <p:cNvPr id="686" name="Group 35"/>
          <p:cNvGrpSpPr>
            <a:grpSpLocks/>
          </p:cNvGrpSpPr>
          <p:nvPr/>
        </p:nvGrpSpPr>
        <p:grpSpPr bwMode="auto">
          <a:xfrm rot="5700496">
            <a:off x="9437559" y="1782762"/>
            <a:ext cx="168275" cy="53975"/>
            <a:chOff x="4227" y="1360"/>
            <a:chExt cx="863" cy="270"/>
          </a:xfrm>
        </p:grpSpPr>
        <p:sp>
          <p:nvSpPr>
            <p:cNvPr id="687" name="Line 36"/>
            <p:cNvSpPr>
              <a:spLocks noChangeShapeType="1"/>
            </p:cNvSpPr>
            <p:nvPr/>
          </p:nvSpPr>
          <p:spPr bwMode="auto">
            <a:xfrm>
              <a:off x="4227" y="1604"/>
              <a:ext cx="0" cy="0"/>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88" name="Line 37"/>
            <p:cNvSpPr>
              <a:spLocks noChangeShapeType="1"/>
            </p:cNvSpPr>
            <p:nvPr/>
          </p:nvSpPr>
          <p:spPr bwMode="auto">
            <a:xfrm rot="6361956" flipH="1" flipV="1">
              <a:off x="4464" y="1205"/>
              <a:ext cx="189" cy="500"/>
            </a:xfrm>
            <a:prstGeom prst="line">
              <a:avLst/>
            </a:prstGeom>
            <a:noFill/>
            <a:ln w="317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89" name="Line 38"/>
            <p:cNvSpPr>
              <a:spLocks noChangeShapeType="1"/>
            </p:cNvSpPr>
            <p:nvPr/>
          </p:nvSpPr>
          <p:spPr bwMode="auto">
            <a:xfrm rot="6361956">
              <a:off x="4602" y="1393"/>
              <a:ext cx="189" cy="203"/>
            </a:xfrm>
            <a:prstGeom prst="line">
              <a:avLst/>
            </a:prstGeom>
            <a:noFill/>
            <a:ln w="317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90" name="Line 39"/>
            <p:cNvSpPr>
              <a:spLocks noChangeShapeType="1"/>
            </p:cNvSpPr>
            <p:nvPr/>
          </p:nvSpPr>
          <p:spPr bwMode="auto">
            <a:xfrm rot="6361956" flipH="1" flipV="1">
              <a:off x="4745" y="1286"/>
              <a:ext cx="189" cy="500"/>
            </a:xfrm>
            <a:prstGeom prst="line">
              <a:avLst/>
            </a:prstGeom>
            <a:noFill/>
            <a:ln w="317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grpSp>
      <p:grpSp>
        <p:nvGrpSpPr>
          <p:cNvPr id="691" name="Group 40"/>
          <p:cNvGrpSpPr>
            <a:grpSpLocks/>
          </p:cNvGrpSpPr>
          <p:nvPr/>
        </p:nvGrpSpPr>
        <p:grpSpPr bwMode="auto">
          <a:xfrm rot="10800000">
            <a:off x="9345484" y="1879600"/>
            <a:ext cx="152400" cy="58737"/>
            <a:chOff x="4227" y="1360"/>
            <a:chExt cx="863" cy="270"/>
          </a:xfrm>
        </p:grpSpPr>
        <p:sp>
          <p:nvSpPr>
            <p:cNvPr id="692" name="Line 41"/>
            <p:cNvSpPr>
              <a:spLocks noChangeShapeType="1"/>
            </p:cNvSpPr>
            <p:nvPr/>
          </p:nvSpPr>
          <p:spPr bwMode="auto">
            <a:xfrm>
              <a:off x="4227" y="1604"/>
              <a:ext cx="0" cy="0"/>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93" name="Line 42"/>
            <p:cNvSpPr>
              <a:spLocks noChangeShapeType="1"/>
            </p:cNvSpPr>
            <p:nvPr/>
          </p:nvSpPr>
          <p:spPr bwMode="auto">
            <a:xfrm rot="6361956" flipH="1" flipV="1">
              <a:off x="4464" y="1205"/>
              <a:ext cx="189" cy="500"/>
            </a:xfrm>
            <a:prstGeom prst="line">
              <a:avLst/>
            </a:prstGeom>
            <a:noFill/>
            <a:ln w="317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94" name="Line 43"/>
            <p:cNvSpPr>
              <a:spLocks noChangeShapeType="1"/>
            </p:cNvSpPr>
            <p:nvPr/>
          </p:nvSpPr>
          <p:spPr bwMode="auto">
            <a:xfrm rot="6361956">
              <a:off x="4602" y="1393"/>
              <a:ext cx="189" cy="203"/>
            </a:xfrm>
            <a:prstGeom prst="line">
              <a:avLst/>
            </a:prstGeom>
            <a:noFill/>
            <a:ln w="317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695" name="Line 44"/>
            <p:cNvSpPr>
              <a:spLocks noChangeShapeType="1"/>
            </p:cNvSpPr>
            <p:nvPr/>
          </p:nvSpPr>
          <p:spPr bwMode="auto">
            <a:xfrm rot="6361956" flipH="1" flipV="1">
              <a:off x="4745" y="1286"/>
              <a:ext cx="189" cy="500"/>
            </a:xfrm>
            <a:prstGeom prst="line">
              <a:avLst/>
            </a:prstGeom>
            <a:noFill/>
            <a:ln w="317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grpSp>
      <p:sp>
        <p:nvSpPr>
          <p:cNvPr id="696" name="Oval 45"/>
          <p:cNvSpPr>
            <a:spLocks noChangeArrowheads="1"/>
          </p:cNvSpPr>
          <p:nvPr/>
        </p:nvSpPr>
        <p:spPr bwMode="auto">
          <a:xfrm>
            <a:off x="10402759" y="3546475"/>
            <a:ext cx="358775" cy="95250"/>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697" name="Line 46"/>
          <p:cNvSpPr>
            <a:spLocks noChangeShapeType="1"/>
          </p:cNvSpPr>
          <p:nvPr/>
        </p:nvSpPr>
        <p:spPr bwMode="auto">
          <a:xfrm>
            <a:off x="10402759" y="3538537"/>
            <a:ext cx="0" cy="58738"/>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698" name="Line 47"/>
          <p:cNvSpPr>
            <a:spLocks noChangeShapeType="1"/>
          </p:cNvSpPr>
          <p:nvPr/>
        </p:nvSpPr>
        <p:spPr bwMode="auto">
          <a:xfrm>
            <a:off x="10761534" y="3538537"/>
            <a:ext cx="0" cy="58738"/>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699" name="Rectangle 48"/>
          <p:cNvSpPr>
            <a:spLocks noChangeArrowheads="1"/>
          </p:cNvSpPr>
          <p:nvPr/>
        </p:nvSpPr>
        <p:spPr bwMode="auto">
          <a:xfrm>
            <a:off x="10402759" y="3538537"/>
            <a:ext cx="355600" cy="58738"/>
          </a:xfrm>
          <a:prstGeom prst="rect">
            <a:avLst/>
          </a:prstGeom>
          <a:solidFill>
            <a:srgbClr val="DDDDDD"/>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endParaRPr lang="en-US" altLang="en-US" sz="2400">
              <a:solidFill>
                <a:srgbClr val="000000"/>
              </a:solidFill>
              <a:latin typeface="Times New Roman" panose="02020603050405020304" pitchFamily="18" charset="0"/>
            </a:endParaRPr>
          </a:p>
        </p:txBody>
      </p:sp>
      <p:sp>
        <p:nvSpPr>
          <p:cNvPr id="700" name="Oval 49"/>
          <p:cNvSpPr>
            <a:spLocks noChangeArrowheads="1"/>
          </p:cNvSpPr>
          <p:nvPr/>
        </p:nvSpPr>
        <p:spPr bwMode="auto">
          <a:xfrm>
            <a:off x="10399584" y="3470275"/>
            <a:ext cx="358775" cy="111125"/>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nvGrpSpPr>
          <p:cNvPr id="701" name="Group 50"/>
          <p:cNvGrpSpPr>
            <a:grpSpLocks/>
          </p:cNvGrpSpPr>
          <p:nvPr/>
        </p:nvGrpSpPr>
        <p:grpSpPr bwMode="auto">
          <a:xfrm>
            <a:off x="10485309" y="3494087"/>
            <a:ext cx="179388" cy="65088"/>
            <a:chOff x="2848" y="848"/>
            <a:chExt cx="140" cy="98"/>
          </a:xfrm>
        </p:grpSpPr>
        <p:sp>
          <p:nvSpPr>
            <p:cNvPr id="702" name="Line 51"/>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03" name="Line 52"/>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04" name="Line 53"/>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705" name="Group 54"/>
          <p:cNvGrpSpPr>
            <a:grpSpLocks/>
          </p:cNvGrpSpPr>
          <p:nvPr/>
        </p:nvGrpSpPr>
        <p:grpSpPr bwMode="auto">
          <a:xfrm flipV="1">
            <a:off x="10485309" y="3494087"/>
            <a:ext cx="179388" cy="65088"/>
            <a:chOff x="2848" y="848"/>
            <a:chExt cx="140" cy="98"/>
          </a:xfrm>
        </p:grpSpPr>
        <p:sp>
          <p:nvSpPr>
            <p:cNvPr id="706" name="Line 55"/>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07" name="Line 56"/>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08" name="Line 57"/>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sp>
        <p:nvSpPr>
          <p:cNvPr id="709" name="Oval 58"/>
          <p:cNvSpPr>
            <a:spLocks noChangeArrowheads="1"/>
          </p:cNvSpPr>
          <p:nvPr/>
        </p:nvSpPr>
        <p:spPr bwMode="auto">
          <a:xfrm>
            <a:off x="10758359" y="3825875"/>
            <a:ext cx="358775" cy="95250"/>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10" name="Line 59"/>
          <p:cNvSpPr>
            <a:spLocks noChangeShapeType="1"/>
          </p:cNvSpPr>
          <p:nvPr/>
        </p:nvSpPr>
        <p:spPr bwMode="auto">
          <a:xfrm>
            <a:off x="10758359" y="3817937"/>
            <a:ext cx="0" cy="58738"/>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11" name="Line 60"/>
          <p:cNvSpPr>
            <a:spLocks noChangeShapeType="1"/>
          </p:cNvSpPr>
          <p:nvPr/>
        </p:nvSpPr>
        <p:spPr bwMode="auto">
          <a:xfrm>
            <a:off x="11117134" y="3817937"/>
            <a:ext cx="0" cy="58738"/>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12" name="Rectangle 61"/>
          <p:cNvSpPr>
            <a:spLocks noChangeArrowheads="1"/>
          </p:cNvSpPr>
          <p:nvPr/>
        </p:nvSpPr>
        <p:spPr bwMode="auto">
          <a:xfrm>
            <a:off x="10758359" y="3817937"/>
            <a:ext cx="355600" cy="58738"/>
          </a:xfrm>
          <a:prstGeom prst="rect">
            <a:avLst/>
          </a:prstGeom>
          <a:solidFill>
            <a:srgbClr val="DDDDDD"/>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endParaRPr lang="en-US" altLang="en-US" sz="2400">
              <a:solidFill>
                <a:srgbClr val="000000"/>
              </a:solidFill>
              <a:latin typeface="Times New Roman" panose="02020603050405020304" pitchFamily="18" charset="0"/>
            </a:endParaRPr>
          </a:p>
        </p:txBody>
      </p:sp>
      <p:sp>
        <p:nvSpPr>
          <p:cNvPr id="713" name="Oval 62"/>
          <p:cNvSpPr>
            <a:spLocks noChangeArrowheads="1"/>
          </p:cNvSpPr>
          <p:nvPr/>
        </p:nvSpPr>
        <p:spPr bwMode="auto">
          <a:xfrm>
            <a:off x="10755184" y="3749675"/>
            <a:ext cx="358775" cy="111125"/>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nvGrpSpPr>
          <p:cNvPr id="714" name="Group 63"/>
          <p:cNvGrpSpPr>
            <a:grpSpLocks/>
          </p:cNvGrpSpPr>
          <p:nvPr/>
        </p:nvGrpSpPr>
        <p:grpSpPr bwMode="auto">
          <a:xfrm>
            <a:off x="10840909" y="3773487"/>
            <a:ext cx="179388" cy="65088"/>
            <a:chOff x="2848" y="848"/>
            <a:chExt cx="140" cy="98"/>
          </a:xfrm>
        </p:grpSpPr>
        <p:sp>
          <p:nvSpPr>
            <p:cNvPr id="715" name="Line 64"/>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16" name="Line 65"/>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17" name="Line 66"/>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718" name="Group 67"/>
          <p:cNvGrpSpPr>
            <a:grpSpLocks/>
          </p:cNvGrpSpPr>
          <p:nvPr/>
        </p:nvGrpSpPr>
        <p:grpSpPr bwMode="auto">
          <a:xfrm flipV="1">
            <a:off x="10840909" y="3773487"/>
            <a:ext cx="179388" cy="65088"/>
            <a:chOff x="2848" y="848"/>
            <a:chExt cx="140" cy="98"/>
          </a:xfrm>
        </p:grpSpPr>
        <p:sp>
          <p:nvSpPr>
            <p:cNvPr id="719" name="Line 68"/>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20" name="Line 69"/>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21" name="Line 70"/>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sp>
        <p:nvSpPr>
          <p:cNvPr id="722" name="Oval 71"/>
          <p:cNvSpPr>
            <a:spLocks noChangeArrowheads="1"/>
          </p:cNvSpPr>
          <p:nvPr/>
        </p:nvSpPr>
        <p:spPr bwMode="auto">
          <a:xfrm>
            <a:off x="11037759" y="3559175"/>
            <a:ext cx="358775" cy="95250"/>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23" name="Line 72"/>
          <p:cNvSpPr>
            <a:spLocks noChangeShapeType="1"/>
          </p:cNvSpPr>
          <p:nvPr/>
        </p:nvSpPr>
        <p:spPr bwMode="auto">
          <a:xfrm>
            <a:off x="11037759" y="3551237"/>
            <a:ext cx="0" cy="58738"/>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24" name="Line 73"/>
          <p:cNvSpPr>
            <a:spLocks noChangeShapeType="1"/>
          </p:cNvSpPr>
          <p:nvPr/>
        </p:nvSpPr>
        <p:spPr bwMode="auto">
          <a:xfrm>
            <a:off x="11396534" y="3551237"/>
            <a:ext cx="0" cy="58738"/>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25" name="Rectangle 74"/>
          <p:cNvSpPr>
            <a:spLocks noChangeArrowheads="1"/>
          </p:cNvSpPr>
          <p:nvPr/>
        </p:nvSpPr>
        <p:spPr bwMode="auto">
          <a:xfrm>
            <a:off x="11037759" y="3551237"/>
            <a:ext cx="355600" cy="58738"/>
          </a:xfrm>
          <a:prstGeom prst="rect">
            <a:avLst/>
          </a:prstGeom>
          <a:solidFill>
            <a:srgbClr val="DDDDDD"/>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endParaRPr lang="en-US" altLang="en-US" sz="2400">
              <a:solidFill>
                <a:srgbClr val="000000"/>
              </a:solidFill>
              <a:latin typeface="Times New Roman" panose="02020603050405020304" pitchFamily="18" charset="0"/>
            </a:endParaRPr>
          </a:p>
        </p:txBody>
      </p:sp>
      <p:sp>
        <p:nvSpPr>
          <p:cNvPr id="726" name="Oval 75"/>
          <p:cNvSpPr>
            <a:spLocks noChangeArrowheads="1"/>
          </p:cNvSpPr>
          <p:nvPr/>
        </p:nvSpPr>
        <p:spPr bwMode="auto">
          <a:xfrm>
            <a:off x="11034584" y="3482975"/>
            <a:ext cx="358775" cy="111125"/>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nvGrpSpPr>
          <p:cNvPr id="727" name="Group 76"/>
          <p:cNvGrpSpPr>
            <a:grpSpLocks/>
          </p:cNvGrpSpPr>
          <p:nvPr/>
        </p:nvGrpSpPr>
        <p:grpSpPr bwMode="auto">
          <a:xfrm>
            <a:off x="11120309" y="3506787"/>
            <a:ext cx="179388" cy="65088"/>
            <a:chOff x="2848" y="848"/>
            <a:chExt cx="140" cy="98"/>
          </a:xfrm>
        </p:grpSpPr>
        <p:sp>
          <p:nvSpPr>
            <p:cNvPr id="728" name="Line 77"/>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29" name="Line 78"/>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30" name="Line 79"/>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731" name="Group 80"/>
          <p:cNvGrpSpPr>
            <a:grpSpLocks/>
          </p:cNvGrpSpPr>
          <p:nvPr/>
        </p:nvGrpSpPr>
        <p:grpSpPr bwMode="auto">
          <a:xfrm flipV="1">
            <a:off x="11120309" y="3506787"/>
            <a:ext cx="179388" cy="65088"/>
            <a:chOff x="2848" y="848"/>
            <a:chExt cx="140" cy="98"/>
          </a:xfrm>
        </p:grpSpPr>
        <p:sp>
          <p:nvSpPr>
            <p:cNvPr id="732" name="Line 81"/>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33" name="Line 82"/>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34" name="Line 83"/>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sp>
        <p:nvSpPr>
          <p:cNvPr id="735" name="Oval 84"/>
          <p:cNvSpPr>
            <a:spLocks noChangeArrowheads="1"/>
          </p:cNvSpPr>
          <p:nvPr/>
        </p:nvSpPr>
        <p:spPr bwMode="auto">
          <a:xfrm>
            <a:off x="10502772" y="2397125"/>
            <a:ext cx="347662" cy="88900"/>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36" name="Line 85"/>
          <p:cNvSpPr>
            <a:spLocks noChangeShapeType="1"/>
          </p:cNvSpPr>
          <p:nvPr/>
        </p:nvSpPr>
        <p:spPr bwMode="auto">
          <a:xfrm>
            <a:off x="10502772" y="2389187"/>
            <a:ext cx="0" cy="55563"/>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37" name="Line 86"/>
          <p:cNvSpPr>
            <a:spLocks noChangeShapeType="1"/>
          </p:cNvSpPr>
          <p:nvPr/>
        </p:nvSpPr>
        <p:spPr bwMode="auto">
          <a:xfrm>
            <a:off x="10850434" y="2389187"/>
            <a:ext cx="0" cy="55563"/>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38" name="Rectangle 87"/>
          <p:cNvSpPr>
            <a:spLocks noChangeArrowheads="1"/>
          </p:cNvSpPr>
          <p:nvPr/>
        </p:nvSpPr>
        <p:spPr bwMode="auto">
          <a:xfrm>
            <a:off x="10502772" y="2389187"/>
            <a:ext cx="344487" cy="53975"/>
          </a:xfrm>
          <a:prstGeom prst="rect">
            <a:avLst/>
          </a:prstGeom>
          <a:solidFill>
            <a:srgbClr val="DDDDDD"/>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endParaRPr lang="en-US" altLang="en-US" sz="2400">
              <a:solidFill>
                <a:srgbClr val="000000"/>
              </a:solidFill>
              <a:latin typeface="Times New Roman" panose="02020603050405020304" pitchFamily="18" charset="0"/>
            </a:endParaRPr>
          </a:p>
        </p:txBody>
      </p:sp>
      <p:sp>
        <p:nvSpPr>
          <p:cNvPr id="739" name="Oval 88"/>
          <p:cNvSpPr>
            <a:spLocks noChangeArrowheads="1"/>
          </p:cNvSpPr>
          <p:nvPr/>
        </p:nvSpPr>
        <p:spPr bwMode="auto">
          <a:xfrm>
            <a:off x="10499597" y="2325687"/>
            <a:ext cx="347662" cy="103188"/>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nvGrpSpPr>
          <p:cNvPr id="740" name="Group 89"/>
          <p:cNvGrpSpPr>
            <a:grpSpLocks/>
          </p:cNvGrpSpPr>
          <p:nvPr/>
        </p:nvGrpSpPr>
        <p:grpSpPr bwMode="auto">
          <a:xfrm>
            <a:off x="10583734" y="2347912"/>
            <a:ext cx="171450" cy="61913"/>
            <a:chOff x="2848" y="848"/>
            <a:chExt cx="140" cy="98"/>
          </a:xfrm>
        </p:grpSpPr>
        <p:sp>
          <p:nvSpPr>
            <p:cNvPr id="741" name="Line 90"/>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42" name="Line 91"/>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43" name="Line 92"/>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744" name="Group 93"/>
          <p:cNvGrpSpPr>
            <a:grpSpLocks/>
          </p:cNvGrpSpPr>
          <p:nvPr/>
        </p:nvGrpSpPr>
        <p:grpSpPr bwMode="auto">
          <a:xfrm flipV="1">
            <a:off x="10583734" y="2347912"/>
            <a:ext cx="171450" cy="60325"/>
            <a:chOff x="2848" y="848"/>
            <a:chExt cx="140" cy="98"/>
          </a:xfrm>
        </p:grpSpPr>
        <p:sp>
          <p:nvSpPr>
            <p:cNvPr id="745" name="Line 94"/>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46" name="Line 95"/>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47" name="Line 96"/>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sp>
        <p:nvSpPr>
          <p:cNvPr id="748" name="Oval 97"/>
          <p:cNvSpPr>
            <a:spLocks noChangeArrowheads="1"/>
          </p:cNvSpPr>
          <p:nvPr/>
        </p:nvSpPr>
        <p:spPr bwMode="auto">
          <a:xfrm>
            <a:off x="10501184" y="2657475"/>
            <a:ext cx="358775" cy="95250"/>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49" name="Line 98"/>
          <p:cNvSpPr>
            <a:spLocks noChangeShapeType="1"/>
          </p:cNvSpPr>
          <p:nvPr/>
        </p:nvSpPr>
        <p:spPr bwMode="auto">
          <a:xfrm>
            <a:off x="10501184" y="2649537"/>
            <a:ext cx="0" cy="58738"/>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50" name="Line 99"/>
          <p:cNvSpPr>
            <a:spLocks noChangeShapeType="1"/>
          </p:cNvSpPr>
          <p:nvPr/>
        </p:nvSpPr>
        <p:spPr bwMode="auto">
          <a:xfrm>
            <a:off x="10859959" y="2649537"/>
            <a:ext cx="0" cy="58738"/>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51" name="Rectangle 100"/>
          <p:cNvSpPr>
            <a:spLocks noChangeArrowheads="1"/>
          </p:cNvSpPr>
          <p:nvPr/>
        </p:nvSpPr>
        <p:spPr bwMode="auto">
          <a:xfrm>
            <a:off x="10501184" y="2649537"/>
            <a:ext cx="355600" cy="58738"/>
          </a:xfrm>
          <a:prstGeom prst="rect">
            <a:avLst/>
          </a:prstGeom>
          <a:solidFill>
            <a:srgbClr val="DDDDDD"/>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endParaRPr lang="en-US" altLang="en-US" sz="2400">
              <a:solidFill>
                <a:srgbClr val="000000"/>
              </a:solidFill>
              <a:latin typeface="Times New Roman" panose="02020603050405020304" pitchFamily="18" charset="0"/>
            </a:endParaRPr>
          </a:p>
        </p:txBody>
      </p:sp>
      <p:sp>
        <p:nvSpPr>
          <p:cNvPr id="752" name="Oval 101"/>
          <p:cNvSpPr>
            <a:spLocks noChangeArrowheads="1"/>
          </p:cNvSpPr>
          <p:nvPr/>
        </p:nvSpPr>
        <p:spPr bwMode="auto">
          <a:xfrm>
            <a:off x="10498009" y="2581275"/>
            <a:ext cx="358775" cy="111125"/>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nvGrpSpPr>
          <p:cNvPr id="753" name="Group 102"/>
          <p:cNvGrpSpPr>
            <a:grpSpLocks/>
          </p:cNvGrpSpPr>
          <p:nvPr/>
        </p:nvGrpSpPr>
        <p:grpSpPr bwMode="auto">
          <a:xfrm>
            <a:off x="10583734" y="2605087"/>
            <a:ext cx="179388" cy="65088"/>
            <a:chOff x="2848" y="848"/>
            <a:chExt cx="140" cy="98"/>
          </a:xfrm>
        </p:grpSpPr>
        <p:sp>
          <p:nvSpPr>
            <p:cNvPr id="754" name="Line 103"/>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55" name="Line 104"/>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56" name="Line 105"/>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757" name="Group 106"/>
          <p:cNvGrpSpPr>
            <a:grpSpLocks/>
          </p:cNvGrpSpPr>
          <p:nvPr/>
        </p:nvGrpSpPr>
        <p:grpSpPr bwMode="auto">
          <a:xfrm flipV="1">
            <a:off x="10583734" y="2605087"/>
            <a:ext cx="179388" cy="65088"/>
            <a:chOff x="2848" y="848"/>
            <a:chExt cx="140" cy="98"/>
          </a:xfrm>
        </p:grpSpPr>
        <p:sp>
          <p:nvSpPr>
            <p:cNvPr id="758" name="Line 107"/>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59" name="Line 108"/>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60" name="Line 109"/>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sp>
        <p:nvSpPr>
          <p:cNvPr id="761" name="Oval 110"/>
          <p:cNvSpPr>
            <a:spLocks noChangeArrowheads="1"/>
          </p:cNvSpPr>
          <p:nvPr/>
        </p:nvSpPr>
        <p:spPr bwMode="auto">
          <a:xfrm>
            <a:off x="10977434" y="2298700"/>
            <a:ext cx="330200" cy="85725"/>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62" name="Line 111"/>
          <p:cNvSpPr>
            <a:spLocks noChangeShapeType="1"/>
          </p:cNvSpPr>
          <p:nvPr/>
        </p:nvSpPr>
        <p:spPr bwMode="auto">
          <a:xfrm>
            <a:off x="10977434" y="2292350"/>
            <a:ext cx="0" cy="52387"/>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63" name="Line 112"/>
          <p:cNvSpPr>
            <a:spLocks noChangeShapeType="1"/>
          </p:cNvSpPr>
          <p:nvPr/>
        </p:nvSpPr>
        <p:spPr bwMode="auto">
          <a:xfrm>
            <a:off x="11307634" y="2292350"/>
            <a:ext cx="0" cy="52387"/>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64" name="Rectangle 113"/>
          <p:cNvSpPr>
            <a:spLocks noChangeArrowheads="1"/>
          </p:cNvSpPr>
          <p:nvPr/>
        </p:nvSpPr>
        <p:spPr bwMode="auto">
          <a:xfrm>
            <a:off x="10977434" y="2292350"/>
            <a:ext cx="327025" cy="52387"/>
          </a:xfrm>
          <a:prstGeom prst="rect">
            <a:avLst/>
          </a:prstGeom>
          <a:solidFill>
            <a:srgbClr val="DDDDDD"/>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endParaRPr lang="en-US" altLang="en-US" sz="2400">
              <a:solidFill>
                <a:srgbClr val="808080"/>
              </a:solidFill>
              <a:latin typeface="Times New Roman" panose="02020603050405020304" pitchFamily="18" charset="0"/>
            </a:endParaRPr>
          </a:p>
        </p:txBody>
      </p:sp>
      <p:sp>
        <p:nvSpPr>
          <p:cNvPr id="765" name="Oval 114"/>
          <p:cNvSpPr>
            <a:spLocks noChangeArrowheads="1"/>
          </p:cNvSpPr>
          <p:nvPr/>
        </p:nvSpPr>
        <p:spPr bwMode="auto">
          <a:xfrm>
            <a:off x="10974259" y="2230437"/>
            <a:ext cx="330200" cy="100013"/>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nvGrpSpPr>
          <p:cNvPr id="766" name="Group 115"/>
          <p:cNvGrpSpPr>
            <a:grpSpLocks/>
          </p:cNvGrpSpPr>
          <p:nvPr/>
        </p:nvGrpSpPr>
        <p:grpSpPr bwMode="auto">
          <a:xfrm>
            <a:off x="11053634" y="2252662"/>
            <a:ext cx="163513" cy="57150"/>
            <a:chOff x="2848" y="848"/>
            <a:chExt cx="140" cy="98"/>
          </a:xfrm>
        </p:grpSpPr>
        <p:sp>
          <p:nvSpPr>
            <p:cNvPr id="767" name="Line 116"/>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68" name="Line 117"/>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69" name="Line 118"/>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770" name="Group 119"/>
          <p:cNvGrpSpPr>
            <a:grpSpLocks/>
          </p:cNvGrpSpPr>
          <p:nvPr/>
        </p:nvGrpSpPr>
        <p:grpSpPr bwMode="auto">
          <a:xfrm flipV="1">
            <a:off x="11053634" y="2251075"/>
            <a:ext cx="163513" cy="58737"/>
            <a:chOff x="2848" y="848"/>
            <a:chExt cx="140" cy="98"/>
          </a:xfrm>
        </p:grpSpPr>
        <p:sp>
          <p:nvSpPr>
            <p:cNvPr id="771" name="Line 120"/>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72" name="Line 121"/>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73" name="Line 122"/>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sp>
        <p:nvSpPr>
          <p:cNvPr id="774" name="Oval 123"/>
          <p:cNvSpPr>
            <a:spLocks noChangeArrowheads="1"/>
          </p:cNvSpPr>
          <p:nvPr/>
        </p:nvSpPr>
        <p:spPr bwMode="auto">
          <a:xfrm>
            <a:off x="11063159" y="2657475"/>
            <a:ext cx="358775" cy="95250"/>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75" name="Line 124"/>
          <p:cNvSpPr>
            <a:spLocks noChangeShapeType="1"/>
          </p:cNvSpPr>
          <p:nvPr/>
        </p:nvSpPr>
        <p:spPr bwMode="auto">
          <a:xfrm>
            <a:off x="11063159" y="2649537"/>
            <a:ext cx="0" cy="58738"/>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76" name="Line 125"/>
          <p:cNvSpPr>
            <a:spLocks noChangeShapeType="1"/>
          </p:cNvSpPr>
          <p:nvPr/>
        </p:nvSpPr>
        <p:spPr bwMode="auto">
          <a:xfrm>
            <a:off x="11421934" y="2649537"/>
            <a:ext cx="0" cy="58738"/>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77" name="Rectangle 126"/>
          <p:cNvSpPr>
            <a:spLocks noChangeArrowheads="1"/>
          </p:cNvSpPr>
          <p:nvPr/>
        </p:nvSpPr>
        <p:spPr bwMode="auto">
          <a:xfrm>
            <a:off x="11063159" y="2649537"/>
            <a:ext cx="355600" cy="58738"/>
          </a:xfrm>
          <a:prstGeom prst="rect">
            <a:avLst/>
          </a:prstGeom>
          <a:solidFill>
            <a:srgbClr val="DDDDDD"/>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endParaRPr lang="en-US" altLang="en-US" sz="2400">
              <a:solidFill>
                <a:srgbClr val="000000"/>
              </a:solidFill>
              <a:latin typeface="Times New Roman" panose="02020603050405020304" pitchFamily="18" charset="0"/>
            </a:endParaRPr>
          </a:p>
        </p:txBody>
      </p:sp>
      <p:sp>
        <p:nvSpPr>
          <p:cNvPr id="778" name="Oval 127"/>
          <p:cNvSpPr>
            <a:spLocks noChangeArrowheads="1"/>
          </p:cNvSpPr>
          <p:nvPr/>
        </p:nvSpPr>
        <p:spPr bwMode="auto">
          <a:xfrm>
            <a:off x="11059984" y="2581275"/>
            <a:ext cx="358775" cy="111125"/>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nvGrpSpPr>
          <p:cNvPr id="779" name="Group 128"/>
          <p:cNvGrpSpPr>
            <a:grpSpLocks/>
          </p:cNvGrpSpPr>
          <p:nvPr/>
        </p:nvGrpSpPr>
        <p:grpSpPr bwMode="auto">
          <a:xfrm>
            <a:off x="11145709" y="2605087"/>
            <a:ext cx="179388" cy="65088"/>
            <a:chOff x="2848" y="848"/>
            <a:chExt cx="140" cy="98"/>
          </a:xfrm>
        </p:grpSpPr>
        <p:sp>
          <p:nvSpPr>
            <p:cNvPr id="780" name="Line 129"/>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81" name="Line 130"/>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82" name="Line 131"/>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783" name="Group 132"/>
          <p:cNvGrpSpPr>
            <a:grpSpLocks/>
          </p:cNvGrpSpPr>
          <p:nvPr/>
        </p:nvGrpSpPr>
        <p:grpSpPr bwMode="auto">
          <a:xfrm flipV="1">
            <a:off x="11145709" y="2605087"/>
            <a:ext cx="179388" cy="65088"/>
            <a:chOff x="2848" y="848"/>
            <a:chExt cx="140" cy="98"/>
          </a:xfrm>
        </p:grpSpPr>
        <p:sp>
          <p:nvSpPr>
            <p:cNvPr id="784" name="Line 133"/>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85" name="Line 134"/>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86" name="Line 135"/>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sp>
        <p:nvSpPr>
          <p:cNvPr id="787" name="Oval 136"/>
          <p:cNvSpPr>
            <a:spLocks noChangeArrowheads="1"/>
          </p:cNvSpPr>
          <p:nvPr/>
        </p:nvSpPr>
        <p:spPr bwMode="auto">
          <a:xfrm>
            <a:off x="9653459" y="2392362"/>
            <a:ext cx="346075" cy="87313"/>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88" name="Line 137"/>
          <p:cNvSpPr>
            <a:spLocks noChangeShapeType="1"/>
          </p:cNvSpPr>
          <p:nvPr/>
        </p:nvSpPr>
        <p:spPr bwMode="auto">
          <a:xfrm>
            <a:off x="9653459" y="2384425"/>
            <a:ext cx="0" cy="53975"/>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89" name="Line 138"/>
          <p:cNvSpPr>
            <a:spLocks noChangeShapeType="1"/>
          </p:cNvSpPr>
          <p:nvPr/>
        </p:nvSpPr>
        <p:spPr bwMode="auto">
          <a:xfrm>
            <a:off x="9999534" y="2384425"/>
            <a:ext cx="0" cy="53975"/>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90" name="Rectangle 139"/>
          <p:cNvSpPr>
            <a:spLocks noChangeArrowheads="1"/>
          </p:cNvSpPr>
          <p:nvPr/>
        </p:nvSpPr>
        <p:spPr bwMode="auto">
          <a:xfrm>
            <a:off x="9653459" y="2384425"/>
            <a:ext cx="342900" cy="53975"/>
          </a:xfrm>
          <a:prstGeom prst="rect">
            <a:avLst/>
          </a:prstGeom>
          <a:solidFill>
            <a:srgbClr val="DDDDDD"/>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endParaRPr lang="en-US" altLang="en-US" sz="2400">
              <a:solidFill>
                <a:srgbClr val="000000"/>
              </a:solidFill>
              <a:latin typeface="Times New Roman" panose="02020603050405020304" pitchFamily="18" charset="0"/>
            </a:endParaRPr>
          </a:p>
        </p:txBody>
      </p:sp>
      <p:sp>
        <p:nvSpPr>
          <p:cNvPr id="791" name="Oval 140"/>
          <p:cNvSpPr>
            <a:spLocks noChangeArrowheads="1"/>
          </p:cNvSpPr>
          <p:nvPr/>
        </p:nvSpPr>
        <p:spPr bwMode="auto">
          <a:xfrm>
            <a:off x="9650284" y="2320925"/>
            <a:ext cx="346075" cy="103187"/>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nvGrpSpPr>
          <p:cNvPr id="792" name="Group 141"/>
          <p:cNvGrpSpPr>
            <a:grpSpLocks/>
          </p:cNvGrpSpPr>
          <p:nvPr/>
        </p:nvGrpSpPr>
        <p:grpSpPr bwMode="auto">
          <a:xfrm>
            <a:off x="9734422" y="2343150"/>
            <a:ext cx="171450" cy="60325"/>
            <a:chOff x="2848" y="848"/>
            <a:chExt cx="140" cy="98"/>
          </a:xfrm>
        </p:grpSpPr>
        <p:sp>
          <p:nvSpPr>
            <p:cNvPr id="793" name="Line 142"/>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94" name="Line 143"/>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95" name="Line 144"/>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796" name="Group 145"/>
          <p:cNvGrpSpPr>
            <a:grpSpLocks/>
          </p:cNvGrpSpPr>
          <p:nvPr/>
        </p:nvGrpSpPr>
        <p:grpSpPr bwMode="auto">
          <a:xfrm flipV="1">
            <a:off x="9734422" y="2343150"/>
            <a:ext cx="171450" cy="58737"/>
            <a:chOff x="2848" y="848"/>
            <a:chExt cx="140" cy="98"/>
          </a:xfrm>
        </p:grpSpPr>
        <p:sp>
          <p:nvSpPr>
            <p:cNvPr id="797" name="Line 146"/>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98" name="Line 147"/>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799" name="Line 148"/>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sp>
        <p:nvSpPr>
          <p:cNvPr id="800" name="Oval 149"/>
          <p:cNvSpPr>
            <a:spLocks noChangeArrowheads="1"/>
          </p:cNvSpPr>
          <p:nvPr/>
        </p:nvSpPr>
        <p:spPr bwMode="auto">
          <a:xfrm>
            <a:off x="9347072" y="3541712"/>
            <a:ext cx="346075" cy="87313"/>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01" name="Line 150"/>
          <p:cNvSpPr>
            <a:spLocks noChangeShapeType="1"/>
          </p:cNvSpPr>
          <p:nvPr/>
        </p:nvSpPr>
        <p:spPr bwMode="auto">
          <a:xfrm>
            <a:off x="9347072" y="3533775"/>
            <a:ext cx="0" cy="53975"/>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02" name="Line 151"/>
          <p:cNvSpPr>
            <a:spLocks noChangeShapeType="1"/>
          </p:cNvSpPr>
          <p:nvPr/>
        </p:nvSpPr>
        <p:spPr bwMode="auto">
          <a:xfrm>
            <a:off x="9693147" y="3533775"/>
            <a:ext cx="0" cy="53975"/>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03" name="Rectangle 152"/>
          <p:cNvSpPr>
            <a:spLocks noChangeArrowheads="1"/>
          </p:cNvSpPr>
          <p:nvPr/>
        </p:nvSpPr>
        <p:spPr bwMode="auto">
          <a:xfrm>
            <a:off x="9347072" y="3533775"/>
            <a:ext cx="342900" cy="53975"/>
          </a:xfrm>
          <a:prstGeom prst="rect">
            <a:avLst/>
          </a:prstGeom>
          <a:solidFill>
            <a:srgbClr val="DDDDDD"/>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endParaRPr lang="en-US" altLang="en-US" sz="2400">
              <a:solidFill>
                <a:srgbClr val="000000"/>
              </a:solidFill>
              <a:latin typeface="Times New Roman" panose="02020603050405020304" pitchFamily="18" charset="0"/>
            </a:endParaRPr>
          </a:p>
        </p:txBody>
      </p:sp>
      <p:sp>
        <p:nvSpPr>
          <p:cNvPr id="804" name="Oval 153"/>
          <p:cNvSpPr>
            <a:spLocks noChangeArrowheads="1"/>
          </p:cNvSpPr>
          <p:nvPr/>
        </p:nvSpPr>
        <p:spPr bwMode="auto">
          <a:xfrm>
            <a:off x="9343897" y="3470275"/>
            <a:ext cx="346075" cy="103187"/>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nvGrpSpPr>
          <p:cNvPr id="805" name="Group 154"/>
          <p:cNvGrpSpPr>
            <a:grpSpLocks/>
          </p:cNvGrpSpPr>
          <p:nvPr/>
        </p:nvGrpSpPr>
        <p:grpSpPr bwMode="auto">
          <a:xfrm>
            <a:off x="9428034" y="3492500"/>
            <a:ext cx="171450" cy="60325"/>
            <a:chOff x="2848" y="848"/>
            <a:chExt cx="140" cy="98"/>
          </a:xfrm>
        </p:grpSpPr>
        <p:sp>
          <p:nvSpPr>
            <p:cNvPr id="806" name="Line 155"/>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07" name="Line 156"/>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08" name="Line 157"/>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809" name="Group 158"/>
          <p:cNvGrpSpPr>
            <a:grpSpLocks/>
          </p:cNvGrpSpPr>
          <p:nvPr/>
        </p:nvGrpSpPr>
        <p:grpSpPr bwMode="auto">
          <a:xfrm flipV="1">
            <a:off x="9428034" y="3492500"/>
            <a:ext cx="171450" cy="58737"/>
            <a:chOff x="2848" y="848"/>
            <a:chExt cx="140" cy="98"/>
          </a:xfrm>
        </p:grpSpPr>
        <p:sp>
          <p:nvSpPr>
            <p:cNvPr id="810" name="Line 159"/>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11" name="Line 160"/>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12" name="Line 161"/>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sp>
        <p:nvSpPr>
          <p:cNvPr id="813" name="Line 163"/>
          <p:cNvSpPr>
            <a:spLocks noChangeShapeType="1"/>
          </p:cNvSpPr>
          <p:nvPr/>
        </p:nvSpPr>
        <p:spPr bwMode="auto">
          <a:xfrm>
            <a:off x="10669459" y="3636962"/>
            <a:ext cx="163513" cy="12065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14" name="Line 164"/>
          <p:cNvSpPr>
            <a:spLocks noChangeShapeType="1"/>
          </p:cNvSpPr>
          <p:nvPr/>
        </p:nvSpPr>
        <p:spPr bwMode="auto">
          <a:xfrm>
            <a:off x="10766297" y="3557587"/>
            <a:ext cx="27940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15" name="Line 165"/>
          <p:cNvSpPr>
            <a:spLocks noChangeShapeType="1"/>
          </p:cNvSpPr>
          <p:nvPr/>
        </p:nvSpPr>
        <p:spPr bwMode="auto">
          <a:xfrm flipV="1">
            <a:off x="11002834" y="3643312"/>
            <a:ext cx="134938" cy="1047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16" name="Line 166"/>
          <p:cNvSpPr>
            <a:spLocks noChangeShapeType="1"/>
          </p:cNvSpPr>
          <p:nvPr/>
        </p:nvSpPr>
        <p:spPr bwMode="auto">
          <a:xfrm>
            <a:off x="9701084" y="3563937"/>
            <a:ext cx="67945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17" name="Line 167"/>
          <p:cNvSpPr>
            <a:spLocks noChangeShapeType="1"/>
          </p:cNvSpPr>
          <p:nvPr/>
        </p:nvSpPr>
        <p:spPr bwMode="auto">
          <a:xfrm>
            <a:off x="9996359" y="2411412"/>
            <a:ext cx="509588" cy="31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18" name="Line 168"/>
          <p:cNvSpPr>
            <a:spLocks noChangeShapeType="1"/>
          </p:cNvSpPr>
          <p:nvPr/>
        </p:nvSpPr>
        <p:spPr bwMode="auto">
          <a:xfrm>
            <a:off x="9562972" y="2239962"/>
            <a:ext cx="152400" cy="8255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19" name="Freeform 169"/>
          <p:cNvSpPr>
            <a:spLocks/>
          </p:cNvSpPr>
          <p:nvPr/>
        </p:nvSpPr>
        <p:spPr bwMode="auto">
          <a:xfrm>
            <a:off x="8883522" y="4246562"/>
            <a:ext cx="2979737" cy="1455738"/>
          </a:xfrm>
          <a:custGeom>
            <a:avLst/>
            <a:gdLst>
              <a:gd name="T0" fmla="*/ 889 w 1877"/>
              <a:gd name="T1" fmla="*/ 23 h 917"/>
              <a:gd name="T2" fmla="*/ 692 w 1877"/>
              <a:gd name="T3" fmla="*/ 109 h 917"/>
              <a:gd name="T4" fmla="*/ 415 w 1877"/>
              <a:gd name="T5" fmla="*/ 91 h 917"/>
              <a:gd name="T6" fmla="*/ 112 w 1877"/>
              <a:gd name="T7" fmla="*/ 170 h 917"/>
              <a:gd name="T8" fmla="*/ 50 w 1877"/>
              <a:gd name="T9" fmla="*/ 353 h 917"/>
              <a:gd name="T10" fmla="*/ 14 w 1877"/>
              <a:gd name="T11" fmla="*/ 528 h 917"/>
              <a:gd name="T12" fmla="*/ 139 w 1877"/>
              <a:gd name="T13" fmla="*/ 650 h 917"/>
              <a:gd name="T14" fmla="*/ 505 w 1877"/>
              <a:gd name="T15" fmla="*/ 781 h 917"/>
              <a:gd name="T16" fmla="*/ 933 w 1877"/>
              <a:gd name="T17" fmla="*/ 886 h 917"/>
              <a:gd name="T18" fmla="*/ 1370 w 1877"/>
              <a:gd name="T19" fmla="*/ 901 h 917"/>
              <a:gd name="T20" fmla="*/ 1676 w 1877"/>
              <a:gd name="T21" fmla="*/ 793 h 917"/>
              <a:gd name="T22" fmla="*/ 1860 w 1877"/>
              <a:gd name="T23" fmla="*/ 624 h 917"/>
              <a:gd name="T24" fmla="*/ 1776 w 1877"/>
              <a:gd name="T25" fmla="*/ 219 h 917"/>
              <a:gd name="T26" fmla="*/ 1503 w 1877"/>
              <a:gd name="T27" fmla="*/ 100 h 917"/>
              <a:gd name="T28" fmla="*/ 1200 w 1877"/>
              <a:gd name="T29" fmla="*/ 13 h 917"/>
              <a:gd name="T30" fmla="*/ 889 w 1877"/>
              <a:gd name="T31" fmla="*/ 23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77" h="917">
                <a:moveTo>
                  <a:pt x="889" y="23"/>
                </a:moveTo>
                <a:cubicBezTo>
                  <a:pt x="804" y="39"/>
                  <a:pt x="771" y="98"/>
                  <a:pt x="692" y="109"/>
                </a:cubicBezTo>
                <a:cubicBezTo>
                  <a:pt x="613" y="120"/>
                  <a:pt x="511" y="81"/>
                  <a:pt x="415" y="91"/>
                </a:cubicBezTo>
                <a:cubicBezTo>
                  <a:pt x="319" y="101"/>
                  <a:pt x="174" y="126"/>
                  <a:pt x="112" y="170"/>
                </a:cubicBezTo>
                <a:cubicBezTo>
                  <a:pt x="51" y="214"/>
                  <a:pt x="66" y="294"/>
                  <a:pt x="50" y="353"/>
                </a:cubicBezTo>
                <a:cubicBezTo>
                  <a:pt x="34" y="412"/>
                  <a:pt x="0" y="479"/>
                  <a:pt x="14" y="528"/>
                </a:cubicBezTo>
                <a:cubicBezTo>
                  <a:pt x="29" y="577"/>
                  <a:pt x="57" y="608"/>
                  <a:pt x="139" y="650"/>
                </a:cubicBezTo>
                <a:cubicBezTo>
                  <a:pt x="221" y="692"/>
                  <a:pt x="372" y="742"/>
                  <a:pt x="505" y="781"/>
                </a:cubicBezTo>
                <a:cubicBezTo>
                  <a:pt x="638" y="820"/>
                  <a:pt x="789" y="866"/>
                  <a:pt x="933" y="886"/>
                </a:cubicBezTo>
                <a:cubicBezTo>
                  <a:pt x="1077" y="906"/>
                  <a:pt x="1246" y="917"/>
                  <a:pt x="1370" y="901"/>
                </a:cubicBezTo>
                <a:cubicBezTo>
                  <a:pt x="1494" y="885"/>
                  <a:pt x="1594" y="839"/>
                  <a:pt x="1676" y="793"/>
                </a:cubicBezTo>
                <a:cubicBezTo>
                  <a:pt x="1758" y="747"/>
                  <a:pt x="1843" y="720"/>
                  <a:pt x="1860" y="624"/>
                </a:cubicBezTo>
                <a:cubicBezTo>
                  <a:pt x="1877" y="528"/>
                  <a:pt x="1835" y="306"/>
                  <a:pt x="1776" y="219"/>
                </a:cubicBezTo>
                <a:cubicBezTo>
                  <a:pt x="1717" y="132"/>
                  <a:pt x="1599" y="134"/>
                  <a:pt x="1503" y="100"/>
                </a:cubicBezTo>
                <a:cubicBezTo>
                  <a:pt x="1407" y="66"/>
                  <a:pt x="1302" y="26"/>
                  <a:pt x="1200" y="13"/>
                </a:cubicBezTo>
                <a:cubicBezTo>
                  <a:pt x="1098" y="0"/>
                  <a:pt x="974" y="7"/>
                  <a:pt x="889" y="23"/>
                </a:cubicBezTo>
                <a:close/>
              </a:path>
            </a:pathLst>
          </a:custGeom>
          <a:solidFill>
            <a:srgbClr val="DDDDDD"/>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20" name="Line 170"/>
          <p:cNvSpPr>
            <a:spLocks noChangeShapeType="1"/>
          </p:cNvSpPr>
          <p:nvPr/>
        </p:nvSpPr>
        <p:spPr bwMode="auto">
          <a:xfrm rot="16200000">
            <a:off x="11118721" y="4983163"/>
            <a:ext cx="523875" cy="13970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21" name="Line 171"/>
          <p:cNvSpPr>
            <a:spLocks noChangeShapeType="1"/>
          </p:cNvSpPr>
          <p:nvPr/>
        </p:nvSpPr>
        <p:spPr bwMode="auto">
          <a:xfrm rot="5400000" flipV="1">
            <a:off x="11264772" y="5264150"/>
            <a:ext cx="3175" cy="85725"/>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22" name="Line 172"/>
          <p:cNvSpPr>
            <a:spLocks noChangeShapeType="1"/>
          </p:cNvSpPr>
          <p:nvPr/>
        </p:nvSpPr>
        <p:spPr bwMode="auto">
          <a:xfrm rot="16200000">
            <a:off x="11450509" y="4940300"/>
            <a:ext cx="0" cy="11430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grpSp>
        <p:nvGrpSpPr>
          <p:cNvPr id="823" name="Group 173"/>
          <p:cNvGrpSpPr>
            <a:grpSpLocks/>
          </p:cNvGrpSpPr>
          <p:nvPr/>
        </p:nvGrpSpPr>
        <p:grpSpPr bwMode="auto">
          <a:xfrm>
            <a:off x="11029822" y="4649787"/>
            <a:ext cx="501650" cy="234950"/>
            <a:chOff x="4701" y="2996"/>
            <a:chExt cx="316" cy="148"/>
          </a:xfrm>
        </p:grpSpPr>
        <p:sp>
          <p:nvSpPr>
            <p:cNvPr id="824" name="Oval 174"/>
            <p:cNvSpPr>
              <a:spLocks noChangeArrowheads="1"/>
            </p:cNvSpPr>
            <p:nvPr/>
          </p:nvSpPr>
          <p:spPr bwMode="auto">
            <a:xfrm>
              <a:off x="4704" y="3062"/>
              <a:ext cx="313" cy="82"/>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25" name="Line 175"/>
            <p:cNvSpPr>
              <a:spLocks noChangeShapeType="1"/>
            </p:cNvSpPr>
            <p:nvPr/>
          </p:nvSpPr>
          <p:spPr bwMode="auto">
            <a:xfrm>
              <a:off x="4704" y="3055"/>
              <a:ext cx="0" cy="51"/>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26" name="Line 176"/>
            <p:cNvSpPr>
              <a:spLocks noChangeShapeType="1"/>
            </p:cNvSpPr>
            <p:nvPr/>
          </p:nvSpPr>
          <p:spPr bwMode="auto">
            <a:xfrm>
              <a:off x="5017" y="3055"/>
              <a:ext cx="0" cy="51"/>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27" name="Rectangle 177"/>
            <p:cNvSpPr>
              <a:spLocks noChangeArrowheads="1"/>
            </p:cNvSpPr>
            <p:nvPr/>
          </p:nvSpPr>
          <p:spPr bwMode="auto">
            <a:xfrm>
              <a:off x="4704" y="3055"/>
              <a:ext cx="310" cy="50"/>
            </a:xfrm>
            <a:prstGeom prst="rect">
              <a:avLst/>
            </a:prstGeom>
            <a:solidFill>
              <a:srgbClr val="DDDDDD"/>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altLang="en-US" sz="2400" b="0" i="0" u="none" strike="noStrike" kern="0" cap="none" spc="0" normalizeH="0" baseline="0" noProof="0" smtClean="0">
                <a:ln>
                  <a:noFill/>
                </a:ln>
                <a:solidFill>
                  <a:srgbClr val="000000"/>
                </a:solidFill>
                <a:effectLst/>
                <a:uLnTx/>
                <a:uFillTx/>
                <a:latin typeface="Times New Roman" panose="02020603050405020304" pitchFamily="18" charset="0"/>
              </a:endParaRPr>
            </a:p>
          </p:txBody>
        </p:sp>
        <p:sp>
          <p:nvSpPr>
            <p:cNvPr id="828" name="Oval 178"/>
            <p:cNvSpPr>
              <a:spLocks noChangeArrowheads="1"/>
            </p:cNvSpPr>
            <p:nvPr/>
          </p:nvSpPr>
          <p:spPr bwMode="auto">
            <a:xfrm>
              <a:off x="4701" y="2996"/>
              <a:ext cx="313" cy="96"/>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nvGrpSpPr>
            <p:cNvPr id="829" name="Group 179"/>
            <p:cNvGrpSpPr>
              <a:grpSpLocks/>
            </p:cNvGrpSpPr>
            <p:nvPr/>
          </p:nvGrpSpPr>
          <p:grpSpPr bwMode="auto">
            <a:xfrm>
              <a:off x="4776" y="3017"/>
              <a:ext cx="156" cy="56"/>
              <a:chOff x="2848" y="848"/>
              <a:chExt cx="140" cy="98"/>
            </a:xfrm>
          </p:grpSpPr>
          <p:sp>
            <p:nvSpPr>
              <p:cNvPr id="834" name="Line 180"/>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35" name="Line 181"/>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36" name="Line 182"/>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830" name="Group 183"/>
            <p:cNvGrpSpPr>
              <a:grpSpLocks/>
            </p:cNvGrpSpPr>
            <p:nvPr/>
          </p:nvGrpSpPr>
          <p:grpSpPr bwMode="auto">
            <a:xfrm flipV="1">
              <a:off x="4776" y="3016"/>
              <a:ext cx="156" cy="56"/>
              <a:chOff x="2848" y="848"/>
              <a:chExt cx="140" cy="98"/>
            </a:xfrm>
          </p:grpSpPr>
          <p:sp>
            <p:nvSpPr>
              <p:cNvPr id="831" name="Line 184"/>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32" name="Line 185"/>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33" name="Line 186"/>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grpSp>
        <p:nvGrpSpPr>
          <p:cNvPr id="837" name="Group 187"/>
          <p:cNvGrpSpPr>
            <a:grpSpLocks/>
          </p:cNvGrpSpPr>
          <p:nvPr/>
        </p:nvGrpSpPr>
        <p:grpSpPr bwMode="auto">
          <a:xfrm>
            <a:off x="10213847" y="4373562"/>
            <a:ext cx="501650" cy="234950"/>
            <a:chOff x="3600" y="219"/>
            <a:chExt cx="360" cy="175"/>
          </a:xfrm>
        </p:grpSpPr>
        <p:sp>
          <p:nvSpPr>
            <p:cNvPr id="838" name="Oval 188"/>
            <p:cNvSpPr>
              <a:spLocks noChangeArrowheads="1"/>
            </p:cNvSpPr>
            <p:nvPr/>
          </p:nvSpPr>
          <p:spPr bwMode="auto">
            <a:xfrm>
              <a:off x="3603" y="297"/>
              <a:ext cx="357" cy="97"/>
            </a:xfrm>
            <a:prstGeom prst="ellipse">
              <a:avLst/>
            </a:prstGeom>
            <a:solidFill>
              <a:srgbClr val="DDDDDD"/>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39" name="Line 189"/>
            <p:cNvSpPr>
              <a:spLocks noChangeShapeType="1"/>
            </p:cNvSpPr>
            <p:nvPr/>
          </p:nvSpPr>
          <p:spPr bwMode="auto">
            <a:xfrm>
              <a:off x="3603" y="289"/>
              <a:ext cx="0" cy="6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40" name="Line 190"/>
            <p:cNvSpPr>
              <a:spLocks noChangeShapeType="1"/>
            </p:cNvSpPr>
            <p:nvPr/>
          </p:nvSpPr>
          <p:spPr bwMode="auto">
            <a:xfrm>
              <a:off x="3960" y="289"/>
              <a:ext cx="0" cy="6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41" name="Rectangle 191"/>
            <p:cNvSpPr>
              <a:spLocks noChangeArrowheads="1"/>
            </p:cNvSpPr>
            <p:nvPr/>
          </p:nvSpPr>
          <p:spPr bwMode="auto">
            <a:xfrm>
              <a:off x="3603" y="289"/>
              <a:ext cx="354" cy="59"/>
            </a:xfrm>
            <a:prstGeom prst="rect">
              <a:avLst/>
            </a:prstGeom>
            <a:solidFill>
              <a:srgbClr val="DDDDDD"/>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altLang="en-US" sz="2400" b="0" i="0" u="none" strike="noStrike" kern="0" cap="none" spc="0" normalizeH="0" baseline="0" noProof="0" smtClean="0">
                <a:ln>
                  <a:noFill/>
                </a:ln>
                <a:solidFill>
                  <a:srgbClr val="000000"/>
                </a:solidFill>
                <a:effectLst/>
                <a:uLnTx/>
                <a:uFillTx/>
                <a:latin typeface="Times New Roman" panose="02020603050405020304" pitchFamily="18" charset="0"/>
              </a:endParaRPr>
            </a:p>
          </p:txBody>
        </p:sp>
        <p:sp>
          <p:nvSpPr>
            <p:cNvPr id="842" name="Oval 192"/>
            <p:cNvSpPr>
              <a:spLocks noChangeArrowheads="1"/>
            </p:cNvSpPr>
            <p:nvPr/>
          </p:nvSpPr>
          <p:spPr bwMode="auto">
            <a:xfrm>
              <a:off x="3600" y="219"/>
              <a:ext cx="357" cy="113"/>
            </a:xfrm>
            <a:prstGeom prst="ellipse">
              <a:avLst/>
            </a:prstGeom>
            <a:solidFill>
              <a:srgbClr val="DDDDDD"/>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nvGrpSpPr>
            <p:cNvPr id="843" name="Group 193"/>
            <p:cNvGrpSpPr>
              <a:grpSpLocks/>
            </p:cNvGrpSpPr>
            <p:nvPr/>
          </p:nvGrpSpPr>
          <p:grpSpPr bwMode="auto">
            <a:xfrm>
              <a:off x="3686" y="244"/>
              <a:ext cx="177" cy="66"/>
              <a:chOff x="2848" y="848"/>
              <a:chExt cx="140" cy="98"/>
            </a:xfrm>
          </p:grpSpPr>
          <p:sp>
            <p:nvSpPr>
              <p:cNvPr id="848" name="Line 194"/>
              <p:cNvSpPr>
                <a:spLocks noChangeShapeType="1"/>
              </p:cNvSpPr>
              <p:nvPr/>
            </p:nvSpPr>
            <p:spPr bwMode="auto">
              <a:xfrm flipV="1">
                <a:off x="2848" y="848"/>
                <a:ext cx="50" cy="2"/>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49" name="Line 195"/>
              <p:cNvSpPr>
                <a:spLocks noChangeShapeType="1"/>
              </p:cNvSpPr>
              <p:nvPr/>
            </p:nvSpPr>
            <p:spPr bwMode="auto">
              <a:xfrm>
                <a:off x="2944" y="946"/>
                <a:ext cx="44"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50" name="Line 196"/>
              <p:cNvSpPr>
                <a:spLocks noChangeShapeType="1"/>
              </p:cNvSpPr>
              <p:nvPr/>
            </p:nvSpPr>
            <p:spPr bwMode="auto">
              <a:xfrm>
                <a:off x="2894" y="850"/>
                <a:ext cx="52" cy="96"/>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844" name="Group 197"/>
            <p:cNvGrpSpPr>
              <a:grpSpLocks/>
            </p:cNvGrpSpPr>
            <p:nvPr/>
          </p:nvGrpSpPr>
          <p:grpSpPr bwMode="auto">
            <a:xfrm flipV="1">
              <a:off x="3686" y="243"/>
              <a:ext cx="177" cy="66"/>
              <a:chOff x="2848" y="848"/>
              <a:chExt cx="140" cy="98"/>
            </a:xfrm>
          </p:grpSpPr>
          <p:sp>
            <p:nvSpPr>
              <p:cNvPr id="845" name="Line 198"/>
              <p:cNvSpPr>
                <a:spLocks noChangeShapeType="1"/>
              </p:cNvSpPr>
              <p:nvPr/>
            </p:nvSpPr>
            <p:spPr bwMode="auto">
              <a:xfrm flipV="1">
                <a:off x="2848" y="848"/>
                <a:ext cx="50" cy="2"/>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46" name="Line 199"/>
              <p:cNvSpPr>
                <a:spLocks noChangeShapeType="1"/>
              </p:cNvSpPr>
              <p:nvPr/>
            </p:nvSpPr>
            <p:spPr bwMode="auto">
              <a:xfrm>
                <a:off x="2944" y="946"/>
                <a:ext cx="44"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47" name="Line 200"/>
              <p:cNvSpPr>
                <a:spLocks noChangeShapeType="1"/>
              </p:cNvSpPr>
              <p:nvPr/>
            </p:nvSpPr>
            <p:spPr bwMode="auto">
              <a:xfrm>
                <a:off x="2894" y="850"/>
                <a:ext cx="52" cy="96"/>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grpSp>
        <p:nvGrpSpPr>
          <p:cNvPr id="851" name="Group 201"/>
          <p:cNvGrpSpPr>
            <a:grpSpLocks/>
          </p:cNvGrpSpPr>
          <p:nvPr/>
        </p:nvGrpSpPr>
        <p:grpSpPr bwMode="auto">
          <a:xfrm>
            <a:off x="9548684" y="4678362"/>
            <a:ext cx="501650" cy="234950"/>
            <a:chOff x="3600" y="219"/>
            <a:chExt cx="360" cy="175"/>
          </a:xfrm>
        </p:grpSpPr>
        <p:sp>
          <p:nvSpPr>
            <p:cNvPr id="852" name="Oval 202"/>
            <p:cNvSpPr>
              <a:spLocks noChangeArrowheads="1"/>
            </p:cNvSpPr>
            <p:nvPr/>
          </p:nvSpPr>
          <p:spPr bwMode="auto">
            <a:xfrm>
              <a:off x="3603" y="297"/>
              <a:ext cx="357" cy="97"/>
            </a:xfrm>
            <a:prstGeom prst="ellipse">
              <a:avLst/>
            </a:prstGeom>
            <a:solidFill>
              <a:srgbClr val="DDDDDD"/>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53" name="Line 203"/>
            <p:cNvSpPr>
              <a:spLocks noChangeShapeType="1"/>
            </p:cNvSpPr>
            <p:nvPr/>
          </p:nvSpPr>
          <p:spPr bwMode="auto">
            <a:xfrm>
              <a:off x="3603" y="289"/>
              <a:ext cx="0" cy="6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54" name="Line 204"/>
            <p:cNvSpPr>
              <a:spLocks noChangeShapeType="1"/>
            </p:cNvSpPr>
            <p:nvPr/>
          </p:nvSpPr>
          <p:spPr bwMode="auto">
            <a:xfrm>
              <a:off x="3960" y="289"/>
              <a:ext cx="0" cy="6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55" name="Rectangle 205"/>
            <p:cNvSpPr>
              <a:spLocks noChangeArrowheads="1"/>
            </p:cNvSpPr>
            <p:nvPr/>
          </p:nvSpPr>
          <p:spPr bwMode="auto">
            <a:xfrm>
              <a:off x="3603" y="289"/>
              <a:ext cx="354" cy="59"/>
            </a:xfrm>
            <a:prstGeom prst="rect">
              <a:avLst/>
            </a:prstGeom>
            <a:solidFill>
              <a:srgbClr val="DDDDDD"/>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altLang="en-US" sz="2400" b="0" i="0" u="none" strike="noStrike" kern="0" cap="none" spc="0" normalizeH="0" baseline="0" noProof="0" smtClean="0">
                <a:ln>
                  <a:noFill/>
                </a:ln>
                <a:solidFill>
                  <a:srgbClr val="000000"/>
                </a:solidFill>
                <a:effectLst/>
                <a:uLnTx/>
                <a:uFillTx/>
                <a:latin typeface="Times New Roman" panose="02020603050405020304" pitchFamily="18" charset="0"/>
              </a:endParaRPr>
            </a:p>
          </p:txBody>
        </p:sp>
        <p:sp>
          <p:nvSpPr>
            <p:cNvPr id="856" name="Oval 206"/>
            <p:cNvSpPr>
              <a:spLocks noChangeArrowheads="1"/>
            </p:cNvSpPr>
            <p:nvPr/>
          </p:nvSpPr>
          <p:spPr bwMode="auto">
            <a:xfrm>
              <a:off x="3600" y="219"/>
              <a:ext cx="357" cy="113"/>
            </a:xfrm>
            <a:prstGeom prst="ellipse">
              <a:avLst/>
            </a:prstGeom>
            <a:solidFill>
              <a:srgbClr val="DDDDDD"/>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nvGrpSpPr>
            <p:cNvPr id="857" name="Group 207"/>
            <p:cNvGrpSpPr>
              <a:grpSpLocks/>
            </p:cNvGrpSpPr>
            <p:nvPr/>
          </p:nvGrpSpPr>
          <p:grpSpPr bwMode="auto">
            <a:xfrm>
              <a:off x="3686" y="244"/>
              <a:ext cx="177" cy="66"/>
              <a:chOff x="2848" y="848"/>
              <a:chExt cx="140" cy="98"/>
            </a:xfrm>
          </p:grpSpPr>
          <p:sp>
            <p:nvSpPr>
              <p:cNvPr id="862" name="Line 208"/>
              <p:cNvSpPr>
                <a:spLocks noChangeShapeType="1"/>
              </p:cNvSpPr>
              <p:nvPr/>
            </p:nvSpPr>
            <p:spPr bwMode="auto">
              <a:xfrm flipV="1">
                <a:off x="2848" y="848"/>
                <a:ext cx="50" cy="2"/>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63" name="Line 209"/>
              <p:cNvSpPr>
                <a:spLocks noChangeShapeType="1"/>
              </p:cNvSpPr>
              <p:nvPr/>
            </p:nvSpPr>
            <p:spPr bwMode="auto">
              <a:xfrm>
                <a:off x="2944" y="946"/>
                <a:ext cx="44"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64" name="Line 210"/>
              <p:cNvSpPr>
                <a:spLocks noChangeShapeType="1"/>
              </p:cNvSpPr>
              <p:nvPr/>
            </p:nvSpPr>
            <p:spPr bwMode="auto">
              <a:xfrm>
                <a:off x="2894" y="850"/>
                <a:ext cx="52" cy="96"/>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858" name="Group 211"/>
            <p:cNvGrpSpPr>
              <a:grpSpLocks/>
            </p:cNvGrpSpPr>
            <p:nvPr/>
          </p:nvGrpSpPr>
          <p:grpSpPr bwMode="auto">
            <a:xfrm flipV="1">
              <a:off x="3686" y="243"/>
              <a:ext cx="177" cy="66"/>
              <a:chOff x="2848" y="848"/>
              <a:chExt cx="140" cy="98"/>
            </a:xfrm>
          </p:grpSpPr>
          <p:sp>
            <p:nvSpPr>
              <p:cNvPr id="859" name="Line 212"/>
              <p:cNvSpPr>
                <a:spLocks noChangeShapeType="1"/>
              </p:cNvSpPr>
              <p:nvPr/>
            </p:nvSpPr>
            <p:spPr bwMode="auto">
              <a:xfrm flipV="1">
                <a:off x="2848" y="848"/>
                <a:ext cx="50" cy="2"/>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60" name="Line 213"/>
              <p:cNvSpPr>
                <a:spLocks noChangeShapeType="1"/>
              </p:cNvSpPr>
              <p:nvPr/>
            </p:nvSpPr>
            <p:spPr bwMode="auto">
              <a:xfrm>
                <a:off x="2944" y="946"/>
                <a:ext cx="44"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61" name="Line 214"/>
              <p:cNvSpPr>
                <a:spLocks noChangeShapeType="1"/>
              </p:cNvSpPr>
              <p:nvPr/>
            </p:nvSpPr>
            <p:spPr bwMode="auto">
              <a:xfrm>
                <a:off x="2894" y="850"/>
                <a:ext cx="52" cy="96"/>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sp>
        <p:nvSpPr>
          <p:cNvPr id="865" name="Line 215"/>
          <p:cNvSpPr>
            <a:spLocks noChangeShapeType="1"/>
          </p:cNvSpPr>
          <p:nvPr/>
        </p:nvSpPr>
        <p:spPr bwMode="auto">
          <a:xfrm>
            <a:off x="10663109" y="4584700"/>
            <a:ext cx="358775" cy="12065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66" name="Line 216"/>
          <p:cNvSpPr>
            <a:spLocks noChangeShapeType="1"/>
          </p:cNvSpPr>
          <p:nvPr/>
        </p:nvSpPr>
        <p:spPr bwMode="auto">
          <a:xfrm flipV="1">
            <a:off x="10010647" y="4597400"/>
            <a:ext cx="277812" cy="109537"/>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67" name="Line 217"/>
          <p:cNvSpPr>
            <a:spLocks noChangeShapeType="1"/>
          </p:cNvSpPr>
          <p:nvPr/>
        </p:nvSpPr>
        <p:spPr bwMode="auto">
          <a:xfrm flipV="1">
            <a:off x="10053509" y="4800600"/>
            <a:ext cx="97155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68" name="Line 218"/>
          <p:cNvSpPr>
            <a:spLocks noChangeShapeType="1"/>
          </p:cNvSpPr>
          <p:nvPr/>
        </p:nvSpPr>
        <p:spPr bwMode="auto">
          <a:xfrm flipH="1">
            <a:off x="9348659" y="4546600"/>
            <a:ext cx="254000" cy="46990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69" name="Line 219"/>
          <p:cNvSpPr>
            <a:spLocks noChangeShapeType="1"/>
          </p:cNvSpPr>
          <p:nvPr/>
        </p:nvSpPr>
        <p:spPr bwMode="auto">
          <a:xfrm>
            <a:off x="9374059" y="4597400"/>
            <a:ext cx="19685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70" name="Line 220"/>
          <p:cNvSpPr>
            <a:spLocks noChangeShapeType="1"/>
          </p:cNvSpPr>
          <p:nvPr/>
        </p:nvSpPr>
        <p:spPr bwMode="auto">
          <a:xfrm>
            <a:off x="9234359" y="4933950"/>
            <a:ext cx="153988"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71" name="Line 221"/>
          <p:cNvSpPr>
            <a:spLocks noChangeShapeType="1"/>
          </p:cNvSpPr>
          <p:nvPr/>
        </p:nvSpPr>
        <p:spPr bwMode="auto">
          <a:xfrm>
            <a:off x="9485184" y="5013325"/>
            <a:ext cx="492125"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72" name="Line 222"/>
          <p:cNvSpPr>
            <a:spLocks noChangeShapeType="1"/>
          </p:cNvSpPr>
          <p:nvPr/>
        </p:nvSpPr>
        <p:spPr bwMode="auto">
          <a:xfrm flipH="1">
            <a:off x="9726484" y="4921250"/>
            <a:ext cx="53975" cy="85725"/>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73" name="Line 223"/>
          <p:cNvSpPr>
            <a:spLocks noChangeShapeType="1"/>
          </p:cNvSpPr>
          <p:nvPr/>
        </p:nvSpPr>
        <p:spPr bwMode="auto">
          <a:xfrm>
            <a:off x="9539159" y="5010150"/>
            <a:ext cx="1588" cy="82550"/>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74" name="Line 224"/>
          <p:cNvSpPr>
            <a:spLocks noChangeShapeType="1"/>
          </p:cNvSpPr>
          <p:nvPr/>
        </p:nvSpPr>
        <p:spPr bwMode="auto">
          <a:xfrm flipH="1" flipV="1">
            <a:off x="9936034" y="5018087"/>
            <a:ext cx="0" cy="76200"/>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75" name="Line 225"/>
          <p:cNvSpPr>
            <a:spLocks noChangeShapeType="1"/>
          </p:cNvSpPr>
          <p:nvPr/>
        </p:nvSpPr>
        <p:spPr bwMode="auto">
          <a:xfrm>
            <a:off x="10016997" y="4876800"/>
            <a:ext cx="503237" cy="269875"/>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76" name="Line 226"/>
          <p:cNvSpPr>
            <a:spLocks noChangeShapeType="1"/>
          </p:cNvSpPr>
          <p:nvPr/>
        </p:nvSpPr>
        <p:spPr bwMode="auto">
          <a:xfrm>
            <a:off x="9466134" y="4811712"/>
            <a:ext cx="80963"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77" name="Line 227"/>
          <p:cNvSpPr>
            <a:spLocks noChangeShapeType="1"/>
          </p:cNvSpPr>
          <p:nvPr/>
        </p:nvSpPr>
        <p:spPr bwMode="auto">
          <a:xfrm flipH="1">
            <a:off x="9555034" y="3333750"/>
            <a:ext cx="3175" cy="144462"/>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78" name="Line 228"/>
          <p:cNvSpPr>
            <a:spLocks noChangeShapeType="1"/>
          </p:cNvSpPr>
          <p:nvPr/>
        </p:nvSpPr>
        <p:spPr bwMode="auto">
          <a:xfrm flipV="1">
            <a:off x="10852022" y="2316162"/>
            <a:ext cx="123825" cy="87313"/>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79" name="Line 229"/>
          <p:cNvSpPr>
            <a:spLocks noChangeShapeType="1"/>
          </p:cNvSpPr>
          <p:nvPr/>
        </p:nvSpPr>
        <p:spPr bwMode="auto">
          <a:xfrm>
            <a:off x="10678984" y="2489200"/>
            <a:ext cx="0" cy="8255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80" name="Line 230"/>
          <p:cNvSpPr>
            <a:spLocks noChangeShapeType="1"/>
          </p:cNvSpPr>
          <p:nvPr/>
        </p:nvSpPr>
        <p:spPr bwMode="auto">
          <a:xfrm flipV="1">
            <a:off x="10863134" y="2386012"/>
            <a:ext cx="263525" cy="28892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81" name="Line 231"/>
          <p:cNvSpPr>
            <a:spLocks noChangeShapeType="1"/>
          </p:cNvSpPr>
          <p:nvPr/>
        </p:nvSpPr>
        <p:spPr bwMode="auto">
          <a:xfrm>
            <a:off x="11215559" y="2384425"/>
            <a:ext cx="0" cy="196850"/>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82" name="Line 232"/>
          <p:cNvSpPr>
            <a:spLocks noChangeShapeType="1"/>
          </p:cNvSpPr>
          <p:nvPr/>
        </p:nvSpPr>
        <p:spPr bwMode="auto">
          <a:xfrm>
            <a:off x="10869484" y="2690812"/>
            <a:ext cx="188913"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83" name="Line 233"/>
          <p:cNvSpPr>
            <a:spLocks noChangeShapeType="1"/>
          </p:cNvSpPr>
          <p:nvPr/>
        </p:nvSpPr>
        <p:spPr bwMode="auto">
          <a:xfrm flipV="1">
            <a:off x="11283822" y="2084387"/>
            <a:ext cx="238125" cy="1682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84" name="Line 234"/>
          <p:cNvSpPr>
            <a:spLocks noChangeShapeType="1"/>
          </p:cNvSpPr>
          <p:nvPr/>
        </p:nvSpPr>
        <p:spPr bwMode="auto">
          <a:xfrm>
            <a:off x="11423522" y="2681287"/>
            <a:ext cx="17780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85" name="Line 235"/>
          <p:cNvSpPr>
            <a:spLocks noChangeShapeType="1"/>
          </p:cNvSpPr>
          <p:nvPr/>
        </p:nvSpPr>
        <p:spPr bwMode="auto">
          <a:xfrm flipH="1">
            <a:off x="10569447" y="2757487"/>
            <a:ext cx="98425" cy="70485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886" name="Line 236"/>
          <p:cNvSpPr>
            <a:spLocks noChangeShapeType="1"/>
          </p:cNvSpPr>
          <p:nvPr/>
        </p:nvSpPr>
        <p:spPr bwMode="auto">
          <a:xfrm flipH="1">
            <a:off x="11159997" y="2757487"/>
            <a:ext cx="111125" cy="72707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grpSp>
        <p:nvGrpSpPr>
          <p:cNvPr id="887" name="Group 237"/>
          <p:cNvGrpSpPr>
            <a:grpSpLocks/>
          </p:cNvGrpSpPr>
          <p:nvPr/>
        </p:nvGrpSpPr>
        <p:grpSpPr bwMode="auto">
          <a:xfrm>
            <a:off x="10212259" y="4375150"/>
            <a:ext cx="501650" cy="234950"/>
            <a:chOff x="4701" y="2996"/>
            <a:chExt cx="316" cy="148"/>
          </a:xfrm>
        </p:grpSpPr>
        <p:sp>
          <p:nvSpPr>
            <p:cNvPr id="888" name="Oval 238"/>
            <p:cNvSpPr>
              <a:spLocks noChangeArrowheads="1"/>
            </p:cNvSpPr>
            <p:nvPr/>
          </p:nvSpPr>
          <p:spPr bwMode="auto">
            <a:xfrm>
              <a:off x="4704" y="3062"/>
              <a:ext cx="313" cy="82"/>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89" name="Line 239"/>
            <p:cNvSpPr>
              <a:spLocks noChangeShapeType="1"/>
            </p:cNvSpPr>
            <p:nvPr/>
          </p:nvSpPr>
          <p:spPr bwMode="auto">
            <a:xfrm>
              <a:off x="4704" y="3055"/>
              <a:ext cx="0" cy="51"/>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90" name="Line 240"/>
            <p:cNvSpPr>
              <a:spLocks noChangeShapeType="1"/>
            </p:cNvSpPr>
            <p:nvPr/>
          </p:nvSpPr>
          <p:spPr bwMode="auto">
            <a:xfrm>
              <a:off x="5017" y="3055"/>
              <a:ext cx="0" cy="51"/>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91" name="Rectangle 241"/>
            <p:cNvSpPr>
              <a:spLocks noChangeArrowheads="1"/>
            </p:cNvSpPr>
            <p:nvPr/>
          </p:nvSpPr>
          <p:spPr bwMode="auto">
            <a:xfrm>
              <a:off x="4704" y="3055"/>
              <a:ext cx="310" cy="50"/>
            </a:xfrm>
            <a:prstGeom prst="rect">
              <a:avLst/>
            </a:prstGeom>
            <a:solidFill>
              <a:srgbClr val="DDDDDD"/>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altLang="en-US" sz="2400" b="0" i="0" u="none" strike="noStrike" kern="0" cap="none" spc="0" normalizeH="0" baseline="0" noProof="0" smtClean="0">
                <a:ln>
                  <a:noFill/>
                </a:ln>
                <a:solidFill>
                  <a:srgbClr val="000000"/>
                </a:solidFill>
                <a:effectLst/>
                <a:uLnTx/>
                <a:uFillTx/>
                <a:latin typeface="Times New Roman" panose="02020603050405020304" pitchFamily="18" charset="0"/>
              </a:endParaRPr>
            </a:p>
          </p:txBody>
        </p:sp>
        <p:sp>
          <p:nvSpPr>
            <p:cNvPr id="892" name="Oval 242"/>
            <p:cNvSpPr>
              <a:spLocks noChangeArrowheads="1"/>
            </p:cNvSpPr>
            <p:nvPr/>
          </p:nvSpPr>
          <p:spPr bwMode="auto">
            <a:xfrm>
              <a:off x="4701" y="2996"/>
              <a:ext cx="313" cy="96"/>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nvGrpSpPr>
            <p:cNvPr id="893" name="Group 243"/>
            <p:cNvGrpSpPr>
              <a:grpSpLocks/>
            </p:cNvGrpSpPr>
            <p:nvPr/>
          </p:nvGrpSpPr>
          <p:grpSpPr bwMode="auto">
            <a:xfrm>
              <a:off x="4776" y="3017"/>
              <a:ext cx="156" cy="56"/>
              <a:chOff x="2848" y="848"/>
              <a:chExt cx="140" cy="98"/>
            </a:xfrm>
          </p:grpSpPr>
          <p:sp>
            <p:nvSpPr>
              <p:cNvPr id="898" name="Line 244"/>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99" name="Line 245"/>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00" name="Line 246"/>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894" name="Group 247"/>
            <p:cNvGrpSpPr>
              <a:grpSpLocks/>
            </p:cNvGrpSpPr>
            <p:nvPr/>
          </p:nvGrpSpPr>
          <p:grpSpPr bwMode="auto">
            <a:xfrm flipV="1">
              <a:off x="4776" y="3016"/>
              <a:ext cx="156" cy="56"/>
              <a:chOff x="2848" y="848"/>
              <a:chExt cx="140" cy="98"/>
            </a:xfrm>
          </p:grpSpPr>
          <p:sp>
            <p:nvSpPr>
              <p:cNvPr id="895" name="Line 248"/>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96" name="Line 249"/>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897" name="Line 250"/>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grpSp>
        <p:nvGrpSpPr>
          <p:cNvPr id="901" name="Group 251"/>
          <p:cNvGrpSpPr>
            <a:grpSpLocks/>
          </p:cNvGrpSpPr>
          <p:nvPr/>
        </p:nvGrpSpPr>
        <p:grpSpPr bwMode="auto">
          <a:xfrm>
            <a:off x="9547097" y="4676775"/>
            <a:ext cx="501650" cy="234950"/>
            <a:chOff x="4701" y="2996"/>
            <a:chExt cx="316" cy="148"/>
          </a:xfrm>
        </p:grpSpPr>
        <p:sp>
          <p:nvSpPr>
            <p:cNvPr id="902" name="Oval 252"/>
            <p:cNvSpPr>
              <a:spLocks noChangeArrowheads="1"/>
            </p:cNvSpPr>
            <p:nvPr/>
          </p:nvSpPr>
          <p:spPr bwMode="auto">
            <a:xfrm>
              <a:off x="4704" y="3062"/>
              <a:ext cx="313" cy="82"/>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03" name="Line 253"/>
            <p:cNvSpPr>
              <a:spLocks noChangeShapeType="1"/>
            </p:cNvSpPr>
            <p:nvPr/>
          </p:nvSpPr>
          <p:spPr bwMode="auto">
            <a:xfrm>
              <a:off x="4704" y="3055"/>
              <a:ext cx="0" cy="51"/>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04" name="Line 254"/>
            <p:cNvSpPr>
              <a:spLocks noChangeShapeType="1"/>
            </p:cNvSpPr>
            <p:nvPr/>
          </p:nvSpPr>
          <p:spPr bwMode="auto">
            <a:xfrm>
              <a:off x="5017" y="3055"/>
              <a:ext cx="0" cy="51"/>
            </a:xfrm>
            <a:prstGeom prst="line">
              <a:avLst/>
            </a:prstGeom>
            <a:noFill/>
            <a:ln w="12700">
              <a:solidFill>
                <a:srgbClr val="B2B2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05" name="Rectangle 255"/>
            <p:cNvSpPr>
              <a:spLocks noChangeArrowheads="1"/>
            </p:cNvSpPr>
            <p:nvPr/>
          </p:nvSpPr>
          <p:spPr bwMode="auto">
            <a:xfrm>
              <a:off x="4704" y="3055"/>
              <a:ext cx="310" cy="50"/>
            </a:xfrm>
            <a:prstGeom prst="rect">
              <a:avLst/>
            </a:prstGeom>
            <a:solidFill>
              <a:srgbClr val="DDDDDD"/>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altLang="en-US" sz="2400" b="0" i="0" u="none" strike="noStrike" kern="0" cap="none" spc="0" normalizeH="0" baseline="0" noProof="0" smtClean="0">
                <a:ln>
                  <a:noFill/>
                </a:ln>
                <a:solidFill>
                  <a:srgbClr val="000000"/>
                </a:solidFill>
                <a:effectLst/>
                <a:uLnTx/>
                <a:uFillTx/>
                <a:latin typeface="Times New Roman" panose="02020603050405020304" pitchFamily="18" charset="0"/>
              </a:endParaRPr>
            </a:p>
          </p:txBody>
        </p:sp>
        <p:sp>
          <p:nvSpPr>
            <p:cNvPr id="906" name="Oval 256"/>
            <p:cNvSpPr>
              <a:spLocks noChangeArrowheads="1"/>
            </p:cNvSpPr>
            <p:nvPr/>
          </p:nvSpPr>
          <p:spPr bwMode="auto">
            <a:xfrm>
              <a:off x="4701" y="2996"/>
              <a:ext cx="313" cy="96"/>
            </a:xfrm>
            <a:prstGeom prst="ellipse">
              <a:avLst/>
            </a:prstGeom>
            <a:solidFill>
              <a:srgbClr val="DDDDDD"/>
            </a:solidFill>
            <a:ln w="12700">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nvGrpSpPr>
            <p:cNvPr id="907" name="Group 257"/>
            <p:cNvGrpSpPr>
              <a:grpSpLocks/>
            </p:cNvGrpSpPr>
            <p:nvPr/>
          </p:nvGrpSpPr>
          <p:grpSpPr bwMode="auto">
            <a:xfrm>
              <a:off x="4776" y="3017"/>
              <a:ext cx="156" cy="56"/>
              <a:chOff x="2848" y="848"/>
              <a:chExt cx="140" cy="98"/>
            </a:xfrm>
          </p:grpSpPr>
          <p:sp>
            <p:nvSpPr>
              <p:cNvPr id="912" name="Line 258"/>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13" name="Line 259"/>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14" name="Line 260"/>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908" name="Group 261"/>
            <p:cNvGrpSpPr>
              <a:grpSpLocks/>
            </p:cNvGrpSpPr>
            <p:nvPr/>
          </p:nvGrpSpPr>
          <p:grpSpPr bwMode="auto">
            <a:xfrm flipV="1">
              <a:off x="4776" y="3016"/>
              <a:ext cx="156" cy="56"/>
              <a:chOff x="2848" y="848"/>
              <a:chExt cx="140" cy="98"/>
            </a:xfrm>
          </p:grpSpPr>
          <p:sp>
            <p:nvSpPr>
              <p:cNvPr id="909" name="Line 262"/>
              <p:cNvSpPr>
                <a:spLocks noChangeShapeType="1"/>
              </p:cNvSpPr>
              <p:nvPr/>
            </p:nvSpPr>
            <p:spPr bwMode="auto">
              <a:xfrm flipV="1">
                <a:off x="2848" y="848"/>
                <a:ext cx="50" cy="2"/>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10" name="Line 263"/>
              <p:cNvSpPr>
                <a:spLocks noChangeShapeType="1"/>
              </p:cNvSpPr>
              <p:nvPr/>
            </p:nvSpPr>
            <p:spPr bwMode="auto">
              <a:xfrm>
                <a:off x="2944" y="946"/>
                <a:ext cx="4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11" name="Line 264"/>
              <p:cNvSpPr>
                <a:spLocks noChangeShapeType="1"/>
              </p:cNvSpPr>
              <p:nvPr/>
            </p:nvSpPr>
            <p:spPr bwMode="auto">
              <a:xfrm>
                <a:off x="2894" y="850"/>
                <a:ext cx="52" cy="96"/>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pic>
        <p:nvPicPr>
          <p:cNvPr id="915" name="Picture 265" descr="imgyjavg[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08922" y="1771650"/>
            <a:ext cx="368300" cy="266700"/>
          </a:xfrm>
          <a:prstGeom prst="rect">
            <a:avLst/>
          </a:prstGeom>
          <a:noFill/>
          <a:extLst>
            <a:ext uri="{909E8E84-426E-40DD-AFC4-6F175D3DCCD1}">
              <a14:hiddenFill xmlns:a14="http://schemas.microsoft.com/office/drawing/2010/main">
                <a:solidFill>
                  <a:srgbClr val="FFFFFF"/>
                </a:solidFill>
              </a14:hiddenFill>
            </a:ext>
          </a:extLst>
        </p:spPr>
      </p:pic>
      <p:grpSp>
        <p:nvGrpSpPr>
          <p:cNvPr id="916" name="Group 266"/>
          <p:cNvGrpSpPr>
            <a:grpSpLocks/>
          </p:cNvGrpSpPr>
          <p:nvPr/>
        </p:nvGrpSpPr>
        <p:grpSpPr bwMode="auto">
          <a:xfrm>
            <a:off x="11031409" y="5119687"/>
            <a:ext cx="198438" cy="365125"/>
            <a:chOff x="4702" y="3292"/>
            <a:chExt cx="125" cy="230"/>
          </a:xfrm>
        </p:grpSpPr>
        <p:sp>
          <p:nvSpPr>
            <p:cNvPr id="917" name="AutoShape 267"/>
            <p:cNvSpPr>
              <a:spLocks noChangeArrowheads="1"/>
            </p:cNvSpPr>
            <p:nvPr/>
          </p:nvSpPr>
          <p:spPr bwMode="auto">
            <a:xfrm>
              <a:off x="4702" y="3469"/>
              <a:ext cx="125" cy="53"/>
            </a:xfrm>
            <a:prstGeom prst="parallelogram">
              <a:avLst>
                <a:gd name="adj" fmla="val 90856"/>
              </a:avLst>
            </a:prstGeom>
            <a:solidFill>
              <a:srgbClr val="B2B2B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18" name="Rectangle 268"/>
            <p:cNvSpPr>
              <a:spLocks noChangeArrowheads="1"/>
            </p:cNvSpPr>
            <p:nvPr/>
          </p:nvSpPr>
          <p:spPr bwMode="auto">
            <a:xfrm>
              <a:off x="4765" y="3293"/>
              <a:ext cx="58" cy="177"/>
            </a:xfrm>
            <a:prstGeom prst="rect">
              <a:avLst/>
            </a:prstGeom>
            <a:solidFill>
              <a:srgbClr val="B2B2B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19" name="Rectangle 269"/>
            <p:cNvSpPr>
              <a:spLocks noChangeArrowheads="1"/>
            </p:cNvSpPr>
            <p:nvPr/>
          </p:nvSpPr>
          <p:spPr bwMode="auto">
            <a:xfrm>
              <a:off x="4703" y="3344"/>
              <a:ext cx="79" cy="177"/>
            </a:xfrm>
            <a:prstGeom prst="rect">
              <a:avLst/>
            </a:prstGeom>
            <a:solidFill>
              <a:srgbClr val="B2B2B2"/>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20" name="AutoShape 270"/>
            <p:cNvSpPr>
              <a:spLocks noChangeArrowheads="1"/>
            </p:cNvSpPr>
            <p:nvPr/>
          </p:nvSpPr>
          <p:spPr bwMode="auto">
            <a:xfrm>
              <a:off x="4702" y="3292"/>
              <a:ext cx="125" cy="53"/>
            </a:xfrm>
            <a:prstGeom prst="parallelogram">
              <a:avLst>
                <a:gd name="adj" fmla="val 90856"/>
              </a:avLst>
            </a:prstGeom>
            <a:solidFill>
              <a:srgbClr val="B2B2B2"/>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21" name="Line 271"/>
            <p:cNvSpPr>
              <a:spLocks noChangeShapeType="1"/>
            </p:cNvSpPr>
            <p:nvPr/>
          </p:nvSpPr>
          <p:spPr bwMode="auto">
            <a:xfrm>
              <a:off x="4827" y="3296"/>
              <a:ext cx="0" cy="173"/>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22" name="Line 272"/>
            <p:cNvSpPr>
              <a:spLocks noChangeShapeType="1"/>
            </p:cNvSpPr>
            <p:nvPr/>
          </p:nvSpPr>
          <p:spPr bwMode="auto">
            <a:xfrm flipH="1">
              <a:off x="4782" y="3469"/>
              <a:ext cx="45" cy="52"/>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23" name="Rectangle 273"/>
            <p:cNvSpPr>
              <a:spLocks noChangeArrowheads="1"/>
            </p:cNvSpPr>
            <p:nvPr/>
          </p:nvSpPr>
          <p:spPr bwMode="auto">
            <a:xfrm>
              <a:off x="4713" y="3367"/>
              <a:ext cx="52" cy="102"/>
            </a:xfrm>
            <a:prstGeom prst="rect">
              <a:avLst/>
            </a:prstGeom>
            <a:solidFill>
              <a:srgbClr val="B2B2B2"/>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24" name="Rectangle 274"/>
            <p:cNvSpPr>
              <a:spLocks noChangeArrowheads="1"/>
            </p:cNvSpPr>
            <p:nvPr/>
          </p:nvSpPr>
          <p:spPr bwMode="auto">
            <a:xfrm>
              <a:off x="4720" y="3398"/>
              <a:ext cx="40" cy="36"/>
            </a:xfrm>
            <a:prstGeom prst="rect">
              <a:avLst/>
            </a:prstGeom>
            <a:solidFill>
              <a:srgbClr val="B2B2B2"/>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925" name="Group 275"/>
          <p:cNvGrpSpPr>
            <a:grpSpLocks/>
          </p:cNvGrpSpPr>
          <p:nvPr/>
        </p:nvGrpSpPr>
        <p:grpSpPr bwMode="auto">
          <a:xfrm>
            <a:off x="11493372" y="4843462"/>
            <a:ext cx="198437" cy="365125"/>
            <a:chOff x="4702" y="3292"/>
            <a:chExt cx="125" cy="230"/>
          </a:xfrm>
        </p:grpSpPr>
        <p:sp>
          <p:nvSpPr>
            <p:cNvPr id="926" name="AutoShape 276"/>
            <p:cNvSpPr>
              <a:spLocks noChangeArrowheads="1"/>
            </p:cNvSpPr>
            <p:nvPr/>
          </p:nvSpPr>
          <p:spPr bwMode="auto">
            <a:xfrm>
              <a:off x="4702" y="3469"/>
              <a:ext cx="125" cy="53"/>
            </a:xfrm>
            <a:prstGeom prst="parallelogram">
              <a:avLst>
                <a:gd name="adj" fmla="val 90856"/>
              </a:avLst>
            </a:prstGeom>
            <a:solidFill>
              <a:srgbClr val="B2B2B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27" name="Rectangle 277"/>
            <p:cNvSpPr>
              <a:spLocks noChangeArrowheads="1"/>
            </p:cNvSpPr>
            <p:nvPr/>
          </p:nvSpPr>
          <p:spPr bwMode="auto">
            <a:xfrm>
              <a:off x="4765" y="3293"/>
              <a:ext cx="58" cy="177"/>
            </a:xfrm>
            <a:prstGeom prst="rect">
              <a:avLst/>
            </a:prstGeom>
            <a:solidFill>
              <a:srgbClr val="B2B2B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28" name="Rectangle 278"/>
            <p:cNvSpPr>
              <a:spLocks noChangeArrowheads="1"/>
            </p:cNvSpPr>
            <p:nvPr/>
          </p:nvSpPr>
          <p:spPr bwMode="auto">
            <a:xfrm>
              <a:off x="4703" y="3344"/>
              <a:ext cx="79" cy="177"/>
            </a:xfrm>
            <a:prstGeom prst="rect">
              <a:avLst/>
            </a:prstGeom>
            <a:solidFill>
              <a:srgbClr val="B2B2B2"/>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29" name="AutoShape 279"/>
            <p:cNvSpPr>
              <a:spLocks noChangeArrowheads="1"/>
            </p:cNvSpPr>
            <p:nvPr/>
          </p:nvSpPr>
          <p:spPr bwMode="auto">
            <a:xfrm>
              <a:off x="4702" y="3292"/>
              <a:ext cx="125" cy="53"/>
            </a:xfrm>
            <a:prstGeom prst="parallelogram">
              <a:avLst>
                <a:gd name="adj" fmla="val 90856"/>
              </a:avLst>
            </a:prstGeom>
            <a:solidFill>
              <a:srgbClr val="B2B2B2"/>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30" name="Line 280"/>
            <p:cNvSpPr>
              <a:spLocks noChangeShapeType="1"/>
            </p:cNvSpPr>
            <p:nvPr/>
          </p:nvSpPr>
          <p:spPr bwMode="auto">
            <a:xfrm>
              <a:off x="4827" y="3296"/>
              <a:ext cx="0" cy="173"/>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31" name="Line 281"/>
            <p:cNvSpPr>
              <a:spLocks noChangeShapeType="1"/>
            </p:cNvSpPr>
            <p:nvPr/>
          </p:nvSpPr>
          <p:spPr bwMode="auto">
            <a:xfrm flipH="1">
              <a:off x="4782" y="3469"/>
              <a:ext cx="45" cy="52"/>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32" name="Rectangle 282"/>
            <p:cNvSpPr>
              <a:spLocks noChangeArrowheads="1"/>
            </p:cNvSpPr>
            <p:nvPr/>
          </p:nvSpPr>
          <p:spPr bwMode="auto">
            <a:xfrm>
              <a:off x="4713" y="3367"/>
              <a:ext cx="52" cy="102"/>
            </a:xfrm>
            <a:prstGeom prst="rect">
              <a:avLst/>
            </a:prstGeom>
            <a:solidFill>
              <a:srgbClr val="B2B2B2"/>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33" name="Rectangle 283"/>
            <p:cNvSpPr>
              <a:spLocks noChangeArrowheads="1"/>
            </p:cNvSpPr>
            <p:nvPr/>
          </p:nvSpPr>
          <p:spPr bwMode="auto">
            <a:xfrm>
              <a:off x="4720" y="3398"/>
              <a:ext cx="40" cy="36"/>
            </a:xfrm>
            <a:prstGeom prst="rect">
              <a:avLst/>
            </a:prstGeom>
            <a:solidFill>
              <a:srgbClr val="B2B2B2"/>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sp>
        <p:nvSpPr>
          <p:cNvPr id="934" name="AutoShape 284"/>
          <p:cNvSpPr>
            <a:spLocks noChangeAspect="1" noChangeArrowheads="1" noTextEdit="1"/>
          </p:cNvSpPr>
          <p:nvPr/>
        </p:nvSpPr>
        <p:spPr bwMode="auto">
          <a:xfrm>
            <a:off x="10710734" y="5287962"/>
            <a:ext cx="233363"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35" name="Freeform 285"/>
          <p:cNvSpPr>
            <a:spLocks/>
          </p:cNvSpPr>
          <p:nvPr/>
        </p:nvSpPr>
        <p:spPr bwMode="auto">
          <a:xfrm>
            <a:off x="10712322" y="5287962"/>
            <a:ext cx="231775" cy="252413"/>
          </a:xfrm>
          <a:custGeom>
            <a:avLst/>
            <a:gdLst>
              <a:gd name="T0" fmla="*/ 653 w 1894"/>
              <a:gd name="T1" fmla="*/ 0 h 1904"/>
              <a:gd name="T2" fmla="*/ 668 w 1894"/>
              <a:gd name="T3" fmla="*/ 0 h 1904"/>
              <a:gd name="T4" fmla="*/ 699 w 1894"/>
              <a:gd name="T5" fmla="*/ 1 h 1904"/>
              <a:gd name="T6" fmla="*/ 742 w 1894"/>
              <a:gd name="T7" fmla="*/ 3 h 1904"/>
              <a:gd name="T8" fmla="*/ 799 w 1894"/>
              <a:gd name="T9" fmla="*/ 6 h 1904"/>
              <a:gd name="T10" fmla="*/ 865 w 1894"/>
              <a:gd name="T11" fmla="*/ 10 h 1904"/>
              <a:gd name="T12" fmla="*/ 941 w 1894"/>
              <a:gd name="T13" fmla="*/ 17 h 1904"/>
              <a:gd name="T14" fmla="*/ 1025 w 1894"/>
              <a:gd name="T15" fmla="*/ 26 h 1904"/>
              <a:gd name="T16" fmla="*/ 1116 w 1894"/>
              <a:gd name="T17" fmla="*/ 38 h 1904"/>
              <a:gd name="T18" fmla="*/ 1213 w 1894"/>
              <a:gd name="T19" fmla="*/ 55 h 1904"/>
              <a:gd name="T20" fmla="*/ 1315 w 1894"/>
              <a:gd name="T21" fmla="*/ 73 h 1904"/>
              <a:gd name="T22" fmla="*/ 1418 w 1894"/>
              <a:gd name="T23" fmla="*/ 97 h 1904"/>
              <a:gd name="T24" fmla="*/ 1525 w 1894"/>
              <a:gd name="T25" fmla="*/ 125 h 1904"/>
              <a:gd name="T26" fmla="*/ 1632 w 1894"/>
              <a:gd name="T27" fmla="*/ 159 h 1904"/>
              <a:gd name="T28" fmla="*/ 1739 w 1894"/>
              <a:gd name="T29" fmla="*/ 197 h 1904"/>
              <a:gd name="T30" fmla="*/ 1843 w 1894"/>
              <a:gd name="T31" fmla="*/ 241 h 1904"/>
              <a:gd name="T32" fmla="*/ 1729 w 1894"/>
              <a:gd name="T33" fmla="*/ 1139 h 1904"/>
              <a:gd name="T34" fmla="*/ 1742 w 1894"/>
              <a:gd name="T35" fmla="*/ 1146 h 1904"/>
              <a:gd name="T36" fmla="*/ 1768 w 1894"/>
              <a:gd name="T37" fmla="*/ 1173 h 1904"/>
              <a:gd name="T38" fmla="*/ 1781 w 1894"/>
              <a:gd name="T39" fmla="*/ 1234 h 1904"/>
              <a:gd name="T40" fmla="*/ 1760 w 1894"/>
              <a:gd name="T41" fmla="*/ 1341 h 1904"/>
              <a:gd name="T42" fmla="*/ 1432 w 1894"/>
              <a:gd name="T43" fmla="*/ 1765 h 1904"/>
              <a:gd name="T44" fmla="*/ 1322 w 1894"/>
              <a:gd name="T45" fmla="*/ 1904 h 1904"/>
              <a:gd name="T46" fmla="*/ 1304 w 1894"/>
              <a:gd name="T47" fmla="*/ 1902 h 1904"/>
              <a:gd name="T48" fmla="*/ 1270 w 1894"/>
              <a:gd name="T49" fmla="*/ 1897 h 1904"/>
              <a:gd name="T50" fmla="*/ 1223 w 1894"/>
              <a:gd name="T51" fmla="*/ 1891 h 1904"/>
              <a:gd name="T52" fmla="*/ 1162 w 1894"/>
              <a:gd name="T53" fmla="*/ 1881 h 1904"/>
              <a:gd name="T54" fmla="*/ 1091 w 1894"/>
              <a:gd name="T55" fmla="*/ 1869 h 1904"/>
              <a:gd name="T56" fmla="*/ 1008 w 1894"/>
              <a:gd name="T57" fmla="*/ 1854 h 1904"/>
              <a:gd name="T58" fmla="*/ 918 w 1894"/>
              <a:gd name="T59" fmla="*/ 1835 h 1904"/>
              <a:gd name="T60" fmla="*/ 820 w 1894"/>
              <a:gd name="T61" fmla="*/ 1813 h 1904"/>
              <a:gd name="T62" fmla="*/ 717 w 1894"/>
              <a:gd name="T63" fmla="*/ 1786 h 1904"/>
              <a:gd name="T64" fmla="*/ 610 w 1894"/>
              <a:gd name="T65" fmla="*/ 1755 h 1904"/>
              <a:gd name="T66" fmla="*/ 501 w 1894"/>
              <a:gd name="T67" fmla="*/ 1720 h 1904"/>
              <a:gd name="T68" fmla="*/ 390 w 1894"/>
              <a:gd name="T69" fmla="*/ 1681 h 1904"/>
              <a:gd name="T70" fmla="*/ 280 w 1894"/>
              <a:gd name="T71" fmla="*/ 1636 h 1904"/>
              <a:gd name="T72" fmla="*/ 172 w 1894"/>
              <a:gd name="T73" fmla="*/ 1585 h 1904"/>
              <a:gd name="T74" fmla="*/ 67 w 1894"/>
              <a:gd name="T75" fmla="*/ 1530 h 1904"/>
              <a:gd name="T76" fmla="*/ 16 w 1894"/>
              <a:gd name="T77" fmla="*/ 1495 h 1904"/>
              <a:gd name="T78" fmla="*/ 8 w 1894"/>
              <a:gd name="T79" fmla="*/ 1457 h 1904"/>
              <a:gd name="T80" fmla="*/ 0 w 1894"/>
              <a:gd name="T81" fmla="*/ 1401 h 1904"/>
              <a:gd name="T82" fmla="*/ 4 w 1894"/>
              <a:gd name="T83" fmla="*/ 1343 h 1904"/>
              <a:gd name="T84" fmla="*/ 388 w 1894"/>
              <a:gd name="T85" fmla="*/ 965 h 1904"/>
              <a:gd name="T86" fmla="*/ 386 w 1894"/>
              <a:gd name="T87" fmla="*/ 952 h 1904"/>
              <a:gd name="T88" fmla="*/ 390 w 1894"/>
              <a:gd name="T89" fmla="*/ 917 h 1904"/>
              <a:gd name="T90" fmla="*/ 412 w 1894"/>
              <a:gd name="T91" fmla="*/ 868 h 1904"/>
              <a:gd name="T92" fmla="*/ 468 w 1894"/>
              <a:gd name="T93" fmla="*/ 814 h 1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94" h="1904">
                <a:moveTo>
                  <a:pt x="651" y="0"/>
                </a:moveTo>
                <a:lnTo>
                  <a:pt x="653" y="0"/>
                </a:lnTo>
                <a:lnTo>
                  <a:pt x="659" y="0"/>
                </a:lnTo>
                <a:lnTo>
                  <a:pt x="668" y="0"/>
                </a:lnTo>
                <a:lnTo>
                  <a:pt x="682" y="0"/>
                </a:lnTo>
                <a:lnTo>
                  <a:pt x="699" y="1"/>
                </a:lnTo>
                <a:lnTo>
                  <a:pt x="720" y="1"/>
                </a:lnTo>
                <a:lnTo>
                  <a:pt x="742" y="3"/>
                </a:lnTo>
                <a:lnTo>
                  <a:pt x="769" y="4"/>
                </a:lnTo>
                <a:lnTo>
                  <a:pt x="799" y="6"/>
                </a:lnTo>
                <a:lnTo>
                  <a:pt x="831" y="8"/>
                </a:lnTo>
                <a:lnTo>
                  <a:pt x="865" y="10"/>
                </a:lnTo>
                <a:lnTo>
                  <a:pt x="902" y="13"/>
                </a:lnTo>
                <a:lnTo>
                  <a:pt x="941" y="17"/>
                </a:lnTo>
                <a:lnTo>
                  <a:pt x="982" y="21"/>
                </a:lnTo>
                <a:lnTo>
                  <a:pt x="1025" y="26"/>
                </a:lnTo>
                <a:lnTo>
                  <a:pt x="1070" y="32"/>
                </a:lnTo>
                <a:lnTo>
                  <a:pt x="1116" y="38"/>
                </a:lnTo>
                <a:lnTo>
                  <a:pt x="1164" y="46"/>
                </a:lnTo>
                <a:lnTo>
                  <a:pt x="1213" y="55"/>
                </a:lnTo>
                <a:lnTo>
                  <a:pt x="1263" y="63"/>
                </a:lnTo>
                <a:lnTo>
                  <a:pt x="1315" y="73"/>
                </a:lnTo>
                <a:lnTo>
                  <a:pt x="1366" y="85"/>
                </a:lnTo>
                <a:lnTo>
                  <a:pt x="1418" y="97"/>
                </a:lnTo>
                <a:lnTo>
                  <a:pt x="1472" y="111"/>
                </a:lnTo>
                <a:lnTo>
                  <a:pt x="1525" y="125"/>
                </a:lnTo>
                <a:lnTo>
                  <a:pt x="1579" y="141"/>
                </a:lnTo>
                <a:lnTo>
                  <a:pt x="1632" y="159"/>
                </a:lnTo>
                <a:lnTo>
                  <a:pt x="1685" y="177"/>
                </a:lnTo>
                <a:lnTo>
                  <a:pt x="1739" y="197"/>
                </a:lnTo>
                <a:lnTo>
                  <a:pt x="1791" y="218"/>
                </a:lnTo>
                <a:lnTo>
                  <a:pt x="1843" y="241"/>
                </a:lnTo>
                <a:lnTo>
                  <a:pt x="1894" y="266"/>
                </a:lnTo>
                <a:lnTo>
                  <a:pt x="1729" y="1139"/>
                </a:lnTo>
                <a:lnTo>
                  <a:pt x="1733" y="1140"/>
                </a:lnTo>
                <a:lnTo>
                  <a:pt x="1742" y="1146"/>
                </a:lnTo>
                <a:lnTo>
                  <a:pt x="1755" y="1156"/>
                </a:lnTo>
                <a:lnTo>
                  <a:pt x="1768" y="1173"/>
                </a:lnTo>
                <a:lnTo>
                  <a:pt x="1778" y="1199"/>
                </a:lnTo>
                <a:lnTo>
                  <a:pt x="1781" y="1234"/>
                </a:lnTo>
                <a:lnTo>
                  <a:pt x="1777" y="1281"/>
                </a:lnTo>
                <a:lnTo>
                  <a:pt x="1760" y="1341"/>
                </a:lnTo>
                <a:lnTo>
                  <a:pt x="1472" y="1765"/>
                </a:lnTo>
                <a:lnTo>
                  <a:pt x="1432" y="1765"/>
                </a:lnTo>
                <a:lnTo>
                  <a:pt x="1324" y="1904"/>
                </a:lnTo>
                <a:lnTo>
                  <a:pt x="1322" y="1904"/>
                </a:lnTo>
                <a:lnTo>
                  <a:pt x="1315" y="1903"/>
                </a:lnTo>
                <a:lnTo>
                  <a:pt x="1304" y="1902"/>
                </a:lnTo>
                <a:lnTo>
                  <a:pt x="1290" y="1900"/>
                </a:lnTo>
                <a:lnTo>
                  <a:pt x="1270" y="1897"/>
                </a:lnTo>
                <a:lnTo>
                  <a:pt x="1249" y="1894"/>
                </a:lnTo>
                <a:lnTo>
                  <a:pt x="1223" y="1891"/>
                </a:lnTo>
                <a:lnTo>
                  <a:pt x="1194" y="1887"/>
                </a:lnTo>
                <a:lnTo>
                  <a:pt x="1162" y="1881"/>
                </a:lnTo>
                <a:lnTo>
                  <a:pt x="1128" y="1876"/>
                </a:lnTo>
                <a:lnTo>
                  <a:pt x="1091" y="1869"/>
                </a:lnTo>
                <a:lnTo>
                  <a:pt x="1050" y="1862"/>
                </a:lnTo>
                <a:lnTo>
                  <a:pt x="1008" y="1854"/>
                </a:lnTo>
                <a:lnTo>
                  <a:pt x="964" y="1845"/>
                </a:lnTo>
                <a:lnTo>
                  <a:pt x="918" y="1835"/>
                </a:lnTo>
                <a:lnTo>
                  <a:pt x="870" y="1824"/>
                </a:lnTo>
                <a:lnTo>
                  <a:pt x="820" y="1813"/>
                </a:lnTo>
                <a:lnTo>
                  <a:pt x="769" y="1800"/>
                </a:lnTo>
                <a:lnTo>
                  <a:pt x="717" y="1786"/>
                </a:lnTo>
                <a:lnTo>
                  <a:pt x="664" y="1772"/>
                </a:lnTo>
                <a:lnTo>
                  <a:pt x="610" y="1755"/>
                </a:lnTo>
                <a:lnTo>
                  <a:pt x="555" y="1738"/>
                </a:lnTo>
                <a:lnTo>
                  <a:pt x="501" y="1720"/>
                </a:lnTo>
                <a:lnTo>
                  <a:pt x="445" y="1701"/>
                </a:lnTo>
                <a:lnTo>
                  <a:pt x="390" y="1681"/>
                </a:lnTo>
                <a:lnTo>
                  <a:pt x="334" y="1659"/>
                </a:lnTo>
                <a:lnTo>
                  <a:pt x="280" y="1636"/>
                </a:lnTo>
                <a:lnTo>
                  <a:pt x="225" y="1611"/>
                </a:lnTo>
                <a:lnTo>
                  <a:pt x="172" y="1585"/>
                </a:lnTo>
                <a:lnTo>
                  <a:pt x="119" y="1559"/>
                </a:lnTo>
                <a:lnTo>
                  <a:pt x="67" y="1530"/>
                </a:lnTo>
                <a:lnTo>
                  <a:pt x="17" y="1500"/>
                </a:lnTo>
                <a:lnTo>
                  <a:pt x="16" y="1495"/>
                </a:lnTo>
                <a:lnTo>
                  <a:pt x="12" y="1480"/>
                </a:lnTo>
                <a:lnTo>
                  <a:pt x="8" y="1457"/>
                </a:lnTo>
                <a:lnTo>
                  <a:pt x="4" y="1430"/>
                </a:lnTo>
                <a:lnTo>
                  <a:pt x="0" y="1401"/>
                </a:lnTo>
                <a:lnTo>
                  <a:pt x="0" y="1370"/>
                </a:lnTo>
                <a:lnTo>
                  <a:pt x="4" y="1343"/>
                </a:lnTo>
                <a:lnTo>
                  <a:pt x="12" y="1319"/>
                </a:lnTo>
                <a:lnTo>
                  <a:pt x="388" y="965"/>
                </a:lnTo>
                <a:lnTo>
                  <a:pt x="387" y="961"/>
                </a:lnTo>
                <a:lnTo>
                  <a:pt x="386" y="952"/>
                </a:lnTo>
                <a:lnTo>
                  <a:pt x="386" y="936"/>
                </a:lnTo>
                <a:lnTo>
                  <a:pt x="390" y="917"/>
                </a:lnTo>
                <a:lnTo>
                  <a:pt x="397" y="893"/>
                </a:lnTo>
                <a:lnTo>
                  <a:pt x="412" y="868"/>
                </a:lnTo>
                <a:lnTo>
                  <a:pt x="435" y="841"/>
                </a:lnTo>
                <a:lnTo>
                  <a:pt x="468" y="814"/>
                </a:lnTo>
                <a:lnTo>
                  <a:pt x="651" y="0"/>
                </a:lnTo>
                <a:close/>
              </a:path>
            </a:pathLst>
          </a:custGeom>
          <a:solidFill>
            <a:srgbClr val="B2B2B2"/>
          </a:solidFill>
          <a:ln w="9525">
            <a:solidFill>
              <a:srgbClr val="808080"/>
            </a:solidFill>
            <a:round/>
            <a:headEnd/>
            <a:tailEnd/>
          </a:ln>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36" name="Freeform 286"/>
          <p:cNvSpPr>
            <a:spLocks/>
          </p:cNvSpPr>
          <p:nvPr/>
        </p:nvSpPr>
        <p:spPr bwMode="auto">
          <a:xfrm>
            <a:off x="10740897" y="5448300"/>
            <a:ext cx="134937" cy="42862"/>
          </a:xfrm>
          <a:custGeom>
            <a:avLst/>
            <a:gdLst>
              <a:gd name="T0" fmla="*/ 40 w 1106"/>
              <a:gd name="T1" fmla="*/ 0 h 331"/>
              <a:gd name="T2" fmla="*/ 1106 w 1106"/>
              <a:gd name="T3" fmla="*/ 277 h 331"/>
              <a:gd name="T4" fmla="*/ 1071 w 1106"/>
              <a:gd name="T5" fmla="*/ 331 h 331"/>
              <a:gd name="T6" fmla="*/ 0 w 1106"/>
              <a:gd name="T7" fmla="*/ 36 h 331"/>
              <a:gd name="T8" fmla="*/ 40 w 1106"/>
              <a:gd name="T9" fmla="*/ 0 h 331"/>
            </a:gdLst>
            <a:ahLst/>
            <a:cxnLst>
              <a:cxn ang="0">
                <a:pos x="T0" y="T1"/>
              </a:cxn>
              <a:cxn ang="0">
                <a:pos x="T2" y="T3"/>
              </a:cxn>
              <a:cxn ang="0">
                <a:pos x="T4" y="T5"/>
              </a:cxn>
              <a:cxn ang="0">
                <a:pos x="T6" y="T7"/>
              </a:cxn>
              <a:cxn ang="0">
                <a:pos x="T8" y="T9"/>
              </a:cxn>
            </a:cxnLst>
            <a:rect l="0" t="0" r="r" b="b"/>
            <a:pathLst>
              <a:path w="1106" h="331">
                <a:moveTo>
                  <a:pt x="40" y="0"/>
                </a:moveTo>
                <a:lnTo>
                  <a:pt x="1106" y="277"/>
                </a:lnTo>
                <a:lnTo>
                  <a:pt x="1071" y="331"/>
                </a:lnTo>
                <a:lnTo>
                  <a:pt x="0" y="36"/>
                </a:lnTo>
                <a:lnTo>
                  <a:pt x="40"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37" name="Freeform 287"/>
          <p:cNvSpPr>
            <a:spLocks/>
          </p:cNvSpPr>
          <p:nvPr/>
        </p:nvSpPr>
        <p:spPr bwMode="auto">
          <a:xfrm>
            <a:off x="10718672" y="5467350"/>
            <a:ext cx="157162" cy="66675"/>
          </a:xfrm>
          <a:custGeom>
            <a:avLst/>
            <a:gdLst>
              <a:gd name="T0" fmla="*/ 1282 w 1285"/>
              <a:gd name="T1" fmla="*/ 391 h 505"/>
              <a:gd name="T2" fmla="*/ 1264 w 1285"/>
              <a:gd name="T3" fmla="*/ 389 h 505"/>
              <a:gd name="T4" fmla="*/ 1232 w 1285"/>
              <a:gd name="T5" fmla="*/ 385 h 505"/>
              <a:gd name="T6" fmla="*/ 1183 w 1285"/>
              <a:gd name="T7" fmla="*/ 378 h 505"/>
              <a:gd name="T8" fmla="*/ 1124 w 1285"/>
              <a:gd name="T9" fmla="*/ 369 h 505"/>
              <a:gd name="T10" fmla="*/ 1052 w 1285"/>
              <a:gd name="T11" fmla="*/ 355 h 505"/>
              <a:gd name="T12" fmla="*/ 971 w 1285"/>
              <a:gd name="T13" fmla="*/ 340 h 505"/>
              <a:gd name="T14" fmla="*/ 881 w 1285"/>
              <a:gd name="T15" fmla="*/ 322 h 505"/>
              <a:gd name="T16" fmla="*/ 785 w 1285"/>
              <a:gd name="T17" fmla="*/ 299 h 505"/>
              <a:gd name="T18" fmla="*/ 684 w 1285"/>
              <a:gd name="T19" fmla="*/ 273 h 505"/>
              <a:gd name="T20" fmla="*/ 579 w 1285"/>
              <a:gd name="T21" fmla="*/ 244 h 505"/>
              <a:gd name="T22" fmla="*/ 472 w 1285"/>
              <a:gd name="T23" fmla="*/ 209 h 505"/>
              <a:gd name="T24" fmla="*/ 364 w 1285"/>
              <a:gd name="T25" fmla="*/ 171 h 505"/>
              <a:gd name="T26" fmla="*/ 259 w 1285"/>
              <a:gd name="T27" fmla="*/ 128 h 505"/>
              <a:gd name="T28" fmla="*/ 155 w 1285"/>
              <a:gd name="T29" fmla="*/ 81 h 505"/>
              <a:gd name="T30" fmla="*/ 55 w 1285"/>
              <a:gd name="T31" fmla="*/ 28 h 505"/>
              <a:gd name="T32" fmla="*/ 6 w 1285"/>
              <a:gd name="T33" fmla="*/ 4 h 505"/>
              <a:gd name="T34" fmla="*/ 2 w 1285"/>
              <a:gd name="T35" fmla="*/ 32 h 505"/>
              <a:gd name="T36" fmla="*/ 0 w 1285"/>
              <a:gd name="T37" fmla="*/ 76 h 505"/>
              <a:gd name="T38" fmla="*/ 8 w 1285"/>
              <a:gd name="T39" fmla="*/ 120 h 505"/>
              <a:gd name="T40" fmla="*/ 19 w 1285"/>
              <a:gd name="T41" fmla="*/ 139 h 505"/>
              <a:gd name="T42" fmla="*/ 28 w 1285"/>
              <a:gd name="T43" fmla="*/ 144 h 505"/>
              <a:gd name="T44" fmla="*/ 47 w 1285"/>
              <a:gd name="T45" fmla="*/ 155 h 505"/>
              <a:gd name="T46" fmla="*/ 75 w 1285"/>
              <a:gd name="T47" fmla="*/ 170 h 505"/>
              <a:gd name="T48" fmla="*/ 112 w 1285"/>
              <a:gd name="T49" fmla="*/ 190 h 505"/>
              <a:gd name="T50" fmla="*/ 159 w 1285"/>
              <a:gd name="T51" fmla="*/ 212 h 505"/>
              <a:gd name="T52" fmla="*/ 215 w 1285"/>
              <a:gd name="T53" fmla="*/ 238 h 505"/>
              <a:gd name="T54" fmla="*/ 281 w 1285"/>
              <a:gd name="T55" fmla="*/ 267 h 505"/>
              <a:gd name="T56" fmla="*/ 358 w 1285"/>
              <a:gd name="T57" fmla="*/ 296 h 505"/>
              <a:gd name="T58" fmla="*/ 443 w 1285"/>
              <a:gd name="T59" fmla="*/ 326 h 505"/>
              <a:gd name="T60" fmla="*/ 540 w 1285"/>
              <a:gd name="T61" fmla="*/ 357 h 505"/>
              <a:gd name="T62" fmla="*/ 647 w 1285"/>
              <a:gd name="T63" fmla="*/ 387 h 505"/>
              <a:gd name="T64" fmla="*/ 764 w 1285"/>
              <a:gd name="T65" fmla="*/ 416 h 505"/>
              <a:gd name="T66" fmla="*/ 890 w 1285"/>
              <a:gd name="T67" fmla="*/ 444 h 505"/>
              <a:gd name="T68" fmla="*/ 1028 w 1285"/>
              <a:gd name="T69" fmla="*/ 472 h 505"/>
              <a:gd name="T70" fmla="*/ 1177 w 1285"/>
              <a:gd name="T71" fmla="*/ 494 h 505"/>
              <a:gd name="T72" fmla="*/ 1256 w 1285"/>
              <a:gd name="T73" fmla="*/ 503 h 505"/>
              <a:gd name="T74" fmla="*/ 1265 w 1285"/>
              <a:gd name="T75" fmla="*/ 487 h 505"/>
              <a:gd name="T76" fmla="*/ 1278 w 1285"/>
              <a:gd name="T77" fmla="*/ 456 h 505"/>
              <a:gd name="T78" fmla="*/ 1285 w 1285"/>
              <a:gd name="T79" fmla="*/ 415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5" h="505">
                <a:moveTo>
                  <a:pt x="1284" y="391"/>
                </a:moveTo>
                <a:lnTo>
                  <a:pt x="1282" y="391"/>
                </a:lnTo>
                <a:lnTo>
                  <a:pt x="1275" y="390"/>
                </a:lnTo>
                <a:lnTo>
                  <a:pt x="1264" y="389"/>
                </a:lnTo>
                <a:lnTo>
                  <a:pt x="1250" y="387"/>
                </a:lnTo>
                <a:lnTo>
                  <a:pt x="1232" y="385"/>
                </a:lnTo>
                <a:lnTo>
                  <a:pt x="1209" y="382"/>
                </a:lnTo>
                <a:lnTo>
                  <a:pt x="1183" y="378"/>
                </a:lnTo>
                <a:lnTo>
                  <a:pt x="1155" y="374"/>
                </a:lnTo>
                <a:lnTo>
                  <a:pt x="1124" y="369"/>
                </a:lnTo>
                <a:lnTo>
                  <a:pt x="1089" y="362"/>
                </a:lnTo>
                <a:lnTo>
                  <a:pt x="1052" y="355"/>
                </a:lnTo>
                <a:lnTo>
                  <a:pt x="1013" y="349"/>
                </a:lnTo>
                <a:lnTo>
                  <a:pt x="971" y="340"/>
                </a:lnTo>
                <a:lnTo>
                  <a:pt x="926" y="332"/>
                </a:lnTo>
                <a:lnTo>
                  <a:pt x="881" y="322"/>
                </a:lnTo>
                <a:lnTo>
                  <a:pt x="834" y="311"/>
                </a:lnTo>
                <a:lnTo>
                  <a:pt x="785" y="299"/>
                </a:lnTo>
                <a:lnTo>
                  <a:pt x="735" y="287"/>
                </a:lnTo>
                <a:lnTo>
                  <a:pt x="684" y="273"/>
                </a:lnTo>
                <a:lnTo>
                  <a:pt x="632" y="259"/>
                </a:lnTo>
                <a:lnTo>
                  <a:pt x="579" y="244"/>
                </a:lnTo>
                <a:lnTo>
                  <a:pt x="526" y="228"/>
                </a:lnTo>
                <a:lnTo>
                  <a:pt x="472" y="209"/>
                </a:lnTo>
                <a:lnTo>
                  <a:pt x="419" y="191"/>
                </a:lnTo>
                <a:lnTo>
                  <a:pt x="364" y="171"/>
                </a:lnTo>
                <a:lnTo>
                  <a:pt x="311" y="150"/>
                </a:lnTo>
                <a:lnTo>
                  <a:pt x="259" y="128"/>
                </a:lnTo>
                <a:lnTo>
                  <a:pt x="206" y="105"/>
                </a:lnTo>
                <a:lnTo>
                  <a:pt x="155" y="81"/>
                </a:lnTo>
                <a:lnTo>
                  <a:pt x="104" y="55"/>
                </a:lnTo>
                <a:lnTo>
                  <a:pt x="55" y="28"/>
                </a:lnTo>
                <a:lnTo>
                  <a:pt x="7" y="0"/>
                </a:lnTo>
                <a:lnTo>
                  <a:pt x="6" y="4"/>
                </a:lnTo>
                <a:lnTo>
                  <a:pt x="4" y="15"/>
                </a:lnTo>
                <a:lnTo>
                  <a:pt x="2" y="32"/>
                </a:lnTo>
                <a:lnTo>
                  <a:pt x="0" y="53"/>
                </a:lnTo>
                <a:lnTo>
                  <a:pt x="0" y="76"/>
                </a:lnTo>
                <a:lnTo>
                  <a:pt x="2" y="98"/>
                </a:lnTo>
                <a:lnTo>
                  <a:pt x="8" y="120"/>
                </a:lnTo>
                <a:lnTo>
                  <a:pt x="18" y="137"/>
                </a:lnTo>
                <a:lnTo>
                  <a:pt x="19" y="139"/>
                </a:lnTo>
                <a:lnTo>
                  <a:pt x="22" y="141"/>
                </a:lnTo>
                <a:lnTo>
                  <a:pt x="28" y="144"/>
                </a:lnTo>
                <a:lnTo>
                  <a:pt x="37" y="148"/>
                </a:lnTo>
                <a:lnTo>
                  <a:pt x="47" y="155"/>
                </a:lnTo>
                <a:lnTo>
                  <a:pt x="59" y="162"/>
                </a:lnTo>
                <a:lnTo>
                  <a:pt x="75" y="170"/>
                </a:lnTo>
                <a:lnTo>
                  <a:pt x="92" y="180"/>
                </a:lnTo>
                <a:lnTo>
                  <a:pt x="112" y="190"/>
                </a:lnTo>
                <a:lnTo>
                  <a:pt x="134" y="200"/>
                </a:lnTo>
                <a:lnTo>
                  <a:pt x="159" y="212"/>
                </a:lnTo>
                <a:lnTo>
                  <a:pt x="186" y="225"/>
                </a:lnTo>
                <a:lnTo>
                  <a:pt x="215" y="238"/>
                </a:lnTo>
                <a:lnTo>
                  <a:pt x="247" y="252"/>
                </a:lnTo>
                <a:lnTo>
                  <a:pt x="281" y="267"/>
                </a:lnTo>
                <a:lnTo>
                  <a:pt x="318" y="281"/>
                </a:lnTo>
                <a:lnTo>
                  <a:pt x="358" y="296"/>
                </a:lnTo>
                <a:lnTo>
                  <a:pt x="399" y="311"/>
                </a:lnTo>
                <a:lnTo>
                  <a:pt x="443" y="326"/>
                </a:lnTo>
                <a:lnTo>
                  <a:pt x="491" y="341"/>
                </a:lnTo>
                <a:lnTo>
                  <a:pt x="540" y="357"/>
                </a:lnTo>
                <a:lnTo>
                  <a:pt x="592" y="372"/>
                </a:lnTo>
                <a:lnTo>
                  <a:pt x="647" y="387"/>
                </a:lnTo>
                <a:lnTo>
                  <a:pt x="703" y="402"/>
                </a:lnTo>
                <a:lnTo>
                  <a:pt x="764" y="416"/>
                </a:lnTo>
                <a:lnTo>
                  <a:pt x="826" y="431"/>
                </a:lnTo>
                <a:lnTo>
                  <a:pt x="890" y="444"/>
                </a:lnTo>
                <a:lnTo>
                  <a:pt x="958" y="459"/>
                </a:lnTo>
                <a:lnTo>
                  <a:pt x="1028" y="472"/>
                </a:lnTo>
                <a:lnTo>
                  <a:pt x="1101" y="483"/>
                </a:lnTo>
                <a:lnTo>
                  <a:pt x="1177" y="494"/>
                </a:lnTo>
                <a:lnTo>
                  <a:pt x="1255" y="505"/>
                </a:lnTo>
                <a:lnTo>
                  <a:pt x="1256" y="503"/>
                </a:lnTo>
                <a:lnTo>
                  <a:pt x="1260" y="497"/>
                </a:lnTo>
                <a:lnTo>
                  <a:pt x="1265" y="487"/>
                </a:lnTo>
                <a:lnTo>
                  <a:pt x="1272" y="473"/>
                </a:lnTo>
                <a:lnTo>
                  <a:pt x="1278" y="456"/>
                </a:lnTo>
                <a:lnTo>
                  <a:pt x="1282" y="437"/>
                </a:lnTo>
                <a:lnTo>
                  <a:pt x="1285" y="415"/>
                </a:lnTo>
                <a:lnTo>
                  <a:pt x="1284" y="391"/>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38" name="AutoShape 288"/>
          <p:cNvSpPr>
            <a:spLocks noChangeAspect="1" noChangeArrowheads="1" noTextEdit="1"/>
          </p:cNvSpPr>
          <p:nvPr/>
        </p:nvSpPr>
        <p:spPr bwMode="auto">
          <a:xfrm>
            <a:off x="10671047" y="5199062"/>
            <a:ext cx="25400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39" name="Freeform 289"/>
          <p:cNvSpPr>
            <a:spLocks/>
          </p:cNvSpPr>
          <p:nvPr/>
        </p:nvSpPr>
        <p:spPr bwMode="auto">
          <a:xfrm>
            <a:off x="10723434" y="5218112"/>
            <a:ext cx="36513" cy="49213"/>
          </a:xfrm>
          <a:custGeom>
            <a:avLst/>
            <a:gdLst>
              <a:gd name="T0" fmla="*/ 63 w 179"/>
              <a:gd name="T1" fmla="*/ 28 h 216"/>
              <a:gd name="T2" fmla="*/ 49 w 179"/>
              <a:gd name="T3" fmla="*/ 37 h 216"/>
              <a:gd name="T4" fmla="*/ 38 w 179"/>
              <a:gd name="T5" fmla="*/ 47 h 216"/>
              <a:gd name="T6" fmla="*/ 27 w 179"/>
              <a:gd name="T7" fmla="*/ 59 h 216"/>
              <a:gd name="T8" fmla="*/ 18 w 179"/>
              <a:gd name="T9" fmla="*/ 72 h 216"/>
              <a:gd name="T10" fmla="*/ 10 w 179"/>
              <a:gd name="T11" fmla="*/ 86 h 216"/>
              <a:gd name="T12" fmla="*/ 5 w 179"/>
              <a:gd name="T13" fmla="*/ 101 h 216"/>
              <a:gd name="T14" fmla="*/ 2 w 179"/>
              <a:gd name="T15" fmla="*/ 117 h 216"/>
              <a:gd name="T16" fmla="*/ 0 w 179"/>
              <a:gd name="T17" fmla="*/ 133 h 216"/>
              <a:gd name="T18" fmla="*/ 2 w 179"/>
              <a:gd name="T19" fmla="*/ 155 h 216"/>
              <a:gd name="T20" fmla="*/ 10 w 179"/>
              <a:gd name="T21" fmla="*/ 173 h 216"/>
              <a:gd name="T22" fmla="*/ 23 w 179"/>
              <a:gd name="T23" fmla="*/ 190 h 216"/>
              <a:gd name="T24" fmla="*/ 40 w 179"/>
              <a:gd name="T25" fmla="*/ 201 h 216"/>
              <a:gd name="T26" fmla="*/ 59 w 179"/>
              <a:gd name="T27" fmla="*/ 211 h 216"/>
              <a:gd name="T28" fmla="*/ 79 w 179"/>
              <a:gd name="T29" fmla="*/ 215 h 216"/>
              <a:gd name="T30" fmla="*/ 100 w 179"/>
              <a:gd name="T31" fmla="*/ 216 h 216"/>
              <a:gd name="T32" fmla="*/ 120 w 179"/>
              <a:gd name="T33" fmla="*/ 213 h 216"/>
              <a:gd name="T34" fmla="*/ 124 w 179"/>
              <a:gd name="T35" fmla="*/ 213 h 216"/>
              <a:gd name="T36" fmla="*/ 128 w 179"/>
              <a:gd name="T37" fmla="*/ 211 h 216"/>
              <a:gd name="T38" fmla="*/ 131 w 179"/>
              <a:gd name="T39" fmla="*/ 208 h 216"/>
              <a:gd name="T40" fmla="*/ 132 w 179"/>
              <a:gd name="T41" fmla="*/ 203 h 216"/>
              <a:gd name="T42" fmla="*/ 130 w 179"/>
              <a:gd name="T43" fmla="*/ 198 h 216"/>
              <a:gd name="T44" fmla="*/ 126 w 179"/>
              <a:gd name="T45" fmla="*/ 194 h 216"/>
              <a:gd name="T46" fmla="*/ 121 w 179"/>
              <a:gd name="T47" fmla="*/ 190 h 216"/>
              <a:gd name="T48" fmla="*/ 116 w 179"/>
              <a:gd name="T49" fmla="*/ 187 h 216"/>
              <a:gd name="T50" fmla="*/ 105 w 179"/>
              <a:gd name="T51" fmla="*/ 184 h 216"/>
              <a:gd name="T52" fmla="*/ 95 w 179"/>
              <a:gd name="T53" fmla="*/ 182 h 216"/>
              <a:gd name="T54" fmla="*/ 84 w 179"/>
              <a:gd name="T55" fmla="*/ 180 h 216"/>
              <a:gd name="T56" fmla="*/ 75 w 179"/>
              <a:gd name="T57" fmla="*/ 178 h 216"/>
              <a:gd name="T58" fmla="*/ 65 w 179"/>
              <a:gd name="T59" fmla="*/ 175 h 216"/>
              <a:gd name="T60" fmla="*/ 56 w 179"/>
              <a:gd name="T61" fmla="*/ 170 h 216"/>
              <a:gd name="T62" fmla="*/ 47 w 179"/>
              <a:gd name="T63" fmla="*/ 165 h 216"/>
              <a:gd name="T64" fmla="*/ 39 w 179"/>
              <a:gd name="T65" fmla="*/ 156 h 216"/>
              <a:gd name="T66" fmla="*/ 36 w 179"/>
              <a:gd name="T67" fmla="*/ 120 h 216"/>
              <a:gd name="T68" fmla="*/ 44 w 179"/>
              <a:gd name="T69" fmla="*/ 90 h 216"/>
              <a:gd name="T70" fmla="*/ 61 w 179"/>
              <a:gd name="T71" fmla="*/ 67 h 216"/>
              <a:gd name="T72" fmla="*/ 84 w 179"/>
              <a:gd name="T73" fmla="*/ 47 h 216"/>
              <a:gd name="T74" fmla="*/ 109 w 179"/>
              <a:gd name="T75" fmla="*/ 32 h 216"/>
              <a:gd name="T76" fmla="*/ 136 w 179"/>
              <a:gd name="T77" fmla="*/ 21 h 216"/>
              <a:gd name="T78" fmla="*/ 160 w 179"/>
              <a:gd name="T79" fmla="*/ 12 h 216"/>
              <a:gd name="T80" fmla="*/ 179 w 179"/>
              <a:gd name="T81" fmla="*/ 5 h 216"/>
              <a:gd name="T82" fmla="*/ 167 w 179"/>
              <a:gd name="T83" fmla="*/ 1 h 216"/>
              <a:gd name="T84" fmla="*/ 154 w 179"/>
              <a:gd name="T85" fmla="*/ 0 h 216"/>
              <a:gd name="T86" fmla="*/ 140 w 179"/>
              <a:gd name="T87" fmla="*/ 2 h 216"/>
              <a:gd name="T88" fmla="*/ 124 w 179"/>
              <a:gd name="T89" fmla="*/ 5 h 216"/>
              <a:gd name="T90" fmla="*/ 108 w 179"/>
              <a:gd name="T91" fmla="*/ 10 h 216"/>
              <a:gd name="T92" fmla="*/ 92 w 179"/>
              <a:gd name="T93" fmla="*/ 15 h 216"/>
              <a:gd name="T94" fmla="*/ 77 w 179"/>
              <a:gd name="T95" fmla="*/ 22 h 216"/>
              <a:gd name="T96" fmla="*/ 63 w 179"/>
              <a:gd name="T97" fmla="*/ 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9" h="216">
                <a:moveTo>
                  <a:pt x="63" y="28"/>
                </a:moveTo>
                <a:lnTo>
                  <a:pt x="49" y="37"/>
                </a:lnTo>
                <a:lnTo>
                  <a:pt x="38" y="47"/>
                </a:lnTo>
                <a:lnTo>
                  <a:pt x="27" y="59"/>
                </a:lnTo>
                <a:lnTo>
                  <a:pt x="18" y="72"/>
                </a:lnTo>
                <a:lnTo>
                  <a:pt x="10" y="86"/>
                </a:lnTo>
                <a:lnTo>
                  <a:pt x="5" y="101"/>
                </a:lnTo>
                <a:lnTo>
                  <a:pt x="2" y="117"/>
                </a:lnTo>
                <a:lnTo>
                  <a:pt x="0" y="133"/>
                </a:lnTo>
                <a:lnTo>
                  <a:pt x="2" y="155"/>
                </a:lnTo>
                <a:lnTo>
                  <a:pt x="10" y="173"/>
                </a:lnTo>
                <a:lnTo>
                  <a:pt x="23" y="190"/>
                </a:lnTo>
                <a:lnTo>
                  <a:pt x="40" y="201"/>
                </a:lnTo>
                <a:lnTo>
                  <a:pt x="59" y="211"/>
                </a:lnTo>
                <a:lnTo>
                  <a:pt x="79" y="215"/>
                </a:lnTo>
                <a:lnTo>
                  <a:pt x="100" y="216"/>
                </a:lnTo>
                <a:lnTo>
                  <a:pt x="120" y="213"/>
                </a:lnTo>
                <a:lnTo>
                  <a:pt x="124" y="213"/>
                </a:lnTo>
                <a:lnTo>
                  <a:pt x="128" y="211"/>
                </a:lnTo>
                <a:lnTo>
                  <a:pt x="131" y="208"/>
                </a:lnTo>
                <a:lnTo>
                  <a:pt x="132" y="203"/>
                </a:lnTo>
                <a:lnTo>
                  <a:pt x="130" y="198"/>
                </a:lnTo>
                <a:lnTo>
                  <a:pt x="126" y="194"/>
                </a:lnTo>
                <a:lnTo>
                  <a:pt x="121" y="190"/>
                </a:lnTo>
                <a:lnTo>
                  <a:pt x="116" y="187"/>
                </a:lnTo>
                <a:lnTo>
                  <a:pt x="105" y="184"/>
                </a:lnTo>
                <a:lnTo>
                  <a:pt x="95" y="182"/>
                </a:lnTo>
                <a:lnTo>
                  <a:pt x="84" y="180"/>
                </a:lnTo>
                <a:lnTo>
                  <a:pt x="75" y="178"/>
                </a:lnTo>
                <a:lnTo>
                  <a:pt x="65" y="175"/>
                </a:lnTo>
                <a:lnTo>
                  <a:pt x="56" y="170"/>
                </a:lnTo>
                <a:lnTo>
                  <a:pt x="47" y="165"/>
                </a:lnTo>
                <a:lnTo>
                  <a:pt x="39" y="156"/>
                </a:lnTo>
                <a:lnTo>
                  <a:pt x="36" y="120"/>
                </a:lnTo>
                <a:lnTo>
                  <a:pt x="44" y="90"/>
                </a:lnTo>
                <a:lnTo>
                  <a:pt x="61" y="67"/>
                </a:lnTo>
                <a:lnTo>
                  <a:pt x="84" y="47"/>
                </a:lnTo>
                <a:lnTo>
                  <a:pt x="109" y="32"/>
                </a:lnTo>
                <a:lnTo>
                  <a:pt x="136" y="21"/>
                </a:lnTo>
                <a:lnTo>
                  <a:pt x="160" y="12"/>
                </a:lnTo>
                <a:lnTo>
                  <a:pt x="179" y="5"/>
                </a:lnTo>
                <a:lnTo>
                  <a:pt x="167" y="1"/>
                </a:lnTo>
                <a:lnTo>
                  <a:pt x="154" y="0"/>
                </a:lnTo>
                <a:lnTo>
                  <a:pt x="140" y="2"/>
                </a:lnTo>
                <a:lnTo>
                  <a:pt x="124" y="5"/>
                </a:lnTo>
                <a:lnTo>
                  <a:pt x="108" y="10"/>
                </a:lnTo>
                <a:lnTo>
                  <a:pt x="92" y="15"/>
                </a:lnTo>
                <a:lnTo>
                  <a:pt x="77" y="22"/>
                </a:lnTo>
                <a:lnTo>
                  <a:pt x="63" y="28"/>
                </a:lnTo>
                <a:close/>
              </a:path>
            </a:pathLst>
          </a:custGeom>
          <a:solidFill>
            <a:srgbClr val="C9E8FF"/>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40" name="Freeform 290"/>
          <p:cNvSpPr>
            <a:spLocks/>
          </p:cNvSpPr>
          <p:nvPr/>
        </p:nvSpPr>
        <p:spPr bwMode="auto">
          <a:xfrm>
            <a:off x="10785347" y="5216525"/>
            <a:ext cx="22225" cy="38100"/>
          </a:xfrm>
          <a:custGeom>
            <a:avLst/>
            <a:gdLst>
              <a:gd name="T0" fmla="*/ 96 w 114"/>
              <a:gd name="T1" fmla="*/ 55 h 168"/>
              <a:gd name="T2" fmla="*/ 101 w 114"/>
              <a:gd name="T3" fmla="*/ 72 h 168"/>
              <a:gd name="T4" fmla="*/ 100 w 114"/>
              <a:gd name="T5" fmla="*/ 88 h 168"/>
              <a:gd name="T6" fmla="*/ 92 w 114"/>
              <a:gd name="T7" fmla="*/ 101 h 168"/>
              <a:gd name="T8" fmla="*/ 82 w 114"/>
              <a:gd name="T9" fmla="*/ 112 h 168"/>
              <a:gd name="T10" fmla="*/ 69 w 114"/>
              <a:gd name="T11" fmla="*/ 123 h 168"/>
              <a:gd name="T12" fmla="*/ 54 w 114"/>
              <a:gd name="T13" fmla="*/ 134 h 168"/>
              <a:gd name="T14" fmla="*/ 40 w 114"/>
              <a:gd name="T15" fmla="*/ 143 h 168"/>
              <a:gd name="T16" fmla="*/ 27 w 114"/>
              <a:gd name="T17" fmla="*/ 153 h 168"/>
              <a:gd name="T18" fmla="*/ 25 w 114"/>
              <a:gd name="T19" fmla="*/ 156 h 168"/>
              <a:gd name="T20" fmla="*/ 24 w 114"/>
              <a:gd name="T21" fmla="*/ 158 h 168"/>
              <a:gd name="T22" fmla="*/ 24 w 114"/>
              <a:gd name="T23" fmla="*/ 162 h 168"/>
              <a:gd name="T24" fmla="*/ 25 w 114"/>
              <a:gd name="T25" fmla="*/ 165 h 168"/>
              <a:gd name="T26" fmla="*/ 28 w 114"/>
              <a:gd name="T27" fmla="*/ 167 h 168"/>
              <a:gd name="T28" fmla="*/ 31 w 114"/>
              <a:gd name="T29" fmla="*/ 168 h 168"/>
              <a:gd name="T30" fmla="*/ 33 w 114"/>
              <a:gd name="T31" fmla="*/ 168 h 168"/>
              <a:gd name="T32" fmla="*/ 37 w 114"/>
              <a:gd name="T33" fmla="*/ 167 h 168"/>
              <a:gd name="T34" fmla="*/ 53 w 114"/>
              <a:gd name="T35" fmla="*/ 157 h 168"/>
              <a:gd name="T36" fmla="*/ 69 w 114"/>
              <a:gd name="T37" fmla="*/ 147 h 168"/>
              <a:gd name="T38" fmla="*/ 84 w 114"/>
              <a:gd name="T39" fmla="*/ 135 h 168"/>
              <a:gd name="T40" fmla="*/ 97 w 114"/>
              <a:gd name="T41" fmla="*/ 121 h 168"/>
              <a:gd name="T42" fmla="*/ 107 w 114"/>
              <a:gd name="T43" fmla="*/ 106 h 168"/>
              <a:gd name="T44" fmla="*/ 113 w 114"/>
              <a:gd name="T45" fmla="*/ 89 h 168"/>
              <a:gd name="T46" fmla="*/ 114 w 114"/>
              <a:gd name="T47" fmla="*/ 71 h 168"/>
              <a:gd name="T48" fmla="*/ 110 w 114"/>
              <a:gd name="T49" fmla="*/ 51 h 168"/>
              <a:gd name="T50" fmla="*/ 101 w 114"/>
              <a:gd name="T51" fmla="*/ 36 h 168"/>
              <a:gd name="T52" fmla="*/ 87 w 114"/>
              <a:gd name="T53" fmla="*/ 24 h 168"/>
              <a:gd name="T54" fmla="*/ 70 w 114"/>
              <a:gd name="T55" fmla="*/ 14 h 168"/>
              <a:gd name="T56" fmla="*/ 51 w 114"/>
              <a:gd name="T57" fmla="*/ 7 h 168"/>
              <a:gd name="T58" fmla="*/ 32 w 114"/>
              <a:gd name="T59" fmla="*/ 2 h 168"/>
              <a:gd name="T60" fmla="*/ 17 w 114"/>
              <a:gd name="T61" fmla="*/ 0 h 168"/>
              <a:gd name="T62" fmla="*/ 5 w 114"/>
              <a:gd name="T63" fmla="*/ 0 h 168"/>
              <a:gd name="T64" fmla="*/ 0 w 114"/>
              <a:gd name="T65" fmla="*/ 3 h 168"/>
              <a:gd name="T66" fmla="*/ 12 w 114"/>
              <a:gd name="T67" fmla="*/ 9 h 168"/>
              <a:gd name="T68" fmla="*/ 26 w 114"/>
              <a:gd name="T69" fmla="*/ 13 h 168"/>
              <a:gd name="T70" fmla="*/ 41 w 114"/>
              <a:gd name="T71" fmla="*/ 17 h 168"/>
              <a:gd name="T72" fmla="*/ 54 w 114"/>
              <a:gd name="T73" fmla="*/ 22 h 168"/>
              <a:gd name="T74" fmla="*/ 68 w 114"/>
              <a:gd name="T75" fmla="*/ 27 h 168"/>
              <a:gd name="T76" fmla="*/ 80 w 114"/>
              <a:gd name="T77" fmla="*/ 34 h 168"/>
              <a:gd name="T78" fmla="*/ 89 w 114"/>
              <a:gd name="T79" fmla="*/ 43 h 168"/>
              <a:gd name="T80" fmla="*/ 96 w 114"/>
              <a:gd name="T81" fmla="*/ 5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4" h="168">
                <a:moveTo>
                  <a:pt x="96" y="55"/>
                </a:moveTo>
                <a:lnTo>
                  <a:pt x="101" y="72"/>
                </a:lnTo>
                <a:lnTo>
                  <a:pt x="100" y="88"/>
                </a:lnTo>
                <a:lnTo>
                  <a:pt x="92" y="101"/>
                </a:lnTo>
                <a:lnTo>
                  <a:pt x="82" y="112"/>
                </a:lnTo>
                <a:lnTo>
                  <a:pt x="69" y="123"/>
                </a:lnTo>
                <a:lnTo>
                  <a:pt x="54" y="134"/>
                </a:lnTo>
                <a:lnTo>
                  <a:pt x="40" y="143"/>
                </a:lnTo>
                <a:lnTo>
                  <a:pt x="27" y="153"/>
                </a:lnTo>
                <a:lnTo>
                  <a:pt x="25" y="156"/>
                </a:lnTo>
                <a:lnTo>
                  <a:pt x="24" y="158"/>
                </a:lnTo>
                <a:lnTo>
                  <a:pt x="24" y="162"/>
                </a:lnTo>
                <a:lnTo>
                  <a:pt x="25" y="165"/>
                </a:lnTo>
                <a:lnTo>
                  <a:pt x="28" y="167"/>
                </a:lnTo>
                <a:lnTo>
                  <a:pt x="31" y="168"/>
                </a:lnTo>
                <a:lnTo>
                  <a:pt x="33" y="168"/>
                </a:lnTo>
                <a:lnTo>
                  <a:pt x="37" y="167"/>
                </a:lnTo>
                <a:lnTo>
                  <a:pt x="53" y="157"/>
                </a:lnTo>
                <a:lnTo>
                  <a:pt x="69" y="147"/>
                </a:lnTo>
                <a:lnTo>
                  <a:pt x="84" y="135"/>
                </a:lnTo>
                <a:lnTo>
                  <a:pt x="97" y="121"/>
                </a:lnTo>
                <a:lnTo>
                  <a:pt x="107" y="106"/>
                </a:lnTo>
                <a:lnTo>
                  <a:pt x="113" y="89"/>
                </a:lnTo>
                <a:lnTo>
                  <a:pt x="114" y="71"/>
                </a:lnTo>
                <a:lnTo>
                  <a:pt x="110" y="51"/>
                </a:lnTo>
                <a:lnTo>
                  <a:pt x="101" y="36"/>
                </a:lnTo>
                <a:lnTo>
                  <a:pt x="87" y="24"/>
                </a:lnTo>
                <a:lnTo>
                  <a:pt x="70" y="14"/>
                </a:lnTo>
                <a:lnTo>
                  <a:pt x="51" y="7"/>
                </a:lnTo>
                <a:lnTo>
                  <a:pt x="32" y="2"/>
                </a:lnTo>
                <a:lnTo>
                  <a:pt x="17" y="0"/>
                </a:lnTo>
                <a:lnTo>
                  <a:pt x="5" y="0"/>
                </a:lnTo>
                <a:lnTo>
                  <a:pt x="0" y="3"/>
                </a:lnTo>
                <a:lnTo>
                  <a:pt x="12" y="9"/>
                </a:lnTo>
                <a:lnTo>
                  <a:pt x="26" y="13"/>
                </a:lnTo>
                <a:lnTo>
                  <a:pt x="41" y="17"/>
                </a:lnTo>
                <a:lnTo>
                  <a:pt x="54" y="22"/>
                </a:lnTo>
                <a:lnTo>
                  <a:pt x="68" y="27"/>
                </a:lnTo>
                <a:lnTo>
                  <a:pt x="80" y="34"/>
                </a:lnTo>
                <a:lnTo>
                  <a:pt x="89" y="43"/>
                </a:lnTo>
                <a:lnTo>
                  <a:pt x="96" y="55"/>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41" name="Freeform 291"/>
          <p:cNvSpPr>
            <a:spLocks/>
          </p:cNvSpPr>
          <p:nvPr/>
        </p:nvSpPr>
        <p:spPr bwMode="auto">
          <a:xfrm>
            <a:off x="10701209" y="5208587"/>
            <a:ext cx="58738" cy="79375"/>
          </a:xfrm>
          <a:custGeom>
            <a:avLst/>
            <a:gdLst>
              <a:gd name="T0" fmla="*/ 90 w 289"/>
              <a:gd name="T1" fmla="*/ 65 h 351"/>
              <a:gd name="T2" fmla="*/ 48 w 289"/>
              <a:gd name="T3" fmla="*/ 106 h 351"/>
              <a:gd name="T4" fmla="*/ 15 w 289"/>
              <a:gd name="T5" fmla="*/ 155 h 351"/>
              <a:gd name="T6" fmla="*/ 0 w 289"/>
              <a:gd name="T7" fmla="*/ 210 h 351"/>
              <a:gd name="T8" fmla="*/ 3 w 289"/>
              <a:gd name="T9" fmla="*/ 248 h 351"/>
              <a:gd name="T10" fmla="*/ 8 w 289"/>
              <a:gd name="T11" fmla="*/ 262 h 351"/>
              <a:gd name="T12" fmla="*/ 17 w 289"/>
              <a:gd name="T13" fmla="*/ 276 h 351"/>
              <a:gd name="T14" fmla="*/ 29 w 289"/>
              <a:gd name="T15" fmla="*/ 288 h 351"/>
              <a:gd name="T16" fmla="*/ 50 w 289"/>
              <a:gd name="T17" fmla="*/ 301 h 351"/>
              <a:gd name="T18" fmla="*/ 77 w 289"/>
              <a:gd name="T19" fmla="*/ 315 h 351"/>
              <a:gd name="T20" fmla="*/ 107 w 289"/>
              <a:gd name="T21" fmla="*/ 326 h 351"/>
              <a:gd name="T22" fmla="*/ 136 w 289"/>
              <a:gd name="T23" fmla="*/ 334 h 351"/>
              <a:gd name="T24" fmla="*/ 167 w 289"/>
              <a:gd name="T25" fmla="*/ 341 h 351"/>
              <a:gd name="T26" fmla="*/ 197 w 289"/>
              <a:gd name="T27" fmla="*/ 345 h 351"/>
              <a:gd name="T28" fmla="*/ 228 w 289"/>
              <a:gd name="T29" fmla="*/ 348 h 351"/>
              <a:gd name="T30" fmla="*/ 259 w 289"/>
              <a:gd name="T31" fmla="*/ 350 h 351"/>
              <a:gd name="T32" fmla="*/ 279 w 289"/>
              <a:gd name="T33" fmla="*/ 351 h 351"/>
              <a:gd name="T34" fmla="*/ 286 w 289"/>
              <a:gd name="T35" fmla="*/ 345 h 351"/>
              <a:gd name="T36" fmla="*/ 289 w 289"/>
              <a:gd name="T37" fmla="*/ 335 h 351"/>
              <a:gd name="T38" fmla="*/ 282 w 289"/>
              <a:gd name="T39" fmla="*/ 328 h 351"/>
              <a:gd name="T40" fmla="*/ 263 w 289"/>
              <a:gd name="T41" fmla="*/ 322 h 351"/>
              <a:gd name="T42" fmla="*/ 236 w 289"/>
              <a:gd name="T43" fmla="*/ 317 h 351"/>
              <a:gd name="T44" fmla="*/ 208 w 289"/>
              <a:gd name="T45" fmla="*/ 313 h 351"/>
              <a:gd name="T46" fmla="*/ 179 w 289"/>
              <a:gd name="T47" fmla="*/ 308 h 351"/>
              <a:gd name="T48" fmla="*/ 152 w 289"/>
              <a:gd name="T49" fmla="*/ 303 h 351"/>
              <a:gd name="T50" fmla="*/ 125 w 289"/>
              <a:gd name="T51" fmla="*/ 296 h 351"/>
              <a:gd name="T52" fmla="*/ 98 w 289"/>
              <a:gd name="T53" fmla="*/ 287 h 351"/>
              <a:gd name="T54" fmla="*/ 72 w 289"/>
              <a:gd name="T55" fmla="*/ 276 h 351"/>
              <a:gd name="T56" fmla="*/ 49 w 289"/>
              <a:gd name="T57" fmla="*/ 261 h 351"/>
              <a:gd name="T58" fmla="*/ 34 w 289"/>
              <a:gd name="T59" fmla="*/ 241 h 351"/>
              <a:gd name="T60" fmla="*/ 30 w 289"/>
              <a:gd name="T61" fmla="*/ 215 h 351"/>
              <a:gd name="T62" fmla="*/ 34 w 289"/>
              <a:gd name="T63" fmla="*/ 186 h 351"/>
              <a:gd name="T64" fmla="*/ 46 w 289"/>
              <a:gd name="T65" fmla="*/ 158 h 351"/>
              <a:gd name="T66" fmla="*/ 64 w 289"/>
              <a:gd name="T67" fmla="*/ 128 h 351"/>
              <a:gd name="T68" fmla="*/ 85 w 289"/>
              <a:gd name="T69" fmla="*/ 102 h 351"/>
              <a:gd name="T70" fmla="*/ 110 w 289"/>
              <a:gd name="T71" fmla="*/ 77 h 351"/>
              <a:gd name="T72" fmla="*/ 137 w 289"/>
              <a:gd name="T73" fmla="*/ 53 h 351"/>
              <a:gd name="T74" fmla="*/ 175 w 289"/>
              <a:gd name="T75" fmla="*/ 35 h 351"/>
              <a:gd name="T76" fmla="*/ 213 w 289"/>
              <a:gd name="T77" fmla="*/ 19 h 351"/>
              <a:gd name="T78" fmla="*/ 237 w 289"/>
              <a:gd name="T79" fmla="*/ 6 h 351"/>
              <a:gd name="T80" fmla="*/ 230 w 289"/>
              <a:gd name="T81" fmla="*/ 0 h 351"/>
              <a:gd name="T82" fmla="*/ 198 w 289"/>
              <a:gd name="T83" fmla="*/ 4 h 351"/>
              <a:gd name="T84" fmla="*/ 161 w 289"/>
              <a:gd name="T85" fmla="*/ 17 h 351"/>
              <a:gd name="T86" fmla="*/ 127 w 289"/>
              <a:gd name="T87" fmla="*/ 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9" h="351">
                <a:moveTo>
                  <a:pt x="112" y="46"/>
                </a:moveTo>
                <a:lnTo>
                  <a:pt x="90" y="65"/>
                </a:lnTo>
                <a:lnTo>
                  <a:pt x="68" y="84"/>
                </a:lnTo>
                <a:lnTo>
                  <a:pt x="48" y="106"/>
                </a:lnTo>
                <a:lnTo>
                  <a:pt x="30" y="130"/>
                </a:lnTo>
                <a:lnTo>
                  <a:pt x="15" y="155"/>
                </a:lnTo>
                <a:lnTo>
                  <a:pt x="5" y="181"/>
                </a:lnTo>
                <a:lnTo>
                  <a:pt x="0" y="210"/>
                </a:lnTo>
                <a:lnTo>
                  <a:pt x="1" y="240"/>
                </a:lnTo>
                <a:lnTo>
                  <a:pt x="3" y="248"/>
                </a:lnTo>
                <a:lnTo>
                  <a:pt x="5" y="256"/>
                </a:lnTo>
                <a:lnTo>
                  <a:pt x="8" y="262"/>
                </a:lnTo>
                <a:lnTo>
                  <a:pt x="12" y="270"/>
                </a:lnTo>
                <a:lnTo>
                  <a:pt x="17" y="276"/>
                </a:lnTo>
                <a:lnTo>
                  <a:pt x="24" y="283"/>
                </a:lnTo>
                <a:lnTo>
                  <a:pt x="29" y="288"/>
                </a:lnTo>
                <a:lnTo>
                  <a:pt x="36" y="292"/>
                </a:lnTo>
                <a:lnTo>
                  <a:pt x="50" y="301"/>
                </a:lnTo>
                <a:lnTo>
                  <a:pt x="64" y="308"/>
                </a:lnTo>
                <a:lnTo>
                  <a:pt x="77" y="315"/>
                </a:lnTo>
                <a:lnTo>
                  <a:pt x="92" y="320"/>
                </a:lnTo>
                <a:lnTo>
                  <a:pt x="107" y="326"/>
                </a:lnTo>
                <a:lnTo>
                  <a:pt x="121" y="330"/>
                </a:lnTo>
                <a:lnTo>
                  <a:pt x="136" y="334"/>
                </a:lnTo>
                <a:lnTo>
                  <a:pt x="151" y="337"/>
                </a:lnTo>
                <a:lnTo>
                  <a:pt x="167" y="341"/>
                </a:lnTo>
                <a:lnTo>
                  <a:pt x="181" y="343"/>
                </a:lnTo>
                <a:lnTo>
                  <a:pt x="197" y="345"/>
                </a:lnTo>
                <a:lnTo>
                  <a:pt x="213" y="347"/>
                </a:lnTo>
                <a:lnTo>
                  <a:pt x="228" y="348"/>
                </a:lnTo>
                <a:lnTo>
                  <a:pt x="243" y="349"/>
                </a:lnTo>
                <a:lnTo>
                  <a:pt x="259" y="350"/>
                </a:lnTo>
                <a:lnTo>
                  <a:pt x="274" y="351"/>
                </a:lnTo>
                <a:lnTo>
                  <a:pt x="279" y="351"/>
                </a:lnTo>
                <a:lnTo>
                  <a:pt x="283" y="349"/>
                </a:lnTo>
                <a:lnTo>
                  <a:pt x="286" y="345"/>
                </a:lnTo>
                <a:lnTo>
                  <a:pt x="289" y="341"/>
                </a:lnTo>
                <a:lnTo>
                  <a:pt x="289" y="335"/>
                </a:lnTo>
                <a:lnTo>
                  <a:pt x="286" y="331"/>
                </a:lnTo>
                <a:lnTo>
                  <a:pt x="282" y="328"/>
                </a:lnTo>
                <a:lnTo>
                  <a:pt x="277" y="326"/>
                </a:lnTo>
                <a:lnTo>
                  <a:pt x="263" y="322"/>
                </a:lnTo>
                <a:lnTo>
                  <a:pt x="250" y="320"/>
                </a:lnTo>
                <a:lnTo>
                  <a:pt x="236" y="317"/>
                </a:lnTo>
                <a:lnTo>
                  <a:pt x="221" y="315"/>
                </a:lnTo>
                <a:lnTo>
                  <a:pt x="208" y="313"/>
                </a:lnTo>
                <a:lnTo>
                  <a:pt x="194" y="311"/>
                </a:lnTo>
                <a:lnTo>
                  <a:pt x="179" y="308"/>
                </a:lnTo>
                <a:lnTo>
                  <a:pt x="166" y="305"/>
                </a:lnTo>
                <a:lnTo>
                  <a:pt x="152" y="303"/>
                </a:lnTo>
                <a:lnTo>
                  <a:pt x="138" y="300"/>
                </a:lnTo>
                <a:lnTo>
                  <a:pt x="125" y="296"/>
                </a:lnTo>
                <a:lnTo>
                  <a:pt x="111" y="292"/>
                </a:lnTo>
                <a:lnTo>
                  <a:pt x="98" y="287"/>
                </a:lnTo>
                <a:lnTo>
                  <a:pt x="85" y="282"/>
                </a:lnTo>
                <a:lnTo>
                  <a:pt x="72" y="276"/>
                </a:lnTo>
                <a:lnTo>
                  <a:pt x="59" y="269"/>
                </a:lnTo>
                <a:lnTo>
                  <a:pt x="49" y="261"/>
                </a:lnTo>
                <a:lnTo>
                  <a:pt x="41" y="252"/>
                </a:lnTo>
                <a:lnTo>
                  <a:pt x="34" y="241"/>
                </a:lnTo>
                <a:lnTo>
                  <a:pt x="31" y="228"/>
                </a:lnTo>
                <a:lnTo>
                  <a:pt x="30" y="215"/>
                </a:lnTo>
                <a:lnTo>
                  <a:pt x="31" y="201"/>
                </a:lnTo>
                <a:lnTo>
                  <a:pt x="34" y="186"/>
                </a:lnTo>
                <a:lnTo>
                  <a:pt x="38" y="174"/>
                </a:lnTo>
                <a:lnTo>
                  <a:pt x="46" y="158"/>
                </a:lnTo>
                <a:lnTo>
                  <a:pt x="54" y="142"/>
                </a:lnTo>
                <a:lnTo>
                  <a:pt x="64" y="128"/>
                </a:lnTo>
                <a:lnTo>
                  <a:pt x="74" y="115"/>
                </a:lnTo>
                <a:lnTo>
                  <a:pt x="85" y="102"/>
                </a:lnTo>
                <a:lnTo>
                  <a:pt x="96" y="89"/>
                </a:lnTo>
                <a:lnTo>
                  <a:pt x="110" y="77"/>
                </a:lnTo>
                <a:lnTo>
                  <a:pt x="124" y="64"/>
                </a:lnTo>
                <a:lnTo>
                  <a:pt x="137" y="53"/>
                </a:lnTo>
                <a:lnTo>
                  <a:pt x="155" y="43"/>
                </a:lnTo>
                <a:lnTo>
                  <a:pt x="175" y="35"/>
                </a:lnTo>
                <a:lnTo>
                  <a:pt x="195" y="26"/>
                </a:lnTo>
                <a:lnTo>
                  <a:pt x="213" y="19"/>
                </a:lnTo>
                <a:lnTo>
                  <a:pt x="228" y="12"/>
                </a:lnTo>
                <a:lnTo>
                  <a:pt x="237" y="6"/>
                </a:lnTo>
                <a:lnTo>
                  <a:pt x="240" y="2"/>
                </a:lnTo>
                <a:lnTo>
                  <a:pt x="230" y="0"/>
                </a:lnTo>
                <a:lnTo>
                  <a:pt x="215" y="1"/>
                </a:lnTo>
                <a:lnTo>
                  <a:pt x="198" y="4"/>
                </a:lnTo>
                <a:lnTo>
                  <a:pt x="180" y="9"/>
                </a:lnTo>
                <a:lnTo>
                  <a:pt x="161" y="17"/>
                </a:lnTo>
                <a:lnTo>
                  <a:pt x="144" y="25"/>
                </a:lnTo>
                <a:lnTo>
                  <a:pt x="127" y="35"/>
                </a:lnTo>
                <a:lnTo>
                  <a:pt x="112" y="46"/>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42" name="Freeform 292"/>
          <p:cNvSpPr>
            <a:spLocks/>
          </p:cNvSpPr>
          <p:nvPr/>
        </p:nvSpPr>
        <p:spPr bwMode="auto">
          <a:xfrm>
            <a:off x="10782172" y="5205412"/>
            <a:ext cx="50800" cy="53975"/>
          </a:xfrm>
          <a:custGeom>
            <a:avLst/>
            <a:gdLst>
              <a:gd name="T0" fmla="*/ 210 w 254"/>
              <a:gd name="T1" fmla="*/ 71 h 234"/>
              <a:gd name="T2" fmla="*/ 222 w 254"/>
              <a:gd name="T3" fmla="*/ 84 h 234"/>
              <a:gd name="T4" fmla="*/ 229 w 254"/>
              <a:gd name="T5" fmla="*/ 99 h 234"/>
              <a:gd name="T6" fmla="*/ 232 w 254"/>
              <a:gd name="T7" fmla="*/ 115 h 234"/>
              <a:gd name="T8" fmla="*/ 232 w 254"/>
              <a:gd name="T9" fmla="*/ 132 h 234"/>
              <a:gd name="T10" fmla="*/ 230 w 254"/>
              <a:gd name="T11" fmla="*/ 146 h 234"/>
              <a:gd name="T12" fmla="*/ 226 w 254"/>
              <a:gd name="T13" fmla="*/ 158 h 234"/>
              <a:gd name="T14" fmla="*/ 219 w 254"/>
              <a:gd name="T15" fmla="*/ 170 h 234"/>
              <a:gd name="T16" fmla="*/ 211 w 254"/>
              <a:gd name="T17" fmla="*/ 179 h 234"/>
              <a:gd name="T18" fmla="*/ 202 w 254"/>
              <a:gd name="T19" fmla="*/ 190 h 234"/>
              <a:gd name="T20" fmla="*/ 193 w 254"/>
              <a:gd name="T21" fmla="*/ 199 h 234"/>
              <a:gd name="T22" fmla="*/ 183 w 254"/>
              <a:gd name="T23" fmla="*/ 208 h 234"/>
              <a:gd name="T24" fmla="*/ 174 w 254"/>
              <a:gd name="T25" fmla="*/ 218 h 234"/>
              <a:gd name="T26" fmla="*/ 172 w 254"/>
              <a:gd name="T27" fmla="*/ 221 h 234"/>
              <a:gd name="T28" fmla="*/ 172 w 254"/>
              <a:gd name="T29" fmla="*/ 224 h 234"/>
              <a:gd name="T30" fmla="*/ 172 w 254"/>
              <a:gd name="T31" fmla="*/ 227 h 234"/>
              <a:gd name="T32" fmla="*/ 174 w 254"/>
              <a:gd name="T33" fmla="*/ 231 h 234"/>
              <a:gd name="T34" fmla="*/ 177 w 254"/>
              <a:gd name="T35" fmla="*/ 233 h 234"/>
              <a:gd name="T36" fmla="*/ 181 w 254"/>
              <a:gd name="T37" fmla="*/ 234 h 234"/>
              <a:gd name="T38" fmla="*/ 184 w 254"/>
              <a:gd name="T39" fmla="*/ 233 h 234"/>
              <a:gd name="T40" fmla="*/ 187 w 254"/>
              <a:gd name="T41" fmla="*/ 231 h 234"/>
              <a:gd name="T42" fmla="*/ 208 w 254"/>
              <a:gd name="T43" fmla="*/ 217 h 234"/>
              <a:gd name="T44" fmla="*/ 226 w 254"/>
              <a:gd name="T45" fmla="*/ 199 h 234"/>
              <a:gd name="T46" fmla="*/ 240 w 254"/>
              <a:gd name="T47" fmla="*/ 178 h 234"/>
              <a:gd name="T48" fmla="*/ 249 w 254"/>
              <a:gd name="T49" fmla="*/ 155 h 234"/>
              <a:gd name="T50" fmla="*/ 254 w 254"/>
              <a:gd name="T51" fmla="*/ 131 h 234"/>
              <a:gd name="T52" fmla="*/ 251 w 254"/>
              <a:gd name="T53" fmla="*/ 107 h 234"/>
              <a:gd name="T54" fmla="*/ 243 w 254"/>
              <a:gd name="T55" fmla="*/ 84 h 234"/>
              <a:gd name="T56" fmla="*/ 226 w 254"/>
              <a:gd name="T57" fmla="*/ 64 h 234"/>
              <a:gd name="T58" fmla="*/ 214 w 254"/>
              <a:gd name="T59" fmla="*/ 53 h 234"/>
              <a:gd name="T60" fmla="*/ 199 w 254"/>
              <a:gd name="T61" fmla="*/ 45 h 234"/>
              <a:gd name="T62" fmla="*/ 183 w 254"/>
              <a:gd name="T63" fmla="*/ 36 h 234"/>
              <a:gd name="T64" fmla="*/ 165 w 254"/>
              <a:gd name="T65" fmla="*/ 29 h 234"/>
              <a:gd name="T66" fmla="*/ 147 w 254"/>
              <a:gd name="T67" fmla="*/ 21 h 234"/>
              <a:gd name="T68" fmla="*/ 129 w 254"/>
              <a:gd name="T69" fmla="*/ 16 h 234"/>
              <a:gd name="T70" fmla="*/ 111 w 254"/>
              <a:gd name="T71" fmla="*/ 12 h 234"/>
              <a:gd name="T72" fmla="*/ 93 w 254"/>
              <a:gd name="T73" fmla="*/ 7 h 234"/>
              <a:gd name="T74" fmla="*/ 75 w 254"/>
              <a:gd name="T75" fmla="*/ 4 h 234"/>
              <a:gd name="T76" fmla="*/ 59 w 254"/>
              <a:gd name="T77" fmla="*/ 2 h 234"/>
              <a:gd name="T78" fmla="*/ 43 w 254"/>
              <a:gd name="T79" fmla="*/ 0 h 234"/>
              <a:gd name="T80" fmla="*/ 31 w 254"/>
              <a:gd name="T81" fmla="*/ 0 h 234"/>
              <a:gd name="T82" fmla="*/ 19 w 254"/>
              <a:gd name="T83" fmla="*/ 0 h 234"/>
              <a:gd name="T84" fmla="*/ 10 w 254"/>
              <a:gd name="T85" fmla="*/ 0 h 234"/>
              <a:gd name="T86" fmla="*/ 3 w 254"/>
              <a:gd name="T87" fmla="*/ 2 h 234"/>
              <a:gd name="T88" fmla="*/ 0 w 254"/>
              <a:gd name="T89" fmla="*/ 4 h 234"/>
              <a:gd name="T90" fmla="*/ 11 w 254"/>
              <a:gd name="T91" fmla="*/ 6 h 234"/>
              <a:gd name="T92" fmla="*/ 21 w 254"/>
              <a:gd name="T93" fmla="*/ 7 h 234"/>
              <a:gd name="T94" fmla="*/ 34 w 254"/>
              <a:gd name="T95" fmla="*/ 9 h 234"/>
              <a:gd name="T96" fmla="*/ 46 w 254"/>
              <a:gd name="T97" fmla="*/ 12 h 234"/>
              <a:gd name="T98" fmla="*/ 59 w 254"/>
              <a:gd name="T99" fmla="*/ 15 h 234"/>
              <a:gd name="T100" fmla="*/ 74 w 254"/>
              <a:gd name="T101" fmla="*/ 17 h 234"/>
              <a:gd name="T102" fmla="*/ 87 w 254"/>
              <a:gd name="T103" fmla="*/ 20 h 234"/>
              <a:gd name="T104" fmla="*/ 102 w 254"/>
              <a:gd name="T105" fmla="*/ 23 h 234"/>
              <a:gd name="T106" fmla="*/ 116 w 254"/>
              <a:gd name="T107" fmla="*/ 28 h 234"/>
              <a:gd name="T108" fmla="*/ 131 w 254"/>
              <a:gd name="T109" fmla="*/ 32 h 234"/>
              <a:gd name="T110" fmla="*/ 145 w 254"/>
              <a:gd name="T111" fmla="*/ 36 h 234"/>
              <a:gd name="T112" fmla="*/ 159 w 254"/>
              <a:gd name="T113" fmla="*/ 42 h 234"/>
              <a:gd name="T114" fmla="*/ 173 w 254"/>
              <a:gd name="T115" fmla="*/ 48 h 234"/>
              <a:gd name="T116" fmla="*/ 186 w 254"/>
              <a:gd name="T117" fmla="*/ 55 h 234"/>
              <a:gd name="T118" fmla="*/ 199 w 254"/>
              <a:gd name="T119" fmla="*/ 63 h 234"/>
              <a:gd name="T120" fmla="*/ 210 w 254"/>
              <a:gd name="T121" fmla="*/ 7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4" h="234">
                <a:moveTo>
                  <a:pt x="210" y="71"/>
                </a:moveTo>
                <a:lnTo>
                  <a:pt x="222" y="84"/>
                </a:lnTo>
                <a:lnTo>
                  <a:pt x="229" y="99"/>
                </a:lnTo>
                <a:lnTo>
                  <a:pt x="232" y="115"/>
                </a:lnTo>
                <a:lnTo>
                  <a:pt x="232" y="132"/>
                </a:lnTo>
                <a:lnTo>
                  <a:pt x="230" y="146"/>
                </a:lnTo>
                <a:lnTo>
                  <a:pt x="226" y="158"/>
                </a:lnTo>
                <a:lnTo>
                  <a:pt x="219" y="170"/>
                </a:lnTo>
                <a:lnTo>
                  <a:pt x="211" y="179"/>
                </a:lnTo>
                <a:lnTo>
                  <a:pt x="202" y="190"/>
                </a:lnTo>
                <a:lnTo>
                  <a:pt x="193" y="199"/>
                </a:lnTo>
                <a:lnTo>
                  <a:pt x="183" y="208"/>
                </a:lnTo>
                <a:lnTo>
                  <a:pt x="174" y="218"/>
                </a:lnTo>
                <a:lnTo>
                  <a:pt x="172" y="221"/>
                </a:lnTo>
                <a:lnTo>
                  <a:pt x="172" y="224"/>
                </a:lnTo>
                <a:lnTo>
                  <a:pt x="172" y="227"/>
                </a:lnTo>
                <a:lnTo>
                  <a:pt x="174" y="231"/>
                </a:lnTo>
                <a:lnTo>
                  <a:pt x="177" y="233"/>
                </a:lnTo>
                <a:lnTo>
                  <a:pt x="181" y="234"/>
                </a:lnTo>
                <a:lnTo>
                  <a:pt x="184" y="233"/>
                </a:lnTo>
                <a:lnTo>
                  <a:pt x="187" y="231"/>
                </a:lnTo>
                <a:lnTo>
                  <a:pt x="208" y="217"/>
                </a:lnTo>
                <a:lnTo>
                  <a:pt x="226" y="199"/>
                </a:lnTo>
                <a:lnTo>
                  <a:pt x="240" y="178"/>
                </a:lnTo>
                <a:lnTo>
                  <a:pt x="249" y="155"/>
                </a:lnTo>
                <a:lnTo>
                  <a:pt x="254" y="131"/>
                </a:lnTo>
                <a:lnTo>
                  <a:pt x="251" y="107"/>
                </a:lnTo>
                <a:lnTo>
                  <a:pt x="243" y="84"/>
                </a:lnTo>
                <a:lnTo>
                  <a:pt x="226" y="64"/>
                </a:lnTo>
                <a:lnTo>
                  <a:pt x="214" y="53"/>
                </a:lnTo>
                <a:lnTo>
                  <a:pt x="199" y="45"/>
                </a:lnTo>
                <a:lnTo>
                  <a:pt x="183" y="36"/>
                </a:lnTo>
                <a:lnTo>
                  <a:pt x="165" y="29"/>
                </a:lnTo>
                <a:lnTo>
                  <a:pt x="147" y="21"/>
                </a:lnTo>
                <a:lnTo>
                  <a:pt x="129" y="16"/>
                </a:lnTo>
                <a:lnTo>
                  <a:pt x="111" y="12"/>
                </a:lnTo>
                <a:lnTo>
                  <a:pt x="93" y="7"/>
                </a:lnTo>
                <a:lnTo>
                  <a:pt x="75" y="4"/>
                </a:lnTo>
                <a:lnTo>
                  <a:pt x="59" y="2"/>
                </a:lnTo>
                <a:lnTo>
                  <a:pt x="43" y="0"/>
                </a:lnTo>
                <a:lnTo>
                  <a:pt x="31" y="0"/>
                </a:lnTo>
                <a:lnTo>
                  <a:pt x="19" y="0"/>
                </a:lnTo>
                <a:lnTo>
                  <a:pt x="10" y="0"/>
                </a:lnTo>
                <a:lnTo>
                  <a:pt x="3" y="2"/>
                </a:lnTo>
                <a:lnTo>
                  <a:pt x="0" y="4"/>
                </a:lnTo>
                <a:lnTo>
                  <a:pt x="11" y="6"/>
                </a:lnTo>
                <a:lnTo>
                  <a:pt x="21" y="7"/>
                </a:lnTo>
                <a:lnTo>
                  <a:pt x="34" y="9"/>
                </a:lnTo>
                <a:lnTo>
                  <a:pt x="46" y="12"/>
                </a:lnTo>
                <a:lnTo>
                  <a:pt x="59" y="15"/>
                </a:lnTo>
                <a:lnTo>
                  <a:pt x="74" y="17"/>
                </a:lnTo>
                <a:lnTo>
                  <a:pt x="87" y="20"/>
                </a:lnTo>
                <a:lnTo>
                  <a:pt x="102" y="23"/>
                </a:lnTo>
                <a:lnTo>
                  <a:pt x="116" y="28"/>
                </a:lnTo>
                <a:lnTo>
                  <a:pt x="131" y="32"/>
                </a:lnTo>
                <a:lnTo>
                  <a:pt x="145" y="36"/>
                </a:lnTo>
                <a:lnTo>
                  <a:pt x="159" y="42"/>
                </a:lnTo>
                <a:lnTo>
                  <a:pt x="173" y="48"/>
                </a:lnTo>
                <a:lnTo>
                  <a:pt x="186" y="55"/>
                </a:lnTo>
                <a:lnTo>
                  <a:pt x="199" y="63"/>
                </a:lnTo>
                <a:lnTo>
                  <a:pt x="210" y="71"/>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43" name="Freeform 293"/>
          <p:cNvSpPr>
            <a:spLocks/>
          </p:cNvSpPr>
          <p:nvPr/>
        </p:nvSpPr>
        <p:spPr bwMode="auto">
          <a:xfrm>
            <a:off x="10680572" y="5230812"/>
            <a:ext cx="20637" cy="49213"/>
          </a:xfrm>
          <a:custGeom>
            <a:avLst/>
            <a:gdLst>
              <a:gd name="T0" fmla="*/ 0 w 103"/>
              <a:gd name="T1" fmla="*/ 121 h 221"/>
              <a:gd name="T2" fmla="*/ 0 w 103"/>
              <a:gd name="T3" fmla="*/ 139 h 221"/>
              <a:gd name="T4" fmla="*/ 4 w 103"/>
              <a:gd name="T5" fmla="*/ 156 h 221"/>
              <a:gd name="T6" fmla="*/ 12 w 103"/>
              <a:gd name="T7" fmla="*/ 172 h 221"/>
              <a:gd name="T8" fmla="*/ 22 w 103"/>
              <a:gd name="T9" fmla="*/ 186 h 221"/>
              <a:gd name="T10" fmla="*/ 35 w 103"/>
              <a:gd name="T11" fmla="*/ 197 h 221"/>
              <a:gd name="T12" fmla="*/ 50 w 103"/>
              <a:gd name="T13" fmla="*/ 208 h 221"/>
              <a:gd name="T14" fmla="*/ 66 w 103"/>
              <a:gd name="T15" fmla="*/ 216 h 221"/>
              <a:gd name="T16" fmla="*/ 83 w 103"/>
              <a:gd name="T17" fmla="*/ 220 h 221"/>
              <a:gd name="T18" fmla="*/ 89 w 103"/>
              <a:gd name="T19" fmla="*/ 221 h 221"/>
              <a:gd name="T20" fmla="*/ 94 w 103"/>
              <a:gd name="T21" fmla="*/ 219 h 221"/>
              <a:gd name="T22" fmla="*/ 98 w 103"/>
              <a:gd name="T23" fmla="*/ 216 h 221"/>
              <a:gd name="T24" fmla="*/ 100 w 103"/>
              <a:gd name="T25" fmla="*/ 211 h 221"/>
              <a:gd name="T26" fmla="*/ 100 w 103"/>
              <a:gd name="T27" fmla="*/ 206 h 221"/>
              <a:gd name="T28" fmla="*/ 99 w 103"/>
              <a:gd name="T29" fmla="*/ 201 h 221"/>
              <a:gd name="T30" fmla="*/ 96 w 103"/>
              <a:gd name="T31" fmla="*/ 196 h 221"/>
              <a:gd name="T32" fmla="*/ 91 w 103"/>
              <a:gd name="T33" fmla="*/ 194 h 221"/>
              <a:gd name="T34" fmla="*/ 74 w 103"/>
              <a:gd name="T35" fmla="*/ 188 h 221"/>
              <a:gd name="T36" fmla="*/ 58 w 103"/>
              <a:gd name="T37" fmla="*/ 179 h 221"/>
              <a:gd name="T38" fmla="*/ 45 w 103"/>
              <a:gd name="T39" fmla="*/ 168 h 221"/>
              <a:gd name="T40" fmla="*/ 36 w 103"/>
              <a:gd name="T41" fmla="*/ 155 h 221"/>
              <a:gd name="T42" fmla="*/ 30 w 103"/>
              <a:gd name="T43" fmla="*/ 139 h 221"/>
              <a:gd name="T44" fmla="*/ 27 w 103"/>
              <a:gd name="T45" fmla="*/ 122 h 221"/>
              <a:gd name="T46" fmla="*/ 27 w 103"/>
              <a:gd name="T47" fmla="*/ 103 h 221"/>
              <a:gd name="T48" fmla="*/ 32 w 103"/>
              <a:gd name="T49" fmla="*/ 84 h 221"/>
              <a:gd name="T50" fmla="*/ 38 w 103"/>
              <a:gd name="T51" fmla="*/ 70 h 221"/>
              <a:gd name="T52" fmla="*/ 46 w 103"/>
              <a:gd name="T53" fmla="*/ 57 h 221"/>
              <a:gd name="T54" fmla="*/ 56 w 103"/>
              <a:gd name="T55" fmla="*/ 46 h 221"/>
              <a:gd name="T56" fmla="*/ 66 w 103"/>
              <a:gd name="T57" fmla="*/ 35 h 221"/>
              <a:gd name="T58" fmla="*/ 76 w 103"/>
              <a:gd name="T59" fmla="*/ 25 h 221"/>
              <a:gd name="T60" fmla="*/ 86 w 103"/>
              <a:gd name="T61" fmla="*/ 17 h 221"/>
              <a:gd name="T62" fmla="*/ 96 w 103"/>
              <a:gd name="T63" fmla="*/ 8 h 221"/>
              <a:gd name="T64" fmla="*/ 103 w 103"/>
              <a:gd name="T65" fmla="*/ 1 h 221"/>
              <a:gd name="T66" fmla="*/ 96 w 103"/>
              <a:gd name="T67" fmla="*/ 0 h 221"/>
              <a:gd name="T68" fmla="*/ 84 w 103"/>
              <a:gd name="T69" fmla="*/ 5 h 221"/>
              <a:gd name="T70" fmla="*/ 69 w 103"/>
              <a:gd name="T71" fmla="*/ 17 h 221"/>
              <a:gd name="T72" fmla="*/ 51 w 103"/>
              <a:gd name="T73" fmla="*/ 33 h 221"/>
              <a:gd name="T74" fmla="*/ 34 w 103"/>
              <a:gd name="T75" fmla="*/ 53 h 221"/>
              <a:gd name="T76" fmla="*/ 18 w 103"/>
              <a:gd name="T77" fmla="*/ 75 h 221"/>
              <a:gd name="T78" fmla="*/ 7 w 103"/>
              <a:gd name="T79" fmla="*/ 98 h 221"/>
              <a:gd name="T80" fmla="*/ 0 w 103"/>
              <a:gd name="T81" fmla="*/ 1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 h="221">
                <a:moveTo>
                  <a:pt x="0" y="121"/>
                </a:moveTo>
                <a:lnTo>
                  <a:pt x="0" y="139"/>
                </a:lnTo>
                <a:lnTo>
                  <a:pt x="4" y="156"/>
                </a:lnTo>
                <a:lnTo>
                  <a:pt x="12" y="172"/>
                </a:lnTo>
                <a:lnTo>
                  <a:pt x="22" y="186"/>
                </a:lnTo>
                <a:lnTo>
                  <a:pt x="35" y="197"/>
                </a:lnTo>
                <a:lnTo>
                  <a:pt x="50" y="208"/>
                </a:lnTo>
                <a:lnTo>
                  <a:pt x="66" y="216"/>
                </a:lnTo>
                <a:lnTo>
                  <a:pt x="83" y="220"/>
                </a:lnTo>
                <a:lnTo>
                  <a:pt x="89" y="221"/>
                </a:lnTo>
                <a:lnTo>
                  <a:pt x="94" y="219"/>
                </a:lnTo>
                <a:lnTo>
                  <a:pt x="98" y="216"/>
                </a:lnTo>
                <a:lnTo>
                  <a:pt x="100" y="211"/>
                </a:lnTo>
                <a:lnTo>
                  <a:pt x="100" y="206"/>
                </a:lnTo>
                <a:lnTo>
                  <a:pt x="99" y="201"/>
                </a:lnTo>
                <a:lnTo>
                  <a:pt x="96" y="196"/>
                </a:lnTo>
                <a:lnTo>
                  <a:pt x="91" y="194"/>
                </a:lnTo>
                <a:lnTo>
                  <a:pt x="74" y="188"/>
                </a:lnTo>
                <a:lnTo>
                  <a:pt x="58" y="179"/>
                </a:lnTo>
                <a:lnTo>
                  <a:pt x="45" y="168"/>
                </a:lnTo>
                <a:lnTo>
                  <a:pt x="36" y="155"/>
                </a:lnTo>
                <a:lnTo>
                  <a:pt x="30" y="139"/>
                </a:lnTo>
                <a:lnTo>
                  <a:pt x="27" y="122"/>
                </a:lnTo>
                <a:lnTo>
                  <a:pt x="27" y="103"/>
                </a:lnTo>
                <a:lnTo>
                  <a:pt x="32" y="84"/>
                </a:lnTo>
                <a:lnTo>
                  <a:pt x="38" y="70"/>
                </a:lnTo>
                <a:lnTo>
                  <a:pt x="46" y="57"/>
                </a:lnTo>
                <a:lnTo>
                  <a:pt x="56" y="46"/>
                </a:lnTo>
                <a:lnTo>
                  <a:pt x="66" y="35"/>
                </a:lnTo>
                <a:lnTo>
                  <a:pt x="76" y="25"/>
                </a:lnTo>
                <a:lnTo>
                  <a:pt x="86" y="17"/>
                </a:lnTo>
                <a:lnTo>
                  <a:pt x="96" y="8"/>
                </a:lnTo>
                <a:lnTo>
                  <a:pt x="103" y="1"/>
                </a:lnTo>
                <a:lnTo>
                  <a:pt x="96" y="0"/>
                </a:lnTo>
                <a:lnTo>
                  <a:pt x="84" y="5"/>
                </a:lnTo>
                <a:lnTo>
                  <a:pt x="69" y="17"/>
                </a:lnTo>
                <a:lnTo>
                  <a:pt x="51" y="33"/>
                </a:lnTo>
                <a:lnTo>
                  <a:pt x="34" y="53"/>
                </a:lnTo>
                <a:lnTo>
                  <a:pt x="18" y="75"/>
                </a:lnTo>
                <a:lnTo>
                  <a:pt x="7" y="98"/>
                </a:lnTo>
                <a:lnTo>
                  <a:pt x="0" y="121"/>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44" name="Freeform 294"/>
          <p:cNvSpPr>
            <a:spLocks/>
          </p:cNvSpPr>
          <p:nvPr/>
        </p:nvSpPr>
        <p:spPr bwMode="auto">
          <a:xfrm>
            <a:off x="10823447" y="5202237"/>
            <a:ext cx="44450" cy="65088"/>
          </a:xfrm>
          <a:custGeom>
            <a:avLst/>
            <a:gdLst>
              <a:gd name="T0" fmla="*/ 186 w 221"/>
              <a:gd name="T1" fmla="*/ 115 h 288"/>
              <a:gd name="T2" fmla="*/ 197 w 221"/>
              <a:gd name="T3" fmla="*/ 133 h 288"/>
              <a:gd name="T4" fmla="*/ 202 w 221"/>
              <a:gd name="T5" fmla="*/ 153 h 288"/>
              <a:gd name="T6" fmla="*/ 199 w 221"/>
              <a:gd name="T7" fmla="*/ 174 h 288"/>
              <a:gd name="T8" fmla="*/ 187 w 221"/>
              <a:gd name="T9" fmla="*/ 194 h 288"/>
              <a:gd name="T10" fmla="*/ 170 w 221"/>
              <a:gd name="T11" fmla="*/ 212 h 288"/>
              <a:gd name="T12" fmla="*/ 150 w 221"/>
              <a:gd name="T13" fmla="*/ 229 h 288"/>
              <a:gd name="T14" fmla="*/ 129 w 221"/>
              <a:gd name="T15" fmla="*/ 246 h 288"/>
              <a:gd name="T16" fmla="*/ 116 w 221"/>
              <a:gd name="T17" fmla="*/ 258 h 288"/>
              <a:gd name="T18" fmla="*/ 112 w 221"/>
              <a:gd name="T19" fmla="*/ 267 h 288"/>
              <a:gd name="T20" fmla="*/ 109 w 221"/>
              <a:gd name="T21" fmla="*/ 276 h 288"/>
              <a:gd name="T22" fmla="*/ 110 w 221"/>
              <a:gd name="T23" fmla="*/ 284 h 288"/>
              <a:gd name="T24" fmla="*/ 117 w 221"/>
              <a:gd name="T25" fmla="*/ 288 h 288"/>
              <a:gd name="T26" fmla="*/ 125 w 221"/>
              <a:gd name="T27" fmla="*/ 287 h 288"/>
              <a:gd name="T28" fmla="*/ 139 w 221"/>
              <a:gd name="T29" fmla="*/ 272 h 288"/>
              <a:gd name="T30" fmla="*/ 162 w 221"/>
              <a:gd name="T31" fmla="*/ 250 h 288"/>
              <a:gd name="T32" fmla="*/ 186 w 221"/>
              <a:gd name="T33" fmla="*/ 229 h 288"/>
              <a:gd name="T34" fmla="*/ 207 w 221"/>
              <a:gd name="T35" fmla="*/ 204 h 288"/>
              <a:gd name="T36" fmla="*/ 220 w 221"/>
              <a:gd name="T37" fmla="*/ 174 h 288"/>
              <a:gd name="T38" fmla="*/ 218 w 221"/>
              <a:gd name="T39" fmla="*/ 142 h 288"/>
              <a:gd name="T40" fmla="*/ 204 w 221"/>
              <a:gd name="T41" fmla="*/ 112 h 288"/>
              <a:gd name="T42" fmla="*/ 181 w 221"/>
              <a:gd name="T43" fmla="*/ 87 h 288"/>
              <a:gd name="T44" fmla="*/ 159 w 221"/>
              <a:gd name="T45" fmla="*/ 69 h 288"/>
              <a:gd name="T46" fmla="*/ 137 w 221"/>
              <a:gd name="T47" fmla="*/ 55 h 288"/>
              <a:gd name="T48" fmla="*/ 114 w 221"/>
              <a:gd name="T49" fmla="*/ 40 h 288"/>
              <a:gd name="T50" fmla="*/ 89 w 221"/>
              <a:gd name="T51" fmla="*/ 27 h 288"/>
              <a:gd name="T52" fmla="*/ 66 w 221"/>
              <a:gd name="T53" fmla="*/ 15 h 288"/>
              <a:gd name="T54" fmla="*/ 42 w 221"/>
              <a:gd name="T55" fmla="*/ 6 h 288"/>
              <a:gd name="T56" fmla="*/ 22 w 221"/>
              <a:gd name="T57" fmla="*/ 1 h 288"/>
              <a:gd name="T58" fmla="*/ 7 w 221"/>
              <a:gd name="T59" fmla="*/ 1 h 288"/>
              <a:gd name="T60" fmla="*/ 8 w 221"/>
              <a:gd name="T61" fmla="*/ 5 h 288"/>
              <a:gd name="T62" fmla="*/ 26 w 221"/>
              <a:gd name="T63" fmla="*/ 13 h 288"/>
              <a:gd name="T64" fmla="*/ 47 w 221"/>
              <a:gd name="T65" fmla="*/ 22 h 288"/>
              <a:gd name="T66" fmla="*/ 71 w 221"/>
              <a:gd name="T67" fmla="*/ 34 h 288"/>
              <a:gd name="T68" fmla="*/ 96 w 221"/>
              <a:gd name="T69" fmla="*/ 48 h 288"/>
              <a:gd name="T70" fmla="*/ 121 w 221"/>
              <a:gd name="T71" fmla="*/ 64 h 288"/>
              <a:gd name="T72" fmla="*/ 146 w 221"/>
              <a:gd name="T73" fmla="*/ 81 h 288"/>
              <a:gd name="T74" fmla="*/ 169 w 221"/>
              <a:gd name="T75" fmla="*/ 9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1" h="288">
                <a:moveTo>
                  <a:pt x="179" y="108"/>
                </a:moveTo>
                <a:lnTo>
                  <a:pt x="186" y="115"/>
                </a:lnTo>
                <a:lnTo>
                  <a:pt x="193" y="124"/>
                </a:lnTo>
                <a:lnTo>
                  <a:pt x="197" y="133"/>
                </a:lnTo>
                <a:lnTo>
                  <a:pt x="201" y="143"/>
                </a:lnTo>
                <a:lnTo>
                  <a:pt x="202" y="153"/>
                </a:lnTo>
                <a:lnTo>
                  <a:pt x="202" y="163"/>
                </a:lnTo>
                <a:lnTo>
                  <a:pt x="199" y="174"/>
                </a:lnTo>
                <a:lnTo>
                  <a:pt x="195" y="184"/>
                </a:lnTo>
                <a:lnTo>
                  <a:pt x="187" y="194"/>
                </a:lnTo>
                <a:lnTo>
                  <a:pt x="179" y="204"/>
                </a:lnTo>
                <a:lnTo>
                  <a:pt x="170" y="212"/>
                </a:lnTo>
                <a:lnTo>
                  <a:pt x="159" y="221"/>
                </a:lnTo>
                <a:lnTo>
                  <a:pt x="150" y="229"/>
                </a:lnTo>
                <a:lnTo>
                  <a:pt x="139" y="237"/>
                </a:lnTo>
                <a:lnTo>
                  <a:pt x="129" y="246"/>
                </a:lnTo>
                <a:lnTo>
                  <a:pt x="119" y="255"/>
                </a:lnTo>
                <a:lnTo>
                  <a:pt x="116" y="258"/>
                </a:lnTo>
                <a:lnTo>
                  <a:pt x="114" y="263"/>
                </a:lnTo>
                <a:lnTo>
                  <a:pt x="112" y="267"/>
                </a:lnTo>
                <a:lnTo>
                  <a:pt x="110" y="271"/>
                </a:lnTo>
                <a:lnTo>
                  <a:pt x="109" y="276"/>
                </a:lnTo>
                <a:lnTo>
                  <a:pt x="109" y="280"/>
                </a:lnTo>
                <a:lnTo>
                  <a:pt x="110" y="284"/>
                </a:lnTo>
                <a:lnTo>
                  <a:pt x="113" y="287"/>
                </a:lnTo>
                <a:lnTo>
                  <a:pt x="117" y="288"/>
                </a:lnTo>
                <a:lnTo>
                  <a:pt x="121" y="288"/>
                </a:lnTo>
                <a:lnTo>
                  <a:pt x="125" y="287"/>
                </a:lnTo>
                <a:lnTo>
                  <a:pt x="129" y="284"/>
                </a:lnTo>
                <a:lnTo>
                  <a:pt x="139" y="272"/>
                </a:lnTo>
                <a:lnTo>
                  <a:pt x="151" y="261"/>
                </a:lnTo>
                <a:lnTo>
                  <a:pt x="162" y="250"/>
                </a:lnTo>
                <a:lnTo>
                  <a:pt x="175" y="239"/>
                </a:lnTo>
                <a:lnTo>
                  <a:pt x="186" y="229"/>
                </a:lnTo>
                <a:lnTo>
                  <a:pt x="197" y="217"/>
                </a:lnTo>
                <a:lnTo>
                  <a:pt x="207" y="204"/>
                </a:lnTo>
                <a:lnTo>
                  <a:pt x="215" y="190"/>
                </a:lnTo>
                <a:lnTo>
                  <a:pt x="220" y="174"/>
                </a:lnTo>
                <a:lnTo>
                  <a:pt x="221" y="158"/>
                </a:lnTo>
                <a:lnTo>
                  <a:pt x="218" y="142"/>
                </a:lnTo>
                <a:lnTo>
                  <a:pt x="213" y="127"/>
                </a:lnTo>
                <a:lnTo>
                  <a:pt x="204" y="112"/>
                </a:lnTo>
                <a:lnTo>
                  <a:pt x="194" y="99"/>
                </a:lnTo>
                <a:lnTo>
                  <a:pt x="181" y="87"/>
                </a:lnTo>
                <a:lnTo>
                  <a:pt x="169" y="77"/>
                </a:lnTo>
                <a:lnTo>
                  <a:pt x="159" y="69"/>
                </a:lnTo>
                <a:lnTo>
                  <a:pt x="149" y="63"/>
                </a:lnTo>
                <a:lnTo>
                  <a:pt x="137" y="55"/>
                </a:lnTo>
                <a:lnTo>
                  <a:pt x="125" y="48"/>
                </a:lnTo>
                <a:lnTo>
                  <a:pt x="114" y="40"/>
                </a:lnTo>
                <a:lnTo>
                  <a:pt x="101" y="33"/>
                </a:lnTo>
                <a:lnTo>
                  <a:pt x="89" y="27"/>
                </a:lnTo>
                <a:lnTo>
                  <a:pt x="77" y="20"/>
                </a:lnTo>
                <a:lnTo>
                  <a:pt x="66" y="15"/>
                </a:lnTo>
                <a:lnTo>
                  <a:pt x="54" y="9"/>
                </a:lnTo>
                <a:lnTo>
                  <a:pt x="42" y="6"/>
                </a:lnTo>
                <a:lnTo>
                  <a:pt x="32" y="3"/>
                </a:lnTo>
                <a:lnTo>
                  <a:pt x="22" y="1"/>
                </a:lnTo>
                <a:lnTo>
                  <a:pt x="14" y="0"/>
                </a:lnTo>
                <a:lnTo>
                  <a:pt x="7" y="1"/>
                </a:lnTo>
                <a:lnTo>
                  <a:pt x="0" y="3"/>
                </a:lnTo>
                <a:lnTo>
                  <a:pt x="8" y="5"/>
                </a:lnTo>
                <a:lnTo>
                  <a:pt x="16" y="8"/>
                </a:lnTo>
                <a:lnTo>
                  <a:pt x="26" y="13"/>
                </a:lnTo>
                <a:lnTo>
                  <a:pt x="35" y="17"/>
                </a:lnTo>
                <a:lnTo>
                  <a:pt x="47" y="22"/>
                </a:lnTo>
                <a:lnTo>
                  <a:pt x="58" y="28"/>
                </a:lnTo>
                <a:lnTo>
                  <a:pt x="71" y="34"/>
                </a:lnTo>
                <a:lnTo>
                  <a:pt x="83" y="40"/>
                </a:lnTo>
                <a:lnTo>
                  <a:pt x="96" y="48"/>
                </a:lnTo>
                <a:lnTo>
                  <a:pt x="109" y="55"/>
                </a:lnTo>
                <a:lnTo>
                  <a:pt x="121" y="64"/>
                </a:lnTo>
                <a:lnTo>
                  <a:pt x="134" y="72"/>
                </a:lnTo>
                <a:lnTo>
                  <a:pt x="146" y="81"/>
                </a:lnTo>
                <a:lnTo>
                  <a:pt x="158" y="90"/>
                </a:lnTo>
                <a:lnTo>
                  <a:pt x="169" y="98"/>
                </a:lnTo>
                <a:lnTo>
                  <a:pt x="179" y="108"/>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45" name="Freeform 295"/>
          <p:cNvSpPr>
            <a:spLocks/>
          </p:cNvSpPr>
          <p:nvPr/>
        </p:nvSpPr>
        <p:spPr bwMode="auto">
          <a:xfrm>
            <a:off x="10775822" y="5278437"/>
            <a:ext cx="14287" cy="39688"/>
          </a:xfrm>
          <a:custGeom>
            <a:avLst/>
            <a:gdLst>
              <a:gd name="T0" fmla="*/ 28 w 74"/>
              <a:gd name="T1" fmla="*/ 12 h 174"/>
              <a:gd name="T2" fmla="*/ 26 w 74"/>
              <a:gd name="T3" fmla="*/ 7 h 174"/>
              <a:gd name="T4" fmla="*/ 23 w 74"/>
              <a:gd name="T5" fmla="*/ 3 h 174"/>
              <a:gd name="T6" fmla="*/ 17 w 74"/>
              <a:gd name="T7" fmla="*/ 1 h 174"/>
              <a:gd name="T8" fmla="*/ 12 w 74"/>
              <a:gd name="T9" fmla="*/ 0 h 174"/>
              <a:gd name="T10" fmla="*/ 7 w 74"/>
              <a:gd name="T11" fmla="*/ 2 h 174"/>
              <a:gd name="T12" fmla="*/ 3 w 74"/>
              <a:gd name="T13" fmla="*/ 5 h 174"/>
              <a:gd name="T14" fmla="*/ 0 w 74"/>
              <a:gd name="T15" fmla="*/ 10 h 174"/>
              <a:gd name="T16" fmla="*/ 0 w 74"/>
              <a:gd name="T17" fmla="*/ 16 h 174"/>
              <a:gd name="T18" fmla="*/ 5 w 74"/>
              <a:gd name="T19" fmla="*/ 39 h 174"/>
              <a:gd name="T20" fmla="*/ 13 w 74"/>
              <a:gd name="T21" fmla="*/ 66 h 174"/>
              <a:gd name="T22" fmla="*/ 24 w 74"/>
              <a:gd name="T23" fmla="*/ 92 h 174"/>
              <a:gd name="T24" fmla="*/ 36 w 74"/>
              <a:gd name="T25" fmla="*/ 118 h 174"/>
              <a:gd name="T26" fmla="*/ 49 w 74"/>
              <a:gd name="T27" fmla="*/ 141 h 174"/>
              <a:gd name="T28" fmla="*/ 61 w 74"/>
              <a:gd name="T29" fmla="*/ 159 h 174"/>
              <a:gd name="T30" fmla="*/ 69 w 74"/>
              <a:gd name="T31" fmla="*/ 171 h 174"/>
              <a:gd name="T32" fmla="*/ 74 w 74"/>
              <a:gd name="T33" fmla="*/ 174 h 174"/>
              <a:gd name="T34" fmla="*/ 72 w 74"/>
              <a:gd name="T35" fmla="*/ 162 h 174"/>
              <a:gd name="T36" fmla="*/ 67 w 74"/>
              <a:gd name="T37" fmla="*/ 147 h 174"/>
              <a:gd name="T38" fmla="*/ 61 w 74"/>
              <a:gd name="T39" fmla="*/ 128 h 174"/>
              <a:gd name="T40" fmla="*/ 53 w 74"/>
              <a:gd name="T41" fmla="*/ 105 h 174"/>
              <a:gd name="T42" fmla="*/ 46 w 74"/>
              <a:gd name="T43" fmla="*/ 82 h 174"/>
              <a:gd name="T44" fmla="*/ 38 w 74"/>
              <a:gd name="T45" fmla="*/ 58 h 174"/>
              <a:gd name="T46" fmla="*/ 32 w 74"/>
              <a:gd name="T47" fmla="*/ 35 h 174"/>
              <a:gd name="T48" fmla="*/ 28 w 74"/>
              <a:gd name="T49" fmla="*/ 1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4" h="174">
                <a:moveTo>
                  <a:pt x="28" y="12"/>
                </a:moveTo>
                <a:lnTo>
                  <a:pt x="26" y="7"/>
                </a:lnTo>
                <a:lnTo>
                  <a:pt x="23" y="3"/>
                </a:lnTo>
                <a:lnTo>
                  <a:pt x="17" y="1"/>
                </a:lnTo>
                <a:lnTo>
                  <a:pt x="12" y="0"/>
                </a:lnTo>
                <a:lnTo>
                  <a:pt x="7" y="2"/>
                </a:lnTo>
                <a:lnTo>
                  <a:pt x="3" y="5"/>
                </a:lnTo>
                <a:lnTo>
                  <a:pt x="0" y="10"/>
                </a:lnTo>
                <a:lnTo>
                  <a:pt x="0" y="16"/>
                </a:lnTo>
                <a:lnTo>
                  <a:pt x="5" y="39"/>
                </a:lnTo>
                <a:lnTo>
                  <a:pt x="13" y="66"/>
                </a:lnTo>
                <a:lnTo>
                  <a:pt x="24" y="92"/>
                </a:lnTo>
                <a:lnTo>
                  <a:pt x="36" y="118"/>
                </a:lnTo>
                <a:lnTo>
                  <a:pt x="49" y="141"/>
                </a:lnTo>
                <a:lnTo>
                  <a:pt x="61" y="159"/>
                </a:lnTo>
                <a:lnTo>
                  <a:pt x="69" y="171"/>
                </a:lnTo>
                <a:lnTo>
                  <a:pt x="74" y="174"/>
                </a:lnTo>
                <a:lnTo>
                  <a:pt x="72" y="162"/>
                </a:lnTo>
                <a:lnTo>
                  <a:pt x="67" y="147"/>
                </a:lnTo>
                <a:lnTo>
                  <a:pt x="61" y="128"/>
                </a:lnTo>
                <a:lnTo>
                  <a:pt x="53" y="105"/>
                </a:lnTo>
                <a:lnTo>
                  <a:pt x="46" y="82"/>
                </a:lnTo>
                <a:lnTo>
                  <a:pt x="38" y="58"/>
                </a:lnTo>
                <a:lnTo>
                  <a:pt x="32" y="35"/>
                </a:lnTo>
                <a:lnTo>
                  <a:pt x="28"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46" name="Freeform 296"/>
          <p:cNvSpPr>
            <a:spLocks/>
          </p:cNvSpPr>
          <p:nvPr/>
        </p:nvSpPr>
        <p:spPr bwMode="auto">
          <a:xfrm>
            <a:off x="10769472" y="5257800"/>
            <a:ext cx="7937" cy="19050"/>
          </a:xfrm>
          <a:custGeom>
            <a:avLst/>
            <a:gdLst>
              <a:gd name="T0" fmla="*/ 20 w 39"/>
              <a:gd name="T1" fmla="*/ 9 h 87"/>
              <a:gd name="T2" fmla="*/ 19 w 39"/>
              <a:gd name="T3" fmla="*/ 5 h 87"/>
              <a:gd name="T4" fmla="*/ 16 w 39"/>
              <a:gd name="T5" fmla="*/ 2 h 87"/>
              <a:gd name="T6" fmla="*/ 13 w 39"/>
              <a:gd name="T7" fmla="*/ 0 h 87"/>
              <a:gd name="T8" fmla="*/ 8 w 39"/>
              <a:gd name="T9" fmla="*/ 0 h 87"/>
              <a:gd name="T10" fmla="*/ 5 w 39"/>
              <a:gd name="T11" fmla="*/ 1 h 87"/>
              <a:gd name="T12" fmla="*/ 2 w 39"/>
              <a:gd name="T13" fmla="*/ 3 h 87"/>
              <a:gd name="T14" fmla="*/ 0 w 39"/>
              <a:gd name="T15" fmla="*/ 6 h 87"/>
              <a:gd name="T16" fmla="*/ 0 w 39"/>
              <a:gd name="T17" fmla="*/ 10 h 87"/>
              <a:gd name="T18" fmla="*/ 0 w 39"/>
              <a:gd name="T19" fmla="*/ 22 h 87"/>
              <a:gd name="T20" fmla="*/ 3 w 39"/>
              <a:gd name="T21" fmla="*/ 35 h 87"/>
              <a:gd name="T22" fmla="*/ 7 w 39"/>
              <a:gd name="T23" fmla="*/ 48 h 87"/>
              <a:gd name="T24" fmla="*/ 13 w 39"/>
              <a:gd name="T25" fmla="*/ 60 h 87"/>
              <a:gd name="T26" fmla="*/ 19 w 39"/>
              <a:gd name="T27" fmla="*/ 72 h 87"/>
              <a:gd name="T28" fmla="*/ 25 w 39"/>
              <a:gd name="T29" fmla="*/ 81 h 87"/>
              <a:gd name="T30" fmla="*/ 33 w 39"/>
              <a:gd name="T31" fmla="*/ 86 h 87"/>
              <a:gd name="T32" fmla="*/ 38 w 39"/>
              <a:gd name="T33" fmla="*/ 87 h 87"/>
              <a:gd name="T34" fmla="*/ 39 w 39"/>
              <a:gd name="T35" fmla="*/ 70 h 87"/>
              <a:gd name="T36" fmla="*/ 34 w 39"/>
              <a:gd name="T37" fmla="*/ 50 h 87"/>
              <a:gd name="T38" fmla="*/ 27 w 39"/>
              <a:gd name="T39" fmla="*/ 29 h 87"/>
              <a:gd name="T40" fmla="*/ 20 w 39"/>
              <a:gd name="T41" fmla="*/ 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87">
                <a:moveTo>
                  <a:pt x="20" y="9"/>
                </a:moveTo>
                <a:lnTo>
                  <a:pt x="19" y="5"/>
                </a:lnTo>
                <a:lnTo>
                  <a:pt x="16" y="2"/>
                </a:lnTo>
                <a:lnTo>
                  <a:pt x="13" y="0"/>
                </a:lnTo>
                <a:lnTo>
                  <a:pt x="8" y="0"/>
                </a:lnTo>
                <a:lnTo>
                  <a:pt x="5" y="1"/>
                </a:lnTo>
                <a:lnTo>
                  <a:pt x="2" y="3"/>
                </a:lnTo>
                <a:lnTo>
                  <a:pt x="0" y="6"/>
                </a:lnTo>
                <a:lnTo>
                  <a:pt x="0" y="10"/>
                </a:lnTo>
                <a:lnTo>
                  <a:pt x="0" y="22"/>
                </a:lnTo>
                <a:lnTo>
                  <a:pt x="3" y="35"/>
                </a:lnTo>
                <a:lnTo>
                  <a:pt x="7" y="48"/>
                </a:lnTo>
                <a:lnTo>
                  <a:pt x="13" y="60"/>
                </a:lnTo>
                <a:lnTo>
                  <a:pt x="19" y="72"/>
                </a:lnTo>
                <a:lnTo>
                  <a:pt x="25" y="81"/>
                </a:lnTo>
                <a:lnTo>
                  <a:pt x="33" y="86"/>
                </a:lnTo>
                <a:lnTo>
                  <a:pt x="38" y="87"/>
                </a:lnTo>
                <a:lnTo>
                  <a:pt x="39" y="70"/>
                </a:lnTo>
                <a:lnTo>
                  <a:pt x="34" y="50"/>
                </a:lnTo>
                <a:lnTo>
                  <a:pt x="27" y="29"/>
                </a:lnTo>
                <a:lnTo>
                  <a:pt x="2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47" name="Freeform 297"/>
          <p:cNvSpPr>
            <a:spLocks/>
          </p:cNvSpPr>
          <p:nvPr/>
        </p:nvSpPr>
        <p:spPr bwMode="auto">
          <a:xfrm>
            <a:off x="10763122" y="5243512"/>
            <a:ext cx="6350" cy="11113"/>
          </a:xfrm>
          <a:custGeom>
            <a:avLst/>
            <a:gdLst>
              <a:gd name="T0" fmla="*/ 18 w 34"/>
              <a:gd name="T1" fmla="*/ 7 h 51"/>
              <a:gd name="T2" fmla="*/ 18 w 34"/>
              <a:gd name="T3" fmla="*/ 8 h 51"/>
              <a:gd name="T4" fmla="*/ 18 w 34"/>
              <a:gd name="T5" fmla="*/ 8 h 51"/>
              <a:gd name="T6" fmla="*/ 18 w 34"/>
              <a:gd name="T7" fmla="*/ 8 h 51"/>
              <a:gd name="T8" fmla="*/ 18 w 34"/>
              <a:gd name="T9" fmla="*/ 8 h 51"/>
              <a:gd name="T10" fmla="*/ 17 w 34"/>
              <a:gd name="T11" fmla="*/ 5 h 51"/>
              <a:gd name="T12" fmla="*/ 14 w 34"/>
              <a:gd name="T13" fmla="*/ 1 h 51"/>
              <a:gd name="T14" fmla="*/ 11 w 34"/>
              <a:gd name="T15" fmla="*/ 0 h 51"/>
              <a:gd name="T16" fmla="*/ 7 w 34"/>
              <a:gd name="T17" fmla="*/ 0 h 51"/>
              <a:gd name="T18" fmla="*/ 4 w 34"/>
              <a:gd name="T19" fmla="*/ 1 h 51"/>
              <a:gd name="T20" fmla="*/ 1 w 34"/>
              <a:gd name="T21" fmla="*/ 5 h 51"/>
              <a:gd name="T22" fmla="*/ 0 w 34"/>
              <a:gd name="T23" fmla="*/ 8 h 51"/>
              <a:gd name="T24" fmla="*/ 0 w 34"/>
              <a:gd name="T25" fmla="*/ 11 h 51"/>
              <a:gd name="T26" fmla="*/ 1 w 34"/>
              <a:gd name="T27" fmla="*/ 16 h 51"/>
              <a:gd name="T28" fmla="*/ 4 w 34"/>
              <a:gd name="T29" fmla="*/ 23 h 51"/>
              <a:gd name="T30" fmla="*/ 8 w 34"/>
              <a:gd name="T31" fmla="*/ 30 h 51"/>
              <a:gd name="T32" fmla="*/ 13 w 34"/>
              <a:gd name="T33" fmla="*/ 37 h 51"/>
              <a:gd name="T34" fmla="*/ 18 w 34"/>
              <a:gd name="T35" fmla="*/ 43 h 51"/>
              <a:gd name="T36" fmla="*/ 25 w 34"/>
              <a:gd name="T37" fmla="*/ 47 h 51"/>
              <a:gd name="T38" fmla="*/ 30 w 34"/>
              <a:gd name="T39" fmla="*/ 51 h 51"/>
              <a:gd name="T40" fmla="*/ 34 w 34"/>
              <a:gd name="T41" fmla="*/ 51 h 51"/>
              <a:gd name="T42" fmla="*/ 33 w 34"/>
              <a:gd name="T43" fmla="*/ 40 h 51"/>
              <a:gd name="T44" fmla="*/ 29 w 34"/>
              <a:gd name="T45" fmla="*/ 27 h 51"/>
              <a:gd name="T46" fmla="*/ 23 w 34"/>
              <a:gd name="T47" fmla="*/ 15 h 51"/>
              <a:gd name="T48" fmla="*/ 18 w 34"/>
              <a:gd name="T4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51">
                <a:moveTo>
                  <a:pt x="18" y="7"/>
                </a:moveTo>
                <a:lnTo>
                  <a:pt x="18" y="8"/>
                </a:lnTo>
                <a:lnTo>
                  <a:pt x="18" y="8"/>
                </a:lnTo>
                <a:lnTo>
                  <a:pt x="18" y="8"/>
                </a:lnTo>
                <a:lnTo>
                  <a:pt x="18" y="8"/>
                </a:lnTo>
                <a:lnTo>
                  <a:pt x="17" y="5"/>
                </a:lnTo>
                <a:lnTo>
                  <a:pt x="14" y="1"/>
                </a:lnTo>
                <a:lnTo>
                  <a:pt x="11" y="0"/>
                </a:lnTo>
                <a:lnTo>
                  <a:pt x="7" y="0"/>
                </a:lnTo>
                <a:lnTo>
                  <a:pt x="4" y="1"/>
                </a:lnTo>
                <a:lnTo>
                  <a:pt x="1" y="5"/>
                </a:lnTo>
                <a:lnTo>
                  <a:pt x="0" y="8"/>
                </a:lnTo>
                <a:lnTo>
                  <a:pt x="0" y="11"/>
                </a:lnTo>
                <a:lnTo>
                  <a:pt x="1" y="16"/>
                </a:lnTo>
                <a:lnTo>
                  <a:pt x="4" y="23"/>
                </a:lnTo>
                <a:lnTo>
                  <a:pt x="8" y="30"/>
                </a:lnTo>
                <a:lnTo>
                  <a:pt x="13" y="37"/>
                </a:lnTo>
                <a:lnTo>
                  <a:pt x="18" y="43"/>
                </a:lnTo>
                <a:lnTo>
                  <a:pt x="25" y="47"/>
                </a:lnTo>
                <a:lnTo>
                  <a:pt x="30" y="51"/>
                </a:lnTo>
                <a:lnTo>
                  <a:pt x="34" y="51"/>
                </a:lnTo>
                <a:lnTo>
                  <a:pt x="33" y="40"/>
                </a:lnTo>
                <a:lnTo>
                  <a:pt x="29" y="27"/>
                </a:lnTo>
                <a:lnTo>
                  <a:pt x="23" y="15"/>
                </a:lnTo>
                <a:lnTo>
                  <a:pt x="1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48" name="Freeform 298"/>
          <p:cNvSpPr>
            <a:spLocks/>
          </p:cNvSpPr>
          <p:nvPr/>
        </p:nvSpPr>
        <p:spPr bwMode="auto">
          <a:xfrm>
            <a:off x="10756772" y="5233987"/>
            <a:ext cx="9525" cy="6350"/>
          </a:xfrm>
          <a:custGeom>
            <a:avLst/>
            <a:gdLst>
              <a:gd name="T0" fmla="*/ 37 w 46"/>
              <a:gd name="T1" fmla="*/ 24 h 33"/>
              <a:gd name="T2" fmla="*/ 41 w 46"/>
              <a:gd name="T3" fmla="*/ 22 h 33"/>
              <a:gd name="T4" fmla="*/ 45 w 46"/>
              <a:gd name="T5" fmla="*/ 19 h 33"/>
              <a:gd name="T6" fmla="*/ 46 w 46"/>
              <a:gd name="T7" fmla="*/ 15 h 33"/>
              <a:gd name="T8" fmla="*/ 46 w 46"/>
              <a:gd name="T9" fmla="*/ 10 h 33"/>
              <a:gd name="T10" fmla="*/ 44 w 46"/>
              <a:gd name="T11" fmla="*/ 5 h 33"/>
              <a:gd name="T12" fmla="*/ 41 w 46"/>
              <a:gd name="T13" fmla="*/ 2 h 33"/>
              <a:gd name="T14" fmla="*/ 37 w 46"/>
              <a:gd name="T15" fmla="*/ 0 h 33"/>
              <a:gd name="T16" fmla="*/ 32 w 46"/>
              <a:gd name="T17" fmla="*/ 0 h 33"/>
              <a:gd name="T18" fmla="*/ 29 w 46"/>
              <a:gd name="T19" fmla="*/ 0 h 33"/>
              <a:gd name="T20" fmla="*/ 25 w 46"/>
              <a:gd name="T21" fmla="*/ 1 h 33"/>
              <a:gd name="T22" fmla="*/ 19 w 46"/>
              <a:gd name="T23" fmla="*/ 3 h 33"/>
              <a:gd name="T24" fmla="*/ 12 w 46"/>
              <a:gd name="T25" fmla="*/ 7 h 33"/>
              <a:gd name="T26" fmla="*/ 5 w 46"/>
              <a:gd name="T27" fmla="*/ 14 h 33"/>
              <a:gd name="T28" fmla="*/ 2 w 46"/>
              <a:gd name="T29" fmla="*/ 20 h 33"/>
              <a:gd name="T30" fmla="*/ 0 w 46"/>
              <a:gd name="T31" fmla="*/ 26 h 33"/>
              <a:gd name="T32" fmla="*/ 0 w 46"/>
              <a:gd name="T33" fmla="*/ 29 h 33"/>
              <a:gd name="T34" fmla="*/ 3 w 46"/>
              <a:gd name="T35" fmla="*/ 31 h 33"/>
              <a:gd name="T36" fmla="*/ 7 w 46"/>
              <a:gd name="T37" fmla="*/ 33 h 33"/>
              <a:gd name="T38" fmla="*/ 12 w 46"/>
              <a:gd name="T39" fmla="*/ 33 h 33"/>
              <a:gd name="T40" fmla="*/ 16 w 46"/>
              <a:gd name="T41" fmla="*/ 33 h 33"/>
              <a:gd name="T42" fmla="*/ 21 w 46"/>
              <a:gd name="T43" fmla="*/ 31 h 33"/>
              <a:gd name="T44" fmla="*/ 26 w 46"/>
              <a:gd name="T45" fmla="*/ 30 h 33"/>
              <a:gd name="T46" fmla="*/ 32 w 46"/>
              <a:gd name="T47" fmla="*/ 28 h 33"/>
              <a:gd name="T48" fmla="*/ 37 w 46"/>
              <a:gd name="T49"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33">
                <a:moveTo>
                  <a:pt x="37" y="24"/>
                </a:moveTo>
                <a:lnTo>
                  <a:pt x="41" y="22"/>
                </a:lnTo>
                <a:lnTo>
                  <a:pt x="45" y="19"/>
                </a:lnTo>
                <a:lnTo>
                  <a:pt x="46" y="15"/>
                </a:lnTo>
                <a:lnTo>
                  <a:pt x="46" y="10"/>
                </a:lnTo>
                <a:lnTo>
                  <a:pt x="44" y="5"/>
                </a:lnTo>
                <a:lnTo>
                  <a:pt x="41" y="2"/>
                </a:lnTo>
                <a:lnTo>
                  <a:pt x="37" y="0"/>
                </a:lnTo>
                <a:lnTo>
                  <a:pt x="32" y="0"/>
                </a:lnTo>
                <a:lnTo>
                  <a:pt x="29" y="0"/>
                </a:lnTo>
                <a:lnTo>
                  <a:pt x="25" y="1"/>
                </a:lnTo>
                <a:lnTo>
                  <a:pt x="19" y="3"/>
                </a:lnTo>
                <a:lnTo>
                  <a:pt x="12" y="7"/>
                </a:lnTo>
                <a:lnTo>
                  <a:pt x="5" y="14"/>
                </a:lnTo>
                <a:lnTo>
                  <a:pt x="2" y="20"/>
                </a:lnTo>
                <a:lnTo>
                  <a:pt x="0" y="26"/>
                </a:lnTo>
                <a:lnTo>
                  <a:pt x="0" y="29"/>
                </a:lnTo>
                <a:lnTo>
                  <a:pt x="3" y="31"/>
                </a:lnTo>
                <a:lnTo>
                  <a:pt x="7" y="33"/>
                </a:lnTo>
                <a:lnTo>
                  <a:pt x="12" y="33"/>
                </a:lnTo>
                <a:lnTo>
                  <a:pt x="16" y="33"/>
                </a:lnTo>
                <a:lnTo>
                  <a:pt x="21" y="31"/>
                </a:lnTo>
                <a:lnTo>
                  <a:pt x="26" y="30"/>
                </a:lnTo>
                <a:lnTo>
                  <a:pt x="32" y="28"/>
                </a:lnTo>
                <a:lnTo>
                  <a:pt x="37"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49" name="Freeform 299"/>
          <p:cNvSpPr>
            <a:spLocks/>
          </p:cNvSpPr>
          <p:nvPr/>
        </p:nvSpPr>
        <p:spPr bwMode="auto">
          <a:xfrm>
            <a:off x="10713909" y="5221287"/>
            <a:ext cx="36513" cy="49213"/>
          </a:xfrm>
          <a:custGeom>
            <a:avLst/>
            <a:gdLst>
              <a:gd name="T0" fmla="*/ 65 w 177"/>
              <a:gd name="T1" fmla="*/ 33 h 219"/>
              <a:gd name="T2" fmla="*/ 52 w 177"/>
              <a:gd name="T3" fmla="*/ 43 h 219"/>
              <a:gd name="T4" fmla="*/ 41 w 177"/>
              <a:gd name="T5" fmla="*/ 54 h 219"/>
              <a:gd name="T6" fmla="*/ 29 w 177"/>
              <a:gd name="T7" fmla="*/ 66 h 219"/>
              <a:gd name="T8" fmla="*/ 20 w 177"/>
              <a:gd name="T9" fmla="*/ 79 h 219"/>
              <a:gd name="T10" fmla="*/ 12 w 177"/>
              <a:gd name="T11" fmla="*/ 93 h 219"/>
              <a:gd name="T12" fmla="*/ 6 w 177"/>
              <a:gd name="T13" fmla="*/ 107 h 219"/>
              <a:gd name="T14" fmla="*/ 2 w 177"/>
              <a:gd name="T15" fmla="*/ 121 h 219"/>
              <a:gd name="T16" fmla="*/ 0 w 177"/>
              <a:gd name="T17" fmla="*/ 136 h 219"/>
              <a:gd name="T18" fmla="*/ 2 w 177"/>
              <a:gd name="T19" fmla="*/ 158 h 219"/>
              <a:gd name="T20" fmla="*/ 10 w 177"/>
              <a:gd name="T21" fmla="*/ 177 h 219"/>
              <a:gd name="T22" fmla="*/ 23 w 177"/>
              <a:gd name="T23" fmla="*/ 193 h 219"/>
              <a:gd name="T24" fmla="*/ 38 w 177"/>
              <a:gd name="T25" fmla="*/ 204 h 219"/>
              <a:gd name="T26" fmla="*/ 57 w 177"/>
              <a:gd name="T27" fmla="*/ 213 h 219"/>
              <a:gd name="T28" fmla="*/ 78 w 177"/>
              <a:gd name="T29" fmla="*/ 218 h 219"/>
              <a:gd name="T30" fmla="*/ 98 w 177"/>
              <a:gd name="T31" fmla="*/ 219 h 219"/>
              <a:gd name="T32" fmla="*/ 118 w 177"/>
              <a:gd name="T33" fmla="*/ 216 h 219"/>
              <a:gd name="T34" fmla="*/ 123 w 177"/>
              <a:gd name="T35" fmla="*/ 216 h 219"/>
              <a:gd name="T36" fmla="*/ 127 w 177"/>
              <a:gd name="T37" fmla="*/ 214 h 219"/>
              <a:gd name="T38" fmla="*/ 130 w 177"/>
              <a:gd name="T39" fmla="*/ 210 h 219"/>
              <a:gd name="T40" fmla="*/ 131 w 177"/>
              <a:gd name="T41" fmla="*/ 205 h 219"/>
              <a:gd name="T42" fmla="*/ 130 w 177"/>
              <a:gd name="T43" fmla="*/ 203 h 219"/>
              <a:gd name="T44" fmla="*/ 127 w 177"/>
              <a:gd name="T45" fmla="*/ 203 h 219"/>
              <a:gd name="T46" fmla="*/ 123 w 177"/>
              <a:gd name="T47" fmla="*/ 202 h 219"/>
              <a:gd name="T48" fmla="*/ 117 w 177"/>
              <a:gd name="T49" fmla="*/ 202 h 219"/>
              <a:gd name="T50" fmla="*/ 111 w 177"/>
              <a:gd name="T51" fmla="*/ 202 h 219"/>
              <a:gd name="T52" fmla="*/ 106 w 177"/>
              <a:gd name="T53" fmla="*/ 202 h 219"/>
              <a:gd name="T54" fmla="*/ 100 w 177"/>
              <a:gd name="T55" fmla="*/ 202 h 219"/>
              <a:gd name="T56" fmla="*/ 97 w 177"/>
              <a:gd name="T57" fmla="*/ 202 h 219"/>
              <a:gd name="T58" fmla="*/ 87 w 177"/>
              <a:gd name="T59" fmla="*/ 201 h 219"/>
              <a:gd name="T60" fmla="*/ 77 w 177"/>
              <a:gd name="T61" fmla="*/ 200 h 219"/>
              <a:gd name="T62" fmla="*/ 67 w 177"/>
              <a:gd name="T63" fmla="*/ 199 h 219"/>
              <a:gd name="T64" fmla="*/ 56 w 177"/>
              <a:gd name="T65" fmla="*/ 196 h 219"/>
              <a:gd name="T66" fmla="*/ 46 w 177"/>
              <a:gd name="T67" fmla="*/ 193 h 219"/>
              <a:gd name="T68" fmla="*/ 35 w 177"/>
              <a:gd name="T69" fmla="*/ 185 h 219"/>
              <a:gd name="T70" fmla="*/ 26 w 177"/>
              <a:gd name="T71" fmla="*/ 175 h 219"/>
              <a:gd name="T72" fmla="*/ 15 w 177"/>
              <a:gd name="T73" fmla="*/ 162 h 219"/>
              <a:gd name="T74" fmla="*/ 13 w 177"/>
              <a:gd name="T75" fmla="*/ 146 h 219"/>
              <a:gd name="T76" fmla="*/ 14 w 177"/>
              <a:gd name="T77" fmla="*/ 131 h 219"/>
              <a:gd name="T78" fmla="*/ 19 w 177"/>
              <a:gd name="T79" fmla="*/ 116 h 219"/>
              <a:gd name="T80" fmla="*/ 25 w 177"/>
              <a:gd name="T81" fmla="*/ 102 h 219"/>
              <a:gd name="T82" fmla="*/ 34 w 177"/>
              <a:gd name="T83" fmla="*/ 89 h 219"/>
              <a:gd name="T84" fmla="*/ 45 w 177"/>
              <a:gd name="T85" fmla="*/ 76 h 219"/>
              <a:gd name="T86" fmla="*/ 56 w 177"/>
              <a:gd name="T87" fmla="*/ 65 h 219"/>
              <a:gd name="T88" fmla="*/ 70 w 177"/>
              <a:gd name="T89" fmla="*/ 55 h 219"/>
              <a:gd name="T90" fmla="*/ 84 w 177"/>
              <a:gd name="T91" fmla="*/ 45 h 219"/>
              <a:gd name="T92" fmla="*/ 98 w 177"/>
              <a:gd name="T93" fmla="*/ 37 h 219"/>
              <a:gd name="T94" fmla="*/ 113 w 177"/>
              <a:gd name="T95" fmla="*/ 29 h 219"/>
              <a:gd name="T96" fmla="*/ 127 w 177"/>
              <a:gd name="T97" fmla="*/ 23 h 219"/>
              <a:gd name="T98" fmla="*/ 141 w 177"/>
              <a:gd name="T99" fmla="*/ 17 h 219"/>
              <a:gd name="T100" fmla="*/ 154 w 177"/>
              <a:gd name="T101" fmla="*/ 12 h 219"/>
              <a:gd name="T102" fmla="*/ 167 w 177"/>
              <a:gd name="T103" fmla="*/ 9 h 219"/>
              <a:gd name="T104" fmla="*/ 177 w 177"/>
              <a:gd name="T105" fmla="*/ 7 h 219"/>
              <a:gd name="T106" fmla="*/ 170 w 177"/>
              <a:gd name="T107" fmla="*/ 2 h 219"/>
              <a:gd name="T108" fmla="*/ 158 w 177"/>
              <a:gd name="T109" fmla="*/ 0 h 219"/>
              <a:gd name="T110" fmla="*/ 145 w 177"/>
              <a:gd name="T111" fmla="*/ 2 h 219"/>
              <a:gd name="T112" fmla="*/ 129 w 177"/>
              <a:gd name="T113" fmla="*/ 6 h 219"/>
              <a:gd name="T114" fmla="*/ 111 w 177"/>
              <a:gd name="T115" fmla="*/ 11 h 219"/>
              <a:gd name="T116" fmla="*/ 94 w 177"/>
              <a:gd name="T117" fmla="*/ 17 h 219"/>
              <a:gd name="T118" fmla="*/ 78 w 177"/>
              <a:gd name="T119" fmla="*/ 26 h 219"/>
              <a:gd name="T120" fmla="*/ 65 w 177"/>
              <a:gd name="T121" fmla="*/ 3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 h="219">
                <a:moveTo>
                  <a:pt x="65" y="33"/>
                </a:moveTo>
                <a:lnTo>
                  <a:pt x="52" y="43"/>
                </a:lnTo>
                <a:lnTo>
                  <a:pt x="41" y="54"/>
                </a:lnTo>
                <a:lnTo>
                  <a:pt x="29" y="66"/>
                </a:lnTo>
                <a:lnTo>
                  <a:pt x="20" y="79"/>
                </a:lnTo>
                <a:lnTo>
                  <a:pt x="12" y="93"/>
                </a:lnTo>
                <a:lnTo>
                  <a:pt x="6" y="107"/>
                </a:lnTo>
                <a:lnTo>
                  <a:pt x="2" y="121"/>
                </a:lnTo>
                <a:lnTo>
                  <a:pt x="0" y="136"/>
                </a:lnTo>
                <a:lnTo>
                  <a:pt x="2" y="158"/>
                </a:lnTo>
                <a:lnTo>
                  <a:pt x="10" y="177"/>
                </a:lnTo>
                <a:lnTo>
                  <a:pt x="23" y="193"/>
                </a:lnTo>
                <a:lnTo>
                  <a:pt x="38" y="204"/>
                </a:lnTo>
                <a:lnTo>
                  <a:pt x="57" y="213"/>
                </a:lnTo>
                <a:lnTo>
                  <a:pt x="78" y="218"/>
                </a:lnTo>
                <a:lnTo>
                  <a:pt x="98" y="219"/>
                </a:lnTo>
                <a:lnTo>
                  <a:pt x="118" y="216"/>
                </a:lnTo>
                <a:lnTo>
                  <a:pt x="123" y="216"/>
                </a:lnTo>
                <a:lnTo>
                  <a:pt x="127" y="214"/>
                </a:lnTo>
                <a:lnTo>
                  <a:pt x="130" y="210"/>
                </a:lnTo>
                <a:lnTo>
                  <a:pt x="131" y="205"/>
                </a:lnTo>
                <a:lnTo>
                  <a:pt x="130" y="203"/>
                </a:lnTo>
                <a:lnTo>
                  <a:pt x="127" y="203"/>
                </a:lnTo>
                <a:lnTo>
                  <a:pt x="123" y="202"/>
                </a:lnTo>
                <a:lnTo>
                  <a:pt x="117" y="202"/>
                </a:lnTo>
                <a:lnTo>
                  <a:pt x="111" y="202"/>
                </a:lnTo>
                <a:lnTo>
                  <a:pt x="106" y="202"/>
                </a:lnTo>
                <a:lnTo>
                  <a:pt x="100" y="202"/>
                </a:lnTo>
                <a:lnTo>
                  <a:pt x="97" y="202"/>
                </a:lnTo>
                <a:lnTo>
                  <a:pt x="87" y="201"/>
                </a:lnTo>
                <a:lnTo>
                  <a:pt x="77" y="200"/>
                </a:lnTo>
                <a:lnTo>
                  <a:pt x="67" y="199"/>
                </a:lnTo>
                <a:lnTo>
                  <a:pt x="56" y="196"/>
                </a:lnTo>
                <a:lnTo>
                  <a:pt x="46" y="193"/>
                </a:lnTo>
                <a:lnTo>
                  <a:pt x="35" y="185"/>
                </a:lnTo>
                <a:lnTo>
                  <a:pt x="26" y="175"/>
                </a:lnTo>
                <a:lnTo>
                  <a:pt x="15" y="162"/>
                </a:lnTo>
                <a:lnTo>
                  <a:pt x="13" y="146"/>
                </a:lnTo>
                <a:lnTo>
                  <a:pt x="14" y="131"/>
                </a:lnTo>
                <a:lnTo>
                  <a:pt x="19" y="116"/>
                </a:lnTo>
                <a:lnTo>
                  <a:pt x="25" y="102"/>
                </a:lnTo>
                <a:lnTo>
                  <a:pt x="34" y="89"/>
                </a:lnTo>
                <a:lnTo>
                  <a:pt x="45" y="76"/>
                </a:lnTo>
                <a:lnTo>
                  <a:pt x="56" y="65"/>
                </a:lnTo>
                <a:lnTo>
                  <a:pt x="70" y="55"/>
                </a:lnTo>
                <a:lnTo>
                  <a:pt x="84" y="45"/>
                </a:lnTo>
                <a:lnTo>
                  <a:pt x="98" y="37"/>
                </a:lnTo>
                <a:lnTo>
                  <a:pt x="113" y="29"/>
                </a:lnTo>
                <a:lnTo>
                  <a:pt x="127" y="23"/>
                </a:lnTo>
                <a:lnTo>
                  <a:pt x="141" y="17"/>
                </a:lnTo>
                <a:lnTo>
                  <a:pt x="154" y="12"/>
                </a:lnTo>
                <a:lnTo>
                  <a:pt x="167" y="9"/>
                </a:lnTo>
                <a:lnTo>
                  <a:pt x="177" y="7"/>
                </a:lnTo>
                <a:lnTo>
                  <a:pt x="170" y="2"/>
                </a:lnTo>
                <a:lnTo>
                  <a:pt x="158" y="0"/>
                </a:lnTo>
                <a:lnTo>
                  <a:pt x="145" y="2"/>
                </a:lnTo>
                <a:lnTo>
                  <a:pt x="129" y="6"/>
                </a:lnTo>
                <a:lnTo>
                  <a:pt x="111" y="11"/>
                </a:lnTo>
                <a:lnTo>
                  <a:pt x="94" y="17"/>
                </a:lnTo>
                <a:lnTo>
                  <a:pt x="78" y="26"/>
                </a:lnTo>
                <a:lnTo>
                  <a:pt x="65"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50" name="Freeform 300"/>
          <p:cNvSpPr>
            <a:spLocks/>
          </p:cNvSpPr>
          <p:nvPr/>
        </p:nvSpPr>
        <p:spPr bwMode="auto">
          <a:xfrm>
            <a:off x="10774234" y="5219700"/>
            <a:ext cx="23813" cy="39687"/>
          </a:xfrm>
          <a:custGeom>
            <a:avLst/>
            <a:gdLst>
              <a:gd name="T0" fmla="*/ 97 w 115"/>
              <a:gd name="T1" fmla="*/ 57 h 170"/>
              <a:gd name="T2" fmla="*/ 100 w 115"/>
              <a:gd name="T3" fmla="*/ 75 h 170"/>
              <a:gd name="T4" fmla="*/ 98 w 115"/>
              <a:gd name="T5" fmla="*/ 90 h 170"/>
              <a:gd name="T6" fmla="*/ 91 w 115"/>
              <a:gd name="T7" fmla="*/ 103 h 170"/>
              <a:gd name="T8" fmla="*/ 80 w 115"/>
              <a:gd name="T9" fmla="*/ 114 h 170"/>
              <a:gd name="T10" fmla="*/ 68 w 115"/>
              <a:gd name="T11" fmla="*/ 125 h 170"/>
              <a:gd name="T12" fmla="*/ 54 w 115"/>
              <a:gd name="T13" fmla="*/ 135 h 170"/>
              <a:gd name="T14" fmla="*/ 39 w 115"/>
              <a:gd name="T15" fmla="*/ 145 h 170"/>
              <a:gd name="T16" fmla="*/ 27 w 115"/>
              <a:gd name="T17" fmla="*/ 155 h 170"/>
              <a:gd name="T18" fmla="*/ 25 w 115"/>
              <a:gd name="T19" fmla="*/ 158 h 170"/>
              <a:gd name="T20" fmla="*/ 23 w 115"/>
              <a:gd name="T21" fmla="*/ 160 h 170"/>
              <a:gd name="T22" fmla="*/ 23 w 115"/>
              <a:gd name="T23" fmla="*/ 164 h 170"/>
              <a:gd name="T24" fmla="*/ 26 w 115"/>
              <a:gd name="T25" fmla="*/ 167 h 170"/>
              <a:gd name="T26" fmla="*/ 28 w 115"/>
              <a:gd name="T27" fmla="*/ 169 h 170"/>
              <a:gd name="T28" fmla="*/ 31 w 115"/>
              <a:gd name="T29" fmla="*/ 170 h 170"/>
              <a:gd name="T30" fmla="*/ 34 w 115"/>
              <a:gd name="T31" fmla="*/ 170 h 170"/>
              <a:gd name="T32" fmla="*/ 37 w 115"/>
              <a:gd name="T33" fmla="*/ 169 h 170"/>
              <a:gd name="T34" fmla="*/ 53 w 115"/>
              <a:gd name="T35" fmla="*/ 159 h 170"/>
              <a:gd name="T36" fmla="*/ 69 w 115"/>
              <a:gd name="T37" fmla="*/ 149 h 170"/>
              <a:gd name="T38" fmla="*/ 83 w 115"/>
              <a:gd name="T39" fmla="*/ 137 h 170"/>
              <a:gd name="T40" fmla="*/ 97 w 115"/>
              <a:gd name="T41" fmla="*/ 123 h 170"/>
              <a:gd name="T42" fmla="*/ 106 w 115"/>
              <a:gd name="T43" fmla="*/ 108 h 170"/>
              <a:gd name="T44" fmla="*/ 113 w 115"/>
              <a:gd name="T45" fmla="*/ 91 h 170"/>
              <a:gd name="T46" fmla="*/ 115 w 115"/>
              <a:gd name="T47" fmla="*/ 73 h 170"/>
              <a:gd name="T48" fmla="*/ 111 w 115"/>
              <a:gd name="T49" fmla="*/ 53 h 170"/>
              <a:gd name="T50" fmla="*/ 101 w 115"/>
              <a:gd name="T51" fmla="*/ 39 h 170"/>
              <a:gd name="T52" fmla="*/ 89 w 115"/>
              <a:gd name="T53" fmla="*/ 26 h 170"/>
              <a:gd name="T54" fmla="*/ 72 w 115"/>
              <a:gd name="T55" fmla="*/ 15 h 170"/>
              <a:gd name="T56" fmla="*/ 55 w 115"/>
              <a:gd name="T57" fmla="*/ 8 h 170"/>
              <a:gd name="T58" fmla="*/ 37 w 115"/>
              <a:gd name="T59" fmla="*/ 2 h 170"/>
              <a:gd name="T60" fmla="*/ 21 w 115"/>
              <a:gd name="T61" fmla="*/ 0 h 170"/>
              <a:gd name="T62" fmla="*/ 9 w 115"/>
              <a:gd name="T63" fmla="*/ 1 h 170"/>
              <a:gd name="T64" fmla="*/ 0 w 115"/>
              <a:gd name="T65" fmla="*/ 5 h 170"/>
              <a:gd name="T66" fmla="*/ 15 w 115"/>
              <a:gd name="T67" fmla="*/ 10 h 170"/>
              <a:gd name="T68" fmla="*/ 30 w 115"/>
              <a:gd name="T69" fmla="*/ 13 h 170"/>
              <a:gd name="T70" fmla="*/ 43 w 115"/>
              <a:gd name="T71" fmla="*/ 16 h 170"/>
              <a:gd name="T72" fmla="*/ 57 w 115"/>
              <a:gd name="T73" fmla="*/ 20 h 170"/>
              <a:gd name="T74" fmla="*/ 70 w 115"/>
              <a:gd name="T75" fmla="*/ 26 h 170"/>
              <a:gd name="T76" fmla="*/ 81 w 115"/>
              <a:gd name="T77" fmla="*/ 33 h 170"/>
              <a:gd name="T78" fmla="*/ 91 w 115"/>
              <a:gd name="T79" fmla="*/ 43 h 170"/>
              <a:gd name="T80" fmla="*/ 97 w 115"/>
              <a:gd name="T81"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5" h="170">
                <a:moveTo>
                  <a:pt x="97" y="57"/>
                </a:moveTo>
                <a:lnTo>
                  <a:pt x="100" y="75"/>
                </a:lnTo>
                <a:lnTo>
                  <a:pt x="98" y="90"/>
                </a:lnTo>
                <a:lnTo>
                  <a:pt x="91" y="103"/>
                </a:lnTo>
                <a:lnTo>
                  <a:pt x="80" y="114"/>
                </a:lnTo>
                <a:lnTo>
                  <a:pt x="68" y="125"/>
                </a:lnTo>
                <a:lnTo>
                  <a:pt x="54" y="135"/>
                </a:lnTo>
                <a:lnTo>
                  <a:pt x="39" y="145"/>
                </a:lnTo>
                <a:lnTo>
                  <a:pt x="27" y="155"/>
                </a:lnTo>
                <a:lnTo>
                  <a:pt x="25" y="158"/>
                </a:lnTo>
                <a:lnTo>
                  <a:pt x="23" y="160"/>
                </a:lnTo>
                <a:lnTo>
                  <a:pt x="23" y="164"/>
                </a:lnTo>
                <a:lnTo>
                  <a:pt x="26" y="167"/>
                </a:lnTo>
                <a:lnTo>
                  <a:pt x="28" y="169"/>
                </a:lnTo>
                <a:lnTo>
                  <a:pt x="31" y="170"/>
                </a:lnTo>
                <a:lnTo>
                  <a:pt x="34" y="170"/>
                </a:lnTo>
                <a:lnTo>
                  <a:pt x="37" y="169"/>
                </a:lnTo>
                <a:lnTo>
                  <a:pt x="53" y="159"/>
                </a:lnTo>
                <a:lnTo>
                  <a:pt x="69" y="149"/>
                </a:lnTo>
                <a:lnTo>
                  <a:pt x="83" y="137"/>
                </a:lnTo>
                <a:lnTo>
                  <a:pt x="97" y="123"/>
                </a:lnTo>
                <a:lnTo>
                  <a:pt x="106" y="108"/>
                </a:lnTo>
                <a:lnTo>
                  <a:pt x="113" y="91"/>
                </a:lnTo>
                <a:lnTo>
                  <a:pt x="115" y="73"/>
                </a:lnTo>
                <a:lnTo>
                  <a:pt x="111" y="53"/>
                </a:lnTo>
                <a:lnTo>
                  <a:pt x="101" y="39"/>
                </a:lnTo>
                <a:lnTo>
                  <a:pt x="89" y="26"/>
                </a:lnTo>
                <a:lnTo>
                  <a:pt x="72" y="15"/>
                </a:lnTo>
                <a:lnTo>
                  <a:pt x="55" y="8"/>
                </a:lnTo>
                <a:lnTo>
                  <a:pt x="37" y="2"/>
                </a:lnTo>
                <a:lnTo>
                  <a:pt x="21" y="0"/>
                </a:lnTo>
                <a:lnTo>
                  <a:pt x="9" y="1"/>
                </a:lnTo>
                <a:lnTo>
                  <a:pt x="0" y="5"/>
                </a:lnTo>
                <a:lnTo>
                  <a:pt x="15" y="10"/>
                </a:lnTo>
                <a:lnTo>
                  <a:pt x="30" y="13"/>
                </a:lnTo>
                <a:lnTo>
                  <a:pt x="43" y="16"/>
                </a:lnTo>
                <a:lnTo>
                  <a:pt x="57" y="20"/>
                </a:lnTo>
                <a:lnTo>
                  <a:pt x="70" y="26"/>
                </a:lnTo>
                <a:lnTo>
                  <a:pt x="81" y="33"/>
                </a:lnTo>
                <a:lnTo>
                  <a:pt x="91" y="43"/>
                </a:lnTo>
                <a:lnTo>
                  <a:pt x="97" y="57"/>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51" name="Freeform 301"/>
          <p:cNvSpPr>
            <a:spLocks/>
          </p:cNvSpPr>
          <p:nvPr/>
        </p:nvSpPr>
        <p:spPr bwMode="auto">
          <a:xfrm>
            <a:off x="10691684" y="5211762"/>
            <a:ext cx="57150" cy="79375"/>
          </a:xfrm>
          <a:custGeom>
            <a:avLst/>
            <a:gdLst>
              <a:gd name="T0" fmla="*/ 90 w 289"/>
              <a:gd name="T1" fmla="*/ 65 h 352"/>
              <a:gd name="T2" fmla="*/ 48 w 289"/>
              <a:gd name="T3" fmla="*/ 106 h 352"/>
              <a:gd name="T4" fmla="*/ 16 w 289"/>
              <a:gd name="T5" fmla="*/ 156 h 352"/>
              <a:gd name="T6" fmla="*/ 0 w 289"/>
              <a:gd name="T7" fmla="*/ 211 h 352"/>
              <a:gd name="T8" fmla="*/ 3 w 289"/>
              <a:gd name="T9" fmla="*/ 249 h 352"/>
              <a:gd name="T10" fmla="*/ 10 w 289"/>
              <a:gd name="T11" fmla="*/ 264 h 352"/>
              <a:gd name="T12" fmla="*/ 19 w 289"/>
              <a:gd name="T13" fmla="*/ 277 h 352"/>
              <a:gd name="T14" fmla="*/ 31 w 289"/>
              <a:gd name="T15" fmla="*/ 289 h 352"/>
              <a:gd name="T16" fmla="*/ 51 w 289"/>
              <a:gd name="T17" fmla="*/ 302 h 352"/>
              <a:gd name="T18" fmla="*/ 78 w 289"/>
              <a:gd name="T19" fmla="*/ 316 h 352"/>
              <a:gd name="T20" fmla="*/ 107 w 289"/>
              <a:gd name="T21" fmla="*/ 327 h 352"/>
              <a:gd name="T22" fmla="*/ 137 w 289"/>
              <a:gd name="T23" fmla="*/ 335 h 352"/>
              <a:gd name="T24" fmla="*/ 167 w 289"/>
              <a:gd name="T25" fmla="*/ 342 h 352"/>
              <a:gd name="T26" fmla="*/ 198 w 289"/>
              <a:gd name="T27" fmla="*/ 346 h 352"/>
              <a:gd name="T28" fmla="*/ 229 w 289"/>
              <a:gd name="T29" fmla="*/ 349 h 352"/>
              <a:gd name="T30" fmla="*/ 260 w 289"/>
              <a:gd name="T31" fmla="*/ 351 h 352"/>
              <a:gd name="T32" fmla="*/ 280 w 289"/>
              <a:gd name="T33" fmla="*/ 352 h 352"/>
              <a:gd name="T34" fmla="*/ 287 w 289"/>
              <a:gd name="T35" fmla="*/ 346 h 352"/>
              <a:gd name="T36" fmla="*/ 289 w 289"/>
              <a:gd name="T37" fmla="*/ 335 h 352"/>
              <a:gd name="T38" fmla="*/ 283 w 289"/>
              <a:gd name="T39" fmla="*/ 328 h 352"/>
              <a:gd name="T40" fmla="*/ 264 w 289"/>
              <a:gd name="T41" fmla="*/ 327 h 352"/>
              <a:gd name="T42" fmla="*/ 235 w 289"/>
              <a:gd name="T43" fmla="*/ 326 h 352"/>
              <a:gd name="T44" fmla="*/ 207 w 289"/>
              <a:gd name="T45" fmla="*/ 323 h 352"/>
              <a:gd name="T46" fmla="*/ 179 w 289"/>
              <a:gd name="T47" fmla="*/ 319 h 352"/>
              <a:gd name="T48" fmla="*/ 150 w 289"/>
              <a:gd name="T49" fmla="*/ 314 h 352"/>
              <a:gd name="T50" fmla="*/ 122 w 289"/>
              <a:gd name="T51" fmla="*/ 306 h 352"/>
              <a:gd name="T52" fmla="*/ 95 w 289"/>
              <a:gd name="T53" fmla="*/ 298 h 352"/>
              <a:gd name="T54" fmla="*/ 68 w 289"/>
              <a:gd name="T55" fmla="*/ 285 h 352"/>
              <a:gd name="T56" fmla="*/ 45 w 289"/>
              <a:gd name="T57" fmla="*/ 271 h 352"/>
              <a:gd name="T58" fmla="*/ 32 w 289"/>
              <a:gd name="T59" fmla="*/ 250 h 352"/>
              <a:gd name="T60" fmla="*/ 27 w 289"/>
              <a:gd name="T61" fmla="*/ 222 h 352"/>
              <a:gd name="T62" fmla="*/ 34 w 289"/>
              <a:gd name="T63" fmla="*/ 183 h 352"/>
              <a:gd name="T64" fmla="*/ 45 w 289"/>
              <a:gd name="T65" fmla="*/ 153 h 352"/>
              <a:gd name="T66" fmla="*/ 61 w 289"/>
              <a:gd name="T67" fmla="*/ 127 h 352"/>
              <a:gd name="T68" fmla="*/ 80 w 289"/>
              <a:gd name="T69" fmla="*/ 103 h 352"/>
              <a:gd name="T70" fmla="*/ 102 w 289"/>
              <a:gd name="T71" fmla="*/ 82 h 352"/>
              <a:gd name="T72" fmla="*/ 129 w 289"/>
              <a:gd name="T73" fmla="*/ 59 h 352"/>
              <a:gd name="T74" fmla="*/ 162 w 289"/>
              <a:gd name="T75" fmla="*/ 38 h 352"/>
              <a:gd name="T76" fmla="*/ 197 w 289"/>
              <a:gd name="T77" fmla="*/ 20 h 352"/>
              <a:gd name="T78" fmla="*/ 227 w 289"/>
              <a:gd name="T79" fmla="*/ 6 h 352"/>
              <a:gd name="T80" fmla="*/ 228 w 289"/>
              <a:gd name="T81" fmla="*/ 0 h 352"/>
              <a:gd name="T82" fmla="*/ 198 w 289"/>
              <a:gd name="T83" fmla="*/ 5 h 352"/>
              <a:gd name="T84" fmla="*/ 162 w 289"/>
              <a:gd name="T85" fmla="*/ 18 h 352"/>
              <a:gd name="T86" fmla="*/ 127 w 289"/>
              <a:gd name="T87" fmla="*/ 3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9" h="352">
                <a:moveTo>
                  <a:pt x="113" y="47"/>
                </a:moveTo>
                <a:lnTo>
                  <a:pt x="90" y="65"/>
                </a:lnTo>
                <a:lnTo>
                  <a:pt x="68" y="85"/>
                </a:lnTo>
                <a:lnTo>
                  <a:pt x="48" y="106"/>
                </a:lnTo>
                <a:lnTo>
                  <a:pt x="31" y="130"/>
                </a:lnTo>
                <a:lnTo>
                  <a:pt x="16" y="156"/>
                </a:lnTo>
                <a:lnTo>
                  <a:pt x="5" y="182"/>
                </a:lnTo>
                <a:lnTo>
                  <a:pt x="0" y="211"/>
                </a:lnTo>
                <a:lnTo>
                  <a:pt x="1" y="241"/>
                </a:lnTo>
                <a:lnTo>
                  <a:pt x="3" y="249"/>
                </a:lnTo>
                <a:lnTo>
                  <a:pt x="6" y="257"/>
                </a:lnTo>
                <a:lnTo>
                  <a:pt x="10" y="264"/>
                </a:lnTo>
                <a:lnTo>
                  <a:pt x="14" y="271"/>
                </a:lnTo>
                <a:lnTo>
                  <a:pt x="19" y="277"/>
                </a:lnTo>
                <a:lnTo>
                  <a:pt x="24" y="284"/>
                </a:lnTo>
                <a:lnTo>
                  <a:pt x="31" y="289"/>
                </a:lnTo>
                <a:lnTo>
                  <a:pt x="37" y="293"/>
                </a:lnTo>
                <a:lnTo>
                  <a:pt x="51" y="302"/>
                </a:lnTo>
                <a:lnTo>
                  <a:pt x="64" y="309"/>
                </a:lnTo>
                <a:lnTo>
                  <a:pt x="78" y="316"/>
                </a:lnTo>
                <a:lnTo>
                  <a:pt x="93" y="321"/>
                </a:lnTo>
                <a:lnTo>
                  <a:pt x="107" y="327"/>
                </a:lnTo>
                <a:lnTo>
                  <a:pt x="122" y="331"/>
                </a:lnTo>
                <a:lnTo>
                  <a:pt x="137" y="335"/>
                </a:lnTo>
                <a:lnTo>
                  <a:pt x="151" y="338"/>
                </a:lnTo>
                <a:lnTo>
                  <a:pt x="167" y="342"/>
                </a:lnTo>
                <a:lnTo>
                  <a:pt x="183" y="344"/>
                </a:lnTo>
                <a:lnTo>
                  <a:pt x="198" y="346"/>
                </a:lnTo>
                <a:lnTo>
                  <a:pt x="213" y="348"/>
                </a:lnTo>
                <a:lnTo>
                  <a:pt x="229" y="349"/>
                </a:lnTo>
                <a:lnTo>
                  <a:pt x="245" y="350"/>
                </a:lnTo>
                <a:lnTo>
                  <a:pt x="260" y="351"/>
                </a:lnTo>
                <a:lnTo>
                  <a:pt x="275" y="352"/>
                </a:lnTo>
                <a:lnTo>
                  <a:pt x="280" y="352"/>
                </a:lnTo>
                <a:lnTo>
                  <a:pt x="284" y="349"/>
                </a:lnTo>
                <a:lnTo>
                  <a:pt x="287" y="346"/>
                </a:lnTo>
                <a:lnTo>
                  <a:pt x="289" y="340"/>
                </a:lnTo>
                <a:lnTo>
                  <a:pt x="289" y="335"/>
                </a:lnTo>
                <a:lnTo>
                  <a:pt x="287" y="331"/>
                </a:lnTo>
                <a:lnTo>
                  <a:pt x="283" y="328"/>
                </a:lnTo>
                <a:lnTo>
                  <a:pt x="279" y="327"/>
                </a:lnTo>
                <a:lnTo>
                  <a:pt x="264" y="327"/>
                </a:lnTo>
                <a:lnTo>
                  <a:pt x="250" y="327"/>
                </a:lnTo>
                <a:lnTo>
                  <a:pt x="235" y="326"/>
                </a:lnTo>
                <a:lnTo>
                  <a:pt x="222" y="324"/>
                </a:lnTo>
                <a:lnTo>
                  <a:pt x="207" y="323"/>
                </a:lnTo>
                <a:lnTo>
                  <a:pt x="192" y="321"/>
                </a:lnTo>
                <a:lnTo>
                  <a:pt x="179" y="319"/>
                </a:lnTo>
                <a:lnTo>
                  <a:pt x="164" y="317"/>
                </a:lnTo>
                <a:lnTo>
                  <a:pt x="150" y="314"/>
                </a:lnTo>
                <a:lnTo>
                  <a:pt x="136" y="311"/>
                </a:lnTo>
                <a:lnTo>
                  <a:pt x="122" y="306"/>
                </a:lnTo>
                <a:lnTo>
                  <a:pt x="108" y="302"/>
                </a:lnTo>
                <a:lnTo>
                  <a:pt x="95" y="298"/>
                </a:lnTo>
                <a:lnTo>
                  <a:pt x="82" y="291"/>
                </a:lnTo>
                <a:lnTo>
                  <a:pt x="68" y="285"/>
                </a:lnTo>
                <a:lnTo>
                  <a:pt x="56" y="278"/>
                </a:lnTo>
                <a:lnTo>
                  <a:pt x="45" y="271"/>
                </a:lnTo>
                <a:lnTo>
                  <a:pt x="37" y="260"/>
                </a:lnTo>
                <a:lnTo>
                  <a:pt x="32" y="250"/>
                </a:lnTo>
                <a:lnTo>
                  <a:pt x="27" y="237"/>
                </a:lnTo>
                <a:lnTo>
                  <a:pt x="27" y="222"/>
                </a:lnTo>
                <a:lnTo>
                  <a:pt x="30" y="203"/>
                </a:lnTo>
                <a:lnTo>
                  <a:pt x="34" y="183"/>
                </a:lnTo>
                <a:lnTo>
                  <a:pt x="38" y="169"/>
                </a:lnTo>
                <a:lnTo>
                  <a:pt x="45" y="153"/>
                </a:lnTo>
                <a:lnTo>
                  <a:pt x="54" y="140"/>
                </a:lnTo>
                <a:lnTo>
                  <a:pt x="61" y="127"/>
                </a:lnTo>
                <a:lnTo>
                  <a:pt x="71" y="115"/>
                </a:lnTo>
                <a:lnTo>
                  <a:pt x="80" y="103"/>
                </a:lnTo>
                <a:lnTo>
                  <a:pt x="90" y="93"/>
                </a:lnTo>
                <a:lnTo>
                  <a:pt x="102" y="82"/>
                </a:lnTo>
                <a:lnTo>
                  <a:pt x="116" y="70"/>
                </a:lnTo>
                <a:lnTo>
                  <a:pt x="129" y="59"/>
                </a:lnTo>
                <a:lnTo>
                  <a:pt x="145" y="49"/>
                </a:lnTo>
                <a:lnTo>
                  <a:pt x="162" y="38"/>
                </a:lnTo>
                <a:lnTo>
                  <a:pt x="180" y="28"/>
                </a:lnTo>
                <a:lnTo>
                  <a:pt x="197" y="20"/>
                </a:lnTo>
                <a:lnTo>
                  <a:pt x="212" y="12"/>
                </a:lnTo>
                <a:lnTo>
                  <a:pt x="227" y="6"/>
                </a:lnTo>
                <a:lnTo>
                  <a:pt x="240" y="1"/>
                </a:lnTo>
                <a:lnTo>
                  <a:pt x="228" y="0"/>
                </a:lnTo>
                <a:lnTo>
                  <a:pt x="213" y="1"/>
                </a:lnTo>
                <a:lnTo>
                  <a:pt x="198" y="5"/>
                </a:lnTo>
                <a:lnTo>
                  <a:pt x="180" y="10"/>
                </a:lnTo>
                <a:lnTo>
                  <a:pt x="162" y="18"/>
                </a:lnTo>
                <a:lnTo>
                  <a:pt x="144" y="26"/>
                </a:lnTo>
                <a:lnTo>
                  <a:pt x="127" y="36"/>
                </a:lnTo>
                <a:lnTo>
                  <a:pt x="113" y="47"/>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52" name="Freeform 302"/>
          <p:cNvSpPr>
            <a:spLocks/>
          </p:cNvSpPr>
          <p:nvPr/>
        </p:nvSpPr>
        <p:spPr bwMode="auto">
          <a:xfrm>
            <a:off x="10772647" y="5208587"/>
            <a:ext cx="50800" cy="53975"/>
          </a:xfrm>
          <a:custGeom>
            <a:avLst/>
            <a:gdLst>
              <a:gd name="T0" fmla="*/ 210 w 252"/>
              <a:gd name="T1" fmla="*/ 72 h 235"/>
              <a:gd name="T2" fmla="*/ 222 w 252"/>
              <a:gd name="T3" fmla="*/ 85 h 235"/>
              <a:gd name="T4" fmla="*/ 228 w 252"/>
              <a:gd name="T5" fmla="*/ 100 h 235"/>
              <a:gd name="T6" fmla="*/ 232 w 252"/>
              <a:gd name="T7" fmla="*/ 116 h 235"/>
              <a:gd name="T8" fmla="*/ 232 w 252"/>
              <a:gd name="T9" fmla="*/ 133 h 235"/>
              <a:gd name="T10" fmla="*/ 230 w 252"/>
              <a:gd name="T11" fmla="*/ 147 h 235"/>
              <a:gd name="T12" fmla="*/ 226 w 252"/>
              <a:gd name="T13" fmla="*/ 159 h 235"/>
              <a:gd name="T14" fmla="*/ 218 w 252"/>
              <a:gd name="T15" fmla="*/ 171 h 235"/>
              <a:gd name="T16" fmla="*/ 211 w 252"/>
              <a:gd name="T17" fmla="*/ 180 h 235"/>
              <a:gd name="T18" fmla="*/ 202 w 252"/>
              <a:gd name="T19" fmla="*/ 191 h 235"/>
              <a:gd name="T20" fmla="*/ 192 w 252"/>
              <a:gd name="T21" fmla="*/ 200 h 235"/>
              <a:gd name="T22" fmla="*/ 183 w 252"/>
              <a:gd name="T23" fmla="*/ 209 h 235"/>
              <a:gd name="T24" fmla="*/ 173 w 252"/>
              <a:gd name="T25" fmla="*/ 219 h 235"/>
              <a:gd name="T26" fmla="*/ 171 w 252"/>
              <a:gd name="T27" fmla="*/ 222 h 235"/>
              <a:gd name="T28" fmla="*/ 170 w 252"/>
              <a:gd name="T29" fmla="*/ 225 h 235"/>
              <a:gd name="T30" fmla="*/ 171 w 252"/>
              <a:gd name="T31" fmla="*/ 229 h 235"/>
              <a:gd name="T32" fmla="*/ 173 w 252"/>
              <a:gd name="T33" fmla="*/ 232 h 235"/>
              <a:gd name="T34" fmla="*/ 176 w 252"/>
              <a:gd name="T35" fmla="*/ 234 h 235"/>
              <a:gd name="T36" fmla="*/ 180 w 252"/>
              <a:gd name="T37" fmla="*/ 235 h 235"/>
              <a:gd name="T38" fmla="*/ 184 w 252"/>
              <a:gd name="T39" fmla="*/ 234 h 235"/>
              <a:gd name="T40" fmla="*/ 187 w 252"/>
              <a:gd name="T41" fmla="*/ 232 h 235"/>
              <a:gd name="T42" fmla="*/ 208 w 252"/>
              <a:gd name="T43" fmla="*/ 218 h 235"/>
              <a:gd name="T44" fmla="*/ 225 w 252"/>
              <a:gd name="T45" fmla="*/ 200 h 235"/>
              <a:gd name="T46" fmla="*/ 239 w 252"/>
              <a:gd name="T47" fmla="*/ 178 h 235"/>
              <a:gd name="T48" fmla="*/ 249 w 252"/>
              <a:gd name="T49" fmla="*/ 156 h 235"/>
              <a:gd name="T50" fmla="*/ 252 w 252"/>
              <a:gd name="T51" fmla="*/ 131 h 235"/>
              <a:gd name="T52" fmla="*/ 250 w 252"/>
              <a:gd name="T53" fmla="*/ 108 h 235"/>
              <a:gd name="T54" fmla="*/ 242 w 252"/>
              <a:gd name="T55" fmla="*/ 85 h 235"/>
              <a:gd name="T56" fmla="*/ 225 w 252"/>
              <a:gd name="T57" fmla="*/ 65 h 235"/>
              <a:gd name="T58" fmla="*/ 212 w 252"/>
              <a:gd name="T59" fmla="*/ 54 h 235"/>
              <a:gd name="T60" fmla="*/ 197 w 252"/>
              <a:gd name="T61" fmla="*/ 45 h 235"/>
              <a:gd name="T62" fmla="*/ 181 w 252"/>
              <a:gd name="T63" fmla="*/ 36 h 235"/>
              <a:gd name="T64" fmla="*/ 164 w 252"/>
              <a:gd name="T65" fmla="*/ 29 h 235"/>
              <a:gd name="T66" fmla="*/ 146 w 252"/>
              <a:gd name="T67" fmla="*/ 22 h 235"/>
              <a:gd name="T68" fmla="*/ 127 w 252"/>
              <a:gd name="T69" fmla="*/ 17 h 235"/>
              <a:gd name="T70" fmla="*/ 109 w 252"/>
              <a:gd name="T71" fmla="*/ 12 h 235"/>
              <a:gd name="T72" fmla="*/ 90 w 252"/>
              <a:gd name="T73" fmla="*/ 7 h 235"/>
              <a:gd name="T74" fmla="*/ 73 w 252"/>
              <a:gd name="T75" fmla="*/ 4 h 235"/>
              <a:gd name="T76" fmla="*/ 57 w 252"/>
              <a:gd name="T77" fmla="*/ 2 h 235"/>
              <a:gd name="T78" fmla="*/ 42 w 252"/>
              <a:gd name="T79" fmla="*/ 0 h 235"/>
              <a:gd name="T80" fmla="*/ 28 w 252"/>
              <a:gd name="T81" fmla="*/ 0 h 235"/>
              <a:gd name="T82" fmla="*/ 17 w 252"/>
              <a:gd name="T83" fmla="*/ 0 h 235"/>
              <a:gd name="T84" fmla="*/ 8 w 252"/>
              <a:gd name="T85" fmla="*/ 1 h 235"/>
              <a:gd name="T86" fmla="*/ 3 w 252"/>
              <a:gd name="T87" fmla="*/ 3 h 235"/>
              <a:gd name="T88" fmla="*/ 0 w 252"/>
              <a:gd name="T89" fmla="*/ 5 h 235"/>
              <a:gd name="T90" fmla="*/ 10 w 252"/>
              <a:gd name="T91" fmla="*/ 7 h 235"/>
              <a:gd name="T92" fmla="*/ 22 w 252"/>
              <a:gd name="T93" fmla="*/ 8 h 235"/>
              <a:gd name="T94" fmla="*/ 33 w 252"/>
              <a:gd name="T95" fmla="*/ 11 h 235"/>
              <a:gd name="T96" fmla="*/ 46 w 252"/>
              <a:gd name="T97" fmla="*/ 13 h 235"/>
              <a:gd name="T98" fmla="*/ 60 w 252"/>
              <a:gd name="T99" fmla="*/ 15 h 235"/>
              <a:gd name="T100" fmla="*/ 73 w 252"/>
              <a:gd name="T101" fmla="*/ 17 h 235"/>
              <a:gd name="T102" fmla="*/ 87 w 252"/>
              <a:gd name="T103" fmla="*/ 20 h 235"/>
              <a:gd name="T104" fmla="*/ 102 w 252"/>
              <a:gd name="T105" fmla="*/ 23 h 235"/>
              <a:gd name="T106" fmla="*/ 115 w 252"/>
              <a:gd name="T107" fmla="*/ 28 h 235"/>
              <a:gd name="T108" fmla="*/ 130 w 252"/>
              <a:gd name="T109" fmla="*/ 32 h 235"/>
              <a:gd name="T110" fmla="*/ 145 w 252"/>
              <a:gd name="T111" fmla="*/ 37 h 235"/>
              <a:gd name="T112" fmla="*/ 159 w 252"/>
              <a:gd name="T113" fmla="*/ 43 h 235"/>
              <a:gd name="T114" fmla="*/ 172 w 252"/>
              <a:gd name="T115" fmla="*/ 49 h 235"/>
              <a:gd name="T116" fmla="*/ 186 w 252"/>
              <a:gd name="T117" fmla="*/ 55 h 235"/>
              <a:gd name="T118" fmla="*/ 198 w 252"/>
              <a:gd name="T119" fmla="*/ 64 h 235"/>
              <a:gd name="T120" fmla="*/ 210 w 252"/>
              <a:gd name="T121" fmla="*/ 7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2" h="235">
                <a:moveTo>
                  <a:pt x="210" y="72"/>
                </a:moveTo>
                <a:lnTo>
                  <a:pt x="222" y="85"/>
                </a:lnTo>
                <a:lnTo>
                  <a:pt x="228" y="100"/>
                </a:lnTo>
                <a:lnTo>
                  <a:pt x="232" y="116"/>
                </a:lnTo>
                <a:lnTo>
                  <a:pt x="232" y="133"/>
                </a:lnTo>
                <a:lnTo>
                  <a:pt x="230" y="147"/>
                </a:lnTo>
                <a:lnTo>
                  <a:pt x="226" y="159"/>
                </a:lnTo>
                <a:lnTo>
                  <a:pt x="218" y="171"/>
                </a:lnTo>
                <a:lnTo>
                  <a:pt x="211" y="180"/>
                </a:lnTo>
                <a:lnTo>
                  <a:pt x="202" y="191"/>
                </a:lnTo>
                <a:lnTo>
                  <a:pt x="192" y="200"/>
                </a:lnTo>
                <a:lnTo>
                  <a:pt x="183" y="209"/>
                </a:lnTo>
                <a:lnTo>
                  <a:pt x="173" y="219"/>
                </a:lnTo>
                <a:lnTo>
                  <a:pt x="171" y="222"/>
                </a:lnTo>
                <a:lnTo>
                  <a:pt x="170" y="225"/>
                </a:lnTo>
                <a:lnTo>
                  <a:pt x="171" y="229"/>
                </a:lnTo>
                <a:lnTo>
                  <a:pt x="173" y="232"/>
                </a:lnTo>
                <a:lnTo>
                  <a:pt x="176" y="234"/>
                </a:lnTo>
                <a:lnTo>
                  <a:pt x="180" y="235"/>
                </a:lnTo>
                <a:lnTo>
                  <a:pt x="184" y="234"/>
                </a:lnTo>
                <a:lnTo>
                  <a:pt x="187" y="232"/>
                </a:lnTo>
                <a:lnTo>
                  <a:pt x="208" y="218"/>
                </a:lnTo>
                <a:lnTo>
                  <a:pt x="225" y="200"/>
                </a:lnTo>
                <a:lnTo>
                  <a:pt x="239" y="178"/>
                </a:lnTo>
                <a:lnTo>
                  <a:pt x="249" y="156"/>
                </a:lnTo>
                <a:lnTo>
                  <a:pt x="252" y="131"/>
                </a:lnTo>
                <a:lnTo>
                  <a:pt x="250" y="108"/>
                </a:lnTo>
                <a:lnTo>
                  <a:pt x="242" y="85"/>
                </a:lnTo>
                <a:lnTo>
                  <a:pt x="225" y="65"/>
                </a:lnTo>
                <a:lnTo>
                  <a:pt x="212" y="54"/>
                </a:lnTo>
                <a:lnTo>
                  <a:pt x="197" y="45"/>
                </a:lnTo>
                <a:lnTo>
                  <a:pt x="181" y="36"/>
                </a:lnTo>
                <a:lnTo>
                  <a:pt x="164" y="29"/>
                </a:lnTo>
                <a:lnTo>
                  <a:pt x="146" y="22"/>
                </a:lnTo>
                <a:lnTo>
                  <a:pt x="127" y="17"/>
                </a:lnTo>
                <a:lnTo>
                  <a:pt x="109" y="12"/>
                </a:lnTo>
                <a:lnTo>
                  <a:pt x="90" y="7"/>
                </a:lnTo>
                <a:lnTo>
                  <a:pt x="73" y="4"/>
                </a:lnTo>
                <a:lnTo>
                  <a:pt x="57" y="2"/>
                </a:lnTo>
                <a:lnTo>
                  <a:pt x="42" y="0"/>
                </a:lnTo>
                <a:lnTo>
                  <a:pt x="28" y="0"/>
                </a:lnTo>
                <a:lnTo>
                  <a:pt x="17" y="0"/>
                </a:lnTo>
                <a:lnTo>
                  <a:pt x="8" y="1"/>
                </a:lnTo>
                <a:lnTo>
                  <a:pt x="3" y="3"/>
                </a:lnTo>
                <a:lnTo>
                  <a:pt x="0" y="5"/>
                </a:lnTo>
                <a:lnTo>
                  <a:pt x="10" y="7"/>
                </a:lnTo>
                <a:lnTo>
                  <a:pt x="22" y="8"/>
                </a:lnTo>
                <a:lnTo>
                  <a:pt x="33" y="11"/>
                </a:lnTo>
                <a:lnTo>
                  <a:pt x="46" y="13"/>
                </a:lnTo>
                <a:lnTo>
                  <a:pt x="60" y="15"/>
                </a:lnTo>
                <a:lnTo>
                  <a:pt x="73" y="17"/>
                </a:lnTo>
                <a:lnTo>
                  <a:pt x="87" y="20"/>
                </a:lnTo>
                <a:lnTo>
                  <a:pt x="102" y="23"/>
                </a:lnTo>
                <a:lnTo>
                  <a:pt x="115" y="28"/>
                </a:lnTo>
                <a:lnTo>
                  <a:pt x="130" y="32"/>
                </a:lnTo>
                <a:lnTo>
                  <a:pt x="145" y="37"/>
                </a:lnTo>
                <a:lnTo>
                  <a:pt x="159" y="43"/>
                </a:lnTo>
                <a:lnTo>
                  <a:pt x="172" y="49"/>
                </a:lnTo>
                <a:lnTo>
                  <a:pt x="186" y="55"/>
                </a:lnTo>
                <a:lnTo>
                  <a:pt x="198" y="64"/>
                </a:lnTo>
                <a:lnTo>
                  <a:pt x="210" y="72"/>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53" name="Freeform 303"/>
          <p:cNvSpPr>
            <a:spLocks/>
          </p:cNvSpPr>
          <p:nvPr/>
        </p:nvSpPr>
        <p:spPr bwMode="auto">
          <a:xfrm>
            <a:off x="10672634" y="5237162"/>
            <a:ext cx="20638" cy="50800"/>
          </a:xfrm>
          <a:custGeom>
            <a:avLst/>
            <a:gdLst>
              <a:gd name="T0" fmla="*/ 0 w 103"/>
              <a:gd name="T1" fmla="*/ 120 h 220"/>
              <a:gd name="T2" fmla="*/ 0 w 103"/>
              <a:gd name="T3" fmla="*/ 138 h 220"/>
              <a:gd name="T4" fmla="*/ 4 w 103"/>
              <a:gd name="T5" fmla="*/ 155 h 220"/>
              <a:gd name="T6" fmla="*/ 12 w 103"/>
              <a:gd name="T7" fmla="*/ 171 h 220"/>
              <a:gd name="T8" fmla="*/ 22 w 103"/>
              <a:gd name="T9" fmla="*/ 185 h 220"/>
              <a:gd name="T10" fmla="*/ 35 w 103"/>
              <a:gd name="T11" fmla="*/ 197 h 220"/>
              <a:gd name="T12" fmla="*/ 50 w 103"/>
              <a:gd name="T13" fmla="*/ 207 h 220"/>
              <a:gd name="T14" fmla="*/ 66 w 103"/>
              <a:gd name="T15" fmla="*/ 215 h 220"/>
              <a:gd name="T16" fmla="*/ 83 w 103"/>
              <a:gd name="T17" fmla="*/ 219 h 220"/>
              <a:gd name="T18" fmla="*/ 89 w 103"/>
              <a:gd name="T19" fmla="*/ 220 h 220"/>
              <a:gd name="T20" fmla="*/ 94 w 103"/>
              <a:gd name="T21" fmla="*/ 218 h 220"/>
              <a:gd name="T22" fmla="*/ 98 w 103"/>
              <a:gd name="T23" fmla="*/ 215 h 220"/>
              <a:gd name="T24" fmla="*/ 100 w 103"/>
              <a:gd name="T25" fmla="*/ 211 h 220"/>
              <a:gd name="T26" fmla="*/ 100 w 103"/>
              <a:gd name="T27" fmla="*/ 205 h 220"/>
              <a:gd name="T28" fmla="*/ 99 w 103"/>
              <a:gd name="T29" fmla="*/ 200 h 220"/>
              <a:gd name="T30" fmla="*/ 96 w 103"/>
              <a:gd name="T31" fmla="*/ 196 h 220"/>
              <a:gd name="T32" fmla="*/ 91 w 103"/>
              <a:gd name="T33" fmla="*/ 193 h 220"/>
              <a:gd name="T34" fmla="*/ 74 w 103"/>
              <a:gd name="T35" fmla="*/ 187 h 220"/>
              <a:gd name="T36" fmla="*/ 58 w 103"/>
              <a:gd name="T37" fmla="*/ 178 h 220"/>
              <a:gd name="T38" fmla="*/ 45 w 103"/>
              <a:gd name="T39" fmla="*/ 167 h 220"/>
              <a:gd name="T40" fmla="*/ 36 w 103"/>
              <a:gd name="T41" fmla="*/ 154 h 220"/>
              <a:gd name="T42" fmla="*/ 30 w 103"/>
              <a:gd name="T43" fmla="*/ 138 h 220"/>
              <a:gd name="T44" fmla="*/ 27 w 103"/>
              <a:gd name="T45" fmla="*/ 121 h 220"/>
              <a:gd name="T46" fmla="*/ 27 w 103"/>
              <a:gd name="T47" fmla="*/ 103 h 220"/>
              <a:gd name="T48" fmla="*/ 32 w 103"/>
              <a:gd name="T49" fmla="*/ 83 h 220"/>
              <a:gd name="T50" fmla="*/ 39 w 103"/>
              <a:gd name="T51" fmla="*/ 69 h 220"/>
              <a:gd name="T52" fmla="*/ 51 w 103"/>
              <a:gd name="T53" fmla="*/ 56 h 220"/>
              <a:gd name="T54" fmla="*/ 63 w 103"/>
              <a:gd name="T55" fmla="*/ 43 h 220"/>
              <a:gd name="T56" fmla="*/ 77 w 103"/>
              <a:gd name="T57" fmla="*/ 31 h 220"/>
              <a:gd name="T58" fmla="*/ 89 w 103"/>
              <a:gd name="T59" fmla="*/ 21 h 220"/>
              <a:gd name="T60" fmla="*/ 98 w 103"/>
              <a:gd name="T61" fmla="*/ 12 h 220"/>
              <a:gd name="T62" fmla="*/ 103 w 103"/>
              <a:gd name="T63" fmla="*/ 5 h 220"/>
              <a:gd name="T64" fmla="*/ 103 w 103"/>
              <a:gd name="T65" fmla="*/ 0 h 220"/>
              <a:gd name="T66" fmla="*/ 92 w 103"/>
              <a:gd name="T67" fmla="*/ 4 h 220"/>
              <a:gd name="T68" fmla="*/ 77 w 103"/>
              <a:gd name="T69" fmla="*/ 12 h 220"/>
              <a:gd name="T70" fmla="*/ 61 w 103"/>
              <a:gd name="T71" fmla="*/ 25 h 220"/>
              <a:gd name="T72" fmla="*/ 44 w 103"/>
              <a:gd name="T73" fmla="*/ 40 h 220"/>
              <a:gd name="T74" fmla="*/ 29 w 103"/>
              <a:gd name="T75" fmla="*/ 57 h 220"/>
              <a:gd name="T76" fmla="*/ 16 w 103"/>
              <a:gd name="T77" fmla="*/ 77 h 220"/>
              <a:gd name="T78" fmla="*/ 6 w 103"/>
              <a:gd name="T79" fmla="*/ 98 h 220"/>
              <a:gd name="T80" fmla="*/ 0 w 103"/>
              <a:gd name="T81" fmla="*/ 1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 h="220">
                <a:moveTo>
                  <a:pt x="0" y="120"/>
                </a:moveTo>
                <a:lnTo>
                  <a:pt x="0" y="138"/>
                </a:lnTo>
                <a:lnTo>
                  <a:pt x="4" y="155"/>
                </a:lnTo>
                <a:lnTo>
                  <a:pt x="12" y="171"/>
                </a:lnTo>
                <a:lnTo>
                  <a:pt x="22" y="185"/>
                </a:lnTo>
                <a:lnTo>
                  <a:pt x="35" y="197"/>
                </a:lnTo>
                <a:lnTo>
                  <a:pt x="50" y="207"/>
                </a:lnTo>
                <a:lnTo>
                  <a:pt x="66" y="215"/>
                </a:lnTo>
                <a:lnTo>
                  <a:pt x="83" y="219"/>
                </a:lnTo>
                <a:lnTo>
                  <a:pt x="89" y="220"/>
                </a:lnTo>
                <a:lnTo>
                  <a:pt x="94" y="218"/>
                </a:lnTo>
                <a:lnTo>
                  <a:pt x="98" y="215"/>
                </a:lnTo>
                <a:lnTo>
                  <a:pt x="100" y="211"/>
                </a:lnTo>
                <a:lnTo>
                  <a:pt x="100" y="205"/>
                </a:lnTo>
                <a:lnTo>
                  <a:pt x="99" y="200"/>
                </a:lnTo>
                <a:lnTo>
                  <a:pt x="96" y="196"/>
                </a:lnTo>
                <a:lnTo>
                  <a:pt x="91" y="193"/>
                </a:lnTo>
                <a:lnTo>
                  <a:pt x="74" y="187"/>
                </a:lnTo>
                <a:lnTo>
                  <a:pt x="58" y="178"/>
                </a:lnTo>
                <a:lnTo>
                  <a:pt x="45" y="167"/>
                </a:lnTo>
                <a:lnTo>
                  <a:pt x="36" y="154"/>
                </a:lnTo>
                <a:lnTo>
                  <a:pt x="30" y="138"/>
                </a:lnTo>
                <a:lnTo>
                  <a:pt x="27" y="121"/>
                </a:lnTo>
                <a:lnTo>
                  <a:pt x="27" y="103"/>
                </a:lnTo>
                <a:lnTo>
                  <a:pt x="32" y="83"/>
                </a:lnTo>
                <a:lnTo>
                  <a:pt x="39" y="69"/>
                </a:lnTo>
                <a:lnTo>
                  <a:pt x="51" y="56"/>
                </a:lnTo>
                <a:lnTo>
                  <a:pt x="63" y="43"/>
                </a:lnTo>
                <a:lnTo>
                  <a:pt x="77" y="31"/>
                </a:lnTo>
                <a:lnTo>
                  <a:pt x="89" y="21"/>
                </a:lnTo>
                <a:lnTo>
                  <a:pt x="98" y="12"/>
                </a:lnTo>
                <a:lnTo>
                  <a:pt x="103" y="5"/>
                </a:lnTo>
                <a:lnTo>
                  <a:pt x="103" y="0"/>
                </a:lnTo>
                <a:lnTo>
                  <a:pt x="92" y="4"/>
                </a:lnTo>
                <a:lnTo>
                  <a:pt x="77" y="12"/>
                </a:lnTo>
                <a:lnTo>
                  <a:pt x="61" y="25"/>
                </a:lnTo>
                <a:lnTo>
                  <a:pt x="44" y="40"/>
                </a:lnTo>
                <a:lnTo>
                  <a:pt x="29" y="57"/>
                </a:lnTo>
                <a:lnTo>
                  <a:pt x="16" y="77"/>
                </a:lnTo>
                <a:lnTo>
                  <a:pt x="6" y="98"/>
                </a:lnTo>
                <a:lnTo>
                  <a:pt x="0" y="120"/>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54" name="Freeform 304"/>
          <p:cNvSpPr>
            <a:spLocks/>
          </p:cNvSpPr>
          <p:nvPr/>
        </p:nvSpPr>
        <p:spPr bwMode="auto">
          <a:xfrm>
            <a:off x="10813922" y="5205412"/>
            <a:ext cx="44450" cy="65088"/>
          </a:xfrm>
          <a:custGeom>
            <a:avLst/>
            <a:gdLst>
              <a:gd name="T0" fmla="*/ 186 w 220"/>
              <a:gd name="T1" fmla="*/ 115 h 288"/>
              <a:gd name="T2" fmla="*/ 196 w 220"/>
              <a:gd name="T3" fmla="*/ 133 h 288"/>
              <a:gd name="T4" fmla="*/ 202 w 220"/>
              <a:gd name="T5" fmla="*/ 153 h 288"/>
              <a:gd name="T6" fmla="*/ 199 w 220"/>
              <a:gd name="T7" fmla="*/ 174 h 288"/>
              <a:gd name="T8" fmla="*/ 186 w 220"/>
              <a:gd name="T9" fmla="*/ 194 h 288"/>
              <a:gd name="T10" fmla="*/ 168 w 220"/>
              <a:gd name="T11" fmla="*/ 213 h 288"/>
              <a:gd name="T12" fmla="*/ 148 w 220"/>
              <a:gd name="T13" fmla="*/ 229 h 288"/>
              <a:gd name="T14" fmla="*/ 127 w 220"/>
              <a:gd name="T15" fmla="*/ 246 h 288"/>
              <a:gd name="T16" fmla="*/ 115 w 220"/>
              <a:gd name="T17" fmla="*/ 258 h 288"/>
              <a:gd name="T18" fmla="*/ 110 w 220"/>
              <a:gd name="T19" fmla="*/ 267 h 288"/>
              <a:gd name="T20" fmla="*/ 107 w 220"/>
              <a:gd name="T21" fmla="*/ 276 h 288"/>
              <a:gd name="T22" fmla="*/ 109 w 220"/>
              <a:gd name="T23" fmla="*/ 284 h 288"/>
              <a:gd name="T24" fmla="*/ 117 w 220"/>
              <a:gd name="T25" fmla="*/ 288 h 288"/>
              <a:gd name="T26" fmla="*/ 124 w 220"/>
              <a:gd name="T27" fmla="*/ 287 h 288"/>
              <a:gd name="T28" fmla="*/ 138 w 220"/>
              <a:gd name="T29" fmla="*/ 271 h 288"/>
              <a:gd name="T30" fmla="*/ 161 w 220"/>
              <a:gd name="T31" fmla="*/ 250 h 288"/>
              <a:gd name="T32" fmla="*/ 185 w 220"/>
              <a:gd name="T33" fmla="*/ 229 h 288"/>
              <a:gd name="T34" fmla="*/ 206 w 220"/>
              <a:gd name="T35" fmla="*/ 204 h 288"/>
              <a:gd name="T36" fmla="*/ 219 w 220"/>
              <a:gd name="T37" fmla="*/ 173 h 288"/>
              <a:gd name="T38" fmla="*/ 218 w 220"/>
              <a:gd name="T39" fmla="*/ 141 h 288"/>
              <a:gd name="T40" fmla="*/ 204 w 220"/>
              <a:gd name="T41" fmla="*/ 111 h 288"/>
              <a:gd name="T42" fmla="*/ 182 w 220"/>
              <a:gd name="T43" fmla="*/ 86 h 288"/>
              <a:gd name="T44" fmla="*/ 158 w 220"/>
              <a:gd name="T45" fmla="*/ 70 h 288"/>
              <a:gd name="T46" fmla="*/ 134 w 220"/>
              <a:gd name="T47" fmla="*/ 56 h 288"/>
              <a:gd name="T48" fmla="*/ 109 w 220"/>
              <a:gd name="T49" fmla="*/ 43 h 288"/>
              <a:gd name="T50" fmla="*/ 83 w 220"/>
              <a:gd name="T51" fmla="*/ 29 h 288"/>
              <a:gd name="T52" fmla="*/ 59 w 220"/>
              <a:gd name="T53" fmla="*/ 17 h 288"/>
              <a:gd name="T54" fmla="*/ 36 w 220"/>
              <a:gd name="T55" fmla="*/ 7 h 288"/>
              <a:gd name="T56" fmla="*/ 18 w 220"/>
              <a:gd name="T57" fmla="*/ 1 h 288"/>
              <a:gd name="T58" fmla="*/ 4 w 220"/>
              <a:gd name="T59" fmla="*/ 0 h 288"/>
              <a:gd name="T60" fmla="*/ 9 w 220"/>
              <a:gd name="T61" fmla="*/ 7 h 288"/>
              <a:gd name="T62" fmla="*/ 31 w 220"/>
              <a:gd name="T63" fmla="*/ 18 h 288"/>
              <a:gd name="T64" fmla="*/ 54 w 220"/>
              <a:gd name="T65" fmla="*/ 29 h 288"/>
              <a:gd name="T66" fmla="*/ 77 w 220"/>
              <a:gd name="T67" fmla="*/ 40 h 288"/>
              <a:gd name="T68" fmla="*/ 101 w 220"/>
              <a:gd name="T69" fmla="*/ 53 h 288"/>
              <a:gd name="T70" fmla="*/ 124 w 220"/>
              <a:gd name="T71" fmla="*/ 66 h 288"/>
              <a:gd name="T72" fmla="*/ 147 w 220"/>
              <a:gd name="T73" fmla="*/ 82 h 288"/>
              <a:gd name="T74" fmla="*/ 168 w 220"/>
              <a:gd name="T75" fmla="*/ 9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0" h="288">
                <a:moveTo>
                  <a:pt x="179" y="108"/>
                </a:moveTo>
                <a:lnTo>
                  <a:pt x="186" y="115"/>
                </a:lnTo>
                <a:lnTo>
                  <a:pt x="191" y="124"/>
                </a:lnTo>
                <a:lnTo>
                  <a:pt x="196" y="133"/>
                </a:lnTo>
                <a:lnTo>
                  <a:pt x="200" y="143"/>
                </a:lnTo>
                <a:lnTo>
                  <a:pt x="202" y="153"/>
                </a:lnTo>
                <a:lnTo>
                  <a:pt x="201" y="163"/>
                </a:lnTo>
                <a:lnTo>
                  <a:pt x="199" y="174"/>
                </a:lnTo>
                <a:lnTo>
                  <a:pt x="193" y="184"/>
                </a:lnTo>
                <a:lnTo>
                  <a:pt x="186" y="194"/>
                </a:lnTo>
                <a:lnTo>
                  <a:pt x="178" y="204"/>
                </a:lnTo>
                <a:lnTo>
                  <a:pt x="168" y="213"/>
                </a:lnTo>
                <a:lnTo>
                  <a:pt x="159" y="221"/>
                </a:lnTo>
                <a:lnTo>
                  <a:pt x="148" y="229"/>
                </a:lnTo>
                <a:lnTo>
                  <a:pt x="138" y="237"/>
                </a:lnTo>
                <a:lnTo>
                  <a:pt x="127" y="246"/>
                </a:lnTo>
                <a:lnTo>
                  <a:pt x="118" y="255"/>
                </a:lnTo>
                <a:lnTo>
                  <a:pt x="115" y="258"/>
                </a:lnTo>
                <a:lnTo>
                  <a:pt x="112" y="263"/>
                </a:lnTo>
                <a:lnTo>
                  <a:pt x="110" y="267"/>
                </a:lnTo>
                <a:lnTo>
                  <a:pt x="108" y="271"/>
                </a:lnTo>
                <a:lnTo>
                  <a:pt x="107" y="276"/>
                </a:lnTo>
                <a:lnTo>
                  <a:pt x="107" y="280"/>
                </a:lnTo>
                <a:lnTo>
                  <a:pt x="109" y="284"/>
                </a:lnTo>
                <a:lnTo>
                  <a:pt x="112" y="287"/>
                </a:lnTo>
                <a:lnTo>
                  <a:pt x="117" y="288"/>
                </a:lnTo>
                <a:lnTo>
                  <a:pt x="121" y="288"/>
                </a:lnTo>
                <a:lnTo>
                  <a:pt x="124" y="287"/>
                </a:lnTo>
                <a:lnTo>
                  <a:pt x="127" y="284"/>
                </a:lnTo>
                <a:lnTo>
                  <a:pt x="138" y="271"/>
                </a:lnTo>
                <a:lnTo>
                  <a:pt x="149" y="261"/>
                </a:lnTo>
                <a:lnTo>
                  <a:pt x="161" y="250"/>
                </a:lnTo>
                <a:lnTo>
                  <a:pt x="173" y="239"/>
                </a:lnTo>
                <a:lnTo>
                  <a:pt x="185" y="229"/>
                </a:lnTo>
                <a:lnTo>
                  <a:pt x="196" y="217"/>
                </a:lnTo>
                <a:lnTo>
                  <a:pt x="206" y="204"/>
                </a:lnTo>
                <a:lnTo>
                  <a:pt x="213" y="190"/>
                </a:lnTo>
                <a:lnTo>
                  <a:pt x="219" y="173"/>
                </a:lnTo>
                <a:lnTo>
                  <a:pt x="220" y="157"/>
                </a:lnTo>
                <a:lnTo>
                  <a:pt x="218" y="141"/>
                </a:lnTo>
                <a:lnTo>
                  <a:pt x="212" y="125"/>
                </a:lnTo>
                <a:lnTo>
                  <a:pt x="204" y="111"/>
                </a:lnTo>
                <a:lnTo>
                  <a:pt x="194" y="97"/>
                </a:lnTo>
                <a:lnTo>
                  <a:pt x="182" y="86"/>
                </a:lnTo>
                <a:lnTo>
                  <a:pt x="168" y="77"/>
                </a:lnTo>
                <a:lnTo>
                  <a:pt x="158" y="70"/>
                </a:lnTo>
                <a:lnTo>
                  <a:pt x="146" y="64"/>
                </a:lnTo>
                <a:lnTo>
                  <a:pt x="134" y="56"/>
                </a:lnTo>
                <a:lnTo>
                  <a:pt x="122" y="50"/>
                </a:lnTo>
                <a:lnTo>
                  <a:pt x="109" y="43"/>
                </a:lnTo>
                <a:lnTo>
                  <a:pt x="96" y="36"/>
                </a:lnTo>
                <a:lnTo>
                  <a:pt x="83" y="29"/>
                </a:lnTo>
                <a:lnTo>
                  <a:pt x="70" y="22"/>
                </a:lnTo>
                <a:lnTo>
                  <a:pt x="59" y="17"/>
                </a:lnTo>
                <a:lnTo>
                  <a:pt x="47" y="12"/>
                </a:lnTo>
                <a:lnTo>
                  <a:pt x="36" y="7"/>
                </a:lnTo>
                <a:lnTo>
                  <a:pt x="26" y="4"/>
                </a:lnTo>
                <a:lnTo>
                  <a:pt x="18" y="1"/>
                </a:lnTo>
                <a:lnTo>
                  <a:pt x="10" y="0"/>
                </a:lnTo>
                <a:lnTo>
                  <a:pt x="4" y="0"/>
                </a:lnTo>
                <a:lnTo>
                  <a:pt x="0" y="2"/>
                </a:lnTo>
                <a:lnTo>
                  <a:pt x="9" y="7"/>
                </a:lnTo>
                <a:lnTo>
                  <a:pt x="20" y="13"/>
                </a:lnTo>
                <a:lnTo>
                  <a:pt x="31" y="18"/>
                </a:lnTo>
                <a:lnTo>
                  <a:pt x="42" y="23"/>
                </a:lnTo>
                <a:lnTo>
                  <a:pt x="54" y="29"/>
                </a:lnTo>
                <a:lnTo>
                  <a:pt x="65" y="34"/>
                </a:lnTo>
                <a:lnTo>
                  <a:pt x="77" y="40"/>
                </a:lnTo>
                <a:lnTo>
                  <a:pt x="88" y="47"/>
                </a:lnTo>
                <a:lnTo>
                  <a:pt x="101" y="53"/>
                </a:lnTo>
                <a:lnTo>
                  <a:pt x="112" y="60"/>
                </a:lnTo>
                <a:lnTo>
                  <a:pt x="124" y="66"/>
                </a:lnTo>
                <a:lnTo>
                  <a:pt x="136" y="74"/>
                </a:lnTo>
                <a:lnTo>
                  <a:pt x="147" y="82"/>
                </a:lnTo>
                <a:lnTo>
                  <a:pt x="158" y="90"/>
                </a:lnTo>
                <a:lnTo>
                  <a:pt x="168" y="98"/>
                </a:lnTo>
                <a:lnTo>
                  <a:pt x="179" y="108"/>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55" name="Freeform 305"/>
          <p:cNvSpPr>
            <a:spLocks/>
          </p:cNvSpPr>
          <p:nvPr/>
        </p:nvSpPr>
        <p:spPr bwMode="auto">
          <a:xfrm>
            <a:off x="10771059" y="5305425"/>
            <a:ext cx="169863" cy="112712"/>
          </a:xfrm>
          <a:custGeom>
            <a:avLst/>
            <a:gdLst>
              <a:gd name="T0" fmla="*/ 141 w 1070"/>
              <a:gd name="T1" fmla="*/ 0 h 844"/>
              <a:gd name="T2" fmla="*/ 1070 w 1070"/>
              <a:gd name="T3" fmla="*/ 194 h 844"/>
              <a:gd name="T4" fmla="*/ 919 w 1070"/>
              <a:gd name="T5" fmla="*/ 844 h 844"/>
              <a:gd name="T6" fmla="*/ 0 w 1070"/>
              <a:gd name="T7" fmla="*/ 624 h 844"/>
              <a:gd name="T8" fmla="*/ 141 w 1070"/>
              <a:gd name="T9" fmla="*/ 0 h 844"/>
            </a:gdLst>
            <a:ahLst/>
            <a:cxnLst>
              <a:cxn ang="0">
                <a:pos x="T0" y="T1"/>
              </a:cxn>
              <a:cxn ang="0">
                <a:pos x="T2" y="T3"/>
              </a:cxn>
              <a:cxn ang="0">
                <a:pos x="T4" y="T5"/>
              </a:cxn>
              <a:cxn ang="0">
                <a:pos x="T6" y="T7"/>
              </a:cxn>
              <a:cxn ang="0">
                <a:pos x="T8" y="T9"/>
              </a:cxn>
            </a:cxnLst>
            <a:rect l="0" t="0" r="r" b="b"/>
            <a:pathLst>
              <a:path w="1070" h="844">
                <a:moveTo>
                  <a:pt x="141" y="0"/>
                </a:moveTo>
                <a:lnTo>
                  <a:pt x="1070" y="194"/>
                </a:lnTo>
                <a:lnTo>
                  <a:pt x="919" y="844"/>
                </a:lnTo>
                <a:lnTo>
                  <a:pt x="0" y="624"/>
                </a:lnTo>
                <a:lnTo>
                  <a:pt x="141"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56" name="Freeform 306"/>
          <p:cNvSpPr>
            <a:spLocks/>
          </p:cNvSpPr>
          <p:nvPr/>
        </p:nvSpPr>
        <p:spPr bwMode="auto">
          <a:xfrm>
            <a:off x="10785347" y="5308600"/>
            <a:ext cx="130175" cy="44450"/>
          </a:xfrm>
          <a:custGeom>
            <a:avLst/>
            <a:gdLst>
              <a:gd name="T0" fmla="*/ 97 w 819"/>
              <a:gd name="T1" fmla="*/ 0 h 333"/>
              <a:gd name="T2" fmla="*/ 819 w 819"/>
              <a:gd name="T3" fmla="*/ 139 h 333"/>
              <a:gd name="T4" fmla="*/ 172 w 819"/>
              <a:gd name="T5" fmla="*/ 98 h 333"/>
              <a:gd name="T6" fmla="*/ 0 w 819"/>
              <a:gd name="T7" fmla="*/ 333 h 333"/>
              <a:gd name="T8" fmla="*/ 97 w 819"/>
              <a:gd name="T9" fmla="*/ 0 h 333"/>
            </a:gdLst>
            <a:ahLst/>
            <a:cxnLst>
              <a:cxn ang="0">
                <a:pos x="T0" y="T1"/>
              </a:cxn>
              <a:cxn ang="0">
                <a:pos x="T2" y="T3"/>
              </a:cxn>
              <a:cxn ang="0">
                <a:pos x="T4" y="T5"/>
              </a:cxn>
              <a:cxn ang="0">
                <a:pos x="T6" y="T7"/>
              </a:cxn>
              <a:cxn ang="0">
                <a:pos x="T8" y="T9"/>
              </a:cxn>
            </a:cxnLst>
            <a:rect l="0" t="0" r="r" b="b"/>
            <a:pathLst>
              <a:path w="819" h="333">
                <a:moveTo>
                  <a:pt x="97" y="0"/>
                </a:moveTo>
                <a:lnTo>
                  <a:pt x="819" y="139"/>
                </a:lnTo>
                <a:lnTo>
                  <a:pt x="172" y="98"/>
                </a:lnTo>
                <a:lnTo>
                  <a:pt x="0" y="333"/>
                </a:lnTo>
                <a:lnTo>
                  <a:pt x="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57" name="Freeform 307"/>
          <p:cNvSpPr>
            <a:spLocks/>
          </p:cNvSpPr>
          <p:nvPr/>
        </p:nvSpPr>
        <p:spPr bwMode="auto">
          <a:xfrm>
            <a:off x="10753597" y="5440362"/>
            <a:ext cx="171450" cy="41275"/>
          </a:xfrm>
          <a:custGeom>
            <a:avLst/>
            <a:gdLst>
              <a:gd name="T0" fmla="*/ 34 w 1083"/>
              <a:gd name="T1" fmla="*/ 0 h 306"/>
              <a:gd name="T2" fmla="*/ 1083 w 1083"/>
              <a:gd name="T3" fmla="*/ 261 h 306"/>
              <a:gd name="T4" fmla="*/ 1055 w 1083"/>
              <a:gd name="T5" fmla="*/ 306 h 306"/>
              <a:gd name="T6" fmla="*/ 0 w 1083"/>
              <a:gd name="T7" fmla="*/ 28 h 306"/>
              <a:gd name="T8" fmla="*/ 34 w 1083"/>
              <a:gd name="T9" fmla="*/ 0 h 306"/>
            </a:gdLst>
            <a:ahLst/>
            <a:cxnLst>
              <a:cxn ang="0">
                <a:pos x="T0" y="T1"/>
              </a:cxn>
              <a:cxn ang="0">
                <a:pos x="T2" y="T3"/>
              </a:cxn>
              <a:cxn ang="0">
                <a:pos x="T4" y="T5"/>
              </a:cxn>
              <a:cxn ang="0">
                <a:pos x="T6" y="T7"/>
              </a:cxn>
              <a:cxn ang="0">
                <a:pos x="T8" y="T9"/>
              </a:cxn>
            </a:cxnLst>
            <a:rect l="0" t="0" r="r" b="b"/>
            <a:pathLst>
              <a:path w="1083" h="306">
                <a:moveTo>
                  <a:pt x="34" y="0"/>
                </a:moveTo>
                <a:lnTo>
                  <a:pt x="1083" y="261"/>
                </a:lnTo>
                <a:lnTo>
                  <a:pt x="1055" y="306"/>
                </a:lnTo>
                <a:lnTo>
                  <a:pt x="0" y="28"/>
                </a:lnTo>
                <a:lnTo>
                  <a:pt x="34"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58" name="Freeform 308"/>
          <p:cNvSpPr>
            <a:spLocks/>
          </p:cNvSpPr>
          <p:nvPr/>
        </p:nvSpPr>
        <p:spPr bwMode="auto">
          <a:xfrm>
            <a:off x="10737722" y="5453062"/>
            <a:ext cx="173037" cy="41275"/>
          </a:xfrm>
          <a:custGeom>
            <a:avLst/>
            <a:gdLst>
              <a:gd name="T0" fmla="*/ 39 w 1088"/>
              <a:gd name="T1" fmla="*/ 0 h 311"/>
              <a:gd name="T2" fmla="*/ 1088 w 1088"/>
              <a:gd name="T3" fmla="*/ 260 h 311"/>
              <a:gd name="T4" fmla="*/ 1055 w 1088"/>
              <a:gd name="T5" fmla="*/ 311 h 311"/>
              <a:gd name="T6" fmla="*/ 0 w 1088"/>
              <a:gd name="T7" fmla="*/ 34 h 311"/>
              <a:gd name="T8" fmla="*/ 39 w 1088"/>
              <a:gd name="T9" fmla="*/ 0 h 311"/>
            </a:gdLst>
            <a:ahLst/>
            <a:cxnLst>
              <a:cxn ang="0">
                <a:pos x="T0" y="T1"/>
              </a:cxn>
              <a:cxn ang="0">
                <a:pos x="T2" y="T3"/>
              </a:cxn>
              <a:cxn ang="0">
                <a:pos x="T4" y="T5"/>
              </a:cxn>
              <a:cxn ang="0">
                <a:pos x="T6" y="T7"/>
              </a:cxn>
              <a:cxn ang="0">
                <a:pos x="T8" y="T9"/>
              </a:cxn>
            </a:cxnLst>
            <a:rect l="0" t="0" r="r" b="b"/>
            <a:pathLst>
              <a:path w="1088" h="311">
                <a:moveTo>
                  <a:pt x="39" y="0"/>
                </a:moveTo>
                <a:lnTo>
                  <a:pt x="1088" y="260"/>
                </a:lnTo>
                <a:lnTo>
                  <a:pt x="1055" y="311"/>
                </a:lnTo>
                <a:lnTo>
                  <a:pt x="0" y="34"/>
                </a:lnTo>
                <a:lnTo>
                  <a:pt x="39"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59" name="Freeform 309"/>
          <p:cNvSpPr>
            <a:spLocks/>
          </p:cNvSpPr>
          <p:nvPr/>
        </p:nvSpPr>
        <p:spPr bwMode="auto">
          <a:xfrm>
            <a:off x="10764709" y="5491162"/>
            <a:ext cx="25400" cy="9525"/>
          </a:xfrm>
          <a:custGeom>
            <a:avLst/>
            <a:gdLst>
              <a:gd name="T0" fmla="*/ 16 w 164"/>
              <a:gd name="T1" fmla="*/ 1 h 72"/>
              <a:gd name="T2" fmla="*/ 21 w 164"/>
              <a:gd name="T3" fmla="*/ 1 h 72"/>
              <a:gd name="T4" fmla="*/ 35 w 164"/>
              <a:gd name="T5" fmla="*/ 0 h 72"/>
              <a:gd name="T6" fmla="*/ 54 w 164"/>
              <a:gd name="T7" fmla="*/ 0 h 72"/>
              <a:gd name="T8" fmla="*/ 78 w 164"/>
              <a:gd name="T9" fmla="*/ 2 h 72"/>
              <a:gd name="T10" fmla="*/ 104 w 164"/>
              <a:gd name="T11" fmla="*/ 7 h 72"/>
              <a:gd name="T12" fmla="*/ 128 w 164"/>
              <a:gd name="T13" fmla="*/ 17 h 72"/>
              <a:gd name="T14" fmla="*/ 149 w 164"/>
              <a:gd name="T15" fmla="*/ 31 h 72"/>
              <a:gd name="T16" fmla="*/ 164 w 164"/>
              <a:gd name="T17" fmla="*/ 51 h 72"/>
              <a:gd name="T18" fmla="*/ 164 w 164"/>
              <a:gd name="T19" fmla="*/ 52 h 72"/>
              <a:gd name="T20" fmla="*/ 164 w 164"/>
              <a:gd name="T21" fmla="*/ 57 h 72"/>
              <a:gd name="T22" fmla="*/ 163 w 164"/>
              <a:gd name="T23" fmla="*/ 62 h 72"/>
              <a:gd name="T24" fmla="*/ 161 w 164"/>
              <a:gd name="T25" fmla="*/ 67 h 72"/>
              <a:gd name="T26" fmla="*/ 156 w 164"/>
              <a:gd name="T27" fmla="*/ 71 h 72"/>
              <a:gd name="T28" fmla="*/ 149 w 164"/>
              <a:gd name="T29" fmla="*/ 72 h 72"/>
              <a:gd name="T30" fmla="*/ 138 w 164"/>
              <a:gd name="T31" fmla="*/ 71 h 72"/>
              <a:gd name="T32" fmla="*/ 124 w 164"/>
              <a:gd name="T33" fmla="*/ 65 h 72"/>
              <a:gd name="T34" fmla="*/ 124 w 164"/>
              <a:gd name="T35" fmla="*/ 63 h 72"/>
              <a:gd name="T36" fmla="*/ 123 w 164"/>
              <a:gd name="T37" fmla="*/ 59 h 72"/>
              <a:gd name="T38" fmla="*/ 120 w 164"/>
              <a:gd name="T39" fmla="*/ 52 h 72"/>
              <a:gd name="T40" fmla="*/ 113 w 164"/>
              <a:gd name="T41" fmla="*/ 45 h 72"/>
              <a:gd name="T42" fmla="*/ 100 w 164"/>
              <a:gd name="T43" fmla="*/ 38 h 72"/>
              <a:gd name="T44" fmla="*/ 81 w 164"/>
              <a:gd name="T45" fmla="*/ 32 h 72"/>
              <a:gd name="T46" fmla="*/ 55 w 164"/>
              <a:gd name="T47" fmla="*/ 29 h 72"/>
              <a:gd name="T48" fmla="*/ 20 w 164"/>
              <a:gd name="T49" fmla="*/ 29 h 72"/>
              <a:gd name="T50" fmla="*/ 18 w 164"/>
              <a:gd name="T51" fmla="*/ 29 h 72"/>
              <a:gd name="T52" fmla="*/ 14 w 164"/>
              <a:gd name="T53" fmla="*/ 27 h 72"/>
              <a:gd name="T54" fmla="*/ 9 w 164"/>
              <a:gd name="T55" fmla="*/ 25 h 72"/>
              <a:gd name="T56" fmla="*/ 4 w 164"/>
              <a:gd name="T57" fmla="*/ 22 h 72"/>
              <a:gd name="T58" fmla="*/ 0 w 164"/>
              <a:gd name="T59" fmla="*/ 18 h 72"/>
              <a:gd name="T60" fmla="*/ 0 w 164"/>
              <a:gd name="T61" fmla="*/ 14 h 72"/>
              <a:gd name="T62" fmla="*/ 5 w 164"/>
              <a:gd name="T63" fmla="*/ 7 h 72"/>
              <a:gd name="T64" fmla="*/ 16 w 164"/>
              <a:gd name="T65" fmla="*/ 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 h="72">
                <a:moveTo>
                  <a:pt x="16" y="1"/>
                </a:moveTo>
                <a:lnTo>
                  <a:pt x="21" y="1"/>
                </a:lnTo>
                <a:lnTo>
                  <a:pt x="35" y="0"/>
                </a:lnTo>
                <a:lnTo>
                  <a:pt x="54" y="0"/>
                </a:lnTo>
                <a:lnTo>
                  <a:pt x="78" y="2"/>
                </a:lnTo>
                <a:lnTo>
                  <a:pt x="104" y="7"/>
                </a:lnTo>
                <a:lnTo>
                  <a:pt x="128" y="17"/>
                </a:lnTo>
                <a:lnTo>
                  <a:pt x="149" y="31"/>
                </a:lnTo>
                <a:lnTo>
                  <a:pt x="164" y="51"/>
                </a:lnTo>
                <a:lnTo>
                  <a:pt x="164" y="52"/>
                </a:lnTo>
                <a:lnTo>
                  <a:pt x="164" y="57"/>
                </a:lnTo>
                <a:lnTo>
                  <a:pt x="163" y="62"/>
                </a:lnTo>
                <a:lnTo>
                  <a:pt x="161" y="67"/>
                </a:lnTo>
                <a:lnTo>
                  <a:pt x="156" y="71"/>
                </a:lnTo>
                <a:lnTo>
                  <a:pt x="149" y="72"/>
                </a:lnTo>
                <a:lnTo>
                  <a:pt x="138" y="71"/>
                </a:lnTo>
                <a:lnTo>
                  <a:pt x="124" y="65"/>
                </a:lnTo>
                <a:lnTo>
                  <a:pt x="124" y="63"/>
                </a:lnTo>
                <a:lnTo>
                  <a:pt x="123" y="59"/>
                </a:lnTo>
                <a:lnTo>
                  <a:pt x="120" y="52"/>
                </a:lnTo>
                <a:lnTo>
                  <a:pt x="113" y="45"/>
                </a:lnTo>
                <a:lnTo>
                  <a:pt x="100" y="38"/>
                </a:lnTo>
                <a:lnTo>
                  <a:pt x="81" y="32"/>
                </a:lnTo>
                <a:lnTo>
                  <a:pt x="55" y="29"/>
                </a:lnTo>
                <a:lnTo>
                  <a:pt x="20" y="29"/>
                </a:lnTo>
                <a:lnTo>
                  <a:pt x="18" y="29"/>
                </a:lnTo>
                <a:lnTo>
                  <a:pt x="14" y="27"/>
                </a:lnTo>
                <a:lnTo>
                  <a:pt x="9" y="25"/>
                </a:lnTo>
                <a:lnTo>
                  <a:pt x="4" y="22"/>
                </a:lnTo>
                <a:lnTo>
                  <a:pt x="0" y="18"/>
                </a:lnTo>
                <a:lnTo>
                  <a:pt x="0" y="14"/>
                </a:lnTo>
                <a:lnTo>
                  <a:pt x="5" y="7"/>
                </a:lnTo>
                <a:lnTo>
                  <a:pt x="16" y="1"/>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60" name="Freeform 310"/>
          <p:cNvSpPr>
            <a:spLocks/>
          </p:cNvSpPr>
          <p:nvPr/>
        </p:nvSpPr>
        <p:spPr bwMode="auto">
          <a:xfrm>
            <a:off x="10769472" y="5422900"/>
            <a:ext cx="23812" cy="14287"/>
          </a:xfrm>
          <a:custGeom>
            <a:avLst/>
            <a:gdLst>
              <a:gd name="T0" fmla="*/ 45 w 146"/>
              <a:gd name="T1" fmla="*/ 0 h 109"/>
              <a:gd name="T2" fmla="*/ 42 w 146"/>
              <a:gd name="T3" fmla="*/ 0 h 109"/>
              <a:gd name="T4" fmla="*/ 35 w 146"/>
              <a:gd name="T5" fmla="*/ 3 h 109"/>
              <a:gd name="T6" fmla="*/ 26 w 146"/>
              <a:gd name="T7" fmla="*/ 7 h 109"/>
              <a:gd name="T8" fmla="*/ 15 w 146"/>
              <a:gd name="T9" fmla="*/ 14 h 109"/>
              <a:gd name="T10" fmla="*/ 6 w 146"/>
              <a:gd name="T11" fmla="*/ 24 h 109"/>
              <a:gd name="T12" fmla="*/ 1 w 146"/>
              <a:gd name="T13" fmla="*/ 39 h 109"/>
              <a:gd name="T14" fmla="*/ 0 w 146"/>
              <a:gd name="T15" fmla="*/ 59 h 109"/>
              <a:gd name="T16" fmla="*/ 6 w 146"/>
              <a:gd name="T17" fmla="*/ 85 h 109"/>
              <a:gd name="T18" fmla="*/ 85 w 146"/>
              <a:gd name="T19" fmla="*/ 109 h 109"/>
              <a:gd name="T20" fmla="*/ 84 w 146"/>
              <a:gd name="T21" fmla="*/ 104 h 109"/>
              <a:gd name="T22" fmla="*/ 84 w 146"/>
              <a:gd name="T23" fmla="*/ 93 h 109"/>
              <a:gd name="T24" fmla="*/ 84 w 146"/>
              <a:gd name="T25" fmla="*/ 76 h 109"/>
              <a:gd name="T26" fmla="*/ 87 w 146"/>
              <a:gd name="T27" fmla="*/ 58 h 109"/>
              <a:gd name="T28" fmla="*/ 93 w 146"/>
              <a:gd name="T29" fmla="*/ 40 h 109"/>
              <a:gd name="T30" fmla="*/ 104 w 146"/>
              <a:gd name="T31" fmla="*/ 27 h 109"/>
              <a:gd name="T32" fmla="*/ 121 w 146"/>
              <a:gd name="T33" fmla="*/ 20 h 109"/>
              <a:gd name="T34" fmla="*/ 146 w 146"/>
              <a:gd name="T35" fmla="*/ 23 h 109"/>
              <a:gd name="T36" fmla="*/ 45 w 146"/>
              <a:gd name="T3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109">
                <a:moveTo>
                  <a:pt x="45" y="0"/>
                </a:moveTo>
                <a:lnTo>
                  <a:pt x="42" y="0"/>
                </a:lnTo>
                <a:lnTo>
                  <a:pt x="35" y="3"/>
                </a:lnTo>
                <a:lnTo>
                  <a:pt x="26" y="7"/>
                </a:lnTo>
                <a:lnTo>
                  <a:pt x="15" y="14"/>
                </a:lnTo>
                <a:lnTo>
                  <a:pt x="6" y="24"/>
                </a:lnTo>
                <a:lnTo>
                  <a:pt x="1" y="39"/>
                </a:lnTo>
                <a:lnTo>
                  <a:pt x="0" y="59"/>
                </a:lnTo>
                <a:lnTo>
                  <a:pt x="6" y="85"/>
                </a:lnTo>
                <a:lnTo>
                  <a:pt x="85" y="109"/>
                </a:lnTo>
                <a:lnTo>
                  <a:pt x="84" y="104"/>
                </a:lnTo>
                <a:lnTo>
                  <a:pt x="84" y="93"/>
                </a:lnTo>
                <a:lnTo>
                  <a:pt x="84" y="76"/>
                </a:lnTo>
                <a:lnTo>
                  <a:pt x="87" y="58"/>
                </a:lnTo>
                <a:lnTo>
                  <a:pt x="93" y="40"/>
                </a:lnTo>
                <a:lnTo>
                  <a:pt x="104" y="27"/>
                </a:lnTo>
                <a:lnTo>
                  <a:pt x="121" y="20"/>
                </a:lnTo>
                <a:lnTo>
                  <a:pt x="146" y="23"/>
                </a:lnTo>
                <a:lnTo>
                  <a:pt x="45" y="0"/>
                </a:lnTo>
                <a:close/>
              </a:path>
            </a:pathLst>
          </a:custGeom>
          <a:solidFill>
            <a:srgbClr val="F2E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61" name="Freeform 311"/>
          <p:cNvSpPr>
            <a:spLocks/>
          </p:cNvSpPr>
          <p:nvPr/>
        </p:nvSpPr>
        <p:spPr bwMode="auto">
          <a:xfrm>
            <a:off x="10901234" y="5448300"/>
            <a:ext cx="23813" cy="14287"/>
          </a:xfrm>
          <a:custGeom>
            <a:avLst/>
            <a:gdLst>
              <a:gd name="T0" fmla="*/ 45 w 146"/>
              <a:gd name="T1" fmla="*/ 0 h 107"/>
              <a:gd name="T2" fmla="*/ 42 w 146"/>
              <a:gd name="T3" fmla="*/ 0 h 107"/>
              <a:gd name="T4" fmla="*/ 35 w 146"/>
              <a:gd name="T5" fmla="*/ 2 h 107"/>
              <a:gd name="T6" fmla="*/ 25 w 146"/>
              <a:gd name="T7" fmla="*/ 6 h 107"/>
              <a:gd name="T8" fmla="*/ 15 w 146"/>
              <a:gd name="T9" fmla="*/ 12 h 107"/>
              <a:gd name="T10" fmla="*/ 6 w 146"/>
              <a:gd name="T11" fmla="*/ 23 h 107"/>
              <a:gd name="T12" fmla="*/ 0 w 146"/>
              <a:gd name="T13" fmla="*/ 38 h 107"/>
              <a:gd name="T14" fmla="*/ 0 w 146"/>
              <a:gd name="T15" fmla="*/ 58 h 107"/>
              <a:gd name="T16" fmla="*/ 6 w 146"/>
              <a:gd name="T17" fmla="*/ 85 h 107"/>
              <a:gd name="T18" fmla="*/ 84 w 146"/>
              <a:gd name="T19" fmla="*/ 107 h 107"/>
              <a:gd name="T20" fmla="*/ 83 w 146"/>
              <a:gd name="T21" fmla="*/ 103 h 107"/>
              <a:gd name="T22" fmla="*/ 83 w 146"/>
              <a:gd name="T23" fmla="*/ 91 h 107"/>
              <a:gd name="T24" fmla="*/ 83 w 146"/>
              <a:gd name="T25" fmla="*/ 75 h 107"/>
              <a:gd name="T26" fmla="*/ 86 w 146"/>
              <a:gd name="T27" fmla="*/ 56 h 107"/>
              <a:gd name="T28" fmla="*/ 92 w 146"/>
              <a:gd name="T29" fmla="*/ 40 h 107"/>
              <a:gd name="T30" fmla="*/ 103 w 146"/>
              <a:gd name="T31" fmla="*/ 27 h 107"/>
              <a:gd name="T32" fmla="*/ 121 w 146"/>
              <a:gd name="T33" fmla="*/ 19 h 107"/>
              <a:gd name="T34" fmla="*/ 146 w 146"/>
              <a:gd name="T35" fmla="*/ 23 h 107"/>
              <a:gd name="T36" fmla="*/ 45 w 146"/>
              <a:gd name="T3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107">
                <a:moveTo>
                  <a:pt x="45" y="0"/>
                </a:moveTo>
                <a:lnTo>
                  <a:pt x="42" y="0"/>
                </a:lnTo>
                <a:lnTo>
                  <a:pt x="35" y="2"/>
                </a:lnTo>
                <a:lnTo>
                  <a:pt x="25" y="6"/>
                </a:lnTo>
                <a:lnTo>
                  <a:pt x="15" y="12"/>
                </a:lnTo>
                <a:lnTo>
                  <a:pt x="6" y="23"/>
                </a:lnTo>
                <a:lnTo>
                  <a:pt x="0" y="38"/>
                </a:lnTo>
                <a:lnTo>
                  <a:pt x="0" y="58"/>
                </a:lnTo>
                <a:lnTo>
                  <a:pt x="6" y="85"/>
                </a:lnTo>
                <a:lnTo>
                  <a:pt x="84" y="107"/>
                </a:lnTo>
                <a:lnTo>
                  <a:pt x="83" y="103"/>
                </a:lnTo>
                <a:lnTo>
                  <a:pt x="83" y="91"/>
                </a:lnTo>
                <a:lnTo>
                  <a:pt x="83" y="75"/>
                </a:lnTo>
                <a:lnTo>
                  <a:pt x="86" y="56"/>
                </a:lnTo>
                <a:lnTo>
                  <a:pt x="92" y="40"/>
                </a:lnTo>
                <a:lnTo>
                  <a:pt x="103" y="27"/>
                </a:lnTo>
                <a:lnTo>
                  <a:pt x="121" y="19"/>
                </a:lnTo>
                <a:lnTo>
                  <a:pt x="146" y="23"/>
                </a:lnTo>
                <a:lnTo>
                  <a:pt x="45" y="0"/>
                </a:lnTo>
                <a:close/>
              </a:path>
            </a:pathLst>
          </a:custGeom>
          <a:solidFill>
            <a:srgbClr val="F2E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62" name="Freeform 312"/>
          <p:cNvSpPr>
            <a:spLocks/>
          </p:cNvSpPr>
          <p:nvPr/>
        </p:nvSpPr>
        <p:spPr bwMode="auto">
          <a:xfrm>
            <a:off x="10794872" y="5426075"/>
            <a:ext cx="100012" cy="25400"/>
          </a:xfrm>
          <a:custGeom>
            <a:avLst/>
            <a:gdLst>
              <a:gd name="T0" fmla="*/ 0 w 629"/>
              <a:gd name="T1" fmla="*/ 40 h 182"/>
              <a:gd name="T2" fmla="*/ 601 w 629"/>
              <a:gd name="T3" fmla="*/ 182 h 182"/>
              <a:gd name="T4" fmla="*/ 629 w 629"/>
              <a:gd name="T5" fmla="*/ 142 h 182"/>
              <a:gd name="T6" fmla="*/ 29 w 629"/>
              <a:gd name="T7" fmla="*/ 0 h 182"/>
              <a:gd name="T8" fmla="*/ 0 w 629"/>
              <a:gd name="T9" fmla="*/ 40 h 182"/>
            </a:gdLst>
            <a:ahLst/>
            <a:cxnLst>
              <a:cxn ang="0">
                <a:pos x="T0" y="T1"/>
              </a:cxn>
              <a:cxn ang="0">
                <a:pos x="T2" y="T3"/>
              </a:cxn>
              <a:cxn ang="0">
                <a:pos x="T4" y="T5"/>
              </a:cxn>
              <a:cxn ang="0">
                <a:pos x="T6" y="T7"/>
              </a:cxn>
              <a:cxn ang="0">
                <a:pos x="T8" y="T9"/>
              </a:cxn>
            </a:cxnLst>
            <a:rect l="0" t="0" r="r" b="b"/>
            <a:pathLst>
              <a:path w="629" h="182">
                <a:moveTo>
                  <a:pt x="0" y="40"/>
                </a:moveTo>
                <a:lnTo>
                  <a:pt x="601" y="182"/>
                </a:lnTo>
                <a:lnTo>
                  <a:pt x="629" y="142"/>
                </a:lnTo>
                <a:lnTo>
                  <a:pt x="29" y="0"/>
                </a:lnTo>
                <a:lnTo>
                  <a:pt x="0" y="4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63" name="Freeform 313"/>
          <p:cNvSpPr>
            <a:spLocks/>
          </p:cNvSpPr>
          <p:nvPr/>
        </p:nvSpPr>
        <p:spPr bwMode="auto">
          <a:xfrm>
            <a:off x="10794872" y="5437187"/>
            <a:ext cx="95250" cy="22225"/>
          </a:xfrm>
          <a:custGeom>
            <a:avLst/>
            <a:gdLst>
              <a:gd name="T0" fmla="*/ 0 w 606"/>
              <a:gd name="T1" fmla="*/ 28 h 170"/>
              <a:gd name="T2" fmla="*/ 600 w 606"/>
              <a:gd name="T3" fmla="*/ 170 h 170"/>
              <a:gd name="T4" fmla="*/ 606 w 606"/>
              <a:gd name="T5" fmla="*/ 142 h 170"/>
              <a:gd name="T6" fmla="*/ 5 w 606"/>
              <a:gd name="T7" fmla="*/ 0 h 170"/>
              <a:gd name="T8" fmla="*/ 0 w 606"/>
              <a:gd name="T9" fmla="*/ 28 h 170"/>
            </a:gdLst>
            <a:ahLst/>
            <a:cxnLst>
              <a:cxn ang="0">
                <a:pos x="T0" y="T1"/>
              </a:cxn>
              <a:cxn ang="0">
                <a:pos x="T2" y="T3"/>
              </a:cxn>
              <a:cxn ang="0">
                <a:pos x="T4" y="T5"/>
              </a:cxn>
              <a:cxn ang="0">
                <a:pos x="T6" y="T7"/>
              </a:cxn>
              <a:cxn ang="0">
                <a:pos x="T8" y="T9"/>
              </a:cxn>
            </a:cxnLst>
            <a:rect l="0" t="0" r="r" b="b"/>
            <a:pathLst>
              <a:path w="606" h="170">
                <a:moveTo>
                  <a:pt x="0" y="28"/>
                </a:moveTo>
                <a:lnTo>
                  <a:pt x="600" y="170"/>
                </a:lnTo>
                <a:lnTo>
                  <a:pt x="606" y="142"/>
                </a:lnTo>
                <a:lnTo>
                  <a:pt x="5" y="0"/>
                </a:lnTo>
                <a:lnTo>
                  <a:pt x="0" y="28"/>
                </a:lnTo>
                <a:close/>
              </a:path>
            </a:pathLst>
          </a:custGeom>
          <a:solidFill>
            <a:srgbClr val="F2E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64" name="Freeform 314"/>
          <p:cNvSpPr>
            <a:spLocks/>
          </p:cNvSpPr>
          <p:nvPr/>
        </p:nvSpPr>
        <p:spPr bwMode="auto">
          <a:xfrm>
            <a:off x="10794872" y="5421312"/>
            <a:ext cx="95250" cy="22225"/>
          </a:xfrm>
          <a:custGeom>
            <a:avLst/>
            <a:gdLst>
              <a:gd name="T0" fmla="*/ 0 w 606"/>
              <a:gd name="T1" fmla="*/ 28 h 170"/>
              <a:gd name="T2" fmla="*/ 600 w 606"/>
              <a:gd name="T3" fmla="*/ 170 h 170"/>
              <a:gd name="T4" fmla="*/ 606 w 606"/>
              <a:gd name="T5" fmla="*/ 142 h 170"/>
              <a:gd name="T6" fmla="*/ 5 w 606"/>
              <a:gd name="T7" fmla="*/ 0 h 170"/>
              <a:gd name="T8" fmla="*/ 0 w 606"/>
              <a:gd name="T9" fmla="*/ 28 h 170"/>
            </a:gdLst>
            <a:ahLst/>
            <a:cxnLst>
              <a:cxn ang="0">
                <a:pos x="T0" y="T1"/>
              </a:cxn>
              <a:cxn ang="0">
                <a:pos x="T2" y="T3"/>
              </a:cxn>
              <a:cxn ang="0">
                <a:pos x="T4" y="T5"/>
              </a:cxn>
              <a:cxn ang="0">
                <a:pos x="T6" y="T7"/>
              </a:cxn>
              <a:cxn ang="0">
                <a:pos x="T8" y="T9"/>
              </a:cxn>
            </a:cxnLst>
            <a:rect l="0" t="0" r="r" b="b"/>
            <a:pathLst>
              <a:path w="606" h="170">
                <a:moveTo>
                  <a:pt x="0" y="28"/>
                </a:moveTo>
                <a:lnTo>
                  <a:pt x="600" y="170"/>
                </a:lnTo>
                <a:lnTo>
                  <a:pt x="606" y="142"/>
                </a:lnTo>
                <a:lnTo>
                  <a:pt x="5" y="0"/>
                </a:lnTo>
                <a:lnTo>
                  <a:pt x="0" y="28"/>
                </a:lnTo>
                <a:close/>
              </a:path>
            </a:pathLst>
          </a:custGeom>
          <a:solidFill>
            <a:srgbClr val="F2E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65" name="AutoShape 315"/>
          <p:cNvSpPr>
            <a:spLocks noChangeAspect="1" noChangeArrowheads="1" noTextEdit="1"/>
          </p:cNvSpPr>
          <p:nvPr/>
        </p:nvSpPr>
        <p:spPr bwMode="auto">
          <a:xfrm>
            <a:off x="10253534" y="5305425"/>
            <a:ext cx="233363"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66" name="Freeform 316"/>
          <p:cNvSpPr>
            <a:spLocks/>
          </p:cNvSpPr>
          <p:nvPr/>
        </p:nvSpPr>
        <p:spPr bwMode="auto">
          <a:xfrm>
            <a:off x="10255122" y="5305425"/>
            <a:ext cx="231775" cy="252412"/>
          </a:xfrm>
          <a:custGeom>
            <a:avLst/>
            <a:gdLst>
              <a:gd name="T0" fmla="*/ 653 w 1894"/>
              <a:gd name="T1" fmla="*/ 0 h 1904"/>
              <a:gd name="T2" fmla="*/ 668 w 1894"/>
              <a:gd name="T3" fmla="*/ 0 h 1904"/>
              <a:gd name="T4" fmla="*/ 699 w 1894"/>
              <a:gd name="T5" fmla="*/ 1 h 1904"/>
              <a:gd name="T6" fmla="*/ 742 w 1894"/>
              <a:gd name="T7" fmla="*/ 3 h 1904"/>
              <a:gd name="T8" fmla="*/ 799 w 1894"/>
              <a:gd name="T9" fmla="*/ 6 h 1904"/>
              <a:gd name="T10" fmla="*/ 865 w 1894"/>
              <a:gd name="T11" fmla="*/ 10 h 1904"/>
              <a:gd name="T12" fmla="*/ 941 w 1894"/>
              <a:gd name="T13" fmla="*/ 17 h 1904"/>
              <a:gd name="T14" fmla="*/ 1025 w 1894"/>
              <a:gd name="T15" fmla="*/ 26 h 1904"/>
              <a:gd name="T16" fmla="*/ 1116 w 1894"/>
              <a:gd name="T17" fmla="*/ 38 h 1904"/>
              <a:gd name="T18" fmla="*/ 1213 w 1894"/>
              <a:gd name="T19" fmla="*/ 55 h 1904"/>
              <a:gd name="T20" fmla="*/ 1315 w 1894"/>
              <a:gd name="T21" fmla="*/ 73 h 1904"/>
              <a:gd name="T22" fmla="*/ 1418 w 1894"/>
              <a:gd name="T23" fmla="*/ 97 h 1904"/>
              <a:gd name="T24" fmla="*/ 1525 w 1894"/>
              <a:gd name="T25" fmla="*/ 125 h 1904"/>
              <a:gd name="T26" fmla="*/ 1632 w 1894"/>
              <a:gd name="T27" fmla="*/ 159 h 1904"/>
              <a:gd name="T28" fmla="*/ 1739 w 1894"/>
              <a:gd name="T29" fmla="*/ 197 h 1904"/>
              <a:gd name="T30" fmla="*/ 1843 w 1894"/>
              <a:gd name="T31" fmla="*/ 241 h 1904"/>
              <a:gd name="T32" fmla="*/ 1729 w 1894"/>
              <a:gd name="T33" fmla="*/ 1139 h 1904"/>
              <a:gd name="T34" fmla="*/ 1742 w 1894"/>
              <a:gd name="T35" fmla="*/ 1146 h 1904"/>
              <a:gd name="T36" fmla="*/ 1768 w 1894"/>
              <a:gd name="T37" fmla="*/ 1173 h 1904"/>
              <a:gd name="T38" fmla="*/ 1781 w 1894"/>
              <a:gd name="T39" fmla="*/ 1234 h 1904"/>
              <a:gd name="T40" fmla="*/ 1760 w 1894"/>
              <a:gd name="T41" fmla="*/ 1341 h 1904"/>
              <a:gd name="T42" fmla="*/ 1432 w 1894"/>
              <a:gd name="T43" fmla="*/ 1765 h 1904"/>
              <a:gd name="T44" fmla="*/ 1322 w 1894"/>
              <a:gd name="T45" fmla="*/ 1904 h 1904"/>
              <a:gd name="T46" fmla="*/ 1304 w 1894"/>
              <a:gd name="T47" fmla="*/ 1902 h 1904"/>
              <a:gd name="T48" fmla="*/ 1270 w 1894"/>
              <a:gd name="T49" fmla="*/ 1897 h 1904"/>
              <a:gd name="T50" fmla="*/ 1223 w 1894"/>
              <a:gd name="T51" fmla="*/ 1891 h 1904"/>
              <a:gd name="T52" fmla="*/ 1162 w 1894"/>
              <a:gd name="T53" fmla="*/ 1881 h 1904"/>
              <a:gd name="T54" fmla="*/ 1091 w 1894"/>
              <a:gd name="T55" fmla="*/ 1869 h 1904"/>
              <a:gd name="T56" fmla="*/ 1008 w 1894"/>
              <a:gd name="T57" fmla="*/ 1854 h 1904"/>
              <a:gd name="T58" fmla="*/ 918 w 1894"/>
              <a:gd name="T59" fmla="*/ 1835 h 1904"/>
              <a:gd name="T60" fmla="*/ 820 w 1894"/>
              <a:gd name="T61" fmla="*/ 1813 h 1904"/>
              <a:gd name="T62" fmla="*/ 717 w 1894"/>
              <a:gd name="T63" fmla="*/ 1786 h 1904"/>
              <a:gd name="T64" fmla="*/ 610 w 1894"/>
              <a:gd name="T65" fmla="*/ 1755 h 1904"/>
              <a:gd name="T66" fmla="*/ 501 w 1894"/>
              <a:gd name="T67" fmla="*/ 1720 h 1904"/>
              <a:gd name="T68" fmla="*/ 390 w 1894"/>
              <a:gd name="T69" fmla="*/ 1681 h 1904"/>
              <a:gd name="T70" fmla="*/ 280 w 1894"/>
              <a:gd name="T71" fmla="*/ 1636 h 1904"/>
              <a:gd name="T72" fmla="*/ 172 w 1894"/>
              <a:gd name="T73" fmla="*/ 1585 h 1904"/>
              <a:gd name="T74" fmla="*/ 67 w 1894"/>
              <a:gd name="T75" fmla="*/ 1530 h 1904"/>
              <a:gd name="T76" fmla="*/ 16 w 1894"/>
              <a:gd name="T77" fmla="*/ 1495 h 1904"/>
              <a:gd name="T78" fmla="*/ 8 w 1894"/>
              <a:gd name="T79" fmla="*/ 1457 h 1904"/>
              <a:gd name="T80" fmla="*/ 0 w 1894"/>
              <a:gd name="T81" fmla="*/ 1401 h 1904"/>
              <a:gd name="T82" fmla="*/ 4 w 1894"/>
              <a:gd name="T83" fmla="*/ 1343 h 1904"/>
              <a:gd name="T84" fmla="*/ 388 w 1894"/>
              <a:gd name="T85" fmla="*/ 965 h 1904"/>
              <a:gd name="T86" fmla="*/ 386 w 1894"/>
              <a:gd name="T87" fmla="*/ 952 h 1904"/>
              <a:gd name="T88" fmla="*/ 390 w 1894"/>
              <a:gd name="T89" fmla="*/ 917 h 1904"/>
              <a:gd name="T90" fmla="*/ 412 w 1894"/>
              <a:gd name="T91" fmla="*/ 868 h 1904"/>
              <a:gd name="T92" fmla="*/ 468 w 1894"/>
              <a:gd name="T93" fmla="*/ 814 h 1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94" h="1904">
                <a:moveTo>
                  <a:pt x="651" y="0"/>
                </a:moveTo>
                <a:lnTo>
                  <a:pt x="653" y="0"/>
                </a:lnTo>
                <a:lnTo>
                  <a:pt x="659" y="0"/>
                </a:lnTo>
                <a:lnTo>
                  <a:pt x="668" y="0"/>
                </a:lnTo>
                <a:lnTo>
                  <a:pt x="682" y="0"/>
                </a:lnTo>
                <a:lnTo>
                  <a:pt x="699" y="1"/>
                </a:lnTo>
                <a:lnTo>
                  <a:pt x="720" y="1"/>
                </a:lnTo>
                <a:lnTo>
                  <a:pt x="742" y="3"/>
                </a:lnTo>
                <a:lnTo>
                  <a:pt x="769" y="4"/>
                </a:lnTo>
                <a:lnTo>
                  <a:pt x="799" y="6"/>
                </a:lnTo>
                <a:lnTo>
                  <a:pt x="831" y="8"/>
                </a:lnTo>
                <a:lnTo>
                  <a:pt x="865" y="10"/>
                </a:lnTo>
                <a:lnTo>
                  <a:pt x="902" y="13"/>
                </a:lnTo>
                <a:lnTo>
                  <a:pt x="941" y="17"/>
                </a:lnTo>
                <a:lnTo>
                  <a:pt x="982" y="21"/>
                </a:lnTo>
                <a:lnTo>
                  <a:pt x="1025" y="26"/>
                </a:lnTo>
                <a:lnTo>
                  <a:pt x="1070" y="32"/>
                </a:lnTo>
                <a:lnTo>
                  <a:pt x="1116" y="38"/>
                </a:lnTo>
                <a:lnTo>
                  <a:pt x="1164" y="46"/>
                </a:lnTo>
                <a:lnTo>
                  <a:pt x="1213" y="55"/>
                </a:lnTo>
                <a:lnTo>
                  <a:pt x="1263" y="63"/>
                </a:lnTo>
                <a:lnTo>
                  <a:pt x="1315" y="73"/>
                </a:lnTo>
                <a:lnTo>
                  <a:pt x="1366" y="85"/>
                </a:lnTo>
                <a:lnTo>
                  <a:pt x="1418" y="97"/>
                </a:lnTo>
                <a:lnTo>
                  <a:pt x="1472" y="111"/>
                </a:lnTo>
                <a:lnTo>
                  <a:pt x="1525" y="125"/>
                </a:lnTo>
                <a:lnTo>
                  <a:pt x="1579" y="141"/>
                </a:lnTo>
                <a:lnTo>
                  <a:pt x="1632" y="159"/>
                </a:lnTo>
                <a:lnTo>
                  <a:pt x="1685" y="177"/>
                </a:lnTo>
                <a:lnTo>
                  <a:pt x="1739" y="197"/>
                </a:lnTo>
                <a:lnTo>
                  <a:pt x="1791" y="218"/>
                </a:lnTo>
                <a:lnTo>
                  <a:pt x="1843" y="241"/>
                </a:lnTo>
                <a:lnTo>
                  <a:pt x="1894" y="266"/>
                </a:lnTo>
                <a:lnTo>
                  <a:pt x="1729" y="1139"/>
                </a:lnTo>
                <a:lnTo>
                  <a:pt x="1733" y="1140"/>
                </a:lnTo>
                <a:lnTo>
                  <a:pt x="1742" y="1146"/>
                </a:lnTo>
                <a:lnTo>
                  <a:pt x="1755" y="1156"/>
                </a:lnTo>
                <a:lnTo>
                  <a:pt x="1768" y="1173"/>
                </a:lnTo>
                <a:lnTo>
                  <a:pt x="1778" y="1199"/>
                </a:lnTo>
                <a:lnTo>
                  <a:pt x="1781" y="1234"/>
                </a:lnTo>
                <a:lnTo>
                  <a:pt x="1777" y="1281"/>
                </a:lnTo>
                <a:lnTo>
                  <a:pt x="1760" y="1341"/>
                </a:lnTo>
                <a:lnTo>
                  <a:pt x="1472" y="1765"/>
                </a:lnTo>
                <a:lnTo>
                  <a:pt x="1432" y="1765"/>
                </a:lnTo>
                <a:lnTo>
                  <a:pt x="1324" y="1904"/>
                </a:lnTo>
                <a:lnTo>
                  <a:pt x="1322" y="1904"/>
                </a:lnTo>
                <a:lnTo>
                  <a:pt x="1315" y="1903"/>
                </a:lnTo>
                <a:lnTo>
                  <a:pt x="1304" y="1902"/>
                </a:lnTo>
                <a:lnTo>
                  <a:pt x="1290" y="1900"/>
                </a:lnTo>
                <a:lnTo>
                  <a:pt x="1270" y="1897"/>
                </a:lnTo>
                <a:lnTo>
                  <a:pt x="1249" y="1894"/>
                </a:lnTo>
                <a:lnTo>
                  <a:pt x="1223" y="1891"/>
                </a:lnTo>
                <a:lnTo>
                  <a:pt x="1194" y="1887"/>
                </a:lnTo>
                <a:lnTo>
                  <a:pt x="1162" y="1881"/>
                </a:lnTo>
                <a:lnTo>
                  <a:pt x="1128" y="1876"/>
                </a:lnTo>
                <a:lnTo>
                  <a:pt x="1091" y="1869"/>
                </a:lnTo>
                <a:lnTo>
                  <a:pt x="1050" y="1862"/>
                </a:lnTo>
                <a:lnTo>
                  <a:pt x="1008" y="1854"/>
                </a:lnTo>
                <a:lnTo>
                  <a:pt x="964" y="1845"/>
                </a:lnTo>
                <a:lnTo>
                  <a:pt x="918" y="1835"/>
                </a:lnTo>
                <a:lnTo>
                  <a:pt x="870" y="1824"/>
                </a:lnTo>
                <a:lnTo>
                  <a:pt x="820" y="1813"/>
                </a:lnTo>
                <a:lnTo>
                  <a:pt x="769" y="1800"/>
                </a:lnTo>
                <a:lnTo>
                  <a:pt x="717" y="1786"/>
                </a:lnTo>
                <a:lnTo>
                  <a:pt x="664" y="1772"/>
                </a:lnTo>
                <a:lnTo>
                  <a:pt x="610" y="1755"/>
                </a:lnTo>
                <a:lnTo>
                  <a:pt x="555" y="1738"/>
                </a:lnTo>
                <a:lnTo>
                  <a:pt x="501" y="1720"/>
                </a:lnTo>
                <a:lnTo>
                  <a:pt x="445" y="1701"/>
                </a:lnTo>
                <a:lnTo>
                  <a:pt x="390" y="1681"/>
                </a:lnTo>
                <a:lnTo>
                  <a:pt x="334" y="1659"/>
                </a:lnTo>
                <a:lnTo>
                  <a:pt x="280" y="1636"/>
                </a:lnTo>
                <a:lnTo>
                  <a:pt x="225" y="1611"/>
                </a:lnTo>
                <a:lnTo>
                  <a:pt x="172" y="1585"/>
                </a:lnTo>
                <a:lnTo>
                  <a:pt x="119" y="1559"/>
                </a:lnTo>
                <a:lnTo>
                  <a:pt x="67" y="1530"/>
                </a:lnTo>
                <a:lnTo>
                  <a:pt x="17" y="1500"/>
                </a:lnTo>
                <a:lnTo>
                  <a:pt x="16" y="1495"/>
                </a:lnTo>
                <a:lnTo>
                  <a:pt x="12" y="1480"/>
                </a:lnTo>
                <a:lnTo>
                  <a:pt x="8" y="1457"/>
                </a:lnTo>
                <a:lnTo>
                  <a:pt x="4" y="1430"/>
                </a:lnTo>
                <a:lnTo>
                  <a:pt x="0" y="1401"/>
                </a:lnTo>
                <a:lnTo>
                  <a:pt x="0" y="1370"/>
                </a:lnTo>
                <a:lnTo>
                  <a:pt x="4" y="1343"/>
                </a:lnTo>
                <a:lnTo>
                  <a:pt x="12" y="1319"/>
                </a:lnTo>
                <a:lnTo>
                  <a:pt x="388" y="965"/>
                </a:lnTo>
                <a:lnTo>
                  <a:pt x="387" y="961"/>
                </a:lnTo>
                <a:lnTo>
                  <a:pt x="386" y="952"/>
                </a:lnTo>
                <a:lnTo>
                  <a:pt x="386" y="936"/>
                </a:lnTo>
                <a:lnTo>
                  <a:pt x="390" y="917"/>
                </a:lnTo>
                <a:lnTo>
                  <a:pt x="397" y="893"/>
                </a:lnTo>
                <a:lnTo>
                  <a:pt x="412" y="868"/>
                </a:lnTo>
                <a:lnTo>
                  <a:pt x="435" y="841"/>
                </a:lnTo>
                <a:lnTo>
                  <a:pt x="468" y="814"/>
                </a:lnTo>
                <a:lnTo>
                  <a:pt x="651" y="0"/>
                </a:lnTo>
                <a:close/>
              </a:path>
            </a:pathLst>
          </a:custGeom>
          <a:solidFill>
            <a:srgbClr val="B2B2B2"/>
          </a:solidFill>
          <a:ln w="9525">
            <a:solidFill>
              <a:srgbClr val="808080"/>
            </a:solidFill>
            <a:round/>
            <a:headEnd/>
            <a:tailEnd/>
          </a:ln>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67" name="Freeform 317"/>
          <p:cNvSpPr>
            <a:spLocks/>
          </p:cNvSpPr>
          <p:nvPr/>
        </p:nvSpPr>
        <p:spPr bwMode="auto">
          <a:xfrm>
            <a:off x="10283697" y="5465762"/>
            <a:ext cx="134937" cy="42863"/>
          </a:xfrm>
          <a:custGeom>
            <a:avLst/>
            <a:gdLst>
              <a:gd name="T0" fmla="*/ 40 w 1106"/>
              <a:gd name="T1" fmla="*/ 0 h 331"/>
              <a:gd name="T2" fmla="*/ 1106 w 1106"/>
              <a:gd name="T3" fmla="*/ 277 h 331"/>
              <a:gd name="T4" fmla="*/ 1071 w 1106"/>
              <a:gd name="T5" fmla="*/ 331 h 331"/>
              <a:gd name="T6" fmla="*/ 0 w 1106"/>
              <a:gd name="T7" fmla="*/ 36 h 331"/>
              <a:gd name="T8" fmla="*/ 40 w 1106"/>
              <a:gd name="T9" fmla="*/ 0 h 331"/>
            </a:gdLst>
            <a:ahLst/>
            <a:cxnLst>
              <a:cxn ang="0">
                <a:pos x="T0" y="T1"/>
              </a:cxn>
              <a:cxn ang="0">
                <a:pos x="T2" y="T3"/>
              </a:cxn>
              <a:cxn ang="0">
                <a:pos x="T4" y="T5"/>
              </a:cxn>
              <a:cxn ang="0">
                <a:pos x="T6" y="T7"/>
              </a:cxn>
              <a:cxn ang="0">
                <a:pos x="T8" y="T9"/>
              </a:cxn>
            </a:cxnLst>
            <a:rect l="0" t="0" r="r" b="b"/>
            <a:pathLst>
              <a:path w="1106" h="331">
                <a:moveTo>
                  <a:pt x="40" y="0"/>
                </a:moveTo>
                <a:lnTo>
                  <a:pt x="1106" y="277"/>
                </a:lnTo>
                <a:lnTo>
                  <a:pt x="1071" y="331"/>
                </a:lnTo>
                <a:lnTo>
                  <a:pt x="0" y="36"/>
                </a:lnTo>
                <a:lnTo>
                  <a:pt x="40"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68" name="Freeform 318"/>
          <p:cNvSpPr>
            <a:spLocks/>
          </p:cNvSpPr>
          <p:nvPr/>
        </p:nvSpPr>
        <p:spPr bwMode="auto">
          <a:xfrm>
            <a:off x="10261472" y="5484812"/>
            <a:ext cx="157162" cy="66675"/>
          </a:xfrm>
          <a:custGeom>
            <a:avLst/>
            <a:gdLst>
              <a:gd name="T0" fmla="*/ 1282 w 1285"/>
              <a:gd name="T1" fmla="*/ 391 h 505"/>
              <a:gd name="T2" fmla="*/ 1264 w 1285"/>
              <a:gd name="T3" fmla="*/ 389 h 505"/>
              <a:gd name="T4" fmla="*/ 1232 w 1285"/>
              <a:gd name="T5" fmla="*/ 385 h 505"/>
              <a:gd name="T6" fmla="*/ 1183 w 1285"/>
              <a:gd name="T7" fmla="*/ 378 h 505"/>
              <a:gd name="T8" fmla="*/ 1124 w 1285"/>
              <a:gd name="T9" fmla="*/ 369 h 505"/>
              <a:gd name="T10" fmla="*/ 1052 w 1285"/>
              <a:gd name="T11" fmla="*/ 355 h 505"/>
              <a:gd name="T12" fmla="*/ 971 w 1285"/>
              <a:gd name="T13" fmla="*/ 340 h 505"/>
              <a:gd name="T14" fmla="*/ 881 w 1285"/>
              <a:gd name="T15" fmla="*/ 322 h 505"/>
              <a:gd name="T16" fmla="*/ 785 w 1285"/>
              <a:gd name="T17" fmla="*/ 299 h 505"/>
              <a:gd name="T18" fmla="*/ 684 w 1285"/>
              <a:gd name="T19" fmla="*/ 273 h 505"/>
              <a:gd name="T20" fmla="*/ 579 w 1285"/>
              <a:gd name="T21" fmla="*/ 244 h 505"/>
              <a:gd name="T22" fmla="*/ 472 w 1285"/>
              <a:gd name="T23" fmla="*/ 209 h 505"/>
              <a:gd name="T24" fmla="*/ 364 w 1285"/>
              <a:gd name="T25" fmla="*/ 171 h 505"/>
              <a:gd name="T26" fmla="*/ 259 w 1285"/>
              <a:gd name="T27" fmla="*/ 128 h 505"/>
              <a:gd name="T28" fmla="*/ 155 w 1285"/>
              <a:gd name="T29" fmla="*/ 81 h 505"/>
              <a:gd name="T30" fmla="*/ 55 w 1285"/>
              <a:gd name="T31" fmla="*/ 28 h 505"/>
              <a:gd name="T32" fmla="*/ 6 w 1285"/>
              <a:gd name="T33" fmla="*/ 4 h 505"/>
              <a:gd name="T34" fmla="*/ 2 w 1285"/>
              <a:gd name="T35" fmla="*/ 32 h 505"/>
              <a:gd name="T36" fmla="*/ 0 w 1285"/>
              <a:gd name="T37" fmla="*/ 76 h 505"/>
              <a:gd name="T38" fmla="*/ 8 w 1285"/>
              <a:gd name="T39" fmla="*/ 120 h 505"/>
              <a:gd name="T40" fmla="*/ 19 w 1285"/>
              <a:gd name="T41" fmla="*/ 139 h 505"/>
              <a:gd name="T42" fmla="*/ 28 w 1285"/>
              <a:gd name="T43" fmla="*/ 144 h 505"/>
              <a:gd name="T44" fmla="*/ 47 w 1285"/>
              <a:gd name="T45" fmla="*/ 155 h 505"/>
              <a:gd name="T46" fmla="*/ 75 w 1285"/>
              <a:gd name="T47" fmla="*/ 170 h 505"/>
              <a:gd name="T48" fmla="*/ 112 w 1285"/>
              <a:gd name="T49" fmla="*/ 190 h 505"/>
              <a:gd name="T50" fmla="*/ 159 w 1285"/>
              <a:gd name="T51" fmla="*/ 212 h 505"/>
              <a:gd name="T52" fmla="*/ 215 w 1285"/>
              <a:gd name="T53" fmla="*/ 238 h 505"/>
              <a:gd name="T54" fmla="*/ 281 w 1285"/>
              <a:gd name="T55" fmla="*/ 267 h 505"/>
              <a:gd name="T56" fmla="*/ 358 w 1285"/>
              <a:gd name="T57" fmla="*/ 296 h 505"/>
              <a:gd name="T58" fmla="*/ 443 w 1285"/>
              <a:gd name="T59" fmla="*/ 326 h 505"/>
              <a:gd name="T60" fmla="*/ 540 w 1285"/>
              <a:gd name="T61" fmla="*/ 357 h 505"/>
              <a:gd name="T62" fmla="*/ 647 w 1285"/>
              <a:gd name="T63" fmla="*/ 387 h 505"/>
              <a:gd name="T64" fmla="*/ 764 w 1285"/>
              <a:gd name="T65" fmla="*/ 416 h 505"/>
              <a:gd name="T66" fmla="*/ 890 w 1285"/>
              <a:gd name="T67" fmla="*/ 444 h 505"/>
              <a:gd name="T68" fmla="*/ 1028 w 1285"/>
              <a:gd name="T69" fmla="*/ 472 h 505"/>
              <a:gd name="T70" fmla="*/ 1177 w 1285"/>
              <a:gd name="T71" fmla="*/ 494 h 505"/>
              <a:gd name="T72" fmla="*/ 1256 w 1285"/>
              <a:gd name="T73" fmla="*/ 503 h 505"/>
              <a:gd name="T74" fmla="*/ 1265 w 1285"/>
              <a:gd name="T75" fmla="*/ 487 h 505"/>
              <a:gd name="T76" fmla="*/ 1278 w 1285"/>
              <a:gd name="T77" fmla="*/ 456 h 505"/>
              <a:gd name="T78" fmla="*/ 1285 w 1285"/>
              <a:gd name="T79" fmla="*/ 415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5" h="505">
                <a:moveTo>
                  <a:pt x="1284" y="391"/>
                </a:moveTo>
                <a:lnTo>
                  <a:pt x="1282" y="391"/>
                </a:lnTo>
                <a:lnTo>
                  <a:pt x="1275" y="390"/>
                </a:lnTo>
                <a:lnTo>
                  <a:pt x="1264" y="389"/>
                </a:lnTo>
                <a:lnTo>
                  <a:pt x="1250" y="387"/>
                </a:lnTo>
                <a:lnTo>
                  <a:pt x="1232" y="385"/>
                </a:lnTo>
                <a:lnTo>
                  <a:pt x="1209" y="382"/>
                </a:lnTo>
                <a:lnTo>
                  <a:pt x="1183" y="378"/>
                </a:lnTo>
                <a:lnTo>
                  <a:pt x="1155" y="374"/>
                </a:lnTo>
                <a:lnTo>
                  <a:pt x="1124" y="369"/>
                </a:lnTo>
                <a:lnTo>
                  <a:pt x="1089" y="362"/>
                </a:lnTo>
                <a:lnTo>
                  <a:pt x="1052" y="355"/>
                </a:lnTo>
                <a:lnTo>
                  <a:pt x="1013" y="349"/>
                </a:lnTo>
                <a:lnTo>
                  <a:pt x="971" y="340"/>
                </a:lnTo>
                <a:lnTo>
                  <a:pt x="926" y="332"/>
                </a:lnTo>
                <a:lnTo>
                  <a:pt x="881" y="322"/>
                </a:lnTo>
                <a:lnTo>
                  <a:pt x="834" y="311"/>
                </a:lnTo>
                <a:lnTo>
                  <a:pt x="785" y="299"/>
                </a:lnTo>
                <a:lnTo>
                  <a:pt x="735" y="287"/>
                </a:lnTo>
                <a:lnTo>
                  <a:pt x="684" y="273"/>
                </a:lnTo>
                <a:lnTo>
                  <a:pt x="632" y="259"/>
                </a:lnTo>
                <a:lnTo>
                  <a:pt x="579" y="244"/>
                </a:lnTo>
                <a:lnTo>
                  <a:pt x="526" y="228"/>
                </a:lnTo>
                <a:lnTo>
                  <a:pt x="472" y="209"/>
                </a:lnTo>
                <a:lnTo>
                  <a:pt x="419" y="191"/>
                </a:lnTo>
                <a:lnTo>
                  <a:pt x="364" y="171"/>
                </a:lnTo>
                <a:lnTo>
                  <a:pt x="311" y="150"/>
                </a:lnTo>
                <a:lnTo>
                  <a:pt x="259" y="128"/>
                </a:lnTo>
                <a:lnTo>
                  <a:pt x="206" y="105"/>
                </a:lnTo>
                <a:lnTo>
                  <a:pt x="155" y="81"/>
                </a:lnTo>
                <a:lnTo>
                  <a:pt x="104" y="55"/>
                </a:lnTo>
                <a:lnTo>
                  <a:pt x="55" y="28"/>
                </a:lnTo>
                <a:lnTo>
                  <a:pt x="7" y="0"/>
                </a:lnTo>
                <a:lnTo>
                  <a:pt x="6" y="4"/>
                </a:lnTo>
                <a:lnTo>
                  <a:pt x="4" y="15"/>
                </a:lnTo>
                <a:lnTo>
                  <a:pt x="2" y="32"/>
                </a:lnTo>
                <a:lnTo>
                  <a:pt x="0" y="53"/>
                </a:lnTo>
                <a:lnTo>
                  <a:pt x="0" y="76"/>
                </a:lnTo>
                <a:lnTo>
                  <a:pt x="2" y="98"/>
                </a:lnTo>
                <a:lnTo>
                  <a:pt x="8" y="120"/>
                </a:lnTo>
                <a:lnTo>
                  <a:pt x="18" y="137"/>
                </a:lnTo>
                <a:lnTo>
                  <a:pt x="19" y="139"/>
                </a:lnTo>
                <a:lnTo>
                  <a:pt x="22" y="141"/>
                </a:lnTo>
                <a:lnTo>
                  <a:pt x="28" y="144"/>
                </a:lnTo>
                <a:lnTo>
                  <a:pt x="37" y="148"/>
                </a:lnTo>
                <a:lnTo>
                  <a:pt x="47" y="155"/>
                </a:lnTo>
                <a:lnTo>
                  <a:pt x="59" y="162"/>
                </a:lnTo>
                <a:lnTo>
                  <a:pt x="75" y="170"/>
                </a:lnTo>
                <a:lnTo>
                  <a:pt x="92" y="180"/>
                </a:lnTo>
                <a:lnTo>
                  <a:pt x="112" y="190"/>
                </a:lnTo>
                <a:lnTo>
                  <a:pt x="134" y="200"/>
                </a:lnTo>
                <a:lnTo>
                  <a:pt x="159" y="212"/>
                </a:lnTo>
                <a:lnTo>
                  <a:pt x="186" y="225"/>
                </a:lnTo>
                <a:lnTo>
                  <a:pt x="215" y="238"/>
                </a:lnTo>
                <a:lnTo>
                  <a:pt x="247" y="252"/>
                </a:lnTo>
                <a:lnTo>
                  <a:pt x="281" y="267"/>
                </a:lnTo>
                <a:lnTo>
                  <a:pt x="318" y="281"/>
                </a:lnTo>
                <a:lnTo>
                  <a:pt x="358" y="296"/>
                </a:lnTo>
                <a:lnTo>
                  <a:pt x="399" y="311"/>
                </a:lnTo>
                <a:lnTo>
                  <a:pt x="443" y="326"/>
                </a:lnTo>
                <a:lnTo>
                  <a:pt x="491" y="341"/>
                </a:lnTo>
                <a:lnTo>
                  <a:pt x="540" y="357"/>
                </a:lnTo>
                <a:lnTo>
                  <a:pt x="592" y="372"/>
                </a:lnTo>
                <a:lnTo>
                  <a:pt x="647" y="387"/>
                </a:lnTo>
                <a:lnTo>
                  <a:pt x="703" y="402"/>
                </a:lnTo>
                <a:lnTo>
                  <a:pt x="764" y="416"/>
                </a:lnTo>
                <a:lnTo>
                  <a:pt x="826" y="431"/>
                </a:lnTo>
                <a:lnTo>
                  <a:pt x="890" y="444"/>
                </a:lnTo>
                <a:lnTo>
                  <a:pt x="958" y="459"/>
                </a:lnTo>
                <a:lnTo>
                  <a:pt x="1028" y="472"/>
                </a:lnTo>
                <a:lnTo>
                  <a:pt x="1101" y="483"/>
                </a:lnTo>
                <a:lnTo>
                  <a:pt x="1177" y="494"/>
                </a:lnTo>
                <a:lnTo>
                  <a:pt x="1255" y="505"/>
                </a:lnTo>
                <a:lnTo>
                  <a:pt x="1256" y="503"/>
                </a:lnTo>
                <a:lnTo>
                  <a:pt x="1260" y="497"/>
                </a:lnTo>
                <a:lnTo>
                  <a:pt x="1265" y="487"/>
                </a:lnTo>
                <a:lnTo>
                  <a:pt x="1272" y="473"/>
                </a:lnTo>
                <a:lnTo>
                  <a:pt x="1278" y="456"/>
                </a:lnTo>
                <a:lnTo>
                  <a:pt x="1282" y="437"/>
                </a:lnTo>
                <a:lnTo>
                  <a:pt x="1285" y="415"/>
                </a:lnTo>
                <a:lnTo>
                  <a:pt x="1284" y="391"/>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69" name="AutoShape 319"/>
          <p:cNvSpPr>
            <a:spLocks noChangeAspect="1" noChangeArrowheads="1" noTextEdit="1"/>
          </p:cNvSpPr>
          <p:nvPr/>
        </p:nvSpPr>
        <p:spPr bwMode="auto">
          <a:xfrm>
            <a:off x="10213847" y="5216525"/>
            <a:ext cx="25400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70" name="Freeform 320"/>
          <p:cNvSpPr>
            <a:spLocks/>
          </p:cNvSpPr>
          <p:nvPr/>
        </p:nvSpPr>
        <p:spPr bwMode="auto">
          <a:xfrm>
            <a:off x="10266234" y="5235575"/>
            <a:ext cx="36513" cy="49212"/>
          </a:xfrm>
          <a:custGeom>
            <a:avLst/>
            <a:gdLst>
              <a:gd name="T0" fmla="*/ 63 w 179"/>
              <a:gd name="T1" fmla="*/ 28 h 216"/>
              <a:gd name="T2" fmla="*/ 49 w 179"/>
              <a:gd name="T3" fmla="*/ 37 h 216"/>
              <a:gd name="T4" fmla="*/ 38 w 179"/>
              <a:gd name="T5" fmla="*/ 47 h 216"/>
              <a:gd name="T6" fmla="*/ 27 w 179"/>
              <a:gd name="T7" fmla="*/ 59 h 216"/>
              <a:gd name="T8" fmla="*/ 18 w 179"/>
              <a:gd name="T9" fmla="*/ 72 h 216"/>
              <a:gd name="T10" fmla="*/ 10 w 179"/>
              <a:gd name="T11" fmla="*/ 86 h 216"/>
              <a:gd name="T12" fmla="*/ 5 w 179"/>
              <a:gd name="T13" fmla="*/ 101 h 216"/>
              <a:gd name="T14" fmla="*/ 2 w 179"/>
              <a:gd name="T15" fmla="*/ 117 h 216"/>
              <a:gd name="T16" fmla="*/ 0 w 179"/>
              <a:gd name="T17" fmla="*/ 133 h 216"/>
              <a:gd name="T18" fmla="*/ 2 w 179"/>
              <a:gd name="T19" fmla="*/ 155 h 216"/>
              <a:gd name="T20" fmla="*/ 10 w 179"/>
              <a:gd name="T21" fmla="*/ 173 h 216"/>
              <a:gd name="T22" fmla="*/ 23 w 179"/>
              <a:gd name="T23" fmla="*/ 190 h 216"/>
              <a:gd name="T24" fmla="*/ 40 w 179"/>
              <a:gd name="T25" fmla="*/ 201 h 216"/>
              <a:gd name="T26" fmla="*/ 59 w 179"/>
              <a:gd name="T27" fmla="*/ 211 h 216"/>
              <a:gd name="T28" fmla="*/ 79 w 179"/>
              <a:gd name="T29" fmla="*/ 215 h 216"/>
              <a:gd name="T30" fmla="*/ 100 w 179"/>
              <a:gd name="T31" fmla="*/ 216 h 216"/>
              <a:gd name="T32" fmla="*/ 120 w 179"/>
              <a:gd name="T33" fmla="*/ 213 h 216"/>
              <a:gd name="T34" fmla="*/ 124 w 179"/>
              <a:gd name="T35" fmla="*/ 213 h 216"/>
              <a:gd name="T36" fmla="*/ 128 w 179"/>
              <a:gd name="T37" fmla="*/ 211 h 216"/>
              <a:gd name="T38" fmla="*/ 131 w 179"/>
              <a:gd name="T39" fmla="*/ 208 h 216"/>
              <a:gd name="T40" fmla="*/ 132 w 179"/>
              <a:gd name="T41" fmla="*/ 203 h 216"/>
              <a:gd name="T42" fmla="*/ 130 w 179"/>
              <a:gd name="T43" fmla="*/ 198 h 216"/>
              <a:gd name="T44" fmla="*/ 126 w 179"/>
              <a:gd name="T45" fmla="*/ 194 h 216"/>
              <a:gd name="T46" fmla="*/ 121 w 179"/>
              <a:gd name="T47" fmla="*/ 190 h 216"/>
              <a:gd name="T48" fmla="*/ 116 w 179"/>
              <a:gd name="T49" fmla="*/ 187 h 216"/>
              <a:gd name="T50" fmla="*/ 105 w 179"/>
              <a:gd name="T51" fmla="*/ 184 h 216"/>
              <a:gd name="T52" fmla="*/ 95 w 179"/>
              <a:gd name="T53" fmla="*/ 182 h 216"/>
              <a:gd name="T54" fmla="*/ 84 w 179"/>
              <a:gd name="T55" fmla="*/ 180 h 216"/>
              <a:gd name="T56" fmla="*/ 75 w 179"/>
              <a:gd name="T57" fmla="*/ 178 h 216"/>
              <a:gd name="T58" fmla="*/ 65 w 179"/>
              <a:gd name="T59" fmla="*/ 175 h 216"/>
              <a:gd name="T60" fmla="*/ 56 w 179"/>
              <a:gd name="T61" fmla="*/ 170 h 216"/>
              <a:gd name="T62" fmla="*/ 47 w 179"/>
              <a:gd name="T63" fmla="*/ 165 h 216"/>
              <a:gd name="T64" fmla="*/ 39 w 179"/>
              <a:gd name="T65" fmla="*/ 156 h 216"/>
              <a:gd name="T66" fmla="*/ 36 w 179"/>
              <a:gd name="T67" fmla="*/ 120 h 216"/>
              <a:gd name="T68" fmla="*/ 44 w 179"/>
              <a:gd name="T69" fmla="*/ 90 h 216"/>
              <a:gd name="T70" fmla="*/ 61 w 179"/>
              <a:gd name="T71" fmla="*/ 67 h 216"/>
              <a:gd name="T72" fmla="*/ 84 w 179"/>
              <a:gd name="T73" fmla="*/ 47 h 216"/>
              <a:gd name="T74" fmla="*/ 109 w 179"/>
              <a:gd name="T75" fmla="*/ 32 h 216"/>
              <a:gd name="T76" fmla="*/ 136 w 179"/>
              <a:gd name="T77" fmla="*/ 21 h 216"/>
              <a:gd name="T78" fmla="*/ 160 w 179"/>
              <a:gd name="T79" fmla="*/ 12 h 216"/>
              <a:gd name="T80" fmla="*/ 179 w 179"/>
              <a:gd name="T81" fmla="*/ 5 h 216"/>
              <a:gd name="T82" fmla="*/ 167 w 179"/>
              <a:gd name="T83" fmla="*/ 1 h 216"/>
              <a:gd name="T84" fmla="*/ 154 w 179"/>
              <a:gd name="T85" fmla="*/ 0 h 216"/>
              <a:gd name="T86" fmla="*/ 140 w 179"/>
              <a:gd name="T87" fmla="*/ 2 h 216"/>
              <a:gd name="T88" fmla="*/ 124 w 179"/>
              <a:gd name="T89" fmla="*/ 5 h 216"/>
              <a:gd name="T90" fmla="*/ 108 w 179"/>
              <a:gd name="T91" fmla="*/ 10 h 216"/>
              <a:gd name="T92" fmla="*/ 92 w 179"/>
              <a:gd name="T93" fmla="*/ 15 h 216"/>
              <a:gd name="T94" fmla="*/ 77 w 179"/>
              <a:gd name="T95" fmla="*/ 22 h 216"/>
              <a:gd name="T96" fmla="*/ 63 w 179"/>
              <a:gd name="T97" fmla="*/ 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9" h="216">
                <a:moveTo>
                  <a:pt x="63" y="28"/>
                </a:moveTo>
                <a:lnTo>
                  <a:pt x="49" y="37"/>
                </a:lnTo>
                <a:lnTo>
                  <a:pt x="38" y="47"/>
                </a:lnTo>
                <a:lnTo>
                  <a:pt x="27" y="59"/>
                </a:lnTo>
                <a:lnTo>
                  <a:pt x="18" y="72"/>
                </a:lnTo>
                <a:lnTo>
                  <a:pt x="10" y="86"/>
                </a:lnTo>
                <a:lnTo>
                  <a:pt x="5" y="101"/>
                </a:lnTo>
                <a:lnTo>
                  <a:pt x="2" y="117"/>
                </a:lnTo>
                <a:lnTo>
                  <a:pt x="0" y="133"/>
                </a:lnTo>
                <a:lnTo>
                  <a:pt x="2" y="155"/>
                </a:lnTo>
                <a:lnTo>
                  <a:pt x="10" y="173"/>
                </a:lnTo>
                <a:lnTo>
                  <a:pt x="23" y="190"/>
                </a:lnTo>
                <a:lnTo>
                  <a:pt x="40" y="201"/>
                </a:lnTo>
                <a:lnTo>
                  <a:pt x="59" y="211"/>
                </a:lnTo>
                <a:lnTo>
                  <a:pt x="79" y="215"/>
                </a:lnTo>
                <a:lnTo>
                  <a:pt x="100" y="216"/>
                </a:lnTo>
                <a:lnTo>
                  <a:pt x="120" y="213"/>
                </a:lnTo>
                <a:lnTo>
                  <a:pt x="124" y="213"/>
                </a:lnTo>
                <a:lnTo>
                  <a:pt x="128" y="211"/>
                </a:lnTo>
                <a:lnTo>
                  <a:pt x="131" y="208"/>
                </a:lnTo>
                <a:lnTo>
                  <a:pt x="132" y="203"/>
                </a:lnTo>
                <a:lnTo>
                  <a:pt x="130" y="198"/>
                </a:lnTo>
                <a:lnTo>
                  <a:pt x="126" y="194"/>
                </a:lnTo>
                <a:lnTo>
                  <a:pt x="121" y="190"/>
                </a:lnTo>
                <a:lnTo>
                  <a:pt x="116" y="187"/>
                </a:lnTo>
                <a:lnTo>
                  <a:pt x="105" y="184"/>
                </a:lnTo>
                <a:lnTo>
                  <a:pt x="95" y="182"/>
                </a:lnTo>
                <a:lnTo>
                  <a:pt x="84" y="180"/>
                </a:lnTo>
                <a:lnTo>
                  <a:pt x="75" y="178"/>
                </a:lnTo>
                <a:lnTo>
                  <a:pt x="65" y="175"/>
                </a:lnTo>
                <a:lnTo>
                  <a:pt x="56" y="170"/>
                </a:lnTo>
                <a:lnTo>
                  <a:pt x="47" y="165"/>
                </a:lnTo>
                <a:lnTo>
                  <a:pt x="39" y="156"/>
                </a:lnTo>
                <a:lnTo>
                  <a:pt x="36" y="120"/>
                </a:lnTo>
                <a:lnTo>
                  <a:pt x="44" y="90"/>
                </a:lnTo>
                <a:lnTo>
                  <a:pt x="61" y="67"/>
                </a:lnTo>
                <a:lnTo>
                  <a:pt x="84" y="47"/>
                </a:lnTo>
                <a:lnTo>
                  <a:pt x="109" y="32"/>
                </a:lnTo>
                <a:lnTo>
                  <a:pt x="136" y="21"/>
                </a:lnTo>
                <a:lnTo>
                  <a:pt x="160" y="12"/>
                </a:lnTo>
                <a:lnTo>
                  <a:pt x="179" y="5"/>
                </a:lnTo>
                <a:lnTo>
                  <a:pt x="167" y="1"/>
                </a:lnTo>
                <a:lnTo>
                  <a:pt x="154" y="0"/>
                </a:lnTo>
                <a:lnTo>
                  <a:pt x="140" y="2"/>
                </a:lnTo>
                <a:lnTo>
                  <a:pt x="124" y="5"/>
                </a:lnTo>
                <a:lnTo>
                  <a:pt x="108" y="10"/>
                </a:lnTo>
                <a:lnTo>
                  <a:pt x="92" y="15"/>
                </a:lnTo>
                <a:lnTo>
                  <a:pt x="77" y="22"/>
                </a:lnTo>
                <a:lnTo>
                  <a:pt x="63" y="28"/>
                </a:lnTo>
                <a:close/>
              </a:path>
            </a:pathLst>
          </a:custGeom>
          <a:solidFill>
            <a:srgbClr val="C9E8FF"/>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71" name="Freeform 321"/>
          <p:cNvSpPr>
            <a:spLocks/>
          </p:cNvSpPr>
          <p:nvPr/>
        </p:nvSpPr>
        <p:spPr bwMode="auto">
          <a:xfrm>
            <a:off x="10328147" y="5233987"/>
            <a:ext cx="22225" cy="38100"/>
          </a:xfrm>
          <a:custGeom>
            <a:avLst/>
            <a:gdLst>
              <a:gd name="T0" fmla="*/ 96 w 114"/>
              <a:gd name="T1" fmla="*/ 55 h 168"/>
              <a:gd name="T2" fmla="*/ 101 w 114"/>
              <a:gd name="T3" fmla="*/ 72 h 168"/>
              <a:gd name="T4" fmla="*/ 100 w 114"/>
              <a:gd name="T5" fmla="*/ 88 h 168"/>
              <a:gd name="T6" fmla="*/ 92 w 114"/>
              <a:gd name="T7" fmla="*/ 101 h 168"/>
              <a:gd name="T8" fmla="*/ 82 w 114"/>
              <a:gd name="T9" fmla="*/ 112 h 168"/>
              <a:gd name="T10" fmla="*/ 69 w 114"/>
              <a:gd name="T11" fmla="*/ 123 h 168"/>
              <a:gd name="T12" fmla="*/ 54 w 114"/>
              <a:gd name="T13" fmla="*/ 134 h 168"/>
              <a:gd name="T14" fmla="*/ 40 w 114"/>
              <a:gd name="T15" fmla="*/ 143 h 168"/>
              <a:gd name="T16" fmla="*/ 27 w 114"/>
              <a:gd name="T17" fmla="*/ 153 h 168"/>
              <a:gd name="T18" fmla="*/ 25 w 114"/>
              <a:gd name="T19" fmla="*/ 156 h 168"/>
              <a:gd name="T20" fmla="*/ 24 w 114"/>
              <a:gd name="T21" fmla="*/ 158 h 168"/>
              <a:gd name="T22" fmla="*/ 24 w 114"/>
              <a:gd name="T23" fmla="*/ 162 h 168"/>
              <a:gd name="T24" fmla="*/ 25 w 114"/>
              <a:gd name="T25" fmla="*/ 165 h 168"/>
              <a:gd name="T26" fmla="*/ 28 w 114"/>
              <a:gd name="T27" fmla="*/ 167 h 168"/>
              <a:gd name="T28" fmla="*/ 31 w 114"/>
              <a:gd name="T29" fmla="*/ 168 h 168"/>
              <a:gd name="T30" fmla="*/ 33 w 114"/>
              <a:gd name="T31" fmla="*/ 168 h 168"/>
              <a:gd name="T32" fmla="*/ 37 w 114"/>
              <a:gd name="T33" fmla="*/ 167 h 168"/>
              <a:gd name="T34" fmla="*/ 53 w 114"/>
              <a:gd name="T35" fmla="*/ 157 h 168"/>
              <a:gd name="T36" fmla="*/ 69 w 114"/>
              <a:gd name="T37" fmla="*/ 147 h 168"/>
              <a:gd name="T38" fmla="*/ 84 w 114"/>
              <a:gd name="T39" fmla="*/ 135 h 168"/>
              <a:gd name="T40" fmla="*/ 97 w 114"/>
              <a:gd name="T41" fmla="*/ 121 h 168"/>
              <a:gd name="T42" fmla="*/ 107 w 114"/>
              <a:gd name="T43" fmla="*/ 106 h 168"/>
              <a:gd name="T44" fmla="*/ 113 w 114"/>
              <a:gd name="T45" fmla="*/ 89 h 168"/>
              <a:gd name="T46" fmla="*/ 114 w 114"/>
              <a:gd name="T47" fmla="*/ 71 h 168"/>
              <a:gd name="T48" fmla="*/ 110 w 114"/>
              <a:gd name="T49" fmla="*/ 51 h 168"/>
              <a:gd name="T50" fmla="*/ 101 w 114"/>
              <a:gd name="T51" fmla="*/ 36 h 168"/>
              <a:gd name="T52" fmla="*/ 87 w 114"/>
              <a:gd name="T53" fmla="*/ 24 h 168"/>
              <a:gd name="T54" fmla="*/ 70 w 114"/>
              <a:gd name="T55" fmla="*/ 14 h 168"/>
              <a:gd name="T56" fmla="*/ 51 w 114"/>
              <a:gd name="T57" fmla="*/ 7 h 168"/>
              <a:gd name="T58" fmla="*/ 32 w 114"/>
              <a:gd name="T59" fmla="*/ 2 h 168"/>
              <a:gd name="T60" fmla="*/ 17 w 114"/>
              <a:gd name="T61" fmla="*/ 0 h 168"/>
              <a:gd name="T62" fmla="*/ 5 w 114"/>
              <a:gd name="T63" fmla="*/ 0 h 168"/>
              <a:gd name="T64" fmla="*/ 0 w 114"/>
              <a:gd name="T65" fmla="*/ 3 h 168"/>
              <a:gd name="T66" fmla="*/ 12 w 114"/>
              <a:gd name="T67" fmla="*/ 9 h 168"/>
              <a:gd name="T68" fmla="*/ 26 w 114"/>
              <a:gd name="T69" fmla="*/ 13 h 168"/>
              <a:gd name="T70" fmla="*/ 41 w 114"/>
              <a:gd name="T71" fmla="*/ 17 h 168"/>
              <a:gd name="T72" fmla="*/ 54 w 114"/>
              <a:gd name="T73" fmla="*/ 22 h 168"/>
              <a:gd name="T74" fmla="*/ 68 w 114"/>
              <a:gd name="T75" fmla="*/ 27 h 168"/>
              <a:gd name="T76" fmla="*/ 80 w 114"/>
              <a:gd name="T77" fmla="*/ 34 h 168"/>
              <a:gd name="T78" fmla="*/ 89 w 114"/>
              <a:gd name="T79" fmla="*/ 43 h 168"/>
              <a:gd name="T80" fmla="*/ 96 w 114"/>
              <a:gd name="T81" fmla="*/ 5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4" h="168">
                <a:moveTo>
                  <a:pt x="96" y="55"/>
                </a:moveTo>
                <a:lnTo>
                  <a:pt x="101" y="72"/>
                </a:lnTo>
                <a:lnTo>
                  <a:pt x="100" y="88"/>
                </a:lnTo>
                <a:lnTo>
                  <a:pt x="92" y="101"/>
                </a:lnTo>
                <a:lnTo>
                  <a:pt x="82" y="112"/>
                </a:lnTo>
                <a:lnTo>
                  <a:pt x="69" y="123"/>
                </a:lnTo>
                <a:lnTo>
                  <a:pt x="54" y="134"/>
                </a:lnTo>
                <a:lnTo>
                  <a:pt x="40" y="143"/>
                </a:lnTo>
                <a:lnTo>
                  <a:pt x="27" y="153"/>
                </a:lnTo>
                <a:lnTo>
                  <a:pt x="25" y="156"/>
                </a:lnTo>
                <a:lnTo>
                  <a:pt x="24" y="158"/>
                </a:lnTo>
                <a:lnTo>
                  <a:pt x="24" y="162"/>
                </a:lnTo>
                <a:lnTo>
                  <a:pt x="25" y="165"/>
                </a:lnTo>
                <a:lnTo>
                  <a:pt x="28" y="167"/>
                </a:lnTo>
                <a:lnTo>
                  <a:pt x="31" y="168"/>
                </a:lnTo>
                <a:lnTo>
                  <a:pt x="33" y="168"/>
                </a:lnTo>
                <a:lnTo>
                  <a:pt x="37" y="167"/>
                </a:lnTo>
                <a:lnTo>
                  <a:pt x="53" y="157"/>
                </a:lnTo>
                <a:lnTo>
                  <a:pt x="69" y="147"/>
                </a:lnTo>
                <a:lnTo>
                  <a:pt x="84" y="135"/>
                </a:lnTo>
                <a:lnTo>
                  <a:pt x="97" y="121"/>
                </a:lnTo>
                <a:lnTo>
                  <a:pt x="107" y="106"/>
                </a:lnTo>
                <a:lnTo>
                  <a:pt x="113" y="89"/>
                </a:lnTo>
                <a:lnTo>
                  <a:pt x="114" y="71"/>
                </a:lnTo>
                <a:lnTo>
                  <a:pt x="110" y="51"/>
                </a:lnTo>
                <a:lnTo>
                  <a:pt x="101" y="36"/>
                </a:lnTo>
                <a:lnTo>
                  <a:pt x="87" y="24"/>
                </a:lnTo>
                <a:lnTo>
                  <a:pt x="70" y="14"/>
                </a:lnTo>
                <a:lnTo>
                  <a:pt x="51" y="7"/>
                </a:lnTo>
                <a:lnTo>
                  <a:pt x="32" y="2"/>
                </a:lnTo>
                <a:lnTo>
                  <a:pt x="17" y="0"/>
                </a:lnTo>
                <a:lnTo>
                  <a:pt x="5" y="0"/>
                </a:lnTo>
                <a:lnTo>
                  <a:pt x="0" y="3"/>
                </a:lnTo>
                <a:lnTo>
                  <a:pt x="12" y="9"/>
                </a:lnTo>
                <a:lnTo>
                  <a:pt x="26" y="13"/>
                </a:lnTo>
                <a:lnTo>
                  <a:pt x="41" y="17"/>
                </a:lnTo>
                <a:lnTo>
                  <a:pt x="54" y="22"/>
                </a:lnTo>
                <a:lnTo>
                  <a:pt x="68" y="27"/>
                </a:lnTo>
                <a:lnTo>
                  <a:pt x="80" y="34"/>
                </a:lnTo>
                <a:lnTo>
                  <a:pt x="89" y="43"/>
                </a:lnTo>
                <a:lnTo>
                  <a:pt x="96" y="55"/>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72" name="Freeform 322"/>
          <p:cNvSpPr>
            <a:spLocks/>
          </p:cNvSpPr>
          <p:nvPr/>
        </p:nvSpPr>
        <p:spPr bwMode="auto">
          <a:xfrm>
            <a:off x="10244009" y="5226050"/>
            <a:ext cx="58738" cy="79375"/>
          </a:xfrm>
          <a:custGeom>
            <a:avLst/>
            <a:gdLst>
              <a:gd name="T0" fmla="*/ 90 w 289"/>
              <a:gd name="T1" fmla="*/ 65 h 351"/>
              <a:gd name="T2" fmla="*/ 48 w 289"/>
              <a:gd name="T3" fmla="*/ 106 h 351"/>
              <a:gd name="T4" fmla="*/ 15 w 289"/>
              <a:gd name="T5" fmla="*/ 155 h 351"/>
              <a:gd name="T6" fmla="*/ 0 w 289"/>
              <a:gd name="T7" fmla="*/ 210 h 351"/>
              <a:gd name="T8" fmla="*/ 3 w 289"/>
              <a:gd name="T9" fmla="*/ 248 h 351"/>
              <a:gd name="T10" fmla="*/ 8 w 289"/>
              <a:gd name="T11" fmla="*/ 262 h 351"/>
              <a:gd name="T12" fmla="*/ 17 w 289"/>
              <a:gd name="T13" fmla="*/ 276 h 351"/>
              <a:gd name="T14" fmla="*/ 29 w 289"/>
              <a:gd name="T15" fmla="*/ 288 h 351"/>
              <a:gd name="T16" fmla="*/ 50 w 289"/>
              <a:gd name="T17" fmla="*/ 301 h 351"/>
              <a:gd name="T18" fmla="*/ 77 w 289"/>
              <a:gd name="T19" fmla="*/ 315 h 351"/>
              <a:gd name="T20" fmla="*/ 107 w 289"/>
              <a:gd name="T21" fmla="*/ 326 h 351"/>
              <a:gd name="T22" fmla="*/ 136 w 289"/>
              <a:gd name="T23" fmla="*/ 334 h 351"/>
              <a:gd name="T24" fmla="*/ 167 w 289"/>
              <a:gd name="T25" fmla="*/ 341 h 351"/>
              <a:gd name="T26" fmla="*/ 197 w 289"/>
              <a:gd name="T27" fmla="*/ 345 h 351"/>
              <a:gd name="T28" fmla="*/ 228 w 289"/>
              <a:gd name="T29" fmla="*/ 348 h 351"/>
              <a:gd name="T30" fmla="*/ 259 w 289"/>
              <a:gd name="T31" fmla="*/ 350 h 351"/>
              <a:gd name="T32" fmla="*/ 279 w 289"/>
              <a:gd name="T33" fmla="*/ 351 h 351"/>
              <a:gd name="T34" fmla="*/ 286 w 289"/>
              <a:gd name="T35" fmla="*/ 345 h 351"/>
              <a:gd name="T36" fmla="*/ 289 w 289"/>
              <a:gd name="T37" fmla="*/ 335 h 351"/>
              <a:gd name="T38" fmla="*/ 282 w 289"/>
              <a:gd name="T39" fmla="*/ 328 h 351"/>
              <a:gd name="T40" fmla="*/ 263 w 289"/>
              <a:gd name="T41" fmla="*/ 322 h 351"/>
              <a:gd name="T42" fmla="*/ 236 w 289"/>
              <a:gd name="T43" fmla="*/ 317 h 351"/>
              <a:gd name="T44" fmla="*/ 208 w 289"/>
              <a:gd name="T45" fmla="*/ 313 h 351"/>
              <a:gd name="T46" fmla="*/ 179 w 289"/>
              <a:gd name="T47" fmla="*/ 308 h 351"/>
              <a:gd name="T48" fmla="*/ 152 w 289"/>
              <a:gd name="T49" fmla="*/ 303 h 351"/>
              <a:gd name="T50" fmla="*/ 125 w 289"/>
              <a:gd name="T51" fmla="*/ 296 h 351"/>
              <a:gd name="T52" fmla="*/ 98 w 289"/>
              <a:gd name="T53" fmla="*/ 287 h 351"/>
              <a:gd name="T54" fmla="*/ 72 w 289"/>
              <a:gd name="T55" fmla="*/ 276 h 351"/>
              <a:gd name="T56" fmla="*/ 49 w 289"/>
              <a:gd name="T57" fmla="*/ 261 h 351"/>
              <a:gd name="T58" fmla="*/ 34 w 289"/>
              <a:gd name="T59" fmla="*/ 241 h 351"/>
              <a:gd name="T60" fmla="*/ 30 w 289"/>
              <a:gd name="T61" fmla="*/ 215 h 351"/>
              <a:gd name="T62" fmla="*/ 34 w 289"/>
              <a:gd name="T63" fmla="*/ 186 h 351"/>
              <a:gd name="T64" fmla="*/ 46 w 289"/>
              <a:gd name="T65" fmla="*/ 158 h 351"/>
              <a:gd name="T66" fmla="*/ 64 w 289"/>
              <a:gd name="T67" fmla="*/ 128 h 351"/>
              <a:gd name="T68" fmla="*/ 85 w 289"/>
              <a:gd name="T69" fmla="*/ 102 h 351"/>
              <a:gd name="T70" fmla="*/ 110 w 289"/>
              <a:gd name="T71" fmla="*/ 77 h 351"/>
              <a:gd name="T72" fmla="*/ 137 w 289"/>
              <a:gd name="T73" fmla="*/ 53 h 351"/>
              <a:gd name="T74" fmla="*/ 175 w 289"/>
              <a:gd name="T75" fmla="*/ 35 h 351"/>
              <a:gd name="T76" fmla="*/ 213 w 289"/>
              <a:gd name="T77" fmla="*/ 19 h 351"/>
              <a:gd name="T78" fmla="*/ 237 w 289"/>
              <a:gd name="T79" fmla="*/ 6 h 351"/>
              <a:gd name="T80" fmla="*/ 230 w 289"/>
              <a:gd name="T81" fmla="*/ 0 h 351"/>
              <a:gd name="T82" fmla="*/ 198 w 289"/>
              <a:gd name="T83" fmla="*/ 4 h 351"/>
              <a:gd name="T84" fmla="*/ 161 w 289"/>
              <a:gd name="T85" fmla="*/ 17 h 351"/>
              <a:gd name="T86" fmla="*/ 127 w 289"/>
              <a:gd name="T87" fmla="*/ 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9" h="351">
                <a:moveTo>
                  <a:pt x="112" y="46"/>
                </a:moveTo>
                <a:lnTo>
                  <a:pt x="90" y="65"/>
                </a:lnTo>
                <a:lnTo>
                  <a:pt x="68" y="84"/>
                </a:lnTo>
                <a:lnTo>
                  <a:pt x="48" y="106"/>
                </a:lnTo>
                <a:lnTo>
                  <a:pt x="30" y="130"/>
                </a:lnTo>
                <a:lnTo>
                  <a:pt x="15" y="155"/>
                </a:lnTo>
                <a:lnTo>
                  <a:pt x="5" y="181"/>
                </a:lnTo>
                <a:lnTo>
                  <a:pt x="0" y="210"/>
                </a:lnTo>
                <a:lnTo>
                  <a:pt x="1" y="240"/>
                </a:lnTo>
                <a:lnTo>
                  <a:pt x="3" y="248"/>
                </a:lnTo>
                <a:lnTo>
                  <a:pt x="5" y="256"/>
                </a:lnTo>
                <a:lnTo>
                  <a:pt x="8" y="262"/>
                </a:lnTo>
                <a:lnTo>
                  <a:pt x="12" y="270"/>
                </a:lnTo>
                <a:lnTo>
                  <a:pt x="17" y="276"/>
                </a:lnTo>
                <a:lnTo>
                  <a:pt x="24" y="283"/>
                </a:lnTo>
                <a:lnTo>
                  <a:pt x="29" y="288"/>
                </a:lnTo>
                <a:lnTo>
                  <a:pt x="36" y="292"/>
                </a:lnTo>
                <a:lnTo>
                  <a:pt x="50" y="301"/>
                </a:lnTo>
                <a:lnTo>
                  <a:pt x="64" y="308"/>
                </a:lnTo>
                <a:lnTo>
                  <a:pt x="77" y="315"/>
                </a:lnTo>
                <a:lnTo>
                  <a:pt x="92" y="320"/>
                </a:lnTo>
                <a:lnTo>
                  <a:pt x="107" y="326"/>
                </a:lnTo>
                <a:lnTo>
                  <a:pt x="121" y="330"/>
                </a:lnTo>
                <a:lnTo>
                  <a:pt x="136" y="334"/>
                </a:lnTo>
                <a:lnTo>
                  <a:pt x="151" y="337"/>
                </a:lnTo>
                <a:lnTo>
                  <a:pt x="167" y="341"/>
                </a:lnTo>
                <a:lnTo>
                  <a:pt x="181" y="343"/>
                </a:lnTo>
                <a:lnTo>
                  <a:pt x="197" y="345"/>
                </a:lnTo>
                <a:lnTo>
                  <a:pt x="213" y="347"/>
                </a:lnTo>
                <a:lnTo>
                  <a:pt x="228" y="348"/>
                </a:lnTo>
                <a:lnTo>
                  <a:pt x="243" y="349"/>
                </a:lnTo>
                <a:lnTo>
                  <a:pt x="259" y="350"/>
                </a:lnTo>
                <a:lnTo>
                  <a:pt x="274" y="351"/>
                </a:lnTo>
                <a:lnTo>
                  <a:pt x="279" y="351"/>
                </a:lnTo>
                <a:lnTo>
                  <a:pt x="283" y="349"/>
                </a:lnTo>
                <a:lnTo>
                  <a:pt x="286" y="345"/>
                </a:lnTo>
                <a:lnTo>
                  <a:pt x="289" y="341"/>
                </a:lnTo>
                <a:lnTo>
                  <a:pt x="289" y="335"/>
                </a:lnTo>
                <a:lnTo>
                  <a:pt x="286" y="331"/>
                </a:lnTo>
                <a:lnTo>
                  <a:pt x="282" y="328"/>
                </a:lnTo>
                <a:lnTo>
                  <a:pt x="277" y="326"/>
                </a:lnTo>
                <a:lnTo>
                  <a:pt x="263" y="322"/>
                </a:lnTo>
                <a:lnTo>
                  <a:pt x="250" y="320"/>
                </a:lnTo>
                <a:lnTo>
                  <a:pt x="236" y="317"/>
                </a:lnTo>
                <a:lnTo>
                  <a:pt x="221" y="315"/>
                </a:lnTo>
                <a:lnTo>
                  <a:pt x="208" y="313"/>
                </a:lnTo>
                <a:lnTo>
                  <a:pt x="194" y="311"/>
                </a:lnTo>
                <a:lnTo>
                  <a:pt x="179" y="308"/>
                </a:lnTo>
                <a:lnTo>
                  <a:pt x="166" y="305"/>
                </a:lnTo>
                <a:lnTo>
                  <a:pt x="152" y="303"/>
                </a:lnTo>
                <a:lnTo>
                  <a:pt x="138" y="300"/>
                </a:lnTo>
                <a:lnTo>
                  <a:pt x="125" y="296"/>
                </a:lnTo>
                <a:lnTo>
                  <a:pt x="111" y="292"/>
                </a:lnTo>
                <a:lnTo>
                  <a:pt x="98" y="287"/>
                </a:lnTo>
                <a:lnTo>
                  <a:pt x="85" y="282"/>
                </a:lnTo>
                <a:lnTo>
                  <a:pt x="72" y="276"/>
                </a:lnTo>
                <a:lnTo>
                  <a:pt x="59" y="269"/>
                </a:lnTo>
                <a:lnTo>
                  <a:pt x="49" y="261"/>
                </a:lnTo>
                <a:lnTo>
                  <a:pt x="41" y="252"/>
                </a:lnTo>
                <a:lnTo>
                  <a:pt x="34" y="241"/>
                </a:lnTo>
                <a:lnTo>
                  <a:pt x="31" y="228"/>
                </a:lnTo>
                <a:lnTo>
                  <a:pt x="30" y="215"/>
                </a:lnTo>
                <a:lnTo>
                  <a:pt x="31" y="201"/>
                </a:lnTo>
                <a:lnTo>
                  <a:pt x="34" y="186"/>
                </a:lnTo>
                <a:lnTo>
                  <a:pt x="38" y="174"/>
                </a:lnTo>
                <a:lnTo>
                  <a:pt x="46" y="158"/>
                </a:lnTo>
                <a:lnTo>
                  <a:pt x="54" y="142"/>
                </a:lnTo>
                <a:lnTo>
                  <a:pt x="64" y="128"/>
                </a:lnTo>
                <a:lnTo>
                  <a:pt x="74" y="115"/>
                </a:lnTo>
                <a:lnTo>
                  <a:pt x="85" y="102"/>
                </a:lnTo>
                <a:lnTo>
                  <a:pt x="96" y="89"/>
                </a:lnTo>
                <a:lnTo>
                  <a:pt x="110" y="77"/>
                </a:lnTo>
                <a:lnTo>
                  <a:pt x="124" y="64"/>
                </a:lnTo>
                <a:lnTo>
                  <a:pt x="137" y="53"/>
                </a:lnTo>
                <a:lnTo>
                  <a:pt x="155" y="43"/>
                </a:lnTo>
                <a:lnTo>
                  <a:pt x="175" y="35"/>
                </a:lnTo>
                <a:lnTo>
                  <a:pt x="195" y="26"/>
                </a:lnTo>
                <a:lnTo>
                  <a:pt x="213" y="19"/>
                </a:lnTo>
                <a:lnTo>
                  <a:pt x="228" y="12"/>
                </a:lnTo>
                <a:lnTo>
                  <a:pt x="237" y="6"/>
                </a:lnTo>
                <a:lnTo>
                  <a:pt x="240" y="2"/>
                </a:lnTo>
                <a:lnTo>
                  <a:pt x="230" y="0"/>
                </a:lnTo>
                <a:lnTo>
                  <a:pt x="215" y="1"/>
                </a:lnTo>
                <a:lnTo>
                  <a:pt x="198" y="4"/>
                </a:lnTo>
                <a:lnTo>
                  <a:pt x="180" y="9"/>
                </a:lnTo>
                <a:lnTo>
                  <a:pt x="161" y="17"/>
                </a:lnTo>
                <a:lnTo>
                  <a:pt x="144" y="25"/>
                </a:lnTo>
                <a:lnTo>
                  <a:pt x="127" y="35"/>
                </a:lnTo>
                <a:lnTo>
                  <a:pt x="112" y="46"/>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73" name="Freeform 323"/>
          <p:cNvSpPr>
            <a:spLocks/>
          </p:cNvSpPr>
          <p:nvPr/>
        </p:nvSpPr>
        <p:spPr bwMode="auto">
          <a:xfrm>
            <a:off x="10324972" y="5222875"/>
            <a:ext cx="50800" cy="53975"/>
          </a:xfrm>
          <a:custGeom>
            <a:avLst/>
            <a:gdLst>
              <a:gd name="T0" fmla="*/ 210 w 254"/>
              <a:gd name="T1" fmla="*/ 71 h 234"/>
              <a:gd name="T2" fmla="*/ 222 w 254"/>
              <a:gd name="T3" fmla="*/ 84 h 234"/>
              <a:gd name="T4" fmla="*/ 229 w 254"/>
              <a:gd name="T5" fmla="*/ 99 h 234"/>
              <a:gd name="T6" fmla="*/ 232 w 254"/>
              <a:gd name="T7" fmla="*/ 115 h 234"/>
              <a:gd name="T8" fmla="*/ 232 w 254"/>
              <a:gd name="T9" fmla="*/ 132 h 234"/>
              <a:gd name="T10" fmla="*/ 230 w 254"/>
              <a:gd name="T11" fmla="*/ 146 h 234"/>
              <a:gd name="T12" fmla="*/ 226 w 254"/>
              <a:gd name="T13" fmla="*/ 158 h 234"/>
              <a:gd name="T14" fmla="*/ 219 w 254"/>
              <a:gd name="T15" fmla="*/ 170 h 234"/>
              <a:gd name="T16" fmla="*/ 211 w 254"/>
              <a:gd name="T17" fmla="*/ 179 h 234"/>
              <a:gd name="T18" fmla="*/ 202 w 254"/>
              <a:gd name="T19" fmla="*/ 190 h 234"/>
              <a:gd name="T20" fmla="*/ 193 w 254"/>
              <a:gd name="T21" fmla="*/ 199 h 234"/>
              <a:gd name="T22" fmla="*/ 183 w 254"/>
              <a:gd name="T23" fmla="*/ 208 h 234"/>
              <a:gd name="T24" fmla="*/ 174 w 254"/>
              <a:gd name="T25" fmla="*/ 218 h 234"/>
              <a:gd name="T26" fmla="*/ 172 w 254"/>
              <a:gd name="T27" fmla="*/ 221 h 234"/>
              <a:gd name="T28" fmla="*/ 172 w 254"/>
              <a:gd name="T29" fmla="*/ 224 h 234"/>
              <a:gd name="T30" fmla="*/ 172 w 254"/>
              <a:gd name="T31" fmla="*/ 227 h 234"/>
              <a:gd name="T32" fmla="*/ 174 w 254"/>
              <a:gd name="T33" fmla="*/ 231 h 234"/>
              <a:gd name="T34" fmla="*/ 177 w 254"/>
              <a:gd name="T35" fmla="*/ 233 h 234"/>
              <a:gd name="T36" fmla="*/ 181 w 254"/>
              <a:gd name="T37" fmla="*/ 234 h 234"/>
              <a:gd name="T38" fmla="*/ 184 w 254"/>
              <a:gd name="T39" fmla="*/ 233 h 234"/>
              <a:gd name="T40" fmla="*/ 187 w 254"/>
              <a:gd name="T41" fmla="*/ 231 h 234"/>
              <a:gd name="T42" fmla="*/ 208 w 254"/>
              <a:gd name="T43" fmla="*/ 217 h 234"/>
              <a:gd name="T44" fmla="*/ 226 w 254"/>
              <a:gd name="T45" fmla="*/ 199 h 234"/>
              <a:gd name="T46" fmla="*/ 240 w 254"/>
              <a:gd name="T47" fmla="*/ 178 h 234"/>
              <a:gd name="T48" fmla="*/ 249 w 254"/>
              <a:gd name="T49" fmla="*/ 155 h 234"/>
              <a:gd name="T50" fmla="*/ 254 w 254"/>
              <a:gd name="T51" fmla="*/ 131 h 234"/>
              <a:gd name="T52" fmla="*/ 251 w 254"/>
              <a:gd name="T53" fmla="*/ 107 h 234"/>
              <a:gd name="T54" fmla="*/ 243 w 254"/>
              <a:gd name="T55" fmla="*/ 84 h 234"/>
              <a:gd name="T56" fmla="*/ 226 w 254"/>
              <a:gd name="T57" fmla="*/ 64 h 234"/>
              <a:gd name="T58" fmla="*/ 214 w 254"/>
              <a:gd name="T59" fmla="*/ 53 h 234"/>
              <a:gd name="T60" fmla="*/ 199 w 254"/>
              <a:gd name="T61" fmla="*/ 45 h 234"/>
              <a:gd name="T62" fmla="*/ 183 w 254"/>
              <a:gd name="T63" fmla="*/ 36 h 234"/>
              <a:gd name="T64" fmla="*/ 165 w 254"/>
              <a:gd name="T65" fmla="*/ 29 h 234"/>
              <a:gd name="T66" fmla="*/ 147 w 254"/>
              <a:gd name="T67" fmla="*/ 21 h 234"/>
              <a:gd name="T68" fmla="*/ 129 w 254"/>
              <a:gd name="T69" fmla="*/ 16 h 234"/>
              <a:gd name="T70" fmla="*/ 111 w 254"/>
              <a:gd name="T71" fmla="*/ 12 h 234"/>
              <a:gd name="T72" fmla="*/ 93 w 254"/>
              <a:gd name="T73" fmla="*/ 7 h 234"/>
              <a:gd name="T74" fmla="*/ 75 w 254"/>
              <a:gd name="T75" fmla="*/ 4 h 234"/>
              <a:gd name="T76" fmla="*/ 59 w 254"/>
              <a:gd name="T77" fmla="*/ 2 h 234"/>
              <a:gd name="T78" fmla="*/ 43 w 254"/>
              <a:gd name="T79" fmla="*/ 0 h 234"/>
              <a:gd name="T80" fmla="*/ 31 w 254"/>
              <a:gd name="T81" fmla="*/ 0 h 234"/>
              <a:gd name="T82" fmla="*/ 19 w 254"/>
              <a:gd name="T83" fmla="*/ 0 h 234"/>
              <a:gd name="T84" fmla="*/ 10 w 254"/>
              <a:gd name="T85" fmla="*/ 0 h 234"/>
              <a:gd name="T86" fmla="*/ 3 w 254"/>
              <a:gd name="T87" fmla="*/ 2 h 234"/>
              <a:gd name="T88" fmla="*/ 0 w 254"/>
              <a:gd name="T89" fmla="*/ 4 h 234"/>
              <a:gd name="T90" fmla="*/ 11 w 254"/>
              <a:gd name="T91" fmla="*/ 6 h 234"/>
              <a:gd name="T92" fmla="*/ 21 w 254"/>
              <a:gd name="T93" fmla="*/ 7 h 234"/>
              <a:gd name="T94" fmla="*/ 34 w 254"/>
              <a:gd name="T95" fmla="*/ 9 h 234"/>
              <a:gd name="T96" fmla="*/ 46 w 254"/>
              <a:gd name="T97" fmla="*/ 12 h 234"/>
              <a:gd name="T98" fmla="*/ 59 w 254"/>
              <a:gd name="T99" fmla="*/ 15 h 234"/>
              <a:gd name="T100" fmla="*/ 74 w 254"/>
              <a:gd name="T101" fmla="*/ 17 h 234"/>
              <a:gd name="T102" fmla="*/ 87 w 254"/>
              <a:gd name="T103" fmla="*/ 20 h 234"/>
              <a:gd name="T104" fmla="*/ 102 w 254"/>
              <a:gd name="T105" fmla="*/ 23 h 234"/>
              <a:gd name="T106" fmla="*/ 116 w 254"/>
              <a:gd name="T107" fmla="*/ 28 h 234"/>
              <a:gd name="T108" fmla="*/ 131 w 254"/>
              <a:gd name="T109" fmla="*/ 32 h 234"/>
              <a:gd name="T110" fmla="*/ 145 w 254"/>
              <a:gd name="T111" fmla="*/ 36 h 234"/>
              <a:gd name="T112" fmla="*/ 159 w 254"/>
              <a:gd name="T113" fmla="*/ 42 h 234"/>
              <a:gd name="T114" fmla="*/ 173 w 254"/>
              <a:gd name="T115" fmla="*/ 48 h 234"/>
              <a:gd name="T116" fmla="*/ 186 w 254"/>
              <a:gd name="T117" fmla="*/ 55 h 234"/>
              <a:gd name="T118" fmla="*/ 199 w 254"/>
              <a:gd name="T119" fmla="*/ 63 h 234"/>
              <a:gd name="T120" fmla="*/ 210 w 254"/>
              <a:gd name="T121" fmla="*/ 7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4" h="234">
                <a:moveTo>
                  <a:pt x="210" y="71"/>
                </a:moveTo>
                <a:lnTo>
                  <a:pt x="222" y="84"/>
                </a:lnTo>
                <a:lnTo>
                  <a:pt x="229" y="99"/>
                </a:lnTo>
                <a:lnTo>
                  <a:pt x="232" y="115"/>
                </a:lnTo>
                <a:lnTo>
                  <a:pt x="232" y="132"/>
                </a:lnTo>
                <a:lnTo>
                  <a:pt x="230" y="146"/>
                </a:lnTo>
                <a:lnTo>
                  <a:pt x="226" y="158"/>
                </a:lnTo>
                <a:lnTo>
                  <a:pt x="219" y="170"/>
                </a:lnTo>
                <a:lnTo>
                  <a:pt x="211" y="179"/>
                </a:lnTo>
                <a:lnTo>
                  <a:pt x="202" y="190"/>
                </a:lnTo>
                <a:lnTo>
                  <a:pt x="193" y="199"/>
                </a:lnTo>
                <a:lnTo>
                  <a:pt x="183" y="208"/>
                </a:lnTo>
                <a:lnTo>
                  <a:pt x="174" y="218"/>
                </a:lnTo>
                <a:lnTo>
                  <a:pt x="172" y="221"/>
                </a:lnTo>
                <a:lnTo>
                  <a:pt x="172" y="224"/>
                </a:lnTo>
                <a:lnTo>
                  <a:pt x="172" y="227"/>
                </a:lnTo>
                <a:lnTo>
                  <a:pt x="174" y="231"/>
                </a:lnTo>
                <a:lnTo>
                  <a:pt x="177" y="233"/>
                </a:lnTo>
                <a:lnTo>
                  <a:pt x="181" y="234"/>
                </a:lnTo>
                <a:lnTo>
                  <a:pt x="184" y="233"/>
                </a:lnTo>
                <a:lnTo>
                  <a:pt x="187" y="231"/>
                </a:lnTo>
                <a:lnTo>
                  <a:pt x="208" y="217"/>
                </a:lnTo>
                <a:lnTo>
                  <a:pt x="226" y="199"/>
                </a:lnTo>
                <a:lnTo>
                  <a:pt x="240" y="178"/>
                </a:lnTo>
                <a:lnTo>
                  <a:pt x="249" y="155"/>
                </a:lnTo>
                <a:lnTo>
                  <a:pt x="254" y="131"/>
                </a:lnTo>
                <a:lnTo>
                  <a:pt x="251" y="107"/>
                </a:lnTo>
                <a:lnTo>
                  <a:pt x="243" y="84"/>
                </a:lnTo>
                <a:lnTo>
                  <a:pt x="226" y="64"/>
                </a:lnTo>
                <a:lnTo>
                  <a:pt x="214" y="53"/>
                </a:lnTo>
                <a:lnTo>
                  <a:pt x="199" y="45"/>
                </a:lnTo>
                <a:lnTo>
                  <a:pt x="183" y="36"/>
                </a:lnTo>
                <a:lnTo>
                  <a:pt x="165" y="29"/>
                </a:lnTo>
                <a:lnTo>
                  <a:pt x="147" y="21"/>
                </a:lnTo>
                <a:lnTo>
                  <a:pt x="129" y="16"/>
                </a:lnTo>
                <a:lnTo>
                  <a:pt x="111" y="12"/>
                </a:lnTo>
                <a:lnTo>
                  <a:pt x="93" y="7"/>
                </a:lnTo>
                <a:lnTo>
                  <a:pt x="75" y="4"/>
                </a:lnTo>
                <a:lnTo>
                  <a:pt x="59" y="2"/>
                </a:lnTo>
                <a:lnTo>
                  <a:pt x="43" y="0"/>
                </a:lnTo>
                <a:lnTo>
                  <a:pt x="31" y="0"/>
                </a:lnTo>
                <a:lnTo>
                  <a:pt x="19" y="0"/>
                </a:lnTo>
                <a:lnTo>
                  <a:pt x="10" y="0"/>
                </a:lnTo>
                <a:lnTo>
                  <a:pt x="3" y="2"/>
                </a:lnTo>
                <a:lnTo>
                  <a:pt x="0" y="4"/>
                </a:lnTo>
                <a:lnTo>
                  <a:pt x="11" y="6"/>
                </a:lnTo>
                <a:lnTo>
                  <a:pt x="21" y="7"/>
                </a:lnTo>
                <a:lnTo>
                  <a:pt x="34" y="9"/>
                </a:lnTo>
                <a:lnTo>
                  <a:pt x="46" y="12"/>
                </a:lnTo>
                <a:lnTo>
                  <a:pt x="59" y="15"/>
                </a:lnTo>
                <a:lnTo>
                  <a:pt x="74" y="17"/>
                </a:lnTo>
                <a:lnTo>
                  <a:pt x="87" y="20"/>
                </a:lnTo>
                <a:lnTo>
                  <a:pt x="102" y="23"/>
                </a:lnTo>
                <a:lnTo>
                  <a:pt x="116" y="28"/>
                </a:lnTo>
                <a:lnTo>
                  <a:pt x="131" y="32"/>
                </a:lnTo>
                <a:lnTo>
                  <a:pt x="145" y="36"/>
                </a:lnTo>
                <a:lnTo>
                  <a:pt x="159" y="42"/>
                </a:lnTo>
                <a:lnTo>
                  <a:pt x="173" y="48"/>
                </a:lnTo>
                <a:lnTo>
                  <a:pt x="186" y="55"/>
                </a:lnTo>
                <a:lnTo>
                  <a:pt x="199" y="63"/>
                </a:lnTo>
                <a:lnTo>
                  <a:pt x="210" y="71"/>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74" name="Freeform 324"/>
          <p:cNvSpPr>
            <a:spLocks/>
          </p:cNvSpPr>
          <p:nvPr/>
        </p:nvSpPr>
        <p:spPr bwMode="auto">
          <a:xfrm>
            <a:off x="10223372" y="5248275"/>
            <a:ext cx="20637" cy="49212"/>
          </a:xfrm>
          <a:custGeom>
            <a:avLst/>
            <a:gdLst>
              <a:gd name="T0" fmla="*/ 0 w 103"/>
              <a:gd name="T1" fmla="*/ 121 h 221"/>
              <a:gd name="T2" fmla="*/ 0 w 103"/>
              <a:gd name="T3" fmla="*/ 139 h 221"/>
              <a:gd name="T4" fmla="*/ 4 w 103"/>
              <a:gd name="T5" fmla="*/ 156 h 221"/>
              <a:gd name="T6" fmla="*/ 12 w 103"/>
              <a:gd name="T7" fmla="*/ 172 h 221"/>
              <a:gd name="T8" fmla="*/ 22 w 103"/>
              <a:gd name="T9" fmla="*/ 186 h 221"/>
              <a:gd name="T10" fmla="*/ 35 w 103"/>
              <a:gd name="T11" fmla="*/ 197 h 221"/>
              <a:gd name="T12" fmla="*/ 50 w 103"/>
              <a:gd name="T13" fmla="*/ 208 h 221"/>
              <a:gd name="T14" fmla="*/ 66 w 103"/>
              <a:gd name="T15" fmla="*/ 216 h 221"/>
              <a:gd name="T16" fmla="*/ 83 w 103"/>
              <a:gd name="T17" fmla="*/ 220 h 221"/>
              <a:gd name="T18" fmla="*/ 89 w 103"/>
              <a:gd name="T19" fmla="*/ 221 h 221"/>
              <a:gd name="T20" fmla="*/ 94 w 103"/>
              <a:gd name="T21" fmla="*/ 219 h 221"/>
              <a:gd name="T22" fmla="*/ 98 w 103"/>
              <a:gd name="T23" fmla="*/ 216 h 221"/>
              <a:gd name="T24" fmla="*/ 100 w 103"/>
              <a:gd name="T25" fmla="*/ 211 h 221"/>
              <a:gd name="T26" fmla="*/ 100 w 103"/>
              <a:gd name="T27" fmla="*/ 206 h 221"/>
              <a:gd name="T28" fmla="*/ 99 w 103"/>
              <a:gd name="T29" fmla="*/ 201 h 221"/>
              <a:gd name="T30" fmla="*/ 96 w 103"/>
              <a:gd name="T31" fmla="*/ 196 h 221"/>
              <a:gd name="T32" fmla="*/ 91 w 103"/>
              <a:gd name="T33" fmla="*/ 194 h 221"/>
              <a:gd name="T34" fmla="*/ 74 w 103"/>
              <a:gd name="T35" fmla="*/ 188 h 221"/>
              <a:gd name="T36" fmla="*/ 58 w 103"/>
              <a:gd name="T37" fmla="*/ 179 h 221"/>
              <a:gd name="T38" fmla="*/ 45 w 103"/>
              <a:gd name="T39" fmla="*/ 168 h 221"/>
              <a:gd name="T40" fmla="*/ 36 w 103"/>
              <a:gd name="T41" fmla="*/ 155 h 221"/>
              <a:gd name="T42" fmla="*/ 30 w 103"/>
              <a:gd name="T43" fmla="*/ 139 h 221"/>
              <a:gd name="T44" fmla="*/ 27 w 103"/>
              <a:gd name="T45" fmla="*/ 122 h 221"/>
              <a:gd name="T46" fmla="*/ 27 w 103"/>
              <a:gd name="T47" fmla="*/ 103 h 221"/>
              <a:gd name="T48" fmla="*/ 32 w 103"/>
              <a:gd name="T49" fmla="*/ 84 h 221"/>
              <a:gd name="T50" fmla="*/ 38 w 103"/>
              <a:gd name="T51" fmla="*/ 70 h 221"/>
              <a:gd name="T52" fmla="*/ 46 w 103"/>
              <a:gd name="T53" fmla="*/ 57 h 221"/>
              <a:gd name="T54" fmla="*/ 56 w 103"/>
              <a:gd name="T55" fmla="*/ 46 h 221"/>
              <a:gd name="T56" fmla="*/ 66 w 103"/>
              <a:gd name="T57" fmla="*/ 35 h 221"/>
              <a:gd name="T58" fmla="*/ 76 w 103"/>
              <a:gd name="T59" fmla="*/ 25 h 221"/>
              <a:gd name="T60" fmla="*/ 86 w 103"/>
              <a:gd name="T61" fmla="*/ 17 h 221"/>
              <a:gd name="T62" fmla="*/ 96 w 103"/>
              <a:gd name="T63" fmla="*/ 8 h 221"/>
              <a:gd name="T64" fmla="*/ 103 w 103"/>
              <a:gd name="T65" fmla="*/ 1 h 221"/>
              <a:gd name="T66" fmla="*/ 96 w 103"/>
              <a:gd name="T67" fmla="*/ 0 h 221"/>
              <a:gd name="T68" fmla="*/ 84 w 103"/>
              <a:gd name="T69" fmla="*/ 5 h 221"/>
              <a:gd name="T70" fmla="*/ 69 w 103"/>
              <a:gd name="T71" fmla="*/ 17 h 221"/>
              <a:gd name="T72" fmla="*/ 51 w 103"/>
              <a:gd name="T73" fmla="*/ 33 h 221"/>
              <a:gd name="T74" fmla="*/ 34 w 103"/>
              <a:gd name="T75" fmla="*/ 53 h 221"/>
              <a:gd name="T76" fmla="*/ 18 w 103"/>
              <a:gd name="T77" fmla="*/ 75 h 221"/>
              <a:gd name="T78" fmla="*/ 7 w 103"/>
              <a:gd name="T79" fmla="*/ 98 h 221"/>
              <a:gd name="T80" fmla="*/ 0 w 103"/>
              <a:gd name="T81" fmla="*/ 1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 h="221">
                <a:moveTo>
                  <a:pt x="0" y="121"/>
                </a:moveTo>
                <a:lnTo>
                  <a:pt x="0" y="139"/>
                </a:lnTo>
                <a:lnTo>
                  <a:pt x="4" y="156"/>
                </a:lnTo>
                <a:lnTo>
                  <a:pt x="12" y="172"/>
                </a:lnTo>
                <a:lnTo>
                  <a:pt x="22" y="186"/>
                </a:lnTo>
                <a:lnTo>
                  <a:pt x="35" y="197"/>
                </a:lnTo>
                <a:lnTo>
                  <a:pt x="50" y="208"/>
                </a:lnTo>
                <a:lnTo>
                  <a:pt x="66" y="216"/>
                </a:lnTo>
                <a:lnTo>
                  <a:pt x="83" y="220"/>
                </a:lnTo>
                <a:lnTo>
                  <a:pt x="89" y="221"/>
                </a:lnTo>
                <a:lnTo>
                  <a:pt x="94" y="219"/>
                </a:lnTo>
                <a:lnTo>
                  <a:pt x="98" y="216"/>
                </a:lnTo>
                <a:lnTo>
                  <a:pt x="100" y="211"/>
                </a:lnTo>
                <a:lnTo>
                  <a:pt x="100" y="206"/>
                </a:lnTo>
                <a:lnTo>
                  <a:pt x="99" y="201"/>
                </a:lnTo>
                <a:lnTo>
                  <a:pt x="96" y="196"/>
                </a:lnTo>
                <a:lnTo>
                  <a:pt x="91" y="194"/>
                </a:lnTo>
                <a:lnTo>
                  <a:pt x="74" y="188"/>
                </a:lnTo>
                <a:lnTo>
                  <a:pt x="58" y="179"/>
                </a:lnTo>
                <a:lnTo>
                  <a:pt x="45" y="168"/>
                </a:lnTo>
                <a:lnTo>
                  <a:pt x="36" y="155"/>
                </a:lnTo>
                <a:lnTo>
                  <a:pt x="30" y="139"/>
                </a:lnTo>
                <a:lnTo>
                  <a:pt x="27" y="122"/>
                </a:lnTo>
                <a:lnTo>
                  <a:pt x="27" y="103"/>
                </a:lnTo>
                <a:lnTo>
                  <a:pt x="32" y="84"/>
                </a:lnTo>
                <a:lnTo>
                  <a:pt x="38" y="70"/>
                </a:lnTo>
                <a:lnTo>
                  <a:pt x="46" y="57"/>
                </a:lnTo>
                <a:lnTo>
                  <a:pt x="56" y="46"/>
                </a:lnTo>
                <a:lnTo>
                  <a:pt x="66" y="35"/>
                </a:lnTo>
                <a:lnTo>
                  <a:pt x="76" y="25"/>
                </a:lnTo>
                <a:lnTo>
                  <a:pt x="86" y="17"/>
                </a:lnTo>
                <a:lnTo>
                  <a:pt x="96" y="8"/>
                </a:lnTo>
                <a:lnTo>
                  <a:pt x="103" y="1"/>
                </a:lnTo>
                <a:lnTo>
                  <a:pt x="96" y="0"/>
                </a:lnTo>
                <a:lnTo>
                  <a:pt x="84" y="5"/>
                </a:lnTo>
                <a:lnTo>
                  <a:pt x="69" y="17"/>
                </a:lnTo>
                <a:lnTo>
                  <a:pt x="51" y="33"/>
                </a:lnTo>
                <a:lnTo>
                  <a:pt x="34" y="53"/>
                </a:lnTo>
                <a:lnTo>
                  <a:pt x="18" y="75"/>
                </a:lnTo>
                <a:lnTo>
                  <a:pt x="7" y="98"/>
                </a:lnTo>
                <a:lnTo>
                  <a:pt x="0" y="121"/>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75" name="Freeform 325"/>
          <p:cNvSpPr>
            <a:spLocks/>
          </p:cNvSpPr>
          <p:nvPr/>
        </p:nvSpPr>
        <p:spPr bwMode="auto">
          <a:xfrm>
            <a:off x="10366247" y="5219700"/>
            <a:ext cx="44450" cy="65087"/>
          </a:xfrm>
          <a:custGeom>
            <a:avLst/>
            <a:gdLst>
              <a:gd name="T0" fmla="*/ 186 w 221"/>
              <a:gd name="T1" fmla="*/ 115 h 288"/>
              <a:gd name="T2" fmla="*/ 197 w 221"/>
              <a:gd name="T3" fmla="*/ 133 h 288"/>
              <a:gd name="T4" fmla="*/ 202 w 221"/>
              <a:gd name="T5" fmla="*/ 153 h 288"/>
              <a:gd name="T6" fmla="*/ 199 w 221"/>
              <a:gd name="T7" fmla="*/ 174 h 288"/>
              <a:gd name="T8" fmla="*/ 187 w 221"/>
              <a:gd name="T9" fmla="*/ 194 h 288"/>
              <a:gd name="T10" fmla="*/ 170 w 221"/>
              <a:gd name="T11" fmla="*/ 212 h 288"/>
              <a:gd name="T12" fmla="*/ 150 w 221"/>
              <a:gd name="T13" fmla="*/ 229 h 288"/>
              <a:gd name="T14" fmla="*/ 129 w 221"/>
              <a:gd name="T15" fmla="*/ 246 h 288"/>
              <a:gd name="T16" fmla="*/ 116 w 221"/>
              <a:gd name="T17" fmla="*/ 258 h 288"/>
              <a:gd name="T18" fmla="*/ 112 w 221"/>
              <a:gd name="T19" fmla="*/ 267 h 288"/>
              <a:gd name="T20" fmla="*/ 109 w 221"/>
              <a:gd name="T21" fmla="*/ 276 h 288"/>
              <a:gd name="T22" fmla="*/ 110 w 221"/>
              <a:gd name="T23" fmla="*/ 284 h 288"/>
              <a:gd name="T24" fmla="*/ 117 w 221"/>
              <a:gd name="T25" fmla="*/ 288 h 288"/>
              <a:gd name="T26" fmla="*/ 125 w 221"/>
              <a:gd name="T27" fmla="*/ 287 h 288"/>
              <a:gd name="T28" fmla="*/ 139 w 221"/>
              <a:gd name="T29" fmla="*/ 272 h 288"/>
              <a:gd name="T30" fmla="*/ 162 w 221"/>
              <a:gd name="T31" fmla="*/ 250 h 288"/>
              <a:gd name="T32" fmla="*/ 186 w 221"/>
              <a:gd name="T33" fmla="*/ 229 h 288"/>
              <a:gd name="T34" fmla="*/ 207 w 221"/>
              <a:gd name="T35" fmla="*/ 204 h 288"/>
              <a:gd name="T36" fmla="*/ 220 w 221"/>
              <a:gd name="T37" fmla="*/ 174 h 288"/>
              <a:gd name="T38" fmla="*/ 218 w 221"/>
              <a:gd name="T39" fmla="*/ 142 h 288"/>
              <a:gd name="T40" fmla="*/ 204 w 221"/>
              <a:gd name="T41" fmla="*/ 112 h 288"/>
              <a:gd name="T42" fmla="*/ 181 w 221"/>
              <a:gd name="T43" fmla="*/ 87 h 288"/>
              <a:gd name="T44" fmla="*/ 159 w 221"/>
              <a:gd name="T45" fmla="*/ 69 h 288"/>
              <a:gd name="T46" fmla="*/ 137 w 221"/>
              <a:gd name="T47" fmla="*/ 55 h 288"/>
              <a:gd name="T48" fmla="*/ 114 w 221"/>
              <a:gd name="T49" fmla="*/ 40 h 288"/>
              <a:gd name="T50" fmla="*/ 89 w 221"/>
              <a:gd name="T51" fmla="*/ 27 h 288"/>
              <a:gd name="T52" fmla="*/ 66 w 221"/>
              <a:gd name="T53" fmla="*/ 15 h 288"/>
              <a:gd name="T54" fmla="*/ 42 w 221"/>
              <a:gd name="T55" fmla="*/ 6 h 288"/>
              <a:gd name="T56" fmla="*/ 22 w 221"/>
              <a:gd name="T57" fmla="*/ 1 h 288"/>
              <a:gd name="T58" fmla="*/ 7 w 221"/>
              <a:gd name="T59" fmla="*/ 1 h 288"/>
              <a:gd name="T60" fmla="*/ 8 w 221"/>
              <a:gd name="T61" fmla="*/ 5 h 288"/>
              <a:gd name="T62" fmla="*/ 26 w 221"/>
              <a:gd name="T63" fmla="*/ 13 h 288"/>
              <a:gd name="T64" fmla="*/ 47 w 221"/>
              <a:gd name="T65" fmla="*/ 22 h 288"/>
              <a:gd name="T66" fmla="*/ 71 w 221"/>
              <a:gd name="T67" fmla="*/ 34 h 288"/>
              <a:gd name="T68" fmla="*/ 96 w 221"/>
              <a:gd name="T69" fmla="*/ 48 h 288"/>
              <a:gd name="T70" fmla="*/ 121 w 221"/>
              <a:gd name="T71" fmla="*/ 64 h 288"/>
              <a:gd name="T72" fmla="*/ 146 w 221"/>
              <a:gd name="T73" fmla="*/ 81 h 288"/>
              <a:gd name="T74" fmla="*/ 169 w 221"/>
              <a:gd name="T75" fmla="*/ 9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1" h="288">
                <a:moveTo>
                  <a:pt x="179" y="108"/>
                </a:moveTo>
                <a:lnTo>
                  <a:pt x="186" y="115"/>
                </a:lnTo>
                <a:lnTo>
                  <a:pt x="193" y="124"/>
                </a:lnTo>
                <a:lnTo>
                  <a:pt x="197" y="133"/>
                </a:lnTo>
                <a:lnTo>
                  <a:pt x="201" y="143"/>
                </a:lnTo>
                <a:lnTo>
                  <a:pt x="202" y="153"/>
                </a:lnTo>
                <a:lnTo>
                  <a:pt x="202" y="163"/>
                </a:lnTo>
                <a:lnTo>
                  <a:pt x="199" y="174"/>
                </a:lnTo>
                <a:lnTo>
                  <a:pt x="195" y="184"/>
                </a:lnTo>
                <a:lnTo>
                  <a:pt x="187" y="194"/>
                </a:lnTo>
                <a:lnTo>
                  <a:pt x="179" y="204"/>
                </a:lnTo>
                <a:lnTo>
                  <a:pt x="170" y="212"/>
                </a:lnTo>
                <a:lnTo>
                  <a:pt x="159" y="221"/>
                </a:lnTo>
                <a:lnTo>
                  <a:pt x="150" y="229"/>
                </a:lnTo>
                <a:lnTo>
                  <a:pt x="139" y="237"/>
                </a:lnTo>
                <a:lnTo>
                  <a:pt x="129" y="246"/>
                </a:lnTo>
                <a:lnTo>
                  <a:pt x="119" y="255"/>
                </a:lnTo>
                <a:lnTo>
                  <a:pt x="116" y="258"/>
                </a:lnTo>
                <a:lnTo>
                  <a:pt x="114" y="263"/>
                </a:lnTo>
                <a:lnTo>
                  <a:pt x="112" y="267"/>
                </a:lnTo>
                <a:lnTo>
                  <a:pt x="110" y="271"/>
                </a:lnTo>
                <a:lnTo>
                  <a:pt x="109" y="276"/>
                </a:lnTo>
                <a:lnTo>
                  <a:pt x="109" y="280"/>
                </a:lnTo>
                <a:lnTo>
                  <a:pt x="110" y="284"/>
                </a:lnTo>
                <a:lnTo>
                  <a:pt x="113" y="287"/>
                </a:lnTo>
                <a:lnTo>
                  <a:pt x="117" y="288"/>
                </a:lnTo>
                <a:lnTo>
                  <a:pt x="121" y="288"/>
                </a:lnTo>
                <a:lnTo>
                  <a:pt x="125" y="287"/>
                </a:lnTo>
                <a:lnTo>
                  <a:pt x="129" y="284"/>
                </a:lnTo>
                <a:lnTo>
                  <a:pt x="139" y="272"/>
                </a:lnTo>
                <a:lnTo>
                  <a:pt x="151" y="261"/>
                </a:lnTo>
                <a:lnTo>
                  <a:pt x="162" y="250"/>
                </a:lnTo>
                <a:lnTo>
                  <a:pt x="175" y="239"/>
                </a:lnTo>
                <a:lnTo>
                  <a:pt x="186" y="229"/>
                </a:lnTo>
                <a:lnTo>
                  <a:pt x="197" y="217"/>
                </a:lnTo>
                <a:lnTo>
                  <a:pt x="207" y="204"/>
                </a:lnTo>
                <a:lnTo>
                  <a:pt x="215" y="190"/>
                </a:lnTo>
                <a:lnTo>
                  <a:pt x="220" y="174"/>
                </a:lnTo>
                <a:lnTo>
                  <a:pt x="221" y="158"/>
                </a:lnTo>
                <a:lnTo>
                  <a:pt x="218" y="142"/>
                </a:lnTo>
                <a:lnTo>
                  <a:pt x="213" y="127"/>
                </a:lnTo>
                <a:lnTo>
                  <a:pt x="204" y="112"/>
                </a:lnTo>
                <a:lnTo>
                  <a:pt x="194" y="99"/>
                </a:lnTo>
                <a:lnTo>
                  <a:pt x="181" y="87"/>
                </a:lnTo>
                <a:lnTo>
                  <a:pt x="169" y="77"/>
                </a:lnTo>
                <a:lnTo>
                  <a:pt x="159" y="69"/>
                </a:lnTo>
                <a:lnTo>
                  <a:pt x="149" y="63"/>
                </a:lnTo>
                <a:lnTo>
                  <a:pt x="137" y="55"/>
                </a:lnTo>
                <a:lnTo>
                  <a:pt x="125" y="48"/>
                </a:lnTo>
                <a:lnTo>
                  <a:pt x="114" y="40"/>
                </a:lnTo>
                <a:lnTo>
                  <a:pt x="101" y="33"/>
                </a:lnTo>
                <a:lnTo>
                  <a:pt x="89" y="27"/>
                </a:lnTo>
                <a:lnTo>
                  <a:pt x="77" y="20"/>
                </a:lnTo>
                <a:lnTo>
                  <a:pt x="66" y="15"/>
                </a:lnTo>
                <a:lnTo>
                  <a:pt x="54" y="9"/>
                </a:lnTo>
                <a:lnTo>
                  <a:pt x="42" y="6"/>
                </a:lnTo>
                <a:lnTo>
                  <a:pt x="32" y="3"/>
                </a:lnTo>
                <a:lnTo>
                  <a:pt x="22" y="1"/>
                </a:lnTo>
                <a:lnTo>
                  <a:pt x="14" y="0"/>
                </a:lnTo>
                <a:lnTo>
                  <a:pt x="7" y="1"/>
                </a:lnTo>
                <a:lnTo>
                  <a:pt x="0" y="3"/>
                </a:lnTo>
                <a:lnTo>
                  <a:pt x="8" y="5"/>
                </a:lnTo>
                <a:lnTo>
                  <a:pt x="16" y="8"/>
                </a:lnTo>
                <a:lnTo>
                  <a:pt x="26" y="13"/>
                </a:lnTo>
                <a:lnTo>
                  <a:pt x="35" y="17"/>
                </a:lnTo>
                <a:lnTo>
                  <a:pt x="47" y="22"/>
                </a:lnTo>
                <a:lnTo>
                  <a:pt x="58" y="28"/>
                </a:lnTo>
                <a:lnTo>
                  <a:pt x="71" y="34"/>
                </a:lnTo>
                <a:lnTo>
                  <a:pt x="83" y="40"/>
                </a:lnTo>
                <a:lnTo>
                  <a:pt x="96" y="48"/>
                </a:lnTo>
                <a:lnTo>
                  <a:pt x="109" y="55"/>
                </a:lnTo>
                <a:lnTo>
                  <a:pt x="121" y="64"/>
                </a:lnTo>
                <a:lnTo>
                  <a:pt x="134" y="72"/>
                </a:lnTo>
                <a:lnTo>
                  <a:pt x="146" y="81"/>
                </a:lnTo>
                <a:lnTo>
                  <a:pt x="158" y="90"/>
                </a:lnTo>
                <a:lnTo>
                  <a:pt x="169" y="98"/>
                </a:lnTo>
                <a:lnTo>
                  <a:pt x="179" y="108"/>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76" name="Freeform 326"/>
          <p:cNvSpPr>
            <a:spLocks/>
          </p:cNvSpPr>
          <p:nvPr/>
        </p:nvSpPr>
        <p:spPr bwMode="auto">
          <a:xfrm>
            <a:off x="10318622" y="5295900"/>
            <a:ext cx="14287" cy="39687"/>
          </a:xfrm>
          <a:custGeom>
            <a:avLst/>
            <a:gdLst>
              <a:gd name="T0" fmla="*/ 28 w 74"/>
              <a:gd name="T1" fmla="*/ 12 h 174"/>
              <a:gd name="T2" fmla="*/ 26 w 74"/>
              <a:gd name="T3" fmla="*/ 7 h 174"/>
              <a:gd name="T4" fmla="*/ 23 w 74"/>
              <a:gd name="T5" fmla="*/ 3 h 174"/>
              <a:gd name="T6" fmla="*/ 17 w 74"/>
              <a:gd name="T7" fmla="*/ 1 h 174"/>
              <a:gd name="T8" fmla="*/ 12 w 74"/>
              <a:gd name="T9" fmla="*/ 0 h 174"/>
              <a:gd name="T10" fmla="*/ 7 w 74"/>
              <a:gd name="T11" fmla="*/ 2 h 174"/>
              <a:gd name="T12" fmla="*/ 3 w 74"/>
              <a:gd name="T13" fmla="*/ 5 h 174"/>
              <a:gd name="T14" fmla="*/ 0 w 74"/>
              <a:gd name="T15" fmla="*/ 10 h 174"/>
              <a:gd name="T16" fmla="*/ 0 w 74"/>
              <a:gd name="T17" fmla="*/ 16 h 174"/>
              <a:gd name="T18" fmla="*/ 5 w 74"/>
              <a:gd name="T19" fmla="*/ 39 h 174"/>
              <a:gd name="T20" fmla="*/ 13 w 74"/>
              <a:gd name="T21" fmla="*/ 66 h 174"/>
              <a:gd name="T22" fmla="*/ 24 w 74"/>
              <a:gd name="T23" fmla="*/ 92 h 174"/>
              <a:gd name="T24" fmla="*/ 36 w 74"/>
              <a:gd name="T25" fmla="*/ 118 h 174"/>
              <a:gd name="T26" fmla="*/ 49 w 74"/>
              <a:gd name="T27" fmla="*/ 141 h 174"/>
              <a:gd name="T28" fmla="*/ 61 w 74"/>
              <a:gd name="T29" fmla="*/ 159 h 174"/>
              <a:gd name="T30" fmla="*/ 69 w 74"/>
              <a:gd name="T31" fmla="*/ 171 h 174"/>
              <a:gd name="T32" fmla="*/ 74 w 74"/>
              <a:gd name="T33" fmla="*/ 174 h 174"/>
              <a:gd name="T34" fmla="*/ 72 w 74"/>
              <a:gd name="T35" fmla="*/ 162 h 174"/>
              <a:gd name="T36" fmla="*/ 67 w 74"/>
              <a:gd name="T37" fmla="*/ 147 h 174"/>
              <a:gd name="T38" fmla="*/ 61 w 74"/>
              <a:gd name="T39" fmla="*/ 128 h 174"/>
              <a:gd name="T40" fmla="*/ 53 w 74"/>
              <a:gd name="T41" fmla="*/ 105 h 174"/>
              <a:gd name="T42" fmla="*/ 46 w 74"/>
              <a:gd name="T43" fmla="*/ 82 h 174"/>
              <a:gd name="T44" fmla="*/ 38 w 74"/>
              <a:gd name="T45" fmla="*/ 58 h 174"/>
              <a:gd name="T46" fmla="*/ 32 w 74"/>
              <a:gd name="T47" fmla="*/ 35 h 174"/>
              <a:gd name="T48" fmla="*/ 28 w 74"/>
              <a:gd name="T49" fmla="*/ 1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4" h="174">
                <a:moveTo>
                  <a:pt x="28" y="12"/>
                </a:moveTo>
                <a:lnTo>
                  <a:pt x="26" y="7"/>
                </a:lnTo>
                <a:lnTo>
                  <a:pt x="23" y="3"/>
                </a:lnTo>
                <a:lnTo>
                  <a:pt x="17" y="1"/>
                </a:lnTo>
                <a:lnTo>
                  <a:pt x="12" y="0"/>
                </a:lnTo>
                <a:lnTo>
                  <a:pt x="7" y="2"/>
                </a:lnTo>
                <a:lnTo>
                  <a:pt x="3" y="5"/>
                </a:lnTo>
                <a:lnTo>
                  <a:pt x="0" y="10"/>
                </a:lnTo>
                <a:lnTo>
                  <a:pt x="0" y="16"/>
                </a:lnTo>
                <a:lnTo>
                  <a:pt x="5" y="39"/>
                </a:lnTo>
                <a:lnTo>
                  <a:pt x="13" y="66"/>
                </a:lnTo>
                <a:lnTo>
                  <a:pt x="24" y="92"/>
                </a:lnTo>
                <a:lnTo>
                  <a:pt x="36" y="118"/>
                </a:lnTo>
                <a:lnTo>
                  <a:pt x="49" y="141"/>
                </a:lnTo>
                <a:lnTo>
                  <a:pt x="61" y="159"/>
                </a:lnTo>
                <a:lnTo>
                  <a:pt x="69" y="171"/>
                </a:lnTo>
                <a:lnTo>
                  <a:pt x="74" y="174"/>
                </a:lnTo>
                <a:lnTo>
                  <a:pt x="72" y="162"/>
                </a:lnTo>
                <a:lnTo>
                  <a:pt x="67" y="147"/>
                </a:lnTo>
                <a:lnTo>
                  <a:pt x="61" y="128"/>
                </a:lnTo>
                <a:lnTo>
                  <a:pt x="53" y="105"/>
                </a:lnTo>
                <a:lnTo>
                  <a:pt x="46" y="82"/>
                </a:lnTo>
                <a:lnTo>
                  <a:pt x="38" y="58"/>
                </a:lnTo>
                <a:lnTo>
                  <a:pt x="32" y="35"/>
                </a:lnTo>
                <a:lnTo>
                  <a:pt x="28"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77" name="Freeform 327"/>
          <p:cNvSpPr>
            <a:spLocks/>
          </p:cNvSpPr>
          <p:nvPr/>
        </p:nvSpPr>
        <p:spPr bwMode="auto">
          <a:xfrm>
            <a:off x="10312272" y="5275262"/>
            <a:ext cx="7937" cy="19050"/>
          </a:xfrm>
          <a:custGeom>
            <a:avLst/>
            <a:gdLst>
              <a:gd name="T0" fmla="*/ 20 w 39"/>
              <a:gd name="T1" fmla="*/ 9 h 87"/>
              <a:gd name="T2" fmla="*/ 19 w 39"/>
              <a:gd name="T3" fmla="*/ 5 h 87"/>
              <a:gd name="T4" fmla="*/ 16 w 39"/>
              <a:gd name="T5" fmla="*/ 2 h 87"/>
              <a:gd name="T6" fmla="*/ 13 w 39"/>
              <a:gd name="T7" fmla="*/ 0 h 87"/>
              <a:gd name="T8" fmla="*/ 8 w 39"/>
              <a:gd name="T9" fmla="*/ 0 h 87"/>
              <a:gd name="T10" fmla="*/ 5 w 39"/>
              <a:gd name="T11" fmla="*/ 1 h 87"/>
              <a:gd name="T12" fmla="*/ 2 w 39"/>
              <a:gd name="T13" fmla="*/ 3 h 87"/>
              <a:gd name="T14" fmla="*/ 0 w 39"/>
              <a:gd name="T15" fmla="*/ 6 h 87"/>
              <a:gd name="T16" fmla="*/ 0 w 39"/>
              <a:gd name="T17" fmla="*/ 10 h 87"/>
              <a:gd name="T18" fmla="*/ 0 w 39"/>
              <a:gd name="T19" fmla="*/ 22 h 87"/>
              <a:gd name="T20" fmla="*/ 3 w 39"/>
              <a:gd name="T21" fmla="*/ 35 h 87"/>
              <a:gd name="T22" fmla="*/ 7 w 39"/>
              <a:gd name="T23" fmla="*/ 48 h 87"/>
              <a:gd name="T24" fmla="*/ 13 w 39"/>
              <a:gd name="T25" fmla="*/ 60 h 87"/>
              <a:gd name="T26" fmla="*/ 19 w 39"/>
              <a:gd name="T27" fmla="*/ 72 h 87"/>
              <a:gd name="T28" fmla="*/ 25 w 39"/>
              <a:gd name="T29" fmla="*/ 81 h 87"/>
              <a:gd name="T30" fmla="*/ 33 w 39"/>
              <a:gd name="T31" fmla="*/ 86 h 87"/>
              <a:gd name="T32" fmla="*/ 38 w 39"/>
              <a:gd name="T33" fmla="*/ 87 h 87"/>
              <a:gd name="T34" fmla="*/ 39 w 39"/>
              <a:gd name="T35" fmla="*/ 70 h 87"/>
              <a:gd name="T36" fmla="*/ 34 w 39"/>
              <a:gd name="T37" fmla="*/ 50 h 87"/>
              <a:gd name="T38" fmla="*/ 27 w 39"/>
              <a:gd name="T39" fmla="*/ 29 h 87"/>
              <a:gd name="T40" fmla="*/ 20 w 39"/>
              <a:gd name="T41" fmla="*/ 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87">
                <a:moveTo>
                  <a:pt x="20" y="9"/>
                </a:moveTo>
                <a:lnTo>
                  <a:pt x="19" y="5"/>
                </a:lnTo>
                <a:lnTo>
                  <a:pt x="16" y="2"/>
                </a:lnTo>
                <a:lnTo>
                  <a:pt x="13" y="0"/>
                </a:lnTo>
                <a:lnTo>
                  <a:pt x="8" y="0"/>
                </a:lnTo>
                <a:lnTo>
                  <a:pt x="5" y="1"/>
                </a:lnTo>
                <a:lnTo>
                  <a:pt x="2" y="3"/>
                </a:lnTo>
                <a:lnTo>
                  <a:pt x="0" y="6"/>
                </a:lnTo>
                <a:lnTo>
                  <a:pt x="0" y="10"/>
                </a:lnTo>
                <a:lnTo>
                  <a:pt x="0" y="22"/>
                </a:lnTo>
                <a:lnTo>
                  <a:pt x="3" y="35"/>
                </a:lnTo>
                <a:lnTo>
                  <a:pt x="7" y="48"/>
                </a:lnTo>
                <a:lnTo>
                  <a:pt x="13" y="60"/>
                </a:lnTo>
                <a:lnTo>
                  <a:pt x="19" y="72"/>
                </a:lnTo>
                <a:lnTo>
                  <a:pt x="25" y="81"/>
                </a:lnTo>
                <a:lnTo>
                  <a:pt x="33" y="86"/>
                </a:lnTo>
                <a:lnTo>
                  <a:pt x="38" y="87"/>
                </a:lnTo>
                <a:lnTo>
                  <a:pt x="39" y="70"/>
                </a:lnTo>
                <a:lnTo>
                  <a:pt x="34" y="50"/>
                </a:lnTo>
                <a:lnTo>
                  <a:pt x="27" y="29"/>
                </a:lnTo>
                <a:lnTo>
                  <a:pt x="2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78" name="Freeform 328"/>
          <p:cNvSpPr>
            <a:spLocks/>
          </p:cNvSpPr>
          <p:nvPr/>
        </p:nvSpPr>
        <p:spPr bwMode="auto">
          <a:xfrm>
            <a:off x="10305922" y="5260975"/>
            <a:ext cx="6350" cy="11112"/>
          </a:xfrm>
          <a:custGeom>
            <a:avLst/>
            <a:gdLst>
              <a:gd name="T0" fmla="*/ 18 w 34"/>
              <a:gd name="T1" fmla="*/ 7 h 51"/>
              <a:gd name="T2" fmla="*/ 18 w 34"/>
              <a:gd name="T3" fmla="*/ 8 h 51"/>
              <a:gd name="T4" fmla="*/ 18 w 34"/>
              <a:gd name="T5" fmla="*/ 8 h 51"/>
              <a:gd name="T6" fmla="*/ 18 w 34"/>
              <a:gd name="T7" fmla="*/ 8 h 51"/>
              <a:gd name="T8" fmla="*/ 18 w 34"/>
              <a:gd name="T9" fmla="*/ 8 h 51"/>
              <a:gd name="T10" fmla="*/ 17 w 34"/>
              <a:gd name="T11" fmla="*/ 5 h 51"/>
              <a:gd name="T12" fmla="*/ 14 w 34"/>
              <a:gd name="T13" fmla="*/ 1 h 51"/>
              <a:gd name="T14" fmla="*/ 11 w 34"/>
              <a:gd name="T15" fmla="*/ 0 h 51"/>
              <a:gd name="T16" fmla="*/ 7 w 34"/>
              <a:gd name="T17" fmla="*/ 0 h 51"/>
              <a:gd name="T18" fmla="*/ 4 w 34"/>
              <a:gd name="T19" fmla="*/ 1 h 51"/>
              <a:gd name="T20" fmla="*/ 1 w 34"/>
              <a:gd name="T21" fmla="*/ 5 h 51"/>
              <a:gd name="T22" fmla="*/ 0 w 34"/>
              <a:gd name="T23" fmla="*/ 8 h 51"/>
              <a:gd name="T24" fmla="*/ 0 w 34"/>
              <a:gd name="T25" fmla="*/ 11 h 51"/>
              <a:gd name="T26" fmla="*/ 1 w 34"/>
              <a:gd name="T27" fmla="*/ 16 h 51"/>
              <a:gd name="T28" fmla="*/ 4 w 34"/>
              <a:gd name="T29" fmla="*/ 23 h 51"/>
              <a:gd name="T30" fmla="*/ 8 w 34"/>
              <a:gd name="T31" fmla="*/ 30 h 51"/>
              <a:gd name="T32" fmla="*/ 13 w 34"/>
              <a:gd name="T33" fmla="*/ 37 h 51"/>
              <a:gd name="T34" fmla="*/ 18 w 34"/>
              <a:gd name="T35" fmla="*/ 43 h 51"/>
              <a:gd name="T36" fmla="*/ 25 w 34"/>
              <a:gd name="T37" fmla="*/ 47 h 51"/>
              <a:gd name="T38" fmla="*/ 30 w 34"/>
              <a:gd name="T39" fmla="*/ 51 h 51"/>
              <a:gd name="T40" fmla="*/ 34 w 34"/>
              <a:gd name="T41" fmla="*/ 51 h 51"/>
              <a:gd name="T42" fmla="*/ 33 w 34"/>
              <a:gd name="T43" fmla="*/ 40 h 51"/>
              <a:gd name="T44" fmla="*/ 29 w 34"/>
              <a:gd name="T45" fmla="*/ 27 h 51"/>
              <a:gd name="T46" fmla="*/ 23 w 34"/>
              <a:gd name="T47" fmla="*/ 15 h 51"/>
              <a:gd name="T48" fmla="*/ 18 w 34"/>
              <a:gd name="T4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51">
                <a:moveTo>
                  <a:pt x="18" y="7"/>
                </a:moveTo>
                <a:lnTo>
                  <a:pt x="18" y="8"/>
                </a:lnTo>
                <a:lnTo>
                  <a:pt x="18" y="8"/>
                </a:lnTo>
                <a:lnTo>
                  <a:pt x="18" y="8"/>
                </a:lnTo>
                <a:lnTo>
                  <a:pt x="18" y="8"/>
                </a:lnTo>
                <a:lnTo>
                  <a:pt x="17" y="5"/>
                </a:lnTo>
                <a:lnTo>
                  <a:pt x="14" y="1"/>
                </a:lnTo>
                <a:lnTo>
                  <a:pt x="11" y="0"/>
                </a:lnTo>
                <a:lnTo>
                  <a:pt x="7" y="0"/>
                </a:lnTo>
                <a:lnTo>
                  <a:pt x="4" y="1"/>
                </a:lnTo>
                <a:lnTo>
                  <a:pt x="1" y="5"/>
                </a:lnTo>
                <a:lnTo>
                  <a:pt x="0" y="8"/>
                </a:lnTo>
                <a:lnTo>
                  <a:pt x="0" y="11"/>
                </a:lnTo>
                <a:lnTo>
                  <a:pt x="1" y="16"/>
                </a:lnTo>
                <a:lnTo>
                  <a:pt x="4" y="23"/>
                </a:lnTo>
                <a:lnTo>
                  <a:pt x="8" y="30"/>
                </a:lnTo>
                <a:lnTo>
                  <a:pt x="13" y="37"/>
                </a:lnTo>
                <a:lnTo>
                  <a:pt x="18" y="43"/>
                </a:lnTo>
                <a:lnTo>
                  <a:pt x="25" y="47"/>
                </a:lnTo>
                <a:lnTo>
                  <a:pt x="30" y="51"/>
                </a:lnTo>
                <a:lnTo>
                  <a:pt x="34" y="51"/>
                </a:lnTo>
                <a:lnTo>
                  <a:pt x="33" y="40"/>
                </a:lnTo>
                <a:lnTo>
                  <a:pt x="29" y="27"/>
                </a:lnTo>
                <a:lnTo>
                  <a:pt x="23" y="15"/>
                </a:lnTo>
                <a:lnTo>
                  <a:pt x="1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79" name="Freeform 329"/>
          <p:cNvSpPr>
            <a:spLocks/>
          </p:cNvSpPr>
          <p:nvPr/>
        </p:nvSpPr>
        <p:spPr bwMode="auto">
          <a:xfrm>
            <a:off x="10299572" y="5251450"/>
            <a:ext cx="9525" cy="6350"/>
          </a:xfrm>
          <a:custGeom>
            <a:avLst/>
            <a:gdLst>
              <a:gd name="T0" fmla="*/ 37 w 46"/>
              <a:gd name="T1" fmla="*/ 24 h 33"/>
              <a:gd name="T2" fmla="*/ 41 w 46"/>
              <a:gd name="T3" fmla="*/ 22 h 33"/>
              <a:gd name="T4" fmla="*/ 45 w 46"/>
              <a:gd name="T5" fmla="*/ 19 h 33"/>
              <a:gd name="T6" fmla="*/ 46 w 46"/>
              <a:gd name="T7" fmla="*/ 15 h 33"/>
              <a:gd name="T8" fmla="*/ 46 w 46"/>
              <a:gd name="T9" fmla="*/ 10 h 33"/>
              <a:gd name="T10" fmla="*/ 44 w 46"/>
              <a:gd name="T11" fmla="*/ 5 h 33"/>
              <a:gd name="T12" fmla="*/ 41 w 46"/>
              <a:gd name="T13" fmla="*/ 2 h 33"/>
              <a:gd name="T14" fmla="*/ 37 w 46"/>
              <a:gd name="T15" fmla="*/ 0 h 33"/>
              <a:gd name="T16" fmla="*/ 32 w 46"/>
              <a:gd name="T17" fmla="*/ 0 h 33"/>
              <a:gd name="T18" fmla="*/ 29 w 46"/>
              <a:gd name="T19" fmla="*/ 0 h 33"/>
              <a:gd name="T20" fmla="*/ 25 w 46"/>
              <a:gd name="T21" fmla="*/ 1 h 33"/>
              <a:gd name="T22" fmla="*/ 19 w 46"/>
              <a:gd name="T23" fmla="*/ 3 h 33"/>
              <a:gd name="T24" fmla="*/ 12 w 46"/>
              <a:gd name="T25" fmla="*/ 7 h 33"/>
              <a:gd name="T26" fmla="*/ 5 w 46"/>
              <a:gd name="T27" fmla="*/ 14 h 33"/>
              <a:gd name="T28" fmla="*/ 2 w 46"/>
              <a:gd name="T29" fmla="*/ 20 h 33"/>
              <a:gd name="T30" fmla="*/ 0 w 46"/>
              <a:gd name="T31" fmla="*/ 26 h 33"/>
              <a:gd name="T32" fmla="*/ 0 w 46"/>
              <a:gd name="T33" fmla="*/ 29 h 33"/>
              <a:gd name="T34" fmla="*/ 3 w 46"/>
              <a:gd name="T35" fmla="*/ 31 h 33"/>
              <a:gd name="T36" fmla="*/ 7 w 46"/>
              <a:gd name="T37" fmla="*/ 33 h 33"/>
              <a:gd name="T38" fmla="*/ 12 w 46"/>
              <a:gd name="T39" fmla="*/ 33 h 33"/>
              <a:gd name="T40" fmla="*/ 16 w 46"/>
              <a:gd name="T41" fmla="*/ 33 h 33"/>
              <a:gd name="T42" fmla="*/ 21 w 46"/>
              <a:gd name="T43" fmla="*/ 31 h 33"/>
              <a:gd name="T44" fmla="*/ 26 w 46"/>
              <a:gd name="T45" fmla="*/ 30 h 33"/>
              <a:gd name="T46" fmla="*/ 32 w 46"/>
              <a:gd name="T47" fmla="*/ 28 h 33"/>
              <a:gd name="T48" fmla="*/ 37 w 46"/>
              <a:gd name="T49"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33">
                <a:moveTo>
                  <a:pt x="37" y="24"/>
                </a:moveTo>
                <a:lnTo>
                  <a:pt x="41" y="22"/>
                </a:lnTo>
                <a:lnTo>
                  <a:pt x="45" y="19"/>
                </a:lnTo>
                <a:lnTo>
                  <a:pt x="46" y="15"/>
                </a:lnTo>
                <a:lnTo>
                  <a:pt x="46" y="10"/>
                </a:lnTo>
                <a:lnTo>
                  <a:pt x="44" y="5"/>
                </a:lnTo>
                <a:lnTo>
                  <a:pt x="41" y="2"/>
                </a:lnTo>
                <a:lnTo>
                  <a:pt x="37" y="0"/>
                </a:lnTo>
                <a:lnTo>
                  <a:pt x="32" y="0"/>
                </a:lnTo>
                <a:lnTo>
                  <a:pt x="29" y="0"/>
                </a:lnTo>
                <a:lnTo>
                  <a:pt x="25" y="1"/>
                </a:lnTo>
                <a:lnTo>
                  <a:pt x="19" y="3"/>
                </a:lnTo>
                <a:lnTo>
                  <a:pt x="12" y="7"/>
                </a:lnTo>
                <a:lnTo>
                  <a:pt x="5" y="14"/>
                </a:lnTo>
                <a:lnTo>
                  <a:pt x="2" y="20"/>
                </a:lnTo>
                <a:lnTo>
                  <a:pt x="0" y="26"/>
                </a:lnTo>
                <a:lnTo>
                  <a:pt x="0" y="29"/>
                </a:lnTo>
                <a:lnTo>
                  <a:pt x="3" y="31"/>
                </a:lnTo>
                <a:lnTo>
                  <a:pt x="7" y="33"/>
                </a:lnTo>
                <a:lnTo>
                  <a:pt x="12" y="33"/>
                </a:lnTo>
                <a:lnTo>
                  <a:pt x="16" y="33"/>
                </a:lnTo>
                <a:lnTo>
                  <a:pt x="21" y="31"/>
                </a:lnTo>
                <a:lnTo>
                  <a:pt x="26" y="30"/>
                </a:lnTo>
                <a:lnTo>
                  <a:pt x="32" y="28"/>
                </a:lnTo>
                <a:lnTo>
                  <a:pt x="37"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80" name="Freeform 330"/>
          <p:cNvSpPr>
            <a:spLocks/>
          </p:cNvSpPr>
          <p:nvPr/>
        </p:nvSpPr>
        <p:spPr bwMode="auto">
          <a:xfrm>
            <a:off x="10256709" y="5238750"/>
            <a:ext cx="36513" cy="49212"/>
          </a:xfrm>
          <a:custGeom>
            <a:avLst/>
            <a:gdLst>
              <a:gd name="T0" fmla="*/ 65 w 177"/>
              <a:gd name="T1" fmla="*/ 33 h 219"/>
              <a:gd name="T2" fmla="*/ 52 w 177"/>
              <a:gd name="T3" fmla="*/ 43 h 219"/>
              <a:gd name="T4" fmla="*/ 41 w 177"/>
              <a:gd name="T5" fmla="*/ 54 h 219"/>
              <a:gd name="T6" fmla="*/ 29 w 177"/>
              <a:gd name="T7" fmla="*/ 66 h 219"/>
              <a:gd name="T8" fmla="*/ 20 w 177"/>
              <a:gd name="T9" fmla="*/ 79 h 219"/>
              <a:gd name="T10" fmla="*/ 12 w 177"/>
              <a:gd name="T11" fmla="*/ 93 h 219"/>
              <a:gd name="T12" fmla="*/ 6 w 177"/>
              <a:gd name="T13" fmla="*/ 107 h 219"/>
              <a:gd name="T14" fmla="*/ 2 w 177"/>
              <a:gd name="T15" fmla="*/ 121 h 219"/>
              <a:gd name="T16" fmla="*/ 0 w 177"/>
              <a:gd name="T17" fmla="*/ 136 h 219"/>
              <a:gd name="T18" fmla="*/ 2 w 177"/>
              <a:gd name="T19" fmla="*/ 158 h 219"/>
              <a:gd name="T20" fmla="*/ 10 w 177"/>
              <a:gd name="T21" fmla="*/ 177 h 219"/>
              <a:gd name="T22" fmla="*/ 23 w 177"/>
              <a:gd name="T23" fmla="*/ 193 h 219"/>
              <a:gd name="T24" fmla="*/ 38 w 177"/>
              <a:gd name="T25" fmla="*/ 204 h 219"/>
              <a:gd name="T26" fmla="*/ 57 w 177"/>
              <a:gd name="T27" fmla="*/ 213 h 219"/>
              <a:gd name="T28" fmla="*/ 78 w 177"/>
              <a:gd name="T29" fmla="*/ 218 h 219"/>
              <a:gd name="T30" fmla="*/ 98 w 177"/>
              <a:gd name="T31" fmla="*/ 219 h 219"/>
              <a:gd name="T32" fmla="*/ 118 w 177"/>
              <a:gd name="T33" fmla="*/ 216 h 219"/>
              <a:gd name="T34" fmla="*/ 123 w 177"/>
              <a:gd name="T35" fmla="*/ 216 h 219"/>
              <a:gd name="T36" fmla="*/ 127 w 177"/>
              <a:gd name="T37" fmla="*/ 214 h 219"/>
              <a:gd name="T38" fmla="*/ 130 w 177"/>
              <a:gd name="T39" fmla="*/ 210 h 219"/>
              <a:gd name="T40" fmla="*/ 131 w 177"/>
              <a:gd name="T41" fmla="*/ 205 h 219"/>
              <a:gd name="T42" fmla="*/ 130 w 177"/>
              <a:gd name="T43" fmla="*/ 203 h 219"/>
              <a:gd name="T44" fmla="*/ 127 w 177"/>
              <a:gd name="T45" fmla="*/ 203 h 219"/>
              <a:gd name="T46" fmla="*/ 123 w 177"/>
              <a:gd name="T47" fmla="*/ 202 h 219"/>
              <a:gd name="T48" fmla="*/ 117 w 177"/>
              <a:gd name="T49" fmla="*/ 202 h 219"/>
              <a:gd name="T50" fmla="*/ 111 w 177"/>
              <a:gd name="T51" fmla="*/ 202 h 219"/>
              <a:gd name="T52" fmla="*/ 106 w 177"/>
              <a:gd name="T53" fmla="*/ 202 h 219"/>
              <a:gd name="T54" fmla="*/ 100 w 177"/>
              <a:gd name="T55" fmla="*/ 202 h 219"/>
              <a:gd name="T56" fmla="*/ 97 w 177"/>
              <a:gd name="T57" fmla="*/ 202 h 219"/>
              <a:gd name="T58" fmla="*/ 87 w 177"/>
              <a:gd name="T59" fmla="*/ 201 h 219"/>
              <a:gd name="T60" fmla="*/ 77 w 177"/>
              <a:gd name="T61" fmla="*/ 200 h 219"/>
              <a:gd name="T62" fmla="*/ 67 w 177"/>
              <a:gd name="T63" fmla="*/ 199 h 219"/>
              <a:gd name="T64" fmla="*/ 56 w 177"/>
              <a:gd name="T65" fmla="*/ 196 h 219"/>
              <a:gd name="T66" fmla="*/ 46 w 177"/>
              <a:gd name="T67" fmla="*/ 193 h 219"/>
              <a:gd name="T68" fmla="*/ 35 w 177"/>
              <a:gd name="T69" fmla="*/ 185 h 219"/>
              <a:gd name="T70" fmla="*/ 26 w 177"/>
              <a:gd name="T71" fmla="*/ 175 h 219"/>
              <a:gd name="T72" fmla="*/ 15 w 177"/>
              <a:gd name="T73" fmla="*/ 162 h 219"/>
              <a:gd name="T74" fmla="*/ 13 w 177"/>
              <a:gd name="T75" fmla="*/ 146 h 219"/>
              <a:gd name="T76" fmla="*/ 14 w 177"/>
              <a:gd name="T77" fmla="*/ 131 h 219"/>
              <a:gd name="T78" fmla="*/ 19 w 177"/>
              <a:gd name="T79" fmla="*/ 116 h 219"/>
              <a:gd name="T80" fmla="*/ 25 w 177"/>
              <a:gd name="T81" fmla="*/ 102 h 219"/>
              <a:gd name="T82" fmla="*/ 34 w 177"/>
              <a:gd name="T83" fmla="*/ 89 h 219"/>
              <a:gd name="T84" fmla="*/ 45 w 177"/>
              <a:gd name="T85" fmla="*/ 76 h 219"/>
              <a:gd name="T86" fmla="*/ 56 w 177"/>
              <a:gd name="T87" fmla="*/ 65 h 219"/>
              <a:gd name="T88" fmla="*/ 70 w 177"/>
              <a:gd name="T89" fmla="*/ 55 h 219"/>
              <a:gd name="T90" fmla="*/ 84 w 177"/>
              <a:gd name="T91" fmla="*/ 45 h 219"/>
              <a:gd name="T92" fmla="*/ 98 w 177"/>
              <a:gd name="T93" fmla="*/ 37 h 219"/>
              <a:gd name="T94" fmla="*/ 113 w 177"/>
              <a:gd name="T95" fmla="*/ 29 h 219"/>
              <a:gd name="T96" fmla="*/ 127 w 177"/>
              <a:gd name="T97" fmla="*/ 23 h 219"/>
              <a:gd name="T98" fmla="*/ 141 w 177"/>
              <a:gd name="T99" fmla="*/ 17 h 219"/>
              <a:gd name="T100" fmla="*/ 154 w 177"/>
              <a:gd name="T101" fmla="*/ 12 h 219"/>
              <a:gd name="T102" fmla="*/ 167 w 177"/>
              <a:gd name="T103" fmla="*/ 9 h 219"/>
              <a:gd name="T104" fmla="*/ 177 w 177"/>
              <a:gd name="T105" fmla="*/ 7 h 219"/>
              <a:gd name="T106" fmla="*/ 170 w 177"/>
              <a:gd name="T107" fmla="*/ 2 h 219"/>
              <a:gd name="T108" fmla="*/ 158 w 177"/>
              <a:gd name="T109" fmla="*/ 0 h 219"/>
              <a:gd name="T110" fmla="*/ 145 w 177"/>
              <a:gd name="T111" fmla="*/ 2 h 219"/>
              <a:gd name="T112" fmla="*/ 129 w 177"/>
              <a:gd name="T113" fmla="*/ 6 h 219"/>
              <a:gd name="T114" fmla="*/ 111 w 177"/>
              <a:gd name="T115" fmla="*/ 11 h 219"/>
              <a:gd name="T116" fmla="*/ 94 w 177"/>
              <a:gd name="T117" fmla="*/ 17 h 219"/>
              <a:gd name="T118" fmla="*/ 78 w 177"/>
              <a:gd name="T119" fmla="*/ 26 h 219"/>
              <a:gd name="T120" fmla="*/ 65 w 177"/>
              <a:gd name="T121" fmla="*/ 3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 h="219">
                <a:moveTo>
                  <a:pt x="65" y="33"/>
                </a:moveTo>
                <a:lnTo>
                  <a:pt x="52" y="43"/>
                </a:lnTo>
                <a:lnTo>
                  <a:pt x="41" y="54"/>
                </a:lnTo>
                <a:lnTo>
                  <a:pt x="29" y="66"/>
                </a:lnTo>
                <a:lnTo>
                  <a:pt x="20" y="79"/>
                </a:lnTo>
                <a:lnTo>
                  <a:pt x="12" y="93"/>
                </a:lnTo>
                <a:lnTo>
                  <a:pt x="6" y="107"/>
                </a:lnTo>
                <a:lnTo>
                  <a:pt x="2" y="121"/>
                </a:lnTo>
                <a:lnTo>
                  <a:pt x="0" y="136"/>
                </a:lnTo>
                <a:lnTo>
                  <a:pt x="2" y="158"/>
                </a:lnTo>
                <a:lnTo>
                  <a:pt x="10" y="177"/>
                </a:lnTo>
                <a:lnTo>
                  <a:pt x="23" y="193"/>
                </a:lnTo>
                <a:lnTo>
                  <a:pt x="38" y="204"/>
                </a:lnTo>
                <a:lnTo>
                  <a:pt x="57" y="213"/>
                </a:lnTo>
                <a:lnTo>
                  <a:pt x="78" y="218"/>
                </a:lnTo>
                <a:lnTo>
                  <a:pt x="98" y="219"/>
                </a:lnTo>
                <a:lnTo>
                  <a:pt x="118" y="216"/>
                </a:lnTo>
                <a:lnTo>
                  <a:pt x="123" y="216"/>
                </a:lnTo>
                <a:lnTo>
                  <a:pt x="127" y="214"/>
                </a:lnTo>
                <a:lnTo>
                  <a:pt x="130" y="210"/>
                </a:lnTo>
                <a:lnTo>
                  <a:pt x="131" y="205"/>
                </a:lnTo>
                <a:lnTo>
                  <a:pt x="130" y="203"/>
                </a:lnTo>
                <a:lnTo>
                  <a:pt x="127" y="203"/>
                </a:lnTo>
                <a:lnTo>
                  <a:pt x="123" y="202"/>
                </a:lnTo>
                <a:lnTo>
                  <a:pt x="117" y="202"/>
                </a:lnTo>
                <a:lnTo>
                  <a:pt x="111" y="202"/>
                </a:lnTo>
                <a:lnTo>
                  <a:pt x="106" y="202"/>
                </a:lnTo>
                <a:lnTo>
                  <a:pt x="100" y="202"/>
                </a:lnTo>
                <a:lnTo>
                  <a:pt x="97" y="202"/>
                </a:lnTo>
                <a:lnTo>
                  <a:pt x="87" y="201"/>
                </a:lnTo>
                <a:lnTo>
                  <a:pt x="77" y="200"/>
                </a:lnTo>
                <a:lnTo>
                  <a:pt x="67" y="199"/>
                </a:lnTo>
                <a:lnTo>
                  <a:pt x="56" y="196"/>
                </a:lnTo>
                <a:lnTo>
                  <a:pt x="46" y="193"/>
                </a:lnTo>
                <a:lnTo>
                  <a:pt x="35" y="185"/>
                </a:lnTo>
                <a:lnTo>
                  <a:pt x="26" y="175"/>
                </a:lnTo>
                <a:lnTo>
                  <a:pt x="15" y="162"/>
                </a:lnTo>
                <a:lnTo>
                  <a:pt x="13" y="146"/>
                </a:lnTo>
                <a:lnTo>
                  <a:pt x="14" y="131"/>
                </a:lnTo>
                <a:lnTo>
                  <a:pt x="19" y="116"/>
                </a:lnTo>
                <a:lnTo>
                  <a:pt x="25" y="102"/>
                </a:lnTo>
                <a:lnTo>
                  <a:pt x="34" y="89"/>
                </a:lnTo>
                <a:lnTo>
                  <a:pt x="45" y="76"/>
                </a:lnTo>
                <a:lnTo>
                  <a:pt x="56" y="65"/>
                </a:lnTo>
                <a:lnTo>
                  <a:pt x="70" y="55"/>
                </a:lnTo>
                <a:lnTo>
                  <a:pt x="84" y="45"/>
                </a:lnTo>
                <a:lnTo>
                  <a:pt x="98" y="37"/>
                </a:lnTo>
                <a:lnTo>
                  <a:pt x="113" y="29"/>
                </a:lnTo>
                <a:lnTo>
                  <a:pt x="127" y="23"/>
                </a:lnTo>
                <a:lnTo>
                  <a:pt x="141" y="17"/>
                </a:lnTo>
                <a:lnTo>
                  <a:pt x="154" y="12"/>
                </a:lnTo>
                <a:lnTo>
                  <a:pt x="167" y="9"/>
                </a:lnTo>
                <a:lnTo>
                  <a:pt x="177" y="7"/>
                </a:lnTo>
                <a:lnTo>
                  <a:pt x="170" y="2"/>
                </a:lnTo>
                <a:lnTo>
                  <a:pt x="158" y="0"/>
                </a:lnTo>
                <a:lnTo>
                  <a:pt x="145" y="2"/>
                </a:lnTo>
                <a:lnTo>
                  <a:pt x="129" y="6"/>
                </a:lnTo>
                <a:lnTo>
                  <a:pt x="111" y="11"/>
                </a:lnTo>
                <a:lnTo>
                  <a:pt x="94" y="17"/>
                </a:lnTo>
                <a:lnTo>
                  <a:pt x="78" y="26"/>
                </a:lnTo>
                <a:lnTo>
                  <a:pt x="65"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81" name="Freeform 331"/>
          <p:cNvSpPr>
            <a:spLocks/>
          </p:cNvSpPr>
          <p:nvPr/>
        </p:nvSpPr>
        <p:spPr bwMode="auto">
          <a:xfrm>
            <a:off x="10317034" y="5237162"/>
            <a:ext cx="23813" cy="39688"/>
          </a:xfrm>
          <a:custGeom>
            <a:avLst/>
            <a:gdLst>
              <a:gd name="T0" fmla="*/ 97 w 115"/>
              <a:gd name="T1" fmla="*/ 57 h 170"/>
              <a:gd name="T2" fmla="*/ 100 w 115"/>
              <a:gd name="T3" fmla="*/ 75 h 170"/>
              <a:gd name="T4" fmla="*/ 98 w 115"/>
              <a:gd name="T5" fmla="*/ 90 h 170"/>
              <a:gd name="T6" fmla="*/ 91 w 115"/>
              <a:gd name="T7" fmla="*/ 103 h 170"/>
              <a:gd name="T8" fmla="*/ 80 w 115"/>
              <a:gd name="T9" fmla="*/ 114 h 170"/>
              <a:gd name="T10" fmla="*/ 68 w 115"/>
              <a:gd name="T11" fmla="*/ 125 h 170"/>
              <a:gd name="T12" fmla="*/ 54 w 115"/>
              <a:gd name="T13" fmla="*/ 135 h 170"/>
              <a:gd name="T14" fmla="*/ 39 w 115"/>
              <a:gd name="T15" fmla="*/ 145 h 170"/>
              <a:gd name="T16" fmla="*/ 27 w 115"/>
              <a:gd name="T17" fmla="*/ 155 h 170"/>
              <a:gd name="T18" fmla="*/ 25 w 115"/>
              <a:gd name="T19" fmla="*/ 158 h 170"/>
              <a:gd name="T20" fmla="*/ 23 w 115"/>
              <a:gd name="T21" fmla="*/ 160 h 170"/>
              <a:gd name="T22" fmla="*/ 23 w 115"/>
              <a:gd name="T23" fmla="*/ 164 h 170"/>
              <a:gd name="T24" fmla="*/ 26 w 115"/>
              <a:gd name="T25" fmla="*/ 167 h 170"/>
              <a:gd name="T26" fmla="*/ 28 w 115"/>
              <a:gd name="T27" fmla="*/ 169 h 170"/>
              <a:gd name="T28" fmla="*/ 31 w 115"/>
              <a:gd name="T29" fmla="*/ 170 h 170"/>
              <a:gd name="T30" fmla="*/ 34 w 115"/>
              <a:gd name="T31" fmla="*/ 170 h 170"/>
              <a:gd name="T32" fmla="*/ 37 w 115"/>
              <a:gd name="T33" fmla="*/ 169 h 170"/>
              <a:gd name="T34" fmla="*/ 53 w 115"/>
              <a:gd name="T35" fmla="*/ 159 h 170"/>
              <a:gd name="T36" fmla="*/ 69 w 115"/>
              <a:gd name="T37" fmla="*/ 149 h 170"/>
              <a:gd name="T38" fmla="*/ 83 w 115"/>
              <a:gd name="T39" fmla="*/ 137 h 170"/>
              <a:gd name="T40" fmla="*/ 97 w 115"/>
              <a:gd name="T41" fmla="*/ 123 h 170"/>
              <a:gd name="T42" fmla="*/ 106 w 115"/>
              <a:gd name="T43" fmla="*/ 108 h 170"/>
              <a:gd name="T44" fmla="*/ 113 w 115"/>
              <a:gd name="T45" fmla="*/ 91 h 170"/>
              <a:gd name="T46" fmla="*/ 115 w 115"/>
              <a:gd name="T47" fmla="*/ 73 h 170"/>
              <a:gd name="T48" fmla="*/ 111 w 115"/>
              <a:gd name="T49" fmla="*/ 53 h 170"/>
              <a:gd name="T50" fmla="*/ 101 w 115"/>
              <a:gd name="T51" fmla="*/ 39 h 170"/>
              <a:gd name="T52" fmla="*/ 89 w 115"/>
              <a:gd name="T53" fmla="*/ 26 h 170"/>
              <a:gd name="T54" fmla="*/ 72 w 115"/>
              <a:gd name="T55" fmla="*/ 15 h 170"/>
              <a:gd name="T56" fmla="*/ 55 w 115"/>
              <a:gd name="T57" fmla="*/ 8 h 170"/>
              <a:gd name="T58" fmla="*/ 37 w 115"/>
              <a:gd name="T59" fmla="*/ 2 h 170"/>
              <a:gd name="T60" fmla="*/ 21 w 115"/>
              <a:gd name="T61" fmla="*/ 0 h 170"/>
              <a:gd name="T62" fmla="*/ 9 w 115"/>
              <a:gd name="T63" fmla="*/ 1 h 170"/>
              <a:gd name="T64" fmla="*/ 0 w 115"/>
              <a:gd name="T65" fmla="*/ 5 h 170"/>
              <a:gd name="T66" fmla="*/ 15 w 115"/>
              <a:gd name="T67" fmla="*/ 10 h 170"/>
              <a:gd name="T68" fmla="*/ 30 w 115"/>
              <a:gd name="T69" fmla="*/ 13 h 170"/>
              <a:gd name="T70" fmla="*/ 43 w 115"/>
              <a:gd name="T71" fmla="*/ 16 h 170"/>
              <a:gd name="T72" fmla="*/ 57 w 115"/>
              <a:gd name="T73" fmla="*/ 20 h 170"/>
              <a:gd name="T74" fmla="*/ 70 w 115"/>
              <a:gd name="T75" fmla="*/ 26 h 170"/>
              <a:gd name="T76" fmla="*/ 81 w 115"/>
              <a:gd name="T77" fmla="*/ 33 h 170"/>
              <a:gd name="T78" fmla="*/ 91 w 115"/>
              <a:gd name="T79" fmla="*/ 43 h 170"/>
              <a:gd name="T80" fmla="*/ 97 w 115"/>
              <a:gd name="T81"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5" h="170">
                <a:moveTo>
                  <a:pt x="97" y="57"/>
                </a:moveTo>
                <a:lnTo>
                  <a:pt x="100" y="75"/>
                </a:lnTo>
                <a:lnTo>
                  <a:pt x="98" y="90"/>
                </a:lnTo>
                <a:lnTo>
                  <a:pt x="91" y="103"/>
                </a:lnTo>
                <a:lnTo>
                  <a:pt x="80" y="114"/>
                </a:lnTo>
                <a:lnTo>
                  <a:pt x="68" y="125"/>
                </a:lnTo>
                <a:lnTo>
                  <a:pt x="54" y="135"/>
                </a:lnTo>
                <a:lnTo>
                  <a:pt x="39" y="145"/>
                </a:lnTo>
                <a:lnTo>
                  <a:pt x="27" y="155"/>
                </a:lnTo>
                <a:lnTo>
                  <a:pt x="25" y="158"/>
                </a:lnTo>
                <a:lnTo>
                  <a:pt x="23" y="160"/>
                </a:lnTo>
                <a:lnTo>
                  <a:pt x="23" y="164"/>
                </a:lnTo>
                <a:lnTo>
                  <a:pt x="26" y="167"/>
                </a:lnTo>
                <a:lnTo>
                  <a:pt x="28" y="169"/>
                </a:lnTo>
                <a:lnTo>
                  <a:pt x="31" y="170"/>
                </a:lnTo>
                <a:lnTo>
                  <a:pt x="34" y="170"/>
                </a:lnTo>
                <a:lnTo>
                  <a:pt x="37" y="169"/>
                </a:lnTo>
                <a:lnTo>
                  <a:pt x="53" y="159"/>
                </a:lnTo>
                <a:lnTo>
                  <a:pt x="69" y="149"/>
                </a:lnTo>
                <a:lnTo>
                  <a:pt x="83" y="137"/>
                </a:lnTo>
                <a:lnTo>
                  <a:pt x="97" y="123"/>
                </a:lnTo>
                <a:lnTo>
                  <a:pt x="106" y="108"/>
                </a:lnTo>
                <a:lnTo>
                  <a:pt x="113" y="91"/>
                </a:lnTo>
                <a:lnTo>
                  <a:pt x="115" y="73"/>
                </a:lnTo>
                <a:lnTo>
                  <a:pt x="111" y="53"/>
                </a:lnTo>
                <a:lnTo>
                  <a:pt x="101" y="39"/>
                </a:lnTo>
                <a:lnTo>
                  <a:pt x="89" y="26"/>
                </a:lnTo>
                <a:lnTo>
                  <a:pt x="72" y="15"/>
                </a:lnTo>
                <a:lnTo>
                  <a:pt x="55" y="8"/>
                </a:lnTo>
                <a:lnTo>
                  <a:pt x="37" y="2"/>
                </a:lnTo>
                <a:lnTo>
                  <a:pt x="21" y="0"/>
                </a:lnTo>
                <a:lnTo>
                  <a:pt x="9" y="1"/>
                </a:lnTo>
                <a:lnTo>
                  <a:pt x="0" y="5"/>
                </a:lnTo>
                <a:lnTo>
                  <a:pt x="15" y="10"/>
                </a:lnTo>
                <a:lnTo>
                  <a:pt x="30" y="13"/>
                </a:lnTo>
                <a:lnTo>
                  <a:pt x="43" y="16"/>
                </a:lnTo>
                <a:lnTo>
                  <a:pt x="57" y="20"/>
                </a:lnTo>
                <a:lnTo>
                  <a:pt x="70" y="26"/>
                </a:lnTo>
                <a:lnTo>
                  <a:pt x="81" y="33"/>
                </a:lnTo>
                <a:lnTo>
                  <a:pt x="91" y="43"/>
                </a:lnTo>
                <a:lnTo>
                  <a:pt x="97" y="57"/>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82" name="Freeform 332"/>
          <p:cNvSpPr>
            <a:spLocks/>
          </p:cNvSpPr>
          <p:nvPr/>
        </p:nvSpPr>
        <p:spPr bwMode="auto">
          <a:xfrm>
            <a:off x="10234484" y="5229225"/>
            <a:ext cx="57150" cy="79375"/>
          </a:xfrm>
          <a:custGeom>
            <a:avLst/>
            <a:gdLst>
              <a:gd name="T0" fmla="*/ 90 w 289"/>
              <a:gd name="T1" fmla="*/ 65 h 352"/>
              <a:gd name="T2" fmla="*/ 48 w 289"/>
              <a:gd name="T3" fmla="*/ 106 h 352"/>
              <a:gd name="T4" fmla="*/ 16 w 289"/>
              <a:gd name="T5" fmla="*/ 156 h 352"/>
              <a:gd name="T6" fmla="*/ 0 w 289"/>
              <a:gd name="T7" fmla="*/ 211 h 352"/>
              <a:gd name="T8" fmla="*/ 3 w 289"/>
              <a:gd name="T9" fmla="*/ 249 h 352"/>
              <a:gd name="T10" fmla="*/ 10 w 289"/>
              <a:gd name="T11" fmla="*/ 264 h 352"/>
              <a:gd name="T12" fmla="*/ 19 w 289"/>
              <a:gd name="T13" fmla="*/ 277 h 352"/>
              <a:gd name="T14" fmla="*/ 31 w 289"/>
              <a:gd name="T15" fmla="*/ 289 h 352"/>
              <a:gd name="T16" fmla="*/ 51 w 289"/>
              <a:gd name="T17" fmla="*/ 302 h 352"/>
              <a:gd name="T18" fmla="*/ 78 w 289"/>
              <a:gd name="T19" fmla="*/ 316 h 352"/>
              <a:gd name="T20" fmla="*/ 107 w 289"/>
              <a:gd name="T21" fmla="*/ 327 h 352"/>
              <a:gd name="T22" fmla="*/ 137 w 289"/>
              <a:gd name="T23" fmla="*/ 335 h 352"/>
              <a:gd name="T24" fmla="*/ 167 w 289"/>
              <a:gd name="T25" fmla="*/ 342 h 352"/>
              <a:gd name="T26" fmla="*/ 198 w 289"/>
              <a:gd name="T27" fmla="*/ 346 h 352"/>
              <a:gd name="T28" fmla="*/ 229 w 289"/>
              <a:gd name="T29" fmla="*/ 349 h 352"/>
              <a:gd name="T30" fmla="*/ 260 w 289"/>
              <a:gd name="T31" fmla="*/ 351 h 352"/>
              <a:gd name="T32" fmla="*/ 280 w 289"/>
              <a:gd name="T33" fmla="*/ 352 h 352"/>
              <a:gd name="T34" fmla="*/ 287 w 289"/>
              <a:gd name="T35" fmla="*/ 346 h 352"/>
              <a:gd name="T36" fmla="*/ 289 w 289"/>
              <a:gd name="T37" fmla="*/ 335 h 352"/>
              <a:gd name="T38" fmla="*/ 283 w 289"/>
              <a:gd name="T39" fmla="*/ 328 h 352"/>
              <a:gd name="T40" fmla="*/ 264 w 289"/>
              <a:gd name="T41" fmla="*/ 327 h 352"/>
              <a:gd name="T42" fmla="*/ 235 w 289"/>
              <a:gd name="T43" fmla="*/ 326 h 352"/>
              <a:gd name="T44" fmla="*/ 207 w 289"/>
              <a:gd name="T45" fmla="*/ 323 h 352"/>
              <a:gd name="T46" fmla="*/ 179 w 289"/>
              <a:gd name="T47" fmla="*/ 319 h 352"/>
              <a:gd name="T48" fmla="*/ 150 w 289"/>
              <a:gd name="T49" fmla="*/ 314 h 352"/>
              <a:gd name="T50" fmla="*/ 122 w 289"/>
              <a:gd name="T51" fmla="*/ 306 h 352"/>
              <a:gd name="T52" fmla="*/ 95 w 289"/>
              <a:gd name="T53" fmla="*/ 298 h 352"/>
              <a:gd name="T54" fmla="*/ 68 w 289"/>
              <a:gd name="T55" fmla="*/ 285 h 352"/>
              <a:gd name="T56" fmla="*/ 45 w 289"/>
              <a:gd name="T57" fmla="*/ 271 h 352"/>
              <a:gd name="T58" fmla="*/ 32 w 289"/>
              <a:gd name="T59" fmla="*/ 250 h 352"/>
              <a:gd name="T60" fmla="*/ 27 w 289"/>
              <a:gd name="T61" fmla="*/ 222 h 352"/>
              <a:gd name="T62" fmla="*/ 34 w 289"/>
              <a:gd name="T63" fmla="*/ 183 h 352"/>
              <a:gd name="T64" fmla="*/ 45 w 289"/>
              <a:gd name="T65" fmla="*/ 153 h 352"/>
              <a:gd name="T66" fmla="*/ 61 w 289"/>
              <a:gd name="T67" fmla="*/ 127 h 352"/>
              <a:gd name="T68" fmla="*/ 80 w 289"/>
              <a:gd name="T69" fmla="*/ 103 h 352"/>
              <a:gd name="T70" fmla="*/ 102 w 289"/>
              <a:gd name="T71" fmla="*/ 82 h 352"/>
              <a:gd name="T72" fmla="*/ 129 w 289"/>
              <a:gd name="T73" fmla="*/ 59 h 352"/>
              <a:gd name="T74" fmla="*/ 162 w 289"/>
              <a:gd name="T75" fmla="*/ 38 h 352"/>
              <a:gd name="T76" fmla="*/ 197 w 289"/>
              <a:gd name="T77" fmla="*/ 20 h 352"/>
              <a:gd name="T78" fmla="*/ 227 w 289"/>
              <a:gd name="T79" fmla="*/ 6 h 352"/>
              <a:gd name="T80" fmla="*/ 228 w 289"/>
              <a:gd name="T81" fmla="*/ 0 h 352"/>
              <a:gd name="T82" fmla="*/ 198 w 289"/>
              <a:gd name="T83" fmla="*/ 5 h 352"/>
              <a:gd name="T84" fmla="*/ 162 w 289"/>
              <a:gd name="T85" fmla="*/ 18 h 352"/>
              <a:gd name="T86" fmla="*/ 127 w 289"/>
              <a:gd name="T87" fmla="*/ 3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9" h="352">
                <a:moveTo>
                  <a:pt x="113" y="47"/>
                </a:moveTo>
                <a:lnTo>
                  <a:pt x="90" y="65"/>
                </a:lnTo>
                <a:lnTo>
                  <a:pt x="68" y="85"/>
                </a:lnTo>
                <a:lnTo>
                  <a:pt x="48" y="106"/>
                </a:lnTo>
                <a:lnTo>
                  <a:pt x="31" y="130"/>
                </a:lnTo>
                <a:lnTo>
                  <a:pt x="16" y="156"/>
                </a:lnTo>
                <a:lnTo>
                  <a:pt x="5" y="182"/>
                </a:lnTo>
                <a:lnTo>
                  <a:pt x="0" y="211"/>
                </a:lnTo>
                <a:lnTo>
                  <a:pt x="1" y="241"/>
                </a:lnTo>
                <a:lnTo>
                  <a:pt x="3" y="249"/>
                </a:lnTo>
                <a:lnTo>
                  <a:pt x="6" y="257"/>
                </a:lnTo>
                <a:lnTo>
                  <a:pt x="10" y="264"/>
                </a:lnTo>
                <a:lnTo>
                  <a:pt x="14" y="271"/>
                </a:lnTo>
                <a:lnTo>
                  <a:pt x="19" y="277"/>
                </a:lnTo>
                <a:lnTo>
                  <a:pt x="24" y="284"/>
                </a:lnTo>
                <a:lnTo>
                  <a:pt x="31" y="289"/>
                </a:lnTo>
                <a:lnTo>
                  <a:pt x="37" y="293"/>
                </a:lnTo>
                <a:lnTo>
                  <a:pt x="51" y="302"/>
                </a:lnTo>
                <a:lnTo>
                  <a:pt x="64" y="309"/>
                </a:lnTo>
                <a:lnTo>
                  <a:pt x="78" y="316"/>
                </a:lnTo>
                <a:lnTo>
                  <a:pt x="93" y="321"/>
                </a:lnTo>
                <a:lnTo>
                  <a:pt x="107" y="327"/>
                </a:lnTo>
                <a:lnTo>
                  <a:pt x="122" y="331"/>
                </a:lnTo>
                <a:lnTo>
                  <a:pt x="137" y="335"/>
                </a:lnTo>
                <a:lnTo>
                  <a:pt x="151" y="338"/>
                </a:lnTo>
                <a:lnTo>
                  <a:pt x="167" y="342"/>
                </a:lnTo>
                <a:lnTo>
                  <a:pt x="183" y="344"/>
                </a:lnTo>
                <a:lnTo>
                  <a:pt x="198" y="346"/>
                </a:lnTo>
                <a:lnTo>
                  <a:pt x="213" y="348"/>
                </a:lnTo>
                <a:lnTo>
                  <a:pt x="229" y="349"/>
                </a:lnTo>
                <a:lnTo>
                  <a:pt x="245" y="350"/>
                </a:lnTo>
                <a:lnTo>
                  <a:pt x="260" y="351"/>
                </a:lnTo>
                <a:lnTo>
                  <a:pt x="275" y="352"/>
                </a:lnTo>
                <a:lnTo>
                  <a:pt x="280" y="352"/>
                </a:lnTo>
                <a:lnTo>
                  <a:pt x="284" y="349"/>
                </a:lnTo>
                <a:lnTo>
                  <a:pt x="287" y="346"/>
                </a:lnTo>
                <a:lnTo>
                  <a:pt x="289" y="340"/>
                </a:lnTo>
                <a:lnTo>
                  <a:pt x="289" y="335"/>
                </a:lnTo>
                <a:lnTo>
                  <a:pt x="287" y="331"/>
                </a:lnTo>
                <a:lnTo>
                  <a:pt x="283" y="328"/>
                </a:lnTo>
                <a:lnTo>
                  <a:pt x="279" y="327"/>
                </a:lnTo>
                <a:lnTo>
                  <a:pt x="264" y="327"/>
                </a:lnTo>
                <a:lnTo>
                  <a:pt x="250" y="327"/>
                </a:lnTo>
                <a:lnTo>
                  <a:pt x="235" y="326"/>
                </a:lnTo>
                <a:lnTo>
                  <a:pt x="222" y="324"/>
                </a:lnTo>
                <a:lnTo>
                  <a:pt x="207" y="323"/>
                </a:lnTo>
                <a:lnTo>
                  <a:pt x="192" y="321"/>
                </a:lnTo>
                <a:lnTo>
                  <a:pt x="179" y="319"/>
                </a:lnTo>
                <a:lnTo>
                  <a:pt x="164" y="317"/>
                </a:lnTo>
                <a:lnTo>
                  <a:pt x="150" y="314"/>
                </a:lnTo>
                <a:lnTo>
                  <a:pt x="136" y="311"/>
                </a:lnTo>
                <a:lnTo>
                  <a:pt x="122" y="306"/>
                </a:lnTo>
                <a:lnTo>
                  <a:pt x="108" y="302"/>
                </a:lnTo>
                <a:lnTo>
                  <a:pt x="95" y="298"/>
                </a:lnTo>
                <a:lnTo>
                  <a:pt x="82" y="291"/>
                </a:lnTo>
                <a:lnTo>
                  <a:pt x="68" y="285"/>
                </a:lnTo>
                <a:lnTo>
                  <a:pt x="56" y="278"/>
                </a:lnTo>
                <a:lnTo>
                  <a:pt x="45" y="271"/>
                </a:lnTo>
                <a:lnTo>
                  <a:pt x="37" y="260"/>
                </a:lnTo>
                <a:lnTo>
                  <a:pt x="32" y="250"/>
                </a:lnTo>
                <a:lnTo>
                  <a:pt x="27" y="237"/>
                </a:lnTo>
                <a:lnTo>
                  <a:pt x="27" y="222"/>
                </a:lnTo>
                <a:lnTo>
                  <a:pt x="30" y="203"/>
                </a:lnTo>
                <a:lnTo>
                  <a:pt x="34" y="183"/>
                </a:lnTo>
                <a:lnTo>
                  <a:pt x="38" y="169"/>
                </a:lnTo>
                <a:lnTo>
                  <a:pt x="45" y="153"/>
                </a:lnTo>
                <a:lnTo>
                  <a:pt x="54" y="140"/>
                </a:lnTo>
                <a:lnTo>
                  <a:pt x="61" y="127"/>
                </a:lnTo>
                <a:lnTo>
                  <a:pt x="71" y="115"/>
                </a:lnTo>
                <a:lnTo>
                  <a:pt x="80" y="103"/>
                </a:lnTo>
                <a:lnTo>
                  <a:pt x="90" y="93"/>
                </a:lnTo>
                <a:lnTo>
                  <a:pt x="102" y="82"/>
                </a:lnTo>
                <a:lnTo>
                  <a:pt x="116" y="70"/>
                </a:lnTo>
                <a:lnTo>
                  <a:pt x="129" y="59"/>
                </a:lnTo>
                <a:lnTo>
                  <a:pt x="145" y="49"/>
                </a:lnTo>
                <a:lnTo>
                  <a:pt x="162" y="38"/>
                </a:lnTo>
                <a:lnTo>
                  <a:pt x="180" y="28"/>
                </a:lnTo>
                <a:lnTo>
                  <a:pt x="197" y="20"/>
                </a:lnTo>
                <a:lnTo>
                  <a:pt x="212" y="12"/>
                </a:lnTo>
                <a:lnTo>
                  <a:pt x="227" y="6"/>
                </a:lnTo>
                <a:lnTo>
                  <a:pt x="240" y="1"/>
                </a:lnTo>
                <a:lnTo>
                  <a:pt x="228" y="0"/>
                </a:lnTo>
                <a:lnTo>
                  <a:pt x="213" y="1"/>
                </a:lnTo>
                <a:lnTo>
                  <a:pt x="198" y="5"/>
                </a:lnTo>
                <a:lnTo>
                  <a:pt x="180" y="10"/>
                </a:lnTo>
                <a:lnTo>
                  <a:pt x="162" y="18"/>
                </a:lnTo>
                <a:lnTo>
                  <a:pt x="144" y="26"/>
                </a:lnTo>
                <a:lnTo>
                  <a:pt x="127" y="36"/>
                </a:lnTo>
                <a:lnTo>
                  <a:pt x="113" y="47"/>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83" name="Freeform 333"/>
          <p:cNvSpPr>
            <a:spLocks/>
          </p:cNvSpPr>
          <p:nvPr/>
        </p:nvSpPr>
        <p:spPr bwMode="auto">
          <a:xfrm>
            <a:off x="10315447" y="5226050"/>
            <a:ext cx="50800" cy="53975"/>
          </a:xfrm>
          <a:custGeom>
            <a:avLst/>
            <a:gdLst>
              <a:gd name="T0" fmla="*/ 210 w 252"/>
              <a:gd name="T1" fmla="*/ 72 h 235"/>
              <a:gd name="T2" fmla="*/ 222 w 252"/>
              <a:gd name="T3" fmla="*/ 85 h 235"/>
              <a:gd name="T4" fmla="*/ 228 w 252"/>
              <a:gd name="T5" fmla="*/ 100 h 235"/>
              <a:gd name="T6" fmla="*/ 232 w 252"/>
              <a:gd name="T7" fmla="*/ 116 h 235"/>
              <a:gd name="T8" fmla="*/ 232 w 252"/>
              <a:gd name="T9" fmla="*/ 133 h 235"/>
              <a:gd name="T10" fmla="*/ 230 w 252"/>
              <a:gd name="T11" fmla="*/ 147 h 235"/>
              <a:gd name="T12" fmla="*/ 226 w 252"/>
              <a:gd name="T13" fmla="*/ 159 h 235"/>
              <a:gd name="T14" fmla="*/ 218 w 252"/>
              <a:gd name="T15" fmla="*/ 171 h 235"/>
              <a:gd name="T16" fmla="*/ 211 w 252"/>
              <a:gd name="T17" fmla="*/ 180 h 235"/>
              <a:gd name="T18" fmla="*/ 202 w 252"/>
              <a:gd name="T19" fmla="*/ 191 h 235"/>
              <a:gd name="T20" fmla="*/ 192 w 252"/>
              <a:gd name="T21" fmla="*/ 200 h 235"/>
              <a:gd name="T22" fmla="*/ 183 w 252"/>
              <a:gd name="T23" fmla="*/ 209 h 235"/>
              <a:gd name="T24" fmla="*/ 173 w 252"/>
              <a:gd name="T25" fmla="*/ 219 h 235"/>
              <a:gd name="T26" fmla="*/ 171 w 252"/>
              <a:gd name="T27" fmla="*/ 222 h 235"/>
              <a:gd name="T28" fmla="*/ 170 w 252"/>
              <a:gd name="T29" fmla="*/ 225 h 235"/>
              <a:gd name="T30" fmla="*/ 171 w 252"/>
              <a:gd name="T31" fmla="*/ 229 h 235"/>
              <a:gd name="T32" fmla="*/ 173 w 252"/>
              <a:gd name="T33" fmla="*/ 232 h 235"/>
              <a:gd name="T34" fmla="*/ 176 w 252"/>
              <a:gd name="T35" fmla="*/ 234 h 235"/>
              <a:gd name="T36" fmla="*/ 180 w 252"/>
              <a:gd name="T37" fmla="*/ 235 h 235"/>
              <a:gd name="T38" fmla="*/ 184 w 252"/>
              <a:gd name="T39" fmla="*/ 234 h 235"/>
              <a:gd name="T40" fmla="*/ 187 w 252"/>
              <a:gd name="T41" fmla="*/ 232 h 235"/>
              <a:gd name="T42" fmla="*/ 208 w 252"/>
              <a:gd name="T43" fmla="*/ 218 h 235"/>
              <a:gd name="T44" fmla="*/ 225 w 252"/>
              <a:gd name="T45" fmla="*/ 200 h 235"/>
              <a:gd name="T46" fmla="*/ 239 w 252"/>
              <a:gd name="T47" fmla="*/ 178 h 235"/>
              <a:gd name="T48" fmla="*/ 249 w 252"/>
              <a:gd name="T49" fmla="*/ 156 h 235"/>
              <a:gd name="T50" fmla="*/ 252 w 252"/>
              <a:gd name="T51" fmla="*/ 131 h 235"/>
              <a:gd name="T52" fmla="*/ 250 w 252"/>
              <a:gd name="T53" fmla="*/ 108 h 235"/>
              <a:gd name="T54" fmla="*/ 242 w 252"/>
              <a:gd name="T55" fmla="*/ 85 h 235"/>
              <a:gd name="T56" fmla="*/ 225 w 252"/>
              <a:gd name="T57" fmla="*/ 65 h 235"/>
              <a:gd name="T58" fmla="*/ 212 w 252"/>
              <a:gd name="T59" fmla="*/ 54 h 235"/>
              <a:gd name="T60" fmla="*/ 197 w 252"/>
              <a:gd name="T61" fmla="*/ 45 h 235"/>
              <a:gd name="T62" fmla="*/ 181 w 252"/>
              <a:gd name="T63" fmla="*/ 36 h 235"/>
              <a:gd name="T64" fmla="*/ 164 w 252"/>
              <a:gd name="T65" fmla="*/ 29 h 235"/>
              <a:gd name="T66" fmla="*/ 146 w 252"/>
              <a:gd name="T67" fmla="*/ 22 h 235"/>
              <a:gd name="T68" fmla="*/ 127 w 252"/>
              <a:gd name="T69" fmla="*/ 17 h 235"/>
              <a:gd name="T70" fmla="*/ 109 w 252"/>
              <a:gd name="T71" fmla="*/ 12 h 235"/>
              <a:gd name="T72" fmla="*/ 90 w 252"/>
              <a:gd name="T73" fmla="*/ 7 h 235"/>
              <a:gd name="T74" fmla="*/ 73 w 252"/>
              <a:gd name="T75" fmla="*/ 4 h 235"/>
              <a:gd name="T76" fmla="*/ 57 w 252"/>
              <a:gd name="T77" fmla="*/ 2 h 235"/>
              <a:gd name="T78" fmla="*/ 42 w 252"/>
              <a:gd name="T79" fmla="*/ 0 h 235"/>
              <a:gd name="T80" fmla="*/ 28 w 252"/>
              <a:gd name="T81" fmla="*/ 0 h 235"/>
              <a:gd name="T82" fmla="*/ 17 w 252"/>
              <a:gd name="T83" fmla="*/ 0 h 235"/>
              <a:gd name="T84" fmla="*/ 8 w 252"/>
              <a:gd name="T85" fmla="*/ 1 h 235"/>
              <a:gd name="T86" fmla="*/ 3 w 252"/>
              <a:gd name="T87" fmla="*/ 3 h 235"/>
              <a:gd name="T88" fmla="*/ 0 w 252"/>
              <a:gd name="T89" fmla="*/ 5 h 235"/>
              <a:gd name="T90" fmla="*/ 10 w 252"/>
              <a:gd name="T91" fmla="*/ 7 h 235"/>
              <a:gd name="T92" fmla="*/ 22 w 252"/>
              <a:gd name="T93" fmla="*/ 8 h 235"/>
              <a:gd name="T94" fmla="*/ 33 w 252"/>
              <a:gd name="T95" fmla="*/ 11 h 235"/>
              <a:gd name="T96" fmla="*/ 46 w 252"/>
              <a:gd name="T97" fmla="*/ 13 h 235"/>
              <a:gd name="T98" fmla="*/ 60 w 252"/>
              <a:gd name="T99" fmla="*/ 15 h 235"/>
              <a:gd name="T100" fmla="*/ 73 w 252"/>
              <a:gd name="T101" fmla="*/ 17 h 235"/>
              <a:gd name="T102" fmla="*/ 87 w 252"/>
              <a:gd name="T103" fmla="*/ 20 h 235"/>
              <a:gd name="T104" fmla="*/ 102 w 252"/>
              <a:gd name="T105" fmla="*/ 23 h 235"/>
              <a:gd name="T106" fmla="*/ 115 w 252"/>
              <a:gd name="T107" fmla="*/ 28 h 235"/>
              <a:gd name="T108" fmla="*/ 130 w 252"/>
              <a:gd name="T109" fmla="*/ 32 h 235"/>
              <a:gd name="T110" fmla="*/ 145 w 252"/>
              <a:gd name="T111" fmla="*/ 37 h 235"/>
              <a:gd name="T112" fmla="*/ 159 w 252"/>
              <a:gd name="T113" fmla="*/ 43 h 235"/>
              <a:gd name="T114" fmla="*/ 172 w 252"/>
              <a:gd name="T115" fmla="*/ 49 h 235"/>
              <a:gd name="T116" fmla="*/ 186 w 252"/>
              <a:gd name="T117" fmla="*/ 55 h 235"/>
              <a:gd name="T118" fmla="*/ 198 w 252"/>
              <a:gd name="T119" fmla="*/ 64 h 235"/>
              <a:gd name="T120" fmla="*/ 210 w 252"/>
              <a:gd name="T121" fmla="*/ 7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2" h="235">
                <a:moveTo>
                  <a:pt x="210" y="72"/>
                </a:moveTo>
                <a:lnTo>
                  <a:pt x="222" y="85"/>
                </a:lnTo>
                <a:lnTo>
                  <a:pt x="228" y="100"/>
                </a:lnTo>
                <a:lnTo>
                  <a:pt x="232" y="116"/>
                </a:lnTo>
                <a:lnTo>
                  <a:pt x="232" y="133"/>
                </a:lnTo>
                <a:lnTo>
                  <a:pt x="230" y="147"/>
                </a:lnTo>
                <a:lnTo>
                  <a:pt x="226" y="159"/>
                </a:lnTo>
                <a:lnTo>
                  <a:pt x="218" y="171"/>
                </a:lnTo>
                <a:lnTo>
                  <a:pt x="211" y="180"/>
                </a:lnTo>
                <a:lnTo>
                  <a:pt x="202" y="191"/>
                </a:lnTo>
                <a:lnTo>
                  <a:pt x="192" y="200"/>
                </a:lnTo>
                <a:lnTo>
                  <a:pt x="183" y="209"/>
                </a:lnTo>
                <a:lnTo>
                  <a:pt x="173" y="219"/>
                </a:lnTo>
                <a:lnTo>
                  <a:pt x="171" y="222"/>
                </a:lnTo>
                <a:lnTo>
                  <a:pt x="170" y="225"/>
                </a:lnTo>
                <a:lnTo>
                  <a:pt x="171" y="229"/>
                </a:lnTo>
                <a:lnTo>
                  <a:pt x="173" y="232"/>
                </a:lnTo>
                <a:lnTo>
                  <a:pt x="176" y="234"/>
                </a:lnTo>
                <a:lnTo>
                  <a:pt x="180" y="235"/>
                </a:lnTo>
                <a:lnTo>
                  <a:pt x="184" y="234"/>
                </a:lnTo>
                <a:lnTo>
                  <a:pt x="187" y="232"/>
                </a:lnTo>
                <a:lnTo>
                  <a:pt x="208" y="218"/>
                </a:lnTo>
                <a:lnTo>
                  <a:pt x="225" y="200"/>
                </a:lnTo>
                <a:lnTo>
                  <a:pt x="239" y="178"/>
                </a:lnTo>
                <a:lnTo>
                  <a:pt x="249" y="156"/>
                </a:lnTo>
                <a:lnTo>
                  <a:pt x="252" y="131"/>
                </a:lnTo>
                <a:lnTo>
                  <a:pt x="250" y="108"/>
                </a:lnTo>
                <a:lnTo>
                  <a:pt x="242" y="85"/>
                </a:lnTo>
                <a:lnTo>
                  <a:pt x="225" y="65"/>
                </a:lnTo>
                <a:lnTo>
                  <a:pt x="212" y="54"/>
                </a:lnTo>
                <a:lnTo>
                  <a:pt x="197" y="45"/>
                </a:lnTo>
                <a:lnTo>
                  <a:pt x="181" y="36"/>
                </a:lnTo>
                <a:lnTo>
                  <a:pt x="164" y="29"/>
                </a:lnTo>
                <a:lnTo>
                  <a:pt x="146" y="22"/>
                </a:lnTo>
                <a:lnTo>
                  <a:pt x="127" y="17"/>
                </a:lnTo>
                <a:lnTo>
                  <a:pt x="109" y="12"/>
                </a:lnTo>
                <a:lnTo>
                  <a:pt x="90" y="7"/>
                </a:lnTo>
                <a:lnTo>
                  <a:pt x="73" y="4"/>
                </a:lnTo>
                <a:lnTo>
                  <a:pt x="57" y="2"/>
                </a:lnTo>
                <a:lnTo>
                  <a:pt x="42" y="0"/>
                </a:lnTo>
                <a:lnTo>
                  <a:pt x="28" y="0"/>
                </a:lnTo>
                <a:lnTo>
                  <a:pt x="17" y="0"/>
                </a:lnTo>
                <a:lnTo>
                  <a:pt x="8" y="1"/>
                </a:lnTo>
                <a:lnTo>
                  <a:pt x="3" y="3"/>
                </a:lnTo>
                <a:lnTo>
                  <a:pt x="0" y="5"/>
                </a:lnTo>
                <a:lnTo>
                  <a:pt x="10" y="7"/>
                </a:lnTo>
                <a:lnTo>
                  <a:pt x="22" y="8"/>
                </a:lnTo>
                <a:lnTo>
                  <a:pt x="33" y="11"/>
                </a:lnTo>
                <a:lnTo>
                  <a:pt x="46" y="13"/>
                </a:lnTo>
                <a:lnTo>
                  <a:pt x="60" y="15"/>
                </a:lnTo>
                <a:lnTo>
                  <a:pt x="73" y="17"/>
                </a:lnTo>
                <a:lnTo>
                  <a:pt x="87" y="20"/>
                </a:lnTo>
                <a:lnTo>
                  <a:pt x="102" y="23"/>
                </a:lnTo>
                <a:lnTo>
                  <a:pt x="115" y="28"/>
                </a:lnTo>
                <a:lnTo>
                  <a:pt x="130" y="32"/>
                </a:lnTo>
                <a:lnTo>
                  <a:pt x="145" y="37"/>
                </a:lnTo>
                <a:lnTo>
                  <a:pt x="159" y="43"/>
                </a:lnTo>
                <a:lnTo>
                  <a:pt x="172" y="49"/>
                </a:lnTo>
                <a:lnTo>
                  <a:pt x="186" y="55"/>
                </a:lnTo>
                <a:lnTo>
                  <a:pt x="198" y="64"/>
                </a:lnTo>
                <a:lnTo>
                  <a:pt x="210" y="72"/>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84" name="Freeform 334"/>
          <p:cNvSpPr>
            <a:spLocks/>
          </p:cNvSpPr>
          <p:nvPr/>
        </p:nvSpPr>
        <p:spPr bwMode="auto">
          <a:xfrm>
            <a:off x="10215434" y="5254625"/>
            <a:ext cx="20638" cy="50800"/>
          </a:xfrm>
          <a:custGeom>
            <a:avLst/>
            <a:gdLst>
              <a:gd name="T0" fmla="*/ 0 w 103"/>
              <a:gd name="T1" fmla="*/ 120 h 220"/>
              <a:gd name="T2" fmla="*/ 0 w 103"/>
              <a:gd name="T3" fmla="*/ 138 h 220"/>
              <a:gd name="T4" fmla="*/ 4 w 103"/>
              <a:gd name="T5" fmla="*/ 155 h 220"/>
              <a:gd name="T6" fmla="*/ 12 w 103"/>
              <a:gd name="T7" fmla="*/ 171 h 220"/>
              <a:gd name="T8" fmla="*/ 22 w 103"/>
              <a:gd name="T9" fmla="*/ 185 h 220"/>
              <a:gd name="T10" fmla="*/ 35 w 103"/>
              <a:gd name="T11" fmla="*/ 197 h 220"/>
              <a:gd name="T12" fmla="*/ 50 w 103"/>
              <a:gd name="T13" fmla="*/ 207 h 220"/>
              <a:gd name="T14" fmla="*/ 66 w 103"/>
              <a:gd name="T15" fmla="*/ 215 h 220"/>
              <a:gd name="T16" fmla="*/ 83 w 103"/>
              <a:gd name="T17" fmla="*/ 219 h 220"/>
              <a:gd name="T18" fmla="*/ 89 w 103"/>
              <a:gd name="T19" fmla="*/ 220 h 220"/>
              <a:gd name="T20" fmla="*/ 94 w 103"/>
              <a:gd name="T21" fmla="*/ 218 h 220"/>
              <a:gd name="T22" fmla="*/ 98 w 103"/>
              <a:gd name="T23" fmla="*/ 215 h 220"/>
              <a:gd name="T24" fmla="*/ 100 w 103"/>
              <a:gd name="T25" fmla="*/ 211 h 220"/>
              <a:gd name="T26" fmla="*/ 100 w 103"/>
              <a:gd name="T27" fmla="*/ 205 h 220"/>
              <a:gd name="T28" fmla="*/ 99 w 103"/>
              <a:gd name="T29" fmla="*/ 200 h 220"/>
              <a:gd name="T30" fmla="*/ 96 w 103"/>
              <a:gd name="T31" fmla="*/ 196 h 220"/>
              <a:gd name="T32" fmla="*/ 91 w 103"/>
              <a:gd name="T33" fmla="*/ 193 h 220"/>
              <a:gd name="T34" fmla="*/ 74 w 103"/>
              <a:gd name="T35" fmla="*/ 187 h 220"/>
              <a:gd name="T36" fmla="*/ 58 w 103"/>
              <a:gd name="T37" fmla="*/ 178 h 220"/>
              <a:gd name="T38" fmla="*/ 45 w 103"/>
              <a:gd name="T39" fmla="*/ 167 h 220"/>
              <a:gd name="T40" fmla="*/ 36 w 103"/>
              <a:gd name="T41" fmla="*/ 154 h 220"/>
              <a:gd name="T42" fmla="*/ 30 w 103"/>
              <a:gd name="T43" fmla="*/ 138 h 220"/>
              <a:gd name="T44" fmla="*/ 27 w 103"/>
              <a:gd name="T45" fmla="*/ 121 h 220"/>
              <a:gd name="T46" fmla="*/ 27 w 103"/>
              <a:gd name="T47" fmla="*/ 103 h 220"/>
              <a:gd name="T48" fmla="*/ 32 w 103"/>
              <a:gd name="T49" fmla="*/ 83 h 220"/>
              <a:gd name="T50" fmla="*/ 39 w 103"/>
              <a:gd name="T51" fmla="*/ 69 h 220"/>
              <a:gd name="T52" fmla="*/ 51 w 103"/>
              <a:gd name="T53" fmla="*/ 56 h 220"/>
              <a:gd name="T54" fmla="*/ 63 w 103"/>
              <a:gd name="T55" fmla="*/ 43 h 220"/>
              <a:gd name="T56" fmla="*/ 77 w 103"/>
              <a:gd name="T57" fmla="*/ 31 h 220"/>
              <a:gd name="T58" fmla="*/ 89 w 103"/>
              <a:gd name="T59" fmla="*/ 21 h 220"/>
              <a:gd name="T60" fmla="*/ 98 w 103"/>
              <a:gd name="T61" fmla="*/ 12 h 220"/>
              <a:gd name="T62" fmla="*/ 103 w 103"/>
              <a:gd name="T63" fmla="*/ 5 h 220"/>
              <a:gd name="T64" fmla="*/ 103 w 103"/>
              <a:gd name="T65" fmla="*/ 0 h 220"/>
              <a:gd name="T66" fmla="*/ 92 w 103"/>
              <a:gd name="T67" fmla="*/ 4 h 220"/>
              <a:gd name="T68" fmla="*/ 77 w 103"/>
              <a:gd name="T69" fmla="*/ 12 h 220"/>
              <a:gd name="T70" fmla="*/ 61 w 103"/>
              <a:gd name="T71" fmla="*/ 25 h 220"/>
              <a:gd name="T72" fmla="*/ 44 w 103"/>
              <a:gd name="T73" fmla="*/ 40 h 220"/>
              <a:gd name="T74" fmla="*/ 29 w 103"/>
              <a:gd name="T75" fmla="*/ 57 h 220"/>
              <a:gd name="T76" fmla="*/ 16 w 103"/>
              <a:gd name="T77" fmla="*/ 77 h 220"/>
              <a:gd name="T78" fmla="*/ 6 w 103"/>
              <a:gd name="T79" fmla="*/ 98 h 220"/>
              <a:gd name="T80" fmla="*/ 0 w 103"/>
              <a:gd name="T81" fmla="*/ 1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 h="220">
                <a:moveTo>
                  <a:pt x="0" y="120"/>
                </a:moveTo>
                <a:lnTo>
                  <a:pt x="0" y="138"/>
                </a:lnTo>
                <a:lnTo>
                  <a:pt x="4" y="155"/>
                </a:lnTo>
                <a:lnTo>
                  <a:pt x="12" y="171"/>
                </a:lnTo>
                <a:lnTo>
                  <a:pt x="22" y="185"/>
                </a:lnTo>
                <a:lnTo>
                  <a:pt x="35" y="197"/>
                </a:lnTo>
                <a:lnTo>
                  <a:pt x="50" y="207"/>
                </a:lnTo>
                <a:lnTo>
                  <a:pt x="66" y="215"/>
                </a:lnTo>
                <a:lnTo>
                  <a:pt x="83" y="219"/>
                </a:lnTo>
                <a:lnTo>
                  <a:pt x="89" y="220"/>
                </a:lnTo>
                <a:lnTo>
                  <a:pt x="94" y="218"/>
                </a:lnTo>
                <a:lnTo>
                  <a:pt x="98" y="215"/>
                </a:lnTo>
                <a:lnTo>
                  <a:pt x="100" y="211"/>
                </a:lnTo>
                <a:lnTo>
                  <a:pt x="100" y="205"/>
                </a:lnTo>
                <a:lnTo>
                  <a:pt x="99" y="200"/>
                </a:lnTo>
                <a:lnTo>
                  <a:pt x="96" y="196"/>
                </a:lnTo>
                <a:lnTo>
                  <a:pt x="91" y="193"/>
                </a:lnTo>
                <a:lnTo>
                  <a:pt x="74" y="187"/>
                </a:lnTo>
                <a:lnTo>
                  <a:pt x="58" y="178"/>
                </a:lnTo>
                <a:lnTo>
                  <a:pt x="45" y="167"/>
                </a:lnTo>
                <a:lnTo>
                  <a:pt x="36" y="154"/>
                </a:lnTo>
                <a:lnTo>
                  <a:pt x="30" y="138"/>
                </a:lnTo>
                <a:lnTo>
                  <a:pt x="27" y="121"/>
                </a:lnTo>
                <a:lnTo>
                  <a:pt x="27" y="103"/>
                </a:lnTo>
                <a:lnTo>
                  <a:pt x="32" y="83"/>
                </a:lnTo>
                <a:lnTo>
                  <a:pt x="39" y="69"/>
                </a:lnTo>
                <a:lnTo>
                  <a:pt x="51" y="56"/>
                </a:lnTo>
                <a:lnTo>
                  <a:pt x="63" y="43"/>
                </a:lnTo>
                <a:lnTo>
                  <a:pt x="77" y="31"/>
                </a:lnTo>
                <a:lnTo>
                  <a:pt x="89" y="21"/>
                </a:lnTo>
                <a:lnTo>
                  <a:pt x="98" y="12"/>
                </a:lnTo>
                <a:lnTo>
                  <a:pt x="103" y="5"/>
                </a:lnTo>
                <a:lnTo>
                  <a:pt x="103" y="0"/>
                </a:lnTo>
                <a:lnTo>
                  <a:pt x="92" y="4"/>
                </a:lnTo>
                <a:lnTo>
                  <a:pt x="77" y="12"/>
                </a:lnTo>
                <a:lnTo>
                  <a:pt x="61" y="25"/>
                </a:lnTo>
                <a:lnTo>
                  <a:pt x="44" y="40"/>
                </a:lnTo>
                <a:lnTo>
                  <a:pt x="29" y="57"/>
                </a:lnTo>
                <a:lnTo>
                  <a:pt x="16" y="77"/>
                </a:lnTo>
                <a:lnTo>
                  <a:pt x="6" y="98"/>
                </a:lnTo>
                <a:lnTo>
                  <a:pt x="0" y="120"/>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85" name="Freeform 335"/>
          <p:cNvSpPr>
            <a:spLocks/>
          </p:cNvSpPr>
          <p:nvPr/>
        </p:nvSpPr>
        <p:spPr bwMode="auto">
          <a:xfrm>
            <a:off x="10356722" y="5222875"/>
            <a:ext cx="44450" cy="65087"/>
          </a:xfrm>
          <a:custGeom>
            <a:avLst/>
            <a:gdLst>
              <a:gd name="T0" fmla="*/ 186 w 220"/>
              <a:gd name="T1" fmla="*/ 115 h 288"/>
              <a:gd name="T2" fmla="*/ 196 w 220"/>
              <a:gd name="T3" fmla="*/ 133 h 288"/>
              <a:gd name="T4" fmla="*/ 202 w 220"/>
              <a:gd name="T5" fmla="*/ 153 h 288"/>
              <a:gd name="T6" fmla="*/ 199 w 220"/>
              <a:gd name="T7" fmla="*/ 174 h 288"/>
              <a:gd name="T8" fmla="*/ 186 w 220"/>
              <a:gd name="T9" fmla="*/ 194 h 288"/>
              <a:gd name="T10" fmla="*/ 168 w 220"/>
              <a:gd name="T11" fmla="*/ 213 h 288"/>
              <a:gd name="T12" fmla="*/ 148 w 220"/>
              <a:gd name="T13" fmla="*/ 229 h 288"/>
              <a:gd name="T14" fmla="*/ 127 w 220"/>
              <a:gd name="T15" fmla="*/ 246 h 288"/>
              <a:gd name="T16" fmla="*/ 115 w 220"/>
              <a:gd name="T17" fmla="*/ 258 h 288"/>
              <a:gd name="T18" fmla="*/ 110 w 220"/>
              <a:gd name="T19" fmla="*/ 267 h 288"/>
              <a:gd name="T20" fmla="*/ 107 w 220"/>
              <a:gd name="T21" fmla="*/ 276 h 288"/>
              <a:gd name="T22" fmla="*/ 109 w 220"/>
              <a:gd name="T23" fmla="*/ 284 h 288"/>
              <a:gd name="T24" fmla="*/ 117 w 220"/>
              <a:gd name="T25" fmla="*/ 288 h 288"/>
              <a:gd name="T26" fmla="*/ 124 w 220"/>
              <a:gd name="T27" fmla="*/ 287 h 288"/>
              <a:gd name="T28" fmla="*/ 138 w 220"/>
              <a:gd name="T29" fmla="*/ 271 h 288"/>
              <a:gd name="T30" fmla="*/ 161 w 220"/>
              <a:gd name="T31" fmla="*/ 250 h 288"/>
              <a:gd name="T32" fmla="*/ 185 w 220"/>
              <a:gd name="T33" fmla="*/ 229 h 288"/>
              <a:gd name="T34" fmla="*/ 206 w 220"/>
              <a:gd name="T35" fmla="*/ 204 h 288"/>
              <a:gd name="T36" fmla="*/ 219 w 220"/>
              <a:gd name="T37" fmla="*/ 173 h 288"/>
              <a:gd name="T38" fmla="*/ 218 w 220"/>
              <a:gd name="T39" fmla="*/ 141 h 288"/>
              <a:gd name="T40" fmla="*/ 204 w 220"/>
              <a:gd name="T41" fmla="*/ 111 h 288"/>
              <a:gd name="T42" fmla="*/ 182 w 220"/>
              <a:gd name="T43" fmla="*/ 86 h 288"/>
              <a:gd name="T44" fmla="*/ 158 w 220"/>
              <a:gd name="T45" fmla="*/ 70 h 288"/>
              <a:gd name="T46" fmla="*/ 134 w 220"/>
              <a:gd name="T47" fmla="*/ 56 h 288"/>
              <a:gd name="T48" fmla="*/ 109 w 220"/>
              <a:gd name="T49" fmla="*/ 43 h 288"/>
              <a:gd name="T50" fmla="*/ 83 w 220"/>
              <a:gd name="T51" fmla="*/ 29 h 288"/>
              <a:gd name="T52" fmla="*/ 59 w 220"/>
              <a:gd name="T53" fmla="*/ 17 h 288"/>
              <a:gd name="T54" fmla="*/ 36 w 220"/>
              <a:gd name="T55" fmla="*/ 7 h 288"/>
              <a:gd name="T56" fmla="*/ 18 w 220"/>
              <a:gd name="T57" fmla="*/ 1 h 288"/>
              <a:gd name="T58" fmla="*/ 4 w 220"/>
              <a:gd name="T59" fmla="*/ 0 h 288"/>
              <a:gd name="T60" fmla="*/ 9 w 220"/>
              <a:gd name="T61" fmla="*/ 7 h 288"/>
              <a:gd name="T62" fmla="*/ 31 w 220"/>
              <a:gd name="T63" fmla="*/ 18 h 288"/>
              <a:gd name="T64" fmla="*/ 54 w 220"/>
              <a:gd name="T65" fmla="*/ 29 h 288"/>
              <a:gd name="T66" fmla="*/ 77 w 220"/>
              <a:gd name="T67" fmla="*/ 40 h 288"/>
              <a:gd name="T68" fmla="*/ 101 w 220"/>
              <a:gd name="T69" fmla="*/ 53 h 288"/>
              <a:gd name="T70" fmla="*/ 124 w 220"/>
              <a:gd name="T71" fmla="*/ 66 h 288"/>
              <a:gd name="T72" fmla="*/ 147 w 220"/>
              <a:gd name="T73" fmla="*/ 82 h 288"/>
              <a:gd name="T74" fmla="*/ 168 w 220"/>
              <a:gd name="T75" fmla="*/ 9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0" h="288">
                <a:moveTo>
                  <a:pt x="179" y="108"/>
                </a:moveTo>
                <a:lnTo>
                  <a:pt x="186" y="115"/>
                </a:lnTo>
                <a:lnTo>
                  <a:pt x="191" y="124"/>
                </a:lnTo>
                <a:lnTo>
                  <a:pt x="196" y="133"/>
                </a:lnTo>
                <a:lnTo>
                  <a:pt x="200" y="143"/>
                </a:lnTo>
                <a:lnTo>
                  <a:pt x="202" y="153"/>
                </a:lnTo>
                <a:lnTo>
                  <a:pt x="201" y="163"/>
                </a:lnTo>
                <a:lnTo>
                  <a:pt x="199" y="174"/>
                </a:lnTo>
                <a:lnTo>
                  <a:pt x="193" y="184"/>
                </a:lnTo>
                <a:lnTo>
                  <a:pt x="186" y="194"/>
                </a:lnTo>
                <a:lnTo>
                  <a:pt x="178" y="204"/>
                </a:lnTo>
                <a:lnTo>
                  <a:pt x="168" y="213"/>
                </a:lnTo>
                <a:lnTo>
                  <a:pt x="159" y="221"/>
                </a:lnTo>
                <a:lnTo>
                  <a:pt x="148" y="229"/>
                </a:lnTo>
                <a:lnTo>
                  <a:pt x="138" y="237"/>
                </a:lnTo>
                <a:lnTo>
                  <a:pt x="127" y="246"/>
                </a:lnTo>
                <a:lnTo>
                  <a:pt x="118" y="255"/>
                </a:lnTo>
                <a:lnTo>
                  <a:pt x="115" y="258"/>
                </a:lnTo>
                <a:lnTo>
                  <a:pt x="112" y="263"/>
                </a:lnTo>
                <a:lnTo>
                  <a:pt x="110" y="267"/>
                </a:lnTo>
                <a:lnTo>
                  <a:pt x="108" y="271"/>
                </a:lnTo>
                <a:lnTo>
                  <a:pt x="107" y="276"/>
                </a:lnTo>
                <a:lnTo>
                  <a:pt x="107" y="280"/>
                </a:lnTo>
                <a:lnTo>
                  <a:pt x="109" y="284"/>
                </a:lnTo>
                <a:lnTo>
                  <a:pt x="112" y="287"/>
                </a:lnTo>
                <a:lnTo>
                  <a:pt x="117" y="288"/>
                </a:lnTo>
                <a:lnTo>
                  <a:pt x="121" y="288"/>
                </a:lnTo>
                <a:lnTo>
                  <a:pt x="124" y="287"/>
                </a:lnTo>
                <a:lnTo>
                  <a:pt x="127" y="284"/>
                </a:lnTo>
                <a:lnTo>
                  <a:pt x="138" y="271"/>
                </a:lnTo>
                <a:lnTo>
                  <a:pt x="149" y="261"/>
                </a:lnTo>
                <a:lnTo>
                  <a:pt x="161" y="250"/>
                </a:lnTo>
                <a:lnTo>
                  <a:pt x="173" y="239"/>
                </a:lnTo>
                <a:lnTo>
                  <a:pt x="185" y="229"/>
                </a:lnTo>
                <a:lnTo>
                  <a:pt x="196" y="217"/>
                </a:lnTo>
                <a:lnTo>
                  <a:pt x="206" y="204"/>
                </a:lnTo>
                <a:lnTo>
                  <a:pt x="213" y="190"/>
                </a:lnTo>
                <a:lnTo>
                  <a:pt x="219" y="173"/>
                </a:lnTo>
                <a:lnTo>
                  <a:pt x="220" y="157"/>
                </a:lnTo>
                <a:lnTo>
                  <a:pt x="218" y="141"/>
                </a:lnTo>
                <a:lnTo>
                  <a:pt x="212" y="125"/>
                </a:lnTo>
                <a:lnTo>
                  <a:pt x="204" y="111"/>
                </a:lnTo>
                <a:lnTo>
                  <a:pt x="194" y="97"/>
                </a:lnTo>
                <a:lnTo>
                  <a:pt x="182" y="86"/>
                </a:lnTo>
                <a:lnTo>
                  <a:pt x="168" y="77"/>
                </a:lnTo>
                <a:lnTo>
                  <a:pt x="158" y="70"/>
                </a:lnTo>
                <a:lnTo>
                  <a:pt x="146" y="64"/>
                </a:lnTo>
                <a:lnTo>
                  <a:pt x="134" y="56"/>
                </a:lnTo>
                <a:lnTo>
                  <a:pt x="122" y="50"/>
                </a:lnTo>
                <a:lnTo>
                  <a:pt x="109" y="43"/>
                </a:lnTo>
                <a:lnTo>
                  <a:pt x="96" y="36"/>
                </a:lnTo>
                <a:lnTo>
                  <a:pt x="83" y="29"/>
                </a:lnTo>
                <a:lnTo>
                  <a:pt x="70" y="22"/>
                </a:lnTo>
                <a:lnTo>
                  <a:pt x="59" y="17"/>
                </a:lnTo>
                <a:lnTo>
                  <a:pt x="47" y="12"/>
                </a:lnTo>
                <a:lnTo>
                  <a:pt x="36" y="7"/>
                </a:lnTo>
                <a:lnTo>
                  <a:pt x="26" y="4"/>
                </a:lnTo>
                <a:lnTo>
                  <a:pt x="18" y="1"/>
                </a:lnTo>
                <a:lnTo>
                  <a:pt x="10" y="0"/>
                </a:lnTo>
                <a:lnTo>
                  <a:pt x="4" y="0"/>
                </a:lnTo>
                <a:lnTo>
                  <a:pt x="0" y="2"/>
                </a:lnTo>
                <a:lnTo>
                  <a:pt x="9" y="7"/>
                </a:lnTo>
                <a:lnTo>
                  <a:pt x="20" y="13"/>
                </a:lnTo>
                <a:lnTo>
                  <a:pt x="31" y="18"/>
                </a:lnTo>
                <a:lnTo>
                  <a:pt x="42" y="23"/>
                </a:lnTo>
                <a:lnTo>
                  <a:pt x="54" y="29"/>
                </a:lnTo>
                <a:lnTo>
                  <a:pt x="65" y="34"/>
                </a:lnTo>
                <a:lnTo>
                  <a:pt x="77" y="40"/>
                </a:lnTo>
                <a:lnTo>
                  <a:pt x="88" y="47"/>
                </a:lnTo>
                <a:lnTo>
                  <a:pt x="101" y="53"/>
                </a:lnTo>
                <a:lnTo>
                  <a:pt x="112" y="60"/>
                </a:lnTo>
                <a:lnTo>
                  <a:pt x="124" y="66"/>
                </a:lnTo>
                <a:lnTo>
                  <a:pt x="136" y="74"/>
                </a:lnTo>
                <a:lnTo>
                  <a:pt x="147" y="82"/>
                </a:lnTo>
                <a:lnTo>
                  <a:pt x="158" y="90"/>
                </a:lnTo>
                <a:lnTo>
                  <a:pt x="168" y="98"/>
                </a:lnTo>
                <a:lnTo>
                  <a:pt x="179" y="108"/>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86" name="Freeform 336"/>
          <p:cNvSpPr>
            <a:spLocks/>
          </p:cNvSpPr>
          <p:nvPr/>
        </p:nvSpPr>
        <p:spPr bwMode="auto">
          <a:xfrm>
            <a:off x="10313859" y="5322887"/>
            <a:ext cx="169863" cy="112713"/>
          </a:xfrm>
          <a:custGeom>
            <a:avLst/>
            <a:gdLst>
              <a:gd name="T0" fmla="*/ 141 w 1070"/>
              <a:gd name="T1" fmla="*/ 0 h 844"/>
              <a:gd name="T2" fmla="*/ 1070 w 1070"/>
              <a:gd name="T3" fmla="*/ 194 h 844"/>
              <a:gd name="T4" fmla="*/ 919 w 1070"/>
              <a:gd name="T5" fmla="*/ 844 h 844"/>
              <a:gd name="T6" fmla="*/ 0 w 1070"/>
              <a:gd name="T7" fmla="*/ 624 h 844"/>
              <a:gd name="T8" fmla="*/ 141 w 1070"/>
              <a:gd name="T9" fmla="*/ 0 h 844"/>
            </a:gdLst>
            <a:ahLst/>
            <a:cxnLst>
              <a:cxn ang="0">
                <a:pos x="T0" y="T1"/>
              </a:cxn>
              <a:cxn ang="0">
                <a:pos x="T2" y="T3"/>
              </a:cxn>
              <a:cxn ang="0">
                <a:pos x="T4" y="T5"/>
              </a:cxn>
              <a:cxn ang="0">
                <a:pos x="T6" y="T7"/>
              </a:cxn>
              <a:cxn ang="0">
                <a:pos x="T8" y="T9"/>
              </a:cxn>
            </a:cxnLst>
            <a:rect l="0" t="0" r="r" b="b"/>
            <a:pathLst>
              <a:path w="1070" h="844">
                <a:moveTo>
                  <a:pt x="141" y="0"/>
                </a:moveTo>
                <a:lnTo>
                  <a:pt x="1070" y="194"/>
                </a:lnTo>
                <a:lnTo>
                  <a:pt x="919" y="844"/>
                </a:lnTo>
                <a:lnTo>
                  <a:pt x="0" y="624"/>
                </a:lnTo>
                <a:lnTo>
                  <a:pt x="141"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87" name="Freeform 337"/>
          <p:cNvSpPr>
            <a:spLocks/>
          </p:cNvSpPr>
          <p:nvPr/>
        </p:nvSpPr>
        <p:spPr bwMode="auto">
          <a:xfrm>
            <a:off x="10328147" y="5326062"/>
            <a:ext cx="130175" cy="44450"/>
          </a:xfrm>
          <a:custGeom>
            <a:avLst/>
            <a:gdLst>
              <a:gd name="T0" fmla="*/ 97 w 819"/>
              <a:gd name="T1" fmla="*/ 0 h 333"/>
              <a:gd name="T2" fmla="*/ 819 w 819"/>
              <a:gd name="T3" fmla="*/ 139 h 333"/>
              <a:gd name="T4" fmla="*/ 172 w 819"/>
              <a:gd name="T5" fmla="*/ 98 h 333"/>
              <a:gd name="T6" fmla="*/ 0 w 819"/>
              <a:gd name="T7" fmla="*/ 333 h 333"/>
              <a:gd name="T8" fmla="*/ 97 w 819"/>
              <a:gd name="T9" fmla="*/ 0 h 333"/>
            </a:gdLst>
            <a:ahLst/>
            <a:cxnLst>
              <a:cxn ang="0">
                <a:pos x="T0" y="T1"/>
              </a:cxn>
              <a:cxn ang="0">
                <a:pos x="T2" y="T3"/>
              </a:cxn>
              <a:cxn ang="0">
                <a:pos x="T4" y="T5"/>
              </a:cxn>
              <a:cxn ang="0">
                <a:pos x="T6" y="T7"/>
              </a:cxn>
              <a:cxn ang="0">
                <a:pos x="T8" y="T9"/>
              </a:cxn>
            </a:cxnLst>
            <a:rect l="0" t="0" r="r" b="b"/>
            <a:pathLst>
              <a:path w="819" h="333">
                <a:moveTo>
                  <a:pt x="97" y="0"/>
                </a:moveTo>
                <a:lnTo>
                  <a:pt x="819" y="139"/>
                </a:lnTo>
                <a:lnTo>
                  <a:pt x="172" y="98"/>
                </a:lnTo>
                <a:lnTo>
                  <a:pt x="0" y="333"/>
                </a:lnTo>
                <a:lnTo>
                  <a:pt x="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88" name="Freeform 338"/>
          <p:cNvSpPr>
            <a:spLocks/>
          </p:cNvSpPr>
          <p:nvPr/>
        </p:nvSpPr>
        <p:spPr bwMode="auto">
          <a:xfrm>
            <a:off x="10296397" y="5457825"/>
            <a:ext cx="171450" cy="41275"/>
          </a:xfrm>
          <a:custGeom>
            <a:avLst/>
            <a:gdLst>
              <a:gd name="T0" fmla="*/ 34 w 1083"/>
              <a:gd name="T1" fmla="*/ 0 h 306"/>
              <a:gd name="T2" fmla="*/ 1083 w 1083"/>
              <a:gd name="T3" fmla="*/ 261 h 306"/>
              <a:gd name="T4" fmla="*/ 1055 w 1083"/>
              <a:gd name="T5" fmla="*/ 306 h 306"/>
              <a:gd name="T6" fmla="*/ 0 w 1083"/>
              <a:gd name="T7" fmla="*/ 28 h 306"/>
              <a:gd name="T8" fmla="*/ 34 w 1083"/>
              <a:gd name="T9" fmla="*/ 0 h 306"/>
            </a:gdLst>
            <a:ahLst/>
            <a:cxnLst>
              <a:cxn ang="0">
                <a:pos x="T0" y="T1"/>
              </a:cxn>
              <a:cxn ang="0">
                <a:pos x="T2" y="T3"/>
              </a:cxn>
              <a:cxn ang="0">
                <a:pos x="T4" y="T5"/>
              </a:cxn>
              <a:cxn ang="0">
                <a:pos x="T6" y="T7"/>
              </a:cxn>
              <a:cxn ang="0">
                <a:pos x="T8" y="T9"/>
              </a:cxn>
            </a:cxnLst>
            <a:rect l="0" t="0" r="r" b="b"/>
            <a:pathLst>
              <a:path w="1083" h="306">
                <a:moveTo>
                  <a:pt x="34" y="0"/>
                </a:moveTo>
                <a:lnTo>
                  <a:pt x="1083" y="261"/>
                </a:lnTo>
                <a:lnTo>
                  <a:pt x="1055" y="306"/>
                </a:lnTo>
                <a:lnTo>
                  <a:pt x="0" y="28"/>
                </a:lnTo>
                <a:lnTo>
                  <a:pt x="34"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89" name="Freeform 339"/>
          <p:cNvSpPr>
            <a:spLocks/>
          </p:cNvSpPr>
          <p:nvPr/>
        </p:nvSpPr>
        <p:spPr bwMode="auto">
          <a:xfrm>
            <a:off x="10280522" y="5470525"/>
            <a:ext cx="173037" cy="41275"/>
          </a:xfrm>
          <a:custGeom>
            <a:avLst/>
            <a:gdLst>
              <a:gd name="T0" fmla="*/ 39 w 1088"/>
              <a:gd name="T1" fmla="*/ 0 h 311"/>
              <a:gd name="T2" fmla="*/ 1088 w 1088"/>
              <a:gd name="T3" fmla="*/ 260 h 311"/>
              <a:gd name="T4" fmla="*/ 1055 w 1088"/>
              <a:gd name="T5" fmla="*/ 311 h 311"/>
              <a:gd name="T6" fmla="*/ 0 w 1088"/>
              <a:gd name="T7" fmla="*/ 34 h 311"/>
              <a:gd name="T8" fmla="*/ 39 w 1088"/>
              <a:gd name="T9" fmla="*/ 0 h 311"/>
            </a:gdLst>
            <a:ahLst/>
            <a:cxnLst>
              <a:cxn ang="0">
                <a:pos x="T0" y="T1"/>
              </a:cxn>
              <a:cxn ang="0">
                <a:pos x="T2" y="T3"/>
              </a:cxn>
              <a:cxn ang="0">
                <a:pos x="T4" y="T5"/>
              </a:cxn>
              <a:cxn ang="0">
                <a:pos x="T6" y="T7"/>
              </a:cxn>
              <a:cxn ang="0">
                <a:pos x="T8" y="T9"/>
              </a:cxn>
            </a:cxnLst>
            <a:rect l="0" t="0" r="r" b="b"/>
            <a:pathLst>
              <a:path w="1088" h="311">
                <a:moveTo>
                  <a:pt x="39" y="0"/>
                </a:moveTo>
                <a:lnTo>
                  <a:pt x="1088" y="260"/>
                </a:lnTo>
                <a:lnTo>
                  <a:pt x="1055" y="311"/>
                </a:lnTo>
                <a:lnTo>
                  <a:pt x="0" y="34"/>
                </a:lnTo>
                <a:lnTo>
                  <a:pt x="39"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90" name="Freeform 340"/>
          <p:cNvSpPr>
            <a:spLocks/>
          </p:cNvSpPr>
          <p:nvPr/>
        </p:nvSpPr>
        <p:spPr bwMode="auto">
          <a:xfrm>
            <a:off x="10307509" y="5508625"/>
            <a:ext cx="25400" cy="9525"/>
          </a:xfrm>
          <a:custGeom>
            <a:avLst/>
            <a:gdLst>
              <a:gd name="T0" fmla="*/ 16 w 164"/>
              <a:gd name="T1" fmla="*/ 1 h 72"/>
              <a:gd name="T2" fmla="*/ 21 w 164"/>
              <a:gd name="T3" fmla="*/ 1 h 72"/>
              <a:gd name="T4" fmla="*/ 35 w 164"/>
              <a:gd name="T5" fmla="*/ 0 h 72"/>
              <a:gd name="T6" fmla="*/ 54 w 164"/>
              <a:gd name="T7" fmla="*/ 0 h 72"/>
              <a:gd name="T8" fmla="*/ 78 w 164"/>
              <a:gd name="T9" fmla="*/ 2 h 72"/>
              <a:gd name="T10" fmla="*/ 104 w 164"/>
              <a:gd name="T11" fmla="*/ 7 h 72"/>
              <a:gd name="T12" fmla="*/ 128 w 164"/>
              <a:gd name="T13" fmla="*/ 17 h 72"/>
              <a:gd name="T14" fmla="*/ 149 w 164"/>
              <a:gd name="T15" fmla="*/ 31 h 72"/>
              <a:gd name="T16" fmla="*/ 164 w 164"/>
              <a:gd name="T17" fmla="*/ 51 h 72"/>
              <a:gd name="T18" fmla="*/ 164 w 164"/>
              <a:gd name="T19" fmla="*/ 52 h 72"/>
              <a:gd name="T20" fmla="*/ 164 w 164"/>
              <a:gd name="T21" fmla="*/ 57 h 72"/>
              <a:gd name="T22" fmla="*/ 163 w 164"/>
              <a:gd name="T23" fmla="*/ 62 h 72"/>
              <a:gd name="T24" fmla="*/ 161 w 164"/>
              <a:gd name="T25" fmla="*/ 67 h 72"/>
              <a:gd name="T26" fmla="*/ 156 w 164"/>
              <a:gd name="T27" fmla="*/ 71 h 72"/>
              <a:gd name="T28" fmla="*/ 149 w 164"/>
              <a:gd name="T29" fmla="*/ 72 h 72"/>
              <a:gd name="T30" fmla="*/ 138 w 164"/>
              <a:gd name="T31" fmla="*/ 71 h 72"/>
              <a:gd name="T32" fmla="*/ 124 w 164"/>
              <a:gd name="T33" fmla="*/ 65 h 72"/>
              <a:gd name="T34" fmla="*/ 124 w 164"/>
              <a:gd name="T35" fmla="*/ 63 h 72"/>
              <a:gd name="T36" fmla="*/ 123 w 164"/>
              <a:gd name="T37" fmla="*/ 59 h 72"/>
              <a:gd name="T38" fmla="*/ 120 w 164"/>
              <a:gd name="T39" fmla="*/ 52 h 72"/>
              <a:gd name="T40" fmla="*/ 113 w 164"/>
              <a:gd name="T41" fmla="*/ 45 h 72"/>
              <a:gd name="T42" fmla="*/ 100 w 164"/>
              <a:gd name="T43" fmla="*/ 38 h 72"/>
              <a:gd name="T44" fmla="*/ 81 w 164"/>
              <a:gd name="T45" fmla="*/ 32 h 72"/>
              <a:gd name="T46" fmla="*/ 55 w 164"/>
              <a:gd name="T47" fmla="*/ 29 h 72"/>
              <a:gd name="T48" fmla="*/ 20 w 164"/>
              <a:gd name="T49" fmla="*/ 29 h 72"/>
              <a:gd name="T50" fmla="*/ 18 w 164"/>
              <a:gd name="T51" fmla="*/ 29 h 72"/>
              <a:gd name="T52" fmla="*/ 14 w 164"/>
              <a:gd name="T53" fmla="*/ 27 h 72"/>
              <a:gd name="T54" fmla="*/ 9 w 164"/>
              <a:gd name="T55" fmla="*/ 25 h 72"/>
              <a:gd name="T56" fmla="*/ 4 w 164"/>
              <a:gd name="T57" fmla="*/ 22 h 72"/>
              <a:gd name="T58" fmla="*/ 0 w 164"/>
              <a:gd name="T59" fmla="*/ 18 h 72"/>
              <a:gd name="T60" fmla="*/ 0 w 164"/>
              <a:gd name="T61" fmla="*/ 14 h 72"/>
              <a:gd name="T62" fmla="*/ 5 w 164"/>
              <a:gd name="T63" fmla="*/ 7 h 72"/>
              <a:gd name="T64" fmla="*/ 16 w 164"/>
              <a:gd name="T65" fmla="*/ 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 h="72">
                <a:moveTo>
                  <a:pt x="16" y="1"/>
                </a:moveTo>
                <a:lnTo>
                  <a:pt x="21" y="1"/>
                </a:lnTo>
                <a:lnTo>
                  <a:pt x="35" y="0"/>
                </a:lnTo>
                <a:lnTo>
                  <a:pt x="54" y="0"/>
                </a:lnTo>
                <a:lnTo>
                  <a:pt x="78" y="2"/>
                </a:lnTo>
                <a:lnTo>
                  <a:pt x="104" y="7"/>
                </a:lnTo>
                <a:lnTo>
                  <a:pt x="128" y="17"/>
                </a:lnTo>
                <a:lnTo>
                  <a:pt x="149" y="31"/>
                </a:lnTo>
                <a:lnTo>
                  <a:pt x="164" y="51"/>
                </a:lnTo>
                <a:lnTo>
                  <a:pt x="164" y="52"/>
                </a:lnTo>
                <a:lnTo>
                  <a:pt x="164" y="57"/>
                </a:lnTo>
                <a:lnTo>
                  <a:pt x="163" y="62"/>
                </a:lnTo>
                <a:lnTo>
                  <a:pt x="161" y="67"/>
                </a:lnTo>
                <a:lnTo>
                  <a:pt x="156" y="71"/>
                </a:lnTo>
                <a:lnTo>
                  <a:pt x="149" y="72"/>
                </a:lnTo>
                <a:lnTo>
                  <a:pt x="138" y="71"/>
                </a:lnTo>
                <a:lnTo>
                  <a:pt x="124" y="65"/>
                </a:lnTo>
                <a:lnTo>
                  <a:pt x="124" y="63"/>
                </a:lnTo>
                <a:lnTo>
                  <a:pt x="123" y="59"/>
                </a:lnTo>
                <a:lnTo>
                  <a:pt x="120" y="52"/>
                </a:lnTo>
                <a:lnTo>
                  <a:pt x="113" y="45"/>
                </a:lnTo>
                <a:lnTo>
                  <a:pt x="100" y="38"/>
                </a:lnTo>
                <a:lnTo>
                  <a:pt x="81" y="32"/>
                </a:lnTo>
                <a:lnTo>
                  <a:pt x="55" y="29"/>
                </a:lnTo>
                <a:lnTo>
                  <a:pt x="20" y="29"/>
                </a:lnTo>
                <a:lnTo>
                  <a:pt x="18" y="29"/>
                </a:lnTo>
                <a:lnTo>
                  <a:pt x="14" y="27"/>
                </a:lnTo>
                <a:lnTo>
                  <a:pt x="9" y="25"/>
                </a:lnTo>
                <a:lnTo>
                  <a:pt x="4" y="22"/>
                </a:lnTo>
                <a:lnTo>
                  <a:pt x="0" y="18"/>
                </a:lnTo>
                <a:lnTo>
                  <a:pt x="0" y="14"/>
                </a:lnTo>
                <a:lnTo>
                  <a:pt x="5" y="7"/>
                </a:lnTo>
                <a:lnTo>
                  <a:pt x="16" y="1"/>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91" name="Freeform 341"/>
          <p:cNvSpPr>
            <a:spLocks/>
          </p:cNvSpPr>
          <p:nvPr/>
        </p:nvSpPr>
        <p:spPr bwMode="auto">
          <a:xfrm>
            <a:off x="10312272" y="5440362"/>
            <a:ext cx="23812" cy="14288"/>
          </a:xfrm>
          <a:custGeom>
            <a:avLst/>
            <a:gdLst>
              <a:gd name="T0" fmla="*/ 45 w 146"/>
              <a:gd name="T1" fmla="*/ 0 h 109"/>
              <a:gd name="T2" fmla="*/ 42 w 146"/>
              <a:gd name="T3" fmla="*/ 0 h 109"/>
              <a:gd name="T4" fmla="*/ 35 w 146"/>
              <a:gd name="T5" fmla="*/ 3 h 109"/>
              <a:gd name="T6" fmla="*/ 26 w 146"/>
              <a:gd name="T7" fmla="*/ 7 h 109"/>
              <a:gd name="T8" fmla="*/ 15 w 146"/>
              <a:gd name="T9" fmla="*/ 14 h 109"/>
              <a:gd name="T10" fmla="*/ 6 w 146"/>
              <a:gd name="T11" fmla="*/ 24 h 109"/>
              <a:gd name="T12" fmla="*/ 1 w 146"/>
              <a:gd name="T13" fmla="*/ 39 h 109"/>
              <a:gd name="T14" fmla="*/ 0 w 146"/>
              <a:gd name="T15" fmla="*/ 59 h 109"/>
              <a:gd name="T16" fmla="*/ 6 w 146"/>
              <a:gd name="T17" fmla="*/ 85 h 109"/>
              <a:gd name="T18" fmla="*/ 85 w 146"/>
              <a:gd name="T19" fmla="*/ 109 h 109"/>
              <a:gd name="T20" fmla="*/ 84 w 146"/>
              <a:gd name="T21" fmla="*/ 104 h 109"/>
              <a:gd name="T22" fmla="*/ 84 w 146"/>
              <a:gd name="T23" fmla="*/ 93 h 109"/>
              <a:gd name="T24" fmla="*/ 84 w 146"/>
              <a:gd name="T25" fmla="*/ 76 h 109"/>
              <a:gd name="T26" fmla="*/ 87 w 146"/>
              <a:gd name="T27" fmla="*/ 58 h 109"/>
              <a:gd name="T28" fmla="*/ 93 w 146"/>
              <a:gd name="T29" fmla="*/ 40 h 109"/>
              <a:gd name="T30" fmla="*/ 104 w 146"/>
              <a:gd name="T31" fmla="*/ 27 h 109"/>
              <a:gd name="T32" fmla="*/ 121 w 146"/>
              <a:gd name="T33" fmla="*/ 20 h 109"/>
              <a:gd name="T34" fmla="*/ 146 w 146"/>
              <a:gd name="T35" fmla="*/ 23 h 109"/>
              <a:gd name="T36" fmla="*/ 45 w 146"/>
              <a:gd name="T3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109">
                <a:moveTo>
                  <a:pt x="45" y="0"/>
                </a:moveTo>
                <a:lnTo>
                  <a:pt x="42" y="0"/>
                </a:lnTo>
                <a:lnTo>
                  <a:pt x="35" y="3"/>
                </a:lnTo>
                <a:lnTo>
                  <a:pt x="26" y="7"/>
                </a:lnTo>
                <a:lnTo>
                  <a:pt x="15" y="14"/>
                </a:lnTo>
                <a:lnTo>
                  <a:pt x="6" y="24"/>
                </a:lnTo>
                <a:lnTo>
                  <a:pt x="1" y="39"/>
                </a:lnTo>
                <a:lnTo>
                  <a:pt x="0" y="59"/>
                </a:lnTo>
                <a:lnTo>
                  <a:pt x="6" y="85"/>
                </a:lnTo>
                <a:lnTo>
                  <a:pt x="85" y="109"/>
                </a:lnTo>
                <a:lnTo>
                  <a:pt x="84" y="104"/>
                </a:lnTo>
                <a:lnTo>
                  <a:pt x="84" y="93"/>
                </a:lnTo>
                <a:lnTo>
                  <a:pt x="84" y="76"/>
                </a:lnTo>
                <a:lnTo>
                  <a:pt x="87" y="58"/>
                </a:lnTo>
                <a:lnTo>
                  <a:pt x="93" y="40"/>
                </a:lnTo>
                <a:lnTo>
                  <a:pt x="104" y="27"/>
                </a:lnTo>
                <a:lnTo>
                  <a:pt x="121" y="20"/>
                </a:lnTo>
                <a:lnTo>
                  <a:pt x="146" y="23"/>
                </a:lnTo>
                <a:lnTo>
                  <a:pt x="45" y="0"/>
                </a:lnTo>
                <a:close/>
              </a:path>
            </a:pathLst>
          </a:custGeom>
          <a:solidFill>
            <a:srgbClr val="F2E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92" name="Freeform 342"/>
          <p:cNvSpPr>
            <a:spLocks/>
          </p:cNvSpPr>
          <p:nvPr/>
        </p:nvSpPr>
        <p:spPr bwMode="auto">
          <a:xfrm>
            <a:off x="10444034" y="5465762"/>
            <a:ext cx="23813" cy="14288"/>
          </a:xfrm>
          <a:custGeom>
            <a:avLst/>
            <a:gdLst>
              <a:gd name="T0" fmla="*/ 45 w 146"/>
              <a:gd name="T1" fmla="*/ 0 h 107"/>
              <a:gd name="T2" fmla="*/ 42 w 146"/>
              <a:gd name="T3" fmla="*/ 0 h 107"/>
              <a:gd name="T4" fmla="*/ 35 w 146"/>
              <a:gd name="T5" fmla="*/ 2 h 107"/>
              <a:gd name="T6" fmla="*/ 25 w 146"/>
              <a:gd name="T7" fmla="*/ 6 h 107"/>
              <a:gd name="T8" fmla="*/ 15 w 146"/>
              <a:gd name="T9" fmla="*/ 12 h 107"/>
              <a:gd name="T10" fmla="*/ 6 w 146"/>
              <a:gd name="T11" fmla="*/ 23 h 107"/>
              <a:gd name="T12" fmla="*/ 0 w 146"/>
              <a:gd name="T13" fmla="*/ 38 h 107"/>
              <a:gd name="T14" fmla="*/ 0 w 146"/>
              <a:gd name="T15" fmla="*/ 58 h 107"/>
              <a:gd name="T16" fmla="*/ 6 w 146"/>
              <a:gd name="T17" fmla="*/ 85 h 107"/>
              <a:gd name="T18" fmla="*/ 84 w 146"/>
              <a:gd name="T19" fmla="*/ 107 h 107"/>
              <a:gd name="T20" fmla="*/ 83 w 146"/>
              <a:gd name="T21" fmla="*/ 103 h 107"/>
              <a:gd name="T22" fmla="*/ 83 w 146"/>
              <a:gd name="T23" fmla="*/ 91 h 107"/>
              <a:gd name="T24" fmla="*/ 83 w 146"/>
              <a:gd name="T25" fmla="*/ 75 h 107"/>
              <a:gd name="T26" fmla="*/ 86 w 146"/>
              <a:gd name="T27" fmla="*/ 56 h 107"/>
              <a:gd name="T28" fmla="*/ 92 w 146"/>
              <a:gd name="T29" fmla="*/ 40 h 107"/>
              <a:gd name="T30" fmla="*/ 103 w 146"/>
              <a:gd name="T31" fmla="*/ 27 h 107"/>
              <a:gd name="T32" fmla="*/ 121 w 146"/>
              <a:gd name="T33" fmla="*/ 19 h 107"/>
              <a:gd name="T34" fmla="*/ 146 w 146"/>
              <a:gd name="T35" fmla="*/ 23 h 107"/>
              <a:gd name="T36" fmla="*/ 45 w 146"/>
              <a:gd name="T3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107">
                <a:moveTo>
                  <a:pt x="45" y="0"/>
                </a:moveTo>
                <a:lnTo>
                  <a:pt x="42" y="0"/>
                </a:lnTo>
                <a:lnTo>
                  <a:pt x="35" y="2"/>
                </a:lnTo>
                <a:lnTo>
                  <a:pt x="25" y="6"/>
                </a:lnTo>
                <a:lnTo>
                  <a:pt x="15" y="12"/>
                </a:lnTo>
                <a:lnTo>
                  <a:pt x="6" y="23"/>
                </a:lnTo>
                <a:lnTo>
                  <a:pt x="0" y="38"/>
                </a:lnTo>
                <a:lnTo>
                  <a:pt x="0" y="58"/>
                </a:lnTo>
                <a:lnTo>
                  <a:pt x="6" y="85"/>
                </a:lnTo>
                <a:lnTo>
                  <a:pt x="84" y="107"/>
                </a:lnTo>
                <a:lnTo>
                  <a:pt x="83" y="103"/>
                </a:lnTo>
                <a:lnTo>
                  <a:pt x="83" y="91"/>
                </a:lnTo>
                <a:lnTo>
                  <a:pt x="83" y="75"/>
                </a:lnTo>
                <a:lnTo>
                  <a:pt x="86" y="56"/>
                </a:lnTo>
                <a:lnTo>
                  <a:pt x="92" y="40"/>
                </a:lnTo>
                <a:lnTo>
                  <a:pt x="103" y="27"/>
                </a:lnTo>
                <a:lnTo>
                  <a:pt x="121" y="19"/>
                </a:lnTo>
                <a:lnTo>
                  <a:pt x="146" y="23"/>
                </a:lnTo>
                <a:lnTo>
                  <a:pt x="45" y="0"/>
                </a:lnTo>
                <a:close/>
              </a:path>
            </a:pathLst>
          </a:custGeom>
          <a:solidFill>
            <a:srgbClr val="F2E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93" name="Freeform 343"/>
          <p:cNvSpPr>
            <a:spLocks/>
          </p:cNvSpPr>
          <p:nvPr/>
        </p:nvSpPr>
        <p:spPr bwMode="auto">
          <a:xfrm>
            <a:off x="10337672" y="5443537"/>
            <a:ext cx="100012" cy="25400"/>
          </a:xfrm>
          <a:custGeom>
            <a:avLst/>
            <a:gdLst>
              <a:gd name="T0" fmla="*/ 0 w 629"/>
              <a:gd name="T1" fmla="*/ 40 h 182"/>
              <a:gd name="T2" fmla="*/ 601 w 629"/>
              <a:gd name="T3" fmla="*/ 182 h 182"/>
              <a:gd name="T4" fmla="*/ 629 w 629"/>
              <a:gd name="T5" fmla="*/ 142 h 182"/>
              <a:gd name="T6" fmla="*/ 29 w 629"/>
              <a:gd name="T7" fmla="*/ 0 h 182"/>
              <a:gd name="T8" fmla="*/ 0 w 629"/>
              <a:gd name="T9" fmla="*/ 40 h 182"/>
            </a:gdLst>
            <a:ahLst/>
            <a:cxnLst>
              <a:cxn ang="0">
                <a:pos x="T0" y="T1"/>
              </a:cxn>
              <a:cxn ang="0">
                <a:pos x="T2" y="T3"/>
              </a:cxn>
              <a:cxn ang="0">
                <a:pos x="T4" y="T5"/>
              </a:cxn>
              <a:cxn ang="0">
                <a:pos x="T6" y="T7"/>
              </a:cxn>
              <a:cxn ang="0">
                <a:pos x="T8" y="T9"/>
              </a:cxn>
            </a:cxnLst>
            <a:rect l="0" t="0" r="r" b="b"/>
            <a:pathLst>
              <a:path w="629" h="182">
                <a:moveTo>
                  <a:pt x="0" y="40"/>
                </a:moveTo>
                <a:lnTo>
                  <a:pt x="601" y="182"/>
                </a:lnTo>
                <a:lnTo>
                  <a:pt x="629" y="142"/>
                </a:lnTo>
                <a:lnTo>
                  <a:pt x="29" y="0"/>
                </a:lnTo>
                <a:lnTo>
                  <a:pt x="0" y="4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94" name="Freeform 344"/>
          <p:cNvSpPr>
            <a:spLocks/>
          </p:cNvSpPr>
          <p:nvPr/>
        </p:nvSpPr>
        <p:spPr bwMode="auto">
          <a:xfrm>
            <a:off x="10337672" y="5454650"/>
            <a:ext cx="95250" cy="22225"/>
          </a:xfrm>
          <a:custGeom>
            <a:avLst/>
            <a:gdLst>
              <a:gd name="T0" fmla="*/ 0 w 606"/>
              <a:gd name="T1" fmla="*/ 28 h 170"/>
              <a:gd name="T2" fmla="*/ 600 w 606"/>
              <a:gd name="T3" fmla="*/ 170 h 170"/>
              <a:gd name="T4" fmla="*/ 606 w 606"/>
              <a:gd name="T5" fmla="*/ 142 h 170"/>
              <a:gd name="T6" fmla="*/ 5 w 606"/>
              <a:gd name="T7" fmla="*/ 0 h 170"/>
              <a:gd name="T8" fmla="*/ 0 w 606"/>
              <a:gd name="T9" fmla="*/ 28 h 170"/>
            </a:gdLst>
            <a:ahLst/>
            <a:cxnLst>
              <a:cxn ang="0">
                <a:pos x="T0" y="T1"/>
              </a:cxn>
              <a:cxn ang="0">
                <a:pos x="T2" y="T3"/>
              </a:cxn>
              <a:cxn ang="0">
                <a:pos x="T4" y="T5"/>
              </a:cxn>
              <a:cxn ang="0">
                <a:pos x="T6" y="T7"/>
              </a:cxn>
              <a:cxn ang="0">
                <a:pos x="T8" y="T9"/>
              </a:cxn>
            </a:cxnLst>
            <a:rect l="0" t="0" r="r" b="b"/>
            <a:pathLst>
              <a:path w="606" h="170">
                <a:moveTo>
                  <a:pt x="0" y="28"/>
                </a:moveTo>
                <a:lnTo>
                  <a:pt x="600" y="170"/>
                </a:lnTo>
                <a:lnTo>
                  <a:pt x="606" y="142"/>
                </a:lnTo>
                <a:lnTo>
                  <a:pt x="5" y="0"/>
                </a:lnTo>
                <a:lnTo>
                  <a:pt x="0" y="28"/>
                </a:lnTo>
                <a:close/>
              </a:path>
            </a:pathLst>
          </a:custGeom>
          <a:solidFill>
            <a:srgbClr val="F2E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995" name="Freeform 345"/>
          <p:cNvSpPr>
            <a:spLocks/>
          </p:cNvSpPr>
          <p:nvPr/>
        </p:nvSpPr>
        <p:spPr bwMode="auto">
          <a:xfrm>
            <a:off x="10337672" y="5438775"/>
            <a:ext cx="95250" cy="22225"/>
          </a:xfrm>
          <a:custGeom>
            <a:avLst/>
            <a:gdLst>
              <a:gd name="T0" fmla="*/ 0 w 606"/>
              <a:gd name="T1" fmla="*/ 28 h 170"/>
              <a:gd name="T2" fmla="*/ 600 w 606"/>
              <a:gd name="T3" fmla="*/ 170 h 170"/>
              <a:gd name="T4" fmla="*/ 606 w 606"/>
              <a:gd name="T5" fmla="*/ 142 h 170"/>
              <a:gd name="T6" fmla="*/ 5 w 606"/>
              <a:gd name="T7" fmla="*/ 0 h 170"/>
              <a:gd name="T8" fmla="*/ 0 w 606"/>
              <a:gd name="T9" fmla="*/ 28 h 170"/>
            </a:gdLst>
            <a:ahLst/>
            <a:cxnLst>
              <a:cxn ang="0">
                <a:pos x="T0" y="T1"/>
              </a:cxn>
              <a:cxn ang="0">
                <a:pos x="T2" y="T3"/>
              </a:cxn>
              <a:cxn ang="0">
                <a:pos x="T4" y="T5"/>
              </a:cxn>
              <a:cxn ang="0">
                <a:pos x="T6" y="T7"/>
              </a:cxn>
              <a:cxn ang="0">
                <a:pos x="T8" y="T9"/>
              </a:cxn>
            </a:cxnLst>
            <a:rect l="0" t="0" r="r" b="b"/>
            <a:pathLst>
              <a:path w="606" h="170">
                <a:moveTo>
                  <a:pt x="0" y="28"/>
                </a:moveTo>
                <a:lnTo>
                  <a:pt x="600" y="170"/>
                </a:lnTo>
                <a:lnTo>
                  <a:pt x="606" y="142"/>
                </a:lnTo>
                <a:lnTo>
                  <a:pt x="5" y="0"/>
                </a:lnTo>
                <a:lnTo>
                  <a:pt x="0" y="28"/>
                </a:lnTo>
                <a:close/>
              </a:path>
            </a:pathLst>
          </a:custGeom>
          <a:solidFill>
            <a:srgbClr val="F2E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grpSp>
        <p:nvGrpSpPr>
          <p:cNvPr id="996" name="Group 346"/>
          <p:cNvGrpSpPr>
            <a:grpSpLocks/>
          </p:cNvGrpSpPr>
          <p:nvPr/>
        </p:nvGrpSpPr>
        <p:grpSpPr bwMode="auto">
          <a:xfrm>
            <a:off x="9756647" y="5075237"/>
            <a:ext cx="338137" cy="282575"/>
            <a:chOff x="3899" y="3264"/>
            <a:chExt cx="213" cy="178"/>
          </a:xfrm>
        </p:grpSpPr>
        <p:sp>
          <p:nvSpPr>
            <p:cNvPr id="997" name="Freeform 347"/>
            <p:cNvSpPr>
              <a:spLocks/>
            </p:cNvSpPr>
            <p:nvPr/>
          </p:nvSpPr>
          <p:spPr bwMode="auto">
            <a:xfrm>
              <a:off x="3899" y="3264"/>
              <a:ext cx="213" cy="178"/>
            </a:xfrm>
            <a:custGeom>
              <a:avLst/>
              <a:gdLst>
                <a:gd name="T0" fmla="*/ 539 w 1913"/>
                <a:gd name="T1" fmla="*/ 115 h 1606"/>
                <a:gd name="T2" fmla="*/ 544 w 1913"/>
                <a:gd name="T3" fmla="*/ 114 h 1606"/>
                <a:gd name="T4" fmla="*/ 555 w 1913"/>
                <a:gd name="T5" fmla="*/ 110 h 1606"/>
                <a:gd name="T6" fmla="*/ 574 w 1913"/>
                <a:gd name="T7" fmla="*/ 103 h 1606"/>
                <a:gd name="T8" fmla="*/ 602 w 1913"/>
                <a:gd name="T9" fmla="*/ 95 h 1606"/>
                <a:gd name="T10" fmla="*/ 636 w 1913"/>
                <a:gd name="T11" fmla="*/ 85 h 1606"/>
                <a:gd name="T12" fmla="*/ 679 w 1913"/>
                <a:gd name="T13" fmla="*/ 75 h 1606"/>
                <a:gd name="T14" fmla="*/ 730 w 1913"/>
                <a:gd name="T15" fmla="*/ 64 h 1606"/>
                <a:gd name="T16" fmla="*/ 789 w 1913"/>
                <a:gd name="T17" fmla="*/ 52 h 1606"/>
                <a:gd name="T18" fmla="*/ 855 w 1913"/>
                <a:gd name="T19" fmla="*/ 41 h 1606"/>
                <a:gd name="T20" fmla="*/ 929 w 1913"/>
                <a:gd name="T21" fmla="*/ 31 h 1606"/>
                <a:gd name="T22" fmla="*/ 1013 w 1913"/>
                <a:gd name="T23" fmla="*/ 21 h 1606"/>
                <a:gd name="T24" fmla="*/ 1103 w 1913"/>
                <a:gd name="T25" fmla="*/ 13 h 1606"/>
                <a:gd name="T26" fmla="*/ 1202 w 1913"/>
                <a:gd name="T27" fmla="*/ 6 h 1606"/>
                <a:gd name="T28" fmla="*/ 1309 w 1913"/>
                <a:gd name="T29" fmla="*/ 1 h 1606"/>
                <a:gd name="T30" fmla="*/ 1425 w 1913"/>
                <a:gd name="T31" fmla="*/ 0 h 1606"/>
                <a:gd name="T32" fmla="*/ 1548 w 1913"/>
                <a:gd name="T33" fmla="*/ 1 h 1606"/>
                <a:gd name="T34" fmla="*/ 1601 w 1913"/>
                <a:gd name="T35" fmla="*/ 221 h 1606"/>
                <a:gd name="T36" fmla="*/ 1620 w 1913"/>
                <a:gd name="T37" fmla="*/ 230 h 1606"/>
                <a:gd name="T38" fmla="*/ 1663 w 1913"/>
                <a:gd name="T39" fmla="*/ 260 h 1606"/>
                <a:gd name="T40" fmla="*/ 1709 w 1913"/>
                <a:gd name="T41" fmla="*/ 312 h 1606"/>
                <a:gd name="T42" fmla="*/ 1736 w 1913"/>
                <a:gd name="T43" fmla="*/ 388 h 1606"/>
                <a:gd name="T44" fmla="*/ 1849 w 1913"/>
                <a:gd name="T45" fmla="*/ 898 h 1606"/>
                <a:gd name="T46" fmla="*/ 1895 w 1913"/>
                <a:gd name="T47" fmla="*/ 1110 h 1606"/>
                <a:gd name="T48" fmla="*/ 1902 w 1913"/>
                <a:gd name="T49" fmla="*/ 1125 h 1606"/>
                <a:gd name="T50" fmla="*/ 1912 w 1913"/>
                <a:gd name="T51" fmla="*/ 1166 h 1606"/>
                <a:gd name="T52" fmla="*/ 1911 w 1913"/>
                <a:gd name="T53" fmla="*/ 1229 h 1606"/>
                <a:gd name="T54" fmla="*/ 1884 w 1913"/>
                <a:gd name="T55" fmla="*/ 1307 h 1606"/>
                <a:gd name="T56" fmla="*/ 0 w 1913"/>
                <a:gd name="T57" fmla="*/ 1258 h 1606"/>
                <a:gd name="T58" fmla="*/ 188 w 1913"/>
                <a:gd name="T59" fmla="*/ 1159 h 1606"/>
                <a:gd name="T60" fmla="*/ 189 w 1913"/>
                <a:gd name="T61" fmla="*/ 220 h 1606"/>
                <a:gd name="T62" fmla="*/ 198 w 1913"/>
                <a:gd name="T63" fmla="*/ 214 h 1606"/>
                <a:gd name="T64" fmla="*/ 218 w 1913"/>
                <a:gd name="T65" fmla="*/ 203 h 1606"/>
                <a:gd name="T66" fmla="*/ 245 w 1913"/>
                <a:gd name="T67" fmla="*/ 191 h 1606"/>
                <a:gd name="T68" fmla="*/ 281 w 1913"/>
                <a:gd name="T69" fmla="*/ 179 h 1606"/>
                <a:gd name="T70" fmla="*/ 326 w 1913"/>
                <a:gd name="T71" fmla="*/ 173 h 1606"/>
                <a:gd name="T72" fmla="*/ 378 w 1913"/>
                <a:gd name="T73" fmla="*/ 172 h 1606"/>
                <a:gd name="T74" fmla="*/ 439 w 1913"/>
                <a:gd name="T75" fmla="*/ 181 h 1606"/>
                <a:gd name="T76" fmla="*/ 518 w 1913"/>
                <a:gd name="T77" fmla="*/ 21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3" h="1606">
                  <a:moveTo>
                    <a:pt x="518" y="213"/>
                  </a:moveTo>
                  <a:lnTo>
                    <a:pt x="539" y="115"/>
                  </a:lnTo>
                  <a:lnTo>
                    <a:pt x="540" y="115"/>
                  </a:lnTo>
                  <a:lnTo>
                    <a:pt x="544" y="114"/>
                  </a:lnTo>
                  <a:lnTo>
                    <a:pt x="549" y="112"/>
                  </a:lnTo>
                  <a:lnTo>
                    <a:pt x="555" y="110"/>
                  </a:lnTo>
                  <a:lnTo>
                    <a:pt x="564" y="107"/>
                  </a:lnTo>
                  <a:lnTo>
                    <a:pt x="574" y="103"/>
                  </a:lnTo>
                  <a:lnTo>
                    <a:pt x="586" y="100"/>
                  </a:lnTo>
                  <a:lnTo>
                    <a:pt x="602" y="95"/>
                  </a:lnTo>
                  <a:lnTo>
                    <a:pt x="618" y="90"/>
                  </a:lnTo>
                  <a:lnTo>
                    <a:pt x="636" y="85"/>
                  </a:lnTo>
                  <a:lnTo>
                    <a:pt x="656" y="80"/>
                  </a:lnTo>
                  <a:lnTo>
                    <a:pt x="679" y="75"/>
                  </a:lnTo>
                  <a:lnTo>
                    <a:pt x="703" y="70"/>
                  </a:lnTo>
                  <a:lnTo>
                    <a:pt x="730" y="64"/>
                  </a:lnTo>
                  <a:lnTo>
                    <a:pt x="758" y="58"/>
                  </a:lnTo>
                  <a:lnTo>
                    <a:pt x="789" y="52"/>
                  </a:lnTo>
                  <a:lnTo>
                    <a:pt x="820" y="46"/>
                  </a:lnTo>
                  <a:lnTo>
                    <a:pt x="855" y="41"/>
                  </a:lnTo>
                  <a:lnTo>
                    <a:pt x="892" y="36"/>
                  </a:lnTo>
                  <a:lnTo>
                    <a:pt x="929" y="31"/>
                  </a:lnTo>
                  <a:lnTo>
                    <a:pt x="970" y="26"/>
                  </a:lnTo>
                  <a:lnTo>
                    <a:pt x="1013" y="21"/>
                  </a:lnTo>
                  <a:lnTo>
                    <a:pt x="1056" y="17"/>
                  </a:lnTo>
                  <a:lnTo>
                    <a:pt x="1103" y="13"/>
                  </a:lnTo>
                  <a:lnTo>
                    <a:pt x="1152" y="10"/>
                  </a:lnTo>
                  <a:lnTo>
                    <a:pt x="1202" y="6"/>
                  </a:lnTo>
                  <a:lnTo>
                    <a:pt x="1255" y="3"/>
                  </a:lnTo>
                  <a:lnTo>
                    <a:pt x="1309" y="1"/>
                  </a:lnTo>
                  <a:lnTo>
                    <a:pt x="1366" y="0"/>
                  </a:lnTo>
                  <a:lnTo>
                    <a:pt x="1425" y="0"/>
                  </a:lnTo>
                  <a:lnTo>
                    <a:pt x="1485" y="0"/>
                  </a:lnTo>
                  <a:lnTo>
                    <a:pt x="1548" y="1"/>
                  </a:lnTo>
                  <a:lnTo>
                    <a:pt x="1616" y="39"/>
                  </a:lnTo>
                  <a:lnTo>
                    <a:pt x="1601" y="221"/>
                  </a:lnTo>
                  <a:lnTo>
                    <a:pt x="1606" y="223"/>
                  </a:lnTo>
                  <a:lnTo>
                    <a:pt x="1620" y="230"/>
                  </a:lnTo>
                  <a:lnTo>
                    <a:pt x="1640" y="243"/>
                  </a:lnTo>
                  <a:lnTo>
                    <a:pt x="1663" y="260"/>
                  </a:lnTo>
                  <a:lnTo>
                    <a:pt x="1688" y="284"/>
                  </a:lnTo>
                  <a:lnTo>
                    <a:pt x="1709" y="312"/>
                  </a:lnTo>
                  <a:lnTo>
                    <a:pt x="1726" y="347"/>
                  </a:lnTo>
                  <a:lnTo>
                    <a:pt x="1736" y="388"/>
                  </a:lnTo>
                  <a:lnTo>
                    <a:pt x="1891" y="528"/>
                  </a:lnTo>
                  <a:lnTo>
                    <a:pt x="1849" y="898"/>
                  </a:lnTo>
                  <a:lnTo>
                    <a:pt x="1601" y="1023"/>
                  </a:lnTo>
                  <a:lnTo>
                    <a:pt x="1895" y="1110"/>
                  </a:lnTo>
                  <a:lnTo>
                    <a:pt x="1897" y="1114"/>
                  </a:lnTo>
                  <a:lnTo>
                    <a:pt x="1902" y="1125"/>
                  </a:lnTo>
                  <a:lnTo>
                    <a:pt x="1907" y="1143"/>
                  </a:lnTo>
                  <a:lnTo>
                    <a:pt x="1912" y="1166"/>
                  </a:lnTo>
                  <a:lnTo>
                    <a:pt x="1913" y="1195"/>
                  </a:lnTo>
                  <a:lnTo>
                    <a:pt x="1911" y="1229"/>
                  </a:lnTo>
                  <a:lnTo>
                    <a:pt x="1901" y="1266"/>
                  </a:lnTo>
                  <a:lnTo>
                    <a:pt x="1884" y="1307"/>
                  </a:lnTo>
                  <a:lnTo>
                    <a:pt x="1107" y="1606"/>
                  </a:lnTo>
                  <a:lnTo>
                    <a:pt x="0" y="1258"/>
                  </a:lnTo>
                  <a:lnTo>
                    <a:pt x="19" y="1217"/>
                  </a:lnTo>
                  <a:lnTo>
                    <a:pt x="188" y="1159"/>
                  </a:lnTo>
                  <a:lnTo>
                    <a:pt x="188" y="221"/>
                  </a:lnTo>
                  <a:lnTo>
                    <a:pt x="189" y="220"/>
                  </a:lnTo>
                  <a:lnTo>
                    <a:pt x="193" y="217"/>
                  </a:lnTo>
                  <a:lnTo>
                    <a:pt x="198" y="214"/>
                  </a:lnTo>
                  <a:lnTo>
                    <a:pt x="207" y="209"/>
                  </a:lnTo>
                  <a:lnTo>
                    <a:pt x="218" y="203"/>
                  </a:lnTo>
                  <a:lnTo>
                    <a:pt x="230" y="197"/>
                  </a:lnTo>
                  <a:lnTo>
                    <a:pt x="245" y="191"/>
                  </a:lnTo>
                  <a:lnTo>
                    <a:pt x="262" y="184"/>
                  </a:lnTo>
                  <a:lnTo>
                    <a:pt x="281" y="179"/>
                  </a:lnTo>
                  <a:lnTo>
                    <a:pt x="302" y="175"/>
                  </a:lnTo>
                  <a:lnTo>
                    <a:pt x="326" y="173"/>
                  </a:lnTo>
                  <a:lnTo>
                    <a:pt x="350" y="171"/>
                  </a:lnTo>
                  <a:lnTo>
                    <a:pt x="378" y="172"/>
                  </a:lnTo>
                  <a:lnTo>
                    <a:pt x="407" y="175"/>
                  </a:lnTo>
                  <a:lnTo>
                    <a:pt x="439" y="181"/>
                  </a:lnTo>
                  <a:lnTo>
                    <a:pt x="471" y="191"/>
                  </a:lnTo>
                  <a:lnTo>
                    <a:pt x="518" y="213"/>
                  </a:lnTo>
                  <a:close/>
                </a:path>
              </a:pathLst>
            </a:custGeom>
            <a:solidFill>
              <a:srgbClr val="808080"/>
            </a:solidFill>
            <a:ln>
              <a:noFill/>
            </a:ln>
            <a:extLst>
              <a:ext uri="{91240B29-F687-4F45-9708-019B960494DF}">
                <a14:hiddenLine xmlns:a14="http://schemas.microsoft.com/office/drawing/2010/main" w="9525">
                  <a:solidFill>
                    <a:schemeClr val="bg2"/>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98" name="Freeform 348"/>
            <p:cNvSpPr>
              <a:spLocks/>
            </p:cNvSpPr>
            <p:nvPr/>
          </p:nvSpPr>
          <p:spPr bwMode="auto">
            <a:xfrm>
              <a:off x="3977" y="3278"/>
              <a:ext cx="68" cy="78"/>
            </a:xfrm>
            <a:custGeom>
              <a:avLst/>
              <a:gdLst>
                <a:gd name="T0" fmla="*/ 609 w 614"/>
                <a:gd name="T1" fmla="*/ 26 h 697"/>
                <a:gd name="T2" fmla="*/ 606 w 614"/>
                <a:gd name="T3" fmla="*/ 25 h 697"/>
                <a:gd name="T4" fmla="*/ 596 w 614"/>
                <a:gd name="T5" fmla="*/ 23 h 697"/>
                <a:gd name="T6" fmla="*/ 581 w 614"/>
                <a:gd name="T7" fmla="*/ 18 h 697"/>
                <a:gd name="T8" fmla="*/ 559 w 614"/>
                <a:gd name="T9" fmla="*/ 14 h 697"/>
                <a:gd name="T10" fmla="*/ 534 w 614"/>
                <a:gd name="T11" fmla="*/ 10 h 697"/>
                <a:gd name="T12" fmla="*/ 503 w 614"/>
                <a:gd name="T13" fmla="*/ 6 h 697"/>
                <a:gd name="T14" fmla="*/ 469 w 614"/>
                <a:gd name="T15" fmla="*/ 3 h 697"/>
                <a:gd name="T16" fmla="*/ 430 w 614"/>
                <a:gd name="T17" fmla="*/ 1 h 697"/>
                <a:gd name="T18" fmla="*/ 388 w 614"/>
                <a:gd name="T19" fmla="*/ 0 h 697"/>
                <a:gd name="T20" fmla="*/ 344 w 614"/>
                <a:gd name="T21" fmla="*/ 2 h 697"/>
                <a:gd name="T22" fmla="*/ 297 w 614"/>
                <a:gd name="T23" fmla="*/ 6 h 697"/>
                <a:gd name="T24" fmla="*/ 247 w 614"/>
                <a:gd name="T25" fmla="*/ 14 h 697"/>
                <a:gd name="T26" fmla="*/ 197 w 614"/>
                <a:gd name="T27" fmla="*/ 25 h 697"/>
                <a:gd name="T28" fmla="*/ 145 w 614"/>
                <a:gd name="T29" fmla="*/ 40 h 697"/>
                <a:gd name="T30" fmla="*/ 92 w 614"/>
                <a:gd name="T31" fmla="*/ 58 h 697"/>
                <a:gd name="T32" fmla="*/ 39 w 614"/>
                <a:gd name="T33" fmla="*/ 83 h 697"/>
                <a:gd name="T34" fmla="*/ 35 w 614"/>
                <a:gd name="T35" fmla="*/ 96 h 697"/>
                <a:gd name="T36" fmla="*/ 26 w 614"/>
                <a:gd name="T37" fmla="*/ 134 h 697"/>
                <a:gd name="T38" fmla="*/ 15 w 614"/>
                <a:gd name="T39" fmla="*/ 192 h 697"/>
                <a:gd name="T40" fmla="*/ 5 w 614"/>
                <a:gd name="T41" fmla="*/ 268 h 697"/>
                <a:gd name="T42" fmla="*/ 0 w 614"/>
                <a:gd name="T43" fmla="*/ 358 h 697"/>
                <a:gd name="T44" fmla="*/ 4 w 614"/>
                <a:gd name="T45" fmla="*/ 459 h 697"/>
                <a:gd name="T46" fmla="*/ 19 w 614"/>
                <a:gd name="T47" fmla="*/ 568 h 697"/>
                <a:gd name="T48" fmla="*/ 50 w 614"/>
                <a:gd name="T49" fmla="*/ 679 h 697"/>
                <a:gd name="T50" fmla="*/ 54 w 614"/>
                <a:gd name="T51" fmla="*/ 679 h 697"/>
                <a:gd name="T52" fmla="*/ 62 w 614"/>
                <a:gd name="T53" fmla="*/ 678 h 697"/>
                <a:gd name="T54" fmla="*/ 75 w 614"/>
                <a:gd name="T55" fmla="*/ 676 h 697"/>
                <a:gd name="T56" fmla="*/ 93 w 614"/>
                <a:gd name="T57" fmla="*/ 675 h 697"/>
                <a:gd name="T58" fmla="*/ 117 w 614"/>
                <a:gd name="T59" fmla="*/ 673 h 697"/>
                <a:gd name="T60" fmla="*/ 144 w 614"/>
                <a:gd name="T61" fmla="*/ 671 h 697"/>
                <a:gd name="T62" fmla="*/ 177 w 614"/>
                <a:gd name="T63" fmla="*/ 670 h 697"/>
                <a:gd name="T64" fmla="*/ 212 w 614"/>
                <a:gd name="T65" fmla="*/ 669 h 697"/>
                <a:gd name="T66" fmla="*/ 252 w 614"/>
                <a:gd name="T67" fmla="*/ 668 h 697"/>
                <a:gd name="T68" fmla="*/ 295 w 614"/>
                <a:gd name="T69" fmla="*/ 669 h 697"/>
                <a:gd name="T70" fmla="*/ 342 w 614"/>
                <a:gd name="T71" fmla="*/ 670 h 697"/>
                <a:gd name="T72" fmla="*/ 391 w 614"/>
                <a:gd name="T73" fmla="*/ 672 h 697"/>
                <a:gd name="T74" fmla="*/ 443 w 614"/>
                <a:gd name="T75" fmla="*/ 676 h 697"/>
                <a:gd name="T76" fmla="*/ 498 w 614"/>
                <a:gd name="T77" fmla="*/ 681 h 697"/>
                <a:gd name="T78" fmla="*/ 555 w 614"/>
                <a:gd name="T79" fmla="*/ 688 h 697"/>
                <a:gd name="T80" fmla="*/ 614 w 614"/>
                <a:gd name="T81" fmla="*/ 697 h 697"/>
                <a:gd name="T82" fmla="*/ 611 w 614"/>
                <a:gd name="T83" fmla="*/ 676 h 697"/>
                <a:gd name="T84" fmla="*/ 605 w 614"/>
                <a:gd name="T85" fmla="*/ 621 h 697"/>
                <a:gd name="T86" fmla="*/ 596 w 614"/>
                <a:gd name="T87" fmla="*/ 538 h 697"/>
                <a:gd name="T88" fmla="*/ 589 w 614"/>
                <a:gd name="T89" fmla="*/ 438 h 697"/>
                <a:gd name="T90" fmla="*/ 584 w 614"/>
                <a:gd name="T91" fmla="*/ 327 h 697"/>
                <a:gd name="T92" fmla="*/ 584 w 614"/>
                <a:gd name="T93" fmla="*/ 217 h 697"/>
                <a:gd name="T94" fmla="*/ 592 w 614"/>
                <a:gd name="T95" fmla="*/ 114 h 697"/>
                <a:gd name="T96" fmla="*/ 609 w 614"/>
                <a:gd name="T97" fmla="*/ 26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14" h="697">
                  <a:moveTo>
                    <a:pt x="609" y="26"/>
                  </a:moveTo>
                  <a:lnTo>
                    <a:pt x="606" y="25"/>
                  </a:lnTo>
                  <a:lnTo>
                    <a:pt x="596" y="23"/>
                  </a:lnTo>
                  <a:lnTo>
                    <a:pt x="581" y="18"/>
                  </a:lnTo>
                  <a:lnTo>
                    <a:pt x="559" y="14"/>
                  </a:lnTo>
                  <a:lnTo>
                    <a:pt x="534" y="10"/>
                  </a:lnTo>
                  <a:lnTo>
                    <a:pt x="503" y="6"/>
                  </a:lnTo>
                  <a:lnTo>
                    <a:pt x="469" y="3"/>
                  </a:lnTo>
                  <a:lnTo>
                    <a:pt x="430" y="1"/>
                  </a:lnTo>
                  <a:lnTo>
                    <a:pt x="388" y="0"/>
                  </a:lnTo>
                  <a:lnTo>
                    <a:pt x="344" y="2"/>
                  </a:lnTo>
                  <a:lnTo>
                    <a:pt x="297" y="6"/>
                  </a:lnTo>
                  <a:lnTo>
                    <a:pt x="247" y="14"/>
                  </a:lnTo>
                  <a:lnTo>
                    <a:pt x="197" y="25"/>
                  </a:lnTo>
                  <a:lnTo>
                    <a:pt x="145" y="40"/>
                  </a:lnTo>
                  <a:lnTo>
                    <a:pt x="92" y="58"/>
                  </a:lnTo>
                  <a:lnTo>
                    <a:pt x="39" y="83"/>
                  </a:lnTo>
                  <a:lnTo>
                    <a:pt x="35" y="96"/>
                  </a:lnTo>
                  <a:lnTo>
                    <a:pt x="26" y="134"/>
                  </a:lnTo>
                  <a:lnTo>
                    <a:pt x="15" y="192"/>
                  </a:lnTo>
                  <a:lnTo>
                    <a:pt x="5" y="268"/>
                  </a:lnTo>
                  <a:lnTo>
                    <a:pt x="0" y="358"/>
                  </a:lnTo>
                  <a:lnTo>
                    <a:pt x="4" y="459"/>
                  </a:lnTo>
                  <a:lnTo>
                    <a:pt x="19" y="568"/>
                  </a:lnTo>
                  <a:lnTo>
                    <a:pt x="50" y="679"/>
                  </a:lnTo>
                  <a:lnTo>
                    <a:pt x="54" y="679"/>
                  </a:lnTo>
                  <a:lnTo>
                    <a:pt x="62" y="678"/>
                  </a:lnTo>
                  <a:lnTo>
                    <a:pt x="75" y="676"/>
                  </a:lnTo>
                  <a:lnTo>
                    <a:pt x="93" y="675"/>
                  </a:lnTo>
                  <a:lnTo>
                    <a:pt x="117" y="673"/>
                  </a:lnTo>
                  <a:lnTo>
                    <a:pt x="144" y="671"/>
                  </a:lnTo>
                  <a:lnTo>
                    <a:pt x="177" y="670"/>
                  </a:lnTo>
                  <a:lnTo>
                    <a:pt x="212" y="669"/>
                  </a:lnTo>
                  <a:lnTo>
                    <a:pt x="252" y="668"/>
                  </a:lnTo>
                  <a:lnTo>
                    <a:pt x="295" y="669"/>
                  </a:lnTo>
                  <a:lnTo>
                    <a:pt x="342" y="670"/>
                  </a:lnTo>
                  <a:lnTo>
                    <a:pt x="391" y="672"/>
                  </a:lnTo>
                  <a:lnTo>
                    <a:pt x="443" y="676"/>
                  </a:lnTo>
                  <a:lnTo>
                    <a:pt x="498" y="681"/>
                  </a:lnTo>
                  <a:lnTo>
                    <a:pt x="555" y="688"/>
                  </a:lnTo>
                  <a:lnTo>
                    <a:pt x="614" y="697"/>
                  </a:lnTo>
                  <a:lnTo>
                    <a:pt x="611" y="676"/>
                  </a:lnTo>
                  <a:lnTo>
                    <a:pt x="605" y="621"/>
                  </a:lnTo>
                  <a:lnTo>
                    <a:pt x="596" y="538"/>
                  </a:lnTo>
                  <a:lnTo>
                    <a:pt x="589" y="438"/>
                  </a:lnTo>
                  <a:lnTo>
                    <a:pt x="584" y="327"/>
                  </a:lnTo>
                  <a:lnTo>
                    <a:pt x="584" y="217"/>
                  </a:lnTo>
                  <a:lnTo>
                    <a:pt x="592" y="114"/>
                  </a:lnTo>
                  <a:lnTo>
                    <a:pt x="609" y="2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999" name="Freeform 349"/>
            <p:cNvSpPr>
              <a:spLocks/>
            </p:cNvSpPr>
            <p:nvPr/>
          </p:nvSpPr>
          <p:spPr bwMode="auto">
            <a:xfrm>
              <a:off x="3984" y="3299"/>
              <a:ext cx="113" cy="77"/>
            </a:xfrm>
            <a:custGeom>
              <a:avLst/>
              <a:gdLst>
                <a:gd name="T0" fmla="*/ 6 w 1014"/>
                <a:gd name="T1" fmla="*/ 523 h 693"/>
                <a:gd name="T2" fmla="*/ 0 w 1014"/>
                <a:gd name="T3" fmla="*/ 608 h 693"/>
                <a:gd name="T4" fmla="*/ 660 w 1014"/>
                <a:gd name="T5" fmla="*/ 693 h 693"/>
                <a:gd name="T6" fmla="*/ 665 w 1014"/>
                <a:gd name="T7" fmla="*/ 691 h 693"/>
                <a:gd name="T8" fmla="*/ 679 w 1014"/>
                <a:gd name="T9" fmla="*/ 683 h 693"/>
                <a:gd name="T10" fmla="*/ 700 w 1014"/>
                <a:gd name="T11" fmla="*/ 672 h 693"/>
                <a:gd name="T12" fmla="*/ 726 w 1014"/>
                <a:gd name="T13" fmla="*/ 657 h 693"/>
                <a:gd name="T14" fmla="*/ 758 w 1014"/>
                <a:gd name="T15" fmla="*/ 636 h 693"/>
                <a:gd name="T16" fmla="*/ 793 w 1014"/>
                <a:gd name="T17" fmla="*/ 611 h 693"/>
                <a:gd name="T18" fmla="*/ 829 w 1014"/>
                <a:gd name="T19" fmla="*/ 581 h 693"/>
                <a:gd name="T20" fmla="*/ 866 w 1014"/>
                <a:gd name="T21" fmla="*/ 546 h 693"/>
                <a:gd name="T22" fmla="*/ 902 w 1014"/>
                <a:gd name="T23" fmla="*/ 508 h 693"/>
                <a:gd name="T24" fmla="*/ 935 w 1014"/>
                <a:gd name="T25" fmla="*/ 465 h 693"/>
                <a:gd name="T26" fmla="*/ 964 w 1014"/>
                <a:gd name="T27" fmla="*/ 416 h 693"/>
                <a:gd name="T28" fmla="*/ 987 w 1014"/>
                <a:gd name="T29" fmla="*/ 362 h 693"/>
                <a:gd name="T30" fmla="*/ 1004 w 1014"/>
                <a:gd name="T31" fmla="*/ 305 h 693"/>
                <a:gd name="T32" fmla="*/ 1014 w 1014"/>
                <a:gd name="T33" fmla="*/ 242 h 693"/>
                <a:gd name="T34" fmla="*/ 1012 w 1014"/>
                <a:gd name="T35" fmla="*/ 175 h 693"/>
                <a:gd name="T36" fmla="*/ 1000 w 1014"/>
                <a:gd name="T37" fmla="*/ 103 h 693"/>
                <a:gd name="T38" fmla="*/ 998 w 1014"/>
                <a:gd name="T39" fmla="*/ 98 h 693"/>
                <a:gd name="T40" fmla="*/ 992 w 1014"/>
                <a:gd name="T41" fmla="*/ 87 h 693"/>
                <a:gd name="T42" fmla="*/ 981 w 1014"/>
                <a:gd name="T43" fmla="*/ 72 h 693"/>
                <a:gd name="T44" fmla="*/ 967 w 1014"/>
                <a:gd name="T45" fmla="*/ 53 h 693"/>
                <a:gd name="T46" fmla="*/ 948 w 1014"/>
                <a:gd name="T47" fmla="*/ 35 h 693"/>
                <a:gd name="T48" fmla="*/ 926 w 1014"/>
                <a:gd name="T49" fmla="*/ 19 h 693"/>
                <a:gd name="T50" fmla="*/ 900 w 1014"/>
                <a:gd name="T51" fmla="*/ 6 h 693"/>
                <a:gd name="T52" fmla="*/ 870 w 1014"/>
                <a:gd name="T53" fmla="*/ 0 h 693"/>
                <a:gd name="T54" fmla="*/ 874 w 1014"/>
                <a:gd name="T55" fmla="*/ 12 h 693"/>
                <a:gd name="T56" fmla="*/ 884 w 1014"/>
                <a:gd name="T57" fmla="*/ 41 h 693"/>
                <a:gd name="T58" fmla="*/ 896 w 1014"/>
                <a:gd name="T59" fmla="*/ 89 h 693"/>
                <a:gd name="T60" fmla="*/ 907 w 1014"/>
                <a:gd name="T61" fmla="*/ 151 h 693"/>
                <a:gd name="T62" fmla="*/ 910 w 1014"/>
                <a:gd name="T63" fmla="*/ 225 h 693"/>
                <a:gd name="T64" fmla="*/ 902 w 1014"/>
                <a:gd name="T65" fmla="*/ 307 h 693"/>
                <a:gd name="T66" fmla="*/ 878 w 1014"/>
                <a:gd name="T67" fmla="*/ 396 h 693"/>
                <a:gd name="T68" fmla="*/ 836 w 1014"/>
                <a:gd name="T69" fmla="*/ 489 h 693"/>
                <a:gd name="T70" fmla="*/ 835 w 1014"/>
                <a:gd name="T71" fmla="*/ 490 h 693"/>
                <a:gd name="T72" fmla="*/ 831 w 1014"/>
                <a:gd name="T73" fmla="*/ 493 h 693"/>
                <a:gd name="T74" fmla="*/ 825 w 1014"/>
                <a:gd name="T75" fmla="*/ 498 h 693"/>
                <a:gd name="T76" fmla="*/ 816 w 1014"/>
                <a:gd name="T77" fmla="*/ 506 h 693"/>
                <a:gd name="T78" fmla="*/ 805 w 1014"/>
                <a:gd name="T79" fmla="*/ 513 h 693"/>
                <a:gd name="T80" fmla="*/ 792 w 1014"/>
                <a:gd name="T81" fmla="*/ 521 h 693"/>
                <a:gd name="T82" fmla="*/ 775 w 1014"/>
                <a:gd name="T83" fmla="*/ 529 h 693"/>
                <a:gd name="T84" fmla="*/ 757 w 1014"/>
                <a:gd name="T85" fmla="*/ 537 h 693"/>
                <a:gd name="T86" fmla="*/ 737 w 1014"/>
                <a:gd name="T87" fmla="*/ 544 h 693"/>
                <a:gd name="T88" fmla="*/ 713 w 1014"/>
                <a:gd name="T89" fmla="*/ 552 h 693"/>
                <a:gd name="T90" fmla="*/ 688 w 1014"/>
                <a:gd name="T91" fmla="*/ 557 h 693"/>
                <a:gd name="T92" fmla="*/ 659 w 1014"/>
                <a:gd name="T93" fmla="*/ 561 h 693"/>
                <a:gd name="T94" fmla="*/ 630 w 1014"/>
                <a:gd name="T95" fmla="*/ 562 h 693"/>
                <a:gd name="T96" fmla="*/ 597 w 1014"/>
                <a:gd name="T97" fmla="*/ 561 h 693"/>
                <a:gd name="T98" fmla="*/ 562 w 1014"/>
                <a:gd name="T99" fmla="*/ 558 h 693"/>
                <a:gd name="T100" fmla="*/ 525 w 1014"/>
                <a:gd name="T101" fmla="*/ 551 h 693"/>
                <a:gd name="T102" fmla="*/ 525 w 1014"/>
                <a:gd name="T103" fmla="*/ 642 h 693"/>
                <a:gd name="T104" fmla="*/ 23 w 1014"/>
                <a:gd name="T105" fmla="*/ 590 h 693"/>
                <a:gd name="T106" fmla="*/ 6 w 1014"/>
                <a:gd name="T107" fmla="*/ 52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4" h="693">
                  <a:moveTo>
                    <a:pt x="6" y="523"/>
                  </a:moveTo>
                  <a:lnTo>
                    <a:pt x="0" y="608"/>
                  </a:lnTo>
                  <a:lnTo>
                    <a:pt x="660" y="693"/>
                  </a:lnTo>
                  <a:lnTo>
                    <a:pt x="665" y="691"/>
                  </a:lnTo>
                  <a:lnTo>
                    <a:pt x="679" y="683"/>
                  </a:lnTo>
                  <a:lnTo>
                    <a:pt x="700" y="672"/>
                  </a:lnTo>
                  <a:lnTo>
                    <a:pt x="726" y="657"/>
                  </a:lnTo>
                  <a:lnTo>
                    <a:pt x="758" y="636"/>
                  </a:lnTo>
                  <a:lnTo>
                    <a:pt x="793" y="611"/>
                  </a:lnTo>
                  <a:lnTo>
                    <a:pt x="829" y="581"/>
                  </a:lnTo>
                  <a:lnTo>
                    <a:pt x="866" y="546"/>
                  </a:lnTo>
                  <a:lnTo>
                    <a:pt x="902" y="508"/>
                  </a:lnTo>
                  <a:lnTo>
                    <a:pt x="935" y="465"/>
                  </a:lnTo>
                  <a:lnTo>
                    <a:pt x="964" y="416"/>
                  </a:lnTo>
                  <a:lnTo>
                    <a:pt x="987" y="362"/>
                  </a:lnTo>
                  <a:lnTo>
                    <a:pt x="1004" y="305"/>
                  </a:lnTo>
                  <a:lnTo>
                    <a:pt x="1014" y="242"/>
                  </a:lnTo>
                  <a:lnTo>
                    <a:pt x="1012" y="175"/>
                  </a:lnTo>
                  <a:lnTo>
                    <a:pt x="1000" y="103"/>
                  </a:lnTo>
                  <a:lnTo>
                    <a:pt x="998" y="98"/>
                  </a:lnTo>
                  <a:lnTo>
                    <a:pt x="992" y="87"/>
                  </a:lnTo>
                  <a:lnTo>
                    <a:pt x="981" y="72"/>
                  </a:lnTo>
                  <a:lnTo>
                    <a:pt x="967" y="53"/>
                  </a:lnTo>
                  <a:lnTo>
                    <a:pt x="948" y="35"/>
                  </a:lnTo>
                  <a:lnTo>
                    <a:pt x="926" y="19"/>
                  </a:lnTo>
                  <a:lnTo>
                    <a:pt x="900" y="6"/>
                  </a:lnTo>
                  <a:lnTo>
                    <a:pt x="870" y="0"/>
                  </a:lnTo>
                  <a:lnTo>
                    <a:pt x="874" y="12"/>
                  </a:lnTo>
                  <a:lnTo>
                    <a:pt x="884" y="41"/>
                  </a:lnTo>
                  <a:lnTo>
                    <a:pt x="896" y="89"/>
                  </a:lnTo>
                  <a:lnTo>
                    <a:pt x="907" y="151"/>
                  </a:lnTo>
                  <a:lnTo>
                    <a:pt x="910" y="225"/>
                  </a:lnTo>
                  <a:lnTo>
                    <a:pt x="902" y="307"/>
                  </a:lnTo>
                  <a:lnTo>
                    <a:pt x="878" y="396"/>
                  </a:lnTo>
                  <a:lnTo>
                    <a:pt x="836" y="489"/>
                  </a:lnTo>
                  <a:lnTo>
                    <a:pt x="835" y="490"/>
                  </a:lnTo>
                  <a:lnTo>
                    <a:pt x="831" y="493"/>
                  </a:lnTo>
                  <a:lnTo>
                    <a:pt x="825" y="498"/>
                  </a:lnTo>
                  <a:lnTo>
                    <a:pt x="816" y="506"/>
                  </a:lnTo>
                  <a:lnTo>
                    <a:pt x="805" y="513"/>
                  </a:lnTo>
                  <a:lnTo>
                    <a:pt x="792" y="521"/>
                  </a:lnTo>
                  <a:lnTo>
                    <a:pt x="775" y="529"/>
                  </a:lnTo>
                  <a:lnTo>
                    <a:pt x="757" y="537"/>
                  </a:lnTo>
                  <a:lnTo>
                    <a:pt x="737" y="544"/>
                  </a:lnTo>
                  <a:lnTo>
                    <a:pt x="713" y="552"/>
                  </a:lnTo>
                  <a:lnTo>
                    <a:pt x="688" y="557"/>
                  </a:lnTo>
                  <a:lnTo>
                    <a:pt x="659" y="561"/>
                  </a:lnTo>
                  <a:lnTo>
                    <a:pt x="630" y="562"/>
                  </a:lnTo>
                  <a:lnTo>
                    <a:pt x="597" y="561"/>
                  </a:lnTo>
                  <a:lnTo>
                    <a:pt x="562" y="558"/>
                  </a:lnTo>
                  <a:lnTo>
                    <a:pt x="525" y="551"/>
                  </a:lnTo>
                  <a:lnTo>
                    <a:pt x="525" y="642"/>
                  </a:lnTo>
                  <a:lnTo>
                    <a:pt x="23" y="590"/>
                  </a:lnTo>
                  <a:lnTo>
                    <a:pt x="6" y="523"/>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00" name="Freeform 350"/>
            <p:cNvSpPr>
              <a:spLocks/>
            </p:cNvSpPr>
            <p:nvPr/>
          </p:nvSpPr>
          <p:spPr bwMode="auto">
            <a:xfrm>
              <a:off x="3970" y="3375"/>
              <a:ext cx="83" cy="27"/>
            </a:xfrm>
            <a:custGeom>
              <a:avLst/>
              <a:gdLst>
                <a:gd name="T0" fmla="*/ 745 w 745"/>
                <a:gd name="T1" fmla="*/ 86 h 240"/>
                <a:gd name="T2" fmla="*/ 11 w 745"/>
                <a:gd name="T3" fmla="*/ 0 h 240"/>
                <a:gd name="T4" fmla="*/ 0 w 745"/>
                <a:gd name="T5" fmla="*/ 86 h 240"/>
                <a:gd name="T6" fmla="*/ 722 w 745"/>
                <a:gd name="T7" fmla="*/ 240 h 240"/>
                <a:gd name="T8" fmla="*/ 745 w 745"/>
                <a:gd name="T9" fmla="*/ 86 h 240"/>
              </a:gdLst>
              <a:ahLst/>
              <a:cxnLst>
                <a:cxn ang="0">
                  <a:pos x="T0" y="T1"/>
                </a:cxn>
                <a:cxn ang="0">
                  <a:pos x="T2" y="T3"/>
                </a:cxn>
                <a:cxn ang="0">
                  <a:pos x="T4" y="T5"/>
                </a:cxn>
                <a:cxn ang="0">
                  <a:pos x="T6" y="T7"/>
                </a:cxn>
                <a:cxn ang="0">
                  <a:pos x="T8" y="T9"/>
                </a:cxn>
              </a:cxnLst>
              <a:rect l="0" t="0" r="r" b="b"/>
              <a:pathLst>
                <a:path w="745" h="240">
                  <a:moveTo>
                    <a:pt x="745" y="86"/>
                  </a:moveTo>
                  <a:lnTo>
                    <a:pt x="11" y="0"/>
                  </a:lnTo>
                  <a:lnTo>
                    <a:pt x="0" y="86"/>
                  </a:lnTo>
                  <a:lnTo>
                    <a:pt x="722" y="240"/>
                  </a:lnTo>
                  <a:lnTo>
                    <a:pt x="745" y="8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01" name="Freeform 351"/>
            <p:cNvSpPr>
              <a:spLocks/>
            </p:cNvSpPr>
            <p:nvPr/>
          </p:nvSpPr>
          <p:spPr bwMode="auto">
            <a:xfrm>
              <a:off x="4011" y="3384"/>
              <a:ext cx="36" cy="12"/>
            </a:xfrm>
            <a:custGeom>
              <a:avLst/>
              <a:gdLst>
                <a:gd name="T0" fmla="*/ 319 w 319"/>
                <a:gd name="T1" fmla="*/ 47 h 109"/>
                <a:gd name="T2" fmla="*/ 4 w 319"/>
                <a:gd name="T3" fmla="*/ 0 h 109"/>
                <a:gd name="T4" fmla="*/ 0 w 319"/>
                <a:gd name="T5" fmla="*/ 45 h 109"/>
                <a:gd name="T6" fmla="*/ 309 w 319"/>
                <a:gd name="T7" fmla="*/ 109 h 109"/>
                <a:gd name="T8" fmla="*/ 319 w 319"/>
                <a:gd name="T9" fmla="*/ 47 h 109"/>
              </a:gdLst>
              <a:ahLst/>
              <a:cxnLst>
                <a:cxn ang="0">
                  <a:pos x="T0" y="T1"/>
                </a:cxn>
                <a:cxn ang="0">
                  <a:pos x="T2" y="T3"/>
                </a:cxn>
                <a:cxn ang="0">
                  <a:pos x="T4" y="T5"/>
                </a:cxn>
                <a:cxn ang="0">
                  <a:pos x="T6" y="T7"/>
                </a:cxn>
                <a:cxn ang="0">
                  <a:pos x="T8" y="T9"/>
                </a:cxn>
              </a:cxnLst>
              <a:rect l="0" t="0" r="r" b="b"/>
              <a:pathLst>
                <a:path w="319" h="109">
                  <a:moveTo>
                    <a:pt x="319" y="47"/>
                  </a:moveTo>
                  <a:lnTo>
                    <a:pt x="4" y="0"/>
                  </a:lnTo>
                  <a:lnTo>
                    <a:pt x="0" y="45"/>
                  </a:lnTo>
                  <a:lnTo>
                    <a:pt x="309" y="109"/>
                  </a:lnTo>
                  <a:lnTo>
                    <a:pt x="319" y="4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02" name="Freeform 352"/>
            <p:cNvSpPr>
              <a:spLocks/>
            </p:cNvSpPr>
            <p:nvPr/>
          </p:nvSpPr>
          <p:spPr bwMode="auto">
            <a:xfrm>
              <a:off x="3975" y="3378"/>
              <a:ext cx="24" cy="9"/>
            </a:xfrm>
            <a:custGeom>
              <a:avLst/>
              <a:gdLst>
                <a:gd name="T0" fmla="*/ 213 w 213"/>
                <a:gd name="T1" fmla="*/ 37 h 81"/>
                <a:gd name="T2" fmla="*/ 0 w 213"/>
                <a:gd name="T3" fmla="*/ 0 h 81"/>
                <a:gd name="T4" fmla="*/ 2 w 213"/>
                <a:gd name="T5" fmla="*/ 39 h 81"/>
                <a:gd name="T6" fmla="*/ 206 w 213"/>
                <a:gd name="T7" fmla="*/ 81 h 81"/>
                <a:gd name="T8" fmla="*/ 213 w 213"/>
                <a:gd name="T9" fmla="*/ 37 h 81"/>
              </a:gdLst>
              <a:ahLst/>
              <a:cxnLst>
                <a:cxn ang="0">
                  <a:pos x="T0" y="T1"/>
                </a:cxn>
                <a:cxn ang="0">
                  <a:pos x="T2" y="T3"/>
                </a:cxn>
                <a:cxn ang="0">
                  <a:pos x="T4" y="T5"/>
                </a:cxn>
                <a:cxn ang="0">
                  <a:pos x="T6" y="T7"/>
                </a:cxn>
                <a:cxn ang="0">
                  <a:pos x="T8" y="T9"/>
                </a:cxn>
              </a:cxnLst>
              <a:rect l="0" t="0" r="r" b="b"/>
              <a:pathLst>
                <a:path w="213" h="81">
                  <a:moveTo>
                    <a:pt x="213" y="37"/>
                  </a:moveTo>
                  <a:lnTo>
                    <a:pt x="0" y="0"/>
                  </a:lnTo>
                  <a:lnTo>
                    <a:pt x="2" y="39"/>
                  </a:lnTo>
                  <a:lnTo>
                    <a:pt x="206" y="81"/>
                  </a:lnTo>
                  <a:lnTo>
                    <a:pt x="213" y="3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03" name="Freeform 353"/>
            <p:cNvSpPr>
              <a:spLocks/>
            </p:cNvSpPr>
            <p:nvPr/>
          </p:nvSpPr>
          <p:spPr bwMode="auto">
            <a:xfrm>
              <a:off x="3916" y="3386"/>
              <a:ext cx="139" cy="47"/>
            </a:xfrm>
            <a:custGeom>
              <a:avLst/>
              <a:gdLst>
                <a:gd name="T0" fmla="*/ 0 w 1254"/>
                <a:gd name="T1" fmla="*/ 124 h 415"/>
                <a:gd name="T2" fmla="*/ 3 w 1254"/>
                <a:gd name="T3" fmla="*/ 124 h 415"/>
                <a:gd name="T4" fmla="*/ 10 w 1254"/>
                <a:gd name="T5" fmla="*/ 122 h 415"/>
                <a:gd name="T6" fmla="*/ 23 w 1254"/>
                <a:gd name="T7" fmla="*/ 120 h 415"/>
                <a:gd name="T8" fmla="*/ 40 w 1254"/>
                <a:gd name="T9" fmla="*/ 117 h 415"/>
                <a:gd name="T10" fmla="*/ 59 w 1254"/>
                <a:gd name="T11" fmla="*/ 114 h 415"/>
                <a:gd name="T12" fmla="*/ 81 w 1254"/>
                <a:gd name="T13" fmla="*/ 109 h 415"/>
                <a:gd name="T14" fmla="*/ 107 w 1254"/>
                <a:gd name="T15" fmla="*/ 103 h 415"/>
                <a:gd name="T16" fmla="*/ 133 w 1254"/>
                <a:gd name="T17" fmla="*/ 96 h 415"/>
                <a:gd name="T18" fmla="*/ 161 w 1254"/>
                <a:gd name="T19" fmla="*/ 89 h 415"/>
                <a:gd name="T20" fmla="*/ 188 w 1254"/>
                <a:gd name="T21" fmla="*/ 79 h 415"/>
                <a:gd name="T22" fmla="*/ 216 w 1254"/>
                <a:gd name="T23" fmla="*/ 69 h 415"/>
                <a:gd name="T24" fmla="*/ 243 w 1254"/>
                <a:gd name="T25" fmla="*/ 58 h 415"/>
                <a:gd name="T26" fmla="*/ 270 w 1254"/>
                <a:gd name="T27" fmla="*/ 45 h 415"/>
                <a:gd name="T28" fmla="*/ 293 w 1254"/>
                <a:gd name="T29" fmla="*/ 31 h 415"/>
                <a:gd name="T30" fmla="*/ 316 w 1254"/>
                <a:gd name="T31" fmla="*/ 16 h 415"/>
                <a:gd name="T32" fmla="*/ 334 w 1254"/>
                <a:gd name="T33" fmla="*/ 0 h 415"/>
                <a:gd name="T34" fmla="*/ 1254 w 1254"/>
                <a:gd name="T35" fmla="*/ 210 h 415"/>
                <a:gd name="T36" fmla="*/ 1252 w 1254"/>
                <a:gd name="T37" fmla="*/ 212 h 415"/>
                <a:gd name="T38" fmla="*/ 1247 w 1254"/>
                <a:gd name="T39" fmla="*/ 218 h 415"/>
                <a:gd name="T40" fmla="*/ 1239 w 1254"/>
                <a:gd name="T41" fmla="*/ 226 h 415"/>
                <a:gd name="T42" fmla="*/ 1227 w 1254"/>
                <a:gd name="T43" fmla="*/ 236 h 415"/>
                <a:gd name="T44" fmla="*/ 1213 w 1254"/>
                <a:gd name="T45" fmla="*/ 248 h 415"/>
                <a:gd name="T46" fmla="*/ 1197 w 1254"/>
                <a:gd name="T47" fmla="*/ 263 h 415"/>
                <a:gd name="T48" fmla="*/ 1180 w 1254"/>
                <a:gd name="T49" fmla="*/ 279 h 415"/>
                <a:gd name="T50" fmla="*/ 1159 w 1254"/>
                <a:gd name="T51" fmla="*/ 295 h 415"/>
                <a:gd name="T52" fmla="*/ 1138 w 1254"/>
                <a:gd name="T53" fmla="*/ 313 h 415"/>
                <a:gd name="T54" fmla="*/ 1116 w 1254"/>
                <a:gd name="T55" fmla="*/ 330 h 415"/>
                <a:gd name="T56" fmla="*/ 1092 w 1254"/>
                <a:gd name="T57" fmla="*/ 347 h 415"/>
                <a:gd name="T58" fmla="*/ 1068 w 1254"/>
                <a:gd name="T59" fmla="*/ 364 h 415"/>
                <a:gd name="T60" fmla="*/ 1043 w 1254"/>
                <a:gd name="T61" fmla="*/ 379 h 415"/>
                <a:gd name="T62" fmla="*/ 1019 w 1254"/>
                <a:gd name="T63" fmla="*/ 392 h 415"/>
                <a:gd name="T64" fmla="*/ 994 w 1254"/>
                <a:gd name="T65" fmla="*/ 405 h 415"/>
                <a:gd name="T66" fmla="*/ 971 w 1254"/>
                <a:gd name="T67" fmla="*/ 415 h 415"/>
                <a:gd name="T68" fmla="*/ 0 w 1254"/>
                <a:gd name="T69" fmla="*/ 12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54" h="415">
                  <a:moveTo>
                    <a:pt x="0" y="124"/>
                  </a:moveTo>
                  <a:lnTo>
                    <a:pt x="3" y="124"/>
                  </a:lnTo>
                  <a:lnTo>
                    <a:pt x="10" y="122"/>
                  </a:lnTo>
                  <a:lnTo>
                    <a:pt x="23" y="120"/>
                  </a:lnTo>
                  <a:lnTo>
                    <a:pt x="40" y="117"/>
                  </a:lnTo>
                  <a:lnTo>
                    <a:pt x="59" y="114"/>
                  </a:lnTo>
                  <a:lnTo>
                    <a:pt x="81" y="109"/>
                  </a:lnTo>
                  <a:lnTo>
                    <a:pt x="107" y="103"/>
                  </a:lnTo>
                  <a:lnTo>
                    <a:pt x="133" y="96"/>
                  </a:lnTo>
                  <a:lnTo>
                    <a:pt x="161" y="89"/>
                  </a:lnTo>
                  <a:lnTo>
                    <a:pt x="188" y="79"/>
                  </a:lnTo>
                  <a:lnTo>
                    <a:pt x="216" y="69"/>
                  </a:lnTo>
                  <a:lnTo>
                    <a:pt x="243" y="58"/>
                  </a:lnTo>
                  <a:lnTo>
                    <a:pt x="270" y="45"/>
                  </a:lnTo>
                  <a:lnTo>
                    <a:pt x="293" y="31"/>
                  </a:lnTo>
                  <a:lnTo>
                    <a:pt x="316" y="16"/>
                  </a:lnTo>
                  <a:lnTo>
                    <a:pt x="334" y="0"/>
                  </a:lnTo>
                  <a:lnTo>
                    <a:pt x="1254" y="210"/>
                  </a:lnTo>
                  <a:lnTo>
                    <a:pt x="1252" y="212"/>
                  </a:lnTo>
                  <a:lnTo>
                    <a:pt x="1247" y="218"/>
                  </a:lnTo>
                  <a:lnTo>
                    <a:pt x="1239" y="226"/>
                  </a:lnTo>
                  <a:lnTo>
                    <a:pt x="1227" y="236"/>
                  </a:lnTo>
                  <a:lnTo>
                    <a:pt x="1213" y="248"/>
                  </a:lnTo>
                  <a:lnTo>
                    <a:pt x="1197" y="263"/>
                  </a:lnTo>
                  <a:lnTo>
                    <a:pt x="1180" y="279"/>
                  </a:lnTo>
                  <a:lnTo>
                    <a:pt x="1159" y="295"/>
                  </a:lnTo>
                  <a:lnTo>
                    <a:pt x="1138" y="313"/>
                  </a:lnTo>
                  <a:lnTo>
                    <a:pt x="1116" y="330"/>
                  </a:lnTo>
                  <a:lnTo>
                    <a:pt x="1092" y="347"/>
                  </a:lnTo>
                  <a:lnTo>
                    <a:pt x="1068" y="364"/>
                  </a:lnTo>
                  <a:lnTo>
                    <a:pt x="1043" y="379"/>
                  </a:lnTo>
                  <a:lnTo>
                    <a:pt x="1019" y="392"/>
                  </a:lnTo>
                  <a:lnTo>
                    <a:pt x="994" y="405"/>
                  </a:lnTo>
                  <a:lnTo>
                    <a:pt x="971" y="415"/>
                  </a:lnTo>
                  <a:lnTo>
                    <a:pt x="0" y="12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04" name="Freeform 354"/>
            <p:cNvSpPr>
              <a:spLocks/>
            </p:cNvSpPr>
            <p:nvPr/>
          </p:nvSpPr>
          <p:spPr bwMode="auto">
            <a:xfrm>
              <a:off x="4055" y="3381"/>
              <a:ext cx="49" cy="22"/>
            </a:xfrm>
            <a:custGeom>
              <a:avLst/>
              <a:gdLst>
                <a:gd name="T0" fmla="*/ 45 w 447"/>
                <a:gd name="T1" fmla="*/ 198 h 198"/>
                <a:gd name="T2" fmla="*/ 447 w 447"/>
                <a:gd name="T3" fmla="*/ 79 h 198"/>
                <a:gd name="T4" fmla="*/ 203 w 447"/>
                <a:gd name="T5" fmla="*/ 0 h 198"/>
                <a:gd name="T6" fmla="*/ 5 w 447"/>
                <a:gd name="T7" fmla="*/ 22 h 198"/>
                <a:gd name="T8" fmla="*/ 0 w 447"/>
                <a:gd name="T9" fmla="*/ 187 h 198"/>
                <a:gd name="T10" fmla="*/ 45 w 447"/>
                <a:gd name="T11" fmla="*/ 198 h 198"/>
              </a:gdLst>
              <a:ahLst/>
              <a:cxnLst>
                <a:cxn ang="0">
                  <a:pos x="T0" y="T1"/>
                </a:cxn>
                <a:cxn ang="0">
                  <a:pos x="T2" y="T3"/>
                </a:cxn>
                <a:cxn ang="0">
                  <a:pos x="T4" y="T5"/>
                </a:cxn>
                <a:cxn ang="0">
                  <a:pos x="T6" y="T7"/>
                </a:cxn>
                <a:cxn ang="0">
                  <a:pos x="T8" y="T9"/>
                </a:cxn>
                <a:cxn ang="0">
                  <a:pos x="T10" y="T11"/>
                </a:cxn>
              </a:cxnLst>
              <a:rect l="0" t="0" r="r" b="b"/>
              <a:pathLst>
                <a:path w="447" h="198">
                  <a:moveTo>
                    <a:pt x="45" y="198"/>
                  </a:moveTo>
                  <a:lnTo>
                    <a:pt x="447" y="79"/>
                  </a:lnTo>
                  <a:lnTo>
                    <a:pt x="203" y="0"/>
                  </a:lnTo>
                  <a:lnTo>
                    <a:pt x="5" y="22"/>
                  </a:lnTo>
                  <a:lnTo>
                    <a:pt x="0" y="187"/>
                  </a:lnTo>
                  <a:lnTo>
                    <a:pt x="45" y="19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05" name="Freeform 355"/>
            <p:cNvSpPr>
              <a:spLocks/>
            </p:cNvSpPr>
            <p:nvPr/>
          </p:nvSpPr>
          <p:spPr bwMode="auto">
            <a:xfrm>
              <a:off x="3926" y="3287"/>
              <a:ext cx="27" cy="105"/>
            </a:xfrm>
            <a:custGeom>
              <a:avLst/>
              <a:gdLst>
                <a:gd name="T0" fmla="*/ 238 w 238"/>
                <a:gd name="T1" fmla="*/ 22 h 947"/>
                <a:gd name="T2" fmla="*/ 237 w 238"/>
                <a:gd name="T3" fmla="*/ 21 h 947"/>
                <a:gd name="T4" fmla="*/ 233 w 238"/>
                <a:gd name="T5" fmla="*/ 19 h 947"/>
                <a:gd name="T6" fmla="*/ 226 w 238"/>
                <a:gd name="T7" fmla="*/ 17 h 947"/>
                <a:gd name="T8" fmla="*/ 217 w 238"/>
                <a:gd name="T9" fmla="*/ 14 h 947"/>
                <a:gd name="T10" fmla="*/ 206 w 238"/>
                <a:gd name="T11" fmla="*/ 10 h 947"/>
                <a:gd name="T12" fmla="*/ 194 w 238"/>
                <a:gd name="T13" fmla="*/ 7 h 947"/>
                <a:gd name="T14" fmla="*/ 180 w 238"/>
                <a:gd name="T15" fmla="*/ 4 h 947"/>
                <a:gd name="T16" fmla="*/ 164 w 238"/>
                <a:gd name="T17" fmla="*/ 1 h 947"/>
                <a:gd name="T18" fmla="*/ 146 w 238"/>
                <a:gd name="T19" fmla="*/ 0 h 947"/>
                <a:gd name="T20" fmla="*/ 127 w 238"/>
                <a:gd name="T21" fmla="*/ 0 h 947"/>
                <a:gd name="T22" fmla="*/ 108 w 238"/>
                <a:gd name="T23" fmla="*/ 2 h 947"/>
                <a:gd name="T24" fmla="*/ 87 w 238"/>
                <a:gd name="T25" fmla="*/ 5 h 947"/>
                <a:gd name="T26" fmla="*/ 66 w 238"/>
                <a:gd name="T27" fmla="*/ 11 h 947"/>
                <a:gd name="T28" fmla="*/ 44 w 238"/>
                <a:gd name="T29" fmla="*/ 19 h 947"/>
                <a:gd name="T30" fmla="*/ 22 w 238"/>
                <a:gd name="T31" fmla="*/ 30 h 947"/>
                <a:gd name="T32" fmla="*/ 0 w 238"/>
                <a:gd name="T33" fmla="*/ 45 h 947"/>
                <a:gd name="T34" fmla="*/ 0 w 238"/>
                <a:gd name="T35" fmla="*/ 947 h 947"/>
                <a:gd name="T36" fmla="*/ 1 w 238"/>
                <a:gd name="T37" fmla="*/ 947 h 947"/>
                <a:gd name="T38" fmla="*/ 6 w 238"/>
                <a:gd name="T39" fmla="*/ 947 h 947"/>
                <a:gd name="T40" fmla="*/ 13 w 238"/>
                <a:gd name="T41" fmla="*/ 946 h 947"/>
                <a:gd name="T42" fmla="*/ 22 w 238"/>
                <a:gd name="T43" fmla="*/ 945 h 947"/>
                <a:gd name="T44" fmla="*/ 33 w 238"/>
                <a:gd name="T45" fmla="*/ 943 h 947"/>
                <a:gd name="T46" fmla="*/ 47 w 238"/>
                <a:gd name="T47" fmla="*/ 941 h 947"/>
                <a:gd name="T48" fmla="*/ 62 w 238"/>
                <a:gd name="T49" fmla="*/ 938 h 947"/>
                <a:gd name="T50" fmla="*/ 78 w 238"/>
                <a:gd name="T51" fmla="*/ 934 h 947"/>
                <a:gd name="T52" fmla="*/ 96 w 238"/>
                <a:gd name="T53" fmla="*/ 928 h 947"/>
                <a:gd name="T54" fmla="*/ 115 w 238"/>
                <a:gd name="T55" fmla="*/ 922 h 947"/>
                <a:gd name="T56" fmla="*/ 135 w 238"/>
                <a:gd name="T57" fmla="*/ 915 h 947"/>
                <a:gd name="T58" fmla="*/ 155 w 238"/>
                <a:gd name="T59" fmla="*/ 906 h 947"/>
                <a:gd name="T60" fmla="*/ 176 w 238"/>
                <a:gd name="T61" fmla="*/ 896 h 947"/>
                <a:gd name="T62" fmla="*/ 197 w 238"/>
                <a:gd name="T63" fmla="*/ 884 h 947"/>
                <a:gd name="T64" fmla="*/ 217 w 238"/>
                <a:gd name="T65" fmla="*/ 871 h 947"/>
                <a:gd name="T66" fmla="*/ 238 w 238"/>
                <a:gd name="T67" fmla="*/ 856 h 947"/>
                <a:gd name="T68" fmla="*/ 238 w 238"/>
                <a:gd name="T69" fmla="*/ 22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8" h="947">
                  <a:moveTo>
                    <a:pt x="238" y="22"/>
                  </a:moveTo>
                  <a:lnTo>
                    <a:pt x="237" y="21"/>
                  </a:lnTo>
                  <a:lnTo>
                    <a:pt x="233" y="19"/>
                  </a:lnTo>
                  <a:lnTo>
                    <a:pt x="226" y="17"/>
                  </a:lnTo>
                  <a:lnTo>
                    <a:pt x="217" y="14"/>
                  </a:lnTo>
                  <a:lnTo>
                    <a:pt x="206" y="10"/>
                  </a:lnTo>
                  <a:lnTo>
                    <a:pt x="194" y="7"/>
                  </a:lnTo>
                  <a:lnTo>
                    <a:pt x="180" y="4"/>
                  </a:lnTo>
                  <a:lnTo>
                    <a:pt x="164" y="1"/>
                  </a:lnTo>
                  <a:lnTo>
                    <a:pt x="146" y="0"/>
                  </a:lnTo>
                  <a:lnTo>
                    <a:pt x="127" y="0"/>
                  </a:lnTo>
                  <a:lnTo>
                    <a:pt x="108" y="2"/>
                  </a:lnTo>
                  <a:lnTo>
                    <a:pt x="87" y="5"/>
                  </a:lnTo>
                  <a:lnTo>
                    <a:pt x="66" y="11"/>
                  </a:lnTo>
                  <a:lnTo>
                    <a:pt x="44" y="19"/>
                  </a:lnTo>
                  <a:lnTo>
                    <a:pt x="22" y="30"/>
                  </a:lnTo>
                  <a:lnTo>
                    <a:pt x="0" y="45"/>
                  </a:lnTo>
                  <a:lnTo>
                    <a:pt x="0" y="947"/>
                  </a:lnTo>
                  <a:lnTo>
                    <a:pt x="1" y="947"/>
                  </a:lnTo>
                  <a:lnTo>
                    <a:pt x="6" y="947"/>
                  </a:lnTo>
                  <a:lnTo>
                    <a:pt x="13" y="946"/>
                  </a:lnTo>
                  <a:lnTo>
                    <a:pt x="22" y="945"/>
                  </a:lnTo>
                  <a:lnTo>
                    <a:pt x="33" y="943"/>
                  </a:lnTo>
                  <a:lnTo>
                    <a:pt x="47" y="941"/>
                  </a:lnTo>
                  <a:lnTo>
                    <a:pt x="62" y="938"/>
                  </a:lnTo>
                  <a:lnTo>
                    <a:pt x="78" y="934"/>
                  </a:lnTo>
                  <a:lnTo>
                    <a:pt x="96" y="928"/>
                  </a:lnTo>
                  <a:lnTo>
                    <a:pt x="115" y="922"/>
                  </a:lnTo>
                  <a:lnTo>
                    <a:pt x="135" y="915"/>
                  </a:lnTo>
                  <a:lnTo>
                    <a:pt x="155" y="906"/>
                  </a:lnTo>
                  <a:lnTo>
                    <a:pt x="176" y="896"/>
                  </a:lnTo>
                  <a:lnTo>
                    <a:pt x="197" y="884"/>
                  </a:lnTo>
                  <a:lnTo>
                    <a:pt x="217" y="871"/>
                  </a:lnTo>
                  <a:lnTo>
                    <a:pt x="238" y="856"/>
                  </a:lnTo>
                  <a:lnTo>
                    <a:pt x="238" y="2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06" name="Freeform 356"/>
            <p:cNvSpPr>
              <a:spLocks/>
            </p:cNvSpPr>
            <p:nvPr/>
          </p:nvSpPr>
          <p:spPr bwMode="auto">
            <a:xfrm>
              <a:off x="3927" y="3288"/>
              <a:ext cx="23" cy="89"/>
            </a:xfrm>
            <a:custGeom>
              <a:avLst/>
              <a:gdLst>
                <a:gd name="T0" fmla="*/ 203 w 203"/>
                <a:gd name="T1" fmla="*/ 18 h 799"/>
                <a:gd name="T2" fmla="*/ 202 w 203"/>
                <a:gd name="T3" fmla="*/ 17 h 799"/>
                <a:gd name="T4" fmla="*/ 199 w 203"/>
                <a:gd name="T5" fmla="*/ 16 h 799"/>
                <a:gd name="T6" fmla="*/ 193 w 203"/>
                <a:gd name="T7" fmla="*/ 14 h 799"/>
                <a:gd name="T8" fmla="*/ 186 w 203"/>
                <a:gd name="T9" fmla="*/ 11 h 799"/>
                <a:gd name="T10" fmla="*/ 177 w 203"/>
                <a:gd name="T11" fmla="*/ 8 h 799"/>
                <a:gd name="T12" fmla="*/ 166 w 203"/>
                <a:gd name="T13" fmla="*/ 5 h 799"/>
                <a:gd name="T14" fmla="*/ 153 w 203"/>
                <a:gd name="T15" fmla="*/ 3 h 799"/>
                <a:gd name="T16" fmla="*/ 140 w 203"/>
                <a:gd name="T17" fmla="*/ 1 h 799"/>
                <a:gd name="T18" fmla="*/ 125 w 203"/>
                <a:gd name="T19" fmla="*/ 0 h 799"/>
                <a:gd name="T20" fmla="*/ 109 w 203"/>
                <a:gd name="T21" fmla="*/ 0 h 799"/>
                <a:gd name="T22" fmla="*/ 92 w 203"/>
                <a:gd name="T23" fmla="*/ 1 h 799"/>
                <a:gd name="T24" fmla="*/ 74 w 203"/>
                <a:gd name="T25" fmla="*/ 4 h 799"/>
                <a:gd name="T26" fmla="*/ 57 w 203"/>
                <a:gd name="T27" fmla="*/ 9 h 799"/>
                <a:gd name="T28" fmla="*/ 37 w 203"/>
                <a:gd name="T29" fmla="*/ 16 h 799"/>
                <a:gd name="T30" fmla="*/ 19 w 203"/>
                <a:gd name="T31" fmla="*/ 26 h 799"/>
                <a:gd name="T32" fmla="*/ 0 w 203"/>
                <a:gd name="T33" fmla="*/ 38 h 799"/>
                <a:gd name="T34" fmla="*/ 0 w 203"/>
                <a:gd name="T35" fmla="*/ 799 h 799"/>
                <a:gd name="T36" fmla="*/ 1 w 203"/>
                <a:gd name="T37" fmla="*/ 799 h 799"/>
                <a:gd name="T38" fmla="*/ 5 w 203"/>
                <a:gd name="T39" fmla="*/ 799 h 799"/>
                <a:gd name="T40" fmla="*/ 11 w 203"/>
                <a:gd name="T41" fmla="*/ 798 h 799"/>
                <a:gd name="T42" fmla="*/ 19 w 203"/>
                <a:gd name="T43" fmla="*/ 797 h 799"/>
                <a:gd name="T44" fmla="*/ 28 w 203"/>
                <a:gd name="T45" fmla="*/ 796 h 799"/>
                <a:gd name="T46" fmla="*/ 41 w 203"/>
                <a:gd name="T47" fmla="*/ 794 h 799"/>
                <a:gd name="T48" fmla="*/ 53 w 203"/>
                <a:gd name="T49" fmla="*/ 791 h 799"/>
                <a:gd name="T50" fmla="*/ 67 w 203"/>
                <a:gd name="T51" fmla="*/ 786 h 799"/>
                <a:gd name="T52" fmla="*/ 82 w 203"/>
                <a:gd name="T53" fmla="*/ 782 h 799"/>
                <a:gd name="T54" fmla="*/ 99 w 203"/>
                <a:gd name="T55" fmla="*/ 777 h 799"/>
                <a:gd name="T56" fmla="*/ 116 w 203"/>
                <a:gd name="T57" fmla="*/ 771 h 799"/>
                <a:gd name="T58" fmla="*/ 133 w 203"/>
                <a:gd name="T59" fmla="*/ 763 h 799"/>
                <a:gd name="T60" fmla="*/ 150 w 203"/>
                <a:gd name="T61" fmla="*/ 755 h 799"/>
                <a:gd name="T62" fmla="*/ 169 w 203"/>
                <a:gd name="T63" fmla="*/ 745 h 799"/>
                <a:gd name="T64" fmla="*/ 186 w 203"/>
                <a:gd name="T65" fmla="*/ 733 h 799"/>
                <a:gd name="T66" fmla="*/ 203 w 203"/>
                <a:gd name="T67" fmla="*/ 720 h 799"/>
                <a:gd name="T68" fmla="*/ 203 w 203"/>
                <a:gd name="T69" fmla="*/ 18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799">
                  <a:moveTo>
                    <a:pt x="203" y="18"/>
                  </a:moveTo>
                  <a:lnTo>
                    <a:pt x="202" y="17"/>
                  </a:lnTo>
                  <a:lnTo>
                    <a:pt x="199" y="16"/>
                  </a:lnTo>
                  <a:lnTo>
                    <a:pt x="193" y="14"/>
                  </a:lnTo>
                  <a:lnTo>
                    <a:pt x="186" y="11"/>
                  </a:lnTo>
                  <a:lnTo>
                    <a:pt x="177" y="8"/>
                  </a:lnTo>
                  <a:lnTo>
                    <a:pt x="166" y="5"/>
                  </a:lnTo>
                  <a:lnTo>
                    <a:pt x="153" y="3"/>
                  </a:lnTo>
                  <a:lnTo>
                    <a:pt x="140" y="1"/>
                  </a:lnTo>
                  <a:lnTo>
                    <a:pt x="125" y="0"/>
                  </a:lnTo>
                  <a:lnTo>
                    <a:pt x="109" y="0"/>
                  </a:lnTo>
                  <a:lnTo>
                    <a:pt x="92" y="1"/>
                  </a:lnTo>
                  <a:lnTo>
                    <a:pt x="74" y="4"/>
                  </a:lnTo>
                  <a:lnTo>
                    <a:pt x="57" y="9"/>
                  </a:lnTo>
                  <a:lnTo>
                    <a:pt x="37" y="16"/>
                  </a:lnTo>
                  <a:lnTo>
                    <a:pt x="19" y="26"/>
                  </a:lnTo>
                  <a:lnTo>
                    <a:pt x="0" y="38"/>
                  </a:lnTo>
                  <a:lnTo>
                    <a:pt x="0" y="799"/>
                  </a:lnTo>
                  <a:lnTo>
                    <a:pt x="1" y="799"/>
                  </a:lnTo>
                  <a:lnTo>
                    <a:pt x="5" y="799"/>
                  </a:lnTo>
                  <a:lnTo>
                    <a:pt x="11" y="798"/>
                  </a:lnTo>
                  <a:lnTo>
                    <a:pt x="19" y="797"/>
                  </a:lnTo>
                  <a:lnTo>
                    <a:pt x="28" y="796"/>
                  </a:lnTo>
                  <a:lnTo>
                    <a:pt x="41" y="794"/>
                  </a:lnTo>
                  <a:lnTo>
                    <a:pt x="53" y="791"/>
                  </a:lnTo>
                  <a:lnTo>
                    <a:pt x="67" y="786"/>
                  </a:lnTo>
                  <a:lnTo>
                    <a:pt x="82" y="782"/>
                  </a:lnTo>
                  <a:lnTo>
                    <a:pt x="99" y="777"/>
                  </a:lnTo>
                  <a:lnTo>
                    <a:pt x="116" y="771"/>
                  </a:lnTo>
                  <a:lnTo>
                    <a:pt x="133" y="763"/>
                  </a:lnTo>
                  <a:lnTo>
                    <a:pt x="150" y="755"/>
                  </a:lnTo>
                  <a:lnTo>
                    <a:pt x="169" y="745"/>
                  </a:lnTo>
                  <a:lnTo>
                    <a:pt x="186" y="733"/>
                  </a:lnTo>
                  <a:lnTo>
                    <a:pt x="203" y="720"/>
                  </a:lnTo>
                  <a:lnTo>
                    <a:pt x="203" y="1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07" name="Freeform 357"/>
            <p:cNvSpPr>
              <a:spLocks/>
            </p:cNvSpPr>
            <p:nvPr/>
          </p:nvSpPr>
          <p:spPr bwMode="auto">
            <a:xfrm>
              <a:off x="3928" y="3289"/>
              <a:ext cx="19" cy="72"/>
            </a:xfrm>
            <a:custGeom>
              <a:avLst/>
              <a:gdLst>
                <a:gd name="T0" fmla="*/ 171 w 171"/>
                <a:gd name="T1" fmla="*/ 15 h 650"/>
                <a:gd name="T2" fmla="*/ 170 w 171"/>
                <a:gd name="T3" fmla="*/ 15 h 650"/>
                <a:gd name="T4" fmla="*/ 167 w 171"/>
                <a:gd name="T5" fmla="*/ 13 h 650"/>
                <a:gd name="T6" fmla="*/ 163 w 171"/>
                <a:gd name="T7" fmla="*/ 11 h 650"/>
                <a:gd name="T8" fmla="*/ 157 w 171"/>
                <a:gd name="T9" fmla="*/ 9 h 650"/>
                <a:gd name="T10" fmla="*/ 149 w 171"/>
                <a:gd name="T11" fmla="*/ 7 h 650"/>
                <a:gd name="T12" fmla="*/ 139 w 171"/>
                <a:gd name="T13" fmla="*/ 4 h 650"/>
                <a:gd name="T14" fmla="*/ 129 w 171"/>
                <a:gd name="T15" fmla="*/ 2 h 650"/>
                <a:gd name="T16" fmla="*/ 118 w 171"/>
                <a:gd name="T17" fmla="*/ 0 h 650"/>
                <a:gd name="T18" fmla="*/ 105 w 171"/>
                <a:gd name="T19" fmla="*/ 0 h 650"/>
                <a:gd name="T20" fmla="*/ 92 w 171"/>
                <a:gd name="T21" fmla="*/ 0 h 650"/>
                <a:gd name="T22" fmla="*/ 77 w 171"/>
                <a:gd name="T23" fmla="*/ 1 h 650"/>
                <a:gd name="T24" fmla="*/ 63 w 171"/>
                <a:gd name="T25" fmla="*/ 3 h 650"/>
                <a:gd name="T26" fmla="*/ 48 w 171"/>
                <a:gd name="T27" fmla="*/ 7 h 650"/>
                <a:gd name="T28" fmla="*/ 31 w 171"/>
                <a:gd name="T29" fmla="*/ 13 h 650"/>
                <a:gd name="T30" fmla="*/ 16 w 171"/>
                <a:gd name="T31" fmla="*/ 22 h 650"/>
                <a:gd name="T32" fmla="*/ 0 w 171"/>
                <a:gd name="T33" fmla="*/ 32 h 650"/>
                <a:gd name="T34" fmla="*/ 0 w 171"/>
                <a:gd name="T35" fmla="*/ 650 h 650"/>
                <a:gd name="T36" fmla="*/ 1 w 171"/>
                <a:gd name="T37" fmla="*/ 650 h 650"/>
                <a:gd name="T38" fmla="*/ 4 w 171"/>
                <a:gd name="T39" fmla="*/ 650 h 650"/>
                <a:gd name="T40" fmla="*/ 9 w 171"/>
                <a:gd name="T41" fmla="*/ 649 h 650"/>
                <a:gd name="T42" fmla="*/ 16 w 171"/>
                <a:gd name="T43" fmla="*/ 648 h 650"/>
                <a:gd name="T44" fmla="*/ 24 w 171"/>
                <a:gd name="T45" fmla="*/ 647 h 650"/>
                <a:gd name="T46" fmla="*/ 34 w 171"/>
                <a:gd name="T47" fmla="*/ 645 h 650"/>
                <a:gd name="T48" fmla="*/ 45 w 171"/>
                <a:gd name="T49" fmla="*/ 642 h 650"/>
                <a:gd name="T50" fmla="*/ 57 w 171"/>
                <a:gd name="T51" fmla="*/ 640 h 650"/>
                <a:gd name="T52" fmla="*/ 69 w 171"/>
                <a:gd name="T53" fmla="*/ 636 h 650"/>
                <a:gd name="T54" fmla="*/ 82 w 171"/>
                <a:gd name="T55" fmla="*/ 632 h 650"/>
                <a:gd name="T56" fmla="*/ 97 w 171"/>
                <a:gd name="T57" fmla="*/ 627 h 650"/>
                <a:gd name="T58" fmla="*/ 112 w 171"/>
                <a:gd name="T59" fmla="*/ 621 h 650"/>
                <a:gd name="T60" fmla="*/ 126 w 171"/>
                <a:gd name="T61" fmla="*/ 614 h 650"/>
                <a:gd name="T62" fmla="*/ 141 w 171"/>
                <a:gd name="T63" fmla="*/ 606 h 650"/>
                <a:gd name="T64" fmla="*/ 157 w 171"/>
                <a:gd name="T65" fmla="*/ 595 h 650"/>
                <a:gd name="T66" fmla="*/ 171 w 171"/>
                <a:gd name="T67" fmla="*/ 585 h 650"/>
                <a:gd name="T68" fmla="*/ 171 w 171"/>
                <a:gd name="T69" fmla="*/ 15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650">
                  <a:moveTo>
                    <a:pt x="171" y="15"/>
                  </a:moveTo>
                  <a:lnTo>
                    <a:pt x="170" y="15"/>
                  </a:lnTo>
                  <a:lnTo>
                    <a:pt x="167" y="13"/>
                  </a:lnTo>
                  <a:lnTo>
                    <a:pt x="163" y="11"/>
                  </a:lnTo>
                  <a:lnTo>
                    <a:pt x="157" y="9"/>
                  </a:lnTo>
                  <a:lnTo>
                    <a:pt x="149" y="7"/>
                  </a:lnTo>
                  <a:lnTo>
                    <a:pt x="139" y="4"/>
                  </a:lnTo>
                  <a:lnTo>
                    <a:pt x="129" y="2"/>
                  </a:lnTo>
                  <a:lnTo>
                    <a:pt x="118" y="0"/>
                  </a:lnTo>
                  <a:lnTo>
                    <a:pt x="105" y="0"/>
                  </a:lnTo>
                  <a:lnTo>
                    <a:pt x="92" y="0"/>
                  </a:lnTo>
                  <a:lnTo>
                    <a:pt x="77" y="1"/>
                  </a:lnTo>
                  <a:lnTo>
                    <a:pt x="63" y="3"/>
                  </a:lnTo>
                  <a:lnTo>
                    <a:pt x="48" y="7"/>
                  </a:lnTo>
                  <a:lnTo>
                    <a:pt x="31" y="13"/>
                  </a:lnTo>
                  <a:lnTo>
                    <a:pt x="16" y="22"/>
                  </a:lnTo>
                  <a:lnTo>
                    <a:pt x="0" y="32"/>
                  </a:lnTo>
                  <a:lnTo>
                    <a:pt x="0" y="650"/>
                  </a:lnTo>
                  <a:lnTo>
                    <a:pt x="1" y="650"/>
                  </a:lnTo>
                  <a:lnTo>
                    <a:pt x="4" y="650"/>
                  </a:lnTo>
                  <a:lnTo>
                    <a:pt x="9" y="649"/>
                  </a:lnTo>
                  <a:lnTo>
                    <a:pt x="16" y="648"/>
                  </a:lnTo>
                  <a:lnTo>
                    <a:pt x="24" y="647"/>
                  </a:lnTo>
                  <a:lnTo>
                    <a:pt x="34" y="645"/>
                  </a:lnTo>
                  <a:lnTo>
                    <a:pt x="45" y="642"/>
                  </a:lnTo>
                  <a:lnTo>
                    <a:pt x="57" y="640"/>
                  </a:lnTo>
                  <a:lnTo>
                    <a:pt x="69" y="636"/>
                  </a:lnTo>
                  <a:lnTo>
                    <a:pt x="82" y="632"/>
                  </a:lnTo>
                  <a:lnTo>
                    <a:pt x="97" y="627"/>
                  </a:lnTo>
                  <a:lnTo>
                    <a:pt x="112" y="621"/>
                  </a:lnTo>
                  <a:lnTo>
                    <a:pt x="126" y="614"/>
                  </a:lnTo>
                  <a:lnTo>
                    <a:pt x="141" y="606"/>
                  </a:lnTo>
                  <a:lnTo>
                    <a:pt x="157" y="595"/>
                  </a:lnTo>
                  <a:lnTo>
                    <a:pt x="171" y="585"/>
                  </a:lnTo>
                  <a:lnTo>
                    <a:pt x="171" y="1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08" name="Freeform 358"/>
            <p:cNvSpPr>
              <a:spLocks/>
            </p:cNvSpPr>
            <p:nvPr/>
          </p:nvSpPr>
          <p:spPr bwMode="auto">
            <a:xfrm>
              <a:off x="3929" y="3289"/>
              <a:ext cx="15" cy="56"/>
            </a:xfrm>
            <a:custGeom>
              <a:avLst/>
              <a:gdLst>
                <a:gd name="T0" fmla="*/ 138 w 138"/>
                <a:gd name="T1" fmla="*/ 14 h 502"/>
                <a:gd name="T2" fmla="*/ 135 w 138"/>
                <a:gd name="T3" fmla="*/ 13 h 502"/>
                <a:gd name="T4" fmla="*/ 126 w 138"/>
                <a:gd name="T5" fmla="*/ 8 h 502"/>
                <a:gd name="T6" fmla="*/ 113 w 138"/>
                <a:gd name="T7" fmla="*/ 4 h 502"/>
                <a:gd name="T8" fmla="*/ 96 w 138"/>
                <a:gd name="T9" fmla="*/ 1 h 502"/>
                <a:gd name="T10" fmla="*/ 74 w 138"/>
                <a:gd name="T11" fmla="*/ 0 h 502"/>
                <a:gd name="T12" fmla="*/ 51 w 138"/>
                <a:gd name="T13" fmla="*/ 3 h 502"/>
                <a:gd name="T14" fmla="*/ 25 w 138"/>
                <a:gd name="T15" fmla="*/ 12 h 502"/>
                <a:gd name="T16" fmla="*/ 0 w 138"/>
                <a:gd name="T17" fmla="*/ 26 h 502"/>
                <a:gd name="T18" fmla="*/ 0 w 138"/>
                <a:gd name="T19" fmla="*/ 502 h 502"/>
                <a:gd name="T20" fmla="*/ 3 w 138"/>
                <a:gd name="T21" fmla="*/ 502 h 502"/>
                <a:gd name="T22" fmla="*/ 13 w 138"/>
                <a:gd name="T23" fmla="*/ 501 h 502"/>
                <a:gd name="T24" fmla="*/ 28 w 138"/>
                <a:gd name="T25" fmla="*/ 499 h 502"/>
                <a:gd name="T26" fmla="*/ 46 w 138"/>
                <a:gd name="T27" fmla="*/ 494 h 502"/>
                <a:gd name="T28" fmla="*/ 67 w 138"/>
                <a:gd name="T29" fmla="*/ 488 h 502"/>
                <a:gd name="T30" fmla="*/ 91 w 138"/>
                <a:gd name="T31" fmla="*/ 479 h 502"/>
                <a:gd name="T32" fmla="*/ 114 w 138"/>
                <a:gd name="T33" fmla="*/ 467 h 502"/>
                <a:gd name="T34" fmla="*/ 138 w 138"/>
                <a:gd name="T35" fmla="*/ 450 h 502"/>
                <a:gd name="T36" fmla="*/ 138 w 138"/>
                <a:gd name="T37" fmla="*/ 14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8" h="502">
                  <a:moveTo>
                    <a:pt x="138" y="14"/>
                  </a:moveTo>
                  <a:lnTo>
                    <a:pt x="135" y="13"/>
                  </a:lnTo>
                  <a:lnTo>
                    <a:pt x="126" y="8"/>
                  </a:lnTo>
                  <a:lnTo>
                    <a:pt x="113" y="4"/>
                  </a:lnTo>
                  <a:lnTo>
                    <a:pt x="96" y="1"/>
                  </a:lnTo>
                  <a:lnTo>
                    <a:pt x="74" y="0"/>
                  </a:lnTo>
                  <a:lnTo>
                    <a:pt x="51" y="3"/>
                  </a:lnTo>
                  <a:lnTo>
                    <a:pt x="25" y="12"/>
                  </a:lnTo>
                  <a:lnTo>
                    <a:pt x="0" y="26"/>
                  </a:lnTo>
                  <a:lnTo>
                    <a:pt x="0" y="502"/>
                  </a:lnTo>
                  <a:lnTo>
                    <a:pt x="3" y="502"/>
                  </a:lnTo>
                  <a:lnTo>
                    <a:pt x="13" y="501"/>
                  </a:lnTo>
                  <a:lnTo>
                    <a:pt x="28" y="499"/>
                  </a:lnTo>
                  <a:lnTo>
                    <a:pt x="46" y="494"/>
                  </a:lnTo>
                  <a:lnTo>
                    <a:pt x="67" y="488"/>
                  </a:lnTo>
                  <a:lnTo>
                    <a:pt x="91" y="479"/>
                  </a:lnTo>
                  <a:lnTo>
                    <a:pt x="114" y="467"/>
                  </a:lnTo>
                  <a:lnTo>
                    <a:pt x="138" y="450"/>
                  </a:lnTo>
                  <a:lnTo>
                    <a:pt x="138" y="1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09" name="Freeform 359"/>
            <p:cNvSpPr>
              <a:spLocks/>
            </p:cNvSpPr>
            <p:nvPr/>
          </p:nvSpPr>
          <p:spPr bwMode="auto">
            <a:xfrm>
              <a:off x="3929" y="3290"/>
              <a:ext cx="12" cy="40"/>
            </a:xfrm>
            <a:custGeom>
              <a:avLst/>
              <a:gdLst>
                <a:gd name="T0" fmla="*/ 104 w 104"/>
                <a:gd name="T1" fmla="*/ 10 h 353"/>
                <a:gd name="T2" fmla="*/ 102 w 104"/>
                <a:gd name="T3" fmla="*/ 9 h 353"/>
                <a:gd name="T4" fmla="*/ 95 w 104"/>
                <a:gd name="T5" fmla="*/ 6 h 353"/>
                <a:gd name="T6" fmla="*/ 85 w 104"/>
                <a:gd name="T7" fmla="*/ 3 h 353"/>
                <a:gd name="T8" fmla="*/ 71 w 104"/>
                <a:gd name="T9" fmla="*/ 0 h 353"/>
                <a:gd name="T10" fmla="*/ 56 w 104"/>
                <a:gd name="T11" fmla="*/ 0 h 353"/>
                <a:gd name="T12" fmla="*/ 38 w 104"/>
                <a:gd name="T13" fmla="*/ 3 h 353"/>
                <a:gd name="T14" fmla="*/ 19 w 104"/>
                <a:gd name="T15" fmla="*/ 9 h 353"/>
                <a:gd name="T16" fmla="*/ 0 w 104"/>
                <a:gd name="T17" fmla="*/ 20 h 353"/>
                <a:gd name="T18" fmla="*/ 0 w 104"/>
                <a:gd name="T19" fmla="*/ 353 h 353"/>
                <a:gd name="T20" fmla="*/ 2 w 104"/>
                <a:gd name="T21" fmla="*/ 353 h 353"/>
                <a:gd name="T22" fmla="*/ 9 w 104"/>
                <a:gd name="T23" fmla="*/ 352 h 353"/>
                <a:gd name="T24" fmla="*/ 21 w 104"/>
                <a:gd name="T25" fmla="*/ 350 h 353"/>
                <a:gd name="T26" fmla="*/ 35 w 104"/>
                <a:gd name="T27" fmla="*/ 347 h 353"/>
                <a:gd name="T28" fmla="*/ 51 w 104"/>
                <a:gd name="T29" fmla="*/ 343 h 353"/>
                <a:gd name="T30" fmla="*/ 68 w 104"/>
                <a:gd name="T31" fmla="*/ 336 h 353"/>
                <a:gd name="T32" fmla="*/ 86 w 104"/>
                <a:gd name="T33" fmla="*/ 326 h 353"/>
                <a:gd name="T34" fmla="*/ 104 w 104"/>
                <a:gd name="T35" fmla="*/ 313 h 353"/>
                <a:gd name="T36" fmla="*/ 104 w 104"/>
                <a:gd name="T37" fmla="*/ 1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 h="353">
                  <a:moveTo>
                    <a:pt x="104" y="10"/>
                  </a:moveTo>
                  <a:lnTo>
                    <a:pt x="102" y="9"/>
                  </a:lnTo>
                  <a:lnTo>
                    <a:pt x="95" y="6"/>
                  </a:lnTo>
                  <a:lnTo>
                    <a:pt x="85" y="3"/>
                  </a:lnTo>
                  <a:lnTo>
                    <a:pt x="71" y="0"/>
                  </a:lnTo>
                  <a:lnTo>
                    <a:pt x="56" y="0"/>
                  </a:lnTo>
                  <a:lnTo>
                    <a:pt x="38" y="3"/>
                  </a:lnTo>
                  <a:lnTo>
                    <a:pt x="19" y="9"/>
                  </a:lnTo>
                  <a:lnTo>
                    <a:pt x="0" y="20"/>
                  </a:lnTo>
                  <a:lnTo>
                    <a:pt x="0" y="353"/>
                  </a:lnTo>
                  <a:lnTo>
                    <a:pt x="2" y="353"/>
                  </a:lnTo>
                  <a:lnTo>
                    <a:pt x="9" y="352"/>
                  </a:lnTo>
                  <a:lnTo>
                    <a:pt x="21" y="350"/>
                  </a:lnTo>
                  <a:lnTo>
                    <a:pt x="35" y="347"/>
                  </a:lnTo>
                  <a:lnTo>
                    <a:pt x="51" y="343"/>
                  </a:lnTo>
                  <a:lnTo>
                    <a:pt x="68" y="336"/>
                  </a:lnTo>
                  <a:lnTo>
                    <a:pt x="86" y="326"/>
                  </a:lnTo>
                  <a:lnTo>
                    <a:pt x="104" y="313"/>
                  </a:lnTo>
                  <a:lnTo>
                    <a:pt x="104" y="1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10" name="Freeform 360"/>
            <p:cNvSpPr>
              <a:spLocks/>
            </p:cNvSpPr>
            <p:nvPr/>
          </p:nvSpPr>
          <p:spPr bwMode="auto">
            <a:xfrm>
              <a:off x="3930" y="3291"/>
              <a:ext cx="8" cy="23"/>
            </a:xfrm>
            <a:custGeom>
              <a:avLst/>
              <a:gdLst>
                <a:gd name="T0" fmla="*/ 72 w 72"/>
                <a:gd name="T1" fmla="*/ 6 h 204"/>
                <a:gd name="T2" fmla="*/ 69 w 72"/>
                <a:gd name="T3" fmla="*/ 5 h 204"/>
                <a:gd name="T4" fmla="*/ 65 w 72"/>
                <a:gd name="T5" fmla="*/ 4 h 204"/>
                <a:gd name="T6" fmla="*/ 58 w 72"/>
                <a:gd name="T7" fmla="*/ 2 h 204"/>
                <a:gd name="T8" fmla="*/ 49 w 72"/>
                <a:gd name="T9" fmla="*/ 0 h 204"/>
                <a:gd name="T10" fmla="*/ 39 w 72"/>
                <a:gd name="T11" fmla="*/ 0 h 204"/>
                <a:gd name="T12" fmla="*/ 27 w 72"/>
                <a:gd name="T13" fmla="*/ 1 h 204"/>
                <a:gd name="T14" fmla="*/ 13 w 72"/>
                <a:gd name="T15" fmla="*/ 6 h 204"/>
                <a:gd name="T16" fmla="*/ 0 w 72"/>
                <a:gd name="T17" fmla="*/ 13 h 204"/>
                <a:gd name="T18" fmla="*/ 0 w 72"/>
                <a:gd name="T19" fmla="*/ 204 h 204"/>
                <a:gd name="T20" fmla="*/ 2 w 72"/>
                <a:gd name="T21" fmla="*/ 204 h 204"/>
                <a:gd name="T22" fmla="*/ 6 w 72"/>
                <a:gd name="T23" fmla="*/ 203 h 204"/>
                <a:gd name="T24" fmla="*/ 15 w 72"/>
                <a:gd name="T25" fmla="*/ 202 h 204"/>
                <a:gd name="T26" fmla="*/ 24 w 72"/>
                <a:gd name="T27" fmla="*/ 200 h 204"/>
                <a:gd name="T28" fmla="*/ 35 w 72"/>
                <a:gd name="T29" fmla="*/ 197 h 204"/>
                <a:gd name="T30" fmla="*/ 47 w 72"/>
                <a:gd name="T31" fmla="*/ 192 h 204"/>
                <a:gd name="T32" fmla="*/ 59 w 72"/>
                <a:gd name="T33" fmla="*/ 185 h 204"/>
                <a:gd name="T34" fmla="*/ 72 w 72"/>
                <a:gd name="T35" fmla="*/ 177 h 204"/>
                <a:gd name="T36" fmla="*/ 72 w 72"/>
                <a:gd name="T37" fmla="*/ 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204">
                  <a:moveTo>
                    <a:pt x="72" y="6"/>
                  </a:moveTo>
                  <a:lnTo>
                    <a:pt x="69" y="5"/>
                  </a:lnTo>
                  <a:lnTo>
                    <a:pt x="65" y="4"/>
                  </a:lnTo>
                  <a:lnTo>
                    <a:pt x="58" y="2"/>
                  </a:lnTo>
                  <a:lnTo>
                    <a:pt x="49" y="0"/>
                  </a:lnTo>
                  <a:lnTo>
                    <a:pt x="39" y="0"/>
                  </a:lnTo>
                  <a:lnTo>
                    <a:pt x="27" y="1"/>
                  </a:lnTo>
                  <a:lnTo>
                    <a:pt x="13" y="6"/>
                  </a:lnTo>
                  <a:lnTo>
                    <a:pt x="0" y="13"/>
                  </a:lnTo>
                  <a:lnTo>
                    <a:pt x="0" y="204"/>
                  </a:lnTo>
                  <a:lnTo>
                    <a:pt x="2" y="204"/>
                  </a:lnTo>
                  <a:lnTo>
                    <a:pt x="6" y="203"/>
                  </a:lnTo>
                  <a:lnTo>
                    <a:pt x="15" y="202"/>
                  </a:lnTo>
                  <a:lnTo>
                    <a:pt x="24" y="200"/>
                  </a:lnTo>
                  <a:lnTo>
                    <a:pt x="35" y="197"/>
                  </a:lnTo>
                  <a:lnTo>
                    <a:pt x="47" y="192"/>
                  </a:lnTo>
                  <a:lnTo>
                    <a:pt x="59" y="185"/>
                  </a:lnTo>
                  <a:lnTo>
                    <a:pt x="72" y="177"/>
                  </a:lnTo>
                  <a:lnTo>
                    <a:pt x="72" y="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11" name="Freeform 361"/>
            <p:cNvSpPr>
              <a:spLocks/>
            </p:cNvSpPr>
            <p:nvPr/>
          </p:nvSpPr>
          <p:spPr bwMode="auto">
            <a:xfrm>
              <a:off x="4025" y="3357"/>
              <a:ext cx="12" cy="11"/>
            </a:xfrm>
            <a:custGeom>
              <a:avLst/>
              <a:gdLst>
                <a:gd name="T0" fmla="*/ 52 w 104"/>
                <a:gd name="T1" fmla="*/ 104 h 104"/>
                <a:gd name="T2" fmla="*/ 62 w 104"/>
                <a:gd name="T3" fmla="*/ 103 h 104"/>
                <a:gd name="T4" fmla="*/ 73 w 104"/>
                <a:gd name="T5" fmla="*/ 100 h 104"/>
                <a:gd name="T6" fmla="*/ 81 w 104"/>
                <a:gd name="T7" fmla="*/ 95 h 104"/>
                <a:gd name="T8" fmla="*/ 89 w 104"/>
                <a:gd name="T9" fmla="*/ 89 h 104"/>
                <a:gd name="T10" fmla="*/ 95 w 104"/>
                <a:gd name="T11" fmla="*/ 81 h 104"/>
                <a:gd name="T12" fmla="*/ 100 w 104"/>
                <a:gd name="T13" fmla="*/ 72 h 104"/>
                <a:gd name="T14" fmla="*/ 103 w 104"/>
                <a:gd name="T15" fmla="*/ 62 h 104"/>
                <a:gd name="T16" fmla="*/ 104 w 104"/>
                <a:gd name="T17" fmla="*/ 52 h 104"/>
                <a:gd name="T18" fmla="*/ 103 w 104"/>
                <a:gd name="T19" fmla="*/ 41 h 104"/>
                <a:gd name="T20" fmla="*/ 100 w 104"/>
                <a:gd name="T21" fmla="*/ 31 h 104"/>
                <a:gd name="T22" fmla="*/ 95 w 104"/>
                <a:gd name="T23" fmla="*/ 22 h 104"/>
                <a:gd name="T24" fmla="*/ 89 w 104"/>
                <a:gd name="T25" fmla="*/ 15 h 104"/>
                <a:gd name="T26" fmla="*/ 81 w 104"/>
                <a:gd name="T27" fmla="*/ 8 h 104"/>
                <a:gd name="T28" fmla="*/ 73 w 104"/>
                <a:gd name="T29" fmla="*/ 4 h 104"/>
                <a:gd name="T30" fmla="*/ 62 w 104"/>
                <a:gd name="T31" fmla="*/ 1 h 104"/>
                <a:gd name="T32" fmla="*/ 52 w 104"/>
                <a:gd name="T33" fmla="*/ 0 h 104"/>
                <a:gd name="T34" fmla="*/ 42 w 104"/>
                <a:gd name="T35" fmla="*/ 1 h 104"/>
                <a:gd name="T36" fmla="*/ 32 w 104"/>
                <a:gd name="T37" fmla="*/ 4 h 104"/>
                <a:gd name="T38" fmla="*/ 24 w 104"/>
                <a:gd name="T39" fmla="*/ 8 h 104"/>
                <a:gd name="T40" fmla="*/ 16 w 104"/>
                <a:gd name="T41" fmla="*/ 15 h 104"/>
                <a:gd name="T42" fmla="*/ 9 w 104"/>
                <a:gd name="T43" fmla="*/ 22 h 104"/>
                <a:gd name="T44" fmla="*/ 4 w 104"/>
                <a:gd name="T45" fmla="*/ 31 h 104"/>
                <a:gd name="T46" fmla="*/ 1 w 104"/>
                <a:gd name="T47" fmla="*/ 41 h 104"/>
                <a:gd name="T48" fmla="*/ 0 w 104"/>
                <a:gd name="T49" fmla="*/ 52 h 104"/>
                <a:gd name="T50" fmla="*/ 1 w 104"/>
                <a:gd name="T51" fmla="*/ 62 h 104"/>
                <a:gd name="T52" fmla="*/ 4 w 104"/>
                <a:gd name="T53" fmla="*/ 72 h 104"/>
                <a:gd name="T54" fmla="*/ 9 w 104"/>
                <a:gd name="T55" fmla="*/ 81 h 104"/>
                <a:gd name="T56" fmla="*/ 16 w 104"/>
                <a:gd name="T57" fmla="*/ 89 h 104"/>
                <a:gd name="T58" fmla="*/ 24 w 104"/>
                <a:gd name="T59" fmla="*/ 95 h 104"/>
                <a:gd name="T60" fmla="*/ 32 w 104"/>
                <a:gd name="T61" fmla="*/ 100 h 104"/>
                <a:gd name="T62" fmla="*/ 42 w 104"/>
                <a:gd name="T63" fmla="*/ 103 h 104"/>
                <a:gd name="T64" fmla="*/ 52 w 104"/>
                <a:gd name="T65"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104">
                  <a:moveTo>
                    <a:pt x="52" y="104"/>
                  </a:moveTo>
                  <a:lnTo>
                    <a:pt x="62" y="103"/>
                  </a:lnTo>
                  <a:lnTo>
                    <a:pt x="73" y="100"/>
                  </a:lnTo>
                  <a:lnTo>
                    <a:pt x="81" y="95"/>
                  </a:lnTo>
                  <a:lnTo>
                    <a:pt x="89" y="89"/>
                  </a:lnTo>
                  <a:lnTo>
                    <a:pt x="95" y="81"/>
                  </a:lnTo>
                  <a:lnTo>
                    <a:pt x="100" y="72"/>
                  </a:lnTo>
                  <a:lnTo>
                    <a:pt x="103" y="62"/>
                  </a:lnTo>
                  <a:lnTo>
                    <a:pt x="104" y="52"/>
                  </a:lnTo>
                  <a:lnTo>
                    <a:pt x="103" y="41"/>
                  </a:lnTo>
                  <a:lnTo>
                    <a:pt x="100" y="31"/>
                  </a:lnTo>
                  <a:lnTo>
                    <a:pt x="95" y="22"/>
                  </a:lnTo>
                  <a:lnTo>
                    <a:pt x="89" y="15"/>
                  </a:lnTo>
                  <a:lnTo>
                    <a:pt x="81" y="8"/>
                  </a:lnTo>
                  <a:lnTo>
                    <a:pt x="73" y="4"/>
                  </a:lnTo>
                  <a:lnTo>
                    <a:pt x="62" y="1"/>
                  </a:lnTo>
                  <a:lnTo>
                    <a:pt x="52" y="0"/>
                  </a:lnTo>
                  <a:lnTo>
                    <a:pt x="42" y="1"/>
                  </a:lnTo>
                  <a:lnTo>
                    <a:pt x="32" y="4"/>
                  </a:lnTo>
                  <a:lnTo>
                    <a:pt x="24" y="8"/>
                  </a:lnTo>
                  <a:lnTo>
                    <a:pt x="16" y="15"/>
                  </a:lnTo>
                  <a:lnTo>
                    <a:pt x="9" y="22"/>
                  </a:lnTo>
                  <a:lnTo>
                    <a:pt x="4" y="31"/>
                  </a:lnTo>
                  <a:lnTo>
                    <a:pt x="1" y="41"/>
                  </a:lnTo>
                  <a:lnTo>
                    <a:pt x="0" y="52"/>
                  </a:lnTo>
                  <a:lnTo>
                    <a:pt x="1" y="62"/>
                  </a:lnTo>
                  <a:lnTo>
                    <a:pt x="4" y="72"/>
                  </a:lnTo>
                  <a:lnTo>
                    <a:pt x="9" y="81"/>
                  </a:lnTo>
                  <a:lnTo>
                    <a:pt x="16" y="89"/>
                  </a:lnTo>
                  <a:lnTo>
                    <a:pt x="24" y="95"/>
                  </a:lnTo>
                  <a:lnTo>
                    <a:pt x="32" y="100"/>
                  </a:lnTo>
                  <a:lnTo>
                    <a:pt x="42" y="103"/>
                  </a:lnTo>
                  <a:lnTo>
                    <a:pt x="52" y="10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12" name="Freeform 362"/>
            <p:cNvSpPr>
              <a:spLocks/>
            </p:cNvSpPr>
            <p:nvPr/>
          </p:nvSpPr>
          <p:spPr bwMode="auto">
            <a:xfrm>
              <a:off x="3990" y="3357"/>
              <a:ext cx="6" cy="6"/>
            </a:xfrm>
            <a:custGeom>
              <a:avLst/>
              <a:gdLst>
                <a:gd name="T0" fmla="*/ 25 w 52"/>
                <a:gd name="T1" fmla="*/ 52 h 52"/>
                <a:gd name="T2" fmla="*/ 35 w 52"/>
                <a:gd name="T3" fmla="*/ 50 h 52"/>
                <a:gd name="T4" fmla="*/ 44 w 52"/>
                <a:gd name="T5" fmla="*/ 44 h 52"/>
                <a:gd name="T6" fmla="*/ 50 w 52"/>
                <a:gd name="T7" fmla="*/ 36 h 52"/>
                <a:gd name="T8" fmla="*/ 52 w 52"/>
                <a:gd name="T9" fmla="*/ 25 h 52"/>
                <a:gd name="T10" fmla="*/ 50 w 52"/>
                <a:gd name="T11" fmla="*/ 15 h 52"/>
                <a:gd name="T12" fmla="*/ 44 w 52"/>
                <a:gd name="T13" fmla="*/ 7 h 52"/>
                <a:gd name="T14" fmla="*/ 35 w 52"/>
                <a:gd name="T15" fmla="*/ 2 h 52"/>
                <a:gd name="T16" fmla="*/ 25 w 52"/>
                <a:gd name="T17" fmla="*/ 0 h 52"/>
                <a:gd name="T18" fmla="*/ 15 w 52"/>
                <a:gd name="T19" fmla="*/ 2 h 52"/>
                <a:gd name="T20" fmla="*/ 7 w 52"/>
                <a:gd name="T21" fmla="*/ 7 h 52"/>
                <a:gd name="T22" fmla="*/ 2 w 52"/>
                <a:gd name="T23" fmla="*/ 15 h 52"/>
                <a:gd name="T24" fmla="*/ 0 w 52"/>
                <a:gd name="T25" fmla="*/ 25 h 52"/>
                <a:gd name="T26" fmla="*/ 2 w 52"/>
                <a:gd name="T27" fmla="*/ 36 h 52"/>
                <a:gd name="T28" fmla="*/ 7 w 52"/>
                <a:gd name="T29" fmla="*/ 44 h 52"/>
                <a:gd name="T30" fmla="*/ 15 w 52"/>
                <a:gd name="T31" fmla="*/ 50 h 52"/>
                <a:gd name="T32" fmla="*/ 25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5" y="52"/>
                  </a:moveTo>
                  <a:lnTo>
                    <a:pt x="35" y="50"/>
                  </a:lnTo>
                  <a:lnTo>
                    <a:pt x="44" y="44"/>
                  </a:lnTo>
                  <a:lnTo>
                    <a:pt x="50" y="36"/>
                  </a:lnTo>
                  <a:lnTo>
                    <a:pt x="52" y="25"/>
                  </a:lnTo>
                  <a:lnTo>
                    <a:pt x="50" y="15"/>
                  </a:lnTo>
                  <a:lnTo>
                    <a:pt x="44" y="7"/>
                  </a:lnTo>
                  <a:lnTo>
                    <a:pt x="35" y="2"/>
                  </a:lnTo>
                  <a:lnTo>
                    <a:pt x="25" y="0"/>
                  </a:lnTo>
                  <a:lnTo>
                    <a:pt x="15" y="2"/>
                  </a:lnTo>
                  <a:lnTo>
                    <a:pt x="7" y="7"/>
                  </a:lnTo>
                  <a:lnTo>
                    <a:pt x="2" y="15"/>
                  </a:lnTo>
                  <a:lnTo>
                    <a:pt x="0" y="25"/>
                  </a:lnTo>
                  <a:lnTo>
                    <a:pt x="2" y="36"/>
                  </a:lnTo>
                  <a:lnTo>
                    <a:pt x="7" y="44"/>
                  </a:lnTo>
                  <a:lnTo>
                    <a:pt x="15" y="50"/>
                  </a:lnTo>
                  <a:lnTo>
                    <a:pt x="25" y="5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13" name="Freeform 363"/>
            <p:cNvSpPr>
              <a:spLocks/>
            </p:cNvSpPr>
            <p:nvPr/>
          </p:nvSpPr>
          <p:spPr bwMode="auto">
            <a:xfrm>
              <a:off x="4000" y="3357"/>
              <a:ext cx="5" cy="6"/>
            </a:xfrm>
            <a:custGeom>
              <a:avLst/>
              <a:gdLst>
                <a:gd name="T0" fmla="*/ 27 w 52"/>
                <a:gd name="T1" fmla="*/ 52 h 52"/>
                <a:gd name="T2" fmla="*/ 37 w 52"/>
                <a:gd name="T3" fmla="*/ 50 h 52"/>
                <a:gd name="T4" fmla="*/ 45 w 52"/>
                <a:gd name="T5" fmla="*/ 45 h 52"/>
                <a:gd name="T6" fmla="*/ 50 w 52"/>
                <a:gd name="T7" fmla="*/ 37 h 52"/>
                <a:gd name="T8" fmla="*/ 52 w 52"/>
                <a:gd name="T9" fmla="*/ 26 h 52"/>
                <a:gd name="T10" fmla="*/ 50 w 52"/>
                <a:gd name="T11" fmla="*/ 16 h 52"/>
                <a:gd name="T12" fmla="*/ 45 w 52"/>
                <a:gd name="T13" fmla="*/ 8 h 52"/>
                <a:gd name="T14" fmla="*/ 37 w 52"/>
                <a:gd name="T15" fmla="*/ 2 h 52"/>
                <a:gd name="T16" fmla="*/ 27 w 52"/>
                <a:gd name="T17" fmla="*/ 0 h 52"/>
                <a:gd name="T18" fmla="*/ 17 w 52"/>
                <a:gd name="T19" fmla="*/ 2 h 52"/>
                <a:gd name="T20" fmla="*/ 8 w 52"/>
                <a:gd name="T21" fmla="*/ 8 h 52"/>
                <a:gd name="T22" fmla="*/ 2 w 52"/>
                <a:gd name="T23" fmla="*/ 16 h 52"/>
                <a:gd name="T24" fmla="*/ 0 w 52"/>
                <a:gd name="T25" fmla="*/ 26 h 52"/>
                <a:gd name="T26" fmla="*/ 2 w 52"/>
                <a:gd name="T27" fmla="*/ 37 h 52"/>
                <a:gd name="T28" fmla="*/ 8 w 52"/>
                <a:gd name="T29" fmla="*/ 45 h 52"/>
                <a:gd name="T30" fmla="*/ 17 w 52"/>
                <a:gd name="T31" fmla="*/ 50 h 52"/>
                <a:gd name="T32" fmla="*/ 27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7" y="52"/>
                  </a:moveTo>
                  <a:lnTo>
                    <a:pt x="37" y="50"/>
                  </a:lnTo>
                  <a:lnTo>
                    <a:pt x="45" y="45"/>
                  </a:lnTo>
                  <a:lnTo>
                    <a:pt x="50" y="37"/>
                  </a:lnTo>
                  <a:lnTo>
                    <a:pt x="52" y="26"/>
                  </a:lnTo>
                  <a:lnTo>
                    <a:pt x="50" y="16"/>
                  </a:lnTo>
                  <a:lnTo>
                    <a:pt x="45" y="8"/>
                  </a:lnTo>
                  <a:lnTo>
                    <a:pt x="37" y="2"/>
                  </a:lnTo>
                  <a:lnTo>
                    <a:pt x="27" y="0"/>
                  </a:lnTo>
                  <a:lnTo>
                    <a:pt x="17" y="2"/>
                  </a:lnTo>
                  <a:lnTo>
                    <a:pt x="8" y="8"/>
                  </a:lnTo>
                  <a:lnTo>
                    <a:pt x="2" y="16"/>
                  </a:lnTo>
                  <a:lnTo>
                    <a:pt x="0" y="26"/>
                  </a:lnTo>
                  <a:lnTo>
                    <a:pt x="2" y="37"/>
                  </a:lnTo>
                  <a:lnTo>
                    <a:pt x="8" y="45"/>
                  </a:lnTo>
                  <a:lnTo>
                    <a:pt x="17" y="50"/>
                  </a:lnTo>
                  <a:lnTo>
                    <a:pt x="27" y="5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14" name="Freeform 364"/>
            <p:cNvSpPr>
              <a:spLocks/>
            </p:cNvSpPr>
            <p:nvPr/>
          </p:nvSpPr>
          <p:spPr bwMode="auto">
            <a:xfrm>
              <a:off x="3961" y="3278"/>
              <a:ext cx="16" cy="79"/>
            </a:xfrm>
            <a:custGeom>
              <a:avLst/>
              <a:gdLst>
                <a:gd name="T0" fmla="*/ 46 w 148"/>
                <a:gd name="T1" fmla="*/ 14 h 712"/>
                <a:gd name="T2" fmla="*/ 42 w 148"/>
                <a:gd name="T3" fmla="*/ 29 h 712"/>
                <a:gd name="T4" fmla="*/ 32 w 148"/>
                <a:gd name="T5" fmla="*/ 68 h 712"/>
                <a:gd name="T6" fmla="*/ 18 w 148"/>
                <a:gd name="T7" fmla="*/ 132 h 712"/>
                <a:gd name="T8" fmla="*/ 7 w 148"/>
                <a:gd name="T9" fmla="*/ 217 h 712"/>
                <a:gd name="T10" fmla="*/ 0 w 148"/>
                <a:gd name="T11" fmla="*/ 319 h 712"/>
                <a:gd name="T12" fmla="*/ 1 w 148"/>
                <a:gd name="T13" fmla="*/ 438 h 712"/>
                <a:gd name="T14" fmla="*/ 13 w 148"/>
                <a:gd name="T15" fmla="*/ 570 h 712"/>
                <a:gd name="T16" fmla="*/ 41 w 148"/>
                <a:gd name="T17" fmla="*/ 712 h 712"/>
                <a:gd name="T18" fmla="*/ 143 w 148"/>
                <a:gd name="T19" fmla="*/ 707 h 712"/>
                <a:gd name="T20" fmla="*/ 139 w 148"/>
                <a:gd name="T21" fmla="*/ 685 h 712"/>
                <a:gd name="T22" fmla="*/ 128 w 148"/>
                <a:gd name="T23" fmla="*/ 628 h 712"/>
                <a:gd name="T24" fmla="*/ 116 w 148"/>
                <a:gd name="T25" fmla="*/ 543 h 712"/>
                <a:gd name="T26" fmla="*/ 105 w 148"/>
                <a:gd name="T27" fmla="*/ 439 h 712"/>
                <a:gd name="T28" fmla="*/ 99 w 148"/>
                <a:gd name="T29" fmla="*/ 324 h 712"/>
                <a:gd name="T30" fmla="*/ 102 w 148"/>
                <a:gd name="T31" fmla="*/ 209 h 712"/>
                <a:gd name="T32" fmla="*/ 117 w 148"/>
                <a:gd name="T33" fmla="*/ 100 h 712"/>
                <a:gd name="T34" fmla="*/ 148 w 148"/>
                <a:gd name="T35" fmla="*/ 8 h 712"/>
                <a:gd name="T36" fmla="*/ 148 w 148"/>
                <a:gd name="T37" fmla="*/ 7 h 712"/>
                <a:gd name="T38" fmla="*/ 148 w 148"/>
                <a:gd name="T39" fmla="*/ 5 h 712"/>
                <a:gd name="T40" fmla="*/ 146 w 148"/>
                <a:gd name="T41" fmla="*/ 3 h 712"/>
                <a:gd name="T42" fmla="*/ 140 w 148"/>
                <a:gd name="T43" fmla="*/ 0 h 712"/>
                <a:gd name="T44" fmla="*/ 127 w 148"/>
                <a:gd name="T45" fmla="*/ 0 h 712"/>
                <a:gd name="T46" fmla="*/ 109 w 148"/>
                <a:gd name="T47" fmla="*/ 1 h 712"/>
                <a:gd name="T48" fmla="*/ 83 w 148"/>
                <a:gd name="T49" fmla="*/ 6 h 712"/>
                <a:gd name="T50" fmla="*/ 46 w 148"/>
                <a:gd name="T51" fmla="*/ 14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712">
                  <a:moveTo>
                    <a:pt x="46" y="14"/>
                  </a:moveTo>
                  <a:lnTo>
                    <a:pt x="42" y="29"/>
                  </a:lnTo>
                  <a:lnTo>
                    <a:pt x="32" y="68"/>
                  </a:lnTo>
                  <a:lnTo>
                    <a:pt x="18" y="132"/>
                  </a:lnTo>
                  <a:lnTo>
                    <a:pt x="7" y="217"/>
                  </a:lnTo>
                  <a:lnTo>
                    <a:pt x="0" y="319"/>
                  </a:lnTo>
                  <a:lnTo>
                    <a:pt x="1" y="438"/>
                  </a:lnTo>
                  <a:lnTo>
                    <a:pt x="13" y="570"/>
                  </a:lnTo>
                  <a:lnTo>
                    <a:pt x="41" y="712"/>
                  </a:lnTo>
                  <a:lnTo>
                    <a:pt x="143" y="707"/>
                  </a:lnTo>
                  <a:lnTo>
                    <a:pt x="139" y="685"/>
                  </a:lnTo>
                  <a:lnTo>
                    <a:pt x="128" y="628"/>
                  </a:lnTo>
                  <a:lnTo>
                    <a:pt x="116" y="543"/>
                  </a:lnTo>
                  <a:lnTo>
                    <a:pt x="105" y="439"/>
                  </a:lnTo>
                  <a:lnTo>
                    <a:pt x="99" y="324"/>
                  </a:lnTo>
                  <a:lnTo>
                    <a:pt x="102" y="209"/>
                  </a:lnTo>
                  <a:lnTo>
                    <a:pt x="117" y="100"/>
                  </a:lnTo>
                  <a:lnTo>
                    <a:pt x="148" y="8"/>
                  </a:lnTo>
                  <a:lnTo>
                    <a:pt x="148" y="7"/>
                  </a:lnTo>
                  <a:lnTo>
                    <a:pt x="148" y="5"/>
                  </a:lnTo>
                  <a:lnTo>
                    <a:pt x="146" y="3"/>
                  </a:lnTo>
                  <a:lnTo>
                    <a:pt x="140" y="0"/>
                  </a:lnTo>
                  <a:lnTo>
                    <a:pt x="127" y="0"/>
                  </a:lnTo>
                  <a:lnTo>
                    <a:pt x="109" y="1"/>
                  </a:lnTo>
                  <a:lnTo>
                    <a:pt x="83" y="6"/>
                  </a:lnTo>
                  <a:lnTo>
                    <a:pt x="46" y="1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15" name="Freeform 365"/>
            <p:cNvSpPr>
              <a:spLocks/>
            </p:cNvSpPr>
            <p:nvPr/>
          </p:nvSpPr>
          <p:spPr bwMode="auto">
            <a:xfrm>
              <a:off x="4045" y="3268"/>
              <a:ext cx="23" cy="88"/>
            </a:xfrm>
            <a:custGeom>
              <a:avLst/>
              <a:gdLst>
                <a:gd name="T0" fmla="*/ 201 w 201"/>
                <a:gd name="T1" fmla="*/ 5 h 795"/>
                <a:gd name="T2" fmla="*/ 196 w 201"/>
                <a:gd name="T3" fmla="*/ 10 h 795"/>
                <a:gd name="T4" fmla="*/ 183 w 201"/>
                <a:gd name="T5" fmla="*/ 31 h 795"/>
                <a:gd name="T6" fmla="*/ 165 w 201"/>
                <a:gd name="T7" fmla="*/ 73 h 795"/>
                <a:gd name="T8" fmla="*/ 148 w 201"/>
                <a:gd name="T9" fmla="*/ 140 h 795"/>
                <a:gd name="T10" fmla="*/ 134 w 201"/>
                <a:gd name="T11" fmla="*/ 240 h 795"/>
                <a:gd name="T12" fmla="*/ 127 w 201"/>
                <a:gd name="T13" fmla="*/ 379 h 795"/>
                <a:gd name="T14" fmla="*/ 131 w 201"/>
                <a:gd name="T15" fmla="*/ 561 h 795"/>
                <a:gd name="T16" fmla="*/ 150 w 201"/>
                <a:gd name="T17" fmla="*/ 795 h 795"/>
                <a:gd name="T18" fmla="*/ 37 w 201"/>
                <a:gd name="T19" fmla="*/ 795 h 795"/>
                <a:gd name="T20" fmla="*/ 33 w 201"/>
                <a:gd name="T21" fmla="*/ 771 h 795"/>
                <a:gd name="T22" fmla="*/ 24 w 201"/>
                <a:gd name="T23" fmla="*/ 707 h 795"/>
                <a:gd name="T24" fmla="*/ 13 w 201"/>
                <a:gd name="T25" fmla="*/ 611 h 795"/>
                <a:gd name="T26" fmla="*/ 3 w 201"/>
                <a:gd name="T27" fmla="*/ 493 h 795"/>
                <a:gd name="T28" fmla="*/ 0 w 201"/>
                <a:gd name="T29" fmla="*/ 363 h 795"/>
                <a:gd name="T30" fmla="*/ 7 w 201"/>
                <a:gd name="T31" fmla="*/ 231 h 795"/>
                <a:gd name="T32" fmla="*/ 28 w 201"/>
                <a:gd name="T33" fmla="*/ 107 h 795"/>
                <a:gd name="T34" fmla="*/ 66 w 201"/>
                <a:gd name="T35" fmla="*/ 0 h 795"/>
                <a:gd name="T36" fmla="*/ 201 w 201"/>
                <a:gd name="T37" fmla="*/ 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1" h="795">
                  <a:moveTo>
                    <a:pt x="201" y="5"/>
                  </a:moveTo>
                  <a:lnTo>
                    <a:pt x="196" y="10"/>
                  </a:lnTo>
                  <a:lnTo>
                    <a:pt x="183" y="31"/>
                  </a:lnTo>
                  <a:lnTo>
                    <a:pt x="165" y="73"/>
                  </a:lnTo>
                  <a:lnTo>
                    <a:pt x="148" y="140"/>
                  </a:lnTo>
                  <a:lnTo>
                    <a:pt x="134" y="240"/>
                  </a:lnTo>
                  <a:lnTo>
                    <a:pt x="127" y="379"/>
                  </a:lnTo>
                  <a:lnTo>
                    <a:pt x="131" y="561"/>
                  </a:lnTo>
                  <a:lnTo>
                    <a:pt x="150" y="795"/>
                  </a:lnTo>
                  <a:lnTo>
                    <a:pt x="37" y="795"/>
                  </a:lnTo>
                  <a:lnTo>
                    <a:pt x="33" y="771"/>
                  </a:lnTo>
                  <a:lnTo>
                    <a:pt x="24" y="707"/>
                  </a:lnTo>
                  <a:lnTo>
                    <a:pt x="13" y="611"/>
                  </a:lnTo>
                  <a:lnTo>
                    <a:pt x="3" y="493"/>
                  </a:lnTo>
                  <a:lnTo>
                    <a:pt x="0" y="363"/>
                  </a:lnTo>
                  <a:lnTo>
                    <a:pt x="7" y="231"/>
                  </a:lnTo>
                  <a:lnTo>
                    <a:pt x="28" y="107"/>
                  </a:lnTo>
                  <a:lnTo>
                    <a:pt x="66" y="0"/>
                  </a:lnTo>
                  <a:lnTo>
                    <a:pt x="201" y="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16" name="Freeform 366"/>
            <p:cNvSpPr>
              <a:spLocks/>
            </p:cNvSpPr>
            <p:nvPr/>
          </p:nvSpPr>
          <p:spPr bwMode="auto">
            <a:xfrm>
              <a:off x="3961" y="3282"/>
              <a:ext cx="15" cy="69"/>
            </a:xfrm>
            <a:custGeom>
              <a:avLst/>
              <a:gdLst>
                <a:gd name="T0" fmla="*/ 41 w 129"/>
                <a:gd name="T1" fmla="*/ 12 h 622"/>
                <a:gd name="T2" fmla="*/ 37 w 129"/>
                <a:gd name="T3" fmla="*/ 24 h 622"/>
                <a:gd name="T4" fmla="*/ 29 w 129"/>
                <a:gd name="T5" fmla="*/ 59 h 622"/>
                <a:gd name="T6" fmla="*/ 18 w 129"/>
                <a:gd name="T7" fmla="*/ 115 h 622"/>
                <a:gd name="T8" fmla="*/ 6 w 129"/>
                <a:gd name="T9" fmla="*/ 189 h 622"/>
                <a:gd name="T10" fmla="*/ 0 w 129"/>
                <a:gd name="T11" fmla="*/ 279 h 622"/>
                <a:gd name="T12" fmla="*/ 1 w 129"/>
                <a:gd name="T13" fmla="*/ 382 h 622"/>
                <a:gd name="T14" fmla="*/ 11 w 129"/>
                <a:gd name="T15" fmla="*/ 497 h 622"/>
                <a:gd name="T16" fmla="*/ 36 w 129"/>
                <a:gd name="T17" fmla="*/ 622 h 622"/>
                <a:gd name="T18" fmla="*/ 124 w 129"/>
                <a:gd name="T19" fmla="*/ 617 h 622"/>
                <a:gd name="T20" fmla="*/ 120 w 129"/>
                <a:gd name="T21" fmla="*/ 598 h 622"/>
                <a:gd name="T22" fmla="*/ 112 w 129"/>
                <a:gd name="T23" fmla="*/ 548 h 622"/>
                <a:gd name="T24" fmla="*/ 101 w 129"/>
                <a:gd name="T25" fmla="*/ 473 h 622"/>
                <a:gd name="T26" fmla="*/ 92 w 129"/>
                <a:gd name="T27" fmla="*/ 382 h 622"/>
                <a:gd name="T28" fmla="*/ 87 w 129"/>
                <a:gd name="T29" fmla="*/ 282 h 622"/>
                <a:gd name="T30" fmla="*/ 89 w 129"/>
                <a:gd name="T31" fmla="*/ 182 h 622"/>
                <a:gd name="T32" fmla="*/ 102 w 129"/>
                <a:gd name="T33" fmla="*/ 87 h 622"/>
                <a:gd name="T34" fmla="*/ 129 w 129"/>
                <a:gd name="T35" fmla="*/ 7 h 622"/>
                <a:gd name="T36" fmla="*/ 129 w 129"/>
                <a:gd name="T37" fmla="*/ 6 h 622"/>
                <a:gd name="T38" fmla="*/ 129 w 129"/>
                <a:gd name="T39" fmla="*/ 4 h 622"/>
                <a:gd name="T40" fmla="*/ 127 w 129"/>
                <a:gd name="T41" fmla="*/ 2 h 622"/>
                <a:gd name="T42" fmla="*/ 122 w 129"/>
                <a:gd name="T43" fmla="*/ 0 h 622"/>
                <a:gd name="T44" fmla="*/ 112 w 129"/>
                <a:gd name="T45" fmla="*/ 0 h 622"/>
                <a:gd name="T46" fmla="*/ 96 w 129"/>
                <a:gd name="T47" fmla="*/ 1 h 622"/>
                <a:gd name="T48" fmla="*/ 72 w 129"/>
                <a:gd name="T49" fmla="*/ 5 h 622"/>
                <a:gd name="T50" fmla="*/ 41 w 129"/>
                <a:gd name="T51" fmla="*/ 12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622">
                  <a:moveTo>
                    <a:pt x="41" y="12"/>
                  </a:moveTo>
                  <a:lnTo>
                    <a:pt x="37" y="24"/>
                  </a:lnTo>
                  <a:lnTo>
                    <a:pt x="29" y="59"/>
                  </a:lnTo>
                  <a:lnTo>
                    <a:pt x="18" y="115"/>
                  </a:lnTo>
                  <a:lnTo>
                    <a:pt x="6" y="189"/>
                  </a:lnTo>
                  <a:lnTo>
                    <a:pt x="0" y="279"/>
                  </a:lnTo>
                  <a:lnTo>
                    <a:pt x="1" y="382"/>
                  </a:lnTo>
                  <a:lnTo>
                    <a:pt x="11" y="497"/>
                  </a:lnTo>
                  <a:lnTo>
                    <a:pt x="36" y="622"/>
                  </a:lnTo>
                  <a:lnTo>
                    <a:pt x="124" y="617"/>
                  </a:lnTo>
                  <a:lnTo>
                    <a:pt x="120" y="598"/>
                  </a:lnTo>
                  <a:lnTo>
                    <a:pt x="112" y="548"/>
                  </a:lnTo>
                  <a:lnTo>
                    <a:pt x="101" y="473"/>
                  </a:lnTo>
                  <a:lnTo>
                    <a:pt x="92" y="382"/>
                  </a:lnTo>
                  <a:lnTo>
                    <a:pt x="87" y="282"/>
                  </a:lnTo>
                  <a:lnTo>
                    <a:pt x="89" y="182"/>
                  </a:lnTo>
                  <a:lnTo>
                    <a:pt x="102" y="87"/>
                  </a:lnTo>
                  <a:lnTo>
                    <a:pt x="129" y="7"/>
                  </a:lnTo>
                  <a:lnTo>
                    <a:pt x="129" y="6"/>
                  </a:lnTo>
                  <a:lnTo>
                    <a:pt x="129" y="4"/>
                  </a:lnTo>
                  <a:lnTo>
                    <a:pt x="127" y="2"/>
                  </a:lnTo>
                  <a:lnTo>
                    <a:pt x="122" y="0"/>
                  </a:lnTo>
                  <a:lnTo>
                    <a:pt x="112" y="0"/>
                  </a:lnTo>
                  <a:lnTo>
                    <a:pt x="96" y="1"/>
                  </a:lnTo>
                  <a:lnTo>
                    <a:pt x="72" y="5"/>
                  </a:lnTo>
                  <a:lnTo>
                    <a:pt x="41" y="1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17" name="Freeform 367"/>
            <p:cNvSpPr>
              <a:spLocks/>
            </p:cNvSpPr>
            <p:nvPr/>
          </p:nvSpPr>
          <p:spPr bwMode="auto">
            <a:xfrm>
              <a:off x="3962" y="3287"/>
              <a:ext cx="12" cy="59"/>
            </a:xfrm>
            <a:custGeom>
              <a:avLst/>
              <a:gdLst>
                <a:gd name="T0" fmla="*/ 35 w 110"/>
                <a:gd name="T1" fmla="*/ 10 h 531"/>
                <a:gd name="T2" fmla="*/ 32 w 110"/>
                <a:gd name="T3" fmla="*/ 20 h 531"/>
                <a:gd name="T4" fmla="*/ 24 w 110"/>
                <a:gd name="T5" fmla="*/ 50 h 531"/>
                <a:gd name="T6" fmla="*/ 15 w 110"/>
                <a:gd name="T7" fmla="*/ 98 h 531"/>
                <a:gd name="T8" fmla="*/ 5 w 110"/>
                <a:gd name="T9" fmla="*/ 160 h 531"/>
                <a:gd name="T10" fmla="*/ 0 w 110"/>
                <a:gd name="T11" fmla="*/ 237 h 531"/>
                <a:gd name="T12" fmla="*/ 1 w 110"/>
                <a:gd name="T13" fmla="*/ 326 h 531"/>
                <a:gd name="T14" fmla="*/ 10 w 110"/>
                <a:gd name="T15" fmla="*/ 424 h 531"/>
                <a:gd name="T16" fmla="*/ 31 w 110"/>
                <a:gd name="T17" fmla="*/ 531 h 531"/>
                <a:gd name="T18" fmla="*/ 106 w 110"/>
                <a:gd name="T19" fmla="*/ 525 h 531"/>
                <a:gd name="T20" fmla="*/ 103 w 110"/>
                <a:gd name="T21" fmla="*/ 510 h 531"/>
                <a:gd name="T22" fmla="*/ 96 w 110"/>
                <a:gd name="T23" fmla="*/ 467 h 531"/>
                <a:gd name="T24" fmla="*/ 87 w 110"/>
                <a:gd name="T25" fmla="*/ 404 h 531"/>
                <a:gd name="T26" fmla="*/ 79 w 110"/>
                <a:gd name="T27" fmla="*/ 326 h 531"/>
                <a:gd name="T28" fmla="*/ 74 w 110"/>
                <a:gd name="T29" fmla="*/ 241 h 531"/>
                <a:gd name="T30" fmla="*/ 76 w 110"/>
                <a:gd name="T31" fmla="*/ 155 h 531"/>
                <a:gd name="T32" fmla="*/ 87 w 110"/>
                <a:gd name="T33" fmla="*/ 74 h 531"/>
                <a:gd name="T34" fmla="*/ 110 w 110"/>
                <a:gd name="T35" fmla="*/ 6 h 531"/>
                <a:gd name="T36" fmla="*/ 110 w 110"/>
                <a:gd name="T37" fmla="*/ 5 h 531"/>
                <a:gd name="T38" fmla="*/ 110 w 110"/>
                <a:gd name="T39" fmla="*/ 4 h 531"/>
                <a:gd name="T40" fmla="*/ 108 w 110"/>
                <a:gd name="T41" fmla="*/ 2 h 531"/>
                <a:gd name="T42" fmla="*/ 104 w 110"/>
                <a:gd name="T43" fmla="*/ 0 h 531"/>
                <a:gd name="T44" fmla="*/ 95 w 110"/>
                <a:gd name="T45" fmla="*/ 0 h 531"/>
                <a:gd name="T46" fmla="*/ 82 w 110"/>
                <a:gd name="T47" fmla="*/ 1 h 531"/>
                <a:gd name="T48" fmla="*/ 62 w 110"/>
                <a:gd name="T49" fmla="*/ 4 h 531"/>
                <a:gd name="T50" fmla="*/ 35 w 110"/>
                <a:gd name="T51" fmla="*/ 1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531">
                  <a:moveTo>
                    <a:pt x="35" y="10"/>
                  </a:moveTo>
                  <a:lnTo>
                    <a:pt x="32" y="20"/>
                  </a:lnTo>
                  <a:lnTo>
                    <a:pt x="24" y="50"/>
                  </a:lnTo>
                  <a:lnTo>
                    <a:pt x="15" y="98"/>
                  </a:lnTo>
                  <a:lnTo>
                    <a:pt x="5" y="160"/>
                  </a:lnTo>
                  <a:lnTo>
                    <a:pt x="0" y="237"/>
                  </a:lnTo>
                  <a:lnTo>
                    <a:pt x="1" y="326"/>
                  </a:lnTo>
                  <a:lnTo>
                    <a:pt x="10" y="424"/>
                  </a:lnTo>
                  <a:lnTo>
                    <a:pt x="31" y="531"/>
                  </a:lnTo>
                  <a:lnTo>
                    <a:pt x="106" y="525"/>
                  </a:lnTo>
                  <a:lnTo>
                    <a:pt x="103" y="510"/>
                  </a:lnTo>
                  <a:lnTo>
                    <a:pt x="96" y="467"/>
                  </a:lnTo>
                  <a:lnTo>
                    <a:pt x="87" y="404"/>
                  </a:lnTo>
                  <a:lnTo>
                    <a:pt x="79" y="326"/>
                  </a:lnTo>
                  <a:lnTo>
                    <a:pt x="74" y="241"/>
                  </a:lnTo>
                  <a:lnTo>
                    <a:pt x="76" y="155"/>
                  </a:lnTo>
                  <a:lnTo>
                    <a:pt x="87" y="74"/>
                  </a:lnTo>
                  <a:lnTo>
                    <a:pt x="110" y="6"/>
                  </a:lnTo>
                  <a:lnTo>
                    <a:pt x="110" y="5"/>
                  </a:lnTo>
                  <a:lnTo>
                    <a:pt x="110" y="4"/>
                  </a:lnTo>
                  <a:lnTo>
                    <a:pt x="108" y="2"/>
                  </a:lnTo>
                  <a:lnTo>
                    <a:pt x="104" y="0"/>
                  </a:lnTo>
                  <a:lnTo>
                    <a:pt x="95" y="0"/>
                  </a:lnTo>
                  <a:lnTo>
                    <a:pt x="82" y="1"/>
                  </a:lnTo>
                  <a:lnTo>
                    <a:pt x="62" y="4"/>
                  </a:lnTo>
                  <a:lnTo>
                    <a:pt x="35" y="1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18" name="Freeform 368"/>
            <p:cNvSpPr>
              <a:spLocks/>
            </p:cNvSpPr>
            <p:nvPr/>
          </p:nvSpPr>
          <p:spPr bwMode="auto">
            <a:xfrm>
              <a:off x="3963" y="3292"/>
              <a:ext cx="10" cy="48"/>
            </a:xfrm>
            <a:custGeom>
              <a:avLst/>
              <a:gdLst>
                <a:gd name="T0" fmla="*/ 29 w 92"/>
                <a:gd name="T1" fmla="*/ 8 h 438"/>
                <a:gd name="T2" fmla="*/ 26 w 92"/>
                <a:gd name="T3" fmla="*/ 16 h 438"/>
                <a:gd name="T4" fmla="*/ 20 w 92"/>
                <a:gd name="T5" fmla="*/ 42 h 438"/>
                <a:gd name="T6" fmla="*/ 12 w 92"/>
                <a:gd name="T7" fmla="*/ 81 h 438"/>
                <a:gd name="T8" fmla="*/ 4 w 92"/>
                <a:gd name="T9" fmla="*/ 133 h 438"/>
                <a:gd name="T10" fmla="*/ 0 w 92"/>
                <a:gd name="T11" fmla="*/ 196 h 438"/>
                <a:gd name="T12" fmla="*/ 0 w 92"/>
                <a:gd name="T13" fmla="*/ 270 h 438"/>
                <a:gd name="T14" fmla="*/ 9 w 92"/>
                <a:gd name="T15" fmla="*/ 351 h 438"/>
                <a:gd name="T16" fmla="*/ 25 w 92"/>
                <a:gd name="T17" fmla="*/ 438 h 438"/>
                <a:gd name="T18" fmla="*/ 88 w 92"/>
                <a:gd name="T19" fmla="*/ 435 h 438"/>
                <a:gd name="T20" fmla="*/ 85 w 92"/>
                <a:gd name="T21" fmla="*/ 422 h 438"/>
                <a:gd name="T22" fmla="*/ 79 w 92"/>
                <a:gd name="T23" fmla="*/ 386 h 438"/>
                <a:gd name="T24" fmla="*/ 72 w 92"/>
                <a:gd name="T25" fmla="*/ 334 h 438"/>
                <a:gd name="T26" fmla="*/ 65 w 92"/>
                <a:gd name="T27" fmla="*/ 270 h 438"/>
                <a:gd name="T28" fmla="*/ 61 w 92"/>
                <a:gd name="T29" fmla="*/ 199 h 438"/>
                <a:gd name="T30" fmla="*/ 63 w 92"/>
                <a:gd name="T31" fmla="*/ 129 h 438"/>
                <a:gd name="T32" fmla="*/ 73 w 92"/>
                <a:gd name="T33" fmla="*/ 61 h 438"/>
                <a:gd name="T34" fmla="*/ 92 w 92"/>
                <a:gd name="T35" fmla="*/ 5 h 438"/>
                <a:gd name="T36" fmla="*/ 92 w 92"/>
                <a:gd name="T37" fmla="*/ 4 h 438"/>
                <a:gd name="T38" fmla="*/ 92 w 92"/>
                <a:gd name="T39" fmla="*/ 3 h 438"/>
                <a:gd name="T40" fmla="*/ 90 w 92"/>
                <a:gd name="T41" fmla="*/ 1 h 438"/>
                <a:gd name="T42" fmla="*/ 87 w 92"/>
                <a:gd name="T43" fmla="*/ 0 h 438"/>
                <a:gd name="T44" fmla="*/ 80 w 92"/>
                <a:gd name="T45" fmla="*/ 0 h 438"/>
                <a:gd name="T46" fmla="*/ 68 w 92"/>
                <a:gd name="T47" fmla="*/ 0 h 438"/>
                <a:gd name="T48" fmla="*/ 51 w 92"/>
                <a:gd name="T49" fmla="*/ 3 h 438"/>
                <a:gd name="T50" fmla="*/ 29 w 92"/>
                <a:gd name="T51" fmla="*/ 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2" h="438">
                  <a:moveTo>
                    <a:pt x="29" y="8"/>
                  </a:moveTo>
                  <a:lnTo>
                    <a:pt x="26" y="16"/>
                  </a:lnTo>
                  <a:lnTo>
                    <a:pt x="20" y="42"/>
                  </a:lnTo>
                  <a:lnTo>
                    <a:pt x="12" y="81"/>
                  </a:lnTo>
                  <a:lnTo>
                    <a:pt x="4" y="133"/>
                  </a:lnTo>
                  <a:lnTo>
                    <a:pt x="0" y="196"/>
                  </a:lnTo>
                  <a:lnTo>
                    <a:pt x="0" y="270"/>
                  </a:lnTo>
                  <a:lnTo>
                    <a:pt x="9" y="351"/>
                  </a:lnTo>
                  <a:lnTo>
                    <a:pt x="25" y="438"/>
                  </a:lnTo>
                  <a:lnTo>
                    <a:pt x="88" y="435"/>
                  </a:lnTo>
                  <a:lnTo>
                    <a:pt x="85" y="422"/>
                  </a:lnTo>
                  <a:lnTo>
                    <a:pt x="79" y="386"/>
                  </a:lnTo>
                  <a:lnTo>
                    <a:pt x="72" y="334"/>
                  </a:lnTo>
                  <a:lnTo>
                    <a:pt x="65" y="270"/>
                  </a:lnTo>
                  <a:lnTo>
                    <a:pt x="61" y="199"/>
                  </a:lnTo>
                  <a:lnTo>
                    <a:pt x="63" y="129"/>
                  </a:lnTo>
                  <a:lnTo>
                    <a:pt x="73" y="61"/>
                  </a:lnTo>
                  <a:lnTo>
                    <a:pt x="92" y="5"/>
                  </a:lnTo>
                  <a:lnTo>
                    <a:pt x="92" y="4"/>
                  </a:lnTo>
                  <a:lnTo>
                    <a:pt x="92" y="3"/>
                  </a:lnTo>
                  <a:lnTo>
                    <a:pt x="90" y="1"/>
                  </a:lnTo>
                  <a:lnTo>
                    <a:pt x="87" y="0"/>
                  </a:lnTo>
                  <a:lnTo>
                    <a:pt x="80" y="0"/>
                  </a:lnTo>
                  <a:lnTo>
                    <a:pt x="68" y="0"/>
                  </a:lnTo>
                  <a:lnTo>
                    <a:pt x="51" y="3"/>
                  </a:lnTo>
                  <a:lnTo>
                    <a:pt x="29" y="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19" name="Freeform 369"/>
            <p:cNvSpPr>
              <a:spLocks/>
            </p:cNvSpPr>
            <p:nvPr/>
          </p:nvSpPr>
          <p:spPr bwMode="auto">
            <a:xfrm>
              <a:off x="3963" y="3296"/>
              <a:ext cx="8" cy="39"/>
            </a:xfrm>
            <a:custGeom>
              <a:avLst/>
              <a:gdLst>
                <a:gd name="T0" fmla="*/ 23 w 73"/>
                <a:gd name="T1" fmla="*/ 7 h 347"/>
                <a:gd name="T2" fmla="*/ 21 w 73"/>
                <a:gd name="T3" fmla="*/ 14 h 347"/>
                <a:gd name="T4" fmla="*/ 16 w 73"/>
                <a:gd name="T5" fmla="*/ 33 h 347"/>
                <a:gd name="T6" fmla="*/ 10 w 73"/>
                <a:gd name="T7" fmla="*/ 64 h 347"/>
                <a:gd name="T8" fmla="*/ 4 w 73"/>
                <a:gd name="T9" fmla="*/ 105 h 347"/>
                <a:gd name="T10" fmla="*/ 0 w 73"/>
                <a:gd name="T11" fmla="*/ 155 h 347"/>
                <a:gd name="T12" fmla="*/ 0 w 73"/>
                <a:gd name="T13" fmla="*/ 213 h 347"/>
                <a:gd name="T14" fmla="*/ 7 w 73"/>
                <a:gd name="T15" fmla="*/ 278 h 347"/>
                <a:gd name="T16" fmla="*/ 20 w 73"/>
                <a:gd name="T17" fmla="*/ 347 h 347"/>
                <a:gd name="T18" fmla="*/ 70 w 73"/>
                <a:gd name="T19" fmla="*/ 344 h 347"/>
                <a:gd name="T20" fmla="*/ 68 w 73"/>
                <a:gd name="T21" fmla="*/ 334 h 347"/>
                <a:gd name="T22" fmla="*/ 63 w 73"/>
                <a:gd name="T23" fmla="*/ 305 h 347"/>
                <a:gd name="T24" fmla="*/ 56 w 73"/>
                <a:gd name="T25" fmla="*/ 265 h 347"/>
                <a:gd name="T26" fmla="*/ 51 w 73"/>
                <a:gd name="T27" fmla="*/ 213 h 347"/>
                <a:gd name="T28" fmla="*/ 48 w 73"/>
                <a:gd name="T29" fmla="*/ 158 h 347"/>
                <a:gd name="T30" fmla="*/ 50 w 73"/>
                <a:gd name="T31" fmla="*/ 101 h 347"/>
                <a:gd name="T32" fmla="*/ 57 w 73"/>
                <a:gd name="T33" fmla="*/ 49 h 347"/>
                <a:gd name="T34" fmla="*/ 73 w 73"/>
                <a:gd name="T35" fmla="*/ 4 h 347"/>
                <a:gd name="T36" fmla="*/ 73 w 73"/>
                <a:gd name="T37" fmla="*/ 4 h 347"/>
                <a:gd name="T38" fmla="*/ 73 w 73"/>
                <a:gd name="T39" fmla="*/ 2 h 347"/>
                <a:gd name="T40" fmla="*/ 72 w 73"/>
                <a:gd name="T41" fmla="*/ 1 h 347"/>
                <a:gd name="T42" fmla="*/ 69 w 73"/>
                <a:gd name="T43" fmla="*/ 0 h 347"/>
                <a:gd name="T44" fmla="*/ 63 w 73"/>
                <a:gd name="T45" fmla="*/ 0 h 347"/>
                <a:gd name="T46" fmla="*/ 53 w 73"/>
                <a:gd name="T47" fmla="*/ 1 h 347"/>
                <a:gd name="T48" fmla="*/ 41 w 73"/>
                <a:gd name="T49" fmla="*/ 3 h 347"/>
                <a:gd name="T50" fmla="*/ 23 w 73"/>
                <a:gd name="T51" fmla="*/ 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347">
                  <a:moveTo>
                    <a:pt x="23" y="7"/>
                  </a:moveTo>
                  <a:lnTo>
                    <a:pt x="21" y="14"/>
                  </a:lnTo>
                  <a:lnTo>
                    <a:pt x="16" y="33"/>
                  </a:lnTo>
                  <a:lnTo>
                    <a:pt x="10" y="64"/>
                  </a:lnTo>
                  <a:lnTo>
                    <a:pt x="4" y="105"/>
                  </a:lnTo>
                  <a:lnTo>
                    <a:pt x="0" y="155"/>
                  </a:lnTo>
                  <a:lnTo>
                    <a:pt x="0" y="213"/>
                  </a:lnTo>
                  <a:lnTo>
                    <a:pt x="7" y="278"/>
                  </a:lnTo>
                  <a:lnTo>
                    <a:pt x="20" y="347"/>
                  </a:lnTo>
                  <a:lnTo>
                    <a:pt x="70" y="344"/>
                  </a:lnTo>
                  <a:lnTo>
                    <a:pt x="68" y="334"/>
                  </a:lnTo>
                  <a:lnTo>
                    <a:pt x="63" y="305"/>
                  </a:lnTo>
                  <a:lnTo>
                    <a:pt x="56" y="265"/>
                  </a:lnTo>
                  <a:lnTo>
                    <a:pt x="51" y="213"/>
                  </a:lnTo>
                  <a:lnTo>
                    <a:pt x="48" y="158"/>
                  </a:lnTo>
                  <a:lnTo>
                    <a:pt x="50" y="101"/>
                  </a:lnTo>
                  <a:lnTo>
                    <a:pt x="57" y="49"/>
                  </a:lnTo>
                  <a:lnTo>
                    <a:pt x="73" y="4"/>
                  </a:lnTo>
                  <a:lnTo>
                    <a:pt x="73" y="4"/>
                  </a:lnTo>
                  <a:lnTo>
                    <a:pt x="73" y="2"/>
                  </a:lnTo>
                  <a:lnTo>
                    <a:pt x="72" y="1"/>
                  </a:lnTo>
                  <a:lnTo>
                    <a:pt x="69" y="0"/>
                  </a:lnTo>
                  <a:lnTo>
                    <a:pt x="63" y="0"/>
                  </a:lnTo>
                  <a:lnTo>
                    <a:pt x="53" y="1"/>
                  </a:lnTo>
                  <a:lnTo>
                    <a:pt x="41" y="3"/>
                  </a:lnTo>
                  <a:lnTo>
                    <a:pt x="23" y="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20" name="Freeform 370"/>
            <p:cNvSpPr>
              <a:spLocks/>
            </p:cNvSpPr>
            <p:nvPr/>
          </p:nvSpPr>
          <p:spPr bwMode="auto">
            <a:xfrm>
              <a:off x="3964" y="3301"/>
              <a:ext cx="6" cy="28"/>
            </a:xfrm>
            <a:custGeom>
              <a:avLst/>
              <a:gdLst>
                <a:gd name="T0" fmla="*/ 16 w 52"/>
                <a:gd name="T1" fmla="*/ 5 h 256"/>
                <a:gd name="T2" fmla="*/ 15 w 52"/>
                <a:gd name="T3" fmla="*/ 10 h 256"/>
                <a:gd name="T4" fmla="*/ 11 w 52"/>
                <a:gd name="T5" fmla="*/ 24 h 256"/>
                <a:gd name="T6" fmla="*/ 6 w 52"/>
                <a:gd name="T7" fmla="*/ 47 h 256"/>
                <a:gd name="T8" fmla="*/ 2 w 52"/>
                <a:gd name="T9" fmla="*/ 77 h 256"/>
                <a:gd name="T10" fmla="*/ 0 w 52"/>
                <a:gd name="T11" fmla="*/ 115 h 256"/>
                <a:gd name="T12" fmla="*/ 0 w 52"/>
                <a:gd name="T13" fmla="*/ 157 h 256"/>
                <a:gd name="T14" fmla="*/ 4 w 52"/>
                <a:gd name="T15" fmla="*/ 205 h 256"/>
                <a:gd name="T16" fmla="*/ 14 w 52"/>
                <a:gd name="T17" fmla="*/ 256 h 256"/>
                <a:gd name="T18" fmla="*/ 50 w 52"/>
                <a:gd name="T19" fmla="*/ 254 h 256"/>
                <a:gd name="T20" fmla="*/ 49 w 52"/>
                <a:gd name="T21" fmla="*/ 247 h 256"/>
                <a:gd name="T22" fmla="*/ 45 w 52"/>
                <a:gd name="T23" fmla="*/ 226 h 256"/>
                <a:gd name="T24" fmla="*/ 41 w 52"/>
                <a:gd name="T25" fmla="*/ 195 h 256"/>
                <a:gd name="T26" fmla="*/ 37 w 52"/>
                <a:gd name="T27" fmla="*/ 157 h 256"/>
                <a:gd name="T28" fmla="*/ 35 w 52"/>
                <a:gd name="T29" fmla="*/ 116 h 256"/>
                <a:gd name="T30" fmla="*/ 36 w 52"/>
                <a:gd name="T31" fmla="*/ 74 h 256"/>
                <a:gd name="T32" fmla="*/ 41 w 52"/>
                <a:gd name="T33" fmla="*/ 35 h 256"/>
                <a:gd name="T34" fmla="*/ 52 w 52"/>
                <a:gd name="T35" fmla="*/ 3 h 256"/>
                <a:gd name="T36" fmla="*/ 52 w 52"/>
                <a:gd name="T37" fmla="*/ 3 h 256"/>
                <a:gd name="T38" fmla="*/ 52 w 52"/>
                <a:gd name="T39" fmla="*/ 2 h 256"/>
                <a:gd name="T40" fmla="*/ 51 w 52"/>
                <a:gd name="T41" fmla="*/ 1 h 256"/>
                <a:gd name="T42" fmla="*/ 49 w 52"/>
                <a:gd name="T43" fmla="*/ 0 h 256"/>
                <a:gd name="T44" fmla="*/ 45 w 52"/>
                <a:gd name="T45" fmla="*/ 0 h 256"/>
                <a:gd name="T46" fmla="*/ 39 w 52"/>
                <a:gd name="T47" fmla="*/ 0 h 256"/>
                <a:gd name="T48" fmla="*/ 29 w 52"/>
                <a:gd name="T49" fmla="*/ 2 h 256"/>
                <a:gd name="T50" fmla="*/ 16 w 52"/>
                <a:gd name="T51" fmla="*/ 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 h="256">
                  <a:moveTo>
                    <a:pt x="16" y="5"/>
                  </a:moveTo>
                  <a:lnTo>
                    <a:pt x="15" y="10"/>
                  </a:lnTo>
                  <a:lnTo>
                    <a:pt x="11" y="24"/>
                  </a:lnTo>
                  <a:lnTo>
                    <a:pt x="6" y="47"/>
                  </a:lnTo>
                  <a:lnTo>
                    <a:pt x="2" y="77"/>
                  </a:lnTo>
                  <a:lnTo>
                    <a:pt x="0" y="115"/>
                  </a:lnTo>
                  <a:lnTo>
                    <a:pt x="0" y="157"/>
                  </a:lnTo>
                  <a:lnTo>
                    <a:pt x="4" y="205"/>
                  </a:lnTo>
                  <a:lnTo>
                    <a:pt x="14" y="256"/>
                  </a:lnTo>
                  <a:lnTo>
                    <a:pt x="50" y="254"/>
                  </a:lnTo>
                  <a:lnTo>
                    <a:pt x="49" y="247"/>
                  </a:lnTo>
                  <a:lnTo>
                    <a:pt x="45" y="226"/>
                  </a:lnTo>
                  <a:lnTo>
                    <a:pt x="41" y="195"/>
                  </a:lnTo>
                  <a:lnTo>
                    <a:pt x="37" y="157"/>
                  </a:lnTo>
                  <a:lnTo>
                    <a:pt x="35" y="116"/>
                  </a:lnTo>
                  <a:lnTo>
                    <a:pt x="36" y="74"/>
                  </a:lnTo>
                  <a:lnTo>
                    <a:pt x="41" y="35"/>
                  </a:lnTo>
                  <a:lnTo>
                    <a:pt x="52" y="3"/>
                  </a:lnTo>
                  <a:lnTo>
                    <a:pt x="52" y="3"/>
                  </a:lnTo>
                  <a:lnTo>
                    <a:pt x="52" y="2"/>
                  </a:lnTo>
                  <a:lnTo>
                    <a:pt x="51" y="1"/>
                  </a:lnTo>
                  <a:lnTo>
                    <a:pt x="49" y="0"/>
                  </a:lnTo>
                  <a:lnTo>
                    <a:pt x="45" y="0"/>
                  </a:lnTo>
                  <a:lnTo>
                    <a:pt x="39" y="0"/>
                  </a:lnTo>
                  <a:lnTo>
                    <a:pt x="29" y="2"/>
                  </a:lnTo>
                  <a:lnTo>
                    <a:pt x="16" y="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21" name="Freeform 371"/>
            <p:cNvSpPr>
              <a:spLocks/>
            </p:cNvSpPr>
            <p:nvPr/>
          </p:nvSpPr>
          <p:spPr bwMode="auto">
            <a:xfrm>
              <a:off x="4046" y="3273"/>
              <a:ext cx="20" cy="77"/>
            </a:xfrm>
            <a:custGeom>
              <a:avLst/>
              <a:gdLst>
                <a:gd name="T0" fmla="*/ 176 w 176"/>
                <a:gd name="T1" fmla="*/ 5 h 693"/>
                <a:gd name="T2" fmla="*/ 172 w 176"/>
                <a:gd name="T3" fmla="*/ 10 h 693"/>
                <a:gd name="T4" fmla="*/ 159 w 176"/>
                <a:gd name="T5" fmla="*/ 28 h 693"/>
                <a:gd name="T6" fmla="*/ 144 w 176"/>
                <a:gd name="T7" fmla="*/ 63 h 693"/>
                <a:gd name="T8" fmla="*/ 129 w 176"/>
                <a:gd name="T9" fmla="*/ 123 h 693"/>
                <a:gd name="T10" fmla="*/ 117 w 176"/>
                <a:gd name="T11" fmla="*/ 210 h 693"/>
                <a:gd name="T12" fmla="*/ 110 w 176"/>
                <a:gd name="T13" fmla="*/ 331 h 693"/>
                <a:gd name="T14" fmla="*/ 115 w 176"/>
                <a:gd name="T15" fmla="*/ 490 h 693"/>
                <a:gd name="T16" fmla="*/ 131 w 176"/>
                <a:gd name="T17" fmla="*/ 693 h 693"/>
                <a:gd name="T18" fmla="*/ 32 w 176"/>
                <a:gd name="T19" fmla="*/ 693 h 693"/>
                <a:gd name="T20" fmla="*/ 29 w 176"/>
                <a:gd name="T21" fmla="*/ 673 h 693"/>
                <a:gd name="T22" fmla="*/ 20 w 176"/>
                <a:gd name="T23" fmla="*/ 617 h 693"/>
                <a:gd name="T24" fmla="*/ 11 w 176"/>
                <a:gd name="T25" fmla="*/ 533 h 693"/>
                <a:gd name="T26" fmla="*/ 3 w 176"/>
                <a:gd name="T27" fmla="*/ 430 h 693"/>
                <a:gd name="T28" fmla="*/ 0 w 176"/>
                <a:gd name="T29" fmla="*/ 317 h 693"/>
                <a:gd name="T30" fmla="*/ 6 w 176"/>
                <a:gd name="T31" fmla="*/ 202 h 693"/>
                <a:gd name="T32" fmla="*/ 23 w 176"/>
                <a:gd name="T33" fmla="*/ 93 h 693"/>
                <a:gd name="T34" fmla="*/ 57 w 176"/>
                <a:gd name="T35" fmla="*/ 0 h 693"/>
                <a:gd name="T36" fmla="*/ 176 w 176"/>
                <a:gd name="T37" fmla="*/ 5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693">
                  <a:moveTo>
                    <a:pt x="176" y="5"/>
                  </a:moveTo>
                  <a:lnTo>
                    <a:pt x="172" y="10"/>
                  </a:lnTo>
                  <a:lnTo>
                    <a:pt x="159" y="28"/>
                  </a:lnTo>
                  <a:lnTo>
                    <a:pt x="144" y="63"/>
                  </a:lnTo>
                  <a:lnTo>
                    <a:pt x="129" y="123"/>
                  </a:lnTo>
                  <a:lnTo>
                    <a:pt x="117" y="210"/>
                  </a:lnTo>
                  <a:lnTo>
                    <a:pt x="110" y="331"/>
                  </a:lnTo>
                  <a:lnTo>
                    <a:pt x="115" y="490"/>
                  </a:lnTo>
                  <a:lnTo>
                    <a:pt x="131" y="693"/>
                  </a:lnTo>
                  <a:lnTo>
                    <a:pt x="32" y="693"/>
                  </a:lnTo>
                  <a:lnTo>
                    <a:pt x="29" y="673"/>
                  </a:lnTo>
                  <a:lnTo>
                    <a:pt x="20" y="617"/>
                  </a:lnTo>
                  <a:lnTo>
                    <a:pt x="11" y="533"/>
                  </a:lnTo>
                  <a:lnTo>
                    <a:pt x="3" y="430"/>
                  </a:lnTo>
                  <a:lnTo>
                    <a:pt x="0" y="317"/>
                  </a:lnTo>
                  <a:lnTo>
                    <a:pt x="6" y="202"/>
                  </a:lnTo>
                  <a:lnTo>
                    <a:pt x="23" y="93"/>
                  </a:lnTo>
                  <a:lnTo>
                    <a:pt x="57" y="0"/>
                  </a:lnTo>
                  <a:lnTo>
                    <a:pt x="176" y="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22" name="Freeform 372"/>
            <p:cNvSpPr>
              <a:spLocks/>
            </p:cNvSpPr>
            <p:nvPr/>
          </p:nvSpPr>
          <p:spPr bwMode="auto">
            <a:xfrm>
              <a:off x="4047" y="3279"/>
              <a:ext cx="16" cy="65"/>
            </a:xfrm>
            <a:custGeom>
              <a:avLst/>
              <a:gdLst>
                <a:gd name="T0" fmla="*/ 149 w 149"/>
                <a:gd name="T1" fmla="*/ 4 h 592"/>
                <a:gd name="T2" fmla="*/ 145 w 149"/>
                <a:gd name="T3" fmla="*/ 8 h 592"/>
                <a:gd name="T4" fmla="*/ 136 w 149"/>
                <a:gd name="T5" fmla="*/ 24 h 592"/>
                <a:gd name="T6" fmla="*/ 123 w 149"/>
                <a:gd name="T7" fmla="*/ 54 h 592"/>
                <a:gd name="T8" fmla="*/ 110 w 149"/>
                <a:gd name="T9" fmla="*/ 104 h 592"/>
                <a:gd name="T10" fmla="*/ 99 w 149"/>
                <a:gd name="T11" fmla="*/ 179 h 592"/>
                <a:gd name="T12" fmla="*/ 94 w 149"/>
                <a:gd name="T13" fmla="*/ 282 h 592"/>
                <a:gd name="T14" fmla="*/ 97 w 149"/>
                <a:gd name="T15" fmla="*/ 418 h 592"/>
                <a:gd name="T16" fmla="*/ 112 w 149"/>
                <a:gd name="T17" fmla="*/ 592 h 592"/>
                <a:gd name="T18" fmla="*/ 27 w 149"/>
                <a:gd name="T19" fmla="*/ 592 h 592"/>
                <a:gd name="T20" fmla="*/ 24 w 149"/>
                <a:gd name="T21" fmla="*/ 575 h 592"/>
                <a:gd name="T22" fmla="*/ 17 w 149"/>
                <a:gd name="T23" fmla="*/ 527 h 592"/>
                <a:gd name="T24" fmla="*/ 9 w 149"/>
                <a:gd name="T25" fmla="*/ 455 h 592"/>
                <a:gd name="T26" fmla="*/ 2 w 149"/>
                <a:gd name="T27" fmla="*/ 367 h 592"/>
                <a:gd name="T28" fmla="*/ 0 w 149"/>
                <a:gd name="T29" fmla="*/ 271 h 592"/>
                <a:gd name="T30" fmla="*/ 5 w 149"/>
                <a:gd name="T31" fmla="*/ 173 h 592"/>
                <a:gd name="T32" fmla="*/ 20 w 149"/>
                <a:gd name="T33" fmla="*/ 80 h 592"/>
                <a:gd name="T34" fmla="*/ 48 w 149"/>
                <a:gd name="T35" fmla="*/ 0 h 592"/>
                <a:gd name="T36" fmla="*/ 149 w 149"/>
                <a:gd name="T37" fmla="*/ 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9" h="592">
                  <a:moveTo>
                    <a:pt x="149" y="4"/>
                  </a:moveTo>
                  <a:lnTo>
                    <a:pt x="145" y="8"/>
                  </a:lnTo>
                  <a:lnTo>
                    <a:pt x="136" y="24"/>
                  </a:lnTo>
                  <a:lnTo>
                    <a:pt x="123" y="54"/>
                  </a:lnTo>
                  <a:lnTo>
                    <a:pt x="110" y="104"/>
                  </a:lnTo>
                  <a:lnTo>
                    <a:pt x="99" y="179"/>
                  </a:lnTo>
                  <a:lnTo>
                    <a:pt x="94" y="282"/>
                  </a:lnTo>
                  <a:lnTo>
                    <a:pt x="97" y="418"/>
                  </a:lnTo>
                  <a:lnTo>
                    <a:pt x="112" y="592"/>
                  </a:lnTo>
                  <a:lnTo>
                    <a:pt x="27" y="592"/>
                  </a:lnTo>
                  <a:lnTo>
                    <a:pt x="24" y="575"/>
                  </a:lnTo>
                  <a:lnTo>
                    <a:pt x="17" y="527"/>
                  </a:lnTo>
                  <a:lnTo>
                    <a:pt x="9" y="455"/>
                  </a:lnTo>
                  <a:lnTo>
                    <a:pt x="2" y="367"/>
                  </a:lnTo>
                  <a:lnTo>
                    <a:pt x="0" y="271"/>
                  </a:lnTo>
                  <a:lnTo>
                    <a:pt x="5" y="173"/>
                  </a:lnTo>
                  <a:lnTo>
                    <a:pt x="20" y="80"/>
                  </a:lnTo>
                  <a:lnTo>
                    <a:pt x="48" y="0"/>
                  </a:lnTo>
                  <a:lnTo>
                    <a:pt x="149" y="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23" name="Freeform 373"/>
            <p:cNvSpPr>
              <a:spLocks/>
            </p:cNvSpPr>
            <p:nvPr/>
          </p:nvSpPr>
          <p:spPr bwMode="auto">
            <a:xfrm>
              <a:off x="4048" y="3284"/>
              <a:ext cx="13" cy="54"/>
            </a:xfrm>
            <a:custGeom>
              <a:avLst/>
              <a:gdLst>
                <a:gd name="T0" fmla="*/ 124 w 124"/>
                <a:gd name="T1" fmla="*/ 4 h 490"/>
                <a:gd name="T2" fmla="*/ 121 w 124"/>
                <a:gd name="T3" fmla="*/ 7 h 490"/>
                <a:gd name="T4" fmla="*/ 113 w 124"/>
                <a:gd name="T5" fmla="*/ 21 h 490"/>
                <a:gd name="T6" fmla="*/ 103 w 124"/>
                <a:gd name="T7" fmla="*/ 45 h 490"/>
                <a:gd name="T8" fmla="*/ 91 w 124"/>
                <a:gd name="T9" fmla="*/ 87 h 490"/>
                <a:gd name="T10" fmla="*/ 83 w 124"/>
                <a:gd name="T11" fmla="*/ 148 h 490"/>
                <a:gd name="T12" fmla="*/ 79 w 124"/>
                <a:gd name="T13" fmla="*/ 234 h 490"/>
                <a:gd name="T14" fmla="*/ 81 w 124"/>
                <a:gd name="T15" fmla="*/ 347 h 490"/>
                <a:gd name="T16" fmla="*/ 93 w 124"/>
                <a:gd name="T17" fmla="*/ 490 h 490"/>
                <a:gd name="T18" fmla="*/ 23 w 124"/>
                <a:gd name="T19" fmla="*/ 490 h 490"/>
                <a:gd name="T20" fmla="*/ 21 w 124"/>
                <a:gd name="T21" fmla="*/ 476 h 490"/>
                <a:gd name="T22" fmla="*/ 15 w 124"/>
                <a:gd name="T23" fmla="*/ 436 h 490"/>
                <a:gd name="T24" fmla="*/ 8 w 124"/>
                <a:gd name="T25" fmla="*/ 377 h 490"/>
                <a:gd name="T26" fmla="*/ 2 w 124"/>
                <a:gd name="T27" fmla="*/ 304 h 490"/>
                <a:gd name="T28" fmla="*/ 0 w 124"/>
                <a:gd name="T29" fmla="*/ 224 h 490"/>
                <a:gd name="T30" fmla="*/ 4 w 124"/>
                <a:gd name="T31" fmla="*/ 143 h 490"/>
                <a:gd name="T32" fmla="*/ 17 w 124"/>
                <a:gd name="T33" fmla="*/ 67 h 490"/>
                <a:gd name="T34" fmla="*/ 40 w 124"/>
                <a:gd name="T35" fmla="*/ 0 h 490"/>
                <a:gd name="T36" fmla="*/ 124 w 124"/>
                <a:gd name="T37" fmla="*/ 4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490">
                  <a:moveTo>
                    <a:pt x="124" y="4"/>
                  </a:moveTo>
                  <a:lnTo>
                    <a:pt x="121" y="7"/>
                  </a:lnTo>
                  <a:lnTo>
                    <a:pt x="113" y="21"/>
                  </a:lnTo>
                  <a:lnTo>
                    <a:pt x="103" y="45"/>
                  </a:lnTo>
                  <a:lnTo>
                    <a:pt x="91" y="87"/>
                  </a:lnTo>
                  <a:lnTo>
                    <a:pt x="83" y="148"/>
                  </a:lnTo>
                  <a:lnTo>
                    <a:pt x="79" y="234"/>
                  </a:lnTo>
                  <a:lnTo>
                    <a:pt x="81" y="347"/>
                  </a:lnTo>
                  <a:lnTo>
                    <a:pt x="93" y="490"/>
                  </a:lnTo>
                  <a:lnTo>
                    <a:pt x="23" y="490"/>
                  </a:lnTo>
                  <a:lnTo>
                    <a:pt x="21" y="476"/>
                  </a:lnTo>
                  <a:lnTo>
                    <a:pt x="15" y="436"/>
                  </a:lnTo>
                  <a:lnTo>
                    <a:pt x="8" y="377"/>
                  </a:lnTo>
                  <a:lnTo>
                    <a:pt x="2" y="304"/>
                  </a:lnTo>
                  <a:lnTo>
                    <a:pt x="0" y="224"/>
                  </a:lnTo>
                  <a:lnTo>
                    <a:pt x="4" y="143"/>
                  </a:lnTo>
                  <a:lnTo>
                    <a:pt x="17" y="67"/>
                  </a:lnTo>
                  <a:lnTo>
                    <a:pt x="40" y="0"/>
                  </a:lnTo>
                  <a:lnTo>
                    <a:pt x="124" y="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24" name="Freeform 374"/>
            <p:cNvSpPr>
              <a:spLocks/>
            </p:cNvSpPr>
            <p:nvPr/>
          </p:nvSpPr>
          <p:spPr bwMode="auto">
            <a:xfrm>
              <a:off x="4048" y="3289"/>
              <a:ext cx="11" cy="43"/>
            </a:xfrm>
            <a:custGeom>
              <a:avLst/>
              <a:gdLst>
                <a:gd name="T0" fmla="*/ 99 w 99"/>
                <a:gd name="T1" fmla="*/ 3 h 389"/>
                <a:gd name="T2" fmla="*/ 96 w 99"/>
                <a:gd name="T3" fmla="*/ 6 h 389"/>
                <a:gd name="T4" fmla="*/ 89 w 99"/>
                <a:gd name="T5" fmla="*/ 16 h 389"/>
                <a:gd name="T6" fmla="*/ 81 w 99"/>
                <a:gd name="T7" fmla="*/ 36 h 389"/>
                <a:gd name="T8" fmla="*/ 72 w 99"/>
                <a:gd name="T9" fmla="*/ 69 h 389"/>
                <a:gd name="T10" fmla="*/ 66 w 99"/>
                <a:gd name="T11" fmla="*/ 118 h 389"/>
                <a:gd name="T12" fmla="*/ 62 w 99"/>
                <a:gd name="T13" fmla="*/ 185 h 389"/>
                <a:gd name="T14" fmla="*/ 64 w 99"/>
                <a:gd name="T15" fmla="*/ 275 h 389"/>
                <a:gd name="T16" fmla="*/ 73 w 99"/>
                <a:gd name="T17" fmla="*/ 389 h 389"/>
                <a:gd name="T18" fmla="*/ 18 w 99"/>
                <a:gd name="T19" fmla="*/ 389 h 389"/>
                <a:gd name="T20" fmla="*/ 16 w 99"/>
                <a:gd name="T21" fmla="*/ 378 h 389"/>
                <a:gd name="T22" fmla="*/ 11 w 99"/>
                <a:gd name="T23" fmla="*/ 346 h 389"/>
                <a:gd name="T24" fmla="*/ 6 w 99"/>
                <a:gd name="T25" fmla="*/ 299 h 389"/>
                <a:gd name="T26" fmla="*/ 2 w 99"/>
                <a:gd name="T27" fmla="*/ 242 h 389"/>
                <a:gd name="T28" fmla="*/ 0 w 99"/>
                <a:gd name="T29" fmla="*/ 178 h 389"/>
                <a:gd name="T30" fmla="*/ 4 w 99"/>
                <a:gd name="T31" fmla="*/ 114 h 389"/>
                <a:gd name="T32" fmla="*/ 14 w 99"/>
                <a:gd name="T33" fmla="*/ 52 h 389"/>
                <a:gd name="T34" fmla="*/ 32 w 99"/>
                <a:gd name="T35" fmla="*/ 0 h 389"/>
                <a:gd name="T36" fmla="*/ 99 w 99"/>
                <a:gd name="T37" fmla="*/ 3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389">
                  <a:moveTo>
                    <a:pt x="99" y="3"/>
                  </a:moveTo>
                  <a:lnTo>
                    <a:pt x="96" y="6"/>
                  </a:lnTo>
                  <a:lnTo>
                    <a:pt x="89" y="16"/>
                  </a:lnTo>
                  <a:lnTo>
                    <a:pt x="81" y="36"/>
                  </a:lnTo>
                  <a:lnTo>
                    <a:pt x="72" y="69"/>
                  </a:lnTo>
                  <a:lnTo>
                    <a:pt x="66" y="118"/>
                  </a:lnTo>
                  <a:lnTo>
                    <a:pt x="62" y="185"/>
                  </a:lnTo>
                  <a:lnTo>
                    <a:pt x="64" y="275"/>
                  </a:lnTo>
                  <a:lnTo>
                    <a:pt x="73" y="389"/>
                  </a:lnTo>
                  <a:lnTo>
                    <a:pt x="18" y="389"/>
                  </a:lnTo>
                  <a:lnTo>
                    <a:pt x="16" y="378"/>
                  </a:lnTo>
                  <a:lnTo>
                    <a:pt x="11" y="346"/>
                  </a:lnTo>
                  <a:lnTo>
                    <a:pt x="6" y="299"/>
                  </a:lnTo>
                  <a:lnTo>
                    <a:pt x="2" y="242"/>
                  </a:lnTo>
                  <a:lnTo>
                    <a:pt x="0" y="178"/>
                  </a:lnTo>
                  <a:lnTo>
                    <a:pt x="4" y="114"/>
                  </a:lnTo>
                  <a:lnTo>
                    <a:pt x="14" y="52"/>
                  </a:lnTo>
                  <a:lnTo>
                    <a:pt x="32" y="0"/>
                  </a:lnTo>
                  <a:lnTo>
                    <a:pt x="99" y="3"/>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25" name="Freeform 375"/>
            <p:cNvSpPr>
              <a:spLocks/>
            </p:cNvSpPr>
            <p:nvPr/>
          </p:nvSpPr>
          <p:spPr bwMode="auto">
            <a:xfrm>
              <a:off x="4049" y="3295"/>
              <a:ext cx="8" cy="31"/>
            </a:xfrm>
            <a:custGeom>
              <a:avLst/>
              <a:gdLst>
                <a:gd name="T0" fmla="*/ 72 w 72"/>
                <a:gd name="T1" fmla="*/ 2 h 287"/>
                <a:gd name="T2" fmla="*/ 70 w 72"/>
                <a:gd name="T3" fmla="*/ 4 h 287"/>
                <a:gd name="T4" fmla="*/ 66 w 72"/>
                <a:gd name="T5" fmla="*/ 12 h 287"/>
                <a:gd name="T6" fmla="*/ 59 w 72"/>
                <a:gd name="T7" fmla="*/ 27 h 287"/>
                <a:gd name="T8" fmla="*/ 53 w 72"/>
                <a:gd name="T9" fmla="*/ 50 h 287"/>
                <a:gd name="T10" fmla="*/ 48 w 72"/>
                <a:gd name="T11" fmla="*/ 87 h 287"/>
                <a:gd name="T12" fmla="*/ 46 w 72"/>
                <a:gd name="T13" fmla="*/ 137 h 287"/>
                <a:gd name="T14" fmla="*/ 47 w 72"/>
                <a:gd name="T15" fmla="*/ 203 h 287"/>
                <a:gd name="T16" fmla="*/ 54 w 72"/>
                <a:gd name="T17" fmla="*/ 287 h 287"/>
                <a:gd name="T18" fmla="*/ 13 w 72"/>
                <a:gd name="T19" fmla="*/ 287 h 287"/>
                <a:gd name="T20" fmla="*/ 12 w 72"/>
                <a:gd name="T21" fmla="*/ 279 h 287"/>
                <a:gd name="T22" fmla="*/ 8 w 72"/>
                <a:gd name="T23" fmla="*/ 255 h 287"/>
                <a:gd name="T24" fmla="*/ 4 w 72"/>
                <a:gd name="T25" fmla="*/ 220 h 287"/>
                <a:gd name="T26" fmla="*/ 1 w 72"/>
                <a:gd name="T27" fmla="*/ 178 h 287"/>
                <a:gd name="T28" fmla="*/ 0 w 72"/>
                <a:gd name="T29" fmla="*/ 131 h 287"/>
                <a:gd name="T30" fmla="*/ 2 w 72"/>
                <a:gd name="T31" fmla="*/ 84 h 287"/>
                <a:gd name="T32" fmla="*/ 9 w 72"/>
                <a:gd name="T33" fmla="*/ 39 h 287"/>
                <a:gd name="T34" fmla="*/ 23 w 72"/>
                <a:gd name="T35" fmla="*/ 0 h 287"/>
                <a:gd name="T36" fmla="*/ 72 w 72"/>
                <a:gd name="T37" fmla="*/ 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287">
                  <a:moveTo>
                    <a:pt x="72" y="2"/>
                  </a:moveTo>
                  <a:lnTo>
                    <a:pt x="70" y="4"/>
                  </a:lnTo>
                  <a:lnTo>
                    <a:pt x="66" y="12"/>
                  </a:lnTo>
                  <a:lnTo>
                    <a:pt x="59" y="27"/>
                  </a:lnTo>
                  <a:lnTo>
                    <a:pt x="53" y="50"/>
                  </a:lnTo>
                  <a:lnTo>
                    <a:pt x="48" y="87"/>
                  </a:lnTo>
                  <a:lnTo>
                    <a:pt x="46" y="137"/>
                  </a:lnTo>
                  <a:lnTo>
                    <a:pt x="47" y="203"/>
                  </a:lnTo>
                  <a:lnTo>
                    <a:pt x="54" y="287"/>
                  </a:lnTo>
                  <a:lnTo>
                    <a:pt x="13" y="287"/>
                  </a:lnTo>
                  <a:lnTo>
                    <a:pt x="12" y="279"/>
                  </a:lnTo>
                  <a:lnTo>
                    <a:pt x="8" y="255"/>
                  </a:lnTo>
                  <a:lnTo>
                    <a:pt x="4" y="220"/>
                  </a:lnTo>
                  <a:lnTo>
                    <a:pt x="1" y="178"/>
                  </a:lnTo>
                  <a:lnTo>
                    <a:pt x="0" y="131"/>
                  </a:lnTo>
                  <a:lnTo>
                    <a:pt x="2" y="84"/>
                  </a:lnTo>
                  <a:lnTo>
                    <a:pt x="9" y="39"/>
                  </a:lnTo>
                  <a:lnTo>
                    <a:pt x="23" y="0"/>
                  </a:lnTo>
                  <a:lnTo>
                    <a:pt x="72" y="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26" name="Rectangle 376"/>
            <p:cNvSpPr>
              <a:spLocks noChangeArrowheads="1"/>
            </p:cNvSpPr>
            <p:nvPr/>
          </p:nvSpPr>
          <p:spPr bwMode="auto">
            <a:xfrm>
              <a:off x="3944" y="3287"/>
              <a:ext cx="3" cy="101"/>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27" name="Freeform 377"/>
            <p:cNvSpPr>
              <a:spLocks/>
            </p:cNvSpPr>
            <p:nvPr/>
          </p:nvSpPr>
          <p:spPr bwMode="auto">
            <a:xfrm>
              <a:off x="3980" y="3285"/>
              <a:ext cx="39" cy="47"/>
            </a:xfrm>
            <a:custGeom>
              <a:avLst/>
              <a:gdLst>
                <a:gd name="T0" fmla="*/ 33 w 354"/>
                <a:gd name="T1" fmla="*/ 39 h 418"/>
                <a:gd name="T2" fmla="*/ 30 w 354"/>
                <a:gd name="T3" fmla="*/ 48 h 418"/>
                <a:gd name="T4" fmla="*/ 23 w 354"/>
                <a:gd name="T5" fmla="*/ 71 h 418"/>
                <a:gd name="T6" fmla="*/ 15 w 354"/>
                <a:gd name="T7" fmla="*/ 107 h 418"/>
                <a:gd name="T8" fmla="*/ 7 w 354"/>
                <a:gd name="T9" fmla="*/ 155 h 418"/>
                <a:gd name="T10" fmla="*/ 1 w 354"/>
                <a:gd name="T11" fmla="*/ 212 h 418"/>
                <a:gd name="T12" fmla="*/ 0 w 354"/>
                <a:gd name="T13" fmla="*/ 276 h 418"/>
                <a:gd name="T14" fmla="*/ 6 w 354"/>
                <a:gd name="T15" fmla="*/ 345 h 418"/>
                <a:gd name="T16" fmla="*/ 21 w 354"/>
                <a:gd name="T17" fmla="*/ 418 h 418"/>
                <a:gd name="T18" fmla="*/ 21 w 354"/>
                <a:gd name="T19" fmla="*/ 415 h 418"/>
                <a:gd name="T20" fmla="*/ 21 w 354"/>
                <a:gd name="T21" fmla="*/ 405 h 418"/>
                <a:gd name="T22" fmla="*/ 21 w 354"/>
                <a:gd name="T23" fmla="*/ 390 h 418"/>
                <a:gd name="T24" fmla="*/ 21 w 354"/>
                <a:gd name="T25" fmla="*/ 372 h 418"/>
                <a:gd name="T26" fmla="*/ 23 w 354"/>
                <a:gd name="T27" fmla="*/ 348 h 418"/>
                <a:gd name="T28" fmla="*/ 27 w 354"/>
                <a:gd name="T29" fmla="*/ 324 h 418"/>
                <a:gd name="T30" fmla="*/ 31 w 354"/>
                <a:gd name="T31" fmla="*/ 296 h 418"/>
                <a:gd name="T32" fmla="*/ 37 w 354"/>
                <a:gd name="T33" fmla="*/ 267 h 418"/>
                <a:gd name="T34" fmla="*/ 46 w 354"/>
                <a:gd name="T35" fmla="*/ 239 h 418"/>
                <a:gd name="T36" fmla="*/ 57 w 354"/>
                <a:gd name="T37" fmla="*/ 211 h 418"/>
                <a:gd name="T38" fmla="*/ 70 w 354"/>
                <a:gd name="T39" fmla="*/ 185 h 418"/>
                <a:gd name="T40" fmla="*/ 88 w 354"/>
                <a:gd name="T41" fmla="*/ 160 h 418"/>
                <a:gd name="T42" fmla="*/ 109 w 354"/>
                <a:gd name="T43" fmla="*/ 139 h 418"/>
                <a:gd name="T44" fmla="*/ 133 w 354"/>
                <a:gd name="T45" fmla="*/ 121 h 418"/>
                <a:gd name="T46" fmla="*/ 163 w 354"/>
                <a:gd name="T47" fmla="*/ 109 h 418"/>
                <a:gd name="T48" fmla="*/ 197 w 354"/>
                <a:gd name="T49" fmla="*/ 102 h 418"/>
                <a:gd name="T50" fmla="*/ 199 w 354"/>
                <a:gd name="T51" fmla="*/ 100 h 418"/>
                <a:gd name="T52" fmla="*/ 205 w 354"/>
                <a:gd name="T53" fmla="*/ 96 h 418"/>
                <a:gd name="T54" fmla="*/ 215 w 354"/>
                <a:gd name="T55" fmla="*/ 88 h 418"/>
                <a:gd name="T56" fmla="*/ 231 w 354"/>
                <a:gd name="T57" fmla="*/ 78 h 418"/>
                <a:gd name="T58" fmla="*/ 252 w 354"/>
                <a:gd name="T59" fmla="*/ 66 h 418"/>
                <a:gd name="T60" fmla="*/ 280 w 354"/>
                <a:gd name="T61" fmla="*/ 52 h 418"/>
                <a:gd name="T62" fmla="*/ 314 w 354"/>
                <a:gd name="T63" fmla="*/ 35 h 418"/>
                <a:gd name="T64" fmla="*/ 354 w 354"/>
                <a:gd name="T65" fmla="*/ 17 h 418"/>
                <a:gd name="T66" fmla="*/ 352 w 354"/>
                <a:gd name="T67" fmla="*/ 16 h 418"/>
                <a:gd name="T68" fmla="*/ 346 w 354"/>
                <a:gd name="T69" fmla="*/ 15 h 418"/>
                <a:gd name="T70" fmla="*/ 337 w 354"/>
                <a:gd name="T71" fmla="*/ 13 h 418"/>
                <a:gd name="T72" fmla="*/ 324 w 354"/>
                <a:gd name="T73" fmla="*/ 11 h 418"/>
                <a:gd name="T74" fmla="*/ 308 w 354"/>
                <a:gd name="T75" fmla="*/ 8 h 418"/>
                <a:gd name="T76" fmla="*/ 290 w 354"/>
                <a:gd name="T77" fmla="*/ 6 h 418"/>
                <a:gd name="T78" fmla="*/ 269 w 354"/>
                <a:gd name="T79" fmla="*/ 4 h 418"/>
                <a:gd name="T80" fmla="*/ 246 w 354"/>
                <a:gd name="T81" fmla="*/ 1 h 418"/>
                <a:gd name="T82" fmla="*/ 222 w 354"/>
                <a:gd name="T83" fmla="*/ 0 h 418"/>
                <a:gd name="T84" fmla="*/ 197 w 354"/>
                <a:gd name="T85" fmla="*/ 1 h 418"/>
                <a:gd name="T86" fmla="*/ 170 w 354"/>
                <a:gd name="T87" fmla="*/ 3 h 418"/>
                <a:gd name="T88" fmla="*/ 143 w 354"/>
                <a:gd name="T89" fmla="*/ 6 h 418"/>
                <a:gd name="T90" fmla="*/ 115 w 354"/>
                <a:gd name="T91" fmla="*/ 11 h 418"/>
                <a:gd name="T92" fmla="*/ 87 w 354"/>
                <a:gd name="T93" fmla="*/ 18 h 418"/>
                <a:gd name="T94" fmla="*/ 59 w 354"/>
                <a:gd name="T95" fmla="*/ 27 h 418"/>
                <a:gd name="T96" fmla="*/ 33 w 354"/>
                <a:gd name="T97" fmla="*/ 3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4" h="418">
                  <a:moveTo>
                    <a:pt x="33" y="39"/>
                  </a:moveTo>
                  <a:lnTo>
                    <a:pt x="30" y="48"/>
                  </a:lnTo>
                  <a:lnTo>
                    <a:pt x="23" y="71"/>
                  </a:lnTo>
                  <a:lnTo>
                    <a:pt x="15" y="107"/>
                  </a:lnTo>
                  <a:lnTo>
                    <a:pt x="7" y="155"/>
                  </a:lnTo>
                  <a:lnTo>
                    <a:pt x="1" y="212"/>
                  </a:lnTo>
                  <a:lnTo>
                    <a:pt x="0" y="276"/>
                  </a:lnTo>
                  <a:lnTo>
                    <a:pt x="6" y="345"/>
                  </a:lnTo>
                  <a:lnTo>
                    <a:pt x="21" y="418"/>
                  </a:lnTo>
                  <a:lnTo>
                    <a:pt x="21" y="415"/>
                  </a:lnTo>
                  <a:lnTo>
                    <a:pt x="21" y="405"/>
                  </a:lnTo>
                  <a:lnTo>
                    <a:pt x="21" y="390"/>
                  </a:lnTo>
                  <a:lnTo>
                    <a:pt x="21" y="372"/>
                  </a:lnTo>
                  <a:lnTo>
                    <a:pt x="23" y="348"/>
                  </a:lnTo>
                  <a:lnTo>
                    <a:pt x="27" y="324"/>
                  </a:lnTo>
                  <a:lnTo>
                    <a:pt x="31" y="296"/>
                  </a:lnTo>
                  <a:lnTo>
                    <a:pt x="37" y="267"/>
                  </a:lnTo>
                  <a:lnTo>
                    <a:pt x="46" y="239"/>
                  </a:lnTo>
                  <a:lnTo>
                    <a:pt x="57" y="211"/>
                  </a:lnTo>
                  <a:lnTo>
                    <a:pt x="70" y="185"/>
                  </a:lnTo>
                  <a:lnTo>
                    <a:pt x="88" y="160"/>
                  </a:lnTo>
                  <a:lnTo>
                    <a:pt x="109" y="139"/>
                  </a:lnTo>
                  <a:lnTo>
                    <a:pt x="133" y="121"/>
                  </a:lnTo>
                  <a:lnTo>
                    <a:pt x="163" y="109"/>
                  </a:lnTo>
                  <a:lnTo>
                    <a:pt x="197" y="102"/>
                  </a:lnTo>
                  <a:lnTo>
                    <a:pt x="199" y="100"/>
                  </a:lnTo>
                  <a:lnTo>
                    <a:pt x="205" y="96"/>
                  </a:lnTo>
                  <a:lnTo>
                    <a:pt x="215" y="88"/>
                  </a:lnTo>
                  <a:lnTo>
                    <a:pt x="231" y="78"/>
                  </a:lnTo>
                  <a:lnTo>
                    <a:pt x="252" y="66"/>
                  </a:lnTo>
                  <a:lnTo>
                    <a:pt x="280" y="52"/>
                  </a:lnTo>
                  <a:lnTo>
                    <a:pt x="314" y="35"/>
                  </a:lnTo>
                  <a:lnTo>
                    <a:pt x="354" y="17"/>
                  </a:lnTo>
                  <a:lnTo>
                    <a:pt x="352" y="16"/>
                  </a:lnTo>
                  <a:lnTo>
                    <a:pt x="346" y="15"/>
                  </a:lnTo>
                  <a:lnTo>
                    <a:pt x="337" y="13"/>
                  </a:lnTo>
                  <a:lnTo>
                    <a:pt x="324" y="11"/>
                  </a:lnTo>
                  <a:lnTo>
                    <a:pt x="308" y="8"/>
                  </a:lnTo>
                  <a:lnTo>
                    <a:pt x="290" y="6"/>
                  </a:lnTo>
                  <a:lnTo>
                    <a:pt x="269" y="4"/>
                  </a:lnTo>
                  <a:lnTo>
                    <a:pt x="246" y="1"/>
                  </a:lnTo>
                  <a:lnTo>
                    <a:pt x="222" y="0"/>
                  </a:lnTo>
                  <a:lnTo>
                    <a:pt x="197" y="1"/>
                  </a:lnTo>
                  <a:lnTo>
                    <a:pt x="170" y="3"/>
                  </a:lnTo>
                  <a:lnTo>
                    <a:pt x="143" y="6"/>
                  </a:lnTo>
                  <a:lnTo>
                    <a:pt x="115" y="11"/>
                  </a:lnTo>
                  <a:lnTo>
                    <a:pt x="87" y="18"/>
                  </a:lnTo>
                  <a:lnTo>
                    <a:pt x="59" y="27"/>
                  </a:lnTo>
                  <a:lnTo>
                    <a:pt x="33" y="39"/>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28" name="Freeform 378"/>
            <p:cNvSpPr>
              <a:spLocks/>
            </p:cNvSpPr>
            <p:nvPr/>
          </p:nvSpPr>
          <p:spPr bwMode="auto">
            <a:xfrm>
              <a:off x="3925" y="3320"/>
              <a:ext cx="32" cy="8"/>
            </a:xfrm>
            <a:custGeom>
              <a:avLst/>
              <a:gdLst>
                <a:gd name="T0" fmla="*/ 0 w 290"/>
                <a:gd name="T1" fmla="*/ 50 h 79"/>
                <a:gd name="T2" fmla="*/ 0 w 290"/>
                <a:gd name="T3" fmla="*/ 49 h 79"/>
                <a:gd name="T4" fmla="*/ 3 w 290"/>
                <a:gd name="T5" fmla="*/ 46 h 79"/>
                <a:gd name="T6" fmla="*/ 6 w 290"/>
                <a:gd name="T7" fmla="*/ 42 h 79"/>
                <a:gd name="T8" fmla="*/ 11 w 290"/>
                <a:gd name="T9" fmla="*/ 36 h 79"/>
                <a:gd name="T10" fmla="*/ 18 w 290"/>
                <a:gd name="T11" fmla="*/ 30 h 79"/>
                <a:gd name="T12" fmla="*/ 26 w 290"/>
                <a:gd name="T13" fmla="*/ 24 h 79"/>
                <a:gd name="T14" fmla="*/ 37 w 290"/>
                <a:gd name="T15" fmla="*/ 18 h 79"/>
                <a:gd name="T16" fmla="*/ 51 w 290"/>
                <a:gd name="T17" fmla="*/ 12 h 79"/>
                <a:gd name="T18" fmla="*/ 69 w 290"/>
                <a:gd name="T19" fmla="*/ 6 h 79"/>
                <a:gd name="T20" fmla="*/ 88 w 290"/>
                <a:gd name="T21" fmla="*/ 2 h 79"/>
                <a:gd name="T22" fmla="*/ 112 w 290"/>
                <a:gd name="T23" fmla="*/ 0 h 79"/>
                <a:gd name="T24" fmla="*/ 139 w 290"/>
                <a:gd name="T25" fmla="*/ 0 h 79"/>
                <a:gd name="T26" fmla="*/ 170 w 290"/>
                <a:gd name="T27" fmla="*/ 2 h 79"/>
                <a:gd name="T28" fmla="*/ 205 w 290"/>
                <a:gd name="T29" fmla="*/ 8 h 79"/>
                <a:gd name="T30" fmla="*/ 245 w 290"/>
                <a:gd name="T31" fmla="*/ 16 h 79"/>
                <a:gd name="T32" fmla="*/ 290 w 290"/>
                <a:gd name="T33" fmla="*/ 28 h 79"/>
                <a:gd name="T34" fmla="*/ 283 w 290"/>
                <a:gd name="T35" fmla="*/ 45 h 79"/>
                <a:gd name="T36" fmla="*/ 281 w 290"/>
                <a:gd name="T37" fmla="*/ 44 h 79"/>
                <a:gd name="T38" fmla="*/ 274 w 290"/>
                <a:gd name="T39" fmla="*/ 42 h 79"/>
                <a:gd name="T40" fmla="*/ 263 w 290"/>
                <a:gd name="T41" fmla="*/ 39 h 79"/>
                <a:gd name="T42" fmla="*/ 249 w 290"/>
                <a:gd name="T43" fmla="*/ 35 h 79"/>
                <a:gd name="T44" fmla="*/ 232 w 290"/>
                <a:gd name="T45" fmla="*/ 31 h 79"/>
                <a:gd name="T46" fmla="*/ 212 w 290"/>
                <a:gd name="T47" fmla="*/ 27 h 79"/>
                <a:gd name="T48" fmla="*/ 191 w 290"/>
                <a:gd name="T49" fmla="*/ 24 h 79"/>
                <a:gd name="T50" fmla="*/ 167 w 290"/>
                <a:gd name="T51" fmla="*/ 22 h 79"/>
                <a:gd name="T52" fmla="*/ 144 w 290"/>
                <a:gd name="T53" fmla="*/ 21 h 79"/>
                <a:gd name="T54" fmla="*/ 120 w 290"/>
                <a:gd name="T55" fmla="*/ 21 h 79"/>
                <a:gd name="T56" fmla="*/ 96 w 290"/>
                <a:gd name="T57" fmla="*/ 23 h 79"/>
                <a:gd name="T58" fmla="*/ 74 w 290"/>
                <a:gd name="T59" fmla="*/ 28 h 79"/>
                <a:gd name="T60" fmla="*/ 52 w 290"/>
                <a:gd name="T61" fmla="*/ 36 h 79"/>
                <a:gd name="T62" fmla="*/ 32 w 290"/>
                <a:gd name="T63" fmla="*/ 46 h 79"/>
                <a:gd name="T64" fmla="*/ 15 w 290"/>
                <a:gd name="T65" fmla="*/ 61 h 79"/>
                <a:gd name="T66" fmla="*/ 0 w 290"/>
                <a:gd name="T67" fmla="*/ 79 h 79"/>
                <a:gd name="T68" fmla="*/ 0 w 290"/>
                <a:gd name="T69" fmla="*/ 5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79">
                  <a:moveTo>
                    <a:pt x="0" y="50"/>
                  </a:moveTo>
                  <a:lnTo>
                    <a:pt x="0" y="49"/>
                  </a:lnTo>
                  <a:lnTo>
                    <a:pt x="3" y="46"/>
                  </a:lnTo>
                  <a:lnTo>
                    <a:pt x="6" y="42"/>
                  </a:lnTo>
                  <a:lnTo>
                    <a:pt x="11" y="36"/>
                  </a:lnTo>
                  <a:lnTo>
                    <a:pt x="18" y="30"/>
                  </a:lnTo>
                  <a:lnTo>
                    <a:pt x="26" y="24"/>
                  </a:lnTo>
                  <a:lnTo>
                    <a:pt x="37" y="18"/>
                  </a:lnTo>
                  <a:lnTo>
                    <a:pt x="51" y="12"/>
                  </a:lnTo>
                  <a:lnTo>
                    <a:pt x="69" y="6"/>
                  </a:lnTo>
                  <a:lnTo>
                    <a:pt x="88" y="2"/>
                  </a:lnTo>
                  <a:lnTo>
                    <a:pt x="112" y="0"/>
                  </a:lnTo>
                  <a:lnTo>
                    <a:pt x="139" y="0"/>
                  </a:lnTo>
                  <a:lnTo>
                    <a:pt x="170" y="2"/>
                  </a:lnTo>
                  <a:lnTo>
                    <a:pt x="205" y="8"/>
                  </a:lnTo>
                  <a:lnTo>
                    <a:pt x="245" y="16"/>
                  </a:lnTo>
                  <a:lnTo>
                    <a:pt x="290" y="28"/>
                  </a:lnTo>
                  <a:lnTo>
                    <a:pt x="283" y="45"/>
                  </a:lnTo>
                  <a:lnTo>
                    <a:pt x="281" y="44"/>
                  </a:lnTo>
                  <a:lnTo>
                    <a:pt x="274" y="42"/>
                  </a:lnTo>
                  <a:lnTo>
                    <a:pt x="263" y="39"/>
                  </a:lnTo>
                  <a:lnTo>
                    <a:pt x="249" y="35"/>
                  </a:lnTo>
                  <a:lnTo>
                    <a:pt x="232" y="31"/>
                  </a:lnTo>
                  <a:lnTo>
                    <a:pt x="212" y="27"/>
                  </a:lnTo>
                  <a:lnTo>
                    <a:pt x="191" y="24"/>
                  </a:lnTo>
                  <a:lnTo>
                    <a:pt x="167" y="22"/>
                  </a:lnTo>
                  <a:lnTo>
                    <a:pt x="144" y="21"/>
                  </a:lnTo>
                  <a:lnTo>
                    <a:pt x="120" y="21"/>
                  </a:lnTo>
                  <a:lnTo>
                    <a:pt x="96" y="23"/>
                  </a:lnTo>
                  <a:lnTo>
                    <a:pt x="74" y="28"/>
                  </a:lnTo>
                  <a:lnTo>
                    <a:pt x="52" y="36"/>
                  </a:lnTo>
                  <a:lnTo>
                    <a:pt x="32" y="46"/>
                  </a:lnTo>
                  <a:lnTo>
                    <a:pt x="15" y="61"/>
                  </a:lnTo>
                  <a:lnTo>
                    <a:pt x="0" y="79"/>
                  </a:lnTo>
                  <a:lnTo>
                    <a:pt x="0" y="5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29" name="Freeform 379"/>
            <p:cNvSpPr>
              <a:spLocks/>
            </p:cNvSpPr>
            <p:nvPr/>
          </p:nvSpPr>
          <p:spPr bwMode="auto">
            <a:xfrm>
              <a:off x="3925" y="3299"/>
              <a:ext cx="32" cy="9"/>
            </a:xfrm>
            <a:custGeom>
              <a:avLst/>
              <a:gdLst>
                <a:gd name="T0" fmla="*/ 0 w 290"/>
                <a:gd name="T1" fmla="*/ 50 h 79"/>
                <a:gd name="T2" fmla="*/ 0 w 290"/>
                <a:gd name="T3" fmla="*/ 49 h 79"/>
                <a:gd name="T4" fmla="*/ 3 w 290"/>
                <a:gd name="T5" fmla="*/ 46 h 79"/>
                <a:gd name="T6" fmla="*/ 6 w 290"/>
                <a:gd name="T7" fmla="*/ 42 h 79"/>
                <a:gd name="T8" fmla="*/ 11 w 290"/>
                <a:gd name="T9" fmla="*/ 36 h 79"/>
                <a:gd name="T10" fmla="*/ 18 w 290"/>
                <a:gd name="T11" fmla="*/ 30 h 79"/>
                <a:gd name="T12" fmla="*/ 26 w 290"/>
                <a:gd name="T13" fmla="*/ 24 h 79"/>
                <a:gd name="T14" fmla="*/ 37 w 290"/>
                <a:gd name="T15" fmla="*/ 17 h 79"/>
                <a:gd name="T16" fmla="*/ 51 w 290"/>
                <a:gd name="T17" fmla="*/ 11 h 79"/>
                <a:gd name="T18" fmla="*/ 69 w 290"/>
                <a:gd name="T19" fmla="*/ 6 h 79"/>
                <a:gd name="T20" fmla="*/ 88 w 290"/>
                <a:gd name="T21" fmla="*/ 2 h 79"/>
                <a:gd name="T22" fmla="*/ 112 w 290"/>
                <a:gd name="T23" fmla="*/ 0 h 79"/>
                <a:gd name="T24" fmla="*/ 139 w 290"/>
                <a:gd name="T25" fmla="*/ 0 h 79"/>
                <a:gd name="T26" fmla="*/ 170 w 290"/>
                <a:gd name="T27" fmla="*/ 2 h 79"/>
                <a:gd name="T28" fmla="*/ 205 w 290"/>
                <a:gd name="T29" fmla="*/ 7 h 79"/>
                <a:gd name="T30" fmla="*/ 245 w 290"/>
                <a:gd name="T31" fmla="*/ 16 h 79"/>
                <a:gd name="T32" fmla="*/ 290 w 290"/>
                <a:gd name="T33" fmla="*/ 28 h 79"/>
                <a:gd name="T34" fmla="*/ 283 w 290"/>
                <a:gd name="T35" fmla="*/ 44 h 79"/>
                <a:gd name="T36" fmla="*/ 281 w 290"/>
                <a:gd name="T37" fmla="*/ 43 h 79"/>
                <a:gd name="T38" fmla="*/ 274 w 290"/>
                <a:gd name="T39" fmla="*/ 41 h 79"/>
                <a:gd name="T40" fmla="*/ 263 w 290"/>
                <a:gd name="T41" fmla="*/ 38 h 79"/>
                <a:gd name="T42" fmla="*/ 249 w 290"/>
                <a:gd name="T43" fmla="*/ 34 h 79"/>
                <a:gd name="T44" fmla="*/ 232 w 290"/>
                <a:gd name="T45" fmla="*/ 31 h 79"/>
                <a:gd name="T46" fmla="*/ 212 w 290"/>
                <a:gd name="T47" fmla="*/ 27 h 79"/>
                <a:gd name="T48" fmla="*/ 191 w 290"/>
                <a:gd name="T49" fmla="*/ 24 h 79"/>
                <a:gd name="T50" fmla="*/ 167 w 290"/>
                <a:gd name="T51" fmla="*/ 21 h 79"/>
                <a:gd name="T52" fmla="*/ 144 w 290"/>
                <a:gd name="T53" fmla="*/ 20 h 79"/>
                <a:gd name="T54" fmla="*/ 120 w 290"/>
                <a:gd name="T55" fmla="*/ 21 h 79"/>
                <a:gd name="T56" fmla="*/ 96 w 290"/>
                <a:gd name="T57" fmla="*/ 23 h 79"/>
                <a:gd name="T58" fmla="*/ 74 w 290"/>
                <a:gd name="T59" fmla="*/ 28 h 79"/>
                <a:gd name="T60" fmla="*/ 52 w 290"/>
                <a:gd name="T61" fmla="*/ 36 h 79"/>
                <a:gd name="T62" fmla="*/ 32 w 290"/>
                <a:gd name="T63" fmla="*/ 46 h 79"/>
                <a:gd name="T64" fmla="*/ 15 w 290"/>
                <a:gd name="T65" fmla="*/ 61 h 79"/>
                <a:gd name="T66" fmla="*/ 0 w 290"/>
                <a:gd name="T67" fmla="*/ 79 h 79"/>
                <a:gd name="T68" fmla="*/ 0 w 290"/>
                <a:gd name="T69" fmla="*/ 5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79">
                  <a:moveTo>
                    <a:pt x="0" y="50"/>
                  </a:moveTo>
                  <a:lnTo>
                    <a:pt x="0" y="49"/>
                  </a:lnTo>
                  <a:lnTo>
                    <a:pt x="3" y="46"/>
                  </a:lnTo>
                  <a:lnTo>
                    <a:pt x="6" y="42"/>
                  </a:lnTo>
                  <a:lnTo>
                    <a:pt x="11" y="36"/>
                  </a:lnTo>
                  <a:lnTo>
                    <a:pt x="18" y="30"/>
                  </a:lnTo>
                  <a:lnTo>
                    <a:pt x="26" y="24"/>
                  </a:lnTo>
                  <a:lnTo>
                    <a:pt x="37" y="17"/>
                  </a:lnTo>
                  <a:lnTo>
                    <a:pt x="51" y="11"/>
                  </a:lnTo>
                  <a:lnTo>
                    <a:pt x="69" y="6"/>
                  </a:lnTo>
                  <a:lnTo>
                    <a:pt x="88" y="2"/>
                  </a:lnTo>
                  <a:lnTo>
                    <a:pt x="112" y="0"/>
                  </a:lnTo>
                  <a:lnTo>
                    <a:pt x="139" y="0"/>
                  </a:lnTo>
                  <a:lnTo>
                    <a:pt x="170" y="2"/>
                  </a:lnTo>
                  <a:lnTo>
                    <a:pt x="205" y="7"/>
                  </a:lnTo>
                  <a:lnTo>
                    <a:pt x="245" y="16"/>
                  </a:lnTo>
                  <a:lnTo>
                    <a:pt x="290" y="28"/>
                  </a:lnTo>
                  <a:lnTo>
                    <a:pt x="283" y="44"/>
                  </a:lnTo>
                  <a:lnTo>
                    <a:pt x="281" y="43"/>
                  </a:lnTo>
                  <a:lnTo>
                    <a:pt x="274" y="41"/>
                  </a:lnTo>
                  <a:lnTo>
                    <a:pt x="263" y="38"/>
                  </a:lnTo>
                  <a:lnTo>
                    <a:pt x="249" y="34"/>
                  </a:lnTo>
                  <a:lnTo>
                    <a:pt x="232" y="31"/>
                  </a:lnTo>
                  <a:lnTo>
                    <a:pt x="212" y="27"/>
                  </a:lnTo>
                  <a:lnTo>
                    <a:pt x="191" y="24"/>
                  </a:lnTo>
                  <a:lnTo>
                    <a:pt x="167" y="21"/>
                  </a:lnTo>
                  <a:lnTo>
                    <a:pt x="144" y="20"/>
                  </a:lnTo>
                  <a:lnTo>
                    <a:pt x="120" y="21"/>
                  </a:lnTo>
                  <a:lnTo>
                    <a:pt x="96" y="23"/>
                  </a:lnTo>
                  <a:lnTo>
                    <a:pt x="74" y="28"/>
                  </a:lnTo>
                  <a:lnTo>
                    <a:pt x="52" y="36"/>
                  </a:lnTo>
                  <a:lnTo>
                    <a:pt x="32" y="46"/>
                  </a:lnTo>
                  <a:lnTo>
                    <a:pt x="15" y="61"/>
                  </a:lnTo>
                  <a:lnTo>
                    <a:pt x="0" y="79"/>
                  </a:lnTo>
                  <a:lnTo>
                    <a:pt x="0" y="5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30" name="Freeform 380"/>
            <p:cNvSpPr>
              <a:spLocks/>
            </p:cNvSpPr>
            <p:nvPr/>
          </p:nvSpPr>
          <p:spPr bwMode="auto">
            <a:xfrm>
              <a:off x="3955" y="3289"/>
              <a:ext cx="52" cy="96"/>
            </a:xfrm>
            <a:custGeom>
              <a:avLst/>
              <a:gdLst>
                <a:gd name="T0" fmla="*/ 0 w 469"/>
                <a:gd name="T1" fmla="*/ 0 h 868"/>
                <a:gd name="T2" fmla="*/ 0 w 469"/>
                <a:gd name="T3" fmla="*/ 840 h 868"/>
                <a:gd name="T4" fmla="*/ 142 w 469"/>
                <a:gd name="T5" fmla="*/ 868 h 868"/>
                <a:gd name="T6" fmla="*/ 136 w 469"/>
                <a:gd name="T7" fmla="*/ 755 h 868"/>
                <a:gd name="T8" fmla="*/ 469 w 469"/>
                <a:gd name="T9" fmla="*/ 806 h 868"/>
                <a:gd name="T10" fmla="*/ 463 w 469"/>
                <a:gd name="T11" fmla="*/ 761 h 868"/>
                <a:gd name="T12" fmla="*/ 232 w 469"/>
                <a:gd name="T13" fmla="*/ 732 h 868"/>
                <a:gd name="T14" fmla="*/ 226 w 469"/>
                <a:gd name="T15" fmla="*/ 635 h 868"/>
                <a:gd name="T16" fmla="*/ 68 w 469"/>
                <a:gd name="T17" fmla="*/ 635 h 868"/>
                <a:gd name="T18" fmla="*/ 64 w 469"/>
                <a:gd name="T19" fmla="*/ 623 h 868"/>
                <a:gd name="T20" fmla="*/ 53 w 469"/>
                <a:gd name="T21" fmla="*/ 587 h 868"/>
                <a:gd name="T22" fmla="*/ 39 w 469"/>
                <a:gd name="T23" fmla="*/ 530 h 868"/>
                <a:gd name="T24" fmla="*/ 25 w 469"/>
                <a:gd name="T25" fmla="*/ 455 h 868"/>
                <a:gd name="T26" fmla="*/ 14 w 469"/>
                <a:gd name="T27" fmla="*/ 365 h 868"/>
                <a:gd name="T28" fmla="*/ 10 w 469"/>
                <a:gd name="T29" fmla="*/ 262 h 868"/>
                <a:gd name="T30" fmla="*/ 19 w 469"/>
                <a:gd name="T31" fmla="*/ 149 h 868"/>
                <a:gd name="T32" fmla="*/ 40 w 469"/>
                <a:gd name="T33" fmla="*/ 29 h 868"/>
                <a:gd name="T34" fmla="*/ 0 w 469"/>
                <a:gd name="T35"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9" h="868">
                  <a:moveTo>
                    <a:pt x="0" y="0"/>
                  </a:moveTo>
                  <a:lnTo>
                    <a:pt x="0" y="840"/>
                  </a:lnTo>
                  <a:lnTo>
                    <a:pt x="142" y="868"/>
                  </a:lnTo>
                  <a:lnTo>
                    <a:pt x="136" y="755"/>
                  </a:lnTo>
                  <a:lnTo>
                    <a:pt x="469" y="806"/>
                  </a:lnTo>
                  <a:lnTo>
                    <a:pt x="463" y="761"/>
                  </a:lnTo>
                  <a:lnTo>
                    <a:pt x="232" y="732"/>
                  </a:lnTo>
                  <a:lnTo>
                    <a:pt x="226" y="635"/>
                  </a:lnTo>
                  <a:lnTo>
                    <a:pt x="68" y="635"/>
                  </a:lnTo>
                  <a:lnTo>
                    <a:pt x="64" y="623"/>
                  </a:lnTo>
                  <a:lnTo>
                    <a:pt x="53" y="587"/>
                  </a:lnTo>
                  <a:lnTo>
                    <a:pt x="39" y="530"/>
                  </a:lnTo>
                  <a:lnTo>
                    <a:pt x="25" y="455"/>
                  </a:lnTo>
                  <a:lnTo>
                    <a:pt x="14" y="365"/>
                  </a:lnTo>
                  <a:lnTo>
                    <a:pt x="10" y="262"/>
                  </a:lnTo>
                  <a:lnTo>
                    <a:pt x="19" y="149"/>
                  </a:lnTo>
                  <a:lnTo>
                    <a:pt x="40" y="29"/>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31" name="Freeform 381"/>
            <p:cNvSpPr>
              <a:spLocks/>
            </p:cNvSpPr>
            <p:nvPr/>
          </p:nvSpPr>
          <p:spPr bwMode="auto">
            <a:xfrm>
              <a:off x="3981" y="3267"/>
              <a:ext cx="67" cy="13"/>
            </a:xfrm>
            <a:custGeom>
              <a:avLst/>
              <a:gdLst>
                <a:gd name="T0" fmla="*/ 0 w 604"/>
                <a:gd name="T1" fmla="*/ 118 h 118"/>
                <a:gd name="T2" fmla="*/ 3 w 604"/>
                <a:gd name="T3" fmla="*/ 117 h 118"/>
                <a:gd name="T4" fmla="*/ 14 w 604"/>
                <a:gd name="T5" fmla="*/ 113 h 118"/>
                <a:gd name="T6" fmla="*/ 29 w 604"/>
                <a:gd name="T7" fmla="*/ 108 h 118"/>
                <a:gd name="T8" fmla="*/ 50 w 604"/>
                <a:gd name="T9" fmla="*/ 101 h 118"/>
                <a:gd name="T10" fmla="*/ 77 w 604"/>
                <a:gd name="T11" fmla="*/ 93 h 118"/>
                <a:gd name="T12" fmla="*/ 107 w 604"/>
                <a:gd name="T13" fmla="*/ 85 h 118"/>
                <a:gd name="T14" fmla="*/ 143 w 604"/>
                <a:gd name="T15" fmla="*/ 76 h 118"/>
                <a:gd name="T16" fmla="*/ 181 w 604"/>
                <a:gd name="T17" fmla="*/ 69 h 118"/>
                <a:gd name="T18" fmla="*/ 224 w 604"/>
                <a:gd name="T19" fmla="*/ 62 h 118"/>
                <a:gd name="T20" fmla="*/ 270 w 604"/>
                <a:gd name="T21" fmla="*/ 57 h 118"/>
                <a:gd name="T22" fmla="*/ 319 w 604"/>
                <a:gd name="T23" fmla="*/ 53 h 118"/>
                <a:gd name="T24" fmla="*/ 369 w 604"/>
                <a:gd name="T25" fmla="*/ 52 h 118"/>
                <a:gd name="T26" fmla="*/ 422 w 604"/>
                <a:gd name="T27" fmla="*/ 53 h 118"/>
                <a:gd name="T28" fmla="*/ 476 w 604"/>
                <a:gd name="T29" fmla="*/ 58 h 118"/>
                <a:gd name="T30" fmla="*/ 531 w 604"/>
                <a:gd name="T31" fmla="*/ 66 h 118"/>
                <a:gd name="T32" fmla="*/ 587 w 604"/>
                <a:gd name="T33" fmla="*/ 78 h 118"/>
                <a:gd name="T34" fmla="*/ 604 w 604"/>
                <a:gd name="T35" fmla="*/ 0 h 118"/>
                <a:gd name="T36" fmla="*/ 600 w 604"/>
                <a:gd name="T37" fmla="*/ 0 h 118"/>
                <a:gd name="T38" fmla="*/ 587 w 604"/>
                <a:gd name="T39" fmla="*/ 0 h 118"/>
                <a:gd name="T40" fmla="*/ 566 w 604"/>
                <a:gd name="T41" fmla="*/ 0 h 118"/>
                <a:gd name="T42" fmla="*/ 540 w 604"/>
                <a:gd name="T43" fmla="*/ 1 h 118"/>
                <a:gd name="T44" fmla="*/ 507 w 604"/>
                <a:gd name="T45" fmla="*/ 2 h 118"/>
                <a:gd name="T46" fmla="*/ 470 w 604"/>
                <a:gd name="T47" fmla="*/ 3 h 118"/>
                <a:gd name="T48" fmla="*/ 428 w 604"/>
                <a:gd name="T49" fmla="*/ 6 h 118"/>
                <a:gd name="T50" fmla="*/ 383 w 604"/>
                <a:gd name="T51" fmla="*/ 8 h 118"/>
                <a:gd name="T52" fmla="*/ 335 w 604"/>
                <a:gd name="T53" fmla="*/ 12 h 118"/>
                <a:gd name="T54" fmla="*/ 285 w 604"/>
                <a:gd name="T55" fmla="*/ 16 h 118"/>
                <a:gd name="T56" fmla="*/ 235 w 604"/>
                <a:gd name="T57" fmla="*/ 21 h 118"/>
                <a:gd name="T58" fmla="*/ 186 w 604"/>
                <a:gd name="T59" fmla="*/ 28 h 118"/>
                <a:gd name="T60" fmla="*/ 136 w 604"/>
                <a:gd name="T61" fmla="*/ 36 h 118"/>
                <a:gd name="T62" fmla="*/ 88 w 604"/>
                <a:gd name="T63" fmla="*/ 45 h 118"/>
                <a:gd name="T64" fmla="*/ 42 w 604"/>
                <a:gd name="T65" fmla="*/ 55 h 118"/>
                <a:gd name="T66" fmla="*/ 0 w 604"/>
                <a:gd name="T67" fmla="*/ 67 h 118"/>
                <a:gd name="T68" fmla="*/ 0 w 604"/>
                <a:gd name="T6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4" h="118">
                  <a:moveTo>
                    <a:pt x="0" y="118"/>
                  </a:moveTo>
                  <a:lnTo>
                    <a:pt x="3" y="117"/>
                  </a:lnTo>
                  <a:lnTo>
                    <a:pt x="14" y="113"/>
                  </a:lnTo>
                  <a:lnTo>
                    <a:pt x="29" y="108"/>
                  </a:lnTo>
                  <a:lnTo>
                    <a:pt x="50" y="101"/>
                  </a:lnTo>
                  <a:lnTo>
                    <a:pt x="77" y="93"/>
                  </a:lnTo>
                  <a:lnTo>
                    <a:pt x="107" y="85"/>
                  </a:lnTo>
                  <a:lnTo>
                    <a:pt x="143" y="76"/>
                  </a:lnTo>
                  <a:lnTo>
                    <a:pt x="181" y="69"/>
                  </a:lnTo>
                  <a:lnTo>
                    <a:pt x="224" y="62"/>
                  </a:lnTo>
                  <a:lnTo>
                    <a:pt x="270" y="57"/>
                  </a:lnTo>
                  <a:lnTo>
                    <a:pt x="319" y="53"/>
                  </a:lnTo>
                  <a:lnTo>
                    <a:pt x="369" y="52"/>
                  </a:lnTo>
                  <a:lnTo>
                    <a:pt x="422" y="53"/>
                  </a:lnTo>
                  <a:lnTo>
                    <a:pt x="476" y="58"/>
                  </a:lnTo>
                  <a:lnTo>
                    <a:pt x="531" y="66"/>
                  </a:lnTo>
                  <a:lnTo>
                    <a:pt x="587" y="78"/>
                  </a:lnTo>
                  <a:lnTo>
                    <a:pt x="604" y="0"/>
                  </a:lnTo>
                  <a:lnTo>
                    <a:pt x="600" y="0"/>
                  </a:lnTo>
                  <a:lnTo>
                    <a:pt x="587" y="0"/>
                  </a:lnTo>
                  <a:lnTo>
                    <a:pt x="566" y="0"/>
                  </a:lnTo>
                  <a:lnTo>
                    <a:pt x="540" y="1"/>
                  </a:lnTo>
                  <a:lnTo>
                    <a:pt x="507" y="2"/>
                  </a:lnTo>
                  <a:lnTo>
                    <a:pt x="470" y="3"/>
                  </a:lnTo>
                  <a:lnTo>
                    <a:pt x="428" y="6"/>
                  </a:lnTo>
                  <a:lnTo>
                    <a:pt x="383" y="8"/>
                  </a:lnTo>
                  <a:lnTo>
                    <a:pt x="335" y="12"/>
                  </a:lnTo>
                  <a:lnTo>
                    <a:pt x="285" y="16"/>
                  </a:lnTo>
                  <a:lnTo>
                    <a:pt x="235" y="21"/>
                  </a:lnTo>
                  <a:lnTo>
                    <a:pt x="186" y="28"/>
                  </a:lnTo>
                  <a:lnTo>
                    <a:pt x="136" y="36"/>
                  </a:lnTo>
                  <a:lnTo>
                    <a:pt x="88" y="45"/>
                  </a:lnTo>
                  <a:lnTo>
                    <a:pt x="42" y="55"/>
                  </a:lnTo>
                  <a:lnTo>
                    <a:pt x="0" y="67"/>
                  </a:lnTo>
                  <a:lnTo>
                    <a:pt x="0" y="11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32" name="Freeform 382"/>
            <p:cNvSpPr>
              <a:spLocks/>
            </p:cNvSpPr>
            <p:nvPr/>
          </p:nvSpPr>
          <p:spPr bwMode="auto">
            <a:xfrm>
              <a:off x="3942" y="3387"/>
              <a:ext cx="113" cy="38"/>
            </a:xfrm>
            <a:custGeom>
              <a:avLst/>
              <a:gdLst>
                <a:gd name="T0" fmla="*/ 430 w 1017"/>
                <a:gd name="T1" fmla="*/ 326 h 337"/>
                <a:gd name="T2" fmla="*/ 432 w 1017"/>
                <a:gd name="T3" fmla="*/ 325 h 337"/>
                <a:gd name="T4" fmla="*/ 438 w 1017"/>
                <a:gd name="T5" fmla="*/ 323 h 337"/>
                <a:gd name="T6" fmla="*/ 447 w 1017"/>
                <a:gd name="T7" fmla="*/ 319 h 337"/>
                <a:gd name="T8" fmla="*/ 459 w 1017"/>
                <a:gd name="T9" fmla="*/ 314 h 337"/>
                <a:gd name="T10" fmla="*/ 474 w 1017"/>
                <a:gd name="T11" fmla="*/ 308 h 337"/>
                <a:gd name="T12" fmla="*/ 491 w 1017"/>
                <a:gd name="T13" fmla="*/ 301 h 337"/>
                <a:gd name="T14" fmla="*/ 509 w 1017"/>
                <a:gd name="T15" fmla="*/ 291 h 337"/>
                <a:gd name="T16" fmla="*/ 528 w 1017"/>
                <a:gd name="T17" fmla="*/ 282 h 337"/>
                <a:gd name="T18" fmla="*/ 549 w 1017"/>
                <a:gd name="T19" fmla="*/ 272 h 337"/>
                <a:gd name="T20" fmla="*/ 568 w 1017"/>
                <a:gd name="T21" fmla="*/ 260 h 337"/>
                <a:gd name="T22" fmla="*/ 587 w 1017"/>
                <a:gd name="T23" fmla="*/ 248 h 337"/>
                <a:gd name="T24" fmla="*/ 606 w 1017"/>
                <a:gd name="T25" fmla="*/ 235 h 337"/>
                <a:gd name="T26" fmla="*/ 623 w 1017"/>
                <a:gd name="T27" fmla="*/ 222 h 337"/>
                <a:gd name="T28" fmla="*/ 638 w 1017"/>
                <a:gd name="T29" fmla="*/ 208 h 337"/>
                <a:gd name="T30" fmla="*/ 651 w 1017"/>
                <a:gd name="T31" fmla="*/ 193 h 337"/>
                <a:gd name="T32" fmla="*/ 662 w 1017"/>
                <a:gd name="T33" fmla="*/ 179 h 337"/>
                <a:gd name="T34" fmla="*/ 0 w 1017"/>
                <a:gd name="T35" fmla="*/ 17 h 337"/>
                <a:gd name="T36" fmla="*/ 51 w 1017"/>
                <a:gd name="T37" fmla="*/ 0 h 337"/>
                <a:gd name="T38" fmla="*/ 1017 w 1017"/>
                <a:gd name="T39" fmla="*/ 237 h 337"/>
                <a:gd name="T40" fmla="*/ 977 w 1017"/>
                <a:gd name="T41" fmla="*/ 260 h 337"/>
                <a:gd name="T42" fmla="*/ 698 w 1017"/>
                <a:gd name="T43" fmla="*/ 188 h 337"/>
                <a:gd name="T44" fmla="*/ 697 w 1017"/>
                <a:gd name="T45" fmla="*/ 189 h 337"/>
                <a:gd name="T46" fmla="*/ 695 w 1017"/>
                <a:gd name="T47" fmla="*/ 192 h 337"/>
                <a:gd name="T48" fmla="*/ 691 w 1017"/>
                <a:gd name="T49" fmla="*/ 196 h 337"/>
                <a:gd name="T50" fmla="*/ 685 w 1017"/>
                <a:gd name="T51" fmla="*/ 202 h 337"/>
                <a:gd name="T52" fmla="*/ 678 w 1017"/>
                <a:gd name="T53" fmla="*/ 211 h 337"/>
                <a:gd name="T54" fmla="*/ 668 w 1017"/>
                <a:gd name="T55" fmla="*/ 219 h 337"/>
                <a:gd name="T56" fmla="*/ 657 w 1017"/>
                <a:gd name="T57" fmla="*/ 229 h 337"/>
                <a:gd name="T58" fmla="*/ 642 w 1017"/>
                <a:gd name="T59" fmla="*/ 239 h 337"/>
                <a:gd name="T60" fmla="*/ 626 w 1017"/>
                <a:gd name="T61" fmla="*/ 250 h 337"/>
                <a:gd name="T62" fmla="*/ 609 w 1017"/>
                <a:gd name="T63" fmla="*/ 263 h 337"/>
                <a:gd name="T64" fmla="*/ 587 w 1017"/>
                <a:gd name="T65" fmla="*/ 275 h 337"/>
                <a:gd name="T66" fmla="*/ 565 w 1017"/>
                <a:gd name="T67" fmla="*/ 287 h 337"/>
                <a:gd name="T68" fmla="*/ 540 w 1017"/>
                <a:gd name="T69" fmla="*/ 301 h 337"/>
                <a:gd name="T70" fmla="*/ 511 w 1017"/>
                <a:gd name="T71" fmla="*/ 313 h 337"/>
                <a:gd name="T72" fmla="*/ 480 w 1017"/>
                <a:gd name="T73" fmla="*/ 325 h 337"/>
                <a:gd name="T74" fmla="*/ 447 w 1017"/>
                <a:gd name="T75" fmla="*/ 337 h 337"/>
                <a:gd name="T76" fmla="*/ 430 w 1017"/>
                <a:gd name="T77" fmla="*/ 32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17" h="337">
                  <a:moveTo>
                    <a:pt x="430" y="326"/>
                  </a:moveTo>
                  <a:lnTo>
                    <a:pt x="432" y="325"/>
                  </a:lnTo>
                  <a:lnTo>
                    <a:pt x="438" y="323"/>
                  </a:lnTo>
                  <a:lnTo>
                    <a:pt x="447" y="319"/>
                  </a:lnTo>
                  <a:lnTo>
                    <a:pt x="459" y="314"/>
                  </a:lnTo>
                  <a:lnTo>
                    <a:pt x="474" y="308"/>
                  </a:lnTo>
                  <a:lnTo>
                    <a:pt x="491" y="301"/>
                  </a:lnTo>
                  <a:lnTo>
                    <a:pt x="509" y="291"/>
                  </a:lnTo>
                  <a:lnTo>
                    <a:pt x="528" y="282"/>
                  </a:lnTo>
                  <a:lnTo>
                    <a:pt x="549" y="272"/>
                  </a:lnTo>
                  <a:lnTo>
                    <a:pt x="568" y="260"/>
                  </a:lnTo>
                  <a:lnTo>
                    <a:pt x="587" y="248"/>
                  </a:lnTo>
                  <a:lnTo>
                    <a:pt x="606" y="235"/>
                  </a:lnTo>
                  <a:lnTo>
                    <a:pt x="623" y="222"/>
                  </a:lnTo>
                  <a:lnTo>
                    <a:pt x="638" y="208"/>
                  </a:lnTo>
                  <a:lnTo>
                    <a:pt x="651" y="193"/>
                  </a:lnTo>
                  <a:lnTo>
                    <a:pt x="662" y="179"/>
                  </a:lnTo>
                  <a:lnTo>
                    <a:pt x="0" y="17"/>
                  </a:lnTo>
                  <a:lnTo>
                    <a:pt x="51" y="0"/>
                  </a:lnTo>
                  <a:lnTo>
                    <a:pt x="1017" y="237"/>
                  </a:lnTo>
                  <a:lnTo>
                    <a:pt x="977" y="260"/>
                  </a:lnTo>
                  <a:lnTo>
                    <a:pt x="698" y="188"/>
                  </a:lnTo>
                  <a:lnTo>
                    <a:pt x="697" y="189"/>
                  </a:lnTo>
                  <a:lnTo>
                    <a:pt x="695" y="192"/>
                  </a:lnTo>
                  <a:lnTo>
                    <a:pt x="691" y="196"/>
                  </a:lnTo>
                  <a:lnTo>
                    <a:pt x="685" y="202"/>
                  </a:lnTo>
                  <a:lnTo>
                    <a:pt x="678" y="211"/>
                  </a:lnTo>
                  <a:lnTo>
                    <a:pt x="668" y="219"/>
                  </a:lnTo>
                  <a:lnTo>
                    <a:pt x="657" y="229"/>
                  </a:lnTo>
                  <a:lnTo>
                    <a:pt x="642" y="239"/>
                  </a:lnTo>
                  <a:lnTo>
                    <a:pt x="626" y="250"/>
                  </a:lnTo>
                  <a:lnTo>
                    <a:pt x="609" y="263"/>
                  </a:lnTo>
                  <a:lnTo>
                    <a:pt x="587" y="275"/>
                  </a:lnTo>
                  <a:lnTo>
                    <a:pt x="565" y="287"/>
                  </a:lnTo>
                  <a:lnTo>
                    <a:pt x="540" y="301"/>
                  </a:lnTo>
                  <a:lnTo>
                    <a:pt x="511" y="313"/>
                  </a:lnTo>
                  <a:lnTo>
                    <a:pt x="480" y="325"/>
                  </a:lnTo>
                  <a:lnTo>
                    <a:pt x="447" y="337"/>
                  </a:lnTo>
                  <a:lnTo>
                    <a:pt x="430" y="32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33" name="Freeform 383"/>
            <p:cNvSpPr>
              <a:spLocks/>
            </p:cNvSpPr>
            <p:nvPr/>
          </p:nvSpPr>
          <p:spPr bwMode="auto">
            <a:xfrm>
              <a:off x="3918" y="3397"/>
              <a:ext cx="116" cy="34"/>
            </a:xfrm>
            <a:custGeom>
              <a:avLst/>
              <a:gdLst>
                <a:gd name="T0" fmla="*/ 0 w 1036"/>
                <a:gd name="T1" fmla="*/ 0 h 303"/>
                <a:gd name="T2" fmla="*/ 1013 w 1036"/>
                <a:gd name="T3" fmla="*/ 303 h 303"/>
                <a:gd name="T4" fmla="*/ 1036 w 1036"/>
                <a:gd name="T5" fmla="*/ 303 h 303"/>
                <a:gd name="T6" fmla="*/ 31 w 1036"/>
                <a:gd name="T7" fmla="*/ 0 h 303"/>
                <a:gd name="T8" fmla="*/ 0 w 1036"/>
                <a:gd name="T9" fmla="*/ 0 h 303"/>
              </a:gdLst>
              <a:ahLst/>
              <a:cxnLst>
                <a:cxn ang="0">
                  <a:pos x="T0" y="T1"/>
                </a:cxn>
                <a:cxn ang="0">
                  <a:pos x="T2" y="T3"/>
                </a:cxn>
                <a:cxn ang="0">
                  <a:pos x="T4" y="T5"/>
                </a:cxn>
                <a:cxn ang="0">
                  <a:pos x="T6" y="T7"/>
                </a:cxn>
                <a:cxn ang="0">
                  <a:pos x="T8" y="T9"/>
                </a:cxn>
              </a:cxnLst>
              <a:rect l="0" t="0" r="r" b="b"/>
              <a:pathLst>
                <a:path w="1036" h="303">
                  <a:moveTo>
                    <a:pt x="0" y="0"/>
                  </a:moveTo>
                  <a:lnTo>
                    <a:pt x="1013" y="303"/>
                  </a:lnTo>
                  <a:lnTo>
                    <a:pt x="1036" y="303"/>
                  </a:lnTo>
                  <a:lnTo>
                    <a:pt x="31"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34" name="Freeform 384"/>
            <p:cNvSpPr>
              <a:spLocks/>
            </p:cNvSpPr>
            <p:nvPr/>
          </p:nvSpPr>
          <p:spPr bwMode="auto">
            <a:xfrm>
              <a:off x="3938" y="3393"/>
              <a:ext cx="113" cy="30"/>
            </a:xfrm>
            <a:custGeom>
              <a:avLst/>
              <a:gdLst>
                <a:gd name="T0" fmla="*/ 0 w 1023"/>
                <a:gd name="T1" fmla="*/ 1 h 270"/>
                <a:gd name="T2" fmla="*/ 1001 w 1023"/>
                <a:gd name="T3" fmla="*/ 270 h 270"/>
                <a:gd name="T4" fmla="*/ 1023 w 1023"/>
                <a:gd name="T5" fmla="*/ 269 h 270"/>
                <a:gd name="T6" fmla="*/ 31 w 1023"/>
                <a:gd name="T7" fmla="*/ 0 h 270"/>
                <a:gd name="T8" fmla="*/ 0 w 1023"/>
                <a:gd name="T9" fmla="*/ 1 h 270"/>
              </a:gdLst>
              <a:ahLst/>
              <a:cxnLst>
                <a:cxn ang="0">
                  <a:pos x="T0" y="T1"/>
                </a:cxn>
                <a:cxn ang="0">
                  <a:pos x="T2" y="T3"/>
                </a:cxn>
                <a:cxn ang="0">
                  <a:pos x="T4" y="T5"/>
                </a:cxn>
                <a:cxn ang="0">
                  <a:pos x="T6" y="T7"/>
                </a:cxn>
                <a:cxn ang="0">
                  <a:pos x="T8" y="T9"/>
                </a:cxn>
              </a:cxnLst>
              <a:rect l="0" t="0" r="r" b="b"/>
              <a:pathLst>
                <a:path w="1023" h="270">
                  <a:moveTo>
                    <a:pt x="0" y="1"/>
                  </a:moveTo>
                  <a:lnTo>
                    <a:pt x="1001" y="270"/>
                  </a:lnTo>
                  <a:lnTo>
                    <a:pt x="1023" y="269"/>
                  </a:lnTo>
                  <a:lnTo>
                    <a:pt x="31" y="0"/>
                  </a:lnTo>
                  <a:lnTo>
                    <a:pt x="0" y="1"/>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35" name="Freeform 385"/>
            <p:cNvSpPr>
              <a:spLocks/>
            </p:cNvSpPr>
            <p:nvPr/>
          </p:nvSpPr>
          <p:spPr bwMode="auto">
            <a:xfrm>
              <a:off x="3929" y="3394"/>
              <a:ext cx="114" cy="33"/>
            </a:xfrm>
            <a:custGeom>
              <a:avLst/>
              <a:gdLst>
                <a:gd name="T0" fmla="*/ 0 w 1028"/>
                <a:gd name="T1" fmla="*/ 0 h 299"/>
                <a:gd name="T2" fmla="*/ 1009 w 1028"/>
                <a:gd name="T3" fmla="*/ 299 h 299"/>
                <a:gd name="T4" fmla="*/ 1028 w 1028"/>
                <a:gd name="T5" fmla="*/ 292 h 299"/>
                <a:gd name="T6" fmla="*/ 30 w 1028"/>
                <a:gd name="T7" fmla="*/ 0 h 299"/>
                <a:gd name="T8" fmla="*/ 0 w 1028"/>
                <a:gd name="T9" fmla="*/ 0 h 299"/>
              </a:gdLst>
              <a:ahLst/>
              <a:cxnLst>
                <a:cxn ang="0">
                  <a:pos x="T0" y="T1"/>
                </a:cxn>
                <a:cxn ang="0">
                  <a:pos x="T2" y="T3"/>
                </a:cxn>
                <a:cxn ang="0">
                  <a:pos x="T4" y="T5"/>
                </a:cxn>
                <a:cxn ang="0">
                  <a:pos x="T6" y="T7"/>
                </a:cxn>
                <a:cxn ang="0">
                  <a:pos x="T8" y="T9"/>
                </a:cxn>
              </a:cxnLst>
              <a:rect l="0" t="0" r="r" b="b"/>
              <a:pathLst>
                <a:path w="1028" h="299">
                  <a:moveTo>
                    <a:pt x="0" y="0"/>
                  </a:moveTo>
                  <a:lnTo>
                    <a:pt x="1009" y="299"/>
                  </a:lnTo>
                  <a:lnTo>
                    <a:pt x="1028" y="292"/>
                  </a:lnTo>
                  <a:lnTo>
                    <a:pt x="3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1036" name="Group 386"/>
          <p:cNvGrpSpPr>
            <a:grpSpLocks/>
          </p:cNvGrpSpPr>
          <p:nvPr/>
        </p:nvGrpSpPr>
        <p:grpSpPr bwMode="auto">
          <a:xfrm>
            <a:off x="9410572" y="5078412"/>
            <a:ext cx="338137" cy="282575"/>
            <a:chOff x="3899" y="3264"/>
            <a:chExt cx="213" cy="178"/>
          </a:xfrm>
        </p:grpSpPr>
        <p:sp>
          <p:nvSpPr>
            <p:cNvPr id="1037" name="Freeform 387"/>
            <p:cNvSpPr>
              <a:spLocks/>
            </p:cNvSpPr>
            <p:nvPr/>
          </p:nvSpPr>
          <p:spPr bwMode="auto">
            <a:xfrm>
              <a:off x="3899" y="3264"/>
              <a:ext cx="213" cy="178"/>
            </a:xfrm>
            <a:custGeom>
              <a:avLst/>
              <a:gdLst>
                <a:gd name="T0" fmla="*/ 539 w 1913"/>
                <a:gd name="T1" fmla="*/ 115 h 1606"/>
                <a:gd name="T2" fmla="*/ 544 w 1913"/>
                <a:gd name="T3" fmla="*/ 114 h 1606"/>
                <a:gd name="T4" fmla="*/ 555 w 1913"/>
                <a:gd name="T5" fmla="*/ 110 h 1606"/>
                <a:gd name="T6" fmla="*/ 574 w 1913"/>
                <a:gd name="T7" fmla="*/ 103 h 1606"/>
                <a:gd name="T8" fmla="*/ 602 w 1913"/>
                <a:gd name="T9" fmla="*/ 95 h 1606"/>
                <a:gd name="T10" fmla="*/ 636 w 1913"/>
                <a:gd name="T11" fmla="*/ 85 h 1606"/>
                <a:gd name="T12" fmla="*/ 679 w 1913"/>
                <a:gd name="T13" fmla="*/ 75 h 1606"/>
                <a:gd name="T14" fmla="*/ 730 w 1913"/>
                <a:gd name="T15" fmla="*/ 64 h 1606"/>
                <a:gd name="T16" fmla="*/ 789 w 1913"/>
                <a:gd name="T17" fmla="*/ 52 h 1606"/>
                <a:gd name="T18" fmla="*/ 855 w 1913"/>
                <a:gd name="T19" fmla="*/ 41 h 1606"/>
                <a:gd name="T20" fmla="*/ 929 w 1913"/>
                <a:gd name="T21" fmla="*/ 31 h 1606"/>
                <a:gd name="T22" fmla="*/ 1013 w 1913"/>
                <a:gd name="T23" fmla="*/ 21 h 1606"/>
                <a:gd name="T24" fmla="*/ 1103 w 1913"/>
                <a:gd name="T25" fmla="*/ 13 h 1606"/>
                <a:gd name="T26" fmla="*/ 1202 w 1913"/>
                <a:gd name="T27" fmla="*/ 6 h 1606"/>
                <a:gd name="T28" fmla="*/ 1309 w 1913"/>
                <a:gd name="T29" fmla="*/ 1 h 1606"/>
                <a:gd name="T30" fmla="*/ 1425 w 1913"/>
                <a:gd name="T31" fmla="*/ 0 h 1606"/>
                <a:gd name="T32" fmla="*/ 1548 w 1913"/>
                <a:gd name="T33" fmla="*/ 1 h 1606"/>
                <a:gd name="T34" fmla="*/ 1601 w 1913"/>
                <a:gd name="T35" fmla="*/ 221 h 1606"/>
                <a:gd name="T36" fmla="*/ 1620 w 1913"/>
                <a:gd name="T37" fmla="*/ 230 h 1606"/>
                <a:gd name="T38" fmla="*/ 1663 w 1913"/>
                <a:gd name="T39" fmla="*/ 260 h 1606"/>
                <a:gd name="T40" fmla="*/ 1709 w 1913"/>
                <a:gd name="T41" fmla="*/ 312 h 1606"/>
                <a:gd name="T42" fmla="*/ 1736 w 1913"/>
                <a:gd name="T43" fmla="*/ 388 h 1606"/>
                <a:gd name="T44" fmla="*/ 1849 w 1913"/>
                <a:gd name="T45" fmla="*/ 898 h 1606"/>
                <a:gd name="T46" fmla="*/ 1895 w 1913"/>
                <a:gd name="T47" fmla="*/ 1110 h 1606"/>
                <a:gd name="T48" fmla="*/ 1902 w 1913"/>
                <a:gd name="T49" fmla="*/ 1125 h 1606"/>
                <a:gd name="T50" fmla="*/ 1912 w 1913"/>
                <a:gd name="T51" fmla="*/ 1166 h 1606"/>
                <a:gd name="T52" fmla="*/ 1911 w 1913"/>
                <a:gd name="T53" fmla="*/ 1229 h 1606"/>
                <a:gd name="T54" fmla="*/ 1884 w 1913"/>
                <a:gd name="T55" fmla="*/ 1307 h 1606"/>
                <a:gd name="T56" fmla="*/ 0 w 1913"/>
                <a:gd name="T57" fmla="*/ 1258 h 1606"/>
                <a:gd name="T58" fmla="*/ 188 w 1913"/>
                <a:gd name="T59" fmla="*/ 1159 h 1606"/>
                <a:gd name="T60" fmla="*/ 189 w 1913"/>
                <a:gd name="T61" fmla="*/ 220 h 1606"/>
                <a:gd name="T62" fmla="*/ 198 w 1913"/>
                <a:gd name="T63" fmla="*/ 214 h 1606"/>
                <a:gd name="T64" fmla="*/ 218 w 1913"/>
                <a:gd name="T65" fmla="*/ 203 h 1606"/>
                <a:gd name="T66" fmla="*/ 245 w 1913"/>
                <a:gd name="T67" fmla="*/ 191 h 1606"/>
                <a:gd name="T68" fmla="*/ 281 w 1913"/>
                <a:gd name="T69" fmla="*/ 179 h 1606"/>
                <a:gd name="T70" fmla="*/ 326 w 1913"/>
                <a:gd name="T71" fmla="*/ 173 h 1606"/>
                <a:gd name="T72" fmla="*/ 378 w 1913"/>
                <a:gd name="T73" fmla="*/ 172 h 1606"/>
                <a:gd name="T74" fmla="*/ 439 w 1913"/>
                <a:gd name="T75" fmla="*/ 181 h 1606"/>
                <a:gd name="T76" fmla="*/ 518 w 1913"/>
                <a:gd name="T77" fmla="*/ 21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3" h="1606">
                  <a:moveTo>
                    <a:pt x="518" y="213"/>
                  </a:moveTo>
                  <a:lnTo>
                    <a:pt x="539" y="115"/>
                  </a:lnTo>
                  <a:lnTo>
                    <a:pt x="540" y="115"/>
                  </a:lnTo>
                  <a:lnTo>
                    <a:pt x="544" y="114"/>
                  </a:lnTo>
                  <a:lnTo>
                    <a:pt x="549" y="112"/>
                  </a:lnTo>
                  <a:lnTo>
                    <a:pt x="555" y="110"/>
                  </a:lnTo>
                  <a:lnTo>
                    <a:pt x="564" y="107"/>
                  </a:lnTo>
                  <a:lnTo>
                    <a:pt x="574" y="103"/>
                  </a:lnTo>
                  <a:lnTo>
                    <a:pt x="586" y="100"/>
                  </a:lnTo>
                  <a:lnTo>
                    <a:pt x="602" y="95"/>
                  </a:lnTo>
                  <a:lnTo>
                    <a:pt x="618" y="90"/>
                  </a:lnTo>
                  <a:lnTo>
                    <a:pt x="636" y="85"/>
                  </a:lnTo>
                  <a:lnTo>
                    <a:pt x="656" y="80"/>
                  </a:lnTo>
                  <a:lnTo>
                    <a:pt x="679" y="75"/>
                  </a:lnTo>
                  <a:lnTo>
                    <a:pt x="703" y="70"/>
                  </a:lnTo>
                  <a:lnTo>
                    <a:pt x="730" y="64"/>
                  </a:lnTo>
                  <a:lnTo>
                    <a:pt x="758" y="58"/>
                  </a:lnTo>
                  <a:lnTo>
                    <a:pt x="789" y="52"/>
                  </a:lnTo>
                  <a:lnTo>
                    <a:pt x="820" y="46"/>
                  </a:lnTo>
                  <a:lnTo>
                    <a:pt x="855" y="41"/>
                  </a:lnTo>
                  <a:lnTo>
                    <a:pt x="892" y="36"/>
                  </a:lnTo>
                  <a:lnTo>
                    <a:pt x="929" y="31"/>
                  </a:lnTo>
                  <a:lnTo>
                    <a:pt x="970" y="26"/>
                  </a:lnTo>
                  <a:lnTo>
                    <a:pt x="1013" y="21"/>
                  </a:lnTo>
                  <a:lnTo>
                    <a:pt x="1056" y="17"/>
                  </a:lnTo>
                  <a:lnTo>
                    <a:pt x="1103" y="13"/>
                  </a:lnTo>
                  <a:lnTo>
                    <a:pt x="1152" y="10"/>
                  </a:lnTo>
                  <a:lnTo>
                    <a:pt x="1202" y="6"/>
                  </a:lnTo>
                  <a:lnTo>
                    <a:pt x="1255" y="3"/>
                  </a:lnTo>
                  <a:lnTo>
                    <a:pt x="1309" y="1"/>
                  </a:lnTo>
                  <a:lnTo>
                    <a:pt x="1366" y="0"/>
                  </a:lnTo>
                  <a:lnTo>
                    <a:pt x="1425" y="0"/>
                  </a:lnTo>
                  <a:lnTo>
                    <a:pt x="1485" y="0"/>
                  </a:lnTo>
                  <a:lnTo>
                    <a:pt x="1548" y="1"/>
                  </a:lnTo>
                  <a:lnTo>
                    <a:pt x="1616" y="39"/>
                  </a:lnTo>
                  <a:lnTo>
                    <a:pt x="1601" y="221"/>
                  </a:lnTo>
                  <a:lnTo>
                    <a:pt x="1606" y="223"/>
                  </a:lnTo>
                  <a:lnTo>
                    <a:pt x="1620" y="230"/>
                  </a:lnTo>
                  <a:lnTo>
                    <a:pt x="1640" y="243"/>
                  </a:lnTo>
                  <a:lnTo>
                    <a:pt x="1663" y="260"/>
                  </a:lnTo>
                  <a:lnTo>
                    <a:pt x="1688" y="284"/>
                  </a:lnTo>
                  <a:lnTo>
                    <a:pt x="1709" y="312"/>
                  </a:lnTo>
                  <a:lnTo>
                    <a:pt x="1726" y="347"/>
                  </a:lnTo>
                  <a:lnTo>
                    <a:pt x="1736" y="388"/>
                  </a:lnTo>
                  <a:lnTo>
                    <a:pt x="1891" y="528"/>
                  </a:lnTo>
                  <a:lnTo>
                    <a:pt x="1849" y="898"/>
                  </a:lnTo>
                  <a:lnTo>
                    <a:pt x="1601" y="1023"/>
                  </a:lnTo>
                  <a:lnTo>
                    <a:pt x="1895" y="1110"/>
                  </a:lnTo>
                  <a:lnTo>
                    <a:pt x="1897" y="1114"/>
                  </a:lnTo>
                  <a:lnTo>
                    <a:pt x="1902" y="1125"/>
                  </a:lnTo>
                  <a:lnTo>
                    <a:pt x="1907" y="1143"/>
                  </a:lnTo>
                  <a:lnTo>
                    <a:pt x="1912" y="1166"/>
                  </a:lnTo>
                  <a:lnTo>
                    <a:pt x="1913" y="1195"/>
                  </a:lnTo>
                  <a:lnTo>
                    <a:pt x="1911" y="1229"/>
                  </a:lnTo>
                  <a:lnTo>
                    <a:pt x="1901" y="1266"/>
                  </a:lnTo>
                  <a:lnTo>
                    <a:pt x="1884" y="1307"/>
                  </a:lnTo>
                  <a:lnTo>
                    <a:pt x="1107" y="1606"/>
                  </a:lnTo>
                  <a:lnTo>
                    <a:pt x="0" y="1258"/>
                  </a:lnTo>
                  <a:lnTo>
                    <a:pt x="19" y="1217"/>
                  </a:lnTo>
                  <a:lnTo>
                    <a:pt x="188" y="1159"/>
                  </a:lnTo>
                  <a:lnTo>
                    <a:pt x="188" y="221"/>
                  </a:lnTo>
                  <a:lnTo>
                    <a:pt x="189" y="220"/>
                  </a:lnTo>
                  <a:lnTo>
                    <a:pt x="193" y="217"/>
                  </a:lnTo>
                  <a:lnTo>
                    <a:pt x="198" y="214"/>
                  </a:lnTo>
                  <a:lnTo>
                    <a:pt x="207" y="209"/>
                  </a:lnTo>
                  <a:lnTo>
                    <a:pt x="218" y="203"/>
                  </a:lnTo>
                  <a:lnTo>
                    <a:pt x="230" y="197"/>
                  </a:lnTo>
                  <a:lnTo>
                    <a:pt x="245" y="191"/>
                  </a:lnTo>
                  <a:lnTo>
                    <a:pt x="262" y="184"/>
                  </a:lnTo>
                  <a:lnTo>
                    <a:pt x="281" y="179"/>
                  </a:lnTo>
                  <a:lnTo>
                    <a:pt x="302" y="175"/>
                  </a:lnTo>
                  <a:lnTo>
                    <a:pt x="326" y="173"/>
                  </a:lnTo>
                  <a:lnTo>
                    <a:pt x="350" y="171"/>
                  </a:lnTo>
                  <a:lnTo>
                    <a:pt x="378" y="172"/>
                  </a:lnTo>
                  <a:lnTo>
                    <a:pt x="407" y="175"/>
                  </a:lnTo>
                  <a:lnTo>
                    <a:pt x="439" y="181"/>
                  </a:lnTo>
                  <a:lnTo>
                    <a:pt x="471" y="191"/>
                  </a:lnTo>
                  <a:lnTo>
                    <a:pt x="518" y="213"/>
                  </a:lnTo>
                  <a:close/>
                </a:path>
              </a:pathLst>
            </a:custGeom>
            <a:solidFill>
              <a:srgbClr val="808080"/>
            </a:solidFill>
            <a:ln>
              <a:noFill/>
            </a:ln>
            <a:extLst>
              <a:ext uri="{91240B29-F687-4F45-9708-019B960494DF}">
                <a14:hiddenLine xmlns:a14="http://schemas.microsoft.com/office/drawing/2010/main" w="9525">
                  <a:solidFill>
                    <a:schemeClr val="bg2"/>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38" name="Freeform 388"/>
            <p:cNvSpPr>
              <a:spLocks/>
            </p:cNvSpPr>
            <p:nvPr/>
          </p:nvSpPr>
          <p:spPr bwMode="auto">
            <a:xfrm>
              <a:off x="3977" y="3278"/>
              <a:ext cx="68" cy="78"/>
            </a:xfrm>
            <a:custGeom>
              <a:avLst/>
              <a:gdLst>
                <a:gd name="T0" fmla="*/ 609 w 614"/>
                <a:gd name="T1" fmla="*/ 26 h 697"/>
                <a:gd name="T2" fmla="*/ 606 w 614"/>
                <a:gd name="T3" fmla="*/ 25 h 697"/>
                <a:gd name="T4" fmla="*/ 596 w 614"/>
                <a:gd name="T5" fmla="*/ 23 h 697"/>
                <a:gd name="T6" fmla="*/ 581 w 614"/>
                <a:gd name="T7" fmla="*/ 18 h 697"/>
                <a:gd name="T8" fmla="*/ 559 w 614"/>
                <a:gd name="T9" fmla="*/ 14 h 697"/>
                <a:gd name="T10" fmla="*/ 534 w 614"/>
                <a:gd name="T11" fmla="*/ 10 h 697"/>
                <a:gd name="T12" fmla="*/ 503 w 614"/>
                <a:gd name="T13" fmla="*/ 6 h 697"/>
                <a:gd name="T14" fmla="*/ 469 w 614"/>
                <a:gd name="T15" fmla="*/ 3 h 697"/>
                <a:gd name="T16" fmla="*/ 430 w 614"/>
                <a:gd name="T17" fmla="*/ 1 h 697"/>
                <a:gd name="T18" fmla="*/ 388 w 614"/>
                <a:gd name="T19" fmla="*/ 0 h 697"/>
                <a:gd name="T20" fmla="*/ 344 w 614"/>
                <a:gd name="T21" fmla="*/ 2 h 697"/>
                <a:gd name="T22" fmla="*/ 297 w 614"/>
                <a:gd name="T23" fmla="*/ 6 h 697"/>
                <a:gd name="T24" fmla="*/ 247 w 614"/>
                <a:gd name="T25" fmla="*/ 14 h 697"/>
                <a:gd name="T26" fmla="*/ 197 w 614"/>
                <a:gd name="T27" fmla="*/ 25 h 697"/>
                <a:gd name="T28" fmla="*/ 145 w 614"/>
                <a:gd name="T29" fmla="*/ 40 h 697"/>
                <a:gd name="T30" fmla="*/ 92 w 614"/>
                <a:gd name="T31" fmla="*/ 58 h 697"/>
                <a:gd name="T32" fmla="*/ 39 w 614"/>
                <a:gd name="T33" fmla="*/ 83 h 697"/>
                <a:gd name="T34" fmla="*/ 35 w 614"/>
                <a:gd name="T35" fmla="*/ 96 h 697"/>
                <a:gd name="T36" fmla="*/ 26 w 614"/>
                <a:gd name="T37" fmla="*/ 134 h 697"/>
                <a:gd name="T38" fmla="*/ 15 w 614"/>
                <a:gd name="T39" fmla="*/ 192 h 697"/>
                <a:gd name="T40" fmla="*/ 5 w 614"/>
                <a:gd name="T41" fmla="*/ 268 h 697"/>
                <a:gd name="T42" fmla="*/ 0 w 614"/>
                <a:gd name="T43" fmla="*/ 358 h 697"/>
                <a:gd name="T44" fmla="*/ 4 w 614"/>
                <a:gd name="T45" fmla="*/ 459 h 697"/>
                <a:gd name="T46" fmla="*/ 19 w 614"/>
                <a:gd name="T47" fmla="*/ 568 h 697"/>
                <a:gd name="T48" fmla="*/ 50 w 614"/>
                <a:gd name="T49" fmla="*/ 679 h 697"/>
                <a:gd name="T50" fmla="*/ 54 w 614"/>
                <a:gd name="T51" fmla="*/ 679 h 697"/>
                <a:gd name="T52" fmla="*/ 62 w 614"/>
                <a:gd name="T53" fmla="*/ 678 h 697"/>
                <a:gd name="T54" fmla="*/ 75 w 614"/>
                <a:gd name="T55" fmla="*/ 676 h 697"/>
                <a:gd name="T56" fmla="*/ 93 w 614"/>
                <a:gd name="T57" fmla="*/ 675 h 697"/>
                <a:gd name="T58" fmla="*/ 117 w 614"/>
                <a:gd name="T59" fmla="*/ 673 h 697"/>
                <a:gd name="T60" fmla="*/ 144 w 614"/>
                <a:gd name="T61" fmla="*/ 671 h 697"/>
                <a:gd name="T62" fmla="*/ 177 w 614"/>
                <a:gd name="T63" fmla="*/ 670 h 697"/>
                <a:gd name="T64" fmla="*/ 212 w 614"/>
                <a:gd name="T65" fmla="*/ 669 h 697"/>
                <a:gd name="T66" fmla="*/ 252 w 614"/>
                <a:gd name="T67" fmla="*/ 668 h 697"/>
                <a:gd name="T68" fmla="*/ 295 w 614"/>
                <a:gd name="T69" fmla="*/ 669 h 697"/>
                <a:gd name="T70" fmla="*/ 342 w 614"/>
                <a:gd name="T71" fmla="*/ 670 h 697"/>
                <a:gd name="T72" fmla="*/ 391 w 614"/>
                <a:gd name="T73" fmla="*/ 672 h 697"/>
                <a:gd name="T74" fmla="*/ 443 w 614"/>
                <a:gd name="T75" fmla="*/ 676 h 697"/>
                <a:gd name="T76" fmla="*/ 498 w 614"/>
                <a:gd name="T77" fmla="*/ 681 h 697"/>
                <a:gd name="T78" fmla="*/ 555 w 614"/>
                <a:gd name="T79" fmla="*/ 688 h 697"/>
                <a:gd name="T80" fmla="*/ 614 w 614"/>
                <a:gd name="T81" fmla="*/ 697 h 697"/>
                <a:gd name="T82" fmla="*/ 611 w 614"/>
                <a:gd name="T83" fmla="*/ 676 h 697"/>
                <a:gd name="T84" fmla="*/ 605 w 614"/>
                <a:gd name="T85" fmla="*/ 621 h 697"/>
                <a:gd name="T86" fmla="*/ 596 w 614"/>
                <a:gd name="T87" fmla="*/ 538 h 697"/>
                <a:gd name="T88" fmla="*/ 589 w 614"/>
                <a:gd name="T89" fmla="*/ 438 h 697"/>
                <a:gd name="T90" fmla="*/ 584 w 614"/>
                <a:gd name="T91" fmla="*/ 327 h 697"/>
                <a:gd name="T92" fmla="*/ 584 w 614"/>
                <a:gd name="T93" fmla="*/ 217 h 697"/>
                <a:gd name="T94" fmla="*/ 592 w 614"/>
                <a:gd name="T95" fmla="*/ 114 h 697"/>
                <a:gd name="T96" fmla="*/ 609 w 614"/>
                <a:gd name="T97" fmla="*/ 26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14" h="697">
                  <a:moveTo>
                    <a:pt x="609" y="26"/>
                  </a:moveTo>
                  <a:lnTo>
                    <a:pt x="606" y="25"/>
                  </a:lnTo>
                  <a:lnTo>
                    <a:pt x="596" y="23"/>
                  </a:lnTo>
                  <a:lnTo>
                    <a:pt x="581" y="18"/>
                  </a:lnTo>
                  <a:lnTo>
                    <a:pt x="559" y="14"/>
                  </a:lnTo>
                  <a:lnTo>
                    <a:pt x="534" y="10"/>
                  </a:lnTo>
                  <a:lnTo>
                    <a:pt x="503" y="6"/>
                  </a:lnTo>
                  <a:lnTo>
                    <a:pt x="469" y="3"/>
                  </a:lnTo>
                  <a:lnTo>
                    <a:pt x="430" y="1"/>
                  </a:lnTo>
                  <a:lnTo>
                    <a:pt x="388" y="0"/>
                  </a:lnTo>
                  <a:lnTo>
                    <a:pt x="344" y="2"/>
                  </a:lnTo>
                  <a:lnTo>
                    <a:pt x="297" y="6"/>
                  </a:lnTo>
                  <a:lnTo>
                    <a:pt x="247" y="14"/>
                  </a:lnTo>
                  <a:lnTo>
                    <a:pt x="197" y="25"/>
                  </a:lnTo>
                  <a:lnTo>
                    <a:pt x="145" y="40"/>
                  </a:lnTo>
                  <a:lnTo>
                    <a:pt x="92" y="58"/>
                  </a:lnTo>
                  <a:lnTo>
                    <a:pt x="39" y="83"/>
                  </a:lnTo>
                  <a:lnTo>
                    <a:pt x="35" y="96"/>
                  </a:lnTo>
                  <a:lnTo>
                    <a:pt x="26" y="134"/>
                  </a:lnTo>
                  <a:lnTo>
                    <a:pt x="15" y="192"/>
                  </a:lnTo>
                  <a:lnTo>
                    <a:pt x="5" y="268"/>
                  </a:lnTo>
                  <a:lnTo>
                    <a:pt x="0" y="358"/>
                  </a:lnTo>
                  <a:lnTo>
                    <a:pt x="4" y="459"/>
                  </a:lnTo>
                  <a:lnTo>
                    <a:pt x="19" y="568"/>
                  </a:lnTo>
                  <a:lnTo>
                    <a:pt x="50" y="679"/>
                  </a:lnTo>
                  <a:lnTo>
                    <a:pt x="54" y="679"/>
                  </a:lnTo>
                  <a:lnTo>
                    <a:pt x="62" y="678"/>
                  </a:lnTo>
                  <a:lnTo>
                    <a:pt x="75" y="676"/>
                  </a:lnTo>
                  <a:lnTo>
                    <a:pt x="93" y="675"/>
                  </a:lnTo>
                  <a:lnTo>
                    <a:pt x="117" y="673"/>
                  </a:lnTo>
                  <a:lnTo>
                    <a:pt x="144" y="671"/>
                  </a:lnTo>
                  <a:lnTo>
                    <a:pt x="177" y="670"/>
                  </a:lnTo>
                  <a:lnTo>
                    <a:pt x="212" y="669"/>
                  </a:lnTo>
                  <a:lnTo>
                    <a:pt x="252" y="668"/>
                  </a:lnTo>
                  <a:lnTo>
                    <a:pt x="295" y="669"/>
                  </a:lnTo>
                  <a:lnTo>
                    <a:pt x="342" y="670"/>
                  </a:lnTo>
                  <a:lnTo>
                    <a:pt x="391" y="672"/>
                  </a:lnTo>
                  <a:lnTo>
                    <a:pt x="443" y="676"/>
                  </a:lnTo>
                  <a:lnTo>
                    <a:pt x="498" y="681"/>
                  </a:lnTo>
                  <a:lnTo>
                    <a:pt x="555" y="688"/>
                  </a:lnTo>
                  <a:lnTo>
                    <a:pt x="614" y="697"/>
                  </a:lnTo>
                  <a:lnTo>
                    <a:pt x="611" y="676"/>
                  </a:lnTo>
                  <a:lnTo>
                    <a:pt x="605" y="621"/>
                  </a:lnTo>
                  <a:lnTo>
                    <a:pt x="596" y="538"/>
                  </a:lnTo>
                  <a:lnTo>
                    <a:pt x="589" y="438"/>
                  </a:lnTo>
                  <a:lnTo>
                    <a:pt x="584" y="327"/>
                  </a:lnTo>
                  <a:lnTo>
                    <a:pt x="584" y="217"/>
                  </a:lnTo>
                  <a:lnTo>
                    <a:pt x="592" y="114"/>
                  </a:lnTo>
                  <a:lnTo>
                    <a:pt x="609" y="2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39" name="Freeform 389"/>
            <p:cNvSpPr>
              <a:spLocks/>
            </p:cNvSpPr>
            <p:nvPr/>
          </p:nvSpPr>
          <p:spPr bwMode="auto">
            <a:xfrm>
              <a:off x="3984" y="3299"/>
              <a:ext cx="113" cy="77"/>
            </a:xfrm>
            <a:custGeom>
              <a:avLst/>
              <a:gdLst>
                <a:gd name="T0" fmla="*/ 6 w 1014"/>
                <a:gd name="T1" fmla="*/ 523 h 693"/>
                <a:gd name="T2" fmla="*/ 0 w 1014"/>
                <a:gd name="T3" fmla="*/ 608 h 693"/>
                <a:gd name="T4" fmla="*/ 660 w 1014"/>
                <a:gd name="T5" fmla="*/ 693 h 693"/>
                <a:gd name="T6" fmla="*/ 665 w 1014"/>
                <a:gd name="T7" fmla="*/ 691 h 693"/>
                <a:gd name="T8" fmla="*/ 679 w 1014"/>
                <a:gd name="T9" fmla="*/ 683 h 693"/>
                <a:gd name="T10" fmla="*/ 700 w 1014"/>
                <a:gd name="T11" fmla="*/ 672 h 693"/>
                <a:gd name="T12" fmla="*/ 726 w 1014"/>
                <a:gd name="T13" fmla="*/ 657 h 693"/>
                <a:gd name="T14" fmla="*/ 758 w 1014"/>
                <a:gd name="T15" fmla="*/ 636 h 693"/>
                <a:gd name="T16" fmla="*/ 793 w 1014"/>
                <a:gd name="T17" fmla="*/ 611 h 693"/>
                <a:gd name="T18" fmla="*/ 829 w 1014"/>
                <a:gd name="T19" fmla="*/ 581 h 693"/>
                <a:gd name="T20" fmla="*/ 866 w 1014"/>
                <a:gd name="T21" fmla="*/ 546 h 693"/>
                <a:gd name="T22" fmla="*/ 902 w 1014"/>
                <a:gd name="T23" fmla="*/ 508 h 693"/>
                <a:gd name="T24" fmla="*/ 935 w 1014"/>
                <a:gd name="T25" fmla="*/ 465 h 693"/>
                <a:gd name="T26" fmla="*/ 964 w 1014"/>
                <a:gd name="T27" fmla="*/ 416 h 693"/>
                <a:gd name="T28" fmla="*/ 987 w 1014"/>
                <a:gd name="T29" fmla="*/ 362 h 693"/>
                <a:gd name="T30" fmla="*/ 1004 w 1014"/>
                <a:gd name="T31" fmla="*/ 305 h 693"/>
                <a:gd name="T32" fmla="*/ 1014 w 1014"/>
                <a:gd name="T33" fmla="*/ 242 h 693"/>
                <a:gd name="T34" fmla="*/ 1012 w 1014"/>
                <a:gd name="T35" fmla="*/ 175 h 693"/>
                <a:gd name="T36" fmla="*/ 1000 w 1014"/>
                <a:gd name="T37" fmla="*/ 103 h 693"/>
                <a:gd name="T38" fmla="*/ 998 w 1014"/>
                <a:gd name="T39" fmla="*/ 98 h 693"/>
                <a:gd name="T40" fmla="*/ 992 w 1014"/>
                <a:gd name="T41" fmla="*/ 87 h 693"/>
                <a:gd name="T42" fmla="*/ 981 w 1014"/>
                <a:gd name="T43" fmla="*/ 72 h 693"/>
                <a:gd name="T44" fmla="*/ 967 w 1014"/>
                <a:gd name="T45" fmla="*/ 53 h 693"/>
                <a:gd name="T46" fmla="*/ 948 w 1014"/>
                <a:gd name="T47" fmla="*/ 35 h 693"/>
                <a:gd name="T48" fmla="*/ 926 w 1014"/>
                <a:gd name="T49" fmla="*/ 19 h 693"/>
                <a:gd name="T50" fmla="*/ 900 w 1014"/>
                <a:gd name="T51" fmla="*/ 6 h 693"/>
                <a:gd name="T52" fmla="*/ 870 w 1014"/>
                <a:gd name="T53" fmla="*/ 0 h 693"/>
                <a:gd name="T54" fmla="*/ 874 w 1014"/>
                <a:gd name="T55" fmla="*/ 12 h 693"/>
                <a:gd name="T56" fmla="*/ 884 w 1014"/>
                <a:gd name="T57" fmla="*/ 41 h 693"/>
                <a:gd name="T58" fmla="*/ 896 w 1014"/>
                <a:gd name="T59" fmla="*/ 89 h 693"/>
                <a:gd name="T60" fmla="*/ 907 w 1014"/>
                <a:gd name="T61" fmla="*/ 151 h 693"/>
                <a:gd name="T62" fmla="*/ 910 w 1014"/>
                <a:gd name="T63" fmla="*/ 225 h 693"/>
                <a:gd name="T64" fmla="*/ 902 w 1014"/>
                <a:gd name="T65" fmla="*/ 307 h 693"/>
                <a:gd name="T66" fmla="*/ 878 w 1014"/>
                <a:gd name="T67" fmla="*/ 396 h 693"/>
                <a:gd name="T68" fmla="*/ 836 w 1014"/>
                <a:gd name="T69" fmla="*/ 489 h 693"/>
                <a:gd name="T70" fmla="*/ 835 w 1014"/>
                <a:gd name="T71" fmla="*/ 490 h 693"/>
                <a:gd name="T72" fmla="*/ 831 w 1014"/>
                <a:gd name="T73" fmla="*/ 493 h 693"/>
                <a:gd name="T74" fmla="*/ 825 w 1014"/>
                <a:gd name="T75" fmla="*/ 498 h 693"/>
                <a:gd name="T76" fmla="*/ 816 w 1014"/>
                <a:gd name="T77" fmla="*/ 506 h 693"/>
                <a:gd name="T78" fmla="*/ 805 w 1014"/>
                <a:gd name="T79" fmla="*/ 513 h 693"/>
                <a:gd name="T80" fmla="*/ 792 w 1014"/>
                <a:gd name="T81" fmla="*/ 521 h 693"/>
                <a:gd name="T82" fmla="*/ 775 w 1014"/>
                <a:gd name="T83" fmla="*/ 529 h 693"/>
                <a:gd name="T84" fmla="*/ 757 w 1014"/>
                <a:gd name="T85" fmla="*/ 537 h 693"/>
                <a:gd name="T86" fmla="*/ 737 w 1014"/>
                <a:gd name="T87" fmla="*/ 544 h 693"/>
                <a:gd name="T88" fmla="*/ 713 w 1014"/>
                <a:gd name="T89" fmla="*/ 552 h 693"/>
                <a:gd name="T90" fmla="*/ 688 w 1014"/>
                <a:gd name="T91" fmla="*/ 557 h 693"/>
                <a:gd name="T92" fmla="*/ 659 w 1014"/>
                <a:gd name="T93" fmla="*/ 561 h 693"/>
                <a:gd name="T94" fmla="*/ 630 w 1014"/>
                <a:gd name="T95" fmla="*/ 562 h 693"/>
                <a:gd name="T96" fmla="*/ 597 w 1014"/>
                <a:gd name="T97" fmla="*/ 561 h 693"/>
                <a:gd name="T98" fmla="*/ 562 w 1014"/>
                <a:gd name="T99" fmla="*/ 558 h 693"/>
                <a:gd name="T100" fmla="*/ 525 w 1014"/>
                <a:gd name="T101" fmla="*/ 551 h 693"/>
                <a:gd name="T102" fmla="*/ 525 w 1014"/>
                <a:gd name="T103" fmla="*/ 642 h 693"/>
                <a:gd name="T104" fmla="*/ 23 w 1014"/>
                <a:gd name="T105" fmla="*/ 590 h 693"/>
                <a:gd name="T106" fmla="*/ 6 w 1014"/>
                <a:gd name="T107" fmla="*/ 52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4" h="693">
                  <a:moveTo>
                    <a:pt x="6" y="523"/>
                  </a:moveTo>
                  <a:lnTo>
                    <a:pt x="0" y="608"/>
                  </a:lnTo>
                  <a:lnTo>
                    <a:pt x="660" y="693"/>
                  </a:lnTo>
                  <a:lnTo>
                    <a:pt x="665" y="691"/>
                  </a:lnTo>
                  <a:lnTo>
                    <a:pt x="679" y="683"/>
                  </a:lnTo>
                  <a:lnTo>
                    <a:pt x="700" y="672"/>
                  </a:lnTo>
                  <a:lnTo>
                    <a:pt x="726" y="657"/>
                  </a:lnTo>
                  <a:lnTo>
                    <a:pt x="758" y="636"/>
                  </a:lnTo>
                  <a:lnTo>
                    <a:pt x="793" y="611"/>
                  </a:lnTo>
                  <a:lnTo>
                    <a:pt x="829" y="581"/>
                  </a:lnTo>
                  <a:lnTo>
                    <a:pt x="866" y="546"/>
                  </a:lnTo>
                  <a:lnTo>
                    <a:pt x="902" y="508"/>
                  </a:lnTo>
                  <a:lnTo>
                    <a:pt x="935" y="465"/>
                  </a:lnTo>
                  <a:lnTo>
                    <a:pt x="964" y="416"/>
                  </a:lnTo>
                  <a:lnTo>
                    <a:pt x="987" y="362"/>
                  </a:lnTo>
                  <a:lnTo>
                    <a:pt x="1004" y="305"/>
                  </a:lnTo>
                  <a:lnTo>
                    <a:pt x="1014" y="242"/>
                  </a:lnTo>
                  <a:lnTo>
                    <a:pt x="1012" y="175"/>
                  </a:lnTo>
                  <a:lnTo>
                    <a:pt x="1000" y="103"/>
                  </a:lnTo>
                  <a:lnTo>
                    <a:pt x="998" y="98"/>
                  </a:lnTo>
                  <a:lnTo>
                    <a:pt x="992" y="87"/>
                  </a:lnTo>
                  <a:lnTo>
                    <a:pt x="981" y="72"/>
                  </a:lnTo>
                  <a:lnTo>
                    <a:pt x="967" y="53"/>
                  </a:lnTo>
                  <a:lnTo>
                    <a:pt x="948" y="35"/>
                  </a:lnTo>
                  <a:lnTo>
                    <a:pt x="926" y="19"/>
                  </a:lnTo>
                  <a:lnTo>
                    <a:pt x="900" y="6"/>
                  </a:lnTo>
                  <a:lnTo>
                    <a:pt x="870" y="0"/>
                  </a:lnTo>
                  <a:lnTo>
                    <a:pt x="874" y="12"/>
                  </a:lnTo>
                  <a:lnTo>
                    <a:pt x="884" y="41"/>
                  </a:lnTo>
                  <a:lnTo>
                    <a:pt x="896" y="89"/>
                  </a:lnTo>
                  <a:lnTo>
                    <a:pt x="907" y="151"/>
                  </a:lnTo>
                  <a:lnTo>
                    <a:pt x="910" y="225"/>
                  </a:lnTo>
                  <a:lnTo>
                    <a:pt x="902" y="307"/>
                  </a:lnTo>
                  <a:lnTo>
                    <a:pt x="878" y="396"/>
                  </a:lnTo>
                  <a:lnTo>
                    <a:pt x="836" y="489"/>
                  </a:lnTo>
                  <a:lnTo>
                    <a:pt x="835" y="490"/>
                  </a:lnTo>
                  <a:lnTo>
                    <a:pt x="831" y="493"/>
                  </a:lnTo>
                  <a:lnTo>
                    <a:pt x="825" y="498"/>
                  </a:lnTo>
                  <a:lnTo>
                    <a:pt x="816" y="506"/>
                  </a:lnTo>
                  <a:lnTo>
                    <a:pt x="805" y="513"/>
                  </a:lnTo>
                  <a:lnTo>
                    <a:pt x="792" y="521"/>
                  </a:lnTo>
                  <a:lnTo>
                    <a:pt x="775" y="529"/>
                  </a:lnTo>
                  <a:lnTo>
                    <a:pt x="757" y="537"/>
                  </a:lnTo>
                  <a:lnTo>
                    <a:pt x="737" y="544"/>
                  </a:lnTo>
                  <a:lnTo>
                    <a:pt x="713" y="552"/>
                  </a:lnTo>
                  <a:lnTo>
                    <a:pt x="688" y="557"/>
                  </a:lnTo>
                  <a:lnTo>
                    <a:pt x="659" y="561"/>
                  </a:lnTo>
                  <a:lnTo>
                    <a:pt x="630" y="562"/>
                  </a:lnTo>
                  <a:lnTo>
                    <a:pt x="597" y="561"/>
                  </a:lnTo>
                  <a:lnTo>
                    <a:pt x="562" y="558"/>
                  </a:lnTo>
                  <a:lnTo>
                    <a:pt x="525" y="551"/>
                  </a:lnTo>
                  <a:lnTo>
                    <a:pt x="525" y="642"/>
                  </a:lnTo>
                  <a:lnTo>
                    <a:pt x="23" y="590"/>
                  </a:lnTo>
                  <a:lnTo>
                    <a:pt x="6" y="523"/>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40" name="Freeform 390"/>
            <p:cNvSpPr>
              <a:spLocks/>
            </p:cNvSpPr>
            <p:nvPr/>
          </p:nvSpPr>
          <p:spPr bwMode="auto">
            <a:xfrm>
              <a:off x="3970" y="3375"/>
              <a:ext cx="83" cy="27"/>
            </a:xfrm>
            <a:custGeom>
              <a:avLst/>
              <a:gdLst>
                <a:gd name="T0" fmla="*/ 745 w 745"/>
                <a:gd name="T1" fmla="*/ 86 h 240"/>
                <a:gd name="T2" fmla="*/ 11 w 745"/>
                <a:gd name="T3" fmla="*/ 0 h 240"/>
                <a:gd name="T4" fmla="*/ 0 w 745"/>
                <a:gd name="T5" fmla="*/ 86 h 240"/>
                <a:gd name="T6" fmla="*/ 722 w 745"/>
                <a:gd name="T7" fmla="*/ 240 h 240"/>
                <a:gd name="T8" fmla="*/ 745 w 745"/>
                <a:gd name="T9" fmla="*/ 86 h 240"/>
              </a:gdLst>
              <a:ahLst/>
              <a:cxnLst>
                <a:cxn ang="0">
                  <a:pos x="T0" y="T1"/>
                </a:cxn>
                <a:cxn ang="0">
                  <a:pos x="T2" y="T3"/>
                </a:cxn>
                <a:cxn ang="0">
                  <a:pos x="T4" y="T5"/>
                </a:cxn>
                <a:cxn ang="0">
                  <a:pos x="T6" y="T7"/>
                </a:cxn>
                <a:cxn ang="0">
                  <a:pos x="T8" y="T9"/>
                </a:cxn>
              </a:cxnLst>
              <a:rect l="0" t="0" r="r" b="b"/>
              <a:pathLst>
                <a:path w="745" h="240">
                  <a:moveTo>
                    <a:pt x="745" y="86"/>
                  </a:moveTo>
                  <a:lnTo>
                    <a:pt x="11" y="0"/>
                  </a:lnTo>
                  <a:lnTo>
                    <a:pt x="0" y="86"/>
                  </a:lnTo>
                  <a:lnTo>
                    <a:pt x="722" y="240"/>
                  </a:lnTo>
                  <a:lnTo>
                    <a:pt x="745" y="8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41" name="Freeform 391"/>
            <p:cNvSpPr>
              <a:spLocks/>
            </p:cNvSpPr>
            <p:nvPr/>
          </p:nvSpPr>
          <p:spPr bwMode="auto">
            <a:xfrm>
              <a:off x="4011" y="3384"/>
              <a:ext cx="36" cy="12"/>
            </a:xfrm>
            <a:custGeom>
              <a:avLst/>
              <a:gdLst>
                <a:gd name="T0" fmla="*/ 319 w 319"/>
                <a:gd name="T1" fmla="*/ 47 h 109"/>
                <a:gd name="T2" fmla="*/ 4 w 319"/>
                <a:gd name="T3" fmla="*/ 0 h 109"/>
                <a:gd name="T4" fmla="*/ 0 w 319"/>
                <a:gd name="T5" fmla="*/ 45 h 109"/>
                <a:gd name="T6" fmla="*/ 309 w 319"/>
                <a:gd name="T7" fmla="*/ 109 h 109"/>
                <a:gd name="T8" fmla="*/ 319 w 319"/>
                <a:gd name="T9" fmla="*/ 47 h 109"/>
              </a:gdLst>
              <a:ahLst/>
              <a:cxnLst>
                <a:cxn ang="0">
                  <a:pos x="T0" y="T1"/>
                </a:cxn>
                <a:cxn ang="0">
                  <a:pos x="T2" y="T3"/>
                </a:cxn>
                <a:cxn ang="0">
                  <a:pos x="T4" y="T5"/>
                </a:cxn>
                <a:cxn ang="0">
                  <a:pos x="T6" y="T7"/>
                </a:cxn>
                <a:cxn ang="0">
                  <a:pos x="T8" y="T9"/>
                </a:cxn>
              </a:cxnLst>
              <a:rect l="0" t="0" r="r" b="b"/>
              <a:pathLst>
                <a:path w="319" h="109">
                  <a:moveTo>
                    <a:pt x="319" y="47"/>
                  </a:moveTo>
                  <a:lnTo>
                    <a:pt x="4" y="0"/>
                  </a:lnTo>
                  <a:lnTo>
                    <a:pt x="0" y="45"/>
                  </a:lnTo>
                  <a:lnTo>
                    <a:pt x="309" y="109"/>
                  </a:lnTo>
                  <a:lnTo>
                    <a:pt x="319" y="4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42" name="Freeform 392"/>
            <p:cNvSpPr>
              <a:spLocks/>
            </p:cNvSpPr>
            <p:nvPr/>
          </p:nvSpPr>
          <p:spPr bwMode="auto">
            <a:xfrm>
              <a:off x="3975" y="3378"/>
              <a:ext cx="24" cy="9"/>
            </a:xfrm>
            <a:custGeom>
              <a:avLst/>
              <a:gdLst>
                <a:gd name="T0" fmla="*/ 213 w 213"/>
                <a:gd name="T1" fmla="*/ 37 h 81"/>
                <a:gd name="T2" fmla="*/ 0 w 213"/>
                <a:gd name="T3" fmla="*/ 0 h 81"/>
                <a:gd name="T4" fmla="*/ 2 w 213"/>
                <a:gd name="T5" fmla="*/ 39 h 81"/>
                <a:gd name="T6" fmla="*/ 206 w 213"/>
                <a:gd name="T7" fmla="*/ 81 h 81"/>
                <a:gd name="T8" fmla="*/ 213 w 213"/>
                <a:gd name="T9" fmla="*/ 37 h 81"/>
              </a:gdLst>
              <a:ahLst/>
              <a:cxnLst>
                <a:cxn ang="0">
                  <a:pos x="T0" y="T1"/>
                </a:cxn>
                <a:cxn ang="0">
                  <a:pos x="T2" y="T3"/>
                </a:cxn>
                <a:cxn ang="0">
                  <a:pos x="T4" y="T5"/>
                </a:cxn>
                <a:cxn ang="0">
                  <a:pos x="T6" y="T7"/>
                </a:cxn>
                <a:cxn ang="0">
                  <a:pos x="T8" y="T9"/>
                </a:cxn>
              </a:cxnLst>
              <a:rect l="0" t="0" r="r" b="b"/>
              <a:pathLst>
                <a:path w="213" h="81">
                  <a:moveTo>
                    <a:pt x="213" y="37"/>
                  </a:moveTo>
                  <a:lnTo>
                    <a:pt x="0" y="0"/>
                  </a:lnTo>
                  <a:lnTo>
                    <a:pt x="2" y="39"/>
                  </a:lnTo>
                  <a:lnTo>
                    <a:pt x="206" y="81"/>
                  </a:lnTo>
                  <a:lnTo>
                    <a:pt x="213" y="3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43" name="Freeform 393"/>
            <p:cNvSpPr>
              <a:spLocks/>
            </p:cNvSpPr>
            <p:nvPr/>
          </p:nvSpPr>
          <p:spPr bwMode="auto">
            <a:xfrm>
              <a:off x="3916" y="3386"/>
              <a:ext cx="139" cy="47"/>
            </a:xfrm>
            <a:custGeom>
              <a:avLst/>
              <a:gdLst>
                <a:gd name="T0" fmla="*/ 0 w 1254"/>
                <a:gd name="T1" fmla="*/ 124 h 415"/>
                <a:gd name="T2" fmla="*/ 3 w 1254"/>
                <a:gd name="T3" fmla="*/ 124 h 415"/>
                <a:gd name="T4" fmla="*/ 10 w 1254"/>
                <a:gd name="T5" fmla="*/ 122 h 415"/>
                <a:gd name="T6" fmla="*/ 23 w 1254"/>
                <a:gd name="T7" fmla="*/ 120 h 415"/>
                <a:gd name="T8" fmla="*/ 40 w 1254"/>
                <a:gd name="T9" fmla="*/ 117 h 415"/>
                <a:gd name="T10" fmla="*/ 59 w 1254"/>
                <a:gd name="T11" fmla="*/ 114 h 415"/>
                <a:gd name="T12" fmla="*/ 81 w 1254"/>
                <a:gd name="T13" fmla="*/ 109 h 415"/>
                <a:gd name="T14" fmla="*/ 107 w 1254"/>
                <a:gd name="T15" fmla="*/ 103 h 415"/>
                <a:gd name="T16" fmla="*/ 133 w 1254"/>
                <a:gd name="T17" fmla="*/ 96 h 415"/>
                <a:gd name="T18" fmla="*/ 161 w 1254"/>
                <a:gd name="T19" fmla="*/ 89 h 415"/>
                <a:gd name="T20" fmla="*/ 188 w 1254"/>
                <a:gd name="T21" fmla="*/ 79 h 415"/>
                <a:gd name="T22" fmla="*/ 216 w 1254"/>
                <a:gd name="T23" fmla="*/ 69 h 415"/>
                <a:gd name="T24" fmla="*/ 243 w 1254"/>
                <a:gd name="T25" fmla="*/ 58 h 415"/>
                <a:gd name="T26" fmla="*/ 270 w 1254"/>
                <a:gd name="T27" fmla="*/ 45 h 415"/>
                <a:gd name="T28" fmla="*/ 293 w 1254"/>
                <a:gd name="T29" fmla="*/ 31 h 415"/>
                <a:gd name="T30" fmla="*/ 316 w 1254"/>
                <a:gd name="T31" fmla="*/ 16 h 415"/>
                <a:gd name="T32" fmla="*/ 334 w 1254"/>
                <a:gd name="T33" fmla="*/ 0 h 415"/>
                <a:gd name="T34" fmla="*/ 1254 w 1254"/>
                <a:gd name="T35" fmla="*/ 210 h 415"/>
                <a:gd name="T36" fmla="*/ 1252 w 1254"/>
                <a:gd name="T37" fmla="*/ 212 h 415"/>
                <a:gd name="T38" fmla="*/ 1247 w 1254"/>
                <a:gd name="T39" fmla="*/ 218 h 415"/>
                <a:gd name="T40" fmla="*/ 1239 w 1254"/>
                <a:gd name="T41" fmla="*/ 226 h 415"/>
                <a:gd name="T42" fmla="*/ 1227 w 1254"/>
                <a:gd name="T43" fmla="*/ 236 h 415"/>
                <a:gd name="T44" fmla="*/ 1213 w 1254"/>
                <a:gd name="T45" fmla="*/ 248 h 415"/>
                <a:gd name="T46" fmla="*/ 1197 w 1254"/>
                <a:gd name="T47" fmla="*/ 263 h 415"/>
                <a:gd name="T48" fmla="*/ 1180 w 1254"/>
                <a:gd name="T49" fmla="*/ 279 h 415"/>
                <a:gd name="T50" fmla="*/ 1159 w 1254"/>
                <a:gd name="T51" fmla="*/ 295 h 415"/>
                <a:gd name="T52" fmla="*/ 1138 w 1254"/>
                <a:gd name="T53" fmla="*/ 313 h 415"/>
                <a:gd name="T54" fmla="*/ 1116 w 1254"/>
                <a:gd name="T55" fmla="*/ 330 h 415"/>
                <a:gd name="T56" fmla="*/ 1092 w 1254"/>
                <a:gd name="T57" fmla="*/ 347 h 415"/>
                <a:gd name="T58" fmla="*/ 1068 w 1254"/>
                <a:gd name="T59" fmla="*/ 364 h 415"/>
                <a:gd name="T60" fmla="*/ 1043 w 1254"/>
                <a:gd name="T61" fmla="*/ 379 h 415"/>
                <a:gd name="T62" fmla="*/ 1019 w 1254"/>
                <a:gd name="T63" fmla="*/ 392 h 415"/>
                <a:gd name="T64" fmla="*/ 994 w 1254"/>
                <a:gd name="T65" fmla="*/ 405 h 415"/>
                <a:gd name="T66" fmla="*/ 971 w 1254"/>
                <a:gd name="T67" fmla="*/ 415 h 415"/>
                <a:gd name="T68" fmla="*/ 0 w 1254"/>
                <a:gd name="T69" fmla="*/ 12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54" h="415">
                  <a:moveTo>
                    <a:pt x="0" y="124"/>
                  </a:moveTo>
                  <a:lnTo>
                    <a:pt x="3" y="124"/>
                  </a:lnTo>
                  <a:lnTo>
                    <a:pt x="10" y="122"/>
                  </a:lnTo>
                  <a:lnTo>
                    <a:pt x="23" y="120"/>
                  </a:lnTo>
                  <a:lnTo>
                    <a:pt x="40" y="117"/>
                  </a:lnTo>
                  <a:lnTo>
                    <a:pt x="59" y="114"/>
                  </a:lnTo>
                  <a:lnTo>
                    <a:pt x="81" y="109"/>
                  </a:lnTo>
                  <a:lnTo>
                    <a:pt x="107" y="103"/>
                  </a:lnTo>
                  <a:lnTo>
                    <a:pt x="133" y="96"/>
                  </a:lnTo>
                  <a:lnTo>
                    <a:pt x="161" y="89"/>
                  </a:lnTo>
                  <a:lnTo>
                    <a:pt x="188" y="79"/>
                  </a:lnTo>
                  <a:lnTo>
                    <a:pt x="216" y="69"/>
                  </a:lnTo>
                  <a:lnTo>
                    <a:pt x="243" y="58"/>
                  </a:lnTo>
                  <a:lnTo>
                    <a:pt x="270" y="45"/>
                  </a:lnTo>
                  <a:lnTo>
                    <a:pt x="293" y="31"/>
                  </a:lnTo>
                  <a:lnTo>
                    <a:pt x="316" y="16"/>
                  </a:lnTo>
                  <a:lnTo>
                    <a:pt x="334" y="0"/>
                  </a:lnTo>
                  <a:lnTo>
                    <a:pt x="1254" y="210"/>
                  </a:lnTo>
                  <a:lnTo>
                    <a:pt x="1252" y="212"/>
                  </a:lnTo>
                  <a:lnTo>
                    <a:pt x="1247" y="218"/>
                  </a:lnTo>
                  <a:lnTo>
                    <a:pt x="1239" y="226"/>
                  </a:lnTo>
                  <a:lnTo>
                    <a:pt x="1227" y="236"/>
                  </a:lnTo>
                  <a:lnTo>
                    <a:pt x="1213" y="248"/>
                  </a:lnTo>
                  <a:lnTo>
                    <a:pt x="1197" y="263"/>
                  </a:lnTo>
                  <a:lnTo>
                    <a:pt x="1180" y="279"/>
                  </a:lnTo>
                  <a:lnTo>
                    <a:pt x="1159" y="295"/>
                  </a:lnTo>
                  <a:lnTo>
                    <a:pt x="1138" y="313"/>
                  </a:lnTo>
                  <a:lnTo>
                    <a:pt x="1116" y="330"/>
                  </a:lnTo>
                  <a:lnTo>
                    <a:pt x="1092" y="347"/>
                  </a:lnTo>
                  <a:lnTo>
                    <a:pt x="1068" y="364"/>
                  </a:lnTo>
                  <a:lnTo>
                    <a:pt x="1043" y="379"/>
                  </a:lnTo>
                  <a:lnTo>
                    <a:pt x="1019" y="392"/>
                  </a:lnTo>
                  <a:lnTo>
                    <a:pt x="994" y="405"/>
                  </a:lnTo>
                  <a:lnTo>
                    <a:pt x="971" y="415"/>
                  </a:lnTo>
                  <a:lnTo>
                    <a:pt x="0" y="12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44" name="Freeform 394"/>
            <p:cNvSpPr>
              <a:spLocks/>
            </p:cNvSpPr>
            <p:nvPr/>
          </p:nvSpPr>
          <p:spPr bwMode="auto">
            <a:xfrm>
              <a:off x="4055" y="3381"/>
              <a:ext cx="49" cy="22"/>
            </a:xfrm>
            <a:custGeom>
              <a:avLst/>
              <a:gdLst>
                <a:gd name="T0" fmla="*/ 45 w 447"/>
                <a:gd name="T1" fmla="*/ 198 h 198"/>
                <a:gd name="T2" fmla="*/ 447 w 447"/>
                <a:gd name="T3" fmla="*/ 79 h 198"/>
                <a:gd name="T4" fmla="*/ 203 w 447"/>
                <a:gd name="T5" fmla="*/ 0 h 198"/>
                <a:gd name="T6" fmla="*/ 5 w 447"/>
                <a:gd name="T7" fmla="*/ 22 h 198"/>
                <a:gd name="T8" fmla="*/ 0 w 447"/>
                <a:gd name="T9" fmla="*/ 187 h 198"/>
                <a:gd name="T10" fmla="*/ 45 w 447"/>
                <a:gd name="T11" fmla="*/ 198 h 198"/>
              </a:gdLst>
              <a:ahLst/>
              <a:cxnLst>
                <a:cxn ang="0">
                  <a:pos x="T0" y="T1"/>
                </a:cxn>
                <a:cxn ang="0">
                  <a:pos x="T2" y="T3"/>
                </a:cxn>
                <a:cxn ang="0">
                  <a:pos x="T4" y="T5"/>
                </a:cxn>
                <a:cxn ang="0">
                  <a:pos x="T6" y="T7"/>
                </a:cxn>
                <a:cxn ang="0">
                  <a:pos x="T8" y="T9"/>
                </a:cxn>
                <a:cxn ang="0">
                  <a:pos x="T10" y="T11"/>
                </a:cxn>
              </a:cxnLst>
              <a:rect l="0" t="0" r="r" b="b"/>
              <a:pathLst>
                <a:path w="447" h="198">
                  <a:moveTo>
                    <a:pt x="45" y="198"/>
                  </a:moveTo>
                  <a:lnTo>
                    <a:pt x="447" y="79"/>
                  </a:lnTo>
                  <a:lnTo>
                    <a:pt x="203" y="0"/>
                  </a:lnTo>
                  <a:lnTo>
                    <a:pt x="5" y="22"/>
                  </a:lnTo>
                  <a:lnTo>
                    <a:pt x="0" y="187"/>
                  </a:lnTo>
                  <a:lnTo>
                    <a:pt x="45" y="19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45" name="Freeform 395"/>
            <p:cNvSpPr>
              <a:spLocks/>
            </p:cNvSpPr>
            <p:nvPr/>
          </p:nvSpPr>
          <p:spPr bwMode="auto">
            <a:xfrm>
              <a:off x="3926" y="3287"/>
              <a:ext cx="27" cy="105"/>
            </a:xfrm>
            <a:custGeom>
              <a:avLst/>
              <a:gdLst>
                <a:gd name="T0" fmla="*/ 238 w 238"/>
                <a:gd name="T1" fmla="*/ 22 h 947"/>
                <a:gd name="T2" fmla="*/ 237 w 238"/>
                <a:gd name="T3" fmla="*/ 21 h 947"/>
                <a:gd name="T4" fmla="*/ 233 w 238"/>
                <a:gd name="T5" fmla="*/ 19 h 947"/>
                <a:gd name="T6" fmla="*/ 226 w 238"/>
                <a:gd name="T7" fmla="*/ 17 h 947"/>
                <a:gd name="T8" fmla="*/ 217 w 238"/>
                <a:gd name="T9" fmla="*/ 14 h 947"/>
                <a:gd name="T10" fmla="*/ 206 w 238"/>
                <a:gd name="T11" fmla="*/ 10 h 947"/>
                <a:gd name="T12" fmla="*/ 194 w 238"/>
                <a:gd name="T13" fmla="*/ 7 h 947"/>
                <a:gd name="T14" fmla="*/ 180 w 238"/>
                <a:gd name="T15" fmla="*/ 4 h 947"/>
                <a:gd name="T16" fmla="*/ 164 w 238"/>
                <a:gd name="T17" fmla="*/ 1 h 947"/>
                <a:gd name="T18" fmla="*/ 146 w 238"/>
                <a:gd name="T19" fmla="*/ 0 h 947"/>
                <a:gd name="T20" fmla="*/ 127 w 238"/>
                <a:gd name="T21" fmla="*/ 0 h 947"/>
                <a:gd name="T22" fmla="*/ 108 w 238"/>
                <a:gd name="T23" fmla="*/ 2 h 947"/>
                <a:gd name="T24" fmla="*/ 87 w 238"/>
                <a:gd name="T25" fmla="*/ 5 h 947"/>
                <a:gd name="T26" fmla="*/ 66 w 238"/>
                <a:gd name="T27" fmla="*/ 11 h 947"/>
                <a:gd name="T28" fmla="*/ 44 w 238"/>
                <a:gd name="T29" fmla="*/ 19 h 947"/>
                <a:gd name="T30" fmla="*/ 22 w 238"/>
                <a:gd name="T31" fmla="*/ 30 h 947"/>
                <a:gd name="T32" fmla="*/ 0 w 238"/>
                <a:gd name="T33" fmla="*/ 45 h 947"/>
                <a:gd name="T34" fmla="*/ 0 w 238"/>
                <a:gd name="T35" fmla="*/ 947 h 947"/>
                <a:gd name="T36" fmla="*/ 1 w 238"/>
                <a:gd name="T37" fmla="*/ 947 h 947"/>
                <a:gd name="T38" fmla="*/ 6 w 238"/>
                <a:gd name="T39" fmla="*/ 947 h 947"/>
                <a:gd name="T40" fmla="*/ 13 w 238"/>
                <a:gd name="T41" fmla="*/ 946 h 947"/>
                <a:gd name="T42" fmla="*/ 22 w 238"/>
                <a:gd name="T43" fmla="*/ 945 h 947"/>
                <a:gd name="T44" fmla="*/ 33 w 238"/>
                <a:gd name="T45" fmla="*/ 943 h 947"/>
                <a:gd name="T46" fmla="*/ 47 w 238"/>
                <a:gd name="T47" fmla="*/ 941 h 947"/>
                <a:gd name="T48" fmla="*/ 62 w 238"/>
                <a:gd name="T49" fmla="*/ 938 h 947"/>
                <a:gd name="T50" fmla="*/ 78 w 238"/>
                <a:gd name="T51" fmla="*/ 934 h 947"/>
                <a:gd name="T52" fmla="*/ 96 w 238"/>
                <a:gd name="T53" fmla="*/ 928 h 947"/>
                <a:gd name="T54" fmla="*/ 115 w 238"/>
                <a:gd name="T55" fmla="*/ 922 h 947"/>
                <a:gd name="T56" fmla="*/ 135 w 238"/>
                <a:gd name="T57" fmla="*/ 915 h 947"/>
                <a:gd name="T58" fmla="*/ 155 w 238"/>
                <a:gd name="T59" fmla="*/ 906 h 947"/>
                <a:gd name="T60" fmla="*/ 176 w 238"/>
                <a:gd name="T61" fmla="*/ 896 h 947"/>
                <a:gd name="T62" fmla="*/ 197 w 238"/>
                <a:gd name="T63" fmla="*/ 884 h 947"/>
                <a:gd name="T64" fmla="*/ 217 w 238"/>
                <a:gd name="T65" fmla="*/ 871 h 947"/>
                <a:gd name="T66" fmla="*/ 238 w 238"/>
                <a:gd name="T67" fmla="*/ 856 h 947"/>
                <a:gd name="T68" fmla="*/ 238 w 238"/>
                <a:gd name="T69" fmla="*/ 22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8" h="947">
                  <a:moveTo>
                    <a:pt x="238" y="22"/>
                  </a:moveTo>
                  <a:lnTo>
                    <a:pt x="237" y="21"/>
                  </a:lnTo>
                  <a:lnTo>
                    <a:pt x="233" y="19"/>
                  </a:lnTo>
                  <a:lnTo>
                    <a:pt x="226" y="17"/>
                  </a:lnTo>
                  <a:lnTo>
                    <a:pt x="217" y="14"/>
                  </a:lnTo>
                  <a:lnTo>
                    <a:pt x="206" y="10"/>
                  </a:lnTo>
                  <a:lnTo>
                    <a:pt x="194" y="7"/>
                  </a:lnTo>
                  <a:lnTo>
                    <a:pt x="180" y="4"/>
                  </a:lnTo>
                  <a:lnTo>
                    <a:pt x="164" y="1"/>
                  </a:lnTo>
                  <a:lnTo>
                    <a:pt x="146" y="0"/>
                  </a:lnTo>
                  <a:lnTo>
                    <a:pt x="127" y="0"/>
                  </a:lnTo>
                  <a:lnTo>
                    <a:pt x="108" y="2"/>
                  </a:lnTo>
                  <a:lnTo>
                    <a:pt x="87" y="5"/>
                  </a:lnTo>
                  <a:lnTo>
                    <a:pt x="66" y="11"/>
                  </a:lnTo>
                  <a:lnTo>
                    <a:pt x="44" y="19"/>
                  </a:lnTo>
                  <a:lnTo>
                    <a:pt x="22" y="30"/>
                  </a:lnTo>
                  <a:lnTo>
                    <a:pt x="0" y="45"/>
                  </a:lnTo>
                  <a:lnTo>
                    <a:pt x="0" y="947"/>
                  </a:lnTo>
                  <a:lnTo>
                    <a:pt x="1" y="947"/>
                  </a:lnTo>
                  <a:lnTo>
                    <a:pt x="6" y="947"/>
                  </a:lnTo>
                  <a:lnTo>
                    <a:pt x="13" y="946"/>
                  </a:lnTo>
                  <a:lnTo>
                    <a:pt x="22" y="945"/>
                  </a:lnTo>
                  <a:lnTo>
                    <a:pt x="33" y="943"/>
                  </a:lnTo>
                  <a:lnTo>
                    <a:pt x="47" y="941"/>
                  </a:lnTo>
                  <a:lnTo>
                    <a:pt x="62" y="938"/>
                  </a:lnTo>
                  <a:lnTo>
                    <a:pt x="78" y="934"/>
                  </a:lnTo>
                  <a:lnTo>
                    <a:pt x="96" y="928"/>
                  </a:lnTo>
                  <a:lnTo>
                    <a:pt x="115" y="922"/>
                  </a:lnTo>
                  <a:lnTo>
                    <a:pt x="135" y="915"/>
                  </a:lnTo>
                  <a:lnTo>
                    <a:pt x="155" y="906"/>
                  </a:lnTo>
                  <a:lnTo>
                    <a:pt x="176" y="896"/>
                  </a:lnTo>
                  <a:lnTo>
                    <a:pt x="197" y="884"/>
                  </a:lnTo>
                  <a:lnTo>
                    <a:pt x="217" y="871"/>
                  </a:lnTo>
                  <a:lnTo>
                    <a:pt x="238" y="856"/>
                  </a:lnTo>
                  <a:lnTo>
                    <a:pt x="238" y="2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46" name="Freeform 396"/>
            <p:cNvSpPr>
              <a:spLocks/>
            </p:cNvSpPr>
            <p:nvPr/>
          </p:nvSpPr>
          <p:spPr bwMode="auto">
            <a:xfrm>
              <a:off x="3927" y="3288"/>
              <a:ext cx="23" cy="89"/>
            </a:xfrm>
            <a:custGeom>
              <a:avLst/>
              <a:gdLst>
                <a:gd name="T0" fmla="*/ 203 w 203"/>
                <a:gd name="T1" fmla="*/ 18 h 799"/>
                <a:gd name="T2" fmla="*/ 202 w 203"/>
                <a:gd name="T3" fmla="*/ 17 h 799"/>
                <a:gd name="T4" fmla="*/ 199 w 203"/>
                <a:gd name="T5" fmla="*/ 16 h 799"/>
                <a:gd name="T6" fmla="*/ 193 w 203"/>
                <a:gd name="T7" fmla="*/ 14 h 799"/>
                <a:gd name="T8" fmla="*/ 186 w 203"/>
                <a:gd name="T9" fmla="*/ 11 h 799"/>
                <a:gd name="T10" fmla="*/ 177 w 203"/>
                <a:gd name="T11" fmla="*/ 8 h 799"/>
                <a:gd name="T12" fmla="*/ 166 w 203"/>
                <a:gd name="T13" fmla="*/ 5 h 799"/>
                <a:gd name="T14" fmla="*/ 153 w 203"/>
                <a:gd name="T15" fmla="*/ 3 h 799"/>
                <a:gd name="T16" fmla="*/ 140 w 203"/>
                <a:gd name="T17" fmla="*/ 1 h 799"/>
                <a:gd name="T18" fmla="*/ 125 w 203"/>
                <a:gd name="T19" fmla="*/ 0 h 799"/>
                <a:gd name="T20" fmla="*/ 109 w 203"/>
                <a:gd name="T21" fmla="*/ 0 h 799"/>
                <a:gd name="T22" fmla="*/ 92 w 203"/>
                <a:gd name="T23" fmla="*/ 1 h 799"/>
                <a:gd name="T24" fmla="*/ 74 w 203"/>
                <a:gd name="T25" fmla="*/ 4 h 799"/>
                <a:gd name="T26" fmla="*/ 57 w 203"/>
                <a:gd name="T27" fmla="*/ 9 h 799"/>
                <a:gd name="T28" fmla="*/ 37 w 203"/>
                <a:gd name="T29" fmla="*/ 16 h 799"/>
                <a:gd name="T30" fmla="*/ 19 w 203"/>
                <a:gd name="T31" fmla="*/ 26 h 799"/>
                <a:gd name="T32" fmla="*/ 0 w 203"/>
                <a:gd name="T33" fmla="*/ 38 h 799"/>
                <a:gd name="T34" fmla="*/ 0 w 203"/>
                <a:gd name="T35" fmla="*/ 799 h 799"/>
                <a:gd name="T36" fmla="*/ 1 w 203"/>
                <a:gd name="T37" fmla="*/ 799 h 799"/>
                <a:gd name="T38" fmla="*/ 5 w 203"/>
                <a:gd name="T39" fmla="*/ 799 h 799"/>
                <a:gd name="T40" fmla="*/ 11 w 203"/>
                <a:gd name="T41" fmla="*/ 798 h 799"/>
                <a:gd name="T42" fmla="*/ 19 w 203"/>
                <a:gd name="T43" fmla="*/ 797 h 799"/>
                <a:gd name="T44" fmla="*/ 28 w 203"/>
                <a:gd name="T45" fmla="*/ 796 h 799"/>
                <a:gd name="T46" fmla="*/ 41 w 203"/>
                <a:gd name="T47" fmla="*/ 794 h 799"/>
                <a:gd name="T48" fmla="*/ 53 w 203"/>
                <a:gd name="T49" fmla="*/ 791 h 799"/>
                <a:gd name="T50" fmla="*/ 67 w 203"/>
                <a:gd name="T51" fmla="*/ 786 h 799"/>
                <a:gd name="T52" fmla="*/ 82 w 203"/>
                <a:gd name="T53" fmla="*/ 782 h 799"/>
                <a:gd name="T54" fmla="*/ 99 w 203"/>
                <a:gd name="T55" fmla="*/ 777 h 799"/>
                <a:gd name="T56" fmla="*/ 116 w 203"/>
                <a:gd name="T57" fmla="*/ 771 h 799"/>
                <a:gd name="T58" fmla="*/ 133 w 203"/>
                <a:gd name="T59" fmla="*/ 763 h 799"/>
                <a:gd name="T60" fmla="*/ 150 w 203"/>
                <a:gd name="T61" fmla="*/ 755 h 799"/>
                <a:gd name="T62" fmla="*/ 169 w 203"/>
                <a:gd name="T63" fmla="*/ 745 h 799"/>
                <a:gd name="T64" fmla="*/ 186 w 203"/>
                <a:gd name="T65" fmla="*/ 733 h 799"/>
                <a:gd name="T66" fmla="*/ 203 w 203"/>
                <a:gd name="T67" fmla="*/ 720 h 799"/>
                <a:gd name="T68" fmla="*/ 203 w 203"/>
                <a:gd name="T69" fmla="*/ 18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799">
                  <a:moveTo>
                    <a:pt x="203" y="18"/>
                  </a:moveTo>
                  <a:lnTo>
                    <a:pt x="202" y="17"/>
                  </a:lnTo>
                  <a:lnTo>
                    <a:pt x="199" y="16"/>
                  </a:lnTo>
                  <a:lnTo>
                    <a:pt x="193" y="14"/>
                  </a:lnTo>
                  <a:lnTo>
                    <a:pt x="186" y="11"/>
                  </a:lnTo>
                  <a:lnTo>
                    <a:pt x="177" y="8"/>
                  </a:lnTo>
                  <a:lnTo>
                    <a:pt x="166" y="5"/>
                  </a:lnTo>
                  <a:lnTo>
                    <a:pt x="153" y="3"/>
                  </a:lnTo>
                  <a:lnTo>
                    <a:pt x="140" y="1"/>
                  </a:lnTo>
                  <a:lnTo>
                    <a:pt x="125" y="0"/>
                  </a:lnTo>
                  <a:lnTo>
                    <a:pt x="109" y="0"/>
                  </a:lnTo>
                  <a:lnTo>
                    <a:pt x="92" y="1"/>
                  </a:lnTo>
                  <a:lnTo>
                    <a:pt x="74" y="4"/>
                  </a:lnTo>
                  <a:lnTo>
                    <a:pt x="57" y="9"/>
                  </a:lnTo>
                  <a:lnTo>
                    <a:pt x="37" y="16"/>
                  </a:lnTo>
                  <a:lnTo>
                    <a:pt x="19" y="26"/>
                  </a:lnTo>
                  <a:lnTo>
                    <a:pt x="0" y="38"/>
                  </a:lnTo>
                  <a:lnTo>
                    <a:pt x="0" y="799"/>
                  </a:lnTo>
                  <a:lnTo>
                    <a:pt x="1" y="799"/>
                  </a:lnTo>
                  <a:lnTo>
                    <a:pt x="5" y="799"/>
                  </a:lnTo>
                  <a:lnTo>
                    <a:pt x="11" y="798"/>
                  </a:lnTo>
                  <a:lnTo>
                    <a:pt x="19" y="797"/>
                  </a:lnTo>
                  <a:lnTo>
                    <a:pt x="28" y="796"/>
                  </a:lnTo>
                  <a:lnTo>
                    <a:pt x="41" y="794"/>
                  </a:lnTo>
                  <a:lnTo>
                    <a:pt x="53" y="791"/>
                  </a:lnTo>
                  <a:lnTo>
                    <a:pt x="67" y="786"/>
                  </a:lnTo>
                  <a:lnTo>
                    <a:pt x="82" y="782"/>
                  </a:lnTo>
                  <a:lnTo>
                    <a:pt x="99" y="777"/>
                  </a:lnTo>
                  <a:lnTo>
                    <a:pt x="116" y="771"/>
                  </a:lnTo>
                  <a:lnTo>
                    <a:pt x="133" y="763"/>
                  </a:lnTo>
                  <a:lnTo>
                    <a:pt x="150" y="755"/>
                  </a:lnTo>
                  <a:lnTo>
                    <a:pt x="169" y="745"/>
                  </a:lnTo>
                  <a:lnTo>
                    <a:pt x="186" y="733"/>
                  </a:lnTo>
                  <a:lnTo>
                    <a:pt x="203" y="720"/>
                  </a:lnTo>
                  <a:lnTo>
                    <a:pt x="203" y="1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47" name="Freeform 397"/>
            <p:cNvSpPr>
              <a:spLocks/>
            </p:cNvSpPr>
            <p:nvPr/>
          </p:nvSpPr>
          <p:spPr bwMode="auto">
            <a:xfrm>
              <a:off x="3928" y="3289"/>
              <a:ext cx="19" cy="72"/>
            </a:xfrm>
            <a:custGeom>
              <a:avLst/>
              <a:gdLst>
                <a:gd name="T0" fmla="*/ 171 w 171"/>
                <a:gd name="T1" fmla="*/ 15 h 650"/>
                <a:gd name="T2" fmla="*/ 170 w 171"/>
                <a:gd name="T3" fmla="*/ 15 h 650"/>
                <a:gd name="T4" fmla="*/ 167 w 171"/>
                <a:gd name="T5" fmla="*/ 13 h 650"/>
                <a:gd name="T6" fmla="*/ 163 w 171"/>
                <a:gd name="T7" fmla="*/ 11 h 650"/>
                <a:gd name="T8" fmla="*/ 157 w 171"/>
                <a:gd name="T9" fmla="*/ 9 h 650"/>
                <a:gd name="T10" fmla="*/ 149 w 171"/>
                <a:gd name="T11" fmla="*/ 7 h 650"/>
                <a:gd name="T12" fmla="*/ 139 w 171"/>
                <a:gd name="T13" fmla="*/ 4 h 650"/>
                <a:gd name="T14" fmla="*/ 129 w 171"/>
                <a:gd name="T15" fmla="*/ 2 h 650"/>
                <a:gd name="T16" fmla="*/ 118 w 171"/>
                <a:gd name="T17" fmla="*/ 0 h 650"/>
                <a:gd name="T18" fmla="*/ 105 w 171"/>
                <a:gd name="T19" fmla="*/ 0 h 650"/>
                <a:gd name="T20" fmla="*/ 92 w 171"/>
                <a:gd name="T21" fmla="*/ 0 h 650"/>
                <a:gd name="T22" fmla="*/ 77 w 171"/>
                <a:gd name="T23" fmla="*/ 1 h 650"/>
                <a:gd name="T24" fmla="*/ 63 w 171"/>
                <a:gd name="T25" fmla="*/ 3 h 650"/>
                <a:gd name="T26" fmla="*/ 48 w 171"/>
                <a:gd name="T27" fmla="*/ 7 h 650"/>
                <a:gd name="T28" fmla="*/ 31 w 171"/>
                <a:gd name="T29" fmla="*/ 13 h 650"/>
                <a:gd name="T30" fmla="*/ 16 w 171"/>
                <a:gd name="T31" fmla="*/ 22 h 650"/>
                <a:gd name="T32" fmla="*/ 0 w 171"/>
                <a:gd name="T33" fmla="*/ 32 h 650"/>
                <a:gd name="T34" fmla="*/ 0 w 171"/>
                <a:gd name="T35" fmla="*/ 650 h 650"/>
                <a:gd name="T36" fmla="*/ 1 w 171"/>
                <a:gd name="T37" fmla="*/ 650 h 650"/>
                <a:gd name="T38" fmla="*/ 4 w 171"/>
                <a:gd name="T39" fmla="*/ 650 h 650"/>
                <a:gd name="T40" fmla="*/ 9 w 171"/>
                <a:gd name="T41" fmla="*/ 649 h 650"/>
                <a:gd name="T42" fmla="*/ 16 w 171"/>
                <a:gd name="T43" fmla="*/ 648 h 650"/>
                <a:gd name="T44" fmla="*/ 24 w 171"/>
                <a:gd name="T45" fmla="*/ 647 h 650"/>
                <a:gd name="T46" fmla="*/ 34 w 171"/>
                <a:gd name="T47" fmla="*/ 645 h 650"/>
                <a:gd name="T48" fmla="*/ 45 w 171"/>
                <a:gd name="T49" fmla="*/ 642 h 650"/>
                <a:gd name="T50" fmla="*/ 57 w 171"/>
                <a:gd name="T51" fmla="*/ 640 h 650"/>
                <a:gd name="T52" fmla="*/ 69 w 171"/>
                <a:gd name="T53" fmla="*/ 636 h 650"/>
                <a:gd name="T54" fmla="*/ 82 w 171"/>
                <a:gd name="T55" fmla="*/ 632 h 650"/>
                <a:gd name="T56" fmla="*/ 97 w 171"/>
                <a:gd name="T57" fmla="*/ 627 h 650"/>
                <a:gd name="T58" fmla="*/ 112 w 171"/>
                <a:gd name="T59" fmla="*/ 621 h 650"/>
                <a:gd name="T60" fmla="*/ 126 w 171"/>
                <a:gd name="T61" fmla="*/ 614 h 650"/>
                <a:gd name="T62" fmla="*/ 141 w 171"/>
                <a:gd name="T63" fmla="*/ 606 h 650"/>
                <a:gd name="T64" fmla="*/ 157 w 171"/>
                <a:gd name="T65" fmla="*/ 595 h 650"/>
                <a:gd name="T66" fmla="*/ 171 w 171"/>
                <a:gd name="T67" fmla="*/ 585 h 650"/>
                <a:gd name="T68" fmla="*/ 171 w 171"/>
                <a:gd name="T69" fmla="*/ 15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650">
                  <a:moveTo>
                    <a:pt x="171" y="15"/>
                  </a:moveTo>
                  <a:lnTo>
                    <a:pt x="170" y="15"/>
                  </a:lnTo>
                  <a:lnTo>
                    <a:pt x="167" y="13"/>
                  </a:lnTo>
                  <a:lnTo>
                    <a:pt x="163" y="11"/>
                  </a:lnTo>
                  <a:lnTo>
                    <a:pt x="157" y="9"/>
                  </a:lnTo>
                  <a:lnTo>
                    <a:pt x="149" y="7"/>
                  </a:lnTo>
                  <a:lnTo>
                    <a:pt x="139" y="4"/>
                  </a:lnTo>
                  <a:lnTo>
                    <a:pt x="129" y="2"/>
                  </a:lnTo>
                  <a:lnTo>
                    <a:pt x="118" y="0"/>
                  </a:lnTo>
                  <a:lnTo>
                    <a:pt x="105" y="0"/>
                  </a:lnTo>
                  <a:lnTo>
                    <a:pt x="92" y="0"/>
                  </a:lnTo>
                  <a:lnTo>
                    <a:pt x="77" y="1"/>
                  </a:lnTo>
                  <a:lnTo>
                    <a:pt x="63" y="3"/>
                  </a:lnTo>
                  <a:lnTo>
                    <a:pt x="48" y="7"/>
                  </a:lnTo>
                  <a:lnTo>
                    <a:pt x="31" y="13"/>
                  </a:lnTo>
                  <a:lnTo>
                    <a:pt x="16" y="22"/>
                  </a:lnTo>
                  <a:lnTo>
                    <a:pt x="0" y="32"/>
                  </a:lnTo>
                  <a:lnTo>
                    <a:pt x="0" y="650"/>
                  </a:lnTo>
                  <a:lnTo>
                    <a:pt x="1" y="650"/>
                  </a:lnTo>
                  <a:lnTo>
                    <a:pt x="4" y="650"/>
                  </a:lnTo>
                  <a:lnTo>
                    <a:pt x="9" y="649"/>
                  </a:lnTo>
                  <a:lnTo>
                    <a:pt x="16" y="648"/>
                  </a:lnTo>
                  <a:lnTo>
                    <a:pt x="24" y="647"/>
                  </a:lnTo>
                  <a:lnTo>
                    <a:pt x="34" y="645"/>
                  </a:lnTo>
                  <a:lnTo>
                    <a:pt x="45" y="642"/>
                  </a:lnTo>
                  <a:lnTo>
                    <a:pt x="57" y="640"/>
                  </a:lnTo>
                  <a:lnTo>
                    <a:pt x="69" y="636"/>
                  </a:lnTo>
                  <a:lnTo>
                    <a:pt x="82" y="632"/>
                  </a:lnTo>
                  <a:lnTo>
                    <a:pt x="97" y="627"/>
                  </a:lnTo>
                  <a:lnTo>
                    <a:pt x="112" y="621"/>
                  </a:lnTo>
                  <a:lnTo>
                    <a:pt x="126" y="614"/>
                  </a:lnTo>
                  <a:lnTo>
                    <a:pt x="141" y="606"/>
                  </a:lnTo>
                  <a:lnTo>
                    <a:pt x="157" y="595"/>
                  </a:lnTo>
                  <a:lnTo>
                    <a:pt x="171" y="585"/>
                  </a:lnTo>
                  <a:lnTo>
                    <a:pt x="171" y="1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48" name="Freeform 398"/>
            <p:cNvSpPr>
              <a:spLocks/>
            </p:cNvSpPr>
            <p:nvPr/>
          </p:nvSpPr>
          <p:spPr bwMode="auto">
            <a:xfrm>
              <a:off x="3929" y="3289"/>
              <a:ext cx="15" cy="56"/>
            </a:xfrm>
            <a:custGeom>
              <a:avLst/>
              <a:gdLst>
                <a:gd name="T0" fmla="*/ 138 w 138"/>
                <a:gd name="T1" fmla="*/ 14 h 502"/>
                <a:gd name="T2" fmla="*/ 135 w 138"/>
                <a:gd name="T3" fmla="*/ 13 h 502"/>
                <a:gd name="T4" fmla="*/ 126 w 138"/>
                <a:gd name="T5" fmla="*/ 8 h 502"/>
                <a:gd name="T6" fmla="*/ 113 w 138"/>
                <a:gd name="T7" fmla="*/ 4 h 502"/>
                <a:gd name="T8" fmla="*/ 96 w 138"/>
                <a:gd name="T9" fmla="*/ 1 h 502"/>
                <a:gd name="T10" fmla="*/ 74 w 138"/>
                <a:gd name="T11" fmla="*/ 0 h 502"/>
                <a:gd name="T12" fmla="*/ 51 w 138"/>
                <a:gd name="T13" fmla="*/ 3 h 502"/>
                <a:gd name="T14" fmla="*/ 25 w 138"/>
                <a:gd name="T15" fmla="*/ 12 h 502"/>
                <a:gd name="T16" fmla="*/ 0 w 138"/>
                <a:gd name="T17" fmla="*/ 26 h 502"/>
                <a:gd name="T18" fmla="*/ 0 w 138"/>
                <a:gd name="T19" fmla="*/ 502 h 502"/>
                <a:gd name="T20" fmla="*/ 3 w 138"/>
                <a:gd name="T21" fmla="*/ 502 h 502"/>
                <a:gd name="T22" fmla="*/ 13 w 138"/>
                <a:gd name="T23" fmla="*/ 501 h 502"/>
                <a:gd name="T24" fmla="*/ 28 w 138"/>
                <a:gd name="T25" fmla="*/ 499 h 502"/>
                <a:gd name="T26" fmla="*/ 46 w 138"/>
                <a:gd name="T27" fmla="*/ 494 h 502"/>
                <a:gd name="T28" fmla="*/ 67 w 138"/>
                <a:gd name="T29" fmla="*/ 488 h 502"/>
                <a:gd name="T30" fmla="*/ 91 w 138"/>
                <a:gd name="T31" fmla="*/ 479 h 502"/>
                <a:gd name="T32" fmla="*/ 114 w 138"/>
                <a:gd name="T33" fmla="*/ 467 h 502"/>
                <a:gd name="T34" fmla="*/ 138 w 138"/>
                <a:gd name="T35" fmla="*/ 450 h 502"/>
                <a:gd name="T36" fmla="*/ 138 w 138"/>
                <a:gd name="T37" fmla="*/ 14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8" h="502">
                  <a:moveTo>
                    <a:pt x="138" y="14"/>
                  </a:moveTo>
                  <a:lnTo>
                    <a:pt x="135" y="13"/>
                  </a:lnTo>
                  <a:lnTo>
                    <a:pt x="126" y="8"/>
                  </a:lnTo>
                  <a:lnTo>
                    <a:pt x="113" y="4"/>
                  </a:lnTo>
                  <a:lnTo>
                    <a:pt x="96" y="1"/>
                  </a:lnTo>
                  <a:lnTo>
                    <a:pt x="74" y="0"/>
                  </a:lnTo>
                  <a:lnTo>
                    <a:pt x="51" y="3"/>
                  </a:lnTo>
                  <a:lnTo>
                    <a:pt x="25" y="12"/>
                  </a:lnTo>
                  <a:lnTo>
                    <a:pt x="0" y="26"/>
                  </a:lnTo>
                  <a:lnTo>
                    <a:pt x="0" y="502"/>
                  </a:lnTo>
                  <a:lnTo>
                    <a:pt x="3" y="502"/>
                  </a:lnTo>
                  <a:lnTo>
                    <a:pt x="13" y="501"/>
                  </a:lnTo>
                  <a:lnTo>
                    <a:pt x="28" y="499"/>
                  </a:lnTo>
                  <a:lnTo>
                    <a:pt x="46" y="494"/>
                  </a:lnTo>
                  <a:lnTo>
                    <a:pt x="67" y="488"/>
                  </a:lnTo>
                  <a:lnTo>
                    <a:pt x="91" y="479"/>
                  </a:lnTo>
                  <a:lnTo>
                    <a:pt x="114" y="467"/>
                  </a:lnTo>
                  <a:lnTo>
                    <a:pt x="138" y="450"/>
                  </a:lnTo>
                  <a:lnTo>
                    <a:pt x="138" y="1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49" name="Freeform 399"/>
            <p:cNvSpPr>
              <a:spLocks/>
            </p:cNvSpPr>
            <p:nvPr/>
          </p:nvSpPr>
          <p:spPr bwMode="auto">
            <a:xfrm>
              <a:off x="3929" y="3290"/>
              <a:ext cx="12" cy="40"/>
            </a:xfrm>
            <a:custGeom>
              <a:avLst/>
              <a:gdLst>
                <a:gd name="T0" fmla="*/ 104 w 104"/>
                <a:gd name="T1" fmla="*/ 10 h 353"/>
                <a:gd name="T2" fmla="*/ 102 w 104"/>
                <a:gd name="T3" fmla="*/ 9 h 353"/>
                <a:gd name="T4" fmla="*/ 95 w 104"/>
                <a:gd name="T5" fmla="*/ 6 h 353"/>
                <a:gd name="T6" fmla="*/ 85 w 104"/>
                <a:gd name="T7" fmla="*/ 3 h 353"/>
                <a:gd name="T8" fmla="*/ 71 w 104"/>
                <a:gd name="T9" fmla="*/ 0 h 353"/>
                <a:gd name="T10" fmla="*/ 56 w 104"/>
                <a:gd name="T11" fmla="*/ 0 h 353"/>
                <a:gd name="T12" fmla="*/ 38 w 104"/>
                <a:gd name="T13" fmla="*/ 3 h 353"/>
                <a:gd name="T14" fmla="*/ 19 w 104"/>
                <a:gd name="T15" fmla="*/ 9 h 353"/>
                <a:gd name="T16" fmla="*/ 0 w 104"/>
                <a:gd name="T17" fmla="*/ 20 h 353"/>
                <a:gd name="T18" fmla="*/ 0 w 104"/>
                <a:gd name="T19" fmla="*/ 353 h 353"/>
                <a:gd name="T20" fmla="*/ 2 w 104"/>
                <a:gd name="T21" fmla="*/ 353 h 353"/>
                <a:gd name="T22" fmla="*/ 9 w 104"/>
                <a:gd name="T23" fmla="*/ 352 h 353"/>
                <a:gd name="T24" fmla="*/ 21 w 104"/>
                <a:gd name="T25" fmla="*/ 350 h 353"/>
                <a:gd name="T26" fmla="*/ 35 w 104"/>
                <a:gd name="T27" fmla="*/ 347 h 353"/>
                <a:gd name="T28" fmla="*/ 51 w 104"/>
                <a:gd name="T29" fmla="*/ 343 h 353"/>
                <a:gd name="T30" fmla="*/ 68 w 104"/>
                <a:gd name="T31" fmla="*/ 336 h 353"/>
                <a:gd name="T32" fmla="*/ 86 w 104"/>
                <a:gd name="T33" fmla="*/ 326 h 353"/>
                <a:gd name="T34" fmla="*/ 104 w 104"/>
                <a:gd name="T35" fmla="*/ 313 h 353"/>
                <a:gd name="T36" fmla="*/ 104 w 104"/>
                <a:gd name="T37" fmla="*/ 1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 h="353">
                  <a:moveTo>
                    <a:pt x="104" y="10"/>
                  </a:moveTo>
                  <a:lnTo>
                    <a:pt x="102" y="9"/>
                  </a:lnTo>
                  <a:lnTo>
                    <a:pt x="95" y="6"/>
                  </a:lnTo>
                  <a:lnTo>
                    <a:pt x="85" y="3"/>
                  </a:lnTo>
                  <a:lnTo>
                    <a:pt x="71" y="0"/>
                  </a:lnTo>
                  <a:lnTo>
                    <a:pt x="56" y="0"/>
                  </a:lnTo>
                  <a:lnTo>
                    <a:pt x="38" y="3"/>
                  </a:lnTo>
                  <a:lnTo>
                    <a:pt x="19" y="9"/>
                  </a:lnTo>
                  <a:lnTo>
                    <a:pt x="0" y="20"/>
                  </a:lnTo>
                  <a:lnTo>
                    <a:pt x="0" y="353"/>
                  </a:lnTo>
                  <a:lnTo>
                    <a:pt x="2" y="353"/>
                  </a:lnTo>
                  <a:lnTo>
                    <a:pt x="9" y="352"/>
                  </a:lnTo>
                  <a:lnTo>
                    <a:pt x="21" y="350"/>
                  </a:lnTo>
                  <a:lnTo>
                    <a:pt x="35" y="347"/>
                  </a:lnTo>
                  <a:lnTo>
                    <a:pt x="51" y="343"/>
                  </a:lnTo>
                  <a:lnTo>
                    <a:pt x="68" y="336"/>
                  </a:lnTo>
                  <a:lnTo>
                    <a:pt x="86" y="326"/>
                  </a:lnTo>
                  <a:lnTo>
                    <a:pt x="104" y="313"/>
                  </a:lnTo>
                  <a:lnTo>
                    <a:pt x="104" y="1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50" name="Freeform 400"/>
            <p:cNvSpPr>
              <a:spLocks/>
            </p:cNvSpPr>
            <p:nvPr/>
          </p:nvSpPr>
          <p:spPr bwMode="auto">
            <a:xfrm>
              <a:off x="3930" y="3291"/>
              <a:ext cx="8" cy="23"/>
            </a:xfrm>
            <a:custGeom>
              <a:avLst/>
              <a:gdLst>
                <a:gd name="T0" fmla="*/ 72 w 72"/>
                <a:gd name="T1" fmla="*/ 6 h 204"/>
                <a:gd name="T2" fmla="*/ 69 w 72"/>
                <a:gd name="T3" fmla="*/ 5 h 204"/>
                <a:gd name="T4" fmla="*/ 65 w 72"/>
                <a:gd name="T5" fmla="*/ 4 h 204"/>
                <a:gd name="T6" fmla="*/ 58 w 72"/>
                <a:gd name="T7" fmla="*/ 2 h 204"/>
                <a:gd name="T8" fmla="*/ 49 w 72"/>
                <a:gd name="T9" fmla="*/ 0 h 204"/>
                <a:gd name="T10" fmla="*/ 39 w 72"/>
                <a:gd name="T11" fmla="*/ 0 h 204"/>
                <a:gd name="T12" fmla="*/ 27 w 72"/>
                <a:gd name="T13" fmla="*/ 1 h 204"/>
                <a:gd name="T14" fmla="*/ 13 w 72"/>
                <a:gd name="T15" fmla="*/ 6 h 204"/>
                <a:gd name="T16" fmla="*/ 0 w 72"/>
                <a:gd name="T17" fmla="*/ 13 h 204"/>
                <a:gd name="T18" fmla="*/ 0 w 72"/>
                <a:gd name="T19" fmla="*/ 204 h 204"/>
                <a:gd name="T20" fmla="*/ 2 w 72"/>
                <a:gd name="T21" fmla="*/ 204 h 204"/>
                <a:gd name="T22" fmla="*/ 6 w 72"/>
                <a:gd name="T23" fmla="*/ 203 h 204"/>
                <a:gd name="T24" fmla="*/ 15 w 72"/>
                <a:gd name="T25" fmla="*/ 202 h 204"/>
                <a:gd name="T26" fmla="*/ 24 w 72"/>
                <a:gd name="T27" fmla="*/ 200 h 204"/>
                <a:gd name="T28" fmla="*/ 35 w 72"/>
                <a:gd name="T29" fmla="*/ 197 h 204"/>
                <a:gd name="T30" fmla="*/ 47 w 72"/>
                <a:gd name="T31" fmla="*/ 192 h 204"/>
                <a:gd name="T32" fmla="*/ 59 w 72"/>
                <a:gd name="T33" fmla="*/ 185 h 204"/>
                <a:gd name="T34" fmla="*/ 72 w 72"/>
                <a:gd name="T35" fmla="*/ 177 h 204"/>
                <a:gd name="T36" fmla="*/ 72 w 72"/>
                <a:gd name="T37" fmla="*/ 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204">
                  <a:moveTo>
                    <a:pt x="72" y="6"/>
                  </a:moveTo>
                  <a:lnTo>
                    <a:pt x="69" y="5"/>
                  </a:lnTo>
                  <a:lnTo>
                    <a:pt x="65" y="4"/>
                  </a:lnTo>
                  <a:lnTo>
                    <a:pt x="58" y="2"/>
                  </a:lnTo>
                  <a:lnTo>
                    <a:pt x="49" y="0"/>
                  </a:lnTo>
                  <a:lnTo>
                    <a:pt x="39" y="0"/>
                  </a:lnTo>
                  <a:lnTo>
                    <a:pt x="27" y="1"/>
                  </a:lnTo>
                  <a:lnTo>
                    <a:pt x="13" y="6"/>
                  </a:lnTo>
                  <a:lnTo>
                    <a:pt x="0" y="13"/>
                  </a:lnTo>
                  <a:lnTo>
                    <a:pt x="0" y="204"/>
                  </a:lnTo>
                  <a:lnTo>
                    <a:pt x="2" y="204"/>
                  </a:lnTo>
                  <a:lnTo>
                    <a:pt x="6" y="203"/>
                  </a:lnTo>
                  <a:lnTo>
                    <a:pt x="15" y="202"/>
                  </a:lnTo>
                  <a:lnTo>
                    <a:pt x="24" y="200"/>
                  </a:lnTo>
                  <a:lnTo>
                    <a:pt x="35" y="197"/>
                  </a:lnTo>
                  <a:lnTo>
                    <a:pt x="47" y="192"/>
                  </a:lnTo>
                  <a:lnTo>
                    <a:pt x="59" y="185"/>
                  </a:lnTo>
                  <a:lnTo>
                    <a:pt x="72" y="177"/>
                  </a:lnTo>
                  <a:lnTo>
                    <a:pt x="72" y="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51" name="Freeform 401"/>
            <p:cNvSpPr>
              <a:spLocks/>
            </p:cNvSpPr>
            <p:nvPr/>
          </p:nvSpPr>
          <p:spPr bwMode="auto">
            <a:xfrm>
              <a:off x="4025" y="3357"/>
              <a:ext cx="12" cy="11"/>
            </a:xfrm>
            <a:custGeom>
              <a:avLst/>
              <a:gdLst>
                <a:gd name="T0" fmla="*/ 52 w 104"/>
                <a:gd name="T1" fmla="*/ 104 h 104"/>
                <a:gd name="T2" fmla="*/ 62 w 104"/>
                <a:gd name="T3" fmla="*/ 103 h 104"/>
                <a:gd name="T4" fmla="*/ 73 w 104"/>
                <a:gd name="T5" fmla="*/ 100 h 104"/>
                <a:gd name="T6" fmla="*/ 81 w 104"/>
                <a:gd name="T7" fmla="*/ 95 h 104"/>
                <a:gd name="T8" fmla="*/ 89 w 104"/>
                <a:gd name="T9" fmla="*/ 89 h 104"/>
                <a:gd name="T10" fmla="*/ 95 w 104"/>
                <a:gd name="T11" fmla="*/ 81 h 104"/>
                <a:gd name="T12" fmla="*/ 100 w 104"/>
                <a:gd name="T13" fmla="*/ 72 h 104"/>
                <a:gd name="T14" fmla="*/ 103 w 104"/>
                <a:gd name="T15" fmla="*/ 62 h 104"/>
                <a:gd name="T16" fmla="*/ 104 w 104"/>
                <a:gd name="T17" fmla="*/ 52 h 104"/>
                <a:gd name="T18" fmla="*/ 103 w 104"/>
                <a:gd name="T19" fmla="*/ 41 h 104"/>
                <a:gd name="T20" fmla="*/ 100 w 104"/>
                <a:gd name="T21" fmla="*/ 31 h 104"/>
                <a:gd name="T22" fmla="*/ 95 w 104"/>
                <a:gd name="T23" fmla="*/ 22 h 104"/>
                <a:gd name="T24" fmla="*/ 89 w 104"/>
                <a:gd name="T25" fmla="*/ 15 h 104"/>
                <a:gd name="T26" fmla="*/ 81 w 104"/>
                <a:gd name="T27" fmla="*/ 8 h 104"/>
                <a:gd name="T28" fmla="*/ 73 w 104"/>
                <a:gd name="T29" fmla="*/ 4 h 104"/>
                <a:gd name="T30" fmla="*/ 62 w 104"/>
                <a:gd name="T31" fmla="*/ 1 h 104"/>
                <a:gd name="T32" fmla="*/ 52 w 104"/>
                <a:gd name="T33" fmla="*/ 0 h 104"/>
                <a:gd name="T34" fmla="*/ 42 w 104"/>
                <a:gd name="T35" fmla="*/ 1 h 104"/>
                <a:gd name="T36" fmla="*/ 32 w 104"/>
                <a:gd name="T37" fmla="*/ 4 h 104"/>
                <a:gd name="T38" fmla="*/ 24 w 104"/>
                <a:gd name="T39" fmla="*/ 8 h 104"/>
                <a:gd name="T40" fmla="*/ 16 w 104"/>
                <a:gd name="T41" fmla="*/ 15 h 104"/>
                <a:gd name="T42" fmla="*/ 9 w 104"/>
                <a:gd name="T43" fmla="*/ 22 h 104"/>
                <a:gd name="T44" fmla="*/ 4 w 104"/>
                <a:gd name="T45" fmla="*/ 31 h 104"/>
                <a:gd name="T46" fmla="*/ 1 w 104"/>
                <a:gd name="T47" fmla="*/ 41 h 104"/>
                <a:gd name="T48" fmla="*/ 0 w 104"/>
                <a:gd name="T49" fmla="*/ 52 h 104"/>
                <a:gd name="T50" fmla="*/ 1 w 104"/>
                <a:gd name="T51" fmla="*/ 62 h 104"/>
                <a:gd name="T52" fmla="*/ 4 w 104"/>
                <a:gd name="T53" fmla="*/ 72 h 104"/>
                <a:gd name="T54" fmla="*/ 9 w 104"/>
                <a:gd name="T55" fmla="*/ 81 h 104"/>
                <a:gd name="T56" fmla="*/ 16 w 104"/>
                <a:gd name="T57" fmla="*/ 89 h 104"/>
                <a:gd name="T58" fmla="*/ 24 w 104"/>
                <a:gd name="T59" fmla="*/ 95 h 104"/>
                <a:gd name="T60" fmla="*/ 32 w 104"/>
                <a:gd name="T61" fmla="*/ 100 h 104"/>
                <a:gd name="T62" fmla="*/ 42 w 104"/>
                <a:gd name="T63" fmla="*/ 103 h 104"/>
                <a:gd name="T64" fmla="*/ 52 w 104"/>
                <a:gd name="T65"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104">
                  <a:moveTo>
                    <a:pt x="52" y="104"/>
                  </a:moveTo>
                  <a:lnTo>
                    <a:pt x="62" y="103"/>
                  </a:lnTo>
                  <a:lnTo>
                    <a:pt x="73" y="100"/>
                  </a:lnTo>
                  <a:lnTo>
                    <a:pt x="81" y="95"/>
                  </a:lnTo>
                  <a:lnTo>
                    <a:pt x="89" y="89"/>
                  </a:lnTo>
                  <a:lnTo>
                    <a:pt x="95" y="81"/>
                  </a:lnTo>
                  <a:lnTo>
                    <a:pt x="100" y="72"/>
                  </a:lnTo>
                  <a:lnTo>
                    <a:pt x="103" y="62"/>
                  </a:lnTo>
                  <a:lnTo>
                    <a:pt x="104" y="52"/>
                  </a:lnTo>
                  <a:lnTo>
                    <a:pt x="103" y="41"/>
                  </a:lnTo>
                  <a:lnTo>
                    <a:pt x="100" y="31"/>
                  </a:lnTo>
                  <a:lnTo>
                    <a:pt x="95" y="22"/>
                  </a:lnTo>
                  <a:lnTo>
                    <a:pt x="89" y="15"/>
                  </a:lnTo>
                  <a:lnTo>
                    <a:pt x="81" y="8"/>
                  </a:lnTo>
                  <a:lnTo>
                    <a:pt x="73" y="4"/>
                  </a:lnTo>
                  <a:lnTo>
                    <a:pt x="62" y="1"/>
                  </a:lnTo>
                  <a:lnTo>
                    <a:pt x="52" y="0"/>
                  </a:lnTo>
                  <a:lnTo>
                    <a:pt x="42" y="1"/>
                  </a:lnTo>
                  <a:lnTo>
                    <a:pt x="32" y="4"/>
                  </a:lnTo>
                  <a:lnTo>
                    <a:pt x="24" y="8"/>
                  </a:lnTo>
                  <a:lnTo>
                    <a:pt x="16" y="15"/>
                  </a:lnTo>
                  <a:lnTo>
                    <a:pt x="9" y="22"/>
                  </a:lnTo>
                  <a:lnTo>
                    <a:pt x="4" y="31"/>
                  </a:lnTo>
                  <a:lnTo>
                    <a:pt x="1" y="41"/>
                  </a:lnTo>
                  <a:lnTo>
                    <a:pt x="0" y="52"/>
                  </a:lnTo>
                  <a:lnTo>
                    <a:pt x="1" y="62"/>
                  </a:lnTo>
                  <a:lnTo>
                    <a:pt x="4" y="72"/>
                  </a:lnTo>
                  <a:lnTo>
                    <a:pt x="9" y="81"/>
                  </a:lnTo>
                  <a:lnTo>
                    <a:pt x="16" y="89"/>
                  </a:lnTo>
                  <a:lnTo>
                    <a:pt x="24" y="95"/>
                  </a:lnTo>
                  <a:lnTo>
                    <a:pt x="32" y="100"/>
                  </a:lnTo>
                  <a:lnTo>
                    <a:pt x="42" y="103"/>
                  </a:lnTo>
                  <a:lnTo>
                    <a:pt x="52" y="10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52" name="Freeform 402"/>
            <p:cNvSpPr>
              <a:spLocks/>
            </p:cNvSpPr>
            <p:nvPr/>
          </p:nvSpPr>
          <p:spPr bwMode="auto">
            <a:xfrm>
              <a:off x="3990" y="3357"/>
              <a:ext cx="6" cy="6"/>
            </a:xfrm>
            <a:custGeom>
              <a:avLst/>
              <a:gdLst>
                <a:gd name="T0" fmla="*/ 25 w 52"/>
                <a:gd name="T1" fmla="*/ 52 h 52"/>
                <a:gd name="T2" fmla="*/ 35 w 52"/>
                <a:gd name="T3" fmla="*/ 50 h 52"/>
                <a:gd name="T4" fmla="*/ 44 w 52"/>
                <a:gd name="T5" fmla="*/ 44 h 52"/>
                <a:gd name="T6" fmla="*/ 50 w 52"/>
                <a:gd name="T7" fmla="*/ 36 h 52"/>
                <a:gd name="T8" fmla="*/ 52 w 52"/>
                <a:gd name="T9" fmla="*/ 25 h 52"/>
                <a:gd name="T10" fmla="*/ 50 w 52"/>
                <a:gd name="T11" fmla="*/ 15 h 52"/>
                <a:gd name="T12" fmla="*/ 44 w 52"/>
                <a:gd name="T13" fmla="*/ 7 h 52"/>
                <a:gd name="T14" fmla="*/ 35 w 52"/>
                <a:gd name="T15" fmla="*/ 2 h 52"/>
                <a:gd name="T16" fmla="*/ 25 w 52"/>
                <a:gd name="T17" fmla="*/ 0 h 52"/>
                <a:gd name="T18" fmla="*/ 15 w 52"/>
                <a:gd name="T19" fmla="*/ 2 h 52"/>
                <a:gd name="T20" fmla="*/ 7 w 52"/>
                <a:gd name="T21" fmla="*/ 7 h 52"/>
                <a:gd name="T22" fmla="*/ 2 w 52"/>
                <a:gd name="T23" fmla="*/ 15 h 52"/>
                <a:gd name="T24" fmla="*/ 0 w 52"/>
                <a:gd name="T25" fmla="*/ 25 h 52"/>
                <a:gd name="T26" fmla="*/ 2 w 52"/>
                <a:gd name="T27" fmla="*/ 36 h 52"/>
                <a:gd name="T28" fmla="*/ 7 w 52"/>
                <a:gd name="T29" fmla="*/ 44 h 52"/>
                <a:gd name="T30" fmla="*/ 15 w 52"/>
                <a:gd name="T31" fmla="*/ 50 h 52"/>
                <a:gd name="T32" fmla="*/ 25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5" y="52"/>
                  </a:moveTo>
                  <a:lnTo>
                    <a:pt x="35" y="50"/>
                  </a:lnTo>
                  <a:lnTo>
                    <a:pt x="44" y="44"/>
                  </a:lnTo>
                  <a:lnTo>
                    <a:pt x="50" y="36"/>
                  </a:lnTo>
                  <a:lnTo>
                    <a:pt x="52" y="25"/>
                  </a:lnTo>
                  <a:lnTo>
                    <a:pt x="50" y="15"/>
                  </a:lnTo>
                  <a:lnTo>
                    <a:pt x="44" y="7"/>
                  </a:lnTo>
                  <a:lnTo>
                    <a:pt x="35" y="2"/>
                  </a:lnTo>
                  <a:lnTo>
                    <a:pt x="25" y="0"/>
                  </a:lnTo>
                  <a:lnTo>
                    <a:pt x="15" y="2"/>
                  </a:lnTo>
                  <a:lnTo>
                    <a:pt x="7" y="7"/>
                  </a:lnTo>
                  <a:lnTo>
                    <a:pt x="2" y="15"/>
                  </a:lnTo>
                  <a:lnTo>
                    <a:pt x="0" y="25"/>
                  </a:lnTo>
                  <a:lnTo>
                    <a:pt x="2" y="36"/>
                  </a:lnTo>
                  <a:lnTo>
                    <a:pt x="7" y="44"/>
                  </a:lnTo>
                  <a:lnTo>
                    <a:pt x="15" y="50"/>
                  </a:lnTo>
                  <a:lnTo>
                    <a:pt x="25" y="5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53" name="Freeform 403"/>
            <p:cNvSpPr>
              <a:spLocks/>
            </p:cNvSpPr>
            <p:nvPr/>
          </p:nvSpPr>
          <p:spPr bwMode="auto">
            <a:xfrm>
              <a:off x="4000" y="3357"/>
              <a:ext cx="5" cy="6"/>
            </a:xfrm>
            <a:custGeom>
              <a:avLst/>
              <a:gdLst>
                <a:gd name="T0" fmla="*/ 27 w 52"/>
                <a:gd name="T1" fmla="*/ 52 h 52"/>
                <a:gd name="T2" fmla="*/ 37 w 52"/>
                <a:gd name="T3" fmla="*/ 50 h 52"/>
                <a:gd name="T4" fmla="*/ 45 w 52"/>
                <a:gd name="T5" fmla="*/ 45 h 52"/>
                <a:gd name="T6" fmla="*/ 50 w 52"/>
                <a:gd name="T7" fmla="*/ 37 h 52"/>
                <a:gd name="T8" fmla="*/ 52 w 52"/>
                <a:gd name="T9" fmla="*/ 26 h 52"/>
                <a:gd name="T10" fmla="*/ 50 w 52"/>
                <a:gd name="T11" fmla="*/ 16 h 52"/>
                <a:gd name="T12" fmla="*/ 45 w 52"/>
                <a:gd name="T13" fmla="*/ 8 h 52"/>
                <a:gd name="T14" fmla="*/ 37 w 52"/>
                <a:gd name="T15" fmla="*/ 2 h 52"/>
                <a:gd name="T16" fmla="*/ 27 w 52"/>
                <a:gd name="T17" fmla="*/ 0 h 52"/>
                <a:gd name="T18" fmla="*/ 17 w 52"/>
                <a:gd name="T19" fmla="*/ 2 h 52"/>
                <a:gd name="T20" fmla="*/ 8 w 52"/>
                <a:gd name="T21" fmla="*/ 8 h 52"/>
                <a:gd name="T22" fmla="*/ 2 w 52"/>
                <a:gd name="T23" fmla="*/ 16 h 52"/>
                <a:gd name="T24" fmla="*/ 0 w 52"/>
                <a:gd name="T25" fmla="*/ 26 h 52"/>
                <a:gd name="T26" fmla="*/ 2 w 52"/>
                <a:gd name="T27" fmla="*/ 37 h 52"/>
                <a:gd name="T28" fmla="*/ 8 w 52"/>
                <a:gd name="T29" fmla="*/ 45 h 52"/>
                <a:gd name="T30" fmla="*/ 17 w 52"/>
                <a:gd name="T31" fmla="*/ 50 h 52"/>
                <a:gd name="T32" fmla="*/ 27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7" y="52"/>
                  </a:moveTo>
                  <a:lnTo>
                    <a:pt x="37" y="50"/>
                  </a:lnTo>
                  <a:lnTo>
                    <a:pt x="45" y="45"/>
                  </a:lnTo>
                  <a:lnTo>
                    <a:pt x="50" y="37"/>
                  </a:lnTo>
                  <a:lnTo>
                    <a:pt x="52" y="26"/>
                  </a:lnTo>
                  <a:lnTo>
                    <a:pt x="50" y="16"/>
                  </a:lnTo>
                  <a:lnTo>
                    <a:pt x="45" y="8"/>
                  </a:lnTo>
                  <a:lnTo>
                    <a:pt x="37" y="2"/>
                  </a:lnTo>
                  <a:lnTo>
                    <a:pt x="27" y="0"/>
                  </a:lnTo>
                  <a:lnTo>
                    <a:pt x="17" y="2"/>
                  </a:lnTo>
                  <a:lnTo>
                    <a:pt x="8" y="8"/>
                  </a:lnTo>
                  <a:lnTo>
                    <a:pt x="2" y="16"/>
                  </a:lnTo>
                  <a:lnTo>
                    <a:pt x="0" y="26"/>
                  </a:lnTo>
                  <a:lnTo>
                    <a:pt x="2" y="37"/>
                  </a:lnTo>
                  <a:lnTo>
                    <a:pt x="8" y="45"/>
                  </a:lnTo>
                  <a:lnTo>
                    <a:pt x="17" y="50"/>
                  </a:lnTo>
                  <a:lnTo>
                    <a:pt x="27" y="5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54" name="Freeform 404"/>
            <p:cNvSpPr>
              <a:spLocks/>
            </p:cNvSpPr>
            <p:nvPr/>
          </p:nvSpPr>
          <p:spPr bwMode="auto">
            <a:xfrm>
              <a:off x="3961" y="3278"/>
              <a:ext cx="16" cy="79"/>
            </a:xfrm>
            <a:custGeom>
              <a:avLst/>
              <a:gdLst>
                <a:gd name="T0" fmla="*/ 46 w 148"/>
                <a:gd name="T1" fmla="*/ 14 h 712"/>
                <a:gd name="T2" fmla="*/ 42 w 148"/>
                <a:gd name="T3" fmla="*/ 29 h 712"/>
                <a:gd name="T4" fmla="*/ 32 w 148"/>
                <a:gd name="T5" fmla="*/ 68 h 712"/>
                <a:gd name="T6" fmla="*/ 18 w 148"/>
                <a:gd name="T7" fmla="*/ 132 h 712"/>
                <a:gd name="T8" fmla="*/ 7 w 148"/>
                <a:gd name="T9" fmla="*/ 217 h 712"/>
                <a:gd name="T10" fmla="*/ 0 w 148"/>
                <a:gd name="T11" fmla="*/ 319 h 712"/>
                <a:gd name="T12" fmla="*/ 1 w 148"/>
                <a:gd name="T13" fmla="*/ 438 h 712"/>
                <a:gd name="T14" fmla="*/ 13 w 148"/>
                <a:gd name="T15" fmla="*/ 570 h 712"/>
                <a:gd name="T16" fmla="*/ 41 w 148"/>
                <a:gd name="T17" fmla="*/ 712 h 712"/>
                <a:gd name="T18" fmla="*/ 143 w 148"/>
                <a:gd name="T19" fmla="*/ 707 h 712"/>
                <a:gd name="T20" fmla="*/ 139 w 148"/>
                <a:gd name="T21" fmla="*/ 685 h 712"/>
                <a:gd name="T22" fmla="*/ 128 w 148"/>
                <a:gd name="T23" fmla="*/ 628 h 712"/>
                <a:gd name="T24" fmla="*/ 116 w 148"/>
                <a:gd name="T25" fmla="*/ 543 h 712"/>
                <a:gd name="T26" fmla="*/ 105 w 148"/>
                <a:gd name="T27" fmla="*/ 439 h 712"/>
                <a:gd name="T28" fmla="*/ 99 w 148"/>
                <a:gd name="T29" fmla="*/ 324 h 712"/>
                <a:gd name="T30" fmla="*/ 102 w 148"/>
                <a:gd name="T31" fmla="*/ 209 h 712"/>
                <a:gd name="T32" fmla="*/ 117 w 148"/>
                <a:gd name="T33" fmla="*/ 100 h 712"/>
                <a:gd name="T34" fmla="*/ 148 w 148"/>
                <a:gd name="T35" fmla="*/ 8 h 712"/>
                <a:gd name="T36" fmla="*/ 148 w 148"/>
                <a:gd name="T37" fmla="*/ 7 h 712"/>
                <a:gd name="T38" fmla="*/ 148 w 148"/>
                <a:gd name="T39" fmla="*/ 5 h 712"/>
                <a:gd name="T40" fmla="*/ 146 w 148"/>
                <a:gd name="T41" fmla="*/ 3 h 712"/>
                <a:gd name="T42" fmla="*/ 140 w 148"/>
                <a:gd name="T43" fmla="*/ 0 h 712"/>
                <a:gd name="T44" fmla="*/ 127 w 148"/>
                <a:gd name="T45" fmla="*/ 0 h 712"/>
                <a:gd name="T46" fmla="*/ 109 w 148"/>
                <a:gd name="T47" fmla="*/ 1 h 712"/>
                <a:gd name="T48" fmla="*/ 83 w 148"/>
                <a:gd name="T49" fmla="*/ 6 h 712"/>
                <a:gd name="T50" fmla="*/ 46 w 148"/>
                <a:gd name="T51" fmla="*/ 14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712">
                  <a:moveTo>
                    <a:pt x="46" y="14"/>
                  </a:moveTo>
                  <a:lnTo>
                    <a:pt x="42" y="29"/>
                  </a:lnTo>
                  <a:lnTo>
                    <a:pt x="32" y="68"/>
                  </a:lnTo>
                  <a:lnTo>
                    <a:pt x="18" y="132"/>
                  </a:lnTo>
                  <a:lnTo>
                    <a:pt x="7" y="217"/>
                  </a:lnTo>
                  <a:lnTo>
                    <a:pt x="0" y="319"/>
                  </a:lnTo>
                  <a:lnTo>
                    <a:pt x="1" y="438"/>
                  </a:lnTo>
                  <a:lnTo>
                    <a:pt x="13" y="570"/>
                  </a:lnTo>
                  <a:lnTo>
                    <a:pt x="41" y="712"/>
                  </a:lnTo>
                  <a:lnTo>
                    <a:pt x="143" y="707"/>
                  </a:lnTo>
                  <a:lnTo>
                    <a:pt x="139" y="685"/>
                  </a:lnTo>
                  <a:lnTo>
                    <a:pt x="128" y="628"/>
                  </a:lnTo>
                  <a:lnTo>
                    <a:pt x="116" y="543"/>
                  </a:lnTo>
                  <a:lnTo>
                    <a:pt x="105" y="439"/>
                  </a:lnTo>
                  <a:lnTo>
                    <a:pt x="99" y="324"/>
                  </a:lnTo>
                  <a:lnTo>
                    <a:pt x="102" y="209"/>
                  </a:lnTo>
                  <a:lnTo>
                    <a:pt x="117" y="100"/>
                  </a:lnTo>
                  <a:lnTo>
                    <a:pt x="148" y="8"/>
                  </a:lnTo>
                  <a:lnTo>
                    <a:pt x="148" y="7"/>
                  </a:lnTo>
                  <a:lnTo>
                    <a:pt x="148" y="5"/>
                  </a:lnTo>
                  <a:lnTo>
                    <a:pt x="146" y="3"/>
                  </a:lnTo>
                  <a:lnTo>
                    <a:pt x="140" y="0"/>
                  </a:lnTo>
                  <a:lnTo>
                    <a:pt x="127" y="0"/>
                  </a:lnTo>
                  <a:lnTo>
                    <a:pt x="109" y="1"/>
                  </a:lnTo>
                  <a:lnTo>
                    <a:pt x="83" y="6"/>
                  </a:lnTo>
                  <a:lnTo>
                    <a:pt x="46" y="1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55" name="Freeform 405"/>
            <p:cNvSpPr>
              <a:spLocks/>
            </p:cNvSpPr>
            <p:nvPr/>
          </p:nvSpPr>
          <p:spPr bwMode="auto">
            <a:xfrm>
              <a:off x="4045" y="3268"/>
              <a:ext cx="23" cy="88"/>
            </a:xfrm>
            <a:custGeom>
              <a:avLst/>
              <a:gdLst>
                <a:gd name="T0" fmla="*/ 201 w 201"/>
                <a:gd name="T1" fmla="*/ 5 h 795"/>
                <a:gd name="T2" fmla="*/ 196 w 201"/>
                <a:gd name="T3" fmla="*/ 10 h 795"/>
                <a:gd name="T4" fmla="*/ 183 w 201"/>
                <a:gd name="T5" fmla="*/ 31 h 795"/>
                <a:gd name="T6" fmla="*/ 165 w 201"/>
                <a:gd name="T7" fmla="*/ 73 h 795"/>
                <a:gd name="T8" fmla="*/ 148 w 201"/>
                <a:gd name="T9" fmla="*/ 140 h 795"/>
                <a:gd name="T10" fmla="*/ 134 w 201"/>
                <a:gd name="T11" fmla="*/ 240 h 795"/>
                <a:gd name="T12" fmla="*/ 127 w 201"/>
                <a:gd name="T13" fmla="*/ 379 h 795"/>
                <a:gd name="T14" fmla="*/ 131 w 201"/>
                <a:gd name="T15" fmla="*/ 561 h 795"/>
                <a:gd name="T16" fmla="*/ 150 w 201"/>
                <a:gd name="T17" fmla="*/ 795 h 795"/>
                <a:gd name="T18" fmla="*/ 37 w 201"/>
                <a:gd name="T19" fmla="*/ 795 h 795"/>
                <a:gd name="T20" fmla="*/ 33 w 201"/>
                <a:gd name="T21" fmla="*/ 771 h 795"/>
                <a:gd name="T22" fmla="*/ 24 w 201"/>
                <a:gd name="T23" fmla="*/ 707 h 795"/>
                <a:gd name="T24" fmla="*/ 13 w 201"/>
                <a:gd name="T25" fmla="*/ 611 h 795"/>
                <a:gd name="T26" fmla="*/ 3 w 201"/>
                <a:gd name="T27" fmla="*/ 493 h 795"/>
                <a:gd name="T28" fmla="*/ 0 w 201"/>
                <a:gd name="T29" fmla="*/ 363 h 795"/>
                <a:gd name="T30" fmla="*/ 7 w 201"/>
                <a:gd name="T31" fmla="*/ 231 h 795"/>
                <a:gd name="T32" fmla="*/ 28 w 201"/>
                <a:gd name="T33" fmla="*/ 107 h 795"/>
                <a:gd name="T34" fmla="*/ 66 w 201"/>
                <a:gd name="T35" fmla="*/ 0 h 795"/>
                <a:gd name="T36" fmla="*/ 201 w 201"/>
                <a:gd name="T37" fmla="*/ 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1" h="795">
                  <a:moveTo>
                    <a:pt x="201" y="5"/>
                  </a:moveTo>
                  <a:lnTo>
                    <a:pt x="196" y="10"/>
                  </a:lnTo>
                  <a:lnTo>
                    <a:pt x="183" y="31"/>
                  </a:lnTo>
                  <a:lnTo>
                    <a:pt x="165" y="73"/>
                  </a:lnTo>
                  <a:lnTo>
                    <a:pt x="148" y="140"/>
                  </a:lnTo>
                  <a:lnTo>
                    <a:pt x="134" y="240"/>
                  </a:lnTo>
                  <a:lnTo>
                    <a:pt x="127" y="379"/>
                  </a:lnTo>
                  <a:lnTo>
                    <a:pt x="131" y="561"/>
                  </a:lnTo>
                  <a:lnTo>
                    <a:pt x="150" y="795"/>
                  </a:lnTo>
                  <a:lnTo>
                    <a:pt x="37" y="795"/>
                  </a:lnTo>
                  <a:lnTo>
                    <a:pt x="33" y="771"/>
                  </a:lnTo>
                  <a:lnTo>
                    <a:pt x="24" y="707"/>
                  </a:lnTo>
                  <a:lnTo>
                    <a:pt x="13" y="611"/>
                  </a:lnTo>
                  <a:lnTo>
                    <a:pt x="3" y="493"/>
                  </a:lnTo>
                  <a:lnTo>
                    <a:pt x="0" y="363"/>
                  </a:lnTo>
                  <a:lnTo>
                    <a:pt x="7" y="231"/>
                  </a:lnTo>
                  <a:lnTo>
                    <a:pt x="28" y="107"/>
                  </a:lnTo>
                  <a:lnTo>
                    <a:pt x="66" y="0"/>
                  </a:lnTo>
                  <a:lnTo>
                    <a:pt x="201" y="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56" name="Freeform 406"/>
            <p:cNvSpPr>
              <a:spLocks/>
            </p:cNvSpPr>
            <p:nvPr/>
          </p:nvSpPr>
          <p:spPr bwMode="auto">
            <a:xfrm>
              <a:off x="3961" y="3282"/>
              <a:ext cx="15" cy="69"/>
            </a:xfrm>
            <a:custGeom>
              <a:avLst/>
              <a:gdLst>
                <a:gd name="T0" fmla="*/ 41 w 129"/>
                <a:gd name="T1" fmla="*/ 12 h 622"/>
                <a:gd name="T2" fmla="*/ 37 w 129"/>
                <a:gd name="T3" fmla="*/ 24 h 622"/>
                <a:gd name="T4" fmla="*/ 29 w 129"/>
                <a:gd name="T5" fmla="*/ 59 h 622"/>
                <a:gd name="T6" fmla="*/ 18 w 129"/>
                <a:gd name="T7" fmla="*/ 115 h 622"/>
                <a:gd name="T8" fmla="*/ 6 w 129"/>
                <a:gd name="T9" fmla="*/ 189 h 622"/>
                <a:gd name="T10" fmla="*/ 0 w 129"/>
                <a:gd name="T11" fmla="*/ 279 h 622"/>
                <a:gd name="T12" fmla="*/ 1 w 129"/>
                <a:gd name="T13" fmla="*/ 382 h 622"/>
                <a:gd name="T14" fmla="*/ 11 w 129"/>
                <a:gd name="T15" fmla="*/ 497 h 622"/>
                <a:gd name="T16" fmla="*/ 36 w 129"/>
                <a:gd name="T17" fmla="*/ 622 h 622"/>
                <a:gd name="T18" fmla="*/ 124 w 129"/>
                <a:gd name="T19" fmla="*/ 617 h 622"/>
                <a:gd name="T20" fmla="*/ 120 w 129"/>
                <a:gd name="T21" fmla="*/ 598 h 622"/>
                <a:gd name="T22" fmla="*/ 112 w 129"/>
                <a:gd name="T23" fmla="*/ 548 h 622"/>
                <a:gd name="T24" fmla="*/ 101 w 129"/>
                <a:gd name="T25" fmla="*/ 473 h 622"/>
                <a:gd name="T26" fmla="*/ 92 w 129"/>
                <a:gd name="T27" fmla="*/ 382 h 622"/>
                <a:gd name="T28" fmla="*/ 87 w 129"/>
                <a:gd name="T29" fmla="*/ 282 h 622"/>
                <a:gd name="T30" fmla="*/ 89 w 129"/>
                <a:gd name="T31" fmla="*/ 182 h 622"/>
                <a:gd name="T32" fmla="*/ 102 w 129"/>
                <a:gd name="T33" fmla="*/ 87 h 622"/>
                <a:gd name="T34" fmla="*/ 129 w 129"/>
                <a:gd name="T35" fmla="*/ 7 h 622"/>
                <a:gd name="T36" fmla="*/ 129 w 129"/>
                <a:gd name="T37" fmla="*/ 6 h 622"/>
                <a:gd name="T38" fmla="*/ 129 w 129"/>
                <a:gd name="T39" fmla="*/ 4 h 622"/>
                <a:gd name="T40" fmla="*/ 127 w 129"/>
                <a:gd name="T41" fmla="*/ 2 h 622"/>
                <a:gd name="T42" fmla="*/ 122 w 129"/>
                <a:gd name="T43" fmla="*/ 0 h 622"/>
                <a:gd name="T44" fmla="*/ 112 w 129"/>
                <a:gd name="T45" fmla="*/ 0 h 622"/>
                <a:gd name="T46" fmla="*/ 96 w 129"/>
                <a:gd name="T47" fmla="*/ 1 h 622"/>
                <a:gd name="T48" fmla="*/ 72 w 129"/>
                <a:gd name="T49" fmla="*/ 5 h 622"/>
                <a:gd name="T50" fmla="*/ 41 w 129"/>
                <a:gd name="T51" fmla="*/ 12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622">
                  <a:moveTo>
                    <a:pt x="41" y="12"/>
                  </a:moveTo>
                  <a:lnTo>
                    <a:pt x="37" y="24"/>
                  </a:lnTo>
                  <a:lnTo>
                    <a:pt x="29" y="59"/>
                  </a:lnTo>
                  <a:lnTo>
                    <a:pt x="18" y="115"/>
                  </a:lnTo>
                  <a:lnTo>
                    <a:pt x="6" y="189"/>
                  </a:lnTo>
                  <a:lnTo>
                    <a:pt x="0" y="279"/>
                  </a:lnTo>
                  <a:lnTo>
                    <a:pt x="1" y="382"/>
                  </a:lnTo>
                  <a:lnTo>
                    <a:pt x="11" y="497"/>
                  </a:lnTo>
                  <a:lnTo>
                    <a:pt x="36" y="622"/>
                  </a:lnTo>
                  <a:lnTo>
                    <a:pt x="124" y="617"/>
                  </a:lnTo>
                  <a:lnTo>
                    <a:pt x="120" y="598"/>
                  </a:lnTo>
                  <a:lnTo>
                    <a:pt x="112" y="548"/>
                  </a:lnTo>
                  <a:lnTo>
                    <a:pt x="101" y="473"/>
                  </a:lnTo>
                  <a:lnTo>
                    <a:pt x="92" y="382"/>
                  </a:lnTo>
                  <a:lnTo>
                    <a:pt x="87" y="282"/>
                  </a:lnTo>
                  <a:lnTo>
                    <a:pt x="89" y="182"/>
                  </a:lnTo>
                  <a:lnTo>
                    <a:pt x="102" y="87"/>
                  </a:lnTo>
                  <a:lnTo>
                    <a:pt x="129" y="7"/>
                  </a:lnTo>
                  <a:lnTo>
                    <a:pt x="129" y="6"/>
                  </a:lnTo>
                  <a:lnTo>
                    <a:pt x="129" y="4"/>
                  </a:lnTo>
                  <a:lnTo>
                    <a:pt x="127" y="2"/>
                  </a:lnTo>
                  <a:lnTo>
                    <a:pt x="122" y="0"/>
                  </a:lnTo>
                  <a:lnTo>
                    <a:pt x="112" y="0"/>
                  </a:lnTo>
                  <a:lnTo>
                    <a:pt x="96" y="1"/>
                  </a:lnTo>
                  <a:lnTo>
                    <a:pt x="72" y="5"/>
                  </a:lnTo>
                  <a:lnTo>
                    <a:pt x="41" y="1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57" name="Freeform 407"/>
            <p:cNvSpPr>
              <a:spLocks/>
            </p:cNvSpPr>
            <p:nvPr/>
          </p:nvSpPr>
          <p:spPr bwMode="auto">
            <a:xfrm>
              <a:off x="3962" y="3287"/>
              <a:ext cx="12" cy="59"/>
            </a:xfrm>
            <a:custGeom>
              <a:avLst/>
              <a:gdLst>
                <a:gd name="T0" fmla="*/ 35 w 110"/>
                <a:gd name="T1" fmla="*/ 10 h 531"/>
                <a:gd name="T2" fmla="*/ 32 w 110"/>
                <a:gd name="T3" fmla="*/ 20 h 531"/>
                <a:gd name="T4" fmla="*/ 24 w 110"/>
                <a:gd name="T5" fmla="*/ 50 h 531"/>
                <a:gd name="T6" fmla="*/ 15 w 110"/>
                <a:gd name="T7" fmla="*/ 98 h 531"/>
                <a:gd name="T8" fmla="*/ 5 w 110"/>
                <a:gd name="T9" fmla="*/ 160 h 531"/>
                <a:gd name="T10" fmla="*/ 0 w 110"/>
                <a:gd name="T11" fmla="*/ 237 h 531"/>
                <a:gd name="T12" fmla="*/ 1 w 110"/>
                <a:gd name="T13" fmla="*/ 326 h 531"/>
                <a:gd name="T14" fmla="*/ 10 w 110"/>
                <a:gd name="T15" fmla="*/ 424 h 531"/>
                <a:gd name="T16" fmla="*/ 31 w 110"/>
                <a:gd name="T17" fmla="*/ 531 h 531"/>
                <a:gd name="T18" fmla="*/ 106 w 110"/>
                <a:gd name="T19" fmla="*/ 525 h 531"/>
                <a:gd name="T20" fmla="*/ 103 w 110"/>
                <a:gd name="T21" fmla="*/ 510 h 531"/>
                <a:gd name="T22" fmla="*/ 96 w 110"/>
                <a:gd name="T23" fmla="*/ 467 h 531"/>
                <a:gd name="T24" fmla="*/ 87 w 110"/>
                <a:gd name="T25" fmla="*/ 404 h 531"/>
                <a:gd name="T26" fmla="*/ 79 w 110"/>
                <a:gd name="T27" fmla="*/ 326 h 531"/>
                <a:gd name="T28" fmla="*/ 74 w 110"/>
                <a:gd name="T29" fmla="*/ 241 h 531"/>
                <a:gd name="T30" fmla="*/ 76 w 110"/>
                <a:gd name="T31" fmla="*/ 155 h 531"/>
                <a:gd name="T32" fmla="*/ 87 w 110"/>
                <a:gd name="T33" fmla="*/ 74 h 531"/>
                <a:gd name="T34" fmla="*/ 110 w 110"/>
                <a:gd name="T35" fmla="*/ 6 h 531"/>
                <a:gd name="T36" fmla="*/ 110 w 110"/>
                <a:gd name="T37" fmla="*/ 5 h 531"/>
                <a:gd name="T38" fmla="*/ 110 w 110"/>
                <a:gd name="T39" fmla="*/ 4 h 531"/>
                <a:gd name="T40" fmla="*/ 108 w 110"/>
                <a:gd name="T41" fmla="*/ 2 h 531"/>
                <a:gd name="T42" fmla="*/ 104 w 110"/>
                <a:gd name="T43" fmla="*/ 0 h 531"/>
                <a:gd name="T44" fmla="*/ 95 w 110"/>
                <a:gd name="T45" fmla="*/ 0 h 531"/>
                <a:gd name="T46" fmla="*/ 82 w 110"/>
                <a:gd name="T47" fmla="*/ 1 h 531"/>
                <a:gd name="T48" fmla="*/ 62 w 110"/>
                <a:gd name="T49" fmla="*/ 4 h 531"/>
                <a:gd name="T50" fmla="*/ 35 w 110"/>
                <a:gd name="T51" fmla="*/ 1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531">
                  <a:moveTo>
                    <a:pt x="35" y="10"/>
                  </a:moveTo>
                  <a:lnTo>
                    <a:pt x="32" y="20"/>
                  </a:lnTo>
                  <a:lnTo>
                    <a:pt x="24" y="50"/>
                  </a:lnTo>
                  <a:lnTo>
                    <a:pt x="15" y="98"/>
                  </a:lnTo>
                  <a:lnTo>
                    <a:pt x="5" y="160"/>
                  </a:lnTo>
                  <a:lnTo>
                    <a:pt x="0" y="237"/>
                  </a:lnTo>
                  <a:lnTo>
                    <a:pt x="1" y="326"/>
                  </a:lnTo>
                  <a:lnTo>
                    <a:pt x="10" y="424"/>
                  </a:lnTo>
                  <a:lnTo>
                    <a:pt x="31" y="531"/>
                  </a:lnTo>
                  <a:lnTo>
                    <a:pt x="106" y="525"/>
                  </a:lnTo>
                  <a:lnTo>
                    <a:pt x="103" y="510"/>
                  </a:lnTo>
                  <a:lnTo>
                    <a:pt x="96" y="467"/>
                  </a:lnTo>
                  <a:lnTo>
                    <a:pt x="87" y="404"/>
                  </a:lnTo>
                  <a:lnTo>
                    <a:pt x="79" y="326"/>
                  </a:lnTo>
                  <a:lnTo>
                    <a:pt x="74" y="241"/>
                  </a:lnTo>
                  <a:lnTo>
                    <a:pt x="76" y="155"/>
                  </a:lnTo>
                  <a:lnTo>
                    <a:pt x="87" y="74"/>
                  </a:lnTo>
                  <a:lnTo>
                    <a:pt x="110" y="6"/>
                  </a:lnTo>
                  <a:lnTo>
                    <a:pt x="110" y="5"/>
                  </a:lnTo>
                  <a:lnTo>
                    <a:pt x="110" y="4"/>
                  </a:lnTo>
                  <a:lnTo>
                    <a:pt x="108" y="2"/>
                  </a:lnTo>
                  <a:lnTo>
                    <a:pt x="104" y="0"/>
                  </a:lnTo>
                  <a:lnTo>
                    <a:pt x="95" y="0"/>
                  </a:lnTo>
                  <a:lnTo>
                    <a:pt x="82" y="1"/>
                  </a:lnTo>
                  <a:lnTo>
                    <a:pt x="62" y="4"/>
                  </a:lnTo>
                  <a:lnTo>
                    <a:pt x="35" y="1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58" name="Freeform 408"/>
            <p:cNvSpPr>
              <a:spLocks/>
            </p:cNvSpPr>
            <p:nvPr/>
          </p:nvSpPr>
          <p:spPr bwMode="auto">
            <a:xfrm>
              <a:off x="3963" y="3292"/>
              <a:ext cx="10" cy="48"/>
            </a:xfrm>
            <a:custGeom>
              <a:avLst/>
              <a:gdLst>
                <a:gd name="T0" fmla="*/ 29 w 92"/>
                <a:gd name="T1" fmla="*/ 8 h 438"/>
                <a:gd name="T2" fmla="*/ 26 w 92"/>
                <a:gd name="T3" fmla="*/ 16 h 438"/>
                <a:gd name="T4" fmla="*/ 20 w 92"/>
                <a:gd name="T5" fmla="*/ 42 h 438"/>
                <a:gd name="T6" fmla="*/ 12 w 92"/>
                <a:gd name="T7" fmla="*/ 81 h 438"/>
                <a:gd name="T8" fmla="*/ 4 w 92"/>
                <a:gd name="T9" fmla="*/ 133 h 438"/>
                <a:gd name="T10" fmla="*/ 0 w 92"/>
                <a:gd name="T11" fmla="*/ 196 h 438"/>
                <a:gd name="T12" fmla="*/ 0 w 92"/>
                <a:gd name="T13" fmla="*/ 270 h 438"/>
                <a:gd name="T14" fmla="*/ 9 w 92"/>
                <a:gd name="T15" fmla="*/ 351 h 438"/>
                <a:gd name="T16" fmla="*/ 25 w 92"/>
                <a:gd name="T17" fmla="*/ 438 h 438"/>
                <a:gd name="T18" fmla="*/ 88 w 92"/>
                <a:gd name="T19" fmla="*/ 435 h 438"/>
                <a:gd name="T20" fmla="*/ 85 w 92"/>
                <a:gd name="T21" fmla="*/ 422 h 438"/>
                <a:gd name="T22" fmla="*/ 79 w 92"/>
                <a:gd name="T23" fmla="*/ 386 h 438"/>
                <a:gd name="T24" fmla="*/ 72 w 92"/>
                <a:gd name="T25" fmla="*/ 334 h 438"/>
                <a:gd name="T26" fmla="*/ 65 w 92"/>
                <a:gd name="T27" fmla="*/ 270 h 438"/>
                <a:gd name="T28" fmla="*/ 61 w 92"/>
                <a:gd name="T29" fmla="*/ 199 h 438"/>
                <a:gd name="T30" fmla="*/ 63 w 92"/>
                <a:gd name="T31" fmla="*/ 129 h 438"/>
                <a:gd name="T32" fmla="*/ 73 w 92"/>
                <a:gd name="T33" fmla="*/ 61 h 438"/>
                <a:gd name="T34" fmla="*/ 92 w 92"/>
                <a:gd name="T35" fmla="*/ 5 h 438"/>
                <a:gd name="T36" fmla="*/ 92 w 92"/>
                <a:gd name="T37" fmla="*/ 4 h 438"/>
                <a:gd name="T38" fmla="*/ 92 w 92"/>
                <a:gd name="T39" fmla="*/ 3 h 438"/>
                <a:gd name="T40" fmla="*/ 90 w 92"/>
                <a:gd name="T41" fmla="*/ 1 h 438"/>
                <a:gd name="T42" fmla="*/ 87 w 92"/>
                <a:gd name="T43" fmla="*/ 0 h 438"/>
                <a:gd name="T44" fmla="*/ 80 w 92"/>
                <a:gd name="T45" fmla="*/ 0 h 438"/>
                <a:gd name="T46" fmla="*/ 68 w 92"/>
                <a:gd name="T47" fmla="*/ 0 h 438"/>
                <a:gd name="T48" fmla="*/ 51 w 92"/>
                <a:gd name="T49" fmla="*/ 3 h 438"/>
                <a:gd name="T50" fmla="*/ 29 w 92"/>
                <a:gd name="T51" fmla="*/ 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2" h="438">
                  <a:moveTo>
                    <a:pt x="29" y="8"/>
                  </a:moveTo>
                  <a:lnTo>
                    <a:pt x="26" y="16"/>
                  </a:lnTo>
                  <a:lnTo>
                    <a:pt x="20" y="42"/>
                  </a:lnTo>
                  <a:lnTo>
                    <a:pt x="12" y="81"/>
                  </a:lnTo>
                  <a:lnTo>
                    <a:pt x="4" y="133"/>
                  </a:lnTo>
                  <a:lnTo>
                    <a:pt x="0" y="196"/>
                  </a:lnTo>
                  <a:lnTo>
                    <a:pt x="0" y="270"/>
                  </a:lnTo>
                  <a:lnTo>
                    <a:pt x="9" y="351"/>
                  </a:lnTo>
                  <a:lnTo>
                    <a:pt x="25" y="438"/>
                  </a:lnTo>
                  <a:lnTo>
                    <a:pt x="88" y="435"/>
                  </a:lnTo>
                  <a:lnTo>
                    <a:pt x="85" y="422"/>
                  </a:lnTo>
                  <a:lnTo>
                    <a:pt x="79" y="386"/>
                  </a:lnTo>
                  <a:lnTo>
                    <a:pt x="72" y="334"/>
                  </a:lnTo>
                  <a:lnTo>
                    <a:pt x="65" y="270"/>
                  </a:lnTo>
                  <a:lnTo>
                    <a:pt x="61" y="199"/>
                  </a:lnTo>
                  <a:lnTo>
                    <a:pt x="63" y="129"/>
                  </a:lnTo>
                  <a:lnTo>
                    <a:pt x="73" y="61"/>
                  </a:lnTo>
                  <a:lnTo>
                    <a:pt x="92" y="5"/>
                  </a:lnTo>
                  <a:lnTo>
                    <a:pt x="92" y="4"/>
                  </a:lnTo>
                  <a:lnTo>
                    <a:pt x="92" y="3"/>
                  </a:lnTo>
                  <a:lnTo>
                    <a:pt x="90" y="1"/>
                  </a:lnTo>
                  <a:lnTo>
                    <a:pt x="87" y="0"/>
                  </a:lnTo>
                  <a:lnTo>
                    <a:pt x="80" y="0"/>
                  </a:lnTo>
                  <a:lnTo>
                    <a:pt x="68" y="0"/>
                  </a:lnTo>
                  <a:lnTo>
                    <a:pt x="51" y="3"/>
                  </a:lnTo>
                  <a:lnTo>
                    <a:pt x="29" y="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59" name="Freeform 409"/>
            <p:cNvSpPr>
              <a:spLocks/>
            </p:cNvSpPr>
            <p:nvPr/>
          </p:nvSpPr>
          <p:spPr bwMode="auto">
            <a:xfrm>
              <a:off x="3963" y="3296"/>
              <a:ext cx="8" cy="39"/>
            </a:xfrm>
            <a:custGeom>
              <a:avLst/>
              <a:gdLst>
                <a:gd name="T0" fmla="*/ 23 w 73"/>
                <a:gd name="T1" fmla="*/ 7 h 347"/>
                <a:gd name="T2" fmla="*/ 21 w 73"/>
                <a:gd name="T3" fmla="*/ 14 h 347"/>
                <a:gd name="T4" fmla="*/ 16 w 73"/>
                <a:gd name="T5" fmla="*/ 33 h 347"/>
                <a:gd name="T6" fmla="*/ 10 w 73"/>
                <a:gd name="T7" fmla="*/ 64 h 347"/>
                <a:gd name="T8" fmla="*/ 4 w 73"/>
                <a:gd name="T9" fmla="*/ 105 h 347"/>
                <a:gd name="T10" fmla="*/ 0 w 73"/>
                <a:gd name="T11" fmla="*/ 155 h 347"/>
                <a:gd name="T12" fmla="*/ 0 w 73"/>
                <a:gd name="T13" fmla="*/ 213 h 347"/>
                <a:gd name="T14" fmla="*/ 7 w 73"/>
                <a:gd name="T15" fmla="*/ 278 h 347"/>
                <a:gd name="T16" fmla="*/ 20 w 73"/>
                <a:gd name="T17" fmla="*/ 347 h 347"/>
                <a:gd name="T18" fmla="*/ 70 w 73"/>
                <a:gd name="T19" fmla="*/ 344 h 347"/>
                <a:gd name="T20" fmla="*/ 68 w 73"/>
                <a:gd name="T21" fmla="*/ 334 h 347"/>
                <a:gd name="T22" fmla="*/ 63 w 73"/>
                <a:gd name="T23" fmla="*/ 305 h 347"/>
                <a:gd name="T24" fmla="*/ 56 w 73"/>
                <a:gd name="T25" fmla="*/ 265 h 347"/>
                <a:gd name="T26" fmla="*/ 51 w 73"/>
                <a:gd name="T27" fmla="*/ 213 h 347"/>
                <a:gd name="T28" fmla="*/ 48 w 73"/>
                <a:gd name="T29" fmla="*/ 158 h 347"/>
                <a:gd name="T30" fmla="*/ 50 w 73"/>
                <a:gd name="T31" fmla="*/ 101 h 347"/>
                <a:gd name="T32" fmla="*/ 57 w 73"/>
                <a:gd name="T33" fmla="*/ 49 h 347"/>
                <a:gd name="T34" fmla="*/ 73 w 73"/>
                <a:gd name="T35" fmla="*/ 4 h 347"/>
                <a:gd name="T36" fmla="*/ 73 w 73"/>
                <a:gd name="T37" fmla="*/ 4 h 347"/>
                <a:gd name="T38" fmla="*/ 73 w 73"/>
                <a:gd name="T39" fmla="*/ 2 h 347"/>
                <a:gd name="T40" fmla="*/ 72 w 73"/>
                <a:gd name="T41" fmla="*/ 1 h 347"/>
                <a:gd name="T42" fmla="*/ 69 w 73"/>
                <a:gd name="T43" fmla="*/ 0 h 347"/>
                <a:gd name="T44" fmla="*/ 63 w 73"/>
                <a:gd name="T45" fmla="*/ 0 h 347"/>
                <a:gd name="T46" fmla="*/ 53 w 73"/>
                <a:gd name="T47" fmla="*/ 1 h 347"/>
                <a:gd name="T48" fmla="*/ 41 w 73"/>
                <a:gd name="T49" fmla="*/ 3 h 347"/>
                <a:gd name="T50" fmla="*/ 23 w 73"/>
                <a:gd name="T51" fmla="*/ 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347">
                  <a:moveTo>
                    <a:pt x="23" y="7"/>
                  </a:moveTo>
                  <a:lnTo>
                    <a:pt x="21" y="14"/>
                  </a:lnTo>
                  <a:lnTo>
                    <a:pt x="16" y="33"/>
                  </a:lnTo>
                  <a:lnTo>
                    <a:pt x="10" y="64"/>
                  </a:lnTo>
                  <a:lnTo>
                    <a:pt x="4" y="105"/>
                  </a:lnTo>
                  <a:lnTo>
                    <a:pt x="0" y="155"/>
                  </a:lnTo>
                  <a:lnTo>
                    <a:pt x="0" y="213"/>
                  </a:lnTo>
                  <a:lnTo>
                    <a:pt x="7" y="278"/>
                  </a:lnTo>
                  <a:lnTo>
                    <a:pt x="20" y="347"/>
                  </a:lnTo>
                  <a:lnTo>
                    <a:pt x="70" y="344"/>
                  </a:lnTo>
                  <a:lnTo>
                    <a:pt x="68" y="334"/>
                  </a:lnTo>
                  <a:lnTo>
                    <a:pt x="63" y="305"/>
                  </a:lnTo>
                  <a:lnTo>
                    <a:pt x="56" y="265"/>
                  </a:lnTo>
                  <a:lnTo>
                    <a:pt x="51" y="213"/>
                  </a:lnTo>
                  <a:lnTo>
                    <a:pt x="48" y="158"/>
                  </a:lnTo>
                  <a:lnTo>
                    <a:pt x="50" y="101"/>
                  </a:lnTo>
                  <a:lnTo>
                    <a:pt x="57" y="49"/>
                  </a:lnTo>
                  <a:lnTo>
                    <a:pt x="73" y="4"/>
                  </a:lnTo>
                  <a:lnTo>
                    <a:pt x="73" y="4"/>
                  </a:lnTo>
                  <a:lnTo>
                    <a:pt x="73" y="2"/>
                  </a:lnTo>
                  <a:lnTo>
                    <a:pt x="72" y="1"/>
                  </a:lnTo>
                  <a:lnTo>
                    <a:pt x="69" y="0"/>
                  </a:lnTo>
                  <a:lnTo>
                    <a:pt x="63" y="0"/>
                  </a:lnTo>
                  <a:lnTo>
                    <a:pt x="53" y="1"/>
                  </a:lnTo>
                  <a:lnTo>
                    <a:pt x="41" y="3"/>
                  </a:lnTo>
                  <a:lnTo>
                    <a:pt x="23" y="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60" name="Freeform 410"/>
            <p:cNvSpPr>
              <a:spLocks/>
            </p:cNvSpPr>
            <p:nvPr/>
          </p:nvSpPr>
          <p:spPr bwMode="auto">
            <a:xfrm>
              <a:off x="3964" y="3301"/>
              <a:ext cx="6" cy="28"/>
            </a:xfrm>
            <a:custGeom>
              <a:avLst/>
              <a:gdLst>
                <a:gd name="T0" fmla="*/ 16 w 52"/>
                <a:gd name="T1" fmla="*/ 5 h 256"/>
                <a:gd name="T2" fmla="*/ 15 w 52"/>
                <a:gd name="T3" fmla="*/ 10 h 256"/>
                <a:gd name="T4" fmla="*/ 11 w 52"/>
                <a:gd name="T5" fmla="*/ 24 h 256"/>
                <a:gd name="T6" fmla="*/ 6 w 52"/>
                <a:gd name="T7" fmla="*/ 47 h 256"/>
                <a:gd name="T8" fmla="*/ 2 w 52"/>
                <a:gd name="T9" fmla="*/ 77 h 256"/>
                <a:gd name="T10" fmla="*/ 0 w 52"/>
                <a:gd name="T11" fmla="*/ 115 h 256"/>
                <a:gd name="T12" fmla="*/ 0 w 52"/>
                <a:gd name="T13" fmla="*/ 157 h 256"/>
                <a:gd name="T14" fmla="*/ 4 w 52"/>
                <a:gd name="T15" fmla="*/ 205 h 256"/>
                <a:gd name="T16" fmla="*/ 14 w 52"/>
                <a:gd name="T17" fmla="*/ 256 h 256"/>
                <a:gd name="T18" fmla="*/ 50 w 52"/>
                <a:gd name="T19" fmla="*/ 254 h 256"/>
                <a:gd name="T20" fmla="*/ 49 w 52"/>
                <a:gd name="T21" fmla="*/ 247 h 256"/>
                <a:gd name="T22" fmla="*/ 45 w 52"/>
                <a:gd name="T23" fmla="*/ 226 h 256"/>
                <a:gd name="T24" fmla="*/ 41 w 52"/>
                <a:gd name="T25" fmla="*/ 195 h 256"/>
                <a:gd name="T26" fmla="*/ 37 w 52"/>
                <a:gd name="T27" fmla="*/ 157 h 256"/>
                <a:gd name="T28" fmla="*/ 35 w 52"/>
                <a:gd name="T29" fmla="*/ 116 h 256"/>
                <a:gd name="T30" fmla="*/ 36 w 52"/>
                <a:gd name="T31" fmla="*/ 74 h 256"/>
                <a:gd name="T32" fmla="*/ 41 w 52"/>
                <a:gd name="T33" fmla="*/ 35 h 256"/>
                <a:gd name="T34" fmla="*/ 52 w 52"/>
                <a:gd name="T35" fmla="*/ 3 h 256"/>
                <a:gd name="T36" fmla="*/ 52 w 52"/>
                <a:gd name="T37" fmla="*/ 3 h 256"/>
                <a:gd name="T38" fmla="*/ 52 w 52"/>
                <a:gd name="T39" fmla="*/ 2 h 256"/>
                <a:gd name="T40" fmla="*/ 51 w 52"/>
                <a:gd name="T41" fmla="*/ 1 h 256"/>
                <a:gd name="T42" fmla="*/ 49 w 52"/>
                <a:gd name="T43" fmla="*/ 0 h 256"/>
                <a:gd name="T44" fmla="*/ 45 w 52"/>
                <a:gd name="T45" fmla="*/ 0 h 256"/>
                <a:gd name="T46" fmla="*/ 39 w 52"/>
                <a:gd name="T47" fmla="*/ 0 h 256"/>
                <a:gd name="T48" fmla="*/ 29 w 52"/>
                <a:gd name="T49" fmla="*/ 2 h 256"/>
                <a:gd name="T50" fmla="*/ 16 w 52"/>
                <a:gd name="T51" fmla="*/ 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 h="256">
                  <a:moveTo>
                    <a:pt x="16" y="5"/>
                  </a:moveTo>
                  <a:lnTo>
                    <a:pt x="15" y="10"/>
                  </a:lnTo>
                  <a:lnTo>
                    <a:pt x="11" y="24"/>
                  </a:lnTo>
                  <a:lnTo>
                    <a:pt x="6" y="47"/>
                  </a:lnTo>
                  <a:lnTo>
                    <a:pt x="2" y="77"/>
                  </a:lnTo>
                  <a:lnTo>
                    <a:pt x="0" y="115"/>
                  </a:lnTo>
                  <a:lnTo>
                    <a:pt x="0" y="157"/>
                  </a:lnTo>
                  <a:lnTo>
                    <a:pt x="4" y="205"/>
                  </a:lnTo>
                  <a:lnTo>
                    <a:pt x="14" y="256"/>
                  </a:lnTo>
                  <a:lnTo>
                    <a:pt x="50" y="254"/>
                  </a:lnTo>
                  <a:lnTo>
                    <a:pt x="49" y="247"/>
                  </a:lnTo>
                  <a:lnTo>
                    <a:pt x="45" y="226"/>
                  </a:lnTo>
                  <a:lnTo>
                    <a:pt x="41" y="195"/>
                  </a:lnTo>
                  <a:lnTo>
                    <a:pt x="37" y="157"/>
                  </a:lnTo>
                  <a:lnTo>
                    <a:pt x="35" y="116"/>
                  </a:lnTo>
                  <a:lnTo>
                    <a:pt x="36" y="74"/>
                  </a:lnTo>
                  <a:lnTo>
                    <a:pt x="41" y="35"/>
                  </a:lnTo>
                  <a:lnTo>
                    <a:pt x="52" y="3"/>
                  </a:lnTo>
                  <a:lnTo>
                    <a:pt x="52" y="3"/>
                  </a:lnTo>
                  <a:lnTo>
                    <a:pt x="52" y="2"/>
                  </a:lnTo>
                  <a:lnTo>
                    <a:pt x="51" y="1"/>
                  </a:lnTo>
                  <a:lnTo>
                    <a:pt x="49" y="0"/>
                  </a:lnTo>
                  <a:lnTo>
                    <a:pt x="45" y="0"/>
                  </a:lnTo>
                  <a:lnTo>
                    <a:pt x="39" y="0"/>
                  </a:lnTo>
                  <a:lnTo>
                    <a:pt x="29" y="2"/>
                  </a:lnTo>
                  <a:lnTo>
                    <a:pt x="16" y="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61" name="Freeform 411"/>
            <p:cNvSpPr>
              <a:spLocks/>
            </p:cNvSpPr>
            <p:nvPr/>
          </p:nvSpPr>
          <p:spPr bwMode="auto">
            <a:xfrm>
              <a:off x="4046" y="3273"/>
              <a:ext cx="20" cy="77"/>
            </a:xfrm>
            <a:custGeom>
              <a:avLst/>
              <a:gdLst>
                <a:gd name="T0" fmla="*/ 176 w 176"/>
                <a:gd name="T1" fmla="*/ 5 h 693"/>
                <a:gd name="T2" fmla="*/ 172 w 176"/>
                <a:gd name="T3" fmla="*/ 10 h 693"/>
                <a:gd name="T4" fmla="*/ 159 w 176"/>
                <a:gd name="T5" fmla="*/ 28 h 693"/>
                <a:gd name="T6" fmla="*/ 144 w 176"/>
                <a:gd name="T7" fmla="*/ 63 h 693"/>
                <a:gd name="T8" fmla="*/ 129 w 176"/>
                <a:gd name="T9" fmla="*/ 123 h 693"/>
                <a:gd name="T10" fmla="*/ 117 w 176"/>
                <a:gd name="T11" fmla="*/ 210 h 693"/>
                <a:gd name="T12" fmla="*/ 110 w 176"/>
                <a:gd name="T13" fmla="*/ 331 h 693"/>
                <a:gd name="T14" fmla="*/ 115 w 176"/>
                <a:gd name="T15" fmla="*/ 490 h 693"/>
                <a:gd name="T16" fmla="*/ 131 w 176"/>
                <a:gd name="T17" fmla="*/ 693 h 693"/>
                <a:gd name="T18" fmla="*/ 32 w 176"/>
                <a:gd name="T19" fmla="*/ 693 h 693"/>
                <a:gd name="T20" fmla="*/ 29 w 176"/>
                <a:gd name="T21" fmla="*/ 673 h 693"/>
                <a:gd name="T22" fmla="*/ 20 w 176"/>
                <a:gd name="T23" fmla="*/ 617 h 693"/>
                <a:gd name="T24" fmla="*/ 11 w 176"/>
                <a:gd name="T25" fmla="*/ 533 h 693"/>
                <a:gd name="T26" fmla="*/ 3 w 176"/>
                <a:gd name="T27" fmla="*/ 430 h 693"/>
                <a:gd name="T28" fmla="*/ 0 w 176"/>
                <a:gd name="T29" fmla="*/ 317 h 693"/>
                <a:gd name="T30" fmla="*/ 6 w 176"/>
                <a:gd name="T31" fmla="*/ 202 h 693"/>
                <a:gd name="T32" fmla="*/ 23 w 176"/>
                <a:gd name="T33" fmla="*/ 93 h 693"/>
                <a:gd name="T34" fmla="*/ 57 w 176"/>
                <a:gd name="T35" fmla="*/ 0 h 693"/>
                <a:gd name="T36" fmla="*/ 176 w 176"/>
                <a:gd name="T37" fmla="*/ 5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693">
                  <a:moveTo>
                    <a:pt x="176" y="5"/>
                  </a:moveTo>
                  <a:lnTo>
                    <a:pt x="172" y="10"/>
                  </a:lnTo>
                  <a:lnTo>
                    <a:pt x="159" y="28"/>
                  </a:lnTo>
                  <a:lnTo>
                    <a:pt x="144" y="63"/>
                  </a:lnTo>
                  <a:lnTo>
                    <a:pt x="129" y="123"/>
                  </a:lnTo>
                  <a:lnTo>
                    <a:pt x="117" y="210"/>
                  </a:lnTo>
                  <a:lnTo>
                    <a:pt x="110" y="331"/>
                  </a:lnTo>
                  <a:lnTo>
                    <a:pt x="115" y="490"/>
                  </a:lnTo>
                  <a:lnTo>
                    <a:pt x="131" y="693"/>
                  </a:lnTo>
                  <a:lnTo>
                    <a:pt x="32" y="693"/>
                  </a:lnTo>
                  <a:lnTo>
                    <a:pt x="29" y="673"/>
                  </a:lnTo>
                  <a:lnTo>
                    <a:pt x="20" y="617"/>
                  </a:lnTo>
                  <a:lnTo>
                    <a:pt x="11" y="533"/>
                  </a:lnTo>
                  <a:lnTo>
                    <a:pt x="3" y="430"/>
                  </a:lnTo>
                  <a:lnTo>
                    <a:pt x="0" y="317"/>
                  </a:lnTo>
                  <a:lnTo>
                    <a:pt x="6" y="202"/>
                  </a:lnTo>
                  <a:lnTo>
                    <a:pt x="23" y="93"/>
                  </a:lnTo>
                  <a:lnTo>
                    <a:pt x="57" y="0"/>
                  </a:lnTo>
                  <a:lnTo>
                    <a:pt x="176" y="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62" name="Freeform 412"/>
            <p:cNvSpPr>
              <a:spLocks/>
            </p:cNvSpPr>
            <p:nvPr/>
          </p:nvSpPr>
          <p:spPr bwMode="auto">
            <a:xfrm>
              <a:off x="4047" y="3279"/>
              <a:ext cx="16" cy="65"/>
            </a:xfrm>
            <a:custGeom>
              <a:avLst/>
              <a:gdLst>
                <a:gd name="T0" fmla="*/ 149 w 149"/>
                <a:gd name="T1" fmla="*/ 4 h 592"/>
                <a:gd name="T2" fmla="*/ 145 w 149"/>
                <a:gd name="T3" fmla="*/ 8 h 592"/>
                <a:gd name="T4" fmla="*/ 136 w 149"/>
                <a:gd name="T5" fmla="*/ 24 h 592"/>
                <a:gd name="T6" fmla="*/ 123 w 149"/>
                <a:gd name="T7" fmla="*/ 54 h 592"/>
                <a:gd name="T8" fmla="*/ 110 w 149"/>
                <a:gd name="T9" fmla="*/ 104 h 592"/>
                <a:gd name="T10" fmla="*/ 99 w 149"/>
                <a:gd name="T11" fmla="*/ 179 h 592"/>
                <a:gd name="T12" fmla="*/ 94 w 149"/>
                <a:gd name="T13" fmla="*/ 282 h 592"/>
                <a:gd name="T14" fmla="*/ 97 w 149"/>
                <a:gd name="T15" fmla="*/ 418 h 592"/>
                <a:gd name="T16" fmla="*/ 112 w 149"/>
                <a:gd name="T17" fmla="*/ 592 h 592"/>
                <a:gd name="T18" fmla="*/ 27 w 149"/>
                <a:gd name="T19" fmla="*/ 592 h 592"/>
                <a:gd name="T20" fmla="*/ 24 w 149"/>
                <a:gd name="T21" fmla="*/ 575 h 592"/>
                <a:gd name="T22" fmla="*/ 17 w 149"/>
                <a:gd name="T23" fmla="*/ 527 h 592"/>
                <a:gd name="T24" fmla="*/ 9 w 149"/>
                <a:gd name="T25" fmla="*/ 455 h 592"/>
                <a:gd name="T26" fmla="*/ 2 w 149"/>
                <a:gd name="T27" fmla="*/ 367 h 592"/>
                <a:gd name="T28" fmla="*/ 0 w 149"/>
                <a:gd name="T29" fmla="*/ 271 h 592"/>
                <a:gd name="T30" fmla="*/ 5 w 149"/>
                <a:gd name="T31" fmla="*/ 173 h 592"/>
                <a:gd name="T32" fmla="*/ 20 w 149"/>
                <a:gd name="T33" fmla="*/ 80 h 592"/>
                <a:gd name="T34" fmla="*/ 48 w 149"/>
                <a:gd name="T35" fmla="*/ 0 h 592"/>
                <a:gd name="T36" fmla="*/ 149 w 149"/>
                <a:gd name="T37" fmla="*/ 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9" h="592">
                  <a:moveTo>
                    <a:pt x="149" y="4"/>
                  </a:moveTo>
                  <a:lnTo>
                    <a:pt x="145" y="8"/>
                  </a:lnTo>
                  <a:lnTo>
                    <a:pt x="136" y="24"/>
                  </a:lnTo>
                  <a:lnTo>
                    <a:pt x="123" y="54"/>
                  </a:lnTo>
                  <a:lnTo>
                    <a:pt x="110" y="104"/>
                  </a:lnTo>
                  <a:lnTo>
                    <a:pt x="99" y="179"/>
                  </a:lnTo>
                  <a:lnTo>
                    <a:pt x="94" y="282"/>
                  </a:lnTo>
                  <a:lnTo>
                    <a:pt x="97" y="418"/>
                  </a:lnTo>
                  <a:lnTo>
                    <a:pt x="112" y="592"/>
                  </a:lnTo>
                  <a:lnTo>
                    <a:pt x="27" y="592"/>
                  </a:lnTo>
                  <a:lnTo>
                    <a:pt x="24" y="575"/>
                  </a:lnTo>
                  <a:lnTo>
                    <a:pt x="17" y="527"/>
                  </a:lnTo>
                  <a:lnTo>
                    <a:pt x="9" y="455"/>
                  </a:lnTo>
                  <a:lnTo>
                    <a:pt x="2" y="367"/>
                  </a:lnTo>
                  <a:lnTo>
                    <a:pt x="0" y="271"/>
                  </a:lnTo>
                  <a:lnTo>
                    <a:pt x="5" y="173"/>
                  </a:lnTo>
                  <a:lnTo>
                    <a:pt x="20" y="80"/>
                  </a:lnTo>
                  <a:lnTo>
                    <a:pt x="48" y="0"/>
                  </a:lnTo>
                  <a:lnTo>
                    <a:pt x="149" y="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63" name="Freeform 413"/>
            <p:cNvSpPr>
              <a:spLocks/>
            </p:cNvSpPr>
            <p:nvPr/>
          </p:nvSpPr>
          <p:spPr bwMode="auto">
            <a:xfrm>
              <a:off x="4048" y="3284"/>
              <a:ext cx="13" cy="54"/>
            </a:xfrm>
            <a:custGeom>
              <a:avLst/>
              <a:gdLst>
                <a:gd name="T0" fmla="*/ 124 w 124"/>
                <a:gd name="T1" fmla="*/ 4 h 490"/>
                <a:gd name="T2" fmla="*/ 121 w 124"/>
                <a:gd name="T3" fmla="*/ 7 h 490"/>
                <a:gd name="T4" fmla="*/ 113 w 124"/>
                <a:gd name="T5" fmla="*/ 21 h 490"/>
                <a:gd name="T6" fmla="*/ 103 w 124"/>
                <a:gd name="T7" fmla="*/ 45 h 490"/>
                <a:gd name="T8" fmla="*/ 91 w 124"/>
                <a:gd name="T9" fmla="*/ 87 h 490"/>
                <a:gd name="T10" fmla="*/ 83 w 124"/>
                <a:gd name="T11" fmla="*/ 148 h 490"/>
                <a:gd name="T12" fmla="*/ 79 w 124"/>
                <a:gd name="T13" fmla="*/ 234 h 490"/>
                <a:gd name="T14" fmla="*/ 81 w 124"/>
                <a:gd name="T15" fmla="*/ 347 h 490"/>
                <a:gd name="T16" fmla="*/ 93 w 124"/>
                <a:gd name="T17" fmla="*/ 490 h 490"/>
                <a:gd name="T18" fmla="*/ 23 w 124"/>
                <a:gd name="T19" fmla="*/ 490 h 490"/>
                <a:gd name="T20" fmla="*/ 21 w 124"/>
                <a:gd name="T21" fmla="*/ 476 h 490"/>
                <a:gd name="T22" fmla="*/ 15 w 124"/>
                <a:gd name="T23" fmla="*/ 436 h 490"/>
                <a:gd name="T24" fmla="*/ 8 w 124"/>
                <a:gd name="T25" fmla="*/ 377 h 490"/>
                <a:gd name="T26" fmla="*/ 2 w 124"/>
                <a:gd name="T27" fmla="*/ 304 h 490"/>
                <a:gd name="T28" fmla="*/ 0 w 124"/>
                <a:gd name="T29" fmla="*/ 224 h 490"/>
                <a:gd name="T30" fmla="*/ 4 w 124"/>
                <a:gd name="T31" fmla="*/ 143 h 490"/>
                <a:gd name="T32" fmla="*/ 17 w 124"/>
                <a:gd name="T33" fmla="*/ 67 h 490"/>
                <a:gd name="T34" fmla="*/ 40 w 124"/>
                <a:gd name="T35" fmla="*/ 0 h 490"/>
                <a:gd name="T36" fmla="*/ 124 w 124"/>
                <a:gd name="T37" fmla="*/ 4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490">
                  <a:moveTo>
                    <a:pt x="124" y="4"/>
                  </a:moveTo>
                  <a:lnTo>
                    <a:pt x="121" y="7"/>
                  </a:lnTo>
                  <a:lnTo>
                    <a:pt x="113" y="21"/>
                  </a:lnTo>
                  <a:lnTo>
                    <a:pt x="103" y="45"/>
                  </a:lnTo>
                  <a:lnTo>
                    <a:pt x="91" y="87"/>
                  </a:lnTo>
                  <a:lnTo>
                    <a:pt x="83" y="148"/>
                  </a:lnTo>
                  <a:lnTo>
                    <a:pt x="79" y="234"/>
                  </a:lnTo>
                  <a:lnTo>
                    <a:pt x="81" y="347"/>
                  </a:lnTo>
                  <a:lnTo>
                    <a:pt x="93" y="490"/>
                  </a:lnTo>
                  <a:lnTo>
                    <a:pt x="23" y="490"/>
                  </a:lnTo>
                  <a:lnTo>
                    <a:pt x="21" y="476"/>
                  </a:lnTo>
                  <a:lnTo>
                    <a:pt x="15" y="436"/>
                  </a:lnTo>
                  <a:lnTo>
                    <a:pt x="8" y="377"/>
                  </a:lnTo>
                  <a:lnTo>
                    <a:pt x="2" y="304"/>
                  </a:lnTo>
                  <a:lnTo>
                    <a:pt x="0" y="224"/>
                  </a:lnTo>
                  <a:lnTo>
                    <a:pt x="4" y="143"/>
                  </a:lnTo>
                  <a:lnTo>
                    <a:pt x="17" y="67"/>
                  </a:lnTo>
                  <a:lnTo>
                    <a:pt x="40" y="0"/>
                  </a:lnTo>
                  <a:lnTo>
                    <a:pt x="124" y="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64" name="Freeform 414"/>
            <p:cNvSpPr>
              <a:spLocks/>
            </p:cNvSpPr>
            <p:nvPr/>
          </p:nvSpPr>
          <p:spPr bwMode="auto">
            <a:xfrm>
              <a:off x="4048" y="3289"/>
              <a:ext cx="11" cy="43"/>
            </a:xfrm>
            <a:custGeom>
              <a:avLst/>
              <a:gdLst>
                <a:gd name="T0" fmla="*/ 99 w 99"/>
                <a:gd name="T1" fmla="*/ 3 h 389"/>
                <a:gd name="T2" fmla="*/ 96 w 99"/>
                <a:gd name="T3" fmla="*/ 6 h 389"/>
                <a:gd name="T4" fmla="*/ 89 w 99"/>
                <a:gd name="T5" fmla="*/ 16 h 389"/>
                <a:gd name="T6" fmla="*/ 81 w 99"/>
                <a:gd name="T7" fmla="*/ 36 h 389"/>
                <a:gd name="T8" fmla="*/ 72 w 99"/>
                <a:gd name="T9" fmla="*/ 69 h 389"/>
                <a:gd name="T10" fmla="*/ 66 w 99"/>
                <a:gd name="T11" fmla="*/ 118 h 389"/>
                <a:gd name="T12" fmla="*/ 62 w 99"/>
                <a:gd name="T13" fmla="*/ 185 h 389"/>
                <a:gd name="T14" fmla="*/ 64 w 99"/>
                <a:gd name="T15" fmla="*/ 275 h 389"/>
                <a:gd name="T16" fmla="*/ 73 w 99"/>
                <a:gd name="T17" fmla="*/ 389 h 389"/>
                <a:gd name="T18" fmla="*/ 18 w 99"/>
                <a:gd name="T19" fmla="*/ 389 h 389"/>
                <a:gd name="T20" fmla="*/ 16 w 99"/>
                <a:gd name="T21" fmla="*/ 378 h 389"/>
                <a:gd name="T22" fmla="*/ 11 w 99"/>
                <a:gd name="T23" fmla="*/ 346 h 389"/>
                <a:gd name="T24" fmla="*/ 6 w 99"/>
                <a:gd name="T25" fmla="*/ 299 h 389"/>
                <a:gd name="T26" fmla="*/ 2 w 99"/>
                <a:gd name="T27" fmla="*/ 242 h 389"/>
                <a:gd name="T28" fmla="*/ 0 w 99"/>
                <a:gd name="T29" fmla="*/ 178 h 389"/>
                <a:gd name="T30" fmla="*/ 4 w 99"/>
                <a:gd name="T31" fmla="*/ 114 h 389"/>
                <a:gd name="T32" fmla="*/ 14 w 99"/>
                <a:gd name="T33" fmla="*/ 52 h 389"/>
                <a:gd name="T34" fmla="*/ 32 w 99"/>
                <a:gd name="T35" fmla="*/ 0 h 389"/>
                <a:gd name="T36" fmla="*/ 99 w 99"/>
                <a:gd name="T37" fmla="*/ 3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389">
                  <a:moveTo>
                    <a:pt x="99" y="3"/>
                  </a:moveTo>
                  <a:lnTo>
                    <a:pt x="96" y="6"/>
                  </a:lnTo>
                  <a:lnTo>
                    <a:pt x="89" y="16"/>
                  </a:lnTo>
                  <a:lnTo>
                    <a:pt x="81" y="36"/>
                  </a:lnTo>
                  <a:lnTo>
                    <a:pt x="72" y="69"/>
                  </a:lnTo>
                  <a:lnTo>
                    <a:pt x="66" y="118"/>
                  </a:lnTo>
                  <a:lnTo>
                    <a:pt x="62" y="185"/>
                  </a:lnTo>
                  <a:lnTo>
                    <a:pt x="64" y="275"/>
                  </a:lnTo>
                  <a:lnTo>
                    <a:pt x="73" y="389"/>
                  </a:lnTo>
                  <a:lnTo>
                    <a:pt x="18" y="389"/>
                  </a:lnTo>
                  <a:lnTo>
                    <a:pt x="16" y="378"/>
                  </a:lnTo>
                  <a:lnTo>
                    <a:pt x="11" y="346"/>
                  </a:lnTo>
                  <a:lnTo>
                    <a:pt x="6" y="299"/>
                  </a:lnTo>
                  <a:lnTo>
                    <a:pt x="2" y="242"/>
                  </a:lnTo>
                  <a:lnTo>
                    <a:pt x="0" y="178"/>
                  </a:lnTo>
                  <a:lnTo>
                    <a:pt x="4" y="114"/>
                  </a:lnTo>
                  <a:lnTo>
                    <a:pt x="14" y="52"/>
                  </a:lnTo>
                  <a:lnTo>
                    <a:pt x="32" y="0"/>
                  </a:lnTo>
                  <a:lnTo>
                    <a:pt x="99" y="3"/>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65" name="Freeform 415"/>
            <p:cNvSpPr>
              <a:spLocks/>
            </p:cNvSpPr>
            <p:nvPr/>
          </p:nvSpPr>
          <p:spPr bwMode="auto">
            <a:xfrm>
              <a:off x="4049" y="3295"/>
              <a:ext cx="8" cy="31"/>
            </a:xfrm>
            <a:custGeom>
              <a:avLst/>
              <a:gdLst>
                <a:gd name="T0" fmla="*/ 72 w 72"/>
                <a:gd name="T1" fmla="*/ 2 h 287"/>
                <a:gd name="T2" fmla="*/ 70 w 72"/>
                <a:gd name="T3" fmla="*/ 4 h 287"/>
                <a:gd name="T4" fmla="*/ 66 w 72"/>
                <a:gd name="T5" fmla="*/ 12 h 287"/>
                <a:gd name="T6" fmla="*/ 59 w 72"/>
                <a:gd name="T7" fmla="*/ 27 h 287"/>
                <a:gd name="T8" fmla="*/ 53 w 72"/>
                <a:gd name="T9" fmla="*/ 50 h 287"/>
                <a:gd name="T10" fmla="*/ 48 w 72"/>
                <a:gd name="T11" fmla="*/ 87 h 287"/>
                <a:gd name="T12" fmla="*/ 46 w 72"/>
                <a:gd name="T13" fmla="*/ 137 h 287"/>
                <a:gd name="T14" fmla="*/ 47 w 72"/>
                <a:gd name="T15" fmla="*/ 203 h 287"/>
                <a:gd name="T16" fmla="*/ 54 w 72"/>
                <a:gd name="T17" fmla="*/ 287 h 287"/>
                <a:gd name="T18" fmla="*/ 13 w 72"/>
                <a:gd name="T19" fmla="*/ 287 h 287"/>
                <a:gd name="T20" fmla="*/ 12 w 72"/>
                <a:gd name="T21" fmla="*/ 279 h 287"/>
                <a:gd name="T22" fmla="*/ 8 w 72"/>
                <a:gd name="T23" fmla="*/ 255 h 287"/>
                <a:gd name="T24" fmla="*/ 4 w 72"/>
                <a:gd name="T25" fmla="*/ 220 h 287"/>
                <a:gd name="T26" fmla="*/ 1 w 72"/>
                <a:gd name="T27" fmla="*/ 178 h 287"/>
                <a:gd name="T28" fmla="*/ 0 w 72"/>
                <a:gd name="T29" fmla="*/ 131 h 287"/>
                <a:gd name="T30" fmla="*/ 2 w 72"/>
                <a:gd name="T31" fmla="*/ 84 h 287"/>
                <a:gd name="T32" fmla="*/ 9 w 72"/>
                <a:gd name="T33" fmla="*/ 39 h 287"/>
                <a:gd name="T34" fmla="*/ 23 w 72"/>
                <a:gd name="T35" fmla="*/ 0 h 287"/>
                <a:gd name="T36" fmla="*/ 72 w 72"/>
                <a:gd name="T37" fmla="*/ 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287">
                  <a:moveTo>
                    <a:pt x="72" y="2"/>
                  </a:moveTo>
                  <a:lnTo>
                    <a:pt x="70" y="4"/>
                  </a:lnTo>
                  <a:lnTo>
                    <a:pt x="66" y="12"/>
                  </a:lnTo>
                  <a:lnTo>
                    <a:pt x="59" y="27"/>
                  </a:lnTo>
                  <a:lnTo>
                    <a:pt x="53" y="50"/>
                  </a:lnTo>
                  <a:lnTo>
                    <a:pt x="48" y="87"/>
                  </a:lnTo>
                  <a:lnTo>
                    <a:pt x="46" y="137"/>
                  </a:lnTo>
                  <a:lnTo>
                    <a:pt x="47" y="203"/>
                  </a:lnTo>
                  <a:lnTo>
                    <a:pt x="54" y="287"/>
                  </a:lnTo>
                  <a:lnTo>
                    <a:pt x="13" y="287"/>
                  </a:lnTo>
                  <a:lnTo>
                    <a:pt x="12" y="279"/>
                  </a:lnTo>
                  <a:lnTo>
                    <a:pt x="8" y="255"/>
                  </a:lnTo>
                  <a:lnTo>
                    <a:pt x="4" y="220"/>
                  </a:lnTo>
                  <a:lnTo>
                    <a:pt x="1" y="178"/>
                  </a:lnTo>
                  <a:lnTo>
                    <a:pt x="0" y="131"/>
                  </a:lnTo>
                  <a:lnTo>
                    <a:pt x="2" y="84"/>
                  </a:lnTo>
                  <a:lnTo>
                    <a:pt x="9" y="39"/>
                  </a:lnTo>
                  <a:lnTo>
                    <a:pt x="23" y="0"/>
                  </a:lnTo>
                  <a:lnTo>
                    <a:pt x="72" y="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66" name="Rectangle 416"/>
            <p:cNvSpPr>
              <a:spLocks noChangeArrowheads="1"/>
            </p:cNvSpPr>
            <p:nvPr/>
          </p:nvSpPr>
          <p:spPr bwMode="auto">
            <a:xfrm>
              <a:off x="3944" y="3287"/>
              <a:ext cx="3" cy="101"/>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67" name="Freeform 417"/>
            <p:cNvSpPr>
              <a:spLocks/>
            </p:cNvSpPr>
            <p:nvPr/>
          </p:nvSpPr>
          <p:spPr bwMode="auto">
            <a:xfrm>
              <a:off x="3980" y="3285"/>
              <a:ext cx="39" cy="47"/>
            </a:xfrm>
            <a:custGeom>
              <a:avLst/>
              <a:gdLst>
                <a:gd name="T0" fmla="*/ 33 w 354"/>
                <a:gd name="T1" fmla="*/ 39 h 418"/>
                <a:gd name="T2" fmla="*/ 30 w 354"/>
                <a:gd name="T3" fmla="*/ 48 h 418"/>
                <a:gd name="T4" fmla="*/ 23 w 354"/>
                <a:gd name="T5" fmla="*/ 71 h 418"/>
                <a:gd name="T6" fmla="*/ 15 w 354"/>
                <a:gd name="T7" fmla="*/ 107 h 418"/>
                <a:gd name="T8" fmla="*/ 7 w 354"/>
                <a:gd name="T9" fmla="*/ 155 h 418"/>
                <a:gd name="T10" fmla="*/ 1 w 354"/>
                <a:gd name="T11" fmla="*/ 212 h 418"/>
                <a:gd name="T12" fmla="*/ 0 w 354"/>
                <a:gd name="T13" fmla="*/ 276 h 418"/>
                <a:gd name="T14" fmla="*/ 6 w 354"/>
                <a:gd name="T15" fmla="*/ 345 h 418"/>
                <a:gd name="T16" fmla="*/ 21 w 354"/>
                <a:gd name="T17" fmla="*/ 418 h 418"/>
                <a:gd name="T18" fmla="*/ 21 w 354"/>
                <a:gd name="T19" fmla="*/ 415 h 418"/>
                <a:gd name="T20" fmla="*/ 21 w 354"/>
                <a:gd name="T21" fmla="*/ 405 h 418"/>
                <a:gd name="T22" fmla="*/ 21 w 354"/>
                <a:gd name="T23" fmla="*/ 390 h 418"/>
                <a:gd name="T24" fmla="*/ 21 w 354"/>
                <a:gd name="T25" fmla="*/ 372 h 418"/>
                <a:gd name="T26" fmla="*/ 23 w 354"/>
                <a:gd name="T27" fmla="*/ 348 h 418"/>
                <a:gd name="T28" fmla="*/ 27 w 354"/>
                <a:gd name="T29" fmla="*/ 324 h 418"/>
                <a:gd name="T30" fmla="*/ 31 w 354"/>
                <a:gd name="T31" fmla="*/ 296 h 418"/>
                <a:gd name="T32" fmla="*/ 37 w 354"/>
                <a:gd name="T33" fmla="*/ 267 h 418"/>
                <a:gd name="T34" fmla="*/ 46 w 354"/>
                <a:gd name="T35" fmla="*/ 239 h 418"/>
                <a:gd name="T36" fmla="*/ 57 w 354"/>
                <a:gd name="T37" fmla="*/ 211 h 418"/>
                <a:gd name="T38" fmla="*/ 70 w 354"/>
                <a:gd name="T39" fmla="*/ 185 h 418"/>
                <a:gd name="T40" fmla="*/ 88 w 354"/>
                <a:gd name="T41" fmla="*/ 160 h 418"/>
                <a:gd name="T42" fmla="*/ 109 w 354"/>
                <a:gd name="T43" fmla="*/ 139 h 418"/>
                <a:gd name="T44" fmla="*/ 133 w 354"/>
                <a:gd name="T45" fmla="*/ 121 h 418"/>
                <a:gd name="T46" fmla="*/ 163 w 354"/>
                <a:gd name="T47" fmla="*/ 109 h 418"/>
                <a:gd name="T48" fmla="*/ 197 w 354"/>
                <a:gd name="T49" fmla="*/ 102 h 418"/>
                <a:gd name="T50" fmla="*/ 199 w 354"/>
                <a:gd name="T51" fmla="*/ 100 h 418"/>
                <a:gd name="T52" fmla="*/ 205 w 354"/>
                <a:gd name="T53" fmla="*/ 96 h 418"/>
                <a:gd name="T54" fmla="*/ 215 w 354"/>
                <a:gd name="T55" fmla="*/ 88 h 418"/>
                <a:gd name="T56" fmla="*/ 231 w 354"/>
                <a:gd name="T57" fmla="*/ 78 h 418"/>
                <a:gd name="T58" fmla="*/ 252 w 354"/>
                <a:gd name="T59" fmla="*/ 66 h 418"/>
                <a:gd name="T60" fmla="*/ 280 w 354"/>
                <a:gd name="T61" fmla="*/ 52 h 418"/>
                <a:gd name="T62" fmla="*/ 314 w 354"/>
                <a:gd name="T63" fmla="*/ 35 h 418"/>
                <a:gd name="T64" fmla="*/ 354 w 354"/>
                <a:gd name="T65" fmla="*/ 17 h 418"/>
                <a:gd name="T66" fmla="*/ 352 w 354"/>
                <a:gd name="T67" fmla="*/ 16 h 418"/>
                <a:gd name="T68" fmla="*/ 346 w 354"/>
                <a:gd name="T69" fmla="*/ 15 h 418"/>
                <a:gd name="T70" fmla="*/ 337 w 354"/>
                <a:gd name="T71" fmla="*/ 13 h 418"/>
                <a:gd name="T72" fmla="*/ 324 w 354"/>
                <a:gd name="T73" fmla="*/ 11 h 418"/>
                <a:gd name="T74" fmla="*/ 308 w 354"/>
                <a:gd name="T75" fmla="*/ 8 h 418"/>
                <a:gd name="T76" fmla="*/ 290 w 354"/>
                <a:gd name="T77" fmla="*/ 6 h 418"/>
                <a:gd name="T78" fmla="*/ 269 w 354"/>
                <a:gd name="T79" fmla="*/ 4 h 418"/>
                <a:gd name="T80" fmla="*/ 246 w 354"/>
                <a:gd name="T81" fmla="*/ 1 h 418"/>
                <a:gd name="T82" fmla="*/ 222 w 354"/>
                <a:gd name="T83" fmla="*/ 0 h 418"/>
                <a:gd name="T84" fmla="*/ 197 w 354"/>
                <a:gd name="T85" fmla="*/ 1 h 418"/>
                <a:gd name="T86" fmla="*/ 170 w 354"/>
                <a:gd name="T87" fmla="*/ 3 h 418"/>
                <a:gd name="T88" fmla="*/ 143 w 354"/>
                <a:gd name="T89" fmla="*/ 6 h 418"/>
                <a:gd name="T90" fmla="*/ 115 w 354"/>
                <a:gd name="T91" fmla="*/ 11 h 418"/>
                <a:gd name="T92" fmla="*/ 87 w 354"/>
                <a:gd name="T93" fmla="*/ 18 h 418"/>
                <a:gd name="T94" fmla="*/ 59 w 354"/>
                <a:gd name="T95" fmla="*/ 27 h 418"/>
                <a:gd name="T96" fmla="*/ 33 w 354"/>
                <a:gd name="T97" fmla="*/ 3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4" h="418">
                  <a:moveTo>
                    <a:pt x="33" y="39"/>
                  </a:moveTo>
                  <a:lnTo>
                    <a:pt x="30" y="48"/>
                  </a:lnTo>
                  <a:lnTo>
                    <a:pt x="23" y="71"/>
                  </a:lnTo>
                  <a:lnTo>
                    <a:pt x="15" y="107"/>
                  </a:lnTo>
                  <a:lnTo>
                    <a:pt x="7" y="155"/>
                  </a:lnTo>
                  <a:lnTo>
                    <a:pt x="1" y="212"/>
                  </a:lnTo>
                  <a:lnTo>
                    <a:pt x="0" y="276"/>
                  </a:lnTo>
                  <a:lnTo>
                    <a:pt x="6" y="345"/>
                  </a:lnTo>
                  <a:lnTo>
                    <a:pt x="21" y="418"/>
                  </a:lnTo>
                  <a:lnTo>
                    <a:pt x="21" y="415"/>
                  </a:lnTo>
                  <a:lnTo>
                    <a:pt x="21" y="405"/>
                  </a:lnTo>
                  <a:lnTo>
                    <a:pt x="21" y="390"/>
                  </a:lnTo>
                  <a:lnTo>
                    <a:pt x="21" y="372"/>
                  </a:lnTo>
                  <a:lnTo>
                    <a:pt x="23" y="348"/>
                  </a:lnTo>
                  <a:lnTo>
                    <a:pt x="27" y="324"/>
                  </a:lnTo>
                  <a:lnTo>
                    <a:pt x="31" y="296"/>
                  </a:lnTo>
                  <a:lnTo>
                    <a:pt x="37" y="267"/>
                  </a:lnTo>
                  <a:lnTo>
                    <a:pt x="46" y="239"/>
                  </a:lnTo>
                  <a:lnTo>
                    <a:pt x="57" y="211"/>
                  </a:lnTo>
                  <a:lnTo>
                    <a:pt x="70" y="185"/>
                  </a:lnTo>
                  <a:lnTo>
                    <a:pt x="88" y="160"/>
                  </a:lnTo>
                  <a:lnTo>
                    <a:pt x="109" y="139"/>
                  </a:lnTo>
                  <a:lnTo>
                    <a:pt x="133" y="121"/>
                  </a:lnTo>
                  <a:lnTo>
                    <a:pt x="163" y="109"/>
                  </a:lnTo>
                  <a:lnTo>
                    <a:pt x="197" y="102"/>
                  </a:lnTo>
                  <a:lnTo>
                    <a:pt x="199" y="100"/>
                  </a:lnTo>
                  <a:lnTo>
                    <a:pt x="205" y="96"/>
                  </a:lnTo>
                  <a:lnTo>
                    <a:pt x="215" y="88"/>
                  </a:lnTo>
                  <a:lnTo>
                    <a:pt x="231" y="78"/>
                  </a:lnTo>
                  <a:lnTo>
                    <a:pt x="252" y="66"/>
                  </a:lnTo>
                  <a:lnTo>
                    <a:pt x="280" y="52"/>
                  </a:lnTo>
                  <a:lnTo>
                    <a:pt x="314" y="35"/>
                  </a:lnTo>
                  <a:lnTo>
                    <a:pt x="354" y="17"/>
                  </a:lnTo>
                  <a:lnTo>
                    <a:pt x="352" y="16"/>
                  </a:lnTo>
                  <a:lnTo>
                    <a:pt x="346" y="15"/>
                  </a:lnTo>
                  <a:lnTo>
                    <a:pt x="337" y="13"/>
                  </a:lnTo>
                  <a:lnTo>
                    <a:pt x="324" y="11"/>
                  </a:lnTo>
                  <a:lnTo>
                    <a:pt x="308" y="8"/>
                  </a:lnTo>
                  <a:lnTo>
                    <a:pt x="290" y="6"/>
                  </a:lnTo>
                  <a:lnTo>
                    <a:pt x="269" y="4"/>
                  </a:lnTo>
                  <a:lnTo>
                    <a:pt x="246" y="1"/>
                  </a:lnTo>
                  <a:lnTo>
                    <a:pt x="222" y="0"/>
                  </a:lnTo>
                  <a:lnTo>
                    <a:pt x="197" y="1"/>
                  </a:lnTo>
                  <a:lnTo>
                    <a:pt x="170" y="3"/>
                  </a:lnTo>
                  <a:lnTo>
                    <a:pt x="143" y="6"/>
                  </a:lnTo>
                  <a:lnTo>
                    <a:pt x="115" y="11"/>
                  </a:lnTo>
                  <a:lnTo>
                    <a:pt x="87" y="18"/>
                  </a:lnTo>
                  <a:lnTo>
                    <a:pt x="59" y="27"/>
                  </a:lnTo>
                  <a:lnTo>
                    <a:pt x="33" y="39"/>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68" name="Freeform 418"/>
            <p:cNvSpPr>
              <a:spLocks/>
            </p:cNvSpPr>
            <p:nvPr/>
          </p:nvSpPr>
          <p:spPr bwMode="auto">
            <a:xfrm>
              <a:off x="3925" y="3320"/>
              <a:ext cx="32" cy="8"/>
            </a:xfrm>
            <a:custGeom>
              <a:avLst/>
              <a:gdLst>
                <a:gd name="T0" fmla="*/ 0 w 290"/>
                <a:gd name="T1" fmla="*/ 50 h 79"/>
                <a:gd name="T2" fmla="*/ 0 w 290"/>
                <a:gd name="T3" fmla="*/ 49 h 79"/>
                <a:gd name="T4" fmla="*/ 3 w 290"/>
                <a:gd name="T5" fmla="*/ 46 h 79"/>
                <a:gd name="T6" fmla="*/ 6 w 290"/>
                <a:gd name="T7" fmla="*/ 42 h 79"/>
                <a:gd name="T8" fmla="*/ 11 w 290"/>
                <a:gd name="T9" fmla="*/ 36 h 79"/>
                <a:gd name="T10" fmla="*/ 18 w 290"/>
                <a:gd name="T11" fmla="*/ 30 h 79"/>
                <a:gd name="T12" fmla="*/ 26 w 290"/>
                <a:gd name="T13" fmla="*/ 24 h 79"/>
                <a:gd name="T14" fmla="*/ 37 w 290"/>
                <a:gd name="T15" fmla="*/ 18 h 79"/>
                <a:gd name="T16" fmla="*/ 51 w 290"/>
                <a:gd name="T17" fmla="*/ 12 h 79"/>
                <a:gd name="T18" fmla="*/ 69 w 290"/>
                <a:gd name="T19" fmla="*/ 6 h 79"/>
                <a:gd name="T20" fmla="*/ 88 w 290"/>
                <a:gd name="T21" fmla="*/ 2 h 79"/>
                <a:gd name="T22" fmla="*/ 112 w 290"/>
                <a:gd name="T23" fmla="*/ 0 h 79"/>
                <a:gd name="T24" fmla="*/ 139 w 290"/>
                <a:gd name="T25" fmla="*/ 0 h 79"/>
                <a:gd name="T26" fmla="*/ 170 w 290"/>
                <a:gd name="T27" fmla="*/ 2 h 79"/>
                <a:gd name="T28" fmla="*/ 205 w 290"/>
                <a:gd name="T29" fmla="*/ 8 h 79"/>
                <a:gd name="T30" fmla="*/ 245 w 290"/>
                <a:gd name="T31" fmla="*/ 16 h 79"/>
                <a:gd name="T32" fmla="*/ 290 w 290"/>
                <a:gd name="T33" fmla="*/ 28 h 79"/>
                <a:gd name="T34" fmla="*/ 283 w 290"/>
                <a:gd name="T35" fmla="*/ 45 h 79"/>
                <a:gd name="T36" fmla="*/ 281 w 290"/>
                <a:gd name="T37" fmla="*/ 44 h 79"/>
                <a:gd name="T38" fmla="*/ 274 w 290"/>
                <a:gd name="T39" fmla="*/ 42 h 79"/>
                <a:gd name="T40" fmla="*/ 263 w 290"/>
                <a:gd name="T41" fmla="*/ 39 h 79"/>
                <a:gd name="T42" fmla="*/ 249 w 290"/>
                <a:gd name="T43" fmla="*/ 35 h 79"/>
                <a:gd name="T44" fmla="*/ 232 w 290"/>
                <a:gd name="T45" fmla="*/ 31 h 79"/>
                <a:gd name="T46" fmla="*/ 212 w 290"/>
                <a:gd name="T47" fmla="*/ 27 h 79"/>
                <a:gd name="T48" fmla="*/ 191 w 290"/>
                <a:gd name="T49" fmla="*/ 24 h 79"/>
                <a:gd name="T50" fmla="*/ 167 w 290"/>
                <a:gd name="T51" fmla="*/ 22 h 79"/>
                <a:gd name="T52" fmla="*/ 144 w 290"/>
                <a:gd name="T53" fmla="*/ 21 h 79"/>
                <a:gd name="T54" fmla="*/ 120 w 290"/>
                <a:gd name="T55" fmla="*/ 21 h 79"/>
                <a:gd name="T56" fmla="*/ 96 w 290"/>
                <a:gd name="T57" fmla="*/ 23 h 79"/>
                <a:gd name="T58" fmla="*/ 74 w 290"/>
                <a:gd name="T59" fmla="*/ 28 h 79"/>
                <a:gd name="T60" fmla="*/ 52 w 290"/>
                <a:gd name="T61" fmla="*/ 36 h 79"/>
                <a:gd name="T62" fmla="*/ 32 w 290"/>
                <a:gd name="T63" fmla="*/ 46 h 79"/>
                <a:gd name="T64" fmla="*/ 15 w 290"/>
                <a:gd name="T65" fmla="*/ 61 h 79"/>
                <a:gd name="T66" fmla="*/ 0 w 290"/>
                <a:gd name="T67" fmla="*/ 79 h 79"/>
                <a:gd name="T68" fmla="*/ 0 w 290"/>
                <a:gd name="T69" fmla="*/ 5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79">
                  <a:moveTo>
                    <a:pt x="0" y="50"/>
                  </a:moveTo>
                  <a:lnTo>
                    <a:pt x="0" y="49"/>
                  </a:lnTo>
                  <a:lnTo>
                    <a:pt x="3" y="46"/>
                  </a:lnTo>
                  <a:lnTo>
                    <a:pt x="6" y="42"/>
                  </a:lnTo>
                  <a:lnTo>
                    <a:pt x="11" y="36"/>
                  </a:lnTo>
                  <a:lnTo>
                    <a:pt x="18" y="30"/>
                  </a:lnTo>
                  <a:lnTo>
                    <a:pt x="26" y="24"/>
                  </a:lnTo>
                  <a:lnTo>
                    <a:pt x="37" y="18"/>
                  </a:lnTo>
                  <a:lnTo>
                    <a:pt x="51" y="12"/>
                  </a:lnTo>
                  <a:lnTo>
                    <a:pt x="69" y="6"/>
                  </a:lnTo>
                  <a:lnTo>
                    <a:pt x="88" y="2"/>
                  </a:lnTo>
                  <a:lnTo>
                    <a:pt x="112" y="0"/>
                  </a:lnTo>
                  <a:lnTo>
                    <a:pt x="139" y="0"/>
                  </a:lnTo>
                  <a:lnTo>
                    <a:pt x="170" y="2"/>
                  </a:lnTo>
                  <a:lnTo>
                    <a:pt x="205" y="8"/>
                  </a:lnTo>
                  <a:lnTo>
                    <a:pt x="245" y="16"/>
                  </a:lnTo>
                  <a:lnTo>
                    <a:pt x="290" y="28"/>
                  </a:lnTo>
                  <a:lnTo>
                    <a:pt x="283" y="45"/>
                  </a:lnTo>
                  <a:lnTo>
                    <a:pt x="281" y="44"/>
                  </a:lnTo>
                  <a:lnTo>
                    <a:pt x="274" y="42"/>
                  </a:lnTo>
                  <a:lnTo>
                    <a:pt x="263" y="39"/>
                  </a:lnTo>
                  <a:lnTo>
                    <a:pt x="249" y="35"/>
                  </a:lnTo>
                  <a:lnTo>
                    <a:pt x="232" y="31"/>
                  </a:lnTo>
                  <a:lnTo>
                    <a:pt x="212" y="27"/>
                  </a:lnTo>
                  <a:lnTo>
                    <a:pt x="191" y="24"/>
                  </a:lnTo>
                  <a:lnTo>
                    <a:pt x="167" y="22"/>
                  </a:lnTo>
                  <a:lnTo>
                    <a:pt x="144" y="21"/>
                  </a:lnTo>
                  <a:lnTo>
                    <a:pt x="120" y="21"/>
                  </a:lnTo>
                  <a:lnTo>
                    <a:pt x="96" y="23"/>
                  </a:lnTo>
                  <a:lnTo>
                    <a:pt x="74" y="28"/>
                  </a:lnTo>
                  <a:lnTo>
                    <a:pt x="52" y="36"/>
                  </a:lnTo>
                  <a:lnTo>
                    <a:pt x="32" y="46"/>
                  </a:lnTo>
                  <a:lnTo>
                    <a:pt x="15" y="61"/>
                  </a:lnTo>
                  <a:lnTo>
                    <a:pt x="0" y="79"/>
                  </a:lnTo>
                  <a:lnTo>
                    <a:pt x="0" y="5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69" name="Freeform 419"/>
            <p:cNvSpPr>
              <a:spLocks/>
            </p:cNvSpPr>
            <p:nvPr/>
          </p:nvSpPr>
          <p:spPr bwMode="auto">
            <a:xfrm>
              <a:off x="3925" y="3299"/>
              <a:ext cx="32" cy="9"/>
            </a:xfrm>
            <a:custGeom>
              <a:avLst/>
              <a:gdLst>
                <a:gd name="T0" fmla="*/ 0 w 290"/>
                <a:gd name="T1" fmla="*/ 50 h 79"/>
                <a:gd name="T2" fmla="*/ 0 w 290"/>
                <a:gd name="T3" fmla="*/ 49 h 79"/>
                <a:gd name="T4" fmla="*/ 3 w 290"/>
                <a:gd name="T5" fmla="*/ 46 h 79"/>
                <a:gd name="T6" fmla="*/ 6 w 290"/>
                <a:gd name="T7" fmla="*/ 42 h 79"/>
                <a:gd name="T8" fmla="*/ 11 w 290"/>
                <a:gd name="T9" fmla="*/ 36 h 79"/>
                <a:gd name="T10" fmla="*/ 18 w 290"/>
                <a:gd name="T11" fmla="*/ 30 h 79"/>
                <a:gd name="T12" fmla="*/ 26 w 290"/>
                <a:gd name="T13" fmla="*/ 24 h 79"/>
                <a:gd name="T14" fmla="*/ 37 w 290"/>
                <a:gd name="T15" fmla="*/ 17 h 79"/>
                <a:gd name="T16" fmla="*/ 51 w 290"/>
                <a:gd name="T17" fmla="*/ 11 h 79"/>
                <a:gd name="T18" fmla="*/ 69 w 290"/>
                <a:gd name="T19" fmla="*/ 6 h 79"/>
                <a:gd name="T20" fmla="*/ 88 w 290"/>
                <a:gd name="T21" fmla="*/ 2 h 79"/>
                <a:gd name="T22" fmla="*/ 112 w 290"/>
                <a:gd name="T23" fmla="*/ 0 h 79"/>
                <a:gd name="T24" fmla="*/ 139 w 290"/>
                <a:gd name="T25" fmla="*/ 0 h 79"/>
                <a:gd name="T26" fmla="*/ 170 w 290"/>
                <a:gd name="T27" fmla="*/ 2 h 79"/>
                <a:gd name="T28" fmla="*/ 205 w 290"/>
                <a:gd name="T29" fmla="*/ 7 h 79"/>
                <a:gd name="T30" fmla="*/ 245 w 290"/>
                <a:gd name="T31" fmla="*/ 16 h 79"/>
                <a:gd name="T32" fmla="*/ 290 w 290"/>
                <a:gd name="T33" fmla="*/ 28 h 79"/>
                <a:gd name="T34" fmla="*/ 283 w 290"/>
                <a:gd name="T35" fmla="*/ 44 h 79"/>
                <a:gd name="T36" fmla="*/ 281 w 290"/>
                <a:gd name="T37" fmla="*/ 43 h 79"/>
                <a:gd name="T38" fmla="*/ 274 w 290"/>
                <a:gd name="T39" fmla="*/ 41 h 79"/>
                <a:gd name="T40" fmla="*/ 263 w 290"/>
                <a:gd name="T41" fmla="*/ 38 h 79"/>
                <a:gd name="T42" fmla="*/ 249 w 290"/>
                <a:gd name="T43" fmla="*/ 34 h 79"/>
                <a:gd name="T44" fmla="*/ 232 w 290"/>
                <a:gd name="T45" fmla="*/ 31 h 79"/>
                <a:gd name="T46" fmla="*/ 212 w 290"/>
                <a:gd name="T47" fmla="*/ 27 h 79"/>
                <a:gd name="T48" fmla="*/ 191 w 290"/>
                <a:gd name="T49" fmla="*/ 24 h 79"/>
                <a:gd name="T50" fmla="*/ 167 w 290"/>
                <a:gd name="T51" fmla="*/ 21 h 79"/>
                <a:gd name="T52" fmla="*/ 144 w 290"/>
                <a:gd name="T53" fmla="*/ 20 h 79"/>
                <a:gd name="T54" fmla="*/ 120 w 290"/>
                <a:gd name="T55" fmla="*/ 21 h 79"/>
                <a:gd name="T56" fmla="*/ 96 w 290"/>
                <a:gd name="T57" fmla="*/ 23 h 79"/>
                <a:gd name="T58" fmla="*/ 74 w 290"/>
                <a:gd name="T59" fmla="*/ 28 h 79"/>
                <a:gd name="T60" fmla="*/ 52 w 290"/>
                <a:gd name="T61" fmla="*/ 36 h 79"/>
                <a:gd name="T62" fmla="*/ 32 w 290"/>
                <a:gd name="T63" fmla="*/ 46 h 79"/>
                <a:gd name="T64" fmla="*/ 15 w 290"/>
                <a:gd name="T65" fmla="*/ 61 h 79"/>
                <a:gd name="T66" fmla="*/ 0 w 290"/>
                <a:gd name="T67" fmla="*/ 79 h 79"/>
                <a:gd name="T68" fmla="*/ 0 w 290"/>
                <a:gd name="T69" fmla="*/ 5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79">
                  <a:moveTo>
                    <a:pt x="0" y="50"/>
                  </a:moveTo>
                  <a:lnTo>
                    <a:pt x="0" y="49"/>
                  </a:lnTo>
                  <a:lnTo>
                    <a:pt x="3" y="46"/>
                  </a:lnTo>
                  <a:lnTo>
                    <a:pt x="6" y="42"/>
                  </a:lnTo>
                  <a:lnTo>
                    <a:pt x="11" y="36"/>
                  </a:lnTo>
                  <a:lnTo>
                    <a:pt x="18" y="30"/>
                  </a:lnTo>
                  <a:lnTo>
                    <a:pt x="26" y="24"/>
                  </a:lnTo>
                  <a:lnTo>
                    <a:pt x="37" y="17"/>
                  </a:lnTo>
                  <a:lnTo>
                    <a:pt x="51" y="11"/>
                  </a:lnTo>
                  <a:lnTo>
                    <a:pt x="69" y="6"/>
                  </a:lnTo>
                  <a:lnTo>
                    <a:pt x="88" y="2"/>
                  </a:lnTo>
                  <a:lnTo>
                    <a:pt x="112" y="0"/>
                  </a:lnTo>
                  <a:lnTo>
                    <a:pt x="139" y="0"/>
                  </a:lnTo>
                  <a:lnTo>
                    <a:pt x="170" y="2"/>
                  </a:lnTo>
                  <a:lnTo>
                    <a:pt x="205" y="7"/>
                  </a:lnTo>
                  <a:lnTo>
                    <a:pt x="245" y="16"/>
                  </a:lnTo>
                  <a:lnTo>
                    <a:pt x="290" y="28"/>
                  </a:lnTo>
                  <a:lnTo>
                    <a:pt x="283" y="44"/>
                  </a:lnTo>
                  <a:lnTo>
                    <a:pt x="281" y="43"/>
                  </a:lnTo>
                  <a:lnTo>
                    <a:pt x="274" y="41"/>
                  </a:lnTo>
                  <a:lnTo>
                    <a:pt x="263" y="38"/>
                  </a:lnTo>
                  <a:lnTo>
                    <a:pt x="249" y="34"/>
                  </a:lnTo>
                  <a:lnTo>
                    <a:pt x="232" y="31"/>
                  </a:lnTo>
                  <a:lnTo>
                    <a:pt x="212" y="27"/>
                  </a:lnTo>
                  <a:lnTo>
                    <a:pt x="191" y="24"/>
                  </a:lnTo>
                  <a:lnTo>
                    <a:pt x="167" y="21"/>
                  </a:lnTo>
                  <a:lnTo>
                    <a:pt x="144" y="20"/>
                  </a:lnTo>
                  <a:lnTo>
                    <a:pt x="120" y="21"/>
                  </a:lnTo>
                  <a:lnTo>
                    <a:pt x="96" y="23"/>
                  </a:lnTo>
                  <a:lnTo>
                    <a:pt x="74" y="28"/>
                  </a:lnTo>
                  <a:lnTo>
                    <a:pt x="52" y="36"/>
                  </a:lnTo>
                  <a:lnTo>
                    <a:pt x="32" y="46"/>
                  </a:lnTo>
                  <a:lnTo>
                    <a:pt x="15" y="61"/>
                  </a:lnTo>
                  <a:lnTo>
                    <a:pt x="0" y="79"/>
                  </a:lnTo>
                  <a:lnTo>
                    <a:pt x="0" y="5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70" name="Freeform 420"/>
            <p:cNvSpPr>
              <a:spLocks/>
            </p:cNvSpPr>
            <p:nvPr/>
          </p:nvSpPr>
          <p:spPr bwMode="auto">
            <a:xfrm>
              <a:off x="3955" y="3289"/>
              <a:ext cx="52" cy="96"/>
            </a:xfrm>
            <a:custGeom>
              <a:avLst/>
              <a:gdLst>
                <a:gd name="T0" fmla="*/ 0 w 469"/>
                <a:gd name="T1" fmla="*/ 0 h 868"/>
                <a:gd name="T2" fmla="*/ 0 w 469"/>
                <a:gd name="T3" fmla="*/ 840 h 868"/>
                <a:gd name="T4" fmla="*/ 142 w 469"/>
                <a:gd name="T5" fmla="*/ 868 h 868"/>
                <a:gd name="T6" fmla="*/ 136 w 469"/>
                <a:gd name="T7" fmla="*/ 755 h 868"/>
                <a:gd name="T8" fmla="*/ 469 w 469"/>
                <a:gd name="T9" fmla="*/ 806 h 868"/>
                <a:gd name="T10" fmla="*/ 463 w 469"/>
                <a:gd name="T11" fmla="*/ 761 h 868"/>
                <a:gd name="T12" fmla="*/ 232 w 469"/>
                <a:gd name="T13" fmla="*/ 732 h 868"/>
                <a:gd name="T14" fmla="*/ 226 w 469"/>
                <a:gd name="T15" fmla="*/ 635 h 868"/>
                <a:gd name="T16" fmla="*/ 68 w 469"/>
                <a:gd name="T17" fmla="*/ 635 h 868"/>
                <a:gd name="T18" fmla="*/ 64 w 469"/>
                <a:gd name="T19" fmla="*/ 623 h 868"/>
                <a:gd name="T20" fmla="*/ 53 w 469"/>
                <a:gd name="T21" fmla="*/ 587 h 868"/>
                <a:gd name="T22" fmla="*/ 39 w 469"/>
                <a:gd name="T23" fmla="*/ 530 h 868"/>
                <a:gd name="T24" fmla="*/ 25 w 469"/>
                <a:gd name="T25" fmla="*/ 455 h 868"/>
                <a:gd name="T26" fmla="*/ 14 w 469"/>
                <a:gd name="T27" fmla="*/ 365 h 868"/>
                <a:gd name="T28" fmla="*/ 10 w 469"/>
                <a:gd name="T29" fmla="*/ 262 h 868"/>
                <a:gd name="T30" fmla="*/ 19 w 469"/>
                <a:gd name="T31" fmla="*/ 149 h 868"/>
                <a:gd name="T32" fmla="*/ 40 w 469"/>
                <a:gd name="T33" fmla="*/ 29 h 868"/>
                <a:gd name="T34" fmla="*/ 0 w 469"/>
                <a:gd name="T35"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9" h="868">
                  <a:moveTo>
                    <a:pt x="0" y="0"/>
                  </a:moveTo>
                  <a:lnTo>
                    <a:pt x="0" y="840"/>
                  </a:lnTo>
                  <a:lnTo>
                    <a:pt x="142" y="868"/>
                  </a:lnTo>
                  <a:lnTo>
                    <a:pt x="136" y="755"/>
                  </a:lnTo>
                  <a:lnTo>
                    <a:pt x="469" y="806"/>
                  </a:lnTo>
                  <a:lnTo>
                    <a:pt x="463" y="761"/>
                  </a:lnTo>
                  <a:lnTo>
                    <a:pt x="232" y="732"/>
                  </a:lnTo>
                  <a:lnTo>
                    <a:pt x="226" y="635"/>
                  </a:lnTo>
                  <a:lnTo>
                    <a:pt x="68" y="635"/>
                  </a:lnTo>
                  <a:lnTo>
                    <a:pt x="64" y="623"/>
                  </a:lnTo>
                  <a:lnTo>
                    <a:pt x="53" y="587"/>
                  </a:lnTo>
                  <a:lnTo>
                    <a:pt x="39" y="530"/>
                  </a:lnTo>
                  <a:lnTo>
                    <a:pt x="25" y="455"/>
                  </a:lnTo>
                  <a:lnTo>
                    <a:pt x="14" y="365"/>
                  </a:lnTo>
                  <a:lnTo>
                    <a:pt x="10" y="262"/>
                  </a:lnTo>
                  <a:lnTo>
                    <a:pt x="19" y="149"/>
                  </a:lnTo>
                  <a:lnTo>
                    <a:pt x="40" y="29"/>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71" name="Freeform 421"/>
            <p:cNvSpPr>
              <a:spLocks/>
            </p:cNvSpPr>
            <p:nvPr/>
          </p:nvSpPr>
          <p:spPr bwMode="auto">
            <a:xfrm>
              <a:off x="3981" y="3267"/>
              <a:ext cx="67" cy="13"/>
            </a:xfrm>
            <a:custGeom>
              <a:avLst/>
              <a:gdLst>
                <a:gd name="T0" fmla="*/ 0 w 604"/>
                <a:gd name="T1" fmla="*/ 118 h 118"/>
                <a:gd name="T2" fmla="*/ 3 w 604"/>
                <a:gd name="T3" fmla="*/ 117 h 118"/>
                <a:gd name="T4" fmla="*/ 14 w 604"/>
                <a:gd name="T5" fmla="*/ 113 h 118"/>
                <a:gd name="T6" fmla="*/ 29 w 604"/>
                <a:gd name="T7" fmla="*/ 108 h 118"/>
                <a:gd name="T8" fmla="*/ 50 w 604"/>
                <a:gd name="T9" fmla="*/ 101 h 118"/>
                <a:gd name="T10" fmla="*/ 77 w 604"/>
                <a:gd name="T11" fmla="*/ 93 h 118"/>
                <a:gd name="T12" fmla="*/ 107 w 604"/>
                <a:gd name="T13" fmla="*/ 85 h 118"/>
                <a:gd name="T14" fmla="*/ 143 w 604"/>
                <a:gd name="T15" fmla="*/ 76 h 118"/>
                <a:gd name="T16" fmla="*/ 181 w 604"/>
                <a:gd name="T17" fmla="*/ 69 h 118"/>
                <a:gd name="T18" fmla="*/ 224 w 604"/>
                <a:gd name="T19" fmla="*/ 62 h 118"/>
                <a:gd name="T20" fmla="*/ 270 w 604"/>
                <a:gd name="T21" fmla="*/ 57 h 118"/>
                <a:gd name="T22" fmla="*/ 319 w 604"/>
                <a:gd name="T23" fmla="*/ 53 h 118"/>
                <a:gd name="T24" fmla="*/ 369 w 604"/>
                <a:gd name="T25" fmla="*/ 52 h 118"/>
                <a:gd name="T26" fmla="*/ 422 w 604"/>
                <a:gd name="T27" fmla="*/ 53 h 118"/>
                <a:gd name="T28" fmla="*/ 476 w 604"/>
                <a:gd name="T29" fmla="*/ 58 h 118"/>
                <a:gd name="T30" fmla="*/ 531 w 604"/>
                <a:gd name="T31" fmla="*/ 66 h 118"/>
                <a:gd name="T32" fmla="*/ 587 w 604"/>
                <a:gd name="T33" fmla="*/ 78 h 118"/>
                <a:gd name="T34" fmla="*/ 604 w 604"/>
                <a:gd name="T35" fmla="*/ 0 h 118"/>
                <a:gd name="T36" fmla="*/ 600 w 604"/>
                <a:gd name="T37" fmla="*/ 0 h 118"/>
                <a:gd name="T38" fmla="*/ 587 w 604"/>
                <a:gd name="T39" fmla="*/ 0 h 118"/>
                <a:gd name="T40" fmla="*/ 566 w 604"/>
                <a:gd name="T41" fmla="*/ 0 h 118"/>
                <a:gd name="T42" fmla="*/ 540 w 604"/>
                <a:gd name="T43" fmla="*/ 1 h 118"/>
                <a:gd name="T44" fmla="*/ 507 w 604"/>
                <a:gd name="T45" fmla="*/ 2 h 118"/>
                <a:gd name="T46" fmla="*/ 470 w 604"/>
                <a:gd name="T47" fmla="*/ 3 h 118"/>
                <a:gd name="T48" fmla="*/ 428 w 604"/>
                <a:gd name="T49" fmla="*/ 6 h 118"/>
                <a:gd name="T50" fmla="*/ 383 w 604"/>
                <a:gd name="T51" fmla="*/ 8 h 118"/>
                <a:gd name="T52" fmla="*/ 335 w 604"/>
                <a:gd name="T53" fmla="*/ 12 h 118"/>
                <a:gd name="T54" fmla="*/ 285 w 604"/>
                <a:gd name="T55" fmla="*/ 16 h 118"/>
                <a:gd name="T56" fmla="*/ 235 w 604"/>
                <a:gd name="T57" fmla="*/ 21 h 118"/>
                <a:gd name="T58" fmla="*/ 186 w 604"/>
                <a:gd name="T59" fmla="*/ 28 h 118"/>
                <a:gd name="T60" fmla="*/ 136 w 604"/>
                <a:gd name="T61" fmla="*/ 36 h 118"/>
                <a:gd name="T62" fmla="*/ 88 w 604"/>
                <a:gd name="T63" fmla="*/ 45 h 118"/>
                <a:gd name="T64" fmla="*/ 42 w 604"/>
                <a:gd name="T65" fmla="*/ 55 h 118"/>
                <a:gd name="T66" fmla="*/ 0 w 604"/>
                <a:gd name="T67" fmla="*/ 67 h 118"/>
                <a:gd name="T68" fmla="*/ 0 w 604"/>
                <a:gd name="T6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4" h="118">
                  <a:moveTo>
                    <a:pt x="0" y="118"/>
                  </a:moveTo>
                  <a:lnTo>
                    <a:pt x="3" y="117"/>
                  </a:lnTo>
                  <a:lnTo>
                    <a:pt x="14" y="113"/>
                  </a:lnTo>
                  <a:lnTo>
                    <a:pt x="29" y="108"/>
                  </a:lnTo>
                  <a:lnTo>
                    <a:pt x="50" y="101"/>
                  </a:lnTo>
                  <a:lnTo>
                    <a:pt x="77" y="93"/>
                  </a:lnTo>
                  <a:lnTo>
                    <a:pt x="107" y="85"/>
                  </a:lnTo>
                  <a:lnTo>
                    <a:pt x="143" y="76"/>
                  </a:lnTo>
                  <a:lnTo>
                    <a:pt x="181" y="69"/>
                  </a:lnTo>
                  <a:lnTo>
                    <a:pt x="224" y="62"/>
                  </a:lnTo>
                  <a:lnTo>
                    <a:pt x="270" y="57"/>
                  </a:lnTo>
                  <a:lnTo>
                    <a:pt x="319" y="53"/>
                  </a:lnTo>
                  <a:lnTo>
                    <a:pt x="369" y="52"/>
                  </a:lnTo>
                  <a:lnTo>
                    <a:pt x="422" y="53"/>
                  </a:lnTo>
                  <a:lnTo>
                    <a:pt x="476" y="58"/>
                  </a:lnTo>
                  <a:lnTo>
                    <a:pt x="531" y="66"/>
                  </a:lnTo>
                  <a:lnTo>
                    <a:pt x="587" y="78"/>
                  </a:lnTo>
                  <a:lnTo>
                    <a:pt x="604" y="0"/>
                  </a:lnTo>
                  <a:lnTo>
                    <a:pt x="600" y="0"/>
                  </a:lnTo>
                  <a:lnTo>
                    <a:pt x="587" y="0"/>
                  </a:lnTo>
                  <a:lnTo>
                    <a:pt x="566" y="0"/>
                  </a:lnTo>
                  <a:lnTo>
                    <a:pt x="540" y="1"/>
                  </a:lnTo>
                  <a:lnTo>
                    <a:pt x="507" y="2"/>
                  </a:lnTo>
                  <a:lnTo>
                    <a:pt x="470" y="3"/>
                  </a:lnTo>
                  <a:lnTo>
                    <a:pt x="428" y="6"/>
                  </a:lnTo>
                  <a:lnTo>
                    <a:pt x="383" y="8"/>
                  </a:lnTo>
                  <a:lnTo>
                    <a:pt x="335" y="12"/>
                  </a:lnTo>
                  <a:lnTo>
                    <a:pt x="285" y="16"/>
                  </a:lnTo>
                  <a:lnTo>
                    <a:pt x="235" y="21"/>
                  </a:lnTo>
                  <a:lnTo>
                    <a:pt x="186" y="28"/>
                  </a:lnTo>
                  <a:lnTo>
                    <a:pt x="136" y="36"/>
                  </a:lnTo>
                  <a:lnTo>
                    <a:pt x="88" y="45"/>
                  </a:lnTo>
                  <a:lnTo>
                    <a:pt x="42" y="55"/>
                  </a:lnTo>
                  <a:lnTo>
                    <a:pt x="0" y="67"/>
                  </a:lnTo>
                  <a:lnTo>
                    <a:pt x="0" y="11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72" name="Freeform 422"/>
            <p:cNvSpPr>
              <a:spLocks/>
            </p:cNvSpPr>
            <p:nvPr/>
          </p:nvSpPr>
          <p:spPr bwMode="auto">
            <a:xfrm>
              <a:off x="3942" y="3387"/>
              <a:ext cx="113" cy="38"/>
            </a:xfrm>
            <a:custGeom>
              <a:avLst/>
              <a:gdLst>
                <a:gd name="T0" fmla="*/ 430 w 1017"/>
                <a:gd name="T1" fmla="*/ 326 h 337"/>
                <a:gd name="T2" fmla="*/ 432 w 1017"/>
                <a:gd name="T3" fmla="*/ 325 h 337"/>
                <a:gd name="T4" fmla="*/ 438 w 1017"/>
                <a:gd name="T5" fmla="*/ 323 h 337"/>
                <a:gd name="T6" fmla="*/ 447 w 1017"/>
                <a:gd name="T7" fmla="*/ 319 h 337"/>
                <a:gd name="T8" fmla="*/ 459 w 1017"/>
                <a:gd name="T9" fmla="*/ 314 h 337"/>
                <a:gd name="T10" fmla="*/ 474 w 1017"/>
                <a:gd name="T11" fmla="*/ 308 h 337"/>
                <a:gd name="T12" fmla="*/ 491 w 1017"/>
                <a:gd name="T13" fmla="*/ 301 h 337"/>
                <a:gd name="T14" fmla="*/ 509 w 1017"/>
                <a:gd name="T15" fmla="*/ 291 h 337"/>
                <a:gd name="T16" fmla="*/ 528 w 1017"/>
                <a:gd name="T17" fmla="*/ 282 h 337"/>
                <a:gd name="T18" fmla="*/ 549 w 1017"/>
                <a:gd name="T19" fmla="*/ 272 h 337"/>
                <a:gd name="T20" fmla="*/ 568 w 1017"/>
                <a:gd name="T21" fmla="*/ 260 h 337"/>
                <a:gd name="T22" fmla="*/ 587 w 1017"/>
                <a:gd name="T23" fmla="*/ 248 h 337"/>
                <a:gd name="T24" fmla="*/ 606 w 1017"/>
                <a:gd name="T25" fmla="*/ 235 h 337"/>
                <a:gd name="T26" fmla="*/ 623 w 1017"/>
                <a:gd name="T27" fmla="*/ 222 h 337"/>
                <a:gd name="T28" fmla="*/ 638 w 1017"/>
                <a:gd name="T29" fmla="*/ 208 h 337"/>
                <a:gd name="T30" fmla="*/ 651 w 1017"/>
                <a:gd name="T31" fmla="*/ 193 h 337"/>
                <a:gd name="T32" fmla="*/ 662 w 1017"/>
                <a:gd name="T33" fmla="*/ 179 h 337"/>
                <a:gd name="T34" fmla="*/ 0 w 1017"/>
                <a:gd name="T35" fmla="*/ 17 h 337"/>
                <a:gd name="T36" fmla="*/ 51 w 1017"/>
                <a:gd name="T37" fmla="*/ 0 h 337"/>
                <a:gd name="T38" fmla="*/ 1017 w 1017"/>
                <a:gd name="T39" fmla="*/ 237 h 337"/>
                <a:gd name="T40" fmla="*/ 977 w 1017"/>
                <a:gd name="T41" fmla="*/ 260 h 337"/>
                <a:gd name="T42" fmla="*/ 698 w 1017"/>
                <a:gd name="T43" fmla="*/ 188 h 337"/>
                <a:gd name="T44" fmla="*/ 697 w 1017"/>
                <a:gd name="T45" fmla="*/ 189 h 337"/>
                <a:gd name="T46" fmla="*/ 695 w 1017"/>
                <a:gd name="T47" fmla="*/ 192 h 337"/>
                <a:gd name="T48" fmla="*/ 691 w 1017"/>
                <a:gd name="T49" fmla="*/ 196 h 337"/>
                <a:gd name="T50" fmla="*/ 685 w 1017"/>
                <a:gd name="T51" fmla="*/ 202 h 337"/>
                <a:gd name="T52" fmla="*/ 678 w 1017"/>
                <a:gd name="T53" fmla="*/ 211 h 337"/>
                <a:gd name="T54" fmla="*/ 668 w 1017"/>
                <a:gd name="T55" fmla="*/ 219 h 337"/>
                <a:gd name="T56" fmla="*/ 657 w 1017"/>
                <a:gd name="T57" fmla="*/ 229 h 337"/>
                <a:gd name="T58" fmla="*/ 642 w 1017"/>
                <a:gd name="T59" fmla="*/ 239 h 337"/>
                <a:gd name="T60" fmla="*/ 626 w 1017"/>
                <a:gd name="T61" fmla="*/ 250 h 337"/>
                <a:gd name="T62" fmla="*/ 609 w 1017"/>
                <a:gd name="T63" fmla="*/ 263 h 337"/>
                <a:gd name="T64" fmla="*/ 587 w 1017"/>
                <a:gd name="T65" fmla="*/ 275 h 337"/>
                <a:gd name="T66" fmla="*/ 565 w 1017"/>
                <a:gd name="T67" fmla="*/ 287 h 337"/>
                <a:gd name="T68" fmla="*/ 540 w 1017"/>
                <a:gd name="T69" fmla="*/ 301 h 337"/>
                <a:gd name="T70" fmla="*/ 511 w 1017"/>
                <a:gd name="T71" fmla="*/ 313 h 337"/>
                <a:gd name="T72" fmla="*/ 480 w 1017"/>
                <a:gd name="T73" fmla="*/ 325 h 337"/>
                <a:gd name="T74" fmla="*/ 447 w 1017"/>
                <a:gd name="T75" fmla="*/ 337 h 337"/>
                <a:gd name="T76" fmla="*/ 430 w 1017"/>
                <a:gd name="T77" fmla="*/ 32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17" h="337">
                  <a:moveTo>
                    <a:pt x="430" y="326"/>
                  </a:moveTo>
                  <a:lnTo>
                    <a:pt x="432" y="325"/>
                  </a:lnTo>
                  <a:lnTo>
                    <a:pt x="438" y="323"/>
                  </a:lnTo>
                  <a:lnTo>
                    <a:pt x="447" y="319"/>
                  </a:lnTo>
                  <a:lnTo>
                    <a:pt x="459" y="314"/>
                  </a:lnTo>
                  <a:lnTo>
                    <a:pt x="474" y="308"/>
                  </a:lnTo>
                  <a:lnTo>
                    <a:pt x="491" y="301"/>
                  </a:lnTo>
                  <a:lnTo>
                    <a:pt x="509" y="291"/>
                  </a:lnTo>
                  <a:lnTo>
                    <a:pt x="528" y="282"/>
                  </a:lnTo>
                  <a:lnTo>
                    <a:pt x="549" y="272"/>
                  </a:lnTo>
                  <a:lnTo>
                    <a:pt x="568" y="260"/>
                  </a:lnTo>
                  <a:lnTo>
                    <a:pt x="587" y="248"/>
                  </a:lnTo>
                  <a:lnTo>
                    <a:pt x="606" y="235"/>
                  </a:lnTo>
                  <a:lnTo>
                    <a:pt x="623" y="222"/>
                  </a:lnTo>
                  <a:lnTo>
                    <a:pt x="638" y="208"/>
                  </a:lnTo>
                  <a:lnTo>
                    <a:pt x="651" y="193"/>
                  </a:lnTo>
                  <a:lnTo>
                    <a:pt x="662" y="179"/>
                  </a:lnTo>
                  <a:lnTo>
                    <a:pt x="0" y="17"/>
                  </a:lnTo>
                  <a:lnTo>
                    <a:pt x="51" y="0"/>
                  </a:lnTo>
                  <a:lnTo>
                    <a:pt x="1017" y="237"/>
                  </a:lnTo>
                  <a:lnTo>
                    <a:pt x="977" y="260"/>
                  </a:lnTo>
                  <a:lnTo>
                    <a:pt x="698" y="188"/>
                  </a:lnTo>
                  <a:lnTo>
                    <a:pt x="697" y="189"/>
                  </a:lnTo>
                  <a:lnTo>
                    <a:pt x="695" y="192"/>
                  </a:lnTo>
                  <a:lnTo>
                    <a:pt x="691" y="196"/>
                  </a:lnTo>
                  <a:lnTo>
                    <a:pt x="685" y="202"/>
                  </a:lnTo>
                  <a:lnTo>
                    <a:pt x="678" y="211"/>
                  </a:lnTo>
                  <a:lnTo>
                    <a:pt x="668" y="219"/>
                  </a:lnTo>
                  <a:lnTo>
                    <a:pt x="657" y="229"/>
                  </a:lnTo>
                  <a:lnTo>
                    <a:pt x="642" y="239"/>
                  </a:lnTo>
                  <a:lnTo>
                    <a:pt x="626" y="250"/>
                  </a:lnTo>
                  <a:lnTo>
                    <a:pt x="609" y="263"/>
                  </a:lnTo>
                  <a:lnTo>
                    <a:pt x="587" y="275"/>
                  </a:lnTo>
                  <a:lnTo>
                    <a:pt x="565" y="287"/>
                  </a:lnTo>
                  <a:lnTo>
                    <a:pt x="540" y="301"/>
                  </a:lnTo>
                  <a:lnTo>
                    <a:pt x="511" y="313"/>
                  </a:lnTo>
                  <a:lnTo>
                    <a:pt x="480" y="325"/>
                  </a:lnTo>
                  <a:lnTo>
                    <a:pt x="447" y="337"/>
                  </a:lnTo>
                  <a:lnTo>
                    <a:pt x="430" y="32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73" name="Freeform 423"/>
            <p:cNvSpPr>
              <a:spLocks/>
            </p:cNvSpPr>
            <p:nvPr/>
          </p:nvSpPr>
          <p:spPr bwMode="auto">
            <a:xfrm>
              <a:off x="3918" y="3397"/>
              <a:ext cx="116" cy="34"/>
            </a:xfrm>
            <a:custGeom>
              <a:avLst/>
              <a:gdLst>
                <a:gd name="T0" fmla="*/ 0 w 1036"/>
                <a:gd name="T1" fmla="*/ 0 h 303"/>
                <a:gd name="T2" fmla="*/ 1013 w 1036"/>
                <a:gd name="T3" fmla="*/ 303 h 303"/>
                <a:gd name="T4" fmla="*/ 1036 w 1036"/>
                <a:gd name="T5" fmla="*/ 303 h 303"/>
                <a:gd name="T6" fmla="*/ 31 w 1036"/>
                <a:gd name="T7" fmla="*/ 0 h 303"/>
                <a:gd name="T8" fmla="*/ 0 w 1036"/>
                <a:gd name="T9" fmla="*/ 0 h 303"/>
              </a:gdLst>
              <a:ahLst/>
              <a:cxnLst>
                <a:cxn ang="0">
                  <a:pos x="T0" y="T1"/>
                </a:cxn>
                <a:cxn ang="0">
                  <a:pos x="T2" y="T3"/>
                </a:cxn>
                <a:cxn ang="0">
                  <a:pos x="T4" y="T5"/>
                </a:cxn>
                <a:cxn ang="0">
                  <a:pos x="T6" y="T7"/>
                </a:cxn>
                <a:cxn ang="0">
                  <a:pos x="T8" y="T9"/>
                </a:cxn>
              </a:cxnLst>
              <a:rect l="0" t="0" r="r" b="b"/>
              <a:pathLst>
                <a:path w="1036" h="303">
                  <a:moveTo>
                    <a:pt x="0" y="0"/>
                  </a:moveTo>
                  <a:lnTo>
                    <a:pt x="1013" y="303"/>
                  </a:lnTo>
                  <a:lnTo>
                    <a:pt x="1036" y="303"/>
                  </a:lnTo>
                  <a:lnTo>
                    <a:pt x="31"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74" name="Freeform 424"/>
            <p:cNvSpPr>
              <a:spLocks/>
            </p:cNvSpPr>
            <p:nvPr/>
          </p:nvSpPr>
          <p:spPr bwMode="auto">
            <a:xfrm>
              <a:off x="3938" y="3393"/>
              <a:ext cx="113" cy="30"/>
            </a:xfrm>
            <a:custGeom>
              <a:avLst/>
              <a:gdLst>
                <a:gd name="T0" fmla="*/ 0 w 1023"/>
                <a:gd name="T1" fmla="*/ 1 h 270"/>
                <a:gd name="T2" fmla="*/ 1001 w 1023"/>
                <a:gd name="T3" fmla="*/ 270 h 270"/>
                <a:gd name="T4" fmla="*/ 1023 w 1023"/>
                <a:gd name="T5" fmla="*/ 269 h 270"/>
                <a:gd name="T6" fmla="*/ 31 w 1023"/>
                <a:gd name="T7" fmla="*/ 0 h 270"/>
                <a:gd name="T8" fmla="*/ 0 w 1023"/>
                <a:gd name="T9" fmla="*/ 1 h 270"/>
              </a:gdLst>
              <a:ahLst/>
              <a:cxnLst>
                <a:cxn ang="0">
                  <a:pos x="T0" y="T1"/>
                </a:cxn>
                <a:cxn ang="0">
                  <a:pos x="T2" y="T3"/>
                </a:cxn>
                <a:cxn ang="0">
                  <a:pos x="T4" y="T5"/>
                </a:cxn>
                <a:cxn ang="0">
                  <a:pos x="T6" y="T7"/>
                </a:cxn>
                <a:cxn ang="0">
                  <a:pos x="T8" y="T9"/>
                </a:cxn>
              </a:cxnLst>
              <a:rect l="0" t="0" r="r" b="b"/>
              <a:pathLst>
                <a:path w="1023" h="270">
                  <a:moveTo>
                    <a:pt x="0" y="1"/>
                  </a:moveTo>
                  <a:lnTo>
                    <a:pt x="1001" y="270"/>
                  </a:lnTo>
                  <a:lnTo>
                    <a:pt x="1023" y="269"/>
                  </a:lnTo>
                  <a:lnTo>
                    <a:pt x="31" y="0"/>
                  </a:lnTo>
                  <a:lnTo>
                    <a:pt x="0" y="1"/>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75" name="Freeform 425"/>
            <p:cNvSpPr>
              <a:spLocks/>
            </p:cNvSpPr>
            <p:nvPr/>
          </p:nvSpPr>
          <p:spPr bwMode="auto">
            <a:xfrm>
              <a:off x="3929" y="3394"/>
              <a:ext cx="114" cy="33"/>
            </a:xfrm>
            <a:custGeom>
              <a:avLst/>
              <a:gdLst>
                <a:gd name="T0" fmla="*/ 0 w 1028"/>
                <a:gd name="T1" fmla="*/ 0 h 299"/>
                <a:gd name="T2" fmla="*/ 1009 w 1028"/>
                <a:gd name="T3" fmla="*/ 299 h 299"/>
                <a:gd name="T4" fmla="*/ 1028 w 1028"/>
                <a:gd name="T5" fmla="*/ 292 h 299"/>
                <a:gd name="T6" fmla="*/ 30 w 1028"/>
                <a:gd name="T7" fmla="*/ 0 h 299"/>
                <a:gd name="T8" fmla="*/ 0 w 1028"/>
                <a:gd name="T9" fmla="*/ 0 h 299"/>
              </a:gdLst>
              <a:ahLst/>
              <a:cxnLst>
                <a:cxn ang="0">
                  <a:pos x="T0" y="T1"/>
                </a:cxn>
                <a:cxn ang="0">
                  <a:pos x="T2" y="T3"/>
                </a:cxn>
                <a:cxn ang="0">
                  <a:pos x="T4" y="T5"/>
                </a:cxn>
                <a:cxn ang="0">
                  <a:pos x="T6" y="T7"/>
                </a:cxn>
                <a:cxn ang="0">
                  <a:pos x="T8" y="T9"/>
                </a:cxn>
              </a:cxnLst>
              <a:rect l="0" t="0" r="r" b="b"/>
              <a:pathLst>
                <a:path w="1028" h="299">
                  <a:moveTo>
                    <a:pt x="0" y="0"/>
                  </a:moveTo>
                  <a:lnTo>
                    <a:pt x="1009" y="299"/>
                  </a:lnTo>
                  <a:lnTo>
                    <a:pt x="1028" y="292"/>
                  </a:lnTo>
                  <a:lnTo>
                    <a:pt x="3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1076" name="Group 426"/>
          <p:cNvGrpSpPr>
            <a:grpSpLocks/>
          </p:cNvGrpSpPr>
          <p:nvPr/>
        </p:nvGrpSpPr>
        <p:grpSpPr bwMode="auto">
          <a:xfrm>
            <a:off x="8991472" y="4819650"/>
            <a:ext cx="338137" cy="282575"/>
            <a:chOff x="3899" y="3264"/>
            <a:chExt cx="213" cy="178"/>
          </a:xfrm>
        </p:grpSpPr>
        <p:sp>
          <p:nvSpPr>
            <p:cNvPr id="1077" name="Freeform 427"/>
            <p:cNvSpPr>
              <a:spLocks/>
            </p:cNvSpPr>
            <p:nvPr/>
          </p:nvSpPr>
          <p:spPr bwMode="auto">
            <a:xfrm>
              <a:off x="3899" y="3264"/>
              <a:ext cx="213" cy="178"/>
            </a:xfrm>
            <a:custGeom>
              <a:avLst/>
              <a:gdLst>
                <a:gd name="T0" fmla="*/ 539 w 1913"/>
                <a:gd name="T1" fmla="*/ 115 h 1606"/>
                <a:gd name="T2" fmla="*/ 544 w 1913"/>
                <a:gd name="T3" fmla="*/ 114 h 1606"/>
                <a:gd name="T4" fmla="*/ 555 w 1913"/>
                <a:gd name="T5" fmla="*/ 110 h 1606"/>
                <a:gd name="T6" fmla="*/ 574 w 1913"/>
                <a:gd name="T7" fmla="*/ 103 h 1606"/>
                <a:gd name="T8" fmla="*/ 602 w 1913"/>
                <a:gd name="T9" fmla="*/ 95 h 1606"/>
                <a:gd name="T10" fmla="*/ 636 w 1913"/>
                <a:gd name="T11" fmla="*/ 85 h 1606"/>
                <a:gd name="T12" fmla="*/ 679 w 1913"/>
                <a:gd name="T13" fmla="*/ 75 h 1606"/>
                <a:gd name="T14" fmla="*/ 730 w 1913"/>
                <a:gd name="T15" fmla="*/ 64 h 1606"/>
                <a:gd name="T16" fmla="*/ 789 w 1913"/>
                <a:gd name="T17" fmla="*/ 52 h 1606"/>
                <a:gd name="T18" fmla="*/ 855 w 1913"/>
                <a:gd name="T19" fmla="*/ 41 h 1606"/>
                <a:gd name="T20" fmla="*/ 929 w 1913"/>
                <a:gd name="T21" fmla="*/ 31 h 1606"/>
                <a:gd name="T22" fmla="*/ 1013 w 1913"/>
                <a:gd name="T23" fmla="*/ 21 h 1606"/>
                <a:gd name="T24" fmla="*/ 1103 w 1913"/>
                <a:gd name="T25" fmla="*/ 13 h 1606"/>
                <a:gd name="T26" fmla="*/ 1202 w 1913"/>
                <a:gd name="T27" fmla="*/ 6 h 1606"/>
                <a:gd name="T28" fmla="*/ 1309 w 1913"/>
                <a:gd name="T29" fmla="*/ 1 h 1606"/>
                <a:gd name="T30" fmla="*/ 1425 w 1913"/>
                <a:gd name="T31" fmla="*/ 0 h 1606"/>
                <a:gd name="T32" fmla="*/ 1548 w 1913"/>
                <a:gd name="T33" fmla="*/ 1 h 1606"/>
                <a:gd name="T34" fmla="*/ 1601 w 1913"/>
                <a:gd name="T35" fmla="*/ 221 h 1606"/>
                <a:gd name="T36" fmla="*/ 1620 w 1913"/>
                <a:gd name="T37" fmla="*/ 230 h 1606"/>
                <a:gd name="T38" fmla="*/ 1663 w 1913"/>
                <a:gd name="T39" fmla="*/ 260 h 1606"/>
                <a:gd name="T40" fmla="*/ 1709 w 1913"/>
                <a:gd name="T41" fmla="*/ 312 h 1606"/>
                <a:gd name="T42" fmla="*/ 1736 w 1913"/>
                <a:gd name="T43" fmla="*/ 388 h 1606"/>
                <a:gd name="T44" fmla="*/ 1849 w 1913"/>
                <a:gd name="T45" fmla="*/ 898 h 1606"/>
                <a:gd name="T46" fmla="*/ 1895 w 1913"/>
                <a:gd name="T47" fmla="*/ 1110 h 1606"/>
                <a:gd name="T48" fmla="*/ 1902 w 1913"/>
                <a:gd name="T49" fmla="*/ 1125 h 1606"/>
                <a:gd name="T50" fmla="*/ 1912 w 1913"/>
                <a:gd name="T51" fmla="*/ 1166 h 1606"/>
                <a:gd name="T52" fmla="*/ 1911 w 1913"/>
                <a:gd name="T53" fmla="*/ 1229 h 1606"/>
                <a:gd name="T54" fmla="*/ 1884 w 1913"/>
                <a:gd name="T55" fmla="*/ 1307 h 1606"/>
                <a:gd name="T56" fmla="*/ 0 w 1913"/>
                <a:gd name="T57" fmla="*/ 1258 h 1606"/>
                <a:gd name="T58" fmla="*/ 188 w 1913"/>
                <a:gd name="T59" fmla="*/ 1159 h 1606"/>
                <a:gd name="T60" fmla="*/ 189 w 1913"/>
                <a:gd name="T61" fmla="*/ 220 h 1606"/>
                <a:gd name="T62" fmla="*/ 198 w 1913"/>
                <a:gd name="T63" fmla="*/ 214 h 1606"/>
                <a:gd name="T64" fmla="*/ 218 w 1913"/>
                <a:gd name="T65" fmla="*/ 203 h 1606"/>
                <a:gd name="T66" fmla="*/ 245 w 1913"/>
                <a:gd name="T67" fmla="*/ 191 h 1606"/>
                <a:gd name="T68" fmla="*/ 281 w 1913"/>
                <a:gd name="T69" fmla="*/ 179 h 1606"/>
                <a:gd name="T70" fmla="*/ 326 w 1913"/>
                <a:gd name="T71" fmla="*/ 173 h 1606"/>
                <a:gd name="T72" fmla="*/ 378 w 1913"/>
                <a:gd name="T73" fmla="*/ 172 h 1606"/>
                <a:gd name="T74" fmla="*/ 439 w 1913"/>
                <a:gd name="T75" fmla="*/ 181 h 1606"/>
                <a:gd name="T76" fmla="*/ 518 w 1913"/>
                <a:gd name="T77" fmla="*/ 21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3" h="1606">
                  <a:moveTo>
                    <a:pt x="518" y="213"/>
                  </a:moveTo>
                  <a:lnTo>
                    <a:pt x="539" y="115"/>
                  </a:lnTo>
                  <a:lnTo>
                    <a:pt x="540" y="115"/>
                  </a:lnTo>
                  <a:lnTo>
                    <a:pt x="544" y="114"/>
                  </a:lnTo>
                  <a:lnTo>
                    <a:pt x="549" y="112"/>
                  </a:lnTo>
                  <a:lnTo>
                    <a:pt x="555" y="110"/>
                  </a:lnTo>
                  <a:lnTo>
                    <a:pt x="564" y="107"/>
                  </a:lnTo>
                  <a:lnTo>
                    <a:pt x="574" y="103"/>
                  </a:lnTo>
                  <a:lnTo>
                    <a:pt x="586" y="100"/>
                  </a:lnTo>
                  <a:lnTo>
                    <a:pt x="602" y="95"/>
                  </a:lnTo>
                  <a:lnTo>
                    <a:pt x="618" y="90"/>
                  </a:lnTo>
                  <a:lnTo>
                    <a:pt x="636" y="85"/>
                  </a:lnTo>
                  <a:lnTo>
                    <a:pt x="656" y="80"/>
                  </a:lnTo>
                  <a:lnTo>
                    <a:pt x="679" y="75"/>
                  </a:lnTo>
                  <a:lnTo>
                    <a:pt x="703" y="70"/>
                  </a:lnTo>
                  <a:lnTo>
                    <a:pt x="730" y="64"/>
                  </a:lnTo>
                  <a:lnTo>
                    <a:pt x="758" y="58"/>
                  </a:lnTo>
                  <a:lnTo>
                    <a:pt x="789" y="52"/>
                  </a:lnTo>
                  <a:lnTo>
                    <a:pt x="820" y="46"/>
                  </a:lnTo>
                  <a:lnTo>
                    <a:pt x="855" y="41"/>
                  </a:lnTo>
                  <a:lnTo>
                    <a:pt x="892" y="36"/>
                  </a:lnTo>
                  <a:lnTo>
                    <a:pt x="929" y="31"/>
                  </a:lnTo>
                  <a:lnTo>
                    <a:pt x="970" y="26"/>
                  </a:lnTo>
                  <a:lnTo>
                    <a:pt x="1013" y="21"/>
                  </a:lnTo>
                  <a:lnTo>
                    <a:pt x="1056" y="17"/>
                  </a:lnTo>
                  <a:lnTo>
                    <a:pt x="1103" y="13"/>
                  </a:lnTo>
                  <a:lnTo>
                    <a:pt x="1152" y="10"/>
                  </a:lnTo>
                  <a:lnTo>
                    <a:pt x="1202" y="6"/>
                  </a:lnTo>
                  <a:lnTo>
                    <a:pt x="1255" y="3"/>
                  </a:lnTo>
                  <a:lnTo>
                    <a:pt x="1309" y="1"/>
                  </a:lnTo>
                  <a:lnTo>
                    <a:pt x="1366" y="0"/>
                  </a:lnTo>
                  <a:lnTo>
                    <a:pt x="1425" y="0"/>
                  </a:lnTo>
                  <a:lnTo>
                    <a:pt x="1485" y="0"/>
                  </a:lnTo>
                  <a:lnTo>
                    <a:pt x="1548" y="1"/>
                  </a:lnTo>
                  <a:lnTo>
                    <a:pt x="1616" y="39"/>
                  </a:lnTo>
                  <a:lnTo>
                    <a:pt x="1601" y="221"/>
                  </a:lnTo>
                  <a:lnTo>
                    <a:pt x="1606" y="223"/>
                  </a:lnTo>
                  <a:lnTo>
                    <a:pt x="1620" y="230"/>
                  </a:lnTo>
                  <a:lnTo>
                    <a:pt x="1640" y="243"/>
                  </a:lnTo>
                  <a:lnTo>
                    <a:pt x="1663" y="260"/>
                  </a:lnTo>
                  <a:lnTo>
                    <a:pt x="1688" y="284"/>
                  </a:lnTo>
                  <a:lnTo>
                    <a:pt x="1709" y="312"/>
                  </a:lnTo>
                  <a:lnTo>
                    <a:pt x="1726" y="347"/>
                  </a:lnTo>
                  <a:lnTo>
                    <a:pt x="1736" y="388"/>
                  </a:lnTo>
                  <a:lnTo>
                    <a:pt x="1891" y="528"/>
                  </a:lnTo>
                  <a:lnTo>
                    <a:pt x="1849" y="898"/>
                  </a:lnTo>
                  <a:lnTo>
                    <a:pt x="1601" y="1023"/>
                  </a:lnTo>
                  <a:lnTo>
                    <a:pt x="1895" y="1110"/>
                  </a:lnTo>
                  <a:lnTo>
                    <a:pt x="1897" y="1114"/>
                  </a:lnTo>
                  <a:lnTo>
                    <a:pt x="1902" y="1125"/>
                  </a:lnTo>
                  <a:lnTo>
                    <a:pt x="1907" y="1143"/>
                  </a:lnTo>
                  <a:lnTo>
                    <a:pt x="1912" y="1166"/>
                  </a:lnTo>
                  <a:lnTo>
                    <a:pt x="1913" y="1195"/>
                  </a:lnTo>
                  <a:lnTo>
                    <a:pt x="1911" y="1229"/>
                  </a:lnTo>
                  <a:lnTo>
                    <a:pt x="1901" y="1266"/>
                  </a:lnTo>
                  <a:lnTo>
                    <a:pt x="1884" y="1307"/>
                  </a:lnTo>
                  <a:lnTo>
                    <a:pt x="1107" y="1606"/>
                  </a:lnTo>
                  <a:lnTo>
                    <a:pt x="0" y="1258"/>
                  </a:lnTo>
                  <a:lnTo>
                    <a:pt x="19" y="1217"/>
                  </a:lnTo>
                  <a:lnTo>
                    <a:pt x="188" y="1159"/>
                  </a:lnTo>
                  <a:lnTo>
                    <a:pt x="188" y="221"/>
                  </a:lnTo>
                  <a:lnTo>
                    <a:pt x="189" y="220"/>
                  </a:lnTo>
                  <a:lnTo>
                    <a:pt x="193" y="217"/>
                  </a:lnTo>
                  <a:lnTo>
                    <a:pt x="198" y="214"/>
                  </a:lnTo>
                  <a:lnTo>
                    <a:pt x="207" y="209"/>
                  </a:lnTo>
                  <a:lnTo>
                    <a:pt x="218" y="203"/>
                  </a:lnTo>
                  <a:lnTo>
                    <a:pt x="230" y="197"/>
                  </a:lnTo>
                  <a:lnTo>
                    <a:pt x="245" y="191"/>
                  </a:lnTo>
                  <a:lnTo>
                    <a:pt x="262" y="184"/>
                  </a:lnTo>
                  <a:lnTo>
                    <a:pt x="281" y="179"/>
                  </a:lnTo>
                  <a:lnTo>
                    <a:pt x="302" y="175"/>
                  </a:lnTo>
                  <a:lnTo>
                    <a:pt x="326" y="173"/>
                  </a:lnTo>
                  <a:lnTo>
                    <a:pt x="350" y="171"/>
                  </a:lnTo>
                  <a:lnTo>
                    <a:pt x="378" y="172"/>
                  </a:lnTo>
                  <a:lnTo>
                    <a:pt x="407" y="175"/>
                  </a:lnTo>
                  <a:lnTo>
                    <a:pt x="439" y="181"/>
                  </a:lnTo>
                  <a:lnTo>
                    <a:pt x="471" y="191"/>
                  </a:lnTo>
                  <a:lnTo>
                    <a:pt x="518" y="213"/>
                  </a:lnTo>
                  <a:close/>
                </a:path>
              </a:pathLst>
            </a:custGeom>
            <a:solidFill>
              <a:srgbClr val="808080"/>
            </a:solidFill>
            <a:ln>
              <a:noFill/>
            </a:ln>
            <a:extLst>
              <a:ext uri="{91240B29-F687-4F45-9708-019B960494DF}">
                <a14:hiddenLine xmlns:a14="http://schemas.microsoft.com/office/drawing/2010/main" w="9525">
                  <a:solidFill>
                    <a:schemeClr val="bg2"/>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78" name="Freeform 428"/>
            <p:cNvSpPr>
              <a:spLocks/>
            </p:cNvSpPr>
            <p:nvPr/>
          </p:nvSpPr>
          <p:spPr bwMode="auto">
            <a:xfrm>
              <a:off x="3977" y="3278"/>
              <a:ext cx="68" cy="78"/>
            </a:xfrm>
            <a:custGeom>
              <a:avLst/>
              <a:gdLst>
                <a:gd name="T0" fmla="*/ 609 w 614"/>
                <a:gd name="T1" fmla="*/ 26 h 697"/>
                <a:gd name="T2" fmla="*/ 606 w 614"/>
                <a:gd name="T3" fmla="*/ 25 h 697"/>
                <a:gd name="T4" fmla="*/ 596 w 614"/>
                <a:gd name="T5" fmla="*/ 23 h 697"/>
                <a:gd name="T6" fmla="*/ 581 w 614"/>
                <a:gd name="T7" fmla="*/ 18 h 697"/>
                <a:gd name="T8" fmla="*/ 559 w 614"/>
                <a:gd name="T9" fmla="*/ 14 h 697"/>
                <a:gd name="T10" fmla="*/ 534 w 614"/>
                <a:gd name="T11" fmla="*/ 10 h 697"/>
                <a:gd name="T12" fmla="*/ 503 w 614"/>
                <a:gd name="T13" fmla="*/ 6 h 697"/>
                <a:gd name="T14" fmla="*/ 469 w 614"/>
                <a:gd name="T15" fmla="*/ 3 h 697"/>
                <a:gd name="T16" fmla="*/ 430 w 614"/>
                <a:gd name="T17" fmla="*/ 1 h 697"/>
                <a:gd name="T18" fmla="*/ 388 w 614"/>
                <a:gd name="T19" fmla="*/ 0 h 697"/>
                <a:gd name="T20" fmla="*/ 344 w 614"/>
                <a:gd name="T21" fmla="*/ 2 h 697"/>
                <a:gd name="T22" fmla="*/ 297 w 614"/>
                <a:gd name="T23" fmla="*/ 6 h 697"/>
                <a:gd name="T24" fmla="*/ 247 w 614"/>
                <a:gd name="T25" fmla="*/ 14 h 697"/>
                <a:gd name="T26" fmla="*/ 197 w 614"/>
                <a:gd name="T27" fmla="*/ 25 h 697"/>
                <a:gd name="T28" fmla="*/ 145 w 614"/>
                <a:gd name="T29" fmla="*/ 40 h 697"/>
                <a:gd name="T30" fmla="*/ 92 w 614"/>
                <a:gd name="T31" fmla="*/ 58 h 697"/>
                <a:gd name="T32" fmla="*/ 39 w 614"/>
                <a:gd name="T33" fmla="*/ 83 h 697"/>
                <a:gd name="T34" fmla="*/ 35 w 614"/>
                <a:gd name="T35" fmla="*/ 96 h 697"/>
                <a:gd name="T36" fmla="*/ 26 w 614"/>
                <a:gd name="T37" fmla="*/ 134 h 697"/>
                <a:gd name="T38" fmla="*/ 15 w 614"/>
                <a:gd name="T39" fmla="*/ 192 h 697"/>
                <a:gd name="T40" fmla="*/ 5 w 614"/>
                <a:gd name="T41" fmla="*/ 268 h 697"/>
                <a:gd name="T42" fmla="*/ 0 w 614"/>
                <a:gd name="T43" fmla="*/ 358 h 697"/>
                <a:gd name="T44" fmla="*/ 4 w 614"/>
                <a:gd name="T45" fmla="*/ 459 h 697"/>
                <a:gd name="T46" fmla="*/ 19 w 614"/>
                <a:gd name="T47" fmla="*/ 568 h 697"/>
                <a:gd name="T48" fmla="*/ 50 w 614"/>
                <a:gd name="T49" fmla="*/ 679 h 697"/>
                <a:gd name="T50" fmla="*/ 54 w 614"/>
                <a:gd name="T51" fmla="*/ 679 h 697"/>
                <a:gd name="T52" fmla="*/ 62 w 614"/>
                <a:gd name="T53" fmla="*/ 678 h 697"/>
                <a:gd name="T54" fmla="*/ 75 w 614"/>
                <a:gd name="T55" fmla="*/ 676 h 697"/>
                <a:gd name="T56" fmla="*/ 93 w 614"/>
                <a:gd name="T57" fmla="*/ 675 h 697"/>
                <a:gd name="T58" fmla="*/ 117 w 614"/>
                <a:gd name="T59" fmla="*/ 673 h 697"/>
                <a:gd name="T60" fmla="*/ 144 w 614"/>
                <a:gd name="T61" fmla="*/ 671 h 697"/>
                <a:gd name="T62" fmla="*/ 177 w 614"/>
                <a:gd name="T63" fmla="*/ 670 h 697"/>
                <a:gd name="T64" fmla="*/ 212 w 614"/>
                <a:gd name="T65" fmla="*/ 669 h 697"/>
                <a:gd name="T66" fmla="*/ 252 w 614"/>
                <a:gd name="T67" fmla="*/ 668 h 697"/>
                <a:gd name="T68" fmla="*/ 295 w 614"/>
                <a:gd name="T69" fmla="*/ 669 h 697"/>
                <a:gd name="T70" fmla="*/ 342 w 614"/>
                <a:gd name="T71" fmla="*/ 670 h 697"/>
                <a:gd name="T72" fmla="*/ 391 w 614"/>
                <a:gd name="T73" fmla="*/ 672 h 697"/>
                <a:gd name="T74" fmla="*/ 443 w 614"/>
                <a:gd name="T75" fmla="*/ 676 h 697"/>
                <a:gd name="T76" fmla="*/ 498 w 614"/>
                <a:gd name="T77" fmla="*/ 681 h 697"/>
                <a:gd name="T78" fmla="*/ 555 w 614"/>
                <a:gd name="T79" fmla="*/ 688 h 697"/>
                <a:gd name="T80" fmla="*/ 614 w 614"/>
                <a:gd name="T81" fmla="*/ 697 h 697"/>
                <a:gd name="T82" fmla="*/ 611 w 614"/>
                <a:gd name="T83" fmla="*/ 676 h 697"/>
                <a:gd name="T84" fmla="*/ 605 w 614"/>
                <a:gd name="T85" fmla="*/ 621 h 697"/>
                <a:gd name="T86" fmla="*/ 596 w 614"/>
                <a:gd name="T87" fmla="*/ 538 h 697"/>
                <a:gd name="T88" fmla="*/ 589 w 614"/>
                <a:gd name="T89" fmla="*/ 438 h 697"/>
                <a:gd name="T90" fmla="*/ 584 w 614"/>
                <a:gd name="T91" fmla="*/ 327 h 697"/>
                <a:gd name="T92" fmla="*/ 584 w 614"/>
                <a:gd name="T93" fmla="*/ 217 h 697"/>
                <a:gd name="T94" fmla="*/ 592 w 614"/>
                <a:gd name="T95" fmla="*/ 114 h 697"/>
                <a:gd name="T96" fmla="*/ 609 w 614"/>
                <a:gd name="T97" fmla="*/ 26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14" h="697">
                  <a:moveTo>
                    <a:pt x="609" y="26"/>
                  </a:moveTo>
                  <a:lnTo>
                    <a:pt x="606" y="25"/>
                  </a:lnTo>
                  <a:lnTo>
                    <a:pt x="596" y="23"/>
                  </a:lnTo>
                  <a:lnTo>
                    <a:pt x="581" y="18"/>
                  </a:lnTo>
                  <a:lnTo>
                    <a:pt x="559" y="14"/>
                  </a:lnTo>
                  <a:lnTo>
                    <a:pt x="534" y="10"/>
                  </a:lnTo>
                  <a:lnTo>
                    <a:pt x="503" y="6"/>
                  </a:lnTo>
                  <a:lnTo>
                    <a:pt x="469" y="3"/>
                  </a:lnTo>
                  <a:lnTo>
                    <a:pt x="430" y="1"/>
                  </a:lnTo>
                  <a:lnTo>
                    <a:pt x="388" y="0"/>
                  </a:lnTo>
                  <a:lnTo>
                    <a:pt x="344" y="2"/>
                  </a:lnTo>
                  <a:lnTo>
                    <a:pt x="297" y="6"/>
                  </a:lnTo>
                  <a:lnTo>
                    <a:pt x="247" y="14"/>
                  </a:lnTo>
                  <a:lnTo>
                    <a:pt x="197" y="25"/>
                  </a:lnTo>
                  <a:lnTo>
                    <a:pt x="145" y="40"/>
                  </a:lnTo>
                  <a:lnTo>
                    <a:pt x="92" y="58"/>
                  </a:lnTo>
                  <a:lnTo>
                    <a:pt x="39" y="83"/>
                  </a:lnTo>
                  <a:lnTo>
                    <a:pt x="35" y="96"/>
                  </a:lnTo>
                  <a:lnTo>
                    <a:pt x="26" y="134"/>
                  </a:lnTo>
                  <a:lnTo>
                    <a:pt x="15" y="192"/>
                  </a:lnTo>
                  <a:lnTo>
                    <a:pt x="5" y="268"/>
                  </a:lnTo>
                  <a:lnTo>
                    <a:pt x="0" y="358"/>
                  </a:lnTo>
                  <a:lnTo>
                    <a:pt x="4" y="459"/>
                  </a:lnTo>
                  <a:lnTo>
                    <a:pt x="19" y="568"/>
                  </a:lnTo>
                  <a:lnTo>
                    <a:pt x="50" y="679"/>
                  </a:lnTo>
                  <a:lnTo>
                    <a:pt x="54" y="679"/>
                  </a:lnTo>
                  <a:lnTo>
                    <a:pt x="62" y="678"/>
                  </a:lnTo>
                  <a:lnTo>
                    <a:pt x="75" y="676"/>
                  </a:lnTo>
                  <a:lnTo>
                    <a:pt x="93" y="675"/>
                  </a:lnTo>
                  <a:lnTo>
                    <a:pt x="117" y="673"/>
                  </a:lnTo>
                  <a:lnTo>
                    <a:pt x="144" y="671"/>
                  </a:lnTo>
                  <a:lnTo>
                    <a:pt x="177" y="670"/>
                  </a:lnTo>
                  <a:lnTo>
                    <a:pt x="212" y="669"/>
                  </a:lnTo>
                  <a:lnTo>
                    <a:pt x="252" y="668"/>
                  </a:lnTo>
                  <a:lnTo>
                    <a:pt x="295" y="669"/>
                  </a:lnTo>
                  <a:lnTo>
                    <a:pt x="342" y="670"/>
                  </a:lnTo>
                  <a:lnTo>
                    <a:pt x="391" y="672"/>
                  </a:lnTo>
                  <a:lnTo>
                    <a:pt x="443" y="676"/>
                  </a:lnTo>
                  <a:lnTo>
                    <a:pt x="498" y="681"/>
                  </a:lnTo>
                  <a:lnTo>
                    <a:pt x="555" y="688"/>
                  </a:lnTo>
                  <a:lnTo>
                    <a:pt x="614" y="697"/>
                  </a:lnTo>
                  <a:lnTo>
                    <a:pt x="611" y="676"/>
                  </a:lnTo>
                  <a:lnTo>
                    <a:pt x="605" y="621"/>
                  </a:lnTo>
                  <a:lnTo>
                    <a:pt x="596" y="538"/>
                  </a:lnTo>
                  <a:lnTo>
                    <a:pt x="589" y="438"/>
                  </a:lnTo>
                  <a:lnTo>
                    <a:pt x="584" y="327"/>
                  </a:lnTo>
                  <a:lnTo>
                    <a:pt x="584" y="217"/>
                  </a:lnTo>
                  <a:lnTo>
                    <a:pt x="592" y="114"/>
                  </a:lnTo>
                  <a:lnTo>
                    <a:pt x="609" y="2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79" name="Freeform 429"/>
            <p:cNvSpPr>
              <a:spLocks/>
            </p:cNvSpPr>
            <p:nvPr/>
          </p:nvSpPr>
          <p:spPr bwMode="auto">
            <a:xfrm>
              <a:off x="3984" y="3299"/>
              <a:ext cx="113" cy="77"/>
            </a:xfrm>
            <a:custGeom>
              <a:avLst/>
              <a:gdLst>
                <a:gd name="T0" fmla="*/ 6 w 1014"/>
                <a:gd name="T1" fmla="*/ 523 h 693"/>
                <a:gd name="T2" fmla="*/ 0 w 1014"/>
                <a:gd name="T3" fmla="*/ 608 h 693"/>
                <a:gd name="T4" fmla="*/ 660 w 1014"/>
                <a:gd name="T5" fmla="*/ 693 h 693"/>
                <a:gd name="T6" fmla="*/ 665 w 1014"/>
                <a:gd name="T7" fmla="*/ 691 h 693"/>
                <a:gd name="T8" fmla="*/ 679 w 1014"/>
                <a:gd name="T9" fmla="*/ 683 h 693"/>
                <a:gd name="T10" fmla="*/ 700 w 1014"/>
                <a:gd name="T11" fmla="*/ 672 h 693"/>
                <a:gd name="T12" fmla="*/ 726 w 1014"/>
                <a:gd name="T13" fmla="*/ 657 h 693"/>
                <a:gd name="T14" fmla="*/ 758 w 1014"/>
                <a:gd name="T15" fmla="*/ 636 h 693"/>
                <a:gd name="T16" fmla="*/ 793 w 1014"/>
                <a:gd name="T17" fmla="*/ 611 h 693"/>
                <a:gd name="T18" fmla="*/ 829 w 1014"/>
                <a:gd name="T19" fmla="*/ 581 h 693"/>
                <a:gd name="T20" fmla="*/ 866 w 1014"/>
                <a:gd name="T21" fmla="*/ 546 h 693"/>
                <a:gd name="T22" fmla="*/ 902 w 1014"/>
                <a:gd name="T23" fmla="*/ 508 h 693"/>
                <a:gd name="T24" fmla="*/ 935 w 1014"/>
                <a:gd name="T25" fmla="*/ 465 h 693"/>
                <a:gd name="T26" fmla="*/ 964 w 1014"/>
                <a:gd name="T27" fmla="*/ 416 h 693"/>
                <a:gd name="T28" fmla="*/ 987 w 1014"/>
                <a:gd name="T29" fmla="*/ 362 h 693"/>
                <a:gd name="T30" fmla="*/ 1004 w 1014"/>
                <a:gd name="T31" fmla="*/ 305 h 693"/>
                <a:gd name="T32" fmla="*/ 1014 w 1014"/>
                <a:gd name="T33" fmla="*/ 242 h 693"/>
                <a:gd name="T34" fmla="*/ 1012 w 1014"/>
                <a:gd name="T35" fmla="*/ 175 h 693"/>
                <a:gd name="T36" fmla="*/ 1000 w 1014"/>
                <a:gd name="T37" fmla="*/ 103 h 693"/>
                <a:gd name="T38" fmla="*/ 998 w 1014"/>
                <a:gd name="T39" fmla="*/ 98 h 693"/>
                <a:gd name="T40" fmla="*/ 992 w 1014"/>
                <a:gd name="T41" fmla="*/ 87 h 693"/>
                <a:gd name="T42" fmla="*/ 981 w 1014"/>
                <a:gd name="T43" fmla="*/ 72 h 693"/>
                <a:gd name="T44" fmla="*/ 967 w 1014"/>
                <a:gd name="T45" fmla="*/ 53 h 693"/>
                <a:gd name="T46" fmla="*/ 948 w 1014"/>
                <a:gd name="T47" fmla="*/ 35 h 693"/>
                <a:gd name="T48" fmla="*/ 926 w 1014"/>
                <a:gd name="T49" fmla="*/ 19 h 693"/>
                <a:gd name="T50" fmla="*/ 900 w 1014"/>
                <a:gd name="T51" fmla="*/ 6 h 693"/>
                <a:gd name="T52" fmla="*/ 870 w 1014"/>
                <a:gd name="T53" fmla="*/ 0 h 693"/>
                <a:gd name="T54" fmla="*/ 874 w 1014"/>
                <a:gd name="T55" fmla="*/ 12 h 693"/>
                <a:gd name="T56" fmla="*/ 884 w 1014"/>
                <a:gd name="T57" fmla="*/ 41 h 693"/>
                <a:gd name="T58" fmla="*/ 896 w 1014"/>
                <a:gd name="T59" fmla="*/ 89 h 693"/>
                <a:gd name="T60" fmla="*/ 907 w 1014"/>
                <a:gd name="T61" fmla="*/ 151 h 693"/>
                <a:gd name="T62" fmla="*/ 910 w 1014"/>
                <a:gd name="T63" fmla="*/ 225 h 693"/>
                <a:gd name="T64" fmla="*/ 902 w 1014"/>
                <a:gd name="T65" fmla="*/ 307 h 693"/>
                <a:gd name="T66" fmla="*/ 878 w 1014"/>
                <a:gd name="T67" fmla="*/ 396 h 693"/>
                <a:gd name="T68" fmla="*/ 836 w 1014"/>
                <a:gd name="T69" fmla="*/ 489 h 693"/>
                <a:gd name="T70" fmla="*/ 835 w 1014"/>
                <a:gd name="T71" fmla="*/ 490 h 693"/>
                <a:gd name="T72" fmla="*/ 831 w 1014"/>
                <a:gd name="T73" fmla="*/ 493 h 693"/>
                <a:gd name="T74" fmla="*/ 825 w 1014"/>
                <a:gd name="T75" fmla="*/ 498 h 693"/>
                <a:gd name="T76" fmla="*/ 816 w 1014"/>
                <a:gd name="T77" fmla="*/ 506 h 693"/>
                <a:gd name="T78" fmla="*/ 805 w 1014"/>
                <a:gd name="T79" fmla="*/ 513 h 693"/>
                <a:gd name="T80" fmla="*/ 792 w 1014"/>
                <a:gd name="T81" fmla="*/ 521 h 693"/>
                <a:gd name="T82" fmla="*/ 775 w 1014"/>
                <a:gd name="T83" fmla="*/ 529 h 693"/>
                <a:gd name="T84" fmla="*/ 757 w 1014"/>
                <a:gd name="T85" fmla="*/ 537 h 693"/>
                <a:gd name="T86" fmla="*/ 737 w 1014"/>
                <a:gd name="T87" fmla="*/ 544 h 693"/>
                <a:gd name="T88" fmla="*/ 713 w 1014"/>
                <a:gd name="T89" fmla="*/ 552 h 693"/>
                <a:gd name="T90" fmla="*/ 688 w 1014"/>
                <a:gd name="T91" fmla="*/ 557 h 693"/>
                <a:gd name="T92" fmla="*/ 659 w 1014"/>
                <a:gd name="T93" fmla="*/ 561 h 693"/>
                <a:gd name="T94" fmla="*/ 630 w 1014"/>
                <a:gd name="T95" fmla="*/ 562 h 693"/>
                <a:gd name="T96" fmla="*/ 597 w 1014"/>
                <a:gd name="T97" fmla="*/ 561 h 693"/>
                <a:gd name="T98" fmla="*/ 562 w 1014"/>
                <a:gd name="T99" fmla="*/ 558 h 693"/>
                <a:gd name="T100" fmla="*/ 525 w 1014"/>
                <a:gd name="T101" fmla="*/ 551 h 693"/>
                <a:gd name="T102" fmla="*/ 525 w 1014"/>
                <a:gd name="T103" fmla="*/ 642 h 693"/>
                <a:gd name="T104" fmla="*/ 23 w 1014"/>
                <a:gd name="T105" fmla="*/ 590 h 693"/>
                <a:gd name="T106" fmla="*/ 6 w 1014"/>
                <a:gd name="T107" fmla="*/ 52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4" h="693">
                  <a:moveTo>
                    <a:pt x="6" y="523"/>
                  </a:moveTo>
                  <a:lnTo>
                    <a:pt x="0" y="608"/>
                  </a:lnTo>
                  <a:lnTo>
                    <a:pt x="660" y="693"/>
                  </a:lnTo>
                  <a:lnTo>
                    <a:pt x="665" y="691"/>
                  </a:lnTo>
                  <a:lnTo>
                    <a:pt x="679" y="683"/>
                  </a:lnTo>
                  <a:lnTo>
                    <a:pt x="700" y="672"/>
                  </a:lnTo>
                  <a:lnTo>
                    <a:pt x="726" y="657"/>
                  </a:lnTo>
                  <a:lnTo>
                    <a:pt x="758" y="636"/>
                  </a:lnTo>
                  <a:lnTo>
                    <a:pt x="793" y="611"/>
                  </a:lnTo>
                  <a:lnTo>
                    <a:pt x="829" y="581"/>
                  </a:lnTo>
                  <a:lnTo>
                    <a:pt x="866" y="546"/>
                  </a:lnTo>
                  <a:lnTo>
                    <a:pt x="902" y="508"/>
                  </a:lnTo>
                  <a:lnTo>
                    <a:pt x="935" y="465"/>
                  </a:lnTo>
                  <a:lnTo>
                    <a:pt x="964" y="416"/>
                  </a:lnTo>
                  <a:lnTo>
                    <a:pt x="987" y="362"/>
                  </a:lnTo>
                  <a:lnTo>
                    <a:pt x="1004" y="305"/>
                  </a:lnTo>
                  <a:lnTo>
                    <a:pt x="1014" y="242"/>
                  </a:lnTo>
                  <a:lnTo>
                    <a:pt x="1012" y="175"/>
                  </a:lnTo>
                  <a:lnTo>
                    <a:pt x="1000" y="103"/>
                  </a:lnTo>
                  <a:lnTo>
                    <a:pt x="998" y="98"/>
                  </a:lnTo>
                  <a:lnTo>
                    <a:pt x="992" y="87"/>
                  </a:lnTo>
                  <a:lnTo>
                    <a:pt x="981" y="72"/>
                  </a:lnTo>
                  <a:lnTo>
                    <a:pt x="967" y="53"/>
                  </a:lnTo>
                  <a:lnTo>
                    <a:pt x="948" y="35"/>
                  </a:lnTo>
                  <a:lnTo>
                    <a:pt x="926" y="19"/>
                  </a:lnTo>
                  <a:lnTo>
                    <a:pt x="900" y="6"/>
                  </a:lnTo>
                  <a:lnTo>
                    <a:pt x="870" y="0"/>
                  </a:lnTo>
                  <a:lnTo>
                    <a:pt x="874" y="12"/>
                  </a:lnTo>
                  <a:lnTo>
                    <a:pt x="884" y="41"/>
                  </a:lnTo>
                  <a:lnTo>
                    <a:pt x="896" y="89"/>
                  </a:lnTo>
                  <a:lnTo>
                    <a:pt x="907" y="151"/>
                  </a:lnTo>
                  <a:lnTo>
                    <a:pt x="910" y="225"/>
                  </a:lnTo>
                  <a:lnTo>
                    <a:pt x="902" y="307"/>
                  </a:lnTo>
                  <a:lnTo>
                    <a:pt x="878" y="396"/>
                  </a:lnTo>
                  <a:lnTo>
                    <a:pt x="836" y="489"/>
                  </a:lnTo>
                  <a:lnTo>
                    <a:pt x="835" y="490"/>
                  </a:lnTo>
                  <a:lnTo>
                    <a:pt x="831" y="493"/>
                  </a:lnTo>
                  <a:lnTo>
                    <a:pt x="825" y="498"/>
                  </a:lnTo>
                  <a:lnTo>
                    <a:pt x="816" y="506"/>
                  </a:lnTo>
                  <a:lnTo>
                    <a:pt x="805" y="513"/>
                  </a:lnTo>
                  <a:lnTo>
                    <a:pt x="792" y="521"/>
                  </a:lnTo>
                  <a:lnTo>
                    <a:pt x="775" y="529"/>
                  </a:lnTo>
                  <a:lnTo>
                    <a:pt x="757" y="537"/>
                  </a:lnTo>
                  <a:lnTo>
                    <a:pt x="737" y="544"/>
                  </a:lnTo>
                  <a:lnTo>
                    <a:pt x="713" y="552"/>
                  </a:lnTo>
                  <a:lnTo>
                    <a:pt x="688" y="557"/>
                  </a:lnTo>
                  <a:lnTo>
                    <a:pt x="659" y="561"/>
                  </a:lnTo>
                  <a:lnTo>
                    <a:pt x="630" y="562"/>
                  </a:lnTo>
                  <a:lnTo>
                    <a:pt x="597" y="561"/>
                  </a:lnTo>
                  <a:lnTo>
                    <a:pt x="562" y="558"/>
                  </a:lnTo>
                  <a:lnTo>
                    <a:pt x="525" y="551"/>
                  </a:lnTo>
                  <a:lnTo>
                    <a:pt x="525" y="642"/>
                  </a:lnTo>
                  <a:lnTo>
                    <a:pt x="23" y="590"/>
                  </a:lnTo>
                  <a:lnTo>
                    <a:pt x="6" y="523"/>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80" name="Freeform 430"/>
            <p:cNvSpPr>
              <a:spLocks/>
            </p:cNvSpPr>
            <p:nvPr/>
          </p:nvSpPr>
          <p:spPr bwMode="auto">
            <a:xfrm>
              <a:off x="3970" y="3375"/>
              <a:ext cx="83" cy="27"/>
            </a:xfrm>
            <a:custGeom>
              <a:avLst/>
              <a:gdLst>
                <a:gd name="T0" fmla="*/ 745 w 745"/>
                <a:gd name="T1" fmla="*/ 86 h 240"/>
                <a:gd name="T2" fmla="*/ 11 w 745"/>
                <a:gd name="T3" fmla="*/ 0 h 240"/>
                <a:gd name="T4" fmla="*/ 0 w 745"/>
                <a:gd name="T5" fmla="*/ 86 h 240"/>
                <a:gd name="T6" fmla="*/ 722 w 745"/>
                <a:gd name="T7" fmla="*/ 240 h 240"/>
                <a:gd name="T8" fmla="*/ 745 w 745"/>
                <a:gd name="T9" fmla="*/ 86 h 240"/>
              </a:gdLst>
              <a:ahLst/>
              <a:cxnLst>
                <a:cxn ang="0">
                  <a:pos x="T0" y="T1"/>
                </a:cxn>
                <a:cxn ang="0">
                  <a:pos x="T2" y="T3"/>
                </a:cxn>
                <a:cxn ang="0">
                  <a:pos x="T4" y="T5"/>
                </a:cxn>
                <a:cxn ang="0">
                  <a:pos x="T6" y="T7"/>
                </a:cxn>
                <a:cxn ang="0">
                  <a:pos x="T8" y="T9"/>
                </a:cxn>
              </a:cxnLst>
              <a:rect l="0" t="0" r="r" b="b"/>
              <a:pathLst>
                <a:path w="745" h="240">
                  <a:moveTo>
                    <a:pt x="745" y="86"/>
                  </a:moveTo>
                  <a:lnTo>
                    <a:pt x="11" y="0"/>
                  </a:lnTo>
                  <a:lnTo>
                    <a:pt x="0" y="86"/>
                  </a:lnTo>
                  <a:lnTo>
                    <a:pt x="722" y="240"/>
                  </a:lnTo>
                  <a:lnTo>
                    <a:pt x="745" y="8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81" name="Freeform 431"/>
            <p:cNvSpPr>
              <a:spLocks/>
            </p:cNvSpPr>
            <p:nvPr/>
          </p:nvSpPr>
          <p:spPr bwMode="auto">
            <a:xfrm>
              <a:off x="4011" y="3384"/>
              <a:ext cx="36" cy="12"/>
            </a:xfrm>
            <a:custGeom>
              <a:avLst/>
              <a:gdLst>
                <a:gd name="T0" fmla="*/ 319 w 319"/>
                <a:gd name="T1" fmla="*/ 47 h 109"/>
                <a:gd name="T2" fmla="*/ 4 w 319"/>
                <a:gd name="T3" fmla="*/ 0 h 109"/>
                <a:gd name="T4" fmla="*/ 0 w 319"/>
                <a:gd name="T5" fmla="*/ 45 h 109"/>
                <a:gd name="T6" fmla="*/ 309 w 319"/>
                <a:gd name="T7" fmla="*/ 109 h 109"/>
                <a:gd name="T8" fmla="*/ 319 w 319"/>
                <a:gd name="T9" fmla="*/ 47 h 109"/>
              </a:gdLst>
              <a:ahLst/>
              <a:cxnLst>
                <a:cxn ang="0">
                  <a:pos x="T0" y="T1"/>
                </a:cxn>
                <a:cxn ang="0">
                  <a:pos x="T2" y="T3"/>
                </a:cxn>
                <a:cxn ang="0">
                  <a:pos x="T4" y="T5"/>
                </a:cxn>
                <a:cxn ang="0">
                  <a:pos x="T6" y="T7"/>
                </a:cxn>
                <a:cxn ang="0">
                  <a:pos x="T8" y="T9"/>
                </a:cxn>
              </a:cxnLst>
              <a:rect l="0" t="0" r="r" b="b"/>
              <a:pathLst>
                <a:path w="319" h="109">
                  <a:moveTo>
                    <a:pt x="319" y="47"/>
                  </a:moveTo>
                  <a:lnTo>
                    <a:pt x="4" y="0"/>
                  </a:lnTo>
                  <a:lnTo>
                    <a:pt x="0" y="45"/>
                  </a:lnTo>
                  <a:lnTo>
                    <a:pt x="309" y="109"/>
                  </a:lnTo>
                  <a:lnTo>
                    <a:pt x="319" y="4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82" name="Freeform 432"/>
            <p:cNvSpPr>
              <a:spLocks/>
            </p:cNvSpPr>
            <p:nvPr/>
          </p:nvSpPr>
          <p:spPr bwMode="auto">
            <a:xfrm>
              <a:off x="3975" y="3378"/>
              <a:ext cx="24" cy="9"/>
            </a:xfrm>
            <a:custGeom>
              <a:avLst/>
              <a:gdLst>
                <a:gd name="T0" fmla="*/ 213 w 213"/>
                <a:gd name="T1" fmla="*/ 37 h 81"/>
                <a:gd name="T2" fmla="*/ 0 w 213"/>
                <a:gd name="T3" fmla="*/ 0 h 81"/>
                <a:gd name="T4" fmla="*/ 2 w 213"/>
                <a:gd name="T5" fmla="*/ 39 h 81"/>
                <a:gd name="T6" fmla="*/ 206 w 213"/>
                <a:gd name="T7" fmla="*/ 81 h 81"/>
                <a:gd name="T8" fmla="*/ 213 w 213"/>
                <a:gd name="T9" fmla="*/ 37 h 81"/>
              </a:gdLst>
              <a:ahLst/>
              <a:cxnLst>
                <a:cxn ang="0">
                  <a:pos x="T0" y="T1"/>
                </a:cxn>
                <a:cxn ang="0">
                  <a:pos x="T2" y="T3"/>
                </a:cxn>
                <a:cxn ang="0">
                  <a:pos x="T4" y="T5"/>
                </a:cxn>
                <a:cxn ang="0">
                  <a:pos x="T6" y="T7"/>
                </a:cxn>
                <a:cxn ang="0">
                  <a:pos x="T8" y="T9"/>
                </a:cxn>
              </a:cxnLst>
              <a:rect l="0" t="0" r="r" b="b"/>
              <a:pathLst>
                <a:path w="213" h="81">
                  <a:moveTo>
                    <a:pt x="213" y="37"/>
                  </a:moveTo>
                  <a:lnTo>
                    <a:pt x="0" y="0"/>
                  </a:lnTo>
                  <a:lnTo>
                    <a:pt x="2" y="39"/>
                  </a:lnTo>
                  <a:lnTo>
                    <a:pt x="206" y="81"/>
                  </a:lnTo>
                  <a:lnTo>
                    <a:pt x="213" y="3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83" name="Freeform 433"/>
            <p:cNvSpPr>
              <a:spLocks/>
            </p:cNvSpPr>
            <p:nvPr/>
          </p:nvSpPr>
          <p:spPr bwMode="auto">
            <a:xfrm>
              <a:off x="3916" y="3386"/>
              <a:ext cx="139" cy="47"/>
            </a:xfrm>
            <a:custGeom>
              <a:avLst/>
              <a:gdLst>
                <a:gd name="T0" fmla="*/ 0 w 1254"/>
                <a:gd name="T1" fmla="*/ 124 h 415"/>
                <a:gd name="T2" fmla="*/ 3 w 1254"/>
                <a:gd name="T3" fmla="*/ 124 h 415"/>
                <a:gd name="T4" fmla="*/ 10 w 1254"/>
                <a:gd name="T5" fmla="*/ 122 h 415"/>
                <a:gd name="T6" fmla="*/ 23 w 1254"/>
                <a:gd name="T7" fmla="*/ 120 h 415"/>
                <a:gd name="T8" fmla="*/ 40 w 1254"/>
                <a:gd name="T9" fmla="*/ 117 h 415"/>
                <a:gd name="T10" fmla="*/ 59 w 1254"/>
                <a:gd name="T11" fmla="*/ 114 h 415"/>
                <a:gd name="T12" fmla="*/ 81 w 1254"/>
                <a:gd name="T13" fmla="*/ 109 h 415"/>
                <a:gd name="T14" fmla="*/ 107 w 1254"/>
                <a:gd name="T15" fmla="*/ 103 h 415"/>
                <a:gd name="T16" fmla="*/ 133 w 1254"/>
                <a:gd name="T17" fmla="*/ 96 h 415"/>
                <a:gd name="T18" fmla="*/ 161 w 1254"/>
                <a:gd name="T19" fmla="*/ 89 h 415"/>
                <a:gd name="T20" fmla="*/ 188 w 1254"/>
                <a:gd name="T21" fmla="*/ 79 h 415"/>
                <a:gd name="T22" fmla="*/ 216 w 1254"/>
                <a:gd name="T23" fmla="*/ 69 h 415"/>
                <a:gd name="T24" fmla="*/ 243 w 1254"/>
                <a:gd name="T25" fmla="*/ 58 h 415"/>
                <a:gd name="T26" fmla="*/ 270 w 1254"/>
                <a:gd name="T27" fmla="*/ 45 h 415"/>
                <a:gd name="T28" fmla="*/ 293 w 1254"/>
                <a:gd name="T29" fmla="*/ 31 h 415"/>
                <a:gd name="T30" fmla="*/ 316 w 1254"/>
                <a:gd name="T31" fmla="*/ 16 h 415"/>
                <a:gd name="T32" fmla="*/ 334 w 1254"/>
                <a:gd name="T33" fmla="*/ 0 h 415"/>
                <a:gd name="T34" fmla="*/ 1254 w 1254"/>
                <a:gd name="T35" fmla="*/ 210 h 415"/>
                <a:gd name="T36" fmla="*/ 1252 w 1254"/>
                <a:gd name="T37" fmla="*/ 212 h 415"/>
                <a:gd name="T38" fmla="*/ 1247 w 1254"/>
                <a:gd name="T39" fmla="*/ 218 h 415"/>
                <a:gd name="T40" fmla="*/ 1239 w 1254"/>
                <a:gd name="T41" fmla="*/ 226 h 415"/>
                <a:gd name="T42" fmla="*/ 1227 w 1254"/>
                <a:gd name="T43" fmla="*/ 236 h 415"/>
                <a:gd name="T44" fmla="*/ 1213 w 1254"/>
                <a:gd name="T45" fmla="*/ 248 h 415"/>
                <a:gd name="T46" fmla="*/ 1197 w 1254"/>
                <a:gd name="T47" fmla="*/ 263 h 415"/>
                <a:gd name="T48" fmla="*/ 1180 w 1254"/>
                <a:gd name="T49" fmla="*/ 279 h 415"/>
                <a:gd name="T50" fmla="*/ 1159 w 1254"/>
                <a:gd name="T51" fmla="*/ 295 h 415"/>
                <a:gd name="T52" fmla="*/ 1138 w 1254"/>
                <a:gd name="T53" fmla="*/ 313 h 415"/>
                <a:gd name="T54" fmla="*/ 1116 w 1254"/>
                <a:gd name="T55" fmla="*/ 330 h 415"/>
                <a:gd name="T56" fmla="*/ 1092 w 1254"/>
                <a:gd name="T57" fmla="*/ 347 h 415"/>
                <a:gd name="T58" fmla="*/ 1068 w 1254"/>
                <a:gd name="T59" fmla="*/ 364 h 415"/>
                <a:gd name="T60" fmla="*/ 1043 w 1254"/>
                <a:gd name="T61" fmla="*/ 379 h 415"/>
                <a:gd name="T62" fmla="*/ 1019 w 1254"/>
                <a:gd name="T63" fmla="*/ 392 h 415"/>
                <a:gd name="T64" fmla="*/ 994 w 1254"/>
                <a:gd name="T65" fmla="*/ 405 h 415"/>
                <a:gd name="T66" fmla="*/ 971 w 1254"/>
                <a:gd name="T67" fmla="*/ 415 h 415"/>
                <a:gd name="T68" fmla="*/ 0 w 1254"/>
                <a:gd name="T69" fmla="*/ 12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54" h="415">
                  <a:moveTo>
                    <a:pt x="0" y="124"/>
                  </a:moveTo>
                  <a:lnTo>
                    <a:pt x="3" y="124"/>
                  </a:lnTo>
                  <a:lnTo>
                    <a:pt x="10" y="122"/>
                  </a:lnTo>
                  <a:lnTo>
                    <a:pt x="23" y="120"/>
                  </a:lnTo>
                  <a:lnTo>
                    <a:pt x="40" y="117"/>
                  </a:lnTo>
                  <a:lnTo>
                    <a:pt x="59" y="114"/>
                  </a:lnTo>
                  <a:lnTo>
                    <a:pt x="81" y="109"/>
                  </a:lnTo>
                  <a:lnTo>
                    <a:pt x="107" y="103"/>
                  </a:lnTo>
                  <a:lnTo>
                    <a:pt x="133" y="96"/>
                  </a:lnTo>
                  <a:lnTo>
                    <a:pt x="161" y="89"/>
                  </a:lnTo>
                  <a:lnTo>
                    <a:pt x="188" y="79"/>
                  </a:lnTo>
                  <a:lnTo>
                    <a:pt x="216" y="69"/>
                  </a:lnTo>
                  <a:lnTo>
                    <a:pt x="243" y="58"/>
                  </a:lnTo>
                  <a:lnTo>
                    <a:pt x="270" y="45"/>
                  </a:lnTo>
                  <a:lnTo>
                    <a:pt x="293" y="31"/>
                  </a:lnTo>
                  <a:lnTo>
                    <a:pt x="316" y="16"/>
                  </a:lnTo>
                  <a:lnTo>
                    <a:pt x="334" y="0"/>
                  </a:lnTo>
                  <a:lnTo>
                    <a:pt x="1254" y="210"/>
                  </a:lnTo>
                  <a:lnTo>
                    <a:pt x="1252" y="212"/>
                  </a:lnTo>
                  <a:lnTo>
                    <a:pt x="1247" y="218"/>
                  </a:lnTo>
                  <a:lnTo>
                    <a:pt x="1239" y="226"/>
                  </a:lnTo>
                  <a:lnTo>
                    <a:pt x="1227" y="236"/>
                  </a:lnTo>
                  <a:lnTo>
                    <a:pt x="1213" y="248"/>
                  </a:lnTo>
                  <a:lnTo>
                    <a:pt x="1197" y="263"/>
                  </a:lnTo>
                  <a:lnTo>
                    <a:pt x="1180" y="279"/>
                  </a:lnTo>
                  <a:lnTo>
                    <a:pt x="1159" y="295"/>
                  </a:lnTo>
                  <a:lnTo>
                    <a:pt x="1138" y="313"/>
                  </a:lnTo>
                  <a:lnTo>
                    <a:pt x="1116" y="330"/>
                  </a:lnTo>
                  <a:lnTo>
                    <a:pt x="1092" y="347"/>
                  </a:lnTo>
                  <a:lnTo>
                    <a:pt x="1068" y="364"/>
                  </a:lnTo>
                  <a:lnTo>
                    <a:pt x="1043" y="379"/>
                  </a:lnTo>
                  <a:lnTo>
                    <a:pt x="1019" y="392"/>
                  </a:lnTo>
                  <a:lnTo>
                    <a:pt x="994" y="405"/>
                  </a:lnTo>
                  <a:lnTo>
                    <a:pt x="971" y="415"/>
                  </a:lnTo>
                  <a:lnTo>
                    <a:pt x="0" y="12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84" name="Freeform 434"/>
            <p:cNvSpPr>
              <a:spLocks/>
            </p:cNvSpPr>
            <p:nvPr/>
          </p:nvSpPr>
          <p:spPr bwMode="auto">
            <a:xfrm>
              <a:off x="4055" y="3381"/>
              <a:ext cx="49" cy="22"/>
            </a:xfrm>
            <a:custGeom>
              <a:avLst/>
              <a:gdLst>
                <a:gd name="T0" fmla="*/ 45 w 447"/>
                <a:gd name="T1" fmla="*/ 198 h 198"/>
                <a:gd name="T2" fmla="*/ 447 w 447"/>
                <a:gd name="T3" fmla="*/ 79 h 198"/>
                <a:gd name="T4" fmla="*/ 203 w 447"/>
                <a:gd name="T5" fmla="*/ 0 h 198"/>
                <a:gd name="T6" fmla="*/ 5 w 447"/>
                <a:gd name="T7" fmla="*/ 22 h 198"/>
                <a:gd name="T8" fmla="*/ 0 w 447"/>
                <a:gd name="T9" fmla="*/ 187 h 198"/>
                <a:gd name="T10" fmla="*/ 45 w 447"/>
                <a:gd name="T11" fmla="*/ 198 h 198"/>
              </a:gdLst>
              <a:ahLst/>
              <a:cxnLst>
                <a:cxn ang="0">
                  <a:pos x="T0" y="T1"/>
                </a:cxn>
                <a:cxn ang="0">
                  <a:pos x="T2" y="T3"/>
                </a:cxn>
                <a:cxn ang="0">
                  <a:pos x="T4" y="T5"/>
                </a:cxn>
                <a:cxn ang="0">
                  <a:pos x="T6" y="T7"/>
                </a:cxn>
                <a:cxn ang="0">
                  <a:pos x="T8" y="T9"/>
                </a:cxn>
                <a:cxn ang="0">
                  <a:pos x="T10" y="T11"/>
                </a:cxn>
              </a:cxnLst>
              <a:rect l="0" t="0" r="r" b="b"/>
              <a:pathLst>
                <a:path w="447" h="198">
                  <a:moveTo>
                    <a:pt x="45" y="198"/>
                  </a:moveTo>
                  <a:lnTo>
                    <a:pt x="447" y="79"/>
                  </a:lnTo>
                  <a:lnTo>
                    <a:pt x="203" y="0"/>
                  </a:lnTo>
                  <a:lnTo>
                    <a:pt x="5" y="22"/>
                  </a:lnTo>
                  <a:lnTo>
                    <a:pt x="0" y="187"/>
                  </a:lnTo>
                  <a:lnTo>
                    <a:pt x="45" y="19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85" name="Freeform 435"/>
            <p:cNvSpPr>
              <a:spLocks/>
            </p:cNvSpPr>
            <p:nvPr/>
          </p:nvSpPr>
          <p:spPr bwMode="auto">
            <a:xfrm>
              <a:off x="3926" y="3287"/>
              <a:ext cx="27" cy="105"/>
            </a:xfrm>
            <a:custGeom>
              <a:avLst/>
              <a:gdLst>
                <a:gd name="T0" fmla="*/ 238 w 238"/>
                <a:gd name="T1" fmla="*/ 22 h 947"/>
                <a:gd name="T2" fmla="*/ 237 w 238"/>
                <a:gd name="T3" fmla="*/ 21 h 947"/>
                <a:gd name="T4" fmla="*/ 233 w 238"/>
                <a:gd name="T5" fmla="*/ 19 h 947"/>
                <a:gd name="T6" fmla="*/ 226 w 238"/>
                <a:gd name="T7" fmla="*/ 17 h 947"/>
                <a:gd name="T8" fmla="*/ 217 w 238"/>
                <a:gd name="T9" fmla="*/ 14 h 947"/>
                <a:gd name="T10" fmla="*/ 206 w 238"/>
                <a:gd name="T11" fmla="*/ 10 h 947"/>
                <a:gd name="T12" fmla="*/ 194 w 238"/>
                <a:gd name="T13" fmla="*/ 7 h 947"/>
                <a:gd name="T14" fmla="*/ 180 w 238"/>
                <a:gd name="T15" fmla="*/ 4 h 947"/>
                <a:gd name="T16" fmla="*/ 164 w 238"/>
                <a:gd name="T17" fmla="*/ 1 h 947"/>
                <a:gd name="T18" fmla="*/ 146 w 238"/>
                <a:gd name="T19" fmla="*/ 0 h 947"/>
                <a:gd name="T20" fmla="*/ 127 w 238"/>
                <a:gd name="T21" fmla="*/ 0 h 947"/>
                <a:gd name="T22" fmla="*/ 108 w 238"/>
                <a:gd name="T23" fmla="*/ 2 h 947"/>
                <a:gd name="T24" fmla="*/ 87 w 238"/>
                <a:gd name="T25" fmla="*/ 5 h 947"/>
                <a:gd name="T26" fmla="*/ 66 w 238"/>
                <a:gd name="T27" fmla="*/ 11 h 947"/>
                <a:gd name="T28" fmla="*/ 44 w 238"/>
                <a:gd name="T29" fmla="*/ 19 h 947"/>
                <a:gd name="T30" fmla="*/ 22 w 238"/>
                <a:gd name="T31" fmla="*/ 30 h 947"/>
                <a:gd name="T32" fmla="*/ 0 w 238"/>
                <a:gd name="T33" fmla="*/ 45 h 947"/>
                <a:gd name="T34" fmla="*/ 0 w 238"/>
                <a:gd name="T35" fmla="*/ 947 h 947"/>
                <a:gd name="T36" fmla="*/ 1 w 238"/>
                <a:gd name="T37" fmla="*/ 947 h 947"/>
                <a:gd name="T38" fmla="*/ 6 w 238"/>
                <a:gd name="T39" fmla="*/ 947 h 947"/>
                <a:gd name="T40" fmla="*/ 13 w 238"/>
                <a:gd name="T41" fmla="*/ 946 h 947"/>
                <a:gd name="T42" fmla="*/ 22 w 238"/>
                <a:gd name="T43" fmla="*/ 945 h 947"/>
                <a:gd name="T44" fmla="*/ 33 w 238"/>
                <a:gd name="T45" fmla="*/ 943 h 947"/>
                <a:gd name="T46" fmla="*/ 47 w 238"/>
                <a:gd name="T47" fmla="*/ 941 h 947"/>
                <a:gd name="T48" fmla="*/ 62 w 238"/>
                <a:gd name="T49" fmla="*/ 938 h 947"/>
                <a:gd name="T50" fmla="*/ 78 w 238"/>
                <a:gd name="T51" fmla="*/ 934 h 947"/>
                <a:gd name="T52" fmla="*/ 96 w 238"/>
                <a:gd name="T53" fmla="*/ 928 h 947"/>
                <a:gd name="T54" fmla="*/ 115 w 238"/>
                <a:gd name="T55" fmla="*/ 922 h 947"/>
                <a:gd name="T56" fmla="*/ 135 w 238"/>
                <a:gd name="T57" fmla="*/ 915 h 947"/>
                <a:gd name="T58" fmla="*/ 155 w 238"/>
                <a:gd name="T59" fmla="*/ 906 h 947"/>
                <a:gd name="T60" fmla="*/ 176 w 238"/>
                <a:gd name="T61" fmla="*/ 896 h 947"/>
                <a:gd name="T62" fmla="*/ 197 w 238"/>
                <a:gd name="T63" fmla="*/ 884 h 947"/>
                <a:gd name="T64" fmla="*/ 217 w 238"/>
                <a:gd name="T65" fmla="*/ 871 h 947"/>
                <a:gd name="T66" fmla="*/ 238 w 238"/>
                <a:gd name="T67" fmla="*/ 856 h 947"/>
                <a:gd name="T68" fmla="*/ 238 w 238"/>
                <a:gd name="T69" fmla="*/ 22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8" h="947">
                  <a:moveTo>
                    <a:pt x="238" y="22"/>
                  </a:moveTo>
                  <a:lnTo>
                    <a:pt x="237" y="21"/>
                  </a:lnTo>
                  <a:lnTo>
                    <a:pt x="233" y="19"/>
                  </a:lnTo>
                  <a:lnTo>
                    <a:pt x="226" y="17"/>
                  </a:lnTo>
                  <a:lnTo>
                    <a:pt x="217" y="14"/>
                  </a:lnTo>
                  <a:lnTo>
                    <a:pt x="206" y="10"/>
                  </a:lnTo>
                  <a:lnTo>
                    <a:pt x="194" y="7"/>
                  </a:lnTo>
                  <a:lnTo>
                    <a:pt x="180" y="4"/>
                  </a:lnTo>
                  <a:lnTo>
                    <a:pt x="164" y="1"/>
                  </a:lnTo>
                  <a:lnTo>
                    <a:pt x="146" y="0"/>
                  </a:lnTo>
                  <a:lnTo>
                    <a:pt x="127" y="0"/>
                  </a:lnTo>
                  <a:lnTo>
                    <a:pt x="108" y="2"/>
                  </a:lnTo>
                  <a:lnTo>
                    <a:pt x="87" y="5"/>
                  </a:lnTo>
                  <a:lnTo>
                    <a:pt x="66" y="11"/>
                  </a:lnTo>
                  <a:lnTo>
                    <a:pt x="44" y="19"/>
                  </a:lnTo>
                  <a:lnTo>
                    <a:pt x="22" y="30"/>
                  </a:lnTo>
                  <a:lnTo>
                    <a:pt x="0" y="45"/>
                  </a:lnTo>
                  <a:lnTo>
                    <a:pt x="0" y="947"/>
                  </a:lnTo>
                  <a:lnTo>
                    <a:pt x="1" y="947"/>
                  </a:lnTo>
                  <a:lnTo>
                    <a:pt x="6" y="947"/>
                  </a:lnTo>
                  <a:lnTo>
                    <a:pt x="13" y="946"/>
                  </a:lnTo>
                  <a:lnTo>
                    <a:pt x="22" y="945"/>
                  </a:lnTo>
                  <a:lnTo>
                    <a:pt x="33" y="943"/>
                  </a:lnTo>
                  <a:lnTo>
                    <a:pt x="47" y="941"/>
                  </a:lnTo>
                  <a:lnTo>
                    <a:pt x="62" y="938"/>
                  </a:lnTo>
                  <a:lnTo>
                    <a:pt x="78" y="934"/>
                  </a:lnTo>
                  <a:lnTo>
                    <a:pt x="96" y="928"/>
                  </a:lnTo>
                  <a:lnTo>
                    <a:pt x="115" y="922"/>
                  </a:lnTo>
                  <a:lnTo>
                    <a:pt x="135" y="915"/>
                  </a:lnTo>
                  <a:lnTo>
                    <a:pt x="155" y="906"/>
                  </a:lnTo>
                  <a:lnTo>
                    <a:pt x="176" y="896"/>
                  </a:lnTo>
                  <a:lnTo>
                    <a:pt x="197" y="884"/>
                  </a:lnTo>
                  <a:lnTo>
                    <a:pt x="217" y="871"/>
                  </a:lnTo>
                  <a:lnTo>
                    <a:pt x="238" y="856"/>
                  </a:lnTo>
                  <a:lnTo>
                    <a:pt x="238" y="2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86" name="Freeform 436"/>
            <p:cNvSpPr>
              <a:spLocks/>
            </p:cNvSpPr>
            <p:nvPr/>
          </p:nvSpPr>
          <p:spPr bwMode="auto">
            <a:xfrm>
              <a:off x="3927" y="3288"/>
              <a:ext cx="23" cy="89"/>
            </a:xfrm>
            <a:custGeom>
              <a:avLst/>
              <a:gdLst>
                <a:gd name="T0" fmla="*/ 203 w 203"/>
                <a:gd name="T1" fmla="*/ 18 h 799"/>
                <a:gd name="T2" fmla="*/ 202 w 203"/>
                <a:gd name="T3" fmla="*/ 17 h 799"/>
                <a:gd name="T4" fmla="*/ 199 w 203"/>
                <a:gd name="T5" fmla="*/ 16 h 799"/>
                <a:gd name="T6" fmla="*/ 193 w 203"/>
                <a:gd name="T7" fmla="*/ 14 h 799"/>
                <a:gd name="T8" fmla="*/ 186 w 203"/>
                <a:gd name="T9" fmla="*/ 11 h 799"/>
                <a:gd name="T10" fmla="*/ 177 w 203"/>
                <a:gd name="T11" fmla="*/ 8 h 799"/>
                <a:gd name="T12" fmla="*/ 166 w 203"/>
                <a:gd name="T13" fmla="*/ 5 h 799"/>
                <a:gd name="T14" fmla="*/ 153 w 203"/>
                <a:gd name="T15" fmla="*/ 3 h 799"/>
                <a:gd name="T16" fmla="*/ 140 w 203"/>
                <a:gd name="T17" fmla="*/ 1 h 799"/>
                <a:gd name="T18" fmla="*/ 125 w 203"/>
                <a:gd name="T19" fmla="*/ 0 h 799"/>
                <a:gd name="T20" fmla="*/ 109 w 203"/>
                <a:gd name="T21" fmla="*/ 0 h 799"/>
                <a:gd name="T22" fmla="*/ 92 w 203"/>
                <a:gd name="T23" fmla="*/ 1 h 799"/>
                <a:gd name="T24" fmla="*/ 74 w 203"/>
                <a:gd name="T25" fmla="*/ 4 h 799"/>
                <a:gd name="T26" fmla="*/ 57 w 203"/>
                <a:gd name="T27" fmla="*/ 9 h 799"/>
                <a:gd name="T28" fmla="*/ 37 w 203"/>
                <a:gd name="T29" fmla="*/ 16 h 799"/>
                <a:gd name="T30" fmla="*/ 19 w 203"/>
                <a:gd name="T31" fmla="*/ 26 h 799"/>
                <a:gd name="T32" fmla="*/ 0 w 203"/>
                <a:gd name="T33" fmla="*/ 38 h 799"/>
                <a:gd name="T34" fmla="*/ 0 w 203"/>
                <a:gd name="T35" fmla="*/ 799 h 799"/>
                <a:gd name="T36" fmla="*/ 1 w 203"/>
                <a:gd name="T37" fmla="*/ 799 h 799"/>
                <a:gd name="T38" fmla="*/ 5 w 203"/>
                <a:gd name="T39" fmla="*/ 799 h 799"/>
                <a:gd name="T40" fmla="*/ 11 w 203"/>
                <a:gd name="T41" fmla="*/ 798 h 799"/>
                <a:gd name="T42" fmla="*/ 19 w 203"/>
                <a:gd name="T43" fmla="*/ 797 h 799"/>
                <a:gd name="T44" fmla="*/ 28 w 203"/>
                <a:gd name="T45" fmla="*/ 796 h 799"/>
                <a:gd name="T46" fmla="*/ 41 w 203"/>
                <a:gd name="T47" fmla="*/ 794 h 799"/>
                <a:gd name="T48" fmla="*/ 53 w 203"/>
                <a:gd name="T49" fmla="*/ 791 h 799"/>
                <a:gd name="T50" fmla="*/ 67 w 203"/>
                <a:gd name="T51" fmla="*/ 786 h 799"/>
                <a:gd name="T52" fmla="*/ 82 w 203"/>
                <a:gd name="T53" fmla="*/ 782 h 799"/>
                <a:gd name="T54" fmla="*/ 99 w 203"/>
                <a:gd name="T55" fmla="*/ 777 h 799"/>
                <a:gd name="T56" fmla="*/ 116 w 203"/>
                <a:gd name="T57" fmla="*/ 771 h 799"/>
                <a:gd name="T58" fmla="*/ 133 w 203"/>
                <a:gd name="T59" fmla="*/ 763 h 799"/>
                <a:gd name="T60" fmla="*/ 150 w 203"/>
                <a:gd name="T61" fmla="*/ 755 h 799"/>
                <a:gd name="T62" fmla="*/ 169 w 203"/>
                <a:gd name="T63" fmla="*/ 745 h 799"/>
                <a:gd name="T64" fmla="*/ 186 w 203"/>
                <a:gd name="T65" fmla="*/ 733 h 799"/>
                <a:gd name="T66" fmla="*/ 203 w 203"/>
                <a:gd name="T67" fmla="*/ 720 h 799"/>
                <a:gd name="T68" fmla="*/ 203 w 203"/>
                <a:gd name="T69" fmla="*/ 18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799">
                  <a:moveTo>
                    <a:pt x="203" y="18"/>
                  </a:moveTo>
                  <a:lnTo>
                    <a:pt x="202" y="17"/>
                  </a:lnTo>
                  <a:lnTo>
                    <a:pt x="199" y="16"/>
                  </a:lnTo>
                  <a:lnTo>
                    <a:pt x="193" y="14"/>
                  </a:lnTo>
                  <a:lnTo>
                    <a:pt x="186" y="11"/>
                  </a:lnTo>
                  <a:lnTo>
                    <a:pt x="177" y="8"/>
                  </a:lnTo>
                  <a:lnTo>
                    <a:pt x="166" y="5"/>
                  </a:lnTo>
                  <a:lnTo>
                    <a:pt x="153" y="3"/>
                  </a:lnTo>
                  <a:lnTo>
                    <a:pt x="140" y="1"/>
                  </a:lnTo>
                  <a:lnTo>
                    <a:pt x="125" y="0"/>
                  </a:lnTo>
                  <a:lnTo>
                    <a:pt x="109" y="0"/>
                  </a:lnTo>
                  <a:lnTo>
                    <a:pt x="92" y="1"/>
                  </a:lnTo>
                  <a:lnTo>
                    <a:pt x="74" y="4"/>
                  </a:lnTo>
                  <a:lnTo>
                    <a:pt x="57" y="9"/>
                  </a:lnTo>
                  <a:lnTo>
                    <a:pt x="37" y="16"/>
                  </a:lnTo>
                  <a:lnTo>
                    <a:pt x="19" y="26"/>
                  </a:lnTo>
                  <a:lnTo>
                    <a:pt x="0" y="38"/>
                  </a:lnTo>
                  <a:lnTo>
                    <a:pt x="0" y="799"/>
                  </a:lnTo>
                  <a:lnTo>
                    <a:pt x="1" y="799"/>
                  </a:lnTo>
                  <a:lnTo>
                    <a:pt x="5" y="799"/>
                  </a:lnTo>
                  <a:lnTo>
                    <a:pt x="11" y="798"/>
                  </a:lnTo>
                  <a:lnTo>
                    <a:pt x="19" y="797"/>
                  </a:lnTo>
                  <a:lnTo>
                    <a:pt x="28" y="796"/>
                  </a:lnTo>
                  <a:lnTo>
                    <a:pt x="41" y="794"/>
                  </a:lnTo>
                  <a:lnTo>
                    <a:pt x="53" y="791"/>
                  </a:lnTo>
                  <a:lnTo>
                    <a:pt x="67" y="786"/>
                  </a:lnTo>
                  <a:lnTo>
                    <a:pt x="82" y="782"/>
                  </a:lnTo>
                  <a:lnTo>
                    <a:pt x="99" y="777"/>
                  </a:lnTo>
                  <a:lnTo>
                    <a:pt x="116" y="771"/>
                  </a:lnTo>
                  <a:lnTo>
                    <a:pt x="133" y="763"/>
                  </a:lnTo>
                  <a:lnTo>
                    <a:pt x="150" y="755"/>
                  </a:lnTo>
                  <a:lnTo>
                    <a:pt x="169" y="745"/>
                  </a:lnTo>
                  <a:lnTo>
                    <a:pt x="186" y="733"/>
                  </a:lnTo>
                  <a:lnTo>
                    <a:pt x="203" y="720"/>
                  </a:lnTo>
                  <a:lnTo>
                    <a:pt x="203" y="1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87" name="Freeform 437"/>
            <p:cNvSpPr>
              <a:spLocks/>
            </p:cNvSpPr>
            <p:nvPr/>
          </p:nvSpPr>
          <p:spPr bwMode="auto">
            <a:xfrm>
              <a:off x="3928" y="3289"/>
              <a:ext cx="19" cy="72"/>
            </a:xfrm>
            <a:custGeom>
              <a:avLst/>
              <a:gdLst>
                <a:gd name="T0" fmla="*/ 171 w 171"/>
                <a:gd name="T1" fmla="*/ 15 h 650"/>
                <a:gd name="T2" fmla="*/ 170 w 171"/>
                <a:gd name="T3" fmla="*/ 15 h 650"/>
                <a:gd name="T4" fmla="*/ 167 w 171"/>
                <a:gd name="T5" fmla="*/ 13 h 650"/>
                <a:gd name="T6" fmla="*/ 163 w 171"/>
                <a:gd name="T7" fmla="*/ 11 h 650"/>
                <a:gd name="T8" fmla="*/ 157 w 171"/>
                <a:gd name="T9" fmla="*/ 9 h 650"/>
                <a:gd name="T10" fmla="*/ 149 w 171"/>
                <a:gd name="T11" fmla="*/ 7 h 650"/>
                <a:gd name="T12" fmla="*/ 139 w 171"/>
                <a:gd name="T13" fmla="*/ 4 h 650"/>
                <a:gd name="T14" fmla="*/ 129 w 171"/>
                <a:gd name="T15" fmla="*/ 2 h 650"/>
                <a:gd name="T16" fmla="*/ 118 w 171"/>
                <a:gd name="T17" fmla="*/ 0 h 650"/>
                <a:gd name="T18" fmla="*/ 105 w 171"/>
                <a:gd name="T19" fmla="*/ 0 h 650"/>
                <a:gd name="T20" fmla="*/ 92 w 171"/>
                <a:gd name="T21" fmla="*/ 0 h 650"/>
                <a:gd name="T22" fmla="*/ 77 w 171"/>
                <a:gd name="T23" fmla="*/ 1 h 650"/>
                <a:gd name="T24" fmla="*/ 63 w 171"/>
                <a:gd name="T25" fmla="*/ 3 h 650"/>
                <a:gd name="T26" fmla="*/ 48 w 171"/>
                <a:gd name="T27" fmla="*/ 7 h 650"/>
                <a:gd name="T28" fmla="*/ 31 w 171"/>
                <a:gd name="T29" fmla="*/ 13 h 650"/>
                <a:gd name="T30" fmla="*/ 16 w 171"/>
                <a:gd name="T31" fmla="*/ 22 h 650"/>
                <a:gd name="T32" fmla="*/ 0 w 171"/>
                <a:gd name="T33" fmla="*/ 32 h 650"/>
                <a:gd name="T34" fmla="*/ 0 w 171"/>
                <a:gd name="T35" fmla="*/ 650 h 650"/>
                <a:gd name="T36" fmla="*/ 1 w 171"/>
                <a:gd name="T37" fmla="*/ 650 h 650"/>
                <a:gd name="T38" fmla="*/ 4 w 171"/>
                <a:gd name="T39" fmla="*/ 650 h 650"/>
                <a:gd name="T40" fmla="*/ 9 w 171"/>
                <a:gd name="T41" fmla="*/ 649 h 650"/>
                <a:gd name="T42" fmla="*/ 16 w 171"/>
                <a:gd name="T43" fmla="*/ 648 h 650"/>
                <a:gd name="T44" fmla="*/ 24 w 171"/>
                <a:gd name="T45" fmla="*/ 647 h 650"/>
                <a:gd name="T46" fmla="*/ 34 w 171"/>
                <a:gd name="T47" fmla="*/ 645 h 650"/>
                <a:gd name="T48" fmla="*/ 45 w 171"/>
                <a:gd name="T49" fmla="*/ 642 h 650"/>
                <a:gd name="T50" fmla="*/ 57 w 171"/>
                <a:gd name="T51" fmla="*/ 640 h 650"/>
                <a:gd name="T52" fmla="*/ 69 w 171"/>
                <a:gd name="T53" fmla="*/ 636 h 650"/>
                <a:gd name="T54" fmla="*/ 82 w 171"/>
                <a:gd name="T55" fmla="*/ 632 h 650"/>
                <a:gd name="T56" fmla="*/ 97 w 171"/>
                <a:gd name="T57" fmla="*/ 627 h 650"/>
                <a:gd name="T58" fmla="*/ 112 w 171"/>
                <a:gd name="T59" fmla="*/ 621 h 650"/>
                <a:gd name="T60" fmla="*/ 126 w 171"/>
                <a:gd name="T61" fmla="*/ 614 h 650"/>
                <a:gd name="T62" fmla="*/ 141 w 171"/>
                <a:gd name="T63" fmla="*/ 606 h 650"/>
                <a:gd name="T64" fmla="*/ 157 w 171"/>
                <a:gd name="T65" fmla="*/ 595 h 650"/>
                <a:gd name="T66" fmla="*/ 171 w 171"/>
                <a:gd name="T67" fmla="*/ 585 h 650"/>
                <a:gd name="T68" fmla="*/ 171 w 171"/>
                <a:gd name="T69" fmla="*/ 15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650">
                  <a:moveTo>
                    <a:pt x="171" y="15"/>
                  </a:moveTo>
                  <a:lnTo>
                    <a:pt x="170" y="15"/>
                  </a:lnTo>
                  <a:lnTo>
                    <a:pt x="167" y="13"/>
                  </a:lnTo>
                  <a:lnTo>
                    <a:pt x="163" y="11"/>
                  </a:lnTo>
                  <a:lnTo>
                    <a:pt x="157" y="9"/>
                  </a:lnTo>
                  <a:lnTo>
                    <a:pt x="149" y="7"/>
                  </a:lnTo>
                  <a:lnTo>
                    <a:pt x="139" y="4"/>
                  </a:lnTo>
                  <a:lnTo>
                    <a:pt x="129" y="2"/>
                  </a:lnTo>
                  <a:lnTo>
                    <a:pt x="118" y="0"/>
                  </a:lnTo>
                  <a:lnTo>
                    <a:pt x="105" y="0"/>
                  </a:lnTo>
                  <a:lnTo>
                    <a:pt x="92" y="0"/>
                  </a:lnTo>
                  <a:lnTo>
                    <a:pt x="77" y="1"/>
                  </a:lnTo>
                  <a:lnTo>
                    <a:pt x="63" y="3"/>
                  </a:lnTo>
                  <a:lnTo>
                    <a:pt x="48" y="7"/>
                  </a:lnTo>
                  <a:lnTo>
                    <a:pt x="31" y="13"/>
                  </a:lnTo>
                  <a:lnTo>
                    <a:pt x="16" y="22"/>
                  </a:lnTo>
                  <a:lnTo>
                    <a:pt x="0" y="32"/>
                  </a:lnTo>
                  <a:lnTo>
                    <a:pt x="0" y="650"/>
                  </a:lnTo>
                  <a:lnTo>
                    <a:pt x="1" y="650"/>
                  </a:lnTo>
                  <a:lnTo>
                    <a:pt x="4" y="650"/>
                  </a:lnTo>
                  <a:lnTo>
                    <a:pt x="9" y="649"/>
                  </a:lnTo>
                  <a:lnTo>
                    <a:pt x="16" y="648"/>
                  </a:lnTo>
                  <a:lnTo>
                    <a:pt x="24" y="647"/>
                  </a:lnTo>
                  <a:lnTo>
                    <a:pt x="34" y="645"/>
                  </a:lnTo>
                  <a:lnTo>
                    <a:pt x="45" y="642"/>
                  </a:lnTo>
                  <a:lnTo>
                    <a:pt x="57" y="640"/>
                  </a:lnTo>
                  <a:lnTo>
                    <a:pt x="69" y="636"/>
                  </a:lnTo>
                  <a:lnTo>
                    <a:pt x="82" y="632"/>
                  </a:lnTo>
                  <a:lnTo>
                    <a:pt x="97" y="627"/>
                  </a:lnTo>
                  <a:lnTo>
                    <a:pt x="112" y="621"/>
                  </a:lnTo>
                  <a:lnTo>
                    <a:pt x="126" y="614"/>
                  </a:lnTo>
                  <a:lnTo>
                    <a:pt x="141" y="606"/>
                  </a:lnTo>
                  <a:lnTo>
                    <a:pt x="157" y="595"/>
                  </a:lnTo>
                  <a:lnTo>
                    <a:pt x="171" y="585"/>
                  </a:lnTo>
                  <a:lnTo>
                    <a:pt x="171" y="1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88" name="Freeform 438"/>
            <p:cNvSpPr>
              <a:spLocks/>
            </p:cNvSpPr>
            <p:nvPr/>
          </p:nvSpPr>
          <p:spPr bwMode="auto">
            <a:xfrm>
              <a:off x="3929" y="3289"/>
              <a:ext cx="15" cy="56"/>
            </a:xfrm>
            <a:custGeom>
              <a:avLst/>
              <a:gdLst>
                <a:gd name="T0" fmla="*/ 138 w 138"/>
                <a:gd name="T1" fmla="*/ 14 h 502"/>
                <a:gd name="T2" fmla="*/ 135 w 138"/>
                <a:gd name="T3" fmla="*/ 13 h 502"/>
                <a:gd name="T4" fmla="*/ 126 w 138"/>
                <a:gd name="T5" fmla="*/ 8 h 502"/>
                <a:gd name="T6" fmla="*/ 113 w 138"/>
                <a:gd name="T7" fmla="*/ 4 h 502"/>
                <a:gd name="T8" fmla="*/ 96 w 138"/>
                <a:gd name="T9" fmla="*/ 1 h 502"/>
                <a:gd name="T10" fmla="*/ 74 w 138"/>
                <a:gd name="T11" fmla="*/ 0 h 502"/>
                <a:gd name="T12" fmla="*/ 51 w 138"/>
                <a:gd name="T13" fmla="*/ 3 h 502"/>
                <a:gd name="T14" fmla="*/ 25 w 138"/>
                <a:gd name="T15" fmla="*/ 12 h 502"/>
                <a:gd name="T16" fmla="*/ 0 w 138"/>
                <a:gd name="T17" fmla="*/ 26 h 502"/>
                <a:gd name="T18" fmla="*/ 0 w 138"/>
                <a:gd name="T19" fmla="*/ 502 h 502"/>
                <a:gd name="T20" fmla="*/ 3 w 138"/>
                <a:gd name="T21" fmla="*/ 502 h 502"/>
                <a:gd name="T22" fmla="*/ 13 w 138"/>
                <a:gd name="T23" fmla="*/ 501 h 502"/>
                <a:gd name="T24" fmla="*/ 28 w 138"/>
                <a:gd name="T25" fmla="*/ 499 h 502"/>
                <a:gd name="T26" fmla="*/ 46 w 138"/>
                <a:gd name="T27" fmla="*/ 494 h 502"/>
                <a:gd name="T28" fmla="*/ 67 w 138"/>
                <a:gd name="T29" fmla="*/ 488 h 502"/>
                <a:gd name="T30" fmla="*/ 91 w 138"/>
                <a:gd name="T31" fmla="*/ 479 h 502"/>
                <a:gd name="T32" fmla="*/ 114 w 138"/>
                <a:gd name="T33" fmla="*/ 467 h 502"/>
                <a:gd name="T34" fmla="*/ 138 w 138"/>
                <a:gd name="T35" fmla="*/ 450 h 502"/>
                <a:gd name="T36" fmla="*/ 138 w 138"/>
                <a:gd name="T37" fmla="*/ 14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8" h="502">
                  <a:moveTo>
                    <a:pt x="138" y="14"/>
                  </a:moveTo>
                  <a:lnTo>
                    <a:pt x="135" y="13"/>
                  </a:lnTo>
                  <a:lnTo>
                    <a:pt x="126" y="8"/>
                  </a:lnTo>
                  <a:lnTo>
                    <a:pt x="113" y="4"/>
                  </a:lnTo>
                  <a:lnTo>
                    <a:pt x="96" y="1"/>
                  </a:lnTo>
                  <a:lnTo>
                    <a:pt x="74" y="0"/>
                  </a:lnTo>
                  <a:lnTo>
                    <a:pt x="51" y="3"/>
                  </a:lnTo>
                  <a:lnTo>
                    <a:pt x="25" y="12"/>
                  </a:lnTo>
                  <a:lnTo>
                    <a:pt x="0" y="26"/>
                  </a:lnTo>
                  <a:lnTo>
                    <a:pt x="0" y="502"/>
                  </a:lnTo>
                  <a:lnTo>
                    <a:pt x="3" y="502"/>
                  </a:lnTo>
                  <a:lnTo>
                    <a:pt x="13" y="501"/>
                  </a:lnTo>
                  <a:lnTo>
                    <a:pt x="28" y="499"/>
                  </a:lnTo>
                  <a:lnTo>
                    <a:pt x="46" y="494"/>
                  </a:lnTo>
                  <a:lnTo>
                    <a:pt x="67" y="488"/>
                  </a:lnTo>
                  <a:lnTo>
                    <a:pt x="91" y="479"/>
                  </a:lnTo>
                  <a:lnTo>
                    <a:pt x="114" y="467"/>
                  </a:lnTo>
                  <a:lnTo>
                    <a:pt x="138" y="450"/>
                  </a:lnTo>
                  <a:lnTo>
                    <a:pt x="138" y="1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89" name="Freeform 439"/>
            <p:cNvSpPr>
              <a:spLocks/>
            </p:cNvSpPr>
            <p:nvPr/>
          </p:nvSpPr>
          <p:spPr bwMode="auto">
            <a:xfrm>
              <a:off x="3929" y="3290"/>
              <a:ext cx="12" cy="40"/>
            </a:xfrm>
            <a:custGeom>
              <a:avLst/>
              <a:gdLst>
                <a:gd name="T0" fmla="*/ 104 w 104"/>
                <a:gd name="T1" fmla="*/ 10 h 353"/>
                <a:gd name="T2" fmla="*/ 102 w 104"/>
                <a:gd name="T3" fmla="*/ 9 h 353"/>
                <a:gd name="T4" fmla="*/ 95 w 104"/>
                <a:gd name="T5" fmla="*/ 6 h 353"/>
                <a:gd name="T6" fmla="*/ 85 w 104"/>
                <a:gd name="T7" fmla="*/ 3 h 353"/>
                <a:gd name="T8" fmla="*/ 71 w 104"/>
                <a:gd name="T9" fmla="*/ 0 h 353"/>
                <a:gd name="T10" fmla="*/ 56 w 104"/>
                <a:gd name="T11" fmla="*/ 0 h 353"/>
                <a:gd name="T12" fmla="*/ 38 w 104"/>
                <a:gd name="T13" fmla="*/ 3 h 353"/>
                <a:gd name="T14" fmla="*/ 19 w 104"/>
                <a:gd name="T15" fmla="*/ 9 h 353"/>
                <a:gd name="T16" fmla="*/ 0 w 104"/>
                <a:gd name="T17" fmla="*/ 20 h 353"/>
                <a:gd name="T18" fmla="*/ 0 w 104"/>
                <a:gd name="T19" fmla="*/ 353 h 353"/>
                <a:gd name="T20" fmla="*/ 2 w 104"/>
                <a:gd name="T21" fmla="*/ 353 h 353"/>
                <a:gd name="T22" fmla="*/ 9 w 104"/>
                <a:gd name="T23" fmla="*/ 352 h 353"/>
                <a:gd name="T24" fmla="*/ 21 w 104"/>
                <a:gd name="T25" fmla="*/ 350 h 353"/>
                <a:gd name="T26" fmla="*/ 35 w 104"/>
                <a:gd name="T27" fmla="*/ 347 h 353"/>
                <a:gd name="T28" fmla="*/ 51 w 104"/>
                <a:gd name="T29" fmla="*/ 343 h 353"/>
                <a:gd name="T30" fmla="*/ 68 w 104"/>
                <a:gd name="T31" fmla="*/ 336 h 353"/>
                <a:gd name="T32" fmla="*/ 86 w 104"/>
                <a:gd name="T33" fmla="*/ 326 h 353"/>
                <a:gd name="T34" fmla="*/ 104 w 104"/>
                <a:gd name="T35" fmla="*/ 313 h 353"/>
                <a:gd name="T36" fmla="*/ 104 w 104"/>
                <a:gd name="T37" fmla="*/ 1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 h="353">
                  <a:moveTo>
                    <a:pt x="104" y="10"/>
                  </a:moveTo>
                  <a:lnTo>
                    <a:pt x="102" y="9"/>
                  </a:lnTo>
                  <a:lnTo>
                    <a:pt x="95" y="6"/>
                  </a:lnTo>
                  <a:lnTo>
                    <a:pt x="85" y="3"/>
                  </a:lnTo>
                  <a:lnTo>
                    <a:pt x="71" y="0"/>
                  </a:lnTo>
                  <a:lnTo>
                    <a:pt x="56" y="0"/>
                  </a:lnTo>
                  <a:lnTo>
                    <a:pt x="38" y="3"/>
                  </a:lnTo>
                  <a:lnTo>
                    <a:pt x="19" y="9"/>
                  </a:lnTo>
                  <a:lnTo>
                    <a:pt x="0" y="20"/>
                  </a:lnTo>
                  <a:lnTo>
                    <a:pt x="0" y="353"/>
                  </a:lnTo>
                  <a:lnTo>
                    <a:pt x="2" y="353"/>
                  </a:lnTo>
                  <a:lnTo>
                    <a:pt x="9" y="352"/>
                  </a:lnTo>
                  <a:lnTo>
                    <a:pt x="21" y="350"/>
                  </a:lnTo>
                  <a:lnTo>
                    <a:pt x="35" y="347"/>
                  </a:lnTo>
                  <a:lnTo>
                    <a:pt x="51" y="343"/>
                  </a:lnTo>
                  <a:lnTo>
                    <a:pt x="68" y="336"/>
                  </a:lnTo>
                  <a:lnTo>
                    <a:pt x="86" y="326"/>
                  </a:lnTo>
                  <a:lnTo>
                    <a:pt x="104" y="313"/>
                  </a:lnTo>
                  <a:lnTo>
                    <a:pt x="104" y="1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90" name="Freeform 440"/>
            <p:cNvSpPr>
              <a:spLocks/>
            </p:cNvSpPr>
            <p:nvPr/>
          </p:nvSpPr>
          <p:spPr bwMode="auto">
            <a:xfrm>
              <a:off x="3930" y="3291"/>
              <a:ext cx="8" cy="23"/>
            </a:xfrm>
            <a:custGeom>
              <a:avLst/>
              <a:gdLst>
                <a:gd name="T0" fmla="*/ 72 w 72"/>
                <a:gd name="T1" fmla="*/ 6 h 204"/>
                <a:gd name="T2" fmla="*/ 69 w 72"/>
                <a:gd name="T3" fmla="*/ 5 h 204"/>
                <a:gd name="T4" fmla="*/ 65 w 72"/>
                <a:gd name="T5" fmla="*/ 4 h 204"/>
                <a:gd name="T6" fmla="*/ 58 w 72"/>
                <a:gd name="T7" fmla="*/ 2 h 204"/>
                <a:gd name="T8" fmla="*/ 49 w 72"/>
                <a:gd name="T9" fmla="*/ 0 h 204"/>
                <a:gd name="T10" fmla="*/ 39 w 72"/>
                <a:gd name="T11" fmla="*/ 0 h 204"/>
                <a:gd name="T12" fmla="*/ 27 w 72"/>
                <a:gd name="T13" fmla="*/ 1 h 204"/>
                <a:gd name="T14" fmla="*/ 13 w 72"/>
                <a:gd name="T15" fmla="*/ 6 h 204"/>
                <a:gd name="T16" fmla="*/ 0 w 72"/>
                <a:gd name="T17" fmla="*/ 13 h 204"/>
                <a:gd name="T18" fmla="*/ 0 w 72"/>
                <a:gd name="T19" fmla="*/ 204 h 204"/>
                <a:gd name="T20" fmla="*/ 2 w 72"/>
                <a:gd name="T21" fmla="*/ 204 h 204"/>
                <a:gd name="T22" fmla="*/ 6 w 72"/>
                <a:gd name="T23" fmla="*/ 203 h 204"/>
                <a:gd name="T24" fmla="*/ 15 w 72"/>
                <a:gd name="T25" fmla="*/ 202 h 204"/>
                <a:gd name="T26" fmla="*/ 24 w 72"/>
                <a:gd name="T27" fmla="*/ 200 h 204"/>
                <a:gd name="T28" fmla="*/ 35 w 72"/>
                <a:gd name="T29" fmla="*/ 197 h 204"/>
                <a:gd name="T30" fmla="*/ 47 w 72"/>
                <a:gd name="T31" fmla="*/ 192 h 204"/>
                <a:gd name="T32" fmla="*/ 59 w 72"/>
                <a:gd name="T33" fmla="*/ 185 h 204"/>
                <a:gd name="T34" fmla="*/ 72 w 72"/>
                <a:gd name="T35" fmla="*/ 177 h 204"/>
                <a:gd name="T36" fmla="*/ 72 w 72"/>
                <a:gd name="T37" fmla="*/ 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204">
                  <a:moveTo>
                    <a:pt x="72" y="6"/>
                  </a:moveTo>
                  <a:lnTo>
                    <a:pt x="69" y="5"/>
                  </a:lnTo>
                  <a:lnTo>
                    <a:pt x="65" y="4"/>
                  </a:lnTo>
                  <a:lnTo>
                    <a:pt x="58" y="2"/>
                  </a:lnTo>
                  <a:lnTo>
                    <a:pt x="49" y="0"/>
                  </a:lnTo>
                  <a:lnTo>
                    <a:pt x="39" y="0"/>
                  </a:lnTo>
                  <a:lnTo>
                    <a:pt x="27" y="1"/>
                  </a:lnTo>
                  <a:lnTo>
                    <a:pt x="13" y="6"/>
                  </a:lnTo>
                  <a:lnTo>
                    <a:pt x="0" y="13"/>
                  </a:lnTo>
                  <a:lnTo>
                    <a:pt x="0" y="204"/>
                  </a:lnTo>
                  <a:lnTo>
                    <a:pt x="2" y="204"/>
                  </a:lnTo>
                  <a:lnTo>
                    <a:pt x="6" y="203"/>
                  </a:lnTo>
                  <a:lnTo>
                    <a:pt x="15" y="202"/>
                  </a:lnTo>
                  <a:lnTo>
                    <a:pt x="24" y="200"/>
                  </a:lnTo>
                  <a:lnTo>
                    <a:pt x="35" y="197"/>
                  </a:lnTo>
                  <a:lnTo>
                    <a:pt x="47" y="192"/>
                  </a:lnTo>
                  <a:lnTo>
                    <a:pt x="59" y="185"/>
                  </a:lnTo>
                  <a:lnTo>
                    <a:pt x="72" y="177"/>
                  </a:lnTo>
                  <a:lnTo>
                    <a:pt x="72" y="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91" name="Freeform 441"/>
            <p:cNvSpPr>
              <a:spLocks/>
            </p:cNvSpPr>
            <p:nvPr/>
          </p:nvSpPr>
          <p:spPr bwMode="auto">
            <a:xfrm>
              <a:off x="4025" y="3357"/>
              <a:ext cx="12" cy="11"/>
            </a:xfrm>
            <a:custGeom>
              <a:avLst/>
              <a:gdLst>
                <a:gd name="T0" fmla="*/ 52 w 104"/>
                <a:gd name="T1" fmla="*/ 104 h 104"/>
                <a:gd name="T2" fmla="*/ 62 w 104"/>
                <a:gd name="T3" fmla="*/ 103 h 104"/>
                <a:gd name="T4" fmla="*/ 73 w 104"/>
                <a:gd name="T5" fmla="*/ 100 h 104"/>
                <a:gd name="T6" fmla="*/ 81 w 104"/>
                <a:gd name="T7" fmla="*/ 95 h 104"/>
                <a:gd name="T8" fmla="*/ 89 w 104"/>
                <a:gd name="T9" fmla="*/ 89 h 104"/>
                <a:gd name="T10" fmla="*/ 95 w 104"/>
                <a:gd name="T11" fmla="*/ 81 h 104"/>
                <a:gd name="T12" fmla="*/ 100 w 104"/>
                <a:gd name="T13" fmla="*/ 72 h 104"/>
                <a:gd name="T14" fmla="*/ 103 w 104"/>
                <a:gd name="T15" fmla="*/ 62 h 104"/>
                <a:gd name="T16" fmla="*/ 104 w 104"/>
                <a:gd name="T17" fmla="*/ 52 h 104"/>
                <a:gd name="T18" fmla="*/ 103 w 104"/>
                <a:gd name="T19" fmla="*/ 41 h 104"/>
                <a:gd name="T20" fmla="*/ 100 w 104"/>
                <a:gd name="T21" fmla="*/ 31 h 104"/>
                <a:gd name="T22" fmla="*/ 95 w 104"/>
                <a:gd name="T23" fmla="*/ 22 h 104"/>
                <a:gd name="T24" fmla="*/ 89 w 104"/>
                <a:gd name="T25" fmla="*/ 15 h 104"/>
                <a:gd name="T26" fmla="*/ 81 w 104"/>
                <a:gd name="T27" fmla="*/ 8 h 104"/>
                <a:gd name="T28" fmla="*/ 73 w 104"/>
                <a:gd name="T29" fmla="*/ 4 h 104"/>
                <a:gd name="T30" fmla="*/ 62 w 104"/>
                <a:gd name="T31" fmla="*/ 1 h 104"/>
                <a:gd name="T32" fmla="*/ 52 w 104"/>
                <a:gd name="T33" fmla="*/ 0 h 104"/>
                <a:gd name="T34" fmla="*/ 42 w 104"/>
                <a:gd name="T35" fmla="*/ 1 h 104"/>
                <a:gd name="T36" fmla="*/ 32 w 104"/>
                <a:gd name="T37" fmla="*/ 4 h 104"/>
                <a:gd name="T38" fmla="*/ 24 w 104"/>
                <a:gd name="T39" fmla="*/ 8 h 104"/>
                <a:gd name="T40" fmla="*/ 16 w 104"/>
                <a:gd name="T41" fmla="*/ 15 h 104"/>
                <a:gd name="T42" fmla="*/ 9 w 104"/>
                <a:gd name="T43" fmla="*/ 22 h 104"/>
                <a:gd name="T44" fmla="*/ 4 w 104"/>
                <a:gd name="T45" fmla="*/ 31 h 104"/>
                <a:gd name="T46" fmla="*/ 1 w 104"/>
                <a:gd name="T47" fmla="*/ 41 h 104"/>
                <a:gd name="T48" fmla="*/ 0 w 104"/>
                <a:gd name="T49" fmla="*/ 52 h 104"/>
                <a:gd name="T50" fmla="*/ 1 w 104"/>
                <a:gd name="T51" fmla="*/ 62 h 104"/>
                <a:gd name="T52" fmla="*/ 4 w 104"/>
                <a:gd name="T53" fmla="*/ 72 h 104"/>
                <a:gd name="T54" fmla="*/ 9 w 104"/>
                <a:gd name="T55" fmla="*/ 81 h 104"/>
                <a:gd name="T56" fmla="*/ 16 w 104"/>
                <a:gd name="T57" fmla="*/ 89 h 104"/>
                <a:gd name="T58" fmla="*/ 24 w 104"/>
                <a:gd name="T59" fmla="*/ 95 h 104"/>
                <a:gd name="T60" fmla="*/ 32 w 104"/>
                <a:gd name="T61" fmla="*/ 100 h 104"/>
                <a:gd name="T62" fmla="*/ 42 w 104"/>
                <a:gd name="T63" fmla="*/ 103 h 104"/>
                <a:gd name="T64" fmla="*/ 52 w 104"/>
                <a:gd name="T65"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104">
                  <a:moveTo>
                    <a:pt x="52" y="104"/>
                  </a:moveTo>
                  <a:lnTo>
                    <a:pt x="62" y="103"/>
                  </a:lnTo>
                  <a:lnTo>
                    <a:pt x="73" y="100"/>
                  </a:lnTo>
                  <a:lnTo>
                    <a:pt x="81" y="95"/>
                  </a:lnTo>
                  <a:lnTo>
                    <a:pt x="89" y="89"/>
                  </a:lnTo>
                  <a:lnTo>
                    <a:pt x="95" y="81"/>
                  </a:lnTo>
                  <a:lnTo>
                    <a:pt x="100" y="72"/>
                  </a:lnTo>
                  <a:lnTo>
                    <a:pt x="103" y="62"/>
                  </a:lnTo>
                  <a:lnTo>
                    <a:pt x="104" y="52"/>
                  </a:lnTo>
                  <a:lnTo>
                    <a:pt x="103" y="41"/>
                  </a:lnTo>
                  <a:lnTo>
                    <a:pt x="100" y="31"/>
                  </a:lnTo>
                  <a:lnTo>
                    <a:pt x="95" y="22"/>
                  </a:lnTo>
                  <a:lnTo>
                    <a:pt x="89" y="15"/>
                  </a:lnTo>
                  <a:lnTo>
                    <a:pt x="81" y="8"/>
                  </a:lnTo>
                  <a:lnTo>
                    <a:pt x="73" y="4"/>
                  </a:lnTo>
                  <a:lnTo>
                    <a:pt x="62" y="1"/>
                  </a:lnTo>
                  <a:lnTo>
                    <a:pt x="52" y="0"/>
                  </a:lnTo>
                  <a:lnTo>
                    <a:pt x="42" y="1"/>
                  </a:lnTo>
                  <a:lnTo>
                    <a:pt x="32" y="4"/>
                  </a:lnTo>
                  <a:lnTo>
                    <a:pt x="24" y="8"/>
                  </a:lnTo>
                  <a:lnTo>
                    <a:pt x="16" y="15"/>
                  </a:lnTo>
                  <a:lnTo>
                    <a:pt x="9" y="22"/>
                  </a:lnTo>
                  <a:lnTo>
                    <a:pt x="4" y="31"/>
                  </a:lnTo>
                  <a:lnTo>
                    <a:pt x="1" y="41"/>
                  </a:lnTo>
                  <a:lnTo>
                    <a:pt x="0" y="52"/>
                  </a:lnTo>
                  <a:lnTo>
                    <a:pt x="1" y="62"/>
                  </a:lnTo>
                  <a:lnTo>
                    <a:pt x="4" y="72"/>
                  </a:lnTo>
                  <a:lnTo>
                    <a:pt x="9" y="81"/>
                  </a:lnTo>
                  <a:lnTo>
                    <a:pt x="16" y="89"/>
                  </a:lnTo>
                  <a:lnTo>
                    <a:pt x="24" y="95"/>
                  </a:lnTo>
                  <a:lnTo>
                    <a:pt x="32" y="100"/>
                  </a:lnTo>
                  <a:lnTo>
                    <a:pt x="42" y="103"/>
                  </a:lnTo>
                  <a:lnTo>
                    <a:pt x="52" y="10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92" name="Freeform 442"/>
            <p:cNvSpPr>
              <a:spLocks/>
            </p:cNvSpPr>
            <p:nvPr/>
          </p:nvSpPr>
          <p:spPr bwMode="auto">
            <a:xfrm>
              <a:off x="3990" y="3357"/>
              <a:ext cx="6" cy="6"/>
            </a:xfrm>
            <a:custGeom>
              <a:avLst/>
              <a:gdLst>
                <a:gd name="T0" fmla="*/ 25 w 52"/>
                <a:gd name="T1" fmla="*/ 52 h 52"/>
                <a:gd name="T2" fmla="*/ 35 w 52"/>
                <a:gd name="T3" fmla="*/ 50 h 52"/>
                <a:gd name="T4" fmla="*/ 44 w 52"/>
                <a:gd name="T5" fmla="*/ 44 h 52"/>
                <a:gd name="T6" fmla="*/ 50 w 52"/>
                <a:gd name="T7" fmla="*/ 36 h 52"/>
                <a:gd name="T8" fmla="*/ 52 w 52"/>
                <a:gd name="T9" fmla="*/ 25 h 52"/>
                <a:gd name="T10" fmla="*/ 50 w 52"/>
                <a:gd name="T11" fmla="*/ 15 h 52"/>
                <a:gd name="T12" fmla="*/ 44 w 52"/>
                <a:gd name="T13" fmla="*/ 7 h 52"/>
                <a:gd name="T14" fmla="*/ 35 w 52"/>
                <a:gd name="T15" fmla="*/ 2 h 52"/>
                <a:gd name="T16" fmla="*/ 25 w 52"/>
                <a:gd name="T17" fmla="*/ 0 h 52"/>
                <a:gd name="T18" fmla="*/ 15 w 52"/>
                <a:gd name="T19" fmla="*/ 2 h 52"/>
                <a:gd name="T20" fmla="*/ 7 w 52"/>
                <a:gd name="T21" fmla="*/ 7 h 52"/>
                <a:gd name="T22" fmla="*/ 2 w 52"/>
                <a:gd name="T23" fmla="*/ 15 h 52"/>
                <a:gd name="T24" fmla="*/ 0 w 52"/>
                <a:gd name="T25" fmla="*/ 25 h 52"/>
                <a:gd name="T26" fmla="*/ 2 w 52"/>
                <a:gd name="T27" fmla="*/ 36 h 52"/>
                <a:gd name="T28" fmla="*/ 7 w 52"/>
                <a:gd name="T29" fmla="*/ 44 h 52"/>
                <a:gd name="T30" fmla="*/ 15 w 52"/>
                <a:gd name="T31" fmla="*/ 50 h 52"/>
                <a:gd name="T32" fmla="*/ 25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5" y="52"/>
                  </a:moveTo>
                  <a:lnTo>
                    <a:pt x="35" y="50"/>
                  </a:lnTo>
                  <a:lnTo>
                    <a:pt x="44" y="44"/>
                  </a:lnTo>
                  <a:lnTo>
                    <a:pt x="50" y="36"/>
                  </a:lnTo>
                  <a:lnTo>
                    <a:pt x="52" y="25"/>
                  </a:lnTo>
                  <a:lnTo>
                    <a:pt x="50" y="15"/>
                  </a:lnTo>
                  <a:lnTo>
                    <a:pt x="44" y="7"/>
                  </a:lnTo>
                  <a:lnTo>
                    <a:pt x="35" y="2"/>
                  </a:lnTo>
                  <a:lnTo>
                    <a:pt x="25" y="0"/>
                  </a:lnTo>
                  <a:lnTo>
                    <a:pt x="15" y="2"/>
                  </a:lnTo>
                  <a:lnTo>
                    <a:pt x="7" y="7"/>
                  </a:lnTo>
                  <a:lnTo>
                    <a:pt x="2" y="15"/>
                  </a:lnTo>
                  <a:lnTo>
                    <a:pt x="0" y="25"/>
                  </a:lnTo>
                  <a:lnTo>
                    <a:pt x="2" y="36"/>
                  </a:lnTo>
                  <a:lnTo>
                    <a:pt x="7" y="44"/>
                  </a:lnTo>
                  <a:lnTo>
                    <a:pt x="15" y="50"/>
                  </a:lnTo>
                  <a:lnTo>
                    <a:pt x="25" y="5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93" name="Freeform 443"/>
            <p:cNvSpPr>
              <a:spLocks/>
            </p:cNvSpPr>
            <p:nvPr/>
          </p:nvSpPr>
          <p:spPr bwMode="auto">
            <a:xfrm>
              <a:off x="4000" y="3357"/>
              <a:ext cx="5" cy="6"/>
            </a:xfrm>
            <a:custGeom>
              <a:avLst/>
              <a:gdLst>
                <a:gd name="T0" fmla="*/ 27 w 52"/>
                <a:gd name="T1" fmla="*/ 52 h 52"/>
                <a:gd name="T2" fmla="*/ 37 w 52"/>
                <a:gd name="T3" fmla="*/ 50 h 52"/>
                <a:gd name="T4" fmla="*/ 45 w 52"/>
                <a:gd name="T5" fmla="*/ 45 h 52"/>
                <a:gd name="T6" fmla="*/ 50 w 52"/>
                <a:gd name="T7" fmla="*/ 37 h 52"/>
                <a:gd name="T8" fmla="*/ 52 w 52"/>
                <a:gd name="T9" fmla="*/ 26 h 52"/>
                <a:gd name="T10" fmla="*/ 50 w 52"/>
                <a:gd name="T11" fmla="*/ 16 h 52"/>
                <a:gd name="T12" fmla="*/ 45 w 52"/>
                <a:gd name="T13" fmla="*/ 8 h 52"/>
                <a:gd name="T14" fmla="*/ 37 w 52"/>
                <a:gd name="T15" fmla="*/ 2 h 52"/>
                <a:gd name="T16" fmla="*/ 27 w 52"/>
                <a:gd name="T17" fmla="*/ 0 h 52"/>
                <a:gd name="T18" fmla="*/ 17 w 52"/>
                <a:gd name="T19" fmla="*/ 2 h 52"/>
                <a:gd name="T20" fmla="*/ 8 w 52"/>
                <a:gd name="T21" fmla="*/ 8 h 52"/>
                <a:gd name="T22" fmla="*/ 2 w 52"/>
                <a:gd name="T23" fmla="*/ 16 h 52"/>
                <a:gd name="T24" fmla="*/ 0 w 52"/>
                <a:gd name="T25" fmla="*/ 26 h 52"/>
                <a:gd name="T26" fmla="*/ 2 w 52"/>
                <a:gd name="T27" fmla="*/ 37 h 52"/>
                <a:gd name="T28" fmla="*/ 8 w 52"/>
                <a:gd name="T29" fmla="*/ 45 h 52"/>
                <a:gd name="T30" fmla="*/ 17 w 52"/>
                <a:gd name="T31" fmla="*/ 50 h 52"/>
                <a:gd name="T32" fmla="*/ 27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7" y="52"/>
                  </a:moveTo>
                  <a:lnTo>
                    <a:pt x="37" y="50"/>
                  </a:lnTo>
                  <a:lnTo>
                    <a:pt x="45" y="45"/>
                  </a:lnTo>
                  <a:lnTo>
                    <a:pt x="50" y="37"/>
                  </a:lnTo>
                  <a:lnTo>
                    <a:pt x="52" y="26"/>
                  </a:lnTo>
                  <a:lnTo>
                    <a:pt x="50" y="16"/>
                  </a:lnTo>
                  <a:lnTo>
                    <a:pt x="45" y="8"/>
                  </a:lnTo>
                  <a:lnTo>
                    <a:pt x="37" y="2"/>
                  </a:lnTo>
                  <a:lnTo>
                    <a:pt x="27" y="0"/>
                  </a:lnTo>
                  <a:lnTo>
                    <a:pt x="17" y="2"/>
                  </a:lnTo>
                  <a:lnTo>
                    <a:pt x="8" y="8"/>
                  </a:lnTo>
                  <a:lnTo>
                    <a:pt x="2" y="16"/>
                  </a:lnTo>
                  <a:lnTo>
                    <a:pt x="0" y="26"/>
                  </a:lnTo>
                  <a:lnTo>
                    <a:pt x="2" y="37"/>
                  </a:lnTo>
                  <a:lnTo>
                    <a:pt x="8" y="45"/>
                  </a:lnTo>
                  <a:lnTo>
                    <a:pt x="17" y="50"/>
                  </a:lnTo>
                  <a:lnTo>
                    <a:pt x="27" y="5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94" name="Freeform 444"/>
            <p:cNvSpPr>
              <a:spLocks/>
            </p:cNvSpPr>
            <p:nvPr/>
          </p:nvSpPr>
          <p:spPr bwMode="auto">
            <a:xfrm>
              <a:off x="3961" y="3278"/>
              <a:ext cx="16" cy="79"/>
            </a:xfrm>
            <a:custGeom>
              <a:avLst/>
              <a:gdLst>
                <a:gd name="T0" fmla="*/ 46 w 148"/>
                <a:gd name="T1" fmla="*/ 14 h 712"/>
                <a:gd name="T2" fmla="*/ 42 w 148"/>
                <a:gd name="T3" fmla="*/ 29 h 712"/>
                <a:gd name="T4" fmla="*/ 32 w 148"/>
                <a:gd name="T5" fmla="*/ 68 h 712"/>
                <a:gd name="T6" fmla="*/ 18 w 148"/>
                <a:gd name="T7" fmla="*/ 132 h 712"/>
                <a:gd name="T8" fmla="*/ 7 w 148"/>
                <a:gd name="T9" fmla="*/ 217 h 712"/>
                <a:gd name="T10" fmla="*/ 0 w 148"/>
                <a:gd name="T11" fmla="*/ 319 h 712"/>
                <a:gd name="T12" fmla="*/ 1 w 148"/>
                <a:gd name="T13" fmla="*/ 438 h 712"/>
                <a:gd name="T14" fmla="*/ 13 w 148"/>
                <a:gd name="T15" fmla="*/ 570 h 712"/>
                <a:gd name="T16" fmla="*/ 41 w 148"/>
                <a:gd name="T17" fmla="*/ 712 h 712"/>
                <a:gd name="T18" fmla="*/ 143 w 148"/>
                <a:gd name="T19" fmla="*/ 707 h 712"/>
                <a:gd name="T20" fmla="*/ 139 w 148"/>
                <a:gd name="T21" fmla="*/ 685 h 712"/>
                <a:gd name="T22" fmla="*/ 128 w 148"/>
                <a:gd name="T23" fmla="*/ 628 h 712"/>
                <a:gd name="T24" fmla="*/ 116 w 148"/>
                <a:gd name="T25" fmla="*/ 543 h 712"/>
                <a:gd name="T26" fmla="*/ 105 w 148"/>
                <a:gd name="T27" fmla="*/ 439 h 712"/>
                <a:gd name="T28" fmla="*/ 99 w 148"/>
                <a:gd name="T29" fmla="*/ 324 h 712"/>
                <a:gd name="T30" fmla="*/ 102 w 148"/>
                <a:gd name="T31" fmla="*/ 209 h 712"/>
                <a:gd name="T32" fmla="*/ 117 w 148"/>
                <a:gd name="T33" fmla="*/ 100 h 712"/>
                <a:gd name="T34" fmla="*/ 148 w 148"/>
                <a:gd name="T35" fmla="*/ 8 h 712"/>
                <a:gd name="T36" fmla="*/ 148 w 148"/>
                <a:gd name="T37" fmla="*/ 7 h 712"/>
                <a:gd name="T38" fmla="*/ 148 w 148"/>
                <a:gd name="T39" fmla="*/ 5 h 712"/>
                <a:gd name="T40" fmla="*/ 146 w 148"/>
                <a:gd name="T41" fmla="*/ 3 h 712"/>
                <a:gd name="T42" fmla="*/ 140 w 148"/>
                <a:gd name="T43" fmla="*/ 0 h 712"/>
                <a:gd name="T44" fmla="*/ 127 w 148"/>
                <a:gd name="T45" fmla="*/ 0 h 712"/>
                <a:gd name="T46" fmla="*/ 109 w 148"/>
                <a:gd name="T47" fmla="*/ 1 h 712"/>
                <a:gd name="T48" fmla="*/ 83 w 148"/>
                <a:gd name="T49" fmla="*/ 6 h 712"/>
                <a:gd name="T50" fmla="*/ 46 w 148"/>
                <a:gd name="T51" fmla="*/ 14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712">
                  <a:moveTo>
                    <a:pt x="46" y="14"/>
                  </a:moveTo>
                  <a:lnTo>
                    <a:pt x="42" y="29"/>
                  </a:lnTo>
                  <a:lnTo>
                    <a:pt x="32" y="68"/>
                  </a:lnTo>
                  <a:lnTo>
                    <a:pt x="18" y="132"/>
                  </a:lnTo>
                  <a:lnTo>
                    <a:pt x="7" y="217"/>
                  </a:lnTo>
                  <a:lnTo>
                    <a:pt x="0" y="319"/>
                  </a:lnTo>
                  <a:lnTo>
                    <a:pt x="1" y="438"/>
                  </a:lnTo>
                  <a:lnTo>
                    <a:pt x="13" y="570"/>
                  </a:lnTo>
                  <a:lnTo>
                    <a:pt x="41" y="712"/>
                  </a:lnTo>
                  <a:lnTo>
                    <a:pt x="143" y="707"/>
                  </a:lnTo>
                  <a:lnTo>
                    <a:pt x="139" y="685"/>
                  </a:lnTo>
                  <a:lnTo>
                    <a:pt x="128" y="628"/>
                  </a:lnTo>
                  <a:lnTo>
                    <a:pt x="116" y="543"/>
                  </a:lnTo>
                  <a:lnTo>
                    <a:pt x="105" y="439"/>
                  </a:lnTo>
                  <a:lnTo>
                    <a:pt x="99" y="324"/>
                  </a:lnTo>
                  <a:lnTo>
                    <a:pt x="102" y="209"/>
                  </a:lnTo>
                  <a:lnTo>
                    <a:pt x="117" y="100"/>
                  </a:lnTo>
                  <a:lnTo>
                    <a:pt x="148" y="8"/>
                  </a:lnTo>
                  <a:lnTo>
                    <a:pt x="148" y="7"/>
                  </a:lnTo>
                  <a:lnTo>
                    <a:pt x="148" y="5"/>
                  </a:lnTo>
                  <a:lnTo>
                    <a:pt x="146" y="3"/>
                  </a:lnTo>
                  <a:lnTo>
                    <a:pt x="140" y="0"/>
                  </a:lnTo>
                  <a:lnTo>
                    <a:pt x="127" y="0"/>
                  </a:lnTo>
                  <a:lnTo>
                    <a:pt x="109" y="1"/>
                  </a:lnTo>
                  <a:lnTo>
                    <a:pt x="83" y="6"/>
                  </a:lnTo>
                  <a:lnTo>
                    <a:pt x="46" y="1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95" name="Freeform 445"/>
            <p:cNvSpPr>
              <a:spLocks/>
            </p:cNvSpPr>
            <p:nvPr/>
          </p:nvSpPr>
          <p:spPr bwMode="auto">
            <a:xfrm>
              <a:off x="4045" y="3268"/>
              <a:ext cx="23" cy="88"/>
            </a:xfrm>
            <a:custGeom>
              <a:avLst/>
              <a:gdLst>
                <a:gd name="T0" fmla="*/ 201 w 201"/>
                <a:gd name="T1" fmla="*/ 5 h 795"/>
                <a:gd name="T2" fmla="*/ 196 w 201"/>
                <a:gd name="T3" fmla="*/ 10 h 795"/>
                <a:gd name="T4" fmla="*/ 183 w 201"/>
                <a:gd name="T5" fmla="*/ 31 h 795"/>
                <a:gd name="T6" fmla="*/ 165 w 201"/>
                <a:gd name="T7" fmla="*/ 73 h 795"/>
                <a:gd name="T8" fmla="*/ 148 w 201"/>
                <a:gd name="T9" fmla="*/ 140 h 795"/>
                <a:gd name="T10" fmla="*/ 134 w 201"/>
                <a:gd name="T11" fmla="*/ 240 h 795"/>
                <a:gd name="T12" fmla="*/ 127 w 201"/>
                <a:gd name="T13" fmla="*/ 379 h 795"/>
                <a:gd name="T14" fmla="*/ 131 w 201"/>
                <a:gd name="T15" fmla="*/ 561 h 795"/>
                <a:gd name="T16" fmla="*/ 150 w 201"/>
                <a:gd name="T17" fmla="*/ 795 h 795"/>
                <a:gd name="T18" fmla="*/ 37 w 201"/>
                <a:gd name="T19" fmla="*/ 795 h 795"/>
                <a:gd name="T20" fmla="*/ 33 w 201"/>
                <a:gd name="T21" fmla="*/ 771 h 795"/>
                <a:gd name="T22" fmla="*/ 24 w 201"/>
                <a:gd name="T23" fmla="*/ 707 h 795"/>
                <a:gd name="T24" fmla="*/ 13 w 201"/>
                <a:gd name="T25" fmla="*/ 611 h 795"/>
                <a:gd name="T26" fmla="*/ 3 w 201"/>
                <a:gd name="T27" fmla="*/ 493 h 795"/>
                <a:gd name="T28" fmla="*/ 0 w 201"/>
                <a:gd name="T29" fmla="*/ 363 h 795"/>
                <a:gd name="T30" fmla="*/ 7 w 201"/>
                <a:gd name="T31" fmla="*/ 231 h 795"/>
                <a:gd name="T32" fmla="*/ 28 w 201"/>
                <a:gd name="T33" fmla="*/ 107 h 795"/>
                <a:gd name="T34" fmla="*/ 66 w 201"/>
                <a:gd name="T35" fmla="*/ 0 h 795"/>
                <a:gd name="T36" fmla="*/ 201 w 201"/>
                <a:gd name="T37" fmla="*/ 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1" h="795">
                  <a:moveTo>
                    <a:pt x="201" y="5"/>
                  </a:moveTo>
                  <a:lnTo>
                    <a:pt x="196" y="10"/>
                  </a:lnTo>
                  <a:lnTo>
                    <a:pt x="183" y="31"/>
                  </a:lnTo>
                  <a:lnTo>
                    <a:pt x="165" y="73"/>
                  </a:lnTo>
                  <a:lnTo>
                    <a:pt x="148" y="140"/>
                  </a:lnTo>
                  <a:lnTo>
                    <a:pt x="134" y="240"/>
                  </a:lnTo>
                  <a:lnTo>
                    <a:pt x="127" y="379"/>
                  </a:lnTo>
                  <a:lnTo>
                    <a:pt x="131" y="561"/>
                  </a:lnTo>
                  <a:lnTo>
                    <a:pt x="150" y="795"/>
                  </a:lnTo>
                  <a:lnTo>
                    <a:pt x="37" y="795"/>
                  </a:lnTo>
                  <a:lnTo>
                    <a:pt x="33" y="771"/>
                  </a:lnTo>
                  <a:lnTo>
                    <a:pt x="24" y="707"/>
                  </a:lnTo>
                  <a:lnTo>
                    <a:pt x="13" y="611"/>
                  </a:lnTo>
                  <a:lnTo>
                    <a:pt x="3" y="493"/>
                  </a:lnTo>
                  <a:lnTo>
                    <a:pt x="0" y="363"/>
                  </a:lnTo>
                  <a:lnTo>
                    <a:pt x="7" y="231"/>
                  </a:lnTo>
                  <a:lnTo>
                    <a:pt x="28" y="107"/>
                  </a:lnTo>
                  <a:lnTo>
                    <a:pt x="66" y="0"/>
                  </a:lnTo>
                  <a:lnTo>
                    <a:pt x="201" y="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96" name="Freeform 446"/>
            <p:cNvSpPr>
              <a:spLocks/>
            </p:cNvSpPr>
            <p:nvPr/>
          </p:nvSpPr>
          <p:spPr bwMode="auto">
            <a:xfrm>
              <a:off x="3961" y="3282"/>
              <a:ext cx="15" cy="69"/>
            </a:xfrm>
            <a:custGeom>
              <a:avLst/>
              <a:gdLst>
                <a:gd name="T0" fmla="*/ 41 w 129"/>
                <a:gd name="T1" fmla="*/ 12 h 622"/>
                <a:gd name="T2" fmla="*/ 37 w 129"/>
                <a:gd name="T3" fmla="*/ 24 h 622"/>
                <a:gd name="T4" fmla="*/ 29 w 129"/>
                <a:gd name="T5" fmla="*/ 59 h 622"/>
                <a:gd name="T6" fmla="*/ 18 w 129"/>
                <a:gd name="T7" fmla="*/ 115 h 622"/>
                <a:gd name="T8" fmla="*/ 6 w 129"/>
                <a:gd name="T9" fmla="*/ 189 h 622"/>
                <a:gd name="T10" fmla="*/ 0 w 129"/>
                <a:gd name="T11" fmla="*/ 279 h 622"/>
                <a:gd name="T12" fmla="*/ 1 w 129"/>
                <a:gd name="T13" fmla="*/ 382 h 622"/>
                <a:gd name="T14" fmla="*/ 11 w 129"/>
                <a:gd name="T15" fmla="*/ 497 h 622"/>
                <a:gd name="T16" fmla="*/ 36 w 129"/>
                <a:gd name="T17" fmla="*/ 622 h 622"/>
                <a:gd name="T18" fmla="*/ 124 w 129"/>
                <a:gd name="T19" fmla="*/ 617 h 622"/>
                <a:gd name="T20" fmla="*/ 120 w 129"/>
                <a:gd name="T21" fmla="*/ 598 h 622"/>
                <a:gd name="T22" fmla="*/ 112 w 129"/>
                <a:gd name="T23" fmla="*/ 548 h 622"/>
                <a:gd name="T24" fmla="*/ 101 w 129"/>
                <a:gd name="T25" fmla="*/ 473 h 622"/>
                <a:gd name="T26" fmla="*/ 92 w 129"/>
                <a:gd name="T27" fmla="*/ 382 h 622"/>
                <a:gd name="T28" fmla="*/ 87 w 129"/>
                <a:gd name="T29" fmla="*/ 282 h 622"/>
                <a:gd name="T30" fmla="*/ 89 w 129"/>
                <a:gd name="T31" fmla="*/ 182 h 622"/>
                <a:gd name="T32" fmla="*/ 102 w 129"/>
                <a:gd name="T33" fmla="*/ 87 h 622"/>
                <a:gd name="T34" fmla="*/ 129 w 129"/>
                <a:gd name="T35" fmla="*/ 7 h 622"/>
                <a:gd name="T36" fmla="*/ 129 w 129"/>
                <a:gd name="T37" fmla="*/ 6 h 622"/>
                <a:gd name="T38" fmla="*/ 129 w 129"/>
                <a:gd name="T39" fmla="*/ 4 h 622"/>
                <a:gd name="T40" fmla="*/ 127 w 129"/>
                <a:gd name="T41" fmla="*/ 2 h 622"/>
                <a:gd name="T42" fmla="*/ 122 w 129"/>
                <a:gd name="T43" fmla="*/ 0 h 622"/>
                <a:gd name="T44" fmla="*/ 112 w 129"/>
                <a:gd name="T45" fmla="*/ 0 h 622"/>
                <a:gd name="T46" fmla="*/ 96 w 129"/>
                <a:gd name="T47" fmla="*/ 1 h 622"/>
                <a:gd name="T48" fmla="*/ 72 w 129"/>
                <a:gd name="T49" fmla="*/ 5 h 622"/>
                <a:gd name="T50" fmla="*/ 41 w 129"/>
                <a:gd name="T51" fmla="*/ 12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622">
                  <a:moveTo>
                    <a:pt x="41" y="12"/>
                  </a:moveTo>
                  <a:lnTo>
                    <a:pt x="37" y="24"/>
                  </a:lnTo>
                  <a:lnTo>
                    <a:pt x="29" y="59"/>
                  </a:lnTo>
                  <a:lnTo>
                    <a:pt x="18" y="115"/>
                  </a:lnTo>
                  <a:lnTo>
                    <a:pt x="6" y="189"/>
                  </a:lnTo>
                  <a:lnTo>
                    <a:pt x="0" y="279"/>
                  </a:lnTo>
                  <a:lnTo>
                    <a:pt x="1" y="382"/>
                  </a:lnTo>
                  <a:lnTo>
                    <a:pt x="11" y="497"/>
                  </a:lnTo>
                  <a:lnTo>
                    <a:pt x="36" y="622"/>
                  </a:lnTo>
                  <a:lnTo>
                    <a:pt x="124" y="617"/>
                  </a:lnTo>
                  <a:lnTo>
                    <a:pt x="120" y="598"/>
                  </a:lnTo>
                  <a:lnTo>
                    <a:pt x="112" y="548"/>
                  </a:lnTo>
                  <a:lnTo>
                    <a:pt x="101" y="473"/>
                  </a:lnTo>
                  <a:lnTo>
                    <a:pt x="92" y="382"/>
                  </a:lnTo>
                  <a:lnTo>
                    <a:pt x="87" y="282"/>
                  </a:lnTo>
                  <a:lnTo>
                    <a:pt x="89" y="182"/>
                  </a:lnTo>
                  <a:lnTo>
                    <a:pt x="102" y="87"/>
                  </a:lnTo>
                  <a:lnTo>
                    <a:pt x="129" y="7"/>
                  </a:lnTo>
                  <a:lnTo>
                    <a:pt x="129" y="6"/>
                  </a:lnTo>
                  <a:lnTo>
                    <a:pt x="129" y="4"/>
                  </a:lnTo>
                  <a:lnTo>
                    <a:pt x="127" y="2"/>
                  </a:lnTo>
                  <a:lnTo>
                    <a:pt x="122" y="0"/>
                  </a:lnTo>
                  <a:lnTo>
                    <a:pt x="112" y="0"/>
                  </a:lnTo>
                  <a:lnTo>
                    <a:pt x="96" y="1"/>
                  </a:lnTo>
                  <a:lnTo>
                    <a:pt x="72" y="5"/>
                  </a:lnTo>
                  <a:lnTo>
                    <a:pt x="41" y="1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97" name="Freeform 447"/>
            <p:cNvSpPr>
              <a:spLocks/>
            </p:cNvSpPr>
            <p:nvPr/>
          </p:nvSpPr>
          <p:spPr bwMode="auto">
            <a:xfrm>
              <a:off x="3962" y="3287"/>
              <a:ext cx="12" cy="59"/>
            </a:xfrm>
            <a:custGeom>
              <a:avLst/>
              <a:gdLst>
                <a:gd name="T0" fmla="*/ 35 w 110"/>
                <a:gd name="T1" fmla="*/ 10 h 531"/>
                <a:gd name="T2" fmla="*/ 32 w 110"/>
                <a:gd name="T3" fmla="*/ 20 h 531"/>
                <a:gd name="T4" fmla="*/ 24 w 110"/>
                <a:gd name="T5" fmla="*/ 50 h 531"/>
                <a:gd name="T6" fmla="*/ 15 w 110"/>
                <a:gd name="T7" fmla="*/ 98 h 531"/>
                <a:gd name="T8" fmla="*/ 5 w 110"/>
                <a:gd name="T9" fmla="*/ 160 h 531"/>
                <a:gd name="T10" fmla="*/ 0 w 110"/>
                <a:gd name="T11" fmla="*/ 237 h 531"/>
                <a:gd name="T12" fmla="*/ 1 w 110"/>
                <a:gd name="T13" fmla="*/ 326 h 531"/>
                <a:gd name="T14" fmla="*/ 10 w 110"/>
                <a:gd name="T15" fmla="*/ 424 h 531"/>
                <a:gd name="T16" fmla="*/ 31 w 110"/>
                <a:gd name="T17" fmla="*/ 531 h 531"/>
                <a:gd name="T18" fmla="*/ 106 w 110"/>
                <a:gd name="T19" fmla="*/ 525 h 531"/>
                <a:gd name="T20" fmla="*/ 103 w 110"/>
                <a:gd name="T21" fmla="*/ 510 h 531"/>
                <a:gd name="T22" fmla="*/ 96 w 110"/>
                <a:gd name="T23" fmla="*/ 467 h 531"/>
                <a:gd name="T24" fmla="*/ 87 w 110"/>
                <a:gd name="T25" fmla="*/ 404 h 531"/>
                <a:gd name="T26" fmla="*/ 79 w 110"/>
                <a:gd name="T27" fmla="*/ 326 h 531"/>
                <a:gd name="T28" fmla="*/ 74 w 110"/>
                <a:gd name="T29" fmla="*/ 241 h 531"/>
                <a:gd name="T30" fmla="*/ 76 w 110"/>
                <a:gd name="T31" fmla="*/ 155 h 531"/>
                <a:gd name="T32" fmla="*/ 87 w 110"/>
                <a:gd name="T33" fmla="*/ 74 h 531"/>
                <a:gd name="T34" fmla="*/ 110 w 110"/>
                <a:gd name="T35" fmla="*/ 6 h 531"/>
                <a:gd name="T36" fmla="*/ 110 w 110"/>
                <a:gd name="T37" fmla="*/ 5 h 531"/>
                <a:gd name="T38" fmla="*/ 110 w 110"/>
                <a:gd name="T39" fmla="*/ 4 h 531"/>
                <a:gd name="T40" fmla="*/ 108 w 110"/>
                <a:gd name="T41" fmla="*/ 2 h 531"/>
                <a:gd name="T42" fmla="*/ 104 w 110"/>
                <a:gd name="T43" fmla="*/ 0 h 531"/>
                <a:gd name="T44" fmla="*/ 95 w 110"/>
                <a:gd name="T45" fmla="*/ 0 h 531"/>
                <a:gd name="T46" fmla="*/ 82 w 110"/>
                <a:gd name="T47" fmla="*/ 1 h 531"/>
                <a:gd name="T48" fmla="*/ 62 w 110"/>
                <a:gd name="T49" fmla="*/ 4 h 531"/>
                <a:gd name="T50" fmla="*/ 35 w 110"/>
                <a:gd name="T51" fmla="*/ 1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531">
                  <a:moveTo>
                    <a:pt x="35" y="10"/>
                  </a:moveTo>
                  <a:lnTo>
                    <a:pt x="32" y="20"/>
                  </a:lnTo>
                  <a:lnTo>
                    <a:pt x="24" y="50"/>
                  </a:lnTo>
                  <a:lnTo>
                    <a:pt x="15" y="98"/>
                  </a:lnTo>
                  <a:lnTo>
                    <a:pt x="5" y="160"/>
                  </a:lnTo>
                  <a:lnTo>
                    <a:pt x="0" y="237"/>
                  </a:lnTo>
                  <a:lnTo>
                    <a:pt x="1" y="326"/>
                  </a:lnTo>
                  <a:lnTo>
                    <a:pt x="10" y="424"/>
                  </a:lnTo>
                  <a:lnTo>
                    <a:pt x="31" y="531"/>
                  </a:lnTo>
                  <a:lnTo>
                    <a:pt x="106" y="525"/>
                  </a:lnTo>
                  <a:lnTo>
                    <a:pt x="103" y="510"/>
                  </a:lnTo>
                  <a:lnTo>
                    <a:pt x="96" y="467"/>
                  </a:lnTo>
                  <a:lnTo>
                    <a:pt x="87" y="404"/>
                  </a:lnTo>
                  <a:lnTo>
                    <a:pt x="79" y="326"/>
                  </a:lnTo>
                  <a:lnTo>
                    <a:pt x="74" y="241"/>
                  </a:lnTo>
                  <a:lnTo>
                    <a:pt x="76" y="155"/>
                  </a:lnTo>
                  <a:lnTo>
                    <a:pt x="87" y="74"/>
                  </a:lnTo>
                  <a:lnTo>
                    <a:pt x="110" y="6"/>
                  </a:lnTo>
                  <a:lnTo>
                    <a:pt x="110" y="5"/>
                  </a:lnTo>
                  <a:lnTo>
                    <a:pt x="110" y="4"/>
                  </a:lnTo>
                  <a:lnTo>
                    <a:pt x="108" y="2"/>
                  </a:lnTo>
                  <a:lnTo>
                    <a:pt x="104" y="0"/>
                  </a:lnTo>
                  <a:lnTo>
                    <a:pt x="95" y="0"/>
                  </a:lnTo>
                  <a:lnTo>
                    <a:pt x="82" y="1"/>
                  </a:lnTo>
                  <a:lnTo>
                    <a:pt x="62" y="4"/>
                  </a:lnTo>
                  <a:lnTo>
                    <a:pt x="35" y="1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98" name="Freeform 448"/>
            <p:cNvSpPr>
              <a:spLocks/>
            </p:cNvSpPr>
            <p:nvPr/>
          </p:nvSpPr>
          <p:spPr bwMode="auto">
            <a:xfrm>
              <a:off x="3963" y="3292"/>
              <a:ext cx="10" cy="48"/>
            </a:xfrm>
            <a:custGeom>
              <a:avLst/>
              <a:gdLst>
                <a:gd name="T0" fmla="*/ 29 w 92"/>
                <a:gd name="T1" fmla="*/ 8 h 438"/>
                <a:gd name="T2" fmla="*/ 26 w 92"/>
                <a:gd name="T3" fmla="*/ 16 h 438"/>
                <a:gd name="T4" fmla="*/ 20 w 92"/>
                <a:gd name="T5" fmla="*/ 42 h 438"/>
                <a:gd name="T6" fmla="*/ 12 w 92"/>
                <a:gd name="T7" fmla="*/ 81 h 438"/>
                <a:gd name="T8" fmla="*/ 4 w 92"/>
                <a:gd name="T9" fmla="*/ 133 h 438"/>
                <a:gd name="T10" fmla="*/ 0 w 92"/>
                <a:gd name="T11" fmla="*/ 196 h 438"/>
                <a:gd name="T12" fmla="*/ 0 w 92"/>
                <a:gd name="T13" fmla="*/ 270 h 438"/>
                <a:gd name="T14" fmla="*/ 9 w 92"/>
                <a:gd name="T15" fmla="*/ 351 h 438"/>
                <a:gd name="T16" fmla="*/ 25 w 92"/>
                <a:gd name="T17" fmla="*/ 438 h 438"/>
                <a:gd name="T18" fmla="*/ 88 w 92"/>
                <a:gd name="T19" fmla="*/ 435 h 438"/>
                <a:gd name="T20" fmla="*/ 85 w 92"/>
                <a:gd name="T21" fmla="*/ 422 h 438"/>
                <a:gd name="T22" fmla="*/ 79 w 92"/>
                <a:gd name="T23" fmla="*/ 386 h 438"/>
                <a:gd name="T24" fmla="*/ 72 w 92"/>
                <a:gd name="T25" fmla="*/ 334 h 438"/>
                <a:gd name="T26" fmla="*/ 65 w 92"/>
                <a:gd name="T27" fmla="*/ 270 h 438"/>
                <a:gd name="T28" fmla="*/ 61 w 92"/>
                <a:gd name="T29" fmla="*/ 199 h 438"/>
                <a:gd name="T30" fmla="*/ 63 w 92"/>
                <a:gd name="T31" fmla="*/ 129 h 438"/>
                <a:gd name="T32" fmla="*/ 73 w 92"/>
                <a:gd name="T33" fmla="*/ 61 h 438"/>
                <a:gd name="T34" fmla="*/ 92 w 92"/>
                <a:gd name="T35" fmla="*/ 5 h 438"/>
                <a:gd name="T36" fmla="*/ 92 w 92"/>
                <a:gd name="T37" fmla="*/ 4 h 438"/>
                <a:gd name="T38" fmla="*/ 92 w 92"/>
                <a:gd name="T39" fmla="*/ 3 h 438"/>
                <a:gd name="T40" fmla="*/ 90 w 92"/>
                <a:gd name="T41" fmla="*/ 1 h 438"/>
                <a:gd name="T42" fmla="*/ 87 w 92"/>
                <a:gd name="T43" fmla="*/ 0 h 438"/>
                <a:gd name="T44" fmla="*/ 80 w 92"/>
                <a:gd name="T45" fmla="*/ 0 h 438"/>
                <a:gd name="T46" fmla="*/ 68 w 92"/>
                <a:gd name="T47" fmla="*/ 0 h 438"/>
                <a:gd name="T48" fmla="*/ 51 w 92"/>
                <a:gd name="T49" fmla="*/ 3 h 438"/>
                <a:gd name="T50" fmla="*/ 29 w 92"/>
                <a:gd name="T51" fmla="*/ 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2" h="438">
                  <a:moveTo>
                    <a:pt x="29" y="8"/>
                  </a:moveTo>
                  <a:lnTo>
                    <a:pt x="26" y="16"/>
                  </a:lnTo>
                  <a:lnTo>
                    <a:pt x="20" y="42"/>
                  </a:lnTo>
                  <a:lnTo>
                    <a:pt x="12" y="81"/>
                  </a:lnTo>
                  <a:lnTo>
                    <a:pt x="4" y="133"/>
                  </a:lnTo>
                  <a:lnTo>
                    <a:pt x="0" y="196"/>
                  </a:lnTo>
                  <a:lnTo>
                    <a:pt x="0" y="270"/>
                  </a:lnTo>
                  <a:lnTo>
                    <a:pt x="9" y="351"/>
                  </a:lnTo>
                  <a:lnTo>
                    <a:pt x="25" y="438"/>
                  </a:lnTo>
                  <a:lnTo>
                    <a:pt x="88" y="435"/>
                  </a:lnTo>
                  <a:lnTo>
                    <a:pt x="85" y="422"/>
                  </a:lnTo>
                  <a:lnTo>
                    <a:pt x="79" y="386"/>
                  </a:lnTo>
                  <a:lnTo>
                    <a:pt x="72" y="334"/>
                  </a:lnTo>
                  <a:lnTo>
                    <a:pt x="65" y="270"/>
                  </a:lnTo>
                  <a:lnTo>
                    <a:pt x="61" y="199"/>
                  </a:lnTo>
                  <a:lnTo>
                    <a:pt x="63" y="129"/>
                  </a:lnTo>
                  <a:lnTo>
                    <a:pt x="73" y="61"/>
                  </a:lnTo>
                  <a:lnTo>
                    <a:pt x="92" y="5"/>
                  </a:lnTo>
                  <a:lnTo>
                    <a:pt x="92" y="4"/>
                  </a:lnTo>
                  <a:lnTo>
                    <a:pt x="92" y="3"/>
                  </a:lnTo>
                  <a:lnTo>
                    <a:pt x="90" y="1"/>
                  </a:lnTo>
                  <a:lnTo>
                    <a:pt x="87" y="0"/>
                  </a:lnTo>
                  <a:lnTo>
                    <a:pt x="80" y="0"/>
                  </a:lnTo>
                  <a:lnTo>
                    <a:pt x="68" y="0"/>
                  </a:lnTo>
                  <a:lnTo>
                    <a:pt x="51" y="3"/>
                  </a:lnTo>
                  <a:lnTo>
                    <a:pt x="29" y="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099" name="Freeform 449"/>
            <p:cNvSpPr>
              <a:spLocks/>
            </p:cNvSpPr>
            <p:nvPr/>
          </p:nvSpPr>
          <p:spPr bwMode="auto">
            <a:xfrm>
              <a:off x="3963" y="3296"/>
              <a:ext cx="8" cy="39"/>
            </a:xfrm>
            <a:custGeom>
              <a:avLst/>
              <a:gdLst>
                <a:gd name="T0" fmla="*/ 23 w 73"/>
                <a:gd name="T1" fmla="*/ 7 h 347"/>
                <a:gd name="T2" fmla="*/ 21 w 73"/>
                <a:gd name="T3" fmla="*/ 14 h 347"/>
                <a:gd name="T4" fmla="*/ 16 w 73"/>
                <a:gd name="T5" fmla="*/ 33 h 347"/>
                <a:gd name="T6" fmla="*/ 10 w 73"/>
                <a:gd name="T7" fmla="*/ 64 h 347"/>
                <a:gd name="T8" fmla="*/ 4 w 73"/>
                <a:gd name="T9" fmla="*/ 105 h 347"/>
                <a:gd name="T10" fmla="*/ 0 w 73"/>
                <a:gd name="T11" fmla="*/ 155 h 347"/>
                <a:gd name="T12" fmla="*/ 0 w 73"/>
                <a:gd name="T13" fmla="*/ 213 h 347"/>
                <a:gd name="T14" fmla="*/ 7 w 73"/>
                <a:gd name="T15" fmla="*/ 278 h 347"/>
                <a:gd name="T16" fmla="*/ 20 w 73"/>
                <a:gd name="T17" fmla="*/ 347 h 347"/>
                <a:gd name="T18" fmla="*/ 70 w 73"/>
                <a:gd name="T19" fmla="*/ 344 h 347"/>
                <a:gd name="T20" fmla="*/ 68 w 73"/>
                <a:gd name="T21" fmla="*/ 334 h 347"/>
                <a:gd name="T22" fmla="*/ 63 w 73"/>
                <a:gd name="T23" fmla="*/ 305 h 347"/>
                <a:gd name="T24" fmla="*/ 56 w 73"/>
                <a:gd name="T25" fmla="*/ 265 h 347"/>
                <a:gd name="T26" fmla="*/ 51 w 73"/>
                <a:gd name="T27" fmla="*/ 213 h 347"/>
                <a:gd name="T28" fmla="*/ 48 w 73"/>
                <a:gd name="T29" fmla="*/ 158 h 347"/>
                <a:gd name="T30" fmla="*/ 50 w 73"/>
                <a:gd name="T31" fmla="*/ 101 h 347"/>
                <a:gd name="T32" fmla="*/ 57 w 73"/>
                <a:gd name="T33" fmla="*/ 49 h 347"/>
                <a:gd name="T34" fmla="*/ 73 w 73"/>
                <a:gd name="T35" fmla="*/ 4 h 347"/>
                <a:gd name="T36" fmla="*/ 73 w 73"/>
                <a:gd name="T37" fmla="*/ 4 h 347"/>
                <a:gd name="T38" fmla="*/ 73 w 73"/>
                <a:gd name="T39" fmla="*/ 2 h 347"/>
                <a:gd name="T40" fmla="*/ 72 w 73"/>
                <a:gd name="T41" fmla="*/ 1 h 347"/>
                <a:gd name="T42" fmla="*/ 69 w 73"/>
                <a:gd name="T43" fmla="*/ 0 h 347"/>
                <a:gd name="T44" fmla="*/ 63 w 73"/>
                <a:gd name="T45" fmla="*/ 0 h 347"/>
                <a:gd name="T46" fmla="*/ 53 w 73"/>
                <a:gd name="T47" fmla="*/ 1 h 347"/>
                <a:gd name="T48" fmla="*/ 41 w 73"/>
                <a:gd name="T49" fmla="*/ 3 h 347"/>
                <a:gd name="T50" fmla="*/ 23 w 73"/>
                <a:gd name="T51" fmla="*/ 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347">
                  <a:moveTo>
                    <a:pt x="23" y="7"/>
                  </a:moveTo>
                  <a:lnTo>
                    <a:pt x="21" y="14"/>
                  </a:lnTo>
                  <a:lnTo>
                    <a:pt x="16" y="33"/>
                  </a:lnTo>
                  <a:lnTo>
                    <a:pt x="10" y="64"/>
                  </a:lnTo>
                  <a:lnTo>
                    <a:pt x="4" y="105"/>
                  </a:lnTo>
                  <a:lnTo>
                    <a:pt x="0" y="155"/>
                  </a:lnTo>
                  <a:lnTo>
                    <a:pt x="0" y="213"/>
                  </a:lnTo>
                  <a:lnTo>
                    <a:pt x="7" y="278"/>
                  </a:lnTo>
                  <a:lnTo>
                    <a:pt x="20" y="347"/>
                  </a:lnTo>
                  <a:lnTo>
                    <a:pt x="70" y="344"/>
                  </a:lnTo>
                  <a:lnTo>
                    <a:pt x="68" y="334"/>
                  </a:lnTo>
                  <a:lnTo>
                    <a:pt x="63" y="305"/>
                  </a:lnTo>
                  <a:lnTo>
                    <a:pt x="56" y="265"/>
                  </a:lnTo>
                  <a:lnTo>
                    <a:pt x="51" y="213"/>
                  </a:lnTo>
                  <a:lnTo>
                    <a:pt x="48" y="158"/>
                  </a:lnTo>
                  <a:lnTo>
                    <a:pt x="50" y="101"/>
                  </a:lnTo>
                  <a:lnTo>
                    <a:pt x="57" y="49"/>
                  </a:lnTo>
                  <a:lnTo>
                    <a:pt x="73" y="4"/>
                  </a:lnTo>
                  <a:lnTo>
                    <a:pt x="73" y="4"/>
                  </a:lnTo>
                  <a:lnTo>
                    <a:pt x="73" y="2"/>
                  </a:lnTo>
                  <a:lnTo>
                    <a:pt x="72" y="1"/>
                  </a:lnTo>
                  <a:lnTo>
                    <a:pt x="69" y="0"/>
                  </a:lnTo>
                  <a:lnTo>
                    <a:pt x="63" y="0"/>
                  </a:lnTo>
                  <a:lnTo>
                    <a:pt x="53" y="1"/>
                  </a:lnTo>
                  <a:lnTo>
                    <a:pt x="41" y="3"/>
                  </a:lnTo>
                  <a:lnTo>
                    <a:pt x="23" y="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00" name="Freeform 450"/>
            <p:cNvSpPr>
              <a:spLocks/>
            </p:cNvSpPr>
            <p:nvPr/>
          </p:nvSpPr>
          <p:spPr bwMode="auto">
            <a:xfrm>
              <a:off x="3964" y="3301"/>
              <a:ext cx="6" cy="28"/>
            </a:xfrm>
            <a:custGeom>
              <a:avLst/>
              <a:gdLst>
                <a:gd name="T0" fmla="*/ 16 w 52"/>
                <a:gd name="T1" fmla="*/ 5 h 256"/>
                <a:gd name="T2" fmla="*/ 15 w 52"/>
                <a:gd name="T3" fmla="*/ 10 h 256"/>
                <a:gd name="T4" fmla="*/ 11 w 52"/>
                <a:gd name="T5" fmla="*/ 24 h 256"/>
                <a:gd name="T6" fmla="*/ 6 w 52"/>
                <a:gd name="T7" fmla="*/ 47 h 256"/>
                <a:gd name="T8" fmla="*/ 2 w 52"/>
                <a:gd name="T9" fmla="*/ 77 h 256"/>
                <a:gd name="T10" fmla="*/ 0 w 52"/>
                <a:gd name="T11" fmla="*/ 115 h 256"/>
                <a:gd name="T12" fmla="*/ 0 w 52"/>
                <a:gd name="T13" fmla="*/ 157 h 256"/>
                <a:gd name="T14" fmla="*/ 4 w 52"/>
                <a:gd name="T15" fmla="*/ 205 h 256"/>
                <a:gd name="T16" fmla="*/ 14 w 52"/>
                <a:gd name="T17" fmla="*/ 256 h 256"/>
                <a:gd name="T18" fmla="*/ 50 w 52"/>
                <a:gd name="T19" fmla="*/ 254 h 256"/>
                <a:gd name="T20" fmla="*/ 49 w 52"/>
                <a:gd name="T21" fmla="*/ 247 h 256"/>
                <a:gd name="T22" fmla="*/ 45 w 52"/>
                <a:gd name="T23" fmla="*/ 226 h 256"/>
                <a:gd name="T24" fmla="*/ 41 w 52"/>
                <a:gd name="T25" fmla="*/ 195 h 256"/>
                <a:gd name="T26" fmla="*/ 37 w 52"/>
                <a:gd name="T27" fmla="*/ 157 h 256"/>
                <a:gd name="T28" fmla="*/ 35 w 52"/>
                <a:gd name="T29" fmla="*/ 116 h 256"/>
                <a:gd name="T30" fmla="*/ 36 w 52"/>
                <a:gd name="T31" fmla="*/ 74 h 256"/>
                <a:gd name="T32" fmla="*/ 41 w 52"/>
                <a:gd name="T33" fmla="*/ 35 h 256"/>
                <a:gd name="T34" fmla="*/ 52 w 52"/>
                <a:gd name="T35" fmla="*/ 3 h 256"/>
                <a:gd name="T36" fmla="*/ 52 w 52"/>
                <a:gd name="T37" fmla="*/ 3 h 256"/>
                <a:gd name="T38" fmla="*/ 52 w 52"/>
                <a:gd name="T39" fmla="*/ 2 h 256"/>
                <a:gd name="T40" fmla="*/ 51 w 52"/>
                <a:gd name="T41" fmla="*/ 1 h 256"/>
                <a:gd name="T42" fmla="*/ 49 w 52"/>
                <a:gd name="T43" fmla="*/ 0 h 256"/>
                <a:gd name="T44" fmla="*/ 45 w 52"/>
                <a:gd name="T45" fmla="*/ 0 h 256"/>
                <a:gd name="T46" fmla="*/ 39 w 52"/>
                <a:gd name="T47" fmla="*/ 0 h 256"/>
                <a:gd name="T48" fmla="*/ 29 w 52"/>
                <a:gd name="T49" fmla="*/ 2 h 256"/>
                <a:gd name="T50" fmla="*/ 16 w 52"/>
                <a:gd name="T51" fmla="*/ 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 h="256">
                  <a:moveTo>
                    <a:pt x="16" y="5"/>
                  </a:moveTo>
                  <a:lnTo>
                    <a:pt x="15" y="10"/>
                  </a:lnTo>
                  <a:lnTo>
                    <a:pt x="11" y="24"/>
                  </a:lnTo>
                  <a:lnTo>
                    <a:pt x="6" y="47"/>
                  </a:lnTo>
                  <a:lnTo>
                    <a:pt x="2" y="77"/>
                  </a:lnTo>
                  <a:lnTo>
                    <a:pt x="0" y="115"/>
                  </a:lnTo>
                  <a:lnTo>
                    <a:pt x="0" y="157"/>
                  </a:lnTo>
                  <a:lnTo>
                    <a:pt x="4" y="205"/>
                  </a:lnTo>
                  <a:lnTo>
                    <a:pt x="14" y="256"/>
                  </a:lnTo>
                  <a:lnTo>
                    <a:pt x="50" y="254"/>
                  </a:lnTo>
                  <a:lnTo>
                    <a:pt x="49" y="247"/>
                  </a:lnTo>
                  <a:lnTo>
                    <a:pt x="45" y="226"/>
                  </a:lnTo>
                  <a:lnTo>
                    <a:pt x="41" y="195"/>
                  </a:lnTo>
                  <a:lnTo>
                    <a:pt x="37" y="157"/>
                  </a:lnTo>
                  <a:lnTo>
                    <a:pt x="35" y="116"/>
                  </a:lnTo>
                  <a:lnTo>
                    <a:pt x="36" y="74"/>
                  </a:lnTo>
                  <a:lnTo>
                    <a:pt x="41" y="35"/>
                  </a:lnTo>
                  <a:lnTo>
                    <a:pt x="52" y="3"/>
                  </a:lnTo>
                  <a:lnTo>
                    <a:pt x="52" y="3"/>
                  </a:lnTo>
                  <a:lnTo>
                    <a:pt x="52" y="2"/>
                  </a:lnTo>
                  <a:lnTo>
                    <a:pt x="51" y="1"/>
                  </a:lnTo>
                  <a:lnTo>
                    <a:pt x="49" y="0"/>
                  </a:lnTo>
                  <a:lnTo>
                    <a:pt x="45" y="0"/>
                  </a:lnTo>
                  <a:lnTo>
                    <a:pt x="39" y="0"/>
                  </a:lnTo>
                  <a:lnTo>
                    <a:pt x="29" y="2"/>
                  </a:lnTo>
                  <a:lnTo>
                    <a:pt x="16" y="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01" name="Freeform 451"/>
            <p:cNvSpPr>
              <a:spLocks/>
            </p:cNvSpPr>
            <p:nvPr/>
          </p:nvSpPr>
          <p:spPr bwMode="auto">
            <a:xfrm>
              <a:off x="4046" y="3273"/>
              <a:ext cx="20" cy="77"/>
            </a:xfrm>
            <a:custGeom>
              <a:avLst/>
              <a:gdLst>
                <a:gd name="T0" fmla="*/ 176 w 176"/>
                <a:gd name="T1" fmla="*/ 5 h 693"/>
                <a:gd name="T2" fmla="*/ 172 w 176"/>
                <a:gd name="T3" fmla="*/ 10 h 693"/>
                <a:gd name="T4" fmla="*/ 159 w 176"/>
                <a:gd name="T5" fmla="*/ 28 h 693"/>
                <a:gd name="T6" fmla="*/ 144 w 176"/>
                <a:gd name="T7" fmla="*/ 63 h 693"/>
                <a:gd name="T8" fmla="*/ 129 w 176"/>
                <a:gd name="T9" fmla="*/ 123 h 693"/>
                <a:gd name="T10" fmla="*/ 117 w 176"/>
                <a:gd name="T11" fmla="*/ 210 h 693"/>
                <a:gd name="T12" fmla="*/ 110 w 176"/>
                <a:gd name="T13" fmla="*/ 331 h 693"/>
                <a:gd name="T14" fmla="*/ 115 w 176"/>
                <a:gd name="T15" fmla="*/ 490 h 693"/>
                <a:gd name="T16" fmla="*/ 131 w 176"/>
                <a:gd name="T17" fmla="*/ 693 h 693"/>
                <a:gd name="T18" fmla="*/ 32 w 176"/>
                <a:gd name="T19" fmla="*/ 693 h 693"/>
                <a:gd name="T20" fmla="*/ 29 w 176"/>
                <a:gd name="T21" fmla="*/ 673 h 693"/>
                <a:gd name="T22" fmla="*/ 20 w 176"/>
                <a:gd name="T23" fmla="*/ 617 h 693"/>
                <a:gd name="T24" fmla="*/ 11 w 176"/>
                <a:gd name="T25" fmla="*/ 533 h 693"/>
                <a:gd name="T26" fmla="*/ 3 w 176"/>
                <a:gd name="T27" fmla="*/ 430 h 693"/>
                <a:gd name="T28" fmla="*/ 0 w 176"/>
                <a:gd name="T29" fmla="*/ 317 h 693"/>
                <a:gd name="T30" fmla="*/ 6 w 176"/>
                <a:gd name="T31" fmla="*/ 202 h 693"/>
                <a:gd name="T32" fmla="*/ 23 w 176"/>
                <a:gd name="T33" fmla="*/ 93 h 693"/>
                <a:gd name="T34" fmla="*/ 57 w 176"/>
                <a:gd name="T35" fmla="*/ 0 h 693"/>
                <a:gd name="T36" fmla="*/ 176 w 176"/>
                <a:gd name="T37" fmla="*/ 5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693">
                  <a:moveTo>
                    <a:pt x="176" y="5"/>
                  </a:moveTo>
                  <a:lnTo>
                    <a:pt x="172" y="10"/>
                  </a:lnTo>
                  <a:lnTo>
                    <a:pt x="159" y="28"/>
                  </a:lnTo>
                  <a:lnTo>
                    <a:pt x="144" y="63"/>
                  </a:lnTo>
                  <a:lnTo>
                    <a:pt x="129" y="123"/>
                  </a:lnTo>
                  <a:lnTo>
                    <a:pt x="117" y="210"/>
                  </a:lnTo>
                  <a:lnTo>
                    <a:pt x="110" y="331"/>
                  </a:lnTo>
                  <a:lnTo>
                    <a:pt x="115" y="490"/>
                  </a:lnTo>
                  <a:lnTo>
                    <a:pt x="131" y="693"/>
                  </a:lnTo>
                  <a:lnTo>
                    <a:pt x="32" y="693"/>
                  </a:lnTo>
                  <a:lnTo>
                    <a:pt x="29" y="673"/>
                  </a:lnTo>
                  <a:lnTo>
                    <a:pt x="20" y="617"/>
                  </a:lnTo>
                  <a:lnTo>
                    <a:pt x="11" y="533"/>
                  </a:lnTo>
                  <a:lnTo>
                    <a:pt x="3" y="430"/>
                  </a:lnTo>
                  <a:lnTo>
                    <a:pt x="0" y="317"/>
                  </a:lnTo>
                  <a:lnTo>
                    <a:pt x="6" y="202"/>
                  </a:lnTo>
                  <a:lnTo>
                    <a:pt x="23" y="93"/>
                  </a:lnTo>
                  <a:lnTo>
                    <a:pt x="57" y="0"/>
                  </a:lnTo>
                  <a:lnTo>
                    <a:pt x="176" y="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02" name="Freeform 452"/>
            <p:cNvSpPr>
              <a:spLocks/>
            </p:cNvSpPr>
            <p:nvPr/>
          </p:nvSpPr>
          <p:spPr bwMode="auto">
            <a:xfrm>
              <a:off x="4047" y="3279"/>
              <a:ext cx="16" cy="65"/>
            </a:xfrm>
            <a:custGeom>
              <a:avLst/>
              <a:gdLst>
                <a:gd name="T0" fmla="*/ 149 w 149"/>
                <a:gd name="T1" fmla="*/ 4 h 592"/>
                <a:gd name="T2" fmla="*/ 145 w 149"/>
                <a:gd name="T3" fmla="*/ 8 h 592"/>
                <a:gd name="T4" fmla="*/ 136 w 149"/>
                <a:gd name="T5" fmla="*/ 24 h 592"/>
                <a:gd name="T6" fmla="*/ 123 w 149"/>
                <a:gd name="T7" fmla="*/ 54 h 592"/>
                <a:gd name="T8" fmla="*/ 110 w 149"/>
                <a:gd name="T9" fmla="*/ 104 h 592"/>
                <a:gd name="T10" fmla="*/ 99 w 149"/>
                <a:gd name="T11" fmla="*/ 179 h 592"/>
                <a:gd name="T12" fmla="*/ 94 w 149"/>
                <a:gd name="T13" fmla="*/ 282 h 592"/>
                <a:gd name="T14" fmla="*/ 97 w 149"/>
                <a:gd name="T15" fmla="*/ 418 h 592"/>
                <a:gd name="T16" fmla="*/ 112 w 149"/>
                <a:gd name="T17" fmla="*/ 592 h 592"/>
                <a:gd name="T18" fmla="*/ 27 w 149"/>
                <a:gd name="T19" fmla="*/ 592 h 592"/>
                <a:gd name="T20" fmla="*/ 24 w 149"/>
                <a:gd name="T21" fmla="*/ 575 h 592"/>
                <a:gd name="T22" fmla="*/ 17 w 149"/>
                <a:gd name="T23" fmla="*/ 527 h 592"/>
                <a:gd name="T24" fmla="*/ 9 w 149"/>
                <a:gd name="T25" fmla="*/ 455 h 592"/>
                <a:gd name="T26" fmla="*/ 2 w 149"/>
                <a:gd name="T27" fmla="*/ 367 h 592"/>
                <a:gd name="T28" fmla="*/ 0 w 149"/>
                <a:gd name="T29" fmla="*/ 271 h 592"/>
                <a:gd name="T30" fmla="*/ 5 w 149"/>
                <a:gd name="T31" fmla="*/ 173 h 592"/>
                <a:gd name="T32" fmla="*/ 20 w 149"/>
                <a:gd name="T33" fmla="*/ 80 h 592"/>
                <a:gd name="T34" fmla="*/ 48 w 149"/>
                <a:gd name="T35" fmla="*/ 0 h 592"/>
                <a:gd name="T36" fmla="*/ 149 w 149"/>
                <a:gd name="T37" fmla="*/ 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9" h="592">
                  <a:moveTo>
                    <a:pt x="149" y="4"/>
                  </a:moveTo>
                  <a:lnTo>
                    <a:pt x="145" y="8"/>
                  </a:lnTo>
                  <a:lnTo>
                    <a:pt x="136" y="24"/>
                  </a:lnTo>
                  <a:lnTo>
                    <a:pt x="123" y="54"/>
                  </a:lnTo>
                  <a:lnTo>
                    <a:pt x="110" y="104"/>
                  </a:lnTo>
                  <a:lnTo>
                    <a:pt x="99" y="179"/>
                  </a:lnTo>
                  <a:lnTo>
                    <a:pt x="94" y="282"/>
                  </a:lnTo>
                  <a:lnTo>
                    <a:pt x="97" y="418"/>
                  </a:lnTo>
                  <a:lnTo>
                    <a:pt x="112" y="592"/>
                  </a:lnTo>
                  <a:lnTo>
                    <a:pt x="27" y="592"/>
                  </a:lnTo>
                  <a:lnTo>
                    <a:pt x="24" y="575"/>
                  </a:lnTo>
                  <a:lnTo>
                    <a:pt x="17" y="527"/>
                  </a:lnTo>
                  <a:lnTo>
                    <a:pt x="9" y="455"/>
                  </a:lnTo>
                  <a:lnTo>
                    <a:pt x="2" y="367"/>
                  </a:lnTo>
                  <a:lnTo>
                    <a:pt x="0" y="271"/>
                  </a:lnTo>
                  <a:lnTo>
                    <a:pt x="5" y="173"/>
                  </a:lnTo>
                  <a:lnTo>
                    <a:pt x="20" y="80"/>
                  </a:lnTo>
                  <a:lnTo>
                    <a:pt x="48" y="0"/>
                  </a:lnTo>
                  <a:lnTo>
                    <a:pt x="149" y="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03" name="Freeform 453"/>
            <p:cNvSpPr>
              <a:spLocks/>
            </p:cNvSpPr>
            <p:nvPr/>
          </p:nvSpPr>
          <p:spPr bwMode="auto">
            <a:xfrm>
              <a:off x="4048" y="3284"/>
              <a:ext cx="13" cy="54"/>
            </a:xfrm>
            <a:custGeom>
              <a:avLst/>
              <a:gdLst>
                <a:gd name="T0" fmla="*/ 124 w 124"/>
                <a:gd name="T1" fmla="*/ 4 h 490"/>
                <a:gd name="T2" fmla="*/ 121 w 124"/>
                <a:gd name="T3" fmla="*/ 7 h 490"/>
                <a:gd name="T4" fmla="*/ 113 w 124"/>
                <a:gd name="T5" fmla="*/ 21 h 490"/>
                <a:gd name="T6" fmla="*/ 103 w 124"/>
                <a:gd name="T7" fmla="*/ 45 h 490"/>
                <a:gd name="T8" fmla="*/ 91 w 124"/>
                <a:gd name="T9" fmla="*/ 87 h 490"/>
                <a:gd name="T10" fmla="*/ 83 w 124"/>
                <a:gd name="T11" fmla="*/ 148 h 490"/>
                <a:gd name="T12" fmla="*/ 79 w 124"/>
                <a:gd name="T13" fmla="*/ 234 h 490"/>
                <a:gd name="T14" fmla="*/ 81 w 124"/>
                <a:gd name="T15" fmla="*/ 347 h 490"/>
                <a:gd name="T16" fmla="*/ 93 w 124"/>
                <a:gd name="T17" fmla="*/ 490 h 490"/>
                <a:gd name="T18" fmla="*/ 23 w 124"/>
                <a:gd name="T19" fmla="*/ 490 h 490"/>
                <a:gd name="T20" fmla="*/ 21 w 124"/>
                <a:gd name="T21" fmla="*/ 476 h 490"/>
                <a:gd name="T22" fmla="*/ 15 w 124"/>
                <a:gd name="T23" fmla="*/ 436 h 490"/>
                <a:gd name="T24" fmla="*/ 8 w 124"/>
                <a:gd name="T25" fmla="*/ 377 h 490"/>
                <a:gd name="T26" fmla="*/ 2 w 124"/>
                <a:gd name="T27" fmla="*/ 304 h 490"/>
                <a:gd name="T28" fmla="*/ 0 w 124"/>
                <a:gd name="T29" fmla="*/ 224 h 490"/>
                <a:gd name="T30" fmla="*/ 4 w 124"/>
                <a:gd name="T31" fmla="*/ 143 h 490"/>
                <a:gd name="T32" fmla="*/ 17 w 124"/>
                <a:gd name="T33" fmla="*/ 67 h 490"/>
                <a:gd name="T34" fmla="*/ 40 w 124"/>
                <a:gd name="T35" fmla="*/ 0 h 490"/>
                <a:gd name="T36" fmla="*/ 124 w 124"/>
                <a:gd name="T37" fmla="*/ 4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490">
                  <a:moveTo>
                    <a:pt x="124" y="4"/>
                  </a:moveTo>
                  <a:lnTo>
                    <a:pt x="121" y="7"/>
                  </a:lnTo>
                  <a:lnTo>
                    <a:pt x="113" y="21"/>
                  </a:lnTo>
                  <a:lnTo>
                    <a:pt x="103" y="45"/>
                  </a:lnTo>
                  <a:lnTo>
                    <a:pt x="91" y="87"/>
                  </a:lnTo>
                  <a:lnTo>
                    <a:pt x="83" y="148"/>
                  </a:lnTo>
                  <a:lnTo>
                    <a:pt x="79" y="234"/>
                  </a:lnTo>
                  <a:lnTo>
                    <a:pt x="81" y="347"/>
                  </a:lnTo>
                  <a:lnTo>
                    <a:pt x="93" y="490"/>
                  </a:lnTo>
                  <a:lnTo>
                    <a:pt x="23" y="490"/>
                  </a:lnTo>
                  <a:lnTo>
                    <a:pt x="21" y="476"/>
                  </a:lnTo>
                  <a:lnTo>
                    <a:pt x="15" y="436"/>
                  </a:lnTo>
                  <a:lnTo>
                    <a:pt x="8" y="377"/>
                  </a:lnTo>
                  <a:lnTo>
                    <a:pt x="2" y="304"/>
                  </a:lnTo>
                  <a:lnTo>
                    <a:pt x="0" y="224"/>
                  </a:lnTo>
                  <a:lnTo>
                    <a:pt x="4" y="143"/>
                  </a:lnTo>
                  <a:lnTo>
                    <a:pt x="17" y="67"/>
                  </a:lnTo>
                  <a:lnTo>
                    <a:pt x="40" y="0"/>
                  </a:lnTo>
                  <a:lnTo>
                    <a:pt x="124" y="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04" name="Freeform 454"/>
            <p:cNvSpPr>
              <a:spLocks/>
            </p:cNvSpPr>
            <p:nvPr/>
          </p:nvSpPr>
          <p:spPr bwMode="auto">
            <a:xfrm>
              <a:off x="4048" y="3289"/>
              <a:ext cx="11" cy="43"/>
            </a:xfrm>
            <a:custGeom>
              <a:avLst/>
              <a:gdLst>
                <a:gd name="T0" fmla="*/ 99 w 99"/>
                <a:gd name="T1" fmla="*/ 3 h 389"/>
                <a:gd name="T2" fmla="*/ 96 w 99"/>
                <a:gd name="T3" fmla="*/ 6 h 389"/>
                <a:gd name="T4" fmla="*/ 89 w 99"/>
                <a:gd name="T5" fmla="*/ 16 h 389"/>
                <a:gd name="T6" fmla="*/ 81 w 99"/>
                <a:gd name="T7" fmla="*/ 36 h 389"/>
                <a:gd name="T8" fmla="*/ 72 w 99"/>
                <a:gd name="T9" fmla="*/ 69 h 389"/>
                <a:gd name="T10" fmla="*/ 66 w 99"/>
                <a:gd name="T11" fmla="*/ 118 h 389"/>
                <a:gd name="T12" fmla="*/ 62 w 99"/>
                <a:gd name="T13" fmla="*/ 185 h 389"/>
                <a:gd name="T14" fmla="*/ 64 w 99"/>
                <a:gd name="T15" fmla="*/ 275 h 389"/>
                <a:gd name="T16" fmla="*/ 73 w 99"/>
                <a:gd name="T17" fmla="*/ 389 h 389"/>
                <a:gd name="T18" fmla="*/ 18 w 99"/>
                <a:gd name="T19" fmla="*/ 389 h 389"/>
                <a:gd name="T20" fmla="*/ 16 w 99"/>
                <a:gd name="T21" fmla="*/ 378 h 389"/>
                <a:gd name="T22" fmla="*/ 11 w 99"/>
                <a:gd name="T23" fmla="*/ 346 h 389"/>
                <a:gd name="T24" fmla="*/ 6 w 99"/>
                <a:gd name="T25" fmla="*/ 299 h 389"/>
                <a:gd name="T26" fmla="*/ 2 w 99"/>
                <a:gd name="T27" fmla="*/ 242 h 389"/>
                <a:gd name="T28" fmla="*/ 0 w 99"/>
                <a:gd name="T29" fmla="*/ 178 h 389"/>
                <a:gd name="T30" fmla="*/ 4 w 99"/>
                <a:gd name="T31" fmla="*/ 114 h 389"/>
                <a:gd name="T32" fmla="*/ 14 w 99"/>
                <a:gd name="T33" fmla="*/ 52 h 389"/>
                <a:gd name="T34" fmla="*/ 32 w 99"/>
                <a:gd name="T35" fmla="*/ 0 h 389"/>
                <a:gd name="T36" fmla="*/ 99 w 99"/>
                <a:gd name="T37" fmla="*/ 3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389">
                  <a:moveTo>
                    <a:pt x="99" y="3"/>
                  </a:moveTo>
                  <a:lnTo>
                    <a:pt x="96" y="6"/>
                  </a:lnTo>
                  <a:lnTo>
                    <a:pt x="89" y="16"/>
                  </a:lnTo>
                  <a:lnTo>
                    <a:pt x="81" y="36"/>
                  </a:lnTo>
                  <a:lnTo>
                    <a:pt x="72" y="69"/>
                  </a:lnTo>
                  <a:lnTo>
                    <a:pt x="66" y="118"/>
                  </a:lnTo>
                  <a:lnTo>
                    <a:pt x="62" y="185"/>
                  </a:lnTo>
                  <a:lnTo>
                    <a:pt x="64" y="275"/>
                  </a:lnTo>
                  <a:lnTo>
                    <a:pt x="73" y="389"/>
                  </a:lnTo>
                  <a:lnTo>
                    <a:pt x="18" y="389"/>
                  </a:lnTo>
                  <a:lnTo>
                    <a:pt x="16" y="378"/>
                  </a:lnTo>
                  <a:lnTo>
                    <a:pt x="11" y="346"/>
                  </a:lnTo>
                  <a:lnTo>
                    <a:pt x="6" y="299"/>
                  </a:lnTo>
                  <a:lnTo>
                    <a:pt x="2" y="242"/>
                  </a:lnTo>
                  <a:lnTo>
                    <a:pt x="0" y="178"/>
                  </a:lnTo>
                  <a:lnTo>
                    <a:pt x="4" y="114"/>
                  </a:lnTo>
                  <a:lnTo>
                    <a:pt x="14" y="52"/>
                  </a:lnTo>
                  <a:lnTo>
                    <a:pt x="32" y="0"/>
                  </a:lnTo>
                  <a:lnTo>
                    <a:pt x="99" y="3"/>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05" name="Freeform 455"/>
            <p:cNvSpPr>
              <a:spLocks/>
            </p:cNvSpPr>
            <p:nvPr/>
          </p:nvSpPr>
          <p:spPr bwMode="auto">
            <a:xfrm>
              <a:off x="4049" y="3295"/>
              <a:ext cx="8" cy="31"/>
            </a:xfrm>
            <a:custGeom>
              <a:avLst/>
              <a:gdLst>
                <a:gd name="T0" fmla="*/ 72 w 72"/>
                <a:gd name="T1" fmla="*/ 2 h 287"/>
                <a:gd name="T2" fmla="*/ 70 w 72"/>
                <a:gd name="T3" fmla="*/ 4 h 287"/>
                <a:gd name="T4" fmla="*/ 66 w 72"/>
                <a:gd name="T5" fmla="*/ 12 h 287"/>
                <a:gd name="T6" fmla="*/ 59 w 72"/>
                <a:gd name="T7" fmla="*/ 27 h 287"/>
                <a:gd name="T8" fmla="*/ 53 w 72"/>
                <a:gd name="T9" fmla="*/ 50 h 287"/>
                <a:gd name="T10" fmla="*/ 48 w 72"/>
                <a:gd name="T11" fmla="*/ 87 h 287"/>
                <a:gd name="T12" fmla="*/ 46 w 72"/>
                <a:gd name="T13" fmla="*/ 137 h 287"/>
                <a:gd name="T14" fmla="*/ 47 w 72"/>
                <a:gd name="T15" fmla="*/ 203 h 287"/>
                <a:gd name="T16" fmla="*/ 54 w 72"/>
                <a:gd name="T17" fmla="*/ 287 h 287"/>
                <a:gd name="T18" fmla="*/ 13 w 72"/>
                <a:gd name="T19" fmla="*/ 287 h 287"/>
                <a:gd name="T20" fmla="*/ 12 w 72"/>
                <a:gd name="T21" fmla="*/ 279 h 287"/>
                <a:gd name="T22" fmla="*/ 8 w 72"/>
                <a:gd name="T23" fmla="*/ 255 h 287"/>
                <a:gd name="T24" fmla="*/ 4 w 72"/>
                <a:gd name="T25" fmla="*/ 220 h 287"/>
                <a:gd name="T26" fmla="*/ 1 w 72"/>
                <a:gd name="T27" fmla="*/ 178 h 287"/>
                <a:gd name="T28" fmla="*/ 0 w 72"/>
                <a:gd name="T29" fmla="*/ 131 h 287"/>
                <a:gd name="T30" fmla="*/ 2 w 72"/>
                <a:gd name="T31" fmla="*/ 84 h 287"/>
                <a:gd name="T32" fmla="*/ 9 w 72"/>
                <a:gd name="T33" fmla="*/ 39 h 287"/>
                <a:gd name="T34" fmla="*/ 23 w 72"/>
                <a:gd name="T35" fmla="*/ 0 h 287"/>
                <a:gd name="T36" fmla="*/ 72 w 72"/>
                <a:gd name="T37" fmla="*/ 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287">
                  <a:moveTo>
                    <a:pt x="72" y="2"/>
                  </a:moveTo>
                  <a:lnTo>
                    <a:pt x="70" y="4"/>
                  </a:lnTo>
                  <a:lnTo>
                    <a:pt x="66" y="12"/>
                  </a:lnTo>
                  <a:lnTo>
                    <a:pt x="59" y="27"/>
                  </a:lnTo>
                  <a:lnTo>
                    <a:pt x="53" y="50"/>
                  </a:lnTo>
                  <a:lnTo>
                    <a:pt x="48" y="87"/>
                  </a:lnTo>
                  <a:lnTo>
                    <a:pt x="46" y="137"/>
                  </a:lnTo>
                  <a:lnTo>
                    <a:pt x="47" y="203"/>
                  </a:lnTo>
                  <a:lnTo>
                    <a:pt x="54" y="287"/>
                  </a:lnTo>
                  <a:lnTo>
                    <a:pt x="13" y="287"/>
                  </a:lnTo>
                  <a:lnTo>
                    <a:pt x="12" y="279"/>
                  </a:lnTo>
                  <a:lnTo>
                    <a:pt x="8" y="255"/>
                  </a:lnTo>
                  <a:lnTo>
                    <a:pt x="4" y="220"/>
                  </a:lnTo>
                  <a:lnTo>
                    <a:pt x="1" y="178"/>
                  </a:lnTo>
                  <a:lnTo>
                    <a:pt x="0" y="131"/>
                  </a:lnTo>
                  <a:lnTo>
                    <a:pt x="2" y="84"/>
                  </a:lnTo>
                  <a:lnTo>
                    <a:pt x="9" y="39"/>
                  </a:lnTo>
                  <a:lnTo>
                    <a:pt x="23" y="0"/>
                  </a:lnTo>
                  <a:lnTo>
                    <a:pt x="72" y="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06" name="Rectangle 456"/>
            <p:cNvSpPr>
              <a:spLocks noChangeArrowheads="1"/>
            </p:cNvSpPr>
            <p:nvPr/>
          </p:nvSpPr>
          <p:spPr bwMode="auto">
            <a:xfrm>
              <a:off x="3944" y="3287"/>
              <a:ext cx="3" cy="101"/>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07" name="Freeform 457"/>
            <p:cNvSpPr>
              <a:spLocks/>
            </p:cNvSpPr>
            <p:nvPr/>
          </p:nvSpPr>
          <p:spPr bwMode="auto">
            <a:xfrm>
              <a:off x="3980" y="3285"/>
              <a:ext cx="39" cy="47"/>
            </a:xfrm>
            <a:custGeom>
              <a:avLst/>
              <a:gdLst>
                <a:gd name="T0" fmla="*/ 33 w 354"/>
                <a:gd name="T1" fmla="*/ 39 h 418"/>
                <a:gd name="T2" fmla="*/ 30 w 354"/>
                <a:gd name="T3" fmla="*/ 48 h 418"/>
                <a:gd name="T4" fmla="*/ 23 w 354"/>
                <a:gd name="T5" fmla="*/ 71 h 418"/>
                <a:gd name="T6" fmla="*/ 15 w 354"/>
                <a:gd name="T7" fmla="*/ 107 h 418"/>
                <a:gd name="T8" fmla="*/ 7 w 354"/>
                <a:gd name="T9" fmla="*/ 155 h 418"/>
                <a:gd name="T10" fmla="*/ 1 w 354"/>
                <a:gd name="T11" fmla="*/ 212 h 418"/>
                <a:gd name="T12" fmla="*/ 0 w 354"/>
                <a:gd name="T13" fmla="*/ 276 h 418"/>
                <a:gd name="T14" fmla="*/ 6 w 354"/>
                <a:gd name="T15" fmla="*/ 345 h 418"/>
                <a:gd name="T16" fmla="*/ 21 w 354"/>
                <a:gd name="T17" fmla="*/ 418 h 418"/>
                <a:gd name="T18" fmla="*/ 21 w 354"/>
                <a:gd name="T19" fmla="*/ 415 h 418"/>
                <a:gd name="T20" fmla="*/ 21 w 354"/>
                <a:gd name="T21" fmla="*/ 405 h 418"/>
                <a:gd name="T22" fmla="*/ 21 w 354"/>
                <a:gd name="T23" fmla="*/ 390 h 418"/>
                <a:gd name="T24" fmla="*/ 21 w 354"/>
                <a:gd name="T25" fmla="*/ 372 h 418"/>
                <a:gd name="T26" fmla="*/ 23 w 354"/>
                <a:gd name="T27" fmla="*/ 348 h 418"/>
                <a:gd name="T28" fmla="*/ 27 w 354"/>
                <a:gd name="T29" fmla="*/ 324 h 418"/>
                <a:gd name="T30" fmla="*/ 31 w 354"/>
                <a:gd name="T31" fmla="*/ 296 h 418"/>
                <a:gd name="T32" fmla="*/ 37 w 354"/>
                <a:gd name="T33" fmla="*/ 267 h 418"/>
                <a:gd name="T34" fmla="*/ 46 w 354"/>
                <a:gd name="T35" fmla="*/ 239 h 418"/>
                <a:gd name="T36" fmla="*/ 57 w 354"/>
                <a:gd name="T37" fmla="*/ 211 h 418"/>
                <a:gd name="T38" fmla="*/ 70 w 354"/>
                <a:gd name="T39" fmla="*/ 185 h 418"/>
                <a:gd name="T40" fmla="*/ 88 w 354"/>
                <a:gd name="T41" fmla="*/ 160 h 418"/>
                <a:gd name="T42" fmla="*/ 109 w 354"/>
                <a:gd name="T43" fmla="*/ 139 h 418"/>
                <a:gd name="T44" fmla="*/ 133 w 354"/>
                <a:gd name="T45" fmla="*/ 121 h 418"/>
                <a:gd name="T46" fmla="*/ 163 w 354"/>
                <a:gd name="T47" fmla="*/ 109 h 418"/>
                <a:gd name="T48" fmla="*/ 197 w 354"/>
                <a:gd name="T49" fmla="*/ 102 h 418"/>
                <a:gd name="T50" fmla="*/ 199 w 354"/>
                <a:gd name="T51" fmla="*/ 100 h 418"/>
                <a:gd name="T52" fmla="*/ 205 w 354"/>
                <a:gd name="T53" fmla="*/ 96 h 418"/>
                <a:gd name="T54" fmla="*/ 215 w 354"/>
                <a:gd name="T55" fmla="*/ 88 h 418"/>
                <a:gd name="T56" fmla="*/ 231 w 354"/>
                <a:gd name="T57" fmla="*/ 78 h 418"/>
                <a:gd name="T58" fmla="*/ 252 w 354"/>
                <a:gd name="T59" fmla="*/ 66 h 418"/>
                <a:gd name="T60" fmla="*/ 280 w 354"/>
                <a:gd name="T61" fmla="*/ 52 h 418"/>
                <a:gd name="T62" fmla="*/ 314 w 354"/>
                <a:gd name="T63" fmla="*/ 35 h 418"/>
                <a:gd name="T64" fmla="*/ 354 w 354"/>
                <a:gd name="T65" fmla="*/ 17 h 418"/>
                <a:gd name="T66" fmla="*/ 352 w 354"/>
                <a:gd name="T67" fmla="*/ 16 h 418"/>
                <a:gd name="T68" fmla="*/ 346 w 354"/>
                <a:gd name="T69" fmla="*/ 15 h 418"/>
                <a:gd name="T70" fmla="*/ 337 w 354"/>
                <a:gd name="T71" fmla="*/ 13 h 418"/>
                <a:gd name="T72" fmla="*/ 324 w 354"/>
                <a:gd name="T73" fmla="*/ 11 h 418"/>
                <a:gd name="T74" fmla="*/ 308 w 354"/>
                <a:gd name="T75" fmla="*/ 8 h 418"/>
                <a:gd name="T76" fmla="*/ 290 w 354"/>
                <a:gd name="T77" fmla="*/ 6 h 418"/>
                <a:gd name="T78" fmla="*/ 269 w 354"/>
                <a:gd name="T79" fmla="*/ 4 h 418"/>
                <a:gd name="T80" fmla="*/ 246 w 354"/>
                <a:gd name="T81" fmla="*/ 1 h 418"/>
                <a:gd name="T82" fmla="*/ 222 w 354"/>
                <a:gd name="T83" fmla="*/ 0 h 418"/>
                <a:gd name="T84" fmla="*/ 197 w 354"/>
                <a:gd name="T85" fmla="*/ 1 h 418"/>
                <a:gd name="T86" fmla="*/ 170 w 354"/>
                <a:gd name="T87" fmla="*/ 3 h 418"/>
                <a:gd name="T88" fmla="*/ 143 w 354"/>
                <a:gd name="T89" fmla="*/ 6 h 418"/>
                <a:gd name="T90" fmla="*/ 115 w 354"/>
                <a:gd name="T91" fmla="*/ 11 h 418"/>
                <a:gd name="T92" fmla="*/ 87 w 354"/>
                <a:gd name="T93" fmla="*/ 18 h 418"/>
                <a:gd name="T94" fmla="*/ 59 w 354"/>
                <a:gd name="T95" fmla="*/ 27 h 418"/>
                <a:gd name="T96" fmla="*/ 33 w 354"/>
                <a:gd name="T97" fmla="*/ 3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4" h="418">
                  <a:moveTo>
                    <a:pt x="33" y="39"/>
                  </a:moveTo>
                  <a:lnTo>
                    <a:pt x="30" y="48"/>
                  </a:lnTo>
                  <a:lnTo>
                    <a:pt x="23" y="71"/>
                  </a:lnTo>
                  <a:lnTo>
                    <a:pt x="15" y="107"/>
                  </a:lnTo>
                  <a:lnTo>
                    <a:pt x="7" y="155"/>
                  </a:lnTo>
                  <a:lnTo>
                    <a:pt x="1" y="212"/>
                  </a:lnTo>
                  <a:lnTo>
                    <a:pt x="0" y="276"/>
                  </a:lnTo>
                  <a:lnTo>
                    <a:pt x="6" y="345"/>
                  </a:lnTo>
                  <a:lnTo>
                    <a:pt x="21" y="418"/>
                  </a:lnTo>
                  <a:lnTo>
                    <a:pt x="21" y="415"/>
                  </a:lnTo>
                  <a:lnTo>
                    <a:pt x="21" y="405"/>
                  </a:lnTo>
                  <a:lnTo>
                    <a:pt x="21" y="390"/>
                  </a:lnTo>
                  <a:lnTo>
                    <a:pt x="21" y="372"/>
                  </a:lnTo>
                  <a:lnTo>
                    <a:pt x="23" y="348"/>
                  </a:lnTo>
                  <a:lnTo>
                    <a:pt x="27" y="324"/>
                  </a:lnTo>
                  <a:lnTo>
                    <a:pt x="31" y="296"/>
                  </a:lnTo>
                  <a:lnTo>
                    <a:pt x="37" y="267"/>
                  </a:lnTo>
                  <a:lnTo>
                    <a:pt x="46" y="239"/>
                  </a:lnTo>
                  <a:lnTo>
                    <a:pt x="57" y="211"/>
                  </a:lnTo>
                  <a:lnTo>
                    <a:pt x="70" y="185"/>
                  </a:lnTo>
                  <a:lnTo>
                    <a:pt x="88" y="160"/>
                  </a:lnTo>
                  <a:lnTo>
                    <a:pt x="109" y="139"/>
                  </a:lnTo>
                  <a:lnTo>
                    <a:pt x="133" y="121"/>
                  </a:lnTo>
                  <a:lnTo>
                    <a:pt x="163" y="109"/>
                  </a:lnTo>
                  <a:lnTo>
                    <a:pt x="197" y="102"/>
                  </a:lnTo>
                  <a:lnTo>
                    <a:pt x="199" y="100"/>
                  </a:lnTo>
                  <a:lnTo>
                    <a:pt x="205" y="96"/>
                  </a:lnTo>
                  <a:lnTo>
                    <a:pt x="215" y="88"/>
                  </a:lnTo>
                  <a:lnTo>
                    <a:pt x="231" y="78"/>
                  </a:lnTo>
                  <a:lnTo>
                    <a:pt x="252" y="66"/>
                  </a:lnTo>
                  <a:lnTo>
                    <a:pt x="280" y="52"/>
                  </a:lnTo>
                  <a:lnTo>
                    <a:pt x="314" y="35"/>
                  </a:lnTo>
                  <a:lnTo>
                    <a:pt x="354" y="17"/>
                  </a:lnTo>
                  <a:lnTo>
                    <a:pt x="352" y="16"/>
                  </a:lnTo>
                  <a:lnTo>
                    <a:pt x="346" y="15"/>
                  </a:lnTo>
                  <a:lnTo>
                    <a:pt x="337" y="13"/>
                  </a:lnTo>
                  <a:lnTo>
                    <a:pt x="324" y="11"/>
                  </a:lnTo>
                  <a:lnTo>
                    <a:pt x="308" y="8"/>
                  </a:lnTo>
                  <a:lnTo>
                    <a:pt x="290" y="6"/>
                  </a:lnTo>
                  <a:lnTo>
                    <a:pt x="269" y="4"/>
                  </a:lnTo>
                  <a:lnTo>
                    <a:pt x="246" y="1"/>
                  </a:lnTo>
                  <a:lnTo>
                    <a:pt x="222" y="0"/>
                  </a:lnTo>
                  <a:lnTo>
                    <a:pt x="197" y="1"/>
                  </a:lnTo>
                  <a:lnTo>
                    <a:pt x="170" y="3"/>
                  </a:lnTo>
                  <a:lnTo>
                    <a:pt x="143" y="6"/>
                  </a:lnTo>
                  <a:lnTo>
                    <a:pt x="115" y="11"/>
                  </a:lnTo>
                  <a:lnTo>
                    <a:pt x="87" y="18"/>
                  </a:lnTo>
                  <a:lnTo>
                    <a:pt x="59" y="27"/>
                  </a:lnTo>
                  <a:lnTo>
                    <a:pt x="33" y="39"/>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08" name="Freeform 458"/>
            <p:cNvSpPr>
              <a:spLocks/>
            </p:cNvSpPr>
            <p:nvPr/>
          </p:nvSpPr>
          <p:spPr bwMode="auto">
            <a:xfrm>
              <a:off x="3925" y="3320"/>
              <a:ext cx="32" cy="8"/>
            </a:xfrm>
            <a:custGeom>
              <a:avLst/>
              <a:gdLst>
                <a:gd name="T0" fmla="*/ 0 w 290"/>
                <a:gd name="T1" fmla="*/ 50 h 79"/>
                <a:gd name="T2" fmla="*/ 0 w 290"/>
                <a:gd name="T3" fmla="*/ 49 h 79"/>
                <a:gd name="T4" fmla="*/ 3 w 290"/>
                <a:gd name="T5" fmla="*/ 46 h 79"/>
                <a:gd name="T6" fmla="*/ 6 w 290"/>
                <a:gd name="T7" fmla="*/ 42 h 79"/>
                <a:gd name="T8" fmla="*/ 11 w 290"/>
                <a:gd name="T9" fmla="*/ 36 h 79"/>
                <a:gd name="T10" fmla="*/ 18 w 290"/>
                <a:gd name="T11" fmla="*/ 30 h 79"/>
                <a:gd name="T12" fmla="*/ 26 w 290"/>
                <a:gd name="T13" fmla="*/ 24 h 79"/>
                <a:gd name="T14" fmla="*/ 37 w 290"/>
                <a:gd name="T15" fmla="*/ 18 h 79"/>
                <a:gd name="T16" fmla="*/ 51 w 290"/>
                <a:gd name="T17" fmla="*/ 12 h 79"/>
                <a:gd name="T18" fmla="*/ 69 w 290"/>
                <a:gd name="T19" fmla="*/ 6 h 79"/>
                <a:gd name="T20" fmla="*/ 88 w 290"/>
                <a:gd name="T21" fmla="*/ 2 h 79"/>
                <a:gd name="T22" fmla="*/ 112 w 290"/>
                <a:gd name="T23" fmla="*/ 0 h 79"/>
                <a:gd name="T24" fmla="*/ 139 w 290"/>
                <a:gd name="T25" fmla="*/ 0 h 79"/>
                <a:gd name="T26" fmla="*/ 170 w 290"/>
                <a:gd name="T27" fmla="*/ 2 h 79"/>
                <a:gd name="T28" fmla="*/ 205 w 290"/>
                <a:gd name="T29" fmla="*/ 8 h 79"/>
                <a:gd name="T30" fmla="*/ 245 w 290"/>
                <a:gd name="T31" fmla="*/ 16 h 79"/>
                <a:gd name="T32" fmla="*/ 290 w 290"/>
                <a:gd name="T33" fmla="*/ 28 h 79"/>
                <a:gd name="T34" fmla="*/ 283 w 290"/>
                <a:gd name="T35" fmla="*/ 45 h 79"/>
                <a:gd name="T36" fmla="*/ 281 w 290"/>
                <a:gd name="T37" fmla="*/ 44 h 79"/>
                <a:gd name="T38" fmla="*/ 274 w 290"/>
                <a:gd name="T39" fmla="*/ 42 h 79"/>
                <a:gd name="T40" fmla="*/ 263 w 290"/>
                <a:gd name="T41" fmla="*/ 39 h 79"/>
                <a:gd name="T42" fmla="*/ 249 w 290"/>
                <a:gd name="T43" fmla="*/ 35 h 79"/>
                <a:gd name="T44" fmla="*/ 232 w 290"/>
                <a:gd name="T45" fmla="*/ 31 h 79"/>
                <a:gd name="T46" fmla="*/ 212 w 290"/>
                <a:gd name="T47" fmla="*/ 27 h 79"/>
                <a:gd name="T48" fmla="*/ 191 w 290"/>
                <a:gd name="T49" fmla="*/ 24 h 79"/>
                <a:gd name="T50" fmla="*/ 167 w 290"/>
                <a:gd name="T51" fmla="*/ 22 h 79"/>
                <a:gd name="T52" fmla="*/ 144 w 290"/>
                <a:gd name="T53" fmla="*/ 21 h 79"/>
                <a:gd name="T54" fmla="*/ 120 w 290"/>
                <a:gd name="T55" fmla="*/ 21 h 79"/>
                <a:gd name="T56" fmla="*/ 96 w 290"/>
                <a:gd name="T57" fmla="*/ 23 h 79"/>
                <a:gd name="T58" fmla="*/ 74 w 290"/>
                <a:gd name="T59" fmla="*/ 28 h 79"/>
                <a:gd name="T60" fmla="*/ 52 w 290"/>
                <a:gd name="T61" fmla="*/ 36 h 79"/>
                <a:gd name="T62" fmla="*/ 32 w 290"/>
                <a:gd name="T63" fmla="*/ 46 h 79"/>
                <a:gd name="T64" fmla="*/ 15 w 290"/>
                <a:gd name="T65" fmla="*/ 61 h 79"/>
                <a:gd name="T66" fmla="*/ 0 w 290"/>
                <a:gd name="T67" fmla="*/ 79 h 79"/>
                <a:gd name="T68" fmla="*/ 0 w 290"/>
                <a:gd name="T69" fmla="*/ 5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79">
                  <a:moveTo>
                    <a:pt x="0" y="50"/>
                  </a:moveTo>
                  <a:lnTo>
                    <a:pt x="0" y="49"/>
                  </a:lnTo>
                  <a:lnTo>
                    <a:pt x="3" y="46"/>
                  </a:lnTo>
                  <a:lnTo>
                    <a:pt x="6" y="42"/>
                  </a:lnTo>
                  <a:lnTo>
                    <a:pt x="11" y="36"/>
                  </a:lnTo>
                  <a:lnTo>
                    <a:pt x="18" y="30"/>
                  </a:lnTo>
                  <a:lnTo>
                    <a:pt x="26" y="24"/>
                  </a:lnTo>
                  <a:lnTo>
                    <a:pt x="37" y="18"/>
                  </a:lnTo>
                  <a:lnTo>
                    <a:pt x="51" y="12"/>
                  </a:lnTo>
                  <a:lnTo>
                    <a:pt x="69" y="6"/>
                  </a:lnTo>
                  <a:lnTo>
                    <a:pt x="88" y="2"/>
                  </a:lnTo>
                  <a:lnTo>
                    <a:pt x="112" y="0"/>
                  </a:lnTo>
                  <a:lnTo>
                    <a:pt x="139" y="0"/>
                  </a:lnTo>
                  <a:lnTo>
                    <a:pt x="170" y="2"/>
                  </a:lnTo>
                  <a:lnTo>
                    <a:pt x="205" y="8"/>
                  </a:lnTo>
                  <a:lnTo>
                    <a:pt x="245" y="16"/>
                  </a:lnTo>
                  <a:lnTo>
                    <a:pt x="290" y="28"/>
                  </a:lnTo>
                  <a:lnTo>
                    <a:pt x="283" y="45"/>
                  </a:lnTo>
                  <a:lnTo>
                    <a:pt x="281" y="44"/>
                  </a:lnTo>
                  <a:lnTo>
                    <a:pt x="274" y="42"/>
                  </a:lnTo>
                  <a:lnTo>
                    <a:pt x="263" y="39"/>
                  </a:lnTo>
                  <a:lnTo>
                    <a:pt x="249" y="35"/>
                  </a:lnTo>
                  <a:lnTo>
                    <a:pt x="232" y="31"/>
                  </a:lnTo>
                  <a:lnTo>
                    <a:pt x="212" y="27"/>
                  </a:lnTo>
                  <a:lnTo>
                    <a:pt x="191" y="24"/>
                  </a:lnTo>
                  <a:lnTo>
                    <a:pt x="167" y="22"/>
                  </a:lnTo>
                  <a:lnTo>
                    <a:pt x="144" y="21"/>
                  </a:lnTo>
                  <a:lnTo>
                    <a:pt x="120" y="21"/>
                  </a:lnTo>
                  <a:lnTo>
                    <a:pt x="96" y="23"/>
                  </a:lnTo>
                  <a:lnTo>
                    <a:pt x="74" y="28"/>
                  </a:lnTo>
                  <a:lnTo>
                    <a:pt x="52" y="36"/>
                  </a:lnTo>
                  <a:lnTo>
                    <a:pt x="32" y="46"/>
                  </a:lnTo>
                  <a:lnTo>
                    <a:pt x="15" y="61"/>
                  </a:lnTo>
                  <a:lnTo>
                    <a:pt x="0" y="79"/>
                  </a:lnTo>
                  <a:lnTo>
                    <a:pt x="0" y="5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09" name="Freeform 459"/>
            <p:cNvSpPr>
              <a:spLocks/>
            </p:cNvSpPr>
            <p:nvPr/>
          </p:nvSpPr>
          <p:spPr bwMode="auto">
            <a:xfrm>
              <a:off x="3925" y="3299"/>
              <a:ext cx="32" cy="9"/>
            </a:xfrm>
            <a:custGeom>
              <a:avLst/>
              <a:gdLst>
                <a:gd name="T0" fmla="*/ 0 w 290"/>
                <a:gd name="T1" fmla="*/ 50 h 79"/>
                <a:gd name="T2" fmla="*/ 0 w 290"/>
                <a:gd name="T3" fmla="*/ 49 h 79"/>
                <a:gd name="T4" fmla="*/ 3 w 290"/>
                <a:gd name="T5" fmla="*/ 46 h 79"/>
                <a:gd name="T6" fmla="*/ 6 w 290"/>
                <a:gd name="T7" fmla="*/ 42 h 79"/>
                <a:gd name="T8" fmla="*/ 11 w 290"/>
                <a:gd name="T9" fmla="*/ 36 h 79"/>
                <a:gd name="T10" fmla="*/ 18 w 290"/>
                <a:gd name="T11" fmla="*/ 30 h 79"/>
                <a:gd name="T12" fmla="*/ 26 w 290"/>
                <a:gd name="T13" fmla="*/ 24 h 79"/>
                <a:gd name="T14" fmla="*/ 37 w 290"/>
                <a:gd name="T15" fmla="*/ 17 h 79"/>
                <a:gd name="T16" fmla="*/ 51 w 290"/>
                <a:gd name="T17" fmla="*/ 11 h 79"/>
                <a:gd name="T18" fmla="*/ 69 w 290"/>
                <a:gd name="T19" fmla="*/ 6 h 79"/>
                <a:gd name="T20" fmla="*/ 88 w 290"/>
                <a:gd name="T21" fmla="*/ 2 h 79"/>
                <a:gd name="T22" fmla="*/ 112 w 290"/>
                <a:gd name="T23" fmla="*/ 0 h 79"/>
                <a:gd name="T24" fmla="*/ 139 w 290"/>
                <a:gd name="T25" fmla="*/ 0 h 79"/>
                <a:gd name="T26" fmla="*/ 170 w 290"/>
                <a:gd name="T27" fmla="*/ 2 h 79"/>
                <a:gd name="T28" fmla="*/ 205 w 290"/>
                <a:gd name="T29" fmla="*/ 7 h 79"/>
                <a:gd name="T30" fmla="*/ 245 w 290"/>
                <a:gd name="T31" fmla="*/ 16 h 79"/>
                <a:gd name="T32" fmla="*/ 290 w 290"/>
                <a:gd name="T33" fmla="*/ 28 h 79"/>
                <a:gd name="T34" fmla="*/ 283 w 290"/>
                <a:gd name="T35" fmla="*/ 44 h 79"/>
                <a:gd name="T36" fmla="*/ 281 w 290"/>
                <a:gd name="T37" fmla="*/ 43 h 79"/>
                <a:gd name="T38" fmla="*/ 274 w 290"/>
                <a:gd name="T39" fmla="*/ 41 h 79"/>
                <a:gd name="T40" fmla="*/ 263 w 290"/>
                <a:gd name="T41" fmla="*/ 38 h 79"/>
                <a:gd name="T42" fmla="*/ 249 w 290"/>
                <a:gd name="T43" fmla="*/ 34 h 79"/>
                <a:gd name="T44" fmla="*/ 232 w 290"/>
                <a:gd name="T45" fmla="*/ 31 h 79"/>
                <a:gd name="T46" fmla="*/ 212 w 290"/>
                <a:gd name="T47" fmla="*/ 27 h 79"/>
                <a:gd name="T48" fmla="*/ 191 w 290"/>
                <a:gd name="T49" fmla="*/ 24 h 79"/>
                <a:gd name="T50" fmla="*/ 167 w 290"/>
                <a:gd name="T51" fmla="*/ 21 h 79"/>
                <a:gd name="T52" fmla="*/ 144 w 290"/>
                <a:gd name="T53" fmla="*/ 20 h 79"/>
                <a:gd name="T54" fmla="*/ 120 w 290"/>
                <a:gd name="T55" fmla="*/ 21 h 79"/>
                <a:gd name="T56" fmla="*/ 96 w 290"/>
                <a:gd name="T57" fmla="*/ 23 h 79"/>
                <a:gd name="T58" fmla="*/ 74 w 290"/>
                <a:gd name="T59" fmla="*/ 28 h 79"/>
                <a:gd name="T60" fmla="*/ 52 w 290"/>
                <a:gd name="T61" fmla="*/ 36 h 79"/>
                <a:gd name="T62" fmla="*/ 32 w 290"/>
                <a:gd name="T63" fmla="*/ 46 h 79"/>
                <a:gd name="T64" fmla="*/ 15 w 290"/>
                <a:gd name="T65" fmla="*/ 61 h 79"/>
                <a:gd name="T66" fmla="*/ 0 w 290"/>
                <a:gd name="T67" fmla="*/ 79 h 79"/>
                <a:gd name="T68" fmla="*/ 0 w 290"/>
                <a:gd name="T69" fmla="*/ 5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79">
                  <a:moveTo>
                    <a:pt x="0" y="50"/>
                  </a:moveTo>
                  <a:lnTo>
                    <a:pt x="0" y="49"/>
                  </a:lnTo>
                  <a:lnTo>
                    <a:pt x="3" y="46"/>
                  </a:lnTo>
                  <a:lnTo>
                    <a:pt x="6" y="42"/>
                  </a:lnTo>
                  <a:lnTo>
                    <a:pt x="11" y="36"/>
                  </a:lnTo>
                  <a:lnTo>
                    <a:pt x="18" y="30"/>
                  </a:lnTo>
                  <a:lnTo>
                    <a:pt x="26" y="24"/>
                  </a:lnTo>
                  <a:lnTo>
                    <a:pt x="37" y="17"/>
                  </a:lnTo>
                  <a:lnTo>
                    <a:pt x="51" y="11"/>
                  </a:lnTo>
                  <a:lnTo>
                    <a:pt x="69" y="6"/>
                  </a:lnTo>
                  <a:lnTo>
                    <a:pt x="88" y="2"/>
                  </a:lnTo>
                  <a:lnTo>
                    <a:pt x="112" y="0"/>
                  </a:lnTo>
                  <a:lnTo>
                    <a:pt x="139" y="0"/>
                  </a:lnTo>
                  <a:lnTo>
                    <a:pt x="170" y="2"/>
                  </a:lnTo>
                  <a:lnTo>
                    <a:pt x="205" y="7"/>
                  </a:lnTo>
                  <a:lnTo>
                    <a:pt x="245" y="16"/>
                  </a:lnTo>
                  <a:lnTo>
                    <a:pt x="290" y="28"/>
                  </a:lnTo>
                  <a:lnTo>
                    <a:pt x="283" y="44"/>
                  </a:lnTo>
                  <a:lnTo>
                    <a:pt x="281" y="43"/>
                  </a:lnTo>
                  <a:lnTo>
                    <a:pt x="274" y="41"/>
                  </a:lnTo>
                  <a:lnTo>
                    <a:pt x="263" y="38"/>
                  </a:lnTo>
                  <a:lnTo>
                    <a:pt x="249" y="34"/>
                  </a:lnTo>
                  <a:lnTo>
                    <a:pt x="232" y="31"/>
                  </a:lnTo>
                  <a:lnTo>
                    <a:pt x="212" y="27"/>
                  </a:lnTo>
                  <a:lnTo>
                    <a:pt x="191" y="24"/>
                  </a:lnTo>
                  <a:lnTo>
                    <a:pt x="167" y="21"/>
                  </a:lnTo>
                  <a:lnTo>
                    <a:pt x="144" y="20"/>
                  </a:lnTo>
                  <a:lnTo>
                    <a:pt x="120" y="21"/>
                  </a:lnTo>
                  <a:lnTo>
                    <a:pt x="96" y="23"/>
                  </a:lnTo>
                  <a:lnTo>
                    <a:pt x="74" y="28"/>
                  </a:lnTo>
                  <a:lnTo>
                    <a:pt x="52" y="36"/>
                  </a:lnTo>
                  <a:lnTo>
                    <a:pt x="32" y="46"/>
                  </a:lnTo>
                  <a:lnTo>
                    <a:pt x="15" y="61"/>
                  </a:lnTo>
                  <a:lnTo>
                    <a:pt x="0" y="79"/>
                  </a:lnTo>
                  <a:lnTo>
                    <a:pt x="0" y="5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10" name="Freeform 460"/>
            <p:cNvSpPr>
              <a:spLocks/>
            </p:cNvSpPr>
            <p:nvPr/>
          </p:nvSpPr>
          <p:spPr bwMode="auto">
            <a:xfrm>
              <a:off x="3955" y="3289"/>
              <a:ext cx="52" cy="96"/>
            </a:xfrm>
            <a:custGeom>
              <a:avLst/>
              <a:gdLst>
                <a:gd name="T0" fmla="*/ 0 w 469"/>
                <a:gd name="T1" fmla="*/ 0 h 868"/>
                <a:gd name="T2" fmla="*/ 0 w 469"/>
                <a:gd name="T3" fmla="*/ 840 h 868"/>
                <a:gd name="T4" fmla="*/ 142 w 469"/>
                <a:gd name="T5" fmla="*/ 868 h 868"/>
                <a:gd name="T6" fmla="*/ 136 w 469"/>
                <a:gd name="T7" fmla="*/ 755 h 868"/>
                <a:gd name="T8" fmla="*/ 469 w 469"/>
                <a:gd name="T9" fmla="*/ 806 h 868"/>
                <a:gd name="T10" fmla="*/ 463 w 469"/>
                <a:gd name="T11" fmla="*/ 761 h 868"/>
                <a:gd name="T12" fmla="*/ 232 w 469"/>
                <a:gd name="T13" fmla="*/ 732 h 868"/>
                <a:gd name="T14" fmla="*/ 226 w 469"/>
                <a:gd name="T15" fmla="*/ 635 h 868"/>
                <a:gd name="T16" fmla="*/ 68 w 469"/>
                <a:gd name="T17" fmla="*/ 635 h 868"/>
                <a:gd name="T18" fmla="*/ 64 w 469"/>
                <a:gd name="T19" fmla="*/ 623 h 868"/>
                <a:gd name="T20" fmla="*/ 53 w 469"/>
                <a:gd name="T21" fmla="*/ 587 h 868"/>
                <a:gd name="T22" fmla="*/ 39 w 469"/>
                <a:gd name="T23" fmla="*/ 530 h 868"/>
                <a:gd name="T24" fmla="*/ 25 w 469"/>
                <a:gd name="T25" fmla="*/ 455 h 868"/>
                <a:gd name="T26" fmla="*/ 14 w 469"/>
                <a:gd name="T27" fmla="*/ 365 h 868"/>
                <a:gd name="T28" fmla="*/ 10 w 469"/>
                <a:gd name="T29" fmla="*/ 262 h 868"/>
                <a:gd name="T30" fmla="*/ 19 w 469"/>
                <a:gd name="T31" fmla="*/ 149 h 868"/>
                <a:gd name="T32" fmla="*/ 40 w 469"/>
                <a:gd name="T33" fmla="*/ 29 h 868"/>
                <a:gd name="T34" fmla="*/ 0 w 469"/>
                <a:gd name="T35"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9" h="868">
                  <a:moveTo>
                    <a:pt x="0" y="0"/>
                  </a:moveTo>
                  <a:lnTo>
                    <a:pt x="0" y="840"/>
                  </a:lnTo>
                  <a:lnTo>
                    <a:pt x="142" y="868"/>
                  </a:lnTo>
                  <a:lnTo>
                    <a:pt x="136" y="755"/>
                  </a:lnTo>
                  <a:lnTo>
                    <a:pt x="469" y="806"/>
                  </a:lnTo>
                  <a:lnTo>
                    <a:pt x="463" y="761"/>
                  </a:lnTo>
                  <a:lnTo>
                    <a:pt x="232" y="732"/>
                  </a:lnTo>
                  <a:lnTo>
                    <a:pt x="226" y="635"/>
                  </a:lnTo>
                  <a:lnTo>
                    <a:pt x="68" y="635"/>
                  </a:lnTo>
                  <a:lnTo>
                    <a:pt x="64" y="623"/>
                  </a:lnTo>
                  <a:lnTo>
                    <a:pt x="53" y="587"/>
                  </a:lnTo>
                  <a:lnTo>
                    <a:pt x="39" y="530"/>
                  </a:lnTo>
                  <a:lnTo>
                    <a:pt x="25" y="455"/>
                  </a:lnTo>
                  <a:lnTo>
                    <a:pt x="14" y="365"/>
                  </a:lnTo>
                  <a:lnTo>
                    <a:pt x="10" y="262"/>
                  </a:lnTo>
                  <a:lnTo>
                    <a:pt x="19" y="149"/>
                  </a:lnTo>
                  <a:lnTo>
                    <a:pt x="40" y="29"/>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11" name="Freeform 461"/>
            <p:cNvSpPr>
              <a:spLocks/>
            </p:cNvSpPr>
            <p:nvPr/>
          </p:nvSpPr>
          <p:spPr bwMode="auto">
            <a:xfrm>
              <a:off x="3981" y="3267"/>
              <a:ext cx="67" cy="13"/>
            </a:xfrm>
            <a:custGeom>
              <a:avLst/>
              <a:gdLst>
                <a:gd name="T0" fmla="*/ 0 w 604"/>
                <a:gd name="T1" fmla="*/ 118 h 118"/>
                <a:gd name="T2" fmla="*/ 3 w 604"/>
                <a:gd name="T3" fmla="*/ 117 h 118"/>
                <a:gd name="T4" fmla="*/ 14 w 604"/>
                <a:gd name="T5" fmla="*/ 113 h 118"/>
                <a:gd name="T6" fmla="*/ 29 w 604"/>
                <a:gd name="T7" fmla="*/ 108 h 118"/>
                <a:gd name="T8" fmla="*/ 50 w 604"/>
                <a:gd name="T9" fmla="*/ 101 h 118"/>
                <a:gd name="T10" fmla="*/ 77 w 604"/>
                <a:gd name="T11" fmla="*/ 93 h 118"/>
                <a:gd name="T12" fmla="*/ 107 w 604"/>
                <a:gd name="T13" fmla="*/ 85 h 118"/>
                <a:gd name="T14" fmla="*/ 143 w 604"/>
                <a:gd name="T15" fmla="*/ 76 h 118"/>
                <a:gd name="T16" fmla="*/ 181 w 604"/>
                <a:gd name="T17" fmla="*/ 69 h 118"/>
                <a:gd name="T18" fmla="*/ 224 w 604"/>
                <a:gd name="T19" fmla="*/ 62 h 118"/>
                <a:gd name="T20" fmla="*/ 270 w 604"/>
                <a:gd name="T21" fmla="*/ 57 h 118"/>
                <a:gd name="T22" fmla="*/ 319 w 604"/>
                <a:gd name="T23" fmla="*/ 53 h 118"/>
                <a:gd name="T24" fmla="*/ 369 w 604"/>
                <a:gd name="T25" fmla="*/ 52 h 118"/>
                <a:gd name="T26" fmla="*/ 422 w 604"/>
                <a:gd name="T27" fmla="*/ 53 h 118"/>
                <a:gd name="T28" fmla="*/ 476 w 604"/>
                <a:gd name="T29" fmla="*/ 58 h 118"/>
                <a:gd name="T30" fmla="*/ 531 w 604"/>
                <a:gd name="T31" fmla="*/ 66 h 118"/>
                <a:gd name="T32" fmla="*/ 587 w 604"/>
                <a:gd name="T33" fmla="*/ 78 h 118"/>
                <a:gd name="T34" fmla="*/ 604 w 604"/>
                <a:gd name="T35" fmla="*/ 0 h 118"/>
                <a:gd name="T36" fmla="*/ 600 w 604"/>
                <a:gd name="T37" fmla="*/ 0 h 118"/>
                <a:gd name="T38" fmla="*/ 587 w 604"/>
                <a:gd name="T39" fmla="*/ 0 h 118"/>
                <a:gd name="T40" fmla="*/ 566 w 604"/>
                <a:gd name="T41" fmla="*/ 0 h 118"/>
                <a:gd name="T42" fmla="*/ 540 w 604"/>
                <a:gd name="T43" fmla="*/ 1 h 118"/>
                <a:gd name="T44" fmla="*/ 507 w 604"/>
                <a:gd name="T45" fmla="*/ 2 h 118"/>
                <a:gd name="T46" fmla="*/ 470 w 604"/>
                <a:gd name="T47" fmla="*/ 3 h 118"/>
                <a:gd name="T48" fmla="*/ 428 w 604"/>
                <a:gd name="T49" fmla="*/ 6 h 118"/>
                <a:gd name="T50" fmla="*/ 383 w 604"/>
                <a:gd name="T51" fmla="*/ 8 h 118"/>
                <a:gd name="T52" fmla="*/ 335 w 604"/>
                <a:gd name="T53" fmla="*/ 12 h 118"/>
                <a:gd name="T54" fmla="*/ 285 w 604"/>
                <a:gd name="T55" fmla="*/ 16 h 118"/>
                <a:gd name="T56" fmla="*/ 235 w 604"/>
                <a:gd name="T57" fmla="*/ 21 h 118"/>
                <a:gd name="T58" fmla="*/ 186 w 604"/>
                <a:gd name="T59" fmla="*/ 28 h 118"/>
                <a:gd name="T60" fmla="*/ 136 w 604"/>
                <a:gd name="T61" fmla="*/ 36 h 118"/>
                <a:gd name="T62" fmla="*/ 88 w 604"/>
                <a:gd name="T63" fmla="*/ 45 h 118"/>
                <a:gd name="T64" fmla="*/ 42 w 604"/>
                <a:gd name="T65" fmla="*/ 55 h 118"/>
                <a:gd name="T66" fmla="*/ 0 w 604"/>
                <a:gd name="T67" fmla="*/ 67 h 118"/>
                <a:gd name="T68" fmla="*/ 0 w 604"/>
                <a:gd name="T6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4" h="118">
                  <a:moveTo>
                    <a:pt x="0" y="118"/>
                  </a:moveTo>
                  <a:lnTo>
                    <a:pt x="3" y="117"/>
                  </a:lnTo>
                  <a:lnTo>
                    <a:pt x="14" y="113"/>
                  </a:lnTo>
                  <a:lnTo>
                    <a:pt x="29" y="108"/>
                  </a:lnTo>
                  <a:lnTo>
                    <a:pt x="50" y="101"/>
                  </a:lnTo>
                  <a:lnTo>
                    <a:pt x="77" y="93"/>
                  </a:lnTo>
                  <a:lnTo>
                    <a:pt x="107" y="85"/>
                  </a:lnTo>
                  <a:lnTo>
                    <a:pt x="143" y="76"/>
                  </a:lnTo>
                  <a:lnTo>
                    <a:pt x="181" y="69"/>
                  </a:lnTo>
                  <a:lnTo>
                    <a:pt x="224" y="62"/>
                  </a:lnTo>
                  <a:lnTo>
                    <a:pt x="270" y="57"/>
                  </a:lnTo>
                  <a:lnTo>
                    <a:pt x="319" y="53"/>
                  </a:lnTo>
                  <a:lnTo>
                    <a:pt x="369" y="52"/>
                  </a:lnTo>
                  <a:lnTo>
                    <a:pt x="422" y="53"/>
                  </a:lnTo>
                  <a:lnTo>
                    <a:pt x="476" y="58"/>
                  </a:lnTo>
                  <a:lnTo>
                    <a:pt x="531" y="66"/>
                  </a:lnTo>
                  <a:lnTo>
                    <a:pt x="587" y="78"/>
                  </a:lnTo>
                  <a:lnTo>
                    <a:pt x="604" y="0"/>
                  </a:lnTo>
                  <a:lnTo>
                    <a:pt x="600" y="0"/>
                  </a:lnTo>
                  <a:lnTo>
                    <a:pt x="587" y="0"/>
                  </a:lnTo>
                  <a:lnTo>
                    <a:pt x="566" y="0"/>
                  </a:lnTo>
                  <a:lnTo>
                    <a:pt x="540" y="1"/>
                  </a:lnTo>
                  <a:lnTo>
                    <a:pt x="507" y="2"/>
                  </a:lnTo>
                  <a:lnTo>
                    <a:pt x="470" y="3"/>
                  </a:lnTo>
                  <a:lnTo>
                    <a:pt x="428" y="6"/>
                  </a:lnTo>
                  <a:lnTo>
                    <a:pt x="383" y="8"/>
                  </a:lnTo>
                  <a:lnTo>
                    <a:pt x="335" y="12"/>
                  </a:lnTo>
                  <a:lnTo>
                    <a:pt x="285" y="16"/>
                  </a:lnTo>
                  <a:lnTo>
                    <a:pt x="235" y="21"/>
                  </a:lnTo>
                  <a:lnTo>
                    <a:pt x="186" y="28"/>
                  </a:lnTo>
                  <a:lnTo>
                    <a:pt x="136" y="36"/>
                  </a:lnTo>
                  <a:lnTo>
                    <a:pt x="88" y="45"/>
                  </a:lnTo>
                  <a:lnTo>
                    <a:pt x="42" y="55"/>
                  </a:lnTo>
                  <a:lnTo>
                    <a:pt x="0" y="67"/>
                  </a:lnTo>
                  <a:lnTo>
                    <a:pt x="0" y="11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12" name="Freeform 462"/>
            <p:cNvSpPr>
              <a:spLocks/>
            </p:cNvSpPr>
            <p:nvPr/>
          </p:nvSpPr>
          <p:spPr bwMode="auto">
            <a:xfrm>
              <a:off x="3942" y="3387"/>
              <a:ext cx="113" cy="38"/>
            </a:xfrm>
            <a:custGeom>
              <a:avLst/>
              <a:gdLst>
                <a:gd name="T0" fmla="*/ 430 w 1017"/>
                <a:gd name="T1" fmla="*/ 326 h 337"/>
                <a:gd name="T2" fmla="*/ 432 w 1017"/>
                <a:gd name="T3" fmla="*/ 325 h 337"/>
                <a:gd name="T4" fmla="*/ 438 w 1017"/>
                <a:gd name="T5" fmla="*/ 323 h 337"/>
                <a:gd name="T6" fmla="*/ 447 w 1017"/>
                <a:gd name="T7" fmla="*/ 319 h 337"/>
                <a:gd name="T8" fmla="*/ 459 w 1017"/>
                <a:gd name="T9" fmla="*/ 314 h 337"/>
                <a:gd name="T10" fmla="*/ 474 w 1017"/>
                <a:gd name="T11" fmla="*/ 308 h 337"/>
                <a:gd name="T12" fmla="*/ 491 w 1017"/>
                <a:gd name="T13" fmla="*/ 301 h 337"/>
                <a:gd name="T14" fmla="*/ 509 w 1017"/>
                <a:gd name="T15" fmla="*/ 291 h 337"/>
                <a:gd name="T16" fmla="*/ 528 w 1017"/>
                <a:gd name="T17" fmla="*/ 282 h 337"/>
                <a:gd name="T18" fmla="*/ 549 w 1017"/>
                <a:gd name="T19" fmla="*/ 272 h 337"/>
                <a:gd name="T20" fmla="*/ 568 w 1017"/>
                <a:gd name="T21" fmla="*/ 260 h 337"/>
                <a:gd name="T22" fmla="*/ 587 w 1017"/>
                <a:gd name="T23" fmla="*/ 248 h 337"/>
                <a:gd name="T24" fmla="*/ 606 w 1017"/>
                <a:gd name="T25" fmla="*/ 235 h 337"/>
                <a:gd name="T26" fmla="*/ 623 w 1017"/>
                <a:gd name="T27" fmla="*/ 222 h 337"/>
                <a:gd name="T28" fmla="*/ 638 w 1017"/>
                <a:gd name="T29" fmla="*/ 208 h 337"/>
                <a:gd name="T30" fmla="*/ 651 w 1017"/>
                <a:gd name="T31" fmla="*/ 193 h 337"/>
                <a:gd name="T32" fmla="*/ 662 w 1017"/>
                <a:gd name="T33" fmla="*/ 179 h 337"/>
                <a:gd name="T34" fmla="*/ 0 w 1017"/>
                <a:gd name="T35" fmla="*/ 17 h 337"/>
                <a:gd name="T36" fmla="*/ 51 w 1017"/>
                <a:gd name="T37" fmla="*/ 0 h 337"/>
                <a:gd name="T38" fmla="*/ 1017 w 1017"/>
                <a:gd name="T39" fmla="*/ 237 h 337"/>
                <a:gd name="T40" fmla="*/ 977 w 1017"/>
                <a:gd name="T41" fmla="*/ 260 h 337"/>
                <a:gd name="T42" fmla="*/ 698 w 1017"/>
                <a:gd name="T43" fmla="*/ 188 h 337"/>
                <a:gd name="T44" fmla="*/ 697 w 1017"/>
                <a:gd name="T45" fmla="*/ 189 h 337"/>
                <a:gd name="T46" fmla="*/ 695 w 1017"/>
                <a:gd name="T47" fmla="*/ 192 h 337"/>
                <a:gd name="T48" fmla="*/ 691 w 1017"/>
                <a:gd name="T49" fmla="*/ 196 h 337"/>
                <a:gd name="T50" fmla="*/ 685 w 1017"/>
                <a:gd name="T51" fmla="*/ 202 h 337"/>
                <a:gd name="T52" fmla="*/ 678 w 1017"/>
                <a:gd name="T53" fmla="*/ 211 h 337"/>
                <a:gd name="T54" fmla="*/ 668 w 1017"/>
                <a:gd name="T55" fmla="*/ 219 h 337"/>
                <a:gd name="T56" fmla="*/ 657 w 1017"/>
                <a:gd name="T57" fmla="*/ 229 h 337"/>
                <a:gd name="T58" fmla="*/ 642 w 1017"/>
                <a:gd name="T59" fmla="*/ 239 h 337"/>
                <a:gd name="T60" fmla="*/ 626 w 1017"/>
                <a:gd name="T61" fmla="*/ 250 h 337"/>
                <a:gd name="T62" fmla="*/ 609 w 1017"/>
                <a:gd name="T63" fmla="*/ 263 h 337"/>
                <a:gd name="T64" fmla="*/ 587 w 1017"/>
                <a:gd name="T65" fmla="*/ 275 h 337"/>
                <a:gd name="T66" fmla="*/ 565 w 1017"/>
                <a:gd name="T67" fmla="*/ 287 h 337"/>
                <a:gd name="T68" fmla="*/ 540 w 1017"/>
                <a:gd name="T69" fmla="*/ 301 h 337"/>
                <a:gd name="T70" fmla="*/ 511 w 1017"/>
                <a:gd name="T71" fmla="*/ 313 h 337"/>
                <a:gd name="T72" fmla="*/ 480 w 1017"/>
                <a:gd name="T73" fmla="*/ 325 h 337"/>
                <a:gd name="T74" fmla="*/ 447 w 1017"/>
                <a:gd name="T75" fmla="*/ 337 h 337"/>
                <a:gd name="T76" fmla="*/ 430 w 1017"/>
                <a:gd name="T77" fmla="*/ 32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17" h="337">
                  <a:moveTo>
                    <a:pt x="430" y="326"/>
                  </a:moveTo>
                  <a:lnTo>
                    <a:pt x="432" y="325"/>
                  </a:lnTo>
                  <a:lnTo>
                    <a:pt x="438" y="323"/>
                  </a:lnTo>
                  <a:lnTo>
                    <a:pt x="447" y="319"/>
                  </a:lnTo>
                  <a:lnTo>
                    <a:pt x="459" y="314"/>
                  </a:lnTo>
                  <a:lnTo>
                    <a:pt x="474" y="308"/>
                  </a:lnTo>
                  <a:lnTo>
                    <a:pt x="491" y="301"/>
                  </a:lnTo>
                  <a:lnTo>
                    <a:pt x="509" y="291"/>
                  </a:lnTo>
                  <a:lnTo>
                    <a:pt x="528" y="282"/>
                  </a:lnTo>
                  <a:lnTo>
                    <a:pt x="549" y="272"/>
                  </a:lnTo>
                  <a:lnTo>
                    <a:pt x="568" y="260"/>
                  </a:lnTo>
                  <a:lnTo>
                    <a:pt x="587" y="248"/>
                  </a:lnTo>
                  <a:lnTo>
                    <a:pt x="606" y="235"/>
                  </a:lnTo>
                  <a:lnTo>
                    <a:pt x="623" y="222"/>
                  </a:lnTo>
                  <a:lnTo>
                    <a:pt x="638" y="208"/>
                  </a:lnTo>
                  <a:lnTo>
                    <a:pt x="651" y="193"/>
                  </a:lnTo>
                  <a:lnTo>
                    <a:pt x="662" y="179"/>
                  </a:lnTo>
                  <a:lnTo>
                    <a:pt x="0" y="17"/>
                  </a:lnTo>
                  <a:lnTo>
                    <a:pt x="51" y="0"/>
                  </a:lnTo>
                  <a:lnTo>
                    <a:pt x="1017" y="237"/>
                  </a:lnTo>
                  <a:lnTo>
                    <a:pt x="977" y="260"/>
                  </a:lnTo>
                  <a:lnTo>
                    <a:pt x="698" y="188"/>
                  </a:lnTo>
                  <a:lnTo>
                    <a:pt x="697" y="189"/>
                  </a:lnTo>
                  <a:lnTo>
                    <a:pt x="695" y="192"/>
                  </a:lnTo>
                  <a:lnTo>
                    <a:pt x="691" y="196"/>
                  </a:lnTo>
                  <a:lnTo>
                    <a:pt x="685" y="202"/>
                  </a:lnTo>
                  <a:lnTo>
                    <a:pt x="678" y="211"/>
                  </a:lnTo>
                  <a:lnTo>
                    <a:pt x="668" y="219"/>
                  </a:lnTo>
                  <a:lnTo>
                    <a:pt x="657" y="229"/>
                  </a:lnTo>
                  <a:lnTo>
                    <a:pt x="642" y="239"/>
                  </a:lnTo>
                  <a:lnTo>
                    <a:pt x="626" y="250"/>
                  </a:lnTo>
                  <a:lnTo>
                    <a:pt x="609" y="263"/>
                  </a:lnTo>
                  <a:lnTo>
                    <a:pt x="587" y="275"/>
                  </a:lnTo>
                  <a:lnTo>
                    <a:pt x="565" y="287"/>
                  </a:lnTo>
                  <a:lnTo>
                    <a:pt x="540" y="301"/>
                  </a:lnTo>
                  <a:lnTo>
                    <a:pt x="511" y="313"/>
                  </a:lnTo>
                  <a:lnTo>
                    <a:pt x="480" y="325"/>
                  </a:lnTo>
                  <a:lnTo>
                    <a:pt x="447" y="337"/>
                  </a:lnTo>
                  <a:lnTo>
                    <a:pt x="430" y="32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13" name="Freeform 463"/>
            <p:cNvSpPr>
              <a:spLocks/>
            </p:cNvSpPr>
            <p:nvPr/>
          </p:nvSpPr>
          <p:spPr bwMode="auto">
            <a:xfrm>
              <a:off x="3918" y="3397"/>
              <a:ext cx="116" cy="34"/>
            </a:xfrm>
            <a:custGeom>
              <a:avLst/>
              <a:gdLst>
                <a:gd name="T0" fmla="*/ 0 w 1036"/>
                <a:gd name="T1" fmla="*/ 0 h 303"/>
                <a:gd name="T2" fmla="*/ 1013 w 1036"/>
                <a:gd name="T3" fmla="*/ 303 h 303"/>
                <a:gd name="T4" fmla="*/ 1036 w 1036"/>
                <a:gd name="T5" fmla="*/ 303 h 303"/>
                <a:gd name="T6" fmla="*/ 31 w 1036"/>
                <a:gd name="T7" fmla="*/ 0 h 303"/>
                <a:gd name="T8" fmla="*/ 0 w 1036"/>
                <a:gd name="T9" fmla="*/ 0 h 303"/>
              </a:gdLst>
              <a:ahLst/>
              <a:cxnLst>
                <a:cxn ang="0">
                  <a:pos x="T0" y="T1"/>
                </a:cxn>
                <a:cxn ang="0">
                  <a:pos x="T2" y="T3"/>
                </a:cxn>
                <a:cxn ang="0">
                  <a:pos x="T4" y="T5"/>
                </a:cxn>
                <a:cxn ang="0">
                  <a:pos x="T6" y="T7"/>
                </a:cxn>
                <a:cxn ang="0">
                  <a:pos x="T8" y="T9"/>
                </a:cxn>
              </a:cxnLst>
              <a:rect l="0" t="0" r="r" b="b"/>
              <a:pathLst>
                <a:path w="1036" h="303">
                  <a:moveTo>
                    <a:pt x="0" y="0"/>
                  </a:moveTo>
                  <a:lnTo>
                    <a:pt x="1013" y="303"/>
                  </a:lnTo>
                  <a:lnTo>
                    <a:pt x="1036" y="303"/>
                  </a:lnTo>
                  <a:lnTo>
                    <a:pt x="31"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14" name="Freeform 464"/>
            <p:cNvSpPr>
              <a:spLocks/>
            </p:cNvSpPr>
            <p:nvPr/>
          </p:nvSpPr>
          <p:spPr bwMode="auto">
            <a:xfrm>
              <a:off x="3938" y="3393"/>
              <a:ext cx="113" cy="30"/>
            </a:xfrm>
            <a:custGeom>
              <a:avLst/>
              <a:gdLst>
                <a:gd name="T0" fmla="*/ 0 w 1023"/>
                <a:gd name="T1" fmla="*/ 1 h 270"/>
                <a:gd name="T2" fmla="*/ 1001 w 1023"/>
                <a:gd name="T3" fmla="*/ 270 h 270"/>
                <a:gd name="T4" fmla="*/ 1023 w 1023"/>
                <a:gd name="T5" fmla="*/ 269 h 270"/>
                <a:gd name="T6" fmla="*/ 31 w 1023"/>
                <a:gd name="T7" fmla="*/ 0 h 270"/>
                <a:gd name="T8" fmla="*/ 0 w 1023"/>
                <a:gd name="T9" fmla="*/ 1 h 270"/>
              </a:gdLst>
              <a:ahLst/>
              <a:cxnLst>
                <a:cxn ang="0">
                  <a:pos x="T0" y="T1"/>
                </a:cxn>
                <a:cxn ang="0">
                  <a:pos x="T2" y="T3"/>
                </a:cxn>
                <a:cxn ang="0">
                  <a:pos x="T4" y="T5"/>
                </a:cxn>
                <a:cxn ang="0">
                  <a:pos x="T6" y="T7"/>
                </a:cxn>
                <a:cxn ang="0">
                  <a:pos x="T8" y="T9"/>
                </a:cxn>
              </a:cxnLst>
              <a:rect l="0" t="0" r="r" b="b"/>
              <a:pathLst>
                <a:path w="1023" h="270">
                  <a:moveTo>
                    <a:pt x="0" y="1"/>
                  </a:moveTo>
                  <a:lnTo>
                    <a:pt x="1001" y="270"/>
                  </a:lnTo>
                  <a:lnTo>
                    <a:pt x="1023" y="269"/>
                  </a:lnTo>
                  <a:lnTo>
                    <a:pt x="31" y="0"/>
                  </a:lnTo>
                  <a:lnTo>
                    <a:pt x="0" y="1"/>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15" name="Freeform 465"/>
            <p:cNvSpPr>
              <a:spLocks/>
            </p:cNvSpPr>
            <p:nvPr/>
          </p:nvSpPr>
          <p:spPr bwMode="auto">
            <a:xfrm>
              <a:off x="3929" y="3394"/>
              <a:ext cx="114" cy="33"/>
            </a:xfrm>
            <a:custGeom>
              <a:avLst/>
              <a:gdLst>
                <a:gd name="T0" fmla="*/ 0 w 1028"/>
                <a:gd name="T1" fmla="*/ 0 h 299"/>
                <a:gd name="T2" fmla="*/ 1009 w 1028"/>
                <a:gd name="T3" fmla="*/ 299 h 299"/>
                <a:gd name="T4" fmla="*/ 1028 w 1028"/>
                <a:gd name="T5" fmla="*/ 292 h 299"/>
                <a:gd name="T6" fmla="*/ 30 w 1028"/>
                <a:gd name="T7" fmla="*/ 0 h 299"/>
                <a:gd name="T8" fmla="*/ 0 w 1028"/>
                <a:gd name="T9" fmla="*/ 0 h 299"/>
              </a:gdLst>
              <a:ahLst/>
              <a:cxnLst>
                <a:cxn ang="0">
                  <a:pos x="T0" y="T1"/>
                </a:cxn>
                <a:cxn ang="0">
                  <a:pos x="T2" y="T3"/>
                </a:cxn>
                <a:cxn ang="0">
                  <a:pos x="T4" y="T5"/>
                </a:cxn>
                <a:cxn ang="0">
                  <a:pos x="T6" y="T7"/>
                </a:cxn>
                <a:cxn ang="0">
                  <a:pos x="T8" y="T9"/>
                </a:cxn>
              </a:cxnLst>
              <a:rect l="0" t="0" r="r" b="b"/>
              <a:pathLst>
                <a:path w="1028" h="299">
                  <a:moveTo>
                    <a:pt x="0" y="0"/>
                  </a:moveTo>
                  <a:lnTo>
                    <a:pt x="1009" y="299"/>
                  </a:lnTo>
                  <a:lnTo>
                    <a:pt x="1028" y="292"/>
                  </a:lnTo>
                  <a:lnTo>
                    <a:pt x="3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1116" name="Group 466"/>
          <p:cNvGrpSpPr>
            <a:grpSpLocks/>
          </p:cNvGrpSpPr>
          <p:nvPr/>
        </p:nvGrpSpPr>
        <p:grpSpPr bwMode="auto">
          <a:xfrm>
            <a:off x="9154984" y="4503737"/>
            <a:ext cx="338138" cy="282575"/>
            <a:chOff x="3899" y="3264"/>
            <a:chExt cx="213" cy="178"/>
          </a:xfrm>
        </p:grpSpPr>
        <p:sp>
          <p:nvSpPr>
            <p:cNvPr id="1117" name="Freeform 467"/>
            <p:cNvSpPr>
              <a:spLocks/>
            </p:cNvSpPr>
            <p:nvPr/>
          </p:nvSpPr>
          <p:spPr bwMode="auto">
            <a:xfrm>
              <a:off x="3899" y="3264"/>
              <a:ext cx="213" cy="178"/>
            </a:xfrm>
            <a:custGeom>
              <a:avLst/>
              <a:gdLst>
                <a:gd name="T0" fmla="*/ 539 w 1913"/>
                <a:gd name="T1" fmla="*/ 115 h 1606"/>
                <a:gd name="T2" fmla="*/ 544 w 1913"/>
                <a:gd name="T3" fmla="*/ 114 h 1606"/>
                <a:gd name="T4" fmla="*/ 555 w 1913"/>
                <a:gd name="T5" fmla="*/ 110 h 1606"/>
                <a:gd name="T6" fmla="*/ 574 w 1913"/>
                <a:gd name="T7" fmla="*/ 103 h 1606"/>
                <a:gd name="T8" fmla="*/ 602 w 1913"/>
                <a:gd name="T9" fmla="*/ 95 h 1606"/>
                <a:gd name="T10" fmla="*/ 636 w 1913"/>
                <a:gd name="T11" fmla="*/ 85 h 1606"/>
                <a:gd name="T12" fmla="*/ 679 w 1913"/>
                <a:gd name="T13" fmla="*/ 75 h 1606"/>
                <a:gd name="T14" fmla="*/ 730 w 1913"/>
                <a:gd name="T15" fmla="*/ 64 h 1606"/>
                <a:gd name="T16" fmla="*/ 789 w 1913"/>
                <a:gd name="T17" fmla="*/ 52 h 1606"/>
                <a:gd name="T18" fmla="*/ 855 w 1913"/>
                <a:gd name="T19" fmla="*/ 41 h 1606"/>
                <a:gd name="T20" fmla="*/ 929 w 1913"/>
                <a:gd name="T21" fmla="*/ 31 h 1606"/>
                <a:gd name="T22" fmla="*/ 1013 w 1913"/>
                <a:gd name="T23" fmla="*/ 21 h 1606"/>
                <a:gd name="T24" fmla="*/ 1103 w 1913"/>
                <a:gd name="T25" fmla="*/ 13 h 1606"/>
                <a:gd name="T26" fmla="*/ 1202 w 1913"/>
                <a:gd name="T27" fmla="*/ 6 h 1606"/>
                <a:gd name="T28" fmla="*/ 1309 w 1913"/>
                <a:gd name="T29" fmla="*/ 1 h 1606"/>
                <a:gd name="T30" fmla="*/ 1425 w 1913"/>
                <a:gd name="T31" fmla="*/ 0 h 1606"/>
                <a:gd name="T32" fmla="*/ 1548 w 1913"/>
                <a:gd name="T33" fmla="*/ 1 h 1606"/>
                <a:gd name="T34" fmla="*/ 1601 w 1913"/>
                <a:gd name="T35" fmla="*/ 221 h 1606"/>
                <a:gd name="T36" fmla="*/ 1620 w 1913"/>
                <a:gd name="T37" fmla="*/ 230 h 1606"/>
                <a:gd name="T38" fmla="*/ 1663 w 1913"/>
                <a:gd name="T39" fmla="*/ 260 h 1606"/>
                <a:gd name="T40" fmla="*/ 1709 w 1913"/>
                <a:gd name="T41" fmla="*/ 312 h 1606"/>
                <a:gd name="T42" fmla="*/ 1736 w 1913"/>
                <a:gd name="T43" fmla="*/ 388 h 1606"/>
                <a:gd name="T44" fmla="*/ 1849 w 1913"/>
                <a:gd name="T45" fmla="*/ 898 h 1606"/>
                <a:gd name="T46" fmla="*/ 1895 w 1913"/>
                <a:gd name="T47" fmla="*/ 1110 h 1606"/>
                <a:gd name="T48" fmla="*/ 1902 w 1913"/>
                <a:gd name="T49" fmla="*/ 1125 h 1606"/>
                <a:gd name="T50" fmla="*/ 1912 w 1913"/>
                <a:gd name="T51" fmla="*/ 1166 h 1606"/>
                <a:gd name="T52" fmla="*/ 1911 w 1913"/>
                <a:gd name="T53" fmla="*/ 1229 h 1606"/>
                <a:gd name="T54" fmla="*/ 1884 w 1913"/>
                <a:gd name="T55" fmla="*/ 1307 h 1606"/>
                <a:gd name="T56" fmla="*/ 0 w 1913"/>
                <a:gd name="T57" fmla="*/ 1258 h 1606"/>
                <a:gd name="T58" fmla="*/ 188 w 1913"/>
                <a:gd name="T59" fmla="*/ 1159 h 1606"/>
                <a:gd name="T60" fmla="*/ 189 w 1913"/>
                <a:gd name="T61" fmla="*/ 220 h 1606"/>
                <a:gd name="T62" fmla="*/ 198 w 1913"/>
                <a:gd name="T63" fmla="*/ 214 h 1606"/>
                <a:gd name="T64" fmla="*/ 218 w 1913"/>
                <a:gd name="T65" fmla="*/ 203 h 1606"/>
                <a:gd name="T66" fmla="*/ 245 w 1913"/>
                <a:gd name="T67" fmla="*/ 191 h 1606"/>
                <a:gd name="T68" fmla="*/ 281 w 1913"/>
                <a:gd name="T69" fmla="*/ 179 h 1606"/>
                <a:gd name="T70" fmla="*/ 326 w 1913"/>
                <a:gd name="T71" fmla="*/ 173 h 1606"/>
                <a:gd name="T72" fmla="*/ 378 w 1913"/>
                <a:gd name="T73" fmla="*/ 172 h 1606"/>
                <a:gd name="T74" fmla="*/ 439 w 1913"/>
                <a:gd name="T75" fmla="*/ 181 h 1606"/>
                <a:gd name="T76" fmla="*/ 518 w 1913"/>
                <a:gd name="T77" fmla="*/ 21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3" h="1606">
                  <a:moveTo>
                    <a:pt x="518" y="213"/>
                  </a:moveTo>
                  <a:lnTo>
                    <a:pt x="539" y="115"/>
                  </a:lnTo>
                  <a:lnTo>
                    <a:pt x="540" y="115"/>
                  </a:lnTo>
                  <a:lnTo>
                    <a:pt x="544" y="114"/>
                  </a:lnTo>
                  <a:lnTo>
                    <a:pt x="549" y="112"/>
                  </a:lnTo>
                  <a:lnTo>
                    <a:pt x="555" y="110"/>
                  </a:lnTo>
                  <a:lnTo>
                    <a:pt x="564" y="107"/>
                  </a:lnTo>
                  <a:lnTo>
                    <a:pt x="574" y="103"/>
                  </a:lnTo>
                  <a:lnTo>
                    <a:pt x="586" y="100"/>
                  </a:lnTo>
                  <a:lnTo>
                    <a:pt x="602" y="95"/>
                  </a:lnTo>
                  <a:lnTo>
                    <a:pt x="618" y="90"/>
                  </a:lnTo>
                  <a:lnTo>
                    <a:pt x="636" y="85"/>
                  </a:lnTo>
                  <a:lnTo>
                    <a:pt x="656" y="80"/>
                  </a:lnTo>
                  <a:lnTo>
                    <a:pt x="679" y="75"/>
                  </a:lnTo>
                  <a:lnTo>
                    <a:pt x="703" y="70"/>
                  </a:lnTo>
                  <a:lnTo>
                    <a:pt x="730" y="64"/>
                  </a:lnTo>
                  <a:lnTo>
                    <a:pt x="758" y="58"/>
                  </a:lnTo>
                  <a:lnTo>
                    <a:pt x="789" y="52"/>
                  </a:lnTo>
                  <a:lnTo>
                    <a:pt x="820" y="46"/>
                  </a:lnTo>
                  <a:lnTo>
                    <a:pt x="855" y="41"/>
                  </a:lnTo>
                  <a:lnTo>
                    <a:pt x="892" y="36"/>
                  </a:lnTo>
                  <a:lnTo>
                    <a:pt x="929" y="31"/>
                  </a:lnTo>
                  <a:lnTo>
                    <a:pt x="970" y="26"/>
                  </a:lnTo>
                  <a:lnTo>
                    <a:pt x="1013" y="21"/>
                  </a:lnTo>
                  <a:lnTo>
                    <a:pt x="1056" y="17"/>
                  </a:lnTo>
                  <a:lnTo>
                    <a:pt x="1103" y="13"/>
                  </a:lnTo>
                  <a:lnTo>
                    <a:pt x="1152" y="10"/>
                  </a:lnTo>
                  <a:lnTo>
                    <a:pt x="1202" y="6"/>
                  </a:lnTo>
                  <a:lnTo>
                    <a:pt x="1255" y="3"/>
                  </a:lnTo>
                  <a:lnTo>
                    <a:pt x="1309" y="1"/>
                  </a:lnTo>
                  <a:lnTo>
                    <a:pt x="1366" y="0"/>
                  </a:lnTo>
                  <a:lnTo>
                    <a:pt x="1425" y="0"/>
                  </a:lnTo>
                  <a:lnTo>
                    <a:pt x="1485" y="0"/>
                  </a:lnTo>
                  <a:lnTo>
                    <a:pt x="1548" y="1"/>
                  </a:lnTo>
                  <a:lnTo>
                    <a:pt x="1616" y="39"/>
                  </a:lnTo>
                  <a:lnTo>
                    <a:pt x="1601" y="221"/>
                  </a:lnTo>
                  <a:lnTo>
                    <a:pt x="1606" y="223"/>
                  </a:lnTo>
                  <a:lnTo>
                    <a:pt x="1620" y="230"/>
                  </a:lnTo>
                  <a:lnTo>
                    <a:pt x="1640" y="243"/>
                  </a:lnTo>
                  <a:lnTo>
                    <a:pt x="1663" y="260"/>
                  </a:lnTo>
                  <a:lnTo>
                    <a:pt x="1688" y="284"/>
                  </a:lnTo>
                  <a:lnTo>
                    <a:pt x="1709" y="312"/>
                  </a:lnTo>
                  <a:lnTo>
                    <a:pt x="1726" y="347"/>
                  </a:lnTo>
                  <a:lnTo>
                    <a:pt x="1736" y="388"/>
                  </a:lnTo>
                  <a:lnTo>
                    <a:pt x="1891" y="528"/>
                  </a:lnTo>
                  <a:lnTo>
                    <a:pt x="1849" y="898"/>
                  </a:lnTo>
                  <a:lnTo>
                    <a:pt x="1601" y="1023"/>
                  </a:lnTo>
                  <a:lnTo>
                    <a:pt x="1895" y="1110"/>
                  </a:lnTo>
                  <a:lnTo>
                    <a:pt x="1897" y="1114"/>
                  </a:lnTo>
                  <a:lnTo>
                    <a:pt x="1902" y="1125"/>
                  </a:lnTo>
                  <a:lnTo>
                    <a:pt x="1907" y="1143"/>
                  </a:lnTo>
                  <a:lnTo>
                    <a:pt x="1912" y="1166"/>
                  </a:lnTo>
                  <a:lnTo>
                    <a:pt x="1913" y="1195"/>
                  </a:lnTo>
                  <a:lnTo>
                    <a:pt x="1911" y="1229"/>
                  </a:lnTo>
                  <a:lnTo>
                    <a:pt x="1901" y="1266"/>
                  </a:lnTo>
                  <a:lnTo>
                    <a:pt x="1884" y="1307"/>
                  </a:lnTo>
                  <a:lnTo>
                    <a:pt x="1107" y="1606"/>
                  </a:lnTo>
                  <a:lnTo>
                    <a:pt x="0" y="1258"/>
                  </a:lnTo>
                  <a:lnTo>
                    <a:pt x="19" y="1217"/>
                  </a:lnTo>
                  <a:lnTo>
                    <a:pt x="188" y="1159"/>
                  </a:lnTo>
                  <a:lnTo>
                    <a:pt x="188" y="221"/>
                  </a:lnTo>
                  <a:lnTo>
                    <a:pt x="189" y="220"/>
                  </a:lnTo>
                  <a:lnTo>
                    <a:pt x="193" y="217"/>
                  </a:lnTo>
                  <a:lnTo>
                    <a:pt x="198" y="214"/>
                  </a:lnTo>
                  <a:lnTo>
                    <a:pt x="207" y="209"/>
                  </a:lnTo>
                  <a:lnTo>
                    <a:pt x="218" y="203"/>
                  </a:lnTo>
                  <a:lnTo>
                    <a:pt x="230" y="197"/>
                  </a:lnTo>
                  <a:lnTo>
                    <a:pt x="245" y="191"/>
                  </a:lnTo>
                  <a:lnTo>
                    <a:pt x="262" y="184"/>
                  </a:lnTo>
                  <a:lnTo>
                    <a:pt x="281" y="179"/>
                  </a:lnTo>
                  <a:lnTo>
                    <a:pt x="302" y="175"/>
                  </a:lnTo>
                  <a:lnTo>
                    <a:pt x="326" y="173"/>
                  </a:lnTo>
                  <a:lnTo>
                    <a:pt x="350" y="171"/>
                  </a:lnTo>
                  <a:lnTo>
                    <a:pt x="378" y="172"/>
                  </a:lnTo>
                  <a:lnTo>
                    <a:pt x="407" y="175"/>
                  </a:lnTo>
                  <a:lnTo>
                    <a:pt x="439" y="181"/>
                  </a:lnTo>
                  <a:lnTo>
                    <a:pt x="471" y="191"/>
                  </a:lnTo>
                  <a:lnTo>
                    <a:pt x="518" y="213"/>
                  </a:lnTo>
                  <a:close/>
                </a:path>
              </a:pathLst>
            </a:custGeom>
            <a:solidFill>
              <a:srgbClr val="808080"/>
            </a:solidFill>
            <a:ln>
              <a:noFill/>
            </a:ln>
            <a:extLst>
              <a:ext uri="{91240B29-F687-4F45-9708-019B960494DF}">
                <a14:hiddenLine xmlns:a14="http://schemas.microsoft.com/office/drawing/2010/main" w="9525">
                  <a:solidFill>
                    <a:schemeClr val="bg2"/>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18" name="Freeform 468"/>
            <p:cNvSpPr>
              <a:spLocks/>
            </p:cNvSpPr>
            <p:nvPr/>
          </p:nvSpPr>
          <p:spPr bwMode="auto">
            <a:xfrm>
              <a:off x="3977" y="3278"/>
              <a:ext cx="68" cy="78"/>
            </a:xfrm>
            <a:custGeom>
              <a:avLst/>
              <a:gdLst>
                <a:gd name="T0" fmla="*/ 609 w 614"/>
                <a:gd name="T1" fmla="*/ 26 h 697"/>
                <a:gd name="T2" fmla="*/ 606 w 614"/>
                <a:gd name="T3" fmla="*/ 25 h 697"/>
                <a:gd name="T4" fmla="*/ 596 w 614"/>
                <a:gd name="T5" fmla="*/ 23 h 697"/>
                <a:gd name="T6" fmla="*/ 581 w 614"/>
                <a:gd name="T7" fmla="*/ 18 h 697"/>
                <a:gd name="T8" fmla="*/ 559 w 614"/>
                <a:gd name="T9" fmla="*/ 14 h 697"/>
                <a:gd name="T10" fmla="*/ 534 w 614"/>
                <a:gd name="T11" fmla="*/ 10 h 697"/>
                <a:gd name="T12" fmla="*/ 503 w 614"/>
                <a:gd name="T13" fmla="*/ 6 h 697"/>
                <a:gd name="T14" fmla="*/ 469 w 614"/>
                <a:gd name="T15" fmla="*/ 3 h 697"/>
                <a:gd name="T16" fmla="*/ 430 w 614"/>
                <a:gd name="T17" fmla="*/ 1 h 697"/>
                <a:gd name="T18" fmla="*/ 388 w 614"/>
                <a:gd name="T19" fmla="*/ 0 h 697"/>
                <a:gd name="T20" fmla="*/ 344 w 614"/>
                <a:gd name="T21" fmla="*/ 2 h 697"/>
                <a:gd name="T22" fmla="*/ 297 w 614"/>
                <a:gd name="T23" fmla="*/ 6 h 697"/>
                <a:gd name="T24" fmla="*/ 247 w 614"/>
                <a:gd name="T25" fmla="*/ 14 h 697"/>
                <a:gd name="T26" fmla="*/ 197 w 614"/>
                <a:gd name="T27" fmla="*/ 25 h 697"/>
                <a:gd name="T28" fmla="*/ 145 w 614"/>
                <a:gd name="T29" fmla="*/ 40 h 697"/>
                <a:gd name="T30" fmla="*/ 92 w 614"/>
                <a:gd name="T31" fmla="*/ 58 h 697"/>
                <a:gd name="T32" fmla="*/ 39 w 614"/>
                <a:gd name="T33" fmla="*/ 83 h 697"/>
                <a:gd name="T34" fmla="*/ 35 w 614"/>
                <a:gd name="T35" fmla="*/ 96 h 697"/>
                <a:gd name="T36" fmla="*/ 26 w 614"/>
                <a:gd name="T37" fmla="*/ 134 h 697"/>
                <a:gd name="T38" fmla="*/ 15 w 614"/>
                <a:gd name="T39" fmla="*/ 192 h 697"/>
                <a:gd name="T40" fmla="*/ 5 w 614"/>
                <a:gd name="T41" fmla="*/ 268 h 697"/>
                <a:gd name="T42" fmla="*/ 0 w 614"/>
                <a:gd name="T43" fmla="*/ 358 h 697"/>
                <a:gd name="T44" fmla="*/ 4 w 614"/>
                <a:gd name="T45" fmla="*/ 459 h 697"/>
                <a:gd name="T46" fmla="*/ 19 w 614"/>
                <a:gd name="T47" fmla="*/ 568 h 697"/>
                <a:gd name="T48" fmla="*/ 50 w 614"/>
                <a:gd name="T49" fmla="*/ 679 h 697"/>
                <a:gd name="T50" fmla="*/ 54 w 614"/>
                <a:gd name="T51" fmla="*/ 679 h 697"/>
                <a:gd name="T52" fmla="*/ 62 w 614"/>
                <a:gd name="T53" fmla="*/ 678 h 697"/>
                <a:gd name="T54" fmla="*/ 75 w 614"/>
                <a:gd name="T55" fmla="*/ 676 h 697"/>
                <a:gd name="T56" fmla="*/ 93 w 614"/>
                <a:gd name="T57" fmla="*/ 675 h 697"/>
                <a:gd name="T58" fmla="*/ 117 w 614"/>
                <a:gd name="T59" fmla="*/ 673 h 697"/>
                <a:gd name="T60" fmla="*/ 144 w 614"/>
                <a:gd name="T61" fmla="*/ 671 h 697"/>
                <a:gd name="T62" fmla="*/ 177 w 614"/>
                <a:gd name="T63" fmla="*/ 670 h 697"/>
                <a:gd name="T64" fmla="*/ 212 w 614"/>
                <a:gd name="T65" fmla="*/ 669 h 697"/>
                <a:gd name="T66" fmla="*/ 252 w 614"/>
                <a:gd name="T67" fmla="*/ 668 h 697"/>
                <a:gd name="T68" fmla="*/ 295 w 614"/>
                <a:gd name="T69" fmla="*/ 669 h 697"/>
                <a:gd name="T70" fmla="*/ 342 w 614"/>
                <a:gd name="T71" fmla="*/ 670 h 697"/>
                <a:gd name="T72" fmla="*/ 391 w 614"/>
                <a:gd name="T73" fmla="*/ 672 h 697"/>
                <a:gd name="T74" fmla="*/ 443 w 614"/>
                <a:gd name="T75" fmla="*/ 676 h 697"/>
                <a:gd name="T76" fmla="*/ 498 w 614"/>
                <a:gd name="T77" fmla="*/ 681 h 697"/>
                <a:gd name="T78" fmla="*/ 555 w 614"/>
                <a:gd name="T79" fmla="*/ 688 h 697"/>
                <a:gd name="T80" fmla="*/ 614 w 614"/>
                <a:gd name="T81" fmla="*/ 697 h 697"/>
                <a:gd name="T82" fmla="*/ 611 w 614"/>
                <a:gd name="T83" fmla="*/ 676 h 697"/>
                <a:gd name="T84" fmla="*/ 605 w 614"/>
                <a:gd name="T85" fmla="*/ 621 h 697"/>
                <a:gd name="T86" fmla="*/ 596 w 614"/>
                <a:gd name="T87" fmla="*/ 538 h 697"/>
                <a:gd name="T88" fmla="*/ 589 w 614"/>
                <a:gd name="T89" fmla="*/ 438 h 697"/>
                <a:gd name="T90" fmla="*/ 584 w 614"/>
                <a:gd name="T91" fmla="*/ 327 h 697"/>
                <a:gd name="T92" fmla="*/ 584 w 614"/>
                <a:gd name="T93" fmla="*/ 217 h 697"/>
                <a:gd name="T94" fmla="*/ 592 w 614"/>
                <a:gd name="T95" fmla="*/ 114 h 697"/>
                <a:gd name="T96" fmla="*/ 609 w 614"/>
                <a:gd name="T97" fmla="*/ 26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14" h="697">
                  <a:moveTo>
                    <a:pt x="609" y="26"/>
                  </a:moveTo>
                  <a:lnTo>
                    <a:pt x="606" y="25"/>
                  </a:lnTo>
                  <a:lnTo>
                    <a:pt x="596" y="23"/>
                  </a:lnTo>
                  <a:lnTo>
                    <a:pt x="581" y="18"/>
                  </a:lnTo>
                  <a:lnTo>
                    <a:pt x="559" y="14"/>
                  </a:lnTo>
                  <a:lnTo>
                    <a:pt x="534" y="10"/>
                  </a:lnTo>
                  <a:lnTo>
                    <a:pt x="503" y="6"/>
                  </a:lnTo>
                  <a:lnTo>
                    <a:pt x="469" y="3"/>
                  </a:lnTo>
                  <a:lnTo>
                    <a:pt x="430" y="1"/>
                  </a:lnTo>
                  <a:lnTo>
                    <a:pt x="388" y="0"/>
                  </a:lnTo>
                  <a:lnTo>
                    <a:pt x="344" y="2"/>
                  </a:lnTo>
                  <a:lnTo>
                    <a:pt x="297" y="6"/>
                  </a:lnTo>
                  <a:lnTo>
                    <a:pt x="247" y="14"/>
                  </a:lnTo>
                  <a:lnTo>
                    <a:pt x="197" y="25"/>
                  </a:lnTo>
                  <a:lnTo>
                    <a:pt x="145" y="40"/>
                  </a:lnTo>
                  <a:lnTo>
                    <a:pt x="92" y="58"/>
                  </a:lnTo>
                  <a:lnTo>
                    <a:pt x="39" y="83"/>
                  </a:lnTo>
                  <a:lnTo>
                    <a:pt x="35" y="96"/>
                  </a:lnTo>
                  <a:lnTo>
                    <a:pt x="26" y="134"/>
                  </a:lnTo>
                  <a:lnTo>
                    <a:pt x="15" y="192"/>
                  </a:lnTo>
                  <a:lnTo>
                    <a:pt x="5" y="268"/>
                  </a:lnTo>
                  <a:lnTo>
                    <a:pt x="0" y="358"/>
                  </a:lnTo>
                  <a:lnTo>
                    <a:pt x="4" y="459"/>
                  </a:lnTo>
                  <a:lnTo>
                    <a:pt x="19" y="568"/>
                  </a:lnTo>
                  <a:lnTo>
                    <a:pt x="50" y="679"/>
                  </a:lnTo>
                  <a:lnTo>
                    <a:pt x="54" y="679"/>
                  </a:lnTo>
                  <a:lnTo>
                    <a:pt x="62" y="678"/>
                  </a:lnTo>
                  <a:lnTo>
                    <a:pt x="75" y="676"/>
                  </a:lnTo>
                  <a:lnTo>
                    <a:pt x="93" y="675"/>
                  </a:lnTo>
                  <a:lnTo>
                    <a:pt x="117" y="673"/>
                  </a:lnTo>
                  <a:lnTo>
                    <a:pt x="144" y="671"/>
                  </a:lnTo>
                  <a:lnTo>
                    <a:pt x="177" y="670"/>
                  </a:lnTo>
                  <a:lnTo>
                    <a:pt x="212" y="669"/>
                  </a:lnTo>
                  <a:lnTo>
                    <a:pt x="252" y="668"/>
                  </a:lnTo>
                  <a:lnTo>
                    <a:pt x="295" y="669"/>
                  </a:lnTo>
                  <a:lnTo>
                    <a:pt x="342" y="670"/>
                  </a:lnTo>
                  <a:lnTo>
                    <a:pt x="391" y="672"/>
                  </a:lnTo>
                  <a:lnTo>
                    <a:pt x="443" y="676"/>
                  </a:lnTo>
                  <a:lnTo>
                    <a:pt x="498" y="681"/>
                  </a:lnTo>
                  <a:lnTo>
                    <a:pt x="555" y="688"/>
                  </a:lnTo>
                  <a:lnTo>
                    <a:pt x="614" y="697"/>
                  </a:lnTo>
                  <a:lnTo>
                    <a:pt x="611" y="676"/>
                  </a:lnTo>
                  <a:lnTo>
                    <a:pt x="605" y="621"/>
                  </a:lnTo>
                  <a:lnTo>
                    <a:pt x="596" y="538"/>
                  </a:lnTo>
                  <a:lnTo>
                    <a:pt x="589" y="438"/>
                  </a:lnTo>
                  <a:lnTo>
                    <a:pt x="584" y="327"/>
                  </a:lnTo>
                  <a:lnTo>
                    <a:pt x="584" y="217"/>
                  </a:lnTo>
                  <a:lnTo>
                    <a:pt x="592" y="114"/>
                  </a:lnTo>
                  <a:lnTo>
                    <a:pt x="609" y="2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19" name="Freeform 469"/>
            <p:cNvSpPr>
              <a:spLocks/>
            </p:cNvSpPr>
            <p:nvPr/>
          </p:nvSpPr>
          <p:spPr bwMode="auto">
            <a:xfrm>
              <a:off x="3984" y="3299"/>
              <a:ext cx="113" cy="77"/>
            </a:xfrm>
            <a:custGeom>
              <a:avLst/>
              <a:gdLst>
                <a:gd name="T0" fmla="*/ 6 w 1014"/>
                <a:gd name="T1" fmla="*/ 523 h 693"/>
                <a:gd name="T2" fmla="*/ 0 w 1014"/>
                <a:gd name="T3" fmla="*/ 608 h 693"/>
                <a:gd name="T4" fmla="*/ 660 w 1014"/>
                <a:gd name="T5" fmla="*/ 693 h 693"/>
                <a:gd name="T6" fmla="*/ 665 w 1014"/>
                <a:gd name="T7" fmla="*/ 691 h 693"/>
                <a:gd name="T8" fmla="*/ 679 w 1014"/>
                <a:gd name="T9" fmla="*/ 683 h 693"/>
                <a:gd name="T10" fmla="*/ 700 w 1014"/>
                <a:gd name="T11" fmla="*/ 672 h 693"/>
                <a:gd name="T12" fmla="*/ 726 w 1014"/>
                <a:gd name="T13" fmla="*/ 657 h 693"/>
                <a:gd name="T14" fmla="*/ 758 w 1014"/>
                <a:gd name="T15" fmla="*/ 636 h 693"/>
                <a:gd name="T16" fmla="*/ 793 w 1014"/>
                <a:gd name="T17" fmla="*/ 611 h 693"/>
                <a:gd name="T18" fmla="*/ 829 w 1014"/>
                <a:gd name="T19" fmla="*/ 581 h 693"/>
                <a:gd name="T20" fmla="*/ 866 w 1014"/>
                <a:gd name="T21" fmla="*/ 546 h 693"/>
                <a:gd name="T22" fmla="*/ 902 w 1014"/>
                <a:gd name="T23" fmla="*/ 508 h 693"/>
                <a:gd name="T24" fmla="*/ 935 w 1014"/>
                <a:gd name="T25" fmla="*/ 465 h 693"/>
                <a:gd name="T26" fmla="*/ 964 w 1014"/>
                <a:gd name="T27" fmla="*/ 416 h 693"/>
                <a:gd name="T28" fmla="*/ 987 w 1014"/>
                <a:gd name="T29" fmla="*/ 362 h 693"/>
                <a:gd name="T30" fmla="*/ 1004 w 1014"/>
                <a:gd name="T31" fmla="*/ 305 h 693"/>
                <a:gd name="T32" fmla="*/ 1014 w 1014"/>
                <a:gd name="T33" fmla="*/ 242 h 693"/>
                <a:gd name="T34" fmla="*/ 1012 w 1014"/>
                <a:gd name="T35" fmla="*/ 175 h 693"/>
                <a:gd name="T36" fmla="*/ 1000 w 1014"/>
                <a:gd name="T37" fmla="*/ 103 h 693"/>
                <a:gd name="T38" fmla="*/ 998 w 1014"/>
                <a:gd name="T39" fmla="*/ 98 h 693"/>
                <a:gd name="T40" fmla="*/ 992 w 1014"/>
                <a:gd name="T41" fmla="*/ 87 h 693"/>
                <a:gd name="T42" fmla="*/ 981 w 1014"/>
                <a:gd name="T43" fmla="*/ 72 h 693"/>
                <a:gd name="T44" fmla="*/ 967 w 1014"/>
                <a:gd name="T45" fmla="*/ 53 h 693"/>
                <a:gd name="T46" fmla="*/ 948 w 1014"/>
                <a:gd name="T47" fmla="*/ 35 h 693"/>
                <a:gd name="T48" fmla="*/ 926 w 1014"/>
                <a:gd name="T49" fmla="*/ 19 h 693"/>
                <a:gd name="T50" fmla="*/ 900 w 1014"/>
                <a:gd name="T51" fmla="*/ 6 h 693"/>
                <a:gd name="T52" fmla="*/ 870 w 1014"/>
                <a:gd name="T53" fmla="*/ 0 h 693"/>
                <a:gd name="T54" fmla="*/ 874 w 1014"/>
                <a:gd name="T55" fmla="*/ 12 h 693"/>
                <a:gd name="T56" fmla="*/ 884 w 1014"/>
                <a:gd name="T57" fmla="*/ 41 h 693"/>
                <a:gd name="T58" fmla="*/ 896 w 1014"/>
                <a:gd name="T59" fmla="*/ 89 h 693"/>
                <a:gd name="T60" fmla="*/ 907 w 1014"/>
                <a:gd name="T61" fmla="*/ 151 h 693"/>
                <a:gd name="T62" fmla="*/ 910 w 1014"/>
                <a:gd name="T63" fmla="*/ 225 h 693"/>
                <a:gd name="T64" fmla="*/ 902 w 1014"/>
                <a:gd name="T65" fmla="*/ 307 h 693"/>
                <a:gd name="T66" fmla="*/ 878 w 1014"/>
                <a:gd name="T67" fmla="*/ 396 h 693"/>
                <a:gd name="T68" fmla="*/ 836 w 1014"/>
                <a:gd name="T69" fmla="*/ 489 h 693"/>
                <a:gd name="T70" fmla="*/ 835 w 1014"/>
                <a:gd name="T71" fmla="*/ 490 h 693"/>
                <a:gd name="T72" fmla="*/ 831 w 1014"/>
                <a:gd name="T73" fmla="*/ 493 h 693"/>
                <a:gd name="T74" fmla="*/ 825 w 1014"/>
                <a:gd name="T75" fmla="*/ 498 h 693"/>
                <a:gd name="T76" fmla="*/ 816 w 1014"/>
                <a:gd name="T77" fmla="*/ 506 h 693"/>
                <a:gd name="T78" fmla="*/ 805 w 1014"/>
                <a:gd name="T79" fmla="*/ 513 h 693"/>
                <a:gd name="T80" fmla="*/ 792 w 1014"/>
                <a:gd name="T81" fmla="*/ 521 h 693"/>
                <a:gd name="T82" fmla="*/ 775 w 1014"/>
                <a:gd name="T83" fmla="*/ 529 h 693"/>
                <a:gd name="T84" fmla="*/ 757 w 1014"/>
                <a:gd name="T85" fmla="*/ 537 h 693"/>
                <a:gd name="T86" fmla="*/ 737 w 1014"/>
                <a:gd name="T87" fmla="*/ 544 h 693"/>
                <a:gd name="T88" fmla="*/ 713 w 1014"/>
                <a:gd name="T89" fmla="*/ 552 h 693"/>
                <a:gd name="T90" fmla="*/ 688 w 1014"/>
                <a:gd name="T91" fmla="*/ 557 h 693"/>
                <a:gd name="T92" fmla="*/ 659 w 1014"/>
                <a:gd name="T93" fmla="*/ 561 h 693"/>
                <a:gd name="T94" fmla="*/ 630 w 1014"/>
                <a:gd name="T95" fmla="*/ 562 h 693"/>
                <a:gd name="T96" fmla="*/ 597 w 1014"/>
                <a:gd name="T97" fmla="*/ 561 h 693"/>
                <a:gd name="T98" fmla="*/ 562 w 1014"/>
                <a:gd name="T99" fmla="*/ 558 h 693"/>
                <a:gd name="T100" fmla="*/ 525 w 1014"/>
                <a:gd name="T101" fmla="*/ 551 h 693"/>
                <a:gd name="T102" fmla="*/ 525 w 1014"/>
                <a:gd name="T103" fmla="*/ 642 h 693"/>
                <a:gd name="T104" fmla="*/ 23 w 1014"/>
                <a:gd name="T105" fmla="*/ 590 h 693"/>
                <a:gd name="T106" fmla="*/ 6 w 1014"/>
                <a:gd name="T107" fmla="*/ 52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4" h="693">
                  <a:moveTo>
                    <a:pt x="6" y="523"/>
                  </a:moveTo>
                  <a:lnTo>
                    <a:pt x="0" y="608"/>
                  </a:lnTo>
                  <a:lnTo>
                    <a:pt x="660" y="693"/>
                  </a:lnTo>
                  <a:lnTo>
                    <a:pt x="665" y="691"/>
                  </a:lnTo>
                  <a:lnTo>
                    <a:pt x="679" y="683"/>
                  </a:lnTo>
                  <a:lnTo>
                    <a:pt x="700" y="672"/>
                  </a:lnTo>
                  <a:lnTo>
                    <a:pt x="726" y="657"/>
                  </a:lnTo>
                  <a:lnTo>
                    <a:pt x="758" y="636"/>
                  </a:lnTo>
                  <a:lnTo>
                    <a:pt x="793" y="611"/>
                  </a:lnTo>
                  <a:lnTo>
                    <a:pt x="829" y="581"/>
                  </a:lnTo>
                  <a:lnTo>
                    <a:pt x="866" y="546"/>
                  </a:lnTo>
                  <a:lnTo>
                    <a:pt x="902" y="508"/>
                  </a:lnTo>
                  <a:lnTo>
                    <a:pt x="935" y="465"/>
                  </a:lnTo>
                  <a:lnTo>
                    <a:pt x="964" y="416"/>
                  </a:lnTo>
                  <a:lnTo>
                    <a:pt x="987" y="362"/>
                  </a:lnTo>
                  <a:lnTo>
                    <a:pt x="1004" y="305"/>
                  </a:lnTo>
                  <a:lnTo>
                    <a:pt x="1014" y="242"/>
                  </a:lnTo>
                  <a:lnTo>
                    <a:pt x="1012" y="175"/>
                  </a:lnTo>
                  <a:lnTo>
                    <a:pt x="1000" y="103"/>
                  </a:lnTo>
                  <a:lnTo>
                    <a:pt x="998" y="98"/>
                  </a:lnTo>
                  <a:lnTo>
                    <a:pt x="992" y="87"/>
                  </a:lnTo>
                  <a:lnTo>
                    <a:pt x="981" y="72"/>
                  </a:lnTo>
                  <a:lnTo>
                    <a:pt x="967" y="53"/>
                  </a:lnTo>
                  <a:lnTo>
                    <a:pt x="948" y="35"/>
                  </a:lnTo>
                  <a:lnTo>
                    <a:pt x="926" y="19"/>
                  </a:lnTo>
                  <a:lnTo>
                    <a:pt x="900" y="6"/>
                  </a:lnTo>
                  <a:lnTo>
                    <a:pt x="870" y="0"/>
                  </a:lnTo>
                  <a:lnTo>
                    <a:pt x="874" y="12"/>
                  </a:lnTo>
                  <a:lnTo>
                    <a:pt x="884" y="41"/>
                  </a:lnTo>
                  <a:lnTo>
                    <a:pt x="896" y="89"/>
                  </a:lnTo>
                  <a:lnTo>
                    <a:pt x="907" y="151"/>
                  </a:lnTo>
                  <a:lnTo>
                    <a:pt x="910" y="225"/>
                  </a:lnTo>
                  <a:lnTo>
                    <a:pt x="902" y="307"/>
                  </a:lnTo>
                  <a:lnTo>
                    <a:pt x="878" y="396"/>
                  </a:lnTo>
                  <a:lnTo>
                    <a:pt x="836" y="489"/>
                  </a:lnTo>
                  <a:lnTo>
                    <a:pt x="835" y="490"/>
                  </a:lnTo>
                  <a:lnTo>
                    <a:pt x="831" y="493"/>
                  </a:lnTo>
                  <a:lnTo>
                    <a:pt x="825" y="498"/>
                  </a:lnTo>
                  <a:lnTo>
                    <a:pt x="816" y="506"/>
                  </a:lnTo>
                  <a:lnTo>
                    <a:pt x="805" y="513"/>
                  </a:lnTo>
                  <a:lnTo>
                    <a:pt x="792" y="521"/>
                  </a:lnTo>
                  <a:lnTo>
                    <a:pt x="775" y="529"/>
                  </a:lnTo>
                  <a:lnTo>
                    <a:pt x="757" y="537"/>
                  </a:lnTo>
                  <a:lnTo>
                    <a:pt x="737" y="544"/>
                  </a:lnTo>
                  <a:lnTo>
                    <a:pt x="713" y="552"/>
                  </a:lnTo>
                  <a:lnTo>
                    <a:pt x="688" y="557"/>
                  </a:lnTo>
                  <a:lnTo>
                    <a:pt x="659" y="561"/>
                  </a:lnTo>
                  <a:lnTo>
                    <a:pt x="630" y="562"/>
                  </a:lnTo>
                  <a:lnTo>
                    <a:pt x="597" y="561"/>
                  </a:lnTo>
                  <a:lnTo>
                    <a:pt x="562" y="558"/>
                  </a:lnTo>
                  <a:lnTo>
                    <a:pt x="525" y="551"/>
                  </a:lnTo>
                  <a:lnTo>
                    <a:pt x="525" y="642"/>
                  </a:lnTo>
                  <a:lnTo>
                    <a:pt x="23" y="590"/>
                  </a:lnTo>
                  <a:lnTo>
                    <a:pt x="6" y="523"/>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20" name="Freeform 470"/>
            <p:cNvSpPr>
              <a:spLocks/>
            </p:cNvSpPr>
            <p:nvPr/>
          </p:nvSpPr>
          <p:spPr bwMode="auto">
            <a:xfrm>
              <a:off x="3970" y="3375"/>
              <a:ext cx="83" cy="27"/>
            </a:xfrm>
            <a:custGeom>
              <a:avLst/>
              <a:gdLst>
                <a:gd name="T0" fmla="*/ 745 w 745"/>
                <a:gd name="T1" fmla="*/ 86 h 240"/>
                <a:gd name="T2" fmla="*/ 11 w 745"/>
                <a:gd name="T3" fmla="*/ 0 h 240"/>
                <a:gd name="T4" fmla="*/ 0 w 745"/>
                <a:gd name="T5" fmla="*/ 86 h 240"/>
                <a:gd name="T6" fmla="*/ 722 w 745"/>
                <a:gd name="T7" fmla="*/ 240 h 240"/>
                <a:gd name="T8" fmla="*/ 745 w 745"/>
                <a:gd name="T9" fmla="*/ 86 h 240"/>
              </a:gdLst>
              <a:ahLst/>
              <a:cxnLst>
                <a:cxn ang="0">
                  <a:pos x="T0" y="T1"/>
                </a:cxn>
                <a:cxn ang="0">
                  <a:pos x="T2" y="T3"/>
                </a:cxn>
                <a:cxn ang="0">
                  <a:pos x="T4" y="T5"/>
                </a:cxn>
                <a:cxn ang="0">
                  <a:pos x="T6" y="T7"/>
                </a:cxn>
                <a:cxn ang="0">
                  <a:pos x="T8" y="T9"/>
                </a:cxn>
              </a:cxnLst>
              <a:rect l="0" t="0" r="r" b="b"/>
              <a:pathLst>
                <a:path w="745" h="240">
                  <a:moveTo>
                    <a:pt x="745" y="86"/>
                  </a:moveTo>
                  <a:lnTo>
                    <a:pt x="11" y="0"/>
                  </a:lnTo>
                  <a:lnTo>
                    <a:pt x="0" y="86"/>
                  </a:lnTo>
                  <a:lnTo>
                    <a:pt x="722" y="240"/>
                  </a:lnTo>
                  <a:lnTo>
                    <a:pt x="745" y="8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21" name="Freeform 471"/>
            <p:cNvSpPr>
              <a:spLocks/>
            </p:cNvSpPr>
            <p:nvPr/>
          </p:nvSpPr>
          <p:spPr bwMode="auto">
            <a:xfrm>
              <a:off x="4011" y="3384"/>
              <a:ext cx="36" cy="12"/>
            </a:xfrm>
            <a:custGeom>
              <a:avLst/>
              <a:gdLst>
                <a:gd name="T0" fmla="*/ 319 w 319"/>
                <a:gd name="T1" fmla="*/ 47 h 109"/>
                <a:gd name="T2" fmla="*/ 4 w 319"/>
                <a:gd name="T3" fmla="*/ 0 h 109"/>
                <a:gd name="T4" fmla="*/ 0 w 319"/>
                <a:gd name="T5" fmla="*/ 45 h 109"/>
                <a:gd name="T6" fmla="*/ 309 w 319"/>
                <a:gd name="T7" fmla="*/ 109 h 109"/>
                <a:gd name="T8" fmla="*/ 319 w 319"/>
                <a:gd name="T9" fmla="*/ 47 h 109"/>
              </a:gdLst>
              <a:ahLst/>
              <a:cxnLst>
                <a:cxn ang="0">
                  <a:pos x="T0" y="T1"/>
                </a:cxn>
                <a:cxn ang="0">
                  <a:pos x="T2" y="T3"/>
                </a:cxn>
                <a:cxn ang="0">
                  <a:pos x="T4" y="T5"/>
                </a:cxn>
                <a:cxn ang="0">
                  <a:pos x="T6" y="T7"/>
                </a:cxn>
                <a:cxn ang="0">
                  <a:pos x="T8" y="T9"/>
                </a:cxn>
              </a:cxnLst>
              <a:rect l="0" t="0" r="r" b="b"/>
              <a:pathLst>
                <a:path w="319" h="109">
                  <a:moveTo>
                    <a:pt x="319" y="47"/>
                  </a:moveTo>
                  <a:lnTo>
                    <a:pt x="4" y="0"/>
                  </a:lnTo>
                  <a:lnTo>
                    <a:pt x="0" y="45"/>
                  </a:lnTo>
                  <a:lnTo>
                    <a:pt x="309" y="109"/>
                  </a:lnTo>
                  <a:lnTo>
                    <a:pt x="319" y="4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22" name="Freeform 472"/>
            <p:cNvSpPr>
              <a:spLocks/>
            </p:cNvSpPr>
            <p:nvPr/>
          </p:nvSpPr>
          <p:spPr bwMode="auto">
            <a:xfrm>
              <a:off x="3975" y="3378"/>
              <a:ext cx="24" cy="9"/>
            </a:xfrm>
            <a:custGeom>
              <a:avLst/>
              <a:gdLst>
                <a:gd name="T0" fmla="*/ 213 w 213"/>
                <a:gd name="T1" fmla="*/ 37 h 81"/>
                <a:gd name="T2" fmla="*/ 0 w 213"/>
                <a:gd name="T3" fmla="*/ 0 h 81"/>
                <a:gd name="T4" fmla="*/ 2 w 213"/>
                <a:gd name="T5" fmla="*/ 39 h 81"/>
                <a:gd name="T6" fmla="*/ 206 w 213"/>
                <a:gd name="T7" fmla="*/ 81 h 81"/>
                <a:gd name="T8" fmla="*/ 213 w 213"/>
                <a:gd name="T9" fmla="*/ 37 h 81"/>
              </a:gdLst>
              <a:ahLst/>
              <a:cxnLst>
                <a:cxn ang="0">
                  <a:pos x="T0" y="T1"/>
                </a:cxn>
                <a:cxn ang="0">
                  <a:pos x="T2" y="T3"/>
                </a:cxn>
                <a:cxn ang="0">
                  <a:pos x="T4" y="T5"/>
                </a:cxn>
                <a:cxn ang="0">
                  <a:pos x="T6" y="T7"/>
                </a:cxn>
                <a:cxn ang="0">
                  <a:pos x="T8" y="T9"/>
                </a:cxn>
              </a:cxnLst>
              <a:rect l="0" t="0" r="r" b="b"/>
              <a:pathLst>
                <a:path w="213" h="81">
                  <a:moveTo>
                    <a:pt x="213" y="37"/>
                  </a:moveTo>
                  <a:lnTo>
                    <a:pt x="0" y="0"/>
                  </a:lnTo>
                  <a:lnTo>
                    <a:pt x="2" y="39"/>
                  </a:lnTo>
                  <a:lnTo>
                    <a:pt x="206" y="81"/>
                  </a:lnTo>
                  <a:lnTo>
                    <a:pt x="213" y="3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23" name="Freeform 473"/>
            <p:cNvSpPr>
              <a:spLocks/>
            </p:cNvSpPr>
            <p:nvPr/>
          </p:nvSpPr>
          <p:spPr bwMode="auto">
            <a:xfrm>
              <a:off x="3916" y="3386"/>
              <a:ext cx="139" cy="47"/>
            </a:xfrm>
            <a:custGeom>
              <a:avLst/>
              <a:gdLst>
                <a:gd name="T0" fmla="*/ 0 w 1254"/>
                <a:gd name="T1" fmla="*/ 124 h 415"/>
                <a:gd name="T2" fmla="*/ 3 w 1254"/>
                <a:gd name="T3" fmla="*/ 124 h 415"/>
                <a:gd name="T4" fmla="*/ 10 w 1254"/>
                <a:gd name="T5" fmla="*/ 122 h 415"/>
                <a:gd name="T6" fmla="*/ 23 w 1254"/>
                <a:gd name="T7" fmla="*/ 120 h 415"/>
                <a:gd name="T8" fmla="*/ 40 w 1254"/>
                <a:gd name="T9" fmla="*/ 117 h 415"/>
                <a:gd name="T10" fmla="*/ 59 w 1254"/>
                <a:gd name="T11" fmla="*/ 114 h 415"/>
                <a:gd name="T12" fmla="*/ 81 w 1254"/>
                <a:gd name="T13" fmla="*/ 109 h 415"/>
                <a:gd name="T14" fmla="*/ 107 w 1254"/>
                <a:gd name="T15" fmla="*/ 103 h 415"/>
                <a:gd name="T16" fmla="*/ 133 w 1254"/>
                <a:gd name="T17" fmla="*/ 96 h 415"/>
                <a:gd name="T18" fmla="*/ 161 w 1254"/>
                <a:gd name="T19" fmla="*/ 89 h 415"/>
                <a:gd name="T20" fmla="*/ 188 w 1254"/>
                <a:gd name="T21" fmla="*/ 79 h 415"/>
                <a:gd name="T22" fmla="*/ 216 w 1254"/>
                <a:gd name="T23" fmla="*/ 69 h 415"/>
                <a:gd name="T24" fmla="*/ 243 w 1254"/>
                <a:gd name="T25" fmla="*/ 58 h 415"/>
                <a:gd name="T26" fmla="*/ 270 w 1254"/>
                <a:gd name="T27" fmla="*/ 45 h 415"/>
                <a:gd name="T28" fmla="*/ 293 w 1254"/>
                <a:gd name="T29" fmla="*/ 31 h 415"/>
                <a:gd name="T30" fmla="*/ 316 w 1254"/>
                <a:gd name="T31" fmla="*/ 16 h 415"/>
                <a:gd name="T32" fmla="*/ 334 w 1254"/>
                <a:gd name="T33" fmla="*/ 0 h 415"/>
                <a:gd name="T34" fmla="*/ 1254 w 1254"/>
                <a:gd name="T35" fmla="*/ 210 h 415"/>
                <a:gd name="T36" fmla="*/ 1252 w 1254"/>
                <a:gd name="T37" fmla="*/ 212 h 415"/>
                <a:gd name="T38" fmla="*/ 1247 w 1254"/>
                <a:gd name="T39" fmla="*/ 218 h 415"/>
                <a:gd name="T40" fmla="*/ 1239 w 1254"/>
                <a:gd name="T41" fmla="*/ 226 h 415"/>
                <a:gd name="T42" fmla="*/ 1227 w 1254"/>
                <a:gd name="T43" fmla="*/ 236 h 415"/>
                <a:gd name="T44" fmla="*/ 1213 w 1254"/>
                <a:gd name="T45" fmla="*/ 248 h 415"/>
                <a:gd name="T46" fmla="*/ 1197 w 1254"/>
                <a:gd name="T47" fmla="*/ 263 h 415"/>
                <a:gd name="T48" fmla="*/ 1180 w 1254"/>
                <a:gd name="T49" fmla="*/ 279 h 415"/>
                <a:gd name="T50" fmla="*/ 1159 w 1254"/>
                <a:gd name="T51" fmla="*/ 295 h 415"/>
                <a:gd name="T52" fmla="*/ 1138 w 1254"/>
                <a:gd name="T53" fmla="*/ 313 h 415"/>
                <a:gd name="T54" fmla="*/ 1116 w 1254"/>
                <a:gd name="T55" fmla="*/ 330 h 415"/>
                <a:gd name="T56" fmla="*/ 1092 w 1254"/>
                <a:gd name="T57" fmla="*/ 347 h 415"/>
                <a:gd name="T58" fmla="*/ 1068 w 1254"/>
                <a:gd name="T59" fmla="*/ 364 h 415"/>
                <a:gd name="T60" fmla="*/ 1043 w 1254"/>
                <a:gd name="T61" fmla="*/ 379 h 415"/>
                <a:gd name="T62" fmla="*/ 1019 w 1254"/>
                <a:gd name="T63" fmla="*/ 392 h 415"/>
                <a:gd name="T64" fmla="*/ 994 w 1254"/>
                <a:gd name="T65" fmla="*/ 405 h 415"/>
                <a:gd name="T66" fmla="*/ 971 w 1254"/>
                <a:gd name="T67" fmla="*/ 415 h 415"/>
                <a:gd name="T68" fmla="*/ 0 w 1254"/>
                <a:gd name="T69" fmla="*/ 12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54" h="415">
                  <a:moveTo>
                    <a:pt x="0" y="124"/>
                  </a:moveTo>
                  <a:lnTo>
                    <a:pt x="3" y="124"/>
                  </a:lnTo>
                  <a:lnTo>
                    <a:pt x="10" y="122"/>
                  </a:lnTo>
                  <a:lnTo>
                    <a:pt x="23" y="120"/>
                  </a:lnTo>
                  <a:lnTo>
                    <a:pt x="40" y="117"/>
                  </a:lnTo>
                  <a:lnTo>
                    <a:pt x="59" y="114"/>
                  </a:lnTo>
                  <a:lnTo>
                    <a:pt x="81" y="109"/>
                  </a:lnTo>
                  <a:lnTo>
                    <a:pt x="107" y="103"/>
                  </a:lnTo>
                  <a:lnTo>
                    <a:pt x="133" y="96"/>
                  </a:lnTo>
                  <a:lnTo>
                    <a:pt x="161" y="89"/>
                  </a:lnTo>
                  <a:lnTo>
                    <a:pt x="188" y="79"/>
                  </a:lnTo>
                  <a:lnTo>
                    <a:pt x="216" y="69"/>
                  </a:lnTo>
                  <a:lnTo>
                    <a:pt x="243" y="58"/>
                  </a:lnTo>
                  <a:lnTo>
                    <a:pt x="270" y="45"/>
                  </a:lnTo>
                  <a:lnTo>
                    <a:pt x="293" y="31"/>
                  </a:lnTo>
                  <a:lnTo>
                    <a:pt x="316" y="16"/>
                  </a:lnTo>
                  <a:lnTo>
                    <a:pt x="334" y="0"/>
                  </a:lnTo>
                  <a:lnTo>
                    <a:pt x="1254" y="210"/>
                  </a:lnTo>
                  <a:lnTo>
                    <a:pt x="1252" y="212"/>
                  </a:lnTo>
                  <a:lnTo>
                    <a:pt x="1247" y="218"/>
                  </a:lnTo>
                  <a:lnTo>
                    <a:pt x="1239" y="226"/>
                  </a:lnTo>
                  <a:lnTo>
                    <a:pt x="1227" y="236"/>
                  </a:lnTo>
                  <a:lnTo>
                    <a:pt x="1213" y="248"/>
                  </a:lnTo>
                  <a:lnTo>
                    <a:pt x="1197" y="263"/>
                  </a:lnTo>
                  <a:lnTo>
                    <a:pt x="1180" y="279"/>
                  </a:lnTo>
                  <a:lnTo>
                    <a:pt x="1159" y="295"/>
                  </a:lnTo>
                  <a:lnTo>
                    <a:pt x="1138" y="313"/>
                  </a:lnTo>
                  <a:lnTo>
                    <a:pt x="1116" y="330"/>
                  </a:lnTo>
                  <a:lnTo>
                    <a:pt x="1092" y="347"/>
                  </a:lnTo>
                  <a:lnTo>
                    <a:pt x="1068" y="364"/>
                  </a:lnTo>
                  <a:lnTo>
                    <a:pt x="1043" y="379"/>
                  </a:lnTo>
                  <a:lnTo>
                    <a:pt x="1019" y="392"/>
                  </a:lnTo>
                  <a:lnTo>
                    <a:pt x="994" y="405"/>
                  </a:lnTo>
                  <a:lnTo>
                    <a:pt x="971" y="415"/>
                  </a:lnTo>
                  <a:lnTo>
                    <a:pt x="0" y="12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24" name="Freeform 474"/>
            <p:cNvSpPr>
              <a:spLocks/>
            </p:cNvSpPr>
            <p:nvPr/>
          </p:nvSpPr>
          <p:spPr bwMode="auto">
            <a:xfrm>
              <a:off x="4055" y="3381"/>
              <a:ext cx="49" cy="22"/>
            </a:xfrm>
            <a:custGeom>
              <a:avLst/>
              <a:gdLst>
                <a:gd name="T0" fmla="*/ 45 w 447"/>
                <a:gd name="T1" fmla="*/ 198 h 198"/>
                <a:gd name="T2" fmla="*/ 447 w 447"/>
                <a:gd name="T3" fmla="*/ 79 h 198"/>
                <a:gd name="T4" fmla="*/ 203 w 447"/>
                <a:gd name="T5" fmla="*/ 0 h 198"/>
                <a:gd name="T6" fmla="*/ 5 w 447"/>
                <a:gd name="T7" fmla="*/ 22 h 198"/>
                <a:gd name="T8" fmla="*/ 0 w 447"/>
                <a:gd name="T9" fmla="*/ 187 h 198"/>
                <a:gd name="T10" fmla="*/ 45 w 447"/>
                <a:gd name="T11" fmla="*/ 198 h 198"/>
              </a:gdLst>
              <a:ahLst/>
              <a:cxnLst>
                <a:cxn ang="0">
                  <a:pos x="T0" y="T1"/>
                </a:cxn>
                <a:cxn ang="0">
                  <a:pos x="T2" y="T3"/>
                </a:cxn>
                <a:cxn ang="0">
                  <a:pos x="T4" y="T5"/>
                </a:cxn>
                <a:cxn ang="0">
                  <a:pos x="T6" y="T7"/>
                </a:cxn>
                <a:cxn ang="0">
                  <a:pos x="T8" y="T9"/>
                </a:cxn>
                <a:cxn ang="0">
                  <a:pos x="T10" y="T11"/>
                </a:cxn>
              </a:cxnLst>
              <a:rect l="0" t="0" r="r" b="b"/>
              <a:pathLst>
                <a:path w="447" h="198">
                  <a:moveTo>
                    <a:pt x="45" y="198"/>
                  </a:moveTo>
                  <a:lnTo>
                    <a:pt x="447" y="79"/>
                  </a:lnTo>
                  <a:lnTo>
                    <a:pt x="203" y="0"/>
                  </a:lnTo>
                  <a:lnTo>
                    <a:pt x="5" y="22"/>
                  </a:lnTo>
                  <a:lnTo>
                    <a:pt x="0" y="187"/>
                  </a:lnTo>
                  <a:lnTo>
                    <a:pt x="45" y="19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25" name="Freeform 475"/>
            <p:cNvSpPr>
              <a:spLocks/>
            </p:cNvSpPr>
            <p:nvPr/>
          </p:nvSpPr>
          <p:spPr bwMode="auto">
            <a:xfrm>
              <a:off x="3926" y="3287"/>
              <a:ext cx="27" cy="105"/>
            </a:xfrm>
            <a:custGeom>
              <a:avLst/>
              <a:gdLst>
                <a:gd name="T0" fmla="*/ 238 w 238"/>
                <a:gd name="T1" fmla="*/ 22 h 947"/>
                <a:gd name="T2" fmla="*/ 237 w 238"/>
                <a:gd name="T3" fmla="*/ 21 h 947"/>
                <a:gd name="T4" fmla="*/ 233 w 238"/>
                <a:gd name="T5" fmla="*/ 19 h 947"/>
                <a:gd name="T6" fmla="*/ 226 w 238"/>
                <a:gd name="T7" fmla="*/ 17 h 947"/>
                <a:gd name="T8" fmla="*/ 217 w 238"/>
                <a:gd name="T9" fmla="*/ 14 h 947"/>
                <a:gd name="T10" fmla="*/ 206 w 238"/>
                <a:gd name="T11" fmla="*/ 10 h 947"/>
                <a:gd name="T12" fmla="*/ 194 w 238"/>
                <a:gd name="T13" fmla="*/ 7 h 947"/>
                <a:gd name="T14" fmla="*/ 180 w 238"/>
                <a:gd name="T15" fmla="*/ 4 h 947"/>
                <a:gd name="T16" fmla="*/ 164 w 238"/>
                <a:gd name="T17" fmla="*/ 1 h 947"/>
                <a:gd name="T18" fmla="*/ 146 w 238"/>
                <a:gd name="T19" fmla="*/ 0 h 947"/>
                <a:gd name="T20" fmla="*/ 127 w 238"/>
                <a:gd name="T21" fmla="*/ 0 h 947"/>
                <a:gd name="T22" fmla="*/ 108 w 238"/>
                <a:gd name="T23" fmla="*/ 2 h 947"/>
                <a:gd name="T24" fmla="*/ 87 w 238"/>
                <a:gd name="T25" fmla="*/ 5 h 947"/>
                <a:gd name="T26" fmla="*/ 66 w 238"/>
                <a:gd name="T27" fmla="*/ 11 h 947"/>
                <a:gd name="T28" fmla="*/ 44 w 238"/>
                <a:gd name="T29" fmla="*/ 19 h 947"/>
                <a:gd name="T30" fmla="*/ 22 w 238"/>
                <a:gd name="T31" fmla="*/ 30 h 947"/>
                <a:gd name="T32" fmla="*/ 0 w 238"/>
                <a:gd name="T33" fmla="*/ 45 h 947"/>
                <a:gd name="T34" fmla="*/ 0 w 238"/>
                <a:gd name="T35" fmla="*/ 947 h 947"/>
                <a:gd name="T36" fmla="*/ 1 w 238"/>
                <a:gd name="T37" fmla="*/ 947 h 947"/>
                <a:gd name="T38" fmla="*/ 6 w 238"/>
                <a:gd name="T39" fmla="*/ 947 h 947"/>
                <a:gd name="T40" fmla="*/ 13 w 238"/>
                <a:gd name="T41" fmla="*/ 946 h 947"/>
                <a:gd name="T42" fmla="*/ 22 w 238"/>
                <a:gd name="T43" fmla="*/ 945 h 947"/>
                <a:gd name="T44" fmla="*/ 33 w 238"/>
                <a:gd name="T45" fmla="*/ 943 h 947"/>
                <a:gd name="T46" fmla="*/ 47 w 238"/>
                <a:gd name="T47" fmla="*/ 941 h 947"/>
                <a:gd name="T48" fmla="*/ 62 w 238"/>
                <a:gd name="T49" fmla="*/ 938 h 947"/>
                <a:gd name="T50" fmla="*/ 78 w 238"/>
                <a:gd name="T51" fmla="*/ 934 h 947"/>
                <a:gd name="T52" fmla="*/ 96 w 238"/>
                <a:gd name="T53" fmla="*/ 928 h 947"/>
                <a:gd name="T54" fmla="*/ 115 w 238"/>
                <a:gd name="T55" fmla="*/ 922 h 947"/>
                <a:gd name="T56" fmla="*/ 135 w 238"/>
                <a:gd name="T57" fmla="*/ 915 h 947"/>
                <a:gd name="T58" fmla="*/ 155 w 238"/>
                <a:gd name="T59" fmla="*/ 906 h 947"/>
                <a:gd name="T60" fmla="*/ 176 w 238"/>
                <a:gd name="T61" fmla="*/ 896 h 947"/>
                <a:gd name="T62" fmla="*/ 197 w 238"/>
                <a:gd name="T63" fmla="*/ 884 h 947"/>
                <a:gd name="T64" fmla="*/ 217 w 238"/>
                <a:gd name="T65" fmla="*/ 871 h 947"/>
                <a:gd name="T66" fmla="*/ 238 w 238"/>
                <a:gd name="T67" fmla="*/ 856 h 947"/>
                <a:gd name="T68" fmla="*/ 238 w 238"/>
                <a:gd name="T69" fmla="*/ 22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8" h="947">
                  <a:moveTo>
                    <a:pt x="238" y="22"/>
                  </a:moveTo>
                  <a:lnTo>
                    <a:pt x="237" y="21"/>
                  </a:lnTo>
                  <a:lnTo>
                    <a:pt x="233" y="19"/>
                  </a:lnTo>
                  <a:lnTo>
                    <a:pt x="226" y="17"/>
                  </a:lnTo>
                  <a:lnTo>
                    <a:pt x="217" y="14"/>
                  </a:lnTo>
                  <a:lnTo>
                    <a:pt x="206" y="10"/>
                  </a:lnTo>
                  <a:lnTo>
                    <a:pt x="194" y="7"/>
                  </a:lnTo>
                  <a:lnTo>
                    <a:pt x="180" y="4"/>
                  </a:lnTo>
                  <a:lnTo>
                    <a:pt x="164" y="1"/>
                  </a:lnTo>
                  <a:lnTo>
                    <a:pt x="146" y="0"/>
                  </a:lnTo>
                  <a:lnTo>
                    <a:pt x="127" y="0"/>
                  </a:lnTo>
                  <a:lnTo>
                    <a:pt x="108" y="2"/>
                  </a:lnTo>
                  <a:lnTo>
                    <a:pt x="87" y="5"/>
                  </a:lnTo>
                  <a:lnTo>
                    <a:pt x="66" y="11"/>
                  </a:lnTo>
                  <a:lnTo>
                    <a:pt x="44" y="19"/>
                  </a:lnTo>
                  <a:lnTo>
                    <a:pt x="22" y="30"/>
                  </a:lnTo>
                  <a:lnTo>
                    <a:pt x="0" y="45"/>
                  </a:lnTo>
                  <a:lnTo>
                    <a:pt x="0" y="947"/>
                  </a:lnTo>
                  <a:lnTo>
                    <a:pt x="1" y="947"/>
                  </a:lnTo>
                  <a:lnTo>
                    <a:pt x="6" y="947"/>
                  </a:lnTo>
                  <a:lnTo>
                    <a:pt x="13" y="946"/>
                  </a:lnTo>
                  <a:lnTo>
                    <a:pt x="22" y="945"/>
                  </a:lnTo>
                  <a:lnTo>
                    <a:pt x="33" y="943"/>
                  </a:lnTo>
                  <a:lnTo>
                    <a:pt x="47" y="941"/>
                  </a:lnTo>
                  <a:lnTo>
                    <a:pt x="62" y="938"/>
                  </a:lnTo>
                  <a:lnTo>
                    <a:pt x="78" y="934"/>
                  </a:lnTo>
                  <a:lnTo>
                    <a:pt x="96" y="928"/>
                  </a:lnTo>
                  <a:lnTo>
                    <a:pt x="115" y="922"/>
                  </a:lnTo>
                  <a:lnTo>
                    <a:pt x="135" y="915"/>
                  </a:lnTo>
                  <a:lnTo>
                    <a:pt x="155" y="906"/>
                  </a:lnTo>
                  <a:lnTo>
                    <a:pt x="176" y="896"/>
                  </a:lnTo>
                  <a:lnTo>
                    <a:pt x="197" y="884"/>
                  </a:lnTo>
                  <a:lnTo>
                    <a:pt x="217" y="871"/>
                  </a:lnTo>
                  <a:lnTo>
                    <a:pt x="238" y="856"/>
                  </a:lnTo>
                  <a:lnTo>
                    <a:pt x="238" y="2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26" name="Freeform 476"/>
            <p:cNvSpPr>
              <a:spLocks/>
            </p:cNvSpPr>
            <p:nvPr/>
          </p:nvSpPr>
          <p:spPr bwMode="auto">
            <a:xfrm>
              <a:off x="3927" y="3288"/>
              <a:ext cx="23" cy="89"/>
            </a:xfrm>
            <a:custGeom>
              <a:avLst/>
              <a:gdLst>
                <a:gd name="T0" fmla="*/ 203 w 203"/>
                <a:gd name="T1" fmla="*/ 18 h 799"/>
                <a:gd name="T2" fmla="*/ 202 w 203"/>
                <a:gd name="T3" fmla="*/ 17 h 799"/>
                <a:gd name="T4" fmla="*/ 199 w 203"/>
                <a:gd name="T5" fmla="*/ 16 h 799"/>
                <a:gd name="T6" fmla="*/ 193 w 203"/>
                <a:gd name="T7" fmla="*/ 14 h 799"/>
                <a:gd name="T8" fmla="*/ 186 w 203"/>
                <a:gd name="T9" fmla="*/ 11 h 799"/>
                <a:gd name="T10" fmla="*/ 177 w 203"/>
                <a:gd name="T11" fmla="*/ 8 h 799"/>
                <a:gd name="T12" fmla="*/ 166 w 203"/>
                <a:gd name="T13" fmla="*/ 5 h 799"/>
                <a:gd name="T14" fmla="*/ 153 w 203"/>
                <a:gd name="T15" fmla="*/ 3 h 799"/>
                <a:gd name="T16" fmla="*/ 140 w 203"/>
                <a:gd name="T17" fmla="*/ 1 h 799"/>
                <a:gd name="T18" fmla="*/ 125 w 203"/>
                <a:gd name="T19" fmla="*/ 0 h 799"/>
                <a:gd name="T20" fmla="*/ 109 w 203"/>
                <a:gd name="T21" fmla="*/ 0 h 799"/>
                <a:gd name="T22" fmla="*/ 92 w 203"/>
                <a:gd name="T23" fmla="*/ 1 h 799"/>
                <a:gd name="T24" fmla="*/ 74 w 203"/>
                <a:gd name="T25" fmla="*/ 4 h 799"/>
                <a:gd name="T26" fmla="*/ 57 w 203"/>
                <a:gd name="T27" fmla="*/ 9 h 799"/>
                <a:gd name="T28" fmla="*/ 37 w 203"/>
                <a:gd name="T29" fmla="*/ 16 h 799"/>
                <a:gd name="T30" fmla="*/ 19 w 203"/>
                <a:gd name="T31" fmla="*/ 26 h 799"/>
                <a:gd name="T32" fmla="*/ 0 w 203"/>
                <a:gd name="T33" fmla="*/ 38 h 799"/>
                <a:gd name="T34" fmla="*/ 0 w 203"/>
                <a:gd name="T35" fmla="*/ 799 h 799"/>
                <a:gd name="T36" fmla="*/ 1 w 203"/>
                <a:gd name="T37" fmla="*/ 799 h 799"/>
                <a:gd name="T38" fmla="*/ 5 w 203"/>
                <a:gd name="T39" fmla="*/ 799 h 799"/>
                <a:gd name="T40" fmla="*/ 11 w 203"/>
                <a:gd name="T41" fmla="*/ 798 h 799"/>
                <a:gd name="T42" fmla="*/ 19 w 203"/>
                <a:gd name="T43" fmla="*/ 797 h 799"/>
                <a:gd name="T44" fmla="*/ 28 w 203"/>
                <a:gd name="T45" fmla="*/ 796 h 799"/>
                <a:gd name="T46" fmla="*/ 41 w 203"/>
                <a:gd name="T47" fmla="*/ 794 h 799"/>
                <a:gd name="T48" fmla="*/ 53 w 203"/>
                <a:gd name="T49" fmla="*/ 791 h 799"/>
                <a:gd name="T50" fmla="*/ 67 w 203"/>
                <a:gd name="T51" fmla="*/ 786 h 799"/>
                <a:gd name="T52" fmla="*/ 82 w 203"/>
                <a:gd name="T53" fmla="*/ 782 h 799"/>
                <a:gd name="T54" fmla="*/ 99 w 203"/>
                <a:gd name="T55" fmla="*/ 777 h 799"/>
                <a:gd name="T56" fmla="*/ 116 w 203"/>
                <a:gd name="T57" fmla="*/ 771 h 799"/>
                <a:gd name="T58" fmla="*/ 133 w 203"/>
                <a:gd name="T59" fmla="*/ 763 h 799"/>
                <a:gd name="T60" fmla="*/ 150 w 203"/>
                <a:gd name="T61" fmla="*/ 755 h 799"/>
                <a:gd name="T62" fmla="*/ 169 w 203"/>
                <a:gd name="T63" fmla="*/ 745 h 799"/>
                <a:gd name="T64" fmla="*/ 186 w 203"/>
                <a:gd name="T65" fmla="*/ 733 h 799"/>
                <a:gd name="T66" fmla="*/ 203 w 203"/>
                <a:gd name="T67" fmla="*/ 720 h 799"/>
                <a:gd name="T68" fmla="*/ 203 w 203"/>
                <a:gd name="T69" fmla="*/ 18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799">
                  <a:moveTo>
                    <a:pt x="203" y="18"/>
                  </a:moveTo>
                  <a:lnTo>
                    <a:pt x="202" y="17"/>
                  </a:lnTo>
                  <a:lnTo>
                    <a:pt x="199" y="16"/>
                  </a:lnTo>
                  <a:lnTo>
                    <a:pt x="193" y="14"/>
                  </a:lnTo>
                  <a:lnTo>
                    <a:pt x="186" y="11"/>
                  </a:lnTo>
                  <a:lnTo>
                    <a:pt x="177" y="8"/>
                  </a:lnTo>
                  <a:lnTo>
                    <a:pt x="166" y="5"/>
                  </a:lnTo>
                  <a:lnTo>
                    <a:pt x="153" y="3"/>
                  </a:lnTo>
                  <a:lnTo>
                    <a:pt x="140" y="1"/>
                  </a:lnTo>
                  <a:lnTo>
                    <a:pt x="125" y="0"/>
                  </a:lnTo>
                  <a:lnTo>
                    <a:pt x="109" y="0"/>
                  </a:lnTo>
                  <a:lnTo>
                    <a:pt x="92" y="1"/>
                  </a:lnTo>
                  <a:lnTo>
                    <a:pt x="74" y="4"/>
                  </a:lnTo>
                  <a:lnTo>
                    <a:pt x="57" y="9"/>
                  </a:lnTo>
                  <a:lnTo>
                    <a:pt x="37" y="16"/>
                  </a:lnTo>
                  <a:lnTo>
                    <a:pt x="19" y="26"/>
                  </a:lnTo>
                  <a:lnTo>
                    <a:pt x="0" y="38"/>
                  </a:lnTo>
                  <a:lnTo>
                    <a:pt x="0" y="799"/>
                  </a:lnTo>
                  <a:lnTo>
                    <a:pt x="1" y="799"/>
                  </a:lnTo>
                  <a:lnTo>
                    <a:pt x="5" y="799"/>
                  </a:lnTo>
                  <a:lnTo>
                    <a:pt x="11" y="798"/>
                  </a:lnTo>
                  <a:lnTo>
                    <a:pt x="19" y="797"/>
                  </a:lnTo>
                  <a:lnTo>
                    <a:pt x="28" y="796"/>
                  </a:lnTo>
                  <a:lnTo>
                    <a:pt x="41" y="794"/>
                  </a:lnTo>
                  <a:lnTo>
                    <a:pt x="53" y="791"/>
                  </a:lnTo>
                  <a:lnTo>
                    <a:pt x="67" y="786"/>
                  </a:lnTo>
                  <a:lnTo>
                    <a:pt x="82" y="782"/>
                  </a:lnTo>
                  <a:lnTo>
                    <a:pt x="99" y="777"/>
                  </a:lnTo>
                  <a:lnTo>
                    <a:pt x="116" y="771"/>
                  </a:lnTo>
                  <a:lnTo>
                    <a:pt x="133" y="763"/>
                  </a:lnTo>
                  <a:lnTo>
                    <a:pt x="150" y="755"/>
                  </a:lnTo>
                  <a:lnTo>
                    <a:pt x="169" y="745"/>
                  </a:lnTo>
                  <a:lnTo>
                    <a:pt x="186" y="733"/>
                  </a:lnTo>
                  <a:lnTo>
                    <a:pt x="203" y="720"/>
                  </a:lnTo>
                  <a:lnTo>
                    <a:pt x="203" y="1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27" name="Freeform 477"/>
            <p:cNvSpPr>
              <a:spLocks/>
            </p:cNvSpPr>
            <p:nvPr/>
          </p:nvSpPr>
          <p:spPr bwMode="auto">
            <a:xfrm>
              <a:off x="3928" y="3289"/>
              <a:ext cx="19" cy="72"/>
            </a:xfrm>
            <a:custGeom>
              <a:avLst/>
              <a:gdLst>
                <a:gd name="T0" fmla="*/ 171 w 171"/>
                <a:gd name="T1" fmla="*/ 15 h 650"/>
                <a:gd name="T2" fmla="*/ 170 w 171"/>
                <a:gd name="T3" fmla="*/ 15 h 650"/>
                <a:gd name="T4" fmla="*/ 167 w 171"/>
                <a:gd name="T5" fmla="*/ 13 h 650"/>
                <a:gd name="T6" fmla="*/ 163 w 171"/>
                <a:gd name="T7" fmla="*/ 11 h 650"/>
                <a:gd name="T8" fmla="*/ 157 w 171"/>
                <a:gd name="T9" fmla="*/ 9 h 650"/>
                <a:gd name="T10" fmla="*/ 149 w 171"/>
                <a:gd name="T11" fmla="*/ 7 h 650"/>
                <a:gd name="T12" fmla="*/ 139 w 171"/>
                <a:gd name="T13" fmla="*/ 4 h 650"/>
                <a:gd name="T14" fmla="*/ 129 w 171"/>
                <a:gd name="T15" fmla="*/ 2 h 650"/>
                <a:gd name="T16" fmla="*/ 118 w 171"/>
                <a:gd name="T17" fmla="*/ 0 h 650"/>
                <a:gd name="T18" fmla="*/ 105 w 171"/>
                <a:gd name="T19" fmla="*/ 0 h 650"/>
                <a:gd name="T20" fmla="*/ 92 w 171"/>
                <a:gd name="T21" fmla="*/ 0 h 650"/>
                <a:gd name="T22" fmla="*/ 77 w 171"/>
                <a:gd name="T23" fmla="*/ 1 h 650"/>
                <a:gd name="T24" fmla="*/ 63 w 171"/>
                <a:gd name="T25" fmla="*/ 3 h 650"/>
                <a:gd name="T26" fmla="*/ 48 w 171"/>
                <a:gd name="T27" fmla="*/ 7 h 650"/>
                <a:gd name="T28" fmla="*/ 31 w 171"/>
                <a:gd name="T29" fmla="*/ 13 h 650"/>
                <a:gd name="T30" fmla="*/ 16 w 171"/>
                <a:gd name="T31" fmla="*/ 22 h 650"/>
                <a:gd name="T32" fmla="*/ 0 w 171"/>
                <a:gd name="T33" fmla="*/ 32 h 650"/>
                <a:gd name="T34" fmla="*/ 0 w 171"/>
                <a:gd name="T35" fmla="*/ 650 h 650"/>
                <a:gd name="T36" fmla="*/ 1 w 171"/>
                <a:gd name="T37" fmla="*/ 650 h 650"/>
                <a:gd name="T38" fmla="*/ 4 w 171"/>
                <a:gd name="T39" fmla="*/ 650 h 650"/>
                <a:gd name="T40" fmla="*/ 9 w 171"/>
                <a:gd name="T41" fmla="*/ 649 h 650"/>
                <a:gd name="T42" fmla="*/ 16 w 171"/>
                <a:gd name="T43" fmla="*/ 648 h 650"/>
                <a:gd name="T44" fmla="*/ 24 w 171"/>
                <a:gd name="T45" fmla="*/ 647 h 650"/>
                <a:gd name="T46" fmla="*/ 34 w 171"/>
                <a:gd name="T47" fmla="*/ 645 h 650"/>
                <a:gd name="T48" fmla="*/ 45 w 171"/>
                <a:gd name="T49" fmla="*/ 642 h 650"/>
                <a:gd name="T50" fmla="*/ 57 w 171"/>
                <a:gd name="T51" fmla="*/ 640 h 650"/>
                <a:gd name="T52" fmla="*/ 69 w 171"/>
                <a:gd name="T53" fmla="*/ 636 h 650"/>
                <a:gd name="T54" fmla="*/ 82 w 171"/>
                <a:gd name="T55" fmla="*/ 632 h 650"/>
                <a:gd name="T56" fmla="*/ 97 w 171"/>
                <a:gd name="T57" fmla="*/ 627 h 650"/>
                <a:gd name="T58" fmla="*/ 112 w 171"/>
                <a:gd name="T59" fmla="*/ 621 h 650"/>
                <a:gd name="T60" fmla="*/ 126 w 171"/>
                <a:gd name="T61" fmla="*/ 614 h 650"/>
                <a:gd name="T62" fmla="*/ 141 w 171"/>
                <a:gd name="T63" fmla="*/ 606 h 650"/>
                <a:gd name="T64" fmla="*/ 157 w 171"/>
                <a:gd name="T65" fmla="*/ 595 h 650"/>
                <a:gd name="T66" fmla="*/ 171 w 171"/>
                <a:gd name="T67" fmla="*/ 585 h 650"/>
                <a:gd name="T68" fmla="*/ 171 w 171"/>
                <a:gd name="T69" fmla="*/ 15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650">
                  <a:moveTo>
                    <a:pt x="171" y="15"/>
                  </a:moveTo>
                  <a:lnTo>
                    <a:pt x="170" y="15"/>
                  </a:lnTo>
                  <a:lnTo>
                    <a:pt x="167" y="13"/>
                  </a:lnTo>
                  <a:lnTo>
                    <a:pt x="163" y="11"/>
                  </a:lnTo>
                  <a:lnTo>
                    <a:pt x="157" y="9"/>
                  </a:lnTo>
                  <a:lnTo>
                    <a:pt x="149" y="7"/>
                  </a:lnTo>
                  <a:lnTo>
                    <a:pt x="139" y="4"/>
                  </a:lnTo>
                  <a:lnTo>
                    <a:pt x="129" y="2"/>
                  </a:lnTo>
                  <a:lnTo>
                    <a:pt x="118" y="0"/>
                  </a:lnTo>
                  <a:lnTo>
                    <a:pt x="105" y="0"/>
                  </a:lnTo>
                  <a:lnTo>
                    <a:pt x="92" y="0"/>
                  </a:lnTo>
                  <a:lnTo>
                    <a:pt x="77" y="1"/>
                  </a:lnTo>
                  <a:lnTo>
                    <a:pt x="63" y="3"/>
                  </a:lnTo>
                  <a:lnTo>
                    <a:pt x="48" y="7"/>
                  </a:lnTo>
                  <a:lnTo>
                    <a:pt x="31" y="13"/>
                  </a:lnTo>
                  <a:lnTo>
                    <a:pt x="16" y="22"/>
                  </a:lnTo>
                  <a:lnTo>
                    <a:pt x="0" y="32"/>
                  </a:lnTo>
                  <a:lnTo>
                    <a:pt x="0" y="650"/>
                  </a:lnTo>
                  <a:lnTo>
                    <a:pt x="1" y="650"/>
                  </a:lnTo>
                  <a:lnTo>
                    <a:pt x="4" y="650"/>
                  </a:lnTo>
                  <a:lnTo>
                    <a:pt x="9" y="649"/>
                  </a:lnTo>
                  <a:lnTo>
                    <a:pt x="16" y="648"/>
                  </a:lnTo>
                  <a:lnTo>
                    <a:pt x="24" y="647"/>
                  </a:lnTo>
                  <a:lnTo>
                    <a:pt x="34" y="645"/>
                  </a:lnTo>
                  <a:lnTo>
                    <a:pt x="45" y="642"/>
                  </a:lnTo>
                  <a:lnTo>
                    <a:pt x="57" y="640"/>
                  </a:lnTo>
                  <a:lnTo>
                    <a:pt x="69" y="636"/>
                  </a:lnTo>
                  <a:lnTo>
                    <a:pt x="82" y="632"/>
                  </a:lnTo>
                  <a:lnTo>
                    <a:pt x="97" y="627"/>
                  </a:lnTo>
                  <a:lnTo>
                    <a:pt x="112" y="621"/>
                  </a:lnTo>
                  <a:lnTo>
                    <a:pt x="126" y="614"/>
                  </a:lnTo>
                  <a:lnTo>
                    <a:pt x="141" y="606"/>
                  </a:lnTo>
                  <a:lnTo>
                    <a:pt x="157" y="595"/>
                  </a:lnTo>
                  <a:lnTo>
                    <a:pt x="171" y="585"/>
                  </a:lnTo>
                  <a:lnTo>
                    <a:pt x="171" y="1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28" name="Freeform 478"/>
            <p:cNvSpPr>
              <a:spLocks/>
            </p:cNvSpPr>
            <p:nvPr/>
          </p:nvSpPr>
          <p:spPr bwMode="auto">
            <a:xfrm>
              <a:off x="3929" y="3289"/>
              <a:ext cx="15" cy="56"/>
            </a:xfrm>
            <a:custGeom>
              <a:avLst/>
              <a:gdLst>
                <a:gd name="T0" fmla="*/ 138 w 138"/>
                <a:gd name="T1" fmla="*/ 14 h 502"/>
                <a:gd name="T2" fmla="*/ 135 w 138"/>
                <a:gd name="T3" fmla="*/ 13 h 502"/>
                <a:gd name="T4" fmla="*/ 126 w 138"/>
                <a:gd name="T5" fmla="*/ 8 h 502"/>
                <a:gd name="T6" fmla="*/ 113 w 138"/>
                <a:gd name="T7" fmla="*/ 4 h 502"/>
                <a:gd name="T8" fmla="*/ 96 w 138"/>
                <a:gd name="T9" fmla="*/ 1 h 502"/>
                <a:gd name="T10" fmla="*/ 74 w 138"/>
                <a:gd name="T11" fmla="*/ 0 h 502"/>
                <a:gd name="T12" fmla="*/ 51 w 138"/>
                <a:gd name="T13" fmla="*/ 3 h 502"/>
                <a:gd name="T14" fmla="*/ 25 w 138"/>
                <a:gd name="T15" fmla="*/ 12 h 502"/>
                <a:gd name="T16" fmla="*/ 0 w 138"/>
                <a:gd name="T17" fmla="*/ 26 h 502"/>
                <a:gd name="T18" fmla="*/ 0 w 138"/>
                <a:gd name="T19" fmla="*/ 502 h 502"/>
                <a:gd name="T20" fmla="*/ 3 w 138"/>
                <a:gd name="T21" fmla="*/ 502 h 502"/>
                <a:gd name="T22" fmla="*/ 13 w 138"/>
                <a:gd name="T23" fmla="*/ 501 h 502"/>
                <a:gd name="T24" fmla="*/ 28 w 138"/>
                <a:gd name="T25" fmla="*/ 499 h 502"/>
                <a:gd name="T26" fmla="*/ 46 w 138"/>
                <a:gd name="T27" fmla="*/ 494 h 502"/>
                <a:gd name="T28" fmla="*/ 67 w 138"/>
                <a:gd name="T29" fmla="*/ 488 h 502"/>
                <a:gd name="T30" fmla="*/ 91 w 138"/>
                <a:gd name="T31" fmla="*/ 479 h 502"/>
                <a:gd name="T32" fmla="*/ 114 w 138"/>
                <a:gd name="T33" fmla="*/ 467 h 502"/>
                <a:gd name="T34" fmla="*/ 138 w 138"/>
                <a:gd name="T35" fmla="*/ 450 h 502"/>
                <a:gd name="T36" fmla="*/ 138 w 138"/>
                <a:gd name="T37" fmla="*/ 14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8" h="502">
                  <a:moveTo>
                    <a:pt x="138" y="14"/>
                  </a:moveTo>
                  <a:lnTo>
                    <a:pt x="135" y="13"/>
                  </a:lnTo>
                  <a:lnTo>
                    <a:pt x="126" y="8"/>
                  </a:lnTo>
                  <a:lnTo>
                    <a:pt x="113" y="4"/>
                  </a:lnTo>
                  <a:lnTo>
                    <a:pt x="96" y="1"/>
                  </a:lnTo>
                  <a:lnTo>
                    <a:pt x="74" y="0"/>
                  </a:lnTo>
                  <a:lnTo>
                    <a:pt x="51" y="3"/>
                  </a:lnTo>
                  <a:lnTo>
                    <a:pt x="25" y="12"/>
                  </a:lnTo>
                  <a:lnTo>
                    <a:pt x="0" y="26"/>
                  </a:lnTo>
                  <a:lnTo>
                    <a:pt x="0" y="502"/>
                  </a:lnTo>
                  <a:lnTo>
                    <a:pt x="3" y="502"/>
                  </a:lnTo>
                  <a:lnTo>
                    <a:pt x="13" y="501"/>
                  </a:lnTo>
                  <a:lnTo>
                    <a:pt x="28" y="499"/>
                  </a:lnTo>
                  <a:lnTo>
                    <a:pt x="46" y="494"/>
                  </a:lnTo>
                  <a:lnTo>
                    <a:pt x="67" y="488"/>
                  </a:lnTo>
                  <a:lnTo>
                    <a:pt x="91" y="479"/>
                  </a:lnTo>
                  <a:lnTo>
                    <a:pt x="114" y="467"/>
                  </a:lnTo>
                  <a:lnTo>
                    <a:pt x="138" y="450"/>
                  </a:lnTo>
                  <a:lnTo>
                    <a:pt x="138" y="1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29" name="Freeform 479"/>
            <p:cNvSpPr>
              <a:spLocks/>
            </p:cNvSpPr>
            <p:nvPr/>
          </p:nvSpPr>
          <p:spPr bwMode="auto">
            <a:xfrm>
              <a:off x="3929" y="3290"/>
              <a:ext cx="12" cy="40"/>
            </a:xfrm>
            <a:custGeom>
              <a:avLst/>
              <a:gdLst>
                <a:gd name="T0" fmla="*/ 104 w 104"/>
                <a:gd name="T1" fmla="*/ 10 h 353"/>
                <a:gd name="T2" fmla="*/ 102 w 104"/>
                <a:gd name="T3" fmla="*/ 9 h 353"/>
                <a:gd name="T4" fmla="*/ 95 w 104"/>
                <a:gd name="T5" fmla="*/ 6 h 353"/>
                <a:gd name="T6" fmla="*/ 85 w 104"/>
                <a:gd name="T7" fmla="*/ 3 h 353"/>
                <a:gd name="T8" fmla="*/ 71 w 104"/>
                <a:gd name="T9" fmla="*/ 0 h 353"/>
                <a:gd name="T10" fmla="*/ 56 w 104"/>
                <a:gd name="T11" fmla="*/ 0 h 353"/>
                <a:gd name="T12" fmla="*/ 38 w 104"/>
                <a:gd name="T13" fmla="*/ 3 h 353"/>
                <a:gd name="T14" fmla="*/ 19 w 104"/>
                <a:gd name="T15" fmla="*/ 9 h 353"/>
                <a:gd name="T16" fmla="*/ 0 w 104"/>
                <a:gd name="T17" fmla="*/ 20 h 353"/>
                <a:gd name="T18" fmla="*/ 0 w 104"/>
                <a:gd name="T19" fmla="*/ 353 h 353"/>
                <a:gd name="T20" fmla="*/ 2 w 104"/>
                <a:gd name="T21" fmla="*/ 353 h 353"/>
                <a:gd name="T22" fmla="*/ 9 w 104"/>
                <a:gd name="T23" fmla="*/ 352 h 353"/>
                <a:gd name="T24" fmla="*/ 21 w 104"/>
                <a:gd name="T25" fmla="*/ 350 h 353"/>
                <a:gd name="T26" fmla="*/ 35 w 104"/>
                <a:gd name="T27" fmla="*/ 347 h 353"/>
                <a:gd name="T28" fmla="*/ 51 w 104"/>
                <a:gd name="T29" fmla="*/ 343 h 353"/>
                <a:gd name="T30" fmla="*/ 68 w 104"/>
                <a:gd name="T31" fmla="*/ 336 h 353"/>
                <a:gd name="T32" fmla="*/ 86 w 104"/>
                <a:gd name="T33" fmla="*/ 326 h 353"/>
                <a:gd name="T34" fmla="*/ 104 w 104"/>
                <a:gd name="T35" fmla="*/ 313 h 353"/>
                <a:gd name="T36" fmla="*/ 104 w 104"/>
                <a:gd name="T37" fmla="*/ 1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 h="353">
                  <a:moveTo>
                    <a:pt x="104" y="10"/>
                  </a:moveTo>
                  <a:lnTo>
                    <a:pt x="102" y="9"/>
                  </a:lnTo>
                  <a:lnTo>
                    <a:pt x="95" y="6"/>
                  </a:lnTo>
                  <a:lnTo>
                    <a:pt x="85" y="3"/>
                  </a:lnTo>
                  <a:lnTo>
                    <a:pt x="71" y="0"/>
                  </a:lnTo>
                  <a:lnTo>
                    <a:pt x="56" y="0"/>
                  </a:lnTo>
                  <a:lnTo>
                    <a:pt x="38" y="3"/>
                  </a:lnTo>
                  <a:lnTo>
                    <a:pt x="19" y="9"/>
                  </a:lnTo>
                  <a:lnTo>
                    <a:pt x="0" y="20"/>
                  </a:lnTo>
                  <a:lnTo>
                    <a:pt x="0" y="353"/>
                  </a:lnTo>
                  <a:lnTo>
                    <a:pt x="2" y="353"/>
                  </a:lnTo>
                  <a:lnTo>
                    <a:pt x="9" y="352"/>
                  </a:lnTo>
                  <a:lnTo>
                    <a:pt x="21" y="350"/>
                  </a:lnTo>
                  <a:lnTo>
                    <a:pt x="35" y="347"/>
                  </a:lnTo>
                  <a:lnTo>
                    <a:pt x="51" y="343"/>
                  </a:lnTo>
                  <a:lnTo>
                    <a:pt x="68" y="336"/>
                  </a:lnTo>
                  <a:lnTo>
                    <a:pt x="86" y="326"/>
                  </a:lnTo>
                  <a:lnTo>
                    <a:pt x="104" y="313"/>
                  </a:lnTo>
                  <a:lnTo>
                    <a:pt x="104" y="1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30" name="Freeform 480"/>
            <p:cNvSpPr>
              <a:spLocks/>
            </p:cNvSpPr>
            <p:nvPr/>
          </p:nvSpPr>
          <p:spPr bwMode="auto">
            <a:xfrm>
              <a:off x="3930" y="3291"/>
              <a:ext cx="8" cy="23"/>
            </a:xfrm>
            <a:custGeom>
              <a:avLst/>
              <a:gdLst>
                <a:gd name="T0" fmla="*/ 72 w 72"/>
                <a:gd name="T1" fmla="*/ 6 h 204"/>
                <a:gd name="T2" fmla="*/ 69 w 72"/>
                <a:gd name="T3" fmla="*/ 5 h 204"/>
                <a:gd name="T4" fmla="*/ 65 w 72"/>
                <a:gd name="T5" fmla="*/ 4 h 204"/>
                <a:gd name="T6" fmla="*/ 58 w 72"/>
                <a:gd name="T7" fmla="*/ 2 h 204"/>
                <a:gd name="T8" fmla="*/ 49 w 72"/>
                <a:gd name="T9" fmla="*/ 0 h 204"/>
                <a:gd name="T10" fmla="*/ 39 w 72"/>
                <a:gd name="T11" fmla="*/ 0 h 204"/>
                <a:gd name="T12" fmla="*/ 27 w 72"/>
                <a:gd name="T13" fmla="*/ 1 h 204"/>
                <a:gd name="T14" fmla="*/ 13 w 72"/>
                <a:gd name="T15" fmla="*/ 6 h 204"/>
                <a:gd name="T16" fmla="*/ 0 w 72"/>
                <a:gd name="T17" fmla="*/ 13 h 204"/>
                <a:gd name="T18" fmla="*/ 0 w 72"/>
                <a:gd name="T19" fmla="*/ 204 h 204"/>
                <a:gd name="T20" fmla="*/ 2 w 72"/>
                <a:gd name="T21" fmla="*/ 204 h 204"/>
                <a:gd name="T22" fmla="*/ 6 w 72"/>
                <a:gd name="T23" fmla="*/ 203 h 204"/>
                <a:gd name="T24" fmla="*/ 15 w 72"/>
                <a:gd name="T25" fmla="*/ 202 h 204"/>
                <a:gd name="T26" fmla="*/ 24 w 72"/>
                <a:gd name="T27" fmla="*/ 200 h 204"/>
                <a:gd name="T28" fmla="*/ 35 w 72"/>
                <a:gd name="T29" fmla="*/ 197 h 204"/>
                <a:gd name="T30" fmla="*/ 47 w 72"/>
                <a:gd name="T31" fmla="*/ 192 h 204"/>
                <a:gd name="T32" fmla="*/ 59 w 72"/>
                <a:gd name="T33" fmla="*/ 185 h 204"/>
                <a:gd name="T34" fmla="*/ 72 w 72"/>
                <a:gd name="T35" fmla="*/ 177 h 204"/>
                <a:gd name="T36" fmla="*/ 72 w 72"/>
                <a:gd name="T37" fmla="*/ 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204">
                  <a:moveTo>
                    <a:pt x="72" y="6"/>
                  </a:moveTo>
                  <a:lnTo>
                    <a:pt x="69" y="5"/>
                  </a:lnTo>
                  <a:lnTo>
                    <a:pt x="65" y="4"/>
                  </a:lnTo>
                  <a:lnTo>
                    <a:pt x="58" y="2"/>
                  </a:lnTo>
                  <a:lnTo>
                    <a:pt x="49" y="0"/>
                  </a:lnTo>
                  <a:lnTo>
                    <a:pt x="39" y="0"/>
                  </a:lnTo>
                  <a:lnTo>
                    <a:pt x="27" y="1"/>
                  </a:lnTo>
                  <a:lnTo>
                    <a:pt x="13" y="6"/>
                  </a:lnTo>
                  <a:lnTo>
                    <a:pt x="0" y="13"/>
                  </a:lnTo>
                  <a:lnTo>
                    <a:pt x="0" y="204"/>
                  </a:lnTo>
                  <a:lnTo>
                    <a:pt x="2" y="204"/>
                  </a:lnTo>
                  <a:lnTo>
                    <a:pt x="6" y="203"/>
                  </a:lnTo>
                  <a:lnTo>
                    <a:pt x="15" y="202"/>
                  </a:lnTo>
                  <a:lnTo>
                    <a:pt x="24" y="200"/>
                  </a:lnTo>
                  <a:lnTo>
                    <a:pt x="35" y="197"/>
                  </a:lnTo>
                  <a:lnTo>
                    <a:pt x="47" y="192"/>
                  </a:lnTo>
                  <a:lnTo>
                    <a:pt x="59" y="185"/>
                  </a:lnTo>
                  <a:lnTo>
                    <a:pt x="72" y="177"/>
                  </a:lnTo>
                  <a:lnTo>
                    <a:pt x="72" y="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31" name="Freeform 481"/>
            <p:cNvSpPr>
              <a:spLocks/>
            </p:cNvSpPr>
            <p:nvPr/>
          </p:nvSpPr>
          <p:spPr bwMode="auto">
            <a:xfrm>
              <a:off x="4025" y="3357"/>
              <a:ext cx="12" cy="11"/>
            </a:xfrm>
            <a:custGeom>
              <a:avLst/>
              <a:gdLst>
                <a:gd name="T0" fmla="*/ 52 w 104"/>
                <a:gd name="T1" fmla="*/ 104 h 104"/>
                <a:gd name="T2" fmla="*/ 62 w 104"/>
                <a:gd name="T3" fmla="*/ 103 h 104"/>
                <a:gd name="T4" fmla="*/ 73 w 104"/>
                <a:gd name="T5" fmla="*/ 100 h 104"/>
                <a:gd name="T6" fmla="*/ 81 w 104"/>
                <a:gd name="T7" fmla="*/ 95 h 104"/>
                <a:gd name="T8" fmla="*/ 89 w 104"/>
                <a:gd name="T9" fmla="*/ 89 h 104"/>
                <a:gd name="T10" fmla="*/ 95 w 104"/>
                <a:gd name="T11" fmla="*/ 81 h 104"/>
                <a:gd name="T12" fmla="*/ 100 w 104"/>
                <a:gd name="T13" fmla="*/ 72 h 104"/>
                <a:gd name="T14" fmla="*/ 103 w 104"/>
                <a:gd name="T15" fmla="*/ 62 h 104"/>
                <a:gd name="T16" fmla="*/ 104 w 104"/>
                <a:gd name="T17" fmla="*/ 52 h 104"/>
                <a:gd name="T18" fmla="*/ 103 w 104"/>
                <a:gd name="T19" fmla="*/ 41 h 104"/>
                <a:gd name="T20" fmla="*/ 100 w 104"/>
                <a:gd name="T21" fmla="*/ 31 h 104"/>
                <a:gd name="T22" fmla="*/ 95 w 104"/>
                <a:gd name="T23" fmla="*/ 22 h 104"/>
                <a:gd name="T24" fmla="*/ 89 w 104"/>
                <a:gd name="T25" fmla="*/ 15 h 104"/>
                <a:gd name="T26" fmla="*/ 81 w 104"/>
                <a:gd name="T27" fmla="*/ 8 h 104"/>
                <a:gd name="T28" fmla="*/ 73 w 104"/>
                <a:gd name="T29" fmla="*/ 4 h 104"/>
                <a:gd name="T30" fmla="*/ 62 w 104"/>
                <a:gd name="T31" fmla="*/ 1 h 104"/>
                <a:gd name="T32" fmla="*/ 52 w 104"/>
                <a:gd name="T33" fmla="*/ 0 h 104"/>
                <a:gd name="T34" fmla="*/ 42 w 104"/>
                <a:gd name="T35" fmla="*/ 1 h 104"/>
                <a:gd name="T36" fmla="*/ 32 w 104"/>
                <a:gd name="T37" fmla="*/ 4 h 104"/>
                <a:gd name="T38" fmla="*/ 24 w 104"/>
                <a:gd name="T39" fmla="*/ 8 h 104"/>
                <a:gd name="T40" fmla="*/ 16 w 104"/>
                <a:gd name="T41" fmla="*/ 15 h 104"/>
                <a:gd name="T42" fmla="*/ 9 w 104"/>
                <a:gd name="T43" fmla="*/ 22 h 104"/>
                <a:gd name="T44" fmla="*/ 4 w 104"/>
                <a:gd name="T45" fmla="*/ 31 h 104"/>
                <a:gd name="T46" fmla="*/ 1 w 104"/>
                <a:gd name="T47" fmla="*/ 41 h 104"/>
                <a:gd name="T48" fmla="*/ 0 w 104"/>
                <a:gd name="T49" fmla="*/ 52 h 104"/>
                <a:gd name="T50" fmla="*/ 1 w 104"/>
                <a:gd name="T51" fmla="*/ 62 h 104"/>
                <a:gd name="T52" fmla="*/ 4 w 104"/>
                <a:gd name="T53" fmla="*/ 72 h 104"/>
                <a:gd name="T54" fmla="*/ 9 w 104"/>
                <a:gd name="T55" fmla="*/ 81 h 104"/>
                <a:gd name="T56" fmla="*/ 16 w 104"/>
                <a:gd name="T57" fmla="*/ 89 h 104"/>
                <a:gd name="T58" fmla="*/ 24 w 104"/>
                <a:gd name="T59" fmla="*/ 95 h 104"/>
                <a:gd name="T60" fmla="*/ 32 w 104"/>
                <a:gd name="T61" fmla="*/ 100 h 104"/>
                <a:gd name="T62" fmla="*/ 42 w 104"/>
                <a:gd name="T63" fmla="*/ 103 h 104"/>
                <a:gd name="T64" fmla="*/ 52 w 104"/>
                <a:gd name="T65"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104">
                  <a:moveTo>
                    <a:pt x="52" y="104"/>
                  </a:moveTo>
                  <a:lnTo>
                    <a:pt x="62" y="103"/>
                  </a:lnTo>
                  <a:lnTo>
                    <a:pt x="73" y="100"/>
                  </a:lnTo>
                  <a:lnTo>
                    <a:pt x="81" y="95"/>
                  </a:lnTo>
                  <a:lnTo>
                    <a:pt x="89" y="89"/>
                  </a:lnTo>
                  <a:lnTo>
                    <a:pt x="95" y="81"/>
                  </a:lnTo>
                  <a:lnTo>
                    <a:pt x="100" y="72"/>
                  </a:lnTo>
                  <a:lnTo>
                    <a:pt x="103" y="62"/>
                  </a:lnTo>
                  <a:lnTo>
                    <a:pt x="104" y="52"/>
                  </a:lnTo>
                  <a:lnTo>
                    <a:pt x="103" y="41"/>
                  </a:lnTo>
                  <a:lnTo>
                    <a:pt x="100" y="31"/>
                  </a:lnTo>
                  <a:lnTo>
                    <a:pt x="95" y="22"/>
                  </a:lnTo>
                  <a:lnTo>
                    <a:pt x="89" y="15"/>
                  </a:lnTo>
                  <a:lnTo>
                    <a:pt x="81" y="8"/>
                  </a:lnTo>
                  <a:lnTo>
                    <a:pt x="73" y="4"/>
                  </a:lnTo>
                  <a:lnTo>
                    <a:pt x="62" y="1"/>
                  </a:lnTo>
                  <a:lnTo>
                    <a:pt x="52" y="0"/>
                  </a:lnTo>
                  <a:lnTo>
                    <a:pt x="42" y="1"/>
                  </a:lnTo>
                  <a:lnTo>
                    <a:pt x="32" y="4"/>
                  </a:lnTo>
                  <a:lnTo>
                    <a:pt x="24" y="8"/>
                  </a:lnTo>
                  <a:lnTo>
                    <a:pt x="16" y="15"/>
                  </a:lnTo>
                  <a:lnTo>
                    <a:pt x="9" y="22"/>
                  </a:lnTo>
                  <a:lnTo>
                    <a:pt x="4" y="31"/>
                  </a:lnTo>
                  <a:lnTo>
                    <a:pt x="1" y="41"/>
                  </a:lnTo>
                  <a:lnTo>
                    <a:pt x="0" y="52"/>
                  </a:lnTo>
                  <a:lnTo>
                    <a:pt x="1" y="62"/>
                  </a:lnTo>
                  <a:lnTo>
                    <a:pt x="4" y="72"/>
                  </a:lnTo>
                  <a:lnTo>
                    <a:pt x="9" y="81"/>
                  </a:lnTo>
                  <a:lnTo>
                    <a:pt x="16" y="89"/>
                  </a:lnTo>
                  <a:lnTo>
                    <a:pt x="24" y="95"/>
                  </a:lnTo>
                  <a:lnTo>
                    <a:pt x="32" y="100"/>
                  </a:lnTo>
                  <a:lnTo>
                    <a:pt x="42" y="103"/>
                  </a:lnTo>
                  <a:lnTo>
                    <a:pt x="52" y="10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32" name="Freeform 482"/>
            <p:cNvSpPr>
              <a:spLocks/>
            </p:cNvSpPr>
            <p:nvPr/>
          </p:nvSpPr>
          <p:spPr bwMode="auto">
            <a:xfrm>
              <a:off x="3990" y="3357"/>
              <a:ext cx="6" cy="6"/>
            </a:xfrm>
            <a:custGeom>
              <a:avLst/>
              <a:gdLst>
                <a:gd name="T0" fmla="*/ 25 w 52"/>
                <a:gd name="T1" fmla="*/ 52 h 52"/>
                <a:gd name="T2" fmla="*/ 35 w 52"/>
                <a:gd name="T3" fmla="*/ 50 h 52"/>
                <a:gd name="T4" fmla="*/ 44 w 52"/>
                <a:gd name="T5" fmla="*/ 44 h 52"/>
                <a:gd name="T6" fmla="*/ 50 w 52"/>
                <a:gd name="T7" fmla="*/ 36 h 52"/>
                <a:gd name="T8" fmla="*/ 52 w 52"/>
                <a:gd name="T9" fmla="*/ 25 h 52"/>
                <a:gd name="T10" fmla="*/ 50 w 52"/>
                <a:gd name="T11" fmla="*/ 15 h 52"/>
                <a:gd name="T12" fmla="*/ 44 w 52"/>
                <a:gd name="T13" fmla="*/ 7 h 52"/>
                <a:gd name="T14" fmla="*/ 35 w 52"/>
                <a:gd name="T15" fmla="*/ 2 h 52"/>
                <a:gd name="T16" fmla="*/ 25 w 52"/>
                <a:gd name="T17" fmla="*/ 0 h 52"/>
                <a:gd name="T18" fmla="*/ 15 w 52"/>
                <a:gd name="T19" fmla="*/ 2 h 52"/>
                <a:gd name="T20" fmla="*/ 7 w 52"/>
                <a:gd name="T21" fmla="*/ 7 h 52"/>
                <a:gd name="T22" fmla="*/ 2 w 52"/>
                <a:gd name="T23" fmla="*/ 15 h 52"/>
                <a:gd name="T24" fmla="*/ 0 w 52"/>
                <a:gd name="T25" fmla="*/ 25 h 52"/>
                <a:gd name="T26" fmla="*/ 2 w 52"/>
                <a:gd name="T27" fmla="*/ 36 h 52"/>
                <a:gd name="T28" fmla="*/ 7 w 52"/>
                <a:gd name="T29" fmla="*/ 44 h 52"/>
                <a:gd name="T30" fmla="*/ 15 w 52"/>
                <a:gd name="T31" fmla="*/ 50 h 52"/>
                <a:gd name="T32" fmla="*/ 25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5" y="52"/>
                  </a:moveTo>
                  <a:lnTo>
                    <a:pt x="35" y="50"/>
                  </a:lnTo>
                  <a:lnTo>
                    <a:pt x="44" y="44"/>
                  </a:lnTo>
                  <a:lnTo>
                    <a:pt x="50" y="36"/>
                  </a:lnTo>
                  <a:lnTo>
                    <a:pt x="52" y="25"/>
                  </a:lnTo>
                  <a:lnTo>
                    <a:pt x="50" y="15"/>
                  </a:lnTo>
                  <a:lnTo>
                    <a:pt x="44" y="7"/>
                  </a:lnTo>
                  <a:lnTo>
                    <a:pt x="35" y="2"/>
                  </a:lnTo>
                  <a:lnTo>
                    <a:pt x="25" y="0"/>
                  </a:lnTo>
                  <a:lnTo>
                    <a:pt x="15" y="2"/>
                  </a:lnTo>
                  <a:lnTo>
                    <a:pt x="7" y="7"/>
                  </a:lnTo>
                  <a:lnTo>
                    <a:pt x="2" y="15"/>
                  </a:lnTo>
                  <a:lnTo>
                    <a:pt x="0" y="25"/>
                  </a:lnTo>
                  <a:lnTo>
                    <a:pt x="2" y="36"/>
                  </a:lnTo>
                  <a:lnTo>
                    <a:pt x="7" y="44"/>
                  </a:lnTo>
                  <a:lnTo>
                    <a:pt x="15" y="50"/>
                  </a:lnTo>
                  <a:lnTo>
                    <a:pt x="25" y="5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33" name="Freeform 483"/>
            <p:cNvSpPr>
              <a:spLocks/>
            </p:cNvSpPr>
            <p:nvPr/>
          </p:nvSpPr>
          <p:spPr bwMode="auto">
            <a:xfrm>
              <a:off x="4000" y="3357"/>
              <a:ext cx="5" cy="6"/>
            </a:xfrm>
            <a:custGeom>
              <a:avLst/>
              <a:gdLst>
                <a:gd name="T0" fmla="*/ 27 w 52"/>
                <a:gd name="T1" fmla="*/ 52 h 52"/>
                <a:gd name="T2" fmla="*/ 37 w 52"/>
                <a:gd name="T3" fmla="*/ 50 h 52"/>
                <a:gd name="T4" fmla="*/ 45 w 52"/>
                <a:gd name="T5" fmla="*/ 45 h 52"/>
                <a:gd name="T6" fmla="*/ 50 w 52"/>
                <a:gd name="T7" fmla="*/ 37 h 52"/>
                <a:gd name="T8" fmla="*/ 52 w 52"/>
                <a:gd name="T9" fmla="*/ 26 h 52"/>
                <a:gd name="T10" fmla="*/ 50 w 52"/>
                <a:gd name="T11" fmla="*/ 16 h 52"/>
                <a:gd name="T12" fmla="*/ 45 w 52"/>
                <a:gd name="T13" fmla="*/ 8 h 52"/>
                <a:gd name="T14" fmla="*/ 37 w 52"/>
                <a:gd name="T15" fmla="*/ 2 h 52"/>
                <a:gd name="T16" fmla="*/ 27 w 52"/>
                <a:gd name="T17" fmla="*/ 0 h 52"/>
                <a:gd name="T18" fmla="*/ 17 w 52"/>
                <a:gd name="T19" fmla="*/ 2 h 52"/>
                <a:gd name="T20" fmla="*/ 8 w 52"/>
                <a:gd name="T21" fmla="*/ 8 h 52"/>
                <a:gd name="T22" fmla="*/ 2 w 52"/>
                <a:gd name="T23" fmla="*/ 16 h 52"/>
                <a:gd name="T24" fmla="*/ 0 w 52"/>
                <a:gd name="T25" fmla="*/ 26 h 52"/>
                <a:gd name="T26" fmla="*/ 2 w 52"/>
                <a:gd name="T27" fmla="*/ 37 h 52"/>
                <a:gd name="T28" fmla="*/ 8 w 52"/>
                <a:gd name="T29" fmla="*/ 45 h 52"/>
                <a:gd name="T30" fmla="*/ 17 w 52"/>
                <a:gd name="T31" fmla="*/ 50 h 52"/>
                <a:gd name="T32" fmla="*/ 27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7" y="52"/>
                  </a:moveTo>
                  <a:lnTo>
                    <a:pt x="37" y="50"/>
                  </a:lnTo>
                  <a:lnTo>
                    <a:pt x="45" y="45"/>
                  </a:lnTo>
                  <a:lnTo>
                    <a:pt x="50" y="37"/>
                  </a:lnTo>
                  <a:lnTo>
                    <a:pt x="52" y="26"/>
                  </a:lnTo>
                  <a:lnTo>
                    <a:pt x="50" y="16"/>
                  </a:lnTo>
                  <a:lnTo>
                    <a:pt x="45" y="8"/>
                  </a:lnTo>
                  <a:lnTo>
                    <a:pt x="37" y="2"/>
                  </a:lnTo>
                  <a:lnTo>
                    <a:pt x="27" y="0"/>
                  </a:lnTo>
                  <a:lnTo>
                    <a:pt x="17" y="2"/>
                  </a:lnTo>
                  <a:lnTo>
                    <a:pt x="8" y="8"/>
                  </a:lnTo>
                  <a:lnTo>
                    <a:pt x="2" y="16"/>
                  </a:lnTo>
                  <a:lnTo>
                    <a:pt x="0" y="26"/>
                  </a:lnTo>
                  <a:lnTo>
                    <a:pt x="2" y="37"/>
                  </a:lnTo>
                  <a:lnTo>
                    <a:pt x="8" y="45"/>
                  </a:lnTo>
                  <a:lnTo>
                    <a:pt x="17" y="50"/>
                  </a:lnTo>
                  <a:lnTo>
                    <a:pt x="27" y="5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34" name="Freeform 484"/>
            <p:cNvSpPr>
              <a:spLocks/>
            </p:cNvSpPr>
            <p:nvPr/>
          </p:nvSpPr>
          <p:spPr bwMode="auto">
            <a:xfrm>
              <a:off x="3961" y="3278"/>
              <a:ext cx="16" cy="79"/>
            </a:xfrm>
            <a:custGeom>
              <a:avLst/>
              <a:gdLst>
                <a:gd name="T0" fmla="*/ 46 w 148"/>
                <a:gd name="T1" fmla="*/ 14 h 712"/>
                <a:gd name="T2" fmla="*/ 42 w 148"/>
                <a:gd name="T3" fmla="*/ 29 h 712"/>
                <a:gd name="T4" fmla="*/ 32 w 148"/>
                <a:gd name="T5" fmla="*/ 68 h 712"/>
                <a:gd name="T6" fmla="*/ 18 w 148"/>
                <a:gd name="T7" fmla="*/ 132 h 712"/>
                <a:gd name="T8" fmla="*/ 7 w 148"/>
                <a:gd name="T9" fmla="*/ 217 h 712"/>
                <a:gd name="T10" fmla="*/ 0 w 148"/>
                <a:gd name="T11" fmla="*/ 319 h 712"/>
                <a:gd name="T12" fmla="*/ 1 w 148"/>
                <a:gd name="T13" fmla="*/ 438 h 712"/>
                <a:gd name="T14" fmla="*/ 13 w 148"/>
                <a:gd name="T15" fmla="*/ 570 h 712"/>
                <a:gd name="T16" fmla="*/ 41 w 148"/>
                <a:gd name="T17" fmla="*/ 712 h 712"/>
                <a:gd name="T18" fmla="*/ 143 w 148"/>
                <a:gd name="T19" fmla="*/ 707 h 712"/>
                <a:gd name="T20" fmla="*/ 139 w 148"/>
                <a:gd name="T21" fmla="*/ 685 h 712"/>
                <a:gd name="T22" fmla="*/ 128 w 148"/>
                <a:gd name="T23" fmla="*/ 628 h 712"/>
                <a:gd name="T24" fmla="*/ 116 w 148"/>
                <a:gd name="T25" fmla="*/ 543 h 712"/>
                <a:gd name="T26" fmla="*/ 105 w 148"/>
                <a:gd name="T27" fmla="*/ 439 h 712"/>
                <a:gd name="T28" fmla="*/ 99 w 148"/>
                <a:gd name="T29" fmla="*/ 324 h 712"/>
                <a:gd name="T30" fmla="*/ 102 w 148"/>
                <a:gd name="T31" fmla="*/ 209 h 712"/>
                <a:gd name="T32" fmla="*/ 117 w 148"/>
                <a:gd name="T33" fmla="*/ 100 h 712"/>
                <a:gd name="T34" fmla="*/ 148 w 148"/>
                <a:gd name="T35" fmla="*/ 8 h 712"/>
                <a:gd name="T36" fmla="*/ 148 w 148"/>
                <a:gd name="T37" fmla="*/ 7 h 712"/>
                <a:gd name="T38" fmla="*/ 148 w 148"/>
                <a:gd name="T39" fmla="*/ 5 h 712"/>
                <a:gd name="T40" fmla="*/ 146 w 148"/>
                <a:gd name="T41" fmla="*/ 3 h 712"/>
                <a:gd name="T42" fmla="*/ 140 w 148"/>
                <a:gd name="T43" fmla="*/ 0 h 712"/>
                <a:gd name="T44" fmla="*/ 127 w 148"/>
                <a:gd name="T45" fmla="*/ 0 h 712"/>
                <a:gd name="T46" fmla="*/ 109 w 148"/>
                <a:gd name="T47" fmla="*/ 1 h 712"/>
                <a:gd name="T48" fmla="*/ 83 w 148"/>
                <a:gd name="T49" fmla="*/ 6 h 712"/>
                <a:gd name="T50" fmla="*/ 46 w 148"/>
                <a:gd name="T51" fmla="*/ 14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712">
                  <a:moveTo>
                    <a:pt x="46" y="14"/>
                  </a:moveTo>
                  <a:lnTo>
                    <a:pt x="42" y="29"/>
                  </a:lnTo>
                  <a:lnTo>
                    <a:pt x="32" y="68"/>
                  </a:lnTo>
                  <a:lnTo>
                    <a:pt x="18" y="132"/>
                  </a:lnTo>
                  <a:lnTo>
                    <a:pt x="7" y="217"/>
                  </a:lnTo>
                  <a:lnTo>
                    <a:pt x="0" y="319"/>
                  </a:lnTo>
                  <a:lnTo>
                    <a:pt x="1" y="438"/>
                  </a:lnTo>
                  <a:lnTo>
                    <a:pt x="13" y="570"/>
                  </a:lnTo>
                  <a:lnTo>
                    <a:pt x="41" y="712"/>
                  </a:lnTo>
                  <a:lnTo>
                    <a:pt x="143" y="707"/>
                  </a:lnTo>
                  <a:lnTo>
                    <a:pt x="139" y="685"/>
                  </a:lnTo>
                  <a:lnTo>
                    <a:pt x="128" y="628"/>
                  </a:lnTo>
                  <a:lnTo>
                    <a:pt x="116" y="543"/>
                  </a:lnTo>
                  <a:lnTo>
                    <a:pt x="105" y="439"/>
                  </a:lnTo>
                  <a:lnTo>
                    <a:pt x="99" y="324"/>
                  </a:lnTo>
                  <a:lnTo>
                    <a:pt x="102" y="209"/>
                  </a:lnTo>
                  <a:lnTo>
                    <a:pt x="117" y="100"/>
                  </a:lnTo>
                  <a:lnTo>
                    <a:pt x="148" y="8"/>
                  </a:lnTo>
                  <a:lnTo>
                    <a:pt x="148" y="7"/>
                  </a:lnTo>
                  <a:lnTo>
                    <a:pt x="148" y="5"/>
                  </a:lnTo>
                  <a:lnTo>
                    <a:pt x="146" y="3"/>
                  </a:lnTo>
                  <a:lnTo>
                    <a:pt x="140" y="0"/>
                  </a:lnTo>
                  <a:lnTo>
                    <a:pt x="127" y="0"/>
                  </a:lnTo>
                  <a:lnTo>
                    <a:pt x="109" y="1"/>
                  </a:lnTo>
                  <a:lnTo>
                    <a:pt x="83" y="6"/>
                  </a:lnTo>
                  <a:lnTo>
                    <a:pt x="46" y="1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35" name="Freeform 485"/>
            <p:cNvSpPr>
              <a:spLocks/>
            </p:cNvSpPr>
            <p:nvPr/>
          </p:nvSpPr>
          <p:spPr bwMode="auto">
            <a:xfrm>
              <a:off x="4045" y="3268"/>
              <a:ext cx="23" cy="88"/>
            </a:xfrm>
            <a:custGeom>
              <a:avLst/>
              <a:gdLst>
                <a:gd name="T0" fmla="*/ 201 w 201"/>
                <a:gd name="T1" fmla="*/ 5 h 795"/>
                <a:gd name="T2" fmla="*/ 196 w 201"/>
                <a:gd name="T3" fmla="*/ 10 h 795"/>
                <a:gd name="T4" fmla="*/ 183 w 201"/>
                <a:gd name="T5" fmla="*/ 31 h 795"/>
                <a:gd name="T6" fmla="*/ 165 w 201"/>
                <a:gd name="T7" fmla="*/ 73 h 795"/>
                <a:gd name="T8" fmla="*/ 148 w 201"/>
                <a:gd name="T9" fmla="*/ 140 h 795"/>
                <a:gd name="T10" fmla="*/ 134 w 201"/>
                <a:gd name="T11" fmla="*/ 240 h 795"/>
                <a:gd name="T12" fmla="*/ 127 w 201"/>
                <a:gd name="T13" fmla="*/ 379 h 795"/>
                <a:gd name="T14" fmla="*/ 131 w 201"/>
                <a:gd name="T15" fmla="*/ 561 h 795"/>
                <a:gd name="T16" fmla="*/ 150 w 201"/>
                <a:gd name="T17" fmla="*/ 795 h 795"/>
                <a:gd name="T18" fmla="*/ 37 w 201"/>
                <a:gd name="T19" fmla="*/ 795 h 795"/>
                <a:gd name="T20" fmla="*/ 33 w 201"/>
                <a:gd name="T21" fmla="*/ 771 h 795"/>
                <a:gd name="T22" fmla="*/ 24 w 201"/>
                <a:gd name="T23" fmla="*/ 707 h 795"/>
                <a:gd name="T24" fmla="*/ 13 w 201"/>
                <a:gd name="T25" fmla="*/ 611 h 795"/>
                <a:gd name="T26" fmla="*/ 3 w 201"/>
                <a:gd name="T27" fmla="*/ 493 h 795"/>
                <a:gd name="T28" fmla="*/ 0 w 201"/>
                <a:gd name="T29" fmla="*/ 363 h 795"/>
                <a:gd name="T30" fmla="*/ 7 w 201"/>
                <a:gd name="T31" fmla="*/ 231 h 795"/>
                <a:gd name="T32" fmla="*/ 28 w 201"/>
                <a:gd name="T33" fmla="*/ 107 h 795"/>
                <a:gd name="T34" fmla="*/ 66 w 201"/>
                <a:gd name="T35" fmla="*/ 0 h 795"/>
                <a:gd name="T36" fmla="*/ 201 w 201"/>
                <a:gd name="T37" fmla="*/ 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1" h="795">
                  <a:moveTo>
                    <a:pt x="201" y="5"/>
                  </a:moveTo>
                  <a:lnTo>
                    <a:pt x="196" y="10"/>
                  </a:lnTo>
                  <a:lnTo>
                    <a:pt x="183" y="31"/>
                  </a:lnTo>
                  <a:lnTo>
                    <a:pt x="165" y="73"/>
                  </a:lnTo>
                  <a:lnTo>
                    <a:pt x="148" y="140"/>
                  </a:lnTo>
                  <a:lnTo>
                    <a:pt x="134" y="240"/>
                  </a:lnTo>
                  <a:lnTo>
                    <a:pt x="127" y="379"/>
                  </a:lnTo>
                  <a:lnTo>
                    <a:pt x="131" y="561"/>
                  </a:lnTo>
                  <a:lnTo>
                    <a:pt x="150" y="795"/>
                  </a:lnTo>
                  <a:lnTo>
                    <a:pt x="37" y="795"/>
                  </a:lnTo>
                  <a:lnTo>
                    <a:pt x="33" y="771"/>
                  </a:lnTo>
                  <a:lnTo>
                    <a:pt x="24" y="707"/>
                  </a:lnTo>
                  <a:lnTo>
                    <a:pt x="13" y="611"/>
                  </a:lnTo>
                  <a:lnTo>
                    <a:pt x="3" y="493"/>
                  </a:lnTo>
                  <a:lnTo>
                    <a:pt x="0" y="363"/>
                  </a:lnTo>
                  <a:lnTo>
                    <a:pt x="7" y="231"/>
                  </a:lnTo>
                  <a:lnTo>
                    <a:pt x="28" y="107"/>
                  </a:lnTo>
                  <a:lnTo>
                    <a:pt x="66" y="0"/>
                  </a:lnTo>
                  <a:lnTo>
                    <a:pt x="201" y="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36" name="Freeform 486"/>
            <p:cNvSpPr>
              <a:spLocks/>
            </p:cNvSpPr>
            <p:nvPr/>
          </p:nvSpPr>
          <p:spPr bwMode="auto">
            <a:xfrm>
              <a:off x="3961" y="3282"/>
              <a:ext cx="15" cy="69"/>
            </a:xfrm>
            <a:custGeom>
              <a:avLst/>
              <a:gdLst>
                <a:gd name="T0" fmla="*/ 41 w 129"/>
                <a:gd name="T1" fmla="*/ 12 h 622"/>
                <a:gd name="T2" fmla="*/ 37 w 129"/>
                <a:gd name="T3" fmla="*/ 24 h 622"/>
                <a:gd name="T4" fmla="*/ 29 w 129"/>
                <a:gd name="T5" fmla="*/ 59 h 622"/>
                <a:gd name="T6" fmla="*/ 18 w 129"/>
                <a:gd name="T7" fmla="*/ 115 h 622"/>
                <a:gd name="T8" fmla="*/ 6 w 129"/>
                <a:gd name="T9" fmla="*/ 189 h 622"/>
                <a:gd name="T10" fmla="*/ 0 w 129"/>
                <a:gd name="T11" fmla="*/ 279 h 622"/>
                <a:gd name="T12" fmla="*/ 1 w 129"/>
                <a:gd name="T13" fmla="*/ 382 h 622"/>
                <a:gd name="T14" fmla="*/ 11 w 129"/>
                <a:gd name="T15" fmla="*/ 497 h 622"/>
                <a:gd name="T16" fmla="*/ 36 w 129"/>
                <a:gd name="T17" fmla="*/ 622 h 622"/>
                <a:gd name="T18" fmla="*/ 124 w 129"/>
                <a:gd name="T19" fmla="*/ 617 h 622"/>
                <a:gd name="T20" fmla="*/ 120 w 129"/>
                <a:gd name="T21" fmla="*/ 598 h 622"/>
                <a:gd name="T22" fmla="*/ 112 w 129"/>
                <a:gd name="T23" fmla="*/ 548 h 622"/>
                <a:gd name="T24" fmla="*/ 101 w 129"/>
                <a:gd name="T25" fmla="*/ 473 h 622"/>
                <a:gd name="T26" fmla="*/ 92 w 129"/>
                <a:gd name="T27" fmla="*/ 382 h 622"/>
                <a:gd name="T28" fmla="*/ 87 w 129"/>
                <a:gd name="T29" fmla="*/ 282 h 622"/>
                <a:gd name="T30" fmla="*/ 89 w 129"/>
                <a:gd name="T31" fmla="*/ 182 h 622"/>
                <a:gd name="T32" fmla="*/ 102 w 129"/>
                <a:gd name="T33" fmla="*/ 87 h 622"/>
                <a:gd name="T34" fmla="*/ 129 w 129"/>
                <a:gd name="T35" fmla="*/ 7 h 622"/>
                <a:gd name="T36" fmla="*/ 129 w 129"/>
                <a:gd name="T37" fmla="*/ 6 h 622"/>
                <a:gd name="T38" fmla="*/ 129 w 129"/>
                <a:gd name="T39" fmla="*/ 4 h 622"/>
                <a:gd name="T40" fmla="*/ 127 w 129"/>
                <a:gd name="T41" fmla="*/ 2 h 622"/>
                <a:gd name="T42" fmla="*/ 122 w 129"/>
                <a:gd name="T43" fmla="*/ 0 h 622"/>
                <a:gd name="T44" fmla="*/ 112 w 129"/>
                <a:gd name="T45" fmla="*/ 0 h 622"/>
                <a:gd name="T46" fmla="*/ 96 w 129"/>
                <a:gd name="T47" fmla="*/ 1 h 622"/>
                <a:gd name="T48" fmla="*/ 72 w 129"/>
                <a:gd name="T49" fmla="*/ 5 h 622"/>
                <a:gd name="T50" fmla="*/ 41 w 129"/>
                <a:gd name="T51" fmla="*/ 12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622">
                  <a:moveTo>
                    <a:pt x="41" y="12"/>
                  </a:moveTo>
                  <a:lnTo>
                    <a:pt x="37" y="24"/>
                  </a:lnTo>
                  <a:lnTo>
                    <a:pt x="29" y="59"/>
                  </a:lnTo>
                  <a:lnTo>
                    <a:pt x="18" y="115"/>
                  </a:lnTo>
                  <a:lnTo>
                    <a:pt x="6" y="189"/>
                  </a:lnTo>
                  <a:lnTo>
                    <a:pt x="0" y="279"/>
                  </a:lnTo>
                  <a:lnTo>
                    <a:pt x="1" y="382"/>
                  </a:lnTo>
                  <a:lnTo>
                    <a:pt x="11" y="497"/>
                  </a:lnTo>
                  <a:lnTo>
                    <a:pt x="36" y="622"/>
                  </a:lnTo>
                  <a:lnTo>
                    <a:pt x="124" y="617"/>
                  </a:lnTo>
                  <a:lnTo>
                    <a:pt x="120" y="598"/>
                  </a:lnTo>
                  <a:lnTo>
                    <a:pt x="112" y="548"/>
                  </a:lnTo>
                  <a:lnTo>
                    <a:pt x="101" y="473"/>
                  </a:lnTo>
                  <a:lnTo>
                    <a:pt x="92" y="382"/>
                  </a:lnTo>
                  <a:lnTo>
                    <a:pt x="87" y="282"/>
                  </a:lnTo>
                  <a:lnTo>
                    <a:pt x="89" y="182"/>
                  </a:lnTo>
                  <a:lnTo>
                    <a:pt x="102" y="87"/>
                  </a:lnTo>
                  <a:lnTo>
                    <a:pt x="129" y="7"/>
                  </a:lnTo>
                  <a:lnTo>
                    <a:pt x="129" y="6"/>
                  </a:lnTo>
                  <a:lnTo>
                    <a:pt x="129" y="4"/>
                  </a:lnTo>
                  <a:lnTo>
                    <a:pt x="127" y="2"/>
                  </a:lnTo>
                  <a:lnTo>
                    <a:pt x="122" y="0"/>
                  </a:lnTo>
                  <a:lnTo>
                    <a:pt x="112" y="0"/>
                  </a:lnTo>
                  <a:lnTo>
                    <a:pt x="96" y="1"/>
                  </a:lnTo>
                  <a:lnTo>
                    <a:pt x="72" y="5"/>
                  </a:lnTo>
                  <a:lnTo>
                    <a:pt x="41" y="1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37" name="Freeform 487"/>
            <p:cNvSpPr>
              <a:spLocks/>
            </p:cNvSpPr>
            <p:nvPr/>
          </p:nvSpPr>
          <p:spPr bwMode="auto">
            <a:xfrm>
              <a:off x="3962" y="3287"/>
              <a:ext cx="12" cy="59"/>
            </a:xfrm>
            <a:custGeom>
              <a:avLst/>
              <a:gdLst>
                <a:gd name="T0" fmla="*/ 35 w 110"/>
                <a:gd name="T1" fmla="*/ 10 h 531"/>
                <a:gd name="T2" fmla="*/ 32 w 110"/>
                <a:gd name="T3" fmla="*/ 20 h 531"/>
                <a:gd name="T4" fmla="*/ 24 w 110"/>
                <a:gd name="T5" fmla="*/ 50 h 531"/>
                <a:gd name="T6" fmla="*/ 15 w 110"/>
                <a:gd name="T7" fmla="*/ 98 h 531"/>
                <a:gd name="T8" fmla="*/ 5 w 110"/>
                <a:gd name="T9" fmla="*/ 160 h 531"/>
                <a:gd name="T10" fmla="*/ 0 w 110"/>
                <a:gd name="T11" fmla="*/ 237 h 531"/>
                <a:gd name="T12" fmla="*/ 1 w 110"/>
                <a:gd name="T13" fmla="*/ 326 h 531"/>
                <a:gd name="T14" fmla="*/ 10 w 110"/>
                <a:gd name="T15" fmla="*/ 424 h 531"/>
                <a:gd name="T16" fmla="*/ 31 w 110"/>
                <a:gd name="T17" fmla="*/ 531 h 531"/>
                <a:gd name="T18" fmla="*/ 106 w 110"/>
                <a:gd name="T19" fmla="*/ 525 h 531"/>
                <a:gd name="T20" fmla="*/ 103 w 110"/>
                <a:gd name="T21" fmla="*/ 510 h 531"/>
                <a:gd name="T22" fmla="*/ 96 w 110"/>
                <a:gd name="T23" fmla="*/ 467 h 531"/>
                <a:gd name="T24" fmla="*/ 87 w 110"/>
                <a:gd name="T25" fmla="*/ 404 h 531"/>
                <a:gd name="T26" fmla="*/ 79 w 110"/>
                <a:gd name="T27" fmla="*/ 326 h 531"/>
                <a:gd name="T28" fmla="*/ 74 w 110"/>
                <a:gd name="T29" fmla="*/ 241 h 531"/>
                <a:gd name="T30" fmla="*/ 76 w 110"/>
                <a:gd name="T31" fmla="*/ 155 h 531"/>
                <a:gd name="T32" fmla="*/ 87 w 110"/>
                <a:gd name="T33" fmla="*/ 74 h 531"/>
                <a:gd name="T34" fmla="*/ 110 w 110"/>
                <a:gd name="T35" fmla="*/ 6 h 531"/>
                <a:gd name="T36" fmla="*/ 110 w 110"/>
                <a:gd name="T37" fmla="*/ 5 h 531"/>
                <a:gd name="T38" fmla="*/ 110 w 110"/>
                <a:gd name="T39" fmla="*/ 4 h 531"/>
                <a:gd name="T40" fmla="*/ 108 w 110"/>
                <a:gd name="T41" fmla="*/ 2 h 531"/>
                <a:gd name="T42" fmla="*/ 104 w 110"/>
                <a:gd name="T43" fmla="*/ 0 h 531"/>
                <a:gd name="T44" fmla="*/ 95 w 110"/>
                <a:gd name="T45" fmla="*/ 0 h 531"/>
                <a:gd name="T46" fmla="*/ 82 w 110"/>
                <a:gd name="T47" fmla="*/ 1 h 531"/>
                <a:gd name="T48" fmla="*/ 62 w 110"/>
                <a:gd name="T49" fmla="*/ 4 h 531"/>
                <a:gd name="T50" fmla="*/ 35 w 110"/>
                <a:gd name="T51" fmla="*/ 1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531">
                  <a:moveTo>
                    <a:pt x="35" y="10"/>
                  </a:moveTo>
                  <a:lnTo>
                    <a:pt x="32" y="20"/>
                  </a:lnTo>
                  <a:lnTo>
                    <a:pt x="24" y="50"/>
                  </a:lnTo>
                  <a:lnTo>
                    <a:pt x="15" y="98"/>
                  </a:lnTo>
                  <a:lnTo>
                    <a:pt x="5" y="160"/>
                  </a:lnTo>
                  <a:lnTo>
                    <a:pt x="0" y="237"/>
                  </a:lnTo>
                  <a:lnTo>
                    <a:pt x="1" y="326"/>
                  </a:lnTo>
                  <a:lnTo>
                    <a:pt x="10" y="424"/>
                  </a:lnTo>
                  <a:lnTo>
                    <a:pt x="31" y="531"/>
                  </a:lnTo>
                  <a:lnTo>
                    <a:pt x="106" y="525"/>
                  </a:lnTo>
                  <a:lnTo>
                    <a:pt x="103" y="510"/>
                  </a:lnTo>
                  <a:lnTo>
                    <a:pt x="96" y="467"/>
                  </a:lnTo>
                  <a:lnTo>
                    <a:pt x="87" y="404"/>
                  </a:lnTo>
                  <a:lnTo>
                    <a:pt x="79" y="326"/>
                  </a:lnTo>
                  <a:lnTo>
                    <a:pt x="74" y="241"/>
                  </a:lnTo>
                  <a:lnTo>
                    <a:pt x="76" y="155"/>
                  </a:lnTo>
                  <a:lnTo>
                    <a:pt x="87" y="74"/>
                  </a:lnTo>
                  <a:lnTo>
                    <a:pt x="110" y="6"/>
                  </a:lnTo>
                  <a:lnTo>
                    <a:pt x="110" y="5"/>
                  </a:lnTo>
                  <a:lnTo>
                    <a:pt x="110" y="4"/>
                  </a:lnTo>
                  <a:lnTo>
                    <a:pt x="108" y="2"/>
                  </a:lnTo>
                  <a:lnTo>
                    <a:pt x="104" y="0"/>
                  </a:lnTo>
                  <a:lnTo>
                    <a:pt x="95" y="0"/>
                  </a:lnTo>
                  <a:lnTo>
                    <a:pt x="82" y="1"/>
                  </a:lnTo>
                  <a:lnTo>
                    <a:pt x="62" y="4"/>
                  </a:lnTo>
                  <a:lnTo>
                    <a:pt x="35" y="1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38" name="Freeform 488"/>
            <p:cNvSpPr>
              <a:spLocks/>
            </p:cNvSpPr>
            <p:nvPr/>
          </p:nvSpPr>
          <p:spPr bwMode="auto">
            <a:xfrm>
              <a:off x="3963" y="3292"/>
              <a:ext cx="10" cy="48"/>
            </a:xfrm>
            <a:custGeom>
              <a:avLst/>
              <a:gdLst>
                <a:gd name="T0" fmla="*/ 29 w 92"/>
                <a:gd name="T1" fmla="*/ 8 h 438"/>
                <a:gd name="T2" fmla="*/ 26 w 92"/>
                <a:gd name="T3" fmla="*/ 16 h 438"/>
                <a:gd name="T4" fmla="*/ 20 w 92"/>
                <a:gd name="T5" fmla="*/ 42 h 438"/>
                <a:gd name="T6" fmla="*/ 12 w 92"/>
                <a:gd name="T7" fmla="*/ 81 h 438"/>
                <a:gd name="T8" fmla="*/ 4 w 92"/>
                <a:gd name="T9" fmla="*/ 133 h 438"/>
                <a:gd name="T10" fmla="*/ 0 w 92"/>
                <a:gd name="T11" fmla="*/ 196 h 438"/>
                <a:gd name="T12" fmla="*/ 0 w 92"/>
                <a:gd name="T13" fmla="*/ 270 h 438"/>
                <a:gd name="T14" fmla="*/ 9 w 92"/>
                <a:gd name="T15" fmla="*/ 351 h 438"/>
                <a:gd name="T16" fmla="*/ 25 w 92"/>
                <a:gd name="T17" fmla="*/ 438 h 438"/>
                <a:gd name="T18" fmla="*/ 88 w 92"/>
                <a:gd name="T19" fmla="*/ 435 h 438"/>
                <a:gd name="T20" fmla="*/ 85 w 92"/>
                <a:gd name="T21" fmla="*/ 422 h 438"/>
                <a:gd name="T22" fmla="*/ 79 w 92"/>
                <a:gd name="T23" fmla="*/ 386 h 438"/>
                <a:gd name="T24" fmla="*/ 72 w 92"/>
                <a:gd name="T25" fmla="*/ 334 h 438"/>
                <a:gd name="T26" fmla="*/ 65 w 92"/>
                <a:gd name="T27" fmla="*/ 270 h 438"/>
                <a:gd name="T28" fmla="*/ 61 w 92"/>
                <a:gd name="T29" fmla="*/ 199 h 438"/>
                <a:gd name="T30" fmla="*/ 63 w 92"/>
                <a:gd name="T31" fmla="*/ 129 h 438"/>
                <a:gd name="T32" fmla="*/ 73 w 92"/>
                <a:gd name="T33" fmla="*/ 61 h 438"/>
                <a:gd name="T34" fmla="*/ 92 w 92"/>
                <a:gd name="T35" fmla="*/ 5 h 438"/>
                <a:gd name="T36" fmla="*/ 92 w 92"/>
                <a:gd name="T37" fmla="*/ 4 h 438"/>
                <a:gd name="T38" fmla="*/ 92 w 92"/>
                <a:gd name="T39" fmla="*/ 3 h 438"/>
                <a:gd name="T40" fmla="*/ 90 w 92"/>
                <a:gd name="T41" fmla="*/ 1 h 438"/>
                <a:gd name="T42" fmla="*/ 87 w 92"/>
                <a:gd name="T43" fmla="*/ 0 h 438"/>
                <a:gd name="T44" fmla="*/ 80 w 92"/>
                <a:gd name="T45" fmla="*/ 0 h 438"/>
                <a:gd name="T46" fmla="*/ 68 w 92"/>
                <a:gd name="T47" fmla="*/ 0 h 438"/>
                <a:gd name="T48" fmla="*/ 51 w 92"/>
                <a:gd name="T49" fmla="*/ 3 h 438"/>
                <a:gd name="T50" fmla="*/ 29 w 92"/>
                <a:gd name="T51" fmla="*/ 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2" h="438">
                  <a:moveTo>
                    <a:pt x="29" y="8"/>
                  </a:moveTo>
                  <a:lnTo>
                    <a:pt x="26" y="16"/>
                  </a:lnTo>
                  <a:lnTo>
                    <a:pt x="20" y="42"/>
                  </a:lnTo>
                  <a:lnTo>
                    <a:pt x="12" y="81"/>
                  </a:lnTo>
                  <a:lnTo>
                    <a:pt x="4" y="133"/>
                  </a:lnTo>
                  <a:lnTo>
                    <a:pt x="0" y="196"/>
                  </a:lnTo>
                  <a:lnTo>
                    <a:pt x="0" y="270"/>
                  </a:lnTo>
                  <a:lnTo>
                    <a:pt x="9" y="351"/>
                  </a:lnTo>
                  <a:lnTo>
                    <a:pt x="25" y="438"/>
                  </a:lnTo>
                  <a:lnTo>
                    <a:pt x="88" y="435"/>
                  </a:lnTo>
                  <a:lnTo>
                    <a:pt x="85" y="422"/>
                  </a:lnTo>
                  <a:lnTo>
                    <a:pt x="79" y="386"/>
                  </a:lnTo>
                  <a:lnTo>
                    <a:pt x="72" y="334"/>
                  </a:lnTo>
                  <a:lnTo>
                    <a:pt x="65" y="270"/>
                  </a:lnTo>
                  <a:lnTo>
                    <a:pt x="61" y="199"/>
                  </a:lnTo>
                  <a:lnTo>
                    <a:pt x="63" y="129"/>
                  </a:lnTo>
                  <a:lnTo>
                    <a:pt x="73" y="61"/>
                  </a:lnTo>
                  <a:lnTo>
                    <a:pt x="92" y="5"/>
                  </a:lnTo>
                  <a:lnTo>
                    <a:pt x="92" y="4"/>
                  </a:lnTo>
                  <a:lnTo>
                    <a:pt x="92" y="3"/>
                  </a:lnTo>
                  <a:lnTo>
                    <a:pt x="90" y="1"/>
                  </a:lnTo>
                  <a:lnTo>
                    <a:pt x="87" y="0"/>
                  </a:lnTo>
                  <a:lnTo>
                    <a:pt x="80" y="0"/>
                  </a:lnTo>
                  <a:lnTo>
                    <a:pt x="68" y="0"/>
                  </a:lnTo>
                  <a:lnTo>
                    <a:pt x="51" y="3"/>
                  </a:lnTo>
                  <a:lnTo>
                    <a:pt x="29" y="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39" name="Freeform 489"/>
            <p:cNvSpPr>
              <a:spLocks/>
            </p:cNvSpPr>
            <p:nvPr/>
          </p:nvSpPr>
          <p:spPr bwMode="auto">
            <a:xfrm>
              <a:off x="3963" y="3296"/>
              <a:ext cx="8" cy="39"/>
            </a:xfrm>
            <a:custGeom>
              <a:avLst/>
              <a:gdLst>
                <a:gd name="T0" fmla="*/ 23 w 73"/>
                <a:gd name="T1" fmla="*/ 7 h 347"/>
                <a:gd name="T2" fmla="*/ 21 w 73"/>
                <a:gd name="T3" fmla="*/ 14 h 347"/>
                <a:gd name="T4" fmla="*/ 16 w 73"/>
                <a:gd name="T5" fmla="*/ 33 h 347"/>
                <a:gd name="T6" fmla="*/ 10 w 73"/>
                <a:gd name="T7" fmla="*/ 64 h 347"/>
                <a:gd name="T8" fmla="*/ 4 w 73"/>
                <a:gd name="T9" fmla="*/ 105 h 347"/>
                <a:gd name="T10" fmla="*/ 0 w 73"/>
                <a:gd name="T11" fmla="*/ 155 h 347"/>
                <a:gd name="T12" fmla="*/ 0 w 73"/>
                <a:gd name="T13" fmla="*/ 213 h 347"/>
                <a:gd name="T14" fmla="*/ 7 w 73"/>
                <a:gd name="T15" fmla="*/ 278 h 347"/>
                <a:gd name="T16" fmla="*/ 20 w 73"/>
                <a:gd name="T17" fmla="*/ 347 h 347"/>
                <a:gd name="T18" fmla="*/ 70 w 73"/>
                <a:gd name="T19" fmla="*/ 344 h 347"/>
                <a:gd name="T20" fmla="*/ 68 w 73"/>
                <a:gd name="T21" fmla="*/ 334 h 347"/>
                <a:gd name="T22" fmla="*/ 63 w 73"/>
                <a:gd name="T23" fmla="*/ 305 h 347"/>
                <a:gd name="T24" fmla="*/ 56 w 73"/>
                <a:gd name="T25" fmla="*/ 265 h 347"/>
                <a:gd name="T26" fmla="*/ 51 w 73"/>
                <a:gd name="T27" fmla="*/ 213 h 347"/>
                <a:gd name="T28" fmla="*/ 48 w 73"/>
                <a:gd name="T29" fmla="*/ 158 h 347"/>
                <a:gd name="T30" fmla="*/ 50 w 73"/>
                <a:gd name="T31" fmla="*/ 101 h 347"/>
                <a:gd name="T32" fmla="*/ 57 w 73"/>
                <a:gd name="T33" fmla="*/ 49 h 347"/>
                <a:gd name="T34" fmla="*/ 73 w 73"/>
                <a:gd name="T35" fmla="*/ 4 h 347"/>
                <a:gd name="T36" fmla="*/ 73 w 73"/>
                <a:gd name="T37" fmla="*/ 4 h 347"/>
                <a:gd name="T38" fmla="*/ 73 w 73"/>
                <a:gd name="T39" fmla="*/ 2 h 347"/>
                <a:gd name="T40" fmla="*/ 72 w 73"/>
                <a:gd name="T41" fmla="*/ 1 h 347"/>
                <a:gd name="T42" fmla="*/ 69 w 73"/>
                <a:gd name="T43" fmla="*/ 0 h 347"/>
                <a:gd name="T44" fmla="*/ 63 w 73"/>
                <a:gd name="T45" fmla="*/ 0 h 347"/>
                <a:gd name="T46" fmla="*/ 53 w 73"/>
                <a:gd name="T47" fmla="*/ 1 h 347"/>
                <a:gd name="T48" fmla="*/ 41 w 73"/>
                <a:gd name="T49" fmla="*/ 3 h 347"/>
                <a:gd name="T50" fmla="*/ 23 w 73"/>
                <a:gd name="T51" fmla="*/ 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347">
                  <a:moveTo>
                    <a:pt x="23" y="7"/>
                  </a:moveTo>
                  <a:lnTo>
                    <a:pt x="21" y="14"/>
                  </a:lnTo>
                  <a:lnTo>
                    <a:pt x="16" y="33"/>
                  </a:lnTo>
                  <a:lnTo>
                    <a:pt x="10" y="64"/>
                  </a:lnTo>
                  <a:lnTo>
                    <a:pt x="4" y="105"/>
                  </a:lnTo>
                  <a:lnTo>
                    <a:pt x="0" y="155"/>
                  </a:lnTo>
                  <a:lnTo>
                    <a:pt x="0" y="213"/>
                  </a:lnTo>
                  <a:lnTo>
                    <a:pt x="7" y="278"/>
                  </a:lnTo>
                  <a:lnTo>
                    <a:pt x="20" y="347"/>
                  </a:lnTo>
                  <a:lnTo>
                    <a:pt x="70" y="344"/>
                  </a:lnTo>
                  <a:lnTo>
                    <a:pt x="68" y="334"/>
                  </a:lnTo>
                  <a:lnTo>
                    <a:pt x="63" y="305"/>
                  </a:lnTo>
                  <a:lnTo>
                    <a:pt x="56" y="265"/>
                  </a:lnTo>
                  <a:lnTo>
                    <a:pt x="51" y="213"/>
                  </a:lnTo>
                  <a:lnTo>
                    <a:pt x="48" y="158"/>
                  </a:lnTo>
                  <a:lnTo>
                    <a:pt x="50" y="101"/>
                  </a:lnTo>
                  <a:lnTo>
                    <a:pt x="57" y="49"/>
                  </a:lnTo>
                  <a:lnTo>
                    <a:pt x="73" y="4"/>
                  </a:lnTo>
                  <a:lnTo>
                    <a:pt x="73" y="4"/>
                  </a:lnTo>
                  <a:lnTo>
                    <a:pt x="73" y="2"/>
                  </a:lnTo>
                  <a:lnTo>
                    <a:pt x="72" y="1"/>
                  </a:lnTo>
                  <a:lnTo>
                    <a:pt x="69" y="0"/>
                  </a:lnTo>
                  <a:lnTo>
                    <a:pt x="63" y="0"/>
                  </a:lnTo>
                  <a:lnTo>
                    <a:pt x="53" y="1"/>
                  </a:lnTo>
                  <a:lnTo>
                    <a:pt x="41" y="3"/>
                  </a:lnTo>
                  <a:lnTo>
                    <a:pt x="23" y="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40" name="Freeform 490"/>
            <p:cNvSpPr>
              <a:spLocks/>
            </p:cNvSpPr>
            <p:nvPr/>
          </p:nvSpPr>
          <p:spPr bwMode="auto">
            <a:xfrm>
              <a:off x="3964" y="3301"/>
              <a:ext cx="6" cy="28"/>
            </a:xfrm>
            <a:custGeom>
              <a:avLst/>
              <a:gdLst>
                <a:gd name="T0" fmla="*/ 16 w 52"/>
                <a:gd name="T1" fmla="*/ 5 h 256"/>
                <a:gd name="T2" fmla="*/ 15 w 52"/>
                <a:gd name="T3" fmla="*/ 10 h 256"/>
                <a:gd name="T4" fmla="*/ 11 w 52"/>
                <a:gd name="T5" fmla="*/ 24 h 256"/>
                <a:gd name="T6" fmla="*/ 6 w 52"/>
                <a:gd name="T7" fmla="*/ 47 h 256"/>
                <a:gd name="T8" fmla="*/ 2 w 52"/>
                <a:gd name="T9" fmla="*/ 77 h 256"/>
                <a:gd name="T10" fmla="*/ 0 w 52"/>
                <a:gd name="T11" fmla="*/ 115 h 256"/>
                <a:gd name="T12" fmla="*/ 0 w 52"/>
                <a:gd name="T13" fmla="*/ 157 h 256"/>
                <a:gd name="T14" fmla="*/ 4 w 52"/>
                <a:gd name="T15" fmla="*/ 205 h 256"/>
                <a:gd name="T16" fmla="*/ 14 w 52"/>
                <a:gd name="T17" fmla="*/ 256 h 256"/>
                <a:gd name="T18" fmla="*/ 50 w 52"/>
                <a:gd name="T19" fmla="*/ 254 h 256"/>
                <a:gd name="T20" fmla="*/ 49 w 52"/>
                <a:gd name="T21" fmla="*/ 247 h 256"/>
                <a:gd name="T22" fmla="*/ 45 w 52"/>
                <a:gd name="T23" fmla="*/ 226 h 256"/>
                <a:gd name="T24" fmla="*/ 41 w 52"/>
                <a:gd name="T25" fmla="*/ 195 h 256"/>
                <a:gd name="T26" fmla="*/ 37 w 52"/>
                <a:gd name="T27" fmla="*/ 157 h 256"/>
                <a:gd name="T28" fmla="*/ 35 w 52"/>
                <a:gd name="T29" fmla="*/ 116 h 256"/>
                <a:gd name="T30" fmla="*/ 36 w 52"/>
                <a:gd name="T31" fmla="*/ 74 h 256"/>
                <a:gd name="T32" fmla="*/ 41 w 52"/>
                <a:gd name="T33" fmla="*/ 35 h 256"/>
                <a:gd name="T34" fmla="*/ 52 w 52"/>
                <a:gd name="T35" fmla="*/ 3 h 256"/>
                <a:gd name="T36" fmla="*/ 52 w 52"/>
                <a:gd name="T37" fmla="*/ 3 h 256"/>
                <a:gd name="T38" fmla="*/ 52 w 52"/>
                <a:gd name="T39" fmla="*/ 2 h 256"/>
                <a:gd name="T40" fmla="*/ 51 w 52"/>
                <a:gd name="T41" fmla="*/ 1 h 256"/>
                <a:gd name="T42" fmla="*/ 49 w 52"/>
                <a:gd name="T43" fmla="*/ 0 h 256"/>
                <a:gd name="T44" fmla="*/ 45 w 52"/>
                <a:gd name="T45" fmla="*/ 0 h 256"/>
                <a:gd name="T46" fmla="*/ 39 w 52"/>
                <a:gd name="T47" fmla="*/ 0 h 256"/>
                <a:gd name="T48" fmla="*/ 29 w 52"/>
                <a:gd name="T49" fmla="*/ 2 h 256"/>
                <a:gd name="T50" fmla="*/ 16 w 52"/>
                <a:gd name="T51" fmla="*/ 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 h="256">
                  <a:moveTo>
                    <a:pt x="16" y="5"/>
                  </a:moveTo>
                  <a:lnTo>
                    <a:pt x="15" y="10"/>
                  </a:lnTo>
                  <a:lnTo>
                    <a:pt x="11" y="24"/>
                  </a:lnTo>
                  <a:lnTo>
                    <a:pt x="6" y="47"/>
                  </a:lnTo>
                  <a:lnTo>
                    <a:pt x="2" y="77"/>
                  </a:lnTo>
                  <a:lnTo>
                    <a:pt x="0" y="115"/>
                  </a:lnTo>
                  <a:lnTo>
                    <a:pt x="0" y="157"/>
                  </a:lnTo>
                  <a:lnTo>
                    <a:pt x="4" y="205"/>
                  </a:lnTo>
                  <a:lnTo>
                    <a:pt x="14" y="256"/>
                  </a:lnTo>
                  <a:lnTo>
                    <a:pt x="50" y="254"/>
                  </a:lnTo>
                  <a:lnTo>
                    <a:pt x="49" y="247"/>
                  </a:lnTo>
                  <a:lnTo>
                    <a:pt x="45" y="226"/>
                  </a:lnTo>
                  <a:lnTo>
                    <a:pt x="41" y="195"/>
                  </a:lnTo>
                  <a:lnTo>
                    <a:pt x="37" y="157"/>
                  </a:lnTo>
                  <a:lnTo>
                    <a:pt x="35" y="116"/>
                  </a:lnTo>
                  <a:lnTo>
                    <a:pt x="36" y="74"/>
                  </a:lnTo>
                  <a:lnTo>
                    <a:pt x="41" y="35"/>
                  </a:lnTo>
                  <a:lnTo>
                    <a:pt x="52" y="3"/>
                  </a:lnTo>
                  <a:lnTo>
                    <a:pt x="52" y="3"/>
                  </a:lnTo>
                  <a:lnTo>
                    <a:pt x="52" y="2"/>
                  </a:lnTo>
                  <a:lnTo>
                    <a:pt x="51" y="1"/>
                  </a:lnTo>
                  <a:lnTo>
                    <a:pt x="49" y="0"/>
                  </a:lnTo>
                  <a:lnTo>
                    <a:pt x="45" y="0"/>
                  </a:lnTo>
                  <a:lnTo>
                    <a:pt x="39" y="0"/>
                  </a:lnTo>
                  <a:lnTo>
                    <a:pt x="29" y="2"/>
                  </a:lnTo>
                  <a:lnTo>
                    <a:pt x="16" y="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41" name="Freeform 491"/>
            <p:cNvSpPr>
              <a:spLocks/>
            </p:cNvSpPr>
            <p:nvPr/>
          </p:nvSpPr>
          <p:spPr bwMode="auto">
            <a:xfrm>
              <a:off x="4046" y="3273"/>
              <a:ext cx="20" cy="77"/>
            </a:xfrm>
            <a:custGeom>
              <a:avLst/>
              <a:gdLst>
                <a:gd name="T0" fmla="*/ 176 w 176"/>
                <a:gd name="T1" fmla="*/ 5 h 693"/>
                <a:gd name="T2" fmla="*/ 172 w 176"/>
                <a:gd name="T3" fmla="*/ 10 h 693"/>
                <a:gd name="T4" fmla="*/ 159 w 176"/>
                <a:gd name="T5" fmla="*/ 28 h 693"/>
                <a:gd name="T6" fmla="*/ 144 w 176"/>
                <a:gd name="T7" fmla="*/ 63 h 693"/>
                <a:gd name="T8" fmla="*/ 129 w 176"/>
                <a:gd name="T9" fmla="*/ 123 h 693"/>
                <a:gd name="T10" fmla="*/ 117 w 176"/>
                <a:gd name="T11" fmla="*/ 210 h 693"/>
                <a:gd name="T12" fmla="*/ 110 w 176"/>
                <a:gd name="T13" fmla="*/ 331 h 693"/>
                <a:gd name="T14" fmla="*/ 115 w 176"/>
                <a:gd name="T15" fmla="*/ 490 h 693"/>
                <a:gd name="T16" fmla="*/ 131 w 176"/>
                <a:gd name="T17" fmla="*/ 693 h 693"/>
                <a:gd name="T18" fmla="*/ 32 w 176"/>
                <a:gd name="T19" fmla="*/ 693 h 693"/>
                <a:gd name="T20" fmla="*/ 29 w 176"/>
                <a:gd name="T21" fmla="*/ 673 h 693"/>
                <a:gd name="T22" fmla="*/ 20 w 176"/>
                <a:gd name="T23" fmla="*/ 617 h 693"/>
                <a:gd name="T24" fmla="*/ 11 w 176"/>
                <a:gd name="T25" fmla="*/ 533 h 693"/>
                <a:gd name="T26" fmla="*/ 3 w 176"/>
                <a:gd name="T27" fmla="*/ 430 h 693"/>
                <a:gd name="T28" fmla="*/ 0 w 176"/>
                <a:gd name="T29" fmla="*/ 317 h 693"/>
                <a:gd name="T30" fmla="*/ 6 w 176"/>
                <a:gd name="T31" fmla="*/ 202 h 693"/>
                <a:gd name="T32" fmla="*/ 23 w 176"/>
                <a:gd name="T33" fmla="*/ 93 h 693"/>
                <a:gd name="T34" fmla="*/ 57 w 176"/>
                <a:gd name="T35" fmla="*/ 0 h 693"/>
                <a:gd name="T36" fmla="*/ 176 w 176"/>
                <a:gd name="T37" fmla="*/ 5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693">
                  <a:moveTo>
                    <a:pt x="176" y="5"/>
                  </a:moveTo>
                  <a:lnTo>
                    <a:pt x="172" y="10"/>
                  </a:lnTo>
                  <a:lnTo>
                    <a:pt x="159" y="28"/>
                  </a:lnTo>
                  <a:lnTo>
                    <a:pt x="144" y="63"/>
                  </a:lnTo>
                  <a:lnTo>
                    <a:pt x="129" y="123"/>
                  </a:lnTo>
                  <a:lnTo>
                    <a:pt x="117" y="210"/>
                  </a:lnTo>
                  <a:lnTo>
                    <a:pt x="110" y="331"/>
                  </a:lnTo>
                  <a:lnTo>
                    <a:pt x="115" y="490"/>
                  </a:lnTo>
                  <a:lnTo>
                    <a:pt x="131" y="693"/>
                  </a:lnTo>
                  <a:lnTo>
                    <a:pt x="32" y="693"/>
                  </a:lnTo>
                  <a:lnTo>
                    <a:pt x="29" y="673"/>
                  </a:lnTo>
                  <a:lnTo>
                    <a:pt x="20" y="617"/>
                  </a:lnTo>
                  <a:lnTo>
                    <a:pt x="11" y="533"/>
                  </a:lnTo>
                  <a:lnTo>
                    <a:pt x="3" y="430"/>
                  </a:lnTo>
                  <a:lnTo>
                    <a:pt x="0" y="317"/>
                  </a:lnTo>
                  <a:lnTo>
                    <a:pt x="6" y="202"/>
                  </a:lnTo>
                  <a:lnTo>
                    <a:pt x="23" y="93"/>
                  </a:lnTo>
                  <a:lnTo>
                    <a:pt x="57" y="0"/>
                  </a:lnTo>
                  <a:lnTo>
                    <a:pt x="176" y="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42" name="Freeform 492"/>
            <p:cNvSpPr>
              <a:spLocks/>
            </p:cNvSpPr>
            <p:nvPr/>
          </p:nvSpPr>
          <p:spPr bwMode="auto">
            <a:xfrm>
              <a:off x="4047" y="3279"/>
              <a:ext cx="16" cy="65"/>
            </a:xfrm>
            <a:custGeom>
              <a:avLst/>
              <a:gdLst>
                <a:gd name="T0" fmla="*/ 149 w 149"/>
                <a:gd name="T1" fmla="*/ 4 h 592"/>
                <a:gd name="T2" fmla="*/ 145 w 149"/>
                <a:gd name="T3" fmla="*/ 8 h 592"/>
                <a:gd name="T4" fmla="*/ 136 w 149"/>
                <a:gd name="T5" fmla="*/ 24 h 592"/>
                <a:gd name="T6" fmla="*/ 123 w 149"/>
                <a:gd name="T7" fmla="*/ 54 h 592"/>
                <a:gd name="T8" fmla="*/ 110 w 149"/>
                <a:gd name="T9" fmla="*/ 104 h 592"/>
                <a:gd name="T10" fmla="*/ 99 w 149"/>
                <a:gd name="T11" fmla="*/ 179 h 592"/>
                <a:gd name="T12" fmla="*/ 94 w 149"/>
                <a:gd name="T13" fmla="*/ 282 h 592"/>
                <a:gd name="T14" fmla="*/ 97 w 149"/>
                <a:gd name="T15" fmla="*/ 418 h 592"/>
                <a:gd name="T16" fmla="*/ 112 w 149"/>
                <a:gd name="T17" fmla="*/ 592 h 592"/>
                <a:gd name="T18" fmla="*/ 27 w 149"/>
                <a:gd name="T19" fmla="*/ 592 h 592"/>
                <a:gd name="T20" fmla="*/ 24 w 149"/>
                <a:gd name="T21" fmla="*/ 575 h 592"/>
                <a:gd name="T22" fmla="*/ 17 w 149"/>
                <a:gd name="T23" fmla="*/ 527 h 592"/>
                <a:gd name="T24" fmla="*/ 9 w 149"/>
                <a:gd name="T25" fmla="*/ 455 h 592"/>
                <a:gd name="T26" fmla="*/ 2 w 149"/>
                <a:gd name="T27" fmla="*/ 367 h 592"/>
                <a:gd name="T28" fmla="*/ 0 w 149"/>
                <a:gd name="T29" fmla="*/ 271 h 592"/>
                <a:gd name="T30" fmla="*/ 5 w 149"/>
                <a:gd name="T31" fmla="*/ 173 h 592"/>
                <a:gd name="T32" fmla="*/ 20 w 149"/>
                <a:gd name="T33" fmla="*/ 80 h 592"/>
                <a:gd name="T34" fmla="*/ 48 w 149"/>
                <a:gd name="T35" fmla="*/ 0 h 592"/>
                <a:gd name="T36" fmla="*/ 149 w 149"/>
                <a:gd name="T37" fmla="*/ 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9" h="592">
                  <a:moveTo>
                    <a:pt x="149" y="4"/>
                  </a:moveTo>
                  <a:lnTo>
                    <a:pt x="145" y="8"/>
                  </a:lnTo>
                  <a:lnTo>
                    <a:pt x="136" y="24"/>
                  </a:lnTo>
                  <a:lnTo>
                    <a:pt x="123" y="54"/>
                  </a:lnTo>
                  <a:lnTo>
                    <a:pt x="110" y="104"/>
                  </a:lnTo>
                  <a:lnTo>
                    <a:pt x="99" y="179"/>
                  </a:lnTo>
                  <a:lnTo>
                    <a:pt x="94" y="282"/>
                  </a:lnTo>
                  <a:lnTo>
                    <a:pt x="97" y="418"/>
                  </a:lnTo>
                  <a:lnTo>
                    <a:pt x="112" y="592"/>
                  </a:lnTo>
                  <a:lnTo>
                    <a:pt x="27" y="592"/>
                  </a:lnTo>
                  <a:lnTo>
                    <a:pt x="24" y="575"/>
                  </a:lnTo>
                  <a:lnTo>
                    <a:pt x="17" y="527"/>
                  </a:lnTo>
                  <a:lnTo>
                    <a:pt x="9" y="455"/>
                  </a:lnTo>
                  <a:lnTo>
                    <a:pt x="2" y="367"/>
                  </a:lnTo>
                  <a:lnTo>
                    <a:pt x="0" y="271"/>
                  </a:lnTo>
                  <a:lnTo>
                    <a:pt x="5" y="173"/>
                  </a:lnTo>
                  <a:lnTo>
                    <a:pt x="20" y="80"/>
                  </a:lnTo>
                  <a:lnTo>
                    <a:pt x="48" y="0"/>
                  </a:lnTo>
                  <a:lnTo>
                    <a:pt x="149" y="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43" name="Freeform 493"/>
            <p:cNvSpPr>
              <a:spLocks/>
            </p:cNvSpPr>
            <p:nvPr/>
          </p:nvSpPr>
          <p:spPr bwMode="auto">
            <a:xfrm>
              <a:off x="4048" y="3284"/>
              <a:ext cx="13" cy="54"/>
            </a:xfrm>
            <a:custGeom>
              <a:avLst/>
              <a:gdLst>
                <a:gd name="T0" fmla="*/ 124 w 124"/>
                <a:gd name="T1" fmla="*/ 4 h 490"/>
                <a:gd name="T2" fmla="*/ 121 w 124"/>
                <a:gd name="T3" fmla="*/ 7 h 490"/>
                <a:gd name="T4" fmla="*/ 113 w 124"/>
                <a:gd name="T5" fmla="*/ 21 h 490"/>
                <a:gd name="T6" fmla="*/ 103 w 124"/>
                <a:gd name="T7" fmla="*/ 45 h 490"/>
                <a:gd name="T8" fmla="*/ 91 w 124"/>
                <a:gd name="T9" fmla="*/ 87 h 490"/>
                <a:gd name="T10" fmla="*/ 83 w 124"/>
                <a:gd name="T11" fmla="*/ 148 h 490"/>
                <a:gd name="T12" fmla="*/ 79 w 124"/>
                <a:gd name="T13" fmla="*/ 234 h 490"/>
                <a:gd name="T14" fmla="*/ 81 w 124"/>
                <a:gd name="T15" fmla="*/ 347 h 490"/>
                <a:gd name="T16" fmla="*/ 93 w 124"/>
                <a:gd name="T17" fmla="*/ 490 h 490"/>
                <a:gd name="T18" fmla="*/ 23 w 124"/>
                <a:gd name="T19" fmla="*/ 490 h 490"/>
                <a:gd name="T20" fmla="*/ 21 w 124"/>
                <a:gd name="T21" fmla="*/ 476 h 490"/>
                <a:gd name="T22" fmla="*/ 15 w 124"/>
                <a:gd name="T23" fmla="*/ 436 h 490"/>
                <a:gd name="T24" fmla="*/ 8 w 124"/>
                <a:gd name="T25" fmla="*/ 377 h 490"/>
                <a:gd name="T26" fmla="*/ 2 w 124"/>
                <a:gd name="T27" fmla="*/ 304 h 490"/>
                <a:gd name="T28" fmla="*/ 0 w 124"/>
                <a:gd name="T29" fmla="*/ 224 h 490"/>
                <a:gd name="T30" fmla="*/ 4 w 124"/>
                <a:gd name="T31" fmla="*/ 143 h 490"/>
                <a:gd name="T32" fmla="*/ 17 w 124"/>
                <a:gd name="T33" fmla="*/ 67 h 490"/>
                <a:gd name="T34" fmla="*/ 40 w 124"/>
                <a:gd name="T35" fmla="*/ 0 h 490"/>
                <a:gd name="T36" fmla="*/ 124 w 124"/>
                <a:gd name="T37" fmla="*/ 4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490">
                  <a:moveTo>
                    <a:pt x="124" y="4"/>
                  </a:moveTo>
                  <a:lnTo>
                    <a:pt x="121" y="7"/>
                  </a:lnTo>
                  <a:lnTo>
                    <a:pt x="113" y="21"/>
                  </a:lnTo>
                  <a:lnTo>
                    <a:pt x="103" y="45"/>
                  </a:lnTo>
                  <a:lnTo>
                    <a:pt x="91" y="87"/>
                  </a:lnTo>
                  <a:lnTo>
                    <a:pt x="83" y="148"/>
                  </a:lnTo>
                  <a:lnTo>
                    <a:pt x="79" y="234"/>
                  </a:lnTo>
                  <a:lnTo>
                    <a:pt x="81" y="347"/>
                  </a:lnTo>
                  <a:lnTo>
                    <a:pt x="93" y="490"/>
                  </a:lnTo>
                  <a:lnTo>
                    <a:pt x="23" y="490"/>
                  </a:lnTo>
                  <a:lnTo>
                    <a:pt x="21" y="476"/>
                  </a:lnTo>
                  <a:lnTo>
                    <a:pt x="15" y="436"/>
                  </a:lnTo>
                  <a:lnTo>
                    <a:pt x="8" y="377"/>
                  </a:lnTo>
                  <a:lnTo>
                    <a:pt x="2" y="304"/>
                  </a:lnTo>
                  <a:lnTo>
                    <a:pt x="0" y="224"/>
                  </a:lnTo>
                  <a:lnTo>
                    <a:pt x="4" y="143"/>
                  </a:lnTo>
                  <a:lnTo>
                    <a:pt x="17" y="67"/>
                  </a:lnTo>
                  <a:lnTo>
                    <a:pt x="40" y="0"/>
                  </a:lnTo>
                  <a:lnTo>
                    <a:pt x="124" y="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44" name="Freeform 494"/>
            <p:cNvSpPr>
              <a:spLocks/>
            </p:cNvSpPr>
            <p:nvPr/>
          </p:nvSpPr>
          <p:spPr bwMode="auto">
            <a:xfrm>
              <a:off x="4048" y="3289"/>
              <a:ext cx="11" cy="43"/>
            </a:xfrm>
            <a:custGeom>
              <a:avLst/>
              <a:gdLst>
                <a:gd name="T0" fmla="*/ 99 w 99"/>
                <a:gd name="T1" fmla="*/ 3 h 389"/>
                <a:gd name="T2" fmla="*/ 96 w 99"/>
                <a:gd name="T3" fmla="*/ 6 h 389"/>
                <a:gd name="T4" fmla="*/ 89 w 99"/>
                <a:gd name="T5" fmla="*/ 16 h 389"/>
                <a:gd name="T6" fmla="*/ 81 w 99"/>
                <a:gd name="T7" fmla="*/ 36 h 389"/>
                <a:gd name="T8" fmla="*/ 72 w 99"/>
                <a:gd name="T9" fmla="*/ 69 h 389"/>
                <a:gd name="T10" fmla="*/ 66 w 99"/>
                <a:gd name="T11" fmla="*/ 118 h 389"/>
                <a:gd name="T12" fmla="*/ 62 w 99"/>
                <a:gd name="T13" fmla="*/ 185 h 389"/>
                <a:gd name="T14" fmla="*/ 64 w 99"/>
                <a:gd name="T15" fmla="*/ 275 h 389"/>
                <a:gd name="T16" fmla="*/ 73 w 99"/>
                <a:gd name="T17" fmla="*/ 389 h 389"/>
                <a:gd name="T18" fmla="*/ 18 w 99"/>
                <a:gd name="T19" fmla="*/ 389 h 389"/>
                <a:gd name="T20" fmla="*/ 16 w 99"/>
                <a:gd name="T21" fmla="*/ 378 h 389"/>
                <a:gd name="T22" fmla="*/ 11 w 99"/>
                <a:gd name="T23" fmla="*/ 346 h 389"/>
                <a:gd name="T24" fmla="*/ 6 w 99"/>
                <a:gd name="T25" fmla="*/ 299 h 389"/>
                <a:gd name="T26" fmla="*/ 2 w 99"/>
                <a:gd name="T27" fmla="*/ 242 h 389"/>
                <a:gd name="T28" fmla="*/ 0 w 99"/>
                <a:gd name="T29" fmla="*/ 178 h 389"/>
                <a:gd name="T30" fmla="*/ 4 w 99"/>
                <a:gd name="T31" fmla="*/ 114 h 389"/>
                <a:gd name="T32" fmla="*/ 14 w 99"/>
                <a:gd name="T33" fmla="*/ 52 h 389"/>
                <a:gd name="T34" fmla="*/ 32 w 99"/>
                <a:gd name="T35" fmla="*/ 0 h 389"/>
                <a:gd name="T36" fmla="*/ 99 w 99"/>
                <a:gd name="T37" fmla="*/ 3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389">
                  <a:moveTo>
                    <a:pt x="99" y="3"/>
                  </a:moveTo>
                  <a:lnTo>
                    <a:pt x="96" y="6"/>
                  </a:lnTo>
                  <a:lnTo>
                    <a:pt x="89" y="16"/>
                  </a:lnTo>
                  <a:lnTo>
                    <a:pt x="81" y="36"/>
                  </a:lnTo>
                  <a:lnTo>
                    <a:pt x="72" y="69"/>
                  </a:lnTo>
                  <a:lnTo>
                    <a:pt x="66" y="118"/>
                  </a:lnTo>
                  <a:lnTo>
                    <a:pt x="62" y="185"/>
                  </a:lnTo>
                  <a:lnTo>
                    <a:pt x="64" y="275"/>
                  </a:lnTo>
                  <a:lnTo>
                    <a:pt x="73" y="389"/>
                  </a:lnTo>
                  <a:lnTo>
                    <a:pt x="18" y="389"/>
                  </a:lnTo>
                  <a:lnTo>
                    <a:pt x="16" y="378"/>
                  </a:lnTo>
                  <a:lnTo>
                    <a:pt x="11" y="346"/>
                  </a:lnTo>
                  <a:lnTo>
                    <a:pt x="6" y="299"/>
                  </a:lnTo>
                  <a:lnTo>
                    <a:pt x="2" y="242"/>
                  </a:lnTo>
                  <a:lnTo>
                    <a:pt x="0" y="178"/>
                  </a:lnTo>
                  <a:lnTo>
                    <a:pt x="4" y="114"/>
                  </a:lnTo>
                  <a:lnTo>
                    <a:pt x="14" y="52"/>
                  </a:lnTo>
                  <a:lnTo>
                    <a:pt x="32" y="0"/>
                  </a:lnTo>
                  <a:lnTo>
                    <a:pt x="99" y="3"/>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45" name="Freeform 495"/>
            <p:cNvSpPr>
              <a:spLocks/>
            </p:cNvSpPr>
            <p:nvPr/>
          </p:nvSpPr>
          <p:spPr bwMode="auto">
            <a:xfrm>
              <a:off x="4049" y="3295"/>
              <a:ext cx="8" cy="31"/>
            </a:xfrm>
            <a:custGeom>
              <a:avLst/>
              <a:gdLst>
                <a:gd name="T0" fmla="*/ 72 w 72"/>
                <a:gd name="T1" fmla="*/ 2 h 287"/>
                <a:gd name="T2" fmla="*/ 70 w 72"/>
                <a:gd name="T3" fmla="*/ 4 h 287"/>
                <a:gd name="T4" fmla="*/ 66 w 72"/>
                <a:gd name="T5" fmla="*/ 12 h 287"/>
                <a:gd name="T6" fmla="*/ 59 w 72"/>
                <a:gd name="T7" fmla="*/ 27 h 287"/>
                <a:gd name="T8" fmla="*/ 53 w 72"/>
                <a:gd name="T9" fmla="*/ 50 h 287"/>
                <a:gd name="T10" fmla="*/ 48 w 72"/>
                <a:gd name="T11" fmla="*/ 87 h 287"/>
                <a:gd name="T12" fmla="*/ 46 w 72"/>
                <a:gd name="T13" fmla="*/ 137 h 287"/>
                <a:gd name="T14" fmla="*/ 47 w 72"/>
                <a:gd name="T15" fmla="*/ 203 h 287"/>
                <a:gd name="T16" fmla="*/ 54 w 72"/>
                <a:gd name="T17" fmla="*/ 287 h 287"/>
                <a:gd name="T18" fmla="*/ 13 w 72"/>
                <a:gd name="T19" fmla="*/ 287 h 287"/>
                <a:gd name="T20" fmla="*/ 12 w 72"/>
                <a:gd name="T21" fmla="*/ 279 h 287"/>
                <a:gd name="T22" fmla="*/ 8 w 72"/>
                <a:gd name="T23" fmla="*/ 255 h 287"/>
                <a:gd name="T24" fmla="*/ 4 w 72"/>
                <a:gd name="T25" fmla="*/ 220 h 287"/>
                <a:gd name="T26" fmla="*/ 1 w 72"/>
                <a:gd name="T27" fmla="*/ 178 h 287"/>
                <a:gd name="T28" fmla="*/ 0 w 72"/>
                <a:gd name="T29" fmla="*/ 131 h 287"/>
                <a:gd name="T30" fmla="*/ 2 w 72"/>
                <a:gd name="T31" fmla="*/ 84 h 287"/>
                <a:gd name="T32" fmla="*/ 9 w 72"/>
                <a:gd name="T33" fmla="*/ 39 h 287"/>
                <a:gd name="T34" fmla="*/ 23 w 72"/>
                <a:gd name="T35" fmla="*/ 0 h 287"/>
                <a:gd name="T36" fmla="*/ 72 w 72"/>
                <a:gd name="T37" fmla="*/ 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287">
                  <a:moveTo>
                    <a:pt x="72" y="2"/>
                  </a:moveTo>
                  <a:lnTo>
                    <a:pt x="70" y="4"/>
                  </a:lnTo>
                  <a:lnTo>
                    <a:pt x="66" y="12"/>
                  </a:lnTo>
                  <a:lnTo>
                    <a:pt x="59" y="27"/>
                  </a:lnTo>
                  <a:lnTo>
                    <a:pt x="53" y="50"/>
                  </a:lnTo>
                  <a:lnTo>
                    <a:pt x="48" y="87"/>
                  </a:lnTo>
                  <a:lnTo>
                    <a:pt x="46" y="137"/>
                  </a:lnTo>
                  <a:lnTo>
                    <a:pt x="47" y="203"/>
                  </a:lnTo>
                  <a:lnTo>
                    <a:pt x="54" y="287"/>
                  </a:lnTo>
                  <a:lnTo>
                    <a:pt x="13" y="287"/>
                  </a:lnTo>
                  <a:lnTo>
                    <a:pt x="12" y="279"/>
                  </a:lnTo>
                  <a:lnTo>
                    <a:pt x="8" y="255"/>
                  </a:lnTo>
                  <a:lnTo>
                    <a:pt x="4" y="220"/>
                  </a:lnTo>
                  <a:lnTo>
                    <a:pt x="1" y="178"/>
                  </a:lnTo>
                  <a:lnTo>
                    <a:pt x="0" y="131"/>
                  </a:lnTo>
                  <a:lnTo>
                    <a:pt x="2" y="84"/>
                  </a:lnTo>
                  <a:lnTo>
                    <a:pt x="9" y="39"/>
                  </a:lnTo>
                  <a:lnTo>
                    <a:pt x="23" y="0"/>
                  </a:lnTo>
                  <a:lnTo>
                    <a:pt x="72" y="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46" name="Rectangle 496"/>
            <p:cNvSpPr>
              <a:spLocks noChangeArrowheads="1"/>
            </p:cNvSpPr>
            <p:nvPr/>
          </p:nvSpPr>
          <p:spPr bwMode="auto">
            <a:xfrm>
              <a:off x="3944" y="3287"/>
              <a:ext cx="3" cy="101"/>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47" name="Freeform 497"/>
            <p:cNvSpPr>
              <a:spLocks/>
            </p:cNvSpPr>
            <p:nvPr/>
          </p:nvSpPr>
          <p:spPr bwMode="auto">
            <a:xfrm>
              <a:off x="3980" y="3285"/>
              <a:ext cx="39" cy="47"/>
            </a:xfrm>
            <a:custGeom>
              <a:avLst/>
              <a:gdLst>
                <a:gd name="T0" fmla="*/ 33 w 354"/>
                <a:gd name="T1" fmla="*/ 39 h 418"/>
                <a:gd name="T2" fmla="*/ 30 w 354"/>
                <a:gd name="T3" fmla="*/ 48 h 418"/>
                <a:gd name="T4" fmla="*/ 23 w 354"/>
                <a:gd name="T5" fmla="*/ 71 h 418"/>
                <a:gd name="T6" fmla="*/ 15 w 354"/>
                <a:gd name="T7" fmla="*/ 107 h 418"/>
                <a:gd name="T8" fmla="*/ 7 w 354"/>
                <a:gd name="T9" fmla="*/ 155 h 418"/>
                <a:gd name="T10" fmla="*/ 1 w 354"/>
                <a:gd name="T11" fmla="*/ 212 h 418"/>
                <a:gd name="T12" fmla="*/ 0 w 354"/>
                <a:gd name="T13" fmla="*/ 276 h 418"/>
                <a:gd name="T14" fmla="*/ 6 w 354"/>
                <a:gd name="T15" fmla="*/ 345 h 418"/>
                <a:gd name="T16" fmla="*/ 21 w 354"/>
                <a:gd name="T17" fmla="*/ 418 h 418"/>
                <a:gd name="T18" fmla="*/ 21 w 354"/>
                <a:gd name="T19" fmla="*/ 415 h 418"/>
                <a:gd name="T20" fmla="*/ 21 w 354"/>
                <a:gd name="T21" fmla="*/ 405 h 418"/>
                <a:gd name="T22" fmla="*/ 21 w 354"/>
                <a:gd name="T23" fmla="*/ 390 h 418"/>
                <a:gd name="T24" fmla="*/ 21 w 354"/>
                <a:gd name="T25" fmla="*/ 372 h 418"/>
                <a:gd name="T26" fmla="*/ 23 w 354"/>
                <a:gd name="T27" fmla="*/ 348 h 418"/>
                <a:gd name="T28" fmla="*/ 27 w 354"/>
                <a:gd name="T29" fmla="*/ 324 h 418"/>
                <a:gd name="T30" fmla="*/ 31 w 354"/>
                <a:gd name="T31" fmla="*/ 296 h 418"/>
                <a:gd name="T32" fmla="*/ 37 w 354"/>
                <a:gd name="T33" fmla="*/ 267 h 418"/>
                <a:gd name="T34" fmla="*/ 46 w 354"/>
                <a:gd name="T35" fmla="*/ 239 h 418"/>
                <a:gd name="T36" fmla="*/ 57 w 354"/>
                <a:gd name="T37" fmla="*/ 211 h 418"/>
                <a:gd name="T38" fmla="*/ 70 w 354"/>
                <a:gd name="T39" fmla="*/ 185 h 418"/>
                <a:gd name="T40" fmla="*/ 88 w 354"/>
                <a:gd name="T41" fmla="*/ 160 h 418"/>
                <a:gd name="T42" fmla="*/ 109 w 354"/>
                <a:gd name="T43" fmla="*/ 139 h 418"/>
                <a:gd name="T44" fmla="*/ 133 w 354"/>
                <a:gd name="T45" fmla="*/ 121 h 418"/>
                <a:gd name="T46" fmla="*/ 163 w 354"/>
                <a:gd name="T47" fmla="*/ 109 h 418"/>
                <a:gd name="T48" fmla="*/ 197 w 354"/>
                <a:gd name="T49" fmla="*/ 102 h 418"/>
                <a:gd name="T50" fmla="*/ 199 w 354"/>
                <a:gd name="T51" fmla="*/ 100 h 418"/>
                <a:gd name="T52" fmla="*/ 205 w 354"/>
                <a:gd name="T53" fmla="*/ 96 h 418"/>
                <a:gd name="T54" fmla="*/ 215 w 354"/>
                <a:gd name="T55" fmla="*/ 88 h 418"/>
                <a:gd name="T56" fmla="*/ 231 w 354"/>
                <a:gd name="T57" fmla="*/ 78 h 418"/>
                <a:gd name="T58" fmla="*/ 252 w 354"/>
                <a:gd name="T59" fmla="*/ 66 h 418"/>
                <a:gd name="T60" fmla="*/ 280 w 354"/>
                <a:gd name="T61" fmla="*/ 52 h 418"/>
                <a:gd name="T62" fmla="*/ 314 w 354"/>
                <a:gd name="T63" fmla="*/ 35 h 418"/>
                <a:gd name="T64" fmla="*/ 354 w 354"/>
                <a:gd name="T65" fmla="*/ 17 h 418"/>
                <a:gd name="T66" fmla="*/ 352 w 354"/>
                <a:gd name="T67" fmla="*/ 16 h 418"/>
                <a:gd name="T68" fmla="*/ 346 w 354"/>
                <a:gd name="T69" fmla="*/ 15 h 418"/>
                <a:gd name="T70" fmla="*/ 337 w 354"/>
                <a:gd name="T71" fmla="*/ 13 h 418"/>
                <a:gd name="T72" fmla="*/ 324 w 354"/>
                <a:gd name="T73" fmla="*/ 11 h 418"/>
                <a:gd name="T74" fmla="*/ 308 w 354"/>
                <a:gd name="T75" fmla="*/ 8 h 418"/>
                <a:gd name="T76" fmla="*/ 290 w 354"/>
                <a:gd name="T77" fmla="*/ 6 h 418"/>
                <a:gd name="T78" fmla="*/ 269 w 354"/>
                <a:gd name="T79" fmla="*/ 4 h 418"/>
                <a:gd name="T80" fmla="*/ 246 w 354"/>
                <a:gd name="T81" fmla="*/ 1 h 418"/>
                <a:gd name="T82" fmla="*/ 222 w 354"/>
                <a:gd name="T83" fmla="*/ 0 h 418"/>
                <a:gd name="T84" fmla="*/ 197 w 354"/>
                <a:gd name="T85" fmla="*/ 1 h 418"/>
                <a:gd name="T86" fmla="*/ 170 w 354"/>
                <a:gd name="T87" fmla="*/ 3 h 418"/>
                <a:gd name="T88" fmla="*/ 143 w 354"/>
                <a:gd name="T89" fmla="*/ 6 h 418"/>
                <a:gd name="T90" fmla="*/ 115 w 354"/>
                <a:gd name="T91" fmla="*/ 11 h 418"/>
                <a:gd name="T92" fmla="*/ 87 w 354"/>
                <a:gd name="T93" fmla="*/ 18 h 418"/>
                <a:gd name="T94" fmla="*/ 59 w 354"/>
                <a:gd name="T95" fmla="*/ 27 h 418"/>
                <a:gd name="T96" fmla="*/ 33 w 354"/>
                <a:gd name="T97" fmla="*/ 3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4" h="418">
                  <a:moveTo>
                    <a:pt x="33" y="39"/>
                  </a:moveTo>
                  <a:lnTo>
                    <a:pt x="30" y="48"/>
                  </a:lnTo>
                  <a:lnTo>
                    <a:pt x="23" y="71"/>
                  </a:lnTo>
                  <a:lnTo>
                    <a:pt x="15" y="107"/>
                  </a:lnTo>
                  <a:lnTo>
                    <a:pt x="7" y="155"/>
                  </a:lnTo>
                  <a:lnTo>
                    <a:pt x="1" y="212"/>
                  </a:lnTo>
                  <a:lnTo>
                    <a:pt x="0" y="276"/>
                  </a:lnTo>
                  <a:lnTo>
                    <a:pt x="6" y="345"/>
                  </a:lnTo>
                  <a:lnTo>
                    <a:pt x="21" y="418"/>
                  </a:lnTo>
                  <a:lnTo>
                    <a:pt x="21" y="415"/>
                  </a:lnTo>
                  <a:lnTo>
                    <a:pt x="21" y="405"/>
                  </a:lnTo>
                  <a:lnTo>
                    <a:pt x="21" y="390"/>
                  </a:lnTo>
                  <a:lnTo>
                    <a:pt x="21" y="372"/>
                  </a:lnTo>
                  <a:lnTo>
                    <a:pt x="23" y="348"/>
                  </a:lnTo>
                  <a:lnTo>
                    <a:pt x="27" y="324"/>
                  </a:lnTo>
                  <a:lnTo>
                    <a:pt x="31" y="296"/>
                  </a:lnTo>
                  <a:lnTo>
                    <a:pt x="37" y="267"/>
                  </a:lnTo>
                  <a:lnTo>
                    <a:pt x="46" y="239"/>
                  </a:lnTo>
                  <a:lnTo>
                    <a:pt x="57" y="211"/>
                  </a:lnTo>
                  <a:lnTo>
                    <a:pt x="70" y="185"/>
                  </a:lnTo>
                  <a:lnTo>
                    <a:pt x="88" y="160"/>
                  </a:lnTo>
                  <a:lnTo>
                    <a:pt x="109" y="139"/>
                  </a:lnTo>
                  <a:lnTo>
                    <a:pt x="133" y="121"/>
                  </a:lnTo>
                  <a:lnTo>
                    <a:pt x="163" y="109"/>
                  </a:lnTo>
                  <a:lnTo>
                    <a:pt x="197" y="102"/>
                  </a:lnTo>
                  <a:lnTo>
                    <a:pt x="199" y="100"/>
                  </a:lnTo>
                  <a:lnTo>
                    <a:pt x="205" y="96"/>
                  </a:lnTo>
                  <a:lnTo>
                    <a:pt x="215" y="88"/>
                  </a:lnTo>
                  <a:lnTo>
                    <a:pt x="231" y="78"/>
                  </a:lnTo>
                  <a:lnTo>
                    <a:pt x="252" y="66"/>
                  </a:lnTo>
                  <a:lnTo>
                    <a:pt x="280" y="52"/>
                  </a:lnTo>
                  <a:lnTo>
                    <a:pt x="314" y="35"/>
                  </a:lnTo>
                  <a:lnTo>
                    <a:pt x="354" y="17"/>
                  </a:lnTo>
                  <a:lnTo>
                    <a:pt x="352" y="16"/>
                  </a:lnTo>
                  <a:lnTo>
                    <a:pt x="346" y="15"/>
                  </a:lnTo>
                  <a:lnTo>
                    <a:pt x="337" y="13"/>
                  </a:lnTo>
                  <a:lnTo>
                    <a:pt x="324" y="11"/>
                  </a:lnTo>
                  <a:lnTo>
                    <a:pt x="308" y="8"/>
                  </a:lnTo>
                  <a:lnTo>
                    <a:pt x="290" y="6"/>
                  </a:lnTo>
                  <a:lnTo>
                    <a:pt x="269" y="4"/>
                  </a:lnTo>
                  <a:lnTo>
                    <a:pt x="246" y="1"/>
                  </a:lnTo>
                  <a:lnTo>
                    <a:pt x="222" y="0"/>
                  </a:lnTo>
                  <a:lnTo>
                    <a:pt x="197" y="1"/>
                  </a:lnTo>
                  <a:lnTo>
                    <a:pt x="170" y="3"/>
                  </a:lnTo>
                  <a:lnTo>
                    <a:pt x="143" y="6"/>
                  </a:lnTo>
                  <a:lnTo>
                    <a:pt x="115" y="11"/>
                  </a:lnTo>
                  <a:lnTo>
                    <a:pt x="87" y="18"/>
                  </a:lnTo>
                  <a:lnTo>
                    <a:pt x="59" y="27"/>
                  </a:lnTo>
                  <a:lnTo>
                    <a:pt x="33" y="39"/>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48" name="Freeform 498"/>
            <p:cNvSpPr>
              <a:spLocks/>
            </p:cNvSpPr>
            <p:nvPr/>
          </p:nvSpPr>
          <p:spPr bwMode="auto">
            <a:xfrm>
              <a:off x="3925" y="3320"/>
              <a:ext cx="32" cy="8"/>
            </a:xfrm>
            <a:custGeom>
              <a:avLst/>
              <a:gdLst>
                <a:gd name="T0" fmla="*/ 0 w 290"/>
                <a:gd name="T1" fmla="*/ 50 h 79"/>
                <a:gd name="T2" fmla="*/ 0 w 290"/>
                <a:gd name="T3" fmla="*/ 49 h 79"/>
                <a:gd name="T4" fmla="*/ 3 w 290"/>
                <a:gd name="T5" fmla="*/ 46 h 79"/>
                <a:gd name="T6" fmla="*/ 6 w 290"/>
                <a:gd name="T7" fmla="*/ 42 h 79"/>
                <a:gd name="T8" fmla="*/ 11 w 290"/>
                <a:gd name="T9" fmla="*/ 36 h 79"/>
                <a:gd name="T10" fmla="*/ 18 w 290"/>
                <a:gd name="T11" fmla="*/ 30 h 79"/>
                <a:gd name="T12" fmla="*/ 26 w 290"/>
                <a:gd name="T13" fmla="*/ 24 h 79"/>
                <a:gd name="T14" fmla="*/ 37 w 290"/>
                <a:gd name="T15" fmla="*/ 18 h 79"/>
                <a:gd name="T16" fmla="*/ 51 w 290"/>
                <a:gd name="T17" fmla="*/ 12 h 79"/>
                <a:gd name="T18" fmla="*/ 69 w 290"/>
                <a:gd name="T19" fmla="*/ 6 h 79"/>
                <a:gd name="T20" fmla="*/ 88 w 290"/>
                <a:gd name="T21" fmla="*/ 2 h 79"/>
                <a:gd name="T22" fmla="*/ 112 w 290"/>
                <a:gd name="T23" fmla="*/ 0 h 79"/>
                <a:gd name="T24" fmla="*/ 139 w 290"/>
                <a:gd name="T25" fmla="*/ 0 h 79"/>
                <a:gd name="T26" fmla="*/ 170 w 290"/>
                <a:gd name="T27" fmla="*/ 2 h 79"/>
                <a:gd name="T28" fmla="*/ 205 w 290"/>
                <a:gd name="T29" fmla="*/ 8 h 79"/>
                <a:gd name="T30" fmla="*/ 245 w 290"/>
                <a:gd name="T31" fmla="*/ 16 h 79"/>
                <a:gd name="T32" fmla="*/ 290 w 290"/>
                <a:gd name="T33" fmla="*/ 28 h 79"/>
                <a:gd name="T34" fmla="*/ 283 w 290"/>
                <a:gd name="T35" fmla="*/ 45 h 79"/>
                <a:gd name="T36" fmla="*/ 281 w 290"/>
                <a:gd name="T37" fmla="*/ 44 h 79"/>
                <a:gd name="T38" fmla="*/ 274 w 290"/>
                <a:gd name="T39" fmla="*/ 42 h 79"/>
                <a:gd name="T40" fmla="*/ 263 w 290"/>
                <a:gd name="T41" fmla="*/ 39 h 79"/>
                <a:gd name="T42" fmla="*/ 249 w 290"/>
                <a:gd name="T43" fmla="*/ 35 h 79"/>
                <a:gd name="T44" fmla="*/ 232 w 290"/>
                <a:gd name="T45" fmla="*/ 31 h 79"/>
                <a:gd name="T46" fmla="*/ 212 w 290"/>
                <a:gd name="T47" fmla="*/ 27 h 79"/>
                <a:gd name="T48" fmla="*/ 191 w 290"/>
                <a:gd name="T49" fmla="*/ 24 h 79"/>
                <a:gd name="T50" fmla="*/ 167 w 290"/>
                <a:gd name="T51" fmla="*/ 22 h 79"/>
                <a:gd name="T52" fmla="*/ 144 w 290"/>
                <a:gd name="T53" fmla="*/ 21 h 79"/>
                <a:gd name="T54" fmla="*/ 120 w 290"/>
                <a:gd name="T55" fmla="*/ 21 h 79"/>
                <a:gd name="T56" fmla="*/ 96 w 290"/>
                <a:gd name="T57" fmla="*/ 23 h 79"/>
                <a:gd name="T58" fmla="*/ 74 w 290"/>
                <a:gd name="T59" fmla="*/ 28 h 79"/>
                <a:gd name="T60" fmla="*/ 52 w 290"/>
                <a:gd name="T61" fmla="*/ 36 h 79"/>
                <a:gd name="T62" fmla="*/ 32 w 290"/>
                <a:gd name="T63" fmla="*/ 46 h 79"/>
                <a:gd name="T64" fmla="*/ 15 w 290"/>
                <a:gd name="T65" fmla="*/ 61 h 79"/>
                <a:gd name="T66" fmla="*/ 0 w 290"/>
                <a:gd name="T67" fmla="*/ 79 h 79"/>
                <a:gd name="T68" fmla="*/ 0 w 290"/>
                <a:gd name="T69" fmla="*/ 5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79">
                  <a:moveTo>
                    <a:pt x="0" y="50"/>
                  </a:moveTo>
                  <a:lnTo>
                    <a:pt x="0" y="49"/>
                  </a:lnTo>
                  <a:lnTo>
                    <a:pt x="3" y="46"/>
                  </a:lnTo>
                  <a:lnTo>
                    <a:pt x="6" y="42"/>
                  </a:lnTo>
                  <a:lnTo>
                    <a:pt x="11" y="36"/>
                  </a:lnTo>
                  <a:lnTo>
                    <a:pt x="18" y="30"/>
                  </a:lnTo>
                  <a:lnTo>
                    <a:pt x="26" y="24"/>
                  </a:lnTo>
                  <a:lnTo>
                    <a:pt x="37" y="18"/>
                  </a:lnTo>
                  <a:lnTo>
                    <a:pt x="51" y="12"/>
                  </a:lnTo>
                  <a:lnTo>
                    <a:pt x="69" y="6"/>
                  </a:lnTo>
                  <a:lnTo>
                    <a:pt x="88" y="2"/>
                  </a:lnTo>
                  <a:lnTo>
                    <a:pt x="112" y="0"/>
                  </a:lnTo>
                  <a:lnTo>
                    <a:pt x="139" y="0"/>
                  </a:lnTo>
                  <a:lnTo>
                    <a:pt x="170" y="2"/>
                  </a:lnTo>
                  <a:lnTo>
                    <a:pt x="205" y="8"/>
                  </a:lnTo>
                  <a:lnTo>
                    <a:pt x="245" y="16"/>
                  </a:lnTo>
                  <a:lnTo>
                    <a:pt x="290" y="28"/>
                  </a:lnTo>
                  <a:lnTo>
                    <a:pt x="283" y="45"/>
                  </a:lnTo>
                  <a:lnTo>
                    <a:pt x="281" y="44"/>
                  </a:lnTo>
                  <a:lnTo>
                    <a:pt x="274" y="42"/>
                  </a:lnTo>
                  <a:lnTo>
                    <a:pt x="263" y="39"/>
                  </a:lnTo>
                  <a:lnTo>
                    <a:pt x="249" y="35"/>
                  </a:lnTo>
                  <a:lnTo>
                    <a:pt x="232" y="31"/>
                  </a:lnTo>
                  <a:lnTo>
                    <a:pt x="212" y="27"/>
                  </a:lnTo>
                  <a:lnTo>
                    <a:pt x="191" y="24"/>
                  </a:lnTo>
                  <a:lnTo>
                    <a:pt x="167" y="22"/>
                  </a:lnTo>
                  <a:lnTo>
                    <a:pt x="144" y="21"/>
                  </a:lnTo>
                  <a:lnTo>
                    <a:pt x="120" y="21"/>
                  </a:lnTo>
                  <a:lnTo>
                    <a:pt x="96" y="23"/>
                  </a:lnTo>
                  <a:lnTo>
                    <a:pt x="74" y="28"/>
                  </a:lnTo>
                  <a:lnTo>
                    <a:pt x="52" y="36"/>
                  </a:lnTo>
                  <a:lnTo>
                    <a:pt x="32" y="46"/>
                  </a:lnTo>
                  <a:lnTo>
                    <a:pt x="15" y="61"/>
                  </a:lnTo>
                  <a:lnTo>
                    <a:pt x="0" y="79"/>
                  </a:lnTo>
                  <a:lnTo>
                    <a:pt x="0" y="5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49" name="Freeform 499"/>
            <p:cNvSpPr>
              <a:spLocks/>
            </p:cNvSpPr>
            <p:nvPr/>
          </p:nvSpPr>
          <p:spPr bwMode="auto">
            <a:xfrm>
              <a:off x="3925" y="3299"/>
              <a:ext cx="32" cy="9"/>
            </a:xfrm>
            <a:custGeom>
              <a:avLst/>
              <a:gdLst>
                <a:gd name="T0" fmla="*/ 0 w 290"/>
                <a:gd name="T1" fmla="*/ 50 h 79"/>
                <a:gd name="T2" fmla="*/ 0 w 290"/>
                <a:gd name="T3" fmla="*/ 49 h 79"/>
                <a:gd name="T4" fmla="*/ 3 w 290"/>
                <a:gd name="T5" fmla="*/ 46 h 79"/>
                <a:gd name="T6" fmla="*/ 6 w 290"/>
                <a:gd name="T7" fmla="*/ 42 h 79"/>
                <a:gd name="T8" fmla="*/ 11 w 290"/>
                <a:gd name="T9" fmla="*/ 36 h 79"/>
                <a:gd name="T10" fmla="*/ 18 w 290"/>
                <a:gd name="T11" fmla="*/ 30 h 79"/>
                <a:gd name="T12" fmla="*/ 26 w 290"/>
                <a:gd name="T13" fmla="*/ 24 h 79"/>
                <a:gd name="T14" fmla="*/ 37 w 290"/>
                <a:gd name="T15" fmla="*/ 17 h 79"/>
                <a:gd name="T16" fmla="*/ 51 w 290"/>
                <a:gd name="T17" fmla="*/ 11 h 79"/>
                <a:gd name="T18" fmla="*/ 69 w 290"/>
                <a:gd name="T19" fmla="*/ 6 h 79"/>
                <a:gd name="T20" fmla="*/ 88 w 290"/>
                <a:gd name="T21" fmla="*/ 2 h 79"/>
                <a:gd name="T22" fmla="*/ 112 w 290"/>
                <a:gd name="T23" fmla="*/ 0 h 79"/>
                <a:gd name="T24" fmla="*/ 139 w 290"/>
                <a:gd name="T25" fmla="*/ 0 h 79"/>
                <a:gd name="T26" fmla="*/ 170 w 290"/>
                <a:gd name="T27" fmla="*/ 2 h 79"/>
                <a:gd name="T28" fmla="*/ 205 w 290"/>
                <a:gd name="T29" fmla="*/ 7 h 79"/>
                <a:gd name="T30" fmla="*/ 245 w 290"/>
                <a:gd name="T31" fmla="*/ 16 h 79"/>
                <a:gd name="T32" fmla="*/ 290 w 290"/>
                <a:gd name="T33" fmla="*/ 28 h 79"/>
                <a:gd name="T34" fmla="*/ 283 w 290"/>
                <a:gd name="T35" fmla="*/ 44 h 79"/>
                <a:gd name="T36" fmla="*/ 281 w 290"/>
                <a:gd name="T37" fmla="*/ 43 h 79"/>
                <a:gd name="T38" fmla="*/ 274 w 290"/>
                <a:gd name="T39" fmla="*/ 41 h 79"/>
                <a:gd name="T40" fmla="*/ 263 w 290"/>
                <a:gd name="T41" fmla="*/ 38 h 79"/>
                <a:gd name="T42" fmla="*/ 249 w 290"/>
                <a:gd name="T43" fmla="*/ 34 h 79"/>
                <a:gd name="T44" fmla="*/ 232 w 290"/>
                <a:gd name="T45" fmla="*/ 31 h 79"/>
                <a:gd name="T46" fmla="*/ 212 w 290"/>
                <a:gd name="T47" fmla="*/ 27 h 79"/>
                <a:gd name="T48" fmla="*/ 191 w 290"/>
                <a:gd name="T49" fmla="*/ 24 h 79"/>
                <a:gd name="T50" fmla="*/ 167 w 290"/>
                <a:gd name="T51" fmla="*/ 21 h 79"/>
                <a:gd name="T52" fmla="*/ 144 w 290"/>
                <a:gd name="T53" fmla="*/ 20 h 79"/>
                <a:gd name="T54" fmla="*/ 120 w 290"/>
                <a:gd name="T55" fmla="*/ 21 h 79"/>
                <a:gd name="T56" fmla="*/ 96 w 290"/>
                <a:gd name="T57" fmla="*/ 23 h 79"/>
                <a:gd name="T58" fmla="*/ 74 w 290"/>
                <a:gd name="T59" fmla="*/ 28 h 79"/>
                <a:gd name="T60" fmla="*/ 52 w 290"/>
                <a:gd name="T61" fmla="*/ 36 h 79"/>
                <a:gd name="T62" fmla="*/ 32 w 290"/>
                <a:gd name="T63" fmla="*/ 46 h 79"/>
                <a:gd name="T64" fmla="*/ 15 w 290"/>
                <a:gd name="T65" fmla="*/ 61 h 79"/>
                <a:gd name="T66" fmla="*/ 0 w 290"/>
                <a:gd name="T67" fmla="*/ 79 h 79"/>
                <a:gd name="T68" fmla="*/ 0 w 290"/>
                <a:gd name="T69" fmla="*/ 5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79">
                  <a:moveTo>
                    <a:pt x="0" y="50"/>
                  </a:moveTo>
                  <a:lnTo>
                    <a:pt x="0" y="49"/>
                  </a:lnTo>
                  <a:lnTo>
                    <a:pt x="3" y="46"/>
                  </a:lnTo>
                  <a:lnTo>
                    <a:pt x="6" y="42"/>
                  </a:lnTo>
                  <a:lnTo>
                    <a:pt x="11" y="36"/>
                  </a:lnTo>
                  <a:lnTo>
                    <a:pt x="18" y="30"/>
                  </a:lnTo>
                  <a:lnTo>
                    <a:pt x="26" y="24"/>
                  </a:lnTo>
                  <a:lnTo>
                    <a:pt x="37" y="17"/>
                  </a:lnTo>
                  <a:lnTo>
                    <a:pt x="51" y="11"/>
                  </a:lnTo>
                  <a:lnTo>
                    <a:pt x="69" y="6"/>
                  </a:lnTo>
                  <a:lnTo>
                    <a:pt x="88" y="2"/>
                  </a:lnTo>
                  <a:lnTo>
                    <a:pt x="112" y="0"/>
                  </a:lnTo>
                  <a:lnTo>
                    <a:pt x="139" y="0"/>
                  </a:lnTo>
                  <a:lnTo>
                    <a:pt x="170" y="2"/>
                  </a:lnTo>
                  <a:lnTo>
                    <a:pt x="205" y="7"/>
                  </a:lnTo>
                  <a:lnTo>
                    <a:pt x="245" y="16"/>
                  </a:lnTo>
                  <a:lnTo>
                    <a:pt x="290" y="28"/>
                  </a:lnTo>
                  <a:lnTo>
                    <a:pt x="283" y="44"/>
                  </a:lnTo>
                  <a:lnTo>
                    <a:pt x="281" y="43"/>
                  </a:lnTo>
                  <a:lnTo>
                    <a:pt x="274" y="41"/>
                  </a:lnTo>
                  <a:lnTo>
                    <a:pt x="263" y="38"/>
                  </a:lnTo>
                  <a:lnTo>
                    <a:pt x="249" y="34"/>
                  </a:lnTo>
                  <a:lnTo>
                    <a:pt x="232" y="31"/>
                  </a:lnTo>
                  <a:lnTo>
                    <a:pt x="212" y="27"/>
                  </a:lnTo>
                  <a:lnTo>
                    <a:pt x="191" y="24"/>
                  </a:lnTo>
                  <a:lnTo>
                    <a:pt x="167" y="21"/>
                  </a:lnTo>
                  <a:lnTo>
                    <a:pt x="144" y="20"/>
                  </a:lnTo>
                  <a:lnTo>
                    <a:pt x="120" y="21"/>
                  </a:lnTo>
                  <a:lnTo>
                    <a:pt x="96" y="23"/>
                  </a:lnTo>
                  <a:lnTo>
                    <a:pt x="74" y="28"/>
                  </a:lnTo>
                  <a:lnTo>
                    <a:pt x="52" y="36"/>
                  </a:lnTo>
                  <a:lnTo>
                    <a:pt x="32" y="46"/>
                  </a:lnTo>
                  <a:lnTo>
                    <a:pt x="15" y="61"/>
                  </a:lnTo>
                  <a:lnTo>
                    <a:pt x="0" y="79"/>
                  </a:lnTo>
                  <a:lnTo>
                    <a:pt x="0" y="5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50" name="Freeform 500"/>
            <p:cNvSpPr>
              <a:spLocks/>
            </p:cNvSpPr>
            <p:nvPr/>
          </p:nvSpPr>
          <p:spPr bwMode="auto">
            <a:xfrm>
              <a:off x="3955" y="3289"/>
              <a:ext cx="52" cy="96"/>
            </a:xfrm>
            <a:custGeom>
              <a:avLst/>
              <a:gdLst>
                <a:gd name="T0" fmla="*/ 0 w 469"/>
                <a:gd name="T1" fmla="*/ 0 h 868"/>
                <a:gd name="T2" fmla="*/ 0 w 469"/>
                <a:gd name="T3" fmla="*/ 840 h 868"/>
                <a:gd name="T4" fmla="*/ 142 w 469"/>
                <a:gd name="T5" fmla="*/ 868 h 868"/>
                <a:gd name="T6" fmla="*/ 136 w 469"/>
                <a:gd name="T7" fmla="*/ 755 h 868"/>
                <a:gd name="T8" fmla="*/ 469 w 469"/>
                <a:gd name="T9" fmla="*/ 806 h 868"/>
                <a:gd name="T10" fmla="*/ 463 w 469"/>
                <a:gd name="T11" fmla="*/ 761 h 868"/>
                <a:gd name="T12" fmla="*/ 232 w 469"/>
                <a:gd name="T13" fmla="*/ 732 h 868"/>
                <a:gd name="T14" fmla="*/ 226 w 469"/>
                <a:gd name="T15" fmla="*/ 635 h 868"/>
                <a:gd name="T16" fmla="*/ 68 w 469"/>
                <a:gd name="T17" fmla="*/ 635 h 868"/>
                <a:gd name="T18" fmla="*/ 64 w 469"/>
                <a:gd name="T19" fmla="*/ 623 h 868"/>
                <a:gd name="T20" fmla="*/ 53 w 469"/>
                <a:gd name="T21" fmla="*/ 587 h 868"/>
                <a:gd name="T22" fmla="*/ 39 w 469"/>
                <a:gd name="T23" fmla="*/ 530 h 868"/>
                <a:gd name="T24" fmla="*/ 25 w 469"/>
                <a:gd name="T25" fmla="*/ 455 h 868"/>
                <a:gd name="T26" fmla="*/ 14 w 469"/>
                <a:gd name="T27" fmla="*/ 365 h 868"/>
                <a:gd name="T28" fmla="*/ 10 w 469"/>
                <a:gd name="T29" fmla="*/ 262 h 868"/>
                <a:gd name="T30" fmla="*/ 19 w 469"/>
                <a:gd name="T31" fmla="*/ 149 h 868"/>
                <a:gd name="T32" fmla="*/ 40 w 469"/>
                <a:gd name="T33" fmla="*/ 29 h 868"/>
                <a:gd name="T34" fmla="*/ 0 w 469"/>
                <a:gd name="T35"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9" h="868">
                  <a:moveTo>
                    <a:pt x="0" y="0"/>
                  </a:moveTo>
                  <a:lnTo>
                    <a:pt x="0" y="840"/>
                  </a:lnTo>
                  <a:lnTo>
                    <a:pt x="142" y="868"/>
                  </a:lnTo>
                  <a:lnTo>
                    <a:pt x="136" y="755"/>
                  </a:lnTo>
                  <a:lnTo>
                    <a:pt x="469" y="806"/>
                  </a:lnTo>
                  <a:lnTo>
                    <a:pt x="463" y="761"/>
                  </a:lnTo>
                  <a:lnTo>
                    <a:pt x="232" y="732"/>
                  </a:lnTo>
                  <a:lnTo>
                    <a:pt x="226" y="635"/>
                  </a:lnTo>
                  <a:lnTo>
                    <a:pt x="68" y="635"/>
                  </a:lnTo>
                  <a:lnTo>
                    <a:pt x="64" y="623"/>
                  </a:lnTo>
                  <a:lnTo>
                    <a:pt x="53" y="587"/>
                  </a:lnTo>
                  <a:lnTo>
                    <a:pt x="39" y="530"/>
                  </a:lnTo>
                  <a:lnTo>
                    <a:pt x="25" y="455"/>
                  </a:lnTo>
                  <a:lnTo>
                    <a:pt x="14" y="365"/>
                  </a:lnTo>
                  <a:lnTo>
                    <a:pt x="10" y="262"/>
                  </a:lnTo>
                  <a:lnTo>
                    <a:pt x="19" y="149"/>
                  </a:lnTo>
                  <a:lnTo>
                    <a:pt x="40" y="29"/>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51" name="Freeform 501"/>
            <p:cNvSpPr>
              <a:spLocks/>
            </p:cNvSpPr>
            <p:nvPr/>
          </p:nvSpPr>
          <p:spPr bwMode="auto">
            <a:xfrm>
              <a:off x="3981" y="3267"/>
              <a:ext cx="67" cy="13"/>
            </a:xfrm>
            <a:custGeom>
              <a:avLst/>
              <a:gdLst>
                <a:gd name="T0" fmla="*/ 0 w 604"/>
                <a:gd name="T1" fmla="*/ 118 h 118"/>
                <a:gd name="T2" fmla="*/ 3 w 604"/>
                <a:gd name="T3" fmla="*/ 117 h 118"/>
                <a:gd name="T4" fmla="*/ 14 w 604"/>
                <a:gd name="T5" fmla="*/ 113 h 118"/>
                <a:gd name="T6" fmla="*/ 29 w 604"/>
                <a:gd name="T7" fmla="*/ 108 h 118"/>
                <a:gd name="T8" fmla="*/ 50 w 604"/>
                <a:gd name="T9" fmla="*/ 101 h 118"/>
                <a:gd name="T10" fmla="*/ 77 w 604"/>
                <a:gd name="T11" fmla="*/ 93 h 118"/>
                <a:gd name="T12" fmla="*/ 107 w 604"/>
                <a:gd name="T13" fmla="*/ 85 h 118"/>
                <a:gd name="T14" fmla="*/ 143 w 604"/>
                <a:gd name="T15" fmla="*/ 76 h 118"/>
                <a:gd name="T16" fmla="*/ 181 w 604"/>
                <a:gd name="T17" fmla="*/ 69 h 118"/>
                <a:gd name="T18" fmla="*/ 224 w 604"/>
                <a:gd name="T19" fmla="*/ 62 h 118"/>
                <a:gd name="T20" fmla="*/ 270 w 604"/>
                <a:gd name="T21" fmla="*/ 57 h 118"/>
                <a:gd name="T22" fmla="*/ 319 w 604"/>
                <a:gd name="T23" fmla="*/ 53 h 118"/>
                <a:gd name="T24" fmla="*/ 369 w 604"/>
                <a:gd name="T25" fmla="*/ 52 h 118"/>
                <a:gd name="T26" fmla="*/ 422 w 604"/>
                <a:gd name="T27" fmla="*/ 53 h 118"/>
                <a:gd name="T28" fmla="*/ 476 w 604"/>
                <a:gd name="T29" fmla="*/ 58 h 118"/>
                <a:gd name="T30" fmla="*/ 531 w 604"/>
                <a:gd name="T31" fmla="*/ 66 h 118"/>
                <a:gd name="T32" fmla="*/ 587 w 604"/>
                <a:gd name="T33" fmla="*/ 78 h 118"/>
                <a:gd name="T34" fmla="*/ 604 w 604"/>
                <a:gd name="T35" fmla="*/ 0 h 118"/>
                <a:gd name="T36" fmla="*/ 600 w 604"/>
                <a:gd name="T37" fmla="*/ 0 h 118"/>
                <a:gd name="T38" fmla="*/ 587 w 604"/>
                <a:gd name="T39" fmla="*/ 0 h 118"/>
                <a:gd name="T40" fmla="*/ 566 w 604"/>
                <a:gd name="T41" fmla="*/ 0 h 118"/>
                <a:gd name="T42" fmla="*/ 540 w 604"/>
                <a:gd name="T43" fmla="*/ 1 h 118"/>
                <a:gd name="T44" fmla="*/ 507 w 604"/>
                <a:gd name="T45" fmla="*/ 2 h 118"/>
                <a:gd name="T46" fmla="*/ 470 w 604"/>
                <a:gd name="T47" fmla="*/ 3 h 118"/>
                <a:gd name="T48" fmla="*/ 428 w 604"/>
                <a:gd name="T49" fmla="*/ 6 h 118"/>
                <a:gd name="T50" fmla="*/ 383 w 604"/>
                <a:gd name="T51" fmla="*/ 8 h 118"/>
                <a:gd name="T52" fmla="*/ 335 w 604"/>
                <a:gd name="T53" fmla="*/ 12 h 118"/>
                <a:gd name="T54" fmla="*/ 285 w 604"/>
                <a:gd name="T55" fmla="*/ 16 h 118"/>
                <a:gd name="T56" fmla="*/ 235 w 604"/>
                <a:gd name="T57" fmla="*/ 21 h 118"/>
                <a:gd name="T58" fmla="*/ 186 w 604"/>
                <a:gd name="T59" fmla="*/ 28 h 118"/>
                <a:gd name="T60" fmla="*/ 136 w 604"/>
                <a:gd name="T61" fmla="*/ 36 h 118"/>
                <a:gd name="T62" fmla="*/ 88 w 604"/>
                <a:gd name="T63" fmla="*/ 45 h 118"/>
                <a:gd name="T64" fmla="*/ 42 w 604"/>
                <a:gd name="T65" fmla="*/ 55 h 118"/>
                <a:gd name="T66" fmla="*/ 0 w 604"/>
                <a:gd name="T67" fmla="*/ 67 h 118"/>
                <a:gd name="T68" fmla="*/ 0 w 604"/>
                <a:gd name="T6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4" h="118">
                  <a:moveTo>
                    <a:pt x="0" y="118"/>
                  </a:moveTo>
                  <a:lnTo>
                    <a:pt x="3" y="117"/>
                  </a:lnTo>
                  <a:lnTo>
                    <a:pt x="14" y="113"/>
                  </a:lnTo>
                  <a:lnTo>
                    <a:pt x="29" y="108"/>
                  </a:lnTo>
                  <a:lnTo>
                    <a:pt x="50" y="101"/>
                  </a:lnTo>
                  <a:lnTo>
                    <a:pt x="77" y="93"/>
                  </a:lnTo>
                  <a:lnTo>
                    <a:pt x="107" y="85"/>
                  </a:lnTo>
                  <a:lnTo>
                    <a:pt x="143" y="76"/>
                  </a:lnTo>
                  <a:lnTo>
                    <a:pt x="181" y="69"/>
                  </a:lnTo>
                  <a:lnTo>
                    <a:pt x="224" y="62"/>
                  </a:lnTo>
                  <a:lnTo>
                    <a:pt x="270" y="57"/>
                  </a:lnTo>
                  <a:lnTo>
                    <a:pt x="319" y="53"/>
                  </a:lnTo>
                  <a:lnTo>
                    <a:pt x="369" y="52"/>
                  </a:lnTo>
                  <a:lnTo>
                    <a:pt x="422" y="53"/>
                  </a:lnTo>
                  <a:lnTo>
                    <a:pt x="476" y="58"/>
                  </a:lnTo>
                  <a:lnTo>
                    <a:pt x="531" y="66"/>
                  </a:lnTo>
                  <a:lnTo>
                    <a:pt x="587" y="78"/>
                  </a:lnTo>
                  <a:lnTo>
                    <a:pt x="604" y="0"/>
                  </a:lnTo>
                  <a:lnTo>
                    <a:pt x="600" y="0"/>
                  </a:lnTo>
                  <a:lnTo>
                    <a:pt x="587" y="0"/>
                  </a:lnTo>
                  <a:lnTo>
                    <a:pt x="566" y="0"/>
                  </a:lnTo>
                  <a:lnTo>
                    <a:pt x="540" y="1"/>
                  </a:lnTo>
                  <a:lnTo>
                    <a:pt x="507" y="2"/>
                  </a:lnTo>
                  <a:lnTo>
                    <a:pt x="470" y="3"/>
                  </a:lnTo>
                  <a:lnTo>
                    <a:pt x="428" y="6"/>
                  </a:lnTo>
                  <a:lnTo>
                    <a:pt x="383" y="8"/>
                  </a:lnTo>
                  <a:lnTo>
                    <a:pt x="335" y="12"/>
                  </a:lnTo>
                  <a:lnTo>
                    <a:pt x="285" y="16"/>
                  </a:lnTo>
                  <a:lnTo>
                    <a:pt x="235" y="21"/>
                  </a:lnTo>
                  <a:lnTo>
                    <a:pt x="186" y="28"/>
                  </a:lnTo>
                  <a:lnTo>
                    <a:pt x="136" y="36"/>
                  </a:lnTo>
                  <a:lnTo>
                    <a:pt x="88" y="45"/>
                  </a:lnTo>
                  <a:lnTo>
                    <a:pt x="42" y="55"/>
                  </a:lnTo>
                  <a:lnTo>
                    <a:pt x="0" y="67"/>
                  </a:lnTo>
                  <a:lnTo>
                    <a:pt x="0" y="11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52" name="Freeform 502"/>
            <p:cNvSpPr>
              <a:spLocks/>
            </p:cNvSpPr>
            <p:nvPr/>
          </p:nvSpPr>
          <p:spPr bwMode="auto">
            <a:xfrm>
              <a:off x="3942" y="3387"/>
              <a:ext cx="113" cy="38"/>
            </a:xfrm>
            <a:custGeom>
              <a:avLst/>
              <a:gdLst>
                <a:gd name="T0" fmla="*/ 430 w 1017"/>
                <a:gd name="T1" fmla="*/ 326 h 337"/>
                <a:gd name="T2" fmla="*/ 432 w 1017"/>
                <a:gd name="T3" fmla="*/ 325 h 337"/>
                <a:gd name="T4" fmla="*/ 438 w 1017"/>
                <a:gd name="T5" fmla="*/ 323 h 337"/>
                <a:gd name="T6" fmla="*/ 447 w 1017"/>
                <a:gd name="T7" fmla="*/ 319 h 337"/>
                <a:gd name="T8" fmla="*/ 459 w 1017"/>
                <a:gd name="T9" fmla="*/ 314 h 337"/>
                <a:gd name="T10" fmla="*/ 474 w 1017"/>
                <a:gd name="T11" fmla="*/ 308 h 337"/>
                <a:gd name="T12" fmla="*/ 491 w 1017"/>
                <a:gd name="T13" fmla="*/ 301 h 337"/>
                <a:gd name="T14" fmla="*/ 509 w 1017"/>
                <a:gd name="T15" fmla="*/ 291 h 337"/>
                <a:gd name="T16" fmla="*/ 528 w 1017"/>
                <a:gd name="T17" fmla="*/ 282 h 337"/>
                <a:gd name="T18" fmla="*/ 549 w 1017"/>
                <a:gd name="T19" fmla="*/ 272 h 337"/>
                <a:gd name="T20" fmla="*/ 568 w 1017"/>
                <a:gd name="T21" fmla="*/ 260 h 337"/>
                <a:gd name="T22" fmla="*/ 587 w 1017"/>
                <a:gd name="T23" fmla="*/ 248 h 337"/>
                <a:gd name="T24" fmla="*/ 606 w 1017"/>
                <a:gd name="T25" fmla="*/ 235 h 337"/>
                <a:gd name="T26" fmla="*/ 623 w 1017"/>
                <a:gd name="T27" fmla="*/ 222 h 337"/>
                <a:gd name="T28" fmla="*/ 638 w 1017"/>
                <a:gd name="T29" fmla="*/ 208 h 337"/>
                <a:gd name="T30" fmla="*/ 651 w 1017"/>
                <a:gd name="T31" fmla="*/ 193 h 337"/>
                <a:gd name="T32" fmla="*/ 662 w 1017"/>
                <a:gd name="T33" fmla="*/ 179 h 337"/>
                <a:gd name="T34" fmla="*/ 0 w 1017"/>
                <a:gd name="T35" fmla="*/ 17 h 337"/>
                <a:gd name="T36" fmla="*/ 51 w 1017"/>
                <a:gd name="T37" fmla="*/ 0 h 337"/>
                <a:gd name="T38" fmla="*/ 1017 w 1017"/>
                <a:gd name="T39" fmla="*/ 237 h 337"/>
                <a:gd name="T40" fmla="*/ 977 w 1017"/>
                <a:gd name="T41" fmla="*/ 260 h 337"/>
                <a:gd name="T42" fmla="*/ 698 w 1017"/>
                <a:gd name="T43" fmla="*/ 188 h 337"/>
                <a:gd name="T44" fmla="*/ 697 w 1017"/>
                <a:gd name="T45" fmla="*/ 189 h 337"/>
                <a:gd name="T46" fmla="*/ 695 w 1017"/>
                <a:gd name="T47" fmla="*/ 192 h 337"/>
                <a:gd name="T48" fmla="*/ 691 w 1017"/>
                <a:gd name="T49" fmla="*/ 196 h 337"/>
                <a:gd name="T50" fmla="*/ 685 w 1017"/>
                <a:gd name="T51" fmla="*/ 202 h 337"/>
                <a:gd name="T52" fmla="*/ 678 w 1017"/>
                <a:gd name="T53" fmla="*/ 211 h 337"/>
                <a:gd name="T54" fmla="*/ 668 w 1017"/>
                <a:gd name="T55" fmla="*/ 219 h 337"/>
                <a:gd name="T56" fmla="*/ 657 w 1017"/>
                <a:gd name="T57" fmla="*/ 229 h 337"/>
                <a:gd name="T58" fmla="*/ 642 w 1017"/>
                <a:gd name="T59" fmla="*/ 239 h 337"/>
                <a:gd name="T60" fmla="*/ 626 w 1017"/>
                <a:gd name="T61" fmla="*/ 250 h 337"/>
                <a:gd name="T62" fmla="*/ 609 w 1017"/>
                <a:gd name="T63" fmla="*/ 263 h 337"/>
                <a:gd name="T64" fmla="*/ 587 w 1017"/>
                <a:gd name="T65" fmla="*/ 275 h 337"/>
                <a:gd name="T66" fmla="*/ 565 w 1017"/>
                <a:gd name="T67" fmla="*/ 287 h 337"/>
                <a:gd name="T68" fmla="*/ 540 w 1017"/>
                <a:gd name="T69" fmla="*/ 301 h 337"/>
                <a:gd name="T70" fmla="*/ 511 w 1017"/>
                <a:gd name="T71" fmla="*/ 313 h 337"/>
                <a:gd name="T72" fmla="*/ 480 w 1017"/>
                <a:gd name="T73" fmla="*/ 325 h 337"/>
                <a:gd name="T74" fmla="*/ 447 w 1017"/>
                <a:gd name="T75" fmla="*/ 337 h 337"/>
                <a:gd name="T76" fmla="*/ 430 w 1017"/>
                <a:gd name="T77" fmla="*/ 32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17" h="337">
                  <a:moveTo>
                    <a:pt x="430" y="326"/>
                  </a:moveTo>
                  <a:lnTo>
                    <a:pt x="432" y="325"/>
                  </a:lnTo>
                  <a:lnTo>
                    <a:pt x="438" y="323"/>
                  </a:lnTo>
                  <a:lnTo>
                    <a:pt x="447" y="319"/>
                  </a:lnTo>
                  <a:lnTo>
                    <a:pt x="459" y="314"/>
                  </a:lnTo>
                  <a:lnTo>
                    <a:pt x="474" y="308"/>
                  </a:lnTo>
                  <a:lnTo>
                    <a:pt x="491" y="301"/>
                  </a:lnTo>
                  <a:lnTo>
                    <a:pt x="509" y="291"/>
                  </a:lnTo>
                  <a:lnTo>
                    <a:pt x="528" y="282"/>
                  </a:lnTo>
                  <a:lnTo>
                    <a:pt x="549" y="272"/>
                  </a:lnTo>
                  <a:lnTo>
                    <a:pt x="568" y="260"/>
                  </a:lnTo>
                  <a:lnTo>
                    <a:pt x="587" y="248"/>
                  </a:lnTo>
                  <a:lnTo>
                    <a:pt x="606" y="235"/>
                  </a:lnTo>
                  <a:lnTo>
                    <a:pt x="623" y="222"/>
                  </a:lnTo>
                  <a:lnTo>
                    <a:pt x="638" y="208"/>
                  </a:lnTo>
                  <a:lnTo>
                    <a:pt x="651" y="193"/>
                  </a:lnTo>
                  <a:lnTo>
                    <a:pt x="662" y="179"/>
                  </a:lnTo>
                  <a:lnTo>
                    <a:pt x="0" y="17"/>
                  </a:lnTo>
                  <a:lnTo>
                    <a:pt x="51" y="0"/>
                  </a:lnTo>
                  <a:lnTo>
                    <a:pt x="1017" y="237"/>
                  </a:lnTo>
                  <a:lnTo>
                    <a:pt x="977" y="260"/>
                  </a:lnTo>
                  <a:lnTo>
                    <a:pt x="698" y="188"/>
                  </a:lnTo>
                  <a:lnTo>
                    <a:pt x="697" y="189"/>
                  </a:lnTo>
                  <a:lnTo>
                    <a:pt x="695" y="192"/>
                  </a:lnTo>
                  <a:lnTo>
                    <a:pt x="691" y="196"/>
                  </a:lnTo>
                  <a:lnTo>
                    <a:pt x="685" y="202"/>
                  </a:lnTo>
                  <a:lnTo>
                    <a:pt x="678" y="211"/>
                  </a:lnTo>
                  <a:lnTo>
                    <a:pt x="668" y="219"/>
                  </a:lnTo>
                  <a:lnTo>
                    <a:pt x="657" y="229"/>
                  </a:lnTo>
                  <a:lnTo>
                    <a:pt x="642" y="239"/>
                  </a:lnTo>
                  <a:lnTo>
                    <a:pt x="626" y="250"/>
                  </a:lnTo>
                  <a:lnTo>
                    <a:pt x="609" y="263"/>
                  </a:lnTo>
                  <a:lnTo>
                    <a:pt x="587" y="275"/>
                  </a:lnTo>
                  <a:lnTo>
                    <a:pt x="565" y="287"/>
                  </a:lnTo>
                  <a:lnTo>
                    <a:pt x="540" y="301"/>
                  </a:lnTo>
                  <a:lnTo>
                    <a:pt x="511" y="313"/>
                  </a:lnTo>
                  <a:lnTo>
                    <a:pt x="480" y="325"/>
                  </a:lnTo>
                  <a:lnTo>
                    <a:pt x="447" y="337"/>
                  </a:lnTo>
                  <a:lnTo>
                    <a:pt x="430" y="32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53" name="Freeform 503"/>
            <p:cNvSpPr>
              <a:spLocks/>
            </p:cNvSpPr>
            <p:nvPr/>
          </p:nvSpPr>
          <p:spPr bwMode="auto">
            <a:xfrm>
              <a:off x="3918" y="3397"/>
              <a:ext cx="116" cy="34"/>
            </a:xfrm>
            <a:custGeom>
              <a:avLst/>
              <a:gdLst>
                <a:gd name="T0" fmla="*/ 0 w 1036"/>
                <a:gd name="T1" fmla="*/ 0 h 303"/>
                <a:gd name="T2" fmla="*/ 1013 w 1036"/>
                <a:gd name="T3" fmla="*/ 303 h 303"/>
                <a:gd name="T4" fmla="*/ 1036 w 1036"/>
                <a:gd name="T5" fmla="*/ 303 h 303"/>
                <a:gd name="T6" fmla="*/ 31 w 1036"/>
                <a:gd name="T7" fmla="*/ 0 h 303"/>
                <a:gd name="T8" fmla="*/ 0 w 1036"/>
                <a:gd name="T9" fmla="*/ 0 h 303"/>
              </a:gdLst>
              <a:ahLst/>
              <a:cxnLst>
                <a:cxn ang="0">
                  <a:pos x="T0" y="T1"/>
                </a:cxn>
                <a:cxn ang="0">
                  <a:pos x="T2" y="T3"/>
                </a:cxn>
                <a:cxn ang="0">
                  <a:pos x="T4" y="T5"/>
                </a:cxn>
                <a:cxn ang="0">
                  <a:pos x="T6" y="T7"/>
                </a:cxn>
                <a:cxn ang="0">
                  <a:pos x="T8" y="T9"/>
                </a:cxn>
              </a:cxnLst>
              <a:rect l="0" t="0" r="r" b="b"/>
              <a:pathLst>
                <a:path w="1036" h="303">
                  <a:moveTo>
                    <a:pt x="0" y="0"/>
                  </a:moveTo>
                  <a:lnTo>
                    <a:pt x="1013" y="303"/>
                  </a:lnTo>
                  <a:lnTo>
                    <a:pt x="1036" y="303"/>
                  </a:lnTo>
                  <a:lnTo>
                    <a:pt x="31"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54" name="Freeform 504"/>
            <p:cNvSpPr>
              <a:spLocks/>
            </p:cNvSpPr>
            <p:nvPr/>
          </p:nvSpPr>
          <p:spPr bwMode="auto">
            <a:xfrm>
              <a:off x="3938" y="3393"/>
              <a:ext cx="113" cy="30"/>
            </a:xfrm>
            <a:custGeom>
              <a:avLst/>
              <a:gdLst>
                <a:gd name="T0" fmla="*/ 0 w 1023"/>
                <a:gd name="T1" fmla="*/ 1 h 270"/>
                <a:gd name="T2" fmla="*/ 1001 w 1023"/>
                <a:gd name="T3" fmla="*/ 270 h 270"/>
                <a:gd name="T4" fmla="*/ 1023 w 1023"/>
                <a:gd name="T5" fmla="*/ 269 h 270"/>
                <a:gd name="T6" fmla="*/ 31 w 1023"/>
                <a:gd name="T7" fmla="*/ 0 h 270"/>
                <a:gd name="T8" fmla="*/ 0 w 1023"/>
                <a:gd name="T9" fmla="*/ 1 h 270"/>
              </a:gdLst>
              <a:ahLst/>
              <a:cxnLst>
                <a:cxn ang="0">
                  <a:pos x="T0" y="T1"/>
                </a:cxn>
                <a:cxn ang="0">
                  <a:pos x="T2" y="T3"/>
                </a:cxn>
                <a:cxn ang="0">
                  <a:pos x="T4" y="T5"/>
                </a:cxn>
                <a:cxn ang="0">
                  <a:pos x="T6" y="T7"/>
                </a:cxn>
                <a:cxn ang="0">
                  <a:pos x="T8" y="T9"/>
                </a:cxn>
              </a:cxnLst>
              <a:rect l="0" t="0" r="r" b="b"/>
              <a:pathLst>
                <a:path w="1023" h="270">
                  <a:moveTo>
                    <a:pt x="0" y="1"/>
                  </a:moveTo>
                  <a:lnTo>
                    <a:pt x="1001" y="270"/>
                  </a:lnTo>
                  <a:lnTo>
                    <a:pt x="1023" y="269"/>
                  </a:lnTo>
                  <a:lnTo>
                    <a:pt x="31" y="0"/>
                  </a:lnTo>
                  <a:lnTo>
                    <a:pt x="0" y="1"/>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55" name="Freeform 505"/>
            <p:cNvSpPr>
              <a:spLocks/>
            </p:cNvSpPr>
            <p:nvPr/>
          </p:nvSpPr>
          <p:spPr bwMode="auto">
            <a:xfrm>
              <a:off x="3929" y="3394"/>
              <a:ext cx="114" cy="33"/>
            </a:xfrm>
            <a:custGeom>
              <a:avLst/>
              <a:gdLst>
                <a:gd name="T0" fmla="*/ 0 w 1028"/>
                <a:gd name="T1" fmla="*/ 0 h 299"/>
                <a:gd name="T2" fmla="*/ 1009 w 1028"/>
                <a:gd name="T3" fmla="*/ 299 h 299"/>
                <a:gd name="T4" fmla="*/ 1028 w 1028"/>
                <a:gd name="T5" fmla="*/ 292 h 299"/>
                <a:gd name="T6" fmla="*/ 30 w 1028"/>
                <a:gd name="T7" fmla="*/ 0 h 299"/>
                <a:gd name="T8" fmla="*/ 0 w 1028"/>
                <a:gd name="T9" fmla="*/ 0 h 299"/>
              </a:gdLst>
              <a:ahLst/>
              <a:cxnLst>
                <a:cxn ang="0">
                  <a:pos x="T0" y="T1"/>
                </a:cxn>
                <a:cxn ang="0">
                  <a:pos x="T2" y="T3"/>
                </a:cxn>
                <a:cxn ang="0">
                  <a:pos x="T4" y="T5"/>
                </a:cxn>
                <a:cxn ang="0">
                  <a:pos x="T6" y="T7"/>
                </a:cxn>
                <a:cxn ang="0">
                  <a:pos x="T8" y="T9"/>
                </a:cxn>
              </a:cxnLst>
              <a:rect l="0" t="0" r="r" b="b"/>
              <a:pathLst>
                <a:path w="1028" h="299">
                  <a:moveTo>
                    <a:pt x="0" y="0"/>
                  </a:moveTo>
                  <a:lnTo>
                    <a:pt x="1009" y="299"/>
                  </a:lnTo>
                  <a:lnTo>
                    <a:pt x="1028" y="292"/>
                  </a:lnTo>
                  <a:lnTo>
                    <a:pt x="3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grpSp>
        <p:nvGrpSpPr>
          <p:cNvPr id="1156" name="Group 506"/>
          <p:cNvGrpSpPr>
            <a:grpSpLocks/>
          </p:cNvGrpSpPr>
          <p:nvPr/>
        </p:nvGrpSpPr>
        <p:grpSpPr bwMode="auto">
          <a:xfrm>
            <a:off x="9359772" y="3071812"/>
            <a:ext cx="338137" cy="282575"/>
            <a:chOff x="3899" y="3264"/>
            <a:chExt cx="213" cy="178"/>
          </a:xfrm>
        </p:grpSpPr>
        <p:sp>
          <p:nvSpPr>
            <p:cNvPr id="1157" name="Freeform 507"/>
            <p:cNvSpPr>
              <a:spLocks/>
            </p:cNvSpPr>
            <p:nvPr/>
          </p:nvSpPr>
          <p:spPr bwMode="auto">
            <a:xfrm>
              <a:off x="3899" y="3264"/>
              <a:ext cx="213" cy="178"/>
            </a:xfrm>
            <a:custGeom>
              <a:avLst/>
              <a:gdLst>
                <a:gd name="T0" fmla="*/ 539 w 1913"/>
                <a:gd name="T1" fmla="*/ 115 h 1606"/>
                <a:gd name="T2" fmla="*/ 544 w 1913"/>
                <a:gd name="T3" fmla="*/ 114 h 1606"/>
                <a:gd name="T4" fmla="*/ 555 w 1913"/>
                <a:gd name="T5" fmla="*/ 110 h 1606"/>
                <a:gd name="T6" fmla="*/ 574 w 1913"/>
                <a:gd name="T7" fmla="*/ 103 h 1606"/>
                <a:gd name="T8" fmla="*/ 602 w 1913"/>
                <a:gd name="T9" fmla="*/ 95 h 1606"/>
                <a:gd name="T10" fmla="*/ 636 w 1913"/>
                <a:gd name="T11" fmla="*/ 85 h 1606"/>
                <a:gd name="T12" fmla="*/ 679 w 1913"/>
                <a:gd name="T13" fmla="*/ 75 h 1606"/>
                <a:gd name="T14" fmla="*/ 730 w 1913"/>
                <a:gd name="T15" fmla="*/ 64 h 1606"/>
                <a:gd name="T16" fmla="*/ 789 w 1913"/>
                <a:gd name="T17" fmla="*/ 52 h 1606"/>
                <a:gd name="T18" fmla="*/ 855 w 1913"/>
                <a:gd name="T19" fmla="*/ 41 h 1606"/>
                <a:gd name="T20" fmla="*/ 929 w 1913"/>
                <a:gd name="T21" fmla="*/ 31 h 1606"/>
                <a:gd name="T22" fmla="*/ 1013 w 1913"/>
                <a:gd name="T23" fmla="*/ 21 h 1606"/>
                <a:gd name="T24" fmla="*/ 1103 w 1913"/>
                <a:gd name="T25" fmla="*/ 13 h 1606"/>
                <a:gd name="T26" fmla="*/ 1202 w 1913"/>
                <a:gd name="T27" fmla="*/ 6 h 1606"/>
                <a:gd name="T28" fmla="*/ 1309 w 1913"/>
                <a:gd name="T29" fmla="*/ 1 h 1606"/>
                <a:gd name="T30" fmla="*/ 1425 w 1913"/>
                <a:gd name="T31" fmla="*/ 0 h 1606"/>
                <a:gd name="T32" fmla="*/ 1548 w 1913"/>
                <a:gd name="T33" fmla="*/ 1 h 1606"/>
                <a:gd name="T34" fmla="*/ 1601 w 1913"/>
                <a:gd name="T35" fmla="*/ 221 h 1606"/>
                <a:gd name="T36" fmla="*/ 1620 w 1913"/>
                <a:gd name="T37" fmla="*/ 230 h 1606"/>
                <a:gd name="T38" fmla="*/ 1663 w 1913"/>
                <a:gd name="T39" fmla="*/ 260 h 1606"/>
                <a:gd name="T40" fmla="*/ 1709 w 1913"/>
                <a:gd name="T41" fmla="*/ 312 h 1606"/>
                <a:gd name="T42" fmla="*/ 1736 w 1913"/>
                <a:gd name="T43" fmla="*/ 388 h 1606"/>
                <a:gd name="T44" fmla="*/ 1849 w 1913"/>
                <a:gd name="T45" fmla="*/ 898 h 1606"/>
                <a:gd name="T46" fmla="*/ 1895 w 1913"/>
                <a:gd name="T47" fmla="*/ 1110 h 1606"/>
                <a:gd name="T48" fmla="*/ 1902 w 1913"/>
                <a:gd name="T49" fmla="*/ 1125 h 1606"/>
                <a:gd name="T50" fmla="*/ 1912 w 1913"/>
                <a:gd name="T51" fmla="*/ 1166 h 1606"/>
                <a:gd name="T52" fmla="*/ 1911 w 1913"/>
                <a:gd name="T53" fmla="*/ 1229 h 1606"/>
                <a:gd name="T54" fmla="*/ 1884 w 1913"/>
                <a:gd name="T55" fmla="*/ 1307 h 1606"/>
                <a:gd name="T56" fmla="*/ 0 w 1913"/>
                <a:gd name="T57" fmla="*/ 1258 h 1606"/>
                <a:gd name="T58" fmla="*/ 188 w 1913"/>
                <a:gd name="T59" fmla="*/ 1159 h 1606"/>
                <a:gd name="T60" fmla="*/ 189 w 1913"/>
                <a:gd name="T61" fmla="*/ 220 h 1606"/>
                <a:gd name="T62" fmla="*/ 198 w 1913"/>
                <a:gd name="T63" fmla="*/ 214 h 1606"/>
                <a:gd name="T64" fmla="*/ 218 w 1913"/>
                <a:gd name="T65" fmla="*/ 203 h 1606"/>
                <a:gd name="T66" fmla="*/ 245 w 1913"/>
                <a:gd name="T67" fmla="*/ 191 h 1606"/>
                <a:gd name="T68" fmla="*/ 281 w 1913"/>
                <a:gd name="T69" fmla="*/ 179 h 1606"/>
                <a:gd name="T70" fmla="*/ 326 w 1913"/>
                <a:gd name="T71" fmla="*/ 173 h 1606"/>
                <a:gd name="T72" fmla="*/ 378 w 1913"/>
                <a:gd name="T73" fmla="*/ 172 h 1606"/>
                <a:gd name="T74" fmla="*/ 439 w 1913"/>
                <a:gd name="T75" fmla="*/ 181 h 1606"/>
                <a:gd name="T76" fmla="*/ 518 w 1913"/>
                <a:gd name="T77" fmla="*/ 21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3" h="1606">
                  <a:moveTo>
                    <a:pt x="518" y="213"/>
                  </a:moveTo>
                  <a:lnTo>
                    <a:pt x="539" y="115"/>
                  </a:lnTo>
                  <a:lnTo>
                    <a:pt x="540" y="115"/>
                  </a:lnTo>
                  <a:lnTo>
                    <a:pt x="544" y="114"/>
                  </a:lnTo>
                  <a:lnTo>
                    <a:pt x="549" y="112"/>
                  </a:lnTo>
                  <a:lnTo>
                    <a:pt x="555" y="110"/>
                  </a:lnTo>
                  <a:lnTo>
                    <a:pt x="564" y="107"/>
                  </a:lnTo>
                  <a:lnTo>
                    <a:pt x="574" y="103"/>
                  </a:lnTo>
                  <a:lnTo>
                    <a:pt x="586" y="100"/>
                  </a:lnTo>
                  <a:lnTo>
                    <a:pt x="602" y="95"/>
                  </a:lnTo>
                  <a:lnTo>
                    <a:pt x="618" y="90"/>
                  </a:lnTo>
                  <a:lnTo>
                    <a:pt x="636" y="85"/>
                  </a:lnTo>
                  <a:lnTo>
                    <a:pt x="656" y="80"/>
                  </a:lnTo>
                  <a:lnTo>
                    <a:pt x="679" y="75"/>
                  </a:lnTo>
                  <a:lnTo>
                    <a:pt x="703" y="70"/>
                  </a:lnTo>
                  <a:lnTo>
                    <a:pt x="730" y="64"/>
                  </a:lnTo>
                  <a:lnTo>
                    <a:pt x="758" y="58"/>
                  </a:lnTo>
                  <a:lnTo>
                    <a:pt x="789" y="52"/>
                  </a:lnTo>
                  <a:lnTo>
                    <a:pt x="820" y="46"/>
                  </a:lnTo>
                  <a:lnTo>
                    <a:pt x="855" y="41"/>
                  </a:lnTo>
                  <a:lnTo>
                    <a:pt x="892" y="36"/>
                  </a:lnTo>
                  <a:lnTo>
                    <a:pt x="929" y="31"/>
                  </a:lnTo>
                  <a:lnTo>
                    <a:pt x="970" y="26"/>
                  </a:lnTo>
                  <a:lnTo>
                    <a:pt x="1013" y="21"/>
                  </a:lnTo>
                  <a:lnTo>
                    <a:pt x="1056" y="17"/>
                  </a:lnTo>
                  <a:lnTo>
                    <a:pt x="1103" y="13"/>
                  </a:lnTo>
                  <a:lnTo>
                    <a:pt x="1152" y="10"/>
                  </a:lnTo>
                  <a:lnTo>
                    <a:pt x="1202" y="6"/>
                  </a:lnTo>
                  <a:lnTo>
                    <a:pt x="1255" y="3"/>
                  </a:lnTo>
                  <a:lnTo>
                    <a:pt x="1309" y="1"/>
                  </a:lnTo>
                  <a:lnTo>
                    <a:pt x="1366" y="0"/>
                  </a:lnTo>
                  <a:lnTo>
                    <a:pt x="1425" y="0"/>
                  </a:lnTo>
                  <a:lnTo>
                    <a:pt x="1485" y="0"/>
                  </a:lnTo>
                  <a:lnTo>
                    <a:pt x="1548" y="1"/>
                  </a:lnTo>
                  <a:lnTo>
                    <a:pt x="1616" y="39"/>
                  </a:lnTo>
                  <a:lnTo>
                    <a:pt x="1601" y="221"/>
                  </a:lnTo>
                  <a:lnTo>
                    <a:pt x="1606" y="223"/>
                  </a:lnTo>
                  <a:lnTo>
                    <a:pt x="1620" y="230"/>
                  </a:lnTo>
                  <a:lnTo>
                    <a:pt x="1640" y="243"/>
                  </a:lnTo>
                  <a:lnTo>
                    <a:pt x="1663" y="260"/>
                  </a:lnTo>
                  <a:lnTo>
                    <a:pt x="1688" y="284"/>
                  </a:lnTo>
                  <a:lnTo>
                    <a:pt x="1709" y="312"/>
                  </a:lnTo>
                  <a:lnTo>
                    <a:pt x="1726" y="347"/>
                  </a:lnTo>
                  <a:lnTo>
                    <a:pt x="1736" y="388"/>
                  </a:lnTo>
                  <a:lnTo>
                    <a:pt x="1891" y="528"/>
                  </a:lnTo>
                  <a:lnTo>
                    <a:pt x="1849" y="898"/>
                  </a:lnTo>
                  <a:lnTo>
                    <a:pt x="1601" y="1023"/>
                  </a:lnTo>
                  <a:lnTo>
                    <a:pt x="1895" y="1110"/>
                  </a:lnTo>
                  <a:lnTo>
                    <a:pt x="1897" y="1114"/>
                  </a:lnTo>
                  <a:lnTo>
                    <a:pt x="1902" y="1125"/>
                  </a:lnTo>
                  <a:lnTo>
                    <a:pt x="1907" y="1143"/>
                  </a:lnTo>
                  <a:lnTo>
                    <a:pt x="1912" y="1166"/>
                  </a:lnTo>
                  <a:lnTo>
                    <a:pt x="1913" y="1195"/>
                  </a:lnTo>
                  <a:lnTo>
                    <a:pt x="1911" y="1229"/>
                  </a:lnTo>
                  <a:lnTo>
                    <a:pt x="1901" y="1266"/>
                  </a:lnTo>
                  <a:lnTo>
                    <a:pt x="1884" y="1307"/>
                  </a:lnTo>
                  <a:lnTo>
                    <a:pt x="1107" y="1606"/>
                  </a:lnTo>
                  <a:lnTo>
                    <a:pt x="0" y="1258"/>
                  </a:lnTo>
                  <a:lnTo>
                    <a:pt x="19" y="1217"/>
                  </a:lnTo>
                  <a:lnTo>
                    <a:pt x="188" y="1159"/>
                  </a:lnTo>
                  <a:lnTo>
                    <a:pt x="188" y="221"/>
                  </a:lnTo>
                  <a:lnTo>
                    <a:pt x="189" y="220"/>
                  </a:lnTo>
                  <a:lnTo>
                    <a:pt x="193" y="217"/>
                  </a:lnTo>
                  <a:lnTo>
                    <a:pt x="198" y="214"/>
                  </a:lnTo>
                  <a:lnTo>
                    <a:pt x="207" y="209"/>
                  </a:lnTo>
                  <a:lnTo>
                    <a:pt x="218" y="203"/>
                  </a:lnTo>
                  <a:lnTo>
                    <a:pt x="230" y="197"/>
                  </a:lnTo>
                  <a:lnTo>
                    <a:pt x="245" y="191"/>
                  </a:lnTo>
                  <a:lnTo>
                    <a:pt x="262" y="184"/>
                  </a:lnTo>
                  <a:lnTo>
                    <a:pt x="281" y="179"/>
                  </a:lnTo>
                  <a:lnTo>
                    <a:pt x="302" y="175"/>
                  </a:lnTo>
                  <a:lnTo>
                    <a:pt x="326" y="173"/>
                  </a:lnTo>
                  <a:lnTo>
                    <a:pt x="350" y="171"/>
                  </a:lnTo>
                  <a:lnTo>
                    <a:pt x="378" y="172"/>
                  </a:lnTo>
                  <a:lnTo>
                    <a:pt x="407" y="175"/>
                  </a:lnTo>
                  <a:lnTo>
                    <a:pt x="439" y="181"/>
                  </a:lnTo>
                  <a:lnTo>
                    <a:pt x="471" y="191"/>
                  </a:lnTo>
                  <a:lnTo>
                    <a:pt x="518" y="213"/>
                  </a:lnTo>
                  <a:close/>
                </a:path>
              </a:pathLst>
            </a:custGeom>
            <a:solidFill>
              <a:srgbClr val="808080"/>
            </a:solidFill>
            <a:ln>
              <a:noFill/>
            </a:ln>
            <a:extLst>
              <a:ext uri="{91240B29-F687-4F45-9708-019B960494DF}">
                <a14:hiddenLine xmlns:a14="http://schemas.microsoft.com/office/drawing/2010/main" w="9525">
                  <a:solidFill>
                    <a:schemeClr val="bg2"/>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58" name="Freeform 508"/>
            <p:cNvSpPr>
              <a:spLocks/>
            </p:cNvSpPr>
            <p:nvPr/>
          </p:nvSpPr>
          <p:spPr bwMode="auto">
            <a:xfrm>
              <a:off x="3977" y="3278"/>
              <a:ext cx="68" cy="78"/>
            </a:xfrm>
            <a:custGeom>
              <a:avLst/>
              <a:gdLst>
                <a:gd name="T0" fmla="*/ 609 w 614"/>
                <a:gd name="T1" fmla="*/ 26 h 697"/>
                <a:gd name="T2" fmla="*/ 606 w 614"/>
                <a:gd name="T3" fmla="*/ 25 h 697"/>
                <a:gd name="T4" fmla="*/ 596 w 614"/>
                <a:gd name="T5" fmla="*/ 23 h 697"/>
                <a:gd name="T6" fmla="*/ 581 w 614"/>
                <a:gd name="T7" fmla="*/ 18 h 697"/>
                <a:gd name="T8" fmla="*/ 559 w 614"/>
                <a:gd name="T9" fmla="*/ 14 h 697"/>
                <a:gd name="T10" fmla="*/ 534 w 614"/>
                <a:gd name="T11" fmla="*/ 10 h 697"/>
                <a:gd name="T12" fmla="*/ 503 w 614"/>
                <a:gd name="T13" fmla="*/ 6 h 697"/>
                <a:gd name="T14" fmla="*/ 469 w 614"/>
                <a:gd name="T15" fmla="*/ 3 h 697"/>
                <a:gd name="T16" fmla="*/ 430 w 614"/>
                <a:gd name="T17" fmla="*/ 1 h 697"/>
                <a:gd name="T18" fmla="*/ 388 w 614"/>
                <a:gd name="T19" fmla="*/ 0 h 697"/>
                <a:gd name="T20" fmla="*/ 344 w 614"/>
                <a:gd name="T21" fmla="*/ 2 h 697"/>
                <a:gd name="T22" fmla="*/ 297 w 614"/>
                <a:gd name="T23" fmla="*/ 6 h 697"/>
                <a:gd name="T24" fmla="*/ 247 w 614"/>
                <a:gd name="T25" fmla="*/ 14 h 697"/>
                <a:gd name="T26" fmla="*/ 197 w 614"/>
                <a:gd name="T27" fmla="*/ 25 h 697"/>
                <a:gd name="T28" fmla="*/ 145 w 614"/>
                <a:gd name="T29" fmla="*/ 40 h 697"/>
                <a:gd name="T30" fmla="*/ 92 w 614"/>
                <a:gd name="T31" fmla="*/ 58 h 697"/>
                <a:gd name="T32" fmla="*/ 39 w 614"/>
                <a:gd name="T33" fmla="*/ 83 h 697"/>
                <a:gd name="T34" fmla="*/ 35 w 614"/>
                <a:gd name="T35" fmla="*/ 96 h 697"/>
                <a:gd name="T36" fmla="*/ 26 w 614"/>
                <a:gd name="T37" fmla="*/ 134 h 697"/>
                <a:gd name="T38" fmla="*/ 15 w 614"/>
                <a:gd name="T39" fmla="*/ 192 h 697"/>
                <a:gd name="T40" fmla="*/ 5 w 614"/>
                <a:gd name="T41" fmla="*/ 268 h 697"/>
                <a:gd name="T42" fmla="*/ 0 w 614"/>
                <a:gd name="T43" fmla="*/ 358 h 697"/>
                <a:gd name="T44" fmla="*/ 4 w 614"/>
                <a:gd name="T45" fmla="*/ 459 h 697"/>
                <a:gd name="T46" fmla="*/ 19 w 614"/>
                <a:gd name="T47" fmla="*/ 568 h 697"/>
                <a:gd name="T48" fmla="*/ 50 w 614"/>
                <a:gd name="T49" fmla="*/ 679 h 697"/>
                <a:gd name="T50" fmla="*/ 54 w 614"/>
                <a:gd name="T51" fmla="*/ 679 h 697"/>
                <a:gd name="T52" fmla="*/ 62 w 614"/>
                <a:gd name="T53" fmla="*/ 678 h 697"/>
                <a:gd name="T54" fmla="*/ 75 w 614"/>
                <a:gd name="T55" fmla="*/ 676 h 697"/>
                <a:gd name="T56" fmla="*/ 93 w 614"/>
                <a:gd name="T57" fmla="*/ 675 h 697"/>
                <a:gd name="T58" fmla="*/ 117 w 614"/>
                <a:gd name="T59" fmla="*/ 673 h 697"/>
                <a:gd name="T60" fmla="*/ 144 w 614"/>
                <a:gd name="T61" fmla="*/ 671 h 697"/>
                <a:gd name="T62" fmla="*/ 177 w 614"/>
                <a:gd name="T63" fmla="*/ 670 h 697"/>
                <a:gd name="T64" fmla="*/ 212 w 614"/>
                <a:gd name="T65" fmla="*/ 669 h 697"/>
                <a:gd name="T66" fmla="*/ 252 w 614"/>
                <a:gd name="T67" fmla="*/ 668 h 697"/>
                <a:gd name="T68" fmla="*/ 295 w 614"/>
                <a:gd name="T69" fmla="*/ 669 h 697"/>
                <a:gd name="T70" fmla="*/ 342 w 614"/>
                <a:gd name="T71" fmla="*/ 670 h 697"/>
                <a:gd name="T72" fmla="*/ 391 w 614"/>
                <a:gd name="T73" fmla="*/ 672 h 697"/>
                <a:gd name="T74" fmla="*/ 443 w 614"/>
                <a:gd name="T75" fmla="*/ 676 h 697"/>
                <a:gd name="T76" fmla="*/ 498 w 614"/>
                <a:gd name="T77" fmla="*/ 681 h 697"/>
                <a:gd name="T78" fmla="*/ 555 w 614"/>
                <a:gd name="T79" fmla="*/ 688 h 697"/>
                <a:gd name="T80" fmla="*/ 614 w 614"/>
                <a:gd name="T81" fmla="*/ 697 h 697"/>
                <a:gd name="T82" fmla="*/ 611 w 614"/>
                <a:gd name="T83" fmla="*/ 676 h 697"/>
                <a:gd name="T84" fmla="*/ 605 w 614"/>
                <a:gd name="T85" fmla="*/ 621 h 697"/>
                <a:gd name="T86" fmla="*/ 596 w 614"/>
                <a:gd name="T87" fmla="*/ 538 h 697"/>
                <a:gd name="T88" fmla="*/ 589 w 614"/>
                <a:gd name="T89" fmla="*/ 438 h 697"/>
                <a:gd name="T90" fmla="*/ 584 w 614"/>
                <a:gd name="T91" fmla="*/ 327 h 697"/>
                <a:gd name="T92" fmla="*/ 584 w 614"/>
                <a:gd name="T93" fmla="*/ 217 h 697"/>
                <a:gd name="T94" fmla="*/ 592 w 614"/>
                <a:gd name="T95" fmla="*/ 114 h 697"/>
                <a:gd name="T96" fmla="*/ 609 w 614"/>
                <a:gd name="T97" fmla="*/ 26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14" h="697">
                  <a:moveTo>
                    <a:pt x="609" y="26"/>
                  </a:moveTo>
                  <a:lnTo>
                    <a:pt x="606" y="25"/>
                  </a:lnTo>
                  <a:lnTo>
                    <a:pt x="596" y="23"/>
                  </a:lnTo>
                  <a:lnTo>
                    <a:pt x="581" y="18"/>
                  </a:lnTo>
                  <a:lnTo>
                    <a:pt x="559" y="14"/>
                  </a:lnTo>
                  <a:lnTo>
                    <a:pt x="534" y="10"/>
                  </a:lnTo>
                  <a:lnTo>
                    <a:pt x="503" y="6"/>
                  </a:lnTo>
                  <a:lnTo>
                    <a:pt x="469" y="3"/>
                  </a:lnTo>
                  <a:lnTo>
                    <a:pt x="430" y="1"/>
                  </a:lnTo>
                  <a:lnTo>
                    <a:pt x="388" y="0"/>
                  </a:lnTo>
                  <a:lnTo>
                    <a:pt x="344" y="2"/>
                  </a:lnTo>
                  <a:lnTo>
                    <a:pt x="297" y="6"/>
                  </a:lnTo>
                  <a:lnTo>
                    <a:pt x="247" y="14"/>
                  </a:lnTo>
                  <a:lnTo>
                    <a:pt x="197" y="25"/>
                  </a:lnTo>
                  <a:lnTo>
                    <a:pt x="145" y="40"/>
                  </a:lnTo>
                  <a:lnTo>
                    <a:pt x="92" y="58"/>
                  </a:lnTo>
                  <a:lnTo>
                    <a:pt x="39" y="83"/>
                  </a:lnTo>
                  <a:lnTo>
                    <a:pt x="35" y="96"/>
                  </a:lnTo>
                  <a:lnTo>
                    <a:pt x="26" y="134"/>
                  </a:lnTo>
                  <a:lnTo>
                    <a:pt x="15" y="192"/>
                  </a:lnTo>
                  <a:lnTo>
                    <a:pt x="5" y="268"/>
                  </a:lnTo>
                  <a:lnTo>
                    <a:pt x="0" y="358"/>
                  </a:lnTo>
                  <a:lnTo>
                    <a:pt x="4" y="459"/>
                  </a:lnTo>
                  <a:lnTo>
                    <a:pt x="19" y="568"/>
                  </a:lnTo>
                  <a:lnTo>
                    <a:pt x="50" y="679"/>
                  </a:lnTo>
                  <a:lnTo>
                    <a:pt x="54" y="679"/>
                  </a:lnTo>
                  <a:lnTo>
                    <a:pt x="62" y="678"/>
                  </a:lnTo>
                  <a:lnTo>
                    <a:pt x="75" y="676"/>
                  </a:lnTo>
                  <a:lnTo>
                    <a:pt x="93" y="675"/>
                  </a:lnTo>
                  <a:lnTo>
                    <a:pt x="117" y="673"/>
                  </a:lnTo>
                  <a:lnTo>
                    <a:pt x="144" y="671"/>
                  </a:lnTo>
                  <a:lnTo>
                    <a:pt x="177" y="670"/>
                  </a:lnTo>
                  <a:lnTo>
                    <a:pt x="212" y="669"/>
                  </a:lnTo>
                  <a:lnTo>
                    <a:pt x="252" y="668"/>
                  </a:lnTo>
                  <a:lnTo>
                    <a:pt x="295" y="669"/>
                  </a:lnTo>
                  <a:lnTo>
                    <a:pt x="342" y="670"/>
                  </a:lnTo>
                  <a:lnTo>
                    <a:pt x="391" y="672"/>
                  </a:lnTo>
                  <a:lnTo>
                    <a:pt x="443" y="676"/>
                  </a:lnTo>
                  <a:lnTo>
                    <a:pt x="498" y="681"/>
                  </a:lnTo>
                  <a:lnTo>
                    <a:pt x="555" y="688"/>
                  </a:lnTo>
                  <a:lnTo>
                    <a:pt x="614" y="697"/>
                  </a:lnTo>
                  <a:lnTo>
                    <a:pt x="611" y="676"/>
                  </a:lnTo>
                  <a:lnTo>
                    <a:pt x="605" y="621"/>
                  </a:lnTo>
                  <a:lnTo>
                    <a:pt x="596" y="538"/>
                  </a:lnTo>
                  <a:lnTo>
                    <a:pt x="589" y="438"/>
                  </a:lnTo>
                  <a:lnTo>
                    <a:pt x="584" y="327"/>
                  </a:lnTo>
                  <a:lnTo>
                    <a:pt x="584" y="217"/>
                  </a:lnTo>
                  <a:lnTo>
                    <a:pt x="592" y="114"/>
                  </a:lnTo>
                  <a:lnTo>
                    <a:pt x="609" y="2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59" name="Freeform 509"/>
            <p:cNvSpPr>
              <a:spLocks/>
            </p:cNvSpPr>
            <p:nvPr/>
          </p:nvSpPr>
          <p:spPr bwMode="auto">
            <a:xfrm>
              <a:off x="3984" y="3299"/>
              <a:ext cx="113" cy="77"/>
            </a:xfrm>
            <a:custGeom>
              <a:avLst/>
              <a:gdLst>
                <a:gd name="T0" fmla="*/ 6 w 1014"/>
                <a:gd name="T1" fmla="*/ 523 h 693"/>
                <a:gd name="T2" fmla="*/ 0 w 1014"/>
                <a:gd name="T3" fmla="*/ 608 h 693"/>
                <a:gd name="T4" fmla="*/ 660 w 1014"/>
                <a:gd name="T5" fmla="*/ 693 h 693"/>
                <a:gd name="T6" fmla="*/ 665 w 1014"/>
                <a:gd name="T7" fmla="*/ 691 h 693"/>
                <a:gd name="T8" fmla="*/ 679 w 1014"/>
                <a:gd name="T9" fmla="*/ 683 h 693"/>
                <a:gd name="T10" fmla="*/ 700 w 1014"/>
                <a:gd name="T11" fmla="*/ 672 h 693"/>
                <a:gd name="T12" fmla="*/ 726 w 1014"/>
                <a:gd name="T13" fmla="*/ 657 h 693"/>
                <a:gd name="T14" fmla="*/ 758 w 1014"/>
                <a:gd name="T15" fmla="*/ 636 h 693"/>
                <a:gd name="T16" fmla="*/ 793 w 1014"/>
                <a:gd name="T17" fmla="*/ 611 h 693"/>
                <a:gd name="T18" fmla="*/ 829 w 1014"/>
                <a:gd name="T19" fmla="*/ 581 h 693"/>
                <a:gd name="T20" fmla="*/ 866 w 1014"/>
                <a:gd name="T21" fmla="*/ 546 h 693"/>
                <a:gd name="T22" fmla="*/ 902 w 1014"/>
                <a:gd name="T23" fmla="*/ 508 h 693"/>
                <a:gd name="T24" fmla="*/ 935 w 1014"/>
                <a:gd name="T25" fmla="*/ 465 h 693"/>
                <a:gd name="T26" fmla="*/ 964 w 1014"/>
                <a:gd name="T27" fmla="*/ 416 h 693"/>
                <a:gd name="T28" fmla="*/ 987 w 1014"/>
                <a:gd name="T29" fmla="*/ 362 h 693"/>
                <a:gd name="T30" fmla="*/ 1004 w 1014"/>
                <a:gd name="T31" fmla="*/ 305 h 693"/>
                <a:gd name="T32" fmla="*/ 1014 w 1014"/>
                <a:gd name="T33" fmla="*/ 242 h 693"/>
                <a:gd name="T34" fmla="*/ 1012 w 1014"/>
                <a:gd name="T35" fmla="*/ 175 h 693"/>
                <a:gd name="T36" fmla="*/ 1000 w 1014"/>
                <a:gd name="T37" fmla="*/ 103 h 693"/>
                <a:gd name="T38" fmla="*/ 998 w 1014"/>
                <a:gd name="T39" fmla="*/ 98 h 693"/>
                <a:gd name="T40" fmla="*/ 992 w 1014"/>
                <a:gd name="T41" fmla="*/ 87 h 693"/>
                <a:gd name="T42" fmla="*/ 981 w 1014"/>
                <a:gd name="T43" fmla="*/ 72 h 693"/>
                <a:gd name="T44" fmla="*/ 967 w 1014"/>
                <a:gd name="T45" fmla="*/ 53 h 693"/>
                <a:gd name="T46" fmla="*/ 948 w 1014"/>
                <a:gd name="T47" fmla="*/ 35 h 693"/>
                <a:gd name="T48" fmla="*/ 926 w 1014"/>
                <a:gd name="T49" fmla="*/ 19 h 693"/>
                <a:gd name="T50" fmla="*/ 900 w 1014"/>
                <a:gd name="T51" fmla="*/ 6 h 693"/>
                <a:gd name="T52" fmla="*/ 870 w 1014"/>
                <a:gd name="T53" fmla="*/ 0 h 693"/>
                <a:gd name="T54" fmla="*/ 874 w 1014"/>
                <a:gd name="T55" fmla="*/ 12 h 693"/>
                <a:gd name="T56" fmla="*/ 884 w 1014"/>
                <a:gd name="T57" fmla="*/ 41 h 693"/>
                <a:gd name="T58" fmla="*/ 896 w 1014"/>
                <a:gd name="T59" fmla="*/ 89 h 693"/>
                <a:gd name="T60" fmla="*/ 907 w 1014"/>
                <a:gd name="T61" fmla="*/ 151 h 693"/>
                <a:gd name="T62" fmla="*/ 910 w 1014"/>
                <a:gd name="T63" fmla="*/ 225 h 693"/>
                <a:gd name="T64" fmla="*/ 902 w 1014"/>
                <a:gd name="T65" fmla="*/ 307 h 693"/>
                <a:gd name="T66" fmla="*/ 878 w 1014"/>
                <a:gd name="T67" fmla="*/ 396 h 693"/>
                <a:gd name="T68" fmla="*/ 836 w 1014"/>
                <a:gd name="T69" fmla="*/ 489 h 693"/>
                <a:gd name="T70" fmla="*/ 835 w 1014"/>
                <a:gd name="T71" fmla="*/ 490 h 693"/>
                <a:gd name="T72" fmla="*/ 831 w 1014"/>
                <a:gd name="T73" fmla="*/ 493 h 693"/>
                <a:gd name="T74" fmla="*/ 825 w 1014"/>
                <a:gd name="T75" fmla="*/ 498 h 693"/>
                <a:gd name="T76" fmla="*/ 816 w 1014"/>
                <a:gd name="T77" fmla="*/ 506 h 693"/>
                <a:gd name="T78" fmla="*/ 805 w 1014"/>
                <a:gd name="T79" fmla="*/ 513 h 693"/>
                <a:gd name="T80" fmla="*/ 792 w 1014"/>
                <a:gd name="T81" fmla="*/ 521 h 693"/>
                <a:gd name="T82" fmla="*/ 775 w 1014"/>
                <a:gd name="T83" fmla="*/ 529 h 693"/>
                <a:gd name="T84" fmla="*/ 757 w 1014"/>
                <a:gd name="T85" fmla="*/ 537 h 693"/>
                <a:gd name="T86" fmla="*/ 737 w 1014"/>
                <a:gd name="T87" fmla="*/ 544 h 693"/>
                <a:gd name="T88" fmla="*/ 713 w 1014"/>
                <a:gd name="T89" fmla="*/ 552 h 693"/>
                <a:gd name="T90" fmla="*/ 688 w 1014"/>
                <a:gd name="T91" fmla="*/ 557 h 693"/>
                <a:gd name="T92" fmla="*/ 659 w 1014"/>
                <a:gd name="T93" fmla="*/ 561 h 693"/>
                <a:gd name="T94" fmla="*/ 630 w 1014"/>
                <a:gd name="T95" fmla="*/ 562 h 693"/>
                <a:gd name="T96" fmla="*/ 597 w 1014"/>
                <a:gd name="T97" fmla="*/ 561 h 693"/>
                <a:gd name="T98" fmla="*/ 562 w 1014"/>
                <a:gd name="T99" fmla="*/ 558 h 693"/>
                <a:gd name="T100" fmla="*/ 525 w 1014"/>
                <a:gd name="T101" fmla="*/ 551 h 693"/>
                <a:gd name="T102" fmla="*/ 525 w 1014"/>
                <a:gd name="T103" fmla="*/ 642 h 693"/>
                <a:gd name="T104" fmla="*/ 23 w 1014"/>
                <a:gd name="T105" fmla="*/ 590 h 693"/>
                <a:gd name="T106" fmla="*/ 6 w 1014"/>
                <a:gd name="T107" fmla="*/ 52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4" h="693">
                  <a:moveTo>
                    <a:pt x="6" y="523"/>
                  </a:moveTo>
                  <a:lnTo>
                    <a:pt x="0" y="608"/>
                  </a:lnTo>
                  <a:lnTo>
                    <a:pt x="660" y="693"/>
                  </a:lnTo>
                  <a:lnTo>
                    <a:pt x="665" y="691"/>
                  </a:lnTo>
                  <a:lnTo>
                    <a:pt x="679" y="683"/>
                  </a:lnTo>
                  <a:lnTo>
                    <a:pt x="700" y="672"/>
                  </a:lnTo>
                  <a:lnTo>
                    <a:pt x="726" y="657"/>
                  </a:lnTo>
                  <a:lnTo>
                    <a:pt x="758" y="636"/>
                  </a:lnTo>
                  <a:lnTo>
                    <a:pt x="793" y="611"/>
                  </a:lnTo>
                  <a:lnTo>
                    <a:pt x="829" y="581"/>
                  </a:lnTo>
                  <a:lnTo>
                    <a:pt x="866" y="546"/>
                  </a:lnTo>
                  <a:lnTo>
                    <a:pt x="902" y="508"/>
                  </a:lnTo>
                  <a:lnTo>
                    <a:pt x="935" y="465"/>
                  </a:lnTo>
                  <a:lnTo>
                    <a:pt x="964" y="416"/>
                  </a:lnTo>
                  <a:lnTo>
                    <a:pt x="987" y="362"/>
                  </a:lnTo>
                  <a:lnTo>
                    <a:pt x="1004" y="305"/>
                  </a:lnTo>
                  <a:lnTo>
                    <a:pt x="1014" y="242"/>
                  </a:lnTo>
                  <a:lnTo>
                    <a:pt x="1012" y="175"/>
                  </a:lnTo>
                  <a:lnTo>
                    <a:pt x="1000" y="103"/>
                  </a:lnTo>
                  <a:lnTo>
                    <a:pt x="998" y="98"/>
                  </a:lnTo>
                  <a:lnTo>
                    <a:pt x="992" y="87"/>
                  </a:lnTo>
                  <a:lnTo>
                    <a:pt x="981" y="72"/>
                  </a:lnTo>
                  <a:lnTo>
                    <a:pt x="967" y="53"/>
                  </a:lnTo>
                  <a:lnTo>
                    <a:pt x="948" y="35"/>
                  </a:lnTo>
                  <a:lnTo>
                    <a:pt x="926" y="19"/>
                  </a:lnTo>
                  <a:lnTo>
                    <a:pt x="900" y="6"/>
                  </a:lnTo>
                  <a:lnTo>
                    <a:pt x="870" y="0"/>
                  </a:lnTo>
                  <a:lnTo>
                    <a:pt x="874" y="12"/>
                  </a:lnTo>
                  <a:lnTo>
                    <a:pt x="884" y="41"/>
                  </a:lnTo>
                  <a:lnTo>
                    <a:pt x="896" y="89"/>
                  </a:lnTo>
                  <a:lnTo>
                    <a:pt x="907" y="151"/>
                  </a:lnTo>
                  <a:lnTo>
                    <a:pt x="910" y="225"/>
                  </a:lnTo>
                  <a:lnTo>
                    <a:pt x="902" y="307"/>
                  </a:lnTo>
                  <a:lnTo>
                    <a:pt x="878" y="396"/>
                  </a:lnTo>
                  <a:lnTo>
                    <a:pt x="836" y="489"/>
                  </a:lnTo>
                  <a:lnTo>
                    <a:pt x="835" y="490"/>
                  </a:lnTo>
                  <a:lnTo>
                    <a:pt x="831" y="493"/>
                  </a:lnTo>
                  <a:lnTo>
                    <a:pt x="825" y="498"/>
                  </a:lnTo>
                  <a:lnTo>
                    <a:pt x="816" y="506"/>
                  </a:lnTo>
                  <a:lnTo>
                    <a:pt x="805" y="513"/>
                  </a:lnTo>
                  <a:lnTo>
                    <a:pt x="792" y="521"/>
                  </a:lnTo>
                  <a:lnTo>
                    <a:pt x="775" y="529"/>
                  </a:lnTo>
                  <a:lnTo>
                    <a:pt x="757" y="537"/>
                  </a:lnTo>
                  <a:lnTo>
                    <a:pt x="737" y="544"/>
                  </a:lnTo>
                  <a:lnTo>
                    <a:pt x="713" y="552"/>
                  </a:lnTo>
                  <a:lnTo>
                    <a:pt x="688" y="557"/>
                  </a:lnTo>
                  <a:lnTo>
                    <a:pt x="659" y="561"/>
                  </a:lnTo>
                  <a:lnTo>
                    <a:pt x="630" y="562"/>
                  </a:lnTo>
                  <a:lnTo>
                    <a:pt x="597" y="561"/>
                  </a:lnTo>
                  <a:lnTo>
                    <a:pt x="562" y="558"/>
                  </a:lnTo>
                  <a:lnTo>
                    <a:pt x="525" y="551"/>
                  </a:lnTo>
                  <a:lnTo>
                    <a:pt x="525" y="642"/>
                  </a:lnTo>
                  <a:lnTo>
                    <a:pt x="23" y="590"/>
                  </a:lnTo>
                  <a:lnTo>
                    <a:pt x="6" y="523"/>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60" name="Freeform 510"/>
            <p:cNvSpPr>
              <a:spLocks/>
            </p:cNvSpPr>
            <p:nvPr/>
          </p:nvSpPr>
          <p:spPr bwMode="auto">
            <a:xfrm>
              <a:off x="3970" y="3375"/>
              <a:ext cx="83" cy="27"/>
            </a:xfrm>
            <a:custGeom>
              <a:avLst/>
              <a:gdLst>
                <a:gd name="T0" fmla="*/ 745 w 745"/>
                <a:gd name="T1" fmla="*/ 86 h 240"/>
                <a:gd name="T2" fmla="*/ 11 w 745"/>
                <a:gd name="T3" fmla="*/ 0 h 240"/>
                <a:gd name="T4" fmla="*/ 0 w 745"/>
                <a:gd name="T5" fmla="*/ 86 h 240"/>
                <a:gd name="T6" fmla="*/ 722 w 745"/>
                <a:gd name="T7" fmla="*/ 240 h 240"/>
                <a:gd name="T8" fmla="*/ 745 w 745"/>
                <a:gd name="T9" fmla="*/ 86 h 240"/>
              </a:gdLst>
              <a:ahLst/>
              <a:cxnLst>
                <a:cxn ang="0">
                  <a:pos x="T0" y="T1"/>
                </a:cxn>
                <a:cxn ang="0">
                  <a:pos x="T2" y="T3"/>
                </a:cxn>
                <a:cxn ang="0">
                  <a:pos x="T4" y="T5"/>
                </a:cxn>
                <a:cxn ang="0">
                  <a:pos x="T6" y="T7"/>
                </a:cxn>
                <a:cxn ang="0">
                  <a:pos x="T8" y="T9"/>
                </a:cxn>
              </a:cxnLst>
              <a:rect l="0" t="0" r="r" b="b"/>
              <a:pathLst>
                <a:path w="745" h="240">
                  <a:moveTo>
                    <a:pt x="745" y="86"/>
                  </a:moveTo>
                  <a:lnTo>
                    <a:pt x="11" y="0"/>
                  </a:lnTo>
                  <a:lnTo>
                    <a:pt x="0" y="86"/>
                  </a:lnTo>
                  <a:lnTo>
                    <a:pt x="722" y="240"/>
                  </a:lnTo>
                  <a:lnTo>
                    <a:pt x="745" y="8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61" name="Freeform 511"/>
            <p:cNvSpPr>
              <a:spLocks/>
            </p:cNvSpPr>
            <p:nvPr/>
          </p:nvSpPr>
          <p:spPr bwMode="auto">
            <a:xfrm>
              <a:off x="4011" y="3384"/>
              <a:ext cx="36" cy="12"/>
            </a:xfrm>
            <a:custGeom>
              <a:avLst/>
              <a:gdLst>
                <a:gd name="T0" fmla="*/ 319 w 319"/>
                <a:gd name="T1" fmla="*/ 47 h 109"/>
                <a:gd name="T2" fmla="*/ 4 w 319"/>
                <a:gd name="T3" fmla="*/ 0 h 109"/>
                <a:gd name="T4" fmla="*/ 0 w 319"/>
                <a:gd name="T5" fmla="*/ 45 h 109"/>
                <a:gd name="T6" fmla="*/ 309 w 319"/>
                <a:gd name="T7" fmla="*/ 109 h 109"/>
                <a:gd name="T8" fmla="*/ 319 w 319"/>
                <a:gd name="T9" fmla="*/ 47 h 109"/>
              </a:gdLst>
              <a:ahLst/>
              <a:cxnLst>
                <a:cxn ang="0">
                  <a:pos x="T0" y="T1"/>
                </a:cxn>
                <a:cxn ang="0">
                  <a:pos x="T2" y="T3"/>
                </a:cxn>
                <a:cxn ang="0">
                  <a:pos x="T4" y="T5"/>
                </a:cxn>
                <a:cxn ang="0">
                  <a:pos x="T6" y="T7"/>
                </a:cxn>
                <a:cxn ang="0">
                  <a:pos x="T8" y="T9"/>
                </a:cxn>
              </a:cxnLst>
              <a:rect l="0" t="0" r="r" b="b"/>
              <a:pathLst>
                <a:path w="319" h="109">
                  <a:moveTo>
                    <a:pt x="319" y="47"/>
                  </a:moveTo>
                  <a:lnTo>
                    <a:pt x="4" y="0"/>
                  </a:lnTo>
                  <a:lnTo>
                    <a:pt x="0" y="45"/>
                  </a:lnTo>
                  <a:lnTo>
                    <a:pt x="309" y="109"/>
                  </a:lnTo>
                  <a:lnTo>
                    <a:pt x="319" y="4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62" name="Freeform 512"/>
            <p:cNvSpPr>
              <a:spLocks/>
            </p:cNvSpPr>
            <p:nvPr/>
          </p:nvSpPr>
          <p:spPr bwMode="auto">
            <a:xfrm>
              <a:off x="3975" y="3378"/>
              <a:ext cx="24" cy="9"/>
            </a:xfrm>
            <a:custGeom>
              <a:avLst/>
              <a:gdLst>
                <a:gd name="T0" fmla="*/ 213 w 213"/>
                <a:gd name="T1" fmla="*/ 37 h 81"/>
                <a:gd name="T2" fmla="*/ 0 w 213"/>
                <a:gd name="T3" fmla="*/ 0 h 81"/>
                <a:gd name="T4" fmla="*/ 2 w 213"/>
                <a:gd name="T5" fmla="*/ 39 h 81"/>
                <a:gd name="T6" fmla="*/ 206 w 213"/>
                <a:gd name="T7" fmla="*/ 81 h 81"/>
                <a:gd name="T8" fmla="*/ 213 w 213"/>
                <a:gd name="T9" fmla="*/ 37 h 81"/>
              </a:gdLst>
              <a:ahLst/>
              <a:cxnLst>
                <a:cxn ang="0">
                  <a:pos x="T0" y="T1"/>
                </a:cxn>
                <a:cxn ang="0">
                  <a:pos x="T2" y="T3"/>
                </a:cxn>
                <a:cxn ang="0">
                  <a:pos x="T4" y="T5"/>
                </a:cxn>
                <a:cxn ang="0">
                  <a:pos x="T6" y="T7"/>
                </a:cxn>
                <a:cxn ang="0">
                  <a:pos x="T8" y="T9"/>
                </a:cxn>
              </a:cxnLst>
              <a:rect l="0" t="0" r="r" b="b"/>
              <a:pathLst>
                <a:path w="213" h="81">
                  <a:moveTo>
                    <a:pt x="213" y="37"/>
                  </a:moveTo>
                  <a:lnTo>
                    <a:pt x="0" y="0"/>
                  </a:lnTo>
                  <a:lnTo>
                    <a:pt x="2" y="39"/>
                  </a:lnTo>
                  <a:lnTo>
                    <a:pt x="206" y="81"/>
                  </a:lnTo>
                  <a:lnTo>
                    <a:pt x="213" y="3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63" name="Freeform 513"/>
            <p:cNvSpPr>
              <a:spLocks/>
            </p:cNvSpPr>
            <p:nvPr/>
          </p:nvSpPr>
          <p:spPr bwMode="auto">
            <a:xfrm>
              <a:off x="3916" y="3386"/>
              <a:ext cx="139" cy="47"/>
            </a:xfrm>
            <a:custGeom>
              <a:avLst/>
              <a:gdLst>
                <a:gd name="T0" fmla="*/ 0 w 1254"/>
                <a:gd name="T1" fmla="*/ 124 h 415"/>
                <a:gd name="T2" fmla="*/ 3 w 1254"/>
                <a:gd name="T3" fmla="*/ 124 h 415"/>
                <a:gd name="T4" fmla="*/ 10 w 1254"/>
                <a:gd name="T5" fmla="*/ 122 h 415"/>
                <a:gd name="T6" fmla="*/ 23 w 1254"/>
                <a:gd name="T7" fmla="*/ 120 h 415"/>
                <a:gd name="T8" fmla="*/ 40 w 1254"/>
                <a:gd name="T9" fmla="*/ 117 h 415"/>
                <a:gd name="T10" fmla="*/ 59 w 1254"/>
                <a:gd name="T11" fmla="*/ 114 h 415"/>
                <a:gd name="T12" fmla="*/ 81 w 1254"/>
                <a:gd name="T13" fmla="*/ 109 h 415"/>
                <a:gd name="T14" fmla="*/ 107 w 1254"/>
                <a:gd name="T15" fmla="*/ 103 h 415"/>
                <a:gd name="T16" fmla="*/ 133 w 1254"/>
                <a:gd name="T17" fmla="*/ 96 h 415"/>
                <a:gd name="T18" fmla="*/ 161 w 1254"/>
                <a:gd name="T19" fmla="*/ 89 h 415"/>
                <a:gd name="T20" fmla="*/ 188 w 1254"/>
                <a:gd name="T21" fmla="*/ 79 h 415"/>
                <a:gd name="T22" fmla="*/ 216 w 1254"/>
                <a:gd name="T23" fmla="*/ 69 h 415"/>
                <a:gd name="T24" fmla="*/ 243 w 1254"/>
                <a:gd name="T25" fmla="*/ 58 h 415"/>
                <a:gd name="T26" fmla="*/ 270 w 1254"/>
                <a:gd name="T27" fmla="*/ 45 h 415"/>
                <a:gd name="T28" fmla="*/ 293 w 1254"/>
                <a:gd name="T29" fmla="*/ 31 h 415"/>
                <a:gd name="T30" fmla="*/ 316 w 1254"/>
                <a:gd name="T31" fmla="*/ 16 h 415"/>
                <a:gd name="T32" fmla="*/ 334 w 1254"/>
                <a:gd name="T33" fmla="*/ 0 h 415"/>
                <a:gd name="T34" fmla="*/ 1254 w 1254"/>
                <a:gd name="T35" fmla="*/ 210 h 415"/>
                <a:gd name="T36" fmla="*/ 1252 w 1254"/>
                <a:gd name="T37" fmla="*/ 212 h 415"/>
                <a:gd name="T38" fmla="*/ 1247 w 1254"/>
                <a:gd name="T39" fmla="*/ 218 h 415"/>
                <a:gd name="T40" fmla="*/ 1239 w 1254"/>
                <a:gd name="T41" fmla="*/ 226 h 415"/>
                <a:gd name="T42" fmla="*/ 1227 w 1254"/>
                <a:gd name="T43" fmla="*/ 236 h 415"/>
                <a:gd name="T44" fmla="*/ 1213 w 1254"/>
                <a:gd name="T45" fmla="*/ 248 h 415"/>
                <a:gd name="T46" fmla="*/ 1197 w 1254"/>
                <a:gd name="T47" fmla="*/ 263 h 415"/>
                <a:gd name="T48" fmla="*/ 1180 w 1254"/>
                <a:gd name="T49" fmla="*/ 279 h 415"/>
                <a:gd name="T50" fmla="*/ 1159 w 1254"/>
                <a:gd name="T51" fmla="*/ 295 h 415"/>
                <a:gd name="T52" fmla="*/ 1138 w 1254"/>
                <a:gd name="T53" fmla="*/ 313 h 415"/>
                <a:gd name="T54" fmla="*/ 1116 w 1254"/>
                <a:gd name="T55" fmla="*/ 330 h 415"/>
                <a:gd name="T56" fmla="*/ 1092 w 1254"/>
                <a:gd name="T57" fmla="*/ 347 h 415"/>
                <a:gd name="T58" fmla="*/ 1068 w 1254"/>
                <a:gd name="T59" fmla="*/ 364 h 415"/>
                <a:gd name="T60" fmla="*/ 1043 w 1254"/>
                <a:gd name="T61" fmla="*/ 379 h 415"/>
                <a:gd name="T62" fmla="*/ 1019 w 1254"/>
                <a:gd name="T63" fmla="*/ 392 h 415"/>
                <a:gd name="T64" fmla="*/ 994 w 1254"/>
                <a:gd name="T65" fmla="*/ 405 h 415"/>
                <a:gd name="T66" fmla="*/ 971 w 1254"/>
                <a:gd name="T67" fmla="*/ 415 h 415"/>
                <a:gd name="T68" fmla="*/ 0 w 1254"/>
                <a:gd name="T69" fmla="*/ 12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54" h="415">
                  <a:moveTo>
                    <a:pt x="0" y="124"/>
                  </a:moveTo>
                  <a:lnTo>
                    <a:pt x="3" y="124"/>
                  </a:lnTo>
                  <a:lnTo>
                    <a:pt x="10" y="122"/>
                  </a:lnTo>
                  <a:lnTo>
                    <a:pt x="23" y="120"/>
                  </a:lnTo>
                  <a:lnTo>
                    <a:pt x="40" y="117"/>
                  </a:lnTo>
                  <a:lnTo>
                    <a:pt x="59" y="114"/>
                  </a:lnTo>
                  <a:lnTo>
                    <a:pt x="81" y="109"/>
                  </a:lnTo>
                  <a:lnTo>
                    <a:pt x="107" y="103"/>
                  </a:lnTo>
                  <a:lnTo>
                    <a:pt x="133" y="96"/>
                  </a:lnTo>
                  <a:lnTo>
                    <a:pt x="161" y="89"/>
                  </a:lnTo>
                  <a:lnTo>
                    <a:pt x="188" y="79"/>
                  </a:lnTo>
                  <a:lnTo>
                    <a:pt x="216" y="69"/>
                  </a:lnTo>
                  <a:lnTo>
                    <a:pt x="243" y="58"/>
                  </a:lnTo>
                  <a:lnTo>
                    <a:pt x="270" y="45"/>
                  </a:lnTo>
                  <a:lnTo>
                    <a:pt x="293" y="31"/>
                  </a:lnTo>
                  <a:lnTo>
                    <a:pt x="316" y="16"/>
                  </a:lnTo>
                  <a:lnTo>
                    <a:pt x="334" y="0"/>
                  </a:lnTo>
                  <a:lnTo>
                    <a:pt x="1254" y="210"/>
                  </a:lnTo>
                  <a:lnTo>
                    <a:pt x="1252" y="212"/>
                  </a:lnTo>
                  <a:lnTo>
                    <a:pt x="1247" y="218"/>
                  </a:lnTo>
                  <a:lnTo>
                    <a:pt x="1239" y="226"/>
                  </a:lnTo>
                  <a:lnTo>
                    <a:pt x="1227" y="236"/>
                  </a:lnTo>
                  <a:lnTo>
                    <a:pt x="1213" y="248"/>
                  </a:lnTo>
                  <a:lnTo>
                    <a:pt x="1197" y="263"/>
                  </a:lnTo>
                  <a:lnTo>
                    <a:pt x="1180" y="279"/>
                  </a:lnTo>
                  <a:lnTo>
                    <a:pt x="1159" y="295"/>
                  </a:lnTo>
                  <a:lnTo>
                    <a:pt x="1138" y="313"/>
                  </a:lnTo>
                  <a:lnTo>
                    <a:pt x="1116" y="330"/>
                  </a:lnTo>
                  <a:lnTo>
                    <a:pt x="1092" y="347"/>
                  </a:lnTo>
                  <a:lnTo>
                    <a:pt x="1068" y="364"/>
                  </a:lnTo>
                  <a:lnTo>
                    <a:pt x="1043" y="379"/>
                  </a:lnTo>
                  <a:lnTo>
                    <a:pt x="1019" y="392"/>
                  </a:lnTo>
                  <a:lnTo>
                    <a:pt x="994" y="405"/>
                  </a:lnTo>
                  <a:lnTo>
                    <a:pt x="971" y="415"/>
                  </a:lnTo>
                  <a:lnTo>
                    <a:pt x="0" y="12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64" name="Freeform 514"/>
            <p:cNvSpPr>
              <a:spLocks/>
            </p:cNvSpPr>
            <p:nvPr/>
          </p:nvSpPr>
          <p:spPr bwMode="auto">
            <a:xfrm>
              <a:off x="4055" y="3381"/>
              <a:ext cx="49" cy="22"/>
            </a:xfrm>
            <a:custGeom>
              <a:avLst/>
              <a:gdLst>
                <a:gd name="T0" fmla="*/ 45 w 447"/>
                <a:gd name="T1" fmla="*/ 198 h 198"/>
                <a:gd name="T2" fmla="*/ 447 w 447"/>
                <a:gd name="T3" fmla="*/ 79 h 198"/>
                <a:gd name="T4" fmla="*/ 203 w 447"/>
                <a:gd name="T5" fmla="*/ 0 h 198"/>
                <a:gd name="T6" fmla="*/ 5 w 447"/>
                <a:gd name="T7" fmla="*/ 22 h 198"/>
                <a:gd name="T8" fmla="*/ 0 w 447"/>
                <a:gd name="T9" fmla="*/ 187 h 198"/>
                <a:gd name="T10" fmla="*/ 45 w 447"/>
                <a:gd name="T11" fmla="*/ 198 h 198"/>
              </a:gdLst>
              <a:ahLst/>
              <a:cxnLst>
                <a:cxn ang="0">
                  <a:pos x="T0" y="T1"/>
                </a:cxn>
                <a:cxn ang="0">
                  <a:pos x="T2" y="T3"/>
                </a:cxn>
                <a:cxn ang="0">
                  <a:pos x="T4" y="T5"/>
                </a:cxn>
                <a:cxn ang="0">
                  <a:pos x="T6" y="T7"/>
                </a:cxn>
                <a:cxn ang="0">
                  <a:pos x="T8" y="T9"/>
                </a:cxn>
                <a:cxn ang="0">
                  <a:pos x="T10" y="T11"/>
                </a:cxn>
              </a:cxnLst>
              <a:rect l="0" t="0" r="r" b="b"/>
              <a:pathLst>
                <a:path w="447" h="198">
                  <a:moveTo>
                    <a:pt x="45" y="198"/>
                  </a:moveTo>
                  <a:lnTo>
                    <a:pt x="447" y="79"/>
                  </a:lnTo>
                  <a:lnTo>
                    <a:pt x="203" y="0"/>
                  </a:lnTo>
                  <a:lnTo>
                    <a:pt x="5" y="22"/>
                  </a:lnTo>
                  <a:lnTo>
                    <a:pt x="0" y="187"/>
                  </a:lnTo>
                  <a:lnTo>
                    <a:pt x="45" y="19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65" name="Freeform 515"/>
            <p:cNvSpPr>
              <a:spLocks/>
            </p:cNvSpPr>
            <p:nvPr/>
          </p:nvSpPr>
          <p:spPr bwMode="auto">
            <a:xfrm>
              <a:off x="3926" y="3287"/>
              <a:ext cx="27" cy="105"/>
            </a:xfrm>
            <a:custGeom>
              <a:avLst/>
              <a:gdLst>
                <a:gd name="T0" fmla="*/ 238 w 238"/>
                <a:gd name="T1" fmla="*/ 22 h 947"/>
                <a:gd name="T2" fmla="*/ 237 w 238"/>
                <a:gd name="T3" fmla="*/ 21 h 947"/>
                <a:gd name="T4" fmla="*/ 233 w 238"/>
                <a:gd name="T5" fmla="*/ 19 h 947"/>
                <a:gd name="T6" fmla="*/ 226 w 238"/>
                <a:gd name="T7" fmla="*/ 17 h 947"/>
                <a:gd name="T8" fmla="*/ 217 w 238"/>
                <a:gd name="T9" fmla="*/ 14 h 947"/>
                <a:gd name="T10" fmla="*/ 206 w 238"/>
                <a:gd name="T11" fmla="*/ 10 h 947"/>
                <a:gd name="T12" fmla="*/ 194 w 238"/>
                <a:gd name="T13" fmla="*/ 7 h 947"/>
                <a:gd name="T14" fmla="*/ 180 w 238"/>
                <a:gd name="T15" fmla="*/ 4 h 947"/>
                <a:gd name="T16" fmla="*/ 164 w 238"/>
                <a:gd name="T17" fmla="*/ 1 h 947"/>
                <a:gd name="T18" fmla="*/ 146 w 238"/>
                <a:gd name="T19" fmla="*/ 0 h 947"/>
                <a:gd name="T20" fmla="*/ 127 w 238"/>
                <a:gd name="T21" fmla="*/ 0 h 947"/>
                <a:gd name="T22" fmla="*/ 108 w 238"/>
                <a:gd name="T23" fmla="*/ 2 h 947"/>
                <a:gd name="T24" fmla="*/ 87 w 238"/>
                <a:gd name="T25" fmla="*/ 5 h 947"/>
                <a:gd name="T26" fmla="*/ 66 w 238"/>
                <a:gd name="T27" fmla="*/ 11 h 947"/>
                <a:gd name="T28" fmla="*/ 44 w 238"/>
                <a:gd name="T29" fmla="*/ 19 h 947"/>
                <a:gd name="T30" fmla="*/ 22 w 238"/>
                <a:gd name="T31" fmla="*/ 30 h 947"/>
                <a:gd name="T32" fmla="*/ 0 w 238"/>
                <a:gd name="T33" fmla="*/ 45 h 947"/>
                <a:gd name="T34" fmla="*/ 0 w 238"/>
                <a:gd name="T35" fmla="*/ 947 h 947"/>
                <a:gd name="T36" fmla="*/ 1 w 238"/>
                <a:gd name="T37" fmla="*/ 947 h 947"/>
                <a:gd name="T38" fmla="*/ 6 w 238"/>
                <a:gd name="T39" fmla="*/ 947 h 947"/>
                <a:gd name="T40" fmla="*/ 13 w 238"/>
                <a:gd name="T41" fmla="*/ 946 h 947"/>
                <a:gd name="T42" fmla="*/ 22 w 238"/>
                <a:gd name="T43" fmla="*/ 945 h 947"/>
                <a:gd name="T44" fmla="*/ 33 w 238"/>
                <a:gd name="T45" fmla="*/ 943 h 947"/>
                <a:gd name="T46" fmla="*/ 47 w 238"/>
                <a:gd name="T47" fmla="*/ 941 h 947"/>
                <a:gd name="T48" fmla="*/ 62 w 238"/>
                <a:gd name="T49" fmla="*/ 938 h 947"/>
                <a:gd name="T50" fmla="*/ 78 w 238"/>
                <a:gd name="T51" fmla="*/ 934 h 947"/>
                <a:gd name="T52" fmla="*/ 96 w 238"/>
                <a:gd name="T53" fmla="*/ 928 h 947"/>
                <a:gd name="T54" fmla="*/ 115 w 238"/>
                <a:gd name="T55" fmla="*/ 922 h 947"/>
                <a:gd name="T56" fmla="*/ 135 w 238"/>
                <a:gd name="T57" fmla="*/ 915 h 947"/>
                <a:gd name="T58" fmla="*/ 155 w 238"/>
                <a:gd name="T59" fmla="*/ 906 h 947"/>
                <a:gd name="T60" fmla="*/ 176 w 238"/>
                <a:gd name="T61" fmla="*/ 896 h 947"/>
                <a:gd name="T62" fmla="*/ 197 w 238"/>
                <a:gd name="T63" fmla="*/ 884 h 947"/>
                <a:gd name="T64" fmla="*/ 217 w 238"/>
                <a:gd name="T65" fmla="*/ 871 h 947"/>
                <a:gd name="T66" fmla="*/ 238 w 238"/>
                <a:gd name="T67" fmla="*/ 856 h 947"/>
                <a:gd name="T68" fmla="*/ 238 w 238"/>
                <a:gd name="T69" fmla="*/ 22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8" h="947">
                  <a:moveTo>
                    <a:pt x="238" y="22"/>
                  </a:moveTo>
                  <a:lnTo>
                    <a:pt x="237" y="21"/>
                  </a:lnTo>
                  <a:lnTo>
                    <a:pt x="233" y="19"/>
                  </a:lnTo>
                  <a:lnTo>
                    <a:pt x="226" y="17"/>
                  </a:lnTo>
                  <a:lnTo>
                    <a:pt x="217" y="14"/>
                  </a:lnTo>
                  <a:lnTo>
                    <a:pt x="206" y="10"/>
                  </a:lnTo>
                  <a:lnTo>
                    <a:pt x="194" y="7"/>
                  </a:lnTo>
                  <a:lnTo>
                    <a:pt x="180" y="4"/>
                  </a:lnTo>
                  <a:lnTo>
                    <a:pt x="164" y="1"/>
                  </a:lnTo>
                  <a:lnTo>
                    <a:pt x="146" y="0"/>
                  </a:lnTo>
                  <a:lnTo>
                    <a:pt x="127" y="0"/>
                  </a:lnTo>
                  <a:lnTo>
                    <a:pt x="108" y="2"/>
                  </a:lnTo>
                  <a:lnTo>
                    <a:pt x="87" y="5"/>
                  </a:lnTo>
                  <a:lnTo>
                    <a:pt x="66" y="11"/>
                  </a:lnTo>
                  <a:lnTo>
                    <a:pt x="44" y="19"/>
                  </a:lnTo>
                  <a:lnTo>
                    <a:pt x="22" y="30"/>
                  </a:lnTo>
                  <a:lnTo>
                    <a:pt x="0" y="45"/>
                  </a:lnTo>
                  <a:lnTo>
                    <a:pt x="0" y="947"/>
                  </a:lnTo>
                  <a:lnTo>
                    <a:pt x="1" y="947"/>
                  </a:lnTo>
                  <a:lnTo>
                    <a:pt x="6" y="947"/>
                  </a:lnTo>
                  <a:lnTo>
                    <a:pt x="13" y="946"/>
                  </a:lnTo>
                  <a:lnTo>
                    <a:pt x="22" y="945"/>
                  </a:lnTo>
                  <a:lnTo>
                    <a:pt x="33" y="943"/>
                  </a:lnTo>
                  <a:lnTo>
                    <a:pt x="47" y="941"/>
                  </a:lnTo>
                  <a:lnTo>
                    <a:pt x="62" y="938"/>
                  </a:lnTo>
                  <a:lnTo>
                    <a:pt x="78" y="934"/>
                  </a:lnTo>
                  <a:lnTo>
                    <a:pt x="96" y="928"/>
                  </a:lnTo>
                  <a:lnTo>
                    <a:pt x="115" y="922"/>
                  </a:lnTo>
                  <a:lnTo>
                    <a:pt x="135" y="915"/>
                  </a:lnTo>
                  <a:lnTo>
                    <a:pt x="155" y="906"/>
                  </a:lnTo>
                  <a:lnTo>
                    <a:pt x="176" y="896"/>
                  </a:lnTo>
                  <a:lnTo>
                    <a:pt x="197" y="884"/>
                  </a:lnTo>
                  <a:lnTo>
                    <a:pt x="217" y="871"/>
                  </a:lnTo>
                  <a:lnTo>
                    <a:pt x="238" y="856"/>
                  </a:lnTo>
                  <a:lnTo>
                    <a:pt x="238" y="2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66" name="Freeform 516"/>
            <p:cNvSpPr>
              <a:spLocks/>
            </p:cNvSpPr>
            <p:nvPr/>
          </p:nvSpPr>
          <p:spPr bwMode="auto">
            <a:xfrm>
              <a:off x="3927" y="3288"/>
              <a:ext cx="23" cy="89"/>
            </a:xfrm>
            <a:custGeom>
              <a:avLst/>
              <a:gdLst>
                <a:gd name="T0" fmla="*/ 203 w 203"/>
                <a:gd name="T1" fmla="*/ 18 h 799"/>
                <a:gd name="T2" fmla="*/ 202 w 203"/>
                <a:gd name="T3" fmla="*/ 17 h 799"/>
                <a:gd name="T4" fmla="*/ 199 w 203"/>
                <a:gd name="T5" fmla="*/ 16 h 799"/>
                <a:gd name="T6" fmla="*/ 193 w 203"/>
                <a:gd name="T7" fmla="*/ 14 h 799"/>
                <a:gd name="T8" fmla="*/ 186 w 203"/>
                <a:gd name="T9" fmla="*/ 11 h 799"/>
                <a:gd name="T10" fmla="*/ 177 w 203"/>
                <a:gd name="T11" fmla="*/ 8 h 799"/>
                <a:gd name="T12" fmla="*/ 166 w 203"/>
                <a:gd name="T13" fmla="*/ 5 h 799"/>
                <a:gd name="T14" fmla="*/ 153 w 203"/>
                <a:gd name="T15" fmla="*/ 3 h 799"/>
                <a:gd name="T16" fmla="*/ 140 w 203"/>
                <a:gd name="T17" fmla="*/ 1 h 799"/>
                <a:gd name="T18" fmla="*/ 125 w 203"/>
                <a:gd name="T19" fmla="*/ 0 h 799"/>
                <a:gd name="T20" fmla="*/ 109 w 203"/>
                <a:gd name="T21" fmla="*/ 0 h 799"/>
                <a:gd name="T22" fmla="*/ 92 w 203"/>
                <a:gd name="T23" fmla="*/ 1 h 799"/>
                <a:gd name="T24" fmla="*/ 74 w 203"/>
                <a:gd name="T25" fmla="*/ 4 h 799"/>
                <a:gd name="T26" fmla="*/ 57 w 203"/>
                <a:gd name="T27" fmla="*/ 9 h 799"/>
                <a:gd name="T28" fmla="*/ 37 w 203"/>
                <a:gd name="T29" fmla="*/ 16 h 799"/>
                <a:gd name="T30" fmla="*/ 19 w 203"/>
                <a:gd name="T31" fmla="*/ 26 h 799"/>
                <a:gd name="T32" fmla="*/ 0 w 203"/>
                <a:gd name="T33" fmla="*/ 38 h 799"/>
                <a:gd name="T34" fmla="*/ 0 w 203"/>
                <a:gd name="T35" fmla="*/ 799 h 799"/>
                <a:gd name="T36" fmla="*/ 1 w 203"/>
                <a:gd name="T37" fmla="*/ 799 h 799"/>
                <a:gd name="T38" fmla="*/ 5 w 203"/>
                <a:gd name="T39" fmla="*/ 799 h 799"/>
                <a:gd name="T40" fmla="*/ 11 w 203"/>
                <a:gd name="T41" fmla="*/ 798 h 799"/>
                <a:gd name="T42" fmla="*/ 19 w 203"/>
                <a:gd name="T43" fmla="*/ 797 h 799"/>
                <a:gd name="T44" fmla="*/ 28 w 203"/>
                <a:gd name="T45" fmla="*/ 796 h 799"/>
                <a:gd name="T46" fmla="*/ 41 w 203"/>
                <a:gd name="T47" fmla="*/ 794 h 799"/>
                <a:gd name="T48" fmla="*/ 53 w 203"/>
                <a:gd name="T49" fmla="*/ 791 h 799"/>
                <a:gd name="T50" fmla="*/ 67 w 203"/>
                <a:gd name="T51" fmla="*/ 786 h 799"/>
                <a:gd name="T52" fmla="*/ 82 w 203"/>
                <a:gd name="T53" fmla="*/ 782 h 799"/>
                <a:gd name="T54" fmla="*/ 99 w 203"/>
                <a:gd name="T55" fmla="*/ 777 h 799"/>
                <a:gd name="T56" fmla="*/ 116 w 203"/>
                <a:gd name="T57" fmla="*/ 771 h 799"/>
                <a:gd name="T58" fmla="*/ 133 w 203"/>
                <a:gd name="T59" fmla="*/ 763 h 799"/>
                <a:gd name="T60" fmla="*/ 150 w 203"/>
                <a:gd name="T61" fmla="*/ 755 h 799"/>
                <a:gd name="T62" fmla="*/ 169 w 203"/>
                <a:gd name="T63" fmla="*/ 745 h 799"/>
                <a:gd name="T64" fmla="*/ 186 w 203"/>
                <a:gd name="T65" fmla="*/ 733 h 799"/>
                <a:gd name="T66" fmla="*/ 203 w 203"/>
                <a:gd name="T67" fmla="*/ 720 h 799"/>
                <a:gd name="T68" fmla="*/ 203 w 203"/>
                <a:gd name="T69" fmla="*/ 18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799">
                  <a:moveTo>
                    <a:pt x="203" y="18"/>
                  </a:moveTo>
                  <a:lnTo>
                    <a:pt x="202" y="17"/>
                  </a:lnTo>
                  <a:lnTo>
                    <a:pt x="199" y="16"/>
                  </a:lnTo>
                  <a:lnTo>
                    <a:pt x="193" y="14"/>
                  </a:lnTo>
                  <a:lnTo>
                    <a:pt x="186" y="11"/>
                  </a:lnTo>
                  <a:lnTo>
                    <a:pt x="177" y="8"/>
                  </a:lnTo>
                  <a:lnTo>
                    <a:pt x="166" y="5"/>
                  </a:lnTo>
                  <a:lnTo>
                    <a:pt x="153" y="3"/>
                  </a:lnTo>
                  <a:lnTo>
                    <a:pt x="140" y="1"/>
                  </a:lnTo>
                  <a:lnTo>
                    <a:pt x="125" y="0"/>
                  </a:lnTo>
                  <a:lnTo>
                    <a:pt x="109" y="0"/>
                  </a:lnTo>
                  <a:lnTo>
                    <a:pt x="92" y="1"/>
                  </a:lnTo>
                  <a:lnTo>
                    <a:pt x="74" y="4"/>
                  </a:lnTo>
                  <a:lnTo>
                    <a:pt x="57" y="9"/>
                  </a:lnTo>
                  <a:lnTo>
                    <a:pt x="37" y="16"/>
                  </a:lnTo>
                  <a:lnTo>
                    <a:pt x="19" y="26"/>
                  </a:lnTo>
                  <a:lnTo>
                    <a:pt x="0" y="38"/>
                  </a:lnTo>
                  <a:lnTo>
                    <a:pt x="0" y="799"/>
                  </a:lnTo>
                  <a:lnTo>
                    <a:pt x="1" y="799"/>
                  </a:lnTo>
                  <a:lnTo>
                    <a:pt x="5" y="799"/>
                  </a:lnTo>
                  <a:lnTo>
                    <a:pt x="11" y="798"/>
                  </a:lnTo>
                  <a:lnTo>
                    <a:pt x="19" y="797"/>
                  </a:lnTo>
                  <a:lnTo>
                    <a:pt x="28" y="796"/>
                  </a:lnTo>
                  <a:lnTo>
                    <a:pt x="41" y="794"/>
                  </a:lnTo>
                  <a:lnTo>
                    <a:pt x="53" y="791"/>
                  </a:lnTo>
                  <a:lnTo>
                    <a:pt x="67" y="786"/>
                  </a:lnTo>
                  <a:lnTo>
                    <a:pt x="82" y="782"/>
                  </a:lnTo>
                  <a:lnTo>
                    <a:pt x="99" y="777"/>
                  </a:lnTo>
                  <a:lnTo>
                    <a:pt x="116" y="771"/>
                  </a:lnTo>
                  <a:lnTo>
                    <a:pt x="133" y="763"/>
                  </a:lnTo>
                  <a:lnTo>
                    <a:pt x="150" y="755"/>
                  </a:lnTo>
                  <a:lnTo>
                    <a:pt x="169" y="745"/>
                  </a:lnTo>
                  <a:lnTo>
                    <a:pt x="186" y="733"/>
                  </a:lnTo>
                  <a:lnTo>
                    <a:pt x="203" y="720"/>
                  </a:lnTo>
                  <a:lnTo>
                    <a:pt x="203" y="1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67" name="Freeform 517"/>
            <p:cNvSpPr>
              <a:spLocks/>
            </p:cNvSpPr>
            <p:nvPr/>
          </p:nvSpPr>
          <p:spPr bwMode="auto">
            <a:xfrm>
              <a:off x="3928" y="3289"/>
              <a:ext cx="19" cy="72"/>
            </a:xfrm>
            <a:custGeom>
              <a:avLst/>
              <a:gdLst>
                <a:gd name="T0" fmla="*/ 171 w 171"/>
                <a:gd name="T1" fmla="*/ 15 h 650"/>
                <a:gd name="T2" fmla="*/ 170 w 171"/>
                <a:gd name="T3" fmla="*/ 15 h 650"/>
                <a:gd name="T4" fmla="*/ 167 w 171"/>
                <a:gd name="T5" fmla="*/ 13 h 650"/>
                <a:gd name="T6" fmla="*/ 163 w 171"/>
                <a:gd name="T7" fmla="*/ 11 h 650"/>
                <a:gd name="T8" fmla="*/ 157 w 171"/>
                <a:gd name="T9" fmla="*/ 9 h 650"/>
                <a:gd name="T10" fmla="*/ 149 w 171"/>
                <a:gd name="T11" fmla="*/ 7 h 650"/>
                <a:gd name="T12" fmla="*/ 139 w 171"/>
                <a:gd name="T13" fmla="*/ 4 h 650"/>
                <a:gd name="T14" fmla="*/ 129 w 171"/>
                <a:gd name="T15" fmla="*/ 2 h 650"/>
                <a:gd name="T16" fmla="*/ 118 w 171"/>
                <a:gd name="T17" fmla="*/ 0 h 650"/>
                <a:gd name="T18" fmla="*/ 105 w 171"/>
                <a:gd name="T19" fmla="*/ 0 h 650"/>
                <a:gd name="T20" fmla="*/ 92 w 171"/>
                <a:gd name="T21" fmla="*/ 0 h 650"/>
                <a:gd name="T22" fmla="*/ 77 w 171"/>
                <a:gd name="T23" fmla="*/ 1 h 650"/>
                <a:gd name="T24" fmla="*/ 63 w 171"/>
                <a:gd name="T25" fmla="*/ 3 h 650"/>
                <a:gd name="T26" fmla="*/ 48 w 171"/>
                <a:gd name="T27" fmla="*/ 7 h 650"/>
                <a:gd name="T28" fmla="*/ 31 w 171"/>
                <a:gd name="T29" fmla="*/ 13 h 650"/>
                <a:gd name="T30" fmla="*/ 16 w 171"/>
                <a:gd name="T31" fmla="*/ 22 h 650"/>
                <a:gd name="T32" fmla="*/ 0 w 171"/>
                <a:gd name="T33" fmla="*/ 32 h 650"/>
                <a:gd name="T34" fmla="*/ 0 w 171"/>
                <a:gd name="T35" fmla="*/ 650 h 650"/>
                <a:gd name="T36" fmla="*/ 1 w 171"/>
                <a:gd name="T37" fmla="*/ 650 h 650"/>
                <a:gd name="T38" fmla="*/ 4 w 171"/>
                <a:gd name="T39" fmla="*/ 650 h 650"/>
                <a:gd name="T40" fmla="*/ 9 w 171"/>
                <a:gd name="T41" fmla="*/ 649 h 650"/>
                <a:gd name="T42" fmla="*/ 16 w 171"/>
                <a:gd name="T43" fmla="*/ 648 h 650"/>
                <a:gd name="T44" fmla="*/ 24 w 171"/>
                <a:gd name="T45" fmla="*/ 647 h 650"/>
                <a:gd name="T46" fmla="*/ 34 w 171"/>
                <a:gd name="T47" fmla="*/ 645 h 650"/>
                <a:gd name="T48" fmla="*/ 45 w 171"/>
                <a:gd name="T49" fmla="*/ 642 h 650"/>
                <a:gd name="T50" fmla="*/ 57 w 171"/>
                <a:gd name="T51" fmla="*/ 640 h 650"/>
                <a:gd name="T52" fmla="*/ 69 w 171"/>
                <a:gd name="T53" fmla="*/ 636 h 650"/>
                <a:gd name="T54" fmla="*/ 82 w 171"/>
                <a:gd name="T55" fmla="*/ 632 h 650"/>
                <a:gd name="T56" fmla="*/ 97 w 171"/>
                <a:gd name="T57" fmla="*/ 627 h 650"/>
                <a:gd name="T58" fmla="*/ 112 w 171"/>
                <a:gd name="T59" fmla="*/ 621 h 650"/>
                <a:gd name="T60" fmla="*/ 126 w 171"/>
                <a:gd name="T61" fmla="*/ 614 h 650"/>
                <a:gd name="T62" fmla="*/ 141 w 171"/>
                <a:gd name="T63" fmla="*/ 606 h 650"/>
                <a:gd name="T64" fmla="*/ 157 w 171"/>
                <a:gd name="T65" fmla="*/ 595 h 650"/>
                <a:gd name="T66" fmla="*/ 171 w 171"/>
                <a:gd name="T67" fmla="*/ 585 h 650"/>
                <a:gd name="T68" fmla="*/ 171 w 171"/>
                <a:gd name="T69" fmla="*/ 15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650">
                  <a:moveTo>
                    <a:pt x="171" y="15"/>
                  </a:moveTo>
                  <a:lnTo>
                    <a:pt x="170" y="15"/>
                  </a:lnTo>
                  <a:lnTo>
                    <a:pt x="167" y="13"/>
                  </a:lnTo>
                  <a:lnTo>
                    <a:pt x="163" y="11"/>
                  </a:lnTo>
                  <a:lnTo>
                    <a:pt x="157" y="9"/>
                  </a:lnTo>
                  <a:lnTo>
                    <a:pt x="149" y="7"/>
                  </a:lnTo>
                  <a:lnTo>
                    <a:pt x="139" y="4"/>
                  </a:lnTo>
                  <a:lnTo>
                    <a:pt x="129" y="2"/>
                  </a:lnTo>
                  <a:lnTo>
                    <a:pt x="118" y="0"/>
                  </a:lnTo>
                  <a:lnTo>
                    <a:pt x="105" y="0"/>
                  </a:lnTo>
                  <a:lnTo>
                    <a:pt x="92" y="0"/>
                  </a:lnTo>
                  <a:lnTo>
                    <a:pt x="77" y="1"/>
                  </a:lnTo>
                  <a:lnTo>
                    <a:pt x="63" y="3"/>
                  </a:lnTo>
                  <a:lnTo>
                    <a:pt x="48" y="7"/>
                  </a:lnTo>
                  <a:lnTo>
                    <a:pt x="31" y="13"/>
                  </a:lnTo>
                  <a:lnTo>
                    <a:pt x="16" y="22"/>
                  </a:lnTo>
                  <a:lnTo>
                    <a:pt x="0" y="32"/>
                  </a:lnTo>
                  <a:lnTo>
                    <a:pt x="0" y="650"/>
                  </a:lnTo>
                  <a:lnTo>
                    <a:pt x="1" y="650"/>
                  </a:lnTo>
                  <a:lnTo>
                    <a:pt x="4" y="650"/>
                  </a:lnTo>
                  <a:lnTo>
                    <a:pt x="9" y="649"/>
                  </a:lnTo>
                  <a:lnTo>
                    <a:pt x="16" y="648"/>
                  </a:lnTo>
                  <a:lnTo>
                    <a:pt x="24" y="647"/>
                  </a:lnTo>
                  <a:lnTo>
                    <a:pt x="34" y="645"/>
                  </a:lnTo>
                  <a:lnTo>
                    <a:pt x="45" y="642"/>
                  </a:lnTo>
                  <a:lnTo>
                    <a:pt x="57" y="640"/>
                  </a:lnTo>
                  <a:lnTo>
                    <a:pt x="69" y="636"/>
                  </a:lnTo>
                  <a:lnTo>
                    <a:pt x="82" y="632"/>
                  </a:lnTo>
                  <a:lnTo>
                    <a:pt x="97" y="627"/>
                  </a:lnTo>
                  <a:lnTo>
                    <a:pt x="112" y="621"/>
                  </a:lnTo>
                  <a:lnTo>
                    <a:pt x="126" y="614"/>
                  </a:lnTo>
                  <a:lnTo>
                    <a:pt x="141" y="606"/>
                  </a:lnTo>
                  <a:lnTo>
                    <a:pt x="157" y="595"/>
                  </a:lnTo>
                  <a:lnTo>
                    <a:pt x="171" y="585"/>
                  </a:lnTo>
                  <a:lnTo>
                    <a:pt x="171" y="1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68" name="Freeform 518"/>
            <p:cNvSpPr>
              <a:spLocks/>
            </p:cNvSpPr>
            <p:nvPr/>
          </p:nvSpPr>
          <p:spPr bwMode="auto">
            <a:xfrm>
              <a:off x="3929" y="3289"/>
              <a:ext cx="15" cy="56"/>
            </a:xfrm>
            <a:custGeom>
              <a:avLst/>
              <a:gdLst>
                <a:gd name="T0" fmla="*/ 138 w 138"/>
                <a:gd name="T1" fmla="*/ 14 h 502"/>
                <a:gd name="T2" fmla="*/ 135 w 138"/>
                <a:gd name="T3" fmla="*/ 13 h 502"/>
                <a:gd name="T4" fmla="*/ 126 w 138"/>
                <a:gd name="T5" fmla="*/ 8 h 502"/>
                <a:gd name="T6" fmla="*/ 113 w 138"/>
                <a:gd name="T7" fmla="*/ 4 h 502"/>
                <a:gd name="T8" fmla="*/ 96 w 138"/>
                <a:gd name="T9" fmla="*/ 1 h 502"/>
                <a:gd name="T10" fmla="*/ 74 w 138"/>
                <a:gd name="T11" fmla="*/ 0 h 502"/>
                <a:gd name="T12" fmla="*/ 51 w 138"/>
                <a:gd name="T13" fmla="*/ 3 h 502"/>
                <a:gd name="T14" fmla="*/ 25 w 138"/>
                <a:gd name="T15" fmla="*/ 12 h 502"/>
                <a:gd name="T16" fmla="*/ 0 w 138"/>
                <a:gd name="T17" fmla="*/ 26 h 502"/>
                <a:gd name="T18" fmla="*/ 0 w 138"/>
                <a:gd name="T19" fmla="*/ 502 h 502"/>
                <a:gd name="T20" fmla="*/ 3 w 138"/>
                <a:gd name="T21" fmla="*/ 502 h 502"/>
                <a:gd name="T22" fmla="*/ 13 w 138"/>
                <a:gd name="T23" fmla="*/ 501 h 502"/>
                <a:gd name="T24" fmla="*/ 28 w 138"/>
                <a:gd name="T25" fmla="*/ 499 h 502"/>
                <a:gd name="T26" fmla="*/ 46 w 138"/>
                <a:gd name="T27" fmla="*/ 494 h 502"/>
                <a:gd name="T28" fmla="*/ 67 w 138"/>
                <a:gd name="T29" fmla="*/ 488 h 502"/>
                <a:gd name="T30" fmla="*/ 91 w 138"/>
                <a:gd name="T31" fmla="*/ 479 h 502"/>
                <a:gd name="T32" fmla="*/ 114 w 138"/>
                <a:gd name="T33" fmla="*/ 467 h 502"/>
                <a:gd name="T34" fmla="*/ 138 w 138"/>
                <a:gd name="T35" fmla="*/ 450 h 502"/>
                <a:gd name="T36" fmla="*/ 138 w 138"/>
                <a:gd name="T37" fmla="*/ 14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8" h="502">
                  <a:moveTo>
                    <a:pt x="138" y="14"/>
                  </a:moveTo>
                  <a:lnTo>
                    <a:pt x="135" y="13"/>
                  </a:lnTo>
                  <a:lnTo>
                    <a:pt x="126" y="8"/>
                  </a:lnTo>
                  <a:lnTo>
                    <a:pt x="113" y="4"/>
                  </a:lnTo>
                  <a:lnTo>
                    <a:pt x="96" y="1"/>
                  </a:lnTo>
                  <a:lnTo>
                    <a:pt x="74" y="0"/>
                  </a:lnTo>
                  <a:lnTo>
                    <a:pt x="51" y="3"/>
                  </a:lnTo>
                  <a:lnTo>
                    <a:pt x="25" y="12"/>
                  </a:lnTo>
                  <a:lnTo>
                    <a:pt x="0" y="26"/>
                  </a:lnTo>
                  <a:lnTo>
                    <a:pt x="0" y="502"/>
                  </a:lnTo>
                  <a:lnTo>
                    <a:pt x="3" y="502"/>
                  </a:lnTo>
                  <a:lnTo>
                    <a:pt x="13" y="501"/>
                  </a:lnTo>
                  <a:lnTo>
                    <a:pt x="28" y="499"/>
                  </a:lnTo>
                  <a:lnTo>
                    <a:pt x="46" y="494"/>
                  </a:lnTo>
                  <a:lnTo>
                    <a:pt x="67" y="488"/>
                  </a:lnTo>
                  <a:lnTo>
                    <a:pt x="91" y="479"/>
                  </a:lnTo>
                  <a:lnTo>
                    <a:pt x="114" y="467"/>
                  </a:lnTo>
                  <a:lnTo>
                    <a:pt x="138" y="450"/>
                  </a:lnTo>
                  <a:lnTo>
                    <a:pt x="138" y="1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69" name="Freeform 519"/>
            <p:cNvSpPr>
              <a:spLocks/>
            </p:cNvSpPr>
            <p:nvPr/>
          </p:nvSpPr>
          <p:spPr bwMode="auto">
            <a:xfrm>
              <a:off x="3929" y="3290"/>
              <a:ext cx="12" cy="40"/>
            </a:xfrm>
            <a:custGeom>
              <a:avLst/>
              <a:gdLst>
                <a:gd name="T0" fmla="*/ 104 w 104"/>
                <a:gd name="T1" fmla="*/ 10 h 353"/>
                <a:gd name="T2" fmla="*/ 102 w 104"/>
                <a:gd name="T3" fmla="*/ 9 h 353"/>
                <a:gd name="T4" fmla="*/ 95 w 104"/>
                <a:gd name="T5" fmla="*/ 6 h 353"/>
                <a:gd name="T6" fmla="*/ 85 w 104"/>
                <a:gd name="T7" fmla="*/ 3 h 353"/>
                <a:gd name="T8" fmla="*/ 71 w 104"/>
                <a:gd name="T9" fmla="*/ 0 h 353"/>
                <a:gd name="T10" fmla="*/ 56 w 104"/>
                <a:gd name="T11" fmla="*/ 0 h 353"/>
                <a:gd name="T12" fmla="*/ 38 w 104"/>
                <a:gd name="T13" fmla="*/ 3 h 353"/>
                <a:gd name="T14" fmla="*/ 19 w 104"/>
                <a:gd name="T15" fmla="*/ 9 h 353"/>
                <a:gd name="T16" fmla="*/ 0 w 104"/>
                <a:gd name="T17" fmla="*/ 20 h 353"/>
                <a:gd name="T18" fmla="*/ 0 w 104"/>
                <a:gd name="T19" fmla="*/ 353 h 353"/>
                <a:gd name="T20" fmla="*/ 2 w 104"/>
                <a:gd name="T21" fmla="*/ 353 h 353"/>
                <a:gd name="T22" fmla="*/ 9 w 104"/>
                <a:gd name="T23" fmla="*/ 352 h 353"/>
                <a:gd name="T24" fmla="*/ 21 w 104"/>
                <a:gd name="T25" fmla="*/ 350 h 353"/>
                <a:gd name="T26" fmla="*/ 35 w 104"/>
                <a:gd name="T27" fmla="*/ 347 h 353"/>
                <a:gd name="T28" fmla="*/ 51 w 104"/>
                <a:gd name="T29" fmla="*/ 343 h 353"/>
                <a:gd name="T30" fmla="*/ 68 w 104"/>
                <a:gd name="T31" fmla="*/ 336 h 353"/>
                <a:gd name="T32" fmla="*/ 86 w 104"/>
                <a:gd name="T33" fmla="*/ 326 h 353"/>
                <a:gd name="T34" fmla="*/ 104 w 104"/>
                <a:gd name="T35" fmla="*/ 313 h 353"/>
                <a:gd name="T36" fmla="*/ 104 w 104"/>
                <a:gd name="T37" fmla="*/ 1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 h="353">
                  <a:moveTo>
                    <a:pt x="104" y="10"/>
                  </a:moveTo>
                  <a:lnTo>
                    <a:pt x="102" y="9"/>
                  </a:lnTo>
                  <a:lnTo>
                    <a:pt x="95" y="6"/>
                  </a:lnTo>
                  <a:lnTo>
                    <a:pt x="85" y="3"/>
                  </a:lnTo>
                  <a:lnTo>
                    <a:pt x="71" y="0"/>
                  </a:lnTo>
                  <a:lnTo>
                    <a:pt x="56" y="0"/>
                  </a:lnTo>
                  <a:lnTo>
                    <a:pt x="38" y="3"/>
                  </a:lnTo>
                  <a:lnTo>
                    <a:pt x="19" y="9"/>
                  </a:lnTo>
                  <a:lnTo>
                    <a:pt x="0" y="20"/>
                  </a:lnTo>
                  <a:lnTo>
                    <a:pt x="0" y="353"/>
                  </a:lnTo>
                  <a:lnTo>
                    <a:pt x="2" y="353"/>
                  </a:lnTo>
                  <a:lnTo>
                    <a:pt x="9" y="352"/>
                  </a:lnTo>
                  <a:lnTo>
                    <a:pt x="21" y="350"/>
                  </a:lnTo>
                  <a:lnTo>
                    <a:pt x="35" y="347"/>
                  </a:lnTo>
                  <a:lnTo>
                    <a:pt x="51" y="343"/>
                  </a:lnTo>
                  <a:lnTo>
                    <a:pt x="68" y="336"/>
                  </a:lnTo>
                  <a:lnTo>
                    <a:pt x="86" y="326"/>
                  </a:lnTo>
                  <a:lnTo>
                    <a:pt x="104" y="313"/>
                  </a:lnTo>
                  <a:lnTo>
                    <a:pt x="104" y="1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70" name="Freeform 520"/>
            <p:cNvSpPr>
              <a:spLocks/>
            </p:cNvSpPr>
            <p:nvPr/>
          </p:nvSpPr>
          <p:spPr bwMode="auto">
            <a:xfrm>
              <a:off x="3930" y="3291"/>
              <a:ext cx="8" cy="23"/>
            </a:xfrm>
            <a:custGeom>
              <a:avLst/>
              <a:gdLst>
                <a:gd name="T0" fmla="*/ 72 w 72"/>
                <a:gd name="T1" fmla="*/ 6 h 204"/>
                <a:gd name="T2" fmla="*/ 69 w 72"/>
                <a:gd name="T3" fmla="*/ 5 h 204"/>
                <a:gd name="T4" fmla="*/ 65 w 72"/>
                <a:gd name="T5" fmla="*/ 4 h 204"/>
                <a:gd name="T6" fmla="*/ 58 w 72"/>
                <a:gd name="T7" fmla="*/ 2 h 204"/>
                <a:gd name="T8" fmla="*/ 49 w 72"/>
                <a:gd name="T9" fmla="*/ 0 h 204"/>
                <a:gd name="T10" fmla="*/ 39 w 72"/>
                <a:gd name="T11" fmla="*/ 0 h 204"/>
                <a:gd name="T12" fmla="*/ 27 w 72"/>
                <a:gd name="T13" fmla="*/ 1 h 204"/>
                <a:gd name="T14" fmla="*/ 13 w 72"/>
                <a:gd name="T15" fmla="*/ 6 h 204"/>
                <a:gd name="T16" fmla="*/ 0 w 72"/>
                <a:gd name="T17" fmla="*/ 13 h 204"/>
                <a:gd name="T18" fmla="*/ 0 w 72"/>
                <a:gd name="T19" fmla="*/ 204 h 204"/>
                <a:gd name="T20" fmla="*/ 2 w 72"/>
                <a:gd name="T21" fmla="*/ 204 h 204"/>
                <a:gd name="T22" fmla="*/ 6 w 72"/>
                <a:gd name="T23" fmla="*/ 203 h 204"/>
                <a:gd name="T24" fmla="*/ 15 w 72"/>
                <a:gd name="T25" fmla="*/ 202 h 204"/>
                <a:gd name="T26" fmla="*/ 24 w 72"/>
                <a:gd name="T27" fmla="*/ 200 h 204"/>
                <a:gd name="T28" fmla="*/ 35 w 72"/>
                <a:gd name="T29" fmla="*/ 197 h 204"/>
                <a:gd name="T30" fmla="*/ 47 w 72"/>
                <a:gd name="T31" fmla="*/ 192 h 204"/>
                <a:gd name="T32" fmla="*/ 59 w 72"/>
                <a:gd name="T33" fmla="*/ 185 h 204"/>
                <a:gd name="T34" fmla="*/ 72 w 72"/>
                <a:gd name="T35" fmla="*/ 177 h 204"/>
                <a:gd name="T36" fmla="*/ 72 w 72"/>
                <a:gd name="T37" fmla="*/ 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204">
                  <a:moveTo>
                    <a:pt x="72" y="6"/>
                  </a:moveTo>
                  <a:lnTo>
                    <a:pt x="69" y="5"/>
                  </a:lnTo>
                  <a:lnTo>
                    <a:pt x="65" y="4"/>
                  </a:lnTo>
                  <a:lnTo>
                    <a:pt x="58" y="2"/>
                  </a:lnTo>
                  <a:lnTo>
                    <a:pt x="49" y="0"/>
                  </a:lnTo>
                  <a:lnTo>
                    <a:pt x="39" y="0"/>
                  </a:lnTo>
                  <a:lnTo>
                    <a:pt x="27" y="1"/>
                  </a:lnTo>
                  <a:lnTo>
                    <a:pt x="13" y="6"/>
                  </a:lnTo>
                  <a:lnTo>
                    <a:pt x="0" y="13"/>
                  </a:lnTo>
                  <a:lnTo>
                    <a:pt x="0" y="204"/>
                  </a:lnTo>
                  <a:lnTo>
                    <a:pt x="2" y="204"/>
                  </a:lnTo>
                  <a:lnTo>
                    <a:pt x="6" y="203"/>
                  </a:lnTo>
                  <a:lnTo>
                    <a:pt x="15" y="202"/>
                  </a:lnTo>
                  <a:lnTo>
                    <a:pt x="24" y="200"/>
                  </a:lnTo>
                  <a:lnTo>
                    <a:pt x="35" y="197"/>
                  </a:lnTo>
                  <a:lnTo>
                    <a:pt x="47" y="192"/>
                  </a:lnTo>
                  <a:lnTo>
                    <a:pt x="59" y="185"/>
                  </a:lnTo>
                  <a:lnTo>
                    <a:pt x="72" y="177"/>
                  </a:lnTo>
                  <a:lnTo>
                    <a:pt x="72" y="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71" name="Freeform 521"/>
            <p:cNvSpPr>
              <a:spLocks/>
            </p:cNvSpPr>
            <p:nvPr/>
          </p:nvSpPr>
          <p:spPr bwMode="auto">
            <a:xfrm>
              <a:off x="4025" y="3357"/>
              <a:ext cx="12" cy="11"/>
            </a:xfrm>
            <a:custGeom>
              <a:avLst/>
              <a:gdLst>
                <a:gd name="T0" fmla="*/ 52 w 104"/>
                <a:gd name="T1" fmla="*/ 104 h 104"/>
                <a:gd name="T2" fmla="*/ 62 w 104"/>
                <a:gd name="T3" fmla="*/ 103 h 104"/>
                <a:gd name="T4" fmla="*/ 73 w 104"/>
                <a:gd name="T5" fmla="*/ 100 h 104"/>
                <a:gd name="T6" fmla="*/ 81 w 104"/>
                <a:gd name="T7" fmla="*/ 95 h 104"/>
                <a:gd name="T8" fmla="*/ 89 w 104"/>
                <a:gd name="T9" fmla="*/ 89 h 104"/>
                <a:gd name="T10" fmla="*/ 95 w 104"/>
                <a:gd name="T11" fmla="*/ 81 h 104"/>
                <a:gd name="T12" fmla="*/ 100 w 104"/>
                <a:gd name="T13" fmla="*/ 72 h 104"/>
                <a:gd name="T14" fmla="*/ 103 w 104"/>
                <a:gd name="T15" fmla="*/ 62 h 104"/>
                <a:gd name="T16" fmla="*/ 104 w 104"/>
                <a:gd name="T17" fmla="*/ 52 h 104"/>
                <a:gd name="T18" fmla="*/ 103 w 104"/>
                <a:gd name="T19" fmla="*/ 41 h 104"/>
                <a:gd name="T20" fmla="*/ 100 w 104"/>
                <a:gd name="T21" fmla="*/ 31 h 104"/>
                <a:gd name="T22" fmla="*/ 95 w 104"/>
                <a:gd name="T23" fmla="*/ 22 h 104"/>
                <a:gd name="T24" fmla="*/ 89 w 104"/>
                <a:gd name="T25" fmla="*/ 15 h 104"/>
                <a:gd name="T26" fmla="*/ 81 w 104"/>
                <a:gd name="T27" fmla="*/ 8 h 104"/>
                <a:gd name="T28" fmla="*/ 73 w 104"/>
                <a:gd name="T29" fmla="*/ 4 h 104"/>
                <a:gd name="T30" fmla="*/ 62 w 104"/>
                <a:gd name="T31" fmla="*/ 1 h 104"/>
                <a:gd name="T32" fmla="*/ 52 w 104"/>
                <a:gd name="T33" fmla="*/ 0 h 104"/>
                <a:gd name="T34" fmla="*/ 42 w 104"/>
                <a:gd name="T35" fmla="*/ 1 h 104"/>
                <a:gd name="T36" fmla="*/ 32 w 104"/>
                <a:gd name="T37" fmla="*/ 4 h 104"/>
                <a:gd name="T38" fmla="*/ 24 w 104"/>
                <a:gd name="T39" fmla="*/ 8 h 104"/>
                <a:gd name="T40" fmla="*/ 16 w 104"/>
                <a:gd name="T41" fmla="*/ 15 h 104"/>
                <a:gd name="T42" fmla="*/ 9 w 104"/>
                <a:gd name="T43" fmla="*/ 22 h 104"/>
                <a:gd name="T44" fmla="*/ 4 w 104"/>
                <a:gd name="T45" fmla="*/ 31 h 104"/>
                <a:gd name="T46" fmla="*/ 1 w 104"/>
                <a:gd name="T47" fmla="*/ 41 h 104"/>
                <a:gd name="T48" fmla="*/ 0 w 104"/>
                <a:gd name="T49" fmla="*/ 52 h 104"/>
                <a:gd name="T50" fmla="*/ 1 w 104"/>
                <a:gd name="T51" fmla="*/ 62 h 104"/>
                <a:gd name="T52" fmla="*/ 4 w 104"/>
                <a:gd name="T53" fmla="*/ 72 h 104"/>
                <a:gd name="T54" fmla="*/ 9 w 104"/>
                <a:gd name="T55" fmla="*/ 81 h 104"/>
                <a:gd name="T56" fmla="*/ 16 w 104"/>
                <a:gd name="T57" fmla="*/ 89 h 104"/>
                <a:gd name="T58" fmla="*/ 24 w 104"/>
                <a:gd name="T59" fmla="*/ 95 h 104"/>
                <a:gd name="T60" fmla="*/ 32 w 104"/>
                <a:gd name="T61" fmla="*/ 100 h 104"/>
                <a:gd name="T62" fmla="*/ 42 w 104"/>
                <a:gd name="T63" fmla="*/ 103 h 104"/>
                <a:gd name="T64" fmla="*/ 52 w 104"/>
                <a:gd name="T65"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104">
                  <a:moveTo>
                    <a:pt x="52" y="104"/>
                  </a:moveTo>
                  <a:lnTo>
                    <a:pt x="62" y="103"/>
                  </a:lnTo>
                  <a:lnTo>
                    <a:pt x="73" y="100"/>
                  </a:lnTo>
                  <a:lnTo>
                    <a:pt x="81" y="95"/>
                  </a:lnTo>
                  <a:lnTo>
                    <a:pt x="89" y="89"/>
                  </a:lnTo>
                  <a:lnTo>
                    <a:pt x="95" y="81"/>
                  </a:lnTo>
                  <a:lnTo>
                    <a:pt x="100" y="72"/>
                  </a:lnTo>
                  <a:lnTo>
                    <a:pt x="103" y="62"/>
                  </a:lnTo>
                  <a:lnTo>
                    <a:pt x="104" y="52"/>
                  </a:lnTo>
                  <a:lnTo>
                    <a:pt x="103" y="41"/>
                  </a:lnTo>
                  <a:lnTo>
                    <a:pt x="100" y="31"/>
                  </a:lnTo>
                  <a:lnTo>
                    <a:pt x="95" y="22"/>
                  </a:lnTo>
                  <a:lnTo>
                    <a:pt x="89" y="15"/>
                  </a:lnTo>
                  <a:lnTo>
                    <a:pt x="81" y="8"/>
                  </a:lnTo>
                  <a:lnTo>
                    <a:pt x="73" y="4"/>
                  </a:lnTo>
                  <a:lnTo>
                    <a:pt x="62" y="1"/>
                  </a:lnTo>
                  <a:lnTo>
                    <a:pt x="52" y="0"/>
                  </a:lnTo>
                  <a:lnTo>
                    <a:pt x="42" y="1"/>
                  </a:lnTo>
                  <a:lnTo>
                    <a:pt x="32" y="4"/>
                  </a:lnTo>
                  <a:lnTo>
                    <a:pt x="24" y="8"/>
                  </a:lnTo>
                  <a:lnTo>
                    <a:pt x="16" y="15"/>
                  </a:lnTo>
                  <a:lnTo>
                    <a:pt x="9" y="22"/>
                  </a:lnTo>
                  <a:lnTo>
                    <a:pt x="4" y="31"/>
                  </a:lnTo>
                  <a:lnTo>
                    <a:pt x="1" y="41"/>
                  </a:lnTo>
                  <a:lnTo>
                    <a:pt x="0" y="52"/>
                  </a:lnTo>
                  <a:lnTo>
                    <a:pt x="1" y="62"/>
                  </a:lnTo>
                  <a:lnTo>
                    <a:pt x="4" y="72"/>
                  </a:lnTo>
                  <a:lnTo>
                    <a:pt x="9" y="81"/>
                  </a:lnTo>
                  <a:lnTo>
                    <a:pt x="16" y="89"/>
                  </a:lnTo>
                  <a:lnTo>
                    <a:pt x="24" y="95"/>
                  </a:lnTo>
                  <a:lnTo>
                    <a:pt x="32" y="100"/>
                  </a:lnTo>
                  <a:lnTo>
                    <a:pt x="42" y="103"/>
                  </a:lnTo>
                  <a:lnTo>
                    <a:pt x="52" y="10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72" name="Freeform 522"/>
            <p:cNvSpPr>
              <a:spLocks/>
            </p:cNvSpPr>
            <p:nvPr/>
          </p:nvSpPr>
          <p:spPr bwMode="auto">
            <a:xfrm>
              <a:off x="3990" y="3357"/>
              <a:ext cx="6" cy="6"/>
            </a:xfrm>
            <a:custGeom>
              <a:avLst/>
              <a:gdLst>
                <a:gd name="T0" fmla="*/ 25 w 52"/>
                <a:gd name="T1" fmla="*/ 52 h 52"/>
                <a:gd name="T2" fmla="*/ 35 w 52"/>
                <a:gd name="T3" fmla="*/ 50 h 52"/>
                <a:gd name="T4" fmla="*/ 44 w 52"/>
                <a:gd name="T5" fmla="*/ 44 h 52"/>
                <a:gd name="T6" fmla="*/ 50 w 52"/>
                <a:gd name="T7" fmla="*/ 36 h 52"/>
                <a:gd name="T8" fmla="*/ 52 w 52"/>
                <a:gd name="T9" fmla="*/ 25 h 52"/>
                <a:gd name="T10" fmla="*/ 50 w 52"/>
                <a:gd name="T11" fmla="*/ 15 h 52"/>
                <a:gd name="T12" fmla="*/ 44 w 52"/>
                <a:gd name="T13" fmla="*/ 7 h 52"/>
                <a:gd name="T14" fmla="*/ 35 w 52"/>
                <a:gd name="T15" fmla="*/ 2 h 52"/>
                <a:gd name="T16" fmla="*/ 25 w 52"/>
                <a:gd name="T17" fmla="*/ 0 h 52"/>
                <a:gd name="T18" fmla="*/ 15 w 52"/>
                <a:gd name="T19" fmla="*/ 2 h 52"/>
                <a:gd name="T20" fmla="*/ 7 w 52"/>
                <a:gd name="T21" fmla="*/ 7 h 52"/>
                <a:gd name="T22" fmla="*/ 2 w 52"/>
                <a:gd name="T23" fmla="*/ 15 h 52"/>
                <a:gd name="T24" fmla="*/ 0 w 52"/>
                <a:gd name="T25" fmla="*/ 25 h 52"/>
                <a:gd name="T26" fmla="*/ 2 w 52"/>
                <a:gd name="T27" fmla="*/ 36 h 52"/>
                <a:gd name="T28" fmla="*/ 7 w 52"/>
                <a:gd name="T29" fmla="*/ 44 h 52"/>
                <a:gd name="T30" fmla="*/ 15 w 52"/>
                <a:gd name="T31" fmla="*/ 50 h 52"/>
                <a:gd name="T32" fmla="*/ 25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5" y="52"/>
                  </a:moveTo>
                  <a:lnTo>
                    <a:pt x="35" y="50"/>
                  </a:lnTo>
                  <a:lnTo>
                    <a:pt x="44" y="44"/>
                  </a:lnTo>
                  <a:lnTo>
                    <a:pt x="50" y="36"/>
                  </a:lnTo>
                  <a:lnTo>
                    <a:pt x="52" y="25"/>
                  </a:lnTo>
                  <a:lnTo>
                    <a:pt x="50" y="15"/>
                  </a:lnTo>
                  <a:lnTo>
                    <a:pt x="44" y="7"/>
                  </a:lnTo>
                  <a:lnTo>
                    <a:pt x="35" y="2"/>
                  </a:lnTo>
                  <a:lnTo>
                    <a:pt x="25" y="0"/>
                  </a:lnTo>
                  <a:lnTo>
                    <a:pt x="15" y="2"/>
                  </a:lnTo>
                  <a:lnTo>
                    <a:pt x="7" y="7"/>
                  </a:lnTo>
                  <a:lnTo>
                    <a:pt x="2" y="15"/>
                  </a:lnTo>
                  <a:lnTo>
                    <a:pt x="0" y="25"/>
                  </a:lnTo>
                  <a:lnTo>
                    <a:pt x="2" y="36"/>
                  </a:lnTo>
                  <a:lnTo>
                    <a:pt x="7" y="44"/>
                  </a:lnTo>
                  <a:lnTo>
                    <a:pt x="15" y="50"/>
                  </a:lnTo>
                  <a:lnTo>
                    <a:pt x="25" y="5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73" name="Freeform 523"/>
            <p:cNvSpPr>
              <a:spLocks/>
            </p:cNvSpPr>
            <p:nvPr/>
          </p:nvSpPr>
          <p:spPr bwMode="auto">
            <a:xfrm>
              <a:off x="4000" y="3357"/>
              <a:ext cx="5" cy="6"/>
            </a:xfrm>
            <a:custGeom>
              <a:avLst/>
              <a:gdLst>
                <a:gd name="T0" fmla="*/ 27 w 52"/>
                <a:gd name="T1" fmla="*/ 52 h 52"/>
                <a:gd name="T2" fmla="*/ 37 w 52"/>
                <a:gd name="T3" fmla="*/ 50 h 52"/>
                <a:gd name="T4" fmla="*/ 45 w 52"/>
                <a:gd name="T5" fmla="*/ 45 h 52"/>
                <a:gd name="T6" fmla="*/ 50 w 52"/>
                <a:gd name="T7" fmla="*/ 37 h 52"/>
                <a:gd name="T8" fmla="*/ 52 w 52"/>
                <a:gd name="T9" fmla="*/ 26 h 52"/>
                <a:gd name="T10" fmla="*/ 50 w 52"/>
                <a:gd name="T11" fmla="*/ 16 h 52"/>
                <a:gd name="T12" fmla="*/ 45 w 52"/>
                <a:gd name="T13" fmla="*/ 8 h 52"/>
                <a:gd name="T14" fmla="*/ 37 w 52"/>
                <a:gd name="T15" fmla="*/ 2 h 52"/>
                <a:gd name="T16" fmla="*/ 27 w 52"/>
                <a:gd name="T17" fmla="*/ 0 h 52"/>
                <a:gd name="T18" fmla="*/ 17 w 52"/>
                <a:gd name="T19" fmla="*/ 2 h 52"/>
                <a:gd name="T20" fmla="*/ 8 w 52"/>
                <a:gd name="T21" fmla="*/ 8 h 52"/>
                <a:gd name="T22" fmla="*/ 2 w 52"/>
                <a:gd name="T23" fmla="*/ 16 h 52"/>
                <a:gd name="T24" fmla="*/ 0 w 52"/>
                <a:gd name="T25" fmla="*/ 26 h 52"/>
                <a:gd name="T26" fmla="*/ 2 w 52"/>
                <a:gd name="T27" fmla="*/ 37 h 52"/>
                <a:gd name="T28" fmla="*/ 8 w 52"/>
                <a:gd name="T29" fmla="*/ 45 h 52"/>
                <a:gd name="T30" fmla="*/ 17 w 52"/>
                <a:gd name="T31" fmla="*/ 50 h 52"/>
                <a:gd name="T32" fmla="*/ 27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7" y="52"/>
                  </a:moveTo>
                  <a:lnTo>
                    <a:pt x="37" y="50"/>
                  </a:lnTo>
                  <a:lnTo>
                    <a:pt x="45" y="45"/>
                  </a:lnTo>
                  <a:lnTo>
                    <a:pt x="50" y="37"/>
                  </a:lnTo>
                  <a:lnTo>
                    <a:pt x="52" y="26"/>
                  </a:lnTo>
                  <a:lnTo>
                    <a:pt x="50" y="16"/>
                  </a:lnTo>
                  <a:lnTo>
                    <a:pt x="45" y="8"/>
                  </a:lnTo>
                  <a:lnTo>
                    <a:pt x="37" y="2"/>
                  </a:lnTo>
                  <a:lnTo>
                    <a:pt x="27" y="0"/>
                  </a:lnTo>
                  <a:lnTo>
                    <a:pt x="17" y="2"/>
                  </a:lnTo>
                  <a:lnTo>
                    <a:pt x="8" y="8"/>
                  </a:lnTo>
                  <a:lnTo>
                    <a:pt x="2" y="16"/>
                  </a:lnTo>
                  <a:lnTo>
                    <a:pt x="0" y="26"/>
                  </a:lnTo>
                  <a:lnTo>
                    <a:pt x="2" y="37"/>
                  </a:lnTo>
                  <a:lnTo>
                    <a:pt x="8" y="45"/>
                  </a:lnTo>
                  <a:lnTo>
                    <a:pt x="17" y="50"/>
                  </a:lnTo>
                  <a:lnTo>
                    <a:pt x="27" y="5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74" name="Freeform 524"/>
            <p:cNvSpPr>
              <a:spLocks/>
            </p:cNvSpPr>
            <p:nvPr/>
          </p:nvSpPr>
          <p:spPr bwMode="auto">
            <a:xfrm>
              <a:off x="3961" y="3278"/>
              <a:ext cx="16" cy="79"/>
            </a:xfrm>
            <a:custGeom>
              <a:avLst/>
              <a:gdLst>
                <a:gd name="T0" fmla="*/ 46 w 148"/>
                <a:gd name="T1" fmla="*/ 14 h 712"/>
                <a:gd name="T2" fmla="*/ 42 w 148"/>
                <a:gd name="T3" fmla="*/ 29 h 712"/>
                <a:gd name="T4" fmla="*/ 32 w 148"/>
                <a:gd name="T5" fmla="*/ 68 h 712"/>
                <a:gd name="T6" fmla="*/ 18 w 148"/>
                <a:gd name="T7" fmla="*/ 132 h 712"/>
                <a:gd name="T8" fmla="*/ 7 w 148"/>
                <a:gd name="T9" fmla="*/ 217 h 712"/>
                <a:gd name="T10" fmla="*/ 0 w 148"/>
                <a:gd name="T11" fmla="*/ 319 h 712"/>
                <a:gd name="T12" fmla="*/ 1 w 148"/>
                <a:gd name="T13" fmla="*/ 438 h 712"/>
                <a:gd name="T14" fmla="*/ 13 w 148"/>
                <a:gd name="T15" fmla="*/ 570 h 712"/>
                <a:gd name="T16" fmla="*/ 41 w 148"/>
                <a:gd name="T17" fmla="*/ 712 h 712"/>
                <a:gd name="T18" fmla="*/ 143 w 148"/>
                <a:gd name="T19" fmla="*/ 707 h 712"/>
                <a:gd name="T20" fmla="*/ 139 w 148"/>
                <a:gd name="T21" fmla="*/ 685 h 712"/>
                <a:gd name="T22" fmla="*/ 128 w 148"/>
                <a:gd name="T23" fmla="*/ 628 h 712"/>
                <a:gd name="T24" fmla="*/ 116 w 148"/>
                <a:gd name="T25" fmla="*/ 543 h 712"/>
                <a:gd name="T26" fmla="*/ 105 w 148"/>
                <a:gd name="T27" fmla="*/ 439 h 712"/>
                <a:gd name="T28" fmla="*/ 99 w 148"/>
                <a:gd name="T29" fmla="*/ 324 h 712"/>
                <a:gd name="T30" fmla="*/ 102 w 148"/>
                <a:gd name="T31" fmla="*/ 209 h 712"/>
                <a:gd name="T32" fmla="*/ 117 w 148"/>
                <a:gd name="T33" fmla="*/ 100 h 712"/>
                <a:gd name="T34" fmla="*/ 148 w 148"/>
                <a:gd name="T35" fmla="*/ 8 h 712"/>
                <a:gd name="T36" fmla="*/ 148 w 148"/>
                <a:gd name="T37" fmla="*/ 7 h 712"/>
                <a:gd name="T38" fmla="*/ 148 w 148"/>
                <a:gd name="T39" fmla="*/ 5 h 712"/>
                <a:gd name="T40" fmla="*/ 146 w 148"/>
                <a:gd name="T41" fmla="*/ 3 h 712"/>
                <a:gd name="T42" fmla="*/ 140 w 148"/>
                <a:gd name="T43" fmla="*/ 0 h 712"/>
                <a:gd name="T44" fmla="*/ 127 w 148"/>
                <a:gd name="T45" fmla="*/ 0 h 712"/>
                <a:gd name="T46" fmla="*/ 109 w 148"/>
                <a:gd name="T47" fmla="*/ 1 h 712"/>
                <a:gd name="T48" fmla="*/ 83 w 148"/>
                <a:gd name="T49" fmla="*/ 6 h 712"/>
                <a:gd name="T50" fmla="*/ 46 w 148"/>
                <a:gd name="T51" fmla="*/ 14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712">
                  <a:moveTo>
                    <a:pt x="46" y="14"/>
                  </a:moveTo>
                  <a:lnTo>
                    <a:pt x="42" y="29"/>
                  </a:lnTo>
                  <a:lnTo>
                    <a:pt x="32" y="68"/>
                  </a:lnTo>
                  <a:lnTo>
                    <a:pt x="18" y="132"/>
                  </a:lnTo>
                  <a:lnTo>
                    <a:pt x="7" y="217"/>
                  </a:lnTo>
                  <a:lnTo>
                    <a:pt x="0" y="319"/>
                  </a:lnTo>
                  <a:lnTo>
                    <a:pt x="1" y="438"/>
                  </a:lnTo>
                  <a:lnTo>
                    <a:pt x="13" y="570"/>
                  </a:lnTo>
                  <a:lnTo>
                    <a:pt x="41" y="712"/>
                  </a:lnTo>
                  <a:lnTo>
                    <a:pt x="143" y="707"/>
                  </a:lnTo>
                  <a:lnTo>
                    <a:pt x="139" y="685"/>
                  </a:lnTo>
                  <a:lnTo>
                    <a:pt x="128" y="628"/>
                  </a:lnTo>
                  <a:lnTo>
                    <a:pt x="116" y="543"/>
                  </a:lnTo>
                  <a:lnTo>
                    <a:pt x="105" y="439"/>
                  </a:lnTo>
                  <a:lnTo>
                    <a:pt x="99" y="324"/>
                  </a:lnTo>
                  <a:lnTo>
                    <a:pt x="102" y="209"/>
                  </a:lnTo>
                  <a:lnTo>
                    <a:pt x="117" y="100"/>
                  </a:lnTo>
                  <a:lnTo>
                    <a:pt x="148" y="8"/>
                  </a:lnTo>
                  <a:lnTo>
                    <a:pt x="148" y="7"/>
                  </a:lnTo>
                  <a:lnTo>
                    <a:pt x="148" y="5"/>
                  </a:lnTo>
                  <a:lnTo>
                    <a:pt x="146" y="3"/>
                  </a:lnTo>
                  <a:lnTo>
                    <a:pt x="140" y="0"/>
                  </a:lnTo>
                  <a:lnTo>
                    <a:pt x="127" y="0"/>
                  </a:lnTo>
                  <a:lnTo>
                    <a:pt x="109" y="1"/>
                  </a:lnTo>
                  <a:lnTo>
                    <a:pt x="83" y="6"/>
                  </a:lnTo>
                  <a:lnTo>
                    <a:pt x="46" y="1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75" name="Freeform 525"/>
            <p:cNvSpPr>
              <a:spLocks/>
            </p:cNvSpPr>
            <p:nvPr/>
          </p:nvSpPr>
          <p:spPr bwMode="auto">
            <a:xfrm>
              <a:off x="4045" y="3268"/>
              <a:ext cx="23" cy="88"/>
            </a:xfrm>
            <a:custGeom>
              <a:avLst/>
              <a:gdLst>
                <a:gd name="T0" fmla="*/ 201 w 201"/>
                <a:gd name="T1" fmla="*/ 5 h 795"/>
                <a:gd name="T2" fmla="*/ 196 w 201"/>
                <a:gd name="T3" fmla="*/ 10 h 795"/>
                <a:gd name="T4" fmla="*/ 183 w 201"/>
                <a:gd name="T5" fmla="*/ 31 h 795"/>
                <a:gd name="T6" fmla="*/ 165 w 201"/>
                <a:gd name="T7" fmla="*/ 73 h 795"/>
                <a:gd name="T8" fmla="*/ 148 w 201"/>
                <a:gd name="T9" fmla="*/ 140 h 795"/>
                <a:gd name="T10" fmla="*/ 134 w 201"/>
                <a:gd name="T11" fmla="*/ 240 h 795"/>
                <a:gd name="T12" fmla="*/ 127 w 201"/>
                <a:gd name="T13" fmla="*/ 379 h 795"/>
                <a:gd name="T14" fmla="*/ 131 w 201"/>
                <a:gd name="T15" fmla="*/ 561 h 795"/>
                <a:gd name="T16" fmla="*/ 150 w 201"/>
                <a:gd name="T17" fmla="*/ 795 h 795"/>
                <a:gd name="T18" fmla="*/ 37 w 201"/>
                <a:gd name="T19" fmla="*/ 795 h 795"/>
                <a:gd name="T20" fmla="*/ 33 w 201"/>
                <a:gd name="T21" fmla="*/ 771 h 795"/>
                <a:gd name="T22" fmla="*/ 24 w 201"/>
                <a:gd name="T23" fmla="*/ 707 h 795"/>
                <a:gd name="T24" fmla="*/ 13 w 201"/>
                <a:gd name="T25" fmla="*/ 611 h 795"/>
                <a:gd name="T26" fmla="*/ 3 w 201"/>
                <a:gd name="T27" fmla="*/ 493 h 795"/>
                <a:gd name="T28" fmla="*/ 0 w 201"/>
                <a:gd name="T29" fmla="*/ 363 h 795"/>
                <a:gd name="T30" fmla="*/ 7 w 201"/>
                <a:gd name="T31" fmla="*/ 231 h 795"/>
                <a:gd name="T32" fmla="*/ 28 w 201"/>
                <a:gd name="T33" fmla="*/ 107 h 795"/>
                <a:gd name="T34" fmla="*/ 66 w 201"/>
                <a:gd name="T35" fmla="*/ 0 h 795"/>
                <a:gd name="T36" fmla="*/ 201 w 201"/>
                <a:gd name="T37" fmla="*/ 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1" h="795">
                  <a:moveTo>
                    <a:pt x="201" y="5"/>
                  </a:moveTo>
                  <a:lnTo>
                    <a:pt x="196" y="10"/>
                  </a:lnTo>
                  <a:lnTo>
                    <a:pt x="183" y="31"/>
                  </a:lnTo>
                  <a:lnTo>
                    <a:pt x="165" y="73"/>
                  </a:lnTo>
                  <a:lnTo>
                    <a:pt x="148" y="140"/>
                  </a:lnTo>
                  <a:lnTo>
                    <a:pt x="134" y="240"/>
                  </a:lnTo>
                  <a:lnTo>
                    <a:pt x="127" y="379"/>
                  </a:lnTo>
                  <a:lnTo>
                    <a:pt x="131" y="561"/>
                  </a:lnTo>
                  <a:lnTo>
                    <a:pt x="150" y="795"/>
                  </a:lnTo>
                  <a:lnTo>
                    <a:pt x="37" y="795"/>
                  </a:lnTo>
                  <a:lnTo>
                    <a:pt x="33" y="771"/>
                  </a:lnTo>
                  <a:lnTo>
                    <a:pt x="24" y="707"/>
                  </a:lnTo>
                  <a:lnTo>
                    <a:pt x="13" y="611"/>
                  </a:lnTo>
                  <a:lnTo>
                    <a:pt x="3" y="493"/>
                  </a:lnTo>
                  <a:lnTo>
                    <a:pt x="0" y="363"/>
                  </a:lnTo>
                  <a:lnTo>
                    <a:pt x="7" y="231"/>
                  </a:lnTo>
                  <a:lnTo>
                    <a:pt x="28" y="107"/>
                  </a:lnTo>
                  <a:lnTo>
                    <a:pt x="66" y="0"/>
                  </a:lnTo>
                  <a:lnTo>
                    <a:pt x="201" y="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76" name="Freeform 526"/>
            <p:cNvSpPr>
              <a:spLocks/>
            </p:cNvSpPr>
            <p:nvPr/>
          </p:nvSpPr>
          <p:spPr bwMode="auto">
            <a:xfrm>
              <a:off x="3961" y="3282"/>
              <a:ext cx="15" cy="69"/>
            </a:xfrm>
            <a:custGeom>
              <a:avLst/>
              <a:gdLst>
                <a:gd name="T0" fmla="*/ 41 w 129"/>
                <a:gd name="T1" fmla="*/ 12 h 622"/>
                <a:gd name="T2" fmla="*/ 37 w 129"/>
                <a:gd name="T3" fmla="*/ 24 h 622"/>
                <a:gd name="T4" fmla="*/ 29 w 129"/>
                <a:gd name="T5" fmla="*/ 59 h 622"/>
                <a:gd name="T6" fmla="*/ 18 w 129"/>
                <a:gd name="T7" fmla="*/ 115 h 622"/>
                <a:gd name="T8" fmla="*/ 6 w 129"/>
                <a:gd name="T9" fmla="*/ 189 h 622"/>
                <a:gd name="T10" fmla="*/ 0 w 129"/>
                <a:gd name="T11" fmla="*/ 279 h 622"/>
                <a:gd name="T12" fmla="*/ 1 w 129"/>
                <a:gd name="T13" fmla="*/ 382 h 622"/>
                <a:gd name="T14" fmla="*/ 11 w 129"/>
                <a:gd name="T15" fmla="*/ 497 h 622"/>
                <a:gd name="T16" fmla="*/ 36 w 129"/>
                <a:gd name="T17" fmla="*/ 622 h 622"/>
                <a:gd name="T18" fmla="*/ 124 w 129"/>
                <a:gd name="T19" fmla="*/ 617 h 622"/>
                <a:gd name="T20" fmla="*/ 120 w 129"/>
                <a:gd name="T21" fmla="*/ 598 h 622"/>
                <a:gd name="T22" fmla="*/ 112 w 129"/>
                <a:gd name="T23" fmla="*/ 548 h 622"/>
                <a:gd name="T24" fmla="*/ 101 w 129"/>
                <a:gd name="T25" fmla="*/ 473 h 622"/>
                <a:gd name="T26" fmla="*/ 92 w 129"/>
                <a:gd name="T27" fmla="*/ 382 h 622"/>
                <a:gd name="T28" fmla="*/ 87 w 129"/>
                <a:gd name="T29" fmla="*/ 282 h 622"/>
                <a:gd name="T30" fmla="*/ 89 w 129"/>
                <a:gd name="T31" fmla="*/ 182 h 622"/>
                <a:gd name="T32" fmla="*/ 102 w 129"/>
                <a:gd name="T33" fmla="*/ 87 h 622"/>
                <a:gd name="T34" fmla="*/ 129 w 129"/>
                <a:gd name="T35" fmla="*/ 7 h 622"/>
                <a:gd name="T36" fmla="*/ 129 w 129"/>
                <a:gd name="T37" fmla="*/ 6 h 622"/>
                <a:gd name="T38" fmla="*/ 129 w 129"/>
                <a:gd name="T39" fmla="*/ 4 h 622"/>
                <a:gd name="T40" fmla="*/ 127 w 129"/>
                <a:gd name="T41" fmla="*/ 2 h 622"/>
                <a:gd name="T42" fmla="*/ 122 w 129"/>
                <a:gd name="T43" fmla="*/ 0 h 622"/>
                <a:gd name="T44" fmla="*/ 112 w 129"/>
                <a:gd name="T45" fmla="*/ 0 h 622"/>
                <a:gd name="T46" fmla="*/ 96 w 129"/>
                <a:gd name="T47" fmla="*/ 1 h 622"/>
                <a:gd name="T48" fmla="*/ 72 w 129"/>
                <a:gd name="T49" fmla="*/ 5 h 622"/>
                <a:gd name="T50" fmla="*/ 41 w 129"/>
                <a:gd name="T51" fmla="*/ 12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622">
                  <a:moveTo>
                    <a:pt x="41" y="12"/>
                  </a:moveTo>
                  <a:lnTo>
                    <a:pt x="37" y="24"/>
                  </a:lnTo>
                  <a:lnTo>
                    <a:pt x="29" y="59"/>
                  </a:lnTo>
                  <a:lnTo>
                    <a:pt x="18" y="115"/>
                  </a:lnTo>
                  <a:lnTo>
                    <a:pt x="6" y="189"/>
                  </a:lnTo>
                  <a:lnTo>
                    <a:pt x="0" y="279"/>
                  </a:lnTo>
                  <a:lnTo>
                    <a:pt x="1" y="382"/>
                  </a:lnTo>
                  <a:lnTo>
                    <a:pt x="11" y="497"/>
                  </a:lnTo>
                  <a:lnTo>
                    <a:pt x="36" y="622"/>
                  </a:lnTo>
                  <a:lnTo>
                    <a:pt x="124" y="617"/>
                  </a:lnTo>
                  <a:lnTo>
                    <a:pt x="120" y="598"/>
                  </a:lnTo>
                  <a:lnTo>
                    <a:pt x="112" y="548"/>
                  </a:lnTo>
                  <a:lnTo>
                    <a:pt x="101" y="473"/>
                  </a:lnTo>
                  <a:lnTo>
                    <a:pt x="92" y="382"/>
                  </a:lnTo>
                  <a:lnTo>
                    <a:pt x="87" y="282"/>
                  </a:lnTo>
                  <a:lnTo>
                    <a:pt x="89" y="182"/>
                  </a:lnTo>
                  <a:lnTo>
                    <a:pt x="102" y="87"/>
                  </a:lnTo>
                  <a:lnTo>
                    <a:pt x="129" y="7"/>
                  </a:lnTo>
                  <a:lnTo>
                    <a:pt x="129" y="6"/>
                  </a:lnTo>
                  <a:lnTo>
                    <a:pt x="129" y="4"/>
                  </a:lnTo>
                  <a:lnTo>
                    <a:pt x="127" y="2"/>
                  </a:lnTo>
                  <a:lnTo>
                    <a:pt x="122" y="0"/>
                  </a:lnTo>
                  <a:lnTo>
                    <a:pt x="112" y="0"/>
                  </a:lnTo>
                  <a:lnTo>
                    <a:pt x="96" y="1"/>
                  </a:lnTo>
                  <a:lnTo>
                    <a:pt x="72" y="5"/>
                  </a:lnTo>
                  <a:lnTo>
                    <a:pt x="41" y="1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77" name="Freeform 527"/>
            <p:cNvSpPr>
              <a:spLocks/>
            </p:cNvSpPr>
            <p:nvPr/>
          </p:nvSpPr>
          <p:spPr bwMode="auto">
            <a:xfrm>
              <a:off x="3962" y="3287"/>
              <a:ext cx="12" cy="59"/>
            </a:xfrm>
            <a:custGeom>
              <a:avLst/>
              <a:gdLst>
                <a:gd name="T0" fmla="*/ 35 w 110"/>
                <a:gd name="T1" fmla="*/ 10 h 531"/>
                <a:gd name="T2" fmla="*/ 32 w 110"/>
                <a:gd name="T3" fmla="*/ 20 h 531"/>
                <a:gd name="T4" fmla="*/ 24 w 110"/>
                <a:gd name="T5" fmla="*/ 50 h 531"/>
                <a:gd name="T6" fmla="*/ 15 w 110"/>
                <a:gd name="T7" fmla="*/ 98 h 531"/>
                <a:gd name="T8" fmla="*/ 5 w 110"/>
                <a:gd name="T9" fmla="*/ 160 h 531"/>
                <a:gd name="T10" fmla="*/ 0 w 110"/>
                <a:gd name="T11" fmla="*/ 237 h 531"/>
                <a:gd name="T12" fmla="*/ 1 w 110"/>
                <a:gd name="T13" fmla="*/ 326 h 531"/>
                <a:gd name="T14" fmla="*/ 10 w 110"/>
                <a:gd name="T15" fmla="*/ 424 h 531"/>
                <a:gd name="T16" fmla="*/ 31 w 110"/>
                <a:gd name="T17" fmla="*/ 531 h 531"/>
                <a:gd name="T18" fmla="*/ 106 w 110"/>
                <a:gd name="T19" fmla="*/ 525 h 531"/>
                <a:gd name="T20" fmla="*/ 103 w 110"/>
                <a:gd name="T21" fmla="*/ 510 h 531"/>
                <a:gd name="T22" fmla="*/ 96 w 110"/>
                <a:gd name="T23" fmla="*/ 467 h 531"/>
                <a:gd name="T24" fmla="*/ 87 w 110"/>
                <a:gd name="T25" fmla="*/ 404 h 531"/>
                <a:gd name="T26" fmla="*/ 79 w 110"/>
                <a:gd name="T27" fmla="*/ 326 h 531"/>
                <a:gd name="T28" fmla="*/ 74 w 110"/>
                <a:gd name="T29" fmla="*/ 241 h 531"/>
                <a:gd name="T30" fmla="*/ 76 w 110"/>
                <a:gd name="T31" fmla="*/ 155 h 531"/>
                <a:gd name="T32" fmla="*/ 87 w 110"/>
                <a:gd name="T33" fmla="*/ 74 h 531"/>
                <a:gd name="T34" fmla="*/ 110 w 110"/>
                <a:gd name="T35" fmla="*/ 6 h 531"/>
                <a:gd name="T36" fmla="*/ 110 w 110"/>
                <a:gd name="T37" fmla="*/ 5 h 531"/>
                <a:gd name="T38" fmla="*/ 110 w 110"/>
                <a:gd name="T39" fmla="*/ 4 h 531"/>
                <a:gd name="T40" fmla="*/ 108 w 110"/>
                <a:gd name="T41" fmla="*/ 2 h 531"/>
                <a:gd name="T42" fmla="*/ 104 w 110"/>
                <a:gd name="T43" fmla="*/ 0 h 531"/>
                <a:gd name="T44" fmla="*/ 95 w 110"/>
                <a:gd name="T45" fmla="*/ 0 h 531"/>
                <a:gd name="T46" fmla="*/ 82 w 110"/>
                <a:gd name="T47" fmla="*/ 1 h 531"/>
                <a:gd name="T48" fmla="*/ 62 w 110"/>
                <a:gd name="T49" fmla="*/ 4 h 531"/>
                <a:gd name="T50" fmla="*/ 35 w 110"/>
                <a:gd name="T51" fmla="*/ 1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531">
                  <a:moveTo>
                    <a:pt x="35" y="10"/>
                  </a:moveTo>
                  <a:lnTo>
                    <a:pt x="32" y="20"/>
                  </a:lnTo>
                  <a:lnTo>
                    <a:pt x="24" y="50"/>
                  </a:lnTo>
                  <a:lnTo>
                    <a:pt x="15" y="98"/>
                  </a:lnTo>
                  <a:lnTo>
                    <a:pt x="5" y="160"/>
                  </a:lnTo>
                  <a:lnTo>
                    <a:pt x="0" y="237"/>
                  </a:lnTo>
                  <a:lnTo>
                    <a:pt x="1" y="326"/>
                  </a:lnTo>
                  <a:lnTo>
                    <a:pt x="10" y="424"/>
                  </a:lnTo>
                  <a:lnTo>
                    <a:pt x="31" y="531"/>
                  </a:lnTo>
                  <a:lnTo>
                    <a:pt x="106" y="525"/>
                  </a:lnTo>
                  <a:lnTo>
                    <a:pt x="103" y="510"/>
                  </a:lnTo>
                  <a:lnTo>
                    <a:pt x="96" y="467"/>
                  </a:lnTo>
                  <a:lnTo>
                    <a:pt x="87" y="404"/>
                  </a:lnTo>
                  <a:lnTo>
                    <a:pt x="79" y="326"/>
                  </a:lnTo>
                  <a:lnTo>
                    <a:pt x="74" y="241"/>
                  </a:lnTo>
                  <a:lnTo>
                    <a:pt x="76" y="155"/>
                  </a:lnTo>
                  <a:lnTo>
                    <a:pt x="87" y="74"/>
                  </a:lnTo>
                  <a:lnTo>
                    <a:pt x="110" y="6"/>
                  </a:lnTo>
                  <a:lnTo>
                    <a:pt x="110" y="5"/>
                  </a:lnTo>
                  <a:lnTo>
                    <a:pt x="110" y="4"/>
                  </a:lnTo>
                  <a:lnTo>
                    <a:pt x="108" y="2"/>
                  </a:lnTo>
                  <a:lnTo>
                    <a:pt x="104" y="0"/>
                  </a:lnTo>
                  <a:lnTo>
                    <a:pt x="95" y="0"/>
                  </a:lnTo>
                  <a:lnTo>
                    <a:pt x="82" y="1"/>
                  </a:lnTo>
                  <a:lnTo>
                    <a:pt x="62" y="4"/>
                  </a:lnTo>
                  <a:lnTo>
                    <a:pt x="35" y="1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78" name="Freeform 528"/>
            <p:cNvSpPr>
              <a:spLocks/>
            </p:cNvSpPr>
            <p:nvPr/>
          </p:nvSpPr>
          <p:spPr bwMode="auto">
            <a:xfrm>
              <a:off x="3963" y="3292"/>
              <a:ext cx="10" cy="48"/>
            </a:xfrm>
            <a:custGeom>
              <a:avLst/>
              <a:gdLst>
                <a:gd name="T0" fmla="*/ 29 w 92"/>
                <a:gd name="T1" fmla="*/ 8 h 438"/>
                <a:gd name="T2" fmla="*/ 26 w 92"/>
                <a:gd name="T3" fmla="*/ 16 h 438"/>
                <a:gd name="T4" fmla="*/ 20 w 92"/>
                <a:gd name="T5" fmla="*/ 42 h 438"/>
                <a:gd name="T6" fmla="*/ 12 w 92"/>
                <a:gd name="T7" fmla="*/ 81 h 438"/>
                <a:gd name="T8" fmla="*/ 4 w 92"/>
                <a:gd name="T9" fmla="*/ 133 h 438"/>
                <a:gd name="T10" fmla="*/ 0 w 92"/>
                <a:gd name="T11" fmla="*/ 196 h 438"/>
                <a:gd name="T12" fmla="*/ 0 w 92"/>
                <a:gd name="T13" fmla="*/ 270 h 438"/>
                <a:gd name="T14" fmla="*/ 9 w 92"/>
                <a:gd name="T15" fmla="*/ 351 h 438"/>
                <a:gd name="T16" fmla="*/ 25 w 92"/>
                <a:gd name="T17" fmla="*/ 438 h 438"/>
                <a:gd name="T18" fmla="*/ 88 w 92"/>
                <a:gd name="T19" fmla="*/ 435 h 438"/>
                <a:gd name="T20" fmla="*/ 85 w 92"/>
                <a:gd name="T21" fmla="*/ 422 h 438"/>
                <a:gd name="T22" fmla="*/ 79 w 92"/>
                <a:gd name="T23" fmla="*/ 386 h 438"/>
                <a:gd name="T24" fmla="*/ 72 w 92"/>
                <a:gd name="T25" fmla="*/ 334 h 438"/>
                <a:gd name="T26" fmla="*/ 65 w 92"/>
                <a:gd name="T27" fmla="*/ 270 h 438"/>
                <a:gd name="T28" fmla="*/ 61 w 92"/>
                <a:gd name="T29" fmla="*/ 199 h 438"/>
                <a:gd name="T30" fmla="*/ 63 w 92"/>
                <a:gd name="T31" fmla="*/ 129 h 438"/>
                <a:gd name="T32" fmla="*/ 73 w 92"/>
                <a:gd name="T33" fmla="*/ 61 h 438"/>
                <a:gd name="T34" fmla="*/ 92 w 92"/>
                <a:gd name="T35" fmla="*/ 5 h 438"/>
                <a:gd name="T36" fmla="*/ 92 w 92"/>
                <a:gd name="T37" fmla="*/ 4 h 438"/>
                <a:gd name="T38" fmla="*/ 92 w 92"/>
                <a:gd name="T39" fmla="*/ 3 h 438"/>
                <a:gd name="T40" fmla="*/ 90 w 92"/>
                <a:gd name="T41" fmla="*/ 1 h 438"/>
                <a:gd name="T42" fmla="*/ 87 w 92"/>
                <a:gd name="T43" fmla="*/ 0 h 438"/>
                <a:gd name="T44" fmla="*/ 80 w 92"/>
                <a:gd name="T45" fmla="*/ 0 h 438"/>
                <a:gd name="T46" fmla="*/ 68 w 92"/>
                <a:gd name="T47" fmla="*/ 0 h 438"/>
                <a:gd name="T48" fmla="*/ 51 w 92"/>
                <a:gd name="T49" fmla="*/ 3 h 438"/>
                <a:gd name="T50" fmla="*/ 29 w 92"/>
                <a:gd name="T51" fmla="*/ 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2" h="438">
                  <a:moveTo>
                    <a:pt x="29" y="8"/>
                  </a:moveTo>
                  <a:lnTo>
                    <a:pt x="26" y="16"/>
                  </a:lnTo>
                  <a:lnTo>
                    <a:pt x="20" y="42"/>
                  </a:lnTo>
                  <a:lnTo>
                    <a:pt x="12" y="81"/>
                  </a:lnTo>
                  <a:lnTo>
                    <a:pt x="4" y="133"/>
                  </a:lnTo>
                  <a:lnTo>
                    <a:pt x="0" y="196"/>
                  </a:lnTo>
                  <a:lnTo>
                    <a:pt x="0" y="270"/>
                  </a:lnTo>
                  <a:lnTo>
                    <a:pt x="9" y="351"/>
                  </a:lnTo>
                  <a:lnTo>
                    <a:pt x="25" y="438"/>
                  </a:lnTo>
                  <a:lnTo>
                    <a:pt x="88" y="435"/>
                  </a:lnTo>
                  <a:lnTo>
                    <a:pt x="85" y="422"/>
                  </a:lnTo>
                  <a:lnTo>
                    <a:pt x="79" y="386"/>
                  </a:lnTo>
                  <a:lnTo>
                    <a:pt x="72" y="334"/>
                  </a:lnTo>
                  <a:lnTo>
                    <a:pt x="65" y="270"/>
                  </a:lnTo>
                  <a:lnTo>
                    <a:pt x="61" y="199"/>
                  </a:lnTo>
                  <a:lnTo>
                    <a:pt x="63" y="129"/>
                  </a:lnTo>
                  <a:lnTo>
                    <a:pt x="73" y="61"/>
                  </a:lnTo>
                  <a:lnTo>
                    <a:pt x="92" y="5"/>
                  </a:lnTo>
                  <a:lnTo>
                    <a:pt x="92" y="4"/>
                  </a:lnTo>
                  <a:lnTo>
                    <a:pt x="92" y="3"/>
                  </a:lnTo>
                  <a:lnTo>
                    <a:pt x="90" y="1"/>
                  </a:lnTo>
                  <a:lnTo>
                    <a:pt x="87" y="0"/>
                  </a:lnTo>
                  <a:lnTo>
                    <a:pt x="80" y="0"/>
                  </a:lnTo>
                  <a:lnTo>
                    <a:pt x="68" y="0"/>
                  </a:lnTo>
                  <a:lnTo>
                    <a:pt x="51" y="3"/>
                  </a:lnTo>
                  <a:lnTo>
                    <a:pt x="29" y="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79" name="Freeform 529"/>
            <p:cNvSpPr>
              <a:spLocks/>
            </p:cNvSpPr>
            <p:nvPr/>
          </p:nvSpPr>
          <p:spPr bwMode="auto">
            <a:xfrm>
              <a:off x="3963" y="3296"/>
              <a:ext cx="8" cy="39"/>
            </a:xfrm>
            <a:custGeom>
              <a:avLst/>
              <a:gdLst>
                <a:gd name="T0" fmla="*/ 23 w 73"/>
                <a:gd name="T1" fmla="*/ 7 h 347"/>
                <a:gd name="T2" fmla="*/ 21 w 73"/>
                <a:gd name="T3" fmla="*/ 14 h 347"/>
                <a:gd name="T4" fmla="*/ 16 w 73"/>
                <a:gd name="T5" fmla="*/ 33 h 347"/>
                <a:gd name="T6" fmla="*/ 10 w 73"/>
                <a:gd name="T7" fmla="*/ 64 h 347"/>
                <a:gd name="T8" fmla="*/ 4 w 73"/>
                <a:gd name="T9" fmla="*/ 105 h 347"/>
                <a:gd name="T10" fmla="*/ 0 w 73"/>
                <a:gd name="T11" fmla="*/ 155 h 347"/>
                <a:gd name="T12" fmla="*/ 0 w 73"/>
                <a:gd name="T13" fmla="*/ 213 h 347"/>
                <a:gd name="T14" fmla="*/ 7 w 73"/>
                <a:gd name="T15" fmla="*/ 278 h 347"/>
                <a:gd name="T16" fmla="*/ 20 w 73"/>
                <a:gd name="T17" fmla="*/ 347 h 347"/>
                <a:gd name="T18" fmla="*/ 70 w 73"/>
                <a:gd name="T19" fmla="*/ 344 h 347"/>
                <a:gd name="T20" fmla="*/ 68 w 73"/>
                <a:gd name="T21" fmla="*/ 334 h 347"/>
                <a:gd name="T22" fmla="*/ 63 w 73"/>
                <a:gd name="T23" fmla="*/ 305 h 347"/>
                <a:gd name="T24" fmla="*/ 56 w 73"/>
                <a:gd name="T25" fmla="*/ 265 h 347"/>
                <a:gd name="T26" fmla="*/ 51 w 73"/>
                <a:gd name="T27" fmla="*/ 213 h 347"/>
                <a:gd name="T28" fmla="*/ 48 w 73"/>
                <a:gd name="T29" fmla="*/ 158 h 347"/>
                <a:gd name="T30" fmla="*/ 50 w 73"/>
                <a:gd name="T31" fmla="*/ 101 h 347"/>
                <a:gd name="T32" fmla="*/ 57 w 73"/>
                <a:gd name="T33" fmla="*/ 49 h 347"/>
                <a:gd name="T34" fmla="*/ 73 w 73"/>
                <a:gd name="T35" fmla="*/ 4 h 347"/>
                <a:gd name="T36" fmla="*/ 73 w 73"/>
                <a:gd name="T37" fmla="*/ 4 h 347"/>
                <a:gd name="T38" fmla="*/ 73 w 73"/>
                <a:gd name="T39" fmla="*/ 2 h 347"/>
                <a:gd name="T40" fmla="*/ 72 w 73"/>
                <a:gd name="T41" fmla="*/ 1 h 347"/>
                <a:gd name="T42" fmla="*/ 69 w 73"/>
                <a:gd name="T43" fmla="*/ 0 h 347"/>
                <a:gd name="T44" fmla="*/ 63 w 73"/>
                <a:gd name="T45" fmla="*/ 0 h 347"/>
                <a:gd name="T46" fmla="*/ 53 w 73"/>
                <a:gd name="T47" fmla="*/ 1 h 347"/>
                <a:gd name="T48" fmla="*/ 41 w 73"/>
                <a:gd name="T49" fmla="*/ 3 h 347"/>
                <a:gd name="T50" fmla="*/ 23 w 73"/>
                <a:gd name="T51" fmla="*/ 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347">
                  <a:moveTo>
                    <a:pt x="23" y="7"/>
                  </a:moveTo>
                  <a:lnTo>
                    <a:pt x="21" y="14"/>
                  </a:lnTo>
                  <a:lnTo>
                    <a:pt x="16" y="33"/>
                  </a:lnTo>
                  <a:lnTo>
                    <a:pt x="10" y="64"/>
                  </a:lnTo>
                  <a:lnTo>
                    <a:pt x="4" y="105"/>
                  </a:lnTo>
                  <a:lnTo>
                    <a:pt x="0" y="155"/>
                  </a:lnTo>
                  <a:lnTo>
                    <a:pt x="0" y="213"/>
                  </a:lnTo>
                  <a:lnTo>
                    <a:pt x="7" y="278"/>
                  </a:lnTo>
                  <a:lnTo>
                    <a:pt x="20" y="347"/>
                  </a:lnTo>
                  <a:lnTo>
                    <a:pt x="70" y="344"/>
                  </a:lnTo>
                  <a:lnTo>
                    <a:pt x="68" y="334"/>
                  </a:lnTo>
                  <a:lnTo>
                    <a:pt x="63" y="305"/>
                  </a:lnTo>
                  <a:lnTo>
                    <a:pt x="56" y="265"/>
                  </a:lnTo>
                  <a:lnTo>
                    <a:pt x="51" y="213"/>
                  </a:lnTo>
                  <a:lnTo>
                    <a:pt x="48" y="158"/>
                  </a:lnTo>
                  <a:lnTo>
                    <a:pt x="50" y="101"/>
                  </a:lnTo>
                  <a:lnTo>
                    <a:pt x="57" y="49"/>
                  </a:lnTo>
                  <a:lnTo>
                    <a:pt x="73" y="4"/>
                  </a:lnTo>
                  <a:lnTo>
                    <a:pt x="73" y="4"/>
                  </a:lnTo>
                  <a:lnTo>
                    <a:pt x="73" y="2"/>
                  </a:lnTo>
                  <a:lnTo>
                    <a:pt x="72" y="1"/>
                  </a:lnTo>
                  <a:lnTo>
                    <a:pt x="69" y="0"/>
                  </a:lnTo>
                  <a:lnTo>
                    <a:pt x="63" y="0"/>
                  </a:lnTo>
                  <a:lnTo>
                    <a:pt x="53" y="1"/>
                  </a:lnTo>
                  <a:lnTo>
                    <a:pt x="41" y="3"/>
                  </a:lnTo>
                  <a:lnTo>
                    <a:pt x="23" y="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80" name="Freeform 530"/>
            <p:cNvSpPr>
              <a:spLocks/>
            </p:cNvSpPr>
            <p:nvPr/>
          </p:nvSpPr>
          <p:spPr bwMode="auto">
            <a:xfrm>
              <a:off x="3964" y="3301"/>
              <a:ext cx="6" cy="28"/>
            </a:xfrm>
            <a:custGeom>
              <a:avLst/>
              <a:gdLst>
                <a:gd name="T0" fmla="*/ 16 w 52"/>
                <a:gd name="T1" fmla="*/ 5 h 256"/>
                <a:gd name="T2" fmla="*/ 15 w 52"/>
                <a:gd name="T3" fmla="*/ 10 h 256"/>
                <a:gd name="T4" fmla="*/ 11 w 52"/>
                <a:gd name="T5" fmla="*/ 24 h 256"/>
                <a:gd name="T6" fmla="*/ 6 w 52"/>
                <a:gd name="T7" fmla="*/ 47 h 256"/>
                <a:gd name="T8" fmla="*/ 2 w 52"/>
                <a:gd name="T9" fmla="*/ 77 h 256"/>
                <a:gd name="T10" fmla="*/ 0 w 52"/>
                <a:gd name="T11" fmla="*/ 115 h 256"/>
                <a:gd name="T12" fmla="*/ 0 w 52"/>
                <a:gd name="T13" fmla="*/ 157 h 256"/>
                <a:gd name="T14" fmla="*/ 4 w 52"/>
                <a:gd name="T15" fmla="*/ 205 h 256"/>
                <a:gd name="T16" fmla="*/ 14 w 52"/>
                <a:gd name="T17" fmla="*/ 256 h 256"/>
                <a:gd name="T18" fmla="*/ 50 w 52"/>
                <a:gd name="T19" fmla="*/ 254 h 256"/>
                <a:gd name="T20" fmla="*/ 49 w 52"/>
                <a:gd name="T21" fmla="*/ 247 h 256"/>
                <a:gd name="T22" fmla="*/ 45 w 52"/>
                <a:gd name="T23" fmla="*/ 226 h 256"/>
                <a:gd name="T24" fmla="*/ 41 w 52"/>
                <a:gd name="T25" fmla="*/ 195 h 256"/>
                <a:gd name="T26" fmla="*/ 37 w 52"/>
                <a:gd name="T27" fmla="*/ 157 h 256"/>
                <a:gd name="T28" fmla="*/ 35 w 52"/>
                <a:gd name="T29" fmla="*/ 116 h 256"/>
                <a:gd name="T30" fmla="*/ 36 w 52"/>
                <a:gd name="T31" fmla="*/ 74 h 256"/>
                <a:gd name="T32" fmla="*/ 41 w 52"/>
                <a:gd name="T33" fmla="*/ 35 h 256"/>
                <a:gd name="T34" fmla="*/ 52 w 52"/>
                <a:gd name="T35" fmla="*/ 3 h 256"/>
                <a:gd name="T36" fmla="*/ 52 w 52"/>
                <a:gd name="T37" fmla="*/ 3 h 256"/>
                <a:gd name="T38" fmla="*/ 52 w 52"/>
                <a:gd name="T39" fmla="*/ 2 h 256"/>
                <a:gd name="T40" fmla="*/ 51 w 52"/>
                <a:gd name="T41" fmla="*/ 1 h 256"/>
                <a:gd name="T42" fmla="*/ 49 w 52"/>
                <a:gd name="T43" fmla="*/ 0 h 256"/>
                <a:gd name="T44" fmla="*/ 45 w 52"/>
                <a:gd name="T45" fmla="*/ 0 h 256"/>
                <a:gd name="T46" fmla="*/ 39 w 52"/>
                <a:gd name="T47" fmla="*/ 0 h 256"/>
                <a:gd name="T48" fmla="*/ 29 w 52"/>
                <a:gd name="T49" fmla="*/ 2 h 256"/>
                <a:gd name="T50" fmla="*/ 16 w 52"/>
                <a:gd name="T51" fmla="*/ 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 h="256">
                  <a:moveTo>
                    <a:pt x="16" y="5"/>
                  </a:moveTo>
                  <a:lnTo>
                    <a:pt x="15" y="10"/>
                  </a:lnTo>
                  <a:lnTo>
                    <a:pt x="11" y="24"/>
                  </a:lnTo>
                  <a:lnTo>
                    <a:pt x="6" y="47"/>
                  </a:lnTo>
                  <a:lnTo>
                    <a:pt x="2" y="77"/>
                  </a:lnTo>
                  <a:lnTo>
                    <a:pt x="0" y="115"/>
                  </a:lnTo>
                  <a:lnTo>
                    <a:pt x="0" y="157"/>
                  </a:lnTo>
                  <a:lnTo>
                    <a:pt x="4" y="205"/>
                  </a:lnTo>
                  <a:lnTo>
                    <a:pt x="14" y="256"/>
                  </a:lnTo>
                  <a:lnTo>
                    <a:pt x="50" y="254"/>
                  </a:lnTo>
                  <a:lnTo>
                    <a:pt x="49" y="247"/>
                  </a:lnTo>
                  <a:lnTo>
                    <a:pt x="45" y="226"/>
                  </a:lnTo>
                  <a:lnTo>
                    <a:pt x="41" y="195"/>
                  </a:lnTo>
                  <a:lnTo>
                    <a:pt x="37" y="157"/>
                  </a:lnTo>
                  <a:lnTo>
                    <a:pt x="35" y="116"/>
                  </a:lnTo>
                  <a:lnTo>
                    <a:pt x="36" y="74"/>
                  </a:lnTo>
                  <a:lnTo>
                    <a:pt x="41" y="35"/>
                  </a:lnTo>
                  <a:lnTo>
                    <a:pt x="52" y="3"/>
                  </a:lnTo>
                  <a:lnTo>
                    <a:pt x="52" y="3"/>
                  </a:lnTo>
                  <a:lnTo>
                    <a:pt x="52" y="2"/>
                  </a:lnTo>
                  <a:lnTo>
                    <a:pt x="51" y="1"/>
                  </a:lnTo>
                  <a:lnTo>
                    <a:pt x="49" y="0"/>
                  </a:lnTo>
                  <a:lnTo>
                    <a:pt x="45" y="0"/>
                  </a:lnTo>
                  <a:lnTo>
                    <a:pt x="39" y="0"/>
                  </a:lnTo>
                  <a:lnTo>
                    <a:pt x="29" y="2"/>
                  </a:lnTo>
                  <a:lnTo>
                    <a:pt x="16" y="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81" name="Freeform 531"/>
            <p:cNvSpPr>
              <a:spLocks/>
            </p:cNvSpPr>
            <p:nvPr/>
          </p:nvSpPr>
          <p:spPr bwMode="auto">
            <a:xfrm>
              <a:off x="4046" y="3273"/>
              <a:ext cx="20" cy="77"/>
            </a:xfrm>
            <a:custGeom>
              <a:avLst/>
              <a:gdLst>
                <a:gd name="T0" fmla="*/ 176 w 176"/>
                <a:gd name="T1" fmla="*/ 5 h 693"/>
                <a:gd name="T2" fmla="*/ 172 w 176"/>
                <a:gd name="T3" fmla="*/ 10 h 693"/>
                <a:gd name="T4" fmla="*/ 159 w 176"/>
                <a:gd name="T5" fmla="*/ 28 h 693"/>
                <a:gd name="T6" fmla="*/ 144 w 176"/>
                <a:gd name="T7" fmla="*/ 63 h 693"/>
                <a:gd name="T8" fmla="*/ 129 w 176"/>
                <a:gd name="T9" fmla="*/ 123 h 693"/>
                <a:gd name="T10" fmla="*/ 117 w 176"/>
                <a:gd name="T11" fmla="*/ 210 h 693"/>
                <a:gd name="T12" fmla="*/ 110 w 176"/>
                <a:gd name="T13" fmla="*/ 331 h 693"/>
                <a:gd name="T14" fmla="*/ 115 w 176"/>
                <a:gd name="T15" fmla="*/ 490 h 693"/>
                <a:gd name="T16" fmla="*/ 131 w 176"/>
                <a:gd name="T17" fmla="*/ 693 h 693"/>
                <a:gd name="T18" fmla="*/ 32 w 176"/>
                <a:gd name="T19" fmla="*/ 693 h 693"/>
                <a:gd name="T20" fmla="*/ 29 w 176"/>
                <a:gd name="T21" fmla="*/ 673 h 693"/>
                <a:gd name="T22" fmla="*/ 20 w 176"/>
                <a:gd name="T23" fmla="*/ 617 h 693"/>
                <a:gd name="T24" fmla="*/ 11 w 176"/>
                <a:gd name="T25" fmla="*/ 533 h 693"/>
                <a:gd name="T26" fmla="*/ 3 w 176"/>
                <a:gd name="T27" fmla="*/ 430 h 693"/>
                <a:gd name="T28" fmla="*/ 0 w 176"/>
                <a:gd name="T29" fmla="*/ 317 h 693"/>
                <a:gd name="T30" fmla="*/ 6 w 176"/>
                <a:gd name="T31" fmla="*/ 202 h 693"/>
                <a:gd name="T32" fmla="*/ 23 w 176"/>
                <a:gd name="T33" fmla="*/ 93 h 693"/>
                <a:gd name="T34" fmla="*/ 57 w 176"/>
                <a:gd name="T35" fmla="*/ 0 h 693"/>
                <a:gd name="T36" fmla="*/ 176 w 176"/>
                <a:gd name="T37" fmla="*/ 5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693">
                  <a:moveTo>
                    <a:pt x="176" y="5"/>
                  </a:moveTo>
                  <a:lnTo>
                    <a:pt x="172" y="10"/>
                  </a:lnTo>
                  <a:lnTo>
                    <a:pt x="159" y="28"/>
                  </a:lnTo>
                  <a:lnTo>
                    <a:pt x="144" y="63"/>
                  </a:lnTo>
                  <a:lnTo>
                    <a:pt x="129" y="123"/>
                  </a:lnTo>
                  <a:lnTo>
                    <a:pt x="117" y="210"/>
                  </a:lnTo>
                  <a:lnTo>
                    <a:pt x="110" y="331"/>
                  </a:lnTo>
                  <a:lnTo>
                    <a:pt x="115" y="490"/>
                  </a:lnTo>
                  <a:lnTo>
                    <a:pt x="131" y="693"/>
                  </a:lnTo>
                  <a:lnTo>
                    <a:pt x="32" y="693"/>
                  </a:lnTo>
                  <a:lnTo>
                    <a:pt x="29" y="673"/>
                  </a:lnTo>
                  <a:lnTo>
                    <a:pt x="20" y="617"/>
                  </a:lnTo>
                  <a:lnTo>
                    <a:pt x="11" y="533"/>
                  </a:lnTo>
                  <a:lnTo>
                    <a:pt x="3" y="430"/>
                  </a:lnTo>
                  <a:lnTo>
                    <a:pt x="0" y="317"/>
                  </a:lnTo>
                  <a:lnTo>
                    <a:pt x="6" y="202"/>
                  </a:lnTo>
                  <a:lnTo>
                    <a:pt x="23" y="93"/>
                  </a:lnTo>
                  <a:lnTo>
                    <a:pt x="57" y="0"/>
                  </a:lnTo>
                  <a:lnTo>
                    <a:pt x="176" y="5"/>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82" name="Freeform 532"/>
            <p:cNvSpPr>
              <a:spLocks/>
            </p:cNvSpPr>
            <p:nvPr/>
          </p:nvSpPr>
          <p:spPr bwMode="auto">
            <a:xfrm>
              <a:off x="4047" y="3279"/>
              <a:ext cx="16" cy="65"/>
            </a:xfrm>
            <a:custGeom>
              <a:avLst/>
              <a:gdLst>
                <a:gd name="T0" fmla="*/ 149 w 149"/>
                <a:gd name="T1" fmla="*/ 4 h 592"/>
                <a:gd name="T2" fmla="*/ 145 w 149"/>
                <a:gd name="T3" fmla="*/ 8 h 592"/>
                <a:gd name="T4" fmla="*/ 136 w 149"/>
                <a:gd name="T5" fmla="*/ 24 h 592"/>
                <a:gd name="T6" fmla="*/ 123 w 149"/>
                <a:gd name="T7" fmla="*/ 54 h 592"/>
                <a:gd name="T8" fmla="*/ 110 w 149"/>
                <a:gd name="T9" fmla="*/ 104 h 592"/>
                <a:gd name="T10" fmla="*/ 99 w 149"/>
                <a:gd name="T11" fmla="*/ 179 h 592"/>
                <a:gd name="T12" fmla="*/ 94 w 149"/>
                <a:gd name="T13" fmla="*/ 282 h 592"/>
                <a:gd name="T14" fmla="*/ 97 w 149"/>
                <a:gd name="T15" fmla="*/ 418 h 592"/>
                <a:gd name="T16" fmla="*/ 112 w 149"/>
                <a:gd name="T17" fmla="*/ 592 h 592"/>
                <a:gd name="T18" fmla="*/ 27 w 149"/>
                <a:gd name="T19" fmla="*/ 592 h 592"/>
                <a:gd name="T20" fmla="*/ 24 w 149"/>
                <a:gd name="T21" fmla="*/ 575 h 592"/>
                <a:gd name="T22" fmla="*/ 17 w 149"/>
                <a:gd name="T23" fmla="*/ 527 h 592"/>
                <a:gd name="T24" fmla="*/ 9 w 149"/>
                <a:gd name="T25" fmla="*/ 455 h 592"/>
                <a:gd name="T26" fmla="*/ 2 w 149"/>
                <a:gd name="T27" fmla="*/ 367 h 592"/>
                <a:gd name="T28" fmla="*/ 0 w 149"/>
                <a:gd name="T29" fmla="*/ 271 h 592"/>
                <a:gd name="T30" fmla="*/ 5 w 149"/>
                <a:gd name="T31" fmla="*/ 173 h 592"/>
                <a:gd name="T32" fmla="*/ 20 w 149"/>
                <a:gd name="T33" fmla="*/ 80 h 592"/>
                <a:gd name="T34" fmla="*/ 48 w 149"/>
                <a:gd name="T35" fmla="*/ 0 h 592"/>
                <a:gd name="T36" fmla="*/ 149 w 149"/>
                <a:gd name="T37" fmla="*/ 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9" h="592">
                  <a:moveTo>
                    <a:pt x="149" y="4"/>
                  </a:moveTo>
                  <a:lnTo>
                    <a:pt x="145" y="8"/>
                  </a:lnTo>
                  <a:lnTo>
                    <a:pt x="136" y="24"/>
                  </a:lnTo>
                  <a:lnTo>
                    <a:pt x="123" y="54"/>
                  </a:lnTo>
                  <a:lnTo>
                    <a:pt x="110" y="104"/>
                  </a:lnTo>
                  <a:lnTo>
                    <a:pt x="99" y="179"/>
                  </a:lnTo>
                  <a:lnTo>
                    <a:pt x="94" y="282"/>
                  </a:lnTo>
                  <a:lnTo>
                    <a:pt x="97" y="418"/>
                  </a:lnTo>
                  <a:lnTo>
                    <a:pt x="112" y="592"/>
                  </a:lnTo>
                  <a:lnTo>
                    <a:pt x="27" y="592"/>
                  </a:lnTo>
                  <a:lnTo>
                    <a:pt x="24" y="575"/>
                  </a:lnTo>
                  <a:lnTo>
                    <a:pt x="17" y="527"/>
                  </a:lnTo>
                  <a:lnTo>
                    <a:pt x="9" y="455"/>
                  </a:lnTo>
                  <a:lnTo>
                    <a:pt x="2" y="367"/>
                  </a:lnTo>
                  <a:lnTo>
                    <a:pt x="0" y="271"/>
                  </a:lnTo>
                  <a:lnTo>
                    <a:pt x="5" y="173"/>
                  </a:lnTo>
                  <a:lnTo>
                    <a:pt x="20" y="80"/>
                  </a:lnTo>
                  <a:lnTo>
                    <a:pt x="48" y="0"/>
                  </a:lnTo>
                  <a:lnTo>
                    <a:pt x="149" y="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83" name="Freeform 533"/>
            <p:cNvSpPr>
              <a:spLocks/>
            </p:cNvSpPr>
            <p:nvPr/>
          </p:nvSpPr>
          <p:spPr bwMode="auto">
            <a:xfrm>
              <a:off x="4048" y="3284"/>
              <a:ext cx="13" cy="54"/>
            </a:xfrm>
            <a:custGeom>
              <a:avLst/>
              <a:gdLst>
                <a:gd name="T0" fmla="*/ 124 w 124"/>
                <a:gd name="T1" fmla="*/ 4 h 490"/>
                <a:gd name="T2" fmla="*/ 121 w 124"/>
                <a:gd name="T3" fmla="*/ 7 h 490"/>
                <a:gd name="T4" fmla="*/ 113 w 124"/>
                <a:gd name="T5" fmla="*/ 21 h 490"/>
                <a:gd name="T6" fmla="*/ 103 w 124"/>
                <a:gd name="T7" fmla="*/ 45 h 490"/>
                <a:gd name="T8" fmla="*/ 91 w 124"/>
                <a:gd name="T9" fmla="*/ 87 h 490"/>
                <a:gd name="T10" fmla="*/ 83 w 124"/>
                <a:gd name="T11" fmla="*/ 148 h 490"/>
                <a:gd name="T12" fmla="*/ 79 w 124"/>
                <a:gd name="T13" fmla="*/ 234 h 490"/>
                <a:gd name="T14" fmla="*/ 81 w 124"/>
                <a:gd name="T15" fmla="*/ 347 h 490"/>
                <a:gd name="T16" fmla="*/ 93 w 124"/>
                <a:gd name="T17" fmla="*/ 490 h 490"/>
                <a:gd name="T18" fmla="*/ 23 w 124"/>
                <a:gd name="T19" fmla="*/ 490 h 490"/>
                <a:gd name="T20" fmla="*/ 21 w 124"/>
                <a:gd name="T21" fmla="*/ 476 h 490"/>
                <a:gd name="T22" fmla="*/ 15 w 124"/>
                <a:gd name="T23" fmla="*/ 436 h 490"/>
                <a:gd name="T24" fmla="*/ 8 w 124"/>
                <a:gd name="T25" fmla="*/ 377 h 490"/>
                <a:gd name="T26" fmla="*/ 2 w 124"/>
                <a:gd name="T27" fmla="*/ 304 h 490"/>
                <a:gd name="T28" fmla="*/ 0 w 124"/>
                <a:gd name="T29" fmla="*/ 224 h 490"/>
                <a:gd name="T30" fmla="*/ 4 w 124"/>
                <a:gd name="T31" fmla="*/ 143 h 490"/>
                <a:gd name="T32" fmla="*/ 17 w 124"/>
                <a:gd name="T33" fmla="*/ 67 h 490"/>
                <a:gd name="T34" fmla="*/ 40 w 124"/>
                <a:gd name="T35" fmla="*/ 0 h 490"/>
                <a:gd name="T36" fmla="*/ 124 w 124"/>
                <a:gd name="T37" fmla="*/ 4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490">
                  <a:moveTo>
                    <a:pt x="124" y="4"/>
                  </a:moveTo>
                  <a:lnTo>
                    <a:pt x="121" y="7"/>
                  </a:lnTo>
                  <a:lnTo>
                    <a:pt x="113" y="21"/>
                  </a:lnTo>
                  <a:lnTo>
                    <a:pt x="103" y="45"/>
                  </a:lnTo>
                  <a:lnTo>
                    <a:pt x="91" y="87"/>
                  </a:lnTo>
                  <a:lnTo>
                    <a:pt x="83" y="148"/>
                  </a:lnTo>
                  <a:lnTo>
                    <a:pt x="79" y="234"/>
                  </a:lnTo>
                  <a:lnTo>
                    <a:pt x="81" y="347"/>
                  </a:lnTo>
                  <a:lnTo>
                    <a:pt x="93" y="490"/>
                  </a:lnTo>
                  <a:lnTo>
                    <a:pt x="23" y="490"/>
                  </a:lnTo>
                  <a:lnTo>
                    <a:pt x="21" y="476"/>
                  </a:lnTo>
                  <a:lnTo>
                    <a:pt x="15" y="436"/>
                  </a:lnTo>
                  <a:lnTo>
                    <a:pt x="8" y="377"/>
                  </a:lnTo>
                  <a:lnTo>
                    <a:pt x="2" y="304"/>
                  </a:lnTo>
                  <a:lnTo>
                    <a:pt x="0" y="224"/>
                  </a:lnTo>
                  <a:lnTo>
                    <a:pt x="4" y="143"/>
                  </a:lnTo>
                  <a:lnTo>
                    <a:pt x="17" y="67"/>
                  </a:lnTo>
                  <a:lnTo>
                    <a:pt x="40" y="0"/>
                  </a:lnTo>
                  <a:lnTo>
                    <a:pt x="124" y="4"/>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84" name="Freeform 534"/>
            <p:cNvSpPr>
              <a:spLocks/>
            </p:cNvSpPr>
            <p:nvPr/>
          </p:nvSpPr>
          <p:spPr bwMode="auto">
            <a:xfrm>
              <a:off x="4048" y="3289"/>
              <a:ext cx="11" cy="43"/>
            </a:xfrm>
            <a:custGeom>
              <a:avLst/>
              <a:gdLst>
                <a:gd name="T0" fmla="*/ 99 w 99"/>
                <a:gd name="T1" fmla="*/ 3 h 389"/>
                <a:gd name="T2" fmla="*/ 96 w 99"/>
                <a:gd name="T3" fmla="*/ 6 h 389"/>
                <a:gd name="T4" fmla="*/ 89 w 99"/>
                <a:gd name="T5" fmla="*/ 16 h 389"/>
                <a:gd name="T6" fmla="*/ 81 w 99"/>
                <a:gd name="T7" fmla="*/ 36 h 389"/>
                <a:gd name="T8" fmla="*/ 72 w 99"/>
                <a:gd name="T9" fmla="*/ 69 h 389"/>
                <a:gd name="T10" fmla="*/ 66 w 99"/>
                <a:gd name="T11" fmla="*/ 118 h 389"/>
                <a:gd name="T12" fmla="*/ 62 w 99"/>
                <a:gd name="T13" fmla="*/ 185 h 389"/>
                <a:gd name="T14" fmla="*/ 64 w 99"/>
                <a:gd name="T15" fmla="*/ 275 h 389"/>
                <a:gd name="T16" fmla="*/ 73 w 99"/>
                <a:gd name="T17" fmla="*/ 389 h 389"/>
                <a:gd name="T18" fmla="*/ 18 w 99"/>
                <a:gd name="T19" fmla="*/ 389 h 389"/>
                <a:gd name="T20" fmla="*/ 16 w 99"/>
                <a:gd name="T21" fmla="*/ 378 h 389"/>
                <a:gd name="T22" fmla="*/ 11 w 99"/>
                <a:gd name="T23" fmla="*/ 346 h 389"/>
                <a:gd name="T24" fmla="*/ 6 w 99"/>
                <a:gd name="T25" fmla="*/ 299 h 389"/>
                <a:gd name="T26" fmla="*/ 2 w 99"/>
                <a:gd name="T27" fmla="*/ 242 h 389"/>
                <a:gd name="T28" fmla="*/ 0 w 99"/>
                <a:gd name="T29" fmla="*/ 178 h 389"/>
                <a:gd name="T30" fmla="*/ 4 w 99"/>
                <a:gd name="T31" fmla="*/ 114 h 389"/>
                <a:gd name="T32" fmla="*/ 14 w 99"/>
                <a:gd name="T33" fmla="*/ 52 h 389"/>
                <a:gd name="T34" fmla="*/ 32 w 99"/>
                <a:gd name="T35" fmla="*/ 0 h 389"/>
                <a:gd name="T36" fmla="*/ 99 w 99"/>
                <a:gd name="T37" fmla="*/ 3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389">
                  <a:moveTo>
                    <a:pt x="99" y="3"/>
                  </a:moveTo>
                  <a:lnTo>
                    <a:pt x="96" y="6"/>
                  </a:lnTo>
                  <a:lnTo>
                    <a:pt x="89" y="16"/>
                  </a:lnTo>
                  <a:lnTo>
                    <a:pt x="81" y="36"/>
                  </a:lnTo>
                  <a:lnTo>
                    <a:pt x="72" y="69"/>
                  </a:lnTo>
                  <a:lnTo>
                    <a:pt x="66" y="118"/>
                  </a:lnTo>
                  <a:lnTo>
                    <a:pt x="62" y="185"/>
                  </a:lnTo>
                  <a:lnTo>
                    <a:pt x="64" y="275"/>
                  </a:lnTo>
                  <a:lnTo>
                    <a:pt x="73" y="389"/>
                  </a:lnTo>
                  <a:lnTo>
                    <a:pt x="18" y="389"/>
                  </a:lnTo>
                  <a:lnTo>
                    <a:pt x="16" y="378"/>
                  </a:lnTo>
                  <a:lnTo>
                    <a:pt x="11" y="346"/>
                  </a:lnTo>
                  <a:lnTo>
                    <a:pt x="6" y="299"/>
                  </a:lnTo>
                  <a:lnTo>
                    <a:pt x="2" y="242"/>
                  </a:lnTo>
                  <a:lnTo>
                    <a:pt x="0" y="178"/>
                  </a:lnTo>
                  <a:lnTo>
                    <a:pt x="4" y="114"/>
                  </a:lnTo>
                  <a:lnTo>
                    <a:pt x="14" y="52"/>
                  </a:lnTo>
                  <a:lnTo>
                    <a:pt x="32" y="0"/>
                  </a:lnTo>
                  <a:lnTo>
                    <a:pt x="99" y="3"/>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85" name="Freeform 535"/>
            <p:cNvSpPr>
              <a:spLocks/>
            </p:cNvSpPr>
            <p:nvPr/>
          </p:nvSpPr>
          <p:spPr bwMode="auto">
            <a:xfrm>
              <a:off x="4049" y="3295"/>
              <a:ext cx="8" cy="31"/>
            </a:xfrm>
            <a:custGeom>
              <a:avLst/>
              <a:gdLst>
                <a:gd name="T0" fmla="*/ 72 w 72"/>
                <a:gd name="T1" fmla="*/ 2 h 287"/>
                <a:gd name="T2" fmla="*/ 70 w 72"/>
                <a:gd name="T3" fmla="*/ 4 h 287"/>
                <a:gd name="T4" fmla="*/ 66 w 72"/>
                <a:gd name="T5" fmla="*/ 12 h 287"/>
                <a:gd name="T6" fmla="*/ 59 w 72"/>
                <a:gd name="T7" fmla="*/ 27 h 287"/>
                <a:gd name="T8" fmla="*/ 53 w 72"/>
                <a:gd name="T9" fmla="*/ 50 h 287"/>
                <a:gd name="T10" fmla="*/ 48 w 72"/>
                <a:gd name="T11" fmla="*/ 87 h 287"/>
                <a:gd name="T12" fmla="*/ 46 w 72"/>
                <a:gd name="T13" fmla="*/ 137 h 287"/>
                <a:gd name="T14" fmla="*/ 47 w 72"/>
                <a:gd name="T15" fmla="*/ 203 h 287"/>
                <a:gd name="T16" fmla="*/ 54 w 72"/>
                <a:gd name="T17" fmla="*/ 287 h 287"/>
                <a:gd name="T18" fmla="*/ 13 w 72"/>
                <a:gd name="T19" fmla="*/ 287 h 287"/>
                <a:gd name="T20" fmla="*/ 12 w 72"/>
                <a:gd name="T21" fmla="*/ 279 h 287"/>
                <a:gd name="T22" fmla="*/ 8 w 72"/>
                <a:gd name="T23" fmla="*/ 255 h 287"/>
                <a:gd name="T24" fmla="*/ 4 w 72"/>
                <a:gd name="T25" fmla="*/ 220 h 287"/>
                <a:gd name="T26" fmla="*/ 1 w 72"/>
                <a:gd name="T27" fmla="*/ 178 h 287"/>
                <a:gd name="T28" fmla="*/ 0 w 72"/>
                <a:gd name="T29" fmla="*/ 131 h 287"/>
                <a:gd name="T30" fmla="*/ 2 w 72"/>
                <a:gd name="T31" fmla="*/ 84 h 287"/>
                <a:gd name="T32" fmla="*/ 9 w 72"/>
                <a:gd name="T33" fmla="*/ 39 h 287"/>
                <a:gd name="T34" fmla="*/ 23 w 72"/>
                <a:gd name="T35" fmla="*/ 0 h 287"/>
                <a:gd name="T36" fmla="*/ 72 w 72"/>
                <a:gd name="T37" fmla="*/ 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287">
                  <a:moveTo>
                    <a:pt x="72" y="2"/>
                  </a:moveTo>
                  <a:lnTo>
                    <a:pt x="70" y="4"/>
                  </a:lnTo>
                  <a:lnTo>
                    <a:pt x="66" y="12"/>
                  </a:lnTo>
                  <a:lnTo>
                    <a:pt x="59" y="27"/>
                  </a:lnTo>
                  <a:lnTo>
                    <a:pt x="53" y="50"/>
                  </a:lnTo>
                  <a:lnTo>
                    <a:pt x="48" y="87"/>
                  </a:lnTo>
                  <a:lnTo>
                    <a:pt x="46" y="137"/>
                  </a:lnTo>
                  <a:lnTo>
                    <a:pt x="47" y="203"/>
                  </a:lnTo>
                  <a:lnTo>
                    <a:pt x="54" y="287"/>
                  </a:lnTo>
                  <a:lnTo>
                    <a:pt x="13" y="287"/>
                  </a:lnTo>
                  <a:lnTo>
                    <a:pt x="12" y="279"/>
                  </a:lnTo>
                  <a:lnTo>
                    <a:pt x="8" y="255"/>
                  </a:lnTo>
                  <a:lnTo>
                    <a:pt x="4" y="220"/>
                  </a:lnTo>
                  <a:lnTo>
                    <a:pt x="1" y="178"/>
                  </a:lnTo>
                  <a:lnTo>
                    <a:pt x="0" y="131"/>
                  </a:lnTo>
                  <a:lnTo>
                    <a:pt x="2" y="84"/>
                  </a:lnTo>
                  <a:lnTo>
                    <a:pt x="9" y="39"/>
                  </a:lnTo>
                  <a:lnTo>
                    <a:pt x="23" y="0"/>
                  </a:lnTo>
                  <a:lnTo>
                    <a:pt x="72" y="2"/>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86" name="Rectangle 536"/>
            <p:cNvSpPr>
              <a:spLocks noChangeArrowheads="1"/>
            </p:cNvSpPr>
            <p:nvPr/>
          </p:nvSpPr>
          <p:spPr bwMode="auto">
            <a:xfrm>
              <a:off x="3944" y="3287"/>
              <a:ext cx="3" cy="101"/>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87" name="Freeform 537"/>
            <p:cNvSpPr>
              <a:spLocks/>
            </p:cNvSpPr>
            <p:nvPr/>
          </p:nvSpPr>
          <p:spPr bwMode="auto">
            <a:xfrm>
              <a:off x="3980" y="3285"/>
              <a:ext cx="39" cy="47"/>
            </a:xfrm>
            <a:custGeom>
              <a:avLst/>
              <a:gdLst>
                <a:gd name="T0" fmla="*/ 33 w 354"/>
                <a:gd name="T1" fmla="*/ 39 h 418"/>
                <a:gd name="T2" fmla="*/ 30 w 354"/>
                <a:gd name="T3" fmla="*/ 48 h 418"/>
                <a:gd name="T4" fmla="*/ 23 w 354"/>
                <a:gd name="T5" fmla="*/ 71 h 418"/>
                <a:gd name="T6" fmla="*/ 15 w 354"/>
                <a:gd name="T7" fmla="*/ 107 h 418"/>
                <a:gd name="T8" fmla="*/ 7 w 354"/>
                <a:gd name="T9" fmla="*/ 155 h 418"/>
                <a:gd name="T10" fmla="*/ 1 w 354"/>
                <a:gd name="T11" fmla="*/ 212 h 418"/>
                <a:gd name="T12" fmla="*/ 0 w 354"/>
                <a:gd name="T13" fmla="*/ 276 h 418"/>
                <a:gd name="T14" fmla="*/ 6 w 354"/>
                <a:gd name="T15" fmla="*/ 345 h 418"/>
                <a:gd name="T16" fmla="*/ 21 w 354"/>
                <a:gd name="T17" fmla="*/ 418 h 418"/>
                <a:gd name="T18" fmla="*/ 21 w 354"/>
                <a:gd name="T19" fmla="*/ 415 h 418"/>
                <a:gd name="T20" fmla="*/ 21 w 354"/>
                <a:gd name="T21" fmla="*/ 405 h 418"/>
                <a:gd name="T22" fmla="*/ 21 w 354"/>
                <a:gd name="T23" fmla="*/ 390 h 418"/>
                <a:gd name="T24" fmla="*/ 21 w 354"/>
                <a:gd name="T25" fmla="*/ 372 h 418"/>
                <a:gd name="T26" fmla="*/ 23 w 354"/>
                <a:gd name="T27" fmla="*/ 348 h 418"/>
                <a:gd name="T28" fmla="*/ 27 w 354"/>
                <a:gd name="T29" fmla="*/ 324 h 418"/>
                <a:gd name="T30" fmla="*/ 31 w 354"/>
                <a:gd name="T31" fmla="*/ 296 h 418"/>
                <a:gd name="T32" fmla="*/ 37 w 354"/>
                <a:gd name="T33" fmla="*/ 267 h 418"/>
                <a:gd name="T34" fmla="*/ 46 w 354"/>
                <a:gd name="T35" fmla="*/ 239 h 418"/>
                <a:gd name="T36" fmla="*/ 57 w 354"/>
                <a:gd name="T37" fmla="*/ 211 h 418"/>
                <a:gd name="T38" fmla="*/ 70 w 354"/>
                <a:gd name="T39" fmla="*/ 185 h 418"/>
                <a:gd name="T40" fmla="*/ 88 w 354"/>
                <a:gd name="T41" fmla="*/ 160 h 418"/>
                <a:gd name="T42" fmla="*/ 109 w 354"/>
                <a:gd name="T43" fmla="*/ 139 h 418"/>
                <a:gd name="T44" fmla="*/ 133 w 354"/>
                <a:gd name="T45" fmla="*/ 121 h 418"/>
                <a:gd name="T46" fmla="*/ 163 w 354"/>
                <a:gd name="T47" fmla="*/ 109 h 418"/>
                <a:gd name="T48" fmla="*/ 197 w 354"/>
                <a:gd name="T49" fmla="*/ 102 h 418"/>
                <a:gd name="T50" fmla="*/ 199 w 354"/>
                <a:gd name="T51" fmla="*/ 100 h 418"/>
                <a:gd name="T52" fmla="*/ 205 w 354"/>
                <a:gd name="T53" fmla="*/ 96 h 418"/>
                <a:gd name="T54" fmla="*/ 215 w 354"/>
                <a:gd name="T55" fmla="*/ 88 h 418"/>
                <a:gd name="T56" fmla="*/ 231 w 354"/>
                <a:gd name="T57" fmla="*/ 78 h 418"/>
                <a:gd name="T58" fmla="*/ 252 w 354"/>
                <a:gd name="T59" fmla="*/ 66 h 418"/>
                <a:gd name="T60" fmla="*/ 280 w 354"/>
                <a:gd name="T61" fmla="*/ 52 h 418"/>
                <a:gd name="T62" fmla="*/ 314 w 354"/>
                <a:gd name="T63" fmla="*/ 35 h 418"/>
                <a:gd name="T64" fmla="*/ 354 w 354"/>
                <a:gd name="T65" fmla="*/ 17 h 418"/>
                <a:gd name="T66" fmla="*/ 352 w 354"/>
                <a:gd name="T67" fmla="*/ 16 h 418"/>
                <a:gd name="T68" fmla="*/ 346 w 354"/>
                <a:gd name="T69" fmla="*/ 15 h 418"/>
                <a:gd name="T70" fmla="*/ 337 w 354"/>
                <a:gd name="T71" fmla="*/ 13 h 418"/>
                <a:gd name="T72" fmla="*/ 324 w 354"/>
                <a:gd name="T73" fmla="*/ 11 h 418"/>
                <a:gd name="T74" fmla="*/ 308 w 354"/>
                <a:gd name="T75" fmla="*/ 8 h 418"/>
                <a:gd name="T76" fmla="*/ 290 w 354"/>
                <a:gd name="T77" fmla="*/ 6 h 418"/>
                <a:gd name="T78" fmla="*/ 269 w 354"/>
                <a:gd name="T79" fmla="*/ 4 h 418"/>
                <a:gd name="T80" fmla="*/ 246 w 354"/>
                <a:gd name="T81" fmla="*/ 1 h 418"/>
                <a:gd name="T82" fmla="*/ 222 w 354"/>
                <a:gd name="T83" fmla="*/ 0 h 418"/>
                <a:gd name="T84" fmla="*/ 197 w 354"/>
                <a:gd name="T85" fmla="*/ 1 h 418"/>
                <a:gd name="T86" fmla="*/ 170 w 354"/>
                <a:gd name="T87" fmla="*/ 3 h 418"/>
                <a:gd name="T88" fmla="*/ 143 w 354"/>
                <a:gd name="T89" fmla="*/ 6 h 418"/>
                <a:gd name="T90" fmla="*/ 115 w 354"/>
                <a:gd name="T91" fmla="*/ 11 h 418"/>
                <a:gd name="T92" fmla="*/ 87 w 354"/>
                <a:gd name="T93" fmla="*/ 18 h 418"/>
                <a:gd name="T94" fmla="*/ 59 w 354"/>
                <a:gd name="T95" fmla="*/ 27 h 418"/>
                <a:gd name="T96" fmla="*/ 33 w 354"/>
                <a:gd name="T97" fmla="*/ 3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4" h="418">
                  <a:moveTo>
                    <a:pt x="33" y="39"/>
                  </a:moveTo>
                  <a:lnTo>
                    <a:pt x="30" y="48"/>
                  </a:lnTo>
                  <a:lnTo>
                    <a:pt x="23" y="71"/>
                  </a:lnTo>
                  <a:lnTo>
                    <a:pt x="15" y="107"/>
                  </a:lnTo>
                  <a:lnTo>
                    <a:pt x="7" y="155"/>
                  </a:lnTo>
                  <a:lnTo>
                    <a:pt x="1" y="212"/>
                  </a:lnTo>
                  <a:lnTo>
                    <a:pt x="0" y="276"/>
                  </a:lnTo>
                  <a:lnTo>
                    <a:pt x="6" y="345"/>
                  </a:lnTo>
                  <a:lnTo>
                    <a:pt x="21" y="418"/>
                  </a:lnTo>
                  <a:lnTo>
                    <a:pt x="21" y="415"/>
                  </a:lnTo>
                  <a:lnTo>
                    <a:pt x="21" y="405"/>
                  </a:lnTo>
                  <a:lnTo>
                    <a:pt x="21" y="390"/>
                  </a:lnTo>
                  <a:lnTo>
                    <a:pt x="21" y="372"/>
                  </a:lnTo>
                  <a:lnTo>
                    <a:pt x="23" y="348"/>
                  </a:lnTo>
                  <a:lnTo>
                    <a:pt x="27" y="324"/>
                  </a:lnTo>
                  <a:lnTo>
                    <a:pt x="31" y="296"/>
                  </a:lnTo>
                  <a:lnTo>
                    <a:pt x="37" y="267"/>
                  </a:lnTo>
                  <a:lnTo>
                    <a:pt x="46" y="239"/>
                  </a:lnTo>
                  <a:lnTo>
                    <a:pt x="57" y="211"/>
                  </a:lnTo>
                  <a:lnTo>
                    <a:pt x="70" y="185"/>
                  </a:lnTo>
                  <a:lnTo>
                    <a:pt x="88" y="160"/>
                  </a:lnTo>
                  <a:lnTo>
                    <a:pt x="109" y="139"/>
                  </a:lnTo>
                  <a:lnTo>
                    <a:pt x="133" y="121"/>
                  </a:lnTo>
                  <a:lnTo>
                    <a:pt x="163" y="109"/>
                  </a:lnTo>
                  <a:lnTo>
                    <a:pt x="197" y="102"/>
                  </a:lnTo>
                  <a:lnTo>
                    <a:pt x="199" y="100"/>
                  </a:lnTo>
                  <a:lnTo>
                    <a:pt x="205" y="96"/>
                  </a:lnTo>
                  <a:lnTo>
                    <a:pt x="215" y="88"/>
                  </a:lnTo>
                  <a:lnTo>
                    <a:pt x="231" y="78"/>
                  </a:lnTo>
                  <a:lnTo>
                    <a:pt x="252" y="66"/>
                  </a:lnTo>
                  <a:lnTo>
                    <a:pt x="280" y="52"/>
                  </a:lnTo>
                  <a:lnTo>
                    <a:pt x="314" y="35"/>
                  </a:lnTo>
                  <a:lnTo>
                    <a:pt x="354" y="17"/>
                  </a:lnTo>
                  <a:lnTo>
                    <a:pt x="352" y="16"/>
                  </a:lnTo>
                  <a:lnTo>
                    <a:pt x="346" y="15"/>
                  </a:lnTo>
                  <a:lnTo>
                    <a:pt x="337" y="13"/>
                  </a:lnTo>
                  <a:lnTo>
                    <a:pt x="324" y="11"/>
                  </a:lnTo>
                  <a:lnTo>
                    <a:pt x="308" y="8"/>
                  </a:lnTo>
                  <a:lnTo>
                    <a:pt x="290" y="6"/>
                  </a:lnTo>
                  <a:lnTo>
                    <a:pt x="269" y="4"/>
                  </a:lnTo>
                  <a:lnTo>
                    <a:pt x="246" y="1"/>
                  </a:lnTo>
                  <a:lnTo>
                    <a:pt x="222" y="0"/>
                  </a:lnTo>
                  <a:lnTo>
                    <a:pt x="197" y="1"/>
                  </a:lnTo>
                  <a:lnTo>
                    <a:pt x="170" y="3"/>
                  </a:lnTo>
                  <a:lnTo>
                    <a:pt x="143" y="6"/>
                  </a:lnTo>
                  <a:lnTo>
                    <a:pt x="115" y="11"/>
                  </a:lnTo>
                  <a:lnTo>
                    <a:pt x="87" y="18"/>
                  </a:lnTo>
                  <a:lnTo>
                    <a:pt x="59" y="27"/>
                  </a:lnTo>
                  <a:lnTo>
                    <a:pt x="33" y="39"/>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88" name="Freeform 538"/>
            <p:cNvSpPr>
              <a:spLocks/>
            </p:cNvSpPr>
            <p:nvPr/>
          </p:nvSpPr>
          <p:spPr bwMode="auto">
            <a:xfrm>
              <a:off x="3925" y="3320"/>
              <a:ext cx="32" cy="8"/>
            </a:xfrm>
            <a:custGeom>
              <a:avLst/>
              <a:gdLst>
                <a:gd name="T0" fmla="*/ 0 w 290"/>
                <a:gd name="T1" fmla="*/ 50 h 79"/>
                <a:gd name="T2" fmla="*/ 0 w 290"/>
                <a:gd name="T3" fmla="*/ 49 h 79"/>
                <a:gd name="T4" fmla="*/ 3 w 290"/>
                <a:gd name="T5" fmla="*/ 46 h 79"/>
                <a:gd name="T6" fmla="*/ 6 w 290"/>
                <a:gd name="T7" fmla="*/ 42 h 79"/>
                <a:gd name="T8" fmla="*/ 11 w 290"/>
                <a:gd name="T9" fmla="*/ 36 h 79"/>
                <a:gd name="T10" fmla="*/ 18 w 290"/>
                <a:gd name="T11" fmla="*/ 30 h 79"/>
                <a:gd name="T12" fmla="*/ 26 w 290"/>
                <a:gd name="T13" fmla="*/ 24 h 79"/>
                <a:gd name="T14" fmla="*/ 37 w 290"/>
                <a:gd name="T15" fmla="*/ 18 h 79"/>
                <a:gd name="T16" fmla="*/ 51 w 290"/>
                <a:gd name="T17" fmla="*/ 12 h 79"/>
                <a:gd name="T18" fmla="*/ 69 w 290"/>
                <a:gd name="T19" fmla="*/ 6 h 79"/>
                <a:gd name="T20" fmla="*/ 88 w 290"/>
                <a:gd name="T21" fmla="*/ 2 h 79"/>
                <a:gd name="T22" fmla="*/ 112 w 290"/>
                <a:gd name="T23" fmla="*/ 0 h 79"/>
                <a:gd name="T24" fmla="*/ 139 w 290"/>
                <a:gd name="T25" fmla="*/ 0 h 79"/>
                <a:gd name="T26" fmla="*/ 170 w 290"/>
                <a:gd name="T27" fmla="*/ 2 h 79"/>
                <a:gd name="T28" fmla="*/ 205 w 290"/>
                <a:gd name="T29" fmla="*/ 8 h 79"/>
                <a:gd name="T30" fmla="*/ 245 w 290"/>
                <a:gd name="T31" fmla="*/ 16 h 79"/>
                <a:gd name="T32" fmla="*/ 290 w 290"/>
                <a:gd name="T33" fmla="*/ 28 h 79"/>
                <a:gd name="T34" fmla="*/ 283 w 290"/>
                <a:gd name="T35" fmla="*/ 45 h 79"/>
                <a:gd name="T36" fmla="*/ 281 w 290"/>
                <a:gd name="T37" fmla="*/ 44 h 79"/>
                <a:gd name="T38" fmla="*/ 274 w 290"/>
                <a:gd name="T39" fmla="*/ 42 h 79"/>
                <a:gd name="T40" fmla="*/ 263 w 290"/>
                <a:gd name="T41" fmla="*/ 39 h 79"/>
                <a:gd name="T42" fmla="*/ 249 w 290"/>
                <a:gd name="T43" fmla="*/ 35 h 79"/>
                <a:gd name="T44" fmla="*/ 232 w 290"/>
                <a:gd name="T45" fmla="*/ 31 h 79"/>
                <a:gd name="T46" fmla="*/ 212 w 290"/>
                <a:gd name="T47" fmla="*/ 27 h 79"/>
                <a:gd name="T48" fmla="*/ 191 w 290"/>
                <a:gd name="T49" fmla="*/ 24 h 79"/>
                <a:gd name="T50" fmla="*/ 167 w 290"/>
                <a:gd name="T51" fmla="*/ 22 h 79"/>
                <a:gd name="T52" fmla="*/ 144 w 290"/>
                <a:gd name="T53" fmla="*/ 21 h 79"/>
                <a:gd name="T54" fmla="*/ 120 w 290"/>
                <a:gd name="T55" fmla="*/ 21 h 79"/>
                <a:gd name="T56" fmla="*/ 96 w 290"/>
                <a:gd name="T57" fmla="*/ 23 h 79"/>
                <a:gd name="T58" fmla="*/ 74 w 290"/>
                <a:gd name="T59" fmla="*/ 28 h 79"/>
                <a:gd name="T60" fmla="*/ 52 w 290"/>
                <a:gd name="T61" fmla="*/ 36 h 79"/>
                <a:gd name="T62" fmla="*/ 32 w 290"/>
                <a:gd name="T63" fmla="*/ 46 h 79"/>
                <a:gd name="T64" fmla="*/ 15 w 290"/>
                <a:gd name="T65" fmla="*/ 61 h 79"/>
                <a:gd name="T66" fmla="*/ 0 w 290"/>
                <a:gd name="T67" fmla="*/ 79 h 79"/>
                <a:gd name="T68" fmla="*/ 0 w 290"/>
                <a:gd name="T69" fmla="*/ 5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79">
                  <a:moveTo>
                    <a:pt x="0" y="50"/>
                  </a:moveTo>
                  <a:lnTo>
                    <a:pt x="0" y="49"/>
                  </a:lnTo>
                  <a:lnTo>
                    <a:pt x="3" y="46"/>
                  </a:lnTo>
                  <a:lnTo>
                    <a:pt x="6" y="42"/>
                  </a:lnTo>
                  <a:lnTo>
                    <a:pt x="11" y="36"/>
                  </a:lnTo>
                  <a:lnTo>
                    <a:pt x="18" y="30"/>
                  </a:lnTo>
                  <a:lnTo>
                    <a:pt x="26" y="24"/>
                  </a:lnTo>
                  <a:lnTo>
                    <a:pt x="37" y="18"/>
                  </a:lnTo>
                  <a:lnTo>
                    <a:pt x="51" y="12"/>
                  </a:lnTo>
                  <a:lnTo>
                    <a:pt x="69" y="6"/>
                  </a:lnTo>
                  <a:lnTo>
                    <a:pt x="88" y="2"/>
                  </a:lnTo>
                  <a:lnTo>
                    <a:pt x="112" y="0"/>
                  </a:lnTo>
                  <a:lnTo>
                    <a:pt x="139" y="0"/>
                  </a:lnTo>
                  <a:lnTo>
                    <a:pt x="170" y="2"/>
                  </a:lnTo>
                  <a:lnTo>
                    <a:pt x="205" y="8"/>
                  </a:lnTo>
                  <a:lnTo>
                    <a:pt x="245" y="16"/>
                  </a:lnTo>
                  <a:lnTo>
                    <a:pt x="290" y="28"/>
                  </a:lnTo>
                  <a:lnTo>
                    <a:pt x="283" y="45"/>
                  </a:lnTo>
                  <a:lnTo>
                    <a:pt x="281" y="44"/>
                  </a:lnTo>
                  <a:lnTo>
                    <a:pt x="274" y="42"/>
                  </a:lnTo>
                  <a:lnTo>
                    <a:pt x="263" y="39"/>
                  </a:lnTo>
                  <a:lnTo>
                    <a:pt x="249" y="35"/>
                  </a:lnTo>
                  <a:lnTo>
                    <a:pt x="232" y="31"/>
                  </a:lnTo>
                  <a:lnTo>
                    <a:pt x="212" y="27"/>
                  </a:lnTo>
                  <a:lnTo>
                    <a:pt x="191" y="24"/>
                  </a:lnTo>
                  <a:lnTo>
                    <a:pt x="167" y="22"/>
                  </a:lnTo>
                  <a:lnTo>
                    <a:pt x="144" y="21"/>
                  </a:lnTo>
                  <a:lnTo>
                    <a:pt x="120" y="21"/>
                  </a:lnTo>
                  <a:lnTo>
                    <a:pt x="96" y="23"/>
                  </a:lnTo>
                  <a:lnTo>
                    <a:pt x="74" y="28"/>
                  </a:lnTo>
                  <a:lnTo>
                    <a:pt x="52" y="36"/>
                  </a:lnTo>
                  <a:lnTo>
                    <a:pt x="32" y="46"/>
                  </a:lnTo>
                  <a:lnTo>
                    <a:pt x="15" y="61"/>
                  </a:lnTo>
                  <a:lnTo>
                    <a:pt x="0" y="79"/>
                  </a:lnTo>
                  <a:lnTo>
                    <a:pt x="0" y="5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89" name="Freeform 539"/>
            <p:cNvSpPr>
              <a:spLocks/>
            </p:cNvSpPr>
            <p:nvPr/>
          </p:nvSpPr>
          <p:spPr bwMode="auto">
            <a:xfrm>
              <a:off x="3925" y="3299"/>
              <a:ext cx="32" cy="9"/>
            </a:xfrm>
            <a:custGeom>
              <a:avLst/>
              <a:gdLst>
                <a:gd name="T0" fmla="*/ 0 w 290"/>
                <a:gd name="T1" fmla="*/ 50 h 79"/>
                <a:gd name="T2" fmla="*/ 0 w 290"/>
                <a:gd name="T3" fmla="*/ 49 h 79"/>
                <a:gd name="T4" fmla="*/ 3 w 290"/>
                <a:gd name="T5" fmla="*/ 46 h 79"/>
                <a:gd name="T6" fmla="*/ 6 w 290"/>
                <a:gd name="T7" fmla="*/ 42 h 79"/>
                <a:gd name="T8" fmla="*/ 11 w 290"/>
                <a:gd name="T9" fmla="*/ 36 h 79"/>
                <a:gd name="T10" fmla="*/ 18 w 290"/>
                <a:gd name="T11" fmla="*/ 30 h 79"/>
                <a:gd name="T12" fmla="*/ 26 w 290"/>
                <a:gd name="T13" fmla="*/ 24 h 79"/>
                <a:gd name="T14" fmla="*/ 37 w 290"/>
                <a:gd name="T15" fmla="*/ 17 h 79"/>
                <a:gd name="T16" fmla="*/ 51 w 290"/>
                <a:gd name="T17" fmla="*/ 11 h 79"/>
                <a:gd name="T18" fmla="*/ 69 w 290"/>
                <a:gd name="T19" fmla="*/ 6 h 79"/>
                <a:gd name="T20" fmla="*/ 88 w 290"/>
                <a:gd name="T21" fmla="*/ 2 h 79"/>
                <a:gd name="T22" fmla="*/ 112 w 290"/>
                <a:gd name="T23" fmla="*/ 0 h 79"/>
                <a:gd name="T24" fmla="*/ 139 w 290"/>
                <a:gd name="T25" fmla="*/ 0 h 79"/>
                <a:gd name="T26" fmla="*/ 170 w 290"/>
                <a:gd name="T27" fmla="*/ 2 h 79"/>
                <a:gd name="T28" fmla="*/ 205 w 290"/>
                <a:gd name="T29" fmla="*/ 7 h 79"/>
                <a:gd name="T30" fmla="*/ 245 w 290"/>
                <a:gd name="T31" fmla="*/ 16 h 79"/>
                <a:gd name="T32" fmla="*/ 290 w 290"/>
                <a:gd name="T33" fmla="*/ 28 h 79"/>
                <a:gd name="T34" fmla="*/ 283 w 290"/>
                <a:gd name="T35" fmla="*/ 44 h 79"/>
                <a:gd name="T36" fmla="*/ 281 w 290"/>
                <a:gd name="T37" fmla="*/ 43 h 79"/>
                <a:gd name="T38" fmla="*/ 274 w 290"/>
                <a:gd name="T39" fmla="*/ 41 h 79"/>
                <a:gd name="T40" fmla="*/ 263 w 290"/>
                <a:gd name="T41" fmla="*/ 38 h 79"/>
                <a:gd name="T42" fmla="*/ 249 w 290"/>
                <a:gd name="T43" fmla="*/ 34 h 79"/>
                <a:gd name="T44" fmla="*/ 232 w 290"/>
                <a:gd name="T45" fmla="*/ 31 h 79"/>
                <a:gd name="T46" fmla="*/ 212 w 290"/>
                <a:gd name="T47" fmla="*/ 27 h 79"/>
                <a:gd name="T48" fmla="*/ 191 w 290"/>
                <a:gd name="T49" fmla="*/ 24 h 79"/>
                <a:gd name="T50" fmla="*/ 167 w 290"/>
                <a:gd name="T51" fmla="*/ 21 h 79"/>
                <a:gd name="T52" fmla="*/ 144 w 290"/>
                <a:gd name="T53" fmla="*/ 20 h 79"/>
                <a:gd name="T54" fmla="*/ 120 w 290"/>
                <a:gd name="T55" fmla="*/ 21 h 79"/>
                <a:gd name="T56" fmla="*/ 96 w 290"/>
                <a:gd name="T57" fmla="*/ 23 h 79"/>
                <a:gd name="T58" fmla="*/ 74 w 290"/>
                <a:gd name="T59" fmla="*/ 28 h 79"/>
                <a:gd name="T60" fmla="*/ 52 w 290"/>
                <a:gd name="T61" fmla="*/ 36 h 79"/>
                <a:gd name="T62" fmla="*/ 32 w 290"/>
                <a:gd name="T63" fmla="*/ 46 h 79"/>
                <a:gd name="T64" fmla="*/ 15 w 290"/>
                <a:gd name="T65" fmla="*/ 61 h 79"/>
                <a:gd name="T66" fmla="*/ 0 w 290"/>
                <a:gd name="T67" fmla="*/ 79 h 79"/>
                <a:gd name="T68" fmla="*/ 0 w 290"/>
                <a:gd name="T69" fmla="*/ 5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79">
                  <a:moveTo>
                    <a:pt x="0" y="50"/>
                  </a:moveTo>
                  <a:lnTo>
                    <a:pt x="0" y="49"/>
                  </a:lnTo>
                  <a:lnTo>
                    <a:pt x="3" y="46"/>
                  </a:lnTo>
                  <a:lnTo>
                    <a:pt x="6" y="42"/>
                  </a:lnTo>
                  <a:lnTo>
                    <a:pt x="11" y="36"/>
                  </a:lnTo>
                  <a:lnTo>
                    <a:pt x="18" y="30"/>
                  </a:lnTo>
                  <a:lnTo>
                    <a:pt x="26" y="24"/>
                  </a:lnTo>
                  <a:lnTo>
                    <a:pt x="37" y="17"/>
                  </a:lnTo>
                  <a:lnTo>
                    <a:pt x="51" y="11"/>
                  </a:lnTo>
                  <a:lnTo>
                    <a:pt x="69" y="6"/>
                  </a:lnTo>
                  <a:lnTo>
                    <a:pt x="88" y="2"/>
                  </a:lnTo>
                  <a:lnTo>
                    <a:pt x="112" y="0"/>
                  </a:lnTo>
                  <a:lnTo>
                    <a:pt x="139" y="0"/>
                  </a:lnTo>
                  <a:lnTo>
                    <a:pt x="170" y="2"/>
                  </a:lnTo>
                  <a:lnTo>
                    <a:pt x="205" y="7"/>
                  </a:lnTo>
                  <a:lnTo>
                    <a:pt x="245" y="16"/>
                  </a:lnTo>
                  <a:lnTo>
                    <a:pt x="290" y="28"/>
                  </a:lnTo>
                  <a:lnTo>
                    <a:pt x="283" y="44"/>
                  </a:lnTo>
                  <a:lnTo>
                    <a:pt x="281" y="43"/>
                  </a:lnTo>
                  <a:lnTo>
                    <a:pt x="274" y="41"/>
                  </a:lnTo>
                  <a:lnTo>
                    <a:pt x="263" y="38"/>
                  </a:lnTo>
                  <a:lnTo>
                    <a:pt x="249" y="34"/>
                  </a:lnTo>
                  <a:lnTo>
                    <a:pt x="232" y="31"/>
                  </a:lnTo>
                  <a:lnTo>
                    <a:pt x="212" y="27"/>
                  </a:lnTo>
                  <a:lnTo>
                    <a:pt x="191" y="24"/>
                  </a:lnTo>
                  <a:lnTo>
                    <a:pt x="167" y="21"/>
                  </a:lnTo>
                  <a:lnTo>
                    <a:pt x="144" y="20"/>
                  </a:lnTo>
                  <a:lnTo>
                    <a:pt x="120" y="21"/>
                  </a:lnTo>
                  <a:lnTo>
                    <a:pt x="96" y="23"/>
                  </a:lnTo>
                  <a:lnTo>
                    <a:pt x="74" y="28"/>
                  </a:lnTo>
                  <a:lnTo>
                    <a:pt x="52" y="36"/>
                  </a:lnTo>
                  <a:lnTo>
                    <a:pt x="32" y="46"/>
                  </a:lnTo>
                  <a:lnTo>
                    <a:pt x="15" y="61"/>
                  </a:lnTo>
                  <a:lnTo>
                    <a:pt x="0" y="79"/>
                  </a:lnTo>
                  <a:lnTo>
                    <a:pt x="0" y="5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90" name="Freeform 540"/>
            <p:cNvSpPr>
              <a:spLocks/>
            </p:cNvSpPr>
            <p:nvPr/>
          </p:nvSpPr>
          <p:spPr bwMode="auto">
            <a:xfrm>
              <a:off x="3955" y="3289"/>
              <a:ext cx="52" cy="96"/>
            </a:xfrm>
            <a:custGeom>
              <a:avLst/>
              <a:gdLst>
                <a:gd name="T0" fmla="*/ 0 w 469"/>
                <a:gd name="T1" fmla="*/ 0 h 868"/>
                <a:gd name="T2" fmla="*/ 0 w 469"/>
                <a:gd name="T3" fmla="*/ 840 h 868"/>
                <a:gd name="T4" fmla="*/ 142 w 469"/>
                <a:gd name="T5" fmla="*/ 868 h 868"/>
                <a:gd name="T6" fmla="*/ 136 w 469"/>
                <a:gd name="T7" fmla="*/ 755 h 868"/>
                <a:gd name="T8" fmla="*/ 469 w 469"/>
                <a:gd name="T9" fmla="*/ 806 h 868"/>
                <a:gd name="T10" fmla="*/ 463 w 469"/>
                <a:gd name="T11" fmla="*/ 761 h 868"/>
                <a:gd name="T12" fmla="*/ 232 w 469"/>
                <a:gd name="T13" fmla="*/ 732 h 868"/>
                <a:gd name="T14" fmla="*/ 226 w 469"/>
                <a:gd name="T15" fmla="*/ 635 h 868"/>
                <a:gd name="T16" fmla="*/ 68 w 469"/>
                <a:gd name="T17" fmla="*/ 635 h 868"/>
                <a:gd name="T18" fmla="*/ 64 w 469"/>
                <a:gd name="T19" fmla="*/ 623 h 868"/>
                <a:gd name="T20" fmla="*/ 53 w 469"/>
                <a:gd name="T21" fmla="*/ 587 h 868"/>
                <a:gd name="T22" fmla="*/ 39 w 469"/>
                <a:gd name="T23" fmla="*/ 530 h 868"/>
                <a:gd name="T24" fmla="*/ 25 w 469"/>
                <a:gd name="T25" fmla="*/ 455 h 868"/>
                <a:gd name="T26" fmla="*/ 14 w 469"/>
                <a:gd name="T27" fmla="*/ 365 h 868"/>
                <a:gd name="T28" fmla="*/ 10 w 469"/>
                <a:gd name="T29" fmla="*/ 262 h 868"/>
                <a:gd name="T30" fmla="*/ 19 w 469"/>
                <a:gd name="T31" fmla="*/ 149 h 868"/>
                <a:gd name="T32" fmla="*/ 40 w 469"/>
                <a:gd name="T33" fmla="*/ 29 h 868"/>
                <a:gd name="T34" fmla="*/ 0 w 469"/>
                <a:gd name="T35"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9" h="868">
                  <a:moveTo>
                    <a:pt x="0" y="0"/>
                  </a:moveTo>
                  <a:lnTo>
                    <a:pt x="0" y="840"/>
                  </a:lnTo>
                  <a:lnTo>
                    <a:pt x="142" y="868"/>
                  </a:lnTo>
                  <a:lnTo>
                    <a:pt x="136" y="755"/>
                  </a:lnTo>
                  <a:lnTo>
                    <a:pt x="469" y="806"/>
                  </a:lnTo>
                  <a:lnTo>
                    <a:pt x="463" y="761"/>
                  </a:lnTo>
                  <a:lnTo>
                    <a:pt x="232" y="732"/>
                  </a:lnTo>
                  <a:lnTo>
                    <a:pt x="226" y="635"/>
                  </a:lnTo>
                  <a:lnTo>
                    <a:pt x="68" y="635"/>
                  </a:lnTo>
                  <a:lnTo>
                    <a:pt x="64" y="623"/>
                  </a:lnTo>
                  <a:lnTo>
                    <a:pt x="53" y="587"/>
                  </a:lnTo>
                  <a:lnTo>
                    <a:pt x="39" y="530"/>
                  </a:lnTo>
                  <a:lnTo>
                    <a:pt x="25" y="455"/>
                  </a:lnTo>
                  <a:lnTo>
                    <a:pt x="14" y="365"/>
                  </a:lnTo>
                  <a:lnTo>
                    <a:pt x="10" y="262"/>
                  </a:lnTo>
                  <a:lnTo>
                    <a:pt x="19" y="149"/>
                  </a:lnTo>
                  <a:lnTo>
                    <a:pt x="40" y="29"/>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91" name="Freeform 541"/>
            <p:cNvSpPr>
              <a:spLocks/>
            </p:cNvSpPr>
            <p:nvPr/>
          </p:nvSpPr>
          <p:spPr bwMode="auto">
            <a:xfrm>
              <a:off x="3981" y="3267"/>
              <a:ext cx="67" cy="13"/>
            </a:xfrm>
            <a:custGeom>
              <a:avLst/>
              <a:gdLst>
                <a:gd name="T0" fmla="*/ 0 w 604"/>
                <a:gd name="T1" fmla="*/ 118 h 118"/>
                <a:gd name="T2" fmla="*/ 3 w 604"/>
                <a:gd name="T3" fmla="*/ 117 h 118"/>
                <a:gd name="T4" fmla="*/ 14 w 604"/>
                <a:gd name="T5" fmla="*/ 113 h 118"/>
                <a:gd name="T6" fmla="*/ 29 w 604"/>
                <a:gd name="T7" fmla="*/ 108 h 118"/>
                <a:gd name="T8" fmla="*/ 50 w 604"/>
                <a:gd name="T9" fmla="*/ 101 h 118"/>
                <a:gd name="T10" fmla="*/ 77 w 604"/>
                <a:gd name="T11" fmla="*/ 93 h 118"/>
                <a:gd name="T12" fmla="*/ 107 w 604"/>
                <a:gd name="T13" fmla="*/ 85 h 118"/>
                <a:gd name="T14" fmla="*/ 143 w 604"/>
                <a:gd name="T15" fmla="*/ 76 h 118"/>
                <a:gd name="T16" fmla="*/ 181 w 604"/>
                <a:gd name="T17" fmla="*/ 69 h 118"/>
                <a:gd name="T18" fmla="*/ 224 w 604"/>
                <a:gd name="T19" fmla="*/ 62 h 118"/>
                <a:gd name="T20" fmla="*/ 270 w 604"/>
                <a:gd name="T21" fmla="*/ 57 h 118"/>
                <a:gd name="T22" fmla="*/ 319 w 604"/>
                <a:gd name="T23" fmla="*/ 53 h 118"/>
                <a:gd name="T24" fmla="*/ 369 w 604"/>
                <a:gd name="T25" fmla="*/ 52 h 118"/>
                <a:gd name="T26" fmla="*/ 422 w 604"/>
                <a:gd name="T27" fmla="*/ 53 h 118"/>
                <a:gd name="T28" fmla="*/ 476 w 604"/>
                <a:gd name="T29" fmla="*/ 58 h 118"/>
                <a:gd name="T30" fmla="*/ 531 w 604"/>
                <a:gd name="T31" fmla="*/ 66 h 118"/>
                <a:gd name="T32" fmla="*/ 587 w 604"/>
                <a:gd name="T33" fmla="*/ 78 h 118"/>
                <a:gd name="T34" fmla="*/ 604 w 604"/>
                <a:gd name="T35" fmla="*/ 0 h 118"/>
                <a:gd name="T36" fmla="*/ 600 w 604"/>
                <a:gd name="T37" fmla="*/ 0 h 118"/>
                <a:gd name="T38" fmla="*/ 587 w 604"/>
                <a:gd name="T39" fmla="*/ 0 h 118"/>
                <a:gd name="T40" fmla="*/ 566 w 604"/>
                <a:gd name="T41" fmla="*/ 0 h 118"/>
                <a:gd name="T42" fmla="*/ 540 w 604"/>
                <a:gd name="T43" fmla="*/ 1 h 118"/>
                <a:gd name="T44" fmla="*/ 507 w 604"/>
                <a:gd name="T45" fmla="*/ 2 h 118"/>
                <a:gd name="T46" fmla="*/ 470 w 604"/>
                <a:gd name="T47" fmla="*/ 3 h 118"/>
                <a:gd name="T48" fmla="*/ 428 w 604"/>
                <a:gd name="T49" fmla="*/ 6 h 118"/>
                <a:gd name="T50" fmla="*/ 383 w 604"/>
                <a:gd name="T51" fmla="*/ 8 h 118"/>
                <a:gd name="T52" fmla="*/ 335 w 604"/>
                <a:gd name="T53" fmla="*/ 12 h 118"/>
                <a:gd name="T54" fmla="*/ 285 w 604"/>
                <a:gd name="T55" fmla="*/ 16 h 118"/>
                <a:gd name="T56" fmla="*/ 235 w 604"/>
                <a:gd name="T57" fmla="*/ 21 h 118"/>
                <a:gd name="T58" fmla="*/ 186 w 604"/>
                <a:gd name="T59" fmla="*/ 28 h 118"/>
                <a:gd name="T60" fmla="*/ 136 w 604"/>
                <a:gd name="T61" fmla="*/ 36 h 118"/>
                <a:gd name="T62" fmla="*/ 88 w 604"/>
                <a:gd name="T63" fmla="*/ 45 h 118"/>
                <a:gd name="T64" fmla="*/ 42 w 604"/>
                <a:gd name="T65" fmla="*/ 55 h 118"/>
                <a:gd name="T66" fmla="*/ 0 w 604"/>
                <a:gd name="T67" fmla="*/ 67 h 118"/>
                <a:gd name="T68" fmla="*/ 0 w 604"/>
                <a:gd name="T6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4" h="118">
                  <a:moveTo>
                    <a:pt x="0" y="118"/>
                  </a:moveTo>
                  <a:lnTo>
                    <a:pt x="3" y="117"/>
                  </a:lnTo>
                  <a:lnTo>
                    <a:pt x="14" y="113"/>
                  </a:lnTo>
                  <a:lnTo>
                    <a:pt x="29" y="108"/>
                  </a:lnTo>
                  <a:lnTo>
                    <a:pt x="50" y="101"/>
                  </a:lnTo>
                  <a:lnTo>
                    <a:pt x="77" y="93"/>
                  </a:lnTo>
                  <a:lnTo>
                    <a:pt x="107" y="85"/>
                  </a:lnTo>
                  <a:lnTo>
                    <a:pt x="143" y="76"/>
                  </a:lnTo>
                  <a:lnTo>
                    <a:pt x="181" y="69"/>
                  </a:lnTo>
                  <a:lnTo>
                    <a:pt x="224" y="62"/>
                  </a:lnTo>
                  <a:lnTo>
                    <a:pt x="270" y="57"/>
                  </a:lnTo>
                  <a:lnTo>
                    <a:pt x="319" y="53"/>
                  </a:lnTo>
                  <a:lnTo>
                    <a:pt x="369" y="52"/>
                  </a:lnTo>
                  <a:lnTo>
                    <a:pt x="422" y="53"/>
                  </a:lnTo>
                  <a:lnTo>
                    <a:pt x="476" y="58"/>
                  </a:lnTo>
                  <a:lnTo>
                    <a:pt x="531" y="66"/>
                  </a:lnTo>
                  <a:lnTo>
                    <a:pt x="587" y="78"/>
                  </a:lnTo>
                  <a:lnTo>
                    <a:pt x="604" y="0"/>
                  </a:lnTo>
                  <a:lnTo>
                    <a:pt x="600" y="0"/>
                  </a:lnTo>
                  <a:lnTo>
                    <a:pt x="587" y="0"/>
                  </a:lnTo>
                  <a:lnTo>
                    <a:pt x="566" y="0"/>
                  </a:lnTo>
                  <a:lnTo>
                    <a:pt x="540" y="1"/>
                  </a:lnTo>
                  <a:lnTo>
                    <a:pt x="507" y="2"/>
                  </a:lnTo>
                  <a:lnTo>
                    <a:pt x="470" y="3"/>
                  </a:lnTo>
                  <a:lnTo>
                    <a:pt x="428" y="6"/>
                  </a:lnTo>
                  <a:lnTo>
                    <a:pt x="383" y="8"/>
                  </a:lnTo>
                  <a:lnTo>
                    <a:pt x="335" y="12"/>
                  </a:lnTo>
                  <a:lnTo>
                    <a:pt x="285" y="16"/>
                  </a:lnTo>
                  <a:lnTo>
                    <a:pt x="235" y="21"/>
                  </a:lnTo>
                  <a:lnTo>
                    <a:pt x="186" y="28"/>
                  </a:lnTo>
                  <a:lnTo>
                    <a:pt x="136" y="36"/>
                  </a:lnTo>
                  <a:lnTo>
                    <a:pt x="88" y="45"/>
                  </a:lnTo>
                  <a:lnTo>
                    <a:pt x="42" y="55"/>
                  </a:lnTo>
                  <a:lnTo>
                    <a:pt x="0" y="67"/>
                  </a:lnTo>
                  <a:lnTo>
                    <a:pt x="0" y="11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92" name="Freeform 542"/>
            <p:cNvSpPr>
              <a:spLocks/>
            </p:cNvSpPr>
            <p:nvPr/>
          </p:nvSpPr>
          <p:spPr bwMode="auto">
            <a:xfrm>
              <a:off x="3942" y="3387"/>
              <a:ext cx="113" cy="38"/>
            </a:xfrm>
            <a:custGeom>
              <a:avLst/>
              <a:gdLst>
                <a:gd name="T0" fmla="*/ 430 w 1017"/>
                <a:gd name="T1" fmla="*/ 326 h 337"/>
                <a:gd name="T2" fmla="*/ 432 w 1017"/>
                <a:gd name="T3" fmla="*/ 325 h 337"/>
                <a:gd name="T4" fmla="*/ 438 w 1017"/>
                <a:gd name="T5" fmla="*/ 323 h 337"/>
                <a:gd name="T6" fmla="*/ 447 w 1017"/>
                <a:gd name="T7" fmla="*/ 319 h 337"/>
                <a:gd name="T8" fmla="*/ 459 w 1017"/>
                <a:gd name="T9" fmla="*/ 314 h 337"/>
                <a:gd name="T10" fmla="*/ 474 w 1017"/>
                <a:gd name="T11" fmla="*/ 308 h 337"/>
                <a:gd name="T12" fmla="*/ 491 w 1017"/>
                <a:gd name="T13" fmla="*/ 301 h 337"/>
                <a:gd name="T14" fmla="*/ 509 w 1017"/>
                <a:gd name="T15" fmla="*/ 291 h 337"/>
                <a:gd name="T16" fmla="*/ 528 w 1017"/>
                <a:gd name="T17" fmla="*/ 282 h 337"/>
                <a:gd name="T18" fmla="*/ 549 w 1017"/>
                <a:gd name="T19" fmla="*/ 272 h 337"/>
                <a:gd name="T20" fmla="*/ 568 w 1017"/>
                <a:gd name="T21" fmla="*/ 260 h 337"/>
                <a:gd name="T22" fmla="*/ 587 w 1017"/>
                <a:gd name="T23" fmla="*/ 248 h 337"/>
                <a:gd name="T24" fmla="*/ 606 w 1017"/>
                <a:gd name="T25" fmla="*/ 235 h 337"/>
                <a:gd name="T26" fmla="*/ 623 w 1017"/>
                <a:gd name="T27" fmla="*/ 222 h 337"/>
                <a:gd name="T28" fmla="*/ 638 w 1017"/>
                <a:gd name="T29" fmla="*/ 208 h 337"/>
                <a:gd name="T30" fmla="*/ 651 w 1017"/>
                <a:gd name="T31" fmla="*/ 193 h 337"/>
                <a:gd name="T32" fmla="*/ 662 w 1017"/>
                <a:gd name="T33" fmla="*/ 179 h 337"/>
                <a:gd name="T34" fmla="*/ 0 w 1017"/>
                <a:gd name="T35" fmla="*/ 17 h 337"/>
                <a:gd name="T36" fmla="*/ 51 w 1017"/>
                <a:gd name="T37" fmla="*/ 0 h 337"/>
                <a:gd name="T38" fmla="*/ 1017 w 1017"/>
                <a:gd name="T39" fmla="*/ 237 h 337"/>
                <a:gd name="T40" fmla="*/ 977 w 1017"/>
                <a:gd name="T41" fmla="*/ 260 h 337"/>
                <a:gd name="T42" fmla="*/ 698 w 1017"/>
                <a:gd name="T43" fmla="*/ 188 h 337"/>
                <a:gd name="T44" fmla="*/ 697 w 1017"/>
                <a:gd name="T45" fmla="*/ 189 h 337"/>
                <a:gd name="T46" fmla="*/ 695 w 1017"/>
                <a:gd name="T47" fmla="*/ 192 h 337"/>
                <a:gd name="T48" fmla="*/ 691 w 1017"/>
                <a:gd name="T49" fmla="*/ 196 h 337"/>
                <a:gd name="T50" fmla="*/ 685 w 1017"/>
                <a:gd name="T51" fmla="*/ 202 h 337"/>
                <a:gd name="T52" fmla="*/ 678 w 1017"/>
                <a:gd name="T53" fmla="*/ 211 h 337"/>
                <a:gd name="T54" fmla="*/ 668 w 1017"/>
                <a:gd name="T55" fmla="*/ 219 h 337"/>
                <a:gd name="T56" fmla="*/ 657 w 1017"/>
                <a:gd name="T57" fmla="*/ 229 h 337"/>
                <a:gd name="T58" fmla="*/ 642 w 1017"/>
                <a:gd name="T59" fmla="*/ 239 h 337"/>
                <a:gd name="T60" fmla="*/ 626 w 1017"/>
                <a:gd name="T61" fmla="*/ 250 h 337"/>
                <a:gd name="T62" fmla="*/ 609 w 1017"/>
                <a:gd name="T63" fmla="*/ 263 h 337"/>
                <a:gd name="T64" fmla="*/ 587 w 1017"/>
                <a:gd name="T65" fmla="*/ 275 h 337"/>
                <a:gd name="T66" fmla="*/ 565 w 1017"/>
                <a:gd name="T67" fmla="*/ 287 h 337"/>
                <a:gd name="T68" fmla="*/ 540 w 1017"/>
                <a:gd name="T69" fmla="*/ 301 h 337"/>
                <a:gd name="T70" fmla="*/ 511 w 1017"/>
                <a:gd name="T71" fmla="*/ 313 h 337"/>
                <a:gd name="T72" fmla="*/ 480 w 1017"/>
                <a:gd name="T73" fmla="*/ 325 h 337"/>
                <a:gd name="T74" fmla="*/ 447 w 1017"/>
                <a:gd name="T75" fmla="*/ 337 h 337"/>
                <a:gd name="T76" fmla="*/ 430 w 1017"/>
                <a:gd name="T77" fmla="*/ 32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17" h="337">
                  <a:moveTo>
                    <a:pt x="430" y="326"/>
                  </a:moveTo>
                  <a:lnTo>
                    <a:pt x="432" y="325"/>
                  </a:lnTo>
                  <a:lnTo>
                    <a:pt x="438" y="323"/>
                  </a:lnTo>
                  <a:lnTo>
                    <a:pt x="447" y="319"/>
                  </a:lnTo>
                  <a:lnTo>
                    <a:pt x="459" y="314"/>
                  </a:lnTo>
                  <a:lnTo>
                    <a:pt x="474" y="308"/>
                  </a:lnTo>
                  <a:lnTo>
                    <a:pt x="491" y="301"/>
                  </a:lnTo>
                  <a:lnTo>
                    <a:pt x="509" y="291"/>
                  </a:lnTo>
                  <a:lnTo>
                    <a:pt x="528" y="282"/>
                  </a:lnTo>
                  <a:lnTo>
                    <a:pt x="549" y="272"/>
                  </a:lnTo>
                  <a:lnTo>
                    <a:pt x="568" y="260"/>
                  </a:lnTo>
                  <a:lnTo>
                    <a:pt x="587" y="248"/>
                  </a:lnTo>
                  <a:lnTo>
                    <a:pt x="606" y="235"/>
                  </a:lnTo>
                  <a:lnTo>
                    <a:pt x="623" y="222"/>
                  </a:lnTo>
                  <a:lnTo>
                    <a:pt x="638" y="208"/>
                  </a:lnTo>
                  <a:lnTo>
                    <a:pt x="651" y="193"/>
                  </a:lnTo>
                  <a:lnTo>
                    <a:pt x="662" y="179"/>
                  </a:lnTo>
                  <a:lnTo>
                    <a:pt x="0" y="17"/>
                  </a:lnTo>
                  <a:lnTo>
                    <a:pt x="51" y="0"/>
                  </a:lnTo>
                  <a:lnTo>
                    <a:pt x="1017" y="237"/>
                  </a:lnTo>
                  <a:lnTo>
                    <a:pt x="977" y="260"/>
                  </a:lnTo>
                  <a:lnTo>
                    <a:pt x="698" y="188"/>
                  </a:lnTo>
                  <a:lnTo>
                    <a:pt x="697" y="189"/>
                  </a:lnTo>
                  <a:lnTo>
                    <a:pt x="695" y="192"/>
                  </a:lnTo>
                  <a:lnTo>
                    <a:pt x="691" y="196"/>
                  </a:lnTo>
                  <a:lnTo>
                    <a:pt x="685" y="202"/>
                  </a:lnTo>
                  <a:lnTo>
                    <a:pt x="678" y="211"/>
                  </a:lnTo>
                  <a:lnTo>
                    <a:pt x="668" y="219"/>
                  </a:lnTo>
                  <a:lnTo>
                    <a:pt x="657" y="229"/>
                  </a:lnTo>
                  <a:lnTo>
                    <a:pt x="642" y="239"/>
                  </a:lnTo>
                  <a:lnTo>
                    <a:pt x="626" y="250"/>
                  </a:lnTo>
                  <a:lnTo>
                    <a:pt x="609" y="263"/>
                  </a:lnTo>
                  <a:lnTo>
                    <a:pt x="587" y="275"/>
                  </a:lnTo>
                  <a:lnTo>
                    <a:pt x="565" y="287"/>
                  </a:lnTo>
                  <a:lnTo>
                    <a:pt x="540" y="301"/>
                  </a:lnTo>
                  <a:lnTo>
                    <a:pt x="511" y="313"/>
                  </a:lnTo>
                  <a:lnTo>
                    <a:pt x="480" y="325"/>
                  </a:lnTo>
                  <a:lnTo>
                    <a:pt x="447" y="337"/>
                  </a:lnTo>
                  <a:lnTo>
                    <a:pt x="430" y="326"/>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93" name="Freeform 543"/>
            <p:cNvSpPr>
              <a:spLocks/>
            </p:cNvSpPr>
            <p:nvPr/>
          </p:nvSpPr>
          <p:spPr bwMode="auto">
            <a:xfrm>
              <a:off x="3918" y="3397"/>
              <a:ext cx="116" cy="34"/>
            </a:xfrm>
            <a:custGeom>
              <a:avLst/>
              <a:gdLst>
                <a:gd name="T0" fmla="*/ 0 w 1036"/>
                <a:gd name="T1" fmla="*/ 0 h 303"/>
                <a:gd name="T2" fmla="*/ 1013 w 1036"/>
                <a:gd name="T3" fmla="*/ 303 h 303"/>
                <a:gd name="T4" fmla="*/ 1036 w 1036"/>
                <a:gd name="T5" fmla="*/ 303 h 303"/>
                <a:gd name="T6" fmla="*/ 31 w 1036"/>
                <a:gd name="T7" fmla="*/ 0 h 303"/>
                <a:gd name="T8" fmla="*/ 0 w 1036"/>
                <a:gd name="T9" fmla="*/ 0 h 303"/>
              </a:gdLst>
              <a:ahLst/>
              <a:cxnLst>
                <a:cxn ang="0">
                  <a:pos x="T0" y="T1"/>
                </a:cxn>
                <a:cxn ang="0">
                  <a:pos x="T2" y="T3"/>
                </a:cxn>
                <a:cxn ang="0">
                  <a:pos x="T4" y="T5"/>
                </a:cxn>
                <a:cxn ang="0">
                  <a:pos x="T6" y="T7"/>
                </a:cxn>
                <a:cxn ang="0">
                  <a:pos x="T8" y="T9"/>
                </a:cxn>
              </a:cxnLst>
              <a:rect l="0" t="0" r="r" b="b"/>
              <a:pathLst>
                <a:path w="1036" h="303">
                  <a:moveTo>
                    <a:pt x="0" y="0"/>
                  </a:moveTo>
                  <a:lnTo>
                    <a:pt x="1013" y="303"/>
                  </a:lnTo>
                  <a:lnTo>
                    <a:pt x="1036" y="303"/>
                  </a:lnTo>
                  <a:lnTo>
                    <a:pt x="31"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94" name="Freeform 544"/>
            <p:cNvSpPr>
              <a:spLocks/>
            </p:cNvSpPr>
            <p:nvPr/>
          </p:nvSpPr>
          <p:spPr bwMode="auto">
            <a:xfrm>
              <a:off x="3938" y="3393"/>
              <a:ext cx="113" cy="30"/>
            </a:xfrm>
            <a:custGeom>
              <a:avLst/>
              <a:gdLst>
                <a:gd name="T0" fmla="*/ 0 w 1023"/>
                <a:gd name="T1" fmla="*/ 1 h 270"/>
                <a:gd name="T2" fmla="*/ 1001 w 1023"/>
                <a:gd name="T3" fmla="*/ 270 h 270"/>
                <a:gd name="T4" fmla="*/ 1023 w 1023"/>
                <a:gd name="T5" fmla="*/ 269 h 270"/>
                <a:gd name="T6" fmla="*/ 31 w 1023"/>
                <a:gd name="T7" fmla="*/ 0 h 270"/>
                <a:gd name="T8" fmla="*/ 0 w 1023"/>
                <a:gd name="T9" fmla="*/ 1 h 270"/>
              </a:gdLst>
              <a:ahLst/>
              <a:cxnLst>
                <a:cxn ang="0">
                  <a:pos x="T0" y="T1"/>
                </a:cxn>
                <a:cxn ang="0">
                  <a:pos x="T2" y="T3"/>
                </a:cxn>
                <a:cxn ang="0">
                  <a:pos x="T4" y="T5"/>
                </a:cxn>
                <a:cxn ang="0">
                  <a:pos x="T6" y="T7"/>
                </a:cxn>
                <a:cxn ang="0">
                  <a:pos x="T8" y="T9"/>
                </a:cxn>
              </a:cxnLst>
              <a:rect l="0" t="0" r="r" b="b"/>
              <a:pathLst>
                <a:path w="1023" h="270">
                  <a:moveTo>
                    <a:pt x="0" y="1"/>
                  </a:moveTo>
                  <a:lnTo>
                    <a:pt x="1001" y="270"/>
                  </a:lnTo>
                  <a:lnTo>
                    <a:pt x="1023" y="269"/>
                  </a:lnTo>
                  <a:lnTo>
                    <a:pt x="31" y="0"/>
                  </a:lnTo>
                  <a:lnTo>
                    <a:pt x="0" y="1"/>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95" name="Freeform 545"/>
            <p:cNvSpPr>
              <a:spLocks/>
            </p:cNvSpPr>
            <p:nvPr/>
          </p:nvSpPr>
          <p:spPr bwMode="auto">
            <a:xfrm>
              <a:off x="3929" y="3394"/>
              <a:ext cx="114" cy="33"/>
            </a:xfrm>
            <a:custGeom>
              <a:avLst/>
              <a:gdLst>
                <a:gd name="T0" fmla="*/ 0 w 1028"/>
                <a:gd name="T1" fmla="*/ 0 h 299"/>
                <a:gd name="T2" fmla="*/ 1009 w 1028"/>
                <a:gd name="T3" fmla="*/ 299 h 299"/>
                <a:gd name="T4" fmla="*/ 1028 w 1028"/>
                <a:gd name="T5" fmla="*/ 292 h 299"/>
                <a:gd name="T6" fmla="*/ 30 w 1028"/>
                <a:gd name="T7" fmla="*/ 0 h 299"/>
                <a:gd name="T8" fmla="*/ 0 w 1028"/>
                <a:gd name="T9" fmla="*/ 0 h 299"/>
              </a:gdLst>
              <a:ahLst/>
              <a:cxnLst>
                <a:cxn ang="0">
                  <a:pos x="T0" y="T1"/>
                </a:cxn>
                <a:cxn ang="0">
                  <a:pos x="T2" y="T3"/>
                </a:cxn>
                <a:cxn ang="0">
                  <a:pos x="T4" y="T5"/>
                </a:cxn>
                <a:cxn ang="0">
                  <a:pos x="T6" y="T7"/>
                </a:cxn>
                <a:cxn ang="0">
                  <a:pos x="T8" y="T9"/>
                </a:cxn>
              </a:cxnLst>
              <a:rect l="0" t="0" r="r" b="b"/>
              <a:pathLst>
                <a:path w="1028" h="299">
                  <a:moveTo>
                    <a:pt x="0" y="0"/>
                  </a:moveTo>
                  <a:lnTo>
                    <a:pt x="1009" y="299"/>
                  </a:lnTo>
                  <a:lnTo>
                    <a:pt x="1028" y="292"/>
                  </a:lnTo>
                  <a:lnTo>
                    <a:pt x="3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grpSp>
      <p:sp>
        <p:nvSpPr>
          <p:cNvPr id="1196" name="AutoShape 546"/>
          <p:cNvSpPr>
            <a:spLocks noChangeAspect="1" noChangeArrowheads="1" noTextEdit="1"/>
          </p:cNvSpPr>
          <p:nvPr/>
        </p:nvSpPr>
        <p:spPr bwMode="auto">
          <a:xfrm>
            <a:off x="9061322" y="3033712"/>
            <a:ext cx="260350"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197" name="Freeform 547"/>
          <p:cNvSpPr>
            <a:spLocks/>
          </p:cNvSpPr>
          <p:nvPr/>
        </p:nvSpPr>
        <p:spPr bwMode="auto">
          <a:xfrm>
            <a:off x="9062909" y="3033712"/>
            <a:ext cx="258763" cy="268288"/>
          </a:xfrm>
          <a:custGeom>
            <a:avLst/>
            <a:gdLst>
              <a:gd name="T0" fmla="*/ 653 w 1894"/>
              <a:gd name="T1" fmla="*/ 0 h 1904"/>
              <a:gd name="T2" fmla="*/ 668 w 1894"/>
              <a:gd name="T3" fmla="*/ 0 h 1904"/>
              <a:gd name="T4" fmla="*/ 699 w 1894"/>
              <a:gd name="T5" fmla="*/ 1 h 1904"/>
              <a:gd name="T6" fmla="*/ 742 w 1894"/>
              <a:gd name="T7" fmla="*/ 3 h 1904"/>
              <a:gd name="T8" fmla="*/ 799 w 1894"/>
              <a:gd name="T9" fmla="*/ 6 h 1904"/>
              <a:gd name="T10" fmla="*/ 865 w 1894"/>
              <a:gd name="T11" fmla="*/ 10 h 1904"/>
              <a:gd name="T12" fmla="*/ 941 w 1894"/>
              <a:gd name="T13" fmla="*/ 17 h 1904"/>
              <a:gd name="T14" fmla="*/ 1025 w 1894"/>
              <a:gd name="T15" fmla="*/ 26 h 1904"/>
              <a:gd name="T16" fmla="*/ 1116 w 1894"/>
              <a:gd name="T17" fmla="*/ 38 h 1904"/>
              <a:gd name="T18" fmla="*/ 1213 w 1894"/>
              <a:gd name="T19" fmla="*/ 55 h 1904"/>
              <a:gd name="T20" fmla="*/ 1315 w 1894"/>
              <a:gd name="T21" fmla="*/ 73 h 1904"/>
              <a:gd name="T22" fmla="*/ 1418 w 1894"/>
              <a:gd name="T23" fmla="*/ 97 h 1904"/>
              <a:gd name="T24" fmla="*/ 1525 w 1894"/>
              <a:gd name="T25" fmla="*/ 125 h 1904"/>
              <a:gd name="T26" fmla="*/ 1632 w 1894"/>
              <a:gd name="T27" fmla="*/ 159 h 1904"/>
              <a:gd name="T28" fmla="*/ 1739 w 1894"/>
              <a:gd name="T29" fmla="*/ 197 h 1904"/>
              <a:gd name="T30" fmla="*/ 1843 w 1894"/>
              <a:gd name="T31" fmla="*/ 241 h 1904"/>
              <a:gd name="T32" fmla="*/ 1729 w 1894"/>
              <a:gd name="T33" fmla="*/ 1139 h 1904"/>
              <a:gd name="T34" fmla="*/ 1742 w 1894"/>
              <a:gd name="T35" fmla="*/ 1146 h 1904"/>
              <a:gd name="T36" fmla="*/ 1768 w 1894"/>
              <a:gd name="T37" fmla="*/ 1173 h 1904"/>
              <a:gd name="T38" fmla="*/ 1781 w 1894"/>
              <a:gd name="T39" fmla="*/ 1234 h 1904"/>
              <a:gd name="T40" fmla="*/ 1760 w 1894"/>
              <a:gd name="T41" fmla="*/ 1341 h 1904"/>
              <a:gd name="T42" fmla="*/ 1432 w 1894"/>
              <a:gd name="T43" fmla="*/ 1765 h 1904"/>
              <a:gd name="T44" fmla="*/ 1322 w 1894"/>
              <a:gd name="T45" fmla="*/ 1904 h 1904"/>
              <a:gd name="T46" fmla="*/ 1304 w 1894"/>
              <a:gd name="T47" fmla="*/ 1902 h 1904"/>
              <a:gd name="T48" fmla="*/ 1270 w 1894"/>
              <a:gd name="T49" fmla="*/ 1897 h 1904"/>
              <a:gd name="T50" fmla="*/ 1223 w 1894"/>
              <a:gd name="T51" fmla="*/ 1891 h 1904"/>
              <a:gd name="T52" fmla="*/ 1162 w 1894"/>
              <a:gd name="T53" fmla="*/ 1881 h 1904"/>
              <a:gd name="T54" fmla="*/ 1091 w 1894"/>
              <a:gd name="T55" fmla="*/ 1869 h 1904"/>
              <a:gd name="T56" fmla="*/ 1008 w 1894"/>
              <a:gd name="T57" fmla="*/ 1854 h 1904"/>
              <a:gd name="T58" fmla="*/ 918 w 1894"/>
              <a:gd name="T59" fmla="*/ 1835 h 1904"/>
              <a:gd name="T60" fmla="*/ 820 w 1894"/>
              <a:gd name="T61" fmla="*/ 1813 h 1904"/>
              <a:gd name="T62" fmla="*/ 717 w 1894"/>
              <a:gd name="T63" fmla="*/ 1786 h 1904"/>
              <a:gd name="T64" fmla="*/ 610 w 1894"/>
              <a:gd name="T65" fmla="*/ 1755 h 1904"/>
              <a:gd name="T66" fmla="*/ 501 w 1894"/>
              <a:gd name="T67" fmla="*/ 1720 h 1904"/>
              <a:gd name="T68" fmla="*/ 390 w 1894"/>
              <a:gd name="T69" fmla="*/ 1681 h 1904"/>
              <a:gd name="T70" fmla="*/ 280 w 1894"/>
              <a:gd name="T71" fmla="*/ 1636 h 1904"/>
              <a:gd name="T72" fmla="*/ 172 w 1894"/>
              <a:gd name="T73" fmla="*/ 1585 h 1904"/>
              <a:gd name="T74" fmla="*/ 67 w 1894"/>
              <a:gd name="T75" fmla="*/ 1530 h 1904"/>
              <a:gd name="T76" fmla="*/ 16 w 1894"/>
              <a:gd name="T77" fmla="*/ 1495 h 1904"/>
              <a:gd name="T78" fmla="*/ 8 w 1894"/>
              <a:gd name="T79" fmla="*/ 1457 h 1904"/>
              <a:gd name="T80" fmla="*/ 0 w 1894"/>
              <a:gd name="T81" fmla="*/ 1401 h 1904"/>
              <a:gd name="T82" fmla="*/ 4 w 1894"/>
              <a:gd name="T83" fmla="*/ 1343 h 1904"/>
              <a:gd name="T84" fmla="*/ 388 w 1894"/>
              <a:gd name="T85" fmla="*/ 965 h 1904"/>
              <a:gd name="T86" fmla="*/ 386 w 1894"/>
              <a:gd name="T87" fmla="*/ 952 h 1904"/>
              <a:gd name="T88" fmla="*/ 390 w 1894"/>
              <a:gd name="T89" fmla="*/ 917 h 1904"/>
              <a:gd name="T90" fmla="*/ 412 w 1894"/>
              <a:gd name="T91" fmla="*/ 868 h 1904"/>
              <a:gd name="T92" fmla="*/ 468 w 1894"/>
              <a:gd name="T93" fmla="*/ 814 h 1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94" h="1904">
                <a:moveTo>
                  <a:pt x="651" y="0"/>
                </a:moveTo>
                <a:lnTo>
                  <a:pt x="653" y="0"/>
                </a:lnTo>
                <a:lnTo>
                  <a:pt x="659" y="0"/>
                </a:lnTo>
                <a:lnTo>
                  <a:pt x="668" y="0"/>
                </a:lnTo>
                <a:lnTo>
                  <a:pt x="682" y="0"/>
                </a:lnTo>
                <a:lnTo>
                  <a:pt x="699" y="1"/>
                </a:lnTo>
                <a:lnTo>
                  <a:pt x="720" y="1"/>
                </a:lnTo>
                <a:lnTo>
                  <a:pt x="742" y="3"/>
                </a:lnTo>
                <a:lnTo>
                  <a:pt x="769" y="4"/>
                </a:lnTo>
                <a:lnTo>
                  <a:pt x="799" y="6"/>
                </a:lnTo>
                <a:lnTo>
                  <a:pt x="831" y="8"/>
                </a:lnTo>
                <a:lnTo>
                  <a:pt x="865" y="10"/>
                </a:lnTo>
                <a:lnTo>
                  <a:pt x="902" y="13"/>
                </a:lnTo>
                <a:lnTo>
                  <a:pt x="941" y="17"/>
                </a:lnTo>
                <a:lnTo>
                  <a:pt x="982" y="21"/>
                </a:lnTo>
                <a:lnTo>
                  <a:pt x="1025" y="26"/>
                </a:lnTo>
                <a:lnTo>
                  <a:pt x="1070" y="32"/>
                </a:lnTo>
                <a:lnTo>
                  <a:pt x="1116" y="38"/>
                </a:lnTo>
                <a:lnTo>
                  <a:pt x="1164" y="46"/>
                </a:lnTo>
                <a:lnTo>
                  <a:pt x="1213" y="55"/>
                </a:lnTo>
                <a:lnTo>
                  <a:pt x="1263" y="63"/>
                </a:lnTo>
                <a:lnTo>
                  <a:pt x="1315" y="73"/>
                </a:lnTo>
                <a:lnTo>
                  <a:pt x="1366" y="85"/>
                </a:lnTo>
                <a:lnTo>
                  <a:pt x="1418" y="97"/>
                </a:lnTo>
                <a:lnTo>
                  <a:pt x="1472" y="111"/>
                </a:lnTo>
                <a:lnTo>
                  <a:pt x="1525" y="125"/>
                </a:lnTo>
                <a:lnTo>
                  <a:pt x="1579" y="141"/>
                </a:lnTo>
                <a:lnTo>
                  <a:pt x="1632" y="159"/>
                </a:lnTo>
                <a:lnTo>
                  <a:pt x="1685" y="177"/>
                </a:lnTo>
                <a:lnTo>
                  <a:pt x="1739" y="197"/>
                </a:lnTo>
                <a:lnTo>
                  <a:pt x="1791" y="218"/>
                </a:lnTo>
                <a:lnTo>
                  <a:pt x="1843" y="241"/>
                </a:lnTo>
                <a:lnTo>
                  <a:pt x="1894" y="266"/>
                </a:lnTo>
                <a:lnTo>
                  <a:pt x="1729" y="1139"/>
                </a:lnTo>
                <a:lnTo>
                  <a:pt x="1733" y="1140"/>
                </a:lnTo>
                <a:lnTo>
                  <a:pt x="1742" y="1146"/>
                </a:lnTo>
                <a:lnTo>
                  <a:pt x="1755" y="1156"/>
                </a:lnTo>
                <a:lnTo>
                  <a:pt x="1768" y="1173"/>
                </a:lnTo>
                <a:lnTo>
                  <a:pt x="1778" y="1199"/>
                </a:lnTo>
                <a:lnTo>
                  <a:pt x="1781" y="1234"/>
                </a:lnTo>
                <a:lnTo>
                  <a:pt x="1777" y="1281"/>
                </a:lnTo>
                <a:lnTo>
                  <a:pt x="1760" y="1341"/>
                </a:lnTo>
                <a:lnTo>
                  <a:pt x="1472" y="1765"/>
                </a:lnTo>
                <a:lnTo>
                  <a:pt x="1432" y="1765"/>
                </a:lnTo>
                <a:lnTo>
                  <a:pt x="1324" y="1904"/>
                </a:lnTo>
                <a:lnTo>
                  <a:pt x="1322" y="1904"/>
                </a:lnTo>
                <a:lnTo>
                  <a:pt x="1315" y="1903"/>
                </a:lnTo>
                <a:lnTo>
                  <a:pt x="1304" y="1902"/>
                </a:lnTo>
                <a:lnTo>
                  <a:pt x="1290" y="1900"/>
                </a:lnTo>
                <a:lnTo>
                  <a:pt x="1270" y="1897"/>
                </a:lnTo>
                <a:lnTo>
                  <a:pt x="1249" y="1894"/>
                </a:lnTo>
                <a:lnTo>
                  <a:pt x="1223" y="1891"/>
                </a:lnTo>
                <a:lnTo>
                  <a:pt x="1194" y="1887"/>
                </a:lnTo>
                <a:lnTo>
                  <a:pt x="1162" y="1881"/>
                </a:lnTo>
                <a:lnTo>
                  <a:pt x="1128" y="1876"/>
                </a:lnTo>
                <a:lnTo>
                  <a:pt x="1091" y="1869"/>
                </a:lnTo>
                <a:lnTo>
                  <a:pt x="1050" y="1862"/>
                </a:lnTo>
                <a:lnTo>
                  <a:pt x="1008" y="1854"/>
                </a:lnTo>
                <a:lnTo>
                  <a:pt x="964" y="1845"/>
                </a:lnTo>
                <a:lnTo>
                  <a:pt x="918" y="1835"/>
                </a:lnTo>
                <a:lnTo>
                  <a:pt x="870" y="1824"/>
                </a:lnTo>
                <a:lnTo>
                  <a:pt x="820" y="1813"/>
                </a:lnTo>
                <a:lnTo>
                  <a:pt x="769" y="1800"/>
                </a:lnTo>
                <a:lnTo>
                  <a:pt x="717" y="1786"/>
                </a:lnTo>
                <a:lnTo>
                  <a:pt x="664" y="1772"/>
                </a:lnTo>
                <a:lnTo>
                  <a:pt x="610" y="1755"/>
                </a:lnTo>
                <a:lnTo>
                  <a:pt x="555" y="1738"/>
                </a:lnTo>
                <a:lnTo>
                  <a:pt x="501" y="1720"/>
                </a:lnTo>
                <a:lnTo>
                  <a:pt x="445" y="1701"/>
                </a:lnTo>
                <a:lnTo>
                  <a:pt x="390" y="1681"/>
                </a:lnTo>
                <a:lnTo>
                  <a:pt x="334" y="1659"/>
                </a:lnTo>
                <a:lnTo>
                  <a:pt x="280" y="1636"/>
                </a:lnTo>
                <a:lnTo>
                  <a:pt x="225" y="1611"/>
                </a:lnTo>
                <a:lnTo>
                  <a:pt x="172" y="1585"/>
                </a:lnTo>
                <a:lnTo>
                  <a:pt x="119" y="1559"/>
                </a:lnTo>
                <a:lnTo>
                  <a:pt x="67" y="1530"/>
                </a:lnTo>
                <a:lnTo>
                  <a:pt x="17" y="1500"/>
                </a:lnTo>
                <a:lnTo>
                  <a:pt x="16" y="1495"/>
                </a:lnTo>
                <a:lnTo>
                  <a:pt x="12" y="1480"/>
                </a:lnTo>
                <a:lnTo>
                  <a:pt x="8" y="1457"/>
                </a:lnTo>
                <a:lnTo>
                  <a:pt x="4" y="1430"/>
                </a:lnTo>
                <a:lnTo>
                  <a:pt x="0" y="1401"/>
                </a:lnTo>
                <a:lnTo>
                  <a:pt x="0" y="1370"/>
                </a:lnTo>
                <a:lnTo>
                  <a:pt x="4" y="1343"/>
                </a:lnTo>
                <a:lnTo>
                  <a:pt x="12" y="1319"/>
                </a:lnTo>
                <a:lnTo>
                  <a:pt x="388" y="965"/>
                </a:lnTo>
                <a:lnTo>
                  <a:pt x="387" y="961"/>
                </a:lnTo>
                <a:lnTo>
                  <a:pt x="386" y="952"/>
                </a:lnTo>
                <a:lnTo>
                  <a:pt x="386" y="936"/>
                </a:lnTo>
                <a:lnTo>
                  <a:pt x="390" y="917"/>
                </a:lnTo>
                <a:lnTo>
                  <a:pt x="397" y="893"/>
                </a:lnTo>
                <a:lnTo>
                  <a:pt x="412" y="868"/>
                </a:lnTo>
                <a:lnTo>
                  <a:pt x="435" y="841"/>
                </a:lnTo>
                <a:lnTo>
                  <a:pt x="468" y="814"/>
                </a:lnTo>
                <a:lnTo>
                  <a:pt x="651" y="0"/>
                </a:lnTo>
                <a:close/>
              </a:path>
            </a:pathLst>
          </a:custGeom>
          <a:solidFill>
            <a:srgbClr val="B2B2B2"/>
          </a:solidFill>
          <a:ln w="9525">
            <a:solidFill>
              <a:srgbClr val="808080"/>
            </a:solidFill>
            <a:round/>
            <a:headEnd/>
            <a:tailEnd/>
          </a:ln>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198" name="Freeform 548"/>
          <p:cNvSpPr>
            <a:spLocks/>
          </p:cNvSpPr>
          <p:nvPr/>
        </p:nvSpPr>
        <p:spPr bwMode="auto">
          <a:xfrm>
            <a:off x="9094659" y="3203575"/>
            <a:ext cx="150813" cy="46037"/>
          </a:xfrm>
          <a:custGeom>
            <a:avLst/>
            <a:gdLst>
              <a:gd name="T0" fmla="*/ 40 w 1106"/>
              <a:gd name="T1" fmla="*/ 0 h 331"/>
              <a:gd name="T2" fmla="*/ 1106 w 1106"/>
              <a:gd name="T3" fmla="*/ 277 h 331"/>
              <a:gd name="T4" fmla="*/ 1071 w 1106"/>
              <a:gd name="T5" fmla="*/ 331 h 331"/>
              <a:gd name="T6" fmla="*/ 0 w 1106"/>
              <a:gd name="T7" fmla="*/ 36 h 331"/>
              <a:gd name="T8" fmla="*/ 40 w 1106"/>
              <a:gd name="T9" fmla="*/ 0 h 331"/>
            </a:gdLst>
            <a:ahLst/>
            <a:cxnLst>
              <a:cxn ang="0">
                <a:pos x="T0" y="T1"/>
              </a:cxn>
              <a:cxn ang="0">
                <a:pos x="T2" y="T3"/>
              </a:cxn>
              <a:cxn ang="0">
                <a:pos x="T4" y="T5"/>
              </a:cxn>
              <a:cxn ang="0">
                <a:pos x="T6" y="T7"/>
              </a:cxn>
              <a:cxn ang="0">
                <a:pos x="T8" y="T9"/>
              </a:cxn>
            </a:cxnLst>
            <a:rect l="0" t="0" r="r" b="b"/>
            <a:pathLst>
              <a:path w="1106" h="331">
                <a:moveTo>
                  <a:pt x="40" y="0"/>
                </a:moveTo>
                <a:lnTo>
                  <a:pt x="1106" y="277"/>
                </a:lnTo>
                <a:lnTo>
                  <a:pt x="1071" y="331"/>
                </a:lnTo>
                <a:lnTo>
                  <a:pt x="0" y="36"/>
                </a:lnTo>
                <a:lnTo>
                  <a:pt x="40"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199" name="Freeform 549"/>
          <p:cNvSpPr>
            <a:spLocks/>
          </p:cNvSpPr>
          <p:nvPr/>
        </p:nvSpPr>
        <p:spPr bwMode="auto">
          <a:xfrm>
            <a:off x="9069259" y="3224212"/>
            <a:ext cx="176213" cy="71438"/>
          </a:xfrm>
          <a:custGeom>
            <a:avLst/>
            <a:gdLst>
              <a:gd name="T0" fmla="*/ 1282 w 1285"/>
              <a:gd name="T1" fmla="*/ 391 h 505"/>
              <a:gd name="T2" fmla="*/ 1264 w 1285"/>
              <a:gd name="T3" fmla="*/ 389 h 505"/>
              <a:gd name="T4" fmla="*/ 1232 w 1285"/>
              <a:gd name="T5" fmla="*/ 385 h 505"/>
              <a:gd name="T6" fmla="*/ 1183 w 1285"/>
              <a:gd name="T7" fmla="*/ 378 h 505"/>
              <a:gd name="T8" fmla="*/ 1124 w 1285"/>
              <a:gd name="T9" fmla="*/ 369 h 505"/>
              <a:gd name="T10" fmla="*/ 1052 w 1285"/>
              <a:gd name="T11" fmla="*/ 355 h 505"/>
              <a:gd name="T12" fmla="*/ 971 w 1285"/>
              <a:gd name="T13" fmla="*/ 340 h 505"/>
              <a:gd name="T14" fmla="*/ 881 w 1285"/>
              <a:gd name="T15" fmla="*/ 322 h 505"/>
              <a:gd name="T16" fmla="*/ 785 w 1285"/>
              <a:gd name="T17" fmla="*/ 299 h 505"/>
              <a:gd name="T18" fmla="*/ 684 w 1285"/>
              <a:gd name="T19" fmla="*/ 273 h 505"/>
              <a:gd name="T20" fmla="*/ 579 w 1285"/>
              <a:gd name="T21" fmla="*/ 244 h 505"/>
              <a:gd name="T22" fmla="*/ 472 w 1285"/>
              <a:gd name="T23" fmla="*/ 209 h 505"/>
              <a:gd name="T24" fmla="*/ 364 w 1285"/>
              <a:gd name="T25" fmla="*/ 171 h 505"/>
              <a:gd name="T26" fmla="*/ 259 w 1285"/>
              <a:gd name="T27" fmla="*/ 128 h 505"/>
              <a:gd name="T28" fmla="*/ 155 w 1285"/>
              <a:gd name="T29" fmla="*/ 81 h 505"/>
              <a:gd name="T30" fmla="*/ 55 w 1285"/>
              <a:gd name="T31" fmla="*/ 28 h 505"/>
              <a:gd name="T32" fmla="*/ 6 w 1285"/>
              <a:gd name="T33" fmla="*/ 4 h 505"/>
              <a:gd name="T34" fmla="*/ 2 w 1285"/>
              <a:gd name="T35" fmla="*/ 32 h 505"/>
              <a:gd name="T36" fmla="*/ 0 w 1285"/>
              <a:gd name="T37" fmla="*/ 76 h 505"/>
              <a:gd name="T38" fmla="*/ 8 w 1285"/>
              <a:gd name="T39" fmla="*/ 120 h 505"/>
              <a:gd name="T40" fmla="*/ 19 w 1285"/>
              <a:gd name="T41" fmla="*/ 139 h 505"/>
              <a:gd name="T42" fmla="*/ 28 w 1285"/>
              <a:gd name="T43" fmla="*/ 144 h 505"/>
              <a:gd name="T44" fmla="*/ 47 w 1285"/>
              <a:gd name="T45" fmla="*/ 155 h 505"/>
              <a:gd name="T46" fmla="*/ 75 w 1285"/>
              <a:gd name="T47" fmla="*/ 170 h 505"/>
              <a:gd name="T48" fmla="*/ 112 w 1285"/>
              <a:gd name="T49" fmla="*/ 190 h 505"/>
              <a:gd name="T50" fmla="*/ 159 w 1285"/>
              <a:gd name="T51" fmla="*/ 212 h 505"/>
              <a:gd name="T52" fmla="*/ 215 w 1285"/>
              <a:gd name="T53" fmla="*/ 238 h 505"/>
              <a:gd name="T54" fmla="*/ 281 w 1285"/>
              <a:gd name="T55" fmla="*/ 267 h 505"/>
              <a:gd name="T56" fmla="*/ 358 w 1285"/>
              <a:gd name="T57" fmla="*/ 296 h 505"/>
              <a:gd name="T58" fmla="*/ 443 w 1285"/>
              <a:gd name="T59" fmla="*/ 326 h 505"/>
              <a:gd name="T60" fmla="*/ 540 w 1285"/>
              <a:gd name="T61" fmla="*/ 357 h 505"/>
              <a:gd name="T62" fmla="*/ 647 w 1285"/>
              <a:gd name="T63" fmla="*/ 387 h 505"/>
              <a:gd name="T64" fmla="*/ 764 w 1285"/>
              <a:gd name="T65" fmla="*/ 416 h 505"/>
              <a:gd name="T66" fmla="*/ 890 w 1285"/>
              <a:gd name="T67" fmla="*/ 444 h 505"/>
              <a:gd name="T68" fmla="*/ 1028 w 1285"/>
              <a:gd name="T69" fmla="*/ 472 h 505"/>
              <a:gd name="T70" fmla="*/ 1177 w 1285"/>
              <a:gd name="T71" fmla="*/ 494 h 505"/>
              <a:gd name="T72" fmla="*/ 1256 w 1285"/>
              <a:gd name="T73" fmla="*/ 503 h 505"/>
              <a:gd name="T74" fmla="*/ 1265 w 1285"/>
              <a:gd name="T75" fmla="*/ 487 h 505"/>
              <a:gd name="T76" fmla="*/ 1278 w 1285"/>
              <a:gd name="T77" fmla="*/ 456 h 505"/>
              <a:gd name="T78" fmla="*/ 1285 w 1285"/>
              <a:gd name="T79" fmla="*/ 415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5" h="505">
                <a:moveTo>
                  <a:pt x="1284" y="391"/>
                </a:moveTo>
                <a:lnTo>
                  <a:pt x="1282" y="391"/>
                </a:lnTo>
                <a:lnTo>
                  <a:pt x="1275" y="390"/>
                </a:lnTo>
                <a:lnTo>
                  <a:pt x="1264" y="389"/>
                </a:lnTo>
                <a:lnTo>
                  <a:pt x="1250" y="387"/>
                </a:lnTo>
                <a:lnTo>
                  <a:pt x="1232" y="385"/>
                </a:lnTo>
                <a:lnTo>
                  <a:pt x="1209" y="382"/>
                </a:lnTo>
                <a:lnTo>
                  <a:pt x="1183" y="378"/>
                </a:lnTo>
                <a:lnTo>
                  <a:pt x="1155" y="374"/>
                </a:lnTo>
                <a:lnTo>
                  <a:pt x="1124" y="369"/>
                </a:lnTo>
                <a:lnTo>
                  <a:pt x="1089" y="362"/>
                </a:lnTo>
                <a:lnTo>
                  <a:pt x="1052" y="355"/>
                </a:lnTo>
                <a:lnTo>
                  <a:pt x="1013" y="349"/>
                </a:lnTo>
                <a:lnTo>
                  <a:pt x="971" y="340"/>
                </a:lnTo>
                <a:lnTo>
                  <a:pt x="926" y="332"/>
                </a:lnTo>
                <a:lnTo>
                  <a:pt x="881" y="322"/>
                </a:lnTo>
                <a:lnTo>
                  <a:pt x="834" y="311"/>
                </a:lnTo>
                <a:lnTo>
                  <a:pt x="785" y="299"/>
                </a:lnTo>
                <a:lnTo>
                  <a:pt x="735" y="287"/>
                </a:lnTo>
                <a:lnTo>
                  <a:pt x="684" y="273"/>
                </a:lnTo>
                <a:lnTo>
                  <a:pt x="632" y="259"/>
                </a:lnTo>
                <a:lnTo>
                  <a:pt x="579" y="244"/>
                </a:lnTo>
                <a:lnTo>
                  <a:pt x="526" y="228"/>
                </a:lnTo>
                <a:lnTo>
                  <a:pt x="472" y="209"/>
                </a:lnTo>
                <a:lnTo>
                  <a:pt x="419" y="191"/>
                </a:lnTo>
                <a:lnTo>
                  <a:pt x="364" y="171"/>
                </a:lnTo>
                <a:lnTo>
                  <a:pt x="311" y="150"/>
                </a:lnTo>
                <a:lnTo>
                  <a:pt x="259" y="128"/>
                </a:lnTo>
                <a:lnTo>
                  <a:pt x="206" y="105"/>
                </a:lnTo>
                <a:lnTo>
                  <a:pt x="155" y="81"/>
                </a:lnTo>
                <a:lnTo>
                  <a:pt x="104" y="55"/>
                </a:lnTo>
                <a:lnTo>
                  <a:pt x="55" y="28"/>
                </a:lnTo>
                <a:lnTo>
                  <a:pt x="7" y="0"/>
                </a:lnTo>
                <a:lnTo>
                  <a:pt x="6" y="4"/>
                </a:lnTo>
                <a:lnTo>
                  <a:pt x="4" y="15"/>
                </a:lnTo>
                <a:lnTo>
                  <a:pt x="2" y="32"/>
                </a:lnTo>
                <a:lnTo>
                  <a:pt x="0" y="53"/>
                </a:lnTo>
                <a:lnTo>
                  <a:pt x="0" y="76"/>
                </a:lnTo>
                <a:lnTo>
                  <a:pt x="2" y="98"/>
                </a:lnTo>
                <a:lnTo>
                  <a:pt x="8" y="120"/>
                </a:lnTo>
                <a:lnTo>
                  <a:pt x="18" y="137"/>
                </a:lnTo>
                <a:lnTo>
                  <a:pt x="19" y="139"/>
                </a:lnTo>
                <a:lnTo>
                  <a:pt x="22" y="141"/>
                </a:lnTo>
                <a:lnTo>
                  <a:pt x="28" y="144"/>
                </a:lnTo>
                <a:lnTo>
                  <a:pt x="37" y="148"/>
                </a:lnTo>
                <a:lnTo>
                  <a:pt x="47" y="155"/>
                </a:lnTo>
                <a:lnTo>
                  <a:pt x="59" y="162"/>
                </a:lnTo>
                <a:lnTo>
                  <a:pt x="75" y="170"/>
                </a:lnTo>
                <a:lnTo>
                  <a:pt x="92" y="180"/>
                </a:lnTo>
                <a:lnTo>
                  <a:pt x="112" y="190"/>
                </a:lnTo>
                <a:lnTo>
                  <a:pt x="134" y="200"/>
                </a:lnTo>
                <a:lnTo>
                  <a:pt x="159" y="212"/>
                </a:lnTo>
                <a:lnTo>
                  <a:pt x="186" y="225"/>
                </a:lnTo>
                <a:lnTo>
                  <a:pt x="215" y="238"/>
                </a:lnTo>
                <a:lnTo>
                  <a:pt x="247" y="252"/>
                </a:lnTo>
                <a:lnTo>
                  <a:pt x="281" y="267"/>
                </a:lnTo>
                <a:lnTo>
                  <a:pt x="318" y="281"/>
                </a:lnTo>
                <a:lnTo>
                  <a:pt x="358" y="296"/>
                </a:lnTo>
                <a:lnTo>
                  <a:pt x="399" y="311"/>
                </a:lnTo>
                <a:lnTo>
                  <a:pt x="443" y="326"/>
                </a:lnTo>
                <a:lnTo>
                  <a:pt x="491" y="341"/>
                </a:lnTo>
                <a:lnTo>
                  <a:pt x="540" y="357"/>
                </a:lnTo>
                <a:lnTo>
                  <a:pt x="592" y="372"/>
                </a:lnTo>
                <a:lnTo>
                  <a:pt x="647" y="387"/>
                </a:lnTo>
                <a:lnTo>
                  <a:pt x="703" y="402"/>
                </a:lnTo>
                <a:lnTo>
                  <a:pt x="764" y="416"/>
                </a:lnTo>
                <a:lnTo>
                  <a:pt x="826" y="431"/>
                </a:lnTo>
                <a:lnTo>
                  <a:pt x="890" y="444"/>
                </a:lnTo>
                <a:lnTo>
                  <a:pt x="958" y="459"/>
                </a:lnTo>
                <a:lnTo>
                  <a:pt x="1028" y="472"/>
                </a:lnTo>
                <a:lnTo>
                  <a:pt x="1101" y="483"/>
                </a:lnTo>
                <a:lnTo>
                  <a:pt x="1177" y="494"/>
                </a:lnTo>
                <a:lnTo>
                  <a:pt x="1255" y="505"/>
                </a:lnTo>
                <a:lnTo>
                  <a:pt x="1256" y="503"/>
                </a:lnTo>
                <a:lnTo>
                  <a:pt x="1260" y="497"/>
                </a:lnTo>
                <a:lnTo>
                  <a:pt x="1265" y="487"/>
                </a:lnTo>
                <a:lnTo>
                  <a:pt x="1272" y="473"/>
                </a:lnTo>
                <a:lnTo>
                  <a:pt x="1278" y="456"/>
                </a:lnTo>
                <a:lnTo>
                  <a:pt x="1282" y="437"/>
                </a:lnTo>
                <a:lnTo>
                  <a:pt x="1285" y="415"/>
                </a:lnTo>
                <a:lnTo>
                  <a:pt x="1284" y="391"/>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200" name="AutoShape 550"/>
          <p:cNvSpPr>
            <a:spLocks noChangeAspect="1" noChangeArrowheads="1" noTextEdit="1"/>
          </p:cNvSpPr>
          <p:nvPr/>
        </p:nvSpPr>
        <p:spPr bwMode="auto">
          <a:xfrm>
            <a:off x="9016872" y="2938462"/>
            <a:ext cx="284162"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01" name="Freeform 551"/>
          <p:cNvSpPr>
            <a:spLocks/>
          </p:cNvSpPr>
          <p:nvPr/>
        </p:nvSpPr>
        <p:spPr bwMode="auto">
          <a:xfrm>
            <a:off x="9075609" y="2959100"/>
            <a:ext cx="41275" cy="52387"/>
          </a:xfrm>
          <a:custGeom>
            <a:avLst/>
            <a:gdLst>
              <a:gd name="T0" fmla="*/ 63 w 179"/>
              <a:gd name="T1" fmla="*/ 28 h 216"/>
              <a:gd name="T2" fmla="*/ 49 w 179"/>
              <a:gd name="T3" fmla="*/ 37 h 216"/>
              <a:gd name="T4" fmla="*/ 38 w 179"/>
              <a:gd name="T5" fmla="*/ 47 h 216"/>
              <a:gd name="T6" fmla="*/ 27 w 179"/>
              <a:gd name="T7" fmla="*/ 59 h 216"/>
              <a:gd name="T8" fmla="*/ 18 w 179"/>
              <a:gd name="T9" fmla="*/ 72 h 216"/>
              <a:gd name="T10" fmla="*/ 10 w 179"/>
              <a:gd name="T11" fmla="*/ 86 h 216"/>
              <a:gd name="T12" fmla="*/ 5 w 179"/>
              <a:gd name="T13" fmla="*/ 101 h 216"/>
              <a:gd name="T14" fmla="*/ 2 w 179"/>
              <a:gd name="T15" fmla="*/ 117 h 216"/>
              <a:gd name="T16" fmla="*/ 0 w 179"/>
              <a:gd name="T17" fmla="*/ 133 h 216"/>
              <a:gd name="T18" fmla="*/ 2 w 179"/>
              <a:gd name="T19" fmla="*/ 155 h 216"/>
              <a:gd name="T20" fmla="*/ 10 w 179"/>
              <a:gd name="T21" fmla="*/ 173 h 216"/>
              <a:gd name="T22" fmla="*/ 23 w 179"/>
              <a:gd name="T23" fmla="*/ 190 h 216"/>
              <a:gd name="T24" fmla="*/ 40 w 179"/>
              <a:gd name="T25" fmla="*/ 201 h 216"/>
              <a:gd name="T26" fmla="*/ 59 w 179"/>
              <a:gd name="T27" fmla="*/ 211 h 216"/>
              <a:gd name="T28" fmla="*/ 79 w 179"/>
              <a:gd name="T29" fmla="*/ 215 h 216"/>
              <a:gd name="T30" fmla="*/ 100 w 179"/>
              <a:gd name="T31" fmla="*/ 216 h 216"/>
              <a:gd name="T32" fmla="*/ 120 w 179"/>
              <a:gd name="T33" fmla="*/ 213 h 216"/>
              <a:gd name="T34" fmla="*/ 124 w 179"/>
              <a:gd name="T35" fmla="*/ 213 h 216"/>
              <a:gd name="T36" fmla="*/ 128 w 179"/>
              <a:gd name="T37" fmla="*/ 211 h 216"/>
              <a:gd name="T38" fmla="*/ 131 w 179"/>
              <a:gd name="T39" fmla="*/ 208 h 216"/>
              <a:gd name="T40" fmla="*/ 132 w 179"/>
              <a:gd name="T41" fmla="*/ 203 h 216"/>
              <a:gd name="T42" fmla="*/ 130 w 179"/>
              <a:gd name="T43" fmla="*/ 198 h 216"/>
              <a:gd name="T44" fmla="*/ 126 w 179"/>
              <a:gd name="T45" fmla="*/ 194 h 216"/>
              <a:gd name="T46" fmla="*/ 121 w 179"/>
              <a:gd name="T47" fmla="*/ 190 h 216"/>
              <a:gd name="T48" fmla="*/ 116 w 179"/>
              <a:gd name="T49" fmla="*/ 187 h 216"/>
              <a:gd name="T50" fmla="*/ 105 w 179"/>
              <a:gd name="T51" fmla="*/ 184 h 216"/>
              <a:gd name="T52" fmla="*/ 95 w 179"/>
              <a:gd name="T53" fmla="*/ 182 h 216"/>
              <a:gd name="T54" fmla="*/ 84 w 179"/>
              <a:gd name="T55" fmla="*/ 180 h 216"/>
              <a:gd name="T56" fmla="*/ 75 w 179"/>
              <a:gd name="T57" fmla="*/ 178 h 216"/>
              <a:gd name="T58" fmla="*/ 65 w 179"/>
              <a:gd name="T59" fmla="*/ 175 h 216"/>
              <a:gd name="T60" fmla="*/ 56 w 179"/>
              <a:gd name="T61" fmla="*/ 170 h 216"/>
              <a:gd name="T62" fmla="*/ 47 w 179"/>
              <a:gd name="T63" fmla="*/ 165 h 216"/>
              <a:gd name="T64" fmla="*/ 39 w 179"/>
              <a:gd name="T65" fmla="*/ 156 h 216"/>
              <a:gd name="T66" fmla="*/ 36 w 179"/>
              <a:gd name="T67" fmla="*/ 120 h 216"/>
              <a:gd name="T68" fmla="*/ 44 w 179"/>
              <a:gd name="T69" fmla="*/ 90 h 216"/>
              <a:gd name="T70" fmla="*/ 61 w 179"/>
              <a:gd name="T71" fmla="*/ 67 h 216"/>
              <a:gd name="T72" fmla="*/ 84 w 179"/>
              <a:gd name="T73" fmla="*/ 47 h 216"/>
              <a:gd name="T74" fmla="*/ 109 w 179"/>
              <a:gd name="T75" fmla="*/ 32 h 216"/>
              <a:gd name="T76" fmla="*/ 136 w 179"/>
              <a:gd name="T77" fmla="*/ 21 h 216"/>
              <a:gd name="T78" fmla="*/ 160 w 179"/>
              <a:gd name="T79" fmla="*/ 12 h 216"/>
              <a:gd name="T80" fmla="*/ 179 w 179"/>
              <a:gd name="T81" fmla="*/ 5 h 216"/>
              <a:gd name="T82" fmla="*/ 167 w 179"/>
              <a:gd name="T83" fmla="*/ 1 h 216"/>
              <a:gd name="T84" fmla="*/ 154 w 179"/>
              <a:gd name="T85" fmla="*/ 0 h 216"/>
              <a:gd name="T86" fmla="*/ 140 w 179"/>
              <a:gd name="T87" fmla="*/ 2 h 216"/>
              <a:gd name="T88" fmla="*/ 124 w 179"/>
              <a:gd name="T89" fmla="*/ 5 h 216"/>
              <a:gd name="T90" fmla="*/ 108 w 179"/>
              <a:gd name="T91" fmla="*/ 10 h 216"/>
              <a:gd name="T92" fmla="*/ 92 w 179"/>
              <a:gd name="T93" fmla="*/ 15 h 216"/>
              <a:gd name="T94" fmla="*/ 77 w 179"/>
              <a:gd name="T95" fmla="*/ 22 h 216"/>
              <a:gd name="T96" fmla="*/ 63 w 179"/>
              <a:gd name="T97" fmla="*/ 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9" h="216">
                <a:moveTo>
                  <a:pt x="63" y="28"/>
                </a:moveTo>
                <a:lnTo>
                  <a:pt x="49" y="37"/>
                </a:lnTo>
                <a:lnTo>
                  <a:pt x="38" y="47"/>
                </a:lnTo>
                <a:lnTo>
                  <a:pt x="27" y="59"/>
                </a:lnTo>
                <a:lnTo>
                  <a:pt x="18" y="72"/>
                </a:lnTo>
                <a:lnTo>
                  <a:pt x="10" y="86"/>
                </a:lnTo>
                <a:lnTo>
                  <a:pt x="5" y="101"/>
                </a:lnTo>
                <a:lnTo>
                  <a:pt x="2" y="117"/>
                </a:lnTo>
                <a:lnTo>
                  <a:pt x="0" y="133"/>
                </a:lnTo>
                <a:lnTo>
                  <a:pt x="2" y="155"/>
                </a:lnTo>
                <a:lnTo>
                  <a:pt x="10" y="173"/>
                </a:lnTo>
                <a:lnTo>
                  <a:pt x="23" y="190"/>
                </a:lnTo>
                <a:lnTo>
                  <a:pt x="40" y="201"/>
                </a:lnTo>
                <a:lnTo>
                  <a:pt x="59" y="211"/>
                </a:lnTo>
                <a:lnTo>
                  <a:pt x="79" y="215"/>
                </a:lnTo>
                <a:lnTo>
                  <a:pt x="100" y="216"/>
                </a:lnTo>
                <a:lnTo>
                  <a:pt x="120" y="213"/>
                </a:lnTo>
                <a:lnTo>
                  <a:pt x="124" y="213"/>
                </a:lnTo>
                <a:lnTo>
                  <a:pt x="128" y="211"/>
                </a:lnTo>
                <a:lnTo>
                  <a:pt x="131" y="208"/>
                </a:lnTo>
                <a:lnTo>
                  <a:pt x="132" y="203"/>
                </a:lnTo>
                <a:lnTo>
                  <a:pt x="130" y="198"/>
                </a:lnTo>
                <a:lnTo>
                  <a:pt x="126" y="194"/>
                </a:lnTo>
                <a:lnTo>
                  <a:pt x="121" y="190"/>
                </a:lnTo>
                <a:lnTo>
                  <a:pt x="116" y="187"/>
                </a:lnTo>
                <a:lnTo>
                  <a:pt x="105" y="184"/>
                </a:lnTo>
                <a:lnTo>
                  <a:pt x="95" y="182"/>
                </a:lnTo>
                <a:lnTo>
                  <a:pt x="84" y="180"/>
                </a:lnTo>
                <a:lnTo>
                  <a:pt x="75" y="178"/>
                </a:lnTo>
                <a:lnTo>
                  <a:pt x="65" y="175"/>
                </a:lnTo>
                <a:lnTo>
                  <a:pt x="56" y="170"/>
                </a:lnTo>
                <a:lnTo>
                  <a:pt x="47" y="165"/>
                </a:lnTo>
                <a:lnTo>
                  <a:pt x="39" y="156"/>
                </a:lnTo>
                <a:lnTo>
                  <a:pt x="36" y="120"/>
                </a:lnTo>
                <a:lnTo>
                  <a:pt x="44" y="90"/>
                </a:lnTo>
                <a:lnTo>
                  <a:pt x="61" y="67"/>
                </a:lnTo>
                <a:lnTo>
                  <a:pt x="84" y="47"/>
                </a:lnTo>
                <a:lnTo>
                  <a:pt x="109" y="32"/>
                </a:lnTo>
                <a:lnTo>
                  <a:pt x="136" y="21"/>
                </a:lnTo>
                <a:lnTo>
                  <a:pt x="160" y="12"/>
                </a:lnTo>
                <a:lnTo>
                  <a:pt x="179" y="5"/>
                </a:lnTo>
                <a:lnTo>
                  <a:pt x="167" y="1"/>
                </a:lnTo>
                <a:lnTo>
                  <a:pt x="154" y="0"/>
                </a:lnTo>
                <a:lnTo>
                  <a:pt x="140" y="2"/>
                </a:lnTo>
                <a:lnTo>
                  <a:pt x="124" y="5"/>
                </a:lnTo>
                <a:lnTo>
                  <a:pt x="108" y="10"/>
                </a:lnTo>
                <a:lnTo>
                  <a:pt x="92" y="15"/>
                </a:lnTo>
                <a:lnTo>
                  <a:pt x="77" y="22"/>
                </a:lnTo>
                <a:lnTo>
                  <a:pt x="63" y="28"/>
                </a:lnTo>
                <a:close/>
              </a:path>
            </a:pathLst>
          </a:custGeom>
          <a:solidFill>
            <a:srgbClr val="C9E8FF"/>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02" name="Freeform 552"/>
          <p:cNvSpPr>
            <a:spLocks/>
          </p:cNvSpPr>
          <p:nvPr/>
        </p:nvSpPr>
        <p:spPr bwMode="auto">
          <a:xfrm>
            <a:off x="9143872" y="2957512"/>
            <a:ext cx="25400" cy="39688"/>
          </a:xfrm>
          <a:custGeom>
            <a:avLst/>
            <a:gdLst>
              <a:gd name="T0" fmla="*/ 96 w 114"/>
              <a:gd name="T1" fmla="*/ 55 h 168"/>
              <a:gd name="T2" fmla="*/ 101 w 114"/>
              <a:gd name="T3" fmla="*/ 72 h 168"/>
              <a:gd name="T4" fmla="*/ 100 w 114"/>
              <a:gd name="T5" fmla="*/ 88 h 168"/>
              <a:gd name="T6" fmla="*/ 92 w 114"/>
              <a:gd name="T7" fmla="*/ 101 h 168"/>
              <a:gd name="T8" fmla="*/ 82 w 114"/>
              <a:gd name="T9" fmla="*/ 112 h 168"/>
              <a:gd name="T10" fmla="*/ 69 w 114"/>
              <a:gd name="T11" fmla="*/ 123 h 168"/>
              <a:gd name="T12" fmla="*/ 54 w 114"/>
              <a:gd name="T13" fmla="*/ 134 h 168"/>
              <a:gd name="T14" fmla="*/ 40 w 114"/>
              <a:gd name="T15" fmla="*/ 143 h 168"/>
              <a:gd name="T16" fmla="*/ 27 w 114"/>
              <a:gd name="T17" fmla="*/ 153 h 168"/>
              <a:gd name="T18" fmla="*/ 25 w 114"/>
              <a:gd name="T19" fmla="*/ 156 h 168"/>
              <a:gd name="T20" fmla="*/ 24 w 114"/>
              <a:gd name="T21" fmla="*/ 158 h 168"/>
              <a:gd name="T22" fmla="*/ 24 w 114"/>
              <a:gd name="T23" fmla="*/ 162 h 168"/>
              <a:gd name="T24" fmla="*/ 25 w 114"/>
              <a:gd name="T25" fmla="*/ 165 h 168"/>
              <a:gd name="T26" fmla="*/ 28 w 114"/>
              <a:gd name="T27" fmla="*/ 167 h 168"/>
              <a:gd name="T28" fmla="*/ 31 w 114"/>
              <a:gd name="T29" fmla="*/ 168 h 168"/>
              <a:gd name="T30" fmla="*/ 33 w 114"/>
              <a:gd name="T31" fmla="*/ 168 h 168"/>
              <a:gd name="T32" fmla="*/ 37 w 114"/>
              <a:gd name="T33" fmla="*/ 167 h 168"/>
              <a:gd name="T34" fmla="*/ 53 w 114"/>
              <a:gd name="T35" fmla="*/ 157 h 168"/>
              <a:gd name="T36" fmla="*/ 69 w 114"/>
              <a:gd name="T37" fmla="*/ 147 h 168"/>
              <a:gd name="T38" fmla="*/ 84 w 114"/>
              <a:gd name="T39" fmla="*/ 135 h 168"/>
              <a:gd name="T40" fmla="*/ 97 w 114"/>
              <a:gd name="T41" fmla="*/ 121 h 168"/>
              <a:gd name="T42" fmla="*/ 107 w 114"/>
              <a:gd name="T43" fmla="*/ 106 h 168"/>
              <a:gd name="T44" fmla="*/ 113 w 114"/>
              <a:gd name="T45" fmla="*/ 89 h 168"/>
              <a:gd name="T46" fmla="*/ 114 w 114"/>
              <a:gd name="T47" fmla="*/ 71 h 168"/>
              <a:gd name="T48" fmla="*/ 110 w 114"/>
              <a:gd name="T49" fmla="*/ 51 h 168"/>
              <a:gd name="T50" fmla="*/ 101 w 114"/>
              <a:gd name="T51" fmla="*/ 36 h 168"/>
              <a:gd name="T52" fmla="*/ 87 w 114"/>
              <a:gd name="T53" fmla="*/ 24 h 168"/>
              <a:gd name="T54" fmla="*/ 70 w 114"/>
              <a:gd name="T55" fmla="*/ 14 h 168"/>
              <a:gd name="T56" fmla="*/ 51 w 114"/>
              <a:gd name="T57" fmla="*/ 7 h 168"/>
              <a:gd name="T58" fmla="*/ 32 w 114"/>
              <a:gd name="T59" fmla="*/ 2 h 168"/>
              <a:gd name="T60" fmla="*/ 17 w 114"/>
              <a:gd name="T61" fmla="*/ 0 h 168"/>
              <a:gd name="T62" fmla="*/ 5 w 114"/>
              <a:gd name="T63" fmla="*/ 0 h 168"/>
              <a:gd name="T64" fmla="*/ 0 w 114"/>
              <a:gd name="T65" fmla="*/ 3 h 168"/>
              <a:gd name="T66" fmla="*/ 12 w 114"/>
              <a:gd name="T67" fmla="*/ 9 h 168"/>
              <a:gd name="T68" fmla="*/ 26 w 114"/>
              <a:gd name="T69" fmla="*/ 13 h 168"/>
              <a:gd name="T70" fmla="*/ 41 w 114"/>
              <a:gd name="T71" fmla="*/ 17 h 168"/>
              <a:gd name="T72" fmla="*/ 54 w 114"/>
              <a:gd name="T73" fmla="*/ 22 h 168"/>
              <a:gd name="T74" fmla="*/ 68 w 114"/>
              <a:gd name="T75" fmla="*/ 27 h 168"/>
              <a:gd name="T76" fmla="*/ 80 w 114"/>
              <a:gd name="T77" fmla="*/ 34 h 168"/>
              <a:gd name="T78" fmla="*/ 89 w 114"/>
              <a:gd name="T79" fmla="*/ 43 h 168"/>
              <a:gd name="T80" fmla="*/ 96 w 114"/>
              <a:gd name="T81" fmla="*/ 5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4" h="168">
                <a:moveTo>
                  <a:pt x="96" y="55"/>
                </a:moveTo>
                <a:lnTo>
                  <a:pt x="101" y="72"/>
                </a:lnTo>
                <a:lnTo>
                  <a:pt x="100" y="88"/>
                </a:lnTo>
                <a:lnTo>
                  <a:pt x="92" y="101"/>
                </a:lnTo>
                <a:lnTo>
                  <a:pt x="82" y="112"/>
                </a:lnTo>
                <a:lnTo>
                  <a:pt x="69" y="123"/>
                </a:lnTo>
                <a:lnTo>
                  <a:pt x="54" y="134"/>
                </a:lnTo>
                <a:lnTo>
                  <a:pt x="40" y="143"/>
                </a:lnTo>
                <a:lnTo>
                  <a:pt x="27" y="153"/>
                </a:lnTo>
                <a:lnTo>
                  <a:pt x="25" y="156"/>
                </a:lnTo>
                <a:lnTo>
                  <a:pt x="24" y="158"/>
                </a:lnTo>
                <a:lnTo>
                  <a:pt x="24" y="162"/>
                </a:lnTo>
                <a:lnTo>
                  <a:pt x="25" y="165"/>
                </a:lnTo>
                <a:lnTo>
                  <a:pt x="28" y="167"/>
                </a:lnTo>
                <a:lnTo>
                  <a:pt x="31" y="168"/>
                </a:lnTo>
                <a:lnTo>
                  <a:pt x="33" y="168"/>
                </a:lnTo>
                <a:lnTo>
                  <a:pt x="37" y="167"/>
                </a:lnTo>
                <a:lnTo>
                  <a:pt x="53" y="157"/>
                </a:lnTo>
                <a:lnTo>
                  <a:pt x="69" y="147"/>
                </a:lnTo>
                <a:lnTo>
                  <a:pt x="84" y="135"/>
                </a:lnTo>
                <a:lnTo>
                  <a:pt x="97" y="121"/>
                </a:lnTo>
                <a:lnTo>
                  <a:pt x="107" y="106"/>
                </a:lnTo>
                <a:lnTo>
                  <a:pt x="113" y="89"/>
                </a:lnTo>
                <a:lnTo>
                  <a:pt x="114" y="71"/>
                </a:lnTo>
                <a:lnTo>
                  <a:pt x="110" y="51"/>
                </a:lnTo>
                <a:lnTo>
                  <a:pt x="101" y="36"/>
                </a:lnTo>
                <a:lnTo>
                  <a:pt x="87" y="24"/>
                </a:lnTo>
                <a:lnTo>
                  <a:pt x="70" y="14"/>
                </a:lnTo>
                <a:lnTo>
                  <a:pt x="51" y="7"/>
                </a:lnTo>
                <a:lnTo>
                  <a:pt x="32" y="2"/>
                </a:lnTo>
                <a:lnTo>
                  <a:pt x="17" y="0"/>
                </a:lnTo>
                <a:lnTo>
                  <a:pt x="5" y="0"/>
                </a:lnTo>
                <a:lnTo>
                  <a:pt x="0" y="3"/>
                </a:lnTo>
                <a:lnTo>
                  <a:pt x="12" y="9"/>
                </a:lnTo>
                <a:lnTo>
                  <a:pt x="26" y="13"/>
                </a:lnTo>
                <a:lnTo>
                  <a:pt x="41" y="17"/>
                </a:lnTo>
                <a:lnTo>
                  <a:pt x="54" y="22"/>
                </a:lnTo>
                <a:lnTo>
                  <a:pt x="68" y="27"/>
                </a:lnTo>
                <a:lnTo>
                  <a:pt x="80" y="34"/>
                </a:lnTo>
                <a:lnTo>
                  <a:pt x="89" y="43"/>
                </a:lnTo>
                <a:lnTo>
                  <a:pt x="96" y="55"/>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03" name="Freeform 553"/>
          <p:cNvSpPr>
            <a:spLocks/>
          </p:cNvSpPr>
          <p:nvPr/>
        </p:nvSpPr>
        <p:spPr bwMode="auto">
          <a:xfrm>
            <a:off x="9050209" y="2947987"/>
            <a:ext cx="66675" cy="85725"/>
          </a:xfrm>
          <a:custGeom>
            <a:avLst/>
            <a:gdLst>
              <a:gd name="T0" fmla="*/ 90 w 289"/>
              <a:gd name="T1" fmla="*/ 65 h 351"/>
              <a:gd name="T2" fmla="*/ 48 w 289"/>
              <a:gd name="T3" fmla="*/ 106 h 351"/>
              <a:gd name="T4" fmla="*/ 15 w 289"/>
              <a:gd name="T5" fmla="*/ 155 h 351"/>
              <a:gd name="T6" fmla="*/ 0 w 289"/>
              <a:gd name="T7" fmla="*/ 210 h 351"/>
              <a:gd name="T8" fmla="*/ 3 w 289"/>
              <a:gd name="T9" fmla="*/ 248 h 351"/>
              <a:gd name="T10" fmla="*/ 8 w 289"/>
              <a:gd name="T11" fmla="*/ 262 h 351"/>
              <a:gd name="T12" fmla="*/ 17 w 289"/>
              <a:gd name="T13" fmla="*/ 276 h 351"/>
              <a:gd name="T14" fmla="*/ 29 w 289"/>
              <a:gd name="T15" fmla="*/ 288 h 351"/>
              <a:gd name="T16" fmla="*/ 50 w 289"/>
              <a:gd name="T17" fmla="*/ 301 h 351"/>
              <a:gd name="T18" fmla="*/ 77 w 289"/>
              <a:gd name="T19" fmla="*/ 315 h 351"/>
              <a:gd name="T20" fmla="*/ 107 w 289"/>
              <a:gd name="T21" fmla="*/ 326 h 351"/>
              <a:gd name="T22" fmla="*/ 136 w 289"/>
              <a:gd name="T23" fmla="*/ 334 h 351"/>
              <a:gd name="T24" fmla="*/ 167 w 289"/>
              <a:gd name="T25" fmla="*/ 341 h 351"/>
              <a:gd name="T26" fmla="*/ 197 w 289"/>
              <a:gd name="T27" fmla="*/ 345 h 351"/>
              <a:gd name="T28" fmla="*/ 228 w 289"/>
              <a:gd name="T29" fmla="*/ 348 h 351"/>
              <a:gd name="T30" fmla="*/ 259 w 289"/>
              <a:gd name="T31" fmla="*/ 350 h 351"/>
              <a:gd name="T32" fmla="*/ 279 w 289"/>
              <a:gd name="T33" fmla="*/ 351 h 351"/>
              <a:gd name="T34" fmla="*/ 286 w 289"/>
              <a:gd name="T35" fmla="*/ 345 h 351"/>
              <a:gd name="T36" fmla="*/ 289 w 289"/>
              <a:gd name="T37" fmla="*/ 335 h 351"/>
              <a:gd name="T38" fmla="*/ 282 w 289"/>
              <a:gd name="T39" fmla="*/ 328 h 351"/>
              <a:gd name="T40" fmla="*/ 263 w 289"/>
              <a:gd name="T41" fmla="*/ 322 h 351"/>
              <a:gd name="T42" fmla="*/ 236 w 289"/>
              <a:gd name="T43" fmla="*/ 317 h 351"/>
              <a:gd name="T44" fmla="*/ 208 w 289"/>
              <a:gd name="T45" fmla="*/ 313 h 351"/>
              <a:gd name="T46" fmla="*/ 179 w 289"/>
              <a:gd name="T47" fmla="*/ 308 h 351"/>
              <a:gd name="T48" fmla="*/ 152 w 289"/>
              <a:gd name="T49" fmla="*/ 303 h 351"/>
              <a:gd name="T50" fmla="*/ 125 w 289"/>
              <a:gd name="T51" fmla="*/ 296 h 351"/>
              <a:gd name="T52" fmla="*/ 98 w 289"/>
              <a:gd name="T53" fmla="*/ 287 h 351"/>
              <a:gd name="T54" fmla="*/ 72 w 289"/>
              <a:gd name="T55" fmla="*/ 276 h 351"/>
              <a:gd name="T56" fmla="*/ 49 w 289"/>
              <a:gd name="T57" fmla="*/ 261 h 351"/>
              <a:gd name="T58" fmla="*/ 34 w 289"/>
              <a:gd name="T59" fmla="*/ 241 h 351"/>
              <a:gd name="T60" fmla="*/ 30 w 289"/>
              <a:gd name="T61" fmla="*/ 215 h 351"/>
              <a:gd name="T62" fmla="*/ 34 w 289"/>
              <a:gd name="T63" fmla="*/ 186 h 351"/>
              <a:gd name="T64" fmla="*/ 46 w 289"/>
              <a:gd name="T65" fmla="*/ 158 h 351"/>
              <a:gd name="T66" fmla="*/ 64 w 289"/>
              <a:gd name="T67" fmla="*/ 128 h 351"/>
              <a:gd name="T68" fmla="*/ 85 w 289"/>
              <a:gd name="T69" fmla="*/ 102 h 351"/>
              <a:gd name="T70" fmla="*/ 110 w 289"/>
              <a:gd name="T71" fmla="*/ 77 h 351"/>
              <a:gd name="T72" fmla="*/ 137 w 289"/>
              <a:gd name="T73" fmla="*/ 53 h 351"/>
              <a:gd name="T74" fmla="*/ 175 w 289"/>
              <a:gd name="T75" fmla="*/ 35 h 351"/>
              <a:gd name="T76" fmla="*/ 213 w 289"/>
              <a:gd name="T77" fmla="*/ 19 h 351"/>
              <a:gd name="T78" fmla="*/ 237 w 289"/>
              <a:gd name="T79" fmla="*/ 6 h 351"/>
              <a:gd name="T80" fmla="*/ 230 w 289"/>
              <a:gd name="T81" fmla="*/ 0 h 351"/>
              <a:gd name="T82" fmla="*/ 198 w 289"/>
              <a:gd name="T83" fmla="*/ 4 h 351"/>
              <a:gd name="T84" fmla="*/ 161 w 289"/>
              <a:gd name="T85" fmla="*/ 17 h 351"/>
              <a:gd name="T86" fmla="*/ 127 w 289"/>
              <a:gd name="T87" fmla="*/ 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9" h="351">
                <a:moveTo>
                  <a:pt x="112" y="46"/>
                </a:moveTo>
                <a:lnTo>
                  <a:pt x="90" y="65"/>
                </a:lnTo>
                <a:lnTo>
                  <a:pt x="68" y="84"/>
                </a:lnTo>
                <a:lnTo>
                  <a:pt x="48" y="106"/>
                </a:lnTo>
                <a:lnTo>
                  <a:pt x="30" y="130"/>
                </a:lnTo>
                <a:lnTo>
                  <a:pt x="15" y="155"/>
                </a:lnTo>
                <a:lnTo>
                  <a:pt x="5" y="181"/>
                </a:lnTo>
                <a:lnTo>
                  <a:pt x="0" y="210"/>
                </a:lnTo>
                <a:lnTo>
                  <a:pt x="1" y="240"/>
                </a:lnTo>
                <a:lnTo>
                  <a:pt x="3" y="248"/>
                </a:lnTo>
                <a:lnTo>
                  <a:pt x="5" y="256"/>
                </a:lnTo>
                <a:lnTo>
                  <a:pt x="8" y="262"/>
                </a:lnTo>
                <a:lnTo>
                  <a:pt x="12" y="270"/>
                </a:lnTo>
                <a:lnTo>
                  <a:pt x="17" y="276"/>
                </a:lnTo>
                <a:lnTo>
                  <a:pt x="24" y="283"/>
                </a:lnTo>
                <a:lnTo>
                  <a:pt x="29" y="288"/>
                </a:lnTo>
                <a:lnTo>
                  <a:pt x="36" y="292"/>
                </a:lnTo>
                <a:lnTo>
                  <a:pt x="50" y="301"/>
                </a:lnTo>
                <a:lnTo>
                  <a:pt x="64" y="308"/>
                </a:lnTo>
                <a:lnTo>
                  <a:pt x="77" y="315"/>
                </a:lnTo>
                <a:lnTo>
                  <a:pt x="92" y="320"/>
                </a:lnTo>
                <a:lnTo>
                  <a:pt x="107" y="326"/>
                </a:lnTo>
                <a:lnTo>
                  <a:pt x="121" y="330"/>
                </a:lnTo>
                <a:lnTo>
                  <a:pt x="136" y="334"/>
                </a:lnTo>
                <a:lnTo>
                  <a:pt x="151" y="337"/>
                </a:lnTo>
                <a:lnTo>
                  <a:pt x="167" y="341"/>
                </a:lnTo>
                <a:lnTo>
                  <a:pt x="181" y="343"/>
                </a:lnTo>
                <a:lnTo>
                  <a:pt x="197" y="345"/>
                </a:lnTo>
                <a:lnTo>
                  <a:pt x="213" y="347"/>
                </a:lnTo>
                <a:lnTo>
                  <a:pt x="228" y="348"/>
                </a:lnTo>
                <a:lnTo>
                  <a:pt x="243" y="349"/>
                </a:lnTo>
                <a:lnTo>
                  <a:pt x="259" y="350"/>
                </a:lnTo>
                <a:lnTo>
                  <a:pt x="274" y="351"/>
                </a:lnTo>
                <a:lnTo>
                  <a:pt x="279" y="351"/>
                </a:lnTo>
                <a:lnTo>
                  <a:pt x="283" y="349"/>
                </a:lnTo>
                <a:lnTo>
                  <a:pt x="286" y="345"/>
                </a:lnTo>
                <a:lnTo>
                  <a:pt x="289" y="341"/>
                </a:lnTo>
                <a:lnTo>
                  <a:pt x="289" y="335"/>
                </a:lnTo>
                <a:lnTo>
                  <a:pt x="286" y="331"/>
                </a:lnTo>
                <a:lnTo>
                  <a:pt x="282" y="328"/>
                </a:lnTo>
                <a:lnTo>
                  <a:pt x="277" y="326"/>
                </a:lnTo>
                <a:lnTo>
                  <a:pt x="263" y="322"/>
                </a:lnTo>
                <a:lnTo>
                  <a:pt x="250" y="320"/>
                </a:lnTo>
                <a:lnTo>
                  <a:pt x="236" y="317"/>
                </a:lnTo>
                <a:lnTo>
                  <a:pt x="221" y="315"/>
                </a:lnTo>
                <a:lnTo>
                  <a:pt x="208" y="313"/>
                </a:lnTo>
                <a:lnTo>
                  <a:pt x="194" y="311"/>
                </a:lnTo>
                <a:lnTo>
                  <a:pt x="179" y="308"/>
                </a:lnTo>
                <a:lnTo>
                  <a:pt x="166" y="305"/>
                </a:lnTo>
                <a:lnTo>
                  <a:pt x="152" y="303"/>
                </a:lnTo>
                <a:lnTo>
                  <a:pt x="138" y="300"/>
                </a:lnTo>
                <a:lnTo>
                  <a:pt x="125" y="296"/>
                </a:lnTo>
                <a:lnTo>
                  <a:pt x="111" y="292"/>
                </a:lnTo>
                <a:lnTo>
                  <a:pt x="98" y="287"/>
                </a:lnTo>
                <a:lnTo>
                  <a:pt x="85" y="282"/>
                </a:lnTo>
                <a:lnTo>
                  <a:pt x="72" y="276"/>
                </a:lnTo>
                <a:lnTo>
                  <a:pt x="59" y="269"/>
                </a:lnTo>
                <a:lnTo>
                  <a:pt x="49" y="261"/>
                </a:lnTo>
                <a:lnTo>
                  <a:pt x="41" y="252"/>
                </a:lnTo>
                <a:lnTo>
                  <a:pt x="34" y="241"/>
                </a:lnTo>
                <a:lnTo>
                  <a:pt x="31" y="228"/>
                </a:lnTo>
                <a:lnTo>
                  <a:pt x="30" y="215"/>
                </a:lnTo>
                <a:lnTo>
                  <a:pt x="31" y="201"/>
                </a:lnTo>
                <a:lnTo>
                  <a:pt x="34" y="186"/>
                </a:lnTo>
                <a:lnTo>
                  <a:pt x="38" y="174"/>
                </a:lnTo>
                <a:lnTo>
                  <a:pt x="46" y="158"/>
                </a:lnTo>
                <a:lnTo>
                  <a:pt x="54" y="142"/>
                </a:lnTo>
                <a:lnTo>
                  <a:pt x="64" y="128"/>
                </a:lnTo>
                <a:lnTo>
                  <a:pt x="74" y="115"/>
                </a:lnTo>
                <a:lnTo>
                  <a:pt x="85" y="102"/>
                </a:lnTo>
                <a:lnTo>
                  <a:pt x="96" y="89"/>
                </a:lnTo>
                <a:lnTo>
                  <a:pt x="110" y="77"/>
                </a:lnTo>
                <a:lnTo>
                  <a:pt x="124" y="64"/>
                </a:lnTo>
                <a:lnTo>
                  <a:pt x="137" y="53"/>
                </a:lnTo>
                <a:lnTo>
                  <a:pt x="155" y="43"/>
                </a:lnTo>
                <a:lnTo>
                  <a:pt x="175" y="35"/>
                </a:lnTo>
                <a:lnTo>
                  <a:pt x="195" y="26"/>
                </a:lnTo>
                <a:lnTo>
                  <a:pt x="213" y="19"/>
                </a:lnTo>
                <a:lnTo>
                  <a:pt x="228" y="12"/>
                </a:lnTo>
                <a:lnTo>
                  <a:pt x="237" y="6"/>
                </a:lnTo>
                <a:lnTo>
                  <a:pt x="240" y="2"/>
                </a:lnTo>
                <a:lnTo>
                  <a:pt x="230" y="0"/>
                </a:lnTo>
                <a:lnTo>
                  <a:pt x="215" y="1"/>
                </a:lnTo>
                <a:lnTo>
                  <a:pt x="198" y="4"/>
                </a:lnTo>
                <a:lnTo>
                  <a:pt x="180" y="9"/>
                </a:lnTo>
                <a:lnTo>
                  <a:pt x="161" y="17"/>
                </a:lnTo>
                <a:lnTo>
                  <a:pt x="144" y="25"/>
                </a:lnTo>
                <a:lnTo>
                  <a:pt x="127" y="35"/>
                </a:lnTo>
                <a:lnTo>
                  <a:pt x="112" y="46"/>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04" name="Freeform 554"/>
          <p:cNvSpPr>
            <a:spLocks/>
          </p:cNvSpPr>
          <p:nvPr/>
        </p:nvSpPr>
        <p:spPr bwMode="auto">
          <a:xfrm>
            <a:off x="9140697" y="2944812"/>
            <a:ext cx="57150" cy="57150"/>
          </a:xfrm>
          <a:custGeom>
            <a:avLst/>
            <a:gdLst>
              <a:gd name="T0" fmla="*/ 210 w 254"/>
              <a:gd name="T1" fmla="*/ 71 h 234"/>
              <a:gd name="T2" fmla="*/ 222 w 254"/>
              <a:gd name="T3" fmla="*/ 84 h 234"/>
              <a:gd name="T4" fmla="*/ 229 w 254"/>
              <a:gd name="T5" fmla="*/ 99 h 234"/>
              <a:gd name="T6" fmla="*/ 232 w 254"/>
              <a:gd name="T7" fmla="*/ 115 h 234"/>
              <a:gd name="T8" fmla="*/ 232 w 254"/>
              <a:gd name="T9" fmla="*/ 132 h 234"/>
              <a:gd name="T10" fmla="*/ 230 w 254"/>
              <a:gd name="T11" fmla="*/ 146 h 234"/>
              <a:gd name="T12" fmla="*/ 226 w 254"/>
              <a:gd name="T13" fmla="*/ 158 h 234"/>
              <a:gd name="T14" fmla="*/ 219 w 254"/>
              <a:gd name="T15" fmla="*/ 170 h 234"/>
              <a:gd name="T16" fmla="*/ 211 w 254"/>
              <a:gd name="T17" fmla="*/ 179 h 234"/>
              <a:gd name="T18" fmla="*/ 202 w 254"/>
              <a:gd name="T19" fmla="*/ 190 h 234"/>
              <a:gd name="T20" fmla="*/ 193 w 254"/>
              <a:gd name="T21" fmla="*/ 199 h 234"/>
              <a:gd name="T22" fmla="*/ 183 w 254"/>
              <a:gd name="T23" fmla="*/ 208 h 234"/>
              <a:gd name="T24" fmla="*/ 174 w 254"/>
              <a:gd name="T25" fmla="*/ 218 h 234"/>
              <a:gd name="T26" fmla="*/ 172 w 254"/>
              <a:gd name="T27" fmla="*/ 221 h 234"/>
              <a:gd name="T28" fmla="*/ 172 w 254"/>
              <a:gd name="T29" fmla="*/ 224 h 234"/>
              <a:gd name="T30" fmla="*/ 172 w 254"/>
              <a:gd name="T31" fmla="*/ 227 h 234"/>
              <a:gd name="T32" fmla="*/ 174 w 254"/>
              <a:gd name="T33" fmla="*/ 231 h 234"/>
              <a:gd name="T34" fmla="*/ 177 w 254"/>
              <a:gd name="T35" fmla="*/ 233 h 234"/>
              <a:gd name="T36" fmla="*/ 181 w 254"/>
              <a:gd name="T37" fmla="*/ 234 h 234"/>
              <a:gd name="T38" fmla="*/ 184 w 254"/>
              <a:gd name="T39" fmla="*/ 233 h 234"/>
              <a:gd name="T40" fmla="*/ 187 w 254"/>
              <a:gd name="T41" fmla="*/ 231 h 234"/>
              <a:gd name="T42" fmla="*/ 208 w 254"/>
              <a:gd name="T43" fmla="*/ 217 h 234"/>
              <a:gd name="T44" fmla="*/ 226 w 254"/>
              <a:gd name="T45" fmla="*/ 199 h 234"/>
              <a:gd name="T46" fmla="*/ 240 w 254"/>
              <a:gd name="T47" fmla="*/ 178 h 234"/>
              <a:gd name="T48" fmla="*/ 249 w 254"/>
              <a:gd name="T49" fmla="*/ 155 h 234"/>
              <a:gd name="T50" fmla="*/ 254 w 254"/>
              <a:gd name="T51" fmla="*/ 131 h 234"/>
              <a:gd name="T52" fmla="*/ 251 w 254"/>
              <a:gd name="T53" fmla="*/ 107 h 234"/>
              <a:gd name="T54" fmla="*/ 243 w 254"/>
              <a:gd name="T55" fmla="*/ 84 h 234"/>
              <a:gd name="T56" fmla="*/ 226 w 254"/>
              <a:gd name="T57" fmla="*/ 64 h 234"/>
              <a:gd name="T58" fmla="*/ 214 w 254"/>
              <a:gd name="T59" fmla="*/ 53 h 234"/>
              <a:gd name="T60" fmla="*/ 199 w 254"/>
              <a:gd name="T61" fmla="*/ 45 h 234"/>
              <a:gd name="T62" fmla="*/ 183 w 254"/>
              <a:gd name="T63" fmla="*/ 36 h 234"/>
              <a:gd name="T64" fmla="*/ 165 w 254"/>
              <a:gd name="T65" fmla="*/ 29 h 234"/>
              <a:gd name="T66" fmla="*/ 147 w 254"/>
              <a:gd name="T67" fmla="*/ 21 h 234"/>
              <a:gd name="T68" fmla="*/ 129 w 254"/>
              <a:gd name="T69" fmla="*/ 16 h 234"/>
              <a:gd name="T70" fmla="*/ 111 w 254"/>
              <a:gd name="T71" fmla="*/ 12 h 234"/>
              <a:gd name="T72" fmla="*/ 93 w 254"/>
              <a:gd name="T73" fmla="*/ 7 h 234"/>
              <a:gd name="T74" fmla="*/ 75 w 254"/>
              <a:gd name="T75" fmla="*/ 4 h 234"/>
              <a:gd name="T76" fmla="*/ 59 w 254"/>
              <a:gd name="T77" fmla="*/ 2 h 234"/>
              <a:gd name="T78" fmla="*/ 43 w 254"/>
              <a:gd name="T79" fmla="*/ 0 h 234"/>
              <a:gd name="T80" fmla="*/ 31 w 254"/>
              <a:gd name="T81" fmla="*/ 0 h 234"/>
              <a:gd name="T82" fmla="*/ 19 w 254"/>
              <a:gd name="T83" fmla="*/ 0 h 234"/>
              <a:gd name="T84" fmla="*/ 10 w 254"/>
              <a:gd name="T85" fmla="*/ 0 h 234"/>
              <a:gd name="T86" fmla="*/ 3 w 254"/>
              <a:gd name="T87" fmla="*/ 2 h 234"/>
              <a:gd name="T88" fmla="*/ 0 w 254"/>
              <a:gd name="T89" fmla="*/ 4 h 234"/>
              <a:gd name="T90" fmla="*/ 11 w 254"/>
              <a:gd name="T91" fmla="*/ 6 h 234"/>
              <a:gd name="T92" fmla="*/ 21 w 254"/>
              <a:gd name="T93" fmla="*/ 7 h 234"/>
              <a:gd name="T94" fmla="*/ 34 w 254"/>
              <a:gd name="T95" fmla="*/ 9 h 234"/>
              <a:gd name="T96" fmla="*/ 46 w 254"/>
              <a:gd name="T97" fmla="*/ 12 h 234"/>
              <a:gd name="T98" fmla="*/ 59 w 254"/>
              <a:gd name="T99" fmla="*/ 15 h 234"/>
              <a:gd name="T100" fmla="*/ 74 w 254"/>
              <a:gd name="T101" fmla="*/ 17 h 234"/>
              <a:gd name="T102" fmla="*/ 87 w 254"/>
              <a:gd name="T103" fmla="*/ 20 h 234"/>
              <a:gd name="T104" fmla="*/ 102 w 254"/>
              <a:gd name="T105" fmla="*/ 23 h 234"/>
              <a:gd name="T106" fmla="*/ 116 w 254"/>
              <a:gd name="T107" fmla="*/ 28 h 234"/>
              <a:gd name="T108" fmla="*/ 131 w 254"/>
              <a:gd name="T109" fmla="*/ 32 h 234"/>
              <a:gd name="T110" fmla="*/ 145 w 254"/>
              <a:gd name="T111" fmla="*/ 36 h 234"/>
              <a:gd name="T112" fmla="*/ 159 w 254"/>
              <a:gd name="T113" fmla="*/ 42 h 234"/>
              <a:gd name="T114" fmla="*/ 173 w 254"/>
              <a:gd name="T115" fmla="*/ 48 h 234"/>
              <a:gd name="T116" fmla="*/ 186 w 254"/>
              <a:gd name="T117" fmla="*/ 55 h 234"/>
              <a:gd name="T118" fmla="*/ 199 w 254"/>
              <a:gd name="T119" fmla="*/ 63 h 234"/>
              <a:gd name="T120" fmla="*/ 210 w 254"/>
              <a:gd name="T121" fmla="*/ 7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4" h="234">
                <a:moveTo>
                  <a:pt x="210" y="71"/>
                </a:moveTo>
                <a:lnTo>
                  <a:pt x="222" y="84"/>
                </a:lnTo>
                <a:lnTo>
                  <a:pt x="229" y="99"/>
                </a:lnTo>
                <a:lnTo>
                  <a:pt x="232" y="115"/>
                </a:lnTo>
                <a:lnTo>
                  <a:pt x="232" y="132"/>
                </a:lnTo>
                <a:lnTo>
                  <a:pt x="230" y="146"/>
                </a:lnTo>
                <a:lnTo>
                  <a:pt x="226" y="158"/>
                </a:lnTo>
                <a:lnTo>
                  <a:pt x="219" y="170"/>
                </a:lnTo>
                <a:lnTo>
                  <a:pt x="211" y="179"/>
                </a:lnTo>
                <a:lnTo>
                  <a:pt x="202" y="190"/>
                </a:lnTo>
                <a:lnTo>
                  <a:pt x="193" y="199"/>
                </a:lnTo>
                <a:lnTo>
                  <a:pt x="183" y="208"/>
                </a:lnTo>
                <a:lnTo>
                  <a:pt x="174" y="218"/>
                </a:lnTo>
                <a:lnTo>
                  <a:pt x="172" y="221"/>
                </a:lnTo>
                <a:lnTo>
                  <a:pt x="172" y="224"/>
                </a:lnTo>
                <a:lnTo>
                  <a:pt x="172" y="227"/>
                </a:lnTo>
                <a:lnTo>
                  <a:pt x="174" y="231"/>
                </a:lnTo>
                <a:lnTo>
                  <a:pt x="177" y="233"/>
                </a:lnTo>
                <a:lnTo>
                  <a:pt x="181" y="234"/>
                </a:lnTo>
                <a:lnTo>
                  <a:pt x="184" y="233"/>
                </a:lnTo>
                <a:lnTo>
                  <a:pt x="187" y="231"/>
                </a:lnTo>
                <a:lnTo>
                  <a:pt x="208" y="217"/>
                </a:lnTo>
                <a:lnTo>
                  <a:pt x="226" y="199"/>
                </a:lnTo>
                <a:lnTo>
                  <a:pt x="240" y="178"/>
                </a:lnTo>
                <a:lnTo>
                  <a:pt x="249" y="155"/>
                </a:lnTo>
                <a:lnTo>
                  <a:pt x="254" y="131"/>
                </a:lnTo>
                <a:lnTo>
                  <a:pt x="251" y="107"/>
                </a:lnTo>
                <a:lnTo>
                  <a:pt x="243" y="84"/>
                </a:lnTo>
                <a:lnTo>
                  <a:pt x="226" y="64"/>
                </a:lnTo>
                <a:lnTo>
                  <a:pt x="214" y="53"/>
                </a:lnTo>
                <a:lnTo>
                  <a:pt x="199" y="45"/>
                </a:lnTo>
                <a:lnTo>
                  <a:pt x="183" y="36"/>
                </a:lnTo>
                <a:lnTo>
                  <a:pt x="165" y="29"/>
                </a:lnTo>
                <a:lnTo>
                  <a:pt x="147" y="21"/>
                </a:lnTo>
                <a:lnTo>
                  <a:pt x="129" y="16"/>
                </a:lnTo>
                <a:lnTo>
                  <a:pt x="111" y="12"/>
                </a:lnTo>
                <a:lnTo>
                  <a:pt x="93" y="7"/>
                </a:lnTo>
                <a:lnTo>
                  <a:pt x="75" y="4"/>
                </a:lnTo>
                <a:lnTo>
                  <a:pt x="59" y="2"/>
                </a:lnTo>
                <a:lnTo>
                  <a:pt x="43" y="0"/>
                </a:lnTo>
                <a:lnTo>
                  <a:pt x="31" y="0"/>
                </a:lnTo>
                <a:lnTo>
                  <a:pt x="19" y="0"/>
                </a:lnTo>
                <a:lnTo>
                  <a:pt x="10" y="0"/>
                </a:lnTo>
                <a:lnTo>
                  <a:pt x="3" y="2"/>
                </a:lnTo>
                <a:lnTo>
                  <a:pt x="0" y="4"/>
                </a:lnTo>
                <a:lnTo>
                  <a:pt x="11" y="6"/>
                </a:lnTo>
                <a:lnTo>
                  <a:pt x="21" y="7"/>
                </a:lnTo>
                <a:lnTo>
                  <a:pt x="34" y="9"/>
                </a:lnTo>
                <a:lnTo>
                  <a:pt x="46" y="12"/>
                </a:lnTo>
                <a:lnTo>
                  <a:pt x="59" y="15"/>
                </a:lnTo>
                <a:lnTo>
                  <a:pt x="74" y="17"/>
                </a:lnTo>
                <a:lnTo>
                  <a:pt x="87" y="20"/>
                </a:lnTo>
                <a:lnTo>
                  <a:pt x="102" y="23"/>
                </a:lnTo>
                <a:lnTo>
                  <a:pt x="116" y="28"/>
                </a:lnTo>
                <a:lnTo>
                  <a:pt x="131" y="32"/>
                </a:lnTo>
                <a:lnTo>
                  <a:pt x="145" y="36"/>
                </a:lnTo>
                <a:lnTo>
                  <a:pt x="159" y="42"/>
                </a:lnTo>
                <a:lnTo>
                  <a:pt x="173" y="48"/>
                </a:lnTo>
                <a:lnTo>
                  <a:pt x="186" y="55"/>
                </a:lnTo>
                <a:lnTo>
                  <a:pt x="199" y="63"/>
                </a:lnTo>
                <a:lnTo>
                  <a:pt x="210" y="71"/>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05" name="Freeform 555"/>
          <p:cNvSpPr>
            <a:spLocks/>
          </p:cNvSpPr>
          <p:nvPr/>
        </p:nvSpPr>
        <p:spPr bwMode="auto">
          <a:xfrm>
            <a:off x="9027984" y="2971800"/>
            <a:ext cx="22225" cy="52387"/>
          </a:xfrm>
          <a:custGeom>
            <a:avLst/>
            <a:gdLst>
              <a:gd name="T0" fmla="*/ 0 w 103"/>
              <a:gd name="T1" fmla="*/ 121 h 221"/>
              <a:gd name="T2" fmla="*/ 0 w 103"/>
              <a:gd name="T3" fmla="*/ 139 h 221"/>
              <a:gd name="T4" fmla="*/ 4 w 103"/>
              <a:gd name="T5" fmla="*/ 156 h 221"/>
              <a:gd name="T6" fmla="*/ 12 w 103"/>
              <a:gd name="T7" fmla="*/ 172 h 221"/>
              <a:gd name="T8" fmla="*/ 22 w 103"/>
              <a:gd name="T9" fmla="*/ 186 h 221"/>
              <a:gd name="T10" fmla="*/ 35 w 103"/>
              <a:gd name="T11" fmla="*/ 197 h 221"/>
              <a:gd name="T12" fmla="*/ 50 w 103"/>
              <a:gd name="T13" fmla="*/ 208 h 221"/>
              <a:gd name="T14" fmla="*/ 66 w 103"/>
              <a:gd name="T15" fmla="*/ 216 h 221"/>
              <a:gd name="T16" fmla="*/ 83 w 103"/>
              <a:gd name="T17" fmla="*/ 220 h 221"/>
              <a:gd name="T18" fmla="*/ 89 w 103"/>
              <a:gd name="T19" fmla="*/ 221 h 221"/>
              <a:gd name="T20" fmla="*/ 94 w 103"/>
              <a:gd name="T21" fmla="*/ 219 h 221"/>
              <a:gd name="T22" fmla="*/ 98 w 103"/>
              <a:gd name="T23" fmla="*/ 216 h 221"/>
              <a:gd name="T24" fmla="*/ 100 w 103"/>
              <a:gd name="T25" fmla="*/ 211 h 221"/>
              <a:gd name="T26" fmla="*/ 100 w 103"/>
              <a:gd name="T27" fmla="*/ 206 h 221"/>
              <a:gd name="T28" fmla="*/ 99 w 103"/>
              <a:gd name="T29" fmla="*/ 201 h 221"/>
              <a:gd name="T30" fmla="*/ 96 w 103"/>
              <a:gd name="T31" fmla="*/ 196 h 221"/>
              <a:gd name="T32" fmla="*/ 91 w 103"/>
              <a:gd name="T33" fmla="*/ 194 h 221"/>
              <a:gd name="T34" fmla="*/ 74 w 103"/>
              <a:gd name="T35" fmla="*/ 188 h 221"/>
              <a:gd name="T36" fmla="*/ 58 w 103"/>
              <a:gd name="T37" fmla="*/ 179 h 221"/>
              <a:gd name="T38" fmla="*/ 45 w 103"/>
              <a:gd name="T39" fmla="*/ 168 h 221"/>
              <a:gd name="T40" fmla="*/ 36 w 103"/>
              <a:gd name="T41" fmla="*/ 155 h 221"/>
              <a:gd name="T42" fmla="*/ 30 w 103"/>
              <a:gd name="T43" fmla="*/ 139 h 221"/>
              <a:gd name="T44" fmla="*/ 27 w 103"/>
              <a:gd name="T45" fmla="*/ 122 h 221"/>
              <a:gd name="T46" fmla="*/ 27 w 103"/>
              <a:gd name="T47" fmla="*/ 103 h 221"/>
              <a:gd name="T48" fmla="*/ 32 w 103"/>
              <a:gd name="T49" fmla="*/ 84 h 221"/>
              <a:gd name="T50" fmla="*/ 38 w 103"/>
              <a:gd name="T51" fmla="*/ 70 h 221"/>
              <a:gd name="T52" fmla="*/ 46 w 103"/>
              <a:gd name="T53" fmla="*/ 57 h 221"/>
              <a:gd name="T54" fmla="*/ 56 w 103"/>
              <a:gd name="T55" fmla="*/ 46 h 221"/>
              <a:gd name="T56" fmla="*/ 66 w 103"/>
              <a:gd name="T57" fmla="*/ 35 h 221"/>
              <a:gd name="T58" fmla="*/ 76 w 103"/>
              <a:gd name="T59" fmla="*/ 25 h 221"/>
              <a:gd name="T60" fmla="*/ 86 w 103"/>
              <a:gd name="T61" fmla="*/ 17 h 221"/>
              <a:gd name="T62" fmla="*/ 96 w 103"/>
              <a:gd name="T63" fmla="*/ 8 h 221"/>
              <a:gd name="T64" fmla="*/ 103 w 103"/>
              <a:gd name="T65" fmla="*/ 1 h 221"/>
              <a:gd name="T66" fmla="*/ 96 w 103"/>
              <a:gd name="T67" fmla="*/ 0 h 221"/>
              <a:gd name="T68" fmla="*/ 84 w 103"/>
              <a:gd name="T69" fmla="*/ 5 h 221"/>
              <a:gd name="T70" fmla="*/ 69 w 103"/>
              <a:gd name="T71" fmla="*/ 17 h 221"/>
              <a:gd name="T72" fmla="*/ 51 w 103"/>
              <a:gd name="T73" fmla="*/ 33 h 221"/>
              <a:gd name="T74" fmla="*/ 34 w 103"/>
              <a:gd name="T75" fmla="*/ 53 h 221"/>
              <a:gd name="T76" fmla="*/ 18 w 103"/>
              <a:gd name="T77" fmla="*/ 75 h 221"/>
              <a:gd name="T78" fmla="*/ 7 w 103"/>
              <a:gd name="T79" fmla="*/ 98 h 221"/>
              <a:gd name="T80" fmla="*/ 0 w 103"/>
              <a:gd name="T81" fmla="*/ 1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 h="221">
                <a:moveTo>
                  <a:pt x="0" y="121"/>
                </a:moveTo>
                <a:lnTo>
                  <a:pt x="0" y="139"/>
                </a:lnTo>
                <a:lnTo>
                  <a:pt x="4" y="156"/>
                </a:lnTo>
                <a:lnTo>
                  <a:pt x="12" y="172"/>
                </a:lnTo>
                <a:lnTo>
                  <a:pt x="22" y="186"/>
                </a:lnTo>
                <a:lnTo>
                  <a:pt x="35" y="197"/>
                </a:lnTo>
                <a:lnTo>
                  <a:pt x="50" y="208"/>
                </a:lnTo>
                <a:lnTo>
                  <a:pt x="66" y="216"/>
                </a:lnTo>
                <a:lnTo>
                  <a:pt x="83" y="220"/>
                </a:lnTo>
                <a:lnTo>
                  <a:pt x="89" y="221"/>
                </a:lnTo>
                <a:lnTo>
                  <a:pt x="94" y="219"/>
                </a:lnTo>
                <a:lnTo>
                  <a:pt x="98" y="216"/>
                </a:lnTo>
                <a:lnTo>
                  <a:pt x="100" y="211"/>
                </a:lnTo>
                <a:lnTo>
                  <a:pt x="100" y="206"/>
                </a:lnTo>
                <a:lnTo>
                  <a:pt x="99" y="201"/>
                </a:lnTo>
                <a:lnTo>
                  <a:pt x="96" y="196"/>
                </a:lnTo>
                <a:lnTo>
                  <a:pt x="91" y="194"/>
                </a:lnTo>
                <a:lnTo>
                  <a:pt x="74" y="188"/>
                </a:lnTo>
                <a:lnTo>
                  <a:pt x="58" y="179"/>
                </a:lnTo>
                <a:lnTo>
                  <a:pt x="45" y="168"/>
                </a:lnTo>
                <a:lnTo>
                  <a:pt x="36" y="155"/>
                </a:lnTo>
                <a:lnTo>
                  <a:pt x="30" y="139"/>
                </a:lnTo>
                <a:lnTo>
                  <a:pt x="27" y="122"/>
                </a:lnTo>
                <a:lnTo>
                  <a:pt x="27" y="103"/>
                </a:lnTo>
                <a:lnTo>
                  <a:pt x="32" y="84"/>
                </a:lnTo>
                <a:lnTo>
                  <a:pt x="38" y="70"/>
                </a:lnTo>
                <a:lnTo>
                  <a:pt x="46" y="57"/>
                </a:lnTo>
                <a:lnTo>
                  <a:pt x="56" y="46"/>
                </a:lnTo>
                <a:lnTo>
                  <a:pt x="66" y="35"/>
                </a:lnTo>
                <a:lnTo>
                  <a:pt x="76" y="25"/>
                </a:lnTo>
                <a:lnTo>
                  <a:pt x="86" y="17"/>
                </a:lnTo>
                <a:lnTo>
                  <a:pt x="96" y="8"/>
                </a:lnTo>
                <a:lnTo>
                  <a:pt x="103" y="1"/>
                </a:lnTo>
                <a:lnTo>
                  <a:pt x="96" y="0"/>
                </a:lnTo>
                <a:lnTo>
                  <a:pt x="84" y="5"/>
                </a:lnTo>
                <a:lnTo>
                  <a:pt x="69" y="17"/>
                </a:lnTo>
                <a:lnTo>
                  <a:pt x="51" y="33"/>
                </a:lnTo>
                <a:lnTo>
                  <a:pt x="34" y="53"/>
                </a:lnTo>
                <a:lnTo>
                  <a:pt x="18" y="75"/>
                </a:lnTo>
                <a:lnTo>
                  <a:pt x="7" y="98"/>
                </a:lnTo>
                <a:lnTo>
                  <a:pt x="0" y="121"/>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06" name="Freeform 556"/>
          <p:cNvSpPr>
            <a:spLocks/>
          </p:cNvSpPr>
          <p:nvPr/>
        </p:nvSpPr>
        <p:spPr bwMode="auto">
          <a:xfrm>
            <a:off x="9186734" y="2941637"/>
            <a:ext cx="49213" cy="69850"/>
          </a:xfrm>
          <a:custGeom>
            <a:avLst/>
            <a:gdLst>
              <a:gd name="T0" fmla="*/ 186 w 221"/>
              <a:gd name="T1" fmla="*/ 115 h 288"/>
              <a:gd name="T2" fmla="*/ 197 w 221"/>
              <a:gd name="T3" fmla="*/ 133 h 288"/>
              <a:gd name="T4" fmla="*/ 202 w 221"/>
              <a:gd name="T5" fmla="*/ 153 h 288"/>
              <a:gd name="T6" fmla="*/ 199 w 221"/>
              <a:gd name="T7" fmla="*/ 174 h 288"/>
              <a:gd name="T8" fmla="*/ 187 w 221"/>
              <a:gd name="T9" fmla="*/ 194 h 288"/>
              <a:gd name="T10" fmla="*/ 170 w 221"/>
              <a:gd name="T11" fmla="*/ 212 h 288"/>
              <a:gd name="T12" fmla="*/ 150 w 221"/>
              <a:gd name="T13" fmla="*/ 229 h 288"/>
              <a:gd name="T14" fmla="*/ 129 w 221"/>
              <a:gd name="T15" fmla="*/ 246 h 288"/>
              <a:gd name="T16" fmla="*/ 116 w 221"/>
              <a:gd name="T17" fmla="*/ 258 h 288"/>
              <a:gd name="T18" fmla="*/ 112 w 221"/>
              <a:gd name="T19" fmla="*/ 267 h 288"/>
              <a:gd name="T20" fmla="*/ 109 w 221"/>
              <a:gd name="T21" fmla="*/ 276 h 288"/>
              <a:gd name="T22" fmla="*/ 110 w 221"/>
              <a:gd name="T23" fmla="*/ 284 h 288"/>
              <a:gd name="T24" fmla="*/ 117 w 221"/>
              <a:gd name="T25" fmla="*/ 288 h 288"/>
              <a:gd name="T26" fmla="*/ 125 w 221"/>
              <a:gd name="T27" fmla="*/ 287 h 288"/>
              <a:gd name="T28" fmla="*/ 139 w 221"/>
              <a:gd name="T29" fmla="*/ 272 h 288"/>
              <a:gd name="T30" fmla="*/ 162 w 221"/>
              <a:gd name="T31" fmla="*/ 250 h 288"/>
              <a:gd name="T32" fmla="*/ 186 w 221"/>
              <a:gd name="T33" fmla="*/ 229 h 288"/>
              <a:gd name="T34" fmla="*/ 207 w 221"/>
              <a:gd name="T35" fmla="*/ 204 h 288"/>
              <a:gd name="T36" fmla="*/ 220 w 221"/>
              <a:gd name="T37" fmla="*/ 174 h 288"/>
              <a:gd name="T38" fmla="*/ 218 w 221"/>
              <a:gd name="T39" fmla="*/ 142 h 288"/>
              <a:gd name="T40" fmla="*/ 204 w 221"/>
              <a:gd name="T41" fmla="*/ 112 h 288"/>
              <a:gd name="T42" fmla="*/ 181 w 221"/>
              <a:gd name="T43" fmla="*/ 87 h 288"/>
              <a:gd name="T44" fmla="*/ 159 w 221"/>
              <a:gd name="T45" fmla="*/ 69 h 288"/>
              <a:gd name="T46" fmla="*/ 137 w 221"/>
              <a:gd name="T47" fmla="*/ 55 h 288"/>
              <a:gd name="T48" fmla="*/ 114 w 221"/>
              <a:gd name="T49" fmla="*/ 40 h 288"/>
              <a:gd name="T50" fmla="*/ 89 w 221"/>
              <a:gd name="T51" fmla="*/ 27 h 288"/>
              <a:gd name="T52" fmla="*/ 66 w 221"/>
              <a:gd name="T53" fmla="*/ 15 h 288"/>
              <a:gd name="T54" fmla="*/ 42 w 221"/>
              <a:gd name="T55" fmla="*/ 6 h 288"/>
              <a:gd name="T56" fmla="*/ 22 w 221"/>
              <a:gd name="T57" fmla="*/ 1 h 288"/>
              <a:gd name="T58" fmla="*/ 7 w 221"/>
              <a:gd name="T59" fmla="*/ 1 h 288"/>
              <a:gd name="T60" fmla="*/ 8 w 221"/>
              <a:gd name="T61" fmla="*/ 5 h 288"/>
              <a:gd name="T62" fmla="*/ 26 w 221"/>
              <a:gd name="T63" fmla="*/ 13 h 288"/>
              <a:gd name="T64" fmla="*/ 47 w 221"/>
              <a:gd name="T65" fmla="*/ 22 h 288"/>
              <a:gd name="T66" fmla="*/ 71 w 221"/>
              <a:gd name="T67" fmla="*/ 34 h 288"/>
              <a:gd name="T68" fmla="*/ 96 w 221"/>
              <a:gd name="T69" fmla="*/ 48 h 288"/>
              <a:gd name="T70" fmla="*/ 121 w 221"/>
              <a:gd name="T71" fmla="*/ 64 h 288"/>
              <a:gd name="T72" fmla="*/ 146 w 221"/>
              <a:gd name="T73" fmla="*/ 81 h 288"/>
              <a:gd name="T74" fmla="*/ 169 w 221"/>
              <a:gd name="T75" fmla="*/ 9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1" h="288">
                <a:moveTo>
                  <a:pt x="179" y="108"/>
                </a:moveTo>
                <a:lnTo>
                  <a:pt x="186" y="115"/>
                </a:lnTo>
                <a:lnTo>
                  <a:pt x="193" y="124"/>
                </a:lnTo>
                <a:lnTo>
                  <a:pt x="197" y="133"/>
                </a:lnTo>
                <a:lnTo>
                  <a:pt x="201" y="143"/>
                </a:lnTo>
                <a:lnTo>
                  <a:pt x="202" y="153"/>
                </a:lnTo>
                <a:lnTo>
                  <a:pt x="202" y="163"/>
                </a:lnTo>
                <a:lnTo>
                  <a:pt x="199" y="174"/>
                </a:lnTo>
                <a:lnTo>
                  <a:pt x="195" y="184"/>
                </a:lnTo>
                <a:lnTo>
                  <a:pt x="187" y="194"/>
                </a:lnTo>
                <a:lnTo>
                  <a:pt x="179" y="204"/>
                </a:lnTo>
                <a:lnTo>
                  <a:pt x="170" y="212"/>
                </a:lnTo>
                <a:lnTo>
                  <a:pt x="159" y="221"/>
                </a:lnTo>
                <a:lnTo>
                  <a:pt x="150" y="229"/>
                </a:lnTo>
                <a:lnTo>
                  <a:pt x="139" y="237"/>
                </a:lnTo>
                <a:lnTo>
                  <a:pt x="129" y="246"/>
                </a:lnTo>
                <a:lnTo>
                  <a:pt x="119" y="255"/>
                </a:lnTo>
                <a:lnTo>
                  <a:pt x="116" y="258"/>
                </a:lnTo>
                <a:lnTo>
                  <a:pt x="114" y="263"/>
                </a:lnTo>
                <a:lnTo>
                  <a:pt x="112" y="267"/>
                </a:lnTo>
                <a:lnTo>
                  <a:pt x="110" y="271"/>
                </a:lnTo>
                <a:lnTo>
                  <a:pt x="109" y="276"/>
                </a:lnTo>
                <a:lnTo>
                  <a:pt x="109" y="280"/>
                </a:lnTo>
                <a:lnTo>
                  <a:pt x="110" y="284"/>
                </a:lnTo>
                <a:lnTo>
                  <a:pt x="113" y="287"/>
                </a:lnTo>
                <a:lnTo>
                  <a:pt x="117" y="288"/>
                </a:lnTo>
                <a:lnTo>
                  <a:pt x="121" y="288"/>
                </a:lnTo>
                <a:lnTo>
                  <a:pt x="125" y="287"/>
                </a:lnTo>
                <a:lnTo>
                  <a:pt x="129" y="284"/>
                </a:lnTo>
                <a:lnTo>
                  <a:pt x="139" y="272"/>
                </a:lnTo>
                <a:lnTo>
                  <a:pt x="151" y="261"/>
                </a:lnTo>
                <a:lnTo>
                  <a:pt x="162" y="250"/>
                </a:lnTo>
                <a:lnTo>
                  <a:pt x="175" y="239"/>
                </a:lnTo>
                <a:lnTo>
                  <a:pt x="186" y="229"/>
                </a:lnTo>
                <a:lnTo>
                  <a:pt x="197" y="217"/>
                </a:lnTo>
                <a:lnTo>
                  <a:pt x="207" y="204"/>
                </a:lnTo>
                <a:lnTo>
                  <a:pt x="215" y="190"/>
                </a:lnTo>
                <a:lnTo>
                  <a:pt x="220" y="174"/>
                </a:lnTo>
                <a:lnTo>
                  <a:pt x="221" y="158"/>
                </a:lnTo>
                <a:lnTo>
                  <a:pt x="218" y="142"/>
                </a:lnTo>
                <a:lnTo>
                  <a:pt x="213" y="127"/>
                </a:lnTo>
                <a:lnTo>
                  <a:pt x="204" y="112"/>
                </a:lnTo>
                <a:lnTo>
                  <a:pt x="194" y="99"/>
                </a:lnTo>
                <a:lnTo>
                  <a:pt x="181" y="87"/>
                </a:lnTo>
                <a:lnTo>
                  <a:pt x="169" y="77"/>
                </a:lnTo>
                <a:lnTo>
                  <a:pt x="159" y="69"/>
                </a:lnTo>
                <a:lnTo>
                  <a:pt x="149" y="63"/>
                </a:lnTo>
                <a:lnTo>
                  <a:pt x="137" y="55"/>
                </a:lnTo>
                <a:lnTo>
                  <a:pt x="125" y="48"/>
                </a:lnTo>
                <a:lnTo>
                  <a:pt x="114" y="40"/>
                </a:lnTo>
                <a:lnTo>
                  <a:pt x="101" y="33"/>
                </a:lnTo>
                <a:lnTo>
                  <a:pt x="89" y="27"/>
                </a:lnTo>
                <a:lnTo>
                  <a:pt x="77" y="20"/>
                </a:lnTo>
                <a:lnTo>
                  <a:pt x="66" y="15"/>
                </a:lnTo>
                <a:lnTo>
                  <a:pt x="54" y="9"/>
                </a:lnTo>
                <a:lnTo>
                  <a:pt x="42" y="6"/>
                </a:lnTo>
                <a:lnTo>
                  <a:pt x="32" y="3"/>
                </a:lnTo>
                <a:lnTo>
                  <a:pt x="22" y="1"/>
                </a:lnTo>
                <a:lnTo>
                  <a:pt x="14" y="0"/>
                </a:lnTo>
                <a:lnTo>
                  <a:pt x="7" y="1"/>
                </a:lnTo>
                <a:lnTo>
                  <a:pt x="0" y="3"/>
                </a:lnTo>
                <a:lnTo>
                  <a:pt x="8" y="5"/>
                </a:lnTo>
                <a:lnTo>
                  <a:pt x="16" y="8"/>
                </a:lnTo>
                <a:lnTo>
                  <a:pt x="26" y="13"/>
                </a:lnTo>
                <a:lnTo>
                  <a:pt x="35" y="17"/>
                </a:lnTo>
                <a:lnTo>
                  <a:pt x="47" y="22"/>
                </a:lnTo>
                <a:lnTo>
                  <a:pt x="58" y="28"/>
                </a:lnTo>
                <a:lnTo>
                  <a:pt x="71" y="34"/>
                </a:lnTo>
                <a:lnTo>
                  <a:pt x="83" y="40"/>
                </a:lnTo>
                <a:lnTo>
                  <a:pt x="96" y="48"/>
                </a:lnTo>
                <a:lnTo>
                  <a:pt x="109" y="55"/>
                </a:lnTo>
                <a:lnTo>
                  <a:pt x="121" y="64"/>
                </a:lnTo>
                <a:lnTo>
                  <a:pt x="134" y="72"/>
                </a:lnTo>
                <a:lnTo>
                  <a:pt x="146" y="81"/>
                </a:lnTo>
                <a:lnTo>
                  <a:pt x="158" y="90"/>
                </a:lnTo>
                <a:lnTo>
                  <a:pt x="169" y="98"/>
                </a:lnTo>
                <a:lnTo>
                  <a:pt x="179" y="108"/>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07" name="Freeform 557"/>
          <p:cNvSpPr>
            <a:spLocks/>
          </p:cNvSpPr>
          <p:nvPr/>
        </p:nvSpPr>
        <p:spPr bwMode="auto">
          <a:xfrm>
            <a:off x="9134347" y="3022600"/>
            <a:ext cx="15875" cy="42862"/>
          </a:xfrm>
          <a:custGeom>
            <a:avLst/>
            <a:gdLst>
              <a:gd name="T0" fmla="*/ 28 w 74"/>
              <a:gd name="T1" fmla="*/ 12 h 174"/>
              <a:gd name="T2" fmla="*/ 26 w 74"/>
              <a:gd name="T3" fmla="*/ 7 h 174"/>
              <a:gd name="T4" fmla="*/ 23 w 74"/>
              <a:gd name="T5" fmla="*/ 3 h 174"/>
              <a:gd name="T6" fmla="*/ 17 w 74"/>
              <a:gd name="T7" fmla="*/ 1 h 174"/>
              <a:gd name="T8" fmla="*/ 12 w 74"/>
              <a:gd name="T9" fmla="*/ 0 h 174"/>
              <a:gd name="T10" fmla="*/ 7 w 74"/>
              <a:gd name="T11" fmla="*/ 2 h 174"/>
              <a:gd name="T12" fmla="*/ 3 w 74"/>
              <a:gd name="T13" fmla="*/ 5 h 174"/>
              <a:gd name="T14" fmla="*/ 0 w 74"/>
              <a:gd name="T15" fmla="*/ 10 h 174"/>
              <a:gd name="T16" fmla="*/ 0 w 74"/>
              <a:gd name="T17" fmla="*/ 16 h 174"/>
              <a:gd name="T18" fmla="*/ 5 w 74"/>
              <a:gd name="T19" fmla="*/ 39 h 174"/>
              <a:gd name="T20" fmla="*/ 13 w 74"/>
              <a:gd name="T21" fmla="*/ 66 h 174"/>
              <a:gd name="T22" fmla="*/ 24 w 74"/>
              <a:gd name="T23" fmla="*/ 92 h 174"/>
              <a:gd name="T24" fmla="*/ 36 w 74"/>
              <a:gd name="T25" fmla="*/ 118 h 174"/>
              <a:gd name="T26" fmla="*/ 49 w 74"/>
              <a:gd name="T27" fmla="*/ 141 h 174"/>
              <a:gd name="T28" fmla="*/ 61 w 74"/>
              <a:gd name="T29" fmla="*/ 159 h 174"/>
              <a:gd name="T30" fmla="*/ 69 w 74"/>
              <a:gd name="T31" fmla="*/ 171 h 174"/>
              <a:gd name="T32" fmla="*/ 74 w 74"/>
              <a:gd name="T33" fmla="*/ 174 h 174"/>
              <a:gd name="T34" fmla="*/ 72 w 74"/>
              <a:gd name="T35" fmla="*/ 162 h 174"/>
              <a:gd name="T36" fmla="*/ 67 w 74"/>
              <a:gd name="T37" fmla="*/ 147 h 174"/>
              <a:gd name="T38" fmla="*/ 61 w 74"/>
              <a:gd name="T39" fmla="*/ 128 h 174"/>
              <a:gd name="T40" fmla="*/ 53 w 74"/>
              <a:gd name="T41" fmla="*/ 105 h 174"/>
              <a:gd name="T42" fmla="*/ 46 w 74"/>
              <a:gd name="T43" fmla="*/ 82 h 174"/>
              <a:gd name="T44" fmla="*/ 38 w 74"/>
              <a:gd name="T45" fmla="*/ 58 h 174"/>
              <a:gd name="T46" fmla="*/ 32 w 74"/>
              <a:gd name="T47" fmla="*/ 35 h 174"/>
              <a:gd name="T48" fmla="*/ 28 w 74"/>
              <a:gd name="T49" fmla="*/ 1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4" h="174">
                <a:moveTo>
                  <a:pt x="28" y="12"/>
                </a:moveTo>
                <a:lnTo>
                  <a:pt x="26" y="7"/>
                </a:lnTo>
                <a:lnTo>
                  <a:pt x="23" y="3"/>
                </a:lnTo>
                <a:lnTo>
                  <a:pt x="17" y="1"/>
                </a:lnTo>
                <a:lnTo>
                  <a:pt x="12" y="0"/>
                </a:lnTo>
                <a:lnTo>
                  <a:pt x="7" y="2"/>
                </a:lnTo>
                <a:lnTo>
                  <a:pt x="3" y="5"/>
                </a:lnTo>
                <a:lnTo>
                  <a:pt x="0" y="10"/>
                </a:lnTo>
                <a:lnTo>
                  <a:pt x="0" y="16"/>
                </a:lnTo>
                <a:lnTo>
                  <a:pt x="5" y="39"/>
                </a:lnTo>
                <a:lnTo>
                  <a:pt x="13" y="66"/>
                </a:lnTo>
                <a:lnTo>
                  <a:pt x="24" y="92"/>
                </a:lnTo>
                <a:lnTo>
                  <a:pt x="36" y="118"/>
                </a:lnTo>
                <a:lnTo>
                  <a:pt x="49" y="141"/>
                </a:lnTo>
                <a:lnTo>
                  <a:pt x="61" y="159"/>
                </a:lnTo>
                <a:lnTo>
                  <a:pt x="69" y="171"/>
                </a:lnTo>
                <a:lnTo>
                  <a:pt x="74" y="174"/>
                </a:lnTo>
                <a:lnTo>
                  <a:pt x="72" y="162"/>
                </a:lnTo>
                <a:lnTo>
                  <a:pt x="67" y="147"/>
                </a:lnTo>
                <a:lnTo>
                  <a:pt x="61" y="128"/>
                </a:lnTo>
                <a:lnTo>
                  <a:pt x="53" y="105"/>
                </a:lnTo>
                <a:lnTo>
                  <a:pt x="46" y="82"/>
                </a:lnTo>
                <a:lnTo>
                  <a:pt x="38" y="58"/>
                </a:lnTo>
                <a:lnTo>
                  <a:pt x="32" y="35"/>
                </a:lnTo>
                <a:lnTo>
                  <a:pt x="28"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08" name="Freeform 558"/>
          <p:cNvSpPr>
            <a:spLocks/>
          </p:cNvSpPr>
          <p:nvPr/>
        </p:nvSpPr>
        <p:spPr bwMode="auto">
          <a:xfrm>
            <a:off x="9126409" y="3000375"/>
            <a:ext cx="9525" cy="20637"/>
          </a:xfrm>
          <a:custGeom>
            <a:avLst/>
            <a:gdLst>
              <a:gd name="T0" fmla="*/ 20 w 39"/>
              <a:gd name="T1" fmla="*/ 9 h 87"/>
              <a:gd name="T2" fmla="*/ 19 w 39"/>
              <a:gd name="T3" fmla="*/ 5 h 87"/>
              <a:gd name="T4" fmla="*/ 16 w 39"/>
              <a:gd name="T5" fmla="*/ 2 h 87"/>
              <a:gd name="T6" fmla="*/ 13 w 39"/>
              <a:gd name="T7" fmla="*/ 0 h 87"/>
              <a:gd name="T8" fmla="*/ 8 w 39"/>
              <a:gd name="T9" fmla="*/ 0 h 87"/>
              <a:gd name="T10" fmla="*/ 5 w 39"/>
              <a:gd name="T11" fmla="*/ 1 h 87"/>
              <a:gd name="T12" fmla="*/ 2 w 39"/>
              <a:gd name="T13" fmla="*/ 3 h 87"/>
              <a:gd name="T14" fmla="*/ 0 w 39"/>
              <a:gd name="T15" fmla="*/ 6 h 87"/>
              <a:gd name="T16" fmla="*/ 0 w 39"/>
              <a:gd name="T17" fmla="*/ 10 h 87"/>
              <a:gd name="T18" fmla="*/ 0 w 39"/>
              <a:gd name="T19" fmla="*/ 22 h 87"/>
              <a:gd name="T20" fmla="*/ 3 w 39"/>
              <a:gd name="T21" fmla="*/ 35 h 87"/>
              <a:gd name="T22" fmla="*/ 7 w 39"/>
              <a:gd name="T23" fmla="*/ 48 h 87"/>
              <a:gd name="T24" fmla="*/ 13 w 39"/>
              <a:gd name="T25" fmla="*/ 60 h 87"/>
              <a:gd name="T26" fmla="*/ 19 w 39"/>
              <a:gd name="T27" fmla="*/ 72 h 87"/>
              <a:gd name="T28" fmla="*/ 25 w 39"/>
              <a:gd name="T29" fmla="*/ 81 h 87"/>
              <a:gd name="T30" fmla="*/ 33 w 39"/>
              <a:gd name="T31" fmla="*/ 86 h 87"/>
              <a:gd name="T32" fmla="*/ 38 w 39"/>
              <a:gd name="T33" fmla="*/ 87 h 87"/>
              <a:gd name="T34" fmla="*/ 39 w 39"/>
              <a:gd name="T35" fmla="*/ 70 h 87"/>
              <a:gd name="T36" fmla="*/ 34 w 39"/>
              <a:gd name="T37" fmla="*/ 50 h 87"/>
              <a:gd name="T38" fmla="*/ 27 w 39"/>
              <a:gd name="T39" fmla="*/ 29 h 87"/>
              <a:gd name="T40" fmla="*/ 20 w 39"/>
              <a:gd name="T41" fmla="*/ 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87">
                <a:moveTo>
                  <a:pt x="20" y="9"/>
                </a:moveTo>
                <a:lnTo>
                  <a:pt x="19" y="5"/>
                </a:lnTo>
                <a:lnTo>
                  <a:pt x="16" y="2"/>
                </a:lnTo>
                <a:lnTo>
                  <a:pt x="13" y="0"/>
                </a:lnTo>
                <a:lnTo>
                  <a:pt x="8" y="0"/>
                </a:lnTo>
                <a:lnTo>
                  <a:pt x="5" y="1"/>
                </a:lnTo>
                <a:lnTo>
                  <a:pt x="2" y="3"/>
                </a:lnTo>
                <a:lnTo>
                  <a:pt x="0" y="6"/>
                </a:lnTo>
                <a:lnTo>
                  <a:pt x="0" y="10"/>
                </a:lnTo>
                <a:lnTo>
                  <a:pt x="0" y="22"/>
                </a:lnTo>
                <a:lnTo>
                  <a:pt x="3" y="35"/>
                </a:lnTo>
                <a:lnTo>
                  <a:pt x="7" y="48"/>
                </a:lnTo>
                <a:lnTo>
                  <a:pt x="13" y="60"/>
                </a:lnTo>
                <a:lnTo>
                  <a:pt x="19" y="72"/>
                </a:lnTo>
                <a:lnTo>
                  <a:pt x="25" y="81"/>
                </a:lnTo>
                <a:lnTo>
                  <a:pt x="33" y="86"/>
                </a:lnTo>
                <a:lnTo>
                  <a:pt x="38" y="87"/>
                </a:lnTo>
                <a:lnTo>
                  <a:pt x="39" y="70"/>
                </a:lnTo>
                <a:lnTo>
                  <a:pt x="34" y="50"/>
                </a:lnTo>
                <a:lnTo>
                  <a:pt x="27" y="29"/>
                </a:lnTo>
                <a:lnTo>
                  <a:pt x="2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09" name="Freeform 559"/>
          <p:cNvSpPr>
            <a:spLocks/>
          </p:cNvSpPr>
          <p:nvPr/>
        </p:nvSpPr>
        <p:spPr bwMode="auto">
          <a:xfrm>
            <a:off x="9120059" y="2986087"/>
            <a:ext cx="6350" cy="11113"/>
          </a:xfrm>
          <a:custGeom>
            <a:avLst/>
            <a:gdLst>
              <a:gd name="T0" fmla="*/ 18 w 34"/>
              <a:gd name="T1" fmla="*/ 7 h 51"/>
              <a:gd name="T2" fmla="*/ 18 w 34"/>
              <a:gd name="T3" fmla="*/ 8 h 51"/>
              <a:gd name="T4" fmla="*/ 18 w 34"/>
              <a:gd name="T5" fmla="*/ 8 h 51"/>
              <a:gd name="T6" fmla="*/ 18 w 34"/>
              <a:gd name="T7" fmla="*/ 8 h 51"/>
              <a:gd name="T8" fmla="*/ 18 w 34"/>
              <a:gd name="T9" fmla="*/ 8 h 51"/>
              <a:gd name="T10" fmla="*/ 17 w 34"/>
              <a:gd name="T11" fmla="*/ 5 h 51"/>
              <a:gd name="T12" fmla="*/ 14 w 34"/>
              <a:gd name="T13" fmla="*/ 1 h 51"/>
              <a:gd name="T14" fmla="*/ 11 w 34"/>
              <a:gd name="T15" fmla="*/ 0 h 51"/>
              <a:gd name="T16" fmla="*/ 7 w 34"/>
              <a:gd name="T17" fmla="*/ 0 h 51"/>
              <a:gd name="T18" fmla="*/ 4 w 34"/>
              <a:gd name="T19" fmla="*/ 1 h 51"/>
              <a:gd name="T20" fmla="*/ 1 w 34"/>
              <a:gd name="T21" fmla="*/ 5 h 51"/>
              <a:gd name="T22" fmla="*/ 0 w 34"/>
              <a:gd name="T23" fmla="*/ 8 h 51"/>
              <a:gd name="T24" fmla="*/ 0 w 34"/>
              <a:gd name="T25" fmla="*/ 11 h 51"/>
              <a:gd name="T26" fmla="*/ 1 w 34"/>
              <a:gd name="T27" fmla="*/ 16 h 51"/>
              <a:gd name="T28" fmla="*/ 4 w 34"/>
              <a:gd name="T29" fmla="*/ 23 h 51"/>
              <a:gd name="T30" fmla="*/ 8 w 34"/>
              <a:gd name="T31" fmla="*/ 30 h 51"/>
              <a:gd name="T32" fmla="*/ 13 w 34"/>
              <a:gd name="T33" fmla="*/ 37 h 51"/>
              <a:gd name="T34" fmla="*/ 18 w 34"/>
              <a:gd name="T35" fmla="*/ 43 h 51"/>
              <a:gd name="T36" fmla="*/ 25 w 34"/>
              <a:gd name="T37" fmla="*/ 47 h 51"/>
              <a:gd name="T38" fmla="*/ 30 w 34"/>
              <a:gd name="T39" fmla="*/ 51 h 51"/>
              <a:gd name="T40" fmla="*/ 34 w 34"/>
              <a:gd name="T41" fmla="*/ 51 h 51"/>
              <a:gd name="T42" fmla="*/ 33 w 34"/>
              <a:gd name="T43" fmla="*/ 40 h 51"/>
              <a:gd name="T44" fmla="*/ 29 w 34"/>
              <a:gd name="T45" fmla="*/ 27 h 51"/>
              <a:gd name="T46" fmla="*/ 23 w 34"/>
              <a:gd name="T47" fmla="*/ 15 h 51"/>
              <a:gd name="T48" fmla="*/ 18 w 34"/>
              <a:gd name="T4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51">
                <a:moveTo>
                  <a:pt x="18" y="7"/>
                </a:moveTo>
                <a:lnTo>
                  <a:pt x="18" y="8"/>
                </a:lnTo>
                <a:lnTo>
                  <a:pt x="18" y="8"/>
                </a:lnTo>
                <a:lnTo>
                  <a:pt x="18" y="8"/>
                </a:lnTo>
                <a:lnTo>
                  <a:pt x="18" y="8"/>
                </a:lnTo>
                <a:lnTo>
                  <a:pt x="17" y="5"/>
                </a:lnTo>
                <a:lnTo>
                  <a:pt x="14" y="1"/>
                </a:lnTo>
                <a:lnTo>
                  <a:pt x="11" y="0"/>
                </a:lnTo>
                <a:lnTo>
                  <a:pt x="7" y="0"/>
                </a:lnTo>
                <a:lnTo>
                  <a:pt x="4" y="1"/>
                </a:lnTo>
                <a:lnTo>
                  <a:pt x="1" y="5"/>
                </a:lnTo>
                <a:lnTo>
                  <a:pt x="0" y="8"/>
                </a:lnTo>
                <a:lnTo>
                  <a:pt x="0" y="11"/>
                </a:lnTo>
                <a:lnTo>
                  <a:pt x="1" y="16"/>
                </a:lnTo>
                <a:lnTo>
                  <a:pt x="4" y="23"/>
                </a:lnTo>
                <a:lnTo>
                  <a:pt x="8" y="30"/>
                </a:lnTo>
                <a:lnTo>
                  <a:pt x="13" y="37"/>
                </a:lnTo>
                <a:lnTo>
                  <a:pt x="18" y="43"/>
                </a:lnTo>
                <a:lnTo>
                  <a:pt x="25" y="47"/>
                </a:lnTo>
                <a:lnTo>
                  <a:pt x="30" y="51"/>
                </a:lnTo>
                <a:lnTo>
                  <a:pt x="34" y="51"/>
                </a:lnTo>
                <a:lnTo>
                  <a:pt x="33" y="40"/>
                </a:lnTo>
                <a:lnTo>
                  <a:pt x="29" y="27"/>
                </a:lnTo>
                <a:lnTo>
                  <a:pt x="23" y="15"/>
                </a:lnTo>
                <a:lnTo>
                  <a:pt x="1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10" name="Freeform 560"/>
          <p:cNvSpPr>
            <a:spLocks/>
          </p:cNvSpPr>
          <p:nvPr/>
        </p:nvSpPr>
        <p:spPr bwMode="auto">
          <a:xfrm>
            <a:off x="9112122" y="2974975"/>
            <a:ext cx="11112" cy="7937"/>
          </a:xfrm>
          <a:custGeom>
            <a:avLst/>
            <a:gdLst>
              <a:gd name="T0" fmla="*/ 37 w 46"/>
              <a:gd name="T1" fmla="*/ 24 h 33"/>
              <a:gd name="T2" fmla="*/ 41 w 46"/>
              <a:gd name="T3" fmla="*/ 22 h 33"/>
              <a:gd name="T4" fmla="*/ 45 w 46"/>
              <a:gd name="T5" fmla="*/ 19 h 33"/>
              <a:gd name="T6" fmla="*/ 46 w 46"/>
              <a:gd name="T7" fmla="*/ 15 h 33"/>
              <a:gd name="T8" fmla="*/ 46 w 46"/>
              <a:gd name="T9" fmla="*/ 10 h 33"/>
              <a:gd name="T10" fmla="*/ 44 w 46"/>
              <a:gd name="T11" fmla="*/ 5 h 33"/>
              <a:gd name="T12" fmla="*/ 41 w 46"/>
              <a:gd name="T13" fmla="*/ 2 h 33"/>
              <a:gd name="T14" fmla="*/ 37 w 46"/>
              <a:gd name="T15" fmla="*/ 0 h 33"/>
              <a:gd name="T16" fmla="*/ 32 w 46"/>
              <a:gd name="T17" fmla="*/ 0 h 33"/>
              <a:gd name="T18" fmla="*/ 29 w 46"/>
              <a:gd name="T19" fmla="*/ 0 h 33"/>
              <a:gd name="T20" fmla="*/ 25 w 46"/>
              <a:gd name="T21" fmla="*/ 1 h 33"/>
              <a:gd name="T22" fmla="*/ 19 w 46"/>
              <a:gd name="T23" fmla="*/ 3 h 33"/>
              <a:gd name="T24" fmla="*/ 12 w 46"/>
              <a:gd name="T25" fmla="*/ 7 h 33"/>
              <a:gd name="T26" fmla="*/ 5 w 46"/>
              <a:gd name="T27" fmla="*/ 14 h 33"/>
              <a:gd name="T28" fmla="*/ 2 w 46"/>
              <a:gd name="T29" fmla="*/ 20 h 33"/>
              <a:gd name="T30" fmla="*/ 0 w 46"/>
              <a:gd name="T31" fmla="*/ 26 h 33"/>
              <a:gd name="T32" fmla="*/ 0 w 46"/>
              <a:gd name="T33" fmla="*/ 29 h 33"/>
              <a:gd name="T34" fmla="*/ 3 w 46"/>
              <a:gd name="T35" fmla="*/ 31 h 33"/>
              <a:gd name="T36" fmla="*/ 7 w 46"/>
              <a:gd name="T37" fmla="*/ 33 h 33"/>
              <a:gd name="T38" fmla="*/ 12 w 46"/>
              <a:gd name="T39" fmla="*/ 33 h 33"/>
              <a:gd name="T40" fmla="*/ 16 w 46"/>
              <a:gd name="T41" fmla="*/ 33 h 33"/>
              <a:gd name="T42" fmla="*/ 21 w 46"/>
              <a:gd name="T43" fmla="*/ 31 h 33"/>
              <a:gd name="T44" fmla="*/ 26 w 46"/>
              <a:gd name="T45" fmla="*/ 30 h 33"/>
              <a:gd name="T46" fmla="*/ 32 w 46"/>
              <a:gd name="T47" fmla="*/ 28 h 33"/>
              <a:gd name="T48" fmla="*/ 37 w 46"/>
              <a:gd name="T49"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33">
                <a:moveTo>
                  <a:pt x="37" y="24"/>
                </a:moveTo>
                <a:lnTo>
                  <a:pt x="41" y="22"/>
                </a:lnTo>
                <a:lnTo>
                  <a:pt x="45" y="19"/>
                </a:lnTo>
                <a:lnTo>
                  <a:pt x="46" y="15"/>
                </a:lnTo>
                <a:lnTo>
                  <a:pt x="46" y="10"/>
                </a:lnTo>
                <a:lnTo>
                  <a:pt x="44" y="5"/>
                </a:lnTo>
                <a:lnTo>
                  <a:pt x="41" y="2"/>
                </a:lnTo>
                <a:lnTo>
                  <a:pt x="37" y="0"/>
                </a:lnTo>
                <a:lnTo>
                  <a:pt x="32" y="0"/>
                </a:lnTo>
                <a:lnTo>
                  <a:pt x="29" y="0"/>
                </a:lnTo>
                <a:lnTo>
                  <a:pt x="25" y="1"/>
                </a:lnTo>
                <a:lnTo>
                  <a:pt x="19" y="3"/>
                </a:lnTo>
                <a:lnTo>
                  <a:pt x="12" y="7"/>
                </a:lnTo>
                <a:lnTo>
                  <a:pt x="5" y="14"/>
                </a:lnTo>
                <a:lnTo>
                  <a:pt x="2" y="20"/>
                </a:lnTo>
                <a:lnTo>
                  <a:pt x="0" y="26"/>
                </a:lnTo>
                <a:lnTo>
                  <a:pt x="0" y="29"/>
                </a:lnTo>
                <a:lnTo>
                  <a:pt x="3" y="31"/>
                </a:lnTo>
                <a:lnTo>
                  <a:pt x="7" y="33"/>
                </a:lnTo>
                <a:lnTo>
                  <a:pt x="12" y="33"/>
                </a:lnTo>
                <a:lnTo>
                  <a:pt x="16" y="33"/>
                </a:lnTo>
                <a:lnTo>
                  <a:pt x="21" y="31"/>
                </a:lnTo>
                <a:lnTo>
                  <a:pt x="26" y="30"/>
                </a:lnTo>
                <a:lnTo>
                  <a:pt x="32" y="28"/>
                </a:lnTo>
                <a:lnTo>
                  <a:pt x="37"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11" name="Freeform 561"/>
          <p:cNvSpPr>
            <a:spLocks/>
          </p:cNvSpPr>
          <p:nvPr/>
        </p:nvSpPr>
        <p:spPr bwMode="auto">
          <a:xfrm>
            <a:off x="9064497" y="2962275"/>
            <a:ext cx="41275" cy="52387"/>
          </a:xfrm>
          <a:custGeom>
            <a:avLst/>
            <a:gdLst>
              <a:gd name="T0" fmla="*/ 65 w 177"/>
              <a:gd name="T1" fmla="*/ 33 h 219"/>
              <a:gd name="T2" fmla="*/ 52 w 177"/>
              <a:gd name="T3" fmla="*/ 43 h 219"/>
              <a:gd name="T4" fmla="*/ 41 w 177"/>
              <a:gd name="T5" fmla="*/ 54 h 219"/>
              <a:gd name="T6" fmla="*/ 29 w 177"/>
              <a:gd name="T7" fmla="*/ 66 h 219"/>
              <a:gd name="T8" fmla="*/ 20 w 177"/>
              <a:gd name="T9" fmla="*/ 79 h 219"/>
              <a:gd name="T10" fmla="*/ 12 w 177"/>
              <a:gd name="T11" fmla="*/ 93 h 219"/>
              <a:gd name="T12" fmla="*/ 6 w 177"/>
              <a:gd name="T13" fmla="*/ 107 h 219"/>
              <a:gd name="T14" fmla="*/ 2 w 177"/>
              <a:gd name="T15" fmla="*/ 121 h 219"/>
              <a:gd name="T16" fmla="*/ 0 w 177"/>
              <a:gd name="T17" fmla="*/ 136 h 219"/>
              <a:gd name="T18" fmla="*/ 2 w 177"/>
              <a:gd name="T19" fmla="*/ 158 h 219"/>
              <a:gd name="T20" fmla="*/ 10 w 177"/>
              <a:gd name="T21" fmla="*/ 177 h 219"/>
              <a:gd name="T22" fmla="*/ 23 w 177"/>
              <a:gd name="T23" fmla="*/ 193 h 219"/>
              <a:gd name="T24" fmla="*/ 38 w 177"/>
              <a:gd name="T25" fmla="*/ 204 h 219"/>
              <a:gd name="T26" fmla="*/ 57 w 177"/>
              <a:gd name="T27" fmla="*/ 213 h 219"/>
              <a:gd name="T28" fmla="*/ 78 w 177"/>
              <a:gd name="T29" fmla="*/ 218 h 219"/>
              <a:gd name="T30" fmla="*/ 98 w 177"/>
              <a:gd name="T31" fmla="*/ 219 h 219"/>
              <a:gd name="T32" fmla="*/ 118 w 177"/>
              <a:gd name="T33" fmla="*/ 216 h 219"/>
              <a:gd name="T34" fmla="*/ 123 w 177"/>
              <a:gd name="T35" fmla="*/ 216 h 219"/>
              <a:gd name="T36" fmla="*/ 127 w 177"/>
              <a:gd name="T37" fmla="*/ 214 h 219"/>
              <a:gd name="T38" fmla="*/ 130 w 177"/>
              <a:gd name="T39" fmla="*/ 210 h 219"/>
              <a:gd name="T40" fmla="*/ 131 w 177"/>
              <a:gd name="T41" fmla="*/ 205 h 219"/>
              <a:gd name="T42" fmla="*/ 130 w 177"/>
              <a:gd name="T43" fmla="*/ 203 h 219"/>
              <a:gd name="T44" fmla="*/ 127 w 177"/>
              <a:gd name="T45" fmla="*/ 203 h 219"/>
              <a:gd name="T46" fmla="*/ 123 w 177"/>
              <a:gd name="T47" fmla="*/ 202 h 219"/>
              <a:gd name="T48" fmla="*/ 117 w 177"/>
              <a:gd name="T49" fmla="*/ 202 h 219"/>
              <a:gd name="T50" fmla="*/ 111 w 177"/>
              <a:gd name="T51" fmla="*/ 202 h 219"/>
              <a:gd name="T52" fmla="*/ 106 w 177"/>
              <a:gd name="T53" fmla="*/ 202 h 219"/>
              <a:gd name="T54" fmla="*/ 100 w 177"/>
              <a:gd name="T55" fmla="*/ 202 h 219"/>
              <a:gd name="T56" fmla="*/ 97 w 177"/>
              <a:gd name="T57" fmla="*/ 202 h 219"/>
              <a:gd name="T58" fmla="*/ 87 w 177"/>
              <a:gd name="T59" fmla="*/ 201 h 219"/>
              <a:gd name="T60" fmla="*/ 77 w 177"/>
              <a:gd name="T61" fmla="*/ 200 h 219"/>
              <a:gd name="T62" fmla="*/ 67 w 177"/>
              <a:gd name="T63" fmla="*/ 199 h 219"/>
              <a:gd name="T64" fmla="*/ 56 w 177"/>
              <a:gd name="T65" fmla="*/ 196 h 219"/>
              <a:gd name="T66" fmla="*/ 46 w 177"/>
              <a:gd name="T67" fmla="*/ 193 h 219"/>
              <a:gd name="T68" fmla="*/ 35 w 177"/>
              <a:gd name="T69" fmla="*/ 185 h 219"/>
              <a:gd name="T70" fmla="*/ 26 w 177"/>
              <a:gd name="T71" fmla="*/ 175 h 219"/>
              <a:gd name="T72" fmla="*/ 15 w 177"/>
              <a:gd name="T73" fmla="*/ 162 h 219"/>
              <a:gd name="T74" fmla="*/ 13 w 177"/>
              <a:gd name="T75" fmla="*/ 146 h 219"/>
              <a:gd name="T76" fmla="*/ 14 w 177"/>
              <a:gd name="T77" fmla="*/ 131 h 219"/>
              <a:gd name="T78" fmla="*/ 19 w 177"/>
              <a:gd name="T79" fmla="*/ 116 h 219"/>
              <a:gd name="T80" fmla="*/ 25 w 177"/>
              <a:gd name="T81" fmla="*/ 102 h 219"/>
              <a:gd name="T82" fmla="*/ 34 w 177"/>
              <a:gd name="T83" fmla="*/ 89 h 219"/>
              <a:gd name="T84" fmla="*/ 45 w 177"/>
              <a:gd name="T85" fmla="*/ 76 h 219"/>
              <a:gd name="T86" fmla="*/ 56 w 177"/>
              <a:gd name="T87" fmla="*/ 65 h 219"/>
              <a:gd name="T88" fmla="*/ 70 w 177"/>
              <a:gd name="T89" fmla="*/ 55 h 219"/>
              <a:gd name="T90" fmla="*/ 84 w 177"/>
              <a:gd name="T91" fmla="*/ 45 h 219"/>
              <a:gd name="T92" fmla="*/ 98 w 177"/>
              <a:gd name="T93" fmla="*/ 37 h 219"/>
              <a:gd name="T94" fmla="*/ 113 w 177"/>
              <a:gd name="T95" fmla="*/ 29 h 219"/>
              <a:gd name="T96" fmla="*/ 127 w 177"/>
              <a:gd name="T97" fmla="*/ 23 h 219"/>
              <a:gd name="T98" fmla="*/ 141 w 177"/>
              <a:gd name="T99" fmla="*/ 17 h 219"/>
              <a:gd name="T100" fmla="*/ 154 w 177"/>
              <a:gd name="T101" fmla="*/ 12 h 219"/>
              <a:gd name="T102" fmla="*/ 167 w 177"/>
              <a:gd name="T103" fmla="*/ 9 h 219"/>
              <a:gd name="T104" fmla="*/ 177 w 177"/>
              <a:gd name="T105" fmla="*/ 7 h 219"/>
              <a:gd name="T106" fmla="*/ 170 w 177"/>
              <a:gd name="T107" fmla="*/ 2 h 219"/>
              <a:gd name="T108" fmla="*/ 158 w 177"/>
              <a:gd name="T109" fmla="*/ 0 h 219"/>
              <a:gd name="T110" fmla="*/ 145 w 177"/>
              <a:gd name="T111" fmla="*/ 2 h 219"/>
              <a:gd name="T112" fmla="*/ 129 w 177"/>
              <a:gd name="T113" fmla="*/ 6 h 219"/>
              <a:gd name="T114" fmla="*/ 111 w 177"/>
              <a:gd name="T115" fmla="*/ 11 h 219"/>
              <a:gd name="T116" fmla="*/ 94 w 177"/>
              <a:gd name="T117" fmla="*/ 17 h 219"/>
              <a:gd name="T118" fmla="*/ 78 w 177"/>
              <a:gd name="T119" fmla="*/ 26 h 219"/>
              <a:gd name="T120" fmla="*/ 65 w 177"/>
              <a:gd name="T121" fmla="*/ 3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 h="219">
                <a:moveTo>
                  <a:pt x="65" y="33"/>
                </a:moveTo>
                <a:lnTo>
                  <a:pt x="52" y="43"/>
                </a:lnTo>
                <a:lnTo>
                  <a:pt x="41" y="54"/>
                </a:lnTo>
                <a:lnTo>
                  <a:pt x="29" y="66"/>
                </a:lnTo>
                <a:lnTo>
                  <a:pt x="20" y="79"/>
                </a:lnTo>
                <a:lnTo>
                  <a:pt x="12" y="93"/>
                </a:lnTo>
                <a:lnTo>
                  <a:pt x="6" y="107"/>
                </a:lnTo>
                <a:lnTo>
                  <a:pt x="2" y="121"/>
                </a:lnTo>
                <a:lnTo>
                  <a:pt x="0" y="136"/>
                </a:lnTo>
                <a:lnTo>
                  <a:pt x="2" y="158"/>
                </a:lnTo>
                <a:lnTo>
                  <a:pt x="10" y="177"/>
                </a:lnTo>
                <a:lnTo>
                  <a:pt x="23" y="193"/>
                </a:lnTo>
                <a:lnTo>
                  <a:pt x="38" y="204"/>
                </a:lnTo>
                <a:lnTo>
                  <a:pt x="57" y="213"/>
                </a:lnTo>
                <a:lnTo>
                  <a:pt x="78" y="218"/>
                </a:lnTo>
                <a:lnTo>
                  <a:pt x="98" y="219"/>
                </a:lnTo>
                <a:lnTo>
                  <a:pt x="118" y="216"/>
                </a:lnTo>
                <a:lnTo>
                  <a:pt x="123" y="216"/>
                </a:lnTo>
                <a:lnTo>
                  <a:pt x="127" y="214"/>
                </a:lnTo>
                <a:lnTo>
                  <a:pt x="130" y="210"/>
                </a:lnTo>
                <a:lnTo>
                  <a:pt x="131" y="205"/>
                </a:lnTo>
                <a:lnTo>
                  <a:pt x="130" y="203"/>
                </a:lnTo>
                <a:lnTo>
                  <a:pt x="127" y="203"/>
                </a:lnTo>
                <a:lnTo>
                  <a:pt x="123" y="202"/>
                </a:lnTo>
                <a:lnTo>
                  <a:pt x="117" y="202"/>
                </a:lnTo>
                <a:lnTo>
                  <a:pt x="111" y="202"/>
                </a:lnTo>
                <a:lnTo>
                  <a:pt x="106" y="202"/>
                </a:lnTo>
                <a:lnTo>
                  <a:pt x="100" y="202"/>
                </a:lnTo>
                <a:lnTo>
                  <a:pt x="97" y="202"/>
                </a:lnTo>
                <a:lnTo>
                  <a:pt x="87" y="201"/>
                </a:lnTo>
                <a:lnTo>
                  <a:pt x="77" y="200"/>
                </a:lnTo>
                <a:lnTo>
                  <a:pt x="67" y="199"/>
                </a:lnTo>
                <a:lnTo>
                  <a:pt x="56" y="196"/>
                </a:lnTo>
                <a:lnTo>
                  <a:pt x="46" y="193"/>
                </a:lnTo>
                <a:lnTo>
                  <a:pt x="35" y="185"/>
                </a:lnTo>
                <a:lnTo>
                  <a:pt x="26" y="175"/>
                </a:lnTo>
                <a:lnTo>
                  <a:pt x="15" y="162"/>
                </a:lnTo>
                <a:lnTo>
                  <a:pt x="13" y="146"/>
                </a:lnTo>
                <a:lnTo>
                  <a:pt x="14" y="131"/>
                </a:lnTo>
                <a:lnTo>
                  <a:pt x="19" y="116"/>
                </a:lnTo>
                <a:lnTo>
                  <a:pt x="25" y="102"/>
                </a:lnTo>
                <a:lnTo>
                  <a:pt x="34" y="89"/>
                </a:lnTo>
                <a:lnTo>
                  <a:pt x="45" y="76"/>
                </a:lnTo>
                <a:lnTo>
                  <a:pt x="56" y="65"/>
                </a:lnTo>
                <a:lnTo>
                  <a:pt x="70" y="55"/>
                </a:lnTo>
                <a:lnTo>
                  <a:pt x="84" y="45"/>
                </a:lnTo>
                <a:lnTo>
                  <a:pt x="98" y="37"/>
                </a:lnTo>
                <a:lnTo>
                  <a:pt x="113" y="29"/>
                </a:lnTo>
                <a:lnTo>
                  <a:pt x="127" y="23"/>
                </a:lnTo>
                <a:lnTo>
                  <a:pt x="141" y="17"/>
                </a:lnTo>
                <a:lnTo>
                  <a:pt x="154" y="12"/>
                </a:lnTo>
                <a:lnTo>
                  <a:pt x="167" y="9"/>
                </a:lnTo>
                <a:lnTo>
                  <a:pt x="177" y="7"/>
                </a:lnTo>
                <a:lnTo>
                  <a:pt x="170" y="2"/>
                </a:lnTo>
                <a:lnTo>
                  <a:pt x="158" y="0"/>
                </a:lnTo>
                <a:lnTo>
                  <a:pt x="145" y="2"/>
                </a:lnTo>
                <a:lnTo>
                  <a:pt x="129" y="6"/>
                </a:lnTo>
                <a:lnTo>
                  <a:pt x="111" y="11"/>
                </a:lnTo>
                <a:lnTo>
                  <a:pt x="94" y="17"/>
                </a:lnTo>
                <a:lnTo>
                  <a:pt x="78" y="26"/>
                </a:lnTo>
                <a:lnTo>
                  <a:pt x="65"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12" name="Freeform 562"/>
          <p:cNvSpPr>
            <a:spLocks/>
          </p:cNvSpPr>
          <p:nvPr/>
        </p:nvSpPr>
        <p:spPr bwMode="auto">
          <a:xfrm>
            <a:off x="9132759" y="2960687"/>
            <a:ext cx="25400" cy="41275"/>
          </a:xfrm>
          <a:custGeom>
            <a:avLst/>
            <a:gdLst>
              <a:gd name="T0" fmla="*/ 97 w 115"/>
              <a:gd name="T1" fmla="*/ 57 h 170"/>
              <a:gd name="T2" fmla="*/ 100 w 115"/>
              <a:gd name="T3" fmla="*/ 75 h 170"/>
              <a:gd name="T4" fmla="*/ 98 w 115"/>
              <a:gd name="T5" fmla="*/ 90 h 170"/>
              <a:gd name="T6" fmla="*/ 91 w 115"/>
              <a:gd name="T7" fmla="*/ 103 h 170"/>
              <a:gd name="T8" fmla="*/ 80 w 115"/>
              <a:gd name="T9" fmla="*/ 114 h 170"/>
              <a:gd name="T10" fmla="*/ 68 w 115"/>
              <a:gd name="T11" fmla="*/ 125 h 170"/>
              <a:gd name="T12" fmla="*/ 54 w 115"/>
              <a:gd name="T13" fmla="*/ 135 h 170"/>
              <a:gd name="T14" fmla="*/ 39 w 115"/>
              <a:gd name="T15" fmla="*/ 145 h 170"/>
              <a:gd name="T16" fmla="*/ 27 w 115"/>
              <a:gd name="T17" fmla="*/ 155 h 170"/>
              <a:gd name="T18" fmla="*/ 25 w 115"/>
              <a:gd name="T19" fmla="*/ 158 h 170"/>
              <a:gd name="T20" fmla="*/ 23 w 115"/>
              <a:gd name="T21" fmla="*/ 160 h 170"/>
              <a:gd name="T22" fmla="*/ 23 w 115"/>
              <a:gd name="T23" fmla="*/ 164 h 170"/>
              <a:gd name="T24" fmla="*/ 26 w 115"/>
              <a:gd name="T25" fmla="*/ 167 h 170"/>
              <a:gd name="T26" fmla="*/ 28 w 115"/>
              <a:gd name="T27" fmla="*/ 169 h 170"/>
              <a:gd name="T28" fmla="*/ 31 w 115"/>
              <a:gd name="T29" fmla="*/ 170 h 170"/>
              <a:gd name="T30" fmla="*/ 34 w 115"/>
              <a:gd name="T31" fmla="*/ 170 h 170"/>
              <a:gd name="T32" fmla="*/ 37 w 115"/>
              <a:gd name="T33" fmla="*/ 169 h 170"/>
              <a:gd name="T34" fmla="*/ 53 w 115"/>
              <a:gd name="T35" fmla="*/ 159 h 170"/>
              <a:gd name="T36" fmla="*/ 69 w 115"/>
              <a:gd name="T37" fmla="*/ 149 h 170"/>
              <a:gd name="T38" fmla="*/ 83 w 115"/>
              <a:gd name="T39" fmla="*/ 137 h 170"/>
              <a:gd name="T40" fmla="*/ 97 w 115"/>
              <a:gd name="T41" fmla="*/ 123 h 170"/>
              <a:gd name="T42" fmla="*/ 106 w 115"/>
              <a:gd name="T43" fmla="*/ 108 h 170"/>
              <a:gd name="T44" fmla="*/ 113 w 115"/>
              <a:gd name="T45" fmla="*/ 91 h 170"/>
              <a:gd name="T46" fmla="*/ 115 w 115"/>
              <a:gd name="T47" fmla="*/ 73 h 170"/>
              <a:gd name="T48" fmla="*/ 111 w 115"/>
              <a:gd name="T49" fmla="*/ 53 h 170"/>
              <a:gd name="T50" fmla="*/ 101 w 115"/>
              <a:gd name="T51" fmla="*/ 39 h 170"/>
              <a:gd name="T52" fmla="*/ 89 w 115"/>
              <a:gd name="T53" fmla="*/ 26 h 170"/>
              <a:gd name="T54" fmla="*/ 72 w 115"/>
              <a:gd name="T55" fmla="*/ 15 h 170"/>
              <a:gd name="T56" fmla="*/ 55 w 115"/>
              <a:gd name="T57" fmla="*/ 8 h 170"/>
              <a:gd name="T58" fmla="*/ 37 w 115"/>
              <a:gd name="T59" fmla="*/ 2 h 170"/>
              <a:gd name="T60" fmla="*/ 21 w 115"/>
              <a:gd name="T61" fmla="*/ 0 h 170"/>
              <a:gd name="T62" fmla="*/ 9 w 115"/>
              <a:gd name="T63" fmla="*/ 1 h 170"/>
              <a:gd name="T64" fmla="*/ 0 w 115"/>
              <a:gd name="T65" fmla="*/ 5 h 170"/>
              <a:gd name="T66" fmla="*/ 15 w 115"/>
              <a:gd name="T67" fmla="*/ 10 h 170"/>
              <a:gd name="T68" fmla="*/ 30 w 115"/>
              <a:gd name="T69" fmla="*/ 13 h 170"/>
              <a:gd name="T70" fmla="*/ 43 w 115"/>
              <a:gd name="T71" fmla="*/ 16 h 170"/>
              <a:gd name="T72" fmla="*/ 57 w 115"/>
              <a:gd name="T73" fmla="*/ 20 h 170"/>
              <a:gd name="T74" fmla="*/ 70 w 115"/>
              <a:gd name="T75" fmla="*/ 26 h 170"/>
              <a:gd name="T76" fmla="*/ 81 w 115"/>
              <a:gd name="T77" fmla="*/ 33 h 170"/>
              <a:gd name="T78" fmla="*/ 91 w 115"/>
              <a:gd name="T79" fmla="*/ 43 h 170"/>
              <a:gd name="T80" fmla="*/ 97 w 115"/>
              <a:gd name="T81"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5" h="170">
                <a:moveTo>
                  <a:pt x="97" y="57"/>
                </a:moveTo>
                <a:lnTo>
                  <a:pt x="100" y="75"/>
                </a:lnTo>
                <a:lnTo>
                  <a:pt x="98" y="90"/>
                </a:lnTo>
                <a:lnTo>
                  <a:pt x="91" y="103"/>
                </a:lnTo>
                <a:lnTo>
                  <a:pt x="80" y="114"/>
                </a:lnTo>
                <a:lnTo>
                  <a:pt x="68" y="125"/>
                </a:lnTo>
                <a:lnTo>
                  <a:pt x="54" y="135"/>
                </a:lnTo>
                <a:lnTo>
                  <a:pt x="39" y="145"/>
                </a:lnTo>
                <a:lnTo>
                  <a:pt x="27" y="155"/>
                </a:lnTo>
                <a:lnTo>
                  <a:pt x="25" y="158"/>
                </a:lnTo>
                <a:lnTo>
                  <a:pt x="23" y="160"/>
                </a:lnTo>
                <a:lnTo>
                  <a:pt x="23" y="164"/>
                </a:lnTo>
                <a:lnTo>
                  <a:pt x="26" y="167"/>
                </a:lnTo>
                <a:lnTo>
                  <a:pt x="28" y="169"/>
                </a:lnTo>
                <a:lnTo>
                  <a:pt x="31" y="170"/>
                </a:lnTo>
                <a:lnTo>
                  <a:pt x="34" y="170"/>
                </a:lnTo>
                <a:lnTo>
                  <a:pt x="37" y="169"/>
                </a:lnTo>
                <a:lnTo>
                  <a:pt x="53" y="159"/>
                </a:lnTo>
                <a:lnTo>
                  <a:pt x="69" y="149"/>
                </a:lnTo>
                <a:lnTo>
                  <a:pt x="83" y="137"/>
                </a:lnTo>
                <a:lnTo>
                  <a:pt x="97" y="123"/>
                </a:lnTo>
                <a:lnTo>
                  <a:pt x="106" y="108"/>
                </a:lnTo>
                <a:lnTo>
                  <a:pt x="113" y="91"/>
                </a:lnTo>
                <a:lnTo>
                  <a:pt x="115" y="73"/>
                </a:lnTo>
                <a:lnTo>
                  <a:pt x="111" y="53"/>
                </a:lnTo>
                <a:lnTo>
                  <a:pt x="101" y="39"/>
                </a:lnTo>
                <a:lnTo>
                  <a:pt x="89" y="26"/>
                </a:lnTo>
                <a:lnTo>
                  <a:pt x="72" y="15"/>
                </a:lnTo>
                <a:lnTo>
                  <a:pt x="55" y="8"/>
                </a:lnTo>
                <a:lnTo>
                  <a:pt x="37" y="2"/>
                </a:lnTo>
                <a:lnTo>
                  <a:pt x="21" y="0"/>
                </a:lnTo>
                <a:lnTo>
                  <a:pt x="9" y="1"/>
                </a:lnTo>
                <a:lnTo>
                  <a:pt x="0" y="5"/>
                </a:lnTo>
                <a:lnTo>
                  <a:pt x="15" y="10"/>
                </a:lnTo>
                <a:lnTo>
                  <a:pt x="30" y="13"/>
                </a:lnTo>
                <a:lnTo>
                  <a:pt x="43" y="16"/>
                </a:lnTo>
                <a:lnTo>
                  <a:pt x="57" y="20"/>
                </a:lnTo>
                <a:lnTo>
                  <a:pt x="70" y="26"/>
                </a:lnTo>
                <a:lnTo>
                  <a:pt x="81" y="33"/>
                </a:lnTo>
                <a:lnTo>
                  <a:pt x="91" y="43"/>
                </a:lnTo>
                <a:lnTo>
                  <a:pt x="97" y="57"/>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13" name="Freeform 563"/>
          <p:cNvSpPr>
            <a:spLocks/>
          </p:cNvSpPr>
          <p:nvPr/>
        </p:nvSpPr>
        <p:spPr bwMode="auto">
          <a:xfrm>
            <a:off x="9040684" y="2952750"/>
            <a:ext cx="63500" cy="84137"/>
          </a:xfrm>
          <a:custGeom>
            <a:avLst/>
            <a:gdLst>
              <a:gd name="T0" fmla="*/ 90 w 289"/>
              <a:gd name="T1" fmla="*/ 65 h 352"/>
              <a:gd name="T2" fmla="*/ 48 w 289"/>
              <a:gd name="T3" fmla="*/ 106 h 352"/>
              <a:gd name="T4" fmla="*/ 16 w 289"/>
              <a:gd name="T5" fmla="*/ 156 h 352"/>
              <a:gd name="T6" fmla="*/ 0 w 289"/>
              <a:gd name="T7" fmla="*/ 211 h 352"/>
              <a:gd name="T8" fmla="*/ 3 w 289"/>
              <a:gd name="T9" fmla="*/ 249 h 352"/>
              <a:gd name="T10" fmla="*/ 10 w 289"/>
              <a:gd name="T11" fmla="*/ 264 h 352"/>
              <a:gd name="T12" fmla="*/ 19 w 289"/>
              <a:gd name="T13" fmla="*/ 277 h 352"/>
              <a:gd name="T14" fmla="*/ 31 w 289"/>
              <a:gd name="T15" fmla="*/ 289 h 352"/>
              <a:gd name="T16" fmla="*/ 51 w 289"/>
              <a:gd name="T17" fmla="*/ 302 h 352"/>
              <a:gd name="T18" fmla="*/ 78 w 289"/>
              <a:gd name="T19" fmla="*/ 316 h 352"/>
              <a:gd name="T20" fmla="*/ 107 w 289"/>
              <a:gd name="T21" fmla="*/ 327 h 352"/>
              <a:gd name="T22" fmla="*/ 137 w 289"/>
              <a:gd name="T23" fmla="*/ 335 h 352"/>
              <a:gd name="T24" fmla="*/ 167 w 289"/>
              <a:gd name="T25" fmla="*/ 342 h 352"/>
              <a:gd name="T26" fmla="*/ 198 w 289"/>
              <a:gd name="T27" fmla="*/ 346 h 352"/>
              <a:gd name="T28" fmla="*/ 229 w 289"/>
              <a:gd name="T29" fmla="*/ 349 h 352"/>
              <a:gd name="T30" fmla="*/ 260 w 289"/>
              <a:gd name="T31" fmla="*/ 351 h 352"/>
              <a:gd name="T32" fmla="*/ 280 w 289"/>
              <a:gd name="T33" fmla="*/ 352 h 352"/>
              <a:gd name="T34" fmla="*/ 287 w 289"/>
              <a:gd name="T35" fmla="*/ 346 h 352"/>
              <a:gd name="T36" fmla="*/ 289 w 289"/>
              <a:gd name="T37" fmla="*/ 335 h 352"/>
              <a:gd name="T38" fmla="*/ 283 w 289"/>
              <a:gd name="T39" fmla="*/ 328 h 352"/>
              <a:gd name="T40" fmla="*/ 264 w 289"/>
              <a:gd name="T41" fmla="*/ 327 h 352"/>
              <a:gd name="T42" fmla="*/ 235 w 289"/>
              <a:gd name="T43" fmla="*/ 326 h 352"/>
              <a:gd name="T44" fmla="*/ 207 w 289"/>
              <a:gd name="T45" fmla="*/ 323 h 352"/>
              <a:gd name="T46" fmla="*/ 179 w 289"/>
              <a:gd name="T47" fmla="*/ 319 h 352"/>
              <a:gd name="T48" fmla="*/ 150 w 289"/>
              <a:gd name="T49" fmla="*/ 314 h 352"/>
              <a:gd name="T50" fmla="*/ 122 w 289"/>
              <a:gd name="T51" fmla="*/ 306 h 352"/>
              <a:gd name="T52" fmla="*/ 95 w 289"/>
              <a:gd name="T53" fmla="*/ 298 h 352"/>
              <a:gd name="T54" fmla="*/ 68 w 289"/>
              <a:gd name="T55" fmla="*/ 285 h 352"/>
              <a:gd name="T56" fmla="*/ 45 w 289"/>
              <a:gd name="T57" fmla="*/ 271 h 352"/>
              <a:gd name="T58" fmla="*/ 32 w 289"/>
              <a:gd name="T59" fmla="*/ 250 h 352"/>
              <a:gd name="T60" fmla="*/ 27 w 289"/>
              <a:gd name="T61" fmla="*/ 222 h 352"/>
              <a:gd name="T62" fmla="*/ 34 w 289"/>
              <a:gd name="T63" fmla="*/ 183 h 352"/>
              <a:gd name="T64" fmla="*/ 45 w 289"/>
              <a:gd name="T65" fmla="*/ 153 h 352"/>
              <a:gd name="T66" fmla="*/ 61 w 289"/>
              <a:gd name="T67" fmla="*/ 127 h 352"/>
              <a:gd name="T68" fmla="*/ 80 w 289"/>
              <a:gd name="T69" fmla="*/ 103 h 352"/>
              <a:gd name="T70" fmla="*/ 102 w 289"/>
              <a:gd name="T71" fmla="*/ 82 h 352"/>
              <a:gd name="T72" fmla="*/ 129 w 289"/>
              <a:gd name="T73" fmla="*/ 59 h 352"/>
              <a:gd name="T74" fmla="*/ 162 w 289"/>
              <a:gd name="T75" fmla="*/ 38 h 352"/>
              <a:gd name="T76" fmla="*/ 197 w 289"/>
              <a:gd name="T77" fmla="*/ 20 h 352"/>
              <a:gd name="T78" fmla="*/ 227 w 289"/>
              <a:gd name="T79" fmla="*/ 6 h 352"/>
              <a:gd name="T80" fmla="*/ 228 w 289"/>
              <a:gd name="T81" fmla="*/ 0 h 352"/>
              <a:gd name="T82" fmla="*/ 198 w 289"/>
              <a:gd name="T83" fmla="*/ 5 h 352"/>
              <a:gd name="T84" fmla="*/ 162 w 289"/>
              <a:gd name="T85" fmla="*/ 18 h 352"/>
              <a:gd name="T86" fmla="*/ 127 w 289"/>
              <a:gd name="T87" fmla="*/ 3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9" h="352">
                <a:moveTo>
                  <a:pt x="113" y="47"/>
                </a:moveTo>
                <a:lnTo>
                  <a:pt x="90" y="65"/>
                </a:lnTo>
                <a:lnTo>
                  <a:pt x="68" y="85"/>
                </a:lnTo>
                <a:lnTo>
                  <a:pt x="48" y="106"/>
                </a:lnTo>
                <a:lnTo>
                  <a:pt x="31" y="130"/>
                </a:lnTo>
                <a:lnTo>
                  <a:pt x="16" y="156"/>
                </a:lnTo>
                <a:lnTo>
                  <a:pt x="5" y="182"/>
                </a:lnTo>
                <a:lnTo>
                  <a:pt x="0" y="211"/>
                </a:lnTo>
                <a:lnTo>
                  <a:pt x="1" y="241"/>
                </a:lnTo>
                <a:lnTo>
                  <a:pt x="3" y="249"/>
                </a:lnTo>
                <a:lnTo>
                  <a:pt x="6" y="257"/>
                </a:lnTo>
                <a:lnTo>
                  <a:pt x="10" y="264"/>
                </a:lnTo>
                <a:lnTo>
                  <a:pt x="14" y="271"/>
                </a:lnTo>
                <a:lnTo>
                  <a:pt x="19" y="277"/>
                </a:lnTo>
                <a:lnTo>
                  <a:pt x="24" y="284"/>
                </a:lnTo>
                <a:lnTo>
                  <a:pt x="31" y="289"/>
                </a:lnTo>
                <a:lnTo>
                  <a:pt x="37" y="293"/>
                </a:lnTo>
                <a:lnTo>
                  <a:pt x="51" y="302"/>
                </a:lnTo>
                <a:lnTo>
                  <a:pt x="64" y="309"/>
                </a:lnTo>
                <a:lnTo>
                  <a:pt x="78" y="316"/>
                </a:lnTo>
                <a:lnTo>
                  <a:pt x="93" y="321"/>
                </a:lnTo>
                <a:lnTo>
                  <a:pt x="107" y="327"/>
                </a:lnTo>
                <a:lnTo>
                  <a:pt x="122" y="331"/>
                </a:lnTo>
                <a:lnTo>
                  <a:pt x="137" y="335"/>
                </a:lnTo>
                <a:lnTo>
                  <a:pt x="151" y="338"/>
                </a:lnTo>
                <a:lnTo>
                  <a:pt x="167" y="342"/>
                </a:lnTo>
                <a:lnTo>
                  <a:pt x="183" y="344"/>
                </a:lnTo>
                <a:lnTo>
                  <a:pt x="198" y="346"/>
                </a:lnTo>
                <a:lnTo>
                  <a:pt x="213" y="348"/>
                </a:lnTo>
                <a:lnTo>
                  <a:pt x="229" y="349"/>
                </a:lnTo>
                <a:lnTo>
                  <a:pt x="245" y="350"/>
                </a:lnTo>
                <a:lnTo>
                  <a:pt x="260" y="351"/>
                </a:lnTo>
                <a:lnTo>
                  <a:pt x="275" y="352"/>
                </a:lnTo>
                <a:lnTo>
                  <a:pt x="280" y="352"/>
                </a:lnTo>
                <a:lnTo>
                  <a:pt x="284" y="349"/>
                </a:lnTo>
                <a:lnTo>
                  <a:pt x="287" y="346"/>
                </a:lnTo>
                <a:lnTo>
                  <a:pt x="289" y="340"/>
                </a:lnTo>
                <a:lnTo>
                  <a:pt x="289" y="335"/>
                </a:lnTo>
                <a:lnTo>
                  <a:pt x="287" y="331"/>
                </a:lnTo>
                <a:lnTo>
                  <a:pt x="283" y="328"/>
                </a:lnTo>
                <a:lnTo>
                  <a:pt x="279" y="327"/>
                </a:lnTo>
                <a:lnTo>
                  <a:pt x="264" y="327"/>
                </a:lnTo>
                <a:lnTo>
                  <a:pt x="250" y="327"/>
                </a:lnTo>
                <a:lnTo>
                  <a:pt x="235" y="326"/>
                </a:lnTo>
                <a:lnTo>
                  <a:pt x="222" y="324"/>
                </a:lnTo>
                <a:lnTo>
                  <a:pt x="207" y="323"/>
                </a:lnTo>
                <a:lnTo>
                  <a:pt x="192" y="321"/>
                </a:lnTo>
                <a:lnTo>
                  <a:pt x="179" y="319"/>
                </a:lnTo>
                <a:lnTo>
                  <a:pt x="164" y="317"/>
                </a:lnTo>
                <a:lnTo>
                  <a:pt x="150" y="314"/>
                </a:lnTo>
                <a:lnTo>
                  <a:pt x="136" y="311"/>
                </a:lnTo>
                <a:lnTo>
                  <a:pt x="122" y="306"/>
                </a:lnTo>
                <a:lnTo>
                  <a:pt x="108" y="302"/>
                </a:lnTo>
                <a:lnTo>
                  <a:pt x="95" y="298"/>
                </a:lnTo>
                <a:lnTo>
                  <a:pt x="82" y="291"/>
                </a:lnTo>
                <a:lnTo>
                  <a:pt x="68" y="285"/>
                </a:lnTo>
                <a:lnTo>
                  <a:pt x="56" y="278"/>
                </a:lnTo>
                <a:lnTo>
                  <a:pt x="45" y="271"/>
                </a:lnTo>
                <a:lnTo>
                  <a:pt x="37" y="260"/>
                </a:lnTo>
                <a:lnTo>
                  <a:pt x="32" y="250"/>
                </a:lnTo>
                <a:lnTo>
                  <a:pt x="27" y="237"/>
                </a:lnTo>
                <a:lnTo>
                  <a:pt x="27" y="222"/>
                </a:lnTo>
                <a:lnTo>
                  <a:pt x="30" y="203"/>
                </a:lnTo>
                <a:lnTo>
                  <a:pt x="34" y="183"/>
                </a:lnTo>
                <a:lnTo>
                  <a:pt x="38" y="169"/>
                </a:lnTo>
                <a:lnTo>
                  <a:pt x="45" y="153"/>
                </a:lnTo>
                <a:lnTo>
                  <a:pt x="54" y="140"/>
                </a:lnTo>
                <a:lnTo>
                  <a:pt x="61" y="127"/>
                </a:lnTo>
                <a:lnTo>
                  <a:pt x="71" y="115"/>
                </a:lnTo>
                <a:lnTo>
                  <a:pt x="80" y="103"/>
                </a:lnTo>
                <a:lnTo>
                  <a:pt x="90" y="93"/>
                </a:lnTo>
                <a:lnTo>
                  <a:pt x="102" y="82"/>
                </a:lnTo>
                <a:lnTo>
                  <a:pt x="116" y="70"/>
                </a:lnTo>
                <a:lnTo>
                  <a:pt x="129" y="59"/>
                </a:lnTo>
                <a:lnTo>
                  <a:pt x="145" y="49"/>
                </a:lnTo>
                <a:lnTo>
                  <a:pt x="162" y="38"/>
                </a:lnTo>
                <a:lnTo>
                  <a:pt x="180" y="28"/>
                </a:lnTo>
                <a:lnTo>
                  <a:pt x="197" y="20"/>
                </a:lnTo>
                <a:lnTo>
                  <a:pt x="212" y="12"/>
                </a:lnTo>
                <a:lnTo>
                  <a:pt x="227" y="6"/>
                </a:lnTo>
                <a:lnTo>
                  <a:pt x="240" y="1"/>
                </a:lnTo>
                <a:lnTo>
                  <a:pt x="228" y="0"/>
                </a:lnTo>
                <a:lnTo>
                  <a:pt x="213" y="1"/>
                </a:lnTo>
                <a:lnTo>
                  <a:pt x="198" y="5"/>
                </a:lnTo>
                <a:lnTo>
                  <a:pt x="180" y="10"/>
                </a:lnTo>
                <a:lnTo>
                  <a:pt x="162" y="18"/>
                </a:lnTo>
                <a:lnTo>
                  <a:pt x="144" y="26"/>
                </a:lnTo>
                <a:lnTo>
                  <a:pt x="127" y="36"/>
                </a:lnTo>
                <a:lnTo>
                  <a:pt x="113" y="47"/>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14" name="Freeform 564"/>
          <p:cNvSpPr>
            <a:spLocks/>
          </p:cNvSpPr>
          <p:nvPr/>
        </p:nvSpPr>
        <p:spPr bwMode="auto">
          <a:xfrm>
            <a:off x="9129584" y="2947987"/>
            <a:ext cx="57150" cy="58738"/>
          </a:xfrm>
          <a:custGeom>
            <a:avLst/>
            <a:gdLst>
              <a:gd name="T0" fmla="*/ 210 w 252"/>
              <a:gd name="T1" fmla="*/ 72 h 235"/>
              <a:gd name="T2" fmla="*/ 222 w 252"/>
              <a:gd name="T3" fmla="*/ 85 h 235"/>
              <a:gd name="T4" fmla="*/ 228 w 252"/>
              <a:gd name="T5" fmla="*/ 100 h 235"/>
              <a:gd name="T6" fmla="*/ 232 w 252"/>
              <a:gd name="T7" fmla="*/ 116 h 235"/>
              <a:gd name="T8" fmla="*/ 232 w 252"/>
              <a:gd name="T9" fmla="*/ 133 h 235"/>
              <a:gd name="T10" fmla="*/ 230 w 252"/>
              <a:gd name="T11" fmla="*/ 147 h 235"/>
              <a:gd name="T12" fmla="*/ 226 w 252"/>
              <a:gd name="T13" fmla="*/ 159 h 235"/>
              <a:gd name="T14" fmla="*/ 218 w 252"/>
              <a:gd name="T15" fmla="*/ 171 h 235"/>
              <a:gd name="T16" fmla="*/ 211 w 252"/>
              <a:gd name="T17" fmla="*/ 180 h 235"/>
              <a:gd name="T18" fmla="*/ 202 w 252"/>
              <a:gd name="T19" fmla="*/ 191 h 235"/>
              <a:gd name="T20" fmla="*/ 192 w 252"/>
              <a:gd name="T21" fmla="*/ 200 h 235"/>
              <a:gd name="T22" fmla="*/ 183 w 252"/>
              <a:gd name="T23" fmla="*/ 209 h 235"/>
              <a:gd name="T24" fmla="*/ 173 w 252"/>
              <a:gd name="T25" fmla="*/ 219 h 235"/>
              <a:gd name="T26" fmla="*/ 171 w 252"/>
              <a:gd name="T27" fmla="*/ 222 h 235"/>
              <a:gd name="T28" fmla="*/ 170 w 252"/>
              <a:gd name="T29" fmla="*/ 225 h 235"/>
              <a:gd name="T30" fmla="*/ 171 w 252"/>
              <a:gd name="T31" fmla="*/ 229 h 235"/>
              <a:gd name="T32" fmla="*/ 173 w 252"/>
              <a:gd name="T33" fmla="*/ 232 h 235"/>
              <a:gd name="T34" fmla="*/ 176 w 252"/>
              <a:gd name="T35" fmla="*/ 234 h 235"/>
              <a:gd name="T36" fmla="*/ 180 w 252"/>
              <a:gd name="T37" fmla="*/ 235 h 235"/>
              <a:gd name="T38" fmla="*/ 184 w 252"/>
              <a:gd name="T39" fmla="*/ 234 h 235"/>
              <a:gd name="T40" fmla="*/ 187 w 252"/>
              <a:gd name="T41" fmla="*/ 232 h 235"/>
              <a:gd name="T42" fmla="*/ 208 w 252"/>
              <a:gd name="T43" fmla="*/ 218 h 235"/>
              <a:gd name="T44" fmla="*/ 225 w 252"/>
              <a:gd name="T45" fmla="*/ 200 h 235"/>
              <a:gd name="T46" fmla="*/ 239 w 252"/>
              <a:gd name="T47" fmla="*/ 178 h 235"/>
              <a:gd name="T48" fmla="*/ 249 w 252"/>
              <a:gd name="T49" fmla="*/ 156 h 235"/>
              <a:gd name="T50" fmla="*/ 252 w 252"/>
              <a:gd name="T51" fmla="*/ 131 h 235"/>
              <a:gd name="T52" fmla="*/ 250 w 252"/>
              <a:gd name="T53" fmla="*/ 108 h 235"/>
              <a:gd name="T54" fmla="*/ 242 w 252"/>
              <a:gd name="T55" fmla="*/ 85 h 235"/>
              <a:gd name="T56" fmla="*/ 225 w 252"/>
              <a:gd name="T57" fmla="*/ 65 h 235"/>
              <a:gd name="T58" fmla="*/ 212 w 252"/>
              <a:gd name="T59" fmla="*/ 54 h 235"/>
              <a:gd name="T60" fmla="*/ 197 w 252"/>
              <a:gd name="T61" fmla="*/ 45 h 235"/>
              <a:gd name="T62" fmla="*/ 181 w 252"/>
              <a:gd name="T63" fmla="*/ 36 h 235"/>
              <a:gd name="T64" fmla="*/ 164 w 252"/>
              <a:gd name="T65" fmla="*/ 29 h 235"/>
              <a:gd name="T66" fmla="*/ 146 w 252"/>
              <a:gd name="T67" fmla="*/ 22 h 235"/>
              <a:gd name="T68" fmla="*/ 127 w 252"/>
              <a:gd name="T69" fmla="*/ 17 h 235"/>
              <a:gd name="T70" fmla="*/ 109 w 252"/>
              <a:gd name="T71" fmla="*/ 12 h 235"/>
              <a:gd name="T72" fmla="*/ 90 w 252"/>
              <a:gd name="T73" fmla="*/ 7 h 235"/>
              <a:gd name="T74" fmla="*/ 73 w 252"/>
              <a:gd name="T75" fmla="*/ 4 h 235"/>
              <a:gd name="T76" fmla="*/ 57 w 252"/>
              <a:gd name="T77" fmla="*/ 2 h 235"/>
              <a:gd name="T78" fmla="*/ 42 w 252"/>
              <a:gd name="T79" fmla="*/ 0 h 235"/>
              <a:gd name="T80" fmla="*/ 28 w 252"/>
              <a:gd name="T81" fmla="*/ 0 h 235"/>
              <a:gd name="T82" fmla="*/ 17 w 252"/>
              <a:gd name="T83" fmla="*/ 0 h 235"/>
              <a:gd name="T84" fmla="*/ 8 w 252"/>
              <a:gd name="T85" fmla="*/ 1 h 235"/>
              <a:gd name="T86" fmla="*/ 3 w 252"/>
              <a:gd name="T87" fmla="*/ 3 h 235"/>
              <a:gd name="T88" fmla="*/ 0 w 252"/>
              <a:gd name="T89" fmla="*/ 5 h 235"/>
              <a:gd name="T90" fmla="*/ 10 w 252"/>
              <a:gd name="T91" fmla="*/ 7 h 235"/>
              <a:gd name="T92" fmla="*/ 22 w 252"/>
              <a:gd name="T93" fmla="*/ 8 h 235"/>
              <a:gd name="T94" fmla="*/ 33 w 252"/>
              <a:gd name="T95" fmla="*/ 11 h 235"/>
              <a:gd name="T96" fmla="*/ 46 w 252"/>
              <a:gd name="T97" fmla="*/ 13 h 235"/>
              <a:gd name="T98" fmla="*/ 60 w 252"/>
              <a:gd name="T99" fmla="*/ 15 h 235"/>
              <a:gd name="T100" fmla="*/ 73 w 252"/>
              <a:gd name="T101" fmla="*/ 17 h 235"/>
              <a:gd name="T102" fmla="*/ 87 w 252"/>
              <a:gd name="T103" fmla="*/ 20 h 235"/>
              <a:gd name="T104" fmla="*/ 102 w 252"/>
              <a:gd name="T105" fmla="*/ 23 h 235"/>
              <a:gd name="T106" fmla="*/ 115 w 252"/>
              <a:gd name="T107" fmla="*/ 28 h 235"/>
              <a:gd name="T108" fmla="*/ 130 w 252"/>
              <a:gd name="T109" fmla="*/ 32 h 235"/>
              <a:gd name="T110" fmla="*/ 145 w 252"/>
              <a:gd name="T111" fmla="*/ 37 h 235"/>
              <a:gd name="T112" fmla="*/ 159 w 252"/>
              <a:gd name="T113" fmla="*/ 43 h 235"/>
              <a:gd name="T114" fmla="*/ 172 w 252"/>
              <a:gd name="T115" fmla="*/ 49 h 235"/>
              <a:gd name="T116" fmla="*/ 186 w 252"/>
              <a:gd name="T117" fmla="*/ 55 h 235"/>
              <a:gd name="T118" fmla="*/ 198 w 252"/>
              <a:gd name="T119" fmla="*/ 64 h 235"/>
              <a:gd name="T120" fmla="*/ 210 w 252"/>
              <a:gd name="T121" fmla="*/ 7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2" h="235">
                <a:moveTo>
                  <a:pt x="210" y="72"/>
                </a:moveTo>
                <a:lnTo>
                  <a:pt x="222" y="85"/>
                </a:lnTo>
                <a:lnTo>
                  <a:pt x="228" y="100"/>
                </a:lnTo>
                <a:lnTo>
                  <a:pt x="232" y="116"/>
                </a:lnTo>
                <a:lnTo>
                  <a:pt x="232" y="133"/>
                </a:lnTo>
                <a:lnTo>
                  <a:pt x="230" y="147"/>
                </a:lnTo>
                <a:lnTo>
                  <a:pt x="226" y="159"/>
                </a:lnTo>
                <a:lnTo>
                  <a:pt x="218" y="171"/>
                </a:lnTo>
                <a:lnTo>
                  <a:pt x="211" y="180"/>
                </a:lnTo>
                <a:lnTo>
                  <a:pt x="202" y="191"/>
                </a:lnTo>
                <a:lnTo>
                  <a:pt x="192" y="200"/>
                </a:lnTo>
                <a:lnTo>
                  <a:pt x="183" y="209"/>
                </a:lnTo>
                <a:lnTo>
                  <a:pt x="173" y="219"/>
                </a:lnTo>
                <a:lnTo>
                  <a:pt x="171" y="222"/>
                </a:lnTo>
                <a:lnTo>
                  <a:pt x="170" y="225"/>
                </a:lnTo>
                <a:lnTo>
                  <a:pt x="171" y="229"/>
                </a:lnTo>
                <a:lnTo>
                  <a:pt x="173" y="232"/>
                </a:lnTo>
                <a:lnTo>
                  <a:pt x="176" y="234"/>
                </a:lnTo>
                <a:lnTo>
                  <a:pt x="180" y="235"/>
                </a:lnTo>
                <a:lnTo>
                  <a:pt x="184" y="234"/>
                </a:lnTo>
                <a:lnTo>
                  <a:pt x="187" y="232"/>
                </a:lnTo>
                <a:lnTo>
                  <a:pt x="208" y="218"/>
                </a:lnTo>
                <a:lnTo>
                  <a:pt x="225" y="200"/>
                </a:lnTo>
                <a:lnTo>
                  <a:pt x="239" y="178"/>
                </a:lnTo>
                <a:lnTo>
                  <a:pt x="249" y="156"/>
                </a:lnTo>
                <a:lnTo>
                  <a:pt x="252" y="131"/>
                </a:lnTo>
                <a:lnTo>
                  <a:pt x="250" y="108"/>
                </a:lnTo>
                <a:lnTo>
                  <a:pt x="242" y="85"/>
                </a:lnTo>
                <a:lnTo>
                  <a:pt x="225" y="65"/>
                </a:lnTo>
                <a:lnTo>
                  <a:pt x="212" y="54"/>
                </a:lnTo>
                <a:lnTo>
                  <a:pt x="197" y="45"/>
                </a:lnTo>
                <a:lnTo>
                  <a:pt x="181" y="36"/>
                </a:lnTo>
                <a:lnTo>
                  <a:pt x="164" y="29"/>
                </a:lnTo>
                <a:lnTo>
                  <a:pt x="146" y="22"/>
                </a:lnTo>
                <a:lnTo>
                  <a:pt x="127" y="17"/>
                </a:lnTo>
                <a:lnTo>
                  <a:pt x="109" y="12"/>
                </a:lnTo>
                <a:lnTo>
                  <a:pt x="90" y="7"/>
                </a:lnTo>
                <a:lnTo>
                  <a:pt x="73" y="4"/>
                </a:lnTo>
                <a:lnTo>
                  <a:pt x="57" y="2"/>
                </a:lnTo>
                <a:lnTo>
                  <a:pt x="42" y="0"/>
                </a:lnTo>
                <a:lnTo>
                  <a:pt x="28" y="0"/>
                </a:lnTo>
                <a:lnTo>
                  <a:pt x="17" y="0"/>
                </a:lnTo>
                <a:lnTo>
                  <a:pt x="8" y="1"/>
                </a:lnTo>
                <a:lnTo>
                  <a:pt x="3" y="3"/>
                </a:lnTo>
                <a:lnTo>
                  <a:pt x="0" y="5"/>
                </a:lnTo>
                <a:lnTo>
                  <a:pt x="10" y="7"/>
                </a:lnTo>
                <a:lnTo>
                  <a:pt x="22" y="8"/>
                </a:lnTo>
                <a:lnTo>
                  <a:pt x="33" y="11"/>
                </a:lnTo>
                <a:lnTo>
                  <a:pt x="46" y="13"/>
                </a:lnTo>
                <a:lnTo>
                  <a:pt x="60" y="15"/>
                </a:lnTo>
                <a:lnTo>
                  <a:pt x="73" y="17"/>
                </a:lnTo>
                <a:lnTo>
                  <a:pt x="87" y="20"/>
                </a:lnTo>
                <a:lnTo>
                  <a:pt x="102" y="23"/>
                </a:lnTo>
                <a:lnTo>
                  <a:pt x="115" y="28"/>
                </a:lnTo>
                <a:lnTo>
                  <a:pt x="130" y="32"/>
                </a:lnTo>
                <a:lnTo>
                  <a:pt x="145" y="37"/>
                </a:lnTo>
                <a:lnTo>
                  <a:pt x="159" y="43"/>
                </a:lnTo>
                <a:lnTo>
                  <a:pt x="172" y="49"/>
                </a:lnTo>
                <a:lnTo>
                  <a:pt x="186" y="55"/>
                </a:lnTo>
                <a:lnTo>
                  <a:pt x="198" y="64"/>
                </a:lnTo>
                <a:lnTo>
                  <a:pt x="210" y="72"/>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15" name="Freeform 565"/>
          <p:cNvSpPr>
            <a:spLocks/>
          </p:cNvSpPr>
          <p:nvPr/>
        </p:nvSpPr>
        <p:spPr bwMode="auto">
          <a:xfrm>
            <a:off x="9018459" y="2979737"/>
            <a:ext cx="23813" cy="53975"/>
          </a:xfrm>
          <a:custGeom>
            <a:avLst/>
            <a:gdLst>
              <a:gd name="T0" fmla="*/ 0 w 103"/>
              <a:gd name="T1" fmla="*/ 120 h 220"/>
              <a:gd name="T2" fmla="*/ 0 w 103"/>
              <a:gd name="T3" fmla="*/ 138 h 220"/>
              <a:gd name="T4" fmla="*/ 4 w 103"/>
              <a:gd name="T5" fmla="*/ 155 h 220"/>
              <a:gd name="T6" fmla="*/ 12 w 103"/>
              <a:gd name="T7" fmla="*/ 171 h 220"/>
              <a:gd name="T8" fmla="*/ 22 w 103"/>
              <a:gd name="T9" fmla="*/ 185 h 220"/>
              <a:gd name="T10" fmla="*/ 35 w 103"/>
              <a:gd name="T11" fmla="*/ 197 h 220"/>
              <a:gd name="T12" fmla="*/ 50 w 103"/>
              <a:gd name="T13" fmla="*/ 207 h 220"/>
              <a:gd name="T14" fmla="*/ 66 w 103"/>
              <a:gd name="T15" fmla="*/ 215 h 220"/>
              <a:gd name="T16" fmla="*/ 83 w 103"/>
              <a:gd name="T17" fmla="*/ 219 h 220"/>
              <a:gd name="T18" fmla="*/ 89 w 103"/>
              <a:gd name="T19" fmla="*/ 220 h 220"/>
              <a:gd name="T20" fmla="*/ 94 w 103"/>
              <a:gd name="T21" fmla="*/ 218 h 220"/>
              <a:gd name="T22" fmla="*/ 98 w 103"/>
              <a:gd name="T23" fmla="*/ 215 h 220"/>
              <a:gd name="T24" fmla="*/ 100 w 103"/>
              <a:gd name="T25" fmla="*/ 211 h 220"/>
              <a:gd name="T26" fmla="*/ 100 w 103"/>
              <a:gd name="T27" fmla="*/ 205 h 220"/>
              <a:gd name="T28" fmla="*/ 99 w 103"/>
              <a:gd name="T29" fmla="*/ 200 h 220"/>
              <a:gd name="T30" fmla="*/ 96 w 103"/>
              <a:gd name="T31" fmla="*/ 196 h 220"/>
              <a:gd name="T32" fmla="*/ 91 w 103"/>
              <a:gd name="T33" fmla="*/ 193 h 220"/>
              <a:gd name="T34" fmla="*/ 74 w 103"/>
              <a:gd name="T35" fmla="*/ 187 h 220"/>
              <a:gd name="T36" fmla="*/ 58 w 103"/>
              <a:gd name="T37" fmla="*/ 178 h 220"/>
              <a:gd name="T38" fmla="*/ 45 w 103"/>
              <a:gd name="T39" fmla="*/ 167 h 220"/>
              <a:gd name="T40" fmla="*/ 36 w 103"/>
              <a:gd name="T41" fmla="*/ 154 h 220"/>
              <a:gd name="T42" fmla="*/ 30 w 103"/>
              <a:gd name="T43" fmla="*/ 138 h 220"/>
              <a:gd name="T44" fmla="*/ 27 w 103"/>
              <a:gd name="T45" fmla="*/ 121 h 220"/>
              <a:gd name="T46" fmla="*/ 27 w 103"/>
              <a:gd name="T47" fmla="*/ 103 h 220"/>
              <a:gd name="T48" fmla="*/ 32 w 103"/>
              <a:gd name="T49" fmla="*/ 83 h 220"/>
              <a:gd name="T50" fmla="*/ 39 w 103"/>
              <a:gd name="T51" fmla="*/ 69 h 220"/>
              <a:gd name="T52" fmla="*/ 51 w 103"/>
              <a:gd name="T53" fmla="*/ 56 h 220"/>
              <a:gd name="T54" fmla="*/ 63 w 103"/>
              <a:gd name="T55" fmla="*/ 43 h 220"/>
              <a:gd name="T56" fmla="*/ 77 w 103"/>
              <a:gd name="T57" fmla="*/ 31 h 220"/>
              <a:gd name="T58" fmla="*/ 89 w 103"/>
              <a:gd name="T59" fmla="*/ 21 h 220"/>
              <a:gd name="T60" fmla="*/ 98 w 103"/>
              <a:gd name="T61" fmla="*/ 12 h 220"/>
              <a:gd name="T62" fmla="*/ 103 w 103"/>
              <a:gd name="T63" fmla="*/ 5 h 220"/>
              <a:gd name="T64" fmla="*/ 103 w 103"/>
              <a:gd name="T65" fmla="*/ 0 h 220"/>
              <a:gd name="T66" fmla="*/ 92 w 103"/>
              <a:gd name="T67" fmla="*/ 4 h 220"/>
              <a:gd name="T68" fmla="*/ 77 w 103"/>
              <a:gd name="T69" fmla="*/ 12 h 220"/>
              <a:gd name="T70" fmla="*/ 61 w 103"/>
              <a:gd name="T71" fmla="*/ 25 h 220"/>
              <a:gd name="T72" fmla="*/ 44 w 103"/>
              <a:gd name="T73" fmla="*/ 40 h 220"/>
              <a:gd name="T74" fmla="*/ 29 w 103"/>
              <a:gd name="T75" fmla="*/ 57 h 220"/>
              <a:gd name="T76" fmla="*/ 16 w 103"/>
              <a:gd name="T77" fmla="*/ 77 h 220"/>
              <a:gd name="T78" fmla="*/ 6 w 103"/>
              <a:gd name="T79" fmla="*/ 98 h 220"/>
              <a:gd name="T80" fmla="*/ 0 w 103"/>
              <a:gd name="T81" fmla="*/ 1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 h="220">
                <a:moveTo>
                  <a:pt x="0" y="120"/>
                </a:moveTo>
                <a:lnTo>
                  <a:pt x="0" y="138"/>
                </a:lnTo>
                <a:lnTo>
                  <a:pt x="4" y="155"/>
                </a:lnTo>
                <a:lnTo>
                  <a:pt x="12" y="171"/>
                </a:lnTo>
                <a:lnTo>
                  <a:pt x="22" y="185"/>
                </a:lnTo>
                <a:lnTo>
                  <a:pt x="35" y="197"/>
                </a:lnTo>
                <a:lnTo>
                  <a:pt x="50" y="207"/>
                </a:lnTo>
                <a:lnTo>
                  <a:pt x="66" y="215"/>
                </a:lnTo>
                <a:lnTo>
                  <a:pt x="83" y="219"/>
                </a:lnTo>
                <a:lnTo>
                  <a:pt x="89" y="220"/>
                </a:lnTo>
                <a:lnTo>
                  <a:pt x="94" y="218"/>
                </a:lnTo>
                <a:lnTo>
                  <a:pt x="98" y="215"/>
                </a:lnTo>
                <a:lnTo>
                  <a:pt x="100" y="211"/>
                </a:lnTo>
                <a:lnTo>
                  <a:pt x="100" y="205"/>
                </a:lnTo>
                <a:lnTo>
                  <a:pt x="99" y="200"/>
                </a:lnTo>
                <a:lnTo>
                  <a:pt x="96" y="196"/>
                </a:lnTo>
                <a:lnTo>
                  <a:pt x="91" y="193"/>
                </a:lnTo>
                <a:lnTo>
                  <a:pt x="74" y="187"/>
                </a:lnTo>
                <a:lnTo>
                  <a:pt x="58" y="178"/>
                </a:lnTo>
                <a:lnTo>
                  <a:pt x="45" y="167"/>
                </a:lnTo>
                <a:lnTo>
                  <a:pt x="36" y="154"/>
                </a:lnTo>
                <a:lnTo>
                  <a:pt x="30" y="138"/>
                </a:lnTo>
                <a:lnTo>
                  <a:pt x="27" y="121"/>
                </a:lnTo>
                <a:lnTo>
                  <a:pt x="27" y="103"/>
                </a:lnTo>
                <a:lnTo>
                  <a:pt x="32" y="83"/>
                </a:lnTo>
                <a:lnTo>
                  <a:pt x="39" y="69"/>
                </a:lnTo>
                <a:lnTo>
                  <a:pt x="51" y="56"/>
                </a:lnTo>
                <a:lnTo>
                  <a:pt x="63" y="43"/>
                </a:lnTo>
                <a:lnTo>
                  <a:pt x="77" y="31"/>
                </a:lnTo>
                <a:lnTo>
                  <a:pt x="89" y="21"/>
                </a:lnTo>
                <a:lnTo>
                  <a:pt x="98" y="12"/>
                </a:lnTo>
                <a:lnTo>
                  <a:pt x="103" y="5"/>
                </a:lnTo>
                <a:lnTo>
                  <a:pt x="103" y="0"/>
                </a:lnTo>
                <a:lnTo>
                  <a:pt x="92" y="4"/>
                </a:lnTo>
                <a:lnTo>
                  <a:pt x="77" y="12"/>
                </a:lnTo>
                <a:lnTo>
                  <a:pt x="61" y="25"/>
                </a:lnTo>
                <a:lnTo>
                  <a:pt x="44" y="40"/>
                </a:lnTo>
                <a:lnTo>
                  <a:pt x="29" y="57"/>
                </a:lnTo>
                <a:lnTo>
                  <a:pt x="16" y="77"/>
                </a:lnTo>
                <a:lnTo>
                  <a:pt x="6" y="98"/>
                </a:lnTo>
                <a:lnTo>
                  <a:pt x="0" y="120"/>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16" name="Freeform 566"/>
          <p:cNvSpPr>
            <a:spLocks/>
          </p:cNvSpPr>
          <p:nvPr/>
        </p:nvSpPr>
        <p:spPr bwMode="auto">
          <a:xfrm>
            <a:off x="9175622" y="2944812"/>
            <a:ext cx="50800" cy="69850"/>
          </a:xfrm>
          <a:custGeom>
            <a:avLst/>
            <a:gdLst>
              <a:gd name="T0" fmla="*/ 186 w 220"/>
              <a:gd name="T1" fmla="*/ 115 h 288"/>
              <a:gd name="T2" fmla="*/ 196 w 220"/>
              <a:gd name="T3" fmla="*/ 133 h 288"/>
              <a:gd name="T4" fmla="*/ 202 w 220"/>
              <a:gd name="T5" fmla="*/ 153 h 288"/>
              <a:gd name="T6" fmla="*/ 199 w 220"/>
              <a:gd name="T7" fmla="*/ 174 h 288"/>
              <a:gd name="T8" fmla="*/ 186 w 220"/>
              <a:gd name="T9" fmla="*/ 194 h 288"/>
              <a:gd name="T10" fmla="*/ 168 w 220"/>
              <a:gd name="T11" fmla="*/ 213 h 288"/>
              <a:gd name="T12" fmla="*/ 148 w 220"/>
              <a:gd name="T13" fmla="*/ 229 h 288"/>
              <a:gd name="T14" fmla="*/ 127 w 220"/>
              <a:gd name="T15" fmla="*/ 246 h 288"/>
              <a:gd name="T16" fmla="*/ 115 w 220"/>
              <a:gd name="T17" fmla="*/ 258 h 288"/>
              <a:gd name="T18" fmla="*/ 110 w 220"/>
              <a:gd name="T19" fmla="*/ 267 h 288"/>
              <a:gd name="T20" fmla="*/ 107 w 220"/>
              <a:gd name="T21" fmla="*/ 276 h 288"/>
              <a:gd name="T22" fmla="*/ 109 w 220"/>
              <a:gd name="T23" fmla="*/ 284 h 288"/>
              <a:gd name="T24" fmla="*/ 117 w 220"/>
              <a:gd name="T25" fmla="*/ 288 h 288"/>
              <a:gd name="T26" fmla="*/ 124 w 220"/>
              <a:gd name="T27" fmla="*/ 287 h 288"/>
              <a:gd name="T28" fmla="*/ 138 w 220"/>
              <a:gd name="T29" fmla="*/ 271 h 288"/>
              <a:gd name="T30" fmla="*/ 161 w 220"/>
              <a:gd name="T31" fmla="*/ 250 h 288"/>
              <a:gd name="T32" fmla="*/ 185 w 220"/>
              <a:gd name="T33" fmla="*/ 229 h 288"/>
              <a:gd name="T34" fmla="*/ 206 w 220"/>
              <a:gd name="T35" fmla="*/ 204 h 288"/>
              <a:gd name="T36" fmla="*/ 219 w 220"/>
              <a:gd name="T37" fmla="*/ 173 h 288"/>
              <a:gd name="T38" fmla="*/ 218 w 220"/>
              <a:gd name="T39" fmla="*/ 141 h 288"/>
              <a:gd name="T40" fmla="*/ 204 w 220"/>
              <a:gd name="T41" fmla="*/ 111 h 288"/>
              <a:gd name="T42" fmla="*/ 182 w 220"/>
              <a:gd name="T43" fmla="*/ 86 h 288"/>
              <a:gd name="T44" fmla="*/ 158 w 220"/>
              <a:gd name="T45" fmla="*/ 70 h 288"/>
              <a:gd name="T46" fmla="*/ 134 w 220"/>
              <a:gd name="T47" fmla="*/ 56 h 288"/>
              <a:gd name="T48" fmla="*/ 109 w 220"/>
              <a:gd name="T49" fmla="*/ 43 h 288"/>
              <a:gd name="T50" fmla="*/ 83 w 220"/>
              <a:gd name="T51" fmla="*/ 29 h 288"/>
              <a:gd name="T52" fmla="*/ 59 w 220"/>
              <a:gd name="T53" fmla="*/ 17 h 288"/>
              <a:gd name="T54" fmla="*/ 36 w 220"/>
              <a:gd name="T55" fmla="*/ 7 h 288"/>
              <a:gd name="T56" fmla="*/ 18 w 220"/>
              <a:gd name="T57" fmla="*/ 1 h 288"/>
              <a:gd name="T58" fmla="*/ 4 w 220"/>
              <a:gd name="T59" fmla="*/ 0 h 288"/>
              <a:gd name="T60" fmla="*/ 9 w 220"/>
              <a:gd name="T61" fmla="*/ 7 h 288"/>
              <a:gd name="T62" fmla="*/ 31 w 220"/>
              <a:gd name="T63" fmla="*/ 18 h 288"/>
              <a:gd name="T64" fmla="*/ 54 w 220"/>
              <a:gd name="T65" fmla="*/ 29 h 288"/>
              <a:gd name="T66" fmla="*/ 77 w 220"/>
              <a:gd name="T67" fmla="*/ 40 h 288"/>
              <a:gd name="T68" fmla="*/ 101 w 220"/>
              <a:gd name="T69" fmla="*/ 53 h 288"/>
              <a:gd name="T70" fmla="*/ 124 w 220"/>
              <a:gd name="T71" fmla="*/ 66 h 288"/>
              <a:gd name="T72" fmla="*/ 147 w 220"/>
              <a:gd name="T73" fmla="*/ 82 h 288"/>
              <a:gd name="T74" fmla="*/ 168 w 220"/>
              <a:gd name="T75" fmla="*/ 9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0" h="288">
                <a:moveTo>
                  <a:pt x="179" y="108"/>
                </a:moveTo>
                <a:lnTo>
                  <a:pt x="186" y="115"/>
                </a:lnTo>
                <a:lnTo>
                  <a:pt x="191" y="124"/>
                </a:lnTo>
                <a:lnTo>
                  <a:pt x="196" y="133"/>
                </a:lnTo>
                <a:lnTo>
                  <a:pt x="200" y="143"/>
                </a:lnTo>
                <a:lnTo>
                  <a:pt x="202" y="153"/>
                </a:lnTo>
                <a:lnTo>
                  <a:pt x="201" y="163"/>
                </a:lnTo>
                <a:lnTo>
                  <a:pt x="199" y="174"/>
                </a:lnTo>
                <a:lnTo>
                  <a:pt x="193" y="184"/>
                </a:lnTo>
                <a:lnTo>
                  <a:pt x="186" y="194"/>
                </a:lnTo>
                <a:lnTo>
                  <a:pt x="178" y="204"/>
                </a:lnTo>
                <a:lnTo>
                  <a:pt x="168" y="213"/>
                </a:lnTo>
                <a:lnTo>
                  <a:pt x="159" y="221"/>
                </a:lnTo>
                <a:lnTo>
                  <a:pt x="148" y="229"/>
                </a:lnTo>
                <a:lnTo>
                  <a:pt x="138" y="237"/>
                </a:lnTo>
                <a:lnTo>
                  <a:pt x="127" y="246"/>
                </a:lnTo>
                <a:lnTo>
                  <a:pt x="118" y="255"/>
                </a:lnTo>
                <a:lnTo>
                  <a:pt x="115" y="258"/>
                </a:lnTo>
                <a:lnTo>
                  <a:pt x="112" y="263"/>
                </a:lnTo>
                <a:lnTo>
                  <a:pt x="110" y="267"/>
                </a:lnTo>
                <a:lnTo>
                  <a:pt x="108" y="271"/>
                </a:lnTo>
                <a:lnTo>
                  <a:pt x="107" y="276"/>
                </a:lnTo>
                <a:lnTo>
                  <a:pt x="107" y="280"/>
                </a:lnTo>
                <a:lnTo>
                  <a:pt x="109" y="284"/>
                </a:lnTo>
                <a:lnTo>
                  <a:pt x="112" y="287"/>
                </a:lnTo>
                <a:lnTo>
                  <a:pt x="117" y="288"/>
                </a:lnTo>
                <a:lnTo>
                  <a:pt x="121" y="288"/>
                </a:lnTo>
                <a:lnTo>
                  <a:pt x="124" y="287"/>
                </a:lnTo>
                <a:lnTo>
                  <a:pt x="127" y="284"/>
                </a:lnTo>
                <a:lnTo>
                  <a:pt x="138" y="271"/>
                </a:lnTo>
                <a:lnTo>
                  <a:pt x="149" y="261"/>
                </a:lnTo>
                <a:lnTo>
                  <a:pt x="161" y="250"/>
                </a:lnTo>
                <a:lnTo>
                  <a:pt x="173" y="239"/>
                </a:lnTo>
                <a:lnTo>
                  <a:pt x="185" y="229"/>
                </a:lnTo>
                <a:lnTo>
                  <a:pt x="196" y="217"/>
                </a:lnTo>
                <a:lnTo>
                  <a:pt x="206" y="204"/>
                </a:lnTo>
                <a:lnTo>
                  <a:pt x="213" y="190"/>
                </a:lnTo>
                <a:lnTo>
                  <a:pt x="219" y="173"/>
                </a:lnTo>
                <a:lnTo>
                  <a:pt x="220" y="157"/>
                </a:lnTo>
                <a:lnTo>
                  <a:pt x="218" y="141"/>
                </a:lnTo>
                <a:lnTo>
                  <a:pt x="212" y="125"/>
                </a:lnTo>
                <a:lnTo>
                  <a:pt x="204" y="111"/>
                </a:lnTo>
                <a:lnTo>
                  <a:pt x="194" y="97"/>
                </a:lnTo>
                <a:lnTo>
                  <a:pt x="182" y="86"/>
                </a:lnTo>
                <a:lnTo>
                  <a:pt x="168" y="77"/>
                </a:lnTo>
                <a:lnTo>
                  <a:pt x="158" y="70"/>
                </a:lnTo>
                <a:lnTo>
                  <a:pt x="146" y="64"/>
                </a:lnTo>
                <a:lnTo>
                  <a:pt x="134" y="56"/>
                </a:lnTo>
                <a:lnTo>
                  <a:pt x="122" y="50"/>
                </a:lnTo>
                <a:lnTo>
                  <a:pt x="109" y="43"/>
                </a:lnTo>
                <a:lnTo>
                  <a:pt x="96" y="36"/>
                </a:lnTo>
                <a:lnTo>
                  <a:pt x="83" y="29"/>
                </a:lnTo>
                <a:lnTo>
                  <a:pt x="70" y="22"/>
                </a:lnTo>
                <a:lnTo>
                  <a:pt x="59" y="17"/>
                </a:lnTo>
                <a:lnTo>
                  <a:pt x="47" y="12"/>
                </a:lnTo>
                <a:lnTo>
                  <a:pt x="36" y="7"/>
                </a:lnTo>
                <a:lnTo>
                  <a:pt x="26" y="4"/>
                </a:lnTo>
                <a:lnTo>
                  <a:pt x="18" y="1"/>
                </a:lnTo>
                <a:lnTo>
                  <a:pt x="10" y="0"/>
                </a:lnTo>
                <a:lnTo>
                  <a:pt x="4" y="0"/>
                </a:lnTo>
                <a:lnTo>
                  <a:pt x="0" y="2"/>
                </a:lnTo>
                <a:lnTo>
                  <a:pt x="9" y="7"/>
                </a:lnTo>
                <a:lnTo>
                  <a:pt x="20" y="13"/>
                </a:lnTo>
                <a:lnTo>
                  <a:pt x="31" y="18"/>
                </a:lnTo>
                <a:lnTo>
                  <a:pt x="42" y="23"/>
                </a:lnTo>
                <a:lnTo>
                  <a:pt x="54" y="29"/>
                </a:lnTo>
                <a:lnTo>
                  <a:pt x="65" y="34"/>
                </a:lnTo>
                <a:lnTo>
                  <a:pt x="77" y="40"/>
                </a:lnTo>
                <a:lnTo>
                  <a:pt x="88" y="47"/>
                </a:lnTo>
                <a:lnTo>
                  <a:pt x="101" y="53"/>
                </a:lnTo>
                <a:lnTo>
                  <a:pt x="112" y="60"/>
                </a:lnTo>
                <a:lnTo>
                  <a:pt x="124" y="66"/>
                </a:lnTo>
                <a:lnTo>
                  <a:pt x="136" y="74"/>
                </a:lnTo>
                <a:lnTo>
                  <a:pt x="147" y="82"/>
                </a:lnTo>
                <a:lnTo>
                  <a:pt x="158" y="90"/>
                </a:lnTo>
                <a:lnTo>
                  <a:pt x="168" y="98"/>
                </a:lnTo>
                <a:lnTo>
                  <a:pt x="179" y="108"/>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17" name="Freeform 567"/>
          <p:cNvSpPr>
            <a:spLocks/>
          </p:cNvSpPr>
          <p:nvPr/>
        </p:nvSpPr>
        <p:spPr bwMode="auto">
          <a:xfrm>
            <a:off x="9127997" y="3051175"/>
            <a:ext cx="190500" cy="120650"/>
          </a:xfrm>
          <a:custGeom>
            <a:avLst/>
            <a:gdLst>
              <a:gd name="T0" fmla="*/ 141 w 1070"/>
              <a:gd name="T1" fmla="*/ 0 h 844"/>
              <a:gd name="T2" fmla="*/ 1070 w 1070"/>
              <a:gd name="T3" fmla="*/ 194 h 844"/>
              <a:gd name="T4" fmla="*/ 919 w 1070"/>
              <a:gd name="T5" fmla="*/ 844 h 844"/>
              <a:gd name="T6" fmla="*/ 0 w 1070"/>
              <a:gd name="T7" fmla="*/ 624 h 844"/>
              <a:gd name="T8" fmla="*/ 141 w 1070"/>
              <a:gd name="T9" fmla="*/ 0 h 844"/>
            </a:gdLst>
            <a:ahLst/>
            <a:cxnLst>
              <a:cxn ang="0">
                <a:pos x="T0" y="T1"/>
              </a:cxn>
              <a:cxn ang="0">
                <a:pos x="T2" y="T3"/>
              </a:cxn>
              <a:cxn ang="0">
                <a:pos x="T4" y="T5"/>
              </a:cxn>
              <a:cxn ang="0">
                <a:pos x="T6" y="T7"/>
              </a:cxn>
              <a:cxn ang="0">
                <a:pos x="T8" y="T9"/>
              </a:cxn>
            </a:cxnLst>
            <a:rect l="0" t="0" r="r" b="b"/>
            <a:pathLst>
              <a:path w="1070" h="844">
                <a:moveTo>
                  <a:pt x="141" y="0"/>
                </a:moveTo>
                <a:lnTo>
                  <a:pt x="1070" y="194"/>
                </a:lnTo>
                <a:lnTo>
                  <a:pt x="919" y="844"/>
                </a:lnTo>
                <a:lnTo>
                  <a:pt x="0" y="624"/>
                </a:lnTo>
                <a:lnTo>
                  <a:pt x="141"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218" name="Freeform 568"/>
          <p:cNvSpPr>
            <a:spLocks/>
          </p:cNvSpPr>
          <p:nvPr/>
        </p:nvSpPr>
        <p:spPr bwMode="auto">
          <a:xfrm>
            <a:off x="9143872" y="3054350"/>
            <a:ext cx="146050" cy="47625"/>
          </a:xfrm>
          <a:custGeom>
            <a:avLst/>
            <a:gdLst>
              <a:gd name="T0" fmla="*/ 97 w 819"/>
              <a:gd name="T1" fmla="*/ 0 h 333"/>
              <a:gd name="T2" fmla="*/ 819 w 819"/>
              <a:gd name="T3" fmla="*/ 139 h 333"/>
              <a:gd name="T4" fmla="*/ 172 w 819"/>
              <a:gd name="T5" fmla="*/ 98 h 333"/>
              <a:gd name="T6" fmla="*/ 0 w 819"/>
              <a:gd name="T7" fmla="*/ 333 h 333"/>
              <a:gd name="T8" fmla="*/ 97 w 819"/>
              <a:gd name="T9" fmla="*/ 0 h 333"/>
            </a:gdLst>
            <a:ahLst/>
            <a:cxnLst>
              <a:cxn ang="0">
                <a:pos x="T0" y="T1"/>
              </a:cxn>
              <a:cxn ang="0">
                <a:pos x="T2" y="T3"/>
              </a:cxn>
              <a:cxn ang="0">
                <a:pos x="T4" y="T5"/>
              </a:cxn>
              <a:cxn ang="0">
                <a:pos x="T6" y="T7"/>
              </a:cxn>
              <a:cxn ang="0">
                <a:pos x="T8" y="T9"/>
              </a:cxn>
            </a:cxnLst>
            <a:rect l="0" t="0" r="r" b="b"/>
            <a:pathLst>
              <a:path w="819" h="333">
                <a:moveTo>
                  <a:pt x="97" y="0"/>
                </a:moveTo>
                <a:lnTo>
                  <a:pt x="819" y="139"/>
                </a:lnTo>
                <a:lnTo>
                  <a:pt x="172" y="98"/>
                </a:lnTo>
                <a:lnTo>
                  <a:pt x="0" y="333"/>
                </a:lnTo>
                <a:lnTo>
                  <a:pt x="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19" name="Freeform 569"/>
          <p:cNvSpPr>
            <a:spLocks/>
          </p:cNvSpPr>
          <p:nvPr/>
        </p:nvSpPr>
        <p:spPr bwMode="auto">
          <a:xfrm>
            <a:off x="9108947" y="3195637"/>
            <a:ext cx="192087" cy="44450"/>
          </a:xfrm>
          <a:custGeom>
            <a:avLst/>
            <a:gdLst>
              <a:gd name="T0" fmla="*/ 34 w 1083"/>
              <a:gd name="T1" fmla="*/ 0 h 306"/>
              <a:gd name="T2" fmla="*/ 1083 w 1083"/>
              <a:gd name="T3" fmla="*/ 261 h 306"/>
              <a:gd name="T4" fmla="*/ 1055 w 1083"/>
              <a:gd name="T5" fmla="*/ 306 h 306"/>
              <a:gd name="T6" fmla="*/ 0 w 1083"/>
              <a:gd name="T7" fmla="*/ 28 h 306"/>
              <a:gd name="T8" fmla="*/ 34 w 1083"/>
              <a:gd name="T9" fmla="*/ 0 h 306"/>
            </a:gdLst>
            <a:ahLst/>
            <a:cxnLst>
              <a:cxn ang="0">
                <a:pos x="T0" y="T1"/>
              </a:cxn>
              <a:cxn ang="0">
                <a:pos x="T2" y="T3"/>
              </a:cxn>
              <a:cxn ang="0">
                <a:pos x="T4" y="T5"/>
              </a:cxn>
              <a:cxn ang="0">
                <a:pos x="T6" y="T7"/>
              </a:cxn>
              <a:cxn ang="0">
                <a:pos x="T8" y="T9"/>
              </a:cxn>
            </a:cxnLst>
            <a:rect l="0" t="0" r="r" b="b"/>
            <a:pathLst>
              <a:path w="1083" h="306">
                <a:moveTo>
                  <a:pt x="34" y="0"/>
                </a:moveTo>
                <a:lnTo>
                  <a:pt x="1083" y="261"/>
                </a:lnTo>
                <a:lnTo>
                  <a:pt x="1055" y="306"/>
                </a:lnTo>
                <a:lnTo>
                  <a:pt x="0" y="28"/>
                </a:lnTo>
                <a:lnTo>
                  <a:pt x="34"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20" name="Freeform 570"/>
          <p:cNvSpPr>
            <a:spLocks/>
          </p:cNvSpPr>
          <p:nvPr/>
        </p:nvSpPr>
        <p:spPr bwMode="auto">
          <a:xfrm>
            <a:off x="9091484" y="3208337"/>
            <a:ext cx="193675" cy="44450"/>
          </a:xfrm>
          <a:custGeom>
            <a:avLst/>
            <a:gdLst>
              <a:gd name="T0" fmla="*/ 39 w 1088"/>
              <a:gd name="T1" fmla="*/ 0 h 311"/>
              <a:gd name="T2" fmla="*/ 1088 w 1088"/>
              <a:gd name="T3" fmla="*/ 260 h 311"/>
              <a:gd name="T4" fmla="*/ 1055 w 1088"/>
              <a:gd name="T5" fmla="*/ 311 h 311"/>
              <a:gd name="T6" fmla="*/ 0 w 1088"/>
              <a:gd name="T7" fmla="*/ 34 h 311"/>
              <a:gd name="T8" fmla="*/ 39 w 1088"/>
              <a:gd name="T9" fmla="*/ 0 h 311"/>
            </a:gdLst>
            <a:ahLst/>
            <a:cxnLst>
              <a:cxn ang="0">
                <a:pos x="T0" y="T1"/>
              </a:cxn>
              <a:cxn ang="0">
                <a:pos x="T2" y="T3"/>
              </a:cxn>
              <a:cxn ang="0">
                <a:pos x="T4" y="T5"/>
              </a:cxn>
              <a:cxn ang="0">
                <a:pos x="T6" y="T7"/>
              </a:cxn>
              <a:cxn ang="0">
                <a:pos x="T8" y="T9"/>
              </a:cxn>
            </a:cxnLst>
            <a:rect l="0" t="0" r="r" b="b"/>
            <a:pathLst>
              <a:path w="1088" h="311">
                <a:moveTo>
                  <a:pt x="39" y="0"/>
                </a:moveTo>
                <a:lnTo>
                  <a:pt x="1088" y="260"/>
                </a:lnTo>
                <a:lnTo>
                  <a:pt x="1055" y="311"/>
                </a:lnTo>
                <a:lnTo>
                  <a:pt x="0" y="34"/>
                </a:lnTo>
                <a:lnTo>
                  <a:pt x="39"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21" name="Freeform 571"/>
          <p:cNvSpPr>
            <a:spLocks/>
          </p:cNvSpPr>
          <p:nvPr/>
        </p:nvSpPr>
        <p:spPr bwMode="auto">
          <a:xfrm>
            <a:off x="9121647" y="3249612"/>
            <a:ext cx="28575" cy="9525"/>
          </a:xfrm>
          <a:custGeom>
            <a:avLst/>
            <a:gdLst>
              <a:gd name="T0" fmla="*/ 16 w 164"/>
              <a:gd name="T1" fmla="*/ 1 h 72"/>
              <a:gd name="T2" fmla="*/ 21 w 164"/>
              <a:gd name="T3" fmla="*/ 1 h 72"/>
              <a:gd name="T4" fmla="*/ 35 w 164"/>
              <a:gd name="T5" fmla="*/ 0 h 72"/>
              <a:gd name="T6" fmla="*/ 54 w 164"/>
              <a:gd name="T7" fmla="*/ 0 h 72"/>
              <a:gd name="T8" fmla="*/ 78 w 164"/>
              <a:gd name="T9" fmla="*/ 2 h 72"/>
              <a:gd name="T10" fmla="*/ 104 w 164"/>
              <a:gd name="T11" fmla="*/ 7 h 72"/>
              <a:gd name="T12" fmla="*/ 128 w 164"/>
              <a:gd name="T13" fmla="*/ 17 h 72"/>
              <a:gd name="T14" fmla="*/ 149 w 164"/>
              <a:gd name="T15" fmla="*/ 31 h 72"/>
              <a:gd name="T16" fmla="*/ 164 w 164"/>
              <a:gd name="T17" fmla="*/ 51 h 72"/>
              <a:gd name="T18" fmla="*/ 164 w 164"/>
              <a:gd name="T19" fmla="*/ 52 h 72"/>
              <a:gd name="T20" fmla="*/ 164 w 164"/>
              <a:gd name="T21" fmla="*/ 57 h 72"/>
              <a:gd name="T22" fmla="*/ 163 w 164"/>
              <a:gd name="T23" fmla="*/ 62 h 72"/>
              <a:gd name="T24" fmla="*/ 161 w 164"/>
              <a:gd name="T25" fmla="*/ 67 h 72"/>
              <a:gd name="T26" fmla="*/ 156 w 164"/>
              <a:gd name="T27" fmla="*/ 71 h 72"/>
              <a:gd name="T28" fmla="*/ 149 w 164"/>
              <a:gd name="T29" fmla="*/ 72 h 72"/>
              <a:gd name="T30" fmla="*/ 138 w 164"/>
              <a:gd name="T31" fmla="*/ 71 h 72"/>
              <a:gd name="T32" fmla="*/ 124 w 164"/>
              <a:gd name="T33" fmla="*/ 65 h 72"/>
              <a:gd name="T34" fmla="*/ 124 w 164"/>
              <a:gd name="T35" fmla="*/ 63 h 72"/>
              <a:gd name="T36" fmla="*/ 123 w 164"/>
              <a:gd name="T37" fmla="*/ 59 h 72"/>
              <a:gd name="T38" fmla="*/ 120 w 164"/>
              <a:gd name="T39" fmla="*/ 52 h 72"/>
              <a:gd name="T40" fmla="*/ 113 w 164"/>
              <a:gd name="T41" fmla="*/ 45 h 72"/>
              <a:gd name="T42" fmla="*/ 100 w 164"/>
              <a:gd name="T43" fmla="*/ 38 h 72"/>
              <a:gd name="T44" fmla="*/ 81 w 164"/>
              <a:gd name="T45" fmla="*/ 32 h 72"/>
              <a:gd name="T46" fmla="*/ 55 w 164"/>
              <a:gd name="T47" fmla="*/ 29 h 72"/>
              <a:gd name="T48" fmla="*/ 20 w 164"/>
              <a:gd name="T49" fmla="*/ 29 h 72"/>
              <a:gd name="T50" fmla="*/ 18 w 164"/>
              <a:gd name="T51" fmla="*/ 29 h 72"/>
              <a:gd name="T52" fmla="*/ 14 w 164"/>
              <a:gd name="T53" fmla="*/ 27 h 72"/>
              <a:gd name="T54" fmla="*/ 9 w 164"/>
              <a:gd name="T55" fmla="*/ 25 h 72"/>
              <a:gd name="T56" fmla="*/ 4 w 164"/>
              <a:gd name="T57" fmla="*/ 22 h 72"/>
              <a:gd name="T58" fmla="*/ 0 w 164"/>
              <a:gd name="T59" fmla="*/ 18 h 72"/>
              <a:gd name="T60" fmla="*/ 0 w 164"/>
              <a:gd name="T61" fmla="*/ 14 h 72"/>
              <a:gd name="T62" fmla="*/ 5 w 164"/>
              <a:gd name="T63" fmla="*/ 7 h 72"/>
              <a:gd name="T64" fmla="*/ 16 w 164"/>
              <a:gd name="T65" fmla="*/ 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 h="72">
                <a:moveTo>
                  <a:pt x="16" y="1"/>
                </a:moveTo>
                <a:lnTo>
                  <a:pt x="21" y="1"/>
                </a:lnTo>
                <a:lnTo>
                  <a:pt x="35" y="0"/>
                </a:lnTo>
                <a:lnTo>
                  <a:pt x="54" y="0"/>
                </a:lnTo>
                <a:lnTo>
                  <a:pt x="78" y="2"/>
                </a:lnTo>
                <a:lnTo>
                  <a:pt x="104" y="7"/>
                </a:lnTo>
                <a:lnTo>
                  <a:pt x="128" y="17"/>
                </a:lnTo>
                <a:lnTo>
                  <a:pt x="149" y="31"/>
                </a:lnTo>
                <a:lnTo>
                  <a:pt x="164" y="51"/>
                </a:lnTo>
                <a:lnTo>
                  <a:pt x="164" y="52"/>
                </a:lnTo>
                <a:lnTo>
                  <a:pt x="164" y="57"/>
                </a:lnTo>
                <a:lnTo>
                  <a:pt x="163" y="62"/>
                </a:lnTo>
                <a:lnTo>
                  <a:pt x="161" y="67"/>
                </a:lnTo>
                <a:lnTo>
                  <a:pt x="156" y="71"/>
                </a:lnTo>
                <a:lnTo>
                  <a:pt x="149" y="72"/>
                </a:lnTo>
                <a:lnTo>
                  <a:pt x="138" y="71"/>
                </a:lnTo>
                <a:lnTo>
                  <a:pt x="124" y="65"/>
                </a:lnTo>
                <a:lnTo>
                  <a:pt x="124" y="63"/>
                </a:lnTo>
                <a:lnTo>
                  <a:pt x="123" y="59"/>
                </a:lnTo>
                <a:lnTo>
                  <a:pt x="120" y="52"/>
                </a:lnTo>
                <a:lnTo>
                  <a:pt x="113" y="45"/>
                </a:lnTo>
                <a:lnTo>
                  <a:pt x="100" y="38"/>
                </a:lnTo>
                <a:lnTo>
                  <a:pt x="81" y="32"/>
                </a:lnTo>
                <a:lnTo>
                  <a:pt x="55" y="29"/>
                </a:lnTo>
                <a:lnTo>
                  <a:pt x="20" y="29"/>
                </a:lnTo>
                <a:lnTo>
                  <a:pt x="18" y="29"/>
                </a:lnTo>
                <a:lnTo>
                  <a:pt x="14" y="27"/>
                </a:lnTo>
                <a:lnTo>
                  <a:pt x="9" y="25"/>
                </a:lnTo>
                <a:lnTo>
                  <a:pt x="4" y="22"/>
                </a:lnTo>
                <a:lnTo>
                  <a:pt x="0" y="18"/>
                </a:lnTo>
                <a:lnTo>
                  <a:pt x="0" y="14"/>
                </a:lnTo>
                <a:lnTo>
                  <a:pt x="5" y="7"/>
                </a:lnTo>
                <a:lnTo>
                  <a:pt x="16" y="1"/>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22" name="Freeform 572"/>
          <p:cNvSpPr>
            <a:spLocks/>
          </p:cNvSpPr>
          <p:nvPr/>
        </p:nvSpPr>
        <p:spPr bwMode="auto">
          <a:xfrm>
            <a:off x="9126409" y="3176587"/>
            <a:ext cx="26988" cy="15875"/>
          </a:xfrm>
          <a:custGeom>
            <a:avLst/>
            <a:gdLst>
              <a:gd name="T0" fmla="*/ 45 w 146"/>
              <a:gd name="T1" fmla="*/ 0 h 109"/>
              <a:gd name="T2" fmla="*/ 42 w 146"/>
              <a:gd name="T3" fmla="*/ 0 h 109"/>
              <a:gd name="T4" fmla="*/ 35 w 146"/>
              <a:gd name="T5" fmla="*/ 3 h 109"/>
              <a:gd name="T6" fmla="*/ 26 w 146"/>
              <a:gd name="T7" fmla="*/ 7 h 109"/>
              <a:gd name="T8" fmla="*/ 15 w 146"/>
              <a:gd name="T9" fmla="*/ 14 h 109"/>
              <a:gd name="T10" fmla="*/ 6 w 146"/>
              <a:gd name="T11" fmla="*/ 24 h 109"/>
              <a:gd name="T12" fmla="*/ 1 w 146"/>
              <a:gd name="T13" fmla="*/ 39 h 109"/>
              <a:gd name="T14" fmla="*/ 0 w 146"/>
              <a:gd name="T15" fmla="*/ 59 h 109"/>
              <a:gd name="T16" fmla="*/ 6 w 146"/>
              <a:gd name="T17" fmla="*/ 85 h 109"/>
              <a:gd name="T18" fmla="*/ 85 w 146"/>
              <a:gd name="T19" fmla="*/ 109 h 109"/>
              <a:gd name="T20" fmla="*/ 84 w 146"/>
              <a:gd name="T21" fmla="*/ 104 h 109"/>
              <a:gd name="T22" fmla="*/ 84 w 146"/>
              <a:gd name="T23" fmla="*/ 93 h 109"/>
              <a:gd name="T24" fmla="*/ 84 w 146"/>
              <a:gd name="T25" fmla="*/ 76 h 109"/>
              <a:gd name="T26" fmla="*/ 87 w 146"/>
              <a:gd name="T27" fmla="*/ 58 h 109"/>
              <a:gd name="T28" fmla="*/ 93 w 146"/>
              <a:gd name="T29" fmla="*/ 40 h 109"/>
              <a:gd name="T30" fmla="*/ 104 w 146"/>
              <a:gd name="T31" fmla="*/ 27 h 109"/>
              <a:gd name="T32" fmla="*/ 121 w 146"/>
              <a:gd name="T33" fmla="*/ 20 h 109"/>
              <a:gd name="T34" fmla="*/ 146 w 146"/>
              <a:gd name="T35" fmla="*/ 23 h 109"/>
              <a:gd name="T36" fmla="*/ 45 w 146"/>
              <a:gd name="T3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109">
                <a:moveTo>
                  <a:pt x="45" y="0"/>
                </a:moveTo>
                <a:lnTo>
                  <a:pt x="42" y="0"/>
                </a:lnTo>
                <a:lnTo>
                  <a:pt x="35" y="3"/>
                </a:lnTo>
                <a:lnTo>
                  <a:pt x="26" y="7"/>
                </a:lnTo>
                <a:lnTo>
                  <a:pt x="15" y="14"/>
                </a:lnTo>
                <a:lnTo>
                  <a:pt x="6" y="24"/>
                </a:lnTo>
                <a:lnTo>
                  <a:pt x="1" y="39"/>
                </a:lnTo>
                <a:lnTo>
                  <a:pt x="0" y="59"/>
                </a:lnTo>
                <a:lnTo>
                  <a:pt x="6" y="85"/>
                </a:lnTo>
                <a:lnTo>
                  <a:pt x="85" y="109"/>
                </a:lnTo>
                <a:lnTo>
                  <a:pt x="84" y="104"/>
                </a:lnTo>
                <a:lnTo>
                  <a:pt x="84" y="93"/>
                </a:lnTo>
                <a:lnTo>
                  <a:pt x="84" y="76"/>
                </a:lnTo>
                <a:lnTo>
                  <a:pt x="87" y="58"/>
                </a:lnTo>
                <a:lnTo>
                  <a:pt x="93" y="40"/>
                </a:lnTo>
                <a:lnTo>
                  <a:pt x="104" y="27"/>
                </a:lnTo>
                <a:lnTo>
                  <a:pt x="121" y="20"/>
                </a:lnTo>
                <a:lnTo>
                  <a:pt x="146" y="23"/>
                </a:lnTo>
                <a:lnTo>
                  <a:pt x="45" y="0"/>
                </a:lnTo>
                <a:close/>
              </a:path>
            </a:pathLst>
          </a:custGeom>
          <a:solidFill>
            <a:srgbClr val="F2E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23" name="Freeform 573"/>
          <p:cNvSpPr>
            <a:spLocks/>
          </p:cNvSpPr>
          <p:nvPr/>
        </p:nvSpPr>
        <p:spPr bwMode="auto">
          <a:xfrm>
            <a:off x="9274047" y="3203575"/>
            <a:ext cx="26987" cy="15875"/>
          </a:xfrm>
          <a:custGeom>
            <a:avLst/>
            <a:gdLst>
              <a:gd name="T0" fmla="*/ 45 w 146"/>
              <a:gd name="T1" fmla="*/ 0 h 107"/>
              <a:gd name="T2" fmla="*/ 42 w 146"/>
              <a:gd name="T3" fmla="*/ 0 h 107"/>
              <a:gd name="T4" fmla="*/ 35 w 146"/>
              <a:gd name="T5" fmla="*/ 2 h 107"/>
              <a:gd name="T6" fmla="*/ 25 w 146"/>
              <a:gd name="T7" fmla="*/ 6 h 107"/>
              <a:gd name="T8" fmla="*/ 15 w 146"/>
              <a:gd name="T9" fmla="*/ 12 h 107"/>
              <a:gd name="T10" fmla="*/ 6 w 146"/>
              <a:gd name="T11" fmla="*/ 23 h 107"/>
              <a:gd name="T12" fmla="*/ 0 w 146"/>
              <a:gd name="T13" fmla="*/ 38 h 107"/>
              <a:gd name="T14" fmla="*/ 0 w 146"/>
              <a:gd name="T15" fmla="*/ 58 h 107"/>
              <a:gd name="T16" fmla="*/ 6 w 146"/>
              <a:gd name="T17" fmla="*/ 85 h 107"/>
              <a:gd name="T18" fmla="*/ 84 w 146"/>
              <a:gd name="T19" fmla="*/ 107 h 107"/>
              <a:gd name="T20" fmla="*/ 83 w 146"/>
              <a:gd name="T21" fmla="*/ 103 h 107"/>
              <a:gd name="T22" fmla="*/ 83 w 146"/>
              <a:gd name="T23" fmla="*/ 91 h 107"/>
              <a:gd name="T24" fmla="*/ 83 w 146"/>
              <a:gd name="T25" fmla="*/ 75 h 107"/>
              <a:gd name="T26" fmla="*/ 86 w 146"/>
              <a:gd name="T27" fmla="*/ 56 h 107"/>
              <a:gd name="T28" fmla="*/ 92 w 146"/>
              <a:gd name="T29" fmla="*/ 40 h 107"/>
              <a:gd name="T30" fmla="*/ 103 w 146"/>
              <a:gd name="T31" fmla="*/ 27 h 107"/>
              <a:gd name="T32" fmla="*/ 121 w 146"/>
              <a:gd name="T33" fmla="*/ 19 h 107"/>
              <a:gd name="T34" fmla="*/ 146 w 146"/>
              <a:gd name="T35" fmla="*/ 23 h 107"/>
              <a:gd name="T36" fmla="*/ 45 w 146"/>
              <a:gd name="T3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107">
                <a:moveTo>
                  <a:pt x="45" y="0"/>
                </a:moveTo>
                <a:lnTo>
                  <a:pt x="42" y="0"/>
                </a:lnTo>
                <a:lnTo>
                  <a:pt x="35" y="2"/>
                </a:lnTo>
                <a:lnTo>
                  <a:pt x="25" y="6"/>
                </a:lnTo>
                <a:lnTo>
                  <a:pt x="15" y="12"/>
                </a:lnTo>
                <a:lnTo>
                  <a:pt x="6" y="23"/>
                </a:lnTo>
                <a:lnTo>
                  <a:pt x="0" y="38"/>
                </a:lnTo>
                <a:lnTo>
                  <a:pt x="0" y="58"/>
                </a:lnTo>
                <a:lnTo>
                  <a:pt x="6" y="85"/>
                </a:lnTo>
                <a:lnTo>
                  <a:pt x="84" y="107"/>
                </a:lnTo>
                <a:lnTo>
                  <a:pt x="83" y="103"/>
                </a:lnTo>
                <a:lnTo>
                  <a:pt x="83" y="91"/>
                </a:lnTo>
                <a:lnTo>
                  <a:pt x="83" y="75"/>
                </a:lnTo>
                <a:lnTo>
                  <a:pt x="86" y="56"/>
                </a:lnTo>
                <a:lnTo>
                  <a:pt x="92" y="40"/>
                </a:lnTo>
                <a:lnTo>
                  <a:pt x="103" y="27"/>
                </a:lnTo>
                <a:lnTo>
                  <a:pt x="121" y="19"/>
                </a:lnTo>
                <a:lnTo>
                  <a:pt x="146" y="23"/>
                </a:lnTo>
                <a:lnTo>
                  <a:pt x="45" y="0"/>
                </a:lnTo>
                <a:close/>
              </a:path>
            </a:pathLst>
          </a:custGeom>
          <a:solidFill>
            <a:srgbClr val="F2E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24" name="Freeform 574"/>
          <p:cNvSpPr>
            <a:spLocks/>
          </p:cNvSpPr>
          <p:nvPr/>
        </p:nvSpPr>
        <p:spPr bwMode="auto">
          <a:xfrm>
            <a:off x="9154984" y="3179762"/>
            <a:ext cx="111125" cy="26988"/>
          </a:xfrm>
          <a:custGeom>
            <a:avLst/>
            <a:gdLst>
              <a:gd name="T0" fmla="*/ 0 w 629"/>
              <a:gd name="T1" fmla="*/ 40 h 182"/>
              <a:gd name="T2" fmla="*/ 601 w 629"/>
              <a:gd name="T3" fmla="*/ 182 h 182"/>
              <a:gd name="T4" fmla="*/ 629 w 629"/>
              <a:gd name="T5" fmla="*/ 142 h 182"/>
              <a:gd name="T6" fmla="*/ 29 w 629"/>
              <a:gd name="T7" fmla="*/ 0 h 182"/>
              <a:gd name="T8" fmla="*/ 0 w 629"/>
              <a:gd name="T9" fmla="*/ 40 h 182"/>
            </a:gdLst>
            <a:ahLst/>
            <a:cxnLst>
              <a:cxn ang="0">
                <a:pos x="T0" y="T1"/>
              </a:cxn>
              <a:cxn ang="0">
                <a:pos x="T2" y="T3"/>
              </a:cxn>
              <a:cxn ang="0">
                <a:pos x="T4" y="T5"/>
              </a:cxn>
              <a:cxn ang="0">
                <a:pos x="T6" y="T7"/>
              </a:cxn>
              <a:cxn ang="0">
                <a:pos x="T8" y="T9"/>
              </a:cxn>
            </a:cxnLst>
            <a:rect l="0" t="0" r="r" b="b"/>
            <a:pathLst>
              <a:path w="629" h="182">
                <a:moveTo>
                  <a:pt x="0" y="40"/>
                </a:moveTo>
                <a:lnTo>
                  <a:pt x="601" y="182"/>
                </a:lnTo>
                <a:lnTo>
                  <a:pt x="629" y="142"/>
                </a:lnTo>
                <a:lnTo>
                  <a:pt x="29" y="0"/>
                </a:lnTo>
                <a:lnTo>
                  <a:pt x="0" y="4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225" name="Freeform 575"/>
          <p:cNvSpPr>
            <a:spLocks/>
          </p:cNvSpPr>
          <p:nvPr/>
        </p:nvSpPr>
        <p:spPr bwMode="auto">
          <a:xfrm>
            <a:off x="9154984" y="3192462"/>
            <a:ext cx="106363" cy="23813"/>
          </a:xfrm>
          <a:custGeom>
            <a:avLst/>
            <a:gdLst>
              <a:gd name="T0" fmla="*/ 0 w 606"/>
              <a:gd name="T1" fmla="*/ 28 h 170"/>
              <a:gd name="T2" fmla="*/ 600 w 606"/>
              <a:gd name="T3" fmla="*/ 170 h 170"/>
              <a:gd name="T4" fmla="*/ 606 w 606"/>
              <a:gd name="T5" fmla="*/ 142 h 170"/>
              <a:gd name="T6" fmla="*/ 5 w 606"/>
              <a:gd name="T7" fmla="*/ 0 h 170"/>
              <a:gd name="T8" fmla="*/ 0 w 606"/>
              <a:gd name="T9" fmla="*/ 28 h 170"/>
            </a:gdLst>
            <a:ahLst/>
            <a:cxnLst>
              <a:cxn ang="0">
                <a:pos x="T0" y="T1"/>
              </a:cxn>
              <a:cxn ang="0">
                <a:pos x="T2" y="T3"/>
              </a:cxn>
              <a:cxn ang="0">
                <a:pos x="T4" y="T5"/>
              </a:cxn>
              <a:cxn ang="0">
                <a:pos x="T6" y="T7"/>
              </a:cxn>
              <a:cxn ang="0">
                <a:pos x="T8" y="T9"/>
              </a:cxn>
            </a:cxnLst>
            <a:rect l="0" t="0" r="r" b="b"/>
            <a:pathLst>
              <a:path w="606" h="170">
                <a:moveTo>
                  <a:pt x="0" y="28"/>
                </a:moveTo>
                <a:lnTo>
                  <a:pt x="600" y="170"/>
                </a:lnTo>
                <a:lnTo>
                  <a:pt x="606" y="142"/>
                </a:lnTo>
                <a:lnTo>
                  <a:pt x="5" y="0"/>
                </a:lnTo>
                <a:lnTo>
                  <a:pt x="0" y="28"/>
                </a:lnTo>
                <a:close/>
              </a:path>
            </a:pathLst>
          </a:custGeom>
          <a:solidFill>
            <a:srgbClr val="F2E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26" name="Freeform 576"/>
          <p:cNvSpPr>
            <a:spLocks/>
          </p:cNvSpPr>
          <p:nvPr/>
        </p:nvSpPr>
        <p:spPr bwMode="auto">
          <a:xfrm>
            <a:off x="9154984" y="3175000"/>
            <a:ext cx="106363" cy="23812"/>
          </a:xfrm>
          <a:custGeom>
            <a:avLst/>
            <a:gdLst>
              <a:gd name="T0" fmla="*/ 0 w 606"/>
              <a:gd name="T1" fmla="*/ 28 h 170"/>
              <a:gd name="T2" fmla="*/ 600 w 606"/>
              <a:gd name="T3" fmla="*/ 170 h 170"/>
              <a:gd name="T4" fmla="*/ 606 w 606"/>
              <a:gd name="T5" fmla="*/ 142 h 170"/>
              <a:gd name="T6" fmla="*/ 5 w 606"/>
              <a:gd name="T7" fmla="*/ 0 h 170"/>
              <a:gd name="T8" fmla="*/ 0 w 606"/>
              <a:gd name="T9" fmla="*/ 28 h 170"/>
            </a:gdLst>
            <a:ahLst/>
            <a:cxnLst>
              <a:cxn ang="0">
                <a:pos x="T0" y="T1"/>
              </a:cxn>
              <a:cxn ang="0">
                <a:pos x="T2" y="T3"/>
              </a:cxn>
              <a:cxn ang="0">
                <a:pos x="T4" y="T5"/>
              </a:cxn>
              <a:cxn ang="0">
                <a:pos x="T6" y="T7"/>
              </a:cxn>
              <a:cxn ang="0">
                <a:pos x="T8" y="T9"/>
              </a:cxn>
            </a:cxnLst>
            <a:rect l="0" t="0" r="r" b="b"/>
            <a:pathLst>
              <a:path w="606" h="170">
                <a:moveTo>
                  <a:pt x="0" y="28"/>
                </a:moveTo>
                <a:lnTo>
                  <a:pt x="600" y="170"/>
                </a:lnTo>
                <a:lnTo>
                  <a:pt x="606" y="142"/>
                </a:lnTo>
                <a:lnTo>
                  <a:pt x="5" y="0"/>
                </a:lnTo>
                <a:lnTo>
                  <a:pt x="0" y="28"/>
                </a:lnTo>
                <a:close/>
              </a:path>
            </a:pathLst>
          </a:custGeom>
          <a:solidFill>
            <a:srgbClr val="F2E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27" name="AutoShape 577"/>
          <p:cNvSpPr>
            <a:spLocks noChangeAspect="1" noChangeArrowheads="1" noTextEdit="1"/>
          </p:cNvSpPr>
          <p:nvPr/>
        </p:nvSpPr>
        <p:spPr bwMode="auto">
          <a:xfrm>
            <a:off x="9761409" y="1725612"/>
            <a:ext cx="295275"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28" name="Freeform 578"/>
          <p:cNvSpPr>
            <a:spLocks/>
          </p:cNvSpPr>
          <p:nvPr/>
        </p:nvSpPr>
        <p:spPr bwMode="auto">
          <a:xfrm>
            <a:off x="9762997" y="1725612"/>
            <a:ext cx="293687" cy="293688"/>
          </a:xfrm>
          <a:custGeom>
            <a:avLst/>
            <a:gdLst>
              <a:gd name="T0" fmla="*/ 653 w 1894"/>
              <a:gd name="T1" fmla="*/ 0 h 1904"/>
              <a:gd name="T2" fmla="*/ 668 w 1894"/>
              <a:gd name="T3" fmla="*/ 0 h 1904"/>
              <a:gd name="T4" fmla="*/ 699 w 1894"/>
              <a:gd name="T5" fmla="*/ 1 h 1904"/>
              <a:gd name="T6" fmla="*/ 742 w 1894"/>
              <a:gd name="T7" fmla="*/ 3 h 1904"/>
              <a:gd name="T8" fmla="*/ 799 w 1894"/>
              <a:gd name="T9" fmla="*/ 6 h 1904"/>
              <a:gd name="T10" fmla="*/ 865 w 1894"/>
              <a:gd name="T11" fmla="*/ 10 h 1904"/>
              <a:gd name="T12" fmla="*/ 941 w 1894"/>
              <a:gd name="T13" fmla="*/ 17 h 1904"/>
              <a:gd name="T14" fmla="*/ 1025 w 1894"/>
              <a:gd name="T15" fmla="*/ 26 h 1904"/>
              <a:gd name="T16" fmla="*/ 1116 w 1894"/>
              <a:gd name="T17" fmla="*/ 38 h 1904"/>
              <a:gd name="T18" fmla="*/ 1213 w 1894"/>
              <a:gd name="T19" fmla="*/ 55 h 1904"/>
              <a:gd name="T20" fmla="*/ 1315 w 1894"/>
              <a:gd name="T21" fmla="*/ 73 h 1904"/>
              <a:gd name="T22" fmla="*/ 1418 w 1894"/>
              <a:gd name="T23" fmla="*/ 97 h 1904"/>
              <a:gd name="T24" fmla="*/ 1525 w 1894"/>
              <a:gd name="T25" fmla="*/ 125 h 1904"/>
              <a:gd name="T26" fmla="*/ 1632 w 1894"/>
              <a:gd name="T27" fmla="*/ 159 h 1904"/>
              <a:gd name="T28" fmla="*/ 1739 w 1894"/>
              <a:gd name="T29" fmla="*/ 197 h 1904"/>
              <a:gd name="T30" fmla="*/ 1843 w 1894"/>
              <a:gd name="T31" fmla="*/ 241 h 1904"/>
              <a:gd name="T32" fmla="*/ 1729 w 1894"/>
              <a:gd name="T33" fmla="*/ 1139 h 1904"/>
              <a:gd name="T34" fmla="*/ 1742 w 1894"/>
              <a:gd name="T35" fmla="*/ 1146 h 1904"/>
              <a:gd name="T36" fmla="*/ 1768 w 1894"/>
              <a:gd name="T37" fmla="*/ 1173 h 1904"/>
              <a:gd name="T38" fmla="*/ 1781 w 1894"/>
              <a:gd name="T39" fmla="*/ 1234 h 1904"/>
              <a:gd name="T40" fmla="*/ 1760 w 1894"/>
              <a:gd name="T41" fmla="*/ 1341 h 1904"/>
              <a:gd name="T42" fmla="*/ 1432 w 1894"/>
              <a:gd name="T43" fmla="*/ 1765 h 1904"/>
              <a:gd name="T44" fmla="*/ 1322 w 1894"/>
              <a:gd name="T45" fmla="*/ 1904 h 1904"/>
              <a:gd name="T46" fmla="*/ 1304 w 1894"/>
              <a:gd name="T47" fmla="*/ 1902 h 1904"/>
              <a:gd name="T48" fmla="*/ 1270 w 1894"/>
              <a:gd name="T49" fmla="*/ 1897 h 1904"/>
              <a:gd name="T50" fmla="*/ 1223 w 1894"/>
              <a:gd name="T51" fmla="*/ 1891 h 1904"/>
              <a:gd name="T52" fmla="*/ 1162 w 1894"/>
              <a:gd name="T53" fmla="*/ 1881 h 1904"/>
              <a:gd name="T54" fmla="*/ 1091 w 1894"/>
              <a:gd name="T55" fmla="*/ 1869 h 1904"/>
              <a:gd name="T56" fmla="*/ 1008 w 1894"/>
              <a:gd name="T57" fmla="*/ 1854 h 1904"/>
              <a:gd name="T58" fmla="*/ 918 w 1894"/>
              <a:gd name="T59" fmla="*/ 1835 h 1904"/>
              <a:gd name="T60" fmla="*/ 820 w 1894"/>
              <a:gd name="T61" fmla="*/ 1813 h 1904"/>
              <a:gd name="T62" fmla="*/ 717 w 1894"/>
              <a:gd name="T63" fmla="*/ 1786 h 1904"/>
              <a:gd name="T64" fmla="*/ 610 w 1894"/>
              <a:gd name="T65" fmla="*/ 1755 h 1904"/>
              <a:gd name="T66" fmla="*/ 501 w 1894"/>
              <a:gd name="T67" fmla="*/ 1720 h 1904"/>
              <a:gd name="T68" fmla="*/ 390 w 1894"/>
              <a:gd name="T69" fmla="*/ 1681 h 1904"/>
              <a:gd name="T70" fmla="*/ 280 w 1894"/>
              <a:gd name="T71" fmla="*/ 1636 h 1904"/>
              <a:gd name="T72" fmla="*/ 172 w 1894"/>
              <a:gd name="T73" fmla="*/ 1585 h 1904"/>
              <a:gd name="T74" fmla="*/ 67 w 1894"/>
              <a:gd name="T75" fmla="*/ 1530 h 1904"/>
              <a:gd name="T76" fmla="*/ 16 w 1894"/>
              <a:gd name="T77" fmla="*/ 1495 h 1904"/>
              <a:gd name="T78" fmla="*/ 8 w 1894"/>
              <a:gd name="T79" fmla="*/ 1457 h 1904"/>
              <a:gd name="T80" fmla="*/ 0 w 1894"/>
              <a:gd name="T81" fmla="*/ 1401 h 1904"/>
              <a:gd name="T82" fmla="*/ 4 w 1894"/>
              <a:gd name="T83" fmla="*/ 1343 h 1904"/>
              <a:gd name="T84" fmla="*/ 388 w 1894"/>
              <a:gd name="T85" fmla="*/ 965 h 1904"/>
              <a:gd name="T86" fmla="*/ 386 w 1894"/>
              <a:gd name="T87" fmla="*/ 952 h 1904"/>
              <a:gd name="T88" fmla="*/ 390 w 1894"/>
              <a:gd name="T89" fmla="*/ 917 h 1904"/>
              <a:gd name="T90" fmla="*/ 412 w 1894"/>
              <a:gd name="T91" fmla="*/ 868 h 1904"/>
              <a:gd name="T92" fmla="*/ 468 w 1894"/>
              <a:gd name="T93" fmla="*/ 814 h 1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94" h="1904">
                <a:moveTo>
                  <a:pt x="651" y="0"/>
                </a:moveTo>
                <a:lnTo>
                  <a:pt x="653" y="0"/>
                </a:lnTo>
                <a:lnTo>
                  <a:pt x="659" y="0"/>
                </a:lnTo>
                <a:lnTo>
                  <a:pt x="668" y="0"/>
                </a:lnTo>
                <a:lnTo>
                  <a:pt x="682" y="0"/>
                </a:lnTo>
                <a:lnTo>
                  <a:pt x="699" y="1"/>
                </a:lnTo>
                <a:lnTo>
                  <a:pt x="720" y="1"/>
                </a:lnTo>
                <a:lnTo>
                  <a:pt x="742" y="3"/>
                </a:lnTo>
                <a:lnTo>
                  <a:pt x="769" y="4"/>
                </a:lnTo>
                <a:lnTo>
                  <a:pt x="799" y="6"/>
                </a:lnTo>
                <a:lnTo>
                  <a:pt x="831" y="8"/>
                </a:lnTo>
                <a:lnTo>
                  <a:pt x="865" y="10"/>
                </a:lnTo>
                <a:lnTo>
                  <a:pt x="902" y="13"/>
                </a:lnTo>
                <a:lnTo>
                  <a:pt x="941" y="17"/>
                </a:lnTo>
                <a:lnTo>
                  <a:pt x="982" y="21"/>
                </a:lnTo>
                <a:lnTo>
                  <a:pt x="1025" y="26"/>
                </a:lnTo>
                <a:lnTo>
                  <a:pt x="1070" y="32"/>
                </a:lnTo>
                <a:lnTo>
                  <a:pt x="1116" y="38"/>
                </a:lnTo>
                <a:lnTo>
                  <a:pt x="1164" y="46"/>
                </a:lnTo>
                <a:lnTo>
                  <a:pt x="1213" y="55"/>
                </a:lnTo>
                <a:lnTo>
                  <a:pt x="1263" y="63"/>
                </a:lnTo>
                <a:lnTo>
                  <a:pt x="1315" y="73"/>
                </a:lnTo>
                <a:lnTo>
                  <a:pt x="1366" y="85"/>
                </a:lnTo>
                <a:lnTo>
                  <a:pt x="1418" y="97"/>
                </a:lnTo>
                <a:lnTo>
                  <a:pt x="1472" y="111"/>
                </a:lnTo>
                <a:lnTo>
                  <a:pt x="1525" y="125"/>
                </a:lnTo>
                <a:lnTo>
                  <a:pt x="1579" y="141"/>
                </a:lnTo>
                <a:lnTo>
                  <a:pt x="1632" y="159"/>
                </a:lnTo>
                <a:lnTo>
                  <a:pt x="1685" y="177"/>
                </a:lnTo>
                <a:lnTo>
                  <a:pt x="1739" y="197"/>
                </a:lnTo>
                <a:lnTo>
                  <a:pt x="1791" y="218"/>
                </a:lnTo>
                <a:lnTo>
                  <a:pt x="1843" y="241"/>
                </a:lnTo>
                <a:lnTo>
                  <a:pt x="1894" y="266"/>
                </a:lnTo>
                <a:lnTo>
                  <a:pt x="1729" y="1139"/>
                </a:lnTo>
                <a:lnTo>
                  <a:pt x="1733" y="1140"/>
                </a:lnTo>
                <a:lnTo>
                  <a:pt x="1742" y="1146"/>
                </a:lnTo>
                <a:lnTo>
                  <a:pt x="1755" y="1156"/>
                </a:lnTo>
                <a:lnTo>
                  <a:pt x="1768" y="1173"/>
                </a:lnTo>
                <a:lnTo>
                  <a:pt x="1778" y="1199"/>
                </a:lnTo>
                <a:lnTo>
                  <a:pt x="1781" y="1234"/>
                </a:lnTo>
                <a:lnTo>
                  <a:pt x="1777" y="1281"/>
                </a:lnTo>
                <a:lnTo>
                  <a:pt x="1760" y="1341"/>
                </a:lnTo>
                <a:lnTo>
                  <a:pt x="1472" y="1765"/>
                </a:lnTo>
                <a:lnTo>
                  <a:pt x="1432" y="1765"/>
                </a:lnTo>
                <a:lnTo>
                  <a:pt x="1324" y="1904"/>
                </a:lnTo>
                <a:lnTo>
                  <a:pt x="1322" y="1904"/>
                </a:lnTo>
                <a:lnTo>
                  <a:pt x="1315" y="1903"/>
                </a:lnTo>
                <a:lnTo>
                  <a:pt x="1304" y="1902"/>
                </a:lnTo>
                <a:lnTo>
                  <a:pt x="1290" y="1900"/>
                </a:lnTo>
                <a:lnTo>
                  <a:pt x="1270" y="1897"/>
                </a:lnTo>
                <a:lnTo>
                  <a:pt x="1249" y="1894"/>
                </a:lnTo>
                <a:lnTo>
                  <a:pt x="1223" y="1891"/>
                </a:lnTo>
                <a:lnTo>
                  <a:pt x="1194" y="1887"/>
                </a:lnTo>
                <a:lnTo>
                  <a:pt x="1162" y="1881"/>
                </a:lnTo>
                <a:lnTo>
                  <a:pt x="1128" y="1876"/>
                </a:lnTo>
                <a:lnTo>
                  <a:pt x="1091" y="1869"/>
                </a:lnTo>
                <a:lnTo>
                  <a:pt x="1050" y="1862"/>
                </a:lnTo>
                <a:lnTo>
                  <a:pt x="1008" y="1854"/>
                </a:lnTo>
                <a:lnTo>
                  <a:pt x="964" y="1845"/>
                </a:lnTo>
                <a:lnTo>
                  <a:pt x="918" y="1835"/>
                </a:lnTo>
                <a:lnTo>
                  <a:pt x="870" y="1824"/>
                </a:lnTo>
                <a:lnTo>
                  <a:pt x="820" y="1813"/>
                </a:lnTo>
                <a:lnTo>
                  <a:pt x="769" y="1800"/>
                </a:lnTo>
                <a:lnTo>
                  <a:pt x="717" y="1786"/>
                </a:lnTo>
                <a:lnTo>
                  <a:pt x="664" y="1772"/>
                </a:lnTo>
                <a:lnTo>
                  <a:pt x="610" y="1755"/>
                </a:lnTo>
                <a:lnTo>
                  <a:pt x="555" y="1738"/>
                </a:lnTo>
                <a:lnTo>
                  <a:pt x="501" y="1720"/>
                </a:lnTo>
                <a:lnTo>
                  <a:pt x="445" y="1701"/>
                </a:lnTo>
                <a:lnTo>
                  <a:pt x="390" y="1681"/>
                </a:lnTo>
                <a:lnTo>
                  <a:pt x="334" y="1659"/>
                </a:lnTo>
                <a:lnTo>
                  <a:pt x="280" y="1636"/>
                </a:lnTo>
                <a:lnTo>
                  <a:pt x="225" y="1611"/>
                </a:lnTo>
                <a:lnTo>
                  <a:pt x="172" y="1585"/>
                </a:lnTo>
                <a:lnTo>
                  <a:pt x="119" y="1559"/>
                </a:lnTo>
                <a:lnTo>
                  <a:pt x="67" y="1530"/>
                </a:lnTo>
                <a:lnTo>
                  <a:pt x="17" y="1500"/>
                </a:lnTo>
                <a:lnTo>
                  <a:pt x="16" y="1495"/>
                </a:lnTo>
                <a:lnTo>
                  <a:pt x="12" y="1480"/>
                </a:lnTo>
                <a:lnTo>
                  <a:pt x="8" y="1457"/>
                </a:lnTo>
                <a:lnTo>
                  <a:pt x="4" y="1430"/>
                </a:lnTo>
                <a:lnTo>
                  <a:pt x="0" y="1401"/>
                </a:lnTo>
                <a:lnTo>
                  <a:pt x="0" y="1370"/>
                </a:lnTo>
                <a:lnTo>
                  <a:pt x="4" y="1343"/>
                </a:lnTo>
                <a:lnTo>
                  <a:pt x="12" y="1319"/>
                </a:lnTo>
                <a:lnTo>
                  <a:pt x="388" y="965"/>
                </a:lnTo>
                <a:lnTo>
                  <a:pt x="387" y="961"/>
                </a:lnTo>
                <a:lnTo>
                  <a:pt x="386" y="952"/>
                </a:lnTo>
                <a:lnTo>
                  <a:pt x="386" y="936"/>
                </a:lnTo>
                <a:lnTo>
                  <a:pt x="390" y="917"/>
                </a:lnTo>
                <a:lnTo>
                  <a:pt x="397" y="893"/>
                </a:lnTo>
                <a:lnTo>
                  <a:pt x="412" y="868"/>
                </a:lnTo>
                <a:lnTo>
                  <a:pt x="435" y="841"/>
                </a:lnTo>
                <a:lnTo>
                  <a:pt x="468" y="814"/>
                </a:lnTo>
                <a:lnTo>
                  <a:pt x="651" y="0"/>
                </a:lnTo>
                <a:close/>
              </a:path>
            </a:pathLst>
          </a:custGeom>
          <a:solidFill>
            <a:srgbClr val="B2B2B2"/>
          </a:solidFill>
          <a:ln w="9525">
            <a:solidFill>
              <a:srgbClr val="808080"/>
            </a:solidFill>
            <a:round/>
            <a:headEnd/>
            <a:tailEnd/>
          </a:ln>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229" name="Freeform 579"/>
          <p:cNvSpPr>
            <a:spLocks/>
          </p:cNvSpPr>
          <p:nvPr/>
        </p:nvSpPr>
        <p:spPr bwMode="auto">
          <a:xfrm>
            <a:off x="9799509" y="1912937"/>
            <a:ext cx="171450" cy="49213"/>
          </a:xfrm>
          <a:custGeom>
            <a:avLst/>
            <a:gdLst>
              <a:gd name="T0" fmla="*/ 40 w 1106"/>
              <a:gd name="T1" fmla="*/ 0 h 331"/>
              <a:gd name="T2" fmla="*/ 1106 w 1106"/>
              <a:gd name="T3" fmla="*/ 277 h 331"/>
              <a:gd name="T4" fmla="*/ 1071 w 1106"/>
              <a:gd name="T5" fmla="*/ 331 h 331"/>
              <a:gd name="T6" fmla="*/ 0 w 1106"/>
              <a:gd name="T7" fmla="*/ 36 h 331"/>
              <a:gd name="T8" fmla="*/ 40 w 1106"/>
              <a:gd name="T9" fmla="*/ 0 h 331"/>
            </a:gdLst>
            <a:ahLst/>
            <a:cxnLst>
              <a:cxn ang="0">
                <a:pos x="T0" y="T1"/>
              </a:cxn>
              <a:cxn ang="0">
                <a:pos x="T2" y="T3"/>
              </a:cxn>
              <a:cxn ang="0">
                <a:pos x="T4" y="T5"/>
              </a:cxn>
              <a:cxn ang="0">
                <a:pos x="T6" y="T7"/>
              </a:cxn>
              <a:cxn ang="0">
                <a:pos x="T8" y="T9"/>
              </a:cxn>
            </a:cxnLst>
            <a:rect l="0" t="0" r="r" b="b"/>
            <a:pathLst>
              <a:path w="1106" h="331">
                <a:moveTo>
                  <a:pt x="40" y="0"/>
                </a:moveTo>
                <a:lnTo>
                  <a:pt x="1106" y="277"/>
                </a:lnTo>
                <a:lnTo>
                  <a:pt x="1071" y="331"/>
                </a:lnTo>
                <a:lnTo>
                  <a:pt x="0" y="36"/>
                </a:lnTo>
                <a:lnTo>
                  <a:pt x="40"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30" name="Freeform 580"/>
          <p:cNvSpPr>
            <a:spLocks/>
          </p:cNvSpPr>
          <p:nvPr/>
        </p:nvSpPr>
        <p:spPr bwMode="auto">
          <a:xfrm>
            <a:off x="9770934" y="1935162"/>
            <a:ext cx="200025" cy="76200"/>
          </a:xfrm>
          <a:custGeom>
            <a:avLst/>
            <a:gdLst>
              <a:gd name="T0" fmla="*/ 1282 w 1285"/>
              <a:gd name="T1" fmla="*/ 391 h 505"/>
              <a:gd name="T2" fmla="*/ 1264 w 1285"/>
              <a:gd name="T3" fmla="*/ 389 h 505"/>
              <a:gd name="T4" fmla="*/ 1232 w 1285"/>
              <a:gd name="T5" fmla="*/ 385 h 505"/>
              <a:gd name="T6" fmla="*/ 1183 w 1285"/>
              <a:gd name="T7" fmla="*/ 378 h 505"/>
              <a:gd name="T8" fmla="*/ 1124 w 1285"/>
              <a:gd name="T9" fmla="*/ 369 h 505"/>
              <a:gd name="T10" fmla="*/ 1052 w 1285"/>
              <a:gd name="T11" fmla="*/ 355 h 505"/>
              <a:gd name="T12" fmla="*/ 971 w 1285"/>
              <a:gd name="T13" fmla="*/ 340 h 505"/>
              <a:gd name="T14" fmla="*/ 881 w 1285"/>
              <a:gd name="T15" fmla="*/ 322 h 505"/>
              <a:gd name="T16" fmla="*/ 785 w 1285"/>
              <a:gd name="T17" fmla="*/ 299 h 505"/>
              <a:gd name="T18" fmla="*/ 684 w 1285"/>
              <a:gd name="T19" fmla="*/ 273 h 505"/>
              <a:gd name="T20" fmla="*/ 579 w 1285"/>
              <a:gd name="T21" fmla="*/ 244 h 505"/>
              <a:gd name="T22" fmla="*/ 472 w 1285"/>
              <a:gd name="T23" fmla="*/ 209 h 505"/>
              <a:gd name="T24" fmla="*/ 364 w 1285"/>
              <a:gd name="T25" fmla="*/ 171 h 505"/>
              <a:gd name="T26" fmla="*/ 259 w 1285"/>
              <a:gd name="T27" fmla="*/ 128 h 505"/>
              <a:gd name="T28" fmla="*/ 155 w 1285"/>
              <a:gd name="T29" fmla="*/ 81 h 505"/>
              <a:gd name="T30" fmla="*/ 55 w 1285"/>
              <a:gd name="T31" fmla="*/ 28 h 505"/>
              <a:gd name="T32" fmla="*/ 6 w 1285"/>
              <a:gd name="T33" fmla="*/ 4 h 505"/>
              <a:gd name="T34" fmla="*/ 2 w 1285"/>
              <a:gd name="T35" fmla="*/ 32 h 505"/>
              <a:gd name="T36" fmla="*/ 0 w 1285"/>
              <a:gd name="T37" fmla="*/ 76 h 505"/>
              <a:gd name="T38" fmla="*/ 8 w 1285"/>
              <a:gd name="T39" fmla="*/ 120 h 505"/>
              <a:gd name="T40" fmla="*/ 19 w 1285"/>
              <a:gd name="T41" fmla="*/ 139 h 505"/>
              <a:gd name="T42" fmla="*/ 28 w 1285"/>
              <a:gd name="T43" fmla="*/ 144 h 505"/>
              <a:gd name="T44" fmla="*/ 47 w 1285"/>
              <a:gd name="T45" fmla="*/ 155 h 505"/>
              <a:gd name="T46" fmla="*/ 75 w 1285"/>
              <a:gd name="T47" fmla="*/ 170 h 505"/>
              <a:gd name="T48" fmla="*/ 112 w 1285"/>
              <a:gd name="T49" fmla="*/ 190 h 505"/>
              <a:gd name="T50" fmla="*/ 159 w 1285"/>
              <a:gd name="T51" fmla="*/ 212 h 505"/>
              <a:gd name="T52" fmla="*/ 215 w 1285"/>
              <a:gd name="T53" fmla="*/ 238 h 505"/>
              <a:gd name="T54" fmla="*/ 281 w 1285"/>
              <a:gd name="T55" fmla="*/ 267 h 505"/>
              <a:gd name="T56" fmla="*/ 358 w 1285"/>
              <a:gd name="T57" fmla="*/ 296 h 505"/>
              <a:gd name="T58" fmla="*/ 443 w 1285"/>
              <a:gd name="T59" fmla="*/ 326 h 505"/>
              <a:gd name="T60" fmla="*/ 540 w 1285"/>
              <a:gd name="T61" fmla="*/ 357 h 505"/>
              <a:gd name="T62" fmla="*/ 647 w 1285"/>
              <a:gd name="T63" fmla="*/ 387 h 505"/>
              <a:gd name="T64" fmla="*/ 764 w 1285"/>
              <a:gd name="T65" fmla="*/ 416 h 505"/>
              <a:gd name="T66" fmla="*/ 890 w 1285"/>
              <a:gd name="T67" fmla="*/ 444 h 505"/>
              <a:gd name="T68" fmla="*/ 1028 w 1285"/>
              <a:gd name="T69" fmla="*/ 472 h 505"/>
              <a:gd name="T70" fmla="*/ 1177 w 1285"/>
              <a:gd name="T71" fmla="*/ 494 h 505"/>
              <a:gd name="T72" fmla="*/ 1256 w 1285"/>
              <a:gd name="T73" fmla="*/ 503 h 505"/>
              <a:gd name="T74" fmla="*/ 1265 w 1285"/>
              <a:gd name="T75" fmla="*/ 487 h 505"/>
              <a:gd name="T76" fmla="*/ 1278 w 1285"/>
              <a:gd name="T77" fmla="*/ 456 h 505"/>
              <a:gd name="T78" fmla="*/ 1285 w 1285"/>
              <a:gd name="T79" fmla="*/ 415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5" h="505">
                <a:moveTo>
                  <a:pt x="1284" y="391"/>
                </a:moveTo>
                <a:lnTo>
                  <a:pt x="1282" y="391"/>
                </a:lnTo>
                <a:lnTo>
                  <a:pt x="1275" y="390"/>
                </a:lnTo>
                <a:lnTo>
                  <a:pt x="1264" y="389"/>
                </a:lnTo>
                <a:lnTo>
                  <a:pt x="1250" y="387"/>
                </a:lnTo>
                <a:lnTo>
                  <a:pt x="1232" y="385"/>
                </a:lnTo>
                <a:lnTo>
                  <a:pt x="1209" y="382"/>
                </a:lnTo>
                <a:lnTo>
                  <a:pt x="1183" y="378"/>
                </a:lnTo>
                <a:lnTo>
                  <a:pt x="1155" y="374"/>
                </a:lnTo>
                <a:lnTo>
                  <a:pt x="1124" y="369"/>
                </a:lnTo>
                <a:lnTo>
                  <a:pt x="1089" y="362"/>
                </a:lnTo>
                <a:lnTo>
                  <a:pt x="1052" y="355"/>
                </a:lnTo>
                <a:lnTo>
                  <a:pt x="1013" y="349"/>
                </a:lnTo>
                <a:lnTo>
                  <a:pt x="971" y="340"/>
                </a:lnTo>
                <a:lnTo>
                  <a:pt x="926" y="332"/>
                </a:lnTo>
                <a:lnTo>
                  <a:pt x="881" y="322"/>
                </a:lnTo>
                <a:lnTo>
                  <a:pt x="834" y="311"/>
                </a:lnTo>
                <a:lnTo>
                  <a:pt x="785" y="299"/>
                </a:lnTo>
                <a:lnTo>
                  <a:pt x="735" y="287"/>
                </a:lnTo>
                <a:lnTo>
                  <a:pt x="684" y="273"/>
                </a:lnTo>
                <a:lnTo>
                  <a:pt x="632" y="259"/>
                </a:lnTo>
                <a:lnTo>
                  <a:pt x="579" y="244"/>
                </a:lnTo>
                <a:lnTo>
                  <a:pt x="526" y="228"/>
                </a:lnTo>
                <a:lnTo>
                  <a:pt x="472" y="209"/>
                </a:lnTo>
                <a:lnTo>
                  <a:pt x="419" y="191"/>
                </a:lnTo>
                <a:lnTo>
                  <a:pt x="364" y="171"/>
                </a:lnTo>
                <a:lnTo>
                  <a:pt x="311" y="150"/>
                </a:lnTo>
                <a:lnTo>
                  <a:pt x="259" y="128"/>
                </a:lnTo>
                <a:lnTo>
                  <a:pt x="206" y="105"/>
                </a:lnTo>
                <a:lnTo>
                  <a:pt x="155" y="81"/>
                </a:lnTo>
                <a:lnTo>
                  <a:pt x="104" y="55"/>
                </a:lnTo>
                <a:lnTo>
                  <a:pt x="55" y="28"/>
                </a:lnTo>
                <a:lnTo>
                  <a:pt x="7" y="0"/>
                </a:lnTo>
                <a:lnTo>
                  <a:pt x="6" y="4"/>
                </a:lnTo>
                <a:lnTo>
                  <a:pt x="4" y="15"/>
                </a:lnTo>
                <a:lnTo>
                  <a:pt x="2" y="32"/>
                </a:lnTo>
                <a:lnTo>
                  <a:pt x="0" y="53"/>
                </a:lnTo>
                <a:lnTo>
                  <a:pt x="0" y="76"/>
                </a:lnTo>
                <a:lnTo>
                  <a:pt x="2" y="98"/>
                </a:lnTo>
                <a:lnTo>
                  <a:pt x="8" y="120"/>
                </a:lnTo>
                <a:lnTo>
                  <a:pt x="18" y="137"/>
                </a:lnTo>
                <a:lnTo>
                  <a:pt x="19" y="139"/>
                </a:lnTo>
                <a:lnTo>
                  <a:pt x="22" y="141"/>
                </a:lnTo>
                <a:lnTo>
                  <a:pt x="28" y="144"/>
                </a:lnTo>
                <a:lnTo>
                  <a:pt x="37" y="148"/>
                </a:lnTo>
                <a:lnTo>
                  <a:pt x="47" y="155"/>
                </a:lnTo>
                <a:lnTo>
                  <a:pt x="59" y="162"/>
                </a:lnTo>
                <a:lnTo>
                  <a:pt x="75" y="170"/>
                </a:lnTo>
                <a:lnTo>
                  <a:pt x="92" y="180"/>
                </a:lnTo>
                <a:lnTo>
                  <a:pt x="112" y="190"/>
                </a:lnTo>
                <a:lnTo>
                  <a:pt x="134" y="200"/>
                </a:lnTo>
                <a:lnTo>
                  <a:pt x="159" y="212"/>
                </a:lnTo>
                <a:lnTo>
                  <a:pt x="186" y="225"/>
                </a:lnTo>
                <a:lnTo>
                  <a:pt x="215" y="238"/>
                </a:lnTo>
                <a:lnTo>
                  <a:pt x="247" y="252"/>
                </a:lnTo>
                <a:lnTo>
                  <a:pt x="281" y="267"/>
                </a:lnTo>
                <a:lnTo>
                  <a:pt x="318" y="281"/>
                </a:lnTo>
                <a:lnTo>
                  <a:pt x="358" y="296"/>
                </a:lnTo>
                <a:lnTo>
                  <a:pt x="399" y="311"/>
                </a:lnTo>
                <a:lnTo>
                  <a:pt x="443" y="326"/>
                </a:lnTo>
                <a:lnTo>
                  <a:pt x="491" y="341"/>
                </a:lnTo>
                <a:lnTo>
                  <a:pt x="540" y="357"/>
                </a:lnTo>
                <a:lnTo>
                  <a:pt x="592" y="372"/>
                </a:lnTo>
                <a:lnTo>
                  <a:pt x="647" y="387"/>
                </a:lnTo>
                <a:lnTo>
                  <a:pt x="703" y="402"/>
                </a:lnTo>
                <a:lnTo>
                  <a:pt x="764" y="416"/>
                </a:lnTo>
                <a:lnTo>
                  <a:pt x="826" y="431"/>
                </a:lnTo>
                <a:lnTo>
                  <a:pt x="890" y="444"/>
                </a:lnTo>
                <a:lnTo>
                  <a:pt x="958" y="459"/>
                </a:lnTo>
                <a:lnTo>
                  <a:pt x="1028" y="472"/>
                </a:lnTo>
                <a:lnTo>
                  <a:pt x="1101" y="483"/>
                </a:lnTo>
                <a:lnTo>
                  <a:pt x="1177" y="494"/>
                </a:lnTo>
                <a:lnTo>
                  <a:pt x="1255" y="505"/>
                </a:lnTo>
                <a:lnTo>
                  <a:pt x="1256" y="503"/>
                </a:lnTo>
                <a:lnTo>
                  <a:pt x="1260" y="497"/>
                </a:lnTo>
                <a:lnTo>
                  <a:pt x="1265" y="487"/>
                </a:lnTo>
                <a:lnTo>
                  <a:pt x="1272" y="473"/>
                </a:lnTo>
                <a:lnTo>
                  <a:pt x="1278" y="456"/>
                </a:lnTo>
                <a:lnTo>
                  <a:pt x="1282" y="437"/>
                </a:lnTo>
                <a:lnTo>
                  <a:pt x="1285" y="415"/>
                </a:lnTo>
                <a:lnTo>
                  <a:pt x="1284" y="391"/>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231" name="AutoShape 581"/>
          <p:cNvSpPr>
            <a:spLocks noChangeAspect="1" noChangeArrowheads="1" noTextEdit="1"/>
          </p:cNvSpPr>
          <p:nvPr/>
        </p:nvSpPr>
        <p:spPr bwMode="auto">
          <a:xfrm>
            <a:off x="9710609" y="1622425"/>
            <a:ext cx="322263"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32" name="Freeform 582"/>
          <p:cNvSpPr>
            <a:spLocks/>
          </p:cNvSpPr>
          <p:nvPr/>
        </p:nvSpPr>
        <p:spPr bwMode="auto">
          <a:xfrm>
            <a:off x="9777284" y="1644650"/>
            <a:ext cx="46038" cy="57150"/>
          </a:xfrm>
          <a:custGeom>
            <a:avLst/>
            <a:gdLst>
              <a:gd name="T0" fmla="*/ 63 w 179"/>
              <a:gd name="T1" fmla="*/ 28 h 216"/>
              <a:gd name="T2" fmla="*/ 49 w 179"/>
              <a:gd name="T3" fmla="*/ 37 h 216"/>
              <a:gd name="T4" fmla="*/ 38 w 179"/>
              <a:gd name="T5" fmla="*/ 47 h 216"/>
              <a:gd name="T6" fmla="*/ 27 w 179"/>
              <a:gd name="T7" fmla="*/ 59 h 216"/>
              <a:gd name="T8" fmla="*/ 18 w 179"/>
              <a:gd name="T9" fmla="*/ 72 h 216"/>
              <a:gd name="T10" fmla="*/ 10 w 179"/>
              <a:gd name="T11" fmla="*/ 86 h 216"/>
              <a:gd name="T12" fmla="*/ 5 w 179"/>
              <a:gd name="T13" fmla="*/ 101 h 216"/>
              <a:gd name="T14" fmla="*/ 2 w 179"/>
              <a:gd name="T15" fmla="*/ 117 h 216"/>
              <a:gd name="T16" fmla="*/ 0 w 179"/>
              <a:gd name="T17" fmla="*/ 133 h 216"/>
              <a:gd name="T18" fmla="*/ 2 w 179"/>
              <a:gd name="T19" fmla="*/ 155 h 216"/>
              <a:gd name="T20" fmla="*/ 10 w 179"/>
              <a:gd name="T21" fmla="*/ 173 h 216"/>
              <a:gd name="T22" fmla="*/ 23 w 179"/>
              <a:gd name="T23" fmla="*/ 190 h 216"/>
              <a:gd name="T24" fmla="*/ 40 w 179"/>
              <a:gd name="T25" fmla="*/ 201 h 216"/>
              <a:gd name="T26" fmla="*/ 59 w 179"/>
              <a:gd name="T27" fmla="*/ 211 h 216"/>
              <a:gd name="T28" fmla="*/ 79 w 179"/>
              <a:gd name="T29" fmla="*/ 215 h 216"/>
              <a:gd name="T30" fmla="*/ 100 w 179"/>
              <a:gd name="T31" fmla="*/ 216 h 216"/>
              <a:gd name="T32" fmla="*/ 120 w 179"/>
              <a:gd name="T33" fmla="*/ 213 h 216"/>
              <a:gd name="T34" fmla="*/ 124 w 179"/>
              <a:gd name="T35" fmla="*/ 213 h 216"/>
              <a:gd name="T36" fmla="*/ 128 w 179"/>
              <a:gd name="T37" fmla="*/ 211 h 216"/>
              <a:gd name="T38" fmla="*/ 131 w 179"/>
              <a:gd name="T39" fmla="*/ 208 h 216"/>
              <a:gd name="T40" fmla="*/ 132 w 179"/>
              <a:gd name="T41" fmla="*/ 203 h 216"/>
              <a:gd name="T42" fmla="*/ 130 w 179"/>
              <a:gd name="T43" fmla="*/ 198 h 216"/>
              <a:gd name="T44" fmla="*/ 126 w 179"/>
              <a:gd name="T45" fmla="*/ 194 h 216"/>
              <a:gd name="T46" fmla="*/ 121 w 179"/>
              <a:gd name="T47" fmla="*/ 190 h 216"/>
              <a:gd name="T48" fmla="*/ 116 w 179"/>
              <a:gd name="T49" fmla="*/ 187 h 216"/>
              <a:gd name="T50" fmla="*/ 105 w 179"/>
              <a:gd name="T51" fmla="*/ 184 h 216"/>
              <a:gd name="T52" fmla="*/ 95 w 179"/>
              <a:gd name="T53" fmla="*/ 182 h 216"/>
              <a:gd name="T54" fmla="*/ 84 w 179"/>
              <a:gd name="T55" fmla="*/ 180 h 216"/>
              <a:gd name="T56" fmla="*/ 75 w 179"/>
              <a:gd name="T57" fmla="*/ 178 h 216"/>
              <a:gd name="T58" fmla="*/ 65 w 179"/>
              <a:gd name="T59" fmla="*/ 175 h 216"/>
              <a:gd name="T60" fmla="*/ 56 w 179"/>
              <a:gd name="T61" fmla="*/ 170 h 216"/>
              <a:gd name="T62" fmla="*/ 47 w 179"/>
              <a:gd name="T63" fmla="*/ 165 h 216"/>
              <a:gd name="T64" fmla="*/ 39 w 179"/>
              <a:gd name="T65" fmla="*/ 156 h 216"/>
              <a:gd name="T66" fmla="*/ 36 w 179"/>
              <a:gd name="T67" fmla="*/ 120 h 216"/>
              <a:gd name="T68" fmla="*/ 44 w 179"/>
              <a:gd name="T69" fmla="*/ 90 h 216"/>
              <a:gd name="T70" fmla="*/ 61 w 179"/>
              <a:gd name="T71" fmla="*/ 67 h 216"/>
              <a:gd name="T72" fmla="*/ 84 w 179"/>
              <a:gd name="T73" fmla="*/ 47 h 216"/>
              <a:gd name="T74" fmla="*/ 109 w 179"/>
              <a:gd name="T75" fmla="*/ 32 h 216"/>
              <a:gd name="T76" fmla="*/ 136 w 179"/>
              <a:gd name="T77" fmla="*/ 21 h 216"/>
              <a:gd name="T78" fmla="*/ 160 w 179"/>
              <a:gd name="T79" fmla="*/ 12 h 216"/>
              <a:gd name="T80" fmla="*/ 179 w 179"/>
              <a:gd name="T81" fmla="*/ 5 h 216"/>
              <a:gd name="T82" fmla="*/ 167 w 179"/>
              <a:gd name="T83" fmla="*/ 1 h 216"/>
              <a:gd name="T84" fmla="*/ 154 w 179"/>
              <a:gd name="T85" fmla="*/ 0 h 216"/>
              <a:gd name="T86" fmla="*/ 140 w 179"/>
              <a:gd name="T87" fmla="*/ 2 h 216"/>
              <a:gd name="T88" fmla="*/ 124 w 179"/>
              <a:gd name="T89" fmla="*/ 5 h 216"/>
              <a:gd name="T90" fmla="*/ 108 w 179"/>
              <a:gd name="T91" fmla="*/ 10 h 216"/>
              <a:gd name="T92" fmla="*/ 92 w 179"/>
              <a:gd name="T93" fmla="*/ 15 h 216"/>
              <a:gd name="T94" fmla="*/ 77 w 179"/>
              <a:gd name="T95" fmla="*/ 22 h 216"/>
              <a:gd name="T96" fmla="*/ 63 w 179"/>
              <a:gd name="T97" fmla="*/ 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9" h="216">
                <a:moveTo>
                  <a:pt x="63" y="28"/>
                </a:moveTo>
                <a:lnTo>
                  <a:pt x="49" y="37"/>
                </a:lnTo>
                <a:lnTo>
                  <a:pt x="38" y="47"/>
                </a:lnTo>
                <a:lnTo>
                  <a:pt x="27" y="59"/>
                </a:lnTo>
                <a:lnTo>
                  <a:pt x="18" y="72"/>
                </a:lnTo>
                <a:lnTo>
                  <a:pt x="10" y="86"/>
                </a:lnTo>
                <a:lnTo>
                  <a:pt x="5" y="101"/>
                </a:lnTo>
                <a:lnTo>
                  <a:pt x="2" y="117"/>
                </a:lnTo>
                <a:lnTo>
                  <a:pt x="0" y="133"/>
                </a:lnTo>
                <a:lnTo>
                  <a:pt x="2" y="155"/>
                </a:lnTo>
                <a:lnTo>
                  <a:pt x="10" y="173"/>
                </a:lnTo>
                <a:lnTo>
                  <a:pt x="23" y="190"/>
                </a:lnTo>
                <a:lnTo>
                  <a:pt x="40" y="201"/>
                </a:lnTo>
                <a:lnTo>
                  <a:pt x="59" y="211"/>
                </a:lnTo>
                <a:lnTo>
                  <a:pt x="79" y="215"/>
                </a:lnTo>
                <a:lnTo>
                  <a:pt x="100" y="216"/>
                </a:lnTo>
                <a:lnTo>
                  <a:pt x="120" y="213"/>
                </a:lnTo>
                <a:lnTo>
                  <a:pt x="124" y="213"/>
                </a:lnTo>
                <a:lnTo>
                  <a:pt x="128" y="211"/>
                </a:lnTo>
                <a:lnTo>
                  <a:pt x="131" y="208"/>
                </a:lnTo>
                <a:lnTo>
                  <a:pt x="132" y="203"/>
                </a:lnTo>
                <a:lnTo>
                  <a:pt x="130" y="198"/>
                </a:lnTo>
                <a:lnTo>
                  <a:pt x="126" y="194"/>
                </a:lnTo>
                <a:lnTo>
                  <a:pt x="121" y="190"/>
                </a:lnTo>
                <a:lnTo>
                  <a:pt x="116" y="187"/>
                </a:lnTo>
                <a:lnTo>
                  <a:pt x="105" y="184"/>
                </a:lnTo>
                <a:lnTo>
                  <a:pt x="95" y="182"/>
                </a:lnTo>
                <a:lnTo>
                  <a:pt x="84" y="180"/>
                </a:lnTo>
                <a:lnTo>
                  <a:pt x="75" y="178"/>
                </a:lnTo>
                <a:lnTo>
                  <a:pt x="65" y="175"/>
                </a:lnTo>
                <a:lnTo>
                  <a:pt x="56" y="170"/>
                </a:lnTo>
                <a:lnTo>
                  <a:pt x="47" y="165"/>
                </a:lnTo>
                <a:lnTo>
                  <a:pt x="39" y="156"/>
                </a:lnTo>
                <a:lnTo>
                  <a:pt x="36" y="120"/>
                </a:lnTo>
                <a:lnTo>
                  <a:pt x="44" y="90"/>
                </a:lnTo>
                <a:lnTo>
                  <a:pt x="61" y="67"/>
                </a:lnTo>
                <a:lnTo>
                  <a:pt x="84" y="47"/>
                </a:lnTo>
                <a:lnTo>
                  <a:pt x="109" y="32"/>
                </a:lnTo>
                <a:lnTo>
                  <a:pt x="136" y="21"/>
                </a:lnTo>
                <a:lnTo>
                  <a:pt x="160" y="12"/>
                </a:lnTo>
                <a:lnTo>
                  <a:pt x="179" y="5"/>
                </a:lnTo>
                <a:lnTo>
                  <a:pt x="167" y="1"/>
                </a:lnTo>
                <a:lnTo>
                  <a:pt x="154" y="0"/>
                </a:lnTo>
                <a:lnTo>
                  <a:pt x="140" y="2"/>
                </a:lnTo>
                <a:lnTo>
                  <a:pt x="124" y="5"/>
                </a:lnTo>
                <a:lnTo>
                  <a:pt x="108" y="10"/>
                </a:lnTo>
                <a:lnTo>
                  <a:pt x="92" y="15"/>
                </a:lnTo>
                <a:lnTo>
                  <a:pt x="77" y="22"/>
                </a:lnTo>
                <a:lnTo>
                  <a:pt x="63" y="28"/>
                </a:lnTo>
                <a:close/>
              </a:path>
            </a:pathLst>
          </a:custGeom>
          <a:solidFill>
            <a:srgbClr val="C9E8FF"/>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33" name="Freeform 583"/>
          <p:cNvSpPr>
            <a:spLocks/>
          </p:cNvSpPr>
          <p:nvPr/>
        </p:nvSpPr>
        <p:spPr bwMode="auto">
          <a:xfrm>
            <a:off x="9855072" y="1643062"/>
            <a:ext cx="28575" cy="44450"/>
          </a:xfrm>
          <a:custGeom>
            <a:avLst/>
            <a:gdLst>
              <a:gd name="T0" fmla="*/ 96 w 114"/>
              <a:gd name="T1" fmla="*/ 55 h 168"/>
              <a:gd name="T2" fmla="*/ 101 w 114"/>
              <a:gd name="T3" fmla="*/ 72 h 168"/>
              <a:gd name="T4" fmla="*/ 100 w 114"/>
              <a:gd name="T5" fmla="*/ 88 h 168"/>
              <a:gd name="T6" fmla="*/ 92 w 114"/>
              <a:gd name="T7" fmla="*/ 101 h 168"/>
              <a:gd name="T8" fmla="*/ 82 w 114"/>
              <a:gd name="T9" fmla="*/ 112 h 168"/>
              <a:gd name="T10" fmla="*/ 69 w 114"/>
              <a:gd name="T11" fmla="*/ 123 h 168"/>
              <a:gd name="T12" fmla="*/ 54 w 114"/>
              <a:gd name="T13" fmla="*/ 134 h 168"/>
              <a:gd name="T14" fmla="*/ 40 w 114"/>
              <a:gd name="T15" fmla="*/ 143 h 168"/>
              <a:gd name="T16" fmla="*/ 27 w 114"/>
              <a:gd name="T17" fmla="*/ 153 h 168"/>
              <a:gd name="T18" fmla="*/ 25 w 114"/>
              <a:gd name="T19" fmla="*/ 156 h 168"/>
              <a:gd name="T20" fmla="*/ 24 w 114"/>
              <a:gd name="T21" fmla="*/ 158 h 168"/>
              <a:gd name="T22" fmla="*/ 24 w 114"/>
              <a:gd name="T23" fmla="*/ 162 h 168"/>
              <a:gd name="T24" fmla="*/ 25 w 114"/>
              <a:gd name="T25" fmla="*/ 165 h 168"/>
              <a:gd name="T26" fmla="*/ 28 w 114"/>
              <a:gd name="T27" fmla="*/ 167 h 168"/>
              <a:gd name="T28" fmla="*/ 31 w 114"/>
              <a:gd name="T29" fmla="*/ 168 h 168"/>
              <a:gd name="T30" fmla="*/ 33 w 114"/>
              <a:gd name="T31" fmla="*/ 168 h 168"/>
              <a:gd name="T32" fmla="*/ 37 w 114"/>
              <a:gd name="T33" fmla="*/ 167 h 168"/>
              <a:gd name="T34" fmla="*/ 53 w 114"/>
              <a:gd name="T35" fmla="*/ 157 h 168"/>
              <a:gd name="T36" fmla="*/ 69 w 114"/>
              <a:gd name="T37" fmla="*/ 147 h 168"/>
              <a:gd name="T38" fmla="*/ 84 w 114"/>
              <a:gd name="T39" fmla="*/ 135 h 168"/>
              <a:gd name="T40" fmla="*/ 97 w 114"/>
              <a:gd name="T41" fmla="*/ 121 h 168"/>
              <a:gd name="T42" fmla="*/ 107 w 114"/>
              <a:gd name="T43" fmla="*/ 106 h 168"/>
              <a:gd name="T44" fmla="*/ 113 w 114"/>
              <a:gd name="T45" fmla="*/ 89 h 168"/>
              <a:gd name="T46" fmla="*/ 114 w 114"/>
              <a:gd name="T47" fmla="*/ 71 h 168"/>
              <a:gd name="T48" fmla="*/ 110 w 114"/>
              <a:gd name="T49" fmla="*/ 51 h 168"/>
              <a:gd name="T50" fmla="*/ 101 w 114"/>
              <a:gd name="T51" fmla="*/ 36 h 168"/>
              <a:gd name="T52" fmla="*/ 87 w 114"/>
              <a:gd name="T53" fmla="*/ 24 h 168"/>
              <a:gd name="T54" fmla="*/ 70 w 114"/>
              <a:gd name="T55" fmla="*/ 14 h 168"/>
              <a:gd name="T56" fmla="*/ 51 w 114"/>
              <a:gd name="T57" fmla="*/ 7 h 168"/>
              <a:gd name="T58" fmla="*/ 32 w 114"/>
              <a:gd name="T59" fmla="*/ 2 h 168"/>
              <a:gd name="T60" fmla="*/ 17 w 114"/>
              <a:gd name="T61" fmla="*/ 0 h 168"/>
              <a:gd name="T62" fmla="*/ 5 w 114"/>
              <a:gd name="T63" fmla="*/ 0 h 168"/>
              <a:gd name="T64" fmla="*/ 0 w 114"/>
              <a:gd name="T65" fmla="*/ 3 h 168"/>
              <a:gd name="T66" fmla="*/ 12 w 114"/>
              <a:gd name="T67" fmla="*/ 9 h 168"/>
              <a:gd name="T68" fmla="*/ 26 w 114"/>
              <a:gd name="T69" fmla="*/ 13 h 168"/>
              <a:gd name="T70" fmla="*/ 41 w 114"/>
              <a:gd name="T71" fmla="*/ 17 h 168"/>
              <a:gd name="T72" fmla="*/ 54 w 114"/>
              <a:gd name="T73" fmla="*/ 22 h 168"/>
              <a:gd name="T74" fmla="*/ 68 w 114"/>
              <a:gd name="T75" fmla="*/ 27 h 168"/>
              <a:gd name="T76" fmla="*/ 80 w 114"/>
              <a:gd name="T77" fmla="*/ 34 h 168"/>
              <a:gd name="T78" fmla="*/ 89 w 114"/>
              <a:gd name="T79" fmla="*/ 43 h 168"/>
              <a:gd name="T80" fmla="*/ 96 w 114"/>
              <a:gd name="T81" fmla="*/ 5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4" h="168">
                <a:moveTo>
                  <a:pt x="96" y="55"/>
                </a:moveTo>
                <a:lnTo>
                  <a:pt x="101" y="72"/>
                </a:lnTo>
                <a:lnTo>
                  <a:pt x="100" y="88"/>
                </a:lnTo>
                <a:lnTo>
                  <a:pt x="92" y="101"/>
                </a:lnTo>
                <a:lnTo>
                  <a:pt x="82" y="112"/>
                </a:lnTo>
                <a:lnTo>
                  <a:pt x="69" y="123"/>
                </a:lnTo>
                <a:lnTo>
                  <a:pt x="54" y="134"/>
                </a:lnTo>
                <a:lnTo>
                  <a:pt x="40" y="143"/>
                </a:lnTo>
                <a:lnTo>
                  <a:pt x="27" y="153"/>
                </a:lnTo>
                <a:lnTo>
                  <a:pt x="25" y="156"/>
                </a:lnTo>
                <a:lnTo>
                  <a:pt x="24" y="158"/>
                </a:lnTo>
                <a:lnTo>
                  <a:pt x="24" y="162"/>
                </a:lnTo>
                <a:lnTo>
                  <a:pt x="25" y="165"/>
                </a:lnTo>
                <a:lnTo>
                  <a:pt x="28" y="167"/>
                </a:lnTo>
                <a:lnTo>
                  <a:pt x="31" y="168"/>
                </a:lnTo>
                <a:lnTo>
                  <a:pt x="33" y="168"/>
                </a:lnTo>
                <a:lnTo>
                  <a:pt x="37" y="167"/>
                </a:lnTo>
                <a:lnTo>
                  <a:pt x="53" y="157"/>
                </a:lnTo>
                <a:lnTo>
                  <a:pt x="69" y="147"/>
                </a:lnTo>
                <a:lnTo>
                  <a:pt x="84" y="135"/>
                </a:lnTo>
                <a:lnTo>
                  <a:pt x="97" y="121"/>
                </a:lnTo>
                <a:lnTo>
                  <a:pt x="107" y="106"/>
                </a:lnTo>
                <a:lnTo>
                  <a:pt x="113" y="89"/>
                </a:lnTo>
                <a:lnTo>
                  <a:pt x="114" y="71"/>
                </a:lnTo>
                <a:lnTo>
                  <a:pt x="110" y="51"/>
                </a:lnTo>
                <a:lnTo>
                  <a:pt x="101" y="36"/>
                </a:lnTo>
                <a:lnTo>
                  <a:pt x="87" y="24"/>
                </a:lnTo>
                <a:lnTo>
                  <a:pt x="70" y="14"/>
                </a:lnTo>
                <a:lnTo>
                  <a:pt x="51" y="7"/>
                </a:lnTo>
                <a:lnTo>
                  <a:pt x="32" y="2"/>
                </a:lnTo>
                <a:lnTo>
                  <a:pt x="17" y="0"/>
                </a:lnTo>
                <a:lnTo>
                  <a:pt x="5" y="0"/>
                </a:lnTo>
                <a:lnTo>
                  <a:pt x="0" y="3"/>
                </a:lnTo>
                <a:lnTo>
                  <a:pt x="12" y="9"/>
                </a:lnTo>
                <a:lnTo>
                  <a:pt x="26" y="13"/>
                </a:lnTo>
                <a:lnTo>
                  <a:pt x="41" y="17"/>
                </a:lnTo>
                <a:lnTo>
                  <a:pt x="54" y="22"/>
                </a:lnTo>
                <a:lnTo>
                  <a:pt x="68" y="27"/>
                </a:lnTo>
                <a:lnTo>
                  <a:pt x="80" y="34"/>
                </a:lnTo>
                <a:lnTo>
                  <a:pt x="89" y="43"/>
                </a:lnTo>
                <a:lnTo>
                  <a:pt x="96" y="55"/>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34" name="Freeform 584"/>
          <p:cNvSpPr>
            <a:spLocks/>
          </p:cNvSpPr>
          <p:nvPr/>
        </p:nvSpPr>
        <p:spPr bwMode="auto">
          <a:xfrm>
            <a:off x="9748709" y="1633537"/>
            <a:ext cx="74613" cy="92075"/>
          </a:xfrm>
          <a:custGeom>
            <a:avLst/>
            <a:gdLst>
              <a:gd name="T0" fmla="*/ 90 w 289"/>
              <a:gd name="T1" fmla="*/ 65 h 351"/>
              <a:gd name="T2" fmla="*/ 48 w 289"/>
              <a:gd name="T3" fmla="*/ 106 h 351"/>
              <a:gd name="T4" fmla="*/ 15 w 289"/>
              <a:gd name="T5" fmla="*/ 155 h 351"/>
              <a:gd name="T6" fmla="*/ 0 w 289"/>
              <a:gd name="T7" fmla="*/ 210 h 351"/>
              <a:gd name="T8" fmla="*/ 3 w 289"/>
              <a:gd name="T9" fmla="*/ 248 h 351"/>
              <a:gd name="T10" fmla="*/ 8 w 289"/>
              <a:gd name="T11" fmla="*/ 262 h 351"/>
              <a:gd name="T12" fmla="*/ 17 w 289"/>
              <a:gd name="T13" fmla="*/ 276 h 351"/>
              <a:gd name="T14" fmla="*/ 29 w 289"/>
              <a:gd name="T15" fmla="*/ 288 h 351"/>
              <a:gd name="T16" fmla="*/ 50 w 289"/>
              <a:gd name="T17" fmla="*/ 301 h 351"/>
              <a:gd name="T18" fmla="*/ 77 w 289"/>
              <a:gd name="T19" fmla="*/ 315 h 351"/>
              <a:gd name="T20" fmla="*/ 107 w 289"/>
              <a:gd name="T21" fmla="*/ 326 h 351"/>
              <a:gd name="T22" fmla="*/ 136 w 289"/>
              <a:gd name="T23" fmla="*/ 334 h 351"/>
              <a:gd name="T24" fmla="*/ 167 w 289"/>
              <a:gd name="T25" fmla="*/ 341 h 351"/>
              <a:gd name="T26" fmla="*/ 197 w 289"/>
              <a:gd name="T27" fmla="*/ 345 h 351"/>
              <a:gd name="T28" fmla="*/ 228 w 289"/>
              <a:gd name="T29" fmla="*/ 348 h 351"/>
              <a:gd name="T30" fmla="*/ 259 w 289"/>
              <a:gd name="T31" fmla="*/ 350 h 351"/>
              <a:gd name="T32" fmla="*/ 279 w 289"/>
              <a:gd name="T33" fmla="*/ 351 h 351"/>
              <a:gd name="T34" fmla="*/ 286 w 289"/>
              <a:gd name="T35" fmla="*/ 345 h 351"/>
              <a:gd name="T36" fmla="*/ 289 w 289"/>
              <a:gd name="T37" fmla="*/ 335 h 351"/>
              <a:gd name="T38" fmla="*/ 282 w 289"/>
              <a:gd name="T39" fmla="*/ 328 h 351"/>
              <a:gd name="T40" fmla="*/ 263 w 289"/>
              <a:gd name="T41" fmla="*/ 322 h 351"/>
              <a:gd name="T42" fmla="*/ 236 w 289"/>
              <a:gd name="T43" fmla="*/ 317 h 351"/>
              <a:gd name="T44" fmla="*/ 208 w 289"/>
              <a:gd name="T45" fmla="*/ 313 h 351"/>
              <a:gd name="T46" fmla="*/ 179 w 289"/>
              <a:gd name="T47" fmla="*/ 308 h 351"/>
              <a:gd name="T48" fmla="*/ 152 w 289"/>
              <a:gd name="T49" fmla="*/ 303 h 351"/>
              <a:gd name="T50" fmla="*/ 125 w 289"/>
              <a:gd name="T51" fmla="*/ 296 h 351"/>
              <a:gd name="T52" fmla="*/ 98 w 289"/>
              <a:gd name="T53" fmla="*/ 287 h 351"/>
              <a:gd name="T54" fmla="*/ 72 w 289"/>
              <a:gd name="T55" fmla="*/ 276 h 351"/>
              <a:gd name="T56" fmla="*/ 49 w 289"/>
              <a:gd name="T57" fmla="*/ 261 h 351"/>
              <a:gd name="T58" fmla="*/ 34 w 289"/>
              <a:gd name="T59" fmla="*/ 241 h 351"/>
              <a:gd name="T60" fmla="*/ 30 w 289"/>
              <a:gd name="T61" fmla="*/ 215 h 351"/>
              <a:gd name="T62" fmla="*/ 34 w 289"/>
              <a:gd name="T63" fmla="*/ 186 h 351"/>
              <a:gd name="T64" fmla="*/ 46 w 289"/>
              <a:gd name="T65" fmla="*/ 158 h 351"/>
              <a:gd name="T66" fmla="*/ 64 w 289"/>
              <a:gd name="T67" fmla="*/ 128 h 351"/>
              <a:gd name="T68" fmla="*/ 85 w 289"/>
              <a:gd name="T69" fmla="*/ 102 h 351"/>
              <a:gd name="T70" fmla="*/ 110 w 289"/>
              <a:gd name="T71" fmla="*/ 77 h 351"/>
              <a:gd name="T72" fmla="*/ 137 w 289"/>
              <a:gd name="T73" fmla="*/ 53 h 351"/>
              <a:gd name="T74" fmla="*/ 175 w 289"/>
              <a:gd name="T75" fmla="*/ 35 h 351"/>
              <a:gd name="T76" fmla="*/ 213 w 289"/>
              <a:gd name="T77" fmla="*/ 19 h 351"/>
              <a:gd name="T78" fmla="*/ 237 w 289"/>
              <a:gd name="T79" fmla="*/ 6 h 351"/>
              <a:gd name="T80" fmla="*/ 230 w 289"/>
              <a:gd name="T81" fmla="*/ 0 h 351"/>
              <a:gd name="T82" fmla="*/ 198 w 289"/>
              <a:gd name="T83" fmla="*/ 4 h 351"/>
              <a:gd name="T84" fmla="*/ 161 w 289"/>
              <a:gd name="T85" fmla="*/ 17 h 351"/>
              <a:gd name="T86" fmla="*/ 127 w 289"/>
              <a:gd name="T87" fmla="*/ 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9" h="351">
                <a:moveTo>
                  <a:pt x="112" y="46"/>
                </a:moveTo>
                <a:lnTo>
                  <a:pt x="90" y="65"/>
                </a:lnTo>
                <a:lnTo>
                  <a:pt x="68" y="84"/>
                </a:lnTo>
                <a:lnTo>
                  <a:pt x="48" y="106"/>
                </a:lnTo>
                <a:lnTo>
                  <a:pt x="30" y="130"/>
                </a:lnTo>
                <a:lnTo>
                  <a:pt x="15" y="155"/>
                </a:lnTo>
                <a:lnTo>
                  <a:pt x="5" y="181"/>
                </a:lnTo>
                <a:lnTo>
                  <a:pt x="0" y="210"/>
                </a:lnTo>
                <a:lnTo>
                  <a:pt x="1" y="240"/>
                </a:lnTo>
                <a:lnTo>
                  <a:pt x="3" y="248"/>
                </a:lnTo>
                <a:lnTo>
                  <a:pt x="5" y="256"/>
                </a:lnTo>
                <a:lnTo>
                  <a:pt x="8" y="262"/>
                </a:lnTo>
                <a:lnTo>
                  <a:pt x="12" y="270"/>
                </a:lnTo>
                <a:lnTo>
                  <a:pt x="17" y="276"/>
                </a:lnTo>
                <a:lnTo>
                  <a:pt x="24" y="283"/>
                </a:lnTo>
                <a:lnTo>
                  <a:pt x="29" y="288"/>
                </a:lnTo>
                <a:lnTo>
                  <a:pt x="36" y="292"/>
                </a:lnTo>
                <a:lnTo>
                  <a:pt x="50" y="301"/>
                </a:lnTo>
                <a:lnTo>
                  <a:pt x="64" y="308"/>
                </a:lnTo>
                <a:lnTo>
                  <a:pt x="77" y="315"/>
                </a:lnTo>
                <a:lnTo>
                  <a:pt x="92" y="320"/>
                </a:lnTo>
                <a:lnTo>
                  <a:pt x="107" y="326"/>
                </a:lnTo>
                <a:lnTo>
                  <a:pt x="121" y="330"/>
                </a:lnTo>
                <a:lnTo>
                  <a:pt x="136" y="334"/>
                </a:lnTo>
                <a:lnTo>
                  <a:pt x="151" y="337"/>
                </a:lnTo>
                <a:lnTo>
                  <a:pt x="167" y="341"/>
                </a:lnTo>
                <a:lnTo>
                  <a:pt x="181" y="343"/>
                </a:lnTo>
                <a:lnTo>
                  <a:pt x="197" y="345"/>
                </a:lnTo>
                <a:lnTo>
                  <a:pt x="213" y="347"/>
                </a:lnTo>
                <a:lnTo>
                  <a:pt x="228" y="348"/>
                </a:lnTo>
                <a:lnTo>
                  <a:pt x="243" y="349"/>
                </a:lnTo>
                <a:lnTo>
                  <a:pt x="259" y="350"/>
                </a:lnTo>
                <a:lnTo>
                  <a:pt x="274" y="351"/>
                </a:lnTo>
                <a:lnTo>
                  <a:pt x="279" y="351"/>
                </a:lnTo>
                <a:lnTo>
                  <a:pt x="283" y="349"/>
                </a:lnTo>
                <a:lnTo>
                  <a:pt x="286" y="345"/>
                </a:lnTo>
                <a:lnTo>
                  <a:pt x="289" y="341"/>
                </a:lnTo>
                <a:lnTo>
                  <a:pt x="289" y="335"/>
                </a:lnTo>
                <a:lnTo>
                  <a:pt x="286" y="331"/>
                </a:lnTo>
                <a:lnTo>
                  <a:pt x="282" y="328"/>
                </a:lnTo>
                <a:lnTo>
                  <a:pt x="277" y="326"/>
                </a:lnTo>
                <a:lnTo>
                  <a:pt x="263" y="322"/>
                </a:lnTo>
                <a:lnTo>
                  <a:pt x="250" y="320"/>
                </a:lnTo>
                <a:lnTo>
                  <a:pt x="236" y="317"/>
                </a:lnTo>
                <a:lnTo>
                  <a:pt x="221" y="315"/>
                </a:lnTo>
                <a:lnTo>
                  <a:pt x="208" y="313"/>
                </a:lnTo>
                <a:lnTo>
                  <a:pt x="194" y="311"/>
                </a:lnTo>
                <a:lnTo>
                  <a:pt x="179" y="308"/>
                </a:lnTo>
                <a:lnTo>
                  <a:pt x="166" y="305"/>
                </a:lnTo>
                <a:lnTo>
                  <a:pt x="152" y="303"/>
                </a:lnTo>
                <a:lnTo>
                  <a:pt x="138" y="300"/>
                </a:lnTo>
                <a:lnTo>
                  <a:pt x="125" y="296"/>
                </a:lnTo>
                <a:lnTo>
                  <a:pt x="111" y="292"/>
                </a:lnTo>
                <a:lnTo>
                  <a:pt x="98" y="287"/>
                </a:lnTo>
                <a:lnTo>
                  <a:pt x="85" y="282"/>
                </a:lnTo>
                <a:lnTo>
                  <a:pt x="72" y="276"/>
                </a:lnTo>
                <a:lnTo>
                  <a:pt x="59" y="269"/>
                </a:lnTo>
                <a:lnTo>
                  <a:pt x="49" y="261"/>
                </a:lnTo>
                <a:lnTo>
                  <a:pt x="41" y="252"/>
                </a:lnTo>
                <a:lnTo>
                  <a:pt x="34" y="241"/>
                </a:lnTo>
                <a:lnTo>
                  <a:pt x="31" y="228"/>
                </a:lnTo>
                <a:lnTo>
                  <a:pt x="30" y="215"/>
                </a:lnTo>
                <a:lnTo>
                  <a:pt x="31" y="201"/>
                </a:lnTo>
                <a:lnTo>
                  <a:pt x="34" y="186"/>
                </a:lnTo>
                <a:lnTo>
                  <a:pt x="38" y="174"/>
                </a:lnTo>
                <a:lnTo>
                  <a:pt x="46" y="158"/>
                </a:lnTo>
                <a:lnTo>
                  <a:pt x="54" y="142"/>
                </a:lnTo>
                <a:lnTo>
                  <a:pt x="64" y="128"/>
                </a:lnTo>
                <a:lnTo>
                  <a:pt x="74" y="115"/>
                </a:lnTo>
                <a:lnTo>
                  <a:pt x="85" y="102"/>
                </a:lnTo>
                <a:lnTo>
                  <a:pt x="96" y="89"/>
                </a:lnTo>
                <a:lnTo>
                  <a:pt x="110" y="77"/>
                </a:lnTo>
                <a:lnTo>
                  <a:pt x="124" y="64"/>
                </a:lnTo>
                <a:lnTo>
                  <a:pt x="137" y="53"/>
                </a:lnTo>
                <a:lnTo>
                  <a:pt x="155" y="43"/>
                </a:lnTo>
                <a:lnTo>
                  <a:pt x="175" y="35"/>
                </a:lnTo>
                <a:lnTo>
                  <a:pt x="195" y="26"/>
                </a:lnTo>
                <a:lnTo>
                  <a:pt x="213" y="19"/>
                </a:lnTo>
                <a:lnTo>
                  <a:pt x="228" y="12"/>
                </a:lnTo>
                <a:lnTo>
                  <a:pt x="237" y="6"/>
                </a:lnTo>
                <a:lnTo>
                  <a:pt x="240" y="2"/>
                </a:lnTo>
                <a:lnTo>
                  <a:pt x="230" y="0"/>
                </a:lnTo>
                <a:lnTo>
                  <a:pt x="215" y="1"/>
                </a:lnTo>
                <a:lnTo>
                  <a:pt x="198" y="4"/>
                </a:lnTo>
                <a:lnTo>
                  <a:pt x="180" y="9"/>
                </a:lnTo>
                <a:lnTo>
                  <a:pt x="161" y="17"/>
                </a:lnTo>
                <a:lnTo>
                  <a:pt x="144" y="25"/>
                </a:lnTo>
                <a:lnTo>
                  <a:pt x="127" y="35"/>
                </a:lnTo>
                <a:lnTo>
                  <a:pt x="112" y="46"/>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35" name="Freeform 585"/>
          <p:cNvSpPr>
            <a:spLocks/>
          </p:cNvSpPr>
          <p:nvPr/>
        </p:nvSpPr>
        <p:spPr bwMode="auto">
          <a:xfrm>
            <a:off x="9851897" y="1630362"/>
            <a:ext cx="63500" cy="61913"/>
          </a:xfrm>
          <a:custGeom>
            <a:avLst/>
            <a:gdLst>
              <a:gd name="T0" fmla="*/ 210 w 254"/>
              <a:gd name="T1" fmla="*/ 71 h 234"/>
              <a:gd name="T2" fmla="*/ 222 w 254"/>
              <a:gd name="T3" fmla="*/ 84 h 234"/>
              <a:gd name="T4" fmla="*/ 229 w 254"/>
              <a:gd name="T5" fmla="*/ 99 h 234"/>
              <a:gd name="T6" fmla="*/ 232 w 254"/>
              <a:gd name="T7" fmla="*/ 115 h 234"/>
              <a:gd name="T8" fmla="*/ 232 w 254"/>
              <a:gd name="T9" fmla="*/ 132 h 234"/>
              <a:gd name="T10" fmla="*/ 230 w 254"/>
              <a:gd name="T11" fmla="*/ 146 h 234"/>
              <a:gd name="T12" fmla="*/ 226 w 254"/>
              <a:gd name="T13" fmla="*/ 158 h 234"/>
              <a:gd name="T14" fmla="*/ 219 w 254"/>
              <a:gd name="T15" fmla="*/ 170 h 234"/>
              <a:gd name="T16" fmla="*/ 211 w 254"/>
              <a:gd name="T17" fmla="*/ 179 h 234"/>
              <a:gd name="T18" fmla="*/ 202 w 254"/>
              <a:gd name="T19" fmla="*/ 190 h 234"/>
              <a:gd name="T20" fmla="*/ 193 w 254"/>
              <a:gd name="T21" fmla="*/ 199 h 234"/>
              <a:gd name="T22" fmla="*/ 183 w 254"/>
              <a:gd name="T23" fmla="*/ 208 h 234"/>
              <a:gd name="T24" fmla="*/ 174 w 254"/>
              <a:gd name="T25" fmla="*/ 218 h 234"/>
              <a:gd name="T26" fmla="*/ 172 w 254"/>
              <a:gd name="T27" fmla="*/ 221 h 234"/>
              <a:gd name="T28" fmla="*/ 172 w 254"/>
              <a:gd name="T29" fmla="*/ 224 h 234"/>
              <a:gd name="T30" fmla="*/ 172 w 254"/>
              <a:gd name="T31" fmla="*/ 227 h 234"/>
              <a:gd name="T32" fmla="*/ 174 w 254"/>
              <a:gd name="T33" fmla="*/ 231 h 234"/>
              <a:gd name="T34" fmla="*/ 177 w 254"/>
              <a:gd name="T35" fmla="*/ 233 h 234"/>
              <a:gd name="T36" fmla="*/ 181 w 254"/>
              <a:gd name="T37" fmla="*/ 234 h 234"/>
              <a:gd name="T38" fmla="*/ 184 w 254"/>
              <a:gd name="T39" fmla="*/ 233 h 234"/>
              <a:gd name="T40" fmla="*/ 187 w 254"/>
              <a:gd name="T41" fmla="*/ 231 h 234"/>
              <a:gd name="T42" fmla="*/ 208 w 254"/>
              <a:gd name="T43" fmla="*/ 217 h 234"/>
              <a:gd name="T44" fmla="*/ 226 w 254"/>
              <a:gd name="T45" fmla="*/ 199 h 234"/>
              <a:gd name="T46" fmla="*/ 240 w 254"/>
              <a:gd name="T47" fmla="*/ 178 h 234"/>
              <a:gd name="T48" fmla="*/ 249 w 254"/>
              <a:gd name="T49" fmla="*/ 155 h 234"/>
              <a:gd name="T50" fmla="*/ 254 w 254"/>
              <a:gd name="T51" fmla="*/ 131 h 234"/>
              <a:gd name="T52" fmla="*/ 251 w 254"/>
              <a:gd name="T53" fmla="*/ 107 h 234"/>
              <a:gd name="T54" fmla="*/ 243 w 254"/>
              <a:gd name="T55" fmla="*/ 84 h 234"/>
              <a:gd name="T56" fmla="*/ 226 w 254"/>
              <a:gd name="T57" fmla="*/ 64 h 234"/>
              <a:gd name="T58" fmla="*/ 214 w 254"/>
              <a:gd name="T59" fmla="*/ 53 h 234"/>
              <a:gd name="T60" fmla="*/ 199 w 254"/>
              <a:gd name="T61" fmla="*/ 45 h 234"/>
              <a:gd name="T62" fmla="*/ 183 w 254"/>
              <a:gd name="T63" fmla="*/ 36 h 234"/>
              <a:gd name="T64" fmla="*/ 165 w 254"/>
              <a:gd name="T65" fmla="*/ 29 h 234"/>
              <a:gd name="T66" fmla="*/ 147 w 254"/>
              <a:gd name="T67" fmla="*/ 21 h 234"/>
              <a:gd name="T68" fmla="*/ 129 w 254"/>
              <a:gd name="T69" fmla="*/ 16 h 234"/>
              <a:gd name="T70" fmla="*/ 111 w 254"/>
              <a:gd name="T71" fmla="*/ 12 h 234"/>
              <a:gd name="T72" fmla="*/ 93 w 254"/>
              <a:gd name="T73" fmla="*/ 7 h 234"/>
              <a:gd name="T74" fmla="*/ 75 w 254"/>
              <a:gd name="T75" fmla="*/ 4 h 234"/>
              <a:gd name="T76" fmla="*/ 59 w 254"/>
              <a:gd name="T77" fmla="*/ 2 h 234"/>
              <a:gd name="T78" fmla="*/ 43 w 254"/>
              <a:gd name="T79" fmla="*/ 0 h 234"/>
              <a:gd name="T80" fmla="*/ 31 w 254"/>
              <a:gd name="T81" fmla="*/ 0 h 234"/>
              <a:gd name="T82" fmla="*/ 19 w 254"/>
              <a:gd name="T83" fmla="*/ 0 h 234"/>
              <a:gd name="T84" fmla="*/ 10 w 254"/>
              <a:gd name="T85" fmla="*/ 0 h 234"/>
              <a:gd name="T86" fmla="*/ 3 w 254"/>
              <a:gd name="T87" fmla="*/ 2 h 234"/>
              <a:gd name="T88" fmla="*/ 0 w 254"/>
              <a:gd name="T89" fmla="*/ 4 h 234"/>
              <a:gd name="T90" fmla="*/ 11 w 254"/>
              <a:gd name="T91" fmla="*/ 6 h 234"/>
              <a:gd name="T92" fmla="*/ 21 w 254"/>
              <a:gd name="T93" fmla="*/ 7 h 234"/>
              <a:gd name="T94" fmla="*/ 34 w 254"/>
              <a:gd name="T95" fmla="*/ 9 h 234"/>
              <a:gd name="T96" fmla="*/ 46 w 254"/>
              <a:gd name="T97" fmla="*/ 12 h 234"/>
              <a:gd name="T98" fmla="*/ 59 w 254"/>
              <a:gd name="T99" fmla="*/ 15 h 234"/>
              <a:gd name="T100" fmla="*/ 74 w 254"/>
              <a:gd name="T101" fmla="*/ 17 h 234"/>
              <a:gd name="T102" fmla="*/ 87 w 254"/>
              <a:gd name="T103" fmla="*/ 20 h 234"/>
              <a:gd name="T104" fmla="*/ 102 w 254"/>
              <a:gd name="T105" fmla="*/ 23 h 234"/>
              <a:gd name="T106" fmla="*/ 116 w 254"/>
              <a:gd name="T107" fmla="*/ 28 h 234"/>
              <a:gd name="T108" fmla="*/ 131 w 254"/>
              <a:gd name="T109" fmla="*/ 32 h 234"/>
              <a:gd name="T110" fmla="*/ 145 w 254"/>
              <a:gd name="T111" fmla="*/ 36 h 234"/>
              <a:gd name="T112" fmla="*/ 159 w 254"/>
              <a:gd name="T113" fmla="*/ 42 h 234"/>
              <a:gd name="T114" fmla="*/ 173 w 254"/>
              <a:gd name="T115" fmla="*/ 48 h 234"/>
              <a:gd name="T116" fmla="*/ 186 w 254"/>
              <a:gd name="T117" fmla="*/ 55 h 234"/>
              <a:gd name="T118" fmla="*/ 199 w 254"/>
              <a:gd name="T119" fmla="*/ 63 h 234"/>
              <a:gd name="T120" fmla="*/ 210 w 254"/>
              <a:gd name="T121" fmla="*/ 7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4" h="234">
                <a:moveTo>
                  <a:pt x="210" y="71"/>
                </a:moveTo>
                <a:lnTo>
                  <a:pt x="222" y="84"/>
                </a:lnTo>
                <a:lnTo>
                  <a:pt x="229" y="99"/>
                </a:lnTo>
                <a:lnTo>
                  <a:pt x="232" y="115"/>
                </a:lnTo>
                <a:lnTo>
                  <a:pt x="232" y="132"/>
                </a:lnTo>
                <a:lnTo>
                  <a:pt x="230" y="146"/>
                </a:lnTo>
                <a:lnTo>
                  <a:pt x="226" y="158"/>
                </a:lnTo>
                <a:lnTo>
                  <a:pt x="219" y="170"/>
                </a:lnTo>
                <a:lnTo>
                  <a:pt x="211" y="179"/>
                </a:lnTo>
                <a:lnTo>
                  <a:pt x="202" y="190"/>
                </a:lnTo>
                <a:lnTo>
                  <a:pt x="193" y="199"/>
                </a:lnTo>
                <a:lnTo>
                  <a:pt x="183" y="208"/>
                </a:lnTo>
                <a:lnTo>
                  <a:pt x="174" y="218"/>
                </a:lnTo>
                <a:lnTo>
                  <a:pt x="172" y="221"/>
                </a:lnTo>
                <a:lnTo>
                  <a:pt x="172" y="224"/>
                </a:lnTo>
                <a:lnTo>
                  <a:pt x="172" y="227"/>
                </a:lnTo>
                <a:lnTo>
                  <a:pt x="174" y="231"/>
                </a:lnTo>
                <a:lnTo>
                  <a:pt x="177" y="233"/>
                </a:lnTo>
                <a:lnTo>
                  <a:pt x="181" y="234"/>
                </a:lnTo>
                <a:lnTo>
                  <a:pt x="184" y="233"/>
                </a:lnTo>
                <a:lnTo>
                  <a:pt x="187" y="231"/>
                </a:lnTo>
                <a:lnTo>
                  <a:pt x="208" y="217"/>
                </a:lnTo>
                <a:lnTo>
                  <a:pt x="226" y="199"/>
                </a:lnTo>
                <a:lnTo>
                  <a:pt x="240" y="178"/>
                </a:lnTo>
                <a:lnTo>
                  <a:pt x="249" y="155"/>
                </a:lnTo>
                <a:lnTo>
                  <a:pt x="254" y="131"/>
                </a:lnTo>
                <a:lnTo>
                  <a:pt x="251" y="107"/>
                </a:lnTo>
                <a:lnTo>
                  <a:pt x="243" y="84"/>
                </a:lnTo>
                <a:lnTo>
                  <a:pt x="226" y="64"/>
                </a:lnTo>
                <a:lnTo>
                  <a:pt x="214" y="53"/>
                </a:lnTo>
                <a:lnTo>
                  <a:pt x="199" y="45"/>
                </a:lnTo>
                <a:lnTo>
                  <a:pt x="183" y="36"/>
                </a:lnTo>
                <a:lnTo>
                  <a:pt x="165" y="29"/>
                </a:lnTo>
                <a:lnTo>
                  <a:pt x="147" y="21"/>
                </a:lnTo>
                <a:lnTo>
                  <a:pt x="129" y="16"/>
                </a:lnTo>
                <a:lnTo>
                  <a:pt x="111" y="12"/>
                </a:lnTo>
                <a:lnTo>
                  <a:pt x="93" y="7"/>
                </a:lnTo>
                <a:lnTo>
                  <a:pt x="75" y="4"/>
                </a:lnTo>
                <a:lnTo>
                  <a:pt x="59" y="2"/>
                </a:lnTo>
                <a:lnTo>
                  <a:pt x="43" y="0"/>
                </a:lnTo>
                <a:lnTo>
                  <a:pt x="31" y="0"/>
                </a:lnTo>
                <a:lnTo>
                  <a:pt x="19" y="0"/>
                </a:lnTo>
                <a:lnTo>
                  <a:pt x="10" y="0"/>
                </a:lnTo>
                <a:lnTo>
                  <a:pt x="3" y="2"/>
                </a:lnTo>
                <a:lnTo>
                  <a:pt x="0" y="4"/>
                </a:lnTo>
                <a:lnTo>
                  <a:pt x="11" y="6"/>
                </a:lnTo>
                <a:lnTo>
                  <a:pt x="21" y="7"/>
                </a:lnTo>
                <a:lnTo>
                  <a:pt x="34" y="9"/>
                </a:lnTo>
                <a:lnTo>
                  <a:pt x="46" y="12"/>
                </a:lnTo>
                <a:lnTo>
                  <a:pt x="59" y="15"/>
                </a:lnTo>
                <a:lnTo>
                  <a:pt x="74" y="17"/>
                </a:lnTo>
                <a:lnTo>
                  <a:pt x="87" y="20"/>
                </a:lnTo>
                <a:lnTo>
                  <a:pt x="102" y="23"/>
                </a:lnTo>
                <a:lnTo>
                  <a:pt x="116" y="28"/>
                </a:lnTo>
                <a:lnTo>
                  <a:pt x="131" y="32"/>
                </a:lnTo>
                <a:lnTo>
                  <a:pt x="145" y="36"/>
                </a:lnTo>
                <a:lnTo>
                  <a:pt x="159" y="42"/>
                </a:lnTo>
                <a:lnTo>
                  <a:pt x="173" y="48"/>
                </a:lnTo>
                <a:lnTo>
                  <a:pt x="186" y="55"/>
                </a:lnTo>
                <a:lnTo>
                  <a:pt x="199" y="63"/>
                </a:lnTo>
                <a:lnTo>
                  <a:pt x="210" y="71"/>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36" name="Freeform 586"/>
          <p:cNvSpPr>
            <a:spLocks/>
          </p:cNvSpPr>
          <p:nvPr/>
        </p:nvSpPr>
        <p:spPr bwMode="auto">
          <a:xfrm>
            <a:off x="9723309" y="1658937"/>
            <a:ext cx="25400" cy="57150"/>
          </a:xfrm>
          <a:custGeom>
            <a:avLst/>
            <a:gdLst>
              <a:gd name="T0" fmla="*/ 0 w 103"/>
              <a:gd name="T1" fmla="*/ 121 h 221"/>
              <a:gd name="T2" fmla="*/ 0 w 103"/>
              <a:gd name="T3" fmla="*/ 139 h 221"/>
              <a:gd name="T4" fmla="*/ 4 w 103"/>
              <a:gd name="T5" fmla="*/ 156 h 221"/>
              <a:gd name="T6" fmla="*/ 12 w 103"/>
              <a:gd name="T7" fmla="*/ 172 h 221"/>
              <a:gd name="T8" fmla="*/ 22 w 103"/>
              <a:gd name="T9" fmla="*/ 186 h 221"/>
              <a:gd name="T10" fmla="*/ 35 w 103"/>
              <a:gd name="T11" fmla="*/ 197 h 221"/>
              <a:gd name="T12" fmla="*/ 50 w 103"/>
              <a:gd name="T13" fmla="*/ 208 h 221"/>
              <a:gd name="T14" fmla="*/ 66 w 103"/>
              <a:gd name="T15" fmla="*/ 216 h 221"/>
              <a:gd name="T16" fmla="*/ 83 w 103"/>
              <a:gd name="T17" fmla="*/ 220 h 221"/>
              <a:gd name="T18" fmla="*/ 89 w 103"/>
              <a:gd name="T19" fmla="*/ 221 h 221"/>
              <a:gd name="T20" fmla="*/ 94 w 103"/>
              <a:gd name="T21" fmla="*/ 219 h 221"/>
              <a:gd name="T22" fmla="*/ 98 w 103"/>
              <a:gd name="T23" fmla="*/ 216 h 221"/>
              <a:gd name="T24" fmla="*/ 100 w 103"/>
              <a:gd name="T25" fmla="*/ 211 h 221"/>
              <a:gd name="T26" fmla="*/ 100 w 103"/>
              <a:gd name="T27" fmla="*/ 206 h 221"/>
              <a:gd name="T28" fmla="*/ 99 w 103"/>
              <a:gd name="T29" fmla="*/ 201 h 221"/>
              <a:gd name="T30" fmla="*/ 96 w 103"/>
              <a:gd name="T31" fmla="*/ 196 h 221"/>
              <a:gd name="T32" fmla="*/ 91 w 103"/>
              <a:gd name="T33" fmla="*/ 194 h 221"/>
              <a:gd name="T34" fmla="*/ 74 w 103"/>
              <a:gd name="T35" fmla="*/ 188 h 221"/>
              <a:gd name="T36" fmla="*/ 58 w 103"/>
              <a:gd name="T37" fmla="*/ 179 h 221"/>
              <a:gd name="T38" fmla="*/ 45 w 103"/>
              <a:gd name="T39" fmla="*/ 168 h 221"/>
              <a:gd name="T40" fmla="*/ 36 w 103"/>
              <a:gd name="T41" fmla="*/ 155 h 221"/>
              <a:gd name="T42" fmla="*/ 30 w 103"/>
              <a:gd name="T43" fmla="*/ 139 h 221"/>
              <a:gd name="T44" fmla="*/ 27 w 103"/>
              <a:gd name="T45" fmla="*/ 122 h 221"/>
              <a:gd name="T46" fmla="*/ 27 w 103"/>
              <a:gd name="T47" fmla="*/ 103 h 221"/>
              <a:gd name="T48" fmla="*/ 32 w 103"/>
              <a:gd name="T49" fmla="*/ 84 h 221"/>
              <a:gd name="T50" fmla="*/ 38 w 103"/>
              <a:gd name="T51" fmla="*/ 70 h 221"/>
              <a:gd name="T52" fmla="*/ 46 w 103"/>
              <a:gd name="T53" fmla="*/ 57 h 221"/>
              <a:gd name="T54" fmla="*/ 56 w 103"/>
              <a:gd name="T55" fmla="*/ 46 h 221"/>
              <a:gd name="T56" fmla="*/ 66 w 103"/>
              <a:gd name="T57" fmla="*/ 35 h 221"/>
              <a:gd name="T58" fmla="*/ 76 w 103"/>
              <a:gd name="T59" fmla="*/ 25 h 221"/>
              <a:gd name="T60" fmla="*/ 86 w 103"/>
              <a:gd name="T61" fmla="*/ 17 h 221"/>
              <a:gd name="T62" fmla="*/ 96 w 103"/>
              <a:gd name="T63" fmla="*/ 8 h 221"/>
              <a:gd name="T64" fmla="*/ 103 w 103"/>
              <a:gd name="T65" fmla="*/ 1 h 221"/>
              <a:gd name="T66" fmla="*/ 96 w 103"/>
              <a:gd name="T67" fmla="*/ 0 h 221"/>
              <a:gd name="T68" fmla="*/ 84 w 103"/>
              <a:gd name="T69" fmla="*/ 5 h 221"/>
              <a:gd name="T70" fmla="*/ 69 w 103"/>
              <a:gd name="T71" fmla="*/ 17 h 221"/>
              <a:gd name="T72" fmla="*/ 51 w 103"/>
              <a:gd name="T73" fmla="*/ 33 h 221"/>
              <a:gd name="T74" fmla="*/ 34 w 103"/>
              <a:gd name="T75" fmla="*/ 53 h 221"/>
              <a:gd name="T76" fmla="*/ 18 w 103"/>
              <a:gd name="T77" fmla="*/ 75 h 221"/>
              <a:gd name="T78" fmla="*/ 7 w 103"/>
              <a:gd name="T79" fmla="*/ 98 h 221"/>
              <a:gd name="T80" fmla="*/ 0 w 103"/>
              <a:gd name="T81" fmla="*/ 1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 h="221">
                <a:moveTo>
                  <a:pt x="0" y="121"/>
                </a:moveTo>
                <a:lnTo>
                  <a:pt x="0" y="139"/>
                </a:lnTo>
                <a:lnTo>
                  <a:pt x="4" y="156"/>
                </a:lnTo>
                <a:lnTo>
                  <a:pt x="12" y="172"/>
                </a:lnTo>
                <a:lnTo>
                  <a:pt x="22" y="186"/>
                </a:lnTo>
                <a:lnTo>
                  <a:pt x="35" y="197"/>
                </a:lnTo>
                <a:lnTo>
                  <a:pt x="50" y="208"/>
                </a:lnTo>
                <a:lnTo>
                  <a:pt x="66" y="216"/>
                </a:lnTo>
                <a:lnTo>
                  <a:pt x="83" y="220"/>
                </a:lnTo>
                <a:lnTo>
                  <a:pt x="89" y="221"/>
                </a:lnTo>
                <a:lnTo>
                  <a:pt x="94" y="219"/>
                </a:lnTo>
                <a:lnTo>
                  <a:pt x="98" y="216"/>
                </a:lnTo>
                <a:lnTo>
                  <a:pt x="100" y="211"/>
                </a:lnTo>
                <a:lnTo>
                  <a:pt x="100" y="206"/>
                </a:lnTo>
                <a:lnTo>
                  <a:pt x="99" y="201"/>
                </a:lnTo>
                <a:lnTo>
                  <a:pt x="96" y="196"/>
                </a:lnTo>
                <a:lnTo>
                  <a:pt x="91" y="194"/>
                </a:lnTo>
                <a:lnTo>
                  <a:pt x="74" y="188"/>
                </a:lnTo>
                <a:lnTo>
                  <a:pt x="58" y="179"/>
                </a:lnTo>
                <a:lnTo>
                  <a:pt x="45" y="168"/>
                </a:lnTo>
                <a:lnTo>
                  <a:pt x="36" y="155"/>
                </a:lnTo>
                <a:lnTo>
                  <a:pt x="30" y="139"/>
                </a:lnTo>
                <a:lnTo>
                  <a:pt x="27" y="122"/>
                </a:lnTo>
                <a:lnTo>
                  <a:pt x="27" y="103"/>
                </a:lnTo>
                <a:lnTo>
                  <a:pt x="32" y="84"/>
                </a:lnTo>
                <a:lnTo>
                  <a:pt x="38" y="70"/>
                </a:lnTo>
                <a:lnTo>
                  <a:pt x="46" y="57"/>
                </a:lnTo>
                <a:lnTo>
                  <a:pt x="56" y="46"/>
                </a:lnTo>
                <a:lnTo>
                  <a:pt x="66" y="35"/>
                </a:lnTo>
                <a:lnTo>
                  <a:pt x="76" y="25"/>
                </a:lnTo>
                <a:lnTo>
                  <a:pt x="86" y="17"/>
                </a:lnTo>
                <a:lnTo>
                  <a:pt x="96" y="8"/>
                </a:lnTo>
                <a:lnTo>
                  <a:pt x="103" y="1"/>
                </a:lnTo>
                <a:lnTo>
                  <a:pt x="96" y="0"/>
                </a:lnTo>
                <a:lnTo>
                  <a:pt x="84" y="5"/>
                </a:lnTo>
                <a:lnTo>
                  <a:pt x="69" y="17"/>
                </a:lnTo>
                <a:lnTo>
                  <a:pt x="51" y="33"/>
                </a:lnTo>
                <a:lnTo>
                  <a:pt x="34" y="53"/>
                </a:lnTo>
                <a:lnTo>
                  <a:pt x="18" y="75"/>
                </a:lnTo>
                <a:lnTo>
                  <a:pt x="7" y="98"/>
                </a:lnTo>
                <a:lnTo>
                  <a:pt x="0" y="121"/>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37" name="Freeform 587"/>
          <p:cNvSpPr>
            <a:spLocks/>
          </p:cNvSpPr>
          <p:nvPr/>
        </p:nvSpPr>
        <p:spPr bwMode="auto">
          <a:xfrm>
            <a:off x="9904284" y="1625600"/>
            <a:ext cx="55563" cy="76200"/>
          </a:xfrm>
          <a:custGeom>
            <a:avLst/>
            <a:gdLst>
              <a:gd name="T0" fmla="*/ 186 w 221"/>
              <a:gd name="T1" fmla="*/ 115 h 288"/>
              <a:gd name="T2" fmla="*/ 197 w 221"/>
              <a:gd name="T3" fmla="*/ 133 h 288"/>
              <a:gd name="T4" fmla="*/ 202 w 221"/>
              <a:gd name="T5" fmla="*/ 153 h 288"/>
              <a:gd name="T6" fmla="*/ 199 w 221"/>
              <a:gd name="T7" fmla="*/ 174 h 288"/>
              <a:gd name="T8" fmla="*/ 187 w 221"/>
              <a:gd name="T9" fmla="*/ 194 h 288"/>
              <a:gd name="T10" fmla="*/ 170 w 221"/>
              <a:gd name="T11" fmla="*/ 212 h 288"/>
              <a:gd name="T12" fmla="*/ 150 w 221"/>
              <a:gd name="T13" fmla="*/ 229 h 288"/>
              <a:gd name="T14" fmla="*/ 129 w 221"/>
              <a:gd name="T15" fmla="*/ 246 h 288"/>
              <a:gd name="T16" fmla="*/ 116 w 221"/>
              <a:gd name="T17" fmla="*/ 258 h 288"/>
              <a:gd name="T18" fmla="*/ 112 w 221"/>
              <a:gd name="T19" fmla="*/ 267 h 288"/>
              <a:gd name="T20" fmla="*/ 109 w 221"/>
              <a:gd name="T21" fmla="*/ 276 h 288"/>
              <a:gd name="T22" fmla="*/ 110 w 221"/>
              <a:gd name="T23" fmla="*/ 284 h 288"/>
              <a:gd name="T24" fmla="*/ 117 w 221"/>
              <a:gd name="T25" fmla="*/ 288 h 288"/>
              <a:gd name="T26" fmla="*/ 125 w 221"/>
              <a:gd name="T27" fmla="*/ 287 h 288"/>
              <a:gd name="T28" fmla="*/ 139 w 221"/>
              <a:gd name="T29" fmla="*/ 272 h 288"/>
              <a:gd name="T30" fmla="*/ 162 w 221"/>
              <a:gd name="T31" fmla="*/ 250 h 288"/>
              <a:gd name="T32" fmla="*/ 186 w 221"/>
              <a:gd name="T33" fmla="*/ 229 h 288"/>
              <a:gd name="T34" fmla="*/ 207 w 221"/>
              <a:gd name="T35" fmla="*/ 204 h 288"/>
              <a:gd name="T36" fmla="*/ 220 w 221"/>
              <a:gd name="T37" fmla="*/ 174 h 288"/>
              <a:gd name="T38" fmla="*/ 218 w 221"/>
              <a:gd name="T39" fmla="*/ 142 h 288"/>
              <a:gd name="T40" fmla="*/ 204 w 221"/>
              <a:gd name="T41" fmla="*/ 112 h 288"/>
              <a:gd name="T42" fmla="*/ 181 w 221"/>
              <a:gd name="T43" fmla="*/ 87 h 288"/>
              <a:gd name="T44" fmla="*/ 159 w 221"/>
              <a:gd name="T45" fmla="*/ 69 h 288"/>
              <a:gd name="T46" fmla="*/ 137 w 221"/>
              <a:gd name="T47" fmla="*/ 55 h 288"/>
              <a:gd name="T48" fmla="*/ 114 w 221"/>
              <a:gd name="T49" fmla="*/ 40 h 288"/>
              <a:gd name="T50" fmla="*/ 89 w 221"/>
              <a:gd name="T51" fmla="*/ 27 h 288"/>
              <a:gd name="T52" fmla="*/ 66 w 221"/>
              <a:gd name="T53" fmla="*/ 15 h 288"/>
              <a:gd name="T54" fmla="*/ 42 w 221"/>
              <a:gd name="T55" fmla="*/ 6 h 288"/>
              <a:gd name="T56" fmla="*/ 22 w 221"/>
              <a:gd name="T57" fmla="*/ 1 h 288"/>
              <a:gd name="T58" fmla="*/ 7 w 221"/>
              <a:gd name="T59" fmla="*/ 1 h 288"/>
              <a:gd name="T60" fmla="*/ 8 w 221"/>
              <a:gd name="T61" fmla="*/ 5 h 288"/>
              <a:gd name="T62" fmla="*/ 26 w 221"/>
              <a:gd name="T63" fmla="*/ 13 h 288"/>
              <a:gd name="T64" fmla="*/ 47 w 221"/>
              <a:gd name="T65" fmla="*/ 22 h 288"/>
              <a:gd name="T66" fmla="*/ 71 w 221"/>
              <a:gd name="T67" fmla="*/ 34 h 288"/>
              <a:gd name="T68" fmla="*/ 96 w 221"/>
              <a:gd name="T69" fmla="*/ 48 h 288"/>
              <a:gd name="T70" fmla="*/ 121 w 221"/>
              <a:gd name="T71" fmla="*/ 64 h 288"/>
              <a:gd name="T72" fmla="*/ 146 w 221"/>
              <a:gd name="T73" fmla="*/ 81 h 288"/>
              <a:gd name="T74" fmla="*/ 169 w 221"/>
              <a:gd name="T75" fmla="*/ 9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1" h="288">
                <a:moveTo>
                  <a:pt x="179" y="108"/>
                </a:moveTo>
                <a:lnTo>
                  <a:pt x="186" y="115"/>
                </a:lnTo>
                <a:lnTo>
                  <a:pt x="193" y="124"/>
                </a:lnTo>
                <a:lnTo>
                  <a:pt x="197" y="133"/>
                </a:lnTo>
                <a:lnTo>
                  <a:pt x="201" y="143"/>
                </a:lnTo>
                <a:lnTo>
                  <a:pt x="202" y="153"/>
                </a:lnTo>
                <a:lnTo>
                  <a:pt x="202" y="163"/>
                </a:lnTo>
                <a:lnTo>
                  <a:pt x="199" y="174"/>
                </a:lnTo>
                <a:lnTo>
                  <a:pt x="195" y="184"/>
                </a:lnTo>
                <a:lnTo>
                  <a:pt x="187" y="194"/>
                </a:lnTo>
                <a:lnTo>
                  <a:pt x="179" y="204"/>
                </a:lnTo>
                <a:lnTo>
                  <a:pt x="170" y="212"/>
                </a:lnTo>
                <a:lnTo>
                  <a:pt x="159" y="221"/>
                </a:lnTo>
                <a:lnTo>
                  <a:pt x="150" y="229"/>
                </a:lnTo>
                <a:lnTo>
                  <a:pt x="139" y="237"/>
                </a:lnTo>
                <a:lnTo>
                  <a:pt x="129" y="246"/>
                </a:lnTo>
                <a:lnTo>
                  <a:pt x="119" y="255"/>
                </a:lnTo>
                <a:lnTo>
                  <a:pt x="116" y="258"/>
                </a:lnTo>
                <a:lnTo>
                  <a:pt x="114" y="263"/>
                </a:lnTo>
                <a:lnTo>
                  <a:pt x="112" y="267"/>
                </a:lnTo>
                <a:lnTo>
                  <a:pt x="110" y="271"/>
                </a:lnTo>
                <a:lnTo>
                  <a:pt x="109" y="276"/>
                </a:lnTo>
                <a:lnTo>
                  <a:pt x="109" y="280"/>
                </a:lnTo>
                <a:lnTo>
                  <a:pt x="110" y="284"/>
                </a:lnTo>
                <a:lnTo>
                  <a:pt x="113" y="287"/>
                </a:lnTo>
                <a:lnTo>
                  <a:pt x="117" y="288"/>
                </a:lnTo>
                <a:lnTo>
                  <a:pt x="121" y="288"/>
                </a:lnTo>
                <a:lnTo>
                  <a:pt x="125" y="287"/>
                </a:lnTo>
                <a:lnTo>
                  <a:pt x="129" y="284"/>
                </a:lnTo>
                <a:lnTo>
                  <a:pt x="139" y="272"/>
                </a:lnTo>
                <a:lnTo>
                  <a:pt x="151" y="261"/>
                </a:lnTo>
                <a:lnTo>
                  <a:pt x="162" y="250"/>
                </a:lnTo>
                <a:lnTo>
                  <a:pt x="175" y="239"/>
                </a:lnTo>
                <a:lnTo>
                  <a:pt x="186" y="229"/>
                </a:lnTo>
                <a:lnTo>
                  <a:pt x="197" y="217"/>
                </a:lnTo>
                <a:lnTo>
                  <a:pt x="207" y="204"/>
                </a:lnTo>
                <a:lnTo>
                  <a:pt x="215" y="190"/>
                </a:lnTo>
                <a:lnTo>
                  <a:pt x="220" y="174"/>
                </a:lnTo>
                <a:lnTo>
                  <a:pt x="221" y="158"/>
                </a:lnTo>
                <a:lnTo>
                  <a:pt x="218" y="142"/>
                </a:lnTo>
                <a:lnTo>
                  <a:pt x="213" y="127"/>
                </a:lnTo>
                <a:lnTo>
                  <a:pt x="204" y="112"/>
                </a:lnTo>
                <a:lnTo>
                  <a:pt x="194" y="99"/>
                </a:lnTo>
                <a:lnTo>
                  <a:pt x="181" y="87"/>
                </a:lnTo>
                <a:lnTo>
                  <a:pt x="169" y="77"/>
                </a:lnTo>
                <a:lnTo>
                  <a:pt x="159" y="69"/>
                </a:lnTo>
                <a:lnTo>
                  <a:pt x="149" y="63"/>
                </a:lnTo>
                <a:lnTo>
                  <a:pt x="137" y="55"/>
                </a:lnTo>
                <a:lnTo>
                  <a:pt x="125" y="48"/>
                </a:lnTo>
                <a:lnTo>
                  <a:pt x="114" y="40"/>
                </a:lnTo>
                <a:lnTo>
                  <a:pt x="101" y="33"/>
                </a:lnTo>
                <a:lnTo>
                  <a:pt x="89" y="27"/>
                </a:lnTo>
                <a:lnTo>
                  <a:pt x="77" y="20"/>
                </a:lnTo>
                <a:lnTo>
                  <a:pt x="66" y="15"/>
                </a:lnTo>
                <a:lnTo>
                  <a:pt x="54" y="9"/>
                </a:lnTo>
                <a:lnTo>
                  <a:pt x="42" y="6"/>
                </a:lnTo>
                <a:lnTo>
                  <a:pt x="32" y="3"/>
                </a:lnTo>
                <a:lnTo>
                  <a:pt x="22" y="1"/>
                </a:lnTo>
                <a:lnTo>
                  <a:pt x="14" y="0"/>
                </a:lnTo>
                <a:lnTo>
                  <a:pt x="7" y="1"/>
                </a:lnTo>
                <a:lnTo>
                  <a:pt x="0" y="3"/>
                </a:lnTo>
                <a:lnTo>
                  <a:pt x="8" y="5"/>
                </a:lnTo>
                <a:lnTo>
                  <a:pt x="16" y="8"/>
                </a:lnTo>
                <a:lnTo>
                  <a:pt x="26" y="13"/>
                </a:lnTo>
                <a:lnTo>
                  <a:pt x="35" y="17"/>
                </a:lnTo>
                <a:lnTo>
                  <a:pt x="47" y="22"/>
                </a:lnTo>
                <a:lnTo>
                  <a:pt x="58" y="28"/>
                </a:lnTo>
                <a:lnTo>
                  <a:pt x="71" y="34"/>
                </a:lnTo>
                <a:lnTo>
                  <a:pt x="83" y="40"/>
                </a:lnTo>
                <a:lnTo>
                  <a:pt x="96" y="48"/>
                </a:lnTo>
                <a:lnTo>
                  <a:pt x="109" y="55"/>
                </a:lnTo>
                <a:lnTo>
                  <a:pt x="121" y="64"/>
                </a:lnTo>
                <a:lnTo>
                  <a:pt x="134" y="72"/>
                </a:lnTo>
                <a:lnTo>
                  <a:pt x="146" y="81"/>
                </a:lnTo>
                <a:lnTo>
                  <a:pt x="158" y="90"/>
                </a:lnTo>
                <a:lnTo>
                  <a:pt x="169" y="98"/>
                </a:lnTo>
                <a:lnTo>
                  <a:pt x="179" y="108"/>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38" name="Freeform 588"/>
          <p:cNvSpPr>
            <a:spLocks/>
          </p:cNvSpPr>
          <p:nvPr/>
        </p:nvSpPr>
        <p:spPr bwMode="auto">
          <a:xfrm>
            <a:off x="9843959" y="1714500"/>
            <a:ext cx="17463" cy="46037"/>
          </a:xfrm>
          <a:custGeom>
            <a:avLst/>
            <a:gdLst>
              <a:gd name="T0" fmla="*/ 28 w 74"/>
              <a:gd name="T1" fmla="*/ 12 h 174"/>
              <a:gd name="T2" fmla="*/ 26 w 74"/>
              <a:gd name="T3" fmla="*/ 7 h 174"/>
              <a:gd name="T4" fmla="*/ 23 w 74"/>
              <a:gd name="T5" fmla="*/ 3 h 174"/>
              <a:gd name="T6" fmla="*/ 17 w 74"/>
              <a:gd name="T7" fmla="*/ 1 h 174"/>
              <a:gd name="T8" fmla="*/ 12 w 74"/>
              <a:gd name="T9" fmla="*/ 0 h 174"/>
              <a:gd name="T10" fmla="*/ 7 w 74"/>
              <a:gd name="T11" fmla="*/ 2 h 174"/>
              <a:gd name="T12" fmla="*/ 3 w 74"/>
              <a:gd name="T13" fmla="*/ 5 h 174"/>
              <a:gd name="T14" fmla="*/ 0 w 74"/>
              <a:gd name="T15" fmla="*/ 10 h 174"/>
              <a:gd name="T16" fmla="*/ 0 w 74"/>
              <a:gd name="T17" fmla="*/ 16 h 174"/>
              <a:gd name="T18" fmla="*/ 5 w 74"/>
              <a:gd name="T19" fmla="*/ 39 h 174"/>
              <a:gd name="T20" fmla="*/ 13 w 74"/>
              <a:gd name="T21" fmla="*/ 66 h 174"/>
              <a:gd name="T22" fmla="*/ 24 w 74"/>
              <a:gd name="T23" fmla="*/ 92 h 174"/>
              <a:gd name="T24" fmla="*/ 36 w 74"/>
              <a:gd name="T25" fmla="*/ 118 h 174"/>
              <a:gd name="T26" fmla="*/ 49 w 74"/>
              <a:gd name="T27" fmla="*/ 141 h 174"/>
              <a:gd name="T28" fmla="*/ 61 w 74"/>
              <a:gd name="T29" fmla="*/ 159 h 174"/>
              <a:gd name="T30" fmla="*/ 69 w 74"/>
              <a:gd name="T31" fmla="*/ 171 h 174"/>
              <a:gd name="T32" fmla="*/ 74 w 74"/>
              <a:gd name="T33" fmla="*/ 174 h 174"/>
              <a:gd name="T34" fmla="*/ 72 w 74"/>
              <a:gd name="T35" fmla="*/ 162 h 174"/>
              <a:gd name="T36" fmla="*/ 67 w 74"/>
              <a:gd name="T37" fmla="*/ 147 h 174"/>
              <a:gd name="T38" fmla="*/ 61 w 74"/>
              <a:gd name="T39" fmla="*/ 128 h 174"/>
              <a:gd name="T40" fmla="*/ 53 w 74"/>
              <a:gd name="T41" fmla="*/ 105 h 174"/>
              <a:gd name="T42" fmla="*/ 46 w 74"/>
              <a:gd name="T43" fmla="*/ 82 h 174"/>
              <a:gd name="T44" fmla="*/ 38 w 74"/>
              <a:gd name="T45" fmla="*/ 58 h 174"/>
              <a:gd name="T46" fmla="*/ 32 w 74"/>
              <a:gd name="T47" fmla="*/ 35 h 174"/>
              <a:gd name="T48" fmla="*/ 28 w 74"/>
              <a:gd name="T49" fmla="*/ 1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4" h="174">
                <a:moveTo>
                  <a:pt x="28" y="12"/>
                </a:moveTo>
                <a:lnTo>
                  <a:pt x="26" y="7"/>
                </a:lnTo>
                <a:lnTo>
                  <a:pt x="23" y="3"/>
                </a:lnTo>
                <a:lnTo>
                  <a:pt x="17" y="1"/>
                </a:lnTo>
                <a:lnTo>
                  <a:pt x="12" y="0"/>
                </a:lnTo>
                <a:lnTo>
                  <a:pt x="7" y="2"/>
                </a:lnTo>
                <a:lnTo>
                  <a:pt x="3" y="5"/>
                </a:lnTo>
                <a:lnTo>
                  <a:pt x="0" y="10"/>
                </a:lnTo>
                <a:lnTo>
                  <a:pt x="0" y="16"/>
                </a:lnTo>
                <a:lnTo>
                  <a:pt x="5" y="39"/>
                </a:lnTo>
                <a:lnTo>
                  <a:pt x="13" y="66"/>
                </a:lnTo>
                <a:lnTo>
                  <a:pt x="24" y="92"/>
                </a:lnTo>
                <a:lnTo>
                  <a:pt x="36" y="118"/>
                </a:lnTo>
                <a:lnTo>
                  <a:pt x="49" y="141"/>
                </a:lnTo>
                <a:lnTo>
                  <a:pt x="61" y="159"/>
                </a:lnTo>
                <a:lnTo>
                  <a:pt x="69" y="171"/>
                </a:lnTo>
                <a:lnTo>
                  <a:pt x="74" y="174"/>
                </a:lnTo>
                <a:lnTo>
                  <a:pt x="72" y="162"/>
                </a:lnTo>
                <a:lnTo>
                  <a:pt x="67" y="147"/>
                </a:lnTo>
                <a:lnTo>
                  <a:pt x="61" y="128"/>
                </a:lnTo>
                <a:lnTo>
                  <a:pt x="53" y="105"/>
                </a:lnTo>
                <a:lnTo>
                  <a:pt x="46" y="82"/>
                </a:lnTo>
                <a:lnTo>
                  <a:pt x="38" y="58"/>
                </a:lnTo>
                <a:lnTo>
                  <a:pt x="32" y="35"/>
                </a:lnTo>
                <a:lnTo>
                  <a:pt x="28"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39" name="Freeform 589"/>
          <p:cNvSpPr>
            <a:spLocks/>
          </p:cNvSpPr>
          <p:nvPr/>
        </p:nvSpPr>
        <p:spPr bwMode="auto">
          <a:xfrm>
            <a:off x="9836022" y="1690687"/>
            <a:ext cx="9525" cy="22225"/>
          </a:xfrm>
          <a:custGeom>
            <a:avLst/>
            <a:gdLst>
              <a:gd name="T0" fmla="*/ 20 w 39"/>
              <a:gd name="T1" fmla="*/ 9 h 87"/>
              <a:gd name="T2" fmla="*/ 19 w 39"/>
              <a:gd name="T3" fmla="*/ 5 h 87"/>
              <a:gd name="T4" fmla="*/ 16 w 39"/>
              <a:gd name="T5" fmla="*/ 2 h 87"/>
              <a:gd name="T6" fmla="*/ 13 w 39"/>
              <a:gd name="T7" fmla="*/ 0 h 87"/>
              <a:gd name="T8" fmla="*/ 8 w 39"/>
              <a:gd name="T9" fmla="*/ 0 h 87"/>
              <a:gd name="T10" fmla="*/ 5 w 39"/>
              <a:gd name="T11" fmla="*/ 1 h 87"/>
              <a:gd name="T12" fmla="*/ 2 w 39"/>
              <a:gd name="T13" fmla="*/ 3 h 87"/>
              <a:gd name="T14" fmla="*/ 0 w 39"/>
              <a:gd name="T15" fmla="*/ 6 h 87"/>
              <a:gd name="T16" fmla="*/ 0 w 39"/>
              <a:gd name="T17" fmla="*/ 10 h 87"/>
              <a:gd name="T18" fmla="*/ 0 w 39"/>
              <a:gd name="T19" fmla="*/ 22 h 87"/>
              <a:gd name="T20" fmla="*/ 3 w 39"/>
              <a:gd name="T21" fmla="*/ 35 h 87"/>
              <a:gd name="T22" fmla="*/ 7 w 39"/>
              <a:gd name="T23" fmla="*/ 48 h 87"/>
              <a:gd name="T24" fmla="*/ 13 w 39"/>
              <a:gd name="T25" fmla="*/ 60 h 87"/>
              <a:gd name="T26" fmla="*/ 19 w 39"/>
              <a:gd name="T27" fmla="*/ 72 h 87"/>
              <a:gd name="T28" fmla="*/ 25 w 39"/>
              <a:gd name="T29" fmla="*/ 81 h 87"/>
              <a:gd name="T30" fmla="*/ 33 w 39"/>
              <a:gd name="T31" fmla="*/ 86 h 87"/>
              <a:gd name="T32" fmla="*/ 38 w 39"/>
              <a:gd name="T33" fmla="*/ 87 h 87"/>
              <a:gd name="T34" fmla="*/ 39 w 39"/>
              <a:gd name="T35" fmla="*/ 70 h 87"/>
              <a:gd name="T36" fmla="*/ 34 w 39"/>
              <a:gd name="T37" fmla="*/ 50 h 87"/>
              <a:gd name="T38" fmla="*/ 27 w 39"/>
              <a:gd name="T39" fmla="*/ 29 h 87"/>
              <a:gd name="T40" fmla="*/ 20 w 39"/>
              <a:gd name="T41" fmla="*/ 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87">
                <a:moveTo>
                  <a:pt x="20" y="9"/>
                </a:moveTo>
                <a:lnTo>
                  <a:pt x="19" y="5"/>
                </a:lnTo>
                <a:lnTo>
                  <a:pt x="16" y="2"/>
                </a:lnTo>
                <a:lnTo>
                  <a:pt x="13" y="0"/>
                </a:lnTo>
                <a:lnTo>
                  <a:pt x="8" y="0"/>
                </a:lnTo>
                <a:lnTo>
                  <a:pt x="5" y="1"/>
                </a:lnTo>
                <a:lnTo>
                  <a:pt x="2" y="3"/>
                </a:lnTo>
                <a:lnTo>
                  <a:pt x="0" y="6"/>
                </a:lnTo>
                <a:lnTo>
                  <a:pt x="0" y="10"/>
                </a:lnTo>
                <a:lnTo>
                  <a:pt x="0" y="22"/>
                </a:lnTo>
                <a:lnTo>
                  <a:pt x="3" y="35"/>
                </a:lnTo>
                <a:lnTo>
                  <a:pt x="7" y="48"/>
                </a:lnTo>
                <a:lnTo>
                  <a:pt x="13" y="60"/>
                </a:lnTo>
                <a:lnTo>
                  <a:pt x="19" y="72"/>
                </a:lnTo>
                <a:lnTo>
                  <a:pt x="25" y="81"/>
                </a:lnTo>
                <a:lnTo>
                  <a:pt x="33" y="86"/>
                </a:lnTo>
                <a:lnTo>
                  <a:pt x="38" y="87"/>
                </a:lnTo>
                <a:lnTo>
                  <a:pt x="39" y="70"/>
                </a:lnTo>
                <a:lnTo>
                  <a:pt x="34" y="50"/>
                </a:lnTo>
                <a:lnTo>
                  <a:pt x="27" y="29"/>
                </a:lnTo>
                <a:lnTo>
                  <a:pt x="2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40" name="Freeform 590"/>
          <p:cNvSpPr>
            <a:spLocks/>
          </p:cNvSpPr>
          <p:nvPr/>
        </p:nvSpPr>
        <p:spPr bwMode="auto">
          <a:xfrm>
            <a:off x="9828084" y="1674812"/>
            <a:ext cx="7938" cy="12700"/>
          </a:xfrm>
          <a:custGeom>
            <a:avLst/>
            <a:gdLst>
              <a:gd name="T0" fmla="*/ 18 w 34"/>
              <a:gd name="T1" fmla="*/ 7 h 51"/>
              <a:gd name="T2" fmla="*/ 18 w 34"/>
              <a:gd name="T3" fmla="*/ 8 h 51"/>
              <a:gd name="T4" fmla="*/ 18 w 34"/>
              <a:gd name="T5" fmla="*/ 8 h 51"/>
              <a:gd name="T6" fmla="*/ 18 w 34"/>
              <a:gd name="T7" fmla="*/ 8 h 51"/>
              <a:gd name="T8" fmla="*/ 18 w 34"/>
              <a:gd name="T9" fmla="*/ 8 h 51"/>
              <a:gd name="T10" fmla="*/ 17 w 34"/>
              <a:gd name="T11" fmla="*/ 5 h 51"/>
              <a:gd name="T12" fmla="*/ 14 w 34"/>
              <a:gd name="T13" fmla="*/ 1 h 51"/>
              <a:gd name="T14" fmla="*/ 11 w 34"/>
              <a:gd name="T15" fmla="*/ 0 h 51"/>
              <a:gd name="T16" fmla="*/ 7 w 34"/>
              <a:gd name="T17" fmla="*/ 0 h 51"/>
              <a:gd name="T18" fmla="*/ 4 w 34"/>
              <a:gd name="T19" fmla="*/ 1 h 51"/>
              <a:gd name="T20" fmla="*/ 1 w 34"/>
              <a:gd name="T21" fmla="*/ 5 h 51"/>
              <a:gd name="T22" fmla="*/ 0 w 34"/>
              <a:gd name="T23" fmla="*/ 8 h 51"/>
              <a:gd name="T24" fmla="*/ 0 w 34"/>
              <a:gd name="T25" fmla="*/ 11 h 51"/>
              <a:gd name="T26" fmla="*/ 1 w 34"/>
              <a:gd name="T27" fmla="*/ 16 h 51"/>
              <a:gd name="T28" fmla="*/ 4 w 34"/>
              <a:gd name="T29" fmla="*/ 23 h 51"/>
              <a:gd name="T30" fmla="*/ 8 w 34"/>
              <a:gd name="T31" fmla="*/ 30 h 51"/>
              <a:gd name="T32" fmla="*/ 13 w 34"/>
              <a:gd name="T33" fmla="*/ 37 h 51"/>
              <a:gd name="T34" fmla="*/ 18 w 34"/>
              <a:gd name="T35" fmla="*/ 43 h 51"/>
              <a:gd name="T36" fmla="*/ 25 w 34"/>
              <a:gd name="T37" fmla="*/ 47 h 51"/>
              <a:gd name="T38" fmla="*/ 30 w 34"/>
              <a:gd name="T39" fmla="*/ 51 h 51"/>
              <a:gd name="T40" fmla="*/ 34 w 34"/>
              <a:gd name="T41" fmla="*/ 51 h 51"/>
              <a:gd name="T42" fmla="*/ 33 w 34"/>
              <a:gd name="T43" fmla="*/ 40 h 51"/>
              <a:gd name="T44" fmla="*/ 29 w 34"/>
              <a:gd name="T45" fmla="*/ 27 h 51"/>
              <a:gd name="T46" fmla="*/ 23 w 34"/>
              <a:gd name="T47" fmla="*/ 15 h 51"/>
              <a:gd name="T48" fmla="*/ 18 w 34"/>
              <a:gd name="T4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51">
                <a:moveTo>
                  <a:pt x="18" y="7"/>
                </a:moveTo>
                <a:lnTo>
                  <a:pt x="18" y="8"/>
                </a:lnTo>
                <a:lnTo>
                  <a:pt x="18" y="8"/>
                </a:lnTo>
                <a:lnTo>
                  <a:pt x="18" y="8"/>
                </a:lnTo>
                <a:lnTo>
                  <a:pt x="18" y="8"/>
                </a:lnTo>
                <a:lnTo>
                  <a:pt x="17" y="5"/>
                </a:lnTo>
                <a:lnTo>
                  <a:pt x="14" y="1"/>
                </a:lnTo>
                <a:lnTo>
                  <a:pt x="11" y="0"/>
                </a:lnTo>
                <a:lnTo>
                  <a:pt x="7" y="0"/>
                </a:lnTo>
                <a:lnTo>
                  <a:pt x="4" y="1"/>
                </a:lnTo>
                <a:lnTo>
                  <a:pt x="1" y="5"/>
                </a:lnTo>
                <a:lnTo>
                  <a:pt x="0" y="8"/>
                </a:lnTo>
                <a:lnTo>
                  <a:pt x="0" y="11"/>
                </a:lnTo>
                <a:lnTo>
                  <a:pt x="1" y="16"/>
                </a:lnTo>
                <a:lnTo>
                  <a:pt x="4" y="23"/>
                </a:lnTo>
                <a:lnTo>
                  <a:pt x="8" y="30"/>
                </a:lnTo>
                <a:lnTo>
                  <a:pt x="13" y="37"/>
                </a:lnTo>
                <a:lnTo>
                  <a:pt x="18" y="43"/>
                </a:lnTo>
                <a:lnTo>
                  <a:pt x="25" y="47"/>
                </a:lnTo>
                <a:lnTo>
                  <a:pt x="30" y="51"/>
                </a:lnTo>
                <a:lnTo>
                  <a:pt x="34" y="51"/>
                </a:lnTo>
                <a:lnTo>
                  <a:pt x="33" y="40"/>
                </a:lnTo>
                <a:lnTo>
                  <a:pt x="29" y="27"/>
                </a:lnTo>
                <a:lnTo>
                  <a:pt x="23" y="15"/>
                </a:lnTo>
                <a:lnTo>
                  <a:pt x="1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41" name="Freeform 591"/>
          <p:cNvSpPr>
            <a:spLocks/>
          </p:cNvSpPr>
          <p:nvPr/>
        </p:nvSpPr>
        <p:spPr bwMode="auto">
          <a:xfrm>
            <a:off x="9818559" y="1663700"/>
            <a:ext cx="12700" cy="6350"/>
          </a:xfrm>
          <a:custGeom>
            <a:avLst/>
            <a:gdLst>
              <a:gd name="T0" fmla="*/ 37 w 46"/>
              <a:gd name="T1" fmla="*/ 24 h 33"/>
              <a:gd name="T2" fmla="*/ 41 w 46"/>
              <a:gd name="T3" fmla="*/ 22 h 33"/>
              <a:gd name="T4" fmla="*/ 45 w 46"/>
              <a:gd name="T5" fmla="*/ 19 h 33"/>
              <a:gd name="T6" fmla="*/ 46 w 46"/>
              <a:gd name="T7" fmla="*/ 15 h 33"/>
              <a:gd name="T8" fmla="*/ 46 w 46"/>
              <a:gd name="T9" fmla="*/ 10 h 33"/>
              <a:gd name="T10" fmla="*/ 44 w 46"/>
              <a:gd name="T11" fmla="*/ 5 h 33"/>
              <a:gd name="T12" fmla="*/ 41 w 46"/>
              <a:gd name="T13" fmla="*/ 2 h 33"/>
              <a:gd name="T14" fmla="*/ 37 w 46"/>
              <a:gd name="T15" fmla="*/ 0 h 33"/>
              <a:gd name="T16" fmla="*/ 32 w 46"/>
              <a:gd name="T17" fmla="*/ 0 h 33"/>
              <a:gd name="T18" fmla="*/ 29 w 46"/>
              <a:gd name="T19" fmla="*/ 0 h 33"/>
              <a:gd name="T20" fmla="*/ 25 w 46"/>
              <a:gd name="T21" fmla="*/ 1 h 33"/>
              <a:gd name="T22" fmla="*/ 19 w 46"/>
              <a:gd name="T23" fmla="*/ 3 h 33"/>
              <a:gd name="T24" fmla="*/ 12 w 46"/>
              <a:gd name="T25" fmla="*/ 7 h 33"/>
              <a:gd name="T26" fmla="*/ 5 w 46"/>
              <a:gd name="T27" fmla="*/ 14 h 33"/>
              <a:gd name="T28" fmla="*/ 2 w 46"/>
              <a:gd name="T29" fmla="*/ 20 h 33"/>
              <a:gd name="T30" fmla="*/ 0 w 46"/>
              <a:gd name="T31" fmla="*/ 26 h 33"/>
              <a:gd name="T32" fmla="*/ 0 w 46"/>
              <a:gd name="T33" fmla="*/ 29 h 33"/>
              <a:gd name="T34" fmla="*/ 3 w 46"/>
              <a:gd name="T35" fmla="*/ 31 h 33"/>
              <a:gd name="T36" fmla="*/ 7 w 46"/>
              <a:gd name="T37" fmla="*/ 33 h 33"/>
              <a:gd name="T38" fmla="*/ 12 w 46"/>
              <a:gd name="T39" fmla="*/ 33 h 33"/>
              <a:gd name="T40" fmla="*/ 16 w 46"/>
              <a:gd name="T41" fmla="*/ 33 h 33"/>
              <a:gd name="T42" fmla="*/ 21 w 46"/>
              <a:gd name="T43" fmla="*/ 31 h 33"/>
              <a:gd name="T44" fmla="*/ 26 w 46"/>
              <a:gd name="T45" fmla="*/ 30 h 33"/>
              <a:gd name="T46" fmla="*/ 32 w 46"/>
              <a:gd name="T47" fmla="*/ 28 h 33"/>
              <a:gd name="T48" fmla="*/ 37 w 46"/>
              <a:gd name="T49"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33">
                <a:moveTo>
                  <a:pt x="37" y="24"/>
                </a:moveTo>
                <a:lnTo>
                  <a:pt x="41" y="22"/>
                </a:lnTo>
                <a:lnTo>
                  <a:pt x="45" y="19"/>
                </a:lnTo>
                <a:lnTo>
                  <a:pt x="46" y="15"/>
                </a:lnTo>
                <a:lnTo>
                  <a:pt x="46" y="10"/>
                </a:lnTo>
                <a:lnTo>
                  <a:pt x="44" y="5"/>
                </a:lnTo>
                <a:lnTo>
                  <a:pt x="41" y="2"/>
                </a:lnTo>
                <a:lnTo>
                  <a:pt x="37" y="0"/>
                </a:lnTo>
                <a:lnTo>
                  <a:pt x="32" y="0"/>
                </a:lnTo>
                <a:lnTo>
                  <a:pt x="29" y="0"/>
                </a:lnTo>
                <a:lnTo>
                  <a:pt x="25" y="1"/>
                </a:lnTo>
                <a:lnTo>
                  <a:pt x="19" y="3"/>
                </a:lnTo>
                <a:lnTo>
                  <a:pt x="12" y="7"/>
                </a:lnTo>
                <a:lnTo>
                  <a:pt x="5" y="14"/>
                </a:lnTo>
                <a:lnTo>
                  <a:pt x="2" y="20"/>
                </a:lnTo>
                <a:lnTo>
                  <a:pt x="0" y="26"/>
                </a:lnTo>
                <a:lnTo>
                  <a:pt x="0" y="29"/>
                </a:lnTo>
                <a:lnTo>
                  <a:pt x="3" y="31"/>
                </a:lnTo>
                <a:lnTo>
                  <a:pt x="7" y="33"/>
                </a:lnTo>
                <a:lnTo>
                  <a:pt x="12" y="33"/>
                </a:lnTo>
                <a:lnTo>
                  <a:pt x="16" y="33"/>
                </a:lnTo>
                <a:lnTo>
                  <a:pt x="21" y="31"/>
                </a:lnTo>
                <a:lnTo>
                  <a:pt x="26" y="30"/>
                </a:lnTo>
                <a:lnTo>
                  <a:pt x="32" y="28"/>
                </a:lnTo>
                <a:lnTo>
                  <a:pt x="37"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42" name="Freeform 592"/>
          <p:cNvSpPr>
            <a:spLocks/>
          </p:cNvSpPr>
          <p:nvPr/>
        </p:nvSpPr>
        <p:spPr bwMode="auto">
          <a:xfrm>
            <a:off x="9764584" y="1647825"/>
            <a:ext cx="46038" cy="57150"/>
          </a:xfrm>
          <a:custGeom>
            <a:avLst/>
            <a:gdLst>
              <a:gd name="T0" fmla="*/ 65 w 177"/>
              <a:gd name="T1" fmla="*/ 33 h 219"/>
              <a:gd name="T2" fmla="*/ 52 w 177"/>
              <a:gd name="T3" fmla="*/ 43 h 219"/>
              <a:gd name="T4" fmla="*/ 41 w 177"/>
              <a:gd name="T5" fmla="*/ 54 h 219"/>
              <a:gd name="T6" fmla="*/ 29 w 177"/>
              <a:gd name="T7" fmla="*/ 66 h 219"/>
              <a:gd name="T8" fmla="*/ 20 w 177"/>
              <a:gd name="T9" fmla="*/ 79 h 219"/>
              <a:gd name="T10" fmla="*/ 12 w 177"/>
              <a:gd name="T11" fmla="*/ 93 h 219"/>
              <a:gd name="T12" fmla="*/ 6 w 177"/>
              <a:gd name="T13" fmla="*/ 107 h 219"/>
              <a:gd name="T14" fmla="*/ 2 w 177"/>
              <a:gd name="T15" fmla="*/ 121 h 219"/>
              <a:gd name="T16" fmla="*/ 0 w 177"/>
              <a:gd name="T17" fmla="*/ 136 h 219"/>
              <a:gd name="T18" fmla="*/ 2 w 177"/>
              <a:gd name="T19" fmla="*/ 158 h 219"/>
              <a:gd name="T20" fmla="*/ 10 w 177"/>
              <a:gd name="T21" fmla="*/ 177 h 219"/>
              <a:gd name="T22" fmla="*/ 23 w 177"/>
              <a:gd name="T23" fmla="*/ 193 h 219"/>
              <a:gd name="T24" fmla="*/ 38 w 177"/>
              <a:gd name="T25" fmla="*/ 204 h 219"/>
              <a:gd name="T26" fmla="*/ 57 w 177"/>
              <a:gd name="T27" fmla="*/ 213 h 219"/>
              <a:gd name="T28" fmla="*/ 78 w 177"/>
              <a:gd name="T29" fmla="*/ 218 h 219"/>
              <a:gd name="T30" fmla="*/ 98 w 177"/>
              <a:gd name="T31" fmla="*/ 219 h 219"/>
              <a:gd name="T32" fmla="*/ 118 w 177"/>
              <a:gd name="T33" fmla="*/ 216 h 219"/>
              <a:gd name="T34" fmla="*/ 123 w 177"/>
              <a:gd name="T35" fmla="*/ 216 h 219"/>
              <a:gd name="T36" fmla="*/ 127 w 177"/>
              <a:gd name="T37" fmla="*/ 214 h 219"/>
              <a:gd name="T38" fmla="*/ 130 w 177"/>
              <a:gd name="T39" fmla="*/ 210 h 219"/>
              <a:gd name="T40" fmla="*/ 131 w 177"/>
              <a:gd name="T41" fmla="*/ 205 h 219"/>
              <a:gd name="T42" fmla="*/ 130 w 177"/>
              <a:gd name="T43" fmla="*/ 203 h 219"/>
              <a:gd name="T44" fmla="*/ 127 w 177"/>
              <a:gd name="T45" fmla="*/ 203 h 219"/>
              <a:gd name="T46" fmla="*/ 123 w 177"/>
              <a:gd name="T47" fmla="*/ 202 h 219"/>
              <a:gd name="T48" fmla="*/ 117 w 177"/>
              <a:gd name="T49" fmla="*/ 202 h 219"/>
              <a:gd name="T50" fmla="*/ 111 w 177"/>
              <a:gd name="T51" fmla="*/ 202 h 219"/>
              <a:gd name="T52" fmla="*/ 106 w 177"/>
              <a:gd name="T53" fmla="*/ 202 h 219"/>
              <a:gd name="T54" fmla="*/ 100 w 177"/>
              <a:gd name="T55" fmla="*/ 202 h 219"/>
              <a:gd name="T56" fmla="*/ 97 w 177"/>
              <a:gd name="T57" fmla="*/ 202 h 219"/>
              <a:gd name="T58" fmla="*/ 87 w 177"/>
              <a:gd name="T59" fmla="*/ 201 h 219"/>
              <a:gd name="T60" fmla="*/ 77 w 177"/>
              <a:gd name="T61" fmla="*/ 200 h 219"/>
              <a:gd name="T62" fmla="*/ 67 w 177"/>
              <a:gd name="T63" fmla="*/ 199 h 219"/>
              <a:gd name="T64" fmla="*/ 56 w 177"/>
              <a:gd name="T65" fmla="*/ 196 h 219"/>
              <a:gd name="T66" fmla="*/ 46 w 177"/>
              <a:gd name="T67" fmla="*/ 193 h 219"/>
              <a:gd name="T68" fmla="*/ 35 w 177"/>
              <a:gd name="T69" fmla="*/ 185 h 219"/>
              <a:gd name="T70" fmla="*/ 26 w 177"/>
              <a:gd name="T71" fmla="*/ 175 h 219"/>
              <a:gd name="T72" fmla="*/ 15 w 177"/>
              <a:gd name="T73" fmla="*/ 162 h 219"/>
              <a:gd name="T74" fmla="*/ 13 w 177"/>
              <a:gd name="T75" fmla="*/ 146 h 219"/>
              <a:gd name="T76" fmla="*/ 14 w 177"/>
              <a:gd name="T77" fmla="*/ 131 h 219"/>
              <a:gd name="T78" fmla="*/ 19 w 177"/>
              <a:gd name="T79" fmla="*/ 116 h 219"/>
              <a:gd name="T80" fmla="*/ 25 w 177"/>
              <a:gd name="T81" fmla="*/ 102 h 219"/>
              <a:gd name="T82" fmla="*/ 34 w 177"/>
              <a:gd name="T83" fmla="*/ 89 h 219"/>
              <a:gd name="T84" fmla="*/ 45 w 177"/>
              <a:gd name="T85" fmla="*/ 76 h 219"/>
              <a:gd name="T86" fmla="*/ 56 w 177"/>
              <a:gd name="T87" fmla="*/ 65 h 219"/>
              <a:gd name="T88" fmla="*/ 70 w 177"/>
              <a:gd name="T89" fmla="*/ 55 h 219"/>
              <a:gd name="T90" fmla="*/ 84 w 177"/>
              <a:gd name="T91" fmla="*/ 45 h 219"/>
              <a:gd name="T92" fmla="*/ 98 w 177"/>
              <a:gd name="T93" fmla="*/ 37 h 219"/>
              <a:gd name="T94" fmla="*/ 113 w 177"/>
              <a:gd name="T95" fmla="*/ 29 h 219"/>
              <a:gd name="T96" fmla="*/ 127 w 177"/>
              <a:gd name="T97" fmla="*/ 23 h 219"/>
              <a:gd name="T98" fmla="*/ 141 w 177"/>
              <a:gd name="T99" fmla="*/ 17 h 219"/>
              <a:gd name="T100" fmla="*/ 154 w 177"/>
              <a:gd name="T101" fmla="*/ 12 h 219"/>
              <a:gd name="T102" fmla="*/ 167 w 177"/>
              <a:gd name="T103" fmla="*/ 9 h 219"/>
              <a:gd name="T104" fmla="*/ 177 w 177"/>
              <a:gd name="T105" fmla="*/ 7 h 219"/>
              <a:gd name="T106" fmla="*/ 170 w 177"/>
              <a:gd name="T107" fmla="*/ 2 h 219"/>
              <a:gd name="T108" fmla="*/ 158 w 177"/>
              <a:gd name="T109" fmla="*/ 0 h 219"/>
              <a:gd name="T110" fmla="*/ 145 w 177"/>
              <a:gd name="T111" fmla="*/ 2 h 219"/>
              <a:gd name="T112" fmla="*/ 129 w 177"/>
              <a:gd name="T113" fmla="*/ 6 h 219"/>
              <a:gd name="T114" fmla="*/ 111 w 177"/>
              <a:gd name="T115" fmla="*/ 11 h 219"/>
              <a:gd name="T116" fmla="*/ 94 w 177"/>
              <a:gd name="T117" fmla="*/ 17 h 219"/>
              <a:gd name="T118" fmla="*/ 78 w 177"/>
              <a:gd name="T119" fmla="*/ 26 h 219"/>
              <a:gd name="T120" fmla="*/ 65 w 177"/>
              <a:gd name="T121" fmla="*/ 3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 h="219">
                <a:moveTo>
                  <a:pt x="65" y="33"/>
                </a:moveTo>
                <a:lnTo>
                  <a:pt x="52" y="43"/>
                </a:lnTo>
                <a:lnTo>
                  <a:pt x="41" y="54"/>
                </a:lnTo>
                <a:lnTo>
                  <a:pt x="29" y="66"/>
                </a:lnTo>
                <a:lnTo>
                  <a:pt x="20" y="79"/>
                </a:lnTo>
                <a:lnTo>
                  <a:pt x="12" y="93"/>
                </a:lnTo>
                <a:lnTo>
                  <a:pt x="6" y="107"/>
                </a:lnTo>
                <a:lnTo>
                  <a:pt x="2" y="121"/>
                </a:lnTo>
                <a:lnTo>
                  <a:pt x="0" y="136"/>
                </a:lnTo>
                <a:lnTo>
                  <a:pt x="2" y="158"/>
                </a:lnTo>
                <a:lnTo>
                  <a:pt x="10" y="177"/>
                </a:lnTo>
                <a:lnTo>
                  <a:pt x="23" y="193"/>
                </a:lnTo>
                <a:lnTo>
                  <a:pt x="38" y="204"/>
                </a:lnTo>
                <a:lnTo>
                  <a:pt x="57" y="213"/>
                </a:lnTo>
                <a:lnTo>
                  <a:pt x="78" y="218"/>
                </a:lnTo>
                <a:lnTo>
                  <a:pt x="98" y="219"/>
                </a:lnTo>
                <a:lnTo>
                  <a:pt x="118" y="216"/>
                </a:lnTo>
                <a:lnTo>
                  <a:pt x="123" y="216"/>
                </a:lnTo>
                <a:lnTo>
                  <a:pt x="127" y="214"/>
                </a:lnTo>
                <a:lnTo>
                  <a:pt x="130" y="210"/>
                </a:lnTo>
                <a:lnTo>
                  <a:pt x="131" y="205"/>
                </a:lnTo>
                <a:lnTo>
                  <a:pt x="130" y="203"/>
                </a:lnTo>
                <a:lnTo>
                  <a:pt x="127" y="203"/>
                </a:lnTo>
                <a:lnTo>
                  <a:pt x="123" y="202"/>
                </a:lnTo>
                <a:lnTo>
                  <a:pt x="117" y="202"/>
                </a:lnTo>
                <a:lnTo>
                  <a:pt x="111" y="202"/>
                </a:lnTo>
                <a:lnTo>
                  <a:pt x="106" y="202"/>
                </a:lnTo>
                <a:lnTo>
                  <a:pt x="100" y="202"/>
                </a:lnTo>
                <a:lnTo>
                  <a:pt x="97" y="202"/>
                </a:lnTo>
                <a:lnTo>
                  <a:pt x="87" y="201"/>
                </a:lnTo>
                <a:lnTo>
                  <a:pt x="77" y="200"/>
                </a:lnTo>
                <a:lnTo>
                  <a:pt x="67" y="199"/>
                </a:lnTo>
                <a:lnTo>
                  <a:pt x="56" y="196"/>
                </a:lnTo>
                <a:lnTo>
                  <a:pt x="46" y="193"/>
                </a:lnTo>
                <a:lnTo>
                  <a:pt x="35" y="185"/>
                </a:lnTo>
                <a:lnTo>
                  <a:pt x="26" y="175"/>
                </a:lnTo>
                <a:lnTo>
                  <a:pt x="15" y="162"/>
                </a:lnTo>
                <a:lnTo>
                  <a:pt x="13" y="146"/>
                </a:lnTo>
                <a:lnTo>
                  <a:pt x="14" y="131"/>
                </a:lnTo>
                <a:lnTo>
                  <a:pt x="19" y="116"/>
                </a:lnTo>
                <a:lnTo>
                  <a:pt x="25" y="102"/>
                </a:lnTo>
                <a:lnTo>
                  <a:pt x="34" y="89"/>
                </a:lnTo>
                <a:lnTo>
                  <a:pt x="45" y="76"/>
                </a:lnTo>
                <a:lnTo>
                  <a:pt x="56" y="65"/>
                </a:lnTo>
                <a:lnTo>
                  <a:pt x="70" y="55"/>
                </a:lnTo>
                <a:lnTo>
                  <a:pt x="84" y="45"/>
                </a:lnTo>
                <a:lnTo>
                  <a:pt x="98" y="37"/>
                </a:lnTo>
                <a:lnTo>
                  <a:pt x="113" y="29"/>
                </a:lnTo>
                <a:lnTo>
                  <a:pt x="127" y="23"/>
                </a:lnTo>
                <a:lnTo>
                  <a:pt x="141" y="17"/>
                </a:lnTo>
                <a:lnTo>
                  <a:pt x="154" y="12"/>
                </a:lnTo>
                <a:lnTo>
                  <a:pt x="167" y="9"/>
                </a:lnTo>
                <a:lnTo>
                  <a:pt x="177" y="7"/>
                </a:lnTo>
                <a:lnTo>
                  <a:pt x="170" y="2"/>
                </a:lnTo>
                <a:lnTo>
                  <a:pt x="158" y="0"/>
                </a:lnTo>
                <a:lnTo>
                  <a:pt x="145" y="2"/>
                </a:lnTo>
                <a:lnTo>
                  <a:pt x="129" y="6"/>
                </a:lnTo>
                <a:lnTo>
                  <a:pt x="111" y="11"/>
                </a:lnTo>
                <a:lnTo>
                  <a:pt x="94" y="17"/>
                </a:lnTo>
                <a:lnTo>
                  <a:pt x="78" y="26"/>
                </a:lnTo>
                <a:lnTo>
                  <a:pt x="65"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43" name="Freeform 593"/>
          <p:cNvSpPr>
            <a:spLocks/>
          </p:cNvSpPr>
          <p:nvPr/>
        </p:nvSpPr>
        <p:spPr bwMode="auto">
          <a:xfrm>
            <a:off x="9840784" y="1646237"/>
            <a:ext cx="30163" cy="46038"/>
          </a:xfrm>
          <a:custGeom>
            <a:avLst/>
            <a:gdLst>
              <a:gd name="T0" fmla="*/ 97 w 115"/>
              <a:gd name="T1" fmla="*/ 57 h 170"/>
              <a:gd name="T2" fmla="*/ 100 w 115"/>
              <a:gd name="T3" fmla="*/ 75 h 170"/>
              <a:gd name="T4" fmla="*/ 98 w 115"/>
              <a:gd name="T5" fmla="*/ 90 h 170"/>
              <a:gd name="T6" fmla="*/ 91 w 115"/>
              <a:gd name="T7" fmla="*/ 103 h 170"/>
              <a:gd name="T8" fmla="*/ 80 w 115"/>
              <a:gd name="T9" fmla="*/ 114 h 170"/>
              <a:gd name="T10" fmla="*/ 68 w 115"/>
              <a:gd name="T11" fmla="*/ 125 h 170"/>
              <a:gd name="T12" fmla="*/ 54 w 115"/>
              <a:gd name="T13" fmla="*/ 135 h 170"/>
              <a:gd name="T14" fmla="*/ 39 w 115"/>
              <a:gd name="T15" fmla="*/ 145 h 170"/>
              <a:gd name="T16" fmla="*/ 27 w 115"/>
              <a:gd name="T17" fmla="*/ 155 h 170"/>
              <a:gd name="T18" fmla="*/ 25 w 115"/>
              <a:gd name="T19" fmla="*/ 158 h 170"/>
              <a:gd name="T20" fmla="*/ 23 w 115"/>
              <a:gd name="T21" fmla="*/ 160 h 170"/>
              <a:gd name="T22" fmla="*/ 23 w 115"/>
              <a:gd name="T23" fmla="*/ 164 h 170"/>
              <a:gd name="T24" fmla="*/ 26 w 115"/>
              <a:gd name="T25" fmla="*/ 167 h 170"/>
              <a:gd name="T26" fmla="*/ 28 w 115"/>
              <a:gd name="T27" fmla="*/ 169 h 170"/>
              <a:gd name="T28" fmla="*/ 31 w 115"/>
              <a:gd name="T29" fmla="*/ 170 h 170"/>
              <a:gd name="T30" fmla="*/ 34 w 115"/>
              <a:gd name="T31" fmla="*/ 170 h 170"/>
              <a:gd name="T32" fmla="*/ 37 w 115"/>
              <a:gd name="T33" fmla="*/ 169 h 170"/>
              <a:gd name="T34" fmla="*/ 53 w 115"/>
              <a:gd name="T35" fmla="*/ 159 h 170"/>
              <a:gd name="T36" fmla="*/ 69 w 115"/>
              <a:gd name="T37" fmla="*/ 149 h 170"/>
              <a:gd name="T38" fmla="*/ 83 w 115"/>
              <a:gd name="T39" fmla="*/ 137 h 170"/>
              <a:gd name="T40" fmla="*/ 97 w 115"/>
              <a:gd name="T41" fmla="*/ 123 h 170"/>
              <a:gd name="T42" fmla="*/ 106 w 115"/>
              <a:gd name="T43" fmla="*/ 108 h 170"/>
              <a:gd name="T44" fmla="*/ 113 w 115"/>
              <a:gd name="T45" fmla="*/ 91 h 170"/>
              <a:gd name="T46" fmla="*/ 115 w 115"/>
              <a:gd name="T47" fmla="*/ 73 h 170"/>
              <a:gd name="T48" fmla="*/ 111 w 115"/>
              <a:gd name="T49" fmla="*/ 53 h 170"/>
              <a:gd name="T50" fmla="*/ 101 w 115"/>
              <a:gd name="T51" fmla="*/ 39 h 170"/>
              <a:gd name="T52" fmla="*/ 89 w 115"/>
              <a:gd name="T53" fmla="*/ 26 h 170"/>
              <a:gd name="T54" fmla="*/ 72 w 115"/>
              <a:gd name="T55" fmla="*/ 15 h 170"/>
              <a:gd name="T56" fmla="*/ 55 w 115"/>
              <a:gd name="T57" fmla="*/ 8 h 170"/>
              <a:gd name="T58" fmla="*/ 37 w 115"/>
              <a:gd name="T59" fmla="*/ 2 h 170"/>
              <a:gd name="T60" fmla="*/ 21 w 115"/>
              <a:gd name="T61" fmla="*/ 0 h 170"/>
              <a:gd name="T62" fmla="*/ 9 w 115"/>
              <a:gd name="T63" fmla="*/ 1 h 170"/>
              <a:gd name="T64" fmla="*/ 0 w 115"/>
              <a:gd name="T65" fmla="*/ 5 h 170"/>
              <a:gd name="T66" fmla="*/ 15 w 115"/>
              <a:gd name="T67" fmla="*/ 10 h 170"/>
              <a:gd name="T68" fmla="*/ 30 w 115"/>
              <a:gd name="T69" fmla="*/ 13 h 170"/>
              <a:gd name="T70" fmla="*/ 43 w 115"/>
              <a:gd name="T71" fmla="*/ 16 h 170"/>
              <a:gd name="T72" fmla="*/ 57 w 115"/>
              <a:gd name="T73" fmla="*/ 20 h 170"/>
              <a:gd name="T74" fmla="*/ 70 w 115"/>
              <a:gd name="T75" fmla="*/ 26 h 170"/>
              <a:gd name="T76" fmla="*/ 81 w 115"/>
              <a:gd name="T77" fmla="*/ 33 h 170"/>
              <a:gd name="T78" fmla="*/ 91 w 115"/>
              <a:gd name="T79" fmla="*/ 43 h 170"/>
              <a:gd name="T80" fmla="*/ 97 w 115"/>
              <a:gd name="T81"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5" h="170">
                <a:moveTo>
                  <a:pt x="97" y="57"/>
                </a:moveTo>
                <a:lnTo>
                  <a:pt x="100" y="75"/>
                </a:lnTo>
                <a:lnTo>
                  <a:pt x="98" y="90"/>
                </a:lnTo>
                <a:lnTo>
                  <a:pt x="91" y="103"/>
                </a:lnTo>
                <a:lnTo>
                  <a:pt x="80" y="114"/>
                </a:lnTo>
                <a:lnTo>
                  <a:pt x="68" y="125"/>
                </a:lnTo>
                <a:lnTo>
                  <a:pt x="54" y="135"/>
                </a:lnTo>
                <a:lnTo>
                  <a:pt x="39" y="145"/>
                </a:lnTo>
                <a:lnTo>
                  <a:pt x="27" y="155"/>
                </a:lnTo>
                <a:lnTo>
                  <a:pt x="25" y="158"/>
                </a:lnTo>
                <a:lnTo>
                  <a:pt x="23" y="160"/>
                </a:lnTo>
                <a:lnTo>
                  <a:pt x="23" y="164"/>
                </a:lnTo>
                <a:lnTo>
                  <a:pt x="26" y="167"/>
                </a:lnTo>
                <a:lnTo>
                  <a:pt x="28" y="169"/>
                </a:lnTo>
                <a:lnTo>
                  <a:pt x="31" y="170"/>
                </a:lnTo>
                <a:lnTo>
                  <a:pt x="34" y="170"/>
                </a:lnTo>
                <a:lnTo>
                  <a:pt x="37" y="169"/>
                </a:lnTo>
                <a:lnTo>
                  <a:pt x="53" y="159"/>
                </a:lnTo>
                <a:lnTo>
                  <a:pt x="69" y="149"/>
                </a:lnTo>
                <a:lnTo>
                  <a:pt x="83" y="137"/>
                </a:lnTo>
                <a:lnTo>
                  <a:pt x="97" y="123"/>
                </a:lnTo>
                <a:lnTo>
                  <a:pt x="106" y="108"/>
                </a:lnTo>
                <a:lnTo>
                  <a:pt x="113" y="91"/>
                </a:lnTo>
                <a:lnTo>
                  <a:pt x="115" y="73"/>
                </a:lnTo>
                <a:lnTo>
                  <a:pt x="111" y="53"/>
                </a:lnTo>
                <a:lnTo>
                  <a:pt x="101" y="39"/>
                </a:lnTo>
                <a:lnTo>
                  <a:pt x="89" y="26"/>
                </a:lnTo>
                <a:lnTo>
                  <a:pt x="72" y="15"/>
                </a:lnTo>
                <a:lnTo>
                  <a:pt x="55" y="8"/>
                </a:lnTo>
                <a:lnTo>
                  <a:pt x="37" y="2"/>
                </a:lnTo>
                <a:lnTo>
                  <a:pt x="21" y="0"/>
                </a:lnTo>
                <a:lnTo>
                  <a:pt x="9" y="1"/>
                </a:lnTo>
                <a:lnTo>
                  <a:pt x="0" y="5"/>
                </a:lnTo>
                <a:lnTo>
                  <a:pt x="15" y="10"/>
                </a:lnTo>
                <a:lnTo>
                  <a:pt x="30" y="13"/>
                </a:lnTo>
                <a:lnTo>
                  <a:pt x="43" y="16"/>
                </a:lnTo>
                <a:lnTo>
                  <a:pt x="57" y="20"/>
                </a:lnTo>
                <a:lnTo>
                  <a:pt x="70" y="26"/>
                </a:lnTo>
                <a:lnTo>
                  <a:pt x="81" y="33"/>
                </a:lnTo>
                <a:lnTo>
                  <a:pt x="91" y="43"/>
                </a:lnTo>
                <a:lnTo>
                  <a:pt x="97" y="57"/>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44" name="Freeform 594"/>
          <p:cNvSpPr>
            <a:spLocks/>
          </p:cNvSpPr>
          <p:nvPr/>
        </p:nvSpPr>
        <p:spPr bwMode="auto">
          <a:xfrm>
            <a:off x="9736009" y="1636712"/>
            <a:ext cx="73025" cy="92075"/>
          </a:xfrm>
          <a:custGeom>
            <a:avLst/>
            <a:gdLst>
              <a:gd name="T0" fmla="*/ 90 w 289"/>
              <a:gd name="T1" fmla="*/ 65 h 352"/>
              <a:gd name="T2" fmla="*/ 48 w 289"/>
              <a:gd name="T3" fmla="*/ 106 h 352"/>
              <a:gd name="T4" fmla="*/ 16 w 289"/>
              <a:gd name="T5" fmla="*/ 156 h 352"/>
              <a:gd name="T6" fmla="*/ 0 w 289"/>
              <a:gd name="T7" fmla="*/ 211 h 352"/>
              <a:gd name="T8" fmla="*/ 3 w 289"/>
              <a:gd name="T9" fmla="*/ 249 h 352"/>
              <a:gd name="T10" fmla="*/ 10 w 289"/>
              <a:gd name="T11" fmla="*/ 264 h 352"/>
              <a:gd name="T12" fmla="*/ 19 w 289"/>
              <a:gd name="T13" fmla="*/ 277 h 352"/>
              <a:gd name="T14" fmla="*/ 31 w 289"/>
              <a:gd name="T15" fmla="*/ 289 h 352"/>
              <a:gd name="T16" fmla="*/ 51 w 289"/>
              <a:gd name="T17" fmla="*/ 302 h 352"/>
              <a:gd name="T18" fmla="*/ 78 w 289"/>
              <a:gd name="T19" fmla="*/ 316 h 352"/>
              <a:gd name="T20" fmla="*/ 107 w 289"/>
              <a:gd name="T21" fmla="*/ 327 h 352"/>
              <a:gd name="T22" fmla="*/ 137 w 289"/>
              <a:gd name="T23" fmla="*/ 335 h 352"/>
              <a:gd name="T24" fmla="*/ 167 w 289"/>
              <a:gd name="T25" fmla="*/ 342 h 352"/>
              <a:gd name="T26" fmla="*/ 198 w 289"/>
              <a:gd name="T27" fmla="*/ 346 h 352"/>
              <a:gd name="T28" fmla="*/ 229 w 289"/>
              <a:gd name="T29" fmla="*/ 349 h 352"/>
              <a:gd name="T30" fmla="*/ 260 w 289"/>
              <a:gd name="T31" fmla="*/ 351 h 352"/>
              <a:gd name="T32" fmla="*/ 280 w 289"/>
              <a:gd name="T33" fmla="*/ 352 h 352"/>
              <a:gd name="T34" fmla="*/ 287 w 289"/>
              <a:gd name="T35" fmla="*/ 346 h 352"/>
              <a:gd name="T36" fmla="*/ 289 w 289"/>
              <a:gd name="T37" fmla="*/ 335 h 352"/>
              <a:gd name="T38" fmla="*/ 283 w 289"/>
              <a:gd name="T39" fmla="*/ 328 h 352"/>
              <a:gd name="T40" fmla="*/ 264 w 289"/>
              <a:gd name="T41" fmla="*/ 327 h 352"/>
              <a:gd name="T42" fmla="*/ 235 w 289"/>
              <a:gd name="T43" fmla="*/ 326 h 352"/>
              <a:gd name="T44" fmla="*/ 207 w 289"/>
              <a:gd name="T45" fmla="*/ 323 h 352"/>
              <a:gd name="T46" fmla="*/ 179 w 289"/>
              <a:gd name="T47" fmla="*/ 319 h 352"/>
              <a:gd name="T48" fmla="*/ 150 w 289"/>
              <a:gd name="T49" fmla="*/ 314 h 352"/>
              <a:gd name="T50" fmla="*/ 122 w 289"/>
              <a:gd name="T51" fmla="*/ 306 h 352"/>
              <a:gd name="T52" fmla="*/ 95 w 289"/>
              <a:gd name="T53" fmla="*/ 298 h 352"/>
              <a:gd name="T54" fmla="*/ 68 w 289"/>
              <a:gd name="T55" fmla="*/ 285 h 352"/>
              <a:gd name="T56" fmla="*/ 45 w 289"/>
              <a:gd name="T57" fmla="*/ 271 h 352"/>
              <a:gd name="T58" fmla="*/ 32 w 289"/>
              <a:gd name="T59" fmla="*/ 250 h 352"/>
              <a:gd name="T60" fmla="*/ 27 w 289"/>
              <a:gd name="T61" fmla="*/ 222 h 352"/>
              <a:gd name="T62" fmla="*/ 34 w 289"/>
              <a:gd name="T63" fmla="*/ 183 h 352"/>
              <a:gd name="T64" fmla="*/ 45 w 289"/>
              <a:gd name="T65" fmla="*/ 153 h 352"/>
              <a:gd name="T66" fmla="*/ 61 w 289"/>
              <a:gd name="T67" fmla="*/ 127 h 352"/>
              <a:gd name="T68" fmla="*/ 80 w 289"/>
              <a:gd name="T69" fmla="*/ 103 h 352"/>
              <a:gd name="T70" fmla="*/ 102 w 289"/>
              <a:gd name="T71" fmla="*/ 82 h 352"/>
              <a:gd name="T72" fmla="*/ 129 w 289"/>
              <a:gd name="T73" fmla="*/ 59 h 352"/>
              <a:gd name="T74" fmla="*/ 162 w 289"/>
              <a:gd name="T75" fmla="*/ 38 h 352"/>
              <a:gd name="T76" fmla="*/ 197 w 289"/>
              <a:gd name="T77" fmla="*/ 20 h 352"/>
              <a:gd name="T78" fmla="*/ 227 w 289"/>
              <a:gd name="T79" fmla="*/ 6 h 352"/>
              <a:gd name="T80" fmla="*/ 228 w 289"/>
              <a:gd name="T81" fmla="*/ 0 h 352"/>
              <a:gd name="T82" fmla="*/ 198 w 289"/>
              <a:gd name="T83" fmla="*/ 5 h 352"/>
              <a:gd name="T84" fmla="*/ 162 w 289"/>
              <a:gd name="T85" fmla="*/ 18 h 352"/>
              <a:gd name="T86" fmla="*/ 127 w 289"/>
              <a:gd name="T87" fmla="*/ 3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9" h="352">
                <a:moveTo>
                  <a:pt x="113" y="47"/>
                </a:moveTo>
                <a:lnTo>
                  <a:pt x="90" y="65"/>
                </a:lnTo>
                <a:lnTo>
                  <a:pt x="68" y="85"/>
                </a:lnTo>
                <a:lnTo>
                  <a:pt x="48" y="106"/>
                </a:lnTo>
                <a:lnTo>
                  <a:pt x="31" y="130"/>
                </a:lnTo>
                <a:lnTo>
                  <a:pt x="16" y="156"/>
                </a:lnTo>
                <a:lnTo>
                  <a:pt x="5" y="182"/>
                </a:lnTo>
                <a:lnTo>
                  <a:pt x="0" y="211"/>
                </a:lnTo>
                <a:lnTo>
                  <a:pt x="1" y="241"/>
                </a:lnTo>
                <a:lnTo>
                  <a:pt x="3" y="249"/>
                </a:lnTo>
                <a:lnTo>
                  <a:pt x="6" y="257"/>
                </a:lnTo>
                <a:lnTo>
                  <a:pt x="10" y="264"/>
                </a:lnTo>
                <a:lnTo>
                  <a:pt x="14" y="271"/>
                </a:lnTo>
                <a:lnTo>
                  <a:pt x="19" y="277"/>
                </a:lnTo>
                <a:lnTo>
                  <a:pt x="24" y="284"/>
                </a:lnTo>
                <a:lnTo>
                  <a:pt x="31" y="289"/>
                </a:lnTo>
                <a:lnTo>
                  <a:pt x="37" y="293"/>
                </a:lnTo>
                <a:lnTo>
                  <a:pt x="51" y="302"/>
                </a:lnTo>
                <a:lnTo>
                  <a:pt x="64" y="309"/>
                </a:lnTo>
                <a:lnTo>
                  <a:pt x="78" y="316"/>
                </a:lnTo>
                <a:lnTo>
                  <a:pt x="93" y="321"/>
                </a:lnTo>
                <a:lnTo>
                  <a:pt x="107" y="327"/>
                </a:lnTo>
                <a:lnTo>
                  <a:pt x="122" y="331"/>
                </a:lnTo>
                <a:lnTo>
                  <a:pt x="137" y="335"/>
                </a:lnTo>
                <a:lnTo>
                  <a:pt x="151" y="338"/>
                </a:lnTo>
                <a:lnTo>
                  <a:pt x="167" y="342"/>
                </a:lnTo>
                <a:lnTo>
                  <a:pt x="183" y="344"/>
                </a:lnTo>
                <a:lnTo>
                  <a:pt x="198" y="346"/>
                </a:lnTo>
                <a:lnTo>
                  <a:pt x="213" y="348"/>
                </a:lnTo>
                <a:lnTo>
                  <a:pt x="229" y="349"/>
                </a:lnTo>
                <a:lnTo>
                  <a:pt x="245" y="350"/>
                </a:lnTo>
                <a:lnTo>
                  <a:pt x="260" y="351"/>
                </a:lnTo>
                <a:lnTo>
                  <a:pt x="275" y="352"/>
                </a:lnTo>
                <a:lnTo>
                  <a:pt x="280" y="352"/>
                </a:lnTo>
                <a:lnTo>
                  <a:pt x="284" y="349"/>
                </a:lnTo>
                <a:lnTo>
                  <a:pt x="287" y="346"/>
                </a:lnTo>
                <a:lnTo>
                  <a:pt x="289" y="340"/>
                </a:lnTo>
                <a:lnTo>
                  <a:pt x="289" y="335"/>
                </a:lnTo>
                <a:lnTo>
                  <a:pt x="287" y="331"/>
                </a:lnTo>
                <a:lnTo>
                  <a:pt x="283" y="328"/>
                </a:lnTo>
                <a:lnTo>
                  <a:pt x="279" y="327"/>
                </a:lnTo>
                <a:lnTo>
                  <a:pt x="264" y="327"/>
                </a:lnTo>
                <a:lnTo>
                  <a:pt x="250" y="327"/>
                </a:lnTo>
                <a:lnTo>
                  <a:pt x="235" y="326"/>
                </a:lnTo>
                <a:lnTo>
                  <a:pt x="222" y="324"/>
                </a:lnTo>
                <a:lnTo>
                  <a:pt x="207" y="323"/>
                </a:lnTo>
                <a:lnTo>
                  <a:pt x="192" y="321"/>
                </a:lnTo>
                <a:lnTo>
                  <a:pt x="179" y="319"/>
                </a:lnTo>
                <a:lnTo>
                  <a:pt x="164" y="317"/>
                </a:lnTo>
                <a:lnTo>
                  <a:pt x="150" y="314"/>
                </a:lnTo>
                <a:lnTo>
                  <a:pt x="136" y="311"/>
                </a:lnTo>
                <a:lnTo>
                  <a:pt x="122" y="306"/>
                </a:lnTo>
                <a:lnTo>
                  <a:pt x="108" y="302"/>
                </a:lnTo>
                <a:lnTo>
                  <a:pt x="95" y="298"/>
                </a:lnTo>
                <a:lnTo>
                  <a:pt x="82" y="291"/>
                </a:lnTo>
                <a:lnTo>
                  <a:pt x="68" y="285"/>
                </a:lnTo>
                <a:lnTo>
                  <a:pt x="56" y="278"/>
                </a:lnTo>
                <a:lnTo>
                  <a:pt x="45" y="271"/>
                </a:lnTo>
                <a:lnTo>
                  <a:pt x="37" y="260"/>
                </a:lnTo>
                <a:lnTo>
                  <a:pt x="32" y="250"/>
                </a:lnTo>
                <a:lnTo>
                  <a:pt x="27" y="237"/>
                </a:lnTo>
                <a:lnTo>
                  <a:pt x="27" y="222"/>
                </a:lnTo>
                <a:lnTo>
                  <a:pt x="30" y="203"/>
                </a:lnTo>
                <a:lnTo>
                  <a:pt x="34" y="183"/>
                </a:lnTo>
                <a:lnTo>
                  <a:pt x="38" y="169"/>
                </a:lnTo>
                <a:lnTo>
                  <a:pt x="45" y="153"/>
                </a:lnTo>
                <a:lnTo>
                  <a:pt x="54" y="140"/>
                </a:lnTo>
                <a:lnTo>
                  <a:pt x="61" y="127"/>
                </a:lnTo>
                <a:lnTo>
                  <a:pt x="71" y="115"/>
                </a:lnTo>
                <a:lnTo>
                  <a:pt x="80" y="103"/>
                </a:lnTo>
                <a:lnTo>
                  <a:pt x="90" y="93"/>
                </a:lnTo>
                <a:lnTo>
                  <a:pt x="102" y="82"/>
                </a:lnTo>
                <a:lnTo>
                  <a:pt x="116" y="70"/>
                </a:lnTo>
                <a:lnTo>
                  <a:pt x="129" y="59"/>
                </a:lnTo>
                <a:lnTo>
                  <a:pt x="145" y="49"/>
                </a:lnTo>
                <a:lnTo>
                  <a:pt x="162" y="38"/>
                </a:lnTo>
                <a:lnTo>
                  <a:pt x="180" y="28"/>
                </a:lnTo>
                <a:lnTo>
                  <a:pt x="197" y="20"/>
                </a:lnTo>
                <a:lnTo>
                  <a:pt x="212" y="12"/>
                </a:lnTo>
                <a:lnTo>
                  <a:pt x="227" y="6"/>
                </a:lnTo>
                <a:lnTo>
                  <a:pt x="240" y="1"/>
                </a:lnTo>
                <a:lnTo>
                  <a:pt x="228" y="0"/>
                </a:lnTo>
                <a:lnTo>
                  <a:pt x="213" y="1"/>
                </a:lnTo>
                <a:lnTo>
                  <a:pt x="198" y="5"/>
                </a:lnTo>
                <a:lnTo>
                  <a:pt x="180" y="10"/>
                </a:lnTo>
                <a:lnTo>
                  <a:pt x="162" y="18"/>
                </a:lnTo>
                <a:lnTo>
                  <a:pt x="144" y="26"/>
                </a:lnTo>
                <a:lnTo>
                  <a:pt x="127" y="36"/>
                </a:lnTo>
                <a:lnTo>
                  <a:pt x="113" y="47"/>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45" name="Freeform 595"/>
          <p:cNvSpPr>
            <a:spLocks/>
          </p:cNvSpPr>
          <p:nvPr/>
        </p:nvSpPr>
        <p:spPr bwMode="auto">
          <a:xfrm>
            <a:off x="9839197" y="1633537"/>
            <a:ext cx="65087" cy="63500"/>
          </a:xfrm>
          <a:custGeom>
            <a:avLst/>
            <a:gdLst>
              <a:gd name="T0" fmla="*/ 210 w 252"/>
              <a:gd name="T1" fmla="*/ 72 h 235"/>
              <a:gd name="T2" fmla="*/ 222 w 252"/>
              <a:gd name="T3" fmla="*/ 85 h 235"/>
              <a:gd name="T4" fmla="*/ 228 w 252"/>
              <a:gd name="T5" fmla="*/ 100 h 235"/>
              <a:gd name="T6" fmla="*/ 232 w 252"/>
              <a:gd name="T7" fmla="*/ 116 h 235"/>
              <a:gd name="T8" fmla="*/ 232 w 252"/>
              <a:gd name="T9" fmla="*/ 133 h 235"/>
              <a:gd name="T10" fmla="*/ 230 w 252"/>
              <a:gd name="T11" fmla="*/ 147 h 235"/>
              <a:gd name="T12" fmla="*/ 226 w 252"/>
              <a:gd name="T13" fmla="*/ 159 h 235"/>
              <a:gd name="T14" fmla="*/ 218 w 252"/>
              <a:gd name="T15" fmla="*/ 171 h 235"/>
              <a:gd name="T16" fmla="*/ 211 w 252"/>
              <a:gd name="T17" fmla="*/ 180 h 235"/>
              <a:gd name="T18" fmla="*/ 202 w 252"/>
              <a:gd name="T19" fmla="*/ 191 h 235"/>
              <a:gd name="T20" fmla="*/ 192 w 252"/>
              <a:gd name="T21" fmla="*/ 200 h 235"/>
              <a:gd name="T22" fmla="*/ 183 w 252"/>
              <a:gd name="T23" fmla="*/ 209 h 235"/>
              <a:gd name="T24" fmla="*/ 173 w 252"/>
              <a:gd name="T25" fmla="*/ 219 h 235"/>
              <a:gd name="T26" fmla="*/ 171 w 252"/>
              <a:gd name="T27" fmla="*/ 222 h 235"/>
              <a:gd name="T28" fmla="*/ 170 w 252"/>
              <a:gd name="T29" fmla="*/ 225 h 235"/>
              <a:gd name="T30" fmla="*/ 171 w 252"/>
              <a:gd name="T31" fmla="*/ 229 h 235"/>
              <a:gd name="T32" fmla="*/ 173 w 252"/>
              <a:gd name="T33" fmla="*/ 232 h 235"/>
              <a:gd name="T34" fmla="*/ 176 w 252"/>
              <a:gd name="T35" fmla="*/ 234 h 235"/>
              <a:gd name="T36" fmla="*/ 180 w 252"/>
              <a:gd name="T37" fmla="*/ 235 h 235"/>
              <a:gd name="T38" fmla="*/ 184 w 252"/>
              <a:gd name="T39" fmla="*/ 234 h 235"/>
              <a:gd name="T40" fmla="*/ 187 w 252"/>
              <a:gd name="T41" fmla="*/ 232 h 235"/>
              <a:gd name="T42" fmla="*/ 208 w 252"/>
              <a:gd name="T43" fmla="*/ 218 h 235"/>
              <a:gd name="T44" fmla="*/ 225 w 252"/>
              <a:gd name="T45" fmla="*/ 200 h 235"/>
              <a:gd name="T46" fmla="*/ 239 w 252"/>
              <a:gd name="T47" fmla="*/ 178 h 235"/>
              <a:gd name="T48" fmla="*/ 249 w 252"/>
              <a:gd name="T49" fmla="*/ 156 h 235"/>
              <a:gd name="T50" fmla="*/ 252 w 252"/>
              <a:gd name="T51" fmla="*/ 131 h 235"/>
              <a:gd name="T52" fmla="*/ 250 w 252"/>
              <a:gd name="T53" fmla="*/ 108 h 235"/>
              <a:gd name="T54" fmla="*/ 242 w 252"/>
              <a:gd name="T55" fmla="*/ 85 h 235"/>
              <a:gd name="T56" fmla="*/ 225 w 252"/>
              <a:gd name="T57" fmla="*/ 65 h 235"/>
              <a:gd name="T58" fmla="*/ 212 w 252"/>
              <a:gd name="T59" fmla="*/ 54 h 235"/>
              <a:gd name="T60" fmla="*/ 197 w 252"/>
              <a:gd name="T61" fmla="*/ 45 h 235"/>
              <a:gd name="T62" fmla="*/ 181 w 252"/>
              <a:gd name="T63" fmla="*/ 36 h 235"/>
              <a:gd name="T64" fmla="*/ 164 w 252"/>
              <a:gd name="T65" fmla="*/ 29 h 235"/>
              <a:gd name="T66" fmla="*/ 146 w 252"/>
              <a:gd name="T67" fmla="*/ 22 h 235"/>
              <a:gd name="T68" fmla="*/ 127 w 252"/>
              <a:gd name="T69" fmla="*/ 17 h 235"/>
              <a:gd name="T70" fmla="*/ 109 w 252"/>
              <a:gd name="T71" fmla="*/ 12 h 235"/>
              <a:gd name="T72" fmla="*/ 90 w 252"/>
              <a:gd name="T73" fmla="*/ 7 h 235"/>
              <a:gd name="T74" fmla="*/ 73 w 252"/>
              <a:gd name="T75" fmla="*/ 4 h 235"/>
              <a:gd name="T76" fmla="*/ 57 w 252"/>
              <a:gd name="T77" fmla="*/ 2 h 235"/>
              <a:gd name="T78" fmla="*/ 42 w 252"/>
              <a:gd name="T79" fmla="*/ 0 h 235"/>
              <a:gd name="T80" fmla="*/ 28 w 252"/>
              <a:gd name="T81" fmla="*/ 0 h 235"/>
              <a:gd name="T82" fmla="*/ 17 w 252"/>
              <a:gd name="T83" fmla="*/ 0 h 235"/>
              <a:gd name="T84" fmla="*/ 8 w 252"/>
              <a:gd name="T85" fmla="*/ 1 h 235"/>
              <a:gd name="T86" fmla="*/ 3 w 252"/>
              <a:gd name="T87" fmla="*/ 3 h 235"/>
              <a:gd name="T88" fmla="*/ 0 w 252"/>
              <a:gd name="T89" fmla="*/ 5 h 235"/>
              <a:gd name="T90" fmla="*/ 10 w 252"/>
              <a:gd name="T91" fmla="*/ 7 h 235"/>
              <a:gd name="T92" fmla="*/ 22 w 252"/>
              <a:gd name="T93" fmla="*/ 8 h 235"/>
              <a:gd name="T94" fmla="*/ 33 w 252"/>
              <a:gd name="T95" fmla="*/ 11 h 235"/>
              <a:gd name="T96" fmla="*/ 46 w 252"/>
              <a:gd name="T97" fmla="*/ 13 h 235"/>
              <a:gd name="T98" fmla="*/ 60 w 252"/>
              <a:gd name="T99" fmla="*/ 15 h 235"/>
              <a:gd name="T100" fmla="*/ 73 w 252"/>
              <a:gd name="T101" fmla="*/ 17 h 235"/>
              <a:gd name="T102" fmla="*/ 87 w 252"/>
              <a:gd name="T103" fmla="*/ 20 h 235"/>
              <a:gd name="T104" fmla="*/ 102 w 252"/>
              <a:gd name="T105" fmla="*/ 23 h 235"/>
              <a:gd name="T106" fmla="*/ 115 w 252"/>
              <a:gd name="T107" fmla="*/ 28 h 235"/>
              <a:gd name="T108" fmla="*/ 130 w 252"/>
              <a:gd name="T109" fmla="*/ 32 h 235"/>
              <a:gd name="T110" fmla="*/ 145 w 252"/>
              <a:gd name="T111" fmla="*/ 37 h 235"/>
              <a:gd name="T112" fmla="*/ 159 w 252"/>
              <a:gd name="T113" fmla="*/ 43 h 235"/>
              <a:gd name="T114" fmla="*/ 172 w 252"/>
              <a:gd name="T115" fmla="*/ 49 h 235"/>
              <a:gd name="T116" fmla="*/ 186 w 252"/>
              <a:gd name="T117" fmla="*/ 55 h 235"/>
              <a:gd name="T118" fmla="*/ 198 w 252"/>
              <a:gd name="T119" fmla="*/ 64 h 235"/>
              <a:gd name="T120" fmla="*/ 210 w 252"/>
              <a:gd name="T121" fmla="*/ 7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2" h="235">
                <a:moveTo>
                  <a:pt x="210" y="72"/>
                </a:moveTo>
                <a:lnTo>
                  <a:pt x="222" y="85"/>
                </a:lnTo>
                <a:lnTo>
                  <a:pt x="228" y="100"/>
                </a:lnTo>
                <a:lnTo>
                  <a:pt x="232" y="116"/>
                </a:lnTo>
                <a:lnTo>
                  <a:pt x="232" y="133"/>
                </a:lnTo>
                <a:lnTo>
                  <a:pt x="230" y="147"/>
                </a:lnTo>
                <a:lnTo>
                  <a:pt x="226" y="159"/>
                </a:lnTo>
                <a:lnTo>
                  <a:pt x="218" y="171"/>
                </a:lnTo>
                <a:lnTo>
                  <a:pt x="211" y="180"/>
                </a:lnTo>
                <a:lnTo>
                  <a:pt x="202" y="191"/>
                </a:lnTo>
                <a:lnTo>
                  <a:pt x="192" y="200"/>
                </a:lnTo>
                <a:lnTo>
                  <a:pt x="183" y="209"/>
                </a:lnTo>
                <a:lnTo>
                  <a:pt x="173" y="219"/>
                </a:lnTo>
                <a:lnTo>
                  <a:pt x="171" y="222"/>
                </a:lnTo>
                <a:lnTo>
                  <a:pt x="170" y="225"/>
                </a:lnTo>
                <a:lnTo>
                  <a:pt x="171" y="229"/>
                </a:lnTo>
                <a:lnTo>
                  <a:pt x="173" y="232"/>
                </a:lnTo>
                <a:lnTo>
                  <a:pt x="176" y="234"/>
                </a:lnTo>
                <a:lnTo>
                  <a:pt x="180" y="235"/>
                </a:lnTo>
                <a:lnTo>
                  <a:pt x="184" y="234"/>
                </a:lnTo>
                <a:lnTo>
                  <a:pt x="187" y="232"/>
                </a:lnTo>
                <a:lnTo>
                  <a:pt x="208" y="218"/>
                </a:lnTo>
                <a:lnTo>
                  <a:pt x="225" y="200"/>
                </a:lnTo>
                <a:lnTo>
                  <a:pt x="239" y="178"/>
                </a:lnTo>
                <a:lnTo>
                  <a:pt x="249" y="156"/>
                </a:lnTo>
                <a:lnTo>
                  <a:pt x="252" y="131"/>
                </a:lnTo>
                <a:lnTo>
                  <a:pt x="250" y="108"/>
                </a:lnTo>
                <a:lnTo>
                  <a:pt x="242" y="85"/>
                </a:lnTo>
                <a:lnTo>
                  <a:pt x="225" y="65"/>
                </a:lnTo>
                <a:lnTo>
                  <a:pt x="212" y="54"/>
                </a:lnTo>
                <a:lnTo>
                  <a:pt x="197" y="45"/>
                </a:lnTo>
                <a:lnTo>
                  <a:pt x="181" y="36"/>
                </a:lnTo>
                <a:lnTo>
                  <a:pt x="164" y="29"/>
                </a:lnTo>
                <a:lnTo>
                  <a:pt x="146" y="22"/>
                </a:lnTo>
                <a:lnTo>
                  <a:pt x="127" y="17"/>
                </a:lnTo>
                <a:lnTo>
                  <a:pt x="109" y="12"/>
                </a:lnTo>
                <a:lnTo>
                  <a:pt x="90" y="7"/>
                </a:lnTo>
                <a:lnTo>
                  <a:pt x="73" y="4"/>
                </a:lnTo>
                <a:lnTo>
                  <a:pt x="57" y="2"/>
                </a:lnTo>
                <a:lnTo>
                  <a:pt x="42" y="0"/>
                </a:lnTo>
                <a:lnTo>
                  <a:pt x="28" y="0"/>
                </a:lnTo>
                <a:lnTo>
                  <a:pt x="17" y="0"/>
                </a:lnTo>
                <a:lnTo>
                  <a:pt x="8" y="1"/>
                </a:lnTo>
                <a:lnTo>
                  <a:pt x="3" y="3"/>
                </a:lnTo>
                <a:lnTo>
                  <a:pt x="0" y="5"/>
                </a:lnTo>
                <a:lnTo>
                  <a:pt x="10" y="7"/>
                </a:lnTo>
                <a:lnTo>
                  <a:pt x="22" y="8"/>
                </a:lnTo>
                <a:lnTo>
                  <a:pt x="33" y="11"/>
                </a:lnTo>
                <a:lnTo>
                  <a:pt x="46" y="13"/>
                </a:lnTo>
                <a:lnTo>
                  <a:pt x="60" y="15"/>
                </a:lnTo>
                <a:lnTo>
                  <a:pt x="73" y="17"/>
                </a:lnTo>
                <a:lnTo>
                  <a:pt x="87" y="20"/>
                </a:lnTo>
                <a:lnTo>
                  <a:pt x="102" y="23"/>
                </a:lnTo>
                <a:lnTo>
                  <a:pt x="115" y="28"/>
                </a:lnTo>
                <a:lnTo>
                  <a:pt x="130" y="32"/>
                </a:lnTo>
                <a:lnTo>
                  <a:pt x="145" y="37"/>
                </a:lnTo>
                <a:lnTo>
                  <a:pt x="159" y="43"/>
                </a:lnTo>
                <a:lnTo>
                  <a:pt x="172" y="49"/>
                </a:lnTo>
                <a:lnTo>
                  <a:pt x="186" y="55"/>
                </a:lnTo>
                <a:lnTo>
                  <a:pt x="198" y="64"/>
                </a:lnTo>
                <a:lnTo>
                  <a:pt x="210" y="72"/>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46" name="Freeform 596"/>
          <p:cNvSpPr>
            <a:spLocks/>
          </p:cNvSpPr>
          <p:nvPr/>
        </p:nvSpPr>
        <p:spPr bwMode="auto">
          <a:xfrm>
            <a:off x="9712197" y="1666875"/>
            <a:ext cx="26987" cy="58737"/>
          </a:xfrm>
          <a:custGeom>
            <a:avLst/>
            <a:gdLst>
              <a:gd name="T0" fmla="*/ 0 w 103"/>
              <a:gd name="T1" fmla="*/ 120 h 220"/>
              <a:gd name="T2" fmla="*/ 0 w 103"/>
              <a:gd name="T3" fmla="*/ 138 h 220"/>
              <a:gd name="T4" fmla="*/ 4 w 103"/>
              <a:gd name="T5" fmla="*/ 155 h 220"/>
              <a:gd name="T6" fmla="*/ 12 w 103"/>
              <a:gd name="T7" fmla="*/ 171 h 220"/>
              <a:gd name="T8" fmla="*/ 22 w 103"/>
              <a:gd name="T9" fmla="*/ 185 h 220"/>
              <a:gd name="T10" fmla="*/ 35 w 103"/>
              <a:gd name="T11" fmla="*/ 197 h 220"/>
              <a:gd name="T12" fmla="*/ 50 w 103"/>
              <a:gd name="T13" fmla="*/ 207 h 220"/>
              <a:gd name="T14" fmla="*/ 66 w 103"/>
              <a:gd name="T15" fmla="*/ 215 h 220"/>
              <a:gd name="T16" fmla="*/ 83 w 103"/>
              <a:gd name="T17" fmla="*/ 219 h 220"/>
              <a:gd name="T18" fmla="*/ 89 w 103"/>
              <a:gd name="T19" fmla="*/ 220 h 220"/>
              <a:gd name="T20" fmla="*/ 94 w 103"/>
              <a:gd name="T21" fmla="*/ 218 h 220"/>
              <a:gd name="T22" fmla="*/ 98 w 103"/>
              <a:gd name="T23" fmla="*/ 215 h 220"/>
              <a:gd name="T24" fmla="*/ 100 w 103"/>
              <a:gd name="T25" fmla="*/ 211 h 220"/>
              <a:gd name="T26" fmla="*/ 100 w 103"/>
              <a:gd name="T27" fmla="*/ 205 h 220"/>
              <a:gd name="T28" fmla="*/ 99 w 103"/>
              <a:gd name="T29" fmla="*/ 200 h 220"/>
              <a:gd name="T30" fmla="*/ 96 w 103"/>
              <a:gd name="T31" fmla="*/ 196 h 220"/>
              <a:gd name="T32" fmla="*/ 91 w 103"/>
              <a:gd name="T33" fmla="*/ 193 h 220"/>
              <a:gd name="T34" fmla="*/ 74 w 103"/>
              <a:gd name="T35" fmla="*/ 187 h 220"/>
              <a:gd name="T36" fmla="*/ 58 w 103"/>
              <a:gd name="T37" fmla="*/ 178 h 220"/>
              <a:gd name="T38" fmla="*/ 45 w 103"/>
              <a:gd name="T39" fmla="*/ 167 h 220"/>
              <a:gd name="T40" fmla="*/ 36 w 103"/>
              <a:gd name="T41" fmla="*/ 154 h 220"/>
              <a:gd name="T42" fmla="*/ 30 w 103"/>
              <a:gd name="T43" fmla="*/ 138 h 220"/>
              <a:gd name="T44" fmla="*/ 27 w 103"/>
              <a:gd name="T45" fmla="*/ 121 h 220"/>
              <a:gd name="T46" fmla="*/ 27 w 103"/>
              <a:gd name="T47" fmla="*/ 103 h 220"/>
              <a:gd name="T48" fmla="*/ 32 w 103"/>
              <a:gd name="T49" fmla="*/ 83 h 220"/>
              <a:gd name="T50" fmla="*/ 39 w 103"/>
              <a:gd name="T51" fmla="*/ 69 h 220"/>
              <a:gd name="T52" fmla="*/ 51 w 103"/>
              <a:gd name="T53" fmla="*/ 56 h 220"/>
              <a:gd name="T54" fmla="*/ 63 w 103"/>
              <a:gd name="T55" fmla="*/ 43 h 220"/>
              <a:gd name="T56" fmla="*/ 77 w 103"/>
              <a:gd name="T57" fmla="*/ 31 h 220"/>
              <a:gd name="T58" fmla="*/ 89 w 103"/>
              <a:gd name="T59" fmla="*/ 21 h 220"/>
              <a:gd name="T60" fmla="*/ 98 w 103"/>
              <a:gd name="T61" fmla="*/ 12 h 220"/>
              <a:gd name="T62" fmla="*/ 103 w 103"/>
              <a:gd name="T63" fmla="*/ 5 h 220"/>
              <a:gd name="T64" fmla="*/ 103 w 103"/>
              <a:gd name="T65" fmla="*/ 0 h 220"/>
              <a:gd name="T66" fmla="*/ 92 w 103"/>
              <a:gd name="T67" fmla="*/ 4 h 220"/>
              <a:gd name="T68" fmla="*/ 77 w 103"/>
              <a:gd name="T69" fmla="*/ 12 h 220"/>
              <a:gd name="T70" fmla="*/ 61 w 103"/>
              <a:gd name="T71" fmla="*/ 25 h 220"/>
              <a:gd name="T72" fmla="*/ 44 w 103"/>
              <a:gd name="T73" fmla="*/ 40 h 220"/>
              <a:gd name="T74" fmla="*/ 29 w 103"/>
              <a:gd name="T75" fmla="*/ 57 h 220"/>
              <a:gd name="T76" fmla="*/ 16 w 103"/>
              <a:gd name="T77" fmla="*/ 77 h 220"/>
              <a:gd name="T78" fmla="*/ 6 w 103"/>
              <a:gd name="T79" fmla="*/ 98 h 220"/>
              <a:gd name="T80" fmla="*/ 0 w 103"/>
              <a:gd name="T81" fmla="*/ 1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 h="220">
                <a:moveTo>
                  <a:pt x="0" y="120"/>
                </a:moveTo>
                <a:lnTo>
                  <a:pt x="0" y="138"/>
                </a:lnTo>
                <a:lnTo>
                  <a:pt x="4" y="155"/>
                </a:lnTo>
                <a:lnTo>
                  <a:pt x="12" y="171"/>
                </a:lnTo>
                <a:lnTo>
                  <a:pt x="22" y="185"/>
                </a:lnTo>
                <a:lnTo>
                  <a:pt x="35" y="197"/>
                </a:lnTo>
                <a:lnTo>
                  <a:pt x="50" y="207"/>
                </a:lnTo>
                <a:lnTo>
                  <a:pt x="66" y="215"/>
                </a:lnTo>
                <a:lnTo>
                  <a:pt x="83" y="219"/>
                </a:lnTo>
                <a:lnTo>
                  <a:pt x="89" y="220"/>
                </a:lnTo>
                <a:lnTo>
                  <a:pt x="94" y="218"/>
                </a:lnTo>
                <a:lnTo>
                  <a:pt x="98" y="215"/>
                </a:lnTo>
                <a:lnTo>
                  <a:pt x="100" y="211"/>
                </a:lnTo>
                <a:lnTo>
                  <a:pt x="100" y="205"/>
                </a:lnTo>
                <a:lnTo>
                  <a:pt x="99" y="200"/>
                </a:lnTo>
                <a:lnTo>
                  <a:pt x="96" y="196"/>
                </a:lnTo>
                <a:lnTo>
                  <a:pt x="91" y="193"/>
                </a:lnTo>
                <a:lnTo>
                  <a:pt x="74" y="187"/>
                </a:lnTo>
                <a:lnTo>
                  <a:pt x="58" y="178"/>
                </a:lnTo>
                <a:lnTo>
                  <a:pt x="45" y="167"/>
                </a:lnTo>
                <a:lnTo>
                  <a:pt x="36" y="154"/>
                </a:lnTo>
                <a:lnTo>
                  <a:pt x="30" y="138"/>
                </a:lnTo>
                <a:lnTo>
                  <a:pt x="27" y="121"/>
                </a:lnTo>
                <a:lnTo>
                  <a:pt x="27" y="103"/>
                </a:lnTo>
                <a:lnTo>
                  <a:pt x="32" y="83"/>
                </a:lnTo>
                <a:lnTo>
                  <a:pt x="39" y="69"/>
                </a:lnTo>
                <a:lnTo>
                  <a:pt x="51" y="56"/>
                </a:lnTo>
                <a:lnTo>
                  <a:pt x="63" y="43"/>
                </a:lnTo>
                <a:lnTo>
                  <a:pt x="77" y="31"/>
                </a:lnTo>
                <a:lnTo>
                  <a:pt x="89" y="21"/>
                </a:lnTo>
                <a:lnTo>
                  <a:pt x="98" y="12"/>
                </a:lnTo>
                <a:lnTo>
                  <a:pt x="103" y="5"/>
                </a:lnTo>
                <a:lnTo>
                  <a:pt x="103" y="0"/>
                </a:lnTo>
                <a:lnTo>
                  <a:pt x="92" y="4"/>
                </a:lnTo>
                <a:lnTo>
                  <a:pt x="77" y="12"/>
                </a:lnTo>
                <a:lnTo>
                  <a:pt x="61" y="25"/>
                </a:lnTo>
                <a:lnTo>
                  <a:pt x="44" y="40"/>
                </a:lnTo>
                <a:lnTo>
                  <a:pt x="29" y="57"/>
                </a:lnTo>
                <a:lnTo>
                  <a:pt x="16" y="77"/>
                </a:lnTo>
                <a:lnTo>
                  <a:pt x="6" y="98"/>
                </a:lnTo>
                <a:lnTo>
                  <a:pt x="0" y="120"/>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47" name="Freeform 597"/>
          <p:cNvSpPr>
            <a:spLocks/>
          </p:cNvSpPr>
          <p:nvPr/>
        </p:nvSpPr>
        <p:spPr bwMode="auto">
          <a:xfrm>
            <a:off x="9891584" y="1630362"/>
            <a:ext cx="57150" cy="74613"/>
          </a:xfrm>
          <a:custGeom>
            <a:avLst/>
            <a:gdLst>
              <a:gd name="T0" fmla="*/ 186 w 220"/>
              <a:gd name="T1" fmla="*/ 115 h 288"/>
              <a:gd name="T2" fmla="*/ 196 w 220"/>
              <a:gd name="T3" fmla="*/ 133 h 288"/>
              <a:gd name="T4" fmla="*/ 202 w 220"/>
              <a:gd name="T5" fmla="*/ 153 h 288"/>
              <a:gd name="T6" fmla="*/ 199 w 220"/>
              <a:gd name="T7" fmla="*/ 174 h 288"/>
              <a:gd name="T8" fmla="*/ 186 w 220"/>
              <a:gd name="T9" fmla="*/ 194 h 288"/>
              <a:gd name="T10" fmla="*/ 168 w 220"/>
              <a:gd name="T11" fmla="*/ 213 h 288"/>
              <a:gd name="T12" fmla="*/ 148 w 220"/>
              <a:gd name="T13" fmla="*/ 229 h 288"/>
              <a:gd name="T14" fmla="*/ 127 w 220"/>
              <a:gd name="T15" fmla="*/ 246 h 288"/>
              <a:gd name="T16" fmla="*/ 115 w 220"/>
              <a:gd name="T17" fmla="*/ 258 h 288"/>
              <a:gd name="T18" fmla="*/ 110 w 220"/>
              <a:gd name="T19" fmla="*/ 267 h 288"/>
              <a:gd name="T20" fmla="*/ 107 w 220"/>
              <a:gd name="T21" fmla="*/ 276 h 288"/>
              <a:gd name="T22" fmla="*/ 109 w 220"/>
              <a:gd name="T23" fmla="*/ 284 h 288"/>
              <a:gd name="T24" fmla="*/ 117 w 220"/>
              <a:gd name="T25" fmla="*/ 288 h 288"/>
              <a:gd name="T26" fmla="*/ 124 w 220"/>
              <a:gd name="T27" fmla="*/ 287 h 288"/>
              <a:gd name="T28" fmla="*/ 138 w 220"/>
              <a:gd name="T29" fmla="*/ 271 h 288"/>
              <a:gd name="T30" fmla="*/ 161 w 220"/>
              <a:gd name="T31" fmla="*/ 250 h 288"/>
              <a:gd name="T32" fmla="*/ 185 w 220"/>
              <a:gd name="T33" fmla="*/ 229 h 288"/>
              <a:gd name="T34" fmla="*/ 206 w 220"/>
              <a:gd name="T35" fmla="*/ 204 h 288"/>
              <a:gd name="T36" fmla="*/ 219 w 220"/>
              <a:gd name="T37" fmla="*/ 173 h 288"/>
              <a:gd name="T38" fmla="*/ 218 w 220"/>
              <a:gd name="T39" fmla="*/ 141 h 288"/>
              <a:gd name="T40" fmla="*/ 204 w 220"/>
              <a:gd name="T41" fmla="*/ 111 h 288"/>
              <a:gd name="T42" fmla="*/ 182 w 220"/>
              <a:gd name="T43" fmla="*/ 86 h 288"/>
              <a:gd name="T44" fmla="*/ 158 w 220"/>
              <a:gd name="T45" fmla="*/ 70 h 288"/>
              <a:gd name="T46" fmla="*/ 134 w 220"/>
              <a:gd name="T47" fmla="*/ 56 h 288"/>
              <a:gd name="T48" fmla="*/ 109 w 220"/>
              <a:gd name="T49" fmla="*/ 43 h 288"/>
              <a:gd name="T50" fmla="*/ 83 w 220"/>
              <a:gd name="T51" fmla="*/ 29 h 288"/>
              <a:gd name="T52" fmla="*/ 59 w 220"/>
              <a:gd name="T53" fmla="*/ 17 h 288"/>
              <a:gd name="T54" fmla="*/ 36 w 220"/>
              <a:gd name="T55" fmla="*/ 7 h 288"/>
              <a:gd name="T56" fmla="*/ 18 w 220"/>
              <a:gd name="T57" fmla="*/ 1 h 288"/>
              <a:gd name="T58" fmla="*/ 4 w 220"/>
              <a:gd name="T59" fmla="*/ 0 h 288"/>
              <a:gd name="T60" fmla="*/ 9 w 220"/>
              <a:gd name="T61" fmla="*/ 7 h 288"/>
              <a:gd name="T62" fmla="*/ 31 w 220"/>
              <a:gd name="T63" fmla="*/ 18 h 288"/>
              <a:gd name="T64" fmla="*/ 54 w 220"/>
              <a:gd name="T65" fmla="*/ 29 h 288"/>
              <a:gd name="T66" fmla="*/ 77 w 220"/>
              <a:gd name="T67" fmla="*/ 40 h 288"/>
              <a:gd name="T68" fmla="*/ 101 w 220"/>
              <a:gd name="T69" fmla="*/ 53 h 288"/>
              <a:gd name="T70" fmla="*/ 124 w 220"/>
              <a:gd name="T71" fmla="*/ 66 h 288"/>
              <a:gd name="T72" fmla="*/ 147 w 220"/>
              <a:gd name="T73" fmla="*/ 82 h 288"/>
              <a:gd name="T74" fmla="*/ 168 w 220"/>
              <a:gd name="T75" fmla="*/ 9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0" h="288">
                <a:moveTo>
                  <a:pt x="179" y="108"/>
                </a:moveTo>
                <a:lnTo>
                  <a:pt x="186" y="115"/>
                </a:lnTo>
                <a:lnTo>
                  <a:pt x="191" y="124"/>
                </a:lnTo>
                <a:lnTo>
                  <a:pt x="196" y="133"/>
                </a:lnTo>
                <a:lnTo>
                  <a:pt x="200" y="143"/>
                </a:lnTo>
                <a:lnTo>
                  <a:pt x="202" y="153"/>
                </a:lnTo>
                <a:lnTo>
                  <a:pt x="201" y="163"/>
                </a:lnTo>
                <a:lnTo>
                  <a:pt x="199" y="174"/>
                </a:lnTo>
                <a:lnTo>
                  <a:pt x="193" y="184"/>
                </a:lnTo>
                <a:lnTo>
                  <a:pt x="186" y="194"/>
                </a:lnTo>
                <a:lnTo>
                  <a:pt x="178" y="204"/>
                </a:lnTo>
                <a:lnTo>
                  <a:pt x="168" y="213"/>
                </a:lnTo>
                <a:lnTo>
                  <a:pt x="159" y="221"/>
                </a:lnTo>
                <a:lnTo>
                  <a:pt x="148" y="229"/>
                </a:lnTo>
                <a:lnTo>
                  <a:pt x="138" y="237"/>
                </a:lnTo>
                <a:lnTo>
                  <a:pt x="127" y="246"/>
                </a:lnTo>
                <a:lnTo>
                  <a:pt x="118" y="255"/>
                </a:lnTo>
                <a:lnTo>
                  <a:pt x="115" y="258"/>
                </a:lnTo>
                <a:lnTo>
                  <a:pt x="112" y="263"/>
                </a:lnTo>
                <a:lnTo>
                  <a:pt x="110" y="267"/>
                </a:lnTo>
                <a:lnTo>
                  <a:pt x="108" y="271"/>
                </a:lnTo>
                <a:lnTo>
                  <a:pt x="107" y="276"/>
                </a:lnTo>
                <a:lnTo>
                  <a:pt x="107" y="280"/>
                </a:lnTo>
                <a:lnTo>
                  <a:pt x="109" y="284"/>
                </a:lnTo>
                <a:lnTo>
                  <a:pt x="112" y="287"/>
                </a:lnTo>
                <a:lnTo>
                  <a:pt x="117" y="288"/>
                </a:lnTo>
                <a:lnTo>
                  <a:pt x="121" y="288"/>
                </a:lnTo>
                <a:lnTo>
                  <a:pt x="124" y="287"/>
                </a:lnTo>
                <a:lnTo>
                  <a:pt x="127" y="284"/>
                </a:lnTo>
                <a:lnTo>
                  <a:pt x="138" y="271"/>
                </a:lnTo>
                <a:lnTo>
                  <a:pt x="149" y="261"/>
                </a:lnTo>
                <a:lnTo>
                  <a:pt x="161" y="250"/>
                </a:lnTo>
                <a:lnTo>
                  <a:pt x="173" y="239"/>
                </a:lnTo>
                <a:lnTo>
                  <a:pt x="185" y="229"/>
                </a:lnTo>
                <a:lnTo>
                  <a:pt x="196" y="217"/>
                </a:lnTo>
                <a:lnTo>
                  <a:pt x="206" y="204"/>
                </a:lnTo>
                <a:lnTo>
                  <a:pt x="213" y="190"/>
                </a:lnTo>
                <a:lnTo>
                  <a:pt x="219" y="173"/>
                </a:lnTo>
                <a:lnTo>
                  <a:pt x="220" y="157"/>
                </a:lnTo>
                <a:lnTo>
                  <a:pt x="218" y="141"/>
                </a:lnTo>
                <a:lnTo>
                  <a:pt x="212" y="125"/>
                </a:lnTo>
                <a:lnTo>
                  <a:pt x="204" y="111"/>
                </a:lnTo>
                <a:lnTo>
                  <a:pt x="194" y="97"/>
                </a:lnTo>
                <a:lnTo>
                  <a:pt x="182" y="86"/>
                </a:lnTo>
                <a:lnTo>
                  <a:pt x="168" y="77"/>
                </a:lnTo>
                <a:lnTo>
                  <a:pt x="158" y="70"/>
                </a:lnTo>
                <a:lnTo>
                  <a:pt x="146" y="64"/>
                </a:lnTo>
                <a:lnTo>
                  <a:pt x="134" y="56"/>
                </a:lnTo>
                <a:lnTo>
                  <a:pt x="122" y="50"/>
                </a:lnTo>
                <a:lnTo>
                  <a:pt x="109" y="43"/>
                </a:lnTo>
                <a:lnTo>
                  <a:pt x="96" y="36"/>
                </a:lnTo>
                <a:lnTo>
                  <a:pt x="83" y="29"/>
                </a:lnTo>
                <a:lnTo>
                  <a:pt x="70" y="22"/>
                </a:lnTo>
                <a:lnTo>
                  <a:pt x="59" y="17"/>
                </a:lnTo>
                <a:lnTo>
                  <a:pt x="47" y="12"/>
                </a:lnTo>
                <a:lnTo>
                  <a:pt x="36" y="7"/>
                </a:lnTo>
                <a:lnTo>
                  <a:pt x="26" y="4"/>
                </a:lnTo>
                <a:lnTo>
                  <a:pt x="18" y="1"/>
                </a:lnTo>
                <a:lnTo>
                  <a:pt x="10" y="0"/>
                </a:lnTo>
                <a:lnTo>
                  <a:pt x="4" y="0"/>
                </a:lnTo>
                <a:lnTo>
                  <a:pt x="0" y="2"/>
                </a:lnTo>
                <a:lnTo>
                  <a:pt x="9" y="7"/>
                </a:lnTo>
                <a:lnTo>
                  <a:pt x="20" y="13"/>
                </a:lnTo>
                <a:lnTo>
                  <a:pt x="31" y="18"/>
                </a:lnTo>
                <a:lnTo>
                  <a:pt x="42" y="23"/>
                </a:lnTo>
                <a:lnTo>
                  <a:pt x="54" y="29"/>
                </a:lnTo>
                <a:lnTo>
                  <a:pt x="65" y="34"/>
                </a:lnTo>
                <a:lnTo>
                  <a:pt x="77" y="40"/>
                </a:lnTo>
                <a:lnTo>
                  <a:pt x="88" y="47"/>
                </a:lnTo>
                <a:lnTo>
                  <a:pt x="101" y="53"/>
                </a:lnTo>
                <a:lnTo>
                  <a:pt x="112" y="60"/>
                </a:lnTo>
                <a:lnTo>
                  <a:pt x="124" y="66"/>
                </a:lnTo>
                <a:lnTo>
                  <a:pt x="136" y="74"/>
                </a:lnTo>
                <a:lnTo>
                  <a:pt x="147" y="82"/>
                </a:lnTo>
                <a:lnTo>
                  <a:pt x="158" y="90"/>
                </a:lnTo>
                <a:lnTo>
                  <a:pt x="168" y="98"/>
                </a:lnTo>
                <a:lnTo>
                  <a:pt x="179" y="108"/>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48" name="Freeform 598"/>
          <p:cNvSpPr>
            <a:spLocks/>
          </p:cNvSpPr>
          <p:nvPr/>
        </p:nvSpPr>
        <p:spPr bwMode="auto">
          <a:xfrm>
            <a:off x="9837609" y="1746250"/>
            <a:ext cx="214313" cy="130175"/>
          </a:xfrm>
          <a:custGeom>
            <a:avLst/>
            <a:gdLst>
              <a:gd name="T0" fmla="*/ 141 w 1070"/>
              <a:gd name="T1" fmla="*/ 0 h 844"/>
              <a:gd name="T2" fmla="*/ 1070 w 1070"/>
              <a:gd name="T3" fmla="*/ 194 h 844"/>
              <a:gd name="T4" fmla="*/ 919 w 1070"/>
              <a:gd name="T5" fmla="*/ 844 h 844"/>
              <a:gd name="T6" fmla="*/ 0 w 1070"/>
              <a:gd name="T7" fmla="*/ 624 h 844"/>
              <a:gd name="T8" fmla="*/ 141 w 1070"/>
              <a:gd name="T9" fmla="*/ 0 h 844"/>
            </a:gdLst>
            <a:ahLst/>
            <a:cxnLst>
              <a:cxn ang="0">
                <a:pos x="T0" y="T1"/>
              </a:cxn>
              <a:cxn ang="0">
                <a:pos x="T2" y="T3"/>
              </a:cxn>
              <a:cxn ang="0">
                <a:pos x="T4" y="T5"/>
              </a:cxn>
              <a:cxn ang="0">
                <a:pos x="T6" y="T7"/>
              </a:cxn>
              <a:cxn ang="0">
                <a:pos x="T8" y="T9"/>
              </a:cxn>
            </a:cxnLst>
            <a:rect l="0" t="0" r="r" b="b"/>
            <a:pathLst>
              <a:path w="1070" h="844">
                <a:moveTo>
                  <a:pt x="141" y="0"/>
                </a:moveTo>
                <a:lnTo>
                  <a:pt x="1070" y="194"/>
                </a:lnTo>
                <a:lnTo>
                  <a:pt x="919" y="844"/>
                </a:lnTo>
                <a:lnTo>
                  <a:pt x="0" y="624"/>
                </a:lnTo>
                <a:lnTo>
                  <a:pt x="141"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249" name="Freeform 599"/>
          <p:cNvSpPr>
            <a:spLocks/>
          </p:cNvSpPr>
          <p:nvPr/>
        </p:nvSpPr>
        <p:spPr bwMode="auto">
          <a:xfrm>
            <a:off x="9855072" y="1749425"/>
            <a:ext cx="165100" cy="52387"/>
          </a:xfrm>
          <a:custGeom>
            <a:avLst/>
            <a:gdLst>
              <a:gd name="T0" fmla="*/ 97 w 819"/>
              <a:gd name="T1" fmla="*/ 0 h 333"/>
              <a:gd name="T2" fmla="*/ 819 w 819"/>
              <a:gd name="T3" fmla="*/ 139 h 333"/>
              <a:gd name="T4" fmla="*/ 172 w 819"/>
              <a:gd name="T5" fmla="*/ 98 h 333"/>
              <a:gd name="T6" fmla="*/ 0 w 819"/>
              <a:gd name="T7" fmla="*/ 333 h 333"/>
              <a:gd name="T8" fmla="*/ 97 w 819"/>
              <a:gd name="T9" fmla="*/ 0 h 333"/>
            </a:gdLst>
            <a:ahLst/>
            <a:cxnLst>
              <a:cxn ang="0">
                <a:pos x="T0" y="T1"/>
              </a:cxn>
              <a:cxn ang="0">
                <a:pos x="T2" y="T3"/>
              </a:cxn>
              <a:cxn ang="0">
                <a:pos x="T4" y="T5"/>
              </a:cxn>
              <a:cxn ang="0">
                <a:pos x="T6" y="T7"/>
              </a:cxn>
              <a:cxn ang="0">
                <a:pos x="T8" y="T9"/>
              </a:cxn>
            </a:cxnLst>
            <a:rect l="0" t="0" r="r" b="b"/>
            <a:pathLst>
              <a:path w="819" h="333">
                <a:moveTo>
                  <a:pt x="97" y="0"/>
                </a:moveTo>
                <a:lnTo>
                  <a:pt x="819" y="139"/>
                </a:lnTo>
                <a:lnTo>
                  <a:pt x="172" y="98"/>
                </a:lnTo>
                <a:lnTo>
                  <a:pt x="0" y="333"/>
                </a:lnTo>
                <a:lnTo>
                  <a:pt x="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50" name="Freeform 600"/>
          <p:cNvSpPr>
            <a:spLocks/>
          </p:cNvSpPr>
          <p:nvPr/>
        </p:nvSpPr>
        <p:spPr bwMode="auto">
          <a:xfrm>
            <a:off x="9815384" y="1903412"/>
            <a:ext cx="217488" cy="47625"/>
          </a:xfrm>
          <a:custGeom>
            <a:avLst/>
            <a:gdLst>
              <a:gd name="T0" fmla="*/ 34 w 1083"/>
              <a:gd name="T1" fmla="*/ 0 h 306"/>
              <a:gd name="T2" fmla="*/ 1083 w 1083"/>
              <a:gd name="T3" fmla="*/ 261 h 306"/>
              <a:gd name="T4" fmla="*/ 1055 w 1083"/>
              <a:gd name="T5" fmla="*/ 306 h 306"/>
              <a:gd name="T6" fmla="*/ 0 w 1083"/>
              <a:gd name="T7" fmla="*/ 28 h 306"/>
              <a:gd name="T8" fmla="*/ 34 w 1083"/>
              <a:gd name="T9" fmla="*/ 0 h 306"/>
            </a:gdLst>
            <a:ahLst/>
            <a:cxnLst>
              <a:cxn ang="0">
                <a:pos x="T0" y="T1"/>
              </a:cxn>
              <a:cxn ang="0">
                <a:pos x="T2" y="T3"/>
              </a:cxn>
              <a:cxn ang="0">
                <a:pos x="T4" y="T5"/>
              </a:cxn>
              <a:cxn ang="0">
                <a:pos x="T6" y="T7"/>
              </a:cxn>
              <a:cxn ang="0">
                <a:pos x="T8" y="T9"/>
              </a:cxn>
            </a:cxnLst>
            <a:rect l="0" t="0" r="r" b="b"/>
            <a:pathLst>
              <a:path w="1083" h="306">
                <a:moveTo>
                  <a:pt x="34" y="0"/>
                </a:moveTo>
                <a:lnTo>
                  <a:pt x="1083" y="261"/>
                </a:lnTo>
                <a:lnTo>
                  <a:pt x="1055" y="306"/>
                </a:lnTo>
                <a:lnTo>
                  <a:pt x="0" y="28"/>
                </a:lnTo>
                <a:lnTo>
                  <a:pt x="34"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51" name="Freeform 601"/>
          <p:cNvSpPr>
            <a:spLocks/>
          </p:cNvSpPr>
          <p:nvPr/>
        </p:nvSpPr>
        <p:spPr bwMode="auto">
          <a:xfrm>
            <a:off x="9794747" y="1917700"/>
            <a:ext cx="219075" cy="47625"/>
          </a:xfrm>
          <a:custGeom>
            <a:avLst/>
            <a:gdLst>
              <a:gd name="T0" fmla="*/ 39 w 1088"/>
              <a:gd name="T1" fmla="*/ 0 h 311"/>
              <a:gd name="T2" fmla="*/ 1088 w 1088"/>
              <a:gd name="T3" fmla="*/ 260 h 311"/>
              <a:gd name="T4" fmla="*/ 1055 w 1088"/>
              <a:gd name="T5" fmla="*/ 311 h 311"/>
              <a:gd name="T6" fmla="*/ 0 w 1088"/>
              <a:gd name="T7" fmla="*/ 34 h 311"/>
              <a:gd name="T8" fmla="*/ 39 w 1088"/>
              <a:gd name="T9" fmla="*/ 0 h 311"/>
            </a:gdLst>
            <a:ahLst/>
            <a:cxnLst>
              <a:cxn ang="0">
                <a:pos x="T0" y="T1"/>
              </a:cxn>
              <a:cxn ang="0">
                <a:pos x="T2" y="T3"/>
              </a:cxn>
              <a:cxn ang="0">
                <a:pos x="T4" y="T5"/>
              </a:cxn>
              <a:cxn ang="0">
                <a:pos x="T6" y="T7"/>
              </a:cxn>
              <a:cxn ang="0">
                <a:pos x="T8" y="T9"/>
              </a:cxn>
            </a:cxnLst>
            <a:rect l="0" t="0" r="r" b="b"/>
            <a:pathLst>
              <a:path w="1088" h="311">
                <a:moveTo>
                  <a:pt x="39" y="0"/>
                </a:moveTo>
                <a:lnTo>
                  <a:pt x="1088" y="260"/>
                </a:lnTo>
                <a:lnTo>
                  <a:pt x="1055" y="311"/>
                </a:lnTo>
                <a:lnTo>
                  <a:pt x="0" y="34"/>
                </a:lnTo>
                <a:lnTo>
                  <a:pt x="39"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52" name="Freeform 602"/>
          <p:cNvSpPr>
            <a:spLocks/>
          </p:cNvSpPr>
          <p:nvPr/>
        </p:nvSpPr>
        <p:spPr bwMode="auto">
          <a:xfrm>
            <a:off x="9829672" y="1962150"/>
            <a:ext cx="31750" cy="11112"/>
          </a:xfrm>
          <a:custGeom>
            <a:avLst/>
            <a:gdLst>
              <a:gd name="T0" fmla="*/ 16 w 164"/>
              <a:gd name="T1" fmla="*/ 1 h 72"/>
              <a:gd name="T2" fmla="*/ 21 w 164"/>
              <a:gd name="T3" fmla="*/ 1 h 72"/>
              <a:gd name="T4" fmla="*/ 35 w 164"/>
              <a:gd name="T5" fmla="*/ 0 h 72"/>
              <a:gd name="T6" fmla="*/ 54 w 164"/>
              <a:gd name="T7" fmla="*/ 0 h 72"/>
              <a:gd name="T8" fmla="*/ 78 w 164"/>
              <a:gd name="T9" fmla="*/ 2 h 72"/>
              <a:gd name="T10" fmla="*/ 104 w 164"/>
              <a:gd name="T11" fmla="*/ 7 h 72"/>
              <a:gd name="T12" fmla="*/ 128 w 164"/>
              <a:gd name="T13" fmla="*/ 17 h 72"/>
              <a:gd name="T14" fmla="*/ 149 w 164"/>
              <a:gd name="T15" fmla="*/ 31 h 72"/>
              <a:gd name="T16" fmla="*/ 164 w 164"/>
              <a:gd name="T17" fmla="*/ 51 h 72"/>
              <a:gd name="T18" fmla="*/ 164 w 164"/>
              <a:gd name="T19" fmla="*/ 52 h 72"/>
              <a:gd name="T20" fmla="*/ 164 w 164"/>
              <a:gd name="T21" fmla="*/ 57 h 72"/>
              <a:gd name="T22" fmla="*/ 163 w 164"/>
              <a:gd name="T23" fmla="*/ 62 h 72"/>
              <a:gd name="T24" fmla="*/ 161 w 164"/>
              <a:gd name="T25" fmla="*/ 67 h 72"/>
              <a:gd name="T26" fmla="*/ 156 w 164"/>
              <a:gd name="T27" fmla="*/ 71 h 72"/>
              <a:gd name="T28" fmla="*/ 149 w 164"/>
              <a:gd name="T29" fmla="*/ 72 h 72"/>
              <a:gd name="T30" fmla="*/ 138 w 164"/>
              <a:gd name="T31" fmla="*/ 71 h 72"/>
              <a:gd name="T32" fmla="*/ 124 w 164"/>
              <a:gd name="T33" fmla="*/ 65 h 72"/>
              <a:gd name="T34" fmla="*/ 124 w 164"/>
              <a:gd name="T35" fmla="*/ 63 h 72"/>
              <a:gd name="T36" fmla="*/ 123 w 164"/>
              <a:gd name="T37" fmla="*/ 59 h 72"/>
              <a:gd name="T38" fmla="*/ 120 w 164"/>
              <a:gd name="T39" fmla="*/ 52 h 72"/>
              <a:gd name="T40" fmla="*/ 113 w 164"/>
              <a:gd name="T41" fmla="*/ 45 h 72"/>
              <a:gd name="T42" fmla="*/ 100 w 164"/>
              <a:gd name="T43" fmla="*/ 38 h 72"/>
              <a:gd name="T44" fmla="*/ 81 w 164"/>
              <a:gd name="T45" fmla="*/ 32 h 72"/>
              <a:gd name="T46" fmla="*/ 55 w 164"/>
              <a:gd name="T47" fmla="*/ 29 h 72"/>
              <a:gd name="T48" fmla="*/ 20 w 164"/>
              <a:gd name="T49" fmla="*/ 29 h 72"/>
              <a:gd name="T50" fmla="*/ 18 w 164"/>
              <a:gd name="T51" fmla="*/ 29 h 72"/>
              <a:gd name="T52" fmla="*/ 14 w 164"/>
              <a:gd name="T53" fmla="*/ 27 h 72"/>
              <a:gd name="T54" fmla="*/ 9 w 164"/>
              <a:gd name="T55" fmla="*/ 25 h 72"/>
              <a:gd name="T56" fmla="*/ 4 w 164"/>
              <a:gd name="T57" fmla="*/ 22 h 72"/>
              <a:gd name="T58" fmla="*/ 0 w 164"/>
              <a:gd name="T59" fmla="*/ 18 h 72"/>
              <a:gd name="T60" fmla="*/ 0 w 164"/>
              <a:gd name="T61" fmla="*/ 14 h 72"/>
              <a:gd name="T62" fmla="*/ 5 w 164"/>
              <a:gd name="T63" fmla="*/ 7 h 72"/>
              <a:gd name="T64" fmla="*/ 16 w 164"/>
              <a:gd name="T65" fmla="*/ 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 h="72">
                <a:moveTo>
                  <a:pt x="16" y="1"/>
                </a:moveTo>
                <a:lnTo>
                  <a:pt x="21" y="1"/>
                </a:lnTo>
                <a:lnTo>
                  <a:pt x="35" y="0"/>
                </a:lnTo>
                <a:lnTo>
                  <a:pt x="54" y="0"/>
                </a:lnTo>
                <a:lnTo>
                  <a:pt x="78" y="2"/>
                </a:lnTo>
                <a:lnTo>
                  <a:pt x="104" y="7"/>
                </a:lnTo>
                <a:lnTo>
                  <a:pt x="128" y="17"/>
                </a:lnTo>
                <a:lnTo>
                  <a:pt x="149" y="31"/>
                </a:lnTo>
                <a:lnTo>
                  <a:pt x="164" y="51"/>
                </a:lnTo>
                <a:lnTo>
                  <a:pt x="164" y="52"/>
                </a:lnTo>
                <a:lnTo>
                  <a:pt x="164" y="57"/>
                </a:lnTo>
                <a:lnTo>
                  <a:pt x="163" y="62"/>
                </a:lnTo>
                <a:lnTo>
                  <a:pt x="161" y="67"/>
                </a:lnTo>
                <a:lnTo>
                  <a:pt x="156" y="71"/>
                </a:lnTo>
                <a:lnTo>
                  <a:pt x="149" y="72"/>
                </a:lnTo>
                <a:lnTo>
                  <a:pt x="138" y="71"/>
                </a:lnTo>
                <a:lnTo>
                  <a:pt x="124" y="65"/>
                </a:lnTo>
                <a:lnTo>
                  <a:pt x="124" y="63"/>
                </a:lnTo>
                <a:lnTo>
                  <a:pt x="123" y="59"/>
                </a:lnTo>
                <a:lnTo>
                  <a:pt x="120" y="52"/>
                </a:lnTo>
                <a:lnTo>
                  <a:pt x="113" y="45"/>
                </a:lnTo>
                <a:lnTo>
                  <a:pt x="100" y="38"/>
                </a:lnTo>
                <a:lnTo>
                  <a:pt x="81" y="32"/>
                </a:lnTo>
                <a:lnTo>
                  <a:pt x="55" y="29"/>
                </a:lnTo>
                <a:lnTo>
                  <a:pt x="20" y="29"/>
                </a:lnTo>
                <a:lnTo>
                  <a:pt x="18" y="29"/>
                </a:lnTo>
                <a:lnTo>
                  <a:pt x="14" y="27"/>
                </a:lnTo>
                <a:lnTo>
                  <a:pt x="9" y="25"/>
                </a:lnTo>
                <a:lnTo>
                  <a:pt x="4" y="22"/>
                </a:lnTo>
                <a:lnTo>
                  <a:pt x="0" y="18"/>
                </a:lnTo>
                <a:lnTo>
                  <a:pt x="0" y="14"/>
                </a:lnTo>
                <a:lnTo>
                  <a:pt x="5" y="7"/>
                </a:lnTo>
                <a:lnTo>
                  <a:pt x="16" y="1"/>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53" name="Freeform 603"/>
          <p:cNvSpPr>
            <a:spLocks/>
          </p:cNvSpPr>
          <p:nvPr/>
        </p:nvSpPr>
        <p:spPr bwMode="auto">
          <a:xfrm>
            <a:off x="9836022" y="1882775"/>
            <a:ext cx="30162" cy="15875"/>
          </a:xfrm>
          <a:custGeom>
            <a:avLst/>
            <a:gdLst>
              <a:gd name="T0" fmla="*/ 45 w 146"/>
              <a:gd name="T1" fmla="*/ 0 h 109"/>
              <a:gd name="T2" fmla="*/ 42 w 146"/>
              <a:gd name="T3" fmla="*/ 0 h 109"/>
              <a:gd name="T4" fmla="*/ 35 w 146"/>
              <a:gd name="T5" fmla="*/ 3 h 109"/>
              <a:gd name="T6" fmla="*/ 26 w 146"/>
              <a:gd name="T7" fmla="*/ 7 h 109"/>
              <a:gd name="T8" fmla="*/ 15 w 146"/>
              <a:gd name="T9" fmla="*/ 14 h 109"/>
              <a:gd name="T10" fmla="*/ 6 w 146"/>
              <a:gd name="T11" fmla="*/ 24 h 109"/>
              <a:gd name="T12" fmla="*/ 1 w 146"/>
              <a:gd name="T13" fmla="*/ 39 h 109"/>
              <a:gd name="T14" fmla="*/ 0 w 146"/>
              <a:gd name="T15" fmla="*/ 59 h 109"/>
              <a:gd name="T16" fmla="*/ 6 w 146"/>
              <a:gd name="T17" fmla="*/ 85 h 109"/>
              <a:gd name="T18" fmla="*/ 85 w 146"/>
              <a:gd name="T19" fmla="*/ 109 h 109"/>
              <a:gd name="T20" fmla="*/ 84 w 146"/>
              <a:gd name="T21" fmla="*/ 104 h 109"/>
              <a:gd name="T22" fmla="*/ 84 w 146"/>
              <a:gd name="T23" fmla="*/ 93 h 109"/>
              <a:gd name="T24" fmla="*/ 84 w 146"/>
              <a:gd name="T25" fmla="*/ 76 h 109"/>
              <a:gd name="T26" fmla="*/ 87 w 146"/>
              <a:gd name="T27" fmla="*/ 58 h 109"/>
              <a:gd name="T28" fmla="*/ 93 w 146"/>
              <a:gd name="T29" fmla="*/ 40 h 109"/>
              <a:gd name="T30" fmla="*/ 104 w 146"/>
              <a:gd name="T31" fmla="*/ 27 h 109"/>
              <a:gd name="T32" fmla="*/ 121 w 146"/>
              <a:gd name="T33" fmla="*/ 20 h 109"/>
              <a:gd name="T34" fmla="*/ 146 w 146"/>
              <a:gd name="T35" fmla="*/ 23 h 109"/>
              <a:gd name="T36" fmla="*/ 45 w 146"/>
              <a:gd name="T3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109">
                <a:moveTo>
                  <a:pt x="45" y="0"/>
                </a:moveTo>
                <a:lnTo>
                  <a:pt x="42" y="0"/>
                </a:lnTo>
                <a:lnTo>
                  <a:pt x="35" y="3"/>
                </a:lnTo>
                <a:lnTo>
                  <a:pt x="26" y="7"/>
                </a:lnTo>
                <a:lnTo>
                  <a:pt x="15" y="14"/>
                </a:lnTo>
                <a:lnTo>
                  <a:pt x="6" y="24"/>
                </a:lnTo>
                <a:lnTo>
                  <a:pt x="1" y="39"/>
                </a:lnTo>
                <a:lnTo>
                  <a:pt x="0" y="59"/>
                </a:lnTo>
                <a:lnTo>
                  <a:pt x="6" y="85"/>
                </a:lnTo>
                <a:lnTo>
                  <a:pt x="85" y="109"/>
                </a:lnTo>
                <a:lnTo>
                  <a:pt x="84" y="104"/>
                </a:lnTo>
                <a:lnTo>
                  <a:pt x="84" y="93"/>
                </a:lnTo>
                <a:lnTo>
                  <a:pt x="84" y="76"/>
                </a:lnTo>
                <a:lnTo>
                  <a:pt x="87" y="58"/>
                </a:lnTo>
                <a:lnTo>
                  <a:pt x="93" y="40"/>
                </a:lnTo>
                <a:lnTo>
                  <a:pt x="104" y="27"/>
                </a:lnTo>
                <a:lnTo>
                  <a:pt x="121" y="20"/>
                </a:lnTo>
                <a:lnTo>
                  <a:pt x="146" y="23"/>
                </a:lnTo>
                <a:lnTo>
                  <a:pt x="45" y="0"/>
                </a:lnTo>
                <a:close/>
              </a:path>
            </a:pathLst>
          </a:custGeom>
          <a:solidFill>
            <a:srgbClr val="F2E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54" name="Freeform 604"/>
          <p:cNvSpPr>
            <a:spLocks/>
          </p:cNvSpPr>
          <p:nvPr/>
        </p:nvSpPr>
        <p:spPr bwMode="auto">
          <a:xfrm>
            <a:off x="10002709" y="1912937"/>
            <a:ext cx="30163" cy="15875"/>
          </a:xfrm>
          <a:custGeom>
            <a:avLst/>
            <a:gdLst>
              <a:gd name="T0" fmla="*/ 45 w 146"/>
              <a:gd name="T1" fmla="*/ 0 h 107"/>
              <a:gd name="T2" fmla="*/ 42 w 146"/>
              <a:gd name="T3" fmla="*/ 0 h 107"/>
              <a:gd name="T4" fmla="*/ 35 w 146"/>
              <a:gd name="T5" fmla="*/ 2 h 107"/>
              <a:gd name="T6" fmla="*/ 25 w 146"/>
              <a:gd name="T7" fmla="*/ 6 h 107"/>
              <a:gd name="T8" fmla="*/ 15 w 146"/>
              <a:gd name="T9" fmla="*/ 12 h 107"/>
              <a:gd name="T10" fmla="*/ 6 w 146"/>
              <a:gd name="T11" fmla="*/ 23 h 107"/>
              <a:gd name="T12" fmla="*/ 0 w 146"/>
              <a:gd name="T13" fmla="*/ 38 h 107"/>
              <a:gd name="T14" fmla="*/ 0 w 146"/>
              <a:gd name="T15" fmla="*/ 58 h 107"/>
              <a:gd name="T16" fmla="*/ 6 w 146"/>
              <a:gd name="T17" fmla="*/ 85 h 107"/>
              <a:gd name="T18" fmla="*/ 84 w 146"/>
              <a:gd name="T19" fmla="*/ 107 h 107"/>
              <a:gd name="T20" fmla="*/ 83 w 146"/>
              <a:gd name="T21" fmla="*/ 103 h 107"/>
              <a:gd name="T22" fmla="*/ 83 w 146"/>
              <a:gd name="T23" fmla="*/ 91 h 107"/>
              <a:gd name="T24" fmla="*/ 83 w 146"/>
              <a:gd name="T25" fmla="*/ 75 h 107"/>
              <a:gd name="T26" fmla="*/ 86 w 146"/>
              <a:gd name="T27" fmla="*/ 56 h 107"/>
              <a:gd name="T28" fmla="*/ 92 w 146"/>
              <a:gd name="T29" fmla="*/ 40 h 107"/>
              <a:gd name="T30" fmla="*/ 103 w 146"/>
              <a:gd name="T31" fmla="*/ 27 h 107"/>
              <a:gd name="T32" fmla="*/ 121 w 146"/>
              <a:gd name="T33" fmla="*/ 19 h 107"/>
              <a:gd name="T34" fmla="*/ 146 w 146"/>
              <a:gd name="T35" fmla="*/ 23 h 107"/>
              <a:gd name="T36" fmla="*/ 45 w 146"/>
              <a:gd name="T3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107">
                <a:moveTo>
                  <a:pt x="45" y="0"/>
                </a:moveTo>
                <a:lnTo>
                  <a:pt x="42" y="0"/>
                </a:lnTo>
                <a:lnTo>
                  <a:pt x="35" y="2"/>
                </a:lnTo>
                <a:lnTo>
                  <a:pt x="25" y="6"/>
                </a:lnTo>
                <a:lnTo>
                  <a:pt x="15" y="12"/>
                </a:lnTo>
                <a:lnTo>
                  <a:pt x="6" y="23"/>
                </a:lnTo>
                <a:lnTo>
                  <a:pt x="0" y="38"/>
                </a:lnTo>
                <a:lnTo>
                  <a:pt x="0" y="58"/>
                </a:lnTo>
                <a:lnTo>
                  <a:pt x="6" y="85"/>
                </a:lnTo>
                <a:lnTo>
                  <a:pt x="84" y="107"/>
                </a:lnTo>
                <a:lnTo>
                  <a:pt x="83" y="103"/>
                </a:lnTo>
                <a:lnTo>
                  <a:pt x="83" y="91"/>
                </a:lnTo>
                <a:lnTo>
                  <a:pt x="83" y="75"/>
                </a:lnTo>
                <a:lnTo>
                  <a:pt x="86" y="56"/>
                </a:lnTo>
                <a:lnTo>
                  <a:pt x="92" y="40"/>
                </a:lnTo>
                <a:lnTo>
                  <a:pt x="103" y="27"/>
                </a:lnTo>
                <a:lnTo>
                  <a:pt x="121" y="19"/>
                </a:lnTo>
                <a:lnTo>
                  <a:pt x="146" y="23"/>
                </a:lnTo>
                <a:lnTo>
                  <a:pt x="45" y="0"/>
                </a:lnTo>
                <a:close/>
              </a:path>
            </a:pathLst>
          </a:custGeom>
          <a:solidFill>
            <a:srgbClr val="F2E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55" name="Freeform 605"/>
          <p:cNvSpPr>
            <a:spLocks/>
          </p:cNvSpPr>
          <p:nvPr/>
        </p:nvSpPr>
        <p:spPr bwMode="auto">
          <a:xfrm>
            <a:off x="9867772" y="1885950"/>
            <a:ext cx="127000" cy="30162"/>
          </a:xfrm>
          <a:custGeom>
            <a:avLst/>
            <a:gdLst>
              <a:gd name="T0" fmla="*/ 0 w 629"/>
              <a:gd name="T1" fmla="*/ 40 h 182"/>
              <a:gd name="T2" fmla="*/ 601 w 629"/>
              <a:gd name="T3" fmla="*/ 182 h 182"/>
              <a:gd name="T4" fmla="*/ 629 w 629"/>
              <a:gd name="T5" fmla="*/ 142 h 182"/>
              <a:gd name="T6" fmla="*/ 29 w 629"/>
              <a:gd name="T7" fmla="*/ 0 h 182"/>
              <a:gd name="T8" fmla="*/ 0 w 629"/>
              <a:gd name="T9" fmla="*/ 40 h 182"/>
            </a:gdLst>
            <a:ahLst/>
            <a:cxnLst>
              <a:cxn ang="0">
                <a:pos x="T0" y="T1"/>
              </a:cxn>
              <a:cxn ang="0">
                <a:pos x="T2" y="T3"/>
              </a:cxn>
              <a:cxn ang="0">
                <a:pos x="T4" y="T5"/>
              </a:cxn>
              <a:cxn ang="0">
                <a:pos x="T6" y="T7"/>
              </a:cxn>
              <a:cxn ang="0">
                <a:pos x="T8" y="T9"/>
              </a:cxn>
            </a:cxnLst>
            <a:rect l="0" t="0" r="r" b="b"/>
            <a:pathLst>
              <a:path w="629" h="182">
                <a:moveTo>
                  <a:pt x="0" y="40"/>
                </a:moveTo>
                <a:lnTo>
                  <a:pt x="601" y="182"/>
                </a:lnTo>
                <a:lnTo>
                  <a:pt x="629" y="142"/>
                </a:lnTo>
                <a:lnTo>
                  <a:pt x="29" y="0"/>
                </a:lnTo>
                <a:lnTo>
                  <a:pt x="0" y="4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800" b="0" i="1" u="none" strike="noStrike" kern="0" cap="none" spc="0" normalizeH="0" baseline="0" noProof="0" smtClean="0">
              <a:ln>
                <a:noFill/>
              </a:ln>
              <a:solidFill>
                <a:srgbClr val="000000"/>
              </a:solidFill>
              <a:effectLst/>
              <a:uLnTx/>
              <a:uFillTx/>
              <a:latin typeface="Comic Sans MS" panose="030F0702030302020204" pitchFamily="66" charset="0"/>
            </a:endParaRPr>
          </a:p>
        </p:txBody>
      </p:sp>
      <p:sp>
        <p:nvSpPr>
          <p:cNvPr id="1256" name="Freeform 606"/>
          <p:cNvSpPr>
            <a:spLocks/>
          </p:cNvSpPr>
          <p:nvPr/>
        </p:nvSpPr>
        <p:spPr bwMode="auto">
          <a:xfrm>
            <a:off x="9867772" y="1898650"/>
            <a:ext cx="120650" cy="26987"/>
          </a:xfrm>
          <a:custGeom>
            <a:avLst/>
            <a:gdLst>
              <a:gd name="T0" fmla="*/ 0 w 606"/>
              <a:gd name="T1" fmla="*/ 28 h 170"/>
              <a:gd name="T2" fmla="*/ 600 w 606"/>
              <a:gd name="T3" fmla="*/ 170 h 170"/>
              <a:gd name="T4" fmla="*/ 606 w 606"/>
              <a:gd name="T5" fmla="*/ 142 h 170"/>
              <a:gd name="T6" fmla="*/ 5 w 606"/>
              <a:gd name="T7" fmla="*/ 0 h 170"/>
              <a:gd name="T8" fmla="*/ 0 w 606"/>
              <a:gd name="T9" fmla="*/ 28 h 170"/>
            </a:gdLst>
            <a:ahLst/>
            <a:cxnLst>
              <a:cxn ang="0">
                <a:pos x="T0" y="T1"/>
              </a:cxn>
              <a:cxn ang="0">
                <a:pos x="T2" y="T3"/>
              </a:cxn>
              <a:cxn ang="0">
                <a:pos x="T4" y="T5"/>
              </a:cxn>
              <a:cxn ang="0">
                <a:pos x="T6" y="T7"/>
              </a:cxn>
              <a:cxn ang="0">
                <a:pos x="T8" y="T9"/>
              </a:cxn>
            </a:cxnLst>
            <a:rect l="0" t="0" r="r" b="b"/>
            <a:pathLst>
              <a:path w="606" h="170">
                <a:moveTo>
                  <a:pt x="0" y="28"/>
                </a:moveTo>
                <a:lnTo>
                  <a:pt x="600" y="170"/>
                </a:lnTo>
                <a:lnTo>
                  <a:pt x="606" y="142"/>
                </a:lnTo>
                <a:lnTo>
                  <a:pt x="5" y="0"/>
                </a:lnTo>
                <a:lnTo>
                  <a:pt x="0" y="28"/>
                </a:lnTo>
                <a:close/>
              </a:path>
            </a:pathLst>
          </a:custGeom>
          <a:solidFill>
            <a:srgbClr val="F2E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57" name="Freeform 607"/>
          <p:cNvSpPr>
            <a:spLocks/>
          </p:cNvSpPr>
          <p:nvPr/>
        </p:nvSpPr>
        <p:spPr bwMode="auto">
          <a:xfrm>
            <a:off x="9867772" y="1881187"/>
            <a:ext cx="120650" cy="25400"/>
          </a:xfrm>
          <a:custGeom>
            <a:avLst/>
            <a:gdLst>
              <a:gd name="T0" fmla="*/ 0 w 606"/>
              <a:gd name="T1" fmla="*/ 28 h 170"/>
              <a:gd name="T2" fmla="*/ 600 w 606"/>
              <a:gd name="T3" fmla="*/ 170 h 170"/>
              <a:gd name="T4" fmla="*/ 606 w 606"/>
              <a:gd name="T5" fmla="*/ 142 h 170"/>
              <a:gd name="T6" fmla="*/ 5 w 606"/>
              <a:gd name="T7" fmla="*/ 0 h 170"/>
              <a:gd name="T8" fmla="*/ 0 w 606"/>
              <a:gd name="T9" fmla="*/ 28 h 170"/>
            </a:gdLst>
            <a:ahLst/>
            <a:cxnLst>
              <a:cxn ang="0">
                <a:pos x="T0" y="T1"/>
              </a:cxn>
              <a:cxn ang="0">
                <a:pos x="T2" y="T3"/>
              </a:cxn>
              <a:cxn ang="0">
                <a:pos x="T4" y="T5"/>
              </a:cxn>
              <a:cxn ang="0">
                <a:pos x="T6" y="T7"/>
              </a:cxn>
              <a:cxn ang="0">
                <a:pos x="T8" y="T9"/>
              </a:cxn>
            </a:cxnLst>
            <a:rect l="0" t="0" r="r" b="b"/>
            <a:pathLst>
              <a:path w="606" h="170">
                <a:moveTo>
                  <a:pt x="0" y="28"/>
                </a:moveTo>
                <a:lnTo>
                  <a:pt x="600" y="170"/>
                </a:lnTo>
                <a:lnTo>
                  <a:pt x="606" y="142"/>
                </a:lnTo>
                <a:lnTo>
                  <a:pt x="5" y="0"/>
                </a:lnTo>
                <a:lnTo>
                  <a:pt x="0" y="28"/>
                </a:lnTo>
                <a:close/>
              </a:path>
            </a:pathLst>
          </a:custGeom>
          <a:solidFill>
            <a:srgbClr val="F2E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58" name="AutoShape 608"/>
          <p:cNvSpPr>
            <a:spLocks noChangeAspect="1" noChangeArrowheads="1" noTextEdit="1"/>
          </p:cNvSpPr>
          <p:nvPr/>
        </p:nvSpPr>
        <p:spPr bwMode="auto">
          <a:xfrm flipH="1">
            <a:off x="8794622" y="2068512"/>
            <a:ext cx="517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59" name="Freeform 609"/>
          <p:cNvSpPr>
            <a:spLocks/>
          </p:cNvSpPr>
          <p:nvPr/>
        </p:nvSpPr>
        <p:spPr bwMode="auto">
          <a:xfrm>
            <a:off x="9204197" y="1738312"/>
            <a:ext cx="46037" cy="57150"/>
          </a:xfrm>
          <a:custGeom>
            <a:avLst/>
            <a:gdLst>
              <a:gd name="T0" fmla="*/ 65 w 177"/>
              <a:gd name="T1" fmla="*/ 33 h 219"/>
              <a:gd name="T2" fmla="*/ 52 w 177"/>
              <a:gd name="T3" fmla="*/ 43 h 219"/>
              <a:gd name="T4" fmla="*/ 41 w 177"/>
              <a:gd name="T5" fmla="*/ 54 h 219"/>
              <a:gd name="T6" fmla="*/ 29 w 177"/>
              <a:gd name="T7" fmla="*/ 66 h 219"/>
              <a:gd name="T8" fmla="*/ 20 w 177"/>
              <a:gd name="T9" fmla="*/ 79 h 219"/>
              <a:gd name="T10" fmla="*/ 12 w 177"/>
              <a:gd name="T11" fmla="*/ 93 h 219"/>
              <a:gd name="T12" fmla="*/ 6 w 177"/>
              <a:gd name="T13" fmla="*/ 107 h 219"/>
              <a:gd name="T14" fmla="*/ 2 w 177"/>
              <a:gd name="T15" fmla="*/ 121 h 219"/>
              <a:gd name="T16" fmla="*/ 0 w 177"/>
              <a:gd name="T17" fmla="*/ 136 h 219"/>
              <a:gd name="T18" fmla="*/ 2 w 177"/>
              <a:gd name="T19" fmla="*/ 158 h 219"/>
              <a:gd name="T20" fmla="*/ 10 w 177"/>
              <a:gd name="T21" fmla="*/ 177 h 219"/>
              <a:gd name="T22" fmla="*/ 23 w 177"/>
              <a:gd name="T23" fmla="*/ 193 h 219"/>
              <a:gd name="T24" fmla="*/ 38 w 177"/>
              <a:gd name="T25" fmla="*/ 204 h 219"/>
              <a:gd name="T26" fmla="*/ 57 w 177"/>
              <a:gd name="T27" fmla="*/ 213 h 219"/>
              <a:gd name="T28" fmla="*/ 78 w 177"/>
              <a:gd name="T29" fmla="*/ 218 h 219"/>
              <a:gd name="T30" fmla="*/ 98 w 177"/>
              <a:gd name="T31" fmla="*/ 219 h 219"/>
              <a:gd name="T32" fmla="*/ 118 w 177"/>
              <a:gd name="T33" fmla="*/ 216 h 219"/>
              <a:gd name="T34" fmla="*/ 123 w 177"/>
              <a:gd name="T35" fmla="*/ 216 h 219"/>
              <a:gd name="T36" fmla="*/ 127 w 177"/>
              <a:gd name="T37" fmla="*/ 214 h 219"/>
              <a:gd name="T38" fmla="*/ 130 w 177"/>
              <a:gd name="T39" fmla="*/ 210 h 219"/>
              <a:gd name="T40" fmla="*/ 131 w 177"/>
              <a:gd name="T41" fmla="*/ 205 h 219"/>
              <a:gd name="T42" fmla="*/ 130 w 177"/>
              <a:gd name="T43" fmla="*/ 203 h 219"/>
              <a:gd name="T44" fmla="*/ 127 w 177"/>
              <a:gd name="T45" fmla="*/ 203 h 219"/>
              <a:gd name="T46" fmla="*/ 123 w 177"/>
              <a:gd name="T47" fmla="*/ 202 h 219"/>
              <a:gd name="T48" fmla="*/ 117 w 177"/>
              <a:gd name="T49" fmla="*/ 202 h 219"/>
              <a:gd name="T50" fmla="*/ 111 w 177"/>
              <a:gd name="T51" fmla="*/ 202 h 219"/>
              <a:gd name="T52" fmla="*/ 106 w 177"/>
              <a:gd name="T53" fmla="*/ 202 h 219"/>
              <a:gd name="T54" fmla="*/ 100 w 177"/>
              <a:gd name="T55" fmla="*/ 202 h 219"/>
              <a:gd name="T56" fmla="*/ 97 w 177"/>
              <a:gd name="T57" fmla="*/ 202 h 219"/>
              <a:gd name="T58" fmla="*/ 87 w 177"/>
              <a:gd name="T59" fmla="*/ 201 h 219"/>
              <a:gd name="T60" fmla="*/ 77 w 177"/>
              <a:gd name="T61" fmla="*/ 200 h 219"/>
              <a:gd name="T62" fmla="*/ 67 w 177"/>
              <a:gd name="T63" fmla="*/ 199 h 219"/>
              <a:gd name="T64" fmla="*/ 56 w 177"/>
              <a:gd name="T65" fmla="*/ 196 h 219"/>
              <a:gd name="T66" fmla="*/ 46 w 177"/>
              <a:gd name="T67" fmla="*/ 193 h 219"/>
              <a:gd name="T68" fmla="*/ 35 w 177"/>
              <a:gd name="T69" fmla="*/ 185 h 219"/>
              <a:gd name="T70" fmla="*/ 26 w 177"/>
              <a:gd name="T71" fmla="*/ 175 h 219"/>
              <a:gd name="T72" fmla="*/ 15 w 177"/>
              <a:gd name="T73" fmla="*/ 162 h 219"/>
              <a:gd name="T74" fmla="*/ 13 w 177"/>
              <a:gd name="T75" fmla="*/ 146 h 219"/>
              <a:gd name="T76" fmla="*/ 14 w 177"/>
              <a:gd name="T77" fmla="*/ 131 h 219"/>
              <a:gd name="T78" fmla="*/ 19 w 177"/>
              <a:gd name="T79" fmla="*/ 116 h 219"/>
              <a:gd name="T80" fmla="*/ 25 w 177"/>
              <a:gd name="T81" fmla="*/ 102 h 219"/>
              <a:gd name="T82" fmla="*/ 34 w 177"/>
              <a:gd name="T83" fmla="*/ 89 h 219"/>
              <a:gd name="T84" fmla="*/ 45 w 177"/>
              <a:gd name="T85" fmla="*/ 76 h 219"/>
              <a:gd name="T86" fmla="*/ 56 w 177"/>
              <a:gd name="T87" fmla="*/ 65 h 219"/>
              <a:gd name="T88" fmla="*/ 70 w 177"/>
              <a:gd name="T89" fmla="*/ 55 h 219"/>
              <a:gd name="T90" fmla="*/ 84 w 177"/>
              <a:gd name="T91" fmla="*/ 45 h 219"/>
              <a:gd name="T92" fmla="*/ 98 w 177"/>
              <a:gd name="T93" fmla="*/ 37 h 219"/>
              <a:gd name="T94" fmla="*/ 113 w 177"/>
              <a:gd name="T95" fmla="*/ 29 h 219"/>
              <a:gd name="T96" fmla="*/ 127 w 177"/>
              <a:gd name="T97" fmla="*/ 23 h 219"/>
              <a:gd name="T98" fmla="*/ 141 w 177"/>
              <a:gd name="T99" fmla="*/ 17 h 219"/>
              <a:gd name="T100" fmla="*/ 154 w 177"/>
              <a:gd name="T101" fmla="*/ 12 h 219"/>
              <a:gd name="T102" fmla="*/ 167 w 177"/>
              <a:gd name="T103" fmla="*/ 9 h 219"/>
              <a:gd name="T104" fmla="*/ 177 w 177"/>
              <a:gd name="T105" fmla="*/ 7 h 219"/>
              <a:gd name="T106" fmla="*/ 170 w 177"/>
              <a:gd name="T107" fmla="*/ 2 h 219"/>
              <a:gd name="T108" fmla="*/ 158 w 177"/>
              <a:gd name="T109" fmla="*/ 0 h 219"/>
              <a:gd name="T110" fmla="*/ 145 w 177"/>
              <a:gd name="T111" fmla="*/ 2 h 219"/>
              <a:gd name="T112" fmla="*/ 129 w 177"/>
              <a:gd name="T113" fmla="*/ 6 h 219"/>
              <a:gd name="T114" fmla="*/ 111 w 177"/>
              <a:gd name="T115" fmla="*/ 11 h 219"/>
              <a:gd name="T116" fmla="*/ 94 w 177"/>
              <a:gd name="T117" fmla="*/ 17 h 219"/>
              <a:gd name="T118" fmla="*/ 78 w 177"/>
              <a:gd name="T119" fmla="*/ 26 h 219"/>
              <a:gd name="T120" fmla="*/ 65 w 177"/>
              <a:gd name="T121" fmla="*/ 3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 h="219">
                <a:moveTo>
                  <a:pt x="65" y="33"/>
                </a:moveTo>
                <a:lnTo>
                  <a:pt x="52" y="43"/>
                </a:lnTo>
                <a:lnTo>
                  <a:pt x="41" y="54"/>
                </a:lnTo>
                <a:lnTo>
                  <a:pt x="29" y="66"/>
                </a:lnTo>
                <a:lnTo>
                  <a:pt x="20" y="79"/>
                </a:lnTo>
                <a:lnTo>
                  <a:pt x="12" y="93"/>
                </a:lnTo>
                <a:lnTo>
                  <a:pt x="6" y="107"/>
                </a:lnTo>
                <a:lnTo>
                  <a:pt x="2" y="121"/>
                </a:lnTo>
                <a:lnTo>
                  <a:pt x="0" y="136"/>
                </a:lnTo>
                <a:lnTo>
                  <a:pt x="2" y="158"/>
                </a:lnTo>
                <a:lnTo>
                  <a:pt x="10" y="177"/>
                </a:lnTo>
                <a:lnTo>
                  <a:pt x="23" y="193"/>
                </a:lnTo>
                <a:lnTo>
                  <a:pt x="38" y="204"/>
                </a:lnTo>
                <a:lnTo>
                  <a:pt x="57" y="213"/>
                </a:lnTo>
                <a:lnTo>
                  <a:pt x="78" y="218"/>
                </a:lnTo>
                <a:lnTo>
                  <a:pt x="98" y="219"/>
                </a:lnTo>
                <a:lnTo>
                  <a:pt x="118" y="216"/>
                </a:lnTo>
                <a:lnTo>
                  <a:pt x="123" y="216"/>
                </a:lnTo>
                <a:lnTo>
                  <a:pt x="127" y="214"/>
                </a:lnTo>
                <a:lnTo>
                  <a:pt x="130" y="210"/>
                </a:lnTo>
                <a:lnTo>
                  <a:pt x="131" y="205"/>
                </a:lnTo>
                <a:lnTo>
                  <a:pt x="130" y="203"/>
                </a:lnTo>
                <a:lnTo>
                  <a:pt x="127" y="203"/>
                </a:lnTo>
                <a:lnTo>
                  <a:pt x="123" y="202"/>
                </a:lnTo>
                <a:lnTo>
                  <a:pt x="117" y="202"/>
                </a:lnTo>
                <a:lnTo>
                  <a:pt x="111" y="202"/>
                </a:lnTo>
                <a:lnTo>
                  <a:pt x="106" y="202"/>
                </a:lnTo>
                <a:lnTo>
                  <a:pt x="100" y="202"/>
                </a:lnTo>
                <a:lnTo>
                  <a:pt x="97" y="202"/>
                </a:lnTo>
                <a:lnTo>
                  <a:pt x="87" y="201"/>
                </a:lnTo>
                <a:lnTo>
                  <a:pt x="77" y="200"/>
                </a:lnTo>
                <a:lnTo>
                  <a:pt x="67" y="199"/>
                </a:lnTo>
                <a:lnTo>
                  <a:pt x="56" y="196"/>
                </a:lnTo>
                <a:lnTo>
                  <a:pt x="46" y="193"/>
                </a:lnTo>
                <a:lnTo>
                  <a:pt x="35" y="185"/>
                </a:lnTo>
                <a:lnTo>
                  <a:pt x="26" y="175"/>
                </a:lnTo>
                <a:lnTo>
                  <a:pt x="15" y="162"/>
                </a:lnTo>
                <a:lnTo>
                  <a:pt x="13" y="146"/>
                </a:lnTo>
                <a:lnTo>
                  <a:pt x="14" y="131"/>
                </a:lnTo>
                <a:lnTo>
                  <a:pt x="19" y="116"/>
                </a:lnTo>
                <a:lnTo>
                  <a:pt x="25" y="102"/>
                </a:lnTo>
                <a:lnTo>
                  <a:pt x="34" y="89"/>
                </a:lnTo>
                <a:lnTo>
                  <a:pt x="45" y="76"/>
                </a:lnTo>
                <a:lnTo>
                  <a:pt x="56" y="65"/>
                </a:lnTo>
                <a:lnTo>
                  <a:pt x="70" y="55"/>
                </a:lnTo>
                <a:lnTo>
                  <a:pt x="84" y="45"/>
                </a:lnTo>
                <a:lnTo>
                  <a:pt x="98" y="37"/>
                </a:lnTo>
                <a:lnTo>
                  <a:pt x="113" y="29"/>
                </a:lnTo>
                <a:lnTo>
                  <a:pt x="127" y="23"/>
                </a:lnTo>
                <a:lnTo>
                  <a:pt x="141" y="17"/>
                </a:lnTo>
                <a:lnTo>
                  <a:pt x="154" y="12"/>
                </a:lnTo>
                <a:lnTo>
                  <a:pt x="167" y="9"/>
                </a:lnTo>
                <a:lnTo>
                  <a:pt x="177" y="7"/>
                </a:lnTo>
                <a:lnTo>
                  <a:pt x="170" y="2"/>
                </a:lnTo>
                <a:lnTo>
                  <a:pt x="158" y="0"/>
                </a:lnTo>
                <a:lnTo>
                  <a:pt x="145" y="2"/>
                </a:lnTo>
                <a:lnTo>
                  <a:pt x="129" y="6"/>
                </a:lnTo>
                <a:lnTo>
                  <a:pt x="111" y="11"/>
                </a:lnTo>
                <a:lnTo>
                  <a:pt x="94" y="17"/>
                </a:lnTo>
                <a:lnTo>
                  <a:pt x="78" y="26"/>
                </a:lnTo>
                <a:lnTo>
                  <a:pt x="65" y="33"/>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60" name="Freeform 610"/>
          <p:cNvSpPr>
            <a:spLocks/>
          </p:cNvSpPr>
          <p:nvPr/>
        </p:nvSpPr>
        <p:spPr bwMode="auto">
          <a:xfrm>
            <a:off x="9280397" y="1736725"/>
            <a:ext cx="30162" cy="46037"/>
          </a:xfrm>
          <a:custGeom>
            <a:avLst/>
            <a:gdLst>
              <a:gd name="T0" fmla="*/ 97 w 115"/>
              <a:gd name="T1" fmla="*/ 57 h 170"/>
              <a:gd name="T2" fmla="*/ 100 w 115"/>
              <a:gd name="T3" fmla="*/ 75 h 170"/>
              <a:gd name="T4" fmla="*/ 98 w 115"/>
              <a:gd name="T5" fmla="*/ 90 h 170"/>
              <a:gd name="T6" fmla="*/ 91 w 115"/>
              <a:gd name="T7" fmla="*/ 103 h 170"/>
              <a:gd name="T8" fmla="*/ 80 w 115"/>
              <a:gd name="T9" fmla="*/ 114 h 170"/>
              <a:gd name="T10" fmla="*/ 68 w 115"/>
              <a:gd name="T11" fmla="*/ 125 h 170"/>
              <a:gd name="T12" fmla="*/ 54 w 115"/>
              <a:gd name="T13" fmla="*/ 135 h 170"/>
              <a:gd name="T14" fmla="*/ 39 w 115"/>
              <a:gd name="T15" fmla="*/ 145 h 170"/>
              <a:gd name="T16" fmla="*/ 27 w 115"/>
              <a:gd name="T17" fmla="*/ 155 h 170"/>
              <a:gd name="T18" fmla="*/ 25 w 115"/>
              <a:gd name="T19" fmla="*/ 158 h 170"/>
              <a:gd name="T20" fmla="*/ 23 w 115"/>
              <a:gd name="T21" fmla="*/ 160 h 170"/>
              <a:gd name="T22" fmla="*/ 23 w 115"/>
              <a:gd name="T23" fmla="*/ 164 h 170"/>
              <a:gd name="T24" fmla="*/ 26 w 115"/>
              <a:gd name="T25" fmla="*/ 167 h 170"/>
              <a:gd name="T26" fmla="*/ 28 w 115"/>
              <a:gd name="T27" fmla="*/ 169 h 170"/>
              <a:gd name="T28" fmla="*/ 31 w 115"/>
              <a:gd name="T29" fmla="*/ 170 h 170"/>
              <a:gd name="T30" fmla="*/ 34 w 115"/>
              <a:gd name="T31" fmla="*/ 170 h 170"/>
              <a:gd name="T32" fmla="*/ 37 w 115"/>
              <a:gd name="T33" fmla="*/ 169 h 170"/>
              <a:gd name="T34" fmla="*/ 53 w 115"/>
              <a:gd name="T35" fmla="*/ 159 h 170"/>
              <a:gd name="T36" fmla="*/ 69 w 115"/>
              <a:gd name="T37" fmla="*/ 149 h 170"/>
              <a:gd name="T38" fmla="*/ 83 w 115"/>
              <a:gd name="T39" fmla="*/ 137 h 170"/>
              <a:gd name="T40" fmla="*/ 97 w 115"/>
              <a:gd name="T41" fmla="*/ 123 h 170"/>
              <a:gd name="T42" fmla="*/ 106 w 115"/>
              <a:gd name="T43" fmla="*/ 108 h 170"/>
              <a:gd name="T44" fmla="*/ 113 w 115"/>
              <a:gd name="T45" fmla="*/ 91 h 170"/>
              <a:gd name="T46" fmla="*/ 115 w 115"/>
              <a:gd name="T47" fmla="*/ 73 h 170"/>
              <a:gd name="T48" fmla="*/ 111 w 115"/>
              <a:gd name="T49" fmla="*/ 53 h 170"/>
              <a:gd name="T50" fmla="*/ 101 w 115"/>
              <a:gd name="T51" fmla="*/ 39 h 170"/>
              <a:gd name="T52" fmla="*/ 89 w 115"/>
              <a:gd name="T53" fmla="*/ 26 h 170"/>
              <a:gd name="T54" fmla="*/ 72 w 115"/>
              <a:gd name="T55" fmla="*/ 15 h 170"/>
              <a:gd name="T56" fmla="*/ 55 w 115"/>
              <a:gd name="T57" fmla="*/ 8 h 170"/>
              <a:gd name="T58" fmla="*/ 37 w 115"/>
              <a:gd name="T59" fmla="*/ 2 h 170"/>
              <a:gd name="T60" fmla="*/ 21 w 115"/>
              <a:gd name="T61" fmla="*/ 0 h 170"/>
              <a:gd name="T62" fmla="*/ 9 w 115"/>
              <a:gd name="T63" fmla="*/ 1 h 170"/>
              <a:gd name="T64" fmla="*/ 0 w 115"/>
              <a:gd name="T65" fmla="*/ 5 h 170"/>
              <a:gd name="T66" fmla="*/ 15 w 115"/>
              <a:gd name="T67" fmla="*/ 10 h 170"/>
              <a:gd name="T68" fmla="*/ 30 w 115"/>
              <a:gd name="T69" fmla="*/ 13 h 170"/>
              <a:gd name="T70" fmla="*/ 43 w 115"/>
              <a:gd name="T71" fmla="*/ 16 h 170"/>
              <a:gd name="T72" fmla="*/ 57 w 115"/>
              <a:gd name="T73" fmla="*/ 20 h 170"/>
              <a:gd name="T74" fmla="*/ 70 w 115"/>
              <a:gd name="T75" fmla="*/ 26 h 170"/>
              <a:gd name="T76" fmla="*/ 81 w 115"/>
              <a:gd name="T77" fmla="*/ 33 h 170"/>
              <a:gd name="T78" fmla="*/ 91 w 115"/>
              <a:gd name="T79" fmla="*/ 43 h 170"/>
              <a:gd name="T80" fmla="*/ 97 w 115"/>
              <a:gd name="T81"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5" h="170">
                <a:moveTo>
                  <a:pt x="97" y="57"/>
                </a:moveTo>
                <a:lnTo>
                  <a:pt x="100" y="75"/>
                </a:lnTo>
                <a:lnTo>
                  <a:pt x="98" y="90"/>
                </a:lnTo>
                <a:lnTo>
                  <a:pt x="91" y="103"/>
                </a:lnTo>
                <a:lnTo>
                  <a:pt x="80" y="114"/>
                </a:lnTo>
                <a:lnTo>
                  <a:pt x="68" y="125"/>
                </a:lnTo>
                <a:lnTo>
                  <a:pt x="54" y="135"/>
                </a:lnTo>
                <a:lnTo>
                  <a:pt x="39" y="145"/>
                </a:lnTo>
                <a:lnTo>
                  <a:pt x="27" y="155"/>
                </a:lnTo>
                <a:lnTo>
                  <a:pt x="25" y="158"/>
                </a:lnTo>
                <a:lnTo>
                  <a:pt x="23" y="160"/>
                </a:lnTo>
                <a:lnTo>
                  <a:pt x="23" y="164"/>
                </a:lnTo>
                <a:lnTo>
                  <a:pt x="26" y="167"/>
                </a:lnTo>
                <a:lnTo>
                  <a:pt x="28" y="169"/>
                </a:lnTo>
                <a:lnTo>
                  <a:pt x="31" y="170"/>
                </a:lnTo>
                <a:lnTo>
                  <a:pt x="34" y="170"/>
                </a:lnTo>
                <a:lnTo>
                  <a:pt x="37" y="169"/>
                </a:lnTo>
                <a:lnTo>
                  <a:pt x="53" y="159"/>
                </a:lnTo>
                <a:lnTo>
                  <a:pt x="69" y="149"/>
                </a:lnTo>
                <a:lnTo>
                  <a:pt x="83" y="137"/>
                </a:lnTo>
                <a:lnTo>
                  <a:pt x="97" y="123"/>
                </a:lnTo>
                <a:lnTo>
                  <a:pt x="106" y="108"/>
                </a:lnTo>
                <a:lnTo>
                  <a:pt x="113" y="91"/>
                </a:lnTo>
                <a:lnTo>
                  <a:pt x="115" y="73"/>
                </a:lnTo>
                <a:lnTo>
                  <a:pt x="111" y="53"/>
                </a:lnTo>
                <a:lnTo>
                  <a:pt x="101" y="39"/>
                </a:lnTo>
                <a:lnTo>
                  <a:pt x="89" y="26"/>
                </a:lnTo>
                <a:lnTo>
                  <a:pt x="72" y="15"/>
                </a:lnTo>
                <a:lnTo>
                  <a:pt x="55" y="8"/>
                </a:lnTo>
                <a:lnTo>
                  <a:pt x="37" y="2"/>
                </a:lnTo>
                <a:lnTo>
                  <a:pt x="21" y="0"/>
                </a:lnTo>
                <a:lnTo>
                  <a:pt x="9" y="1"/>
                </a:lnTo>
                <a:lnTo>
                  <a:pt x="0" y="5"/>
                </a:lnTo>
                <a:lnTo>
                  <a:pt x="15" y="10"/>
                </a:lnTo>
                <a:lnTo>
                  <a:pt x="30" y="13"/>
                </a:lnTo>
                <a:lnTo>
                  <a:pt x="43" y="16"/>
                </a:lnTo>
                <a:lnTo>
                  <a:pt x="57" y="20"/>
                </a:lnTo>
                <a:lnTo>
                  <a:pt x="70" y="26"/>
                </a:lnTo>
                <a:lnTo>
                  <a:pt x="81" y="33"/>
                </a:lnTo>
                <a:lnTo>
                  <a:pt x="91" y="43"/>
                </a:lnTo>
                <a:lnTo>
                  <a:pt x="97" y="57"/>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61" name="Freeform 611"/>
          <p:cNvSpPr>
            <a:spLocks/>
          </p:cNvSpPr>
          <p:nvPr/>
        </p:nvSpPr>
        <p:spPr bwMode="auto">
          <a:xfrm>
            <a:off x="9175622" y="1727200"/>
            <a:ext cx="73025" cy="92075"/>
          </a:xfrm>
          <a:custGeom>
            <a:avLst/>
            <a:gdLst>
              <a:gd name="T0" fmla="*/ 90 w 289"/>
              <a:gd name="T1" fmla="*/ 65 h 352"/>
              <a:gd name="T2" fmla="*/ 48 w 289"/>
              <a:gd name="T3" fmla="*/ 106 h 352"/>
              <a:gd name="T4" fmla="*/ 16 w 289"/>
              <a:gd name="T5" fmla="*/ 156 h 352"/>
              <a:gd name="T6" fmla="*/ 0 w 289"/>
              <a:gd name="T7" fmla="*/ 211 h 352"/>
              <a:gd name="T8" fmla="*/ 3 w 289"/>
              <a:gd name="T9" fmla="*/ 249 h 352"/>
              <a:gd name="T10" fmla="*/ 10 w 289"/>
              <a:gd name="T11" fmla="*/ 264 h 352"/>
              <a:gd name="T12" fmla="*/ 19 w 289"/>
              <a:gd name="T13" fmla="*/ 277 h 352"/>
              <a:gd name="T14" fmla="*/ 31 w 289"/>
              <a:gd name="T15" fmla="*/ 289 h 352"/>
              <a:gd name="T16" fmla="*/ 51 w 289"/>
              <a:gd name="T17" fmla="*/ 302 h 352"/>
              <a:gd name="T18" fmla="*/ 78 w 289"/>
              <a:gd name="T19" fmla="*/ 316 h 352"/>
              <a:gd name="T20" fmla="*/ 107 w 289"/>
              <a:gd name="T21" fmla="*/ 327 h 352"/>
              <a:gd name="T22" fmla="*/ 137 w 289"/>
              <a:gd name="T23" fmla="*/ 335 h 352"/>
              <a:gd name="T24" fmla="*/ 167 w 289"/>
              <a:gd name="T25" fmla="*/ 342 h 352"/>
              <a:gd name="T26" fmla="*/ 198 w 289"/>
              <a:gd name="T27" fmla="*/ 346 h 352"/>
              <a:gd name="T28" fmla="*/ 229 w 289"/>
              <a:gd name="T29" fmla="*/ 349 h 352"/>
              <a:gd name="T30" fmla="*/ 260 w 289"/>
              <a:gd name="T31" fmla="*/ 351 h 352"/>
              <a:gd name="T32" fmla="*/ 280 w 289"/>
              <a:gd name="T33" fmla="*/ 352 h 352"/>
              <a:gd name="T34" fmla="*/ 287 w 289"/>
              <a:gd name="T35" fmla="*/ 346 h 352"/>
              <a:gd name="T36" fmla="*/ 289 w 289"/>
              <a:gd name="T37" fmla="*/ 335 h 352"/>
              <a:gd name="T38" fmla="*/ 283 w 289"/>
              <a:gd name="T39" fmla="*/ 328 h 352"/>
              <a:gd name="T40" fmla="*/ 264 w 289"/>
              <a:gd name="T41" fmla="*/ 327 h 352"/>
              <a:gd name="T42" fmla="*/ 235 w 289"/>
              <a:gd name="T43" fmla="*/ 326 h 352"/>
              <a:gd name="T44" fmla="*/ 207 w 289"/>
              <a:gd name="T45" fmla="*/ 323 h 352"/>
              <a:gd name="T46" fmla="*/ 179 w 289"/>
              <a:gd name="T47" fmla="*/ 319 h 352"/>
              <a:gd name="T48" fmla="*/ 150 w 289"/>
              <a:gd name="T49" fmla="*/ 314 h 352"/>
              <a:gd name="T50" fmla="*/ 122 w 289"/>
              <a:gd name="T51" fmla="*/ 306 h 352"/>
              <a:gd name="T52" fmla="*/ 95 w 289"/>
              <a:gd name="T53" fmla="*/ 298 h 352"/>
              <a:gd name="T54" fmla="*/ 68 w 289"/>
              <a:gd name="T55" fmla="*/ 285 h 352"/>
              <a:gd name="T56" fmla="*/ 45 w 289"/>
              <a:gd name="T57" fmla="*/ 271 h 352"/>
              <a:gd name="T58" fmla="*/ 32 w 289"/>
              <a:gd name="T59" fmla="*/ 250 h 352"/>
              <a:gd name="T60" fmla="*/ 27 w 289"/>
              <a:gd name="T61" fmla="*/ 222 h 352"/>
              <a:gd name="T62" fmla="*/ 34 w 289"/>
              <a:gd name="T63" fmla="*/ 183 h 352"/>
              <a:gd name="T64" fmla="*/ 45 w 289"/>
              <a:gd name="T65" fmla="*/ 153 h 352"/>
              <a:gd name="T66" fmla="*/ 61 w 289"/>
              <a:gd name="T67" fmla="*/ 127 h 352"/>
              <a:gd name="T68" fmla="*/ 80 w 289"/>
              <a:gd name="T69" fmla="*/ 103 h 352"/>
              <a:gd name="T70" fmla="*/ 102 w 289"/>
              <a:gd name="T71" fmla="*/ 82 h 352"/>
              <a:gd name="T72" fmla="*/ 129 w 289"/>
              <a:gd name="T73" fmla="*/ 59 h 352"/>
              <a:gd name="T74" fmla="*/ 162 w 289"/>
              <a:gd name="T75" fmla="*/ 38 h 352"/>
              <a:gd name="T76" fmla="*/ 197 w 289"/>
              <a:gd name="T77" fmla="*/ 20 h 352"/>
              <a:gd name="T78" fmla="*/ 227 w 289"/>
              <a:gd name="T79" fmla="*/ 6 h 352"/>
              <a:gd name="T80" fmla="*/ 228 w 289"/>
              <a:gd name="T81" fmla="*/ 0 h 352"/>
              <a:gd name="T82" fmla="*/ 198 w 289"/>
              <a:gd name="T83" fmla="*/ 5 h 352"/>
              <a:gd name="T84" fmla="*/ 162 w 289"/>
              <a:gd name="T85" fmla="*/ 18 h 352"/>
              <a:gd name="T86" fmla="*/ 127 w 289"/>
              <a:gd name="T87" fmla="*/ 3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9" h="352">
                <a:moveTo>
                  <a:pt x="113" y="47"/>
                </a:moveTo>
                <a:lnTo>
                  <a:pt x="90" y="65"/>
                </a:lnTo>
                <a:lnTo>
                  <a:pt x="68" y="85"/>
                </a:lnTo>
                <a:lnTo>
                  <a:pt x="48" y="106"/>
                </a:lnTo>
                <a:lnTo>
                  <a:pt x="31" y="130"/>
                </a:lnTo>
                <a:lnTo>
                  <a:pt x="16" y="156"/>
                </a:lnTo>
                <a:lnTo>
                  <a:pt x="5" y="182"/>
                </a:lnTo>
                <a:lnTo>
                  <a:pt x="0" y="211"/>
                </a:lnTo>
                <a:lnTo>
                  <a:pt x="1" y="241"/>
                </a:lnTo>
                <a:lnTo>
                  <a:pt x="3" y="249"/>
                </a:lnTo>
                <a:lnTo>
                  <a:pt x="6" y="257"/>
                </a:lnTo>
                <a:lnTo>
                  <a:pt x="10" y="264"/>
                </a:lnTo>
                <a:lnTo>
                  <a:pt x="14" y="271"/>
                </a:lnTo>
                <a:lnTo>
                  <a:pt x="19" y="277"/>
                </a:lnTo>
                <a:lnTo>
                  <a:pt x="24" y="284"/>
                </a:lnTo>
                <a:lnTo>
                  <a:pt x="31" y="289"/>
                </a:lnTo>
                <a:lnTo>
                  <a:pt x="37" y="293"/>
                </a:lnTo>
                <a:lnTo>
                  <a:pt x="51" y="302"/>
                </a:lnTo>
                <a:lnTo>
                  <a:pt x="64" y="309"/>
                </a:lnTo>
                <a:lnTo>
                  <a:pt x="78" y="316"/>
                </a:lnTo>
                <a:lnTo>
                  <a:pt x="93" y="321"/>
                </a:lnTo>
                <a:lnTo>
                  <a:pt x="107" y="327"/>
                </a:lnTo>
                <a:lnTo>
                  <a:pt x="122" y="331"/>
                </a:lnTo>
                <a:lnTo>
                  <a:pt x="137" y="335"/>
                </a:lnTo>
                <a:lnTo>
                  <a:pt x="151" y="338"/>
                </a:lnTo>
                <a:lnTo>
                  <a:pt x="167" y="342"/>
                </a:lnTo>
                <a:lnTo>
                  <a:pt x="183" y="344"/>
                </a:lnTo>
                <a:lnTo>
                  <a:pt x="198" y="346"/>
                </a:lnTo>
                <a:lnTo>
                  <a:pt x="213" y="348"/>
                </a:lnTo>
                <a:lnTo>
                  <a:pt x="229" y="349"/>
                </a:lnTo>
                <a:lnTo>
                  <a:pt x="245" y="350"/>
                </a:lnTo>
                <a:lnTo>
                  <a:pt x="260" y="351"/>
                </a:lnTo>
                <a:lnTo>
                  <a:pt x="275" y="352"/>
                </a:lnTo>
                <a:lnTo>
                  <a:pt x="280" y="352"/>
                </a:lnTo>
                <a:lnTo>
                  <a:pt x="284" y="349"/>
                </a:lnTo>
                <a:lnTo>
                  <a:pt x="287" y="346"/>
                </a:lnTo>
                <a:lnTo>
                  <a:pt x="289" y="340"/>
                </a:lnTo>
                <a:lnTo>
                  <a:pt x="289" y="335"/>
                </a:lnTo>
                <a:lnTo>
                  <a:pt x="287" y="331"/>
                </a:lnTo>
                <a:lnTo>
                  <a:pt x="283" y="328"/>
                </a:lnTo>
                <a:lnTo>
                  <a:pt x="279" y="327"/>
                </a:lnTo>
                <a:lnTo>
                  <a:pt x="264" y="327"/>
                </a:lnTo>
                <a:lnTo>
                  <a:pt x="250" y="327"/>
                </a:lnTo>
                <a:lnTo>
                  <a:pt x="235" y="326"/>
                </a:lnTo>
                <a:lnTo>
                  <a:pt x="222" y="324"/>
                </a:lnTo>
                <a:lnTo>
                  <a:pt x="207" y="323"/>
                </a:lnTo>
                <a:lnTo>
                  <a:pt x="192" y="321"/>
                </a:lnTo>
                <a:lnTo>
                  <a:pt x="179" y="319"/>
                </a:lnTo>
                <a:lnTo>
                  <a:pt x="164" y="317"/>
                </a:lnTo>
                <a:lnTo>
                  <a:pt x="150" y="314"/>
                </a:lnTo>
                <a:lnTo>
                  <a:pt x="136" y="311"/>
                </a:lnTo>
                <a:lnTo>
                  <a:pt x="122" y="306"/>
                </a:lnTo>
                <a:lnTo>
                  <a:pt x="108" y="302"/>
                </a:lnTo>
                <a:lnTo>
                  <a:pt x="95" y="298"/>
                </a:lnTo>
                <a:lnTo>
                  <a:pt x="82" y="291"/>
                </a:lnTo>
                <a:lnTo>
                  <a:pt x="68" y="285"/>
                </a:lnTo>
                <a:lnTo>
                  <a:pt x="56" y="278"/>
                </a:lnTo>
                <a:lnTo>
                  <a:pt x="45" y="271"/>
                </a:lnTo>
                <a:lnTo>
                  <a:pt x="37" y="260"/>
                </a:lnTo>
                <a:lnTo>
                  <a:pt x="32" y="250"/>
                </a:lnTo>
                <a:lnTo>
                  <a:pt x="27" y="237"/>
                </a:lnTo>
                <a:lnTo>
                  <a:pt x="27" y="222"/>
                </a:lnTo>
                <a:lnTo>
                  <a:pt x="30" y="203"/>
                </a:lnTo>
                <a:lnTo>
                  <a:pt x="34" y="183"/>
                </a:lnTo>
                <a:lnTo>
                  <a:pt x="38" y="169"/>
                </a:lnTo>
                <a:lnTo>
                  <a:pt x="45" y="153"/>
                </a:lnTo>
                <a:lnTo>
                  <a:pt x="54" y="140"/>
                </a:lnTo>
                <a:lnTo>
                  <a:pt x="61" y="127"/>
                </a:lnTo>
                <a:lnTo>
                  <a:pt x="71" y="115"/>
                </a:lnTo>
                <a:lnTo>
                  <a:pt x="80" y="103"/>
                </a:lnTo>
                <a:lnTo>
                  <a:pt x="90" y="93"/>
                </a:lnTo>
                <a:lnTo>
                  <a:pt x="102" y="82"/>
                </a:lnTo>
                <a:lnTo>
                  <a:pt x="116" y="70"/>
                </a:lnTo>
                <a:lnTo>
                  <a:pt x="129" y="59"/>
                </a:lnTo>
                <a:lnTo>
                  <a:pt x="145" y="49"/>
                </a:lnTo>
                <a:lnTo>
                  <a:pt x="162" y="38"/>
                </a:lnTo>
                <a:lnTo>
                  <a:pt x="180" y="28"/>
                </a:lnTo>
                <a:lnTo>
                  <a:pt x="197" y="20"/>
                </a:lnTo>
                <a:lnTo>
                  <a:pt x="212" y="12"/>
                </a:lnTo>
                <a:lnTo>
                  <a:pt x="227" y="6"/>
                </a:lnTo>
                <a:lnTo>
                  <a:pt x="240" y="1"/>
                </a:lnTo>
                <a:lnTo>
                  <a:pt x="228" y="0"/>
                </a:lnTo>
                <a:lnTo>
                  <a:pt x="213" y="1"/>
                </a:lnTo>
                <a:lnTo>
                  <a:pt x="198" y="5"/>
                </a:lnTo>
                <a:lnTo>
                  <a:pt x="180" y="10"/>
                </a:lnTo>
                <a:lnTo>
                  <a:pt x="162" y="18"/>
                </a:lnTo>
                <a:lnTo>
                  <a:pt x="144" y="26"/>
                </a:lnTo>
                <a:lnTo>
                  <a:pt x="127" y="36"/>
                </a:lnTo>
                <a:lnTo>
                  <a:pt x="113" y="47"/>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62" name="Freeform 612"/>
          <p:cNvSpPr>
            <a:spLocks/>
          </p:cNvSpPr>
          <p:nvPr/>
        </p:nvSpPr>
        <p:spPr bwMode="auto">
          <a:xfrm>
            <a:off x="9278809" y="1724025"/>
            <a:ext cx="65088" cy="63500"/>
          </a:xfrm>
          <a:custGeom>
            <a:avLst/>
            <a:gdLst>
              <a:gd name="T0" fmla="*/ 210 w 252"/>
              <a:gd name="T1" fmla="*/ 72 h 235"/>
              <a:gd name="T2" fmla="*/ 222 w 252"/>
              <a:gd name="T3" fmla="*/ 85 h 235"/>
              <a:gd name="T4" fmla="*/ 228 w 252"/>
              <a:gd name="T5" fmla="*/ 100 h 235"/>
              <a:gd name="T6" fmla="*/ 232 w 252"/>
              <a:gd name="T7" fmla="*/ 116 h 235"/>
              <a:gd name="T8" fmla="*/ 232 w 252"/>
              <a:gd name="T9" fmla="*/ 133 h 235"/>
              <a:gd name="T10" fmla="*/ 230 w 252"/>
              <a:gd name="T11" fmla="*/ 147 h 235"/>
              <a:gd name="T12" fmla="*/ 226 w 252"/>
              <a:gd name="T13" fmla="*/ 159 h 235"/>
              <a:gd name="T14" fmla="*/ 218 w 252"/>
              <a:gd name="T15" fmla="*/ 171 h 235"/>
              <a:gd name="T16" fmla="*/ 211 w 252"/>
              <a:gd name="T17" fmla="*/ 180 h 235"/>
              <a:gd name="T18" fmla="*/ 202 w 252"/>
              <a:gd name="T19" fmla="*/ 191 h 235"/>
              <a:gd name="T20" fmla="*/ 192 w 252"/>
              <a:gd name="T21" fmla="*/ 200 h 235"/>
              <a:gd name="T22" fmla="*/ 183 w 252"/>
              <a:gd name="T23" fmla="*/ 209 h 235"/>
              <a:gd name="T24" fmla="*/ 173 w 252"/>
              <a:gd name="T25" fmla="*/ 219 h 235"/>
              <a:gd name="T26" fmla="*/ 171 w 252"/>
              <a:gd name="T27" fmla="*/ 222 h 235"/>
              <a:gd name="T28" fmla="*/ 170 w 252"/>
              <a:gd name="T29" fmla="*/ 225 h 235"/>
              <a:gd name="T30" fmla="*/ 171 w 252"/>
              <a:gd name="T31" fmla="*/ 229 h 235"/>
              <a:gd name="T32" fmla="*/ 173 w 252"/>
              <a:gd name="T33" fmla="*/ 232 h 235"/>
              <a:gd name="T34" fmla="*/ 176 w 252"/>
              <a:gd name="T35" fmla="*/ 234 h 235"/>
              <a:gd name="T36" fmla="*/ 180 w 252"/>
              <a:gd name="T37" fmla="*/ 235 h 235"/>
              <a:gd name="T38" fmla="*/ 184 w 252"/>
              <a:gd name="T39" fmla="*/ 234 h 235"/>
              <a:gd name="T40" fmla="*/ 187 w 252"/>
              <a:gd name="T41" fmla="*/ 232 h 235"/>
              <a:gd name="T42" fmla="*/ 208 w 252"/>
              <a:gd name="T43" fmla="*/ 218 h 235"/>
              <a:gd name="T44" fmla="*/ 225 w 252"/>
              <a:gd name="T45" fmla="*/ 200 h 235"/>
              <a:gd name="T46" fmla="*/ 239 w 252"/>
              <a:gd name="T47" fmla="*/ 178 h 235"/>
              <a:gd name="T48" fmla="*/ 249 w 252"/>
              <a:gd name="T49" fmla="*/ 156 h 235"/>
              <a:gd name="T50" fmla="*/ 252 w 252"/>
              <a:gd name="T51" fmla="*/ 131 h 235"/>
              <a:gd name="T52" fmla="*/ 250 w 252"/>
              <a:gd name="T53" fmla="*/ 108 h 235"/>
              <a:gd name="T54" fmla="*/ 242 w 252"/>
              <a:gd name="T55" fmla="*/ 85 h 235"/>
              <a:gd name="T56" fmla="*/ 225 w 252"/>
              <a:gd name="T57" fmla="*/ 65 h 235"/>
              <a:gd name="T58" fmla="*/ 212 w 252"/>
              <a:gd name="T59" fmla="*/ 54 h 235"/>
              <a:gd name="T60" fmla="*/ 197 w 252"/>
              <a:gd name="T61" fmla="*/ 45 h 235"/>
              <a:gd name="T62" fmla="*/ 181 w 252"/>
              <a:gd name="T63" fmla="*/ 36 h 235"/>
              <a:gd name="T64" fmla="*/ 164 w 252"/>
              <a:gd name="T65" fmla="*/ 29 h 235"/>
              <a:gd name="T66" fmla="*/ 146 w 252"/>
              <a:gd name="T67" fmla="*/ 22 h 235"/>
              <a:gd name="T68" fmla="*/ 127 w 252"/>
              <a:gd name="T69" fmla="*/ 17 h 235"/>
              <a:gd name="T70" fmla="*/ 109 w 252"/>
              <a:gd name="T71" fmla="*/ 12 h 235"/>
              <a:gd name="T72" fmla="*/ 90 w 252"/>
              <a:gd name="T73" fmla="*/ 7 h 235"/>
              <a:gd name="T74" fmla="*/ 73 w 252"/>
              <a:gd name="T75" fmla="*/ 4 h 235"/>
              <a:gd name="T76" fmla="*/ 57 w 252"/>
              <a:gd name="T77" fmla="*/ 2 h 235"/>
              <a:gd name="T78" fmla="*/ 42 w 252"/>
              <a:gd name="T79" fmla="*/ 0 h 235"/>
              <a:gd name="T80" fmla="*/ 28 w 252"/>
              <a:gd name="T81" fmla="*/ 0 h 235"/>
              <a:gd name="T82" fmla="*/ 17 w 252"/>
              <a:gd name="T83" fmla="*/ 0 h 235"/>
              <a:gd name="T84" fmla="*/ 8 w 252"/>
              <a:gd name="T85" fmla="*/ 1 h 235"/>
              <a:gd name="T86" fmla="*/ 3 w 252"/>
              <a:gd name="T87" fmla="*/ 3 h 235"/>
              <a:gd name="T88" fmla="*/ 0 w 252"/>
              <a:gd name="T89" fmla="*/ 5 h 235"/>
              <a:gd name="T90" fmla="*/ 10 w 252"/>
              <a:gd name="T91" fmla="*/ 7 h 235"/>
              <a:gd name="T92" fmla="*/ 22 w 252"/>
              <a:gd name="T93" fmla="*/ 8 h 235"/>
              <a:gd name="T94" fmla="*/ 33 w 252"/>
              <a:gd name="T95" fmla="*/ 11 h 235"/>
              <a:gd name="T96" fmla="*/ 46 w 252"/>
              <a:gd name="T97" fmla="*/ 13 h 235"/>
              <a:gd name="T98" fmla="*/ 60 w 252"/>
              <a:gd name="T99" fmla="*/ 15 h 235"/>
              <a:gd name="T100" fmla="*/ 73 w 252"/>
              <a:gd name="T101" fmla="*/ 17 h 235"/>
              <a:gd name="T102" fmla="*/ 87 w 252"/>
              <a:gd name="T103" fmla="*/ 20 h 235"/>
              <a:gd name="T104" fmla="*/ 102 w 252"/>
              <a:gd name="T105" fmla="*/ 23 h 235"/>
              <a:gd name="T106" fmla="*/ 115 w 252"/>
              <a:gd name="T107" fmla="*/ 28 h 235"/>
              <a:gd name="T108" fmla="*/ 130 w 252"/>
              <a:gd name="T109" fmla="*/ 32 h 235"/>
              <a:gd name="T110" fmla="*/ 145 w 252"/>
              <a:gd name="T111" fmla="*/ 37 h 235"/>
              <a:gd name="T112" fmla="*/ 159 w 252"/>
              <a:gd name="T113" fmla="*/ 43 h 235"/>
              <a:gd name="T114" fmla="*/ 172 w 252"/>
              <a:gd name="T115" fmla="*/ 49 h 235"/>
              <a:gd name="T116" fmla="*/ 186 w 252"/>
              <a:gd name="T117" fmla="*/ 55 h 235"/>
              <a:gd name="T118" fmla="*/ 198 w 252"/>
              <a:gd name="T119" fmla="*/ 64 h 235"/>
              <a:gd name="T120" fmla="*/ 210 w 252"/>
              <a:gd name="T121" fmla="*/ 7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2" h="235">
                <a:moveTo>
                  <a:pt x="210" y="72"/>
                </a:moveTo>
                <a:lnTo>
                  <a:pt x="222" y="85"/>
                </a:lnTo>
                <a:lnTo>
                  <a:pt x="228" y="100"/>
                </a:lnTo>
                <a:lnTo>
                  <a:pt x="232" y="116"/>
                </a:lnTo>
                <a:lnTo>
                  <a:pt x="232" y="133"/>
                </a:lnTo>
                <a:lnTo>
                  <a:pt x="230" y="147"/>
                </a:lnTo>
                <a:lnTo>
                  <a:pt x="226" y="159"/>
                </a:lnTo>
                <a:lnTo>
                  <a:pt x="218" y="171"/>
                </a:lnTo>
                <a:lnTo>
                  <a:pt x="211" y="180"/>
                </a:lnTo>
                <a:lnTo>
                  <a:pt x="202" y="191"/>
                </a:lnTo>
                <a:lnTo>
                  <a:pt x="192" y="200"/>
                </a:lnTo>
                <a:lnTo>
                  <a:pt x="183" y="209"/>
                </a:lnTo>
                <a:lnTo>
                  <a:pt x="173" y="219"/>
                </a:lnTo>
                <a:lnTo>
                  <a:pt x="171" y="222"/>
                </a:lnTo>
                <a:lnTo>
                  <a:pt x="170" y="225"/>
                </a:lnTo>
                <a:lnTo>
                  <a:pt x="171" y="229"/>
                </a:lnTo>
                <a:lnTo>
                  <a:pt x="173" y="232"/>
                </a:lnTo>
                <a:lnTo>
                  <a:pt x="176" y="234"/>
                </a:lnTo>
                <a:lnTo>
                  <a:pt x="180" y="235"/>
                </a:lnTo>
                <a:lnTo>
                  <a:pt x="184" y="234"/>
                </a:lnTo>
                <a:lnTo>
                  <a:pt x="187" y="232"/>
                </a:lnTo>
                <a:lnTo>
                  <a:pt x="208" y="218"/>
                </a:lnTo>
                <a:lnTo>
                  <a:pt x="225" y="200"/>
                </a:lnTo>
                <a:lnTo>
                  <a:pt x="239" y="178"/>
                </a:lnTo>
                <a:lnTo>
                  <a:pt x="249" y="156"/>
                </a:lnTo>
                <a:lnTo>
                  <a:pt x="252" y="131"/>
                </a:lnTo>
                <a:lnTo>
                  <a:pt x="250" y="108"/>
                </a:lnTo>
                <a:lnTo>
                  <a:pt x="242" y="85"/>
                </a:lnTo>
                <a:lnTo>
                  <a:pt x="225" y="65"/>
                </a:lnTo>
                <a:lnTo>
                  <a:pt x="212" y="54"/>
                </a:lnTo>
                <a:lnTo>
                  <a:pt x="197" y="45"/>
                </a:lnTo>
                <a:lnTo>
                  <a:pt x="181" y="36"/>
                </a:lnTo>
                <a:lnTo>
                  <a:pt x="164" y="29"/>
                </a:lnTo>
                <a:lnTo>
                  <a:pt x="146" y="22"/>
                </a:lnTo>
                <a:lnTo>
                  <a:pt x="127" y="17"/>
                </a:lnTo>
                <a:lnTo>
                  <a:pt x="109" y="12"/>
                </a:lnTo>
                <a:lnTo>
                  <a:pt x="90" y="7"/>
                </a:lnTo>
                <a:lnTo>
                  <a:pt x="73" y="4"/>
                </a:lnTo>
                <a:lnTo>
                  <a:pt x="57" y="2"/>
                </a:lnTo>
                <a:lnTo>
                  <a:pt x="42" y="0"/>
                </a:lnTo>
                <a:lnTo>
                  <a:pt x="28" y="0"/>
                </a:lnTo>
                <a:lnTo>
                  <a:pt x="17" y="0"/>
                </a:lnTo>
                <a:lnTo>
                  <a:pt x="8" y="1"/>
                </a:lnTo>
                <a:lnTo>
                  <a:pt x="3" y="3"/>
                </a:lnTo>
                <a:lnTo>
                  <a:pt x="0" y="5"/>
                </a:lnTo>
                <a:lnTo>
                  <a:pt x="10" y="7"/>
                </a:lnTo>
                <a:lnTo>
                  <a:pt x="22" y="8"/>
                </a:lnTo>
                <a:lnTo>
                  <a:pt x="33" y="11"/>
                </a:lnTo>
                <a:lnTo>
                  <a:pt x="46" y="13"/>
                </a:lnTo>
                <a:lnTo>
                  <a:pt x="60" y="15"/>
                </a:lnTo>
                <a:lnTo>
                  <a:pt x="73" y="17"/>
                </a:lnTo>
                <a:lnTo>
                  <a:pt x="87" y="20"/>
                </a:lnTo>
                <a:lnTo>
                  <a:pt x="102" y="23"/>
                </a:lnTo>
                <a:lnTo>
                  <a:pt x="115" y="28"/>
                </a:lnTo>
                <a:lnTo>
                  <a:pt x="130" y="32"/>
                </a:lnTo>
                <a:lnTo>
                  <a:pt x="145" y="37"/>
                </a:lnTo>
                <a:lnTo>
                  <a:pt x="159" y="43"/>
                </a:lnTo>
                <a:lnTo>
                  <a:pt x="172" y="49"/>
                </a:lnTo>
                <a:lnTo>
                  <a:pt x="186" y="55"/>
                </a:lnTo>
                <a:lnTo>
                  <a:pt x="198" y="64"/>
                </a:lnTo>
                <a:lnTo>
                  <a:pt x="210" y="72"/>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63" name="Freeform 613"/>
          <p:cNvSpPr>
            <a:spLocks/>
          </p:cNvSpPr>
          <p:nvPr/>
        </p:nvSpPr>
        <p:spPr bwMode="auto">
          <a:xfrm>
            <a:off x="9151809" y="1757362"/>
            <a:ext cx="26988" cy="58738"/>
          </a:xfrm>
          <a:custGeom>
            <a:avLst/>
            <a:gdLst>
              <a:gd name="T0" fmla="*/ 0 w 103"/>
              <a:gd name="T1" fmla="*/ 120 h 220"/>
              <a:gd name="T2" fmla="*/ 0 w 103"/>
              <a:gd name="T3" fmla="*/ 138 h 220"/>
              <a:gd name="T4" fmla="*/ 4 w 103"/>
              <a:gd name="T5" fmla="*/ 155 h 220"/>
              <a:gd name="T6" fmla="*/ 12 w 103"/>
              <a:gd name="T7" fmla="*/ 171 h 220"/>
              <a:gd name="T8" fmla="*/ 22 w 103"/>
              <a:gd name="T9" fmla="*/ 185 h 220"/>
              <a:gd name="T10" fmla="*/ 35 w 103"/>
              <a:gd name="T11" fmla="*/ 197 h 220"/>
              <a:gd name="T12" fmla="*/ 50 w 103"/>
              <a:gd name="T13" fmla="*/ 207 h 220"/>
              <a:gd name="T14" fmla="*/ 66 w 103"/>
              <a:gd name="T15" fmla="*/ 215 h 220"/>
              <a:gd name="T16" fmla="*/ 83 w 103"/>
              <a:gd name="T17" fmla="*/ 219 h 220"/>
              <a:gd name="T18" fmla="*/ 89 w 103"/>
              <a:gd name="T19" fmla="*/ 220 h 220"/>
              <a:gd name="T20" fmla="*/ 94 w 103"/>
              <a:gd name="T21" fmla="*/ 218 h 220"/>
              <a:gd name="T22" fmla="*/ 98 w 103"/>
              <a:gd name="T23" fmla="*/ 215 h 220"/>
              <a:gd name="T24" fmla="*/ 100 w 103"/>
              <a:gd name="T25" fmla="*/ 211 h 220"/>
              <a:gd name="T26" fmla="*/ 100 w 103"/>
              <a:gd name="T27" fmla="*/ 205 h 220"/>
              <a:gd name="T28" fmla="*/ 99 w 103"/>
              <a:gd name="T29" fmla="*/ 200 h 220"/>
              <a:gd name="T30" fmla="*/ 96 w 103"/>
              <a:gd name="T31" fmla="*/ 196 h 220"/>
              <a:gd name="T32" fmla="*/ 91 w 103"/>
              <a:gd name="T33" fmla="*/ 193 h 220"/>
              <a:gd name="T34" fmla="*/ 74 w 103"/>
              <a:gd name="T35" fmla="*/ 187 h 220"/>
              <a:gd name="T36" fmla="*/ 58 w 103"/>
              <a:gd name="T37" fmla="*/ 178 h 220"/>
              <a:gd name="T38" fmla="*/ 45 w 103"/>
              <a:gd name="T39" fmla="*/ 167 h 220"/>
              <a:gd name="T40" fmla="*/ 36 w 103"/>
              <a:gd name="T41" fmla="*/ 154 h 220"/>
              <a:gd name="T42" fmla="*/ 30 w 103"/>
              <a:gd name="T43" fmla="*/ 138 h 220"/>
              <a:gd name="T44" fmla="*/ 27 w 103"/>
              <a:gd name="T45" fmla="*/ 121 h 220"/>
              <a:gd name="T46" fmla="*/ 27 w 103"/>
              <a:gd name="T47" fmla="*/ 103 h 220"/>
              <a:gd name="T48" fmla="*/ 32 w 103"/>
              <a:gd name="T49" fmla="*/ 83 h 220"/>
              <a:gd name="T50" fmla="*/ 39 w 103"/>
              <a:gd name="T51" fmla="*/ 69 h 220"/>
              <a:gd name="T52" fmla="*/ 51 w 103"/>
              <a:gd name="T53" fmla="*/ 56 h 220"/>
              <a:gd name="T54" fmla="*/ 63 w 103"/>
              <a:gd name="T55" fmla="*/ 43 h 220"/>
              <a:gd name="T56" fmla="*/ 77 w 103"/>
              <a:gd name="T57" fmla="*/ 31 h 220"/>
              <a:gd name="T58" fmla="*/ 89 w 103"/>
              <a:gd name="T59" fmla="*/ 21 h 220"/>
              <a:gd name="T60" fmla="*/ 98 w 103"/>
              <a:gd name="T61" fmla="*/ 12 h 220"/>
              <a:gd name="T62" fmla="*/ 103 w 103"/>
              <a:gd name="T63" fmla="*/ 5 h 220"/>
              <a:gd name="T64" fmla="*/ 103 w 103"/>
              <a:gd name="T65" fmla="*/ 0 h 220"/>
              <a:gd name="T66" fmla="*/ 92 w 103"/>
              <a:gd name="T67" fmla="*/ 4 h 220"/>
              <a:gd name="T68" fmla="*/ 77 w 103"/>
              <a:gd name="T69" fmla="*/ 12 h 220"/>
              <a:gd name="T70" fmla="*/ 61 w 103"/>
              <a:gd name="T71" fmla="*/ 25 h 220"/>
              <a:gd name="T72" fmla="*/ 44 w 103"/>
              <a:gd name="T73" fmla="*/ 40 h 220"/>
              <a:gd name="T74" fmla="*/ 29 w 103"/>
              <a:gd name="T75" fmla="*/ 57 h 220"/>
              <a:gd name="T76" fmla="*/ 16 w 103"/>
              <a:gd name="T77" fmla="*/ 77 h 220"/>
              <a:gd name="T78" fmla="*/ 6 w 103"/>
              <a:gd name="T79" fmla="*/ 98 h 220"/>
              <a:gd name="T80" fmla="*/ 0 w 103"/>
              <a:gd name="T81" fmla="*/ 1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 h="220">
                <a:moveTo>
                  <a:pt x="0" y="120"/>
                </a:moveTo>
                <a:lnTo>
                  <a:pt x="0" y="138"/>
                </a:lnTo>
                <a:lnTo>
                  <a:pt x="4" y="155"/>
                </a:lnTo>
                <a:lnTo>
                  <a:pt x="12" y="171"/>
                </a:lnTo>
                <a:lnTo>
                  <a:pt x="22" y="185"/>
                </a:lnTo>
                <a:lnTo>
                  <a:pt x="35" y="197"/>
                </a:lnTo>
                <a:lnTo>
                  <a:pt x="50" y="207"/>
                </a:lnTo>
                <a:lnTo>
                  <a:pt x="66" y="215"/>
                </a:lnTo>
                <a:lnTo>
                  <a:pt x="83" y="219"/>
                </a:lnTo>
                <a:lnTo>
                  <a:pt x="89" y="220"/>
                </a:lnTo>
                <a:lnTo>
                  <a:pt x="94" y="218"/>
                </a:lnTo>
                <a:lnTo>
                  <a:pt x="98" y="215"/>
                </a:lnTo>
                <a:lnTo>
                  <a:pt x="100" y="211"/>
                </a:lnTo>
                <a:lnTo>
                  <a:pt x="100" y="205"/>
                </a:lnTo>
                <a:lnTo>
                  <a:pt x="99" y="200"/>
                </a:lnTo>
                <a:lnTo>
                  <a:pt x="96" y="196"/>
                </a:lnTo>
                <a:lnTo>
                  <a:pt x="91" y="193"/>
                </a:lnTo>
                <a:lnTo>
                  <a:pt x="74" y="187"/>
                </a:lnTo>
                <a:lnTo>
                  <a:pt x="58" y="178"/>
                </a:lnTo>
                <a:lnTo>
                  <a:pt x="45" y="167"/>
                </a:lnTo>
                <a:lnTo>
                  <a:pt x="36" y="154"/>
                </a:lnTo>
                <a:lnTo>
                  <a:pt x="30" y="138"/>
                </a:lnTo>
                <a:lnTo>
                  <a:pt x="27" y="121"/>
                </a:lnTo>
                <a:lnTo>
                  <a:pt x="27" y="103"/>
                </a:lnTo>
                <a:lnTo>
                  <a:pt x="32" y="83"/>
                </a:lnTo>
                <a:lnTo>
                  <a:pt x="39" y="69"/>
                </a:lnTo>
                <a:lnTo>
                  <a:pt x="51" y="56"/>
                </a:lnTo>
                <a:lnTo>
                  <a:pt x="63" y="43"/>
                </a:lnTo>
                <a:lnTo>
                  <a:pt x="77" y="31"/>
                </a:lnTo>
                <a:lnTo>
                  <a:pt x="89" y="21"/>
                </a:lnTo>
                <a:lnTo>
                  <a:pt x="98" y="12"/>
                </a:lnTo>
                <a:lnTo>
                  <a:pt x="103" y="5"/>
                </a:lnTo>
                <a:lnTo>
                  <a:pt x="103" y="0"/>
                </a:lnTo>
                <a:lnTo>
                  <a:pt x="92" y="4"/>
                </a:lnTo>
                <a:lnTo>
                  <a:pt x="77" y="12"/>
                </a:lnTo>
                <a:lnTo>
                  <a:pt x="61" y="25"/>
                </a:lnTo>
                <a:lnTo>
                  <a:pt x="44" y="40"/>
                </a:lnTo>
                <a:lnTo>
                  <a:pt x="29" y="57"/>
                </a:lnTo>
                <a:lnTo>
                  <a:pt x="16" y="77"/>
                </a:lnTo>
                <a:lnTo>
                  <a:pt x="6" y="98"/>
                </a:lnTo>
                <a:lnTo>
                  <a:pt x="0" y="120"/>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64" name="Freeform 614"/>
          <p:cNvSpPr>
            <a:spLocks/>
          </p:cNvSpPr>
          <p:nvPr/>
        </p:nvSpPr>
        <p:spPr bwMode="auto">
          <a:xfrm>
            <a:off x="9331197" y="1720850"/>
            <a:ext cx="57150" cy="74612"/>
          </a:xfrm>
          <a:custGeom>
            <a:avLst/>
            <a:gdLst>
              <a:gd name="T0" fmla="*/ 186 w 220"/>
              <a:gd name="T1" fmla="*/ 115 h 288"/>
              <a:gd name="T2" fmla="*/ 196 w 220"/>
              <a:gd name="T3" fmla="*/ 133 h 288"/>
              <a:gd name="T4" fmla="*/ 202 w 220"/>
              <a:gd name="T5" fmla="*/ 153 h 288"/>
              <a:gd name="T6" fmla="*/ 199 w 220"/>
              <a:gd name="T7" fmla="*/ 174 h 288"/>
              <a:gd name="T8" fmla="*/ 186 w 220"/>
              <a:gd name="T9" fmla="*/ 194 h 288"/>
              <a:gd name="T10" fmla="*/ 168 w 220"/>
              <a:gd name="T11" fmla="*/ 213 h 288"/>
              <a:gd name="T12" fmla="*/ 148 w 220"/>
              <a:gd name="T13" fmla="*/ 229 h 288"/>
              <a:gd name="T14" fmla="*/ 127 w 220"/>
              <a:gd name="T15" fmla="*/ 246 h 288"/>
              <a:gd name="T16" fmla="*/ 115 w 220"/>
              <a:gd name="T17" fmla="*/ 258 h 288"/>
              <a:gd name="T18" fmla="*/ 110 w 220"/>
              <a:gd name="T19" fmla="*/ 267 h 288"/>
              <a:gd name="T20" fmla="*/ 107 w 220"/>
              <a:gd name="T21" fmla="*/ 276 h 288"/>
              <a:gd name="T22" fmla="*/ 109 w 220"/>
              <a:gd name="T23" fmla="*/ 284 h 288"/>
              <a:gd name="T24" fmla="*/ 117 w 220"/>
              <a:gd name="T25" fmla="*/ 288 h 288"/>
              <a:gd name="T26" fmla="*/ 124 w 220"/>
              <a:gd name="T27" fmla="*/ 287 h 288"/>
              <a:gd name="T28" fmla="*/ 138 w 220"/>
              <a:gd name="T29" fmla="*/ 271 h 288"/>
              <a:gd name="T30" fmla="*/ 161 w 220"/>
              <a:gd name="T31" fmla="*/ 250 h 288"/>
              <a:gd name="T32" fmla="*/ 185 w 220"/>
              <a:gd name="T33" fmla="*/ 229 h 288"/>
              <a:gd name="T34" fmla="*/ 206 w 220"/>
              <a:gd name="T35" fmla="*/ 204 h 288"/>
              <a:gd name="T36" fmla="*/ 219 w 220"/>
              <a:gd name="T37" fmla="*/ 173 h 288"/>
              <a:gd name="T38" fmla="*/ 218 w 220"/>
              <a:gd name="T39" fmla="*/ 141 h 288"/>
              <a:gd name="T40" fmla="*/ 204 w 220"/>
              <a:gd name="T41" fmla="*/ 111 h 288"/>
              <a:gd name="T42" fmla="*/ 182 w 220"/>
              <a:gd name="T43" fmla="*/ 86 h 288"/>
              <a:gd name="T44" fmla="*/ 158 w 220"/>
              <a:gd name="T45" fmla="*/ 70 h 288"/>
              <a:gd name="T46" fmla="*/ 134 w 220"/>
              <a:gd name="T47" fmla="*/ 56 h 288"/>
              <a:gd name="T48" fmla="*/ 109 w 220"/>
              <a:gd name="T49" fmla="*/ 43 h 288"/>
              <a:gd name="T50" fmla="*/ 83 w 220"/>
              <a:gd name="T51" fmla="*/ 29 h 288"/>
              <a:gd name="T52" fmla="*/ 59 w 220"/>
              <a:gd name="T53" fmla="*/ 17 h 288"/>
              <a:gd name="T54" fmla="*/ 36 w 220"/>
              <a:gd name="T55" fmla="*/ 7 h 288"/>
              <a:gd name="T56" fmla="*/ 18 w 220"/>
              <a:gd name="T57" fmla="*/ 1 h 288"/>
              <a:gd name="T58" fmla="*/ 4 w 220"/>
              <a:gd name="T59" fmla="*/ 0 h 288"/>
              <a:gd name="T60" fmla="*/ 9 w 220"/>
              <a:gd name="T61" fmla="*/ 7 h 288"/>
              <a:gd name="T62" fmla="*/ 31 w 220"/>
              <a:gd name="T63" fmla="*/ 18 h 288"/>
              <a:gd name="T64" fmla="*/ 54 w 220"/>
              <a:gd name="T65" fmla="*/ 29 h 288"/>
              <a:gd name="T66" fmla="*/ 77 w 220"/>
              <a:gd name="T67" fmla="*/ 40 h 288"/>
              <a:gd name="T68" fmla="*/ 101 w 220"/>
              <a:gd name="T69" fmla="*/ 53 h 288"/>
              <a:gd name="T70" fmla="*/ 124 w 220"/>
              <a:gd name="T71" fmla="*/ 66 h 288"/>
              <a:gd name="T72" fmla="*/ 147 w 220"/>
              <a:gd name="T73" fmla="*/ 82 h 288"/>
              <a:gd name="T74" fmla="*/ 168 w 220"/>
              <a:gd name="T75" fmla="*/ 9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0" h="288">
                <a:moveTo>
                  <a:pt x="179" y="108"/>
                </a:moveTo>
                <a:lnTo>
                  <a:pt x="186" y="115"/>
                </a:lnTo>
                <a:lnTo>
                  <a:pt x="191" y="124"/>
                </a:lnTo>
                <a:lnTo>
                  <a:pt x="196" y="133"/>
                </a:lnTo>
                <a:lnTo>
                  <a:pt x="200" y="143"/>
                </a:lnTo>
                <a:lnTo>
                  <a:pt x="202" y="153"/>
                </a:lnTo>
                <a:lnTo>
                  <a:pt x="201" y="163"/>
                </a:lnTo>
                <a:lnTo>
                  <a:pt x="199" y="174"/>
                </a:lnTo>
                <a:lnTo>
                  <a:pt x="193" y="184"/>
                </a:lnTo>
                <a:lnTo>
                  <a:pt x="186" y="194"/>
                </a:lnTo>
                <a:lnTo>
                  <a:pt x="178" y="204"/>
                </a:lnTo>
                <a:lnTo>
                  <a:pt x="168" y="213"/>
                </a:lnTo>
                <a:lnTo>
                  <a:pt x="159" y="221"/>
                </a:lnTo>
                <a:lnTo>
                  <a:pt x="148" y="229"/>
                </a:lnTo>
                <a:lnTo>
                  <a:pt x="138" y="237"/>
                </a:lnTo>
                <a:lnTo>
                  <a:pt x="127" y="246"/>
                </a:lnTo>
                <a:lnTo>
                  <a:pt x="118" y="255"/>
                </a:lnTo>
                <a:lnTo>
                  <a:pt x="115" y="258"/>
                </a:lnTo>
                <a:lnTo>
                  <a:pt x="112" y="263"/>
                </a:lnTo>
                <a:lnTo>
                  <a:pt x="110" y="267"/>
                </a:lnTo>
                <a:lnTo>
                  <a:pt x="108" y="271"/>
                </a:lnTo>
                <a:lnTo>
                  <a:pt x="107" y="276"/>
                </a:lnTo>
                <a:lnTo>
                  <a:pt x="107" y="280"/>
                </a:lnTo>
                <a:lnTo>
                  <a:pt x="109" y="284"/>
                </a:lnTo>
                <a:lnTo>
                  <a:pt x="112" y="287"/>
                </a:lnTo>
                <a:lnTo>
                  <a:pt x="117" y="288"/>
                </a:lnTo>
                <a:lnTo>
                  <a:pt x="121" y="288"/>
                </a:lnTo>
                <a:lnTo>
                  <a:pt x="124" y="287"/>
                </a:lnTo>
                <a:lnTo>
                  <a:pt x="127" y="284"/>
                </a:lnTo>
                <a:lnTo>
                  <a:pt x="138" y="271"/>
                </a:lnTo>
                <a:lnTo>
                  <a:pt x="149" y="261"/>
                </a:lnTo>
                <a:lnTo>
                  <a:pt x="161" y="250"/>
                </a:lnTo>
                <a:lnTo>
                  <a:pt x="173" y="239"/>
                </a:lnTo>
                <a:lnTo>
                  <a:pt x="185" y="229"/>
                </a:lnTo>
                <a:lnTo>
                  <a:pt x="196" y="217"/>
                </a:lnTo>
                <a:lnTo>
                  <a:pt x="206" y="204"/>
                </a:lnTo>
                <a:lnTo>
                  <a:pt x="213" y="190"/>
                </a:lnTo>
                <a:lnTo>
                  <a:pt x="219" y="173"/>
                </a:lnTo>
                <a:lnTo>
                  <a:pt x="220" y="157"/>
                </a:lnTo>
                <a:lnTo>
                  <a:pt x="218" y="141"/>
                </a:lnTo>
                <a:lnTo>
                  <a:pt x="212" y="125"/>
                </a:lnTo>
                <a:lnTo>
                  <a:pt x="204" y="111"/>
                </a:lnTo>
                <a:lnTo>
                  <a:pt x="194" y="97"/>
                </a:lnTo>
                <a:lnTo>
                  <a:pt x="182" y="86"/>
                </a:lnTo>
                <a:lnTo>
                  <a:pt x="168" y="77"/>
                </a:lnTo>
                <a:lnTo>
                  <a:pt x="158" y="70"/>
                </a:lnTo>
                <a:lnTo>
                  <a:pt x="146" y="64"/>
                </a:lnTo>
                <a:lnTo>
                  <a:pt x="134" y="56"/>
                </a:lnTo>
                <a:lnTo>
                  <a:pt x="122" y="50"/>
                </a:lnTo>
                <a:lnTo>
                  <a:pt x="109" y="43"/>
                </a:lnTo>
                <a:lnTo>
                  <a:pt x="96" y="36"/>
                </a:lnTo>
                <a:lnTo>
                  <a:pt x="83" y="29"/>
                </a:lnTo>
                <a:lnTo>
                  <a:pt x="70" y="22"/>
                </a:lnTo>
                <a:lnTo>
                  <a:pt x="59" y="17"/>
                </a:lnTo>
                <a:lnTo>
                  <a:pt x="47" y="12"/>
                </a:lnTo>
                <a:lnTo>
                  <a:pt x="36" y="7"/>
                </a:lnTo>
                <a:lnTo>
                  <a:pt x="26" y="4"/>
                </a:lnTo>
                <a:lnTo>
                  <a:pt x="18" y="1"/>
                </a:lnTo>
                <a:lnTo>
                  <a:pt x="10" y="0"/>
                </a:lnTo>
                <a:lnTo>
                  <a:pt x="4" y="0"/>
                </a:lnTo>
                <a:lnTo>
                  <a:pt x="0" y="2"/>
                </a:lnTo>
                <a:lnTo>
                  <a:pt x="9" y="7"/>
                </a:lnTo>
                <a:lnTo>
                  <a:pt x="20" y="13"/>
                </a:lnTo>
                <a:lnTo>
                  <a:pt x="31" y="18"/>
                </a:lnTo>
                <a:lnTo>
                  <a:pt x="42" y="23"/>
                </a:lnTo>
                <a:lnTo>
                  <a:pt x="54" y="29"/>
                </a:lnTo>
                <a:lnTo>
                  <a:pt x="65" y="34"/>
                </a:lnTo>
                <a:lnTo>
                  <a:pt x="77" y="40"/>
                </a:lnTo>
                <a:lnTo>
                  <a:pt x="88" y="47"/>
                </a:lnTo>
                <a:lnTo>
                  <a:pt x="101" y="53"/>
                </a:lnTo>
                <a:lnTo>
                  <a:pt x="112" y="60"/>
                </a:lnTo>
                <a:lnTo>
                  <a:pt x="124" y="66"/>
                </a:lnTo>
                <a:lnTo>
                  <a:pt x="136" y="74"/>
                </a:lnTo>
                <a:lnTo>
                  <a:pt x="147" y="82"/>
                </a:lnTo>
                <a:lnTo>
                  <a:pt x="158" y="90"/>
                </a:lnTo>
                <a:lnTo>
                  <a:pt x="168" y="98"/>
                </a:lnTo>
                <a:lnTo>
                  <a:pt x="179" y="108"/>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grpSp>
        <p:nvGrpSpPr>
          <p:cNvPr id="1265" name="Group 615"/>
          <p:cNvGrpSpPr>
            <a:grpSpLocks/>
          </p:cNvGrpSpPr>
          <p:nvPr/>
        </p:nvGrpSpPr>
        <p:grpSpPr bwMode="auto">
          <a:xfrm>
            <a:off x="8934322" y="3324225"/>
            <a:ext cx="290512" cy="404812"/>
            <a:chOff x="3381" y="2161"/>
            <a:chExt cx="183" cy="255"/>
          </a:xfrm>
        </p:grpSpPr>
        <p:pic>
          <p:nvPicPr>
            <p:cNvPr id="1266" name="Picture 616" descr="31u_bnrz[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4" y="2242"/>
              <a:ext cx="121" cy="174"/>
            </a:xfrm>
            <a:prstGeom prst="rect">
              <a:avLst/>
            </a:prstGeom>
            <a:solidFill>
              <a:srgbClr val="DDDDDD"/>
            </a:solidFill>
          </p:spPr>
        </p:pic>
        <p:sp>
          <p:nvSpPr>
            <p:cNvPr id="1267" name="Freeform 617"/>
            <p:cNvSpPr>
              <a:spLocks/>
            </p:cNvSpPr>
            <p:nvPr/>
          </p:nvSpPr>
          <p:spPr bwMode="auto">
            <a:xfrm>
              <a:off x="3430" y="2174"/>
              <a:ext cx="33" cy="39"/>
            </a:xfrm>
            <a:custGeom>
              <a:avLst/>
              <a:gdLst>
                <a:gd name="T0" fmla="*/ 70 w 199"/>
                <a:gd name="T1" fmla="*/ 29 h 232"/>
                <a:gd name="T2" fmla="*/ 55 w 199"/>
                <a:gd name="T3" fmla="*/ 39 h 232"/>
                <a:gd name="T4" fmla="*/ 42 w 199"/>
                <a:gd name="T5" fmla="*/ 50 h 232"/>
                <a:gd name="T6" fmla="*/ 30 w 199"/>
                <a:gd name="T7" fmla="*/ 63 h 232"/>
                <a:gd name="T8" fmla="*/ 20 w 199"/>
                <a:gd name="T9" fmla="*/ 77 h 232"/>
                <a:gd name="T10" fmla="*/ 12 w 199"/>
                <a:gd name="T11" fmla="*/ 91 h 232"/>
                <a:gd name="T12" fmla="*/ 6 w 199"/>
                <a:gd name="T13" fmla="*/ 108 h 232"/>
                <a:gd name="T14" fmla="*/ 2 w 199"/>
                <a:gd name="T15" fmla="*/ 125 h 232"/>
                <a:gd name="T16" fmla="*/ 0 w 199"/>
                <a:gd name="T17" fmla="*/ 142 h 232"/>
                <a:gd name="T18" fmla="*/ 2 w 199"/>
                <a:gd name="T19" fmla="*/ 166 h 232"/>
                <a:gd name="T20" fmla="*/ 12 w 199"/>
                <a:gd name="T21" fmla="*/ 186 h 232"/>
                <a:gd name="T22" fmla="*/ 26 w 199"/>
                <a:gd name="T23" fmla="*/ 203 h 232"/>
                <a:gd name="T24" fmla="*/ 45 w 199"/>
                <a:gd name="T25" fmla="*/ 216 h 232"/>
                <a:gd name="T26" fmla="*/ 66 w 199"/>
                <a:gd name="T27" fmla="*/ 226 h 232"/>
                <a:gd name="T28" fmla="*/ 88 w 199"/>
                <a:gd name="T29" fmla="*/ 230 h 232"/>
                <a:gd name="T30" fmla="*/ 111 w 199"/>
                <a:gd name="T31" fmla="*/ 232 h 232"/>
                <a:gd name="T32" fmla="*/ 134 w 199"/>
                <a:gd name="T33" fmla="*/ 228 h 232"/>
                <a:gd name="T34" fmla="*/ 138 w 199"/>
                <a:gd name="T35" fmla="*/ 228 h 232"/>
                <a:gd name="T36" fmla="*/ 143 w 199"/>
                <a:gd name="T37" fmla="*/ 226 h 232"/>
                <a:gd name="T38" fmla="*/ 147 w 199"/>
                <a:gd name="T39" fmla="*/ 222 h 232"/>
                <a:gd name="T40" fmla="*/ 148 w 199"/>
                <a:gd name="T41" fmla="*/ 218 h 232"/>
                <a:gd name="T42" fmla="*/ 145 w 199"/>
                <a:gd name="T43" fmla="*/ 212 h 232"/>
                <a:gd name="T44" fmla="*/ 141 w 199"/>
                <a:gd name="T45" fmla="*/ 207 h 232"/>
                <a:gd name="T46" fmla="*/ 135 w 199"/>
                <a:gd name="T47" fmla="*/ 203 h 232"/>
                <a:gd name="T48" fmla="*/ 129 w 199"/>
                <a:gd name="T49" fmla="*/ 201 h 232"/>
                <a:gd name="T50" fmla="*/ 117 w 199"/>
                <a:gd name="T51" fmla="*/ 197 h 232"/>
                <a:gd name="T52" fmla="*/ 105 w 199"/>
                <a:gd name="T53" fmla="*/ 195 h 232"/>
                <a:gd name="T54" fmla="*/ 94 w 199"/>
                <a:gd name="T55" fmla="*/ 193 h 232"/>
                <a:gd name="T56" fmla="*/ 83 w 199"/>
                <a:gd name="T57" fmla="*/ 190 h 232"/>
                <a:gd name="T58" fmla="*/ 73 w 199"/>
                <a:gd name="T59" fmla="*/ 187 h 232"/>
                <a:gd name="T60" fmla="*/ 62 w 199"/>
                <a:gd name="T61" fmla="*/ 182 h 232"/>
                <a:gd name="T62" fmla="*/ 53 w 199"/>
                <a:gd name="T63" fmla="*/ 176 h 232"/>
                <a:gd name="T64" fmla="*/ 43 w 199"/>
                <a:gd name="T65" fmla="*/ 167 h 232"/>
                <a:gd name="T66" fmla="*/ 40 w 199"/>
                <a:gd name="T67" fmla="*/ 128 h 232"/>
                <a:gd name="T68" fmla="*/ 49 w 199"/>
                <a:gd name="T69" fmla="*/ 96 h 232"/>
                <a:gd name="T70" fmla="*/ 68 w 199"/>
                <a:gd name="T71" fmla="*/ 71 h 232"/>
                <a:gd name="T72" fmla="*/ 94 w 199"/>
                <a:gd name="T73" fmla="*/ 50 h 232"/>
                <a:gd name="T74" fmla="*/ 122 w 199"/>
                <a:gd name="T75" fmla="*/ 34 h 232"/>
                <a:gd name="T76" fmla="*/ 151 w 199"/>
                <a:gd name="T77" fmla="*/ 21 h 232"/>
                <a:gd name="T78" fmla="*/ 178 w 199"/>
                <a:gd name="T79" fmla="*/ 12 h 232"/>
                <a:gd name="T80" fmla="*/ 199 w 199"/>
                <a:gd name="T81" fmla="*/ 4 h 232"/>
                <a:gd name="T82" fmla="*/ 186 w 199"/>
                <a:gd name="T83" fmla="*/ 1 h 232"/>
                <a:gd name="T84" fmla="*/ 172 w 199"/>
                <a:gd name="T85" fmla="*/ 0 h 232"/>
                <a:gd name="T86" fmla="*/ 156 w 199"/>
                <a:gd name="T87" fmla="*/ 2 h 232"/>
                <a:gd name="T88" fmla="*/ 138 w 199"/>
                <a:gd name="T89" fmla="*/ 4 h 232"/>
                <a:gd name="T90" fmla="*/ 121 w 199"/>
                <a:gd name="T91" fmla="*/ 10 h 232"/>
                <a:gd name="T92" fmla="*/ 103 w 199"/>
                <a:gd name="T93" fmla="*/ 16 h 232"/>
                <a:gd name="T94" fmla="*/ 86 w 199"/>
                <a:gd name="T95" fmla="*/ 23 h 232"/>
                <a:gd name="T96" fmla="*/ 70 w 199"/>
                <a:gd name="T97" fmla="*/ 2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32">
                  <a:moveTo>
                    <a:pt x="70" y="29"/>
                  </a:moveTo>
                  <a:lnTo>
                    <a:pt x="55" y="39"/>
                  </a:lnTo>
                  <a:lnTo>
                    <a:pt x="42" y="50"/>
                  </a:lnTo>
                  <a:lnTo>
                    <a:pt x="30" y="63"/>
                  </a:lnTo>
                  <a:lnTo>
                    <a:pt x="20" y="77"/>
                  </a:lnTo>
                  <a:lnTo>
                    <a:pt x="12" y="91"/>
                  </a:lnTo>
                  <a:lnTo>
                    <a:pt x="6" y="108"/>
                  </a:lnTo>
                  <a:lnTo>
                    <a:pt x="2" y="125"/>
                  </a:lnTo>
                  <a:lnTo>
                    <a:pt x="0" y="142"/>
                  </a:lnTo>
                  <a:lnTo>
                    <a:pt x="2" y="166"/>
                  </a:lnTo>
                  <a:lnTo>
                    <a:pt x="12" y="186"/>
                  </a:lnTo>
                  <a:lnTo>
                    <a:pt x="26" y="203"/>
                  </a:lnTo>
                  <a:lnTo>
                    <a:pt x="45" y="216"/>
                  </a:lnTo>
                  <a:lnTo>
                    <a:pt x="66" y="226"/>
                  </a:lnTo>
                  <a:lnTo>
                    <a:pt x="88" y="230"/>
                  </a:lnTo>
                  <a:lnTo>
                    <a:pt x="111" y="232"/>
                  </a:lnTo>
                  <a:lnTo>
                    <a:pt x="134" y="228"/>
                  </a:lnTo>
                  <a:lnTo>
                    <a:pt x="138" y="228"/>
                  </a:lnTo>
                  <a:lnTo>
                    <a:pt x="143" y="226"/>
                  </a:lnTo>
                  <a:lnTo>
                    <a:pt x="147" y="222"/>
                  </a:lnTo>
                  <a:lnTo>
                    <a:pt x="148" y="218"/>
                  </a:lnTo>
                  <a:lnTo>
                    <a:pt x="145" y="212"/>
                  </a:lnTo>
                  <a:lnTo>
                    <a:pt x="141" y="207"/>
                  </a:lnTo>
                  <a:lnTo>
                    <a:pt x="135" y="203"/>
                  </a:lnTo>
                  <a:lnTo>
                    <a:pt x="129" y="201"/>
                  </a:lnTo>
                  <a:lnTo>
                    <a:pt x="117" y="197"/>
                  </a:lnTo>
                  <a:lnTo>
                    <a:pt x="105" y="195"/>
                  </a:lnTo>
                  <a:lnTo>
                    <a:pt x="94" y="193"/>
                  </a:lnTo>
                  <a:lnTo>
                    <a:pt x="83" y="190"/>
                  </a:lnTo>
                  <a:lnTo>
                    <a:pt x="73" y="187"/>
                  </a:lnTo>
                  <a:lnTo>
                    <a:pt x="62" y="182"/>
                  </a:lnTo>
                  <a:lnTo>
                    <a:pt x="53" y="176"/>
                  </a:lnTo>
                  <a:lnTo>
                    <a:pt x="43" y="167"/>
                  </a:lnTo>
                  <a:lnTo>
                    <a:pt x="40" y="128"/>
                  </a:lnTo>
                  <a:lnTo>
                    <a:pt x="49" y="96"/>
                  </a:lnTo>
                  <a:lnTo>
                    <a:pt x="68" y="71"/>
                  </a:lnTo>
                  <a:lnTo>
                    <a:pt x="94" y="50"/>
                  </a:lnTo>
                  <a:lnTo>
                    <a:pt x="122" y="34"/>
                  </a:lnTo>
                  <a:lnTo>
                    <a:pt x="151" y="21"/>
                  </a:lnTo>
                  <a:lnTo>
                    <a:pt x="178" y="12"/>
                  </a:lnTo>
                  <a:lnTo>
                    <a:pt x="199" y="4"/>
                  </a:lnTo>
                  <a:lnTo>
                    <a:pt x="186" y="1"/>
                  </a:lnTo>
                  <a:lnTo>
                    <a:pt x="172" y="0"/>
                  </a:lnTo>
                  <a:lnTo>
                    <a:pt x="156" y="2"/>
                  </a:lnTo>
                  <a:lnTo>
                    <a:pt x="138" y="4"/>
                  </a:lnTo>
                  <a:lnTo>
                    <a:pt x="121" y="10"/>
                  </a:lnTo>
                  <a:lnTo>
                    <a:pt x="103" y="16"/>
                  </a:lnTo>
                  <a:lnTo>
                    <a:pt x="86" y="23"/>
                  </a:lnTo>
                  <a:lnTo>
                    <a:pt x="70" y="29"/>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68" name="Freeform 618"/>
            <p:cNvSpPr>
              <a:spLocks/>
            </p:cNvSpPr>
            <p:nvPr/>
          </p:nvSpPr>
          <p:spPr bwMode="auto">
            <a:xfrm>
              <a:off x="3486" y="2173"/>
              <a:ext cx="22" cy="30"/>
            </a:xfrm>
            <a:custGeom>
              <a:avLst/>
              <a:gdLst>
                <a:gd name="T0" fmla="*/ 108 w 128"/>
                <a:gd name="T1" fmla="*/ 59 h 180"/>
                <a:gd name="T2" fmla="*/ 113 w 128"/>
                <a:gd name="T3" fmla="*/ 77 h 180"/>
                <a:gd name="T4" fmla="*/ 111 w 128"/>
                <a:gd name="T5" fmla="*/ 94 h 180"/>
                <a:gd name="T6" fmla="*/ 103 w 128"/>
                <a:gd name="T7" fmla="*/ 108 h 180"/>
                <a:gd name="T8" fmla="*/ 91 w 128"/>
                <a:gd name="T9" fmla="*/ 121 h 180"/>
                <a:gd name="T10" fmla="*/ 77 w 128"/>
                <a:gd name="T11" fmla="*/ 132 h 180"/>
                <a:gd name="T12" fmla="*/ 61 w 128"/>
                <a:gd name="T13" fmla="*/ 144 h 180"/>
                <a:gd name="T14" fmla="*/ 45 w 128"/>
                <a:gd name="T15" fmla="*/ 154 h 180"/>
                <a:gd name="T16" fmla="*/ 30 w 128"/>
                <a:gd name="T17" fmla="*/ 164 h 180"/>
                <a:gd name="T18" fmla="*/ 28 w 128"/>
                <a:gd name="T19" fmla="*/ 168 h 180"/>
                <a:gd name="T20" fmla="*/ 27 w 128"/>
                <a:gd name="T21" fmla="*/ 170 h 180"/>
                <a:gd name="T22" fmla="*/ 27 w 128"/>
                <a:gd name="T23" fmla="*/ 174 h 180"/>
                <a:gd name="T24" fmla="*/ 28 w 128"/>
                <a:gd name="T25" fmla="*/ 177 h 180"/>
                <a:gd name="T26" fmla="*/ 32 w 128"/>
                <a:gd name="T27" fmla="*/ 179 h 180"/>
                <a:gd name="T28" fmla="*/ 35 w 128"/>
                <a:gd name="T29" fmla="*/ 180 h 180"/>
                <a:gd name="T30" fmla="*/ 37 w 128"/>
                <a:gd name="T31" fmla="*/ 180 h 180"/>
                <a:gd name="T32" fmla="*/ 41 w 128"/>
                <a:gd name="T33" fmla="*/ 179 h 180"/>
                <a:gd name="T34" fmla="*/ 60 w 128"/>
                <a:gd name="T35" fmla="*/ 169 h 180"/>
                <a:gd name="T36" fmla="*/ 77 w 128"/>
                <a:gd name="T37" fmla="*/ 158 h 180"/>
                <a:gd name="T38" fmla="*/ 94 w 128"/>
                <a:gd name="T39" fmla="*/ 145 h 180"/>
                <a:gd name="T40" fmla="*/ 109 w 128"/>
                <a:gd name="T41" fmla="*/ 130 h 180"/>
                <a:gd name="T42" fmla="*/ 120 w 128"/>
                <a:gd name="T43" fmla="*/ 114 h 180"/>
                <a:gd name="T44" fmla="*/ 127 w 128"/>
                <a:gd name="T45" fmla="*/ 95 h 180"/>
                <a:gd name="T46" fmla="*/ 128 w 128"/>
                <a:gd name="T47" fmla="*/ 76 h 180"/>
                <a:gd name="T48" fmla="*/ 123 w 128"/>
                <a:gd name="T49" fmla="*/ 55 h 180"/>
                <a:gd name="T50" fmla="*/ 113 w 128"/>
                <a:gd name="T51" fmla="*/ 39 h 180"/>
                <a:gd name="T52" fmla="*/ 97 w 128"/>
                <a:gd name="T53" fmla="*/ 25 h 180"/>
                <a:gd name="T54" fmla="*/ 79 w 128"/>
                <a:gd name="T55" fmla="*/ 15 h 180"/>
                <a:gd name="T56" fmla="*/ 57 w 128"/>
                <a:gd name="T57" fmla="*/ 7 h 180"/>
                <a:gd name="T58" fmla="*/ 36 w 128"/>
                <a:gd name="T59" fmla="*/ 2 h 180"/>
                <a:gd name="T60" fmla="*/ 19 w 128"/>
                <a:gd name="T61" fmla="*/ 0 h 180"/>
                <a:gd name="T62" fmla="*/ 6 w 128"/>
                <a:gd name="T63" fmla="*/ 0 h 180"/>
                <a:gd name="T64" fmla="*/ 0 w 128"/>
                <a:gd name="T65" fmla="*/ 4 h 180"/>
                <a:gd name="T66" fmla="*/ 14 w 128"/>
                <a:gd name="T67" fmla="*/ 9 h 180"/>
                <a:gd name="T68" fmla="*/ 29 w 128"/>
                <a:gd name="T69" fmla="*/ 14 h 180"/>
                <a:gd name="T70" fmla="*/ 46 w 128"/>
                <a:gd name="T71" fmla="*/ 19 h 180"/>
                <a:gd name="T72" fmla="*/ 61 w 128"/>
                <a:gd name="T73" fmla="*/ 23 h 180"/>
                <a:gd name="T74" fmla="*/ 76 w 128"/>
                <a:gd name="T75" fmla="*/ 29 h 180"/>
                <a:gd name="T76" fmla="*/ 89 w 128"/>
                <a:gd name="T77" fmla="*/ 37 h 180"/>
                <a:gd name="T78" fmla="*/ 100 w 128"/>
                <a:gd name="T79" fmla="*/ 46 h 180"/>
                <a:gd name="T80" fmla="*/ 108 w 128"/>
                <a:gd name="T81" fmla="*/ 5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8" h="180">
                  <a:moveTo>
                    <a:pt x="108" y="59"/>
                  </a:moveTo>
                  <a:lnTo>
                    <a:pt x="113" y="77"/>
                  </a:lnTo>
                  <a:lnTo>
                    <a:pt x="111" y="94"/>
                  </a:lnTo>
                  <a:lnTo>
                    <a:pt x="103" y="108"/>
                  </a:lnTo>
                  <a:lnTo>
                    <a:pt x="91" y="121"/>
                  </a:lnTo>
                  <a:lnTo>
                    <a:pt x="77" y="132"/>
                  </a:lnTo>
                  <a:lnTo>
                    <a:pt x="61" y="144"/>
                  </a:lnTo>
                  <a:lnTo>
                    <a:pt x="45" y="154"/>
                  </a:lnTo>
                  <a:lnTo>
                    <a:pt x="30" y="164"/>
                  </a:lnTo>
                  <a:lnTo>
                    <a:pt x="28" y="168"/>
                  </a:lnTo>
                  <a:lnTo>
                    <a:pt x="27" y="170"/>
                  </a:lnTo>
                  <a:lnTo>
                    <a:pt x="27" y="174"/>
                  </a:lnTo>
                  <a:lnTo>
                    <a:pt x="28" y="177"/>
                  </a:lnTo>
                  <a:lnTo>
                    <a:pt x="32" y="179"/>
                  </a:lnTo>
                  <a:lnTo>
                    <a:pt x="35" y="180"/>
                  </a:lnTo>
                  <a:lnTo>
                    <a:pt x="37" y="180"/>
                  </a:lnTo>
                  <a:lnTo>
                    <a:pt x="41" y="179"/>
                  </a:lnTo>
                  <a:lnTo>
                    <a:pt x="60" y="169"/>
                  </a:lnTo>
                  <a:lnTo>
                    <a:pt x="77" y="158"/>
                  </a:lnTo>
                  <a:lnTo>
                    <a:pt x="94" y="145"/>
                  </a:lnTo>
                  <a:lnTo>
                    <a:pt x="109" y="130"/>
                  </a:lnTo>
                  <a:lnTo>
                    <a:pt x="120" y="114"/>
                  </a:lnTo>
                  <a:lnTo>
                    <a:pt x="127" y="95"/>
                  </a:lnTo>
                  <a:lnTo>
                    <a:pt x="128" y="76"/>
                  </a:lnTo>
                  <a:lnTo>
                    <a:pt x="123" y="55"/>
                  </a:lnTo>
                  <a:lnTo>
                    <a:pt x="113" y="39"/>
                  </a:lnTo>
                  <a:lnTo>
                    <a:pt x="97" y="25"/>
                  </a:lnTo>
                  <a:lnTo>
                    <a:pt x="79" y="15"/>
                  </a:lnTo>
                  <a:lnTo>
                    <a:pt x="57" y="7"/>
                  </a:lnTo>
                  <a:lnTo>
                    <a:pt x="36" y="2"/>
                  </a:lnTo>
                  <a:lnTo>
                    <a:pt x="19" y="0"/>
                  </a:lnTo>
                  <a:lnTo>
                    <a:pt x="6" y="0"/>
                  </a:lnTo>
                  <a:lnTo>
                    <a:pt x="0" y="4"/>
                  </a:lnTo>
                  <a:lnTo>
                    <a:pt x="14" y="9"/>
                  </a:lnTo>
                  <a:lnTo>
                    <a:pt x="29" y="14"/>
                  </a:lnTo>
                  <a:lnTo>
                    <a:pt x="46" y="19"/>
                  </a:lnTo>
                  <a:lnTo>
                    <a:pt x="61" y="23"/>
                  </a:lnTo>
                  <a:lnTo>
                    <a:pt x="76" y="29"/>
                  </a:lnTo>
                  <a:lnTo>
                    <a:pt x="89" y="37"/>
                  </a:lnTo>
                  <a:lnTo>
                    <a:pt x="100" y="46"/>
                  </a:lnTo>
                  <a:lnTo>
                    <a:pt x="108" y="59"/>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69" name="Freeform 619"/>
            <p:cNvSpPr>
              <a:spLocks/>
            </p:cNvSpPr>
            <p:nvPr/>
          </p:nvSpPr>
          <p:spPr bwMode="auto">
            <a:xfrm>
              <a:off x="3409" y="2166"/>
              <a:ext cx="54" cy="63"/>
            </a:xfrm>
            <a:custGeom>
              <a:avLst/>
              <a:gdLst>
                <a:gd name="T0" fmla="*/ 100 w 322"/>
                <a:gd name="T1" fmla="*/ 70 h 378"/>
                <a:gd name="T2" fmla="*/ 53 w 322"/>
                <a:gd name="T3" fmla="*/ 115 h 378"/>
                <a:gd name="T4" fmla="*/ 17 w 322"/>
                <a:gd name="T5" fmla="*/ 166 h 378"/>
                <a:gd name="T6" fmla="*/ 0 w 322"/>
                <a:gd name="T7" fmla="*/ 226 h 378"/>
                <a:gd name="T8" fmla="*/ 3 w 322"/>
                <a:gd name="T9" fmla="*/ 266 h 378"/>
                <a:gd name="T10" fmla="*/ 9 w 322"/>
                <a:gd name="T11" fmla="*/ 282 h 378"/>
                <a:gd name="T12" fmla="*/ 19 w 322"/>
                <a:gd name="T13" fmla="*/ 297 h 378"/>
                <a:gd name="T14" fmla="*/ 32 w 322"/>
                <a:gd name="T15" fmla="*/ 310 h 378"/>
                <a:gd name="T16" fmla="*/ 56 w 322"/>
                <a:gd name="T17" fmla="*/ 324 h 378"/>
                <a:gd name="T18" fmla="*/ 86 w 322"/>
                <a:gd name="T19" fmla="*/ 338 h 378"/>
                <a:gd name="T20" fmla="*/ 119 w 322"/>
                <a:gd name="T21" fmla="*/ 350 h 378"/>
                <a:gd name="T22" fmla="*/ 152 w 322"/>
                <a:gd name="T23" fmla="*/ 359 h 378"/>
                <a:gd name="T24" fmla="*/ 186 w 322"/>
                <a:gd name="T25" fmla="*/ 366 h 378"/>
                <a:gd name="T26" fmla="*/ 220 w 322"/>
                <a:gd name="T27" fmla="*/ 371 h 378"/>
                <a:gd name="T28" fmla="*/ 254 w 322"/>
                <a:gd name="T29" fmla="*/ 374 h 378"/>
                <a:gd name="T30" fmla="*/ 289 w 322"/>
                <a:gd name="T31" fmla="*/ 376 h 378"/>
                <a:gd name="T32" fmla="*/ 311 w 322"/>
                <a:gd name="T33" fmla="*/ 378 h 378"/>
                <a:gd name="T34" fmla="*/ 320 w 322"/>
                <a:gd name="T35" fmla="*/ 371 h 378"/>
                <a:gd name="T36" fmla="*/ 322 w 322"/>
                <a:gd name="T37" fmla="*/ 360 h 378"/>
                <a:gd name="T38" fmla="*/ 315 w 322"/>
                <a:gd name="T39" fmla="*/ 352 h 378"/>
                <a:gd name="T40" fmla="*/ 294 w 322"/>
                <a:gd name="T41" fmla="*/ 347 h 378"/>
                <a:gd name="T42" fmla="*/ 263 w 322"/>
                <a:gd name="T43" fmla="*/ 341 h 378"/>
                <a:gd name="T44" fmla="*/ 232 w 322"/>
                <a:gd name="T45" fmla="*/ 336 h 378"/>
                <a:gd name="T46" fmla="*/ 200 w 322"/>
                <a:gd name="T47" fmla="*/ 332 h 378"/>
                <a:gd name="T48" fmla="*/ 170 w 322"/>
                <a:gd name="T49" fmla="*/ 326 h 378"/>
                <a:gd name="T50" fmla="*/ 139 w 322"/>
                <a:gd name="T51" fmla="*/ 318 h 378"/>
                <a:gd name="T52" fmla="*/ 110 w 322"/>
                <a:gd name="T53" fmla="*/ 309 h 378"/>
                <a:gd name="T54" fmla="*/ 80 w 322"/>
                <a:gd name="T55" fmla="*/ 297 h 378"/>
                <a:gd name="T56" fmla="*/ 55 w 322"/>
                <a:gd name="T57" fmla="*/ 281 h 378"/>
                <a:gd name="T58" fmla="*/ 38 w 322"/>
                <a:gd name="T59" fmla="*/ 259 h 378"/>
                <a:gd name="T60" fmla="*/ 34 w 322"/>
                <a:gd name="T61" fmla="*/ 232 h 378"/>
                <a:gd name="T62" fmla="*/ 38 w 322"/>
                <a:gd name="T63" fmla="*/ 200 h 378"/>
                <a:gd name="T64" fmla="*/ 51 w 322"/>
                <a:gd name="T65" fmla="*/ 170 h 378"/>
                <a:gd name="T66" fmla="*/ 71 w 322"/>
                <a:gd name="T67" fmla="*/ 137 h 378"/>
                <a:gd name="T68" fmla="*/ 94 w 322"/>
                <a:gd name="T69" fmla="*/ 110 h 378"/>
                <a:gd name="T70" fmla="*/ 123 w 322"/>
                <a:gd name="T71" fmla="*/ 82 h 378"/>
                <a:gd name="T72" fmla="*/ 153 w 322"/>
                <a:gd name="T73" fmla="*/ 57 h 378"/>
                <a:gd name="T74" fmla="*/ 195 w 322"/>
                <a:gd name="T75" fmla="*/ 38 h 378"/>
                <a:gd name="T76" fmla="*/ 238 w 322"/>
                <a:gd name="T77" fmla="*/ 20 h 378"/>
                <a:gd name="T78" fmla="*/ 264 w 322"/>
                <a:gd name="T79" fmla="*/ 7 h 378"/>
                <a:gd name="T80" fmla="*/ 256 w 322"/>
                <a:gd name="T81" fmla="*/ 0 h 378"/>
                <a:gd name="T82" fmla="*/ 221 w 322"/>
                <a:gd name="T83" fmla="*/ 4 h 378"/>
                <a:gd name="T84" fmla="*/ 180 w 322"/>
                <a:gd name="T85" fmla="*/ 18 h 378"/>
                <a:gd name="T86" fmla="*/ 141 w 322"/>
                <a:gd name="T87" fmla="*/ 3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2" h="378">
                  <a:moveTo>
                    <a:pt x="125" y="49"/>
                  </a:moveTo>
                  <a:lnTo>
                    <a:pt x="100" y="70"/>
                  </a:lnTo>
                  <a:lnTo>
                    <a:pt x="76" y="90"/>
                  </a:lnTo>
                  <a:lnTo>
                    <a:pt x="53" y="115"/>
                  </a:lnTo>
                  <a:lnTo>
                    <a:pt x="34" y="140"/>
                  </a:lnTo>
                  <a:lnTo>
                    <a:pt x="17" y="166"/>
                  </a:lnTo>
                  <a:lnTo>
                    <a:pt x="5" y="195"/>
                  </a:lnTo>
                  <a:lnTo>
                    <a:pt x="0" y="226"/>
                  </a:lnTo>
                  <a:lnTo>
                    <a:pt x="1" y="258"/>
                  </a:lnTo>
                  <a:lnTo>
                    <a:pt x="3" y="266"/>
                  </a:lnTo>
                  <a:lnTo>
                    <a:pt x="5" y="275"/>
                  </a:lnTo>
                  <a:lnTo>
                    <a:pt x="9" y="282"/>
                  </a:lnTo>
                  <a:lnTo>
                    <a:pt x="14" y="290"/>
                  </a:lnTo>
                  <a:lnTo>
                    <a:pt x="19" y="297"/>
                  </a:lnTo>
                  <a:lnTo>
                    <a:pt x="26" y="304"/>
                  </a:lnTo>
                  <a:lnTo>
                    <a:pt x="32" y="310"/>
                  </a:lnTo>
                  <a:lnTo>
                    <a:pt x="41" y="314"/>
                  </a:lnTo>
                  <a:lnTo>
                    <a:pt x="56" y="324"/>
                  </a:lnTo>
                  <a:lnTo>
                    <a:pt x="71" y="332"/>
                  </a:lnTo>
                  <a:lnTo>
                    <a:pt x="86" y="338"/>
                  </a:lnTo>
                  <a:lnTo>
                    <a:pt x="103" y="344"/>
                  </a:lnTo>
                  <a:lnTo>
                    <a:pt x="119" y="350"/>
                  </a:lnTo>
                  <a:lnTo>
                    <a:pt x="136" y="355"/>
                  </a:lnTo>
                  <a:lnTo>
                    <a:pt x="152" y="359"/>
                  </a:lnTo>
                  <a:lnTo>
                    <a:pt x="168" y="363"/>
                  </a:lnTo>
                  <a:lnTo>
                    <a:pt x="186" y="366"/>
                  </a:lnTo>
                  <a:lnTo>
                    <a:pt x="202" y="368"/>
                  </a:lnTo>
                  <a:lnTo>
                    <a:pt x="220" y="371"/>
                  </a:lnTo>
                  <a:lnTo>
                    <a:pt x="238" y="373"/>
                  </a:lnTo>
                  <a:lnTo>
                    <a:pt x="254" y="374"/>
                  </a:lnTo>
                  <a:lnTo>
                    <a:pt x="272" y="375"/>
                  </a:lnTo>
                  <a:lnTo>
                    <a:pt x="289" y="376"/>
                  </a:lnTo>
                  <a:lnTo>
                    <a:pt x="306" y="378"/>
                  </a:lnTo>
                  <a:lnTo>
                    <a:pt x="311" y="378"/>
                  </a:lnTo>
                  <a:lnTo>
                    <a:pt x="316" y="375"/>
                  </a:lnTo>
                  <a:lnTo>
                    <a:pt x="320" y="371"/>
                  </a:lnTo>
                  <a:lnTo>
                    <a:pt x="322" y="366"/>
                  </a:lnTo>
                  <a:lnTo>
                    <a:pt x="322" y="360"/>
                  </a:lnTo>
                  <a:lnTo>
                    <a:pt x="320" y="356"/>
                  </a:lnTo>
                  <a:lnTo>
                    <a:pt x="315" y="352"/>
                  </a:lnTo>
                  <a:lnTo>
                    <a:pt x="309" y="350"/>
                  </a:lnTo>
                  <a:lnTo>
                    <a:pt x="294" y="347"/>
                  </a:lnTo>
                  <a:lnTo>
                    <a:pt x="279" y="344"/>
                  </a:lnTo>
                  <a:lnTo>
                    <a:pt x="263" y="341"/>
                  </a:lnTo>
                  <a:lnTo>
                    <a:pt x="247" y="338"/>
                  </a:lnTo>
                  <a:lnTo>
                    <a:pt x="232" y="336"/>
                  </a:lnTo>
                  <a:lnTo>
                    <a:pt x="216" y="334"/>
                  </a:lnTo>
                  <a:lnTo>
                    <a:pt x="200" y="332"/>
                  </a:lnTo>
                  <a:lnTo>
                    <a:pt x="185" y="328"/>
                  </a:lnTo>
                  <a:lnTo>
                    <a:pt x="170" y="326"/>
                  </a:lnTo>
                  <a:lnTo>
                    <a:pt x="154" y="322"/>
                  </a:lnTo>
                  <a:lnTo>
                    <a:pt x="139" y="318"/>
                  </a:lnTo>
                  <a:lnTo>
                    <a:pt x="124" y="314"/>
                  </a:lnTo>
                  <a:lnTo>
                    <a:pt x="110" y="309"/>
                  </a:lnTo>
                  <a:lnTo>
                    <a:pt x="94" y="303"/>
                  </a:lnTo>
                  <a:lnTo>
                    <a:pt x="80" y="297"/>
                  </a:lnTo>
                  <a:lnTo>
                    <a:pt x="66" y="289"/>
                  </a:lnTo>
                  <a:lnTo>
                    <a:pt x="55" y="281"/>
                  </a:lnTo>
                  <a:lnTo>
                    <a:pt x="45" y="271"/>
                  </a:lnTo>
                  <a:lnTo>
                    <a:pt x="38" y="259"/>
                  </a:lnTo>
                  <a:lnTo>
                    <a:pt x="35" y="245"/>
                  </a:lnTo>
                  <a:lnTo>
                    <a:pt x="34" y="232"/>
                  </a:lnTo>
                  <a:lnTo>
                    <a:pt x="35" y="216"/>
                  </a:lnTo>
                  <a:lnTo>
                    <a:pt x="38" y="200"/>
                  </a:lnTo>
                  <a:lnTo>
                    <a:pt x="43" y="187"/>
                  </a:lnTo>
                  <a:lnTo>
                    <a:pt x="51" y="170"/>
                  </a:lnTo>
                  <a:lnTo>
                    <a:pt x="60" y="152"/>
                  </a:lnTo>
                  <a:lnTo>
                    <a:pt x="71" y="137"/>
                  </a:lnTo>
                  <a:lnTo>
                    <a:pt x="83" y="124"/>
                  </a:lnTo>
                  <a:lnTo>
                    <a:pt x="94" y="110"/>
                  </a:lnTo>
                  <a:lnTo>
                    <a:pt x="107" y="96"/>
                  </a:lnTo>
                  <a:lnTo>
                    <a:pt x="123" y="82"/>
                  </a:lnTo>
                  <a:lnTo>
                    <a:pt x="138" y="69"/>
                  </a:lnTo>
                  <a:lnTo>
                    <a:pt x="153" y="57"/>
                  </a:lnTo>
                  <a:lnTo>
                    <a:pt x="173" y="47"/>
                  </a:lnTo>
                  <a:lnTo>
                    <a:pt x="195" y="38"/>
                  </a:lnTo>
                  <a:lnTo>
                    <a:pt x="218" y="28"/>
                  </a:lnTo>
                  <a:lnTo>
                    <a:pt x="238" y="20"/>
                  </a:lnTo>
                  <a:lnTo>
                    <a:pt x="254" y="13"/>
                  </a:lnTo>
                  <a:lnTo>
                    <a:pt x="264" y="7"/>
                  </a:lnTo>
                  <a:lnTo>
                    <a:pt x="268" y="2"/>
                  </a:lnTo>
                  <a:lnTo>
                    <a:pt x="256" y="0"/>
                  </a:lnTo>
                  <a:lnTo>
                    <a:pt x="240" y="1"/>
                  </a:lnTo>
                  <a:lnTo>
                    <a:pt x="221" y="4"/>
                  </a:lnTo>
                  <a:lnTo>
                    <a:pt x="201" y="10"/>
                  </a:lnTo>
                  <a:lnTo>
                    <a:pt x="180" y="18"/>
                  </a:lnTo>
                  <a:lnTo>
                    <a:pt x="160" y="27"/>
                  </a:lnTo>
                  <a:lnTo>
                    <a:pt x="141" y="38"/>
                  </a:lnTo>
                  <a:lnTo>
                    <a:pt x="125" y="49"/>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70" name="Freeform 620"/>
            <p:cNvSpPr>
              <a:spLocks/>
            </p:cNvSpPr>
            <p:nvPr/>
          </p:nvSpPr>
          <p:spPr bwMode="auto">
            <a:xfrm>
              <a:off x="3485" y="2164"/>
              <a:ext cx="47" cy="42"/>
            </a:xfrm>
            <a:custGeom>
              <a:avLst/>
              <a:gdLst>
                <a:gd name="T0" fmla="*/ 235 w 283"/>
                <a:gd name="T1" fmla="*/ 77 h 252"/>
                <a:gd name="T2" fmla="*/ 248 w 283"/>
                <a:gd name="T3" fmla="*/ 91 h 252"/>
                <a:gd name="T4" fmla="*/ 256 w 283"/>
                <a:gd name="T5" fmla="*/ 107 h 252"/>
                <a:gd name="T6" fmla="*/ 259 w 283"/>
                <a:gd name="T7" fmla="*/ 124 h 252"/>
                <a:gd name="T8" fmla="*/ 259 w 283"/>
                <a:gd name="T9" fmla="*/ 142 h 252"/>
                <a:gd name="T10" fmla="*/ 257 w 283"/>
                <a:gd name="T11" fmla="*/ 157 h 252"/>
                <a:gd name="T12" fmla="*/ 252 w 283"/>
                <a:gd name="T13" fmla="*/ 170 h 252"/>
                <a:gd name="T14" fmla="*/ 244 w 283"/>
                <a:gd name="T15" fmla="*/ 183 h 252"/>
                <a:gd name="T16" fmla="*/ 236 w 283"/>
                <a:gd name="T17" fmla="*/ 193 h 252"/>
                <a:gd name="T18" fmla="*/ 225 w 283"/>
                <a:gd name="T19" fmla="*/ 204 h 252"/>
                <a:gd name="T20" fmla="*/ 215 w 283"/>
                <a:gd name="T21" fmla="*/ 214 h 252"/>
                <a:gd name="T22" fmla="*/ 204 w 283"/>
                <a:gd name="T23" fmla="*/ 224 h 252"/>
                <a:gd name="T24" fmla="*/ 194 w 283"/>
                <a:gd name="T25" fmla="*/ 234 h 252"/>
                <a:gd name="T26" fmla="*/ 191 w 283"/>
                <a:gd name="T27" fmla="*/ 238 h 252"/>
                <a:gd name="T28" fmla="*/ 191 w 283"/>
                <a:gd name="T29" fmla="*/ 241 h 252"/>
                <a:gd name="T30" fmla="*/ 191 w 283"/>
                <a:gd name="T31" fmla="*/ 245 h 252"/>
                <a:gd name="T32" fmla="*/ 194 w 283"/>
                <a:gd name="T33" fmla="*/ 248 h 252"/>
                <a:gd name="T34" fmla="*/ 197 w 283"/>
                <a:gd name="T35" fmla="*/ 250 h 252"/>
                <a:gd name="T36" fmla="*/ 202 w 283"/>
                <a:gd name="T37" fmla="*/ 252 h 252"/>
                <a:gd name="T38" fmla="*/ 205 w 283"/>
                <a:gd name="T39" fmla="*/ 250 h 252"/>
                <a:gd name="T40" fmla="*/ 209 w 283"/>
                <a:gd name="T41" fmla="*/ 248 h 252"/>
                <a:gd name="T42" fmla="*/ 232 w 283"/>
                <a:gd name="T43" fmla="*/ 233 h 252"/>
                <a:gd name="T44" fmla="*/ 252 w 283"/>
                <a:gd name="T45" fmla="*/ 214 h 252"/>
                <a:gd name="T46" fmla="*/ 268 w 283"/>
                <a:gd name="T47" fmla="*/ 192 h 252"/>
                <a:gd name="T48" fmla="*/ 278 w 283"/>
                <a:gd name="T49" fmla="*/ 167 h 252"/>
                <a:gd name="T50" fmla="*/ 283 w 283"/>
                <a:gd name="T51" fmla="*/ 141 h 252"/>
                <a:gd name="T52" fmla="*/ 280 w 283"/>
                <a:gd name="T53" fmla="*/ 115 h 252"/>
                <a:gd name="T54" fmla="*/ 271 w 283"/>
                <a:gd name="T55" fmla="*/ 91 h 252"/>
                <a:gd name="T56" fmla="*/ 252 w 283"/>
                <a:gd name="T57" fmla="*/ 69 h 252"/>
                <a:gd name="T58" fmla="*/ 238 w 283"/>
                <a:gd name="T59" fmla="*/ 57 h 252"/>
                <a:gd name="T60" fmla="*/ 222 w 283"/>
                <a:gd name="T61" fmla="*/ 48 h 252"/>
                <a:gd name="T62" fmla="*/ 204 w 283"/>
                <a:gd name="T63" fmla="*/ 39 h 252"/>
                <a:gd name="T64" fmla="*/ 184 w 283"/>
                <a:gd name="T65" fmla="*/ 31 h 252"/>
                <a:gd name="T66" fmla="*/ 164 w 283"/>
                <a:gd name="T67" fmla="*/ 23 h 252"/>
                <a:gd name="T68" fmla="*/ 144 w 283"/>
                <a:gd name="T69" fmla="*/ 17 h 252"/>
                <a:gd name="T70" fmla="*/ 123 w 283"/>
                <a:gd name="T71" fmla="*/ 13 h 252"/>
                <a:gd name="T72" fmla="*/ 103 w 283"/>
                <a:gd name="T73" fmla="*/ 8 h 252"/>
                <a:gd name="T74" fmla="*/ 83 w 283"/>
                <a:gd name="T75" fmla="*/ 5 h 252"/>
                <a:gd name="T76" fmla="*/ 66 w 283"/>
                <a:gd name="T77" fmla="*/ 2 h 252"/>
                <a:gd name="T78" fmla="*/ 48 w 283"/>
                <a:gd name="T79" fmla="*/ 0 h 252"/>
                <a:gd name="T80" fmla="*/ 34 w 283"/>
                <a:gd name="T81" fmla="*/ 0 h 252"/>
                <a:gd name="T82" fmla="*/ 21 w 283"/>
                <a:gd name="T83" fmla="*/ 0 h 252"/>
                <a:gd name="T84" fmla="*/ 11 w 283"/>
                <a:gd name="T85" fmla="*/ 0 h 252"/>
                <a:gd name="T86" fmla="*/ 4 w 283"/>
                <a:gd name="T87" fmla="*/ 2 h 252"/>
                <a:gd name="T88" fmla="*/ 0 w 283"/>
                <a:gd name="T89" fmla="*/ 5 h 252"/>
                <a:gd name="T90" fmla="*/ 12 w 283"/>
                <a:gd name="T91" fmla="*/ 7 h 252"/>
                <a:gd name="T92" fmla="*/ 24 w 283"/>
                <a:gd name="T93" fmla="*/ 8 h 252"/>
                <a:gd name="T94" fmla="*/ 38 w 283"/>
                <a:gd name="T95" fmla="*/ 10 h 252"/>
                <a:gd name="T96" fmla="*/ 52 w 283"/>
                <a:gd name="T97" fmla="*/ 13 h 252"/>
                <a:gd name="T98" fmla="*/ 66 w 283"/>
                <a:gd name="T99" fmla="*/ 16 h 252"/>
                <a:gd name="T100" fmla="*/ 82 w 283"/>
                <a:gd name="T101" fmla="*/ 18 h 252"/>
                <a:gd name="T102" fmla="*/ 98 w 283"/>
                <a:gd name="T103" fmla="*/ 22 h 252"/>
                <a:gd name="T104" fmla="*/ 114 w 283"/>
                <a:gd name="T105" fmla="*/ 25 h 252"/>
                <a:gd name="T106" fmla="*/ 129 w 283"/>
                <a:gd name="T107" fmla="*/ 30 h 252"/>
                <a:gd name="T108" fmla="*/ 146 w 283"/>
                <a:gd name="T109" fmla="*/ 34 h 252"/>
                <a:gd name="T110" fmla="*/ 162 w 283"/>
                <a:gd name="T111" fmla="*/ 39 h 252"/>
                <a:gd name="T112" fmla="*/ 177 w 283"/>
                <a:gd name="T113" fmla="*/ 45 h 252"/>
                <a:gd name="T114" fmla="*/ 193 w 283"/>
                <a:gd name="T115" fmla="*/ 52 h 252"/>
                <a:gd name="T116" fmla="*/ 208 w 283"/>
                <a:gd name="T117" fmla="*/ 60 h 252"/>
                <a:gd name="T118" fmla="*/ 222 w 283"/>
                <a:gd name="T119" fmla="*/ 68 h 252"/>
                <a:gd name="T120" fmla="*/ 235 w 283"/>
                <a:gd name="T121" fmla="*/ 7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3" h="252">
                  <a:moveTo>
                    <a:pt x="235" y="77"/>
                  </a:moveTo>
                  <a:lnTo>
                    <a:pt x="248" y="91"/>
                  </a:lnTo>
                  <a:lnTo>
                    <a:pt x="256" y="107"/>
                  </a:lnTo>
                  <a:lnTo>
                    <a:pt x="259" y="124"/>
                  </a:lnTo>
                  <a:lnTo>
                    <a:pt x="259" y="142"/>
                  </a:lnTo>
                  <a:lnTo>
                    <a:pt x="257" y="157"/>
                  </a:lnTo>
                  <a:lnTo>
                    <a:pt x="252" y="170"/>
                  </a:lnTo>
                  <a:lnTo>
                    <a:pt x="244" y="183"/>
                  </a:lnTo>
                  <a:lnTo>
                    <a:pt x="236" y="193"/>
                  </a:lnTo>
                  <a:lnTo>
                    <a:pt x="225" y="204"/>
                  </a:lnTo>
                  <a:lnTo>
                    <a:pt x="215" y="214"/>
                  </a:lnTo>
                  <a:lnTo>
                    <a:pt x="204" y="224"/>
                  </a:lnTo>
                  <a:lnTo>
                    <a:pt x="194" y="234"/>
                  </a:lnTo>
                  <a:lnTo>
                    <a:pt x="191" y="238"/>
                  </a:lnTo>
                  <a:lnTo>
                    <a:pt x="191" y="241"/>
                  </a:lnTo>
                  <a:lnTo>
                    <a:pt x="191" y="245"/>
                  </a:lnTo>
                  <a:lnTo>
                    <a:pt x="194" y="248"/>
                  </a:lnTo>
                  <a:lnTo>
                    <a:pt x="197" y="250"/>
                  </a:lnTo>
                  <a:lnTo>
                    <a:pt x="202" y="252"/>
                  </a:lnTo>
                  <a:lnTo>
                    <a:pt x="205" y="250"/>
                  </a:lnTo>
                  <a:lnTo>
                    <a:pt x="209" y="248"/>
                  </a:lnTo>
                  <a:lnTo>
                    <a:pt x="232" y="233"/>
                  </a:lnTo>
                  <a:lnTo>
                    <a:pt x="252" y="214"/>
                  </a:lnTo>
                  <a:lnTo>
                    <a:pt x="268" y="192"/>
                  </a:lnTo>
                  <a:lnTo>
                    <a:pt x="278" y="167"/>
                  </a:lnTo>
                  <a:lnTo>
                    <a:pt x="283" y="141"/>
                  </a:lnTo>
                  <a:lnTo>
                    <a:pt x="280" y="115"/>
                  </a:lnTo>
                  <a:lnTo>
                    <a:pt x="271" y="91"/>
                  </a:lnTo>
                  <a:lnTo>
                    <a:pt x="252" y="69"/>
                  </a:lnTo>
                  <a:lnTo>
                    <a:pt x="238" y="57"/>
                  </a:lnTo>
                  <a:lnTo>
                    <a:pt x="222" y="48"/>
                  </a:lnTo>
                  <a:lnTo>
                    <a:pt x="204" y="39"/>
                  </a:lnTo>
                  <a:lnTo>
                    <a:pt x="184" y="31"/>
                  </a:lnTo>
                  <a:lnTo>
                    <a:pt x="164" y="23"/>
                  </a:lnTo>
                  <a:lnTo>
                    <a:pt x="144" y="17"/>
                  </a:lnTo>
                  <a:lnTo>
                    <a:pt x="123" y="13"/>
                  </a:lnTo>
                  <a:lnTo>
                    <a:pt x="103" y="8"/>
                  </a:lnTo>
                  <a:lnTo>
                    <a:pt x="83" y="5"/>
                  </a:lnTo>
                  <a:lnTo>
                    <a:pt x="66" y="2"/>
                  </a:lnTo>
                  <a:lnTo>
                    <a:pt x="48" y="0"/>
                  </a:lnTo>
                  <a:lnTo>
                    <a:pt x="34" y="0"/>
                  </a:lnTo>
                  <a:lnTo>
                    <a:pt x="21" y="0"/>
                  </a:lnTo>
                  <a:lnTo>
                    <a:pt x="11" y="0"/>
                  </a:lnTo>
                  <a:lnTo>
                    <a:pt x="4" y="2"/>
                  </a:lnTo>
                  <a:lnTo>
                    <a:pt x="0" y="5"/>
                  </a:lnTo>
                  <a:lnTo>
                    <a:pt x="12" y="7"/>
                  </a:lnTo>
                  <a:lnTo>
                    <a:pt x="24" y="8"/>
                  </a:lnTo>
                  <a:lnTo>
                    <a:pt x="38" y="10"/>
                  </a:lnTo>
                  <a:lnTo>
                    <a:pt x="52" y="13"/>
                  </a:lnTo>
                  <a:lnTo>
                    <a:pt x="66" y="16"/>
                  </a:lnTo>
                  <a:lnTo>
                    <a:pt x="82" y="18"/>
                  </a:lnTo>
                  <a:lnTo>
                    <a:pt x="98" y="22"/>
                  </a:lnTo>
                  <a:lnTo>
                    <a:pt x="114" y="25"/>
                  </a:lnTo>
                  <a:lnTo>
                    <a:pt x="129" y="30"/>
                  </a:lnTo>
                  <a:lnTo>
                    <a:pt x="146" y="34"/>
                  </a:lnTo>
                  <a:lnTo>
                    <a:pt x="162" y="39"/>
                  </a:lnTo>
                  <a:lnTo>
                    <a:pt x="177" y="45"/>
                  </a:lnTo>
                  <a:lnTo>
                    <a:pt x="193" y="52"/>
                  </a:lnTo>
                  <a:lnTo>
                    <a:pt x="208" y="60"/>
                  </a:lnTo>
                  <a:lnTo>
                    <a:pt x="222" y="68"/>
                  </a:lnTo>
                  <a:lnTo>
                    <a:pt x="235" y="77"/>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71" name="Freeform 621"/>
            <p:cNvSpPr>
              <a:spLocks/>
            </p:cNvSpPr>
            <p:nvPr/>
          </p:nvSpPr>
          <p:spPr bwMode="auto">
            <a:xfrm>
              <a:off x="3389" y="2184"/>
              <a:ext cx="19" cy="39"/>
            </a:xfrm>
            <a:custGeom>
              <a:avLst/>
              <a:gdLst>
                <a:gd name="T0" fmla="*/ 0 w 114"/>
                <a:gd name="T1" fmla="*/ 130 h 238"/>
                <a:gd name="T2" fmla="*/ 0 w 114"/>
                <a:gd name="T3" fmla="*/ 149 h 238"/>
                <a:gd name="T4" fmla="*/ 4 w 114"/>
                <a:gd name="T5" fmla="*/ 168 h 238"/>
                <a:gd name="T6" fmla="*/ 12 w 114"/>
                <a:gd name="T7" fmla="*/ 185 h 238"/>
                <a:gd name="T8" fmla="*/ 24 w 114"/>
                <a:gd name="T9" fmla="*/ 200 h 238"/>
                <a:gd name="T10" fmla="*/ 38 w 114"/>
                <a:gd name="T11" fmla="*/ 213 h 238"/>
                <a:gd name="T12" fmla="*/ 55 w 114"/>
                <a:gd name="T13" fmla="*/ 224 h 238"/>
                <a:gd name="T14" fmla="*/ 73 w 114"/>
                <a:gd name="T15" fmla="*/ 232 h 238"/>
                <a:gd name="T16" fmla="*/ 92 w 114"/>
                <a:gd name="T17" fmla="*/ 237 h 238"/>
                <a:gd name="T18" fmla="*/ 98 w 114"/>
                <a:gd name="T19" fmla="*/ 238 h 238"/>
                <a:gd name="T20" fmla="*/ 104 w 114"/>
                <a:gd name="T21" fmla="*/ 235 h 238"/>
                <a:gd name="T22" fmla="*/ 109 w 114"/>
                <a:gd name="T23" fmla="*/ 232 h 238"/>
                <a:gd name="T24" fmla="*/ 111 w 114"/>
                <a:gd name="T25" fmla="*/ 227 h 238"/>
                <a:gd name="T26" fmla="*/ 111 w 114"/>
                <a:gd name="T27" fmla="*/ 222 h 238"/>
                <a:gd name="T28" fmla="*/ 110 w 114"/>
                <a:gd name="T29" fmla="*/ 216 h 238"/>
                <a:gd name="T30" fmla="*/ 106 w 114"/>
                <a:gd name="T31" fmla="*/ 211 h 238"/>
                <a:gd name="T32" fmla="*/ 100 w 114"/>
                <a:gd name="T33" fmla="*/ 209 h 238"/>
                <a:gd name="T34" fmla="*/ 82 w 114"/>
                <a:gd name="T35" fmla="*/ 202 h 238"/>
                <a:gd name="T36" fmla="*/ 64 w 114"/>
                <a:gd name="T37" fmla="*/ 193 h 238"/>
                <a:gd name="T38" fmla="*/ 50 w 114"/>
                <a:gd name="T39" fmla="*/ 180 h 238"/>
                <a:gd name="T40" fmla="*/ 39 w 114"/>
                <a:gd name="T41" fmla="*/ 167 h 238"/>
                <a:gd name="T42" fmla="*/ 32 w 114"/>
                <a:gd name="T43" fmla="*/ 149 h 238"/>
                <a:gd name="T44" fmla="*/ 29 w 114"/>
                <a:gd name="T45" fmla="*/ 131 h 238"/>
                <a:gd name="T46" fmla="*/ 29 w 114"/>
                <a:gd name="T47" fmla="*/ 111 h 238"/>
                <a:gd name="T48" fmla="*/ 35 w 114"/>
                <a:gd name="T49" fmla="*/ 91 h 238"/>
                <a:gd name="T50" fmla="*/ 42 w 114"/>
                <a:gd name="T51" fmla="*/ 76 h 238"/>
                <a:gd name="T52" fmla="*/ 51 w 114"/>
                <a:gd name="T53" fmla="*/ 62 h 238"/>
                <a:gd name="T54" fmla="*/ 62 w 114"/>
                <a:gd name="T55" fmla="*/ 49 h 238"/>
                <a:gd name="T56" fmla="*/ 73 w 114"/>
                <a:gd name="T57" fmla="*/ 38 h 238"/>
                <a:gd name="T58" fmla="*/ 84 w 114"/>
                <a:gd name="T59" fmla="*/ 28 h 238"/>
                <a:gd name="T60" fmla="*/ 96 w 114"/>
                <a:gd name="T61" fmla="*/ 18 h 238"/>
                <a:gd name="T62" fmla="*/ 106 w 114"/>
                <a:gd name="T63" fmla="*/ 9 h 238"/>
                <a:gd name="T64" fmla="*/ 114 w 114"/>
                <a:gd name="T65" fmla="*/ 1 h 238"/>
                <a:gd name="T66" fmla="*/ 106 w 114"/>
                <a:gd name="T67" fmla="*/ 0 h 238"/>
                <a:gd name="T68" fmla="*/ 93 w 114"/>
                <a:gd name="T69" fmla="*/ 6 h 238"/>
                <a:gd name="T70" fmla="*/ 76 w 114"/>
                <a:gd name="T71" fmla="*/ 18 h 238"/>
                <a:gd name="T72" fmla="*/ 56 w 114"/>
                <a:gd name="T73" fmla="*/ 36 h 238"/>
                <a:gd name="T74" fmla="*/ 37 w 114"/>
                <a:gd name="T75" fmla="*/ 57 h 238"/>
                <a:gd name="T76" fmla="*/ 20 w 114"/>
                <a:gd name="T77" fmla="*/ 80 h 238"/>
                <a:gd name="T78" fmla="*/ 7 w 114"/>
                <a:gd name="T79" fmla="*/ 106 h 238"/>
                <a:gd name="T80" fmla="*/ 0 w 114"/>
                <a:gd name="T81" fmla="*/ 13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4" h="238">
                  <a:moveTo>
                    <a:pt x="0" y="130"/>
                  </a:moveTo>
                  <a:lnTo>
                    <a:pt x="0" y="149"/>
                  </a:lnTo>
                  <a:lnTo>
                    <a:pt x="4" y="168"/>
                  </a:lnTo>
                  <a:lnTo>
                    <a:pt x="12" y="185"/>
                  </a:lnTo>
                  <a:lnTo>
                    <a:pt x="24" y="200"/>
                  </a:lnTo>
                  <a:lnTo>
                    <a:pt x="38" y="213"/>
                  </a:lnTo>
                  <a:lnTo>
                    <a:pt x="55" y="224"/>
                  </a:lnTo>
                  <a:lnTo>
                    <a:pt x="73" y="232"/>
                  </a:lnTo>
                  <a:lnTo>
                    <a:pt x="92" y="237"/>
                  </a:lnTo>
                  <a:lnTo>
                    <a:pt x="98" y="238"/>
                  </a:lnTo>
                  <a:lnTo>
                    <a:pt x="104" y="235"/>
                  </a:lnTo>
                  <a:lnTo>
                    <a:pt x="109" y="232"/>
                  </a:lnTo>
                  <a:lnTo>
                    <a:pt x="111" y="227"/>
                  </a:lnTo>
                  <a:lnTo>
                    <a:pt x="111" y="222"/>
                  </a:lnTo>
                  <a:lnTo>
                    <a:pt x="110" y="216"/>
                  </a:lnTo>
                  <a:lnTo>
                    <a:pt x="106" y="211"/>
                  </a:lnTo>
                  <a:lnTo>
                    <a:pt x="100" y="209"/>
                  </a:lnTo>
                  <a:lnTo>
                    <a:pt x="82" y="202"/>
                  </a:lnTo>
                  <a:lnTo>
                    <a:pt x="64" y="193"/>
                  </a:lnTo>
                  <a:lnTo>
                    <a:pt x="50" y="180"/>
                  </a:lnTo>
                  <a:lnTo>
                    <a:pt x="39" y="167"/>
                  </a:lnTo>
                  <a:lnTo>
                    <a:pt x="32" y="149"/>
                  </a:lnTo>
                  <a:lnTo>
                    <a:pt x="29" y="131"/>
                  </a:lnTo>
                  <a:lnTo>
                    <a:pt x="29" y="111"/>
                  </a:lnTo>
                  <a:lnTo>
                    <a:pt x="35" y="91"/>
                  </a:lnTo>
                  <a:lnTo>
                    <a:pt x="42" y="76"/>
                  </a:lnTo>
                  <a:lnTo>
                    <a:pt x="51" y="62"/>
                  </a:lnTo>
                  <a:lnTo>
                    <a:pt x="62" y="49"/>
                  </a:lnTo>
                  <a:lnTo>
                    <a:pt x="73" y="38"/>
                  </a:lnTo>
                  <a:lnTo>
                    <a:pt x="84" y="28"/>
                  </a:lnTo>
                  <a:lnTo>
                    <a:pt x="96" y="18"/>
                  </a:lnTo>
                  <a:lnTo>
                    <a:pt x="106" y="9"/>
                  </a:lnTo>
                  <a:lnTo>
                    <a:pt x="114" y="1"/>
                  </a:lnTo>
                  <a:lnTo>
                    <a:pt x="106" y="0"/>
                  </a:lnTo>
                  <a:lnTo>
                    <a:pt x="93" y="6"/>
                  </a:lnTo>
                  <a:lnTo>
                    <a:pt x="76" y="18"/>
                  </a:lnTo>
                  <a:lnTo>
                    <a:pt x="56" y="36"/>
                  </a:lnTo>
                  <a:lnTo>
                    <a:pt x="37" y="57"/>
                  </a:lnTo>
                  <a:lnTo>
                    <a:pt x="20" y="80"/>
                  </a:lnTo>
                  <a:lnTo>
                    <a:pt x="7" y="106"/>
                  </a:lnTo>
                  <a:lnTo>
                    <a:pt x="0" y="130"/>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72" name="Freeform 622"/>
            <p:cNvSpPr>
              <a:spLocks/>
            </p:cNvSpPr>
            <p:nvPr/>
          </p:nvSpPr>
          <p:spPr bwMode="auto">
            <a:xfrm>
              <a:off x="3523" y="2161"/>
              <a:ext cx="41" cy="52"/>
            </a:xfrm>
            <a:custGeom>
              <a:avLst/>
              <a:gdLst>
                <a:gd name="T0" fmla="*/ 207 w 246"/>
                <a:gd name="T1" fmla="*/ 124 h 310"/>
                <a:gd name="T2" fmla="*/ 219 w 246"/>
                <a:gd name="T3" fmla="*/ 143 h 310"/>
                <a:gd name="T4" fmla="*/ 225 w 246"/>
                <a:gd name="T5" fmla="*/ 164 h 310"/>
                <a:gd name="T6" fmla="*/ 221 w 246"/>
                <a:gd name="T7" fmla="*/ 187 h 310"/>
                <a:gd name="T8" fmla="*/ 208 w 246"/>
                <a:gd name="T9" fmla="*/ 209 h 310"/>
                <a:gd name="T10" fmla="*/ 188 w 246"/>
                <a:gd name="T11" fmla="*/ 228 h 310"/>
                <a:gd name="T12" fmla="*/ 166 w 246"/>
                <a:gd name="T13" fmla="*/ 246 h 310"/>
                <a:gd name="T14" fmla="*/ 143 w 246"/>
                <a:gd name="T15" fmla="*/ 264 h 310"/>
                <a:gd name="T16" fmla="*/ 129 w 246"/>
                <a:gd name="T17" fmla="*/ 278 h 310"/>
                <a:gd name="T18" fmla="*/ 124 w 246"/>
                <a:gd name="T19" fmla="*/ 287 h 310"/>
                <a:gd name="T20" fmla="*/ 120 w 246"/>
                <a:gd name="T21" fmla="*/ 296 h 310"/>
                <a:gd name="T22" fmla="*/ 121 w 246"/>
                <a:gd name="T23" fmla="*/ 305 h 310"/>
                <a:gd name="T24" fmla="*/ 130 w 246"/>
                <a:gd name="T25" fmla="*/ 310 h 310"/>
                <a:gd name="T26" fmla="*/ 139 w 246"/>
                <a:gd name="T27" fmla="*/ 309 h 310"/>
                <a:gd name="T28" fmla="*/ 154 w 246"/>
                <a:gd name="T29" fmla="*/ 293 h 310"/>
                <a:gd name="T30" fmla="*/ 180 w 246"/>
                <a:gd name="T31" fmla="*/ 269 h 310"/>
                <a:gd name="T32" fmla="*/ 207 w 246"/>
                <a:gd name="T33" fmla="*/ 246 h 310"/>
                <a:gd name="T34" fmla="*/ 231 w 246"/>
                <a:gd name="T35" fmla="*/ 219 h 310"/>
                <a:gd name="T36" fmla="*/ 245 w 246"/>
                <a:gd name="T37" fmla="*/ 187 h 310"/>
                <a:gd name="T38" fmla="*/ 242 w 246"/>
                <a:gd name="T39" fmla="*/ 153 h 310"/>
                <a:gd name="T40" fmla="*/ 227 w 246"/>
                <a:gd name="T41" fmla="*/ 120 h 310"/>
                <a:gd name="T42" fmla="*/ 201 w 246"/>
                <a:gd name="T43" fmla="*/ 94 h 310"/>
                <a:gd name="T44" fmla="*/ 177 w 246"/>
                <a:gd name="T45" fmla="*/ 74 h 310"/>
                <a:gd name="T46" fmla="*/ 152 w 246"/>
                <a:gd name="T47" fmla="*/ 60 h 310"/>
                <a:gd name="T48" fmla="*/ 126 w 246"/>
                <a:gd name="T49" fmla="*/ 43 h 310"/>
                <a:gd name="T50" fmla="*/ 98 w 246"/>
                <a:gd name="T51" fmla="*/ 28 h 310"/>
                <a:gd name="T52" fmla="*/ 72 w 246"/>
                <a:gd name="T53" fmla="*/ 16 h 310"/>
                <a:gd name="T54" fmla="*/ 46 w 246"/>
                <a:gd name="T55" fmla="*/ 7 h 310"/>
                <a:gd name="T56" fmla="*/ 24 w 246"/>
                <a:gd name="T57" fmla="*/ 1 h 310"/>
                <a:gd name="T58" fmla="*/ 7 w 246"/>
                <a:gd name="T59" fmla="*/ 1 h 310"/>
                <a:gd name="T60" fmla="*/ 8 w 246"/>
                <a:gd name="T61" fmla="*/ 6 h 310"/>
                <a:gd name="T62" fmla="*/ 28 w 246"/>
                <a:gd name="T63" fmla="*/ 14 h 310"/>
                <a:gd name="T64" fmla="*/ 51 w 246"/>
                <a:gd name="T65" fmla="*/ 24 h 310"/>
                <a:gd name="T66" fmla="*/ 78 w 246"/>
                <a:gd name="T67" fmla="*/ 37 h 310"/>
                <a:gd name="T68" fmla="*/ 106 w 246"/>
                <a:gd name="T69" fmla="*/ 51 h 310"/>
                <a:gd name="T70" fmla="*/ 134 w 246"/>
                <a:gd name="T71" fmla="*/ 69 h 310"/>
                <a:gd name="T72" fmla="*/ 163 w 246"/>
                <a:gd name="T73" fmla="*/ 87 h 310"/>
                <a:gd name="T74" fmla="*/ 187 w 246"/>
                <a:gd name="T75" fmla="*/ 10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 h="310">
                  <a:moveTo>
                    <a:pt x="199" y="116"/>
                  </a:moveTo>
                  <a:lnTo>
                    <a:pt x="207" y="124"/>
                  </a:lnTo>
                  <a:lnTo>
                    <a:pt x="214" y="133"/>
                  </a:lnTo>
                  <a:lnTo>
                    <a:pt x="219" y="143"/>
                  </a:lnTo>
                  <a:lnTo>
                    <a:pt x="223" y="154"/>
                  </a:lnTo>
                  <a:lnTo>
                    <a:pt x="225" y="164"/>
                  </a:lnTo>
                  <a:lnTo>
                    <a:pt x="225" y="176"/>
                  </a:lnTo>
                  <a:lnTo>
                    <a:pt x="221" y="187"/>
                  </a:lnTo>
                  <a:lnTo>
                    <a:pt x="216" y="197"/>
                  </a:lnTo>
                  <a:lnTo>
                    <a:pt x="208" y="209"/>
                  </a:lnTo>
                  <a:lnTo>
                    <a:pt x="199" y="219"/>
                  </a:lnTo>
                  <a:lnTo>
                    <a:pt x="188" y="228"/>
                  </a:lnTo>
                  <a:lnTo>
                    <a:pt x="177" y="238"/>
                  </a:lnTo>
                  <a:lnTo>
                    <a:pt x="166" y="246"/>
                  </a:lnTo>
                  <a:lnTo>
                    <a:pt x="154" y="255"/>
                  </a:lnTo>
                  <a:lnTo>
                    <a:pt x="143" y="264"/>
                  </a:lnTo>
                  <a:lnTo>
                    <a:pt x="132" y="274"/>
                  </a:lnTo>
                  <a:lnTo>
                    <a:pt x="129" y="278"/>
                  </a:lnTo>
                  <a:lnTo>
                    <a:pt x="126" y="282"/>
                  </a:lnTo>
                  <a:lnTo>
                    <a:pt x="124" y="287"/>
                  </a:lnTo>
                  <a:lnTo>
                    <a:pt x="121" y="292"/>
                  </a:lnTo>
                  <a:lnTo>
                    <a:pt x="120" y="296"/>
                  </a:lnTo>
                  <a:lnTo>
                    <a:pt x="120" y="301"/>
                  </a:lnTo>
                  <a:lnTo>
                    <a:pt x="121" y="305"/>
                  </a:lnTo>
                  <a:lnTo>
                    <a:pt x="125" y="309"/>
                  </a:lnTo>
                  <a:lnTo>
                    <a:pt x="130" y="310"/>
                  </a:lnTo>
                  <a:lnTo>
                    <a:pt x="134" y="310"/>
                  </a:lnTo>
                  <a:lnTo>
                    <a:pt x="139" y="309"/>
                  </a:lnTo>
                  <a:lnTo>
                    <a:pt x="143" y="305"/>
                  </a:lnTo>
                  <a:lnTo>
                    <a:pt x="154" y="293"/>
                  </a:lnTo>
                  <a:lnTo>
                    <a:pt x="167" y="280"/>
                  </a:lnTo>
                  <a:lnTo>
                    <a:pt x="180" y="269"/>
                  </a:lnTo>
                  <a:lnTo>
                    <a:pt x="194" y="257"/>
                  </a:lnTo>
                  <a:lnTo>
                    <a:pt x="207" y="246"/>
                  </a:lnTo>
                  <a:lnTo>
                    <a:pt x="219" y="233"/>
                  </a:lnTo>
                  <a:lnTo>
                    <a:pt x="231" y="219"/>
                  </a:lnTo>
                  <a:lnTo>
                    <a:pt x="239" y="204"/>
                  </a:lnTo>
                  <a:lnTo>
                    <a:pt x="245" y="187"/>
                  </a:lnTo>
                  <a:lnTo>
                    <a:pt x="246" y="170"/>
                  </a:lnTo>
                  <a:lnTo>
                    <a:pt x="242" y="153"/>
                  </a:lnTo>
                  <a:lnTo>
                    <a:pt x="236" y="136"/>
                  </a:lnTo>
                  <a:lnTo>
                    <a:pt x="227" y="120"/>
                  </a:lnTo>
                  <a:lnTo>
                    <a:pt x="215" y="107"/>
                  </a:lnTo>
                  <a:lnTo>
                    <a:pt x="201" y="94"/>
                  </a:lnTo>
                  <a:lnTo>
                    <a:pt x="187" y="82"/>
                  </a:lnTo>
                  <a:lnTo>
                    <a:pt x="177" y="74"/>
                  </a:lnTo>
                  <a:lnTo>
                    <a:pt x="165" y="68"/>
                  </a:lnTo>
                  <a:lnTo>
                    <a:pt x="152" y="60"/>
                  </a:lnTo>
                  <a:lnTo>
                    <a:pt x="139" y="51"/>
                  </a:lnTo>
                  <a:lnTo>
                    <a:pt x="126" y="43"/>
                  </a:lnTo>
                  <a:lnTo>
                    <a:pt x="112" y="35"/>
                  </a:lnTo>
                  <a:lnTo>
                    <a:pt x="98" y="28"/>
                  </a:lnTo>
                  <a:lnTo>
                    <a:pt x="85" y="22"/>
                  </a:lnTo>
                  <a:lnTo>
                    <a:pt x="72" y="16"/>
                  </a:lnTo>
                  <a:lnTo>
                    <a:pt x="59" y="10"/>
                  </a:lnTo>
                  <a:lnTo>
                    <a:pt x="46" y="7"/>
                  </a:lnTo>
                  <a:lnTo>
                    <a:pt x="35" y="3"/>
                  </a:lnTo>
                  <a:lnTo>
                    <a:pt x="24" y="1"/>
                  </a:lnTo>
                  <a:lnTo>
                    <a:pt x="15" y="0"/>
                  </a:lnTo>
                  <a:lnTo>
                    <a:pt x="7" y="1"/>
                  </a:lnTo>
                  <a:lnTo>
                    <a:pt x="0" y="3"/>
                  </a:lnTo>
                  <a:lnTo>
                    <a:pt x="8" y="6"/>
                  </a:lnTo>
                  <a:lnTo>
                    <a:pt x="17" y="9"/>
                  </a:lnTo>
                  <a:lnTo>
                    <a:pt x="28" y="14"/>
                  </a:lnTo>
                  <a:lnTo>
                    <a:pt x="38" y="18"/>
                  </a:lnTo>
                  <a:lnTo>
                    <a:pt x="51" y="24"/>
                  </a:lnTo>
                  <a:lnTo>
                    <a:pt x="64" y="30"/>
                  </a:lnTo>
                  <a:lnTo>
                    <a:pt x="78" y="37"/>
                  </a:lnTo>
                  <a:lnTo>
                    <a:pt x="92" y="43"/>
                  </a:lnTo>
                  <a:lnTo>
                    <a:pt x="106" y="51"/>
                  </a:lnTo>
                  <a:lnTo>
                    <a:pt x="120" y="60"/>
                  </a:lnTo>
                  <a:lnTo>
                    <a:pt x="134" y="69"/>
                  </a:lnTo>
                  <a:lnTo>
                    <a:pt x="148" y="78"/>
                  </a:lnTo>
                  <a:lnTo>
                    <a:pt x="163" y="87"/>
                  </a:lnTo>
                  <a:lnTo>
                    <a:pt x="175" y="96"/>
                  </a:lnTo>
                  <a:lnTo>
                    <a:pt x="187" y="105"/>
                  </a:lnTo>
                  <a:lnTo>
                    <a:pt x="199" y="116"/>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73" name="Freeform 623"/>
            <p:cNvSpPr>
              <a:spLocks/>
            </p:cNvSpPr>
            <p:nvPr/>
          </p:nvSpPr>
          <p:spPr bwMode="auto">
            <a:xfrm>
              <a:off x="3478" y="2222"/>
              <a:ext cx="14" cy="31"/>
            </a:xfrm>
            <a:custGeom>
              <a:avLst/>
              <a:gdLst>
                <a:gd name="T0" fmla="*/ 31 w 83"/>
                <a:gd name="T1" fmla="*/ 14 h 187"/>
                <a:gd name="T2" fmla="*/ 29 w 83"/>
                <a:gd name="T3" fmla="*/ 8 h 187"/>
                <a:gd name="T4" fmla="*/ 25 w 83"/>
                <a:gd name="T5" fmla="*/ 3 h 187"/>
                <a:gd name="T6" fmla="*/ 19 w 83"/>
                <a:gd name="T7" fmla="*/ 1 h 187"/>
                <a:gd name="T8" fmla="*/ 14 w 83"/>
                <a:gd name="T9" fmla="*/ 0 h 187"/>
                <a:gd name="T10" fmla="*/ 8 w 83"/>
                <a:gd name="T11" fmla="*/ 2 h 187"/>
                <a:gd name="T12" fmla="*/ 3 w 83"/>
                <a:gd name="T13" fmla="*/ 5 h 187"/>
                <a:gd name="T14" fmla="*/ 0 w 83"/>
                <a:gd name="T15" fmla="*/ 11 h 187"/>
                <a:gd name="T16" fmla="*/ 0 w 83"/>
                <a:gd name="T17" fmla="*/ 17 h 187"/>
                <a:gd name="T18" fmla="*/ 5 w 83"/>
                <a:gd name="T19" fmla="*/ 42 h 187"/>
                <a:gd name="T20" fmla="*/ 15 w 83"/>
                <a:gd name="T21" fmla="*/ 71 h 187"/>
                <a:gd name="T22" fmla="*/ 27 w 83"/>
                <a:gd name="T23" fmla="*/ 100 h 187"/>
                <a:gd name="T24" fmla="*/ 41 w 83"/>
                <a:gd name="T25" fmla="*/ 127 h 187"/>
                <a:gd name="T26" fmla="*/ 55 w 83"/>
                <a:gd name="T27" fmla="*/ 151 h 187"/>
                <a:gd name="T28" fmla="*/ 68 w 83"/>
                <a:gd name="T29" fmla="*/ 171 h 187"/>
                <a:gd name="T30" fmla="*/ 77 w 83"/>
                <a:gd name="T31" fmla="*/ 184 h 187"/>
                <a:gd name="T32" fmla="*/ 83 w 83"/>
                <a:gd name="T33" fmla="*/ 187 h 187"/>
                <a:gd name="T34" fmla="*/ 80 w 83"/>
                <a:gd name="T35" fmla="*/ 174 h 187"/>
                <a:gd name="T36" fmla="*/ 75 w 83"/>
                <a:gd name="T37" fmla="*/ 158 h 187"/>
                <a:gd name="T38" fmla="*/ 68 w 83"/>
                <a:gd name="T39" fmla="*/ 138 h 187"/>
                <a:gd name="T40" fmla="*/ 59 w 83"/>
                <a:gd name="T41" fmla="*/ 113 h 187"/>
                <a:gd name="T42" fmla="*/ 51 w 83"/>
                <a:gd name="T43" fmla="*/ 88 h 187"/>
                <a:gd name="T44" fmla="*/ 43 w 83"/>
                <a:gd name="T45" fmla="*/ 63 h 187"/>
                <a:gd name="T46" fmla="*/ 36 w 83"/>
                <a:gd name="T47" fmla="*/ 38 h 187"/>
                <a:gd name="T48" fmla="*/ 31 w 83"/>
                <a:gd name="T49" fmla="*/ 1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 h="187">
                  <a:moveTo>
                    <a:pt x="31" y="14"/>
                  </a:moveTo>
                  <a:lnTo>
                    <a:pt x="29" y="8"/>
                  </a:lnTo>
                  <a:lnTo>
                    <a:pt x="25" y="3"/>
                  </a:lnTo>
                  <a:lnTo>
                    <a:pt x="19" y="1"/>
                  </a:lnTo>
                  <a:lnTo>
                    <a:pt x="14" y="0"/>
                  </a:lnTo>
                  <a:lnTo>
                    <a:pt x="8" y="2"/>
                  </a:lnTo>
                  <a:lnTo>
                    <a:pt x="3" y="5"/>
                  </a:lnTo>
                  <a:lnTo>
                    <a:pt x="0" y="11"/>
                  </a:lnTo>
                  <a:lnTo>
                    <a:pt x="0" y="17"/>
                  </a:lnTo>
                  <a:lnTo>
                    <a:pt x="5" y="42"/>
                  </a:lnTo>
                  <a:lnTo>
                    <a:pt x="15" y="71"/>
                  </a:lnTo>
                  <a:lnTo>
                    <a:pt x="27" y="100"/>
                  </a:lnTo>
                  <a:lnTo>
                    <a:pt x="41" y="127"/>
                  </a:lnTo>
                  <a:lnTo>
                    <a:pt x="55" y="151"/>
                  </a:lnTo>
                  <a:lnTo>
                    <a:pt x="68" y="171"/>
                  </a:lnTo>
                  <a:lnTo>
                    <a:pt x="77" y="184"/>
                  </a:lnTo>
                  <a:lnTo>
                    <a:pt x="83" y="187"/>
                  </a:lnTo>
                  <a:lnTo>
                    <a:pt x="80" y="174"/>
                  </a:lnTo>
                  <a:lnTo>
                    <a:pt x="75" y="158"/>
                  </a:lnTo>
                  <a:lnTo>
                    <a:pt x="68" y="138"/>
                  </a:lnTo>
                  <a:lnTo>
                    <a:pt x="59" y="113"/>
                  </a:lnTo>
                  <a:lnTo>
                    <a:pt x="51" y="88"/>
                  </a:lnTo>
                  <a:lnTo>
                    <a:pt x="43" y="63"/>
                  </a:lnTo>
                  <a:lnTo>
                    <a:pt x="36" y="38"/>
                  </a:lnTo>
                  <a:lnTo>
                    <a:pt x="31"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74" name="Freeform 624"/>
            <p:cNvSpPr>
              <a:spLocks/>
            </p:cNvSpPr>
            <p:nvPr/>
          </p:nvSpPr>
          <p:spPr bwMode="auto">
            <a:xfrm>
              <a:off x="3472" y="2205"/>
              <a:ext cx="7" cy="16"/>
            </a:xfrm>
            <a:custGeom>
              <a:avLst/>
              <a:gdLst>
                <a:gd name="T0" fmla="*/ 22 w 44"/>
                <a:gd name="T1" fmla="*/ 10 h 94"/>
                <a:gd name="T2" fmla="*/ 21 w 44"/>
                <a:gd name="T3" fmla="*/ 6 h 94"/>
                <a:gd name="T4" fmla="*/ 18 w 44"/>
                <a:gd name="T5" fmla="*/ 2 h 94"/>
                <a:gd name="T6" fmla="*/ 14 w 44"/>
                <a:gd name="T7" fmla="*/ 0 h 94"/>
                <a:gd name="T8" fmla="*/ 10 w 44"/>
                <a:gd name="T9" fmla="*/ 0 h 94"/>
                <a:gd name="T10" fmla="*/ 6 w 44"/>
                <a:gd name="T11" fmla="*/ 1 h 94"/>
                <a:gd name="T12" fmla="*/ 3 w 44"/>
                <a:gd name="T13" fmla="*/ 3 h 94"/>
                <a:gd name="T14" fmla="*/ 0 w 44"/>
                <a:gd name="T15" fmla="*/ 7 h 94"/>
                <a:gd name="T16" fmla="*/ 0 w 44"/>
                <a:gd name="T17" fmla="*/ 11 h 94"/>
                <a:gd name="T18" fmla="*/ 0 w 44"/>
                <a:gd name="T19" fmla="*/ 24 h 94"/>
                <a:gd name="T20" fmla="*/ 4 w 44"/>
                <a:gd name="T21" fmla="*/ 38 h 94"/>
                <a:gd name="T22" fmla="*/ 8 w 44"/>
                <a:gd name="T23" fmla="*/ 52 h 94"/>
                <a:gd name="T24" fmla="*/ 14 w 44"/>
                <a:gd name="T25" fmla="*/ 65 h 94"/>
                <a:gd name="T26" fmla="*/ 21 w 44"/>
                <a:gd name="T27" fmla="*/ 78 h 94"/>
                <a:gd name="T28" fmla="*/ 28 w 44"/>
                <a:gd name="T29" fmla="*/ 87 h 94"/>
                <a:gd name="T30" fmla="*/ 37 w 44"/>
                <a:gd name="T31" fmla="*/ 93 h 94"/>
                <a:gd name="T32" fmla="*/ 42 w 44"/>
                <a:gd name="T33" fmla="*/ 94 h 94"/>
                <a:gd name="T34" fmla="*/ 44 w 44"/>
                <a:gd name="T35" fmla="*/ 76 h 94"/>
                <a:gd name="T36" fmla="*/ 38 w 44"/>
                <a:gd name="T37" fmla="*/ 54 h 94"/>
                <a:gd name="T38" fmla="*/ 31 w 44"/>
                <a:gd name="T39" fmla="*/ 32 h 94"/>
                <a:gd name="T40" fmla="*/ 22 w 44"/>
                <a:gd name="T41" fmla="*/ 1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94">
                  <a:moveTo>
                    <a:pt x="22" y="10"/>
                  </a:moveTo>
                  <a:lnTo>
                    <a:pt x="21" y="6"/>
                  </a:lnTo>
                  <a:lnTo>
                    <a:pt x="18" y="2"/>
                  </a:lnTo>
                  <a:lnTo>
                    <a:pt x="14" y="0"/>
                  </a:lnTo>
                  <a:lnTo>
                    <a:pt x="10" y="0"/>
                  </a:lnTo>
                  <a:lnTo>
                    <a:pt x="6" y="1"/>
                  </a:lnTo>
                  <a:lnTo>
                    <a:pt x="3" y="3"/>
                  </a:lnTo>
                  <a:lnTo>
                    <a:pt x="0" y="7"/>
                  </a:lnTo>
                  <a:lnTo>
                    <a:pt x="0" y="11"/>
                  </a:lnTo>
                  <a:lnTo>
                    <a:pt x="0" y="24"/>
                  </a:lnTo>
                  <a:lnTo>
                    <a:pt x="4" y="38"/>
                  </a:lnTo>
                  <a:lnTo>
                    <a:pt x="8" y="52"/>
                  </a:lnTo>
                  <a:lnTo>
                    <a:pt x="14" y="65"/>
                  </a:lnTo>
                  <a:lnTo>
                    <a:pt x="21" y="78"/>
                  </a:lnTo>
                  <a:lnTo>
                    <a:pt x="28" y="87"/>
                  </a:lnTo>
                  <a:lnTo>
                    <a:pt x="37" y="93"/>
                  </a:lnTo>
                  <a:lnTo>
                    <a:pt x="42" y="94"/>
                  </a:lnTo>
                  <a:lnTo>
                    <a:pt x="44" y="76"/>
                  </a:lnTo>
                  <a:lnTo>
                    <a:pt x="38" y="54"/>
                  </a:lnTo>
                  <a:lnTo>
                    <a:pt x="31" y="32"/>
                  </a:lnTo>
                  <a:lnTo>
                    <a:pt x="22"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75" name="Freeform 625"/>
            <p:cNvSpPr>
              <a:spLocks/>
            </p:cNvSpPr>
            <p:nvPr/>
          </p:nvSpPr>
          <p:spPr bwMode="auto">
            <a:xfrm>
              <a:off x="3466" y="2194"/>
              <a:ext cx="6" cy="9"/>
            </a:xfrm>
            <a:custGeom>
              <a:avLst/>
              <a:gdLst>
                <a:gd name="T0" fmla="*/ 20 w 38"/>
                <a:gd name="T1" fmla="*/ 7 h 54"/>
                <a:gd name="T2" fmla="*/ 20 w 38"/>
                <a:gd name="T3" fmla="*/ 8 h 54"/>
                <a:gd name="T4" fmla="*/ 20 w 38"/>
                <a:gd name="T5" fmla="*/ 8 h 54"/>
                <a:gd name="T6" fmla="*/ 20 w 38"/>
                <a:gd name="T7" fmla="*/ 8 h 54"/>
                <a:gd name="T8" fmla="*/ 20 w 38"/>
                <a:gd name="T9" fmla="*/ 8 h 54"/>
                <a:gd name="T10" fmla="*/ 19 w 38"/>
                <a:gd name="T11" fmla="*/ 4 h 54"/>
                <a:gd name="T12" fmla="*/ 15 w 38"/>
                <a:gd name="T13" fmla="*/ 1 h 54"/>
                <a:gd name="T14" fmla="*/ 12 w 38"/>
                <a:gd name="T15" fmla="*/ 0 h 54"/>
                <a:gd name="T16" fmla="*/ 7 w 38"/>
                <a:gd name="T17" fmla="*/ 0 h 54"/>
                <a:gd name="T18" fmla="*/ 4 w 38"/>
                <a:gd name="T19" fmla="*/ 1 h 54"/>
                <a:gd name="T20" fmla="*/ 1 w 38"/>
                <a:gd name="T21" fmla="*/ 4 h 54"/>
                <a:gd name="T22" fmla="*/ 0 w 38"/>
                <a:gd name="T23" fmla="*/ 8 h 54"/>
                <a:gd name="T24" fmla="*/ 0 w 38"/>
                <a:gd name="T25" fmla="*/ 11 h 54"/>
                <a:gd name="T26" fmla="*/ 1 w 38"/>
                <a:gd name="T27" fmla="*/ 17 h 54"/>
                <a:gd name="T28" fmla="*/ 4 w 38"/>
                <a:gd name="T29" fmla="*/ 24 h 54"/>
                <a:gd name="T30" fmla="*/ 8 w 38"/>
                <a:gd name="T31" fmla="*/ 32 h 54"/>
                <a:gd name="T32" fmla="*/ 14 w 38"/>
                <a:gd name="T33" fmla="*/ 39 h 54"/>
                <a:gd name="T34" fmla="*/ 20 w 38"/>
                <a:gd name="T35" fmla="*/ 46 h 54"/>
                <a:gd name="T36" fmla="*/ 27 w 38"/>
                <a:gd name="T37" fmla="*/ 50 h 54"/>
                <a:gd name="T38" fmla="*/ 33 w 38"/>
                <a:gd name="T39" fmla="*/ 54 h 54"/>
                <a:gd name="T40" fmla="*/ 38 w 38"/>
                <a:gd name="T41" fmla="*/ 54 h 54"/>
                <a:gd name="T42" fmla="*/ 36 w 38"/>
                <a:gd name="T43" fmla="*/ 42 h 54"/>
                <a:gd name="T44" fmla="*/ 32 w 38"/>
                <a:gd name="T45" fmla="*/ 29 h 54"/>
                <a:gd name="T46" fmla="*/ 25 w 38"/>
                <a:gd name="T47" fmla="*/ 16 h 54"/>
                <a:gd name="T48" fmla="*/ 20 w 38"/>
                <a:gd name="T4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54">
                  <a:moveTo>
                    <a:pt x="20" y="7"/>
                  </a:moveTo>
                  <a:lnTo>
                    <a:pt x="20" y="8"/>
                  </a:lnTo>
                  <a:lnTo>
                    <a:pt x="20" y="8"/>
                  </a:lnTo>
                  <a:lnTo>
                    <a:pt x="20" y="8"/>
                  </a:lnTo>
                  <a:lnTo>
                    <a:pt x="20" y="8"/>
                  </a:lnTo>
                  <a:lnTo>
                    <a:pt x="19" y="4"/>
                  </a:lnTo>
                  <a:lnTo>
                    <a:pt x="15" y="1"/>
                  </a:lnTo>
                  <a:lnTo>
                    <a:pt x="12" y="0"/>
                  </a:lnTo>
                  <a:lnTo>
                    <a:pt x="7" y="0"/>
                  </a:lnTo>
                  <a:lnTo>
                    <a:pt x="4" y="1"/>
                  </a:lnTo>
                  <a:lnTo>
                    <a:pt x="1" y="4"/>
                  </a:lnTo>
                  <a:lnTo>
                    <a:pt x="0" y="8"/>
                  </a:lnTo>
                  <a:lnTo>
                    <a:pt x="0" y="11"/>
                  </a:lnTo>
                  <a:lnTo>
                    <a:pt x="1" y="17"/>
                  </a:lnTo>
                  <a:lnTo>
                    <a:pt x="4" y="24"/>
                  </a:lnTo>
                  <a:lnTo>
                    <a:pt x="8" y="32"/>
                  </a:lnTo>
                  <a:lnTo>
                    <a:pt x="14" y="39"/>
                  </a:lnTo>
                  <a:lnTo>
                    <a:pt x="20" y="46"/>
                  </a:lnTo>
                  <a:lnTo>
                    <a:pt x="27" y="50"/>
                  </a:lnTo>
                  <a:lnTo>
                    <a:pt x="33" y="54"/>
                  </a:lnTo>
                  <a:lnTo>
                    <a:pt x="38" y="54"/>
                  </a:lnTo>
                  <a:lnTo>
                    <a:pt x="36" y="42"/>
                  </a:lnTo>
                  <a:lnTo>
                    <a:pt x="32" y="29"/>
                  </a:lnTo>
                  <a:lnTo>
                    <a:pt x="25" y="16"/>
                  </a:lnTo>
                  <a:lnTo>
                    <a:pt x="2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76" name="Freeform 626"/>
            <p:cNvSpPr>
              <a:spLocks/>
            </p:cNvSpPr>
            <p:nvPr/>
          </p:nvSpPr>
          <p:spPr bwMode="auto">
            <a:xfrm>
              <a:off x="3461" y="2186"/>
              <a:ext cx="8" cy="6"/>
            </a:xfrm>
            <a:custGeom>
              <a:avLst/>
              <a:gdLst>
                <a:gd name="T0" fmla="*/ 41 w 52"/>
                <a:gd name="T1" fmla="*/ 27 h 36"/>
                <a:gd name="T2" fmla="*/ 46 w 52"/>
                <a:gd name="T3" fmla="*/ 24 h 36"/>
                <a:gd name="T4" fmla="*/ 51 w 52"/>
                <a:gd name="T5" fmla="*/ 21 h 36"/>
                <a:gd name="T6" fmla="*/ 52 w 52"/>
                <a:gd name="T7" fmla="*/ 16 h 36"/>
                <a:gd name="T8" fmla="*/ 52 w 52"/>
                <a:gd name="T9" fmla="*/ 12 h 36"/>
                <a:gd name="T10" fmla="*/ 50 w 52"/>
                <a:gd name="T11" fmla="*/ 6 h 36"/>
                <a:gd name="T12" fmla="*/ 46 w 52"/>
                <a:gd name="T13" fmla="*/ 2 h 36"/>
                <a:gd name="T14" fmla="*/ 41 w 52"/>
                <a:gd name="T15" fmla="*/ 0 h 36"/>
                <a:gd name="T16" fmla="*/ 36 w 52"/>
                <a:gd name="T17" fmla="*/ 0 h 36"/>
                <a:gd name="T18" fmla="*/ 33 w 52"/>
                <a:gd name="T19" fmla="*/ 0 h 36"/>
                <a:gd name="T20" fmla="*/ 29 w 52"/>
                <a:gd name="T21" fmla="*/ 1 h 36"/>
                <a:gd name="T22" fmla="*/ 21 w 52"/>
                <a:gd name="T23" fmla="*/ 4 h 36"/>
                <a:gd name="T24" fmla="*/ 13 w 52"/>
                <a:gd name="T25" fmla="*/ 8 h 36"/>
                <a:gd name="T26" fmla="*/ 6 w 52"/>
                <a:gd name="T27" fmla="*/ 15 h 36"/>
                <a:gd name="T28" fmla="*/ 3 w 52"/>
                <a:gd name="T29" fmla="*/ 22 h 36"/>
                <a:gd name="T30" fmla="*/ 0 w 52"/>
                <a:gd name="T31" fmla="*/ 29 h 36"/>
                <a:gd name="T32" fmla="*/ 0 w 52"/>
                <a:gd name="T33" fmla="*/ 31 h 36"/>
                <a:gd name="T34" fmla="*/ 4 w 52"/>
                <a:gd name="T35" fmla="*/ 33 h 36"/>
                <a:gd name="T36" fmla="*/ 9 w 52"/>
                <a:gd name="T37" fmla="*/ 36 h 36"/>
                <a:gd name="T38" fmla="*/ 13 w 52"/>
                <a:gd name="T39" fmla="*/ 36 h 36"/>
                <a:gd name="T40" fmla="*/ 18 w 52"/>
                <a:gd name="T41" fmla="*/ 36 h 36"/>
                <a:gd name="T42" fmla="*/ 24 w 52"/>
                <a:gd name="T43" fmla="*/ 33 h 36"/>
                <a:gd name="T44" fmla="*/ 30 w 52"/>
                <a:gd name="T45" fmla="*/ 32 h 36"/>
                <a:gd name="T46" fmla="*/ 36 w 52"/>
                <a:gd name="T47" fmla="*/ 30 h 36"/>
                <a:gd name="T48" fmla="*/ 41 w 52"/>
                <a:gd name="T49"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 h="36">
                  <a:moveTo>
                    <a:pt x="41" y="27"/>
                  </a:moveTo>
                  <a:lnTo>
                    <a:pt x="46" y="24"/>
                  </a:lnTo>
                  <a:lnTo>
                    <a:pt x="51" y="21"/>
                  </a:lnTo>
                  <a:lnTo>
                    <a:pt x="52" y="16"/>
                  </a:lnTo>
                  <a:lnTo>
                    <a:pt x="52" y="12"/>
                  </a:lnTo>
                  <a:lnTo>
                    <a:pt x="50" y="6"/>
                  </a:lnTo>
                  <a:lnTo>
                    <a:pt x="46" y="2"/>
                  </a:lnTo>
                  <a:lnTo>
                    <a:pt x="41" y="0"/>
                  </a:lnTo>
                  <a:lnTo>
                    <a:pt x="36" y="0"/>
                  </a:lnTo>
                  <a:lnTo>
                    <a:pt x="33" y="0"/>
                  </a:lnTo>
                  <a:lnTo>
                    <a:pt x="29" y="1"/>
                  </a:lnTo>
                  <a:lnTo>
                    <a:pt x="21" y="4"/>
                  </a:lnTo>
                  <a:lnTo>
                    <a:pt x="13" y="8"/>
                  </a:lnTo>
                  <a:lnTo>
                    <a:pt x="6" y="15"/>
                  </a:lnTo>
                  <a:lnTo>
                    <a:pt x="3" y="22"/>
                  </a:lnTo>
                  <a:lnTo>
                    <a:pt x="0" y="29"/>
                  </a:lnTo>
                  <a:lnTo>
                    <a:pt x="0" y="31"/>
                  </a:lnTo>
                  <a:lnTo>
                    <a:pt x="4" y="33"/>
                  </a:lnTo>
                  <a:lnTo>
                    <a:pt x="9" y="36"/>
                  </a:lnTo>
                  <a:lnTo>
                    <a:pt x="13" y="36"/>
                  </a:lnTo>
                  <a:lnTo>
                    <a:pt x="18" y="36"/>
                  </a:lnTo>
                  <a:lnTo>
                    <a:pt x="24" y="33"/>
                  </a:lnTo>
                  <a:lnTo>
                    <a:pt x="30" y="32"/>
                  </a:lnTo>
                  <a:lnTo>
                    <a:pt x="36" y="30"/>
                  </a:lnTo>
                  <a:lnTo>
                    <a:pt x="41"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77" name="Freeform 627"/>
            <p:cNvSpPr>
              <a:spLocks/>
            </p:cNvSpPr>
            <p:nvPr/>
          </p:nvSpPr>
          <p:spPr bwMode="auto">
            <a:xfrm>
              <a:off x="3421" y="2176"/>
              <a:ext cx="33" cy="39"/>
            </a:xfrm>
            <a:custGeom>
              <a:avLst/>
              <a:gdLst>
                <a:gd name="T0" fmla="*/ 73 w 198"/>
                <a:gd name="T1" fmla="*/ 36 h 236"/>
                <a:gd name="T2" fmla="*/ 58 w 198"/>
                <a:gd name="T3" fmla="*/ 46 h 236"/>
                <a:gd name="T4" fmla="*/ 46 w 198"/>
                <a:gd name="T5" fmla="*/ 58 h 236"/>
                <a:gd name="T6" fmla="*/ 33 w 198"/>
                <a:gd name="T7" fmla="*/ 72 h 236"/>
                <a:gd name="T8" fmla="*/ 22 w 198"/>
                <a:gd name="T9" fmla="*/ 85 h 236"/>
                <a:gd name="T10" fmla="*/ 14 w 198"/>
                <a:gd name="T11" fmla="*/ 100 h 236"/>
                <a:gd name="T12" fmla="*/ 7 w 198"/>
                <a:gd name="T13" fmla="*/ 115 h 236"/>
                <a:gd name="T14" fmla="*/ 2 w 198"/>
                <a:gd name="T15" fmla="*/ 130 h 236"/>
                <a:gd name="T16" fmla="*/ 0 w 198"/>
                <a:gd name="T17" fmla="*/ 146 h 236"/>
                <a:gd name="T18" fmla="*/ 2 w 198"/>
                <a:gd name="T19" fmla="*/ 170 h 236"/>
                <a:gd name="T20" fmla="*/ 12 w 198"/>
                <a:gd name="T21" fmla="*/ 190 h 236"/>
                <a:gd name="T22" fmla="*/ 26 w 198"/>
                <a:gd name="T23" fmla="*/ 207 h 236"/>
                <a:gd name="T24" fmla="*/ 43 w 198"/>
                <a:gd name="T25" fmla="*/ 220 h 236"/>
                <a:gd name="T26" fmla="*/ 64 w 198"/>
                <a:gd name="T27" fmla="*/ 229 h 236"/>
                <a:gd name="T28" fmla="*/ 88 w 198"/>
                <a:gd name="T29" fmla="*/ 235 h 236"/>
                <a:gd name="T30" fmla="*/ 110 w 198"/>
                <a:gd name="T31" fmla="*/ 236 h 236"/>
                <a:gd name="T32" fmla="*/ 132 w 198"/>
                <a:gd name="T33" fmla="*/ 232 h 236"/>
                <a:gd name="T34" fmla="*/ 137 w 198"/>
                <a:gd name="T35" fmla="*/ 232 h 236"/>
                <a:gd name="T36" fmla="*/ 142 w 198"/>
                <a:gd name="T37" fmla="*/ 230 h 236"/>
                <a:gd name="T38" fmla="*/ 145 w 198"/>
                <a:gd name="T39" fmla="*/ 226 h 236"/>
                <a:gd name="T40" fmla="*/ 146 w 198"/>
                <a:gd name="T41" fmla="*/ 221 h 236"/>
                <a:gd name="T42" fmla="*/ 145 w 198"/>
                <a:gd name="T43" fmla="*/ 219 h 236"/>
                <a:gd name="T44" fmla="*/ 142 w 198"/>
                <a:gd name="T45" fmla="*/ 219 h 236"/>
                <a:gd name="T46" fmla="*/ 137 w 198"/>
                <a:gd name="T47" fmla="*/ 217 h 236"/>
                <a:gd name="T48" fmla="*/ 131 w 198"/>
                <a:gd name="T49" fmla="*/ 217 h 236"/>
                <a:gd name="T50" fmla="*/ 124 w 198"/>
                <a:gd name="T51" fmla="*/ 217 h 236"/>
                <a:gd name="T52" fmla="*/ 118 w 198"/>
                <a:gd name="T53" fmla="*/ 217 h 236"/>
                <a:gd name="T54" fmla="*/ 112 w 198"/>
                <a:gd name="T55" fmla="*/ 217 h 236"/>
                <a:gd name="T56" fmla="*/ 109 w 198"/>
                <a:gd name="T57" fmla="*/ 217 h 236"/>
                <a:gd name="T58" fmla="*/ 97 w 198"/>
                <a:gd name="T59" fmla="*/ 216 h 236"/>
                <a:gd name="T60" fmla="*/ 87 w 198"/>
                <a:gd name="T61" fmla="*/ 215 h 236"/>
                <a:gd name="T62" fmla="*/ 75 w 198"/>
                <a:gd name="T63" fmla="*/ 214 h 236"/>
                <a:gd name="T64" fmla="*/ 63 w 198"/>
                <a:gd name="T65" fmla="*/ 211 h 236"/>
                <a:gd name="T66" fmla="*/ 51 w 198"/>
                <a:gd name="T67" fmla="*/ 207 h 236"/>
                <a:gd name="T68" fmla="*/ 40 w 198"/>
                <a:gd name="T69" fmla="*/ 199 h 236"/>
                <a:gd name="T70" fmla="*/ 29 w 198"/>
                <a:gd name="T71" fmla="*/ 189 h 236"/>
                <a:gd name="T72" fmla="*/ 17 w 198"/>
                <a:gd name="T73" fmla="*/ 174 h 236"/>
                <a:gd name="T74" fmla="*/ 15 w 198"/>
                <a:gd name="T75" fmla="*/ 157 h 236"/>
                <a:gd name="T76" fmla="*/ 16 w 198"/>
                <a:gd name="T77" fmla="*/ 141 h 236"/>
                <a:gd name="T78" fmla="*/ 21 w 198"/>
                <a:gd name="T79" fmla="*/ 124 h 236"/>
                <a:gd name="T80" fmla="*/ 28 w 198"/>
                <a:gd name="T81" fmla="*/ 109 h 236"/>
                <a:gd name="T82" fmla="*/ 39 w 198"/>
                <a:gd name="T83" fmla="*/ 96 h 236"/>
                <a:gd name="T84" fmla="*/ 50 w 198"/>
                <a:gd name="T85" fmla="*/ 82 h 236"/>
                <a:gd name="T86" fmla="*/ 63 w 198"/>
                <a:gd name="T87" fmla="*/ 70 h 236"/>
                <a:gd name="T88" fmla="*/ 78 w 198"/>
                <a:gd name="T89" fmla="*/ 59 h 236"/>
                <a:gd name="T90" fmla="*/ 94 w 198"/>
                <a:gd name="T91" fmla="*/ 49 h 236"/>
                <a:gd name="T92" fmla="*/ 110 w 198"/>
                <a:gd name="T93" fmla="*/ 39 h 236"/>
                <a:gd name="T94" fmla="*/ 126 w 198"/>
                <a:gd name="T95" fmla="*/ 31 h 236"/>
                <a:gd name="T96" fmla="*/ 142 w 198"/>
                <a:gd name="T97" fmla="*/ 24 h 236"/>
                <a:gd name="T98" fmla="*/ 158 w 198"/>
                <a:gd name="T99" fmla="*/ 19 h 236"/>
                <a:gd name="T100" fmla="*/ 172 w 198"/>
                <a:gd name="T101" fmla="*/ 13 h 236"/>
                <a:gd name="T102" fmla="*/ 186 w 198"/>
                <a:gd name="T103" fmla="*/ 10 h 236"/>
                <a:gd name="T104" fmla="*/ 198 w 198"/>
                <a:gd name="T105" fmla="*/ 7 h 236"/>
                <a:gd name="T106" fmla="*/ 190 w 198"/>
                <a:gd name="T107" fmla="*/ 3 h 236"/>
                <a:gd name="T108" fmla="*/ 177 w 198"/>
                <a:gd name="T109" fmla="*/ 0 h 236"/>
                <a:gd name="T110" fmla="*/ 162 w 198"/>
                <a:gd name="T111" fmla="*/ 3 h 236"/>
                <a:gd name="T112" fmla="*/ 144 w 198"/>
                <a:gd name="T113" fmla="*/ 6 h 236"/>
                <a:gd name="T114" fmla="*/ 124 w 198"/>
                <a:gd name="T115" fmla="*/ 12 h 236"/>
                <a:gd name="T116" fmla="*/ 105 w 198"/>
                <a:gd name="T117" fmla="*/ 19 h 236"/>
                <a:gd name="T118" fmla="*/ 88 w 198"/>
                <a:gd name="T119" fmla="*/ 28 h 236"/>
                <a:gd name="T120" fmla="*/ 73 w 198"/>
                <a:gd name="T121" fmla="*/ 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 h="236">
                  <a:moveTo>
                    <a:pt x="73" y="36"/>
                  </a:moveTo>
                  <a:lnTo>
                    <a:pt x="58" y="46"/>
                  </a:lnTo>
                  <a:lnTo>
                    <a:pt x="46" y="58"/>
                  </a:lnTo>
                  <a:lnTo>
                    <a:pt x="33" y="72"/>
                  </a:lnTo>
                  <a:lnTo>
                    <a:pt x="22" y="85"/>
                  </a:lnTo>
                  <a:lnTo>
                    <a:pt x="14" y="100"/>
                  </a:lnTo>
                  <a:lnTo>
                    <a:pt x="7" y="115"/>
                  </a:lnTo>
                  <a:lnTo>
                    <a:pt x="2" y="130"/>
                  </a:lnTo>
                  <a:lnTo>
                    <a:pt x="0" y="146"/>
                  </a:lnTo>
                  <a:lnTo>
                    <a:pt x="2" y="170"/>
                  </a:lnTo>
                  <a:lnTo>
                    <a:pt x="12" y="190"/>
                  </a:lnTo>
                  <a:lnTo>
                    <a:pt x="26" y="207"/>
                  </a:lnTo>
                  <a:lnTo>
                    <a:pt x="43" y="220"/>
                  </a:lnTo>
                  <a:lnTo>
                    <a:pt x="64" y="229"/>
                  </a:lnTo>
                  <a:lnTo>
                    <a:pt x="88" y="235"/>
                  </a:lnTo>
                  <a:lnTo>
                    <a:pt x="110" y="236"/>
                  </a:lnTo>
                  <a:lnTo>
                    <a:pt x="132" y="232"/>
                  </a:lnTo>
                  <a:lnTo>
                    <a:pt x="137" y="232"/>
                  </a:lnTo>
                  <a:lnTo>
                    <a:pt x="142" y="230"/>
                  </a:lnTo>
                  <a:lnTo>
                    <a:pt x="145" y="226"/>
                  </a:lnTo>
                  <a:lnTo>
                    <a:pt x="146" y="221"/>
                  </a:lnTo>
                  <a:lnTo>
                    <a:pt x="145" y="219"/>
                  </a:lnTo>
                  <a:lnTo>
                    <a:pt x="142" y="219"/>
                  </a:lnTo>
                  <a:lnTo>
                    <a:pt x="137" y="217"/>
                  </a:lnTo>
                  <a:lnTo>
                    <a:pt x="131" y="217"/>
                  </a:lnTo>
                  <a:lnTo>
                    <a:pt x="124" y="217"/>
                  </a:lnTo>
                  <a:lnTo>
                    <a:pt x="118" y="217"/>
                  </a:lnTo>
                  <a:lnTo>
                    <a:pt x="112" y="217"/>
                  </a:lnTo>
                  <a:lnTo>
                    <a:pt x="109" y="217"/>
                  </a:lnTo>
                  <a:lnTo>
                    <a:pt x="97" y="216"/>
                  </a:lnTo>
                  <a:lnTo>
                    <a:pt x="87" y="215"/>
                  </a:lnTo>
                  <a:lnTo>
                    <a:pt x="75" y="214"/>
                  </a:lnTo>
                  <a:lnTo>
                    <a:pt x="63" y="211"/>
                  </a:lnTo>
                  <a:lnTo>
                    <a:pt x="51" y="207"/>
                  </a:lnTo>
                  <a:lnTo>
                    <a:pt x="40" y="199"/>
                  </a:lnTo>
                  <a:lnTo>
                    <a:pt x="29" y="189"/>
                  </a:lnTo>
                  <a:lnTo>
                    <a:pt x="17" y="174"/>
                  </a:lnTo>
                  <a:lnTo>
                    <a:pt x="15" y="157"/>
                  </a:lnTo>
                  <a:lnTo>
                    <a:pt x="16" y="141"/>
                  </a:lnTo>
                  <a:lnTo>
                    <a:pt x="21" y="124"/>
                  </a:lnTo>
                  <a:lnTo>
                    <a:pt x="28" y="109"/>
                  </a:lnTo>
                  <a:lnTo>
                    <a:pt x="39" y="96"/>
                  </a:lnTo>
                  <a:lnTo>
                    <a:pt x="50" y="82"/>
                  </a:lnTo>
                  <a:lnTo>
                    <a:pt x="63" y="70"/>
                  </a:lnTo>
                  <a:lnTo>
                    <a:pt x="78" y="59"/>
                  </a:lnTo>
                  <a:lnTo>
                    <a:pt x="94" y="49"/>
                  </a:lnTo>
                  <a:lnTo>
                    <a:pt x="110" y="39"/>
                  </a:lnTo>
                  <a:lnTo>
                    <a:pt x="126" y="31"/>
                  </a:lnTo>
                  <a:lnTo>
                    <a:pt x="142" y="24"/>
                  </a:lnTo>
                  <a:lnTo>
                    <a:pt x="158" y="19"/>
                  </a:lnTo>
                  <a:lnTo>
                    <a:pt x="172" y="13"/>
                  </a:lnTo>
                  <a:lnTo>
                    <a:pt x="186" y="10"/>
                  </a:lnTo>
                  <a:lnTo>
                    <a:pt x="198" y="7"/>
                  </a:lnTo>
                  <a:lnTo>
                    <a:pt x="190" y="3"/>
                  </a:lnTo>
                  <a:lnTo>
                    <a:pt x="177" y="0"/>
                  </a:lnTo>
                  <a:lnTo>
                    <a:pt x="162" y="3"/>
                  </a:lnTo>
                  <a:lnTo>
                    <a:pt x="144" y="6"/>
                  </a:lnTo>
                  <a:lnTo>
                    <a:pt x="124" y="12"/>
                  </a:lnTo>
                  <a:lnTo>
                    <a:pt x="105" y="19"/>
                  </a:lnTo>
                  <a:lnTo>
                    <a:pt x="88" y="28"/>
                  </a:lnTo>
                  <a:lnTo>
                    <a:pt x="73" y="36"/>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78" name="Freeform 628"/>
            <p:cNvSpPr>
              <a:spLocks/>
            </p:cNvSpPr>
            <p:nvPr/>
          </p:nvSpPr>
          <p:spPr bwMode="auto">
            <a:xfrm>
              <a:off x="3477" y="2176"/>
              <a:ext cx="22" cy="30"/>
            </a:xfrm>
            <a:custGeom>
              <a:avLst/>
              <a:gdLst>
                <a:gd name="T0" fmla="*/ 108 w 128"/>
                <a:gd name="T1" fmla="*/ 61 h 183"/>
                <a:gd name="T2" fmla="*/ 111 w 128"/>
                <a:gd name="T3" fmla="*/ 80 h 183"/>
                <a:gd name="T4" fmla="*/ 109 w 128"/>
                <a:gd name="T5" fmla="*/ 97 h 183"/>
                <a:gd name="T6" fmla="*/ 101 w 128"/>
                <a:gd name="T7" fmla="*/ 110 h 183"/>
                <a:gd name="T8" fmla="*/ 89 w 128"/>
                <a:gd name="T9" fmla="*/ 123 h 183"/>
                <a:gd name="T10" fmla="*/ 75 w 128"/>
                <a:gd name="T11" fmla="*/ 134 h 183"/>
                <a:gd name="T12" fmla="*/ 60 w 128"/>
                <a:gd name="T13" fmla="*/ 145 h 183"/>
                <a:gd name="T14" fmla="*/ 43 w 128"/>
                <a:gd name="T15" fmla="*/ 156 h 183"/>
                <a:gd name="T16" fmla="*/ 29 w 128"/>
                <a:gd name="T17" fmla="*/ 167 h 183"/>
                <a:gd name="T18" fmla="*/ 27 w 128"/>
                <a:gd name="T19" fmla="*/ 170 h 183"/>
                <a:gd name="T20" fmla="*/ 26 w 128"/>
                <a:gd name="T21" fmla="*/ 172 h 183"/>
                <a:gd name="T22" fmla="*/ 26 w 128"/>
                <a:gd name="T23" fmla="*/ 176 h 183"/>
                <a:gd name="T24" fmla="*/ 28 w 128"/>
                <a:gd name="T25" fmla="*/ 179 h 183"/>
                <a:gd name="T26" fmla="*/ 30 w 128"/>
                <a:gd name="T27" fmla="*/ 182 h 183"/>
                <a:gd name="T28" fmla="*/ 34 w 128"/>
                <a:gd name="T29" fmla="*/ 183 h 183"/>
                <a:gd name="T30" fmla="*/ 37 w 128"/>
                <a:gd name="T31" fmla="*/ 183 h 183"/>
                <a:gd name="T32" fmla="*/ 41 w 128"/>
                <a:gd name="T33" fmla="*/ 182 h 183"/>
                <a:gd name="T34" fmla="*/ 58 w 128"/>
                <a:gd name="T35" fmla="*/ 171 h 183"/>
                <a:gd name="T36" fmla="*/ 76 w 128"/>
                <a:gd name="T37" fmla="*/ 160 h 183"/>
                <a:gd name="T38" fmla="*/ 92 w 128"/>
                <a:gd name="T39" fmla="*/ 147 h 183"/>
                <a:gd name="T40" fmla="*/ 108 w 128"/>
                <a:gd name="T41" fmla="*/ 132 h 183"/>
                <a:gd name="T42" fmla="*/ 118 w 128"/>
                <a:gd name="T43" fmla="*/ 116 h 183"/>
                <a:gd name="T44" fmla="*/ 125 w 128"/>
                <a:gd name="T45" fmla="*/ 98 h 183"/>
                <a:gd name="T46" fmla="*/ 128 w 128"/>
                <a:gd name="T47" fmla="*/ 78 h 183"/>
                <a:gd name="T48" fmla="*/ 123 w 128"/>
                <a:gd name="T49" fmla="*/ 58 h 183"/>
                <a:gd name="T50" fmla="*/ 112 w 128"/>
                <a:gd name="T51" fmla="*/ 41 h 183"/>
                <a:gd name="T52" fmla="*/ 98 w 128"/>
                <a:gd name="T53" fmla="*/ 28 h 183"/>
                <a:gd name="T54" fmla="*/ 80 w 128"/>
                <a:gd name="T55" fmla="*/ 16 h 183"/>
                <a:gd name="T56" fmla="*/ 61 w 128"/>
                <a:gd name="T57" fmla="*/ 8 h 183"/>
                <a:gd name="T58" fmla="*/ 41 w 128"/>
                <a:gd name="T59" fmla="*/ 2 h 183"/>
                <a:gd name="T60" fmla="*/ 23 w 128"/>
                <a:gd name="T61" fmla="*/ 0 h 183"/>
                <a:gd name="T62" fmla="*/ 9 w 128"/>
                <a:gd name="T63" fmla="*/ 1 h 183"/>
                <a:gd name="T64" fmla="*/ 0 w 128"/>
                <a:gd name="T65" fmla="*/ 6 h 183"/>
                <a:gd name="T66" fmla="*/ 16 w 128"/>
                <a:gd name="T67" fmla="*/ 10 h 183"/>
                <a:gd name="T68" fmla="*/ 33 w 128"/>
                <a:gd name="T69" fmla="*/ 14 h 183"/>
                <a:gd name="T70" fmla="*/ 48 w 128"/>
                <a:gd name="T71" fmla="*/ 17 h 183"/>
                <a:gd name="T72" fmla="*/ 63 w 128"/>
                <a:gd name="T73" fmla="*/ 22 h 183"/>
                <a:gd name="T74" fmla="*/ 77 w 128"/>
                <a:gd name="T75" fmla="*/ 28 h 183"/>
                <a:gd name="T76" fmla="*/ 90 w 128"/>
                <a:gd name="T77" fmla="*/ 36 h 183"/>
                <a:gd name="T78" fmla="*/ 101 w 128"/>
                <a:gd name="T79" fmla="*/ 46 h 183"/>
                <a:gd name="T80" fmla="*/ 108 w 128"/>
                <a:gd name="T81" fmla="*/ 6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8" h="183">
                  <a:moveTo>
                    <a:pt x="108" y="61"/>
                  </a:moveTo>
                  <a:lnTo>
                    <a:pt x="111" y="80"/>
                  </a:lnTo>
                  <a:lnTo>
                    <a:pt x="109" y="97"/>
                  </a:lnTo>
                  <a:lnTo>
                    <a:pt x="101" y="110"/>
                  </a:lnTo>
                  <a:lnTo>
                    <a:pt x="89" y="123"/>
                  </a:lnTo>
                  <a:lnTo>
                    <a:pt x="75" y="134"/>
                  </a:lnTo>
                  <a:lnTo>
                    <a:pt x="60" y="145"/>
                  </a:lnTo>
                  <a:lnTo>
                    <a:pt x="43" y="156"/>
                  </a:lnTo>
                  <a:lnTo>
                    <a:pt x="29" y="167"/>
                  </a:lnTo>
                  <a:lnTo>
                    <a:pt x="27" y="170"/>
                  </a:lnTo>
                  <a:lnTo>
                    <a:pt x="26" y="172"/>
                  </a:lnTo>
                  <a:lnTo>
                    <a:pt x="26" y="176"/>
                  </a:lnTo>
                  <a:lnTo>
                    <a:pt x="28" y="179"/>
                  </a:lnTo>
                  <a:lnTo>
                    <a:pt x="30" y="182"/>
                  </a:lnTo>
                  <a:lnTo>
                    <a:pt x="34" y="183"/>
                  </a:lnTo>
                  <a:lnTo>
                    <a:pt x="37" y="183"/>
                  </a:lnTo>
                  <a:lnTo>
                    <a:pt x="41" y="182"/>
                  </a:lnTo>
                  <a:lnTo>
                    <a:pt x="58" y="171"/>
                  </a:lnTo>
                  <a:lnTo>
                    <a:pt x="76" y="160"/>
                  </a:lnTo>
                  <a:lnTo>
                    <a:pt x="92" y="147"/>
                  </a:lnTo>
                  <a:lnTo>
                    <a:pt x="108" y="132"/>
                  </a:lnTo>
                  <a:lnTo>
                    <a:pt x="118" y="116"/>
                  </a:lnTo>
                  <a:lnTo>
                    <a:pt x="125" y="98"/>
                  </a:lnTo>
                  <a:lnTo>
                    <a:pt x="128" y="78"/>
                  </a:lnTo>
                  <a:lnTo>
                    <a:pt x="123" y="58"/>
                  </a:lnTo>
                  <a:lnTo>
                    <a:pt x="112" y="41"/>
                  </a:lnTo>
                  <a:lnTo>
                    <a:pt x="98" y="28"/>
                  </a:lnTo>
                  <a:lnTo>
                    <a:pt x="80" y="16"/>
                  </a:lnTo>
                  <a:lnTo>
                    <a:pt x="61" y="8"/>
                  </a:lnTo>
                  <a:lnTo>
                    <a:pt x="41" y="2"/>
                  </a:lnTo>
                  <a:lnTo>
                    <a:pt x="23" y="0"/>
                  </a:lnTo>
                  <a:lnTo>
                    <a:pt x="9" y="1"/>
                  </a:lnTo>
                  <a:lnTo>
                    <a:pt x="0" y="6"/>
                  </a:lnTo>
                  <a:lnTo>
                    <a:pt x="16" y="10"/>
                  </a:lnTo>
                  <a:lnTo>
                    <a:pt x="33" y="14"/>
                  </a:lnTo>
                  <a:lnTo>
                    <a:pt x="48" y="17"/>
                  </a:lnTo>
                  <a:lnTo>
                    <a:pt x="63" y="22"/>
                  </a:lnTo>
                  <a:lnTo>
                    <a:pt x="77" y="28"/>
                  </a:lnTo>
                  <a:lnTo>
                    <a:pt x="90" y="36"/>
                  </a:lnTo>
                  <a:lnTo>
                    <a:pt x="101" y="46"/>
                  </a:lnTo>
                  <a:lnTo>
                    <a:pt x="108" y="61"/>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79" name="Freeform 629"/>
            <p:cNvSpPr>
              <a:spLocks/>
            </p:cNvSpPr>
            <p:nvPr/>
          </p:nvSpPr>
          <p:spPr bwMode="auto">
            <a:xfrm>
              <a:off x="3400" y="2169"/>
              <a:ext cx="53" cy="63"/>
            </a:xfrm>
            <a:custGeom>
              <a:avLst/>
              <a:gdLst>
                <a:gd name="T0" fmla="*/ 101 w 323"/>
                <a:gd name="T1" fmla="*/ 70 h 379"/>
                <a:gd name="T2" fmla="*/ 54 w 323"/>
                <a:gd name="T3" fmla="*/ 115 h 379"/>
                <a:gd name="T4" fmla="*/ 18 w 323"/>
                <a:gd name="T5" fmla="*/ 167 h 379"/>
                <a:gd name="T6" fmla="*/ 0 w 323"/>
                <a:gd name="T7" fmla="*/ 227 h 379"/>
                <a:gd name="T8" fmla="*/ 4 w 323"/>
                <a:gd name="T9" fmla="*/ 267 h 379"/>
                <a:gd name="T10" fmla="*/ 11 w 323"/>
                <a:gd name="T11" fmla="*/ 283 h 379"/>
                <a:gd name="T12" fmla="*/ 21 w 323"/>
                <a:gd name="T13" fmla="*/ 298 h 379"/>
                <a:gd name="T14" fmla="*/ 34 w 323"/>
                <a:gd name="T15" fmla="*/ 311 h 379"/>
                <a:gd name="T16" fmla="*/ 57 w 323"/>
                <a:gd name="T17" fmla="*/ 325 h 379"/>
                <a:gd name="T18" fmla="*/ 87 w 323"/>
                <a:gd name="T19" fmla="*/ 340 h 379"/>
                <a:gd name="T20" fmla="*/ 120 w 323"/>
                <a:gd name="T21" fmla="*/ 351 h 379"/>
                <a:gd name="T22" fmla="*/ 153 w 323"/>
                <a:gd name="T23" fmla="*/ 360 h 379"/>
                <a:gd name="T24" fmla="*/ 187 w 323"/>
                <a:gd name="T25" fmla="*/ 367 h 379"/>
                <a:gd name="T26" fmla="*/ 221 w 323"/>
                <a:gd name="T27" fmla="*/ 372 h 379"/>
                <a:gd name="T28" fmla="*/ 256 w 323"/>
                <a:gd name="T29" fmla="*/ 375 h 379"/>
                <a:gd name="T30" fmla="*/ 290 w 323"/>
                <a:gd name="T31" fmla="*/ 378 h 379"/>
                <a:gd name="T32" fmla="*/ 312 w 323"/>
                <a:gd name="T33" fmla="*/ 379 h 379"/>
                <a:gd name="T34" fmla="*/ 320 w 323"/>
                <a:gd name="T35" fmla="*/ 372 h 379"/>
                <a:gd name="T36" fmla="*/ 323 w 323"/>
                <a:gd name="T37" fmla="*/ 360 h 379"/>
                <a:gd name="T38" fmla="*/ 316 w 323"/>
                <a:gd name="T39" fmla="*/ 352 h 379"/>
                <a:gd name="T40" fmla="*/ 295 w 323"/>
                <a:gd name="T41" fmla="*/ 351 h 379"/>
                <a:gd name="T42" fmla="*/ 263 w 323"/>
                <a:gd name="T43" fmla="*/ 350 h 379"/>
                <a:gd name="T44" fmla="*/ 231 w 323"/>
                <a:gd name="T45" fmla="*/ 348 h 379"/>
                <a:gd name="T46" fmla="*/ 200 w 323"/>
                <a:gd name="T47" fmla="*/ 343 h 379"/>
                <a:gd name="T48" fmla="*/ 168 w 323"/>
                <a:gd name="T49" fmla="*/ 337 h 379"/>
                <a:gd name="T50" fmla="*/ 136 w 323"/>
                <a:gd name="T51" fmla="*/ 329 h 379"/>
                <a:gd name="T52" fmla="*/ 106 w 323"/>
                <a:gd name="T53" fmla="*/ 320 h 379"/>
                <a:gd name="T54" fmla="*/ 76 w 323"/>
                <a:gd name="T55" fmla="*/ 306 h 379"/>
                <a:gd name="T56" fmla="*/ 51 w 323"/>
                <a:gd name="T57" fmla="*/ 291 h 379"/>
                <a:gd name="T58" fmla="*/ 35 w 323"/>
                <a:gd name="T59" fmla="*/ 269 h 379"/>
                <a:gd name="T60" fmla="*/ 31 w 323"/>
                <a:gd name="T61" fmla="*/ 239 h 379"/>
                <a:gd name="T62" fmla="*/ 38 w 323"/>
                <a:gd name="T63" fmla="*/ 197 h 379"/>
                <a:gd name="T64" fmla="*/ 51 w 323"/>
                <a:gd name="T65" fmla="*/ 165 h 379"/>
                <a:gd name="T66" fmla="*/ 68 w 323"/>
                <a:gd name="T67" fmla="*/ 136 h 379"/>
                <a:gd name="T68" fmla="*/ 89 w 323"/>
                <a:gd name="T69" fmla="*/ 111 h 379"/>
                <a:gd name="T70" fmla="*/ 114 w 323"/>
                <a:gd name="T71" fmla="*/ 88 h 379"/>
                <a:gd name="T72" fmla="*/ 144 w 323"/>
                <a:gd name="T73" fmla="*/ 64 h 379"/>
                <a:gd name="T74" fmla="*/ 181 w 323"/>
                <a:gd name="T75" fmla="*/ 41 h 379"/>
                <a:gd name="T76" fmla="*/ 219 w 323"/>
                <a:gd name="T77" fmla="*/ 22 h 379"/>
                <a:gd name="T78" fmla="*/ 253 w 323"/>
                <a:gd name="T79" fmla="*/ 7 h 379"/>
                <a:gd name="T80" fmla="*/ 255 w 323"/>
                <a:gd name="T81" fmla="*/ 0 h 379"/>
                <a:gd name="T82" fmla="*/ 221 w 323"/>
                <a:gd name="T83" fmla="*/ 5 h 379"/>
                <a:gd name="T84" fmla="*/ 181 w 323"/>
                <a:gd name="T85" fmla="*/ 19 h 379"/>
                <a:gd name="T86" fmla="*/ 142 w 323"/>
                <a:gd name="T87" fmla="*/ 3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3" h="379">
                  <a:moveTo>
                    <a:pt x="126" y="50"/>
                  </a:moveTo>
                  <a:lnTo>
                    <a:pt x="101" y="70"/>
                  </a:lnTo>
                  <a:lnTo>
                    <a:pt x="76" y="92"/>
                  </a:lnTo>
                  <a:lnTo>
                    <a:pt x="54" y="115"/>
                  </a:lnTo>
                  <a:lnTo>
                    <a:pt x="34" y="140"/>
                  </a:lnTo>
                  <a:lnTo>
                    <a:pt x="18" y="167"/>
                  </a:lnTo>
                  <a:lnTo>
                    <a:pt x="6" y="196"/>
                  </a:lnTo>
                  <a:lnTo>
                    <a:pt x="0" y="227"/>
                  </a:lnTo>
                  <a:lnTo>
                    <a:pt x="1" y="259"/>
                  </a:lnTo>
                  <a:lnTo>
                    <a:pt x="4" y="267"/>
                  </a:lnTo>
                  <a:lnTo>
                    <a:pt x="7" y="277"/>
                  </a:lnTo>
                  <a:lnTo>
                    <a:pt x="11" y="283"/>
                  </a:lnTo>
                  <a:lnTo>
                    <a:pt x="15" y="291"/>
                  </a:lnTo>
                  <a:lnTo>
                    <a:pt x="21" y="298"/>
                  </a:lnTo>
                  <a:lnTo>
                    <a:pt x="27" y="305"/>
                  </a:lnTo>
                  <a:lnTo>
                    <a:pt x="34" y="311"/>
                  </a:lnTo>
                  <a:lnTo>
                    <a:pt x="41" y="316"/>
                  </a:lnTo>
                  <a:lnTo>
                    <a:pt x="57" y="325"/>
                  </a:lnTo>
                  <a:lnTo>
                    <a:pt x="72" y="333"/>
                  </a:lnTo>
                  <a:lnTo>
                    <a:pt x="87" y="340"/>
                  </a:lnTo>
                  <a:lnTo>
                    <a:pt x="103" y="345"/>
                  </a:lnTo>
                  <a:lnTo>
                    <a:pt x="120" y="351"/>
                  </a:lnTo>
                  <a:lnTo>
                    <a:pt x="136" y="356"/>
                  </a:lnTo>
                  <a:lnTo>
                    <a:pt x="153" y="360"/>
                  </a:lnTo>
                  <a:lnTo>
                    <a:pt x="169" y="364"/>
                  </a:lnTo>
                  <a:lnTo>
                    <a:pt x="187" y="367"/>
                  </a:lnTo>
                  <a:lnTo>
                    <a:pt x="204" y="370"/>
                  </a:lnTo>
                  <a:lnTo>
                    <a:pt x="221" y="372"/>
                  </a:lnTo>
                  <a:lnTo>
                    <a:pt x="238" y="374"/>
                  </a:lnTo>
                  <a:lnTo>
                    <a:pt x="256" y="375"/>
                  </a:lnTo>
                  <a:lnTo>
                    <a:pt x="273" y="376"/>
                  </a:lnTo>
                  <a:lnTo>
                    <a:pt x="290" y="378"/>
                  </a:lnTo>
                  <a:lnTo>
                    <a:pt x="307" y="379"/>
                  </a:lnTo>
                  <a:lnTo>
                    <a:pt x="312" y="379"/>
                  </a:lnTo>
                  <a:lnTo>
                    <a:pt x="317" y="375"/>
                  </a:lnTo>
                  <a:lnTo>
                    <a:pt x="320" y="372"/>
                  </a:lnTo>
                  <a:lnTo>
                    <a:pt x="323" y="366"/>
                  </a:lnTo>
                  <a:lnTo>
                    <a:pt x="323" y="360"/>
                  </a:lnTo>
                  <a:lnTo>
                    <a:pt x="320" y="356"/>
                  </a:lnTo>
                  <a:lnTo>
                    <a:pt x="316" y="352"/>
                  </a:lnTo>
                  <a:lnTo>
                    <a:pt x="311" y="351"/>
                  </a:lnTo>
                  <a:lnTo>
                    <a:pt x="295" y="351"/>
                  </a:lnTo>
                  <a:lnTo>
                    <a:pt x="279" y="351"/>
                  </a:lnTo>
                  <a:lnTo>
                    <a:pt x="263" y="350"/>
                  </a:lnTo>
                  <a:lnTo>
                    <a:pt x="248" y="349"/>
                  </a:lnTo>
                  <a:lnTo>
                    <a:pt x="231" y="348"/>
                  </a:lnTo>
                  <a:lnTo>
                    <a:pt x="215" y="345"/>
                  </a:lnTo>
                  <a:lnTo>
                    <a:pt x="200" y="343"/>
                  </a:lnTo>
                  <a:lnTo>
                    <a:pt x="183" y="341"/>
                  </a:lnTo>
                  <a:lnTo>
                    <a:pt x="168" y="337"/>
                  </a:lnTo>
                  <a:lnTo>
                    <a:pt x="151" y="334"/>
                  </a:lnTo>
                  <a:lnTo>
                    <a:pt x="136" y="329"/>
                  </a:lnTo>
                  <a:lnTo>
                    <a:pt x="121" y="325"/>
                  </a:lnTo>
                  <a:lnTo>
                    <a:pt x="106" y="320"/>
                  </a:lnTo>
                  <a:lnTo>
                    <a:pt x="92" y="313"/>
                  </a:lnTo>
                  <a:lnTo>
                    <a:pt x="76" y="306"/>
                  </a:lnTo>
                  <a:lnTo>
                    <a:pt x="62" y="300"/>
                  </a:lnTo>
                  <a:lnTo>
                    <a:pt x="51" y="291"/>
                  </a:lnTo>
                  <a:lnTo>
                    <a:pt x="41" y="280"/>
                  </a:lnTo>
                  <a:lnTo>
                    <a:pt x="35" y="269"/>
                  </a:lnTo>
                  <a:lnTo>
                    <a:pt x="31" y="255"/>
                  </a:lnTo>
                  <a:lnTo>
                    <a:pt x="31" y="239"/>
                  </a:lnTo>
                  <a:lnTo>
                    <a:pt x="33" y="218"/>
                  </a:lnTo>
                  <a:lnTo>
                    <a:pt x="38" y="197"/>
                  </a:lnTo>
                  <a:lnTo>
                    <a:pt x="42" y="182"/>
                  </a:lnTo>
                  <a:lnTo>
                    <a:pt x="51" y="165"/>
                  </a:lnTo>
                  <a:lnTo>
                    <a:pt x="60" y="150"/>
                  </a:lnTo>
                  <a:lnTo>
                    <a:pt x="68" y="136"/>
                  </a:lnTo>
                  <a:lnTo>
                    <a:pt x="79" y="124"/>
                  </a:lnTo>
                  <a:lnTo>
                    <a:pt x="89" y="111"/>
                  </a:lnTo>
                  <a:lnTo>
                    <a:pt x="101" y="100"/>
                  </a:lnTo>
                  <a:lnTo>
                    <a:pt x="114" y="88"/>
                  </a:lnTo>
                  <a:lnTo>
                    <a:pt x="129" y="76"/>
                  </a:lnTo>
                  <a:lnTo>
                    <a:pt x="144" y="64"/>
                  </a:lnTo>
                  <a:lnTo>
                    <a:pt x="162" y="53"/>
                  </a:lnTo>
                  <a:lnTo>
                    <a:pt x="181" y="41"/>
                  </a:lnTo>
                  <a:lnTo>
                    <a:pt x="201" y="31"/>
                  </a:lnTo>
                  <a:lnTo>
                    <a:pt x="219" y="22"/>
                  </a:lnTo>
                  <a:lnTo>
                    <a:pt x="237" y="14"/>
                  </a:lnTo>
                  <a:lnTo>
                    <a:pt x="253" y="7"/>
                  </a:lnTo>
                  <a:lnTo>
                    <a:pt x="268" y="1"/>
                  </a:lnTo>
                  <a:lnTo>
                    <a:pt x="255" y="0"/>
                  </a:lnTo>
                  <a:lnTo>
                    <a:pt x="238" y="1"/>
                  </a:lnTo>
                  <a:lnTo>
                    <a:pt x="221" y="5"/>
                  </a:lnTo>
                  <a:lnTo>
                    <a:pt x="201" y="11"/>
                  </a:lnTo>
                  <a:lnTo>
                    <a:pt x="181" y="19"/>
                  </a:lnTo>
                  <a:lnTo>
                    <a:pt x="161" y="28"/>
                  </a:lnTo>
                  <a:lnTo>
                    <a:pt x="142" y="39"/>
                  </a:lnTo>
                  <a:lnTo>
                    <a:pt x="126" y="50"/>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80" name="Freeform 630"/>
            <p:cNvSpPr>
              <a:spLocks/>
            </p:cNvSpPr>
            <p:nvPr/>
          </p:nvSpPr>
          <p:spPr bwMode="auto">
            <a:xfrm>
              <a:off x="3475" y="2167"/>
              <a:ext cx="47" cy="42"/>
            </a:xfrm>
            <a:custGeom>
              <a:avLst/>
              <a:gdLst>
                <a:gd name="T0" fmla="*/ 235 w 282"/>
                <a:gd name="T1" fmla="*/ 78 h 253"/>
                <a:gd name="T2" fmla="*/ 248 w 282"/>
                <a:gd name="T3" fmla="*/ 92 h 253"/>
                <a:gd name="T4" fmla="*/ 255 w 282"/>
                <a:gd name="T5" fmla="*/ 108 h 253"/>
                <a:gd name="T6" fmla="*/ 259 w 282"/>
                <a:gd name="T7" fmla="*/ 125 h 253"/>
                <a:gd name="T8" fmla="*/ 259 w 282"/>
                <a:gd name="T9" fmla="*/ 144 h 253"/>
                <a:gd name="T10" fmla="*/ 257 w 282"/>
                <a:gd name="T11" fmla="*/ 159 h 253"/>
                <a:gd name="T12" fmla="*/ 252 w 282"/>
                <a:gd name="T13" fmla="*/ 171 h 253"/>
                <a:gd name="T14" fmla="*/ 244 w 282"/>
                <a:gd name="T15" fmla="*/ 184 h 253"/>
                <a:gd name="T16" fmla="*/ 236 w 282"/>
                <a:gd name="T17" fmla="*/ 194 h 253"/>
                <a:gd name="T18" fmla="*/ 225 w 282"/>
                <a:gd name="T19" fmla="*/ 206 h 253"/>
                <a:gd name="T20" fmla="*/ 215 w 282"/>
                <a:gd name="T21" fmla="*/ 215 h 253"/>
                <a:gd name="T22" fmla="*/ 204 w 282"/>
                <a:gd name="T23" fmla="*/ 225 h 253"/>
                <a:gd name="T24" fmla="*/ 194 w 282"/>
                <a:gd name="T25" fmla="*/ 236 h 253"/>
                <a:gd name="T26" fmla="*/ 191 w 282"/>
                <a:gd name="T27" fmla="*/ 239 h 253"/>
                <a:gd name="T28" fmla="*/ 190 w 282"/>
                <a:gd name="T29" fmla="*/ 242 h 253"/>
                <a:gd name="T30" fmla="*/ 191 w 282"/>
                <a:gd name="T31" fmla="*/ 246 h 253"/>
                <a:gd name="T32" fmla="*/ 194 w 282"/>
                <a:gd name="T33" fmla="*/ 249 h 253"/>
                <a:gd name="T34" fmla="*/ 197 w 282"/>
                <a:gd name="T35" fmla="*/ 252 h 253"/>
                <a:gd name="T36" fmla="*/ 201 w 282"/>
                <a:gd name="T37" fmla="*/ 253 h 253"/>
                <a:gd name="T38" fmla="*/ 205 w 282"/>
                <a:gd name="T39" fmla="*/ 252 h 253"/>
                <a:gd name="T40" fmla="*/ 209 w 282"/>
                <a:gd name="T41" fmla="*/ 249 h 253"/>
                <a:gd name="T42" fmla="*/ 232 w 282"/>
                <a:gd name="T43" fmla="*/ 234 h 253"/>
                <a:gd name="T44" fmla="*/ 251 w 282"/>
                <a:gd name="T45" fmla="*/ 215 h 253"/>
                <a:gd name="T46" fmla="*/ 267 w 282"/>
                <a:gd name="T47" fmla="*/ 192 h 253"/>
                <a:gd name="T48" fmla="*/ 278 w 282"/>
                <a:gd name="T49" fmla="*/ 168 h 253"/>
                <a:gd name="T50" fmla="*/ 282 w 282"/>
                <a:gd name="T51" fmla="*/ 141 h 253"/>
                <a:gd name="T52" fmla="*/ 279 w 282"/>
                <a:gd name="T53" fmla="*/ 116 h 253"/>
                <a:gd name="T54" fmla="*/ 270 w 282"/>
                <a:gd name="T55" fmla="*/ 92 h 253"/>
                <a:gd name="T56" fmla="*/ 251 w 282"/>
                <a:gd name="T57" fmla="*/ 70 h 253"/>
                <a:gd name="T58" fmla="*/ 237 w 282"/>
                <a:gd name="T59" fmla="*/ 59 h 253"/>
                <a:gd name="T60" fmla="*/ 221 w 282"/>
                <a:gd name="T61" fmla="*/ 48 h 253"/>
                <a:gd name="T62" fmla="*/ 202 w 282"/>
                <a:gd name="T63" fmla="*/ 39 h 253"/>
                <a:gd name="T64" fmla="*/ 183 w 282"/>
                <a:gd name="T65" fmla="*/ 31 h 253"/>
                <a:gd name="T66" fmla="*/ 163 w 282"/>
                <a:gd name="T67" fmla="*/ 24 h 253"/>
                <a:gd name="T68" fmla="*/ 142 w 282"/>
                <a:gd name="T69" fmla="*/ 18 h 253"/>
                <a:gd name="T70" fmla="*/ 122 w 282"/>
                <a:gd name="T71" fmla="*/ 13 h 253"/>
                <a:gd name="T72" fmla="*/ 101 w 282"/>
                <a:gd name="T73" fmla="*/ 8 h 253"/>
                <a:gd name="T74" fmla="*/ 82 w 282"/>
                <a:gd name="T75" fmla="*/ 5 h 253"/>
                <a:gd name="T76" fmla="*/ 63 w 282"/>
                <a:gd name="T77" fmla="*/ 2 h 253"/>
                <a:gd name="T78" fmla="*/ 47 w 282"/>
                <a:gd name="T79" fmla="*/ 0 h 253"/>
                <a:gd name="T80" fmla="*/ 32 w 282"/>
                <a:gd name="T81" fmla="*/ 0 h 253"/>
                <a:gd name="T82" fmla="*/ 19 w 282"/>
                <a:gd name="T83" fmla="*/ 0 h 253"/>
                <a:gd name="T84" fmla="*/ 10 w 282"/>
                <a:gd name="T85" fmla="*/ 1 h 253"/>
                <a:gd name="T86" fmla="*/ 4 w 282"/>
                <a:gd name="T87" fmla="*/ 4 h 253"/>
                <a:gd name="T88" fmla="*/ 0 w 282"/>
                <a:gd name="T89" fmla="*/ 6 h 253"/>
                <a:gd name="T90" fmla="*/ 12 w 282"/>
                <a:gd name="T91" fmla="*/ 8 h 253"/>
                <a:gd name="T92" fmla="*/ 25 w 282"/>
                <a:gd name="T93" fmla="*/ 9 h 253"/>
                <a:gd name="T94" fmla="*/ 38 w 282"/>
                <a:gd name="T95" fmla="*/ 12 h 253"/>
                <a:gd name="T96" fmla="*/ 52 w 282"/>
                <a:gd name="T97" fmla="*/ 14 h 253"/>
                <a:gd name="T98" fmla="*/ 67 w 282"/>
                <a:gd name="T99" fmla="*/ 16 h 253"/>
                <a:gd name="T100" fmla="*/ 82 w 282"/>
                <a:gd name="T101" fmla="*/ 18 h 253"/>
                <a:gd name="T102" fmla="*/ 97 w 282"/>
                <a:gd name="T103" fmla="*/ 22 h 253"/>
                <a:gd name="T104" fmla="*/ 114 w 282"/>
                <a:gd name="T105" fmla="*/ 25 h 253"/>
                <a:gd name="T106" fmla="*/ 129 w 282"/>
                <a:gd name="T107" fmla="*/ 30 h 253"/>
                <a:gd name="T108" fmla="*/ 146 w 282"/>
                <a:gd name="T109" fmla="*/ 35 h 253"/>
                <a:gd name="T110" fmla="*/ 162 w 282"/>
                <a:gd name="T111" fmla="*/ 40 h 253"/>
                <a:gd name="T112" fmla="*/ 177 w 282"/>
                <a:gd name="T113" fmla="*/ 46 h 253"/>
                <a:gd name="T114" fmla="*/ 192 w 282"/>
                <a:gd name="T115" fmla="*/ 53 h 253"/>
                <a:gd name="T116" fmla="*/ 208 w 282"/>
                <a:gd name="T117" fmla="*/ 60 h 253"/>
                <a:gd name="T118" fmla="*/ 222 w 282"/>
                <a:gd name="T119" fmla="*/ 69 h 253"/>
                <a:gd name="T120" fmla="*/ 235 w 282"/>
                <a:gd name="T121" fmla="*/ 7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253">
                  <a:moveTo>
                    <a:pt x="235" y="78"/>
                  </a:moveTo>
                  <a:lnTo>
                    <a:pt x="248" y="92"/>
                  </a:lnTo>
                  <a:lnTo>
                    <a:pt x="255" y="108"/>
                  </a:lnTo>
                  <a:lnTo>
                    <a:pt x="259" y="125"/>
                  </a:lnTo>
                  <a:lnTo>
                    <a:pt x="259" y="144"/>
                  </a:lnTo>
                  <a:lnTo>
                    <a:pt x="257" y="159"/>
                  </a:lnTo>
                  <a:lnTo>
                    <a:pt x="252" y="171"/>
                  </a:lnTo>
                  <a:lnTo>
                    <a:pt x="244" y="184"/>
                  </a:lnTo>
                  <a:lnTo>
                    <a:pt x="236" y="194"/>
                  </a:lnTo>
                  <a:lnTo>
                    <a:pt x="225" y="206"/>
                  </a:lnTo>
                  <a:lnTo>
                    <a:pt x="215" y="215"/>
                  </a:lnTo>
                  <a:lnTo>
                    <a:pt x="204" y="225"/>
                  </a:lnTo>
                  <a:lnTo>
                    <a:pt x="194" y="236"/>
                  </a:lnTo>
                  <a:lnTo>
                    <a:pt x="191" y="239"/>
                  </a:lnTo>
                  <a:lnTo>
                    <a:pt x="190" y="242"/>
                  </a:lnTo>
                  <a:lnTo>
                    <a:pt x="191" y="246"/>
                  </a:lnTo>
                  <a:lnTo>
                    <a:pt x="194" y="249"/>
                  </a:lnTo>
                  <a:lnTo>
                    <a:pt x="197" y="252"/>
                  </a:lnTo>
                  <a:lnTo>
                    <a:pt x="201" y="253"/>
                  </a:lnTo>
                  <a:lnTo>
                    <a:pt x="205" y="252"/>
                  </a:lnTo>
                  <a:lnTo>
                    <a:pt x="209" y="249"/>
                  </a:lnTo>
                  <a:lnTo>
                    <a:pt x="232" y="234"/>
                  </a:lnTo>
                  <a:lnTo>
                    <a:pt x="251" y="215"/>
                  </a:lnTo>
                  <a:lnTo>
                    <a:pt x="267" y="192"/>
                  </a:lnTo>
                  <a:lnTo>
                    <a:pt x="278" y="168"/>
                  </a:lnTo>
                  <a:lnTo>
                    <a:pt x="282" y="141"/>
                  </a:lnTo>
                  <a:lnTo>
                    <a:pt x="279" y="116"/>
                  </a:lnTo>
                  <a:lnTo>
                    <a:pt x="270" y="92"/>
                  </a:lnTo>
                  <a:lnTo>
                    <a:pt x="251" y="70"/>
                  </a:lnTo>
                  <a:lnTo>
                    <a:pt x="237" y="59"/>
                  </a:lnTo>
                  <a:lnTo>
                    <a:pt x="221" y="48"/>
                  </a:lnTo>
                  <a:lnTo>
                    <a:pt x="202" y="39"/>
                  </a:lnTo>
                  <a:lnTo>
                    <a:pt x="183" y="31"/>
                  </a:lnTo>
                  <a:lnTo>
                    <a:pt x="163" y="24"/>
                  </a:lnTo>
                  <a:lnTo>
                    <a:pt x="142" y="18"/>
                  </a:lnTo>
                  <a:lnTo>
                    <a:pt x="122" y="13"/>
                  </a:lnTo>
                  <a:lnTo>
                    <a:pt x="101" y="8"/>
                  </a:lnTo>
                  <a:lnTo>
                    <a:pt x="82" y="5"/>
                  </a:lnTo>
                  <a:lnTo>
                    <a:pt x="63" y="2"/>
                  </a:lnTo>
                  <a:lnTo>
                    <a:pt x="47" y="0"/>
                  </a:lnTo>
                  <a:lnTo>
                    <a:pt x="32" y="0"/>
                  </a:lnTo>
                  <a:lnTo>
                    <a:pt x="19" y="0"/>
                  </a:lnTo>
                  <a:lnTo>
                    <a:pt x="10" y="1"/>
                  </a:lnTo>
                  <a:lnTo>
                    <a:pt x="4" y="4"/>
                  </a:lnTo>
                  <a:lnTo>
                    <a:pt x="0" y="6"/>
                  </a:lnTo>
                  <a:lnTo>
                    <a:pt x="12" y="8"/>
                  </a:lnTo>
                  <a:lnTo>
                    <a:pt x="25" y="9"/>
                  </a:lnTo>
                  <a:lnTo>
                    <a:pt x="38" y="12"/>
                  </a:lnTo>
                  <a:lnTo>
                    <a:pt x="52" y="14"/>
                  </a:lnTo>
                  <a:lnTo>
                    <a:pt x="67" y="16"/>
                  </a:lnTo>
                  <a:lnTo>
                    <a:pt x="82" y="18"/>
                  </a:lnTo>
                  <a:lnTo>
                    <a:pt x="97" y="22"/>
                  </a:lnTo>
                  <a:lnTo>
                    <a:pt x="114" y="25"/>
                  </a:lnTo>
                  <a:lnTo>
                    <a:pt x="129" y="30"/>
                  </a:lnTo>
                  <a:lnTo>
                    <a:pt x="146" y="35"/>
                  </a:lnTo>
                  <a:lnTo>
                    <a:pt x="162" y="40"/>
                  </a:lnTo>
                  <a:lnTo>
                    <a:pt x="177" y="46"/>
                  </a:lnTo>
                  <a:lnTo>
                    <a:pt x="192" y="53"/>
                  </a:lnTo>
                  <a:lnTo>
                    <a:pt x="208" y="60"/>
                  </a:lnTo>
                  <a:lnTo>
                    <a:pt x="222" y="69"/>
                  </a:lnTo>
                  <a:lnTo>
                    <a:pt x="235" y="78"/>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81" name="Freeform 631"/>
            <p:cNvSpPr>
              <a:spLocks/>
            </p:cNvSpPr>
            <p:nvPr/>
          </p:nvSpPr>
          <p:spPr bwMode="auto">
            <a:xfrm>
              <a:off x="3381" y="2190"/>
              <a:ext cx="19" cy="39"/>
            </a:xfrm>
            <a:custGeom>
              <a:avLst/>
              <a:gdLst>
                <a:gd name="T0" fmla="*/ 0 w 115"/>
                <a:gd name="T1" fmla="*/ 128 h 236"/>
                <a:gd name="T2" fmla="*/ 0 w 115"/>
                <a:gd name="T3" fmla="*/ 148 h 236"/>
                <a:gd name="T4" fmla="*/ 5 w 115"/>
                <a:gd name="T5" fmla="*/ 166 h 236"/>
                <a:gd name="T6" fmla="*/ 13 w 115"/>
                <a:gd name="T7" fmla="*/ 184 h 236"/>
                <a:gd name="T8" fmla="*/ 24 w 115"/>
                <a:gd name="T9" fmla="*/ 198 h 236"/>
                <a:gd name="T10" fmla="*/ 39 w 115"/>
                <a:gd name="T11" fmla="*/ 211 h 236"/>
                <a:gd name="T12" fmla="*/ 55 w 115"/>
                <a:gd name="T13" fmla="*/ 223 h 236"/>
                <a:gd name="T14" fmla="*/ 74 w 115"/>
                <a:gd name="T15" fmla="*/ 231 h 236"/>
                <a:gd name="T16" fmla="*/ 92 w 115"/>
                <a:gd name="T17" fmla="*/ 235 h 236"/>
                <a:gd name="T18" fmla="*/ 98 w 115"/>
                <a:gd name="T19" fmla="*/ 236 h 236"/>
                <a:gd name="T20" fmla="*/ 104 w 115"/>
                <a:gd name="T21" fmla="*/ 234 h 236"/>
                <a:gd name="T22" fmla="*/ 109 w 115"/>
                <a:gd name="T23" fmla="*/ 231 h 236"/>
                <a:gd name="T24" fmla="*/ 111 w 115"/>
                <a:gd name="T25" fmla="*/ 226 h 236"/>
                <a:gd name="T26" fmla="*/ 111 w 115"/>
                <a:gd name="T27" fmla="*/ 220 h 236"/>
                <a:gd name="T28" fmla="*/ 110 w 115"/>
                <a:gd name="T29" fmla="*/ 215 h 236"/>
                <a:gd name="T30" fmla="*/ 107 w 115"/>
                <a:gd name="T31" fmla="*/ 210 h 236"/>
                <a:gd name="T32" fmla="*/ 101 w 115"/>
                <a:gd name="T33" fmla="*/ 208 h 236"/>
                <a:gd name="T34" fmla="*/ 82 w 115"/>
                <a:gd name="T35" fmla="*/ 201 h 236"/>
                <a:gd name="T36" fmla="*/ 64 w 115"/>
                <a:gd name="T37" fmla="*/ 192 h 236"/>
                <a:gd name="T38" fmla="*/ 50 w 115"/>
                <a:gd name="T39" fmla="*/ 179 h 236"/>
                <a:gd name="T40" fmla="*/ 40 w 115"/>
                <a:gd name="T41" fmla="*/ 165 h 236"/>
                <a:gd name="T42" fmla="*/ 33 w 115"/>
                <a:gd name="T43" fmla="*/ 148 h 236"/>
                <a:gd name="T44" fmla="*/ 29 w 115"/>
                <a:gd name="T45" fmla="*/ 130 h 236"/>
                <a:gd name="T46" fmla="*/ 29 w 115"/>
                <a:gd name="T47" fmla="*/ 110 h 236"/>
                <a:gd name="T48" fmla="*/ 35 w 115"/>
                <a:gd name="T49" fmla="*/ 89 h 236"/>
                <a:gd name="T50" fmla="*/ 43 w 115"/>
                <a:gd name="T51" fmla="*/ 74 h 236"/>
                <a:gd name="T52" fmla="*/ 56 w 115"/>
                <a:gd name="T53" fmla="*/ 60 h 236"/>
                <a:gd name="T54" fmla="*/ 70 w 115"/>
                <a:gd name="T55" fmla="*/ 46 h 236"/>
                <a:gd name="T56" fmla="*/ 85 w 115"/>
                <a:gd name="T57" fmla="*/ 33 h 236"/>
                <a:gd name="T58" fmla="*/ 98 w 115"/>
                <a:gd name="T59" fmla="*/ 23 h 236"/>
                <a:gd name="T60" fmla="*/ 109 w 115"/>
                <a:gd name="T61" fmla="*/ 12 h 236"/>
                <a:gd name="T62" fmla="*/ 115 w 115"/>
                <a:gd name="T63" fmla="*/ 6 h 236"/>
                <a:gd name="T64" fmla="*/ 115 w 115"/>
                <a:gd name="T65" fmla="*/ 0 h 236"/>
                <a:gd name="T66" fmla="*/ 102 w 115"/>
                <a:gd name="T67" fmla="*/ 4 h 236"/>
                <a:gd name="T68" fmla="*/ 85 w 115"/>
                <a:gd name="T69" fmla="*/ 12 h 236"/>
                <a:gd name="T70" fmla="*/ 68 w 115"/>
                <a:gd name="T71" fmla="*/ 26 h 236"/>
                <a:gd name="T72" fmla="*/ 49 w 115"/>
                <a:gd name="T73" fmla="*/ 42 h 236"/>
                <a:gd name="T74" fmla="*/ 32 w 115"/>
                <a:gd name="T75" fmla="*/ 61 h 236"/>
                <a:gd name="T76" fmla="*/ 17 w 115"/>
                <a:gd name="T77" fmla="*/ 82 h 236"/>
                <a:gd name="T78" fmla="*/ 6 w 115"/>
                <a:gd name="T79" fmla="*/ 105 h 236"/>
                <a:gd name="T80" fmla="*/ 0 w 115"/>
                <a:gd name="T81" fmla="*/ 12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5" h="236">
                  <a:moveTo>
                    <a:pt x="0" y="128"/>
                  </a:moveTo>
                  <a:lnTo>
                    <a:pt x="0" y="148"/>
                  </a:lnTo>
                  <a:lnTo>
                    <a:pt x="5" y="166"/>
                  </a:lnTo>
                  <a:lnTo>
                    <a:pt x="13" y="184"/>
                  </a:lnTo>
                  <a:lnTo>
                    <a:pt x="24" y="198"/>
                  </a:lnTo>
                  <a:lnTo>
                    <a:pt x="39" y="211"/>
                  </a:lnTo>
                  <a:lnTo>
                    <a:pt x="55" y="223"/>
                  </a:lnTo>
                  <a:lnTo>
                    <a:pt x="74" y="231"/>
                  </a:lnTo>
                  <a:lnTo>
                    <a:pt x="92" y="235"/>
                  </a:lnTo>
                  <a:lnTo>
                    <a:pt x="98" y="236"/>
                  </a:lnTo>
                  <a:lnTo>
                    <a:pt x="104" y="234"/>
                  </a:lnTo>
                  <a:lnTo>
                    <a:pt x="109" y="231"/>
                  </a:lnTo>
                  <a:lnTo>
                    <a:pt x="111" y="226"/>
                  </a:lnTo>
                  <a:lnTo>
                    <a:pt x="111" y="220"/>
                  </a:lnTo>
                  <a:lnTo>
                    <a:pt x="110" y="215"/>
                  </a:lnTo>
                  <a:lnTo>
                    <a:pt x="107" y="210"/>
                  </a:lnTo>
                  <a:lnTo>
                    <a:pt x="101" y="208"/>
                  </a:lnTo>
                  <a:lnTo>
                    <a:pt x="82" y="201"/>
                  </a:lnTo>
                  <a:lnTo>
                    <a:pt x="64" y="192"/>
                  </a:lnTo>
                  <a:lnTo>
                    <a:pt x="50" y="179"/>
                  </a:lnTo>
                  <a:lnTo>
                    <a:pt x="40" y="165"/>
                  </a:lnTo>
                  <a:lnTo>
                    <a:pt x="33" y="148"/>
                  </a:lnTo>
                  <a:lnTo>
                    <a:pt x="29" y="130"/>
                  </a:lnTo>
                  <a:lnTo>
                    <a:pt x="29" y="110"/>
                  </a:lnTo>
                  <a:lnTo>
                    <a:pt x="35" y="89"/>
                  </a:lnTo>
                  <a:lnTo>
                    <a:pt x="43" y="74"/>
                  </a:lnTo>
                  <a:lnTo>
                    <a:pt x="56" y="60"/>
                  </a:lnTo>
                  <a:lnTo>
                    <a:pt x="70" y="46"/>
                  </a:lnTo>
                  <a:lnTo>
                    <a:pt x="85" y="33"/>
                  </a:lnTo>
                  <a:lnTo>
                    <a:pt x="98" y="23"/>
                  </a:lnTo>
                  <a:lnTo>
                    <a:pt x="109" y="12"/>
                  </a:lnTo>
                  <a:lnTo>
                    <a:pt x="115" y="6"/>
                  </a:lnTo>
                  <a:lnTo>
                    <a:pt x="115" y="0"/>
                  </a:lnTo>
                  <a:lnTo>
                    <a:pt x="102" y="4"/>
                  </a:lnTo>
                  <a:lnTo>
                    <a:pt x="85" y="12"/>
                  </a:lnTo>
                  <a:lnTo>
                    <a:pt x="68" y="26"/>
                  </a:lnTo>
                  <a:lnTo>
                    <a:pt x="49" y="42"/>
                  </a:lnTo>
                  <a:lnTo>
                    <a:pt x="32" y="61"/>
                  </a:lnTo>
                  <a:lnTo>
                    <a:pt x="17" y="82"/>
                  </a:lnTo>
                  <a:lnTo>
                    <a:pt x="6" y="105"/>
                  </a:lnTo>
                  <a:lnTo>
                    <a:pt x="0" y="128"/>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82" name="Freeform 632"/>
            <p:cNvSpPr>
              <a:spLocks/>
            </p:cNvSpPr>
            <p:nvPr/>
          </p:nvSpPr>
          <p:spPr bwMode="auto">
            <a:xfrm>
              <a:off x="3514" y="2164"/>
              <a:ext cx="41" cy="52"/>
            </a:xfrm>
            <a:custGeom>
              <a:avLst/>
              <a:gdLst>
                <a:gd name="T0" fmla="*/ 208 w 245"/>
                <a:gd name="T1" fmla="*/ 124 h 310"/>
                <a:gd name="T2" fmla="*/ 220 w 245"/>
                <a:gd name="T3" fmla="*/ 144 h 310"/>
                <a:gd name="T4" fmla="*/ 226 w 245"/>
                <a:gd name="T5" fmla="*/ 164 h 310"/>
                <a:gd name="T6" fmla="*/ 222 w 245"/>
                <a:gd name="T7" fmla="*/ 187 h 310"/>
                <a:gd name="T8" fmla="*/ 208 w 245"/>
                <a:gd name="T9" fmla="*/ 209 h 310"/>
                <a:gd name="T10" fmla="*/ 188 w 245"/>
                <a:gd name="T11" fmla="*/ 229 h 310"/>
                <a:gd name="T12" fmla="*/ 166 w 245"/>
                <a:gd name="T13" fmla="*/ 246 h 310"/>
                <a:gd name="T14" fmla="*/ 142 w 245"/>
                <a:gd name="T15" fmla="*/ 264 h 310"/>
                <a:gd name="T16" fmla="*/ 128 w 245"/>
                <a:gd name="T17" fmla="*/ 278 h 310"/>
                <a:gd name="T18" fmla="*/ 124 w 245"/>
                <a:gd name="T19" fmla="*/ 287 h 310"/>
                <a:gd name="T20" fmla="*/ 120 w 245"/>
                <a:gd name="T21" fmla="*/ 296 h 310"/>
                <a:gd name="T22" fmla="*/ 122 w 245"/>
                <a:gd name="T23" fmla="*/ 306 h 310"/>
                <a:gd name="T24" fmla="*/ 131 w 245"/>
                <a:gd name="T25" fmla="*/ 310 h 310"/>
                <a:gd name="T26" fmla="*/ 139 w 245"/>
                <a:gd name="T27" fmla="*/ 309 h 310"/>
                <a:gd name="T28" fmla="*/ 154 w 245"/>
                <a:gd name="T29" fmla="*/ 292 h 310"/>
                <a:gd name="T30" fmla="*/ 180 w 245"/>
                <a:gd name="T31" fmla="*/ 269 h 310"/>
                <a:gd name="T32" fmla="*/ 207 w 245"/>
                <a:gd name="T33" fmla="*/ 246 h 310"/>
                <a:gd name="T34" fmla="*/ 230 w 245"/>
                <a:gd name="T35" fmla="*/ 219 h 310"/>
                <a:gd name="T36" fmla="*/ 244 w 245"/>
                <a:gd name="T37" fmla="*/ 186 h 310"/>
                <a:gd name="T38" fmla="*/ 243 w 245"/>
                <a:gd name="T39" fmla="*/ 152 h 310"/>
                <a:gd name="T40" fmla="*/ 228 w 245"/>
                <a:gd name="T41" fmla="*/ 119 h 310"/>
                <a:gd name="T42" fmla="*/ 203 w 245"/>
                <a:gd name="T43" fmla="*/ 93 h 310"/>
                <a:gd name="T44" fmla="*/ 176 w 245"/>
                <a:gd name="T45" fmla="*/ 76 h 310"/>
                <a:gd name="T46" fmla="*/ 151 w 245"/>
                <a:gd name="T47" fmla="*/ 61 h 310"/>
                <a:gd name="T48" fmla="*/ 122 w 245"/>
                <a:gd name="T49" fmla="*/ 46 h 310"/>
                <a:gd name="T50" fmla="*/ 93 w 245"/>
                <a:gd name="T51" fmla="*/ 31 h 310"/>
                <a:gd name="T52" fmla="*/ 66 w 245"/>
                <a:gd name="T53" fmla="*/ 18 h 310"/>
                <a:gd name="T54" fmla="*/ 40 w 245"/>
                <a:gd name="T55" fmla="*/ 8 h 310"/>
                <a:gd name="T56" fmla="*/ 20 w 245"/>
                <a:gd name="T57" fmla="*/ 1 h 310"/>
                <a:gd name="T58" fmla="*/ 5 w 245"/>
                <a:gd name="T59" fmla="*/ 0 h 310"/>
                <a:gd name="T60" fmla="*/ 11 w 245"/>
                <a:gd name="T61" fmla="*/ 8 h 310"/>
                <a:gd name="T62" fmla="*/ 36 w 245"/>
                <a:gd name="T63" fmla="*/ 20 h 310"/>
                <a:gd name="T64" fmla="*/ 60 w 245"/>
                <a:gd name="T65" fmla="*/ 31 h 310"/>
                <a:gd name="T66" fmla="*/ 86 w 245"/>
                <a:gd name="T67" fmla="*/ 44 h 310"/>
                <a:gd name="T68" fmla="*/ 113 w 245"/>
                <a:gd name="T69" fmla="*/ 57 h 310"/>
                <a:gd name="T70" fmla="*/ 139 w 245"/>
                <a:gd name="T71" fmla="*/ 71 h 310"/>
                <a:gd name="T72" fmla="*/ 165 w 245"/>
                <a:gd name="T73" fmla="*/ 88 h 310"/>
                <a:gd name="T74" fmla="*/ 188 w 245"/>
                <a:gd name="T75" fmla="*/ 106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5" h="310">
                  <a:moveTo>
                    <a:pt x="200" y="116"/>
                  </a:moveTo>
                  <a:lnTo>
                    <a:pt x="208" y="124"/>
                  </a:lnTo>
                  <a:lnTo>
                    <a:pt x="214" y="133"/>
                  </a:lnTo>
                  <a:lnTo>
                    <a:pt x="220" y="144"/>
                  </a:lnTo>
                  <a:lnTo>
                    <a:pt x="223" y="154"/>
                  </a:lnTo>
                  <a:lnTo>
                    <a:pt x="226" y="164"/>
                  </a:lnTo>
                  <a:lnTo>
                    <a:pt x="224" y="176"/>
                  </a:lnTo>
                  <a:lnTo>
                    <a:pt x="222" y="187"/>
                  </a:lnTo>
                  <a:lnTo>
                    <a:pt x="216" y="198"/>
                  </a:lnTo>
                  <a:lnTo>
                    <a:pt x="208" y="209"/>
                  </a:lnTo>
                  <a:lnTo>
                    <a:pt x="199" y="219"/>
                  </a:lnTo>
                  <a:lnTo>
                    <a:pt x="188" y="229"/>
                  </a:lnTo>
                  <a:lnTo>
                    <a:pt x="177" y="238"/>
                  </a:lnTo>
                  <a:lnTo>
                    <a:pt x="166" y="246"/>
                  </a:lnTo>
                  <a:lnTo>
                    <a:pt x="154" y="255"/>
                  </a:lnTo>
                  <a:lnTo>
                    <a:pt x="142" y="264"/>
                  </a:lnTo>
                  <a:lnTo>
                    <a:pt x="132" y="275"/>
                  </a:lnTo>
                  <a:lnTo>
                    <a:pt x="128" y="278"/>
                  </a:lnTo>
                  <a:lnTo>
                    <a:pt x="126" y="283"/>
                  </a:lnTo>
                  <a:lnTo>
                    <a:pt x="124" y="287"/>
                  </a:lnTo>
                  <a:lnTo>
                    <a:pt x="121" y="292"/>
                  </a:lnTo>
                  <a:lnTo>
                    <a:pt x="120" y="296"/>
                  </a:lnTo>
                  <a:lnTo>
                    <a:pt x="120" y="301"/>
                  </a:lnTo>
                  <a:lnTo>
                    <a:pt x="122" y="306"/>
                  </a:lnTo>
                  <a:lnTo>
                    <a:pt x="126" y="309"/>
                  </a:lnTo>
                  <a:lnTo>
                    <a:pt x="131" y="310"/>
                  </a:lnTo>
                  <a:lnTo>
                    <a:pt x="135" y="310"/>
                  </a:lnTo>
                  <a:lnTo>
                    <a:pt x="139" y="309"/>
                  </a:lnTo>
                  <a:lnTo>
                    <a:pt x="142" y="306"/>
                  </a:lnTo>
                  <a:lnTo>
                    <a:pt x="154" y="292"/>
                  </a:lnTo>
                  <a:lnTo>
                    <a:pt x="167" y="280"/>
                  </a:lnTo>
                  <a:lnTo>
                    <a:pt x="180" y="269"/>
                  </a:lnTo>
                  <a:lnTo>
                    <a:pt x="194" y="257"/>
                  </a:lnTo>
                  <a:lnTo>
                    <a:pt x="207" y="246"/>
                  </a:lnTo>
                  <a:lnTo>
                    <a:pt x="220" y="233"/>
                  </a:lnTo>
                  <a:lnTo>
                    <a:pt x="230" y="219"/>
                  </a:lnTo>
                  <a:lnTo>
                    <a:pt x="238" y="204"/>
                  </a:lnTo>
                  <a:lnTo>
                    <a:pt x="244" y="186"/>
                  </a:lnTo>
                  <a:lnTo>
                    <a:pt x="245" y="169"/>
                  </a:lnTo>
                  <a:lnTo>
                    <a:pt x="243" y="152"/>
                  </a:lnTo>
                  <a:lnTo>
                    <a:pt x="237" y="134"/>
                  </a:lnTo>
                  <a:lnTo>
                    <a:pt x="228" y="119"/>
                  </a:lnTo>
                  <a:lnTo>
                    <a:pt x="217" y="105"/>
                  </a:lnTo>
                  <a:lnTo>
                    <a:pt x="203" y="93"/>
                  </a:lnTo>
                  <a:lnTo>
                    <a:pt x="188" y="83"/>
                  </a:lnTo>
                  <a:lnTo>
                    <a:pt x="176" y="76"/>
                  </a:lnTo>
                  <a:lnTo>
                    <a:pt x="163" y="69"/>
                  </a:lnTo>
                  <a:lnTo>
                    <a:pt x="151" y="61"/>
                  </a:lnTo>
                  <a:lnTo>
                    <a:pt x="136" y="54"/>
                  </a:lnTo>
                  <a:lnTo>
                    <a:pt x="122" y="46"/>
                  </a:lnTo>
                  <a:lnTo>
                    <a:pt x="107" y="39"/>
                  </a:lnTo>
                  <a:lnTo>
                    <a:pt x="93" y="31"/>
                  </a:lnTo>
                  <a:lnTo>
                    <a:pt x="79" y="24"/>
                  </a:lnTo>
                  <a:lnTo>
                    <a:pt x="66" y="18"/>
                  </a:lnTo>
                  <a:lnTo>
                    <a:pt x="53" y="13"/>
                  </a:lnTo>
                  <a:lnTo>
                    <a:pt x="40" y="8"/>
                  </a:lnTo>
                  <a:lnTo>
                    <a:pt x="30" y="5"/>
                  </a:lnTo>
                  <a:lnTo>
                    <a:pt x="20" y="1"/>
                  </a:lnTo>
                  <a:lnTo>
                    <a:pt x="12" y="0"/>
                  </a:lnTo>
                  <a:lnTo>
                    <a:pt x="5" y="0"/>
                  </a:lnTo>
                  <a:lnTo>
                    <a:pt x="0" y="2"/>
                  </a:lnTo>
                  <a:lnTo>
                    <a:pt x="11" y="8"/>
                  </a:lnTo>
                  <a:lnTo>
                    <a:pt x="23" y="14"/>
                  </a:lnTo>
                  <a:lnTo>
                    <a:pt x="36" y="20"/>
                  </a:lnTo>
                  <a:lnTo>
                    <a:pt x="47" y="25"/>
                  </a:lnTo>
                  <a:lnTo>
                    <a:pt x="60" y="31"/>
                  </a:lnTo>
                  <a:lnTo>
                    <a:pt x="73" y="37"/>
                  </a:lnTo>
                  <a:lnTo>
                    <a:pt x="86" y="44"/>
                  </a:lnTo>
                  <a:lnTo>
                    <a:pt x="99" y="51"/>
                  </a:lnTo>
                  <a:lnTo>
                    <a:pt x="113" y="57"/>
                  </a:lnTo>
                  <a:lnTo>
                    <a:pt x="126" y="64"/>
                  </a:lnTo>
                  <a:lnTo>
                    <a:pt x="139" y="71"/>
                  </a:lnTo>
                  <a:lnTo>
                    <a:pt x="152" y="79"/>
                  </a:lnTo>
                  <a:lnTo>
                    <a:pt x="165" y="88"/>
                  </a:lnTo>
                  <a:lnTo>
                    <a:pt x="176" y="96"/>
                  </a:lnTo>
                  <a:lnTo>
                    <a:pt x="188" y="106"/>
                  </a:lnTo>
                  <a:lnTo>
                    <a:pt x="200" y="116"/>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grpSp>
          <p:nvGrpSpPr>
            <p:cNvPr id="1283" name="Group 633"/>
            <p:cNvGrpSpPr>
              <a:grpSpLocks/>
            </p:cNvGrpSpPr>
            <p:nvPr/>
          </p:nvGrpSpPr>
          <p:grpSpPr bwMode="auto">
            <a:xfrm>
              <a:off x="3429" y="2236"/>
              <a:ext cx="135" cy="180"/>
              <a:chOff x="3774" y="2423"/>
              <a:chExt cx="189" cy="286"/>
            </a:xfrm>
          </p:grpSpPr>
          <p:sp>
            <p:nvSpPr>
              <p:cNvPr id="1284" name="Rectangle 634"/>
              <p:cNvSpPr>
                <a:spLocks noChangeArrowheads="1"/>
              </p:cNvSpPr>
              <p:nvPr/>
            </p:nvSpPr>
            <p:spPr bwMode="auto">
              <a:xfrm>
                <a:off x="3790" y="2610"/>
                <a:ext cx="153" cy="56"/>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85" name="Rectangle 635"/>
              <p:cNvSpPr>
                <a:spLocks noChangeArrowheads="1"/>
              </p:cNvSpPr>
              <p:nvPr/>
            </p:nvSpPr>
            <p:spPr bwMode="auto">
              <a:xfrm>
                <a:off x="3774" y="2653"/>
                <a:ext cx="189" cy="56"/>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86" name="Rectangle 636"/>
              <p:cNvSpPr>
                <a:spLocks noChangeArrowheads="1"/>
              </p:cNvSpPr>
              <p:nvPr/>
            </p:nvSpPr>
            <p:spPr bwMode="auto">
              <a:xfrm>
                <a:off x="3808" y="2564"/>
                <a:ext cx="119" cy="56"/>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87" name="Rectangle 637"/>
              <p:cNvSpPr>
                <a:spLocks noChangeArrowheads="1"/>
              </p:cNvSpPr>
              <p:nvPr/>
            </p:nvSpPr>
            <p:spPr bwMode="auto">
              <a:xfrm>
                <a:off x="3818" y="2518"/>
                <a:ext cx="97" cy="56"/>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88" name="Rectangle 638"/>
              <p:cNvSpPr>
                <a:spLocks noChangeArrowheads="1"/>
              </p:cNvSpPr>
              <p:nvPr/>
            </p:nvSpPr>
            <p:spPr bwMode="auto">
              <a:xfrm>
                <a:off x="3828" y="2472"/>
                <a:ext cx="74" cy="56"/>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89" name="Rectangle 639"/>
              <p:cNvSpPr>
                <a:spLocks noChangeArrowheads="1"/>
              </p:cNvSpPr>
              <p:nvPr/>
            </p:nvSpPr>
            <p:spPr bwMode="auto">
              <a:xfrm>
                <a:off x="3839" y="2423"/>
                <a:ext cx="51" cy="56"/>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grpSp>
      </p:grpSp>
      <p:sp>
        <p:nvSpPr>
          <p:cNvPr id="1290" name="Line 640"/>
          <p:cNvSpPr>
            <a:spLocks noChangeShapeType="1"/>
          </p:cNvSpPr>
          <p:nvPr/>
        </p:nvSpPr>
        <p:spPr bwMode="auto">
          <a:xfrm flipV="1">
            <a:off x="9164509" y="3557587"/>
            <a:ext cx="168275" cy="3175"/>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grpSp>
        <p:nvGrpSpPr>
          <p:cNvPr id="1291" name="Group 641"/>
          <p:cNvGrpSpPr>
            <a:grpSpLocks/>
          </p:cNvGrpSpPr>
          <p:nvPr/>
        </p:nvGrpSpPr>
        <p:grpSpPr bwMode="auto">
          <a:xfrm>
            <a:off x="10358309" y="4878387"/>
            <a:ext cx="290513" cy="404813"/>
            <a:chOff x="3901" y="2524"/>
            <a:chExt cx="183" cy="255"/>
          </a:xfrm>
        </p:grpSpPr>
        <p:sp>
          <p:nvSpPr>
            <p:cNvPr id="1292" name="Freeform 642"/>
            <p:cNvSpPr>
              <a:spLocks/>
            </p:cNvSpPr>
            <p:nvPr/>
          </p:nvSpPr>
          <p:spPr bwMode="auto">
            <a:xfrm>
              <a:off x="3950" y="2537"/>
              <a:ext cx="33" cy="39"/>
            </a:xfrm>
            <a:custGeom>
              <a:avLst/>
              <a:gdLst>
                <a:gd name="T0" fmla="*/ 70 w 199"/>
                <a:gd name="T1" fmla="*/ 29 h 232"/>
                <a:gd name="T2" fmla="*/ 55 w 199"/>
                <a:gd name="T3" fmla="*/ 39 h 232"/>
                <a:gd name="T4" fmla="*/ 42 w 199"/>
                <a:gd name="T5" fmla="*/ 50 h 232"/>
                <a:gd name="T6" fmla="*/ 30 w 199"/>
                <a:gd name="T7" fmla="*/ 63 h 232"/>
                <a:gd name="T8" fmla="*/ 20 w 199"/>
                <a:gd name="T9" fmla="*/ 77 h 232"/>
                <a:gd name="T10" fmla="*/ 12 w 199"/>
                <a:gd name="T11" fmla="*/ 91 h 232"/>
                <a:gd name="T12" fmla="*/ 6 w 199"/>
                <a:gd name="T13" fmla="*/ 108 h 232"/>
                <a:gd name="T14" fmla="*/ 2 w 199"/>
                <a:gd name="T15" fmla="*/ 125 h 232"/>
                <a:gd name="T16" fmla="*/ 0 w 199"/>
                <a:gd name="T17" fmla="*/ 142 h 232"/>
                <a:gd name="T18" fmla="*/ 2 w 199"/>
                <a:gd name="T19" fmla="*/ 166 h 232"/>
                <a:gd name="T20" fmla="*/ 12 w 199"/>
                <a:gd name="T21" fmla="*/ 186 h 232"/>
                <a:gd name="T22" fmla="*/ 26 w 199"/>
                <a:gd name="T23" fmla="*/ 203 h 232"/>
                <a:gd name="T24" fmla="*/ 45 w 199"/>
                <a:gd name="T25" fmla="*/ 216 h 232"/>
                <a:gd name="T26" fmla="*/ 66 w 199"/>
                <a:gd name="T27" fmla="*/ 226 h 232"/>
                <a:gd name="T28" fmla="*/ 88 w 199"/>
                <a:gd name="T29" fmla="*/ 230 h 232"/>
                <a:gd name="T30" fmla="*/ 111 w 199"/>
                <a:gd name="T31" fmla="*/ 232 h 232"/>
                <a:gd name="T32" fmla="*/ 134 w 199"/>
                <a:gd name="T33" fmla="*/ 228 h 232"/>
                <a:gd name="T34" fmla="*/ 138 w 199"/>
                <a:gd name="T35" fmla="*/ 228 h 232"/>
                <a:gd name="T36" fmla="*/ 143 w 199"/>
                <a:gd name="T37" fmla="*/ 226 h 232"/>
                <a:gd name="T38" fmla="*/ 147 w 199"/>
                <a:gd name="T39" fmla="*/ 222 h 232"/>
                <a:gd name="T40" fmla="*/ 148 w 199"/>
                <a:gd name="T41" fmla="*/ 218 h 232"/>
                <a:gd name="T42" fmla="*/ 145 w 199"/>
                <a:gd name="T43" fmla="*/ 212 h 232"/>
                <a:gd name="T44" fmla="*/ 141 w 199"/>
                <a:gd name="T45" fmla="*/ 207 h 232"/>
                <a:gd name="T46" fmla="*/ 135 w 199"/>
                <a:gd name="T47" fmla="*/ 203 h 232"/>
                <a:gd name="T48" fmla="*/ 129 w 199"/>
                <a:gd name="T49" fmla="*/ 201 h 232"/>
                <a:gd name="T50" fmla="*/ 117 w 199"/>
                <a:gd name="T51" fmla="*/ 197 h 232"/>
                <a:gd name="T52" fmla="*/ 105 w 199"/>
                <a:gd name="T53" fmla="*/ 195 h 232"/>
                <a:gd name="T54" fmla="*/ 94 w 199"/>
                <a:gd name="T55" fmla="*/ 193 h 232"/>
                <a:gd name="T56" fmla="*/ 83 w 199"/>
                <a:gd name="T57" fmla="*/ 190 h 232"/>
                <a:gd name="T58" fmla="*/ 73 w 199"/>
                <a:gd name="T59" fmla="*/ 187 h 232"/>
                <a:gd name="T60" fmla="*/ 62 w 199"/>
                <a:gd name="T61" fmla="*/ 182 h 232"/>
                <a:gd name="T62" fmla="*/ 53 w 199"/>
                <a:gd name="T63" fmla="*/ 176 h 232"/>
                <a:gd name="T64" fmla="*/ 43 w 199"/>
                <a:gd name="T65" fmla="*/ 167 h 232"/>
                <a:gd name="T66" fmla="*/ 40 w 199"/>
                <a:gd name="T67" fmla="*/ 128 h 232"/>
                <a:gd name="T68" fmla="*/ 49 w 199"/>
                <a:gd name="T69" fmla="*/ 96 h 232"/>
                <a:gd name="T70" fmla="*/ 68 w 199"/>
                <a:gd name="T71" fmla="*/ 71 h 232"/>
                <a:gd name="T72" fmla="*/ 94 w 199"/>
                <a:gd name="T73" fmla="*/ 50 h 232"/>
                <a:gd name="T74" fmla="*/ 122 w 199"/>
                <a:gd name="T75" fmla="*/ 34 h 232"/>
                <a:gd name="T76" fmla="*/ 151 w 199"/>
                <a:gd name="T77" fmla="*/ 21 h 232"/>
                <a:gd name="T78" fmla="*/ 178 w 199"/>
                <a:gd name="T79" fmla="*/ 12 h 232"/>
                <a:gd name="T80" fmla="*/ 199 w 199"/>
                <a:gd name="T81" fmla="*/ 4 h 232"/>
                <a:gd name="T82" fmla="*/ 186 w 199"/>
                <a:gd name="T83" fmla="*/ 1 h 232"/>
                <a:gd name="T84" fmla="*/ 172 w 199"/>
                <a:gd name="T85" fmla="*/ 0 h 232"/>
                <a:gd name="T86" fmla="*/ 156 w 199"/>
                <a:gd name="T87" fmla="*/ 2 h 232"/>
                <a:gd name="T88" fmla="*/ 138 w 199"/>
                <a:gd name="T89" fmla="*/ 4 h 232"/>
                <a:gd name="T90" fmla="*/ 121 w 199"/>
                <a:gd name="T91" fmla="*/ 10 h 232"/>
                <a:gd name="T92" fmla="*/ 103 w 199"/>
                <a:gd name="T93" fmla="*/ 16 h 232"/>
                <a:gd name="T94" fmla="*/ 86 w 199"/>
                <a:gd name="T95" fmla="*/ 23 h 232"/>
                <a:gd name="T96" fmla="*/ 70 w 199"/>
                <a:gd name="T97" fmla="*/ 2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32">
                  <a:moveTo>
                    <a:pt x="70" y="29"/>
                  </a:moveTo>
                  <a:lnTo>
                    <a:pt x="55" y="39"/>
                  </a:lnTo>
                  <a:lnTo>
                    <a:pt x="42" y="50"/>
                  </a:lnTo>
                  <a:lnTo>
                    <a:pt x="30" y="63"/>
                  </a:lnTo>
                  <a:lnTo>
                    <a:pt x="20" y="77"/>
                  </a:lnTo>
                  <a:lnTo>
                    <a:pt x="12" y="91"/>
                  </a:lnTo>
                  <a:lnTo>
                    <a:pt x="6" y="108"/>
                  </a:lnTo>
                  <a:lnTo>
                    <a:pt x="2" y="125"/>
                  </a:lnTo>
                  <a:lnTo>
                    <a:pt x="0" y="142"/>
                  </a:lnTo>
                  <a:lnTo>
                    <a:pt x="2" y="166"/>
                  </a:lnTo>
                  <a:lnTo>
                    <a:pt x="12" y="186"/>
                  </a:lnTo>
                  <a:lnTo>
                    <a:pt x="26" y="203"/>
                  </a:lnTo>
                  <a:lnTo>
                    <a:pt x="45" y="216"/>
                  </a:lnTo>
                  <a:lnTo>
                    <a:pt x="66" y="226"/>
                  </a:lnTo>
                  <a:lnTo>
                    <a:pt x="88" y="230"/>
                  </a:lnTo>
                  <a:lnTo>
                    <a:pt x="111" y="232"/>
                  </a:lnTo>
                  <a:lnTo>
                    <a:pt x="134" y="228"/>
                  </a:lnTo>
                  <a:lnTo>
                    <a:pt x="138" y="228"/>
                  </a:lnTo>
                  <a:lnTo>
                    <a:pt x="143" y="226"/>
                  </a:lnTo>
                  <a:lnTo>
                    <a:pt x="147" y="222"/>
                  </a:lnTo>
                  <a:lnTo>
                    <a:pt x="148" y="218"/>
                  </a:lnTo>
                  <a:lnTo>
                    <a:pt x="145" y="212"/>
                  </a:lnTo>
                  <a:lnTo>
                    <a:pt x="141" y="207"/>
                  </a:lnTo>
                  <a:lnTo>
                    <a:pt x="135" y="203"/>
                  </a:lnTo>
                  <a:lnTo>
                    <a:pt x="129" y="201"/>
                  </a:lnTo>
                  <a:lnTo>
                    <a:pt x="117" y="197"/>
                  </a:lnTo>
                  <a:lnTo>
                    <a:pt x="105" y="195"/>
                  </a:lnTo>
                  <a:lnTo>
                    <a:pt x="94" y="193"/>
                  </a:lnTo>
                  <a:lnTo>
                    <a:pt x="83" y="190"/>
                  </a:lnTo>
                  <a:lnTo>
                    <a:pt x="73" y="187"/>
                  </a:lnTo>
                  <a:lnTo>
                    <a:pt x="62" y="182"/>
                  </a:lnTo>
                  <a:lnTo>
                    <a:pt x="53" y="176"/>
                  </a:lnTo>
                  <a:lnTo>
                    <a:pt x="43" y="167"/>
                  </a:lnTo>
                  <a:lnTo>
                    <a:pt x="40" y="128"/>
                  </a:lnTo>
                  <a:lnTo>
                    <a:pt x="49" y="96"/>
                  </a:lnTo>
                  <a:lnTo>
                    <a:pt x="68" y="71"/>
                  </a:lnTo>
                  <a:lnTo>
                    <a:pt x="94" y="50"/>
                  </a:lnTo>
                  <a:lnTo>
                    <a:pt x="122" y="34"/>
                  </a:lnTo>
                  <a:lnTo>
                    <a:pt x="151" y="21"/>
                  </a:lnTo>
                  <a:lnTo>
                    <a:pt x="178" y="12"/>
                  </a:lnTo>
                  <a:lnTo>
                    <a:pt x="199" y="4"/>
                  </a:lnTo>
                  <a:lnTo>
                    <a:pt x="186" y="1"/>
                  </a:lnTo>
                  <a:lnTo>
                    <a:pt x="172" y="0"/>
                  </a:lnTo>
                  <a:lnTo>
                    <a:pt x="156" y="2"/>
                  </a:lnTo>
                  <a:lnTo>
                    <a:pt x="138" y="4"/>
                  </a:lnTo>
                  <a:lnTo>
                    <a:pt x="121" y="10"/>
                  </a:lnTo>
                  <a:lnTo>
                    <a:pt x="103" y="16"/>
                  </a:lnTo>
                  <a:lnTo>
                    <a:pt x="86" y="23"/>
                  </a:lnTo>
                  <a:lnTo>
                    <a:pt x="70" y="29"/>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93" name="Freeform 643"/>
            <p:cNvSpPr>
              <a:spLocks/>
            </p:cNvSpPr>
            <p:nvPr/>
          </p:nvSpPr>
          <p:spPr bwMode="auto">
            <a:xfrm>
              <a:off x="4006" y="2536"/>
              <a:ext cx="22" cy="30"/>
            </a:xfrm>
            <a:custGeom>
              <a:avLst/>
              <a:gdLst>
                <a:gd name="T0" fmla="*/ 108 w 128"/>
                <a:gd name="T1" fmla="*/ 59 h 180"/>
                <a:gd name="T2" fmla="*/ 113 w 128"/>
                <a:gd name="T3" fmla="*/ 77 h 180"/>
                <a:gd name="T4" fmla="*/ 111 w 128"/>
                <a:gd name="T5" fmla="*/ 94 h 180"/>
                <a:gd name="T6" fmla="*/ 103 w 128"/>
                <a:gd name="T7" fmla="*/ 108 h 180"/>
                <a:gd name="T8" fmla="*/ 91 w 128"/>
                <a:gd name="T9" fmla="*/ 121 h 180"/>
                <a:gd name="T10" fmla="*/ 77 w 128"/>
                <a:gd name="T11" fmla="*/ 132 h 180"/>
                <a:gd name="T12" fmla="*/ 61 w 128"/>
                <a:gd name="T13" fmla="*/ 144 h 180"/>
                <a:gd name="T14" fmla="*/ 45 w 128"/>
                <a:gd name="T15" fmla="*/ 154 h 180"/>
                <a:gd name="T16" fmla="*/ 30 w 128"/>
                <a:gd name="T17" fmla="*/ 164 h 180"/>
                <a:gd name="T18" fmla="*/ 28 w 128"/>
                <a:gd name="T19" fmla="*/ 168 h 180"/>
                <a:gd name="T20" fmla="*/ 27 w 128"/>
                <a:gd name="T21" fmla="*/ 170 h 180"/>
                <a:gd name="T22" fmla="*/ 27 w 128"/>
                <a:gd name="T23" fmla="*/ 174 h 180"/>
                <a:gd name="T24" fmla="*/ 28 w 128"/>
                <a:gd name="T25" fmla="*/ 177 h 180"/>
                <a:gd name="T26" fmla="*/ 32 w 128"/>
                <a:gd name="T27" fmla="*/ 179 h 180"/>
                <a:gd name="T28" fmla="*/ 35 w 128"/>
                <a:gd name="T29" fmla="*/ 180 h 180"/>
                <a:gd name="T30" fmla="*/ 37 w 128"/>
                <a:gd name="T31" fmla="*/ 180 h 180"/>
                <a:gd name="T32" fmla="*/ 41 w 128"/>
                <a:gd name="T33" fmla="*/ 179 h 180"/>
                <a:gd name="T34" fmla="*/ 60 w 128"/>
                <a:gd name="T35" fmla="*/ 169 h 180"/>
                <a:gd name="T36" fmla="*/ 77 w 128"/>
                <a:gd name="T37" fmla="*/ 158 h 180"/>
                <a:gd name="T38" fmla="*/ 94 w 128"/>
                <a:gd name="T39" fmla="*/ 145 h 180"/>
                <a:gd name="T40" fmla="*/ 109 w 128"/>
                <a:gd name="T41" fmla="*/ 130 h 180"/>
                <a:gd name="T42" fmla="*/ 120 w 128"/>
                <a:gd name="T43" fmla="*/ 114 h 180"/>
                <a:gd name="T44" fmla="*/ 127 w 128"/>
                <a:gd name="T45" fmla="*/ 95 h 180"/>
                <a:gd name="T46" fmla="*/ 128 w 128"/>
                <a:gd name="T47" fmla="*/ 76 h 180"/>
                <a:gd name="T48" fmla="*/ 123 w 128"/>
                <a:gd name="T49" fmla="*/ 55 h 180"/>
                <a:gd name="T50" fmla="*/ 113 w 128"/>
                <a:gd name="T51" fmla="*/ 39 h 180"/>
                <a:gd name="T52" fmla="*/ 97 w 128"/>
                <a:gd name="T53" fmla="*/ 25 h 180"/>
                <a:gd name="T54" fmla="*/ 79 w 128"/>
                <a:gd name="T55" fmla="*/ 15 h 180"/>
                <a:gd name="T56" fmla="*/ 57 w 128"/>
                <a:gd name="T57" fmla="*/ 7 h 180"/>
                <a:gd name="T58" fmla="*/ 36 w 128"/>
                <a:gd name="T59" fmla="*/ 2 h 180"/>
                <a:gd name="T60" fmla="*/ 19 w 128"/>
                <a:gd name="T61" fmla="*/ 0 h 180"/>
                <a:gd name="T62" fmla="*/ 6 w 128"/>
                <a:gd name="T63" fmla="*/ 0 h 180"/>
                <a:gd name="T64" fmla="*/ 0 w 128"/>
                <a:gd name="T65" fmla="*/ 4 h 180"/>
                <a:gd name="T66" fmla="*/ 14 w 128"/>
                <a:gd name="T67" fmla="*/ 9 h 180"/>
                <a:gd name="T68" fmla="*/ 29 w 128"/>
                <a:gd name="T69" fmla="*/ 14 h 180"/>
                <a:gd name="T70" fmla="*/ 46 w 128"/>
                <a:gd name="T71" fmla="*/ 19 h 180"/>
                <a:gd name="T72" fmla="*/ 61 w 128"/>
                <a:gd name="T73" fmla="*/ 23 h 180"/>
                <a:gd name="T74" fmla="*/ 76 w 128"/>
                <a:gd name="T75" fmla="*/ 29 h 180"/>
                <a:gd name="T76" fmla="*/ 89 w 128"/>
                <a:gd name="T77" fmla="*/ 37 h 180"/>
                <a:gd name="T78" fmla="*/ 100 w 128"/>
                <a:gd name="T79" fmla="*/ 46 h 180"/>
                <a:gd name="T80" fmla="*/ 108 w 128"/>
                <a:gd name="T81" fmla="*/ 5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8" h="180">
                  <a:moveTo>
                    <a:pt x="108" y="59"/>
                  </a:moveTo>
                  <a:lnTo>
                    <a:pt x="113" y="77"/>
                  </a:lnTo>
                  <a:lnTo>
                    <a:pt x="111" y="94"/>
                  </a:lnTo>
                  <a:lnTo>
                    <a:pt x="103" y="108"/>
                  </a:lnTo>
                  <a:lnTo>
                    <a:pt x="91" y="121"/>
                  </a:lnTo>
                  <a:lnTo>
                    <a:pt x="77" y="132"/>
                  </a:lnTo>
                  <a:lnTo>
                    <a:pt x="61" y="144"/>
                  </a:lnTo>
                  <a:lnTo>
                    <a:pt x="45" y="154"/>
                  </a:lnTo>
                  <a:lnTo>
                    <a:pt x="30" y="164"/>
                  </a:lnTo>
                  <a:lnTo>
                    <a:pt x="28" y="168"/>
                  </a:lnTo>
                  <a:lnTo>
                    <a:pt x="27" y="170"/>
                  </a:lnTo>
                  <a:lnTo>
                    <a:pt x="27" y="174"/>
                  </a:lnTo>
                  <a:lnTo>
                    <a:pt x="28" y="177"/>
                  </a:lnTo>
                  <a:lnTo>
                    <a:pt x="32" y="179"/>
                  </a:lnTo>
                  <a:lnTo>
                    <a:pt x="35" y="180"/>
                  </a:lnTo>
                  <a:lnTo>
                    <a:pt x="37" y="180"/>
                  </a:lnTo>
                  <a:lnTo>
                    <a:pt x="41" y="179"/>
                  </a:lnTo>
                  <a:lnTo>
                    <a:pt x="60" y="169"/>
                  </a:lnTo>
                  <a:lnTo>
                    <a:pt x="77" y="158"/>
                  </a:lnTo>
                  <a:lnTo>
                    <a:pt x="94" y="145"/>
                  </a:lnTo>
                  <a:lnTo>
                    <a:pt x="109" y="130"/>
                  </a:lnTo>
                  <a:lnTo>
                    <a:pt x="120" y="114"/>
                  </a:lnTo>
                  <a:lnTo>
                    <a:pt x="127" y="95"/>
                  </a:lnTo>
                  <a:lnTo>
                    <a:pt x="128" y="76"/>
                  </a:lnTo>
                  <a:lnTo>
                    <a:pt x="123" y="55"/>
                  </a:lnTo>
                  <a:lnTo>
                    <a:pt x="113" y="39"/>
                  </a:lnTo>
                  <a:lnTo>
                    <a:pt x="97" y="25"/>
                  </a:lnTo>
                  <a:lnTo>
                    <a:pt x="79" y="15"/>
                  </a:lnTo>
                  <a:lnTo>
                    <a:pt x="57" y="7"/>
                  </a:lnTo>
                  <a:lnTo>
                    <a:pt x="36" y="2"/>
                  </a:lnTo>
                  <a:lnTo>
                    <a:pt x="19" y="0"/>
                  </a:lnTo>
                  <a:lnTo>
                    <a:pt x="6" y="0"/>
                  </a:lnTo>
                  <a:lnTo>
                    <a:pt x="0" y="4"/>
                  </a:lnTo>
                  <a:lnTo>
                    <a:pt x="14" y="9"/>
                  </a:lnTo>
                  <a:lnTo>
                    <a:pt x="29" y="14"/>
                  </a:lnTo>
                  <a:lnTo>
                    <a:pt x="46" y="19"/>
                  </a:lnTo>
                  <a:lnTo>
                    <a:pt x="61" y="23"/>
                  </a:lnTo>
                  <a:lnTo>
                    <a:pt x="76" y="29"/>
                  </a:lnTo>
                  <a:lnTo>
                    <a:pt x="89" y="37"/>
                  </a:lnTo>
                  <a:lnTo>
                    <a:pt x="100" y="46"/>
                  </a:lnTo>
                  <a:lnTo>
                    <a:pt x="108" y="59"/>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94" name="Freeform 644"/>
            <p:cNvSpPr>
              <a:spLocks/>
            </p:cNvSpPr>
            <p:nvPr/>
          </p:nvSpPr>
          <p:spPr bwMode="auto">
            <a:xfrm>
              <a:off x="3929" y="2529"/>
              <a:ext cx="54" cy="63"/>
            </a:xfrm>
            <a:custGeom>
              <a:avLst/>
              <a:gdLst>
                <a:gd name="T0" fmla="*/ 100 w 322"/>
                <a:gd name="T1" fmla="*/ 70 h 378"/>
                <a:gd name="T2" fmla="*/ 53 w 322"/>
                <a:gd name="T3" fmla="*/ 115 h 378"/>
                <a:gd name="T4" fmla="*/ 17 w 322"/>
                <a:gd name="T5" fmla="*/ 166 h 378"/>
                <a:gd name="T6" fmla="*/ 0 w 322"/>
                <a:gd name="T7" fmla="*/ 226 h 378"/>
                <a:gd name="T8" fmla="*/ 3 w 322"/>
                <a:gd name="T9" fmla="*/ 266 h 378"/>
                <a:gd name="T10" fmla="*/ 9 w 322"/>
                <a:gd name="T11" fmla="*/ 282 h 378"/>
                <a:gd name="T12" fmla="*/ 19 w 322"/>
                <a:gd name="T13" fmla="*/ 297 h 378"/>
                <a:gd name="T14" fmla="*/ 32 w 322"/>
                <a:gd name="T15" fmla="*/ 310 h 378"/>
                <a:gd name="T16" fmla="*/ 56 w 322"/>
                <a:gd name="T17" fmla="*/ 324 h 378"/>
                <a:gd name="T18" fmla="*/ 86 w 322"/>
                <a:gd name="T19" fmla="*/ 338 h 378"/>
                <a:gd name="T20" fmla="*/ 119 w 322"/>
                <a:gd name="T21" fmla="*/ 350 h 378"/>
                <a:gd name="T22" fmla="*/ 152 w 322"/>
                <a:gd name="T23" fmla="*/ 359 h 378"/>
                <a:gd name="T24" fmla="*/ 186 w 322"/>
                <a:gd name="T25" fmla="*/ 366 h 378"/>
                <a:gd name="T26" fmla="*/ 220 w 322"/>
                <a:gd name="T27" fmla="*/ 371 h 378"/>
                <a:gd name="T28" fmla="*/ 254 w 322"/>
                <a:gd name="T29" fmla="*/ 374 h 378"/>
                <a:gd name="T30" fmla="*/ 289 w 322"/>
                <a:gd name="T31" fmla="*/ 376 h 378"/>
                <a:gd name="T32" fmla="*/ 311 w 322"/>
                <a:gd name="T33" fmla="*/ 378 h 378"/>
                <a:gd name="T34" fmla="*/ 320 w 322"/>
                <a:gd name="T35" fmla="*/ 371 h 378"/>
                <a:gd name="T36" fmla="*/ 322 w 322"/>
                <a:gd name="T37" fmla="*/ 360 h 378"/>
                <a:gd name="T38" fmla="*/ 315 w 322"/>
                <a:gd name="T39" fmla="*/ 352 h 378"/>
                <a:gd name="T40" fmla="*/ 294 w 322"/>
                <a:gd name="T41" fmla="*/ 347 h 378"/>
                <a:gd name="T42" fmla="*/ 263 w 322"/>
                <a:gd name="T43" fmla="*/ 341 h 378"/>
                <a:gd name="T44" fmla="*/ 232 w 322"/>
                <a:gd name="T45" fmla="*/ 336 h 378"/>
                <a:gd name="T46" fmla="*/ 200 w 322"/>
                <a:gd name="T47" fmla="*/ 332 h 378"/>
                <a:gd name="T48" fmla="*/ 170 w 322"/>
                <a:gd name="T49" fmla="*/ 326 h 378"/>
                <a:gd name="T50" fmla="*/ 139 w 322"/>
                <a:gd name="T51" fmla="*/ 318 h 378"/>
                <a:gd name="T52" fmla="*/ 110 w 322"/>
                <a:gd name="T53" fmla="*/ 309 h 378"/>
                <a:gd name="T54" fmla="*/ 80 w 322"/>
                <a:gd name="T55" fmla="*/ 297 h 378"/>
                <a:gd name="T56" fmla="*/ 55 w 322"/>
                <a:gd name="T57" fmla="*/ 281 h 378"/>
                <a:gd name="T58" fmla="*/ 38 w 322"/>
                <a:gd name="T59" fmla="*/ 259 h 378"/>
                <a:gd name="T60" fmla="*/ 34 w 322"/>
                <a:gd name="T61" fmla="*/ 232 h 378"/>
                <a:gd name="T62" fmla="*/ 38 w 322"/>
                <a:gd name="T63" fmla="*/ 200 h 378"/>
                <a:gd name="T64" fmla="*/ 51 w 322"/>
                <a:gd name="T65" fmla="*/ 170 h 378"/>
                <a:gd name="T66" fmla="*/ 71 w 322"/>
                <a:gd name="T67" fmla="*/ 137 h 378"/>
                <a:gd name="T68" fmla="*/ 94 w 322"/>
                <a:gd name="T69" fmla="*/ 110 h 378"/>
                <a:gd name="T70" fmla="*/ 123 w 322"/>
                <a:gd name="T71" fmla="*/ 82 h 378"/>
                <a:gd name="T72" fmla="*/ 153 w 322"/>
                <a:gd name="T73" fmla="*/ 57 h 378"/>
                <a:gd name="T74" fmla="*/ 195 w 322"/>
                <a:gd name="T75" fmla="*/ 38 h 378"/>
                <a:gd name="T76" fmla="*/ 238 w 322"/>
                <a:gd name="T77" fmla="*/ 20 h 378"/>
                <a:gd name="T78" fmla="*/ 264 w 322"/>
                <a:gd name="T79" fmla="*/ 7 h 378"/>
                <a:gd name="T80" fmla="*/ 256 w 322"/>
                <a:gd name="T81" fmla="*/ 0 h 378"/>
                <a:gd name="T82" fmla="*/ 221 w 322"/>
                <a:gd name="T83" fmla="*/ 4 h 378"/>
                <a:gd name="T84" fmla="*/ 180 w 322"/>
                <a:gd name="T85" fmla="*/ 18 h 378"/>
                <a:gd name="T86" fmla="*/ 141 w 322"/>
                <a:gd name="T87" fmla="*/ 3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2" h="378">
                  <a:moveTo>
                    <a:pt x="125" y="49"/>
                  </a:moveTo>
                  <a:lnTo>
                    <a:pt x="100" y="70"/>
                  </a:lnTo>
                  <a:lnTo>
                    <a:pt x="76" y="90"/>
                  </a:lnTo>
                  <a:lnTo>
                    <a:pt x="53" y="115"/>
                  </a:lnTo>
                  <a:lnTo>
                    <a:pt x="34" y="140"/>
                  </a:lnTo>
                  <a:lnTo>
                    <a:pt x="17" y="166"/>
                  </a:lnTo>
                  <a:lnTo>
                    <a:pt x="5" y="195"/>
                  </a:lnTo>
                  <a:lnTo>
                    <a:pt x="0" y="226"/>
                  </a:lnTo>
                  <a:lnTo>
                    <a:pt x="1" y="258"/>
                  </a:lnTo>
                  <a:lnTo>
                    <a:pt x="3" y="266"/>
                  </a:lnTo>
                  <a:lnTo>
                    <a:pt x="5" y="275"/>
                  </a:lnTo>
                  <a:lnTo>
                    <a:pt x="9" y="282"/>
                  </a:lnTo>
                  <a:lnTo>
                    <a:pt x="14" y="290"/>
                  </a:lnTo>
                  <a:lnTo>
                    <a:pt x="19" y="297"/>
                  </a:lnTo>
                  <a:lnTo>
                    <a:pt x="26" y="304"/>
                  </a:lnTo>
                  <a:lnTo>
                    <a:pt x="32" y="310"/>
                  </a:lnTo>
                  <a:lnTo>
                    <a:pt x="41" y="314"/>
                  </a:lnTo>
                  <a:lnTo>
                    <a:pt x="56" y="324"/>
                  </a:lnTo>
                  <a:lnTo>
                    <a:pt x="71" y="332"/>
                  </a:lnTo>
                  <a:lnTo>
                    <a:pt x="86" y="338"/>
                  </a:lnTo>
                  <a:lnTo>
                    <a:pt x="103" y="344"/>
                  </a:lnTo>
                  <a:lnTo>
                    <a:pt x="119" y="350"/>
                  </a:lnTo>
                  <a:lnTo>
                    <a:pt x="136" y="355"/>
                  </a:lnTo>
                  <a:lnTo>
                    <a:pt x="152" y="359"/>
                  </a:lnTo>
                  <a:lnTo>
                    <a:pt x="168" y="363"/>
                  </a:lnTo>
                  <a:lnTo>
                    <a:pt x="186" y="366"/>
                  </a:lnTo>
                  <a:lnTo>
                    <a:pt x="202" y="368"/>
                  </a:lnTo>
                  <a:lnTo>
                    <a:pt x="220" y="371"/>
                  </a:lnTo>
                  <a:lnTo>
                    <a:pt x="238" y="373"/>
                  </a:lnTo>
                  <a:lnTo>
                    <a:pt x="254" y="374"/>
                  </a:lnTo>
                  <a:lnTo>
                    <a:pt x="272" y="375"/>
                  </a:lnTo>
                  <a:lnTo>
                    <a:pt x="289" y="376"/>
                  </a:lnTo>
                  <a:lnTo>
                    <a:pt x="306" y="378"/>
                  </a:lnTo>
                  <a:lnTo>
                    <a:pt x="311" y="378"/>
                  </a:lnTo>
                  <a:lnTo>
                    <a:pt x="316" y="375"/>
                  </a:lnTo>
                  <a:lnTo>
                    <a:pt x="320" y="371"/>
                  </a:lnTo>
                  <a:lnTo>
                    <a:pt x="322" y="366"/>
                  </a:lnTo>
                  <a:lnTo>
                    <a:pt x="322" y="360"/>
                  </a:lnTo>
                  <a:lnTo>
                    <a:pt x="320" y="356"/>
                  </a:lnTo>
                  <a:lnTo>
                    <a:pt x="315" y="352"/>
                  </a:lnTo>
                  <a:lnTo>
                    <a:pt x="309" y="350"/>
                  </a:lnTo>
                  <a:lnTo>
                    <a:pt x="294" y="347"/>
                  </a:lnTo>
                  <a:lnTo>
                    <a:pt x="279" y="344"/>
                  </a:lnTo>
                  <a:lnTo>
                    <a:pt x="263" y="341"/>
                  </a:lnTo>
                  <a:lnTo>
                    <a:pt x="247" y="338"/>
                  </a:lnTo>
                  <a:lnTo>
                    <a:pt x="232" y="336"/>
                  </a:lnTo>
                  <a:lnTo>
                    <a:pt x="216" y="334"/>
                  </a:lnTo>
                  <a:lnTo>
                    <a:pt x="200" y="332"/>
                  </a:lnTo>
                  <a:lnTo>
                    <a:pt x="185" y="328"/>
                  </a:lnTo>
                  <a:lnTo>
                    <a:pt x="170" y="326"/>
                  </a:lnTo>
                  <a:lnTo>
                    <a:pt x="154" y="322"/>
                  </a:lnTo>
                  <a:lnTo>
                    <a:pt x="139" y="318"/>
                  </a:lnTo>
                  <a:lnTo>
                    <a:pt x="124" y="314"/>
                  </a:lnTo>
                  <a:lnTo>
                    <a:pt x="110" y="309"/>
                  </a:lnTo>
                  <a:lnTo>
                    <a:pt x="94" y="303"/>
                  </a:lnTo>
                  <a:lnTo>
                    <a:pt x="80" y="297"/>
                  </a:lnTo>
                  <a:lnTo>
                    <a:pt x="66" y="289"/>
                  </a:lnTo>
                  <a:lnTo>
                    <a:pt x="55" y="281"/>
                  </a:lnTo>
                  <a:lnTo>
                    <a:pt x="45" y="271"/>
                  </a:lnTo>
                  <a:lnTo>
                    <a:pt x="38" y="259"/>
                  </a:lnTo>
                  <a:lnTo>
                    <a:pt x="35" y="245"/>
                  </a:lnTo>
                  <a:lnTo>
                    <a:pt x="34" y="232"/>
                  </a:lnTo>
                  <a:lnTo>
                    <a:pt x="35" y="216"/>
                  </a:lnTo>
                  <a:lnTo>
                    <a:pt x="38" y="200"/>
                  </a:lnTo>
                  <a:lnTo>
                    <a:pt x="43" y="187"/>
                  </a:lnTo>
                  <a:lnTo>
                    <a:pt x="51" y="170"/>
                  </a:lnTo>
                  <a:lnTo>
                    <a:pt x="60" y="152"/>
                  </a:lnTo>
                  <a:lnTo>
                    <a:pt x="71" y="137"/>
                  </a:lnTo>
                  <a:lnTo>
                    <a:pt x="83" y="124"/>
                  </a:lnTo>
                  <a:lnTo>
                    <a:pt x="94" y="110"/>
                  </a:lnTo>
                  <a:lnTo>
                    <a:pt x="107" y="96"/>
                  </a:lnTo>
                  <a:lnTo>
                    <a:pt x="123" y="82"/>
                  </a:lnTo>
                  <a:lnTo>
                    <a:pt x="138" y="69"/>
                  </a:lnTo>
                  <a:lnTo>
                    <a:pt x="153" y="57"/>
                  </a:lnTo>
                  <a:lnTo>
                    <a:pt x="173" y="47"/>
                  </a:lnTo>
                  <a:lnTo>
                    <a:pt x="195" y="38"/>
                  </a:lnTo>
                  <a:lnTo>
                    <a:pt x="218" y="28"/>
                  </a:lnTo>
                  <a:lnTo>
                    <a:pt x="238" y="20"/>
                  </a:lnTo>
                  <a:lnTo>
                    <a:pt x="254" y="13"/>
                  </a:lnTo>
                  <a:lnTo>
                    <a:pt x="264" y="7"/>
                  </a:lnTo>
                  <a:lnTo>
                    <a:pt x="268" y="2"/>
                  </a:lnTo>
                  <a:lnTo>
                    <a:pt x="256" y="0"/>
                  </a:lnTo>
                  <a:lnTo>
                    <a:pt x="240" y="1"/>
                  </a:lnTo>
                  <a:lnTo>
                    <a:pt x="221" y="4"/>
                  </a:lnTo>
                  <a:lnTo>
                    <a:pt x="201" y="10"/>
                  </a:lnTo>
                  <a:lnTo>
                    <a:pt x="180" y="18"/>
                  </a:lnTo>
                  <a:lnTo>
                    <a:pt x="160" y="27"/>
                  </a:lnTo>
                  <a:lnTo>
                    <a:pt x="141" y="38"/>
                  </a:lnTo>
                  <a:lnTo>
                    <a:pt x="125" y="49"/>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95" name="Freeform 645"/>
            <p:cNvSpPr>
              <a:spLocks/>
            </p:cNvSpPr>
            <p:nvPr/>
          </p:nvSpPr>
          <p:spPr bwMode="auto">
            <a:xfrm>
              <a:off x="4005" y="2527"/>
              <a:ext cx="47" cy="42"/>
            </a:xfrm>
            <a:custGeom>
              <a:avLst/>
              <a:gdLst>
                <a:gd name="T0" fmla="*/ 235 w 283"/>
                <a:gd name="T1" fmla="*/ 77 h 252"/>
                <a:gd name="T2" fmla="*/ 248 w 283"/>
                <a:gd name="T3" fmla="*/ 91 h 252"/>
                <a:gd name="T4" fmla="*/ 256 w 283"/>
                <a:gd name="T5" fmla="*/ 107 h 252"/>
                <a:gd name="T6" fmla="*/ 259 w 283"/>
                <a:gd name="T7" fmla="*/ 124 h 252"/>
                <a:gd name="T8" fmla="*/ 259 w 283"/>
                <a:gd name="T9" fmla="*/ 142 h 252"/>
                <a:gd name="T10" fmla="*/ 257 w 283"/>
                <a:gd name="T11" fmla="*/ 157 h 252"/>
                <a:gd name="T12" fmla="*/ 252 w 283"/>
                <a:gd name="T13" fmla="*/ 170 h 252"/>
                <a:gd name="T14" fmla="*/ 244 w 283"/>
                <a:gd name="T15" fmla="*/ 183 h 252"/>
                <a:gd name="T16" fmla="*/ 236 w 283"/>
                <a:gd name="T17" fmla="*/ 193 h 252"/>
                <a:gd name="T18" fmla="*/ 225 w 283"/>
                <a:gd name="T19" fmla="*/ 204 h 252"/>
                <a:gd name="T20" fmla="*/ 215 w 283"/>
                <a:gd name="T21" fmla="*/ 214 h 252"/>
                <a:gd name="T22" fmla="*/ 204 w 283"/>
                <a:gd name="T23" fmla="*/ 224 h 252"/>
                <a:gd name="T24" fmla="*/ 194 w 283"/>
                <a:gd name="T25" fmla="*/ 234 h 252"/>
                <a:gd name="T26" fmla="*/ 191 w 283"/>
                <a:gd name="T27" fmla="*/ 238 h 252"/>
                <a:gd name="T28" fmla="*/ 191 w 283"/>
                <a:gd name="T29" fmla="*/ 241 h 252"/>
                <a:gd name="T30" fmla="*/ 191 w 283"/>
                <a:gd name="T31" fmla="*/ 245 h 252"/>
                <a:gd name="T32" fmla="*/ 194 w 283"/>
                <a:gd name="T33" fmla="*/ 248 h 252"/>
                <a:gd name="T34" fmla="*/ 197 w 283"/>
                <a:gd name="T35" fmla="*/ 250 h 252"/>
                <a:gd name="T36" fmla="*/ 202 w 283"/>
                <a:gd name="T37" fmla="*/ 252 h 252"/>
                <a:gd name="T38" fmla="*/ 205 w 283"/>
                <a:gd name="T39" fmla="*/ 250 h 252"/>
                <a:gd name="T40" fmla="*/ 209 w 283"/>
                <a:gd name="T41" fmla="*/ 248 h 252"/>
                <a:gd name="T42" fmla="*/ 232 w 283"/>
                <a:gd name="T43" fmla="*/ 233 h 252"/>
                <a:gd name="T44" fmla="*/ 252 w 283"/>
                <a:gd name="T45" fmla="*/ 214 h 252"/>
                <a:gd name="T46" fmla="*/ 268 w 283"/>
                <a:gd name="T47" fmla="*/ 192 h 252"/>
                <a:gd name="T48" fmla="*/ 278 w 283"/>
                <a:gd name="T49" fmla="*/ 167 h 252"/>
                <a:gd name="T50" fmla="*/ 283 w 283"/>
                <a:gd name="T51" fmla="*/ 141 h 252"/>
                <a:gd name="T52" fmla="*/ 280 w 283"/>
                <a:gd name="T53" fmla="*/ 115 h 252"/>
                <a:gd name="T54" fmla="*/ 271 w 283"/>
                <a:gd name="T55" fmla="*/ 91 h 252"/>
                <a:gd name="T56" fmla="*/ 252 w 283"/>
                <a:gd name="T57" fmla="*/ 69 h 252"/>
                <a:gd name="T58" fmla="*/ 238 w 283"/>
                <a:gd name="T59" fmla="*/ 57 h 252"/>
                <a:gd name="T60" fmla="*/ 222 w 283"/>
                <a:gd name="T61" fmla="*/ 48 h 252"/>
                <a:gd name="T62" fmla="*/ 204 w 283"/>
                <a:gd name="T63" fmla="*/ 39 h 252"/>
                <a:gd name="T64" fmla="*/ 184 w 283"/>
                <a:gd name="T65" fmla="*/ 31 h 252"/>
                <a:gd name="T66" fmla="*/ 164 w 283"/>
                <a:gd name="T67" fmla="*/ 23 h 252"/>
                <a:gd name="T68" fmla="*/ 144 w 283"/>
                <a:gd name="T69" fmla="*/ 17 h 252"/>
                <a:gd name="T70" fmla="*/ 123 w 283"/>
                <a:gd name="T71" fmla="*/ 13 h 252"/>
                <a:gd name="T72" fmla="*/ 103 w 283"/>
                <a:gd name="T73" fmla="*/ 8 h 252"/>
                <a:gd name="T74" fmla="*/ 83 w 283"/>
                <a:gd name="T75" fmla="*/ 5 h 252"/>
                <a:gd name="T76" fmla="*/ 66 w 283"/>
                <a:gd name="T77" fmla="*/ 2 h 252"/>
                <a:gd name="T78" fmla="*/ 48 w 283"/>
                <a:gd name="T79" fmla="*/ 0 h 252"/>
                <a:gd name="T80" fmla="*/ 34 w 283"/>
                <a:gd name="T81" fmla="*/ 0 h 252"/>
                <a:gd name="T82" fmla="*/ 21 w 283"/>
                <a:gd name="T83" fmla="*/ 0 h 252"/>
                <a:gd name="T84" fmla="*/ 11 w 283"/>
                <a:gd name="T85" fmla="*/ 0 h 252"/>
                <a:gd name="T86" fmla="*/ 4 w 283"/>
                <a:gd name="T87" fmla="*/ 2 h 252"/>
                <a:gd name="T88" fmla="*/ 0 w 283"/>
                <a:gd name="T89" fmla="*/ 5 h 252"/>
                <a:gd name="T90" fmla="*/ 12 w 283"/>
                <a:gd name="T91" fmla="*/ 7 h 252"/>
                <a:gd name="T92" fmla="*/ 24 w 283"/>
                <a:gd name="T93" fmla="*/ 8 h 252"/>
                <a:gd name="T94" fmla="*/ 38 w 283"/>
                <a:gd name="T95" fmla="*/ 10 h 252"/>
                <a:gd name="T96" fmla="*/ 52 w 283"/>
                <a:gd name="T97" fmla="*/ 13 h 252"/>
                <a:gd name="T98" fmla="*/ 66 w 283"/>
                <a:gd name="T99" fmla="*/ 16 h 252"/>
                <a:gd name="T100" fmla="*/ 82 w 283"/>
                <a:gd name="T101" fmla="*/ 18 h 252"/>
                <a:gd name="T102" fmla="*/ 98 w 283"/>
                <a:gd name="T103" fmla="*/ 22 h 252"/>
                <a:gd name="T104" fmla="*/ 114 w 283"/>
                <a:gd name="T105" fmla="*/ 25 h 252"/>
                <a:gd name="T106" fmla="*/ 129 w 283"/>
                <a:gd name="T107" fmla="*/ 30 h 252"/>
                <a:gd name="T108" fmla="*/ 146 w 283"/>
                <a:gd name="T109" fmla="*/ 34 h 252"/>
                <a:gd name="T110" fmla="*/ 162 w 283"/>
                <a:gd name="T111" fmla="*/ 39 h 252"/>
                <a:gd name="T112" fmla="*/ 177 w 283"/>
                <a:gd name="T113" fmla="*/ 45 h 252"/>
                <a:gd name="T114" fmla="*/ 193 w 283"/>
                <a:gd name="T115" fmla="*/ 52 h 252"/>
                <a:gd name="T116" fmla="*/ 208 w 283"/>
                <a:gd name="T117" fmla="*/ 60 h 252"/>
                <a:gd name="T118" fmla="*/ 222 w 283"/>
                <a:gd name="T119" fmla="*/ 68 h 252"/>
                <a:gd name="T120" fmla="*/ 235 w 283"/>
                <a:gd name="T121" fmla="*/ 7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3" h="252">
                  <a:moveTo>
                    <a:pt x="235" y="77"/>
                  </a:moveTo>
                  <a:lnTo>
                    <a:pt x="248" y="91"/>
                  </a:lnTo>
                  <a:lnTo>
                    <a:pt x="256" y="107"/>
                  </a:lnTo>
                  <a:lnTo>
                    <a:pt x="259" y="124"/>
                  </a:lnTo>
                  <a:lnTo>
                    <a:pt x="259" y="142"/>
                  </a:lnTo>
                  <a:lnTo>
                    <a:pt x="257" y="157"/>
                  </a:lnTo>
                  <a:lnTo>
                    <a:pt x="252" y="170"/>
                  </a:lnTo>
                  <a:lnTo>
                    <a:pt x="244" y="183"/>
                  </a:lnTo>
                  <a:lnTo>
                    <a:pt x="236" y="193"/>
                  </a:lnTo>
                  <a:lnTo>
                    <a:pt x="225" y="204"/>
                  </a:lnTo>
                  <a:lnTo>
                    <a:pt x="215" y="214"/>
                  </a:lnTo>
                  <a:lnTo>
                    <a:pt x="204" y="224"/>
                  </a:lnTo>
                  <a:lnTo>
                    <a:pt x="194" y="234"/>
                  </a:lnTo>
                  <a:lnTo>
                    <a:pt x="191" y="238"/>
                  </a:lnTo>
                  <a:lnTo>
                    <a:pt x="191" y="241"/>
                  </a:lnTo>
                  <a:lnTo>
                    <a:pt x="191" y="245"/>
                  </a:lnTo>
                  <a:lnTo>
                    <a:pt x="194" y="248"/>
                  </a:lnTo>
                  <a:lnTo>
                    <a:pt x="197" y="250"/>
                  </a:lnTo>
                  <a:lnTo>
                    <a:pt x="202" y="252"/>
                  </a:lnTo>
                  <a:lnTo>
                    <a:pt x="205" y="250"/>
                  </a:lnTo>
                  <a:lnTo>
                    <a:pt x="209" y="248"/>
                  </a:lnTo>
                  <a:lnTo>
                    <a:pt x="232" y="233"/>
                  </a:lnTo>
                  <a:lnTo>
                    <a:pt x="252" y="214"/>
                  </a:lnTo>
                  <a:lnTo>
                    <a:pt x="268" y="192"/>
                  </a:lnTo>
                  <a:lnTo>
                    <a:pt x="278" y="167"/>
                  </a:lnTo>
                  <a:lnTo>
                    <a:pt x="283" y="141"/>
                  </a:lnTo>
                  <a:lnTo>
                    <a:pt x="280" y="115"/>
                  </a:lnTo>
                  <a:lnTo>
                    <a:pt x="271" y="91"/>
                  </a:lnTo>
                  <a:lnTo>
                    <a:pt x="252" y="69"/>
                  </a:lnTo>
                  <a:lnTo>
                    <a:pt x="238" y="57"/>
                  </a:lnTo>
                  <a:lnTo>
                    <a:pt x="222" y="48"/>
                  </a:lnTo>
                  <a:lnTo>
                    <a:pt x="204" y="39"/>
                  </a:lnTo>
                  <a:lnTo>
                    <a:pt x="184" y="31"/>
                  </a:lnTo>
                  <a:lnTo>
                    <a:pt x="164" y="23"/>
                  </a:lnTo>
                  <a:lnTo>
                    <a:pt x="144" y="17"/>
                  </a:lnTo>
                  <a:lnTo>
                    <a:pt x="123" y="13"/>
                  </a:lnTo>
                  <a:lnTo>
                    <a:pt x="103" y="8"/>
                  </a:lnTo>
                  <a:lnTo>
                    <a:pt x="83" y="5"/>
                  </a:lnTo>
                  <a:lnTo>
                    <a:pt x="66" y="2"/>
                  </a:lnTo>
                  <a:lnTo>
                    <a:pt x="48" y="0"/>
                  </a:lnTo>
                  <a:lnTo>
                    <a:pt x="34" y="0"/>
                  </a:lnTo>
                  <a:lnTo>
                    <a:pt x="21" y="0"/>
                  </a:lnTo>
                  <a:lnTo>
                    <a:pt x="11" y="0"/>
                  </a:lnTo>
                  <a:lnTo>
                    <a:pt x="4" y="2"/>
                  </a:lnTo>
                  <a:lnTo>
                    <a:pt x="0" y="5"/>
                  </a:lnTo>
                  <a:lnTo>
                    <a:pt x="12" y="7"/>
                  </a:lnTo>
                  <a:lnTo>
                    <a:pt x="24" y="8"/>
                  </a:lnTo>
                  <a:lnTo>
                    <a:pt x="38" y="10"/>
                  </a:lnTo>
                  <a:lnTo>
                    <a:pt x="52" y="13"/>
                  </a:lnTo>
                  <a:lnTo>
                    <a:pt x="66" y="16"/>
                  </a:lnTo>
                  <a:lnTo>
                    <a:pt x="82" y="18"/>
                  </a:lnTo>
                  <a:lnTo>
                    <a:pt x="98" y="22"/>
                  </a:lnTo>
                  <a:lnTo>
                    <a:pt x="114" y="25"/>
                  </a:lnTo>
                  <a:lnTo>
                    <a:pt x="129" y="30"/>
                  </a:lnTo>
                  <a:lnTo>
                    <a:pt x="146" y="34"/>
                  </a:lnTo>
                  <a:lnTo>
                    <a:pt x="162" y="39"/>
                  </a:lnTo>
                  <a:lnTo>
                    <a:pt x="177" y="45"/>
                  </a:lnTo>
                  <a:lnTo>
                    <a:pt x="193" y="52"/>
                  </a:lnTo>
                  <a:lnTo>
                    <a:pt x="208" y="60"/>
                  </a:lnTo>
                  <a:lnTo>
                    <a:pt x="222" y="68"/>
                  </a:lnTo>
                  <a:lnTo>
                    <a:pt x="235" y="77"/>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96" name="Freeform 646"/>
            <p:cNvSpPr>
              <a:spLocks/>
            </p:cNvSpPr>
            <p:nvPr/>
          </p:nvSpPr>
          <p:spPr bwMode="auto">
            <a:xfrm>
              <a:off x="3909" y="2547"/>
              <a:ext cx="19" cy="39"/>
            </a:xfrm>
            <a:custGeom>
              <a:avLst/>
              <a:gdLst>
                <a:gd name="T0" fmla="*/ 0 w 114"/>
                <a:gd name="T1" fmla="*/ 130 h 238"/>
                <a:gd name="T2" fmla="*/ 0 w 114"/>
                <a:gd name="T3" fmla="*/ 149 h 238"/>
                <a:gd name="T4" fmla="*/ 4 w 114"/>
                <a:gd name="T5" fmla="*/ 168 h 238"/>
                <a:gd name="T6" fmla="*/ 12 w 114"/>
                <a:gd name="T7" fmla="*/ 185 h 238"/>
                <a:gd name="T8" fmla="*/ 24 w 114"/>
                <a:gd name="T9" fmla="*/ 200 h 238"/>
                <a:gd name="T10" fmla="*/ 38 w 114"/>
                <a:gd name="T11" fmla="*/ 213 h 238"/>
                <a:gd name="T12" fmla="*/ 55 w 114"/>
                <a:gd name="T13" fmla="*/ 224 h 238"/>
                <a:gd name="T14" fmla="*/ 73 w 114"/>
                <a:gd name="T15" fmla="*/ 232 h 238"/>
                <a:gd name="T16" fmla="*/ 92 w 114"/>
                <a:gd name="T17" fmla="*/ 237 h 238"/>
                <a:gd name="T18" fmla="*/ 98 w 114"/>
                <a:gd name="T19" fmla="*/ 238 h 238"/>
                <a:gd name="T20" fmla="*/ 104 w 114"/>
                <a:gd name="T21" fmla="*/ 235 h 238"/>
                <a:gd name="T22" fmla="*/ 109 w 114"/>
                <a:gd name="T23" fmla="*/ 232 h 238"/>
                <a:gd name="T24" fmla="*/ 111 w 114"/>
                <a:gd name="T25" fmla="*/ 227 h 238"/>
                <a:gd name="T26" fmla="*/ 111 w 114"/>
                <a:gd name="T27" fmla="*/ 222 h 238"/>
                <a:gd name="T28" fmla="*/ 110 w 114"/>
                <a:gd name="T29" fmla="*/ 216 h 238"/>
                <a:gd name="T30" fmla="*/ 106 w 114"/>
                <a:gd name="T31" fmla="*/ 211 h 238"/>
                <a:gd name="T32" fmla="*/ 100 w 114"/>
                <a:gd name="T33" fmla="*/ 209 h 238"/>
                <a:gd name="T34" fmla="*/ 82 w 114"/>
                <a:gd name="T35" fmla="*/ 202 h 238"/>
                <a:gd name="T36" fmla="*/ 64 w 114"/>
                <a:gd name="T37" fmla="*/ 193 h 238"/>
                <a:gd name="T38" fmla="*/ 50 w 114"/>
                <a:gd name="T39" fmla="*/ 180 h 238"/>
                <a:gd name="T40" fmla="*/ 39 w 114"/>
                <a:gd name="T41" fmla="*/ 167 h 238"/>
                <a:gd name="T42" fmla="*/ 32 w 114"/>
                <a:gd name="T43" fmla="*/ 149 h 238"/>
                <a:gd name="T44" fmla="*/ 29 w 114"/>
                <a:gd name="T45" fmla="*/ 131 h 238"/>
                <a:gd name="T46" fmla="*/ 29 w 114"/>
                <a:gd name="T47" fmla="*/ 111 h 238"/>
                <a:gd name="T48" fmla="*/ 35 w 114"/>
                <a:gd name="T49" fmla="*/ 91 h 238"/>
                <a:gd name="T50" fmla="*/ 42 w 114"/>
                <a:gd name="T51" fmla="*/ 76 h 238"/>
                <a:gd name="T52" fmla="*/ 51 w 114"/>
                <a:gd name="T53" fmla="*/ 62 h 238"/>
                <a:gd name="T54" fmla="*/ 62 w 114"/>
                <a:gd name="T55" fmla="*/ 49 h 238"/>
                <a:gd name="T56" fmla="*/ 73 w 114"/>
                <a:gd name="T57" fmla="*/ 38 h 238"/>
                <a:gd name="T58" fmla="*/ 84 w 114"/>
                <a:gd name="T59" fmla="*/ 28 h 238"/>
                <a:gd name="T60" fmla="*/ 96 w 114"/>
                <a:gd name="T61" fmla="*/ 18 h 238"/>
                <a:gd name="T62" fmla="*/ 106 w 114"/>
                <a:gd name="T63" fmla="*/ 9 h 238"/>
                <a:gd name="T64" fmla="*/ 114 w 114"/>
                <a:gd name="T65" fmla="*/ 1 h 238"/>
                <a:gd name="T66" fmla="*/ 106 w 114"/>
                <a:gd name="T67" fmla="*/ 0 h 238"/>
                <a:gd name="T68" fmla="*/ 93 w 114"/>
                <a:gd name="T69" fmla="*/ 6 h 238"/>
                <a:gd name="T70" fmla="*/ 76 w 114"/>
                <a:gd name="T71" fmla="*/ 18 h 238"/>
                <a:gd name="T72" fmla="*/ 56 w 114"/>
                <a:gd name="T73" fmla="*/ 36 h 238"/>
                <a:gd name="T74" fmla="*/ 37 w 114"/>
                <a:gd name="T75" fmla="*/ 57 h 238"/>
                <a:gd name="T76" fmla="*/ 20 w 114"/>
                <a:gd name="T77" fmla="*/ 80 h 238"/>
                <a:gd name="T78" fmla="*/ 7 w 114"/>
                <a:gd name="T79" fmla="*/ 106 h 238"/>
                <a:gd name="T80" fmla="*/ 0 w 114"/>
                <a:gd name="T81" fmla="*/ 13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4" h="238">
                  <a:moveTo>
                    <a:pt x="0" y="130"/>
                  </a:moveTo>
                  <a:lnTo>
                    <a:pt x="0" y="149"/>
                  </a:lnTo>
                  <a:lnTo>
                    <a:pt x="4" y="168"/>
                  </a:lnTo>
                  <a:lnTo>
                    <a:pt x="12" y="185"/>
                  </a:lnTo>
                  <a:lnTo>
                    <a:pt x="24" y="200"/>
                  </a:lnTo>
                  <a:lnTo>
                    <a:pt x="38" y="213"/>
                  </a:lnTo>
                  <a:lnTo>
                    <a:pt x="55" y="224"/>
                  </a:lnTo>
                  <a:lnTo>
                    <a:pt x="73" y="232"/>
                  </a:lnTo>
                  <a:lnTo>
                    <a:pt x="92" y="237"/>
                  </a:lnTo>
                  <a:lnTo>
                    <a:pt x="98" y="238"/>
                  </a:lnTo>
                  <a:lnTo>
                    <a:pt x="104" y="235"/>
                  </a:lnTo>
                  <a:lnTo>
                    <a:pt x="109" y="232"/>
                  </a:lnTo>
                  <a:lnTo>
                    <a:pt x="111" y="227"/>
                  </a:lnTo>
                  <a:lnTo>
                    <a:pt x="111" y="222"/>
                  </a:lnTo>
                  <a:lnTo>
                    <a:pt x="110" y="216"/>
                  </a:lnTo>
                  <a:lnTo>
                    <a:pt x="106" y="211"/>
                  </a:lnTo>
                  <a:lnTo>
                    <a:pt x="100" y="209"/>
                  </a:lnTo>
                  <a:lnTo>
                    <a:pt x="82" y="202"/>
                  </a:lnTo>
                  <a:lnTo>
                    <a:pt x="64" y="193"/>
                  </a:lnTo>
                  <a:lnTo>
                    <a:pt x="50" y="180"/>
                  </a:lnTo>
                  <a:lnTo>
                    <a:pt x="39" y="167"/>
                  </a:lnTo>
                  <a:lnTo>
                    <a:pt x="32" y="149"/>
                  </a:lnTo>
                  <a:lnTo>
                    <a:pt x="29" y="131"/>
                  </a:lnTo>
                  <a:lnTo>
                    <a:pt x="29" y="111"/>
                  </a:lnTo>
                  <a:lnTo>
                    <a:pt x="35" y="91"/>
                  </a:lnTo>
                  <a:lnTo>
                    <a:pt x="42" y="76"/>
                  </a:lnTo>
                  <a:lnTo>
                    <a:pt x="51" y="62"/>
                  </a:lnTo>
                  <a:lnTo>
                    <a:pt x="62" y="49"/>
                  </a:lnTo>
                  <a:lnTo>
                    <a:pt x="73" y="38"/>
                  </a:lnTo>
                  <a:lnTo>
                    <a:pt x="84" y="28"/>
                  </a:lnTo>
                  <a:lnTo>
                    <a:pt x="96" y="18"/>
                  </a:lnTo>
                  <a:lnTo>
                    <a:pt x="106" y="9"/>
                  </a:lnTo>
                  <a:lnTo>
                    <a:pt x="114" y="1"/>
                  </a:lnTo>
                  <a:lnTo>
                    <a:pt x="106" y="0"/>
                  </a:lnTo>
                  <a:lnTo>
                    <a:pt x="93" y="6"/>
                  </a:lnTo>
                  <a:lnTo>
                    <a:pt x="76" y="18"/>
                  </a:lnTo>
                  <a:lnTo>
                    <a:pt x="56" y="36"/>
                  </a:lnTo>
                  <a:lnTo>
                    <a:pt x="37" y="57"/>
                  </a:lnTo>
                  <a:lnTo>
                    <a:pt x="20" y="80"/>
                  </a:lnTo>
                  <a:lnTo>
                    <a:pt x="7" y="106"/>
                  </a:lnTo>
                  <a:lnTo>
                    <a:pt x="0" y="130"/>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97" name="Freeform 647"/>
            <p:cNvSpPr>
              <a:spLocks/>
            </p:cNvSpPr>
            <p:nvPr/>
          </p:nvSpPr>
          <p:spPr bwMode="auto">
            <a:xfrm>
              <a:off x="4043" y="2524"/>
              <a:ext cx="41" cy="52"/>
            </a:xfrm>
            <a:custGeom>
              <a:avLst/>
              <a:gdLst>
                <a:gd name="T0" fmla="*/ 207 w 246"/>
                <a:gd name="T1" fmla="*/ 124 h 310"/>
                <a:gd name="T2" fmla="*/ 219 w 246"/>
                <a:gd name="T3" fmla="*/ 143 h 310"/>
                <a:gd name="T4" fmla="*/ 225 w 246"/>
                <a:gd name="T5" fmla="*/ 164 h 310"/>
                <a:gd name="T6" fmla="*/ 221 w 246"/>
                <a:gd name="T7" fmla="*/ 187 h 310"/>
                <a:gd name="T8" fmla="*/ 208 w 246"/>
                <a:gd name="T9" fmla="*/ 209 h 310"/>
                <a:gd name="T10" fmla="*/ 188 w 246"/>
                <a:gd name="T11" fmla="*/ 228 h 310"/>
                <a:gd name="T12" fmla="*/ 166 w 246"/>
                <a:gd name="T13" fmla="*/ 246 h 310"/>
                <a:gd name="T14" fmla="*/ 143 w 246"/>
                <a:gd name="T15" fmla="*/ 264 h 310"/>
                <a:gd name="T16" fmla="*/ 129 w 246"/>
                <a:gd name="T17" fmla="*/ 278 h 310"/>
                <a:gd name="T18" fmla="*/ 124 w 246"/>
                <a:gd name="T19" fmla="*/ 287 h 310"/>
                <a:gd name="T20" fmla="*/ 120 w 246"/>
                <a:gd name="T21" fmla="*/ 296 h 310"/>
                <a:gd name="T22" fmla="*/ 121 w 246"/>
                <a:gd name="T23" fmla="*/ 305 h 310"/>
                <a:gd name="T24" fmla="*/ 130 w 246"/>
                <a:gd name="T25" fmla="*/ 310 h 310"/>
                <a:gd name="T26" fmla="*/ 139 w 246"/>
                <a:gd name="T27" fmla="*/ 309 h 310"/>
                <a:gd name="T28" fmla="*/ 154 w 246"/>
                <a:gd name="T29" fmla="*/ 293 h 310"/>
                <a:gd name="T30" fmla="*/ 180 w 246"/>
                <a:gd name="T31" fmla="*/ 269 h 310"/>
                <a:gd name="T32" fmla="*/ 207 w 246"/>
                <a:gd name="T33" fmla="*/ 246 h 310"/>
                <a:gd name="T34" fmla="*/ 231 w 246"/>
                <a:gd name="T35" fmla="*/ 219 h 310"/>
                <a:gd name="T36" fmla="*/ 245 w 246"/>
                <a:gd name="T37" fmla="*/ 187 h 310"/>
                <a:gd name="T38" fmla="*/ 242 w 246"/>
                <a:gd name="T39" fmla="*/ 153 h 310"/>
                <a:gd name="T40" fmla="*/ 227 w 246"/>
                <a:gd name="T41" fmla="*/ 120 h 310"/>
                <a:gd name="T42" fmla="*/ 201 w 246"/>
                <a:gd name="T43" fmla="*/ 94 h 310"/>
                <a:gd name="T44" fmla="*/ 177 w 246"/>
                <a:gd name="T45" fmla="*/ 74 h 310"/>
                <a:gd name="T46" fmla="*/ 152 w 246"/>
                <a:gd name="T47" fmla="*/ 60 h 310"/>
                <a:gd name="T48" fmla="*/ 126 w 246"/>
                <a:gd name="T49" fmla="*/ 43 h 310"/>
                <a:gd name="T50" fmla="*/ 98 w 246"/>
                <a:gd name="T51" fmla="*/ 28 h 310"/>
                <a:gd name="T52" fmla="*/ 72 w 246"/>
                <a:gd name="T53" fmla="*/ 16 h 310"/>
                <a:gd name="T54" fmla="*/ 46 w 246"/>
                <a:gd name="T55" fmla="*/ 7 h 310"/>
                <a:gd name="T56" fmla="*/ 24 w 246"/>
                <a:gd name="T57" fmla="*/ 1 h 310"/>
                <a:gd name="T58" fmla="*/ 7 w 246"/>
                <a:gd name="T59" fmla="*/ 1 h 310"/>
                <a:gd name="T60" fmla="*/ 8 w 246"/>
                <a:gd name="T61" fmla="*/ 6 h 310"/>
                <a:gd name="T62" fmla="*/ 28 w 246"/>
                <a:gd name="T63" fmla="*/ 14 h 310"/>
                <a:gd name="T64" fmla="*/ 51 w 246"/>
                <a:gd name="T65" fmla="*/ 24 h 310"/>
                <a:gd name="T66" fmla="*/ 78 w 246"/>
                <a:gd name="T67" fmla="*/ 37 h 310"/>
                <a:gd name="T68" fmla="*/ 106 w 246"/>
                <a:gd name="T69" fmla="*/ 51 h 310"/>
                <a:gd name="T70" fmla="*/ 134 w 246"/>
                <a:gd name="T71" fmla="*/ 69 h 310"/>
                <a:gd name="T72" fmla="*/ 163 w 246"/>
                <a:gd name="T73" fmla="*/ 87 h 310"/>
                <a:gd name="T74" fmla="*/ 187 w 246"/>
                <a:gd name="T75" fmla="*/ 10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6" h="310">
                  <a:moveTo>
                    <a:pt x="199" y="116"/>
                  </a:moveTo>
                  <a:lnTo>
                    <a:pt x="207" y="124"/>
                  </a:lnTo>
                  <a:lnTo>
                    <a:pt x="214" y="133"/>
                  </a:lnTo>
                  <a:lnTo>
                    <a:pt x="219" y="143"/>
                  </a:lnTo>
                  <a:lnTo>
                    <a:pt x="223" y="154"/>
                  </a:lnTo>
                  <a:lnTo>
                    <a:pt x="225" y="164"/>
                  </a:lnTo>
                  <a:lnTo>
                    <a:pt x="225" y="176"/>
                  </a:lnTo>
                  <a:lnTo>
                    <a:pt x="221" y="187"/>
                  </a:lnTo>
                  <a:lnTo>
                    <a:pt x="216" y="197"/>
                  </a:lnTo>
                  <a:lnTo>
                    <a:pt x="208" y="209"/>
                  </a:lnTo>
                  <a:lnTo>
                    <a:pt x="199" y="219"/>
                  </a:lnTo>
                  <a:lnTo>
                    <a:pt x="188" y="228"/>
                  </a:lnTo>
                  <a:lnTo>
                    <a:pt x="177" y="238"/>
                  </a:lnTo>
                  <a:lnTo>
                    <a:pt x="166" y="246"/>
                  </a:lnTo>
                  <a:lnTo>
                    <a:pt x="154" y="255"/>
                  </a:lnTo>
                  <a:lnTo>
                    <a:pt x="143" y="264"/>
                  </a:lnTo>
                  <a:lnTo>
                    <a:pt x="132" y="274"/>
                  </a:lnTo>
                  <a:lnTo>
                    <a:pt x="129" y="278"/>
                  </a:lnTo>
                  <a:lnTo>
                    <a:pt x="126" y="282"/>
                  </a:lnTo>
                  <a:lnTo>
                    <a:pt x="124" y="287"/>
                  </a:lnTo>
                  <a:lnTo>
                    <a:pt x="121" y="292"/>
                  </a:lnTo>
                  <a:lnTo>
                    <a:pt x="120" y="296"/>
                  </a:lnTo>
                  <a:lnTo>
                    <a:pt x="120" y="301"/>
                  </a:lnTo>
                  <a:lnTo>
                    <a:pt x="121" y="305"/>
                  </a:lnTo>
                  <a:lnTo>
                    <a:pt x="125" y="309"/>
                  </a:lnTo>
                  <a:lnTo>
                    <a:pt x="130" y="310"/>
                  </a:lnTo>
                  <a:lnTo>
                    <a:pt x="134" y="310"/>
                  </a:lnTo>
                  <a:lnTo>
                    <a:pt x="139" y="309"/>
                  </a:lnTo>
                  <a:lnTo>
                    <a:pt x="143" y="305"/>
                  </a:lnTo>
                  <a:lnTo>
                    <a:pt x="154" y="293"/>
                  </a:lnTo>
                  <a:lnTo>
                    <a:pt x="167" y="280"/>
                  </a:lnTo>
                  <a:lnTo>
                    <a:pt x="180" y="269"/>
                  </a:lnTo>
                  <a:lnTo>
                    <a:pt x="194" y="257"/>
                  </a:lnTo>
                  <a:lnTo>
                    <a:pt x="207" y="246"/>
                  </a:lnTo>
                  <a:lnTo>
                    <a:pt x="219" y="233"/>
                  </a:lnTo>
                  <a:lnTo>
                    <a:pt x="231" y="219"/>
                  </a:lnTo>
                  <a:lnTo>
                    <a:pt x="239" y="204"/>
                  </a:lnTo>
                  <a:lnTo>
                    <a:pt x="245" y="187"/>
                  </a:lnTo>
                  <a:lnTo>
                    <a:pt x="246" y="170"/>
                  </a:lnTo>
                  <a:lnTo>
                    <a:pt x="242" y="153"/>
                  </a:lnTo>
                  <a:lnTo>
                    <a:pt x="236" y="136"/>
                  </a:lnTo>
                  <a:lnTo>
                    <a:pt x="227" y="120"/>
                  </a:lnTo>
                  <a:lnTo>
                    <a:pt x="215" y="107"/>
                  </a:lnTo>
                  <a:lnTo>
                    <a:pt x="201" y="94"/>
                  </a:lnTo>
                  <a:lnTo>
                    <a:pt x="187" y="82"/>
                  </a:lnTo>
                  <a:lnTo>
                    <a:pt x="177" y="74"/>
                  </a:lnTo>
                  <a:lnTo>
                    <a:pt x="165" y="68"/>
                  </a:lnTo>
                  <a:lnTo>
                    <a:pt x="152" y="60"/>
                  </a:lnTo>
                  <a:lnTo>
                    <a:pt x="139" y="51"/>
                  </a:lnTo>
                  <a:lnTo>
                    <a:pt x="126" y="43"/>
                  </a:lnTo>
                  <a:lnTo>
                    <a:pt x="112" y="35"/>
                  </a:lnTo>
                  <a:lnTo>
                    <a:pt x="98" y="28"/>
                  </a:lnTo>
                  <a:lnTo>
                    <a:pt x="85" y="22"/>
                  </a:lnTo>
                  <a:lnTo>
                    <a:pt x="72" y="16"/>
                  </a:lnTo>
                  <a:lnTo>
                    <a:pt x="59" y="10"/>
                  </a:lnTo>
                  <a:lnTo>
                    <a:pt x="46" y="7"/>
                  </a:lnTo>
                  <a:lnTo>
                    <a:pt x="35" y="3"/>
                  </a:lnTo>
                  <a:lnTo>
                    <a:pt x="24" y="1"/>
                  </a:lnTo>
                  <a:lnTo>
                    <a:pt x="15" y="0"/>
                  </a:lnTo>
                  <a:lnTo>
                    <a:pt x="7" y="1"/>
                  </a:lnTo>
                  <a:lnTo>
                    <a:pt x="0" y="3"/>
                  </a:lnTo>
                  <a:lnTo>
                    <a:pt x="8" y="6"/>
                  </a:lnTo>
                  <a:lnTo>
                    <a:pt x="17" y="9"/>
                  </a:lnTo>
                  <a:lnTo>
                    <a:pt x="28" y="14"/>
                  </a:lnTo>
                  <a:lnTo>
                    <a:pt x="38" y="18"/>
                  </a:lnTo>
                  <a:lnTo>
                    <a:pt x="51" y="24"/>
                  </a:lnTo>
                  <a:lnTo>
                    <a:pt x="64" y="30"/>
                  </a:lnTo>
                  <a:lnTo>
                    <a:pt x="78" y="37"/>
                  </a:lnTo>
                  <a:lnTo>
                    <a:pt x="92" y="43"/>
                  </a:lnTo>
                  <a:lnTo>
                    <a:pt x="106" y="51"/>
                  </a:lnTo>
                  <a:lnTo>
                    <a:pt x="120" y="60"/>
                  </a:lnTo>
                  <a:lnTo>
                    <a:pt x="134" y="69"/>
                  </a:lnTo>
                  <a:lnTo>
                    <a:pt x="148" y="78"/>
                  </a:lnTo>
                  <a:lnTo>
                    <a:pt x="163" y="87"/>
                  </a:lnTo>
                  <a:lnTo>
                    <a:pt x="175" y="96"/>
                  </a:lnTo>
                  <a:lnTo>
                    <a:pt x="187" y="105"/>
                  </a:lnTo>
                  <a:lnTo>
                    <a:pt x="199" y="116"/>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98" name="Freeform 648"/>
            <p:cNvSpPr>
              <a:spLocks/>
            </p:cNvSpPr>
            <p:nvPr/>
          </p:nvSpPr>
          <p:spPr bwMode="auto">
            <a:xfrm>
              <a:off x="3998" y="2585"/>
              <a:ext cx="14" cy="31"/>
            </a:xfrm>
            <a:custGeom>
              <a:avLst/>
              <a:gdLst>
                <a:gd name="T0" fmla="*/ 31 w 83"/>
                <a:gd name="T1" fmla="*/ 14 h 187"/>
                <a:gd name="T2" fmla="*/ 29 w 83"/>
                <a:gd name="T3" fmla="*/ 8 h 187"/>
                <a:gd name="T4" fmla="*/ 25 w 83"/>
                <a:gd name="T5" fmla="*/ 3 h 187"/>
                <a:gd name="T6" fmla="*/ 19 w 83"/>
                <a:gd name="T7" fmla="*/ 1 h 187"/>
                <a:gd name="T8" fmla="*/ 14 w 83"/>
                <a:gd name="T9" fmla="*/ 0 h 187"/>
                <a:gd name="T10" fmla="*/ 8 w 83"/>
                <a:gd name="T11" fmla="*/ 2 h 187"/>
                <a:gd name="T12" fmla="*/ 3 w 83"/>
                <a:gd name="T13" fmla="*/ 5 h 187"/>
                <a:gd name="T14" fmla="*/ 0 w 83"/>
                <a:gd name="T15" fmla="*/ 11 h 187"/>
                <a:gd name="T16" fmla="*/ 0 w 83"/>
                <a:gd name="T17" fmla="*/ 17 h 187"/>
                <a:gd name="T18" fmla="*/ 5 w 83"/>
                <a:gd name="T19" fmla="*/ 42 h 187"/>
                <a:gd name="T20" fmla="*/ 15 w 83"/>
                <a:gd name="T21" fmla="*/ 71 h 187"/>
                <a:gd name="T22" fmla="*/ 27 w 83"/>
                <a:gd name="T23" fmla="*/ 100 h 187"/>
                <a:gd name="T24" fmla="*/ 41 w 83"/>
                <a:gd name="T25" fmla="*/ 127 h 187"/>
                <a:gd name="T26" fmla="*/ 55 w 83"/>
                <a:gd name="T27" fmla="*/ 151 h 187"/>
                <a:gd name="T28" fmla="*/ 68 w 83"/>
                <a:gd name="T29" fmla="*/ 171 h 187"/>
                <a:gd name="T30" fmla="*/ 77 w 83"/>
                <a:gd name="T31" fmla="*/ 184 h 187"/>
                <a:gd name="T32" fmla="*/ 83 w 83"/>
                <a:gd name="T33" fmla="*/ 187 h 187"/>
                <a:gd name="T34" fmla="*/ 80 w 83"/>
                <a:gd name="T35" fmla="*/ 174 h 187"/>
                <a:gd name="T36" fmla="*/ 75 w 83"/>
                <a:gd name="T37" fmla="*/ 158 h 187"/>
                <a:gd name="T38" fmla="*/ 68 w 83"/>
                <a:gd name="T39" fmla="*/ 138 h 187"/>
                <a:gd name="T40" fmla="*/ 59 w 83"/>
                <a:gd name="T41" fmla="*/ 113 h 187"/>
                <a:gd name="T42" fmla="*/ 51 w 83"/>
                <a:gd name="T43" fmla="*/ 88 h 187"/>
                <a:gd name="T44" fmla="*/ 43 w 83"/>
                <a:gd name="T45" fmla="*/ 63 h 187"/>
                <a:gd name="T46" fmla="*/ 36 w 83"/>
                <a:gd name="T47" fmla="*/ 38 h 187"/>
                <a:gd name="T48" fmla="*/ 31 w 83"/>
                <a:gd name="T49" fmla="*/ 1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 h="187">
                  <a:moveTo>
                    <a:pt x="31" y="14"/>
                  </a:moveTo>
                  <a:lnTo>
                    <a:pt x="29" y="8"/>
                  </a:lnTo>
                  <a:lnTo>
                    <a:pt x="25" y="3"/>
                  </a:lnTo>
                  <a:lnTo>
                    <a:pt x="19" y="1"/>
                  </a:lnTo>
                  <a:lnTo>
                    <a:pt x="14" y="0"/>
                  </a:lnTo>
                  <a:lnTo>
                    <a:pt x="8" y="2"/>
                  </a:lnTo>
                  <a:lnTo>
                    <a:pt x="3" y="5"/>
                  </a:lnTo>
                  <a:lnTo>
                    <a:pt x="0" y="11"/>
                  </a:lnTo>
                  <a:lnTo>
                    <a:pt x="0" y="17"/>
                  </a:lnTo>
                  <a:lnTo>
                    <a:pt x="5" y="42"/>
                  </a:lnTo>
                  <a:lnTo>
                    <a:pt x="15" y="71"/>
                  </a:lnTo>
                  <a:lnTo>
                    <a:pt x="27" y="100"/>
                  </a:lnTo>
                  <a:lnTo>
                    <a:pt x="41" y="127"/>
                  </a:lnTo>
                  <a:lnTo>
                    <a:pt x="55" y="151"/>
                  </a:lnTo>
                  <a:lnTo>
                    <a:pt x="68" y="171"/>
                  </a:lnTo>
                  <a:lnTo>
                    <a:pt x="77" y="184"/>
                  </a:lnTo>
                  <a:lnTo>
                    <a:pt x="83" y="187"/>
                  </a:lnTo>
                  <a:lnTo>
                    <a:pt x="80" y="174"/>
                  </a:lnTo>
                  <a:lnTo>
                    <a:pt x="75" y="158"/>
                  </a:lnTo>
                  <a:lnTo>
                    <a:pt x="68" y="138"/>
                  </a:lnTo>
                  <a:lnTo>
                    <a:pt x="59" y="113"/>
                  </a:lnTo>
                  <a:lnTo>
                    <a:pt x="51" y="88"/>
                  </a:lnTo>
                  <a:lnTo>
                    <a:pt x="43" y="63"/>
                  </a:lnTo>
                  <a:lnTo>
                    <a:pt x="36" y="38"/>
                  </a:lnTo>
                  <a:lnTo>
                    <a:pt x="31"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299" name="Freeform 649"/>
            <p:cNvSpPr>
              <a:spLocks/>
            </p:cNvSpPr>
            <p:nvPr/>
          </p:nvSpPr>
          <p:spPr bwMode="auto">
            <a:xfrm>
              <a:off x="3992" y="2568"/>
              <a:ext cx="7" cy="16"/>
            </a:xfrm>
            <a:custGeom>
              <a:avLst/>
              <a:gdLst>
                <a:gd name="T0" fmla="*/ 22 w 44"/>
                <a:gd name="T1" fmla="*/ 10 h 94"/>
                <a:gd name="T2" fmla="*/ 21 w 44"/>
                <a:gd name="T3" fmla="*/ 6 h 94"/>
                <a:gd name="T4" fmla="*/ 18 w 44"/>
                <a:gd name="T5" fmla="*/ 2 h 94"/>
                <a:gd name="T6" fmla="*/ 14 w 44"/>
                <a:gd name="T7" fmla="*/ 0 h 94"/>
                <a:gd name="T8" fmla="*/ 10 w 44"/>
                <a:gd name="T9" fmla="*/ 0 h 94"/>
                <a:gd name="T10" fmla="*/ 6 w 44"/>
                <a:gd name="T11" fmla="*/ 1 h 94"/>
                <a:gd name="T12" fmla="*/ 3 w 44"/>
                <a:gd name="T13" fmla="*/ 3 h 94"/>
                <a:gd name="T14" fmla="*/ 0 w 44"/>
                <a:gd name="T15" fmla="*/ 7 h 94"/>
                <a:gd name="T16" fmla="*/ 0 w 44"/>
                <a:gd name="T17" fmla="*/ 11 h 94"/>
                <a:gd name="T18" fmla="*/ 0 w 44"/>
                <a:gd name="T19" fmla="*/ 24 h 94"/>
                <a:gd name="T20" fmla="*/ 4 w 44"/>
                <a:gd name="T21" fmla="*/ 38 h 94"/>
                <a:gd name="T22" fmla="*/ 8 w 44"/>
                <a:gd name="T23" fmla="*/ 52 h 94"/>
                <a:gd name="T24" fmla="*/ 14 w 44"/>
                <a:gd name="T25" fmla="*/ 65 h 94"/>
                <a:gd name="T26" fmla="*/ 21 w 44"/>
                <a:gd name="T27" fmla="*/ 78 h 94"/>
                <a:gd name="T28" fmla="*/ 28 w 44"/>
                <a:gd name="T29" fmla="*/ 87 h 94"/>
                <a:gd name="T30" fmla="*/ 37 w 44"/>
                <a:gd name="T31" fmla="*/ 93 h 94"/>
                <a:gd name="T32" fmla="*/ 42 w 44"/>
                <a:gd name="T33" fmla="*/ 94 h 94"/>
                <a:gd name="T34" fmla="*/ 44 w 44"/>
                <a:gd name="T35" fmla="*/ 76 h 94"/>
                <a:gd name="T36" fmla="*/ 38 w 44"/>
                <a:gd name="T37" fmla="*/ 54 h 94"/>
                <a:gd name="T38" fmla="*/ 31 w 44"/>
                <a:gd name="T39" fmla="*/ 32 h 94"/>
                <a:gd name="T40" fmla="*/ 22 w 44"/>
                <a:gd name="T41" fmla="*/ 1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94">
                  <a:moveTo>
                    <a:pt x="22" y="10"/>
                  </a:moveTo>
                  <a:lnTo>
                    <a:pt x="21" y="6"/>
                  </a:lnTo>
                  <a:lnTo>
                    <a:pt x="18" y="2"/>
                  </a:lnTo>
                  <a:lnTo>
                    <a:pt x="14" y="0"/>
                  </a:lnTo>
                  <a:lnTo>
                    <a:pt x="10" y="0"/>
                  </a:lnTo>
                  <a:lnTo>
                    <a:pt x="6" y="1"/>
                  </a:lnTo>
                  <a:lnTo>
                    <a:pt x="3" y="3"/>
                  </a:lnTo>
                  <a:lnTo>
                    <a:pt x="0" y="7"/>
                  </a:lnTo>
                  <a:lnTo>
                    <a:pt x="0" y="11"/>
                  </a:lnTo>
                  <a:lnTo>
                    <a:pt x="0" y="24"/>
                  </a:lnTo>
                  <a:lnTo>
                    <a:pt x="4" y="38"/>
                  </a:lnTo>
                  <a:lnTo>
                    <a:pt x="8" y="52"/>
                  </a:lnTo>
                  <a:lnTo>
                    <a:pt x="14" y="65"/>
                  </a:lnTo>
                  <a:lnTo>
                    <a:pt x="21" y="78"/>
                  </a:lnTo>
                  <a:lnTo>
                    <a:pt x="28" y="87"/>
                  </a:lnTo>
                  <a:lnTo>
                    <a:pt x="37" y="93"/>
                  </a:lnTo>
                  <a:lnTo>
                    <a:pt x="42" y="94"/>
                  </a:lnTo>
                  <a:lnTo>
                    <a:pt x="44" y="76"/>
                  </a:lnTo>
                  <a:lnTo>
                    <a:pt x="38" y="54"/>
                  </a:lnTo>
                  <a:lnTo>
                    <a:pt x="31" y="32"/>
                  </a:lnTo>
                  <a:lnTo>
                    <a:pt x="22"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300" name="Freeform 650"/>
            <p:cNvSpPr>
              <a:spLocks/>
            </p:cNvSpPr>
            <p:nvPr/>
          </p:nvSpPr>
          <p:spPr bwMode="auto">
            <a:xfrm>
              <a:off x="3986" y="2557"/>
              <a:ext cx="6" cy="9"/>
            </a:xfrm>
            <a:custGeom>
              <a:avLst/>
              <a:gdLst>
                <a:gd name="T0" fmla="*/ 20 w 38"/>
                <a:gd name="T1" fmla="*/ 7 h 54"/>
                <a:gd name="T2" fmla="*/ 20 w 38"/>
                <a:gd name="T3" fmla="*/ 8 h 54"/>
                <a:gd name="T4" fmla="*/ 20 w 38"/>
                <a:gd name="T5" fmla="*/ 8 h 54"/>
                <a:gd name="T6" fmla="*/ 20 w 38"/>
                <a:gd name="T7" fmla="*/ 8 h 54"/>
                <a:gd name="T8" fmla="*/ 20 w 38"/>
                <a:gd name="T9" fmla="*/ 8 h 54"/>
                <a:gd name="T10" fmla="*/ 19 w 38"/>
                <a:gd name="T11" fmla="*/ 4 h 54"/>
                <a:gd name="T12" fmla="*/ 15 w 38"/>
                <a:gd name="T13" fmla="*/ 1 h 54"/>
                <a:gd name="T14" fmla="*/ 12 w 38"/>
                <a:gd name="T15" fmla="*/ 0 h 54"/>
                <a:gd name="T16" fmla="*/ 7 w 38"/>
                <a:gd name="T17" fmla="*/ 0 h 54"/>
                <a:gd name="T18" fmla="*/ 4 w 38"/>
                <a:gd name="T19" fmla="*/ 1 h 54"/>
                <a:gd name="T20" fmla="*/ 1 w 38"/>
                <a:gd name="T21" fmla="*/ 4 h 54"/>
                <a:gd name="T22" fmla="*/ 0 w 38"/>
                <a:gd name="T23" fmla="*/ 8 h 54"/>
                <a:gd name="T24" fmla="*/ 0 w 38"/>
                <a:gd name="T25" fmla="*/ 11 h 54"/>
                <a:gd name="T26" fmla="*/ 1 w 38"/>
                <a:gd name="T27" fmla="*/ 17 h 54"/>
                <a:gd name="T28" fmla="*/ 4 w 38"/>
                <a:gd name="T29" fmla="*/ 24 h 54"/>
                <a:gd name="T30" fmla="*/ 8 w 38"/>
                <a:gd name="T31" fmla="*/ 32 h 54"/>
                <a:gd name="T32" fmla="*/ 14 w 38"/>
                <a:gd name="T33" fmla="*/ 39 h 54"/>
                <a:gd name="T34" fmla="*/ 20 w 38"/>
                <a:gd name="T35" fmla="*/ 46 h 54"/>
                <a:gd name="T36" fmla="*/ 27 w 38"/>
                <a:gd name="T37" fmla="*/ 50 h 54"/>
                <a:gd name="T38" fmla="*/ 33 w 38"/>
                <a:gd name="T39" fmla="*/ 54 h 54"/>
                <a:gd name="T40" fmla="*/ 38 w 38"/>
                <a:gd name="T41" fmla="*/ 54 h 54"/>
                <a:gd name="T42" fmla="*/ 36 w 38"/>
                <a:gd name="T43" fmla="*/ 42 h 54"/>
                <a:gd name="T44" fmla="*/ 32 w 38"/>
                <a:gd name="T45" fmla="*/ 29 h 54"/>
                <a:gd name="T46" fmla="*/ 25 w 38"/>
                <a:gd name="T47" fmla="*/ 16 h 54"/>
                <a:gd name="T48" fmla="*/ 20 w 38"/>
                <a:gd name="T4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54">
                  <a:moveTo>
                    <a:pt x="20" y="7"/>
                  </a:moveTo>
                  <a:lnTo>
                    <a:pt x="20" y="8"/>
                  </a:lnTo>
                  <a:lnTo>
                    <a:pt x="20" y="8"/>
                  </a:lnTo>
                  <a:lnTo>
                    <a:pt x="20" y="8"/>
                  </a:lnTo>
                  <a:lnTo>
                    <a:pt x="20" y="8"/>
                  </a:lnTo>
                  <a:lnTo>
                    <a:pt x="19" y="4"/>
                  </a:lnTo>
                  <a:lnTo>
                    <a:pt x="15" y="1"/>
                  </a:lnTo>
                  <a:lnTo>
                    <a:pt x="12" y="0"/>
                  </a:lnTo>
                  <a:lnTo>
                    <a:pt x="7" y="0"/>
                  </a:lnTo>
                  <a:lnTo>
                    <a:pt x="4" y="1"/>
                  </a:lnTo>
                  <a:lnTo>
                    <a:pt x="1" y="4"/>
                  </a:lnTo>
                  <a:lnTo>
                    <a:pt x="0" y="8"/>
                  </a:lnTo>
                  <a:lnTo>
                    <a:pt x="0" y="11"/>
                  </a:lnTo>
                  <a:lnTo>
                    <a:pt x="1" y="17"/>
                  </a:lnTo>
                  <a:lnTo>
                    <a:pt x="4" y="24"/>
                  </a:lnTo>
                  <a:lnTo>
                    <a:pt x="8" y="32"/>
                  </a:lnTo>
                  <a:lnTo>
                    <a:pt x="14" y="39"/>
                  </a:lnTo>
                  <a:lnTo>
                    <a:pt x="20" y="46"/>
                  </a:lnTo>
                  <a:lnTo>
                    <a:pt x="27" y="50"/>
                  </a:lnTo>
                  <a:lnTo>
                    <a:pt x="33" y="54"/>
                  </a:lnTo>
                  <a:lnTo>
                    <a:pt x="38" y="54"/>
                  </a:lnTo>
                  <a:lnTo>
                    <a:pt x="36" y="42"/>
                  </a:lnTo>
                  <a:lnTo>
                    <a:pt x="32" y="29"/>
                  </a:lnTo>
                  <a:lnTo>
                    <a:pt x="25" y="16"/>
                  </a:lnTo>
                  <a:lnTo>
                    <a:pt x="2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301" name="Freeform 651"/>
            <p:cNvSpPr>
              <a:spLocks/>
            </p:cNvSpPr>
            <p:nvPr/>
          </p:nvSpPr>
          <p:spPr bwMode="auto">
            <a:xfrm>
              <a:off x="3981" y="2549"/>
              <a:ext cx="8" cy="6"/>
            </a:xfrm>
            <a:custGeom>
              <a:avLst/>
              <a:gdLst>
                <a:gd name="T0" fmla="*/ 41 w 52"/>
                <a:gd name="T1" fmla="*/ 27 h 36"/>
                <a:gd name="T2" fmla="*/ 46 w 52"/>
                <a:gd name="T3" fmla="*/ 24 h 36"/>
                <a:gd name="T4" fmla="*/ 51 w 52"/>
                <a:gd name="T5" fmla="*/ 21 h 36"/>
                <a:gd name="T6" fmla="*/ 52 w 52"/>
                <a:gd name="T7" fmla="*/ 16 h 36"/>
                <a:gd name="T8" fmla="*/ 52 w 52"/>
                <a:gd name="T9" fmla="*/ 12 h 36"/>
                <a:gd name="T10" fmla="*/ 50 w 52"/>
                <a:gd name="T11" fmla="*/ 6 h 36"/>
                <a:gd name="T12" fmla="*/ 46 w 52"/>
                <a:gd name="T13" fmla="*/ 2 h 36"/>
                <a:gd name="T14" fmla="*/ 41 w 52"/>
                <a:gd name="T15" fmla="*/ 0 h 36"/>
                <a:gd name="T16" fmla="*/ 36 w 52"/>
                <a:gd name="T17" fmla="*/ 0 h 36"/>
                <a:gd name="T18" fmla="*/ 33 w 52"/>
                <a:gd name="T19" fmla="*/ 0 h 36"/>
                <a:gd name="T20" fmla="*/ 29 w 52"/>
                <a:gd name="T21" fmla="*/ 1 h 36"/>
                <a:gd name="T22" fmla="*/ 21 w 52"/>
                <a:gd name="T23" fmla="*/ 4 h 36"/>
                <a:gd name="T24" fmla="*/ 13 w 52"/>
                <a:gd name="T25" fmla="*/ 8 h 36"/>
                <a:gd name="T26" fmla="*/ 6 w 52"/>
                <a:gd name="T27" fmla="*/ 15 h 36"/>
                <a:gd name="T28" fmla="*/ 3 w 52"/>
                <a:gd name="T29" fmla="*/ 22 h 36"/>
                <a:gd name="T30" fmla="*/ 0 w 52"/>
                <a:gd name="T31" fmla="*/ 29 h 36"/>
                <a:gd name="T32" fmla="*/ 0 w 52"/>
                <a:gd name="T33" fmla="*/ 31 h 36"/>
                <a:gd name="T34" fmla="*/ 4 w 52"/>
                <a:gd name="T35" fmla="*/ 33 h 36"/>
                <a:gd name="T36" fmla="*/ 9 w 52"/>
                <a:gd name="T37" fmla="*/ 36 h 36"/>
                <a:gd name="T38" fmla="*/ 13 w 52"/>
                <a:gd name="T39" fmla="*/ 36 h 36"/>
                <a:gd name="T40" fmla="*/ 18 w 52"/>
                <a:gd name="T41" fmla="*/ 36 h 36"/>
                <a:gd name="T42" fmla="*/ 24 w 52"/>
                <a:gd name="T43" fmla="*/ 33 h 36"/>
                <a:gd name="T44" fmla="*/ 30 w 52"/>
                <a:gd name="T45" fmla="*/ 32 h 36"/>
                <a:gd name="T46" fmla="*/ 36 w 52"/>
                <a:gd name="T47" fmla="*/ 30 h 36"/>
                <a:gd name="T48" fmla="*/ 41 w 52"/>
                <a:gd name="T49"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 h="36">
                  <a:moveTo>
                    <a:pt x="41" y="27"/>
                  </a:moveTo>
                  <a:lnTo>
                    <a:pt x="46" y="24"/>
                  </a:lnTo>
                  <a:lnTo>
                    <a:pt x="51" y="21"/>
                  </a:lnTo>
                  <a:lnTo>
                    <a:pt x="52" y="16"/>
                  </a:lnTo>
                  <a:lnTo>
                    <a:pt x="52" y="12"/>
                  </a:lnTo>
                  <a:lnTo>
                    <a:pt x="50" y="6"/>
                  </a:lnTo>
                  <a:lnTo>
                    <a:pt x="46" y="2"/>
                  </a:lnTo>
                  <a:lnTo>
                    <a:pt x="41" y="0"/>
                  </a:lnTo>
                  <a:lnTo>
                    <a:pt x="36" y="0"/>
                  </a:lnTo>
                  <a:lnTo>
                    <a:pt x="33" y="0"/>
                  </a:lnTo>
                  <a:lnTo>
                    <a:pt x="29" y="1"/>
                  </a:lnTo>
                  <a:lnTo>
                    <a:pt x="21" y="4"/>
                  </a:lnTo>
                  <a:lnTo>
                    <a:pt x="13" y="8"/>
                  </a:lnTo>
                  <a:lnTo>
                    <a:pt x="6" y="15"/>
                  </a:lnTo>
                  <a:lnTo>
                    <a:pt x="3" y="22"/>
                  </a:lnTo>
                  <a:lnTo>
                    <a:pt x="0" y="29"/>
                  </a:lnTo>
                  <a:lnTo>
                    <a:pt x="0" y="31"/>
                  </a:lnTo>
                  <a:lnTo>
                    <a:pt x="4" y="33"/>
                  </a:lnTo>
                  <a:lnTo>
                    <a:pt x="9" y="36"/>
                  </a:lnTo>
                  <a:lnTo>
                    <a:pt x="13" y="36"/>
                  </a:lnTo>
                  <a:lnTo>
                    <a:pt x="18" y="36"/>
                  </a:lnTo>
                  <a:lnTo>
                    <a:pt x="24" y="33"/>
                  </a:lnTo>
                  <a:lnTo>
                    <a:pt x="30" y="32"/>
                  </a:lnTo>
                  <a:lnTo>
                    <a:pt x="36" y="30"/>
                  </a:lnTo>
                  <a:lnTo>
                    <a:pt x="41"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302" name="Freeform 652"/>
            <p:cNvSpPr>
              <a:spLocks/>
            </p:cNvSpPr>
            <p:nvPr/>
          </p:nvSpPr>
          <p:spPr bwMode="auto">
            <a:xfrm>
              <a:off x="3941" y="2539"/>
              <a:ext cx="33" cy="39"/>
            </a:xfrm>
            <a:custGeom>
              <a:avLst/>
              <a:gdLst>
                <a:gd name="T0" fmla="*/ 73 w 198"/>
                <a:gd name="T1" fmla="*/ 36 h 236"/>
                <a:gd name="T2" fmla="*/ 58 w 198"/>
                <a:gd name="T3" fmla="*/ 46 h 236"/>
                <a:gd name="T4" fmla="*/ 46 w 198"/>
                <a:gd name="T5" fmla="*/ 58 h 236"/>
                <a:gd name="T6" fmla="*/ 33 w 198"/>
                <a:gd name="T7" fmla="*/ 72 h 236"/>
                <a:gd name="T8" fmla="*/ 22 w 198"/>
                <a:gd name="T9" fmla="*/ 85 h 236"/>
                <a:gd name="T10" fmla="*/ 14 w 198"/>
                <a:gd name="T11" fmla="*/ 100 h 236"/>
                <a:gd name="T12" fmla="*/ 7 w 198"/>
                <a:gd name="T13" fmla="*/ 115 h 236"/>
                <a:gd name="T14" fmla="*/ 2 w 198"/>
                <a:gd name="T15" fmla="*/ 130 h 236"/>
                <a:gd name="T16" fmla="*/ 0 w 198"/>
                <a:gd name="T17" fmla="*/ 146 h 236"/>
                <a:gd name="T18" fmla="*/ 2 w 198"/>
                <a:gd name="T19" fmla="*/ 170 h 236"/>
                <a:gd name="T20" fmla="*/ 12 w 198"/>
                <a:gd name="T21" fmla="*/ 190 h 236"/>
                <a:gd name="T22" fmla="*/ 26 w 198"/>
                <a:gd name="T23" fmla="*/ 207 h 236"/>
                <a:gd name="T24" fmla="*/ 43 w 198"/>
                <a:gd name="T25" fmla="*/ 220 h 236"/>
                <a:gd name="T26" fmla="*/ 64 w 198"/>
                <a:gd name="T27" fmla="*/ 229 h 236"/>
                <a:gd name="T28" fmla="*/ 88 w 198"/>
                <a:gd name="T29" fmla="*/ 235 h 236"/>
                <a:gd name="T30" fmla="*/ 110 w 198"/>
                <a:gd name="T31" fmla="*/ 236 h 236"/>
                <a:gd name="T32" fmla="*/ 132 w 198"/>
                <a:gd name="T33" fmla="*/ 232 h 236"/>
                <a:gd name="T34" fmla="*/ 137 w 198"/>
                <a:gd name="T35" fmla="*/ 232 h 236"/>
                <a:gd name="T36" fmla="*/ 142 w 198"/>
                <a:gd name="T37" fmla="*/ 230 h 236"/>
                <a:gd name="T38" fmla="*/ 145 w 198"/>
                <a:gd name="T39" fmla="*/ 226 h 236"/>
                <a:gd name="T40" fmla="*/ 146 w 198"/>
                <a:gd name="T41" fmla="*/ 221 h 236"/>
                <a:gd name="T42" fmla="*/ 145 w 198"/>
                <a:gd name="T43" fmla="*/ 219 h 236"/>
                <a:gd name="T44" fmla="*/ 142 w 198"/>
                <a:gd name="T45" fmla="*/ 219 h 236"/>
                <a:gd name="T46" fmla="*/ 137 w 198"/>
                <a:gd name="T47" fmla="*/ 217 h 236"/>
                <a:gd name="T48" fmla="*/ 131 w 198"/>
                <a:gd name="T49" fmla="*/ 217 h 236"/>
                <a:gd name="T50" fmla="*/ 124 w 198"/>
                <a:gd name="T51" fmla="*/ 217 h 236"/>
                <a:gd name="T52" fmla="*/ 118 w 198"/>
                <a:gd name="T53" fmla="*/ 217 h 236"/>
                <a:gd name="T54" fmla="*/ 112 w 198"/>
                <a:gd name="T55" fmla="*/ 217 h 236"/>
                <a:gd name="T56" fmla="*/ 109 w 198"/>
                <a:gd name="T57" fmla="*/ 217 h 236"/>
                <a:gd name="T58" fmla="*/ 97 w 198"/>
                <a:gd name="T59" fmla="*/ 216 h 236"/>
                <a:gd name="T60" fmla="*/ 87 w 198"/>
                <a:gd name="T61" fmla="*/ 215 h 236"/>
                <a:gd name="T62" fmla="*/ 75 w 198"/>
                <a:gd name="T63" fmla="*/ 214 h 236"/>
                <a:gd name="T64" fmla="*/ 63 w 198"/>
                <a:gd name="T65" fmla="*/ 211 h 236"/>
                <a:gd name="T66" fmla="*/ 51 w 198"/>
                <a:gd name="T67" fmla="*/ 207 h 236"/>
                <a:gd name="T68" fmla="*/ 40 w 198"/>
                <a:gd name="T69" fmla="*/ 199 h 236"/>
                <a:gd name="T70" fmla="*/ 29 w 198"/>
                <a:gd name="T71" fmla="*/ 189 h 236"/>
                <a:gd name="T72" fmla="*/ 17 w 198"/>
                <a:gd name="T73" fmla="*/ 174 h 236"/>
                <a:gd name="T74" fmla="*/ 15 w 198"/>
                <a:gd name="T75" fmla="*/ 157 h 236"/>
                <a:gd name="T76" fmla="*/ 16 w 198"/>
                <a:gd name="T77" fmla="*/ 141 h 236"/>
                <a:gd name="T78" fmla="*/ 21 w 198"/>
                <a:gd name="T79" fmla="*/ 124 h 236"/>
                <a:gd name="T80" fmla="*/ 28 w 198"/>
                <a:gd name="T81" fmla="*/ 109 h 236"/>
                <a:gd name="T82" fmla="*/ 39 w 198"/>
                <a:gd name="T83" fmla="*/ 96 h 236"/>
                <a:gd name="T84" fmla="*/ 50 w 198"/>
                <a:gd name="T85" fmla="*/ 82 h 236"/>
                <a:gd name="T86" fmla="*/ 63 w 198"/>
                <a:gd name="T87" fmla="*/ 70 h 236"/>
                <a:gd name="T88" fmla="*/ 78 w 198"/>
                <a:gd name="T89" fmla="*/ 59 h 236"/>
                <a:gd name="T90" fmla="*/ 94 w 198"/>
                <a:gd name="T91" fmla="*/ 49 h 236"/>
                <a:gd name="T92" fmla="*/ 110 w 198"/>
                <a:gd name="T93" fmla="*/ 39 h 236"/>
                <a:gd name="T94" fmla="*/ 126 w 198"/>
                <a:gd name="T95" fmla="*/ 31 h 236"/>
                <a:gd name="T96" fmla="*/ 142 w 198"/>
                <a:gd name="T97" fmla="*/ 24 h 236"/>
                <a:gd name="T98" fmla="*/ 158 w 198"/>
                <a:gd name="T99" fmla="*/ 19 h 236"/>
                <a:gd name="T100" fmla="*/ 172 w 198"/>
                <a:gd name="T101" fmla="*/ 13 h 236"/>
                <a:gd name="T102" fmla="*/ 186 w 198"/>
                <a:gd name="T103" fmla="*/ 10 h 236"/>
                <a:gd name="T104" fmla="*/ 198 w 198"/>
                <a:gd name="T105" fmla="*/ 7 h 236"/>
                <a:gd name="T106" fmla="*/ 190 w 198"/>
                <a:gd name="T107" fmla="*/ 3 h 236"/>
                <a:gd name="T108" fmla="*/ 177 w 198"/>
                <a:gd name="T109" fmla="*/ 0 h 236"/>
                <a:gd name="T110" fmla="*/ 162 w 198"/>
                <a:gd name="T111" fmla="*/ 3 h 236"/>
                <a:gd name="T112" fmla="*/ 144 w 198"/>
                <a:gd name="T113" fmla="*/ 6 h 236"/>
                <a:gd name="T114" fmla="*/ 124 w 198"/>
                <a:gd name="T115" fmla="*/ 12 h 236"/>
                <a:gd name="T116" fmla="*/ 105 w 198"/>
                <a:gd name="T117" fmla="*/ 19 h 236"/>
                <a:gd name="T118" fmla="*/ 88 w 198"/>
                <a:gd name="T119" fmla="*/ 28 h 236"/>
                <a:gd name="T120" fmla="*/ 73 w 198"/>
                <a:gd name="T121" fmla="*/ 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 h="236">
                  <a:moveTo>
                    <a:pt x="73" y="36"/>
                  </a:moveTo>
                  <a:lnTo>
                    <a:pt x="58" y="46"/>
                  </a:lnTo>
                  <a:lnTo>
                    <a:pt x="46" y="58"/>
                  </a:lnTo>
                  <a:lnTo>
                    <a:pt x="33" y="72"/>
                  </a:lnTo>
                  <a:lnTo>
                    <a:pt x="22" y="85"/>
                  </a:lnTo>
                  <a:lnTo>
                    <a:pt x="14" y="100"/>
                  </a:lnTo>
                  <a:lnTo>
                    <a:pt x="7" y="115"/>
                  </a:lnTo>
                  <a:lnTo>
                    <a:pt x="2" y="130"/>
                  </a:lnTo>
                  <a:lnTo>
                    <a:pt x="0" y="146"/>
                  </a:lnTo>
                  <a:lnTo>
                    <a:pt x="2" y="170"/>
                  </a:lnTo>
                  <a:lnTo>
                    <a:pt x="12" y="190"/>
                  </a:lnTo>
                  <a:lnTo>
                    <a:pt x="26" y="207"/>
                  </a:lnTo>
                  <a:lnTo>
                    <a:pt x="43" y="220"/>
                  </a:lnTo>
                  <a:lnTo>
                    <a:pt x="64" y="229"/>
                  </a:lnTo>
                  <a:lnTo>
                    <a:pt x="88" y="235"/>
                  </a:lnTo>
                  <a:lnTo>
                    <a:pt x="110" y="236"/>
                  </a:lnTo>
                  <a:lnTo>
                    <a:pt x="132" y="232"/>
                  </a:lnTo>
                  <a:lnTo>
                    <a:pt x="137" y="232"/>
                  </a:lnTo>
                  <a:lnTo>
                    <a:pt x="142" y="230"/>
                  </a:lnTo>
                  <a:lnTo>
                    <a:pt x="145" y="226"/>
                  </a:lnTo>
                  <a:lnTo>
                    <a:pt x="146" y="221"/>
                  </a:lnTo>
                  <a:lnTo>
                    <a:pt x="145" y="219"/>
                  </a:lnTo>
                  <a:lnTo>
                    <a:pt x="142" y="219"/>
                  </a:lnTo>
                  <a:lnTo>
                    <a:pt x="137" y="217"/>
                  </a:lnTo>
                  <a:lnTo>
                    <a:pt x="131" y="217"/>
                  </a:lnTo>
                  <a:lnTo>
                    <a:pt x="124" y="217"/>
                  </a:lnTo>
                  <a:lnTo>
                    <a:pt x="118" y="217"/>
                  </a:lnTo>
                  <a:lnTo>
                    <a:pt x="112" y="217"/>
                  </a:lnTo>
                  <a:lnTo>
                    <a:pt x="109" y="217"/>
                  </a:lnTo>
                  <a:lnTo>
                    <a:pt x="97" y="216"/>
                  </a:lnTo>
                  <a:lnTo>
                    <a:pt x="87" y="215"/>
                  </a:lnTo>
                  <a:lnTo>
                    <a:pt x="75" y="214"/>
                  </a:lnTo>
                  <a:lnTo>
                    <a:pt x="63" y="211"/>
                  </a:lnTo>
                  <a:lnTo>
                    <a:pt x="51" y="207"/>
                  </a:lnTo>
                  <a:lnTo>
                    <a:pt x="40" y="199"/>
                  </a:lnTo>
                  <a:lnTo>
                    <a:pt x="29" y="189"/>
                  </a:lnTo>
                  <a:lnTo>
                    <a:pt x="17" y="174"/>
                  </a:lnTo>
                  <a:lnTo>
                    <a:pt x="15" y="157"/>
                  </a:lnTo>
                  <a:lnTo>
                    <a:pt x="16" y="141"/>
                  </a:lnTo>
                  <a:lnTo>
                    <a:pt x="21" y="124"/>
                  </a:lnTo>
                  <a:lnTo>
                    <a:pt x="28" y="109"/>
                  </a:lnTo>
                  <a:lnTo>
                    <a:pt x="39" y="96"/>
                  </a:lnTo>
                  <a:lnTo>
                    <a:pt x="50" y="82"/>
                  </a:lnTo>
                  <a:lnTo>
                    <a:pt x="63" y="70"/>
                  </a:lnTo>
                  <a:lnTo>
                    <a:pt x="78" y="59"/>
                  </a:lnTo>
                  <a:lnTo>
                    <a:pt x="94" y="49"/>
                  </a:lnTo>
                  <a:lnTo>
                    <a:pt x="110" y="39"/>
                  </a:lnTo>
                  <a:lnTo>
                    <a:pt x="126" y="31"/>
                  </a:lnTo>
                  <a:lnTo>
                    <a:pt x="142" y="24"/>
                  </a:lnTo>
                  <a:lnTo>
                    <a:pt x="158" y="19"/>
                  </a:lnTo>
                  <a:lnTo>
                    <a:pt x="172" y="13"/>
                  </a:lnTo>
                  <a:lnTo>
                    <a:pt x="186" y="10"/>
                  </a:lnTo>
                  <a:lnTo>
                    <a:pt x="198" y="7"/>
                  </a:lnTo>
                  <a:lnTo>
                    <a:pt x="190" y="3"/>
                  </a:lnTo>
                  <a:lnTo>
                    <a:pt x="177" y="0"/>
                  </a:lnTo>
                  <a:lnTo>
                    <a:pt x="162" y="3"/>
                  </a:lnTo>
                  <a:lnTo>
                    <a:pt x="144" y="6"/>
                  </a:lnTo>
                  <a:lnTo>
                    <a:pt x="124" y="12"/>
                  </a:lnTo>
                  <a:lnTo>
                    <a:pt x="105" y="19"/>
                  </a:lnTo>
                  <a:lnTo>
                    <a:pt x="88" y="28"/>
                  </a:lnTo>
                  <a:lnTo>
                    <a:pt x="73" y="36"/>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303" name="Freeform 653"/>
            <p:cNvSpPr>
              <a:spLocks/>
            </p:cNvSpPr>
            <p:nvPr/>
          </p:nvSpPr>
          <p:spPr bwMode="auto">
            <a:xfrm>
              <a:off x="3997" y="2539"/>
              <a:ext cx="22" cy="30"/>
            </a:xfrm>
            <a:custGeom>
              <a:avLst/>
              <a:gdLst>
                <a:gd name="T0" fmla="*/ 108 w 128"/>
                <a:gd name="T1" fmla="*/ 61 h 183"/>
                <a:gd name="T2" fmla="*/ 111 w 128"/>
                <a:gd name="T3" fmla="*/ 80 h 183"/>
                <a:gd name="T4" fmla="*/ 109 w 128"/>
                <a:gd name="T5" fmla="*/ 97 h 183"/>
                <a:gd name="T6" fmla="*/ 101 w 128"/>
                <a:gd name="T7" fmla="*/ 110 h 183"/>
                <a:gd name="T8" fmla="*/ 89 w 128"/>
                <a:gd name="T9" fmla="*/ 123 h 183"/>
                <a:gd name="T10" fmla="*/ 75 w 128"/>
                <a:gd name="T11" fmla="*/ 134 h 183"/>
                <a:gd name="T12" fmla="*/ 60 w 128"/>
                <a:gd name="T13" fmla="*/ 145 h 183"/>
                <a:gd name="T14" fmla="*/ 43 w 128"/>
                <a:gd name="T15" fmla="*/ 156 h 183"/>
                <a:gd name="T16" fmla="*/ 29 w 128"/>
                <a:gd name="T17" fmla="*/ 167 h 183"/>
                <a:gd name="T18" fmla="*/ 27 w 128"/>
                <a:gd name="T19" fmla="*/ 170 h 183"/>
                <a:gd name="T20" fmla="*/ 26 w 128"/>
                <a:gd name="T21" fmla="*/ 172 h 183"/>
                <a:gd name="T22" fmla="*/ 26 w 128"/>
                <a:gd name="T23" fmla="*/ 176 h 183"/>
                <a:gd name="T24" fmla="*/ 28 w 128"/>
                <a:gd name="T25" fmla="*/ 179 h 183"/>
                <a:gd name="T26" fmla="*/ 30 w 128"/>
                <a:gd name="T27" fmla="*/ 182 h 183"/>
                <a:gd name="T28" fmla="*/ 34 w 128"/>
                <a:gd name="T29" fmla="*/ 183 h 183"/>
                <a:gd name="T30" fmla="*/ 37 w 128"/>
                <a:gd name="T31" fmla="*/ 183 h 183"/>
                <a:gd name="T32" fmla="*/ 41 w 128"/>
                <a:gd name="T33" fmla="*/ 182 h 183"/>
                <a:gd name="T34" fmla="*/ 58 w 128"/>
                <a:gd name="T35" fmla="*/ 171 h 183"/>
                <a:gd name="T36" fmla="*/ 76 w 128"/>
                <a:gd name="T37" fmla="*/ 160 h 183"/>
                <a:gd name="T38" fmla="*/ 92 w 128"/>
                <a:gd name="T39" fmla="*/ 147 h 183"/>
                <a:gd name="T40" fmla="*/ 108 w 128"/>
                <a:gd name="T41" fmla="*/ 132 h 183"/>
                <a:gd name="T42" fmla="*/ 118 w 128"/>
                <a:gd name="T43" fmla="*/ 116 h 183"/>
                <a:gd name="T44" fmla="*/ 125 w 128"/>
                <a:gd name="T45" fmla="*/ 98 h 183"/>
                <a:gd name="T46" fmla="*/ 128 w 128"/>
                <a:gd name="T47" fmla="*/ 78 h 183"/>
                <a:gd name="T48" fmla="*/ 123 w 128"/>
                <a:gd name="T49" fmla="*/ 58 h 183"/>
                <a:gd name="T50" fmla="*/ 112 w 128"/>
                <a:gd name="T51" fmla="*/ 41 h 183"/>
                <a:gd name="T52" fmla="*/ 98 w 128"/>
                <a:gd name="T53" fmla="*/ 28 h 183"/>
                <a:gd name="T54" fmla="*/ 80 w 128"/>
                <a:gd name="T55" fmla="*/ 16 h 183"/>
                <a:gd name="T56" fmla="*/ 61 w 128"/>
                <a:gd name="T57" fmla="*/ 8 h 183"/>
                <a:gd name="T58" fmla="*/ 41 w 128"/>
                <a:gd name="T59" fmla="*/ 2 h 183"/>
                <a:gd name="T60" fmla="*/ 23 w 128"/>
                <a:gd name="T61" fmla="*/ 0 h 183"/>
                <a:gd name="T62" fmla="*/ 9 w 128"/>
                <a:gd name="T63" fmla="*/ 1 h 183"/>
                <a:gd name="T64" fmla="*/ 0 w 128"/>
                <a:gd name="T65" fmla="*/ 6 h 183"/>
                <a:gd name="T66" fmla="*/ 16 w 128"/>
                <a:gd name="T67" fmla="*/ 10 h 183"/>
                <a:gd name="T68" fmla="*/ 33 w 128"/>
                <a:gd name="T69" fmla="*/ 14 h 183"/>
                <a:gd name="T70" fmla="*/ 48 w 128"/>
                <a:gd name="T71" fmla="*/ 17 h 183"/>
                <a:gd name="T72" fmla="*/ 63 w 128"/>
                <a:gd name="T73" fmla="*/ 22 h 183"/>
                <a:gd name="T74" fmla="*/ 77 w 128"/>
                <a:gd name="T75" fmla="*/ 28 h 183"/>
                <a:gd name="T76" fmla="*/ 90 w 128"/>
                <a:gd name="T77" fmla="*/ 36 h 183"/>
                <a:gd name="T78" fmla="*/ 101 w 128"/>
                <a:gd name="T79" fmla="*/ 46 h 183"/>
                <a:gd name="T80" fmla="*/ 108 w 128"/>
                <a:gd name="T81" fmla="*/ 6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8" h="183">
                  <a:moveTo>
                    <a:pt x="108" y="61"/>
                  </a:moveTo>
                  <a:lnTo>
                    <a:pt x="111" y="80"/>
                  </a:lnTo>
                  <a:lnTo>
                    <a:pt x="109" y="97"/>
                  </a:lnTo>
                  <a:lnTo>
                    <a:pt x="101" y="110"/>
                  </a:lnTo>
                  <a:lnTo>
                    <a:pt x="89" y="123"/>
                  </a:lnTo>
                  <a:lnTo>
                    <a:pt x="75" y="134"/>
                  </a:lnTo>
                  <a:lnTo>
                    <a:pt x="60" y="145"/>
                  </a:lnTo>
                  <a:lnTo>
                    <a:pt x="43" y="156"/>
                  </a:lnTo>
                  <a:lnTo>
                    <a:pt x="29" y="167"/>
                  </a:lnTo>
                  <a:lnTo>
                    <a:pt x="27" y="170"/>
                  </a:lnTo>
                  <a:lnTo>
                    <a:pt x="26" y="172"/>
                  </a:lnTo>
                  <a:lnTo>
                    <a:pt x="26" y="176"/>
                  </a:lnTo>
                  <a:lnTo>
                    <a:pt x="28" y="179"/>
                  </a:lnTo>
                  <a:lnTo>
                    <a:pt x="30" y="182"/>
                  </a:lnTo>
                  <a:lnTo>
                    <a:pt x="34" y="183"/>
                  </a:lnTo>
                  <a:lnTo>
                    <a:pt x="37" y="183"/>
                  </a:lnTo>
                  <a:lnTo>
                    <a:pt x="41" y="182"/>
                  </a:lnTo>
                  <a:lnTo>
                    <a:pt x="58" y="171"/>
                  </a:lnTo>
                  <a:lnTo>
                    <a:pt x="76" y="160"/>
                  </a:lnTo>
                  <a:lnTo>
                    <a:pt x="92" y="147"/>
                  </a:lnTo>
                  <a:lnTo>
                    <a:pt x="108" y="132"/>
                  </a:lnTo>
                  <a:lnTo>
                    <a:pt x="118" y="116"/>
                  </a:lnTo>
                  <a:lnTo>
                    <a:pt x="125" y="98"/>
                  </a:lnTo>
                  <a:lnTo>
                    <a:pt x="128" y="78"/>
                  </a:lnTo>
                  <a:lnTo>
                    <a:pt x="123" y="58"/>
                  </a:lnTo>
                  <a:lnTo>
                    <a:pt x="112" y="41"/>
                  </a:lnTo>
                  <a:lnTo>
                    <a:pt x="98" y="28"/>
                  </a:lnTo>
                  <a:lnTo>
                    <a:pt x="80" y="16"/>
                  </a:lnTo>
                  <a:lnTo>
                    <a:pt x="61" y="8"/>
                  </a:lnTo>
                  <a:lnTo>
                    <a:pt x="41" y="2"/>
                  </a:lnTo>
                  <a:lnTo>
                    <a:pt x="23" y="0"/>
                  </a:lnTo>
                  <a:lnTo>
                    <a:pt x="9" y="1"/>
                  </a:lnTo>
                  <a:lnTo>
                    <a:pt x="0" y="6"/>
                  </a:lnTo>
                  <a:lnTo>
                    <a:pt x="16" y="10"/>
                  </a:lnTo>
                  <a:lnTo>
                    <a:pt x="33" y="14"/>
                  </a:lnTo>
                  <a:lnTo>
                    <a:pt x="48" y="17"/>
                  </a:lnTo>
                  <a:lnTo>
                    <a:pt x="63" y="22"/>
                  </a:lnTo>
                  <a:lnTo>
                    <a:pt x="77" y="28"/>
                  </a:lnTo>
                  <a:lnTo>
                    <a:pt x="90" y="36"/>
                  </a:lnTo>
                  <a:lnTo>
                    <a:pt x="101" y="46"/>
                  </a:lnTo>
                  <a:lnTo>
                    <a:pt x="108" y="61"/>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304" name="Freeform 654"/>
            <p:cNvSpPr>
              <a:spLocks/>
            </p:cNvSpPr>
            <p:nvPr/>
          </p:nvSpPr>
          <p:spPr bwMode="auto">
            <a:xfrm>
              <a:off x="3920" y="2532"/>
              <a:ext cx="53" cy="63"/>
            </a:xfrm>
            <a:custGeom>
              <a:avLst/>
              <a:gdLst>
                <a:gd name="T0" fmla="*/ 101 w 323"/>
                <a:gd name="T1" fmla="*/ 70 h 379"/>
                <a:gd name="T2" fmla="*/ 54 w 323"/>
                <a:gd name="T3" fmla="*/ 115 h 379"/>
                <a:gd name="T4" fmla="*/ 18 w 323"/>
                <a:gd name="T5" fmla="*/ 167 h 379"/>
                <a:gd name="T6" fmla="*/ 0 w 323"/>
                <a:gd name="T7" fmla="*/ 227 h 379"/>
                <a:gd name="T8" fmla="*/ 4 w 323"/>
                <a:gd name="T9" fmla="*/ 267 h 379"/>
                <a:gd name="T10" fmla="*/ 11 w 323"/>
                <a:gd name="T11" fmla="*/ 283 h 379"/>
                <a:gd name="T12" fmla="*/ 21 w 323"/>
                <a:gd name="T13" fmla="*/ 298 h 379"/>
                <a:gd name="T14" fmla="*/ 34 w 323"/>
                <a:gd name="T15" fmla="*/ 311 h 379"/>
                <a:gd name="T16" fmla="*/ 57 w 323"/>
                <a:gd name="T17" fmla="*/ 325 h 379"/>
                <a:gd name="T18" fmla="*/ 87 w 323"/>
                <a:gd name="T19" fmla="*/ 340 h 379"/>
                <a:gd name="T20" fmla="*/ 120 w 323"/>
                <a:gd name="T21" fmla="*/ 351 h 379"/>
                <a:gd name="T22" fmla="*/ 153 w 323"/>
                <a:gd name="T23" fmla="*/ 360 h 379"/>
                <a:gd name="T24" fmla="*/ 187 w 323"/>
                <a:gd name="T25" fmla="*/ 367 h 379"/>
                <a:gd name="T26" fmla="*/ 221 w 323"/>
                <a:gd name="T27" fmla="*/ 372 h 379"/>
                <a:gd name="T28" fmla="*/ 256 w 323"/>
                <a:gd name="T29" fmla="*/ 375 h 379"/>
                <a:gd name="T30" fmla="*/ 290 w 323"/>
                <a:gd name="T31" fmla="*/ 378 h 379"/>
                <a:gd name="T32" fmla="*/ 312 w 323"/>
                <a:gd name="T33" fmla="*/ 379 h 379"/>
                <a:gd name="T34" fmla="*/ 320 w 323"/>
                <a:gd name="T35" fmla="*/ 372 h 379"/>
                <a:gd name="T36" fmla="*/ 323 w 323"/>
                <a:gd name="T37" fmla="*/ 360 h 379"/>
                <a:gd name="T38" fmla="*/ 316 w 323"/>
                <a:gd name="T39" fmla="*/ 352 h 379"/>
                <a:gd name="T40" fmla="*/ 295 w 323"/>
                <a:gd name="T41" fmla="*/ 351 h 379"/>
                <a:gd name="T42" fmla="*/ 263 w 323"/>
                <a:gd name="T43" fmla="*/ 350 h 379"/>
                <a:gd name="T44" fmla="*/ 231 w 323"/>
                <a:gd name="T45" fmla="*/ 348 h 379"/>
                <a:gd name="T46" fmla="*/ 200 w 323"/>
                <a:gd name="T47" fmla="*/ 343 h 379"/>
                <a:gd name="T48" fmla="*/ 168 w 323"/>
                <a:gd name="T49" fmla="*/ 337 h 379"/>
                <a:gd name="T50" fmla="*/ 136 w 323"/>
                <a:gd name="T51" fmla="*/ 329 h 379"/>
                <a:gd name="T52" fmla="*/ 106 w 323"/>
                <a:gd name="T53" fmla="*/ 320 h 379"/>
                <a:gd name="T54" fmla="*/ 76 w 323"/>
                <a:gd name="T55" fmla="*/ 306 h 379"/>
                <a:gd name="T56" fmla="*/ 51 w 323"/>
                <a:gd name="T57" fmla="*/ 291 h 379"/>
                <a:gd name="T58" fmla="*/ 35 w 323"/>
                <a:gd name="T59" fmla="*/ 269 h 379"/>
                <a:gd name="T60" fmla="*/ 31 w 323"/>
                <a:gd name="T61" fmla="*/ 239 h 379"/>
                <a:gd name="T62" fmla="*/ 38 w 323"/>
                <a:gd name="T63" fmla="*/ 197 h 379"/>
                <a:gd name="T64" fmla="*/ 51 w 323"/>
                <a:gd name="T65" fmla="*/ 165 h 379"/>
                <a:gd name="T66" fmla="*/ 68 w 323"/>
                <a:gd name="T67" fmla="*/ 136 h 379"/>
                <a:gd name="T68" fmla="*/ 89 w 323"/>
                <a:gd name="T69" fmla="*/ 111 h 379"/>
                <a:gd name="T70" fmla="*/ 114 w 323"/>
                <a:gd name="T71" fmla="*/ 88 h 379"/>
                <a:gd name="T72" fmla="*/ 144 w 323"/>
                <a:gd name="T73" fmla="*/ 64 h 379"/>
                <a:gd name="T74" fmla="*/ 181 w 323"/>
                <a:gd name="T75" fmla="*/ 41 h 379"/>
                <a:gd name="T76" fmla="*/ 219 w 323"/>
                <a:gd name="T77" fmla="*/ 22 h 379"/>
                <a:gd name="T78" fmla="*/ 253 w 323"/>
                <a:gd name="T79" fmla="*/ 7 h 379"/>
                <a:gd name="T80" fmla="*/ 255 w 323"/>
                <a:gd name="T81" fmla="*/ 0 h 379"/>
                <a:gd name="T82" fmla="*/ 221 w 323"/>
                <a:gd name="T83" fmla="*/ 5 h 379"/>
                <a:gd name="T84" fmla="*/ 181 w 323"/>
                <a:gd name="T85" fmla="*/ 19 h 379"/>
                <a:gd name="T86" fmla="*/ 142 w 323"/>
                <a:gd name="T87" fmla="*/ 3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3" h="379">
                  <a:moveTo>
                    <a:pt x="126" y="50"/>
                  </a:moveTo>
                  <a:lnTo>
                    <a:pt x="101" y="70"/>
                  </a:lnTo>
                  <a:lnTo>
                    <a:pt x="76" y="92"/>
                  </a:lnTo>
                  <a:lnTo>
                    <a:pt x="54" y="115"/>
                  </a:lnTo>
                  <a:lnTo>
                    <a:pt x="34" y="140"/>
                  </a:lnTo>
                  <a:lnTo>
                    <a:pt x="18" y="167"/>
                  </a:lnTo>
                  <a:lnTo>
                    <a:pt x="6" y="196"/>
                  </a:lnTo>
                  <a:lnTo>
                    <a:pt x="0" y="227"/>
                  </a:lnTo>
                  <a:lnTo>
                    <a:pt x="1" y="259"/>
                  </a:lnTo>
                  <a:lnTo>
                    <a:pt x="4" y="267"/>
                  </a:lnTo>
                  <a:lnTo>
                    <a:pt x="7" y="277"/>
                  </a:lnTo>
                  <a:lnTo>
                    <a:pt x="11" y="283"/>
                  </a:lnTo>
                  <a:lnTo>
                    <a:pt x="15" y="291"/>
                  </a:lnTo>
                  <a:lnTo>
                    <a:pt x="21" y="298"/>
                  </a:lnTo>
                  <a:lnTo>
                    <a:pt x="27" y="305"/>
                  </a:lnTo>
                  <a:lnTo>
                    <a:pt x="34" y="311"/>
                  </a:lnTo>
                  <a:lnTo>
                    <a:pt x="41" y="316"/>
                  </a:lnTo>
                  <a:lnTo>
                    <a:pt x="57" y="325"/>
                  </a:lnTo>
                  <a:lnTo>
                    <a:pt x="72" y="333"/>
                  </a:lnTo>
                  <a:lnTo>
                    <a:pt x="87" y="340"/>
                  </a:lnTo>
                  <a:lnTo>
                    <a:pt x="103" y="345"/>
                  </a:lnTo>
                  <a:lnTo>
                    <a:pt x="120" y="351"/>
                  </a:lnTo>
                  <a:lnTo>
                    <a:pt x="136" y="356"/>
                  </a:lnTo>
                  <a:lnTo>
                    <a:pt x="153" y="360"/>
                  </a:lnTo>
                  <a:lnTo>
                    <a:pt x="169" y="364"/>
                  </a:lnTo>
                  <a:lnTo>
                    <a:pt x="187" y="367"/>
                  </a:lnTo>
                  <a:lnTo>
                    <a:pt x="204" y="370"/>
                  </a:lnTo>
                  <a:lnTo>
                    <a:pt x="221" y="372"/>
                  </a:lnTo>
                  <a:lnTo>
                    <a:pt x="238" y="374"/>
                  </a:lnTo>
                  <a:lnTo>
                    <a:pt x="256" y="375"/>
                  </a:lnTo>
                  <a:lnTo>
                    <a:pt x="273" y="376"/>
                  </a:lnTo>
                  <a:lnTo>
                    <a:pt x="290" y="378"/>
                  </a:lnTo>
                  <a:lnTo>
                    <a:pt x="307" y="379"/>
                  </a:lnTo>
                  <a:lnTo>
                    <a:pt x="312" y="379"/>
                  </a:lnTo>
                  <a:lnTo>
                    <a:pt x="317" y="375"/>
                  </a:lnTo>
                  <a:lnTo>
                    <a:pt x="320" y="372"/>
                  </a:lnTo>
                  <a:lnTo>
                    <a:pt x="323" y="366"/>
                  </a:lnTo>
                  <a:lnTo>
                    <a:pt x="323" y="360"/>
                  </a:lnTo>
                  <a:lnTo>
                    <a:pt x="320" y="356"/>
                  </a:lnTo>
                  <a:lnTo>
                    <a:pt x="316" y="352"/>
                  </a:lnTo>
                  <a:lnTo>
                    <a:pt x="311" y="351"/>
                  </a:lnTo>
                  <a:lnTo>
                    <a:pt x="295" y="351"/>
                  </a:lnTo>
                  <a:lnTo>
                    <a:pt x="279" y="351"/>
                  </a:lnTo>
                  <a:lnTo>
                    <a:pt x="263" y="350"/>
                  </a:lnTo>
                  <a:lnTo>
                    <a:pt x="248" y="349"/>
                  </a:lnTo>
                  <a:lnTo>
                    <a:pt x="231" y="348"/>
                  </a:lnTo>
                  <a:lnTo>
                    <a:pt x="215" y="345"/>
                  </a:lnTo>
                  <a:lnTo>
                    <a:pt x="200" y="343"/>
                  </a:lnTo>
                  <a:lnTo>
                    <a:pt x="183" y="341"/>
                  </a:lnTo>
                  <a:lnTo>
                    <a:pt x="168" y="337"/>
                  </a:lnTo>
                  <a:lnTo>
                    <a:pt x="151" y="334"/>
                  </a:lnTo>
                  <a:lnTo>
                    <a:pt x="136" y="329"/>
                  </a:lnTo>
                  <a:lnTo>
                    <a:pt x="121" y="325"/>
                  </a:lnTo>
                  <a:lnTo>
                    <a:pt x="106" y="320"/>
                  </a:lnTo>
                  <a:lnTo>
                    <a:pt x="92" y="313"/>
                  </a:lnTo>
                  <a:lnTo>
                    <a:pt x="76" y="306"/>
                  </a:lnTo>
                  <a:lnTo>
                    <a:pt x="62" y="300"/>
                  </a:lnTo>
                  <a:lnTo>
                    <a:pt x="51" y="291"/>
                  </a:lnTo>
                  <a:lnTo>
                    <a:pt x="41" y="280"/>
                  </a:lnTo>
                  <a:lnTo>
                    <a:pt x="35" y="269"/>
                  </a:lnTo>
                  <a:lnTo>
                    <a:pt x="31" y="255"/>
                  </a:lnTo>
                  <a:lnTo>
                    <a:pt x="31" y="239"/>
                  </a:lnTo>
                  <a:lnTo>
                    <a:pt x="33" y="218"/>
                  </a:lnTo>
                  <a:lnTo>
                    <a:pt x="38" y="197"/>
                  </a:lnTo>
                  <a:lnTo>
                    <a:pt x="42" y="182"/>
                  </a:lnTo>
                  <a:lnTo>
                    <a:pt x="51" y="165"/>
                  </a:lnTo>
                  <a:lnTo>
                    <a:pt x="60" y="150"/>
                  </a:lnTo>
                  <a:lnTo>
                    <a:pt x="68" y="136"/>
                  </a:lnTo>
                  <a:lnTo>
                    <a:pt x="79" y="124"/>
                  </a:lnTo>
                  <a:lnTo>
                    <a:pt x="89" y="111"/>
                  </a:lnTo>
                  <a:lnTo>
                    <a:pt x="101" y="100"/>
                  </a:lnTo>
                  <a:lnTo>
                    <a:pt x="114" y="88"/>
                  </a:lnTo>
                  <a:lnTo>
                    <a:pt x="129" y="76"/>
                  </a:lnTo>
                  <a:lnTo>
                    <a:pt x="144" y="64"/>
                  </a:lnTo>
                  <a:lnTo>
                    <a:pt x="162" y="53"/>
                  </a:lnTo>
                  <a:lnTo>
                    <a:pt x="181" y="41"/>
                  </a:lnTo>
                  <a:lnTo>
                    <a:pt x="201" y="31"/>
                  </a:lnTo>
                  <a:lnTo>
                    <a:pt x="219" y="22"/>
                  </a:lnTo>
                  <a:lnTo>
                    <a:pt x="237" y="14"/>
                  </a:lnTo>
                  <a:lnTo>
                    <a:pt x="253" y="7"/>
                  </a:lnTo>
                  <a:lnTo>
                    <a:pt x="268" y="1"/>
                  </a:lnTo>
                  <a:lnTo>
                    <a:pt x="255" y="0"/>
                  </a:lnTo>
                  <a:lnTo>
                    <a:pt x="238" y="1"/>
                  </a:lnTo>
                  <a:lnTo>
                    <a:pt x="221" y="5"/>
                  </a:lnTo>
                  <a:lnTo>
                    <a:pt x="201" y="11"/>
                  </a:lnTo>
                  <a:lnTo>
                    <a:pt x="181" y="19"/>
                  </a:lnTo>
                  <a:lnTo>
                    <a:pt x="161" y="28"/>
                  </a:lnTo>
                  <a:lnTo>
                    <a:pt x="142" y="39"/>
                  </a:lnTo>
                  <a:lnTo>
                    <a:pt x="126" y="50"/>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305" name="Freeform 655"/>
            <p:cNvSpPr>
              <a:spLocks/>
            </p:cNvSpPr>
            <p:nvPr/>
          </p:nvSpPr>
          <p:spPr bwMode="auto">
            <a:xfrm>
              <a:off x="3995" y="2530"/>
              <a:ext cx="47" cy="42"/>
            </a:xfrm>
            <a:custGeom>
              <a:avLst/>
              <a:gdLst>
                <a:gd name="T0" fmla="*/ 235 w 282"/>
                <a:gd name="T1" fmla="*/ 78 h 253"/>
                <a:gd name="T2" fmla="*/ 248 w 282"/>
                <a:gd name="T3" fmla="*/ 92 h 253"/>
                <a:gd name="T4" fmla="*/ 255 w 282"/>
                <a:gd name="T5" fmla="*/ 108 h 253"/>
                <a:gd name="T6" fmla="*/ 259 w 282"/>
                <a:gd name="T7" fmla="*/ 125 h 253"/>
                <a:gd name="T8" fmla="*/ 259 w 282"/>
                <a:gd name="T9" fmla="*/ 144 h 253"/>
                <a:gd name="T10" fmla="*/ 257 w 282"/>
                <a:gd name="T11" fmla="*/ 159 h 253"/>
                <a:gd name="T12" fmla="*/ 252 w 282"/>
                <a:gd name="T13" fmla="*/ 171 h 253"/>
                <a:gd name="T14" fmla="*/ 244 w 282"/>
                <a:gd name="T15" fmla="*/ 184 h 253"/>
                <a:gd name="T16" fmla="*/ 236 w 282"/>
                <a:gd name="T17" fmla="*/ 194 h 253"/>
                <a:gd name="T18" fmla="*/ 225 w 282"/>
                <a:gd name="T19" fmla="*/ 206 h 253"/>
                <a:gd name="T20" fmla="*/ 215 w 282"/>
                <a:gd name="T21" fmla="*/ 215 h 253"/>
                <a:gd name="T22" fmla="*/ 204 w 282"/>
                <a:gd name="T23" fmla="*/ 225 h 253"/>
                <a:gd name="T24" fmla="*/ 194 w 282"/>
                <a:gd name="T25" fmla="*/ 236 h 253"/>
                <a:gd name="T26" fmla="*/ 191 w 282"/>
                <a:gd name="T27" fmla="*/ 239 h 253"/>
                <a:gd name="T28" fmla="*/ 190 w 282"/>
                <a:gd name="T29" fmla="*/ 242 h 253"/>
                <a:gd name="T30" fmla="*/ 191 w 282"/>
                <a:gd name="T31" fmla="*/ 246 h 253"/>
                <a:gd name="T32" fmla="*/ 194 w 282"/>
                <a:gd name="T33" fmla="*/ 249 h 253"/>
                <a:gd name="T34" fmla="*/ 197 w 282"/>
                <a:gd name="T35" fmla="*/ 252 h 253"/>
                <a:gd name="T36" fmla="*/ 201 w 282"/>
                <a:gd name="T37" fmla="*/ 253 h 253"/>
                <a:gd name="T38" fmla="*/ 205 w 282"/>
                <a:gd name="T39" fmla="*/ 252 h 253"/>
                <a:gd name="T40" fmla="*/ 209 w 282"/>
                <a:gd name="T41" fmla="*/ 249 h 253"/>
                <a:gd name="T42" fmla="*/ 232 w 282"/>
                <a:gd name="T43" fmla="*/ 234 h 253"/>
                <a:gd name="T44" fmla="*/ 251 w 282"/>
                <a:gd name="T45" fmla="*/ 215 h 253"/>
                <a:gd name="T46" fmla="*/ 267 w 282"/>
                <a:gd name="T47" fmla="*/ 192 h 253"/>
                <a:gd name="T48" fmla="*/ 278 w 282"/>
                <a:gd name="T49" fmla="*/ 168 h 253"/>
                <a:gd name="T50" fmla="*/ 282 w 282"/>
                <a:gd name="T51" fmla="*/ 141 h 253"/>
                <a:gd name="T52" fmla="*/ 279 w 282"/>
                <a:gd name="T53" fmla="*/ 116 h 253"/>
                <a:gd name="T54" fmla="*/ 270 w 282"/>
                <a:gd name="T55" fmla="*/ 92 h 253"/>
                <a:gd name="T56" fmla="*/ 251 w 282"/>
                <a:gd name="T57" fmla="*/ 70 h 253"/>
                <a:gd name="T58" fmla="*/ 237 w 282"/>
                <a:gd name="T59" fmla="*/ 59 h 253"/>
                <a:gd name="T60" fmla="*/ 221 w 282"/>
                <a:gd name="T61" fmla="*/ 48 h 253"/>
                <a:gd name="T62" fmla="*/ 202 w 282"/>
                <a:gd name="T63" fmla="*/ 39 h 253"/>
                <a:gd name="T64" fmla="*/ 183 w 282"/>
                <a:gd name="T65" fmla="*/ 31 h 253"/>
                <a:gd name="T66" fmla="*/ 163 w 282"/>
                <a:gd name="T67" fmla="*/ 24 h 253"/>
                <a:gd name="T68" fmla="*/ 142 w 282"/>
                <a:gd name="T69" fmla="*/ 18 h 253"/>
                <a:gd name="T70" fmla="*/ 122 w 282"/>
                <a:gd name="T71" fmla="*/ 13 h 253"/>
                <a:gd name="T72" fmla="*/ 101 w 282"/>
                <a:gd name="T73" fmla="*/ 8 h 253"/>
                <a:gd name="T74" fmla="*/ 82 w 282"/>
                <a:gd name="T75" fmla="*/ 5 h 253"/>
                <a:gd name="T76" fmla="*/ 63 w 282"/>
                <a:gd name="T77" fmla="*/ 2 h 253"/>
                <a:gd name="T78" fmla="*/ 47 w 282"/>
                <a:gd name="T79" fmla="*/ 0 h 253"/>
                <a:gd name="T80" fmla="*/ 32 w 282"/>
                <a:gd name="T81" fmla="*/ 0 h 253"/>
                <a:gd name="T82" fmla="*/ 19 w 282"/>
                <a:gd name="T83" fmla="*/ 0 h 253"/>
                <a:gd name="T84" fmla="*/ 10 w 282"/>
                <a:gd name="T85" fmla="*/ 1 h 253"/>
                <a:gd name="T86" fmla="*/ 4 w 282"/>
                <a:gd name="T87" fmla="*/ 4 h 253"/>
                <a:gd name="T88" fmla="*/ 0 w 282"/>
                <a:gd name="T89" fmla="*/ 6 h 253"/>
                <a:gd name="T90" fmla="*/ 12 w 282"/>
                <a:gd name="T91" fmla="*/ 8 h 253"/>
                <a:gd name="T92" fmla="*/ 25 w 282"/>
                <a:gd name="T93" fmla="*/ 9 h 253"/>
                <a:gd name="T94" fmla="*/ 38 w 282"/>
                <a:gd name="T95" fmla="*/ 12 h 253"/>
                <a:gd name="T96" fmla="*/ 52 w 282"/>
                <a:gd name="T97" fmla="*/ 14 h 253"/>
                <a:gd name="T98" fmla="*/ 67 w 282"/>
                <a:gd name="T99" fmla="*/ 16 h 253"/>
                <a:gd name="T100" fmla="*/ 82 w 282"/>
                <a:gd name="T101" fmla="*/ 18 h 253"/>
                <a:gd name="T102" fmla="*/ 97 w 282"/>
                <a:gd name="T103" fmla="*/ 22 h 253"/>
                <a:gd name="T104" fmla="*/ 114 w 282"/>
                <a:gd name="T105" fmla="*/ 25 h 253"/>
                <a:gd name="T106" fmla="*/ 129 w 282"/>
                <a:gd name="T107" fmla="*/ 30 h 253"/>
                <a:gd name="T108" fmla="*/ 146 w 282"/>
                <a:gd name="T109" fmla="*/ 35 h 253"/>
                <a:gd name="T110" fmla="*/ 162 w 282"/>
                <a:gd name="T111" fmla="*/ 40 h 253"/>
                <a:gd name="T112" fmla="*/ 177 w 282"/>
                <a:gd name="T113" fmla="*/ 46 h 253"/>
                <a:gd name="T114" fmla="*/ 192 w 282"/>
                <a:gd name="T115" fmla="*/ 53 h 253"/>
                <a:gd name="T116" fmla="*/ 208 w 282"/>
                <a:gd name="T117" fmla="*/ 60 h 253"/>
                <a:gd name="T118" fmla="*/ 222 w 282"/>
                <a:gd name="T119" fmla="*/ 69 h 253"/>
                <a:gd name="T120" fmla="*/ 235 w 282"/>
                <a:gd name="T121" fmla="*/ 7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253">
                  <a:moveTo>
                    <a:pt x="235" y="78"/>
                  </a:moveTo>
                  <a:lnTo>
                    <a:pt x="248" y="92"/>
                  </a:lnTo>
                  <a:lnTo>
                    <a:pt x="255" y="108"/>
                  </a:lnTo>
                  <a:lnTo>
                    <a:pt x="259" y="125"/>
                  </a:lnTo>
                  <a:lnTo>
                    <a:pt x="259" y="144"/>
                  </a:lnTo>
                  <a:lnTo>
                    <a:pt x="257" y="159"/>
                  </a:lnTo>
                  <a:lnTo>
                    <a:pt x="252" y="171"/>
                  </a:lnTo>
                  <a:lnTo>
                    <a:pt x="244" y="184"/>
                  </a:lnTo>
                  <a:lnTo>
                    <a:pt x="236" y="194"/>
                  </a:lnTo>
                  <a:lnTo>
                    <a:pt x="225" y="206"/>
                  </a:lnTo>
                  <a:lnTo>
                    <a:pt x="215" y="215"/>
                  </a:lnTo>
                  <a:lnTo>
                    <a:pt x="204" y="225"/>
                  </a:lnTo>
                  <a:lnTo>
                    <a:pt x="194" y="236"/>
                  </a:lnTo>
                  <a:lnTo>
                    <a:pt x="191" y="239"/>
                  </a:lnTo>
                  <a:lnTo>
                    <a:pt x="190" y="242"/>
                  </a:lnTo>
                  <a:lnTo>
                    <a:pt x="191" y="246"/>
                  </a:lnTo>
                  <a:lnTo>
                    <a:pt x="194" y="249"/>
                  </a:lnTo>
                  <a:lnTo>
                    <a:pt x="197" y="252"/>
                  </a:lnTo>
                  <a:lnTo>
                    <a:pt x="201" y="253"/>
                  </a:lnTo>
                  <a:lnTo>
                    <a:pt x="205" y="252"/>
                  </a:lnTo>
                  <a:lnTo>
                    <a:pt x="209" y="249"/>
                  </a:lnTo>
                  <a:lnTo>
                    <a:pt x="232" y="234"/>
                  </a:lnTo>
                  <a:lnTo>
                    <a:pt x="251" y="215"/>
                  </a:lnTo>
                  <a:lnTo>
                    <a:pt x="267" y="192"/>
                  </a:lnTo>
                  <a:lnTo>
                    <a:pt x="278" y="168"/>
                  </a:lnTo>
                  <a:lnTo>
                    <a:pt x="282" y="141"/>
                  </a:lnTo>
                  <a:lnTo>
                    <a:pt x="279" y="116"/>
                  </a:lnTo>
                  <a:lnTo>
                    <a:pt x="270" y="92"/>
                  </a:lnTo>
                  <a:lnTo>
                    <a:pt x="251" y="70"/>
                  </a:lnTo>
                  <a:lnTo>
                    <a:pt x="237" y="59"/>
                  </a:lnTo>
                  <a:lnTo>
                    <a:pt x="221" y="48"/>
                  </a:lnTo>
                  <a:lnTo>
                    <a:pt x="202" y="39"/>
                  </a:lnTo>
                  <a:lnTo>
                    <a:pt x="183" y="31"/>
                  </a:lnTo>
                  <a:lnTo>
                    <a:pt x="163" y="24"/>
                  </a:lnTo>
                  <a:lnTo>
                    <a:pt x="142" y="18"/>
                  </a:lnTo>
                  <a:lnTo>
                    <a:pt x="122" y="13"/>
                  </a:lnTo>
                  <a:lnTo>
                    <a:pt x="101" y="8"/>
                  </a:lnTo>
                  <a:lnTo>
                    <a:pt x="82" y="5"/>
                  </a:lnTo>
                  <a:lnTo>
                    <a:pt x="63" y="2"/>
                  </a:lnTo>
                  <a:lnTo>
                    <a:pt x="47" y="0"/>
                  </a:lnTo>
                  <a:lnTo>
                    <a:pt x="32" y="0"/>
                  </a:lnTo>
                  <a:lnTo>
                    <a:pt x="19" y="0"/>
                  </a:lnTo>
                  <a:lnTo>
                    <a:pt x="10" y="1"/>
                  </a:lnTo>
                  <a:lnTo>
                    <a:pt x="4" y="4"/>
                  </a:lnTo>
                  <a:lnTo>
                    <a:pt x="0" y="6"/>
                  </a:lnTo>
                  <a:lnTo>
                    <a:pt x="12" y="8"/>
                  </a:lnTo>
                  <a:lnTo>
                    <a:pt x="25" y="9"/>
                  </a:lnTo>
                  <a:lnTo>
                    <a:pt x="38" y="12"/>
                  </a:lnTo>
                  <a:lnTo>
                    <a:pt x="52" y="14"/>
                  </a:lnTo>
                  <a:lnTo>
                    <a:pt x="67" y="16"/>
                  </a:lnTo>
                  <a:lnTo>
                    <a:pt x="82" y="18"/>
                  </a:lnTo>
                  <a:lnTo>
                    <a:pt x="97" y="22"/>
                  </a:lnTo>
                  <a:lnTo>
                    <a:pt x="114" y="25"/>
                  </a:lnTo>
                  <a:lnTo>
                    <a:pt x="129" y="30"/>
                  </a:lnTo>
                  <a:lnTo>
                    <a:pt x="146" y="35"/>
                  </a:lnTo>
                  <a:lnTo>
                    <a:pt x="162" y="40"/>
                  </a:lnTo>
                  <a:lnTo>
                    <a:pt x="177" y="46"/>
                  </a:lnTo>
                  <a:lnTo>
                    <a:pt x="192" y="53"/>
                  </a:lnTo>
                  <a:lnTo>
                    <a:pt x="208" y="60"/>
                  </a:lnTo>
                  <a:lnTo>
                    <a:pt x="222" y="69"/>
                  </a:lnTo>
                  <a:lnTo>
                    <a:pt x="235" y="78"/>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306" name="Freeform 656"/>
            <p:cNvSpPr>
              <a:spLocks/>
            </p:cNvSpPr>
            <p:nvPr/>
          </p:nvSpPr>
          <p:spPr bwMode="auto">
            <a:xfrm>
              <a:off x="3901" y="2553"/>
              <a:ext cx="19" cy="39"/>
            </a:xfrm>
            <a:custGeom>
              <a:avLst/>
              <a:gdLst>
                <a:gd name="T0" fmla="*/ 0 w 115"/>
                <a:gd name="T1" fmla="*/ 128 h 236"/>
                <a:gd name="T2" fmla="*/ 0 w 115"/>
                <a:gd name="T3" fmla="*/ 148 h 236"/>
                <a:gd name="T4" fmla="*/ 5 w 115"/>
                <a:gd name="T5" fmla="*/ 166 h 236"/>
                <a:gd name="T6" fmla="*/ 13 w 115"/>
                <a:gd name="T7" fmla="*/ 184 h 236"/>
                <a:gd name="T8" fmla="*/ 24 w 115"/>
                <a:gd name="T9" fmla="*/ 198 h 236"/>
                <a:gd name="T10" fmla="*/ 39 w 115"/>
                <a:gd name="T11" fmla="*/ 211 h 236"/>
                <a:gd name="T12" fmla="*/ 55 w 115"/>
                <a:gd name="T13" fmla="*/ 223 h 236"/>
                <a:gd name="T14" fmla="*/ 74 w 115"/>
                <a:gd name="T15" fmla="*/ 231 h 236"/>
                <a:gd name="T16" fmla="*/ 92 w 115"/>
                <a:gd name="T17" fmla="*/ 235 h 236"/>
                <a:gd name="T18" fmla="*/ 98 w 115"/>
                <a:gd name="T19" fmla="*/ 236 h 236"/>
                <a:gd name="T20" fmla="*/ 104 w 115"/>
                <a:gd name="T21" fmla="*/ 234 h 236"/>
                <a:gd name="T22" fmla="*/ 109 w 115"/>
                <a:gd name="T23" fmla="*/ 231 h 236"/>
                <a:gd name="T24" fmla="*/ 111 w 115"/>
                <a:gd name="T25" fmla="*/ 226 h 236"/>
                <a:gd name="T26" fmla="*/ 111 w 115"/>
                <a:gd name="T27" fmla="*/ 220 h 236"/>
                <a:gd name="T28" fmla="*/ 110 w 115"/>
                <a:gd name="T29" fmla="*/ 215 h 236"/>
                <a:gd name="T30" fmla="*/ 107 w 115"/>
                <a:gd name="T31" fmla="*/ 210 h 236"/>
                <a:gd name="T32" fmla="*/ 101 w 115"/>
                <a:gd name="T33" fmla="*/ 208 h 236"/>
                <a:gd name="T34" fmla="*/ 82 w 115"/>
                <a:gd name="T35" fmla="*/ 201 h 236"/>
                <a:gd name="T36" fmla="*/ 64 w 115"/>
                <a:gd name="T37" fmla="*/ 192 h 236"/>
                <a:gd name="T38" fmla="*/ 50 w 115"/>
                <a:gd name="T39" fmla="*/ 179 h 236"/>
                <a:gd name="T40" fmla="*/ 40 w 115"/>
                <a:gd name="T41" fmla="*/ 165 h 236"/>
                <a:gd name="T42" fmla="*/ 33 w 115"/>
                <a:gd name="T43" fmla="*/ 148 h 236"/>
                <a:gd name="T44" fmla="*/ 29 w 115"/>
                <a:gd name="T45" fmla="*/ 130 h 236"/>
                <a:gd name="T46" fmla="*/ 29 w 115"/>
                <a:gd name="T47" fmla="*/ 110 h 236"/>
                <a:gd name="T48" fmla="*/ 35 w 115"/>
                <a:gd name="T49" fmla="*/ 89 h 236"/>
                <a:gd name="T50" fmla="*/ 43 w 115"/>
                <a:gd name="T51" fmla="*/ 74 h 236"/>
                <a:gd name="T52" fmla="*/ 56 w 115"/>
                <a:gd name="T53" fmla="*/ 60 h 236"/>
                <a:gd name="T54" fmla="*/ 70 w 115"/>
                <a:gd name="T55" fmla="*/ 46 h 236"/>
                <a:gd name="T56" fmla="*/ 85 w 115"/>
                <a:gd name="T57" fmla="*/ 33 h 236"/>
                <a:gd name="T58" fmla="*/ 98 w 115"/>
                <a:gd name="T59" fmla="*/ 23 h 236"/>
                <a:gd name="T60" fmla="*/ 109 w 115"/>
                <a:gd name="T61" fmla="*/ 12 h 236"/>
                <a:gd name="T62" fmla="*/ 115 w 115"/>
                <a:gd name="T63" fmla="*/ 6 h 236"/>
                <a:gd name="T64" fmla="*/ 115 w 115"/>
                <a:gd name="T65" fmla="*/ 0 h 236"/>
                <a:gd name="T66" fmla="*/ 102 w 115"/>
                <a:gd name="T67" fmla="*/ 4 h 236"/>
                <a:gd name="T68" fmla="*/ 85 w 115"/>
                <a:gd name="T69" fmla="*/ 12 h 236"/>
                <a:gd name="T70" fmla="*/ 68 w 115"/>
                <a:gd name="T71" fmla="*/ 26 h 236"/>
                <a:gd name="T72" fmla="*/ 49 w 115"/>
                <a:gd name="T73" fmla="*/ 42 h 236"/>
                <a:gd name="T74" fmla="*/ 32 w 115"/>
                <a:gd name="T75" fmla="*/ 61 h 236"/>
                <a:gd name="T76" fmla="*/ 17 w 115"/>
                <a:gd name="T77" fmla="*/ 82 h 236"/>
                <a:gd name="T78" fmla="*/ 6 w 115"/>
                <a:gd name="T79" fmla="*/ 105 h 236"/>
                <a:gd name="T80" fmla="*/ 0 w 115"/>
                <a:gd name="T81" fmla="*/ 12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5" h="236">
                  <a:moveTo>
                    <a:pt x="0" y="128"/>
                  </a:moveTo>
                  <a:lnTo>
                    <a:pt x="0" y="148"/>
                  </a:lnTo>
                  <a:lnTo>
                    <a:pt x="5" y="166"/>
                  </a:lnTo>
                  <a:lnTo>
                    <a:pt x="13" y="184"/>
                  </a:lnTo>
                  <a:lnTo>
                    <a:pt x="24" y="198"/>
                  </a:lnTo>
                  <a:lnTo>
                    <a:pt x="39" y="211"/>
                  </a:lnTo>
                  <a:lnTo>
                    <a:pt x="55" y="223"/>
                  </a:lnTo>
                  <a:lnTo>
                    <a:pt x="74" y="231"/>
                  </a:lnTo>
                  <a:lnTo>
                    <a:pt x="92" y="235"/>
                  </a:lnTo>
                  <a:lnTo>
                    <a:pt x="98" y="236"/>
                  </a:lnTo>
                  <a:lnTo>
                    <a:pt x="104" y="234"/>
                  </a:lnTo>
                  <a:lnTo>
                    <a:pt x="109" y="231"/>
                  </a:lnTo>
                  <a:lnTo>
                    <a:pt x="111" y="226"/>
                  </a:lnTo>
                  <a:lnTo>
                    <a:pt x="111" y="220"/>
                  </a:lnTo>
                  <a:lnTo>
                    <a:pt x="110" y="215"/>
                  </a:lnTo>
                  <a:lnTo>
                    <a:pt x="107" y="210"/>
                  </a:lnTo>
                  <a:lnTo>
                    <a:pt x="101" y="208"/>
                  </a:lnTo>
                  <a:lnTo>
                    <a:pt x="82" y="201"/>
                  </a:lnTo>
                  <a:lnTo>
                    <a:pt x="64" y="192"/>
                  </a:lnTo>
                  <a:lnTo>
                    <a:pt x="50" y="179"/>
                  </a:lnTo>
                  <a:lnTo>
                    <a:pt x="40" y="165"/>
                  </a:lnTo>
                  <a:lnTo>
                    <a:pt x="33" y="148"/>
                  </a:lnTo>
                  <a:lnTo>
                    <a:pt x="29" y="130"/>
                  </a:lnTo>
                  <a:lnTo>
                    <a:pt x="29" y="110"/>
                  </a:lnTo>
                  <a:lnTo>
                    <a:pt x="35" y="89"/>
                  </a:lnTo>
                  <a:lnTo>
                    <a:pt x="43" y="74"/>
                  </a:lnTo>
                  <a:lnTo>
                    <a:pt x="56" y="60"/>
                  </a:lnTo>
                  <a:lnTo>
                    <a:pt x="70" y="46"/>
                  </a:lnTo>
                  <a:lnTo>
                    <a:pt x="85" y="33"/>
                  </a:lnTo>
                  <a:lnTo>
                    <a:pt x="98" y="23"/>
                  </a:lnTo>
                  <a:lnTo>
                    <a:pt x="109" y="12"/>
                  </a:lnTo>
                  <a:lnTo>
                    <a:pt x="115" y="6"/>
                  </a:lnTo>
                  <a:lnTo>
                    <a:pt x="115" y="0"/>
                  </a:lnTo>
                  <a:lnTo>
                    <a:pt x="102" y="4"/>
                  </a:lnTo>
                  <a:lnTo>
                    <a:pt x="85" y="12"/>
                  </a:lnTo>
                  <a:lnTo>
                    <a:pt x="68" y="26"/>
                  </a:lnTo>
                  <a:lnTo>
                    <a:pt x="49" y="42"/>
                  </a:lnTo>
                  <a:lnTo>
                    <a:pt x="32" y="61"/>
                  </a:lnTo>
                  <a:lnTo>
                    <a:pt x="17" y="82"/>
                  </a:lnTo>
                  <a:lnTo>
                    <a:pt x="6" y="105"/>
                  </a:lnTo>
                  <a:lnTo>
                    <a:pt x="0" y="128"/>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307" name="Freeform 657"/>
            <p:cNvSpPr>
              <a:spLocks/>
            </p:cNvSpPr>
            <p:nvPr/>
          </p:nvSpPr>
          <p:spPr bwMode="auto">
            <a:xfrm>
              <a:off x="4034" y="2527"/>
              <a:ext cx="41" cy="52"/>
            </a:xfrm>
            <a:custGeom>
              <a:avLst/>
              <a:gdLst>
                <a:gd name="T0" fmla="*/ 208 w 245"/>
                <a:gd name="T1" fmla="*/ 124 h 310"/>
                <a:gd name="T2" fmla="*/ 220 w 245"/>
                <a:gd name="T3" fmla="*/ 144 h 310"/>
                <a:gd name="T4" fmla="*/ 226 w 245"/>
                <a:gd name="T5" fmla="*/ 164 h 310"/>
                <a:gd name="T6" fmla="*/ 222 w 245"/>
                <a:gd name="T7" fmla="*/ 187 h 310"/>
                <a:gd name="T8" fmla="*/ 208 w 245"/>
                <a:gd name="T9" fmla="*/ 209 h 310"/>
                <a:gd name="T10" fmla="*/ 188 w 245"/>
                <a:gd name="T11" fmla="*/ 229 h 310"/>
                <a:gd name="T12" fmla="*/ 166 w 245"/>
                <a:gd name="T13" fmla="*/ 246 h 310"/>
                <a:gd name="T14" fmla="*/ 142 w 245"/>
                <a:gd name="T15" fmla="*/ 264 h 310"/>
                <a:gd name="T16" fmla="*/ 128 w 245"/>
                <a:gd name="T17" fmla="*/ 278 h 310"/>
                <a:gd name="T18" fmla="*/ 124 w 245"/>
                <a:gd name="T19" fmla="*/ 287 h 310"/>
                <a:gd name="T20" fmla="*/ 120 w 245"/>
                <a:gd name="T21" fmla="*/ 296 h 310"/>
                <a:gd name="T22" fmla="*/ 122 w 245"/>
                <a:gd name="T23" fmla="*/ 306 h 310"/>
                <a:gd name="T24" fmla="*/ 131 w 245"/>
                <a:gd name="T25" fmla="*/ 310 h 310"/>
                <a:gd name="T26" fmla="*/ 139 w 245"/>
                <a:gd name="T27" fmla="*/ 309 h 310"/>
                <a:gd name="T28" fmla="*/ 154 w 245"/>
                <a:gd name="T29" fmla="*/ 292 h 310"/>
                <a:gd name="T30" fmla="*/ 180 w 245"/>
                <a:gd name="T31" fmla="*/ 269 h 310"/>
                <a:gd name="T32" fmla="*/ 207 w 245"/>
                <a:gd name="T33" fmla="*/ 246 h 310"/>
                <a:gd name="T34" fmla="*/ 230 w 245"/>
                <a:gd name="T35" fmla="*/ 219 h 310"/>
                <a:gd name="T36" fmla="*/ 244 w 245"/>
                <a:gd name="T37" fmla="*/ 186 h 310"/>
                <a:gd name="T38" fmla="*/ 243 w 245"/>
                <a:gd name="T39" fmla="*/ 152 h 310"/>
                <a:gd name="T40" fmla="*/ 228 w 245"/>
                <a:gd name="T41" fmla="*/ 119 h 310"/>
                <a:gd name="T42" fmla="*/ 203 w 245"/>
                <a:gd name="T43" fmla="*/ 93 h 310"/>
                <a:gd name="T44" fmla="*/ 176 w 245"/>
                <a:gd name="T45" fmla="*/ 76 h 310"/>
                <a:gd name="T46" fmla="*/ 151 w 245"/>
                <a:gd name="T47" fmla="*/ 61 h 310"/>
                <a:gd name="T48" fmla="*/ 122 w 245"/>
                <a:gd name="T49" fmla="*/ 46 h 310"/>
                <a:gd name="T50" fmla="*/ 93 w 245"/>
                <a:gd name="T51" fmla="*/ 31 h 310"/>
                <a:gd name="T52" fmla="*/ 66 w 245"/>
                <a:gd name="T53" fmla="*/ 18 h 310"/>
                <a:gd name="T54" fmla="*/ 40 w 245"/>
                <a:gd name="T55" fmla="*/ 8 h 310"/>
                <a:gd name="T56" fmla="*/ 20 w 245"/>
                <a:gd name="T57" fmla="*/ 1 h 310"/>
                <a:gd name="T58" fmla="*/ 5 w 245"/>
                <a:gd name="T59" fmla="*/ 0 h 310"/>
                <a:gd name="T60" fmla="*/ 11 w 245"/>
                <a:gd name="T61" fmla="*/ 8 h 310"/>
                <a:gd name="T62" fmla="*/ 36 w 245"/>
                <a:gd name="T63" fmla="*/ 20 h 310"/>
                <a:gd name="T64" fmla="*/ 60 w 245"/>
                <a:gd name="T65" fmla="*/ 31 h 310"/>
                <a:gd name="T66" fmla="*/ 86 w 245"/>
                <a:gd name="T67" fmla="*/ 44 h 310"/>
                <a:gd name="T68" fmla="*/ 113 w 245"/>
                <a:gd name="T69" fmla="*/ 57 h 310"/>
                <a:gd name="T70" fmla="*/ 139 w 245"/>
                <a:gd name="T71" fmla="*/ 71 h 310"/>
                <a:gd name="T72" fmla="*/ 165 w 245"/>
                <a:gd name="T73" fmla="*/ 88 h 310"/>
                <a:gd name="T74" fmla="*/ 188 w 245"/>
                <a:gd name="T75" fmla="*/ 106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5" h="310">
                  <a:moveTo>
                    <a:pt x="200" y="116"/>
                  </a:moveTo>
                  <a:lnTo>
                    <a:pt x="208" y="124"/>
                  </a:lnTo>
                  <a:lnTo>
                    <a:pt x="214" y="133"/>
                  </a:lnTo>
                  <a:lnTo>
                    <a:pt x="220" y="144"/>
                  </a:lnTo>
                  <a:lnTo>
                    <a:pt x="223" y="154"/>
                  </a:lnTo>
                  <a:lnTo>
                    <a:pt x="226" y="164"/>
                  </a:lnTo>
                  <a:lnTo>
                    <a:pt x="224" y="176"/>
                  </a:lnTo>
                  <a:lnTo>
                    <a:pt x="222" y="187"/>
                  </a:lnTo>
                  <a:lnTo>
                    <a:pt x="216" y="198"/>
                  </a:lnTo>
                  <a:lnTo>
                    <a:pt x="208" y="209"/>
                  </a:lnTo>
                  <a:lnTo>
                    <a:pt x="199" y="219"/>
                  </a:lnTo>
                  <a:lnTo>
                    <a:pt x="188" y="229"/>
                  </a:lnTo>
                  <a:lnTo>
                    <a:pt x="177" y="238"/>
                  </a:lnTo>
                  <a:lnTo>
                    <a:pt x="166" y="246"/>
                  </a:lnTo>
                  <a:lnTo>
                    <a:pt x="154" y="255"/>
                  </a:lnTo>
                  <a:lnTo>
                    <a:pt x="142" y="264"/>
                  </a:lnTo>
                  <a:lnTo>
                    <a:pt x="132" y="275"/>
                  </a:lnTo>
                  <a:lnTo>
                    <a:pt x="128" y="278"/>
                  </a:lnTo>
                  <a:lnTo>
                    <a:pt x="126" y="283"/>
                  </a:lnTo>
                  <a:lnTo>
                    <a:pt x="124" y="287"/>
                  </a:lnTo>
                  <a:lnTo>
                    <a:pt x="121" y="292"/>
                  </a:lnTo>
                  <a:lnTo>
                    <a:pt x="120" y="296"/>
                  </a:lnTo>
                  <a:lnTo>
                    <a:pt x="120" y="301"/>
                  </a:lnTo>
                  <a:lnTo>
                    <a:pt x="122" y="306"/>
                  </a:lnTo>
                  <a:lnTo>
                    <a:pt x="126" y="309"/>
                  </a:lnTo>
                  <a:lnTo>
                    <a:pt x="131" y="310"/>
                  </a:lnTo>
                  <a:lnTo>
                    <a:pt x="135" y="310"/>
                  </a:lnTo>
                  <a:lnTo>
                    <a:pt x="139" y="309"/>
                  </a:lnTo>
                  <a:lnTo>
                    <a:pt x="142" y="306"/>
                  </a:lnTo>
                  <a:lnTo>
                    <a:pt x="154" y="292"/>
                  </a:lnTo>
                  <a:lnTo>
                    <a:pt x="167" y="280"/>
                  </a:lnTo>
                  <a:lnTo>
                    <a:pt x="180" y="269"/>
                  </a:lnTo>
                  <a:lnTo>
                    <a:pt x="194" y="257"/>
                  </a:lnTo>
                  <a:lnTo>
                    <a:pt x="207" y="246"/>
                  </a:lnTo>
                  <a:lnTo>
                    <a:pt x="220" y="233"/>
                  </a:lnTo>
                  <a:lnTo>
                    <a:pt x="230" y="219"/>
                  </a:lnTo>
                  <a:lnTo>
                    <a:pt x="238" y="204"/>
                  </a:lnTo>
                  <a:lnTo>
                    <a:pt x="244" y="186"/>
                  </a:lnTo>
                  <a:lnTo>
                    <a:pt x="245" y="169"/>
                  </a:lnTo>
                  <a:lnTo>
                    <a:pt x="243" y="152"/>
                  </a:lnTo>
                  <a:lnTo>
                    <a:pt x="237" y="134"/>
                  </a:lnTo>
                  <a:lnTo>
                    <a:pt x="228" y="119"/>
                  </a:lnTo>
                  <a:lnTo>
                    <a:pt x="217" y="105"/>
                  </a:lnTo>
                  <a:lnTo>
                    <a:pt x="203" y="93"/>
                  </a:lnTo>
                  <a:lnTo>
                    <a:pt x="188" y="83"/>
                  </a:lnTo>
                  <a:lnTo>
                    <a:pt x="176" y="76"/>
                  </a:lnTo>
                  <a:lnTo>
                    <a:pt x="163" y="69"/>
                  </a:lnTo>
                  <a:lnTo>
                    <a:pt x="151" y="61"/>
                  </a:lnTo>
                  <a:lnTo>
                    <a:pt x="136" y="54"/>
                  </a:lnTo>
                  <a:lnTo>
                    <a:pt x="122" y="46"/>
                  </a:lnTo>
                  <a:lnTo>
                    <a:pt x="107" y="39"/>
                  </a:lnTo>
                  <a:lnTo>
                    <a:pt x="93" y="31"/>
                  </a:lnTo>
                  <a:lnTo>
                    <a:pt x="79" y="24"/>
                  </a:lnTo>
                  <a:lnTo>
                    <a:pt x="66" y="18"/>
                  </a:lnTo>
                  <a:lnTo>
                    <a:pt x="53" y="13"/>
                  </a:lnTo>
                  <a:lnTo>
                    <a:pt x="40" y="8"/>
                  </a:lnTo>
                  <a:lnTo>
                    <a:pt x="30" y="5"/>
                  </a:lnTo>
                  <a:lnTo>
                    <a:pt x="20" y="1"/>
                  </a:lnTo>
                  <a:lnTo>
                    <a:pt x="12" y="0"/>
                  </a:lnTo>
                  <a:lnTo>
                    <a:pt x="5" y="0"/>
                  </a:lnTo>
                  <a:lnTo>
                    <a:pt x="0" y="2"/>
                  </a:lnTo>
                  <a:lnTo>
                    <a:pt x="11" y="8"/>
                  </a:lnTo>
                  <a:lnTo>
                    <a:pt x="23" y="14"/>
                  </a:lnTo>
                  <a:lnTo>
                    <a:pt x="36" y="20"/>
                  </a:lnTo>
                  <a:lnTo>
                    <a:pt x="47" y="25"/>
                  </a:lnTo>
                  <a:lnTo>
                    <a:pt x="60" y="31"/>
                  </a:lnTo>
                  <a:lnTo>
                    <a:pt x="73" y="37"/>
                  </a:lnTo>
                  <a:lnTo>
                    <a:pt x="86" y="44"/>
                  </a:lnTo>
                  <a:lnTo>
                    <a:pt x="99" y="51"/>
                  </a:lnTo>
                  <a:lnTo>
                    <a:pt x="113" y="57"/>
                  </a:lnTo>
                  <a:lnTo>
                    <a:pt x="126" y="64"/>
                  </a:lnTo>
                  <a:lnTo>
                    <a:pt x="139" y="71"/>
                  </a:lnTo>
                  <a:lnTo>
                    <a:pt x="152" y="79"/>
                  </a:lnTo>
                  <a:lnTo>
                    <a:pt x="165" y="88"/>
                  </a:lnTo>
                  <a:lnTo>
                    <a:pt x="176" y="96"/>
                  </a:lnTo>
                  <a:lnTo>
                    <a:pt x="188" y="106"/>
                  </a:lnTo>
                  <a:lnTo>
                    <a:pt x="200" y="116"/>
                  </a:lnTo>
                  <a:close/>
                </a:path>
              </a:pathLst>
            </a:custGeom>
            <a:solidFill>
              <a:srgbClr val="000000"/>
            </a:solidFill>
            <a:ln w="9525">
              <a:solidFill>
                <a:srgbClr val="FF3300"/>
              </a:solidFill>
              <a:round/>
              <a:headEnd/>
              <a:tailEnd/>
            </a:ln>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grpSp>
          <p:nvGrpSpPr>
            <p:cNvPr id="1308" name="Group 658"/>
            <p:cNvGrpSpPr>
              <a:grpSpLocks/>
            </p:cNvGrpSpPr>
            <p:nvPr/>
          </p:nvGrpSpPr>
          <p:grpSpPr bwMode="auto">
            <a:xfrm>
              <a:off x="3949" y="2599"/>
              <a:ext cx="135" cy="180"/>
              <a:chOff x="3774" y="2423"/>
              <a:chExt cx="189" cy="286"/>
            </a:xfrm>
          </p:grpSpPr>
          <p:sp>
            <p:nvSpPr>
              <p:cNvPr id="1309" name="Rectangle 659"/>
              <p:cNvSpPr>
                <a:spLocks noChangeArrowheads="1"/>
              </p:cNvSpPr>
              <p:nvPr/>
            </p:nvSpPr>
            <p:spPr bwMode="auto">
              <a:xfrm>
                <a:off x="3790" y="2610"/>
                <a:ext cx="153" cy="56"/>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310" name="Rectangle 660"/>
              <p:cNvSpPr>
                <a:spLocks noChangeArrowheads="1"/>
              </p:cNvSpPr>
              <p:nvPr/>
            </p:nvSpPr>
            <p:spPr bwMode="auto">
              <a:xfrm>
                <a:off x="3774" y="2653"/>
                <a:ext cx="189" cy="56"/>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311" name="Rectangle 661"/>
              <p:cNvSpPr>
                <a:spLocks noChangeArrowheads="1"/>
              </p:cNvSpPr>
              <p:nvPr/>
            </p:nvSpPr>
            <p:spPr bwMode="auto">
              <a:xfrm>
                <a:off x="3808" y="2564"/>
                <a:ext cx="119" cy="56"/>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312" name="Rectangle 662"/>
              <p:cNvSpPr>
                <a:spLocks noChangeArrowheads="1"/>
              </p:cNvSpPr>
              <p:nvPr/>
            </p:nvSpPr>
            <p:spPr bwMode="auto">
              <a:xfrm>
                <a:off x="3818" y="2518"/>
                <a:ext cx="97" cy="56"/>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313" name="Rectangle 663"/>
              <p:cNvSpPr>
                <a:spLocks noChangeArrowheads="1"/>
              </p:cNvSpPr>
              <p:nvPr/>
            </p:nvSpPr>
            <p:spPr bwMode="auto">
              <a:xfrm>
                <a:off x="3828" y="2472"/>
                <a:ext cx="74" cy="56"/>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314" name="Rectangle 664"/>
              <p:cNvSpPr>
                <a:spLocks noChangeArrowheads="1"/>
              </p:cNvSpPr>
              <p:nvPr/>
            </p:nvSpPr>
            <p:spPr bwMode="auto">
              <a:xfrm>
                <a:off x="3839" y="2423"/>
                <a:ext cx="51" cy="56"/>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grpSp>
      </p:grpSp>
      <p:sp>
        <p:nvSpPr>
          <p:cNvPr id="1315" name="Line 162"/>
          <p:cNvSpPr>
            <a:spLocks noChangeShapeType="1"/>
          </p:cNvSpPr>
          <p:nvPr/>
        </p:nvSpPr>
        <p:spPr bwMode="auto">
          <a:xfrm flipV="1">
            <a:off x="10545634" y="3898900"/>
            <a:ext cx="227013" cy="436562"/>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i="1">
              <a:solidFill>
                <a:srgbClr val="000000"/>
              </a:solidFill>
              <a:latin typeface="Comic Sans MS" panose="030F0702030302020204" pitchFamily="66" charset="0"/>
            </a:endParaRPr>
          </a:p>
        </p:txBody>
      </p:sp>
      <p:sp>
        <p:nvSpPr>
          <p:cNvPr id="1316" name="Text Box 467"/>
          <p:cNvSpPr txBox="1">
            <a:spLocks noChangeArrowheads="1"/>
          </p:cNvSpPr>
          <p:nvPr/>
        </p:nvSpPr>
        <p:spPr bwMode="auto">
          <a:xfrm>
            <a:off x="480091" y="1630362"/>
            <a:ext cx="7676356" cy="830997"/>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2400" b="1" dirty="0">
                <a:solidFill>
                  <a:srgbClr val="00B0F0"/>
                </a:solidFill>
              </a:rPr>
              <a:t>L</a:t>
            </a:r>
            <a:r>
              <a:rPr lang="en-US" altLang="en-US" sz="2400" b="1" i="0" dirty="0" smtClean="0">
                <a:solidFill>
                  <a:srgbClr val="00B0F0"/>
                </a:solidFill>
              </a:rPr>
              <a:t>ink </a:t>
            </a:r>
            <a:r>
              <a:rPr lang="en-US" altLang="en-US" sz="2400" b="1" i="0" dirty="0">
                <a:solidFill>
                  <a:srgbClr val="00B0F0"/>
                </a:solidFill>
              </a:rPr>
              <a:t>layer</a:t>
            </a:r>
            <a:r>
              <a:rPr lang="en-US" altLang="en-US" sz="2400" i="0" dirty="0">
                <a:solidFill>
                  <a:srgbClr val="00B0F0"/>
                </a:solidFill>
              </a:rPr>
              <a:t> </a:t>
            </a:r>
            <a:r>
              <a:rPr lang="en-US" altLang="en-US" sz="2400" i="0" dirty="0"/>
              <a:t>has responsibility of </a:t>
            </a:r>
            <a:r>
              <a:rPr lang="en-US" altLang="en-US" sz="2400" i="0" dirty="0" smtClean="0"/>
              <a:t>transferring </a:t>
            </a:r>
            <a:r>
              <a:rPr lang="en-US" altLang="en-US" sz="2400" i="0" dirty="0"/>
              <a:t>datagram from one node </a:t>
            </a:r>
            <a:r>
              <a:rPr lang="en-US" altLang="en-US" sz="2400" i="0" dirty="0" smtClean="0"/>
              <a:t>to </a:t>
            </a:r>
            <a:r>
              <a:rPr lang="en-US" altLang="en-US" sz="2400" i="0" dirty="0"/>
              <a:t>adjacent node over a </a:t>
            </a:r>
            <a:r>
              <a:rPr lang="en-US" altLang="en-US" sz="2400" i="0" dirty="0" smtClean="0"/>
              <a:t>link. </a:t>
            </a:r>
            <a:endParaRPr lang="en-US" altLang="en-US" i="0" dirty="0"/>
          </a:p>
        </p:txBody>
      </p:sp>
    </p:spTree>
    <p:extLst>
      <p:ext uri="{BB962C8B-B14F-4D97-AF65-F5344CB8AC3E}">
        <p14:creationId xmlns:p14="http://schemas.microsoft.com/office/powerpoint/2010/main" val="3970770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Link Layer Addressing</a:t>
            </a:r>
            <a:endParaRPr lang="en-US" dirty="0"/>
          </a:p>
        </p:txBody>
      </p:sp>
      <p:sp>
        <p:nvSpPr>
          <p:cNvPr id="4" name="Rectangle 3"/>
          <p:cNvSpPr txBox="1">
            <a:spLocks noChangeArrowheads="1"/>
          </p:cNvSpPr>
          <p:nvPr/>
        </p:nvSpPr>
        <p:spPr>
          <a:xfrm>
            <a:off x="533400" y="1600200"/>
            <a:ext cx="8247063" cy="4648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dirty="0" smtClean="0"/>
              <a:t>32-bit IP address: </a:t>
            </a:r>
          </a:p>
          <a:p>
            <a:pPr lvl="1"/>
            <a:r>
              <a:rPr lang="en-US" altLang="en-US" i="1" dirty="0" smtClean="0"/>
              <a:t>network-layer</a:t>
            </a:r>
            <a:r>
              <a:rPr lang="en-US" altLang="en-US" dirty="0" smtClean="0"/>
              <a:t> address</a:t>
            </a:r>
          </a:p>
          <a:p>
            <a:pPr lvl="1"/>
            <a:r>
              <a:rPr lang="en-US" altLang="en-US" dirty="0" smtClean="0"/>
              <a:t>used to get </a:t>
            </a:r>
            <a:r>
              <a:rPr lang="en-US" altLang="en-US" i="1" u="sng" dirty="0" smtClean="0"/>
              <a:t>packet</a:t>
            </a:r>
            <a:r>
              <a:rPr lang="en-US" altLang="en-US" dirty="0" smtClean="0"/>
              <a:t> to destination IP subnet </a:t>
            </a:r>
          </a:p>
          <a:p>
            <a:r>
              <a:rPr lang="en-US" altLang="en-US" sz="3200" dirty="0" smtClean="0"/>
              <a:t>MAC (or LAN or physical or Ethernet) address:</a:t>
            </a:r>
            <a:r>
              <a:rPr lang="en-US" altLang="en-US" sz="3200" dirty="0" smtClean="0">
                <a:solidFill>
                  <a:srgbClr val="FF0000"/>
                </a:solidFill>
              </a:rPr>
              <a:t> </a:t>
            </a:r>
          </a:p>
          <a:p>
            <a:pPr lvl="1"/>
            <a:r>
              <a:rPr lang="en-US" altLang="en-US" dirty="0" smtClean="0"/>
              <a:t>function:</a:t>
            </a:r>
            <a:r>
              <a:rPr lang="en-US" altLang="en-US" dirty="0" smtClean="0">
                <a:solidFill>
                  <a:schemeClr val="accent2"/>
                </a:solidFill>
              </a:rPr>
              <a:t> </a:t>
            </a:r>
            <a:r>
              <a:rPr lang="en-US" altLang="en-US" i="1" dirty="0" smtClean="0">
                <a:solidFill>
                  <a:srgbClr val="00B0F0"/>
                </a:solidFill>
              </a:rPr>
              <a:t>get </a:t>
            </a:r>
            <a:r>
              <a:rPr lang="en-US" altLang="en-US" i="1" u="sng" dirty="0" smtClean="0">
                <a:solidFill>
                  <a:srgbClr val="00B0F0"/>
                </a:solidFill>
              </a:rPr>
              <a:t>packet</a:t>
            </a:r>
            <a:r>
              <a:rPr lang="en-US" altLang="en-US" i="1" dirty="0" smtClean="0">
                <a:solidFill>
                  <a:srgbClr val="00B0F0"/>
                </a:solidFill>
              </a:rPr>
              <a:t> from one interface to another physically-connected interface (same network)</a:t>
            </a:r>
          </a:p>
          <a:p>
            <a:pPr lvl="1"/>
            <a:r>
              <a:rPr lang="en-US" altLang="en-US" dirty="0" smtClean="0"/>
              <a:t>48 bit MAC address </a:t>
            </a:r>
          </a:p>
          <a:p>
            <a:pPr lvl="2"/>
            <a:r>
              <a:rPr lang="en-US" altLang="en-US" dirty="0" smtClean="0"/>
              <a:t> burned in NIC ROM, also sometimes software settable</a:t>
            </a:r>
          </a:p>
          <a:p>
            <a:pPr lvl="2"/>
            <a:r>
              <a:rPr lang="en-US" altLang="en-US" dirty="0" smtClean="0"/>
              <a:t>unique for each adapter</a:t>
            </a:r>
            <a:endParaRPr lang="en-US" altLang="en-US" dirty="0"/>
          </a:p>
        </p:txBody>
      </p:sp>
    </p:spTree>
    <p:extLst>
      <p:ext uri="{BB962C8B-B14F-4D97-AF65-F5344CB8AC3E}">
        <p14:creationId xmlns:p14="http://schemas.microsoft.com/office/powerpoint/2010/main" val="63012376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Quiz</a:t>
            </a:r>
            <a:endParaRPr lang="en-US" dirty="0"/>
          </a:p>
        </p:txBody>
      </p:sp>
      <p:sp>
        <p:nvSpPr>
          <p:cNvPr id="3" name="Content Placeholder 2"/>
          <p:cNvSpPr>
            <a:spLocks noGrp="1"/>
          </p:cNvSpPr>
          <p:nvPr>
            <p:ph idx="1"/>
          </p:nvPr>
        </p:nvSpPr>
        <p:spPr/>
        <p:txBody>
          <a:bodyPr/>
          <a:lstStyle/>
          <a:p>
            <a:r>
              <a:rPr lang="en-US" dirty="0" smtClean="0"/>
              <a:t>Which layers are present at every router?</a:t>
            </a:r>
          </a:p>
          <a:p>
            <a:pPr marL="914400" lvl="1" indent="-457200">
              <a:buFont typeface="+mj-lt"/>
              <a:buAutoNum type="alphaUcPeriod"/>
            </a:pPr>
            <a:r>
              <a:rPr lang="en-US" dirty="0" smtClean="0"/>
              <a:t>Application, transport, network, physical</a:t>
            </a:r>
          </a:p>
          <a:p>
            <a:pPr marL="914400" lvl="1" indent="-457200">
              <a:buFont typeface="+mj-lt"/>
              <a:buAutoNum type="alphaUcPeriod"/>
            </a:pPr>
            <a:r>
              <a:rPr lang="en-US" dirty="0" smtClean="0"/>
              <a:t>Transport, network, physical</a:t>
            </a:r>
          </a:p>
          <a:p>
            <a:pPr marL="914400" lvl="1" indent="-457200">
              <a:buFont typeface="+mj-lt"/>
              <a:buAutoNum type="alphaUcPeriod"/>
            </a:pPr>
            <a:r>
              <a:rPr lang="en-US" dirty="0" smtClean="0"/>
              <a:t>Network, physical</a:t>
            </a:r>
          </a:p>
          <a:p>
            <a:pPr marL="914400" lvl="1" indent="-457200">
              <a:buFont typeface="+mj-lt"/>
              <a:buAutoNum type="alphaUcPeriod"/>
            </a:pPr>
            <a:r>
              <a:rPr lang="en-US" dirty="0" smtClean="0"/>
              <a:t>Physical</a:t>
            </a:r>
            <a:endParaRPr lang="en-US" dirty="0"/>
          </a:p>
        </p:txBody>
      </p:sp>
      <p:sp>
        <p:nvSpPr>
          <p:cNvPr id="4" name="Rectangle 3"/>
          <p:cNvSpPr/>
          <p:nvPr/>
        </p:nvSpPr>
        <p:spPr>
          <a:xfrm>
            <a:off x="1102936" y="3054285"/>
            <a:ext cx="3412503" cy="48076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564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a:t>
            </a:r>
            <a:endParaRPr lang="en-US" dirty="0"/>
          </a:p>
        </p:txBody>
      </p:sp>
      <p:sp>
        <p:nvSpPr>
          <p:cNvPr id="3" name="Content Placeholder 2"/>
          <p:cNvSpPr>
            <a:spLocks noGrp="1"/>
          </p:cNvSpPr>
          <p:nvPr>
            <p:ph idx="1"/>
          </p:nvPr>
        </p:nvSpPr>
        <p:spPr/>
        <p:txBody>
          <a:bodyPr/>
          <a:lstStyle/>
          <a:p>
            <a:r>
              <a:rPr lang="en-US" dirty="0" smtClean="0"/>
              <a:t>Why do routers not have application and transport layer? </a:t>
            </a:r>
            <a:endParaRPr lang="en-US" dirty="0"/>
          </a:p>
        </p:txBody>
      </p:sp>
    </p:spTree>
    <p:extLst>
      <p:ext uri="{BB962C8B-B14F-4D97-AF65-F5344CB8AC3E}">
        <p14:creationId xmlns:p14="http://schemas.microsoft.com/office/powerpoint/2010/main" val="33140676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510157" cy="1143000"/>
          </a:xfrm>
        </p:spPr>
        <p:txBody>
          <a:bodyPr>
            <a:normAutofit fontScale="90000"/>
          </a:bodyPr>
          <a:lstStyle/>
          <a:p>
            <a:r>
              <a:rPr lang="en-US" dirty="0" smtClean="0"/>
              <a:t>How a System/Device is Identified on the Internet: IP Addresses </a:t>
            </a:r>
            <a:endParaRPr lang="en-US" dirty="0"/>
          </a:p>
        </p:txBody>
      </p:sp>
      <p:sp>
        <p:nvSpPr>
          <p:cNvPr id="3" name="Content Placeholder 2"/>
          <p:cNvSpPr>
            <a:spLocks noGrp="1"/>
          </p:cNvSpPr>
          <p:nvPr>
            <p:ph sz="quarter" idx="1"/>
          </p:nvPr>
        </p:nvSpPr>
        <p:spPr/>
        <p:txBody>
          <a:bodyPr/>
          <a:lstStyle/>
          <a:p>
            <a:pPr>
              <a:buFont typeface="Arial" panose="020B0604020202020204" pitchFamily="34" charset="0"/>
              <a:buChar char="•"/>
            </a:pPr>
            <a:r>
              <a:rPr lang="en-US" dirty="0" smtClean="0"/>
              <a:t>  Each </a:t>
            </a:r>
            <a:r>
              <a:rPr lang="en-US" dirty="0"/>
              <a:t>computer connected to the Internet must have a unique </a:t>
            </a:r>
            <a:r>
              <a:rPr lang="en-US" dirty="0" smtClean="0"/>
              <a:t>address: IP (Internet </a:t>
            </a:r>
            <a:r>
              <a:rPr lang="en-US" dirty="0"/>
              <a:t>P</a:t>
            </a:r>
            <a:r>
              <a:rPr lang="en-US" dirty="0" smtClean="0"/>
              <a:t>rotocol) address</a:t>
            </a:r>
          </a:p>
          <a:p>
            <a:pPr>
              <a:buFont typeface="Arial" panose="020B0604020202020204" pitchFamily="34" charset="0"/>
              <a:buChar char="•"/>
            </a:pPr>
            <a:r>
              <a:rPr lang="en-US" dirty="0"/>
              <a:t> </a:t>
            </a:r>
            <a:r>
              <a:rPr lang="en-US" dirty="0" smtClean="0"/>
              <a:t> Internet </a:t>
            </a:r>
            <a:r>
              <a:rPr lang="en-US" dirty="0"/>
              <a:t>addresses are in the form </a:t>
            </a:r>
            <a:r>
              <a:rPr lang="en-US" dirty="0" err="1"/>
              <a:t>nnn.nnn.nnn.nnn</a:t>
            </a:r>
            <a:r>
              <a:rPr lang="en-US" dirty="0"/>
              <a:t> where </a:t>
            </a:r>
            <a:r>
              <a:rPr lang="en-US" dirty="0" err="1"/>
              <a:t>nnn</a:t>
            </a:r>
            <a:r>
              <a:rPr lang="en-US" dirty="0"/>
              <a:t> must be a number from 0 - 255. This address i</a:t>
            </a:r>
            <a:r>
              <a:rPr lang="en-US" dirty="0" smtClean="0"/>
              <a:t>s </a:t>
            </a:r>
            <a:r>
              <a:rPr lang="en-US" dirty="0"/>
              <a:t>known as an </a:t>
            </a:r>
            <a:r>
              <a:rPr lang="en-US" dirty="0" smtClean="0"/>
              <a:t>IPv4 address</a:t>
            </a:r>
            <a:r>
              <a:rPr lang="en-US" dirty="0"/>
              <a:t>. </a:t>
            </a:r>
          </a:p>
        </p:txBody>
      </p:sp>
      <p:pic>
        <p:nvPicPr>
          <p:cNvPr id="4" name="Picture 4" descr="Diagram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230355" y="3857414"/>
            <a:ext cx="6985000" cy="1738312"/>
          </a:xfrm>
          <a:prstGeom prst="rect">
            <a:avLst/>
          </a:prstGeom>
          <a:noFill/>
        </p:spPr>
      </p:pic>
    </p:spTree>
    <p:extLst>
      <p:ext uri="{BB962C8B-B14F-4D97-AF65-F5344CB8AC3E}">
        <p14:creationId xmlns:p14="http://schemas.microsoft.com/office/powerpoint/2010/main" val="9502083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many possible IP addresses are There?</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256 x 256 x 256 x 256 = 4,294, 967,296</a:t>
            </a:r>
          </a:p>
          <a:p>
            <a:endParaRPr lang="en-US" dirty="0"/>
          </a:p>
          <a:p>
            <a:r>
              <a:rPr lang="en-US" dirty="0" smtClean="0"/>
              <a:t>How many devices are connected to the Internet ?</a:t>
            </a:r>
          </a:p>
          <a:p>
            <a:endParaRPr lang="en-US" dirty="0"/>
          </a:p>
          <a:p>
            <a:r>
              <a:rPr lang="en-US" dirty="0" smtClean="0"/>
              <a:t>More than 4.3 billion! 127 items per second according to an article at the </a:t>
            </a:r>
            <a:r>
              <a:rPr lang="en-US" dirty="0" err="1" smtClean="0"/>
              <a:t>NetworkWorld</a:t>
            </a:r>
            <a:r>
              <a:rPr lang="en-US" dirty="0" smtClean="0"/>
              <a:t>:</a:t>
            </a:r>
          </a:p>
          <a:p>
            <a:pPr lvl="1"/>
            <a:r>
              <a:rPr lang="en-US" dirty="0">
                <a:hlinkClick r:id="rId2"/>
              </a:rPr>
              <a:t>http://</a:t>
            </a:r>
            <a:r>
              <a:rPr lang="en-US" dirty="0" smtClean="0">
                <a:hlinkClick r:id="rId2"/>
              </a:rPr>
              <a:t>www.networkworld.com/article/2942596/microsoft-subnet/127-devices-added-to-the-internet-each-second-but-congress-is-clueless-about-iot.html</a:t>
            </a:r>
            <a:endParaRPr lang="en-US" dirty="0" smtClean="0"/>
          </a:p>
          <a:p>
            <a:pPr lvl="1"/>
            <a:endParaRPr lang="en-US" dirty="0"/>
          </a:p>
          <a:p>
            <a:pPr lvl="1"/>
            <a:r>
              <a:rPr lang="en-US" dirty="0" smtClean="0"/>
              <a:t>So IPv4 addressing scheme is not enough</a:t>
            </a:r>
            <a:r>
              <a:rPr lang="en-US" dirty="0"/>
              <a:t>.</a:t>
            </a:r>
            <a:r>
              <a:rPr lang="en-US" dirty="0" smtClean="0"/>
              <a:t> IPv6 is the new scheme!</a:t>
            </a:r>
          </a:p>
          <a:p>
            <a:endParaRPr lang="en-US" dirty="0" smtClean="0"/>
          </a:p>
        </p:txBody>
      </p:sp>
    </p:spTree>
    <p:extLst>
      <p:ext uri="{BB962C8B-B14F-4D97-AF65-F5344CB8AC3E}">
        <p14:creationId xmlns:p14="http://schemas.microsoft.com/office/powerpoint/2010/main" val="12474225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IPv6 </a:t>
            </a:r>
            <a:endParaRPr lang="en-US" dirty="0"/>
          </a:p>
        </p:txBody>
      </p:sp>
      <p:sp>
        <p:nvSpPr>
          <p:cNvPr id="3" name="Content Placeholder 2"/>
          <p:cNvSpPr>
            <a:spLocks noGrp="1"/>
          </p:cNvSpPr>
          <p:nvPr>
            <p:ph idx="1"/>
          </p:nvPr>
        </p:nvSpPr>
        <p:spPr/>
        <p:txBody>
          <a:bodyPr/>
          <a:lstStyle/>
          <a:p>
            <a:r>
              <a:rPr lang="en-US" dirty="0"/>
              <a:t> </a:t>
            </a:r>
            <a:r>
              <a:rPr lang="en-US" dirty="0" smtClean="0"/>
              <a:t>The </a:t>
            </a:r>
            <a:r>
              <a:rPr lang="en-US" dirty="0"/>
              <a:t>next generation Internet Protocol (IP) standard intended to eventually replace </a:t>
            </a:r>
            <a:r>
              <a:rPr lang="en-US" dirty="0" smtClean="0"/>
              <a:t>IPv4.</a:t>
            </a:r>
          </a:p>
          <a:p>
            <a:r>
              <a:rPr lang="en-US" dirty="0" smtClean="0"/>
              <a:t>IPv6 address has 128 bits:</a:t>
            </a:r>
          </a:p>
          <a:p>
            <a:pPr marL="0" indent="0">
              <a:buNone/>
            </a:pPr>
            <a:r>
              <a:rPr lang="en-US" dirty="0" smtClean="0"/>
              <a:t>Example:  DE10:2D7B:0000:0CDE:1257:0000:211E:729C   </a:t>
            </a:r>
          </a:p>
          <a:p>
            <a:pPr marL="0" indent="0">
              <a:buNone/>
            </a:pPr>
            <a:r>
              <a:rPr lang="en-US" dirty="0" smtClean="0"/>
              <a:t>(32 hexadecimal digits)</a:t>
            </a:r>
          </a:p>
          <a:p>
            <a:r>
              <a:rPr lang="en-US" dirty="0"/>
              <a:t>The number of potential IPv6 addresses has been calculated as: </a:t>
            </a:r>
          </a:p>
          <a:p>
            <a:pPr marL="0" indent="0">
              <a:buNone/>
            </a:pPr>
            <a:endParaRPr lang="en-US" dirty="0" smtClean="0"/>
          </a:p>
          <a:p>
            <a:pPr marL="0" indent="0" algn="ctr">
              <a:buNone/>
            </a:pPr>
            <a:r>
              <a:rPr lang="en-US" dirty="0" smtClean="0"/>
              <a:t>340,282,366,920,938,463,463,374,607,431,768,211,456</a:t>
            </a:r>
            <a:endParaRPr lang="en-US" dirty="0"/>
          </a:p>
          <a:p>
            <a:endParaRPr lang="en-US" dirty="0"/>
          </a:p>
        </p:txBody>
      </p:sp>
    </p:spTree>
    <p:extLst>
      <p:ext uri="{BB962C8B-B14F-4D97-AF65-F5344CB8AC3E}">
        <p14:creationId xmlns:p14="http://schemas.microsoft.com/office/powerpoint/2010/main" val="9387897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956800" cy="829232"/>
          </a:xfrm>
        </p:spPr>
        <p:txBody>
          <a:bodyPr/>
          <a:lstStyle/>
          <a:p>
            <a:r>
              <a:rPr lang="en-US" dirty="0" smtClean="0"/>
              <a:t>Domain Names</a:t>
            </a:r>
            <a:endParaRPr lang="en-US" dirty="0"/>
          </a:p>
        </p:txBody>
      </p:sp>
      <p:pic>
        <p:nvPicPr>
          <p:cNvPr id="1028" name="Picture 4" descr="https://halfelf.org/wp-content/uploads/sites/2/2012/12/domainex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4332" y="1634610"/>
            <a:ext cx="6838950" cy="1562100"/>
          </a:xfrm>
          <a:prstGeom prst="rect">
            <a:avLst/>
          </a:prstGeom>
          <a:noFill/>
          <a:extLst>
            <a:ext uri="{909E8E84-426E-40DD-AFC4-6F175D3DCCD1}">
              <a14:hiddenFill xmlns:a14="http://schemas.microsoft.com/office/drawing/2010/main">
                <a:solidFill>
                  <a:srgbClr val="FFFFFF"/>
                </a:solidFill>
              </a14:hiddenFill>
            </a:ext>
          </a:extLst>
        </p:spPr>
      </p:pic>
      <p:pic>
        <p:nvPicPr>
          <p:cNvPr id="5" name="Content Placeholder 4"/>
          <p:cNvPicPr>
            <a:picLocks noGrp="1" noChangeAspect="1"/>
          </p:cNvPicPr>
          <p:nvPr>
            <p:ph sz="quarter" idx="1"/>
          </p:nvPr>
        </p:nvPicPr>
        <p:blipFill>
          <a:blip r:embed="rId3"/>
          <a:stretch>
            <a:fillRect/>
          </a:stretch>
        </p:blipFill>
        <p:spPr>
          <a:xfrm>
            <a:off x="2062462" y="3662705"/>
            <a:ext cx="5238750" cy="2857500"/>
          </a:xfrm>
          <a:prstGeom prst="rect">
            <a:avLst/>
          </a:prstGeom>
        </p:spPr>
      </p:pic>
    </p:spTree>
    <p:extLst>
      <p:ext uri="{BB962C8B-B14F-4D97-AF65-F5344CB8AC3E}">
        <p14:creationId xmlns:p14="http://schemas.microsoft.com/office/powerpoint/2010/main" val="34153044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8" name="Rectangle 2"/>
          <p:cNvSpPr>
            <a:spLocks noGrp="1" noChangeArrowheads="1"/>
          </p:cNvSpPr>
          <p:nvPr>
            <p:ph type="title"/>
          </p:nvPr>
        </p:nvSpPr>
        <p:spPr>
          <a:xfrm>
            <a:off x="2057399" y="301625"/>
            <a:ext cx="8319407" cy="603631"/>
          </a:xfrm>
        </p:spPr>
        <p:txBody>
          <a:bodyPr>
            <a:normAutofit fontScale="90000"/>
          </a:bodyPr>
          <a:lstStyle/>
          <a:p>
            <a:r>
              <a:rPr lang="en-US" altLang="en-US" sz="4000" dirty="0">
                <a:ea typeface="ＭＳ Ｐゴシック" panose="020B0600070205080204" pitchFamily="34" charset="-128"/>
              </a:rPr>
              <a:t>DNS: </a:t>
            </a:r>
            <a:r>
              <a:rPr lang="en-US" altLang="en-US" sz="4000" dirty="0" smtClean="0">
                <a:ea typeface="ＭＳ Ｐゴシック" panose="020B0600070205080204" pitchFamily="34" charset="-128"/>
              </a:rPr>
              <a:t>Domain </a:t>
            </a:r>
            <a:r>
              <a:rPr lang="en-US" altLang="en-US" sz="4000" dirty="0">
                <a:ea typeface="ＭＳ Ｐゴシック" panose="020B0600070205080204" pitchFamily="34" charset="-128"/>
              </a:rPr>
              <a:t>N</a:t>
            </a:r>
            <a:r>
              <a:rPr lang="en-US" altLang="en-US" sz="4000" dirty="0" smtClean="0">
                <a:ea typeface="ＭＳ Ｐゴシック" panose="020B0600070205080204" pitchFamily="34" charset="-128"/>
              </a:rPr>
              <a:t>ame System</a:t>
            </a:r>
            <a:endParaRPr lang="en-US" altLang="en-US" dirty="0" smtClean="0">
              <a:ea typeface="ＭＳ Ｐゴシック" panose="020B0600070205080204" pitchFamily="34" charset="-128"/>
            </a:endParaRPr>
          </a:p>
        </p:txBody>
      </p:sp>
      <p:sp>
        <p:nvSpPr>
          <p:cNvPr id="2" name="Content Placeholder 1"/>
          <p:cNvSpPr>
            <a:spLocks noGrp="1"/>
          </p:cNvSpPr>
          <p:nvPr>
            <p:ph sz="quarter" idx="1"/>
          </p:nvPr>
        </p:nvSpPr>
        <p:spPr>
          <a:xfrm>
            <a:off x="1097279" y="1845734"/>
            <a:ext cx="10139132" cy="4023360"/>
          </a:xfrm>
        </p:spPr>
        <p:txBody>
          <a:bodyPr/>
          <a:lstStyle/>
          <a:p>
            <a:r>
              <a:rPr lang="en-US" dirty="0" smtClean="0"/>
              <a:t>Mapping of (user-</a:t>
            </a:r>
            <a:r>
              <a:rPr lang="en-US" dirty="0"/>
              <a:t>f</a:t>
            </a:r>
            <a:r>
              <a:rPr lang="en-US" dirty="0" smtClean="0"/>
              <a:t>riendly) URL to IP address:</a:t>
            </a:r>
            <a:endParaRPr lang="en-US" dirty="0"/>
          </a:p>
        </p:txBody>
      </p:sp>
      <p:sp>
        <p:nvSpPr>
          <p:cNvPr id="4" name="Rounded Rectangle 3"/>
          <p:cNvSpPr/>
          <p:nvPr/>
        </p:nvSpPr>
        <p:spPr>
          <a:xfrm>
            <a:off x="1359243" y="2907957"/>
            <a:ext cx="2059460" cy="56841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URL</a:t>
            </a:r>
            <a:endParaRPr lang="en-US" dirty="0"/>
          </a:p>
        </p:txBody>
      </p:sp>
      <p:sp>
        <p:nvSpPr>
          <p:cNvPr id="9" name="Rounded Rectangle 8"/>
          <p:cNvSpPr/>
          <p:nvPr/>
        </p:nvSpPr>
        <p:spPr>
          <a:xfrm>
            <a:off x="7187514" y="2907956"/>
            <a:ext cx="2059460" cy="56841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IP Address</a:t>
            </a:r>
            <a:endParaRPr lang="en-US" dirty="0"/>
          </a:p>
        </p:txBody>
      </p:sp>
      <p:sp>
        <p:nvSpPr>
          <p:cNvPr id="5" name="Right Arrow 4"/>
          <p:cNvSpPr/>
          <p:nvPr/>
        </p:nvSpPr>
        <p:spPr>
          <a:xfrm>
            <a:off x="3680667" y="2914133"/>
            <a:ext cx="3328086" cy="1771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p:cNvSpPr/>
          <p:nvPr/>
        </p:nvSpPr>
        <p:spPr>
          <a:xfrm>
            <a:off x="3716090" y="3270421"/>
            <a:ext cx="3272068" cy="20594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359243" y="4318907"/>
            <a:ext cx="7531664" cy="369332"/>
          </a:xfrm>
          <a:prstGeom prst="rect">
            <a:avLst/>
          </a:prstGeom>
          <a:noFill/>
        </p:spPr>
        <p:txBody>
          <a:bodyPr wrap="square" rtlCol="0">
            <a:spAutoFit/>
          </a:bodyPr>
          <a:lstStyle/>
          <a:p>
            <a:r>
              <a:rPr lang="en-US" u="sng" dirty="0" smtClean="0">
                <a:hlinkClick r:id="rId3"/>
              </a:rPr>
              <a:t>The Internet: IP Addresses and DNS by code.org</a:t>
            </a:r>
            <a:endParaRPr lang="en-US" u="sng" dirty="0">
              <a:hlinkClick r:id="rId4"/>
            </a:endParaRPr>
          </a:p>
        </p:txBody>
      </p:sp>
    </p:spTree>
    <p:extLst>
      <p:ext uri="{BB962C8B-B14F-4D97-AF65-F5344CB8AC3E}">
        <p14:creationId xmlns:p14="http://schemas.microsoft.com/office/powerpoint/2010/main" val="33713967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TotalTime>
  <Words>2382</Words>
  <Application>Microsoft Office PowerPoint</Application>
  <PresentationFormat>Widescreen</PresentationFormat>
  <Paragraphs>445</Paragraphs>
  <Slides>48</Slides>
  <Notes>11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48</vt:i4>
      </vt:variant>
    </vt:vector>
  </HeadingPairs>
  <TitlesOfParts>
    <vt:vector size="61" baseType="lpstr">
      <vt:lpstr>MS PGothic</vt:lpstr>
      <vt:lpstr>MS PGothic</vt:lpstr>
      <vt:lpstr>Arial</vt:lpstr>
      <vt:lpstr>Calibri</vt:lpstr>
      <vt:lpstr>Calibri Light</vt:lpstr>
      <vt:lpstr>Comic Sans MS</vt:lpstr>
      <vt:lpstr>Gill Sans MT</vt:lpstr>
      <vt:lpstr>Lucida Sans Unicode</vt:lpstr>
      <vt:lpstr>Tahoma</vt:lpstr>
      <vt:lpstr>Times New Roman</vt:lpstr>
      <vt:lpstr>Wingdings</vt:lpstr>
      <vt:lpstr>游ゴシック</vt:lpstr>
      <vt:lpstr>Office Theme</vt:lpstr>
      <vt:lpstr>Internet and Networking Basics</vt:lpstr>
      <vt:lpstr>Learning outcomes</vt:lpstr>
      <vt:lpstr>The “nuts and bolts” View</vt:lpstr>
      <vt:lpstr> Internet structure: network of networks</vt:lpstr>
      <vt:lpstr>How a System/Device is Identified on the Internet: IP Addresses </vt:lpstr>
      <vt:lpstr>How many possible IP addresses are There?</vt:lpstr>
      <vt:lpstr>IPv6 </vt:lpstr>
      <vt:lpstr>Domain Names</vt:lpstr>
      <vt:lpstr>DNS: Domain Name System</vt:lpstr>
      <vt:lpstr>What is your IP?</vt:lpstr>
      <vt:lpstr>Networking and Protocols</vt:lpstr>
      <vt:lpstr>How files travel from one machine to another</vt:lpstr>
      <vt:lpstr>The original design goals of the Internet</vt:lpstr>
      <vt:lpstr>The main features of the Internet</vt:lpstr>
      <vt:lpstr>Discussion</vt:lpstr>
      <vt:lpstr>How packets travel</vt:lpstr>
      <vt:lpstr>Check It Out - The Ping Program</vt:lpstr>
      <vt:lpstr>Traceroute</vt:lpstr>
      <vt:lpstr>PowerPoint Presentation</vt:lpstr>
      <vt:lpstr>OSI Model </vt:lpstr>
      <vt:lpstr>7 Layers of the OSI Model</vt:lpstr>
      <vt:lpstr>OSI Layers at Work</vt:lpstr>
      <vt:lpstr>OSI Model and Protocols</vt:lpstr>
      <vt:lpstr>OSI Layers and Headers</vt:lpstr>
      <vt:lpstr>Internet travel explained by OSI model</vt:lpstr>
      <vt:lpstr>Discussion question</vt:lpstr>
      <vt:lpstr>Wireshark </vt:lpstr>
      <vt:lpstr>TCP: Transport Layer Protocol</vt:lpstr>
      <vt:lpstr>Ports</vt:lpstr>
      <vt:lpstr>Ports (cont.)</vt:lpstr>
      <vt:lpstr>Some Important Ports</vt:lpstr>
      <vt:lpstr>TCP Segment</vt:lpstr>
      <vt:lpstr>TCP Three-Way Handshake</vt:lpstr>
      <vt:lpstr>TCP Connection Termination</vt:lpstr>
      <vt:lpstr>TCP Connection Reset</vt:lpstr>
      <vt:lpstr>Question</vt:lpstr>
      <vt:lpstr>TCP : Data transfer</vt:lpstr>
      <vt:lpstr>Packets from Wireshark</vt:lpstr>
      <vt:lpstr>PowerPoint Presentation</vt:lpstr>
      <vt:lpstr>IP Routing: Network Layer</vt:lpstr>
      <vt:lpstr>IP Datagram</vt:lpstr>
      <vt:lpstr>Routing</vt:lpstr>
      <vt:lpstr>Routing</vt:lpstr>
      <vt:lpstr>Routing Table </vt:lpstr>
      <vt:lpstr>Link Layer : </vt:lpstr>
      <vt:lpstr>Link Layer Addressing</vt:lpstr>
      <vt:lpstr>Quiz</vt:lpstr>
      <vt:lpstr>Question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Peker, Yesem</dc:creator>
  <cp:lastModifiedBy>csu</cp:lastModifiedBy>
  <cp:revision>23</cp:revision>
  <dcterms:created xsi:type="dcterms:W3CDTF">2018-11-01T16:13:56Z</dcterms:created>
  <dcterms:modified xsi:type="dcterms:W3CDTF">2020-10-22T14:48:08Z</dcterms:modified>
</cp:coreProperties>
</file>