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2" r:id="rId16"/>
    <p:sldId id="273" r:id="rId17"/>
    <p:sldId id="274" r:id="rId18"/>
    <p:sldId id="275" r:id="rId19"/>
    <p:sldId id="276" r:id="rId20"/>
    <p:sldId id="277" r:id="rId21"/>
  </p:sldIdLst>
  <p:sldSz cx="12192000" cy="6858000"/>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3" autoAdjust="0"/>
    <p:restoredTop sz="94660"/>
  </p:normalViewPr>
  <p:slideViewPr>
    <p:cSldViewPr snapToGrid="0">
      <p:cViewPr varScale="1">
        <p:scale>
          <a:sx n="160" d="100"/>
          <a:sy n="160" d="100"/>
        </p:scale>
        <p:origin x="104"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6434"/>
          </a:xfrm>
          <a:prstGeom prst="rect">
            <a:avLst/>
          </a:prstGeom>
        </p:spPr>
        <p:txBody>
          <a:bodyPr vert="horz" lIns="91440" tIns="45720" rIns="91440" bIns="45720" rtlCol="0"/>
          <a:lstStyle>
            <a:lvl1pPr algn="r">
              <a:defRPr sz="1200"/>
            </a:lvl1pPr>
          </a:lstStyle>
          <a:p>
            <a:fld id="{3860E10B-0C7D-4176-B9EF-4BF5215C0EFC}" type="datetimeFigureOut">
              <a:rPr lang="en-US" smtClean="0"/>
              <a:t>11/29/2018</a:t>
            </a:fld>
            <a:endParaRPr lang="en-US"/>
          </a:p>
        </p:txBody>
      </p:sp>
      <p:sp>
        <p:nvSpPr>
          <p:cNvPr id="4" name="Slide Image Placeholder 3"/>
          <p:cNvSpPr>
            <a:spLocks noGrp="1" noRot="1" noChangeAspect="1"/>
          </p:cNvSpPr>
          <p:nvPr>
            <p:ph type="sldImg" idx="2"/>
          </p:nvPr>
        </p:nvSpPr>
        <p:spPr>
          <a:xfrm>
            <a:off x="6413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73892"/>
            <a:ext cx="5486400" cy="3660458"/>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64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6433"/>
          </a:xfrm>
          <a:prstGeom prst="rect">
            <a:avLst/>
          </a:prstGeom>
        </p:spPr>
        <p:txBody>
          <a:bodyPr vert="horz" lIns="91440" tIns="45720" rIns="91440" bIns="45720" rtlCol="0" anchor="b"/>
          <a:lstStyle>
            <a:lvl1pPr algn="r">
              <a:defRPr sz="1200"/>
            </a:lvl1pPr>
          </a:lstStyle>
          <a:p>
            <a:fld id="{B681E47D-62C4-455D-B6A7-7AF28BD8DE93}" type="slidenum">
              <a:rPr lang="en-US" smtClean="0"/>
              <a:t>‹#›</a:t>
            </a:fld>
            <a:endParaRPr lang="en-US"/>
          </a:p>
        </p:txBody>
      </p:sp>
    </p:spTree>
    <p:extLst>
      <p:ext uri="{BB962C8B-B14F-4D97-AF65-F5344CB8AC3E}">
        <p14:creationId xmlns:p14="http://schemas.microsoft.com/office/powerpoint/2010/main" val="146880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Shape 36"/>
          <p:cNvSpPr txBox="1">
            <a:spLocks noGrp="1"/>
          </p:cNvSpPr>
          <p:nvPr>
            <p:ph type="body" idx="1"/>
          </p:nvPr>
        </p:nvSpPr>
        <p:spPr>
          <a:xfrm>
            <a:off x="685804" y="4489387"/>
            <a:ext cx="5486399" cy="4253103"/>
          </a:xfrm>
          <a:prstGeom prst="rect">
            <a:avLst/>
          </a:prstGeom>
        </p:spPr>
        <p:txBody>
          <a:bodyPr lIns="91425" tIns="91425" rIns="91425" bIns="91425" anchor="ctr" anchorCtr="0">
            <a:noAutofit/>
          </a:bodyPr>
          <a:lstStyle/>
          <a:p>
            <a:pPr>
              <a:spcBef>
                <a:spcPts val="0"/>
              </a:spcBef>
              <a:buNone/>
            </a:pPr>
            <a:endParaRPr dirty="0"/>
          </a:p>
        </p:txBody>
      </p:sp>
      <p:sp>
        <p:nvSpPr>
          <p:cNvPr id="37" name="Shape 37"/>
          <p:cNvSpPr>
            <a:spLocks noGrp="1" noRot="1" noChangeAspect="1"/>
          </p:cNvSpPr>
          <p:nvPr>
            <p:ph type="sldImg" idx="2"/>
          </p:nvPr>
        </p:nvSpPr>
        <p:spPr>
          <a:xfrm>
            <a:off x="279400" y="708025"/>
            <a:ext cx="6299200" cy="35448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335076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10</a:t>
            </a:fld>
            <a:endParaRPr lang="en-US"/>
          </a:p>
        </p:txBody>
      </p:sp>
    </p:spTree>
    <p:extLst>
      <p:ext uri="{BB962C8B-B14F-4D97-AF65-F5344CB8AC3E}">
        <p14:creationId xmlns:p14="http://schemas.microsoft.com/office/powerpoint/2010/main" val="3080470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11</a:t>
            </a:fld>
            <a:endParaRPr lang="en-US"/>
          </a:p>
        </p:txBody>
      </p:sp>
    </p:spTree>
    <p:extLst>
      <p:ext uri="{BB962C8B-B14F-4D97-AF65-F5344CB8AC3E}">
        <p14:creationId xmlns:p14="http://schemas.microsoft.com/office/powerpoint/2010/main" val="3947722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xfrm>
            <a:off x="279400" y="708025"/>
            <a:ext cx="6299200" cy="3544888"/>
          </a:xfrm>
          <a:ln/>
        </p:spPr>
      </p:sp>
      <p:sp>
        <p:nvSpPr>
          <p:cNvPr id="942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 Honeypot or Honeynet has no useful purpose other than to catch attackers.  It may be used as a form of an IDS.  While it sounds fun and interesting, they need to be maintained and monitored: if an attacker does gain entry, they now can attack from within the network.</a:t>
            </a:r>
          </a:p>
          <a:p>
            <a:endParaRPr lang="en-US" altLang="en-US" smtClean="0"/>
          </a:p>
        </p:txBody>
      </p:sp>
    </p:spTree>
    <p:extLst>
      <p:ext uri="{BB962C8B-B14F-4D97-AF65-F5344CB8AC3E}">
        <p14:creationId xmlns:p14="http://schemas.microsoft.com/office/powerpoint/2010/main" val="23809918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279400" y="708025"/>
            <a:ext cx="6299200" cy="3544888"/>
          </a:xfrm>
          <a:ln/>
        </p:spPr>
      </p:sp>
      <p:sp>
        <p:nvSpPr>
          <p:cNvPr id="98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 VPN creates an encrypted point-to-point path between two computers.  Here the line in red is encrypted.</a:t>
            </a:r>
          </a:p>
          <a:p>
            <a:r>
              <a:rPr lang="en-US" altLang="en-US" smtClean="0"/>
              <a:t>Often it uses Public Key Encryption to communicate a Secret Key, then uses Secret Key encryption to encrypt the session data.</a:t>
            </a:r>
          </a:p>
          <a:p>
            <a:endParaRPr lang="en-US" altLang="en-US" smtClean="0"/>
          </a:p>
        </p:txBody>
      </p:sp>
    </p:spTree>
    <p:extLst>
      <p:ext uri="{BB962C8B-B14F-4D97-AF65-F5344CB8AC3E}">
        <p14:creationId xmlns:p14="http://schemas.microsoft.com/office/powerpoint/2010/main" val="2984269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14</a:t>
            </a:fld>
            <a:endParaRPr lang="en-US"/>
          </a:p>
        </p:txBody>
      </p:sp>
    </p:spTree>
    <p:extLst>
      <p:ext uri="{BB962C8B-B14F-4D97-AF65-F5344CB8AC3E}">
        <p14:creationId xmlns:p14="http://schemas.microsoft.com/office/powerpoint/2010/main" val="1817673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15</a:t>
            </a:fld>
            <a:endParaRPr lang="en-US"/>
          </a:p>
        </p:txBody>
      </p:sp>
    </p:spTree>
    <p:extLst>
      <p:ext uri="{BB962C8B-B14F-4D97-AF65-F5344CB8AC3E}">
        <p14:creationId xmlns:p14="http://schemas.microsoft.com/office/powerpoint/2010/main" val="862709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16</a:t>
            </a:fld>
            <a:endParaRPr lang="en-US"/>
          </a:p>
        </p:txBody>
      </p:sp>
    </p:spTree>
    <p:extLst>
      <p:ext uri="{BB962C8B-B14F-4D97-AF65-F5344CB8AC3E}">
        <p14:creationId xmlns:p14="http://schemas.microsoft.com/office/powerpoint/2010/main" val="23888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17</a:t>
            </a:fld>
            <a:endParaRPr lang="en-US"/>
          </a:p>
        </p:txBody>
      </p:sp>
    </p:spTree>
    <p:extLst>
      <p:ext uri="{BB962C8B-B14F-4D97-AF65-F5344CB8AC3E}">
        <p14:creationId xmlns:p14="http://schemas.microsoft.com/office/powerpoint/2010/main" val="472288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18</a:t>
            </a:fld>
            <a:endParaRPr lang="en-US"/>
          </a:p>
        </p:txBody>
      </p:sp>
    </p:spTree>
    <p:extLst>
      <p:ext uri="{BB962C8B-B14F-4D97-AF65-F5344CB8AC3E}">
        <p14:creationId xmlns:p14="http://schemas.microsoft.com/office/powerpoint/2010/main" val="42935889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19</a:t>
            </a:fld>
            <a:endParaRPr lang="en-US"/>
          </a:p>
        </p:txBody>
      </p:sp>
    </p:spTree>
    <p:extLst>
      <p:ext uri="{BB962C8B-B14F-4D97-AF65-F5344CB8AC3E}">
        <p14:creationId xmlns:p14="http://schemas.microsoft.com/office/powerpoint/2010/main" val="2575498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279400" y="708025"/>
            <a:ext cx="6299200" cy="3544888"/>
          </a:xfrm>
          <a:ln/>
        </p:spPr>
      </p:sp>
      <p:sp>
        <p:nvSpPr>
          <p:cNvPr id="798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What is the easiest way to get into this network?  It may not be through the firewalls.  It may be through the dial-up access, CDs or DVD drives, or WLANs.</a:t>
            </a:r>
          </a:p>
          <a:p>
            <a:r>
              <a:rPr lang="en-US" altLang="en-US" smtClean="0"/>
              <a:t>Also notice that a good network will be divided into sections.  The De-Militarized Zone here is for public access.  The Private Network is for internal access, and requires going through 2 firewalls, each with filtering.</a:t>
            </a:r>
          </a:p>
        </p:txBody>
      </p:sp>
    </p:spTree>
    <p:extLst>
      <p:ext uri="{BB962C8B-B14F-4D97-AF65-F5344CB8AC3E}">
        <p14:creationId xmlns:p14="http://schemas.microsoft.com/office/powerpoint/2010/main" val="3745818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20</a:t>
            </a:fld>
            <a:endParaRPr lang="en-US"/>
          </a:p>
        </p:txBody>
      </p:sp>
    </p:spTree>
    <p:extLst>
      <p:ext uri="{BB962C8B-B14F-4D97-AF65-F5344CB8AC3E}">
        <p14:creationId xmlns:p14="http://schemas.microsoft.com/office/powerpoint/2010/main" val="2484042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279400" y="708025"/>
            <a:ext cx="6299200" cy="3544888"/>
          </a:xfrm>
          <a:ln/>
        </p:spPr>
      </p:sp>
      <p:sp>
        <p:nvSpPr>
          <p:cNvPr id="880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The Path of Logical Access shows where requests enter and are processed.</a:t>
            </a:r>
          </a:p>
          <a:p>
            <a:pPr eaLnBrk="1" hangingPunct="1"/>
            <a:r>
              <a:rPr lang="en-US" altLang="en-US" smtClean="0"/>
              <a:t>Two paths of logical access are shown, via brown arrows through WLAN and to server, and red arrows through laptop and server.  </a:t>
            </a:r>
          </a:p>
          <a:p>
            <a:pPr eaLnBrk="1" hangingPunct="1"/>
            <a:r>
              <a:rPr lang="en-US" altLang="en-US" smtClean="0"/>
              <a:t>Visitors from the internet must get through a firewall, then either the logical access controls (LAC) in the database servers in the demilitarized zone (DMZ), or through a second firewall and the LAC in the internal network’s servers.  Entering via the wireless LAN bypasses all that (except for the internal LAC), as does using a disk or flash drive.  The latter (wireless/portable media access) shows that this organization depends on physical controls and internal access control mechanisms (including employee trustworthiness) to prevent unauthorized use by those means.  This leaves the private network server and the printer vulnerable.</a:t>
            </a:r>
          </a:p>
        </p:txBody>
      </p:sp>
    </p:spTree>
    <p:extLst>
      <p:ext uri="{BB962C8B-B14F-4D97-AF65-F5344CB8AC3E}">
        <p14:creationId xmlns:p14="http://schemas.microsoft.com/office/powerpoint/2010/main" val="2244747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4</a:t>
            </a:fld>
            <a:endParaRPr lang="en-US"/>
          </a:p>
        </p:txBody>
      </p:sp>
    </p:spTree>
    <p:extLst>
      <p:ext uri="{BB962C8B-B14F-4D97-AF65-F5344CB8AC3E}">
        <p14:creationId xmlns:p14="http://schemas.microsoft.com/office/powerpoint/2010/main" val="401710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5</a:t>
            </a:fld>
            <a:endParaRPr lang="en-US"/>
          </a:p>
        </p:txBody>
      </p:sp>
    </p:spTree>
    <p:extLst>
      <p:ext uri="{BB962C8B-B14F-4D97-AF65-F5344CB8AC3E}">
        <p14:creationId xmlns:p14="http://schemas.microsoft.com/office/powerpoint/2010/main" val="2524047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6</a:t>
            </a:fld>
            <a:endParaRPr lang="en-US"/>
          </a:p>
        </p:txBody>
      </p:sp>
    </p:spTree>
    <p:extLst>
      <p:ext uri="{BB962C8B-B14F-4D97-AF65-F5344CB8AC3E}">
        <p14:creationId xmlns:p14="http://schemas.microsoft.com/office/powerpoint/2010/main" val="1021654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7</a:t>
            </a:fld>
            <a:endParaRPr lang="en-US"/>
          </a:p>
        </p:txBody>
      </p:sp>
    </p:spTree>
    <p:extLst>
      <p:ext uri="{BB962C8B-B14F-4D97-AF65-F5344CB8AC3E}">
        <p14:creationId xmlns:p14="http://schemas.microsoft.com/office/powerpoint/2010/main" val="1482011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8</a:t>
            </a:fld>
            <a:endParaRPr lang="en-US"/>
          </a:p>
        </p:txBody>
      </p:sp>
    </p:spTree>
    <p:extLst>
      <p:ext uri="{BB962C8B-B14F-4D97-AF65-F5344CB8AC3E}">
        <p14:creationId xmlns:p14="http://schemas.microsoft.com/office/powerpoint/2010/main" val="3554722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81E47D-62C4-455D-B6A7-7AF28BD8DE93}" type="slidenum">
              <a:rPr lang="en-US" smtClean="0"/>
              <a:t>9</a:t>
            </a:fld>
            <a:endParaRPr lang="en-US"/>
          </a:p>
        </p:txBody>
      </p:sp>
    </p:spTree>
    <p:extLst>
      <p:ext uri="{BB962C8B-B14F-4D97-AF65-F5344CB8AC3E}">
        <p14:creationId xmlns:p14="http://schemas.microsoft.com/office/powerpoint/2010/main" val="129840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D5804ED-C3E0-4DE9-AE09-46D9C5B0D7A2}" type="datetimeFigureOut">
              <a:rPr lang="en-US" smtClean="0"/>
              <a:t>11/29/2018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4053472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5804ED-C3E0-4DE9-AE09-46D9C5B0D7A2}" type="datetimeFigureOut">
              <a:rPr lang="en-US" smtClean="0"/>
              <a:t>11/29/2018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218189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5804ED-C3E0-4DE9-AE09-46D9C5B0D7A2}" type="datetimeFigureOut">
              <a:rPr lang="en-US" smtClean="0"/>
              <a:t>11/29/2018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13471549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575F6D"/>
              </a:solidFill>
            </a:endParaRPr>
          </a:p>
        </p:txBody>
      </p:sp>
      <p:sp>
        <p:nvSpPr>
          <p:cNvPr id="6" name="Rectangle 3"/>
          <p:cNvSpPr>
            <a:spLocks noGrp="1" noChangeArrowheads="1"/>
          </p:cNvSpPr>
          <p:nvPr>
            <p:ph type="sldNum" sz="quarter" idx="11"/>
          </p:nvPr>
        </p:nvSpPr>
        <p:spPr>
          <a:ln/>
        </p:spPr>
        <p:txBody>
          <a:bodyPr/>
          <a:lstStyle>
            <a:lvl1pPr>
              <a:defRPr/>
            </a:lvl1pPr>
          </a:lstStyle>
          <a:p>
            <a:fld id="{5FF0E6D8-4E7F-4F7A-A975-B66012B4531A}" type="slidenum">
              <a:rPr lang="en-US" altLang="en-US"/>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fld id="{AC0E88A4-27AB-4BEE-8E91-E12EEF46A033}" type="datetimeFigureOut">
              <a:rPr lang="en-US">
                <a:solidFill>
                  <a:srgbClr val="575F6D"/>
                </a:solidFill>
              </a:rPr>
              <a:pPr>
                <a:defRPr/>
              </a:pPr>
              <a:t>11/29/2018</a:t>
            </a:fld>
            <a:endParaRPr lang="en-US">
              <a:solidFill>
                <a:srgbClr val="575F6D"/>
              </a:solidFill>
            </a:endParaRPr>
          </a:p>
        </p:txBody>
      </p:sp>
    </p:spTree>
    <p:extLst>
      <p:ext uri="{BB962C8B-B14F-4D97-AF65-F5344CB8AC3E}">
        <p14:creationId xmlns:p14="http://schemas.microsoft.com/office/powerpoint/2010/main" val="27661781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981200"/>
            <a:ext cx="109728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9600" y="4000500"/>
            <a:ext cx="109728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575F6D"/>
              </a:solidFill>
            </a:endParaRPr>
          </a:p>
        </p:txBody>
      </p:sp>
      <p:sp>
        <p:nvSpPr>
          <p:cNvPr id="6" name="Rectangle 3"/>
          <p:cNvSpPr>
            <a:spLocks noGrp="1" noChangeArrowheads="1"/>
          </p:cNvSpPr>
          <p:nvPr>
            <p:ph type="sldNum" sz="quarter" idx="11"/>
          </p:nvPr>
        </p:nvSpPr>
        <p:spPr>
          <a:ln/>
        </p:spPr>
        <p:txBody>
          <a:bodyPr/>
          <a:lstStyle>
            <a:lvl1pPr>
              <a:defRPr/>
            </a:lvl1pPr>
          </a:lstStyle>
          <a:p>
            <a:fld id="{C1864010-BCDF-4C11-B5B0-8C69AD9A1384}" type="slidenum">
              <a:rPr lang="en-US" altLang="en-US"/>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fld id="{F04FA0AA-390A-4D38-9872-2E5FAF247694}" type="datetimeFigureOut">
              <a:rPr lang="en-US">
                <a:solidFill>
                  <a:srgbClr val="575F6D"/>
                </a:solidFill>
              </a:rPr>
              <a:pPr>
                <a:defRPr/>
              </a:pPr>
              <a:t>11/29/2018</a:t>
            </a:fld>
            <a:endParaRPr lang="en-US">
              <a:solidFill>
                <a:srgbClr val="575F6D"/>
              </a:solidFill>
            </a:endParaRPr>
          </a:p>
        </p:txBody>
      </p:sp>
    </p:spTree>
    <p:extLst>
      <p:ext uri="{BB962C8B-B14F-4D97-AF65-F5344CB8AC3E}">
        <p14:creationId xmlns:p14="http://schemas.microsoft.com/office/powerpoint/2010/main" val="35366932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981200"/>
            <a:ext cx="109728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4000500"/>
            <a:ext cx="109728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575F6D"/>
              </a:solidFill>
            </a:endParaRPr>
          </a:p>
        </p:txBody>
      </p:sp>
      <p:sp>
        <p:nvSpPr>
          <p:cNvPr id="6" name="Rectangle 3"/>
          <p:cNvSpPr>
            <a:spLocks noGrp="1" noChangeArrowheads="1"/>
          </p:cNvSpPr>
          <p:nvPr>
            <p:ph type="sldNum" sz="quarter" idx="11"/>
          </p:nvPr>
        </p:nvSpPr>
        <p:spPr>
          <a:ln/>
        </p:spPr>
        <p:txBody>
          <a:bodyPr/>
          <a:lstStyle>
            <a:lvl1pPr>
              <a:defRPr/>
            </a:lvl1pPr>
          </a:lstStyle>
          <a:p>
            <a:fld id="{87D7F549-17AD-40CC-8519-FE462688301D}" type="slidenum">
              <a:rPr lang="en-US" altLang="en-US"/>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fld id="{99BC8A6A-8C7A-46E0-8FF1-697E181CC731}" type="datetimeFigureOut">
              <a:rPr lang="en-US">
                <a:solidFill>
                  <a:srgbClr val="575F6D"/>
                </a:solidFill>
              </a:rPr>
              <a:pPr>
                <a:defRPr/>
              </a:pPr>
              <a:t>11/29/2018</a:t>
            </a:fld>
            <a:endParaRPr lang="en-US">
              <a:solidFill>
                <a:srgbClr val="575F6D"/>
              </a:solidFill>
            </a:endParaRPr>
          </a:p>
        </p:txBody>
      </p:sp>
    </p:spTree>
    <p:extLst>
      <p:ext uri="{BB962C8B-B14F-4D97-AF65-F5344CB8AC3E}">
        <p14:creationId xmlns:p14="http://schemas.microsoft.com/office/powerpoint/2010/main" val="1653165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5804ED-C3E0-4DE9-AE09-46D9C5B0D7A2}" type="datetimeFigureOut">
              <a:rPr lang="en-US" smtClean="0"/>
              <a:t>11/29/2018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48600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D5804ED-C3E0-4DE9-AE09-46D9C5B0D7A2}" type="datetimeFigureOut">
              <a:rPr lang="en-US" smtClean="0"/>
              <a:t>11/29/2018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2621751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D5804ED-C3E0-4DE9-AE09-46D9C5B0D7A2}" type="datetimeFigureOut">
              <a:rPr lang="en-US" smtClean="0"/>
              <a:t>11/29/2018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3345834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D5804ED-C3E0-4DE9-AE09-46D9C5B0D7A2}" type="datetimeFigureOut">
              <a:rPr lang="en-US" smtClean="0"/>
              <a:t>11/29/2018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239144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D5804ED-C3E0-4DE9-AE09-46D9C5B0D7A2}" type="datetimeFigureOut">
              <a:rPr lang="en-US" smtClean="0"/>
              <a:t>11/29/2018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2351002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5804ED-C3E0-4DE9-AE09-46D9C5B0D7A2}" type="datetimeFigureOut">
              <a:rPr lang="en-US" smtClean="0"/>
              <a:t>11/29/2018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166730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D5804ED-C3E0-4DE9-AE09-46D9C5B0D7A2}" type="datetimeFigureOut">
              <a:rPr lang="en-US" smtClean="0"/>
              <a:t>11/29/2018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2392873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D5804ED-C3E0-4DE9-AE09-46D9C5B0D7A2}" type="datetimeFigureOut">
              <a:rPr lang="en-US" smtClean="0"/>
              <a:t>11/29/2018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25602A-7CB5-4550-9CAF-94501601FAD7}" type="slidenum">
              <a:rPr lang="en-US" smtClean="0"/>
              <a:t>‹#›</a:t>
            </a:fld>
            <a:endParaRPr lang="en-US"/>
          </a:p>
        </p:txBody>
      </p:sp>
    </p:spTree>
    <p:extLst>
      <p:ext uri="{BB962C8B-B14F-4D97-AF65-F5344CB8AC3E}">
        <p14:creationId xmlns:p14="http://schemas.microsoft.com/office/powerpoint/2010/main" val="3360246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5804ED-C3E0-4DE9-AE09-46D9C5B0D7A2}" type="datetimeFigureOut">
              <a:rPr lang="en-US" smtClean="0"/>
              <a:t>11/29/2018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25602A-7CB5-4550-9CAF-94501601FAD7}" type="slidenum">
              <a:rPr lang="en-US" smtClean="0"/>
              <a:t>‹#›</a:t>
            </a:fld>
            <a:endParaRPr lang="en-US"/>
          </a:p>
        </p:txBody>
      </p:sp>
    </p:spTree>
    <p:extLst>
      <p:ext uri="{BB962C8B-B14F-4D97-AF65-F5344CB8AC3E}">
        <p14:creationId xmlns:p14="http://schemas.microsoft.com/office/powerpoint/2010/main" val="815176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wmf"/><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3.wmf"/><Relationship Id="rId5" Type="http://schemas.openxmlformats.org/officeDocument/2006/relationships/image" Target="../media/image4.wmf"/><Relationship Id="rId4" Type="http://schemas.openxmlformats.org/officeDocument/2006/relationships/image" Target="../media/image2.wmf"/></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cnet.com/how-to/digital-storage-basics-part-3-backup-vs-redundancy/"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1.wmf"/><Relationship Id="rId7" Type="http://schemas.openxmlformats.org/officeDocument/2006/relationships/image" Target="../media/image5.wmf"/><Relationship Id="rId12" Type="http://schemas.openxmlformats.org/officeDocument/2006/relationships/image" Target="../media/image10.w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wmf"/><Relationship Id="rId11" Type="http://schemas.openxmlformats.org/officeDocument/2006/relationships/image" Target="../media/image9.wmf"/><Relationship Id="rId5" Type="http://schemas.openxmlformats.org/officeDocument/2006/relationships/image" Target="../media/image3.wmf"/><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image" Target="../media/image3.wmf"/><Relationship Id="rId3" Type="http://schemas.openxmlformats.org/officeDocument/2006/relationships/image" Target="../media/image1.wmf"/><Relationship Id="rId7" Type="http://schemas.openxmlformats.org/officeDocument/2006/relationships/image" Target="../media/image6.wmf"/><Relationship Id="rId12"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wmf"/><Relationship Id="rId11" Type="http://schemas.openxmlformats.org/officeDocument/2006/relationships/image" Target="../media/image11.png"/><Relationship Id="rId5" Type="http://schemas.openxmlformats.org/officeDocument/2006/relationships/image" Target="../media/image4.wmf"/><Relationship Id="rId10" Type="http://schemas.openxmlformats.org/officeDocument/2006/relationships/image" Target="../media/image9.wmf"/><Relationship Id="rId4" Type="http://schemas.openxmlformats.org/officeDocument/2006/relationships/image" Target="../media/image2.wmf"/><Relationship Id="rId9" Type="http://schemas.openxmlformats.org/officeDocument/2006/relationships/image" Target="../media/image8.wmf"/></Relationships>
</file>

<file path=ppt/slides/_rels/slide4.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Shape 33"/>
          <p:cNvSpPr txBox="1">
            <a:spLocks noGrp="1"/>
          </p:cNvSpPr>
          <p:nvPr>
            <p:ph type="ctrTitle"/>
          </p:nvPr>
        </p:nvSpPr>
        <p:spPr>
          <a:xfrm>
            <a:off x="4381553" y="3124202"/>
            <a:ext cx="4629149" cy="1893887"/>
          </a:xfrm>
          <a:prstGeom prst="rect">
            <a:avLst/>
          </a:prstGeom>
          <a:noFill/>
          <a:ln>
            <a:noFill/>
          </a:ln>
        </p:spPr>
        <p:txBody>
          <a:bodyPr vert="horz" lIns="91425" tIns="45700" rIns="91425" bIns="45700" rtlCol="0" anchor="b" anchorCtr="0">
            <a:noAutofit/>
          </a:bodyPr>
          <a:lstStyle/>
          <a:p>
            <a:pPr algn="l">
              <a:lnSpc>
                <a:spcPct val="100000"/>
              </a:lnSpc>
              <a:spcBef>
                <a:spcPts val="0"/>
              </a:spcBef>
              <a:buClr>
                <a:schemeClr val="accent1"/>
              </a:buClr>
              <a:buSzPct val="25000"/>
            </a:pPr>
            <a:r>
              <a:rPr lang="en-US" sz="3200" b="1" smtClean="0">
                <a:solidFill>
                  <a:schemeClr val="dk2"/>
                </a:solidFill>
                <a:latin typeface="Libre Baskerville"/>
                <a:ea typeface="Libre Baskerville"/>
                <a:cs typeface="Libre Baskerville"/>
                <a:sym typeface="Libre Baskerville"/>
              </a:rPr>
              <a:t>Network Security</a:t>
            </a:r>
            <a:endParaRPr lang="en-US" sz="3200" b="1" dirty="0">
              <a:solidFill>
                <a:schemeClr val="dk2"/>
              </a:solidFill>
              <a:latin typeface="Libre Baskerville"/>
              <a:ea typeface="Libre Baskerville"/>
              <a:cs typeface="Libre Baskerville"/>
              <a:sym typeface="Libre Baskerville"/>
            </a:endParaRPr>
          </a:p>
        </p:txBody>
      </p:sp>
      <p:sp>
        <p:nvSpPr>
          <p:cNvPr id="34" name="Shape 34"/>
          <p:cNvSpPr txBox="1">
            <a:spLocks noGrp="1"/>
          </p:cNvSpPr>
          <p:nvPr>
            <p:ph type="subTitle" idx="1"/>
          </p:nvPr>
        </p:nvSpPr>
        <p:spPr>
          <a:xfrm>
            <a:off x="4381503" y="5003905"/>
            <a:ext cx="4967229" cy="1371599"/>
          </a:xfrm>
          <a:prstGeom prst="rect">
            <a:avLst/>
          </a:prstGeom>
          <a:noFill/>
          <a:ln>
            <a:noFill/>
          </a:ln>
        </p:spPr>
        <p:txBody>
          <a:bodyPr vert="horz" lIns="91425" tIns="45700" rIns="91425" bIns="45700" rtlCol="0" anchor="t" anchorCtr="0">
            <a:noAutofit/>
          </a:bodyPr>
          <a:lstStyle/>
          <a:p>
            <a:pPr algn="l">
              <a:lnSpc>
                <a:spcPct val="100000"/>
              </a:lnSpc>
              <a:spcBef>
                <a:spcPts val="0"/>
              </a:spcBef>
              <a:buClr>
                <a:schemeClr val="accent1"/>
              </a:buClr>
              <a:buSzPct val="25000"/>
            </a:pPr>
            <a:endParaRPr lang="en-US" sz="1800" b="1" dirty="0">
              <a:solidFill>
                <a:schemeClr val="dk2"/>
              </a:solidFill>
              <a:latin typeface="Libre Baskerville"/>
              <a:ea typeface="Libre Baskerville"/>
              <a:cs typeface="Libre Baskerville"/>
              <a:sym typeface="Libre Baskerville"/>
            </a:endParaRPr>
          </a:p>
          <a:p>
            <a:pPr algn="l">
              <a:lnSpc>
                <a:spcPct val="100000"/>
              </a:lnSpc>
              <a:spcBef>
                <a:spcPts val="0"/>
              </a:spcBef>
              <a:buClr>
                <a:schemeClr val="accent1"/>
              </a:buClr>
              <a:buSzPct val="25000"/>
            </a:pPr>
            <a:endParaRPr lang="en-US" sz="1800" b="1" dirty="0">
              <a:solidFill>
                <a:schemeClr val="dk2"/>
              </a:solidFill>
              <a:latin typeface="Libre Baskerville"/>
              <a:ea typeface="Libre Baskerville"/>
              <a:cs typeface="Libre Baskerville"/>
              <a:sym typeface="Libre Baskerville"/>
            </a:endParaRPr>
          </a:p>
          <a:p>
            <a:pPr algn="l">
              <a:lnSpc>
                <a:spcPct val="100000"/>
              </a:lnSpc>
              <a:spcBef>
                <a:spcPts val="0"/>
              </a:spcBef>
              <a:buClr>
                <a:schemeClr val="accent1"/>
              </a:buClr>
              <a:buSzPct val="25000"/>
            </a:pPr>
            <a:endParaRPr lang="en-US" sz="1800" b="1" dirty="0">
              <a:solidFill>
                <a:schemeClr val="dk2"/>
              </a:solidFill>
              <a:latin typeface="Libre Baskerville"/>
              <a:ea typeface="Libre Baskerville"/>
              <a:cs typeface="Libre Baskerville"/>
              <a:sym typeface="Libre Baskerville"/>
            </a:endParaRPr>
          </a:p>
        </p:txBody>
      </p:sp>
    </p:spTree>
    <p:extLst>
      <p:ext uri="{BB962C8B-B14F-4D97-AF65-F5344CB8AC3E}">
        <p14:creationId xmlns:p14="http://schemas.microsoft.com/office/powerpoint/2010/main" val="212205767"/>
      </p:ext>
    </p:extLst>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IDS/IPS </a:t>
            </a:r>
            <a:br>
              <a:rPr lang="en-US" dirty="0" smtClean="0"/>
            </a:br>
            <a:r>
              <a:rPr lang="en-US" dirty="0" smtClean="0"/>
              <a:t>Intrusion Detection/Prevention Systems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b="1" dirty="0" smtClean="0"/>
              <a:t>IDS: </a:t>
            </a:r>
            <a:r>
              <a:rPr lang="en-US" dirty="0" smtClean="0"/>
              <a:t>A </a:t>
            </a:r>
            <a:r>
              <a:rPr lang="en-US" dirty="0"/>
              <a:t>device </a:t>
            </a:r>
            <a:r>
              <a:rPr lang="en-US" dirty="0" smtClean="0"/>
              <a:t>or software application that </a:t>
            </a:r>
            <a:r>
              <a:rPr lang="en-US" dirty="0"/>
              <a:t>monitors network or system activities for malicious activities or policy violations and produces </a:t>
            </a:r>
            <a:r>
              <a:rPr lang="en-US" dirty="0" smtClean="0"/>
              <a:t>alarms/electronic </a:t>
            </a:r>
            <a:r>
              <a:rPr lang="en-US" dirty="0"/>
              <a:t>reports to a management </a:t>
            </a:r>
            <a:r>
              <a:rPr lang="en-US" dirty="0" smtClean="0"/>
              <a:t>station</a:t>
            </a:r>
          </a:p>
          <a:p>
            <a:endParaRPr lang="en-US" dirty="0" smtClean="0"/>
          </a:p>
          <a:p>
            <a:r>
              <a:rPr lang="en-US" b="1" dirty="0" smtClean="0"/>
              <a:t>IPS: </a:t>
            </a:r>
            <a:r>
              <a:rPr lang="en-US" dirty="0" smtClean="0"/>
              <a:t>Acts on alarms</a:t>
            </a:r>
            <a:endParaRPr lang="en-US" dirty="0"/>
          </a:p>
          <a:p>
            <a:pPr marL="0" indent="0">
              <a:buNone/>
            </a:pPr>
            <a:endParaRPr lang="en-US" dirty="0" smtClean="0"/>
          </a:p>
          <a:p>
            <a:pPr marL="0" indent="0">
              <a:buNone/>
            </a:pPr>
            <a:r>
              <a:rPr lang="en-US" b="1" dirty="0" smtClean="0"/>
              <a:t>Two types </a:t>
            </a:r>
            <a:r>
              <a:rPr lang="en-US" dirty="0" smtClean="0"/>
              <a:t>of </a:t>
            </a:r>
            <a:r>
              <a:rPr lang="en-US" dirty="0" err="1" smtClean="0"/>
              <a:t>IDSes</a:t>
            </a:r>
            <a:r>
              <a:rPr lang="en-US" dirty="0" smtClean="0"/>
              <a:t> based on where they are placed:</a:t>
            </a:r>
          </a:p>
          <a:p>
            <a:r>
              <a:rPr lang="en-US" dirty="0" smtClean="0"/>
              <a:t>Network IDS (NIDS): At </a:t>
            </a:r>
            <a:r>
              <a:rPr lang="en-US" dirty="0"/>
              <a:t>a strategic point or points within the network to monitor traffic to and from all devices on the network.</a:t>
            </a:r>
            <a:endParaRPr lang="en-US" dirty="0" smtClean="0"/>
          </a:p>
          <a:p>
            <a:pPr lvl="1"/>
            <a:endParaRPr lang="en-US" dirty="0" smtClean="0"/>
          </a:p>
          <a:p>
            <a:r>
              <a:rPr lang="en-US" dirty="0" smtClean="0"/>
              <a:t>Host IDS (HIDS): </a:t>
            </a:r>
            <a:r>
              <a:rPr lang="en-US" dirty="0"/>
              <a:t>O</a:t>
            </a:r>
            <a:r>
              <a:rPr lang="en-US" dirty="0" smtClean="0"/>
              <a:t>n </a:t>
            </a:r>
            <a:r>
              <a:rPr lang="en-US" dirty="0"/>
              <a:t>individual hosts or devices on the </a:t>
            </a:r>
            <a:r>
              <a:rPr lang="en-US" dirty="0" smtClean="0"/>
              <a:t>network; monitors the inbound and outbound packets from the device only</a:t>
            </a:r>
          </a:p>
        </p:txBody>
      </p:sp>
    </p:spTree>
    <p:extLst>
      <p:ext uri="{BB962C8B-B14F-4D97-AF65-F5344CB8AC3E}">
        <p14:creationId xmlns:p14="http://schemas.microsoft.com/office/powerpoint/2010/main" val="3908146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IDS - Based on the Technique Used for DETECTION</a:t>
            </a:r>
            <a:endParaRPr lang="en-US" dirty="0"/>
          </a:p>
        </p:txBody>
      </p:sp>
      <p:sp>
        <p:nvSpPr>
          <p:cNvPr id="3" name="Content Placeholder 2"/>
          <p:cNvSpPr>
            <a:spLocks noGrp="1"/>
          </p:cNvSpPr>
          <p:nvPr>
            <p:ph sz="quarter" idx="1"/>
          </p:nvPr>
        </p:nvSpPr>
        <p:spPr/>
        <p:txBody>
          <a:bodyPr/>
          <a:lstStyle/>
          <a:p>
            <a:endParaRPr lang="en-US" dirty="0" smtClean="0"/>
          </a:p>
          <a:p>
            <a:r>
              <a:rPr lang="en-US" dirty="0" smtClean="0"/>
              <a:t>Signature-based</a:t>
            </a:r>
            <a:endParaRPr lang="en-US" dirty="0"/>
          </a:p>
          <a:p>
            <a:pPr lvl="1"/>
            <a:r>
              <a:rPr lang="en-US" dirty="0" smtClean="0"/>
              <a:t>Monitors </a:t>
            </a:r>
            <a:r>
              <a:rPr lang="en-US" dirty="0"/>
              <a:t>packets on the network and compare them against a database of signatures of attributes from known malicious threats</a:t>
            </a:r>
          </a:p>
          <a:p>
            <a:pPr marL="0" indent="0">
              <a:buNone/>
            </a:pPr>
            <a:endParaRPr lang="en-US" dirty="0"/>
          </a:p>
          <a:p>
            <a:r>
              <a:rPr lang="en-US" dirty="0" smtClean="0"/>
              <a:t>Anomaly-based</a:t>
            </a:r>
          </a:p>
          <a:p>
            <a:pPr lvl="1"/>
            <a:r>
              <a:rPr lang="en-US" dirty="0" smtClean="0"/>
              <a:t>Monitors </a:t>
            </a:r>
            <a:r>
              <a:rPr lang="en-US" dirty="0"/>
              <a:t>network traffic and compare it against an established baseline</a:t>
            </a:r>
          </a:p>
          <a:p>
            <a:endParaRPr lang="en-US" dirty="0"/>
          </a:p>
        </p:txBody>
      </p:sp>
    </p:spTree>
    <p:extLst>
      <p:ext uri="{BB962C8B-B14F-4D97-AF65-F5344CB8AC3E}">
        <p14:creationId xmlns:p14="http://schemas.microsoft.com/office/powerpoint/2010/main" val="3058811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952625" y="0"/>
            <a:ext cx="8229600" cy="1371600"/>
          </a:xfrm>
        </p:spPr>
        <p:txBody>
          <a:bodyPr/>
          <a:lstStyle/>
          <a:p>
            <a:pPr eaLnBrk="1" hangingPunct="1"/>
            <a:r>
              <a:rPr lang="en-US" altLang="en-US" dirty="0" smtClean="0"/>
              <a:t>Honeypot &amp; </a:t>
            </a:r>
            <a:r>
              <a:rPr lang="en-US" altLang="en-US" dirty="0" err="1" smtClean="0"/>
              <a:t>Honeynet</a:t>
            </a:r>
            <a:endParaRPr lang="en-US" altLang="en-US" dirty="0" smtClean="0"/>
          </a:p>
        </p:txBody>
      </p:sp>
      <p:sp>
        <p:nvSpPr>
          <p:cNvPr id="37891" name="Rectangle 6"/>
          <p:cNvSpPr>
            <a:spLocks noGrp="1" noChangeArrowheads="1"/>
          </p:cNvSpPr>
          <p:nvPr>
            <p:ph type="body" sz="half" idx="1"/>
          </p:nvPr>
        </p:nvSpPr>
        <p:spPr>
          <a:xfrm>
            <a:off x="2724150" y="1676401"/>
            <a:ext cx="6172200" cy="2590800"/>
          </a:xfrm>
        </p:spPr>
        <p:txBody>
          <a:bodyPr>
            <a:normAutofit fontScale="92500" lnSpcReduction="20000"/>
          </a:bodyPr>
          <a:lstStyle/>
          <a:p>
            <a:pPr eaLnBrk="1" hangingPunct="1">
              <a:lnSpc>
                <a:spcPct val="80000"/>
              </a:lnSpc>
              <a:buFont typeface="Wingdings" panose="05000000000000000000" pitchFamily="2" charset="2"/>
              <a:buNone/>
            </a:pPr>
            <a:r>
              <a:rPr lang="en-US" altLang="en-US" sz="2400" b="1" dirty="0"/>
              <a:t>Honeypot</a:t>
            </a:r>
            <a:r>
              <a:rPr lang="en-US" altLang="en-US" sz="2400" dirty="0"/>
              <a:t>: A system with a special software application which appears easy to break into</a:t>
            </a:r>
          </a:p>
          <a:p>
            <a:pPr eaLnBrk="1" hangingPunct="1">
              <a:lnSpc>
                <a:spcPct val="80000"/>
              </a:lnSpc>
              <a:buFont typeface="Wingdings" panose="05000000000000000000" pitchFamily="2" charset="2"/>
              <a:buNone/>
            </a:pPr>
            <a:r>
              <a:rPr lang="en-US" altLang="en-US" sz="2400" b="1" dirty="0" err="1"/>
              <a:t>Honeynet</a:t>
            </a:r>
            <a:r>
              <a:rPr lang="en-US" altLang="en-US" sz="2400" dirty="0"/>
              <a:t>: A network which appears easy to break into</a:t>
            </a:r>
          </a:p>
          <a:p>
            <a:pPr eaLnBrk="1" hangingPunct="1">
              <a:lnSpc>
                <a:spcPct val="80000"/>
              </a:lnSpc>
            </a:pPr>
            <a:r>
              <a:rPr lang="en-US" altLang="en-US" sz="2400" dirty="0"/>
              <a:t>Purpose: Catch attackers</a:t>
            </a:r>
          </a:p>
          <a:p>
            <a:pPr eaLnBrk="1" hangingPunct="1">
              <a:lnSpc>
                <a:spcPct val="80000"/>
              </a:lnSpc>
            </a:pPr>
            <a:r>
              <a:rPr lang="en-US" altLang="en-US" sz="2400" dirty="0"/>
              <a:t>All traffic going to honeypot/net is suspicious</a:t>
            </a:r>
          </a:p>
          <a:p>
            <a:pPr eaLnBrk="1" hangingPunct="1">
              <a:lnSpc>
                <a:spcPct val="80000"/>
              </a:lnSpc>
            </a:pPr>
            <a:r>
              <a:rPr lang="en-US" altLang="en-US" sz="2400" dirty="0"/>
              <a:t>If successfully penetrated, can launch further attacks</a:t>
            </a:r>
          </a:p>
          <a:p>
            <a:pPr eaLnBrk="1" hangingPunct="1">
              <a:lnSpc>
                <a:spcPct val="80000"/>
              </a:lnSpc>
            </a:pPr>
            <a:r>
              <a:rPr lang="en-US" altLang="en-US" sz="2400" dirty="0"/>
              <a:t>Must be carefully monitored</a:t>
            </a:r>
          </a:p>
        </p:txBody>
      </p:sp>
      <p:sp>
        <p:nvSpPr>
          <p:cNvPr id="37892" name="Text Box 8"/>
          <p:cNvSpPr txBox="1">
            <a:spLocks noChangeArrowheads="1"/>
          </p:cNvSpPr>
          <p:nvPr/>
        </p:nvSpPr>
        <p:spPr bwMode="auto">
          <a:xfrm>
            <a:off x="4438653" y="5715000"/>
            <a:ext cx="600075" cy="457200"/>
          </a:xfrm>
          <a:prstGeom prst="rect">
            <a:avLst/>
          </a:prstGeom>
          <a:solidFill>
            <a:srgbClr val="FFC000"/>
          </a:solidFill>
          <a:ln w="9525">
            <a:solidFill>
              <a:srgbClr val="000000"/>
            </a:solidFill>
            <a:miter lim="800000"/>
            <a:headEnd/>
            <a:tailEnd/>
          </a:ln>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sz="800" i="0" dirty="0">
                <a:solidFill>
                  <a:prstClr val="black"/>
                </a:solidFill>
                <a:cs typeface="Times New Roman" panose="02020603050405020304" pitchFamily="18" charset="0"/>
              </a:rPr>
              <a:t>External DNS</a:t>
            </a:r>
            <a:endParaRPr lang="en-US" altLang="en-US" sz="1050" i="0" dirty="0">
              <a:solidFill>
                <a:prstClr val="black"/>
              </a:solidFill>
            </a:endParaRPr>
          </a:p>
        </p:txBody>
      </p:sp>
      <p:sp>
        <p:nvSpPr>
          <p:cNvPr id="37893" name="Text Box 9"/>
          <p:cNvSpPr txBox="1">
            <a:spLocks noChangeArrowheads="1"/>
          </p:cNvSpPr>
          <p:nvPr/>
        </p:nvSpPr>
        <p:spPr bwMode="auto">
          <a:xfrm>
            <a:off x="5210178" y="5722938"/>
            <a:ext cx="428625" cy="342900"/>
          </a:xfrm>
          <a:prstGeom prst="rect">
            <a:avLst/>
          </a:prstGeom>
          <a:solidFill>
            <a:srgbClr val="FF0000"/>
          </a:solidFill>
          <a:ln w="9525">
            <a:solidFill>
              <a:srgbClr val="000000"/>
            </a:solidFill>
            <a:miter lim="800000"/>
            <a:headEnd/>
            <a:tailEnd/>
          </a:ln>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sz="1050" i="0" dirty="0">
                <a:solidFill>
                  <a:srgbClr val="FFFFFF"/>
                </a:solidFill>
                <a:cs typeface="Times New Roman" panose="02020603050405020304" pitchFamily="18" charset="0"/>
              </a:rPr>
              <a:t>IDS</a:t>
            </a:r>
            <a:endParaRPr lang="en-US" altLang="en-US" sz="1200" i="0" dirty="0">
              <a:solidFill>
                <a:prstClr val="black"/>
              </a:solidFill>
            </a:endParaRPr>
          </a:p>
        </p:txBody>
      </p:sp>
      <p:sp>
        <p:nvSpPr>
          <p:cNvPr id="37894" name="Text Box 10"/>
          <p:cNvSpPr txBox="1">
            <a:spLocks noChangeArrowheads="1"/>
          </p:cNvSpPr>
          <p:nvPr/>
        </p:nvSpPr>
        <p:spPr bwMode="auto">
          <a:xfrm>
            <a:off x="5810250" y="5722938"/>
            <a:ext cx="514350" cy="457200"/>
          </a:xfrm>
          <a:prstGeom prst="rect">
            <a:avLst/>
          </a:prstGeom>
          <a:solidFill>
            <a:srgbClr val="00FF00"/>
          </a:solidFill>
          <a:ln w="9525">
            <a:solidFill>
              <a:srgbClr val="000000"/>
            </a:solidFill>
            <a:miter lim="800000"/>
            <a:headEnd/>
            <a:tailEnd/>
          </a:ln>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sz="800" i="0" dirty="0">
                <a:solidFill>
                  <a:prstClr val="black"/>
                </a:solidFill>
                <a:cs typeface="Times New Roman" panose="02020603050405020304" pitchFamily="18" charset="0"/>
              </a:rPr>
              <a:t>Web Server</a:t>
            </a:r>
            <a:endParaRPr lang="en-US" altLang="en-US" sz="1050" i="0" dirty="0">
              <a:solidFill>
                <a:prstClr val="black"/>
              </a:solidFill>
            </a:endParaRPr>
          </a:p>
        </p:txBody>
      </p:sp>
      <p:sp>
        <p:nvSpPr>
          <p:cNvPr id="37895" name="Text Box 11"/>
          <p:cNvSpPr txBox="1">
            <a:spLocks noChangeArrowheads="1"/>
          </p:cNvSpPr>
          <p:nvPr/>
        </p:nvSpPr>
        <p:spPr bwMode="auto">
          <a:xfrm>
            <a:off x="6496050" y="5722938"/>
            <a:ext cx="857250" cy="342900"/>
          </a:xfrm>
          <a:prstGeom prst="rect">
            <a:avLst/>
          </a:prstGeom>
          <a:solidFill>
            <a:srgbClr val="00FF00"/>
          </a:solidFill>
          <a:ln w="9525">
            <a:solidFill>
              <a:srgbClr val="000000"/>
            </a:solidFill>
            <a:miter lim="800000"/>
            <a:headEnd/>
            <a:tailEnd/>
          </a:ln>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sz="1000" i="0" dirty="0">
                <a:solidFill>
                  <a:prstClr val="black"/>
                </a:solidFill>
                <a:cs typeface="Times New Roman" panose="02020603050405020304" pitchFamily="18" charset="0"/>
              </a:rPr>
              <a:t>E-Commerce</a:t>
            </a:r>
            <a:endParaRPr lang="en-US" altLang="en-US" sz="1200" i="0" dirty="0">
              <a:solidFill>
                <a:prstClr val="black"/>
              </a:solidFill>
            </a:endParaRPr>
          </a:p>
        </p:txBody>
      </p:sp>
      <p:sp>
        <p:nvSpPr>
          <p:cNvPr id="37896" name="Text Box 12"/>
          <p:cNvSpPr txBox="1">
            <a:spLocks noChangeArrowheads="1"/>
          </p:cNvSpPr>
          <p:nvPr/>
        </p:nvSpPr>
        <p:spPr bwMode="auto">
          <a:xfrm>
            <a:off x="7524750" y="5715000"/>
            <a:ext cx="514350" cy="457200"/>
          </a:xfrm>
          <a:prstGeom prst="rect">
            <a:avLst/>
          </a:prstGeom>
          <a:solidFill>
            <a:srgbClr val="FF0000"/>
          </a:solidFill>
          <a:ln w="9525">
            <a:solidFill>
              <a:schemeClr val="tx1"/>
            </a:solidFill>
            <a:miter lim="800000"/>
            <a:headEnd/>
            <a:tailEnd/>
          </a:ln>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sz="800" i="0" dirty="0">
                <a:solidFill>
                  <a:prstClr val="white"/>
                </a:solidFill>
                <a:cs typeface="Times New Roman" panose="02020603050405020304" pitchFamily="18" charset="0"/>
              </a:rPr>
              <a:t>VPN</a:t>
            </a:r>
            <a:endParaRPr lang="en-US" altLang="en-US" sz="400" i="0" dirty="0">
              <a:solidFill>
                <a:prstClr val="white"/>
              </a:solidFill>
            </a:endParaRPr>
          </a:p>
          <a:p>
            <a:r>
              <a:rPr lang="en-US" altLang="en-US" sz="800" i="0" dirty="0">
                <a:solidFill>
                  <a:prstClr val="white"/>
                </a:solidFill>
                <a:cs typeface="Times New Roman" panose="02020603050405020304" pitchFamily="18" charset="0"/>
              </a:rPr>
              <a:t>Server</a:t>
            </a:r>
            <a:endParaRPr lang="en-US" altLang="en-US" sz="1050" i="0" dirty="0">
              <a:solidFill>
                <a:prstClr val="white"/>
              </a:solidFill>
            </a:endParaRPr>
          </a:p>
        </p:txBody>
      </p:sp>
      <p:sp>
        <p:nvSpPr>
          <p:cNvPr id="37897" name="Line 13"/>
          <p:cNvSpPr>
            <a:spLocks noChangeShapeType="1"/>
          </p:cNvSpPr>
          <p:nvPr/>
        </p:nvSpPr>
        <p:spPr bwMode="auto">
          <a:xfrm>
            <a:off x="7696200" y="5486400"/>
            <a:ext cx="0" cy="2286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7898" name="Line 14"/>
          <p:cNvSpPr>
            <a:spLocks noChangeShapeType="1"/>
          </p:cNvSpPr>
          <p:nvPr/>
        </p:nvSpPr>
        <p:spPr bwMode="auto">
          <a:xfrm>
            <a:off x="4781550" y="5494338"/>
            <a:ext cx="0" cy="2286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7899" name="Line 15"/>
          <p:cNvSpPr>
            <a:spLocks noChangeShapeType="1"/>
          </p:cNvSpPr>
          <p:nvPr/>
        </p:nvSpPr>
        <p:spPr bwMode="auto">
          <a:xfrm>
            <a:off x="5381625" y="5494338"/>
            <a:ext cx="0" cy="2286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7900" name="Line 16"/>
          <p:cNvSpPr>
            <a:spLocks noChangeShapeType="1"/>
          </p:cNvSpPr>
          <p:nvPr/>
        </p:nvSpPr>
        <p:spPr bwMode="auto">
          <a:xfrm>
            <a:off x="5981700" y="5494338"/>
            <a:ext cx="0" cy="2286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7901" name="Line 17"/>
          <p:cNvSpPr>
            <a:spLocks noChangeShapeType="1"/>
          </p:cNvSpPr>
          <p:nvPr/>
        </p:nvSpPr>
        <p:spPr bwMode="auto">
          <a:xfrm>
            <a:off x="6838950" y="5494338"/>
            <a:ext cx="0" cy="2286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7902" name="Line 18"/>
          <p:cNvSpPr>
            <a:spLocks noChangeShapeType="1"/>
          </p:cNvSpPr>
          <p:nvPr/>
        </p:nvSpPr>
        <p:spPr bwMode="auto">
          <a:xfrm>
            <a:off x="3324225" y="5494338"/>
            <a:ext cx="48577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7903" name="Line 21"/>
          <p:cNvSpPr>
            <a:spLocks noChangeShapeType="1"/>
          </p:cNvSpPr>
          <p:nvPr/>
        </p:nvSpPr>
        <p:spPr bwMode="auto">
          <a:xfrm>
            <a:off x="3324225" y="4351338"/>
            <a:ext cx="0" cy="1143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7904" name="Text Box 22"/>
          <p:cNvSpPr txBox="1">
            <a:spLocks noChangeArrowheads="1"/>
          </p:cNvSpPr>
          <p:nvPr/>
        </p:nvSpPr>
        <p:spPr bwMode="auto">
          <a:xfrm>
            <a:off x="3655256" y="4845052"/>
            <a:ext cx="9797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Firewall</a:t>
            </a:r>
          </a:p>
        </p:txBody>
      </p:sp>
      <p:sp>
        <p:nvSpPr>
          <p:cNvPr id="19" name="Rectangle 18"/>
          <p:cNvSpPr/>
          <p:nvPr/>
        </p:nvSpPr>
        <p:spPr bwMode="auto">
          <a:xfrm>
            <a:off x="3581400" y="5715000"/>
            <a:ext cx="685800" cy="533400"/>
          </a:xfrm>
          <a:prstGeom prst="rect">
            <a:avLst/>
          </a:prstGeom>
          <a:solidFill>
            <a:srgbClr val="7FEA7A"/>
          </a:solidFill>
          <a:ln w="9525" cap="flat" cmpd="sng" algn="ctr">
            <a:solidFill>
              <a:schemeClr val="tx1"/>
            </a:solidFill>
            <a:prstDash val="solid"/>
            <a:round/>
            <a:headEnd type="none" w="med" len="med"/>
            <a:tailEnd type="none" w="med" len="med"/>
          </a:ln>
          <a:effectLst/>
        </p:spPr>
        <p:txBody>
          <a:bodyPr/>
          <a:lstStyle/>
          <a:p>
            <a:pPr>
              <a:defRPr/>
            </a:pPr>
            <a:r>
              <a:rPr lang="en-US" sz="1200" dirty="0">
                <a:solidFill>
                  <a:prstClr val="black"/>
                </a:solidFill>
              </a:rPr>
              <a:t>Honey</a:t>
            </a:r>
          </a:p>
          <a:p>
            <a:pPr algn="ctr">
              <a:defRPr/>
            </a:pPr>
            <a:r>
              <a:rPr lang="en-US" sz="1200" dirty="0">
                <a:solidFill>
                  <a:prstClr val="black"/>
                </a:solidFill>
              </a:rPr>
              <a:t>Pot</a:t>
            </a:r>
          </a:p>
        </p:txBody>
      </p:sp>
      <p:cxnSp>
        <p:nvCxnSpPr>
          <p:cNvPr id="37906" name="Straight Connector 20"/>
          <p:cNvCxnSpPr>
            <a:cxnSpLocks noChangeShapeType="1"/>
            <a:stCxn id="19" idx="0"/>
          </p:cNvCxnSpPr>
          <p:nvPr/>
        </p:nvCxnSpPr>
        <p:spPr bwMode="auto">
          <a:xfrm flipV="1">
            <a:off x="3924300" y="5486400"/>
            <a:ext cx="0" cy="2286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pic>
        <p:nvPicPr>
          <p:cNvPr id="37907"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38" y="4267277"/>
            <a:ext cx="44291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68655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BD18185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6238" y="1668463"/>
            <a:ext cx="971550"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p:cNvSpPr>
            <a:spLocks noGrp="1" noChangeArrowheads="1"/>
          </p:cNvSpPr>
          <p:nvPr>
            <p:ph type="title"/>
          </p:nvPr>
        </p:nvSpPr>
        <p:spPr>
          <a:xfrm>
            <a:off x="2005013" y="123914"/>
            <a:ext cx="8229600" cy="1371600"/>
          </a:xfrm>
        </p:spPr>
        <p:txBody>
          <a:bodyPr/>
          <a:lstStyle/>
          <a:p>
            <a:r>
              <a:rPr lang="en-US" altLang="en-US" dirty="0" smtClean="0"/>
              <a:t>Remote Access Security: VPN</a:t>
            </a:r>
          </a:p>
        </p:txBody>
      </p:sp>
      <p:sp>
        <p:nvSpPr>
          <p:cNvPr id="41988" name="Rectangle 4"/>
          <p:cNvSpPr>
            <a:spLocks noGrp="1" noChangeArrowheads="1"/>
          </p:cNvSpPr>
          <p:nvPr>
            <p:ph type="body" sz="half" idx="2"/>
          </p:nvPr>
        </p:nvSpPr>
        <p:spPr>
          <a:xfrm>
            <a:off x="2381260" y="3412538"/>
            <a:ext cx="7090339" cy="2827337"/>
          </a:xfrm>
        </p:spPr>
        <p:txBody>
          <a:bodyPr>
            <a:normAutofit fontScale="92500"/>
          </a:bodyPr>
          <a:lstStyle/>
          <a:p>
            <a:pPr>
              <a:lnSpc>
                <a:spcPct val="90000"/>
              </a:lnSpc>
              <a:buFont typeface="Wingdings" panose="05000000000000000000" pitchFamily="2" charset="2"/>
              <a:buNone/>
            </a:pPr>
            <a:r>
              <a:rPr lang="en-US" altLang="en-US" sz="2400" b="1" dirty="0"/>
              <a:t>Virtual Private Network (VPN)</a:t>
            </a:r>
            <a:r>
              <a:rPr lang="en-US" altLang="en-US" sz="2400" dirty="0"/>
              <a:t> often implemented with </a:t>
            </a:r>
            <a:r>
              <a:rPr lang="en-US" altLang="en-US" sz="2400" b="1" dirty="0" err="1"/>
              <a:t>IPSec</a:t>
            </a:r>
            <a:endParaRPr lang="en-US" altLang="en-US" sz="2400" b="1" dirty="0"/>
          </a:p>
          <a:p>
            <a:pPr>
              <a:lnSpc>
                <a:spcPct val="90000"/>
              </a:lnSpc>
            </a:pPr>
            <a:r>
              <a:rPr lang="en-US" altLang="en-US" sz="2200" dirty="0"/>
              <a:t>Can authenticate and encrypt data through Internet (red line)</a:t>
            </a:r>
          </a:p>
          <a:p>
            <a:pPr>
              <a:lnSpc>
                <a:spcPct val="90000"/>
              </a:lnSpc>
            </a:pPr>
            <a:r>
              <a:rPr lang="en-US" altLang="en-US" sz="2200" dirty="0"/>
              <a:t>Easy to use and inexpensive </a:t>
            </a:r>
          </a:p>
          <a:p>
            <a:pPr>
              <a:lnSpc>
                <a:spcPct val="90000"/>
              </a:lnSpc>
            </a:pPr>
            <a:r>
              <a:rPr lang="en-US" altLang="en-US" sz="2200" dirty="0"/>
              <a:t>Difficult to troubleshoot, less reliable than dedicated lines</a:t>
            </a:r>
          </a:p>
          <a:p>
            <a:pPr>
              <a:lnSpc>
                <a:spcPct val="90000"/>
              </a:lnSpc>
            </a:pPr>
            <a:r>
              <a:rPr lang="en-US" altLang="en-US" sz="2200" dirty="0"/>
              <a:t>Susceptible to malicious software and unauthorized actions</a:t>
            </a:r>
          </a:p>
          <a:p>
            <a:pPr>
              <a:lnSpc>
                <a:spcPct val="90000"/>
              </a:lnSpc>
            </a:pPr>
            <a:r>
              <a:rPr lang="en-US" altLang="en-US" sz="2200" dirty="0"/>
              <a:t>Often router or firewall is the VPN endpoint</a:t>
            </a:r>
          </a:p>
          <a:p>
            <a:pPr>
              <a:lnSpc>
                <a:spcPct val="90000"/>
              </a:lnSpc>
            </a:pPr>
            <a:endParaRPr lang="en-US" altLang="en-US" sz="2400" dirty="0"/>
          </a:p>
        </p:txBody>
      </p:sp>
      <p:pic>
        <p:nvPicPr>
          <p:cNvPr id="41989" name="Picture 5" descr="BD18215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95601" y="1752621"/>
            <a:ext cx="907256"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6" descr="BD18219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6150" y="1905000"/>
            <a:ext cx="800100" cy="10668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41991" name="Line 7"/>
          <p:cNvSpPr>
            <a:spLocks noChangeShapeType="1"/>
          </p:cNvSpPr>
          <p:nvPr/>
        </p:nvSpPr>
        <p:spPr bwMode="auto">
          <a:xfrm flipV="1">
            <a:off x="6038850" y="2286000"/>
            <a:ext cx="13144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41992" name="Line 8"/>
          <p:cNvSpPr>
            <a:spLocks noChangeShapeType="1"/>
          </p:cNvSpPr>
          <p:nvPr/>
        </p:nvSpPr>
        <p:spPr bwMode="auto">
          <a:xfrm>
            <a:off x="3752850" y="2286000"/>
            <a:ext cx="17145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41993" name="Text Box 9"/>
          <p:cNvSpPr txBox="1">
            <a:spLocks noChangeArrowheads="1"/>
          </p:cNvSpPr>
          <p:nvPr/>
        </p:nvSpPr>
        <p:spPr bwMode="auto">
          <a:xfrm>
            <a:off x="4095750" y="2590802"/>
            <a:ext cx="14285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The Internet</a:t>
            </a:r>
          </a:p>
        </p:txBody>
      </p:sp>
      <p:sp>
        <p:nvSpPr>
          <p:cNvPr id="41994" name="Text Box 10"/>
          <p:cNvSpPr txBox="1">
            <a:spLocks noChangeArrowheads="1"/>
          </p:cNvSpPr>
          <p:nvPr/>
        </p:nvSpPr>
        <p:spPr bwMode="auto">
          <a:xfrm>
            <a:off x="5295900" y="160020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  Firewall</a:t>
            </a:r>
          </a:p>
        </p:txBody>
      </p:sp>
      <p:pic>
        <p:nvPicPr>
          <p:cNvPr id="41995" name="Picture 11" descr="BD18221_"/>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4600" y="2057400"/>
            <a:ext cx="5715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6" name="Text Box 12"/>
          <p:cNvSpPr txBox="1">
            <a:spLocks noChangeArrowheads="1"/>
          </p:cNvSpPr>
          <p:nvPr/>
        </p:nvSpPr>
        <p:spPr bwMode="auto">
          <a:xfrm>
            <a:off x="5844026" y="2514619"/>
            <a:ext cx="15183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a:solidFill>
                  <a:prstClr val="black"/>
                </a:solidFill>
              </a:rPr>
              <a:t>VPN </a:t>
            </a:r>
          </a:p>
          <a:p>
            <a:pPr algn="ctr"/>
            <a:r>
              <a:rPr lang="en-US" altLang="en-US" i="0">
                <a:solidFill>
                  <a:prstClr val="black"/>
                </a:solidFill>
              </a:rPr>
              <a:t>Concentrator</a:t>
            </a:r>
          </a:p>
        </p:txBody>
      </p:sp>
      <p:sp>
        <p:nvSpPr>
          <p:cNvPr id="41997" name="Line 13"/>
          <p:cNvSpPr>
            <a:spLocks noChangeShapeType="1"/>
          </p:cNvSpPr>
          <p:nvPr/>
        </p:nvSpPr>
        <p:spPr bwMode="auto">
          <a:xfrm>
            <a:off x="3638550" y="2286000"/>
            <a:ext cx="274320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pic>
        <p:nvPicPr>
          <p:cNvPr id="41998"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24510" y="1905000"/>
            <a:ext cx="44291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603021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924800" cy="792162"/>
          </a:xfrm>
        </p:spPr>
        <p:txBody>
          <a:bodyPr>
            <a:normAutofit/>
          </a:bodyPr>
          <a:lstStyle/>
          <a:p>
            <a:r>
              <a:rPr lang="en-US" sz="3200" dirty="0" err="1"/>
              <a:t>IPSec</a:t>
            </a:r>
            <a:r>
              <a:rPr lang="en-US" sz="3200" dirty="0"/>
              <a:t>: Tunnel and Transport Modes</a:t>
            </a:r>
          </a:p>
        </p:txBody>
      </p:sp>
      <p:pic>
        <p:nvPicPr>
          <p:cNvPr id="3074" name="Picture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2687652" y="1143001"/>
            <a:ext cx="6248400" cy="199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9246" y="3886201"/>
            <a:ext cx="5280025" cy="207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710300" y="6019800"/>
            <a:ext cx="3220049" cy="369332"/>
          </a:xfrm>
          <a:prstGeom prst="rect">
            <a:avLst/>
          </a:prstGeom>
        </p:spPr>
        <p:txBody>
          <a:bodyPr wrap="none">
            <a:spAutoFit/>
          </a:bodyPr>
          <a:lstStyle/>
          <a:p>
            <a:r>
              <a:rPr lang="en-US" dirty="0"/>
              <a:t>original IP headers remain intact</a:t>
            </a:r>
          </a:p>
        </p:txBody>
      </p:sp>
      <p:sp>
        <p:nvSpPr>
          <p:cNvPr id="5" name="Rectangle 4"/>
          <p:cNvSpPr/>
          <p:nvPr/>
        </p:nvSpPr>
        <p:spPr>
          <a:xfrm>
            <a:off x="2209800" y="6526658"/>
            <a:ext cx="6705600" cy="276999"/>
          </a:xfrm>
          <a:prstGeom prst="rect">
            <a:avLst/>
          </a:prstGeom>
        </p:spPr>
        <p:txBody>
          <a:bodyPr wrap="square">
            <a:spAutoFit/>
          </a:bodyPr>
          <a:lstStyle/>
          <a:p>
            <a:r>
              <a:rPr lang="en-US" sz="1200" dirty="0"/>
              <a:t>http://www.firewall.cx/networking-topics/protocols/870-ipsec-modes.html</a:t>
            </a:r>
          </a:p>
        </p:txBody>
      </p:sp>
      <p:sp>
        <p:nvSpPr>
          <p:cNvPr id="8" name="Rectangle 7"/>
          <p:cNvSpPr/>
          <p:nvPr/>
        </p:nvSpPr>
        <p:spPr>
          <a:xfrm>
            <a:off x="3581401" y="3352800"/>
            <a:ext cx="4915513" cy="369332"/>
          </a:xfrm>
          <a:prstGeom prst="rect">
            <a:avLst/>
          </a:prstGeom>
        </p:spPr>
        <p:txBody>
          <a:bodyPr wrap="none">
            <a:spAutoFit/>
          </a:bodyPr>
          <a:lstStyle/>
          <a:p>
            <a:r>
              <a:rPr lang="en-US" dirty="0"/>
              <a:t>whole packet including the IP address is encrypted</a:t>
            </a:r>
          </a:p>
        </p:txBody>
      </p:sp>
    </p:spTree>
    <p:extLst>
      <p:ext uri="{BB962C8B-B14F-4D97-AF65-F5344CB8AC3E}">
        <p14:creationId xmlns:p14="http://schemas.microsoft.com/office/powerpoint/2010/main" val="1510838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Wireless Network security</a:t>
            </a:r>
            <a:endParaRPr lang="en-US" dirty="0"/>
          </a:p>
        </p:txBody>
      </p:sp>
      <p:sp>
        <p:nvSpPr>
          <p:cNvPr id="3" name="Content Placeholder 2"/>
          <p:cNvSpPr>
            <a:spLocks noGrp="1"/>
          </p:cNvSpPr>
          <p:nvPr>
            <p:ph sz="quarter" idx="1"/>
          </p:nvPr>
        </p:nvSpPr>
        <p:spPr/>
        <p:txBody>
          <a:bodyPr/>
          <a:lstStyle/>
          <a:p>
            <a:r>
              <a:rPr lang="en-US" dirty="0" smtClean="0"/>
              <a:t>Tools to detect wireless devices</a:t>
            </a:r>
          </a:p>
          <a:p>
            <a:pPr lvl="1"/>
            <a:r>
              <a:rPr lang="en-US" dirty="0" smtClean="0"/>
              <a:t>Kismet  (runs on Linux, available on Kali)</a:t>
            </a:r>
          </a:p>
          <a:p>
            <a:pPr lvl="1"/>
            <a:r>
              <a:rPr lang="en-US" dirty="0" err="1" smtClean="0"/>
              <a:t>Netstumbler</a:t>
            </a:r>
            <a:r>
              <a:rPr lang="en-US" dirty="0" smtClean="0"/>
              <a:t> (runs on Windows)</a:t>
            </a:r>
          </a:p>
          <a:p>
            <a:endParaRPr lang="en-US" dirty="0" smtClean="0"/>
          </a:p>
          <a:p>
            <a:r>
              <a:rPr lang="en-US" dirty="0" smtClean="0"/>
              <a:t>Tools to break encryption  WEP, WPA, WPA2</a:t>
            </a:r>
          </a:p>
          <a:p>
            <a:pPr lvl="1"/>
            <a:r>
              <a:rPr lang="en-US" dirty="0" err="1" smtClean="0"/>
              <a:t>Aircrack</a:t>
            </a:r>
            <a:r>
              <a:rPr lang="en-US" dirty="0" smtClean="0"/>
              <a:t>-NG</a:t>
            </a:r>
          </a:p>
          <a:p>
            <a:pPr lvl="1"/>
            <a:r>
              <a:rPr lang="en-US" dirty="0" err="1" smtClean="0"/>
              <a:t>CoWPAtty</a:t>
            </a:r>
            <a:endParaRPr lang="en-US" dirty="0"/>
          </a:p>
        </p:txBody>
      </p:sp>
    </p:spTree>
    <p:extLst>
      <p:ext uri="{BB962C8B-B14F-4D97-AF65-F5344CB8AC3E}">
        <p14:creationId xmlns:p14="http://schemas.microsoft.com/office/powerpoint/2010/main" val="1065109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1000"/>
            <a:ext cx="7467600" cy="808038"/>
          </a:xfrm>
        </p:spPr>
        <p:txBody>
          <a:bodyPr/>
          <a:lstStyle/>
          <a:p>
            <a:r>
              <a:rPr lang="en-US" dirty="0"/>
              <a:t>L</a:t>
            </a:r>
            <a:r>
              <a:rPr lang="en-US" dirty="0" smtClean="0"/>
              <a:t>ogs - Windows</a:t>
            </a:r>
            <a:endParaRPr lang="en-US" dirty="0"/>
          </a:p>
        </p:txBody>
      </p:sp>
      <p:sp>
        <p:nvSpPr>
          <p:cNvPr id="3" name="Content Placeholder 2"/>
          <p:cNvSpPr>
            <a:spLocks noGrp="1"/>
          </p:cNvSpPr>
          <p:nvPr>
            <p:ph idx="1"/>
          </p:nvPr>
        </p:nvSpPr>
        <p:spPr>
          <a:xfrm>
            <a:off x="1905000" y="1371600"/>
            <a:ext cx="8229600" cy="5105400"/>
          </a:xfrm>
        </p:spPr>
        <p:txBody>
          <a:bodyPr>
            <a:noAutofit/>
          </a:bodyPr>
          <a:lstStyle/>
          <a:p>
            <a:pPr marL="0" indent="0">
              <a:buNone/>
            </a:pPr>
            <a:r>
              <a:rPr lang="en-US" sz="2000" dirty="0"/>
              <a:t>Windows logs are categorized in to multiple logs.</a:t>
            </a:r>
          </a:p>
          <a:p>
            <a:pPr lvl="1"/>
            <a:r>
              <a:rPr lang="en-US" sz="1800" dirty="0"/>
              <a:t>Application Log – Contains applications or program logs.</a:t>
            </a:r>
          </a:p>
          <a:p>
            <a:pPr lvl="1"/>
            <a:r>
              <a:rPr lang="en-US" sz="1800" dirty="0"/>
              <a:t>Security Log - Contains valid and invalid login attempts.</a:t>
            </a:r>
          </a:p>
          <a:p>
            <a:pPr lvl="1"/>
            <a:r>
              <a:rPr lang="en-US" sz="1800" dirty="0"/>
              <a:t>Setup Log – Contains events related to application setup.</a:t>
            </a:r>
          </a:p>
          <a:p>
            <a:pPr lvl="1"/>
            <a:r>
              <a:rPr lang="en-US" sz="1800" dirty="0"/>
              <a:t>System Log – Contains events logged by Windows system components.</a:t>
            </a:r>
          </a:p>
          <a:p>
            <a:pPr lvl="1"/>
            <a:r>
              <a:rPr lang="en-US" sz="1800" dirty="0"/>
              <a:t>Forward Events Log – Contains events collected from remote computers.</a:t>
            </a:r>
            <a:r>
              <a:rPr lang="en-US" sz="1800" b="1" dirty="0">
                <a:solidFill>
                  <a:srgbClr val="000000"/>
                </a:solidFill>
              </a:rPr>
              <a:t> </a:t>
            </a:r>
            <a:endParaRPr lang="en-US" sz="2000" b="1" dirty="0">
              <a:solidFill>
                <a:srgbClr val="000000"/>
              </a:solidFill>
            </a:endParaRPr>
          </a:p>
          <a:p>
            <a:r>
              <a:rPr lang="en-US" sz="2000" b="1" dirty="0">
                <a:solidFill>
                  <a:srgbClr val="000000"/>
                </a:solidFill>
              </a:rPr>
              <a:t>How to view the logs:</a:t>
            </a:r>
          </a:p>
          <a:p>
            <a:pPr lvl="1"/>
            <a:r>
              <a:rPr lang="en-US" sz="1800" b="1" dirty="0">
                <a:solidFill>
                  <a:srgbClr val="000000"/>
                </a:solidFill>
              </a:rPr>
              <a:t>Step 1:</a:t>
            </a:r>
            <a:r>
              <a:rPr lang="en-US" sz="1800" dirty="0">
                <a:solidFill>
                  <a:srgbClr val="000000"/>
                </a:solidFill>
              </a:rPr>
              <a:t> Go to </a:t>
            </a:r>
            <a:r>
              <a:rPr lang="en-US" sz="1800" b="1" dirty="0">
                <a:solidFill>
                  <a:srgbClr val="000000"/>
                </a:solidFill>
              </a:rPr>
              <a:t>Start</a:t>
            </a:r>
            <a:r>
              <a:rPr lang="en-US" sz="1800" dirty="0">
                <a:solidFill>
                  <a:srgbClr val="000000"/>
                </a:solidFill>
              </a:rPr>
              <a:t> button on Desktop task bar.</a:t>
            </a:r>
            <a:endParaRPr lang="en-US" sz="1800" dirty="0">
              <a:solidFill>
                <a:srgbClr val="747474"/>
              </a:solidFill>
            </a:endParaRPr>
          </a:p>
          <a:p>
            <a:pPr lvl="1"/>
            <a:r>
              <a:rPr lang="en-US" sz="1800" b="1" dirty="0">
                <a:solidFill>
                  <a:srgbClr val="000000"/>
                </a:solidFill>
              </a:rPr>
              <a:t>Step 2:</a:t>
            </a:r>
            <a:r>
              <a:rPr lang="en-US" sz="1800" dirty="0">
                <a:solidFill>
                  <a:srgbClr val="000000"/>
                </a:solidFill>
              </a:rPr>
              <a:t> Select </a:t>
            </a:r>
            <a:r>
              <a:rPr lang="en-US" sz="1800" b="1" dirty="0">
                <a:solidFill>
                  <a:srgbClr val="000000"/>
                </a:solidFill>
              </a:rPr>
              <a:t>Control Panel</a:t>
            </a:r>
            <a:r>
              <a:rPr lang="en-US" sz="1800" dirty="0">
                <a:solidFill>
                  <a:srgbClr val="000000"/>
                </a:solidFill>
              </a:rPr>
              <a:t>.</a:t>
            </a:r>
            <a:endParaRPr lang="en-US" sz="1800" dirty="0">
              <a:solidFill>
                <a:srgbClr val="747474"/>
              </a:solidFill>
            </a:endParaRPr>
          </a:p>
          <a:p>
            <a:pPr lvl="1"/>
            <a:r>
              <a:rPr lang="en-US" sz="1800" b="1" dirty="0">
                <a:solidFill>
                  <a:srgbClr val="000000"/>
                </a:solidFill>
              </a:rPr>
              <a:t>Step 3:</a:t>
            </a:r>
            <a:r>
              <a:rPr lang="en-US" sz="1800" dirty="0">
                <a:solidFill>
                  <a:srgbClr val="000000"/>
                </a:solidFill>
              </a:rPr>
              <a:t> Go to </a:t>
            </a:r>
            <a:r>
              <a:rPr lang="en-US" sz="1800" b="1" dirty="0">
                <a:solidFill>
                  <a:srgbClr val="000000"/>
                </a:solidFill>
              </a:rPr>
              <a:t>Administrative Tools</a:t>
            </a:r>
            <a:r>
              <a:rPr lang="en-US" sz="1800" dirty="0">
                <a:solidFill>
                  <a:srgbClr val="000000"/>
                </a:solidFill>
              </a:rPr>
              <a:t> -&gt; Open </a:t>
            </a:r>
            <a:r>
              <a:rPr lang="en-US" sz="1800" b="1" dirty="0">
                <a:solidFill>
                  <a:srgbClr val="000000"/>
                </a:solidFill>
              </a:rPr>
              <a:t>Event Viewer</a:t>
            </a:r>
            <a:endParaRPr lang="en-US" sz="1800" dirty="0">
              <a:solidFill>
                <a:srgbClr val="747474"/>
              </a:solidFill>
            </a:endParaRPr>
          </a:p>
          <a:p>
            <a:pPr lvl="1"/>
            <a:r>
              <a:rPr lang="en-US" sz="1800" b="1" dirty="0">
                <a:solidFill>
                  <a:srgbClr val="000000"/>
                </a:solidFill>
              </a:rPr>
              <a:t>Step 4:</a:t>
            </a:r>
            <a:r>
              <a:rPr lang="en-US" sz="1800" dirty="0">
                <a:solidFill>
                  <a:srgbClr val="000000"/>
                </a:solidFill>
              </a:rPr>
              <a:t> On left hand side of Event Viewer window, go to </a:t>
            </a:r>
            <a:r>
              <a:rPr lang="en-US" sz="1800" b="1" dirty="0">
                <a:solidFill>
                  <a:srgbClr val="000000"/>
                </a:solidFill>
              </a:rPr>
              <a:t>Event Viewer (Local)</a:t>
            </a:r>
            <a:r>
              <a:rPr lang="en-US" sz="1800" dirty="0">
                <a:solidFill>
                  <a:srgbClr val="000000"/>
                </a:solidFill>
              </a:rPr>
              <a:t> -&gt; </a:t>
            </a:r>
            <a:r>
              <a:rPr lang="en-US" sz="1800" b="1" dirty="0">
                <a:solidFill>
                  <a:srgbClr val="000000"/>
                </a:solidFill>
              </a:rPr>
              <a:t>Windows Logs</a:t>
            </a:r>
          </a:p>
          <a:p>
            <a:r>
              <a:rPr lang="en-US" sz="2000" b="1" dirty="0">
                <a:solidFill>
                  <a:srgbClr val="000000"/>
                </a:solidFill>
              </a:rPr>
              <a:t>OR </a:t>
            </a:r>
          </a:p>
          <a:p>
            <a:pPr lvl="1"/>
            <a:r>
              <a:rPr lang="en-US" sz="2000" b="1" dirty="0">
                <a:solidFill>
                  <a:srgbClr val="000000"/>
                </a:solidFill>
              </a:rPr>
              <a:t>Start </a:t>
            </a:r>
            <a:r>
              <a:rPr lang="en-US" sz="2000" b="1" dirty="0">
                <a:solidFill>
                  <a:srgbClr val="000000"/>
                </a:solidFill>
                <a:sym typeface="Wingdings" panose="05000000000000000000" pitchFamily="2" charset="2"/>
              </a:rPr>
              <a:t> </a:t>
            </a:r>
            <a:r>
              <a:rPr lang="en-US" sz="2000" b="1" dirty="0">
                <a:solidFill>
                  <a:srgbClr val="000000"/>
                </a:solidFill>
              </a:rPr>
              <a:t>Run </a:t>
            </a:r>
            <a:r>
              <a:rPr lang="en-US" sz="2000" b="1" dirty="0">
                <a:solidFill>
                  <a:srgbClr val="000000"/>
                </a:solidFill>
                <a:sym typeface="Wingdings" panose="05000000000000000000" pitchFamily="2" charset="2"/>
              </a:rPr>
              <a:t></a:t>
            </a:r>
            <a:r>
              <a:rPr lang="en-US" sz="2000" b="1" dirty="0">
                <a:solidFill>
                  <a:srgbClr val="000000"/>
                </a:solidFill>
              </a:rPr>
              <a:t>  </a:t>
            </a:r>
            <a:r>
              <a:rPr lang="en-US" sz="2000" dirty="0" err="1"/>
              <a:t>eventvwr.msc</a:t>
            </a:r>
            <a:endParaRPr lang="en-US" sz="2000" dirty="0"/>
          </a:p>
          <a:p>
            <a:pPr lvl="1"/>
            <a:endParaRPr lang="en-US" dirty="0">
              <a:solidFill>
                <a:srgbClr val="747474"/>
              </a:solidFill>
            </a:endParaRPr>
          </a:p>
          <a:p>
            <a:endParaRPr lang="en-US" sz="1800" dirty="0">
              <a:latin typeface="20"/>
            </a:endParaRPr>
          </a:p>
          <a:p>
            <a:pPr lvl="2"/>
            <a:endParaRPr lang="en-US" dirty="0"/>
          </a:p>
          <a:p>
            <a:endParaRPr lang="en-US" sz="1800" dirty="0"/>
          </a:p>
          <a:p>
            <a:endParaRPr lang="en-US" sz="1800" dirty="0"/>
          </a:p>
        </p:txBody>
      </p:sp>
    </p:spTree>
    <p:extLst>
      <p:ext uri="{BB962C8B-B14F-4D97-AF65-F5344CB8AC3E}">
        <p14:creationId xmlns:p14="http://schemas.microsoft.com/office/powerpoint/2010/main" val="15739324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Logs - Linux</a:t>
            </a:r>
            <a:endParaRPr lang="en-US" dirty="0"/>
          </a:p>
        </p:txBody>
      </p:sp>
      <p:sp>
        <p:nvSpPr>
          <p:cNvPr id="3" name="Content Placeholder 2"/>
          <p:cNvSpPr>
            <a:spLocks noGrp="1"/>
          </p:cNvSpPr>
          <p:nvPr>
            <p:ph sz="quarter" idx="1"/>
          </p:nvPr>
        </p:nvSpPr>
        <p:spPr/>
        <p:txBody>
          <a:bodyPr>
            <a:normAutofit/>
          </a:bodyPr>
          <a:lstStyle/>
          <a:p>
            <a:r>
              <a:rPr lang="en-US" dirty="0" smtClean="0"/>
              <a:t>Almost </a:t>
            </a:r>
            <a:r>
              <a:rPr lang="en-US" dirty="0"/>
              <a:t>all </a:t>
            </a:r>
            <a:r>
              <a:rPr lang="en-US" dirty="0" err="1"/>
              <a:t>logfiles</a:t>
            </a:r>
            <a:r>
              <a:rPr lang="en-US" dirty="0"/>
              <a:t> are located under /</a:t>
            </a:r>
            <a:r>
              <a:rPr lang="en-US" dirty="0" err="1"/>
              <a:t>var</a:t>
            </a:r>
            <a:r>
              <a:rPr lang="en-US" dirty="0"/>
              <a:t>/log directory and its sub-directories on Linux. </a:t>
            </a:r>
            <a:endParaRPr lang="en-US" dirty="0" smtClean="0"/>
          </a:p>
          <a:p>
            <a:endParaRPr lang="en-US" dirty="0" smtClean="0"/>
          </a:p>
          <a:p>
            <a:r>
              <a:rPr lang="en-US" dirty="0" smtClean="0"/>
              <a:t>Some examples</a:t>
            </a:r>
            <a:endParaRPr lang="en-US" dirty="0"/>
          </a:p>
          <a:p>
            <a:pPr lvl="2"/>
            <a:r>
              <a:rPr lang="en-US" dirty="0"/>
              <a:t>/</a:t>
            </a:r>
            <a:r>
              <a:rPr lang="en-US" dirty="0" err="1"/>
              <a:t>var</a:t>
            </a:r>
            <a:r>
              <a:rPr lang="en-US" dirty="0"/>
              <a:t>/log/auth.log : </a:t>
            </a:r>
            <a:r>
              <a:rPr lang="en-US" dirty="0" err="1"/>
              <a:t>Authenication</a:t>
            </a:r>
            <a:r>
              <a:rPr lang="en-US" dirty="0"/>
              <a:t> logs</a:t>
            </a:r>
          </a:p>
          <a:p>
            <a:pPr lvl="2"/>
            <a:r>
              <a:rPr lang="en-US" dirty="0"/>
              <a:t>/</a:t>
            </a:r>
            <a:r>
              <a:rPr lang="en-US" dirty="0" err="1"/>
              <a:t>var</a:t>
            </a:r>
            <a:r>
              <a:rPr lang="en-US" dirty="0"/>
              <a:t>/log/</a:t>
            </a:r>
            <a:r>
              <a:rPr lang="en-US" dirty="0" err="1"/>
              <a:t>utmp</a:t>
            </a:r>
            <a:r>
              <a:rPr lang="en-US" dirty="0"/>
              <a:t> or /</a:t>
            </a:r>
            <a:r>
              <a:rPr lang="en-US" dirty="0" err="1"/>
              <a:t>var</a:t>
            </a:r>
            <a:r>
              <a:rPr lang="en-US" dirty="0"/>
              <a:t>/log/</a:t>
            </a:r>
            <a:r>
              <a:rPr lang="en-US" dirty="0" err="1"/>
              <a:t>wtmp</a:t>
            </a:r>
            <a:r>
              <a:rPr lang="en-US" dirty="0"/>
              <a:t> : Login records file</a:t>
            </a:r>
          </a:p>
          <a:p>
            <a:pPr lvl="2"/>
            <a:r>
              <a:rPr lang="en-US" dirty="0"/>
              <a:t>/</a:t>
            </a:r>
            <a:r>
              <a:rPr lang="en-US" dirty="0" err="1"/>
              <a:t>var</a:t>
            </a:r>
            <a:r>
              <a:rPr lang="en-US" dirty="0"/>
              <a:t>/log/</a:t>
            </a:r>
            <a:r>
              <a:rPr lang="en-US" dirty="0" err="1"/>
              <a:t>maillog</a:t>
            </a:r>
            <a:r>
              <a:rPr lang="en-US" dirty="0"/>
              <a:t> : Mail server logs</a:t>
            </a:r>
          </a:p>
          <a:p>
            <a:pPr lvl="2"/>
            <a:r>
              <a:rPr lang="en-US" dirty="0"/>
              <a:t>/</a:t>
            </a:r>
            <a:r>
              <a:rPr lang="en-US" dirty="0" err="1"/>
              <a:t>var</a:t>
            </a:r>
            <a:r>
              <a:rPr lang="en-US" dirty="0"/>
              <a:t>/log/</a:t>
            </a:r>
            <a:r>
              <a:rPr lang="en-US" dirty="0" err="1"/>
              <a:t>httpd</a:t>
            </a:r>
            <a:r>
              <a:rPr lang="en-US" dirty="0"/>
              <a:t>/ : Apache access and error logs directory</a:t>
            </a:r>
          </a:p>
          <a:p>
            <a:pPr lvl="2"/>
            <a:r>
              <a:rPr lang="en-US" dirty="0"/>
              <a:t>/</a:t>
            </a:r>
            <a:r>
              <a:rPr lang="en-US" dirty="0" err="1"/>
              <a:t>var</a:t>
            </a:r>
            <a:r>
              <a:rPr lang="en-US" dirty="0"/>
              <a:t>/log/boot.log : System boot log</a:t>
            </a:r>
          </a:p>
          <a:p>
            <a:endParaRPr lang="en-US" dirty="0"/>
          </a:p>
        </p:txBody>
      </p:sp>
    </p:spTree>
    <p:extLst>
      <p:ext uri="{BB962C8B-B14F-4D97-AF65-F5344CB8AC3E}">
        <p14:creationId xmlns:p14="http://schemas.microsoft.com/office/powerpoint/2010/main" val="1612621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Redundancy</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a:t>In a nutshell, redundancy in consumer-grade digital storage means using more internal drives than necessary to store the information, or in other words, storing the same data in more than one place. There are many ways to do this, but the most popular is the use of a type of RAID </a:t>
            </a:r>
            <a:r>
              <a:rPr lang="en-US" dirty="0" smtClean="0"/>
              <a:t>(Redundant Array of Independent </a:t>
            </a:r>
            <a:r>
              <a:rPr lang="en-US" dirty="0"/>
              <a:t>D</a:t>
            </a:r>
            <a:r>
              <a:rPr lang="en-US" dirty="0" smtClean="0"/>
              <a:t>isks)</a:t>
            </a:r>
          </a:p>
          <a:p>
            <a:r>
              <a:rPr lang="en-US" dirty="0" smtClean="0"/>
              <a:t>Redundancy </a:t>
            </a:r>
            <a:r>
              <a:rPr lang="en-US" dirty="0"/>
              <a:t>is </a:t>
            </a:r>
            <a:r>
              <a:rPr lang="en-US" i="1" dirty="0"/>
              <a:t>not</a:t>
            </a:r>
            <a:r>
              <a:rPr lang="en-US" dirty="0"/>
              <a:t> a form of backup, but just a fail-safe measure in case of failure of the storage device's internal drive or </a:t>
            </a:r>
            <a:r>
              <a:rPr lang="en-US" dirty="0" smtClean="0"/>
              <a:t>drives.</a:t>
            </a:r>
          </a:p>
          <a:p>
            <a:r>
              <a:rPr lang="en-US" dirty="0"/>
              <a:t>You can think of redundancy as using two plastic bags, one inside the other, to carry groceries home from the market. This way, if one of the bags is broken or punctured along the way, food, especially broken eggs, won't spill out.</a:t>
            </a:r>
          </a:p>
          <a:p>
            <a:r>
              <a:rPr lang="en-US" dirty="0" smtClean="0"/>
              <a:t>Read more at </a:t>
            </a:r>
            <a:r>
              <a:rPr lang="en-US" dirty="0" err="1" smtClean="0"/>
              <a:t>cnet</a:t>
            </a:r>
            <a:r>
              <a:rPr lang="en-US" dirty="0" smtClean="0"/>
              <a:t>:</a:t>
            </a:r>
            <a:r>
              <a:rPr lang="en-US" sz="1900" dirty="0"/>
              <a:t> </a:t>
            </a:r>
          </a:p>
          <a:p>
            <a:r>
              <a:rPr lang="en-US" sz="1300" dirty="0">
                <a:hlinkClick r:id="rId3"/>
              </a:rPr>
              <a:t> https://www.cnet.com/how-to/digital-storage-basics-part-3-backup-vs-redundancy/</a:t>
            </a:r>
            <a:endParaRPr lang="en-US" sz="1300" dirty="0"/>
          </a:p>
        </p:txBody>
      </p:sp>
    </p:spTree>
    <p:extLst>
      <p:ext uri="{BB962C8B-B14F-4D97-AF65-F5344CB8AC3E}">
        <p14:creationId xmlns:p14="http://schemas.microsoft.com/office/powerpoint/2010/main" val="3610443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04800"/>
            <a:ext cx="7467600" cy="655638"/>
          </a:xfrm>
        </p:spPr>
        <p:txBody>
          <a:bodyPr>
            <a:normAutofit fontScale="90000"/>
          </a:bodyPr>
          <a:lstStyle/>
          <a:p>
            <a:r>
              <a:rPr lang="en-US" dirty="0" smtClean="0"/>
              <a:t>Backups</a:t>
            </a:r>
            <a:endParaRPr lang="en-US" dirty="0"/>
          </a:p>
        </p:txBody>
      </p:sp>
      <p:sp>
        <p:nvSpPr>
          <p:cNvPr id="3" name="Content Placeholder 2"/>
          <p:cNvSpPr>
            <a:spLocks noGrp="1"/>
          </p:cNvSpPr>
          <p:nvPr>
            <p:ph sz="quarter" idx="1"/>
          </p:nvPr>
        </p:nvSpPr>
        <p:spPr>
          <a:xfrm>
            <a:off x="1981200" y="990600"/>
            <a:ext cx="7467600" cy="5715000"/>
          </a:xfrm>
        </p:spPr>
        <p:txBody>
          <a:bodyPr>
            <a:normAutofit fontScale="92500" lnSpcReduction="10000"/>
          </a:bodyPr>
          <a:lstStyle/>
          <a:p>
            <a:r>
              <a:rPr lang="en-US" dirty="0"/>
              <a:t>Home users might not need redundancy but they definitely need backup, which basically means keeping separate copies of data in multiple places so that if something happens to one place you can turn to another. The more copies of data you have, the safer it is</a:t>
            </a:r>
            <a:r>
              <a:rPr lang="en-US" dirty="0" smtClean="0"/>
              <a:t>. </a:t>
            </a:r>
          </a:p>
          <a:p>
            <a:pPr lvl="1"/>
            <a:r>
              <a:rPr lang="en-US" dirty="0" smtClean="0"/>
              <a:t>Hard drive, USB </a:t>
            </a:r>
            <a:r>
              <a:rPr lang="en-US" dirty="0" err="1" smtClean="0"/>
              <a:t>thumbdrive</a:t>
            </a:r>
            <a:r>
              <a:rPr lang="en-US" dirty="0" smtClean="0"/>
              <a:t>, optical disks </a:t>
            </a:r>
          </a:p>
          <a:p>
            <a:r>
              <a:rPr lang="en-US" b="1" dirty="0"/>
              <a:t>Online backup (also known as cloud backup</a:t>
            </a:r>
            <a:r>
              <a:rPr lang="en-US" b="1" dirty="0" smtClean="0"/>
              <a:t>) </a:t>
            </a:r>
          </a:p>
          <a:p>
            <a:pPr lvl="1"/>
            <a:r>
              <a:rPr lang="en-US" dirty="0" smtClean="0"/>
              <a:t>Dropbox, Google Drive, SkyDrive, </a:t>
            </a:r>
            <a:r>
              <a:rPr lang="en-US" dirty="0" err="1" smtClean="0"/>
              <a:t>etc</a:t>
            </a:r>
            <a:endParaRPr lang="en-US" dirty="0" smtClean="0"/>
          </a:p>
          <a:p>
            <a:r>
              <a:rPr lang="en-US" dirty="0"/>
              <a:t>In the same grocery shopping analogy, backup is like getting two (or more) separate bags of exactly the same groceries. In this case, if the eggs stored in one bag break, or even in the rare case that you dropped one of the bags and it was run over by a car, you would still be able to make breakfast the next morning thanks to the contents of the other bag.</a:t>
            </a:r>
          </a:p>
        </p:txBody>
      </p:sp>
    </p:spTree>
    <p:extLst>
      <p:ext uri="{BB962C8B-B14F-4D97-AF65-F5344CB8AC3E}">
        <p14:creationId xmlns:p14="http://schemas.microsoft.com/office/powerpoint/2010/main" val="2679965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1" descr="BD18185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7000" y="1371600"/>
            <a:ext cx="2743200" cy="284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2"/>
          <p:cNvSpPr>
            <a:spLocks noGrp="1" noChangeArrowheads="1"/>
          </p:cNvSpPr>
          <p:nvPr>
            <p:ph type="title"/>
          </p:nvPr>
        </p:nvSpPr>
        <p:spPr>
          <a:xfrm>
            <a:off x="1981200" y="274638"/>
            <a:ext cx="7467600" cy="868362"/>
          </a:xfrm>
        </p:spPr>
        <p:txBody>
          <a:bodyPr/>
          <a:lstStyle/>
          <a:p>
            <a:pPr algn="ctr"/>
            <a:r>
              <a:rPr lang="en-US" altLang="en-US" sz="2400" dirty="0"/>
              <a:t>What ways do you see of getting in?</a:t>
            </a:r>
          </a:p>
        </p:txBody>
      </p:sp>
      <p:sp>
        <p:nvSpPr>
          <p:cNvPr id="23556" name="cddrive"/>
          <p:cNvSpPr>
            <a:spLocks noEditPoints="1" noChangeArrowheads="1"/>
          </p:cNvSpPr>
          <p:nvPr/>
        </p:nvSpPr>
        <p:spPr bwMode="auto">
          <a:xfrm>
            <a:off x="8610602" y="5791205"/>
            <a:ext cx="614363" cy="523875"/>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60000 65536"/>
              <a:gd name="T9" fmla="*/ 0 60000 65536"/>
              <a:gd name="T10" fmla="*/ 0 60000 65536"/>
              <a:gd name="T11" fmla="*/ 0 60000 65536"/>
              <a:gd name="T12" fmla="*/ 686 w 21600"/>
              <a:gd name="T13" fmla="*/ 23059 h 21600"/>
              <a:gd name="T14" fmla="*/ 21005 w 21600"/>
              <a:gd name="T15" fmla="*/ 30503 h 21600"/>
            </a:gdLst>
            <a:ahLst/>
            <a:cxnLst>
              <a:cxn ang="T8">
                <a:pos x="T0" y="T1"/>
              </a:cxn>
              <a:cxn ang="T9">
                <a:pos x="T2" y="T3"/>
              </a:cxn>
              <a:cxn ang="T10">
                <a:pos x="T4" y="T5"/>
              </a:cxn>
              <a:cxn ang="T11">
                <a:pos x="T6" y="T7"/>
              </a:cxn>
            </a:cxnLst>
            <a:rect l="T12" t="T13" r="T14" b="T15"/>
            <a:pathLst>
              <a:path w="21600" h="21600" extrusionOk="0">
                <a:moveTo>
                  <a:pt x="2563" y="12259"/>
                </a:moveTo>
                <a:lnTo>
                  <a:pt x="2563" y="12843"/>
                </a:lnTo>
                <a:lnTo>
                  <a:pt x="2746" y="13427"/>
                </a:lnTo>
                <a:lnTo>
                  <a:pt x="2929" y="14303"/>
                </a:lnTo>
                <a:lnTo>
                  <a:pt x="3112" y="14886"/>
                </a:lnTo>
                <a:lnTo>
                  <a:pt x="3478" y="15470"/>
                </a:lnTo>
                <a:lnTo>
                  <a:pt x="3844" y="16054"/>
                </a:lnTo>
                <a:lnTo>
                  <a:pt x="4393" y="16638"/>
                </a:lnTo>
                <a:lnTo>
                  <a:pt x="4942" y="17222"/>
                </a:lnTo>
                <a:lnTo>
                  <a:pt x="5492" y="17514"/>
                </a:lnTo>
                <a:lnTo>
                  <a:pt x="6224" y="18097"/>
                </a:lnTo>
                <a:lnTo>
                  <a:pt x="6773" y="18389"/>
                </a:lnTo>
                <a:lnTo>
                  <a:pt x="7505" y="18681"/>
                </a:lnTo>
                <a:lnTo>
                  <a:pt x="8237" y="18973"/>
                </a:lnTo>
                <a:lnTo>
                  <a:pt x="9153" y="18973"/>
                </a:lnTo>
                <a:lnTo>
                  <a:pt x="9885" y="19265"/>
                </a:lnTo>
                <a:lnTo>
                  <a:pt x="10800" y="19265"/>
                </a:lnTo>
                <a:lnTo>
                  <a:pt x="11532" y="19265"/>
                </a:lnTo>
                <a:lnTo>
                  <a:pt x="12447" y="18973"/>
                </a:lnTo>
                <a:lnTo>
                  <a:pt x="13180" y="18973"/>
                </a:lnTo>
                <a:lnTo>
                  <a:pt x="13912" y="18681"/>
                </a:lnTo>
                <a:lnTo>
                  <a:pt x="14644" y="18389"/>
                </a:lnTo>
                <a:lnTo>
                  <a:pt x="15376" y="18097"/>
                </a:lnTo>
                <a:lnTo>
                  <a:pt x="16108" y="17514"/>
                </a:lnTo>
                <a:lnTo>
                  <a:pt x="16658" y="17222"/>
                </a:lnTo>
                <a:lnTo>
                  <a:pt x="17207" y="16638"/>
                </a:lnTo>
                <a:lnTo>
                  <a:pt x="17573" y="16054"/>
                </a:lnTo>
                <a:lnTo>
                  <a:pt x="18122" y="15470"/>
                </a:lnTo>
                <a:lnTo>
                  <a:pt x="18305" y="14886"/>
                </a:lnTo>
                <a:lnTo>
                  <a:pt x="18671" y="14303"/>
                </a:lnTo>
                <a:lnTo>
                  <a:pt x="18854" y="13427"/>
                </a:lnTo>
                <a:lnTo>
                  <a:pt x="19037" y="12843"/>
                </a:lnTo>
                <a:lnTo>
                  <a:pt x="19037" y="12259"/>
                </a:lnTo>
                <a:lnTo>
                  <a:pt x="2563" y="12259"/>
                </a:lnTo>
                <a:close/>
              </a:path>
              <a:path w="21600" h="21600" extrusionOk="0">
                <a:moveTo>
                  <a:pt x="2563" y="12259"/>
                </a:moveTo>
                <a:lnTo>
                  <a:pt x="9153" y="12259"/>
                </a:lnTo>
                <a:lnTo>
                  <a:pt x="9153" y="12551"/>
                </a:lnTo>
                <a:lnTo>
                  <a:pt x="9336" y="12843"/>
                </a:lnTo>
                <a:lnTo>
                  <a:pt x="9519" y="13135"/>
                </a:lnTo>
                <a:lnTo>
                  <a:pt x="9702" y="13135"/>
                </a:lnTo>
                <a:lnTo>
                  <a:pt x="9885" y="13427"/>
                </a:lnTo>
                <a:lnTo>
                  <a:pt x="10068" y="13719"/>
                </a:lnTo>
                <a:lnTo>
                  <a:pt x="10434" y="13719"/>
                </a:lnTo>
                <a:lnTo>
                  <a:pt x="10800" y="13719"/>
                </a:lnTo>
                <a:lnTo>
                  <a:pt x="10983" y="13719"/>
                </a:lnTo>
                <a:lnTo>
                  <a:pt x="11349" y="13719"/>
                </a:lnTo>
                <a:lnTo>
                  <a:pt x="11715" y="13427"/>
                </a:lnTo>
                <a:lnTo>
                  <a:pt x="11898" y="13135"/>
                </a:lnTo>
                <a:lnTo>
                  <a:pt x="12081" y="13135"/>
                </a:lnTo>
                <a:lnTo>
                  <a:pt x="12264" y="12843"/>
                </a:lnTo>
                <a:lnTo>
                  <a:pt x="12264" y="12551"/>
                </a:lnTo>
                <a:lnTo>
                  <a:pt x="12264" y="12259"/>
                </a:lnTo>
                <a:lnTo>
                  <a:pt x="9153" y="12259"/>
                </a:lnTo>
                <a:lnTo>
                  <a:pt x="2563" y="12259"/>
                </a:lnTo>
                <a:close/>
              </a:path>
              <a:path w="21600" h="21600" extrusionOk="0">
                <a:moveTo>
                  <a:pt x="21600" y="7589"/>
                </a:moveTo>
                <a:lnTo>
                  <a:pt x="17756" y="0"/>
                </a:lnTo>
                <a:lnTo>
                  <a:pt x="10800" y="0"/>
                </a:lnTo>
                <a:lnTo>
                  <a:pt x="3844" y="0"/>
                </a:lnTo>
                <a:lnTo>
                  <a:pt x="0" y="7589"/>
                </a:lnTo>
                <a:lnTo>
                  <a:pt x="0" y="10800"/>
                </a:lnTo>
                <a:lnTo>
                  <a:pt x="0" y="18097"/>
                </a:lnTo>
                <a:lnTo>
                  <a:pt x="1464" y="18097"/>
                </a:lnTo>
                <a:lnTo>
                  <a:pt x="1464" y="21600"/>
                </a:lnTo>
                <a:lnTo>
                  <a:pt x="10800" y="21600"/>
                </a:lnTo>
                <a:lnTo>
                  <a:pt x="19953" y="21600"/>
                </a:lnTo>
                <a:lnTo>
                  <a:pt x="19953" y="18097"/>
                </a:lnTo>
                <a:lnTo>
                  <a:pt x="21600" y="18097"/>
                </a:lnTo>
                <a:lnTo>
                  <a:pt x="21600" y="11092"/>
                </a:lnTo>
                <a:lnTo>
                  <a:pt x="21600" y="7589"/>
                </a:lnTo>
              </a:path>
              <a:path w="21600" h="21600" extrusionOk="0">
                <a:moveTo>
                  <a:pt x="1647" y="18097"/>
                </a:moveTo>
                <a:lnTo>
                  <a:pt x="6407" y="18097"/>
                </a:lnTo>
                <a:moveTo>
                  <a:pt x="19953" y="18097"/>
                </a:moveTo>
                <a:lnTo>
                  <a:pt x="15010" y="18097"/>
                </a:lnTo>
                <a:moveTo>
                  <a:pt x="0" y="7589"/>
                </a:moveTo>
                <a:lnTo>
                  <a:pt x="21417" y="7589"/>
                </a:lnTo>
                <a:lnTo>
                  <a:pt x="21600" y="7589"/>
                </a:lnTo>
              </a:path>
            </a:pathLst>
          </a:custGeom>
          <a:solidFill>
            <a:srgbClr val="FFFFCC"/>
          </a:solidFill>
          <a:ln w="9525">
            <a:solidFill>
              <a:srgbClr val="000000"/>
            </a:solidFill>
            <a:miter lim="800000"/>
            <a:headEnd/>
            <a:tailEnd/>
          </a:ln>
        </p:spPr>
        <p:txBody>
          <a:bodyPr/>
          <a:lstStyle/>
          <a:p>
            <a:endParaRPr lang="en-US">
              <a:solidFill>
                <a:prstClr val="black"/>
              </a:solidFill>
            </a:endParaRPr>
          </a:p>
        </p:txBody>
      </p:sp>
      <p:sp>
        <p:nvSpPr>
          <p:cNvPr id="23557" name="computr2"/>
          <p:cNvSpPr>
            <a:spLocks noEditPoints="1" noChangeArrowheads="1"/>
          </p:cNvSpPr>
          <p:nvPr/>
        </p:nvSpPr>
        <p:spPr bwMode="auto">
          <a:xfrm>
            <a:off x="7467602" y="5181600"/>
            <a:ext cx="1014413" cy="13716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rgbClr val="FFFFB3"/>
          </a:solidFill>
          <a:ln w="9525">
            <a:solidFill>
              <a:srgbClr val="000000"/>
            </a:solidFill>
            <a:miter lim="800000"/>
            <a:headEnd/>
            <a:tailEnd/>
          </a:ln>
        </p:spPr>
        <p:txBody>
          <a:bodyPr/>
          <a:lstStyle/>
          <a:p>
            <a:endParaRPr lang="en-US">
              <a:solidFill>
                <a:prstClr val="black"/>
              </a:solidFill>
            </a:endParaRPr>
          </a:p>
        </p:txBody>
      </p:sp>
      <p:pic>
        <p:nvPicPr>
          <p:cNvPr id="23558" name="Picture 5" descr="BD18215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24451" y="5334005"/>
            <a:ext cx="907256"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6" descr="BD18221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4500" y="4267200"/>
            <a:ext cx="5715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7" descr="BD18219_"/>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4600" y="5257800"/>
            <a:ext cx="800100" cy="10668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23561" name="Picture 8" descr="BD18225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1352" y="5791205"/>
            <a:ext cx="407194"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9" descr="BD18228_"/>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82000" y="5029205"/>
            <a:ext cx="97155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3" name="Picture 10" descr="BD18246_"/>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10551" y="2819405"/>
            <a:ext cx="792956"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4" name="Picture 11" descr="BD18190_"/>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000" y="5351463"/>
            <a:ext cx="114300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5" name="AutoShape 12"/>
          <p:cNvSpPr>
            <a:spLocks noChangeArrowheads="1"/>
          </p:cNvSpPr>
          <p:nvPr/>
        </p:nvSpPr>
        <p:spPr bwMode="auto">
          <a:xfrm>
            <a:off x="9124950" y="2819400"/>
            <a:ext cx="285750" cy="457200"/>
          </a:xfrm>
          <a:prstGeom prst="can">
            <a:avLst>
              <a:gd name="adj" fmla="val 30000"/>
            </a:avLst>
          </a:prstGeom>
          <a:solidFill>
            <a:srgbClr val="B0750C"/>
          </a:solidFill>
          <a:ln w="9525">
            <a:solidFill>
              <a:schemeClr val="tx1"/>
            </a:solidFill>
            <a:round/>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a:solidFill>
                <a:prstClr val="black"/>
              </a:solidFill>
            </a:endParaRPr>
          </a:p>
        </p:txBody>
      </p:sp>
      <p:sp>
        <p:nvSpPr>
          <p:cNvPr id="23566" name="AutoShape 13"/>
          <p:cNvSpPr>
            <a:spLocks noChangeArrowheads="1"/>
          </p:cNvSpPr>
          <p:nvPr/>
        </p:nvSpPr>
        <p:spPr bwMode="auto">
          <a:xfrm>
            <a:off x="9124950" y="3352800"/>
            <a:ext cx="285750" cy="457200"/>
          </a:xfrm>
          <a:prstGeom prst="can">
            <a:avLst>
              <a:gd name="adj" fmla="val 30000"/>
            </a:avLst>
          </a:prstGeom>
          <a:solidFill>
            <a:srgbClr val="B0750C"/>
          </a:solidFill>
          <a:ln w="9525">
            <a:solidFill>
              <a:schemeClr val="tx1"/>
            </a:solidFill>
            <a:round/>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a:solidFill>
                <a:prstClr val="black"/>
              </a:solidFill>
            </a:endParaRPr>
          </a:p>
        </p:txBody>
      </p:sp>
      <p:sp>
        <p:nvSpPr>
          <p:cNvPr id="23567" name="Line 14"/>
          <p:cNvSpPr>
            <a:spLocks noChangeShapeType="1"/>
          </p:cNvSpPr>
          <p:nvPr/>
        </p:nvSpPr>
        <p:spPr bwMode="auto">
          <a:xfrm>
            <a:off x="4095750" y="4953000"/>
            <a:ext cx="440055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68" name="Line 15"/>
          <p:cNvSpPr>
            <a:spLocks noChangeShapeType="1"/>
          </p:cNvSpPr>
          <p:nvPr/>
        </p:nvSpPr>
        <p:spPr bwMode="auto">
          <a:xfrm>
            <a:off x="4495800" y="49530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69" name="Line 16"/>
          <p:cNvSpPr>
            <a:spLocks noChangeShapeType="1"/>
          </p:cNvSpPr>
          <p:nvPr/>
        </p:nvSpPr>
        <p:spPr bwMode="auto">
          <a:xfrm>
            <a:off x="5581650" y="49530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70" name="Line 17"/>
          <p:cNvSpPr>
            <a:spLocks noChangeShapeType="1"/>
          </p:cNvSpPr>
          <p:nvPr/>
        </p:nvSpPr>
        <p:spPr bwMode="auto">
          <a:xfrm>
            <a:off x="7867650" y="49530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71" name="Line 18"/>
          <p:cNvSpPr>
            <a:spLocks noChangeShapeType="1"/>
          </p:cNvSpPr>
          <p:nvPr/>
        </p:nvSpPr>
        <p:spPr bwMode="auto">
          <a:xfrm>
            <a:off x="3581400" y="60960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72" name="Line 19"/>
          <p:cNvSpPr>
            <a:spLocks noChangeShapeType="1"/>
          </p:cNvSpPr>
          <p:nvPr/>
        </p:nvSpPr>
        <p:spPr bwMode="auto">
          <a:xfrm>
            <a:off x="8382000" y="60198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73" name="Line 20"/>
          <p:cNvSpPr>
            <a:spLocks noChangeShapeType="1"/>
          </p:cNvSpPr>
          <p:nvPr/>
        </p:nvSpPr>
        <p:spPr bwMode="auto">
          <a:xfrm>
            <a:off x="8382000" y="4953000"/>
            <a:ext cx="1143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pic>
        <p:nvPicPr>
          <p:cNvPr id="23574" name="Picture 21" descr="BD18221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67350" y="2057400"/>
            <a:ext cx="5715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5" name="Line 22"/>
          <p:cNvSpPr>
            <a:spLocks noChangeShapeType="1"/>
          </p:cNvSpPr>
          <p:nvPr/>
        </p:nvSpPr>
        <p:spPr bwMode="auto">
          <a:xfrm>
            <a:off x="5581650" y="2667000"/>
            <a:ext cx="302895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76" name="Line 23"/>
          <p:cNvSpPr>
            <a:spLocks noChangeShapeType="1"/>
          </p:cNvSpPr>
          <p:nvPr/>
        </p:nvSpPr>
        <p:spPr bwMode="auto">
          <a:xfrm>
            <a:off x="5753100" y="2438400"/>
            <a:ext cx="0" cy="1828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77" name="Line 24"/>
          <p:cNvSpPr>
            <a:spLocks noChangeShapeType="1"/>
          </p:cNvSpPr>
          <p:nvPr/>
        </p:nvSpPr>
        <p:spPr bwMode="auto">
          <a:xfrm>
            <a:off x="5753100" y="46482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78" name="Line 25"/>
          <p:cNvSpPr>
            <a:spLocks noChangeShapeType="1"/>
          </p:cNvSpPr>
          <p:nvPr/>
        </p:nvSpPr>
        <p:spPr bwMode="auto">
          <a:xfrm>
            <a:off x="6667500" y="49530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pic>
        <p:nvPicPr>
          <p:cNvPr id="23579" name="Picture 26" descr="BD18246_"/>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53251" y="2819405"/>
            <a:ext cx="792956"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0" name="AutoShape 27"/>
          <p:cNvSpPr>
            <a:spLocks noChangeArrowheads="1"/>
          </p:cNvSpPr>
          <p:nvPr/>
        </p:nvSpPr>
        <p:spPr bwMode="auto">
          <a:xfrm>
            <a:off x="7810500" y="2819400"/>
            <a:ext cx="285750" cy="457200"/>
          </a:xfrm>
          <a:prstGeom prst="can">
            <a:avLst>
              <a:gd name="adj" fmla="val 30000"/>
            </a:avLst>
          </a:prstGeom>
          <a:solidFill>
            <a:srgbClr val="B0750C"/>
          </a:solidFill>
          <a:ln w="9525">
            <a:solidFill>
              <a:schemeClr val="tx1"/>
            </a:solidFill>
            <a:round/>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a:solidFill>
                <a:prstClr val="black"/>
              </a:solidFill>
            </a:endParaRPr>
          </a:p>
        </p:txBody>
      </p:sp>
      <p:sp>
        <p:nvSpPr>
          <p:cNvPr id="23581" name="AutoShape 28"/>
          <p:cNvSpPr>
            <a:spLocks noChangeArrowheads="1"/>
          </p:cNvSpPr>
          <p:nvPr/>
        </p:nvSpPr>
        <p:spPr bwMode="auto">
          <a:xfrm>
            <a:off x="7810500" y="3352800"/>
            <a:ext cx="285750" cy="457200"/>
          </a:xfrm>
          <a:prstGeom prst="can">
            <a:avLst>
              <a:gd name="adj" fmla="val 30000"/>
            </a:avLst>
          </a:prstGeom>
          <a:solidFill>
            <a:srgbClr val="B0750C"/>
          </a:solidFill>
          <a:ln w="9525">
            <a:solidFill>
              <a:schemeClr val="tx1"/>
            </a:solidFill>
            <a:round/>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a:solidFill>
                <a:prstClr val="black"/>
              </a:solidFill>
            </a:endParaRPr>
          </a:p>
        </p:txBody>
      </p:sp>
      <p:sp>
        <p:nvSpPr>
          <p:cNvPr id="23582" name="Line 29"/>
          <p:cNvSpPr>
            <a:spLocks noChangeShapeType="1"/>
          </p:cNvSpPr>
          <p:nvPr/>
        </p:nvSpPr>
        <p:spPr bwMode="auto">
          <a:xfrm>
            <a:off x="7353300" y="26670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83" name="Line 30"/>
          <p:cNvSpPr>
            <a:spLocks noChangeShapeType="1"/>
          </p:cNvSpPr>
          <p:nvPr/>
        </p:nvSpPr>
        <p:spPr bwMode="auto">
          <a:xfrm>
            <a:off x="8553450" y="26670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84" name="Line 32"/>
          <p:cNvSpPr>
            <a:spLocks noChangeShapeType="1"/>
          </p:cNvSpPr>
          <p:nvPr/>
        </p:nvSpPr>
        <p:spPr bwMode="auto">
          <a:xfrm>
            <a:off x="5067300" y="2286000"/>
            <a:ext cx="4000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85" name="Text Box 33"/>
          <p:cNvSpPr txBox="1">
            <a:spLocks noChangeArrowheads="1"/>
          </p:cNvSpPr>
          <p:nvPr/>
        </p:nvSpPr>
        <p:spPr bwMode="auto">
          <a:xfrm>
            <a:off x="3398044" y="2398713"/>
            <a:ext cx="14285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The Internet</a:t>
            </a:r>
          </a:p>
        </p:txBody>
      </p:sp>
      <p:sp>
        <p:nvSpPr>
          <p:cNvPr id="23586" name="Text Box 34"/>
          <p:cNvSpPr txBox="1">
            <a:spLocks noChangeArrowheads="1"/>
          </p:cNvSpPr>
          <p:nvPr/>
        </p:nvSpPr>
        <p:spPr bwMode="auto">
          <a:xfrm>
            <a:off x="5798346" y="3008316"/>
            <a:ext cx="15953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De-Militarized</a:t>
            </a:r>
          </a:p>
          <a:p>
            <a:r>
              <a:rPr lang="en-US" altLang="en-US" i="0">
                <a:solidFill>
                  <a:prstClr val="black"/>
                </a:solidFill>
              </a:rPr>
              <a:t>Zone</a:t>
            </a:r>
          </a:p>
        </p:txBody>
      </p:sp>
      <p:sp>
        <p:nvSpPr>
          <p:cNvPr id="23587" name="Text Box 35"/>
          <p:cNvSpPr txBox="1">
            <a:spLocks noChangeArrowheads="1"/>
          </p:cNvSpPr>
          <p:nvPr/>
        </p:nvSpPr>
        <p:spPr bwMode="auto">
          <a:xfrm>
            <a:off x="2826546" y="4989513"/>
            <a:ext cx="1813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Private Network</a:t>
            </a:r>
          </a:p>
        </p:txBody>
      </p:sp>
      <p:sp>
        <p:nvSpPr>
          <p:cNvPr id="23588" name="Text Box 36"/>
          <p:cNvSpPr txBox="1">
            <a:spLocks noChangeArrowheads="1"/>
          </p:cNvSpPr>
          <p:nvPr/>
        </p:nvSpPr>
        <p:spPr bwMode="auto">
          <a:xfrm>
            <a:off x="6084095" y="2093913"/>
            <a:ext cx="16337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solidFill>
                  <a:prstClr val="black"/>
                </a:solidFill>
              </a:rPr>
              <a:t>Border Router</a:t>
            </a:r>
          </a:p>
        </p:txBody>
      </p:sp>
      <p:sp>
        <p:nvSpPr>
          <p:cNvPr id="23589" name="Line 37"/>
          <p:cNvSpPr>
            <a:spLocks noChangeShapeType="1"/>
          </p:cNvSpPr>
          <p:nvPr/>
        </p:nvSpPr>
        <p:spPr bwMode="auto">
          <a:xfrm>
            <a:off x="7696200" y="3505200"/>
            <a:ext cx="1143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90" name="Line 38"/>
          <p:cNvSpPr>
            <a:spLocks noChangeShapeType="1"/>
          </p:cNvSpPr>
          <p:nvPr/>
        </p:nvSpPr>
        <p:spPr bwMode="auto">
          <a:xfrm>
            <a:off x="7753350" y="3048000"/>
            <a:ext cx="571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91" name="Line 39"/>
          <p:cNvSpPr>
            <a:spLocks noChangeShapeType="1"/>
          </p:cNvSpPr>
          <p:nvPr/>
        </p:nvSpPr>
        <p:spPr bwMode="auto">
          <a:xfrm>
            <a:off x="9010650" y="2971800"/>
            <a:ext cx="1143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92" name="Line 40"/>
          <p:cNvSpPr>
            <a:spLocks noChangeShapeType="1"/>
          </p:cNvSpPr>
          <p:nvPr/>
        </p:nvSpPr>
        <p:spPr bwMode="auto">
          <a:xfrm>
            <a:off x="8953500" y="3505200"/>
            <a:ext cx="1714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pic>
        <p:nvPicPr>
          <p:cNvPr id="23593" name="Picture 41" descr="j019640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924552" y="6248400"/>
            <a:ext cx="320279"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94" name="Picture 42" descr="MCj02871560000[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577263" y="304800"/>
            <a:ext cx="8667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95" name="Text Box 44"/>
          <p:cNvSpPr txBox="1">
            <a:spLocks noChangeArrowheads="1"/>
          </p:cNvSpPr>
          <p:nvPr/>
        </p:nvSpPr>
        <p:spPr bwMode="auto">
          <a:xfrm>
            <a:off x="6884194" y="3846513"/>
            <a:ext cx="2326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Commercial Network</a:t>
            </a:r>
          </a:p>
        </p:txBody>
      </p:sp>
      <p:sp>
        <p:nvSpPr>
          <p:cNvPr id="23596" name="Text Box 45"/>
          <p:cNvSpPr txBox="1">
            <a:spLocks noChangeArrowheads="1"/>
          </p:cNvSpPr>
          <p:nvPr/>
        </p:nvSpPr>
        <p:spPr bwMode="auto">
          <a:xfrm>
            <a:off x="6255546" y="4532313"/>
            <a:ext cx="1813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Private Network</a:t>
            </a:r>
          </a:p>
        </p:txBody>
      </p:sp>
      <p:pic>
        <p:nvPicPr>
          <p:cNvPr id="23597" name="Picture 45" descr="BD18221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81450" y="4343400"/>
            <a:ext cx="5715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98" name="Line 46"/>
          <p:cNvSpPr>
            <a:spLocks noChangeShapeType="1"/>
          </p:cNvSpPr>
          <p:nvPr/>
        </p:nvSpPr>
        <p:spPr bwMode="auto">
          <a:xfrm>
            <a:off x="3124200" y="4267200"/>
            <a:ext cx="40005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599" name="Line 47"/>
          <p:cNvSpPr>
            <a:spLocks noChangeShapeType="1"/>
          </p:cNvSpPr>
          <p:nvPr/>
        </p:nvSpPr>
        <p:spPr bwMode="auto">
          <a:xfrm flipH="1" flipV="1">
            <a:off x="3467100" y="4419600"/>
            <a:ext cx="5715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600" name="Line 48"/>
          <p:cNvSpPr>
            <a:spLocks noChangeShapeType="1"/>
          </p:cNvSpPr>
          <p:nvPr/>
        </p:nvSpPr>
        <p:spPr bwMode="auto">
          <a:xfrm>
            <a:off x="3467100" y="4419600"/>
            <a:ext cx="51435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23601" name="Text Box 50"/>
          <p:cNvSpPr txBox="1">
            <a:spLocks noChangeArrowheads="1"/>
          </p:cNvSpPr>
          <p:nvPr/>
        </p:nvSpPr>
        <p:spPr bwMode="auto">
          <a:xfrm>
            <a:off x="4541046" y="4379913"/>
            <a:ext cx="851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WLAN</a:t>
            </a:r>
          </a:p>
        </p:txBody>
      </p:sp>
      <p:sp>
        <p:nvSpPr>
          <p:cNvPr id="23602" name="Line 51"/>
          <p:cNvSpPr>
            <a:spLocks noChangeShapeType="1"/>
          </p:cNvSpPr>
          <p:nvPr/>
        </p:nvSpPr>
        <p:spPr bwMode="auto">
          <a:xfrm>
            <a:off x="4267200" y="47244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Tree>
    <p:extLst>
      <p:ext uri="{BB962C8B-B14F-4D97-AF65-F5344CB8AC3E}">
        <p14:creationId xmlns:p14="http://schemas.microsoft.com/office/powerpoint/2010/main" val="373935476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2" y="1167888"/>
            <a:ext cx="5551231" cy="520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81200" y="76200"/>
            <a:ext cx="7467600" cy="1143000"/>
          </a:xfrm>
        </p:spPr>
        <p:txBody>
          <a:bodyPr/>
          <a:lstStyle/>
          <a:p>
            <a:r>
              <a:rPr lang="en-US" dirty="0" smtClean="0"/>
              <a:t>Incident Handling</a:t>
            </a:r>
            <a:endParaRPr lang="en-US" dirty="0"/>
          </a:p>
        </p:txBody>
      </p:sp>
      <p:sp>
        <p:nvSpPr>
          <p:cNvPr id="3" name="Content Placeholder 2"/>
          <p:cNvSpPr>
            <a:spLocks noGrp="1"/>
          </p:cNvSpPr>
          <p:nvPr>
            <p:ph sz="quarter" idx="1"/>
          </p:nvPr>
        </p:nvSpPr>
        <p:spPr/>
        <p:txBody>
          <a:bodyPr/>
          <a:lstStyle/>
          <a:p>
            <a:r>
              <a:rPr lang="en-US" dirty="0" smtClean="0"/>
              <a:t>Preparation</a:t>
            </a:r>
          </a:p>
          <a:p>
            <a:r>
              <a:rPr lang="en-US" dirty="0" smtClean="0"/>
              <a:t>Identification</a:t>
            </a:r>
          </a:p>
          <a:p>
            <a:r>
              <a:rPr lang="en-US" dirty="0" smtClean="0"/>
              <a:t>Containment</a:t>
            </a:r>
          </a:p>
          <a:p>
            <a:r>
              <a:rPr lang="en-US" dirty="0" smtClean="0"/>
              <a:t>Eradication</a:t>
            </a:r>
          </a:p>
          <a:p>
            <a:r>
              <a:rPr lang="en-US" dirty="0" smtClean="0"/>
              <a:t>Recovery</a:t>
            </a:r>
          </a:p>
          <a:p>
            <a:r>
              <a:rPr lang="en-US" dirty="0" smtClean="0"/>
              <a:t>Lessons Learned</a:t>
            </a:r>
          </a:p>
        </p:txBody>
      </p:sp>
      <p:sp>
        <p:nvSpPr>
          <p:cNvPr id="4" name="Rectangle 3"/>
          <p:cNvSpPr/>
          <p:nvPr/>
        </p:nvSpPr>
        <p:spPr>
          <a:xfrm>
            <a:off x="5063337" y="6365408"/>
            <a:ext cx="4572000" cy="523220"/>
          </a:xfrm>
          <a:prstGeom prst="rect">
            <a:avLst/>
          </a:prstGeom>
        </p:spPr>
        <p:txBody>
          <a:bodyPr>
            <a:spAutoFit/>
          </a:bodyPr>
          <a:lstStyle/>
          <a:p>
            <a:r>
              <a:rPr lang="en-US" sz="1400" dirty="0">
                <a:solidFill>
                  <a:prstClr val="black"/>
                </a:solidFill>
              </a:rPr>
              <a:t>http://www.slideshare.net/namedeplume/frontline-solutions-for-security-practitioners-1008</a:t>
            </a:r>
          </a:p>
        </p:txBody>
      </p:sp>
    </p:spTree>
    <p:extLst>
      <p:ext uri="{BB962C8B-B14F-4D97-AF65-F5344CB8AC3E}">
        <p14:creationId xmlns:p14="http://schemas.microsoft.com/office/powerpoint/2010/main" val="1727657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BD18185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7000" y="1371600"/>
            <a:ext cx="2743200" cy="284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2998010" y="304800"/>
            <a:ext cx="6172200" cy="685800"/>
          </a:xfrm>
        </p:spPr>
        <p:txBody>
          <a:bodyPr>
            <a:noAutofit/>
          </a:bodyPr>
          <a:lstStyle/>
          <a:p>
            <a:pPr algn="ctr"/>
            <a:r>
              <a:rPr lang="en-US" altLang="en-US" sz="2400" dirty="0"/>
              <a:t/>
            </a:r>
            <a:br>
              <a:rPr lang="en-US" altLang="en-US" sz="2400" dirty="0"/>
            </a:br>
            <a:r>
              <a:rPr lang="en-US" altLang="en-US" sz="2400" dirty="0"/>
              <a:t/>
            </a:r>
            <a:br>
              <a:rPr lang="en-US" altLang="en-US" sz="2400" dirty="0"/>
            </a:br>
            <a:r>
              <a:rPr lang="en-US" altLang="en-US" sz="3200" dirty="0"/>
              <a:t>Attacking the Network</a:t>
            </a:r>
          </a:p>
        </p:txBody>
      </p:sp>
      <p:sp>
        <p:nvSpPr>
          <p:cNvPr id="31748" name="cddrive"/>
          <p:cNvSpPr>
            <a:spLocks noEditPoints="1" noChangeArrowheads="1"/>
          </p:cNvSpPr>
          <p:nvPr/>
        </p:nvSpPr>
        <p:spPr bwMode="auto">
          <a:xfrm>
            <a:off x="8610625" y="5791251"/>
            <a:ext cx="614363" cy="523875"/>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60000 65536"/>
              <a:gd name="T9" fmla="*/ 0 60000 65536"/>
              <a:gd name="T10" fmla="*/ 0 60000 65536"/>
              <a:gd name="T11" fmla="*/ 0 60000 65536"/>
              <a:gd name="T12" fmla="*/ 686 w 21600"/>
              <a:gd name="T13" fmla="*/ 23059 h 21600"/>
              <a:gd name="T14" fmla="*/ 21005 w 21600"/>
              <a:gd name="T15" fmla="*/ 30503 h 21600"/>
            </a:gdLst>
            <a:ahLst/>
            <a:cxnLst>
              <a:cxn ang="T8">
                <a:pos x="T0" y="T1"/>
              </a:cxn>
              <a:cxn ang="T9">
                <a:pos x="T2" y="T3"/>
              </a:cxn>
              <a:cxn ang="T10">
                <a:pos x="T4" y="T5"/>
              </a:cxn>
              <a:cxn ang="T11">
                <a:pos x="T6" y="T7"/>
              </a:cxn>
            </a:cxnLst>
            <a:rect l="T12" t="T13" r="T14" b="T15"/>
            <a:pathLst>
              <a:path w="21600" h="21600" extrusionOk="0">
                <a:moveTo>
                  <a:pt x="2563" y="12259"/>
                </a:moveTo>
                <a:lnTo>
                  <a:pt x="2563" y="12843"/>
                </a:lnTo>
                <a:lnTo>
                  <a:pt x="2746" y="13427"/>
                </a:lnTo>
                <a:lnTo>
                  <a:pt x="2929" y="14303"/>
                </a:lnTo>
                <a:lnTo>
                  <a:pt x="3112" y="14886"/>
                </a:lnTo>
                <a:lnTo>
                  <a:pt x="3478" y="15470"/>
                </a:lnTo>
                <a:lnTo>
                  <a:pt x="3844" y="16054"/>
                </a:lnTo>
                <a:lnTo>
                  <a:pt x="4393" y="16638"/>
                </a:lnTo>
                <a:lnTo>
                  <a:pt x="4942" y="17222"/>
                </a:lnTo>
                <a:lnTo>
                  <a:pt x="5492" y="17514"/>
                </a:lnTo>
                <a:lnTo>
                  <a:pt x="6224" y="18097"/>
                </a:lnTo>
                <a:lnTo>
                  <a:pt x="6773" y="18389"/>
                </a:lnTo>
                <a:lnTo>
                  <a:pt x="7505" y="18681"/>
                </a:lnTo>
                <a:lnTo>
                  <a:pt x="8237" y="18973"/>
                </a:lnTo>
                <a:lnTo>
                  <a:pt x="9153" y="18973"/>
                </a:lnTo>
                <a:lnTo>
                  <a:pt x="9885" y="19265"/>
                </a:lnTo>
                <a:lnTo>
                  <a:pt x="10800" y="19265"/>
                </a:lnTo>
                <a:lnTo>
                  <a:pt x="11532" y="19265"/>
                </a:lnTo>
                <a:lnTo>
                  <a:pt x="12447" y="18973"/>
                </a:lnTo>
                <a:lnTo>
                  <a:pt x="13180" y="18973"/>
                </a:lnTo>
                <a:lnTo>
                  <a:pt x="13912" y="18681"/>
                </a:lnTo>
                <a:lnTo>
                  <a:pt x="14644" y="18389"/>
                </a:lnTo>
                <a:lnTo>
                  <a:pt x="15376" y="18097"/>
                </a:lnTo>
                <a:lnTo>
                  <a:pt x="16108" y="17514"/>
                </a:lnTo>
                <a:lnTo>
                  <a:pt x="16658" y="17222"/>
                </a:lnTo>
                <a:lnTo>
                  <a:pt x="17207" y="16638"/>
                </a:lnTo>
                <a:lnTo>
                  <a:pt x="17573" y="16054"/>
                </a:lnTo>
                <a:lnTo>
                  <a:pt x="18122" y="15470"/>
                </a:lnTo>
                <a:lnTo>
                  <a:pt x="18305" y="14886"/>
                </a:lnTo>
                <a:lnTo>
                  <a:pt x="18671" y="14303"/>
                </a:lnTo>
                <a:lnTo>
                  <a:pt x="18854" y="13427"/>
                </a:lnTo>
                <a:lnTo>
                  <a:pt x="19037" y="12843"/>
                </a:lnTo>
                <a:lnTo>
                  <a:pt x="19037" y="12259"/>
                </a:lnTo>
                <a:lnTo>
                  <a:pt x="2563" y="12259"/>
                </a:lnTo>
                <a:close/>
              </a:path>
              <a:path w="21600" h="21600" extrusionOk="0">
                <a:moveTo>
                  <a:pt x="2563" y="12259"/>
                </a:moveTo>
                <a:lnTo>
                  <a:pt x="9153" y="12259"/>
                </a:lnTo>
                <a:lnTo>
                  <a:pt x="9153" y="12551"/>
                </a:lnTo>
                <a:lnTo>
                  <a:pt x="9336" y="12843"/>
                </a:lnTo>
                <a:lnTo>
                  <a:pt x="9519" y="13135"/>
                </a:lnTo>
                <a:lnTo>
                  <a:pt x="9702" y="13135"/>
                </a:lnTo>
                <a:lnTo>
                  <a:pt x="9885" y="13427"/>
                </a:lnTo>
                <a:lnTo>
                  <a:pt x="10068" y="13719"/>
                </a:lnTo>
                <a:lnTo>
                  <a:pt x="10434" y="13719"/>
                </a:lnTo>
                <a:lnTo>
                  <a:pt x="10800" y="13719"/>
                </a:lnTo>
                <a:lnTo>
                  <a:pt x="10983" y="13719"/>
                </a:lnTo>
                <a:lnTo>
                  <a:pt x="11349" y="13719"/>
                </a:lnTo>
                <a:lnTo>
                  <a:pt x="11715" y="13427"/>
                </a:lnTo>
                <a:lnTo>
                  <a:pt x="11898" y="13135"/>
                </a:lnTo>
                <a:lnTo>
                  <a:pt x="12081" y="13135"/>
                </a:lnTo>
                <a:lnTo>
                  <a:pt x="12264" y="12843"/>
                </a:lnTo>
                <a:lnTo>
                  <a:pt x="12264" y="12551"/>
                </a:lnTo>
                <a:lnTo>
                  <a:pt x="12264" y="12259"/>
                </a:lnTo>
                <a:lnTo>
                  <a:pt x="9153" y="12259"/>
                </a:lnTo>
                <a:lnTo>
                  <a:pt x="2563" y="12259"/>
                </a:lnTo>
                <a:close/>
              </a:path>
              <a:path w="21600" h="21600" extrusionOk="0">
                <a:moveTo>
                  <a:pt x="21600" y="7589"/>
                </a:moveTo>
                <a:lnTo>
                  <a:pt x="17756" y="0"/>
                </a:lnTo>
                <a:lnTo>
                  <a:pt x="10800" y="0"/>
                </a:lnTo>
                <a:lnTo>
                  <a:pt x="3844" y="0"/>
                </a:lnTo>
                <a:lnTo>
                  <a:pt x="0" y="7589"/>
                </a:lnTo>
                <a:lnTo>
                  <a:pt x="0" y="10800"/>
                </a:lnTo>
                <a:lnTo>
                  <a:pt x="0" y="18097"/>
                </a:lnTo>
                <a:lnTo>
                  <a:pt x="1464" y="18097"/>
                </a:lnTo>
                <a:lnTo>
                  <a:pt x="1464" y="21600"/>
                </a:lnTo>
                <a:lnTo>
                  <a:pt x="10800" y="21600"/>
                </a:lnTo>
                <a:lnTo>
                  <a:pt x="19953" y="21600"/>
                </a:lnTo>
                <a:lnTo>
                  <a:pt x="19953" y="18097"/>
                </a:lnTo>
                <a:lnTo>
                  <a:pt x="21600" y="18097"/>
                </a:lnTo>
                <a:lnTo>
                  <a:pt x="21600" y="11092"/>
                </a:lnTo>
                <a:lnTo>
                  <a:pt x="21600" y="7589"/>
                </a:lnTo>
              </a:path>
              <a:path w="21600" h="21600" extrusionOk="0">
                <a:moveTo>
                  <a:pt x="1647" y="18097"/>
                </a:moveTo>
                <a:lnTo>
                  <a:pt x="6407" y="18097"/>
                </a:lnTo>
                <a:moveTo>
                  <a:pt x="19953" y="18097"/>
                </a:moveTo>
                <a:lnTo>
                  <a:pt x="15010" y="18097"/>
                </a:lnTo>
                <a:moveTo>
                  <a:pt x="0" y="7589"/>
                </a:moveTo>
                <a:lnTo>
                  <a:pt x="21417" y="7589"/>
                </a:lnTo>
                <a:lnTo>
                  <a:pt x="21600" y="7589"/>
                </a:lnTo>
              </a:path>
            </a:pathLst>
          </a:custGeom>
          <a:solidFill>
            <a:srgbClr val="FFFFCC"/>
          </a:solidFill>
          <a:ln w="9525">
            <a:solidFill>
              <a:srgbClr val="000000"/>
            </a:solidFill>
            <a:miter lim="800000"/>
            <a:headEnd/>
            <a:tailEnd/>
          </a:ln>
        </p:spPr>
        <p:txBody>
          <a:bodyPr/>
          <a:lstStyle/>
          <a:p>
            <a:endParaRPr lang="en-US">
              <a:solidFill>
                <a:prstClr val="black"/>
              </a:solidFill>
            </a:endParaRPr>
          </a:p>
        </p:txBody>
      </p:sp>
      <p:sp>
        <p:nvSpPr>
          <p:cNvPr id="31749" name="computr2"/>
          <p:cNvSpPr>
            <a:spLocks noEditPoints="1" noChangeArrowheads="1"/>
          </p:cNvSpPr>
          <p:nvPr/>
        </p:nvSpPr>
        <p:spPr bwMode="auto">
          <a:xfrm>
            <a:off x="7467625" y="5181600"/>
            <a:ext cx="1014413" cy="13716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rgbClr val="FFFFB3"/>
          </a:solidFill>
          <a:ln w="9525">
            <a:solidFill>
              <a:srgbClr val="000000"/>
            </a:solidFill>
            <a:miter lim="800000"/>
            <a:headEnd/>
            <a:tailEnd/>
          </a:ln>
        </p:spPr>
        <p:txBody>
          <a:bodyPr/>
          <a:lstStyle/>
          <a:p>
            <a:endParaRPr lang="en-US">
              <a:solidFill>
                <a:prstClr val="black"/>
              </a:solidFill>
            </a:endParaRPr>
          </a:p>
        </p:txBody>
      </p:sp>
      <p:pic>
        <p:nvPicPr>
          <p:cNvPr id="31750" name="Picture 6" descr="BD18215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24451" y="5334051"/>
            <a:ext cx="907256"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8" descr="BD18219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4600" y="5257800"/>
            <a:ext cx="800100" cy="10668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1752" name="Picture 9" descr="BD18225_"/>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81353" y="5791251"/>
            <a:ext cx="407194"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0" descr="BD18228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0" y="5029251"/>
            <a:ext cx="97155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11" descr="BD18246_"/>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10551" y="2819451"/>
            <a:ext cx="792956"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2" descr="BD18190_"/>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10000" y="5351463"/>
            <a:ext cx="114300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AutoShape 13"/>
          <p:cNvSpPr>
            <a:spLocks noChangeArrowheads="1"/>
          </p:cNvSpPr>
          <p:nvPr/>
        </p:nvSpPr>
        <p:spPr bwMode="auto">
          <a:xfrm>
            <a:off x="9124950" y="2819400"/>
            <a:ext cx="285750" cy="457200"/>
          </a:xfrm>
          <a:prstGeom prst="can">
            <a:avLst>
              <a:gd name="adj" fmla="val 30000"/>
            </a:avLst>
          </a:prstGeom>
          <a:solidFill>
            <a:srgbClr val="B0750C"/>
          </a:solidFill>
          <a:ln w="9525">
            <a:solidFill>
              <a:schemeClr val="tx1"/>
            </a:solidFill>
            <a:round/>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a:solidFill>
                <a:prstClr val="black"/>
              </a:solidFill>
            </a:endParaRPr>
          </a:p>
        </p:txBody>
      </p:sp>
      <p:sp>
        <p:nvSpPr>
          <p:cNvPr id="31757" name="AutoShape 14"/>
          <p:cNvSpPr>
            <a:spLocks noChangeArrowheads="1"/>
          </p:cNvSpPr>
          <p:nvPr/>
        </p:nvSpPr>
        <p:spPr bwMode="auto">
          <a:xfrm>
            <a:off x="9124950" y="3352800"/>
            <a:ext cx="285750" cy="457200"/>
          </a:xfrm>
          <a:prstGeom prst="can">
            <a:avLst>
              <a:gd name="adj" fmla="val 30000"/>
            </a:avLst>
          </a:prstGeom>
          <a:solidFill>
            <a:srgbClr val="B0750C"/>
          </a:solidFill>
          <a:ln w="9525">
            <a:solidFill>
              <a:schemeClr val="tx1"/>
            </a:solidFill>
            <a:round/>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a:solidFill>
                <a:prstClr val="black"/>
              </a:solidFill>
            </a:endParaRPr>
          </a:p>
        </p:txBody>
      </p:sp>
      <p:sp>
        <p:nvSpPr>
          <p:cNvPr id="31758" name="Line 15"/>
          <p:cNvSpPr>
            <a:spLocks noChangeShapeType="1"/>
          </p:cNvSpPr>
          <p:nvPr/>
        </p:nvSpPr>
        <p:spPr bwMode="auto">
          <a:xfrm>
            <a:off x="4095750" y="4953000"/>
            <a:ext cx="440055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59" name="Line 16"/>
          <p:cNvSpPr>
            <a:spLocks noChangeShapeType="1"/>
          </p:cNvSpPr>
          <p:nvPr/>
        </p:nvSpPr>
        <p:spPr bwMode="auto">
          <a:xfrm>
            <a:off x="4495800" y="49530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60" name="Line 17"/>
          <p:cNvSpPr>
            <a:spLocks noChangeShapeType="1"/>
          </p:cNvSpPr>
          <p:nvPr/>
        </p:nvSpPr>
        <p:spPr bwMode="auto">
          <a:xfrm>
            <a:off x="5581650" y="49530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61" name="Line 18"/>
          <p:cNvSpPr>
            <a:spLocks noChangeShapeType="1"/>
          </p:cNvSpPr>
          <p:nvPr/>
        </p:nvSpPr>
        <p:spPr bwMode="auto">
          <a:xfrm>
            <a:off x="7867650" y="49530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62" name="Line 19"/>
          <p:cNvSpPr>
            <a:spLocks noChangeShapeType="1"/>
          </p:cNvSpPr>
          <p:nvPr/>
        </p:nvSpPr>
        <p:spPr bwMode="auto">
          <a:xfrm>
            <a:off x="3581400" y="60960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63" name="Line 20"/>
          <p:cNvSpPr>
            <a:spLocks noChangeShapeType="1"/>
          </p:cNvSpPr>
          <p:nvPr/>
        </p:nvSpPr>
        <p:spPr bwMode="auto">
          <a:xfrm>
            <a:off x="8382000" y="60198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64" name="Line 21"/>
          <p:cNvSpPr>
            <a:spLocks noChangeShapeType="1"/>
          </p:cNvSpPr>
          <p:nvPr/>
        </p:nvSpPr>
        <p:spPr bwMode="auto">
          <a:xfrm>
            <a:off x="8382000" y="4953000"/>
            <a:ext cx="1143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65" name="Line 23"/>
          <p:cNvSpPr>
            <a:spLocks noChangeShapeType="1"/>
          </p:cNvSpPr>
          <p:nvPr/>
        </p:nvSpPr>
        <p:spPr bwMode="auto">
          <a:xfrm>
            <a:off x="5581650" y="2667000"/>
            <a:ext cx="302895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66" name="Line 24"/>
          <p:cNvSpPr>
            <a:spLocks noChangeShapeType="1"/>
          </p:cNvSpPr>
          <p:nvPr/>
        </p:nvSpPr>
        <p:spPr bwMode="auto">
          <a:xfrm>
            <a:off x="5753100" y="2438400"/>
            <a:ext cx="0" cy="1828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67" name="Line 25"/>
          <p:cNvSpPr>
            <a:spLocks noChangeShapeType="1"/>
          </p:cNvSpPr>
          <p:nvPr/>
        </p:nvSpPr>
        <p:spPr bwMode="auto">
          <a:xfrm>
            <a:off x="5753100" y="46482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68" name="Line 26"/>
          <p:cNvSpPr>
            <a:spLocks noChangeShapeType="1"/>
          </p:cNvSpPr>
          <p:nvPr/>
        </p:nvSpPr>
        <p:spPr bwMode="auto">
          <a:xfrm>
            <a:off x="6667500" y="49530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pic>
        <p:nvPicPr>
          <p:cNvPr id="31769" name="Picture 27" descr="BD18246_"/>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53251" y="2819451"/>
            <a:ext cx="792956"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70" name="AutoShape 28"/>
          <p:cNvSpPr>
            <a:spLocks noChangeArrowheads="1"/>
          </p:cNvSpPr>
          <p:nvPr/>
        </p:nvSpPr>
        <p:spPr bwMode="auto">
          <a:xfrm>
            <a:off x="7810500" y="2819400"/>
            <a:ext cx="285750" cy="457200"/>
          </a:xfrm>
          <a:prstGeom prst="can">
            <a:avLst>
              <a:gd name="adj" fmla="val 30000"/>
            </a:avLst>
          </a:prstGeom>
          <a:solidFill>
            <a:srgbClr val="B0750C"/>
          </a:solidFill>
          <a:ln w="9525">
            <a:solidFill>
              <a:schemeClr val="tx1"/>
            </a:solidFill>
            <a:round/>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a:solidFill>
                <a:prstClr val="black"/>
              </a:solidFill>
            </a:endParaRPr>
          </a:p>
        </p:txBody>
      </p:sp>
      <p:sp>
        <p:nvSpPr>
          <p:cNvPr id="31771" name="AutoShape 29"/>
          <p:cNvSpPr>
            <a:spLocks noChangeArrowheads="1"/>
          </p:cNvSpPr>
          <p:nvPr/>
        </p:nvSpPr>
        <p:spPr bwMode="auto">
          <a:xfrm>
            <a:off x="7810500" y="3352800"/>
            <a:ext cx="285750" cy="457200"/>
          </a:xfrm>
          <a:prstGeom prst="can">
            <a:avLst>
              <a:gd name="adj" fmla="val 30000"/>
            </a:avLst>
          </a:prstGeom>
          <a:solidFill>
            <a:srgbClr val="B0750C"/>
          </a:solidFill>
          <a:ln w="9525">
            <a:solidFill>
              <a:schemeClr val="tx1"/>
            </a:solidFill>
            <a:round/>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a:solidFill>
                <a:prstClr val="black"/>
              </a:solidFill>
            </a:endParaRPr>
          </a:p>
        </p:txBody>
      </p:sp>
      <p:sp>
        <p:nvSpPr>
          <p:cNvPr id="31772" name="Line 30"/>
          <p:cNvSpPr>
            <a:spLocks noChangeShapeType="1"/>
          </p:cNvSpPr>
          <p:nvPr/>
        </p:nvSpPr>
        <p:spPr bwMode="auto">
          <a:xfrm>
            <a:off x="7353300" y="26670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73" name="Line 31"/>
          <p:cNvSpPr>
            <a:spLocks noChangeShapeType="1"/>
          </p:cNvSpPr>
          <p:nvPr/>
        </p:nvSpPr>
        <p:spPr bwMode="auto">
          <a:xfrm>
            <a:off x="8553450" y="26670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74" name="Text Box 33"/>
          <p:cNvSpPr txBox="1">
            <a:spLocks noChangeArrowheads="1"/>
          </p:cNvSpPr>
          <p:nvPr/>
        </p:nvSpPr>
        <p:spPr bwMode="auto">
          <a:xfrm>
            <a:off x="3398044" y="2398713"/>
            <a:ext cx="14285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The Internet</a:t>
            </a:r>
          </a:p>
        </p:txBody>
      </p:sp>
      <p:sp>
        <p:nvSpPr>
          <p:cNvPr id="31775" name="Text Box 34"/>
          <p:cNvSpPr txBox="1">
            <a:spLocks noChangeArrowheads="1"/>
          </p:cNvSpPr>
          <p:nvPr/>
        </p:nvSpPr>
        <p:spPr bwMode="auto">
          <a:xfrm>
            <a:off x="5798359" y="3008362"/>
            <a:ext cx="15953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De-Militarized</a:t>
            </a:r>
          </a:p>
          <a:p>
            <a:r>
              <a:rPr lang="en-US" altLang="en-US" i="0">
                <a:solidFill>
                  <a:prstClr val="black"/>
                </a:solidFill>
              </a:rPr>
              <a:t>Zone</a:t>
            </a:r>
          </a:p>
        </p:txBody>
      </p:sp>
      <p:sp>
        <p:nvSpPr>
          <p:cNvPr id="31776" name="Text Box 35"/>
          <p:cNvSpPr txBox="1">
            <a:spLocks noChangeArrowheads="1"/>
          </p:cNvSpPr>
          <p:nvPr/>
        </p:nvSpPr>
        <p:spPr bwMode="auto">
          <a:xfrm>
            <a:off x="2838475" y="4953002"/>
            <a:ext cx="1813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Private Network</a:t>
            </a:r>
          </a:p>
        </p:txBody>
      </p:sp>
      <p:sp>
        <p:nvSpPr>
          <p:cNvPr id="31777" name="Text Box 36"/>
          <p:cNvSpPr txBox="1">
            <a:spLocks noChangeArrowheads="1"/>
          </p:cNvSpPr>
          <p:nvPr/>
        </p:nvSpPr>
        <p:spPr bwMode="auto">
          <a:xfrm>
            <a:off x="6096006" y="1981251"/>
            <a:ext cx="1697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Border Router/</a:t>
            </a:r>
          </a:p>
          <a:p>
            <a:r>
              <a:rPr lang="en-US" altLang="en-US" i="0">
                <a:solidFill>
                  <a:prstClr val="black"/>
                </a:solidFill>
              </a:rPr>
              <a:t>Firewall</a:t>
            </a:r>
          </a:p>
        </p:txBody>
      </p:sp>
      <p:sp>
        <p:nvSpPr>
          <p:cNvPr id="31778" name="Line 37"/>
          <p:cNvSpPr>
            <a:spLocks noChangeShapeType="1"/>
          </p:cNvSpPr>
          <p:nvPr/>
        </p:nvSpPr>
        <p:spPr bwMode="auto">
          <a:xfrm>
            <a:off x="7696200" y="3505200"/>
            <a:ext cx="1143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79" name="Line 38"/>
          <p:cNvSpPr>
            <a:spLocks noChangeShapeType="1"/>
          </p:cNvSpPr>
          <p:nvPr/>
        </p:nvSpPr>
        <p:spPr bwMode="auto">
          <a:xfrm>
            <a:off x="7753350" y="3048000"/>
            <a:ext cx="571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80" name="Line 39"/>
          <p:cNvSpPr>
            <a:spLocks noChangeShapeType="1"/>
          </p:cNvSpPr>
          <p:nvPr/>
        </p:nvSpPr>
        <p:spPr bwMode="auto">
          <a:xfrm>
            <a:off x="9010650" y="2971800"/>
            <a:ext cx="1143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81" name="Line 40"/>
          <p:cNvSpPr>
            <a:spLocks noChangeShapeType="1"/>
          </p:cNvSpPr>
          <p:nvPr/>
        </p:nvSpPr>
        <p:spPr bwMode="auto">
          <a:xfrm>
            <a:off x="8953500" y="3505200"/>
            <a:ext cx="1714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pic>
        <p:nvPicPr>
          <p:cNvPr id="31782" name="Picture 41" descr="j019640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924575" y="6248400"/>
            <a:ext cx="320279"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83" name="Text Box 42"/>
          <p:cNvSpPr txBox="1">
            <a:spLocks noChangeArrowheads="1"/>
          </p:cNvSpPr>
          <p:nvPr/>
        </p:nvSpPr>
        <p:spPr bwMode="auto">
          <a:xfrm>
            <a:off x="6084111" y="4227513"/>
            <a:ext cx="17363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Router/Firewall</a:t>
            </a:r>
          </a:p>
        </p:txBody>
      </p:sp>
      <p:sp>
        <p:nvSpPr>
          <p:cNvPr id="31784" name="Line 43"/>
          <p:cNvSpPr>
            <a:spLocks noChangeShapeType="1"/>
          </p:cNvSpPr>
          <p:nvPr/>
        </p:nvSpPr>
        <p:spPr bwMode="auto">
          <a:xfrm>
            <a:off x="5753100" y="5105400"/>
            <a:ext cx="800100" cy="0"/>
          </a:xfrm>
          <a:prstGeom prst="line">
            <a:avLst/>
          </a:prstGeom>
          <a:noFill/>
          <a:ln w="25400">
            <a:solidFill>
              <a:srgbClr val="CC660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85" name="Line 44"/>
          <p:cNvSpPr>
            <a:spLocks noChangeShapeType="1"/>
          </p:cNvSpPr>
          <p:nvPr/>
        </p:nvSpPr>
        <p:spPr bwMode="auto">
          <a:xfrm flipV="1">
            <a:off x="5695950" y="6324600"/>
            <a:ext cx="0" cy="304800"/>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86" name="Line 46"/>
          <p:cNvSpPr>
            <a:spLocks noChangeShapeType="1"/>
          </p:cNvSpPr>
          <p:nvPr/>
        </p:nvSpPr>
        <p:spPr bwMode="auto">
          <a:xfrm>
            <a:off x="3124200" y="4038600"/>
            <a:ext cx="40005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87" name="Line 47"/>
          <p:cNvSpPr>
            <a:spLocks noChangeShapeType="1"/>
          </p:cNvSpPr>
          <p:nvPr/>
        </p:nvSpPr>
        <p:spPr bwMode="auto">
          <a:xfrm flipH="1" flipV="1">
            <a:off x="3467100" y="4191000"/>
            <a:ext cx="5715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88" name="Line 48"/>
          <p:cNvSpPr>
            <a:spLocks noChangeShapeType="1"/>
          </p:cNvSpPr>
          <p:nvPr/>
        </p:nvSpPr>
        <p:spPr bwMode="auto">
          <a:xfrm>
            <a:off x="3467100" y="4191000"/>
            <a:ext cx="62865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89" name="Line 49"/>
          <p:cNvSpPr>
            <a:spLocks noChangeShapeType="1"/>
          </p:cNvSpPr>
          <p:nvPr/>
        </p:nvSpPr>
        <p:spPr bwMode="auto">
          <a:xfrm>
            <a:off x="4267200" y="47244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90" name="Text Box 50"/>
          <p:cNvSpPr txBox="1">
            <a:spLocks noChangeArrowheads="1"/>
          </p:cNvSpPr>
          <p:nvPr/>
        </p:nvSpPr>
        <p:spPr bwMode="auto">
          <a:xfrm>
            <a:off x="4541081" y="4379913"/>
            <a:ext cx="851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solidFill>
                  <a:prstClr val="black"/>
                </a:solidFill>
              </a:rPr>
              <a:t>WLAN</a:t>
            </a:r>
          </a:p>
        </p:txBody>
      </p:sp>
      <p:sp>
        <p:nvSpPr>
          <p:cNvPr id="31791" name="Line 51"/>
          <p:cNvSpPr>
            <a:spLocks noChangeShapeType="1"/>
          </p:cNvSpPr>
          <p:nvPr/>
        </p:nvSpPr>
        <p:spPr bwMode="auto">
          <a:xfrm>
            <a:off x="4324350" y="4800600"/>
            <a:ext cx="1200150" cy="0"/>
          </a:xfrm>
          <a:prstGeom prst="line">
            <a:avLst/>
          </a:prstGeom>
          <a:noFill/>
          <a:ln w="25400">
            <a:solidFill>
              <a:srgbClr val="CC660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1792" name="Line 52"/>
          <p:cNvSpPr>
            <a:spLocks noChangeShapeType="1"/>
          </p:cNvSpPr>
          <p:nvPr/>
        </p:nvSpPr>
        <p:spPr bwMode="auto">
          <a:xfrm>
            <a:off x="5753100" y="5181600"/>
            <a:ext cx="800100" cy="0"/>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pic>
        <p:nvPicPr>
          <p:cNvPr id="31793" name="Picture 5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24500" y="4038651"/>
            <a:ext cx="5143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4" name="Picture 5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52903" y="4191000"/>
            <a:ext cx="178594"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5" name="Picture 21" descr="BD18221_"/>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467350" y="1752600"/>
            <a:ext cx="5715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96" name="Line 32"/>
          <p:cNvSpPr>
            <a:spLocks noChangeShapeType="1"/>
          </p:cNvSpPr>
          <p:nvPr/>
        </p:nvSpPr>
        <p:spPr bwMode="auto">
          <a:xfrm>
            <a:off x="5124450" y="1981200"/>
            <a:ext cx="4000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pic>
        <p:nvPicPr>
          <p:cNvPr id="31797" name="Picture 5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81650" y="2133600"/>
            <a:ext cx="28575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a:xfrm>
            <a:off x="3324228" y="5705495"/>
            <a:ext cx="485775"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58495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81200" y="609600"/>
            <a:ext cx="8229600" cy="838200"/>
          </a:xfrm>
        </p:spPr>
        <p:txBody>
          <a:bodyPr>
            <a:normAutofit/>
          </a:bodyPr>
          <a:lstStyle/>
          <a:p>
            <a:pPr eaLnBrk="1" hangingPunct="1"/>
            <a:r>
              <a:rPr lang="en-US" altLang="en-US" sz="3200" dirty="0"/>
              <a:t>The Challenge of Network Security</a:t>
            </a:r>
          </a:p>
        </p:txBody>
      </p:sp>
      <p:sp>
        <p:nvSpPr>
          <p:cNvPr id="6147" name="Rectangle 3"/>
          <p:cNvSpPr>
            <a:spLocks noGrp="1" noChangeArrowheads="1"/>
          </p:cNvSpPr>
          <p:nvPr>
            <p:ph type="body" sz="half" idx="1"/>
          </p:nvPr>
        </p:nvSpPr>
        <p:spPr>
          <a:xfrm>
            <a:off x="1600200" y="1981200"/>
            <a:ext cx="4438650" cy="4343400"/>
          </a:xfrm>
        </p:spPr>
        <p:txBody>
          <a:bodyPr/>
          <a:lstStyle/>
          <a:p>
            <a:pPr eaLnBrk="1" hangingPunct="1">
              <a:buFont typeface="Wingdings" panose="05000000000000000000" pitchFamily="2" charset="2"/>
              <a:buNone/>
            </a:pPr>
            <a:r>
              <a:rPr lang="en-US" altLang="en-US" sz="2400" dirty="0"/>
              <a:t>   The Internet allows an attacker to attack from anywhere in the world from their home desk.</a:t>
            </a:r>
          </a:p>
          <a:p>
            <a:pPr eaLnBrk="1" hangingPunct="1">
              <a:buFont typeface="Wingdings" panose="05000000000000000000" pitchFamily="2" charset="2"/>
              <a:buNone/>
            </a:pPr>
            <a:endParaRPr lang="en-US" altLang="en-US" sz="2400" dirty="0"/>
          </a:p>
          <a:p>
            <a:pPr eaLnBrk="1" hangingPunct="1">
              <a:buFont typeface="Wingdings" panose="05000000000000000000" pitchFamily="2" charset="2"/>
              <a:buNone/>
            </a:pPr>
            <a:r>
              <a:rPr lang="en-US" altLang="en-US" sz="2400" dirty="0"/>
              <a:t>   An attacker needs to find </a:t>
            </a:r>
            <a:r>
              <a:rPr lang="en-US" altLang="en-US" sz="2400" u="sng" dirty="0"/>
              <a:t>just one </a:t>
            </a:r>
            <a:r>
              <a:rPr lang="en-US" altLang="en-US" sz="2400" dirty="0"/>
              <a:t>vulnerability;  a security analyst need to close </a:t>
            </a:r>
            <a:r>
              <a:rPr lang="en-US" altLang="en-US" sz="2400" u="sng" dirty="0"/>
              <a:t>every</a:t>
            </a:r>
            <a:r>
              <a:rPr lang="en-US" altLang="en-US" sz="2400" dirty="0"/>
              <a:t> vulnerability.</a:t>
            </a:r>
          </a:p>
        </p:txBody>
      </p:sp>
      <p:pic>
        <p:nvPicPr>
          <p:cNvPr id="6148" name="Picture 4" descr="BD18257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7724" y="1905000"/>
            <a:ext cx="292536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Line 5"/>
          <p:cNvSpPr>
            <a:spLocks noChangeShapeType="1"/>
          </p:cNvSpPr>
          <p:nvPr/>
        </p:nvSpPr>
        <p:spPr bwMode="auto">
          <a:xfrm>
            <a:off x="6838950" y="2895600"/>
            <a:ext cx="914400" cy="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6150" name="Line 6"/>
          <p:cNvSpPr>
            <a:spLocks noChangeShapeType="1"/>
          </p:cNvSpPr>
          <p:nvPr/>
        </p:nvSpPr>
        <p:spPr bwMode="auto">
          <a:xfrm flipH="1" flipV="1">
            <a:off x="7810500" y="2895600"/>
            <a:ext cx="800100" cy="762000"/>
          </a:xfrm>
          <a:prstGeom prst="line">
            <a:avLst/>
          </a:prstGeom>
          <a:noFill/>
          <a:ln w="9525">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Tree>
    <p:extLst>
      <p:ext uri="{BB962C8B-B14F-4D97-AF65-F5344CB8AC3E}">
        <p14:creationId xmlns:p14="http://schemas.microsoft.com/office/powerpoint/2010/main" val="42415476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Defense in Depth</a:t>
            </a:r>
            <a:endParaRPr lang="en-US" dirty="0"/>
          </a:p>
        </p:txBody>
      </p:sp>
      <p:pic>
        <p:nvPicPr>
          <p:cNvPr id="2050" name="Picture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5029203" y="1828806"/>
            <a:ext cx="5145915" cy="3817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828800" y="2743242"/>
            <a:ext cx="3200400" cy="1200329"/>
          </a:xfrm>
          <a:prstGeom prst="rect">
            <a:avLst/>
          </a:prstGeom>
          <a:noFill/>
        </p:spPr>
        <p:txBody>
          <a:bodyPr wrap="square" rtlCol="0">
            <a:spAutoFit/>
          </a:bodyPr>
          <a:lstStyle/>
          <a:p>
            <a:pPr marL="285750" indent="-285750">
              <a:buFont typeface="Arial" panose="020B0604020202020204" pitchFamily="34" charset="0"/>
              <a:buChar char="•"/>
            </a:pPr>
            <a:r>
              <a:rPr lang="en-US" dirty="0"/>
              <a:t>Manage risk with diverse defensive strategies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Avoid single point of failure</a:t>
            </a:r>
          </a:p>
        </p:txBody>
      </p:sp>
    </p:spTree>
    <p:extLst>
      <p:ext uri="{BB962C8B-B14F-4D97-AF65-F5344CB8AC3E}">
        <p14:creationId xmlns:p14="http://schemas.microsoft.com/office/powerpoint/2010/main" val="3000979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DEFENSE MECHANISMS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Firewalls</a:t>
            </a:r>
          </a:p>
          <a:p>
            <a:r>
              <a:rPr lang="en-US" dirty="0" smtClean="0"/>
              <a:t>DMZ</a:t>
            </a:r>
          </a:p>
          <a:p>
            <a:r>
              <a:rPr lang="en-US" dirty="0" smtClean="0"/>
              <a:t>IDS/IPS</a:t>
            </a:r>
          </a:p>
          <a:p>
            <a:r>
              <a:rPr lang="en-US" dirty="0" smtClean="0"/>
              <a:t>VPN</a:t>
            </a:r>
          </a:p>
          <a:p>
            <a:r>
              <a:rPr lang="en-US" dirty="0" smtClean="0"/>
              <a:t>Honeypots/</a:t>
            </a:r>
            <a:r>
              <a:rPr lang="en-US" dirty="0" err="1" smtClean="0"/>
              <a:t>Honeynets</a:t>
            </a:r>
            <a:endParaRPr lang="en-US" dirty="0"/>
          </a:p>
          <a:p>
            <a:endParaRPr lang="en-US" dirty="0" smtClean="0"/>
          </a:p>
          <a:p>
            <a:r>
              <a:rPr lang="en-US" dirty="0" smtClean="0"/>
              <a:t>Logs</a:t>
            </a:r>
          </a:p>
          <a:p>
            <a:r>
              <a:rPr lang="en-US" dirty="0" smtClean="0"/>
              <a:t>Redundancy Systems</a:t>
            </a:r>
          </a:p>
          <a:p>
            <a:r>
              <a:rPr lang="en-US" dirty="0" smtClean="0"/>
              <a:t>Backup</a:t>
            </a:r>
          </a:p>
          <a:p>
            <a:r>
              <a:rPr lang="en-US" dirty="0" smtClean="0"/>
              <a:t>Access Control</a:t>
            </a:r>
          </a:p>
        </p:txBody>
      </p:sp>
    </p:spTree>
    <p:extLst>
      <p:ext uri="{BB962C8B-B14F-4D97-AF65-F5344CB8AC3E}">
        <p14:creationId xmlns:p14="http://schemas.microsoft.com/office/powerpoint/2010/main" val="1328866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Firewalls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Packet Filtering: </a:t>
            </a:r>
          </a:p>
          <a:p>
            <a:pPr lvl="1"/>
            <a:r>
              <a:rPr lang="en-US" altLang="en-US" dirty="0"/>
              <a:t>Packet header is inspected</a:t>
            </a:r>
          </a:p>
          <a:p>
            <a:pPr lvl="1"/>
            <a:r>
              <a:rPr lang="en-US" altLang="en-US" dirty="0"/>
              <a:t>Single packet attacks caught</a:t>
            </a:r>
          </a:p>
          <a:p>
            <a:pPr lvl="1"/>
            <a:r>
              <a:rPr lang="en-US" altLang="en-US" dirty="0"/>
              <a:t>Very little overhead in firewall: very quick</a:t>
            </a:r>
          </a:p>
          <a:p>
            <a:pPr lvl="1"/>
            <a:r>
              <a:rPr lang="en-US" altLang="en-US" dirty="0"/>
              <a:t>High volume filter</a:t>
            </a:r>
          </a:p>
          <a:p>
            <a:pPr marL="0" indent="0">
              <a:buNone/>
            </a:pPr>
            <a:endParaRPr lang="en-US" dirty="0" smtClean="0"/>
          </a:p>
          <a:p>
            <a:r>
              <a:rPr lang="en-US" dirty="0" err="1" smtClean="0"/>
              <a:t>Stateful</a:t>
            </a:r>
            <a:r>
              <a:rPr lang="en-US" dirty="0" smtClean="0"/>
              <a:t> packet inspection</a:t>
            </a:r>
            <a:endParaRPr lang="en-US" altLang="en-US" dirty="0" smtClean="0"/>
          </a:p>
          <a:p>
            <a:pPr lvl="1"/>
            <a:r>
              <a:rPr lang="en-US" altLang="en-US" dirty="0"/>
              <a:t>More fields in packet header inspected</a:t>
            </a:r>
          </a:p>
          <a:p>
            <a:pPr lvl="1"/>
            <a:r>
              <a:rPr lang="en-US" altLang="en-US" dirty="0" smtClean="0"/>
              <a:t>State </a:t>
            </a:r>
            <a:r>
              <a:rPr lang="en-US" altLang="en-US" dirty="0"/>
              <a:t>retained in firewall memory</a:t>
            </a:r>
          </a:p>
          <a:p>
            <a:pPr lvl="1"/>
            <a:r>
              <a:rPr lang="en-US" altLang="en-US" dirty="0"/>
              <a:t>Most multi-packet attacks caught</a:t>
            </a:r>
          </a:p>
          <a:p>
            <a:pPr lvl="1"/>
            <a:r>
              <a:rPr lang="en-US" altLang="en-US" dirty="0" smtClean="0"/>
              <a:t>Little </a:t>
            </a:r>
            <a:r>
              <a:rPr lang="en-US" altLang="en-US" dirty="0"/>
              <a:t>overhead in firewall: quick</a:t>
            </a:r>
          </a:p>
          <a:p>
            <a:pPr marL="0" indent="0">
              <a:buNone/>
            </a:pPr>
            <a:endParaRPr lang="en-US" dirty="0" smtClean="0"/>
          </a:p>
          <a:p>
            <a:endParaRPr lang="en-US" dirty="0"/>
          </a:p>
        </p:txBody>
      </p:sp>
    </p:spTree>
    <p:extLst>
      <p:ext uri="{BB962C8B-B14F-4D97-AF65-F5344CB8AC3E}">
        <p14:creationId xmlns:p14="http://schemas.microsoft.com/office/powerpoint/2010/main" val="3463624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Firewalls Continued</a:t>
            </a:r>
            <a:endParaRPr lang="en-US" dirty="0"/>
          </a:p>
        </p:txBody>
      </p:sp>
      <p:sp>
        <p:nvSpPr>
          <p:cNvPr id="3" name="Content Placeholder 2"/>
          <p:cNvSpPr>
            <a:spLocks noGrp="1"/>
          </p:cNvSpPr>
          <p:nvPr>
            <p:ph sz="quarter" idx="1"/>
          </p:nvPr>
        </p:nvSpPr>
        <p:spPr/>
        <p:txBody>
          <a:bodyPr>
            <a:normAutofit lnSpcReduction="10000"/>
          </a:bodyPr>
          <a:lstStyle/>
          <a:p>
            <a:r>
              <a:rPr lang="en-US" dirty="0"/>
              <a:t>Deep Packet Inspection</a:t>
            </a:r>
          </a:p>
          <a:p>
            <a:pPr lvl="1"/>
            <a:r>
              <a:rPr lang="en-US" altLang="en-US" dirty="0"/>
              <a:t>Actual content analyzed</a:t>
            </a:r>
          </a:p>
          <a:p>
            <a:pPr lvl="1"/>
            <a:r>
              <a:rPr lang="en-US" dirty="0"/>
              <a:t>Content reassembled to check what is delivered to the application</a:t>
            </a:r>
          </a:p>
          <a:p>
            <a:pPr lvl="1"/>
            <a:r>
              <a:rPr lang="en-US" altLang="en-US" dirty="0"/>
              <a:t>All multi-packet attacks caught</a:t>
            </a:r>
          </a:p>
          <a:p>
            <a:pPr lvl="1"/>
            <a:r>
              <a:rPr lang="en-US" altLang="en-US" dirty="0"/>
              <a:t>High overhead in firewall: slow</a:t>
            </a:r>
            <a:endParaRPr lang="en-US" dirty="0"/>
          </a:p>
          <a:p>
            <a:endParaRPr lang="en-US" dirty="0"/>
          </a:p>
          <a:p>
            <a:r>
              <a:rPr lang="en-US" dirty="0"/>
              <a:t>Proxy Servers</a:t>
            </a:r>
          </a:p>
          <a:p>
            <a:pPr lvl="1"/>
            <a:r>
              <a:rPr lang="en-US" altLang="en-US" dirty="0"/>
              <a:t>Packet session terminated and recreated via a Proxy Server</a:t>
            </a:r>
          </a:p>
          <a:p>
            <a:pPr lvl="1"/>
            <a:r>
              <a:rPr lang="en-US" altLang="en-US" dirty="0"/>
              <a:t>Packets disassembled an</a:t>
            </a:r>
          </a:p>
          <a:p>
            <a:pPr lvl="1"/>
            <a:r>
              <a:rPr lang="en-US" altLang="en-US" dirty="0"/>
              <a:t>Most or all of application inspected</a:t>
            </a:r>
          </a:p>
          <a:p>
            <a:pPr lvl="1"/>
            <a:r>
              <a:rPr lang="en-US" altLang="en-US" dirty="0"/>
              <a:t>Highest overhead: slow &amp; low volume</a:t>
            </a:r>
          </a:p>
          <a:p>
            <a:endParaRPr lang="en-US" dirty="0"/>
          </a:p>
        </p:txBody>
      </p:sp>
    </p:spTree>
    <p:extLst>
      <p:ext uri="{BB962C8B-B14F-4D97-AF65-F5344CB8AC3E}">
        <p14:creationId xmlns:p14="http://schemas.microsoft.com/office/powerpoint/2010/main" val="753626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DMZ –Demilitarized Zone</a:t>
            </a:r>
            <a:endParaRPr lang="en-US" dirty="0"/>
          </a:p>
        </p:txBody>
      </p:sp>
      <p:sp>
        <p:nvSpPr>
          <p:cNvPr id="3" name="Content Placeholder 2"/>
          <p:cNvSpPr>
            <a:spLocks noGrp="1"/>
          </p:cNvSpPr>
          <p:nvPr>
            <p:ph sz="quarter" idx="1"/>
          </p:nvPr>
        </p:nvSpPr>
        <p:spPr/>
        <p:txBody>
          <a:bodyPr>
            <a:normAutofit fontScale="62500" lnSpcReduction="20000"/>
          </a:bodyPr>
          <a:lstStyle/>
          <a:p>
            <a:r>
              <a:rPr lang="en-US" dirty="0" smtClean="0"/>
              <a:t>A </a:t>
            </a:r>
            <a:r>
              <a:rPr lang="en-US" dirty="0"/>
              <a:t>physical or </a:t>
            </a:r>
            <a:r>
              <a:rPr lang="en-US" dirty="0" smtClean="0"/>
              <a:t>logical subnetwork</a:t>
            </a:r>
            <a:r>
              <a:rPr lang="en-US" dirty="0"/>
              <a:t> that contains and exposes an organization's external-facing services to a larger and untrusted </a:t>
            </a:r>
            <a:r>
              <a:rPr lang="en-US" dirty="0" smtClean="0"/>
              <a:t>network</a:t>
            </a:r>
            <a:r>
              <a:rPr lang="en-US" dirty="0"/>
              <a:t> </a:t>
            </a:r>
            <a:r>
              <a:rPr lang="en-US" dirty="0" smtClean="0"/>
              <a:t>(Internet)</a:t>
            </a:r>
          </a:p>
          <a:p>
            <a:endParaRPr lang="en-US" dirty="0" smtClean="0"/>
          </a:p>
          <a:p>
            <a:r>
              <a:rPr lang="en-US" dirty="0" smtClean="0"/>
              <a:t>Adds an additional layer of security to the local area network (LAN)</a:t>
            </a:r>
          </a:p>
          <a:p>
            <a:endParaRPr lang="en-US" dirty="0" smtClean="0"/>
          </a:p>
          <a:p>
            <a:r>
              <a:rPr lang="en-US" dirty="0" smtClean="0"/>
              <a:t>An external network node has direct access only to the equipment/services in DMZ  (web, email, </a:t>
            </a:r>
            <a:r>
              <a:rPr lang="en-US" dirty="0" err="1" smtClean="0"/>
              <a:t>dns</a:t>
            </a:r>
            <a:r>
              <a:rPr lang="en-US" dirty="0" smtClean="0"/>
              <a:t>)</a:t>
            </a:r>
          </a:p>
          <a:p>
            <a:endParaRPr lang="en-US" dirty="0" smtClean="0"/>
          </a:p>
          <a:p>
            <a:r>
              <a:rPr lang="en-US" dirty="0" smtClean="0"/>
              <a:t>Neither as secure as the internal network, nor as insecure as the public internet</a:t>
            </a:r>
          </a:p>
          <a:p>
            <a:endParaRPr lang="en-US" dirty="0" smtClean="0"/>
          </a:p>
          <a:p>
            <a:r>
              <a:rPr lang="en-US" dirty="0"/>
              <a:t>Hosts in the DMZ are permitted to have only limited connectivity to specific hosts in the internal </a:t>
            </a:r>
            <a:r>
              <a:rPr lang="en-US" dirty="0" smtClean="0"/>
              <a:t>net</a:t>
            </a:r>
          </a:p>
          <a:p>
            <a:endParaRPr lang="en-US" dirty="0" smtClean="0"/>
          </a:p>
          <a:p>
            <a:r>
              <a:rPr lang="en-US" dirty="0"/>
              <a:t>A DMZ configuration provides security from external attacks, but it typically has no bearing on internal attacks such as sniffing </a:t>
            </a:r>
            <a:r>
              <a:rPr lang="en-US" dirty="0" smtClean="0"/>
              <a:t>communication or spoofing an email address</a:t>
            </a:r>
            <a:endParaRPr lang="en-US" dirty="0"/>
          </a:p>
        </p:txBody>
      </p:sp>
    </p:spTree>
    <p:extLst>
      <p:ext uri="{BB962C8B-B14F-4D97-AF65-F5344CB8AC3E}">
        <p14:creationId xmlns:p14="http://schemas.microsoft.com/office/powerpoint/2010/main" val="13816215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1169</Words>
  <Application>Microsoft Office PowerPoint</Application>
  <PresentationFormat>Widescreen</PresentationFormat>
  <Paragraphs>199</Paragraphs>
  <Slides>20</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20</vt:lpstr>
      <vt:lpstr>Arial</vt:lpstr>
      <vt:lpstr>Calibri</vt:lpstr>
      <vt:lpstr>Calibri Light</vt:lpstr>
      <vt:lpstr>Libre Baskerville</vt:lpstr>
      <vt:lpstr>Times New Roman</vt:lpstr>
      <vt:lpstr>Wingdings</vt:lpstr>
      <vt:lpstr>Office Theme</vt:lpstr>
      <vt:lpstr>Network Security</vt:lpstr>
      <vt:lpstr>What ways do you see of getting in?</vt:lpstr>
      <vt:lpstr>  Attacking the Network</vt:lpstr>
      <vt:lpstr>The Challenge of Network Security</vt:lpstr>
      <vt:lpstr>Defense in Depth</vt:lpstr>
      <vt:lpstr>NETWORK DEFENSE MECHANISMS</vt:lpstr>
      <vt:lpstr>Firewalls</vt:lpstr>
      <vt:lpstr>Firewalls Continued</vt:lpstr>
      <vt:lpstr>DMZ –Demilitarized Zone</vt:lpstr>
      <vt:lpstr>IDS/IPS  Intrusion Detection/Prevention Systems</vt:lpstr>
      <vt:lpstr>IDS - Based on the Technique Used for DETECTION</vt:lpstr>
      <vt:lpstr>Honeypot &amp; Honeynet</vt:lpstr>
      <vt:lpstr>Remote Access Security: VPN</vt:lpstr>
      <vt:lpstr>IPSec: Tunnel and Transport Modes</vt:lpstr>
      <vt:lpstr>Wireless Network security</vt:lpstr>
      <vt:lpstr>Logs - Windows</vt:lpstr>
      <vt:lpstr>Logs - Linux</vt:lpstr>
      <vt:lpstr>Redundancy</vt:lpstr>
      <vt:lpstr>Backups</vt:lpstr>
      <vt:lpstr>Incident Handling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Peker, Yesem</dc:creator>
  <cp:lastModifiedBy>Peker, Yesem</cp:lastModifiedBy>
  <cp:revision>3</cp:revision>
  <dcterms:created xsi:type="dcterms:W3CDTF">2018-11-28T21:41:39Z</dcterms:created>
  <dcterms:modified xsi:type="dcterms:W3CDTF">2018-11-29T17:30:37Z</dcterms:modified>
</cp:coreProperties>
</file>