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3"/>
  </p:notesMasterIdLst>
  <p:handoutMasterIdLst>
    <p:handoutMasterId r:id="rId14"/>
  </p:handoutMasterIdLst>
  <p:sldIdLst>
    <p:sldId id="319" r:id="rId2"/>
    <p:sldId id="292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</p:sldIdLst>
  <p:sldSz cx="12192000" cy="6858000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184" autoAdjust="0"/>
  </p:normalViewPr>
  <p:slideViewPr>
    <p:cSldViewPr snapToGrid="0">
      <p:cViewPr varScale="1">
        <p:scale>
          <a:sx n="89" d="100"/>
          <a:sy n="89" d="100"/>
        </p:scale>
        <p:origin x="16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36346-61E8-4026-BF01-C8EAFB5614A5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7F5A6B-4AB3-46E2-B9BF-FFC98627AD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455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00FB6-2957-4F7D-9A7C-E2384B26E3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2A4184-4FE7-440E-B15C-45F35F32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859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873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41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304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2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245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406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93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9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573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2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99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2ECF8-A45A-404B-A46A-CDF24746626E}" type="datetimeFigureOut">
              <a:rPr lang="en-US" smtClean="0"/>
              <a:t>8/28/2018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4FDBB-9C4C-4D67-9428-25781F93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0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pRMrEfAIiI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ileformat.info/tool/hash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password-checker.online-domain-tools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Password Cracking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58445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Yeṣem</a:t>
            </a:r>
            <a:r>
              <a:rPr lang="en-US" sz="3200" dirty="0" smtClean="0"/>
              <a:t> </a:t>
            </a:r>
            <a:r>
              <a:rPr lang="en-US" sz="3200" dirty="0" smtClean="0"/>
              <a:t>Kurt </a:t>
            </a:r>
            <a:r>
              <a:rPr lang="en-US" sz="3200" dirty="0" err="1" smtClean="0"/>
              <a:t>Peker</a:t>
            </a:r>
            <a:endParaRPr lang="en-US" sz="3200" dirty="0" smtClean="0"/>
          </a:p>
          <a:p>
            <a:r>
              <a:rPr lang="en-US" sz="3200" dirty="0" smtClean="0"/>
              <a:t>Associate Professor of Computer Science</a:t>
            </a:r>
          </a:p>
          <a:p>
            <a:r>
              <a:rPr lang="en-US" sz="3200" dirty="0" smtClean="0"/>
              <a:t>Columbus State </a:t>
            </a:r>
            <a:r>
              <a:rPr lang="en-US" sz="3200" dirty="0" smtClean="0"/>
              <a:t>University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3017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Specifying the 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Use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–t</a:t>
            </a:r>
            <a:r>
              <a:rPr lang="en-US" dirty="0" smtClean="0"/>
              <a:t> option with placeholders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@</a:t>
            </a:r>
            <a:r>
              <a:rPr lang="en-US" dirty="0" smtClean="0"/>
              <a:t>   for lowercase letters</a:t>
            </a:r>
          </a:p>
          <a:p>
            <a:pPr lvl="1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dirty="0" smtClean="0"/>
              <a:t>for uppercase letters </a:t>
            </a:r>
          </a:p>
          <a:p>
            <a:pPr lvl="1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</a:t>
            </a:r>
            <a:r>
              <a:rPr lang="en-US" dirty="0" smtClean="0"/>
              <a:t>   for numbers </a:t>
            </a:r>
          </a:p>
          <a:p>
            <a:pPr lvl="1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^</a:t>
            </a:r>
            <a:r>
              <a:rPr lang="en-US" dirty="0" smtClean="0"/>
              <a:t>   for symbols</a:t>
            </a:r>
            <a:r>
              <a:rPr lang="en-US" dirty="0"/>
              <a:t>. 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/>
              <a:t>The other characters that appear in the pattern string remain as they are and where they are. For example the command</a:t>
            </a:r>
            <a:endParaRPr lang="en-US" sz="24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crunch 5 5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-t 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%@*,^ -o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my_words</a:t>
            </a: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65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John the Ripper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91825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Assuming one has the </a:t>
            </a:r>
            <a:r>
              <a:rPr lang="en-US" dirty="0" err="1" smtClean="0"/>
              <a:t>passwd</a:t>
            </a:r>
            <a:r>
              <a:rPr lang="en-US" dirty="0" smtClean="0"/>
              <a:t> and shadow files first unshadow:</a:t>
            </a: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unshadow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passwd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/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etc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/shadow &gt;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hashes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The simplest way is to let John use its default order of cracking </a:t>
            </a:r>
            <a:r>
              <a:rPr lang="en-US" dirty="0" smtClean="0"/>
              <a:t>modes: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john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hashes</a:t>
            </a:r>
          </a:p>
          <a:p>
            <a:r>
              <a:rPr lang="en-US" dirty="0" smtClean="0"/>
              <a:t>To see the broken passwords 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john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–show hashes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To </a:t>
            </a:r>
            <a:r>
              <a:rPr lang="en-US" dirty="0" smtClean="0"/>
              <a:t>use custom wordlist, say words: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john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–-wordlist=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my_words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hashes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658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choose passwords?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Password Security: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www.youtube.com/watch?v=opRMrEfAIiI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06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Password Cracking: Non-electronic methods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Also known as non-technical methods, non-electronic methods do not make use of technology but social and stealthy skills. Some examples are:</a:t>
            </a:r>
          </a:p>
          <a:p>
            <a:pPr lvl="0"/>
            <a:r>
              <a:rPr lang="en-US" dirty="0"/>
              <a:t>Social engineering: Convincing people to reveal passwords </a:t>
            </a:r>
          </a:p>
          <a:p>
            <a:pPr lvl="0"/>
            <a:r>
              <a:rPr lang="en-US" dirty="0"/>
              <a:t>Shoulder surfing: Looking at either the user's keyboard or screen while he/she is logging in.</a:t>
            </a:r>
          </a:p>
          <a:p>
            <a:pPr lvl="0"/>
            <a:r>
              <a:rPr lang="en-US" dirty="0"/>
              <a:t>Dumpster diving:  Searching for sensitive information at the user's trash-bins, printer trash bins, and user desk for sticky notes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32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Password Cracking: Online </a:t>
            </a:r>
            <a:r>
              <a:rPr lang="en-US" dirty="0"/>
              <a:t>P</a:t>
            </a:r>
            <a:r>
              <a:rPr lang="en-US" dirty="0" smtClean="0"/>
              <a:t>assword </a:t>
            </a:r>
            <a:r>
              <a:rPr lang="en-US" dirty="0"/>
              <a:t>C</a:t>
            </a:r>
            <a:r>
              <a:rPr lang="en-US" dirty="0" smtClean="0"/>
              <a:t>racking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Passive online methods:</a:t>
            </a:r>
          </a:p>
          <a:p>
            <a:pPr lvl="1"/>
            <a:r>
              <a:rPr lang="en-US" sz="2000" dirty="0"/>
              <a:t>Eavesdropping on network password exchanges: run packet sniffer tools on the local area network (LAN) to access and record the raw network traffic.</a:t>
            </a:r>
          </a:p>
          <a:p>
            <a:pPr lvl="1"/>
            <a:r>
              <a:rPr lang="en-US" sz="2000" dirty="0"/>
              <a:t>Man in the middle attacks: acquires access to the communication channels between victim and server to extract the information.</a:t>
            </a:r>
          </a:p>
          <a:p>
            <a:pPr lvl="1"/>
            <a:r>
              <a:rPr lang="en-US" sz="2000" dirty="0"/>
              <a:t>Replay attacks: Packets and authentication tokens are captured using a sniffer. After the relevant info is extracted, the tokens are placed back on the network to gain access.</a:t>
            </a:r>
          </a:p>
          <a:p>
            <a:pPr lvl="0"/>
            <a:r>
              <a:rPr lang="en-US" dirty="0"/>
              <a:t>Active Online attacks: Active methods require directly communication with the victim machine.</a:t>
            </a:r>
          </a:p>
          <a:p>
            <a:pPr lvl="1"/>
            <a:r>
              <a:rPr lang="en-US" sz="2000" dirty="0"/>
              <a:t>Guessing the password </a:t>
            </a:r>
          </a:p>
          <a:p>
            <a:pPr lvl="1"/>
            <a:r>
              <a:rPr lang="en-US" sz="2000" dirty="0"/>
              <a:t>Dictionary and Brute Forcing the password</a:t>
            </a:r>
          </a:p>
          <a:p>
            <a:pPr lvl="1"/>
            <a:r>
              <a:rPr lang="en-US" sz="2000" dirty="0"/>
              <a:t>Phishing</a:t>
            </a:r>
          </a:p>
          <a:p>
            <a:pPr lvl="1"/>
            <a:r>
              <a:rPr lang="en-US" sz="2000" dirty="0"/>
              <a:t>Malware (</a:t>
            </a:r>
            <a:r>
              <a:rPr lang="en-US" sz="2000" dirty="0" err="1"/>
              <a:t>Keyloggers</a:t>
            </a:r>
            <a:r>
              <a:rPr lang="en-US" sz="2000" dirty="0"/>
              <a:t>, Trojan, </a:t>
            </a:r>
            <a:r>
              <a:rPr lang="en-US" sz="2000" dirty="0" smtClean="0"/>
              <a:t>Spyware</a:t>
            </a:r>
            <a:r>
              <a:rPr lang="en-US" sz="2000" dirty="0"/>
              <a:t>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8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Password Cracking: Offline </a:t>
            </a:r>
            <a:r>
              <a:rPr lang="en-US" dirty="0"/>
              <a:t>P</a:t>
            </a:r>
            <a:r>
              <a:rPr lang="en-US" dirty="0" smtClean="0"/>
              <a:t>assword </a:t>
            </a:r>
            <a:r>
              <a:rPr lang="en-US" dirty="0"/>
              <a:t>C</a:t>
            </a:r>
            <a:r>
              <a:rPr lang="en-US" dirty="0" smtClean="0"/>
              <a:t>racking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56436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First, need to know how passwords are stored:</a:t>
            </a:r>
          </a:p>
          <a:p>
            <a:r>
              <a:rPr lang="en-US" dirty="0" smtClean="0"/>
              <a:t>Let’s say Alice chooses her password to be  h3LL0!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786302"/>
              </p:ext>
            </p:extLst>
          </p:nvPr>
        </p:nvGraphicFramePr>
        <p:xfrm>
          <a:off x="1370563" y="2576548"/>
          <a:ext cx="8128000" cy="3718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331822691"/>
                    </a:ext>
                  </a:extLst>
                </a:gridCol>
                <a:gridCol w="1635510">
                  <a:extLst>
                    <a:ext uri="{9D8B030D-6E8A-4147-A177-3AD203B41FA5}">
                      <a16:colId xmlns:a16="http://schemas.microsoft.com/office/drawing/2014/main" val="903445334"/>
                    </a:ext>
                  </a:extLst>
                </a:gridCol>
                <a:gridCol w="1739630">
                  <a:extLst>
                    <a:ext uri="{9D8B030D-6E8A-4147-A177-3AD203B41FA5}">
                      <a16:colId xmlns:a16="http://schemas.microsoft.com/office/drawing/2014/main" val="2860237600"/>
                    </a:ext>
                  </a:extLst>
                </a:gridCol>
                <a:gridCol w="2057929">
                  <a:extLst>
                    <a:ext uri="{9D8B030D-6E8A-4147-A177-3AD203B41FA5}">
                      <a16:colId xmlns:a16="http://schemas.microsoft.com/office/drawing/2014/main" val="4024419644"/>
                    </a:ext>
                  </a:extLst>
                </a:gridCol>
                <a:gridCol w="1069331">
                  <a:extLst>
                    <a:ext uri="{9D8B030D-6E8A-4147-A177-3AD203B41FA5}">
                      <a16:colId xmlns:a16="http://schemas.microsoft.com/office/drawing/2014/main" val="4187478497"/>
                    </a:ext>
                  </a:extLst>
                </a:gridCol>
              </a:tblGrid>
              <a:tr h="379333">
                <a:tc>
                  <a:txBody>
                    <a:bodyPr/>
                    <a:lstStyle/>
                    <a:p>
                      <a:r>
                        <a:rPr lang="en-US" dirty="0" smtClean="0"/>
                        <a:t>Method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Steps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Database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459609"/>
                  </a:ext>
                </a:extLst>
              </a:tr>
              <a:tr h="379333">
                <a:tc>
                  <a:txBody>
                    <a:bodyPr/>
                    <a:lstStyle/>
                    <a:p>
                      <a:r>
                        <a:rPr lang="en-US" dirty="0" smtClean="0"/>
                        <a:t>Clear text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h3LL0!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317168"/>
                  </a:ext>
                </a:extLst>
              </a:tr>
              <a:tr h="1496546">
                <a:tc>
                  <a:txBody>
                    <a:bodyPr/>
                    <a:lstStyle/>
                    <a:p>
                      <a:r>
                        <a:rPr lang="en-US" dirty="0" smtClean="0"/>
                        <a:t>Hash 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Hash</a:t>
                      </a:r>
                      <a:r>
                        <a:rPr lang="en-US" baseline="0" dirty="0" smtClean="0"/>
                        <a:t> of  </a:t>
                      </a:r>
                      <a:r>
                        <a:rPr lang="en-US" dirty="0" smtClean="0"/>
                        <a:t>h3LL0!</a:t>
                      </a:r>
                    </a:p>
                    <a:p>
                      <a:r>
                        <a:rPr lang="en-US" dirty="0" smtClean="0"/>
                        <a:t>(SHA-256)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e1288f6ac5a5513008c809bc965327981592acff9a8828cef7fdab7eac2dddd2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82216"/>
                  </a:ext>
                </a:extLst>
              </a:tr>
              <a:tr h="654739">
                <a:tc>
                  <a:txBody>
                    <a:bodyPr/>
                    <a:lstStyle/>
                    <a:p>
                      <a:r>
                        <a:rPr lang="en-US" dirty="0" smtClean="0"/>
                        <a:t>Salted hash 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</a:t>
                      </a:r>
                      <a:r>
                        <a:rPr lang="en-US" baseline="0" dirty="0" smtClean="0"/>
                        <a:t> SALT (</a:t>
                      </a:r>
                      <a:r>
                        <a:rPr lang="en-US" dirty="0" smtClean="0"/>
                        <a:t>random characters) to password:</a:t>
                      </a:r>
                    </a:p>
                    <a:p>
                      <a:r>
                        <a:rPr lang="en-US" dirty="0" smtClean="0"/>
                        <a:t>h3LL0!a5gg!ty1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Hash the salted</a:t>
                      </a:r>
                      <a:r>
                        <a:rPr lang="en-US" baseline="0" dirty="0" smtClean="0"/>
                        <a:t> password </a:t>
                      </a:r>
                      <a:r>
                        <a:rPr lang="en-US" dirty="0" smtClean="0"/>
                        <a:t>h3LL0!a5gg!ty1</a:t>
                      </a:r>
                    </a:p>
                    <a:p>
                      <a:r>
                        <a:rPr lang="en-US" dirty="0" smtClean="0"/>
                        <a:t>(SHA256)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8e6465cc3e598555d43844f050fbfa751e2d529147e51f8bfb41d56b896f6638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9571424"/>
                  </a:ext>
                </a:extLst>
              </a:tr>
            </a:tbl>
          </a:graphicData>
        </a:graphic>
      </p:graphicFrame>
      <p:pic>
        <p:nvPicPr>
          <p:cNvPr id="3" name="Picture 2" descr="Samantha Sans Dosage: I May Be Pissed Off But..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567" y="3395302"/>
            <a:ext cx="1159947" cy="869960"/>
          </a:xfrm>
          <a:prstGeom prst="rect">
            <a:avLst/>
          </a:prstGeom>
        </p:spPr>
      </p:pic>
      <p:pic>
        <p:nvPicPr>
          <p:cNvPr id="2" name="Picture 1" descr="Welcome to Junior 2 2014 | Pag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93179" y="5505685"/>
            <a:ext cx="701990" cy="6712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51111" y="4265262"/>
            <a:ext cx="1642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Hash Calculator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83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Password Cracking: Offline Password Cracking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563" y="1564367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Brute </a:t>
            </a:r>
            <a:r>
              <a:rPr lang="en-US" dirty="0" smtClean="0"/>
              <a:t>force</a:t>
            </a:r>
          </a:p>
          <a:p>
            <a:pPr lvl="1"/>
            <a:r>
              <a:rPr lang="en-US" dirty="0" smtClean="0"/>
              <a:t>Attempts </a:t>
            </a:r>
            <a:r>
              <a:rPr lang="en-US" dirty="0"/>
              <a:t>all possibilities of all the letters, number, special characters that might be combined for a password. It is the most time consuming approach to password cracking. </a:t>
            </a:r>
          </a:p>
          <a:p>
            <a:r>
              <a:rPr lang="en-US" dirty="0" smtClean="0"/>
              <a:t>Dictionary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dictionary of common passwords and possible passwords that are likely to be used by humans is used. Such dictionary files are available on the Internet</a:t>
            </a:r>
          </a:p>
          <a:p>
            <a:r>
              <a:rPr lang="en-US" dirty="0" smtClean="0"/>
              <a:t>Hybrid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words in the dictionary are expanded using common patterns that people use to choose their passwords. </a:t>
            </a:r>
            <a:endParaRPr lang="en-US" dirty="0" smtClean="0"/>
          </a:p>
          <a:p>
            <a:pPr lvl="1"/>
            <a:r>
              <a:rPr lang="en-US" dirty="0" smtClean="0"/>
              <a:t>If </a:t>
            </a:r>
            <a:r>
              <a:rPr lang="en-US" dirty="0"/>
              <a:t>a dictionary attack looks for “password”, a hybrid attack might look for “p@$$w0rd123</a:t>
            </a:r>
            <a:r>
              <a:rPr lang="en-US" dirty="0" smtClean="0"/>
              <a:t>”.</a:t>
            </a:r>
            <a:endParaRPr lang="en-US" dirty="0"/>
          </a:p>
          <a:p>
            <a:r>
              <a:rPr lang="en-US" dirty="0"/>
              <a:t>Rainbow </a:t>
            </a:r>
            <a:r>
              <a:rPr lang="en-US" dirty="0" smtClean="0"/>
              <a:t>tables</a:t>
            </a:r>
          </a:p>
          <a:p>
            <a:pPr lvl="1"/>
            <a:r>
              <a:rPr lang="en-US" dirty="0" smtClean="0"/>
              <a:t>A table of pre-computed hash values are used to compare  hashes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25959" y="5990253"/>
            <a:ext cx="5066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http://password-checker.online-domain-tools.com/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99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Generate a wordlist</a:t>
            </a:r>
          </a:p>
          <a:p>
            <a:pPr lvl="1"/>
            <a:r>
              <a:rPr lang="en-US" dirty="0" smtClean="0"/>
              <a:t>crunch  </a:t>
            </a:r>
          </a:p>
          <a:p>
            <a:r>
              <a:rPr lang="en-US" dirty="0" smtClean="0"/>
              <a:t>Add users to the system</a:t>
            </a:r>
          </a:p>
          <a:p>
            <a:pPr lvl="1"/>
            <a:r>
              <a:rPr lang="en-US" dirty="0" err="1" smtClean="0"/>
              <a:t>adduser</a:t>
            </a:r>
            <a:endParaRPr lang="en-US" dirty="0" smtClean="0"/>
          </a:p>
          <a:p>
            <a:r>
              <a:rPr lang="en-US" dirty="0" smtClean="0"/>
              <a:t>Crack the passwords</a:t>
            </a:r>
          </a:p>
          <a:p>
            <a:pPr lvl="1"/>
            <a:r>
              <a:rPr lang="en-US" dirty="0" smtClean="0"/>
              <a:t>John the Ripper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816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crunch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crunch 4 8 –o wordlist</a:t>
            </a:r>
          </a:p>
          <a:p>
            <a:pPr marL="457200" lvl="1" indent="0">
              <a:buNone/>
            </a:pPr>
            <a:endParaRPr lang="en-US" sz="18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crunch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&lt;min&gt; max&lt;max&gt; &lt;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characterset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&gt; -t &lt;pattern&gt; -o &lt;output filename</a:t>
            </a:r>
            <a:r>
              <a:rPr 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lvl="1"/>
            <a:endParaRPr lang="en-US" sz="18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r>
              <a:rPr lang="en-US" b="1" dirty="0"/>
              <a:t>min</a:t>
            </a:r>
            <a:r>
              <a:rPr lang="en-US" dirty="0"/>
              <a:t> is the minimum </a:t>
            </a:r>
            <a:r>
              <a:rPr lang="en-US" dirty="0" smtClean="0"/>
              <a:t>word </a:t>
            </a:r>
            <a:r>
              <a:rPr lang="en-US" dirty="0"/>
              <a:t>length.</a:t>
            </a:r>
            <a:endParaRPr lang="en-US" sz="1600" dirty="0"/>
          </a:p>
          <a:p>
            <a:pPr lvl="2"/>
            <a:r>
              <a:rPr lang="en-US" b="1" dirty="0"/>
              <a:t>max</a:t>
            </a:r>
            <a:r>
              <a:rPr lang="en-US" dirty="0"/>
              <a:t> is the maximum </a:t>
            </a:r>
            <a:r>
              <a:rPr lang="en-US" dirty="0" smtClean="0"/>
              <a:t>word </a:t>
            </a:r>
            <a:r>
              <a:rPr lang="en-US" dirty="0"/>
              <a:t>length.</a:t>
            </a:r>
            <a:endParaRPr lang="en-US" sz="1600" dirty="0"/>
          </a:p>
          <a:p>
            <a:pPr lvl="2"/>
            <a:r>
              <a:rPr lang="en-US" b="1" dirty="0" err="1"/>
              <a:t>characterset</a:t>
            </a:r>
            <a:r>
              <a:rPr lang="en-US" dirty="0"/>
              <a:t> is the character set to be used in generating the </a:t>
            </a:r>
            <a:r>
              <a:rPr lang="en-US" dirty="0" smtClean="0"/>
              <a:t>words</a:t>
            </a:r>
            <a:r>
              <a:rPr lang="en-US" dirty="0"/>
              <a:t>.</a:t>
            </a:r>
            <a:endParaRPr lang="en-US" sz="1600" dirty="0"/>
          </a:p>
          <a:p>
            <a:pPr lvl="2"/>
            <a:r>
              <a:rPr lang="en-US" b="1" dirty="0"/>
              <a:t>-t &lt;pattern&gt;</a:t>
            </a:r>
            <a:r>
              <a:rPr lang="en-US" dirty="0"/>
              <a:t> is the pattern of the generated </a:t>
            </a:r>
            <a:r>
              <a:rPr lang="en-US" dirty="0" smtClean="0"/>
              <a:t>words</a:t>
            </a:r>
            <a:r>
              <a:rPr lang="en-US" dirty="0"/>
              <a:t>. </a:t>
            </a:r>
            <a:endParaRPr lang="en-US" sz="1600" dirty="0"/>
          </a:p>
          <a:p>
            <a:pPr lvl="2"/>
            <a:r>
              <a:rPr lang="en-US" b="1" dirty="0"/>
              <a:t>-o &lt;</a:t>
            </a:r>
            <a:r>
              <a:rPr lang="en-US" b="1" dirty="0" err="1"/>
              <a:t>outputfile</a:t>
            </a:r>
            <a:r>
              <a:rPr lang="en-US" b="1" dirty="0"/>
              <a:t>&gt;</a:t>
            </a:r>
            <a:r>
              <a:rPr lang="en-US" dirty="0"/>
              <a:t>  </a:t>
            </a:r>
            <a:r>
              <a:rPr lang="en-US" dirty="0" smtClean="0"/>
              <a:t>the generated words </a:t>
            </a:r>
            <a:r>
              <a:rPr lang="en-US" dirty="0"/>
              <a:t>will be written to </a:t>
            </a:r>
            <a:r>
              <a:rPr lang="en-US" dirty="0" err="1" smtClean="0"/>
              <a:t>outputfile</a:t>
            </a:r>
            <a:endParaRPr lang="en-US" sz="1600" dirty="0"/>
          </a:p>
          <a:p>
            <a:pPr lvl="1"/>
            <a:endParaRPr 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527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Specifying the character 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Specify in this order:</a:t>
            </a:r>
          </a:p>
          <a:p>
            <a:pPr lvl="1"/>
            <a:r>
              <a:rPr lang="en-US" dirty="0" smtClean="0"/>
              <a:t>lowercase letters</a:t>
            </a:r>
          </a:p>
          <a:p>
            <a:pPr lvl="1"/>
            <a:r>
              <a:rPr lang="en-US" dirty="0" smtClean="0"/>
              <a:t>uppercase letters </a:t>
            </a:r>
          </a:p>
          <a:p>
            <a:pPr lvl="1"/>
            <a:r>
              <a:rPr lang="en-US" dirty="0" smtClean="0"/>
              <a:t>numbers </a:t>
            </a:r>
          </a:p>
          <a:p>
            <a:pPr lvl="1"/>
            <a:r>
              <a:rPr lang="en-US" dirty="0" smtClean="0"/>
              <a:t>symbols</a:t>
            </a:r>
            <a:r>
              <a:rPr lang="en-US" dirty="0"/>
              <a:t>.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If </a:t>
            </a:r>
            <a:r>
              <a:rPr lang="en-US" dirty="0"/>
              <a:t>space character is to be included, it needs to be escaped, or, the whole word specifying the character set needs to be in double quotes.  </a:t>
            </a:r>
            <a:endParaRPr lang="en-US" dirty="0" smtClean="0"/>
          </a:p>
          <a:p>
            <a:pPr lvl="1"/>
            <a:r>
              <a:rPr lang="en-US" dirty="0" smtClean="0"/>
              <a:t>If </a:t>
            </a:r>
            <a:r>
              <a:rPr lang="en-US" dirty="0"/>
              <a:t>no characters from a type are to be included, then + sign needs to be used in the place of characters from that type.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crunch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3 4 abc+123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*$ -o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my_words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576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5353</TotalTime>
  <Words>634</Words>
  <Application>Microsoft Office PowerPoint</Application>
  <PresentationFormat>Widescreen</PresentationFormat>
  <Paragraphs>107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Office Theme</vt:lpstr>
      <vt:lpstr>Password Cracking</vt:lpstr>
      <vt:lpstr>How do we choose passwords?</vt:lpstr>
      <vt:lpstr>Password Cracking: Non-electronic methods</vt:lpstr>
      <vt:lpstr>Password Cracking: Online Password Cracking</vt:lpstr>
      <vt:lpstr>Password Cracking: Offline Password Cracking</vt:lpstr>
      <vt:lpstr>Password Cracking: Offline Password Cracking</vt:lpstr>
      <vt:lpstr>Lab</vt:lpstr>
      <vt:lpstr>crunch</vt:lpstr>
      <vt:lpstr>Specifying the character set</vt:lpstr>
      <vt:lpstr>Specifying the pattern</vt:lpstr>
      <vt:lpstr>John the Ripper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SECURITY</dc:title>
  <dc:creator>peker_yesem</dc:creator>
  <cp:lastModifiedBy>Peker, Yesem</cp:lastModifiedBy>
  <cp:revision>76</cp:revision>
  <cp:lastPrinted>2016-07-25T20:28:20Z</cp:lastPrinted>
  <dcterms:created xsi:type="dcterms:W3CDTF">2015-11-03T05:02:15Z</dcterms:created>
  <dcterms:modified xsi:type="dcterms:W3CDTF">2018-08-28T14:46:19Z</dcterms:modified>
</cp:coreProperties>
</file>