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</p:sldMasterIdLst>
  <p:notesMasterIdLst>
    <p:notesMasterId r:id="rId32"/>
  </p:notesMasterIdLst>
  <p:sldIdLst>
    <p:sldId id="256" r:id="rId2"/>
    <p:sldId id="326" r:id="rId3"/>
    <p:sldId id="313" r:id="rId4"/>
    <p:sldId id="290" r:id="rId5"/>
    <p:sldId id="314" r:id="rId6"/>
    <p:sldId id="257" r:id="rId7"/>
    <p:sldId id="259" r:id="rId8"/>
    <p:sldId id="276" r:id="rId9"/>
    <p:sldId id="301" r:id="rId10"/>
    <p:sldId id="304" r:id="rId11"/>
    <p:sldId id="315" r:id="rId12"/>
    <p:sldId id="302" r:id="rId13"/>
    <p:sldId id="316" r:id="rId14"/>
    <p:sldId id="324" r:id="rId15"/>
    <p:sldId id="305" r:id="rId16"/>
    <p:sldId id="308" r:id="rId17"/>
    <p:sldId id="321" r:id="rId18"/>
    <p:sldId id="317" r:id="rId19"/>
    <p:sldId id="287" r:id="rId20"/>
    <p:sldId id="325" r:id="rId21"/>
    <p:sldId id="306" r:id="rId22"/>
    <p:sldId id="310" r:id="rId23"/>
    <p:sldId id="288" r:id="rId24"/>
    <p:sldId id="322" r:id="rId25"/>
    <p:sldId id="323" r:id="rId26"/>
    <p:sldId id="261" r:id="rId27"/>
    <p:sldId id="282" r:id="rId28"/>
    <p:sldId id="285" r:id="rId29"/>
    <p:sldId id="262" r:id="rId30"/>
    <p:sldId id="320" r:id="rId3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Cambria Math" panose="02040503050406030204" pitchFamily="18" charset="0"/>
      <p:regular r:id="rId39"/>
    </p:embeddedFont>
    <p:embeddedFont>
      <p:font typeface="Libre Baskerville" panose="020B0604020202020204" charset="0"/>
      <p:regular r:id="rId40"/>
      <p:bold r:id="rId41"/>
      <p: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esem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1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04" autoAdjust="0"/>
  </p:normalViewPr>
  <p:slideViewPr>
    <p:cSldViewPr>
      <p:cViewPr varScale="1">
        <p:scale>
          <a:sx n="95" d="100"/>
          <a:sy n="95" d="100"/>
        </p:scale>
        <p:origin x="206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9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173396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members.home.net/dave.t.rudolf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4146986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 Void </a:t>
            </a:r>
            <a:r>
              <a:rPr lang="en-US" dirty="0"/>
              <a:t>is a book in English that does not contain the letter e. More fascinating,</a:t>
            </a:r>
            <a:r>
              <a:rPr lang="en-US" baseline="0" dirty="0"/>
              <a:t> it is translated from a book in French </a:t>
            </a:r>
            <a:r>
              <a:rPr lang="en-US" i="1" baseline="0" dirty="0"/>
              <a:t>(La </a:t>
            </a:r>
            <a:r>
              <a:rPr lang="en-US" i="1" baseline="0" dirty="0" err="1"/>
              <a:t>disparition</a:t>
            </a:r>
            <a:r>
              <a:rPr lang="en-US" i="1" baseline="0" dirty="0"/>
              <a:t>)</a:t>
            </a:r>
            <a:r>
              <a:rPr lang="en-US" baseline="0" dirty="0"/>
              <a:t> that does not contain the letter 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4815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More information on the election of DES and AES can be found at </a:t>
            </a:r>
            <a:r>
              <a:rPr lang="en-US" dirty="0"/>
              <a:t>https://en.wikipedia.org/wiki/Data_Encryption_Standard and https://en.wikipedia.org/wiki/Advanced_Encryption_Standard_process.</a:t>
            </a:r>
          </a:p>
        </p:txBody>
      </p:sp>
    </p:spTree>
    <p:extLst>
      <p:ext uri="{BB962C8B-B14F-4D97-AF65-F5344CB8AC3E}">
        <p14:creationId xmlns:p14="http://schemas.microsoft.com/office/powerpoint/2010/main" val="1571598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801411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Rudolf, D.</a:t>
            </a:r>
            <a:r>
              <a:rPr lang="en-US" baseline="0" dirty="0"/>
              <a:t> (</a:t>
            </a:r>
            <a:r>
              <a:rPr lang="en-US" dirty="0"/>
              <a:t>2000). “</a:t>
            </a:r>
            <a:r>
              <a:rPr lang="en-US" i="0" dirty="0"/>
              <a:t>Figure 2. Block diagram of the DES algorithm</a:t>
            </a:r>
            <a:r>
              <a:rPr lang="en-US" i="1" dirty="0"/>
              <a:t>.” Development and Analysis</a:t>
            </a:r>
            <a:r>
              <a:rPr lang="en-US" i="1" baseline="0" dirty="0"/>
              <a:t> </a:t>
            </a:r>
            <a:r>
              <a:rPr lang="en-US" i="1" dirty="0"/>
              <a:t>of Block Ciphers and</a:t>
            </a:r>
            <a:r>
              <a:rPr lang="en-US" i="1" baseline="0" dirty="0"/>
              <a:t> </a:t>
            </a:r>
            <a:r>
              <a:rPr lang="en-US" i="1" dirty="0"/>
              <a:t>the DES System. http://homepage.usask.ca/~dtr467/400/.</a:t>
            </a:r>
            <a:endParaRPr lang="en-US" dirty="0"/>
          </a:p>
          <a:p>
            <a:endParaRPr lang="en-US" dirty="0"/>
          </a:p>
          <a:p>
            <a:r>
              <a:rPr lang="en-US" dirty="0"/>
              <a:t>Below text: http://homepage.usask.ca/~dtr467/400/ </a:t>
            </a:r>
            <a:r>
              <a:rPr lang="en-US" sz="11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Dave Rudolf</a:t>
            </a:r>
            <a:r>
              <a:rPr lang="en-US" sz="11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2000.  Author page: http://homepage.usask.ca/~dtr467/. </a:t>
            </a:r>
            <a:endParaRPr lang="en-US" dirty="0"/>
          </a:p>
          <a:p>
            <a:endParaRPr lang="en-US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 diagram showing</a:t>
            </a:r>
            <a:r>
              <a:rPr lang="en-US" baseline="0" dirty="0"/>
              <a:t> how DES encrypts messages. It encrypts 64 bits at a time, first running a permutation (reordering) of the bits, then operating on the right-half and </a:t>
            </a:r>
            <a:r>
              <a:rPr lang="en-US" baseline="0" dirty="0" err="1"/>
              <a:t>XORing</a:t>
            </a:r>
            <a:r>
              <a:rPr lang="en-US" baseline="0" dirty="0"/>
              <a:t> the result with the left half, switching them and repeating the process 16 times. </a:t>
            </a:r>
          </a:p>
          <a:p>
            <a:endParaRPr lang="en-US" dirty="0"/>
          </a:p>
          <a:p>
            <a:r>
              <a:rPr lang="en-US" dirty="0"/>
              <a:t>This diagram is not to be discussed in detail. It is included to show that</a:t>
            </a:r>
            <a:r>
              <a:rPr lang="en-US" baseline="0" dirty="0"/>
              <a:t> DES is not as simple as some of the classical ciphers to describe but it is a well-defined algorithm with 16 rounds. Also note that there is a key scheduling algorithm (the right side of the picture) where keys for each round are generated. </a:t>
            </a:r>
          </a:p>
          <a:p>
            <a:endParaRPr lang="en-US" baseline="0" dirty="0"/>
          </a:p>
          <a:p>
            <a:r>
              <a:rPr lang="en-US" baseline="0" dirty="0"/>
              <a:t>This cipher can be contrasted with public key algorithms (such as RSA in part 3) which involve more theory and advanced topics  from mathematics .</a:t>
            </a:r>
          </a:p>
          <a:p>
            <a:endParaRPr lang="en-US" dirty="0"/>
          </a:p>
          <a:p>
            <a:r>
              <a:rPr lang="en-US" baseline="0" dirty="0"/>
              <a:t>This and the next diagram for AES are to show that modern ciphers are not as easy to describe as some of the classical ones.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7781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F61E74D2-3F03-3243-A1F1-330250C6D9FA}" type="slidenum">
              <a:rPr lang="en-AU">
                <a:latin typeface="Arial" pitchFamily="-84" charset="0"/>
              </a:rPr>
              <a:pPr/>
              <a:t>28</a:t>
            </a:fld>
            <a:endParaRPr lang="en-AU">
              <a:latin typeface="Arial" pitchFamily="-8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/>
              <a:t>“</a:t>
            </a:r>
            <a:r>
              <a:rPr lang="en-US" sz="1100" kern="1200" dirty="0">
                <a:solidFill>
                  <a:schemeClr val="tx1"/>
                </a:solidFill>
              </a:rPr>
              <a:t>Figure 5.1: AES Encryption Process,” </a:t>
            </a:r>
            <a:r>
              <a:rPr lang="en-US" sz="1100" i="1" dirty="0"/>
              <a:t>Cryptography and Network Security: Principles and Practice. </a:t>
            </a:r>
            <a:r>
              <a:rPr lang="en-US" sz="1100" dirty="0"/>
              <a:t>Stallings, W.</a:t>
            </a:r>
            <a:r>
              <a:rPr lang="en-US" sz="1100" i="1" dirty="0"/>
              <a:t> ©</a:t>
            </a:r>
            <a:r>
              <a:rPr lang="en-US" sz="1100" dirty="0"/>
              <a:t>2013 Pearson. Reprinted with permission from author.</a:t>
            </a:r>
          </a:p>
          <a:p>
            <a:endParaRPr lang="en-US" dirty="0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  <a:p>
            <a:endParaRPr lang="en-US" dirty="0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  <a:p>
            <a:r>
              <a:rPr lang="en-US" dirty="0"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Figure 5.1 shows the overall structure of the AES encryption process. The cipher</a:t>
            </a:r>
            <a:r>
              <a:rPr lang="en-US" baseline="0" dirty="0"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dirty="0"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takes a plaintext block size of 128 bits, or 16 bytes. The key length can be 16, 24, or</a:t>
            </a:r>
            <a:r>
              <a:rPr lang="en-US" baseline="0" dirty="0"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dirty="0"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32 bytes (128, 192, or 256 bits). The algorithm is referred to as AES-128, AES-192, or AES-256, depending on the key length. </a:t>
            </a:r>
          </a:p>
          <a:p>
            <a:endParaRPr lang="en-US" dirty="0">
              <a:latin typeface="Arial" pitchFamily="-84" charset="0"/>
              <a:ea typeface="ＭＳ Ｐゴシック" pitchFamily="-84" charset="-128"/>
              <a:cs typeface="Arial" pitchFamily="-84" charset="0"/>
            </a:endParaRPr>
          </a:p>
          <a:p>
            <a:r>
              <a:rPr lang="en-US" dirty="0">
                <a:latin typeface="Arial" pitchFamily="-84" charset="0"/>
                <a:ea typeface="ＭＳ Ｐゴシック" pitchFamily="-84" charset="-128"/>
                <a:cs typeface="Arial" pitchFamily="-84" charset="0"/>
              </a:rPr>
              <a:t>Note that</a:t>
            </a:r>
            <a:r>
              <a:rPr lang="en-US" baseline="0" dirty="0">
                <a:latin typeface="Arial" pitchFamily="-84" charset="0"/>
                <a:ea typeface="ＭＳ Ｐゴシック" pitchFamily="-84" charset="-128"/>
                <a:cs typeface="Arial" pitchFamily="-84" charset="0"/>
              </a:rPr>
              <a:t> in both DES and AES there is a key schedule where keys are generated for different rounds of the cipher. This is typical of symmetric ciphers.</a:t>
            </a:r>
            <a:endParaRPr lang="en-US" dirty="0">
              <a:latin typeface="Arial" pitchFamily="-84" charset="0"/>
              <a:ea typeface="Arial" pitchFamily="-84" charset="0"/>
              <a:cs typeface="Arial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4781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/>
              <a:t>Examples of </a:t>
            </a:r>
            <a:r>
              <a:rPr lang="en-US" baseline="0" dirty="0"/>
              <a:t>a secure channel could be a trusted carrier carrying and delivering the key in a locked case or an untapped phone line which the two parties use to agree on what the key will be.</a:t>
            </a:r>
          </a:p>
        </p:txBody>
      </p:sp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546473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/>
              <a:t>Cryptography is part of the larger area of study called cryptology. Cryptography focuses on designing systems to provide security,</a:t>
            </a:r>
            <a:r>
              <a:rPr lang="en-US" baseline="0" dirty="0"/>
              <a:t> and cryptanalysis focuses on breaking these systems.</a:t>
            </a:r>
            <a:endParaRPr dirty="0"/>
          </a:p>
        </p:txBody>
      </p:sp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048077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/>
              <a:t>The </a:t>
            </a:r>
            <a:r>
              <a:rPr lang="en-US"/>
              <a:t>distinguishing</a:t>
            </a:r>
            <a:r>
              <a:rPr lang="en-US" baseline="0"/>
              <a:t> feature </a:t>
            </a:r>
            <a:r>
              <a:rPr lang="en-US" baseline="0" dirty="0"/>
              <a:t>of symmetric key cryptography is the use of the same key for encryption and decryption. Note the illustrations of </a:t>
            </a:r>
            <a:r>
              <a:rPr lang="en-US" i="1" baseline="0" dirty="0"/>
              <a:t>plaintext</a:t>
            </a:r>
            <a:r>
              <a:rPr lang="en-US" baseline="0" dirty="0"/>
              <a:t>, </a:t>
            </a:r>
            <a:r>
              <a:rPr lang="en-US" i="1" baseline="0" dirty="0" err="1"/>
              <a:t>ciphertext</a:t>
            </a:r>
            <a:r>
              <a:rPr lang="en-US" baseline="0" dirty="0"/>
              <a:t>, and </a:t>
            </a:r>
            <a:r>
              <a:rPr lang="en-US" i="1" baseline="0" dirty="0"/>
              <a:t>key</a:t>
            </a:r>
            <a:r>
              <a:rPr lang="en-US" baseline="0" dirty="0"/>
              <a:t> on the slide.</a:t>
            </a:r>
            <a:endParaRPr dirty="0"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676652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that the attacker has the most power in the chosen </a:t>
            </a:r>
            <a:r>
              <a:rPr lang="en-US" dirty="0" err="1"/>
              <a:t>ciphertext</a:t>
            </a:r>
            <a:r>
              <a:rPr lang="en-US" dirty="0"/>
              <a:t> attack scenario because he/she has the power to choose plaintexts and </a:t>
            </a:r>
            <a:r>
              <a:rPr lang="en-US" dirty="0" err="1"/>
              <a:t>ciphertexts</a:t>
            </a:r>
            <a:r>
              <a:rPr lang="en-US" dirty="0"/>
              <a:t> and query for results of their encryption and decryption respectively.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235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1" dirty="0" err="1"/>
              <a:t>Ciphertext</a:t>
            </a:r>
            <a:r>
              <a:rPr lang="en-US" sz="1100" b="1" dirty="0"/>
              <a:t> only attacks – </a:t>
            </a:r>
            <a:r>
              <a:rPr lang="en-US" sz="1100" b="0" dirty="0"/>
              <a:t>How can you proceed to break the cipher if all you have is the </a:t>
            </a:r>
            <a:r>
              <a:rPr lang="en-US" sz="1100" b="0" dirty="0" err="1"/>
              <a:t>ciphertext</a:t>
            </a:r>
            <a:r>
              <a:rPr lang="en-US" sz="1100" b="0" dirty="0"/>
              <a:t>, GJFZYNKZQ IFD? Answer: </a:t>
            </a:r>
            <a:r>
              <a:rPr lang="en-US" sz="1100" dirty="0"/>
              <a:t>Brute force the 26 possible keys and see which gives a meaningful message.</a:t>
            </a:r>
          </a:p>
          <a:p>
            <a:r>
              <a:rPr lang="en-US" sz="1100" b="1" dirty="0"/>
              <a:t>Known plaintext attacks – </a:t>
            </a:r>
            <a:r>
              <a:rPr lang="en-US" sz="1100" dirty="0"/>
              <a:t>You know that  HELLO encrypts to MJQQT. Can you find the key? Answer: Simply figure</a:t>
            </a:r>
            <a:r>
              <a:rPr lang="en-US" sz="1100" baseline="0" dirty="0"/>
              <a:t> out</a:t>
            </a:r>
            <a:r>
              <a:rPr lang="en-US" sz="1100" dirty="0"/>
              <a:t> how much H is shifted to get to M.</a:t>
            </a:r>
          </a:p>
          <a:p>
            <a:r>
              <a:rPr lang="en-US" sz="1100" b="1" dirty="0"/>
              <a:t>Chosen plaintext attacks – </a:t>
            </a:r>
            <a:r>
              <a:rPr lang="en-US" sz="1100" dirty="0"/>
              <a:t>You have the opportunity to choose a plaintext and get its </a:t>
            </a:r>
            <a:r>
              <a:rPr lang="en-US" sz="1100" dirty="0" err="1"/>
              <a:t>ciphertext</a:t>
            </a:r>
            <a:r>
              <a:rPr lang="en-US" sz="1100" dirty="0"/>
              <a:t> (without knowing the key). What would you choose for the plaintext? Answer:</a:t>
            </a:r>
            <a:r>
              <a:rPr lang="en-US" sz="1100" baseline="0" dirty="0"/>
              <a:t> </a:t>
            </a:r>
            <a:r>
              <a:rPr lang="en-US" sz="1100" dirty="0"/>
              <a:t>Choose</a:t>
            </a:r>
            <a:r>
              <a:rPr lang="en-US" sz="1100" baseline="0" dirty="0"/>
              <a:t> A or any other letter for the plaintext.</a:t>
            </a:r>
            <a:endParaRPr lang="en-US" sz="1100" b="1" dirty="0"/>
          </a:p>
          <a:p>
            <a:pPr lvl="0"/>
            <a:r>
              <a:rPr lang="en-US" sz="1100" b="1" dirty="0"/>
              <a:t>Chosen </a:t>
            </a:r>
            <a:r>
              <a:rPr lang="en-US" sz="1100" b="1" dirty="0" err="1"/>
              <a:t>ciphertext</a:t>
            </a:r>
            <a:r>
              <a:rPr lang="en-US" sz="1100" b="1" dirty="0"/>
              <a:t> attacks – </a:t>
            </a:r>
            <a:r>
              <a:rPr lang="en-US" sz="1100" dirty="0"/>
              <a:t>You have the opportunity to choose a </a:t>
            </a:r>
            <a:r>
              <a:rPr lang="en-US" sz="1100" dirty="0" err="1"/>
              <a:t>ciphertext</a:t>
            </a:r>
            <a:r>
              <a:rPr lang="en-US" sz="1100" dirty="0"/>
              <a:t> and get the plaintext for it (without knowing the key). What would you choose for the </a:t>
            </a:r>
            <a:r>
              <a:rPr lang="en-US" sz="1100" dirty="0" err="1"/>
              <a:t>ciphertext</a:t>
            </a:r>
            <a:r>
              <a:rPr lang="en-US" sz="1100" dirty="0"/>
              <a:t>? Answer:</a:t>
            </a:r>
            <a:r>
              <a:rPr lang="en-US" sz="1100" baseline="0" dirty="0"/>
              <a:t> </a:t>
            </a:r>
            <a:r>
              <a:rPr lang="en-US" sz="1100" dirty="0"/>
              <a:t>Choose A or any other letter for the </a:t>
            </a:r>
            <a:r>
              <a:rPr lang="en-US" sz="1100" dirty="0" err="1"/>
              <a:t>ciphertext</a:t>
            </a:r>
            <a:r>
              <a:rPr lang="en-US" sz="1100" dirty="0"/>
              <a:t>.</a:t>
            </a:r>
          </a:p>
          <a:p>
            <a:pPr lvl="0"/>
            <a:endParaRPr lang="en-US" sz="1100" b="1" dirty="0"/>
          </a:p>
          <a:p>
            <a:pPr lvl="0"/>
            <a:r>
              <a:rPr lang="en-US" sz="1100" b="0" dirty="0"/>
              <a:t>The</a:t>
            </a:r>
            <a:r>
              <a:rPr lang="en-US" sz="1100" b="0" baseline="0" dirty="0"/>
              <a:t> correct plaintext for the </a:t>
            </a:r>
            <a:r>
              <a:rPr lang="en-US" sz="1100" b="0" baseline="0" dirty="0" err="1"/>
              <a:t>ciphertext</a:t>
            </a:r>
            <a:r>
              <a:rPr lang="en-US" sz="1100" b="0" baseline="0" dirty="0"/>
              <a:t> GJFZYNKZQ IFD is BEAUTIFUL DAY. </a:t>
            </a:r>
            <a:endParaRPr lang="en-US" sz="1100" b="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807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correct plaintext for the </a:t>
            </a:r>
            <a:r>
              <a:rPr lang="en-US" dirty="0" err="1"/>
              <a:t>ciphertext</a:t>
            </a:r>
            <a:r>
              <a:rPr lang="en-US" dirty="0"/>
              <a:t> RSRGGVQRURTEQQGXDCQUNBDNORART</a:t>
            </a:r>
            <a:r>
              <a:rPr lang="en-US" baseline="0" dirty="0"/>
              <a:t> </a:t>
            </a:r>
            <a:r>
              <a:rPr lang="en-US" dirty="0"/>
              <a:t>is ANAPPLEADAYKEEPSTHEDOCTORAWAY (“an apple a day keeps the doctor away”). </a:t>
            </a:r>
          </a:p>
        </p:txBody>
      </p:sp>
    </p:spTree>
    <p:extLst>
      <p:ext uri="{BB962C8B-B14F-4D97-AF65-F5344CB8AC3E}">
        <p14:creationId xmlns:p14="http://schemas.microsoft.com/office/powerpoint/2010/main" val="283324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order to save time, provide students with a copy of the table printed on paper. </a:t>
            </a:r>
          </a:p>
          <a:p>
            <a:r>
              <a:rPr lang="en-US" baseline="0" dirty="0"/>
              <a:t>Students should have the key, their message, and the </a:t>
            </a:r>
            <a:r>
              <a:rPr lang="en-US" baseline="0" dirty="0" err="1"/>
              <a:t>ciphertext</a:t>
            </a:r>
            <a:r>
              <a:rPr lang="en-US" baseline="0" dirty="0"/>
              <a:t>, all on separate pieces of paper; they share with their neighbor only the </a:t>
            </a:r>
            <a:r>
              <a:rPr lang="en-US" baseline="0" dirty="0" err="1"/>
              <a:t>ciphertext</a:t>
            </a:r>
            <a:r>
              <a:rPr lang="en-US" baseline="0" dirty="0"/>
              <a:t> at first, then the key.</a:t>
            </a:r>
          </a:p>
        </p:txBody>
      </p:sp>
    </p:spTree>
    <p:extLst>
      <p:ext uri="{BB962C8B-B14F-4D97-AF65-F5344CB8AC3E}">
        <p14:creationId xmlns:p14="http://schemas.microsoft.com/office/powerpoint/2010/main" val="2118739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kern="1200" baseline="0" dirty="0">
              <a:solidFill>
                <a:schemeClr val="tx1"/>
              </a:solidFill>
              <a:latin typeface="Arial" charset="0"/>
              <a:ea typeface="ＭＳ Ｐゴシック" pitchFamily="-107" charset="-128"/>
              <a:cs typeface="ＭＳ Ｐゴシック" pitchFamily="-107" charset="-128"/>
            </a:endParaRPr>
          </a:p>
          <a:p>
            <a:r>
              <a:rPr lang="en-US" sz="1100" kern="1200" baseline="0" dirty="0">
                <a:solidFill>
                  <a:schemeClr val="tx1"/>
                </a:solidFill>
                <a:latin typeface="Arial" charset="0"/>
                <a:ea typeface="ＭＳ Ｐゴシック" pitchFamily="-107" charset="-128"/>
                <a:cs typeface="ＭＳ Ｐゴシック" pitchFamily="-107" charset="-128"/>
              </a:rPr>
              <a:t>Note that this exercise can be skipped if time is a concern.</a:t>
            </a:r>
          </a:p>
          <a:p>
            <a:r>
              <a:rPr lang="en-US" sz="1100" kern="1200" baseline="0" dirty="0">
                <a:solidFill>
                  <a:schemeClr val="tx1"/>
                </a:solidFill>
                <a:latin typeface="Arial" charset="0"/>
                <a:ea typeface="ＭＳ Ｐゴシック" pitchFamily="-107" charset="-128"/>
                <a:cs typeface="ＭＳ Ｐゴシック" pitchFamily="-107" charset="-128"/>
              </a:rPr>
              <a:t>When ROT13 is applied twice to a message, you get the message back because of 13 being the number of the middle character in the alphabet. </a:t>
            </a:r>
          </a:p>
          <a:p>
            <a:endParaRPr lang="en-US" sz="1100" kern="1200" baseline="0" dirty="0">
              <a:solidFill>
                <a:schemeClr val="tx1"/>
              </a:solidFill>
              <a:latin typeface="Arial" charset="0"/>
              <a:ea typeface="ＭＳ Ｐゴシック" pitchFamily="-107" charset="-128"/>
              <a:cs typeface="ＭＳ Ｐゴシック" pitchFamily="-107" charset="-128"/>
            </a:endParaRPr>
          </a:p>
          <a:p>
            <a:r>
              <a:rPr lang="en-US" sz="1100" kern="1200" baseline="0" dirty="0">
                <a:solidFill>
                  <a:schemeClr val="tx1"/>
                </a:solidFill>
                <a:latin typeface="Arial" charset="0"/>
                <a:ea typeface="ＭＳ Ｐゴシック" pitchFamily="-107" charset="-128"/>
                <a:cs typeface="ＭＳ Ｐゴシック" pitchFamily="-107" charset="-128"/>
              </a:rPr>
              <a:t>Plaintext   ---------------------------</a:t>
            </a:r>
            <a:r>
              <a:rPr lang="en-US" sz="1100" kern="1200" baseline="0" dirty="0">
                <a:solidFill>
                  <a:schemeClr val="tx1"/>
                </a:solidFill>
                <a:latin typeface="Arial" charset="0"/>
                <a:ea typeface="ＭＳ Ｐゴシック" pitchFamily="-107" charset="-128"/>
                <a:cs typeface="ＭＳ Ｐゴシック" pitchFamily="-107" charset="-128"/>
                <a:sym typeface="Wingdings" panose="05000000000000000000" pitchFamily="2" charset="2"/>
              </a:rPr>
              <a:t>  </a:t>
            </a:r>
            <a:r>
              <a:rPr lang="en-US" sz="1100" kern="1200" baseline="0" dirty="0" err="1">
                <a:solidFill>
                  <a:schemeClr val="tx1"/>
                </a:solidFill>
                <a:latin typeface="Arial" charset="0"/>
                <a:ea typeface="ＭＳ Ｐゴシック" pitchFamily="-107" charset="-128"/>
                <a:cs typeface="ＭＳ Ｐゴシック" pitchFamily="-107" charset="-128"/>
                <a:sym typeface="Wingdings" panose="05000000000000000000" pitchFamily="2" charset="2"/>
              </a:rPr>
              <a:t>Ciphertext</a:t>
            </a:r>
            <a:r>
              <a:rPr lang="en-US" sz="1100" kern="1200" baseline="0" dirty="0">
                <a:solidFill>
                  <a:schemeClr val="tx1"/>
                </a:solidFill>
                <a:latin typeface="Arial" charset="0"/>
                <a:ea typeface="ＭＳ Ｐゴシック" pitchFamily="-107" charset="-128"/>
                <a:cs typeface="ＭＳ Ｐゴシック" pitchFamily="-107" charset="-128"/>
                <a:sym typeface="Wingdings" panose="05000000000000000000" pitchFamily="2" charset="2"/>
              </a:rPr>
              <a:t>  ------------------------ Plaintext</a:t>
            </a:r>
          </a:p>
          <a:p>
            <a:r>
              <a:rPr lang="en-US" sz="1100" kern="1200" baseline="0" dirty="0">
                <a:solidFill>
                  <a:schemeClr val="tx1"/>
                </a:solidFill>
                <a:latin typeface="Arial" charset="0"/>
                <a:ea typeface="ＭＳ Ｐゴシック" pitchFamily="-107" charset="-128"/>
                <a:cs typeface="ＭＳ Ｐゴシック" pitchFamily="-107" charset="-128"/>
                <a:sym typeface="Wingdings" panose="05000000000000000000" pitchFamily="2" charset="2"/>
              </a:rPr>
              <a:t>                   encrypt with ROT13                                encrypt with ROT13 </a:t>
            </a:r>
          </a:p>
          <a:p>
            <a:endParaRPr lang="en-US" sz="1100" kern="1200" baseline="0" dirty="0">
              <a:solidFill>
                <a:schemeClr val="tx1"/>
              </a:solidFill>
              <a:latin typeface="Arial" charset="0"/>
              <a:ea typeface="ＭＳ Ｐゴシック" pitchFamily="-107" charset="-128"/>
              <a:cs typeface="ＭＳ Ｐゴシック" pitchFamily="-107" charset="-128"/>
              <a:sym typeface="Wingdings" panose="05000000000000000000" pitchFamily="2" charset="2"/>
            </a:endParaRPr>
          </a:p>
          <a:p>
            <a:r>
              <a:rPr lang="en-US" sz="1100" kern="1200" baseline="0" dirty="0">
                <a:solidFill>
                  <a:schemeClr val="tx1"/>
                </a:solidFill>
                <a:latin typeface="Arial" charset="0"/>
                <a:ea typeface="ＭＳ Ｐゴシック" pitchFamily="-107" charset="-128"/>
                <a:cs typeface="ＭＳ Ｐゴシック" pitchFamily="-107" charset="-128"/>
                <a:sym typeface="Wingdings" panose="05000000000000000000" pitchFamily="2" charset="2"/>
              </a:rPr>
              <a:t>Note that both arrows have  encrypt. </a:t>
            </a:r>
            <a:r>
              <a:rPr lang="en-US" sz="1100" kern="1200" baseline="0" dirty="0" err="1">
                <a:solidFill>
                  <a:schemeClr val="tx1"/>
                </a:solidFill>
                <a:latin typeface="Arial" charset="0"/>
                <a:ea typeface="ＭＳ Ｐゴシック" pitchFamily="-107" charset="-128"/>
                <a:cs typeface="ＭＳ Ｐゴシック" pitchFamily="-107" charset="-128"/>
                <a:sym typeface="Wingdings" panose="05000000000000000000" pitchFamily="2" charset="2"/>
              </a:rPr>
              <a:t>Normalyy</a:t>
            </a:r>
            <a:r>
              <a:rPr lang="en-US" sz="1100" kern="1200" baseline="0" dirty="0">
                <a:solidFill>
                  <a:schemeClr val="tx1"/>
                </a:solidFill>
                <a:latin typeface="Arial" charset="0"/>
                <a:ea typeface="ＭＳ Ｐゴシック" pitchFamily="-107" charset="-128"/>
                <a:cs typeface="ＭＳ Ｐゴシック" pitchFamily="-107" charset="-128"/>
                <a:sym typeface="Wingdings" panose="05000000000000000000" pitchFamily="2" charset="2"/>
              </a:rPr>
              <a:t>, the second arrow would have encrypt but ROT13 is special.</a:t>
            </a:r>
          </a:p>
          <a:p>
            <a:r>
              <a:rPr lang="en-US" sz="1100" kern="1200" baseline="0" dirty="0">
                <a:solidFill>
                  <a:schemeClr val="tx1"/>
                </a:solidFill>
                <a:latin typeface="Arial" charset="0"/>
                <a:ea typeface="ＭＳ Ｐゴシック" pitchFamily="-107" charset="-128"/>
                <a:cs typeface="ＭＳ Ｐゴシック" pitchFamily="-107" charset="-128"/>
                <a:sym typeface="Wingdings" panose="05000000000000000000" pitchFamily="2" charset="2"/>
              </a:rPr>
              <a:t>As another hands on activity, students can try encrypting a message twice using their key and see if this property holds.</a:t>
            </a:r>
          </a:p>
          <a:p>
            <a:endParaRPr lang="en-US" sz="1100" kern="1200" baseline="0" dirty="0">
              <a:solidFill>
                <a:schemeClr val="tx1"/>
              </a:solidFill>
              <a:latin typeface="Arial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9260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1" dirty="0" err="1"/>
              <a:t>Ciphertext</a:t>
            </a:r>
            <a:r>
              <a:rPr lang="en-US" sz="1100" b="1" dirty="0"/>
              <a:t> only attacks – </a:t>
            </a:r>
            <a:r>
              <a:rPr lang="en-US" sz="1100" dirty="0"/>
              <a:t>Brute forcing</a:t>
            </a:r>
            <a:r>
              <a:rPr lang="en-US" sz="1100" baseline="0" dirty="0"/>
              <a:t> is not feasible, as shown in the previous slide. </a:t>
            </a:r>
            <a:r>
              <a:rPr lang="en-US" sz="1100" dirty="0"/>
              <a:t>A</a:t>
            </a:r>
            <a:r>
              <a:rPr lang="en-US" sz="1100" baseline="0" dirty="0"/>
              <a:t> different, more analytical approach is using frequency analysis which is described in upcoming slides. Students will also have an assignment on it.</a:t>
            </a:r>
            <a:endParaRPr lang="en-US" sz="1100" dirty="0"/>
          </a:p>
          <a:p>
            <a:r>
              <a:rPr lang="en-US" sz="1100" b="1" dirty="0"/>
              <a:t>Known plaintext attacks – </a:t>
            </a:r>
            <a:r>
              <a:rPr lang="en-US" sz="1100" dirty="0"/>
              <a:t>You know that HELLO encrypts to MYZZK. Can you find the key? Answer: This reveals that</a:t>
            </a:r>
            <a:r>
              <a:rPr lang="en-US" sz="1100" baseline="0" dirty="0"/>
              <a:t> M should be replaced by H, Y by E, L by Z, and K by O. Substitute these and see if it helps to figure out the others. Do frequency analysis if necessary.</a:t>
            </a:r>
            <a:endParaRPr lang="en-US" sz="1100" dirty="0"/>
          </a:p>
          <a:p>
            <a:r>
              <a:rPr lang="en-US" sz="1100" b="1" dirty="0"/>
              <a:t>Chosen plaintext attacks – </a:t>
            </a:r>
            <a:r>
              <a:rPr lang="en-US" sz="1100" dirty="0"/>
              <a:t>You have the opportunity to choose a plaintext and get its </a:t>
            </a:r>
            <a:r>
              <a:rPr lang="en-US" sz="1100" dirty="0" err="1"/>
              <a:t>ciphertext</a:t>
            </a:r>
            <a:r>
              <a:rPr lang="en-US" sz="1100" dirty="0"/>
              <a:t> (without knowing the key). What would you choose for the plaintext? Answer:</a:t>
            </a:r>
            <a:r>
              <a:rPr lang="en-US" sz="1100" baseline="0" dirty="0"/>
              <a:t> </a:t>
            </a:r>
            <a:r>
              <a:rPr lang="en-US" sz="1100" dirty="0"/>
              <a:t>Choose</a:t>
            </a:r>
            <a:r>
              <a:rPr lang="en-US" sz="1100" baseline="0" dirty="0"/>
              <a:t> the whole alphabet for the plaintext.</a:t>
            </a:r>
            <a:endParaRPr lang="en-US" sz="1100" b="1" dirty="0"/>
          </a:p>
          <a:p>
            <a:pPr lvl="0"/>
            <a:r>
              <a:rPr lang="en-US" sz="1100" b="1" dirty="0"/>
              <a:t>Chosen </a:t>
            </a:r>
            <a:r>
              <a:rPr lang="en-US" sz="1100" b="1" dirty="0" err="1"/>
              <a:t>ciphertext</a:t>
            </a:r>
            <a:r>
              <a:rPr lang="en-US" sz="1100" b="1" dirty="0"/>
              <a:t> attacks – </a:t>
            </a:r>
            <a:r>
              <a:rPr lang="en-US" sz="1100" b="0" dirty="0"/>
              <a:t>You have the same ability as with chosen plaintext attacks, plus you </a:t>
            </a:r>
            <a:r>
              <a:rPr lang="en-US" sz="1100" dirty="0"/>
              <a:t>have the opportunity to choose a </a:t>
            </a:r>
            <a:r>
              <a:rPr lang="en-US" sz="1100" dirty="0" err="1"/>
              <a:t>ciphertext</a:t>
            </a:r>
            <a:r>
              <a:rPr lang="en-US" sz="1100" dirty="0"/>
              <a:t> and get the plaintext for it (without knowing the key). What would you choose for the </a:t>
            </a:r>
            <a:r>
              <a:rPr lang="en-US" sz="1100" dirty="0" err="1"/>
              <a:t>ciphertext</a:t>
            </a:r>
            <a:r>
              <a:rPr lang="en-US" sz="1100" dirty="0"/>
              <a:t>? Answer:</a:t>
            </a:r>
            <a:r>
              <a:rPr lang="en-US" sz="1100" baseline="0" dirty="0"/>
              <a:t> </a:t>
            </a:r>
            <a:r>
              <a:rPr lang="en-US" sz="1100" dirty="0"/>
              <a:t>Choose the</a:t>
            </a:r>
            <a:r>
              <a:rPr lang="en-US" sz="1100" baseline="0" dirty="0"/>
              <a:t> whole alphabet </a:t>
            </a:r>
            <a:r>
              <a:rPr lang="en-US" sz="1100" dirty="0"/>
              <a:t>for the </a:t>
            </a:r>
            <a:r>
              <a:rPr lang="en-US" sz="1100" dirty="0" err="1"/>
              <a:t>ciphertext</a:t>
            </a:r>
            <a:r>
              <a:rPr lang="en-US" sz="1100" dirty="0"/>
              <a:t>.</a:t>
            </a:r>
            <a:endParaRPr lang="en-US" sz="1100" b="1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807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49552" y="3401981"/>
            <a:ext cx="5372100" cy="2059641"/>
            <a:chOff x="914400" y="3657600"/>
            <a:chExt cx="7162800" cy="2059641"/>
          </a:xfrm>
        </p:grpSpPr>
        <p:sp>
          <p:nvSpPr>
            <p:cNvPr id="11" name="Rectangle 10"/>
            <p:cNvSpPr/>
            <p:nvPr/>
          </p:nvSpPr>
          <p:spPr>
            <a:xfrm>
              <a:off x="914400" y="3657600"/>
              <a:ext cx="7162800" cy="1295400"/>
            </a:xfrm>
            <a:prstGeom prst="rect">
              <a:avLst/>
            </a:prstGeom>
            <a:noFill/>
            <a:ln w="12700">
              <a:solidFill>
                <a:srgbClr val="295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914400" y="5069541"/>
              <a:ext cx="7162800" cy="647700"/>
            </a:xfrm>
            <a:prstGeom prst="rect">
              <a:avLst/>
            </a:prstGeom>
            <a:noFill/>
            <a:ln w="12700">
              <a:solidFill>
                <a:srgbClr val="295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914400" y="3657600"/>
              <a:ext cx="228600" cy="1295400"/>
            </a:xfrm>
            <a:prstGeom prst="rect">
              <a:avLst/>
            </a:prstGeom>
            <a:solidFill>
              <a:srgbClr val="29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14400" y="5069541"/>
              <a:ext cx="228600" cy="647700"/>
            </a:xfrm>
            <a:prstGeom prst="rect">
              <a:avLst/>
            </a:prstGeom>
            <a:solidFill>
              <a:srgbClr val="29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2629775" y="3616586"/>
            <a:ext cx="4611655" cy="803564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lang="en-US" sz="3000" b="1" kern="1200" baseline="0" dirty="0" smtClean="0">
                <a:solidFill>
                  <a:srgbClr val="2955A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Module Name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2629775" y="4998325"/>
            <a:ext cx="4220429" cy="27889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  <a:lvl3pPr marL="685800" indent="0">
              <a:buNone/>
              <a:defRPr/>
            </a:lvl3pPr>
            <a:lvl5pPr marL="1371600" indent="0" algn="l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71" y="283768"/>
            <a:ext cx="1883002" cy="18709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4634" y="283768"/>
            <a:ext cx="1210054" cy="121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89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w b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20473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otal 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109229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187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81563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1288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6377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5512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48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6FE3C-7E70-4420-AA12-392E0D4E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41640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587" y="187779"/>
            <a:ext cx="5550681" cy="667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9330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www.c5colleges.org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creativecommons.org/licenses/by/4.0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 title="Page Number"/>
          <p:cNvSpPr>
            <a:spLocks noGrp="1"/>
          </p:cNvSpPr>
          <p:nvPr>
            <p:ph type="sldNum" sz="quarter" idx="4"/>
          </p:nvPr>
        </p:nvSpPr>
        <p:spPr>
          <a:xfrm>
            <a:off x="8019661" y="6329898"/>
            <a:ext cx="4956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6FE3C-7E70-4420-AA12-392E0D4EE99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28650" y="457200"/>
            <a:ext cx="5685995" cy="1101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title="Creative Commons Logo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463019"/>
            <a:ext cx="720197" cy="295275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482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to edit M</a:t>
            </a:r>
          </a:p>
          <a:p>
            <a:pPr lvl="0"/>
            <a:r>
              <a:rPr lang="en-US" dirty="0"/>
              <a:t>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err="1"/>
              <a:t>levelThird</a:t>
            </a:r>
            <a:r>
              <a:rPr lang="en-US" dirty="0"/>
              <a:t>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" y="90100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 rot="10800000" flipV="1">
            <a:off x="1397918" y="6512460"/>
            <a:ext cx="4147458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28850" algn="ctr"/>
                <a:tab pos="4457700" algn="r"/>
              </a:tabLst>
            </a:pPr>
            <a:r>
              <a:rPr kumimoji="0" lang="en-US" altLang="en-US" sz="525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This document is licensed with a </a:t>
            </a:r>
            <a:r>
              <a:rPr kumimoji="0" lang="en-US" altLang="en-US" sz="525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Creative Commons Attribution 4.0 International License</a:t>
            </a:r>
            <a:r>
              <a:rPr kumimoji="0" lang="en-US" altLang="en-US" sz="525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en-US" altLang="en-US" sz="525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©2017  </a:t>
            </a: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www.C5colleges.org</a:t>
            </a:r>
            <a:endParaRPr kumimoji="0" lang="en-US" altLang="en-US" sz="135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64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marR="0" indent="-171450" algn="l" defTabSz="685800" rtl="0" eaLnBrk="1" fontAlgn="auto" latinLnBrk="0" hangingPunct="1">
        <a:lnSpc>
          <a:spcPct val="90000"/>
        </a:lnSpc>
        <a:spcBef>
          <a:spcPts val="75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Document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1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hyperlink" Target="https://en.wikipedia.org/wiki/User:Matt_Crypto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commons.wikimedia.org/wiki/File:ROT13.png" TargetMode="External"/><Relationship Id="rId5" Type="http://schemas.openxmlformats.org/officeDocument/2006/relationships/hyperlink" Target="https://commons.wikimedia.org/wiki/User:Bdesham" TargetMode="External"/><Relationship Id="rId4" Type="http://schemas.openxmlformats.org/officeDocument/2006/relationships/hyperlink" Target="https://commons.wikimedia.org/w/index.php?curid=270724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/index.php?curid=9971073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mmons.wikimedia.org/wiki/User:Nandhp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Cipher_suite" TargetMode="External"/><Relationship Id="rId3" Type="http://schemas.openxmlformats.org/officeDocument/2006/relationships/hyperlink" Target="https://en.wikipedia.org/wiki/Triple_DES" TargetMode="External"/><Relationship Id="rId7" Type="http://schemas.openxmlformats.org/officeDocument/2006/relationships/hyperlink" Target="https://en.wikipedia.org/wiki/Camellia_(cipher)" TargetMode="External"/><Relationship Id="rId2" Type="http://schemas.openxmlformats.org/officeDocument/2006/relationships/hyperlink" Target="https://en.wikipedia.org/wiki/RC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Data_Encryption_Standard" TargetMode="External"/><Relationship Id="rId5" Type="http://schemas.openxmlformats.org/officeDocument/2006/relationships/hyperlink" Target="https://en.wikipedia.org/wiki/International_Data_Encryption_Algorithm" TargetMode="External"/><Relationship Id="rId4" Type="http://schemas.openxmlformats.org/officeDocument/2006/relationships/hyperlink" Target="https://en.wikipedia.org/wiki/Advanced_Encryption_Standard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homepage.usask.ca/~dtr467/400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creativecommons.org/licenses/by/4.0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dirty="0">
                <a:solidFill>
                  <a:srgbClr val="2851A9"/>
                </a:solidFill>
                <a:ea typeface="Libre Baskerville"/>
                <a:cs typeface="Libre Baskerville"/>
                <a:sym typeface="Libre Baskerville"/>
              </a:rPr>
              <a:t>Applied Cryptography</a:t>
            </a:r>
            <a:endParaRPr lang="en-US" b="1" i="0" u="none" strike="noStrike" dirty="0">
              <a:solidFill>
                <a:srgbClr val="2851A9"/>
              </a:solidFill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4" name="Shape 34"/>
          <p:cNvSpPr txBox="1"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ymbol"/>
              <a:buNone/>
            </a:pPr>
            <a:r>
              <a:rPr lang="en-US" sz="2000" b="1" i="0" u="none" strike="noStrike" cap="none" baseline="0" dirty="0">
                <a:solidFill>
                  <a:srgbClr val="2851A9"/>
                </a:solidFill>
                <a:ea typeface="Libre Baskerville"/>
                <a:cs typeface="Libre Baskerville"/>
                <a:sym typeface="Libre Baskerville"/>
              </a:rPr>
              <a:t>Symmetric</a:t>
            </a:r>
            <a:r>
              <a:rPr lang="en-US" sz="2000" b="1" i="0" u="none" strike="noStrike" cap="none" dirty="0">
                <a:solidFill>
                  <a:srgbClr val="2851A9"/>
                </a:solidFill>
                <a:ea typeface="Libre Baskerville"/>
                <a:cs typeface="Libre Baskerville"/>
                <a:sym typeface="Libre Baskerville"/>
              </a:rPr>
              <a:t> Key </a:t>
            </a:r>
            <a:r>
              <a:rPr lang="en-US" sz="2000" b="1" i="0" u="none" strike="noStrike" cap="none" baseline="0" dirty="0">
                <a:solidFill>
                  <a:srgbClr val="2851A9"/>
                </a:solidFill>
                <a:ea typeface="Libre Baskerville"/>
                <a:cs typeface="Libre Baskerville"/>
                <a:sym typeface="Libre Baskerville"/>
              </a:rPr>
              <a:t>Cryptography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Cryptanalysis of Shift Cipher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Brute force approach: Try out all possible keys.</a:t>
            </a:r>
          </a:p>
          <a:p>
            <a:endParaRPr lang="en-US" dirty="0"/>
          </a:p>
          <a:p>
            <a:r>
              <a:rPr lang="en-US" dirty="0"/>
              <a:t>What is the key space? How many keys are there?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For an English alphabet, there are 26. (Why?)</a:t>
            </a:r>
          </a:p>
          <a:p>
            <a:pPr lvl="1"/>
            <a:endParaRPr lang="en-US" dirty="0"/>
          </a:p>
          <a:p>
            <a:r>
              <a:rPr lang="en-US" dirty="0"/>
              <a:t>Note that we assume here that the cryptanalyst knows the language that the original plaintext is in.</a:t>
            </a:r>
          </a:p>
        </p:txBody>
      </p:sp>
    </p:spTree>
    <p:extLst>
      <p:ext uri="{BB962C8B-B14F-4D97-AF65-F5344CB8AC3E}">
        <p14:creationId xmlns:p14="http://schemas.microsoft.com/office/powerpoint/2010/main" val="526208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Kerckhoffs’s</a:t>
            </a:r>
            <a:r>
              <a:rPr lang="en-US" dirty="0"/>
              <a:t> Principle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41300" lvl="0" indent="-241300">
              <a:spcBef>
                <a:spcPts val="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dirty="0" err="1"/>
              <a:t>Auguste</a:t>
            </a:r>
            <a:r>
              <a:rPr lang="en-US" dirty="0"/>
              <a:t> </a:t>
            </a:r>
            <a:r>
              <a:rPr lang="en-US" dirty="0" err="1"/>
              <a:t>Kerckhoffs</a:t>
            </a:r>
            <a:r>
              <a:rPr lang="en-US" dirty="0"/>
              <a:t> (1835-1903) </a:t>
            </a:r>
          </a:p>
          <a:p>
            <a:pPr marL="527050" lvl="1" indent="-285750">
              <a:spcBef>
                <a:spcPts val="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dirty="0"/>
              <a:t>Dutch linguist and cryptographer</a:t>
            </a:r>
          </a:p>
          <a:p>
            <a:pPr marL="241300" lvl="0" indent="-342900">
              <a:spcBef>
                <a:spcPts val="0"/>
              </a:spcBef>
              <a:buSzPct val="70000"/>
              <a:buFont typeface="Calibri" panose="020F0502020204030204" pitchFamily="34" charset="0"/>
              <a:buChar char="•"/>
            </a:pPr>
            <a:endParaRPr lang="en-US" dirty="0"/>
          </a:p>
          <a:p>
            <a:pPr marL="241300" lvl="0" indent="-241300">
              <a:spcBef>
                <a:spcPts val="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dirty="0"/>
              <a:t>A cryptosystem should be secure even if everything about the system, except the </a:t>
            </a:r>
            <a:r>
              <a:rPr lang="en-US" b="1" dirty="0"/>
              <a:t>key</a:t>
            </a:r>
            <a:r>
              <a:rPr lang="en-US" dirty="0"/>
              <a:t>, is public knowledge.</a:t>
            </a:r>
          </a:p>
          <a:p>
            <a:pPr marL="241300" lvl="0" indent="-241300">
              <a:spcBef>
                <a:spcPts val="0"/>
              </a:spcBef>
              <a:buSzPct val="70000"/>
              <a:buFont typeface="Calibri" panose="020F0502020204030204" pitchFamily="34" charset="0"/>
              <a:buChar char="•"/>
            </a:pPr>
            <a:endParaRPr lang="en-US" dirty="0"/>
          </a:p>
          <a:p>
            <a:pPr marL="241300" lvl="0" indent="-241300">
              <a:spcBef>
                <a:spcPts val="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dirty="0"/>
              <a:t>Contrast “Security by obscurity” with </a:t>
            </a:r>
            <a:r>
              <a:rPr lang="en-US" dirty="0" err="1"/>
              <a:t>Kerckhoffs’s</a:t>
            </a:r>
            <a:r>
              <a:rPr lang="en-US" dirty="0"/>
              <a:t> Principle.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72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Cryptanalysis of a Cipher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Clearly state assumptions on what an attacker may have. Following </a:t>
            </a:r>
            <a:r>
              <a:rPr lang="en-US" sz="2400" dirty="0" err="1"/>
              <a:t>Kerckhoffs’s</a:t>
            </a:r>
            <a:r>
              <a:rPr lang="en-US" sz="2400" dirty="0"/>
              <a:t> Principle, we assume that the details of the algorithm used for encryption is known. Does the attacker have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 err="1"/>
              <a:t>Ciphertext</a:t>
            </a:r>
            <a:r>
              <a:rPr lang="en-US" sz="2000" dirty="0"/>
              <a:t>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Pairs of plaintexts and </a:t>
            </a:r>
            <a:r>
              <a:rPr lang="en-US" sz="2000" dirty="0" err="1"/>
              <a:t>ciphertexts</a:t>
            </a:r>
            <a:r>
              <a:rPr lang="en-US" sz="2000" dirty="0"/>
              <a:t>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The ability to choose any plaintext (and obtain the corresponding </a:t>
            </a:r>
            <a:r>
              <a:rPr lang="en-US" sz="2000" dirty="0" err="1"/>
              <a:t>ciphertext</a:t>
            </a:r>
            <a:r>
              <a:rPr lang="en-US" sz="2000" dirty="0"/>
              <a:t>) without knowledge of the key?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The ability to choose certain </a:t>
            </a:r>
            <a:r>
              <a:rPr lang="en-US" sz="2000" dirty="0" err="1"/>
              <a:t>ciphertexts</a:t>
            </a:r>
            <a:r>
              <a:rPr lang="en-US" sz="2000" dirty="0"/>
              <a:t> and get the corresponding plaintext without knowledge of the key?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907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Attack Scenarios on Ciphers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b="1" dirty="0" err="1"/>
              <a:t>Ciphertext</a:t>
            </a:r>
            <a:r>
              <a:rPr lang="en-US" sz="2200" b="1" dirty="0"/>
              <a:t> only attacks: </a:t>
            </a:r>
            <a:r>
              <a:rPr lang="en-US" sz="2200" dirty="0"/>
              <a:t>The attacker has only </a:t>
            </a:r>
            <a:r>
              <a:rPr lang="en-US" sz="2200" dirty="0" err="1"/>
              <a:t>ciphertext</a:t>
            </a:r>
            <a:r>
              <a:rPr lang="en-US" sz="2200" dirty="0"/>
              <a:t>(s).</a:t>
            </a:r>
          </a:p>
          <a:p>
            <a:r>
              <a:rPr lang="en-US" sz="2200" b="1" dirty="0"/>
              <a:t>Known plaintext attacks: </a:t>
            </a:r>
            <a:r>
              <a:rPr lang="en-US" sz="2200" dirty="0"/>
              <a:t>The attacker has </a:t>
            </a:r>
            <a:r>
              <a:rPr lang="en-US" sz="2200" dirty="0" err="1"/>
              <a:t>ciphertext</a:t>
            </a:r>
            <a:r>
              <a:rPr lang="en-US" sz="2200" dirty="0"/>
              <a:t>(s) and plaintext(s) for some of the </a:t>
            </a:r>
            <a:r>
              <a:rPr lang="en-US" sz="2200" dirty="0" err="1"/>
              <a:t>ciphertexts</a:t>
            </a:r>
            <a:r>
              <a:rPr lang="en-US" sz="2200" dirty="0"/>
              <a:t>. </a:t>
            </a:r>
          </a:p>
          <a:p>
            <a:r>
              <a:rPr lang="en-US" sz="2200" b="1" dirty="0"/>
              <a:t>Chosen plaintext attacks: </a:t>
            </a:r>
            <a:r>
              <a:rPr lang="en-US" sz="2200" dirty="0"/>
              <a:t>The attacker has </a:t>
            </a:r>
            <a:r>
              <a:rPr lang="en-US" sz="2200" dirty="0" err="1"/>
              <a:t>ciphertexts</a:t>
            </a:r>
            <a:r>
              <a:rPr lang="en-US" sz="2200" dirty="0"/>
              <a:t> and can choose a limited number of plaintexts and compute corresponding </a:t>
            </a:r>
            <a:r>
              <a:rPr lang="en-US" sz="2200" dirty="0" err="1"/>
              <a:t>ciphertexts</a:t>
            </a:r>
            <a:r>
              <a:rPr lang="en-US" sz="2200" dirty="0"/>
              <a:t>.</a:t>
            </a:r>
          </a:p>
          <a:p>
            <a:r>
              <a:rPr lang="en-US" sz="2200" b="1" dirty="0"/>
              <a:t>Chosen </a:t>
            </a:r>
            <a:r>
              <a:rPr lang="en-US" sz="2200" b="1" dirty="0" err="1"/>
              <a:t>ciphertext</a:t>
            </a:r>
            <a:r>
              <a:rPr lang="en-US" sz="2200" b="1" dirty="0"/>
              <a:t> attacks</a:t>
            </a:r>
            <a:r>
              <a:rPr lang="en-US" sz="2200" dirty="0"/>
              <a:t>: The attacker has the same ability as with chosen plaintext attacks, plus he/she can query a limited number of </a:t>
            </a:r>
            <a:r>
              <a:rPr lang="en-US" sz="2200" dirty="0" err="1"/>
              <a:t>ciphertexts</a:t>
            </a:r>
            <a:r>
              <a:rPr lang="en-US" sz="2200" dirty="0"/>
              <a:t> and get the plaintext for them.</a:t>
            </a:r>
          </a:p>
        </p:txBody>
      </p:sp>
    </p:spTree>
    <p:extLst>
      <p:ext uri="{BB962C8B-B14F-4D97-AF65-F5344CB8AC3E}">
        <p14:creationId xmlns:p14="http://schemas.microsoft.com/office/powerpoint/2010/main" val="1604038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Shift Cipher and Attack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05000"/>
            <a:ext cx="8229600" cy="43434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Task: </a:t>
            </a:r>
            <a:r>
              <a:rPr lang="en-US" sz="2000" dirty="0"/>
              <a:t>Think about what it takes to decrypt a </a:t>
            </a:r>
            <a:r>
              <a:rPr lang="en-US" sz="2000" dirty="0" err="1"/>
              <a:t>ciphertext</a:t>
            </a:r>
            <a:r>
              <a:rPr lang="en-US" sz="2000" dirty="0"/>
              <a:t> that is obtained using the shift cipher under these scenarios:</a:t>
            </a:r>
          </a:p>
          <a:p>
            <a:r>
              <a:rPr lang="en-US" sz="2000" b="1" dirty="0" err="1"/>
              <a:t>Ciphertext</a:t>
            </a:r>
            <a:r>
              <a:rPr lang="en-US" sz="2000" b="1" dirty="0"/>
              <a:t> only attacks  – </a:t>
            </a:r>
            <a:r>
              <a:rPr lang="en-US" sz="2000" dirty="0"/>
              <a:t>How can you proceed to break the cipher if all you have is the </a:t>
            </a:r>
            <a:r>
              <a:rPr lang="en-US" sz="2000" dirty="0" err="1"/>
              <a:t>ciphertext</a:t>
            </a:r>
            <a:r>
              <a:rPr lang="en-US" sz="2000" dirty="0"/>
              <a:t>, GJFZYNKZQ IFD? </a:t>
            </a:r>
          </a:p>
          <a:p>
            <a:r>
              <a:rPr lang="en-US" sz="2000" b="1" dirty="0"/>
              <a:t>Known plaintext attacks – </a:t>
            </a:r>
            <a:r>
              <a:rPr lang="en-US" sz="2000" dirty="0"/>
              <a:t>You know that HELLO encrypts to MJQQT. Can you find the key?</a:t>
            </a:r>
          </a:p>
          <a:p>
            <a:r>
              <a:rPr lang="en-US" sz="2000" b="1" dirty="0"/>
              <a:t>Chosen plaintext attacks – </a:t>
            </a:r>
            <a:r>
              <a:rPr lang="en-US" sz="2000" dirty="0"/>
              <a:t>You have the opportunity to choose a plaintext and get its </a:t>
            </a:r>
            <a:r>
              <a:rPr lang="en-US" sz="2000" dirty="0" err="1"/>
              <a:t>ciphertext</a:t>
            </a:r>
            <a:r>
              <a:rPr lang="en-US" sz="2000" dirty="0"/>
              <a:t> (without knowing the key). What would you choose for the plaintext?</a:t>
            </a:r>
            <a:endParaRPr lang="en-US" sz="2000" b="1" dirty="0"/>
          </a:p>
          <a:p>
            <a:pPr lvl="0"/>
            <a:r>
              <a:rPr lang="en-US" sz="2000" b="1" dirty="0"/>
              <a:t>Chosen </a:t>
            </a:r>
            <a:r>
              <a:rPr lang="en-US" sz="2000" b="1" dirty="0" err="1"/>
              <a:t>ciphertext</a:t>
            </a:r>
            <a:r>
              <a:rPr lang="en-US" sz="2000" b="1" dirty="0"/>
              <a:t> attacks – </a:t>
            </a:r>
            <a:r>
              <a:rPr lang="en-US" sz="2000" dirty="0"/>
              <a:t>You have the opportunity to choose a </a:t>
            </a:r>
            <a:r>
              <a:rPr lang="en-US" sz="2000" dirty="0" err="1"/>
              <a:t>ciphertext</a:t>
            </a:r>
            <a:r>
              <a:rPr lang="en-US" sz="2000" dirty="0"/>
              <a:t> and get the plaintext for it (without knowing the key). What would you choose for the </a:t>
            </a:r>
            <a:r>
              <a:rPr lang="en-US" sz="2000" dirty="0" err="1"/>
              <a:t>ciphertext</a:t>
            </a:r>
            <a:r>
              <a:rPr lang="en-US" sz="2000" dirty="0"/>
              <a:t>?</a:t>
            </a:r>
            <a:endParaRPr lang="en-US" sz="2000" b="1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462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Substitution Cipher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2143126"/>
            <a:ext cx="8229600" cy="3952874"/>
          </a:xfrm>
        </p:spPr>
        <p:txBody>
          <a:bodyPr/>
          <a:lstStyle/>
          <a:p>
            <a:r>
              <a:rPr lang="en-US" sz="2000" dirty="0"/>
              <a:t>In this cipher, each letter/character in the plaintext alphabet is substituted by a different letter/character in the </a:t>
            </a:r>
            <a:r>
              <a:rPr lang="en-US" sz="2000" dirty="0" err="1"/>
              <a:t>ciphertext</a:t>
            </a:r>
            <a:r>
              <a:rPr lang="en-US" sz="2000" dirty="0"/>
              <a:t> alphabet. </a:t>
            </a:r>
          </a:p>
          <a:p>
            <a:r>
              <a:rPr lang="en-US" sz="2000" dirty="0"/>
              <a:t>If the alphabet we are using for the plaintext and </a:t>
            </a:r>
            <a:r>
              <a:rPr lang="en-US" sz="2000" dirty="0" err="1"/>
              <a:t>ciphertext</a:t>
            </a:r>
            <a:r>
              <a:rPr lang="en-US" sz="2000" dirty="0"/>
              <a:t> are both letters in the English alphabet, then the substitution cipher substitutes each letter for a different letter. In this case, the key is a </a:t>
            </a:r>
            <a:r>
              <a:rPr lang="en-US" sz="2000" b="1" dirty="0"/>
              <a:t>reordering</a:t>
            </a:r>
            <a:r>
              <a:rPr lang="en-US" sz="2000" dirty="0"/>
              <a:t> of the letters in the alphabet.</a:t>
            </a:r>
          </a:p>
          <a:p>
            <a:r>
              <a:rPr lang="en-US" sz="2000" dirty="0"/>
              <a:t>For example, the key</a:t>
            </a:r>
          </a:p>
          <a:p>
            <a:pPr marL="106680" indent="0">
              <a:buNone/>
            </a:pPr>
            <a:r>
              <a:rPr lang="en-US" sz="2000" dirty="0"/>
              <a:t>           ZYXWVUTSRQPONMLKJIHGFEDCBA</a:t>
            </a:r>
          </a:p>
          <a:p>
            <a:pPr marL="106680" indent="0">
              <a:buNone/>
            </a:pPr>
            <a:r>
              <a:rPr lang="en-US" sz="2000" dirty="0"/>
              <a:t>would mean A is mapped to Z, B is mapped to Y, etc. 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9069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Hands-on: Encrypt/Decrypt the Cipher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6680" indent="0">
              <a:buNone/>
            </a:pPr>
            <a:r>
              <a:rPr lang="en-US" dirty="0"/>
              <a:t>Encrypt the message “Never say never” </a:t>
            </a:r>
          </a:p>
          <a:p>
            <a:pPr marL="106680" indent="0">
              <a:buNone/>
            </a:pPr>
            <a:r>
              <a:rPr lang="en-US" dirty="0"/>
              <a:t>if the key is 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849296"/>
              </p:ext>
            </p:extLst>
          </p:nvPr>
        </p:nvGraphicFramePr>
        <p:xfrm>
          <a:off x="838200" y="2723905"/>
          <a:ext cx="8229600" cy="85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" name="Document" r:id="rId4" imgW="6063792" imgH="725222" progId="Word.Document.12">
                  <p:embed/>
                </p:oleObj>
              </mc:Choice>
              <mc:Fallback>
                <p:oleObj name="Document" r:id="rId4" imgW="6063792" imgH="7252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8200" y="2723905"/>
                        <a:ext cx="8229600" cy="856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8650" y="4479095"/>
            <a:ext cx="78486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n-lt"/>
                <a:ea typeface="Libre Baskerville"/>
                <a:cs typeface="Libre Baskerville"/>
                <a:sym typeface="Libre Baskerville"/>
              </a:rPr>
              <a:t>Decrypt the </a:t>
            </a:r>
            <a:r>
              <a:rPr lang="en-US" sz="2400" dirty="0" err="1">
                <a:latin typeface="+mn-lt"/>
                <a:ea typeface="Libre Baskerville"/>
                <a:cs typeface="Libre Baskerville"/>
                <a:sym typeface="Libre Baskerville"/>
              </a:rPr>
              <a:t>ciphertext</a:t>
            </a:r>
            <a:r>
              <a:rPr lang="en-US" sz="2400" dirty="0">
                <a:latin typeface="+mn-lt"/>
                <a:ea typeface="Libre Baskerville"/>
                <a:cs typeface="Libre Baskerville"/>
                <a:sym typeface="Libre Baskerville"/>
              </a:rPr>
              <a:t> below, assuming it was encrypted with the key above:</a:t>
            </a:r>
          </a:p>
          <a:p>
            <a:endParaRPr lang="en-US" sz="2400" dirty="0">
              <a:ea typeface="Libre Baskerville"/>
              <a:cs typeface="Libre Baskerville"/>
              <a:sym typeface="Libre Baskerville"/>
            </a:endParaRPr>
          </a:p>
          <a:p>
            <a:r>
              <a:rPr lang="en-US" sz="2400" dirty="0">
                <a:latin typeface="+mn-lt"/>
                <a:ea typeface="Libre Baskerville"/>
                <a:cs typeface="Libre Baskerville"/>
                <a:sym typeface="Libre Baskerville"/>
              </a:rPr>
              <a:t>RSRGGVQRURTEQQGXDCQUNBDNORART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23900" y="3724104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Note that the plaintext letters are provided in lowercase for convenience in this key.</a:t>
            </a:r>
          </a:p>
        </p:txBody>
      </p:sp>
    </p:spTree>
    <p:extLst>
      <p:ext uri="{BB962C8B-B14F-4D97-AF65-F5344CB8AC3E}">
        <p14:creationId xmlns:p14="http://schemas.microsoft.com/office/powerpoint/2010/main" val="16335606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Hands-on: Create Your Own </a:t>
            </a:r>
            <a:r>
              <a:rPr lang="en-US" dirty="0" err="1"/>
              <a:t>Ciphertext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Choose a key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2000" dirty="0"/>
              <a:t>Write your message </a:t>
            </a:r>
          </a:p>
          <a:p>
            <a:r>
              <a:rPr lang="en-US" sz="2000" dirty="0"/>
              <a:t>Encrypt your message with the key, and write the </a:t>
            </a:r>
            <a:r>
              <a:rPr lang="en-US" sz="2000" dirty="0" err="1"/>
              <a:t>ciphertext</a:t>
            </a:r>
            <a:r>
              <a:rPr lang="en-US" sz="2000" dirty="0"/>
              <a:t> on a separate piece of paper.</a:t>
            </a:r>
          </a:p>
          <a:p>
            <a:r>
              <a:rPr lang="en-US" sz="2000" dirty="0"/>
              <a:t>Provide the ciphertext to someone close to you (friend, family)</a:t>
            </a:r>
          </a:p>
          <a:p>
            <a:r>
              <a:rPr lang="en-US" sz="2000" dirty="0"/>
              <a:t>What does the person need to decrypt the message?</a:t>
            </a:r>
          </a:p>
          <a:p>
            <a:r>
              <a:rPr lang="en-US" sz="2000" dirty="0"/>
              <a:t>Share what he/she needs with the person. </a:t>
            </a:r>
          </a:p>
          <a:p>
            <a:r>
              <a:rPr lang="en-US" sz="2000" dirty="0"/>
              <a:t>What if you didn’t provide the information? How could the person go about figuring out your message?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1490"/>
              </p:ext>
            </p:extLst>
          </p:nvPr>
        </p:nvGraphicFramePr>
        <p:xfrm>
          <a:off x="838200" y="2286000"/>
          <a:ext cx="8197850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4" name="Document" r:id="rId4" imgW="6064631" imgH="755281" progId="Word.Document.12">
                  <p:embed/>
                </p:oleObj>
              </mc:Choice>
              <mc:Fallback>
                <p:oleObj name="Document" r:id="rId4" imgW="6064631" imgH="755281" progId="Word.Document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286000"/>
                        <a:ext cx="8197850" cy="1017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73415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34736" y="492352"/>
            <a:ext cx="7924800" cy="639762"/>
          </a:xfrm>
        </p:spPr>
        <p:txBody>
          <a:bodyPr/>
          <a:lstStyle/>
          <a:p>
            <a:r>
              <a:rPr lang="en-US" sz="2800" dirty="0"/>
              <a:t>   </a:t>
            </a:r>
            <a:r>
              <a:rPr lang="en-US" sz="3200" dirty="0"/>
              <a:t>A Special Substitution Cipher: ROT 13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4294967295"/>
          </p:nvPr>
        </p:nvSpPr>
        <p:spPr>
          <a:xfrm>
            <a:off x="685800" y="1143000"/>
            <a:ext cx="7467600" cy="5486400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n-US" sz="2400" dirty="0"/>
              <a:t>Substitute each letter with another one according to the mapping in the diagram.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62281" lvl="1" indent="0">
              <a:buNone/>
            </a:pPr>
            <a:endParaRPr lang="en-US" dirty="0"/>
          </a:p>
          <a:p>
            <a:pPr marL="462281" lvl="1" indent="0">
              <a:buNone/>
            </a:pPr>
            <a:endParaRPr lang="en-US" dirty="0"/>
          </a:p>
          <a:p>
            <a:pPr marL="462281" lvl="1" indent="0">
              <a:buNone/>
            </a:pPr>
            <a:endParaRPr lang="en-US" dirty="0"/>
          </a:p>
          <a:p>
            <a:pPr marL="462281" lvl="1" indent="0">
              <a:buNone/>
            </a:pPr>
            <a:endParaRPr lang="en-US" dirty="0"/>
          </a:p>
          <a:p>
            <a:pPr marL="462281" lvl="1" indent="0">
              <a:buNone/>
            </a:pPr>
            <a:endParaRPr lang="en-US" dirty="0"/>
          </a:p>
          <a:p>
            <a:pPr marL="462281" lvl="1" indent="0">
              <a:buNone/>
            </a:pPr>
            <a:endParaRPr lang="en-US" dirty="0"/>
          </a:p>
          <a:p>
            <a:r>
              <a:rPr lang="en-US" sz="2400" dirty="0"/>
              <a:t>What is special about this cipher? </a:t>
            </a:r>
          </a:p>
          <a:p>
            <a:pPr lvl="2"/>
            <a:r>
              <a:rPr lang="en-US" sz="2000" dirty="0"/>
              <a:t>Encrypt a message using ROT13. </a:t>
            </a:r>
          </a:p>
          <a:p>
            <a:pPr lvl="2"/>
            <a:r>
              <a:rPr lang="en-US" sz="2000" dirty="0"/>
              <a:t>Then encrypt the resulting </a:t>
            </a:r>
            <a:r>
              <a:rPr lang="en-US" sz="2000" dirty="0" err="1"/>
              <a:t>ciphertext</a:t>
            </a:r>
            <a:r>
              <a:rPr lang="en-US" sz="2000" dirty="0"/>
              <a:t> again with ROT13.</a:t>
            </a:r>
          </a:p>
          <a:p>
            <a:pPr lvl="2"/>
            <a:r>
              <a:rPr lang="en-US" sz="2000" dirty="0"/>
              <a:t>What do you get?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36" y="2095500"/>
            <a:ext cx="28575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1486" y="4038600"/>
            <a:ext cx="7162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“</a:t>
            </a:r>
            <a:r>
              <a:rPr lang="en-US" sz="1000" b="1" dirty="0">
                <a:hlinkClick r:id="rId4"/>
              </a:rPr>
              <a:t>ROT13 table with example</a:t>
            </a:r>
            <a:r>
              <a:rPr lang="en-US" sz="1000" b="1" dirty="0"/>
              <a:t>” </a:t>
            </a:r>
            <a:r>
              <a:rPr lang="en-US" sz="1000" dirty="0"/>
              <a:t>By Benjamin D. </a:t>
            </a:r>
            <a:r>
              <a:rPr lang="en-US" sz="1000" dirty="0" err="1"/>
              <a:t>Esham</a:t>
            </a:r>
            <a:r>
              <a:rPr lang="en-US" sz="1000" dirty="0"/>
              <a:t> (</a:t>
            </a:r>
            <a:r>
              <a:rPr lang="en-US" sz="1000" dirty="0" err="1">
                <a:hlinkClick r:id="rId5"/>
              </a:rPr>
              <a:t>bdesham</a:t>
            </a:r>
            <a:r>
              <a:rPr lang="en-US" sz="1000" dirty="0"/>
              <a:t>) derived from “</a:t>
            </a:r>
            <a:r>
              <a:rPr lang="en-US" sz="1000" dirty="0">
                <a:hlinkClick r:id="rId6"/>
              </a:rPr>
              <a:t>ROT13.png</a:t>
            </a:r>
            <a:r>
              <a:rPr lang="en-US" sz="1000" dirty="0"/>
              <a:t>” by </a:t>
            </a:r>
            <a:r>
              <a:rPr lang="en-US" sz="1000" dirty="0">
                <a:hlinkClick r:id="rId7"/>
              </a:rPr>
              <a:t>Matt Crypto</a:t>
            </a:r>
            <a:r>
              <a:rPr lang="en-US" sz="1000" dirty="0"/>
              <a:t>. Public Domain. </a:t>
            </a:r>
          </a:p>
        </p:txBody>
      </p:sp>
    </p:spTree>
    <p:extLst>
      <p:ext uri="{BB962C8B-B14F-4D97-AF65-F5344CB8AC3E}">
        <p14:creationId xmlns:p14="http://schemas.microsoft.com/office/powerpoint/2010/main" val="16666206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Breaking the Substitution Cipher: Brute Force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400" dirty="0"/>
                  <a:t>What is the key space? How many keys are there?</a:t>
                </a:r>
              </a:p>
              <a:p>
                <a:r>
                  <a:rPr lang="en-US" sz="2400" dirty="0"/>
                  <a:t>How many permutations are there of the letters in English alphabet?</a:t>
                </a:r>
              </a:p>
              <a:p>
                <a:r>
                  <a:rPr lang="en-US" sz="2400" dirty="0"/>
                  <a:t>Consider that there are 26 choices for mapping A, then 25 choices for B, 24 for C , etc. Using the multiplication principle we get </a:t>
                </a:r>
              </a:p>
              <a:p>
                <a:pPr marL="106680" indent="0">
                  <a:buNone/>
                </a:pPr>
                <a:r>
                  <a:rPr lang="en-US" sz="2400" dirty="0"/>
                  <a:t>          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26 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 smtClean="0">
                        <a:latin typeface="Cambria Math"/>
                      </a:rPr>
                      <m:t> 25 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 smtClean="0">
                        <a:latin typeface="Cambria Math"/>
                      </a:rPr>
                      <m:t> 24 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 smtClean="0">
                        <a:latin typeface="Cambria Math"/>
                      </a:rPr>
                      <m:t> …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 smtClean="0">
                        <a:latin typeface="Cambria Math"/>
                      </a:rPr>
                      <m:t> 1 = 26!  </m:t>
                    </m:r>
                  </m:oMath>
                </a14:m>
                <a:endParaRPr lang="en-US" sz="2400" dirty="0"/>
              </a:p>
              <a:p>
                <a:pPr marL="106680" indent="0">
                  <a:buNone/>
                </a:pPr>
                <a:r>
                  <a:rPr lang="en-US" sz="2400" dirty="0"/>
                  <a:t>   which is a number of order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sz="2400" b="0" i="1" dirty="0" smtClean="0">
                            <a:latin typeface="Cambria Math"/>
                          </a:rPr>
                          <m:t>26</m:t>
                        </m:r>
                      </m:sup>
                    </m:sSup>
                    <m:r>
                      <a:rPr lang="en-US" sz="2400" b="0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/>
                  <a:t>which is ~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sz="2400" b="0" i="1" dirty="0" smtClean="0">
                            <a:latin typeface="Cambria Math"/>
                          </a:rPr>
                          <m:t>88</m:t>
                        </m:r>
                      </m:sup>
                    </m:sSup>
                  </m:oMath>
                </a14:m>
                <a:r>
                  <a:rPr lang="en-US" sz="2400" dirty="0"/>
                  <a:t>   </a:t>
                </a:r>
              </a:p>
              <a:p>
                <a:r>
                  <a:rPr lang="en-US" sz="2400" dirty="0"/>
                  <a:t>A huge number for brute force!</a:t>
                </a:r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05" t="-1961" r="-17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4289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Upon completion of this unit:</a:t>
            </a:r>
          </a:p>
          <a:p>
            <a:r>
              <a:rPr lang="en-US" dirty="0"/>
              <a:t>Students will be able to define </a:t>
            </a:r>
            <a:r>
              <a:rPr lang="en-US" i="1" dirty="0"/>
              <a:t>encryption</a:t>
            </a:r>
            <a:r>
              <a:rPr lang="en-US" dirty="0"/>
              <a:t>, </a:t>
            </a:r>
            <a:r>
              <a:rPr lang="en-US" i="1" dirty="0"/>
              <a:t>decryption,</a:t>
            </a:r>
            <a:r>
              <a:rPr lang="en-US" dirty="0"/>
              <a:t> </a:t>
            </a:r>
            <a:r>
              <a:rPr lang="en-US" i="1" dirty="0"/>
              <a:t>plaintext,</a:t>
            </a:r>
            <a:r>
              <a:rPr lang="en-US" dirty="0"/>
              <a:t> </a:t>
            </a:r>
            <a:r>
              <a:rPr lang="en-US" i="1" dirty="0" err="1"/>
              <a:t>ciphertext</a:t>
            </a:r>
            <a:r>
              <a:rPr lang="en-US" i="1" dirty="0"/>
              <a:t>,</a:t>
            </a:r>
            <a:r>
              <a:rPr lang="en-US" dirty="0"/>
              <a:t> and </a:t>
            </a:r>
            <a:r>
              <a:rPr lang="en-US" i="1" dirty="0"/>
              <a:t>encryption/decryption key</a:t>
            </a:r>
            <a:r>
              <a:rPr lang="en-US" dirty="0"/>
              <a:t>, and explain their use in cryptography. </a:t>
            </a:r>
          </a:p>
          <a:p>
            <a:r>
              <a:rPr lang="en-US" dirty="0"/>
              <a:t>Students will be able to describe attack scenarios against an encryption algorithm.</a:t>
            </a:r>
          </a:p>
          <a:p>
            <a:r>
              <a:rPr lang="en-US" dirty="0"/>
              <a:t>Students will be able to use early cipher methods such as a Caesar cipher or substitution cipher to encrypt/decrypt data by hand. </a:t>
            </a:r>
          </a:p>
          <a:p>
            <a:r>
              <a:rPr lang="en-US" dirty="0"/>
              <a:t>Students will be able to identify commonly used algorithms for symmetric encryption. </a:t>
            </a:r>
          </a:p>
          <a:p>
            <a:r>
              <a:rPr lang="en-US" dirty="0"/>
              <a:t>Students will be able to explain the challenge of key distribution in symmetric key encryption.</a:t>
            </a:r>
          </a:p>
          <a:p>
            <a:r>
              <a:rPr lang="en-US" dirty="0"/>
              <a:t>Students will be able to illustrate how symmetric key encryption works using software such as </a:t>
            </a:r>
            <a:r>
              <a:rPr lang="en-US" dirty="0" err="1"/>
              <a:t>Kryptos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79085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Substitution Cipher and Attack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05000"/>
            <a:ext cx="8229600" cy="43434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Task: </a:t>
            </a:r>
            <a:r>
              <a:rPr lang="en-US" sz="2000" dirty="0"/>
              <a:t>Think about what it takes to decrypt a </a:t>
            </a:r>
            <a:r>
              <a:rPr lang="en-US" sz="2000" dirty="0" err="1"/>
              <a:t>ciphertext</a:t>
            </a:r>
            <a:r>
              <a:rPr lang="en-US" sz="2000" dirty="0"/>
              <a:t> that is obtained using the substitution cipher under these scenarios:</a:t>
            </a:r>
          </a:p>
          <a:p>
            <a:r>
              <a:rPr lang="en-US" sz="2000" b="1" dirty="0" err="1"/>
              <a:t>Ciphertext</a:t>
            </a:r>
            <a:r>
              <a:rPr lang="en-US" sz="2000" b="1" dirty="0"/>
              <a:t> only attacks – </a:t>
            </a:r>
            <a:r>
              <a:rPr lang="en-US" sz="2000" dirty="0"/>
              <a:t>How can you proceed to break the cipher if all you have is the </a:t>
            </a:r>
            <a:r>
              <a:rPr lang="en-US" sz="2000" dirty="0" err="1"/>
              <a:t>ciphertext</a:t>
            </a:r>
            <a:r>
              <a:rPr lang="en-US" sz="2000" dirty="0"/>
              <a:t> ?</a:t>
            </a:r>
          </a:p>
          <a:p>
            <a:r>
              <a:rPr lang="en-US" sz="2000" b="1" dirty="0"/>
              <a:t>Known plaintext attacks – </a:t>
            </a:r>
            <a:r>
              <a:rPr lang="en-US" sz="2000" dirty="0"/>
              <a:t>You know that HELLO encrypts to MYZZK. Can you find the key? How can you proceed to find the key?</a:t>
            </a:r>
          </a:p>
          <a:p>
            <a:r>
              <a:rPr lang="en-US" sz="2000" b="1" dirty="0"/>
              <a:t>Chosen plaintext attacks – </a:t>
            </a:r>
            <a:r>
              <a:rPr lang="en-US" sz="2000" dirty="0"/>
              <a:t>You have the opportunity to choose a plaintext and get its </a:t>
            </a:r>
            <a:r>
              <a:rPr lang="en-US" sz="2000" dirty="0" err="1"/>
              <a:t>ciphertext</a:t>
            </a:r>
            <a:r>
              <a:rPr lang="en-US" sz="2000" dirty="0"/>
              <a:t> (without knowing the key). What would you choose for the plaintext?</a:t>
            </a:r>
            <a:endParaRPr lang="en-US" sz="2000" b="1" dirty="0"/>
          </a:p>
          <a:p>
            <a:pPr lvl="0"/>
            <a:r>
              <a:rPr lang="en-US" sz="2000" b="1" dirty="0"/>
              <a:t>Chosen </a:t>
            </a:r>
            <a:r>
              <a:rPr lang="en-US" sz="2000" b="1" dirty="0" err="1"/>
              <a:t>ciphertext</a:t>
            </a:r>
            <a:r>
              <a:rPr lang="en-US" sz="2000" b="1" dirty="0"/>
              <a:t> attacks – </a:t>
            </a:r>
            <a:r>
              <a:rPr lang="en-US" sz="2000" dirty="0"/>
              <a:t>You have the same ability as with chosen plaintext attacks, plus you have the opportunity to choose a </a:t>
            </a:r>
            <a:r>
              <a:rPr lang="en-US" sz="2000" dirty="0" err="1"/>
              <a:t>ciphertext</a:t>
            </a:r>
            <a:r>
              <a:rPr lang="en-US" sz="2000" dirty="0"/>
              <a:t> and get the plaintext for it (without knowing the key). What would you choose for the </a:t>
            </a:r>
            <a:r>
              <a:rPr lang="en-US" sz="2000" dirty="0" err="1"/>
              <a:t>ciphertext</a:t>
            </a:r>
            <a:r>
              <a:rPr lang="en-US" sz="2000" dirty="0"/>
              <a:t>?</a:t>
            </a:r>
            <a:endParaRPr lang="en-US" sz="2000" b="1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618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Breaking the Substitution Cipher: Frequency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a long enough English text, the letters are distributed approximately as shown in this graph: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695134"/>
            <a:ext cx="5181600" cy="315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47800" y="5895977"/>
            <a:ext cx="4267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“</a:t>
            </a:r>
            <a:r>
              <a:rPr lang="en-US" sz="1050" dirty="0">
                <a:hlinkClick r:id="rId3"/>
              </a:rPr>
              <a:t>English letter frequency (alphabetic)</a:t>
            </a:r>
            <a:r>
              <a:rPr lang="en-US" sz="1050" dirty="0"/>
              <a:t>” by </a:t>
            </a:r>
            <a:r>
              <a:rPr lang="en-US" sz="1050" dirty="0" err="1">
                <a:hlinkClick r:id="rId4" tooltip="User:Nandhp"/>
              </a:rPr>
              <a:t>Nandhp</a:t>
            </a:r>
            <a:r>
              <a:rPr lang="en-US" sz="1050" dirty="0"/>
              <a:t>. Public Domain. </a:t>
            </a:r>
          </a:p>
        </p:txBody>
      </p:sp>
    </p:spTree>
    <p:extLst>
      <p:ext uri="{BB962C8B-B14F-4D97-AF65-F5344CB8AC3E}">
        <p14:creationId xmlns:p14="http://schemas.microsoft.com/office/powerpoint/2010/main" val="367331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Breaking the Substitution Cipher: Frequency Analysis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addition to distribution of single letters, one can look at the distribution of pairs of letters (</a:t>
            </a:r>
            <a:r>
              <a:rPr lang="en-US" dirty="0" err="1"/>
              <a:t>digrams</a:t>
            </a:r>
            <a:r>
              <a:rPr lang="en-US" dirty="0"/>
              <a:t>) or triplets (trigrams) and substitute according to frequencies.</a:t>
            </a:r>
          </a:p>
        </p:txBody>
      </p:sp>
    </p:spTree>
    <p:extLst>
      <p:ext uri="{BB962C8B-B14F-4D97-AF65-F5344CB8AC3E}">
        <p14:creationId xmlns:p14="http://schemas.microsoft.com/office/powerpoint/2010/main" val="28501060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Frequency Analysis May Not Always Work</a:t>
            </a:r>
          </a:p>
        </p:txBody>
      </p:sp>
      <p:pic>
        <p:nvPicPr>
          <p:cNvPr id="3074" name="Picture 2" descr="Book cover ©David R. Godine, Publish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172" y="2911569"/>
            <a:ext cx="1981200" cy="306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359" y="2362200"/>
            <a:ext cx="1956150" cy="3024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63" y="1600200"/>
            <a:ext cx="3869145" cy="427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53976" y="5971815"/>
            <a:ext cx="201688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©David R. </a:t>
            </a:r>
            <a:r>
              <a:rPr lang="en-US" sz="900" dirty="0" err="1"/>
              <a:t>Godine</a:t>
            </a:r>
            <a:r>
              <a:rPr lang="en-US" sz="900" dirty="0"/>
              <a:t>, Publisher.</a:t>
            </a:r>
          </a:p>
        </p:txBody>
      </p:sp>
      <p:sp>
        <p:nvSpPr>
          <p:cNvPr id="4" name="Rectangle 3"/>
          <p:cNvSpPr/>
          <p:nvPr/>
        </p:nvSpPr>
        <p:spPr>
          <a:xfrm>
            <a:off x="6781800" y="5386681"/>
            <a:ext cx="123142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©</a:t>
            </a:r>
            <a:r>
              <a:rPr lang="en-US" sz="900" dirty="0" err="1"/>
              <a:t>Denoël</a:t>
            </a:r>
            <a:r>
              <a:rPr lang="en-US" sz="900" dirty="0"/>
              <a:t>, publisher. </a:t>
            </a:r>
          </a:p>
        </p:txBody>
      </p:sp>
    </p:spTree>
    <p:extLst>
      <p:ext uri="{BB962C8B-B14F-4D97-AF65-F5344CB8AC3E}">
        <p14:creationId xmlns:p14="http://schemas.microsoft.com/office/powerpoint/2010/main" val="10559021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Modern Symmetric Ciphers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several symmetric ciphers that are in use today.  For example, the secure network protocol TLS/SSL (Transport layer Security/Secure Socket Layer) lists the following block ciphers in its suite of ciphers:</a:t>
            </a:r>
          </a:p>
          <a:p>
            <a:pPr marL="174625" indent="0">
              <a:buNone/>
            </a:pPr>
            <a:r>
              <a:rPr lang="en-US" dirty="0">
                <a:hlinkClick r:id="rId2" tooltip="RC4"/>
              </a:rPr>
              <a:t>RC4</a:t>
            </a:r>
            <a:r>
              <a:rPr lang="en-US" dirty="0"/>
              <a:t>, </a:t>
            </a:r>
            <a:r>
              <a:rPr lang="en-US" dirty="0">
                <a:hlinkClick r:id="rId3" tooltip="Triple DES"/>
              </a:rPr>
              <a:t>Triple DES</a:t>
            </a:r>
            <a:r>
              <a:rPr lang="en-US" dirty="0"/>
              <a:t>, </a:t>
            </a:r>
            <a:r>
              <a:rPr lang="en-US" dirty="0">
                <a:hlinkClick r:id="rId4" tooltip="Advanced Encryption Standard"/>
              </a:rPr>
              <a:t>AES</a:t>
            </a:r>
            <a:r>
              <a:rPr lang="en-US" dirty="0"/>
              <a:t>, </a:t>
            </a:r>
            <a:r>
              <a:rPr lang="en-US" dirty="0">
                <a:hlinkClick r:id="rId5" tooltip="International Data Encryption Algorithm"/>
              </a:rPr>
              <a:t>IDEA</a:t>
            </a:r>
            <a:r>
              <a:rPr lang="en-US" dirty="0"/>
              <a:t>, </a:t>
            </a:r>
            <a:r>
              <a:rPr lang="en-US" dirty="0">
                <a:hlinkClick r:id="rId6" tooltip="Data Encryption Standard"/>
              </a:rPr>
              <a:t>DES</a:t>
            </a:r>
            <a:r>
              <a:rPr lang="en-US" dirty="0"/>
              <a:t>, or </a:t>
            </a:r>
            <a:r>
              <a:rPr lang="en-US" dirty="0">
                <a:hlinkClick r:id="rId7" tooltip="Camellia (cipher)"/>
              </a:rPr>
              <a:t>Camellia</a:t>
            </a:r>
            <a:r>
              <a:rPr lang="en-US" dirty="0"/>
              <a:t> </a:t>
            </a:r>
            <a:r>
              <a:rPr lang="en-US" sz="2000" dirty="0">
                <a:hlinkClick r:id="rId8"/>
              </a:rPr>
              <a:t>(https://en.wikipedia.org/wiki/Cipher_suite)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70479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NIST and Selection of Ciphers for Federal Processing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343400"/>
          </a:xfrm>
        </p:spPr>
        <p:txBody>
          <a:bodyPr/>
          <a:lstStyle/>
          <a:p>
            <a:r>
              <a:rPr lang="en-US" dirty="0"/>
              <a:t>National Institute of Standards and Technology (NIST)</a:t>
            </a:r>
          </a:p>
          <a:p>
            <a:pPr lvl="1"/>
            <a:r>
              <a:rPr lang="en-US" dirty="0"/>
              <a:t>Publishes guidelines for federal agencies to ensure that sensitive federal information is protected.</a:t>
            </a:r>
          </a:p>
          <a:p>
            <a:pPr lvl="1"/>
            <a:r>
              <a:rPr lang="en-US" dirty="0"/>
              <a:t>In 1973 the agency, then called the National Bureau of Standards (NBS), solicited algorithms to be used for protecting sensitive federal data.</a:t>
            </a:r>
          </a:p>
          <a:p>
            <a:pPr lvl="2"/>
            <a:r>
              <a:rPr lang="en-US" sz="1800" dirty="0"/>
              <a:t>In 1976 DES (Data Encryption Standard) was approved as a federal standard.</a:t>
            </a:r>
          </a:p>
          <a:p>
            <a:pPr lvl="1"/>
            <a:r>
              <a:rPr lang="en-US" dirty="0"/>
              <a:t>In 1997 NIST called for new algorithms to replace DES, as the key length (56 bits) used in DES was small for the increasing computational power.</a:t>
            </a:r>
          </a:p>
          <a:p>
            <a:pPr lvl="2"/>
            <a:r>
              <a:rPr lang="en-US" sz="1800" dirty="0"/>
              <a:t>In 2000 AES (Advanced Encryption Standard) was approved.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687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609600" y="228600"/>
            <a:ext cx="8534400" cy="1066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sz="3600" b="0" i="0" u="none" strike="noStrike" dirty="0">
                <a:ea typeface="Libre Baskerville"/>
                <a:cs typeface="Libre Baskerville"/>
                <a:sym typeface="Libre Baskerville"/>
              </a:rPr>
              <a:t>More on Modern Symmetric </a:t>
            </a:r>
            <a:r>
              <a:rPr lang="en-US" sz="3600" dirty="0"/>
              <a:t>Ciphers</a:t>
            </a:r>
            <a:endParaRPr lang="en-US" sz="3600" b="0" i="0" u="none" strike="noStrike" dirty="0"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idx="1"/>
          </p:nvPr>
        </p:nvSpPr>
        <p:spPr>
          <a:xfrm>
            <a:off x="631371" y="1600200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sz="20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DES – Data Encryption Standard (1977)</a:t>
            </a:r>
          </a:p>
          <a:p>
            <a:pPr lvl="1">
              <a:spcBef>
                <a:spcPts val="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sz="16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Algorithm used: Based</a:t>
            </a:r>
            <a:r>
              <a:rPr lang="en-US" sz="1600" b="0" i="0" u="none" strike="noStrike" cap="none" dirty="0">
                <a:ea typeface="Libre Baskerville"/>
                <a:cs typeface="Libre Baskerville"/>
                <a:sym typeface="Libre Baskerville"/>
              </a:rPr>
              <a:t> on </a:t>
            </a:r>
            <a:r>
              <a:rPr lang="en-US" sz="16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LUCIFER by IBM.</a:t>
            </a:r>
            <a:r>
              <a:rPr lang="en-US" sz="1600" b="0" i="0" u="none" strike="noStrike" cap="none" dirty="0">
                <a:ea typeface="Libre Baskerville"/>
                <a:cs typeface="Libre Baskerville"/>
                <a:sym typeface="Libre Baskerville"/>
              </a:rPr>
              <a:t> </a:t>
            </a:r>
            <a:r>
              <a:rPr lang="en-US" sz="1600" dirty="0">
                <a:ea typeface="Libre Baskerville"/>
                <a:cs typeface="Libre Baskerville"/>
                <a:sym typeface="Libre Baskerville"/>
              </a:rPr>
              <a:t>Key size: </a:t>
            </a:r>
            <a:r>
              <a:rPr lang="en-US" sz="16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56 bits.</a:t>
            </a:r>
          </a:p>
          <a:p>
            <a:pPr lvl="0">
              <a:lnSpc>
                <a:spcPct val="100000"/>
              </a:lnSpc>
              <a:spcBef>
                <a:spcPts val="60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sz="20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3DES – Triple DES (1999</a:t>
            </a:r>
            <a:r>
              <a:rPr lang="en-US" sz="2000" b="0" i="0" u="none" strike="noStrike" cap="none" dirty="0">
                <a:ea typeface="Libre Baskerville"/>
                <a:cs typeface="Libre Baskerville"/>
                <a:sym typeface="Libre Baskerville"/>
              </a:rPr>
              <a:t> </a:t>
            </a:r>
            <a:r>
              <a:rPr lang="en-US" sz="2000" dirty="0">
                <a:ea typeface="Libre Baskerville"/>
                <a:cs typeface="Libre Baskerville"/>
                <a:sym typeface="Libre Baskerville"/>
              </a:rPr>
              <a:t>–</a:t>
            </a:r>
            <a:r>
              <a:rPr lang="en-US" sz="2000" b="0" i="0" u="none" strike="noStrike" cap="none" dirty="0">
                <a:ea typeface="Libre Baskerville"/>
                <a:cs typeface="Libre Baskerville"/>
                <a:sym typeface="Libre Baskerville"/>
              </a:rPr>
              <a:t> </a:t>
            </a:r>
            <a:r>
              <a:rPr lang="en-US" sz="20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NIST approved)</a:t>
            </a:r>
            <a:endParaRPr lang="en-US" sz="2000" dirty="0">
              <a:ea typeface="Libre Baskerville"/>
              <a:cs typeface="Libre Baskerville"/>
              <a:sym typeface="Libre Baskerville"/>
            </a:endParaRPr>
          </a:p>
          <a:p>
            <a:pPr marL="633412" lvl="1" indent="-285750">
              <a:spcBef>
                <a:spcPts val="600"/>
              </a:spcBef>
              <a:buSzPct val="70000"/>
              <a:buFont typeface="Calibri" panose="020F0502020204030204" pitchFamily="34" charset="0"/>
              <a:buChar char="•"/>
              <a:tabLst>
                <a:tab pos="511175" algn="l"/>
              </a:tabLst>
            </a:pPr>
            <a:r>
              <a:rPr lang="en-US" sz="1600" dirty="0"/>
              <a:t>Algorithm used: Triple application of DES. Key size: 112 bits.</a:t>
            </a:r>
          </a:p>
          <a:p>
            <a:pPr>
              <a:spcBef>
                <a:spcPts val="60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sz="20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AES – Advanced Encryption Standard (2000) </a:t>
            </a:r>
            <a:endParaRPr lang="en-US" sz="2000" dirty="0">
              <a:ea typeface="Libre Baskerville"/>
              <a:cs typeface="Libre Baskerville"/>
              <a:sym typeface="Libre Baskerville"/>
            </a:endParaRPr>
          </a:p>
          <a:p>
            <a:pPr lvl="1">
              <a:spcBef>
                <a:spcPts val="60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sz="1600" dirty="0">
                <a:ea typeface="Libre Baskerville"/>
                <a:cs typeface="Libre Baskerville"/>
                <a:sym typeface="Libre Baskerville"/>
              </a:rPr>
              <a:t>Algorithm: </a:t>
            </a:r>
            <a:r>
              <a:rPr lang="en-US" sz="1600" dirty="0" err="1">
                <a:ea typeface="Libre Baskerville"/>
                <a:cs typeface="Libre Baskerville"/>
                <a:sym typeface="Libre Baskerville"/>
              </a:rPr>
              <a:t>Rijndael</a:t>
            </a:r>
            <a:r>
              <a:rPr lang="en-US" sz="1600" dirty="0">
                <a:ea typeface="Libre Baskerville"/>
                <a:cs typeface="Libre Baskerville"/>
                <a:sym typeface="Libre Baskerville"/>
              </a:rPr>
              <a:t>. </a:t>
            </a:r>
            <a:r>
              <a:rPr lang="en-US" sz="1600" dirty="0"/>
              <a:t>Key sizes: 128, 192, and 256 bits. </a:t>
            </a:r>
          </a:p>
          <a:p>
            <a: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70000"/>
              <a:buFont typeface="Calibri" panose="020F0502020204030204" pitchFamily="34" charset="0"/>
              <a:buChar char="•"/>
            </a:pPr>
            <a:r>
              <a:rPr lang="en-US" sz="2000" b="0" i="0" u="none" strike="noStrike" cap="none" baseline="0" dirty="0">
                <a:sym typeface="Libre Baskerville"/>
              </a:rPr>
              <a:t>Other</a:t>
            </a:r>
            <a:r>
              <a:rPr lang="en-US" sz="2000" b="0" i="0" u="none" strike="noStrike" cap="none" dirty="0">
                <a:sym typeface="Libre Baskerville"/>
              </a:rPr>
              <a:t> Finalists in the NIST search:</a:t>
            </a:r>
          </a:p>
          <a:p>
            <a:pPr marL="633412" lvl="1" indent="-285750">
              <a:spcBef>
                <a:spcPts val="60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sz="1800" b="0" i="0" u="none" strike="noStrike" cap="none" baseline="0" dirty="0">
                <a:sym typeface="Libre Baskerville"/>
              </a:rPr>
              <a:t>Serpent</a:t>
            </a:r>
            <a:r>
              <a:rPr lang="en-US" sz="1800" b="0" i="0" u="none" strike="noStrike" cap="none" dirty="0">
                <a:sym typeface="Libre Baskerville"/>
              </a:rPr>
              <a:t>      </a:t>
            </a:r>
          </a:p>
          <a:p>
            <a:pPr marL="633412" lvl="1" indent="-285750">
              <a:spcBef>
                <a:spcPts val="60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sz="1800" dirty="0" err="1"/>
              <a:t>Twofish</a:t>
            </a:r>
            <a:r>
              <a:rPr lang="en-US" sz="1800" dirty="0"/>
              <a:t>   </a:t>
            </a:r>
          </a:p>
          <a:p>
            <a:pPr marL="633412" lvl="1" indent="-285750">
              <a:spcBef>
                <a:spcPts val="60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sz="1800" b="0" i="0" u="none" strike="noStrike" cap="none" baseline="0" dirty="0">
                <a:sym typeface="Libre Baskerville"/>
              </a:rPr>
              <a:t>RC6 </a:t>
            </a:r>
          </a:p>
          <a:p>
            <a:pPr marL="633412" lvl="1" indent="-285750">
              <a:spcBef>
                <a:spcPts val="60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sz="1800" b="0" i="0" u="none" strike="noStrike" cap="none" baseline="0" dirty="0">
                <a:sym typeface="Libre Baskerville"/>
              </a:rPr>
              <a:t>MARS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400" b="0" i="0" u="none" strike="noStrike" cap="none" baseline="0" dirty="0">
              <a:solidFill>
                <a:schemeClr val="dk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19743"/>
            <a:ext cx="9144000" cy="1143000"/>
          </a:xfrm>
        </p:spPr>
        <p:txBody>
          <a:bodyPr/>
          <a:lstStyle/>
          <a:p>
            <a:r>
              <a:rPr lang="en-US" dirty="0"/>
              <a:t>        </a:t>
            </a:r>
            <a:r>
              <a:rPr lang="en-US" sz="3600" dirty="0"/>
              <a:t>DES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95400"/>
            <a:ext cx="5889625" cy="482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5280025" y="5486400"/>
            <a:ext cx="335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Figure</a:t>
            </a:r>
            <a:r>
              <a:rPr lang="en-US" sz="1600" dirty="0"/>
              <a:t> reproduced with permission from </a:t>
            </a:r>
            <a:r>
              <a:rPr lang="en-US" sz="1600" dirty="0">
                <a:hlinkClick r:id="rId4"/>
              </a:rPr>
              <a:t>Dave Rudolf</a:t>
            </a:r>
            <a:r>
              <a:rPr lang="en-US" sz="1600" dirty="0"/>
              <a:t>, University of Saskatoon.</a:t>
            </a:r>
          </a:p>
        </p:txBody>
      </p:sp>
    </p:spTree>
    <p:extLst>
      <p:ext uri="{BB962C8B-B14F-4D97-AF65-F5344CB8AC3E}">
        <p14:creationId xmlns:p14="http://schemas.microsoft.com/office/powerpoint/2010/main" val="28050240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3352800" cy="3276600"/>
          </a:xfrm>
        </p:spPr>
        <p:txBody>
          <a:bodyPr anchor="t"/>
          <a:lstStyle/>
          <a:p>
            <a:r>
              <a:rPr lang="en-AU" sz="4000" dirty="0"/>
              <a:t>AES </a:t>
            </a:r>
            <a:br>
              <a:rPr lang="en-AU" sz="4000" dirty="0"/>
            </a:br>
            <a:r>
              <a:rPr lang="en-AU" sz="4000" dirty="0"/>
              <a:t>Encryption Process</a:t>
            </a:r>
          </a:p>
        </p:txBody>
      </p:sp>
      <p:pic>
        <p:nvPicPr>
          <p:cNvPr id="38915" name="Picture 5" descr="f1.pdf"/>
          <p:cNvPicPr>
            <a:picLocks noChangeAspect="1"/>
          </p:cNvPicPr>
          <p:nvPr/>
        </p:nvPicPr>
        <p:blipFill rotWithShape="1">
          <a:blip r:embed="rId3"/>
          <a:srcRect l="7355" r="4923" b="7749"/>
          <a:stretch/>
        </p:blipFill>
        <p:spPr bwMode="auto">
          <a:xfrm>
            <a:off x="3733800" y="152400"/>
            <a:ext cx="4724400" cy="6430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81000" y="5029200"/>
            <a:ext cx="32004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“</a:t>
            </a:r>
            <a:r>
              <a:rPr lang="en-US" sz="900" kern="1200" dirty="0">
                <a:solidFill>
                  <a:schemeClr val="tx1"/>
                </a:solidFill>
              </a:rPr>
              <a:t>Figure 5.1: AES Encryption Process” </a:t>
            </a:r>
            <a:r>
              <a:rPr lang="en-US" sz="900" i="1" dirty="0"/>
              <a:t>Cryptography and Network Security: Principles and Practice. </a:t>
            </a:r>
            <a:r>
              <a:rPr lang="en-US" sz="900" dirty="0"/>
              <a:t>Stallings, W.</a:t>
            </a:r>
            <a:r>
              <a:rPr lang="en-US" sz="900" i="1" dirty="0"/>
              <a:t> ©</a:t>
            </a:r>
            <a:r>
              <a:rPr lang="en-US" sz="900" dirty="0"/>
              <a:t>2013 Pearson. Reprinted with permission from author.</a:t>
            </a:r>
          </a:p>
        </p:txBody>
      </p:sp>
    </p:spTree>
    <p:extLst>
      <p:ext uri="{BB962C8B-B14F-4D97-AF65-F5344CB8AC3E}">
        <p14:creationId xmlns:p14="http://schemas.microsoft.com/office/powerpoint/2010/main" val="5822465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lvl="0">
              <a:buClr>
                <a:schemeClr val="dk2"/>
              </a:buClr>
              <a:buSzPct val="25000"/>
            </a:pPr>
            <a:r>
              <a:rPr lang="en-US" sz="3600" dirty="0"/>
              <a:t>Problem of Key Distribution and Management</a:t>
            </a:r>
            <a:endParaRPr lang="en-US" sz="3600" b="0" i="0" u="none" strike="noStrike" cap="small" baseline="0" dirty="0">
              <a:solidFill>
                <a:schemeClr val="dk2"/>
              </a:solidFill>
              <a:sym typeface="Libre Baskerville"/>
            </a:endParaRPr>
          </a:p>
        </p:txBody>
      </p:sp>
      <p:sp>
        <p:nvSpPr>
          <p:cNvPr id="96" name="Shape 96"/>
          <p:cNvSpPr txBox="1">
            <a:spLocks noGrp="1"/>
          </p:cNvSpPr>
          <p:nvPr>
            <p:ph idx="1"/>
          </p:nvPr>
        </p:nvSpPr>
        <p:spPr>
          <a:xfrm>
            <a:off x="457200" y="2143126"/>
            <a:ext cx="8229600" cy="40290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73050" marR="0" lvl="0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0000"/>
              <a:buFont typeface="Noto Symbol"/>
              <a:buChar char="•"/>
            </a:pPr>
            <a:r>
              <a:rPr lang="en-US" sz="24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Modern symmetric key algorithms are great! They are fast</a:t>
            </a:r>
            <a:r>
              <a:rPr lang="en-US" sz="2400" b="0" i="0" u="none" strike="noStrike" cap="none" dirty="0">
                <a:ea typeface="Libre Baskerville"/>
                <a:cs typeface="Libre Baskerville"/>
                <a:sym typeface="Libre Baskerville"/>
              </a:rPr>
              <a:t> and secure when implemented correctly and keys are chosen properly.</a:t>
            </a:r>
          </a:p>
          <a:p>
            <a:pPr marL="273050" marR="0" lvl="0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0000"/>
              <a:buFont typeface="Noto Symbol"/>
              <a:buChar char="•"/>
            </a:pPr>
            <a:endParaRPr lang="en-US" baseline="0" dirty="0"/>
          </a:p>
          <a:p>
            <a:pPr marL="273050" marR="0" lvl="0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0000"/>
              <a:buFont typeface="Noto Symbol"/>
              <a:buChar char="•"/>
            </a:pPr>
            <a:r>
              <a:rPr lang="en-US" sz="2400" b="0" i="0" u="none" strike="noStrike" cap="none" baseline="0" dirty="0">
                <a:ea typeface="Libre Baskerville"/>
                <a:cs typeface="Libre Baskerville"/>
                <a:sym typeface="Libre Baskerville"/>
              </a:rPr>
              <a:t>Problem: How to get the keys to the two parties? </a:t>
            </a:r>
          </a:p>
          <a:p>
            <a:pPr lvl="1" indent="-273050">
              <a:spcBef>
                <a:spcPts val="600"/>
              </a:spcBef>
              <a:buSzPct val="70000"/>
              <a:buFont typeface="Noto Symbol"/>
              <a:buChar char="•"/>
            </a:pPr>
            <a:r>
              <a:rPr lang="en-US" b="0" i="0" u="none" strike="noStrike" cap="none" baseline="0" dirty="0">
                <a:ea typeface="Libre Baskerville"/>
                <a:cs typeface="Libre Baskerville"/>
                <a:sym typeface="Libre Baskerville"/>
              </a:rPr>
              <a:t>Need a secure channel – a channel </a:t>
            </a:r>
            <a:r>
              <a:rPr lang="en-US" dirty="0">
                <a:ea typeface="Libre Baskerville"/>
                <a:cs typeface="Libre Baskerville"/>
                <a:sym typeface="Libre Baskerville"/>
              </a:rPr>
              <a:t>that makes</a:t>
            </a:r>
            <a:r>
              <a:rPr lang="en-US" b="0" i="0" u="none" strike="noStrike" cap="none" baseline="0" dirty="0">
                <a:ea typeface="Libre Baskerville"/>
                <a:cs typeface="Libre Baskerville"/>
                <a:sym typeface="Libre Baskerville"/>
              </a:rPr>
              <a:t> it very difficult for the adversary to access</a:t>
            </a:r>
            <a:r>
              <a:rPr lang="en-US" b="0" i="0" u="none" strike="noStrike" cap="none" dirty="0">
                <a:ea typeface="Libre Baskerville"/>
                <a:cs typeface="Libre Baskerville"/>
                <a:sym typeface="Libre Baskerville"/>
              </a:rPr>
              <a:t> the actual plaintext that is being transmitted.</a:t>
            </a:r>
            <a:endParaRPr lang="en-US" b="0" i="0" u="none" strike="noStrike" cap="none" baseline="0" dirty="0">
              <a:ea typeface="Libre Baskerville"/>
              <a:cs typeface="Libre Baskerville"/>
              <a:sym typeface="Libre Baskerville"/>
            </a:endParaRPr>
          </a:p>
          <a:p>
            <a:pPr lvl="1" indent="-273050">
              <a:spcBef>
                <a:spcPts val="600"/>
              </a:spcBef>
              <a:buSzPct val="70000"/>
              <a:buFont typeface="Noto Symbol"/>
              <a:buChar char="•"/>
            </a:pPr>
            <a:r>
              <a:rPr lang="en-US" dirty="0"/>
              <a:t>But the Internet is not secure!</a:t>
            </a:r>
          </a:p>
          <a:p>
            <a:pPr lvl="1" indent="-273050">
              <a:spcBef>
                <a:spcPts val="600"/>
              </a:spcBef>
              <a:buSzPct val="70000"/>
              <a:buFont typeface="Noto Symbol"/>
              <a:buChar char="•"/>
            </a:pPr>
            <a:endParaRPr lang="en-US" dirty="0"/>
          </a:p>
          <a:p>
            <a:pPr lvl="1" indent="-273050">
              <a:spcBef>
                <a:spcPts val="600"/>
              </a:spcBef>
              <a:buSzPct val="70000"/>
              <a:buFont typeface="Noto Symbol"/>
              <a:buChar char="•"/>
            </a:pPr>
            <a:r>
              <a:rPr lang="en-US" dirty="0"/>
              <a:t>Solution: Public key algorithms</a:t>
            </a:r>
          </a:p>
          <a:p>
            <a:pPr lvl="1" indent="-273050">
              <a:spcBef>
                <a:spcPts val="600"/>
              </a:spcBef>
              <a:buSzPct val="70000"/>
              <a:buFont typeface="Noto Symbol"/>
              <a:buChar char="•"/>
            </a:pPr>
            <a:endParaRPr lang="en-US" sz="2100" b="0" i="0" u="none" strike="noStrike" cap="none" baseline="0" dirty="0">
              <a:solidFill>
                <a:schemeClr val="dk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Tenets of Information Security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Confidentiality </a:t>
            </a:r>
          </a:p>
          <a:p>
            <a:r>
              <a:rPr lang="en-US" dirty="0"/>
              <a:t>Integrity</a:t>
            </a:r>
          </a:p>
          <a:p>
            <a:r>
              <a:rPr lang="en-US" dirty="0"/>
              <a:t>Availability</a:t>
            </a:r>
          </a:p>
          <a:p>
            <a:r>
              <a:rPr lang="en-US" dirty="0"/>
              <a:t>Authenticity</a:t>
            </a:r>
          </a:p>
          <a:p>
            <a:r>
              <a:rPr lang="en-US" dirty="0"/>
              <a:t>Non-repudiation</a:t>
            </a:r>
          </a:p>
        </p:txBody>
      </p:sp>
    </p:spTree>
    <p:extLst>
      <p:ext uri="{BB962C8B-B14F-4D97-AF65-F5344CB8AC3E}">
        <p14:creationId xmlns:p14="http://schemas.microsoft.com/office/powerpoint/2010/main" val="31486001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8454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Cryptography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Cryptography is “the practice and study of techniques for secure communication in the presence of adversaries” (Wikipedia)</a:t>
            </a:r>
          </a:p>
          <a:p>
            <a:endParaRPr lang="en-US" dirty="0"/>
          </a:p>
          <a:p>
            <a:r>
              <a:rPr lang="en-US" dirty="0"/>
              <a:t>It is the science of designing systems to store and transmit data in a secure way so that it preserves its integrity and is accessible to only those with proper authentication and authorization.</a:t>
            </a:r>
          </a:p>
        </p:txBody>
      </p:sp>
    </p:spTree>
    <p:extLst>
      <p:ext uri="{BB962C8B-B14F-4D97-AF65-F5344CB8AC3E}">
        <p14:creationId xmlns:p14="http://schemas.microsoft.com/office/powerpoint/2010/main" val="316329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Cryptography and the Main Tenets of Information Security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41300" lvl="0" indent="-342900">
              <a:spcBef>
                <a:spcPts val="0"/>
              </a:spcBef>
              <a:buSzPct val="70000"/>
              <a:buFont typeface="Calibri" panose="020F0502020204030204" pitchFamily="34" charset="0"/>
              <a:buChar char="•"/>
            </a:pPr>
            <a:r>
              <a:rPr lang="en-US" dirty="0"/>
              <a:t>Confidentiality </a:t>
            </a:r>
          </a:p>
          <a:p>
            <a:pPr marL="698500" lvl="1" indent="-342900">
              <a:buSzPct val="79999"/>
              <a:buFont typeface="Calibri" panose="020F0502020204030204" pitchFamily="34" charset="0"/>
              <a:buChar char="•"/>
            </a:pPr>
            <a:r>
              <a:rPr lang="en-US" dirty="0"/>
              <a:t>Encryption/decryption algorithms</a:t>
            </a:r>
          </a:p>
          <a:p>
            <a:pPr marL="241300" lvl="0" indent="-342900">
              <a:buSzPct val="70000"/>
              <a:buFont typeface="Calibri" panose="020F0502020204030204" pitchFamily="34" charset="0"/>
              <a:buChar char="•"/>
            </a:pPr>
            <a:r>
              <a:rPr lang="en-US" dirty="0"/>
              <a:t>Integrity </a:t>
            </a:r>
          </a:p>
          <a:p>
            <a:pPr marL="698500" lvl="1" indent="-342900">
              <a:buSzPct val="79999"/>
              <a:buFont typeface="Calibri" panose="020F0502020204030204" pitchFamily="34" charset="0"/>
              <a:buChar char="•"/>
            </a:pPr>
            <a:r>
              <a:rPr lang="en-US" dirty="0"/>
              <a:t> Hash functions</a:t>
            </a:r>
          </a:p>
          <a:p>
            <a:pPr marL="241300" lvl="0" indent="-342900">
              <a:buSzPct val="70000"/>
              <a:buFont typeface="Calibri" panose="020F0502020204030204" pitchFamily="34" charset="0"/>
              <a:buChar char="•"/>
            </a:pPr>
            <a:r>
              <a:rPr lang="en-US" dirty="0"/>
              <a:t>Authenticity</a:t>
            </a:r>
          </a:p>
          <a:p>
            <a:pPr marL="698500" lvl="1" indent="-342900">
              <a:buSzPct val="79999"/>
              <a:buFont typeface="Calibri" panose="020F0502020204030204" pitchFamily="34" charset="0"/>
              <a:buChar char="•"/>
            </a:pPr>
            <a:r>
              <a:rPr lang="en-US" dirty="0"/>
              <a:t>Digital signatures, digital certificates</a:t>
            </a:r>
          </a:p>
          <a:p>
            <a:pPr marL="241300" lvl="0" indent="-342900">
              <a:buSzPct val="70000"/>
              <a:buFont typeface="Calibri" panose="020F0502020204030204" pitchFamily="34" charset="0"/>
              <a:buChar char="•"/>
            </a:pPr>
            <a:r>
              <a:rPr lang="en-US" dirty="0"/>
              <a:t>Non-repudiation	</a:t>
            </a:r>
          </a:p>
          <a:p>
            <a:pPr marL="698500" lvl="1" indent="-342900">
              <a:buSzPct val="79999"/>
              <a:buFont typeface="Calibri" panose="020F0502020204030204" pitchFamily="34" charset="0"/>
              <a:buChar char="•"/>
            </a:pPr>
            <a:r>
              <a:rPr lang="en-US" dirty="0"/>
              <a:t>Digital signatures, digital certificates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531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idx="4294967295"/>
          </p:nvPr>
        </p:nvSpPr>
        <p:spPr>
          <a:xfrm>
            <a:off x="762000" y="1143000"/>
            <a:ext cx="7467600" cy="48736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Libre Baskerville"/>
              <a:buNone/>
            </a:pPr>
            <a:r>
              <a:rPr lang="en-US" sz="2800" b="0" i="0" u="none" strike="noStrike" cap="none" baseline="0" dirty="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         </a:t>
            </a:r>
            <a:r>
              <a:rPr lang="en-US" sz="2800" b="0" i="0" u="none" strike="noStrike" cap="none" baseline="0" dirty="0">
                <a:solidFill>
                  <a:schemeClr val="dk1"/>
                </a:solidFill>
                <a:latin typeface="Arial" panose="020B0604020202020204" pitchFamily="34" charset="0"/>
                <a:ea typeface="Libre Baskerville"/>
                <a:cs typeface="Arial" panose="020B0604020202020204" pitchFamily="34" charset="0"/>
                <a:sym typeface="Libre Baskerville"/>
              </a:rPr>
              <a:t>Cryptology</a:t>
            </a:r>
          </a:p>
        </p:txBody>
      </p:sp>
      <p:cxnSp>
        <p:nvCxnSpPr>
          <p:cNvPr id="59" name="Shape 59"/>
          <p:cNvCxnSpPr/>
          <p:nvPr/>
        </p:nvCxnSpPr>
        <p:spPr>
          <a:xfrm flipH="1">
            <a:off x="3276600" y="1981200"/>
            <a:ext cx="1600199" cy="685799"/>
          </a:xfrm>
          <a:prstGeom prst="straightConnector1">
            <a:avLst/>
          </a:prstGeom>
          <a:noFill/>
          <a:ln w="12700" cap="flat" cmpd="sng">
            <a:solidFill>
              <a:srgbClr val="FF6903"/>
            </a:solidFill>
            <a:prstDash val="solid"/>
            <a:miter/>
            <a:headEnd type="none" w="med" len="med"/>
            <a:tailEnd type="triangle" w="lg" len="lg"/>
          </a:ln>
        </p:spPr>
      </p:cxnSp>
      <p:sp>
        <p:nvSpPr>
          <p:cNvPr id="60" name="Shape 60"/>
          <p:cNvSpPr txBox="1"/>
          <p:nvPr/>
        </p:nvSpPr>
        <p:spPr>
          <a:xfrm>
            <a:off x="2378527" y="2819400"/>
            <a:ext cx="1752600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Cryptography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876800" y="1981200"/>
            <a:ext cx="1524000" cy="609599"/>
          </a:xfrm>
          <a:prstGeom prst="straightConnector1">
            <a:avLst/>
          </a:prstGeom>
          <a:noFill/>
          <a:ln w="12700" cap="flat" cmpd="sng">
            <a:solidFill>
              <a:srgbClr val="FF6903"/>
            </a:solidFill>
            <a:prstDash val="solid"/>
            <a:miter/>
            <a:headEnd type="none" w="med" len="med"/>
            <a:tailEnd type="triangle" w="lg" len="lg"/>
          </a:ln>
        </p:spPr>
      </p:cxnSp>
      <p:sp>
        <p:nvSpPr>
          <p:cNvPr id="62" name="Shape 62"/>
          <p:cNvSpPr txBox="1"/>
          <p:nvPr/>
        </p:nvSpPr>
        <p:spPr>
          <a:xfrm>
            <a:off x="6248400" y="2721428"/>
            <a:ext cx="1828800" cy="161845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Cryptanalysis</a:t>
            </a:r>
            <a:endParaRPr lang="en-US" sz="18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b="0" i="0" u="none" strike="noStrike" cap="none" baseline="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(</a:t>
            </a:r>
            <a:r>
              <a:rPr lang="en-US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</a:t>
            </a:r>
            <a:r>
              <a:rPr lang="en-US" b="0" i="0" u="none" strike="noStrike" cap="none" baseline="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reaking  cryptographic systems)</a:t>
            </a:r>
          </a:p>
        </p:txBody>
      </p:sp>
      <p:cxnSp>
        <p:nvCxnSpPr>
          <p:cNvPr id="63" name="Shape 63"/>
          <p:cNvCxnSpPr/>
          <p:nvPr/>
        </p:nvCxnSpPr>
        <p:spPr>
          <a:xfrm flipH="1">
            <a:off x="2209800" y="3505200"/>
            <a:ext cx="838199" cy="609599"/>
          </a:xfrm>
          <a:prstGeom prst="straightConnector1">
            <a:avLst/>
          </a:prstGeom>
          <a:noFill/>
          <a:ln w="12700" cap="flat" cmpd="sng">
            <a:solidFill>
              <a:srgbClr val="FF6903"/>
            </a:solidFill>
            <a:prstDash val="solid"/>
            <a:miter/>
            <a:headEnd type="none" w="med" len="med"/>
            <a:tailEnd type="triangle" w="lg" len="lg"/>
          </a:ln>
        </p:spPr>
      </p:cxnSp>
      <p:sp>
        <p:nvSpPr>
          <p:cNvPr id="64" name="Shape 64"/>
          <p:cNvSpPr txBox="1"/>
          <p:nvPr/>
        </p:nvSpPr>
        <p:spPr>
          <a:xfrm>
            <a:off x="1066800" y="4267200"/>
            <a:ext cx="1981199" cy="1676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Symmetric </a:t>
            </a:r>
            <a:r>
              <a:rPr lang="en-US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</a:t>
            </a:r>
            <a:r>
              <a:rPr lang="en-US" sz="1800" b="0" i="0" u="none" strike="noStrike" cap="none" baseline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lgorithms</a:t>
            </a:r>
            <a:endParaRPr lang="en-US" sz="18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b="0" i="0" u="none" strike="noStrike" cap="none" baseline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(symmetric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b="0" i="0" u="none" strike="noStrike" cap="none" baseline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key cryptography)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1800" b="0" i="0" u="none" strike="noStrike" cap="none" baseline="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" name="Shape 65"/>
          <p:cNvCxnSpPr/>
          <p:nvPr/>
        </p:nvCxnSpPr>
        <p:spPr>
          <a:xfrm>
            <a:off x="3048000" y="3505200"/>
            <a:ext cx="838199" cy="609599"/>
          </a:xfrm>
          <a:prstGeom prst="straightConnector1">
            <a:avLst/>
          </a:prstGeom>
          <a:noFill/>
          <a:ln w="12700" cap="flat" cmpd="sng">
            <a:solidFill>
              <a:srgbClr val="FF6903"/>
            </a:solidFill>
            <a:prstDash val="solid"/>
            <a:miter/>
            <a:headEnd type="none" w="med" len="med"/>
            <a:tailEnd type="triangle" w="lg" len="lg"/>
          </a:ln>
        </p:spPr>
      </p:cxnSp>
      <p:sp>
        <p:nvSpPr>
          <p:cNvPr id="66" name="Shape 66"/>
          <p:cNvSpPr txBox="1"/>
          <p:nvPr/>
        </p:nvSpPr>
        <p:spPr>
          <a:xfrm>
            <a:off x="3733800" y="4267200"/>
            <a:ext cx="1676399" cy="1676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Asymmetric </a:t>
            </a:r>
            <a:r>
              <a:rPr lang="en-US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</a:t>
            </a:r>
            <a:r>
              <a:rPr lang="en-US" sz="1800" b="0" i="0" u="none" strike="noStrike" cap="none" baseline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lgorithms</a:t>
            </a:r>
            <a:endParaRPr lang="en-US" sz="18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b="0" i="0" u="none" strike="noStrike" cap="none" baseline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(public key</a:t>
            </a:r>
            <a:r>
              <a:rPr lang="en-US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cryptography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)</a:t>
            </a:r>
            <a:endParaRPr lang="en-US" sz="1800" b="0" i="0" u="none" strike="noStrike" cap="none" baseline="0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9144000" cy="639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sz="3200" b="0" i="0" u="none" strike="noStrike" dirty="0">
                <a:ea typeface="Libre Baskerville"/>
                <a:cs typeface="Libre Baskerville"/>
                <a:sym typeface="Libre Baskerville"/>
              </a:rPr>
              <a:t>     Symmetric Key Cryptography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81000" y="938048"/>
            <a:ext cx="8669337" cy="5614987"/>
            <a:chOff x="381000" y="938048"/>
            <a:chExt cx="8669337" cy="561498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938048"/>
              <a:ext cx="8669337" cy="5614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543968" y="5943600"/>
              <a:ext cx="434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“Symmetric Encryption" by </a:t>
              </a:r>
              <a:r>
                <a:rPr lang="en-US" sz="900" dirty="0" err="1"/>
                <a:t>Yesem</a:t>
              </a:r>
              <a:r>
                <a:rPr lang="en-US" sz="900" dirty="0"/>
                <a:t> Kurt-</a:t>
              </a:r>
              <a:r>
                <a:rPr lang="en-US" sz="900" dirty="0" err="1"/>
                <a:t>Peker</a:t>
              </a:r>
              <a:r>
                <a:rPr lang="en-US" sz="900" dirty="0"/>
                <a:t>, licensed under </a:t>
              </a:r>
              <a:r>
                <a:rPr lang="en-US" sz="900" dirty="0">
                  <a:hlinkClick r:id="rId4"/>
                </a:rPr>
                <a:t>CC BY 4.0 </a:t>
              </a:r>
              <a:endParaRPr lang="en-US" sz="900"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 Simple Example of Symmetric Key Encryption: Caesar Cipher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639536" y="2133600"/>
            <a:ext cx="7590064" cy="3771900"/>
          </a:xfrm>
        </p:spPr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Shift each letter in the message 3 letters (to  the right) in the alphabet.</a:t>
            </a:r>
          </a:p>
          <a:p>
            <a:pPr marL="792481" lvl="2" indent="0">
              <a:buNone/>
            </a:pPr>
            <a:endParaRPr lang="en-US" dirty="0"/>
          </a:p>
          <a:p>
            <a:pPr marL="151131" indent="0">
              <a:buNone/>
            </a:pPr>
            <a:r>
              <a:rPr lang="en-US" dirty="0"/>
              <a:t>Example:</a:t>
            </a:r>
          </a:p>
          <a:p>
            <a:pPr lvl="1">
              <a:buNone/>
            </a:pPr>
            <a:r>
              <a:rPr lang="en-US" sz="1700" dirty="0"/>
              <a:t>plaintext:    meet    me  after      the     toga   party</a:t>
            </a:r>
          </a:p>
          <a:p>
            <a:pPr lvl="1">
              <a:buNone/>
            </a:pPr>
            <a:r>
              <a:rPr lang="en-US" sz="1700" dirty="0" err="1"/>
              <a:t>ciphertext</a:t>
            </a:r>
            <a:r>
              <a:rPr lang="en-US" sz="1700" dirty="0"/>
              <a:t>: PHHW PH DIWHU WKH WRJD SDUWB</a:t>
            </a:r>
          </a:p>
          <a:p>
            <a:pPr marL="462281" lvl="1" indent="0">
              <a:buNone/>
            </a:pPr>
            <a:r>
              <a:rPr lang="en-US" dirty="0"/>
              <a:t>Key=3</a:t>
            </a:r>
          </a:p>
          <a:p>
            <a:pPr lvl="1"/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If you know a </a:t>
            </a:r>
            <a:r>
              <a:rPr lang="en-US" dirty="0" err="1"/>
              <a:t>ciphertext</a:t>
            </a:r>
            <a:r>
              <a:rPr lang="en-US" dirty="0"/>
              <a:t> is obtained using the Caesar cipher, getting the original plaintext is simple! 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0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Shift Cipher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Generalization of the Caesar cipher</a:t>
            </a:r>
          </a:p>
          <a:p>
            <a:pPr marL="665480" lvl="3" indent="-285750">
              <a:spcBef>
                <a:spcPts val="600"/>
              </a:spcBef>
              <a:buFont typeface="Calibri" panose="020F0502020204030204" pitchFamily="34" charset="0"/>
              <a:buChar char="•"/>
            </a:pPr>
            <a:r>
              <a:rPr lang="en-US" sz="1800" dirty="0"/>
              <a:t>Shift each letter in the message k letters in the alphabet</a:t>
            </a:r>
          </a:p>
          <a:p>
            <a:pPr marL="379730" lvl="3" indent="0">
              <a:spcBef>
                <a:spcPts val="600"/>
              </a:spcBef>
              <a:buClr>
                <a:schemeClr val="accent1"/>
              </a:buClr>
              <a:buNone/>
            </a:pPr>
            <a:endParaRPr lang="en-US" dirty="0"/>
          </a:p>
          <a:p>
            <a:pPr marL="151131" indent="0">
              <a:buNone/>
            </a:pPr>
            <a:r>
              <a:rPr lang="en-US" dirty="0"/>
              <a:t>Example with Key=11:</a:t>
            </a:r>
          </a:p>
          <a:p>
            <a:pPr lvl="1">
              <a:buNone/>
            </a:pPr>
            <a:r>
              <a:rPr lang="en-US" dirty="0"/>
              <a:t>plaintext:    meet    me   after     the     toga      party</a:t>
            </a:r>
          </a:p>
          <a:p>
            <a:pPr lvl="1">
              <a:buNone/>
            </a:pPr>
            <a:r>
              <a:rPr lang="en-US" dirty="0" err="1"/>
              <a:t>ciphertext</a:t>
            </a:r>
            <a:r>
              <a:rPr lang="en-US" dirty="0"/>
              <a:t>:  XPPE   XP   LQEPC    ESP     EZRL  ALCEJ</a:t>
            </a:r>
          </a:p>
          <a:p>
            <a:pPr marL="379730" lvl="3" indent="0">
              <a:spcBef>
                <a:spcPts val="600"/>
              </a:spcBef>
              <a:buClr>
                <a:schemeClr val="accent1"/>
              </a:buClr>
              <a:buNone/>
            </a:pPr>
            <a:endParaRPr lang="en-US" dirty="0"/>
          </a:p>
          <a:p>
            <a:r>
              <a:rPr lang="en-US" dirty="0"/>
              <a:t>What would it take to break the shift cipher?</a:t>
            </a:r>
          </a:p>
          <a:p>
            <a:pPr lvl="1">
              <a:buFont typeface="Calibri" panose="020F0502020204030204" pitchFamily="34" charset="0"/>
              <a:buChar char="•"/>
            </a:pPr>
            <a:r>
              <a:rPr lang="en-US" sz="1800" dirty="0"/>
              <a:t>That is, if you know that a </a:t>
            </a:r>
            <a:r>
              <a:rPr lang="en-US" sz="1800" dirty="0" err="1"/>
              <a:t>ciphertext</a:t>
            </a:r>
            <a:r>
              <a:rPr lang="en-US" sz="1800" dirty="0"/>
              <a:t> is obtained using a shift cipher, how would you get the original plaintext?</a:t>
            </a:r>
          </a:p>
        </p:txBody>
      </p:sp>
    </p:spTree>
    <p:extLst>
      <p:ext uri="{BB962C8B-B14F-4D97-AF65-F5344CB8AC3E}">
        <p14:creationId xmlns:p14="http://schemas.microsoft.com/office/powerpoint/2010/main" val="1483114442"/>
      </p:ext>
    </p:extLst>
  </p:cSld>
  <p:clrMapOvr>
    <a:masterClrMapping/>
  </p:clrMapOvr>
</p:sld>
</file>

<file path=ppt/theme/theme1.xml><?xml version="1.0" encoding="utf-8"?>
<a:theme xmlns:a="http://schemas.openxmlformats.org/drawingml/2006/main" name="PP_C5Modules_CC_License_standar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_C5Modules_CC_License_standard" id="{F0FA9D47-06A1-4F86-A3DE-945BA88B3B0E}" vid="{A7340899-09C2-4C21-8394-A4D30A56A33C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PP_C5Modules_CC_License_standard</Template>
  <TotalTime>1415</TotalTime>
  <Words>2966</Words>
  <Application>Microsoft Office PowerPoint</Application>
  <PresentationFormat>On-screen Show (4:3)</PresentationFormat>
  <Paragraphs>231</Paragraphs>
  <Slides>30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Cambria Math</vt:lpstr>
      <vt:lpstr>Calibri Light</vt:lpstr>
      <vt:lpstr>Libre Baskerville</vt:lpstr>
      <vt:lpstr>Noto Symbol</vt:lpstr>
      <vt:lpstr>Calibri</vt:lpstr>
      <vt:lpstr>Arial</vt:lpstr>
      <vt:lpstr>PP_C5Modules_CC_License_standard</vt:lpstr>
      <vt:lpstr>Document</vt:lpstr>
      <vt:lpstr>Applied Cryptography</vt:lpstr>
      <vt:lpstr>Learning Objectives</vt:lpstr>
      <vt:lpstr>Main Tenets of Information Security</vt:lpstr>
      <vt:lpstr>Cryptography</vt:lpstr>
      <vt:lpstr>Cryptography and the Main Tenets of Information Security</vt:lpstr>
      <vt:lpstr>PowerPoint Presentation</vt:lpstr>
      <vt:lpstr>     Symmetric Key Cryptography</vt:lpstr>
      <vt:lpstr>A Simple Example of Symmetric Key Encryption: Caesar Cipher</vt:lpstr>
      <vt:lpstr>Shift Cipher</vt:lpstr>
      <vt:lpstr>Cryptanalysis of Shift Cipher</vt:lpstr>
      <vt:lpstr>Kerckhoffs’s Principle</vt:lpstr>
      <vt:lpstr>Cryptanalysis of a Cipher</vt:lpstr>
      <vt:lpstr>Attack Scenarios on Ciphers</vt:lpstr>
      <vt:lpstr>Shift Cipher and Attack Scenarios</vt:lpstr>
      <vt:lpstr>Substitution Cipher</vt:lpstr>
      <vt:lpstr>Hands-on: Encrypt/Decrypt the Cipher</vt:lpstr>
      <vt:lpstr>Hands-on: Create Your Own Ciphertext</vt:lpstr>
      <vt:lpstr>   A Special Substitution Cipher: ROT 13</vt:lpstr>
      <vt:lpstr>Breaking the Substitution Cipher: Brute Force</vt:lpstr>
      <vt:lpstr>Substitution Cipher and Attack Scenarios</vt:lpstr>
      <vt:lpstr>Breaking the Substitution Cipher: Frequency Analysis</vt:lpstr>
      <vt:lpstr>Breaking the Substitution Cipher: Frequency Analysis (continued)</vt:lpstr>
      <vt:lpstr>Frequency Analysis May Not Always Work</vt:lpstr>
      <vt:lpstr>Modern Symmetric Ciphers </vt:lpstr>
      <vt:lpstr>NIST and Selection of Ciphers for Federal Processing</vt:lpstr>
      <vt:lpstr>More on Modern Symmetric Ciphers</vt:lpstr>
      <vt:lpstr>        DES </vt:lpstr>
      <vt:lpstr>AES  Encryption Process</vt:lpstr>
      <vt:lpstr>Problem of Key Distribution and Management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SECURITY</dc:title>
  <dc:creator>csu</dc:creator>
  <cp:lastModifiedBy>Peker, Yesem</cp:lastModifiedBy>
  <cp:revision>152</cp:revision>
  <dcterms:modified xsi:type="dcterms:W3CDTF">2020-02-09T16:04:56Z</dcterms:modified>
</cp:coreProperties>
</file>