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74" r:id="rId1"/>
  </p:sldMasterIdLst>
  <p:notesMasterIdLst>
    <p:notesMasterId r:id="rId28"/>
  </p:notesMasterIdLst>
  <p:sldIdLst>
    <p:sldId id="256" r:id="rId2"/>
    <p:sldId id="316" r:id="rId3"/>
    <p:sldId id="289" r:id="rId4"/>
    <p:sldId id="309" r:id="rId5"/>
    <p:sldId id="310" r:id="rId6"/>
    <p:sldId id="293" r:id="rId7"/>
    <p:sldId id="295" r:id="rId8"/>
    <p:sldId id="304" r:id="rId9"/>
    <p:sldId id="306" r:id="rId10"/>
    <p:sldId id="312" r:id="rId11"/>
    <p:sldId id="315" r:id="rId12"/>
    <p:sldId id="305" r:id="rId13"/>
    <p:sldId id="307" r:id="rId14"/>
    <p:sldId id="299" r:id="rId15"/>
    <p:sldId id="297" r:id="rId16"/>
    <p:sldId id="273" r:id="rId17"/>
    <p:sldId id="269" r:id="rId18"/>
    <p:sldId id="270" r:id="rId19"/>
    <p:sldId id="271" r:id="rId20"/>
    <p:sldId id="301" r:id="rId21"/>
    <p:sldId id="313" r:id="rId22"/>
    <p:sldId id="303" r:id="rId23"/>
    <p:sldId id="275" r:id="rId24"/>
    <p:sldId id="300" r:id="rId25"/>
    <p:sldId id="308" r:id="rId26"/>
    <p:sldId id="314" r:id="rId27"/>
  </p:sldIdLst>
  <p:sldSz cx="9144000" cy="6858000" type="screen4x3"/>
  <p:notesSz cx="6858000" cy="9144000"/>
  <p:embeddedFontLst>
    <p:embeddedFont>
      <p:font typeface="Calibri Light" panose="020F0302020204030204" pitchFamily="34" charset="0"/>
      <p:regular r:id="rId29"/>
      <p:italic r:id="rId30"/>
    </p:embeddedFont>
    <p:embeddedFont>
      <p:font typeface="Libre Baskerville" panose="020B0604020202020204" charset="0"/>
      <p:regular r:id="rId31"/>
      <p:bold r:id="rId32"/>
      <p:italic r:id="rId33"/>
    </p:embeddedFont>
    <p:embeddedFont>
      <p:font typeface="Calibri" panose="020F0502020204030204" pitchFamily="34" charset="0"/>
      <p:regular r:id="rId34"/>
      <p:bold r:id="rId35"/>
      <p:italic r:id="rId36"/>
      <p:boldItalic r:id="rId37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peker_yesem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353A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90651C3A-4460-11DB-9652-00E08161165F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69963" autoAdjust="0"/>
  </p:normalViewPr>
  <p:slideViewPr>
    <p:cSldViewPr>
      <p:cViewPr varScale="1">
        <p:scale>
          <a:sx n="70" d="100"/>
          <a:sy n="70" d="100"/>
        </p:scale>
        <p:origin x="1580" y="52"/>
      </p:cViewPr>
      <p:guideLst>
        <p:guide orient="horz" pos="2160"/>
        <p:guide pos="288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21" Type="http://schemas.openxmlformats.org/officeDocument/2006/relationships/slide" Target="slides/slide20.xml"/><Relationship Id="rId34" Type="http://schemas.openxmlformats.org/officeDocument/2006/relationships/font" Target="fonts/font6.fntdata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1.fntdata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4.fntdata"/><Relationship Id="rId37" Type="http://schemas.openxmlformats.org/officeDocument/2006/relationships/font" Target="fonts/font9.fntdata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36" Type="http://schemas.openxmlformats.org/officeDocument/2006/relationships/font" Target="fonts/font8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3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font" Target="fonts/font2.fntdata"/><Relationship Id="rId35" Type="http://schemas.openxmlformats.org/officeDocument/2006/relationships/font" Target="fonts/font7.fntdata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5.fntdata"/><Relationship Id="rId38" Type="http://schemas.openxmlformats.org/officeDocument/2006/relationships/commentAuthors" Target="comment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3" name="Shape 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>
              <a:spcBef>
                <a:spcPts val="0"/>
              </a:spcBef>
              <a:defRPr sz="1100"/>
            </a:lvl1pPr>
            <a:lvl2pPr>
              <a:spcBef>
                <a:spcPts val="0"/>
              </a:spcBef>
              <a:defRPr sz="1100"/>
            </a:lvl2pPr>
            <a:lvl3pPr>
              <a:spcBef>
                <a:spcPts val="0"/>
              </a:spcBef>
              <a:defRPr sz="1100"/>
            </a:lvl3pPr>
            <a:lvl4pPr>
              <a:spcBef>
                <a:spcPts val="0"/>
              </a:spcBef>
              <a:defRPr sz="1100"/>
            </a:lvl4pPr>
            <a:lvl5pPr>
              <a:spcBef>
                <a:spcPts val="0"/>
              </a:spcBef>
              <a:defRPr sz="1100"/>
            </a:lvl5pPr>
            <a:lvl6pPr>
              <a:spcBef>
                <a:spcPts val="0"/>
              </a:spcBef>
              <a:defRPr sz="1100"/>
            </a:lvl6pPr>
            <a:lvl7pPr>
              <a:spcBef>
                <a:spcPts val="0"/>
              </a:spcBef>
              <a:defRPr sz="1100"/>
            </a:lvl7pPr>
            <a:lvl8pPr>
              <a:spcBef>
                <a:spcPts val="0"/>
              </a:spcBef>
              <a:defRPr sz="1100"/>
            </a:lvl8pPr>
            <a:lvl9pPr>
              <a:spcBef>
                <a:spcPts val="0"/>
              </a:spcBef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151733965"/>
      </p:ext>
    </p:extLst>
  </p:cSld>
  <p:clrMap bg1="lt1" tx1="dk1" bg2="dk2" tx2="lt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Shape 3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  <p:sp>
        <p:nvSpPr>
          <p:cNvPr id="37" name="Shape 37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  <p:extLst>
      <p:ext uri="{BB962C8B-B14F-4D97-AF65-F5344CB8AC3E}">
        <p14:creationId xmlns:p14="http://schemas.microsoft.com/office/powerpoint/2010/main" val="375954597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Shape 14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en-US" dirty="0" smtClean="0"/>
              <a:t>“Figure 3: Example of a new digital certificate presentation”. (June 2005). Vicky</a:t>
            </a:r>
            <a:r>
              <a:rPr lang="en-US" baseline="0" dirty="0" smtClean="0"/>
              <a:t> Liu.</a:t>
            </a:r>
            <a:r>
              <a:rPr lang="en-US" dirty="0" smtClean="0"/>
              <a:t> </a:t>
            </a:r>
            <a:r>
              <a:rPr lang="en-US" i="1" dirty="0" smtClean="0"/>
              <a:t>Seal Culture Still Remains in Electronic Commerce</a:t>
            </a:r>
            <a:r>
              <a:rPr lang="en-US" dirty="0" smtClean="0"/>
              <a:t>. M/C Journal.</a:t>
            </a:r>
            <a:r>
              <a:rPr lang="en-US" baseline="0" dirty="0" smtClean="0"/>
              <a:t> vol.</a:t>
            </a:r>
            <a:r>
              <a:rPr lang="en-US" dirty="0" smtClean="0"/>
              <a:t> 8,</a:t>
            </a:r>
            <a:r>
              <a:rPr lang="en-US" baseline="0" dirty="0" smtClean="0"/>
              <a:t> no. </a:t>
            </a:r>
            <a:r>
              <a:rPr lang="en-US" dirty="0" smtClean="0"/>
              <a:t>2. </a:t>
            </a:r>
          </a:p>
          <a:p>
            <a:pPr>
              <a:spcBef>
                <a:spcPts val="0"/>
              </a:spcBef>
              <a:buNone/>
            </a:pPr>
            <a:endParaRPr lang="en-US" dirty="0" smtClean="0"/>
          </a:p>
          <a:p>
            <a:pPr>
              <a:spcBef>
                <a:spcPts val="0"/>
              </a:spcBef>
              <a:buNone/>
            </a:pPr>
            <a:r>
              <a:rPr lang="en-US" dirty="0" smtClean="0"/>
              <a:t>Retrieved from http://journal.media-culture.org.au/0506/03-liu.php.  </a:t>
            </a:r>
            <a:endParaRPr dirty="0"/>
          </a:p>
        </p:txBody>
      </p:sp>
      <p:sp>
        <p:nvSpPr>
          <p:cNvPr id="150" name="Shape 150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  <p:extLst>
      <p:ext uri="{BB962C8B-B14F-4D97-AF65-F5344CB8AC3E}">
        <p14:creationId xmlns:p14="http://schemas.microsoft.com/office/powerpoint/2010/main" val="34715408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Shape 15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en-US" dirty="0" smtClean="0"/>
              <a:t>Note in these certificates the algorithms</a:t>
            </a:r>
            <a:r>
              <a:rPr lang="en-US" baseline="0" dirty="0" smtClean="0"/>
              <a:t> used: SHA256RSA (for signature which requires an encryption and a hash function).</a:t>
            </a:r>
            <a:endParaRPr dirty="0"/>
          </a:p>
        </p:txBody>
      </p:sp>
      <p:sp>
        <p:nvSpPr>
          <p:cNvPr id="156" name="Shape 156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  <p:extLst>
      <p:ext uri="{BB962C8B-B14F-4D97-AF65-F5344CB8AC3E}">
        <p14:creationId xmlns:p14="http://schemas.microsoft.com/office/powerpoint/2010/main" val="164798732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Shape 17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  <p:sp>
        <p:nvSpPr>
          <p:cNvPr id="180" name="Shape 180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  <p:extLst>
      <p:ext uri="{BB962C8B-B14F-4D97-AF65-F5344CB8AC3E}">
        <p14:creationId xmlns:p14="http://schemas.microsoft.com/office/powerpoint/2010/main" val="415871360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Shape 7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  <p:sp>
        <p:nvSpPr>
          <p:cNvPr id="75" name="Shape 75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  <p:extLst>
      <p:ext uri="{BB962C8B-B14F-4D97-AF65-F5344CB8AC3E}">
        <p14:creationId xmlns:p14="http://schemas.microsoft.com/office/powerpoint/2010/main" val="111017603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Shape 8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The distinguishing</a:t>
            </a:r>
            <a:r>
              <a:rPr lang="en-US" baseline="0" dirty="0" smtClean="0"/>
              <a:t> feature of symmetric key cryptography is the use of the same key for encryption and decryption. Note the illustrations of </a:t>
            </a:r>
            <a:r>
              <a:rPr lang="en-US" i="1" baseline="0" dirty="0" smtClean="0"/>
              <a:t>plaintext</a:t>
            </a:r>
            <a:r>
              <a:rPr lang="en-US" baseline="0" dirty="0" smtClean="0"/>
              <a:t>, </a:t>
            </a:r>
            <a:r>
              <a:rPr lang="en-US" i="1" baseline="0" dirty="0" err="1" smtClean="0"/>
              <a:t>ciphertext</a:t>
            </a:r>
            <a:r>
              <a:rPr lang="en-US" baseline="0" dirty="0" smtClean="0"/>
              <a:t>, and </a:t>
            </a:r>
            <a:r>
              <a:rPr lang="en-US" i="1" baseline="0" dirty="0" smtClean="0"/>
              <a:t>key</a:t>
            </a:r>
            <a:r>
              <a:rPr lang="en-US" baseline="0" dirty="0" smtClean="0"/>
              <a:t> on the slide.</a:t>
            </a:r>
            <a:endParaRPr lang="en-US" dirty="0" smtClean="0"/>
          </a:p>
          <a:p>
            <a:pPr>
              <a:spcBef>
                <a:spcPts val="0"/>
              </a:spcBef>
              <a:buNone/>
            </a:pPr>
            <a:endParaRPr dirty="0"/>
          </a:p>
        </p:txBody>
      </p:sp>
      <p:sp>
        <p:nvSpPr>
          <p:cNvPr id="81" name="Shape 81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  <p:extLst>
      <p:ext uri="{BB962C8B-B14F-4D97-AF65-F5344CB8AC3E}">
        <p14:creationId xmlns:p14="http://schemas.microsoft.com/office/powerpoint/2010/main" val="34752258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Shape 11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en-US" dirty="0" smtClean="0"/>
              <a:t>Sender=</a:t>
            </a:r>
            <a:r>
              <a:rPr lang="en-US" baseline="0" dirty="0" smtClean="0"/>
              <a:t> Alice</a:t>
            </a:r>
          </a:p>
          <a:p>
            <a:pPr>
              <a:spcBef>
                <a:spcPts val="0"/>
              </a:spcBef>
              <a:buNone/>
            </a:pPr>
            <a:r>
              <a:rPr lang="en-US" baseline="0" dirty="0" smtClean="0"/>
              <a:t>Recipient= Bob</a:t>
            </a:r>
          </a:p>
          <a:p>
            <a:pPr>
              <a:spcBef>
                <a:spcPts val="0"/>
              </a:spcBef>
              <a:buNone/>
            </a:pPr>
            <a:r>
              <a:rPr lang="en-US" baseline="0" dirty="0" smtClean="0"/>
              <a:t>Contrast this with the Symmetric Key diagram. </a:t>
            </a:r>
          </a:p>
          <a:p>
            <a:pPr>
              <a:spcBef>
                <a:spcPts val="0"/>
              </a:spcBef>
              <a:buNone/>
            </a:pPr>
            <a:endParaRPr dirty="0"/>
          </a:p>
        </p:txBody>
      </p:sp>
      <p:sp>
        <p:nvSpPr>
          <p:cNvPr id="111" name="Shape 111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  <p:extLst>
      <p:ext uri="{BB962C8B-B14F-4D97-AF65-F5344CB8AC3E}">
        <p14:creationId xmlns:p14="http://schemas.microsoft.com/office/powerpoint/2010/main" val="105232729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Shape 13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 dirty="0"/>
          </a:p>
        </p:txBody>
      </p:sp>
      <p:sp>
        <p:nvSpPr>
          <p:cNvPr id="138" name="Shape 138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  <p:extLst>
      <p:ext uri="{BB962C8B-B14F-4D97-AF65-F5344CB8AC3E}">
        <p14:creationId xmlns:p14="http://schemas.microsoft.com/office/powerpoint/2010/main" val="101251863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4961963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Shape 17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 dirty="0"/>
          </a:p>
        </p:txBody>
      </p:sp>
      <p:sp>
        <p:nvSpPr>
          <p:cNvPr id="174" name="Shape 174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  <p:extLst>
      <p:ext uri="{BB962C8B-B14F-4D97-AF65-F5344CB8AC3E}">
        <p14:creationId xmlns:p14="http://schemas.microsoft.com/office/powerpoint/2010/main" val="149719677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Shape 16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  <p:sp>
        <p:nvSpPr>
          <p:cNvPr id="168" name="Shape 168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  <p:extLst>
      <p:ext uri="{BB962C8B-B14F-4D97-AF65-F5344CB8AC3E}">
        <p14:creationId xmlns:p14="http://schemas.microsoft.com/office/powerpoint/2010/main" val="296009869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Shape 14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  <p:sp>
        <p:nvSpPr>
          <p:cNvPr id="144" name="Shape 144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  <p:extLst>
      <p:ext uri="{BB962C8B-B14F-4D97-AF65-F5344CB8AC3E}">
        <p14:creationId xmlns:p14="http://schemas.microsoft.com/office/powerpoint/2010/main" val="322732357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2249552" y="3401981"/>
            <a:ext cx="5372100" cy="2059641"/>
            <a:chOff x="914400" y="3657600"/>
            <a:chExt cx="7162800" cy="2059641"/>
          </a:xfrm>
        </p:grpSpPr>
        <p:sp>
          <p:nvSpPr>
            <p:cNvPr id="11" name="Rectangle 10"/>
            <p:cNvSpPr/>
            <p:nvPr/>
          </p:nvSpPr>
          <p:spPr>
            <a:xfrm>
              <a:off x="914400" y="3657600"/>
              <a:ext cx="7162800" cy="1295400"/>
            </a:xfrm>
            <a:prstGeom prst="rect">
              <a:avLst/>
            </a:prstGeom>
            <a:noFill/>
            <a:ln w="12700">
              <a:solidFill>
                <a:srgbClr val="2955A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12" name="Rectangle 11"/>
            <p:cNvSpPr/>
            <p:nvPr/>
          </p:nvSpPr>
          <p:spPr>
            <a:xfrm>
              <a:off x="914400" y="5069541"/>
              <a:ext cx="7162800" cy="647700"/>
            </a:xfrm>
            <a:prstGeom prst="rect">
              <a:avLst/>
            </a:prstGeom>
            <a:noFill/>
            <a:ln w="12700">
              <a:solidFill>
                <a:srgbClr val="2955A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13" name="Rectangle 12"/>
            <p:cNvSpPr/>
            <p:nvPr/>
          </p:nvSpPr>
          <p:spPr>
            <a:xfrm>
              <a:off x="914400" y="3657600"/>
              <a:ext cx="228600" cy="1295400"/>
            </a:xfrm>
            <a:prstGeom prst="rect">
              <a:avLst/>
            </a:prstGeom>
            <a:solidFill>
              <a:srgbClr val="2955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14" name="Rectangle 13"/>
            <p:cNvSpPr/>
            <p:nvPr/>
          </p:nvSpPr>
          <p:spPr>
            <a:xfrm>
              <a:off x="914400" y="5069541"/>
              <a:ext cx="228600" cy="647700"/>
            </a:xfrm>
            <a:prstGeom prst="rect">
              <a:avLst/>
            </a:prstGeom>
            <a:solidFill>
              <a:srgbClr val="2955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</p:grpSp>
      <p:sp>
        <p:nvSpPr>
          <p:cNvPr id="15" name="Title 1"/>
          <p:cNvSpPr>
            <a:spLocks noGrp="1"/>
          </p:cNvSpPr>
          <p:nvPr>
            <p:ph type="ctrTitle" hasCustomPrompt="1"/>
          </p:nvPr>
        </p:nvSpPr>
        <p:spPr>
          <a:xfrm>
            <a:off x="2629775" y="3616586"/>
            <a:ext cx="4611655" cy="803564"/>
          </a:xfrm>
          <a:prstGeom prst="rect">
            <a:avLst/>
          </a:prstGeom>
        </p:spPr>
        <p:txBody>
          <a:bodyPr anchor="b">
            <a:noAutofit/>
          </a:bodyPr>
          <a:lstStyle>
            <a:lvl1pPr algn="l">
              <a:defRPr lang="en-US" sz="3000" b="1" kern="1200" baseline="0" dirty="0" smtClean="0">
                <a:solidFill>
                  <a:srgbClr val="2955A6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/>
              <a:t>Module Name</a:t>
            </a:r>
            <a:endParaRPr lang="en-US" dirty="0"/>
          </a:p>
        </p:txBody>
      </p:sp>
      <p:sp>
        <p:nvSpPr>
          <p:cNvPr id="20" name="Text Placeholder 19"/>
          <p:cNvSpPr>
            <a:spLocks noGrp="1"/>
          </p:cNvSpPr>
          <p:nvPr>
            <p:ph type="body" sz="quarter" idx="13"/>
          </p:nvPr>
        </p:nvSpPr>
        <p:spPr>
          <a:xfrm>
            <a:off x="2629775" y="4998325"/>
            <a:ext cx="4220429" cy="278892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/>
            </a:lvl1pPr>
            <a:lvl3pPr marL="685800" indent="0">
              <a:buNone/>
              <a:defRPr/>
            </a:lvl3pPr>
            <a:lvl5pPr marL="1371600" indent="0" algn="l"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7271" y="283768"/>
            <a:ext cx="1883002" cy="1870957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14634" y="283768"/>
            <a:ext cx="1210054" cy="12100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21745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Blank w b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66824382"/>
      </p:ext>
    </p:extLst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dirty="0" smtClean="0"/>
              <a:t>Slide Title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26FE3C-7E70-4420-AA12-392E0D4EE9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73912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  <a:prstGeom prst="rect">
            <a:avLst/>
          </a:prstGeom>
        </p:spPr>
        <p:txBody>
          <a:bodyPr anchor="b"/>
          <a:lstStyle>
            <a:lvl1pPr>
              <a:defRPr sz="45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26FE3C-7E70-4420-AA12-392E0D4EE9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2080854"/>
      </p:ext>
    </p:extLst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26FE3C-7E70-4420-AA12-392E0D4EE9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3734531"/>
      </p:ext>
    </p:extLst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26FE3C-7E70-4420-AA12-392E0D4EE9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5412927"/>
      </p:ext>
    </p:extLst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26FE3C-7E70-4420-AA12-392E0D4EE9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1985117"/>
      </p:ext>
    </p:extLst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26FE3C-7E70-4420-AA12-392E0D4EE9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542880"/>
      </p:ext>
    </p:extLst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26FE3C-7E70-4420-AA12-392E0D4EE9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2203032"/>
      </p:ext>
    </p:extLst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Las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2587" y="187779"/>
            <a:ext cx="5550681" cy="66702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476703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hyperlink" Target="https://creativecommons.org/licenses/by/4.0/" TargetMode="Externa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hyperlink" Target="http://www.c5colleges.org/" TargetMode="Externa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 title="Page Number"/>
          <p:cNvSpPr>
            <a:spLocks noGrp="1"/>
          </p:cNvSpPr>
          <p:nvPr>
            <p:ph type="sldNum" sz="quarter" idx="4"/>
          </p:nvPr>
        </p:nvSpPr>
        <p:spPr>
          <a:xfrm>
            <a:off x="8019661" y="6329898"/>
            <a:ext cx="49568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26FE3C-7E70-4420-AA12-392E0D4EE99D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7" name="Title Placeholder 6"/>
          <p:cNvSpPr>
            <a:spLocks noGrp="1"/>
          </p:cNvSpPr>
          <p:nvPr>
            <p:ph type="title"/>
          </p:nvPr>
        </p:nvSpPr>
        <p:spPr>
          <a:xfrm>
            <a:off x="628650" y="457200"/>
            <a:ext cx="5685995" cy="110113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pic>
        <p:nvPicPr>
          <p:cNvPr id="12" name="Picture 11" title="Creative Commons Logo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650" y="6463019"/>
            <a:ext cx="720197" cy="295275"/>
          </a:xfrm>
          <a:prstGeom prst="rect">
            <a:avLst/>
          </a:prstGeom>
        </p:spPr>
      </p:pic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48263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171450" marR="0" lvl="0" indent="-171450" algn="l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 smtClean="0"/>
              <a:t>Click to edit M</a:t>
            </a:r>
          </a:p>
          <a:p>
            <a:pPr lvl="0"/>
            <a:r>
              <a:rPr lang="en-US" dirty="0" smtClean="0"/>
              <a:t>aster text styles</a:t>
            </a:r>
          </a:p>
          <a:p>
            <a:pPr lvl="1"/>
            <a:r>
              <a:rPr lang="en-US" dirty="0" smtClean="0"/>
              <a:t>Second </a:t>
            </a:r>
            <a:r>
              <a:rPr lang="en-US" dirty="0" err="1" smtClean="0"/>
              <a:t>levelThird</a:t>
            </a:r>
            <a:r>
              <a:rPr lang="en-US" dirty="0" smtClean="0"/>
              <a:t>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3" name="Rectangle 2"/>
          <p:cNvSpPr>
            <a:spLocks noChangeArrowheads="1"/>
          </p:cNvSpPr>
          <p:nvPr/>
        </p:nvSpPr>
        <p:spPr bwMode="auto">
          <a:xfrm>
            <a:off x="1" y="90100"/>
            <a:ext cx="138564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1350"/>
          </a:p>
        </p:txBody>
      </p:sp>
      <p:sp>
        <p:nvSpPr>
          <p:cNvPr id="15" name="Rectangle 3"/>
          <p:cNvSpPr>
            <a:spLocks noChangeArrowheads="1"/>
          </p:cNvSpPr>
          <p:nvPr/>
        </p:nvSpPr>
        <p:spPr bwMode="auto">
          <a:xfrm rot="10800000" flipV="1">
            <a:off x="1397918" y="6512460"/>
            <a:ext cx="4147458" cy="2539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68580" tIns="34290" rIns="68580" bIns="3429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tabLst>
                <a:tab pos="2971800" algn="ctr"/>
                <a:tab pos="5943600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2971800" algn="ctr"/>
                <a:tab pos="5943600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2971800" algn="ctr"/>
                <a:tab pos="5943600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2971800" algn="ctr"/>
                <a:tab pos="5943600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2971800" algn="ctr"/>
                <a:tab pos="5943600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2971800" algn="ctr"/>
                <a:tab pos="5943600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2971800" algn="ctr"/>
                <a:tab pos="5943600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2971800" algn="ctr"/>
                <a:tab pos="5943600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2971800" algn="ctr"/>
                <a:tab pos="5943600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6858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28850" algn="ctr"/>
                <a:tab pos="4457700" algn="r"/>
              </a:tabLst>
            </a:pPr>
            <a:r>
              <a:rPr kumimoji="0" lang="en-US" altLang="en-US" sz="525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This document is licensed with a </a:t>
            </a:r>
            <a:r>
              <a:rPr kumimoji="0" lang="en-US" altLang="en-US" sz="525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  <a:hlinkClick r:id="rId13"/>
              </a:rPr>
              <a:t>Creative Commons Attribution 4.0 International License</a:t>
            </a:r>
            <a:r>
              <a:rPr kumimoji="0" lang="en-US" altLang="en-US" sz="525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kumimoji="0" lang="en-US" altLang="en-US" sz="525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©2017  </a:t>
            </a:r>
            <a:r>
              <a:rPr kumimoji="0" lang="en-US" altLang="en-US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  <a:hlinkClick r:id="rId14"/>
              </a:rPr>
              <a:t>www.C5colleges.org</a:t>
            </a:r>
            <a:endParaRPr kumimoji="0" lang="en-US" altLang="en-US" sz="135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448360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</p:sldLayoutIdLst>
  <p:hf sldNum="0" hdr="0" ft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marR="0" indent="-171450" algn="l" defTabSz="685800" rtl="0" eaLnBrk="1" fontAlgn="auto" latinLnBrk="0" hangingPunct="1">
        <a:lnSpc>
          <a:spcPct val="90000"/>
        </a:lnSpc>
        <a:spcBef>
          <a:spcPts val="750"/>
        </a:spcBef>
        <a:spcAft>
          <a:spcPts val="0"/>
        </a:spcAft>
        <a:buClrTx/>
        <a:buSzTx/>
        <a:buFont typeface="Arial" panose="020B0604020202020204" pitchFamily="34" charset="0"/>
        <a:buChar char="•"/>
        <a:tabLst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0.xml"/><Relationship Id="rId4" Type="http://schemas.openxmlformats.org/officeDocument/2006/relationships/hyperlink" Target="https://creativecommons.org/licenses/by/4.0/" TargetMode="Externa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0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10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0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hyperlink" Target="https://support.google.com/chrome/answer/95617?hl=en" TargetMode="Externa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0.xml"/><Relationship Id="rId4" Type="http://schemas.openxmlformats.org/officeDocument/2006/relationships/hyperlink" Target="https://creativecommons.org/licenses/by/4.0/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0.xml"/><Relationship Id="rId4" Type="http://schemas.openxmlformats.org/officeDocument/2006/relationships/hyperlink" Target="https://creativecommons.org/licenses/by/4.0/" TargetMode="Externa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Shape 33"/>
          <p:cNvSpPr txBox="1">
            <a:spLocks noGrp="1"/>
          </p:cNvSpPr>
          <p:nvPr>
            <p:ph type="ctrTitle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Libre Baskerville"/>
              <a:buNone/>
            </a:pPr>
            <a:r>
              <a:rPr lang="en-US" b="1" i="0" u="none" strike="noStrike" dirty="0" smtClean="0">
                <a:solidFill>
                  <a:srgbClr val="2353A7"/>
                </a:solidFill>
                <a:ea typeface="Libre Baskerville"/>
                <a:cs typeface="Libre Baskerville"/>
                <a:sym typeface="Libre Baskerville"/>
              </a:rPr>
              <a:t>Information Security</a:t>
            </a:r>
            <a:endParaRPr lang="en-US" b="1" i="0" u="none" strike="noStrike" dirty="0">
              <a:solidFill>
                <a:srgbClr val="2353A7"/>
              </a:solidFill>
              <a:ea typeface="Libre Baskerville"/>
              <a:cs typeface="Libre Baskerville"/>
              <a:sym typeface="Libre Baskerville"/>
            </a:endParaRPr>
          </a:p>
        </p:txBody>
      </p:sp>
      <p:sp>
        <p:nvSpPr>
          <p:cNvPr id="34" name="Shape 34"/>
          <p:cNvSpPr txBox="1">
            <a:spLocks noGrp="1"/>
          </p:cNvSpPr>
          <p:nvPr>
            <p:ph type="body" sz="quarter" idx="13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25000"/>
              <a:buFont typeface="Noto Symbol"/>
              <a:buNone/>
            </a:pPr>
            <a:r>
              <a:rPr lang="en-US" sz="2000" b="1" i="0" u="none" strike="noStrike" cap="none" baseline="0" dirty="0" smtClean="0">
                <a:solidFill>
                  <a:srgbClr val="2353A7"/>
                </a:solidFill>
                <a:latin typeface="+mj-lt"/>
                <a:ea typeface="Libre Baskerville"/>
                <a:cs typeface="Libre Baskerville"/>
                <a:sym typeface="Libre Baskerville"/>
              </a:rPr>
              <a:t>Digital</a:t>
            </a:r>
            <a:r>
              <a:rPr lang="en-US" sz="2000" b="1" i="0" u="none" strike="noStrike" cap="none" dirty="0" smtClean="0">
                <a:solidFill>
                  <a:srgbClr val="2353A7"/>
                </a:solidFill>
                <a:latin typeface="+mj-lt"/>
                <a:ea typeface="Libre Baskerville"/>
                <a:cs typeface="Libre Baskerville"/>
                <a:sym typeface="Libre Baskerville"/>
              </a:rPr>
              <a:t> Signatures and PKI</a:t>
            </a:r>
            <a:endParaRPr lang="en-US" sz="2000" b="1" i="0" u="none" strike="noStrike" cap="none" baseline="0" dirty="0">
              <a:solidFill>
                <a:srgbClr val="2353A7"/>
              </a:solidFill>
              <a:latin typeface="+mj-lt"/>
              <a:ea typeface="Libre Baskerville"/>
              <a:cs typeface="Libre Baskerville"/>
              <a:sym typeface="Libre Baskerville"/>
            </a:endParaRPr>
          </a:p>
        </p:txBody>
      </p:sp>
    </p:spTree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Shape 134"/>
          <p:cNvSpPr txBox="1">
            <a:spLocks noGrp="1"/>
          </p:cNvSpPr>
          <p:nvPr>
            <p:ph type="title" idx="4294967295"/>
          </p:nvPr>
        </p:nvSpPr>
        <p:spPr>
          <a:xfrm>
            <a:off x="690561" y="3313"/>
            <a:ext cx="7620000" cy="9620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lvl="0"/>
            <a:r>
              <a:rPr lang="en-US" sz="3600" dirty="0"/>
              <a:t>Signature C</a:t>
            </a:r>
            <a:r>
              <a:rPr lang="en-US" sz="3600" dirty="0" smtClean="0"/>
              <a:t>reation </a:t>
            </a:r>
            <a:r>
              <a:rPr lang="en-US" sz="3600" dirty="0"/>
              <a:t>and V</a:t>
            </a:r>
            <a:r>
              <a:rPr lang="en-US" sz="3600" dirty="0" smtClean="0"/>
              <a:t>erification</a:t>
            </a:r>
            <a:endParaRPr sz="3600" b="0" i="0" u="none" strike="noStrike" cap="small" baseline="0" dirty="0">
              <a:latin typeface="Libre Baskerville"/>
              <a:ea typeface="Libre Baskerville"/>
              <a:cs typeface="Libre Baskerville"/>
              <a:sym typeface="Libre Baskerville"/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1828800" y="838201"/>
            <a:ext cx="7149825" cy="5638800"/>
            <a:chOff x="761999" y="914400"/>
            <a:chExt cx="7477125" cy="5896929"/>
          </a:xfrm>
        </p:grpSpPr>
        <p:pic>
          <p:nvPicPr>
            <p:cNvPr id="1027" name="Picture 3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1999" y="914400"/>
              <a:ext cx="7477125" cy="57815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" name="TextBox 3"/>
            <p:cNvSpPr txBox="1"/>
            <p:nvPr/>
          </p:nvSpPr>
          <p:spPr>
            <a:xfrm>
              <a:off x="2138361" y="6580497"/>
              <a:ext cx="4724400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900" dirty="0" smtClean="0"/>
                <a:t>“Signature Creation and verification" </a:t>
              </a:r>
              <a:r>
                <a:rPr lang="en-US" sz="900" dirty="0"/>
                <a:t>by Yesem Kurt-</a:t>
              </a:r>
              <a:r>
                <a:rPr lang="en-US" sz="900" dirty="0" err="1"/>
                <a:t>Peker</a:t>
              </a:r>
              <a:r>
                <a:rPr lang="en-US" sz="900" dirty="0"/>
                <a:t> licensed under </a:t>
              </a:r>
              <a:r>
                <a:rPr lang="en-US" sz="900" dirty="0">
                  <a:hlinkClick r:id="rId4"/>
                </a:rPr>
                <a:t>CC BY 4.0 </a:t>
              </a:r>
              <a:endParaRPr lang="en-US" sz="900" dirty="0"/>
            </a:p>
          </p:txBody>
        </p:sp>
      </p:grpSp>
    </p:spTree>
    <p:extLst>
      <p:ext uri="{BB962C8B-B14F-4D97-AF65-F5344CB8AC3E}">
        <p14:creationId xmlns:p14="http://schemas.microsoft.com/office/powerpoint/2010/main" val="3139982829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4204" y="152400"/>
            <a:ext cx="7886700" cy="1325563"/>
          </a:xfrm>
        </p:spPr>
        <p:txBody>
          <a:bodyPr/>
          <a:lstStyle/>
          <a:p>
            <a:r>
              <a:rPr lang="en-US" dirty="0" smtClean="0"/>
              <a:t>Digital Signatures and Integrity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Bef>
                <a:spcPts val="1200"/>
              </a:spcBef>
            </a:pPr>
            <a:r>
              <a:rPr lang="en-US" dirty="0" smtClean="0"/>
              <a:t>If Alice’s signature on a message does not verify, one of two things might have happened:</a:t>
            </a:r>
          </a:p>
          <a:p>
            <a:pPr marL="800100" lvl="1" indent="-342900">
              <a:spcBef>
                <a:spcPts val="1200"/>
              </a:spcBef>
              <a:buAutoNum type="arabicPeriod"/>
            </a:pPr>
            <a:r>
              <a:rPr lang="en-US" dirty="0" smtClean="0"/>
              <a:t>It wasn’t Alice’s private key that was used to sign the message </a:t>
            </a:r>
          </a:p>
          <a:p>
            <a:pPr marL="457200" lvl="1" indent="0">
              <a:spcBef>
                <a:spcPts val="1200"/>
              </a:spcBef>
              <a:buNone/>
            </a:pPr>
            <a:r>
              <a:rPr lang="en-US" dirty="0" smtClean="0"/>
              <a:t>OR</a:t>
            </a:r>
          </a:p>
          <a:p>
            <a:pPr marL="457200" lvl="1" indent="0">
              <a:spcBef>
                <a:spcPts val="1200"/>
              </a:spcBef>
              <a:buNone/>
            </a:pPr>
            <a:r>
              <a:rPr lang="en-US" dirty="0" smtClean="0"/>
              <a:t>2.    The message was altered, so the hash of the message does not match the signature.</a:t>
            </a:r>
          </a:p>
          <a:p>
            <a:pPr>
              <a:spcBef>
                <a:spcPts val="1200"/>
              </a:spcBef>
            </a:pPr>
            <a:endParaRPr lang="en-US" dirty="0" smtClean="0"/>
          </a:p>
          <a:p>
            <a:pPr>
              <a:spcBef>
                <a:spcPts val="1200"/>
              </a:spcBef>
            </a:pPr>
            <a:r>
              <a:rPr lang="en-US" dirty="0" smtClean="0"/>
              <a:t>If Alice signed the message, then the digital signature detects the alteration in the message; hence the signature indicates the integrity of the message.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167825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Digital Signatures and Non-repudiation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idx="1"/>
          </p:nvPr>
        </p:nvSpPr>
        <p:spPr>
          <a:xfrm>
            <a:off x="838200" y="1828800"/>
            <a:ext cx="7848600" cy="4191000"/>
          </a:xfrm>
        </p:spPr>
        <p:txBody>
          <a:bodyPr/>
          <a:lstStyle/>
          <a:p>
            <a:r>
              <a:rPr lang="en-US" dirty="0" smtClean="0"/>
              <a:t>Non-repudiation refers </a:t>
            </a:r>
            <a:r>
              <a:rPr lang="en-US" dirty="0"/>
              <a:t>to the ability to ensure that a party to a contract or a communication cannot deny the authenticity of their signature on a document or the sending of a message that they </a:t>
            </a:r>
            <a:r>
              <a:rPr lang="en-US" dirty="0" smtClean="0"/>
              <a:t>originated.</a:t>
            </a:r>
            <a:endParaRPr lang="en-US" dirty="0"/>
          </a:p>
          <a:p>
            <a:r>
              <a:rPr lang="en-US" dirty="0" smtClean="0"/>
              <a:t>In the scenario for digital signatures, because the private </a:t>
            </a:r>
            <a:r>
              <a:rPr lang="en-US" dirty="0"/>
              <a:t>key is known only </a:t>
            </a:r>
            <a:r>
              <a:rPr lang="en-US" dirty="0" smtClean="0"/>
              <a:t>to the owner, if a signature verifies on a message, it is highly unlikely that it was signed by someone else!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268722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Digital Signatures and Hash Functions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Bef>
                <a:spcPts val="1200"/>
              </a:spcBef>
            </a:pPr>
            <a:r>
              <a:rPr lang="en-US" sz="2400" dirty="0" smtClean="0"/>
              <a:t>Unlike paper equivalents, digital signatures are unique to each document. </a:t>
            </a:r>
          </a:p>
          <a:p>
            <a:pPr>
              <a:spcBef>
                <a:spcPts val="1200"/>
              </a:spcBef>
            </a:pPr>
            <a:r>
              <a:rPr lang="en-US" sz="2400" dirty="0" smtClean="0"/>
              <a:t>That is, the same person’s digital signature on one message is different from his/her signature on a different message. </a:t>
            </a:r>
          </a:p>
          <a:p>
            <a:pPr>
              <a:spcBef>
                <a:spcPts val="1200"/>
              </a:spcBef>
            </a:pPr>
            <a:r>
              <a:rPr lang="en-US" sz="2400" dirty="0" smtClean="0"/>
              <a:t>Because a message can get arbitrarily large and public key encryption algorithms require the length of messages to be under a certain maximum, instead of the message itself being signed, the </a:t>
            </a:r>
            <a:r>
              <a:rPr lang="en-US" sz="2400" b="1" dirty="0" smtClean="0"/>
              <a:t>hash</a:t>
            </a:r>
            <a:r>
              <a:rPr lang="en-US" sz="2400" dirty="0" smtClean="0"/>
              <a:t> of the message is signed</a:t>
            </a:r>
            <a:r>
              <a:rPr lang="en-US" sz="2400" dirty="0"/>
              <a:t>. </a:t>
            </a:r>
            <a:r>
              <a:rPr lang="en-US" sz="2400" dirty="0" smtClean="0"/>
              <a:t>(</a:t>
            </a:r>
            <a:r>
              <a:rPr lang="en-US" sz="2400" dirty="0"/>
              <a:t>Recall that a message can be arbitrarily large but the hash value has a fixed </a:t>
            </a:r>
            <a:r>
              <a:rPr lang="en-US" sz="2400" dirty="0" smtClean="0"/>
              <a:t>length.)</a:t>
            </a:r>
            <a:endParaRPr lang="en-US" sz="2400" dirty="0"/>
          </a:p>
          <a:p>
            <a:pPr>
              <a:spcBef>
                <a:spcPts val="1200"/>
              </a:spcBef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114818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Shape 170"/>
          <p:cNvSpPr txBox="1">
            <a:spLocks noGrp="1"/>
          </p:cNvSpPr>
          <p:nvPr>
            <p:ph type="title"/>
          </p:nvPr>
        </p:nvSpPr>
        <p:spPr>
          <a:xfrm>
            <a:off x="628650" y="152400"/>
            <a:ext cx="7924800" cy="11430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Libre Baskerville"/>
              <a:buNone/>
            </a:pPr>
            <a:r>
              <a:rPr lang="en-US" sz="3600" dirty="0" smtClean="0"/>
              <a:t>Examples of Digital Signature </a:t>
            </a:r>
            <a:r>
              <a:rPr lang="en-US" sz="3600" b="0" i="0" u="none" strike="noStrike" baseline="0" dirty="0" smtClean="0">
                <a:ea typeface="Libre Baskerville"/>
                <a:cs typeface="Libre Baskerville"/>
                <a:sym typeface="Libre Baskerville"/>
              </a:rPr>
              <a:t>Algorithms</a:t>
            </a:r>
            <a:endParaRPr lang="en-US" sz="3600" b="0" i="0" u="none" strike="noStrike" baseline="0" dirty="0">
              <a:ea typeface="Libre Baskerville"/>
              <a:cs typeface="Libre Baskerville"/>
              <a:sym typeface="Libre Baskerville"/>
            </a:endParaRPr>
          </a:p>
        </p:txBody>
      </p:sp>
      <p:sp>
        <p:nvSpPr>
          <p:cNvPr id="171" name="Shape 171"/>
          <p:cNvSpPr txBox="1">
            <a:spLocks noGrp="1"/>
          </p:cNvSpPr>
          <p:nvPr>
            <p:ph idx="1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527050" indent="-457200">
              <a:spcBef>
                <a:spcPts val="0"/>
              </a:spcBef>
              <a:buSzPct val="70000"/>
            </a:pPr>
            <a:r>
              <a:rPr lang="en-US" sz="2400" b="0" i="0" u="none" strike="noStrike" cap="none" baseline="0" dirty="0" smtClean="0">
                <a:sym typeface="Libre Baskerville"/>
              </a:rPr>
              <a:t>RSA (</a:t>
            </a:r>
            <a:r>
              <a:rPr lang="en-US" sz="2400" dirty="0" err="1"/>
              <a:t>R</a:t>
            </a:r>
            <a:r>
              <a:rPr lang="en-US" sz="2400" b="0" i="0" u="none" strike="noStrike" cap="none" baseline="0" dirty="0" err="1" smtClean="0">
                <a:sym typeface="Libre Baskerville"/>
              </a:rPr>
              <a:t>ivest</a:t>
            </a:r>
            <a:r>
              <a:rPr lang="en-US" sz="2400" b="0" i="0" u="none" strike="noStrike" cap="none" baseline="0" dirty="0" smtClean="0">
                <a:sym typeface="Libre Baskerville"/>
              </a:rPr>
              <a:t> Shamir </a:t>
            </a:r>
            <a:r>
              <a:rPr lang="en-US" sz="2400" b="0" i="0" u="none" strike="noStrike" cap="none" baseline="0" dirty="0" err="1" smtClean="0">
                <a:sym typeface="Libre Baskerville"/>
              </a:rPr>
              <a:t>Adleman</a:t>
            </a:r>
            <a:r>
              <a:rPr lang="en-US" sz="2400" b="0" i="0" u="none" strike="noStrike" cap="none" baseline="0" dirty="0" smtClean="0">
                <a:sym typeface="Libre Baskerville"/>
              </a:rPr>
              <a:t>) </a:t>
            </a:r>
            <a:r>
              <a:rPr lang="en-US" sz="2400" dirty="0" smtClean="0">
                <a:sym typeface="Libre Baskerville"/>
              </a:rPr>
              <a:t>s</a:t>
            </a:r>
            <a:r>
              <a:rPr lang="en-US" sz="2400" b="0" i="0" u="none" strike="noStrike" cap="none" baseline="0" dirty="0" smtClean="0">
                <a:sym typeface="Libre Baskerville"/>
              </a:rPr>
              <a:t>ignatures</a:t>
            </a:r>
          </a:p>
          <a:p>
            <a:pPr marL="527050" indent="-457200">
              <a:spcBef>
                <a:spcPts val="0"/>
              </a:spcBef>
              <a:buSzPct val="70000"/>
            </a:pPr>
            <a:endParaRPr lang="en-US" sz="2400" dirty="0">
              <a:sym typeface="Libre Baskerville"/>
            </a:endParaRPr>
          </a:p>
          <a:p>
            <a:pPr marL="527050" indent="-457200">
              <a:spcBef>
                <a:spcPts val="0"/>
              </a:spcBef>
              <a:buSzPct val="70000"/>
            </a:pPr>
            <a:r>
              <a:rPr lang="en-US" sz="2400" b="0" i="0" u="none" strike="noStrike" cap="none" baseline="0" dirty="0" smtClean="0">
                <a:ea typeface="Libre Baskerville"/>
                <a:cs typeface="Libre Baskerville"/>
                <a:sym typeface="Libre Baskerville"/>
              </a:rPr>
              <a:t>Elliptic Curve Signatures</a:t>
            </a:r>
          </a:p>
          <a:p>
            <a:pPr marL="527050" indent="-457200">
              <a:spcBef>
                <a:spcPts val="0"/>
              </a:spcBef>
              <a:buSzPct val="70000"/>
            </a:pPr>
            <a:endParaRPr lang="en-US" sz="2400" dirty="0">
              <a:ea typeface="Libre Baskerville"/>
              <a:cs typeface="Libre Baskerville"/>
              <a:sym typeface="Libre Baskerville"/>
            </a:endParaRPr>
          </a:p>
          <a:p>
            <a:pPr marL="527050" indent="-457200">
              <a:spcBef>
                <a:spcPts val="0"/>
              </a:spcBef>
              <a:buSzPct val="70000"/>
            </a:pPr>
            <a:r>
              <a:rPr lang="en-US" sz="2400" b="0" i="0" u="none" strike="noStrike" cap="none" baseline="0" dirty="0" smtClean="0">
                <a:ea typeface="Libre Baskerville"/>
                <a:cs typeface="Libre Baskerville"/>
                <a:sym typeface="Libre Baskerville"/>
              </a:rPr>
              <a:t>DSA:</a:t>
            </a:r>
            <a:r>
              <a:rPr lang="en-US" sz="2400" b="0" i="0" u="none" strike="noStrike" cap="none" dirty="0" smtClean="0">
                <a:ea typeface="Libre Baskerville"/>
                <a:cs typeface="Libre Baskerville"/>
                <a:sym typeface="Libre Baskerville"/>
              </a:rPr>
              <a:t> </a:t>
            </a:r>
            <a:r>
              <a:rPr lang="en-US" sz="2400" b="0" i="0" u="none" strike="noStrike" cap="none" baseline="0" dirty="0" smtClean="0">
                <a:ea typeface="Libre Baskerville"/>
                <a:cs typeface="Libre Baskerville"/>
                <a:sym typeface="Libre Baskerville"/>
              </a:rPr>
              <a:t>Digital </a:t>
            </a:r>
            <a:r>
              <a:rPr lang="en-US" sz="2400" b="0" i="0" u="none" strike="noStrike" cap="none" baseline="0" dirty="0">
                <a:ea typeface="Libre Baskerville"/>
                <a:cs typeface="Libre Baskerville"/>
                <a:sym typeface="Libre Baskerville"/>
              </a:rPr>
              <a:t>Signature </a:t>
            </a:r>
            <a:r>
              <a:rPr lang="en-US" sz="2400" b="0" i="0" u="none" strike="noStrike" cap="none" baseline="0" dirty="0" smtClean="0">
                <a:ea typeface="Libre Baskerville"/>
                <a:cs typeface="Libre Baskerville"/>
                <a:sym typeface="Libre Baskerville"/>
              </a:rPr>
              <a:t>Algorithm</a:t>
            </a:r>
            <a:endParaRPr sz="2400" b="0" i="0" u="none" strike="noStrike" cap="none" baseline="0" dirty="0">
              <a:ea typeface="Libre Baskerville"/>
              <a:cs typeface="Libre Baskerville"/>
              <a:sym typeface="Libre Baskerville"/>
            </a:endParaRPr>
          </a:p>
        </p:txBody>
      </p:sp>
    </p:spTree>
    <p:extLst>
      <p:ext uri="{BB962C8B-B14F-4D97-AF65-F5344CB8AC3E}">
        <p14:creationId xmlns:p14="http://schemas.microsoft.com/office/powerpoint/2010/main" val="1695108516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Still a Problem: Authenticity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 smtClean="0"/>
              <a:t>Even though Bob can verify that the signature on a message is signed by the private key corresponding to the public key he used, how does he know that it is indeed Alice who is associated with that public key?</a:t>
            </a:r>
          </a:p>
          <a:p>
            <a:endParaRPr lang="en-US" sz="2400" dirty="0" smtClean="0"/>
          </a:p>
          <a:p>
            <a:r>
              <a:rPr lang="en-US" sz="2400" b="1" dirty="0" smtClean="0"/>
              <a:t>Solution:</a:t>
            </a:r>
            <a:r>
              <a:rPr lang="en-US" sz="2400" dirty="0" smtClean="0"/>
              <a:t> PKI and digital </a:t>
            </a:r>
            <a:r>
              <a:rPr lang="en-US" sz="2400" dirty="0"/>
              <a:t>c</a:t>
            </a:r>
            <a:r>
              <a:rPr lang="en-US" sz="2400" dirty="0" smtClean="0"/>
              <a:t>ertificates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7427180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Shape 164"/>
          <p:cNvSpPr txBox="1">
            <a:spLocks noGrp="1"/>
          </p:cNvSpPr>
          <p:nvPr>
            <p:ph type="title"/>
          </p:nvPr>
        </p:nvSpPr>
        <p:spPr>
          <a:xfrm>
            <a:off x="628650" y="152400"/>
            <a:ext cx="7600950" cy="11430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Libre Baskerville"/>
              <a:buNone/>
            </a:pPr>
            <a:r>
              <a:rPr lang="en-US" b="0" i="0" u="none" strike="noStrike" cap="small" baseline="0" dirty="0">
                <a:ea typeface="Libre Baskerville"/>
                <a:cs typeface="Libre Baskerville"/>
                <a:sym typeface="Libre Baskerville"/>
              </a:rPr>
              <a:t>PKI – </a:t>
            </a:r>
            <a:r>
              <a:rPr lang="en-US" b="0" i="0" u="none" strike="noStrike" dirty="0" smtClean="0">
                <a:ea typeface="Libre Baskerville"/>
                <a:cs typeface="Libre Baskerville"/>
                <a:sym typeface="Libre Baskerville"/>
              </a:rPr>
              <a:t>Public Key Infrastructure</a:t>
            </a:r>
            <a:endParaRPr lang="en-US" b="0" i="0" u="none" strike="noStrike" dirty="0">
              <a:ea typeface="Libre Baskerville"/>
              <a:cs typeface="Libre Baskerville"/>
              <a:sym typeface="Libre Baskerville"/>
            </a:endParaRPr>
          </a:p>
        </p:txBody>
      </p:sp>
      <p:sp>
        <p:nvSpPr>
          <p:cNvPr id="165" name="Shape 165"/>
          <p:cNvSpPr txBox="1">
            <a:spLocks noGrp="1"/>
          </p:cNvSpPr>
          <p:nvPr>
            <p:ph idx="1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70000"/>
            </a:pPr>
            <a:r>
              <a:rPr lang="en-US" sz="2400" b="0" i="0" u="none" strike="noStrike" cap="none" baseline="0" dirty="0">
                <a:ea typeface="Libre Baskerville"/>
                <a:cs typeface="Libre Baskerville"/>
                <a:sym typeface="Libre Baskerville"/>
              </a:rPr>
              <a:t>The set of hardware, software, people, policies, and procedures needed to create, manage, store, distribute, and revoke </a:t>
            </a:r>
            <a:r>
              <a:rPr lang="en-US" sz="2400" b="1" i="0" u="none" strike="noStrike" cap="none" baseline="0" dirty="0">
                <a:ea typeface="Libre Baskerville"/>
                <a:cs typeface="Libre Baskerville"/>
                <a:sym typeface="Libre Baskerville"/>
              </a:rPr>
              <a:t>digital certificates</a:t>
            </a:r>
            <a:r>
              <a:rPr lang="en-US" sz="2400" b="0" i="0" u="none" strike="noStrike" cap="none" baseline="0" dirty="0">
                <a:ea typeface="Libre Baskerville"/>
                <a:cs typeface="Libre Baskerville"/>
                <a:sym typeface="Libre Baskerville"/>
              </a:rPr>
              <a:t> based on asymmetric cryptography.</a:t>
            </a:r>
          </a:p>
          <a:p>
            <a:pPr marR="0" lvl="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</a:pPr>
            <a:endParaRPr sz="2400" b="0" i="0" u="none" strike="noStrike" cap="none" baseline="0" dirty="0">
              <a:ea typeface="Libre Baskerville"/>
              <a:cs typeface="Libre Baskerville"/>
              <a:sym typeface="Libre Baskerville"/>
            </a:endParaRPr>
          </a:p>
          <a:p>
            <a:pPr marR="0" lvl="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ct val="70000"/>
            </a:pPr>
            <a:r>
              <a:rPr lang="en-US" sz="2400" b="0" i="0" u="none" strike="noStrike" cap="none" baseline="0" dirty="0" smtClean="0">
                <a:ea typeface="Libre Baskerville"/>
                <a:cs typeface="Libre Baskerville"/>
                <a:sym typeface="Libre Baskerville"/>
              </a:rPr>
              <a:t>Provides key </a:t>
            </a:r>
            <a:r>
              <a:rPr lang="en-US" sz="2400" b="0" i="0" u="none" strike="noStrike" cap="none" baseline="0" dirty="0">
                <a:ea typeface="Libre Baskerville"/>
                <a:cs typeface="Libre Baskerville"/>
                <a:sym typeface="Libre Baskerville"/>
              </a:rPr>
              <a:t>distribution and key management</a:t>
            </a:r>
          </a:p>
          <a:p>
            <a:pPr marL="0" marR="0" lvl="0" indent="0" algn="l" rtl="0">
              <a:spcBef>
                <a:spcPts val="0"/>
              </a:spcBef>
              <a:buNone/>
            </a:pPr>
            <a:endParaRPr sz="2400" b="0" i="0" u="none" strike="noStrike" cap="none" baseline="0" dirty="0">
              <a:solidFill>
                <a:schemeClr val="dk1"/>
              </a:solidFill>
              <a:latin typeface="Libre Baskerville"/>
              <a:ea typeface="Libre Baskerville"/>
              <a:cs typeface="Libre Baskerville"/>
              <a:sym typeface="Libre Baskerville"/>
            </a:endParaRPr>
          </a:p>
        </p:txBody>
      </p:sp>
    </p:spTree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Shape 140"/>
          <p:cNvSpPr txBox="1">
            <a:spLocks noGrp="1"/>
          </p:cNvSpPr>
          <p:nvPr>
            <p:ph type="title"/>
          </p:nvPr>
        </p:nvSpPr>
        <p:spPr>
          <a:xfrm>
            <a:off x="914400" y="76200"/>
            <a:ext cx="5562600" cy="11430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Libre Baskerville"/>
              <a:buNone/>
            </a:pPr>
            <a:r>
              <a:rPr lang="en-US" b="0" i="0" u="none" strike="noStrike" dirty="0" smtClean="0">
                <a:ea typeface="Libre Baskerville"/>
                <a:cs typeface="Libre Baskerville"/>
                <a:sym typeface="Libre Baskerville"/>
              </a:rPr>
              <a:t>Digital Certificates</a:t>
            </a:r>
            <a:endParaRPr lang="en-US" b="0" i="0" u="none" strike="noStrike" dirty="0">
              <a:ea typeface="Libre Baskerville"/>
              <a:cs typeface="Libre Baskerville"/>
              <a:sym typeface="Libre Baskerville"/>
            </a:endParaRPr>
          </a:p>
        </p:txBody>
      </p:sp>
      <p:sp>
        <p:nvSpPr>
          <p:cNvPr id="141" name="Shape 141"/>
          <p:cNvSpPr txBox="1">
            <a:spLocks noGrp="1"/>
          </p:cNvSpPr>
          <p:nvPr>
            <p:ph idx="1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273050" marR="0" lvl="0" indent="-2730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Noto Symbol"/>
              <a:buChar char="•"/>
            </a:pPr>
            <a:r>
              <a:rPr lang="en-US" sz="2400" b="0" i="0" u="none" strike="noStrike" cap="none" baseline="0" dirty="0">
                <a:ea typeface="Libre Baskerville"/>
                <a:cs typeface="Libre Baskerville"/>
                <a:sym typeface="Libre Baskerville"/>
              </a:rPr>
              <a:t>A digital certificate </a:t>
            </a:r>
            <a:r>
              <a:rPr lang="en-US" sz="2400" b="0" i="0" u="none" strike="noStrike" cap="none" baseline="0" dirty="0" smtClean="0">
                <a:ea typeface="Libre Baskerville"/>
                <a:cs typeface="Libre Baskerville"/>
                <a:sym typeface="Libre Baskerville"/>
              </a:rPr>
              <a:t>is an electronic document that binds </a:t>
            </a:r>
            <a:r>
              <a:rPr lang="en-US" sz="2400" b="0" i="0" u="none" strike="noStrike" cap="none" baseline="0" dirty="0">
                <a:ea typeface="Libre Baskerville"/>
                <a:cs typeface="Libre Baskerville"/>
                <a:sym typeface="Libre Baskerville"/>
              </a:rPr>
              <a:t>a public key with an </a:t>
            </a:r>
            <a:r>
              <a:rPr lang="en-US" sz="2400" b="0" i="0" u="none" strike="noStrike" cap="none" baseline="0" dirty="0" smtClean="0">
                <a:ea typeface="Libre Baskerville"/>
                <a:cs typeface="Libre Baskerville"/>
                <a:sym typeface="Libre Baskerville"/>
              </a:rPr>
              <a:t>entity (person, organization).</a:t>
            </a:r>
          </a:p>
          <a:p>
            <a:pPr marL="273050" marR="0" lvl="0" indent="-27305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ct val="100000"/>
              <a:buFont typeface="Noto Symbol"/>
              <a:buChar char="•"/>
            </a:pPr>
            <a:r>
              <a:rPr lang="en-US" sz="2400" b="0" i="0" u="none" strike="noStrike" cap="none" baseline="0" dirty="0" smtClean="0">
                <a:ea typeface="Libre Baskerville"/>
                <a:cs typeface="Libre Baskerville"/>
                <a:sym typeface="Libre Baskerville"/>
              </a:rPr>
              <a:t>It </a:t>
            </a:r>
            <a:r>
              <a:rPr lang="en-US" sz="2400" b="0" i="0" u="none" strike="noStrike" cap="none" baseline="0" dirty="0">
                <a:ea typeface="Libre Baskerville"/>
                <a:cs typeface="Libre Baskerville"/>
                <a:sym typeface="Libre Baskerville"/>
              </a:rPr>
              <a:t>includes </a:t>
            </a:r>
            <a:endParaRPr lang="en-US" sz="2400" b="0" i="0" u="none" strike="noStrike" cap="none" baseline="0" dirty="0" smtClean="0">
              <a:ea typeface="Libre Baskerville"/>
              <a:cs typeface="Libre Baskerville"/>
              <a:sym typeface="Libre Baskerville"/>
            </a:endParaRPr>
          </a:p>
          <a:p>
            <a:pPr marL="615950" lvl="1" indent="-273050">
              <a:lnSpc>
                <a:spcPct val="100000"/>
              </a:lnSpc>
              <a:spcBef>
                <a:spcPts val="600"/>
              </a:spcBef>
              <a:buSzPct val="100000"/>
              <a:buFont typeface="Noto Symbol"/>
              <a:buChar char="•"/>
            </a:pPr>
            <a:r>
              <a:rPr lang="en-US" sz="2100" b="0" i="0" u="none" strike="noStrike" cap="none" baseline="0" dirty="0" smtClean="0">
                <a:ea typeface="Libre Baskerville"/>
                <a:cs typeface="Libre Baskerville"/>
                <a:sym typeface="Libre Baskerville"/>
              </a:rPr>
              <a:t>The owner (subject) name/id</a:t>
            </a:r>
          </a:p>
          <a:p>
            <a:pPr marL="673100" lvl="1" indent="-273050">
              <a:spcBef>
                <a:spcPts val="600"/>
              </a:spcBef>
              <a:buSzPct val="100000"/>
              <a:buFont typeface="Noto Symbol"/>
              <a:buChar char="•"/>
            </a:pPr>
            <a:r>
              <a:rPr lang="en-US" sz="2000" dirty="0" smtClean="0"/>
              <a:t>The public key of the owner</a:t>
            </a:r>
            <a:endParaRPr lang="en-US" sz="2000" dirty="0">
              <a:sym typeface="Libre Baskerville"/>
            </a:endParaRPr>
          </a:p>
          <a:p>
            <a:pPr marL="673100" lvl="1" indent="-273050">
              <a:spcBef>
                <a:spcPts val="600"/>
              </a:spcBef>
              <a:buSzPct val="100000"/>
              <a:buFont typeface="Noto Symbol"/>
              <a:buChar char="•"/>
            </a:pPr>
            <a:r>
              <a:rPr lang="en-US" sz="2000" b="0" i="0" u="none" strike="noStrike" cap="none" baseline="0" dirty="0" smtClean="0">
                <a:ea typeface="Libre Baskerville"/>
                <a:cs typeface="Libre Baskerville"/>
                <a:sym typeface="Libre Baskerville"/>
              </a:rPr>
              <a:t>The digital signature (seal) </a:t>
            </a:r>
            <a:r>
              <a:rPr lang="en-US" sz="2000" b="0" i="0" u="none" strike="noStrike" cap="none" baseline="0" dirty="0">
                <a:ea typeface="Libre Baskerville"/>
                <a:cs typeface="Libre Baskerville"/>
                <a:sym typeface="Libre Baskerville"/>
              </a:rPr>
              <a:t>of the </a:t>
            </a:r>
            <a:r>
              <a:rPr lang="en-US" sz="2000" b="0" i="0" u="none" strike="noStrike" cap="none" baseline="0" dirty="0" smtClean="0">
                <a:ea typeface="Libre Baskerville"/>
                <a:cs typeface="Libre Baskerville"/>
                <a:sym typeface="Libre Baskerville"/>
              </a:rPr>
              <a:t>issuing entity (authority) </a:t>
            </a:r>
          </a:p>
          <a:p>
            <a:pPr marL="673100" lvl="1" indent="-273050">
              <a:spcBef>
                <a:spcPts val="600"/>
              </a:spcBef>
              <a:buSzPct val="100000"/>
              <a:buFont typeface="Noto Symbol"/>
              <a:buChar char="•"/>
            </a:pPr>
            <a:r>
              <a:rPr lang="en-US" sz="2000" b="0" i="0" u="none" strike="noStrike" cap="none" baseline="0" dirty="0" smtClean="0">
                <a:ea typeface="Libre Baskerville"/>
                <a:cs typeface="Libre Baskerville"/>
                <a:sym typeface="Libre Baskerville"/>
              </a:rPr>
              <a:t>Validity period of the certificate</a:t>
            </a:r>
          </a:p>
          <a:p>
            <a:pPr marL="673100" lvl="1" indent="-273050">
              <a:spcBef>
                <a:spcPts val="600"/>
              </a:spcBef>
              <a:buSzPct val="100000"/>
              <a:buFont typeface="Noto Symbol"/>
              <a:buChar char="•"/>
            </a:pPr>
            <a:r>
              <a:rPr lang="en-US" sz="2000" dirty="0" smtClean="0"/>
              <a:t>Algorithms used</a:t>
            </a:r>
            <a:r>
              <a:rPr lang="en-US" sz="2000" dirty="0"/>
              <a:t> </a:t>
            </a:r>
            <a:r>
              <a:rPr lang="en-US" sz="2000" dirty="0" smtClean="0"/>
              <a:t> </a:t>
            </a:r>
          </a:p>
          <a:p>
            <a:pPr marL="755650" lvl="2" indent="0">
              <a:spcBef>
                <a:spcPts val="420"/>
              </a:spcBef>
              <a:buClr>
                <a:schemeClr val="accent1"/>
              </a:buClr>
              <a:buSzPct val="79999"/>
              <a:buNone/>
            </a:pPr>
            <a:r>
              <a:rPr lang="en-US" dirty="0" smtClean="0"/>
              <a:t>     </a:t>
            </a:r>
            <a:r>
              <a:rPr lang="en-US" b="0" i="0" u="none" strike="noStrike" cap="none" baseline="0" dirty="0" smtClean="0">
                <a:ea typeface="Libre Baskerville"/>
                <a:cs typeface="Libre Baskerville"/>
                <a:sym typeface="Libre Baskerville"/>
              </a:rPr>
              <a:t>and more …</a:t>
            </a:r>
            <a:endParaRPr b="0" i="0" u="none" strike="noStrike" cap="none" baseline="0" dirty="0">
              <a:ea typeface="Libre Baskerville"/>
              <a:cs typeface="Libre Baskerville"/>
              <a:sym typeface="Libre Baskerville"/>
            </a:endParaRPr>
          </a:p>
          <a:p>
            <a:pPr marL="0" marR="0" lvl="0" indent="0" algn="l" rtl="0">
              <a:spcBef>
                <a:spcPts val="0"/>
              </a:spcBef>
              <a:buNone/>
            </a:pPr>
            <a:endParaRPr sz="2100" b="0" i="0" u="none" strike="noStrike" cap="none" baseline="0" dirty="0">
              <a:solidFill>
                <a:schemeClr val="dk1"/>
              </a:solidFill>
              <a:latin typeface="Libre Baskerville"/>
              <a:ea typeface="Libre Baskerville"/>
              <a:cs typeface="Libre Baskerville"/>
              <a:sym typeface="Libre Baskerville"/>
            </a:endParaRPr>
          </a:p>
        </p:txBody>
      </p:sp>
    </p:spTree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Shape 146"/>
          <p:cNvSpPr txBox="1">
            <a:spLocks noGrp="1"/>
          </p:cNvSpPr>
          <p:nvPr>
            <p:ph type="title" idx="4294967295"/>
          </p:nvPr>
        </p:nvSpPr>
        <p:spPr>
          <a:xfrm>
            <a:off x="914400" y="0"/>
            <a:ext cx="6197600" cy="11430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Libre Baskerville"/>
              <a:buNone/>
            </a:pPr>
            <a:r>
              <a:rPr lang="en-US" b="0" i="0" u="none" strike="noStrike" dirty="0" smtClean="0">
                <a:ea typeface="Libre Baskerville"/>
                <a:cs typeface="Libre Baskerville"/>
                <a:sym typeface="Libre Baskerville"/>
              </a:rPr>
              <a:t>Digital Certificates</a:t>
            </a:r>
            <a:endParaRPr lang="en-US" b="0" i="0" u="none" strike="noStrike" dirty="0">
              <a:ea typeface="Libre Baskerville"/>
              <a:cs typeface="Libre Baskerville"/>
              <a:sym typeface="Libre Baskerville"/>
            </a:endParaRPr>
          </a:p>
        </p:txBody>
      </p:sp>
      <p:pic>
        <p:nvPicPr>
          <p:cNvPr id="147" name="Shape 147"/>
          <p:cNvPicPr preferRelativeResize="0">
            <a:picLocks noGrp="1"/>
          </p:cNvPicPr>
          <p:nvPr>
            <p:ph idx="4294967295"/>
          </p:nvPr>
        </p:nvPicPr>
        <p:blipFill rotWithShape="1">
          <a:blip r:embed="rId3">
            <a:alphaModFix/>
          </a:blip>
          <a:stretch/>
        </p:blipFill>
        <p:spPr>
          <a:xfrm>
            <a:off x="2438400" y="1409700"/>
            <a:ext cx="3759200" cy="422910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Rectangle 1"/>
          <p:cNvSpPr/>
          <p:nvPr/>
        </p:nvSpPr>
        <p:spPr>
          <a:xfrm>
            <a:off x="6451600" y="3524250"/>
            <a:ext cx="189230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© 2006 M/C Journal</a:t>
            </a:r>
            <a:endParaRPr lang="en-US" dirty="0"/>
          </a:p>
        </p:txBody>
      </p:sp>
      <p:sp>
        <p:nvSpPr>
          <p:cNvPr id="3" name="Rectangle 2"/>
          <p:cNvSpPr/>
          <p:nvPr/>
        </p:nvSpPr>
        <p:spPr>
          <a:xfrm>
            <a:off x="2946400" y="5638800"/>
            <a:ext cx="3251200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900" dirty="0"/>
              <a:t>“Figure 3: Example of a new digital certificate presentation”. (June 2005). Vicky Liu. </a:t>
            </a:r>
            <a:r>
              <a:rPr lang="en-US" sz="900" i="1" dirty="0"/>
              <a:t>Seal Culture Still Remains in Electronic Commerce</a:t>
            </a:r>
            <a:r>
              <a:rPr lang="en-US" sz="900" dirty="0"/>
              <a:t>. M/C Journal. vol. 8, no. 2. </a:t>
            </a:r>
          </a:p>
        </p:txBody>
      </p:sp>
    </p:spTree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Shape 152"/>
          <p:cNvSpPr txBox="1">
            <a:spLocks noGrp="1"/>
          </p:cNvSpPr>
          <p:nvPr>
            <p:ph type="title" idx="4294967295"/>
          </p:nvPr>
        </p:nvSpPr>
        <p:spPr>
          <a:xfrm>
            <a:off x="990600" y="228600"/>
            <a:ext cx="8001000" cy="7620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Libre Baskerville"/>
              <a:buNone/>
            </a:pPr>
            <a:r>
              <a:rPr lang="en-US" b="0" i="0" u="none" strike="noStrike" dirty="0" smtClean="0">
                <a:ea typeface="Libre Baskerville"/>
                <a:cs typeface="Libre Baskerville"/>
                <a:sym typeface="Libre Baskerville"/>
              </a:rPr>
              <a:t>A Digital Certificate</a:t>
            </a:r>
            <a:endParaRPr lang="en-US" b="0" i="0" u="none" strike="noStrike" dirty="0">
              <a:ea typeface="Libre Baskerville"/>
              <a:cs typeface="Libre Baskerville"/>
              <a:sym typeface="Libre Baskerville"/>
            </a:endParaRPr>
          </a:p>
        </p:txBody>
      </p:sp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9600" y="1219200"/>
            <a:ext cx="3914775" cy="4914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276350"/>
            <a:ext cx="3962400" cy="480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Learning Objectives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dirty="0"/>
              <a:t>Upon completion of </a:t>
            </a:r>
            <a:r>
              <a:rPr lang="en-US" sz="2400" dirty="0" smtClean="0"/>
              <a:t>this unit</a:t>
            </a:r>
            <a:r>
              <a:rPr lang="en-US" sz="2400" dirty="0"/>
              <a:t>:</a:t>
            </a:r>
            <a:endParaRPr lang="en-US" sz="2400" dirty="0" smtClean="0"/>
          </a:p>
          <a:p>
            <a:r>
              <a:rPr lang="en-US" sz="2400" dirty="0"/>
              <a:t>Students will be able to </a:t>
            </a:r>
            <a:r>
              <a:rPr lang="en-US" sz="2400" dirty="0" smtClean="0"/>
              <a:t>explain </a:t>
            </a:r>
            <a:r>
              <a:rPr lang="en-US" sz="2400" dirty="0"/>
              <a:t>the mechanisms used for digital signatures. </a:t>
            </a:r>
          </a:p>
          <a:p>
            <a:r>
              <a:rPr lang="en-US" sz="2400" dirty="0"/>
              <a:t>Students will be able to </a:t>
            </a:r>
            <a:r>
              <a:rPr lang="en-US" sz="2400" dirty="0" smtClean="0"/>
              <a:t>explain </a:t>
            </a:r>
            <a:r>
              <a:rPr lang="en-US" sz="2400" dirty="0"/>
              <a:t>the role of digital certificates and certificate authorities in secure communications. </a:t>
            </a:r>
            <a:endParaRPr lang="en-US" sz="2400" dirty="0" smtClean="0"/>
          </a:p>
          <a:p>
            <a:r>
              <a:rPr lang="en-US" sz="2400" dirty="0"/>
              <a:t>Students will be able to </a:t>
            </a:r>
            <a:r>
              <a:rPr lang="en-US" sz="2400" dirty="0" smtClean="0"/>
              <a:t>illustrate </a:t>
            </a:r>
            <a:r>
              <a:rPr lang="en-US" sz="2400" dirty="0"/>
              <a:t>how digital signatures work using software such as </a:t>
            </a:r>
            <a:r>
              <a:rPr lang="en-US" sz="2400" dirty="0" err="1"/>
              <a:t>Kryptos</a:t>
            </a:r>
            <a:r>
              <a:rPr lang="en-US" sz="2400" dirty="0"/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1279583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381000"/>
            <a:ext cx="7620000" cy="868363"/>
          </a:xfrm>
        </p:spPr>
        <p:txBody>
          <a:bodyPr/>
          <a:lstStyle/>
          <a:p>
            <a:r>
              <a:rPr lang="en-US" dirty="0" smtClean="0"/>
              <a:t>Certificate Authority (CA)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idx="1"/>
          </p:nvPr>
        </p:nvSpPr>
        <p:spPr>
          <a:xfrm>
            <a:off x="685800" y="1524000"/>
            <a:ext cx="7467600" cy="3810000"/>
          </a:xfrm>
        </p:spPr>
        <p:txBody>
          <a:bodyPr>
            <a:normAutofit fontScale="92500" lnSpcReduction="10000"/>
          </a:bodyPr>
          <a:lstStyle/>
          <a:p>
            <a:r>
              <a:rPr lang="en-US" sz="2400" dirty="0" smtClean="0"/>
              <a:t>A trusted </a:t>
            </a:r>
            <a:r>
              <a:rPr lang="en-US" sz="2400" dirty="0"/>
              <a:t>entity that issues electronic </a:t>
            </a:r>
            <a:r>
              <a:rPr lang="en-US" sz="2400" dirty="0" smtClean="0"/>
              <a:t>documents and digital certificates </a:t>
            </a:r>
            <a:r>
              <a:rPr lang="en-US" sz="2400" dirty="0"/>
              <a:t>that verify a </a:t>
            </a:r>
            <a:r>
              <a:rPr lang="en-US" sz="2400" dirty="0" smtClean="0"/>
              <a:t>digital </a:t>
            </a:r>
            <a:r>
              <a:rPr lang="en-US" sz="2400" dirty="0"/>
              <a:t>entity’s identity on the Internet</a:t>
            </a:r>
            <a:r>
              <a:rPr lang="en-US" sz="2400" dirty="0" smtClean="0"/>
              <a:t>.</a:t>
            </a:r>
          </a:p>
          <a:p>
            <a:r>
              <a:rPr lang="en-US" sz="2400" dirty="0" smtClean="0"/>
              <a:t>Signs </a:t>
            </a:r>
            <a:r>
              <a:rPr lang="en-US" sz="2400" dirty="0"/>
              <a:t>these certificates using its private key; its public key is made available to all interested parties in a self-signed CA certificate. </a:t>
            </a:r>
            <a:endParaRPr lang="en-US" sz="2400" dirty="0" smtClean="0"/>
          </a:p>
          <a:p>
            <a:r>
              <a:rPr lang="en-US" sz="2400" dirty="0"/>
              <a:t>CAs use </a:t>
            </a:r>
            <a:r>
              <a:rPr lang="en-US" sz="2400" dirty="0" smtClean="0"/>
              <a:t>the trusted </a:t>
            </a:r>
            <a:r>
              <a:rPr lang="en-US" sz="2400" dirty="0"/>
              <a:t>root certificate to create a "chain of </a:t>
            </a:r>
            <a:r>
              <a:rPr lang="en-US" sz="2400" dirty="0" smtClean="0"/>
              <a:t>trust." </a:t>
            </a:r>
            <a:endParaRPr lang="en-US" sz="2400" dirty="0"/>
          </a:p>
          <a:p>
            <a:r>
              <a:rPr lang="en-US" sz="2400" dirty="0"/>
              <a:t>Many root certificates are embedded in </a:t>
            </a:r>
            <a:r>
              <a:rPr lang="en-US" sz="2400" dirty="0" smtClean="0"/>
              <a:t>web </a:t>
            </a:r>
            <a:r>
              <a:rPr lang="en-US" sz="2400" dirty="0"/>
              <a:t>browsers so they have built-in trust of those CAs. </a:t>
            </a:r>
            <a:endParaRPr lang="en-US" sz="2400" dirty="0" smtClean="0"/>
          </a:p>
          <a:p>
            <a:r>
              <a:rPr lang="en-US" sz="2400" dirty="0"/>
              <a:t>Web servers, email clients, </a:t>
            </a:r>
            <a:r>
              <a:rPr lang="en-US" sz="2400" dirty="0" smtClean="0"/>
              <a:t>smartphones, </a:t>
            </a:r>
            <a:r>
              <a:rPr lang="en-US" sz="2400" dirty="0"/>
              <a:t>and many other types of hardware and software also support PKI and contain trusted root certificates from the major CAs.</a:t>
            </a:r>
          </a:p>
          <a:p>
            <a:endParaRPr lang="en-US" sz="2200" dirty="0"/>
          </a:p>
          <a:p>
            <a:endParaRPr lang="en-US" dirty="0"/>
          </a:p>
          <a:p>
            <a:pPr marL="106680" indent="0">
              <a:buNone/>
            </a:pP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2007563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838200" y="304800"/>
            <a:ext cx="7391400" cy="715962"/>
          </a:xfrm>
        </p:spPr>
        <p:txBody>
          <a:bodyPr>
            <a:normAutofit/>
          </a:bodyPr>
          <a:lstStyle/>
          <a:p>
            <a:r>
              <a:rPr lang="en-US" sz="3600" dirty="0" smtClean="0"/>
              <a:t>Certification </a:t>
            </a:r>
            <a:r>
              <a:rPr lang="en-US" sz="3600" dirty="0"/>
              <a:t>P</a:t>
            </a:r>
            <a:r>
              <a:rPr lang="en-US" sz="3600" dirty="0" smtClean="0"/>
              <a:t>ath and Chain of Trust</a:t>
            </a:r>
            <a:endParaRPr lang="en-US" sz="3600" dirty="0"/>
          </a:p>
        </p:txBody>
      </p:sp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7400" y="1295400"/>
            <a:ext cx="3981450" cy="4895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771972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685800"/>
            <a:ext cx="4038600" cy="838200"/>
          </a:xfrm>
        </p:spPr>
        <p:txBody>
          <a:bodyPr/>
          <a:lstStyle/>
          <a:p>
            <a:r>
              <a:rPr lang="en-US" dirty="0" smtClean="0"/>
              <a:t>Elements of PKI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idx="1"/>
          </p:nvPr>
        </p:nvSpPr>
        <p:spPr>
          <a:xfrm>
            <a:off x="914400" y="1676400"/>
            <a:ext cx="7467600" cy="3886200"/>
          </a:xfrm>
        </p:spPr>
        <p:txBody>
          <a:bodyPr/>
          <a:lstStyle/>
          <a:p>
            <a:r>
              <a:rPr lang="en-US" sz="2200" dirty="0"/>
              <a:t>A trusted party, called a </a:t>
            </a:r>
            <a:r>
              <a:rPr lang="en-US" sz="2200" i="1" dirty="0"/>
              <a:t>certificate authority </a:t>
            </a:r>
            <a:r>
              <a:rPr lang="en-US" sz="2200" dirty="0"/>
              <a:t>(CA), acts as the root of trust and provides services that authenticate the identity of individuals, computers and other entities</a:t>
            </a:r>
          </a:p>
          <a:p>
            <a:r>
              <a:rPr lang="en-US" sz="2200" dirty="0"/>
              <a:t>A </a:t>
            </a:r>
            <a:r>
              <a:rPr lang="en-US" sz="2200" i="1" dirty="0"/>
              <a:t>registration authority</a:t>
            </a:r>
            <a:r>
              <a:rPr lang="en-US" sz="2200" dirty="0"/>
              <a:t>, often called a </a:t>
            </a:r>
            <a:r>
              <a:rPr lang="en-US" sz="2200" i="1" dirty="0"/>
              <a:t>subordinate CA</a:t>
            </a:r>
            <a:r>
              <a:rPr lang="en-US" sz="2200" dirty="0" smtClean="0"/>
              <a:t>, is </a:t>
            </a:r>
            <a:r>
              <a:rPr lang="en-US" sz="2200" dirty="0"/>
              <a:t>certified by a root CA to issue certificates for specific uses permitted by the </a:t>
            </a:r>
            <a:r>
              <a:rPr lang="en-US" sz="2200" dirty="0" smtClean="0"/>
              <a:t>root.</a:t>
            </a:r>
            <a:endParaRPr lang="en-US" sz="2200" dirty="0"/>
          </a:p>
          <a:p>
            <a:r>
              <a:rPr lang="en-US" sz="2200" dirty="0"/>
              <a:t>A </a:t>
            </a:r>
            <a:r>
              <a:rPr lang="en-US" sz="2200" i="1" dirty="0"/>
              <a:t>certificate database</a:t>
            </a:r>
            <a:r>
              <a:rPr lang="en-US" sz="2200" dirty="0"/>
              <a:t>, which stores certificate requests and issues and revokes </a:t>
            </a:r>
            <a:r>
              <a:rPr lang="en-US" sz="2200" dirty="0" smtClean="0"/>
              <a:t>certificates.</a:t>
            </a:r>
            <a:endParaRPr lang="en-US" sz="2200" dirty="0"/>
          </a:p>
          <a:p>
            <a:r>
              <a:rPr lang="en-US" sz="2200" dirty="0"/>
              <a:t>A </a:t>
            </a:r>
            <a:r>
              <a:rPr lang="en-US" sz="2200" i="1" dirty="0"/>
              <a:t>certificate store</a:t>
            </a:r>
            <a:r>
              <a:rPr lang="en-US" sz="2200" dirty="0"/>
              <a:t>, which resides on a local computer as a place to store issued certificates and private </a:t>
            </a:r>
            <a:r>
              <a:rPr lang="en-US" sz="2200" dirty="0" smtClean="0"/>
              <a:t>keys.</a:t>
            </a:r>
            <a:endParaRPr lang="en-US" sz="2200" dirty="0"/>
          </a:p>
        </p:txBody>
      </p:sp>
    </p:spTree>
    <p:extLst>
      <p:ext uri="{BB962C8B-B14F-4D97-AF65-F5344CB8AC3E}">
        <p14:creationId xmlns:p14="http://schemas.microsoft.com/office/powerpoint/2010/main" val="30832076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Shape 176"/>
          <p:cNvSpPr txBox="1">
            <a:spLocks noGrp="1"/>
          </p:cNvSpPr>
          <p:nvPr>
            <p:ph type="title"/>
          </p:nvPr>
        </p:nvSpPr>
        <p:spPr>
          <a:xfrm>
            <a:off x="762000" y="609600"/>
            <a:ext cx="9144000" cy="11430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Libre Baskerville"/>
              <a:buNone/>
            </a:pPr>
            <a:r>
              <a:rPr lang="en-US" sz="3600" b="0" i="0" u="none" strike="noStrike" dirty="0" smtClean="0">
                <a:ea typeface="Libre Baskerville"/>
                <a:cs typeface="Libre Baskerville"/>
                <a:sym typeface="Libre Baskerville"/>
              </a:rPr>
              <a:t>Some Applications </a:t>
            </a:r>
            <a:r>
              <a:rPr lang="en-US" sz="3600" dirty="0" smtClean="0">
                <a:ea typeface="Libre Baskerville"/>
                <a:cs typeface="Libre Baskerville"/>
                <a:sym typeface="Libre Baskerville"/>
              </a:rPr>
              <a:t>in Which </a:t>
            </a:r>
            <a:r>
              <a:rPr lang="en-US" sz="3600" b="0" i="0" u="none" strike="noStrike" dirty="0" smtClean="0">
                <a:ea typeface="Libre Baskerville"/>
                <a:cs typeface="Libre Baskerville"/>
                <a:sym typeface="Libre Baskerville"/>
              </a:rPr>
              <a:t/>
            </a:r>
            <a:br>
              <a:rPr lang="en-US" sz="3600" b="0" i="0" u="none" strike="noStrike" dirty="0" smtClean="0">
                <a:ea typeface="Libre Baskerville"/>
                <a:cs typeface="Libre Baskerville"/>
                <a:sym typeface="Libre Baskerville"/>
              </a:rPr>
            </a:br>
            <a:r>
              <a:rPr lang="en-US" sz="3600" b="0" i="0" u="none" strike="noStrike" dirty="0" smtClean="0">
                <a:ea typeface="Libre Baskerville"/>
                <a:cs typeface="Libre Baskerville"/>
                <a:sym typeface="Libre Baskerville"/>
              </a:rPr>
              <a:t>Cryptography Is Used</a:t>
            </a:r>
            <a:endParaRPr lang="en-US" sz="3600" b="0" i="0" u="none" strike="noStrike" dirty="0">
              <a:ea typeface="Libre Baskerville"/>
              <a:cs typeface="Libre Baskerville"/>
              <a:sym typeface="Libre Baskerville"/>
            </a:endParaRPr>
          </a:p>
        </p:txBody>
      </p:sp>
      <p:sp>
        <p:nvSpPr>
          <p:cNvPr id="177" name="Shape 177"/>
          <p:cNvSpPr txBox="1">
            <a:spLocks noGrp="1"/>
          </p:cNvSpPr>
          <p:nvPr>
            <p:ph idx="1"/>
          </p:nvPr>
        </p:nvSpPr>
        <p:spPr>
          <a:xfrm>
            <a:off x="762000" y="1905000"/>
            <a:ext cx="7886700" cy="4351338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273050" marR="0" lvl="0" indent="-2730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70000"/>
              <a:buFont typeface="Noto Symbol"/>
              <a:buChar char="•"/>
            </a:pPr>
            <a:r>
              <a:rPr lang="en-US" sz="2400" b="0" i="0" u="none" strike="noStrike" cap="none" baseline="0" dirty="0" smtClean="0">
                <a:ea typeface="Libre Baskerville"/>
                <a:cs typeface="Libre Baskerville"/>
                <a:sym typeface="Libre Baskerville"/>
              </a:rPr>
              <a:t>SSH</a:t>
            </a:r>
            <a:r>
              <a:rPr lang="en-US" sz="2400" b="0" i="0" u="none" strike="noStrike" cap="none" dirty="0" smtClean="0">
                <a:ea typeface="Libre Baskerville"/>
                <a:cs typeface="Libre Baskerville"/>
                <a:sym typeface="Libre Baskerville"/>
              </a:rPr>
              <a:t> </a:t>
            </a:r>
            <a:endParaRPr lang="en-US" sz="2400" b="0" i="0" u="none" strike="noStrike" cap="none" baseline="0" dirty="0">
              <a:ea typeface="Libre Baskerville"/>
              <a:cs typeface="Libre Baskerville"/>
              <a:sym typeface="Libre Baskerville"/>
            </a:endParaRPr>
          </a:p>
          <a:p>
            <a:pPr marL="273050" marR="0" lvl="0" indent="-27305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ct val="70000"/>
              <a:buFont typeface="Noto Symbol"/>
              <a:buChar char="•"/>
            </a:pPr>
            <a:r>
              <a:rPr lang="en-US" sz="2400" b="0" i="0" u="none" strike="noStrike" cap="none" baseline="0" dirty="0" smtClean="0">
                <a:ea typeface="Libre Baskerville"/>
                <a:cs typeface="Libre Baskerville"/>
                <a:sym typeface="Libre Baskerville"/>
              </a:rPr>
              <a:t>SSL/TLS</a:t>
            </a:r>
            <a:endParaRPr lang="en-US" sz="2400" b="0" i="0" u="none" strike="noStrike" cap="none" baseline="0" dirty="0">
              <a:ea typeface="Libre Baskerville"/>
              <a:cs typeface="Libre Baskerville"/>
              <a:sym typeface="Libre Baskerville"/>
            </a:endParaRPr>
          </a:p>
          <a:p>
            <a:pPr marL="273050" marR="0" lvl="0" indent="-27305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ct val="70000"/>
              <a:buFont typeface="Noto Symbol"/>
              <a:buChar char="•"/>
            </a:pPr>
            <a:r>
              <a:rPr lang="en-US" sz="2400" b="0" i="0" u="none" strike="noStrike" cap="none" baseline="0" dirty="0" err="1" smtClean="0">
                <a:ea typeface="Libre Baskerville"/>
                <a:cs typeface="Libre Baskerville"/>
                <a:sym typeface="Libre Baskerville"/>
              </a:rPr>
              <a:t>IPSec</a:t>
            </a:r>
            <a:endParaRPr lang="en-US" sz="2400" b="0" i="0" u="none" strike="noStrike" cap="none" baseline="0" dirty="0">
              <a:ea typeface="Libre Baskerville"/>
              <a:cs typeface="Libre Baskerville"/>
              <a:sym typeface="Libre Baskerville"/>
            </a:endParaRPr>
          </a:p>
          <a:p>
            <a:pPr marL="273050" marR="0" lvl="0" indent="-27305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ct val="70000"/>
              <a:buFont typeface="Noto Symbol"/>
              <a:buChar char="•"/>
            </a:pPr>
            <a:r>
              <a:rPr lang="en-US" sz="2400" b="0" i="0" u="none" strike="noStrike" cap="none" baseline="0" dirty="0" smtClean="0">
                <a:ea typeface="Libre Baskerville"/>
                <a:cs typeface="Libre Baskerville"/>
                <a:sym typeface="Libre Baskerville"/>
              </a:rPr>
              <a:t>VPN</a:t>
            </a:r>
          </a:p>
          <a:p>
            <a:pPr marL="273050" marR="0" lvl="0" indent="-27305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ct val="70000"/>
              <a:buFont typeface="Noto Symbol"/>
              <a:buChar char="•"/>
            </a:pPr>
            <a:r>
              <a:rPr lang="en-US" sz="2400" dirty="0" smtClean="0"/>
              <a:t>PGP</a:t>
            </a:r>
          </a:p>
          <a:p>
            <a:pPr marL="273050" marR="0" lvl="0" indent="-27305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ct val="70000"/>
              <a:buFont typeface="Noto Symbol"/>
              <a:buChar char="•"/>
            </a:pPr>
            <a:r>
              <a:rPr lang="en-US" sz="2400" dirty="0" smtClean="0"/>
              <a:t>Bluetooth Pairing and Communication Protocols</a:t>
            </a:r>
          </a:p>
          <a:p>
            <a:pPr marL="273050" marR="0" lvl="0" indent="-27305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Noto Symbol"/>
              <a:buChar char="•"/>
            </a:pPr>
            <a:endParaRPr lang="en-US" sz="2400" b="0" i="0" u="none" strike="noStrike" cap="none" baseline="0" dirty="0">
              <a:solidFill>
                <a:schemeClr val="dk1"/>
              </a:solidFill>
              <a:latin typeface="Libre Baskerville"/>
              <a:ea typeface="Libre Baskerville"/>
              <a:cs typeface="Libre Baskerville"/>
              <a:sym typeface="Libre Baskerville"/>
            </a:endParaRPr>
          </a:p>
        </p:txBody>
      </p:sp>
    </p:spTree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9941" y="533400"/>
            <a:ext cx="7844118" cy="1143000"/>
          </a:xfrm>
        </p:spPr>
        <p:txBody>
          <a:bodyPr>
            <a:normAutofit/>
          </a:bodyPr>
          <a:lstStyle/>
          <a:p>
            <a:r>
              <a:rPr lang="en-US" sz="3600" dirty="0" smtClean="0"/>
              <a:t>Hands-on: Examine Digital Certificates</a:t>
            </a:r>
            <a:endParaRPr lang="en-US" sz="3600" dirty="0"/>
          </a:p>
        </p:txBody>
      </p:sp>
      <p:sp>
        <p:nvSpPr>
          <p:cNvPr id="3" name="Text Placeholder 2"/>
          <p:cNvSpPr>
            <a:spLocks noGrp="1"/>
          </p:cNvSpPr>
          <p:nvPr>
            <p:ph idx="1"/>
          </p:nvPr>
        </p:nvSpPr>
        <p:spPr>
          <a:xfrm>
            <a:off x="643315" y="1702904"/>
            <a:ext cx="8229600" cy="4724400"/>
          </a:xfrm>
        </p:spPr>
        <p:txBody>
          <a:bodyPr/>
          <a:lstStyle/>
          <a:p>
            <a:r>
              <a:rPr lang="en-US" sz="2400" dirty="0" smtClean="0"/>
              <a:t>Open a Chrome browser and go to gmail.com.</a:t>
            </a:r>
          </a:p>
          <a:p>
            <a:r>
              <a:rPr lang="en-US" sz="2400" dirty="0" smtClean="0"/>
              <a:t>Note that the </a:t>
            </a:r>
            <a:r>
              <a:rPr lang="en-US" sz="2400" dirty="0" err="1" smtClean="0"/>
              <a:t>url</a:t>
            </a:r>
            <a:r>
              <a:rPr lang="en-US" sz="2400" dirty="0" smtClean="0"/>
              <a:t> starts with </a:t>
            </a:r>
            <a:r>
              <a:rPr lang="en-US" sz="2400" u="sng" dirty="0" smtClean="0"/>
              <a:t>https</a:t>
            </a:r>
            <a:r>
              <a:rPr lang="en-US" sz="2400" dirty="0" smtClean="0"/>
              <a:t>. This means that this is a secure communication.</a:t>
            </a:r>
          </a:p>
          <a:p>
            <a:r>
              <a:rPr lang="en-US" sz="2400" dirty="0" smtClean="0"/>
              <a:t>Notice also the </a:t>
            </a:r>
            <a:r>
              <a:rPr lang="en-US" sz="2400" u="sng" dirty="0" smtClean="0"/>
              <a:t>lock</a:t>
            </a:r>
            <a:r>
              <a:rPr lang="en-US" sz="2400" dirty="0" smtClean="0"/>
              <a:t> by the </a:t>
            </a:r>
            <a:r>
              <a:rPr lang="en-US" sz="2400" dirty="0" err="1" smtClean="0"/>
              <a:t>url</a:t>
            </a:r>
            <a:r>
              <a:rPr lang="en-US" sz="2400" dirty="0" smtClean="0"/>
              <a:t>. </a:t>
            </a:r>
            <a:r>
              <a:rPr lang="en-US" sz="2400" dirty="0"/>
              <a:t>(Visit </a:t>
            </a:r>
            <a:r>
              <a:rPr lang="en-US" sz="2400" dirty="0">
                <a:hlinkClick r:id="rId2"/>
              </a:rPr>
              <a:t>https://</a:t>
            </a:r>
            <a:r>
              <a:rPr lang="en-US" sz="2400" dirty="0" smtClean="0">
                <a:hlinkClick r:id="rId2"/>
              </a:rPr>
              <a:t>support.google.com/chrome/answer/95617?hl=en</a:t>
            </a:r>
            <a:r>
              <a:rPr lang="en-US" sz="2400" dirty="0" smtClean="0"/>
              <a:t>)</a:t>
            </a:r>
          </a:p>
          <a:p>
            <a:r>
              <a:rPr lang="en-US" sz="2400" dirty="0" smtClean="0"/>
              <a:t>Click on the lock and the details. </a:t>
            </a:r>
          </a:p>
          <a:p>
            <a:r>
              <a:rPr lang="en-US" sz="2400" dirty="0" smtClean="0"/>
              <a:t>View the certificate for the site and answer these questions:</a:t>
            </a:r>
          </a:p>
          <a:p>
            <a:pPr lvl="1"/>
            <a:r>
              <a:rPr lang="en-US" sz="2000" dirty="0" smtClean="0"/>
              <a:t>Who is the certificate </a:t>
            </a:r>
            <a:r>
              <a:rPr lang="en-US" sz="2000" dirty="0"/>
              <a:t>a</a:t>
            </a:r>
            <a:r>
              <a:rPr lang="en-US" sz="2000" dirty="0" smtClean="0"/>
              <a:t>uthority on this certificate?</a:t>
            </a:r>
          </a:p>
          <a:p>
            <a:pPr lvl="1"/>
            <a:r>
              <a:rPr lang="en-US" sz="2000" dirty="0" smtClean="0"/>
              <a:t>Who is the certificate issued to?</a:t>
            </a:r>
          </a:p>
          <a:p>
            <a:pPr lvl="1"/>
            <a:r>
              <a:rPr lang="en-US" sz="2000" dirty="0" smtClean="0"/>
              <a:t>What is the associated public key?</a:t>
            </a:r>
          </a:p>
          <a:p>
            <a:pPr lvl="1"/>
            <a:r>
              <a:rPr lang="en-US" sz="2000" dirty="0" smtClean="0"/>
              <a:t>When does the certificat</a:t>
            </a:r>
            <a:r>
              <a:rPr lang="en-US" sz="2000" dirty="0"/>
              <a:t>e</a:t>
            </a:r>
            <a:r>
              <a:rPr lang="en-US" sz="2000" dirty="0" smtClean="0"/>
              <a:t> expire?</a:t>
            </a:r>
          </a:p>
          <a:p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403461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838200" y="381000"/>
            <a:ext cx="9220200" cy="1143000"/>
          </a:xfrm>
        </p:spPr>
        <p:txBody>
          <a:bodyPr/>
          <a:lstStyle/>
          <a:p>
            <a:r>
              <a:rPr lang="en-US" dirty="0" smtClean="0"/>
              <a:t>Hands-on: Find the Certification </a:t>
            </a:r>
            <a:r>
              <a:rPr lang="en-US" dirty="0"/>
              <a:t>P</a:t>
            </a:r>
            <a:r>
              <a:rPr lang="en-US" dirty="0" smtClean="0"/>
              <a:t>ath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idx="4294967295"/>
          </p:nvPr>
        </p:nvSpPr>
        <p:spPr>
          <a:xfrm>
            <a:off x="838200" y="1500809"/>
            <a:ext cx="7924800" cy="4873625"/>
          </a:xfrm>
          <a:prstGeom prst="rect">
            <a:avLst/>
          </a:prstGeom>
        </p:spPr>
        <p:txBody>
          <a:bodyPr/>
          <a:lstStyle/>
          <a:p>
            <a:r>
              <a:rPr lang="en-US" sz="2400" dirty="0" smtClean="0"/>
              <a:t>Look at the path of the certification. Click on the immediate parent of google.com, Google Internet Authority G2.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2000" dirty="0" smtClean="0"/>
              <a:t>View the certificate for </a:t>
            </a:r>
            <a:r>
              <a:rPr lang="en-US" sz="2000" dirty="0"/>
              <a:t>Google Internet Authority </a:t>
            </a:r>
            <a:r>
              <a:rPr lang="en-US" sz="2000" dirty="0" smtClean="0"/>
              <a:t>G2 and answer these questions:</a:t>
            </a:r>
          </a:p>
          <a:p>
            <a:pPr lvl="2"/>
            <a:r>
              <a:rPr lang="en-US" sz="1800" dirty="0"/>
              <a:t>Who is the </a:t>
            </a:r>
            <a:r>
              <a:rPr lang="en-US" sz="1800" dirty="0" smtClean="0"/>
              <a:t>certificate </a:t>
            </a:r>
            <a:r>
              <a:rPr lang="en-US" sz="1800" dirty="0"/>
              <a:t>a</a:t>
            </a:r>
            <a:r>
              <a:rPr lang="en-US" sz="1800" dirty="0" smtClean="0"/>
              <a:t>uthority </a:t>
            </a:r>
            <a:r>
              <a:rPr lang="en-US" sz="1800" dirty="0"/>
              <a:t>on this certificate?</a:t>
            </a:r>
          </a:p>
          <a:p>
            <a:pPr lvl="2"/>
            <a:r>
              <a:rPr lang="en-US" sz="1800" dirty="0"/>
              <a:t>Who is the certificate issued to?</a:t>
            </a:r>
          </a:p>
          <a:p>
            <a:pPr lvl="2"/>
            <a:r>
              <a:rPr lang="en-US" sz="1800" dirty="0"/>
              <a:t>What is the associated public key?</a:t>
            </a:r>
          </a:p>
          <a:p>
            <a:pPr lvl="2"/>
            <a:r>
              <a:rPr lang="en-US" sz="1800" dirty="0"/>
              <a:t>When does the certificate expire?</a:t>
            </a:r>
          </a:p>
          <a:p>
            <a:r>
              <a:rPr lang="en-US" sz="2400" dirty="0" smtClean="0"/>
              <a:t>Proceed with this until you view the certificates of all intermediate authorities and the root authority.</a:t>
            </a:r>
          </a:p>
          <a:p>
            <a:r>
              <a:rPr lang="en-US" sz="2400" dirty="0" smtClean="0"/>
              <a:t>Try a different website! </a:t>
            </a:r>
            <a:endParaRPr lang="en-US" sz="2400" dirty="0"/>
          </a:p>
          <a:p>
            <a:pPr marL="462281" lvl="1" indent="0">
              <a:buNone/>
            </a:pPr>
            <a:endParaRPr lang="en-US" dirty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528323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594252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Shape 71"/>
          <p:cNvSpPr txBox="1">
            <a:spLocks noGrp="1"/>
          </p:cNvSpPr>
          <p:nvPr>
            <p:ph type="title"/>
          </p:nvPr>
        </p:nvSpPr>
        <p:spPr>
          <a:xfrm>
            <a:off x="661780" y="533400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Libre Baskerville"/>
              <a:buNone/>
            </a:pPr>
            <a:r>
              <a:rPr lang="en-US" dirty="0" smtClean="0"/>
              <a:t>Recall: Cryptography and the Main Tenets of Information Security</a:t>
            </a:r>
            <a:endParaRPr lang="en-US" sz="3000" b="0" i="0" u="none" strike="noStrike" cap="small" baseline="0" dirty="0">
              <a:solidFill>
                <a:schemeClr val="dk2"/>
              </a:solidFill>
              <a:latin typeface="Libre Baskerville"/>
              <a:ea typeface="Libre Baskerville"/>
              <a:cs typeface="Libre Baskerville"/>
              <a:sym typeface="Libre Baskerville"/>
            </a:endParaRPr>
          </a:p>
        </p:txBody>
      </p:sp>
      <p:sp>
        <p:nvSpPr>
          <p:cNvPr id="72" name="Shape 72"/>
          <p:cNvSpPr txBox="1">
            <a:spLocks noGrp="1"/>
          </p:cNvSpPr>
          <p:nvPr>
            <p:ph idx="1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100000"/>
              <a:buFont typeface="Calibri" panose="020F0502020204030204" pitchFamily="34" charset="0"/>
              <a:buChar char="•"/>
            </a:pPr>
            <a:r>
              <a:rPr lang="en-US" sz="2400" b="0" i="0" u="none" strike="noStrike" cap="none" baseline="0" dirty="0">
                <a:ea typeface="Libre Baskerville"/>
                <a:cs typeface="Libre Baskerville"/>
                <a:sym typeface="Libre Baskerville"/>
              </a:rPr>
              <a:t>Confidentiality </a:t>
            </a:r>
            <a:endParaRPr lang="en-US" sz="2400" b="0" i="0" u="none" strike="noStrike" cap="none" baseline="0" dirty="0" smtClean="0">
              <a:ea typeface="Libre Baskerville"/>
              <a:cs typeface="Libre Baskerville"/>
              <a:sym typeface="Libre Baskerville"/>
            </a:endParaRPr>
          </a:p>
          <a:p>
            <a:pPr marL="685800" lvl="1" indent="-285750">
              <a:spcBef>
                <a:spcPts val="0"/>
              </a:spcBef>
              <a:buClr>
                <a:schemeClr val="tx1"/>
              </a:buClr>
              <a:buSzPct val="100000"/>
              <a:buFont typeface="Calibri" panose="020F0502020204030204" pitchFamily="34" charset="0"/>
              <a:buChar char="•"/>
            </a:pPr>
            <a:r>
              <a:rPr lang="en-US" sz="2100" b="0" i="0" u="none" strike="noStrike" cap="none" baseline="0" dirty="0" smtClean="0">
                <a:ea typeface="Libre Baskerville"/>
                <a:cs typeface="Libre Baskerville"/>
                <a:sym typeface="Libre Baskerville"/>
              </a:rPr>
              <a:t>Encryption </a:t>
            </a:r>
            <a:r>
              <a:rPr lang="en-US" sz="2100" b="0" i="0" u="none" strike="noStrike" cap="none" baseline="0" dirty="0">
                <a:ea typeface="Libre Baskerville"/>
                <a:cs typeface="Libre Baskerville"/>
                <a:sym typeface="Libre Baskerville"/>
              </a:rPr>
              <a:t>algorithms</a:t>
            </a:r>
          </a:p>
          <a:p>
            <a:pPr marR="0" lvl="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tx1"/>
              </a:buClr>
              <a:buSzPct val="100000"/>
              <a:buFont typeface="Calibri" panose="020F0502020204030204" pitchFamily="34" charset="0"/>
              <a:buChar char="•"/>
            </a:pPr>
            <a:r>
              <a:rPr lang="en-US" sz="2400" b="0" i="0" u="none" strike="noStrike" cap="none" baseline="0" dirty="0" smtClean="0">
                <a:ea typeface="Libre Baskerville"/>
                <a:cs typeface="Libre Baskerville"/>
                <a:sym typeface="Libre Baskerville"/>
              </a:rPr>
              <a:t>Integrity</a:t>
            </a:r>
          </a:p>
          <a:p>
            <a:pPr marL="685800" lvl="1" indent="-285750">
              <a:spcBef>
                <a:spcPts val="600"/>
              </a:spcBef>
              <a:buClr>
                <a:schemeClr val="tx1"/>
              </a:buClr>
              <a:buSzPct val="100000"/>
              <a:buFont typeface="Calibri" panose="020F0502020204030204" pitchFamily="34" charset="0"/>
              <a:buChar char="•"/>
            </a:pPr>
            <a:r>
              <a:rPr lang="en-US" sz="2100" b="0" i="0" u="none" strike="noStrike" cap="none" baseline="0" dirty="0" smtClean="0">
                <a:ea typeface="Libre Baskerville"/>
                <a:cs typeface="Libre Baskerville"/>
                <a:sym typeface="Libre Baskerville"/>
              </a:rPr>
              <a:t>Hash </a:t>
            </a:r>
            <a:r>
              <a:rPr lang="en-US" sz="2100" b="0" i="0" u="none" strike="noStrike" cap="none" baseline="0" dirty="0">
                <a:ea typeface="Libre Baskerville"/>
                <a:cs typeface="Libre Baskerville"/>
                <a:sym typeface="Libre Baskerville"/>
              </a:rPr>
              <a:t>functions</a:t>
            </a:r>
          </a:p>
          <a:p>
            <a:pPr marR="0" lvl="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tx1"/>
              </a:buClr>
              <a:buSzPct val="100000"/>
              <a:buFont typeface="Calibri" panose="020F0502020204030204" pitchFamily="34" charset="0"/>
              <a:buChar char="•"/>
            </a:pPr>
            <a:r>
              <a:rPr lang="en-US" sz="2400" b="0" i="0" u="none" strike="noStrike" cap="none" baseline="0" dirty="0" smtClean="0">
                <a:ea typeface="Libre Baskerville"/>
                <a:cs typeface="Libre Baskerville"/>
                <a:sym typeface="Libre Baskerville"/>
              </a:rPr>
              <a:t>Authenticity</a:t>
            </a:r>
          </a:p>
          <a:p>
            <a:pPr marL="685800" lvl="1" indent="-285750">
              <a:spcBef>
                <a:spcPts val="600"/>
              </a:spcBef>
              <a:buClr>
                <a:schemeClr val="tx1"/>
              </a:buClr>
              <a:buSzPct val="100000"/>
              <a:buFont typeface="Calibri" panose="020F0502020204030204" pitchFamily="34" charset="0"/>
              <a:buChar char="•"/>
            </a:pPr>
            <a:r>
              <a:rPr lang="en-US" sz="2100" b="0" i="0" u="none" strike="noStrike" cap="none" baseline="0" dirty="0" smtClean="0">
                <a:ea typeface="Libre Baskerville"/>
                <a:cs typeface="Libre Baskerville"/>
                <a:sym typeface="Libre Baskerville"/>
              </a:rPr>
              <a:t>Digital signatures, digital certificates</a:t>
            </a:r>
            <a:endParaRPr lang="en-US" sz="2100" b="0" i="0" u="none" strike="noStrike" cap="none" baseline="0" dirty="0">
              <a:ea typeface="Libre Baskerville"/>
              <a:cs typeface="Libre Baskerville"/>
              <a:sym typeface="Libre Baskerville"/>
            </a:endParaRPr>
          </a:p>
          <a:p>
            <a:pPr marR="0" lvl="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tx1"/>
              </a:buClr>
              <a:buSzPct val="100000"/>
              <a:buFont typeface="Calibri" panose="020F0502020204030204" pitchFamily="34" charset="0"/>
              <a:buChar char="•"/>
            </a:pPr>
            <a:r>
              <a:rPr lang="en-US" sz="2400" b="0" i="0" u="none" strike="noStrike" cap="none" baseline="0" dirty="0" smtClean="0">
                <a:ea typeface="Libre Baskerville"/>
                <a:cs typeface="Libre Baskerville"/>
                <a:sym typeface="Libre Baskerville"/>
              </a:rPr>
              <a:t>Non-repudiation</a:t>
            </a:r>
            <a:endParaRPr lang="en-US" sz="2400" dirty="0">
              <a:ea typeface="Libre Baskerville"/>
              <a:cs typeface="Libre Baskerville"/>
              <a:sym typeface="Libre Baskerville"/>
            </a:endParaRPr>
          </a:p>
          <a:p>
            <a:pPr marL="685800" lvl="1" indent="-285750">
              <a:spcBef>
                <a:spcPts val="600"/>
              </a:spcBef>
              <a:buClr>
                <a:schemeClr val="tx1"/>
              </a:buClr>
              <a:buSzPct val="100000"/>
              <a:buFont typeface="Calibri" panose="020F0502020204030204" pitchFamily="34" charset="0"/>
              <a:buChar char="•"/>
            </a:pPr>
            <a:r>
              <a:rPr lang="en-US" sz="2100" b="0" i="0" u="none" strike="noStrike" cap="none" baseline="0" dirty="0" smtClean="0">
                <a:ea typeface="Libre Baskerville"/>
                <a:cs typeface="Libre Baskerville"/>
                <a:sym typeface="Libre Baskerville"/>
              </a:rPr>
              <a:t>Digital signatures, digital </a:t>
            </a:r>
            <a:r>
              <a:rPr lang="en-US" sz="2100" dirty="0">
                <a:ea typeface="Libre Baskerville"/>
                <a:cs typeface="Libre Baskerville"/>
                <a:sym typeface="Libre Baskerville"/>
              </a:rPr>
              <a:t>c</a:t>
            </a:r>
            <a:r>
              <a:rPr lang="en-US" sz="2100" b="0" i="0" u="none" strike="noStrike" cap="none" baseline="0" dirty="0" smtClean="0">
                <a:ea typeface="Libre Baskerville"/>
                <a:cs typeface="Libre Baskerville"/>
                <a:sym typeface="Libre Baskerville"/>
              </a:rPr>
              <a:t>ertificates</a:t>
            </a:r>
            <a:endParaRPr lang="en-US" sz="2100" b="0" i="0" u="none" strike="noStrike" cap="none" baseline="0" dirty="0">
              <a:ea typeface="Libre Baskerville"/>
              <a:cs typeface="Libre Baskerville"/>
              <a:sym typeface="Libre Baskerville"/>
            </a:endParaRPr>
          </a:p>
        </p:txBody>
      </p:sp>
    </p:spTree>
    <p:extLst>
      <p:ext uri="{BB962C8B-B14F-4D97-AF65-F5344CB8AC3E}">
        <p14:creationId xmlns:p14="http://schemas.microsoft.com/office/powerpoint/2010/main" val="2210239822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Shape 77"/>
          <p:cNvSpPr txBox="1">
            <a:spLocks noGrp="1"/>
          </p:cNvSpPr>
          <p:nvPr>
            <p:ph type="title" idx="4294967295"/>
          </p:nvPr>
        </p:nvSpPr>
        <p:spPr>
          <a:xfrm>
            <a:off x="990600" y="228600"/>
            <a:ext cx="7467600" cy="792163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Libre Baskerville"/>
              <a:buNone/>
            </a:pPr>
            <a:r>
              <a:rPr lang="en-US" b="0" i="0" u="none" strike="noStrike" dirty="0" smtClean="0">
                <a:ea typeface="Libre Baskerville"/>
                <a:cs typeface="Libre Baskerville"/>
                <a:sym typeface="Libre Baskerville"/>
              </a:rPr>
              <a:t>Recall: Symmetric Key Cryptography</a:t>
            </a:r>
            <a:endParaRPr lang="en-US" b="0" i="0" u="none" strike="noStrike" dirty="0">
              <a:ea typeface="Libre Baskerville"/>
              <a:cs typeface="Libre Baskerville"/>
              <a:sym typeface="Libre Baskerville"/>
            </a:endParaRPr>
          </a:p>
        </p:txBody>
      </p:sp>
      <p:grpSp>
        <p:nvGrpSpPr>
          <p:cNvPr id="4" name="Group 3"/>
          <p:cNvGrpSpPr/>
          <p:nvPr/>
        </p:nvGrpSpPr>
        <p:grpSpPr>
          <a:xfrm>
            <a:off x="228600" y="1020763"/>
            <a:ext cx="8504849" cy="5181600"/>
            <a:chOff x="81216" y="1408159"/>
            <a:chExt cx="8670821" cy="5614988"/>
          </a:xfrm>
        </p:grpSpPr>
        <p:pic>
          <p:nvPicPr>
            <p:cNvPr id="5" name="Picture 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1216" y="1408159"/>
              <a:ext cx="8670821" cy="56149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" name="TextBox 5"/>
            <p:cNvSpPr txBox="1"/>
            <p:nvPr/>
          </p:nvSpPr>
          <p:spPr>
            <a:xfrm>
              <a:off x="2590800" y="6172200"/>
              <a:ext cx="4343400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900" dirty="0" smtClean="0"/>
                <a:t>“Symmetric Encryption" </a:t>
              </a:r>
              <a:r>
                <a:rPr lang="en-US" sz="900" dirty="0"/>
                <a:t>by Yesem Kurt-</a:t>
              </a:r>
              <a:r>
                <a:rPr lang="en-US" sz="900" dirty="0" err="1"/>
                <a:t>Peker</a:t>
              </a:r>
              <a:r>
                <a:rPr lang="en-US" sz="900" dirty="0"/>
                <a:t> licensed under </a:t>
              </a:r>
              <a:r>
                <a:rPr lang="en-US" sz="900" dirty="0">
                  <a:hlinkClick r:id="rId4"/>
                </a:rPr>
                <a:t>CC BY 4.0 </a:t>
              </a:r>
              <a:endParaRPr lang="en-US" sz="900" dirty="0"/>
            </a:p>
          </p:txBody>
        </p:sp>
      </p:grpSp>
    </p:spTree>
    <p:extLst>
      <p:ext uri="{BB962C8B-B14F-4D97-AF65-F5344CB8AC3E}">
        <p14:creationId xmlns:p14="http://schemas.microsoft.com/office/powerpoint/2010/main" val="889795864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Shape 107"/>
          <p:cNvSpPr txBox="1">
            <a:spLocks noGrp="1"/>
          </p:cNvSpPr>
          <p:nvPr>
            <p:ph type="title" idx="4294967295"/>
          </p:nvPr>
        </p:nvSpPr>
        <p:spPr>
          <a:xfrm>
            <a:off x="838200" y="573773"/>
            <a:ext cx="6248400" cy="715962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Libre Baskerville"/>
              <a:buNone/>
            </a:pPr>
            <a:r>
              <a:rPr lang="en-US" b="0" i="0" u="none" strike="noStrike" dirty="0" smtClean="0">
                <a:ea typeface="Libre Baskerville"/>
                <a:cs typeface="Libre Baskerville"/>
                <a:sym typeface="Libre Baskerville"/>
              </a:rPr>
              <a:t>Recall: Asymmetric Encryption </a:t>
            </a:r>
            <a:endParaRPr lang="en-US" b="0" i="0" u="none" strike="noStrike" dirty="0">
              <a:ea typeface="Libre Baskerville"/>
              <a:cs typeface="Libre Baskerville"/>
              <a:sym typeface="Libre Baskerville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838200" y="5181600"/>
            <a:ext cx="72358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dirty="0" smtClean="0"/>
              <a:t>Note that no communication is necessary beforehand to agree on a shared secret key. </a:t>
            </a:r>
            <a:endParaRPr lang="en-US" sz="1800" dirty="0"/>
          </a:p>
        </p:txBody>
      </p:sp>
      <p:grpSp>
        <p:nvGrpSpPr>
          <p:cNvPr id="5" name="Group 4"/>
          <p:cNvGrpSpPr/>
          <p:nvPr/>
        </p:nvGrpSpPr>
        <p:grpSpPr>
          <a:xfrm>
            <a:off x="457199" y="1752600"/>
            <a:ext cx="7616881" cy="2900820"/>
            <a:chOff x="457199" y="2362200"/>
            <a:chExt cx="7616881" cy="2900820"/>
          </a:xfrm>
        </p:grpSpPr>
        <p:pic>
          <p:nvPicPr>
            <p:cNvPr id="6" name="Picture 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7199" y="2362200"/>
              <a:ext cx="7616881" cy="25047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" name="TextBox 6"/>
            <p:cNvSpPr txBox="1"/>
            <p:nvPr/>
          </p:nvSpPr>
          <p:spPr>
            <a:xfrm>
              <a:off x="2514600" y="5032188"/>
              <a:ext cx="4343400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900" dirty="0" smtClean="0"/>
                <a:t>“Asymmetric Encryption" </a:t>
              </a:r>
              <a:r>
                <a:rPr lang="en-US" sz="900" dirty="0"/>
                <a:t>by Yesem Kurt-</a:t>
              </a:r>
              <a:r>
                <a:rPr lang="en-US" sz="900" dirty="0" err="1"/>
                <a:t>Peker</a:t>
              </a:r>
              <a:r>
                <a:rPr lang="en-US" sz="900" dirty="0"/>
                <a:t> licensed under </a:t>
              </a:r>
              <a:r>
                <a:rPr lang="en-US" sz="900" dirty="0">
                  <a:hlinkClick r:id="rId4"/>
                </a:rPr>
                <a:t>CC BY 4.0 </a:t>
              </a:r>
              <a:endParaRPr lang="en-US" sz="900" dirty="0"/>
            </a:p>
          </p:txBody>
        </p:sp>
      </p:grpSp>
    </p:spTree>
    <p:extLst>
      <p:ext uri="{BB962C8B-B14F-4D97-AF65-F5344CB8AC3E}">
        <p14:creationId xmlns:p14="http://schemas.microsoft.com/office/powerpoint/2010/main" val="1170142735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81000"/>
            <a:ext cx="7886700" cy="1325563"/>
          </a:xfrm>
        </p:spPr>
        <p:txBody>
          <a:bodyPr>
            <a:normAutofit/>
          </a:bodyPr>
          <a:lstStyle/>
          <a:p>
            <a:r>
              <a:rPr lang="en-US" dirty="0" smtClean="0"/>
              <a:t>Recall: Advantages of Asymmetric Encryption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/>
              <a:t>With asymmetric </a:t>
            </a:r>
            <a:r>
              <a:rPr lang="en-US" sz="2400" dirty="0" smtClean="0"/>
              <a:t>encryption, users </a:t>
            </a:r>
            <a:r>
              <a:rPr lang="en-US" sz="2400" dirty="0"/>
              <a:t>do not have to share a secret value </a:t>
            </a:r>
            <a:r>
              <a:rPr lang="en-US" sz="2400" dirty="0" smtClean="0"/>
              <a:t>that </a:t>
            </a:r>
            <a:r>
              <a:rPr lang="en-US" sz="2400" dirty="0"/>
              <a:t>they have to communicate or agree on beforehand or over a public channel</a:t>
            </a:r>
            <a:r>
              <a:rPr lang="en-US" sz="2400" dirty="0" smtClean="0"/>
              <a:t>.</a:t>
            </a:r>
          </a:p>
          <a:p>
            <a:endParaRPr lang="en-US" sz="2400" dirty="0"/>
          </a:p>
          <a:p>
            <a:r>
              <a:rPr lang="en-US" sz="2400" dirty="0" smtClean="0"/>
              <a:t>Public keys are published and available to everyone in the system.</a:t>
            </a:r>
          </a:p>
          <a:p>
            <a:endParaRPr lang="en-US" sz="2400" dirty="0" smtClean="0"/>
          </a:p>
          <a:p>
            <a:r>
              <a:rPr lang="en-US" sz="2400" b="1" dirty="0" smtClean="0"/>
              <a:t>Note:</a:t>
            </a:r>
            <a:r>
              <a:rPr lang="en-US" sz="2400" dirty="0" smtClean="0"/>
              <a:t> Private keys should NOT be shared!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0939503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163" y="381000"/>
            <a:ext cx="8077200" cy="1143000"/>
          </a:xfrm>
        </p:spPr>
        <p:txBody>
          <a:bodyPr/>
          <a:lstStyle/>
          <a:p>
            <a:r>
              <a:rPr lang="en-US" dirty="0" smtClean="0"/>
              <a:t>Recall: Problem of Authentication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/>
              <a:t>How does Bob know that the message is indeed from </a:t>
            </a:r>
            <a:r>
              <a:rPr lang="en-US" sz="2400" dirty="0" smtClean="0"/>
              <a:t>Alice?</a:t>
            </a:r>
          </a:p>
          <a:p>
            <a:endParaRPr lang="en-US" sz="2400" dirty="0" smtClean="0"/>
          </a:p>
          <a:p>
            <a:r>
              <a:rPr lang="en-US" sz="2400" dirty="0" smtClean="0"/>
              <a:t>Someone </a:t>
            </a:r>
            <a:r>
              <a:rPr lang="en-US" sz="2400" dirty="0"/>
              <a:t>else might have used Bob’s public key, sent him the message, and claimed he/she was </a:t>
            </a:r>
            <a:r>
              <a:rPr lang="en-US" sz="2400" dirty="0" smtClean="0"/>
              <a:t>Alice!</a:t>
            </a:r>
          </a:p>
          <a:p>
            <a:endParaRPr lang="en-US" sz="2400" dirty="0" smtClean="0"/>
          </a:p>
          <a:p>
            <a:r>
              <a:rPr lang="en-US" sz="2400" dirty="0" smtClean="0"/>
              <a:t>Solution</a:t>
            </a:r>
            <a:r>
              <a:rPr lang="en-US" sz="2400" dirty="0"/>
              <a:t>: Digital signatures and certificates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60022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609600"/>
            <a:ext cx="8001000" cy="792163"/>
          </a:xfrm>
        </p:spPr>
        <p:txBody>
          <a:bodyPr/>
          <a:lstStyle/>
          <a:p>
            <a:r>
              <a:rPr lang="en-US" dirty="0" smtClean="0"/>
              <a:t>Digital Signatures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idx="1"/>
          </p:nvPr>
        </p:nvSpPr>
        <p:spPr>
          <a:xfrm>
            <a:off x="914400" y="1752600"/>
            <a:ext cx="7467600" cy="3810000"/>
          </a:xfrm>
        </p:spPr>
        <p:txBody>
          <a:bodyPr/>
          <a:lstStyle/>
          <a:p>
            <a:r>
              <a:rPr lang="en-US" sz="2400" dirty="0"/>
              <a:t>In public key cryptography there are schemes that allow the private key to be used for encryption and the public </a:t>
            </a:r>
            <a:r>
              <a:rPr lang="en-US" sz="2400"/>
              <a:t>key </a:t>
            </a:r>
            <a:r>
              <a:rPr lang="en-US" sz="2400" smtClean="0"/>
              <a:t>to </a:t>
            </a:r>
            <a:r>
              <a:rPr lang="en-US" sz="2400" dirty="0"/>
              <a:t>be used for decryption. (Contrast this with the use of keys in asymmetric encryption for confidential communication.)</a:t>
            </a:r>
          </a:p>
          <a:p>
            <a:r>
              <a:rPr lang="en-US" sz="2400" dirty="0"/>
              <a:t>Why would we want to do that?</a:t>
            </a: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67337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Digital Signatures and Authentication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Bef>
                <a:spcPts val="1200"/>
              </a:spcBef>
            </a:pPr>
            <a:r>
              <a:rPr lang="en-US" sz="2200" dirty="0"/>
              <a:t>If encrypted with a private key,  the successful decryption of a </a:t>
            </a:r>
            <a:r>
              <a:rPr lang="en-US" sz="2200" dirty="0" err="1"/>
              <a:t>ciphertext</a:t>
            </a:r>
            <a:r>
              <a:rPr lang="en-US" sz="2200" dirty="0"/>
              <a:t> with the corresponding public key indicates that the message was indeed encrypted with the private key that corresponds to the public key used for decrypting it.</a:t>
            </a:r>
          </a:p>
          <a:p>
            <a:pPr>
              <a:spcBef>
                <a:spcPts val="1200"/>
              </a:spcBef>
            </a:pPr>
            <a:r>
              <a:rPr lang="en-US" sz="2200" dirty="0"/>
              <a:t>So if we consider the </a:t>
            </a:r>
            <a:r>
              <a:rPr lang="en-US" sz="2200" dirty="0" err="1"/>
              <a:t>ciphertext</a:t>
            </a:r>
            <a:r>
              <a:rPr lang="en-US" sz="2200" dirty="0"/>
              <a:t> of the message as a signature, </a:t>
            </a:r>
            <a:r>
              <a:rPr lang="en-US" sz="2200"/>
              <a:t>then a successful </a:t>
            </a:r>
            <a:r>
              <a:rPr lang="en-US" sz="2200" dirty="0"/>
              <a:t>decryption </a:t>
            </a:r>
            <a:r>
              <a:rPr lang="en-US" sz="2200"/>
              <a:t>indicates the </a:t>
            </a:r>
            <a:r>
              <a:rPr lang="en-US" sz="2200" smtClean="0"/>
              <a:t>verification </a:t>
            </a:r>
            <a:r>
              <a:rPr lang="en-US" sz="2200" dirty="0"/>
              <a:t>of the signature.</a:t>
            </a:r>
          </a:p>
          <a:p>
            <a:pPr>
              <a:spcBef>
                <a:spcPts val="1200"/>
              </a:spcBef>
            </a:pPr>
            <a:r>
              <a:rPr lang="en-US" sz="2200" dirty="0"/>
              <a:t>In practice, the hash value of the message is encrypted to get the signature, </a:t>
            </a:r>
            <a:r>
              <a:rPr lang="en-US" sz="2200" b="1" dirty="0"/>
              <a:t>not</a:t>
            </a:r>
            <a:r>
              <a:rPr lang="en-US" sz="2200" dirty="0"/>
              <a:t> the message itself. (Recall that a message can be arbitrarily large but the hash value has a fixed length.)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923813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P_C5Modules_CC_License_standard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P_C5Modules_CC_License_standard" id="{F0FA9D47-06A1-4F86-A3DE-945BA88B3B0E}" vid="{A7340899-09C2-4C21-8394-A4D30A56A33C}"/>
    </a:ext>
  </a:extLst>
</a:theme>
</file>

<file path=ppt/theme/theme2.xml><?xml version="1.0" encoding="utf-8"?>
<a:theme xmlns:a="http://schemas.openxmlformats.org/drawingml/2006/main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PP_C5Modules_CC_License_standard</Template>
  <TotalTime>977</TotalTime>
  <Words>1324</Words>
  <Application>Microsoft Office PowerPoint</Application>
  <PresentationFormat>On-screen Show (4:3)</PresentationFormat>
  <Paragraphs>130</Paragraphs>
  <Slides>26</Slides>
  <Notes>12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33" baseType="lpstr">
      <vt:lpstr>Calibri Light</vt:lpstr>
      <vt:lpstr>Libre Baskerville</vt:lpstr>
      <vt:lpstr>Times New Roman</vt:lpstr>
      <vt:lpstr>Noto Symbol</vt:lpstr>
      <vt:lpstr>Calibri</vt:lpstr>
      <vt:lpstr>Arial</vt:lpstr>
      <vt:lpstr>PP_C5Modules_CC_License_standard</vt:lpstr>
      <vt:lpstr>Information Security</vt:lpstr>
      <vt:lpstr>Learning Objectives</vt:lpstr>
      <vt:lpstr>Recall: Cryptography and the Main Tenets of Information Security</vt:lpstr>
      <vt:lpstr>Recall: Symmetric Key Cryptography</vt:lpstr>
      <vt:lpstr>Recall: Asymmetric Encryption </vt:lpstr>
      <vt:lpstr>Recall: Advantages of Asymmetric Encryption</vt:lpstr>
      <vt:lpstr>Recall: Problem of Authentication</vt:lpstr>
      <vt:lpstr>Digital Signatures</vt:lpstr>
      <vt:lpstr>Digital Signatures and Authentication</vt:lpstr>
      <vt:lpstr>Signature Creation and Verification</vt:lpstr>
      <vt:lpstr>Digital Signatures and Integrity</vt:lpstr>
      <vt:lpstr>Digital Signatures and Non-repudiation</vt:lpstr>
      <vt:lpstr>Digital Signatures and Hash Functions</vt:lpstr>
      <vt:lpstr>Examples of Digital Signature Algorithms</vt:lpstr>
      <vt:lpstr>Still a Problem: Authenticity</vt:lpstr>
      <vt:lpstr>PKI – Public Key Infrastructure</vt:lpstr>
      <vt:lpstr>Digital Certificates</vt:lpstr>
      <vt:lpstr>Digital Certificates</vt:lpstr>
      <vt:lpstr>A Digital Certificate</vt:lpstr>
      <vt:lpstr>Certificate Authority (CA)</vt:lpstr>
      <vt:lpstr>Certification Path and Chain of Trust</vt:lpstr>
      <vt:lpstr>Elements of PKI</vt:lpstr>
      <vt:lpstr>Some Applications in Which  Cryptography Is Used</vt:lpstr>
      <vt:lpstr>Hands-on: Examine Digital Certificates</vt:lpstr>
      <vt:lpstr>Hands-on: Find the Certification Path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INFORMATION SECURITY</dc:title>
  <dc:creator>csu</dc:creator>
  <cp:lastModifiedBy>Peker, Yesem</cp:lastModifiedBy>
  <cp:revision>95</cp:revision>
  <dcterms:modified xsi:type="dcterms:W3CDTF">2018-09-26T18:03:03Z</dcterms:modified>
</cp:coreProperties>
</file>