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1"/>
  </p:sldMasterIdLst>
  <p:notesMasterIdLst>
    <p:notesMasterId r:id="rId35"/>
  </p:notesMasterIdLst>
  <p:sldIdLst>
    <p:sldId id="256" r:id="rId2"/>
    <p:sldId id="314" r:id="rId3"/>
    <p:sldId id="327" r:id="rId4"/>
    <p:sldId id="267" r:id="rId5"/>
    <p:sldId id="274" r:id="rId6"/>
    <p:sldId id="275" r:id="rId7"/>
    <p:sldId id="276" r:id="rId8"/>
    <p:sldId id="295" r:id="rId9"/>
    <p:sldId id="277" r:id="rId10"/>
    <p:sldId id="278" r:id="rId11"/>
    <p:sldId id="328" r:id="rId12"/>
    <p:sldId id="279" r:id="rId13"/>
    <p:sldId id="294" r:id="rId14"/>
    <p:sldId id="297" r:id="rId15"/>
    <p:sldId id="298" r:id="rId16"/>
    <p:sldId id="299" r:id="rId17"/>
    <p:sldId id="326" r:id="rId18"/>
    <p:sldId id="330" r:id="rId19"/>
    <p:sldId id="300" r:id="rId20"/>
    <p:sldId id="301" r:id="rId21"/>
    <p:sldId id="302" r:id="rId22"/>
    <p:sldId id="303" r:id="rId23"/>
    <p:sldId id="304" r:id="rId24"/>
    <p:sldId id="282" r:id="rId25"/>
    <p:sldId id="283" r:id="rId26"/>
    <p:sldId id="284" r:id="rId27"/>
    <p:sldId id="285" r:id="rId28"/>
    <p:sldId id="286" r:id="rId29"/>
    <p:sldId id="311" r:id="rId30"/>
    <p:sldId id="322" r:id="rId31"/>
    <p:sldId id="324" r:id="rId32"/>
    <p:sldId id="325" r:id="rId33"/>
    <p:sldId id="323"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857" autoAdjust="0"/>
  </p:normalViewPr>
  <p:slideViewPr>
    <p:cSldViewPr>
      <p:cViewPr varScale="1">
        <p:scale>
          <a:sx n="85" d="100"/>
          <a:sy n="85" d="100"/>
        </p:scale>
        <p:origin x="236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5EEBCA2-9634-49D7-ACA8-E40497ECE471}" type="datetimeFigureOut">
              <a:rPr lang="en-US"/>
              <a:pPr>
                <a:defRPr/>
              </a:pPr>
              <a:t>4/18/2020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2A64F96-B32F-46B8-8FF2-44DD3D445EC4}"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risk management strategy calls on us to “know ourselves” by identifying, classifying, and prioritizing the organization’s information assets. </a:t>
            </a:r>
          </a:p>
          <a:p>
            <a:r>
              <a:rPr lang="en-US" dirty="0"/>
              <a:t>These assets are the targets of various threats and threat agents, and our goal is to protect them from these threats. </a:t>
            </a:r>
          </a:p>
          <a:p>
            <a:r>
              <a:rPr lang="en-US" dirty="0"/>
              <a:t>Once we have gone through the process of self-examination, we then move into threat identification. </a:t>
            </a:r>
          </a:p>
          <a:p>
            <a:r>
              <a:rPr lang="en-US" dirty="0"/>
              <a:t>We must assess the circumstances and setting of each information asset. </a:t>
            </a:r>
          </a:p>
          <a:p>
            <a:r>
              <a:rPr lang="en-US" dirty="0"/>
              <a:t>To begin managing the risk from the vulnerabilities, we must identify those vulnerabilities and begin exploring the controls that might be used to manage the risks.</a:t>
            </a:r>
          </a:p>
          <a:p>
            <a:r>
              <a:rPr lang="en-US" dirty="0"/>
              <a:t>We begin the process by identifying and assessing the value of our information assets.</a:t>
            </a:r>
          </a:p>
          <a:p>
            <a:endParaRPr lang="en-US" dirty="0"/>
          </a:p>
        </p:txBody>
      </p:sp>
      <p:sp>
        <p:nvSpPr>
          <p:cNvPr id="4" name="Slide Number Placeholder 3"/>
          <p:cNvSpPr>
            <a:spLocks noGrp="1"/>
          </p:cNvSpPr>
          <p:nvPr>
            <p:ph type="sldNum" sz="quarter" idx="5"/>
          </p:nvPr>
        </p:nvSpPr>
        <p:spPr/>
        <p:txBody>
          <a:bodyPr/>
          <a:lstStyle/>
          <a:p>
            <a:fld id="{C2A64F96-B32F-46B8-8FF2-44DD3D445EC4}" type="slidenum">
              <a:rPr lang="en-US" altLang="en-US" smtClean="0"/>
              <a:pPr/>
              <a:t>3</a:t>
            </a:fld>
            <a:endParaRPr lang="en-US" altLang="en-US"/>
          </a:p>
        </p:txBody>
      </p:sp>
    </p:spTree>
    <p:extLst>
      <p:ext uri="{BB962C8B-B14F-4D97-AF65-F5344CB8AC3E}">
        <p14:creationId xmlns:p14="http://schemas.microsoft.com/office/powerpoint/2010/main" val="2345456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You gather data and then enter it into standard formulas. The results can help you identify the priority of risks. You can also use the results to determine the effectiveness of controls.</a:t>
            </a:r>
          </a:p>
          <a:p>
            <a:pPr eaLnBrk="1" hangingPunct="1"/>
            <a:endParaRPr lang="en-US" altLang="en-US"/>
          </a:p>
          <a:p>
            <a:pPr eaLnBrk="1" hangingPunct="1"/>
            <a:r>
              <a:rPr lang="en-US" altLang="en-US"/>
              <a:t>SLE: The total loss expected from a single incident. An incident occurs when a threat exploits a vulnerability. The loss is expressed as a dollar value such as $10,000. It includes the value of hardware, software, and data.</a:t>
            </a:r>
          </a:p>
          <a:p>
            <a:pPr eaLnBrk="1" hangingPunct="1"/>
            <a:endParaRPr lang="en-US" altLang="en-US"/>
          </a:p>
          <a:p>
            <a:pPr eaLnBrk="1" hangingPunct="1"/>
            <a:r>
              <a:rPr lang="en-US" altLang="en-US"/>
              <a:t>ARO: The number of times an incident is expected to occur in a year. If an incident occurred once a month in the past year, the ARO is 12. Assuming nothing changes, it’s likely that it will occur 12 times next year.</a:t>
            </a:r>
          </a:p>
          <a:p>
            <a:pPr eaLnBrk="1" hangingPunct="1"/>
            <a:endParaRPr lang="en-US" altLang="en-US"/>
          </a:p>
          <a:p>
            <a:pPr eaLnBrk="1" hangingPunct="1"/>
            <a:r>
              <a:rPr lang="en-US" altLang="en-US"/>
              <a:t>ALE: The expected loss for a year. ALE is calculated by multiplying SLE X ARO. Because SLE is given in a dollar value, ALE is given as a dollar value. For example, if the SLE is $10,000 and the ARO is 12, the ALE is $120,000.</a:t>
            </a:r>
          </a:p>
          <a:p>
            <a:pPr eaLnBrk="1" hangingPunct="1"/>
            <a:endParaRPr lang="en-US" altLang="en-US"/>
          </a:p>
          <a:p>
            <a:pPr eaLnBrk="1" hangingPunct="1"/>
            <a:r>
              <a:rPr lang="en-US" altLang="en-US"/>
              <a:t>Safeguard value: This is the cost of a control. Controls are used to mitigate risk. For example, antivirus software could have an average cost of $50 for each computer. If you have 100 computers, the safeguard value is $5,000.</a:t>
            </a:r>
          </a:p>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3200"/>
              <a:t>Quantitative</a:t>
            </a:r>
          </a:p>
          <a:p>
            <a:pPr lvl="1" eaLnBrk="1" hangingPunct="1"/>
            <a:r>
              <a:rPr lang="en-US" altLang="en-US" sz="3200"/>
              <a:t>Uses numbers, such as dollar values</a:t>
            </a:r>
          </a:p>
          <a:p>
            <a:pPr lvl="1" eaLnBrk="1" hangingPunct="1"/>
            <a:endParaRPr lang="en-US" altLang="en-US" sz="3200"/>
          </a:p>
          <a:p>
            <a:pPr eaLnBrk="1" hangingPunct="1"/>
            <a:r>
              <a:rPr lang="en-US" altLang="en-US" sz="3200"/>
              <a:t>Qualitative</a:t>
            </a:r>
          </a:p>
          <a:p>
            <a:pPr lvl="1" eaLnBrk="1" hangingPunct="1"/>
            <a:r>
              <a:rPr lang="en-US" altLang="en-US" sz="3200"/>
              <a:t>No dollar values; determines risk level based on probability and impact of a risk</a:t>
            </a:r>
          </a:p>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p>
        </p:txBody>
      </p:sp>
    </p:spTree>
    <p:extLst>
      <p:ext uri="{BB962C8B-B14F-4D97-AF65-F5344CB8AC3E}">
        <p14:creationId xmlns:p14="http://schemas.microsoft.com/office/powerpoint/2010/main" val="3524810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Disk crash is one of the risks for a file server. It is valued at $50000. When a (single) disk crash occurs, it is assumed that it will cost 50% (EF) of the value of  the resource to restore. So Single Loss Expectancy (SLE ) is 25,000. </a:t>
            </a:r>
          </a:p>
          <a:p>
            <a:r>
              <a:rPr lang="en-US" dirty="0"/>
              <a:t>To get the annual loss of expectancy, we need the annual rate of occurrence (ARO) i.e. how many disk crashes is expected in a year. The data says, ARO for a disk crash is 0.20 meaning it happens once every five years.  SO ALE to recover from a disk crash is  $5,000.</a:t>
            </a:r>
          </a:p>
        </p:txBody>
      </p:sp>
      <p:sp>
        <p:nvSpPr>
          <p:cNvPr id="4" name="Slide Number Placeholder 3"/>
          <p:cNvSpPr>
            <a:spLocks noGrp="1"/>
          </p:cNvSpPr>
          <p:nvPr>
            <p:ph type="sldNum" sz="quarter" idx="5"/>
          </p:nvPr>
        </p:nvSpPr>
        <p:spPr/>
        <p:txBody>
          <a:bodyPr/>
          <a:lstStyle/>
          <a:p>
            <a:fld id="{C2A64F96-B32F-46B8-8FF2-44DD3D445EC4}" type="slidenum">
              <a:rPr lang="en-US" altLang="en-US" smtClean="0"/>
              <a:pPr/>
              <a:t>19</a:t>
            </a:fld>
            <a:endParaRPr lang="en-US" altLang="en-US"/>
          </a:p>
        </p:txBody>
      </p:sp>
    </p:spTree>
    <p:extLst>
      <p:ext uri="{BB962C8B-B14F-4D97-AF65-F5344CB8AC3E}">
        <p14:creationId xmlns:p14="http://schemas.microsoft.com/office/powerpoint/2010/main" val="591542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Probability—The likelihood that a threat will exploit a vulnerability.</a:t>
            </a:r>
          </a:p>
          <a:p>
            <a:pPr eaLnBrk="1" hangingPunct="1"/>
            <a:r>
              <a:rPr lang="en-US" altLang="en-US"/>
              <a:t>The risk occurs when a threat exploits a vulnerability. You can use a scale to define the probability that a risk will occur. The scale can be based on word values such as Low, Medium,</a:t>
            </a:r>
          </a:p>
          <a:p>
            <a:pPr eaLnBrk="1" hangingPunct="1"/>
            <a:r>
              <a:rPr lang="en-US" altLang="en-US"/>
              <a:t>or High. You can then assign percentage values to these words. For example, you could assign a value of 10 percent to a low probability. You could assign 100 percent to a high probability.</a:t>
            </a:r>
          </a:p>
          <a:p>
            <a:pPr eaLnBrk="1" hangingPunct="1"/>
            <a:endParaRPr lang="en-US" altLang="en-US"/>
          </a:p>
          <a:p>
            <a:pPr eaLnBrk="1" hangingPunct="1"/>
            <a:r>
              <a:rPr lang="en-US" altLang="en-US"/>
              <a:t>Impact—The negative result if a risk occurs.</a:t>
            </a:r>
          </a:p>
          <a:p>
            <a:pPr eaLnBrk="1" hangingPunct="1"/>
            <a:r>
              <a:rPr lang="en-US" altLang="en-US"/>
              <a:t>Impact is used to identify the magnitude of a risk. The risk results in some type of loss. However, instead of quantifying the loss as a dollar amount, an impact assessment could use words such as Low, Medium, or High. You may also use these categories to identify probabilities. However, where a probability is expressed as a percentage, impact is expressed as a</a:t>
            </a:r>
          </a:p>
          <a:p>
            <a:pPr eaLnBrk="1" hangingPunct="1"/>
            <a:r>
              <a:rPr lang="en-US" altLang="en-US"/>
              <a:t>relative value. For example, Low could be 10. Medium could be 50. High could be 100.</a:t>
            </a:r>
          </a:p>
          <a:p>
            <a:pPr eaLnBrk="1" hangingPunct="1"/>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3200"/>
              <a:t>Quantitative</a:t>
            </a:r>
          </a:p>
          <a:p>
            <a:pPr lvl="1" eaLnBrk="1" hangingPunct="1"/>
            <a:r>
              <a:rPr lang="en-US" altLang="en-US" sz="3200"/>
              <a:t>Uses numbers, such as dollar values</a:t>
            </a:r>
          </a:p>
          <a:p>
            <a:pPr lvl="1" eaLnBrk="1" hangingPunct="1"/>
            <a:endParaRPr lang="en-US" altLang="en-US" sz="3200"/>
          </a:p>
          <a:p>
            <a:pPr eaLnBrk="1" hangingPunct="1"/>
            <a:r>
              <a:rPr lang="en-US" altLang="en-US" sz="3200"/>
              <a:t>Qualitative</a:t>
            </a:r>
          </a:p>
          <a:p>
            <a:pPr lvl="1" eaLnBrk="1" hangingPunct="1"/>
            <a:r>
              <a:rPr lang="en-US" altLang="en-US" sz="3200"/>
              <a:t>No dollar values; determines risk level based on probability and impact of a risk</a:t>
            </a:r>
          </a:p>
          <a:p>
            <a:pPr eaLnBrk="1" hangingPunct="1"/>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E6927C41-2A30-432B-AF62-242F29F69ECF}" type="slidenum">
              <a:rPr lang="en-GB" altLang="en-US">
                <a:solidFill>
                  <a:srgbClr val="000000"/>
                </a:solidFill>
                <a:latin typeface="Times New Roman" panose="02020603050405020304" pitchFamily="18" charset="0"/>
              </a:rPr>
              <a:pPr eaLnBrk="1" hangingPunct="1"/>
              <a:t>24</a:t>
            </a:fld>
            <a:endParaRPr lang="en-GB" altLang="en-US">
              <a:solidFill>
                <a:srgbClr val="000000"/>
              </a:solidFill>
              <a:latin typeface="Times New Roman" panose="02020603050405020304" pitchFamily="18" charset="0"/>
            </a:endParaRPr>
          </a:p>
        </p:txBody>
      </p:sp>
      <p:sp>
        <p:nvSpPr>
          <p:cNvPr id="51203"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51204"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Defend</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Defend is the risk control strategy that attempts to prevent the realization or exploitation of the vulnerability. This is the preferred approach, as it seeks to avoid risk in its entirety rather than deal with it after it has been realized.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Avoidance is accomplished through countering threats, removing vulnerabilities in assets, limiting access to assets, and/or adding protective safeguards.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most common methods of avoidance involve three areas of controls, avoidance through application of policy, training and education, and technology.</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Lucida Sans Unicode" panose="020B0602030504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B8C4E52A-EA7C-4C37-9463-B5D69A2940B4}" type="slidenum">
              <a:rPr lang="en-GB" altLang="en-US">
                <a:solidFill>
                  <a:srgbClr val="000000"/>
                </a:solidFill>
                <a:latin typeface="Times New Roman" panose="02020603050405020304" pitchFamily="18" charset="0"/>
              </a:rPr>
              <a:pPr eaLnBrk="1" hangingPunct="1"/>
              <a:t>25</a:t>
            </a:fld>
            <a:endParaRPr lang="en-GB" altLang="en-US">
              <a:solidFill>
                <a:srgbClr val="000000"/>
              </a:solidFill>
              <a:latin typeface="Times New Roman" panose="02020603050405020304" pitchFamily="18" charset="0"/>
            </a:endParaRPr>
          </a:p>
        </p:txBody>
      </p:sp>
      <p:sp>
        <p:nvSpPr>
          <p:cNvPr id="5222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52228"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Transfer</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Transfer is the control approach that attempts to shift the risk to other assets, other processes, or other organizations.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If an organization does not already have quality security management and administration experience, it should hire individuals or firms that provide such expertise.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This allows the organization to transfer the risk associated with the management of these complex systems to another organization with established experience in dealing with those risks.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Lucida Sans Unicode" panose="020B0602030504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12A85296-F63F-49A9-AD9C-1D00B7DC84C9}" type="slidenum">
              <a:rPr lang="en-GB" altLang="en-US">
                <a:solidFill>
                  <a:srgbClr val="000000"/>
                </a:solidFill>
                <a:latin typeface="Times New Roman" panose="02020603050405020304" pitchFamily="18" charset="0"/>
              </a:rPr>
              <a:pPr eaLnBrk="1" hangingPunct="1"/>
              <a:t>26</a:t>
            </a:fld>
            <a:endParaRPr lang="en-GB" altLang="en-US">
              <a:solidFill>
                <a:srgbClr val="000000"/>
              </a:solidFill>
              <a:latin typeface="Times New Roman" panose="02020603050405020304" pitchFamily="18" charset="0"/>
            </a:endParaRPr>
          </a:p>
        </p:txBody>
      </p:sp>
      <p:sp>
        <p:nvSpPr>
          <p:cNvPr id="5325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53252" name="Text Box 2"/>
          <p:cNvSpPr>
            <a:spLocks noGrp="1" noChangeArrowheads="1"/>
          </p:cNvSpPr>
          <p:nvPr>
            <p:ph type="body"/>
          </p:nvPr>
        </p:nvSpPr>
        <p:spPr bwMode="auto">
          <a:xfrm>
            <a:off x="914400" y="4343400"/>
            <a:ext cx="5029200" cy="8167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Mitigation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Mitigation is the control approach that attempts to reduce the impact caused by the exploitation of vulnerability through planning and preparation.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This approach includes three types of plans: disaster recovery planning (DRP), business continuity planning (BCP), and incident response planning (IRP).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Mitigation begins with the early detection that an attack is in progress.</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most common of the mitigation procedures is the disaster recovery plan.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DRP includes the entire spectrum of activities to recover from an incident. The DRP can include strategies to limit losses before and during the disaster.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DRPs usually include all preparations for the recovery process, strategies to limit losses during the disaster, and detailed steps to follow when the disaster has ended.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actions an organization can and perhaps should take while the incident is in progress should be defined in a document referred to as the incident response plan or IRP.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IRP provides answers to questions victims might pose in the midst of a disaster.</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It answers the questions: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What do I do NOW?!</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What should the administrators do first?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Who should they contact?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What should they document?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DRP and IRP planning overlap to a degree. In many regards, the DRP is the subsection of the IRP that covers disastrous events.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While some DRP and IRP decisions and actions are the same, their urgency and results can differ dramatically.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DRP focuses more on preparations completed before and actions taken after the incident, while the IRP focuses on intelligence gathering, information analysis, coordinated decision making, and urgent, concrete actions.</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third type of planning document under mitigation is the business continuity plan or BCP.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BCP is the most strategic and long-term plan of the three plans. It encompasses the continuation of business activities if a catastrophic event occurs, such as the loss of an entire database, building, or operations center.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BCP includes planning for the steps to insure the continuation of the organization when the scope or scale of a disaster exceeds the DRP’s ability to restore operations.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Lucida Sans Unicode" panose="020B0602030504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A779F69C-FAA5-4CD8-B900-3635129A3B5B}" type="slidenum">
              <a:rPr lang="en-GB" altLang="en-US">
                <a:solidFill>
                  <a:srgbClr val="000000"/>
                </a:solidFill>
                <a:latin typeface="Times New Roman" panose="02020603050405020304" pitchFamily="18" charset="0"/>
              </a:rPr>
              <a:pPr eaLnBrk="1" hangingPunct="1"/>
              <a:t>27</a:t>
            </a:fld>
            <a:endParaRPr lang="en-GB" altLang="en-US">
              <a:solidFill>
                <a:srgbClr val="000000"/>
              </a:solidFill>
              <a:latin typeface="Times New Roman" panose="02020603050405020304" pitchFamily="18" charset="0"/>
            </a:endParaRPr>
          </a:p>
        </p:txBody>
      </p:sp>
      <p:sp>
        <p:nvSpPr>
          <p:cNvPr id="5427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54276" name="Text Box 2"/>
          <p:cNvSpPr>
            <a:spLocks noGrp="1" noChangeArrowheads="1"/>
          </p:cNvSpPr>
          <p:nvPr>
            <p:ph type="body"/>
          </p:nvPr>
        </p:nvSpPr>
        <p:spPr bwMode="auto">
          <a:xfrm>
            <a:off x="914400" y="4343400"/>
            <a:ext cx="5029200" cy="442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Accept</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With the acceptance control approach, an organization evaluates the risk of a vulnerability and allows the risky state to continue as is.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only acceptance strategy that is recognized as valid occurs when the organization has:</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Determined the level of risk </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Assessed the probability of attack </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Estimated the potential damage that could occur from these attacks</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Performed a thorough cost benefit analysis</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Evaluated controls using each appropriate type of feasibility </a:t>
            </a:r>
          </a:p>
          <a:p>
            <a:pPr eaLnBrk="1" hangingPunct="1">
              <a:spcBef>
                <a:spcPts val="450"/>
              </a:spcBef>
              <a:buFontTx/>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 Decided that the particular function, service, information, or asset did not justify the cost of protection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Acceptance of risk is the choice to do nothing to protect a vulnerability and to accept the outcome of its exploitation.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This control, or rather lack of control, is based on the assumption that it may be a prudent business decision to examine the alternatives and determine that the cost of protecting an asset does not justify the security expenditure.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The term risk appetite is used to describe the degree to which an organization is willing to accept risk as a trade-off to the expense of applying controls.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A4092D8D-72CE-408A-9C89-DC136AC5DD5E}" type="slidenum">
              <a:rPr lang="en-GB" altLang="en-US">
                <a:solidFill>
                  <a:srgbClr val="000000"/>
                </a:solidFill>
                <a:latin typeface="Times New Roman" panose="02020603050405020304" pitchFamily="18" charset="0"/>
              </a:rPr>
              <a:pPr eaLnBrk="1" hangingPunct="1"/>
              <a:t>4</a:t>
            </a:fld>
            <a:endParaRPr lang="en-GB" altLang="en-US">
              <a:solidFill>
                <a:srgbClr val="000000"/>
              </a:solidFill>
              <a:latin typeface="Times New Roman" panose="02020603050405020304" pitchFamily="18" charset="0"/>
            </a:endParaRPr>
          </a:p>
        </p:txBody>
      </p:sp>
      <p:sp>
        <p:nvSpPr>
          <p:cNvPr id="3789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37892"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dirty="0">
                <a:cs typeface="Lucida Sans Unicode" panose="020B0602030504020204" pitchFamily="34" charset="0"/>
              </a:rPr>
              <a:t>Risk Identification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A risk management strategy calls on us to “know ourselves” by identifying, classifying, and prioritizing the organization’s information assets.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These assets are the targets of various threats and threat agents, and our goal is to protect them from these threats.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Once we have gone through the process of self-examination, we then move into threat identification.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We must assess the circumstances and setting of each information asset.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To begin managing the risk from the vulnerabilities, we must identify those vulnerabilities and begin exploring the controls that might be used to manage the risks.</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Times New Roman" panose="02020603050405020304" pitchFamily="18" charset="0"/>
              </a:rPr>
              <a:t>We begin the process by identifying and assessing the value of our information assets.</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cs typeface="Lucida Sans Unicode" panose="020B0602030504020204" pitchFamily="34" charset="0"/>
            </a:endParaRP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cs typeface="Times New Roman" panose="02020603050405020304" pitchFamily="18" charset="0"/>
            </a:endParaRP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cs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Terminate</a:t>
            </a:r>
          </a:p>
          <a:p>
            <a:pPr eaLnBrk="1" hangingPunct="1">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t>The terminate control strategy directs the organization to avoid those business activities that introduce uncontrollable risks.</a:t>
            </a:r>
            <a:endParaRPr lang="en-GB" altLang="en-US">
              <a:cs typeface="Lucida Sans Unicode" panose="020B0602030504020204" pitchFamily="34" charset="0"/>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0F97E0-5A47-45EF-B0AF-E76B6572BEBF}" type="slidenum">
              <a:rPr lang="en-US" altLang="en-US"/>
              <a:pPr/>
              <a:t>28</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56324"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CC2AD7E-B35F-446A-B89A-5E9F1C300784}" type="datetime1">
              <a:rPr lang="en-US" altLang="en-US" smtClean="0">
                <a:latin typeface="Times New Roman" panose="02020603050405020304" pitchFamily="18" charset="0"/>
                <a:ea typeface="MS PGothic" panose="020B0600070205080204" pitchFamily="34" charset="-128"/>
              </a:rPr>
              <a:pPr/>
              <a:t>4/18/2020</a:t>
            </a:fld>
            <a:endParaRPr lang="en-US" altLang="en-US">
              <a:latin typeface="Times New Roman" panose="02020603050405020304" pitchFamily="18" charset="0"/>
              <a:ea typeface="MS PGothic" panose="020B0600070205080204" pitchFamily="34" charset="-128"/>
            </a:endParaRPr>
          </a:p>
        </p:txBody>
      </p:sp>
      <p:sp>
        <p:nvSpPr>
          <p:cNvPr id="56325" name="Footer Placeholder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latin typeface="Times New Roman" panose="02020603050405020304" pitchFamily="18" charset="0"/>
                <a:ea typeface="MS PGothic" panose="020B0600070205080204" pitchFamily="34" charset="-128"/>
              </a:rPr>
              <a:t>(c) ITT Educational Services, Inc.</a:t>
            </a:r>
          </a:p>
        </p:txBody>
      </p:sp>
      <p:sp>
        <p:nvSpPr>
          <p:cNvPr id="56326"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0F49CE4-106E-4179-AA21-75DC236E840A}" type="slidenum">
              <a:rPr lang="en-US" altLang="en-US">
                <a:latin typeface="Times New Roman" panose="02020603050405020304" pitchFamily="18" charset="0"/>
                <a:ea typeface="MS PGothic" panose="020B0600070205080204" pitchFamily="34" charset="-128"/>
              </a:rPr>
              <a:pPr/>
              <a:t>29</a:t>
            </a:fld>
            <a:endParaRPr lang="en-US" altLang="en-US">
              <a:latin typeface="Times New Roman" panose="02020603050405020304" pitchFamily="18" charset="0"/>
              <a:ea typeface="MS PGothic"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97F305FE-B1F1-4EB2-BB63-9A3D7A88D87E}" type="slidenum">
              <a:rPr lang="en-GB" altLang="en-US">
                <a:solidFill>
                  <a:srgbClr val="000000"/>
                </a:solidFill>
                <a:latin typeface="Times New Roman" panose="02020603050405020304" pitchFamily="18" charset="0"/>
              </a:rPr>
              <a:pPr eaLnBrk="1" hangingPunct="1"/>
              <a:t>5</a:t>
            </a:fld>
            <a:endParaRPr lang="en-GB" altLang="en-US">
              <a:solidFill>
                <a:srgbClr val="000000"/>
              </a:solidFill>
              <a:latin typeface="Times New Roman" panose="02020603050405020304" pitchFamily="18" charset="0"/>
            </a:endParaRPr>
          </a:p>
        </p:txBody>
      </p:sp>
      <p:sp>
        <p:nvSpPr>
          <p:cNvPr id="3891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38916"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Information Asset Classification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Times New Roman" panose="02020603050405020304" pitchFamily="18" charset="0"/>
              </a:rPr>
              <a:t>Many organizations already have a classification scheme.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Times New Roman" panose="02020603050405020304" pitchFamily="18" charset="0"/>
              </a:rPr>
              <a:t>Examples of these kinds of classifications are confidential data, internal data, and public data. Informal organizations may have to organize themselves to create a usable data classification model.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Times New Roman" panose="02020603050405020304" pitchFamily="18" charset="0"/>
              </a:rPr>
              <a:t>The other side of the data classification scheme is the personnel security clearance structure, identifying the level of information each individual is authorized to view, based on his or her need-to-know.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6C7F6AEA-9612-4447-B80A-4665A216D55A}" type="slidenum">
              <a:rPr lang="en-GB" altLang="en-US">
                <a:solidFill>
                  <a:srgbClr val="000000"/>
                </a:solidFill>
                <a:latin typeface="Times New Roman" panose="02020603050405020304" pitchFamily="18" charset="0"/>
              </a:rPr>
              <a:pPr eaLnBrk="1" hangingPunct="1"/>
              <a:t>6</a:t>
            </a:fld>
            <a:endParaRPr lang="en-GB" altLang="en-US">
              <a:solidFill>
                <a:srgbClr val="000000"/>
              </a:solidFill>
              <a:latin typeface="Times New Roman" panose="02020603050405020304" pitchFamily="18" charset="0"/>
            </a:endParaRPr>
          </a:p>
        </p:txBody>
      </p:sp>
      <p:sp>
        <p:nvSpPr>
          <p:cNvPr id="3993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39940"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Information Asset Valuation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As each asset of the organization is assigned to its category, these questions will assist in developing the criteria to be used for asset valuation:</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is the most critical to the success of the organization?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generates the most revenue?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generates the most profitability?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would be the most expensive to replace?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would be the most expensive to protect? </a:t>
            </a:r>
          </a:p>
          <a:p>
            <a:pPr lvl="1"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Which information asset would be the most embarrassing or cause the greatest liability if revealed?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Lucida Sans Unicode" panose="020B0602030504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5DAB92DC-5A0E-43E8-84AC-9B30D5C7559B}" type="slidenum">
              <a:rPr lang="en-GB" altLang="en-US">
                <a:solidFill>
                  <a:srgbClr val="000000"/>
                </a:solidFill>
                <a:latin typeface="Times New Roman" panose="02020603050405020304" pitchFamily="18" charset="0"/>
              </a:rPr>
              <a:pPr eaLnBrk="1" hangingPunct="1"/>
              <a:t>7</a:t>
            </a:fld>
            <a:endParaRPr lang="en-GB" altLang="en-US">
              <a:solidFill>
                <a:srgbClr val="000000"/>
              </a:solidFill>
              <a:latin typeface="Times New Roman" panose="02020603050405020304" pitchFamily="18" charset="0"/>
            </a:endParaRPr>
          </a:p>
        </p:txBody>
      </p:sp>
      <p:sp>
        <p:nvSpPr>
          <p:cNvPr id="40963" name="Rectangle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90482327-B202-4D73-BA06-9C7CD3A311B4}" type="slidenum">
              <a:rPr lang="en-GB" altLang="en-US">
                <a:solidFill>
                  <a:srgbClr val="000000"/>
                </a:solidFill>
                <a:latin typeface="Times New Roman" panose="02020603050405020304" pitchFamily="18" charset="0"/>
              </a:rPr>
              <a:pPr eaLnBrk="1" hangingPunct="1"/>
              <a:t>9</a:t>
            </a:fld>
            <a:endParaRPr lang="en-GB" altLang="en-US">
              <a:solidFill>
                <a:srgbClr val="000000"/>
              </a:solidFill>
              <a:latin typeface="Times New Roman" panose="02020603050405020304" pitchFamily="18" charset="0"/>
            </a:endParaRPr>
          </a:p>
        </p:txBody>
      </p:sp>
      <p:sp>
        <p:nvSpPr>
          <p:cNvPr id="4198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41988"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dirty="0">
                <a:cs typeface="Lucida Sans Unicode" panose="020B0602030504020204" pitchFamily="34" charset="0"/>
              </a:rPr>
              <a:t>Threat Identification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Lucida Sans Unicode" panose="020B0602030504020204" pitchFamily="34" charset="0"/>
              </a:rPr>
              <a:t>Each of these threats identified has the potential to attack any of the assets protected.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Lucida Sans Unicode" panose="020B0602030504020204" pitchFamily="34" charset="0"/>
              </a:rPr>
              <a:t>If we assume every threat can and will attack every information asset, this will quickly become more complex and overwhelm the ability to plan.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cs typeface="Lucida Sans Unicode" panose="020B0602030504020204" pitchFamily="34" charset="0"/>
              </a:rPr>
              <a:t>To make this part of the process manageable, each step in the threat identification and vulnerability identification process is managed separately and then coordinated at the end of the process.</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cs typeface="Lucida Sans Unicode" panose="020B0602030504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6DB386EF-C65B-4CB4-B863-1C4D5CF2323B}" type="slidenum">
              <a:rPr lang="en-GB" altLang="en-US">
                <a:solidFill>
                  <a:srgbClr val="000000"/>
                </a:solidFill>
                <a:latin typeface="Times New Roman" panose="02020603050405020304" pitchFamily="18" charset="0"/>
              </a:rPr>
              <a:pPr eaLnBrk="1" hangingPunct="1"/>
              <a:t>10</a:t>
            </a:fld>
            <a:endParaRPr lang="en-GB" altLang="en-US">
              <a:solidFill>
                <a:srgbClr val="000000"/>
              </a:solidFill>
              <a:latin typeface="Times New Roman" panose="02020603050405020304" pitchFamily="18" charset="0"/>
            </a:endParaRPr>
          </a:p>
        </p:txBody>
      </p:sp>
      <p:sp>
        <p:nvSpPr>
          <p:cNvPr id="43011" name="Rectangle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1pPr>
            <a:lvl2pPr marL="742950" indent="-28575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2pPr>
            <a:lvl3pPr marL="11430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3pPr>
            <a:lvl4pPr marL="16002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4pPr>
            <a:lvl5pPr marL="2057400" indent="-228600">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anose="020B0604020202020204" pitchFamily="34" charset="0"/>
                <a:cs typeface="Arial" panose="020B0604020202020204" pitchFamily="34" charset="0"/>
              </a:defRPr>
            </a:lvl9pPr>
          </a:lstStyle>
          <a:p>
            <a:pPr eaLnBrk="1" hangingPunct="1"/>
            <a:fld id="{5F0D8102-6BD9-4878-A7D8-1985D5057B38}" type="slidenum">
              <a:rPr lang="en-GB" altLang="en-US">
                <a:solidFill>
                  <a:srgbClr val="000000"/>
                </a:solidFill>
                <a:latin typeface="Times New Roman" panose="02020603050405020304" pitchFamily="18" charset="0"/>
              </a:rPr>
              <a:pPr eaLnBrk="1" hangingPunct="1"/>
              <a:t>12</a:t>
            </a:fld>
            <a:endParaRPr lang="en-GB" altLang="en-US">
              <a:solidFill>
                <a:srgbClr val="000000"/>
              </a:solidFill>
              <a:latin typeface="Times New Roman" panose="02020603050405020304" pitchFamily="18" charset="0"/>
            </a:endParaRPr>
          </a:p>
        </p:txBody>
      </p:sp>
      <p:sp>
        <p:nvSpPr>
          <p:cNvPr id="4403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400">
              <a:solidFill>
                <a:schemeClr val="bg1"/>
              </a:solidFill>
              <a:latin typeface="Times New Roman" panose="02020603050405020304" pitchFamily="18" charset="0"/>
            </a:endParaRPr>
          </a:p>
        </p:txBody>
      </p:sp>
      <p:sp>
        <p:nvSpPr>
          <p:cNvPr id="44036" name="Text Box 2"/>
          <p:cNvSpPr>
            <a:spLocks noGrp="1" noChangeArrowheads="1"/>
          </p:cNvSpPr>
          <p:nvPr>
            <p:ph type="body"/>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b="1">
                <a:cs typeface="Lucida Sans Unicode" panose="020B0602030504020204" pitchFamily="34" charset="0"/>
              </a:rPr>
              <a:t>Vulnerability Identification</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We now face the challenge of reviewing each information asset for each threat it faces and creating a list of the vulnerabilities that remain viable risks to the organizations.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a:cs typeface="Lucida Sans Unicode" panose="020B0602030504020204" pitchFamily="34" charset="0"/>
              </a:rPr>
              <a:t>Vulnerabilities are specific avenues that threat agents can exploit to attack an information asset. </a:t>
            </a:r>
          </a:p>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a:cs typeface="Lucida Sans Unicode" panose="020B0602030504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3200"/>
              <a:t>Quantitative</a:t>
            </a:r>
          </a:p>
          <a:p>
            <a:pPr lvl="1" eaLnBrk="1" hangingPunct="1"/>
            <a:r>
              <a:rPr lang="en-US" altLang="en-US" sz="3200"/>
              <a:t>Uses numbers, such as dollar values</a:t>
            </a:r>
          </a:p>
          <a:p>
            <a:pPr lvl="1" eaLnBrk="1" hangingPunct="1"/>
            <a:endParaRPr lang="en-US" altLang="en-US" sz="3200"/>
          </a:p>
          <a:p>
            <a:pPr eaLnBrk="1" hangingPunct="1"/>
            <a:r>
              <a:rPr lang="en-US" altLang="en-US" sz="3200"/>
              <a:t>Qualitative</a:t>
            </a:r>
          </a:p>
          <a:p>
            <a:pPr lvl="1" eaLnBrk="1" hangingPunct="1"/>
            <a:r>
              <a:rPr lang="en-US" altLang="en-US" sz="3200"/>
              <a:t>No dollar values; determines risk level based on probability and impact of a risk</a:t>
            </a:r>
          </a:p>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787137C5-5A51-4544-924C-0FDD86967737}" type="datetimeFigureOut">
              <a:rPr lang="en-US" smtClean="0"/>
              <a:pPr>
                <a:defRPr/>
              </a:pPr>
              <a:t>4/18/2020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CCC6E0B-C3DD-41A4-85EA-A7C05F07C33F}" type="slidenum">
              <a:rPr lang="en-US" altLang="en-US" smtClean="0"/>
              <a:pPr/>
              <a:t>‹#›</a:t>
            </a:fld>
            <a:endParaRPr lang="en-US" altLang="en-US"/>
          </a:p>
        </p:txBody>
      </p:sp>
    </p:spTree>
    <p:extLst>
      <p:ext uri="{BB962C8B-B14F-4D97-AF65-F5344CB8AC3E}">
        <p14:creationId xmlns:p14="http://schemas.microsoft.com/office/powerpoint/2010/main" val="2582646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F35768-F812-4B74-9381-94E5537079B1}" type="datetimeFigureOut">
              <a:rPr lang="en-US" smtClean="0"/>
              <a:pPr>
                <a:defRPr/>
              </a:pPr>
              <a:t>4/18/2020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220AB18-A5BB-4765-866C-73EBE9937007}" type="slidenum">
              <a:rPr lang="en-US" altLang="en-US" smtClean="0"/>
              <a:pPr/>
              <a:t>‹#›</a:t>
            </a:fld>
            <a:endParaRPr lang="en-US" altLang="en-US"/>
          </a:p>
        </p:txBody>
      </p:sp>
    </p:spTree>
    <p:extLst>
      <p:ext uri="{BB962C8B-B14F-4D97-AF65-F5344CB8AC3E}">
        <p14:creationId xmlns:p14="http://schemas.microsoft.com/office/powerpoint/2010/main" val="1011438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FE36EA8-78BF-40D7-A642-FAFAE313689C}" type="datetimeFigureOut">
              <a:rPr lang="en-US" smtClean="0"/>
              <a:pPr>
                <a:defRPr/>
              </a:pPr>
              <a:t>4/18/2020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630ED18-910D-43DD-90D4-125876FA60A7}" type="slidenum">
              <a:rPr lang="en-US" altLang="en-US" smtClean="0"/>
              <a:pPr/>
              <a:t>‹#›</a:t>
            </a:fld>
            <a:endParaRPr lang="en-US" altLang="en-US"/>
          </a:p>
        </p:txBody>
      </p:sp>
    </p:spTree>
    <p:extLst>
      <p:ext uri="{BB962C8B-B14F-4D97-AF65-F5344CB8AC3E}">
        <p14:creationId xmlns:p14="http://schemas.microsoft.com/office/powerpoint/2010/main" val="2268395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91C6624-8A62-402F-81D8-05458FA4A4F5}" type="datetimeFigureOut">
              <a:rPr lang="en-US" smtClean="0"/>
              <a:pPr>
                <a:defRPr/>
              </a:pPr>
              <a:t>4/18/2020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AF5FC25-CAC2-4763-9741-D359E3AC45DA}" type="slidenum">
              <a:rPr lang="en-US" altLang="en-US" smtClean="0"/>
              <a:pPr/>
              <a:t>‹#›</a:t>
            </a:fld>
            <a:endParaRPr lang="en-US" altLang="en-US"/>
          </a:p>
        </p:txBody>
      </p:sp>
    </p:spTree>
    <p:extLst>
      <p:ext uri="{BB962C8B-B14F-4D97-AF65-F5344CB8AC3E}">
        <p14:creationId xmlns:p14="http://schemas.microsoft.com/office/powerpoint/2010/main" val="49960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707898DC-0F27-44DC-B54E-DA15A55A80E4}" type="datetimeFigureOut">
              <a:rPr lang="en-US" smtClean="0"/>
              <a:pPr>
                <a:defRPr/>
              </a:pPr>
              <a:t>4/18/2020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ACE567C-7870-42B4-9759-576C8D57D496}" type="slidenum">
              <a:rPr lang="en-US" altLang="en-US" smtClean="0"/>
              <a:pPr/>
              <a:t>‹#›</a:t>
            </a:fld>
            <a:endParaRPr lang="en-US" altLang="en-US"/>
          </a:p>
        </p:txBody>
      </p:sp>
    </p:spTree>
    <p:extLst>
      <p:ext uri="{BB962C8B-B14F-4D97-AF65-F5344CB8AC3E}">
        <p14:creationId xmlns:p14="http://schemas.microsoft.com/office/powerpoint/2010/main" val="886474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89BAB89D-651B-448D-93E5-B700751C728B}" type="datetimeFigureOut">
              <a:rPr lang="en-US" smtClean="0"/>
              <a:pPr>
                <a:defRPr/>
              </a:pPr>
              <a:t>4/18/2020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F2CD2419-076E-47C7-980F-05546D22645E}" type="slidenum">
              <a:rPr lang="en-US" altLang="en-US" smtClean="0"/>
              <a:pPr/>
              <a:t>‹#›</a:t>
            </a:fld>
            <a:endParaRPr lang="en-US" altLang="en-US"/>
          </a:p>
        </p:txBody>
      </p:sp>
    </p:spTree>
    <p:extLst>
      <p:ext uri="{BB962C8B-B14F-4D97-AF65-F5344CB8AC3E}">
        <p14:creationId xmlns:p14="http://schemas.microsoft.com/office/powerpoint/2010/main" val="2293778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C094765A-B5BF-4A75-80C6-6F85B64CA469}" type="datetimeFigureOut">
              <a:rPr lang="en-US" smtClean="0"/>
              <a:pPr>
                <a:defRPr/>
              </a:pPr>
              <a:t>4/18/2020</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B0ACD673-3F10-457F-94B0-E885F6788E8D}" type="slidenum">
              <a:rPr lang="en-US" altLang="en-US" smtClean="0"/>
              <a:pPr/>
              <a:t>‹#›</a:t>
            </a:fld>
            <a:endParaRPr lang="en-US" altLang="en-US"/>
          </a:p>
        </p:txBody>
      </p:sp>
    </p:spTree>
    <p:extLst>
      <p:ext uri="{BB962C8B-B14F-4D97-AF65-F5344CB8AC3E}">
        <p14:creationId xmlns:p14="http://schemas.microsoft.com/office/powerpoint/2010/main" val="2963798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9D4447A1-C94E-4F86-902C-3C79990C6C7D}" type="datetimeFigureOut">
              <a:rPr lang="en-US" smtClean="0"/>
              <a:pPr>
                <a:defRPr/>
              </a:pPr>
              <a:t>4/18/2020</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749BDCB0-4DC1-48D4-9E2D-1A3CE2B60B63}" type="slidenum">
              <a:rPr lang="en-US" altLang="en-US" smtClean="0"/>
              <a:pPr/>
              <a:t>‹#›</a:t>
            </a:fld>
            <a:endParaRPr lang="en-US" altLang="en-US"/>
          </a:p>
        </p:txBody>
      </p:sp>
    </p:spTree>
    <p:extLst>
      <p:ext uri="{BB962C8B-B14F-4D97-AF65-F5344CB8AC3E}">
        <p14:creationId xmlns:p14="http://schemas.microsoft.com/office/powerpoint/2010/main" val="779392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AA76BC2-61D0-46A5-8673-7ABF3A03E258}" type="datetimeFigureOut">
              <a:rPr lang="en-US" smtClean="0"/>
              <a:pPr>
                <a:defRPr/>
              </a:pPr>
              <a:t>4/18/2020</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4B20A5AD-5B34-425D-BC32-F210C25A03D9}" type="slidenum">
              <a:rPr lang="en-US" altLang="en-US" smtClean="0"/>
              <a:pPr/>
              <a:t>‹#›</a:t>
            </a:fld>
            <a:endParaRPr lang="en-US" altLang="en-US"/>
          </a:p>
        </p:txBody>
      </p:sp>
    </p:spTree>
    <p:extLst>
      <p:ext uri="{BB962C8B-B14F-4D97-AF65-F5344CB8AC3E}">
        <p14:creationId xmlns:p14="http://schemas.microsoft.com/office/powerpoint/2010/main" val="3503165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66EFD296-5A05-4672-AF9A-42A618F4EDA7}" type="datetimeFigureOut">
              <a:rPr lang="en-US" smtClean="0"/>
              <a:pPr>
                <a:defRPr/>
              </a:pPr>
              <a:t>4/18/2020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B7B1D364-0FE4-4A54-93F6-08499A5F6DA5}" type="slidenum">
              <a:rPr lang="en-US" altLang="en-US" smtClean="0"/>
              <a:pPr/>
              <a:t>‹#›</a:t>
            </a:fld>
            <a:endParaRPr lang="en-US" altLang="en-US"/>
          </a:p>
        </p:txBody>
      </p:sp>
    </p:spTree>
    <p:extLst>
      <p:ext uri="{BB962C8B-B14F-4D97-AF65-F5344CB8AC3E}">
        <p14:creationId xmlns:p14="http://schemas.microsoft.com/office/powerpoint/2010/main" val="487201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109BCCE-9975-474B-B620-0191E7D0E75A}" type="datetimeFigureOut">
              <a:rPr lang="en-US" smtClean="0"/>
              <a:pPr>
                <a:defRPr/>
              </a:pPr>
              <a:t>4/18/2020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D08E8982-BE33-40CF-BAD3-58123B01069B}" type="slidenum">
              <a:rPr lang="en-US" altLang="en-US" smtClean="0"/>
              <a:pPr/>
              <a:t>‹#›</a:t>
            </a:fld>
            <a:endParaRPr lang="en-US" altLang="en-US"/>
          </a:p>
        </p:txBody>
      </p:sp>
    </p:spTree>
    <p:extLst>
      <p:ext uri="{BB962C8B-B14F-4D97-AF65-F5344CB8AC3E}">
        <p14:creationId xmlns:p14="http://schemas.microsoft.com/office/powerpoint/2010/main" val="1599900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20E80A38-9303-4749-9702-5963C9D37498}" type="datetimeFigureOut">
              <a:rPr lang="en-US" smtClean="0"/>
              <a:pPr>
                <a:defRPr/>
              </a:pPr>
              <a:t>4/18/2020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CBFDE34-9B44-492F-86D0-8BEC99BAD7A0}" type="slidenum">
              <a:rPr lang="en-US" altLang="en-US" smtClean="0"/>
              <a:pPr/>
              <a:t>‹#›</a:t>
            </a:fld>
            <a:endParaRPr lang="en-US" altLang="en-US"/>
          </a:p>
        </p:txBody>
      </p:sp>
    </p:spTree>
    <p:extLst>
      <p:ext uri="{BB962C8B-B14F-4D97-AF65-F5344CB8AC3E}">
        <p14:creationId xmlns:p14="http://schemas.microsoft.com/office/powerpoint/2010/main" val="2513753212"/>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fontAlgn="auto" hangingPunct="1">
              <a:spcAft>
                <a:spcPts val="0"/>
              </a:spcAft>
              <a:defRPr/>
            </a:pPr>
            <a:r>
              <a:rPr lang="en-US" altLang="en-US" dirty="0"/>
              <a:t>Information Security</a:t>
            </a:r>
          </a:p>
        </p:txBody>
      </p:sp>
      <p:sp>
        <p:nvSpPr>
          <p:cNvPr id="8195" name="Subtitle 2"/>
          <p:cNvSpPr>
            <a:spLocks noGrp="1"/>
          </p:cNvSpPr>
          <p:nvPr>
            <p:ph type="subTitle" idx="1"/>
          </p:nvPr>
        </p:nvSpPr>
        <p:spPr/>
        <p:txBody>
          <a:bodyPr/>
          <a:lstStyle/>
          <a:p>
            <a:pPr eaLnBrk="1" hangingPunct="1">
              <a:buFont typeface="Arial" panose="020B0604020202020204" pitchFamily="34" charset="0"/>
              <a:buNone/>
            </a:pPr>
            <a:r>
              <a:rPr lang="en-US" altLang="en-US" sz="2000" dirty="0"/>
              <a:t>RISK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11"/>
          </p:nvPr>
        </p:nvSpPr>
        <p:spPr bwMode="auto">
          <a:xfrm rot="5400000">
            <a:off x="7589045" y="1081881"/>
            <a:ext cx="2011362" cy="384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r">
              <a:spcBef>
                <a:spcPct val="0"/>
              </a:spcBef>
              <a:buClrTx/>
              <a:buSzTx/>
              <a:buFontTx/>
              <a:buNone/>
            </a:pPr>
            <a:r>
              <a:rPr lang="en-GB" altLang="en-US" sz="1400">
                <a:solidFill>
                  <a:srgbClr val="222222"/>
                </a:solidFill>
                <a:latin typeface="Arial" panose="020B0604020202020204" pitchFamily="34" charset="0"/>
                <a:cs typeface="Arial" panose="020B0604020202020204" pitchFamily="34" charset="0"/>
              </a:rPr>
              <a:t>Principles of Information Security, Fourth Edition</a:t>
            </a:r>
          </a:p>
        </p:txBody>
      </p:sp>
      <p:sp>
        <p:nvSpPr>
          <p:cNvPr id="18435" name="Slide Number Placeholder 5"/>
          <p:cNvSpPr>
            <a:spLocks noGrp="1"/>
          </p:cNvSpPr>
          <p:nvPr>
            <p:ph type="sldNum" sz="quarter" idx="12"/>
          </p:nvPr>
        </p:nvSpPr>
        <p:spPr bwMode="auto">
          <a:xfrm rot="5400000">
            <a:off x="6989763" y="3736975"/>
            <a:ext cx="3200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l">
              <a:spcBef>
                <a:spcPct val="0"/>
              </a:spcBef>
              <a:buClrTx/>
              <a:buSzTx/>
              <a:buFontTx/>
              <a:buNone/>
            </a:pPr>
            <a:fld id="{AEA227A0-ACF2-4BD1-90FD-2BB085CE39AD}" type="slidenum">
              <a:rPr lang="en-GB" altLang="en-US" sz="1200" b="0">
                <a:solidFill>
                  <a:srgbClr val="222222"/>
                </a:solidFill>
                <a:latin typeface="Arial" panose="020B0604020202020204" pitchFamily="34" charset="0"/>
              </a:rPr>
              <a:pPr algn="l">
                <a:spcBef>
                  <a:spcPct val="0"/>
                </a:spcBef>
                <a:buClrTx/>
                <a:buSzTx/>
                <a:buFontTx/>
                <a:buNone/>
              </a:pPr>
              <a:t>10</a:t>
            </a:fld>
            <a:endParaRPr lang="en-GB" altLang="en-US" sz="1200" b="0">
              <a:solidFill>
                <a:srgbClr val="222222"/>
              </a:solidFill>
              <a:latin typeface="Arial" panose="020B0604020202020204" pitchFamily="34" charset="0"/>
            </a:endParaRPr>
          </a:p>
        </p:txBody>
      </p:sp>
      <p:pic>
        <p:nvPicPr>
          <p:cNvPr id="1843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 y="152400"/>
            <a:ext cx="9074150" cy="53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5"/>
          <p:cNvSpPr>
            <a:spLocks noChangeArrowheads="1"/>
          </p:cNvSpPr>
          <p:nvPr/>
        </p:nvSpPr>
        <p:spPr bwMode="auto">
          <a:xfrm>
            <a:off x="2333625" y="5726113"/>
            <a:ext cx="3749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1" hangingPunct="1">
              <a:spcBef>
                <a:spcPct val="0"/>
              </a:spcBef>
              <a:buClrTx/>
              <a:buSzTx/>
              <a:buFontTx/>
              <a:buNone/>
            </a:pPr>
            <a:r>
              <a:rPr lang="en-US" altLang="en-US" sz="1800">
                <a:latin typeface="Arial" panose="020B0604020202020204" pitchFamily="34" charset="0"/>
              </a:rPr>
              <a:t>Examples of  threats to information</a:t>
            </a:r>
            <a:endParaRPr lang="en-US" altLang="en-US" sz="1800" baseline="30000">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23F61-B5D0-48E1-A286-7D72A2EC5183}"/>
              </a:ext>
            </a:extLst>
          </p:cNvPr>
          <p:cNvSpPr>
            <a:spLocks noGrp="1"/>
          </p:cNvSpPr>
          <p:nvPr>
            <p:ph type="title"/>
          </p:nvPr>
        </p:nvSpPr>
        <p:spPr/>
        <p:txBody>
          <a:bodyPr/>
          <a:lstStyle/>
          <a:p>
            <a:r>
              <a:rPr lang="en-US" dirty="0"/>
              <a:t>2. Risk Assessment </a:t>
            </a:r>
          </a:p>
        </p:txBody>
      </p:sp>
      <p:sp>
        <p:nvSpPr>
          <p:cNvPr id="3" name="Content Placeholder 2">
            <a:extLst>
              <a:ext uri="{FF2B5EF4-FFF2-40B4-BE49-F238E27FC236}">
                <a16:creationId xmlns:a16="http://schemas.microsoft.com/office/drawing/2014/main" id="{846D8B85-7E42-43A6-9666-28E883424F0C}"/>
              </a:ext>
            </a:extLst>
          </p:cNvPr>
          <p:cNvSpPr>
            <a:spLocks noGrp="1"/>
          </p:cNvSpPr>
          <p:nvPr>
            <p:ph idx="1"/>
          </p:nvPr>
        </p:nvSpPr>
        <p:spPr/>
        <p:txBody>
          <a:bodyPr/>
          <a:lstStyle/>
          <a:p>
            <a:r>
              <a:rPr lang="en-GB" altLang="en-US" dirty="0"/>
              <a:t>Risk assessment evaluates the relative risk for each vulnerability</a:t>
            </a:r>
          </a:p>
          <a:p>
            <a:r>
              <a:rPr lang="en-GB" altLang="en-US" dirty="0"/>
              <a:t>Assigns a risk rating or score to each information asset</a:t>
            </a:r>
          </a:p>
          <a:p>
            <a:r>
              <a:rPr lang="en-US" altLang="en-US" dirty="0"/>
              <a:t>The goal at this point: create a method for evaluating the relative risk of each listed vulnerability</a:t>
            </a:r>
            <a:endParaRPr lang="en-GB" altLang="en-US" dirty="0"/>
          </a:p>
          <a:p>
            <a:endParaRPr lang="en-US" dirty="0"/>
          </a:p>
        </p:txBody>
      </p:sp>
    </p:spTree>
    <p:extLst>
      <p:ext uri="{BB962C8B-B14F-4D97-AF65-F5344CB8AC3E}">
        <p14:creationId xmlns:p14="http://schemas.microsoft.com/office/powerpoint/2010/main" val="2906962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p:txBody>
          <a:bodyPr/>
          <a:lstStyle/>
          <a:p>
            <a:pPr>
              <a:defRPr/>
            </a:pPr>
            <a:r>
              <a:rPr lang="en-GB" altLang="en-US" dirty="0"/>
              <a:t>Vulnerability Identification</a:t>
            </a:r>
          </a:p>
        </p:txBody>
      </p:sp>
      <p:sp>
        <p:nvSpPr>
          <p:cNvPr id="19459" name="Rectangle 2"/>
          <p:cNvSpPr>
            <a:spLocks noGrp="1" noChangeArrowheads="1"/>
          </p:cNvSpPr>
          <p:nvPr>
            <p:ph idx="1"/>
          </p:nvPr>
        </p:nvSpPr>
        <p:spPr/>
        <p:txBody>
          <a:bodyPr/>
          <a:lstStyle/>
          <a:p>
            <a:r>
              <a:rPr lang="en-GB" altLang="en-US"/>
              <a:t>Specific avenues threat agents can exploit to attack an information asset are called vulnerabilities</a:t>
            </a:r>
          </a:p>
          <a:p>
            <a:r>
              <a:rPr lang="en-GB" altLang="en-US"/>
              <a:t>Examine how each threat could be perpetrated and list organization’s assets and vulnerabilities</a:t>
            </a:r>
          </a:p>
          <a:p>
            <a:r>
              <a:rPr lang="en-GB" altLang="en-US"/>
              <a:t>Process works best when people with diverse backgrounds within organization work iteratively in a series of brainstorming sessions</a:t>
            </a:r>
          </a:p>
          <a:p>
            <a:r>
              <a:rPr lang="en-GB" altLang="en-US"/>
              <a:t>At end of risk identification process, list of assets and their vulnerabilities is achieved</a:t>
            </a:r>
          </a:p>
        </p:txBody>
      </p:sp>
      <p:sp>
        <p:nvSpPr>
          <p:cNvPr id="19460"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AAF4C67C-78D0-48D5-8CF1-444D67A115D4}" type="slidenum">
              <a:rPr lang="en-GB" altLang="en-US" sz="1400">
                <a:solidFill>
                  <a:srgbClr val="222222"/>
                </a:solidFill>
                <a:latin typeface="Arial" panose="020B0604020202020204" pitchFamily="34" charset="0"/>
              </a:rPr>
              <a:pPr>
                <a:spcBef>
                  <a:spcPct val="0"/>
                </a:spcBef>
                <a:buClrTx/>
                <a:buSzTx/>
                <a:buFontTx/>
                <a:buNone/>
              </a:pPr>
              <a:t>12</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Identification of Vulnerabilities</a:t>
            </a:r>
          </a:p>
        </p:txBody>
      </p:sp>
      <p:pic>
        <p:nvPicPr>
          <p:cNvPr id="2048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124201" y="4637541"/>
            <a:ext cx="4952999" cy="19192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57200" y="1248307"/>
            <a:ext cx="8507412" cy="3354765"/>
          </a:xfrm>
          <a:prstGeom prst="rect">
            <a:avLst/>
          </a:prstGeom>
        </p:spPr>
        <p:txBody>
          <a:bodyPr wrap="square">
            <a:spAutoFit/>
          </a:bodyPr>
          <a:lstStyle/>
          <a:p>
            <a:pPr>
              <a:buFont typeface="Monotype Sorts" pitchFamily="2" charset="2"/>
              <a:buNone/>
              <a:defRPr/>
            </a:pPr>
            <a:r>
              <a:rPr lang="en-GB" altLang="en-US" sz="2800" dirty="0"/>
              <a:t>For each threat</a:t>
            </a:r>
          </a:p>
          <a:p>
            <a:pPr marL="342900" indent="-342900">
              <a:buFont typeface="Arial" panose="020B0604020202020204" pitchFamily="34" charset="0"/>
              <a:buChar char="•"/>
              <a:defRPr/>
            </a:pPr>
            <a:r>
              <a:rPr lang="en-GB" altLang="en-US" sz="2800" dirty="0"/>
              <a:t>Identify vulnerabilities</a:t>
            </a:r>
          </a:p>
          <a:p>
            <a:pPr lvl="1">
              <a:defRPr/>
            </a:pPr>
            <a:r>
              <a:rPr lang="en-GB" altLang="en-US" sz="2000" dirty="0"/>
              <a:t>How to exploit a threat successfully;</a:t>
            </a:r>
          </a:p>
          <a:p>
            <a:pPr marL="342900" indent="-342900">
              <a:buFont typeface="Arial" panose="020B0604020202020204" pitchFamily="34" charset="0"/>
              <a:buChar char="•"/>
              <a:defRPr/>
            </a:pPr>
            <a:r>
              <a:rPr lang="en-GB" altLang="en-US" sz="2800" dirty="0"/>
              <a:t>Assess levels of likelihood - High, Medium, Low</a:t>
            </a:r>
          </a:p>
          <a:p>
            <a:pPr lvl="1">
              <a:defRPr/>
            </a:pPr>
            <a:r>
              <a:rPr lang="en-GB" altLang="en-US" sz="2000" dirty="0"/>
              <a:t> - Of attempt</a:t>
            </a:r>
          </a:p>
          <a:p>
            <a:pPr lvl="2">
              <a:defRPr/>
            </a:pPr>
            <a:r>
              <a:rPr lang="en-GB" altLang="en-US" sz="2000" dirty="0"/>
              <a:t>Expensive attacks are less likely (e.g. brute-force attacks on encryption keys)</a:t>
            </a:r>
          </a:p>
          <a:p>
            <a:pPr lvl="1">
              <a:defRPr/>
            </a:pPr>
            <a:r>
              <a:rPr lang="en-GB" altLang="en-US" sz="2000" dirty="0"/>
              <a:t>- Successful exploitation of vulnerability;</a:t>
            </a:r>
          </a:p>
          <a:p>
            <a:pPr marL="342900" indent="-342900">
              <a:buFont typeface="Arial" panose="020B0604020202020204" pitchFamily="34" charset="0"/>
              <a:buChar char="•"/>
              <a:defRPr/>
            </a:pPr>
            <a:r>
              <a:rPr lang="en-GB" altLang="en-US" sz="2800" dirty="0"/>
              <a:t>Combine them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pPr>
              <a:defRPr/>
            </a:pPr>
            <a:r>
              <a:rPr lang="en-US" sz="4000" dirty="0"/>
              <a:t>Quantifying Asset Exposure</a:t>
            </a:r>
          </a:p>
        </p:txBody>
      </p:sp>
      <p:pic>
        <p:nvPicPr>
          <p:cNvPr id="22531"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533400" y="3200400"/>
            <a:ext cx="8299450" cy="1663700"/>
          </a:xfrm>
        </p:spPr>
      </p:pic>
      <p:sp>
        <p:nvSpPr>
          <p:cNvPr id="2" name="TextBox 1">
            <a:extLst>
              <a:ext uri="{FF2B5EF4-FFF2-40B4-BE49-F238E27FC236}">
                <a16:creationId xmlns:a16="http://schemas.microsoft.com/office/drawing/2014/main" id="{A1CBA0C5-5FC7-4CF8-AEB4-068B817C1BC6}"/>
              </a:ext>
            </a:extLst>
          </p:cNvPr>
          <p:cNvSpPr txBox="1"/>
          <p:nvPr/>
        </p:nvSpPr>
        <p:spPr>
          <a:xfrm>
            <a:off x="2057400" y="1973658"/>
            <a:ext cx="5029200" cy="584775"/>
          </a:xfrm>
          <a:prstGeom prst="rect">
            <a:avLst/>
          </a:prstGeom>
          <a:noFill/>
        </p:spPr>
        <p:txBody>
          <a:bodyPr wrap="square" rtlCol="0">
            <a:spAutoFit/>
          </a:bodyPr>
          <a:lstStyle/>
          <a:p>
            <a:pPr algn="ctr"/>
            <a:r>
              <a:rPr lang="en-US" sz="3200" dirty="0"/>
              <a:t>Risk Assessment Approaches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pPr>
              <a:defRPr/>
            </a:pPr>
            <a:r>
              <a:rPr lang="en-US" sz="4000" dirty="0"/>
              <a:t>Quantitative Risk Assessment</a:t>
            </a:r>
          </a:p>
        </p:txBody>
      </p:sp>
      <p:sp>
        <p:nvSpPr>
          <p:cNvPr id="23555" name="Content Placeholder 2"/>
          <p:cNvSpPr>
            <a:spLocks noGrp="1"/>
          </p:cNvSpPr>
          <p:nvPr>
            <p:ph idx="1"/>
          </p:nvPr>
        </p:nvSpPr>
        <p:spPr>
          <a:xfrm>
            <a:off x="449263" y="1828800"/>
            <a:ext cx="8012112" cy="4598988"/>
          </a:xfrm>
        </p:spPr>
        <p:txBody>
          <a:bodyPr/>
          <a:lstStyle/>
          <a:p>
            <a:pPr>
              <a:spcBef>
                <a:spcPts val="1200"/>
              </a:spcBef>
            </a:pPr>
            <a:r>
              <a:rPr lang="en-US" altLang="en-US" sz="3000" dirty="0"/>
              <a:t>Single loss expectancy (SLE)</a:t>
            </a:r>
          </a:p>
          <a:p>
            <a:pPr lvl="1"/>
            <a:r>
              <a:rPr lang="en-US" altLang="en-US" sz="2800" dirty="0"/>
              <a:t>Total loss expected from a single incident</a:t>
            </a:r>
          </a:p>
          <a:p>
            <a:r>
              <a:rPr lang="en-US" altLang="en-US" sz="3000" dirty="0"/>
              <a:t>Annual rate of occurrence (ARO)</a:t>
            </a:r>
          </a:p>
          <a:p>
            <a:pPr lvl="1"/>
            <a:r>
              <a:rPr lang="en-US" altLang="en-US" sz="2800" dirty="0"/>
              <a:t>Number of times an incident is expected to occur in a year</a:t>
            </a:r>
          </a:p>
          <a:p>
            <a:r>
              <a:rPr lang="en-US" altLang="en-US" sz="3000" dirty="0"/>
              <a:t>Annual loss expectancy (ALE)</a:t>
            </a:r>
          </a:p>
          <a:p>
            <a:pPr lvl="1"/>
            <a:r>
              <a:rPr lang="en-US" altLang="en-US" sz="2800" dirty="0"/>
              <a:t>Expected loss for a year</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US" sz="4000" dirty="0"/>
              <a:t>Single Loss Expectancy</a:t>
            </a:r>
          </a:p>
        </p:txBody>
      </p:sp>
      <p:sp>
        <p:nvSpPr>
          <p:cNvPr id="24579" name="Content Placeholder 1"/>
          <p:cNvSpPr>
            <a:spLocks noGrp="1"/>
          </p:cNvSpPr>
          <p:nvPr>
            <p:ph idx="1"/>
          </p:nvPr>
        </p:nvSpPr>
        <p:spPr/>
        <p:txBody>
          <a:bodyPr/>
          <a:lstStyle/>
          <a:p>
            <a:r>
              <a:rPr lang="en-US" altLang="en-US" sz="3200"/>
              <a:t>Resource Value: Cost of resource or value of asset</a:t>
            </a:r>
          </a:p>
          <a:p>
            <a:r>
              <a:rPr lang="en-US" altLang="en-US" sz="3200"/>
              <a:t>Exposure Factor (EF): Percentage of loss for a realized threat</a:t>
            </a:r>
          </a:p>
        </p:txBody>
      </p:sp>
      <p:sp>
        <p:nvSpPr>
          <p:cNvPr id="24580" name="TextBox 4"/>
          <p:cNvSpPr txBox="1">
            <a:spLocks noChangeArrowheads="1"/>
          </p:cNvSpPr>
          <p:nvPr/>
        </p:nvSpPr>
        <p:spPr bwMode="auto">
          <a:xfrm>
            <a:off x="1371600" y="4013200"/>
            <a:ext cx="6411913" cy="8620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tIns="182880" rIns="182880" bIns="18288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200" b="1">
                <a:solidFill>
                  <a:schemeClr val="bg1"/>
                </a:solidFill>
              </a:rPr>
              <a:t>SLE= Resource Value X EF</a:t>
            </a:r>
            <a:endParaRPr lang="en-US" altLang="en-US" sz="3200">
              <a:solidFill>
                <a:schemeClr val="bg1"/>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Rate of Occurrence (ARO)</a:t>
            </a:r>
          </a:p>
        </p:txBody>
      </p:sp>
      <p:sp>
        <p:nvSpPr>
          <p:cNvPr id="3" name="Content Placeholder 2"/>
          <p:cNvSpPr>
            <a:spLocks noGrp="1"/>
          </p:cNvSpPr>
          <p:nvPr>
            <p:ph idx="1"/>
          </p:nvPr>
        </p:nvSpPr>
        <p:spPr/>
        <p:txBody>
          <a:bodyPr/>
          <a:lstStyle/>
          <a:p>
            <a:r>
              <a:rPr lang="en-US" dirty="0"/>
              <a:t>If an incident is expected to happen about 5 times a year,  then the ARO for that incident is 5.</a:t>
            </a:r>
          </a:p>
          <a:p>
            <a:endParaRPr lang="en-US" dirty="0"/>
          </a:p>
          <a:p>
            <a:r>
              <a:rPr lang="en-US" dirty="0"/>
              <a:t>If an incident happens every two years, then the ARO for that incident is ½=0.50</a:t>
            </a:r>
          </a:p>
          <a:p>
            <a:pPr marL="0" indent="0">
              <a:buNone/>
            </a:pPr>
            <a:endParaRPr lang="en-US" dirty="0"/>
          </a:p>
          <a:p>
            <a:r>
              <a:rPr lang="en-US" dirty="0"/>
              <a:t>If an incident happens every five years, then the ARO for that incident is 1/5=0.20</a:t>
            </a:r>
          </a:p>
          <a:p>
            <a:endParaRPr lang="en-US" dirty="0"/>
          </a:p>
        </p:txBody>
      </p:sp>
    </p:spTree>
    <p:extLst>
      <p:ext uri="{BB962C8B-B14F-4D97-AF65-F5344CB8AC3E}">
        <p14:creationId xmlns:p14="http://schemas.microsoft.com/office/powerpoint/2010/main" val="2266887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US" sz="4000" dirty="0"/>
              <a:t>Annual Loss Expectancy (ALE)</a:t>
            </a:r>
          </a:p>
        </p:txBody>
      </p:sp>
      <p:sp>
        <p:nvSpPr>
          <p:cNvPr id="7" name="TextBox 1">
            <a:extLst>
              <a:ext uri="{FF2B5EF4-FFF2-40B4-BE49-F238E27FC236}">
                <a16:creationId xmlns:a16="http://schemas.microsoft.com/office/drawing/2014/main" id="{443755F6-A161-43F6-81AB-F013384C738D}"/>
              </a:ext>
            </a:extLst>
          </p:cNvPr>
          <p:cNvSpPr txBox="1">
            <a:spLocks noChangeArrowheads="1"/>
          </p:cNvSpPr>
          <p:nvPr/>
        </p:nvSpPr>
        <p:spPr bwMode="auto">
          <a:xfrm>
            <a:off x="2667000" y="3810000"/>
            <a:ext cx="4176713" cy="8620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tIns="182880" rIns="182880" bIns="18288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200" dirty="0">
                <a:solidFill>
                  <a:schemeClr val="bg1"/>
                </a:solidFill>
              </a:rPr>
              <a:t>ALE = SLE X ARO</a:t>
            </a:r>
          </a:p>
        </p:txBody>
      </p:sp>
      <p:sp>
        <p:nvSpPr>
          <p:cNvPr id="4" name="TextBox 3">
            <a:extLst>
              <a:ext uri="{FF2B5EF4-FFF2-40B4-BE49-F238E27FC236}">
                <a16:creationId xmlns:a16="http://schemas.microsoft.com/office/drawing/2014/main" id="{B9DAA908-80B5-4B5B-BB2F-D0E9492FBF1F}"/>
              </a:ext>
            </a:extLst>
          </p:cNvPr>
          <p:cNvSpPr txBox="1"/>
          <p:nvPr/>
        </p:nvSpPr>
        <p:spPr>
          <a:xfrm>
            <a:off x="628650" y="1687867"/>
            <a:ext cx="7886700" cy="1877437"/>
          </a:xfrm>
          <a:prstGeom prst="rect">
            <a:avLst/>
          </a:prstGeom>
          <a:noFill/>
        </p:spPr>
        <p:txBody>
          <a:bodyPr wrap="square" rtlCol="0">
            <a:spAutoFit/>
          </a:bodyPr>
          <a:lstStyle/>
          <a:p>
            <a:r>
              <a:rPr lang="en-US" sz="2400" dirty="0"/>
              <a:t>Expected Loss in a Year form an incident =</a:t>
            </a:r>
          </a:p>
          <a:p>
            <a:r>
              <a:rPr lang="en-US" sz="2400" dirty="0"/>
              <a:t>                    Expected loss in a single occurrence of the incident</a:t>
            </a:r>
          </a:p>
          <a:p>
            <a:r>
              <a:rPr lang="en-US" sz="2400" dirty="0"/>
              <a:t>                                                       </a:t>
            </a:r>
            <a:r>
              <a:rPr lang="en-US" sz="2800" dirty="0"/>
              <a:t>x</a:t>
            </a:r>
          </a:p>
          <a:p>
            <a:r>
              <a:rPr lang="en-US" sz="2400" dirty="0"/>
              <a:t>                    How many times the incident occurs in a year </a:t>
            </a:r>
          </a:p>
          <a:p>
            <a:endParaRPr lang="en-US" sz="1600" dirty="0"/>
          </a:p>
        </p:txBody>
      </p:sp>
    </p:spTree>
    <p:extLst>
      <p:ext uri="{BB962C8B-B14F-4D97-AF65-F5344CB8AC3E}">
        <p14:creationId xmlns:p14="http://schemas.microsoft.com/office/powerpoint/2010/main" val="58746272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447800"/>
            <a:ext cx="78105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371600" y="4876800"/>
            <a:ext cx="7010400" cy="1200329"/>
          </a:xfrm>
          <a:prstGeom prst="rect">
            <a:avLst/>
          </a:prstGeom>
          <a:noFill/>
        </p:spPr>
        <p:txBody>
          <a:bodyPr wrap="square" rtlCol="0">
            <a:spAutoFit/>
          </a:bodyPr>
          <a:lstStyle/>
          <a:p>
            <a:r>
              <a:rPr lang="en-US" b="1" dirty="0"/>
              <a:t>Finding ALE for disk crash:</a:t>
            </a:r>
          </a:p>
          <a:p>
            <a:endParaRPr lang="en-US" dirty="0"/>
          </a:p>
          <a:p>
            <a:r>
              <a:rPr lang="en-US" dirty="0"/>
              <a:t>SLE = Value x EF = 50,000x0.50= $25000</a:t>
            </a:r>
          </a:p>
          <a:p>
            <a:r>
              <a:rPr lang="en-US" dirty="0"/>
              <a:t>ALE = SLE x ARO=25000 x 0.20 = $5,000</a:t>
            </a:r>
          </a:p>
        </p:txBody>
      </p:sp>
      <p:sp>
        <p:nvSpPr>
          <p:cNvPr id="3" name="Title 2"/>
          <p:cNvSpPr>
            <a:spLocks noGrp="1"/>
          </p:cNvSpPr>
          <p:nvPr>
            <p:ph type="title"/>
          </p:nvPr>
        </p:nvSpPr>
        <p:spPr>
          <a:xfrm>
            <a:off x="628650" y="365127"/>
            <a:ext cx="7886700" cy="854074"/>
          </a:xfrm>
        </p:spPr>
        <p:txBody>
          <a:bodyPr/>
          <a:lstStyle/>
          <a:p>
            <a:r>
              <a:rPr lang="en-US" dirty="0"/>
              <a:t>Example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a:t>Threat, Vulnerability, Risk</a:t>
            </a:r>
          </a:p>
        </p:txBody>
      </p:sp>
      <p:sp>
        <p:nvSpPr>
          <p:cNvPr id="3" name="Content Placeholder 2"/>
          <p:cNvSpPr>
            <a:spLocks noGrp="1"/>
          </p:cNvSpPr>
          <p:nvPr>
            <p:ph idx="1"/>
          </p:nvPr>
        </p:nvSpPr>
        <p:spPr/>
        <p:txBody>
          <a:bodyPr/>
          <a:lstStyle/>
          <a:p>
            <a:pPr eaLnBrk="1" hangingPunct="1">
              <a:defRPr/>
            </a:pPr>
            <a:r>
              <a:rPr lang="en-US" altLang="en-US" dirty="0"/>
              <a:t>Threat: </a:t>
            </a:r>
          </a:p>
          <a:p>
            <a:pPr lvl="1" eaLnBrk="1" hangingPunct="1">
              <a:defRPr/>
            </a:pPr>
            <a:r>
              <a:rPr lang="en-US" altLang="en-US" dirty="0"/>
              <a:t>Something that has potential to cause harm.</a:t>
            </a:r>
          </a:p>
          <a:p>
            <a:pPr eaLnBrk="1" hangingPunct="1">
              <a:defRPr/>
            </a:pPr>
            <a:endParaRPr lang="en-US" altLang="en-US" dirty="0"/>
          </a:p>
          <a:p>
            <a:pPr eaLnBrk="1" hangingPunct="1">
              <a:defRPr/>
            </a:pPr>
            <a:r>
              <a:rPr lang="en-US" altLang="en-US" dirty="0"/>
              <a:t>Vulnerability: </a:t>
            </a:r>
          </a:p>
          <a:p>
            <a:pPr lvl="1" eaLnBrk="1" hangingPunct="1">
              <a:defRPr/>
            </a:pPr>
            <a:r>
              <a:rPr lang="en-US" altLang="en-US" dirty="0"/>
              <a:t>Weaknesses that can be used to harm us. Holes in the system  that can be exploited by threats in order to cause harm.</a:t>
            </a:r>
          </a:p>
          <a:p>
            <a:pPr eaLnBrk="1" hangingPunct="1">
              <a:defRPr/>
            </a:pPr>
            <a:endParaRPr lang="en-US" altLang="en-US" dirty="0"/>
          </a:p>
          <a:p>
            <a:pPr eaLnBrk="1" hangingPunct="1">
              <a:defRPr/>
            </a:pPr>
            <a:r>
              <a:rPr lang="en-US" altLang="en-US" dirty="0"/>
              <a:t>Risk:</a:t>
            </a:r>
          </a:p>
          <a:p>
            <a:pPr lvl="1" eaLnBrk="1" hangingPunct="1">
              <a:defRPr/>
            </a:pPr>
            <a:r>
              <a:rPr lang="en-US" altLang="en-US" dirty="0"/>
              <a:t> Likelihood that something bad will happen. </a:t>
            </a:r>
          </a:p>
          <a:p>
            <a:pPr marL="366713" lvl="1" indent="0" eaLnBrk="1" hangingPunct="1">
              <a:buFont typeface="Wingdings 2" panose="05020102010507070707" pitchFamily="18" charset="2"/>
              <a:buNone/>
              <a:defRPr/>
            </a:pPr>
            <a:endParaRPr lang="en-US" altLang="en-US" dirty="0"/>
          </a:p>
          <a:p>
            <a:pPr marL="366713" lvl="1" indent="0" algn="ctr" eaLnBrk="1" hangingPunct="1">
              <a:buFont typeface="Wingdings 2" panose="05020102010507070707" pitchFamily="18" charset="2"/>
              <a:buNone/>
              <a:defRPr/>
            </a:pPr>
            <a:r>
              <a:rPr lang="en-US" altLang="en-US" sz="2400" b="1" dirty="0"/>
              <a:t>Threat + Vulnerability </a:t>
            </a:r>
            <a:r>
              <a:rPr lang="en-US" altLang="en-US" sz="2400" b="1" dirty="0">
                <a:sym typeface="Wingdings" pitchFamily="2" charset="2"/>
              </a:rPr>
              <a:t></a:t>
            </a:r>
            <a:r>
              <a:rPr lang="en-US" altLang="en-US" sz="2400" b="1" dirty="0"/>
              <a:t> Risk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pPr>
              <a:defRPr/>
            </a:pPr>
            <a:r>
              <a:rPr lang="en-US" sz="4000" dirty="0"/>
              <a:t>Qualitative Risk Assessment</a:t>
            </a:r>
          </a:p>
        </p:txBody>
      </p:sp>
      <p:sp>
        <p:nvSpPr>
          <p:cNvPr id="26627" name="Content Placeholder 2"/>
          <p:cNvSpPr>
            <a:spLocks noGrp="1"/>
          </p:cNvSpPr>
          <p:nvPr>
            <p:ph idx="1"/>
          </p:nvPr>
        </p:nvSpPr>
        <p:spPr>
          <a:xfrm>
            <a:off x="533400" y="2057400"/>
            <a:ext cx="8012113" cy="4373563"/>
          </a:xfrm>
        </p:spPr>
        <p:txBody>
          <a:bodyPr/>
          <a:lstStyle/>
          <a:p>
            <a:r>
              <a:rPr lang="en-US" altLang="en-US" sz="3000"/>
              <a:t>Probability</a:t>
            </a:r>
          </a:p>
          <a:p>
            <a:pPr lvl="1"/>
            <a:r>
              <a:rPr lang="en-US" altLang="en-US" sz="2800"/>
              <a:t>Likelihood a threat will exploit a vulnerability</a:t>
            </a:r>
          </a:p>
          <a:p>
            <a:r>
              <a:rPr lang="en-US" altLang="en-US" sz="3000"/>
              <a:t>Impact</a:t>
            </a:r>
          </a:p>
          <a:p>
            <a:pPr lvl="1"/>
            <a:r>
              <a:rPr lang="en-US" altLang="en-US" sz="2800"/>
              <a:t>Negative result if a risk occurs</a:t>
            </a:r>
          </a:p>
          <a:p>
            <a:endParaRPr lang="en-US" altLang="en-US" sz="3200"/>
          </a:p>
          <a:p>
            <a:pPr lvl="1"/>
            <a:endParaRPr lang="en-US" altLang="en-US" sz="2200"/>
          </a:p>
        </p:txBody>
      </p:sp>
      <p:sp>
        <p:nvSpPr>
          <p:cNvPr id="26628" name="TextBox 4"/>
          <p:cNvSpPr txBox="1">
            <a:spLocks noChangeArrowheads="1"/>
          </p:cNvSpPr>
          <p:nvPr/>
        </p:nvSpPr>
        <p:spPr bwMode="auto">
          <a:xfrm>
            <a:off x="1333500" y="5029200"/>
            <a:ext cx="6411913" cy="8620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tIns="182880" rIns="182880" bIns="18288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200">
                <a:solidFill>
                  <a:schemeClr val="bg1"/>
                </a:solidFill>
              </a:rPr>
              <a:t>Risk level = Probability X Impact</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a:t>Qualitative Risk Assessment II</a:t>
            </a:r>
          </a:p>
        </p:txBody>
      </p:sp>
      <p:pic>
        <p:nvPicPr>
          <p:cNvPr id="2765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2286000"/>
            <a:ext cx="8299450" cy="2428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defRPr/>
            </a:pPr>
            <a:r>
              <a:rPr lang="en-GB" altLang="en-US" sz="3200" dirty="0"/>
              <a:t>Problems of Measuring Risk</a:t>
            </a:r>
          </a:p>
        </p:txBody>
      </p:sp>
      <p:sp>
        <p:nvSpPr>
          <p:cNvPr id="28675" name="Rectangle 3"/>
          <p:cNvSpPr>
            <a:spLocks noGrp="1" noChangeArrowheads="1"/>
          </p:cNvSpPr>
          <p:nvPr>
            <p:ph idx="1"/>
          </p:nvPr>
        </p:nvSpPr>
        <p:spPr/>
        <p:txBody>
          <a:bodyPr/>
          <a:lstStyle/>
          <a:p>
            <a:pPr>
              <a:lnSpc>
                <a:spcPct val="90000"/>
              </a:lnSpc>
              <a:buFont typeface="Monotype Sorts"/>
              <a:buNone/>
            </a:pPr>
            <a:r>
              <a:rPr lang="en-GB" altLang="en-US" b="1"/>
              <a:t>Businesses normally wish to measure in money, but</a:t>
            </a:r>
          </a:p>
          <a:p>
            <a:pPr>
              <a:lnSpc>
                <a:spcPct val="90000"/>
              </a:lnSpc>
            </a:pPr>
            <a:r>
              <a:rPr lang="en-GB" altLang="en-US" sz="2800"/>
              <a:t>Many of the entities do not allow this</a:t>
            </a:r>
          </a:p>
          <a:p>
            <a:pPr lvl="1">
              <a:lnSpc>
                <a:spcPct val="90000"/>
              </a:lnSpc>
            </a:pPr>
            <a:r>
              <a:rPr lang="en-GB" altLang="en-US" sz="2400"/>
              <a:t>Valuation of assets</a:t>
            </a:r>
          </a:p>
          <a:p>
            <a:pPr lvl="2">
              <a:lnSpc>
                <a:spcPct val="90000"/>
              </a:lnSpc>
            </a:pPr>
            <a:r>
              <a:rPr lang="en-GB" altLang="en-US" sz="2000"/>
              <a:t>Value of data and in-house software - no market value</a:t>
            </a:r>
          </a:p>
          <a:p>
            <a:pPr lvl="2">
              <a:lnSpc>
                <a:spcPct val="90000"/>
              </a:lnSpc>
            </a:pPr>
            <a:r>
              <a:rPr lang="en-GB" altLang="en-US" sz="2000"/>
              <a:t>Value of goodwill and customer confidence</a:t>
            </a:r>
          </a:p>
          <a:p>
            <a:pPr lvl="1">
              <a:lnSpc>
                <a:spcPct val="90000"/>
              </a:lnSpc>
            </a:pPr>
            <a:r>
              <a:rPr lang="en-GB" altLang="en-US" sz="2400"/>
              <a:t>Likelihood of threats</a:t>
            </a:r>
          </a:p>
          <a:p>
            <a:pPr lvl="2">
              <a:lnSpc>
                <a:spcPct val="90000"/>
              </a:lnSpc>
            </a:pPr>
            <a:r>
              <a:rPr lang="en-GB" altLang="en-US" sz="2000"/>
              <a:t>How relevant is past data to the calculation of future probabilities? </a:t>
            </a:r>
          </a:p>
          <a:p>
            <a:pPr lvl="3">
              <a:lnSpc>
                <a:spcPct val="90000"/>
              </a:lnSpc>
            </a:pPr>
            <a:r>
              <a:rPr lang="en-GB" altLang="en-US"/>
              <a:t>The nature of future attacks is unpredictable</a:t>
            </a:r>
          </a:p>
          <a:p>
            <a:pPr lvl="3">
              <a:lnSpc>
                <a:spcPct val="90000"/>
              </a:lnSpc>
            </a:pPr>
            <a:r>
              <a:rPr lang="en-GB" altLang="en-US"/>
              <a:t>The actions of future attackers are unpredictable</a:t>
            </a:r>
          </a:p>
          <a:p>
            <a:pPr lvl="1">
              <a:lnSpc>
                <a:spcPct val="90000"/>
              </a:lnSpc>
            </a:pPr>
            <a:r>
              <a:rPr lang="en-GB" altLang="en-US" sz="2400"/>
              <a:t>Measurement of benefit from security measures</a:t>
            </a:r>
          </a:p>
          <a:p>
            <a:pPr lvl="2">
              <a:lnSpc>
                <a:spcPct val="90000"/>
              </a:lnSpc>
            </a:pPr>
            <a:r>
              <a:rPr lang="en-GB" altLang="en-US" sz="2000"/>
              <a:t>Problems with the difference of two approximate quantities</a:t>
            </a:r>
          </a:p>
          <a:p>
            <a:pPr lvl="3">
              <a:lnSpc>
                <a:spcPct val="90000"/>
              </a:lnSpc>
            </a:pPr>
            <a:r>
              <a:rPr lang="en-GB" altLang="en-US"/>
              <a:t>How does an extra security measure affect a ~10</a:t>
            </a:r>
            <a:r>
              <a:rPr lang="en-GB" altLang="en-US" baseline="30000"/>
              <a:t>-5</a:t>
            </a:r>
            <a:r>
              <a:rPr lang="en-GB" altLang="en-US"/>
              <a:t> probability of attack?</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US" sz="4000" dirty="0"/>
              <a:t>3. Risk Control Strategies</a:t>
            </a:r>
          </a:p>
        </p:txBody>
      </p:sp>
      <p:sp>
        <p:nvSpPr>
          <p:cNvPr id="29699" name="Content Placeholder 1"/>
          <p:cNvSpPr>
            <a:spLocks noGrp="1"/>
          </p:cNvSpPr>
          <p:nvPr>
            <p:ph idx="1"/>
          </p:nvPr>
        </p:nvSpPr>
        <p:spPr/>
        <p:txBody>
          <a:bodyPr>
            <a:normAutofit/>
          </a:bodyPr>
          <a:lstStyle/>
          <a:p>
            <a:r>
              <a:rPr lang="en-US" altLang="en-US" sz="2800" dirty="0"/>
              <a:t>Strategies to address risks</a:t>
            </a:r>
          </a:p>
          <a:p>
            <a:pPr lvl="1"/>
            <a:r>
              <a:rPr lang="en-US" altLang="en-US" sz="2800" b="1" dirty="0"/>
              <a:t>Avoid</a:t>
            </a:r>
            <a:r>
              <a:rPr lang="en-US" altLang="en-US" sz="2800" dirty="0"/>
              <a:t> (Defend)- Eliminate threat by changing resources or infrastructure</a:t>
            </a:r>
          </a:p>
          <a:p>
            <a:pPr lvl="1"/>
            <a:r>
              <a:rPr lang="en-US" altLang="en-US" sz="2800" b="1" dirty="0"/>
              <a:t>Transfer</a:t>
            </a:r>
            <a:r>
              <a:rPr lang="en-US" altLang="en-US" sz="2800" dirty="0"/>
              <a:t> -  Shift to a third party</a:t>
            </a:r>
          </a:p>
          <a:p>
            <a:pPr lvl="1"/>
            <a:r>
              <a:rPr lang="en-US" altLang="en-US" sz="2800" b="1" dirty="0"/>
              <a:t>Mitigate</a:t>
            </a:r>
            <a:r>
              <a:rPr lang="en-US" altLang="en-US" sz="2800" dirty="0"/>
              <a:t> – Reduce the probability or the impact of  the risks</a:t>
            </a:r>
          </a:p>
          <a:p>
            <a:pPr lvl="1"/>
            <a:r>
              <a:rPr lang="en-US" altLang="en-US" sz="2800" b="1" dirty="0"/>
              <a:t>Accept</a:t>
            </a:r>
            <a:r>
              <a:rPr lang="en-US" altLang="en-US" sz="2800" dirty="0"/>
              <a:t> – No steps  (effects of the risks are not worth the response)</a:t>
            </a:r>
          </a:p>
          <a:p>
            <a:pPr lvl="1"/>
            <a:r>
              <a:rPr lang="en-US" altLang="en-US" sz="2800" b="1" dirty="0"/>
              <a:t>Terminate</a:t>
            </a:r>
          </a:p>
          <a:p>
            <a:pPr lvl="1"/>
            <a:r>
              <a:rPr lang="en-US" altLang="en-US" sz="2800" dirty="0"/>
              <a:t>Ignore - </a:t>
            </a:r>
            <a:r>
              <a:rPr lang="en-US" altLang="en-US" sz="2800" b="1" dirty="0"/>
              <a:t>NOT AN OPTION</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p:txBody>
          <a:bodyPr/>
          <a:lstStyle/>
          <a:p>
            <a:pPr>
              <a:defRPr/>
            </a:pPr>
            <a:r>
              <a:rPr lang="en-GB" altLang="en-US" dirty="0"/>
              <a:t>AVOID(Defend)</a:t>
            </a:r>
          </a:p>
        </p:txBody>
      </p:sp>
      <p:sp>
        <p:nvSpPr>
          <p:cNvPr id="30723" name="Rectangle 2"/>
          <p:cNvSpPr>
            <a:spLocks noGrp="1" noChangeArrowheads="1"/>
          </p:cNvSpPr>
          <p:nvPr>
            <p:ph idx="1"/>
          </p:nvPr>
        </p:nvSpPr>
        <p:spPr/>
        <p:txBody>
          <a:bodyPr/>
          <a:lstStyle/>
          <a:p>
            <a:r>
              <a:rPr lang="en-GB" altLang="en-US"/>
              <a:t>Attempts to prevent exploitation of the vulnerability</a:t>
            </a:r>
          </a:p>
          <a:p>
            <a:r>
              <a:rPr lang="en-GB" altLang="en-US"/>
              <a:t>Preferred approach</a:t>
            </a:r>
          </a:p>
          <a:p>
            <a:r>
              <a:rPr lang="en-GB" altLang="en-US"/>
              <a:t>Accomplished through countering threats, removing asset vulnerabilities, limiting asset access, and adding protective safeguards</a:t>
            </a:r>
          </a:p>
          <a:p>
            <a:r>
              <a:rPr lang="en-GB" altLang="en-US"/>
              <a:t>Three common methods of risk avoidance:</a:t>
            </a:r>
          </a:p>
          <a:p>
            <a:pPr lvl="1"/>
            <a:r>
              <a:rPr lang="en-GB" altLang="en-US"/>
              <a:t>Application of policy</a:t>
            </a:r>
          </a:p>
          <a:p>
            <a:pPr lvl="1"/>
            <a:r>
              <a:rPr lang="en-GB" altLang="en-US"/>
              <a:t>Training and education</a:t>
            </a:r>
          </a:p>
          <a:p>
            <a:pPr lvl="1"/>
            <a:r>
              <a:rPr lang="en-GB" altLang="en-US"/>
              <a:t>Applying technology</a:t>
            </a:r>
          </a:p>
        </p:txBody>
      </p:sp>
      <p:sp>
        <p:nvSpPr>
          <p:cNvPr id="30724"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7167A29C-F86F-4CA2-8B34-4EEFDF873599}" type="slidenum">
              <a:rPr lang="en-GB" altLang="en-US" sz="1400">
                <a:solidFill>
                  <a:srgbClr val="222222"/>
                </a:solidFill>
                <a:latin typeface="Arial" panose="020B0604020202020204" pitchFamily="34" charset="0"/>
              </a:rPr>
              <a:pPr>
                <a:spcBef>
                  <a:spcPct val="0"/>
                </a:spcBef>
                <a:buClrTx/>
                <a:buSzTx/>
                <a:buFontTx/>
                <a:buNone/>
              </a:pPr>
              <a:t>24</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Grp="1" noChangeArrowheads="1"/>
          </p:cNvSpPr>
          <p:nvPr>
            <p:ph type="title"/>
          </p:nvPr>
        </p:nvSpPr>
        <p:spPr/>
        <p:txBody>
          <a:bodyPr/>
          <a:lstStyle/>
          <a:p>
            <a:pPr>
              <a:defRPr/>
            </a:pPr>
            <a:r>
              <a:rPr lang="en-GB" altLang="en-US"/>
              <a:t>Transfer</a:t>
            </a:r>
          </a:p>
        </p:txBody>
      </p:sp>
      <p:sp>
        <p:nvSpPr>
          <p:cNvPr id="31747" name="Rectangle 2"/>
          <p:cNvSpPr>
            <a:spLocks noGrp="1" noChangeArrowheads="1"/>
          </p:cNvSpPr>
          <p:nvPr>
            <p:ph idx="1"/>
          </p:nvPr>
        </p:nvSpPr>
        <p:spPr/>
        <p:txBody>
          <a:bodyPr/>
          <a:lstStyle/>
          <a:p>
            <a:r>
              <a:rPr lang="en-GB" altLang="en-US"/>
              <a:t>Control approach that attempts to shift risk to other assets, processes, or organizations</a:t>
            </a:r>
          </a:p>
          <a:p>
            <a:r>
              <a:rPr lang="en-GB" altLang="en-US"/>
              <a:t>If lacking, organization should hire individuals/firms that provide security management and administration expertise</a:t>
            </a:r>
          </a:p>
          <a:p>
            <a:r>
              <a:rPr lang="en-GB" altLang="en-US"/>
              <a:t>Organization may then transfer risk associated with management of complex systems to another organization experienced in dealing with those risks</a:t>
            </a:r>
          </a:p>
        </p:txBody>
      </p:sp>
      <p:sp>
        <p:nvSpPr>
          <p:cNvPr id="31748"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6BA9EA00-6A6F-491F-ABD9-D13CDCCC7CAA}" type="slidenum">
              <a:rPr lang="en-GB" altLang="en-US" sz="1400">
                <a:solidFill>
                  <a:srgbClr val="222222"/>
                </a:solidFill>
                <a:latin typeface="Arial" panose="020B0604020202020204" pitchFamily="34" charset="0"/>
              </a:rPr>
              <a:pPr>
                <a:spcBef>
                  <a:spcPct val="0"/>
                </a:spcBef>
                <a:buClrTx/>
                <a:buSzTx/>
                <a:buFontTx/>
                <a:buNone/>
              </a:pPr>
              <a:t>25</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p:txBody>
          <a:bodyPr/>
          <a:lstStyle/>
          <a:p>
            <a:pPr>
              <a:defRPr/>
            </a:pPr>
            <a:r>
              <a:rPr lang="en-GB" altLang="en-US"/>
              <a:t>Mitigate</a:t>
            </a:r>
          </a:p>
        </p:txBody>
      </p:sp>
      <p:sp>
        <p:nvSpPr>
          <p:cNvPr id="32771" name="Rectangle 2"/>
          <p:cNvSpPr>
            <a:spLocks noGrp="1" noChangeArrowheads="1"/>
          </p:cNvSpPr>
          <p:nvPr>
            <p:ph idx="1"/>
          </p:nvPr>
        </p:nvSpPr>
        <p:spPr/>
        <p:txBody>
          <a:bodyPr/>
          <a:lstStyle/>
          <a:p>
            <a:r>
              <a:rPr lang="en-GB" altLang="en-US"/>
              <a:t>Attempts to reduce impact of vulnerability exploitation through planning and preparation </a:t>
            </a:r>
          </a:p>
          <a:p>
            <a:r>
              <a:rPr lang="en-GB" altLang="en-US"/>
              <a:t>Approach includes three types of plans </a:t>
            </a:r>
          </a:p>
          <a:p>
            <a:pPr lvl="1"/>
            <a:r>
              <a:rPr lang="en-GB" altLang="en-US"/>
              <a:t>Incident response plan (IRP): define the actions to take while incident is in progress </a:t>
            </a:r>
          </a:p>
          <a:p>
            <a:pPr lvl="1"/>
            <a:r>
              <a:rPr lang="en-GB" altLang="en-US"/>
              <a:t>Disaster recovery plan (DRP):</a:t>
            </a:r>
            <a:r>
              <a:rPr lang="en-US" altLang="en-US"/>
              <a:t> </a:t>
            </a:r>
            <a:r>
              <a:rPr lang="en-GB" altLang="en-US"/>
              <a:t>most common mitigation procedure</a:t>
            </a:r>
          </a:p>
          <a:p>
            <a:pPr lvl="1"/>
            <a:r>
              <a:rPr lang="en-GB" altLang="en-US"/>
              <a:t>Business continuity plan (BCP):</a:t>
            </a:r>
            <a:r>
              <a:rPr lang="en-US" altLang="en-US"/>
              <a:t> </a:t>
            </a:r>
            <a:r>
              <a:rPr lang="en-GB" altLang="en-US"/>
              <a:t>encompasses continuation of business activities if catastrophic event occurs</a:t>
            </a:r>
          </a:p>
        </p:txBody>
      </p:sp>
      <p:sp>
        <p:nvSpPr>
          <p:cNvPr id="32772"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A8EEFFD2-2104-4910-AB68-A81EA36D71A5}" type="slidenum">
              <a:rPr lang="en-GB" altLang="en-US" sz="1400">
                <a:solidFill>
                  <a:srgbClr val="222222"/>
                </a:solidFill>
                <a:latin typeface="Arial" panose="020B0604020202020204" pitchFamily="34" charset="0"/>
              </a:rPr>
              <a:pPr>
                <a:spcBef>
                  <a:spcPct val="0"/>
                </a:spcBef>
                <a:buClrTx/>
                <a:buSzTx/>
                <a:buFontTx/>
                <a:buNone/>
              </a:pPr>
              <a:t>26</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p:txBody>
          <a:bodyPr/>
          <a:lstStyle/>
          <a:p>
            <a:pPr>
              <a:defRPr/>
            </a:pPr>
            <a:r>
              <a:rPr lang="en-GB" altLang="en-US"/>
              <a:t>Accept</a:t>
            </a:r>
          </a:p>
        </p:txBody>
      </p:sp>
      <p:sp>
        <p:nvSpPr>
          <p:cNvPr id="33795" name="Rectangle 2"/>
          <p:cNvSpPr>
            <a:spLocks noGrp="1" noChangeArrowheads="1"/>
          </p:cNvSpPr>
          <p:nvPr>
            <p:ph idx="1"/>
          </p:nvPr>
        </p:nvSpPr>
        <p:spPr/>
        <p:txBody>
          <a:bodyPr/>
          <a:lstStyle/>
          <a:p>
            <a:r>
              <a:rPr lang="en-GB" altLang="en-US"/>
              <a:t>Doing nothing to protect a vulnerability and accepting the outcome of its exploitation</a:t>
            </a:r>
          </a:p>
          <a:p>
            <a:r>
              <a:rPr lang="en-GB" altLang="en-US"/>
              <a:t>Valid only when the particular function, service, information, or asset does not justify cost of protection</a:t>
            </a:r>
          </a:p>
          <a:p>
            <a:endParaRPr lang="en-GB" altLang="en-US"/>
          </a:p>
        </p:txBody>
      </p:sp>
      <p:sp>
        <p:nvSpPr>
          <p:cNvPr id="33796"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DEED2CB4-C493-44CE-AF9F-78AD2B0D34E1}" type="slidenum">
              <a:rPr lang="en-GB" altLang="en-US" sz="1400">
                <a:solidFill>
                  <a:srgbClr val="222222"/>
                </a:solidFill>
                <a:latin typeface="Arial" panose="020B0604020202020204" pitchFamily="34" charset="0"/>
              </a:rPr>
              <a:pPr>
                <a:spcBef>
                  <a:spcPct val="0"/>
                </a:spcBef>
                <a:buClrTx/>
                <a:buSzTx/>
                <a:buFontTx/>
                <a:buNone/>
              </a:pPr>
              <a:t>27</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defRPr/>
            </a:pPr>
            <a:r>
              <a:rPr lang="en-US" altLang="en-US"/>
              <a:t>Terminate</a:t>
            </a:r>
          </a:p>
        </p:txBody>
      </p:sp>
      <p:sp>
        <p:nvSpPr>
          <p:cNvPr id="34819" name="Content Placeholder 2"/>
          <p:cNvSpPr>
            <a:spLocks noGrp="1"/>
          </p:cNvSpPr>
          <p:nvPr>
            <p:ph idx="1"/>
          </p:nvPr>
        </p:nvSpPr>
        <p:spPr/>
        <p:txBody>
          <a:bodyPr/>
          <a:lstStyle/>
          <a:p>
            <a:r>
              <a:rPr lang="en-US" altLang="en-US"/>
              <a:t>Directs the organization to avoid those business activities that introduce uncontrollable risks</a:t>
            </a:r>
          </a:p>
          <a:p>
            <a:r>
              <a:rPr lang="en-US" altLang="en-US"/>
              <a:t>May seek an alternate mechanism to meet customer needs</a:t>
            </a:r>
          </a:p>
        </p:txBody>
      </p:sp>
      <p:sp>
        <p:nvSpPr>
          <p:cNvPr id="34820" name="Slide Number Placeholder 4"/>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5EE0AF9F-D95D-46B0-9CFD-AA0665D403D4}" type="slidenum">
              <a:rPr lang="en-US" altLang="en-US" sz="1400">
                <a:solidFill>
                  <a:srgbClr val="222222"/>
                </a:solidFill>
                <a:latin typeface="Arial" panose="020B0604020202020204" pitchFamily="34" charset="0"/>
              </a:rPr>
              <a:pPr>
                <a:spcBef>
                  <a:spcPct val="0"/>
                </a:spcBef>
                <a:buClrTx/>
                <a:buSzTx/>
                <a:buFontTx/>
                <a:buNone/>
              </a:pPr>
              <a:t>28</a:t>
            </a:fld>
            <a:endParaRPr lang="en-US" altLang="en-US" sz="1400">
              <a:solidFill>
                <a:srgbClr val="222222"/>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39750" y="304800"/>
            <a:ext cx="8299450" cy="476250"/>
          </a:xfrm>
        </p:spPr>
        <p:txBody>
          <a:bodyPr>
            <a:normAutofit fontScale="90000"/>
          </a:bodyPr>
          <a:lstStyle/>
          <a:p>
            <a:pPr>
              <a:defRPr/>
            </a:pPr>
            <a:r>
              <a:rPr lang="en-US" sz="4000" dirty="0"/>
              <a:t>Security Gap</a:t>
            </a:r>
          </a:p>
        </p:txBody>
      </p:sp>
      <p:sp>
        <p:nvSpPr>
          <p:cNvPr id="35843" name="Content Placeholder 2"/>
          <p:cNvSpPr>
            <a:spLocks noGrp="1"/>
          </p:cNvSpPr>
          <p:nvPr>
            <p:ph idx="1"/>
          </p:nvPr>
        </p:nvSpPr>
        <p:spPr>
          <a:xfrm>
            <a:off x="539750" y="1069975"/>
            <a:ext cx="8299450" cy="4414838"/>
          </a:xfrm>
        </p:spPr>
        <p:txBody>
          <a:bodyPr>
            <a:normAutofit/>
          </a:bodyPr>
          <a:lstStyle/>
          <a:p>
            <a:r>
              <a:rPr lang="en-US" altLang="en-US" sz="2800" dirty="0"/>
              <a:t>The difference between the security controls in place and the controls needed in order to address all vulnerabilities is called the “security gap”. The “gap” needs to be analyzed to find out  </a:t>
            </a:r>
          </a:p>
          <a:p>
            <a:pPr lvl="1"/>
            <a:r>
              <a:rPr lang="en-US" altLang="en-US" sz="2600" dirty="0"/>
              <a:t>Why is there a gap? </a:t>
            </a:r>
          </a:p>
          <a:p>
            <a:pPr lvl="1"/>
            <a:r>
              <a:rPr lang="en-US" altLang="en-US" sz="2600" dirty="0"/>
              <a:t>Can it be reduced?</a:t>
            </a:r>
          </a:p>
          <a:p>
            <a:pPr lvl="1"/>
            <a:endParaRPr lang="en-US" altLang="en-US" sz="2600" dirty="0"/>
          </a:p>
          <a:p>
            <a:pPr lvl="1"/>
            <a:r>
              <a:rPr lang="en-US" altLang="en-US" sz="2600" b="1" dirty="0"/>
              <a:t>Zero-Day Vulnerability </a:t>
            </a:r>
            <a:r>
              <a:rPr lang="en-US" altLang="en-US" sz="2600" dirty="0"/>
              <a:t>is a vulnerability that is or can be  exploited on the day it is discovered. Hard to protect against zero-day vulnerabilities! Secure design and implementation is essential to reduce zero-day </a:t>
            </a:r>
            <a:r>
              <a:rPr lang="en-US" altLang="en-US" sz="2600" dirty="0" err="1"/>
              <a:t>explots</a:t>
            </a:r>
            <a:r>
              <a:rPr lang="en-US" altLang="en-US" sz="2600" dirty="0"/>
              <a:t>!</a:t>
            </a:r>
          </a:p>
          <a:p>
            <a:endParaRPr lang="en-US" alt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9AE75-0CE1-4C66-B4E1-D5DFB1739405}"/>
              </a:ext>
            </a:extLst>
          </p:cNvPr>
          <p:cNvSpPr>
            <a:spLocks noGrp="1"/>
          </p:cNvSpPr>
          <p:nvPr>
            <p:ph type="title"/>
          </p:nvPr>
        </p:nvSpPr>
        <p:spPr/>
        <p:txBody>
          <a:bodyPr/>
          <a:lstStyle/>
          <a:p>
            <a:r>
              <a:rPr lang="en-US" dirty="0"/>
              <a:t>Risk Management</a:t>
            </a:r>
          </a:p>
        </p:txBody>
      </p:sp>
      <p:pic>
        <p:nvPicPr>
          <p:cNvPr id="4" name="Picture 3">
            <a:extLst>
              <a:ext uri="{FF2B5EF4-FFF2-40B4-BE49-F238E27FC236}">
                <a16:creationId xmlns:a16="http://schemas.microsoft.com/office/drawing/2014/main" id="{7593B3AC-CCCD-4403-8A24-2A9371EB0408}"/>
              </a:ext>
            </a:extLst>
          </p:cNvPr>
          <p:cNvPicPr>
            <a:picLocks noChangeAspect="1"/>
          </p:cNvPicPr>
          <p:nvPr/>
        </p:nvPicPr>
        <p:blipFill>
          <a:blip r:embed="rId3"/>
          <a:stretch>
            <a:fillRect/>
          </a:stretch>
        </p:blipFill>
        <p:spPr>
          <a:xfrm>
            <a:off x="1257300" y="1682222"/>
            <a:ext cx="6629400" cy="4052066"/>
          </a:xfrm>
          <a:prstGeom prst="rect">
            <a:avLst/>
          </a:prstGeom>
        </p:spPr>
      </p:pic>
    </p:spTree>
    <p:extLst>
      <p:ext uri="{BB962C8B-B14F-4D97-AF65-F5344CB8AC3E}">
        <p14:creationId xmlns:p14="http://schemas.microsoft.com/office/powerpoint/2010/main" val="37418241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Practice: Defense in Depth</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05202" y="1828805"/>
            <a:ext cx="5145915" cy="3817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2743241"/>
            <a:ext cx="3200400" cy="147732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prstClr val="black"/>
                </a:solidFill>
              </a:rPr>
              <a:t>Manage risk with diverse defensive strategies </a:t>
            </a:r>
          </a:p>
          <a:p>
            <a:pPr marL="285750" indent="-285750">
              <a:buFont typeface="Arial" panose="020B0604020202020204" pitchFamily="34" charset="0"/>
              <a:buChar char="•"/>
            </a:pPr>
            <a:endParaRPr lang="en-US" dirty="0">
              <a:solidFill>
                <a:prstClr val="black"/>
              </a:solidFill>
            </a:endParaRPr>
          </a:p>
          <a:p>
            <a:pPr marL="285750" indent="-285750">
              <a:buFont typeface="Arial" panose="020B0604020202020204" pitchFamily="34" charset="0"/>
              <a:buChar char="•"/>
            </a:pPr>
            <a:r>
              <a:rPr lang="en-US" dirty="0">
                <a:solidFill>
                  <a:prstClr val="black"/>
                </a:solidFill>
              </a:rPr>
              <a:t>Avoid single point of failure</a:t>
            </a:r>
          </a:p>
        </p:txBody>
      </p:sp>
    </p:spTree>
    <p:extLst>
      <p:ext uri="{BB962C8B-B14F-4D97-AF65-F5344CB8AC3E}">
        <p14:creationId xmlns:p14="http://schemas.microsoft.com/office/powerpoint/2010/main" val="2557788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When an Incident Happens! </a:t>
            </a:r>
          </a:p>
        </p:txBody>
      </p:sp>
      <p:sp>
        <p:nvSpPr>
          <p:cNvPr id="3" name="Content Placeholder 2"/>
          <p:cNvSpPr>
            <a:spLocks noGrp="1"/>
          </p:cNvSpPr>
          <p:nvPr>
            <p:ph idx="1"/>
          </p:nvPr>
        </p:nvSpPr>
        <p:spPr/>
        <p:txBody>
          <a:bodyPr>
            <a:normAutofit/>
          </a:bodyPr>
          <a:lstStyle/>
          <a:p>
            <a:endParaRPr lang="en-US" dirty="0"/>
          </a:p>
          <a:p>
            <a:r>
              <a:rPr lang="en-US" sz="3200" dirty="0"/>
              <a:t>Incident Handling</a:t>
            </a:r>
          </a:p>
          <a:p>
            <a:endParaRPr lang="en-US" dirty="0"/>
          </a:p>
          <a:p>
            <a:r>
              <a:rPr lang="en-US" dirty="0"/>
              <a:t>When an intrusion occurs, the security policy of the site has been violated. Handling the intrusion means restoring the system to comply with the site security policy and taking any actions against the attacker that the policy specifies. Intrusion handling consists of six phases: </a:t>
            </a:r>
          </a:p>
          <a:p>
            <a:pPr marL="0" indent="0">
              <a:buNone/>
            </a:pPr>
            <a:endParaRPr lang="en-US" dirty="0"/>
          </a:p>
        </p:txBody>
      </p:sp>
    </p:spTree>
    <p:extLst>
      <p:ext uri="{BB962C8B-B14F-4D97-AF65-F5344CB8AC3E}">
        <p14:creationId xmlns:p14="http://schemas.microsoft.com/office/powerpoint/2010/main" val="9983174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Six  Phases of Incident Handling</a:t>
            </a:r>
          </a:p>
        </p:txBody>
      </p:sp>
      <p:sp>
        <p:nvSpPr>
          <p:cNvPr id="3" name="Content Placeholder 2"/>
          <p:cNvSpPr>
            <a:spLocks noGrp="1"/>
          </p:cNvSpPr>
          <p:nvPr>
            <p:ph idx="1"/>
          </p:nvPr>
        </p:nvSpPr>
        <p:spPr/>
        <p:txBody>
          <a:bodyPr>
            <a:normAutofit lnSpcReduction="10000"/>
          </a:bodyPr>
          <a:lstStyle/>
          <a:p>
            <a:pPr marL="457200" indent="-457200">
              <a:buFont typeface="+mj-lt"/>
              <a:buAutoNum type="arabicPeriod"/>
            </a:pPr>
            <a:r>
              <a:rPr lang="en-US" dirty="0"/>
              <a:t>Preparation for an attack </a:t>
            </a:r>
          </a:p>
          <a:p>
            <a:pPr lvl="1"/>
            <a:r>
              <a:rPr lang="en-US" dirty="0"/>
              <a:t>This step occurs before any attack is detected. It establishes procedures and mechanisms for detecting and responding to attacks. </a:t>
            </a:r>
          </a:p>
          <a:p>
            <a:pPr marL="457200" indent="-457200">
              <a:buFont typeface="+mj-lt"/>
              <a:buAutoNum type="arabicPeriod"/>
            </a:pPr>
            <a:r>
              <a:rPr lang="en-US" dirty="0"/>
              <a:t>Identification of an attack </a:t>
            </a:r>
          </a:p>
          <a:p>
            <a:pPr lvl="1"/>
            <a:r>
              <a:rPr lang="en-US" dirty="0"/>
              <a:t>This identifies what the attack is and triggers the remaining phases</a:t>
            </a:r>
          </a:p>
          <a:p>
            <a:pPr marL="457200" indent="-457200">
              <a:buFont typeface="+mj-lt"/>
              <a:buAutoNum type="arabicPeriod"/>
            </a:pPr>
            <a:r>
              <a:rPr lang="en-US" dirty="0"/>
              <a:t>Containment of the attack </a:t>
            </a:r>
          </a:p>
          <a:p>
            <a:pPr lvl="1"/>
            <a:r>
              <a:rPr lang="en-US" dirty="0"/>
              <a:t>This step limits the damage as much as possible. </a:t>
            </a:r>
          </a:p>
          <a:p>
            <a:pPr marL="457200" indent="-457200">
              <a:buFont typeface="+mj-lt"/>
              <a:buAutoNum type="arabicPeriod"/>
            </a:pPr>
            <a:r>
              <a:rPr lang="en-US" dirty="0"/>
              <a:t>Eradication of the attack </a:t>
            </a:r>
          </a:p>
          <a:p>
            <a:pPr lvl="1"/>
            <a:r>
              <a:rPr lang="en-US" dirty="0"/>
              <a:t>This step stops the attack and blocks further similar attacks. </a:t>
            </a:r>
          </a:p>
          <a:p>
            <a:pPr marL="457200" indent="-457200">
              <a:buFont typeface="+mj-lt"/>
              <a:buAutoNum type="arabicPeriod"/>
            </a:pPr>
            <a:r>
              <a:rPr lang="en-US" dirty="0"/>
              <a:t>Recovery from the attack </a:t>
            </a:r>
          </a:p>
          <a:p>
            <a:pPr lvl="1"/>
            <a:r>
              <a:rPr lang="en-US" dirty="0"/>
              <a:t>This step restores the system to a secure state. </a:t>
            </a:r>
          </a:p>
          <a:p>
            <a:pPr marL="457200" indent="-457200">
              <a:buFont typeface="+mj-lt"/>
              <a:buAutoNum type="arabicPeriod"/>
            </a:pPr>
            <a:r>
              <a:rPr lang="en-US" dirty="0"/>
              <a:t>Follow-up to the attack </a:t>
            </a:r>
          </a:p>
          <a:p>
            <a:pPr lvl="1"/>
            <a:r>
              <a:rPr lang="en-US" dirty="0"/>
              <a:t>This step involves taking action against attacker, identifying problems in handling incident, and recording lessons learned. </a:t>
            </a:r>
          </a:p>
        </p:txBody>
      </p:sp>
    </p:spTree>
    <p:extLst>
      <p:ext uri="{BB962C8B-B14F-4D97-AF65-F5344CB8AC3E}">
        <p14:creationId xmlns:p14="http://schemas.microsoft.com/office/powerpoint/2010/main" val="3933981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1" y="1167888"/>
            <a:ext cx="5551231" cy="520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6200"/>
            <a:ext cx="7467600" cy="1091688"/>
          </a:xfrm>
        </p:spPr>
        <p:txBody>
          <a:bodyPr/>
          <a:lstStyle/>
          <a:p>
            <a:r>
              <a:rPr lang="en-US" dirty="0"/>
              <a:t>Incident Handling Phases</a:t>
            </a:r>
          </a:p>
        </p:txBody>
      </p:sp>
      <p:sp>
        <p:nvSpPr>
          <p:cNvPr id="3" name="Content Placeholder 2"/>
          <p:cNvSpPr>
            <a:spLocks noGrp="1"/>
          </p:cNvSpPr>
          <p:nvPr>
            <p:ph sz="quarter" idx="1"/>
          </p:nvPr>
        </p:nvSpPr>
        <p:spPr>
          <a:xfrm>
            <a:off x="381000" y="1752600"/>
            <a:ext cx="7886700" cy="4351338"/>
          </a:xfrm>
        </p:spPr>
        <p:txBody>
          <a:bodyPr/>
          <a:lstStyle/>
          <a:p>
            <a:r>
              <a:rPr lang="en-US" dirty="0"/>
              <a:t>Preparation</a:t>
            </a:r>
          </a:p>
          <a:p>
            <a:r>
              <a:rPr lang="en-US" dirty="0"/>
              <a:t>Identification</a:t>
            </a:r>
          </a:p>
          <a:p>
            <a:r>
              <a:rPr lang="en-US" dirty="0"/>
              <a:t>Containment</a:t>
            </a:r>
          </a:p>
          <a:p>
            <a:r>
              <a:rPr lang="en-US" dirty="0"/>
              <a:t>Eradication</a:t>
            </a:r>
          </a:p>
          <a:p>
            <a:r>
              <a:rPr lang="en-US" dirty="0"/>
              <a:t>Recovery</a:t>
            </a:r>
          </a:p>
          <a:p>
            <a:r>
              <a:rPr lang="en-US" dirty="0"/>
              <a:t>Lessons Learned</a:t>
            </a:r>
          </a:p>
        </p:txBody>
      </p:sp>
      <p:sp>
        <p:nvSpPr>
          <p:cNvPr id="4" name="Rectangle 3"/>
          <p:cNvSpPr/>
          <p:nvPr/>
        </p:nvSpPr>
        <p:spPr>
          <a:xfrm>
            <a:off x="3539337" y="6365408"/>
            <a:ext cx="4572000" cy="523220"/>
          </a:xfrm>
          <a:prstGeom prst="rect">
            <a:avLst/>
          </a:prstGeom>
        </p:spPr>
        <p:txBody>
          <a:bodyPr>
            <a:spAutoFit/>
          </a:bodyPr>
          <a:lstStyle/>
          <a:p>
            <a:r>
              <a:rPr lang="en-US" sz="1400" dirty="0">
                <a:solidFill>
                  <a:prstClr val="black"/>
                </a:solidFill>
              </a:rPr>
              <a:t>http://www.slideshare.net/namedeplume/frontline-solutions-for-security-practitioners-1008</a:t>
            </a:r>
          </a:p>
        </p:txBody>
      </p:sp>
    </p:spTree>
    <p:extLst>
      <p:ext uri="{BB962C8B-B14F-4D97-AF65-F5344CB8AC3E}">
        <p14:creationId xmlns:p14="http://schemas.microsoft.com/office/powerpoint/2010/main" val="3717282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p:txBody>
          <a:bodyPr/>
          <a:lstStyle/>
          <a:p>
            <a:pPr>
              <a:defRPr/>
            </a:pPr>
            <a:r>
              <a:rPr lang="en-GB" altLang="en-US" dirty="0"/>
              <a:t>1. Risk Identification</a:t>
            </a:r>
          </a:p>
        </p:txBody>
      </p:sp>
      <p:sp>
        <p:nvSpPr>
          <p:cNvPr id="12291" name="Rectangle 2"/>
          <p:cNvSpPr>
            <a:spLocks noGrp="1" noChangeArrowheads="1"/>
          </p:cNvSpPr>
          <p:nvPr>
            <p:ph idx="1"/>
          </p:nvPr>
        </p:nvSpPr>
        <p:spPr/>
        <p:txBody>
          <a:bodyPr/>
          <a:lstStyle/>
          <a:p>
            <a:r>
              <a:rPr lang="en-GB" altLang="en-US"/>
              <a:t>Risk management involves identifying, classifying, and prioritizing an organization’s assets</a:t>
            </a:r>
          </a:p>
          <a:p>
            <a:r>
              <a:rPr lang="en-US" altLang="en-US"/>
              <a:t>A threat assessment process identifies and quantifies the risks facing each asset</a:t>
            </a:r>
          </a:p>
          <a:p>
            <a:r>
              <a:rPr lang="en-US" altLang="en-US"/>
              <a:t>Components of risk identification</a:t>
            </a:r>
          </a:p>
          <a:p>
            <a:pPr lvl="1"/>
            <a:r>
              <a:rPr lang="en-US" altLang="en-US"/>
              <a:t>People</a:t>
            </a:r>
          </a:p>
          <a:p>
            <a:pPr lvl="1"/>
            <a:r>
              <a:rPr lang="en-US" altLang="en-US"/>
              <a:t>Procedures</a:t>
            </a:r>
          </a:p>
          <a:p>
            <a:pPr lvl="1"/>
            <a:r>
              <a:rPr lang="en-US" altLang="en-US"/>
              <a:t>Data</a:t>
            </a:r>
          </a:p>
          <a:p>
            <a:pPr lvl="1"/>
            <a:r>
              <a:rPr lang="en-US" altLang="en-US"/>
              <a:t>Software</a:t>
            </a:r>
          </a:p>
          <a:p>
            <a:pPr lvl="1"/>
            <a:r>
              <a:rPr lang="en-US" altLang="en-US"/>
              <a:t>Hardware</a:t>
            </a:r>
            <a:endParaRPr lang="en-GB" altLang="en-US"/>
          </a:p>
        </p:txBody>
      </p:sp>
      <p:sp>
        <p:nvSpPr>
          <p:cNvPr id="12293"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767B2FED-E290-4F38-8A98-BB2630A4EA7A}" type="slidenum">
              <a:rPr lang="en-GB" altLang="en-US" sz="1400">
                <a:solidFill>
                  <a:srgbClr val="222222"/>
                </a:solidFill>
                <a:latin typeface="Arial" panose="020B0604020202020204" pitchFamily="34" charset="0"/>
              </a:rPr>
              <a:pPr>
                <a:spcBef>
                  <a:spcPct val="0"/>
                </a:spcBef>
                <a:buClrTx/>
                <a:buSzTx/>
                <a:buFontTx/>
                <a:buNone/>
              </a:pPr>
              <a:t>4</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p:txBody>
          <a:bodyPr/>
          <a:lstStyle/>
          <a:p>
            <a:pPr>
              <a:defRPr/>
            </a:pPr>
            <a:r>
              <a:rPr lang="en-GB" altLang="en-US" dirty="0"/>
              <a:t>Data Classification and Management</a:t>
            </a:r>
          </a:p>
        </p:txBody>
      </p:sp>
      <p:sp>
        <p:nvSpPr>
          <p:cNvPr id="13315" name="Rectangle 2"/>
          <p:cNvSpPr>
            <a:spLocks noGrp="1" noChangeArrowheads="1"/>
          </p:cNvSpPr>
          <p:nvPr>
            <p:ph idx="1"/>
          </p:nvPr>
        </p:nvSpPr>
        <p:spPr/>
        <p:txBody>
          <a:bodyPr/>
          <a:lstStyle/>
          <a:p>
            <a:r>
              <a:rPr lang="en-GB" altLang="en-US" dirty="0"/>
              <a:t>Many organizations have data classification schemes (e.g., confidential, internal, public data)</a:t>
            </a:r>
            <a:r>
              <a:rPr lang="ar-SA" altLang="en-US" dirty="0"/>
              <a:t>‏</a:t>
            </a:r>
            <a:endParaRPr lang="en-GB" altLang="en-US" dirty="0"/>
          </a:p>
          <a:p>
            <a:pPr lvl="1"/>
            <a:r>
              <a:rPr lang="en-GB" altLang="en-US" dirty="0"/>
              <a:t>Classification of components must be specific to allow determination of priority levels</a:t>
            </a:r>
          </a:p>
          <a:p>
            <a:pPr lvl="1"/>
            <a:r>
              <a:rPr lang="en-GB" altLang="en-US" dirty="0"/>
              <a:t>Each data user assigned a single level of authorization indicating classification level</a:t>
            </a:r>
          </a:p>
          <a:p>
            <a:pPr lvl="1"/>
            <a:r>
              <a:rPr lang="en-GB" altLang="en-US" dirty="0"/>
              <a:t>Before accessing specific set of data, employee must meet need-to-know requirement</a:t>
            </a:r>
          </a:p>
          <a:p>
            <a:r>
              <a:rPr lang="en-GB" altLang="en-US" dirty="0"/>
              <a:t>Storage, distribution, portability, and destruction of classified data</a:t>
            </a:r>
          </a:p>
          <a:p>
            <a:r>
              <a:rPr lang="en-GB" altLang="en-US" dirty="0"/>
              <a:t>Clean desk policy</a:t>
            </a:r>
          </a:p>
          <a:p>
            <a:r>
              <a:rPr lang="en-GB" altLang="en-US" dirty="0"/>
              <a:t>Dumpster diving</a:t>
            </a:r>
          </a:p>
          <a:p>
            <a:endParaRPr lang="en-GB" altLang="en-US" dirty="0"/>
          </a:p>
        </p:txBody>
      </p:sp>
      <p:sp>
        <p:nvSpPr>
          <p:cNvPr id="13316"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4DF6350C-5329-4A54-8A1E-D35B4497A2E0}" type="slidenum">
              <a:rPr lang="en-GB" altLang="en-US" sz="1400">
                <a:solidFill>
                  <a:srgbClr val="222222"/>
                </a:solidFill>
                <a:latin typeface="Arial" panose="020B0604020202020204" pitchFamily="34" charset="0"/>
              </a:rPr>
              <a:pPr>
                <a:spcBef>
                  <a:spcPct val="0"/>
                </a:spcBef>
                <a:buClrTx/>
                <a:buSzTx/>
                <a:buFontTx/>
                <a:buNone/>
              </a:pPr>
              <a:t>5</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pPr>
              <a:defRPr/>
            </a:pPr>
            <a:r>
              <a:rPr lang="en-GB" altLang="en-US" dirty="0"/>
              <a:t>Information Asset Valuation</a:t>
            </a:r>
          </a:p>
        </p:txBody>
      </p:sp>
      <p:sp>
        <p:nvSpPr>
          <p:cNvPr id="27651" name="Rectangle 2"/>
          <p:cNvSpPr>
            <a:spLocks noGrp="1" noChangeArrowheads="1"/>
          </p:cNvSpPr>
          <p:nvPr>
            <p:ph idx="1"/>
          </p:nvPr>
        </p:nvSpPr>
        <p:spPr/>
        <p:txBody>
          <a:bodyPr/>
          <a:lstStyle/>
          <a:p>
            <a:pPr>
              <a:defRPr/>
            </a:pPr>
            <a:r>
              <a:rPr lang="en-GB" altLang="en-US" dirty="0"/>
              <a:t>Questions help develop criteria for asset valuation</a:t>
            </a:r>
          </a:p>
          <a:p>
            <a:pPr marL="0" indent="0">
              <a:buFont typeface="Wingdings" panose="05000000000000000000" pitchFamily="2" charset="2"/>
              <a:buNone/>
              <a:defRPr/>
            </a:pPr>
            <a:endParaRPr lang="en-GB" altLang="en-US" dirty="0"/>
          </a:p>
          <a:p>
            <a:pPr>
              <a:defRPr/>
            </a:pPr>
            <a:r>
              <a:rPr lang="en-GB" altLang="en-US" dirty="0"/>
              <a:t>Which information asset</a:t>
            </a:r>
          </a:p>
          <a:p>
            <a:pPr lvl="1">
              <a:defRPr/>
            </a:pPr>
            <a:r>
              <a:rPr lang="en-GB" altLang="en-US" dirty="0"/>
              <a:t>is most critical to organization’s success? </a:t>
            </a:r>
          </a:p>
          <a:p>
            <a:pPr lvl="1">
              <a:defRPr/>
            </a:pPr>
            <a:r>
              <a:rPr lang="en-GB" altLang="en-US" dirty="0"/>
              <a:t>generates the most revenue/profitability? </a:t>
            </a:r>
          </a:p>
          <a:p>
            <a:pPr lvl="1">
              <a:defRPr/>
            </a:pPr>
            <a:r>
              <a:rPr lang="en-GB" altLang="en-US" dirty="0"/>
              <a:t>would be most expensive to replace or protect? </a:t>
            </a:r>
          </a:p>
          <a:p>
            <a:pPr lvl="1">
              <a:defRPr/>
            </a:pPr>
            <a:r>
              <a:rPr lang="en-GB" altLang="en-US" dirty="0"/>
              <a:t>would be the most embarrassing or cause greatest liability if revealed? </a:t>
            </a:r>
          </a:p>
        </p:txBody>
      </p:sp>
      <p:sp>
        <p:nvSpPr>
          <p:cNvPr id="14340"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DC8735B8-6648-4345-9452-2A3FAC259963}" type="slidenum">
              <a:rPr lang="en-GB" altLang="en-US" sz="1400">
                <a:solidFill>
                  <a:srgbClr val="222222"/>
                </a:solidFill>
                <a:latin typeface="Arial" panose="020B0604020202020204" pitchFamily="34" charset="0"/>
              </a:rPr>
              <a:pPr>
                <a:spcBef>
                  <a:spcPct val="0"/>
                </a:spcBef>
                <a:buClrTx/>
                <a:buSzTx/>
                <a:buFontTx/>
                <a:buNone/>
              </a:pPr>
              <a:t>6</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bwMode="auto">
          <a:xfrm rot="5400000">
            <a:off x="6989763" y="3736975"/>
            <a:ext cx="3200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l">
              <a:spcBef>
                <a:spcPct val="0"/>
              </a:spcBef>
              <a:buClrTx/>
              <a:buSzTx/>
              <a:buFontTx/>
              <a:buNone/>
            </a:pPr>
            <a:endParaRPr lang="en-GB" altLang="en-US" sz="1200" b="0">
              <a:solidFill>
                <a:srgbClr val="222222"/>
              </a:solidFill>
              <a:latin typeface="Arial" panose="020B0604020202020204" pitchFamily="34" charset="0"/>
            </a:endParaRPr>
          </a:p>
        </p:txBody>
      </p:sp>
      <p:pic>
        <p:nvPicPr>
          <p:cNvPr id="1536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06375"/>
            <a:ext cx="6704013"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5"/>
          <p:cNvSpPr>
            <a:spLocks noChangeArrowheads="1"/>
          </p:cNvSpPr>
          <p:nvPr/>
        </p:nvSpPr>
        <p:spPr bwMode="auto">
          <a:xfrm>
            <a:off x="2443163" y="5802313"/>
            <a:ext cx="42592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eaLnBrk="1" hangingPunct="1">
              <a:spcBef>
                <a:spcPct val="0"/>
              </a:spcBef>
              <a:buClrTx/>
              <a:buSzTx/>
              <a:buFontTx/>
              <a:buNone/>
            </a:pPr>
            <a:r>
              <a:rPr lang="en-US" altLang="en-US" sz="1800">
                <a:latin typeface="Arial" panose="020B0604020202020204" pitchFamily="34" charset="0"/>
              </a:rPr>
              <a:t>Figure 4-5 Sample Inventory Worksheet</a:t>
            </a:r>
          </a:p>
          <a:p>
            <a:pPr eaLnBrk="1" hangingPunct="1">
              <a:spcBef>
                <a:spcPct val="0"/>
              </a:spcBef>
              <a:buClrTx/>
              <a:buSzTx/>
              <a:buFontTx/>
              <a:buNone/>
            </a:pPr>
            <a:r>
              <a:rPr lang="en-US" altLang="en-US" sz="1800">
                <a:latin typeface="Arial" panose="020B0604020202020204" pitchFamily="34" charset="0"/>
              </a:rPr>
              <a:t>from Principles of Information Security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Threat identification</a:t>
            </a:r>
          </a:p>
        </p:txBody>
      </p:sp>
      <p:sp>
        <p:nvSpPr>
          <p:cNvPr id="3" name="Content Placeholder 2"/>
          <p:cNvSpPr>
            <a:spLocks noGrp="1"/>
          </p:cNvSpPr>
          <p:nvPr>
            <p:ph idx="1"/>
          </p:nvPr>
        </p:nvSpPr>
        <p:spPr>
          <a:xfrm>
            <a:off x="533400" y="1981200"/>
            <a:ext cx="8299450" cy="4724400"/>
          </a:xfrm>
        </p:spPr>
        <p:txBody>
          <a:bodyPr/>
          <a:lstStyle/>
          <a:p>
            <a:pPr>
              <a:lnSpc>
                <a:spcPct val="90000"/>
              </a:lnSpc>
              <a:defRPr/>
            </a:pPr>
            <a:r>
              <a:rPr lang="en-GB" altLang="en-US" sz="2600" dirty="0"/>
              <a:t>Loss of </a:t>
            </a:r>
            <a:r>
              <a:rPr lang="en-GB" altLang="en-US" sz="2600" b="1" dirty="0"/>
              <a:t>confidentiality</a:t>
            </a:r>
          </a:p>
          <a:p>
            <a:pPr>
              <a:lnSpc>
                <a:spcPct val="90000"/>
              </a:lnSpc>
              <a:defRPr/>
            </a:pPr>
            <a:r>
              <a:rPr lang="en-GB" altLang="en-US" sz="2600" dirty="0"/>
              <a:t>Loss of </a:t>
            </a:r>
            <a:r>
              <a:rPr lang="en-GB" altLang="en-US" sz="2600" b="1" dirty="0"/>
              <a:t>integrity</a:t>
            </a:r>
          </a:p>
          <a:p>
            <a:pPr>
              <a:lnSpc>
                <a:spcPct val="90000"/>
              </a:lnSpc>
              <a:defRPr/>
            </a:pPr>
            <a:r>
              <a:rPr lang="en-GB" altLang="en-US" sz="2600" dirty="0"/>
              <a:t>Loss of </a:t>
            </a:r>
            <a:r>
              <a:rPr lang="en-GB" altLang="en-US" sz="2600" b="1" dirty="0"/>
              <a:t>availability</a:t>
            </a:r>
          </a:p>
          <a:p>
            <a:pPr>
              <a:lnSpc>
                <a:spcPct val="90000"/>
              </a:lnSpc>
              <a:defRPr/>
            </a:pPr>
            <a:r>
              <a:rPr lang="en-GB" altLang="en-US" sz="2600" dirty="0"/>
              <a:t>Loss of </a:t>
            </a:r>
            <a:r>
              <a:rPr lang="en-GB" altLang="en-US" sz="2600" b="1" dirty="0"/>
              <a:t>completeness</a:t>
            </a:r>
          </a:p>
          <a:p>
            <a:pPr marL="0" indent="0">
              <a:lnSpc>
                <a:spcPct val="90000"/>
              </a:lnSpc>
              <a:buFont typeface="Wingdings" panose="05000000000000000000" pitchFamily="2" charset="2"/>
              <a:buNone/>
              <a:defRPr/>
            </a:pPr>
            <a:endParaRPr lang="en-GB" altLang="en-US" sz="2800" dirty="0"/>
          </a:p>
          <a:p>
            <a:pPr marL="0" indent="0">
              <a:lnSpc>
                <a:spcPct val="90000"/>
              </a:lnSpc>
              <a:buFont typeface="Wingdings" panose="05000000000000000000" pitchFamily="2" charset="2"/>
              <a:buNone/>
              <a:defRPr/>
            </a:pPr>
            <a:r>
              <a:rPr lang="en-GB" altLang="en-US" sz="2800" dirty="0"/>
              <a:t>Assess impact of threat</a:t>
            </a:r>
          </a:p>
          <a:p>
            <a:pPr lvl="1">
              <a:lnSpc>
                <a:spcPct val="90000"/>
              </a:lnSpc>
              <a:defRPr/>
            </a:pPr>
            <a:r>
              <a:rPr lang="en-GB" altLang="en-US" sz="2400" dirty="0"/>
              <a:t>Assess in levels, </a:t>
            </a:r>
            <a:r>
              <a:rPr lang="en-GB" altLang="en-US" sz="2400" dirty="0" err="1"/>
              <a:t>e.g</a:t>
            </a:r>
            <a:r>
              <a:rPr lang="en-GB" altLang="en-US" sz="2400" dirty="0"/>
              <a:t> High-Medium-Low or 1 - 10</a:t>
            </a:r>
          </a:p>
          <a:p>
            <a:pPr lvl="1">
              <a:lnSpc>
                <a:spcPct val="90000"/>
              </a:lnSpc>
              <a:defRPr/>
            </a:pPr>
            <a:r>
              <a:rPr lang="en-GB" altLang="en-US" sz="2400" dirty="0"/>
              <a:t>This gives the valuation of the asset in the face of the threat</a:t>
            </a:r>
          </a:p>
          <a:p>
            <a:pPr>
              <a:defRPr/>
            </a:pP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p:txBody>
          <a:bodyPr/>
          <a:lstStyle/>
          <a:p>
            <a:pPr>
              <a:defRPr/>
            </a:pPr>
            <a:r>
              <a:rPr lang="en-GB" altLang="en-US"/>
              <a:t>Identifying and Prioritizing Threats</a:t>
            </a:r>
          </a:p>
        </p:txBody>
      </p:sp>
      <p:sp>
        <p:nvSpPr>
          <p:cNvPr id="17411" name="Rectangle 2"/>
          <p:cNvSpPr>
            <a:spLocks noGrp="1" noChangeArrowheads="1"/>
          </p:cNvSpPr>
          <p:nvPr>
            <p:ph idx="1"/>
          </p:nvPr>
        </p:nvSpPr>
        <p:spPr/>
        <p:txBody>
          <a:bodyPr/>
          <a:lstStyle/>
          <a:p>
            <a:r>
              <a:rPr lang="en-GB" altLang="en-US"/>
              <a:t>Realistic threats need investigation; unimportant threats are set aside</a:t>
            </a:r>
          </a:p>
          <a:p>
            <a:r>
              <a:rPr lang="en-GB" altLang="en-US"/>
              <a:t>Some questions one might ask for threat assessment:</a:t>
            </a:r>
          </a:p>
          <a:p>
            <a:pPr lvl="1"/>
            <a:r>
              <a:rPr lang="en-GB" altLang="en-US"/>
              <a:t>Which threats present danger to which assets? </a:t>
            </a:r>
          </a:p>
          <a:p>
            <a:pPr lvl="1"/>
            <a:r>
              <a:rPr lang="en-GB" altLang="en-US"/>
              <a:t>How much would it cost to recover from attack?</a:t>
            </a:r>
          </a:p>
          <a:p>
            <a:pPr lvl="1"/>
            <a:r>
              <a:rPr lang="en-GB" altLang="en-US"/>
              <a:t>Which threat requires greatest expenditure to prevent?</a:t>
            </a:r>
          </a:p>
        </p:txBody>
      </p:sp>
      <p:sp>
        <p:nvSpPr>
          <p:cNvPr id="17412" name="Slide Number Placeholder 5"/>
          <p:cNvSpPr>
            <a:spLocks noGrp="1"/>
          </p:cNvSpPr>
          <p:nvPr>
            <p:ph type="sldNum" sz="quarter" idx="4294967295"/>
          </p:nvPr>
        </p:nvSpPr>
        <p:spPr bwMode="auto">
          <a:xfrm>
            <a:off x="8534400" y="5734050"/>
            <a:ext cx="609600"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742950" indent="-2857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marL="1143000" indent="-228600">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600200" indent="-228600">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2057400" indent="-228600">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25146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9718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34290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886200" indent="-22860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spcBef>
                <a:spcPct val="0"/>
              </a:spcBef>
              <a:buClrTx/>
              <a:buSzTx/>
              <a:buFontTx/>
              <a:buNone/>
            </a:pPr>
            <a:fld id="{9854AE07-21F5-41E8-A3C9-6D09AF5289F5}" type="slidenum">
              <a:rPr lang="en-GB" altLang="en-US" sz="1400">
                <a:solidFill>
                  <a:srgbClr val="222222"/>
                </a:solidFill>
                <a:latin typeface="Arial" panose="020B0604020202020204" pitchFamily="34" charset="0"/>
              </a:rPr>
              <a:pPr>
                <a:spcBef>
                  <a:spcPct val="0"/>
                </a:spcBef>
                <a:buClrTx/>
                <a:buSzTx/>
                <a:buFontTx/>
                <a:buNone/>
              </a:pPr>
              <a:t>9</a:t>
            </a:fld>
            <a:endParaRPr lang="en-GB" altLang="en-US" sz="1400">
              <a:solidFill>
                <a:srgbClr val="222222"/>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810</TotalTime>
  <Words>3346</Words>
  <Application>Microsoft Office PowerPoint</Application>
  <PresentationFormat>On-screen Show (4:3)</PresentationFormat>
  <Paragraphs>330</Paragraphs>
  <Slides>33</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Calibri Light</vt:lpstr>
      <vt:lpstr>Monotype Sorts</vt:lpstr>
      <vt:lpstr>Times New Roman</vt:lpstr>
      <vt:lpstr>Wingdings</vt:lpstr>
      <vt:lpstr>Wingdings 2</vt:lpstr>
      <vt:lpstr>Office Theme</vt:lpstr>
      <vt:lpstr>Information Security</vt:lpstr>
      <vt:lpstr>Threat, Vulnerability, Risk</vt:lpstr>
      <vt:lpstr>Risk Management</vt:lpstr>
      <vt:lpstr>1. Risk Identification</vt:lpstr>
      <vt:lpstr>Data Classification and Management</vt:lpstr>
      <vt:lpstr>Information Asset Valuation</vt:lpstr>
      <vt:lpstr>PowerPoint Presentation</vt:lpstr>
      <vt:lpstr>Threat identification</vt:lpstr>
      <vt:lpstr>Identifying and Prioritizing Threats</vt:lpstr>
      <vt:lpstr>PowerPoint Presentation</vt:lpstr>
      <vt:lpstr>2. Risk Assessment </vt:lpstr>
      <vt:lpstr>Vulnerability Identification</vt:lpstr>
      <vt:lpstr>Identification of Vulnerabilities</vt:lpstr>
      <vt:lpstr>Quantifying Asset Exposure</vt:lpstr>
      <vt:lpstr>Quantitative Risk Assessment</vt:lpstr>
      <vt:lpstr>Single Loss Expectancy</vt:lpstr>
      <vt:lpstr>Annual Rate of Occurrence (ARO)</vt:lpstr>
      <vt:lpstr>Annual Loss Expectancy (ALE)</vt:lpstr>
      <vt:lpstr>Example</vt:lpstr>
      <vt:lpstr>Qualitative Risk Assessment</vt:lpstr>
      <vt:lpstr>Qualitative Risk Assessment II</vt:lpstr>
      <vt:lpstr>Problems of Measuring Risk</vt:lpstr>
      <vt:lpstr>3. Risk Control Strategies</vt:lpstr>
      <vt:lpstr>AVOID(Defend)</vt:lpstr>
      <vt:lpstr>Transfer</vt:lpstr>
      <vt:lpstr>Mitigate</vt:lpstr>
      <vt:lpstr>Accept</vt:lpstr>
      <vt:lpstr>Terminate</vt:lpstr>
      <vt:lpstr>Security Gap</vt:lpstr>
      <vt:lpstr>Best Practice: Defense in Depth</vt:lpstr>
      <vt:lpstr>When an Incident Happens! </vt:lpstr>
      <vt:lpstr>Six  Phases of Incident Handling</vt:lpstr>
      <vt:lpstr>Incident Handling Phases</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Information Security?</dc:title>
  <dc:creator>csu</dc:creator>
  <cp:lastModifiedBy>Peker, Yesem</cp:lastModifiedBy>
  <cp:revision>43</cp:revision>
  <dcterms:created xsi:type="dcterms:W3CDTF">2015-08-17T18:33:19Z</dcterms:created>
  <dcterms:modified xsi:type="dcterms:W3CDTF">2020-04-18T11:39:19Z</dcterms:modified>
</cp:coreProperties>
</file>